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 id="2147483697" r:id="rId5"/>
  </p:sldMasterIdLst>
  <p:notesMasterIdLst>
    <p:notesMasterId r:id="rId25"/>
  </p:notesMasterIdLst>
  <p:handoutMasterIdLst>
    <p:handoutMasterId r:id="rId26"/>
  </p:handoutMasterIdLst>
  <p:sldIdLst>
    <p:sldId id="256" r:id="rId6"/>
    <p:sldId id="725" r:id="rId7"/>
    <p:sldId id="796" r:id="rId8"/>
    <p:sldId id="797" r:id="rId9"/>
    <p:sldId id="805" r:id="rId10"/>
    <p:sldId id="813" r:id="rId11"/>
    <p:sldId id="814" r:id="rId12"/>
    <p:sldId id="806" r:id="rId13"/>
    <p:sldId id="803" r:id="rId14"/>
    <p:sldId id="809" r:id="rId15"/>
    <p:sldId id="717" r:id="rId16"/>
    <p:sldId id="795" r:id="rId17"/>
    <p:sldId id="790" r:id="rId18"/>
    <p:sldId id="800" r:id="rId19"/>
    <p:sldId id="811" r:id="rId20"/>
    <p:sldId id="801" r:id="rId21"/>
    <p:sldId id="802" r:id="rId22"/>
    <p:sldId id="747" r:id="rId23"/>
    <p:sldId id="67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5" userDrawn="1">
          <p15:clr>
            <a:srgbClr val="A4A3A4"/>
          </p15:clr>
        </p15:guide>
        <p15:guide id="2" pos="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14A"/>
    <a:srgbClr val="0000CC"/>
    <a:srgbClr val="5F7654"/>
    <a:srgbClr val="00853E"/>
    <a:srgbClr val="9A333F"/>
    <a:srgbClr val="E2A626"/>
    <a:srgbClr val="000000"/>
    <a:srgbClr val="434343"/>
    <a:srgbClr val="F1B82D"/>
    <a:srgbClr val="D99B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31" autoAdjust="0"/>
  </p:normalViewPr>
  <p:slideViewPr>
    <p:cSldViewPr snapToGrid="0" snapToObjects="1">
      <p:cViewPr varScale="1">
        <p:scale>
          <a:sx n="75" d="100"/>
          <a:sy n="75" d="100"/>
        </p:scale>
        <p:origin x="979" y="22"/>
      </p:cViewPr>
      <p:guideLst>
        <p:guide orient="horz" pos="3775"/>
        <p:guide pos="1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4B3C69-314E-4FDB-A99D-69235A91EE92}" type="datetimeFigureOut">
              <a:rPr lang="en-US" smtClean="0"/>
              <a:t>7/8/2025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B99CF3-1E5C-4122-9511-0515B909C95E}" type="slidenum">
              <a:rPr lang="en-US" smtClean="0"/>
              <a:t>‹#›</a:t>
            </a:fld>
            <a:endParaRPr lang="en-US"/>
          </a:p>
        </p:txBody>
      </p:sp>
    </p:spTree>
    <p:extLst>
      <p:ext uri="{BB962C8B-B14F-4D97-AF65-F5344CB8AC3E}">
        <p14:creationId xmlns:p14="http://schemas.microsoft.com/office/powerpoint/2010/main" val="485714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5414B2-9C7E-304A-B954-EF434C9276D8}" type="datetimeFigureOut">
              <a:rPr lang="en-US" smtClean="0"/>
              <a:t>7/7/2025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EBD5A-EB90-FA43-A292-200C58D1BF41}" type="slidenum">
              <a:rPr lang="en-US" smtClean="0"/>
              <a:t>‹#›</a:t>
            </a:fld>
            <a:endParaRPr lang="en-US"/>
          </a:p>
        </p:txBody>
      </p:sp>
    </p:spTree>
    <p:extLst>
      <p:ext uri="{BB962C8B-B14F-4D97-AF65-F5344CB8AC3E}">
        <p14:creationId xmlns:p14="http://schemas.microsoft.com/office/powerpoint/2010/main" val="27968221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003C9-8613-29C2-F028-313A07C52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B0F7A-6606-8148-3A49-29BC65F12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AADD7-BBBD-5026-846B-66F7907E52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D0FE3D-9704-0560-1B0D-89DCE34C2477}"/>
              </a:ext>
            </a:extLst>
          </p:cNvPr>
          <p:cNvSpPr>
            <a:spLocks noGrp="1"/>
          </p:cNvSpPr>
          <p:nvPr>
            <p:ph type="sldNum" sz="quarter" idx="5"/>
          </p:nvPr>
        </p:nvSpPr>
        <p:spPr/>
        <p:txBody>
          <a:bodyPr/>
          <a:lstStyle/>
          <a:p>
            <a:fld id="{F6DEBD5A-EB90-FA43-A292-200C58D1BF41}" type="slidenum">
              <a:rPr lang="en-US" smtClean="0"/>
              <a:t>5</a:t>
            </a:fld>
            <a:endParaRPr lang="en-US"/>
          </a:p>
        </p:txBody>
      </p:sp>
    </p:spTree>
    <p:extLst>
      <p:ext uri="{BB962C8B-B14F-4D97-AF65-F5344CB8AC3E}">
        <p14:creationId xmlns:p14="http://schemas.microsoft.com/office/powerpoint/2010/main" val="3838097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0E1A-EA2D-46F5-62B5-66252E4DE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B309A-D9DE-94C3-E9F8-9B0D874F2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07907-FB54-6A75-73B9-B3789C3C260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a:extLst>
              <a:ext uri="{FF2B5EF4-FFF2-40B4-BE49-F238E27FC236}">
                <a16:creationId xmlns:a16="http://schemas.microsoft.com/office/drawing/2014/main" id="{C80527EE-6BB1-4707-75CF-BB27BEAF12A9}"/>
              </a:ext>
            </a:extLst>
          </p:cNvPr>
          <p:cNvSpPr>
            <a:spLocks noGrp="1"/>
          </p:cNvSpPr>
          <p:nvPr>
            <p:ph type="sldNum" sz="quarter" idx="5"/>
          </p:nvPr>
        </p:nvSpPr>
        <p:spPr/>
        <p:txBody>
          <a:bodyPr/>
          <a:lstStyle/>
          <a:p>
            <a:fld id="{F6DEBD5A-EB90-FA43-A292-200C58D1BF41}" type="slidenum">
              <a:rPr lang="en-US" smtClean="0"/>
              <a:t>14</a:t>
            </a:fld>
            <a:endParaRPr lang="en-US"/>
          </a:p>
        </p:txBody>
      </p:sp>
    </p:spTree>
    <p:extLst>
      <p:ext uri="{BB962C8B-B14F-4D97-AF65-F5344CB8AC3E}">
        <p14:creationId xmlns:p14="http://schemas.microsoft.com/office/powerpoint/2010/main" val="3915528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0DFA5-7A31-3894-B9EA-89D58074F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9D68D-9C3E-A174-0273-BDF028147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83CA8-A683-33C9-ECDF-EB259CD85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45D81E-4617-AF1C-1DEE-61B4D41F6F80}"/>
              </a:ext>
            </a:extLst>
          </p:cNvPr>
          <p:cNvSpPr>
            <a:spLocks noGrp="1"/>
          </p:cNvSpPr>
          <p:nvPr>
            <p:ph type="sldNum" sz="quarter" idx="5"/>
          </p:nvPr>
        </p:nvSpPr>
        <p:spPr/>
        <p:txBody>
          <a:bodyPr/>
          <a:lstStyle/>
          <a:p>
            <a:fld id="{F6DEBD5A-EB90-FA43-A292-200C58D1BF41}" type="slidenum">
              <a:rPr lang="en-US" smtClean="0"/>
              <a:t>15</a:t>
            </a:fld>
            <a:endParaRPr lang="en-US"/>
          </a:p>
        </p:txBody>
      </p:sp>
    </p:spTree>
    <p:extLst>
      <p:ext uri="{BB962C8B-B14F-4D97-AF65-F5344CB8AC3E}">
        <p14:creationId xmlns:p14="http://schemas.microsoft.com/office/powerpoint/2010/main" val="3620056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681BF-3C81-9686-8476-B26C1FE0B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A4F76-7592-4DC4-E54B-8ABA92F1B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D825F-FA7A-8E00-EDA0-F81964A24CE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a:extLst>
              <a:ext uri="{FF2B5EF4-FFF2-40B4-BE49-F238E27FC236}">
                <a16:creationId xmlns:a16="http://schemas.microsoft.com/office/drawing/2014/main" id="{A0972D2C-2902-B02F-03BE-7325E886A8A4}"/>
              </a:ext>
            </a:extLst>
          </p:cNvPr>
          <p:cNvSpPr>
            <a:spLocks noGrp="1"/>
          </p:cNvSpPr>
          <p:nvPr>
            <p:ph type="sldNum" sz="quarter" idx="5"/>
          </p:nvPr>
        </p:nvSpPr>
        <p:spPr/>
        <p:txBody>
          <a:bodyPr/>
          <a:lstStyle/>
          <a:p>
            <a:fld id="{F6DEBD5A-EB90-FA43-A292-200C58D1BF41}" type="slidenum">
              <a:rPr lang="en-US" smtClean="0"/>
              <a:t>16</a:t>
            </a:fld>
            <a:endParaRPr lang="en-US"/>
          </a:p>
        </p:txBody>
      </p:sp>
    </p:spTree>
    <p:extLst>
      <p:ext uri="{BB962C8B-B14F-4D97-AF65-F5344CB8AC3E}">
        <p14:creationId xmlns:p14="http://schemas.microsoft.com/office/powerpoint/2010/main" val="2075441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3168-01A4-AA9F-0A36-A4CB0EF40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C2A80-9DF5-D966-C529-48941234E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6DA8BB-793D-4CA6-6CAC-15C095342C0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a:extLst>
              <a:ext uri="{FF2B5EF4-FFF2-40B4-BE49-F238E27FC236}">
                <a16:creationId xmlns:a16="http://schemas.microsoft.com/office/drawing/2014/main" id="{CD0FCF49-3D3A-641B-57C3-5C4DFC8E42C6}"/>
              </a:ext>
            </a:extLst>
          </p:cNvPr>
          <p:cNvSpPr>
            <a:spLocks noGrp="1"/>
          </p:cNvSpPr>
          <p:nvPr>
            <p:ph type="sldNum" sz="quarter" idx="5"/>
          </p:nvPr>
        </p:nvSpPr>
        <p:spPr/>
        <p:txBody>
          <a:bodyPr/>
          <a:lstStyle/>
          <a:p>
            <a:fld id="{F6DEBD5A-EB90-FA43-A292-200C58D1BF41}" type="slidenum">
              <a:rPr lang="en-US" smtClean="0"/>
              <a:t>17</a:t>
            </a:fld>
            <a:endParaRPr lang="en-US"/>
          </a:p>
        </p:txBody>
      </p:sp>
    </p:spTree>
    <p:extLst>
      <p:ext uri="{BB962C8B-B14F-4D97-AF65-F5344CB8AC3E}">
        <p14:creationId xmlns:p14="http://schemas.microsoft.com/office/powerpoint/2010/main" val="3666515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pPr marL="742950" marR="0" lvl="1" indent="-285750" algn="l" defTabSz="457200" rtl="0" eaLnBrk="1" fontAlgn="auto" latinLnBrk="0" hangingPunct="1">
              <a:lnSpc>
                <a:spcPct val="107000"/>
              </a:lnSpc>
              <a:spcBef>
                <a:spcPts val="600"/>
              </a:spcBef>
              <a:spcAft>
                <a:spcPts val="600"/>
              </a:spcAft>
              <a:buClrTx/>
              <a:buSzPts val="1000"/>
              <a:buFont typeface="Symbol" panose="05050102010706020507" pitchFamily="18" charset="2"/>
              <a:buChar char=""/>
              <a:tabLst>
                <a:tab pos="914400" algn="l"/>
              </a:tabLst>
              <a:defRPr/>
            </a:pP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Visual Aid</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Summary infographic highlighting key findings and recommendations. </a:t>
            </a: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"Future research will refine ergonomic designs for better health outcomes."</a:t>
            </a:r>
            <a:endParaRPr lang="en-US" sz="105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742950" lvl="1" indent="-285750">
              <a:lnSpc>
                <a:spcPct val="107000"/>
              </a:lnSpc>
              <a:spcBef>
                <a:spcPts val="600"/>
              </a:spcBef>
              <a:spcAft>
                <a:spcPts val="600"/>
              </a:spcAft>
              <a:buSzPts val="1000"/>
              <a:buFont typeface="Symbol" panose="05050102010706020507" pitchFamily="18" charset="2"/>
              <a:buChar char=""/>
              <a:tabLst>
                <a:tab pos="914400" algn="l"/>
              </a:tabLst>
            </a:pPr>
            <a:r>
              <a:rPr lang="en-US" sz="1050" kern="0" dirty="0">
                <a:solidFill>
                  <a:srgbClr val="000000"/>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Imagine starting your day with the tools designed to ease your workload, but ending it with intense back pain and sore wrists. This is the daily reality for many women farmers using conventional tools. Our study aims to change that."</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18</a:t>
            </a:fld>
            <a:endParaRPr lang="en-US"/>
          </a:p>
        </p:txBody>
      </p:sp>
    </p:spTree>
    <p:extLst>
      <p:ext uri="{BB962C8B-B14F-4D97-AF65-F5344CB8AC3E}">
        <p14:creationId xmlns:p14="http://schemas.microsoft.com/office/powerpoint/2010/main" val="55358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9698B-B966-73CC-37D4-9722813F9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9205C-1918-4D4C-AF2F-CB8589C18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7524B-3018-0CE0-EC03-05347BA9E3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0CB946-8109-6146-5E40-2DB84F8114EB}"/>
              </a:ext>
            </a:extLst>
          </p:cNvPr>
          <p:cNvSpPr>
            <a:spLocks noGrp="1"/>
          </p:cNvSpPr>
          <p:nvPr>
            <p:ph type="sldNum" sz="quarter" idx="5"/>
          </p:nvPr>
        </p:nvSpPr>
        <p:spPr/>
        <p:txBody>
          <a:bodyPr/>
          <a:lstStyle/>
          <a:p>
            <a:fld id="{F6DEBD5A-EB90-FA43-A292-200C58D1BF41}" type="slidenum">
              <a:rPr lang="en-US" smtClean="0"/>
              <a:t>6</a:t>
            </a:fld>
            <a:endParaRPr lang="en-US"/>
          </a:p>
        </p:txBody>
      </p:sp>
    </p:spTree>
    <p:extLst>
      <p:ext uri="{BB962C8B-B14F-4D97-AF65-F5344CB8AC3E}">
        <p14:creationId xmlns:p14="http://schemas.microsoft.com/office/powerpoint/2010/main" val="370682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1160A-FB89-8C15-1A0B-D6734EE8B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C11B1-6CA4-6A4F-3506-F4E9B2FE1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75E70-4537-4F16-2720-3701880424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D68BD2-6980-9BF8-BA9C-8EA0FF13E952}"/>
              </a:ext>
            </a:extLst>
          </p:cNvPr>
          <p:cNvSpPr>
            <a:spLocks noGrp="1"/>
          </p:cNvSpPr>
          <p:nvPr>
            <p:ph type="sldNum" sz="quarter" idx="5"/>
          </p:nvPr>
        </p:nvSpPr>
        <p:spPr/>
        <p:txBody>
          <a:bodyPr/>
          <a:lstStyle/>
          <a:p>
            <a:fld id="{F6DEBD5A-EB90-FA43-A292-200C58D1BF41}" type="slidenum">
              <a:rPr lang="en-US" smtClean="0"/>
              <a:t>7</a:t>
            </a:fld>
            <a:endParaRPr lang="en-US"/>
          </a:p>
        </p:txBody>
      </p:sp>
    </p:spTree>
    <p:extLst>
      <p:ext uri="{BB962C8B-B14F-4D97-AF65-F5344CB8AC3E}">
        <p14:creationId xmlns:p14="http://schemas.microsoft.com/office/powerpoint/2010/main" val="74316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C1FB-C173-30CB-EDF4-A2A0D99B0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319D9-E6DF-0DAD-04B1-68D8AC30A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85444-4426-4498-5A81-99CEE02BF0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D3998F-9E32-656C-5918-45DDE7FDAA5D}"/>
              </a:ext>
            </a:extLst>
          </p:cNvPr>
          <p:cNvSpPr>
            <a:spLocks noGrp="1"/>
          </p:cNvSpPr>
          <p:nvPr>
            <p:ph type="sldNum" sz="quarter" idx="5"/>
          </p:nvPr>
        </p:nvSpPr>
        <p:spPr/>
        <p:txBody>
          <a:bodyPr/>
          <a:lstStyle/>
          <a:p>
            <a:fld id="{F6DEBD5A-EB90-FA43-A292-200C58D1BF41}" type="slidenum">
              <a:rPr lang="en-US" smtClean="0"/>
              <a:t>8</a:t>
            </a:fld>
            <a:endParaRPr lang="en-US"/>
          </a:p>
        </p:txBody>
      </p:sp>
    </p:spTree>
    <p:extLst>
      <p:ext uri="{BB962C8B-B14F-4D97-AF65-F5344CB8AC3E}">
        <p14:creationId xmlns:p14="http://schemas.microsoft.com/office/powerpoint/2010/main" val="3338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9</a:t>
            </a:fld>
            <a:endParaRPr lang="en-US"/>
          </a:p>
        </p:txBody>
      </p:sp>
    </p:spTree>
    <p:extLst>
      <p:ext uri="{BB962C8B-B14F-4D97-AF65-F5344CB8AC3E}">
        <p14:creationId xmlns:p14="http://schemas.microsoft.com/office/powerpoint/2010/main" val="4116106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427C1-A05B-94FA-C007-25319C389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CF9CF-7A77-261C-7662-3AA2530F5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6AEDB-A80E-50A1-546F-5BB342445A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D85486-2398-FA8E-A07D-6D1C335A37DE}"/>
              </a:ext>
            </a:extLst>
          </p:cNvPr>
          <p:cNvSpPr>
            <a:spLocks noGrp="1"/>
          </p:cNvSpPr>
          <p:nvPr>
            <p:ph type="sldNum" sz="quarter" idx="5"/>
          </p:nvPr>
        </p:nvSpPr>
        <p:spPr/>
        <p:txBody>
          <a:bodyPr/>
          <a:lstStyle/>
          <a:p>
            <a:fld id="{F6DEBD5A-EB90-FA43-A292-200C58D1BF41}" type="slidenum">
              <a:rPr lang="en-US" smtClean="0"/>
              <a:t>10</a:t>
            </a:fld>
            <a:endParaRPr lang="en-US"/>
          </a:p>
        </p:txBody>
      </p:sp>
    </p:spTree>
    <p:extLst>
      <p:ext uri="{BB962C8B-B14F-4D97-AF65-F5344CB8AC3E}">
        <p14:creationId xmlns:p14="http://schemas.microsoft.com/office/powerpoint/2010/main" val="407656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11</a:t>
            </a:fld>
            <a:endParaRPr lang="en-US"/>
          </a:p>
        </p:txBody>
      </p:sp>
    </p:spTree>
    <p:extLst>
      <p:ext uri="{BB962C8B-B14F-4D97-AF65-F5344CB8AC3E}">
        <p14:creationId xmlns:p14="http://schemas.microsoft.com/office/powerpoint/2010/main" val="3356565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77F18-856F-58A1-C868-250D52616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A459F-7B5C-F12F-73A6-DAA4DFB81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5809C-5297-2099-4B2C-CE119939C86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a:extLst>
              <a:ext uri="{FF2B5EF4-FFF2-40B4-BE49-F238E27FC236}">
                <a16:creationId xmlns:a16="http://schemas.microsoft.com/office/drawing/2014/main" id="{6FD8BCC5-7A97-4878-0F11-167564C1CB89}"/>
              </a:ext>
            </a:extLst>
          </p:cNvPr>
          <p:cNvSpPr>
            <a:spLocks noGrp="1"/>
          </p:cNvSpPr>
          <p:nvPr>
            <p:ph type="sldNum" sz="quarter" idx="5"/>
          </p:nvPr>
        </p:nvSpPr>
        <p:spPr/>
        <p:txBody>
          <a:bodyPr/>
          <a:lstStyle/>
          <a:p>
            <a:fld id="{F6DEBD5A-EB90-FA43-A292-200C58D1BF41}" type="slidenum">
              <a:rPr lang="en-US" smtClean="0"/>
              <a:t>12</a:t>
            </a:fld>
            <a:endParaRPr lang="en-US"/>
          </a:p>
        </p:txBody>
      </p:sp>
    </p:spTree>
    <p:extLst>
      <p:ext uri="{BB962C8B-B14F-4D97-AF65-F5344CB8AC3E}">
        <p14:creationId xmlns:p14="http://schemas.microsoft.com/office/powerpoint/2010/main" val="357429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Conventional tools contribute to high MSD risks. Can ergonomic enhancements provide relief?</a:t>
            </a: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13</a:t>
            </a:fld>
            <a:endParaRPr lang="en-US"/>
          </a:p>
        </p:txBody>
      </p:sp>
    </p:spTree>
    <p:extLst>
      <p:ext uri="{BB962C8B-B14F-4D97-AF65-F5344CB8AC3E}">
        <p14:creationId xmlns:p14="http://schemas.microsoft.com/office/powerpoint/2010/main" val="320669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14740-8E1F-4143-A4E6-F78F1417D0F0}" type="datetime1">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pPr/>
              <a:t>‹#›</a:t>
            </a:fld>
            <a:endParaRPr lang="en-US"/>
          </a:p>
        </p:txBody>
      </p:sp>
    </p:spTree>
    <p:extLst>
      <p:ext uri="{BB962C8B-B14F-4D97-AF65-F5344CB8AC3E}">
        <p14:creationId xmlns:p14="http://schemas.microsoft.com/office/powerpoint/2010/main" val="134629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417B5D-3A72-46DC-847C-FEE20571E2BA}" type="datetime1">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68527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05F7E8-6A2B-4A03-BA05-F848DE7C9D58}" type="datetime1">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80165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442723"/>
            <a:ext cx="10515600" cy="4734244"/>
          </a:xfrm>
        </p:spPr>
        <p:txBody>
          <a:bodyPr/>
          <a:lstStyle>
            <a:lvl1pPr>
              <a:defRPr sz="32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201161" y="5513073"/>
            <a:ext cx="4114800" cy="365125"/>
          </a:xfrm>
        </p:spPr>
        <p:txBody>
          <a:bodyPr/>
          <a:lstStyle/>
          <a:p>
            <a:endParaRPr lang="en-US" dirty="0"/>
          </a:p>
        </p:txBody>
      </p:sp>
      <p:sp>
        <p:nvSpPr>
          <p:cNvPr id="6" name="Slide Number Placeholder 5"/>
          <p:cNvSpPr>
            <a:spLocks noGrp="1"/>
          </p:cNvSpPr>
          <p:nvPr>
            <p:ph type="sldNum" sz="quarter" idx="12"/>
          </p:nvPr>
        </p:nvSpPr>
        <p:spPr>
          <a:xfrm>
            <a:off x="0" y="6461669"/>
            <a:ext cx="528320" cy="365125"/>
          </a:xfrm>
        </p:spPr>
        <p:txBody>
          <a:bodyPr/>
          <a:lstStyle>
            <a:lvl1pPr>
              <a:defRPr/>
            </a:lvl1pPr>
          </a:lstStyle>
          <a:p>
            <a:fld id="{DA19AF93-E2C1-48AA-83CB-C7B3B8E39902}" type="slidenum">
              <a:rPr lang="en-US" smtClean="0"/>
              <a:pPr/>
              <a:t>‹#›</a:t>
            </a:fld>
            <a:endParaRPr lang="en-US" dirty="0"/>
          </a:p>
        </p:txBody>
      </p:sp>
      <p:sp>
        <p:nvSpPr>
          <p:cNvPr id="7" name="TextBox 6"/>
          <p:cNvSpPr txBox="1"/>
          <p:nvPr userDrawn="1"/>
        </p:nvSpPr>
        <p:spPr>
          <a:xfrm>
            <a:off x="2367949" y="6469824"/>
            <a:ext cx="6938620" cy="31810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467" i="1" kern="1200" dirty="0">
                <a:solidFill>
                  <a:schemeClr val="tx1">
                    <a:lumMod val="65000"/>
                    <a:lumOff val="35000"/>
                  </a:schemeClr>
                </a:solidFill>
                <a:latin typeface="+mn-lt"/>
                <a:ea typeface="+mn-ea"/>
                <a:cs typeface="+mn-cs"/>
              </a:rPr>
              <a:t>Optimization and Management of Food and Agricultural Systems</a:t>
            </a:r>
            <a:r>
              <a:rPr lang="en-US" sz="1467" i="1" kern="1200" baseline="0" dirty="0">
                <a:solidFill>
                  <a:schemeClr val="tx1">
                    <a:lumMod val="65000"/>
                    <a:lumOff val="35000"/>
                  </a:schemeClr>
                </a:solidFill>
                <a:latin typeface="+mn-lt"/>
                <a:ea typeface="+mn-ea"/>
                <a:cs typeface="+mn-cs"/>
              </a:rPr>
              <a:t>        Dr.</a:t>
            </a:r>
            <a:r>
              <a:rPr lang="en-US" sz="1467" i="1" kern="1200" dirty="0">
                <a:solidFill>
                  <a:schemeClr val="tx1">
                    <a:lumMod val="65000"/>
                    <a:lumOff val="35000"/>
                  </a:schemeClr>
                </a:solidFill>
                <a:latin typeface="+mn-lt"/>
                <a:ea typeface="+mn-ea"/>
                <a:cs typeface="+mn-cs"/>
              </a:rPr>
              <a:t> Jianfeng Zhou</a:t>
            </a:r>
          </a:p>
        </p:txBody>
      </p:sp>
      <p:sp>
        <p:nvSpPr>
          <p:cNvPr id="9" name="Title 8"/>
          <p:cNvSpPr>
            <a:spLocks noGrp="1"/>
          </p:cNvSpPr>
          <p:nvPr>
            <p:ph type="title"/>
          </p:nvPr>
        </p:nvSpPr>
        <p:spPr>
          <a:xfrm>
            <a:off x="838201" y="365126"/>
            <a:ext cx="10515600" cy="874395"/>
          </a:xfrm>
        </p:spPr>
        <p:txBody>
          <a:bodyPr>
            <a:normAutofit/>
          </a:bodyPr>
          <a:lstStyle>
            <a:lvl1pPr algn="ctr">
              <a:defRPr sz="4267">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5542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DF5C-D97D-1881-97D2-B77EB05D8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927197-AF99-AFA3-37C3-AA50EC0A2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3264EA-D821-DE72-6CAB-1A544B9BFEC0}"/>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5" name="Footer Placeholder 4">
            <a:extLst>
              <a:ext uri="{FF2B5EF4-FFF2-40B4-BE49-F238E27FC236}">
                <a16:creationId xmlns:a16="http://schemas.microsoft.com/office/drawing/2014/main" id="{E12F021D-28D3-AA4B-F03E-6AB1B7F06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18DFA-C210-5E1D-5B03-468E2B048CAD}"/>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05137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1B02-8779-1570-E06C-8B114602D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68D1A-3EDA-A366-33BF-2662819BBA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70B3D-1D5D-88E8-3227-4AD3518025B6}"/>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5" name="Footer Placeholder 4">
            <a:extLst>
              <a:ext uri="{FF2B5EF4-FFF2-40B4-BE49-F238E27FC236}">
                <a16:creationId xmlns:a16="http://schemas.microsoft.com/office/drawing/2014/main" id="{67F8779E-63BD-5484-C3DB-9C861FE11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1E3EC-780E-551F-F0CB-002B2993B821}"/>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61189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5141-9C66-9BFC-8560-AA97B04575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90EB80-7C3F-9941-819A-3EEEDC1DC3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B18BA8-D7F5-DF90-1A18-DAB334BBC111}"/>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5" name="Footer Placeholder 4">
            <a:extLst>
              <a:ext uri="{FF2B5EF4-FFF2-40B4-BE49-F238E27FC236}">
                <a16:creationId xmlns:a16="http://schemas.microsoft.com/office/drawing/2014/main" id="{5857044D-2CAC-CDA5-C342-2567BE57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A6C70-23B2-3FA4-4D1D-E3DDC95CCDF4}"/>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238236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F0AD-C6D9-CE2D-BC5D-ADF9725E3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ADE57-4081-0151-A7B1-8BCF6FF41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103E39-3EE7-4F0A-DA0D-537B4357E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F1C9F-A334-D34E-5A18-30FEB3B1B783}"/>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6" name="Footer Placeholder 5">
            <a:extLst>
              <a:ext uri="{FF2B5EF4-FFF2-40B4-BE49-F238E27FC236}">
                <a16:creationId xmlns:a16="http://schemas.microsoft.com/office/drawing/2014/main" id="{846ADFC4-5F00-72CB-9312-7F668CC9F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8B621-D892-39A1-F267-3970C3B10157}"/>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399469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3BB4-5FA1-5598-85FC-EB0F79C8E5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D8CF2-634F-B9EC-C971-9A2648B300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F198F-D340-82AE-4563-6ED69068F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C20A4E-D52E-0589-3EE1-4FB7F1AD6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0E41A-4FDD-452C-8A60-146C5B8FF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3B2E1-8ED0-41BF-EC6D-9E127A0A94C2}"/>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8" name="Footer Placeholder 7">
            <a:extLst>
              <a:ext uri="{FF2B5EF4-FFF2-40B4-BE49-F238E27FC236}">
                <a16:creationId xmlns:a16="http://schemas.microsoft.com/office/drawing/2014/main" id="{3C8900A9-1EF0-39C7-13A3-66BC4E2FBE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82BA3E-B2F2-3CE8-6F06-064B1F43A1DB}"/>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819017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A9E78-93BC-C48C-D0A0-CC47395C72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4393F-9B23-AAFE-2280-CF5F627F434B}"/>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4" name="Footer Placeholder 3">
            <a:extLst>
              <a:ext uri="{FF2B5EF4-FFF2-40B4-BE49-F238E27FC236}">
                <a16:creationId xmlns:a16="http://schemas.microsoft.com/office/drawing/2014/main" id="{79475B9E-3263-3727-EDEF-55CCFDD798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083FA9-F6F7-2BDE-62D7-6703FFDEAE4F}"/>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097146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66BB0-4270-4CE7-846C-D24B61C71435}"/>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3" name="Footer Placeholder 2">
            <a:extLst>
              <a:ext uri="{FF2B5EF4-FFF2-40B4-BE49-F238E27FC236}">
                <a16:creationId xmlns:a16="http://schemas.microsoft.com/office/drawing/2014/main" id="{4CC5923A-9D56-CC15-3E8C-92C58354B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A61E4-C26B-53EE-70B1-30181C458976}"/>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16127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C401E241-DBD5-46E3-A6E9-2FFB90851979}"/>
              </a:ext>
            </a:extLst>
          </p:cNvPr>
          <p:cNvSpPr txBox="1"/>
          <p:nvPr userDrawn="1"/>
        </p:nvSpPr>
        <p:spPr>
          <a:xfrm>
            <a:off x="3388123" y="6470306"/>
            <a:ext cx="4578588" cy="33855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b="1" i="1" kern="1200" baseline="0" dirty="0">
                <a:solidFill>
                  <a:srgbClr val="5F7654"/>
                </a:solidFill>
                <a:latin typeface="+mn-lt"/>
                <a:ea typeface="+mn-ea"/>
                <a:cs typeface="+mn-cs"/>
              </a:rPr>
              <a:t>Safer and more efficient farming tools</a:t>
            </a:r>
          </a:p>
        </p:txBody>
      </p:sp>
      <p:sp>
        <p:nvSpPr>
          <p:cNvPr id="8" name="Rectangle 7">
            <a:extLst>
              <a:ext uri="{FF2B5EF4-FFF2-40B4-BE49-F238E27FC236}">
                <a16:creationId xmlns:a16="http://schemas.microsoft.com/office/drawing/2014/main" id="{C3D955F8-2D78-4EDA-BDBF-E77C7733C561}"/>
              </a:ext>
            </a:extLst>
          </p:cNvPr>
          <p:cNvSpPr/>
          <p:nvPr userDrawn="1"/>
        </p:nvSpPr>
        <p:spPr>
          <a:xfrm>
            <a:off x="194048" y="6511566"/>
            <a:ext cx="367408" cy="276999"/>
          </a:xfrm>
          <a:prstGeom prst="rect">
            <a:avLst/>
          </a:prstGeom>
        </p:spPr>
        <p:txBody>
          <a:bodyPr wrap="none">
            <a:spAutoFit/>
          </a:bodyPr>
          <a:lstStyle/>
          <a:p>
            <a:fld id="{B9C069C5-5796-447F-B592-6AA38339CB19}" type="slidenum">
              <a:rPr lang="en-US" sz="1200" i="0" kern="1200" smtClean="0">
                <a:solidFill>
                  <a:schemeClr val="tx1">
                    <a:lumMod val="65000"/>
                    <a:lumOff val="35000"/>
                  </a:schemeClr>
                </a:solidFill>
                <a:latin typeface="+mn-lt"/>
                <a:ea typeface="+mn-ea"/>
                <a:cs typeface="+mn-cs"/>
              </a:rPr>
              <a:t>‹#›</a:t>
            </a:fld>
            <a:endParaRPr lang="en-US" sz="1400" i="0" dirty="0"/>
          </a:p>
        </p:txBody>
      </p:sp>
      <p:cxnSp>
        <p:nvCxnSpPr>
          <p:cNvPr id="9" name="Straight Connector 8">
            <a:extLst>
              <a:ext uri="{FF2B5EF4-FFF2-40B4-BE49-F238E27FC236}">
                <a16:creationId xmlns:a16="http://schemas.microsoft.com/office/drawing/2014/main" id="{B410423B-ACE7-4EA1-BC9B-3E0259C93EB0}"/>
              </a:ext>
            </a:extLst>
          </p:cNvPr>
          <p:cNvCxnSpPr/>
          <p:nvPr userDrawn="1"/>
        </p:nvCxnSpPr>
        <p:spPr>
          <a:xfrm>
            <a:off x="-2908" y="745172"/>
            <a:ext cx="12192000" cy="1588"/>
          </a:xfrm>
          <a:prstGeom prst="line">
            <a:avLst/>
          </a:prstGeom>
          <a:noFill/>
          <a:ln w="38100" cap="flat" cmpd="sng" algn="ctr">
            <a:solidFill>
              <a:srgbClr val="D2533C"/>
            </a:solidFill>
            <a:prstDash val="solid"/>
          </a:ln>
          <a:effectLst/>
        </p:spPr>
      </p:cxnSp>
    </p:spTree>
    <p:extLst>
      <p:ext uri="{BB962C8B-B14F-4D97-AF65-F5344CB8AC3E}">
        <p14:creationId xmlns:p14="http://schemas.microsoft.com/office/powerpoint/2010/main" val="12215691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6170-A213-FA60-4E65-D1F39D01E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F2238D-A322-CE61-3A44-CBEA89617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AB9128-EF8D-3A94-C2BF-1B9A070BE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3B7BD-E91C-0E4E-F03A-32420036B9FD}"/>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6" name="Footer Placeholder 5">
            <a:extLst>
              <a:ext uri="{FF2B5EF4-FFF2-40B4-BE49-F238E27FC236}">
                <a16:creationId xmlns:a16="http://schemas.microsoft.com/office/drawing/2014/main" id="{8A58389A-C4B8-D54C-46FE-EB25E5C80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80658-90BB-8494-F84C-B225C1F5CD00}"/>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819677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A106-DCDA-3016-4BBA-A8C6C24A3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F24AD1-5AF0-11E1-CCA0-E9947D562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07D987-DF9D-4898-5D25-747638D5C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F0EE3-DE72-BB8D-034D-ACFA7396B95C}"/>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6" name="Footer Placeholder 5">
            <a:extLst>
              <a:ext uri="{FF2B5EF4-FFF2-40B4-BE49-F238E27FC236}">
                <a16:creationId xmlns:a16="http://schemas.microsoft.com/office/drawing/2014/main" id="{D5A75B32-B538-4EBB-283F-052CA721C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200CD-5327-FFBF-5B20-6C0D389EEC9E}"/>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1032090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66A6-92F2-DA78-D5E2-5D5499A9BB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67FEF-085C-1391-9A0F-41B4B14C5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7DC29-64A7-8E97-B647-AF790DD5C87E}"/>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5" name="Footer Placeholder 4">
            <a:extLst>
              <a:ext uri="{FF2B5EF4-FFF2-40B4-BE49-F238E27FC236}">
                <a16:creationId xmlns:a16="http://schemas.microsoft.com/office/drawing/2014/main" id="{97507E9C-7AFF-7CE5-3F8F-9B2CC93FD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41957-D68D-A2BB-E4F6-F6D22CD2559D}"/>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2915334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A5B7C-F909-C5FA-BCCE-6D4A1C3213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2356C-9250-8655-16D3-CA746A4B68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9DD69-9D94-8602-140B-7A216744545F}"/>
              </a:ext>
            </a:extLst>
          </p:cNvPr>
          <p:cNvSpPr>
            <a:spLocks noGrp="1"/>
          </p:cNvSpPr>
          <p:nvPr>
            <p:ph type="dt" sz="half" idx="10"/>
          </p:nvPr>
        </p:nvSpPr>
        <p:spPr/>
        <p:txBody>
          <a:bodyPr/>
          <a:lstStyle/>
          <a:p>
            <a:fld id="{AAD9A59E-2FAC-324C-8739-09839EE82EBA}" type="datetimeFigureOut">
              <a:rPr lang="en-US" smtClean="0"/>
              <a:t>7/7/2025</a:t>
            </a:fld>
            <a:endParaRPr lang="en-US"/>
          </a:p>
        </p:txBody>
      </p:sp>
      <p:sp>
        <p:nvSpPr>
          <p:cNvPr id="5" name="Footer Placeholder 4">
            <a:extLst>
              <a:ext uri="{FF2B5EF4-FFF2-40B4-BE49-F238E27FC236}">
                <a16:creationId xmlns:a16="http://schemas.microsoft.com/office/drawing/2014/main" id="{8931C7AD-BB94-2108-550A-3635304AD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0305E-55F2-DC7D-6FBC-73B66432DF98}"/>
              </a:ext>
            </a:extLst>
          </p:cNvPr>
          <p:cNvSpPr>
            <a:spLocks noGrp="1"/>
          </p:cNvSpPr>
          <p:nvPr>
            <p:ph type="sldNum" sz="quarter" idx="12"/>
          </p:nvPr>
        </p:nvSpPr>
        <p:spPr/>
        <p:txBody>
          <a:bodyPr/>
          <a:lstStyle/>
          <a:p>
            <a:fld id="{5F869A30-99DF-7E4A-888D-B01BABFB5019}" type="slidenum">
              <a:rPr lang="en-US" smtClean="0"/>
              <a:t>‹#›</a:t>
            </a:fld>
            <a:endParaRPr lang="en-US"/>
          </a:p>
        </p:txBody>
      </p:sp>
    </p:spTree>
    <p:extLst>
      <p:ext uri="{BB962C8B-B14F-4D97-AF65-F5344CB8AC3E}">
        <p14:creationId xmlns:p14="http://schemas.microsoft.com/office/powerpoint/2010/main" val="388331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A3A37-E810-4566-8FC7-AFE03A01945F}" type="datetime1">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01625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5E302D-5E2B-41AF-98C6-AFC43D02F185}" type="datetime1">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89186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535B8B-C3F8-4682-8BD8-65559F79434B}" type="datetime1">
              <a:rPr lang="en-US" smtClean="0"/>
              <a:t>7/7/2025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04039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4F1128-A302-4F1D-9785-FF8524C93506}" type="datetime1">
              <a:rPr lang="en-US" smtClean="0"/>
              <a:t>7/7/2025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840208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88DF2-F01F-42B7-B636-5BBBDA7B0A2F}" type="datetime1">
              <a:rPr lang="en-US" smtClean="0"/>
              <a:t>7/7/2025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9089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565A9F-ECC5-45E9-A939-FE9BCC689A71}" type="datetime1">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72683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B07F6F-1684-4929-AB48-C93E2C7F4DC1}" type="datetime1">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211495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06F13-D717-4C1D-847A-EF1C99C6DCFB}" type="datetime1">
              <a:rPr lang="en-US" smtClean="0"/>
              <a:t>7/7/2025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FA843-5133-468E-AED7-6FC02DA038EC}" type="slidenum">
              <a:rPr lang="en-US" smtClean="0"/>
              <a:t>‹#›</a:t>
            </a:fld>
            <a:endParaRPr lang="en-US"/>
          </a:p>
        </p:txBody>
      </p:sp>
      <p:pic>
        <p:nvPicPr>
          <p:cNvPr id="7" name="Picture 6" descr="MU_PPT_2_wide.jpg">
            <a:extLst>
              <a:ext uri="{FF2B5EF4-FFF2-40B4-BE49-F238E27FC236}">
                <a16:creationId xmlns:a16="http://schemas.microsoft.com/office/drawing/2014/main" id="{4D45C3DD-3A81-4DC7-91B3-F785ED1A0044}"/>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6427670"/>
            <a:ext cx="12192000" cy="430331"/>
          </a:xfrm>
          <a:prstGeom prst="rect">
            <a:avLst/>
          </a:prstGeom>
        </p:spPr>
      </p:pic>
      <p:grpSp>
        <p:nvGrpSpPr>
          <p:cNvPr id="9" name="Group 8">
            <a:extLst>
              <a:ext uri="{FF2B5EF4-FFF2-40B4-BE49-F238E27FC236}">
                <a16:creationId xmlns:a16="http://schemas.microsoft.com/office/drawing/2014/main" id="{F9C0CEB5-CA6F-424C-BC2C-A66F3FFFFE77}"/>
              </a:ext>
            </a:extLst>
          </p:cNvPr>
          <p:cNvGrpSpPr/>
          <p:nvPr userDrawn="1"/>
        </p:nvGrpSpPr>
        <p:grpSpPr>
          <a:xfrm>
            <a:off x="8892309" y="6409025"/>
            <a:ext cx="2694674" cy="482080"/>
            <a:chOff x="8153400" y="2440350"/>
            <a:chExt cx="2694674" cy="482080"/>
          </a:xfrm>
        </p:grpSpPr>
        <p:pic>
          <p:nvPicPr>
            <p:cNvPr id="10" name="Picture 9">
              <a:extLst>
                <a:ext uri="{FF2B5EF4-FFF2-40B4-BE49-F238E27FC236}">
                  <a16:creationId xmlns:a16="http://schemas.microsoft.com/office/drawing/2014/main" id="{76BA4500-8207-436A-B63C-158103A67C66}"/>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8509004" y="2526228"/>
              <a:ext cx="2339070" cy="396202"/>
            </a:xfrm>
            <a:prstGeom prst="rect">
              <a:avLst/>
            </a:prstGeom>
          </p:spPr>
        </p:pic>
        <p:pic>
          <p:nvPicPr>
            <p:cNvPr id="11" name="Picture 10">
              <a:extLst>
                <a:ext uri="{FF2B5EF4-FFF2-40B4-BE49-F238E27FC236}">
                  <a16:creationId xmlns:a16="http://schemas.microsoft.com/office/drawing/2014/main" id="{53163C1B-A222-4842-A968-292348885B6B}"/>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8153400" y="2440350"/>
              <a:ext cx="457200" cy="482080"/>
            </a:xfrm>
            <a:prstGeom prst="rect">
              <a:avLst/>
            </a:prstGeom>
          </p:spPr>
        </p:pic>
      </p:grpSp>
    </p:spTree>
    <p:extLst>
      <p:ext uri="{BB962C8B-B14F-4D97-AF65-F5344CB8AC3E}">
        <p14:creationId xmlns:p14="http://schemas.microsoft.com/office/powerpoint/2010/main" val="3112320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6A263-D3D9-1661-E9DD-2876C0F15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2044F6-97C8-3829-3449-86121A8AD5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E3277-AE9B-1C65-7A1B-AF7F0D164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9A59E-2FAC-324C-8739-09839EE82EBA}" type="datetimeFigureOut">
              <a:rPr lang="en-US" smtClean="0"/>
              <a:t>7/7/2025</a:t>
            </a:fld>
            <a:endParaRPr lang="en-US"/>
          </a:p>
        </p:txBody>
      </p:sp>
      <p:sp>
        <p:nvSpPr>
          <p:cNvPr id="5" name="Footer Placeholder 4">
            <a:extLst>
              <a:ext uri="{FF2B5EF4-FFF2-40B4-BE49-F238E27FC236}">
                <a16:creationId xmlns:a16="http://schemas.microsoft.com/office/drawing/2014/main" id="{DF4D1C12-1897-DF9E-3C24-7A5E192A3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331AEE-5215-28D3-BFC8-799530555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69A30-99DF-7E4A-888D-B01BABFB5019}" type="slidenum">
              <a:rPr lang="en-US" smtClean="0"/>
              <a:t>‹#›</a:t>
            </a:fld>
            <a:endParaRPr lang="en-US"/>
          </a:p>
        </p:txBody>
      </p:sp>
    </p:spTree>
    <p:extLst>
      <p:ext uri="{BB962C8B-B14F-4D97-AF65-F5344CB8AC3E}">
        <p14:creationId xmlns:p14="http://schemas.microsoft.com/office/powerpoint/2010/main" val="30881038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tif"/><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fif"/><Relationship Id="rId5" Type="http://schemas.openxmlformats.org/officeDocument/2006/relationships/image" Target="../media/image27.jp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280E5F9-8DDB-5385-8864-E0467D9B8E54}"/>
              </a:ext>
            </a:extLst>
          </p:cNvPr>
          <p:cNvSpPr>
            <a:spLocks noGrp="1"/>
          </p:cNvSpPr>
          <p:nvPr>
            <p:ph type="subTitle" idx="1"/>
          </p:nvPr>
        </p:nvSpPr>
        <p:spPr>
          <a:xfrm>
            <a:off x="118553" y="5419154"/>
            <a:ext cx="12177208" cy="1213240"/>
          </a:xfrm>
        </p:spPr>
        <p:txBody>
          <a:bodyPr>
            <a:noAutofit/>
          </a:bodyPr>
          <a:lstStyle/>
          <a:p>
            <a:pPr algn="ctr"/>
            <a:endParaRPr lang="en-US" sz="2000"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Felix Oguche, Jianfeng Zhou, Karen Funkenbusch, Marcia Shannon, Aaron Yoder</a:t>
            </a:r>
          </a:p>
        </p:txBody>
      </p:sp>
      <p:pic>
        <p:nvPicPr>
          <p:cNvPr id="21" name="Picture 20" descr="A black background with white text&#10;&#10;Description automatically generated">
            <a:extLst>
              <a:ext uri="{FF2B5EF4-FFF2-40B4-BE49-F238E27FC236}">
                <a16:creationId xmlns:a16="http://schemas.microsoft.com/office/drawing/2014/main" id="{8A183C5D-CAB5-5EA6-0323-950F80F10CC4}"/>
              </a:ext>
            </a:extLst>
          </p:cNvPr>
          <p:cNvPicPr>
            <a:picLocks noChangeAspect="1"/>
          </p:cNvPicPr>
          <p:nvPr/>
        </p:nvPicPr>
        <p:blipFill>
          <a:blip r:embed="rId2"/>
          <a:stretch>
            <a:fillRect/>
          </a:stretch>
        </p:blipFill>
        <p:spPr>
          <a:xfrm>
            <a:off x="-15876" y="6235869"/>
            <a:ext cx="3442865" cy="680881"/>
          </a:xfrm>
          <a:prstGeom prst="rect">
            <a:avLst/>
          </a:prstGeom>
        </p:spPr>
      </p:pic>
      <p:sp>
        <p:nvSpPr>
          <p:cNvPr id="23" name="TextBox 22">
            <a:extLst>
              <a:ext uri="{FF2B5EF4-FFF2-40B4-BE49-F238E27FC236}">
                <a16:creationId xmlns:a16="http://schemas.microsoft.com/office/drawing/2014/main" id="{E187C0ED-E681-B504-EC96-D85E6B5071DC}"/>
              </a:ext>
            </a:extLst>
          </p:cNvPr>
          <p:cNvSpPr txBox="1"/>
          <p:nvPr/>
        </p:nvSpPr>
        <p:spPr>
          <a:xfrm>
            <a:off x="9024139" y="6250148"/>
            <a:ext cx="3167862" cy="954107"/>
          </a:xfrm>
          <a:prstGeom prst="rect">
            <a:avLst/>
          </a:prstGeom>
          <a:noFill/>
        </p:spPr>
        <p:txBody>
          <a:bodyPr wrap="square">
            <a:spAutoFit/>
          </a:bodyPr>
          <a:lstStyle/>
          <a:p>
            <a:pPr algn="ctr"/>
            <a:r>
              <a:rPr lang="en-US" b="1" dirty="0">
                <a:solidFill>
                  <a:schemeClr val="bg1"/>
                </a:solidFill>
              </a:rPr>
              <a:t>2025 ISASH </a:t>
            </a:r>
            <a:r>
              <a:rPr lang="en-US" dirty="0">
                <a:solidFill>
                  <a:schemeClr val="bg1"/>
                </a:solidFill>
              </a:rPr>
              <a:t>Annual </a:t>
            </a:r>
            <a:r>
              <a:rPr lang="en-US" b="1" dirty="0">
                <a:solidFill>
                  <a:schemeClr val="bg1"/>
                </a:solidFill>
              </a:rPr>
              <a:t>Conference </a:t>
            </a:r>
            <a:r>
              <a:rPr lang="en-US" dirty="0">
                <a:solidFill>
                  <a:schemeClr val="bg1"/>
                </a:solidFill>
              </a:rPr>
              <a:t>Portland, Mane</a:t>
            </a:r>
          </a:p>
          <a:p>
            <a:pPr algn="ctr">
              <a:lnSpc>
                <a:spcPct val="100000"/>
              </a:lnSpc>
              <a:spcBef>
                <a:spcPts val="0"/>
              </a:spcBef>
            </a:pPr>
            <a:endParaRPr lang="en-US" sz="200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E3CA390-D241-CAA9-8E42-34362D65E679}"/>
              </a:ext>
            </a:extLst>
          </p:cNvPr>
          <p:cNvSpPr txBox="1">
            <a:spLocks/>
          </p:cNvSpPr>
          <p:nvPr/>
        </p:nvSpPr>
        <p:spPr>
          <a:xfrm>
            <a:off x="238174" y="1483144"/>
            <a:ext cx="7767788" cy="26996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solidFill>
                <a:latin typeface="Arial Black" panose="020B0A04020102020204" pitchFamily="34" charset="0"/>
              </a:rPr>
              <a:t>Ergonomic and Performance Optimization of a Smart Electric Auger Tiller:</a:t>
            </a:r>
            <a:endParaRPr lang="en-US" sz="4000" dirty="0">
              <a:solidFill>
                <a:schemeClr val="bg1"/>
              </a:solidFill>
              <a:latin typeface="Arial Black" panose="020B0A04020102020204" pitchFamily="34" charset="0"/>
            </a:endParaRPr>
          </a:p>
        </p:txBody>
      </p:sp>
      <p:sp>
        <p:nvSpPr>
          <p:cNvPr id="2" name="TextBox 1">
            <a:extLst>
              <a:ext uri="{FF2B5EF4-FFF2-40B4-BE49-F238E27FC236}">
                <a16:creationId xmlns:a16="http://schemas.microsoft.com/office/drawing/2014/main" id="{4C3F1EED-C08F-600A-C079-9D1A8D89ECCB}"/>
              </a:ext>
            </a:extLst>
          </p:cNvPr>
          <p:cNvSpPr txBox="1"/>
          <p:nvPr/>
        </p:nvSpPr>
        <p:spPr>
          <a:xfrm>
            <a:off x="2673746" y="4339341"/>
            <a:ext cx="5399427" cy="830997"/>
          </a:xfrm>
          <a:prstGeom prst="rect">
            <a:avLst/>
          </a:prstGeom>
          <a:noFill/>
        </p:spPr>
        <p:txBody>
          <a:bodyPr wrap="square">
            <a:spAutoFit/>
          </a:bodyPr>
          <a:lstStyle/>
          <a:p>
            <a:pPr algn="ctr"/>
            <a:r>
              <a:rPr lang="en-US" sz="2400" b="1" dirty="0">
                <a:solidFill>
                  <a:schemeClr val="bg1"/>
                </a:solidFill>
                <a:latin typeface="Arial Black" panose="020B0A04020102020204" pitchFamily="34" charset="0"/>
              </a:rPr>
              <a:t>Comparative Evaluation with Rear- and Front-Tine Models</a:t>
            </a:r>
            <a:endParaRPr lang="en-US" sz="2200" b="1" dirty="0">
              <a:solidFill>
                <a:schemeClr val="bg1"/>
              </a:solidFill>
              <a:highlight>
                <a:srgbClr val="008080"/>
              </a:highlight>
              <a:latin typeface="Arial Black" panose="020B0A04020102020204" pitchFamily="34" charset="0"/>
              <a:cs typeface="Arial" panose="020B0604020202020204" pitchFamily="34" charset="0"/>
            </a:endParaRPr>
          </a:p>
        </p:txBody>
      </p:sp>
      <p:pic>
        <p:nvPicPr>
          <p:cNvPr id="4" name="Picture 3" descr="A person working in a garden&#10;&#10;AI-generated content may be incorrect.">
            <a:extLst>
              <a:ext uri="{FF2B5EF4-FFF2-40B4-BE49-F238E27FC236}">
                <a16:creationId xmlns:a16="http://schemas.microsoft.com/office/drawing/2014/main" id="{EBB1DB81-883F-B6D5-6A15-05E0C7370CC0}"/>
              </a:ext>
            </a:extLst>
          </p:cNvPr>
          <p:cNvPicPr>
            <a:picLocks noChangeAspect="1"/>
          </p:cNvPicPr>
          <p:nvPr/>
        </p:nvPicPr>
        <p:blipFill>
          <a:blip r:embed="rId3"/>
          <a:srcRect l="19468" t="23202" r="31335" b="15898"/>
          <a:stretch/>
        </p:blipFill>
        <p:spPr>
          <a:xfrm flipH="1">
            <a:off x="8073172" y="1510310"/>
            <a:ext cx="3261577" cy="4037393"/>
          </a:xfrm>
          <a:prstGeom prst="rect">
            <a:avLst/>
          </a:prstGeom>
        </p:spPr>
      </p:pic>
      <p:pic>
        <p:nvPicPr>
          <p:cNvPr id="6" name="Picture 5" descr="A logo for a company&#10;&#10;AI-generated content may be incorrect.">
            <a:extLst>
              <a:ext uri="{FF2B5EF4-FFF2-40B4-BE49-F238E27FC236}">
                <a16:creationId xmlns:a16="http://schemas.microsoft.com/office/drawing/2014/main" id="{0C191805-CC02-5ED3-B3D7-1963260A26C9}"/>
              </a:ext>
            </a:extLst>
          </p:cNvPr>
          <p:cNvPicPr>
            <a:picLocks noChangeAspect="1"/>
          </p:cNvPicPr>
          <p:nvPr/>
        </p:nvPicPr>
        <p:blipFill>
          <a:blip r:embed="rId4"/>
          <a:srcRect l="5784" t="16816" r="3924" b="20067"/>
          <a:stretch>
            <a:fillRect/>
          </a:stretch>
        </p:blipFill>
        <p:spPr>
          <a:xfrm>
            <a:off x="7774564" y="6369596"/>
            <a:ext cx="1249575" cy="436749"/>
          </a:xfrm>
          <a:prstGeom prst="rect">
            <a:avLst/>
          </a:prstGeom>
        </p:spPr>
      </p:pic>
    </p:spTree>
    <p:extLst>
      <p:ext uri="{BB962C8B-B14F-4D97-AF65-F5344CB8AC3E}">
        <p14:creationId xmlns:p14="http://schemas.microsoft.com/office/powerpoint/2010/main" val="51134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EF26-C21E-D664-DDDD-F807587EA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E8CEE-F466-5455-B280-7223F4FBF2A8}"/>
              </a:ext>
            </a:extLst>
          </p:cNvPr>
          <p:cNvSpPr>
            <a:spLocks noGrp="1"/>
          </p:cNvSpPr>
          <p:nvPr>
            <p:ph type="title"/>
          </p:nvPr>
        </p:nvSpPr>
        <p:spPr>
          <a:xfrm>
            <a:off x="2170546" y="45683"/>
            <a:ext cx="7850908" cy="531983"/>
          </a:xfrm>
        </p:spPr>
        <p:txBody>
          <a:bodyPr>
            <a:noAutofit/>
          </a:bodyPr>
          <a:lstStyle/>
          <a:p>
            <a:pPr algn="ctr"/>
            <a:r>
              <a:rPr lang="en-US" sz="3200" b="1" dirty="0">
                <a:latin typeface="Arial Black" panose="020B0A04020102020204" pitchFamily="34" charset="0"/>
              </a:rPr>
              <a:t>Mechanical Performance Output</a:t>
            </a:r>
            <a:endParaRPr lang="en-US" sz="3200" dirty="0">
              <a:latin typeface="Arial Black" panose="020B0A04020102020204" pitchFamily="34" charset="0"/>
              <a:cs typeface="Arial" panose="020B0604020202020204" pitchFamily="34" charset="0"/>
            </a:endParaRPr>
          </a:p>
        </p:txBody>
      </p:sp>
      <p:pic>
        <p:nvPicPr>
          <p:cNvPr id="4" name="Picture 3" descr="A graph of different colored lines&#10;&#10;AI-generated content may be incorrect.">
            <a:extLst>
              <a:ext uri="{FF2B5EF4-FFF2-40B4-BE49-F238E27FC236}">
                <a16:creationId xmlns:a16="http://schemas.microsoft.com/office/drawing/2014/main" id="{D017EAF6-0B49-3AB5-EAD6-4E24912BCB66}"/>
              </a:ext>
            </a:extLst>
          </p:cNvPr>
          <p:cNvPicPr>
            <a:picLocks noChangeAspect="1"/>
          </p:cNvPicPr>
          <p:nvPr/>
        </p:nvPicPr>
        <p:blipFill>
          <a:blip r:embed="rId3"/>
          <a:stretch>
            <a:fillRect/>
          </a:stretch>
        </p:blipFill>
        <p:spPr>
          <a:xfrm>
            <a:off x="5605432" y="3170432"/>
            <a:ext cx="6305624" cy="3509568"/>
          </a:xfrm>
          <a:prstGeom prst="rect">
            <a:avLst/>
          </a:prstGeom>
        </p:spPr>
      </p:pic>
      <p:sp>
        <p:nvSpPr>
          <p:cNvPr id="5" name="Rectangle 2">
            <a:extLst>
              <a:ext uri="{FF2B5EF4-FFF2-40B4-BE49-F238E27FC236}">
                <a16:creationId xmlns:a16="http://schemas.microsoft.com/office/drawing/2014/main" id="{310A369D-F810-D45D-E645-3A6A9C9552C7}"/>
              </a:ext>
            </a:extLst>
          </p:cNvPr>
          <p:cNvSpPr>
            <a:spLocks noChangeArrowheads="1"/>
          </p:cNvSpPr>
          <p:nvPr/>
        </p:nvSpPr>
        <p:spPr bwMode="auto">
          <a:xfrm>
            <a:off x="871887" y="826777"/>
            <a:ext cx="5706743" cy="234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r>
              <a:rPr lang="en-US" sz="2000" b="1" dirty="0">
                <a:latin typeface="Arial" panose="020B0604020202020204" pitchFamily="34" charset="0"/>
                <a:cs typeface="Arial" panose="020B0604020202020204" pitchFamily="34" charset="0"/>
              </a:rPr>
              <a:t>Auger Outperformed in Angular Velocity</a:t>
            </a:r>
            <a:endParaRPr lang="en-US" sz="2000" dirty="0">
              <a:latin typeface="Arial" panose="020B0604020202020204" pitchFamily="34" charset="0"/>
              <a:cs typeface="Arial" panose="020B0604020202020204" pitchFamily="34" charset="0"/>
            </a:endParaRPr>
          </a:p>
          <a:p>
            <a:pPr>
              <a:lnSpc>
                <a:spcPct val="150000"/>
              </a:lnSpc>
            </a:pPr>
            <a:r>
              <a:rPr lang="en-US" sz="2000" b="1" dirty="0">
                <a:latin typeface="Arial" panose="020B0604020202020204" pitchFamily="34" charset="0"/>
                <a:cs typeface="Arial" panose="020B0604020202020204" pitchFamily="34" charset="0"/>
              </a:rPr>
              <a:t>Peak Angular Speed:</a:t>
            </a:r>
          </a:p>
          <a:p>
            <a:pPr marL="742950" lvl="1"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Rear-Tine (S3): 31.85 rad/s</a:t>
            </a:r>
          </a:p>
          <a:p>
            <a:pPr marL="742950" lvl="1"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Front-Tine (S3): 36.26 rad/s</a:t>
            </a:r>
          </a:p>
          <a:p>
            <a:pPr marL="742950" lvl="1"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Auger Tiller (S3): 43.46 rad/s</a:t>
            </a:r>
          </a:p>
        </p:txBody>
      </p:sp>
      <p:sp>
        <p:nvSpPr>
          <p:cNvPr id="6" name="Rectangle 2">
            <a:extLst>
              <a:ext uri="{FF2B5EF4-FFF2-40B4-BE49-F238E27FC236}">
                <a16:creationId xmlns:a16="http://schemas.microsoft.com/office/drawing/2014/main" id="{A413D490-5BB9-5606-44C9-A0AE2A282CD5}"/>
              </a:ext>
            </a:extLst>
          </p:cNvPr>
          <p:cNvSpPr>
            <a:spLocks noChangeArrowheads="1"/>
          </p:cNvSpPr>
          <p:nvPr/>
        </p:nvSpPr>
        <p:spPr bwMode="auto">
          <a:xfrm>
            <a:off x="5904873" y="1288442"/>
            <a:ext cx="5706743"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r>
              <a:rPr lang="en-US" sz="2000" b="1" dirty="0">
                <a:latin typeface="Arial" panose="020B0604020202020204" pitchFamily="34" charset="0"/>
                <a:cs typeface="Arial" panose="020B0604020202020204" pitchFamily="34" charset="0"/>
              </a:rPr>
              <a:t>Torque Generation (Nm):</a:t>
            </a:r>
            <a:endParaRPr lang="en-US"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Rear-Tine: High torque, poor balance</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Front-Tine: Low torque, frequent stalling</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Auger: Stable torque across speeds</a:t>
            </a:r>
          </a:p>
        </p:txBody>
      </p:sp>
      <p:pic>
        <p:nvPicPr>
          <p:cNvPr id="7" name="Picture 6" descr="A graph of speed settings&#10;&#10;AI-generated content may be incorrect.">
            <a:extLst>
              <a:ext uri="{FF2B5EF4-FFF2-40B4-BE49-F238E27FC236}">
                <a16:creationId xmlns:a16="http://schemas.microsoft.com/office/drawing/2014/main" id="{8C584E5B-6D0C-D457-4A61-542A51FF11DE}"/>
              </a:ext>
            </a:extLst>
          </p:cNvPr>
          <p:cNvPicPr>
            <a:picLocks noChangeAspect="1"/>
          </p:cNvPicPr>
          <p:nvPr/>
        </p:nvPicPr>
        <p:blipFill>
          <a:blip r:embed="rId4"/>
          <a:stretch>
            <a:fillRect/>
          </a:stretch>
        </p:blipFill>
        <p:spPr>
          <a:xfrm>
            <a:off x="871887" y="3549446"/>
            <a:ext cx="4580357" cy="2751539"/>
          </a:xfrm>
          <a:prstGeom prst="rect">
            <a:avLst/>
          </a:prstGeom>
        </p:spPr>
      </p:pic>
    </p:spTree>
    <p:extLst>
      <p:ext uri="{BB962C8B-B14F-4D97-AF65-F5344CB8AC3E}">
        <p14:creationId xmlns:p14="http://schemas.microsoft.com/office/powerpoint/2010/main" val="101194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675204" y="109189"/>
            <a:ext cx="10515600" cy="814387"/>
          </a:xfrm>
        </p:spPr>
        <p:txBody>
          <a:bodyPr rtlCol="0">
            <a:normAutofit/>
          </a:bodyPr>
          <a:lstStyle/>
          <a:p>
            <a:r>
              <a:rPr lang="en-US" sz="3200" b="1" dirty="0">
                <a:latin typeface="Arial Black" panose="020B0A04020102020204" pitchFamily="34" charset="0"/>
              </a:rPr>
              <a:t>Draft Force vs. Vibration Analysis</a:t>
            </a:r>
            <a:endParaRPr lang="en-US" sz="3200" dirty="0">
              <a:latin typeface="Arial Black" panose="020B0A04020102020204" pitchFamily="34"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614DA7-80BE-090F-BA6A-4F8DDDDFB0DF}"/>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EF6ADDDF-CBF6-7253-9171-5A89856774B9}"/>
              </a:ext>
            </a:extLst>
          </p:cNvPr>
          <p:cNvSpPr>
            <a:spLocks noChangeArrowheads="1"/>
          </p:cNvSpPr>
          <p:nvPr/>
        </p:nvSpPr>
        <p:spPr bwMode="auto">
          <a:xfrm>
            <a:off x="5933004" y="801163"/>
            <a:ext cx="5844142"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r>
              <a:rPr lang="en-US" sz="2000" b="1" dirty="0">
                <a:latin typeface="Arial" panose="020B0604020202020204" pitchFamily="34" charset="0"/>
                <a:cs typeface="Arial" panose="020B0604020202020204" pitchFamily="34" charset="0"/>
              </a:rPr>
              <a:t>Vibration Exposure (A(8)) @ S2:</a:t>
            </a:r>
            <a:endParaRPr lang="en-US"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Rear-Tine: 0.068 m/s²</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Front-Tine: 0.059 m/s²</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Auger: 0.053 m/s² – best ergonomic profile</a:t>
            </a:r>
          </a:p>
        </p:txBody>
      </p:sp>
      <p:pic>
        <p:nvPicPr>
          <p:cNvPr id="2" name="Picture 1" descr="A graph showing different types of data&#10;&#10;AI-generated content may be incorrect.">
            <a:extLst>
              <a:ext uri="{FF2B5EF4-FFF2-40B4-BE49-F238E27FC236}">
                <a16:creationId xmlns:a16="http://schemas.microsoft.com/office/drawing/2014/main" id="{5ABD25A7-67EF-E03E-EF76-1E9748B5A828}"/>
              </a:ext>
            </a:extLst>
          </p:cNvPr>
          <p:cNvPicPr>
            <a:picLocks noChangeAspect="1"/>
          </p:cNvPicPr>
          <p:nvPr/>
        </p:nvPicPr>
        <p:blipFill>
          <a:blip r:embed="rId3"/>
          <a:stretch>
            <a:fillRect/>
          </a:stretch>
        </p:blipFill>
        <p:spPr>
          <a:xfrm>
            <a:off x="1862635" y="3319905"/>
            <a:ext cx="8140737" cy="3428906"/>
          </a:xfrm>
          <a:prstGeom prst="rect">
            <a:avLst/>
          </a:prstGeom>
        </p:spPr>
      </p:pic>
      <p:sp>
        <p:nvSpPr>
          <p:cNvPr id="5" name="Rectangle 2">
            <a:extLst>
              <a:ext uri="{FF2B5EF4-FFF2-40B4-BE49-F238E27FC236}">
                <a16:creationId xmlns:a16="http://schemas.microsoft.com/office/drawing/2014/main" id="{7F2B245F-2EAA-73D1-28A4-54A0D1C2E9CB}"/>
              </a:ext>
            </a:extLst>
          </p:cNvPr>
          <p:cNvSpPr>
            <a:spLocks noChangeArrowheads="1"/>
          </p:cNvSpPr>
          <p:nvPr/>
        </p:nvSpPr>
        <p:spPr bwMode="auto">
          <a:xfrm>
            <a:off x="519328" y="731696"/>
            <a:ext cx="5705981" cy="234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r>
              <a:rPr lang="en-US" sz="2000" b="1" dirty="0">
                <a:latin typeface="Arial" panose="020B0604020202020204" pitchFamily="34" charset="0"/>
                <a:cs typeface="Arial" panose="020B0604020202020204" pitchFamily="34" charset="0"/>
              </a:rPr>
              <a:t>Effort and Comfort Under Load</a:t>
            </a:r>
            <a:endParaRPr lang="en-US"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Draft Force @ S3:</a:t>
            </a:r>
          </a:p>
          <a:p>
            <a:pPr marL="1257300" lvl="2"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Rear-Tine: 18.0 N</a:t>
            </a:r>
          </a:p>
          <a:p>
            <a:pPr marL="1257300" lvl="2"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Front-Tine: 7.5 N</a:t>
            </a:r>
          </a:p>
          <a:p>
            <a:pPr marL="1257300" lvl="2"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Auger: 18.6 N (efficient load balance)</a:t>
            </a:r>
          </a:p>
        </p:txBody>
      </p:sp>
    </p:spTree>
    <p:extLst>
      <p:ext uri="{BB962C8B-B14F-4D97-AF65-F5344CB8AC3E}">
        <p14:creationId xmlns:p14="http://schemas.microsoft.com/office/powerpoint/2010/main" val="993496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269550-BF9F-1A29-38E0-57F019E7FDFF}"/>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DDFDA00-9693-9264-6CAC-7749F48B5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7E1140D-DF88-6189-B45C-CB21AF858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22BDBB6C-5898-6BF7-B7A3-6CFA18A63D4A}"/>
              </a:ext>
            </a:extLst>
          </p:cNvPr>
          <p:cNvSpPr>
            <a:spLocks noGrp="1"/>
          </p:cNvSpPr>
          <p:nvPr>
            <p:ph type="title"/>
          </p:nvPr>
        </p:nvSpPr>
        <p:spPr>
          <a:xfrm>
            <a:off x="675204" y="1"/>
            <a:ext cx="5989547" cy="814387"/>
          </a:xfrm>
        </p:spPr>
        <p:txBody>
          <a:bodyPr rtlCol="0">
            <a:normAutofit/>
          </a:bodyPr>
          <a:lstStyle/>
          <a:p>
            <a:pPr>
              <a:lnSpc>
                <a:spcPct val="150000"/>
              </a:lnSpc>
            </a:pPr>
            <a:r>
              <a:rPr lang="en-US" sz="3200" b="1" dirty="0">
                <a:latin typeface="Arial Black" panose="020B0A04020102020204" pitchFamily="34" charset="0"/>
                <a:cs typeface="Arial" panose="020B0604020202020204" pitchFamily="34" charset="0"/>
              </a:rPr>
              <a:t>Operator Noise Exposure</a:t>
            </a:r>
            <a:endParaRPr lang="en-US" sz="3200" dirty="0">
              <a:latin typeface="Arial Black" panose="020B0A04020102020204" pitchFamily="34" charset="0"/>
              <a:cs typeface="Arial" panose="020B0604020202020204" pitchFamily="34" charset="0"/>
            </a:endParaRPr>
          </a:p>
        </p:txBody>
      </p:sp>
      <p:sp>
        <p:nvSpPr>
          <p:cNvPr id="31" name="Arc 30">
            <a:extLst>
              <a:ext uri="{FF2B5EF4-FFF2-40B4-BE49-F238E27FC236}">
                <a16:creationId xmlns:a16="http://schemas.microsoft.com/office/drawing/2014/main" id="{6A05B502-CA39-908F-FFC7-1FE202DC7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CB07019D-57F4-B0BE-2404-6C4F136DFD37}"/>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508C002B-03DE-9A1D-9596-4F90B24B01E4}"/>
              </a:ext>
            </a:extLst>
          </p:cNvPr>
          <p:cNvSpPr>
            <a:spLocks noChangeArrowheads="1"/>
          </p:cNvSpPr>
          <p:nvPr/>
        </p:nvSpPr>
        <p:spPr bwMode="auto">
          <a:xfrm>
            <a:off x="859794" y="825698"/>
            <a:ext cx="6144322"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r>
              <a:rPr lang="en-US" sz="2000" b="1" dirty="0">
                <a:latin typeface="Arial" panose="020B0604020202020204" pitchFamily="34" charset="0"/>
                <a:cs typeface="Arial" panose="020B0604020202020204" pitchFamily="34" charset="0"/>
              </a:rPr>
              <a:t>Comparative Acoustic Output</a:t>
            </a:r>
            <a:endParaRPr lang="en-US"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Rear-Tine: 92.6 dB(A) – exceeds OSHA limit</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Front-Tine: 86.2 dB(A) – marginally safe</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Auger: 80.4 dB(A) – OSHA/NIOSH compliant</a:t>
            </a:r>
          </a:p>
        </p:txBody>
      </p:sp>
      <p:pic>
        <p:nvPicPr>
          <p:cNvPr id="17" name="Picture 16" descr="A graph with orange and blue lines&#10;&#10;AI-generated content may be incorrect.">
            <a:extLst>
              <a:ext uri="{FF2B5EF4-FFF2-40B4-BE49-F238E27FC236}">
                <a16:creationId xmlns:a16="http://schemas.microsoft.com/office/drawing/2014/main" id="{25B899CC-95B5-CACB-41E4-71F2E964DCF0}"/>
              </a:ext>
            </a:extLst>
          </p:cNvPr>
          <p:cNvPicPr>
            <a:picLocks noChangeAspect="1"/>
          </p:cNvPicPr>
          <p:nvPr/>
        </p:nvPicPr>
        <p:blipFill>
          <a:blip r:embed="rId3"/>
          <a:stretch>
            <a:fillRect/>
          </a:stretch>
        </p:blipFill>
        <p:spPr>
          <a:xfrm>
            <a:off x="4239492" y="2745676"/>
            <a:ext cx="7526932" cy="4151708"/>
          </a:xfrm>
          <a:prstGeom prst="rect">
            <a:avLst/>
          </a:prstGeom>
        </p:spPr>
      </p:pic>
      <p:sp>
        <p:nvSpPr>
          <p:cNvPr id="5" name="TextBox 4">
            <a:extLst>
              <a:ext uri="{FF2B5EF4-FFF2-40B4-BE49-F238E27FC236}">
                <a16:creationId xmlns:a16="http://schemas.microsoft.com/office/drawing/2014/main" id="{AF3716E6-6B89-30B4-BA34-F4DE9AA6CE1F}"/>
              </a:ext>
            </a:extLst>
          </p:cNvPr>
          <p:cNvSpPr txBox="1"/>
          <p:nvPr/>
        </p:nvSpPr>
        <p:spPr>
          <a:xfrm>
            <a:off x="8506692" y="3671516"/>
            <a:ext cx="2456682"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OSHA/NIOSH LIMIT </a:t>
            </a:r>
            <a:endParaRPr lang="en-US" b="1" dirty="0"/>
          </a:p>
        </p:txBody>
      </p:sp>
    </p:spTree>
    <p:extLst>
      <p:ext uri="{BB962C8B-B14F-4D97-AF65-F5344CB8AC3E}">
        <p14:creationId xmlns:p14="http://schemas.microsoft.com/office/powerpoint/2010/main" val="2699739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675204" y="109189"/>
            <a:ext cx="10515600" cy="814387"/>
          </a:xfrm>
        </p:spPr>
        <p:txBody>
          <a:bodyPr rtlCol="0">
            <a:normAutofit/>
          </a:bodyPr>
          <a:lstStyle/>
          <a:p>
            <a:pPr>
              <a:lnSpc>
                <a:spcPct val="107000"/>
              </a:lnSpc>
              <a:spcAft>
                <a:spcPts val="800"/>
              </a:spcAft>
            </a:pPr>
            <a:r>
              <a:rPr lang="en-US" sz="3200" dirty="0">
                <a:latin typeface="Arial Black" panose="020B0A04020102020204" pitchFamily="34" charset="0"/>
              </a:rPr>
              <a:t>Physical Dimensions and Usability</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614DA7-80BE-090F-BA6A-4F8DDDDFB0DF}"/>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F62696B3-1809-6BCA-03AC-680002A2D8A3}"/>
              </a:ext>
            </a:extLst>
          </p:cNvPr>
          <p:cNvGraphicFramePr>
            <a:graphicFrameLocks noGrp="1"/>
          </p:cNvGraphicFramePr>
          <p:nvPr>
            <p:extLst>
              <p:ext uri="{D42A27DB-BD31-4B8C-83A1-F6EECF244321}">
                <p14:modId xmlns:p14="http://schemas.microsoft.com/office/powerpoint/2010/main" val="3182893872"/>
              </p:ext>
            </p:extLst>
          </p:nvPr>
        </p:nvGraphicFramePr>
        <p:xfrm>
          <a:off x="974305" y="1244935"/>
          <a:ext cx="10893229" cy="4400550"/>
        </p:xfrm>
        <a:graphic>
          <a:graphicData uri="http://schemas.openxmlformats.org/drawingml/2006/table">
            <a:tbl>
              <a:tblPr>
                <a:tableStyleId>{74C1A8A3-306A-4EB7-A6B1-4F7E0EB9C5D6}</a:tableStyleId>
              </a:tblPr>
              <a:tblGrid>
                <a:gridCol w="3095971">
                  <a:extLst>
                    <a:ext uri="{9D8B030D-6E8A-4147-A177-3AD203B41FA5}">
                      <a16:colId xmlns:a16="http://schemas.microsoft.com/office/drawing/2014/main" val="4137742715"/>
                    </a:ext>
                  </a:extLst>
                </a:gridCol>
                <a:gridCol w="2679553">
                  <a:extLst>
                    <a:ext uri="{9D8B030D-6E8A-4147-A177-3AD203B41FA5}">
                      <a16:colId xmlns:a16="http://schemas.microsoft.com/office/drawing/2014/main" val="2182070497"/>
                    </a:ext>
                  </a:extLst>
                </a:gridCol>
                <a:gridCol w="2776113">
                  <a:extLst>
                    <a:ext uri="{9D8B030D-6E8A-4147-A177-3AD203B41FA5}">
                      <a16:colId xmlns:a16="http://schemas.microsoft.com/office/drawing/2014/main" val="383292729"/>
                    </a:ext>
                  </a:extLst>
                </a:gridCol>
                <a:gridCol w="2341592">
                  <a:extLst>
                    <a:ext uri="{9D8B030D-6E8A-4147-A177-3AD203B41FA5}">
                      <a16:colId xmlns:a16="http://schemas.microsoft.com/office/drawing/2014/main" val="2926966907"/>
                    </a:ext>
                  </a:extLst>
                </a:gridCol>
              </a:tblGrid>
              <a:tr h="200025">
                <a:tc>
                  <a:txBody>
                    <a:bodyPr/>
                    <a:lstStyle/>
                    <a:p>
                      <a:pPr algn="ctr" fontAlgn="t"/>
                      <a:r>
                        <a:rPr lang="en-US" sz="2000" b="1" u="sng" strike="noStrike" dirty="0">
                          <a:effectLst/>
                        </a:rPr>
                        <a:t>Specification</a:t>
                      </a:r>
                      <a:endParaRPr lang="en-US" sz="20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t"/>
                      <a:r>
                        <a:rPr lang="en-US" sz="2000" b="1" u="sng" strike="noStrike" dirty="0">
                          <a:effectLst/>
                        </a:rPr>
                        <a:t>Rear-Tine Tiller (mm)</a:t>
                      </a:r>
                      <a:endParaRPr lang="en-US" sz="20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t"/>
                      <a:r>
                        <a:rPr lang="en-US" sz="2000" b="1" u="sng" strike="noStrike" dirty="0">
                          <a:effectLst/>
                        </a:rPr>
                        <a:t>Front-Tine Tiller (mm)</a:t>
                      </a:r>
                      <a:endParaRPr lang="en-US" sz="20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t"/>
                      <a:r>
                        <a:rPr lang="en-US" sz="2000" b="1" u="sng" strike="noStrike" dirty="0">
                          <a:effectLst/>
                        </a:rPr>
                        <a:t>Auger Tiller (mm)</a:t>
                      </a:r>
                      <a:endParaRPr lang="en-US" sz="20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683687086"/>
                  </a:ext>
                </a:extLst>
              </a:tr>
              <a:tr h="200025">
                <a:tc>
                  <a:txBody>
                    <a:bodyPr/>
                    <a:lstStyle/>
                    <a:p>
                      <a:pPr algn="l" fontAlgn="b"/>
                      <a:r>
                        <a:rPr lang="en-US" sz="2000" u="none" strike="noStrike">
                          <a:effectLst/>
                        </a:rPr>
                        <a:t>Overall Length (mm)</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1676.4</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1073.2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1727.2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264764124"/>
                  </a:ext>
                </a:extLst>
              </a:tr>
              <a:tr h="200025">
                <a:tc>
                  <a:txBody>
                    <a:bodyPr/>
                    <a:lstStyle/>
                    <a:p>
                      <a:pPr algn="l" fontAlgn="b"/>
                      <a:r>
                        <a:rPr lang="en-US" sz="2000" u="none" strike="noStrike" dirty="0">
                          <a:effectLst/>
                        </a:rPr>
                        <a:t>Overall Width (mm)</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504.8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489.1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495.3</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12477935"/>
                  </a:ext>
                </a:extLst>
              </a:tr>
              <a:tr h="200025">
                <a:tc>
                  <a:txBody>
                    <a:bodyPr/>
                    <a:lstStyle/>
                    <a:p>
                      <a:pPr algn="l" fontAlgn="b"/>
                      <a:r>
                        <a:rPr lang="en-US" sz="2000" u="none" strike="noStrike" dirty="0">
                          <a:effectLst/>
                        </a:rPr>
                        <a:t>Overall Height (mm)</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1517.7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1162.1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1241.4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93609428"/>
                  </a:ext>
                </a:extLst>
              </a:tr>
              <a:tr h="200025">
                <a:tc>
                  <a:txBody>
                    <a:bodyPr/>
                    <a:lstStyle/>
                    <a:p>
                      <a:pPr algn="l" fontAlgn="b"/>
                      <a:r>
                        <a:rPr lang="en-US" sz="2000" u="none" strike="noStrike" dirty="0">
                          <a:effectLst/>
                        </a:rPr>
                        <a:t>Tilling Width (mm)</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457.2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406.4</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335.3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3927093"/>
                  </a:ext>
                </a:extLst>
              </a:tr>
              <a:tr h="200025">
                <a:tc>
                  <a:txBody>
                    <a:bodyPr/>
                    <a:lstStyle/>
                    <a:p>
                      <a:pPr algn="l" fontAlgn="b"/>
                      <a:r>
                        <a:rPr lang="en-US" sz="2000" u="none" strike="noStrike">
                          <a:effectLst/>
                        </a:rPr>
                        <a:t>Tilling Depth (mm)</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203.2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203.2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154.9</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37671576"/>
                  </a:ext>
                </a:extLst>
              </a:tr>
              <a:tr h="200025">
                <a:tc>
                  <a:txBody>
                    <a:bodyPr/>
                    <a:lstStyle/>
                    <a:p>
                      <a:pPr algn="l" fontAlgn="b"/>
                      <a:r>
                        <a:rPr lang="en-US" sz="2000" u="none" strike="noStrike">
                          <a:effectLst/>
                        </a:rPr>
                        <a:t>Handle Height Max (mm)</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1517.7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1162.1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1241.4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4069127"/>
                  </a:ext>
                </a:extLst>
              </a:tr>
              <a:tr h="200025">
                <a:tc>
                  <a:txBody>
                    <a:bodyPr/>
                    <a:lstStyle/>
                    <a:p>
                      <a:pPr algn="l" fontAlgn="b"/>
                      <a:r>
                        <a:rPr lang="en-US" sz="2000" u="none" strike="noStrike">
                          <a:effectLst/>
                        </a:rPr>
                        <a:t>Handle Length (mm)</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1187.5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1022.4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892.2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115183694"/>
                  </a:ext>
                </a:extLst>
              </a:tr>
              <a:tr h="200025">
                <a:tc>
                  <a:txBody>
                    <a:bodyPr/>
                    <a:lstStyle/>
                    <a:p>
                      <a:pPr algn="l" fontAlgn="b"/>
                      <a:r>
                        <a:rPr lang="en-US" sz="2000" u="none" strike="noStrike">
                          <a:effectLst/>
                        </a:rPr>
                        <a:t>Wheel Diameter (mm)</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355.6</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247.7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317.5</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122283961"/>
                  </a:ext>
                </a:extLst>
              </a:tr>
              <a:tr h="200025">
                <a:tc>
                  <a:txBody>
                    <a:bodyPr/>
                    <a:lstStyle/>
                    <a:p>
                      <a:pPr algn="l" fontAlgn="b"/>
                      <a:r>
                        <a:rPr lang="en-US" sz="2000" u="none" strike="noStrike">
                          <a:effectLst/>
                        </a:rPr>
                        <a:t>Track Width (mm)</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482.6</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489.1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350.9</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66967566"/>
                  </a:ext>
                </a:extLst>
              </a:tr>
              <a:tr h="200025">
                <a:tc>
                  <a:txBody>
                    <a:bodyPr/>
                    <a:lstStyle/>
                    <a:p>
                      <a:pPr algn="l" fontAlgn="b"/>
                      <a:r>
                        <a:rPr lang="en-US" sz="2000" u="none" strike="noStrike" dirty="0">
                          <a:effectLst/>
                        </a:rPr>
                        <a:t>Tine/auger ID Diameter (mm)</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304.8</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260.4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174.6</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930388426"/>
                  </a:ext>
                </a:extLst>
              </a:tr>
              <a:tr h="200025">
                <a:tc>
                  <a:txBody>
                    <a:bodyPr/>
                    <a:lstStyle/>
                    <a:p>
                      <a:pPr algn="l" fontAlgn="b"/>
                      <a:r>
                        <a:rPr lang="en-US" sz="2000" u="none" strike="noStrike">
                          <a:effectLst/>
                        </a:rPr>
                        <a:t>Ground Clearance (mm)</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a:effectLst/>
                        </a:rPr>
                        <a:t>76.2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171.5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260.4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65033474"/>
                  </a:ext>
                </a:extLst>
              </a:tr>
              <a:tr h="200025">
                <a:tc>
                  <a:txBody>
                    <a:bodyPr/>
                    <a:lstStyle/>
                    <a:p>
                      <a:pPr algn="l" fontAlgn="b"/>
                      <a:r>
                        <a:rPr lang="en-US" sz="2000" u="none" strike="noStrike">
                          <a:effectLst/>
                        </a:rPr>
                        <a:t>Weight (kg)</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74.8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22.68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54.8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99098357"/>
                  </a:ext>
                </a:extLst>
              </a:tr>
              <a:tr h="200025">
                <a:tc>
                  <a:txBody>
                    <a:bodyPr/>
                    <a:lstStyle/>
                    <a:p>
                      <a:pPr algn="l" fontAlgn="b"/>
                      <a:r>
                        <a:rPr lang="en-US" sz="2000" u="none" strike="noStrike">
                          <a:effectLst/>
                        </a:rPr>
                        <a:t>Footprint Area (mm²)</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229677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132540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2000" u="none" strike="noStrike" dirty="0">
                          <a:effectLst/>
                        </a:rPr>
                        <a:t>45645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140367848"/>
                  </a:ext>
                </a:extLst>
              </a:tr>
            </a:tbl>
          </a:graphicData>
        </a:graphic>
      </p:graphicFrame>
    </p:spTree>
    <p:extLst>
      <p:ext uri="{BB962C8B-B14F-4D97-AF65-F5344CB8AC3E}">
        <p14:creationId xmlns:p14="http://schemas.microsoft.com/office/powerpoint/2010/main" val="123529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3135C7-AB3B-D4CC-D50B-237F8E8997C7}"/>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C51BAA4-AA74-DE0C-35C3-D379C8439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9B6CC89-958B-5A36-25F8-0166DB8DE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FE1A6495-9455-222B-3CC3-A5452228EEF3}"/>
              </a:ext>
            </a:extLst>
          </p:cNvPr>
          <p:cNvSpPr>
            <a:spLocks noGrp="1"/>
          </p:cNvSpPr>
          <p:nvPr>
            <p:ph type="title"/>
          </p:nvPr>
        </p:nvSpPr>
        <p:spPr>
          <a:xfrm>
            <a:off x="675204" y="38674"/>
            <a:ext cx="10515600" cy="814387"/>
          </a:xfrm>
        </p:spPr>
        <p:txBody>
          <a:bodyPr rtlCol="0">
            <a:normAutofit/>
          </a:bodyPr>
          <a:lstStyle/>
          <a:p>
            <a:pPr algn="ctr">
              <a:lnSpc>
                <a:spcPct val="107000"/>
              </a:lnSpc>
              <a:spcAft>
                <a:spcPts val="800"/>
              </a:spcAft>
            </a:pPr>
            <a:r>
              <a:rPr lang="en-US" sz="3200" dirty="0">
                <a:latin typeface="Arial Black" panose="020B0A04020102020204" pitchFamily="34" charset="0"/>
              </a:rPr>
              <a:t>Physical Dimensions and Usability</a:t>
            </a: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68D595D9-49A6-5831-4A90-6CB01EA15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A069078D-7FBC-A9EA-0EE2-85EDB64CF330}"/>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descr="A graph of different sizes of different sizes of a tire&#10;&#10;AI-generated content may be incorrect.">
            <a:extLst>
              <a:ext uri="{FF2B5EF4-FFF2-40B4-BE49-F238E27FC236}">
                <a16:creationId xmlns:a16="http://schemas.microsoft.com/office/drawing/2014/main" id="{DB624908-F475-1F25-D133-D8102E592439}"/>
              </a:ext>
            </a:extLst>
          </p:cNvPr>
          <p:cNvPicPr>
            <a:picLocks noChangeAspect="1"/>
          </p:cNvPicPr>
          <p:nvPr/>
        </p:nvPicPr>
        <p:blipFill>
          <a:blip r:embed="rId3"/>
          <a:stretch>
            <a:fillRect/>
          </a:stretch>
        </p:blipFill>
        <p:spPr>
          <a:xfrm>
            <a:off x="1219342" y="1032765"/>
            <a:ext cx="10220183" cy="5164434"/>
          </a:xfrm>
          <a:prstGeom prst="rect">
            <a:avLst/>
          </a:prstGeom>
        </p:spPr>
      </p:pic>
    </p:spTree>
    <p:extLst>
      <p:ext uri="{BB962C8B-B14F-4D97-AF65-F5344CB8AC3E}">
        <p14:creationId xmlns:p14="http://schemas.microsoft.com/office/powerpoint/2010/main" val="2818485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9CC6-D5A9-6CC3-4F20-00A648FC8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7AC8A-67BD-FCEF-0923-9DEDA5DD9FA4}"/>
              </a:ext>
            </a:extLst>
          </p:cNvPr>
          <p:cNvSpPr>
            <a:spLocks noGrp="1"/>
          </p:cNvSpPr>
          <p:nvPr>
            <p:ph type="title"/>
          </p:nvPr>
        </p:nvSpPr>
        <p:spPr>
          <a:xfrm>
            <a:off x="1228436" y="192235"/>
            <a:ext cx="9735127" cy="531983"/>
          </a:xfrm>
        </p:spPr>
        <p:txBody>
          <a:bodyPr>
            <a:noAutofit/>
          </a:bodyPr>
          <a:lstStyle/>
          <a:p>
            <a:pPr algn="ctr"/>
            <a:r>
              <a:rPr lang="en-US" sz="3200" b="1" dirty="0">
                <a:latin typeface="Arial Black" panose="020B0A04020102020204" pitchFamily="34" charset="0"/>
                <a:cs typeface="Arial" panose="020B0604020202020204" pitchFamily="34" charset="0"/>
              </a:rPr>
              <a:t>Workflow &amp; Functional Design Summary</a:t>
            </a:r>
            <a:endParaRPr lang="en-US" sz="3200" dirty="0">
              <a:latin typeface="Arial Black" panose="020B0A04020102020204" pitchFamily="34" charset="0"/>
              <a:cs typeface="Arial" panose="020B0604020202020204" pitchFamily="34" charset="0"/>
            </a:endParaRPr>
          </a:p>
        </p:txBody>
      </p:sp>
      <p:pic>
        <p:nvPicPr>
          <p:cNvPr id="3" name="Picture 2" descr="A screenshot of a computer&#10;&#10;AI-generated content may be incorrect.">
            <a:extLst>
              <a:ext uri="{FF2B5EF4-FFF2-40B4-BE49-F238E27FC236}">
                <a16:creationId xmlns:a16="http://schemas.microsoft.com/office/drawing/2014/main" id="{D303D617-3D2B-95DC-8F6E-9979396A5D90}"/>
              </a:ext>
            </a:extLst>
          </p:cNvPr>
          <p:cNvPicPr>
            <a:picLocks noChangeAspect="1"/>
          </p:cNvPicPr>
          <p:nvPr/>
        </p:nvPicPr>
        <p:blipFill>
          <a:blip r:embed="rId3"/>
          <a:stretch>
            <a:fillRect/>
          </a:stretch>
        </p:blipFill>
        <p:spPr>
          <a:xfrm>
            <a:off x="3599256" y="1117599"/>
            <a:ext cx="8387714" cy="5405765"/>
          </a:xfrm>
          <a:prstGeom prst="rect">
            <a:avLst/>
          </a:prstGeom>
        </p:spPr>
      </p:pic>
      <p:sp>
        <p:nvSpPr>
          <p:cNvPr id="7" name="TextBox 6">
            <a:extLst>
              <a:ext uri="{FF2B5EF4-FFF2-40B4-BE49-F238E27FC236}">
                <a16:creationId xmlns:a16="http://schemas.microsoft.com/office/drawing/2014/main" id="{4DDDA1E1-48FF-FF1F-9C8A-7F9D2C00F239}"/>
              </a:ext>
            </a:extLst>
          </p:cNvPr>
          <p:cNvSpPr txBox="1"/>
          <p:nvPr/>
        </p:nvSpPr>
        <p:spPr>
          <a:xfrm>
            <a:off x="306630" y="1117599"/>
            <a:ext cx="3193952" cy="5113644"/>
          </a:xfrm>
          <a:prstGeom prst="rect">
            <a:avLst/>
          </a:prstGeom>
          <a:noFill/>
        </p:spPr>
        <p:txBody>
          <a:bodyPr wrap="square">
            <a:spAutoFit/>
          </a:bodyPr>
          <a:lstStyle/>
          <a:p>
            <a:pPr>
              <a:lnSpc>
                <a:spcPct val="150000"/>
              </a:lnSpc>
            </a:pPr>
            <a:r>
              <a:rPr lang="en-US" sz="2000" b="1" dirty="0">
                <a:latin typeface="Arial" panose="020B0604020202020204" pitchFamily="34" charset="0"/>
                <a:cs typeface="Arial" panose="020B0604020202020204" pitchFamily="34" charset="0"/>
              </a:rPr>
              <a:t>Transformation from traditional to smart tiller</a:t>
            </a:r>
          </a:p>
          <a:p>
            <a:pPr marL="742950" lvl="1"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Motor integration and ergonomic handlebars</a:t>
            </a:r>
          </a:p>
          <a:p>
            <a:pPr marL="742950" lvl="1"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Sensor positioning for real-time feedback</a:t>
            </a:r>
          </a:p>
          <a:p>
            <a:pPr marL="742950" lvl="1"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Handle height selection based on anthropometric data</a:t>
            </a:r>
          </a:p>
        </p:txBody>
      </p:sp>
    </p:spTree>
    <p:extLst>
      <p:ext uri="{BB962C8B-B14F-4D97-AF65-F5344CB8AC3E}">
        <p14:creationId xmlns:p14="http://schemas.microsoft.com/office/powerpoint/2010/main" val="1353470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3E5E3A-76E4-62FA-6CD5-ED7AAEFFC0B2}"/>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CC17437-1C1F-AC9F-5805-6C54A0E8A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C3F21255-9BDF-1791-9382-01591743E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29F710F4-3F09-A96D-3473-D779E9438114}"/>
              </a:ext>
            </a:extLst>
          </p:cNvPr>
          <p:cNvSpPr>
            <a:spLocks noGrp="1"/>
          </p:cNvSpPr>
          <p:nvPr>
            <p:ph type="title"/>
          </p:nvPr>
        </p:nvSpPr>
        <p:spPr>
          <a:xfrm>
            <a:off x="675204" y="109189"/>
            <a:ext cx="10515600" cy="814387"/>
          </a:xfrm>
        </p:spPr>
        <p:txBody>
          <a:bodyPr rtlCol="0">
            <a:noAutofit/>
          </a:bodyPr>
          <a:lstStyle/>
          <a:p>
            <a:r>
              <a:rPr lang="en-US" sz="3200" b="1" dirty="0">
                <a:latin typeface="Arial Black" panose="020B0A04020102020204" pitchFamily="34" charset="0"/>
              </a:rPr>
              <a:t>Key Takeaways</a:t>
            </a:r>
            <a:endParaRPr lang="en-US" sz="3200" dirty="0">
              <a:latin typeface="Arial Black" panose="020B0A04020102020204" pitchFamily="34" charset="0"/>
            </a:endParaRPr>
          </a:p>
        </p:txBody>
      </p:sp>
      <p:sp>
        <p:nvSpPr>
          <p:cNvPr id="31" name="Arc 30">
            <a:extLst>
              <a:ext uri="{FF2B5EF4-FFF2-40B4-BE49-F238E27FC236}">
                <a16:creationId xmlns:a16="http://schemas.microsoft.com/office/drawing/2014/main" id="{EAC82B18-0E47-150A-DA13-28FAF0096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FAE62297-4524-F2A1-FDD7-FC133E538315}"/>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AFF46F0D-8C0D-E4DA-1B9E-81066E93B918}"/>
              </a:ext>
            </a:extLst>
          </p:cNvPr>
          <p:cNvSpPr txBox="1"/>
          <p:nvPr/>
        </p:nvSpPr>
        <p:spPr>
          <a:xfrm>
            <a:off x="522247" y="778595"/>
            <a:ext cx="9118357" cy="1881990"/>
          </a:xfrm>
          <a:prstGeom prst="rect">
            <a:avLst/>
          </a:prstGeom>
          <a:noFill/>
        </p:spPr>
        <p:txBody>
          <a:bodyPr wrap="square">
            <a:spAutoFit/>
          </a:bodyPr>
          <a:lstStyle/>
          <a:p>
            <a:pPr>
              <a:lnSpc>
                <a:spcPct val="150000"/>
              </a:lnSpc>
            </a:pPr>
            <a:r>
              <a:rPr lang="en-US" sz="2000" b="1" dirty="0">
                <a:latin typeface="Arial" panose="020B0604020202020204" pitchFamily="34" charset="0"/>
                <a:cs typeface="Arial" panose="020B0604020202020204" pitchFamily="34" charset="0"/>
              </a:rPr>
              <a:t>Electric Auger Tiller provided:</a:t>
            </a:r>
            <a:endParaRPr lang="en-US"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Low vibration exposure (A(8) = 0.053 m/s²)</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Improved mechanical efficiency (43.46 rad/s peak)</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Safe sound levels (80.4 dB(A))</a:t>
            </a:r>
          </a:p>
        </p:txBody>
      </p:sp>
      <p:pic>
        <p:nvPicPr>
          <p:cNvPr id="5" name="Picture 4" descr="A collage of a person working on a machine&#10;&#10;AI-generated content may be incorrect.">
            <a:extLst>
              <a:ext uri="{FF2B5EF4-FFF2-40B4-BE49-F238E27FC236}">
                <a16:creationId xmlns:a16="http://schemas.microsoft.com/office/drawing/2014/main" id="{2C4DAD08-2304-5F88-B0CC-CB430973C9DA}"/>
              </a:ext>
            </a:extLst>
          </p:cNvPr>
          <p:cNvPicPr>
            <a:picLocks noChangeAspect="1"/>
          </p:cNvPicPr>
          <p:nvPr/>
        </p:nvPicPr>
        <p:blipFill>
          <a:blip r:embed="rId3"/>
          <a:stretch>
            <a:fillRect/>
          </a:stretch>
        </p:blipFill>
        <p:spPr>
          <a:xfrm>
            <a:off x="488290" y="2872923"/>
            <a:ext cx="8707918" cy="3573602"/>
          </a:xfrm>
          <a:prstGeom prst="rect">
            <a:avLst/>
          </a:prstGeom>
        </p:spPr>
      </p:pic>
      <p:sp>
        <p:nvSpPr>
          <p:cNvPr id="6" name="TextBox 5">
            <a:extLst>
              <a:ext uri="{FF2B5EF4-FFF2-40B4-BE49-F238E27FC236}">
                <a16:creationId xmlns:a16="http://schemas.microsoft.com/office/drawing/2014/main" id="{25CE6BB5-E97B-64E4-3F56-479C1B237EA1}"/>
              </a:ext>
            </a:extLst>
          </p:cNvPr>
          <p:cNvSpPr txBox="1"/>
          <p:nvPr/>
        </p:nvSpPr>
        <p:spPr>
          <a:xfrm>
            <a:off x="8764976" y="3179540"/>
            <a:ext cx="3242298" cy="3266985"/>
          </a:xfrm>
          <a:prstGeom prst="rect">
            <a:avLst/>
          </a:prstGeom>
          <a:noFill/>
        </p:spPr>
        <p:txBody>
          <a:bodyPr wrap="square">
            <a:spAutoFit/>
          </a:bodyPr>
          <a:lstStyle/>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Better ergonomics: lower handle, higher clearance</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Best suited for diverse users, including women and older farmers</a:t>
            </a:r>
          </a:p>
        </p:txBody>
      </p:sp>
    </p:spTree>
    <p:extLst>
      <p:ext uri="{BB962C8B-B14F-4D97-AF65-F5344CB8AC3E}">
        <p14:creationId xmlns:p14="http://schemas.microsoft.com/office/powerpoint/2010/main" val="1779699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7A40DC-C915-0509-52F1-16ACD87E30E0}"/>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283BF5E-7DA5-5421-0D5B-EA022FCEB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87062F6-9EFC-F630-6A47-8D2031E7A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2D33BD32-1DFE-331C-967E-9F577DD04360}"/>
              </a:ext>
            </a:extLst>
          </p:cNvPr>
          <p:cNvSpPr>
            <a:spLocks noGrp="1"/>
          </p:cNvSpPr>
          <p:nvPr>
            <p:ph type="title"/>
          </p:nvPr>
        </p:nvSpPr>
        <p:spPr>
          <a:xfrm>
            <a:off x="675204" y="109189"/>
            <a:ext cx="5744450" cy="814387"/>
          </a:xfrm>
        </p:spPr>
        <p:txBody>
          <a:bodyPr rtlCol="0">
            <a:noAutofit/>
          </a:bodyPr>
          <a:lstStyle/>
          <a:p>
            <a:r>
              <a:rPr lang="en-US" sz="3200" b="1" dirty="0">
                <a:latin typeface="Arial Black" panose="020B0A04020102020204" pitchFamily="34" charset="0"/>
              </a:rPr>
              <a:t>Future Work</a:t>
            </a:r>
            <a:endParaRPr lang="en-US" sz="3200" dirty="0">
              <a:latin typeface="Arial Black" panose="020B0A04020102020204" pitchFamily="34" charset="0"/>
            </a:endParaRPr>
          </a:p>
        </p:txBody>
      </p:sp>
      <p:sp>
        <p:nvSpPr>
          <p:cNvPr id="31" name="Arc 30">
            <a:extLst>
              <a:ext uri="{FF2B5EF4-FFF2-40B4-BE49-F238E27FC236}">
                <a16:creationId xmlns:a16="http://schemas.microsoft.com/office/drawing/2014/main" id="{D618A95D-C332-87F9-89BD-258E9A610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791BD0C5-0EBE-B881-0174-249D94FF7224}"/>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0139A025-CBD7-CF09-687B-A404A4B86FF1}"/>
              </a:ext>
            </a:extLst>
          </p:cNvPr>
          <p:cNvSpPr txBox="1"/>
          <p:nvPr/>
        </p:nvSpPr>
        <p:spPr>
          <a:xfrm>
            <a:off x="1710815" y="893382"/>
            <a:ext cx="7741431" cy="234365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Conduct multi-soil type field trials with human subjects</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Explore modular handle inclination adjustments</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Integrate a mobile app dashboard for live feedback</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Add wearable IMUs for real-time posture tracking</a:t>
            </a:r>
          </a:p>
          <a:p>
            <a:pPr marL="342900" indent="-342900">
              <a:lnSpc>
                <a:spcPct val="15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6" name="Picture 5" descr="A person with a blue face&#10;&#10;AI-generated content may be incorrect.">
            <a:extLst>
              <a:ext uri="{FF2B5EF4-FFF2-40B4-BE49-F238E27FC236}">
                <a16:creationId xmlns:a16="http://schemas.microsoft.com/office/drawing/2014/main" id="{B36F097E-D2F2-83B2-382F-4B37D1A42897}"/>
              </a:ext>
            </a:extLst>
          </p:cNvPr>
          <p:cNvPicPr>
            <a:picLocks noChangeAspect="1"/>
          </p:cNvPicPr>
          <p:nvPr/>
        </p:nvPicPr>
        <p:blipFill>
          <a:blip r:embed="rId3"/>
          <a:stretch>
            <a:fillRect/>
          </a:stretch>
        </p:blipFill>
        <p:spPr>
          <a:xfrm>
            <a:off x="1500402" y="2881844"/>
            <a:ext cx="9191195" cy="2615764"/>
          </a:xfrm>
          <a:prstGeom prst="rect">
            <a:avLst/>
          </a:prstGeom>
        </p:spPr>
      </p:pic>
      <p:sp>
        <p:nvSpPr>
          <p:cNvPr id="9" name="TextBox 8">
            <a:extLst>
              <a:ext uri="{FF2B5EF4-FFF2-40B4-BE49-F238E27FC236}">
                <a16:creationId xmlns:a16="http://schemas.microsoft.com/office/drawing/2014/main" id="{DAE204C0-3E12-C980-F049-D36CADD693D3}"/>
              </a:ext>
            </a:extLst>
          </p:cNvPr>
          <p:cNvSpPr txBox="1"/>
          <p:nvPr/>
        </p:nvSpPr>
        <p:spPr>
          <a:xfrm>
            <a:off x="2320416" y="5416059"/>
            <a:ext cx="9632946" cy="830997"/>
          </a:xfrm>
          <a:prstGeom prst="rect">
            <a:avLst/>
          </a:prstGeom>
          <a:noFill/>
        </p:spPr>
        <p:txBody>
          <a:bodyPr wrap="square">
            <a:spAutoFit/>
          </a:bodyPr>
          <a:lstStyle/>
          <a:p>
            <a:r>
              <a:rPr lang="en-US" sz="1600" i="1" dirty="0">
                <a:latin typeface="Times New Roman" panose="02020603050405020304" pitchFamily="18" charset="0"/>
                <a:cs typeface="Times New Roman" panose="02020603050405020304" pitchFamily="18" charset="0"/>
              </a:rPr>
              <a:t>Annotated images showing real-time ergonomic posture analysis of a tiller operator using YOLO pose estimation. Key angles measured include trunk flexion, upper arm, and lower arm positions, with corresponding ergonomic risk scores (1–3) based on postural deviation and joint loading</a:t>
            </a:r>
            <a:endParaRPr lang="en-US" sz="1600" dirty="0"/>
          </a:p>
        </p:txBody>
      </p:sp>
    </p:spTree>
    <p:extLst>
      <p:ext uri="{BB962C8B-B14F-4D97-AF65-F5344CB8AC3E}">
        <p14:creationId xmlns:p14="http://schemas.microsoft.com/office/powerpoint/2010/main" val="150444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90651" y="158533"/>
            <a:ext cx="10515600" cy="814387"/>
          </a:xfrm>
        </p:spPr>
        <p:txBody>
          <a:bodyPr rtlCol="0">
            <a:noAutofit/>
          </a:bodyPr>
          <a:lstStyle/>
          <a:p>
            <a:pPr>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Acknowledgments</a:t>
            </a:r>
            <a:br>
              <a:rPr lang="en-US" sz="3600" dirty="0">
                <a:latin typeface="Arial Black" panose="020B0A04020102020204" pitchFamily="34" charset="0"/>
              </a:rPr>
            </a:b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TextBox 62">
            <a:extLst>
              <a:ext uri="{FF2B5EF4-FFF2-40B4-BE49-F238E27FC236}">
                <a16:creationId xmlns:a16="http://schemas.microsoft.com/office/drawing/2014/main" id="{7422A234-4826-F4FE-3DE6-6FBCED5B5DBA}"/>
              </a:ext>
            </a:extLst>
          </p:cNvPr>
          <p:cNvSpPr txBox="1"/>
          <p:nvPr/>
        </p:nvSpPr>
        <p:spPr>
          <a:xfrm>
            <a:off x="5526542" y="532063"/>
            <a:ext cx="6496771" cy="6093976"/>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Special thanks to the North Central Sustainable Agriculture Research &amp; Education (SARE) for their generous support and funding.</a:t>
            </a: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 Appreciate the National Institute for Occupational Safety and Health (NIOSH) and the United States Department of Agriculture (USDA) for their support and guidance.</a:t>
            </a:r>
          </a:p>
          <a:p>
            <a:pPr marL="285750" indent="-285750">
              <a:spcBef>
                <a:spcPts val="600"/>
              </a:spcBef>
              <a:spcAft>
                <a:spcPts val="600"/>
              </a:spcAft>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Jianfeng Zhou, Karen </a:t>
            </a:r>
            <a:r>
              <a:rPr lang="en-US" sz="2000" b="0" i="0" dirty="0" err="1">
                <a:solidFill>
                  <a:srgbClr val="1C1D1F"/>
                </a:solidFill>
                <a:effectLst/>
                <a:highlight>
                  <a:srgbClr val="FFFFFF"/>
                </a:highlight>
                <a:latin typeface="Arial" panose="020B0604020202020204" pitchFamily="34" charset="0"/>
                <a:cs typeface="Arial" panose="020B0604020202020204" pitchFamily="34" charset="0"/>
              </a:rPr>
              <a:t>Funkenbusch</a:t>
            </a:r>
            <a:r>
              <a:rPr lang="en-US" sz="2000" b="0" i="0" dirty="0">
                <a:solidFill>
                  <a:srgbClr val="1C1D1F"/>
                </a:solidFill>
                <a:effectLst/>
                <a:highlight>
                  <a:srgbClr val="FFFFFF"/>
                </a:highlight>
                <a:latin typeface="Arial" panose="020B0604020202020204" pitchFamily="34" charset="0"/>
                <a:cs typeface="Arial" panose="020B0604020202020204" pitchFamily="34" charset="0"/>
              </a:rPr>
              <a:t>, and Marcia Shannon, University of Missouri for their mentorship and guidance.</a:t>
            </a:r>
          </a:p>
          <a:p>
            <a:pPr marL="285750" indent="-285750">
              <a:spcBef>
                <a:spcPts val="600"/>
              </a:spcBef>
              <a:spcAft>
                <a:spcPts val="600"/>
              </a:spcAft>
              <a:buClr>
                <a:schemeClr val="tx1"/>
              </a:buClr>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Aaron Yoder and Central States Center for Agricultural Safety and Health at the University of Nebraska Medical Center for their support.</a:t>
            </a:r>
          </a:p>
          <a:p>
            <a:pPr marL="285750" indent="-285750">
              <a:spcBef>
                <a:spcPts val="600"/>
              </a:spcBef>
              <a:spcAft>
                <a:spcPts val="600"/>
              </a:spcAft>
              <a:buClr>
                <a:schemeClr val="tx1"/>
              </a:buClr>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Thank you to the women at the University of Missouri who participated in this research study</a:t>
            </a:r>
            <a:endParaRPr lang="en-US" sz="2000" b="1" dirty="0">
              <a:solidFill>
                <a:srgbClr val="242424"/>
              </a:solidFill>
              <a:highlight>
                <a:srgbClr val="FFFFFF"/>
              </a:highlight>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Grateful to my colleagues for their feedback and assistance.</a:t>
            </a:r>
          </a:p>
        </p:txBody>
      </p:sp>
      <p:pic>
        <p:nvPicPr>
          <p:cNvPr id="3" name="Picture 2" descr="A person smiling at the camera&#10;&#10;Description automatically generated">
            <a:extLst>
              <a:ext uri="{FF2B5EF4-FFF2-40B4-BE49-F238E27FC236}">
                <a16:creationId xmlns:a16="http://schemas.microsoft.com/office/drawing/2014/main" id="{004F3F9A-04DB-A1F3-07D3-1D816ACC4C5E}"/>
              </a:ext>
            </a:extLst>
          </p:cNvPr>
          <p:cNvPicPr>
            <a:picLocks noChangeAspect="1"/>
          </p:cNvPicPr>
          <p:nvPr/>
        </p:nvPicPr>
        <p:blipFill>
          <a:blip r:embed="rId3"/>
          <a:stretch>
            <a:fillRect/>
          </a:stretch>
        </p:blipFill>
        <p:spPr>
          <a:xfrm>
            <a:off x="2305654" y="891841"/>
            <a:ext cx="1288014" cy="1187215"/>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40E87E64-A524-7B79-006B-D180C7E27745}"/>
              </a:ext>
            </a:extLst>
          </p:cNvPr>
          <p:cNvPicPr>
            <a:picLocks noChangeAspect="1"/>
          </p:cNvPicPr>
          <p:nvPr/>
        </p:nvPicPr>
        <p:blipFill>
          <a:blip r:embed="rId4"/>
          <a:stretch>
            <a:fillRect/>
          </a:stretch>
        </p:blipFill>
        <p:spPr>
          <a:xfrm>
            <a:off x="471299" y="972919"/>
            <a:ext cx="1175271" cy="1106137"/>
          </a:xfrm>
          <a:prstGeom prst="rect">
            <a:avLst/>
          </a:prstGeom>
        </p:spPr>
      </p:pic>
      <p:pic>
        <p:nvPicPr>
          <p:cNvPr id="9" name="Picture 8" descr="A close-up of a person&#10;&#10;Description automatically generated">
            <a:extLst>
              <a:ext uri="{FF2B5EF4-FFF2-40B4-BE49-F238E27FC236}">
                <a16:creationId xmlns:a16="http://schemas.microsoft.com/office/drawing/2014/main" id="{A284A1ED-51B8-DD25-72BE-D256D53843D0}"/>
              </a:ext>
            </a:extLst>
          </p:cNvPr>
          <p:cNvPicPr>
            <a:picLocks noChangeAspect="1"/>
          </p:cNvPicPr>
          <p:nvPr/>
        </p:nvPicPr>
        <p:blipFill>
          <a:blip r:embed="rId5"/>
          <a:stretch>
            <a:fillRect/>
          </a:stretch>
        </p:blipFill>
        <p:spPr>
          <a:xfrm>
            <a:off x="4210730" y="972921"/>
            <a:ext cx="1106136" cy="1106136"/>
          </a:xfrm>
          <a:prstGeom prst="rect">
            <a:avLst/>
          </a:prstGeom>
        </p:spPr>
      </p:pic>
      <p:sp>
        <p:nvSpPr>
          <p:cNvPr id="12" name="TextBox 11">
            <a:extLst>
              <a:ext uri="{FF2B5EF4-FFF2-40B4-BE49-F238E27FC236}">
                <a16:creationId xmlns:a16="http://schemas.microsoft.com/office/drawing/2014/main" id="{E8103B76-CE43-2996-67E5-6129E5BA8053}"/>
              </a:ext>
            </a:extLst>
          </p:cNvPr>
          <p:cNvSpPr txBox="1"/>
          <p:nvPr/>
        </p:nvSpPr>
        <p:spPr>
          <a:xfrm>
            <a:off x="367363" y="2158686"/>
            <a:ext cx="1536772" cy="338554"/>
          </a:xfrm>
          <a:prstGeom prst="rect">
            <a:avLst/>
          </a:prstGeom>
          <a:noFill/>
        </p:spPr>
        <p:txBody>
          <a:bodyPr wrap="square">
            <a:spAutoFit/>
          </a:bodyPr>
          <a:lstStyle/>
          <a:p>
            <a:r>
              <a:rPr lang="en-US" sz="1600" b="0" i="0" dirty="0" err="1">
                <a:solidFill>
                  <a:srgbClr val="1C1D1F"/>
                </a:solidFill>
                <a:effectLst/>
                <a:highlight>
                  <a:srgbClr val="FFFFFF"/>
                </a:highlight>
                <a:latin typeface="Arial" panose="020B0604020202020204" pitchFamily="34" charset="0"/>
                <a:cs typeface="Arial" panose="020B0604020202020204" pitchFamily="34" charset="0"/>
              </a:rPr>
              <a:t>Jianfeng</a:t>
            </a:r>
            <a:r>
              <a:rPr lang="en-US" sz="1600" b="0" i="0" dirty="0">
                <a:solidFill>
                  <a:srgbClr val="1C1D1F"/>
                </a:solidFill>
                <a:effectLst/>
                <a:highlight>
                  <a:srgbClr val="FFFFFF"/>
                </a:highlight>
                <a:latin typeface="Arial" panose="020B0604020202020204" pitchFamily="34" charset="0"/>
                <a:cs typeface="Arial" panose="020B0604020202020204" pitchFamily="34" charset="0"/>
              </a:rPr>
              <a:t> Zhou</a:t>
            </a:r>
            <a:endParaRPr lang="en-US" sz="1600" dirty="0"/>
          </a:p>
        </p:txBody>
      </p:sp>
      <p:sp>
        <p:nvSpPr>
          <p:cNvPr id="14" name="TextBox 13">
            <a:extLst>
              <a:ext uri="{FF2B5EF4-FFF2-40B4-BE49-F238E27FC236}">
                <a16:creationId xmlns:a16="http://schemas.microsoft.com/office/drawing/2014/main" id="{6F240DEB-820E-4AFF-A29E-8A44D02071EB}"/>
              </a:ext>
            </a:extLst>
          </p:cNvPr>
          <p:cNvSpPr txBox="1"/>
          <p:nvPr/>
        </p:nvSpPr>
        <p:spPr>
          <a:xfrm>
            <a:off x="1904135" y="2162185"/>
            <a:ext cx="2048730"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Karen </a:t>
            </a:r>
            <a:r>
              <a:rPr lang="en-US" sz="1600" b="0" i="0" dirty="0" err="1">
                <a:solidFill>
                  <a:srgbClr val="1C1D1F"/>
                </a:solidFill>
                <a:effectLst/>
                <a:highlight>
                  <a:srgbClr val="FFFFFF"/>
                </a:highlight>
                <a:latin typeface="Arial" panose="020B0604020202020204" pitchFamily="34" charset="0"/>
                <a:cs typeface="Arial" panose="020B0604020202020204" pitchFamily="34" charset="0"/>
              </a:rPr>
              <a:t>Funkenbusch</a:t>
            </a:r>
            <a:endParaRPr lang="en-US" sz="1600" dirty="0"/>
          </a:p>
        </p:txBody>
      </p:sp>
      <p:sp>
        <p:nvSpPr>
          <p:cNvPr id="16" name="TextBox 15">
            <a:extLst>
              <a:ext uri="{FF2B5EF4-FFF2-40B4-BE49-F238E27FC236}">
                <a16:creationId xmlns:a16="http://schemas.microsoft.com/office/drawing/2014/main" id="{17B9CDC3-5ED8-84A4-7AB2-D3DAF23F728F}"/>
              </a:ext>
            </a:extLst>
          </p:cNvPr>
          <p:cNvSpPr txBox="1"/>
          <p:nvPr/>
        </p:nvSpPr>
        <p:spPr>
          <a:xfrm>
            <a:off x="3983378" y="2131497"/>
            <a:ext cx="1724403"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Marcia Shannon</a:t>
            </a:r>
            <a:endParaRPr lang="en-US" sz="1600" dirty="0"/>
          </a:p>
        </p:txBody>
      </p:sp>
      <p:sp>
        <p:nvSpPr>
          <p:cNvPr id="2" name="TextBox 1">
            <a:extLst>
              <a:ext uri="{FF2B5EF4-FFF2-40B4-BE49-F238E27FC236}">
                <a16:creationId xmlns:a16="http://schemas.microsoft.com/office/drawing/2014/main" id="{25D6E605-AFBA-0AE8-1FE1-A3C9E9F76701}"/>
              </a:ext>
            </a:extLst>
          </p:cNvPr>
          <p:cNvSpPr txBox="1"/>
          <p:nvPr/>
        </p:nvSpPr>
        <p:spPr>
          <a:xfrm>
            <a:off x="382939" y="4090159"/>
            <a:ext cx="1378898" cy="338554"/>
          </a:xfrm>
          <a:prstGeom prst="rect">
            <a:avLst/>
          </a:prstGeom>
          <a:noFill/>
        </p:spPr>
        <p:txBody>
          <a:bodyPr wrap="square">
            <a:spAutoFit/>
          </a:bodyPr>
          <a:lstStyle/>
          <a:p>
            <a:r>
              <a:rPr lang="en-US" sz="1600" dirty="0">
                <a:highlight>
                  <a:srgbClr val="FFFFFF"/>
                </a:highlight>
                <a:latin typeface="Arial" panose="020B0604020202020204" pitchFamily="34" charset="0"/>
                <a:cs typeface="Arial" panose="020B0604020202020204" pitchFamily="34" charset="0"/>
              </a:rPr>
              <a:t>Aaron Yoder</a:t>
            </a:r>
          </a:p>
        </p:txBody>
      </p:sp>
      <p:pic>
        <p:nvPicPr>
          <p:cNvPr id="6" name="Picture 5" descr="A person in a black shirt&#10;&#10;AI-generated content may be incorrect.">
            <a:extLst>
              <a:ext uri="{FF2B5EF4-FFF2-40B4-BE49-F238E27FC236}">
                <a16:creationId xmlns:a16="http://schemas.microsoft.com/office/drawing/2014/main" id="{F94DDD28-2A5A-066D-FF20-BB73F48B9C6B}"/>
              </a:ext>
            </a:extLst>
          </p:cNvPr>
          <p:cNvPicPr>
            <a:picLocks noChangeAspect="1"/>
          </p:cNvPicPr>
          <p:nvPr/>
        </p:nvPicPr>
        <p:blipFill>
          <a:blip r:embed="rId6"/>
          <a:srcRect l="17179" t="7287" r="22591"/>
          <a:stretch>
            <a:fillRect/>
          </a:stretch>
        </p:blipFill>
        <p:spPr>
          <a:xfrm>
            <a:off x="471299" y="2884100"/>
            <a:ext cx="1175271" cy="1206058"/>
          </a:xfrm>
          <a:prstGeom prst="rect">
            <a:avLst/>
          </a:prstGeom>
        </p:spPr>
      </p:pic>
      <p:pic>
        <p:nvPicPr>
          <p:cNvPr id="10" name="Picture 9">
            <a:extLst>
              <a:ext uri="{FF2B5EF4-FFF2-40B4-BE49-F238E27FC236}">
                <a16:creationId xmlns:a16="http://schemas.microsoft.com/office/drawing/2014/main" id="{52072B75-C8C2-1268-418E-58561CA707CC}"/>
              </a:ext>
            </a:extLst>
          </p:cNvPr>
          <p:cNvPicPr>
            <a:picLocks noChangeAspect="1"/>
          </p:cNvPicPr>
          <p:nvPr/>
        </p:nvPicPr>
        <p:blipFill>
          <a:blip r:embed="rId7"/>
          <a:stretch>
            <a:fillRect/>
          </a:stretch>
        </p:blipFill>
        <p:spPr>
          <a:xfrm>
            <a:off x="273425" y="6306094"/>
            <a:ext cx="5352472" cy="496891"/>
          </a:xfrm>
          <a:prstGeom prst="rect">
            <a:avLst/>
          </a:prstGeom>
        </p:spPr>
      </p:pic>
      <p:pic>
        <p:nvPicPr>
          <p:cNvPr id="13" name="Picture 12" descr="A logo for a company&#10;&#10;AI-generated content may be incorrect.">
            <a:extLst>
              <a:ext uri="{FF2B5EF4-FFF2-40B4-BE49-F238E27FC236}">
                <a16:creationId xmlns:a16="http://schemas.microsoft.com/office/drawing/2014/main" id="{CC9306FE-44FA-C48A-8429-D9A16EED3F32}"/>
              </a:ext>
            </a:extLst>
          </p:cNvPr>
          <p:cNvPicPr>
            <a:picLocks noChangeAspect="1"/>
          </p:cNvPicPr>
          <p:nvPr/>
        </p:nvPicPr>
        <p:blipFill>
          <a:blip r:embed="rId8"/>
          <a:stretch>
            <a:fillRect/>
          </a:stretch>
        </p:blipFill>
        <p:spPr>
          <a:xfrm>
            <a:off x="168687" y="5264221"/>
            <a:ext cx="1109411" cy="1022154"/>
          </a:xfrm>
          <a:prstGeom prst="rect">
            <a:avLst/>
          </a:prstGeom>
        </p:spPr>
      </p:pic>
    </p:spTree>
    <p:extLst>
      <p:ext uri="{BB962C8B-B14F-4D97-AF65-F5344CB8AC3E}">
        <p14:creationId xmlns:p14="http://schemas.microsoft.com/office/powerpoint/2010/main" val="945043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Do You Have Questions: Over 69 Royalty-Free Licensable Stock Vectors &amp;  Vector Art | Shutterstock">
            <a:extLst>
              <a:ext uri="{FF2B5EF4-FFF2-40B4-BE49-F238E27FC236}">
                <a16:creationId xmlns:a16="http://schemas.microsoft.com/office/drawing/2014/main" id="{3640F5C0-D7DF-1BCA-237F-80C300A6C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619" y="1"/>
            <a:ext cx="5612761" cy="5612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001162-EAB3-9AE7-E33F-5384F283B871}"/>
              </a:ext>
            </a:extLst>
          </p:cNvPr>
          <p:cNvSpPr txBox="1"/>
          <p:nvPr/>
        </p:nvSpPr>
        <p:spPr>
          <a:xfrm>
            <a:off x="5555696" y="5478920"/>
            <a:ext cx="6416345" cy="1015663"/>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Felix Michael Oguche</a:t>
            </a:r>
          </a:p>
          <a:p>
            <a:r>
              <a:rPr lang="en-US" sz="2000" dirty="0">
                <a:latin typeface="Arial" panose="020B0604020202020204" pitchFamily="34" charset="0"/>
                <a:cs typeface="Arial" panose="020B0604020202020204" pitchFamily="34" charset="0"/>
              </a:rPr>
              <a:t>PhD Student | Biological Engineering</a:t>
            </a:r>
          </a:p>
          <a:p>
            <a:r>
              <a:rPr lang="en-US" sz="2000" dirty="0">
                <a:latin typeface="Arial" panose="020B0604020202020204" pitchFamily="34" charset="0"/>
                <a:cs typeface="Arial" panose="020B0604020202020204" pitchFamily="34" charset="0"/>
              </a:rPr>
              <a:t>📧 fofdt@umsystem.edu🌐 https://farmtechforher.com</a:t>
            </a:r>
          </a:p>
        </p:txBody>
      </p:sp>
    </p:spTree>
    <p:extLst>
      <p:ext uri="{BB962C8B-B14F-4D97-AF65-F5344CB8AC3E}">
        <p14:creationId xmlns:p14="http://schemas.microsoft.com/office/powerpoint/2010/main" val="857274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934B-74C9-89E4-7A45-891275659340}"/>
              </a:ext>
            </a:extLst>
          </p:cNvPr>
          <p:cNvSpPr>
            <a:spLocks noGrp="1"/>
          </p:cNvSpPr>
          <p:nvPr>
            <p:ph type="title"/>
          </p:nvPr>
        </p:nvSpPr>
        <p:spPr>
          <a:xfrm>
            <a:off x="838200" y="174626"/>
            <a:ext cx="10515600" cy="692150"/>
          </a:xfrm>
        </p:spPr>
        <p:txBody>
          <a:bodyPr>
            <a:normAutofit/>
          </a:bodyPr>
          <a:lstStyle/>
          <a:p>
            <a:r>
              <a:rPr lang="en-US" sz="3200" dirty="0">
                <a:latin typeface="Arial Black" panose="020B0A04020102020204" pitchFamily="34" charset="0"/>
                <a:cs typeface="Times New Roman" panose="02020603050405020304" pitchFamily="18" charset="0"/>
              </a:rPr>
              <a:t>Presentation Outline</a:t>
            </a:r>
          </a:p>
        </p:txBody>
      </p:sp>
      <p:sp>
        <p:nvSpPr>
          <p:cNvPr id="3" name="Content Placeholder 2">
            <a:extLst>
              <a:ext uri="{FF2B5EF4-FFF2-40B4-BE49-F238E27FC236}">
                <a16:creationId xmlns:a16="http://schemas.microsoft.com/office/drawing/2014/main" id="{D5A9E1E5-8B9C-56B5-5DA6-AA1B1D24D345}"/>
              </a:ext>
            </a:extLst>
          </p:cNvPr>
          <p:cNvSpPr>
            <a:spLocks noGrp="1"/>
          </p:cNvSpPr>
          <p:nvPr>
            <p:ph idx="1"/>
          </p:nvPr>
        </p:nvSpPr>
        <p:spPr>
          <a:xfrm>
            <a:off x="628650" y="1298576"/>
            <a:ext cx="10934700" cy="2717800"/>
          </a:xfrm>
        </p:spPr>
        <p:txBody>
          <a:bodyPr>
            <a:normAutofit/>
          </a:bodyPr>
          <a:lstStyle/>
          <a:p>
            <a:r>
              <a:rPr lang="en-US" sz="2400" b="1" dirty="0">
                <a:latin typeface="Arial" panose="020B0604020202020204" pitchFamily="34" charset="0"/>
                <a:cs typeface="Arial" panose="020B0604020202020204" pitchFamily="34" charset="0"/>
              </a:rPr>
              <a:t>Background</a:t>
            </a:r>
            <a:r>
              <a:rPr lang="en-US" sz="2400" dirty="0">
                <a:latin typeface="Arial" panose="020B0604020202020204" pitchFamily="34" charset="0"/>
                <a:cs typeface="Arial" panose="020B0604020202020204" pitchFamily="34" charset="0"/>
              </a:rPr>
              <a:t> – Addressing Musculoskeletal Strain in Farm Tool Use</a:t>
            </a:r>
          </a:p>
          <a:p>
            <a:r>
              <a:rPr lang="en-US" sz="2400" b="1" dirty="0">
                <a:latin typeface="Arial" panose="020B0604020202020204" pitchFamily="34" charset="0"/>
                <a:cs typeface="Arial" panose="020B0604020202020204" pitchFamily="34" charset="0"/>
              </a:rPr>
              <a:t>Ergonomic Design Innovation</a:t>
            </a:r>
            <a:r>
              <a:rPr lang="en-US" sz="2400" dirty="0">
                <a:latin typeface="Arial" panose="020B0604020202020204" pitchFamily="34" charset="0"/>
                <a:cs typeface="Arial" panose="020B0604020202020204" pitchFamily="34" charset="0"/>
              </a:rPr>
              <a:t> – Auger Tiller vs. Conventional Tillers</a:t>
            </a:r>
          </a:p>
          <a:p>
            <a:r>
              <a:rPr lang="en-US" sz="2400" b="1" dirty="0">
                <a:latin typeface="Arial" panose="020B0604020202020204" pitchFamily="34" charset="0"/>
                <a:cs typeface="Arial" panose="020B0604020202020204" pitchFamily="34" charset="0"/>
              </a:rPr>
              <a:t>Methodology</a:t>
            </a:r>
            <a:r>
              <a:rPr lang="en-US" sz="2400" dirty="0">
                <a:latin typeface="Arial" panose="020B0604020202020204" pitchFamily="34" charset="0"/>
                <a:cs typeface="Arial" panose="020B0604020202020204" pitchFamily="34" charset="0"/>
              </a:rPr>
              <a:t> -</a:t>
            </a:r>
            <a:r>
              <a:rPr lang="en-US" sz="2400" b="1" dirty="0">
                <a:latin typeface="Arial Black" panose="020B0A04020102020204" pitchFamily="34" charset="0"/>
                <a:cs typeface="Arial" panose="020B0604020202020204" pitchFamily="34" charset="0"/>
              </a:rPr>
              <a:t> Improving the Auger Tiller </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Research Findings</a:t>
            </a:r>
            <a:r>
              <a:rPr lang="en-US" sz="2400" dirty="0">
                <a:latin typeface="Arial" panose="020B0604020202020204" pitchFamily="34" charset="0"/>
                <a:cs typeface="Arial" panose="020B0604020202020204" pitchFamily="34" charset="0"/>
              </a:rPr>
              <a:t> – Vibration, Force, and Physiological Outcomes</a:t>
            </a:r>
          </a:p>
          <a:p>
            <a:r>
              <a:rPr lang="en-US" sz="2400" b="1" dirty="0">
                <a:latin typeface="Arial" panose="020B0604020202020204" pitchFamily="34" charset="0"/>
                <a:cs typeface="Arial" panose="020B0604020202020204" pitchFamily="34" charset="0"/>
              </a:rPr>
              <a:t>Performance &amp; Ergonomics</a:t>
            </a:r>
            <a:r>
              <a:rPr lang="en-US" sz="2400" dirty="0">
                <a:latin typeface="Arial" panose="020B0604020202020204" pitchFamily="34" charset="0"/>
                <a:cs typeface="Arial" panose="020B0604020202020204" pitchFamily="34" charset="0"/>
              </a:rPr>
              <a:t> – Comparative Efficiency and User Feedback</a:t>
            </a:r>
          </a:p>
          <a:p>
            <a:r>
              <a:rPr lang="en-US" sz="2400" b="1" dirty="0">
                <a:latin typeface="Arial" panose="020B0604020202020204" pitchFamily="34" charset="0"/>
                <a:cs typeface="Arial" panose="020B0604020202020204" pitchFamily="34" charset="0"/>
              </a:rPr>
              <a:t>Conclusion &amp; Recommendations</a:t>
            </a:r>
            <a:r>
              <a:rPr lang="en-US" sz="2400" dirty="0">
                <a:latin typeface="Arial" panose="020B0604020202020204" pitchFamily="34" charset="0"/>
                <a:cs typeface="Arial" panose="020B0604020202020204" pitchFamily="34" charset="0"/>
              </a:rPr>
              <a:t> – Safer, Smarter Tool Design for Farmers</a:t>
            </a:r>
          </a:p>
        </p:txBody>
      </p:sp>
    </p:spTree>
    <p:extLst>
      <p:ext uri="{BB962C8B-B14F-4D97-AF65-F5344CB8AC3E}">
        <p14:creationId xmlns:p14="http://schemas.microsoft.com/office/powerpoint/2010/main" val="80501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3">
                                            <p:txEl>
                                              <p:pRg st="0" end="0"/>
                                            </p:txEl>
                                          </p:spTgt>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E935-374A-8CDB-1A3E-174E1C68391C}"/>
            </a:ext>
          </a:extLst>
        </p:cNvPr>
        <p:cNvGrpSpPr/>
        <p:nvPr/>
      </p:nvGrpSpPr>
      <p:grpSpPr>
        <a:xfrm>
          <a:off x="0" y="0"/>
          <a:ext cx="0" cy="0"/>
          <a:chOff x="0" y="0"/>
          <a:chExt cx="0" cy="0"/>
        </a:xfrm>
      </p:grpSpPr>
      <p:pic>
        <p:nvPicPr>
          <p:cNvPr id="13" name="Picture 12" descr="A person with her hands on her head&#10;&#10;AI-generated content may be incorrect.">
            <a:extLst>
              <a:ext uri="{FF2B5EF4-FFF2-40B4-BE49-F238E27FC236}">
                <a16:creationId xmlns:a16="http://schemas.microsoft.com/office/drawing/2014/main" id="{36986D6A-A68A-064A-157F-C91E74F8D779}"/>
              </a:ext>
            </a:extLst>
          </p:cNvPr>
          <p:cNvPicPr>
            <a:picLocks noChangeAspect="1"/>
          </p:cNvPicPr>
          <p:nvPr/>
        </p:nvPicPr>
        <p:blipFill>
          <a:blip r:embed="rId2"/>
          <a:srcRect t="11973" b="13828"/>
          <a:stretch/>
        </p:blipFill>
        <p:spPr>
          <a:xfrm>
            <a:off x="9435143" y="2834325"/>
            <a:ext cx="1318433" cy="1053517"/>
          </a:xfrm>
          <a:prstGeom prst="rect">
            <a:avLst/>
          </a:prstGeom>
        </p:spPr>
      </p:pic>
      <p:sp>
        <p:nvSpPr>
          <p:cNvPr id="2" name="Title 1">
            <a:extLst>
              <a:ext uri="{FF2B5EF4-FFF2-40B4-BE49-F238E27FC236}">
                <a16:creationId xmlns:a16="http://schemas.microsoft.com/office/drawing/2014/main" id="{E13A2F1D-DACB-C296-37A4-6000F9D346B3}"/>
              </a:ext>
            </a:extLst>
          </p:cNvPr>
          <p:cNvSpPr>
            <a:spLocks noGrp="1"/>
          </p:cNvSpPr>
          <p:nvPr>
            <p:ph type="title"/>
          </p:nvPr>
        </p:nvSpPr>
        <p:spPr>
          <a:xfrm>
            <a:off x="838200" y="110601"/>
            <a:ext cx="4403103" cy="511568"/>
          </a:xfrm>
        </p:spPr>
        <p:txBody>
          <a:bodyPr>
            <a:noAutofit/>
          </a:bodyPr>
          <a:lstStyle/>
          <a:p>
            <a:r>
              <a:rPr lang="en-US" sz="3200" dirty="0">
                <a:latin typeface="Arial Black" panose="020B0A04020102020204" pitchFamily="34" charset="0"/>
              </a:rPr>
              <a:t>The Problem</a:t>
            </a:r>
            <a:endParaRPr lang="en-US" sz="3200" dirty="0">
              <a:latin typeface="Arial Black" panose="020B0A040201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562364B-0079-F698-2C5A-79C3F025A701}"/>
              </a:ext>
            </a:extLst>
          </p:cNvPr>
          <p:cNvSpPr>
            <a:spLocks noGrp="1"/>
          </p:cNvSpPr>
          <p:nvPr>
            <p:ph idx="1"/>
          </p:nvPr>
        </p:nvSpPr>
        <p:spPr>
          <a:xfrm>
            <a:off x="838200" y="634573"/>
            <a:ext cx="9993198" cy="6071730"/>
          </a:xfrm>
        </p:spPr>
        <p:txBody>
          <a:bodyPr>
            <a:noAutofit/>
          </a:bodyPr>
          <a:lstStyle/>
          <a:p>
            <a:pPr marL="0" indent="0">
              <a:lnSpc>
                <a:spcPct val="100000"/>
              </a:lnSpc>
              <a:spcBef>
                <a:spcPts val="600"/>
              </a:spcBef>
              <a:spcAft>
                <a:spcPts val="600"/>
              </a:spcAft>
              <a:buNone/>
            </a:pPr>
            <a:r>
              <a:rPr lang="en-US" sz="2000" b="1" dirty="0">
                <a:latin typeface="Arial" panose="020B0604020202020204" pitchFamily="34" charset="0"/>
                <a:cs typeface="Arial" panose="020B0604020202020204" pitchFamily="34" charset="0"/>
              </a:rPr>
              <a:t>Mechanized Tillage: A Double-Edged Sword</a:t>
            </a:r>
          </a:p>
          <a:p>
            <a:pPr>
              <a:lnSpc>
                <a:spcPct val="100000"/>
              </a:lnSpc>
              <a:spcBef>
                <a:spcPts val="600"/>
              </a:spcBef>
              <a:spcAft>
                <a:spcPts val="600"/>
              </a:spcAft>
            </a:pPr>
            <a:r>
              <a:rPr lang="en-US" sz="2000" dirty="0">
                <a:latin typeface="Arial" panose="020B0604020202020204" pitchFamily="34" charset="0"/>
                <a:cs typeface="Arial" panose="020B0604020202020204" pitchFamily="34" charset="0"/>
              </a:rPr>
              <a:t>Boosts efficiency and crop yields (Srivastava et al., 2006).</a:t>
            </a:r>
          </a:p>
          <a:p>
            <a:pPr>
              <a:lnSpc>
                <a:spcPct val="100000"/>
              </a:lnSpc>
              <a:spcBef>
                <a:spcPts val="600"/>
              </a:spcBef>
              <a:spcAft>
                <a:spcPts val="600"/>
              </a:spcAft>
            </a:pPr>
            <a:r>
              <a:rPr lang="en-US" sz="2000" dirty="0">
                <a:latin typeface="Arial" panose="020B0604020202020204" pitchFamily="34" charset="0"/>
                <a:cs typeface="Arial" panose="020B0604020202020204" pitchFamily="34" charset="0"/>
              </a:rPr>
              <a:t>Yet, smallholder and </a:t>
            </a:r>
            <a:r>
              <a:rPr lang="en-US" sz="2000" b="1" dirty="0">
                <a:latin typeface="Arial" panose="020B0604020202020204" pitchFamily="34" charset="0"/>
                <a:cs typeface="Arial" panose="020B0604020202020204" pitchFamily="34" charset="0"/>
              </a:rPr>
              <a:t>underserved farmers</a:t>
            </a:r>
            <a:r>
              <a:rPr lang="en-US" sz="2000" dirty="0">
                <a:latin typeface="Arial" panose="020B0604020202020204" pitchFamily="34" charset="0"/>
                <a:cs typeface="Arial" panose="020B0604020202020204" pitchFamily="34" charset="0"/>
              </a:rPr>
              <a:t> face significant </a:t>
            </a:r>
            <a:r>
              <a:rPr lang="en-US" sz="2000" b="1" dirty="0">
                <a:latin typeface="Arial" panose="020B0604020202020204" pitchFamily="34" charset="0"/>
                <a:cs typeface="Arial" panose="020B0604020202020204" pitchFamily="34" charset="0"/>
              </a:rPr>
              <a:t>ergonomic barriers</a:t>
            </a:r>
            <a:r>
              <a:rPr lang="en-US" sz="2000" dirty="0">
                <a:latin typeface="Arial" panose="020B0604020202020204" pitchFamily="34" charset="0"/>
                <a:cs typeface="Arial" panose="020B0604020202020204" pitchFamily="34" charset="0"/>
              </a:rPr>
              <a:t>.</a:t>
            </a:r>
          </a:p>
          <a:p>
            <a:pPr>
              <a:lnSpc>
                <a:spcPct val="100000"/>
              </a:lnSpc>
              <a:spcBef>
                <a:spcPts val="600"/>
              </a:spcBef>
              <a:spcAft>
                <a:spcPts val="600"/>
              </a:spcAft>
            </a:pPr>
            <a:r>
              <a:rPr lang="en-US" sz="2000" dirty="0">
                <a:latin typeface="Arial" panose="020B0604020202020204" pitchFamily="34" charset="0"/>
                <a:cs typeface="Arial" panose="020B0604020202020204" pitchFamily="34" charset="0"/>
              </a:rPr>
              <a:t>Tools often lack </a:t>
            </a:r>
            <a:r>
              <a:rPr lang="en-US" sz="2000" b="1" dirty="0">
                <a:latin typeface="Arial" panose="020B0604020202020204" pitchFamily="34" charset="0"/>
                <a:cs typeface="Arial" panose="020B0604020202020204" pitchFamily="34" charset="0"/>
              </a:rPr>
              <a:t>anthropometric alignment</a:t>
            </a:r>
            <a:r>
              <a:rPr lang="en-US" sz="2000" dirty="0">
                <a:latin typeface="Arial" panose="020B0604020202020204" pitchFamily="34" charset="0"/>
                <a:cs typeface="Arial" panose="020B0604020202020204" pitchFamily="34" charset="0"/>
              </a:rPr>
              <a:t>, causing poor posture and fatigue (Mojica et al., 2016).</a:t>
            </a:r>
          </a:p>
          <a:p>
            <a:pPr>
              <a:lnSpc>
                <a:spcPct val="100000"/>
              </a:lnSpc>
              <a:spcBef>
                <a:spcPts val="600"/>
              </a:spcBef>
              <a:spcAft>
                <a:spcPts val="600"/>
              </a:spcAft>
            </a:pPr>
            <a:endParaRPr lang="en-US" sz="2000" dirty="0">
              <a:latin typeface="Arial" panose="020B0604020202020204" pitchFamily="34" charset="0"/>
              <a:cs typeface="Arial" panose="020B0604020202020204" pitchFamily="34" charset="0"/>
            </a:endParaRPr>
          </a:p>
          <a:p>
            <a:pPr marL="0" indent="0">
              <a:lnSpc>
                <a:spcPct val="100000"/>
              </a:lnSpc>
              <a:spcBef>
                <a:spcPts val="600"/>
              </a:spcBef>
              <a:spcAft>
                <a:spcPts val="600"/>
              </a:spcAft>
              <a:buNone/>
            </a:pPr>
            <a:r>
              <a:rPr lang="en-US" sz="2000" b="1" dirty="0">
                <a:latin typeface="Arial" panose="020B0604020202020204" pitchFamily="34" charset="0"/>
                <a:cs typeface="Arial" panose="020B0604020202020204" pitchFamily="34" charset="0"/>
              </a:rPr>
              <a:t>Health Risks</a:t>
            </a:r>
          </a:p>
          <a:p>
            <a:pPr>
              <a:lnSpc>
                <a:spcPct val="100000"/>
              </a:lnSpc>
              <a:spcBef>
                <a:spcPts val="600"/>
              </a:spcBef>
              <a:spcAft>
                <a:spcPts val="600"/>
              </a:spcAft>
            </a:pPr>
            <a:r>
              <a:rPr lang="en-US" sz="2000" dirty="0">
                <a:latin typeface="Arial" panose="020B0604020202020204" pitchFamily="34" charset="0"/>
                <a:cs typeface="Arial" panose="020B0604020202020204" pitchFamily="34" charset="0"/>
              </a:rPr>
              <a:t>Long hours with traditional tillers lead to:</a:t>
            </a:r>
          </a:p>
          <a:p>
            <a:pPr lvl="1">
              <a:lnSpc>
                <a:spcPct val="100000"/>
              </a:lnSpc>
              <a:spcBef>
                <a:spcPts val="600"/>
              </a:spcBef>
              <a:spcAft>
                <a:spcPts val="600"/>
              </a:spcAft>
            </a:pPr>
            <a:r>
              <a:rPr lang="en-US" sz="2000" dirty="0">
                <a:latin typeface="Arial" panose="020B0604020202020204" pitchFamily="34" charset="0"/>
                <a:cs typeface="Arial" panose="020B0604020202020204" pitchFamily="34" charset="0"/>
              </a:rPr>
              <a:t>Musculoskeletal Disorders (MSDs)</a:t>
            </a:r>
          </a:p>
          <a:p>
            <a:pPr lvl="1">
              <a:lnSpc>
                <a:spcPct val="100000"/>
              </a:lnSpc>
              <a:spcBef>
                <a:spcPts val="600"/>
              </a:spcBef>
              <a:spcAft>
                <a:spcPts val="600"/>
              </a:spcAft>
            </a:pPr>
            <a:r>
              <a:rPr lang="en-US" sz="2000" dirty="0">
                <a:latin typeface="Arial" panose="020B0604020202020204" pitchFamily="34" charset="0"/>
                <a:cs typeface="Arial" panose="020B0604020202020204" pitchFamily="34" charset="0"/>
              </a:rPr>
              <a:t>Hand-Arm Vibration Syndrome (HAVS)</a:t>
            </a:r>
          </a:p>
          <a:p>
            <a:pPr lvl="1">
              <a:lnSpc>
                <a:spcPct val="100000"/>
              </a:lnSpc>
              <a:spcBef>
                <a:spcPts val="600"/>
              </a:spcBef>
              <a:spcAft>
                <a:spcPts val="600"/>
              </a:spcAft>
            </a:pPr>
            <a:r>
              <a:rPr lang="en-US" sz="2000" dirty="0">
                <a:latin typeface="Arial" panose="020B0604020202020204" pitchFamily="34" charset="0"/>
                <a:cs typeface="Arial" panose="020B0604020202020204" pitchFamily="34" charset="0"/>
              </a:rPr>
              <a:t>Unsafe noise levels</a:t>
            </a:r>
          </a:p>
          <a:p>
            <a:pPr lvl="1">
              <a:lnSpc>
                <a:spcPct val="100000"/>
              </a:lnSpc>
              <a:spcBef>
                <a:spcPts val="600"/>
              </a:spcBef>
              <a:spcAft>
                <a:spcPts val="600"/>
              </a:spcAft>
            </a:pPr>
            <a:endParaRPr lang="en-US" sz="2000" dirty="0">
              <a:latin typeface="Arial" panose="020B0604020202020204" pitchFamily="34" charset="0"/>
              <a:cs typeface="Arial" panose="020B0604020202020204" pitchFamily="34" charset="0"/>
            </a:endParaRPr>
          </a:p>
          <a:p>
            <a:pPr marL="0" indent="0">
              <a:lnSpc>
                <a:spcPct val="100000"/>
              </a:lnSpc>
              <a:spcBef>
                <a:spcPts val="600"/>
              </a:spcBef>
              <a:spcAft>
                <a:spcPts val="600"/>
              </a:spcAft>
              <a:buNone/>
            </a:pP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ISO 5349-1</a:t>
            </a:r>
            <a:r>
              <a:rPr lang="en-US" sz="2000" dirty="0">
                <a:latin typeface="Arial" panose="020B0604020202020204" pitchFamily="34" charset="0"/>
                <a:cs typeface="Arial" panose="020B0604020202020204" pitchFamily="34" charset="0"/>
              </a:rPr>
              <a:t> and </a:t>
            </a:r>
            <a:r>
              <a:rPr lang="en-US" sz="2000" i="1" dirty="0">
                <a:latin typeface="Arial" panose="020B0604020202020204" pitchFamily="34" charset="0"/>
                <a:cs typeface="Arial" panose="020B0604020202020204" pitchFamily="34" charset="0"/>
              </a:rPr>
              <a:t>OSHA/NIOSH</a:t>
            </a:r>
            <a:r>
              <a:rPr lang="en-US" sz="2000" dirty="0">
                <a:latin typeface="Arial" panose="020B0604020202020204" pitchFamily="34" charset="0"/>
                <a:cs typeface="Arial" panose="020B0604020202020204" pitchFamily="34" charset="0"/>
              </a:rPr>
              <a:t> warn of these hazards in poorly designed equipment.</a:t>
            </a:r>
          </a:p>
        </p:txBody>
      </p:sp>
      <p:pic>
        <p:nvPicPr>
          <p:cNvPr id="5" name="Picture 4">
            <a:extLst>
              <a:ext uri="{FF2B5EF4-FFF2-40B4-BE49-F238E27FC236}">
                <a16:creationId xmlns:a16="http://schemas.microsoft.com/office/drawing/2014/main" id="{AA5DD21A-DAE0-56E3-9C41-CA0FDDC040F1}"/>
              </a:ext>
            </a:extLst>
          </p:cNvPr>
          <p:cNvPicPr>
            <a:picLocks noChangeAspect="1"/>
          </p:cNvPicPr>
          <p:nvPr/>
        </p:nvPicPr>
        <p:blipFill>
          <a:blip r:embed="rId3"/>
          <a:srcRect l="70351" r="3827" b="55033"/>
          <a:stretch>
            <a:fillRect/>
          </a:stretch>
        </p:blipFill>
        <p:spPr>
          <a:xfrm>
            <a:off x="10039927" y="4824596"/>
            <a:ext cx="1394690" cy="1534446"/>
          </a:xfrm>
          <a:prstGeom prst="rect">
            <a:avLst/>
          </a:prstGeom>
        </p:spPr>
      </p:pic>
      <p:pic>
        <p:nvPicPr>
          <p:cNvPr id="7" name="Picture 6" descr="A person working in a garden&#10;&#10;AI-generated content may be incorrect.">
            <a:extLst>
              <a:ext uri="{FF2B5EF4-FFF2-40B4-BE49-F238E27FC236}">
                <a16:creationId xmlns:a16="http://schemas.microsoft.com/office/drawing/2014/main" id="{67D2842B-95B8-DFF8-911F-7E69AFCBAA9A}"/>
              </a:ext>
            </a:extLst>
          </p:cNvPr>
          <p:cNvPicPr>
            <a:picLocks noChangeAspect="1"/>
          </p:cNvPicPr>
          <p:nvPr/>
        </p:nvPicPr>
        <p:blipFill>
          <a:blip r:embed="rId4"/>
          <a:srcRect l="19468" t="23202" r="31335" b="15898"/>
          <a:stretch/>
        </p:blipFill>
        <p:spPr>
          <a:xfrm flipH="1">
            <a:off x="6791017" y="2667039"/>
            <a:ext cx="2388427" cy="2956551"/>
          </a:xfrm>
          <a:prstGeom prst="rect">
            <a:avLst/>
          </a:prstGeom>
        </p:spPr>
      </p:pic>
      <p:cxnSp>
        <p:nvCxnSpPr>
          <p:cNvPr id="10" name="Straight Arrow Connector 9">
            <a:extLst>
              <a:ext uri="{FF2B5EF4-FFF2-40B4-BE49-F238E27FC236}">
                <a16:creationId xmlns:a16="http://schemas.microsoft.com/office/drawing/2014/main" id="{A46C9DE6-4C4B-3D55-AB2F-31CBBC4214F2}"/>
              </a:ext>
            </a:extLst>
          </p:cNvPr>
          <p:cNvCxnSpPr>
            <a:cxnSpLocks/>
          </p:cNvCxnSpPr>
          <p:nvPr/>
        </p:nvCxnSpPr>
        <p:spPr>
          <a:xfrm>
            <a:off x="9179444" y="3528315"/>
            <a:ext cx="542364"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 name="Picture 11" descr="A cartoon of a person using a hand blender&#10;&#10;AI-generated content may be incorrect.">
            <a:extLst>
              <a:ext uri="{FF2B5EF4-FFF2-40B4-BE49-F238E27FC236}">
                <a16:creationId xmlns:a16="http://schemas.microsoft.com/office/drawing/2014/main" id="{5355D2AE-BDF4-38C8-8416-4772C0E166FA}"/>
              </a:ext>
            </a:extLst>
          </p:cNvPr>
          <p:cNvPicPr>
            <a:picLocks noChangeAspect="1"/>
          </p:cNvPicPr>
          <p:nvPr/>
        </p:nvPicPr>
        <p:blipFill>
          <a:blip r:embed="rId5"/>
          <a:stretch>
            <a:fillRect/>
          </a:stretch>
        </p:blipFill>
        <p:spPr>
          <a:xfrm>
            <a:off x="10609277" y="2603811"/>
            <a:ext cx="1139543" cy="1654176"/>
          </a:xfrm>
          <a:prstGeom prst="rect">
            <a:avLst/>
          </a:prstGeom>
        </p:spPr>
      </p:pic>
      <p:cxnSp>
        <p:nvCxnSpPr>
          <p:cNvPr id="14" name="Straight Arrow Connector 13">
            <a:extLst>
              <a:ext uri="{FF2B5EF4-FFF2-40B4-BE49-F238E27FC236}">
                <a16:creationId xmlns:a16="http://schemas.microsoft.com/office/drawing/2014/main" id="{37E2FEBE-074D-DD0A-7EBC-4C01BD3F8AE9}"/>
              </a:ext>
            </a:extLst>
          </p:cNvPr>
          <p:cNvCxnSpPr>
            <a:cxnSpLocks/>
          </p:cNvCxnSpPr>
          <p:nvPr/>
        </p:nvCxnSpPr>
        <p:spPr>
          <a:xfrm>
            <a:off x="10814897" y="4385846"/>
            <a:ext cx="0" cy="43875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4655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957D7-0386-2328-3C16-77019DBF7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DC1FF-8A25-CA19-2782-AC7F3CB45E49}"/>
              </a:ext>
            </a:extLst>
          </p:cNvPr>
          <p:cNvSpPr>
            <a:spLocks noGrp="1"/>
          </p:cNvSpPr>
          <p:nvPr>
            <p:ph type="title"/>
          </p:nvPr>
        </p:nvSpPr>
        <p:spPr>
          <a:xfrm>
            <a:off x="838199" y="110601"/>
            <a:ext cx="7400827" cy="511568"/>
          </a:xfrm>
        </p:spPr>
        <p:txBody>
          <a:bodyPr>
            <a:noAutofit/>
          </a:bodyPr>
          <a:lstStyle/>
          <a:p>
            <a:r>
              <a:rPr lang="en-US" sz="3200" b="1" dirty="0">
                <a:latin typeface="Arial Black" panose="020B0A04020102020204" pitchFamily="34" charset="0"/>
              </a:rPr>
              <a:t>The Opportunity for Innovation</a:t>
            </a:r>
          </a:p>
        </p:txBody>
      </p:sp>
      <p:sp>
        <p:nvSpPr>
          <p:cNvPr id="3" name="Content Placeholder 2">
            <a:extLst>
              <a:ext uri="{FF2B5EF4-FFF2-40B4-BE49-F238E27FC236}">
                <a16:creationId xmlns:a16="http://schemas.microsoft.com/office/drawing/2014/main" id="{53C36B16-0B37-B3DD-E3D7-1312A8DD7E95}"/>
              </a:ext>
            </a:extLst>
          </p:cNvPr>
          <p:cNvSpPr>
            <a:spLocks noGrp="1"/>
          </p:cNvSpPr>
          <p:nvPr>
            <p:ph idx="1"/>
          </p:nvPr>
        </p:nvSpPr>
        <p:spPr>
          <a:xfrm>
            <a:off x="838200" y="979519"/>
            <a:ext cx="10737915" cy="5421281"/>
          </a:xfrm>
        </p:spPr>
        <p:txBody>
          <a:bodyPr>
            <a:noAutofit/>
          </a:bodyPr>
          <a:lstStyle/>
          <a:p>
            <a:pPr marL="0" indent="0">
              <a:spcBef>
                <a:spcPts val="600"/>
              </a:spcBef>
              <a:spcAft>
                <a:spcPts val="600"/>
              </a:spcAft>
              <a:buNone/>
            </a:pPr>
            <a:r>
              <a:rPr lang="en-US" sz="2000" b="1" dirty="0">
                <a:latin typeface="Arial" panose="020B0604020202020204" pitchFamily="34" charset="0"/>
                <a:cs typeface="Arial" panose="020B0604020202020204" pitchFamily="34" charset="0"/>
              </a:rPr>
              <a:t>Toward Safer, Smarter Tillage</a:t>
            </a:r>
          </a:p>
          <a:p>
            <a:pPr>
              <a:spcBef>
                <a:spcPts val="600"/>
              </a:spcBef>
              <a:spcAft>
                <a:spcPts val="600"/>
              </a:spcAft>
            </a:pPr>
            <a:r>
              <a:rPr lang="en-US" sz="2000" b="1" dirty="0">
                <a:latin typeface="Arial" panose="020B0604020202020204" pitchFamily="34" charset="0"/>
                <a:cs typeface="Arial" panose="020B0604020202020204" pitchFamily="34" charset="0"/>
              </a:rPr>
              <a:t>Ergonomic handle design</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noise/vibration reduction</a:t>
            </a:r>
            <a:r>
              <a:rPr lang="en-US" sz="2000" dirty="0">
                <a:latin typeface="Arial" panose="020B0604020202020204" pitchFamily="34" charset="0"/>
                <a:cs typeface="Arial" panose="020B0604020202020204" pitchFamily="34" charset="0"/>
              </a:rPr>
              <a:t> systems are now emerging.</a:t>
            </a:r>
          </a:p>
          <a:p>
            <a:pPr>
              <a:spcBef>
                <a:spcPts val="600"/>
              </a:spcBef>
              <a:spcAft>
                <a:spcPts val="600"/>
              </a:spcAft>
            </a:pPr>
            <a:r>
              <a:rPr lang="en-US" sz="2000" b="1" dirty="0">
                <a:latin typeface="Arial" panose="020B0604020202020204" pitchFamily="34" charset="0"/>
                <a:cs typeface="Arial" panose="020B0604020202020204" pitchFamily="34" charset="0"/>
              </a:rPr>
              <a:t>IoT and sensor integration</a:t>
            </a:r>
            <a:r>
              <a:rPr lang="en-US" sz="2000" dirty="0">
                <a:latin typeface="Arial" panose="020B0604020202020204" pitchFamily="34" charset="0"/>
                <a:cs typeface="Arial" panose="020B0604020202020204" pitchFamily="34" charset="0"/>
              </a:rPr>
              <a:t> enhance user safety through:</a:t>
            </a:r>
          </a:p>
          <a:p>
            <a:pPr lvl="1">
              <a:spcBef>
                <a:spcPts val="600"/>
              </a:spcBef>
              <a:spcAft>
                <a:spcPts val="600"/>
              </a:spcAft>
            </a:pPr>
            <a:r>
              <a:rPr lang="en-US" sz="2000" dirty="0">
                <a:latin typeface="Arial" panose="020B0604020202020204" pitchFamily="34" charset="0"/>
                <a:cs typeface="Arial" panose="020B0604020202020204" pitchFamily="34" charset="0"/>
              </a:rPr>
              <a:t>Real-time feedback</a:t>
            </a:r>
          </a:p>
          <a:p>
            <a:pPr lvl="1">
              <a:spcBef>
                <a:spcPts val="600"/>
              </a:spcBef>
              <a:spcAft>
                <a:spcPts val="600"/>
              </a:spcAft>
            </a:pPr>
            <a:r>
              <a:rPr lang="en-US" sz="2000" dirty="0">
                <a:latin typeface="Arial" panose="020B0604020202020204" pitchFamily="34" charset="0"/>
                <a:cs typeface="Arial" panose="020B0604020202020204" pitchFamily="34" charset="0"/>
              </a:rPr>
              <a:t>Remote monitoring</a:t>
            </a:r>
          </a:p>
          <a:p>
            <a:pPr lvl="1">
              <a:spcBef>
                <a:spcPts val="600"/>
              </a:spcBef>
              <a:spcAft>
                <a:spcPts val="600"/>
              </a:spcAft>
            </a:pPr>
            <a:r>
              <a:rPr lang="en-US" sz="2000" dirty="0">
                <a:latin typeface="Arial" panose="020B0604020202020204" pitchFamily="34" charset="0"/>
                <a:cs typeface="Arial" panose="020B0604020202020204" pitchFamily="34" charset="0"/>
              </a:rPr>
              <a:t>Obstacle avoidance (Miah et al., 2023; Rao &amp; Rao, 2023)</a:t>
            </a:r>
          </a:p>
          <a:p>
            <a:pPr marL="457200" lvl="1" indent="0">
              <a:spcBef>
                <a:spcPts val="600"/>
              </a:spcBef>
              <a:spcAft>
                <a:spcPts val="600"/>
              </a:spcAft>
              <a:buNone/>
            </a:pPr>
            <a:endParaRPr lang="en-US" sz="2000" dirty="0">
              <a:latin typeface="Arial" panose="020B0604020202020204" pitchFamily="34" charset="0"/>
              <a:cs typeface="Arial" panose="020B0604020202020204" pitchFamily="34" charset="0"/>
            </a:endParaRPr>
          </a:p>
          <a:p>
            <a:pPr marL="0" indent="0">
              <a:spcBef>
                <a:spcPts val="600"/>
              </a:spcBef>
              <a:spcAft>
                <a:spcPts val="600"/>
              </a:spcAft>
              <a:buNone/>
            </a:pPr>
            <a:r>
              <a:rPr lang="en-US" sz="2000" b="1" dirty="0">
                <a:latin typeface="Arial" panose="020B0604020202020204" pitchFamily="34" charset="0"/>
                <a:cs typeface="Arial" panose="020B0604020202020204" pitchFamily="34" charset="0"/>
              </a:rPr>
              <a:t>Persistent Gaps</a:t>
            </a:r>
          </a:p>
          <a:p>
            <a:pPr>
              <a:spcBef>
                <a:spcPts val="600"/>
              </a:spcBef>
              <a:spcAft>
                <a:spcPts val="600"/>
              </a:spcAft>
            </a:pPr>
            <a:r>
              <a:rPr lang="en-US" sz="2000" dirty="0">
                <a:latin typeface="Arial" panose="020B0604020202020204" pitchFamily="34" charset="0"/>
                <a:cs typeface="Arial" panose="020B0604020202020204" pitchFamily="34" charset="0"/>
              </a:rPr>
              <a:t>Most tillers lack:</a:t>
            </a:r>
          </a:p>
          <a:p>
            <a:pPr lvl="1">
              <a:spcBef>
                <a:spcPts val="600"/>
              </a:spcBef>
              <a:spcAft>
                <a:spcPts val="600"/>
              </a:spcAft>
            </a:pPr>
            <a:r>
              <a:rPr lang="en-US" sz="2000" b="1" dirty="0">
                <a:latin typeface="Arial" panose="020B0604020202020204" pitchFamily="34" charset="0"/>
                <a:cs typeface="Arial" panose="020B0604020202020204" pitchFamily="34" charset="0"/>
              </a:rPr>
              <a:t>Inclusive ergonomic features</a:t>
            </a:r>
            <a:endParaRPr lang="en-US" sz="2000" dirty="0">
              <a:latin typeface="Arial" panose="020B0604020202020204" pitchFamily="34" charset="0"/>
              <a:cs typeface="Arial" panose="020B0604020202020204" pitchFamily="34" charset="0"/>
            </a:endParaRPr>
          </a:p>
          <a:p>
            <a:pPr lvl="1">
              <a:spcBef>
                <a:spcPts val="600"/>
              </a:spcBef>
              <a:spcAft>
                <a:spcPts val="600"/>
              </a:spcAft>
            </a:pPr>
            <a:r>
              <a:rPr lang="en-US" sz="2000" b="1" dirty="0">
                <a:latin typeface="Arial" panose="020B0604020202020204" pitchFamily="34" charset="0"/>
                <a:cs typeface="Arial" panose="020B0604020202020204" pitchFamily="34" charset="0"/>
              </a:rPr>
              <a:t>Field-tested safety automation</a:t>
            </a:r>
            <a:endParaRPr lang="en-US" sz="2000" dirty="0">
              <a:latin typeface="Arial" panose="020B0604020202020204" pitchFamily="34" charset="0"/>
              <a:cs typeface="Arial" panose="020B0604020202020204" pitchFamily="34" charset="0"/>
            </a:endParaRPr>
          </a:p>
          <a:p>
            <a:pPr>
              <a:spcBef>
                <a:spcPts val="600"/>
              </a:spcBef>
              <a:spcAft>
                <a:spcPts val="600"/>
              </a:spcAft>
            </a:pPr>
            <a:r>
              <a:rPr lang="en-US" sz="2000" dirty="0">
                <a:latin typeface="Arial" panose="020B0604020202020204" pitchFamily="34" charset="0"/>
                <a:cs typeface="Arial" panose="020B0604020202020204" pitchFamily="34" charset="0"/>
              </a:rPr>
              <a:t>Call for </a:t>
            </a:r>
            <a:r>
              <a:rPr lang="en-US" sz="2000" b="1" dirty="0">
                <a:latin typeface="Arial" panose="020B0604020202020204" pitchFamily="34" charset="0"/>
                <a:cs typeface="Arial" panose="020B0604020202020204" pitchFamily="34" charset="0"/>
              </a:rPr>
              <a:t>user-centered redesign</a:t>
            </a:r>
            <a:r>
              <a:rPr lang="en-US" sz="2000" dirty="0">
                <a:latin typeface="Arial" panose="020B0604020202020204" pitchFamily="34" charset="0"/>
                <a:cs typeface="Arial" panose="020B0604020202020204" pitchFamily="34" charset="0"/>
              </a:rPr>
              <a:t> that meets the physical and digital needs of diverse farmers.</a:t>
            </a:r>
          </a:p>
          <a:p>
            <a:pPr marL="0" indent="0">
              <a:lnSpc>
                <a:spcPct val="100000"/>
              </a:lnSpc>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27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493F-F6F5-79D4-4561-A3C5CA264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7970A-BFBE-11E4-AF6D-BF210512D015}"/>
              </a:ext>
            </a:extLst>
          </p:cNvPr>
          <p:cNvSpPr>
            <a:spLocks noGrp="1"/>
          </p:cNvSpPr>
          <p:nvPr>
            <p:ph type="title"/>
          </p:nvPr>
        </p:nvSpPr>
        <p:spPr>
          <a:xfrm>
            <a:off x="736278" y="119602"/>
            <a:ext cx="7400827" cy="511568"/>
          </a:xfrm>
        </p:spPr>
        <p:txBody>
          <a:bodyPr>
            <a:noAutofit/>
          </a:bodyPr>
          <a:lstStyle/>
          <a:p>
            <a:r>
              <a:rPr lang="en-US" sz="3200" b="1" dirty="0">
                <a:latin typeface="Arial Black" panose="020B0A04020102020204" pitchFamily="34" charset="0"/>
              </a:rPr>
              <a:t>Research Objectives</a:t>
            </a:r>
            <a:endParaRPr lang="en-US" sz="3200" dirty="0">
              <a:latin typeface="Arial Black" panose="020B0A04020102020204" pitchFamily="34" charset="0"/>
            </a:endParaRPr>
          </a:p>
        </p:txBody>
      </p:sp>
      <p:sp>
        <p:nvSpPr>
          <p:cNvPr id="5" name="Content Placeholder 2">
            <a:extLst>
              <a:ext uri="{FF2B5EF4-FFF2-40B4-BE49-F238E27FC236}">
                <a16:creationId xmlns:a16="http://schemas.microsoft.com/office/drawing/2014/main" id="{A4C054A7-2C80-F682-3FC1-231CB86C86B0}"/>
              </a:ext>
            </a:extLst>
          </p:cNvPr>
          <p:cNvSpPr txBox="1">
            <a:spLocks/>
          </p:cNvSpPr>
          <p:nvPr/>
        </p:nvSpPr>
        <p:spPr>
          <a:xfrm>
            <a:off x="612452" y="859770"/>
            <a:ext cx="10401911" cy="3660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latin typeface="Arial" panose="020B0604020202020204" pitchFamily="34" charset="0"/>
                <a:cs typeface="Arial" panose="020B0604020202020204" pitchFamily="34" charset="0"/>
              </a:rPr>
              <a:t>This study was guided by the need for </a:t>
            </a:r>
            <a:r>
              <a:rPr lang="en-US" sz="2000" b="1" dirty="0">
                <a:latin typeface="Arial" panose="020B0604020202020204" pitchFamily="34" charset="0"/>
                <a:cs typeface="Arial" panose="020B0604020202020204" pitchFamily="34" charset="0"/>
              </a:rPr>
              <a:t>inclusive mechanization</a:t>
            </a:r>
            <a:r>
              <a:rPr lang="en-US" sz="2000" dirty="0">
                <a:latin typeface="Arial" panose="020B0604020202020204" pitchFamily="34" charset="0"/>
                <a:cs typeface="Arial" panose="020B0604020202020204" pitchFamily="34" charset="0"/>
              </a:rPr>
              <a:t> that is ergonomically optimized and digitally enhanced.</a:t>
            </a:r>
          </a:p>
          <a:p>
            <a:pPr marL="0" indent="0">
              <a:lnSpc>
                <a:spcPct val="150000"/>
              </a:lnSpc>
              <a:buFont typeface="Arial" panose="020B0604020202020204" pitchFamily="34" charset="0"/>
              <a:buNone/>
            </a:pPr>
            <a:r>
              <a:rPr lang="en-US" sz="2000" b="1" dirty="0">
                <a:latin typeface="Arial" panose="020B0604020202020204" pitchFamily="34" charset="0"/>
                <a:cs typeface="Arial" panose="020B0604020202020204" pitchFamily="34" charset="0"/>
              </a:rPr>
              <a:t>Objectives</a:t>
            </a:r>
          </a:p>
          <a:p>
            <a:pPr marL="548640" lvl="0" indent="-548640" algn="just">
              <a:lnSpc>
                <a:spcPct val="107000"/>
              </a:lnSpc>
              <a:spcBef>
                <a:spcPts val="600"/>
              </a:spcBef>
              <a:spcAft>
                <a:spcPts val="600"/>
              </a:spcAft>
              <a:buClr>
                <a:schemeClr val="tx1"/>
              </a:buClr>
            </a:pPr>
            <a:r>
              <a:rPr lang="en-US" sz="2000" dirty="0">
                <a:latin typeface="Arial" panose="020B0604020202020204" pitchFamily="34" charset="0"/>
                <a:cs typeface="Arial" panose="020B0604020202020204" pitchFamily="34" charset="0"/>
              </a:rPr>
              <a:t>Design and test an ergonomic electric tiller tailored to underserved farmers.</a:t>
            </a:r>
          </a:p>
          <a:p>
            <a:pPr marL="548640" lvl="0" indent="-548640" algn="just">
              <a:lnSpc>
                <a:spcPct val="107000"/>
              </a:lnSpc>
              <a:spcBef>
                <a:spcPts val="600"/>
              </a:spcBef>
              <a:spcAft>
                <a:spcPts val="600"/>
              </a:spcAft>
              <a:buClr>
                <a:schemeClr val="tx1"/>
              </a:buClr>
            </a:pPr>
            <a:r>
              <a:rPr lang="en-US" sz="2000" dirty="0">
                <a:latin typeface="Arial" panose="020B0604020202020204" pitchFamily="34" charset="0"/>
                <a:cs typeface="Arial" panose="020B0604020202020204" pitchFamily="34" charset="0"/>
              </a:rPr>
              <a:t>Evaluate vibration, force, and posture metrics across rear-tine, front-tine, and auger tillers by Dr. Aaron M. Yoder (</a:t>
            </a:r>
            <a:r>
              <a:rPr lang="en-US" sz="2000" kern="100" dirty="0">
                <a:latin typeface="Arial" panose="020B0604020202020204" pitchFamily="34" charset="0"/>
                <a:ea typeface="Aptos" panose="020B0004020202020204" pitchFamily="34" charset="0"/>
                <a:cs typeface="Arial" panose="020B0604020202020204" pitchFamily="34" charset="0"/>
              </a:rPr>
              <a:t>Green Heron Prototype)</a:t>
            </a:r>
            <a:r>
              <a:rPr lang="en-US" sz="2000" dirty="0">
                <a:latin typeface="Arial" panose="020B0604020202020204" pitchFamily="34" charset="0"/>
                <a:cs typeface="Arial" panose="020B0604020202020204" pitchFamily="34" charset="0"/>
              </a:rPr>
              <a:t>..</a:t>
            </a:r>
          </a:p>
          <a:p>
            <a:pPr marL="548640" lvl="0" indent="-548640" algn="just">
              <a:lnSpc>
                <a:spcPct val="107000"/>
              </a:lnSpc>
              <a:spcBef>
                <a:spcPts val="600"/>
              </a:spcBef>
              <a:spcAft>
                <a:spcPts val="600"/>
              </a:spcAft>
              <a:buClr>
                <a:schemeClr val="tx1"/>
              </a:buClr>
            </a:pPr>
            <a:r>
              <a:rPr lang="en-US" sz="2000" dirty="0">
                <a:latin typeface="Arial" panose="020B0604020202020204" pitchFamily="34" charset="0"/>
                <a:cs typeface="Arial" panose="020B0604020202020204" pitchFamily="34" charset="0"/>
              </a:rPr>
              <a:t>Reduce operator strain while maintaining or improving tilling performance</a:t>
            </a:r>
          </a:p>
        </p:txBody>
      </p:sp>
      <p:pic>
        <p:nvPicPr>
          <p:cNvPr id="4" name="Picture 3" descr="A machine next to each other&#10;&#10;AI-generated content may be incorrect.">
            <a:extLst>
              <a:ext uri="{FF2B5EF4-FFF2-40B4-BE49-F238E27FC236}">
                <a16:creationId xmlns:a16="http://schemas.microsoft.com/office/drawing/2014/main" id="{D62A5CE3-D032-852E-9664-B6AE285081C6}"/>
              </a:ext>
            </a:extLst>
          </p:cNvPr>
          <p:cNvPicPr>
            <a:picLocks noChangeAspect="1"/>
          </p:cNvPicPr>
          <p:nvPr/>
        </p:nvPicPr>
        <p:blipFill>
          <a:blip r:embed="rId3"/>
          <a:stretch>
            <a:fillRect/>
          </a:stretch>
        </p:blipFill>
        <p:spPr>
          <a:xfrm>
            <a:off x="6473536" y="4122438"/>
            <a:ext cx="5351375" cy="2388803"/>
          </a:xfrm>
          <a:prstGeom prst="rect">
            <a:avLst/>
          </a:prstGeom>
        </p:spPr>
      </p:pic>
    </p:spTree>
    <p:extLst>
      <p:ext uri="{BB962C8B-B14F-4D97-AF65-F5344CB8AC3E}">
        <p14:creationId xmlns:p14="http://schemas.microsoft.com/office/powerpoint/2010/main" val="165943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D9296-91AB-3717-6532-8465399D2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F96A3-8F8D-9DF8-CFC2-5718A5F15769}"/>
              </a:ext>
            </a:extLst>
          </p:cNvPr>
          <p:cNvSpPr>
            <a:spLocks noGrp="1"/>
          </p:cNvSpPr>
          <p:nvPr>
            <p:ph type="title"/>
          </p:nvPr>
        </p:nvSpPr>
        <p:spPr>
          <a:xfrm>
            <a:off x="736277" y="73230"/>
            <a:ext cx="11130035" cy="511568"/>
          </a:xfrm>
        </p:spPr>
        <p:txBody>
          <a:bodyPr>
            <a:noAutofit/>
          </a:bodyPr>
          <a:lstStyle/>
          <a:p>
            <a:r>
              <a:rPr lang="en-US" sz="3200" b="1" dirty="0">
                <a:latin typeface="Arial Black" panose="020B0A04020102020204" pitchFamily="34" charset="0"/>
                <a:cs typeface="Arial" panose="020B0604020202020204" pitchFamily="34" charset="0"/>
              </a:rPr>
              <a:t>Improving the Auger Tiller (Before Comparison)</a:t>
            </a:r>
          </a:p>
        </p:txBody>
      </p:sp>
      <p:pic>
        <p:nvPicPr>
          <p:cNvPr id="4" name="Picture 3">
            <a:extLst>
              <a:ext uri="{FF2B5EF4-FFF2-40B4-BE49-F238E27FC236}">
                <a16:creationId xmlns:a16="http://schemas.microsoft.com/office/drawing/2014/main" id="{424A7D5C-DABE-42C9-DF98-4678DF18EF84}"/>
              </a:ext>
            </a:extLst>
          </p:cNvPr>
          <p:cNvPicPr>
            <a:picLocks noChangeAspect="1"/>
          </p:cNvPicPr>
          <p:nvPr/>
        </p:nvPicPr>
        <p:blipFill>
          <a:blip r:embed="rId3"/>
          <a:stretch>
            <a:fillRect/>
          </a:stretch>
        </p:blipFill>
        <p:spPr>
          <a:xfrm>
            <a:off x="7649497" y="707670"/>
            <a:ext cx="3398001" cy="2300320"/>
          </a:xfrm>
          <a:prstGeom prst="rect">
            <a:avLst/>
          </a:prstGeom>
        </p:spPr>
      </p:pic>
      <p:sp>
        <p:nvSpPr>
          <p:cNvPr id="5" name="Content Placeholder 2">
            <a:extLst>
              <a:ext uri="{FF2B5EF4-FFF2-40B4-BE49-F238E27FC236}">
                <a16:creationId xmlns:a16="http://schemas.microsoft.com/office/drawing/2014/main" id="{ACA161EC-CD15-AF82-288B-09532EBBB662}"/>
              </a:ext>
            </a:extLst>
          </p:cNvPr>
          <p:cNvSpPr txBox="1">
            <a:spLocks/>
          </p:cNvSpPr>
          <p:nvPr/>
        </p:nvSpPr>
        <p:spPr>
          <a:xfrm>
            <a:off x="384442" y="1078255"/>
            <a:ext cx="5711558" cy="5374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548640">
              <a:lnSpc>
                <a:spcPct val="107000"/>
              </a:lnSpc>
              <a:spcBef>
                <a:spcPts val="600"/>
              </a:spcBef>
              <a:spcAft>
                <a:spcPts val="600"/>
              </a:spcAft>
              <a:buNone/>
            </a:pPr>
            <a:r>
              <a:rPr lang="en-US" sz="2000" dirty="0">
                <a:latin typeface="Arial" panose="020B0604020202020204" pitchFamily="34" charset="0"/>
                <a:cs typeface="Arial" panose="020B0604020202020204" pitchFamily="34" charset="0"/>
              </a:rPr>
              <a:t>We started by upgrading the base auger system using several innovations:</a:t>
            </a:r>
          </a:p>
          <a:p>
            <a:pPr marL="548640" indent="-548640">
              <a:lnSpc>
                <a:spcPct val="107000"/>
              </a:lnSpc>
              <a:spcBef>
                <a:spcPts val="600"/>
              </a:spcBef>
              <a:spcAft>
                <a:spcPts val="600"/>
              </a:spcAft>
            </a:pPr>
            <a:r>
              <a:rPr lang="en-US" sz="2000" b="1" dirty="0">
                <a:latin typeface="Arial" panose="020B0604020202020204" pitchFamily="34" charset="0"/>
                <a:cs typeface="Arial" panose="020B0604020202020204" pitchFamily="34" charset="0"/>
              </a:rPr>
              <a:t>Dual 36V Battery Integration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uninterrupted operation with smart switching.</a:t>
            </a:r>
          </a:p>
          <a:p>
            <a:pPr marL="548640" indent="-548640">
              <a:lnSpc>
                <a:spcPct val="107000"/>
              </a:lnSpc>
              <a:spcBef>
                <a:spcPts val="600"/>
              </a:spcBef>
              <a:spcAft>
                <a:spcPts val="600"/>
              </a:spcAft>
            </a:pPr>
            <a:r>
              <a:rPr lang="en-US" sz="2000" b="1" dirty="0">
                <a:latin typeface="Arial" panose="020B0604020202020204" pitchFamily="34" charset="0"/>
                <a:cs typeface="Arial" panose="020B0604020202020204" pitchFamily="34" charset="0"/>
              </a:rPr>
              <a:t>LM2595 Buck Converter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Regulates voltage for all onboard sensors and control logic.</a:t>
            </a:r>
          </a:p>
          <a:p>
            <a:pPr marL="548640" indent="-548640">
              <a:lnSpc>
                <a:spcPct val="107000"/>
              </a:lnSpc>
              <a:spcBef>
                <a:spcPts val="600"/>
              </a:spcBef>
              <a:spcAft>
                <a:spcPts val="600"/>
              </a:spcAft>
            </a:pPr>
            <a:r>
              <a:rPr lang="en-US" sz="2000" b="1" dirty="0">
                <a:latin typeface="Arial" panose="020B0604020202020204" pitchFamily="34" charset="0"/>
                <a:cs typeface="Arial" panose="020B0604020202020204" pitchFamily="34" charset="0"/>
              </a:rPr>
              <a:t>Arduino-Based Control System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Includes emergency stop, cruise control, and real-time feedback.</a:t>
            </a:r>
          </a:p>
          <a:p>
            <a:pPr marL="548640" indent="-548640">
              <a:lnSpc>
                <a:spcPct val="107000"/>
              </a:lnSpc>
              <a:spcBef>
                <a:spcPts val="600"/>
              </a:spcBef>
              <a:spcAft>
                <a:spcPts val="600"/>
              </a:spcAft>
            </a:pPr>
            <a:r>
              <a:rPr lang="en-US" sz="2000" b="1" dirty="0">
                <a:latin typeface="Arial" panose="020B0604020202020204" pitchFamily="34" charset="0"/>
                <a:cs typeface="Arial" panose="020B0604020202020204" pitchFamily="34" charset="0"/>
              </a:rPr>
              <a:t>Integrated Sensors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Vibration, sound, and ultrasonic sensors reduce strain and alert users to obstacles.</a:t>
            </a:r>
          </a:p>
        </p:txBody>
      </p:sp>
      <p:sp>
        <p:nvSpPr>
          <p:cNvPr id="14" name="TextBox 13">
            <a:extLst>
              <a:ext uri="{FF2B5EF4-FFF2-40B4-BE49-F238E27FC236}">
                <a16:creationId xmlns:a16="http://schemas.microsoft.com/office/drawing/2014/main" id="{CED7F2CF-8540-C509-D753-B4CF03D75F93}"/>
              </a:ext>
            </a:extLst>
          </p:cNvPr>
          <p:cNvSpPr txBox="1"/>
          <p:nvPr/>
        </p:nvSpPr>
        <p:spPr>
          <a:xfrm>
            <a:off x="8055915" y="2770870"/>
            <a:ext cx="2723247" cy="336631"/>
          </a:xfrm>
          <a:prstGeom prst="rect">
            <a:avLst/>
          </a:prstGeom>
          <a:noFill/>
        </p:spPr>
        <p:txBody>
          <a:bodyPr wrap="square">
            <a:spAutoFit/>
          </a:bodyPr>
          <a:lstStyle/>
          <a:p>
            <a:pPr marL="0" indent="0">
              <a:lnSpc>
                <a:spcPct val="107000"/>
              </a:lnSpc>
              <a:spcAft>
                <a:spcPts val="800"/>
              </a:spcAft>
              <a:buSzPts val="1000"/>
              <a:tabLst>
                <a:tab pos="457200" algn="l"/>
              </a:tabLst>
            </a:pPr>
            <a:r>
              <a:rPr lang="en-US" sz="1600" b="1" kern="100" dirty="0">
                <a:highlight>
                  <a:srgbClr val="F2C14A"/>
                </a:highlight>
                <a:latin typeface="Arial" panose="020B0604020202020204" pitchFamily="34" charset="0"/>
                <a:ea typeface="Aptos" panose="020B0004020202020204" pitchFamily="34" charset="0"/>
                <a:cs typeface="Arial" panose="020B0604020202020204" pitchFamily="34" charset="0"/>
              </a:rPr>
              <a:t>(Green Heron Prototype)</a:t>
            </a:r>
          </a:p>
        </p:txBody>
      </p:sp>
      <p:pic>
        <p:nvPicPr>
          <p:cNvPr id="6" name="Picture 5" descr="A diagram of a vehicle&#10;&#10;AI-generated content may be incorrect.">
            <a:extLst>
              <a:ext uri="{FF2B5EF4-FFF2-40B4-BE49-F238E27FC236}">
                <a16:creationId xmlns:a16="http://schemas.microsoft.com/office/drawing/2014/main" id="{CE20FEF2-5795-186D-9026-2A6DD8FC0005}"/>
              </a:ext>
            </a:extLst>
          </p:cNvPr>
          <p:cNvPicPr>
            <a:picLocks noChangeAspect="1"/>
          </p:cNvPicPr>
          <p:nvPr/>
        </p:nvPicPr>
        <p:blipFill>
          <a:blip r:embed="rId4"/>
          <a:stretch>
            <a:fillRect/>
          </a:stretch>
        </p:blipFill>
        <p:spPr>
          <a:xfrm>
            <a:off x="5946420" y="3157126"/>
            <a:ext cx="5919892" cy="3550477"/>
          </a:xfrm>
          <a:prstGeom prst="rect">
            <a:avLst/>
          </a:prstGeom>
        </p:spPr>
      </p:pic>
    </p:spTree>
    <p:extLst>
      <p:ext uri="{BB962C8B-B14F-4D97-AF65-F5344CB8AC3E}">
        <p14:creationId xmlns:p14="http://schemas.microsoft.com/office/powerpoint/2010/main" val="3638303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4F09-99B9-6A59-216E-43F0B36EC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B7592-8748-4CBB-0300-D3CF7FBDAACC}"/>
              </a:ext>
            </a:extLst>
          </p:cNvPr>
          <p:cNvSpPr>
            <a:spLocks noGrp="1"/>
          </p:cNvSpPr>
          <p:nvPr>
            <p:ph type="title"/>
          </p:nvPr>
        </p:nvSpPr>
        <p:spPr>
          <a:xfrm>
            <a:off x="736277" y="119602"/>
            <a:ext cx="10162631" cy="739380"/>
          </a:xfrm>
        </p:spPr>
        <p:txBody>
          <a:bodyPr>
            <a:noAutofit/>
          </a:bodyPr>
          <a:lstStyle/>
          <a:p>
            <a:pPr algn="ctr"/>
            <a:r>
              <a:rPr lang="en-US" sz="3200" dirty="0">
                <a:latin typeface="Arial Black" panose="020B0A04020102020204" pitchFamily="34" charset="0"/>
                <a:cs typeface="Arial" panose="020B0604020202020204" pitchFamily="34" charset="0"/>
              </a:rPr>
              <a:t>Integrated Wiring and Control Architecture of the Smart Electric Auger Tiller</a:t>
            </a:r>
          </a:p>
        </p:txBody>
      </p:sp>
      <p:pic>
        <p:nvPicPr>
          <p:cNvPr id="7" name="Picture 6" descr="A diagram of a circuit board&#10;&#10;AI-generated content may be incorrect.">
            <a:extLst>
              <a:ext uri="{FF2B5EF4-FFF2-40B4-BE49-F238E27FC236}">
                <a16:creationId xmlns:a16="http://schemas.microsoft.com/office/drawing/2014/main" id="{7950F82C-87DA-7910-F2C8-2033812F5CC3}"/>
              </a:ext>
            </a:extLst>
          </p:cNvPr>
          <p:cNvPicPr>
            <a:picLocks noChangeAspect="1"/>
          </p:cNvPicPr>
          <p:nvPr/>
        </p:nvPicPr>
        <p:blipFill>
          <a:blip r:embed="rId3"/>
          <a:stretch>
            <a:fillRect/>
          </a:stretch>
        </p:blipFill>
        <p:spPr>
          <a:xfrm>
            <a:off x="293825" y="858983"/>
            <a:ext cx="7633261" cy="5508230"/>
          </a:xfrm>
          <a:prstGeom prst="rect">
            <a:avLst/>
          </a:prstGeom>
        </p:spPr>
      </p:pic>
      <p:pic>
        <p:nvPicPr>
          <p:cNvPr id="11" name="Picture 10" descr="Diagram of a machine with text&#10;&#10;AI-generated content may be incorrect.">
            <a:extLst>
              <a:ext uri="{FF2B5EF4-FFF2-40B4-BE49-F238E27FC236}">
                <a16:creationId xmlns:a16="http://schemas.microsoft.com/office/drawing/2014/main" id="{ED7F3557-4545-122D-3F7C-78B1D530C9A0}"/>
              </a:ext>
            </a:extLst>
          </p:cNvPr>
          <p:cNvPicPr>
            <a:picLocks noChangeAspect="1"/>
          </p:cNvPicPr>
          <p:nvPr/>
        </p:nvPicPr>
        <p:blipFill>
          <a:blip r:embed="rId4"/>
          <a:stretch>
            <a:fillRect/>
          </a:stretch>
        </p:blipFill>
        <p:spPr>
          <a:xfrm>
            <a:off x="7088442" y="3018503"/>
            <a:ext cx="4809733" cy="3839497"/>
          </a:xfrm>
          <a:prstGeom prst="rect">
            <a:avLst/>
          </a:prstGeom>
        </p:spPr>
      </p:pic>
      <p:sp>
        <p:nvSpPr>
          <p:cNvPr id="12" name="TextBox 11">
            <a:extLst>
              <a:ext uri="{FF2B5EF4-FFF2-40B4-BE49-F238E27FC236}">
                <a16:creationId xmlns:a16="http://schemas.microsoft.com/office/drawing/2014/main" id="{8D6D22AC-F0C3-05FE-601F-E663BEF49EC9}"/>
              </a:ext>
            </a:extLst>
          </p:cNvPr>
          <p:cNvSpPr txBox="1"/>
          <p:nvPr/>
        </p:nvSpPr>
        <p:spPr>
          <a:xfrm>
            <a:off x="8220911" y="2290921"/>
            <a:ext cx="3971089" cy="727059"/>
          </a:xfrm>
          <a:prstGeom prst="rect">
            <a:avLst/>
          </a:prstGeom>
          <a:noFill/>
        </p:spPr>
        <p:txBody>
          <a:bodyPr wrap="square">
            <a:spAutoFit/>
          </a:bodyPr>
          <a:lstStyle/>
          <a:p>
            <a:pPr marL="0" indent="0">
              <a:lnSpc>
                <a:spcPct val="107000"/>
              </a:lnSpc>
              <a:spcAft>
                <a:spcPts val="800"/>
              </a:spcAft>
              <a:buSzPts val="1000"/>
              <a:tabLst>
                <a:tab pos="457200" algn="l"/>
              </a:tabLst>
            </a:pPr>
            <a:r>
              <a:rPr lang="en-US" sz="2000" kern="100" dirty="0">
                <a:latin typeface="Arial" panose="020B0604020202020204" pitchFamily="34" charset="0"/>
                <a:ea typeface="Aptos" panose="020B0004020202020204" pitchFamily="34" charset="0"/>
                <a:cs typeface="Arial" panose="020B0604020202020204" pitchFamily="34" charset="0"/>
              </a:rPr>
              <a:t>Modifications to Auger Electric Tiller (Green Heron Prototype)</a:t>
            </a:r>
          </a:p>
        </p:txBody>
      </p:sp>
    </p:spTree>
    <p:extLst>
      <p:ext uri="{BB962C8B-B14F-4D97-AF65-F5344CB8AC3E}">
        <p14:creationId xmlns:p14="http://schemas.microsoft.com/office/powerpoint/2010/main" val="85576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04C5E-F517-AD66-18A9-CA57CEB47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D6A33-3E37-B421-9B5A-FB357A38E904}"/>
              </a:ext>
            </a:extLst>
          </p:cNvPr>
          <p:cNvSpPr>
            <a:spLocks noGrp="1"/>
          </p:cNvSpPr>
          <p:nvPr>
            <p:ph type="title"/>
          </p:nvPr>
        </p:nvSpPr>
        <p:spPr>
          <a:xfrm>
            <a:off x="736278" y="119602"/>
            <a:ext cx="9607872" cy="511568"/>
          </a:xfrm>
        </p:spPr>
        <p:txBody>
          <a:bodyPr>
            <a:noAutofit/>
          </a:bodyPr>
          <a:lstStyle/>
          <a:p>
            <a:r>
              <a:rPr lang="en-US" sz="3200" b="1" dirty="0">
                <a:latin typeface="Arial Black" panose="020B0A04020102020204" pitchFamily="34" charset="0"/>
              </a:rPr>
              <a:t>Smart Electric Auger Tiller System Design</a:t>
            </a:r>
            <a:endParaRPr lang="en-US" sz="3200" dirty="0">
              <a:latin typeface="Arial Black" panose="020B0A04020102020204" pitchFamily="34" charset="0"/>
            </a:endParaRPr>
          </a:p>
        </p:txBody>
      </p:sp>
      <p:sp>
        <p:nvSpPr>
          <p:cNvPr id="6" name="Rectangle 2">
            <a:extLst>
              <a:ext uri="{FF2B5EF4-FFF2-40B4-BE49-F238E27FC236}">
                <a16:creationId xmlns:a16="http://schemas.microsoft.com/office/drawing/2014/main" id="{CB12E28E-286E-19D9-FA35-9F1D539C9117}"/>
              </a:ext>
            </a:extLst>
          </p:cNvPr>
          <p:cNvSpPr>
            <a:spLocks noChangeArrowheads="1"/>
          </p:cNvSpPr>
          <p:nvPr/>
        </p:nvSpPr>
        <p:spPr bwMode="auto">
          <a:xfrm>
            <a:off x="5483666" y="802928"/>
            <a:ext cx="6700285" cy="557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r>
              <a:rPr lang="en-US" sz="2000" b="1" dirty="0">
                <a:latin typeface="Arial" panose="020B0604020202020204" pitchFamily="34" charset="0"/>
                <a:cs typeface="Arial" panose="020B0604020202020204" pitchFamily="34" charset="0"/>
              </a:rPr>
              <a:t>Auger Tiller: Ergonomics Meets Automation</a:t>
            </a:r>
            <a:endParaRPr lang="en-US"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36V 350W brushless hub motor ensures low-noise propulsion</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Dual 36V battery system with automatic switchover for continuous use</a:t>
            </a:r>
          </a:p>
          <a:p>
            <a:pPr>
              <a:lnSpc>
                <a:spcPct val="150000"/>
              </a:lnSpc>
            </a:pPr>
            <a:r>
              <a:rPr lang="en-US" sz="2000" b="1" dirty="0">
                <a:latin typeface="Arial" panose="020B0604020202020204" pitchFamily="34" charset="0"/>
                <a:cs typeface="Arial" panose="020B0604020202020204" pitchFamily="34" charset="0"/>
              </a:rPr>
              <a:t>Key Features:</a:t>
            </a:r>
            <a:endParaRPr lang="en-US"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Real-time LCD battery level and motor speed</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Arduino-controlled logic for obstacle detection and stop triggers</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IoT module (ESP8266) tracks vibration and usage data remotely for feedback to users</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Ultrasonic sensors for forward obstacle detection</a:t>
            </a:r>
          </a:p>
        </p:txBody>
      </p:sp>
      <p:sp>
        <p:nvSpPr>
          <p:cNvPr id="3" name="TextBox 2">
            <a:extLst>
              <a:ext uri="{FF2B5EF4-FFF2-40B4-BE49-F238E27FC236}">
                <a16:creationId xmlns:a16="http://schemas.microsoft.com/office/drawing/2014/main" id="{C8165183-7D73-BDA9-EA51-EF441365B8D5}"/>
              </a:ext>
            </a:extLst>
          </p:cNvPr>
          <p:cNvSpPr txBox="1"/>
          <p:nvPr/>
        </p:nvSpPr>
        <p:spPr>
          <a:xfrm>
            <a:off x="548813" y="5204915"/>
            <a:ext cx="4593448" cy="600101"/>
          </a:xfrm>
          <a:prstGeom prst="rect">
            <a:avLst/>
          </a:prstGeom>
          <a:noFill/>
        </p:spPr>
        <p:txBody>
          <a:bodyPr wrap="square">
            <a:spAutoFit/>
          </a:bodyPr>
          <a:lstStyle/>
          <a:p>
            <a:pPr>
              <a:lnSpc>
                <a:spcPct val="107000"/>
              </a:lnSpc>
              <a:spcAft>
                <a:spcPts val="800"/>
              </a:spcAft>
              <a:buSzPts val="1000"/>
              <a:tabLst>
                <a:tab pos="457200" algn="l"/>
              </a:tabLst>
            </a:pPr>
            <a:r>
              <a:rPr lang="en-US" sz="1600" b="1" dirty="0">
                <a:latin typeface="Arial" panose="020B0604020202020204" pitchFamily="34" charset="0"/>
                <a:cs typeface="Arial" panose="020B0604020202020204" pitchFamily="34" charset="0"/>
              </a:rPr>
              <a:t>Bench Testing  of </a:t>
            </a:r>
            <a:r>
              <a:rPr lang="en-US" sz="1600" kern="100" dirty="0">
                <a:latin typeface="Arial" panose="020B0604020202020204" pitchFamily="34" charset="0"/>
                <a:ea typeface="Aptos" panose="020B0004020202020204" pitchFamily="34" charset="0"/>
                <a:cs typeface="Arial" panose="020B0604020202020204" pitchFamily="34" charset="0"/>
              </a:rPr>
              <a:t>Auger Electric Tiller (Green Heron Prototype)</a:t>
            </a:r>
          </a:p>
        </p:txBody>
      </p:sp>
      <p:pic>
        <p:nvPicPr>
          <p:cNvPr id="4" name="Picture 3">
            <a:extLst>
              <a:ext uri="{FF2B5EF4-FFF2-40B4-BE49-F238E27FC236}">
                <a16:creationId xmlns:a16="http://schemas.microsoft.com/office/drawing/2014/main" id="{5576B832-3E5A-6A89-3F4D-3309B3CE14A4}"/>
              </a:ext>
            </a:extLst>
          </p:cNvPr>
          <p:cNvPicPr>
            <a:picLocks noChangeAspect="1"/>
          </p:cNvPicPr>
          <p:nvPr/>
        </p:nvPicPr>
        <p:blipFill>
          <a:blip r:embed="rId3"/>
          <a:srcRect l="2979" t="7063" r="5401" b="15732"/>
          <a:stretch>
            <a:fillRect/>
          </a:stretch>
        </p:blipFill>
        <p:spPr>
          <a:xfrm>
            <a:off x="207407" y="1592826"/>
            <a:ext cx="5276259" cy="3581399"/>
          </a:xfrm>
          <a:prstGeom prst="rect">
            <a:avLst/>
          </a:prstGeom>
        </p:spPr>
      </p:pic>
    </p:spTree>
    <p:extLst>
      <p:ext uri="{BB962C8B-B14F-4D97-AF65-F5344CB8AC3E}">
        <p14:creationId xmlns:p14="http://schemas.microsoft.com/office/powerpoint/2010/main" val="163579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49F43-E0B1-19F7-BF76-76AE366A8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AE878-84EB-7EDD-587F-63889B7D9FFE}"/>
              </a:ext>
            </a:extLst>
          </p:cNvPr>
          <p:cNvSpPr>
            <a:spLocks noGrp="1"/>
          </p:cNvSpPr>
          <p:nvPr>
            <p:ph type="title"/>
          </p:nvPr>
        </p:nvSpPr>
        <p:spPr>
          <a:xfrm>
            <a:off x="3601876" y="29966"/>
            <a:ext cx="4988247" cy="511568"/>
          </a:xfrm>
        </p:spPr>
        <p:txBody>
          <a:bodyPr>
            <a:noAutofit/>
          </a:bodyPr>
          <a:lstStyle/>
          <a:p>
            <a:r>
              <a:rPr lang="en-US" sz="3200" b="1" dirty="0">
                <a:latin typeface="Arial Black" panose="020B0A04020102020204" pitchFamily="34" charset="0"/>
                <a:cs typeface="Arial" panose="020B0604020202020204" pitchFamily="34" charset="0"/>
              </a:rPr>
              <a:t>Experimental Setup</a:t>
            </a:r>
            <a:endParaRPr lang="en-US" sz="3200" dirty="0">
              <a:latin typeface="Arial Black" panose="020B0A04020102020204" pitchFamily="34" charset="0"/>
            </a:endParaRPr>
          </a:p>
        </p:txBody>
      </p:sp>
      <p:pic>
        <p:nvPicPr>
          <p:cNvPr id="14" name="Picture 13" descr="A machine with text overlay&#10;&#10;AI-generated content may be incorrect.">
            <a:extLst>
              <a:ext uri="{FF2B5EF4-FFF2-40B4-BE49-F238E27FC236}">
                <a16:creationId xmlns:a16="http://schemas.microsoft.com/office/drawing/2014/main" id="{D0A43F0E-2EC2-DE08-4B80-4ED102391F1E}"/>
              </a:ext>
            </a:extLst>
          </p:cNvPr>
          <p:cNvPicPr>
            <a:picLocks noChangeAspect="1"/>
          </p:cNvPicPr>
          <p:nvPr/>
        </p:nvPicPr>
        <p:blipFill>
          <a:blip r:embed="rId3"/>
          <a:stretch>
            <a:fillRect/>
          </a:stretch>
        </p:blipFill>
        <p:spPr>
          <a:xfrm>
            <a:off x="433144" y="2649495"/>
            <a:ext cx="6524438" cy="3922755"/>
          </a:xfrm>
          <a:prstGeom prst="rect">
            <a:avLst/>
          </a:prstGeom>
        </p:spPr>
      </p:pic>
      <p:sp>
        <p:nvSpPr>
          <p:cNvPr id="15" name="Rectangle 2">
            <a:extLst>
              <a:ext uri="{FF2B5EF4-FFF2-40B4-BE49-F238E27FC236}">
                <a16:creationId xmlns:a16="http://schemas.microsoft.com/office/drawing/2014/main" id="{83AE47E0-6AC2-8B8B-7EF9-5F63420BDDBF}"/>
              </a:ext>
            </a:extLst>
          </p:cNvPr>
          <p:cNvSpPr>
            <a:spLocks noChangeArrowheads="1"/>
          </p:cNvSpPr>
          <p:nvPr/>
        </p:nvSpPr>
        <p:spPr bwMode="auto">
          <a:xfrm>
            <a:off x="574354" y="955020"/>
            <a:ext cx="9531672" cy="195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Bef>
                <a:spcPts val="600"/>
              </a:spcBef>
              <a:spcAft>
                <a:spcPts val="600"/>
              </a:spcAft>
            </a:pPr>
            <a:r>
              <a:rPr lang="en-US" sz="2000" b="1" dirty="0">
                <a:latin typeface="Arial" panose="020B0604020202020204" pitchFamily="34" charset="0"/>
                <a:cs typeface="Arial" panose="020B0604020202020204" pitchFamily="34" charset="0"/>
              </a:rPr>
              <a:t>Static Bench Testing of 3 Tiller Types</a:t>
            </a:r>
            <a:endParaRPr lang="en-US" sz="2000" dirty="0">
              <a:latin typeface="Arial" panose="020B0604020202020204" pitchFamily="34" charset="0"/>
              <a:cs typeface="Arial" panose="020B0604020202020204" pitchFamily="34" charset="0"/>
            </a:endParaRPr>
          </a:p>
          <a:p>
            <a:pPr marL="800100" lvl="1"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Rear-Tine, Front-Tine, and Auger Tiller tested under consistent conditions.</a:t>
            </a:r>
          </a:p>
          <a:p>
            <a:pPr marL="800100" lvl="1" indent="-342900">
              <a:lnSpc>
                <a:spcPct val="15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Bench rig equipped for controlled torque, force, and vibration monitoring.</a:t>
            </a:r>
          </a:p>
          <a:p>
            <a:pPr marL="0" marR="0" lvl="0" indent="0" defTabSz="914400" rtl="0" eaLnBrk="0" fontAlgn="base" latinLnBrk="0" hangingPunct="0">
              <a:lnSpc>
                <a:spcPct val="15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6" name="Rectangle 2">
            <a:extLst>
              <a:ext uri="{FF2B5EF4-FFF2-40B4-BE49-F238E27FC236}">
                <a16:creationId xmlns:a16="http://schemas.microsoft.com/office/drawing/2014/main" id="{A92A90EF-B1BA-2777-D546-0914DBAD35BF}"/>
              </a:ext>
            </a:extLst>
          </p:cNvPr>
          <p:cNvSpPr>
            <a:spLocks noChangeArrowheads="1"/>
          </p:cNvSpPr>
          <p:nvPr/>
        </p:nvSpPr>
        <p:spPr bwMode="auto">
          <a:xfrm>
            <a:off x="6957582" y="2522520"/>
            <a:ext cx="5110593" cy="457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Bef>
                <a:spcPts val="600"/>
              </a:spcBef>
              <a:spcAft>
                <a:spcPts val="600"/>
              </a:spcAft>
            </a:pPr>
            <a:r>
              <a:rPr lang="en-US" sz="2000" b="1" dirty="0">
                <a:latin typeface="Arial" panose="020B0604020202020204" pitchFamily="34" charset="0"/>
                <a:cs typeface="Arial" panose="020B0604020202020204" pitchFamily="34" charset="0"/>
              </a:rPr>
              <a:t>Instruments Used:</a:t>
            </a:r>
            <a:endParaRPr lang="en-US" sz="2000" dirty="0">
              <a:latin typeface="Arial" panose="020B0604020202020204" pitchFamily="34" charset="0"/>
              <a:cs typeface="Arial" panose="020B0604020202020204" pitchFamily="34" charset="0"/>
            </a:endParaRPr>
          </a:p>
          <a:p>
            <a:pPr marL="800100" lvl="1"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RPM tachometer – shaft speed</a:t>
            </a:r>
          </a:p>
          <a:p>
            <a:pPr marL="800100" lvl="1"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Push–pull gauge – draft effort</a:t>
            </a:r>
          </a:p>
          <a:p>
            <a:pPr marL="800100" lvl="1"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Triaxial accelerometer – vibration (A(8), VDV)</a:t>
            </a:r>
          </a:p>
          <a:p>
            <a:pPr marL="800100" lvl="1"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Digital sound meter – operator noise exposure</a:t>
            </a:r>
          </a:p>
          <a:p>
            <a:pPr>
              <a:spcBef>
                <a:spcPts val="600"/>
              </a:spcBef>
              <a:spcAft>
                <a:spcPts val="600"/>
              </a:spcAft>
            </a:pPr>
            <a:r>
              <a:rPr lang="en-US" sz="2000" b="1" dirty="0">
                <a:latin typeface="Arial" panose="020B0604020202020204" pitchFamily="34" charset="0"/>
                <a:cs typeface="Arial" panose="020B0604020202020204" pitchFamily="34" charset="0"/>
              </a:rPr>
              <a:t>Speed Conditions:</a:t>
            </a:r>
            <a:endParaRPr lang="en-US" sz="2000" dirty="0">
              <a:latin typeface="Arial" panose="020B0604020202020204" pitchFamily="34" charset="0"/>
              <a:cs typeface="Arial" panose="020B0604020202020204" pitchFamily="34" charset="0"/>
            </a:endParaRPr>
          </a:p>
          <a:p>
            <a:pPr marL="800100" lvl="1"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Three operational levels: S1 (Low), S2 (Medium), S3 (High)</a:t>
            </a:r>
          </a:p>
          <a:p>
            <a:pPr marL="0" marR="0" lvl="0" indent="0" defTabSz="914400" rtl="0" eaLnBrk="0" fontAlgn="base" latinLnBrk="0" hangingPunct="0">
              <a:lnSpc>
                <a:spcPct val="15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08162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80495BEE013C4B85E492B7B97C291E" ma:contentTypeVersion="13" ma:contentTypeDescription="Create a new document." ma:contentTypeScope="" ma:versionID="300b09b9335bddfe291d7a5f5771a5e9">
  <xsd:schema xmlns:xsd="http://www.w3.org/2001/XMLSchema" xmlns:xs="http://www.w3.org/2001/XMLSchema" xmlns:p="http://schemas.microsoft.com/office/2006/metadata/properties" xmlns:ns3="1275ee73-dfd2-4c49-b992-21ff875a0905" xmlns:ns4="6a41f86c-0287-401a-89fe-16e878aba4c1" targetNamespace="http://schemas.microsoft.com/office/2006/metadata/properties" ma:root="true" ma:fieldsID="df120e1c407a6469663d6e601d77f9f9" ns3:_="" ns4:_="">
    <xsd:import namespace="1275ee73-dfd2-4c49-b992-21ff875a0905"/>
    <xsd:import namespace="6a41f86c-0287-401a-89fe-16e878aba4c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75ee73-dfd2-4c49-b992-21ff875a09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41f86c-0287-401a-89fe-16e878aba4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8156AA-830C-472C-B434-7D29B6BA72C0}">
  <ds:schemaRefs>
    <ds:schemaRef ds:uri="http://schemas.microsoft.com/sharepoint/v3/contenttype/forms"/>
  </ds:schemaRefs>
</ds:datastoreItem>
</file>

<file path=customXml/itemProps2.xml><?xml version="1.0" encoding="utf-8"?>
<ds:datastoreItem xmlns:ds="http://schemas.openxmlformats.org/officeDocument/2006/customXml" ds:itemID="{A3F34943-83A0-4C34-9B23-FB8C88B5FF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75ee73-dfd2-4c49-b992-21ff875a0905"/>
    <ds:schemaRef ds:uri="6a41f86c-0287-401a-89fe-16e878aba4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3CFB3A-2098-42D8-A4F5-0D281B7FD071}">
  <ds:schemaRefs>
    <ds:schemaRef ds:uri="http://purl.org/dc/dcmitype/"/>
    <ds:schemaRef ds:uri="6a41f86c-0287-401a-89fe-16e878aba4c1"/>
    <ds:schemaRef ds:uri="1275ee73-dfd2-4c49-b992-21ff875a0905"/>
    <ds:schemaRef ds:uri="http://schemas.microsoft.com/office/2006/documentManagement/types"/>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40515</TotalTime>
  <Words>1387</Words>
  <Application>Microsoft Office PowerPoint</Application>
  <PresentationFormat>Widescreen</PresentationFormat>
  <Paragraphs>219</Paragraphs>
  <Slides>19</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Aptos</vt:lpstr>
      <vt:lpstr>Arial</vt:lpstr>
      <vt:lpstr>Arial Black</vt:lpstr>
      <vt:lpstr>Calibri</vt:lpstr>
      <vt:lpstr>Calibri Light</vt:lpstr>
      <vt:lpstr>Segoe UI</vt:lpstr>
      <vt:lpstr>Symbol</vt:lpstr>
      <vt:lpstr>Times New Roman</vt:lpstr>
      <vt:lpstr>Office Theme</vt:lpstr>
      <vt:lpstr>1_Office Theme</vt:lpstr>
      <vt:lpstr>PowerPoint Presentation</vt:lpstr>
      <vt:lpstr>Presentation Outline</vt:lpstr>
      <vt:lpstr>The Problem</vt:lpstr>
      <vt:lpstr>The Opportunity for Innovation</vt:lpstr>
      <vt:lpstr>Research Objectives</vt:lpstr>
      <vt:lpstr>Improving the Auger Tiller (Before Comparison)</vt:lpstr>
      <vt:lpstr>Integrated Wiring and Control Architecture of the Smart Electric Auger Tiller</vt:lpstr>
      <vt:lpstr>Smart Electric Auger Tiller System Design</vt:lpstr>
      <vt:lpstr>Experimental Setup</vt:lpstr>
      <vt:lpstr>Mechanical Performance Output</vt:lpstr>
      <vt:lpstr>Draft Force vs. Vibration Analysis</vt:lpstr>
      <vt:lpstr>Operator Noise Exposure</vt:lpstr>
      <vt:lpstr>Physical Dimensions and Usability</vt:lpstr>
      <vt:lpstr>Physical Dimensions and Usability</vt:lpstr>
      <vt:lpstr>Workflow &amp; Functional Design Summary</vt:lpstr>
      <vt:lpstr>Key Takeaways</vt:lpstr>
      <vt:lpstr>Future Work</vt:lpstr>
      <vt:lpstr>Acknowledgments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Zhou, Jianfeng</dc:creator>
  <cp:lastModifiedBy>Oguche Felix Michael</cp:lastModifiedBy>
  <cp:revision>589</cp:revision>
  <dcterms:created xsi:type="dcterms:W3CDTF">2016-11-21T22:25:44Z</dcterms:created>
  <dcterms:modified xsi:type="dcterms:W3CDTF">2025-07-08T19:12:54Z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0x0101006480495BEE013C4B85E492B7B97C291E</vt:lpwstr>
  </property>
</Properties>
</file>