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Ex2.xml" ContentType="application/vnd.ms-office.chartex+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 id="2147483697" r:id="rId5"/>
  </p:sldMasterIdLst>
  <p:notesMasterIdLst>
    <p:notesMasterId r:id="rId35"/>
  </p:notesMasterIdLst>
  <p:handoutMasterIdLst>
    <p:handoutMasterId r:id="rId36"/>
  </p:handoutMasterIdLst>
  <p:sldIdLst>
    <p:sldId id="256" r:id="rId6"/>
    <p:sldId id="725" r:id="rId7"/>
    <p:sldId id="717" r:id="rId8"/>
    <p:sldId id="790" r:id="rId9"/>
    <p:sldId id="791" r:id="rId10"/>
    <p:sldId id="792" r:id="rId11"/>
    <p:sldId id="793" r:id="rId12"/>
    <p:sldId id="259" r:id="rId13"/>
    <p:sldId id="691" r:id="rId14"/>
    <p:sldId id="788" r:id="rId15"/>
    <p:sldId id="783" r:id="rId16"/>
    <p:sldId id="776" r:id="rId17"/>
    <p:sldId id="287" r:id="rId18"/>
    <p:sldId id="694" r:id="rId19"/>
    <p:sldId id="780" r:id="rId20"/>
    <p:sldId id="789" r:id="rId21"/>
    <p:sldId id="760" r:id="rId22"/>
    <p:sldId id="743" r:id="rId23"/>
    <p:sldId id="784" r:id="rId24"/>
    <p:sldId id="700" r:id="rId25"/>
    <p:sldId id="698" r:id="rId26"/>
    <p:sldId id="744" r:id="rId27"/>
    <p:sldId id="772" r:id="rId28"/>
    <p:sldId id="774" r:id="rId29"/>
    <p:sldId id="773" r:id="rId30"/>
    <p:sldId id="745" r:id="rId31"/>
    <p:sldId id="786" r:id="rId32"/>
    <p:sldId id="747" r:id="rId33"/>
    <p:sldId id="67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5" userDrawn="1">
          <p15:clr>
            <a:srgbClr val="A4A3A4"/>
          </p15:clr>
        </p15:guide>
        <p15:guide id="2" pos="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F7654"/>
    <a:srgbClr val="00853E"/>
    <a:srgbClr val="9A333F"/>
    <a:srgbClr val="E2A626"/>
    <a:srgbClr val="000000"/>
    <a:srgbClr val="434343"/>
    <a:srgbClr val="F1B82D"/>
    <a:srgbClr val="D99B21"/>
    <a:srgbClr val="F2C1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20" autoAdjust="0"/>
  </p:normalViewPr>
  <p:slideViewPr>
    <p:cSldViewPr snapToGrid="0" snapToObjects="1">
      <p:cViewPr varScale="1">
        <p:scale>
          <a:sx n="102" d="100"/>
          <a:sy n="102" d="100"/>
        </p:scale>
        <p:origin x="954" y="102"/>
      </p:cViewPr>
      <p:guideLst>
        <p:guide orient="horz" pos="3775"/>
        <p:guide pos="1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2%202024\data2graphBook1.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HP\Desktop\PHD%20Research%202023\PHD%20startup\JAN%202024\March%202024\Files%20for%20report%20farm%20tool%20safety%20projects\Research%20Project%202%202024\data2graphBook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HP\Desktop\PHD%20Research%202023\PHD%20startup\JAN%202024\March%202024\Files%20for%20report%20farm%20tool%20safety%20projects\Research%20Project%202%202024\data2graph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914311819177114E-2"/>
          <c:y val="2.8451338842207692E-2"/>
          <c:w val="0.89501025254607081"/>
          <c:h val="0.75797340115491663"/>
        </c:manualLayout>
      </c:layout>
      <c:scatterChart>
        <c:scatterStyle val="lineMarker"/>
        <c:varyColors val="0"/>
        <c:ser>
          <c:idx val="0"/>
          <c:order val="0"/>
          <c:tx>
            <c:strRef>
              <c:f>Sheet7!$E$1</c:f>
              <c:strCache>
                <c:ptCount val="1"/>
                <c:pt idx="0">
                  <c:v>Energy expenditure Kj.m-1 Ergonomic</c:v>
                </c:pt>
              </c:strCache>
            </c:strRef>
          </c:tx>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25256720603022992"/>
                  <c:y val="0.3286321076922889"/>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2000" b="1" baseline="0">
                        <a:solidFill>
                          <a:schemeClr val="accent1"/>
                        </a:solidFill>
                      </a:rPr>
                      <a:t>y = 0.1586x - 8.685</a:t>
                    </a:r>
                    <a:br>
                      <a:rPr lang="en-US" sz="2000" b="1" baseline="0">
                        <a:solidFill>
                          <a:schemeClr val="accent1"/>
                        </a:solidFill>
                      </a:rPr>
                    </a:br>
                    <a:r>
                      <a:rPr lang="en-US" sz="2000" b="1" baseline="0">
                        <a:solidFill>
                          <a:schemeClr val="accent1"/>
                        </a:solidFill>
                      </a:rPr>
                      <a:t>R² = 0.9995</a:t>
                    </a:r>
                    <a:endParaRPr lang="en-US" sz="2000" b="1">
                      <a:solidFill>
                        <a:schemeClr val="accent1"/>
                      </a:solidFill>
                    </a:endParaRP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Sheet7!$D$2:$D$51</c:f>
              <c:numCache>
                <c:formatCode>General</c:formatCode>
                <c:ptCount val="50"/>
                <c:pt idx="0">
                  <c:v>84</c:v>
                </c:pt>
                <c:pt idx="1">
                  <c:v>66</c:v>
                </c:pt>
                <c:pt idx="2">
                  <c:v>80</c:v>
                </c:pt>
                <c:pt idx="3">
                  <c:v>61</c:v>
                </c:pt>
                <c:pt idx="4">
                  <c:v>89</c:v>
                </c:pt>
                <c:pt idx="5">
                  <c:v>96</c:v>
                </c:pt>
                <c:pt idx="6">
                  <c:v>56</c:v>
                </c:pt>
                <c:pt idx="7">
                  <c:v>69</c:v>
                </c:pt>
                <c:pt idx="9">
                  <c:v>84</c:v>
                </c:pt>
                <c:pt idx="10">
                  <c:v>87</c:v>
                </c:pt>
                <c:pt idx="11">
                  <c:v>102</c:v>
                </c:pt>
                <c:pt idx="12">
                  <c:v>105</c:v>
                </c:pt>
                <c:pt idx="13">
                  <c:v>81</c:v>
                </c:pt>
                <c:pt idx="14">
                  <c:v>79</c:v>
                </c:pt>
                <c:pt idx="15">
                  <c:v>93</c:v>
                </c:pt>
                <c:pt idx="16">
                  <c:v>76</c:v>
                </c:pt>
                <c:pt idx="17">
                  <c:v>75</c:v>
                </c:pt>
                <c:pt idx="18">
                  <c:v>69</c:v>
                </c:pt>
                <c:pt idx="19">
                  <c:v>91</c:v>
                </c:pt>
                <c:pt idx="20">
                  <c:v>76</c:v>
                </c:pt>
                <c:pt idx="21">
                  <c:v>103</c:v>
                </c:pt>
                <c:pt idx="22">
                  <c:v>81</c:v>
                </c:pt>
                <c:pt idx="23">
                  <c:v>83</c:v>
                </c:pt>
                <c:pt idx="24">
                  <c:v>103</c:v>
                </c:pt>
                <c:pt idx="25">
                  <c:v>89</c:v>
                </c:pt>
                <c:pt idx="26">
                  <c:v>90</c:v>
                </c:pt>
                <c:pt idx="27">
                  <c:v>83</c:v>
                </c:pt>
                <c:pt idx="28">
                  <c:v>65</c:v>
                </c:pt>
                <c:pt idx="29">
                  <c:v>94</c:v>
                </c:pt>
                <c:pt idx="30">
                  <c:v>62</c:v>
                </c:pt>
                <c:pt idx="31">
                  <c:v>67</c:v>
                </c:pt>
                <c:pt idx="32">
                  <c:v>75</c:v>
                </c:pt>
                <c:pt idx="33">
                  <c:v>96</c:v>
                </c:pt>
                <c:pt idx="34">
                  <c:v>89</c:v>
                </c:pt>
                <c:pt idx="35">
                  <c:v>91</c:v>
                </c:pt>
                <c:pt idx="36">
                  <c:v>74</c:v>
                </c:pt>
                <c:pt idx="37">
                  <c:v>81</c:v>
                </c:pt>
                <c:pt idx="38">
                  <c:v>82</c:v>
                </c:pt>
                <c:pt idx="39">
                  <c:v>62</c:v>
                </c:pt>
                <c:pt idx="40">
                  <c:v>68</c:v>
                </c:pt>
                <c:pt idx="41">
                  <c:v>73</c:v>
                </c:pt>
                <c:pt idx="42">
                  <c:v>91</c:v>
                </c:pt>
                <c:pt idx="43">
                  <c:v>81</c:v>
                </c:pt>
                <c:pt idx="44">
                  <c:v>69</c:v>
                </c:pt>
                <c:pt idx="45">
                  <c:v>59</c:v>
                </c:pt>
                <c:pt idx="46">
                  <c:v>61</c:v>
                </c:pt>
                <c:pt idx="47">
                  <c:v>99</c:v>
                </c:pt>
                <c:pt idx="48">
                  <c:v>80.638297872340431</c:v>
                </c:pt>
                <c:pt idx="49">
                  <c:v>81</c:v>
                </c:pt>
              </c:numCache>
            </c:numRef>
          </c:xVal>
          <c:yVal>
            <c:numRef>
              <c:f>Sheet7!$E$2:$E$51</c:f>
              <c:numCache>
                <c:formatCode>General</c:formatCode>
                <c:ptCount val="50"/>
                <c:pt idx="0">
                  <c:v>4.5999999999999996</c:v>
                </c:pt>
                <c:pt idx="1">
                  <c:v>1.8</c:v>
                </c:pt>
                <c:pt idx="2">
                  <c:v>4</c:v>
                </c:pt>
                <c:pt idx="3">
                  <c:v>1</c:v>
                </c:pt>
                <c:pt idx="4">
                  <c:v>5.4</c:v>
                </c:pt>
                <c:pt idx="5">
                  <c:v>6.5</c:v>
                </c:pt>
                <c:pt idx="6">
                  <c:v>0.2</c:v>
                </c:pt>
                <c:pt idx="7">
                  <c:v>2.2999999999999998</c:v>
                </c:pt>
                <c:pt idx="9">
                  <c:v>4.5999999999999996</c:v>
                </c:pt>
                <c:pt idx="10">
                  <c:v>5.0999999999999996</c:v>
                </c:pt>
                <c:pt idx="11">
                  <c:v>7.5</c:v>
                </c:pt>
                <c:pt idx="12">
                  <c:v>8</c:v>
                </c:pt>
                <c:pt idx="13">
                  <c:v>4.2</c:v>
                </c:pt>
                <c:pt idx="14">
                  <c:v>3.8</c:v>
                </c:pt>
                <c:pt idx="15">
                  <c:v>6</c:v>
                </c:pt>
                <c:pt idx="16">
                  <c:v>3.4</c:v>
                </c:pt>
                <c:pt idx="17">
                  <c:v>3.2</c:v>
                </c:pt>
                <c:pt idx="18">
                  <c:v>2.2000000000000002</c:v>
                </c:pt>
                <c:pt idx="19">
                  <c:v>5.8</c:v>
                </c:pt>
                <c:pt idx="20">
                  <c:v>3.3</c:v>
                </c:pt>
                <c:pt idx="21">
                  <c:v>7.7</c:v>
                </c:pt>
                <c:pt idx="22">
                  <c:v>4.0999999999999996</c:v>
                </c:pt>
                <c:pt idx="23">
                  <c:v>4.5</c:v>
                </c:pt>
                <c:pt idx="24">
                  <c:v>7.7</c:v>
                </c:pt>
                <c:pt idx="25">
                  <c:v>5.4</c:v>
                </c:pt>
                <c:pt idx="26">
                  <c:v>5.6</c:v>
                </c:pt>
                <c:pt idx="27">
                  <c:v>4.5</c:v>
                </c:pt>
                <c:pt idx="28">
                  <c:v>1.7</c:v>
                </c:pt>
                <c:pt idx="29">
                  <c:v>6.2</c:v>
                </c:pt>
                <c:pt idx="30">
                  <c:v>1.1000000000000001</c:v>
                </c:pt>
                <c:pt idx="31">
                  <c:v>1.9</c:v>
                </c:pt>
                <c:pt idx="32">
                  <c:v>3.2</c:v>
                </c:pt>
                <c:pt idx="33">
                  <c:v>6.5</c:v>
                </c:pt>
                <c:pt idx="34">
                  <c:v>5.4</c:v>
                </c:pt>
                <c:pt idx="35">
                  <c:v>5.7</c:v>
                </c:pt>
                <c:pt idx="36">
                  <c:v>3.1</c:v>
                </c:pt>
                <c:pt idx="37">
                  <c:v>4.0999999999999996</c:v>
                </c:pt>
                <c:pt idx="38">
                  <c:v>4.4000000000000004</c:v>
                </c:pt>
                <c:pt idx="39">
                  <c:v>1.2</c:v>
                </c:pt>
                <c:pt idx="40">
                  <c:v>2.2000000000000002</c:v>
                </c:pt>
                <c:pt idx="41">
                  <c:v>2.9</c:v>
                </c:pt>
                <c:pt idx="42">
                  <c:v>5.8</c:v>
                </c:pt>
                <c:pt idx="43">
                  <c:v>4.2</c:v>
                </c:pt>
                <c:pt idx="44">
                  <c:v>2.2000000000000002</c:v>
                </c:pt>
                <c:pt idx="45">
                  <c:v>0.7</c:v>
                </c:pt>
                <c:pt idx="46">
                  <c:v>0.9</c:v>
                </c:pt>
                <c:pt idx="47">
                  <c:v>7</c:v>
                </c:pt>
              </c:numCache>
            </c:numRef>
          </c:yVal>
          <c:smooth val="0"/>
          <c:extLst>
            <c:ext xmlns:c16="http://schemas.microsoft.com/office/drawing/2014/chart" uri="{C3380CC4-5D6E-409C-BE32-E72D297353CC}">
              <c16:uniqueId val="{00000002-4B6B-4D9A-B3C0-D08AE39143CE}"/>
            </c:ext>
          </c:extLst>
        </c:ser>
        <c:ser>
          <c:idx val="1"/>
          <c:order val="1"/>
          <c:tx>
            <c:strRef>
              <c:f>Sheet7!$L$1</c:f>
              <c:strCache>
                <c:ptCount val="1"/>
                <c:pt idx="0">
                  <c:v>Energy expenditure Kj.m-1 Conventional </c:v>
                </c:pt>
              </c:strCache>
            </c:strRef>
          </c:tx>
          <c:spPr>
            <a:ln w="381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2.589522711818127E-2"/>
                  <c:y val="1.6623769026450987E-2"/>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2000" b="1" baseline="0">
                        <a:solidFill>
                          <a:schemeClr val="accent2"/>
                        </a:solidFill>
                      </a:rPr>
                      <a:t>y = 0.16x - 8.806</a:t>
                    </a:r>
                    <a:br>
                      <a:rPr lang="en-US" sz="2000" b="1" baseline="0">
                        <a:solidFill>
                          <a:schemeClr val="accent2"/>
                        </a:solidFill>
                      </a:rPr>
                    </a:br>
                    <a:r>
                      <a:rPr lang="en-US" sz="2000" b="1" baseline="0">
                        <a:solidFill>
                          <a:schemeClr val="accent2"/>
                        </a:solidFill>
                      </a:rPr>
                      <a:t>R² = 0.9996</a:t>
                    </a:r>
                    <a:endParaRPr lang="en-US" sz="2000" b="1">
                      <a:solidFill>
                        <a:schemeClr val="accent2"/>
                      </a:solidFill>
                    </a:endParaRPr>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xVal>
            <c:numRef>
              <c:f>Sheet7!$K$2:$K$51</c:f>
              <c:numCache>
                <c:formatCode>General</c:formatCode>
                <c:ptCount val="50"/>
                <c:pt idx="0">
                  <c:v>57</c:v>
                </c:pt>
                <c:pt idx="1">
                  <c:v>63</c:v>
                </c:pt>
                <c:pt idx="2">
                  <c:v>77</c:v>
                </c:pt>
                <c:pt idx="3">
                  <c:v>68</c:v>
                </c:pt>
                <c:pt idx="4">
                  <c:v>79</c:v>
                </c:pt>
                <c:pt idx="5">
                  <c:v>86</c:v>
                </c:pt>
                <c:pt idx="6">
                  <c:v>69</c:v>
                </c:pt>
                <c:pt idx="7">
                  <c:v>97</c:v>
                </c:pt>
                <c:pt idx="8">
                  <c:v>74</c:v>
                </c:pt>
                <c:pt idx="9">
                  <c:v>86</c:v>
                </c:pt>
                <c:pt idx="10">
                  <c:v>75</c:v>
                </c:pt>
                <c:pt idx="12">
                  <c:v>96</c:v>
                </c:pt>
                <c:pt idx="13">
                  <c:v>82</c:v>
                </c:pt>
                <c:pt idx="14">
                  <c:v>84</c:v>
                </c:pt>
                <c:pt idx="15">
                  <c:v>93</c:v>
                </c:pt>
                <c:pt idx="16">
                  <c:v>74</c:v>
                </c:pt>
                <c:pt idx="17">
                  <c:v>91</c:v>
                </c:pt>
                <c:pt idx="18">
                  <c:v>94</c:v>
                </c:pt>
                <c:pt idx="19">
                  <c:v>68</c:v>
                </c:pt>
                <c:pt idx="20">
                  <c:v>70</c:v>
                </c:pt>
                <c:pt idx="21">
                  <c:v>102</c:v>
                </c:pt>
                <c:pt idx="22">
                  <c:v>98</c:v>
                </c:pt>
                <c:pt idx="23">
                  <c:v>70</c:v>
                </c:pt>
                <c:pt idx="24">
                  <c:v>93</c:v>
                </c:pt>
                <c:pt idx="25">
                  <c:v>76</c:v>
                </c:pt>
                <c:pt idx="26">
                  <c:v>75</c:v>
                </c:pt>
                <c:pt idx="27">
                  <c:v>96</c:v>
                </c:pt>
                <c:pt idx="28">
                  <c:v>97</c:v>
                </c:pt>
                <c:pt idx="29">
                  <c:v>81</c:v>
                </c:pt>
                <c:pt idx="30">
                  <c:v>96</c:v>
                </c:pt>
                <c:pt idx="31">
                  <c:v>105</c:v>
                </c:pt>
                <c:pt idx="32">
                  <c:v>101</c:v>
                </c:pt>
                <c:pt idx="33">
                  <c:v>92</c:v>
                </c:pt>
                <c:pt idx="34">
                  <c:v>107</c:v>
                </c:pt>
                <c:pt idx="35">
                  <c:v>118</c:v>
                </c:pt>
                <c:pt idx="36">
                  <c:v>83</c:v>
                </c:pt>
                <c:pt idx="37">
                  <c:v>91</c:v>
                </c:pt>
                <c:pt idx="38">
                  <c:v>68</c:v>
                </c:pt>
                <c:pt idx="39">
                  <c:v>104</c:v>
                </c:pt>
                <c:pt idx="40">
                  <c:v>71</c:v>
                </c:pt>
                <c:pt idx="41">
                  <c:v>75</c:v>
                </c:pt>
                <c:pt idx="42">
                  <c:v>86</c:v>
                </c:pt>
                <c:pt idx="43">
                  <c:v>110</c:v>
                </c:pt>
                <c:pt idx="44">
                  <c:v>73</c:v>
                </c:pt>
                <c:pt idx="45">
                  <c:v>88</c:v>
                </c:pt>
                <c:pt idx="46">
                  <c:v>73</c:v>
                </c:pt>
                <c:pt idx="47">
                  <c:v>94</c:v>
                </c:pt>
                <c:pt idx="48">
                  <c:v>85.234042553191486</c:v>
                </c:pt>
                <c:pt idx="49">
                  <c:v>86</c:v>
                </c:pt>
              </c:numCache>
            </c:numRef>
          </c:xVal>
          <c:yVal>
            <c:numRef>
              <c:f>Sheet7!$L$2:$L$51</c:f>
              <c:numCache>
                <c:formatCode>General</c:formatCode>
                <c:ptCount val="50"/>
                <c:pt idx="0">
                  <c:v>0.3</c:v>
                </c:pt>
                <c:pt idx="1">
                  <c:v>1.3</c:v>
                </c:pt>
                <c:pt idx="2">
                  <c:v>3.5</c:v>
                </c:pt>
                <c:pt idx="3">
                  <c:v>2.1</c:v>
                </c:pt>
                <c:pt idx="4">
                  <c:v>3.8</c:v>
                </c:pt>
                <c:pt idx="5">
                  <c:v>5</c:v>
                </c:pt>
                <c:pt idx="6">
                  <c:v>2.2999999999999998</c:v>
                </c:pt>
                <c:pt idx="7">
                  <c:v>6.7</c:v>
                </c:pt>
                <c:pt idx="8">
                  <c:v>3</c:v>
                </c:pt>
                <c:pt idx="9">
                  <c:v>5</c:v>
                </c:pt>
                <c:pt idx="10">
                  <c:v>3.2</c:v>
                </c:pt>
                <c:pt idx="12">
                  <c:v>6.5</c:v>
                </c:pt>
                <c:pt idx="13">
                  <c:v>4.3</c:v>
                </c:pt>
                <c:pt idx="14">
                  <c:v>4.5999999999999996</c:v>
                </c:pt>
                <c:pt idx="15">
                  <c:v>6.1</c:v>
                </c:pt>
                <c:pt idx="16">
                  <c:v>3</c:v>
                </c:pt>
                <c:pt idx="17">
                  <c:v>5.8</c:v>
                </c:pt>
                <c:pt idx="18">
                  <c:v>6.3</c:v>
                </c:pt>
                <c:pt idx="19">
                  <c:v>2.1</c:v>
                </c:pt>
                <c:pt idx="20">
                  <c:v>2.4</c:v>
                </c:pt>
                <c:pt idx="21">
                  <c:v>7.5</c:v>
                </c:pt>
                <c:pt idx="22">
                  <c:v>6.8</c:v>
                </c:pt>
                <c:pt idx="23">
                  <c:v>2.4</c:v>
                </c:pt>
                <c:pt idx="24">
                  <c:v>6.1</c:v>
                </c:pt>
                <c:pt idx="25">
                  <c:v>3.3</c:v>
                </c:pt>
                <c:pt idx="26">
                  <c:v>3.2</c:v>
                </c:pt>
                <c:pt idx="27">
                  <c:v>6.6</c:v>
                </c:pt>
                <c:pt idx="28">
                  <c:v>6.8</c:v>
                </c:pt>
                <c:pt idx="29">
                  <c:v>4.2</c:v>
                </c:pt>
                <c:pt idx="30">
                  <c:v>6.5</c:v>
                </c:pt>
                <c:pt idx="31">
                  <c:v>8</c:v>
                </c:pt>
                <c:pt idx="32">
                  <c:v>7.3</c:v>
                </c:pt>
                <c:pt idx="33">
                  <c:v>5.9</c:v>
                </c:pt>
                <c:pt idx="34">
                  <c:v>8.3000000000000007</c:v>
                </c:pt>
                <c:pt idx="35">
                  <c:v>10.1</c:v>
                </c:pt>
                <c:pt idx="36">
                  <c:v>4.4000000000000004</c:v>
                </c:pt>
                <c:pt idx="37">
                  <c:v>5.7</c:v>
                </c:pt>
                <c:pt idx="38">
                  <c:v>2.1</c:v>
                </c:pt>
                <c:pt idx="39">
                  <c:v>7.8</c:v>
                </c:pt>
                <c:pt idx="40">
                  <c:v>2.5</c:v>
                </c:pt>
                <c:pt idx="41">
                  <c:v>3.2</c:v>
                </c:pt>
                <c:pt idx="42">
                  <c:v>4.9000000000000004</c:v>
                </c:pt>
                <c:pt idx="43">
                  <c:v>8.8000000000000007</c:v>
                </c:pt>
                <c:pt idx="44">
                  <c:v>2.9</c:v>
                </c:pt>
                <c:pt idx="45">
                  <c:v>5.2</c:v>
                </c:pt>
                <c:pt idx="46">
                  <c:v>2.8</c:v>
                </c:pt>
                <c:pt idx="47">
                  <c:v>6.3</c:v>
                </c:pt>
              </c:numCache>
            </c:numRef>
          </c:yVal>
          <c:smooth val="0"/>
          <c:extLst>
            <c:ext xmlns:c16="http://schemas.microsoft.com/office/drawing/2014/chart" uri="{C3380CC4-5D6E-409C-BE32-E72D297353CC}">
              <c16:uniqueId val="{00000008-4B6B-4D9A-B3C0-D08AE39143CE}"/>
            </c:ext>
          </c:extLst>
        </c:ser>
        <c:dLbls>
          <c:showLegendKey val="0"/>
          <c:showVal val="0"/>
          <c:showCatName val="0"/>
          <c:showSerName val="0"/>
          <c:showPercent val="0"/>
          <c:showBubbleSize val="0"/>
        </c:dLbls>
        <c:axId val="1360282175"/>
        <c:axId val="1360270655"/>
      </c:scatterChart>
      <c:valAx>
        <c:axId val="13602821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800" b="1" i="0" baseline="0" dirty="0">
                    <a:solidFill>
                      <a:sysClr val="windowText" lastClr="000000"/>
                    </a:solidFill>
                    <a:effectLst/>
                    <a:latin typeface="Times New Roman" panose="02020603050405020304" pitchFamily="18" charset="0"/>
                    <a:cs typeface="Times New Roman" panose="02020603050405020304" pitchFamily="18" charset="0"/>
                  </a:rPr>
                  <a:t>Average Heart Rate bpm</a:t>
                </a:r>
                <a:endParaRPr lang="en-US" sz="1800" b="1" dirty="0">
                  <a:solidFill>
                    <a:sysClr val="windowText" lastClr="000000"/>
                  </a:solidFill>
                  <a:effectLst/>
                  <a:latin typeface="Times New Roman" panose="02020603050405020304" pitchFamily="18" charset="0"/>
                  <a:cs typeface="Times New Roman" panose="02020603050405020304" pitchFamily="18" charset="0"/>
                </a:endParaRPr>
              </a:p>
            </c:rich>
          </c:tx>
          <c:layout>
            <c:manualLayout>
              <c:xMode val="edge"/>
              <c:yMode val="edge"/>
              <c:x val="0.34149563774512248"/>
              <c:y val="0.83587385934977787"/>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0270655"/>
        <c:crosses val="autoZero"/>
        <c:crossBetween val="midCat"/>
      </c:valAx>
      <c:valAx>
        <c:axId val="1360270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b="1">
                    <a:solidFill>
                      <a:sysClr val="windowText" lastClr="000000"/>
                    </a:solidFill>
                    <a:latin typeface="Times New Roman" panose="02020603050405020304" pitchFamily="18" charset="0"/>
                    <a:cs typeface="Times New Roman" panose="02020603050405020304" pitchFamily="18" charset="0"/>
                  </a:rPr>
                  <a:t>Energy</a:t>
                </a:r>
                <a:r>
                  <a:rPr lang="en-US" sz="1800" b="1" baseline="0">
                    <a:solidFill>
                      <a:sysClr val="windowText" lastClr="000000"/>
                    </a:solidFill>
                    <a:latin typeface="Times New Roman" panose="02020603050405020304" pitchFamily="18" charset="0"/>
                    <a:cs typeface="Times New Roman" panose="02020603050405020304" pitchFamily="18" charset="0"/>
                  </a:rPr>
                  <a:t> Ecpenditure kjm1</a:t>
                </a:r>
                <a:endParaRPr lang="en-US" sz="1800" b="1">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0282175"/>
        <c:crosses val="autoZero"/>
        <c:crossBetween val="midCat"/>
      </c:valAx>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8.0536440515541596E-2"/>
          <c:y val="3.3784182847814051E-2"/>
          <c:w val="0.47743337157799942"/>
          <c:h val="0.129359297029940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Sheet9!$F$2:$F$97</cx:f>
        <cx:lvl ptCount="96">
          <cx:pt idx="0">Conventional Tool</cx:pt>
          <cx:pt idx="1">Conventional Tool</cx:pt>
          <cx:pt idx="2">Conventional Tool</cx:pt>
          <cx:pt idx="3">Conventional Tool</cx:pt>
          <cx:pt idx="4">Conventional Tool</cx:pt>
          <cx:pt idx="5">Conventional Tool</cx:pt>
          <cx:pt idx="6">Conventional Tool</cx:pt>
          <cx:pt idx="7">Conventional Tool</cx:pt>
          <cx:pt idx="8">Conventional Tool</cx:pt>
          <cx:pt idx="9">Conventional Tool</cx:pt>
          <cx:pt idx="10">Conventional Tool</cx:pt>
          <cx:pt idx="11">Conventional Tool</cx:pt>
          <cx:pt idx="12">Conventional Tool</cx:pt>
          <cx:pt idx="13">Conventional Tool</cx:pt>
          <cx:pt idx="14">Conventional Tool</cx:pt>
          <cx:pt idx="15">Conventional Tool</cx:pt>
          <cx:pt idx="16">Conventional Tool</cx:pt>
          <cx:pt idx="17">Conventional Tool</cx:pt>
          <cx:pt idx="18">Conventional Tool</cx:pt>
          <cx:pt idx="19">Conventional Tool</cx:pt>
          <cx:pt idx="20">Conventional Tool</cx:pt>
          <cx:pt idx="21">Conventional Tool</cx:pt>
          <cx:pt idx="22">Conventional Tool</cx:pt>
          <cx:pt idx="23">Conventional Tool</cx:pt>
          <cx:pt idx="24">Conventional Tool</cx:pt>
          <cx:pt idx="25">Conventional Tool</cx:pt>
          <cx:pt idx="26">Conventional Tool</cx:pt>
          <cx:pt idx="27">Conventional Tool</cx:pt>
          <cx:pt idx="28">Conventional Tool</cx:pt>
          <cx:pt idx="29">Conventional Tool</cx:pt>
          <cx:pt idx="30">Conventional Tool</cx:pt>
          <cx:pt idx="31">Conventional Tool</cx:pt>
          <cx:pt idx="32">Conventional Tool</cx:pt>
          <cx:pt idx="33">Conventional Tool</cx:pt>
          <cx:pt idx="34">Conventional Tool</cx:pt>
          <cx:pt idx="35">Conventional Tool</cx:pt>
          <cx:pt idx="36">Conventional Tool</cx:pt>
          <cx:pt idx="37">Conventional Tool</cx:pt>
          <cx:pt idx="38">Conventional Tool</cx:pt>
          <cx:pt idx="39">Conventional Tool</cx:pt>
          <cx:pt idx="40">Conventional Tool</cx:pt>
          <cx:pt idx="41">Conventional Tool</cx:pt>
          <cx:pt idx="42">Conventional Tool</cx:pt>
          <cx:pt idx="43">Conventional Tool</cx:pt>
          <cx:pt idx="44">Conventional Tool</cx:pt>
          <cx:pt idx="45">Conventional Tool</cx:pt>
          <cx:pt idx="46">Conventional Tool</cx:pt>
          <cx:pt idx="47">Conventional Tool</cx:pt>
          <cx:pt idx="48">Ergonomic Tool</cx:pt>
          <cx:pt idx="49">Ergonomic Tool</cx:pt>
          <cx:pt idx="50">Ergonomic Tool</cx:pt>
          <cx:pt idx="51">Ergonomic Tool</cx:pt>
          <cx:pt idx="52">Ergonomic Tool</cx:pt>
          <cx:pt idx="53">Ergonomic Tool</cx:pt>
          <cx:pt idx="54">Ergonomic Tool</cx:pt>
          <cx:pt idx="55">Ergonomic Tool</cx:pt>
          <cx:pt idx="56">Ergonomic Tool</cx:pt>
          <cx:pt idx="57">Ergonomic Tool</cx:pt>
          <cx:pt idx="58">Ergonomic Tool</cx:pt>
          <cx:pt idx="59">Ergonomic Tool</cx:pt>
          <cx:pt idx="60">Ergonomic Tool</cx:pt>
          <cx:pt idx="61">Ergonomic Tool</cx:pt>
          <cx:pt idx="62">Ergonomic Tool</cx:pt>
          <cx:pt idx="63">Ergonomic Tool</cx:pt>
          <cx:pt idx="64">Ergonomic Tool</cx:pt>
          <cx:pt idx="65">Ergonomic Tool</cx:pt>
          <cx:pt idx="66">Ergonomic Tool</cx:pt>
          <cx:pt idx="67">Ergonomic Tool</cx:pt>
          <cx:pt idx="68">Ergonomic Tool</cx:pt>
          <cx:pt idx="69">Ergonomic Tool</cx:pt>
          <cx:pt idx="70">Ergonomic Tool</cx:pt>
          <cx:pt idx="71">Ergonomic Tool</cx:pt>
          <cx:pt idx="72">Ergonomic Tool</cx:pt>
          <cx:pt idx="73">Ergonomic Tool</cx:pt>
          <cx:pt idx="74">Ergonomic Tool</cx:pt>
          <cx:pt idx="75">Ergonomic Tool</cx:pt>
          <cx:pt idx="76">Ergonomic Tool</cx:pt>
          <cx:pt idx="77">Ergonomic Tool</cx:pt>
          <cx:pt idx="78">Ergonomic Tool</cx:pt>
          <cx:pt idx="79">Ergonomic Tool</cx:pt>
          <cx:pt idx="80">Ergonomic Tool</cx:pt>
          <cx:pt idx="81">Ergonomic Tool</cx:pt>
          <cx:pt idx="82">Ergonomic Tool</cx:pt>
          <cx:pt idx="83">Ergonomic Tool</cx:pt>
          <cx:pt idx="84">Ergonomic Tool</cx:pt>
          <cx:pt idx="85">Ergonomic Tool</cx:pt>
          <cx:pt idx="86">Ergonomic Tool</cx:pt>
          <cx:pt idx="87">Ergonomic Tool</cx:pt>
          <cx:pt idx="88">Ergonomic Tool</cx:pt>
          <cx:pt idx="89">Ergonomic Tool</cx:pt>
          <cx:pt idx="90">Ergonomic Tool</cx:pt>
          <cx:pt idx="91">Ergonomic Tool</cx:pt>
          <cx:pt idx="92">Ergonomic Tool</cx:pt>
          <cx:pt idx="93">Ergonomic Tool</cx:pt>
          <cx:pt idx="94">Ergonomic Tool</cx:pt>
          <cx:pt idx="95">Ergonomic Tool</cx:pt>
        </cx:lvl>
      </cx:strDim>
      <cx:numDim type="val">
        <cx:f>Sheet9!$L$2:$L$97</cx:f>
        <cx:lvl ptCount="96" formatCode="General">
          <cx:pt idx="0">56.549999999999997</cx:pt>
          <cx:pt idx="1">71.25</cx:pt>
          <cx:pt idx="2">74.019999999999996</cx:pt>
          <cx:pt idx="3">80.219999999999999</cx:pt>
          <cx:pt idx="4">88.810000000000002</cx:pt>
          <cx:pt idx="5">97.780000000000001</cx:pt>
          <cx:pt idx="6">30.879999999999999</cx:pt>
          <cx:pt idx="7">80.489999999999995</cx:pt>
          <cx:pt idx="8">76.670000000000002</cx:pt>
          <cx:pt idx="9">71.370000000000005</cx:pt>
          <cx:pt idx="10">67.230000000000004</cx:pt>
          <cx:pt idx="11">67.040000000000006</cx:pt>
          <cx:pt idx="12">67.620000000000005</cx:pt>
          <cx:pt idx="13">78.640000000000001</cx:pt>
          <cx:pt idx="14">70.430000000000007</cx:pt>
          <cx:pt idx="15">30.350000000000001</cx:pt>
          <cx:pt idx="16">41.670000000000002</cx:pt>
          <cx:pt idx="17">60.259999999999998</cx:pt>
          <cx:pt idx="18">81.590000000000003</cx:pt>
          <cx:pt idx="19">58.850000000000001</cx:pt>
          <cx:pt idx="20">86.810000000000002</cx:pt>
          <cx:pt idx="21">66.510000000000005</cx:pt>
          <cx:pt idx="22">84</cx:pt>
          <cx:pt idx="23">68.950000000000003</cx:pt>
          <cx:pt idx="24">57.509999999999998</cx:pt>
          <cx:pt idx="25">42.030000000000001</cx:pt>
          <cx:pt idx="26">48.119999999999997</cx:pt>
          <cx:pt idx="27">48.590000000000003</cx:pt>
          <cx:pt idx="28">41</cx:pt>
          <cx:pt idx="29">46.670000000000002</cx:pt>
          <cx:pt idx="30">26.870000000000001</cx:pt>
          <cx:pt idx="31">18.5</cx:pt>
          <cx:pt idx="32">22.649999999999999</cx:pt>
          <cx:pt idx="33">54.990000000000002</cx:pt>
          <cx:pt idx="34">45.310000000000002</cx:pt>
          <cx:pt idx="35">52.079999999999998</cx:pt>
          <cx:pt idx="36">40.359999999999999</cx:pt>
          <cx:pt idx="37">60.219999999999999</cx:pt>
          <cx:pt idx="38">62.159999999999997</cx:pt>
          <cx:pt idx="39">42.280000000000001</cx:pt>
          <cx:pt idx="40">45.399999999999999</cx:pt>
          <cx:pt idx="41">33.460000000000001</cx:pt>
          <cx:pt idx="42">46.810000000000002</cx:pt>
          <cx:pt idx="43">60.369999999999997</cx:pt>
          <cx:pt idx="44">78.590000000000003</cx:pt>
          <cx:pt idx="45">57.659999999999997</cx:pt>
          <cx:pt idx="46">87.799999999999997</cx:pt>
          <cx:pt idx="47">85.180000000000007</cx:pt>
          <cx:pt idx="48">30.239999999999998</cx:pt>
          <cx:pt idx="49">69.459999999999994</cx:pt>
          <cx:pt idx="50">46.75</cx:pt>
          <cx:pt idx="51">58.460000000000001</cx:pt>
          <cx:pt idx="52">50.700000000000003</cx:pt>
          <cx:pt idx="53">58.579999999999998</cx:pt>
          <cx:pt idx="54">19.73</cx:pt>
          <cx:pt idx="55">44.799999999999997</cx:pt>
          <cx:pt idx="56">33.380000000000003</cx:pt>
          <cx:pt idx="57">35.880000000000003</cx:pt>
          <cx:pt idx="58">45.609999999999999</cx:pt>
          <cx:pt idx="59">50.560000000000002</cx:pt>
          <cx:pt idx="60">34.609999999999999</cx:pt>
          <cx:pt idx="61">52.509999999999998</cx:pt>
          <cx:pt idx="62">57.049999999999997</cx:pt>
          <cx:pt idx="63">24.879999999999999</cx:pt>
          <cx:pt idx="64">37.990000000000002</cx:pt>
          <cx:pt idx="65">30.210000000000001</cx:pt>
          <cx:pt idx="66">35.939999999999998</cx:pt>
          <cx:pt idx="67">67.819999999999993</cx:pt>
          <cx:pt idx="68">71.489999999999995</cx:pt>
          <cx:pt idx="69">23.670000000000002</cx:pt>
          <cx:pt idx="70">58.109999999999999</cx:pt>
          <cx:pt idx="71">73.75</cx:pt>
          <cx:pt idx="72">39.880000000000003</cx:pt>
          <cx:pt idx="73">35.329999999999998</cx:pt>
          <cx:pt idx="74">37.18</cx:pt>
          <cx:pt idx="75">39.850000000000001</cx:pt>
          <cx:pt idx="76">25.18</cx:pt>
          <cx:pt idx="77">32.530000000000001</cx:pt>
          <cx:pt idx="78">26.359999999999999</cx:pt>
          <cx:pt idx="79">24.710000000000001</cx:pt>
          <cx:pt idx="80">28.940000000000001</cx:pt>
          <cx:pt idx="81">55.030000000000001</cx:pt>
          <cx:pt idx="82">31.41</cx:pt>
          <cx:pt idx="83">27.460000000000001</cx:pt>
          <cx:pt idx="84">37.240000000000002</cx:pt>
          <cx:pt idx="85">54.719999999999999</cx:pt>
          <cx:pt idx="86">39.009999999999998</cx:pt>
          <cx:pt idx="87">29.510000000000002</cx:pt>
          <cx:pt idx="88">46.159999999999997</cx:pt>
          <cx:pt idx="89">21.629999999999999</cx:pt>
          <cx:pt idx="90">72.670000000000002</cx:pt>
          <cx:pt idx="91">37.659999999999997</cx:pt>
          <cx:pt idx="92">52.340000000000003</cx:pt>
          <cx:pt idx="93">73.230000000000004</cx:pt>
          <cx:pt idx="94">37.990000000000002</cx:pt>
          <cx:pt idx="95">79.329999999999998</cx:pt>
        </cx:lvl>
      </cx:numDim>
    </cx:data>
    <cx:data id="1">
      <cx:strDim type="cat">
        <cx:f>Sheet9!$F$2:$F$97</cx:f>
        <cx:lvl ptCount="96">
          <cx:pt idx="0">Conventional Tool</cx:pt>
          <cx:pt idx="1">Conventional Tool</cx:pt>
          <cx:pt idx="2">Conventional Tool</cx:pt>
          <cx:pt idx="3">Conventional Tool</cx:pt>
          <cx:pt idx="4">Conventional Tool</cx:pt>
          <cx:pt idx="5">Conventional Tool</cx:pt>
          <cx:pt idx="6">Conventional Tool</cx:pt>
          <cx:pt idx="7">Conventional Tool</cx:pt>
          <cx:pt idx="8">Conventional Tool</cx:pt>
          <cx:pt idx="9">Conventional Tool</cx:pt>
          <cx:pt idx="10">Conventional Tool</cx:pt>
          <cx:pt idx="11">Conventional Tool</cx:pt>
          <cx:pt idx="12">Conventional Tool</cx:pt>
          <cx:pt idx="13">Conventional Tool</cx:pt>
          <cx:pt idx="14">Conventional Tool</cx:pt>
          <cx:pt idx="15">Conventional Tool</cx:pt>
          <cx:pt idx="16">Conventional Tool</cx:pt>
          <cx:pt idx="17">Conventional Tool</cx:pt>
          <cx:pt idx="18">Conventional Tool</cx:pt>
          <cx:pt idx="19">Conventional Tool</cx:pt>
          <cx:pt idx="20">Conventional Tool</cx:pt>
          <cx:pt idx="21">Conventional Tool</cx:pt>
          <cx:pt idx="22">Conventional Tool</cx:pt>
          <cx:pt idx="23">Conventional Tool</cx:pt>
          <cx:pt idx="24">Conventional Tool</cx:pt>
          <cx:pt idx="25">Conventional Tool</cx:pt>
          <cx:pt idx="26">Conventional Tool</cx:pt>
          <cx:pt idx="27">Conventional Tool</cx:pt>
          <cx:pt idx="28">Conventional Tool</cx:pt>
          <cx:pt idx="29">Conventional Tool</cx:pt>
          <cx:pt idx="30">Conventional Tool</cx:pt>
          <cx:pt idx="31">Conventional Tool</cx:pt>
          <cx:pt idx="32">Conventional Tool</cx:pt>
          <cx:pt idx="33">Conventional Tool</cx:pt>
          <cx:pt idx="34">Conventional Tool</cx:pt>
          <cx:pt idx="35">Conventional Tool</cx:pt>
          <cx:pt idx="36">Conventional Tool</cx:pt>
          <cx:pt idx="37">Conventional Tool</cx:pt>
          <cx:pt idx="38">Conventional Tool</cx:pt>
          <cx:pt idx="39">Conventional Tool</cx:pt>
          <cx:pt idx="40">Conventional Tool</cx:pt>
          <cx:pt idx="41">Conventional Tool</cx:pt>
          <cx:pt idx="42">Conventional Tool</cx:pt>
          <cx:pt idx="43">Conventional Tool</cx:pt>
          <cx:pt idx="44">Conventional Tool</cx:pt>
          <cx:pt idx="45">Conventional Tool</cx:pt>
          <cx:pt idx="46">Conventional Tool</cx:pt>
          <cx:pt idx="47">Conventional Tool</cx:pt>
          <cx:pt idx="48">Ergonomic Tool</cx:pt>
          <cx:pt idx="49">Ergonomic Tool</cx:pt>
          <cx:pt idx="50">Ergonomic Tool</cx:pt>
          <cx:pt idx="51">Ergonomic Tool</cx:pt>
          <cx:pt idx="52">Ergonomic Tool</cx:pt>
          <cx:pt idx="53">Ergonomic Tool</cx:pt>
          <cx:pt idx="54">Ergonomic Tool</cx:pt>
          <cx:pt idx="55">Ergonomic Tool</cx:pt>
          <cx:pt idx="56">Ergonomic Tool</cx:pt>
          <cx:pt idx="57">Ergonomic Tool</cx:pt>
          <cx:pt idx="58">Ergonomic Tool</cx:pt>
          <cx:pt idx="59">Ergonomic Tool</cx:pt>
          <cx:pt idx="60">Ergonomic Tool</cx:pt>
          <cx:pt idx="61">Ergonomic Tool</cx:pt>
          <cx:pt idx="62">Ergonomic Tool</cx:pt>
          <cx:pt idx="63">Ergonomic Tool</cx:pt>
          <cx:pt idx="64">Ergonomic Tool</cx:pt>
          <cx:pt idx="65">Ergonomic Tool</cx:pt>
          <cx:pt idx="66">Ergonomic Tool</cx:pt>
          <cx:pt idx="67">Ergonomic Tool</cx:pt>
          <cx:pt idx="68">Ergonomic Tool</cx:pt>
          <cx:pt idx="69">Ergonomic Tool</cx:pt>
          <cx:pt idx="70">Ergonomic Tool</cx:pt>
          <cx:pt idx="71">Ergonomic Tool</cx:pt>
          <cx:pt idx="72">Ergonomic Tool</cx:pt>
          <cx:pt idx="73">Ergonomic Tool</cx:pt>
          <cx:pt idx="74">Ergonomic Tool</cx:pt>
          <cx:pt idx="75">Ergonomic Tool</cx:pt>
          <cx:pt idx="76">Ergonomic Tool</cx:pt>
          <cx:pt idx="77">Ergonomic Tool</cx:pt>
          <cx:pt idx="78">Ergonomic Tool</cx:pt>
          <cx:pt idx="79">Ergonomic Tool</cx:pt>
          <cx:pt idx="80">Ergonomic Tool</cx:pt>
          <cx:pt idx="81">Ergonomic Tool</cx:pt>
          <cx:pt idx="82">Ergonomic Tool</cx:pt>
          <cx:pt idx="83">Ergonomic Tool</cx:pt>
          <cx:pt idx="84">Ergonomic Tool</cx:pt>
          <cx:pt idx="85">Ergonomic Tool</cx:pt>
          <cx:pt idx="86">Ergonomic Tool</cx:pt>
          <cx:pt idx="87">Ergonomic Tool</cx:pt>
          <cx:pt idx="88">Ergonomic Tool</cx:pt>
          <cx:pt idx="89">Ergonomic Tool</cx:pt>
          <cx:pt idx="90">Ergonomic Tool</cx:pt>
          <cx:pt idx="91">Ergonomic Tool</cx:pt>
          <cx:pt idx="92">Ergonomic Tool</cx:pt>
          <cx:pt idx="93">Ergonomic Tool</cx:pt>
          <cx:pt idx="94">Ergonomic Tool</cx:pt>
          <cx:pt idx="95">Ergonomic Tool</cx:pt>
        </cx:lvl>
      </cx:strDim>
      <cx:numDim type="val">
        <cx:f>Sheet9!$M$2:$M$97</cx:f>
        <cx:lvl ptCount="96" formatCode="General">
          <cx:pt idx="0">77.640000000000001</cx:pt>
          <cx:pt idx="1">31.739999999999998</cx:pt>
          <cx:pt idx="2">46.829999999999998</cx:pt>
          <cx:pt idx="3">55.859999999999999</cx:pt>
          <cx:pt idx="4">42.450000000000003</cx:pt>
          <cx:pt idx="5">53.049999999999997</cx:pt>
          <cx:pt idx="6">35.289999999999999</cx:pt>
          <cx:pt idx="7">37.299999999999997</cx:pt>
          <cx:pt idx="8">30.940000000000001</cx:pt>
          <cx:pt idx="9">35.289999999999999</cx:pt>
          <cx:pt idx="10">83.890000000000001</cx:pt>
          <cx:pt idx="11">48.350000000000001</cx:pt>
          <cx:pt idx="12">42.909999999999997</cx:pt>
          <cx:pt idx="13">37.25</cx:pt>
          <cx:pt idx="14">47.130000000000003</cx:pt>
          <cx:pt idx="15">88.079999999999998</cx:pt>
          <cx:pt idx="16">65.980000000000004</cx:pt>
          <cx:pt idx="17">51.149999999999999</cx:pt>
          <cx:pt idx="18">29.899999999999999</cx:pt>
          <cx:pt idx="19">71.030000000000001</cx:pt>
          <cx:pt idx="20">25.940000000000001</cx:pt>
          <cx:pt idx="21">124.11</cx:pt>
          <cx:pt idx="22">34.979999999999997</cx:pt>
          <cx:pt idx="23">51.049999999999997</cx:pt>
          <cx:pt idx="24">37.640000000000001</cx:pt>
          <cx:pt idx="25">55.57</cx:pt>
          <cx:pt idx="26">50.229999999999997</cx:pt>
          <cx:pt idx="27">112.05</cx:pt>
          <cx:pt idx="28">100.23</cx:pt>
          <cx:pt idx="29">43.579999999999998</cx:pt>
          <cx:pt idx="30">40.079999999999998</cx:pt>
          <cx:pt idx="31">62.030000000000001</cx:pt>
          <cx:pt idx="32">31.789999999999999</cx:pt>
          <cx:pt idx="33">101.73999999999999</cx:pt>
          <cx:pt idx="34">106.52</cx:pt>
          <cx:pt idx="35">38.649999999999999</cx:pt>
          <cx:pt idx="36">60.909999999999997</cx:pt>
          <cx:pt idx="37">41.990000000000002</cx:pt>
          <cx:pt idx="38">62.420000000000002</cx:pt>
          <cx:pt idx="39">50.109999999999999</cx:pt>
          <cx:pt idx="40">45.159999999999997</cx:pt>
          <cx:pt idx="41">46.420000000000002</cx:pt>
          <cx:pt idx="42">55.090000000000003</cx:pt>
          <cx:pt idx="43">126.20999999999999</cx:pt>
          <cx:pt idx="44">26.239999999999998</cx:pt>
          <cx:pt idx="45">25.25</cx:pt>
          <cx:pt idx="46">39.68</cx:pt>
          <cx:pt idx="47">74.549999999999997</cx:pt>
          <cx:pt idx="48">73.859999999999999</cx:pt>
          <cx:pt idx="49">49.340000000000003</cx:pt>
          <cx:pt idx="50">81.879999999999995</cx:pt>
          <cx:pt idx="51">85.269999999999996</cx:pt>
          <cx:pt idx="52">84.25</cx:pt>
          <cx:pt idx="53">55.240000000000002</cx:pt>
          <cx:pt idx="54">58.479999999999997</cx:pt>
          <cx:pt idx="55">57.979999999999997</cx:pt>
          <cx:pt idx="56">56</cx:pt>
          <cx:pt idx="57">75.849999999999994</cx:pt>
          <cx:pt idx="58">63.390000000000001</cx:pt>
          <cx:pt idx="59">51.350000000000001</cx:pt>
          <cx:pt idx="60">62.350000000000001</cx:pt>
          <cx:pt idx="61">72.450000000000003</cx:pt>
          <cx:pt idx="62">89.060000000000002</cx:pt>
          <cx:pt idx="63">77.430000000000007</cx:pt>
          <cx:pt idx="64">76.870000000000005</cx:pt>
          <cx:pt idx="65">83.420000000000002</cx:pt>
          <cx:pt idx="66">86.700000000000003</cx:pt>
          <cx:pt idx="67">48</cx:pt>
          <cx:pt idx="68">47.579999999999998</cx:pt>
          <cx:pt idx="69">83.269999999999996</cx:pt>
          <cx:pt idx="70">82.170000000000002</cx:pt>
          <cx:pt idx="71">64.230000000000004</cx:pt>
          <cx:pt idx="72">112.65000000000001</cx:pt>
          <cx:pt idx="73">92.25</cx:pt>
          <cx:pt idx="74">71.489999999999995</cx:pt>
          <cx:pt idx="75">101.20999999999999</cx:pt>
          <cx:pt idx="76">95.930000000000007</cx:pt>
          <cx:pt idx="77">57.789999999999999</cx:pt>
          <cx:pt idx="78">53.649999999999999</cx:pt>
          <cx:pt idx="79">85.620000000000005</cx:pt>
          <cx:pt idx="80">87.430000000000007</cx:pt>
          <cx:pt idx="81">31.27</cx:pt>
          <cx:pt idx="82">94.980000000000004</cx:pt>
          <cx:pt idx="83">104.64</cx:pt>
          <cx:pt idx="84">139.69999999999999</cx:pt>
          <cx:pt idx="85">34.380000000000003</cx:pt>
          <cx:pt idx="86">91.060000000000002</cx:pt>
          <cx:pt idx="87">100.43000000000001</cx:pt>
          <cx:pt idx="88">60.310000000000002</cx:pt>
          <cx:pt idx="89">84.719999999999999</cx:pt>
          <cx:pt idx="90">32.07</cx:pt>
          <cx:pt idx="91">63.299999999999997</cx:pt>
          <cx:pt idx="92">76.069999999999993</cx:pt>
          <cx:pt idx="93">92.390000000000001</cx:pt>
          <cx:pt idx="94">81.129999999999995</cx:pt>
          <cx:pt idx="95">84.150000000000006</cx:pt>
        </cx:lvl>
      </cx:numDim>
    </cx:data>
    <cx:data id="2">
      <cx:strDim type="cat">
        <cx:f>Sheet9!$F$2:$F$97</cx:f>
        <cx:lvl ptCount="96">
          <cx:pt idx="0">Conventional Tool</cx:pt>
          <cx:pt idx="1">Conventional Tool</cx:pt>
          <cx:pt idx="2">Conventional Tool</cx:pt>
          <cx:pt idx="3">Conventional Tool</cx:pt>
          <cx:pt idx="4">Conventional Tool</cx:pt>
          <cx:pt idx="5">Conventional Tool</cx:pt>
          <cx:pt idx="6">Conventional Tool</cx:pt>
          <cx:pt idx="7">Conventional Tool</cx:pt>
          <cx:pt idx="8">Conventional Tool</cx:pt>
          <cx:pt idx="9">Conventional Tool</cx:pt>
          <cx:pt idx="10">Conventional Tool</cx:pt>
          <cx:pt idx="11">Conventional Tool</cx:pt>
          <cx:pt idx="12">Conventional Tool</cx:pt>
          <cx:pt idx="13">Conventional Tool</cx:pt>
          <cx:pt idx="14">Conventional Tool</cx:pt>
          <cx:pt idx="15">Conventional Tool</cx:pt>
          <cx:pt idx="16">Conventional Tool</cx:pt>
          <cx:pt idx="17">Conventional Tool</cx:pt>
          <cx:pt idx="18">Conventional Tool</cx:pt>
          <cx:pt idx="19">Conventional Tool</cx:pt>
          <cx:pt idx="20">Conventional Tool</cx:pt>
          <cx:pt idx="21">Conventional Tool</cx:pt>
          <cx:pt idx="22">Conventional Tool</cx:pt>
          <cx:pt idx="23">Conventional Tool</cx:pt>
          <cx:pt idx="24">Conventional Tool</cx:pt>
          <cx:pt idx="25">Conventional Tool</cx:pt>
          <cx:pt idx="26">Conventional Tool</cx:pt>
          <cx:pt idx="27">Conventional Tool</cx:pt>
          <cx:pt idx="28">Conventional Tool</cx:pt>
          <cx:pt idx="29">Conventional Tool</cx:pt>
          <cx:pt idx="30">Conventional Tool</cx:pt>
          <cx:pt idx="31">Conventional Tool</cx:pt>
          <cx:pt idx="32">Conventional Tool</cx:pt>
          <cx:pt idx="33">Conventional Tool</cx:pt>
          <cx:pt idx="34">Conventional Tool</cx:pt>
          <cx:pt idx="35">Conventional Tool</cx:pt>
          <cx:pt idx="36">Conventional Tool</cx:pt>
          <cx:pt idx="37">Conventional Tool</cx:pt>
          <cx:pt idx="38">Conventional Tool</cx:pt>
          <cx:pt idx="39">Conventional Tool</cx:pt>
          <cx:pt idx="40">Conventional Tool</cx:pt>
          <cx:pt idx="41">Conventional Tool</cx:pt>
          <cx:pt idx="42">Conventional Tool</cx:pt>
          <cx:pt idx="43">Conventional Tool</cx:pt>
          <cx:pt idx="44">Conventional Tool</cx:pt>
          <cx:pt idx="45">Conventional Tool</cx:pt>
          <cx:pt idx="46">Conventional Tool</cx:pt>
          <cx:pt idx="47">Conventional Tool</cx:pt>
          <cx:pt idx="48">Ergonomic Tool</cx:pt>
          <cx:pt idx="49">Ergonomic Tool</cx:pt>
          <cx:pt idx="50">Ergonomic Tool</cx:pt>
          <cx:pt idx="51">Ergonomic Tool</cx:pt>
          <cx:pt idx="52">Ergonomic Tool</cx:pt>
          <cx:pt idx="53">Ergonomic Tool</cx:pt>
          <cx:pt idx="54">Ergonomic Tool</cx:pt>
          <cx:pt idx="55">Ergonomic Tool</cx:pt>
          <cx:pt idx="56">Ergonomic Tool</cx:pt>
          <cx:pt idx="57">Ergonomic Tool</cx:pt>
          <cx:pt idx="58">Ergonomic Tool</cx:pt>
          <cx:pt idx="59">Ergonomic Tool</cx:pt>
          <cx:pt idx="60">Ergonomic Tool</cx:pt>
          <cx:pt idx="61">Ergonomic Tool</cx:pt>
          <cx:pt idx="62">Ergonomic Tool</cx:pt>
          <cx:pt idx="63">Ergonomic Tool</cx:pt>
          <cx:pt idx="64">Ergonomic Tool</cx:pt>
          <cx:pt idx="65">Ergonomic Tool</cx:pt>
          <cx:pt idx="66">Ergonomic Tool</cx:pt>
          <cx:pt idx="67">Ergonomic Tool</cx:pt>
          <cx:pt idx="68">Ergonomic Tool</cx:pt>
          <cx:pt idx="69">Ergonomic Tool</cx:pt>
          <cx:pt idx="70">Ergonomic Tool</cx:pt>
          <cx:pt idx="71">Ergonomic Tool</cx:pt>
          <cx:pt idx="72">Ergonomic Tool</cx:pt>
          <cx:pt idx="73">Ergonomic Tool</cx:pt>
          <cx:pt idx="74">Ergonomic Tool</cx:pt>
          <cx:pt idx="75">Ergonomic Tool</cx:pt>
          <cx:pt idx="76">Ergonomic Tool</cx:pt>
          <cx:pt idx="77">Ergonomic Tool</cx:pt>
          <cx:pt idx="78">Ergonomic Tool</cx:pt>
          <cx:pt idx="79">Ergonomic Tool</cx:pt>
          <cx:pt idx="80">Ergonomic Tool</cx:pt>
          <cx:pt idx="81">Ergonomic Tool</cx:pt>
          <cx:pt idx="82">Ergonomic Tool</cx:pt>
          <cx:pt idx="83">Ergonomic Tool</cx:pt>
          <cx:pt idx="84">Ergonomic Tool</cx:pt>
          <cx:pt idx="85">Ergonomic Tool</cx:pt>
          <cx:pt idx="86">Ergonomic Tool</cx:pt>
          <cx:pt idx="87">Ergonomic Tool</cx:pt>
          <cx:pt idx="88">Ergonomic Tool</cx:pt>
          <cx:pt idx="89">Ergonomic Tool</cx:pt>
          <cx:pt idx="90">Ergonomic Tool</cx:pt>
          <cx:pt idx="91">Ergonomic Tool</cx:pt>
          <cx:pt idx="92">Ergonomic Tool</cx:pt>
          <cx:pt idx="93">Ergonomic Tool</cx:pt>
          <cx:pt idx="94">Ergonomic Tool</cx:pt>
          <cx:pt idx="95">Ergonomic Tool</cx:pt>
        </cx:lvl>
      </cx:strDim>
      <cx:numDim type="val">
        <cx:f>Sheet9!$N$2:$N$97</cx:f>
        <cx:lvl ptCount="96" formatCode="General">
          <cx:pt idx="0">133.66999999999999</cx:pt>
          <cx:pt idx="1">25.210000000000001</cx:pt>
          <cx:pt idx="2">28.32</cx:pt>
          <cx:pt idx="3">101.28</cx:pt>
          <cx:pt idx="4">31.18</cx:pt>
          <cx:pt idx="5">122.91</cx:pt>
          <cx:pt idx="6">122.73999999999999</cx:pt>
          <cx:pt idx="7">172.88</cx:pt>
          <cx:pt idx="8">95.120000000000005</cx:pt>
          <cx:pt idx="9">86.549999999999997</cx:pt>
          <cx:pt idx="10">78.409999999999997</cx:pt>
          <cx:pt idx="11">125.81999999999999</cx:pt>
          <cx:pt idx="12">31.300000000000001</cx:pt>
          <cx:pt idx="13">127.51000000000001</cx:pt>
          <cx:pt idx="14">86.920000000000002</cx:pt>
          <cx:pt idx="15">80.629999999999995</cx:pt>
          <cx:pt idx="16">140.71000000000001</cx:pt>
          <cx:pt idx="17">51.340000000000003</cx:pt>
          <cx:pt idx="18">40.390000000000001</cx:pt>
          <cx:pt idx="19">104.67</cx:pt>
          <cx:pt idx="20">105.13</cx:pt>
          <cx:pt idx="21">49.030000000000001</cx:pt>
          <cx:pt idx="22">19.52</cx:pt>
          <cx:pt idx="23">94.650000000000006</cx:pt>
          <cx:pt idx="24">28.350000000000001</cx:pt>
          <cx:pt idx="25">16.300000000000001</cx:pt>
          <cx:pt idx="26">27.73</cx:pt>
          <cx:pt idx="27">112.88</cx:pt>
          <cx:pt idx="28">121.89</cx:pt>
          <cx:pt idx="29">51.710000000000001</cx:pt>
          <cx:pt idx="30">33.229999999999997</cx:pt>
          <cx:pt idx="31">97.299999999999997</cx:pt>
          <cx:pt idx="32">28.510000000000002</cx:pt>
          <cx:pt idx="33">79.299999999999997</cx:pt>
          <cx:pt idx="34">45.299999999999997</cx:pt>
          <cx:pt idx="35">21.719999999999999</cx:pt>
          <cx:pt idx="36">122.48999999999999</cx:pt>
          <cx:pt idx="37">34.399999999999999</cx:pt>
          <cx:pt idx="38">88.560000000000002</cx:pt>
          <cx:pt idx="39">41.140000000000001</cx:pt>
          <cx:pt idx="40">124.22</cx:pt>
          <cx:pt idx="41">101.84999999999999</cx:pt>
          <cx:pt idx="42">143.58000000000001</cx:pt>
          <cx:pt idx="43">59.25</cx:pt>
          <cx:pt idx="44">93.840000000000003</cx:pt>
          <cx:pt idx="45">34.079999999999998</cx:pt>
          <cx:pt idx="46">175.50999999999999</cx:pt>
          <cx:pt idx="47">61.68</cx:pt>
          <cx:pt idx="48">105.16</cx:pt>
          <cx:pt idx="49">44.140000000000001</cx:pt>
          <cx:pt idx="50">157.66999999999999</cx:pt>
          <cx:pt idx="51">99.670000000000002</cx:pt>
          <cx:pt idx="52">52.32</cx:pt>
          <cx:pt idx="53">79.310000000000002</cx:pt>
          <cx:pt idx="54">111.86</cx:pt>
          <cx:pt idx="55">113.70999999999999</cx:pt>
          <cx:pt idx="56">81.579999999999998</cx:pt>
          <cx:pt idx="57">107.78</cx:pt>
          <cx:pt idx="58">37.420000000000002</cx:pt>
          <cx:pt idx="59">34.810000000000002</cx:pt>
          <cx:pt idx="60">27.120000000000001</cx:pt>
          <cx:pt idx="61">156.99000000000001</cx:pt>
          <cx:pt idx="62">49</cx:pt>
          <cx:pt idx="63">35.090000000000003</cx:pt>
          <cx:pt idx="64">147.96000000000001</cx:pt>
          <cx:pt idx="65">88.189999999999998</cx:pt>
          <cx:pt idx="66">48.109999999999999</cx:pt>
          <cx:pt idx="67">53.549999999999997</cx:pt>
          <cx:pt idx="68">69.099999999999994</cx:pt>
          <cx:pt idx="69">133.00999999999999</cx:pt>
          <cx:pt idx="70">57.600000000000001</cx:pt>
          <cx:pt idx="71">134.77000000000001</cx:pt>
          <cx:pt idx="72">59.710000000000001</cx:pt>
          <cx:pt idx="73">38.219999999999999</cx:pt>
          <cx:pt idx="74">50.380000000000003</cx:pt>
          <cx:pt idx="75">91.219999999999999</cx:pt>
          <cx:pt idx="76">95.969999999999999</cx:pt>
          <cx:pt idx="77">38.030000000000001</cx:pt>
          <cx:pt idx="78">161.61000000000001</cx:pt>
          <cx:pt idx="79">156.03999999999999</cx:pt>
          <cx:pt idx="80">28.809999999999999</cx:pt>
          <cx:pt idx="81">48.890000000000001</cx:pt>
          <cx:pt idx="82">178.34999999999999</cx:pt>
          <cx:pt idx="83">45.380000000000003</cx:pt>
          <cx:pt idx="84">32.630000000000003</cx:pt>
          <cx:pt idx="85">24.789999999999999</cx:pt>
          <cx:pt idx="86">68.859999999999999</cx:pt>
          <cx:pt idx="87">139.31999999999999</cx:pt>
          <cx:pt idx="88">28.350000000000001</cx:pt>
          <cx:pt idx="89">41.979999999999997</cx:pt>
          <cx:pt idx="90">34.859999999999999</cx:pt>
          <cx:pt idx="91">36.049999999999997</cx:pt>
          <cx:pt idx="92">121.48999999999999</cx:pt>
          <cx:pt idx="93">44.259999999999998</cx:pt>
          <cx:pt idx="94">40.469999999999999</cx:pt>
          <cx:pt idx="95">106.15000000000001</cx:pt>
        </cx:lvl>
      </cx:numDim>
    </cx:data>
  </cx:chartData>
  <cx:chart>
    <cx:plotArea>
      <cx:plotAreaRegion>
        <cx:series layoutId="boxWhisker" uniqueId="{9B0564A2-C9C8-4161-96C0-855A3EF95733}">
          <cx:tx>
            <cx:txData>
              <cx:f>Sheet9!$L$1</cx:f>
              <cx:v> Hip Angle</cx:v>
            </cx:txData>
          </cx:tx>
          <cx:dataId val="0"/>
          <cx:layoutPr>
            <cx:visibility meanLine="0" meanMarker="1" nonoutliers="0" outliers="1"/>
            <cx:statistics quartileMethod="exclusive"/>
          </cx:layoutPr>
        </cx:series>
        <cx:series layoutId="boxWhisker" uniqueId="{3CD815C5-6DF0-4D94-9BA6-6008998C9196}">
          <cx:tx>
            <cx:txData>
              <cx:f>Sheet9!$M$1</cx:f>
              <cx:v>Effort elbow Angle</cx:v>
            </cx:txData>
          </cx:tx>
          <cx:dataId val="1"/>
          <cx:layoutPr>
            <cx:visibility meanLine="0" meanMarker="1" nonoutliers="0" outliers="1"/>
            <cx:statistics quartileMethod="exclusive"/>
          </cx:layoutPr>
        </cx:series>
        <cx:series layoutId="boxWhisker" uniqueId="{CC27FC01-43C0-43AC-88AD-8307077C6874}">
          <cx:tx>
            <cx:txData>
              <cx:f>Sheet9!$N$1</cx:f>
              <cx:v>Effort wrist Angle</cx:v>
            </cx:txData>
          </cx:tx>
          <cx:dataId val="2"/>
          <cx:layoutPr>
            <cx:visibility meanLine="0" meanMarker="1" nonoutliers="0" outliers="1"/>
            <cx:statistics quartileMethod="exclusive"/>
          </cx:layoutPr>
        </cx:series>
      </cx:plotAreaRegion>
      <cx:axis id="0">
        <cx:catScaling gapWidth="1"/>
        <cx:title>
          <cx:tx>
            <cx:txData>
              <cx:v>Type of Tools</cx:v>
            </cx:txData>
          </cx:tx>
          <cx:txPr>
            <a:bodyPr spcFirstLastPara="1" vertOverflow="ellipsis" horzOverflow="overflow" wrap="square" lIns="0" tIns="0" rIns="0" bIns="0" anchor="ctr" anchorCtr="1"/>
            <a:lstStyle/>
            <a:p>
              <a:pPr algn="ctr" rtl="0">
                <a:defRPr>
                  <a:solidFill>
                    <a:schemeClr val="tx1"/>
                  </a:solidFill>
                </a:defRPr>
              </a:pPr>
              <a:r>
                <a:rPr lang="en-US" sz="1800" b="1" i="0" u="none" strike="noStrike" baseline="0">
                  <a:solidFill>
                    <a:schemeClr val="tx1"/>
                  </a:solidFill>
                  <a:latin typeface="Times New Roman" panose="02020603050405020304" pitchFamily="18" charset="0"/>
                  <a:cs typeface="Times New Roman" panose="02020603050405020304" pitchFamily="18" charset="0"/>
                </a:rPr>
                <a:t>Type of Tools</a:t>
              </a:r>
            </a:p>
          </cx:txPr>
        </cx:title>
        <cx:tickLabels/>
        <cx:txPr>
          <a:bodyPr spcFirstLastPara="1" vertOverflow="ellipsis" horzOverflow="overflow" wrap="square" lIns="0" tIns="0" rIns="0" bIns="0" anchor="ctr" anchorCtr="1"/>
          <a:lstStyle/>
          <a:p>
            <a:pPr algn="ctr" rtl="0">
              <a:defRPr sz="1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800" b="1" i="0" u="none" strike="noStrike" baseline="0">
              <a:solidFill>
                <a:schemeClr val="tx1"/>
              </a:solidFill>
              <a:latin typeface="Times New Roman" panose="02020603050405020304" pitchFamily="18" charset="0"/>
              <a:cs typeface="Times New Roman" panose="02020603050405020304" pitchFamily="18" charset="0"/>
            </a:endParaRPr>
          </a:p>
        </cx:txPr>
      </cx:axis>
      <cx:axis id="1">
        <cx:valScaling/>
        <cx:title>
          <cx:tx>
            <cx:rich>
              <a:bodyPr spcFirstLastPara="1" vertOverflow="ellipsis" horzOverflow="overflow" wrap="square" lIns="0" tIns="0" rIns="0" bIns="0" anchor="ctr" anchorCtr="1"/>
              <a:lstStyle/>
              <a:p>
                <a:pPr rtl="0"/>
                <a:r>
                  <a:rPr lang="en-US" sz="1800" b="1" i="0" baseline="0" dirty="0">
                    <a:effectLst/>
                    <a:latin typeface="Times New Roman" panose="02020603050405020304" pitchFamily="18" charset="0"/>
                    <a:cs typeface="Times New Roman" panose="02020603050405020304" pitchFamily="18" charset="0"/>
                  </a:rPr>
                  <a:t>Angle. (degrees)</a:t>
                </a:r>
                <a:endParaRPr lang="en-US" sz="1800" dirty="0">
                  <a:effectLst/>
                  <a:latin typeface="Times New Roman" panose="02020603050405020304" pitchFamily="18" charset="0"/>
                  <a:cs typeface="Times New Roman" panose="02020603050405020304" pitchFamily="18" charset="0"/>
                </a:endParaRPr>
              </a:p>
            </cx:rich>
          </cx:tx>
        </cx:title>
        <cx:majorGridlines/>
        <cx:tickLabels/>
      </cx:axis>
    </cx:plotArea>
    <cx:legend pos="b" align="ctr" overlay="0">
      <cx:txPr>
        <a:bodyPr spcFirstLastPara="1" vertOverflow="ellipsis" horzOverflow="overflow" wrap="square" lIns="0" tIns="0" rIns="0" bIns="0" anchor="ctr" anchorCtr="1"/>
        <a:lstStyle/>
        <a:p>
          <a:pPr algn="ctr" rtl="0">
            <a:defRPr sz="1400" b="1">
              <a:solidFill>
                <a:schemeClr val="tx1"/>
              </a:solidFill>
            </a:defRPr>
          </a:pPr>
          <a:endParaRPr lang="en-US" sz="1400" b="1" i="0" u="none" strike="noStrike" baseline="0">
            <a:solidFill>
              <a:schemeClr val="tx1"/>
            </a:solidFill>
            <a:latin typeface="Aptos Narrow" panose="02110004020202020204"/>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Sheet10!$G$2:$G$97</cx:f>
        <cx:lvl ptCount="96">
          <cx:pt idx="0">Conventional Tool</cx:pt>
          <cx:pt idx="1">Conventional Tool</cx:pt>
          <cx:pt idx="2">Conventional Tool</cx:pt>
          <cx:pt idx="3">Conventional Tool</cx:pt>
          <cx:pt idx="4">Conventional Tool</cx:pt>
          <cx:pt idx="5">Conventional Tool</cx:pt>
          <cx:pt idx="6">Conventional Tool</cx:pt>
          <cx:pt idx="7">Conventional Tool</cx:pt>
          <cx:pt idx="8">Conventional Tool</cx:pt>
          <cx:pt idx="9">Conventional Tool</cx:pt>
          <cx:pt idx="10">Conventional Tool</cx:pt>
          <cx:pt idx="11">Conventional Tool</cx:pt>
          <cx:pt idx="12">Conventional Tool</cx:pt>
          <cx:pt idx="13">Conventional Tool</cx:pt>
          <cx:pt idx="14">Conventional Tool</cx:pt>
          <cx:pt idx="15">Conventional Tool</cx:pt>
          <cx:pt idx="16">Conventional Tool</cx:pt>
          <cx:pt idx="17">Conventional Tool</cx:pt>
          <cx:pt idx="18">Conventional Tool</cx:pt>
          <cx:pt idx="19">Conventional Tool</cx:pt>
          <cx:pt idx="20">Conventional Tool</cx:pt>
          <cx:pt idx="21">Conventional Tool</cx:pt>
          <cx:pt idx="22">Conventional Tool</cx:pt>
          <cx:pt idx="23">Conventional Tool</cx:pt>
          <cx:pt idx="24">Conventional Tool</cx:pt>
          <cx:pt idx="25">Conventional Tool</cx:pt>
          <cx:pt idx="26">Conventional Tool</cx:pt>
          <cx:pt idx="27">Conventional Tool</cx:pt>
          <cx:pt idx="28">Conventional Tool</cx:pt>
          <cx:pt idx="29">Conventional Tool</cx:pt>
          <cx:pt idx="30">Conventional Tool</cx:pt>
          <cx:pt idx="31">Conventional Tool</cx:pt>
          <cx:pt idx="32">Conventional Tool</cx:pt>
          <cx:pt idx="33">Conventional Tool</cx:pt>
          <cx:pt idx="34">Conventional Tool</cx:pt>
          <cx:pt idx="35">Conventional Tool</cx:pt>
          <cx:pt idx="36">Conventional Tool</cx:pt>
          <cx:pt idx="37">Conventional Tool</cx:pt>
          <cx:pt idx="38">Conventional Tool</cx:pt>
          <cx:pt idx="39">Conventional Tool</cx:pt>
          <cx:pt idx="40">Conventional Tool</cx:pt>
          <cx:pt idx="41">Conventional Tool</cx:pt>
          <cx:pt idx="42">Conventional Tool</cx:pt>
          <cx:pt idx="43">Conventional Tool</cx:pt>
          <cx:pt idx="44">Conventional Tool</cx:pt>
          <cx:pt idx="45">Conventional Tool</cx:pt>
          <cx:pt idx="46">Conventional Tool</cx:pt>
          <cx:pt idx="47">Conventional Tool</cx:pt>
          <cx:pt idx="48">EAHA</cx:pt>
          <cx:pt idx="49">EAHB</cx:pt>
          <cx:pt idx="50">EAHA</cx:pt>
          <cx:pt idx="51">EAHA</cx:pt>
          <cx:pt idx="52">EAHA</cx:pt>
          <cx:pt idx="53">EAHB</cx:pt>
          <cx:pt idx="54">EAHA</cx:pt>
          <cx:pt idx="55">EAHA</cx:pt>
          <cx:pt idx="56">EAHA</cx:pt>
          <cx:pt idx="57">EAHA</cx:pt>
          <cx:pt idx="58">EAHA</cx:pt>
          <cx:pt idx="59">EAHA</cx:pt>
          <cx:pt idx="60">EAHB</cx:pt>
          <cx:pt idx="61">EAHA</cx:pt>
          <cx:pt idx="62">EAHA</cx:pt>
          <cx:pt idx="63">EAHB</cx:pt>
          <cx:pt idx="64">EAHA</cx:pt>
          <cx:pt idx="65">EAHA</cx:pt>
          <cx:pt idx="66">EAHA</cx:pt>
          <cx:pt idx="67">EAHB</cx:pt>
          <cx:pt idx="68">EAHB</cx:pt>
          <cx:pt idx="69">EAHA</cx:pt>
          <cx:pt idx="70">EAHB</cx:pt>
          <cx:pt idx="71">EAHB</cx:pt>
          <cx:pt idx="72">EAHA</cx:pt>
          <cx:pt idx="73">EAHA</cx:pt>
          <cx:pt idx="74">EAHB</cx:pt>
          <cx:pt idx="75">EAHA</cx:pt>
          <cx:pt idx="76">EAHA</cx:pt>
          <cx:pt idx="77">EAHB</cx:pt>
          <cx:pt idx="78">EAHB</cx:pt>
          <cx:pt idx="79">EAHA</cx:pt>
          <cx:pt idx="80">EAHA</cx:pt>
          <cx:pt idx="81">EAHB</cx:pt>
          <cx:pt idx="82">EAHA</cx:pt>
          <cx:pt idx="83">EAHA</cx:pt>
          <cx:pt idx="84">EAHA</cx:pt>
          <cx:pt idx="85">EAHB</cx:pt>
          <cx:pt idx="86">EAHA</cx:pt>
          <cx:pt idx="87">EAHA</cx:pt>
          <cx:pt idx="88">EAHB</cx:pt>
          <cx:pt idx="89">EAHA</cx:pt>
          <cx:pt idx="90">EAHB</cx:pt>
          <cx:pt idx="91">EAHA</cx:pt>
          <cx:pt idx="92">EAHA</cx:pt>
          <cx:pt idx="93">EAHB</cx:pt>
          <cx:pt idx="94">EAHA</cx:pt>
          <cx:pt idx="95">EAHA</cx:pt>
        </cx:lvl>
      </cx:strDim>
      <cx:numDim type="val">
        <cx:f>Sheet10!$M$2:$M$97</cx:f>
        <cx:lvl ptCount="96" formatCode="General">
          <cx:pt idx="0">56.549999999999997</cx:pt>
          <cx:pt idx="1">71.25</cx:pt>
          <cx:pt idx="2">74.019999999999996</cx:pt>
          <cx:pt idx="3">80.219999999999999</cx:pt>
          <cx:pt idx="4">88.810000000000002</cx:pt>
          <cx:pt idx="5">97.780000000000001</cx:pt>
          <cx:pt idx="6">30.879999999999999</cx:pt>
          <cx:pt idx="7">80.489999999999995</cx:pt>
          <cx:pt idx="8">76.670000000000002</cx:pt>
          <cx:pt idx="9">71.370000000000005</cx:pt>
          <cx:pt idx="10">67.230000000000004</cx:pt>
          <cx:pt idx="11">67.040000000000006</cx:pt>
          <cx:pt idx="12">67.620000000000005</cx:pt>
          <cx:pt idx="13">78.640000000000001</cx:pt>
          <cx:pt idx="14">70.430000000000007</cx:pt>
          <cx:pt idx="15">30.350000000000001</cx:pt>
          <cx:pt idx="16">41.670000000000002</cx:pt>
          <cx:pt idx="17">60.259999999999998</cx:pt>
          <cx:pt idx="18">81.590000000000003</cx:pt>
          <cx:pt idx="19">58.850000000000001</cx:pt>
          <cx:pt idx="20">86.810000000000002</cx:pt>
          <cx:pt idx="21">66.510000000000005</cx:pt>
          <cx:pt idx="22">84</cx:pt>
          <cx:pt idx="23">68.950000000000003</cx:pt>
          <cx:pt idx="24">57.509999999999998</cx:pt>
          <cx:pt idx="25">42.030000000000001</cx:pt>
          <cx:pt idx="26">48.119999999999997</cx:pt>
          <cx:pt idx="27">48.590000000000003</cx:pt>
          <cx:pt idx="28">41</cx:pt>
          <cx:pt idx="29">46.670000000000002</cx:pt>
          <cx:pt idx="30">26.870000000000001</cx:pt>
          <cx:pt idx="31">18.5</cx:pt>
          <cx:pt idx="32">22.649999999999999</cx:pt>
          <cx:pt idx="33">54.990000000000002</cx:pt>
          <cx:pt idx="34">45.310000000000002</cx:pt>
          <cx:pt idx="35">52.079999999999998</cx:pt>
          <cx:pt idx="36">40.359999999999999</cx:pt>
          <cx:pt idx="37">60.219999999999999</cx:pt>
          <cx:pt idx="38">62.159999999999997</cx:pt>
          <cx:pt idx="39">42.280000000000001</cx:pt>
          <cx:pt idx="40">45.399999999999999</cx:pt>
          <cx:pt idx="41">33.460000000000001</cx:pt>
          <cx:pt idx="42">46.810000000000002</cx:pt>
          <cx:pt idx="43">60.369999999999997</cx:pt>
          <cx:pt idx="44">78.590000000000003</cx:pt>
          <cx:pt idx="45">57.659999999999997</cx:pt>
          <cx:pt idx="46">87.799999999999997</cx:pt>
          <cx:pt idx="47">85.180000000000007</cx:pt>
          <cx:pt idx="48">30.239999999999998</cx:pt>
          <cx:pt idx="49">69.459999999999994</cx:pt>
          <cx:pt idx="50">46.75</cx:pt>
          <cx:pt idx="51">58.460000000000001</cx:pt>
          <cx:pt idx="52">50.700000000000003</cx:pt>
          <cx:pt idx="53">58.579999999999998</cx:pt>
          <cx:pt idx="54">19.73</cx:pt>
          <cx:pt idx="55">44.799999999999997</cx:pt>
          <cx:pt idx="56">33.380000000000003</cx:pt>
          <cx:pt idx="57">35.880000000000003</cx:pt>
          <cx:pt idx="58">45.609999999999999</cx:pt>
          <cx:pt idx="59">50.560000000000002</cx:pt>
          <cx:pt idx="60">34.609999999999999</cx:pt>
          <cx:pt idx="61">52.509999999999998</cx:pt>
          <cx:pt idx="62">57.049999999999997</cx:pt>
          <cx:pt idx="63">24.879999999999999</cx:pt>
          <cx:pt idx="64">37.990000000000002</cx:pt>
          <cx:pt idx="65">30.210000000000001</cx:pt>
          <cx:pt idx="66">35.939999999999998</cx:pt>
          <cx:pt idx="67">67.819999999999993</cx:pt>
          <cx:pt idx="68">71.489999999999995</cx:pt>
          <cx:pt idx="69">23.670000000000002</cx:pt>
          <cx:pt idx="70">58.109999999999999</cx:pt>
          <cx:pt idx="71">73.75</cx:pt>
          <cx:pt idx="72">39.880000000000003</cx:pt>
          <cx:pt idx="73">35.329999999999998</cx:pt>
          <cx:pt idx="74">37.18</cx:pt>
          <cx:pt idx="75">39.850000000000001</cx:pt>
          <cx:pt idx="76">25.18</cx:pt>
          <cx:pt idx="77">32.530000000000001</cx:pt>
          <cx:pt idx="78">26.359999999999999</cx:pt>
          <cx:pt idx="79">24.710000000000001</cx:pt>
          <cx:pt idx="80">28.940000000000001</cx:pt>
          <cx:pt idx="81">55.030000000000001</cx:pt>
          <cx:pt idx="82">31.41</cx:pt>
          <cx:pt idx="83">27.460000000000001</cx:pt>
          <cx:pt idx="84">37.240000000000002</cx:pt>
          <cx:pt idx="85">54.719999999999999</cx:pt>
          <cx:pt idx="86">39.009999999999998</cx:pt>
          <cx:pt idx="87">29.510000000000002</cx:pt>
          <cx:pt idx="88">46.159999999999997</cx:pt>
          <cx:pt idx="89">21.629999999999999</cx:pt>
          <cx:pt idx="90">72.670000000000002</cx:pt>
          <cx:pt idx="91">37.659999999999997</cx:pt>
          <cx:pt idx="92">52.340000000000003</cx:pt>
          <cx:pt idx="93">73.230000000000004</cx:pt>
          <cx:pt idx="94">37.990000000000002</cx:pt>
          <cx:pt idx="95">79.329999999999998</cx:pt>
        </cx:lvl>
      </cx:numDim>
    </cx:data>
    <cx:data id="1">
      <cx:strDim type="cat">
        <cx:f>Sheet10!$G$2:$G$97</cx:f>
        <cx:lvl ptCount="96">
          <cx:pt idx="0">Conventional Tool</cx:pt>
          <cx:pt idx="1">Conventional Tool</cx:pt>
          <cx:pt idx="2">Conventional Tool</cx:pt>
          <cx:pt idx="3">Conventional Tool</cx:pt>
          <cx:pt idx="4">Conventional Tool</cx:pt>
          <cx:pt idx="5">Conventional Tool</cx:pt>
          <cx:pt idx="6">Conventional Tool</cx:pt>
          <cx:pt idx="7">Conventional Tool</cx:pt>
          <cx:pt idx="8">Conventional Tool</cx:pt>
          <cx:pt idx="9">Conventional Tool</cx:pt>
          <cx:pt idx="10">Conventional Tool</cx:pt>
          <cx:pt idx="11">Conventional Tool</cx:pt>
          <cx:pt idx="12">Conventional Tool</cx:pt>
          <cx:pt idx="13">Conventional Tool</cx:pt>
          <cx:pt idx="14">Conventional Tool</cx:pt>
          <cx:pt idx="15">Conventional Tool</cx:pt>
          <cx:pt idx="16">Conventional Tool</cx:pt>
          <cx:pt idx="17">Conventional Tool</cx:pt>
          <cx:pt idx="18">Conventional Tool</cx:pt>
          <cx:pt idx="19">Conventional Tool</cx:pt>
          <cx:pt idx="20">Conventional Tool</cx:pt>
          <cx:pt idx="21">Conventional Tool</cx:pt>
          <cx:pt idx="22">Conventional Tool</cx:pt>
          <cx:pt idx="23">Conventional Tool</cx:pt>
          <cx:pt idx="24">Conventional Tool</cx:pt>
          <cx:pt idx="25">Conventional Tool</cx:pt>
          <cx:pt idx="26">Conventional Tool</cx:pt>
          <cx:pt idx="27">Conventional Tool</cx:pt>
          <cx:pt idx="28">Conventional Tool</cx:pt>
          <cx:pt idx="29">Conventional Tool</cx:pt>
          <cx:pt idx="30">Conventional Tool</cx:pt>
          <cx:pt idx="31">Conventional Tool</cx:pt>
          <cx:pt idx="32">Conventional Tool</cx:pt>
          <cx:pt idx="33">Conventional Tool</cx:pt>
          <cx:pt idx="34">Conventional Tool</cx:pt>
          <cx:pt idx="35">Conventional Tool</cx:pt>
          <cx:pt idx="36">Conventional Tool</cx:pt>
          <cx:pt idx="37">Conventional Tool</cx:pt>
          <cx:pt idx="38">Conventional Tool</cx:pt>
          <cx:pt idx="39">Conventional Tool</cx:pt>
          <cx:pt idx="40">Conventional Tool</cx:pt>
          <cx:pt idx="41">Conventional Tool</cx:pt>
          <cx:pt idx="42">Conventional Tool</cx:pt>
          <cx:pt idx="43">Conventional Tool</cx:pt>
          <cx:pt idx="44">Conventional Tool</cx:pt>
          <cx:pt idx="45">Conventional Tool</cx:pt>
          <cx:pt idx="46">Conventional Tool</cx:pt>
          <cx:pt idx="47">Conventional Tool</cx:pt>
          <cx:pt idx="48">EAHA</cx:pt>
          <cx:pt idx="49">EAHB</cx:pt>
          <cx:pt idx="50">EAHA</cx:pt>
          <cx:pt idx="51">EAHA</cx:pt>
          <cx:pt idx="52">EAHA</cx:pt>
          <cx:pt idx="53">EAHB</cx:pt>
          <cx:pt idx="54">EAHA</cx:pt>
          <cx:pt idx="55">EAHA</cx:pt>
          <cx:pt idx="56">EAHA</cx:pt>
          <cx:pt idx="57">EAHA</cx:pt>
          <cx:pt idx="58">EAHA</cx:pt>
          <cx:pt idx="59">EAHA</cx:pt>
          <cx:pt idx="60">EAHB</cx:pt>
          <cx:pt idx="61">EAHA</cx:pt>
          <cx:pt idx="62">EAHA</cx:pt>
          <cx:pt idx="63">EAHB</cx:pt>
          <cx:pt idx="64">EAHA</cx:pt>
          <cx:pt idx="65">EAHA</cx:pt>
          <cx:pt idx="66">EAHA</cx:pt>
          <cx:pt idx="67">EAHB</cx:pt>
          <cx:pt idx="68">EAHB</cx:pt>
          <cx:pt idx="69">EAHA</cx:pt>
          <cx:pt idx="70">EAHB</cx:pt>
          <cx:pt idx="71">EAHB</cx:pt>
          <cx:pt idx="72">EAHA</cx:pt>
          <cx:pt idx="73">EAHA</cx:pt>
          <cx:pt idx="74">EAHB</cx:pt>
          <cx:pt idx="75">EAHA</cx:pt>
          <cx:pt idx="76">EAHA</cx:pt>
          <cx:pt idx="77">EAHB</cx:pt>
          <cx:pt idx="78">EAHB</cx:pt>
          <cx:pt idx="79">EAHA</cx:pt>
          <cx:pt idx="80">EAHA</cx:pt>
          <cx:pt idx="81">EAHB</cx:pt>
          <cx:pt idx="82">EAHA</cx:pt>
          <cx:pt idx="83">EAHA</cx:pt>
          <cx:pt idx="84">EAHA</cx:pt>
          <cx:pt idx="85">EAHB</cx:pt>
          <cx:pt idx="86">EAHA</cx:pt>
          <cx:pt idx="87">EAHA</cx:pt>
          <cx:pt idx="88">EAHB</cx:pt>
          <cx:pt idx="89">EAHA</cx:pt>
          <cx:pt idx="90">EAHB</cx:pt>
          <cx:pt idx="91">EAHA</cx:pt>
          <cx:pt idx="92">EAHA</cx:pt>
          <cx:pt idx="93">EAHB</cx:pt>
          <cx:pt idx="94">EAHA</cx:pt>
          <cx:pt idx="95">EAHA</cx:pt>
        </cx:lvl>
      </cx:strDim>
      <cx:numDim type="val">
        <cx:f>Sheet10!$N$2:$N$97</cx:f>
        <cx:lvl ptCount="96" formatCode="General">
          <cx:pt idx="0">77.640000000000001</cx:pt>
          <cx:pt idx="1">31.739999999999998</cx:pt>
          <cx:pt idx="2">46.829999999999998</cx:pt>
          <cx:pt idx="3">55.859999999999999</cx:pt>
          <cx:pt idx="4">42.450000000000003</cx:pt>
          <cx:pt idx="5">53.049999999999997</cx:pt>
          <cx:pt idx="6">35.289999999999999</cx:pt>
          <cx:pt idx="7">37.299999999999997</cx:pt>
          <cx:pt idx="8">30.940000000000001</cx:pt>
          <cx:pt idx="9">35.289999999999999</cx:pt>
          <cx:pt idx="10">83.890000000000001</cx:pt>
          <cx:pt idx="11">48.350000000000001</cx:pt>
          <cx:pt idx="12">42.909999999999997</cx:pt>
          <cx:pt idx="13">37.25</cx:pt>
          <cx:pt idx="14">47.130000000000003</cx:pt>
          <cx:pt idx="15">88.079999999999998</cx:pt>
          <cx:pt idx="16">65.980000000000004</cx:pt>
          <cx:pt idx="17">51.149999999999999</cx:pt>
          <cx:pt idx="18">29.899999999999999</cx:pt>
          <cx:pt idx="19">71.030000000000001</cx:pt>
          <cx:pt idx="20">25.940000000000001</cx:pt>
          <cx:pt idx="21">124.11</cx:pt>
          <cx:pt idx="22">34.979999999999997</cx:pt>
          <cx:pt idx="23">51.049999999999997</cx:pt>
          <cx:pt idx="24">37.640000000000001</cx:pt>
          <cx:pt idx="25">55.57</cx:pt>
          <cx:pt idx="26">50.229999999999997</cx:pt>
          <cx:pt idx="27">112.05</cx:pt>
          <cx:pt idx="28">100.23</cx:pt>
          <cx:pt idx="29">43.579999999999998</cx:pt>
          <cx:pt idx="30">40.079999999999998</cx:pt>
          <cx:pt idx="31">62.030000000000001</cx:pt>
          <cx:pt idx="32">31.789999999999999</cx:pt>
          <cx:pt idx="33">101.73999999999999</cx:pt>
          <cx:pt idx="34">106.52</cx:pt>
          <cx:pt idx="35">38.649999999999999</cx:pt>
          <cx:pt idx="36">60.909999999999997</cx:pt>
          <cx:pt idx="37">41.990000000000002</cx:pt>
          <cx:pt idx="38">62.420000000000002</cx:pt>
          <cx:pt idx="39">50.109999999999999</cx:pt>
          <cx:pt idx="40">45.159999999999997</cx:pt>
          <cx:pt idx="41">46.420000000000002</cx:pt>
          <cx:pt idx="42">55.090000000000003</cx:pt>
          <cx:pt idx="43">126.20999999999999</cx:pt>
          <cx:pt idx="44">26.239999999999998</cx:pt>
          <cx:pt idx="45">25.25</cx:pt>
          <cx:pt idx="46">39.68</cx:pt>
          <cx:pt idx="47">74.549999999999997</cx:pt>
          <cx:pt idx="48">73.859999999999999</cx:pt>
          <cx:pt idx="49">49.340000000000003</cx:pt>
          <cx:pt idx="50">81.879999999999995</cx:pt>
          <cx:pt idx="51">85.269999999999996</cx:pt>
          <cx:pt idx="52">84.25</cx:pt>
          <cx:pt idx="53">55.240000000000002</cx:pt>
          <cx:pt idx="54">58.479999999999997</cx:pt>
          <cx:pt idx="55">57.979999999999997</cx:pt>
          <cx:pt idx="56">56</cx:pt>
          <cx:pt idx="57">75.849999999999994</cx:pt>
          <cx:pt idx="58">63.390000000000001</cx:pt>
          <cx:pt idx="59">51.350000000000001</cx:pt>
          <cx:pt idx="60">62.350000000000001</cx:pt>
          <cx:pt idx="61">72.450000000000003</cx:pt>
          <cx:pt idx="62">89.060000000000002</cx:pt>
          <cx:pt idx="63">77.430000000000007</cx:pt>
          <cx:pt idx="64">76.870000000000005</cx:pt>
          <cx:pt idx="65">83.420000000000002</cx:pt>
          <cx:pt idx="66">86.700000000000003</cx:pt>
          <cx:pt idx="67">48</cx:pt>
          <cx:pt idx="68">47.579999999999998</cx:pt>
          <cx:pt idx="69">83.269999999999996</cx:pt>
          <cx:pt idx="70">82.170000000000002</cx:pt>
          <cx:pt idx="71">64.230000000000004</cx:pt>
          <cx:pt idx="72">112.65000000000001</cx:pt>
          <cx:pt idx="73">92.25</cx:pt>
          <cx:pt idx="74">71.489999999999995</cx:pt>
          <cx:pt idx="75">101.20999999999999</cx:pt>
          <cx:pt idx="76">95.930000000000007</cx:pt>
          <cx:pt idx="77">57.789999999999999</cx:pt>
          <cx:pt idx="78">53.649999999999999</cx:pt>
          <cx:pt idx="79">85.620000000000005</cx:pt>
          <cx:pt idx="80">87.430000000000007</cx:pt>
          <cx:pt idx="81">31.27</cx:pt>
          <cx:pt idx="82">94.980000000000004</cx:pt>
          <cx:pt idx="83">104.64</cx:pt>
          <cx:pt idx="84">139.69999999999999</cx:pt>
          <cx:pt idx="85">34.380000000000003</cx:pt>
          <cx:pt idx="86">91.060000000000002</cx:pt>
          <cx:pt idx="87">100.43000000000001</cx:pt>
          <cx:pt idx="88">60.310000000000002</cx:pt>
          <cx:pt idx="89">84.719999999999999</cx:pt>
          <cx:pt idx="90">32.07</cx:pt>
          <cx:pt idx="91">63.299999999999997</cx:pt>
          <cx:pt idx="92">76.069999999999993</cx:pt>
          <cx:pt idx="93">92.390000000000001</cx:pt>
          <cx:pt idx="94">81.129999999999995</cx:pt>
          <cx:pt idx="95">84.150000000000006</cx:pt>
        </cx:lvl>
      </cx:numDim>
    </cx:data>
    <cx:data id="2">
      <cx:strDim type="cat">
        <cx:f>Sheet10!$G$2:$G$97</cx:f>
        <cx:lvl ptCount="96">
          <cx:pt idx="0">Conventional Tool</cx:pt>
          <cx:pt idx="1">Conventional Tool</cx:pt>
          <cx:pt idx="2">Conventional Tool</cx:pt>
          <cx:pt idx="3">Conventional Tool</cx:pt>
          <cx:pt idx="4">Conventional Tool</cx:pt>
          <cx:pt idx="5">Conventional Tool</cx:pt>
          <cx:pt idx="6">Conventional Tool</cx:pt>
          <cx:pt idx="7">Conventional Tool</cx:pt>
          <cx:pt idx="8">Conventional Tool</cx:pt>
          <cx:pt idx="9">Conventional Tool</cx:pt>
          <cx:pt idx="10">Conventional Tool</cx:pt>
          <cx:pt idx="11">Conventional Tool</cx:pt>
          <cx:pt idx="12">Conventional Tool</cx:pt>
          <cx:pt idx="13">Conventional Tool</cx:pt>
          <cx:pt idx="14">Conventional Tool</cx:pt>
          <cx:pt idx="15">Conventional Tool</cx:pt>
          <cx:pt idx="16">Conventional Tool</cx:pt>
          <cx:pt idx="17">Conventional Tool</cx:pt>
          <cx:pt idx="18">Conventional Tool</cx:pt>
          <cx:pt idx="19">Conventional Tool</cx:pt>
          <cx:pt idx="20">Conventional Tool</cx:pt>
          <cx:pt idx="21">Conventional Tool</cx:pt>
          <cx:pt idx="22">Conventional Tool</cx:pt>
          <cx:pt idx="23">Conventional Tool</cx:pt>
          <cx:pt idx="24">Conventional Tool</cx:pt>
          <cx:pt idx="25">Conventional Tool</cx:pt>
          <cx:pt idx="26">Conventional Tool</cx:pt>
          <cx:pt idx="27">Conventional Tool</cx:pt>
          <cx:pt idx="28">Conventional Tool</cx:pt>
          <cx:pt idx="29">Conventional Tool</cx:pt>
          <cx:pt idx="30">Conventional Tool</cx:pt>
          <cx:pt idx="31">Conventional Tool</cx:pt>
          <cx:pt idx="32">Conventional Tool</cx:pt>
          <cx:pt idx="33">Conventional Tool</cx:pt>
          <cx:pt idx="34">Conventional Tool</cx:pt>
          <cx:pt idx="35">Conventional Tool</cx:pt>
          <cx:pt idx="36">Conventional Tool</cx:pt>
          <cx:pt idx="37">Conventional Tool</cx:pt>
          <cx:pt idx="38">Conventional Tool</cx:pt>
          <cx:pt idx="39">Conventional Tool</cx:pt>
          <cx:pt idx="40">Conventional Tool</cx:pt>
          <cx:pt idx="41">Conventional Tool</cx:pt>
          <cx:pt idx="42">Conventional Tool</cx:pt>
          <cx:pt idx="43">Conventional Tool</cx:pt>
          <cx:pt idx="44">Conventional Tool</cx:pt>
          <cx:pt idx="45">Conventional Tool</cx:pt>
          <cx:pt idx="46">Conventional Tool</cx:pt>
          <cx:pt idx="47">Conventional Tool</cx:pt>
          <cx:pt idx="48">EAHA</cx:pt>
          <cx:pt idx="49">EAHB</cx:pt>
          <cx:pt idx="50">EAHA</cx:pt>
          <cx:pt idx="51">EAHA</cx:pt>
          <cx:pt idx="52">EAHA</cx:pt>
          <cx:pt idx="53">EAHB</cx:pt>
          <cx:pt idx="54">EAHA</cx:pt>
          <cx:pt idx="55">EAHA</cx:pt>
          <cx:pt idx="56">EAHA</cx:pt>
          <cx:pt idx="57">EAHA</cx:pt>
          <cx:pt idx="58">EAHA</cx:pt>
          <cx:pt idx="59">EAHA</cx:pt>
          <cx:pt idx="60">EAHB</cx:pt>
          <cx:pt idx="61">EAHA</cx:pt>
          <cx:pt idx="62">EAHA</cx:pt>
          <cx:pt idx="63">EAHB</cx:pt>
          <cx:pt idx="64">EAHA</cx:pt>
          <cx:pt idx="65">EAHA</cx:pt>
          <cx:pt idx="66">EAHA</cx:pt>
          <cx:pt idx="67">EAHB</cx:pt>
          <cx:pt idx="68">EAHB</cx:pt>
          <cx:pt idx="69">EAHA</cx:pt>
          <cx:pt idx="70">EAHB</cx:pt>
          <cx:pt idx="71">EAHB</cx:pt>
          <cx:pt idx="72">EAHA</cx:pt>
          <cx:pt idx="73">EAHA</cx:pt>
          <cx:pt idx="74">EAHB</cx:pt>
          <cx:pt idx="75">EAHA</cx:pt>
          <cx:pt idx="76">EAHA</cx:pt>
          <cx:pt idx="77">EAHB</cx:pt>
          <cx:pt idx="78">EAHB</cx:pt>
          <cx:pt idx="79">EAHA</cx:pt>
          <cx:pt idx="80">EAHA</cx:pt>
          <cx:pt idx="81">EAHB</cx:pt>
          <cx:pt idx="82">EAHA</cx:pt>
          <cx:pt idx="83">EAHA</cx:pt>
          <cx:pt idx="84">EAHA</cx:pt>
          <cx:pt idx="85">EAHB</cx:pt>
          <cx:pt idx="86">EAHA</cx:pt>
          <cx:pt idx="87">EAHA</cx:pt>
          <cx:pt idx="88">EAHB</cx:pt>
          <cx:pt idx="89">EAHA</cx:pt>
          <cx:pt idx="90">EAHB</cx:pt>
          <cx:pt idx="91">EAHA</cx:pt>
          <cx:pt idx="92">EAHA</cx:pt>
          <cx:pt idx="93">EAHB</cx:pt>
          <cx:pt idx="94">EAHA</cx:pt>
          <cx:pt idx="95">EAHA</cx:pt>
        </cx:lvl>
      </cx:strDim>
      <cx:numDim type="val">
        <cx:f>Sheet10!$O$2:$O$97</cx:f>
        <cx:lvl ptCount="96" formatCode="General">
          <cx:pt idx="0">133.66999999999999</cx:pt>
          <cx:pt idx="1">25.210000000000001</cx:pt>
          <cx:pt idx="2">28.32</cx:pt>
          <cx:pt idx="3">101.28</cx:pt>
          <cx:pt idx="4">31.18</cx:pt>
          <cx:pt idx="5">122.91</cx:pt>
          <cx:pt idx="6">122.73999999999999</cx:pt>
          <cx:pt idx="7">172.88</cx:pt>
          <cx:pt idx="8">95.120000000000005</cx:pt>
          <cx:pt idx="9">86.549999999999997</cx:pt>
          <cx:pt idx="10">78.409999999999997</cx:pt>
          <cx:pt idx="11">125.81999999999999</cx:pt>
          <cx:pt idx="12">31.300000000000001</cx:pt>
          <cx:pt idx="13">127.51000000000001</cx:pt>
          <cx:pt idx="14">86.920000000000002</cx:pt>
          <cx:pt idx="15">80.629999999999995</cx:pt>
          <cx:pt idx="16">140.71000000000001</cx:pt>
          <cx:pt idx="17">51.340000000000003</cx:pt>
          <cx:pt idx="18">40.390000000000001</cx:pt>
          <cx:pt idx="19">104.67</cx:pt>
          <cx:pt idx="20">105.13</cx:pt>
          <cx:pt idx="21">49.030000000000001</cx:pt>
          <cx:pt idx="22">19.52</cx:pt>
          <cx:pt idx="23">94.650000000000006</cx:pt>
          <cx:pt idx="24">28.350000000000001</cx:pt>
          <cx:pt idx="25">16.300000000000001</cx:pt>
          <cx:pt idx="26">27.73</cx:pt>
          <cx:pt idx="27">112.88</cx:pt>
          <cx:pt idx="28">121.89</cx:pt>
          <cx:pt idx="29">51.710000000000001</cx:pt>
          <cx:pt idx="30">33.229999999999997</cx:pt>
          <cx:pt idx="31">97.299999999999997</cx:pt>
          <cx:pt idx="32">28.510000000000002</cx:pt>
          <cx:pt idx="33">79.299999999999997</cx:pt>
          <cx:pt idx="34">45.299999999999997</cx:pt>
          <cx:pt idx="35">21.719999999999999</cx:pt>
          <cx:pt idx="36">122.48999999999999</cx:pt>
          <cx:pt idx="37">34.399999999999999</cx:pt>
          <cx:pt idx="38">88.560000000000002</cx:pt>
          <cx:pt idx="39">41.140000000000001</cx:pt>
          <cx:pt idx="40">124.22</cx:pt>
          <cx:pt idx="41">101.84999999999999</cx:pt>
          <cx:pt idx="42">143.58000000000001</cx:pt>
          <cx:pt idx="43">59.25</cx:pt>
          <cx:pt idx="44">93.840000000000003</cx:pt>
          <cx:pt idx="45">34.079999999999998</cx:pt>
          <cx:pt idx="46">175.50999999999999</cx:pt>
          <cx:pt idx="47">61.68</cx:pt>
          <cx:pt idx="48">105.16</cx:pt>
          <cx:pt idx="49">44.140000000000001</cx:pt>
          <cx:pt idx="50">157.66999999999999</cx:pt>
          <cx:pt idx="51">99.670000000000002</cx:pt>
          <cx:pt idx="52">52.32</cx:pt>
          <cx:pt idx="53">79.310000000000002</cx:pt>
          <cx:pt idx="54">111.86</cx:pt>
          <cx:pt idx="55">113.70999999999999</cx:pt>
          <cx:pt idx="56">81.579999999999998</cx:pt>
          <cx:pt idx="57">107.78</cx:pt>
          <cx:pt idx="58">37.420000000000002</cx:pt>
          <cx:pt idx="59">34.810000000000002</cx:pt>
          <cx:pt idx="60">27.120000000000001</cx:pt>
          <cx:pt idx="61">156.99000000000001</cx:pt>
          <cx:pt idx="62">49</cx:pt>
          <cx:pt idx="63">35.090000000000003</cx:pt>
          <cx:pt idx="64">147.96000000000001</cx:pt>
          <cx:pt idx="65">88.189999999999998</cx:pt>
          <cx:pt idx="66">48.109999999999999</cx:pt>
          <cx:pt idx="67">53.549999999999997</cx:pt>
          <cx:pt idx="68">69.099999999999994</cx:pt>
          <cx:pt idx="69">133.00999999999999</cx:pt>
          <cx:pt idx="70">57.600000000000001</cx:pt>
          <cx:pt idx="71">134.77000000000001</cx:pt>
          <cx:pt idx="72">59.710000000000001</cx:pt>
          <cx:pt idx="73">38.219999999999999</cx:pt>
          <cx:pt idx="74">50.380000000000003</cx:pt>
          <cx:pt idx="75">91.219999999999999</cx:pt>
          <cx:pt idx="76">95.969999999999999</cx:pt>
          <cx:pt idx="77">38.030000000000001</cx:pt>
          <cx:pt idx="78">161.61000000000001</cx:pt>
          <cx:pt idx="79">156.03999999999999</cx:pt>
          <cx:pt idx="80">28.809999999999999</cx:pt>
          <cx:pt idx="81">48.890000000000001</cx:pt>
          <cx:pt idx="82">178.34999999999999</cx:pt>
          <cx:pt idx="83">45.380000000000003</cx:pt>
          <cx:pt idx="84">32.630000000000003</cx:pt>
          <cx:pt idx="85">24.789999999999999</cx:pt>
          <cx:pt idx="86">68.859999999999999</cx:pt>
          <cx:pt idx="87">139.31999999999999</cx:pt>
          <cx:pt idx="88">28.350000000000001</cx:pt>
          <cx:pt idx="89">41.979999999999997</cx:pt>
          <cx:pt idx="90">34.859999999999999</cx:pt>
          <cx:pt idx="91">36.049999999999997</cx:pt>
          <cx:pt idx="92">121.48999999999999</cx:pt>
          <cx:pt idx="93">44.259999999999998</cx:pt>
          <cx:pt idx="94">40.469999999999999</cx:pt>
          <cx:pt idx="95">106.15000000000001</cx:pt>
        </cx:lvl>
      </cx:numDim>
    </cx:data>
  </cx:chartData>
  <cx:chart>
    <cx:plotArea>
      <cx:plotAreaRegion>
        <cx:series layoutId="boxWhisker" uniqueId="{DFC67977-4149-4DB9-9A63-7B6A748B1A02}">
          <cx:tx>
            <cx:txData>
              <cx:f>Sheet10!$M$1</cx:f>
              <cx:v> Hip Angle</cx:v>
            </cx:txData>
          </cx:tx>
          <cx:dataId val="0"/>
          <cx:layoutPr>
            <cx:visibility meanLine="0" meanMarker="1" nonoutliers="0" outliers="1"/>
            <cx:statistics quartileMethod="exclusive"/>
          </cx:layoutPr>
        </cx:series>
        <cx:series layoutId="boxWhisker" uniqueId="{5E581958-7BE5-4AD3-98F6-13AC746CFBE6}">
          <cx:tx>
            <cx:txData>
              <cx:f>Sheet10!$N$1</cx:f>
              <cx:v>Effort elbow Angle</cx:v>
            </cx:txData>
          </cx:tx>
          <cx:dataId val="1"/>
          <cx:layoutPr>
            <cx:visibility meanLine="0" meanMarker="1" nonoutliers="0" outliers="1"/>
            <cx:statistics quartileMethod="exclusive"/>
          </cx:layoutPr>
        </cx:series>
        <cx:series layoutId="boxWhisker" uniqueId="{A1D64007-99C9-4ED8-BD46-88138687D7E6}">
          <cx:tx>
            <cx:txData>
              <cx:f>Sheet10!$O$1</cx:f>
              <cx:v>Effort wrist Angle</cx:v>
            </cx:txData>
          </cx:tx>
          <cx:dataId val="2"/>
          <cx:layoutPr>
            <cx:visibility meanLine="0" meanMarker="1" nonoutliers="0" outliers="1"/>
            <cx:statistics quartileMethod="exclusive"/>
          </cx:layoutPr>
        </cx:series>
      </cx:plotAreaRegion>
      <cx:axis id="0">
        <cx:catScaling gapWidth="1"/>
        <cx:title>
          <cx:tx>
            <cx:txData>
              <cx:v>Type of Tools</cx:v>
            </cx:txData>
          </cx:tx>
          <cx:txPr>
            <a:bodyPr spcFirstLastPara="1" vertOverflow="ellipsis" horzOverflow="overflow" wrap="square" lIns="0" tIns="0" rIns="0" bIns="0" anchor="ctr" anchorCtr="1"/>
            <a:lstStyle/>
            <a:p>
              <a:pPr algn="ctr" rtl="0">
                <a:defRPr>
                  <a:solidFill>
                    <a:sysClr val="windowText" lastClr="000000"/>
                  </a:solidFill>
                </a:defRPr>
              </a:pPr>
              <a:r>
                <a:rPr lang="en-US" sz="1800" b="1" i="0" u="none" strike="noStrike" baseline="0">
                  <a:solidFill>
                    <a:sysClr val="windowText" lastClr="000000"/>
                  </a:solidFill>
                  <a:latin typeface="Times New Roman" panose="02020603050405020304" pitchFamily="18" charset="0"/>
                  <a:cs typeface="Times New Roman" panose="02020603050405020304" pitchFamily="18" charset="0"/>
                </a:rPr>
                <a:t>Type of Tools</a:t>
              </a:r>
            </a:p>
          </cx:txPr>
        </cx:title>
        <cx:tickLabels/>
        <cx:txPr>
          <a:bodyPr spcFirstLastPara="1" vertOverflow="ellipsis" horzOverflow="overflow" wrap="square" lIns="0" tIns="0" rIns="0" bIns="0" anchor="ctr" anchorCtr="1"/>
          <a:lstStyle/>
          <a:p>
            <a:pPr algn="ctr" rtl="0">
              <a:defRPr sz="16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600" b="1" i="0" u="none" strike="noStrike" baseline="0">
              <a:solidFill>
                <a:sysClr val="windowText" lastClr="000000"/>
              </a:solidFill>
              <a:latin typeface="Times New Roman" panose="02020603050405020304" pitchFamily="18" charset="0"/>
              <a:cs typeface="Times New Roman" panose="02020603050405020304" pitchFamily="18" charset="0"/>
            </a:endParaRPr>
          </a:p>
        </cx:txPr>
      </cx:axis>
      <cx:axis id="1">
        <cx:valScaling/>
        <cx:title>
          <cx:tx>
            <cx:txData>
              <cx:v>Angle. degrees</cx:v>
            </cx:txData>
          </cx:tx>
          <cx:txPr>
            <a:bodyPr spcFirstLastPara="1" vertOverflow="ellipsis" horzOverflow="overflow" wrap="square" lIns="0" tIns="0" rIns="0" bIns="0" anchor="ctr" anchorCtr="1"/>
            <a:lstStyle/>
            <a:p>
              <a:pPr algn="ctr" rtl="0">
                <a:defRPr>
                  <a:solidFill>
                    <a:sysClr val="windowText" lastClr="000000"/>
                  </a:solidFill>
                </a:defRPr>
              </a:pPr>
              <a:r>
                <a:rPr lang="en-US" sz="1800" b="1" i="0" u="none" strike="noStrike" baseline="0" dirty="0">
                  <a:solidFill>
                    <a:sysClr val="windowText" lastClr="000000"/>
                  </a:solidFill>
                  <a:latin typeface="Times New Roman" panose="02020603050405020304" pitchFamily="18" charset="0"/>
                  <a:cs typeface="Times New Roman" panose="02020603050405020304" pitchFamily="18" charset="0"/>
                </a:rPr>
                <a:t>Angle. degrees</a:t>
              </a:r>
            </a:p>
          </cx:txPr>
        </cx:title>
        <cx:majorGridlines/>
        <cx:tickLabels/>
      </cx:axis>
    </cx:plotArea>
    <cx:legend pos="b" align="ctr" overlay="0">
      <cx:txPr>
        <a:bodyPr spcFirstLastPara="1" vertOverflow="ellipsis" horzOverflow="overflow" wrap="square" lIns="0" tIns="0" rIns="0" bIns="0" anchor="ctr" anchorCtr="1"/>
        <a:lstStyle/>
        <a:p>
          <a:pPr algn="ctr" rtl="0">
            <a:defRPr sz="16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600" b="1" i="0" u="none" strike="noStrike" baseline="0">
            <a:solidFill>
              <a:sysClr val="windowText" lastClr="000000"/>
            </a:solidFill>
            <a:latin typeface="Times New Roman" panose="02020603050405020304" pitchFamily="18" charset="0"/>
            <a:cs typeface="Times New Roman" panose="02020603050405020304" pitchFamily="18" charset="0"/>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4B3C69-314E-4FDB-A99D-69235A91EE92}" type="datetimeFigureOut">
              <a:rPr lang="en-US" smtClean="0"/>
              <a:t>4/5/2026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B99CF3-1E5C-4122-9511-0515B909C95E}" type="slidenum">
              <a:rPr lang="en-US" smtClean="0"/>
              <a:t>‹#›</a:t>
            </a:fld>
            <a:endParaRPr lang="en-US"/>
          </a:p>
        </p:txBody>
      </p:sp>
    </p:spTree>
    <p:extLst>
      <p:ext uri="{BB962C8B-B14F-4D97-AF65-F5344CB8AC3E}">
        <p14:creationId xmlns:p14="http://schemas.microsoft.com/office/powerpoint/2010/main" val="485714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5414B2-9C7E-304A-B954-EF434C9276D8}" type="datetimeFigureOut">
              <a:rPr lang="en-US" smtClean="0"/>
              <a:t>4/5/2026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EBD5A-EB90-FA43-A292-200C58D1BF41}" type="slidenum">
              <a:rPr lang="en-US" smtClean="0"/>
              <a:t>‹#›</a:t>
            </a:fld>
            <a:endParaRPr lang="en-US"/>
          </a:p>
        </p:txBody>
      </p:sp>
    </p:spTree>
    <p:extLst>
      <p:ext uri="{BB962C8B-B14F-4D97-AF65-F5344CB8AC3E}">
        <p14:creationId xmlns:p14="http://schemas.microsoft.com/office/powerpoint/2010/main" val="27968221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3</a:t>
            </a:fld>
            <a:endParaRPr lang="en-US"/>
          </a:p>
        </p:txBody>
      </p:sp>
    </p:spTree>
    <p:extLst>
      <p:ext uri="{BB962C8B-B14F-4D97-AF65-F5344CB8AC3E}">
        <p14:creationId xmlns:p14="http://schemas.microsoft.com/office/powerpoint/2010/main" val="335656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r>
              <a:rPr lang="en-US" sz="1400" dirty="0"/>
              <a:t>Visual Aid: Diagram illustrating the ergonomic tool design. Statement: "How do ergonomic tools affect the physiological and ergonomic aspects of farming </a:t>
            </a:r>
            <a:r>
              <a:rPr lang="en-US" sz="1400" dirty="0" err="1"/>
              <a:t>tasks?“</a:t>
            </a:r>
            <a:r>
              <a:rPr lang="en-US" b="1" dirty="0" err="1"/>
              <a:t>Title</a:t>
            </a:r>
            <a:r>
              <a:rPr lang="en-US" b="1" dirty="0"/>
              <a:t>: Evaluating Biomechanical and Ergonomic Impacts - Trunk Flexion and Strain</a:t>
            </a:r>
          </a:p>
          <a:p>
            <a:pPr>
              <a:buFont typeface="Arial" panose="020B0604020202020204" pitchFamily="34" charset="0"/>
              <a:buChar char="•"/>
            </a:pPr>
            <a:r>
              <a:rPr lang="en-US" b="1" dirty="0"/>
              <a:t>Content</a:t>
            </a:r>
            <a:r>
              <a:rPr lang="en-US" dirty="0"/>
              <a:t>:</a:t>
            </a:r>
          </a:p>
          <a:p>
            <a:pPr marL="742950" lvl="1" indent="-285750">
              <a:buFont typeface="Arial" panose="020B0604020202020204" pitchFamily="34" charset="0"/>
              <a:buChar char="•"/>
            </a:pPr>
            <a:r>
              <a:rPr lang="en-US" dirty="0"/>
              <a:t>The images on this slide show the biomechanical analysis of participants using different tools.</a:t>
            </a:r>
          </a:p>
          <a:p>
            <a:pPr marL="742950" lvl="1" indent="-285750">
              <a:buFont typeface="Arial" panose="020B0604020202020204" pitchFamily="34" charset="0"/>
              <a:buChar char="•"/>
            </a:pPr>
            <a:r>
              <a:rPr lang="en-US" b="1" dirty="0"/>
              <a:t>Top Images</a:t>
            </a:r>
            <a:r>
              <a:rPr lang="en-US" dirty="0"/>
              <a:t>: Conventional tool usage with higher trunk flexion angles (56° and 30°), resulting in higher MSD risks (score of 7 and 6).</a:t>
            </a:r>
          </a:p>
          <a:p>
            <a:pPr marL="742950" lvl="1" indent="-285750">
              <a:buFont typeface="Arial" panose="020B0604020202020204" pitchFamily="34" charset="0"/>
              <a:buChar char="•"/>
            </a:pPr>
            <a:r>
              <a:rPr lang="en-US" b="1" dirty="0"/>
              <a:t>Bottom Images</a:t>
            </a:r>
            <a:r>
              <a:rPr lang="en-US" dirty="0"/>
              <a:t>: Ergonomic tool usage with reduced trunk flexion angles (28° and 22°), leading to lower MSD risks (score of 6 and 6).</a:t>
            </a:r>
          </a:p>
          <a:p>
            <a:pPr marL="742950" lvl="1" indent="-285750">
              <a:buFont typeface="Arial" panose="020B0604020202020204" pitchFamily="34" charset="0"/>
              <a:buChar char="•"/>
            </a:pPr>
            <a:r>
              <a:rPr lang="en-US" b="1" dirty="0"/>
              <a:t>Implication</a:t>
            </a:r>
            <a:r>
              <a:rPr lang="en-US" dirty="0"/>
              <a:t>: Understanding these impacts helps improve tool design by identifying areas that reduce physical strain and enhance ergonomics.</a:t>
            </a:r>
          </a:p>
          <a:p>
            <a:pPr marL="342900" lvl="0" indent="-342900">
              <a:lnSpc>
                <a:spcPct val="107000"/>
              </a:lnSpc>
              <a:spcAft>
                <a:spcPts val="800"/>
              </a:spcAft>
              <a:buSzPts val="1000"/>
              <a:buFont typeface="Symbol" panose="05050102010706020507" pitchFamily="18" charset="2"/>
              <a:buChar char=""/>
              <a:tabLst>
                <a:tab pos="457200" algn="l"/>
              </a:tabLst>
            </a:pPr>
            <a:endParaRPr lang="en-US" sz="105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14</a:t>
            </a:fld>
            <a:endParaRPr lang="en-US"/>
          </a:p>
        </p:txBody>
      </p:sp>
    </p:spTree>
    <p:extLst>
      <p:ext uri="{BB962C8B-B14F-4D97-AF65-F5344CB8AC3E}">
        <p14:creationId xmlns:p14="http://schemas.microsoft.com/office/powerpoint/2010/main" val="199595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r>
              <a:rPr lang="en-US" sz="1400" dirty="0"/>
              <a:t>Visual Aid: Diagram illustrating the ergonomic tool design. Statement: "How do ergonomic tools affect the physiological and ergonomic aspects of farming </a:t>
            </a:r>
            <a:r>
              <a:rPr lang="en-US" sz="1400" dirty="0" err="1"/>
              <a:t>tasks?“</a:t>
            </a:r>
            <a:r>
              <a:rPr lang="en-US" b="1" dirty="0" err="1"/>
              <a:t>Title</a:t>
            </a:r>
            <a:r>
              <a:rPr lang="en-US" b="1" dirty="0"/>
              <a:t>: Biomechanical and Ergonomic Analysis - Subject B</a:t>
            </a:r>
          </a:p>
          <a:p>
            <a:pPr>
              <a:buFont typeface="Arial" panose="020B0604020202020204" pitchFamily="34" charset="0"/>
              <a:buChar char="•"/>
            </a:pPr>
            <a:r>
              <a:rPr lang="en-US" b="1" dirty="0"/>
              <a:t>Content</a:t>
            </a:r>
            <a:r>
              <a:rPr lang="en-US" dirty="0"/>
              <a:t>:</a:t>
            </a:r>
          </a:p>
          <a:p>
            <a:pPr marL="742950" lvl="1" indent="-285750">
              <a:buFont typeface="Arial" panose="020B0604020202020204" pitchFamily="34" charset="0"/>
              <a:buChar char="•"/>
            </a:pPr>
            <a:r>
              <a:rPr lang="en-US" dirty="0"/>
              <a:t>The images illustrate the biomechanical analysis for Subject B using different tools.</a:t>
            </a:r>
          </a:p>
          <a:p>
            <a:pPr marL="742950" lvl="1" indent="-285750">
              <a:buFont typeface="Arial" panose="020B0604020202020204" pitchFamily="34" charset="0"/>
              <a:buChar char="•"/>
            </a:pPr>
            <a:r>
              <a:rPr lang="en-US" b="1" dirty="0"/>
              <a:t>Top Images</a:t>
            </a:r>
            <a:r>
              <a:rPr lang="en-US" dirty="0"/>
              <a:t>: High trunk flexion (88° and 45°) with conventional tools, resulting in high MSD risk scores (8 and 6).</a:t>
            </a:r>
          </a:p>
          <a:p>
            <a:pPr marL="742950" lvl="1" indent="-285750">
              <a:buFont typeface="Arial" panose="020B0604020202020204" pitchFamily="34" charset="0"/>
              <a:buChar char="•"/>
            </a:pPr>
            <a:r>
              <a:rPr lang="en-US" b="1" dirty="0"/>
              <a:t>Bottom Images</a:t>
            </a:r>
            <a:r>
              <a:rPr lang="en-US" dirty="0"/>
              <a:t>: Lower trunk flexion (31° and 21°) with ergonomic tools, leading to reduced MSD risks (6 and 6).</a:t>
            </a:r>
          </a:p>
          <a:p>
            <a:pPr marL="742950" lvl="1" indent="-285750">
              <a:buFont typeface="Arial" panose="020B0604020202020204" pitchFamily="34" charset="0"/>
              <a:buChar char="•"/>
            </a:pPr>
            <a:r>
              <a:rPr lang="en-US" b="1" dirty="0"/>
              <a:t>Conclusion</a:t>
            </a:r>
            <a:r>
              <a:rPr lang="en-US" dirty="0"/>
              <a:t>: Implementing ergonomic tools significantly reduces trunk flexion, lowers MSD risks, and improves overall tool design for user safety and efficiency for Subject B.</a:t>
            </a:r>
          </a:p>
          <a:p>
            <a:r>
              <a:rPr lang="en-US" dirty="0"/>
              <a:t>These titles and content summaries clearly differentiate the analysis for Subject A and Subject B while highlighting the specific impacts of ergonomic tool usage on reducing physical strain and MSD risks.</a:t>
            </a: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endParaRPr lang="en-US" sz="1400" dirty="0"/>
          </a:p>
          <a:p>
            <a:pPr marL="342900" lvl="0" indent="-342900">
              <a:lnSpc>
                <a:spcPct val="107000"/>
              </a:lnSpc>
              <a:spcAft>
                <a:spcPts val="800"/>
              </a:spcAft>
              <a:buSzPts val="1000"/>
              <a:buFont typeface="Symbol" panose="05050102010706020507" pitchFamily="18" charset="2"/>
              <a:buChar char=""/>
              <a:tabLst>
                <a:tab pos="457200" algn="l"/>
              </a:tabLst>
            </a:pPr>
            <a:endParaRPr lang="en-US" sz="105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15</a:t>
            </a:fld>
            <a:endParaRPr lang="en-US"/>
          </a:p>
        </p:txBody>
      </p:sp>
    </p:spTree>
    <p:extLst>
      <p:ext uri="{BB962C8B-B14F-4D97-AF65-F5344CB8AC3E}">
        <p14:creationId xmlns:p14="http://schemas.microsoft.com/office/powerpoint/2010/main" val="395309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Visual Aid: Photos of participants performing tasks with both tool types. Statement: "We used a structured approach to measure the impacts of ergonomic tools.</a:t>
            </a:r>
            <a:endParaRPr lang="en-US" dirty="0"/>
          </a:p>
          <a:p>
            <a:pPr marL="685800"/>
            <a:endParaRPr lang="en-US" dirty="0">
              <a:effectLst/>
              <a:highlight>
                <a:srgbClr val="FFFFFF"/>
              </a:highlight>
            </a:endParaRPr>
          </a:p>
        </p:txBody>
      </p:sp>
      <p:sp>
        <p:nvSpPr>
          <p:cNvPr id="4" name="Slide Number Placeholder 3"/>
          <p:cNvSpPr>
            <a:spLocks noGrp="1"/>
          </p:cNvSpPr>
          <p:nvPr>
            <p:ph type="sldNum" sz="quarter" idx="5"/>
          </p:nvPr>
        </p:nvSpPr>
        <p:spPr/>
        <p:txBody>
          <a:bodyPr/>
          <a:lstStyle/>
          <a:p>
            <a:fld id="{F6DEBD5A-EB90-FA43-A292-200C58D1BF41}" type="slidenum">
              <a:rPr lang="en-US" smtClean="0"/>
              <a:t>16</a:t>
            </a:fld>
            <a:endParaRPr lang="en-US"/>
          </a:p>
        </p:txBody>
      </p:sp>
    </p:spTree>
    <p:extLst>
      <p:ext uri="{BB962C8B-B14F-4D97-AF65-F5344CB8AC3E}">
        <p14:creationId xmlns:p14="http://schemas.microsoft.com/office/powerpoint/2010/main" val="1408989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spcAft>
                <a:spcPts val="800"/>
              </a:spcAft>
              <a:buSzPts val="1000"/>
              <a:buFont typeface="Wingdings" panose="05000000000000000000" pitchFamily="2" charset="2"/>
              <a:buChar char="q"/>
              <a:tabLst>
                <a:tab pos="4572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rPr>
              <a:t>Insights from statistical models on ergonomic outcomes.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rPr>
              <a:t>Emphasis on lift angle, handle lift height, and mechanical advantage.</a:t>
            </a:r>
            <a:endParaRPr lang="en-US"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17</a:t>
            </a:fld>
            <a:endParaRPr lang="en-US"/>
          </a:p>
        </p:txBody>
      </p:sp>
    </p:spTree>
    <p:extLst>
      <p:ext uri="{BB962C8B-B14F-4D97-AF65-F5344CB8AC3E}">
        <p14:creationId xmlns:p14="http://schemas.microsoft.com/office/powerpoint/2010/main" val="835896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spcAft>
                <a:spcPts val="800"/>
              </a:spcAft>
              <a:buSzPts val="1000"/>
              <a:tabLst>
                <a:tab pos="457200" algn="l"/>
              </a:tabLst>
            </a:pP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Visual Aid</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Graphs showing joint angle measurements for hip, wrist, and elbow. </a:t>
            </a: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"Ergonomic tools reduce hip and wrist strain but increase elbow effort."</a:t>
            </a:r>
            <a:endParaRPr lang="en-US" sz="12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EBD5A-EB90-FA43-A292-200C58D1BF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302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pPr marL="742950" lvl="1" indent="-285750">
              <a:lnSpc>
                <a:spcPct val="107000"/>
              </a:lnSpc>
              <a:spcBef>
                <a:spcPts val="600"/>
              </a:spcBef>
              <a:spcAft>
                <a:spcPts val="600"/>
              </a:spcAft>
              <a:buSzPts val="1000"/>
              <a:buFont typeface="Symbol" panose="05050102010706020507" pitchFamily="18" charset="2"/>
              <a:buChar char=""/>
              <a:tabLst>
                <a:tab pos="914400" algn="l"/>
              </a:tabLst>
            </a:pPr>
            <a:r>
              <a:rPr lang="en-US" sz="105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rPr>
              <a:t>Photos of participants lifting loads with ergonomic and conventional tools. Statement: "Ergonomic tools support higher loads without increasing joint strain."</a:t>
            </a:r>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20</a:t>
            </a:fld>
            <a:endParaRPr lang="en-US"/>
          </a:p>
        </p:txBody>
      </p:sp>
    </p:spTree>
    <p:extLst>
      <p:ext uri="{BB962C8B-B14F-4D97-AF65-F5344CB8AC3E}">
        <p14:creationId xmlns:p14="http://schemas.microsoft.com/office/powerpoint/2010/main" val="376811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pPr marL="742950" lvl="1" indent="-285750">
              <a:lnSpc>
                <a:spcPct val="107000"/>
              </a:lnSpc>
              <a:spcBef>
                <a:spcPts val="600"/>
              </a:spcBef>
              <a:spcAft>
                <a:spcPts val="600"/>
              </a:spcAft>
              <a:buSzPts val="1000"/>
              <a:buFont typeface="Symbol" panose="05050102010706020507" pitchFamily="18" charset="2"/>
              <a:buChar char=""/>
              <a:tabLst>
                <a:tab pos="914400" algn="l"/>
              </a:tabLst>
            </a:pPr>
            <a:r>
              <a:rPr lang="en-US" sz="1050" kern="0" dirty="0">
                <a:solidFill>
                  <a:srgbClr val="000000"/>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Imagine starting your day with the tools designed to ease your workload, but ending it with intense back pain and sore wrists. This is the daily reality for many women farmers using conventional tools. Our study aims to change that."</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21</a:t>
            </a:fld>
            <a:endParaRPr lang="en-US"/>
          </a:p>
        </p:txBody>
      </p:sp>
    </p:spTree>
    <p:extLst>
      <p:ext uri="{BB962C8B-B14F-4D97-AF65-F5344CB8AC3E}">
        <p14:creationId xmlns:p14="http://schemas.microsoft.com/office/powerpoint/2010/main" val="1396731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Conventional Tools:</a:t>
            </a:r>
            <a:endParaRPr lang="en-US" dirty="0"/>
          </a:p>
          <a:p>
            <a:pPr marL="742950" lvl="1" indent="-285750">
              <a:buFont typeface="Arial" panose="020B0604020202020204" pitchFamily="34" charset="0"/>
              <a:buChar char="•"/>
            </a:pPr>
            <a:r>
              <a:rPr lang="en-US" dirty="0"/>
              <a:t>Moderate wrist flexion and adduction</a:t>
            </a:r>
          </a:p>
          <a:p>
            <a:pPr marL="742950" lvl="1" indent="-285750">
              <a:buFont typeface="Arial" panose="020B0604020202020204" pitchFamily="34" charset="0"/>
              <a:buChar char="•"/>
            </a:pPr>
            <a:r>
              <a:rPr lang="en-US" dirty="0"/>
              <a:t>Consistent forearm pronation</a:t>
            </a:r>
          </a:p>
          <a:p>
            <a:pPr marL="742950" lvl="1" indent="-285750">
              <a:buFont typeface="Arial" panose="020B0604020202020204" pitchFamily="34" charset="0"/>
              <a:buChar char="•"/>
            </a:pPr>
            <a:r>
              <a:rPr lang="en-US" dirty="0"/>
              <a:t>Associated with higher strain due to less ergonomic design</a:t>
            </a:r>
          </a:p>
          <a:p>
            <a:pPr>
              <a:buFont typeface="Arial" panose="020B0604020202020204" pitchFamily="34" charset="0"/>
              <a:buChar char="•"/>
            </a:pPr>
            <a:r>
              <a:rPr lang="en-US" b="1" dirty="0"/>
              <a:t>EAHA Handles:</a:t>
            </a:r>
            <a:endParaRPr lang="en-US" dirty="0"/>
          </a:p>
          <a:p>
            <a:pPr marL="742950" lvl="1" indent="-285750">
              <a:buFont typeface="Arial" panose="020B0604020202020204" pitchFamily="34" charset="0"/>
              <a:buChar char="•"/>
            </a:pPr>
            <a:r>
              <a:rPr lang="en-US" dirty="0"/>
              <a:t>Increased wrist flexion and adduction</a:t>
            </a:r>
          </a:p>
          <a:p>
            <a:pPr marL="742950" lvl="1" indent="-285750">
              <a:buFont typeface="Arial" panose="020B0604020202020204" pitchFamily="34" charset="0"/>
              <a:buChar char="•"/>
            </a:pPr>
            <a:r>
              <a:rPr lang="en-US" dirty="0"/>
              <a:t>Higher angles of supination</a:t>
            </a:r>
          </a:p>
          <a:p>
            <a:pPr marL="742950" lvl="1" indent="-285750">
              <a:buFont typeface="Arial" panose="020B0604020202020204" pitchFamily="34" charset="0"/>
              <a:buChar char="•"/>
            </a:pPr>
            <a:r>
              <a:rPr lang="en-US" dirty="0"/>
              <a:t>Mixed strain reduction results</a:t>
            </a:r>
          </a:p>
          <a:p>
            <a:pPr>
              <a:buFont typeface="Arial" panose="020B0604020202020204" pitchFamily="34" charset="0"/>
              <a:buChar char="•"/>
            </a:pPr>
            <a:r>
              <a:rPr lang="en-US" b="1" dirty="0"/>
              <a:t>EAHB Handles:</a:t>
            </a:r>
            <a:endParaRPr lang="en-US" dirty="0"/>
          </a:p>
          <a:p>
            <a:pPr marL="742950" lvl="1" indent="-285750">
              <a:buFont typeface="Arial" panose="020B0604020202020204" pitchFamily="34" charset="0"/>
              <a:buChar char="•"/>
            </a:pPr>
            <a:r>
              <a:rPr lang="en-US" dirty="0"/>
              <a:t>Balanced wrist flexion and adduction</a:t>
            </a:r>
          </a:p>
          <a:p>
            <a:pPr marL="742950" lvl="1" indent="-285750">
              <a:buFont typeface="Arial" panose="020B0604020202020204" pitchFamily="34" charset="0"/>
              <a:buChar char="•"/>
            </a:pPr>
            <a:r>
              <a:rPr lang="en-US" dirty="0"/>
              <a:t>Optimal supination</a:t>
            </a:r>
          </a:p>
          <a:p>
            <a:pPr marL="742950" lvl="1" indent="-285750">
              <a:buFont typeface="Arial" panose="020B0604020202020204" pitchFamily="34" charset="0"/>
              <a:buChar char="•"/>
            </a:pPr>
            <a:r>
              <a:rPr lang="en-US" dirty="0"/>
              <a:t>Minimized overall strain, better ergonomic design</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Static handles prevent natural wrist position, causing increased ulnar deviation and dorsiflexion.</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latin typeface="Arial Black" panose="020B0A04020102020204" pitchFamily="34" charset="0"/>
              </a:rPr>
              <a:t>Implications - </a:t>
            </a:r>
            <a:r>
              <a:rPr lang="en-US" sz="1200" b="1" kern="0" dirty="0">
                <a:latin typeface="Arial Black" panose="020B0A04020102020204" pitchFamily="34" charset="0"/>
                <a:ea typeface="Times New Roman" panose="02020603050405020304" pitchFamily="18" charset="0"/>
              </a:rPr>
              <a:t>Motion Efficiency and Biomechanical Insights</a:t>
            </a:r>
            <a:endParaRPr lang="en-US" sz="1200" kern="100" dirty="0">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Visual Aid</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Diagram illustrating the ergonomic improvements and trade-offs identified. </a:t>
            </a: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"Ergonomic tools provide significant benefits but also present new challenges."</a:t>
            </a:r>
            <a:endParaRPr lang="en-US" sz="120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algn="just"/>
            <a:r>
              <a:rPr lang="en-US" sz="1200" b="1" dirty="0">
                <a:latin typeface="Arial" panose="020B0604020202020204" pitchFamily="34" charset="0"/>
                <a:cs typeface="Arial" panose="020B0604020202020204" pitchFamily="34" charset="0"/>
              </a:rPr>
              <a:t>Implications:</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Ergonomic tools show lower and more consistent heart rates, indicating reduced cardiovascular strain and better efficiency.</a:t>
            </a:r>
          </a:p>
          <a:p>
            <a:pPr algn="just"/>
            <a:r>
              <a:rPr lang="en-US" sz="1200" dirty="0">
                <a:latin typeface="Arial" panose="020B0604020202020204" pitchFamily="34" charset="0"/>
                <a:cs typeface="Arial" panose="020B0604020202020204" pitchFamily="34" charset="0"/>
              </a:rPr>
              <a:t>  95% reported reduced trunk and lower back strain but increased elbow stress.</a:t>
            </a:r>
          </a:p>
          <a:p>
            <a:pPr algn="just"/>
            <a:r>
              <a:rPr lang="en-US" sz="1200" dirty="0">
                <a:latin typeface="Arial" panose="020B0604020202020204" pitchFamily="34" charset="0"/>
                <a:cs typeface="Arial" panose="020B0604020202020204" pitchFamily="34" charset="0"/>
              </a:rPr>
              <a:t>Static handles prevent natural wrist position, causing increased ulnar deviation and dorsiflexion.</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23</a:t>
            </a:fld>
            <a:endParaRPr lang="en-US"/>
          </a:p>
        </p:txBody>
      </p:sp>
    </p:spTree>
    <p:extLst>
      <p:ext uri="{BB962C8B-B14F-4D97-AF65-F5344CB8AC3E}">
        <p14:creationId xmlns:p14="http://schemas.microsoft.com/office/powerpoint/2010/main" val="3155880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Visual Aid</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Diagram illustrating the ergonomic improvements and trade-offs identified. </a:t>
            </a: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"Ergonomic tools provide significant benefits but also present new challenges."</a:t>
            </a:r>
            <a:endParaRPr lang="en-US" sz="120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r>
              <a:rPr lang="en-US" dirty="0"/>
              <a:t>Sure! Here are improved image descriptions for the nine images on the slide:</a:t>
            </a:r>
          </a:p>
          <a:p>
            <a:pPr>
              <a:buFont typeface="+mj-lt"/>
              <a:buAutoNum type="arabicPeriod"/>
            </a:pPr>
            <a:r>
              <a:rPr lang="en-US" b="1" dirty="0"/>
              <a:t>Conventional Tool - Placement</a:t>
            </a:r>
            <a:endParaRPr lang="en-US" dirty="0"/>
          </a:p>
          <a:p>
            <a:pPr marL="742950" lvl="1" indent="-285750">
              <a:buFont typeface="+mj-lt"/>
              <a:buAutoNum type="arabicPeriod"/>
            </a:pPr>
            <a:r>
              <a:rPr lang="en-US" b="1" dirty="0"/>
              <a:t>Image Description</a:t>
            </a:r>
            <a:r>
              <a:rPr lang="en-US" dirty="0"/>
              <a:t>: The wrist is slightly bent forward (10° flexion) and tilted inward toward the body’s midline (10° adduction).</a:t>
            </a:r>
          </a:p>
          <a:p>
            <a:pPr marL="742950" lvl="1" indent="-285750">
              <a:buFont typeface="+mj-lt"/>
              <a:buAutoNum type="arabicPeriod"/>
            </a:pPr>
            <a:r>
              <a:rPr lang="en-US" b="1" dirty="0"/>
              <a:t>Explanation</a:t>
            </a:r>
            <a:r>
              <a:rPr lang="en-US" dirty="0"/>
              <a:t>: The wrist is in a mild forward bend and an inward tilt, positioning the hand closer to the body.</a:t>
            </a:r>
          </a:p>
          <a:p>
            <a:pPr>
              <a:buFont typeface="+mj-lt"/>
              <a:buAutoNum type="arabicPeriod"/>
            </a:pPr>
            <a:r>
              <a:rPr lang="en-US" b="1" dirty="0"/>
              <a:t>EAHA Handle - Placement</a:t>
            </a:r>
            <a:endParaRPr lang="en-US" dirty="0"/>
          </a:p>
          <a:p>
            <a:pPr marL="742950" lvl="1" indent="-285750">
              <a:buFont typeface="+mj-lt"/>
              <a:buAutoNum type="arabicPeriod"/>
            </a:pPr>
            <a:r>
              <a:rPr lang="en-US" b="1" dirty="0"/>
              <a:t>Image Description</a:t>
            </a:r>
            <a:r>
              <a:rPr lang="en-US" dirty="0"/>
              <a:t>: The wrist is noticeably bent forward (25° flexion) and tilted more inward (15° adduction).</a:t>
            </a:r>
          </a:p>
          <a:p>
            <a:pPr marL="742950" lvl="1" indent="-285750">
              <a:buFont typeface="+mj-lt"/>
              <a:buAutoNum type="arabicPeriod"/>
            </a:pPr>
            <a:r>
              <a:rPr lang="en-US" b="1" dirty="0"/>
              <a:t>Explanation</a:t>
            </a:r>
            <a:r>
              <a:rPr lang="en-US" dirty="0"/>
              <a:t>: The wrist has a significant forward bend and a pronounced inward tilt, positioning the hand closer to the body.</a:t>
            </a:r>
          </a:p>
          <a:p>
            <a:pPr>
              <a:buFont typeface="+mj-lt"/>
              <a:buAutoNum type="arabicPeriod"/>
            </a:pPr>
            <a:r>
              <a:rPr lang="en-US" b="1" dirty="0"/>
              <a:t>EAHB Handle - Placement</a:t>
            </a:r>
            <a:endParaRPr lang="en-US" dirty="0"/>
          </a:p>
          <a:p>
            <a:pPr marL="742950" lvl="1" indent="-285750">
              <a:buFont typeface="+mj-lt"/>
              <a:buAutoNum type="arabicPeriod"/>
            </a:pPr>
            <a:r>
              <a:rPr lang="en-US" b="1" dirty="0"/>
              <a:t>Image Description</a:t>
            </a:r>
            <a:r>
              <a:rPr lang="en-US" dirty="0"/>
              <a:t>: The wrist is moderately bent forward (18° flexion) and slightly tilted inward (7° adduction).</a:t>
            </a:r>
          </a:p>
          <a:p>
            <a:pPr marL="742950" lvl="1" indent="-285750">
              <a:buFont typeface="+mj-lt"/>
              <a:buAutoNum type="arabicPeriod"/>
            </a:pPr>
            <a:r>
              <a:rPr lang="en-US" b="1" dirty="0"/>
              <a:t>Explanation</a:t>
            </a:r>
            <a:r>
              <a:rPr lang="en-US" dirty="0"/>
              <a:t>: The wrist shows a moderate forward bend and a slight inward tilt, positioning the hand closer to the body.</a:t>
            </a:r>
          </a:p>
          <a:p>
            <a:pPr>
              <a:buFont typeface="+mj-lt"/>
              <a:buAutoNum type="arabicPeriod"/>
            </a:pPr>
            <a:r>
              <a:rPr lang="en-US" b="1" dirty="0"/>
              <a:t>Conventional Tool - Lifting</a:t>
            </a:r>
            <a:endParaRPr lang="en-US" dirty="0"/>
          </a:p>
          <a:p>
            <a:pPr marL="742950" lvl="1" indent="-285750">
              <a:buFont typeface="+mj-lt"/>
              <a:buAutoNum type="arabicPeriod"/>
            </a:pPr>
            <a:r>
              <a:rPr lang="en-US" b="1" dirty="0"/>
              <a:t>Image Description</a:t>
            </a:r>
            <a:r>
              <a:rPr lang="en-US" dirty="0"/>
              <a:t>: The wrist is rotated so the palm faces upward or forward (supination close to neutral).</a:t>
            </a:r>
          </a:p>
          <a:p>
            <a:pPr marL="742950" lvl="1" indent="-285750">
              <a:buFont typeface="+mj-lt"/>
              <a:buAutoNum type="arabicPeriod"/>
            </a:pPr>
            <a:r>
              <a:rPr lang="en-US" b="1" dirty="0"/>
              <a:t>Explanation</a:t>
            </a:r>
            <a:r>
              <a:rPr lang="en-US" dirty="0"/>
              <a:t>: The forearm rotation is mild, allowing the palm to face slightly upward or forward.</a:t>
            </a:r>
          </a:p>
          <a:p>
            <a:pPr>
              <a:buFont typeface="+mj-lt"/>
              <a:buAutoNum type="arabicPeriod"/>
            </a:pPr>
            <a:r>
              <a:rPr lang="en-US" b="1" dirty="0"/>
              <a:t>EAHA Handle - Lifting</a:t>
            </a:r>
            <a:endParaRPr lang="en-US" dirty="0"/>
          </a:p>
          <a:p>
            <a:pPr marL="742950" lvl="1" indent="-285750">
              <a:buFont typeface="+mj-lt"/>
              <a:buAutoNum type="arabicPeriod"/>
            </a:pPr>
            <a:r>
              <a:rPr lang="en-US" b="1" dirty="0"/>
              <a:t>Image Description</a:t>
            </a:r>
            <a:r>
              <a:rPr lang="en-US" dirty="0"/>
              <a:t>: The wrist is rotated more so the palm faces further upward or forward (higher angle of supination).</a:t>
            </a:r>
          </a:p>
          <a:p>
            <a:pPr marL="742950" lvl="1" indent="-285750">
              <a:buFont typeface="+mj-lt"/>
              <a:buAutoNum type="arabicPeriod"/>
            </a:pPr>
            <a:r>
              <a:rPr lang="en-US" b="1" dirty="0"/>
              <a:t>Explanation</a:t>
            </a:r>
            <a:r>
              <a:rPr lang="en-US" dirty="0"/>
              <a:t>: The forearm is rotated more significantly, making the palm face more upward or forward compared to the conventional tool.</a:t>
            </a:r>
          </a:p>
          <a:p>
            <a:pPr>
              <a:buFont typeface="+mj-lt"/>
              <a:buAutoNum type="arabicPeriod"/>
            </a:pPr>
            <a:r>
              <a:rPr lang="en-US" b="1" dirty="0"/>
              <a:t>EAHB Handle - Lifting</a:t>
            </a:r>
            <a:endParaRPr lang="en-US" dirty="0"/>
          </a:p>
          <a:p>
            <a:pPr marL="742950" lvl="1" indent="-285750">
              <a:buFont typeface="+mj-lt"/>
              <a:buAutoNum type="arabicPeriod"/>
            </a:pPr>
            <a:r>
              <a:rPr lang="en-US" b="1" dirty="0"/>
              <a:t>Image Description</a:t>
            </a:r>
            <a:r>
              <a:rPr lang="en-US" dirty="0"/>
              <a:t>: The wrist maintains a balanced rotation, allowing easier lifting (balanced supination).</a:t>
            </a:r>
          </a:p>
          <a:p>
            <a:pPr marL="742950" lvl="1" indent="-285750">
              <a:buFont typeface="+mj-lt"/>
              <a:buAutoNum type="arabicPeriod"/>
            </a:pPr>
            <a:r>
              <a:rPr lang="en-US" b="1" dirty="0"/>
              <a:t>Explanation</a:t>
            </a:r>
            <a:r>
              <a:rPr lang="en-US" dirty="0"/>
              <a:t>: The forearm is rotated in a balanced way, optimizing the position for easier lifting.</a:t>
            </a:r>
          </a:p>
          <a:p>
            <a:pPr>
              <a:buFont typeface="+mj-lt"/>
              <a:buAutoNum type="arabicPeriod"/>
            </a:pPr>
            <a:r>
              <a:rPr lang="en-US" b="1" dirty="0"/>
              <a:t>Conventional Tool - Throwing/Release</a:t>
            </a:r>
            <a:endParaRPr lang="en-US" dirty="0"/>
          </a:p>
          <a:p>
            <a:pPr marL="742950" lvl="1" indent="-285750">
              <a:buFont typeface="+mj-lt"/>
              <a:buAutoNum type="arabicPeriod"/>
            </a:pPr>
            <a:r>
              <a:rPr lang="en-US" b="1" dirty="0"/>
              <a:t>Image Description</a:t>
            </a:r>
            <a:r>
              <a:rPr lang="en-US" dirty="0"/>
              <a:t>: The wrist is straightened (extension) and moved outward (abduction), with the palm facing downward (45° pronation).</a:t>
            </a:r>
          </a:p>
          <a:p>
            <a:pPr marL="742950" lvl="1" indent="-285750">
              <a:buFont typeface="+mj-lt"/>
              <a:buAutoNum type="arabicPeriod"/>
            </a:pPr>
            <a:r>
              <a:rPr lang="en-US" b="1" dirty="0"/>
              <a:t>Explanation</a:t>
            </a:r>
            <a:r>
              <a:rPr lang="en-US" dirty="0"/>
              <a:t>: The wrist is extended and abducted, with the forearm rotated so the palm faces downward at a 45° angle.</a:t>
            </a:r>
          </a:p>
          <a:p>
            <a:pPr>
              <a:buFont typeface="+mj-lt"/>
              <a:buAutoNum type="arabicPeriod"/>
            </a:pPr>
            <a:r>
              <a:rPr lang="en-US" b="1" dirty="0"/>
              <a:t>EAHA Handle - Throwing/Release</a:t>
            </a:r>
            <a:endParaRPr lang="en-US" dirty="0"/>
          </a:p>
          <a:p>
            <a:pPr marL="742950" lvl="1" indent="-285750">
              <a:buFont typeface="+mj-lt"/>
              <a:buAutoNum type="arabicPeriod"/>
            </a:pPr>
            <a:r>
              <a:rPr lang="en-US" b="1" dirty="0"/>
              <a:t>Image Description</a:t>
            </a:r>
            <a:r>
              <a:rPr lang="en-US" dirty="0"/>
              <a:t>: The wrist is maximally straightened (most extension) and moved outward (abduction), with the palm facing completely downward (90° pronation).</a:t>
            </a:r>
          </a:p>
          <a:p>
            <a:pPr marL="742950" lvl="1" indent="-285750">
              <a:buFont typeface="+mj-lt"/>
              <a:buAutoNum type="arabicPeriod"/>
            </a:pPr>
            <a:r>
              <a:rPr lang="en-US" b="1" dirty="0"/>
              <a:t>Explanation</a:t>
            </a:r>
            <a:r>
              <a:rPr lang="en-US" dirty="0"/>
              <a:t>: The wrist is in maximal extension and abduction, with the forearm rotated so the palm faces completely downward at a 90° angle.</a:t>
            </a:r>
          </a:p>
          <a:p>
            <a:pPr>
              <a:buFont typeface="+mj-lt"/>
              <a:buAutoNum type="arabicPeriod"/>
            </a:pPr>
            <a:r>
              <a:rPr lang="en-US" b="1" dirty="0"/>
              <a:t>EAHB Handle - Throwing/Release</a:t>
            </a:r>
            <a:endParaRPr lang="en-US" dirty="0"/>
          </a:p>
          <a:p>
            <a:pPr marL="742950" lvl="1" indent="-285750">
              <a:buFont typeface="+mj-lt"/>
              <a:buAutoNum type="arabicPeriod"/>
            </a:pPr>
            <a:r>
              <a:rPr lang="en-US" b="1" dirty="0"/>
              <a:t>Image Description</a:t>
            </a:r>
            <a:r>
              <a:rPr lang="en-US" dirty="0"/>
              <a:t>: The wrist is straightened (extension) and moved outward (abduction), with the palm facing upward (45° supination).</a:t>
            </a:r>
          </a:p>
          <a:p>
            <a:pPr marL="742950" lvl="1" indent="-285750">
              <a:buFont typeface="+mj-lt"/>
              <a:buAutoNum type="arabicPeriod"/>
            </a:pPr>
            <a:r>
              <a:rPr lang="en-US" b="1" dirty="0"/>
              <a:t>Explanation</a:t>
            </a:r>
            <a:r>
              <a:rPr lang="en-US" dirty="0"/>
              <a:t>: The wrist is extended and abducted, with the forearm rotated so the palm faces upward at a 45° angle.</a:t>
            </a:r>
          </a:p>
          <a:p>
            <a:r>
              <a:rPr lang="en-US" dirty="0"/>
              <a:t>These descriptions provide a clearer and more detailed understanding of the wrist and forearm positions in each scenario.</a:t>
            </a:r>
          </a:p>
          <a:p>
            <a:pPr algn="just"/>
            <a:r>
              <a:rPr lang="en-US" sz="1200" b="1" dirty="0">
                <a:latin typeface="Arial" panose="020B0604020202020204" pitchFamily="34" charset="0"/>
                <a:cs typeface="Arial" panose="020B0604020202020204" pitchFamily="34" charset="0"/>
              </a:rPr>
              <a:t>Implications:</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Ergonomic tools show lower and more consistent heart rates, indicating reduced cardiovascular strain and better efficiency.</a:t>
            </a:r>
          </a:p>
          <a:p>
            <a:pPr algn="just"/>
            <a:r>
              <a:rPr lang="en-US" sz="1200" dirty="0">
                <a:latin typeface="Arial" panose="020B0604020202020204" pitchFamily="34" charset="0"/>
                <a:cs typeface="Arial" panose="020B0604020202020204" pitchFamily="34" charset="0"/>
              </a:rPr>
              <a:t>  95% reported reduced trunk and lower back strain but increased elbow stress.</a:t>
            </a:r>
          </a:p>
          <a:p>
            <a:pPr algn="just"/>
            <a:r>
              <a:rPr lang="en-US" sz="1200" dirty="0">
                <a:latin typeface="Arial" panose="020B0604020202020204" pitchFamily="34" charset="0"/>
                <a:cs typeface="Arial" panose="020B0604020202020204" pitchFamily="34" charset="0"/>
              </a:rPr>
              <a:t>Static handles prevent natural wrist position, causing increased ulnar deviation and dorsiflexion.</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24</a:t>
            </a:fld>
            <a:endParaRPr lang="en-US"/>
          </a:p>
        </p:txBody>
      </p:sp>
    </p:spTree>
    <p:extLst>
      <p:ext uri="{BB962C8B-B14F-4D97-AF65-F5344CB8AC3E}">
        <p14:creationId xmlns:p14="http://schemas.microsoft.com/office/powerpoint/2010/main" val="3875333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Visual Aid</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Diagram illustrating the ergonomic improvements and trade-offs identified. </a:t>
            </a: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"Ergonomic tools provide significant benefits but also present new challenges."</a:t>
            </a:r>
            <a:endParaRPr lang="en-US" sz="120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algn="just"/>
            <a:r>
              <a:rPr lang="en-US" sz="1200" b="1" dirty="0">
                <a:latin typeface="Arial" panose="020B0604020202020204" pitchFamily="34" charset="0"/>
                <a:cs typeface="Arial" panose="020B0604020202020204" pitchFamily="34" charset="0"/>
              </a:rPr>
              <a:t>Implications:</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Ergonomic tools show lower and more consistent heart rates, indicating reduced cardiovascular strain and better efficiency.</a:t>
            </a:r>
          </a:p>
          <a:p>
            <a:pPr algn="just"/>
            <a:r>
              <a:rPr lang="en-US" sz="1200" dirty="0">
                <a:latin typeface="Arial" panose="020B0604020202020204" pitchFamily="34" charset="0"/>
                <a:cs typeface="Arial" panose="020B0604020202020204" pitchFamily="34" charset="0"/>
              </a:rPr>
              <a:t>  95% reported reduced trunk and lower back strain but increased elbow stress.</a:t>
            </a:r>
          </a:p>
          <a:p>
            <a:pPr algn="just"/>
            <a:r>
              <a:rPr lang="en-US" sz="1200" dirty="0">
                <a:latin typeface="Arial" panose="020B0604020202020204" pitchFamily="34" charset="0"/>
                <a:cs typeface="Arial" panose="020B0604020202020204" pitchFamily="34" charset="0"/>
              </a:rPr>
              <a:t>Static handles prevent natural wrist position, causing increased ulnar deviation and dorsiflexion.</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25</a:t>
            </a:fld>
            <a:endParaRPr lang="en-US"/>
          </a:p>
        </p:txBody>
      </p:sp>
    </p:spTree>
    <p:extLst>
      <p:ext uri="{BB962C8B-B14F-4D97-AF65-F5344CB8AC3E}">
        <p14:creationId xmlns:p14="http://schemas.microsoft.com/office/powerpoint/2010/main" val="375303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4</a:t>
            </a:fld>
            <a:endParaRPr lang="en-US"/>
          </a:p>
        </p:txBody>
      </p:sp>
    </p:spTree>
    <p:extLst>
      <p:ext uri="{BB962C8B-B14F-4D97-AF65-F5344CB8AC3E}">
        <p14:creationId xmlns:p14="http://schemas.microsoft.com/office/powerpoint/2010/main" val="3206690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Evaluate Ergonomic Benefits</a:t>
            </a:r>
            <a:r>
              <a:rPr lang="en-US" dirty="0"/>
              <a:t>:</a:t>
            </a:r>
          </a:p>
          <a:p>
            <a:pPr marL="742950" lvl="1" indent="-285750">
              <a:buFont typeface="+mj-lt"/>
              <a:buAutoNum type="arabicPeriod"/>
            </a:pPr>
            <a:r>
              <a:rPr lang="en-US" dirty="0"/>
              <a:t>Ergonomic tools significantly reduce heart rate, hip effort (by 15 degrees), and energy expenditure, indicating lower physical strain.</a:t>
            </a:r>
          </a:p>
          <a:p>
            <a:pPr>
              <a:buFont typeface="+mj-lt"/>
              <a:buAutoNum type="arabicPeriod"/>
            </a:pPr>
            <a:r>
              <a:rPr lang="en-US" b="1" dirty="0"/>
              <a:t>Identify Trade-offs</a:t>
            </a:r>
            <a:r>
              <a:rPr lang="en-US" dirty="0"/>
              <a:t>:</a:t>
            </a:r>
          </a:p>
          <a:p>
            <a:pPr marL="742950" lvl="1" indent="-285750">
              <a:buFont typeface="+mj-lt"/>
              <a:buAutoNum type="arabicPeriod"/>
            </a:pPr>
            <a:r>
              <a:rPr lang="en-US" dirty="0"/>
              <a:t>Ergonomic tools reduce hip and wrist strain but increase elbow effort. EAHA handles increase elbow strain, while EAHB handles provide a more balanced ergonomic solution.</a:t>
            </a:r>
          </a:p>
          <a:p>
            <a:pPr>
              <a:buFont typeface="+mj-lt"/>
              <a:buAutoNum type="arabicPeriod"/>
            </a:pPr>
            <a:r>
              <a:rPr lang="en-US" b="1" dirty="0"/>
              <a:t>Collect User Feedback</a:t>
            </a:r>
            <a:r>
              <a:rPr lang="en-US" dirty="0"/>
              <a:t>:</a:t>
            </a:r>
          </a:p>
          <a:p>
            <a:pPr marL="742950" lvl="1" indent="-285750">
              <a:buFont typeface="+mj-lt"/>
              <a:buAutoNum type="arabicPeriod"/>
            </a:pPr>
            <a:r>
              <a:rPr lang="en-US" dirty="0"/>
              <a:t>Participants noted reduced hip and back strain but found ergonomic handles harder to maneuver, increasing elbow stress. This suggests the need for adjustable designs.</a:t>
            </a:r>
          </a:p>
          <a:p>
            <a:pPr>
              <a:buFont typeface="+mj-lt"/>
              <a:buAutoNum type="arabicPeriod"/>
            </a:pPr>
            <a:r>
              <a:rPr lang="en-US" b="1" dirty="0"/>
              <a:t>Recommendation</a:t>
            </a:r>
            <a:r>
              <a:rPr lang="en-US" dirty="0"/>
              <a:t>:</a:t>
            </a:r>
          </a:p>
          <a:p>
            <a:pPr marL="742950" lvl="1" indent="-285750">
              <a:buFont typeface="+mj-lt"/>
              <a:buAutoNum type="arabicPeriod"/>
            </a:pPr>
            <a:r>
              <a:rPr lang="en-US" dirty="0"/>
              <a:t>Design shorter auxiliary handles than EAHA with tunable grips to minimize wrist strain and repetitive injuries.</a:t>
            </a:r>
          </a:p>
          <a:p>
            <a:r>
              <a:rPr lang="en-US" dirty="0"/>
              <a:t>4o</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27</a:t>
            </a:fld>
            <a:endParaRPr lang="en-US"/>
          </a:p>
        </p:txBody>
      </p:sp>
    </p:spTree>
    <p:extLst>
      <p:ext uri="{BB962C8B-B14F-4D97-AF65-F5344CB8AC3E}">
        <p14:creationId xmlns:p14="http://schemas.microsoft.com/office/powerpoint/2010/main" val="3873979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pPr marL="742950" marR="0" lvl="1" indent="-285750" algn="l" defTabSz="457200" rtl="0" eaLnBrk="1" fontAlgn="auto" latinLnBrk="0" hangingPunct="1">
              <a:lnSpc>
                <a:spcPct val="107000"/>
              </a:lnSpc>
              <a:spcBef>
                <a:spcPts val="600"/>
              </a:spcBef>
              <a:spcAft>
                <a:spcPts val="600"/>
              </a:spcAft>
              <a:buClrTx/>
              <a:buSzPts val="1000"/>
              <a:buFont typeface="Symbol" panose="05050102010706020507" pitchFamily="18" charset="2"/>
              <a:buChar char=""/>
              <a:tabLst>
                <a:tab pos="914400" algn="l"/>
              </a:tabLst>
              <a:defRPr/>
            </a:pP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Visual Aid</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Summary infographic highlighting key findings and recommendations. </a:t>
            </a: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"Future research will refine ergonomic designs for better health outcomes."</a:t>
            </a:r>
            <a:endParaRPr lang="en-US" sz="105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742950" lvl="1" indent="-285750">
              <a:lnSpc>
                <a:spcPct val="107000"/>
              </a:lnSpc>
              <a:spcBef>
                <a:spcPts val="600"/>
              </a:spcBef>
              <a:spcAft>
                <a:spcPts val="600"/>
              </a:spcAft>
              <a:buSzPts val="1000"/>
              <a:buFont typeface="Symbol" panose="05050102010706020507" pitchFamily="18" charset="2"/>
              <a:buChar char=""/>
              <a:tabLst>
                <a:tab pos="914400" algn="l"/>
              </a:tabLst>
            </a:pPr>
            <a:r>
              <a:rPr lang="en-US" sz="1050" kern="0" dirty="0">
                <a:solidFill>
                  <a:srgbClr val="000000"/>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Imagine starting your day with the tools designed to ease your workload, but ending it with intense back pain and sore wrists. This is the daily reality for many women farmers using conventional tools. Our study aims to change that."</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28</a:t>
            </a:fld>
            <a:endParaRPr lang="en-US"/>
          </a:p>
        </p:txBody>
      </p:sp>
    </p:spTree>
    <p:extLst>
      <p:ext uri="{BB962C8B-B14F-4D97-AF65-F5344CB8AC3E}">
        <p14:creationId xmlns:p14="http://schemas.microsoft.com/office/powerpoint/2010/main" val="55358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5</a:t>
            </a:fld>
            <a:endParaRPr lang="en-US"/>
          </a:p>
        </p:txBody>
      </p:sp>
    </p:spTree>
    <p:extLst>
      <p:ext uri="{BB962C8B-B14F-4D97-AF65-F5344CB8AC3E}">
        <p14:creationId xmlns:p14="http://schemas.microsoft.com/office/powerpoint/2010/main" val="3787648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6</a:t>
            </a:fld>
            <a:endParaRPr lang="en-US"/>
          </a:p>
        </p:txBody>
      </p:sp>
    </p:spTree>
    <p:extLst>
      <p:ext uri="{BB962C8B-B14F-4D97-AF65-F5344CB8AC3E}">
        <p14:creationId xmlns:p14="http://schemas.microsoft.com/office/powerpoint/2010/main" val="258314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7</a:t>
            </a:fld>
            <a:endParaRPr lang="en-US"/>
          </a:p>
        </p:txBody>
      </p:sp>
    </p:spTree>
    <p:extLst>
      <p:ext uri="{BB962C8B-B14F-4D97-AF65-F5344CB8AC3E}">
        <p14:creationId xmlns:p14="http://schemas.microsoft.com/office/powerpoint/2010/main" val="338697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0D0D0D"/>
                </a:solidFill>
                <a:effectLst/>
                <a:latin typeface="Segoe UI" panose="020B0502040204020203" pitchFamily="34" charset="0"/>
                <a:ea typeface="Times New Roman" panose="02020603050405020304" pitchFamily="18" charset="0"/>
              </a:rPr>
              <a:t>Statement</a:t>
            </a:r>
            <a:r>
              <a:rPr lang="en-US" sz="1200" kern="0" dirty="0">
                <a:solidFill>
                  <a:srgbClr val="0D0D0D"/>
                </a:solidFill>
                <a:effectLst/>
                <a:latin typeface="Segoe UI" panose="020B0502040204020203" pitchFamily="34" charset="0"/>
                <a:ea typeface="Times New Roman" panose="02020603050405020304" pitchFamily="18" charset="0"/>
              </a:rPr>
              <a:t>: "We investigated the effects of ergonomic tools on MSD risk factors through a detailed study."</a:t>
            </a:r>
            <a:endParaRPr lang="en-US" dirty="0"/>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9</a:t>
            </a:fld>
            <a:endParaRPr lang="en-US"/>
          </a:p>
        </p:txBody>
      </p:sp>
    </p:spTree>
    <p:extLst>
      <p:ext uri="{BB962C8B-B14F-4D97-AF65-F5344CB8AC3E}">
        <p14:creationId xmlns:p14="http://schemas.microsoft.com/office/powerpoint/2010/main" val="290022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Visual Aid: Photos of participants performing tasks with both tool types. Statement: "We used a structured approach to measure the impacts of ergonomic tools.</a:t>
            </a:r>
            <a:endParaRPr lang="en-US" dirty="0"/>
          </a:p>
          <a:p>
            <a:pPr marL="685800"/>
            <a:endParaRPr lang="en-US" dirty="0">
              <a:effectLst/>
              <a:highlight>
                <a:srgbClr val="FFFFFF"/>
              </a:highlight>
            </a:endParaRPr>
          </a:p>
        </p:txBody>
      </p:sp>
      <p:sp>
        <p:nvSpPr>
          <p:cNvPr id="4" name="Slide Number Placeholder 3"/>
          <p:cNvSpPr>
            <a:spLocks noGrp="1"/>
          </p:cNvSpPr>
          <p:nvPr>
            <p:ph type="sldNum" sz="quarter" idx="5"/>
          </p:nvPr>
        </p:nvSpPr>
        <p:spPr/>
        <p:txBody>
          <a:bodyPr/>
          <a:lstStyle/>
          <a:p>
            <a:fld id="{F6DEBD5A-EB90-FA43-A292-200C58D1BF41}" type="slidenum">
              <a:rPr lang="en-US" smtClean="0"/>
              <a:t>10</a:t>
            </a:fld>
            <a:endParaRPr lang="en-US"/>
          </a:p>
        </p:txBody>
      </p:sp>
    </p:spTree>
    <p:extLst>
      <p:ext uri="{BB962C8B-B14F-4D97-AF65-F5344CB8AC3E}">
        <p14:creationId xmlns:p14="http://schemas.microsoft.com/office/powerpoint/2010/main" val="402072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Clr>
                <a:srgbClr val="C00000"/>
              </a:buClr>
              <a:buFont typeface="Wingdings" panose="05000000000000000000" pitchFamily="2" charset="2"/>
              <a:buChar char="q"/>
            </a:pPr>
            <a:endParaRPr lang="en-US" sz="3200" dirty="0">
              <a:effectLst/>
              <a:latin typeface="Times New Roman" panose="02020603050405020304" pitchFamily="18" charset="0"/>
              <a:cs typeface="Times New Roman" panose="02020603050405020304" pitchFamily="18" charset="0"/>
            </a:endParaRPr>
          </a:p>
          <a:p>
            <a:pPr marL="914400" lvl="1" indent="-457200" algn="just">
              <a:lnSpc>
                <a:spcPct val="107000"/>
              </a:lnSpc>
              <a:spcAft>
                <a:spcPts val="800"/>
              </a:spcAft>
              <a:buClr>
                <a:srgbClr val="C00000"/>
              </a:buClr>
              <a:buSzPct val="100000"/>
              <a:buFont typeface="Arial" panose="020B0604020202020204" pitchFamily="34" charset="0"/>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Heart Rate: Ergonomic tools reduced average heart rate to 81 bpm compared to 86 bpm with conventional tools.</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914400" lvl="1" indent="-457200" algn="just">
              <a:lnSpc>
                <a:spcPct val="107000"/>
              </a:lnSpc>
              <a:spcAft>
                <a:spcPts val="800"/>
              </a:spcAft>
              <a:buClr>
                <a:srgbClr val="C00000"/>
              </a:buClr>
              <a:buSzPct val="100000"/>
              <a:buFont typeface="Arial" panose="020B0604020202020204" pitchFamily="34" charset="0"/>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Energy Expenditure: Lower with ergonomic tools (4.29 KJ/kg vs. 4.98 KJ/kg) </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(Figure 1) </a:t>
            </a:r>
            <a:r>
              <a:rPr lang="en-US" sz="3200" dirty="0">
                <a:latin typeface="Times New Roman" panose="02020603050405020304" pitchFamily="18" charset="0"/>
                <a:cs typeface="Times New Roman" panose="02020603050405020304" pitchFamily="18" charset="0"/>
              </a:rPr>
              <a:t>Findings support that ergonomic tools reduce task effort (Varghese et al., 1994) and align with reduced cardiovascular strain (</a:t>
            </a:r>
            <a:r>
              <a:rPr lang="en-US" sz="3200" dirty="0" err="1">
                <a:latin typeface="Times New Roman" panose="02020603050405020304" pitchFamily="18" charset="0"/>
                <a:cs typeface="Times New Roman" panose="02020603050405020304" pitchFamily="18" charset="0"/>
              </a:rPr>
              <a:t>Lehto</a:t>
            </a:r>
            <a:r>
              <a:rPr lang="en-US" sz="3200" dirty="0">
                <a:latin typeface="Times New Roman" panose="02020603050405020304" pitchFamily="18" charset="0"/>
                <a:cs typeface="Times New Roman" panose="02020603050405020304" pitchFamily="18" charset="0"/>
              </a:rPr>
              <a:t> and Buck, 2008), potentially reducing fatigue and improving comfort over prolonged use.</a:t>
            </a:r>
            <a:endParaRPr lang="en-US" sz="3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0" lvl="1" indent="-457200" algn="just">
              <a:lnSpc>
                <a:spcPct val="107000"/>
              </a:lnSpc>
              <a:spcAft>
                <a:spcPts val="800"/>
              </a:spcAft>
              <a:buClr>
                <a:srgbClr val="C00000"/>
              </a:buClr>
              <a:buSzPct val="100000"/>
              <a:buFont typeface="Arial" panose="020B0604020202020204" pitchFamily="34" charset="0"/>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Cardiac Cost of Work: Lower with ergonomic tools (18.17 vs. 31.26). </a:t>
            </a:r>
          </a:p>
          <a:p>
            <a:pPr marL="914400" lvl="1" indent="-457200" algn="just">
              <a:lnSpc>
                <a:spcPct val="107000"/>
              </a:lnSpc>
              <a:spcAft>
                <a:spcPts val="800"/>
              </a:spcAft>
              <a:buClr>
                <a:srgbClr val="C00000"/>
              </a:buClr>
              <a:buSzPct val="100000"/>
              <a:buFont typeface="Arial" panose="020B0604020202020204" pitchFamily="34" charset="0"/>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Motion Efficiency: Improved with ergonomic tools (46.85 vs. 48.05).</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11</a:t>
            </a:fld>
            <a:endParaRPr lang="en-US"/>
          </a:p>
        </p:txBody>
      </p:sp>
    </p:spTree>
    <p:extLst>
      <p:ext uri="{BB962C8B-B14F-4D97-AF65-F5344CB8AC3E}">
        <p14:creationId xmlns:p14="http://schemas.microsoft.com/office/powerpoint/2010/main" val="154650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Descriptive Statistics</a:t>
            </a:r>
            <a:endParaRPr lang="en-US" dirty="0"/>
          </a:p>
          <a:p>
            <a:pPr>
              <a:buFont typeface="Arial" panose="020B0604020202020204" pitchFamily="34" charset="0"/>
              <a:buChar char="•"/>
            </a:pPr>
            <a:r>
              <a:rPr lang="en-US" dirty="0"/>
              <a:t>Calculated mean, median, standard deviation, variance, min, max for each variable.</a:t>
            </a:r>
          </a:p>
          <a:p>
            <a:r>
              <a:rPr lang="en-US" b="1" dirty="0"/>
              <a:t>Comparative Analysis</a:t>
            </a:r>
            <a:endParaRPr lang="en-US" dirty="0"/>
          </a:p>
          <a:p>
            <a:pPr>
              <a:buFont typeface="Arial" panose="020B0604020202020204" pitchFamily="34" charset="0"/>
              <a:buChar char="•"/>
            </a:pPr>
            <a:r>
              <a:rPr lang="en-US" b="1" dirty="0"/>
              <a:t>Welch Two Sample t-test</a:t>
            </a:r>
            <a:r>
              <a:rPr lang="en-US" dirty="0"/>
              <a:t>: Compared heart rate, oxygen uptake, energy expenditure, and effort angles (hip, shoulder, elbow, neck, leg, wrist) between conventional and ergonomic tools.</a:t>
            </a:r>
          </a:p>
          <a:p>
            <a:pPr>
              <a:buFont typeface="Arial" panose="020B0604020202020204" pitchFamily="34" charset="0"/>
              <a:buChar char="•"/>
            </a:pPr>
            <a:r>
              <a:rPr lang="en-US" b="1" dirty="0"/>
              <a:t>One-way ANOVA</a:t>
            </a:r>
            <a:r>
              <a:rPr lang="en-US" dirty="0"/>
              <a:t>: Tested differences in mean effort angles (hip, shoulder, elbow, neck, leg, wrist) and physiological indicators (heart rate, oxygen uptake, energy expenditure) across tool types.</a:t>
            </a:r>
          </a:p>
          <a:p>
            <a:pPr>
              <a:buFont typeface="Arial" panose="020B0604020202020204" pitchFamily="34" charset="0"/>
              <a:buChar char="•"/>
            </a:pPr>
            <a:r>
              <a:rPr lang="en-US" b="1" dirty="0"/>
              <a:t>Tukey’s HSD</a:t>
            </a:r>
            <a:r>
              <a:rPr lang="en-US" dirty="0"/>
              <a:t>: Identified specific significant differences between tool groups.</a:t>
            </a:r>
          </a:p>
          <a:p>
            <a:r>
              <a:rPr lang="en-US" b="1" dirty="0"/>
              <a:t>Linear Regression</a:t>
            </a:r>
            <a:r>
              <a:rPr lang="en-US" dirty="0"/>
              <a:t>: Analyzed relationships between average heart rate, oxygen uptake, energy expenditure, and effort angles with tool type and type of auxiliary handle. </a:t>
            </a:r>
            <a:r>
              <a:rPr lang="en-US" sz="2000" b="1" dirty="0">
                <a:latin typeface="Arial" panose="020B0604020202020204" pitchFamily="34" charset="0"/>
                <a:cs typeface="Arial" panose="020B0604020202020204" pitchFamily="34" charset="0"/>
              </a:rPr>
              <a:t>Variables Tested</a:t>
            </a: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Physiological Indicators</a:t>
            </a:r>
            <a:r>
              <a:rPr lang="en-US" sz="20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Average working heart rate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Average resting heart rate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Energy expenditure (Kj.m-1)</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Cardiac cost of work</a:t>
            </a:r>
          </a:p>
          <a:p>
            <a:r>
              <a:rPr lang="en-US" sz="2000" dirty="0">
                <a:latin typeface="Arial" panose="020B0604020202020204" pitchFamily="34" charset="0"/>
                <a:cs typeface="Arial" panose="020B0604020202020204" pitchFamily="34" charset="0"/>
              </a:rPr>
              <a:t>These formulas were used to calculate the energy expenditure and physiological cost of tasks performed with ergonomic and conventional tools.</a:t>
            </a:r>
          </a:p>
          <a:p>
            <a:pPr>
              <a:buFont typeface="Arial" panose="020B0604020202020204" pitchFamily="34" charset="0"/>
              <a:buChar char="•"/>
            </a:pPr>
            <a:endParaRPr lang="en-US" dirty="0"/>
          </a:p>
          <a:p>
            <a:pPr marL="685800"/>
            <a:endParaRPr lang="en-US" dirty="0">
              <a:effectLst/>
              <a:highlight>
                <a:srgbClr val="FFFFFF"/>
              </a:highlight>
            </a:endParaRPr>
          </a:p>
        </p:txBody>
      </p:sp>
      <p:sp>
        <p:nvSpPr>
          <p:cNvPr id="4" name="Slide Number Placeholder 3"/>
          <p:cNvSpPr>
            <a:spLocks noGrp="1"/>
          </p:cNvSpPr>
          <p:nvPr>
            <p:ph type="sldNum" sz="quarter" idx="5"/>
          </p:nvPr>
        </p:nvSpPr>
        <p:spPr/>
        <p:txBody>
          <a:bodyPr/>
          <a:lstStyle/>
          <a:p>
            <a:fld id="{F6DEBD5A-EB90-FA43-A292-200C58D1BF41}" type="slidenum">
              <a:rPr lang="en-US" smtClean="0"/>
              <a:t>12</a:t>
            </a:fld>
            <a:endParaRPr lang="en-US"/>
          </a:p>
        </p:txBody>
      </p:sp>
    </p:spTree>
    <p:extLst>
      <p:ext uri="{BB962C8B-B14F-4D97-AF65-F5344CB8AC3E}">
        <p14:creationId xmlns:p14="http://schemas.microsoft.com/office/powerpoint/2010/main" val="15781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14740-8E1F-4143-A4E6-F78F1417D0F0}" type="datetime1">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pPr/>
              <a:t>‹#›</a:t>
            </a:fld>
            <a:endParaRPr lang="en-US"/>
          </a:p>
        </p:txBody>
      </p:sp>
    </p:spTree>
    <p:extLst>
      <p:ext uri="{BB962C8B-B14F-4D97-AF65-F5344CB8AC3E}">
        <p14:creationId xmlns:p14="http://schemas.microsoft.com/office/powerpoint/2010/main" val="134629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417B5D-3A72-46DC-847C-FEE20571E2BA}" type="datetime1">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68527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05F7E8-6A2B-4A03-BA05-F848DE7C9D58}" type="datetime1">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80165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442723"/>
            <a:ext cx="10515600" cy="4734244"/>
          </a:xfrm>
        </p:spPr>
        <p:txBody>
          <a:bodyPr/>
          <a:lstStyle>
            <a:lvl1pPr>
              <a:defRPr sz="32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201161" y="5513073"/>
            <a:ext cx="4114800" cy="365125"/>
          </a:xfrm>
        </p:spPr>
        <p:txBody>
          <a:bodyPr/>
          <a:lstStyle/>
          <a:p>
            <a:endParaRPr lang="en-US" dirty="0"/>
          </a:p>
        </p:txBody>
      </p:sp>
      <p:sp>
        <p:nvSpPr>
          <p:cNvPr id="6" name="Slide Number Placeholder 5"/>
          <p:cNvSpPr>
            <a:spLocks noGrp="1"/>
          </p:cNvSpPr>
          <p:nvPr>
            <p:ph type="sldNum" sz="quarter" idx="12"/>
          </p:nvPr>
        </p:nvSpPr>
        <p:spPr>
          <a:xfrm>
            <a:off x="0" y="6461669"/>
            <a:ext cx="528320" cy="365125"/>
          </a:xfrm>
        </p:spPr>
        <p:txBody>
          <a:bodyPr/>
          <a:lstStyle>
            <a:lvl1pPr>
              <a:defRPr/>
            </a:lvl1pPr>
          </a:lstStyle>
          <a:p>
            <a:fld id="{DA19AF93-E2C1-48AA-83CB-C7B3B8E39902}" type="slidenum">
              <a:rPr lang="en-US" smtClean="0"/>
              <a:pPr/>
              <a:t>‹#›</a:t>
            </a:fld>
            <a:endParaRPr lang="en-US" dirty="0"/>
          </a:p>
        </p:txBody>
      </p:sp>
      <p:sp>
        <p:nvSpPr>
          <p:cNvPr id="7" name="TextBox 6"/>
          <p:cNvSpPr txBox="1"/>
          <p:nvPr userDrawn="1"/>
        </p:nvSpPr>
        <p:spPr>
          <a:xfrm>
            <a:off x="2367949" y="6469824"/>
            <a:ext cx="6938620" cy="31810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467" i="1" kern="1200" dirty="0">
                <a:solidFill>
                  <a:schemeClr val="tx1">
                    <a:lumMod val="65000"/>
                    <a:lumOff val="35000"/>
                  </a:schemeClr>
                </a:solidFill>
                <a:latin typeface="+mn-lt"/>
                <a:ea typeface="+mn-ea"/>
                <a:cs typeface="+mn-cs"/>
              </a:rPr>
              <a:t>Optimization and Management of Food and Agricultural Systems</a:t>
            </a:r>
            <a:r>
              <a:rPr lang="en-US" sz="1467" i="1" kern="1200" baseline="0" dirty="0">
                <a:solidFill>
                  <a:schemeClr val="tx1">
                    <a:lumMod val="65000"/>
                    <a:lumOff val="35000"/>
                  </a:schemeClr>
                </a:solidFill>
                <a:latin typeface="+mn-lt"/>
                <a:ea typeface="+mn-ea"/>
                <a:cs typeface="+mn-cs"/>
              </a:rPr>
              <a:t>        Dr.</a:t>
            </a:r>
            <a:r>
              <a:rPr lang="en-US" sz="1467" i="1" kern="1200" dirty="0">
                <a:solidFill>
                  <a:schemeClr val="tx1">
                    <a:lumMod val="65000"/>
                    <a:lumOff val="35000"/>
                  </a:schemeClr>
                </a:solidFill>
                <a:latin typeface="+mn-lt"/>
                <a:ea typeface="+mn-ea"/>
                <a:cs typeface="+mn-cs"/>
              </a:rPr>
              <a:t> Jianfeng Zhou</a:t>
            </a:r>
          </a:p>
        </p:txBody>
      </p:sp>
      <p:sp>
        <p:nvSpPr>
          <p:cNvPr id="9" name="Title 8"/>
          <p:cNvSpPr>
            <a:spLocks noGrp="1"/>
          </p:cNvSpPr>
          <p:nvPr>
            <p:ph type="title"/>
          </p:nvPr>
        </p:nvSpPr>
        <p:spPr>
          <a:xfrm>
            <a:off x="838201" y="365126"/>
            <a:ext cx="10515600" cy="874395"/>
          </a:xfrm>
        </p:spPr>
        <p:txBody>
          <a:bodyPr>
            <a:normAutofit/>
          </a:bodyPr>
          <a:lstStyle>
            <a:lvl1pPr algn="ctr">
              <a:defRPr sz="4267">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5542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DF5C-D97D-1881-97D2-B77EB05D8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927197-AF99-AFA3-37C3-AA50EC0A2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3264EA-D821-DE72-6CAB-1A544B9BFEC0}"/>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5" name="Footer Placeholder 4">
            <a:extLst>
              <a:ext uri="{FF2B5EF4-FFF2-40B4-BE49-F238E27FC236}">
                <a16:creationId xmlns:a16="http://schemas.microsoft.com/office/drawing/2014/main" id="{E12F021D-28D3-AA4B-F03E-6AB1B7F06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18DFA-C210-5E1D-5B03-468E2B048CAD}"/>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05137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1B02-8779-1570-E06C-8B114602D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68D1A-3EDA-A366-33BF-2662819BBA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70B3D-1D5D-88E8-3227-4AD3518025B6}"/>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5" name="Footer Placeholder 4">
            <a:extLst>
              <a:ext uri="{FF2B5EF4-FFF2-40B4-BE49-F238E27FC236}">
                <a16:creationId xmlns:a16="http://schemas.microsoft.com/office/drawing/2014/main" id="{67F8779E-63BD-5484-C3DB-9C861FE11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1E3EC-780E-551F-F0CB-002B2993B821}"/>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61189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5141-9C66-9BFC-8560-AA97B04575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90EB80-7C3F-9941-819A-3EEEDC1DC3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B18BA8-D7F5-DF90-1A18-DAB334BBC111}"/>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5" name="Footer Placeholder 4">
            <a:extLst>
              <a:ext uri="{FF2B5EF4-FFF2-40B4-BE49-F238E27FC236}">
                <a16:creationId xmlns:a16="http://schemas.microsoft.com/office/drawing/2014/main" id="{5857044D-2CAC-CDA5-C342-2567BE57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A6C70-23B2-3FA4-4D1D-E3DDC95CCDF4}"/>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238236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F0AD-C6D9-CE2D-BC5D-ADF9725E3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ADE57-4081-0151-A7B1-8BCF6FF41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103E39-3EE7-4F0A-DA0D-537B4357E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F1C9F-A334-D34E-5A18-30FEB3B1B783}"/>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6" name="Footer Placeholder 5">
            <a:extLst>
              <a:ext uri="{FF2B5EF4-FFF2-40B4-BE49-F238E27FC236}">
                <a16:creationId xmlns:a16="http://schemas.microsoft.com/office/drawing/2014/main" id="{846ADFC4-5F00-72CB-9312-7F668CC9F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8B621-D892-39A1-F267-3970C3B10157}"/>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399469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3BB4-5FA1-5598-85FC-EB0F79C8E5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D8CF2-634F-B9EC-C971-9A2648B300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F198F-D340-82AE-4563-6ED69068F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C20A4E-D52E-0589-3EE1-4FB7F1AD6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0E41A-4FDD-452C-8A60-146C5B8FF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3B2E1-8ED0-41BF-EC6D-9E127A0A94C2}"/>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8" name="Footer Placeholder 7">
            <a:extLst>
              <a:ext uri="{FF2B5EF4-FFF2-40B4-BE49-F238E27FC236}">
                <a16:creationId xmlns:a16="http://schemas.microsoft.com/office/drawing/2014/main" id="{3C8900A9-1EF0-39C7-13A3-66BC4E2FBE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82BA3E-B2F2-3CE8-6F06-064B1F43A1DB}"/>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819017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A9E78-93BC-C48C-D0A0-CC47395C72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4393F-9B23-AAFE-2280-CF5F627F434B}"/>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4" name="Footer Placeholder 3">
            <a:extLst>
              <a:ext uri="{FF2B5EF4-FFF2-40B4-BE49-F238E27FC236}">
                <a16:creationId xmlns:a16="http://schemas.microsoft.com/office/drawing/2014/main" id="{79475B9E-3263-3727-EDEF-55CCFDD798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083FA9-F6F7-2BDE-62D7-6703FFDEAE4F}"/>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097146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66BB0-4270-4CE7-846C-D24B61C71435}"/>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3" name="Footer Placeholder 2">
            <a:extLst>
              <a:ext uri="{FF2B5EF4-FFF2-40B4-BE49-F238E27FC236}">
                <a16:creationId xmlns:a16="http://schemas.microsoft.com/office/drawing/2014/main" id="{4CC5923A-9D56-CC15-3E8C-92C58354B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A61E4-C26B-53EE-70B1-30181C458976}"/>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16127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C401E241-DBD5-46E3-A6E9-2FFB90851979}"/>
              </a:ext>
            </a:extLst>
          </p:cNvPr>
          <p:cNvSpPr txBox="1"/>
          <p:nvPr userDrawn="1"/>
        </p:nvSpPr>
        <p:spPr>
          <a:xfrm>
            <a:off x="3388123" y="6470306"/>
            <a:ext cx="4578588" cy="33855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b="1" i="1" kern="1200" baseline="0" dirty="0">
                <a:solidFill>
                  <a:srgbClr val="5F7654"/>
                </a:solidFill>
                <a:latin typeface="+mn-lt"/>
                <a:ea typeface="+mn-ea"/>
                <a:cs typeface="+mn-cs"/>
              </a:rPr>
              <a:t>Safer and more efficient farming tools</a:t>
            </a:r>
          </a:p>
        </p:txBody>
      </p:sp>
      <p:sp>
        <p:nvSpPr>
          <p:cNvPr id="8" name="Rectangle 7">
            <a:extLst>
              <a:ext uri="{FF2B5EF4-FFF2-40B4-BE49-F238E27FC236}">
                <a16:creationId xmlns:a16="http://schemas.microsoft.com/office/drawing/2014/main" id="{C3D955F8-2D78-4EDA-BDBF-E77C7733C561}"/>
              </a:ext>
            </a:extLst>
          </p:cNvPr>
          <p:cNvSpPr/>
          <p:nvPr userDrawn="1"/>
        </p:nvSpPr>
        <p:spPr>
          <a:xfrm>
            <a:off x="194048" y="6511566"/>
            <a:ext cx="367408" cy="276999"/>
          </a:xfrm>
          <a:prstGeom prst="rect">
            <a:avLst/>
          </a:prstGeom>
        </p:spPr>
        <p:txBody>
          <a:bodyPr wrap="none">
            <a:spAutoFit/>
          </a:bodyPr>
          <a:lstStyle/>
          <a:p>
            <a:fld id="{B9C069C5-5796-447F-B592-6AA38339CB19}" type="slidenum">
              <a:rPr lang="en-US" sz="1200" i="0" kern="1200" smtClean="0">
                <a:solidFill>
                  <a:schemeClr val="tx1">
                    <a:lumMod val="65000"/>
                    <a:lumOff val="35000"/>
                  </a:schemeClr>
                </a:solidFill>
                <a:latin typeface="+mn-lt"/>
                <a:ea typeface="+mn-ea"/>
                <a:cs typeface="+mn-cs"/>
              </a:rPr>
              <a:t>‹#›</a:t>
            </a:fld>
            <a:endParaRPr lang="en-US" sz="1400" i="0" dirty="0"/>
          </a:p>
        </p:txBody>
      </p:sp>
      <p:cxnSp>
        <p:nvCxnSpPr>
          <p:cNvPr id="9" name="Straight Connector 8">
            <a:extLst>
              <a:ext uri="{FF2B5EF4-FFF2-40B4-BE49-F238E27FC236}">
                <a16:creationId xmlns:a16="http://schemas.microsoft.com/office/drawing/2014/main" id="{B410423B-ACE7-4EA1-BC9B-3E0259C93EB0}"/>
              </a:ext>
            </a:extLst>
          </p:cNvPr>
          <p:cNvCxnSpPr/>
          <p:nvPr userDrawn="1"/>
        </p:nvCxnSpPr>
        <p:spPr>
          <a:xfrm>
            <a:off x="-2908" y="745172"/>
            <a:ext cx="12192000" cy="1588"/>
          </a:xfrm>
          <a:prstGeom prst="line">
            <a:avLst/>
          </a:prstGeom>
          <a:noFill/>
          <a:ln w="38100" cap="flat" cmpd="sng" algn="ctr">
            <a:solidFill>
              <a:srgbClr val="D2533C"/>
            </a:solidFill>
            <a:prstDash val="solid"/>
          </a:ln>
          <a:effectLst/>
        </p:spPr>
      </p:cxnSp>
    </p:spTree>
    <p:extLst>
      <p:ext uri="{BB962C8B-B14F-4D97-AF65-F5344CB8AC3E}">
        <p14:creationId xmlns:p14="http://schemas.microsoft.com/office/powerpoint/2010/main" val="12215691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6170-A213-FA60-4E65-D1F39D01E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F2238D-A322-CE61-3A44-CBEA89617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AB9128-EF8D-3A94-C2BF-1B9A070BE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3B7BD-E91C-0E4E-F03A-32420036B9FD}"/>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6" name="Footer Placeholder 5">
            <a:extLst>
              <a:ext uri="{FF2B5EF4-FFF2-40B4-BE49-F238E27FC236}">
                <a16:creationId xmlns:a16="http://schemas.microsoft.com/office/drawing/2014/main" id="{8A58389A-C4B8-D54C-46FE-EB25E5C80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80658-90BB-8494-F84C-B225C1F5CD00}"/>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819677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A106-DCDA-3016-4BBA-A8C6C24A3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F24AD1-5AF0-11E1-CCA0-E9947D562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07D987-DF9D-4898-5D25-747638D5C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F0EE3-DE72-BB8D-034D-ACFA7396B95C}"/>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6" name="Footer Placeholder 5">
            <a:extLst>
              <a:ext uri="{FF2B5EF4-FFF2-40B4-BE49-F238E27FC236}">
                <a16:creationId xmlns:a16="http://schemas.microsoft.com/office/drawing/2014/main" id="{D5A75B32-B538-4EBB-283F-052CA721C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200CD-5327-FFBF-5B20-6C0D389EEC9E}"/>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1032090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66A6-92F2-DA78-D5E2-5D5499A9BB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67FEF-085C-1391-9A0F-41B4B14C5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7DC29-64A7-8E97-B647-AF790DD5C87E}"/>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5" name="Footer Placeholder 4">
            <a:extLst>
              <a:ext uri="{FF2B5EF4-FFF2-40B4-BE49-F238E27FC236}">
                <a16:creationId xmlns:a16="http://schemas.microsoft.com/office/drawing/2014/main" id="{97507E9C-7AFF-7CE5-3F8F-9B2CC93FD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41957-D68D-A2BB-E4F6-F6D22CD2559D}"/>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915334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A5B7C-F909-C5FA-BCCE-6D4A1C3213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2356C-9250-8655-16D3-CA746A4B68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9DD69-9D94-8602-140B-7A216744545F}"/>
              </a:ext>
            </a:extLst>
          </p:cNvPr>
          <p:cNvSpPr>
            <a:spLocks noGrp="1"/>
          </p:cNvSpPr>
          <p:nvPr>
            <p:ph type="dt" sz="half" idx="10"/>
          </p:nvPr>
        </p:nvSpPr>
        <p:spPr/>
        <p:txBody>
          <a:bodyPr/>
          <a:lstStyle/>
          <a:p>
            <a:fld id="{AAD9A59E-2FAC-324C-8739-09839EE82EBA}" type="datetimeFigureOut">
              <a:rPr lang="en-US" smtClean="0"/>
              <a:t>4/5/2026</a:t>
            </a:fld>
            <a:endParaRPr lang="en-US"/>
          </a:p>
        </p:txBody>
      </p:sp>
      <p:sp>
        <p:nvSpPr>
          <p:cNvPr id="5" name="Footer Placeholder 4">
            <a:extLst>
              <a:ext uri="{FF2B5EF4-FFF2-40B4-BE49-F238E27FC236}">
                <a16:creationId xmlns:a16="http://schemas.microsoft.com/office/drawing/2014/main" id="{8931C7AD-BB94-2108-550A-3635304AD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0305E-55F2-DC7D-6FBC-73B66432DF98}"/>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88331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A3A37-E810-4566-8FC7-AFE03A01945F}" type="datetime1">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01625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5E302D-5E2B-41AF-98C6-AFC43D02F185}" type="datetime1">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89186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535B8B-C3F8-4682-8BD8-65559F79434B}" type="datetime1">
              <a:rPr lang="en-US" smtClean="0"/>
              <a:t>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04039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4F1128-A302-4F1D-9785-FF8524C93506}" type="datetime1">
              <a:rPr lang="en-US" smtClean="0"/>
              <a:t>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840208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88DF2-F01F-42B7-B636-5BBBDA7B0A2F}" type="datetime1">
              <a:rPr lang="en-US" smtClean="0"/>
              <a:t>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9089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565A9F-ECC5-45E9-A939-FE9BCC689A71}" type="datetime1">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72683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B07F6F-1684-4929-AB48-C93E2C7F4DC1}" type="datetime1">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11495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06F13-D717-4C1D-847A-EF1C99C6DCFB}" type="datetime1">
              <a:rPr lang="en-US" smtClean="0"/>
              <a:t>4/5/2026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FA843-5133-468E-AED7-6FC02DA038EC}" type="slidenum">
              <a:rPr lang="en-US" smtClean="0"/>
              <a:t>‹#›</a:t>
            </a:fld>
            <a:endParaRPr lang="en-US"/>
          </a:p>
        </p:txBody>
      </p:sp>
      <p:pic>
        <p:nvPicPr>
          <p:cNvPr id="7" name="Picture 6" descr="MU_PPT_2_wide.jpg">
            <a:extLst>
              <a:ext uri="{FF2B5EF4-FFF2-40B4-BE49-F238E27FC236}">
                <a16:creationId xmlns:a16="http://schemas.microsoft.com/office/drawing/2014/main" id="{4D45C3DD-3A81-4DC7-91B3-F785ED1A0044}"/>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6427670"/>
            <a:ext cx="12192000" cy="430331"/>
          </a:xfrm>
          <a:prstGeom prst="rect">
            <a:avLst/>
          </a:prstGeom>
        </p:spPr>
      </p:pic>
      <p:grpSp>
        <p:nvGrpSpPr>
          <p:cNvPr id="9" name="Group 8">
            <a:extLst>
              <a:ext uri="{FF2B5EF4-FFF2-40B4-BE49-F238E27FC236}">
                <a16:creationId xmlns:a16="http://schemas.microsoft.com/office/drawing/2014/main" id="{F9C0CEB5-CA6F-424C-BC2C-A66F3FFFFE77}"/>
              </a:ext>
            </a:extLst>
          </p:cNvPr>
          <p:cNvGrpSpPr/>
          <p:nvPr userDrawn="1"/>
        </p:nvGrpSpPr>
        <p:grpSpPr>
          <a:xfrm>
            <a:off x="8892309" y="6409025"/>
            <a:ext cx="2694674" cy="482080"/>
            <a:chOff x="8153400" y="2440350"/>
            <a:chExt cx="2694674" cy="482080"/>
          </a:xfrm>
        </p:grpSpPr>
        <p:pic>
          <p:nvPicPr>
            <p:cNvPr id="10" name="Picture 9">
              <a:extLst>
                <a:ext uri="{FF2B5EF4-FFF2-40B4-BE49-F238E27FC236}">
                  <a16:creationId xmlns:a16="http://schemas.microsoft.com/office/drawing/2014/main" id="{76BA4500-8207-436A-B63C-158103A67C66}"/>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8509004" y="2526228"/>
              <a:ext cx="2339070" cy="396202"/>
            </a:xfrm>
            <a:prstGeom prst="rect">
              <a:avLst/>
            </a:prstGeom>
          </p:spPr>
        </p:pic>
        <p:pic>
          <p:nvPicPr>
            <p:cNvPr id="11" name="Picture 10">
              <a:extLst>
                <a:ext uri="{FF2B5EF4-FFF2-40B4-BE49-F238E27FC236}">
                  <a16:creationId xmlns:a16="http://schemas.microsoft.com/office/drawing/2014/main" id="{53163C1B-A222-4842-A968-292348885B6B}"/>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8153400" y="2440350"/>
              <a:ext cx="457200" cy="482080"/>
            </a:xfrm>
            <a:prstGeom prst="rect">
              <a:avLst/>
            </a:prstGeom>
          </p:spPr>
        </p:pic>
      </p:grpSp>
    </p:spTree>
    <p:extLst>
      <p:ext uri="{BB962C8B-B14F-4D97-AF65-F5344CB8AC3E}">
        <p14:creationId xmlns:p14="http://schemas.microsoft.com/office/powerpoint/2010/main" val="3112320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6A263-D3D9-1661-E9DD-2876C0F15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2044F6-97C8-3829-3449-86121A8AD5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E3277-AE9B-1C65-7A1B-AF7F0D164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9A59E-2FAC-324C-8739-09839EE82EBA}" type="datetimeFigureOut">
              <a:rPr lang="en-US" smtClean="0"/>
              <a:t>4/5/2026</a:t>
            </a:fld>
            <a:endParaRPr lang="en-US"/>
          </a:p>
        </p:txBody>
      </p:sp>
      <p:sp>
        <p:nvSpPr>
          <p:cNvPr id="5" name="Footer Placeholder 4">
            <a:extLst>
              <a:ext uri="{FF2B5EF4-FFF2-40B4-BE49-F238E27FC236}">
                <a16:creationId xmlns:a16="http://schemas.microsoft.com/office/drawing/2014/main" id="{DF4D1C12-1897-DF9E-3C24-7A5E192A3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331AEE-5215-28D3-BFC8-799530555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69A30-99DF-7E4A-888D-B01BABFB5019}" type="slidenum">
              <a:rPr lang="en-US" smtClean="0"/>
              <a:t>‹#›</a:t>
            </a:fld>
            <a:endParaRPr lang="en-US"/>
          </a:p>
        </p:txBody>
      </p:sp>
    </p:spTree>
    <p:extLst>
      <p:ext uri="{BB962C8B-B14F-4D97-AF65-F5344CB8AC3E}">
        <p14:creationId xmlns:p14="http://schemas.microsoft.com/office/powerpoint/2010/main" val="30881038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6.jpg"/><Relationship Id="rId7"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5.jpg"/><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8.jpg"/><Relationship Id="rId7"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4.jpg"/><Relationship Id="rId5" Type="http://schemas.openxmlformats.org/officeDocument/2006/relationships/image" Target="../media/image39.jpg"/><Relationship Id="rId4" Type="http://schemas.openxmlformats.org/officeDocument/2006/relationships/image" Target="../media/image30.jp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280E5F9-8DDB-5385-8864-E0467D9B8E54}"/>
              </a:ext>
            </a:extLst>
          </p:cNvPr>
          <p:cNvSpPr>
            <a:spLocks noGrp="1"/>
          </p:cNvSpPr>
          <p:nvPr>
            <p:ph type="subTitle" idx="1"/>
          </p:nvPr>
        </p:nvSpPr>
        <p:spPr>
          <a:xfrm>
            <a:off x="-29229" y="5183788"/>
            <a:ext cx="12177208" cy="1213240"/>
          </a:xfrm>
        </p:spPr>
        <p:txBody>
          <a:bodyPr>
            <a:noAutofit/>
          </a:bodyPr>
          <a:lstStyle/>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Felix Oguche, Jianfeng Zhou, Karen Funkenbusch, Marcia Shannon</a:t>
            </a:r>
          </a:p>
        </p:txBody>
      </p:sp>
      <p:pic>
        <p:nvPicPr>
          <p:cNvPr id="21" name="Picture 20" descr="A black background with white text&#10;&#10;Description automatically generated">
            <a:extLst>
              <a:ext uri="{FF2B5EF4-FFF2-40B4-BE49-F238E27FC236}">
                <a16:creationId xmlns:a16="http://schemas.microsoft.com/office/drawing/2014/main" id="{8A183C5D-CAB5-5EA6-0323-950F80F10CC4}"/>
              </a:ext>
            </a:extLst>
          </p:cNvPr>
          <p:cNvPicPr>
            <a:picLocks noChangeAspect="1"/>
          </p:cNvPicPr>
          <p:nvPr/>
        </p:nvPicPr>
        <p:blipFill>
          <a:blip r:embed="rId2"/>
          <a:stretch>
            <a:fillRect/>
          </a:stretch>
        </p:blipFill>
        <p:spPr>
          <a:xfrm>
            <a:off x="-15876" y="6235869"/>
            <a:ext cx="3442865" cy="680881"/>
          </a:xfrm>
          <a:prstGeom prst="rect">
            <a:avLst/>
          </a:prstGeom>
        </p:spPr>
      </p:pic>
      <p:sp>
        <p:nvSpPr>
          <p:cNvPr id="23" name="TextBox 22">
            <a:extLst>
              <a:ext uri="{FF2B5EF4-FFF2-40B4-BE49-F238E27FC236}">
                <a16:creationId xmlns:a16="http://schemas.microsoft.com/office/drawing/2014/main" id="{E187C0ED-E681-B504-EC96-D85E6B5071DC}"/>
              </a:ext>
            </a:extLst>
          </p:cNvPr>
          <p:cNvSpPr txBox="1"/>
          <p:nvPr/>
        </p:nvSpPr>
        <p:spPr>
          <a:xfrm>
            <a:off x="9024139" y="6250148"/>
            <a:ext cx="3167862" cy="954107"/>
          </a:xfrm>
          <a:prstGeom prst="rect">
            <a:avLst/>
          </a:prstGeom>
          <a:noFill/>
        </p:spPr>
        <p:txBody>
          <a:bodyPr wrap="square">
            <a:spAutoFit/>
          </a:bodyPr>
          <a:lstStyle/>
          <a:p>
            <a:pPr algn="ctr"/>
            <a:r>
              <a:rPr lang="en-US" b="1" dirty="0">
                <a:solidFill>
                  <a:schemeClr val="bg1"/>
                </a:solidFill>
              </a:rPr>
              <a:t>2024 ISASH </a:t>
            </a:r>
            <a:r>
              <a:rPr lang="en-US" dirty="0">
                <a:solidFill>
                  <a:schemeClr val="bg1"/>
                </a:solidFill>
              </a:rPr>
              <a:t>Annual </a:t>
            </a:r>
            <a:r>
              <a:rPr lang="en-US" b="1" dirty="0">
                <a:solidFill>
                  <a:schemeClr val="bg1"/>
                </a:solidFill>
              </a:rPr>
              <a:t>Conference </a:t>
            </a:r>
            <a:r>
              <a:rPr lang="en-US" dirty="0">
                <a:solidFill>
                  <a:schemeClr val="bg1"/>
                </a:solidFill>
              </a:rPr>
              <a:t>Portland, Oregon</a:t>
            </a:r>
          </a:p>
          <a:p>
            <a:pPr algn="ctr">
              <a:lnSpc>
                <a:spcPct val="100000"/>
              </a:lnSpc>
              <a:spcBef>
                <a:spcPts val="0"/>
              </a:spcBef>
            </a:pPr>
            <a:endParaRPr lang="en-US" sz="20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B868EFC-0F9F-7F4C-C9F9-511F724B6080}"/>
              </a:ext>
            </a:extLst>
          </p:cNvPr>
          <p:cNvSpPr txBox="1"/>
          <p:nvPr/>
        </p:nvSpPr>
        <p:spPr>
          <a:xfrm>
            <a:off x="5362768" y="6384279"/>
            <a:ext cx="1896086" cy="369332"/>
          </a:xfrm>
          <a:prstGeom prst="rect">
            <a:avLst/>
          </a:prstGeom>
          <a:noFill/>
        </p:spPr>
        <p:txBody>
          <a:bodyPr wrap="square">
            <a:spAutoFit/>
          </a:bodyPr>
          <a:lstStyle/>
          <a:p>
            <a:r>
              <a:rPr lang="en-US" sz="1800" dirty="0" err="1">
                <a:solidFill>
                  <a:schemeClr val="bg1"/>
                </a:solidFill>
              </a:rPr>
              <a:t>FarmTechForHer</a:t>
            </a:r>
            <a:endParaRPr lang="en-US" sz="1800" dirty="0">
              <a:solidFill>
                <a:schemeClr val="bg1"/>
              </a:solidFill>
            </a:endParaRPr>
          </a:p>
        </p:txBody>
      </p:sp>
      <p:pic>
        <p:nvPicPr>
          <p:cNvPr id="9" name="Picture 8" descr="A logo for a company&#10;&#10;Description automatically generated">
            <a:extLst>
              <a:ext uri="{FF2B5EF4-FFF2-40B4-BE49-F238E27FC236}">
                <a16:creationId xmlns:a16="http://schemas.microsoft.com/office/drawing/2014/main" id="{73951F72-4211-B942-7440-B83F6BFC556F}"/>
              </a:ext>
            </a:extLst>
          </p:cNvPr>
          <p:cNvPicPr>
            <a:picLocks noChangeAspect="1"/>
          </p:cNvPicPr>
          <p:nvPr/>
        </p:nvPicPr>
        <p:blipFill>
          <a:blip r:embed="rId3"/>
          <a:stretch>
            <a:fillRect/>
          </a:stretch>
        </p:blipFill>
        <p:spPr>
          <a:xfrm>
            <a:off x="3477374" y="6087655"/>
            <a:ext cx="1896086" cy="948044"/>
          </a:xfrm>
          <a:prstGeom prst="rect">
            <a:avLst/>
          </a:prstGeom>
        </p:spPr>
      </p:pic>
      <p:sp>
        <p:nvSpPr>
          <p:cNvPr id="13" name="Title 1">
            <a:extLst>
              <a:ext uri="{FF2B5EF4-FFF2-40B4-BE49-F238E27FC236}">
                <a16:creationId xmlns:a16="http://schemas.microsoft.com/office/drawing/2014/main" id="{8E3CA390-D241-CAA9-8E42-34362D65E679}"/>
              </a:ext>
            </a:extLst>
          </p:cNvPr>
          <p:cNvSpPr txBox="1">
            <a:spLocks/>
          </p:cNvSpPr>
          <p:nvPr/>
        </p:nvSpPr>
        <p:spPr>
          <a:xfrm>
            <a:off x="598925" y="1051545"/>
            <a:ext cx="5711886" cy="31664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bg1"/>
                </a:solidFill>
                <a:latin typeface="Arial Black" panose="020B0A04020102020204" pitchFamily="34" charset="0"/>
              </a:rPr>
              <a:t>Health and Safety in Agriculture: Ergonomic Shoveling and Pitchforking for Women Farmers</a:t>
            </a:r>
            <a:endParaRPr lang="en-US" sz="3200" dirty="0">
              <a:solidFill>
                <a:schemeClr val="bg1"/>
              </a:solidFill>
              <a:latin typeface="Arial Black" panose="020B0A040201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6A9B32B-83FE-C752-8A33-73FAB51CB74F}"/>
              </a:ext>
            </a:extLst>
          </p:cNvPr>
          <p:cNvPicPr>
            <a:picLocks noChangeAspect="1"/>
          </p:cNvPicPr>
          <p:nvPr/>
        </p:nvPicPr>
        <p:blipFill>
          <a:blip r:embed="rId4"/>
          <a:stretch>
            <a:fillRect/>
          </a:stretch>
        </p:blipFill>
        <p:spPr>
          <a:xfrm>
            <a:off x="6363266" y="708114"/>
            <a:ext cx="4723904" cy="4557569"/>
          </a:xfrm>
          <a:prstGeom prst="rect">
            <a:avLst/>
          </a:prstGeom>
        </p:spPr>
      </p:pic>
      <p:sp>
        <p:nvSpPr>
          <p:cNvPr id="17" name="TextBox 16">
            <a:extLst>
              <a:ext uri="{FF2B5EF4-FFF2-40B4-BE49-F238E27FC236}">
                <a16:creationId xmlns:a16="http://schemas.microsoft.com/office/drawing/2014/main" id="{6838F90B-F916-7579-7814-A5C180C0A5C6}"/>
              </a:ext>
            </a:extLst>
          </p:cNvPr>
          <p:cNvSpPr txBox="1"/>
          <p:nvPr/>
        </p:nvSpPr>
        <p:spPr>
          <a:xfrm>
            <a:off x="6032063" y="4486880"/>
            <a:ext cx="5386309" cy="830997"/>
          </a:xfrm>
          <a:prstGeom prst="rect">
            <a:avLst/>
          </a:prstGeom>
          <a:noFill/>
        </p:spPr>
        <p:txBody>
          <a:bodyPr wrap="square">
            <a:spAutoFit/>
          </a:bodyPr>
          <a:lstStyle/>
          <a:p>
            <a:pPr marL="0" indent="0" algn="ctr">
              <a:buNone/>
            </a:pPr>
            <a:r>
              <a:rPr lang="en-US" sz="2400" dirty="0">
                <a:solidFill>
                  <a:schemeClr val="bg1"/>
                </a:solidFill>
                <a:latin typeface="Arial Black" panose="020B0A04020102020204" pitchFamily="34" charset="0"/>
              </a:rPr>
              <a:t>Enhancing Comfort and Reducing Strain</a:t>
            </a:r>
            <a:endParaRPr lang="en-US" sz="2400" b="1" dirty="0">
              <a:solidFill>
                <a:schemeClr val="bg1"/>
              </a:solidFill>
              <a:highlight>
                <a:srgbClr val="008080"/>
              </a:highlight>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1134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13218" y="267024"/>
            <a:ext cx="9549526" cy="814387"/>
          </a:xfrm>
        </p:spPr>
        <p:txBody>
          <a:bodyPr rtlCol="0">
            <a:noAutofit/>
          </a:bodyPr>
          <a:lstStyle/>
          <a:p>
            <a:pPr>
              <a:lnSpc>
                <a:spcPct val="107000"/>
              </a:lnSpc>
              <a:spcAft>
                <a:spcPts val="800"/>
              </a:spcAft>
            </a:pPr>
            <a:r>
              <a:rPr lang="en-US" sz="3200" dirty="0">
                <a:latin typeface="Arial Black" panose="020B0A04020102020204" pitchFamily="34" charset="0"/>
              </a:rPr>
              <a:t>Study Approach: Methodology and Measurements</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EBCD14D1-3B42-F08F-B21B-391C130C7A93}"/>
              </a:ext>
            </a:extLst>
          </p:cNvPr>
          <p:cNvSpPr txBox="1"/>
          <p:nvPr/>
        </p:nvSpPr>
        <p:spPr>
          <a:xfrm>
            <a:off x="7739170" y="1115575"/>
            <a:ext cx="3604591" cy="4455835"/>
          </a:xfrm>
          <a:prstGeom prst="rect">
            <a:avLst/>
          </a:prstGeom>
          <a:noFill/>
        </p:spPr>
        <p:txBody>
          <a:bodyPr wrap="square">
            <a:spAutoFit/>
          </a:bodyPr>
          <a:lstStyle/>
          <a:p>
            <a:pPr>
              <a:lnSpc>
                <a:spcPct val="150000"/>
              </a:lnSpc>
            </a:pPr>
            <a:r>
              <a:rPr lang="en-US" sz="2400" b="1" dirty="0">
                <a:latin typeface="Arial" panose="020B0604020202020204" pitchFamily="34" charset="0"/>
                <a:cs typeface="Arial" panose="020B0604020202020204" pitchFamily="34" charset="0"/>
              </a:rPr>
              <a:t>During tasks, measure:</a:t>
            </a:r>
            <a:endParaRPr lang="en-US"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Physiological:</a:t>
            </a:r>
            <a:endParaRPr lang="en-US"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Heart rate</a:t>
            </a: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Blood pressure</a:t>
            </a: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Oxygen update</a:t>
            </a:r>
          </a:p>
          <a:p>
            <a:pPr marL="342900" indent="-3429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Ergonomic:</a:t>
            </a:r>
            <a:endParaRPr lang="en-US"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Joint angles</a:t>
            </a: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Load weight</a:t>
            </a:r>
          </a:p>
        </p:txBody>
      </p:sp>
      <p:grpSp>
        <p:nvGrpSpPr>
          <p:cNvPr id="6" name="Group 5">
            <a:extLst>
              <a:ext uri="{FF2B5EF4-FFF2-40B4-BE49-F238E27FC236}">
                <a16:creationId xmlns:a16="http://schemas.microsoft.com/office/drawing/2014/main" id="{0DC7625F-967B-BFCE-4308-E506E7202DB3}"/>
              </a:ext>
            </a:extLst>
          </p:cNvPr>
          <p:cNvGrpSpPr/>
          <p:nvPr/>
        </p:nvGrpSpPr>
        <p:grpSpPr>
          <a:xfrm>
            <a:off x="1020278" y="1591878"/>
            <a:ext cx="6718892" cy="4083434"/>
            <a:chOff x="12469358" y="9327439"/>
            <a:chExt cx="8473304" cy="5438200"/>
          </a:xfrm>
        </p:grpSpPr>
        <p:pic>
          <p:nvPicPr>
            <p:cNvPr id="14" name="Picture 13" descr="A screenshot of a computer&#10;&#10;Description automatically generated">
              <a:extLst>
                <a:ext uri="{FF2B5EF4-FFF2-40B4-BE49-F238E27FC236}">
                  <a16:creationId xmlns:a16="http://schemas.microsoft.com/office/drawing/2014/main" id="{6BC11188-6C39-052F-3FF5-718E77185558}"/>
                </a:ext>
              </a:extLst>
            </p:cNvPr>
            <p:cNvPicPr>
              <a:picLocks noChangeAspect="1"/>
            </p:cNvPicPr>
            <p:nvPr/>
          </p:nvPicPr>
          <p:blipFill rotWithShape="1">
            <a:blip r:embed="rId3"/>
            <a:srcRect r="1938"/>
            <a:stretch/>
          </p:blipFill>
          <p:spPr>
            <a:xfrm>
              <a:off x="12469358" y="9557948"/>
              <a:ext cx="8473304" cy="5207691"/>
            </a:xfrm>
            <a:prstGeom prst="rect">
              <a:avLst/>
            </a:prstGeom>
          </p:spPr>
        </p:pic>
        <p:sp>
          <p:nvSpPr>
            <p:cNvPr id="16" name="矩形 63">
              <a:extLst>
                <a:ext uri="{FF2B5EF4-FFF2-40B4-BE49-F238E27FC236}">
                  <a16:creationId xmlns:a16="http://schemas.microsoft.com/office/drawing/2014/main" id="{8AC7AB84-7056-8996-F92C-511BE34B226A}"/>
                </a:ext>
              </a:extLst>
            </p:cNvPr>
            <p:cNvSpPr/>
            <p:nvPr/>
          </p:nvSpPr>
          <p:spPr>
            <a:xfrm>
              <a:off x="12469358" y="9327439"/>
              <a:ext cx="8473304" cy="556107"/>
            </a:xfrm>
            <a:prstGeom prst="rect">
              <a:avLst/>
            </a:prstGeom>
            <a:solidFill>
              <a:srgbClr val="FFC000"/>
            </a:solidFill>
          </p:spPr>
          <p:txBody>
            <a:bodyPr wrap="square" lIns="60960" tIns="30480" rIns="60960" bIns="30480" anchor="t">
              <a:noAutofit/>
            </a:bodyPr>
            <a:lstStyle/>
            <a:p>
              <a:pPr algn="ctr">
                <a:lnSpc>
                  <a:spcPct val="107000"/>
                </a:lnSpc>
                <a:spcAft>
                  <a:spcPts val="533"/>
                </a:spcAft>
                <a:buClr>
                  <a:srgbClr val="C00000"/>
                </a:buClr>
                <a:buSzPct val="100000"/>
                <a:tabLst>
                  <a:tab pos="304815" algn="l"/>
                </a:tabLst>
              </a:pPr>
              <a:r>
                <a:rPr lang="en-US" sz="2400" dirty="0">
                  <a:solidFill>
                    <a:srgbClr val="0000CC"/>
                  </a:solidFill>
                  <a:latin typeface="Arial" panose="020B0604020202020204" pitchFamily="34" charset="0"/>
                  <a:cs typeface="Arial" panose="020B0604020202020204" pitchFamily="34" charset="0"/>
                </a:rPr>
                <a:t>AI-Enhanced Posture Analysis</a:t>
              </a:r>
              <a:endParaRPr lang="en-US" sz="2400" kern="0" dirty="0">
                <a:solidFill>
                  <a:srgbClr val="0000CC"/>
                </a:solidFill>
                <a:latin typeface="Arial" panose="020B0604020202020204" pitchFamily="34" charset="0"/>
                <a:ea typeface="Aptos" panose="020B0004020202020204" pitchFamily="34" charset="0"/>
                <a:cs typeface="Arial" panose="020B0604020202020204" pitchFamily="34" charset="0"/>
              </a:endParaRPr>
            </a:p>
          </p:txBody>
        </p:sp>
      </p:grpSp>
    </p:spTree>
    <p:extLst>
      <p:ext uri="{BB962C8B-B14F-4D97-AF65-F5344CB8AC3E}">
        <p14:creationId xmlns:p14="http://schemas.microsoft.com/office/powerpoint/2010/main" val="13983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0964A08A-83DB-AD3F-0577-824F62EEBF1F}"/>
              </a:ext>
            </a:extLst>
          </p:cNvPr>
          <p:cNvSpPr txBox="1">
            <a:spLocks/>
          </p:cNvSpPr>
          <p:nvPr/>
        </p:nvSpPr>
        <p:spPr>
          <a:xfrm>
            <a:off x="801277" y="52642"/>
            <a:ext cx="11153308" cy="888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Black" panose="020B0A04020102020204" pitchFamily="34" charset="0"/>
              </a:rPr>
              <a:t>Energy Expenditure and Cardiac Cost Analysis</a:t>
            </a:r>
          </a:p>
        </p:txBody>
      </p:sp>
      <p:sp>
        <p:nvSpPr>
          <p:cNvPr id="3" name="Rectangle 1">
            <a:extLst>
              <a:ext uri="{FF2B5EF4-FFF2-40B4-BE49-F238E27FC236}">
                <a16:creationId xmlns:a16="http://schemas.microsoft.com/office/drawing/2014/main" id="{47E8DC51-6EE1-2531-AD7F-1D33F7A33FAE}"/>
              </a:ext>
            </a:extLst>
          </p:cNvPr>
          <p:cNvSpPr>
            <a:spLocks noChangeArrowheads="1"/>
          </p:cNvSpPr>
          <p:nvPr/>
        </p:nvSpPr>
        <p:spPr bwMode="auto">
          <a:xfrm>
            <a:off x="7183224" y="1675007"/>
            <a:ext cx="467883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Arial" panose="020B0604020202020204" pitchFamily="34" charset="0"/>
              </a:rPr>
              <a:t>Energy expenditure (Kj.m-1) </a:t>
            </a:r>
            <a:r>
              <a:rPr kumimoji="0" lang="en-US" altLang="en-US" sz="2400" b="0" i="0" u="none" strike="noStrike" cap="none" normalizeH="0" baseline="0" dirty="0">
                <a:ln>
                  <a:noFill/>
                </a:ln>
                <a:solidFill>
                  <a:schemeClr val="tx1"/>
                </a:solidFill>
                <a:effectLst/>
                <a:latin typeface="Arial" panose="020B0604020202020204" pitchFamily="34" charset="0"/>
              </a:rPr>
              <a:t>= 0.159 x Average working heart rate (bpm-1) - 8.72</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Arial" panose="020B0604020202020204" pitchFamily="34" charset="0"/>
              </a:rPr>
              <a:t>Cardiac Cost of Work </a:t>
            </a:r>
            <a:r>
              <a:rPr kumimoji="0" lang="en-US" altLang="en-US" sz="2400" b="0" i="0" u="none" strike="noStrike" cap="none" normalizeH="0" baseline="0" dirty="0">
                <a:ln>
                  <a:noFill/>
                </a:ln>
                <a:solidFill>
                  <a:schemeClr val="tx1"/>
                </a:solidFill>
                <a:effectLst/>
                <a:latin typeface="Arial" panose="020B0604020202020204" pitchFamily="34" charset="0"/>
              </a:rPr>
              <a:t>= (Average Working Heart Rate − Average Resting Heart Rate) × Duration of work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Chart 6">
            <a:extLst>
              <a:ext uri="{FF2B5EF4-FFF2-40B4-BE49-F238E27FC236}">
                <a16:creationId xmlns:a16="http://schemas.microsoft.com/office/drawing/2014/main" id="{B12205BA-0C48-0ED2-5F1D-B55DF0ED7527}"/>
              </a:ext>
            </a:extLst>
          </p:cNvPr>
          <p:cNvGraphicFramePr>
            <a:graphicFrameLocks/>
          </p:cNvGraphicFramePr>
          <p:nvPr>
            <p:extLst>
              <p:ext uri="{D42A27DB-BD31-4B8C-83A1-F6EECF244321}">
                <p14:modId xmlns:p14="http://schemas.microsoft.com/office/powerpoint/2010/main" val="2850780884"/>
              </p:ext>
            </p:extLst>
          </p:nvPr>
        </p:nvGraphicFramePr>
        <p:xfrm>
          <a:off x="622170" y="1241374"/>
          <a:ext cx="6768445" cy="46756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05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itle 15">
            <a:extLst>
              <a:ext uri="{FF2B5EF4-FFF2-40B4-BE49-F238E27FC236}">
                <a16:creationId xmlns:a16="http://schemas.microsoft.com/office/drawing/2014/main" id="{FFC79CD1-8ACC-EF76-EDF8-98FF04ED0274}"/>
              </a:ext>
            </a:extLst>
          </p:cNvPr>
          <p:cNvSpPr>
            <a:spLocks noGrp="1"/>
          </p:cNvSpPr>
          <p:nvPr>
            <p:ph type="title"/>
          </p:nvPr>
        </p:nvSpPr>
        <p:spPr>
          <a:xfrm>
            <a:off x="875540" y="514638"/>
            <a:ext cx="8071842" cy="351344"/>
          </a:xfrm>
        </p:spPr>
        <p:txBody>
          <a:bodyPr>
            <a:noAutofit/>
          </a:bodyPr>
          <a:lstStyle/>
          <a:p>
            <a:r>
              <a:rPr kumimoji="0" lang="en-US" altLang="en-US" sz="3200" b="1" i="0" u="none" strike="noStrike" cap="none" normalizeH="0" baseline="0" dirty="0">
                <a:ln>
                  <a:noFill/>
                </a:ln>
                <a:solidFill>
                  <a:schemeClr val="tx1"/>
                </a:solidFill>
                <a:effectLst/>
                <a:latin typeface="Arial Black" panose="020B0A04020102020204" pitchFamily="34" charset="0"/>
              </a:rPr>
              <a:t>Data Analysis Summary</a:t>
            </a:r>
            <a:br>
              <a:rPr kumimoji="0" lang="en-US" altLang="en-US" sz="4400" b="1" i="0" u="none" strike="noStrike" cap="none" normalizeH="0" baseline="0" dirty="0">
                <a:ln>
                  <a:noFill/>
                </a:ln>
                <a:solidFill>
                  <a:schemeClr val="tx1"/>
                </a:solidFill>
                <a:effectLst/>
                <a:latin typeface="Arial" panose="020B0604020202020204" pitchFamily="34" charset="0"/>
              </a:rPr>
            </a:br>
            <a:endParaRPr lang="en-US" dirty="0"/>
          </a:p>
        </p:txBody>
      </p:sp>
      <p:sp>
        <p:nvSpPr>
          <p:cNvPr id="20" name="TextBox 19">
            <a:extLst>
              <a:ext uri="{FF2B5EF4-FFF2-40B4-BE49-F238E27FC236}">
                <a16:creationId xmlns:a16="http://schemas.microsoft.com/office/drawing/2014/main" id="{3A970BC8-1747-53A6-2508-E609E1F92776}"/>
              </a:ext>
            </a:extLst>
          </p:cNvPr>
          <p:cNvSpPr txBox="1"/>
          <p:nvPr/>
        </p:nvSpPr>
        <p:spPr>
          <a:xfrm>
            <a:off x="281650" y="992636"/>
            <a:ext cx="10710004" cy="3901837"/>
          </a:xfrm>
          <a:prstGeom prst="rect">
            <a:avLst/>
          </a:prstGeom>
          <a:noFill/>
        </p:spPr>
        <p:txBody>
          <a:bodyPr wrap="square">
            <a:spAutoFit/>
          </a:bodyPr>
          <a:lstStyle/>
          <a:p>
            <a:pPr marL="800100" lvl="1" indent="-342900" algn="just">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Welch Two Sample t-test</a:t>
            </a:r>
            <a:r>
              <a:rPr lang="en-US" sz="2400" dirty="0">
                <a:latin typeface="Arial" panose="020B0604020202020204" pitchFamily="34" charset="0"/>
                <a:cs typeface="Arial" panose="020B0604020202020204" pitchFamily="34" charset="0"/>
              </a:rPr>
              <a:t>: Compared physiological and effort angles variables between tool groups.</a:t>
            </a:r>
          </a:p>
          <a:p>
            <a:pPr marL="800100" lvl="1" indent="-342900" algn="just">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One-way ANOVA</a:t>
            </a:r>
            <a:r>
              <a:rPr lang="en-US" sz="2400" dirty="0">
                <a:latin typeface="Arial" panose="020B0604020202020204" pitchFamily="34" charset="0"/>
                <a:cs typeface="Arial" panose="020B0604020202020204" pitchFamily="34" charset="0"/>
              </a:rPr>
              <a:t>: Tested differences in effort angles and physiological indicators.</a:t>
            </a:r>
            <a:endParaRPr lang="en-US" sz="2400" b="1" dirty="0">
              <a:latin typeface="Arial" panose="020B0604020202020204" pitchFamily="34" charset="0"/>
              <a:cs typeface="Arial" panose="020B0604020202020204" pitchFamily="34" charset="0"/>
            </a:endParaRPr>
          </a:p>
          <a:p>
            <a:pPr marL="800100" lvl="1" indent="-342900" algn="just">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Tukey’s HSD</a:t>
            </a:r>
            <a:r>
              <a:rPr lang="en-US" sz="2400" dirty="0">
                <a:latin typeface="Arial" panose="020B0604020202020204" pitchFamily="34" charset="0"/>
                <a:cs typeface="Arial" panose="020B0604020202020204" pitchFamily="34" charset="0"/>
              </a:rPr>
              <a:t>: Identified significant group differences.</a:t>
            </a:r>
            <a:endParaRPr lang="en-US" sz="2400" b="1" dirty="0">
              <a:latin typeface="Arial" panose="020B0604020202020204" pitchFamily="34" charset="0"/>
              <a:cs typeface="Arial" panose="020B0604020202020204" pitchFamily="34" charset="0"/>
            </a:endParaRPr>
          </a:p>
          <a:p>
            <a:pPr marL="800100" lvl="1" indent="-342900" algn="just">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Linear Regression</a:t>
            </a:r>
            <a:r>
              <a:rPr lang="en-US" sz="2400" dirty="0">
                <a:latin typeface="Arial" panose="020B0604020202020204" pitchFamily="34" charset="0"/>
                <a:cs typeface="Arial" panose="020B0604020202020204" pitchFamily="34" charset="0"/>
              </a:rPr>
              <a:t>: Examined relationships between physiological outcomes and ergonomic variables.</a:t>
            </a:r>
          </a:p>
        </p:txBody>
      </p:sp>
      <p:pic>
        <p:nvPicPr>
          <p:cNvPr id="21" name="Picture 20" descr="Glasses on top of a book">
            <a:extLst>
              <a:ext uri="{FF2B5EF4-FFF2-40B4-BE49-F238E27FC236}">
                <a16:creationId xmlns:a16="http://schemas.microsoft.com/office/drawing/2014/main" id="{5203696A-19BE-A917-FCA9-5CA6F569AA5F}"/>
              </a:ext>
            </a:extLst>
          </p:cNvPr>
          <p:cNvPicPr>
            <a:picLocks noChangeAspect="1"/>
          </p:cNvPicPr>
          <p:nvPr/>
        </p:nvPicPr>
        <p:blipFill>
          <a:blip r:embed="rId3"/>
          <a:stretch>
            <a:fillRect/>
          </a:stretch>
        </p:blipFill>
        <p:spPr>
          <a:xfrm>
            <a:off x="8030240" y="4407096"/>
            <a:ext cx="3313521" cy="2195208"/>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Tree>
    <p:extLst>
      <p:ext uri="{BB962C8B-B14F-4D97-AF65-F5344CB8AC3E}">
        <p14:creationId xmlns:p14="http://schemas.microsoft.com/office/powerpoint/2010/main" val="211811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934B-74C9-89E4-7A45-891275659340}"/>
              </a:ext>
            </a:extLst>
          </p:cNvPr>
          <p:cNvSpPr>
            <a:spLocks noGrp="1"/>
          </p:cNvSpPr>
          <p:nvPr>
            <p:ph type="title"/>
          </p:nvPr>
        </p:nvSpPr>
        <p:spPr/>
        <p:txBody>
          <a:bodyPr>
            <a:normAutofit/>
          </a:bodyPr>
          <a:lstStyle/>
          <a:p>
            <a:r>
              <a:rPr lang="en-US" sz="3200" dirty="0">
                <a:latin typeface="Arial Black" panose="020B0A04020102020204" pitchFamily="34" charset="0"/>
                <a:cs typeface="Times New Roman" panose="02020603050405020304" pitchFamily="18" charset="0"/>
              </a:rPr>
              <a:t>Presentation Outline</a:t>
            </a:r>
          </a:p>
        </p:txBody>
      </p:sp>
      <p:sp>
        <p:nvSpPr>
          <p:cNvPr id="3" name="Content Placeholder 2">
            <a:extLst>
              <a:ext uri="{FF2B5EF4-FFF2-40B4-BE49-F238E27FC236}">
                <a16:creationId xmlns:a16="http://schemas.microsoft.com/office/drawing/2014/main" id="{D5A9E1E5-8B9C-56B5-5DA6-AA1B1D24D345}"/>
              </a:ext>
            </a:extLst>
          </p:cNvPr>
          <p:cNvSpPr>
            <a:spLocks noGrp="1"/>
          </p:cNvSpPr>
          <p:nvPr>
            <p:ph idx="1"/>
          </p:nvPr>
        </p:nvSpPr>
        <p:spPr/>
        <p:txBody>
          <a:bodyPr>
            <a:normAutofit/>
          </a:bodyPr>
          <a:lstStyle/>
          <a:p>
            <a:pPr marL="339725" indent="-339725">
              <a:lnSpc>
                <a:spcPct val="100000"/>
              </a:lnSpc>
            </a:pPr>
            <a:r>
              <a:rPr lang="en-US" sz="2400" dirty="0">
                <a:solidFill>
                  <a:schemeClr val="bg2">
                    <a:lumMod val="75000"/>
                  </a:schemeClr>
                </a:solidFill>
                <a:latin typeface="Arial" panose="020B0604020202020204" pitchFamily="34" charset="0"/>
                <a:cs typeface="Arial" panose="020B0604020202020204" pitchFamily="34" charset="0"/>
              </a:rPr>
              <a:t>Background – Addressing Musculoskeletal Disorders</a:t>
            </a:r>
          </a:p>
          <a:p>
            <a:pPr marL="339725" indent="-339725">
              <a:lnSpc>
                <a:spcPct val="100000"/>
              </a:lnSpc>
            </a:pPr>
            <a:r>
              <a:rPr lang="en-US" sz="2400" dirty="0">
                <a:latin typeface="Arial" panose="020B0604020202020204" pitchFamily="34" charset="0"/>
                <a:cs typeface="Arial" panose="020B0604020202020204" pitchFamily="34" charset="0"/>
              </a:rPr>
              <a:t>Ergonomic tools compare to conventional tools</a:t>
            </a:r>
          </a:p>
          <a:p>
            <a:pPr marL="339725" indent="-339725">
              <a:lnSpc>
                <a:spcPct val="100000"/>
              </a:lnSpc>
            </a:pPr>
            <a:r>
              <a:rPr lang="en-US" sz="2400" kern="0" dirty="0">
                <a:latin typeface="Arial" panose="020B0604020202020204" pitchFamily="34" charset="0"/>
                <a:ea typeface="Times New Roman" panose="02020603050405020304" pitchFamily="18" charset="0"/>
                <a:cs typeface="Arial" panose="020B0604020202020204" pitchFamily="34" charset="0"/>
              </a:rPr>
              <a:t>Research Findings</a:t>
            </a:r>
            <a:r>
              <a:rPr lang="en-US" sz="2400" dirty="0">
                <a:latin typeface="Arial" panose="020B0604020202020204" pitchFamily="34" charset="0"/>
                <a:cs typeface="Arial" panose="020B0604020202020204" pitchFamily="34" charset="0"/>
              </a:rPr>
              <a:t> – </a:t>
            </a:r>
            <a:r>
              <a:rPr lang="en-US" sz="2400" kern="0" dirty="0">
                <a:latin typeface="Arial" panose="020B0604020202020204" pitchFamily="34" charset="0"/>
                <a:ea typeface="Times New Roman" panose="02020603050405020304" pitchFamily="18" charset="0"/>
                <a:cs typeface="Arial" panose="020B0604020202020204" pitchFamily="34" charset="0"/>
              </a:rPr>
              <a:t>Physiological and Ergonomic</a:t>
            </a:r>
            <a:endParaRPr lang="en-US" sz="2400" dirty="0">
              <a:latin typeface="Arial" panose="020B0604020202020204" pitchFamily="34" charset="0"/>
              <a:cs typeface="Arial" panose="020B0604020202020204" pitchFamily="34" charset="0"/>
            </a:endParaRPr>
          </a:p>
          <a:p>
            <a:pPr marL="339725" indent="-339725">
              <a:lnSpc>
                <a:spcPct val="100000"/>
              </a:lnSpc>
            </a:pPr>
            <a:r>
              <a:rPr lang="en-US" sz="2400" kern="0" dirty="0">
                <a:latin typeface="Arial" panose="020B0604020202020204" pitchFamily="34" charset="0"/>
                <a:ea typeface="Times New Roman" panose="02020603050405020304" pitchFamily="18" charset="0"/>
                <a:cs typeface="Arial" panose="020B0604020202020204" pitchFamily="34" charset="0"/>
              </a:rPr>
              <a:t>Comprehensive Benefits, Insights, and </a:t>
            </a:r>
            <a:r>
              <a:rPr lang="en-US" sz="2400" dirty="0">
                <a:latin typeface="Arial" panose="020B0604020202020204" pitchFamily="34" charset="0"/>
                <a:cs typeface="Arial" panose="020B0604020202020204" pitchFamily="34" charset="0"/>
              </a:rPr>
              <a:t>Implications</a:t>
            </a:r>
          </a:p>
          <a:p>
            <a:pPr>
              <a:lnSpc>
                <a:spcPct val="100000"/>
              </a:lnSpc>
            </a:pPr>
            <a:r>
              <a:rPr lang="en-US" sz="2400" dirty="0">
                <a:latin typeface="Arial" panose="020B0604020202020204" pitchFamily="34" charset="0"/>
                <a:cs typeface="Arial" panose="020B0604020202020204" pitchFamily="34" charset="0"/>
              </a:rPr>
              <a:t> Conclusions and Recommendations</a:t>
            </a:r>
          </a:p>
        </p:txBody>
      </p:sp>
    </p:spTree>
    <p:extLst>
      <p:ext uri="{BB962C8B-B14F-4D97-AF65-F5344CB8AC3E}">
        <p14:creationId xmlns:p14="http://schemas.microsoft.com/office/powerpoint/2010/main" val="321214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1103729" y="18498"/>
            <a:ext cx="10515600" cy="814387"/>
          </a:xfrm>
        </p:spPr>
        <p:txBody>
          <a:bodyPr rtlCol="0">
            <a:noAutofit/>
          </a:bodyPr>
          <a:lstStyle/>
          <a:p>
            <a:pPr>
              <a:lnSpc>
                <a:spcPct val="107000"/>
              </a:lnSpc>
              <a:spcAft>
                <a:spcPts val="800"/>
              </a:spcAft>
            </a:pPr>
            <a:r>
              <a:rPr lang="en-US" sz="3200" dirty="0">
                <a:latin typeface="Arial Black" panose="020B0A04020102020204" pitchFamily="34" charset="0"/>
              </a:rPr>
              <a:t>Biomechanical and Ergonomic Analysis A</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5C14A6B-D908-856C-CFC8-30D72C24EA59}"/>
              </a:ext>
            </a:extLst>
          </p:cNvPr>
          <p:cNvPicPr>
            <a:picLocks noChangeAspect="1"/>
          </p:cNvPicPr>
          <p:nvPr/>
        </p:nvPicPr>
        <p:blipFill rotWithShape="1">
          <a:blip r:embed="rId3"/>
          <a:srcRect l="4240" t="57940" r="5569"/>
          <a:stretch/>
        </p:blipFill>
        <p:spPr>
          <a:xfrm>
            <a:off x="7378796" y="1679187"/>
            <a:ext cx="3419531" cy="1912133"/>
          </a:xfrm>
          <a:prstGeom prst="rect">
            <a:avLst/>
          </a:prstGeom>
        </p:spPr>
      </p:pic>
      <p:pic>
        <p:nvPicPr>
          <p:cNvPr id="14" name="Picture 13">
            <a:extLst>
              <a:ext uri="{FF2B5EF4-FFF2-40B4-BE49-F238E27FC236}">
                <a16:creationId xmlns:a16="http://schemas.microsoft.com/office/drawing/2014/main" id="{B0005044-98CD-ED4B-A2F3-E068BDC7AB7A}"/>
              </a:ext>
            </a:extLst>
          </p:cNvPr>
          <p:cNvPicPr>
            <a:picLocks noChangeAspect="1"/>
          </p:cNvPicPr>
          <p:nvPr/>
        </p:nvPicPr>
        <p:blipFill rotWithShape="1">
          <a:blip r:embed="rId4"/>
          <a:srcRect l="3383" t="57017" r="3671"/>
          <a:stretch/>
        </p:blipFill>
        <p:spPr>
          <a:xfrm>
            <a:off x="7320774" y="4250583"/>
            <a:ext cx="3477553" cy="2015218"/>
          </a:xfrm>
          <a:prstGeom prst="rect">
            <a:avLst/>
          </a:prstGeom>
        </p:spPr>
      </p:pic>
      <p:grpSp>
        <p:nvGrpSpPr>
          <p:cNvPr id="69" name="Group 68">
            <a:extLst>
              <a:ext uri="{FF2B5EF4-FFF2-40B4-BE49-F238E27FC236}">
                <a16:creationId xmlns:a16="http://schemas.microsoft.com/office/drawing/2014/main" id="{6088502D-2117-88BC-DDE6-9A23484ED0A7}"/>
              </a:ext>
            </a:extLst>
          </p:cNvPr>
          <p:cNvGrpSpPr/>
          <p:nvPr/>
        </p:nvGrpSpPr>
        <p:grpSpPr>
          <a:xfrm>
            <a:off x="1589262" y="1976234"/>
            <a:ext cx="1918977" cy="1912133"/>
            <a:chOff x="1688320" y="1260446"/>
            <a:chExt cx="1918977" cy="1665178"/>
          </a:xfrm>
        </p:grpSpPr>
        <p:pic>
          <p:nvPicPr>
            <p:cNvPr id="10" name="Picture 9">
              <a:extLst>
                <a:ext uri="{FF2B5EF4-FFF2-40B4-BE49-F238E27FC236}">
                  <a16:creationId xmlns:a16="http://schemas.microsoft.com/office/drawing/2014/main" id="{61A12BBC-3FB6-DE5E-8722-A56DDA351F8F}"/>
                </a:ext>
              </a:extLst>
            </p:cNvPr>
            <p:cNvPicPr>
              <a:picLocks noChangeAspect="1"/>
            </p:cNvPicPr>
            <p:nvPr/>
          </p:nvPicPr>
          <p:blipFill rotWithShape="1">
            <a:blip r:embed="rId3"/>
            <a:srcRect l="33670" t="11550" r="28905" b="56910"/>
            <a:stretch/>
          </p:blipFill>
          <p:spPr>
            <a:xfrm>
              <a:off x="1688320" y="1260446"/>
              <a:ext cx="1918977" cy="1665178"/>
            </a:xfrm>
            <a:prstGeom prst="rect">
              <a:avLst/>
            </a:prstGeom>
          </p:spPr>
        </p:pic>
        <p:cxnSp>
          <p:nvCxnSpPr>
            <p:cNvPr id="23" name="Straight Connector 22">
              <a:extLst>
                <a:ext uri="{FF2B5EF4-FFF2-40B4-BE49-F238E27FC236}">
                  <a16:creationId xmlns:a16="http://schemas.microsoft.com/office/drawing/2014/main" id="{94D02DEA-267B-B7A7-BF4D-44640749092F}"/>
                </a:ext>
              </a:extLst>
            </p:cNvPr>
            <p:cNvCxnSpPr>
              <a:cxnSpLocks/>
            </p:cNvCxnSpPr>
            <p:nvPr/>
          </p:nvCxnSpPr>
          <p:spPr>
            <a:xfrm>
              <a:off x="3027575" y="1582440"/>
              <a:ext cx="0" cy="660694"/>
            </a:xfrm>
            <a:prstGeom prst="line">
              <a:avLst/>
            </a:prstGeom>
            <a:ln/>
          </p:spPr>
          <p:style>
            <a:lnRef idx="3">
              <a:schemeClr val="accent4"/>
            </a:lnRef>
            <a:fillRef idx="0">
              <a:schemeClr val="accent4"/>
            </a:fillRef>
            <a:effectRef idx="2">
              <a:schemeClr val="accent4"/>
            </a:effectRef>
            <a:fontRef idx="minor">
              <a:schemeClr val="tx1"/>
            </a:fontRef>
          </p:style>
        </p:cxnSp>
        <p:sp>
          <p:nvSpPr>
            <p:cNvPr id="24" name="Arc 23">
              <a:extLst>
                <a:ext uri="{FF2B5EF4-FFF2-40B4-BE49-F238E27FC236}">
                  <a16:creationId xmlns:a16="http://schemas.microsoft.com/office/drawing/2014/main" id="{B2D96C62-BFD7-0D96-E557-28D768479213}"/>
                </a:ext>
              </a:extLst>
            </p:cNvPr>
            <p:cNvSpPr/>
            <p:nvPr/>
          </p:nvSpPr>
          <p:spPr>
            <a:xfrm flipV="1">
              <a:off x="2960800" y="1918998"/>
              <a:ext cx="43215" cy="4571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E333556-1C7C-706E-AAFB-82495851CE5C}"/>
                </a:ext>
              </a:extLst>
            </p:cNvPr>
            <p:cNvCxnSpPr>
              <a:cxnSpLocks/>
            </p:cNvCxnSpPr>
            <p:nvPr/>
          </p:nvCxnSpPr>
          <p:spPr>
            <a:xfrm>
              <a:off x="2654640" y="1680778"/>
              <a:ext cx="349374" cy="250579"/>
            </a:xfrm>
            <a:prstGeom prst="line">
              <a:avLst/>
            </a:prstGeom>
            <a:ln/>
          </p:spPr>
          <p:style>
            <a:lnRef idx="3">
              <a:schemeClr val="accent4"/>
            </a:lnRef>
            <a:fillRef idx="0">
              <a:schemeClr val="accent4"/>
            </a:fillRef>
            <a:effectRef idx="2">
              <a:schemeClr val="accent4"/>
            </a:effectRef>
            <a:fontRef idx="minor">
              <a:schemeClr val="tx1"/>
            </a:fontRef>
          </p:style>
        </p:cxnSp>
        <p:sp>
          <p:nvSpPr>
            <p:cNvPr id="27" name="TextBox 26">
              <a:extLst>
                <a:ext uri="{FF2B5EF4-FFF2-40B4-BE49-F238E27FC236}">
                  <a16:creationId xmlns:a16="http://schemas.microsoft.com/office/drawing/2014/main" id="{C3929019-3D23-3D4F-A295-E8E648326052}"/>
                </a:ext>
              </a:extLst>
            </p:cNvPr>
            <p:cNvSpPr txBox="1"/>
            <p:nvPr/>
          </p:nvSpPr>
          <p:spPr>
            <a:xfrm>
              <a:off x="2697721" y="1576057"/>
              <a:ext cx="569371" cy="276999"/>
            </a:xfrm>
            <a:prstGeom prst="rect">
              <a:avLst/>
            </a:prstGeom>
            <a:noFill/>
            <a:ln w="19050">
              <a:noFill/>
            </a:ln>
          </p:spPr>
          <p:txBody>
            <a:bodyPr wrap="square">
              <a:spAutoFit/>
            </a:bodyPr>
            <a:lstStyle/>
            <a:p>
              <a:r>
                <a:rPr lang="en-US" sz="1200" dirty="0">
                  <a:solidFill>
                    <a:schemeClr val="bg1"/>
                  </a:solidFill>
                </a:rPr>
                <a:t>56</a:t>
              </a:r>
              <a:r>
                <a:rPr lang="en-US" sz="1200" baseline="30000" dirty="0">
                  <a:solidFill>
                    <a:schemeClr val="bg1"/>
                  </a:solidFill>
                </a:rPr>
                <a:t>o</a:t>
              </a:r>
            </a:p>
          </p:txBody>
        </p:sp>
        <p:sp>
          <p:nvSpPr>
            <p:cNvPr id="34" name="Arc 33">
              <a:extLst>
                <a:ext uri="{FF2B5EF4-FFF2-40B4-BE49-F238E27FC236}">
                  <a16:creationId xmlns:a16="http://schemas.microsoft.com/office/drawing/2014/main" id="{769F5511-D006-C27A-77E1-0A0480C7E1C2}"/>
                </a:ext>
              </a:extLst>
            </p:cNvPr>
            <p:cNvSpPr/>
            <p:nvPr/>
          </p:nvSpPr>
          <p:spPr>
            <a:xfrm rot="16200000">
              <a:off x="2910188" y="1415039"/>
              <a:ext cx="200331" cy="569368"/>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268A00D0-D6BB-82FA-B0AA-B60B347B270B}"/>
              </a:ext>
            </a:extLst>
          </p:cNvPr>
          <p:cNvGrpSpPr/>
          <p:nvPr/>
        </p:nvGrpSpPr>
        <p:grpSpPr>
          <a:xfrm>
            <a:off x="3960363" y="2016112"/>
            <a:ext cx="1918977" cy="1882980"/>
            <a:chOff x="1804113" y="2925624"/>
            <a:chExt cx="1989415" cy="1565623"/>
          </a:xfrm>
        </p:grpSpPr>
        <p:pic>
          <p:nvPicPr>
            <p:cNvPr id="15" name="Picture 14">
              <a:extLst>
                <a:ext uri="{FF2B5EF4-FFF2-40B4-BE49-F238E27FC236}">
                  <a16:creationId xmlns:a16="http://schemas.microsoft.com/office/drawing/2014/main" id="{EA01F13C-7BB1-CE99-54C7-F93914EF5926}"/>
                </a:ext>
              </a:extLst>
            </p:cNvPr>
            <p:cNvPicPr>
              <a:picLocks noChangeAspect="1"/>
            </p:cNvPicPr>
            <p:nvPr/>
          </p:nvPicPr>
          <p:blipFill rotWithShape="1">
            <a:blip r:embed="rId5"/>
            <a:srcRect l="8395" t="9683" r="71616" b="57095"/>
            <a:stretch/>
          </p:blipFill>
          <p:spPr>
            <a:xfrm>
              <a:off x="1804113" y="2925624"/>
              <a:ext cx="1989415" cy="1565623"/>
            </a:xfrm>
            <a:prstGeom prst="rect">
              <a:avLst/>
            </a:prstGeom>
          </p:spPr>
        </p:pic>
        <p:sp>
          <p:nvSpPr>
            <p:cNvPr id="35" name="Arc 34">
              <a:extLst>
                <a:ext uri="{FF2B5EF4-FFF2-40B4-BE49-F238E27FC236}">
                  <a16:creationId xmlns:a16="http://schemas.microsoft.com/office/drawing/2014/main" id="{D8C94FAC-62D1-622D-DD06-FB06C4AF3B71}"/>
                </a:ext>
              </a:extLst>
            </p:cNvPr>
            <p:cNvSpPr/>
            <p:nvPr/>
          </p:nvSpPr>
          <p:spPr>
            <a:xfrm>
              <a:off x="3380124" y="3462287"/>
              <a:ext cx="43215" cy="8830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19F372A-4700-DACC-C9EF-7F67ACB9FE51}"/>
                </a:ext>
              </a:extLst>
            </p:cNvPr>
            <p:cNvCxnSpPr>
              <a:cxnSpLocks/>
            </p:cNvCxnSpPr>
            <p:nvPr/>
          </p:nvCxnSpPr>
          <p:spPr>
            <a:xfrm>
              <a:off x="3266711" y="3323974"/>
              <a:ext cx="0" cy="660694"/>
            </a:xfrm>
            <a:prstGeom prst="line">
              <a:avLst/>
            </a:prstGeom>
            <a:ln/>
          </p:spPr>
          <p:style>
            <a:lnRef idx="3">
              <a:schemeClr val="accent4"/>
            </a:lnRef>
            <a:fillRef idx="0">
              <a:schemeClr val="accent4"/>
            </a:fillRef>
            <a:effectRef idx="2">
              <a:schemeClr val="accent4"/>
            </a:effectRef>
            <a:fontRef idx="minor">
              <a:schemeClr val="tx1"/>
            </a:fontRef>
          </p:style>
        </p:cxnSp>
        <p:sp>
          <p:nvSpPr>
            <p:cNvPr id="38" name="Arc 37">
              <a:extLst>
                <a:ext uri="{FF2B5EF4-FFF2-40B4-BE49-F238E27FC236}">
                  <a16:creationId xmlns:a16="http://schemas.microsoft.com/office/drawing/2014/main" id="{6FA7CD19-3AD0-BC05-7234-2B92BB3A5FA0}"/>
                </a:ext>
              </a:extLst>
            </p:cNvPr>
            <p:cNvSpPr/>
            <p:nvPr/>
          </p:nvSpPr>
          <p:spPr>
            <a:xfrm>
              <a:off x="3215090" y="3572222"/>
              <a:ext cx="43215" cy="8830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C2A2636C-9BA6-5065-9F95-BC08792B0A46}"/>
                </a:ext>
              </a:extLst>
            </p:cNvPr>
            <p:cNvSpPr/>
            <p:nvPr/>
          </p:nvSpPr>
          <p:spPr>
            <a:xfrm rot="16200000">
              <a:off x="3173201" y="3327225"/>
              <a:ext cx="170552" cy="301120"/>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47EE03D4-1DFE-DAAB-E836-9C73AB1D39E6}"/>
                </a:ext>
              </a:extLst>
            </p:cNvPr>
            <p:cNvCxnSpPr>
              <a:cxnSpLocks/>
            </p:cNvCxnSpPr>
            <p:nvPr/>
          </p:nvCxnSpPr>
          <p:spPr>
            <a:xfrm>
              <a:off x="2960800" y="3321283"/>
              <a:ext cx="313332" cy="337718"/>
            </a:xfrm>
            <a:prstGeom prst="line">
              <a:avLst/>
            </a:prstGeom>
            <a:ln/>
          </p:spPr>
          <p:style>
            <a:lnRef idx="3">
              <a:schemeClr val="accent4"/>
            </a:lnRef>
            <a:fillRef idx="0">
              <a:schemeClr val="accent4"/>
            </a:fillRef>
            <a:effectRef idx="2">
              <a:schemeClr val="accent4"/>
            </a:effectRef>
            <a:fontRef idx="minor">
              <a:schemeClr val="tx1"/>
            </a:fontRef>
          </p:style>
        </p:cxnSp>
        <p:sp>
          <p:nvSpPr>
            <p:cNvPr id="41" name="TextBox 40">
              <a:extLst>
                <a:ext uri="{FF2B5EF4-FFF2-40B4-BE49-F238E27FC236}">
                  <a16:creationId xmlns:a16="http://schemas.microsoft.com/office/drawing/2014/main" id="{DD2E99F0-1FFD-0D51-1FE2-49291B782FCD}"/>
                </a:ext>
              </a:extLst>
            </p:cNvPr>
            <p:cNvSpPr txBox="1"/>
            <p:nvPr/>
          </p:nvSpPr>
          <p:spPr>
            <a:xfrm>
              <a:off x="2978148" y="3273596"/>
              <a:ext cx="445191" cy="276999"/>
            </a:xfrm>
            <a:prstGeom prst="rect">
              <a:avLst/>
            </a:prstGeom>
            <a:noFill/>
            <a:ln w="19050">
              <a:noFill/>
            </a:ln>
          </p:spPr>
          <p:txBody>
            <a:bodyPr wrap="square">
              <a:spAutoFit/>
            </a:bodyPr>
            <a:lstStyle/>
            <a:p>
              <a:r>
                <a:rPr lang="en-US" baseline="30000" dirty="0">
                  <a:solidFill>
                    <a:schemeClr val="bg1"/>
                  </a:solidFill>
                </a:rPr>
                <a:t>30</a:t>
              </a:r>
              <a:r>
                <a:rPr lang="en-US" baseline="60000" dirty="0">
                  <a:solidFill>
                    <a:schemeClr val="bg1"/>
                  </a:solidFill>
                </a:rPr>
                <a:t>o</a:t>
              </a:r>
            </a:p>
          </p:txBody>
        </p:sp>
      </p:grpSp>
      <p:grpSp>
        <p:nvGrpSpPr>
          <p:cNvPr id="70" name="Group 69">
            <a:extLst>
              <a:ext uri="{FF2B5EF4-FFF2-40B4-BE49-F238E27FC236}">
                <a16:creationId xmlns:a16="http://schemas.microsoft.com/office/drawing/2014/main" id="{91DDBA00-5CD0-8628-A3E0-02ED26420795}"/>
              </a:ext>
            </a:extLst>
          </p:cNvPr>
          <p:cNvGrpSpPr/>
          <p:nvPr/>
        </p:nvGrpSpPr>
        <p:grpSpPr>
          <a:xfrm>
            <a:off x="1633359" y="4478437"/>
            <a:ext cx="1570112" cy="1888156"/>
            <a:chOff x="3844047" y="1260446"/>
            <a:chExt cx="1570112" cy="1724088"/>
          </a:xfrm>
        </p:grpSpPr>
        <p:pic>
          <p:nvPicPr>
            <p:cNvPr id="12" name="Picture 11">
              <a:extLst>
                <a:ext uri="{FF2B5EF4-FFF2-40B4-BE49-F238E27FC236}">
                  <a16:creationId xmlns:a16="http://schemas.microsoft.com/office/drawing/2014/main" id="{0D09EF65-3F53-B061-61C3-8D2A4020DD8A}"/>
                </a:ext>
              </a:extLst>
            </p:cNvPr>
            <p:cNvPicPr>
              <a:picLocks noChangeAspect="1"/>
            </p:cNvPicPr>
            <p:nvPr/>
          </p:nvPicPr>
          <p:blipFill rotWithShape="1">
            <a:blip r:embed="rId4"/>
            <a:srcRect l="37674" t="11387" r="38982" b="56993"/>
            <a:stretch/>
          </p:blipFill>
          <p:spPr>
            <a:xfrm>
              <a:off x="3844047" y="1260446"/>
              <a:ext cx="1487678" cy="1724088"/>
            </a:xfrm>
            <a:prstGeom prst="rect">
              <a:avLst/>
            </a:prstGeom>
          </p:spPr>
        </p:pic>
        <p:cxnSp>
          <p:nvCxnSpPr>
            <p:cNvPr id="49" name="Straight Connector 48">
              <a:extLst>
                <a:ext uri="{FF2B5EF4-FFF2-40B4-BE49-F238E27FC236}">
                  <a16:creationId xmlns:a16="http://schemas.microsoft.com/office/drawing/2014/main" id="{F371A23E-7FDF-FBD8-AF1D-37743259D0B3}"/>
                </a:ext>
              </a:extLst>
            </p:cNvPr>
            <p:cNvCxnSpPr>
              <a:cxnSpLocks/>
            </p:cNvCxnSpPr>
            <p:nvPr/>
          </p:nvCxnSpPr>
          <p:spPr>
            <a:xfrm>
              <a:off x="4972619" y="1537995"/>
              <a:ext cx="0" cy="660694"/>
            </a:xfrm>
            <a:prstGeom prst="line">
              <a:avLst/>
            </a:prstGeom>
            <a:ln/>
          </p:spPr>
          <p:style>
            <a:lnRef idx="3">
              <a:schemeClr val="accent4"/>
            </a:lnRef>
            <a:fillRef idx="0">
              <a:schemeClr val="accent4"/>
            </a:fillRef>
            <a:effectRef idx="2">
              <a:schemeClr val="accent4"/>
            </a:effectRef>
            <a:fontRef idx="minor">
              <a:schemeClr val="tx1"/>
            </a:fontRef>
          </p:style>
        </p:cxnSp>
        <p:sp>
          <p:nvSpPr>
            <p:cNvPr id="50" name="Arc 49">
              <a:extLst>
                <a:ext uri="{FF2B5EF4-FFF2-40B4-BE49-F238E27FC236}">
                  <a16:creationId xmlns:a16="http://schemas.microsoft.com/office/drawing/2014/main" id="{08E70CCF-71A1-AE7D-4C1B-1F1D1B70C46F}"/>
                </a:ext>
              </a:extLst>
            </p:cNvPr>
            <p:cNvSpPr/>
            <p:nvPr/>
          </p:nvSpPr>
          <p:spPr>
            <a:xfrm>
              <a:off x="4930001" y="1780356"/>
              <a:ext cx="43215" cy="8830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Arc 50">
              <a:extLst>
                <a:ext uri="{FF2B5EF4-FFF2-40B4-BE49-F238E27FC236}">
                  <a16:creationId xmlns:a16="http://schemas.microsoft.com/office/drawing/2014/main" id="{E8CFE449-1C49-60B2-184D-9024F010B08A}"/>
                </a:ext>
              </a:extLst>
            </p:cNvPr>
            <p:cNvSpPr/>
            <p:nvPr/>
          </p:nvSpPr>
          <p:spPr>
            <a:xfrm rot="19271697">
              <a:off x="4800758" y="1672825"/>
              <a:ext cx="181521" cy="138656"/>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2" name="Straight Connector 51">
              <a:extLst>
                <a:ext uri="{FF2B5EF4-FFF2-40B4-BE49-F238E27FC236}">
                  <a16:creationId xmlns:a16="http://schemas.microsoft.com/office/drawing/2014/main" id="{7E81E63E-F9C1-BB74-DD83-588EA6379E4F}"/>
                </a:ext>
              </a:extLst>
            </p:cNvPr>
            <p:cNvCxnSpPr>
              <a:cxnSpLocks/>
            </p:cNvCxnSpPr>
            <p:nvPr/>
          </p:nvCxnSpPr>
          <p:spPr>
            <a:xfrm>
              <a:off x="4825258" y="1665684"/>
              <a:ext cx="147361" cy="270972"/>
            </a:xfrm>
            <a:prstGeom prst="line">
              <a:avLst/>
            </a:prstGeom>
            <a:ln/>
          </p:spPr>
          <p:style>
            <a:lnRef idx="3">
              <a:schemeClr val="accent4"/>
            </a:lnRef>
            <a:fillRef idx="0">
              <a:schemeClr val="accent4"/>
            </a:fillRef>
            <a:effectRef idx="2">
              <a:schemeClr val="accent4"/>
            </a:effectRef>
            <a:fontRef idx="minor">
              <a:schemeClr val="tx1"/>
            </a:fontRef>
          </p:style>
        </p:cxnSp>
        <p:sp>
          <p:nvSpPr>
            <p:cNvPr id="53" name="TextBox 52">
              <a:extLst>
                <a:ext uri="{FF2B5EF4-FFF2-40B4-BE49-F238E27FC236}">
                  <a16:creationId xmlns:a16="http://schemas.microsoft.com/office/drawing/2014/main" id="{395E6E60-7A9E-46B0-6816-6E439A2427CB}"/>
                </a:ext>
              </a:extLst>
            </p:cNvPr>
            <p:cNvSpPr txBox="1"/>
            <p:nvPr/>
          </p:nvSpPr>
          <p:spPr>
            <a:xfrm>
              <a:off x="4709742" y="1461106"/>
              <a:ext cx="704417" cy="276999"/>
            </a:xfrm>
            <a:prstGeom prst="rect">
              <a:avLst/>
            </a:prstGeom>
            <a:noFill/>
            <a:ln w="19050">
              <a:noFill/>
            </a:ln>
          </p:spPr>
          <p:txBody>
            <a:bodyPr wrap="square">
              <a:spAutoFit/>
            </a:bodyPr>
            <a:lstStyle/>
            <a:p>
              <a:r>
                <a:rPr lang="en-US" baseline="6000" dirty="0">
                  <a:solidFill>
                    <a:schemeClr val="bg1"/>
                  </a:solidFill>
                </a:rPr>
                <a:t>28</a:t>
              </a:r>
              <a:r>
                <a:rPr lang="en-US" sz="1200" baseline="66000" dirty="0">
                  <a:solidFill>
                    <a:schemeClr val="bg1"/>
                  </a:solidFill>
                </a:rPr>
                <a:t>o</a:t>
              </a:r>
            </a:p>
          </p:txBody>
        </p:sp>
      </p:grpSp>
      <p:grpSp>
        <p:nvGrpSpPr>
          <p:cNvPr id="71" name="Group 70">
            <a:extLst>
              <a:ext uri="{FF2B5EF4-FFF2-40B4-BE49-F238E27FC236}">
                <a16:creationId xmlns:a16="http://schemas.microsoft.com/office/drawing/2014/main" id="{AF42FFCD-5A40-8CA9-400B-C08E77D70AEB}"/>
              </a:ext>
            </a:extLst>
          </p:cNvPr>
          <p:cNvGrpSpPr/>
          <p:nvPr/>
        </p:nvGrpSpPr>
        <p:grpSpPr>
          <a:xfrm>
            <a:off x="3440843" y="4478437"/>
            <a:ext cx="1717044" cy="1905816"/>
            <a:chOff x="3844046" y="2908658"/>
            <a:chExt cx="1487678" cy="1582589"/>
          </a:xfrm>
        </p:grpSpPr>
        <p:pic>
          <p:nvPicPr>
            <p:cNvPr id="16" name="Picture 15">
              <a:extLst>
                <a:ext uri="{FF2B5EF4-FFF2-40B4-BE49-F238E27FC236}">
                  <a16:creationId xmlns:a16="http://schemas.microsoft.com/office/drawing/2014/main" id="{60E7A0EC-78D5-BC02-8166-CF29E936AA84}"/>
                </a:ext>
              </a:extLst>
            </p:cNvPr>
            <p:cNvPicPr>
              <a:picLocks noChangeAspect="1"/>
            </p:cNvPicPr>
            <p:nvPr/>
          </p:nvPicPr>
          <p:blipFill rotWithShape="1">
            <a:blip r:embed="rId5"/>
            <a:srcRect l="69167" t="8592" r="19488" b="57095"/>
            <a:stretch/>
          </p:blipFill>
          <p:spPr>
            <a:xfrm>
              <a:off x="3844046" y="2908658"/>
              <a:ext cx="1487678" cy="1582589"/>
            </a:xfrm>
            <a:prstGeom prst="rect">
              <a:avLst/>
            </a:prstGeom>
          </p:spPr>
        </p:pic>
        <p:sp>
          <p:nvSpPr>
            <p:cNvPr id="64" name="Arc 63">
              <a:extLst>
                <a:ext uri="{FF2B5EF4-FFF2-40B4-BE49-F238E27FC236}">
                  <a16:creationId xmlns:a16="http://schemas.microsoft.com/office/drawing/2014/main" id="{E7845368-D2CE-B159-218B-5C8E81C5EFA8}"/>
                </a:ext>
              </a:extLst>
            </p:cNvPr>
            <p:cNvSpPr/>
            <p:nvPr/>
          </p:nvSpPr>
          <p:spPr>
            <a:xfrm>
              <a:off x="5072710" y="3518821"/>
              <a:ext cx="43215" cy="8830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151C88CA-D137-63C7-0D03-C3BD89690320}"/>
                </a:ext>
              </a:extLst>
            </p:cNvPr>
            <p:cNvCxnSpPr>
              <a:cxnSpLocks/>
            </p:cNvCxnSpPr>
            <p:nvPr/>
          </p:nvCxnSpPr>
          <p:spPr>
            <a:xfrm flipH="1">
              <a:off x="4939067" y="3332936"/>
              <a:ext cx="10873" cy="591826"/>
            </a:xfrm>
            <a:prstGeom prst="line">
              <a:avLst/>
            </a:prstGeom>
            <a:ln/>
          </p:spPr>
          <p:style>
            <a:lnRef idx="3">
              <a:schemeClr val="accent4"/>
            </a:lnRef>
            <a:fillRef idx="0">
              <a:schemeClr val="accent4"/>
            </a:fillRef>
            <a:effectRef idx="2">
              <a:schemeClr val="accent4"/>
            </a:effectRef>
            <a:fontRef idx="minor">
              <a:schemeClr val="tx1"/>
            </a:fontRef>
          </p:style>
        </p:cxnSp>
        <p:sp>
          <p:nvSpPr>
            <p:cNvPr id="66" name="Arc 65">
              <a:extLst>
                <a:ext uri="{FF2B5EF4-FFF2-40B4-BE49-F238E27FC236}">
                  <a16:creationId xmlns:a16="http://schemas.microsoft.com/office/drawing/2014/main" id="{C2A872E5-F0E9-6932-8733-9F963B45BA40}"/>
                </a:ext>
              </a:extLst>
            </p:cNvPr>
            <p:cNvSpPr/>
            <p:nvPr/>
          </p:nvSpPr>
          <p:spPr>
            <a:xfrm>
              <a:off x="4917374" y="3584604"/>
              <a:ext cx="43215" cy="8830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id="{E4E6F56A-DC73-428B-9E3B-E1D70F10235A}"/>
                </a:ext>
              </a:extLst>
            </p:cNvPr>
            <p:cNvSpPr/>
            <p:nvPr/>
          </p:nvSpPr>
          <p:spPr>
            <a:xfrm rot="16200000">
              <a:off x="4877003" y="3513556"/>
              <a:ext cx="107014" cy="82440"/>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TextBox 67">
              <a:extLst>
                <a:ext uri="{FF2B5EF4-FFF2-40B4-BE49-F238E27FC236}">
                  <a16:creationId xmlns:a16="http://schemas.microsoft.com/office/drawing/2014/main" id="{C8351D4F-2C11-3D96-BA86-3E8D78569556}"/>
                </a:ext>
              </a:extLst>
            </p:cNvPr>
            <p:cNvSpPr txBox="1"/>
            <p:nvPr/>
          </p:nvSpPr>
          <p:spPr>
            <a:xfrm>
              <a:off x="4777344" y="3187664"/>
              <a:ext cx="488412" cy="276999"/>
            </a:xfrm>
            <a:prstGeom prst="rect">
              <a:avLst/>
            </a:prstGeom>
            <a:noFill/>
            <a:ln w="19050">
              <a:noFill/>
            </a:ln>
          </p:spPr>
          <p:txBody>
            <a:bodyPr wrap="square">
              <a:spAutoFit/>
            </a:bodyPr>
            <a:lstStyle/>
            <a:p>
              <a:r>
                <a:rPr lang="en-US" baseline="30000" dirty="0">
                  <a:solidFill>
                    <a:schemeClr val="bg1"/>
                  </a:solidFill>
                </a:rPr>
                <a:t>22</a:t>
              </a:r>
              <a:r>
                <a:rPr lang="en-US" baseline="60000" dirty="0">
                  <a:solidFill>
                    <a:schemeClr val="bg1"/>
                  </a:solidFill>
                </a:rPr>
                <a:t>o</a:t>
              </a:r>
            </a:p>
          </p:txBody>
        </p:sp>
      </p:grpSp>
      <p:cxnSp>
        <p:nvCxnSpPr>
          <p:cNvPr id="74" name="Straight Connector 73">
            <a:extLst>
              <a:ext uri="{FF2B5EF4-FFF2-40B4-BE49-F238E27FC236}">
                <a16:creationId xmlns:a16="http://schemas.microsoft.com/office/drawing/2014/main" id="{20ECA605-310D-510B-9AEC-67BF0D3584AF}"/>
              </a:ext>
            </a:extLst>
          </p:cNvPr>
          <p:cNvCxnSpPr>
            <a:cxnSpLocks/>
            <a:stCxn id="10" idx="0"/>
          </p:cNvCxnSpPr>
          <p:nvPr/>
        </p:nvCxnSpPr>
        <p:spPr>
          <a:xfrm flipV="1">
            <a:off x="2548751" y="1649254"/>
            <a:ext cx="4944895" cy="326980"/>
          </a:xfrm>
          <a:prstGeom prst="line">
            <a:avLst/>
          </a:prstGeom>
        </p:spPr>
        <p:style>
          <a:lnRef idx="3">
            <a:schemeClr val="accent1"/>
          </a:lnRef>
          <a:fillRef idx="0">
            <a:schemeClr val="accent1"/>
          </a:fillRef>
          <a:effectRef idx="2">
            <a:schemeClr val="accent1"/>
          </a:effectRef>
          <a:fontRef idx="minor">
            <a:schemeClr val="tx1"/>
          </a:fontRef>
        </p:style>
      </p:cxnSp>
      <p:cxnSp>
        <p:nvCxnSpPr>
          <p:cNvPr id="76" name="Straight Connector 75">
            <a:extLst>
              <a:ext uri="{FF2B5EF4-FFF2-40B4-BE49-F238E27FC236}">
                <a16:creationId xmlns:a16="http://schemas.microsoft.com/office/drawing/2014/main" id="{41330B02-2133-68C4-26A5-B09FC1D1646D}"/>
              </a:ext>
            </a:extLst>
          </p:cNvPr>
          <p:cNvCxnSpPr>
            <a:cxnSpLocks/>
            <a:endCxn id="13" idx="2"/>
          </p:cNvCxnSpPr>
          <p:nvPr/>
        </p:nvCxnSpPr>
        <p:spPr>
          <a:xfrm flipV="1">
            <a:off x="5753908" y="3591320"/>
            <a:ext cx="3334654" cy="290201"/>
          </a:xfrm>
          <a:prstGeom prst="line">
            <a:avLst/>
          </a:prstGeom>
        </p:spPr>
        <p:style>
          <a:lnRef idx="3">
            <a:schemeClr val="accent1"/>
          </a:lnRef>
          <a:fillRef idx="0">
            <a:schemeClr val="accent1"/>
          </a:fillRef>
          <a:effectRef idx="2">
            <a:schemeClr val="accent1"/>
          </a:effectRef>
          <a:fontRef idx="minor">
            <a:schemeClr val="tx1"/>
          </a:fontRef>
        </p:style>
      </p:cxnSp>
      <p:cxnSp>
        <p:nvCxnSpPr>
          <p:cNvPr id="78" name="Straight Connector 77">
            <a:extLst>
              <a:ext uri="{FF2B5EF4-FFF2-40B4-BE49-F238E27FC236}">
                <a16:creationId xmlns:a16="http://schemas.microsoft.com/office/drawing/2014/main" id="{554678E9-57BC-F8F9-8254-44F2BE2A470A}"/>
              </a:ext>
            </a:extLst>
          </p:cNvPr>
          <p:cNvCxnSpPr>
            <a:cxnSpLocks/>
            <a:endCxn id="14" idx="2"/>
          </p:cNvCxnSpPr>
          <p:nvPr/>
        </p:nvCxnSpPr>
        <p:spPr>
          <a:xfrm flipV="1">
            <a:off x="4826333" y="6265801"/>
            <a:ext cx="4233218" cy="118452"/>
          </a:xfrm>
          <a:prstGeom prst="line">
            <a:avLst/>
          </a:prstGeom>
        </p:spPr>
        <p:style>
          <a:lnRef idx="3">
            <a:schemeClr val="accent1"/>
          </a:lnRef>
          <a:fillRef idx="0">
            <a:schemeClr val="accent1"/>
          </a:fillRef>
          <a:effectRef idx="2">
            <a:schemeClr val="accent1"/>
          </a:effectRef>
          <a:fontRef idx="minor">
            <a:schemeClr val="tx1"/>
          </a:fontRef>
        </p:style>
      </p:cxnSp>
      <p:cxnSp>
        <p:nvCxnSpPr>
          <p:cNvPr id="80" name="Straight Connector 79">
            <a:extLst>
              <a:ext uri="{FF2B5EF4-FFF2-40B4-BE49-F238E27FC236}">
                <a16:creationId xmlns:a16="http://schemas.microsoft.com/office/drawing/2014/main" id="{84D4B2B9-0D80-396E-5C15-722901396FEA}"/>
              </a:ext>
            </a:extLst>
          </p:cNvPr>
          <p:cNvCxnSpPr>
            <a:cxnSpLocks/>
            <a:stCxn id="12" idx="0"/>
          </p:cNvCxnSpPr>
          <p:nvPr/>
        </p:nvCxnSpPr>
        <p:spPr>
          <a:xfrm flipV="1">
            <a:off x="2377198" y="4221441"/>
            <a:ext cx="5076603" cy="256996"/>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F4CFBD99-10E9-41D2-280F-814684DC9FE0}"/>
              </a:ext>
            </a:extLst>
          </p:cNvPr>
          <p:cNvSpPr txBox="1"/>
          <p:nvPr/>
        </p:nvSpPr>
        <p:spPr>
          <a:xfrm>
            <a:off x="1445996" y="1481918"/>
            <a:ext cx="1741341"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Task: Lifting</a:t>
            </a:r>
          </a:p>
        </p:txBody>
      </p:sp>
      <p:sp>
        <p:nvSpPr>
          <p:cNvPr id="4" name="TextBox 3">
            <a:extLst>
              <a:ext uri="{FF2B5EF4-FFF2-40B4-BE49-F238E27FC236}">
                <a16:creationId xmlns:a16="http://schemas.microsoft.com/office/drawing/2014/main" id="{BCE71753-1172-C81D-255C-CB24355042EF}"/>
              </a:ext>
            </a:extLst>
          </p:cNvPr>
          <p:cNvSpPr txBox="1"/>
          <p:nvPr/>
        </p:nvSpPr>
        <p:spPr>
          <a:xfrm>
            <a:off x="3795399" y="1481918"/>
            <a:ext cx="1639379"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Throwing</a:t>
            </a:r>
          </a:p>
        </p:txBody>
      </p:sp>
      <p:sp>
        <p:nvSpPr>
          <p:cNvPr id="5" name="TextBox 4">
            <a:extLst>
              <a:ext uri="{FF2B5EF4-FFF2-40B4-BE49-F238E27FC236}">
                <a16:creationId xmlns:a16="http://schemas.microsoft.com/office/drawing/2014/main" id="{608ACDCD-F8C8-2EF7-1FD5-BCF561498222}"/>
              </a:ext>
            </a:extLst>
          </p:cNvPr>
          <p:cNvSpPr txBox="1"/>
          <p:nvPr/>
        </p:nvSpPr>
        <p:spPr>
          <a:xfrm>
            <a:off x="1487197" y="1163316"/>
            <a:ext cx="266234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Conventional Tool Use</a:t>
            </a:r>
          </a:p>
        </p:txBody>
      </p:sp>
      <p:sp>
        <p:nvSpPr>
          <p:cNvPr id="8" name="TextBox 7">
            <a:extLst>
              <a:ext uri="{FF2B5EF4-FFF2-40B4-BE49-F238E27FC236}">
                <a16:creationId xmlns:a16="http://schemas.microsoft.com/office/drawing/2014/main" id="{F37303FE-AA76-2828-E38F-A094B5554F2C}"/>
              </a:ext>
            </a:extLst>
          </p:cNvPr>
          <p:cNvSpPr txBox="1"/>
          <p:nvPr/>
        </p:nvSpPr>
        <p:spPr>
          <a:xfrm>
            <a:off x="1514910" y="4048254"/>
            <a:ext cx="246133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Ergonomic Tool Use </a:t>
            </a:r>
          </a:p>
        </p:txBody>
      </p:sp>
      <p:sp>
        <p:nvSpPr>
          <p:cNvPr id="9" name="TextBox 8">
            <a:extLst>
              <a:ext uri="{FF2B5EF4-FFF2-40B4-BE49-F238E27FC236}">
                <a16:creationId xmlns:a16="http://schemas.microsoft.com/office/drawing/2014/main" id="{279AD511-A3DC-D328-11D8-BDEA575D2734}"/>
              </a:ext>
            </a:extLst>
          </p:cNvPr>
          <p:cNvSpPr txBox="1"/>
          <p:nvPr/>
        </p:nvSpPr>
        <p:spPr>
          <a:xfrm rot="16200000">
            <a:off x="550426" y="4871832"/>
            <a:ext cx="1554821"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Reduced Hip Flexion</a:t>
            </a:r>
          </a:p>
        </p:txBody>
      </p:sp>
      <p:sp>
        <p:nvSpPr>
          <p:cNvPr id="11" name="TextBox 10">
            <a:extLst>
              <a:ext uri="{FF2B5EF4-FFF2-40B4-BE49-F238E27FC236}">
                <a16:creationId xmlns:a16="http://schemas.microsoft.com/office/drawing/2014/main" id="{216A5DD4-85A7-2F7D-6CBB-F1D794BA187A}"/>
              </a:ext>
            </a:extLst>
          </p:cNvPr>
          <p:cNvSpPr txBox="1"/>
          <p:nvPr/>
        </p:nvSpPr>
        <p:spPr>
          <a:xfrm rot="16200000">
            <a:off x="523289" y="2534095"/>
            <a:ext cx="1735025"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Hip Flexion</a:t>
            </a:r>
          </a:p>
        </p:txBody>
      </p:sp>
      <p:sp>
        <p:nvSpPr>
          <p:cNvPr id="17" name="TextBox 16">
            <a:extLst>
              <a:ext uri="{FF2B5EF4-FFF2-40B4-BE49-F238E27FC236}">
                <a16:creationId xmlns:a16="http://schemas.microsoft.com/office/drawing/2014/main" id="{0649036D-E221-3C46-075E-E1F541685C5A}"/>
              </a:ext>
            </a:extLst>
          </p:cNvPr>
          <p:cNvSpPr txBox="1"/>
          <p:nvPr/>
        </p:nvSpPr>
        <p:spPr>
          <a:xfrm>
            <a:off x="1479259" y="6264407"/>
            <a:ext cx="1741341"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Task: Lifting</a:t>
            </a:r>
          </a:p>
        </p:txBody>
      </p:sp>
      <p:sp>
        <p:nvSpPr>
          <p:cNvPr id="18" name="TextBox 17">
            <a:extLst>
              <a:ext uri="{FF2B5EF4-FFF2-40B4-BE49-F238E27FC236}">
                <a16:creationId xmlns:a16="http://schemas.microsoft.com/office/drawing/2014/main" id="{A41CE8B8-FA22-4B95-503D-035FCD807063}"/>
              </a:ext>
            </a:extLst>
          </p:cNvPr>
          <p:cNvSpPr txBox="1"/>
          <p:nvPr/>
        </p:nvSpPr>
        <p:spPr>
          <a:xfrm>
            <a:off x="3341280" y="6325027"/>
            <a:ext cx="1639379"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Throwing</a:t>
            </a:r>
          </a:p>
        </p:txBody>
      </p:sp>
      <p:sp>
        <p:nvSpPr>
          <p:cNvPr id="19" name="Arrow: Down 18">
            <a:extLst>
              <a:ext uri="{FF2B5EF4-FFF2-40B4-BE49-F238E27FC236}">
                <a16:creationId xmlns:a16="http://schemas.microsoft.com/office/drawing/2014/main" id="{D8932535-43B2-4A86-DDF1-6FFDB459A175}"/>
              </a:ext>
            </a:extLst>
          </p:cNvPr>
          <p:cNvSpPr/>
          <p:nvPr/>
        </p:nvSpPr>
        <p:spPr>
          <a:xfrm rot="16200000">
            <a:off x="3227961" y="5251834"/>
            <a:ext cx="114249" cy="2864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C82086D7-A33F-FA8E-400E-D57802EE776C}"/>
              </a:ext>
            </a:extLst>
          </p:cNvPr>
          <p:cNvSpPr/>
          <p:nvPr/>
        </p:nvSpPr>
        <p:spPr>
          <a:xfrm rot="16200000">
            <a:off x="3696592" y="2672588"/>
            <a:ext cx="114249" cy="2864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63">
            <a:extLst>
              <a:ext uri="{FF2B5EF4-FFF2-40B4-BE49-F238E27FC236}">
                <a16:creationId xmlns:a16="http://schemas.microsoft.com/office/drawing/2014/main" id="{56642460-627B-A79E-0079-72C353F9571F}"/>
              </a:ext>
            </a:extLst>
          </p:cNvPr>
          <p:cNvSpPr/>
          <p:nvPr/>
        </p:nvSpPr>
        <p:spPr>
          <a:xfrm>
            <a:off x="1160242" y="708439"/>
            <a:ext cx="9615986" cy="400918"/>
          </a:xfrm>
          <a:prstGeom prst="rect">
            <a:avLst/>
          </a:prstGeom>
          <a:solidFill>
            <a:srgbClr val="FFC000"/>
          </a:solidFill>
        </p:spPr>
        <p:txBody>
          <a:bodyPr wrap="square" lIns="60960" tIns="30480" rIns="60960" bIns="30480" anchor="t">
            <a:noAutofit/>
          </a:bodyPr>
          <a:lstStyle/>
          <a:p>
            <a:pPr algn="ctr">
              <a:lnSpc>
                <a:spcPct val="107000"/>
              </a:lnSpc>
              <a:spcAft>
                <a:spcPts val="533"/>
              </a:spcAft>
              <a:buClr>
                <a:srgbClr val="C00000"/>
              </a:buClr>
              <a:buSzPct val="100000"/>
              <a:tabLst>
                <a:tab pos="304815" algn="l"/>
              </a:tabLst>
            </a:pPr>
            <a:r>
              <a:rPr lang="en-US" sz="2400" kern="0" dirty="0">
                <a:solidFill>
                  <a:srgbClr val="000099"/>
                </a:solidFill>
                <a:latin typeface="Times New Roman"/>
                <a:ea typeface="Aptos" panose="020B0004020202020204" pitchFamily="34" charset="0"/>
                <a:cs typeface="Times New Roman"/>
              </a:rPr>
              <a:t>Examples of imagery analysis</a:t>
            </a:r>
          </a:p>
        </p:txBody>
      </p:sp>
    </p:spTree>
    <p:extLst>
      <p:ext uri="{BB962C8B-B14F-4D97-AF65-F5344CB8AC3E}">
        <p14:creationId xmlns:p14="http://schemas.microsoft.com/office/powerpoint/2010/main" val="10812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1" grpId="0"/>
      <p:bldP spid="17" grpId="0"/>
      <p:bldP spid="18" grpId="0"/>
      <p:bldP spid="19" grpId="0" animBg="1"/>
      <p:bldP spid="20"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1098698" y="24396"/>
            <a:ext cx="9458395" cy="814387"/>
          </a:xfrm>
        </p:spPr>
        <p:txBody>
          <a:bodyPr rtlCol="0">
            <a:noAutofit/>
          </a:bodyPr>
          <a:lstStyle/>
          <a:p>
            <a:pPr>
              <a:lnSpc>
                <a:spcPct val="107000"/>
              </a:lnSpc>
              <a:spcAft>
                <a:spcPts val="800"/>
              </a:spcAft>
            </a:pPr>
            <a:r>
              <a:rPr lang="en-US" sz="3200" dirty="0">
                <a:latin typeface="Arial Black" panose="020B0A04020102020204" pitchFamily="34" charset="0"/>
              </a:rPr>
              <a:t>Biomechanical and Ergonomic Analysis B</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005044-98CD-ED4B-A2F3-E068BDC7AB7A}"/>
              </a:ext>
            </a:extLst>
          </p:cNvPr>
          <p:cNvPicPr>
            <a:picLocks noChangeAspect="1"/>
          </p:cNvPicPr>
          <p:nvPr/>
        </p:nvPicPr>
        <p:blipFill rotWithShape="1">
          <a:blip r:embed="rId3"/>
          <a:srcRect l="2933" t="57017" r="3416"/>
          <a:stretch/>
        </p:blipFill>
        <p:spPr>
          <a:xfrm>
            <a:off x="7659103" y="4156463"/>
            <a:ext cx="3393917" cy="1838237"/>
          </a:xfrm>
          <a:prstGeom prst="rect">
            <a:avLst/>
          </a:prstGeom>
        </p:spPr>
      </p:pic>
      <p:cxnSp>
        <p:nvCxnSpPr>
          <p:cNvPr id="74" name="Straight Connector 73">
            <a:extLst>
              <a:ext uri="{FF2B5EF4-FFF2-40B4-BE49-F238E27FC236}">
                <a16:creationId xmlns:a16="http://schemas.microsoft.com/office/drawing/2014/main" id="{20ECA605-310D-510B-9AEC-67BF0D3584AF}"/>
              </a:ext>
            </a:extLst>
          </p:cNvPr>
          <p:cNvCxnSpPr>
            <a:cxnSpLocks/>
          </p:cNvCxnSpPr>
          <p:nvPr/>
        </p:nvCxnSpPr>
        <p:spPr>
          <a:xfrm flipV="1">
            <a:off x="2875738" y="1627127"/>
            <a:ext cx="4851779" cy="573935"/>
          </a:xfrm>
          <a:prstGeom prst="line">
            <a:avLst/>
          </a:prstGeom>
        </p:spPr>
        <p:style>
          <a:lnRef idx="3">
            <a:schemeClr val="accent1"/>
          </a:lnRef>
          <a:fillRef idx="0">
            <a:schemeClr val="accent1"/>
          </a:fillRef>
          <a:effectRef idx="2">
            <a:schemeClr val="accent1"/>
          </a:effectRef>
          <a:fontRef idx="minor">
            <a:schemeClr val="tx1"/>
          </a:fontRef>
        </p:style>
      </p:cxnSp>
      <p:cxnSp>
        <p:nvCxnSpPr>
          <p:cNvPr id="76" name="Straight Connector 75">
            <a:extLst>
              <a:ext uri="{FF2B5EF4-FFF2-40B4-BE49-F238E27FC236}">
                <a16:creationId xmlns:a16="http://schemas.microsoft.com/office/drawing/2014/main" id="{41330B02-2133-68C4-26A5-B09FC1D1646D}"/>
              </a:ext>
            </a:extLst>
          </p:cNvPr>
          <p:cNvCxnSpPr>
            <a:cxnSpLocks/>
          </p:cNvCxnSpPr>
          <p:nvPr/>
        </p:nvCxnSpPr>
        <p:spPr>
          <a:xfrm flipV="1">
            <a:off x="4669569" y="3519971"/>
            <a:ext cx="3998649" cy="452859"/>
          </a:xfrm>
          <a:prstGeom prst="line">
            <a:avLst/>
          </a:prstGeom>
        </p:spPr>
        <p:style>
          <a:lnRef idx="3">
            <a:schemeClr val="accent1"/>
          </a:lnRef>
          <a:fillRef idx="0">
            <a:schemeClr val="accent1"/>
          </a:fillRef>
          <a:effectRef idx="2">
            <a:schemeClr val="accent1"/>
          </a:effectRef>
          <a:fontRef idx="minor">
            <a:schemeClr val="tx1"/>
          </a:fontRef>
        </p:style>
      </p:cxnSp>
      <p:cxnSp>
        <p:nvCxnSpPr>
          <p:cNvPr id="78" name="Straight Connector 77">
            <a:extLst>
              <a:ext uri="{FF2B5EF4-FFF2-40B4-BE49-F238E27FC236}">
                <a16:creationId xmlns:a16="http://schemas.microsoft.com/office/drawing/2014/main" id="{554678E9-57BC-F8F9-8254-44F2BE2A470A}"/>
              </a:ext>
            </a:extLst>
          </p:cNvPr>
          <p:cNvCxnSpPr>
            <a:cxnSpLocks/>
            <a:endCxn id="14" idx="2"/>
          </p:cNvCxnSpPr>
          <p:nvPr/>
        </p:nvCxnSpPr>
        <p:spPr>
          <a:xfrm flipV="1">
            <a:off x="4737211" y="5994700"/>
            <a:ext cx="4618851" cy="308401"/>
          </a:xfrm>
          <a:prstGeom prst="line">
            <a:avLst/>
          </a:prstGeom>
        </p:spPr>
        <p:style>
          <a:lnRef idx="3">
            <a:schemeClr val="accent1"/>
          </a:lnRef>
          <a:fillRef idx="0">
            <a:schemeClr val="accent1"/>
          </a:fillRef>
          <a:effectRef idx="2">
            <a:schemeClr val="accent1"/>
          </a:effectRef>
          <a:fontRef idx="minor">
            <a:schemeClr val="tx1"/>
          </a:fontRef>
        </p:style>
      </p:cxnSp>
      <p:cxnSp>
        <p:nvCxnSpPr>
          <p:cNvPr id="80" name="Straight Connector 79">
            <a:extLst>
              <a:ext uri="{FF2B5EF4-FFF2-40B4-BE49-F238E27FC236}">
                <a16:creationId xmlns:a16="http://schemas.microsoft.com/office/drawing/2014/main" id="{84D4B2B9-0D80-396E-5C15-722901396FEA}"/>
              </a:ext>
            </a:extLst>
          </p:cNvPr>
          <p:cNvCxnSpPr>
            <a:cxnSpLocks/>
          </p:cNvCxnSpPr>
          <p:nvPr/>
        </p:nvCxnSpPr>
        <p:spPr>
          <a:xfrm flipV="1">
            <a:off x="2611069" y="4110763"/>
            <a:ext cx="5184687" cy="509615"/>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D5D36594-57D9-36F4-76E8-4A0734A12614}"/>
              </a:ext>
            </a:extLst>
          </p:cNvPr>
          <p:cNvPicPr>
            <a:picLocks noChangeAspect="1"/>
          </p:cNvPicPr>
          <p:nvPr/>
        </p:nvPicPr>
        <p:blipFill rotWithShape="1">
          <a:blip r:embed="rId4"/>
          <a:srcRect l="1782" t="58105" r="52250"/>
          <a:stretch/>
        </p:blipFill>
        <p:spPr>
          <a:xfrm>
            <a:off x="7659103" y="1627127"/>
            <a:ext cx="3393917" cy="1822074"/>
          </a:xfrm>
          <a:prstGeom prst="rect">
            <a:avLst/>
          </a:prstGeom>
        </p:spPr>
      </p:pic>
      <p:sp>
        <p:nvSpPr>
          <p:cNvPr id="32" name="Arc 31">
            <a:extLst>
              <a:ext uri="{FF2B5EF4-FFF2-40B4-BE49-F238E27FC236}">
                <a16:creationId xmlns:a16="http://schemas.microsoft.com/office/drawing/2014/main" id="{6DB9A1F5-1B25-C89C-B941-DBECB061A0DB}"/>
              </a:ext>
            </a:extLst>
          </p:cNvPr>
          <p:cNvSpPr/>
          <p:nvPr/>
        </p:nvSpPr>
        <p:spPr>
          <a:xfrm>
            <a:off x="7986112" y="1730435"/>
            <a:ext cx="36047" cy="7210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a:extLst>
              <a:ext uri="{FF2B5EF4-FFF2-40B4-BE49-F238E27FC236}">
                <a16:creationId xmlns:a16="http://schemas.microsoft.com/office/drawing/2014/main" id="{175B0EFA-DFD3-289E-D825-FF89D183E30D}"/>
              </a:ext>
            </a:extLst>
          </p:cNvPr>
          <p:cNvGrpSpPr/>
          <p:nvPr/>
        </p:nvGrpSpPr>
        <p:grpSpPr>
          <a:xfrm>
            <a:off x="1554028" y="4626541"/>
            <a:ext cx="1519205" cy="1674605"/>
            <a:chOff x="2135869" y="4563235"/>
            <a:chExt cx="948987" cy="1148777"/>
          </a:xfrm>
        </p:grpSpPr>
        <p:pic>
          <p:nvPicPr>
            <p:cNvPr id="3" name="Picture 2">
              <a:extLst>
                <a:ext uri="{FF2B5EF4-FFF2-40B4-BE49-F238E27FC236}">
                  <a16:creationId xmlns:a16="http://schemas.microsoft.com/office/drawing/2014/main" id="{17DE1F3B-58A1-64EC-E0E1-FCF5077D3423}"/>
                </a:ext>
              </a:extLst>
            </p:cNvPr>
            <p:cNvPicPr>
              <a:picLocks noChangeAspect="1"/>
            </p:cNvPicPr>
            <p:nvPr/>
          </p:nvPicPr>
          <p:blipFill rotWithShape="1">
            <a:blip r:embed="rId5"/>
            <a:srcRect l="71265" t="17270" r="20569" b="59500"/>
            <a:stretch/>
          </p:blipFill>
          <p:spPr>
            <a:xfrm>
              <a:off x="2135869" y="4563235"/>
              <a:ext cx="948987" cy="1148777"/>
            </a:xfrm>
            <a:prstGeom prst="rect">
              <a:avLst/>
            </a:prstGeom>
          </p:spPr>
        </p:pic>
        <p:cxnSp>
          <p:nvCxnSpPr>
            <p:cNvPr id="43" name="Straight Connector 42">
              <a:extLst>
                <a:ext uri="{FF2B5EF4-FFF2-40B4-BE49-F238E27FC236}">
                  <a16:creationId xmlns:a16="http://schemas.microsoft.com/office/drawing/2014/main" id="{075BEF93-D519-B891-3F51-F135AA81BD27}"/>
                </a:ext>
              </a:extLst>
            </p:cNvPr>
            <p:cNvCxnSpPr>
              <a:cxnSpLocks/>
            </p:cNvCxnSpPr>
            <p:nvPr/>
          </p:nvCxnSpPr>
          <p:spPr>
            <a:xfrm flipH="1">
              <a:off x="2366622" y="4756677"/>
              <a:ext cx="26361" cy="645793"/>
            </a:xfrm>
            <a:prstGeom prst="line">
              <a:avLst/>
            </a:prstGeom>
            <a:ln/>
          </p:spPr>
          <p:style>
            <a:lnRef idx="3">
              <a:schemeClr val="accent4"/>
            </a:lnRef>
            <a:fillRef idx="0">
              <a:schemeClr val="accent4"/>
            </a:fillRef>
            <a:effectRef idx="2">
              <a:schemeClr val="accent4"/>
            </a:effectRef>
            <a:fontRef idx="minor">
              <a:schemeClr val="tx1"/>
            </a:fontRef>
          </p:style>
        </p:cxnSp>
        <p:sp>
          <p:nvSpPr>
            <p:cNvPr id="44" name="Arc 43">
              <a:extLst>
                <a:ext uri="{FF2B5EF4-FFF2-40B4-BE49-F238E27FC236}">
                  <a16:creationId xmlns:a16="http://schemas.microsoft.com/office/drawing/2014/main" id="{4EAA819C-66E4-9E98-F682-F11B4DAC8851}"/>
                </a:ext>
              </a:extLst>
            </p:cNvPr>
            <p:cNvSpPr/>
            <p:nvPr/>
          </p:nvSpPr>
          <p:spPr>
            <a:xfrm>
              <a:off x="2714667" y="5274528"/>
              <a:ext cx="36047" cy="7210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C09842EC-536D-FCAE-19BB-0C423E4E0301}"/>
                </a:ext>
              </a:extLst>
            </p:cNvPr>
            <p:cNvSpPr/>
            <p:nvPr/>
          </p:nvSpPr>
          <p:spPr>
            <a:xfrm rot="19772323">
              <a:off x="2406760" y="4773276"/>
              <a:ext cx="126577" cy="192811"/>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FD558C1F-F62B-1602-8A49-9ED02953BE03}"/>
                </a:ext>
              </a:extLst>
            </p:cNvPr>
            <p:cNvCxnSpPr>
              <a:cxnSpLocks/>
            </p:cNvCxnSpPr>
            <p:nvPr/>
          </p:nvCxnSpPr>
          <p:spPr>
            <a:xfrm flipH="1">
              <a:off x="2398583" y="4822938"/>
              <a:ext cx="160334" cy="248084"/>
            </a:xfrm>
            <a:prstGeom prst="line">
              <a:avLst/>
            </a:prstGeom>
            <a:ln/>
          </p:spPr>
          <p:style>
            <a:lnRef idx="3">
              <a:schemeClr val="accent4"/>
            </a:lnRef>
            <a:fillRef idx="0">
              <a:schemeClr val="accent4"/>
            </a:fillRef>
            <a:effectRef idx="2">
              <a:schemeClr val="accent4"/>
            </a:effectRef>
            <a:fontRef idx="minor">
              <a:schemeClr val="tx1"/>
            </a:fontRef>
          </p:style>
        </p:cxnSp>
        <p:sp>
          <p:nvSpPr>
            <p:cNvPr id="47" name="TextBox 46">
              <a:extLst>
                <a:ext uri="{FF2B5EF4-FFF2-40B4-BE49-F238E27FC236}">
                  <a16:creationId xmlns:a16="http://schemas.microsoft.com/office/drawing/2014/main" id="{C5AD100E-AC03-E13F-0260-96FE257F4E13}"/>
                </a:ext>
              </a:extLst>
            </p:cNvPr>
            <p:cNvSpPr txBox="1"/>
            <p:nvPr/>
          </p:nvSpPr>
          <p:spPr>
            <a:xfrm>
              <a:off x="2366622" y="4563236"/>
              <a:ext cx="500810" cy="276999"/>
            </a:xfrm>
            <a:prstGeom prst="rect">
              <a:avLst/>
            </a:prstGeom>
            <a:noFill/>
            <a:ln w="19050">
              <a:noFill/>
            </a:ln>
          </p:spPr>
          <p:txBody>
            <a:bodyPr wrap="square">
              <a:spAutoFit/>
            </a:bodyPr>
            <a:lstStyle/>
            <a:p>
              <a:r>
                <a:rPr lang="en-US" sz="1200" dirty="0">
                  <a:solidFill>
                    <a:schemeClr val="bg1"/>
                  </a:solidFill>
                </a:rPr>
                <a:t>31</a:t>
              </a:r>
              <a:r>
                <a:rPr lang="en-US" sz="1200" baseline="30000" dirty="0">
                  <a:solidFill>
                    <a:schemeClr val="bg1"/>
                  </a:solidFill>
                </a:rPr>
                <a:t>o</a:t>
              </a:r>
            </a:p>
          </p:txBody>
        </p:sp>
      </p:grpSp>
      <p:sp>
        <p:nvSpPr>
          <p:cNvPr id="55" name="Arc 54">
            <a:extLst>
              <a:ext uri="{FF2B5EF4-FFF2-40B4-BE49-F238E27FC236}">
                <a16:creationId xmlns:a16="http://schemas.microsoft.com/office/drawing/2014/main" id="{F72E7C11-E76F-86C3-8E4A-503B53ED32F1}"/>
              </a:ext>
            </a:extLst>
          </p:cNvPr>
          <p:cNvSpPr/>
          <p:nvPr/>
        </p:nvSpPr>
        <p:spPr>
          <a:xfrm>
            <a:off x="7946680" y="2988198"/>
            <a:ext cx="36047" cy="7210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C084662E-9347-FCF5-ABF5-767D007766AA}"/>
              </a:ext>
            </a:extLst>
          </p:cNvPr>
          <p:cNvSpPr/>
          <p:nvPr/>
        </p:nvSpPr>
        <p:spPr>
          <a:xfrm rot="19772323">
            <a:off x="7586285" y="2648637"/>
            <a:ext cx="156977" cy="147741"/>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Arc 59">
            <a:extLst>
              <a:ext uri="{FF2B5EF4-FFF2-40B4-BE49-F238E27FC236}">
                <a16:creationId xmlns:a16="http://schemas.microsoft.com/office/drawing/2014/main" id="{5E5B36EC-42BB-FF17-6828-5DAFB1B2DAF5}"/>
              </a:ext>
            </a:extLst>
          </p:cNvPr>
          <p:cNvSpPr/>
          <p:nvPr/>
        </p:nvSpPr>
        <p:spPr>
          <a:xfrm>
            <a:off x="10989495" y="3013984"/>
            <a:ext cx="36047" cy="7210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9C94F3C3-6783-248D-ED67-06B34AF75A2C}"/>
              </a:ext>
            </a:extLst>
          </p:cNvPr>
          <p:cNvSpPr/>
          <p:nvPr/>
        </p:nvSpPr>
        <p:spPr>
          <a:xfrm rot="19772323">
            <a:off x="10704548" y="2522957"/>
            <a:ext cx="94853" cy="158910"/>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TextBox 62">
            <a:extLst>
              <a:ext uri="{FF2B5EF4-FFF2-40B4-BE49-F238E27FC236}">
                <a16:creationId xmlns:a16="http://schemas.microsoft.com/office/drawing/2014/main" id="{40970B09-5DD3-F15C-673F-30C44B26702B}"/>
              </a:ext>
            </a:extLst>
          </p:cNvPr>
          <p:cNvSpPr txBox="1"/>
          <p:nvPr/>
        </p:nvSpPr>
        <p:spPr>
          <a:xfrm>
            <a:off x="10653723" y="2309861"/>
            <a:ext cx="574627" cy="276999"/>
          </a:xfrm>
          <a:prstGeom prst="rect">
            <a:avLst/>
          </a:prstGeom>
          <a:noFill/>
          <a:ln w="19050">
            <a:noFill/>
          </a:ln>
        </p:spPr>
        <p:txBody>
          <a:bodyPr wrap="square">
            <a:spAutoFit/>
          </a:bodyPr>
          <a:lstStyle/>
          <a:p>
            <a:r>
              <a:rPr lang="en-US" sz="1200" dirty="0">
                <a:solidFill>
                  <a:schemeClr val="bg1"/>
                </a:solidFill>
              </a:rPr>
              <a:t>21</a:t>
            </a:r>
            <a:r>
              <a:rPr lang="en-US" sz="1200" baseline="30000" dirty="0">
                <a:solidFill>
                  <a:schemeClr val="bg1"/>
                </a:solidFill>
              </a:rPr>
              <a:t>o</a:t>
            </a:r>
          </a:p>
        </p:txBody>
      </p:sp>
      <p:grpSp>
        <p:nvGrpSpPr>
          <p:cNvPr id="5" name="Group 4">
            <a:extLst>
              <a:ext uri="{FF2B5EF4-FFF2-40B4-BE49-F238E27FC236}">
                <a16:creationId xmlns:a16="http://schemas.microsoft.com/office/drawing/2014/main" id="{5E47134D-8C06-A2C6-94C5-88098418FDFA}"/>
              </a:ext>
            </a:extLst>
          </p:cNvPr>
          <p:cNvGrpSpPr/>
          <p:nvPr/>
        </p:nvGrpSpPr>
        <p:grpSpPr>
          <a:xfrm>
            <a:off x="1619054" y="2089654"/>
            <a:ext cx="1518403" cy="1923521"/>
            <a:chOff x="2402110" y="2166901"/>
            <a:chExt cx="706043" cy="838372"/>
          </a:xfrm>
        </p:grpSpPr>
        <p:pic>
          <p:nvPicPr>
            <p:cNvPr id="2" name="Picture 1">
              <a:extLst>
                <a:ext uri="{FF2B5EF4-FFF2-40B4-BE49-F238E27FC236}">
                  <a16:creationId xmlns:a16="http://schemas.microsoft.com/office/drawing/2014/main" id="{CCEABA2D-FF62-FE95-3394-5EE68E527789}"/>
                </a:ext>
              </a:extLst>
            </p:cNvPr>
            <p:cNvPicPr>
              <a:picLocks noChangeAspect="1"/>
            </p:cNvPicPr>
            <p:nvPr/>
          </p:nvPicPr>
          <p:blipFill rotWithShape="1">
            <a:blip r:embed="rId5"/>
            <a:srcRect l="23462" t="18525" r="70623" b="65559"/>
            <a:stretch/>
          </p:blipFill>
          <p:spPr>
            <a:xfrm>
              <a:off x="2402110" y="2223929"/>
              <a:ext cx="685647" cy="781344"/>
            </a:xfrm>
            <a:prstGeom prst="rect">
              <a:avLst/>
            </a:prstGeom>
          </p:spPr>
        </p:pic>
        <p:cxnSp>
          <p:nvCxnSpPr>
            <p:cNvPr id="73" name="Straight Connector 72">
              <a:extLst>
                <a:ext uri="{FF2B5EF4-FFF2-40B4-BE49-F238E27FC236}">
                  <a16:creationId xmlns:a16="http://schemas.microsoft.com/office/drawing/2014/main" id="{9EB03271-E13B-B89C-6000-0DBAB0BBE928}"/>
                </a:ext>
              </a:extLst>
            </p:cNvPr>
            <p:cNvCxnSpPr>
              <a:cxnSpLocks/>
            </p:cNvCxnSpPr>
            <p:nvPr/>
          </p:nvCxnSpPr>
          <p:spPr>
            <a:xfrm>
              <a:off x="2590709" y="2166901"/>
              <a:ext cx="0" cy="539452"/>
            </a:xfrm>
            <a:prstGeom prst="line">
              <a:avLst/>
            </a:prstGeom>
            <a:ln/>
          </p:spPr>
          <p:style>
            <a:lnRef idx="3">
              <a:schemeClr val="accent4"/>
            </a:lnRef>
            <a:fillRef idx="0">
              <a:schemeClr val="accent4"/>
            </a:fillRef>
            <a:effectRef idx="2">
              <a:schemeClr val="accent4"/>
            </a:effectRef>
            <a:fontRef idx="minor">
              <a:schemeClr val="tx1"/>
            </a:fontRef>
          </p:style>
        </p:cxnSp>
        <p:sp>
          <p:nvSpPr>
            <p:cNvPr id="75" name="Arc 74">
              <a:extLst>
                <a:ext uri="{FF2B5EF4-FFF2-40B4-BE49-F238E27FC236}">
                  <a16:creationId xmlns:a16="http://schemas.microsoft.com/office/drawing/2014/main" id="{D6575876-CED9-D544-212A-180270A779C7}"/>
                </a:ext>
              </a:extLst>
            </p:cNvPr>
            <p:cNvSpPr/>
            <p:nvPr/>
          </p:nvSpPr>
          <p:spPr>
            <a:xfrm>
              <a:off x="2922251" y="2684752"/>
              <a:ext cx="36047" cy="7210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a:extLst>
                <a:ext uri="{FF2B5EF4-FFF2-40B4-BE49-F238E27FC236}">
                  <a16:creationId xmlns:a16="http://schemas.microsoft.com/office/drawing/2014/main" id="{BF7440E8-D5CB-1612-BC5B-959189D326E6}"/>
                </a:ext>
              </a:extLst>
            </p:cNvPr>
            <p:cNvSpPr/>
            <p:nvPr/>
          </p:nvSpPr>
          <p:spPr>
            <a:xfrm rot="19772323">
              <a:off x="2598863" y="2335755"/>
              <a:ext cx="159713" cy="275690"/>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CC6FB433-74F3-B1CF-CD1A-C59BC66511C7}"/>
                </a:ext>
              </a:extLst>
            </p:cNvPr>
            <p:cNvCxnSpPr>
              <a:cxnSpLocks/>
            </p:cNvCxnSpPr>
            <p:nvPr/>
          </p:nvCxnSpPr>
          <p:spPr>
            <a:xfrm flipH="1">
              <a:off x="2590709" y="2436626"/>
              <a:ext cx="214507" cy="40001"/>
            </a:xfrm>
            <a:prstGeom prst="line">
              <a:avLst/>
            </a:prstGeom>
            <a:ln/>
          </p:spPr>
          <p:style>
            <a:lnRef idx="3">
              <a:schemeClr val="accent4"/>
            </a:lnRef>
            <a:fillRef idx="0">
              <a:schemeClr val="accent4"/>
            </a:fillRef>
            <a:effectRef idx="2">
              <a:schemeClr val="accent4"/>
            </a:effectRef>
            <a:fontRef idx="minor">
              <a:schemeClr val="tx1"/>
            </a:fontRef>
          </p:style>
        </p:cxnSp>
        <p:sp>
          <p:nvSpPr>
            <p:cNvPr id="81" name="TextBox 80">
              <a:extLst>
                <a:ext uri="{FF2B5EF4-FFF2-40B4-BE49-F238E27FC236}">
                  <a16:creationId xmlns:a16="http://schemas.microsoft.com/office/drawing/2014/main" id="{B9970567-46A2-A07A-4E07-120BD94BD75D}"/>
                </a:ext>
              </a:extLst>
            </p:cNvPr>
            <p:cNvSpPr txBox="1"/>
            <p:nvPr/>
          </p:nvSpPr>
          <p:spPr>
            <a:xfrm>
              <a:off x="2599488" y="2260059"/>
              <a:ext cx="508665" cy="276999"/>
            </a:xfrm>
            <a:prstGeom prst="rect">
              <a:avLst/>
            </a:prstGeom>
            <a:noFill/>
            <a:ln w="19050">
              <a:noFill/>
            </a:ln>
          </p:spPr>
          <p:txBody>
            <a:bodyPr wrap="square">
              <a:spAutoFit/>
            </a:bodyPr>
            <a:lstStyle/>
            <a:p>
              <a:r>
                <a:rPr lang="en-US" sz="1200" dirty="0">
                  <a:solidFill>
                    <a:schemeClr val="bg1"/>
                  </a:solidFill>
                </a:rPr>
                <a:t>88</a:t>
              </a:r>
              <a:r>
                <a:rPr lang="en-US" sz="1200" baseline="30000" dirty="0">
                  <a:solidFill>
                    <a:schemeClr val="bg1"/>
                  </a:solidFill>
                </a:rPr>
                <a:t>o</a:t>
              </a:r>
            </a:p>
          </p:txBody>
        </p:sp>
      </p:grpSp>
      <p:grpSp>
        <p:nvGrpSpPr>
          <p:cNvPr id="10" name="Group 9">
            <a:extLst>
              <a:ext uri="{FF2B5EF4-FFF2-40B4-BE49-F238E27FC236}">
                <a16:creationId xmlns:a16="http://schemas.microsoft.com/office/drawing/2014/main" id="{616ACEB2-87B6-FA40-F444-39F81E73F41A}"/>
              </a:ext>
            </a:extLst>
          </p:cNvPr>
          <p:cNvGrpSpPr/>
          <p:nvPr/>
        </p:nvGrpSpPr>
        <p:grpSpPr>
          <a:xfrm>
            <a:off x="3362593" y="2162761"/>
            <a:ext cx="1510797" cy="1783854"/>
            <a:chOff x="3819525" y="2223928"/>
            <a:chExt cx="842827" cy="797272"/>
          </a:xfrm>
        </p:grpSpPr>
        <p:pic>
          <p:nvPicPr>
            <p:cNvPr id="6" name="Picture 5">
              <a:extLst>
                <a:ext uri="{FF2B5EF4-FFF2-40B4-BE49-F238E27FC236}">
                  <a16:creationId xmlns:a16="http://schemas.microsoft.com/office/drawing/2014/main" id="{B6726F2D-0BC3-D214-57CB-C7BF5952AC3B}"/>
                </a:ext>
              </a:extLst>
            </p:cNvPr>
            <p:cNvPicPr>
              <a:picLocks noChangeAspect="1"/>
            </p:cNvPicPr>
            <p:nvPr/>
          </p:nvPicPr>
          <p:blipFill rotWithShape="1">
            <a:blip r:embed="rId4"/>
            <a:srcRect l="22290" t="19357" r="70495" b="64879"/>
            <a:stretch/>
          </p:blipFill>
          <p:spPr>
            <a:xfrm>
              <a:off x="3819525" y="2258794"/>
              <a:ext cx="842827" cy="762406"/>
            </a:xfrm>
            <a:prstGeom prst="rect">
              <a:avLst/>
            </a:prstGeom>
          </p:spPr>
        </p:pic>
        <p:cxnSp>
          <p:nvCxnSpPr>
            <p:cNvPr id="86" name="Straight Connector 85">
              <a:extLst>
                <a:ext uri="{FF2B5EF4-FFF2-40B4-BE49-F238E27FC236}">
                  <a16:creationId xmlns:a16="http://schemas.microsoft.com/office/drawing/2014/main" id="{9B2546B6-CCB1-A925-6C58-626DEEB44BF9}"/>
                </a:ext>
              </a:extLst>
            </p:cNvPr>
            <p:cNvCxnSpPr>
              <a:cxnSpLocks/>
            </p:cNvCxnSpPr>
            <p:nvPr/>
          </p:nvCxnSpPr>
          <p:spPr>
            <a:xfrm>
              <a:off x="3979342" y="2223928"/>
              <a:ext cx="0" cy="539452"/>
            </a:xfrm>
            <a:prstGeom prst="line">
              <a:avLst/>
            </a:prstGeom>
            <a:ln/>
          </p:spPr>
          <p:style>
            <a:lnRef idx="3">
              <a:schemeClr val="accent4"/>
            </a:lnRef>
            <a:fillRef idx="0">
              <a:schemeClr val="accent4"/>
            </a:fillRef>
            <a:effectRef idx="2">
              <a:schemeClr val="accent4"/>
            </a:effectRef>
            <a:fontRef idx="minor">
              <a:schemeClr val="tx1"/>
            </a:fontRef>
          </p:style>
        </p:cxnSp>
        <p:sp>
          <p:nvSpPr>
            <p:cNvPr id="87" name="Arc 86">
              <a:extLst>
                <a:ext uri="{FF2B5EF4-FFF2-40B4-BE49-F238E27FC236}">
                  <a16:creationId xmlns:a16="http://schemas.microsoft.com/office/drawing/2014/main" id="{17D1D340-156A-DDF8-336A-3A143C40FDB6}"/>
                </a:ext>
              </a:extLst>
            </p:cNvPr>
            <p:cNvSpPr/>
            <p:nvPr/>
          </p:nvSpPr>
          <p:spPr>
            <a:xfrm>
              <a:off x="4310884" y="2741779"/>
              <a:ext cx="36047" cy="7210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Arc 87">
              <a:extLst>
                <a:ext uri="{FF2B5EF4-FFF2-40B4-BE49-F238E27FC236}">
                  <a16:creationId xmlns:a16="http://schemas.microsoft.com/office/drawing/2014/main" id="{FCE15DED-EB3B-3EFA-73BB-D78BE97FF933}"/>
                </a:ext>
              </a:extLst>
            </p:cNvPr>
            <p:cNvSpPr/>
            <p:nvPr/>
          </p:nvSpPr>
          <p:spPr>
            <a:xfrm rot="19772323">
              <a:off x="3950489" y="2402218"/>
              <a:ext cx="156977" cy="147741"/>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5F3053A4-B470-3C9A-16D2-E5AA167CE1DE}"/>
                </a:ext>
              </a:extLst>
            </p:cNvPr>
            <p:cNvCxnSpPr>
              <a:cxnSpLocks/>
            </p:cNvCxnSpPr>
            <p:nvPr/>
          </p:nvCxnSpPr>
          <p:spPr>
            <a:xfrm flipH="1">
              <a:off x="3979342" y="2427712"/>
              <a:ext cx="140043" cy="105942"/>
            </a:xfrm>
            <a:prstGeom prst="line">
              <a:avLst/>
            </a:prstGeom>
            <a:ln/>
          </p:spPr>
          <p:style>
            <a:lnRef idx="3">
              <a:schemeClr val="accent4"/>
            </a:lnRef>
            <a:fillRef idx="0">
              <a:schemeClr val="accent4"/>
            </a:fillRef>
            <a:effectRef idx="2">
              <a:schemeClr val="accent4"/>
            </a:effectRef>
            <a:fontRef idx="minor">
              <a:schemeClr val="tx1"/>
            </a:fontRef>
          </p:style>
        </p:cxnSp>
        <p:sp>
          <p:nvSpPr>
            <p:cNvPr id="90" name="TextBox 89">
              <a:extLst>
                <a:ext uri="{FF2B5EF4-FFF2-40B4-BE49-F238E27FC236}">
                  <a16:creationId xmlns:a16="http://schemas.microsoft.com/office/drawing/2014/main" id="{8AED3D52-542F-4C46-192B-9E0C553E51A2}"/>
                </a:ext>
              </a:extLst>
            </p:cNvPr>
            <p:cNvSpPr txBox="1"/>
            <p:nvPr/>
          </p:nvSpPr>
          <p:spPr>
            <a:xfrm>
              <a:off x="3974017" y="2289859"/>
              <a:ext cx="574630" cy="276999"/>
            </a:xfrm>
            <a:prstGeom prst="rect">
              <a:avLst/>
            </a:prstGeom>
            <a:noFill/>
            <a:ln w="19050">
              <a:noFill/>
            </a:ln>
          </p:spPr>
          <p:txBody>
            <a:bodyPr wrap="square">
              <a:spAutoFit/>
            </a:bodyPr>
            <a:lstStyle/>
            <a:p>
              <a:r>
                <a:rPr lang="en-US" sz="1200" dirty="0">
                  <a:solidFill>
                    <a:schemeClr val="bg1"/>
                  </a:solidFill>
                </a:rPr>
                <a:t>45</a:t>
              </a:r>
              <a:r>
                <a:rPr lang="en-US" sz="1200" baseline="30000" dirty="0">
                  <a:solidFill>
                    <a:schemeClr val="bg1"/>
                  </a:solidFill>
                </a:rPr>
                <a:t>o</a:t>
              </a:r>
            </a:p>
          </p:txBody>
        </p:sp>
      </p:grpSp>
      <p:grpSp>
        <p:nvGrpSpPr>
          <p:cNvPr id="13" name="Group 12">
            <a:extLst>
              <a:ext uri="{FF2B5EF4-FFF2-40B4-BE49-F238E27FC236}">
                <a16:creationId xmlns:a16="http://schemas.microsoft.com/office/drawing/2014/main" id="{C03826D9-0888-AF79-11B5-1E754F588A1C}"/>
              </a:ext>
            </a:extLst>
          </p:cNvPr>
          <p:cNvGrpSpPr/>
          <p:nvPr/>
        </p:nvGrpSpPr>
        <p:grpSpPr>
          <a:xfrm>
            <a:off x="3359088" y="4593929"/>
            <a:ext cx="1532903" cy="1674605"/>
            <a:chOff x="3884973" y="4458137"/>
            <a:chExt cx="937097" cy="1127504"/>
          </a:xfrm>
        </p:grpSpPr>
        <p:pic>
          <p:nvPicPr>
            <p:cNvPr id="9" name="Picture 8">
              <a:extLst>
                <a:ext uri="{FF2B5EF4-FFF2-40B4-BE49-F238E27FC236}">
                  <a16:creationId xmlns:a16="http://schemas.microsoft.com/office/drawing/2014/main" id="{E2CE2461-C1D4-40A4-D218-527AF670CD47}"/>
                </a:ext>
              </a:extLst>
            </p:cNvPr>
            <p:cNvPicPr>
              <a:picLocks noChangeAspect="1"/>
            </p:cNvPicPr>
            <p:nvPr/>
          </p:nvPicPr>
          <p:blipFill rotWithShape="1">
            <a:blip r:embed="rId4"/>
            <a:srcRect l="73576" t="14374" r="18680" b="61760"/>
            <a:stretch/>
          </p:blipFill>
          <p:spPr>
            <a:xfrm>
              <a:off x="3884973" y="4458137"/>
              <a:ext cx="918120" cy="1127504"/>
            </a:xfrm>
            <a:prstGeom prst="rect">
              <a:avLst/>
            </a:prstGeom>
          </p:spPr>
        </p:pic>
        <p:cxnSp>
          <p:nvCxnSpPr>
            <p:cNvPr id="96" name="Straight Connector 95">
              <a:extLst>
                <a:ext uri="{FF2B5EF4-FFF2-40B4-BE49-F238E27FC236}">
                  <a16:creationId xmlns:a16="http://schemas.microsoft.com/office/drawing/2014/main" id="{421CE419-22FD-3717-CEA6-9FBF79B77895}"/>
                </a:ext>
              </a:extLst>
            </p:cNvPr>
            <p:cNvCxnSpPr>
              <a:cxnSpLocks/>
            </p:cNvCxnSpPr>
            <p:nvPr/>
          </p:nvCxnSpPr>
          <p:spPr>
            <a:xfrm>
              <a:off x="4284533" y="4690273"/>
              <a:ext cx="0" cy="539452"/>
            </a:xfrm>
            <a:prstGeom prst="line">
              <a:avLst/>
            </a:prstGeom>
            <a:ln/>
          </p:spPr>
          <p:style>
            <a:lnRef idx="3">
              <a:schemeClr val="accent4"/>
            </a:lnRef>
            <a:fillRef idx="0">
              <a:schemeClr val="accent4"/>
            </a:fillRef>
            <a:effectRef idx="2">
              <a:schemeClr val="accent4"/>
            </a:effectRef>
            <a:fontRef idx="minor">
              <a:schemeClr val="tx1"/>
            </a:fontRef>
          </p:style>
        </p:cxnSp>
        <p:sp>
          <p:nvSpPr>
            <p:cNvPr id="97" name="Arc 96">
              <a:extLst>
                <a:ext uri="{FF2B5EF4-FFF2-40B4-BE49-F238E27FC236}">
                  <a16:creationId xmlns:a16="http://schemas.microsoft.com/office/drawing/2014/main" id="{F771483C-9B5C-FBE1-06F3-843D15A8FA71}"/>
                </a:ext>
              </a:extLst>
            </p:cNvPr>
            <p:cNvSpPr/>
            <p:nvPr/>
          </p:nvSpPr>
          <p:spPr>
            <a:xfrm>
              <a:off x="4583215" y="5208124"/>
              <a:ext cx="36047" cy="7210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Arc 97">
              <a:extLst>
                <a:ext uri="{FF2B5EF4-FFF2-40B4-BE49-F238E27FC236}">
                  <a16:creationId xmlns:a16="http://schemas.microsoft.com/office/drawing/2014/main" id="{217B5F1B-2093-D539-8C40-EA34E4FF68EA}"/>
                </a:ext>
              </a:extLst>
            </p:cNvPr>
            <p:cNvSpPr/>
            <p:nvPr/>
          </p:nvSpPr>
          <p:spPr>
            <a:xfrm rot="19772323">
              <a:off x="4298268" y="4717097"/>
              <a:ext cx="94853" cy="158910"/>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9" name="Straight Connector 98">
              <a:extLst>
                <a:ext uri="{FF2B5EF4-FFF2-40B4-BE49-F238E27FC236}">
                  <a16:creationId xmlns:a16="http://schemas.microsoft.com/office/drawing/2014/main" id="{7B20BDE4-A30C-7F2B-2379-3FCA9B3E4B88}"/>
                </a:ext>
              </a:extLst>
            </p:cNvPr>
            <p:cNvCxnSpPr>
              <a:cxnSpLocks/>
            </p:cNvCxnSpPr>
            <p:nvPr/>
          </p:nvCxnSpPr>
          <p:spPr>
            <a:xfrm flipH="1">
              <a:off x="4295073" y="4728319"/>
              <a:ext cx="106500" cy="286697"/>
            </a:xfrm>
            <a:prstGeom prst="line">
              <a:avLst/>
            </a:prstGeom>
            <a:ln/>
          </p:spPr>
          <p:style>
            <a:lnRef idx="3">
              <a:schemeClr val="accent4"/>
            </a:lnRef>
            <a:fillRef idx="0">
              <a:schemeClr val="accent4"/>
            </a:fillRef>
            <a:effectRef idx="2">
              <a:schemeClr val="accent4"/>
            </a:effectRef>
            <a:fontRef idx="minor">
              <a:schemeClr val="tx1"/>
            </a:fontRef>
          </p:style>
        </p:cxnSp>
        <p:sp>
          <p:nvSpPr>
            <p:cNvPr id="100" name="TextBox 99">
              <a:extLst>
                <a:ext uri="{FF2B5EF4-FFF2-40B4-BE49-F238E27FC236}">
                  <a16:creationId xmlns:a16="http://schemas.microsoft.com/office/drawing/2014/main" id="{9E7A27D2-2495-0CF9-68D6-403425ADE6DF}"/>
                </a:ext>
              </a:extLst>
            </p:cNvPr>
            <p:cNvSpPr txBox="1"/>
            <p:nvPr/>
          </p:nvSpPr>
          <p:spPr>
            <a:xfrm>
              <a:off x="4247443" y="4504001"/>
              <a:ext cx="574627" cy="276999"/>
            </a:xfrm>
            <a:prstGeom prst="rect">
              <a:avLst/>
            </a:prstGeom>
            <a:noFill/>
            <a:ln w="19050">
              <a:noFill/>
            </a:ln>
          </p:spPr>
          <p:txBody>
            <a:bodyPr wrap="square">
              <a:spAutoFit/>
            </a:bodyPr>
            <a:lstStyle/>
            <a:p>
              <a:r>
                <a:rPr lang="en-US" sz="1200" dirty="0">
                  <a:solidFill>
                    <a:schemeClr val="bg1"/>
                  </a:solidFill>
                </a:rPr>
                <a:t>21</a:t>
              </a:r>
              <a:r>
                <a:rPr lang="en-US" sz="1200" baseline="30000" dirty="0">
                  <a:solidFill>
                    <a:schemeClr val="bg1"/>
                  </a:solidFill>
                </a:rPr>
                <a:t>o</a:t>
              </a:r>
            </a:p>
          </p:txBody>
        </p:sp>
      </p:grpSp>
      <p:sp>
        <p:nvSpPr>
          <p:cNvPr id="17" name="TextBox 16">
            <a:extLst>
              <a:ext uri="{FF2B5EF4-FFF2-40B4-BE49-F238E27FC236}">
                <a16:creationId xmlns:a16="http://schemas.microsoft.com/office/drawing/2014/main" id="{BF3D6BE5-0317-7BBD-FECC-C96315A81B4B}"/>
              </a:ext>
            </a:extLst>
          </p:cNvPr>
          <p:cNvSpPr txBox="1"/>
          <p:nvPr/>
        </p:nvSpPr>
        <p:spPr>
          <a:xfrm>
            <a:off x="1462862" y="1313644"/>
            <a:ext cx="266234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Conventional Tool Use</a:t>
            </a:r>
          </a:p>
        </p:txBody>
      </p:sp>
      <p:sp>
        <p:nvSpPr>
          <p:cNvPr id="19" name="TextBox 18">
            <a:extLst>
              <a:ext uri="{FF2B5EF4-FFF2-40B4-BE49-F238E27FC236}">
                <a16:creationId xmlns:a16="http://schemas.microsoft.com/office/drawing/2014/main" id="{AC627C35-8D8A-7303-A2F6-D0F78C57677A}"/>
              </a:ext>
            </a:extLst>
          </p:cNvPr>
          <p:cNvSpPr txBox="1"/>
          <p:nvPr/>
        </p:nvSpPr>
        <p:spPr>
          <a:xfrm>
            <a:off x="1432316" y="4156463"/>
            <a:ext cx="246133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Ergonomic Tool Use </a:t>
            </a:r>
          </a:p>
        </p:txBody>
      </p:sp>
      <p:sp>
        <p:nvSpPr>
          <p:cNvPr id="11" name="TextBox 10">
            <a:extLst>
              <a:ext uri="{FF2B5EF4-FFF2-40B4-BE49-F238E27FC236}">
                <a16:creationId xmlns:a16="http://schemas.microsoft.com/office/drawing/2014/main" id="{D05FFAB8-0A75-0995-7558-32266DC8ADD7}"/>
              </a:ext>
            </a:extLst>
          </p:cNvPr>
          <p:cNvSpPr txBox="1"/>
          <p:nvPr/>
        </p:nvSpPr>
        <p:spPr>
          <a:xfrm>
            <a:off x="1396116" y="1677674"/>
            <a:ext cx="1741341"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Task: Lifting</a:t>
            </a:r>
          </a:p>
        </p:txBody>
      </p:sp>
      <p:sp>
        <p:nvSpPr>
          <p:cNvPr id="16" name="TextBox 15">
            <a:extLst>
              <a:ext uri="{FF2B5EF4-FFF2-40B4-BE49-F238E27FC236}">
                <a16:creationId xmlns:a16="http://schemas.microsoft.com/office/drawing/2014/main" id="{320498BA-5DEA-E76B-1494-CC2960C3DB17}"/>
              </a:ext>
            </a:extLst>
          </p:cNvPr>
          <p:cNvSpPr txBox="1"/>
          <p:nvPr/>
        </p:nvSpPr>
        <p:spPr>
          <a:xfrm>
            <a:off x="3228269" y="1698503"/>
            <a:ext cx="1639379"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Throwing</a:t>
            </a:r>
          </a:p>
          <a:p>
            <a:r>
              <a:rPr lang="en-US" b="1" dirty="0">
                <a:latin typeface="Arial" panose="020B0604020202020204" pitchFamily="34" charset="0"/>
                <a:cs typeface="Arial" panose="020B0604020202020204" pitchFamily="34" charset="0"/>
              </a:rPr>
              <a:t>	</a:t>
            </a:r>
          </a:p>
        </p:txBody>
      </p:sp>
      <p:sp>
        <p:nvSpPr>
          <p:cNvPr id="18" name="Arrow: Down 17">
            <a:extLst>
              <a:ext uri="{FF2B5EF4-FFF2-40B4-BE49-F238E27FC236}">
                <a16:creationId xmlns:a16="http://schemas.microsoft.com/office/drawing/2014/main" id="{17DD396A-C65A-63FC-B88C-54D0D9A2FD19}"/>
              </a:ext>
            </a:extLst>
          </p:cNvPr>
          <p:cNvSpPr/>
          <p:nvPr/>
        </p:nvSpPr>
        <p:spPr>
          <a:xfrm rot="16200000">
            <a:off x="3159979" y="2974188"/>
            <a:ext cx="114249" cy="2864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06E85BE-BEB9-CD1E-6683-326A40FE3E7F}"/>
              </a:ext>
            </a:extLst>
          </p:cNvPr>
          <p:cNvSpPr/>
          <p:nvPr/>
        </p:nvSpPr>
        <p:spPr>
          <a:xfrm rot="16200000">
            <a:off x="3174900" y="5326745"/>
            <a:ext cx="89886" cy="2864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14FBBC0-6AB0-488B-C0E3-104A7E526019}"/>
              </a:ext>
            </a:extLst>
          </p:cNvPr>
          <p:cNvSpPr txBox="1"/>
          <p:nvPr/>
        </p:nvSpPr>
        <p:spPr>
          <a:xfrm rot="16200000">
            <a:off x="662304" y="2660860"/>
            <a:ext cx="1511746"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Hip Flexion</a:t>
            </a:r>
          </a:p>
        </p:txBody>
      </p:sp>
      <p:sp>
        <p:nvSpPr>
          <p:cNvPr id="27" name="TextBox 26">
            <a:extLst>
              <a:ext uri="{FF2B5EF4-FFF2-40B4-BE49-F238E27FC236}">
                <a16:creationId xmlns:a16="http://schemas.microsoft.com/office/drawing/2014/main" id="{C75CE022-C8B6-8877-EAF7-7EEC1A35771C}"/>
              </a:ext>
            </a:extLst>
          </p:cNvPr>
          <p:cNvSpPr txBox="1"/>
          <p:nvPr/>
        </p:nvSpPr>
        <p:spPr>
          <a:xfrm rot="16200000">
            <a:off x="518669" y="4980953"/>
            <a:ext cx="1598885"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Reduced Hip Flexion</a:t>
            </a:r>
          </a:p>
        </p:txBody>
      </p:sp>
      <p:sp>
        <p:nvSpPr>
          <p:cNvPr id="33" name="TextBox 32">
            <a:extLst>
              <a:ext uri="{FF2B5EF4-FFF2-40B4-BE49-F238E27FC236}">
                <a16:creationId xmlns:a16="http://schemas.microsoft.com/office/drawing/2014/main" id="{6A160428-316C-312F-2004-970CF1B03C6B}"/>
              </a:ext>
            </a:extLst>
          </p:cNvPr>
          <p:cNvSpPr txBox="1"/>
          <p:nvPr/>
        </p:nvSpPr>
        <p:spPr>
          <a:xfrm>
            <a:off x="1609800" y="6242231"/>
            <a:ext cx="1741341"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Task: Lifting</a:t>
            </a:r>
          </a:p>
        </p:txBody>
      </p:sp>
      <p:sp>
        <p:nvSpPr>
          <p:cNvPr id="34" name="TextBox 33">
            <a:extLst>
              <a:ext uri="{FF2B5EF4-FFF2-40B4-BE49-F238E27FC236}">
                <a16:creationId xmlns:a16="http://schemas.microsoft.com/office/drawing/2014/main" id="{23D949B5-43DA-FF87-ED84-704FB1E3A64D}"/>
              </a:ext>
            </a:extLst>
          </p:cNvPr>
          <p:cNvSpPr txBox="1"/>
          <p:nvPr/>
        </p:nvSpPr>
        <p:spPr>
          <a:xfrm>
            <a:off x="3455989" y="6187780"/>
            <a:ext cx="1639379"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Throwing</a:t>
            </a:r>
          </a:p>
        </p:txBody>
      </p:sp>
      <p:sp>
        <p:nvSpPr>
          <p:cNvPr id="4" name="矩形 63">
            <a:extLst>
              <a:ext uri="{FF2B5EF4-FFF2-40B4-BE49-F238E27FC236}">
                <a16:creationId xmlns:a16="http://schemas.microsoft.com/office/drawing/2014/main" id="{5D8EBD66-AD26-D106-1BA5-A3BBB42114A6}"/>
              </a:ext>
            </a:extLst>
          </p:cNvPr>
          <p:cNvSpPr/>
          <p:nvPr/>
        </p:nvSpPr>
        <p:spPr>
          <a:xfrm>
            <a:off x="1182341" y="801707"/>
            <a:ext cx="9615986" cy="400918"/>
          </a:xfrm>
          <a:prstGeom prst="rect">
            <a:avLst/>
          </a:prstGeom>
          <a:solidFill>
            <a:srgbClr val="FFC000"/>
          </a:solidFill>
        </p:spPr>
        <p:txBody>
          <a:bodyPr wrap="square" lIns="60960" tIns="30480" rIns="60960" bIns="30480" anchor="t">
            <a:noAutofit/>
          </a:bodyPr>
          <a:lstStyle/>
          <a:p>
            <a:pPr algn="ctr">
              <a:lnSpc>
                <a:spcPct val="107000"/>
              </a:lnSpc>
              <a:spcAft>
                <a:spcPts val="533"/>
              </a:spcAft>
              <a:buClr>
                <a:srgbClr val="C00000"/>
              </a:buClr>
              <a:buSzPct val="100000"/>
              <a:tabLst>
                <a:tab pos="304815" algn="l"/>
              </a:tabLst>
            </a:pPr>
            <a:r>
              <a:rPr lang="en-US" sz="2400" kern="0" dirty="0">
                <a:solidFill>
                  <a:srgbClr val="000099"/>
                </a:solidFill>
                <a:latin typeface="Times New Roman"/>
                <a:ea typeface="Aptos" panose="020B0004020202020204" pitchFamily="34" charset="0"/>
                <a:cs typeface="Times New Roman"/>
              </a:rPr>
              <a:t>Examples of imagery analysis</a:t>
            </a:r>
          </a:p>
        </p:txBody>
      </p:sp>
    </p:spTree>
    <p:extLst>
      <p:ext uri="{BB962C8B-B14F-4D97-AF65-F5344CB8AC3E}">
        <p14:creationId xmlns:p14="http://schemas.microsoft.com/office/powerpoint/2010/main" val="18042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1" grpId="0"/>
      <p:bldP spid="16" grpId="0"/>
      <p:bldP spid="18" grpId="0" animBg="1"/>
      <p:bldP spid="20" grpId="0" animBg="1"/>
      <p:bldP spid="26" grpId="0"/>
      <p:bldP spid="27" grpId="0"/>
      <p:bldP spid="33" grpId="0"/>
      <p:bldP spid="34"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1751499" y="238999"/>
            <a:ext cx="7975548" cy="814387"/>
          </a:xfrm>
        </p:spPr>
        <p:txBody>
          <a:bodyPr rtlCol="0">
            <a:noAutofit/>
          </a:bodyPr>
          <a:lstStyle/>
          <a:p>
            <a:pPr>
              <a:lnSpc>
                <a:spcPct val="107000"/>
              </a:lnSpc>
              <a:spcAft>
                <a:spcPts val="800"/>
              </a:spcAft>
            </a:pPr>
            <a:r>
              <a:rPr lang="en-US" sz="3200" dirty="0">
                <a:latin typeface="Arial Black" panose="020B0A04020102020204" pitchFamily="34" charset="0"/>
              </a:rPr>
              <a:t>AI-Enhanced Posture Analysis</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 name="AI-Enhanced Posture Analysis_">
            <a:hlinkClick r:id="" action="ppaction://media"/>
            <a:extLst>
              <a:ext uri="{FF2B5EF4-FFF2-40B4-BE49-F238E27FC236}">
                <a16:creationId xmlns:a16="http://schemas.microsoft.com/office/drawing/2014/main" id="{F4F26D00-0AF1-4C21-6523-343A72044E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1499" y="1128232"/>
            <a:ext cx="8936014" cy="5026507"/>
          </a:xfrm>
          <a:prstGeom prst="rect">
            <a:avLst/>
          </a:prstGeom>
        </p:spPr>
      </p:pic>
    </p:spTree>
    <p:extLst>
      <p:ext uri="{BB962C8B-B14F-4D97-AF65-F5344CB8AC3E}">
        <p14:creationId xmlns:p14="http://schemas.microsoft.com/office/powerpoint/2010/main" val="55242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98A8BA68-6006-0EA2-2CE4-897CB23272A2}"/>
              </a:ext>
            </a:extLst>
          </p:cNvPr>
          <p:cNvGrpSpPr/>
          <p:nvPr/>
        </p:nvGrpSpPr>
        <p:grpSpPr>
          <a:xfrm>
            <a:off x="557068" y="657225"/>
            <a:ext cx="5538932" cy="5543549"/>
            <a:chOff x="549187" y="835245"/>
            <a:chExt cx="4963435" cy="5061939"/>
          </a:xfrm>
        </p:grpSpPr>
        <p:pic>
          <p:nvPicPr>
            <p:cNvPr id="1026" name="Picture 2" descr="A screenshot of a video player&#10;&#10;Description automatically generated">
              <a:extLst>
                <a:ext uri="{FF2B5EF4-FFF2-40B4-BE49-F238E27FC236}">
                  <a16:creationId xmlns:a16="http://schemas.microsoft.com/office/drawing/2014/main" id="{F0E20B33-B97B-E36F-C7E5-587168728C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41" t="33413" r="69483" b="13313"/>
            <a:stretch/>
          </p:blipFill>
          <p:spPr bwMode="auto">
            <a:xfrm>
              <a:off x="999915" y="1337647"/>
              <a:ext cx="1667765" cy="1941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B21D27-91E4-9877-0949-90C9E4557286}"/>
                </a:ext>
              </a:extLst>
            </p:cNvPr>
            <p:cNvSpPr txBox="1"/>
            <p:nvPr/>
          </p:nvSpPr>
          <p:spPr>
            <a:xfrm>
              <a:off x="892002" y="837184"/>
              <a:ext cx="2511946" cy="400110"/>
            </a:xfrm>
            <a:prstGeom prst="rect">
              <a:avLst/>
            </a:prstGeom>
            <a:noFill/>
          </p:spPr>
          <p:txBody>
            <a:bodyPr wrap="square">
              <a:spAutoFit/>
            </a:bodyPr>
            <a:lstStyle/>
            <a:p>
              <a:r>
                <a:rPr lang="en-US" sz="2000" b="1" dirty="0">
                  <a:latin typeface="Arial" panose="020B0604020202020204" pitchFamily="34" charset="0"/>
                </a:rPr>
                <a:t>Subject B PFE</a:t>
              </a:r>
              <a:endParaRPr lang="en-US" sz="2000" dirty="0"/>
            </a:p>
          </p:txBody>
        </p:sp>
        <p:pic>
          <p:nvPicPr>
            <p:cNvPr id="5" name="Picture 2" descr="A screenshot of a video player&#10;&#10;Description automatically generated">
              <a:extLst>
                <a:ext uri="{FF2B5EF4-FFF2-40B4-BE49-F238E27FC236}">
                  <a16:creationId xmlns:a16="http://schemas.microsoft.com/office/drawing/2014/main" id="{1177A816-073D-7ABC-8D9B-E17FE85440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43" t="34212" r="18325" b="13128"/>
            <a:stretch/>
          </p:blipFill>
          <p:spPr bwMode="auto">
            <a:xfrm>
              <a:off x="3138632" y="1346251"/>
              <a:ext cx="1652979" cy="19238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C5AAC4-AB54-CC9B-B9FF-A1940B475074}"/>
                </a:ext>
              </a:extLst>
            </p:cNvPr>
            <p:cNvSpPr txBox="1"/>
            <p:nvPr/>
          </p:nvSpPr>
          <p:spPr>
            <a:xfrm>
              <a:off x="3000676" y="835245"/>
              <a:ext cx="2511946" cy="400110"/>
            </a:xfrm>
            <a:prstGeom prst="rect">
              <a:avLst/>
            </a:prstGeom>
            <a:noFill/>
          </p:spPr>
          <p:txBody>
            <a:bodyPr wrap="square">
              <a:spAutoFit/>
            </a:bodyPr>
            <a:lstStyle/>
            <a:p>
              <a:r>
                <a:rPr lang="en-US" sz="2000" b="1" dirty="0">
                  <a:latin typeface="Arial" panose="020B0604020202020204" pitchFamily="34" charset="0"/>
                </a:rPr>
                <a:t>Subject C PFE</a:t>
              </a:r>
              <a:endParaRPr lang="en-US" sz="2000" dirty="0"/>
            </a:p>
          </p:txBody>
        </p:sp>
        <p:pic>
          <p:nvPicPr>
            <p:cNvPr id="10" name="Picture 4" descr="A screenshot of a video player&#10;&#10;Description automatically generated">
              <a:extLst>
                <a:ext uri="{FF2B5EF4-FFF2-40B4-BE49-F238E27FC236}">
                  <a16:creationId xmlns:a16="http://schemas.microsoft.com/office/drawing/2014/main" id="{257A9D09-A2A1-02FD-EBD1-D13FAC1961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10" t="31061" r="69259" b="16426"/>
            <a:stretch/>
          </p:blipFill>
          <p:spPr bwMode="auto">
            <a:xfrm>
              <a:off x="995534" y="3932408"/>
              <a:ext cx="1667765" cy="19647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77945AD-8E2B-5288-1614-6E6AAABB7EDC}"/>
                </a:ext>
              </a:extLst>
            </p:cNvPr>
            <p:cNvSpPr txBox="1"/>
            <p:nvPr/>
          </p:nvSpPr>
          <p:spPr>
            <a:xfrm>
              <a:off x="825923" y="3531321"/>
              <a:ext cx="2026155" cy="400110"/>
            </a:xfrm>
            <a:prstGeom prst="rect">
              <a:avLst/>
            </a:prstGeom>
            <a:noFill/>
          </p:spPr>
          <p:txBody>
            <a:bodyPr wrap="square">
              <a:spAutoFit/>
            </a:bodyPr>
            <a:lstStyle/>
            <a:p>
              <a:r>
                <a:rPr lang="en-US" sz="2000" b="1" dirty="0">
                  <a:latin typeface="Arial" panose="020B0604020202020204" pitchFamily="34" charset="0"/>
                </a:rPr>
                <a:t>Subject B SSA</a:t>
              </a:r>
              <a:endParaRPr lang="en-US" sz="2000" dirty="0"/>
            </a:p>
          </p:txBody>
        </p:sp>
        <p:pic>
          <p:nvPicPr>
            <p:cNvPr id="12" name="Picture 4" descr="A screenshot of a video player&#10;&#10;Description automatically generated">
              <a:extLst>
                <a:ext uri="{FF2B5EF4-FFF2-40B4-BE49-F238E27FC236}">
                  <a16:creationId xmlns:a16="http://schemas.microsoft.com/office/drawing/2014/main" id="{085438A9-03D9-73A2-3249-3D59FBC0B4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381" t="34200" r="18367" b="6260"/>
            <a:stretch/>
          </p:blipFill>
          <p:spPr bwMode="auto">
            <a:xfrm>
              <a:off x="3123846" y="3931431"/>
              <a:ext cx="1667765" cy="19304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5678FB-FC69-640E-407E-4D3F856600E0}"/>
                </a:ext>
              </a:extLst>
            </p:cNvPr>
            <p:cNvSpPr txBox="1"/>
            <p:nvPr/>
          </p:nvSpPr>
          <p:spPr>
            <a:xfrm>
              <a:off x="3021689" y="3531321"/>
              <a:ext cx="2026155" cy="400110"/>
            </a:xfrm>
            <a:prstGeom prst="rect">
              <a:avLst/>
            </a:prstGeom>
            <a:noFill/>
          </p:spPr>
          <p:txBody>
            <a:bodyPr wrap="square">
              <a:spAutoFit/>
            </a:bodyPr>
            <a:lstStyle/>
            <a:p>
              <a:r>
                <a:rPr lang="en-US" sz="2000" b="1" dirty="0">
                  <a:latin typeface="Arial" panose="020B0604020202020204" pitchFamily="34" charset="0"/>
                </a:rPr>
                <a:t>Subject C SSA</a:t>
              </a:r>
              <a:endParaRPr lang="en-US" sz="2000" dirty="0"/>
            </a:p>
          </p:txBody>
        </p:sp>
        <p:cxnSp>
          <p:nvCxnSpPr>
            <p:cNvPr id="2" name="Straight Connector 1">
              <a:extLst>
                <a:ext uri="{FF2B5EF4-FFF2-40B4-BE49-F238E27FC236}">
                  <a16:creationId xmlns:a16="http://schemas.microsoft.com/office/drawing/2014/main" id="{8D959F35-F71C-8372-3DFA-9555E56EC215}"/>
                </a:ext>
              </a:extLst>
            </p:cNvPr>
            <p:cNvCxnSpPr>
              <a:cxnSpLocks/>
            </p:cNvCxnSpPr>
            <p:nvPr/>
          </p:nvCxnSpPr>
          <p:spPr>
            <a:xfrm>
              <a:off x="1840064" y="1468724"/>
              <a:ext cx="0" cy="1474940"/>
            </a:xfrm>
            <a:prstGeom prst="line">
              <a:avLst/>
            </a:prstGeom>
            <a:ln/>
          </p:spPr>
          <p:style>
            <a:lnRef idx="3">
              <a:schemeClr val="accent4"/>
            </a:lnRef>
            <a:fillRef idx="0">
              <a:schemeClr val="accent4"/>
            </a:fillRef>
            <a:effectRef idx="2">
              <a:schemeClr val="accent4"/>
            </a:effectRef>
            <a:fontRef idx="minor">
              <a:schemeClr val="tx1"/>
            </a:fontRef>
          </p:style>
        </p:cxnSp>
        <p:sp>
          <p:nvSpPr>
            <p:cNvPr id="3" name="Arc 2">
              <a:extLst>
                <a:ext uri="{FF2B5EF4-FFF2-40B4-BE49-F238E27FC236}">
                  <a16:creationId xmlns:a16="http://schemas.microsoft.com/office/drawing/2014/main" id="{4CDD0CF5-D17B-0B22-5682-C3BFEE1DF560}"/>
                </a:ext>
              </a:extLst>
            </p:cNvPr>
            <p:cNvSpPr/>
            <p:nvPr/>
          </p:nvSpPr>
          <p:spPr>
            <a:xfrm rot="14684443">
              <a:off x="1689974" y="1513062"/>
              <a:ext cx="409315" cy="825487"/>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2D290A80-5D85-36D7-A1F7-4FDDD2616B34}"/>
                </a:ext>
              </a:extLst>
            </p:cNvPr>
            <p:cNvCxnSpPr>
              <a:cxnSpLocks/>
            </p:cNvCxnSpPr>
            <p:nvPr/>
          </p:nvCxnSpPr>
          <p:spPr>
            <a:xfrm flipH="1" flipV="1">
              <a:off x="1516828" y="2062546"/>
              <a:ext cx="312588" cy="245052"/>
            </a:xfrm>
            <a:prstGeom prst="line">
              <a:avLst/>
            </a:prstGeom>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261414DD-F879-E80F-3D3B-1CC4345C9101}"/>
                </a:ext>
              </a:extLst>
            </p:cNvPr>
            <p:cNvSpPr txBox="1"/>
            <p:nvPr/>
          </p:nvSpPr>
          <p:spPr>
            <a:xfrm>
              <a:off x="1268847" y="1517060"/>
              <a:ext cx="625784" cy="369332"/>
            </a:xfrm>
            <a:prstGeom prst="rect">
              <a:avLst/>
            </a:prstGeom>
            <a:noFill/>
            <a:ln w="19050">
              <a:noFill/>
            </a:ln>
          </p:spPr>
          <p:txBody>
            <a:bodyPr wrap="square">
              <a:spAutoFit/>
            </a:bodyPr>
            <a:lstStyle/>
            <a:p>
              <a:r>
                <a:rPr lang="en-US" dirty="0">
                  <a:solidFill>
                    <a:schemeClr val="bg1"/>
                  </a:solidFill>
                  <a:latin typeface="Arial" panose="020B0604020202020204" pitchFamily="34" charset="0"/>
                  <a:cs typeface="Arial" panose="020B0604020202020204" pitchFamily="34" charset="0"/>
                </a:rPr>
                <a:t>52</a:t>
              </a:r>
              <a:r>
                <a:rPr lang="en-US" baseline="30000" dirty="0">
                  <a:solidFill>
                    <a:schemeClr val="bg1"/>
                  </a:solidFill>
                  <a:latin typeface="Arial" panose="020B0604020202020204" pitchFamily="34" charset="0"/>
                  <a:cs typeface="Arial" panose="020B0604020202020204" pitchFamily="34" charset="0"/>
                </a:rPr>
                <a:t>o</a:t>
              </a:r>
            </a:p>
          </p:txBody>
        </p:sp>
        <p:cxnSp>
          <p:nvCxnSpPr>
            <p:cNvPr id="17" name="Straight Connector 16">
              <a:extLst>
                <a:ext uri="{FF2B5EF4-FFF2-40B4-BE49-F238E27FC236}">
                  <a16:creationId xmlns:a16="http://schemas.microsoft.com/office/drawing/2014/main" id="{C4E1F546-B508-799F-88F4-9CD96018F467}"/>
                </a:ext>
              </a:extLst>
            </p:cNvPr>
            <p:cNvCxnSpPr>
              <a:cxnSpLocks/>
            </p:cNvCxnSpPr>
            <p:nvPr/>
          </p:nvCxnSpPr>
          <p:spPr>
            <a:xfrm>
              <a:off x="4269897" y="1468724"/>
              <a:ext cx="0" cy="1474940"/>
            </a:xfrm>
            <a:prstGeom prst="line">
              <a:avLst/>
            </a:prstGeom>
            <a:ln/>
          </p:spPr>
          <p:style>
            <a:lnRef idx="3">
              <a:schemeClr val="accent4"/>
            </a:lnRef>
            <a:fillRef idx="0">
              <a:schemeClr val="accent4"/>
            </a:fillRef>
            <a:effectRef idx="2">
              <a:schemeClr val="accent4"/>
            </a:effectRef>
            <a:fontRef idx="minor">
              <a:schemeClr val="tx1"/>
            </a:fontRef>
          </p:style>
        </p:cxnSp>
        <p:sp>
          <p:nvSpPr>
            <p:cNvPr id="18" name="Arc 17">
              <a:extLst>
                <a:ext uri="{FF2B5EF4-FFF2-40B4-BE49-F238E27FC236}">
                  <a16:creationId xmlns:a16="http://schemas.microsoft.com/office/drawing/2014/main" id="{0BB24B40-1CFD-266B-762C-DADF2B9D86D8}"/>
                </a:ext>
              </a:extLst>
            </p:cNvPr>
            <p:cNvSpPr/>
            <p:nvPr/>
          </p:nvSpPr>
          <p:spPr>
            <a:xfrm rot="14684443">
              <a:off x="4119807" y="1608312"/>
              <a:ext cx="409315" cy="825487"/>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B4E79BA6-8C0E-14FF-D5BC-EDFC55CE6D8A}"/>
                </a:ext>
              </a:extLst>
            </p:cNvPr>
            <p:cNvCxnSpPr>
              <a:cxnSpLocks/>
            </p:cNvCxnSpPr>
            <p:nvPr/>
          </p:nvCxnSpPr>
          <p:spPr>
            <a:xfrm flipH="1" flipV="1">
              <a:off x="3798943" y="2127996"/>
              <a:ext cx="460306" cy="179602"/>
            </a:xfrm>
            <a:prstGeom prst="line">
              <a:avLst/>
            </a:prstGeom>
            <a:ln/>
          </p:spPr>
          <p:style>
            <a:lnRef idx="3">
              <a:schemeClr val="accent4"/>
            </a:lnRef>
            <a:fillRef idx="0">
              <a:schemeClr val="accent4"/>
            </a:fillRef>
            <a:effectRef idx="2">
              <a:schemeClr val="accent4"/>
            </a:effectRef>
            <a:fontRef idx="minor">
              <a:schemeClr val="tx1"/>
            </a:fontRef>
          </p:style>
        </p:cxnSp>
        <p:sp>
          <p:nvSpPr>
            <p:cNvPr id="20" name="TextBox 19">
              <a:extLst>
                <a:ext uri="{FF2B5EF4-FFF2-40B4-BE49-F238E27FC236}">
                  <a16:creationId xmlns:a16="http://schemas.microsoft.com/office/drawing/2014/main" id="{7F34ADF7-65F6-15AF-920E-019C38956ECD}"/>
                </a:ext>
              </a:extLst>
            </p:cNvPr>
            <p:cNvSpPr txBox="1"/>
            <p:nvPr/>
          </p:nvSpPr>
          <p:spPr>
            <a:xfrm>
              <a:off x="3679332" y="1684743"/>
              <a:ext cx="625784" cy="369332"/>
            </a:xfrm>
            <a:prstGeom prst="rect">
              <a:avLst/>
            </a:prstGeom>
            <a:noFill/>
            <a:ln w="19050">
              <a:noFill/>
            </a:ln>
          </p:spPr>
          <p:txBody>
            <a:bodyPr wrap="square">
              <a:spAutoFit/>
            </a:bodyPr>
            <a:lstStyle/>
            <a:p>
              <a:r>
                <a:rPr lang="en-US" dirty="0">
                  <a:solidFill>
                    <a:schemeClr val="bg1"/>
                  </a:solidFill>
                  <a:latin typeface="Arial" panose="020B0604020202020204" pitchFamily="34" charset="0"/>
                  <a:cs typeface="Arial" panose="020B0604020202020204" pitchFamily="34" charset="0"/>
                </a:rPr>
                <a:t>74</a:t>
              </a:r>
              <a:r>
                <a:rPr lang="en-US" baseline="30000" dirty="0">
                  <a:solidFill>
                    <a:schemeClr val="bg1"/>
                  </a:solidFill>
                  <a:latin typeface="Arial" panose="020B0604020202020204" pitchFamily="34" charset="0"/>
                  <a:cs typeface="Arial" panose="020B0604020202020204" pitchFamily="34" charset="0"/>
                </a:rPr>
                <a:t>o</a:t>
              </a:r>
            </a:p>
          </p:txBody>
        </p:sp>
        <p:cxnSp>
          <p:nvCxnSpPr>
            <p:cNvPr id="21" name="Straight Connector 20">
              <a:extLst>
                <a:ext uri="{FF2B5EF4-FFF2-40B4-BE49-F238E27FC236}">
                  <a16:creationId xmlns:a16="http://schemas.microsoft.com/office/drawing/2014/main" id="{ECE47AB2-F346-45A9-46B9-51EE7AD42618}"/>
                </a:ext>
              </a:extLst>
            </p:cNvPr>
            <p:cNvCxnSpPr>
              <a:cxnSpLocks/>
            </p:cNvCxnSpPr>
            <p:nvPr/>
          </p:nvCxnSpPr>
          <p:spPr>
            <a:xfrm>
              <a:off x="2152956" y="4092583"/>
              <a:ext cx="0" cy="1474940"/>
            </a:xfrm>
            <a:prstGeom prst="line">
              <a:avLst/>
            </a:prstGeom>
            <a:ln/>
          </p:spPr>
          <p:style>
            <a:lnRef idx="3">
              <a:schemeClr val="accent4"/>
            </a:lnRef>
            <a:fillRef idx="0">
              <a:schemeClr val="accent4"/>
            </a:fillRef>
            <a:effectRef idx="2">
              <a:schemeClr val="accent4"/>
            </a:effectRef>
            <a:fontRef idx="minor">
              <a:schemeClr val="tx1"/>
            </a:fontRef>
          </p:style>
        </p:cxnSp>
        <p:sp>
          <p:nvSpPr>
            <p:cNvPr id="22" name="Arc 21">
              <a:extLst>
                <a:ext uri="{FF2B5EF4-FFF2-40B4-BE49-F238E27FC236}">
                  <a16:creationId xmlns:a16="http://schemas.microsoft.com/office/drawing/2014/main" id="{2EF46F68-EE07-01C0-829F-0D64CFA1C69F}"/>
                </a:ext>
              </a:extLst>
            </p:cNvPr>
            <p:cNvSpPr/>
            <p:nvPr/>
          </p:nvSpPr>
          <p:spPr>
            <a:xfrm rot="14684443">
              <a:off x="2002866" y="4136921"/>
              <a:ext cx="409315" cy="825487"/>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EBB1DE77-C7CC-8522-6CB3-733A6F9F3A20}"/>
                </a:ext>
              </a:extLst>
            </p:cNvPr>
            <p:cNvCxnSpPr>
              <a:cxnSpLocks/>
            </p:cNvCxnSpPr>
            <p:nvPr/>
          </p:nvCxnSpPr>
          <p:spPr>
            <a:xfrm flipH="1" flipV="1">
              <a:off x="1829720" y="4686405"/>
              <a:ext cx="312588" cy="245052"/>
            </a:xfrm>
            <a:prstGeom prst="line">
              <a:avLst/>
            </a:prstGeom>
            <a:ln/>
          </p:spPr>
          <p:style>
            <a:lnRef idx="3">
              <a:schemeClr val="accent4"/>
            </a:lnRef>
            <a:fillRef idx="0">
              <a:schemeClr val="accent4"/>
            </a:fillRef>
            <a:effectRef idx="2">
              <a:schemeClr val="accent4"/>
            </a:effectRef>
            <a:fontRef idx="minor">
              <a:schemeClr val="tx1"/>
            </a:fontRef>
          </p:style>
        </p:cxnSp>
        <p:sp>
          <p:nvSpPr>
            <p:cNvPr id="24" name="TextBox 23">
              <a:extLst>
                <a:ext uri="{FF2B5EF4-FFF2-40B4-BE49-F238E27FC236}">
                  <a16:creationId xmlns:a16="http://schemas.microsoft.com/office/drawing/2014/main" id="{5003E866-3B0A-1253-CF65-B5F7A1DD4087}"/>
                </a:ext>
              </a:extLst>
            </p:cNvPr>
            <p:cNvSpPr txBox="1"/>
            <p:nvPr/>
          </p:nvSpPr>
          <p:spPr>
            <a:xfrm>
              <a:off x="1581739" y="4140919"/>
              <a:ext cx="625784" cy="369332"/>
            </a:xfrm>
            <a:prstGeom prst="rect">
              <a:avLst/>
            </a:prstGeom>
            <a:noFill/>
            <a:ln w="19050">
              <a:noFill/>
            </a:ln>
          </p:spPr>
          <p:txBody>
            <a:bodyPr wrap="square">
              <a:spAutoFit/>
            </a:bodyPr>
            <a:lstStyle/>
            <a:p>
              <a:r>
                <a:rPr lang="en-US" dirty="0">
                  <a:solidFill>
                    <a:schemeClr val="bg1"/>
                  </a:solidFill>
                  <a:latin typeface="Arial" panose="020B0604020202020204" pitchFamily="34" charset="0"/>
                  <a:cs typeface="Arial" panose="020B0604020202020204" pitchFamily="34" charset="0"/>
                </a:rPr>
                <a:t>64</a:t>
              </a:r>
              <a:r>
                <a:rPr lang="en-US" baseline="30000" dirty="0">
                  <a:solidFill>
                    <a:schemeClr val="bg1"/>
                  </a:solidFill>
                  <a:latin typeface="Arial" panose="020B0604020202020204" pitchFamily="34" charset="0"/>
                  <a:cs typeface="Arial" panose="020B0604020202020204" pitchFamily="34" charset="0"/>
                </a:rPr>
                <a:t>o</a:t>
              </a:r>
            </a:p>
          </p:txBody>
        </p:sp>
        <p:cxnSp>
          <p:nvCxnSpPr>
            <p:cNvPr id="25" name="Straight Connector 24">
              <a:extLst>
                <a:ext uri="{FF2B5EF4-FFF2-40B4-BE49-F238E27FC236}">
                  <a16:creationId xmlns:a16="http://schemas.microsoft.com/office/drawing/2014/main" id="{0FBE37D3-DB38-3AD2-1880-501E7A2F1826}"/>
                </a:ext>
              </a:extLst>
            </p:cNvPr>
            <p:cNvCxnSpPr>
              <a:cxnSpLocks/>
            </p:cNvCxnSpPr>
            <p:nvPr/>
          </p:nvCxnSpPr>
          <p:spPr>
            <a:xfrm>
              <a:off x="4122179" y="3982814"/>
              <a:ext cx="0" cy="1474940"/>
            </a:xfrm>
            <a:prstGeom prst="line">
              <a:avLst/>
            </a:prstGeom>
            <a:ln/>
          </p:spPr>
          <p:style>
            <a:lnRef idx="3">
              <a:schemeClr val="accent4"/>
            </a:lnRef>
            <a:fillRef idx="0">
              <a:schemeClr val="accent4"/>
            </a:fillRef>
            <a:effectRef idx="2">
              <a:schemeClr val="accent4"/>
            </a:effectRef>
            <a:fontRef idx="minor">
              <a:schemeClr val="tx1"/>
            </a:fontRef>
          </p:style>
        </p:cxnSp>
        <p:sp>
          <p:nvSpPr>
            <p:cNvPr id="26" name="Arc 25">
              <a:extLst>
                <a:ext uri="{FF2B5EF4-FFF2-40B4-BE49-F238E27FC236}">
                  <a16:creationId xmlns:a16="http://schemas.microsoft.com/office/drawing/2014/main" id="{D53C8990-0DEA-071F-BB51-C25FF7555DCE}"/>
                </a:ext>
              </a:extLst>
            </p:cNvPr>
            <p:cNvSpPr/>
            <p:nvPr/>
          </p:nvSpPr>
          <p:spPr>
            <a:xfrm rot="14684443">
              <a:off x="3972089" y="4103352"/>
              <a:ext cx="409315" cy="825487"/>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0DC19908-FC9B-688E-B02A-EEFB8D8D6DD9}"/>
                </a:ext>
              </a:extLst>
            </p:cNvPr>
            <p:cNvCxnSpPr>
              <a:cxnSpLocks/>
            </p:cNvCxnSpPr>
            <p:nvPr/>
          </p:nvCxnSpPr>
          <p:spPr>
            <a:xfrm flipH="1" flipV="1">
              <a:off x="3762864" y="4676296"/>
              <a:ext cx="348667" cy="145392"/>
            </a:xfrm>
            <a:prstGeom prst="line">
              <a:avLst/>
            </a:prstGeom>
            <a:ln/>
          </p:spPr>
          <p:style>
            <a:lnRef idx="3">
              <a:schemeClr val="accent4"/>
            </a:lnRef>
            <a:fillRef idx="0">
              <a:schemeClr val="accent4"/>
            </a:fillRef>
            <a:effectRef idx="2">
              <a:schemeClr val="accent4"/>
            </a:effectRef>
            <a:fontRef idx="minor">
              <a:schemeClr val="tx1"/>
            </a:fontRef>
          </p:style>
        </p:cxnSp>
        <p:sp>
          <p:nvSpPr>
            <p:cNvPr id="28" name="TextBox 27">
              <a:extLst>
                <a:ext uri="{FF2B5EF4-FFF2-40B4-BE49-F238E27FC236}">
                  <a16:creationId xmlns:a16="http://schemas.microsoft.com/office/drawing/2014/main" id="{B19DC1C3-33CC-3212-2C35-73194799C5B0}"/>
                </a:ext>
              </a:extLst>
            </p:cNvPr>
            <p:cNvSpPr txBox="1"/>
            <p:nvPr/>
          </p:nvSpPr>
          <p:spPr>
            <a:xfrm>
              <a:off x="3550962" y="4174707"/>
              <a:ext cx="625784" cy="369332"/>
            </a:xfrm>
            <a:prstGeom prst="rect">
              <a:avLst/>
            </a:prstGeom>
            <a:noFill/>
            <a:ln w="19050">
              <a:noFill/>
            </a:ln>
          </p:spPr>
          <p:txBody>
            <a:bodyPr wrap="square">
              <a:spAutoFit/>
            </a:bodyPr>
            <a:lstStyle/>
            <a:p>
              <a:r>
                <a:rPr lang="en-US" dirty="0">
                  <a:solidFill>
                    <a:schemeClr val="bg1"/>
                  </a:solidFill>
                  <a:latin typeface="Arial" panose="020B0604020202020204" pitchFamily="34" charset="0"/>
                  <a:cs typeface="Arial" panose="020B0604020202020204" pitchFamily="34" charset="0"/>
                </a:rPr>
                <a:t>79</a:t>
              </a:r>
              <a:r>
                <a:rPr lang="en-US" baseline="30000" dirty="0">
                  <a:solidFill>
                    <a:schemeClr val="bg1"/>
                  </a:solidFill>
                  <a:latin typeface="Arial" panose="020B0604020202020204" pitchFamily="34" charset="0"/>
                  <a:cs typeface="Arial" panose="020B0604020202020204" pitchFamily="34" charset="0"/>
                </a:rPr>
                <a:t>o</a:t>
              </a:r>
            </a:p>
          </p:txBody>
        </p:sp>
        <p:sp>
          <p:nvSpPr>
            <p:cNvPr id="31" name="TextBox 30">
              <a:extLst>
                <a:ext uri="{FF2B5EF4-FFF2-40B4-BE49-F238E27FC236}">
                  <a16:creationId xmlns:a16="http://schemas.microsoft.com/office/drawing/2014/main" id="{6BC0BC88-4678-EFD4-014C-A75697D1C119}"/>
                </a:ext>
              </a:extLst>
            </p:cNvPr>
            <p:cNvSpPr txBox="1"/>
            <p:nvPr/>
          </p:nvSpPr>
          <p:spPr>
            <a:xfrm>
              <a:off x="549187" y="1261205"/>
              <a:ext cx="1189458" cy="923330"/>
            </a:xfrm>
            <a:prstGeom prst="rect">
              <a:avLst/>
            </a:prstGeom>
            <a:noFill/>
          </p:spPr>
          <p:txBody>
            <a:bodyPr wrap="square">
              <a:spAutoFit/>
            </a:bodyPr>
            <a:lstStyle/>
            <a:p>
              <a:r>
                <a:rPr lang="en-US" dirty="0">
                  <a:solidFill>
                    <a:schemeClr val="bg1"/>
                  </a:solidFill>
                  <a:highlight>
                    <a:srgbClr val="808080"/>
                  </a:highlight>
                  <a:latin typeface="Arial" panose="020B0604020202020204" pitchFamily="34" charset="0"/>
                  <a:cs typeface="Arial" panose="020B0604020202020204" pitchFamily="34" charset="0"/>
                </a:rPr>
                <a:t>Subject B Height 159cm </a:t>
              </a:r>
            </a:p>
          </p:txBody>
        </p:sp>
        <p:sp>
          <p:nvSpPr>
            <p:cNvPr id="32" name="TextBox 31">
              <a:extLst>
                <a:ext uri="{FF2B5EF4-FFF2-40B4-BE49-F238E27FC236}">
                  <a16:creationId xmlns:a16="http://schemas.microsoft.com/office/drawing/2014/main" id="{C406AF0E-D5E5-9911-CCD0-8F3750273FFB}"/>
                </a:ext>
              </a:extLst>
            </p:cNvPr>
            <p:cNvSpPr txBox="1"/>
            <p:nvPr/>
          </p:nvSpPr>
          <p:spPr>
            <a:xfrm>
              <a:off x="2935792" y="1273126"/>
              <a:ext cx="1189458" cy="923330"/>
            </a:xfrm>
            <a:prstGeom prst="rect">
              <a:avLst/>
            </a:prstGeom>
            <a:noFill/>
          </p:spPr>
          <p:txBody>
            <a:bodyPr wrap="square">
              <a:spAutoFit/>
            </a:bodyPr>
            <a:lstStyle/>
            <a:p>
              <a:r>
                <a:rPr lang="en-US" dirty="0">
                  <a:solidFill>
                    <a:schemeClr val="bg1"/>
                  </a:solidFill>
                  <a:highlight>
                    <a:srgbClr val="808080"/>
                  </a:highlight>
                  <a:latin typeface="Arial" panose="020B0604020202020204" pitchFamily="34" charset="0"/>
                  <a:cs typeface="Arial" panose="020B0604020202020204" pitchFamily="34" charset="0"/>
                </a:rPr>
                <a:t>Subject C Height 185cm </a:t>
              </a:r>
            </a:p>
          </p:txBody>
        </p:sp>
        <p:sp>
          <p:nvSpPr>
            <p:cNvPr id="33" name="TextBox 32">
              <a:extLst>
                <a:ext uri="{FF2B5EF4-FFF2-40B4-BE49-F238E27FC236}">
                  <a16:creationId xmlns:a16="http://schemas.microsoft.com/office/drawing/2014/main" id="{E08257F3-5D7A-1F2B-49E7-5A46F0D947AA}"/>
                </a:ext>
              </a:extLst>
            </p:cNvPr>
            <p:cNvSpPr txBox="1"/>
            <p:nvPr/>
          </p:nvSpPr>
          <p:spPr>
            <a:xfrm>
              <a:off x="747640" y="3855085"/>
              <a:ext cx="1189458" cy="923330"/>
            </a:xfrm>
            <a:prstGeom prst="rect">
              <a:avLst/>
            </a:prstGeom>
            <a:noFill/>
          </p:spPr>
          <p:txBody>
            <a:bodyPr wrap="square">
              <a:spAutoFit/>
            </a:bodyPr>
            <a:lstStyle/>
            <a:p>
              <a:r>
                <a:rPr lang="en-US" dirty="0">
                  <a:solidFill>
                    <a:schemeClr val="bg1"/>
                  </a:solidFill>
                  <a:highlight>
                    <a:srgbClr val="808080"/>
                  </a:highlight>
                  <a:latin typeface="Arial" panose="020B0604020202020204" pitchFamily="34" charset="0"/>
                  <a:cs typeface="Arial" panose="020B0604020202020204" pitchFamily="34" charset="0"/>
                </a:rPr>
                <a:t>Subject B Height 159cm </a:t>
              </a:r>
            </a:p>
          </p:txBody>
        </p:sp>
        <p:sp>
          <p:nvSpPr>
            <p:cNvPr id="34" name="TextBox 33">
              <a:extLst>
                <a:ext uri="{FF2B5EF4-FFF2-40B4-BE49-F238E27FC236}">
                  <a16:creationId xmlns:a16="http://schemas.microsoft.com/office/drawing/2014/main" id="{E224EFD8-D61A-0AC5-E266-565FAFE5A488}"/>
                </a:ext>
              </a:extLst>
            </p:cNvPr>
            <p:cNvSpPr txBox="1"/>
            <p:nvPr/>
          </p:nvSpPr>
          <p:spPr>
            <a:xfrm>
              <a:off x="2814714" y="3869876"/>
              <a:ext cx="1189458" cy="923330"/>
            </a:xfrm>
            <a:prstGeom prst="rect">
              <a:avLst/>
            </a:prstGeom>
            <a:noFill/>
          </p:spPr>
          <p:txBody>
            <a:bodyPr wrap="square">
              <a:spAutoFit/>
            </a:bodyPr>
            <a:lstStyle/>
            <a:p>
              <a:r>
                <a:rPr lang="en-US" dirty="0">
                  <a:solidFill>
                    <a:schemeClr val="bg1"/>
                  </a:solidFill>
                  <a:highlight>
                    <a:srgbClr val="808080"/>
                  </a:highlight>
                  <a:latin typeface="Arial" panose="020B0604020202020204" pitchFamily="34" charset="0"/>
                  <a:cs typeface="Arial" panose="020B0604020202020204" pitchFamily="34" charset="0"/>
                </a:rPr>
                <a:t>Subject C Height 185cm </a:t>
              </a:r>
            </a:p>
          </p:txBody>
        </p:sp>
      </p:grpSp>
      <p:pic>
        <p:nvPicPr>
          <p:cNvPr id="14" name="AI-Enhanced Posture Analysis_">
            <a:hlinkClick r:id="" action="ppaction://media"/>
            <a:extLst>
              <a:ext uri="{FF2B5EF4-FFF2-40B4-BE49-F238E27FC236}">
                <a16:creationId xmlns:a16="http://schemas.microsoft.com/office/drawing/2014/main" id="{3A479A95-A62C-D025-37F5-B4FC44609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19320" y="1865485"/>
            <a:ext cx="5892188" cy="3314355"/>
          </a:xfrm>
          <a:prstGeom prst="rect">
            <a:avLst/>
          </a:prstGeom>
        </p:spPr>
      </p:pic>
      <p:sp>
        <p:nvSpPr>
          <p:cNvPr id="16" name="标题 1">
            <a:extLst>
              <a:ext uri="{FF2B5EF4-FFF2-40B4-BE49-F238E27FC236}">
                <a16:creationId xmlns:a16="http://schemas.microsoft.com/office/drawing/2014/main" id="{941D4BCF-EAB8-4E5B-A6AB-D661F657CA53}"/>
              </a:ext>
            </a:extLst>
          </p:cNvPr>
          <p:cNvSpPr txBox="1">
            <a:spLocks/>
          </p:cNvSpPr>
          <p:nvPr/>
        </p:nvSpPr>
        <p:spPr>
          <a:xfrm>
            <a:off x="-169362" y="201090"/>
            <a:ext cx="9137356" cy="470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oboto Slab" pitchFamily="2" charset="0"/>
                <a:ea typeface="Roboto Slab" pitchFamily="2" charset="0"/>
                <a:cs typeface="+mj-cs"/>
              </a:defRPr>
            </a:lvl1pPr>
          </a:lstStyle>
          <a:p>
            <a:pPr>
              <a:lnSpc>
                <a:spcPct val="107000"/>
              </a:lnSpc>
              <a:spcAft>
                <a:spcPts val="800"/>
              </a:spcAft>
            </a:pPr>
            <a:r>
              <a:rPr lang="en-US" sz="3600" dirty="0">
                <a:latin typeface="Arial Black" panose="020B0A04020102020204" pitchFamily="34" charset="0"/>
              </a:rPr>
              <a:t>AI-Enhanced Posture Analysis</a:t>
            </a:r>
            <a:endParaRPr lang="en-US" sz="3600" kern="100" dirty="0">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591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934B-74C9-89E4-7A45-891275659340}"/>
              </a:ext>
            </a:extLst>
          </p:cNvPr>
          <p:cNvSpPr>
            <a:spLocks noGrp="1"/>
          </p:cNvSpPr>
          <p:nvPr>
            <p:ph type="title"/>
          </p:nvPr>
        </p:nvSpPr>
        <p:spPr/>
        <p:txBody>
          <a:bodyPr>
            <a:normAutofit/>
          </a:bodyPr>
          <a:lstStyle/>
          <a:p>
            <a:r>
              <a:rPr lang="en-US" sz="3200" dirty="0">
                <a:latin typeface="Arial Black" panose="020B0A04020102020204" pitchFamily="34" charset="0"/>
                <a:cs typeface="Times New Roman" panose="02020603050405020304" pitchFamily="18" charset="0"/>
              </a:rPr>
              <a:t>Presentation Outline</a:t>
            </a:r>
          </a:p>
        </p:txBody>
      </p:sp>
      <p:sp>
        <p:nvSpPr>
          <p:cNvPr id="3" name="Content Placeholder 2">
            <a:extLst>
              <a:ext uri="{FF2B5EF4-FFF2-40B4-BE49-F238E27FC236}">
                <a16:creationId xmlns:a16="http://schemas.microsoft.com/office/drawing/2014/main" id="{D5A9E1E5-8B9C-56B5-5DA6-AA1B1D24D345}"/>
              </a:ext>
            </a:extLst>
          </p:cNvPr>
          <p:cNvSpPr>
            <a:spLocks noGrp="1"/>
          </p:cNvSpPr>
          <p:nvPr>
            <p:ph idx="1"/>
          </p:nvPr>
        </p:nvSpPr>
        <p:spPr>
          <a:xfrm>
            <a:off x="838200" y="1825625"/>
            <a:ext cx="10515600" cy="3434532"/>
          </a:xfrm>
        </p:spPr>
        <p:txBody>
          <a:bodyPr>
            <a:normAutofit/>
          </a:bodyPr>
          <a:lstStyle/>
          <a:p>
            <a:pPr>
              <a:lnSpc>
                <a:spcPct val="100000"/>
              </a:lnSpc>
            </a:pPr>
            <a:r>
              <a:rPr lang="en-US" sz="2400" dirty="0">
                <a:solidFill>
                  <a:schemeClr val="bg2">
                    <a:lumMod val="75000"/>
                  </a:schemeClr>
                </a:solidFill>
                <a:latin typeface="Arial" panose="020B0604020202020204" pitchFamily="34" charset="0"/>
                <a:cs typeface="Arial" panose="020B0604020202020204" pitchFamily="34" charset="0"/>
              </a:rPr>
              <a:t>Background – Addressing Musculoskeletal Disorders</a:t>
            </a:r>
          </a:p>
          <a:p>
            <a:pPr>
              <a:lnSpc>
                <a:spcPct val="100000"/>
              </a:lnSpc>
            </a:pPr>
            <a:r>
              <a:rPr lang="en-US" sz="2400" dirty="0">
                <a:solidFill>
                  <a:schemeClr val="bg2">
                    <a:lumMod val="75000"/>
                  </a:schemeClr>
                </a:solidFill>
                <a:latin typeface="Arial" panose="020B0604020202020204" pitchFamily="34" charset="0"/>
                <a:cs typeface="Arial" panose="020B0604020202020204" pitchFamily="34" charset="0"/>
              </a:rPr>
              <a:t>Ergonomic tools compare to conventional tools</a:t>
            </a:r>
          </a:p>
          <a:p>
            <a:pPr>
              <a:lnSpc>
                <a:spcPct val="100000"/>
              </a:lnSpc>
            </a:pPr>
            <a:r>
              <a:rPr lang="en-US" sz="2400" kern="0" dirty="0">
                <a:latin typeface="Arial" panose="020B0604020202020204" pitchFamily="34" charset="0"/>
                <a:ea typeface="Times New Roman" panose="02020603050405020304" pitchFamily="18" charset="0"/>
                <a:cs typeface="Arial" panose="020B0604020202020204" pitchFamily="34" charset="0"/>
              </a:rPr>
              <a:t>Research Findings</a:t>
            </a:r>
            <a:r>
              <a:rPr lang="en-US" sz="2400" dirty="0">
                <a:latin typeface="Arial" panose="020B0604020202020204" pitchFamily="34" charset="0"/>
                <a:cs typeface="Arial" panose="020B0604020202020204" pitchFamily="34" charset="0"/>
              </a:rPr>
              <a:t> – </a:t>
            </a:r>
            <a:r>
              <a:rPr lang="en-US" sz="2400" kern="0" dirty="0">
                <a:latin typeface="Arial" panose="020B0604020202020204" pitchFamily="34" charset="0"/>
                <a:ea typeface="Times New Roman" panose="02020603050405020304" pitchFamily="18" charset="0"/>
                <a:cs typeface="Arial" panose="020B0604020202020204" pitchFamily="34" charset="0"/>
              </a:rPr>
              <a:t>Physiological and Ergonomic</a:t>
            </a:r>
            <a:endParaRPr lang="en-US" sz="2400" dirty="0">
              <a:latin typeface="Arial" panose="020B0604020202020204" pitchFamily="34" charset="0"/>
              <a:cs typeface="Arial" panose="020B0604020202020204" pitchFamily="34" charset="0"/>
            </a:endParaRPr>
          </a:p>
          <a:p>
            <a:pPr>
              <a:lnSpc>
                <a:spcPct val="100000"/>
              </a:lnSpc>
            </a:pPr>
            <a:r>
              <a:rPr lang="en-US" sz="2400" kern="0" dirty="0">
                <a:solidFill>
                  <a:srgbClr val="0D0D0D"/>
                </a:solidFill>
                <a:latin typeface="Arial" panose="020B0604020202020204" pitchFamily="34" charset="0"/>
                <a:ea typeface="Times New Roman" panose="02020603050405020304" pitchFamily="18" charset="0"/>
                <a:cs typeface="Arial" panose="020B0604020202020204" pitchFamily="34" charset="0"/>
              </a:rPr>
              <a:t>Comprehensive Benefits, Insights, and </a:t>
            </a:r>
            <a:r>
              <a:rPr lang="en-US" sz="2400" dirty="0">
                <a:latin typeface="Arial" panose="020B0604020202020204" pitchFamily="34" charset="0"/>
                <a:cs typeface="Arial" panose="020B0604020202020204" pitchFamily="34" charset="0"/>
              </a:rPr>
              <a:t>Implications</a:t>
            </a:r>
          </a:p>
          <a:p>
            <a:pPr>
              <a:lnSpc>
                <a:spcPct val="100000"/>
              </a:lnSpc>
            </a:pPr>
            <a:r>
              <a:rPr lang="en-US" sz="2400" dirty="0">
                <a:latin typeface="Arial" panose="020B0604020202020204" pitchFamily="34" charset="0"/>
                <a:cs typeface="Arial" panose="020B0604020202020204" pitchFamily="34" charset="0"/>
              </a:rPr>
              <a:t>Conclusions and Recommendations</a:t>
            </a:r>
          </a:p>
        </p:txBody>
      </p:sp>
    </p:spTree>
    <p:extLst>
      <p:ext uri="{BB962C8B-B14F-4D97-AF65-F5344CB8AC3E}">
        <p14:creationId xmlns:p14="http://schemas.microsoft.com/office/powerpoint/2010/main" val="12242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28161" y="140062"/>
            <a:ext cx="10515600" cy="814387"/>
          </a:xfrm>
        </p:spPr>
        <p:txBody>
          <a:bodyPr rtlCol="0">
            <a:noAutofit/>
          </a:bodyPr>
          <a:lstStyle/>
          <a:p>
            <a:pPr>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Research Finding - Ergonomic Benefits</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DCDDDF5B-F2B5-C100-0C1B-C0301B862B46}"/>
              </a:ext>
            </a:extLst>
          </p:cNvPr>
          <p:cNvSpPr txBox="1">
            <a:spLocks/>
          </p:cNvSpPr>
          <p:nvPr/>
        </p:nvSpPr>
        <p:spPr>
          <a:xfrm>
            <a:off x="7722543" y="1001499"/>
            <a:ext cx="4290820" cy="4917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base" latinLnBrk="0" hangingPunct="1">
              <a:lnSpc>
                <a:spcPct val="100000"/>
              </a:lnSpc>
              <a:spcBef>
                <a:spcPts val="600"/>
              </a:spcBef>
              <a:spcAft>
                <a:spcPts val="600"/>
              </a:spcAft>
              <a:buClrTx/>
              <a:buSzPct val="100000"/>
              <a:buNone/>
              <a:tabLst/>
              <a:defRPr/>
            </a:pPr>
            <a:r>
              <a:rPr kumimoji="0" lang="en-US" sz="2200" b="1" i="0" u="none" strike="noStrike" kern="0" cap="none" spc="0" normalizeH="0" baseline="0" noProof="0" dirty="0">
                <a:ln>
                  <a:noFill/>
                </a:ln>
                <a:solidFill>
                  <a:srgbClr val="000000"/>
                </a:solidFill>
                <a:effectLst/>
                <a:highlight>
                  <a:srgbClr val="FFFFFF"/>
                </a:highlight>
                <a:uLnTx/>
                <a:uFillTx/>
                <a:latin typeface="Arial" panose="020B0604020202020204" pitchFamily="34" charset="0"/>
                <a:ea typeface="Times New Roman" panose="02020603050405020304" pitchFamily="18" charset="0"/>
                <a:cs typeface="Arial" panose="020B0604020202020204" pitchFamily="34" charset="0"/>
              </a:rPr>
              <a:t>Hip Effort</a:t>
            </a:r>
            <a:endParaRPr kumimoji="0" lang="en-US" sz="2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lvl="2" indent="-342900">
              <a:lnSpc>
                <a:spcPct val="100000"/>
              </a:lnSpc>
              <a:spcBef>
                <a:spcPts val="600"/>
              </a:spcBef>
              <a:spcAft>
                <a:spcPts val="600"/>
              </a:spcAft>
              <a:buSzPct val="150000"/>
              <a:defRPr/>
            </a:pPr>
            <a:r>
              <a:rPr lang="en-US" sz="2200" dirty="0">
                <a:solidFill>
                  <a:prstClr val="black"/>
                </a:solidFill>
                <a:latin typeface="Arial" panose="020B0604020202020204" pitchFamily="34" charset="0"/>
                <a:cs typeface="Arial" panose="020B0604020202020204" pitchFamily="34" charset="0"/>
              </a:rPr>
              <a:t>R</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educed hip effort by 14.76 degrees.</a:t>
            </a:r>
          </a:p>
          <a:p>
            <a:pPr marL="800100" lvl="2" indent="-342900">
              <a:lnSpc>
                <a:spcPct val="100000"/>
              </a:lnSpc>
              <a:spcBef>
                <a:spcPts val="600"/>
              </a:spcBef>
              <a:spcAft>
                <a:spcPts val="600"/>
              </a:spcAft>
              <a:buSzPct val="150000"/>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 &lt; 0.0001 </a:t>
            </a:r>
            <a:endParaRPr kumimoji="0" lang="en-US" sz="2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219140" rtl="0" eaLnBrk="1" fontAlgn="base" latinLnBrk="0" hangingPunct="1">
              <a:lnSpc>
                <a:spcPct val="110000"/>
              </a:lnSpc>
              <a:spcBef>
                <a:spcPts val="600"/>
              </a:spcBef>
              <a:spcAft>
                <a:spcPts val="600"/>
              </a:spcAft>
              <a:buClrTx/>
              <a:buSzPct val="100000"/>
              <a:buNone/>
              <a:tabLst/>
              <a:defRPr/>
            </a:pPr>
            <a:r>
              <a:rPr kumimoji="0" lang="en-US" sz="2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Wrist Effort</a:t>
            </a:r>
          </a:p>
          <a:p>
            <a:pPr marL="800100" lvl="2" indent="-342900">
              <a:lnSpc>
                <a:spcPct val="110000"/>
              </a:lnSpc>
              <a:spcBef>
                <a:spcPts val="600"/>
              </a:spcBef>
              <a:spcAft>
                <a:spcPts val="600"/>
              </a:spcAft>
              <a:buSzPct val="150000"/>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Reduced wrist strain</a:t>
            </a:r>
          </a:p>
          <a:p>
            <a:pPr marL="800100" lvl="2" indent="-342900">
              <a:lnSpc>
                <a:spcPct val="110000"/>
              </a:lnSpc>
              <a:spcBef>
                <a:spcPts val="600"/>
              </a:spcBef>
              <a:spcAft>
                <a:spcPts val="600"/>
              </a:spcAft>
              <a:buSzPct val="150000"/>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 &lt; 0.05</a:t>
            </a:r>
            <a:endParaRPr lang="en-US" sz="2200" b="1" kern="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219140" rtl="0" eaLnBrk="1" fontAlgn="base" latinLnBrk="0" hangingPunct="1">
              <a:lnSpc>
                <a:spcPct val="100000"/>
              </a:lnSpc>
              <a:spcBef>
                <a:spcPts val="600"/>
              </a:spcBef>
              <a:spcAft>
                <a:spcPts val="600"/>
              </a:spcAft>
              <a:buClrTx/>
              <a:buSzPct val="100000"/>
              <a:buNone/>
              <a:tabLst/>
              <a:defRPr/>
            </a:pPr>
            <a:r>
              <a:rPr kumimoji="0" lang="en-US" sz="2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Elbow Effort</a:t>
            </a:r>
            <a:endParaRPr kumimoji="0" lang="en-US" sz="2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800100" lvl="2" indent="-342900">
              <a:lnSpc>
                <a:spcPct val="100000"/>
              </a:lnSpc>
              <a:spcBef>
                <a:spcPts val="600"/>
              </a:spcBef>
              <a:spcAft>
                <a:spcPts val="600"/>
              </a:spcAft>
              <a:buSzPct val="150000"/>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Increased elbow effort </a:t>
            </a:r>
          </a:p>
          <a:p>
            <a:pPr marL="800100" lvl="2" indent="-342900">
              <a:lnSpc>
                <a:spcPct val="100000"/>
              </a:lnSpc>
              <a:spcBef>
                <a:spcPts val="600"/>
              </a:spcBef>
              <a:spcAft>
                <a:spcPts val="600"/>
              </a:spcAft>
              <a:buSzPct val="150000"/>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 &lt; 0.0001</a:t>
            </a:r>
          </a:p>
          <a:p>
            <a:pPr marL="0" marR="0" lvl="1" indent="0" algn="l" defTabSz="914400" rtl="0" eaLnBrk="1" fontAlgn="auto" latinLnBrk="0" hangingPunct="1">
              <a:lnSpc>
                <a:spcPct val="90000"/>
              </a:lnSpc>
              <a:spcBef>
                <a:spcPts val="500"/>
              </a:spcBef>
              <a:spcAft>
                <a:spcPts val="0"/>
              </a:spcAft>
              <a:buClrTx/>
              <a:buSzPct val="150000"/>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CE510902-5121-BCB0-4BD7-D957131B29E4}"/>
                  </a:ext>
                </a:extLst>
              </p:cNvPr>
              <p:cNvGraphicFramePr/>
              <p:nvPr>
                <p:extLst>
                  <p:ext uri="{D42A27DB-BD31-4B8C-83A1-F6EECF244321}">
                    <p14:modId xmlns:p14="http://schemas.microsoft.com/office/powerpoint/2010/main" val="3876026869"/>
                  </p:ext>
                </p:extLst>
              </p:nvPr>
            </p:nvGraphicFramePr>
            <p:xfrm>
              <a:off x="348321" y="976569"/>
              <a:ext cx="7452182" cy="459467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CE510902-5121-BCB0-4BD7-D957131B29E4}"/>
                  </a:ext>
                </a:extLst>
              </p:cNvPr>
              <p:cNvPicPr>
                <a:picLocks noGrp="1" noRot="1" noChangeAspect="1" noMove="1" noResize="1" noEditPoints="1" noAdjustHandles="1" noChangeArrowheads="1" noChangeShapeType="1"/>
              </p:cNvPicPr>
              <p:nvPr/>
            </p:nvPicPr>
            <p:blipFill>
              <a:blip r:embed="rId4"/>
              <a:stretch>
                <a:fillRect/>
              </a:stretch>
            </p:blipFill>
            <p:spPr>
              <a:xfrm>
                <a:off x="348321" y="976569"/>
                <a:ext cx="7452182" cy="4594672"/>
              </a:xfrm>
              <a:prstGeom prst="rect">
                <a:avLst/>
              </a:prstGeom>
            </p:spPr>
          </p:pic>
        </mc:Fallback>
      </mc:AlternateContent>
    </p:spTree>
    <p:extLst>
      <p:ext uri="{BB962C8B-B14F-4D97-AF65-F5344CB8AC3E}">
        <p14:creationId xmlns:p14="http://schemas.microsoft.com/office/powerpoint/2010/main" val="289767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934B-74C9-89E4-7A45-891275659340}"/>
              </a:ext>
            </a:extLst>
          </p:cNvPr>
          <p:cNvSpPr>
            <a:spLocks noGrp="1"/>
          </p:cNvSpPr>
          <p:nvPr>
            <p:ph type="title"/>
          </p:nvPr>
        </p:nvSpPr>
        <p:spPr/>
        <p:txBody>
          <a:bodyPr>
            <a:normAutofit/>
          </a:bodyPr>
          <a:lstStyle/>
          <a:p>
            <a:r>
              <a:rPr lang="en-US" sz="3200" dirty="0">
                <a:latin typeface="Arial Black" panose="020B0A04020102020204" pitchFamily="34" charset="0"/>
                <a:cs typeface="Times New Roman" panose="02020603050405020304" pitchFamily="18" charset="0"/>
              </a:rPr>
              <a:t>Presentation Outline</a:t>
            </a:r>
          </a:p>
        </p:txBody>
      </p:sp>
      <p:sp>
        <p:nvSpPr>
          <p:cNvPr id="3" name="Content Placeholder 2">
            <a:extLst>
              <a:ext uri="{FF2B5EF4-FFF2-40B4-BE49-F238E27FC236}">
                <a16:creationId xmlns:a16="http://schemas.microsoft.com/office/drawing/2014/main" id="{D5A9E1E5-8B9C-56B5-5DA6-AA1B1D24D345}"/>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Background – </a:t>
            </a:r>
            <a:r>
              <a:rPr lang="en-US" sz="2400" kern="0" dirty="0">
                <a:solidFill>
                  <a:srgbClr val="0D0D0D"/>
                </a:solidFill>
                <a:latin typeface="Arial" panose="020B0604020202020204" pitchFamily="34" charset="0"/>
                <a:ea typeface="Times New Roman" panose="02020603050405020304" pitchFamily="18" charset="0"/>
                <a:cs typeface="Arial" panose="020B0604020202020204" pitchFamily="34" charset="0"/>
              </a:rPr>
              <a:t>Addressing Musculoskeletal Disorders</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Ergonomic tools compare to conventional tools</a:t>
            </a:r>
          </a:p>
          <a:p>
            <a:r>
              <a:rPr lang="en-US" sz="2400" kern="0" dirty="0">
                <a:latin typeface="Arial" panose="020B0604020202020204" pitchFamily="34" charset="0"/>
                <a:ea typeface="Times New Roman" panose="02020603050405020304" pitchFamily="18" charset="0"/>
                <a:cs typeface="Arial" panose="020B0604020202020204" pitchFamily="34" charset="0"/>
              </a:rPr>
              <a:t>Research Findings</a:t>
            </a:r>
            <a:r>
              <a:rPr lang="en-US" sz="2400" dirty="0">
                <a:latin typeface="Arial" panose="020B0604020202020204" pitchFamily="34" charset="0"/>
                <a:cs typeface="Arial" panose="020B0604020202020204" pitchFamily="34" charset="0"/>
              </a:rPr>
              <a:t> – </a:t>
            </a:r>
            <a:r>
              <a:rPr lang="en-US" sz="2400" kern="0" dirty="0">
                <a:latin typeface="Arial" panose="020B0604020202020204" pitchFamily="34" charset="0"/>
                <a:ea typeface="Times New Roman" panose="02020603050405020304" pitchFamily="18" charset="0"/>
                <a:cs typeface="Arial" panose="020B0604020202020204" pitchFamily="34" charset="0"/>
              </a:rPr>
              <a:t>Physiological and Ergonomic</a:t>
            </a:r>
            <a:endParaRPr lang="en-US" sz="2400" dirty="0">
              <a:latin typeface="Arial" panose="020B0604020202020204" pitchFamily="34" charset="0"/>
              <a:cs typeface="Arial" panose="020B0604020202020204" pitchFamily="34" charset="0"/>
            </a:endParaRPr>
          </a:p>
          <a:p>
            <a:r>
              <a:rPr lang="en-US" sz="2400" kern="0" dirty="0">
                <a:solidFill>
                  <a:srgbClr val="0D0D0D"/>
                </a:solidFill>
                <a:latin typeface="Arial" panose="020B0604020202020204" pitchFamily="34" charset="0"/>
                <a:ea typeface="Times New Roman" panose="02020603050405020304" pitchFamily="18" charset="0"/>
                <a:cs typeface="Arial" panose="020B0604020202020204" pitchFamily="34" charset="0"/>
              </a:rPr>
              <a:t>Comprehensive Benefits, Insights, and </a:t>
            </a:r>
            <a:r>
              <a:rPr lang="en-US" sz="2400" dirty="0">
                <a:latin typeface="Arial" panose="020B0604020202020204" pitchFamily="34" charset="0"/>
                <a:cs typeface="Arial" panose="020B0604020202020204" pitchFamily="34" charset="0"/>
              </a:rPr>
              <a:t>Implications</a:t>
            </a:r>
          </a:p>
          <a:p>
            <a:pPr>
              <a:lnSpc>
                <a:spcPct val="100000"/>
              </a:lnSpc>
            </a:pPr>
            <a:r>
              <a:rPr lang="en-US" sz="2400" dirty="0">
                <a:latin typeface="Arial" panose="020B0604020202020204" pitchFamily="34" charset="0"/>
                <a:cs typeface="Arial" panose="020B0604020202020204" pitchFamily="34" charset="0"/>
              </a:rPr>
              <a:t>Conclusions and Recommendations</a:t>
            </a:r>
          </a:p>
        </p:txBody>
      </p:sp>
    </p:spTree>
    <p:extLst>
      <p:ext uri="{BB962C8B-B14F-4D97-AF65-F5344CB8AC3E}">
        <p14:creationId xmlns:p14="http://schemas.microsoft.com/office/powerpoint/2010/main" val="80501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3">
                                            <p:txEl>
                                              <p:pRg st="0" end="0"/>
                                            </p:txEl>
                                          </p:spTgt>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28161" y="140062"/>
            <a:ext cx="10515600" cy="814387"/>
          </a:xfrm>
        </p:spPr>
        <p:txBody>
          <a:bodyPr rtlCol="0">
            <a:noAutofit/>
          </a:bodyPr>
          <a:lstStyle/>
          <a:p>
            <a:r>
              <a:rPr lang="en-US" sz="3200" b="1" dirty="0">
                <a:highlight>
                  <a:srgbClr val="FFFFFF"/>
                </a:highlight>
                <a:latin typeface="Arial Black" panose="020B0A04020102020204" pitchFamily="34" charset="0"/>
                <a:cs typeface="Arial" panose="020B0604020202020204" pitchFamily="34" charset="0"/>
              </a:rPr>
              <a:t>Ergonomic Handle Impact</a:t>
            </a:r>
            <a:endParaRPr lang="en-US" sz="3200" dirty="0">
              <a:highlight>
                <a:srgbClr val="FFFFFF"/>
              </a:highlight>
              <a:latin typeface="Arial Black" panose="020B0A04020102020204" pitchFamily="34" charset="0"/>
              <a:cs typeface="Arial" panose="020B0604020202020204" pitchFamily="34"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D24B2BB3-7FA5-83D8-115B-B2951698D8CF}"/>
              </a:ext>
            </a:extLst>
          </p:cNvPr>
          <p:cNvSpPr>
            <a:spLocks noGrp="1"/>
          </p:cNvSpPr>
          <p:nvPr>
            <p:ph idx="1"/>
          </p:nvPr>
        </p:nvSpPr>
        <p:spPr>
          <a:xfrm>
            <a:off x="7325417" y="958770"/>
            <a:ext cx="4541947" cy="4681021"/>
          </a:xfrm>
        </p:spPr>
        <p:txBody>
          <a:bodyPr>
            <a:normAutofit fontScale="25000" lnSpcReduction="20000"/>
          </a:bodyPr>
          <a:lstStyle/>
          <a:p>
            <a:pPr marL="0" indent="0">
              <a:lnSpc>
                <a:spcPct val="120000"/>
              </a:lnSpc>
              <a:spcBef>
                <a:spcPts val="600"/>
              </a:spcBef>
              <a:spcAft>
                <a:spcPts val="600"/>
              </a:spcAft>
              <a:buNone/>
            </a:pPr>
            <a:r>
              <a:rPr lang="en-US" sz="8800" b="1" dirty="0">
                <a:highlight>
                  <a:srgbClr val="FFFFFF"/>
                </a:highlight>
                <a:latin typeface="Arial" panose="020B0604020202020204" pitchFamily="34" charset="0"/>
                <a:cs typeface="Arial" panose="020B0604020202020204" pitchFamily="34" charset="0"/>
              </a:rPr>
              <a:t>EAHA Handle:</a:t>
            </a:r>
            <a:endParaRPr lang="en-US" sz="8800" dirty="0">
              <a:highlight>
                <a:srgbClr val="FFFFFF"/>
              </a:highlight>
              <a:latin typeface="Arial" panose="020B0604020202020204" pitchFamily="34" charset="0"/>
              <a:cs typeface="Arial" panose="020B0604020202020204" pitchFamily="34" charset="0"/>
            </a:endParaRPr>
          </a:p>
          <a:p>
            <a:pPr marL="457200" lvl="1" indent="-223838">
              <a:lnSpc>
                <a:spcPct val="120000"/>
              </a:lnSpc>
              <a:spcBef>
                <a:spcPts val="600"/>
              </a:spcBef>
              <a:spcAft>
                <a:spcPts val="600"/>
              </a:spcAft>
            </a:pPr>
            <a:r>
              <a:rPr lang="en-US" sz="8800" dirty="0">
                <a:highlight>
                  <a:srgbClr val="FFFFFF"/>
                </a:highlight>
                <a:latin typeface="Arial" panose="020B0604020202020204" pitchFamily="34" charset="0"/>
                <a:cs typeface="Arial" panose="020B0604020202020204" pitchFamily="34" charset="0"/>
              </a:rPr>
              <a:t>Highest reduction in hip angle.</a:t>
            </a:r>
          </a:p>
          <a:p>
            <a:pPr marL="457200" lvl="1" indent="-223838">
              <a:lnSpc>
                <a:spcPct val="120000"/>
              </a:lnSpc>
              <a:spcBef>
                <a:spcPts val="600"/>
              </a:spcBef>
              <a:spcAft>
                <a:spcPts val="600"/>
              </a:spcAft>
            </a:pPr>
            <a:r>
              <a:rPr lang="en-US" sz="8800" dirty="0">
                <a:highlight>
                  <a:srgbClr val="FFFFFF"/>
                </a:highlight>
                <a:latin typeface="Arial" panose="020B0604020202020204" pitchFamily="34" charset="0"/>
                <a:cs typeface="Arial" panose="020B0604020202020204" pitchFamily="34" charset="0"/>
              </a:rPr>
              <a:t>Increased elbow effort compared to conventional tools and EAHB.</a:t>
            </a:r>
          </a:p>
          <a:p>
            <a:pPr marL="0" indent="0">
              <a:lnSpc>
                <a:spcPct val="120000"/>
              </a:lnSpc>
              <a:spcBef>
                <a:spcPts val="600"/>
              </a:spcBef>
              <a:spcAft>
                <a:spcPts val="600"/>
              </a:spcAft>
              <a:buNone/>
            </a:pPr>
            <a:r>
              <a:rPr lang="en-US" sz="8800" b="1" dirty="0">
                <a:highlight>
                  <a:srgbClr val="FFFFFF"/>
                </a:highlight>
                <a:latin typeface="Arial" panose="020B0604020202020204" pitchFamily="34" charset="0"/>
                <a:cs typeface="Arial" panose="020B0604020202020204" pitchFamily="34" charset="0"/>
              </a:rPr>
              <a:t>EAHB Handle:</a:t>
            </a:r>
            <a:endParaRPr lang="en-US" sz="8800" dirty="0">
              <a:highlight>
                <a:srgbClr val="FFFFFF"/>
              </a:highlight>
              <a:latin typeface="Arial" panose="020B0604020202020204" pitchFamily="34" charset="0"/>
              <a:cs typeface="Arial" panose="020B0604020202020204" pitchFamily="34" charset="0"/>
            </a:endParaRPr>
          </a:p>
          <a:p>
            <a:pPr marL="457200" lvl="1" indent="-223838">
              <a:lnSpc>
                <a:spcPct val="120000"/>
              </a:lnSpc>
              <a:spcBef>
                <a:spcPts val="600"/>
              </a:spcBef>
              <a:spcAft>
                <a:spcPts val="600"/>
              </a:spcAft>
            </a:pPr>
            <a:r>
              <a:rPr lang="en-US" sz="8800" dirty="0">
                <a:highlight>
                  <a:srgbClr val="FFFFFF"/>
                </a:highlight>
                <a:latin typeface="Arial" panose="020B0604020202020204" pitchFamily="34" charset="0"/>
                <a:cs typeface="Arial" panose="020B0604020202020204" pitchFamily="34" charset="0"/>
              </a:rPr>
              <a:t>Lower wrist angle than conventional tools, reducing wrist strain.</a:t>
            </a:r>
          </a:p>
          <a:p>
            <a:pPr marL="457200" lvl="1" indent="-223838">
              <a:lnSpc>
                <a:spcPct val="120000"/>
              </a:lnSpc>
              <a:spcBef>
                <a:spcPts val="600"/>
              </a:spcBef>
              <a:spcAft>
                <a:spcPts val="600"/>
              </a:spcAft>
            </a:pPr>
            <a:r>
              <a:rPr lang="en-US" sz="8800" dirty="0">
                <a:highlight>
                  <a:srgbClr val="FFFFFF"/>
                </a:highlight>
                <a:latin typeface="Arial" panose="020B0604020202020204" pitchFamily="34" charset="0"/>
                <a:cs typeface="Arial" panose="020B0604020202020204" pitchFamily="34" charset="0"/>
              </a:rPr>
              <a:t>More neutral wrist position than EAHA.</a:t>
            </a:r>
          </a:p>
          <a:p>
            <a:pPr marL="342900" lvl="1" indent="-342900">
              <a:buSzPct val="150000"/>
              <a:defRPr/>
            </a:pPr>
            <a:endParaRPr lang="en-US" sz="2400" b="0" i="0" dirty="0">
              <a:effectLst/>
              <a:latin typeface="Arial" panose="020B0604020202020204" pitchFamily="34" charset="0"/>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BBDCC675-1BEF-638C-C888-B55F070C41BD}"/>
                  </a:ext>
                </a:extLst>
              </p:cNvPr>
              <p:cNvGraphicFramePr/>
              <p:nvPr>
                <p:extLst>
                  <p:ext uri="{D42A27DB-BD31-4B8C-83A1-F6EECF244321}">
                    <p14:modId xmlns:p14="http://schemas.microsoft.com/office/powerpoint/2010/main" val="684808001"/>
                  </p:ext>
                </p:extLst>
              </p:nvPr>
            </p:nvGraphicFramePr>
            <p:xfrm>
              <a:off x="324636" y="1422859"/>
              <a:ext cx="7091314" cy="401130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hart 7">
                <a:extLst>
                  <a:ext uri="{FF2B5EF4-FFF2-40B4-BE49-F238E27FC236}">
                    <a16:creationId xmlns:a16="http://schemas.microsoft.com/office/drawing/2014/main" id="{BBDCC675-1BEF-638C-C888-B55F070C41BD}"/>
                  </a:ext>
                </a:extLst>
              </p:cNvPr>
              <p:cNvPicPr>
                <a:picLocks noGrp="1" noRot="1" noChangeAspect="1" noMove="1" noResize="1" noEditPoints="1" noAdjustHandles="1" noChangeArrowheads="1" noChangeShapeType="1"/>
              </p:cNvPicPr>
              <p:nvPr/>
            </p:nvPicPr>
            <p:blipFill>
              <a:blip r:embed="rId4"/>
              <a:stretch>
                <a:fillRect/>
              </a:stretch>
            </p:blipFill>
            <p:spPr>
              <a:xfrm>
                <a:off x="324636" y="1422859"/>
                <a:ext cx="7091314" cy="4011301"/>
              </a:xfrm>
              <a:prstGeom prst="rect">
                <a:avLst/>
              </a:prstGeom>
            </p:spPr>
          </p:pic>
        </mc:Fallback>
      </mc:AlternateContent>
    </p:spTree>
    <p:extLst>
      <p:ext uri="{BB962C8B-B14F-4D97-AF65-F5344CB8AC3E}">
        <p14:creationId xmlns:p14="http://schemas.microsoft.com/office/powerpoint/2010/main" val="12667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28161" y="140062"/>
            <a:ext cx="10515600" cy="814387"/>
          </a:xfrm>
        </p:spPr>
        <p:txBody>
          <a:bodyPr rtlCol="0">
            <a:noAutofit/>
          </a:bodyPr>
          <a:lstStyle/>
          <a:p>
            <a:pPr>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Research Finding - Physiological Benefits</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DFCC29D5-711C-1CD6-441E-67D162B7AEF5}"/>
              </a:ext>
            </a:extLst>
          </p:cNvPr>
          <p:cNvSpPr>
            <a:spLocks noGrp="1"/>
          </p:cNvSpPr>
          <p:nvPr>
            <p:ph idx="1"/>
          </p:nvPr>
        </p:nvSpPr>
        <p:spPr>
          <a:xfrm>
            <a:off x="683744" y="983730"/>
            <a:ext cx="4636095" cy="4610047"/>
          </a:xfrm>
        </p:spPr>
        <p:txBody>
          <a:bodyPr>
            <a:normAutofit fontScale="62500" lnSpcReduction="20000"/>
          </a:bodyPr>
          <a:lstStyle/>
          <a:p>
            <a:pPr marL="0" indent="0" defTabSz="1219140" fontAlgn="base">
              <a:lnSpc>
                <a:spcPct val="120000"/>
              </a:lnSpc>
              <a:spcBef>
                <a:spcPts val="600"/>
              </a:spcBef>
              <a:spcAft>
                <a:spcPts val="600"/>
              </a:spcAft>
              <a:buSzPct val="100000"/>
              <a:buNone/>
            </a:pPr>
            <a:r>
              <a:rPr lang="en-US" sz="3500" b="1" kern="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Average Heart Rate</a:t>
            </a:r>
            <a:endParaRPr lang="en-US" sz="3500" b="1" kern="0" dirty="0">
              <a:latin typeface="Arial" panose="020B0604020202020204" pitchFamily="34" charset="0"/>
              <a:cs typeface="Arial" panose="020B0604020202020204" pitchFamily="34" charset="0"/>
            </a:endParaRPr>
          </a:p>
          <a:p>
            <a:pPr marL="574675" lvl="2" indent="-341313">
              <a:lnSpc>
                <a:spcPct val="120000"/>
              </a:lnSpc>
              <a:spcBef>
                <a:spcPts val="600"/>
              </a:spcBef>
              <a:spcAft>
                <a:spcPts val="600"/>
              </a:spcAft>
              <a:buSzPct val="150000"/>
              <a:defRPr/>
            </a:pPr>
            <a:r>
              <a:rPr lang="en-US" sz="3500" b="0" i="0" dirty="0">
                <a:effectLst/>
                <a:latin typeface="Arial" panose="020B0604020202020204" pitchFamily="34" charset="0"/>
                <a:cs typeface="Arial" panose="020B0604020202020204" pitchFamily="34" charset="0"/>
              </a:rPr>
              <a:t>Ergonomic tools: 81 bpm.</a:t>
            </a:r>
          </a:p>
          <a:p>
            <a:pPr marL="574675" lvl="2" indent="-341313">
              <a:lnSpc>
                <a:spcPct val="120000"/>
              </a:lnSpc>
              <a:spcBef>
                <a:spcPts val="600"/>
              </a:spcBef>
              <a:spcAft>
                <a:spcPts val="600"/>
              </a:spcAft>
              <a:buSzPct val="150000"/>
              <a:defRPr/>
            </a:pPr>
            <a:r>
              <a:rPr lang="en-US" sz="3500" b="0" i="0" dirty="0">
                <a:effectLst/>
                <a:latin typeface="Arial" panose="020B0604020202020204" pitchFamily="34" charset="0"/>
                <a:cs typeface="Arial" panose="020B0604020202020204" pitchFamily="34" charset="0"/>
              </a:rPr>
              <a:t>Conventional tools: 86 bpm.</a:t>
            </a:r>
          </a:p>
          <a:p>
            <a:pPr marL="0" indent="0" defTabSz="1219140" fontAlgn="base">
              <a:lnSpc>
                <a:spcPct val="120000"/>
              </a:lnSpc>
              <a:spcBef>
                <a:spcPts val="600"/>
              </a:spcBef>
              <a:spcAft>
                <a:spcPts val="600"/>
              </a:spcAft>
              <a:buSzPct val="100000"/>
              <a:buNone/>
            </a:pPr>
            <a:r>
              <a:rPr lang="en-US" sz="3500" b="1" kern="0" dirty="0">
                <a:effectLst/>
                <a:latin typeface="Arial" panose="020B0604020202020204" pitchFamily="34" charset="0"/>
                <a:ea typeface="Times New Roman" panose="02020603050405020304" pitchFamily="18" charset="0"/>
                <a:cs typeface="Arial" panose="020B0604020202020204" pitchFamily="34" charset="0"/>
              </a:rPr>
              <a:t>Energy Expenditure</a:t>
            </a:r>
          </a:p>
          <a:p>
            <a:pPr marL="574675" lvl="2" indent="-341313">
              <a:lnSpc>
                <a:spcPct val="120000"/>
              </a:lnSpc>
              <a:spcBef>
                <a:spcPts val="600"/>
              </a:spcBef>
              <a:spcAft>
                <a:spcPts val="600"/>
              </a:spcAft>
              <a:buSzPct val="150000"/>
              <a:defRPr/>
            </a:pPr>
            <a:r>
              <a:rPr lang="en-US" sz="3500" b="0" i="0" dirty="0">
                <a:effectLst/>
                <a:latin typeface="Arial" panose="020B0604020202020204" pitchFamily="34" charset="0"/>
                <a:cs typeface="Arial" panose="020B0604020202020204" pitchFamily="34" charset="0"/>
              </a:rPr>
              <a:t>Ergonomic tools: 4.29 KJ/kg.</a:t>
            </a:r>
          </a:p>
          <a:p>
            <a:pPr marL="574675" lvl="2" indent="-341313">
              <a:lnSpc>
                <a:spcPct val="120000"/>
              </a:lnSpc>
              <a:spcBef>
                <a:spcPts val="600"/>
              </a:spcBef>
              <a:spcAft>
                <a:spcPts val="600"/>
              </a:spcAft>
              <a:buSzPct val="150000"/>
              <a:defRPr/>
            </a:pPr>
            <a:r>
              <a:rPr lang="en-US" sz="3500" b="0" i="0" dirty="0">
                <a:effectLst/>
                <a:latin typeface="Arial" panose="020B0604020202020204" pitchFamily="34" charset="0"/>
                <a:cs typeface="Arial" panose="020B0604020202020204" pitchFamily="34" charset="0"/>
              </a:rPr>
              <a:t>Conventional tools: 4.98 KJ/kg.</a:t>
            </a:r>
            <a:endParaRPr lang="en-US" sz="3500" b="1" kern="0" dirty="0">
              <a:effectLst/>
              <a:latin typeface="Arial" panose="020B0604020202020204" pitchFamily="34" charset="0"/>
              <a:ea typeface="Times New Roman" panose="02020603050405020304" pitchFamily="18" charset="0"/>
              <a:cs typeface="Arial" panose="020B0604020202020204" pitchFamily="34" charset="0"/>
            </a:endParaRPr>
          </a:p>
          <a:p>
            <a:pPr marL="0" indent="0" defTabSz="1219140" fontAlgn="base">
              <a:lnSpc>
                <a:spcPct val="120000"/>
              </a:lnSpc>
              <a:spcBef>
                <a:spcPts val="600"/>
              </a:spcBef>
              <a:spcAft>
                <a:spcPts val="600"/>
              </a:spcAft>
              <a:buSzPct val="100000"/>
              <a:buNone/>
            </a:pPr>
            <a:r>
              <a:rPr lang="en-US" sz="3500" b="1" kern="0" dirty="0">
                <a:effectLst/>
                <a:latin typeface="Arial" panose="020B0604020202020204" pitchFamily="34" charset="0"/>
                <a:ea typeface="Times New Roman" panose="02020603050405020304" pitchFamily="18" charset="0"/>
                <a:cs typeface="Arial" panose="020B0604020202020204" pitchFamily="34" charset="0"/>
              </a:rPr>
              <a:t>Motion Efficiency</a:t>
            </a:r>
            <a:endParaRPr lang="en-US" sz="3500" b="1" kern="0" dirty="0">
              <a:solidFill>
                <a:srgbClr val="000000"/>
              </a:solidFill>
              <a:latin typeface="Arial" panose="020B0604020202020204" pitchFamily="34" charset="0"/>
              <a:cs typeface="Arial" panose="020B0604020202020204" pitchFamily="34" charset="0"/>
            </a:endParaRPr>
          </a:p>
          <a:p>
            <a:pPr marL="574675" lvl="2" indent="-341313">
              <a:lnSpc>
                <a:spcPct val="120000"/>
              </a:lnSpc>
              <a:spcBef>
                <a:spcPts val="600"/>
              </a:spcBef>
              <a:spcAft>
                <a:spcPts val="600"/>
              </a:spcAft>
              <a:buSzPct val="150000"/>
              <a:defRPr/>
            </a:pPr>
            <a:r>
              <a:rPr lang="en-US" sz="3500" b="0" i="0" dirty="0">
                <a:effectLst/>
                <a:latin typeface="Arial" panose="020B0604020202020204" pitchFamily="34" charset="0"/>
                <a:cs typeface="Arial" panose="020B0604020202020204" pitchFamily="34" charset="0"/>
              </a:rPr>
              <a:t>Ergonomic tools: 46.85.</a:t>
            </a:r>
          </a:p>
          <a:p>
            <a:pPr marL="574675" lvl="2" indent="-341313">
              <a:lnSpc>
                <a:spcPct val="120000"/>
              </a:lnSpc>
              <a:spcBef>
                <a:spcPts val="600"/>
              </a:spcBef>
              <a:spcAft>
                <a:spcPts val="600"/>
              </a:spcAft>
              <a:buSzPct val="150000"/>
              <a:defRPr/>
            </a:pPr>
            <a:r>
              <a:rPr lang="en-US" sz="3500" b="0" i="0" dirty="0">
                <a:effectLst/>
                <a:latin typeface="Arial" panose="020B0604020202020204" pitchFamily="34" charset="0"/>
                <a:cs typeface="Arial" panose="020B0604020202020204" pitchFamily="34" charset="0"/>
              </a:rPr>
              <a:t>Conventional tools: 48.05.</a:t>
            </a:r>
          </a:p>
          <a:p>
            <a:pPr marL="0" lvl="1" indent="0">
              <a:buSzPct val="150000"/>
              <a:buNone/>
              <a:defRPr/>
            </a:pPr>
            <a:endParaRPr lang="en-US" sz="2400" b="0" i="0" dirty="0">
              <a:effectLst/>
              <a:latin typeface="Arial" panose="020B0604020202020204" pitchFamily="34" charset="0"/>
              <a:cs typeface="Arial" panose="020B0604020202020204" pitchFamily="34" charset="0"/>
            </a:endParaRPr>
          </a:p>
        </p:txBody>
      </p:sp>
      <p:grpSp>
        <p:nvGrpSpPr>
          <p:cNvPr id="85" name="Group 84">
            <a:extLst>
              <a:ext uri="{FF2B5EF4-FFF2-40B4-BE49-F238E27FC236}">
                <a16:creationId xmlns:a16="http://schemas.microsoft.com/office/drawing/2014/main" id="{07755467-4C12-55BB-D4A1-D8BB4568D01F}"/>
              </a:ext>
            </a:extLst>
          </p:cNvPr>
          <p:cNvGrpSpPr/>
          <p:nvPr/>
        </p:nvGrpSpPr>
        <p:grpSpPr>
          <a:xfrm>
            <a:off x="5274995" y="1365762"/>
            <a:ext cx="3352771" cy="3441257"/>
            <a:chOff x="6440166" y="2390809"/>
            <a:chExt cx="3943856" cy="4146677"/>
          </a:xfrm>
        </p:grpSpPr>
        <p:grpSp>
          <p:nvGrpSpPr>
            <p:cNvPr id="86" name="Group 85">
              <a:extLst>
                <a:ext uri="{FF2B5EF4-FFF2-40B4-BE49-F238E27FC236}">
                  <a16:creationId xmlns:a16="http://schemas.microsoft.com/office/drawing/2014/main" id="{9E4CEFD9-FD89-7523-DC1C-B71694E65A20}"/>
                </a:ext>
              </a:extLst>
            </p:cNvPr>
            <p:cNvGrpSpPr/>
            <p:nvPr/>
          </p:nvGrpSpPr>
          <p:grpSpPr>
            <a:xfrm>
              <a:off x="8978768" y="3872427"/>
              <a:ext cx="1343805" cy="1225686"/>
              <a:chOff x="3332113" y="3014590"/>
              <a:chExt cx="1343805" cy="1225686"/>
            </a:xfrm>
          </p:grpSpPr>
          <p:sp>
            <p:nvSpPr>
              <p:cNvPr id="110" name="Oval 109">
                <a:extLst>
                  <a:ext uri="{FF2B5EF4-FFF2-40B4-BE49-F238E27FC236}">
                    <a16:creationId xmlns:a16="http://schemas.microsoft.com/office/drawing/2014/main" id="{14865540-A9D7-22DA-0C9F-18B1064437BD}"/>
                  </a:ext>
                </a:extLst>
              </p:cNvPr>
              <p:cNvSpPr/>
              <p:nvPr/>
            </p:nvSpPr>
            <p:spPr>
              <a:xfrm rot="5400000">
                <a:off x="3350043" y="2996660"/>
                <a:ext cx="1225686" cy="12615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0C8C7BB8-AAB4-8C08-B0DD-2DCD0BF687DF}"/>
                  </a:ext>
                </a:extLst>
              </p:cNvPr>
              <p:cNvSpPr txBox="1"/>
              <p:nvPr/>
            </p:nvSpPr>
            <p:spPr>
              <a:xfrm>
                <a:off x="3369337" y="3310186"/>
                <a:ext cx="1306581" cy="557546"/>
              </a:xfrm>
              <a:prstGeom prst="rect">
                <a:avLst/>
              </a:prstGeom>
              <a:noFill/>
            </p:spPr>
            <p:txBody>
              <a:bodyPr wrap="square">
                <a:spAutoFit/>
              </a:bodyPr>
              <a:lstStyle/>
              <a:p>
                <a:pPr algn="ctr"/>
                <a:r>
                  <a:rPr lang="en-US" sz="1000" b="1" dirty="0">
                    <a:solidFill>
                      <a:schemeClr val="bg1"/>
                    </a:solidFill>
                    <a:latin typeface="Arial" panose="020B0604020202020204" pitchFamily="34" charset="0"/>
                    <a:cs typeface="Arial" panose="020B0604020202020204" pitchFamily="34" charset="0"/>
                  </a:rPr>
                  <a:t>Identify Problems</a:t>
                </a:r>
                <a:endParaRPr lang="en-US" sz="1000" b="1" dirty="0">
                  <a:solidFill>
                    <a:schemeClr val="bg1"/>
                  </a:solidFill>
                </a:endParaRPr>
              </a:p>
            </p:txBody>
          </p:sp>
        </p:grpSp>
        <p:cxnSp>
          <p:nvCxnSpPr>
            <p:cNvPr id="87" name="Straight Arrow Connector 86">
              <a:extLst>
                <a:ext uri="{FF2B5EF4-FFF2-40B4-BE49-F238E27FC236}">
                  <a16:creationId xmlns:a16="http://schemas.microsoft.com/office/drawing/2014/main" id="{59B5D753-42DA-D7E5-8D2C-261A3221EA1A}"/>
                </a:ext>
              </a:extLst>
            </p:cNvPr>
            <p:cNvCxnSpPr>
              <a:cxnSpLocks/>
              <a:stCxn id="110" idx="6"/>
              <a:endCxn id="88" idx="0"/>
            </p:cNvCxnSpPr>
            <p:nvPr/>
          </p:nvCxnSpPr>
          <p:spPr>
            <a:xfrm flipH="1">
              <a:off x="9608175" y="5098114"/>
              <a:ext cx="1367" cy="2559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8" name="Oval 87">
              <a:extLst>
                <a:ext uri="{FF2B5EF4-FFF2-40B4-BE49-F238E27FC236}">
                  <a16:creationId xmlns:a16="http://schemas.microsoft.com/office/drawing/2014/main" id="{B2D149F5-7884-0A7A-C9D2-914F1C71B488}"/>
                </a:ext>
              </a:extLst>
            </p:cNvPr>
            <p:cNvSpPr/>
            <p:nvPr/>
          </p:nvSpPr>
          <p:spPr>
            <a:xfrm>
              <a:off x="8954884" y="5354047"/>
              <a:ext cx="1306581" cy="118343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026DE583-BFB4-1AD0-E3F3-FBA84E81CD8E}"/>
                </a:ext>
              </a:extLst>
            </p:cNvPr>
            <p:cNvSpPr txBox="1"/>
            <p:nvPr/>
          </p:nvSpPr>
          <p:spPr>
            <a:xfrm>
              <a:off x="8965207" y="5725330"/>
              <a:ext cx="1306582" cy="246221"/>
            </a:xfrm>
            <a:prstGeom prst="rect">
              <a:avLst/>
            </a:prstGeom>
            <a:noFill/>
          </p:spPr>
          <p:txBody>
            <a:bodyPr wrap="square">
              <a:spAutoFit/>
            </a:bodyPr>
            <a:lstStyle/>
            <a:p>
              <a:pPr algn="ctr"/>
              <a:r>
                <a:rPr lang="en-US" sz="1000" b="1" dirty="0">
                  <a:solidFill>
                    <a:schemeClr val="bg1"/>
                  </a:solidFill>
                  <a:latin typeface="Arial" panose="020B0604020202020204" pitchFamily="34" charset="0"/>
                  <a:cs typeface="Arial" panose="020B0604020202020204" pitchFamily="34" charset="0"/>
                </a:rPr>
                <a:t>MSD</a:t>
              </a:r>
              <a:endParaRPr lang="en-US" sz="1000" b="1" dirty="0">
                <a:solidFill>
                  <a:schemeClr val="bg1"/>
                </a:solidFill>
              </a:endParaRPr>
            </a:p>
          </p:txBody>
        </p:sp>
        <p:cxnSp>
          <p:nvCxnSpPr>
            <p:cNvPr id="90" name="Connector: Elbow 89">
              <a:extLst>
                <a:ext uri="{FF2B5EF4-FFF2-40B4-BE49-F238E27FC236}">
                  <a16:creationId xmlns:a16="http://schemas.microsoft.com/office/drawing/2014/main" id="{F8D7D086-8418-DB65-BA57-0471CD2DC9F1}"/>
                </a:ext>
              </a:extLst>
            </p:cNvPr>
            <p:cNvCxnSpPr>
              <a:cxnSpLocks/>
            </p:cNvCxnSpPr>
            <p:nvPr/>
          </p:nvCxnSpPr>
          <p:spPr>
            <a:xfrm rot="10800000">
              <a:off x="8428612" y="2978584"/>
              <a:ext cx="544170" cy="1531204"/>
            </a:xfrm>
            <a:prstGeom prst="bentConnector3">
              <a:avLst/>
            </a:prstGeom>
            <a:ln>
              <a:tailEnd type="triangle"/>
            </a:ln>
          </p:spPr>
          <p:style>
            <a:lnRef idx="3">
              <a:schemeClr val="dk1"/>
            </a:lnRef>
            <a:fillRef idx="0">
              <a:schemeClr val="dk1"/>
            </a:fillRef>
            <a:effectRef idx="2">
              <a:schemeClr val="dk1"/>
            </a:effectRef>
            <a:fontRef idx="minor">
              <a:schemeClr val="tx1"/>
            </a:fontRef>
          </p:style>
        </p:cxnSp>
        <p:grpSp>
          <p:nvGrpSpPr>
            <p:cNvPr id="91" name="Group 90">
              <a:extLst>
                <a:ext uri="{FF2B5EF4-FFF2-40B4-BE49-F238E27FC236}">
                  <a16:creationId xmlns:a16="http://schemas.microsoft.com/office/drawing/2014/main" id="{D3AEA71C-F4EB-25AB-7343-3860505EA3E0}"/>
                </a:ext>
              </a:extLst>
            </p:cNvPr>
            <p:cNvGrpSpPr/>
            <p:nvPr/>
          </p:nvGrpSpPr>
          <p:grpSpPr>
            <a:xfrm>
              <a:off x="6440166" y="2671044"/>
              <a:ext cx="2319545" cy="3741593"/>
              <a:chOff x="793511" y="1813207"/>
              <a:chExt cx="2319545" cy="3741593"/>
            </a:xfrm>
          </p:grpSpPr>
          <p:sp>
            <p:nvSpPr>
              <p:cNvPr id="96" name="Rounded Rectangle 15">
                <a:extLst>
                  <a:ext uri="{FF2B5EF4-FFF2-40B4-BE49-F238E27FC236}">
                    <a16:creationId xmlns:a16="http://schemas.microsoft.com/office/drawing/2014/main" id="{A9736395-7000-C3F5-B52B-CAA1446C4018}"/>
                  </a:ext>
                </a:extLst>
              </p:cNvPr>
              <p:cNvSpPr/>
              <p:nvPr/>
            </p:nvSpPr>
            <p:spPr bwMode="auto">
              <a:xfrm>
                <a:off x="1025437" y="1945766"/>
                <a:ext cx="1746103"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a:p>
            </p:txBody>
          </p:sp>
          <p:sp>
            <p:nvSpPr>
              <p:cNvPr id="97" name="Rounded Rectangle 12">
                <a:extLst>
                  <a:ext uri="{FF2B5EF4-FFF2-40B4-BE49-F238E27FC236}">
                    <a16:creationId xmlns:a16="http://schemas.microsoft.com/office/drawing/2014/main" id="{DEDEFABC-B4D8-6828-5CD2-68CFF84908F1}"/>
                  </a:ext>
                </a:extLst>
              </p:cNvPr>
              <p:cNvSpPr/>
              <p:nvPr/>
            </p:nvSpPr>
            <p:spPr bwMode="auto">
              <a:xfrm>
                <a:off x="1051168" y="1813207"/>
                <a:ext cx="1685246"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1000" b="1" dirty="0">
                    <a:latin typeface="Arial" panose="020B0604020202020204" pitchFamily="34" charset="0"/>
                    <a:cs typeface="Arial" panose="020B0604020202020204" pitchFamily="34" charset="0"/>
                  </a:rPr>
                  <a:t> Reaching, Bending, Stooping</a:t>
                </a:r>
              </a:p>
            </p:txBody>
          </p:sp>
          <p:sp>
            <p:nvSpPr>
              <p:cNvPr id="98" name="Rounded Rectangle 15">
                <a:extLst>
                  <a:ext uri="{FF2B5EF4-FFF2-40B4-BE49-F238E27FC236}">
                    <a16:creationId xmlns:a16="http://schemas.microsoft.com/office/drawing/2014/main" id="{4FE05218-E290-E1EE-CBDD-347EF290503E}"/>
                  </a:ext>
                </a:extLst>
              </p:cNvPr>
              <p:cNvSpPr/>
              <p:nvPr/>
            </p:nvSpPr>
            <p:spPr bwMode="auto">
              <a:xfrm>
                <a:off x="1025437" y="2659686"/>
                <a:ext cx="1746103"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a:p>
            </p:txBody>
          </p:sp>
          <p:sp>
            <p:nvSpPr>
              <p:cNvPr id="99" name="Rounded Rectangle 12">
                <a:extLst>
                  <a:ext uri="{FF2B5EF4-FFF2-40B4-BE49-F238E27FC236}">
                    <a16:creationId xmlns:a16="http://schemas.microsoft.com/office/drawing/2014/main" id="{F7AA910D-6C6D-0C14-5D7B-36D83FE59CD3}"/>
                  </a:ext>
                </a:extLst>
              </p:cNvPr>
              <p:cNvSpPr/>
              <p:nvPr/>
            </p:nvSpPr>
            <p:spPr bwMode="auto">
              <a:xfrm>
                <a:off x="1076477" y="2635218"/>
                <a:ext cx="1685246"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1000" b="1" dirty="0">
                    <a:latin typeface="Arial" panose="020B0604020202020204" pitchFamily="34" charset="0"/>
                    <a:cs typeface="Arial" panose="020B0604020202020204" pitchFamily="34" charset="0"/>
                  </a:rPr>
                  <a:t>Awkward Positions</a:t>
                </a:r>
              </a:p>
            </p:txBody>
          </p:sp>
          <p:sp>
            <p:nvSpPr>
              <p:cNvPr id="100" name="Rounded Rectangle 15">
                <a:extLst>
                  <a:ext uri="{FF2B5EF4-FFF2-40B4-BE49-F238E27FC236}">
                    <a16:creationId xmlns:a16="http://schemas.microsoft.com/office/drawing/2014/main" id="{C0ABD47F-5B60-387E-1DD2-8EA82ADF1AB5}"/>
                  </a:ext>
                </a:extLst>
              </p:cNvPr>
              <p:cNvSpPr/>
              <p:nvPr/>
            </p:nvSpPr>
            <p:spPr bwMode="auto">
              <a:xfrm>
                <a:off x="1025437" y="3403746"/>
                <a:ext cx="1785774"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a:p>
            </p:txBody>
          </p:sp>
          <p:sp>
            <p:nvSpPr>
              <p:cNvPr id="101" name="Rounded Rectangle 12">
                <a:extLst>
                  <a:ext uri="{FF2B5EF4-FFF2-40B4-BE49-F238E27FC236}">
                    <a16:creationId xmlns:a16="http://schemas.microsoft.com/office/drawing/2014/main" id="{B8FB7396-8318-F600-8E73-E289CE517B62}"/>
                  </a:ext>
                </a:extLst>
              </p:cNvPr>
              <p:cNvSpPr/>
              <p:nvPr/>
            </p:nvSpPr>
            <p:spPr bwMode="auto">
              <a:xfrm>
                <a:off x="793511" y="3409100"/>
                <a:ext cx="1685246"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r" defTabSz="889000">
                  <a:lnSpc>
                    <a:spcPct val="90000"/>
                  </a:lnSpc>
                  <a:spcAft>
                    <a:spcPct val="35000"/>
                  </a:spcAft>
                  <a:defRPr/>
                </a:pPr>
                <a:r>
                  <a:rPr lang="en-US" sz="1000" b="1" dirty="0">
                    <a:latin typeface="Arial" panose="020B0604020202020204" pitchFamily="34" charset="0"/>
                    <a:cs typeface="Arial" panose="020B0604020202020204" pitchFamily="34" charset="0"/>
                  </a:rPr>
                  <a:t>Repetition</a:t>
                </a:r>
              </a:p>
            </p:txBody>
          </p:sp>
          <p:sp>
            <p:nvSpPr>
              <p:cNvPr id="102" name="Rounded Rectangle 15">
                <a:extLst>
                  <a:ext uri="{FF2B5EF4-FFF2-40B4-BE49-F238E27FC236}">
                    <a16:creationId xmlns:a16="http://schemas.microsoft.com/office/drawing/2014/main" id="{20DF94E3-AF9D-82BE-4037-1F783ABED304}"/>
                  </a:ext>
                </a:extLst>
              </p:cNvPr>
              <p:cNvSpPr/>
              <p:nvPr/>
            </p:nvSpPr>
            <p:spPr bwMode="auto">
              <a:xfrm>
                <a:off x="1017373" y="4150265"/>
                <a:ext cx="1785774"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a:p>
            </p:txBody>
          </p:sp>
          <p:sp>
            <p:nvSpPr>
              <p:cNvPr id="103" name="Rounded Rectangle 12">
                <a:extLst>
                  <a:ext uri="{FF2B5EF4-FFF2-40B4-BE49-F238E27FC236}">
                    <a16:creationId xmlns:a16="http://schemas.microsoft.com/office/drawing/2014/main" id="{862B5759-A8EA-9D0F-65D6-FCD80D23BF90}"/>
                  </a:ext>
                </a:extLst>
              </p:cNvPr>
              <p:cNvSpPr/>
              <p:nvPr/>
            </p:nvSpPr>
            <p:spPr bwMode="auto">
              <a:xfrm>
                <a:off x="1022650" y="4186129"/>
                <a:ext cx="1685245"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1000" b="1" dirty="0">
                    <a:latin typeface="Arial" panose="020B0604020202020204" pitchFamily="34" charset="0"/>
                    <a:cs typeface="Arial" panose="020B0604020202020204" pitchFamily="34" charset="0"/>
                  </a:rPr>
                  <a:t>Frequency</a:t>
                </a:r>
              </a:p>
            </p:txBody>
          </p:sp>
          <p:sp>
            <p:nvSpPr>
              <p:cNvPr id="104" name="Rounded Rectangle 15">
                <a:extLst>
                  <a:ext uri="{FF2B5EF4-FFF2-40B4-BE49-F238E27FC236}">
                    <a16:creationId xmlns:a16="http://schemas.microsoft.com/office/drawing/2014/main" id="{891FA287-2158-4C10-AC67-4BE910DE742A}"/>
                  </a:ext>
                </a:extLst>
              </p:cNvPr>
              <p:cNvSpPr/>
              <p:nvPr/>
            </p:nvSpPr>
            <p:spPr bwMode="auto">
              <a:xfrm>
                <a:off x="985766" y="4881907"/>
                <a:ext cx="1785774"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algn="ctr"/>
                <a:endParaRPr lang="en-US" dirty="0"/>
              </a:p>
            </p:txBody>
          </p:sp>
          <p:sp>
            <p:nvSpPr>
              <p:cNvPr id="105" name="Rounded Rectangle 12">
                <a:extLst>
                  <a:ext uri="{FF2B5EF4-FFF2-40B4-BE49-F238E27FC236}">
                    <a16:creationId xmlns:a16="http://schemas.microsoft.com/office/drawing/2014/main" id="{B3CED977-4C1E-D503-461F-7B3016A93FF1}"/>
                  </a:ext>
                </a:extLst>
              </p:cNvPr>
              <p:cNvSpPr/>
              <p:nvPr/>
            </p:nvSpPr>
            <p:spPr bwMode="auto">
              <a:xfrm>
                <a:off x="980952" y="4912982"/>
                <a:ext cx="1685245"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1000" b="1" dirty="0">
                    <a:latin typeface="Arial" panose="020B0604020202020204" pitchFamily="34" charset="0"/>
                    <a:cs typeface="Arial" panose="020B0604020202020204" pitchFamily="34" charset="0"/>
                  </a:rPr>
                  <a:t>Strength</a:t>
                </a:r>
              </a:p>
            </p:txBody>
          </p:sp>
          <p:cxnSp>
            <p:nvCxnSpPr>
              <p:cNvPr id="106" name="Straight Arrow Connector 105">
                <a:extLst>
                  <a:ext uri="{FF2B5EF4-FFF2-40B4-BE49-F238E27FC236}">
                    <a16:creationId xmlns:a16="http://schemas.microsoft.com/office/drawing/2014/main" id="{F11BF245-B0E1-9846-419A-32B30C15D689}"/>
                  </a:ext>
                </a:extLst>
              </p:cNvPr>
              <p:cNvCxnSpPr>
                <a:cxnSpLocks/>
                <a:endCxn id="98" idx="3"/>
              </p:cNvCxnSpPr>
              <p:nvPr/>
            </p:nvCxnSpPr>
            <p:spPr>
              <a:xfrm flipH="1">
                <a:off x="2771540" y="2964009"/>
                <a:ext cx="282502" cy="11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7" name="Straight Arrow Connector 106">
                <a:extLst>
                  <a:ext uri="{FF2B5EF4-FFF2-40B4-BE49-F238E27FC236}">
                    <a16:creationId xmlns:a16="http://schemas.microsoft.com/office/drawing/2014/main" id="{FE86A14C-C3EA-BCA7-15C0-1D9911D14EB8}"/>
                  </a:ext>
                </a:extLst>
              </p:cNvPr>
              <p:cNvCxnSpPr>
                <a:cxnSpLocks/>
              </p:cNvCxnSpPr>
              <p:nvPr/>
            </p:nvCxnSpPr>
            <p:spPr>
              <a:xfrm rot="5400000">
                <a:off x="2958102" y="3494938"/>
                <a:ext cx="0" cy="3099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8" name="Connector: Elbow 107">
                <a:extLst>
                  <a:ext uri="{FF2B5EF4-FFF2-40B4-BE49-F238E27FC236}">
                    <a16:creationId xmlns:a16="http://schemas.microsoft.com/office/drawing/2014/main" id="{E898CA2F-8C9E-06E8-9AA6-196A29594957}"/>
                  </a:ext>
                </a:extLst>
              </p:cNvPr>
              <p:cNvCxnSpPr>
                <a:cxnSpLocks/>
              </p:cNvCxnSpPr>
              <p:nvPr/>
            </p:nvCxnSpPr>
            <p:spPr>
              <a:xfrm rot="5400000">
                <a:off x="2141549" y="4272800"/>
                <a:ext cx="1519224" cy="30991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9" name="Straight Arrow Connector 108">
                <a:extLst>
                  <a:ext uri="{FF2B5EF4-FFF2-40B4-BE49-F238E27FC236}">
                    <a16:creationId xmlns:a16="http://schemas.microsoft.com/office/drawing/2014/main" id="{A8AD9EB6-E344-ACDA-0492-A9936B147B50}"/>
                  </a:ext>
                </a:extLst>
              </p:cNvPr>
              <p:cNvCxnSpPr>
                <a:cxnSpLocks/>
              </p:cNvCxnSpPr>
              <p:nvPr/>
            </p:nvCxnSpPr>
            <p:spPr>
              <a:xfrm flipH="1">
                <a:off x="2787944" y="4427755"/>
                <a:ext cx="262149" cy="143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92" name="Group 91">
              <a:extLst>
                <a:ext uri="{FF2B5EF4-FFF2-40B4-BE49-F238E27FC236}">
                  <a16:creationId xmlns:a16="http://schemas.microsoft.com/office/drawing/2014/main" id="{8F015C60-D17D-3BB8-0784-81AA1979C5EA}"/>
                </a:ext>
              </a:extLst>
            </p:cNvPr>
            <p:cNvGrpSpPr/>
            <p:nvPr/>
          </p:nvGrpSpPr>
          <p:grpSpPr>
            <a:xfrm>
              <a:off x="8843447" y="2390809"/>
              <a:ext cx="1540575" cy="1225686"/>
              <a:chOff x="3196792" y="1532972"/>
              <a:chExt cx="1540575" cy="1225686"/>
            </a:xfrm>
          </p:grpSpPr>
          <p:sp>
            <p:nvSpPr>
              <p:cNvPr id="94" name="Oval 93">
                <a:extLst>
                  <a:ext uri="{FF2B5EF4-FFF2-40B4-BE49-F238E27FC236}">
                    <a16:creationId xmlns:a16="http://schemas.microsoft.com/office/drawing/2014/main" id="{E71888DC-C3FE-E24F-5668-024F1E47C19A}"/>
                  </a:ext>
                </a:extLst>
              </p:cNvPr>
              <p:cNvSpPr/>
              <p:nvPr/>
            </p:nvSpPr>
            <p:spPr>
              <a:xfrm rot="5400000">
                <a:off x="3346740" y="1515042"/>
                <a:ext cx="1225686" cy="12615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DFDC7377-760B-BB40-950F-0AB859AA5C36}"/>
                  </a:ext>
                </a:extLst>
              </p:cNvPr>
              <p:cNvSpPr txBox="1"/>
              <p:nvPr/>
            </p:nvSpPr>
            <p:spPr>
              <a:xfrm>
                <a:off x="3196792" y="1960014"/>
                <a:ext cx="1540575" cy="557546"/>
              </a:xfrm>
              <a:prstGeom prst="rect">
                <a:avLst/>
              </a:prstGeom>
              <a:noFill/>
            </p:spPr>
            <p:txBody>
              <a:bodyPr wrap="square">
                <a:spAutoFit/>
              </a:bodyPr>
              <a:lstStyle/>
              <a:p>
                <a:pPr algn="ctr"/>
                <a:r>
                  <a:rPr lang="en-US" sz="1000" b="1" dirty="0">
                    <a:solidFill>
                      <a:schemeClr val="bg1"/>
                    </a:solidFill>
                    <a:latin typeface="Arial" panose="020B0604020202020204" pitchFamily="34" charset="0"/>
                    <a:cs typeface="Arial" panose="020B0604020202020204" pitchFamily="34" charset="0"/>
                  </a:rPr>
                  <a:t>Conventional Tools</a:t>
                </a:r>
                <a:endParaRPr lang="en-US" sz="1000" b="1" dirty="0">
                  <a:solidFill>
                    <a:schemeClr val="bg1"/>
                  </a:solidFill>
                </a:endParaRPr>
              </a:p>
            </p:txBody>
          </p:sp>
        </p:grpSp>
        <p:cxnSp>
          <p:nvCxnSpPr>
            <p:cNvPr id="93" name="Straight Arrow Connector 92">
              <a:extLst>
                <a:ext uri="{FF2B5EF4-FFF2-40B4-BE49-F238E27FC236}">
                  <a16:creationId xmlns:a16="http://schemas.microsoft.com/office/drawing/2014/main" id="{CD7277F1-308C-8610-B9F1-F4A04EA390DC}"/>
                </a:ext>
              </a:extLst>
            </p:cNvPr>
            <p:cNvCxnSpPr>
              <a:cxnSpLocks/>
              <a:stCxn id="94" idx="6"/>
            </p:cNvCxnSpPr>
            <p:nvPr/>
          </p:nvCxnSpPr>
          <p:spPr>
            <a:xfrm flipH="1">
              <a:off x="9604872" y="3616496"/>
              <a:ext cx="1367" cy="2559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12" name="Group 111">
            <a:extLst>
              <a:ext uri="{FF2B5EF4-FFF2-40B4-BE49-F238E27FC236}">
                <a16:creationId xmlns:a16="http://schemas.microsoft.com/office/drawing/2014/main" id="{33D30976-A07F-C79F-6E96-90E382849796}"/>
              </a:ext>
            </a:extLst>
          </p:cNvPr>
          <p:cNvGrpSpPr/>
          <p:nvPr/>
        </p:nvGrpSpPr>
        <p:grpSpPr>
          <a:xfrm>
            <a:off x="8896439" y="1933630"/>
            <a:ext cx="2602460" cy="2687744"/>
            <a:chOff x="3684292" y="1810100"/>
            <a:chExt cx="2913779" cy="2992685"/>
          </a:xfrm>
        </p:grpSpPr>
        <p:grpSp>
          <p:nvGrpSpPr>
            <p:cNvPr id="113" name="Group 5">
              <a:extLst>
                <a:ext uri="{FF2B5EF4-FFF2-40B4-BE49-F238E27FC236}">
                  <a16:creationId xmlns:a16="http://schemas.microsoft.com/office/drawing/2014/main" id="{7B8D71A7-5841-04E7-71D5-42EB915D9DE1}"/>
                </a:ext>
              </a:extLst>
            </p:cNvPr>
            <p:cNvGrpSpPr>
              <a:grpSpLocks/>
            </p:cNvGrpSpPr>
            <p:nvPr/>
          </p:nvGrpSpPr>
          <p:grpSpPr bwMode="auto">
            <a:xfrm rot="5400000">
              <a:off x="4109510" y="2526955"/>
              <a:ext cx="339226" cy="115591"/>
              <a:chOff x="1435227" y="681731"/>
              <a:chExt cx="411252" cy="238085"/>
            </a:xfrm>
            <a:solidFill>
              <a:schemeClr val="tx1"/>
            </a:solidFill>
          </p:grpSpPr>
          <p:sp>
            <p:nvSpPr>
              <p:cNvPr id="158" name="Right Arrow 21">
                <a:extLst>
                  <a:ext uri="{FF2B5EF4-FFF2-40B4-BE49-F238E27FC236}">
                    <a16:creationId xmlns:a16="http://schemas.microsoft.com/office/drawing/2014/main" id="{B79973B5-7AAB-BE55-39E6-3257B68789E9}"/>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59" name="Right Arrow 6">
                <a:extLst>
                  <a:ext uri="{FF2B5EF4-FFF2-40B4-BE49-F238E27FC236}">
                    <a16:creationId xmlns:a16="http://schemas.microsoft.com/office/drawing/2014/main" id="{96A10199-3EA3-E739-F213-EBB8D9F89CE7}"/>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114" name="Group 6">
              <a:extLst>
                <a:ext uri="{FF2B5EF4-FFF2-40B4-BE49-F238E27FC236}">
                  <a16:creationId xmlns:a16="http://schemas.microsoft.com/office/drawing/2014/main" id="{F6EA4F2F-DE9E-7893-37AB-7E73F4C15DA9}"/>
                </a:ext>
              </a:extLst>
            </p:cNvPr>
            <p:cNvGrpSpPr>
              <a:grpSpLocks/>
            </p:cNvGrpSpPr>
            <p:nvPr/>
          </p:nvGrpSpPr>
          <p:grpSpPr bwMode="auto">
            <a:xfrm>
              <a:off x="3845461" y="2715337"/>
              <a:ext cx="947516" cy="519773"/>
              <a:chOff x="2017181" y="547603"/>
              <a:chExt cx="1505119" cy="629617"/>
            </a:xfrm>
          </p:grpSpPr>
          <p:sp>
            <p:nvSpPr>
              <p:cNvPr id="156" name="Rounded Rectangle 19">
                <a:extLst>
                  <a:ext uri="{FF2B5EF4-FFF2-40B4-BE49-F238E27FC236}">
                    <a16:creationId xmlns:a16="http://schemas.microsoft.com/office/drawing/2014/main" id="{4FC5BFD7-F72B-D4EF-3F6C-1D68814D85D4}"/>
                  </a:ext>
                </a:extLst>
              </p:cNvPr>
              <p:cNvSpPr/>
              <p:nvPr/>
            </p:nvSpPr>
            <p:spPr>
              <a:xfrm>
                <a:off x="2017181" y="602892"/>
                <a:ext cx="1489451"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57" name="Rounded Rectangle 8">
                <a:extLst>
                  <a:ext uri="{FF2B5EF4-FFF2-40B4-BE49-F238E27FC236}">
                    <a16:creationId xmlns:a16="http://schemas.microsoft.com/office/drawing/2014/main" id="{21F5FCFF-93AA-1A31-4F6D-D4C93F1784CD}"/>
                  </a:ext>
                </a:extLst>
              </p:cNvPr>
              <p:cNvSpPr/>
              <p:nvPr/>
            </p:nvSpPr>
            <p:spPr>
              <a:xfrm>
                <a:off x="2032849" y="547603"/>
                <a:ext cx="1489451" cy="57432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MSD Risks</a:t>
                </a:r>
              </a:p>
            </p:txBody>
          </p:sp>
        </p:grpSp>
        <p:grpSp>
          <p:nvGrpSpPr>
            <p:cNvPr id="115" name="Group 7">
              <a:extLst>
                <a:ext uri="{FF2B5EF4-FFF2-40B4-BE49-F238E27FC236}">
                  <a16:creationId xmlns:a16="http://schemas.microsoft.com/office/drawing/2014/main" id="{6519CCFD-390C-9C91-556D-7D4496C381C2}"/>
                </a:ext>
              </a:extLst>
            </p:cNvPr>
            <p:cNvGrpSpPr>
              <a:grpSpLocks/>
            </p:cNvGrpSpPr>
            <p:nvPr/>
          </p:nvGrpSpPr>
          <p:grpSpPr bwMode="auto">
            <a:xfrm rot="5400000">
              <a:off x="4124702" y="3328484"/>
              <a:ext cx="313031" cy="115591"/>
              <a:chOff x="3686259" y="681240"/>
              <a:chExt cx="380818" cy="238085"/>
            </a:xfrm>
            <a:solidFill>
              <a:schemeClr val="tx1"/>
            </a:solidFill>
          </p:grpSpPr>
          <p:sp>
            <p:nvSpPr>
              <p:cNvPr id="154" name="Right Arrow 17">
                <a:extLst>
                  <a:ext uri="{FF2B5EF4-FFF2-40B4-BE49-F238E27FC236}">
                    <a16:creationId xmlns:a16="http://schemas.microsoft.com/office/drawing/2014/main" id="{75F58B03-74D8-80C0-F33A-92196CB56330}"/>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55" name="Right Arrow 10">
                <a:extLst>
                  <a:ext uri="{FF2B5EF4-FFF2-40B4-BE49-F238E27FC236}">
                    <a16:creationId xmlns:a16="http://schemas.microsoft.com/office/drawing/2014/main" id="{1B754D7E-7F3E-1E08-7012-2A406C3EA1FE}"/>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116" name="Group 8">
              <a:extLst>
                <a:ext uri="{FF2B5EF4-FFF2-40B4-BE49-F238E27FC236}">
                  <a16:creationId xmlns:a16="http://schemas.microsoft.com/office/drawing/2014/main" id="{69B073C2-A3B8-73BD-1914-51D7E02843D5}"/>
                </a:ext>
              </a:extLst>
            </p:cNvPr>
            <p:cNvGrpSpPr>
              <a:grpSpLocks/>
            </p:cNvGrpSpPr>
            <p:nvPr/>
          </p:nvGrpSpPr>
          <p:grpSpPr bwMode="auto">
            <a:xfrm>
              <a:off x="3735184" y="1810100"/>
              <a:ext cx="1229969" cy="662147"/>
              <a:chOff x="4012230" y="481946"/>
              <a:chExt cx="2179798" cy="802077"/>
            </a:xfrm>
          </p:grpSpPr>
          <p:sp>
            <p:nvSpPr>
              <p:cNvPr id="152" name="Rounded Rectangle 15">
                <a:extLst>
                  <a:ext uri="{FF2B5EF4-FFF2-40B4-BE49-F238E27FC236}">
                    <a16:creationId xmlns:a16="http://schemas.microsoft.com/office/drawing/2014/main" id="{8CF55250-182B-E95F-BF1C-AD57E00BBA24}"/>
                  </a:ext>
                </a:extLst>
              </p:cNvPr>
              <p:cNvSpPr/>
              <p:nvPr/>
            </p:nvSpPr>
            <p:spPr>
              <a:xfrm>
                <a:off x="4225148" y="615519"/>
                <a:ext cx="1661744"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53" name="Rounded Rectangle 12">
                <a:extLst>
                  <a:ext uri="{FF2B5EF4-FFF2-40B4-BE49-F238E27FC236}">
                    <a16:creationId xmlns:a16="http://schemas.microsoft.com/office/drawing/2014/main" id="{82EE23B5-1730-9939-392A-D62109063453}"/>
                  </a:ext>
                </a:extLst>
              </p:cNvPr>
              <p:cNvSpPr/>
              <p:nvPr/>
            </p:nvSpPr>
            <p:spPr>
              <a:xfrm>
                <a:off x="4012230" y="481946"/>
                <a:ext cx="2179798" cy="802077"/>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Conventional Tools</a:t>
                </a:r>
              </a:p>
            </p:txBody>
          </p:sp>
        </p:grpSp>
        <p:grpSp>
          <p:nvGrpSpPr>
            <p:cNvPr id="117" name="Group 9">
              <a:extLst>
                <a:ext uri="{FF2B5EF4-FFF2-40B4-BE49-F238E27FC236}">
                  <a16:creationId xmlns:a16="http://schemas.microsoft.com/office/drawing/2014/main" id="{EB074528-7F66-6E6F-9ED5-5678231C51F6}"/>
                </a:ext>
              </a:extLst>
            </p:cNvPr>
            <p:cNvGrpSpPr>
              <a:grpSpLocks/>
            </p:cNvGrpSpPr>
            <p:nvPr/>
          </p:nvGrpSpPr>
          <p:grpSpPr bwMode="auto">
            <a:xfrm rot="5400000">
              <a:off x="5791903" y="3332229"/>
              <a:ext cx="306482" cy="115591"/>
              <a:chOff x="6062017" y="687732"/>
              <a:chExt cx="371264" cy="238085"/>
            </a:xfrm>
            <a:solidFill>
              <a:schemeClr val="tx1"/>
            </a:solidFill>
          </p:grpSpPr>
          <p:sp>
            <p:nvSpPr>
              <p:cNvPr id="150" name="Right Arrow 13">
                <a:extLst>
                  <a:ext uri="{FF2B5EF4-FFF2-40B4-BE49-F238E27FC236}">
                    <a16:creationId xmlns:a16="http://schemas.microsoft.com/office/drawing/2014/main" id="{4614B653-B866-6CE1-1F75-96E41993EAA1}"/>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51" name="Right Arrow 14">
                <a:extLst>
                  <a:ext uri="{FF2B5EF4-FFF2-40B4-BE49-F238E27FC236}">
                    <a16:creationId xmlns:a16="http://schemas.microsoft.com/office/drawing/2014/main" id="{B0552274-5503-D652-1A01-4C41AECE35CE}"/>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118" name="Group 8">
              <a:extLst>
                <a:ext uri="{FF2B5EF4-FFF2-40B4-BE49-F238E27FC236}">
                  <a16:creationId xmlns:a16="http://schemas.microsoft.com/office/drawing/2014/main" id="{FC35D089-40CE-A0F5-3B8E-F612ADC5A129}"/>
                </a:ext>
              </a:extLst>
            </p:cNvPr>
            <p:cNvGrpSpPr>
              <a:grpSpLocks/>
            </p:cNvGrpSpPr>
            <p:nvPr/>
          </p:nvGrpSpPr>
          <p:grpSpPr bwMode="auto">
            <a:xfrm>
              <a:off x="5472799" y="1887559"/>
              <a:ext cx="1020954" cy="506944"/>
              <a:chOff x="4216235" y="575774"/>
              <a:chExt cx="1768343" cy="614073"/>
            </a:xfrm>
            <a:solidFill>
              <a:srgbClr val="FFFF00"/>
            </a:solidFill>
          </p:grpSpPr>
          <p:sp>
            <p:nvSpPr>
              <p:cNvPr id="148" name="Rounded Rectangle 15">
                <a:extLst>
                  <a:ext uri="{FF2B5EF4-FFF2-40B4-BE49-F238E27FC236}">
                    <a16:creationId xmlns:a16="http://schemas.microsoft.com/office/drawing/2014/main" id="{AEECB9EC-1186-2F89-5BA4-4122706106C9}"/>
                  </a:ext>
                </a:extLst>
              </p:cNvPr>
              <p:cNvSpPr/>
              <p:nvPr/>
            </p:nvSpPr>
            <p:spPr>
              <a:xfrm>
                <a:off x="4225148" y="615519"/>
                <a:ext cx="1661744" cy="57432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49" name="Rounded Rectangle 12">
                <a:extLst>
                  <a:ext uri="{FF2B5EF4-FFF2-40B4-BE49-F238E27FC236}">
                    <a16:creationId xmlns:a16="http://schemas.microsoft.com/office/drawing/2014/main" id="{8DE1065D-C869-B701-FF94-883232AD1D10}"/>
                  </a:ext>
                </a:extLst>
              </p:cNvPr>
              <p:cNvSpPr/>
              <p:nvPr/>
            </p:nvSpPr>
            <p:spPr>
              <a:xfrm>
                <a:off x="4216235" y="575774"/>
                <a:ext cx="1768343" cy="603375"/>
              </a:xfrm>
              <a:prstGeom prst="rect">
                <a:avLst/>
              </a:prstGeom>
              <a:grpFill/>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Ergonomic Tools</a:t>
                </a:r>
              </a:p>
            </p:txBody>
          </p:sp>
        </p:grpSp>
        <p:grpSp>
          <p:nvGrpSpPr>
            <p:cNvPr id="119" name="Group 6">
              <a:extLst>
                <a:ext uri="{FF2B5EF4-FFF2-40B4-BE49-F238E27FC236}">
                  <a16:creationId xmlns:a16="http://schemas.microsoft.com/office/drawing/2014/main" id="{478D7642-2FE8-A9C9-6336-53CD71950116}"/>
                </a:ext>
              </a:extLst>
            </p:cNvPr>
            <p:cNvGrpSpPr>
              <a:grpSpLocks/>
            </p:cNvGrpSpPr>
            <p:nvPr/>
          </p:nvGrpSpPr>
          <p:grpSpPr bwMode="auto">
            <a:xfrm>
              <a:off x="3684292" y="3456290"/>
              <a:ext cx="1280860" cy="575848"/>
              <a:chOff x="1759917" y="497452"/>
              <a:chExt cx="2034631" cy="697541"/>
            </a:xfrm>
          </p:grpSpPr>
          <p:sp>
            <p:nvSpPr>
              <p:cNvPr id="146" name="Rounded Rectangle 19">
                <a:extLst>
                  <a:ext uri="{FF2B5EF4-FFF2-40B4-BE49-F238E27FC236}">
                    <a16:creationId xmlns:a16="http://schemas.microsoft.com/office/drawing/2014/main" id="{A840F363-4CCB-207C-14BA-FC610112E267}"/>
                  </a:ext>
                </a:extLst>
              </p:cNvPr>
              <p:cNvSpPr/>
              <p:nvPr/>
            </p:nvSpPr>
            <p:spPr>
              <a:xfrm>
                <a:off x="2017181" y="602892"/>
                <a:ext cx="1489450"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47" name="Rounded Rectangle 8">
                <a:extLst>
                  <a:ext uri="{FF2B5EF4-FFF2-40B4-BE49-F238E27FC236}">
                    <a16:creationId xmlns:a16="http://schemas.microsoft.com/office/drawing/2014/main" id="{FB9B53B9-55A5-BBC1-4584-396931374FC2}"/>
                  </a:ext>
                </a:extLst>
              </p:cNvPr>
              <p:cNvSpPr/>
              <p:nvPr/>
            </p:nvSpPr>
            <p:spPr>
              <a:xfrm>
                <a:off x="1759917" y="497452"/>
                <a:ext cx="2034631" cy="697541"/>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Ergonomic Enhancements</a:t>
                </a:r>
              </a:p>
            </p:txBody>
          </p:sp>
        </p:grpSp>
        <p:grpSp>
          <p:nvGrpSpPr>
            <p:cNvPr id="120" name="Group 6">
              <a:extLst>
                <a:ext uri="{FF2B5EF4-FFF2-40B4-BE49-F238E27FC236}">
                  <a16:creationId xmlns:a16="http://schemas.microsoft.com/office/drawing/2014/main" id="{3BB3081D-97CF-B9DD-41B4-3DA085AE0606}"/>
                </a:ext>
              </a:extLst>
            </p:cNvPr>
            <p:cNvGrpSpPr>
              <a:grpSpLocks/>
            </p:cNvGrpSpPr>
            <p:nvPr/>
          </p:nvGrpSpPr>
          <p:grpSpPr bwMode="auto">
            <a:xfrm>
              <a:off x="3842958" y="4199992"/>
              <a:ext cx="959408" cy="598210"/>
              <a:chOff x="2017181" y="452591"/>
              <a:chExt cx="1524008" cy="724629"/>
            </a:xfrm>
          </p:grpSpPr>
          <p:sp>
            <p:nvSpPr>
              <p:cNvPr id="144" name="Rounded Rectangle 19">
                <a:extLst>
                  <a:ext uri="{FF2B5EF4-FFF2-40B4-BE49-F238E27FC236}">
                    <a16:creationId xmlns:a16="http://schemas.microsoft.com/office/drawing/2014/main" id="{77B602B9-DFAF-D5A9-0C36-7C5FAA8D51DB}"/>
                  </a:ext>
                </a:extLst>
              </p:cNvPr>
              <p:cNvSpPr/>
              <p:nvPr/>
            </p:nvSpPr>
            <p:spPr>
              <a:xfrm>
                <a:off x="2017181" y="602892"/>
                <a:ext cx="1489451"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45" name="Rounded Rectangle 8">
                <a:extLst>
                  <a:ext uri="{FF2B5EF4-FFF2-40B4-BE49-F238E27FC236}">
                    <a16:creationId xmlns:a16="http://schemas.microsoft.com/office/drawing/2014/main" id="{17662AB6-EAFB-5351-C367-F51009324F05}"/>
                  </a:ext>
                </a:extLst>
              </p:cNvPr>
              <p:cNvSpPr/>
              <p:nvPr/>
            </p:nvSpPr>
            <p:spPr>
              <a:xfrm>
                <a:off x="2017181" y="452591"/>
                <a:ext cx="1524008" cy="724627"/>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Reduce MSD Risks</a:t>
                </a:r>
              </a:p>
            </p:txBody>
          </p:sp>
        </p:grpSp>
        <p:grpSp>
          <p:nvGrpSpPr>
            <p:cNvPr id="121" name="Group 7">
              <a:extLst>
                <a:ext uri="{FF2B5EF4-FFF2-40B4-BE49-F238E27FC236}">
                  <a16:creationId xmlns:a16="http://schemas.microsoft.com/office/drawing/2014/main" id="{0A3964D9-9146-9A4E-FBFB-D101946F1CED}"/>
                </a:ext>
              </a:extLst>
            </p:cNvPr>
            <p:cNvGrpSpPr>
              <a:grpSpLocks/>
            </p:cNvGrpSpPr>
            <p:nvPr/>
          </p:nvGrpSpPr>
          <p:grpSpPr bwMode="auto">
            <a:xfrm rot="5400000">
              <a:off x="4125208" y="4109219"/>
              <a:ext cx="313031" cy="115591"/>
              <a:chOff x="3686259" y="681240"/>
              <a:chExt cx="380818" cy="238085"/>
            </a:xfrm>
            <a:solidFill>
              <a:schemeClr val="tx1"/>
            </a:solidFill>
          </p:grpSpPr>
          <p:sp>
            <p:nvSpPr>
              <p:cNvPr id="142" name="Right Arrow 17">
                <a:extLst>
                  <a:ext uri="{FF2B5EF4-FFF2-40B4-BE49-F238E27FC236}">
                    <a16:creationId xmlns:a16="http://schemas.microsoft.com/office/drawing/2014/main" id="{F7ABFF9E-BD6B-10E0-0F6D-1F7E6DDFC266}"/>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43" name="Right Arrow 10">
                <a:extLst>
                  <a:ext uri="{FF2B5EF4-FFF2-40B4-BE49-F238E27FC236}">
                    <a16:creationId xmlns:a16="http://schemas.microsoft.com/office/drawing/2014/main" id="{ABB5E3B8-6964-CDAD-4E32-CE15F45E2632}"/>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122" name="Rounded Rectangle 12">
              <a:extLst>
                <a:ext uri="{FF2B5EF4-FFF2-40B4-BE49-F238E27FC236}">
                  <a16:creationId xmlns:a16="http://schemas.microsoft.com/office/drawing/2014/main" id="{69357DFA-AB67-B6A4-CEBC-E435358EB65D}"/>
                </a:ext>
              </a:extLst>
            </p:cNvPr>
            <p:cNvSpPr/>
            <p:nvPr/>
          </p:nvSpPr>
          <p:spPr bwMode="auto">
            <a:xfrm>
              <a:off x="5477940" y="2739010"/>
              <a:ext cx="937653" cy="498112"/>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defTabSz="889000">
                <a:lnSpc>
                  <a:spcPct val="90000"/>
                </a:lnSpc>
                <a:spcAft>
                  <a:spcPct val="35000"/>
                </a:spcAft>
                <a:defRPr/>
              </a:pPr>
              <a:r>
                <a:rPr lang="en-US" sz="800" b="1" dirty="0">
                  <a:latin typeface="Arial" panose="020B0604020202020204" pitchFamily="34" charset="0"/>
                  <a:cs typeface="Arial" panose="020B0604020202020204" pitchFamily="34" charset="0"/>
                </a:rPr>
                <a:t>Conventional Tools</a:t>
              </a:r>
            </a:p>
          </p:txBody>
        </p:sp>
        <p:grpSp>
          <p:nvGrpSpPr>
            <p:cNvPr id="123" name="Group 8">
              <a:extLst>
                <a:ext uri="{FF2B5EF4-FFF2-40B4-BE49-F238E27FC236}">
                  <a16:creationId xmlns:a16="http://schemas.microsoft.com/office/drawing/2014/main" id="{9D57FFA6-76C8-D088-EDB8-1676F5EFAD86}"/>
                </a:ext>
              </a:extLst>
            </p:cNvPr>
            <p:cNvGrpSpPr>
              <a:grpSpLocks/>
            </p:cNvGrpSpPr>
            <p:nvPr/>
          </p:nvGrpSpPr>
          <p:grpSpPr bwMode="auto">
            <a:xfrm>
              <a:off x="5392046" y="2619710"/>
              <a:ext cx="1170665" cy="645804"/>
              <a:chOff x="4076376" y="478855"/>
              <a:chExt cx="2027653" cy="782282"/>
            </a:xfrm>
          </p:grpSpPr>
          <p:sp>
            <p:nvSpPr>
              <p:cNvPr id="140" name="Rounded Rectangle 15">
                <a:extLst>
                  <a:ext uri="{FF2B5EF4-FFF2-40B4-BE49-F238E27FC236}">
                    <a16:creationId xmlns:a16="http://schemas.microsoft.com/office/drawing/2014/main" id="{CE8C0467-DC96-F63F-DB25-5C01462B1A48}"/>
                  </a:ext>
                </a:extLst>
              </p:cNvPr>
              <p:cNvSpPr/>
              <p:nvPr/>
            </p:nvSpPr>
            <p:spPr>
              <a:xfrm>
                <a:off x="4225148" y="615520"/>
                <a:ext cx="1661744" cy="574327"/>
              </a:xfrm>
              <a:prstGeom prst="roundRect">
                <a:avLst>
                  <a:gd name="adj" fmla="val 10000"/>
                </a:avLst>
              </a:prstGeom>
              <a:solidFill>
                <a:srgbClr val="FFFF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41" name="Rounded Rectangle 12">
                <a:extLst>
                  <a:ext uri="{FF2B5EF4-FFF2-40B4-BE49-F238E27FC236}">
                    <a16:creationId xmlns:a16="http://schemas.microsoft.com/office/drawing/2014/main" id="{266B1384-FF9D-F8B1-CC28-7C165E427D80}"/>
                  </a:ext>
                </a:extLst>
              </p:cNvPr>
              <p:cNvSpPr/>
              <p:nvPr/>
            </p:nvSpPr>
            <p:spPr>
              <a:xfrm>
                <a:off x="4076376" y="478855"/>
                <a:ext cx="2027653" cy="782282"/>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Physiological &amp; Ergonomic Impacts</a:t>
                </a:r>
              </a:p>
            </p:txBody>
          </p:sp>
        </p:grpSp>
        <p:grpSp>
          <p:nvGrpSpPr>
            <p:cNvPr id="124" name="Group 8">
              <a:extLst>
                <a:ext uri="{FF2B5EF4-FFF2-40B4-BE49-F238E27FC236}">
                  <a16:creationId xmlns:a16="http://schemas.microsoft.com/office/drawing/2014/main" id="{052493EE-556F-1A4D-90E9-C430C20597C0}"/>
                </a:ext>
              </a:extLst>
            </p:cNvPr>
            <p:cNvGrpSpPr>
              <a:grpSpLocks/>
            </p:cNvGrpSpPr>
            <p:nvPr/>
          </p:nvGrpSpPr>
          <p:grpSpPr bwMode="auto">
            <a:xfrm>
              <a:off x="5317210" y="3433904"/>
              <a:ext cx="1280861" cy="793281"/>
              <a:chOff x="3946758" y="481092"/>
              <a:chExt cx="2218518" cy="960925"/>
            </a:xfrm>
          </p:grpSpPr>
          <p:sp>
            <p:nvSpPr>
              <p:cNvPr id="138" name="Rounded Rectangle 15">
                <a:extLst>
                  <a:ext uri="{FF2B5EF4-FFF2-40B4-BE49-F238E27FC236}">
                    <a16:creationId xmlns:a16="http://schemas.microsoft.com/office/drawing/2014/main" id="{C44C73BF-4A66-4C41-F76F-B2259BCDC85A}"/>
                  </a:ext>
                </a:extLst>
              </p:cNvPr>
              <p:cNvSpPr/>
              <p:nvPr/>
            </p:nvSpPr>
            <p:spPr>
              <a:xfrm>
                <a:off x="4225148" y="615519"/>
                <a:ext cx="1661744" cy="574328"/>
              </a:xfrm>
              <a:prstGeom prst="roundRect">
                <a:avLst>
                  <a:gd name="adj" fmla="val 10000"/>
                </a:avLst>
              </a:prstGeom>
              <a:solidFill>
                <a:srgbClr val="FFFF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39" name="Rounded Rectangle 12">
                <a:extLst>
                  <a:ext uri="{FF2B5EF4-FFF2-40B4-BE49-F238E27FC236}">
                    <a16:creationId xmlns:a16="http://schemas.microsoft.com/office/drawing/2014/main" id="{7824A132-3100-2A93-2096-72D01392336E}"/>
                  </a:ext>
                </a:extLst>
              </p:cNvPr>
              <p:cNvSpPr/>
              <p:nvPr/>
            </p:nvSpPr>
            <p:spPr>
              <a:xfrm>
                <a:off x="3946758" y="481092"/>
                <a:ext cx="2218518" cy="960925"/>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Comparison to Conventional Tools</a:t>
                </a:r>
              </a:p>
            </p:txBody>
          </p:sp>
        </p:grpSp>
        <p:grpSp>
          <p:nvGrpSpPr>
            <p:cNvPr id="125" name="Group 9">
              <a:extLst>
                <a:ext uri="{FF2B5EF4-FFF2-40B4-BE49-F238E27FC236}">
                  <a16:creationId xmlns:a16="http://schemas.microsoft.com/office/drawing/2014/main" id="{F08DBA4D-6B50-28DB-20F2-7B59574A0A78}"/>
                </a:ext>
              </a:extLst>
            </p:cNvPr>
            <p:cNvGrpSpPr>
              <a:grpSpLocks/>
            </p:cNvGrpSpPr>
            <p:nvPr/>
          </p:nvGrpSpPr>
          <p:grpSpPr bwMode="auto">
            <a:xfrm rot="5400000">
              <a:off x="5789460" y="2524735"/>
              <a:ext cx="306482" cy="115591"/>
              <a:chOff x="6062017" y="687732"/>
              <a:chExt cx="371264" cy="238085"/>
            </a:xfrm>
            <a:solidFill>
              <a:schemeClr val="tx1"/>
            </a:solidFill>
          </p:grpSpPr>
          <p:sp>
            <p:nvSpPr>
              <p:cNvPr id="136" name="Right Arrow 13">
                <a:extLst>
                  <a:ext uri="{FF2B5EF4-FFF2-40B4-BE49-F238E27FC236}">
                    <a16:creationId xmlns:a16="http://schemas.microsoft.com/office/drawing/2014/main" id="{3B98F6BB-FA82-60CF-9D4A-C9ED39516EBA}"/>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solidFill>
                    <a:schemeClr val="tx1"/>
                  </a:solidFill>
                  <a:latin typeface="Arial" panose="020B0604020202020204" pitchFamily="34" charset="0"/>
                  <a:cs typeface="Arial" panose="020B0604020202020204" pitchFamily="34" charset="0"/>
                </a:endParaRPr>
              </a:p>
            </p:txBody>
          </p:sp>
          <p:sp>
            <p:nvSpPr>
              <p:cNvPr id="137" name="Right Arrow 14">
                <a:extLst>
                  <a:ext uri="{FF2B5EF4-FFF2-40B4-BE49-F238E27FC236}">
                    <a16:creationId xmlns:a16="http://schemas.microsoft.com/office/drawing/2014/main" id="{BFA7B9D8-DBB8-2835-2B9A-57FA0F12FEC9}"/>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solidFill>
                    <a:schemeClr val="tx1"/>
                  </a:solidFill>
                  <a:latin typeface="Arial" panose="020B0604020202020204" pitchFamily="34" charset="0"/>
                  <a:cs typeface="Arial" panose="020B0604020202020204" pitchFamily="34" charset="0"/>
                </a:endParaRPr>
              </a:p>
            </p:txBody>
          </p:sp>
        </p:grpSp>
        <p:grpSp>
          <p:nvGrpSpPr>
            <p:cNvPr id="126" name="Group 8">
              <a:extLst>
                <a:ext uri="{FF2B5EF4-FFF2-40B4-BE49-F238E27FC236}">
                  <a16:creationId xmlns:a16="http://schemas.microsoft.com/office/drawing/2014/main" id="{13EFCF4E-6223-3235-349F-F4CF05422743}"/>
                </a:ext>
              </a:extLst>
            </p:cNvPr>
            <p:cNvGrpSpPr>
              <a:grpSpLocks/>
            </p:cNvGrpSpPr>
            <p:nvPr/>
          </p:nvGrpSpPr>
          <p:grpSpPr bwMode="auto">
            <a:xfrm>
              <a:off x="5477942" y="4322936"/>
              <a:ext cx="1023566" cy="479849"/>
              <a:chOff x="4225148" y="614145"/>
              <a:chExt cx="1772870" cy="581255"/>
            </a:xfrm>
            <a:solidFill>
              <a:srgbClr val="FFFF00"/>
            </a:solidFill>
          </p:grpSpPr>
          <p:sp>
            <p:nvSpPr>
              <p:cNvPr id="134" name="Rounded Rectangle 15">
                <a:extLst>
                  <a:ext uri="{FF2B5EF4-FFF2-40B4-BE49-F238E27FC236}">
                    <a16:creationId xmlns:a16="http://schemas.microsoft.com/office/drawing/2014/main" id="{8351FB6E-6190-11B3-B789-81C99853C0C4}"/>
                  </a:ext>
                </a:extLst>
              </p:cNvPr>
              <p:cNvSpPr/>
              <p:nvPr/>
            </p:nvSpPr>
            <p:spPr>
              <a:xfrm>
                <a:off x="4225148" y="615519"/>
                <a:ext cx="1661744" cy="57432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35" name="Rounded Rectangle 12">
                <a:extLst>
                  <a:ext uri="{FF2B5EF4-FFF2-40B4-BE49-F238E27FC236}">
                    <a16:creationId xmlns:a16="http://schemas.microsoft.com/office/drawing/2014/main" id="{7C8A88AD-3C96-3510-7925-5312C04DA586}"/>
                  </a:ext>
                </a:extLst>
              </p:cNvPr>
              <p:cNvSpPr/>
              <p:nvPr/>
            </p:nvSpPr>
            <p:spPr>
              <a:xfrm>
                <a:off x="4282883" y="614145"/>
                <a:ext cx="1715135" cy="581255"/>
              </a:xfrm>
              <a:prstGeom prst="rect">
                <a:avLst/>
              </a:prstGeom>
              <a:grpFill/>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Improved Outcomes</a:t>
                </a:r>
              </a:p>
            </p:txBody>
          </p:sp>
        </p:grpSp>
        <p:grpSp>
          <p:nvGrpSpPr>
            <p:cNvPr id="127" name="Group 9">
              <a:extLst>
                <a:ext uri="{FF2B5EF4-FFF2-40B4-BE49-F238E27FC236}">
                  <a16:creationId xmlns:a16="http://schemas.microsoft.com/office/drawing/2014/main" id="{157EA3EC-1C81-07AE-69FC-A444383A841B}"/>
                </a:ext>
              </a:extLst>
            </p:cNvPr>
            <p:cNvGrpSpPr>
              <a:grpSpLocks/>
            </p:cNvGrpSpPr>
            <p:nvPr/>
          </p:nvGrpSpPr>
          <p:grpSpPr bwMode="auto">
            <a:xfrm rot="5400000">
              <a:off x="5795357" y="4122025"/>
              <a:ext cx="306482" cy="115591"/>
              <a:chOff x="6062017" y="687732"/>
              <a:chExt cx="371264" cy="238085"/>
            </a:xfrm>
            <a:solidFill>
              <a:schemeClr val="tx1"/>
            </a:solidFill>
          </p:grpSpPr>
          <p:sp>
            <p:nvSpPr>
              <p:cNvPr id="132" name="Right Arrow 13">
                <a:extLst>
                  <a:ext uri="{FF2B5EF4-FFF2-40B4-BE49-F238E27FC236}">
                    <a16:creationId xmlns:a16="http://schemas.microsoft.com/office/drawing/2014/main" id="{1B498D3D-26AD-A39E-0040-C6711260A904}"/>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33" name="Right Arrow 14">
                <a:extLst>
                  <a:ext uri="{FF2B5EF4-FFF2-40B4-BE49-F238E27FC236}">
                    <a16:creationId xmlns:a16="http://schemas.microsoft.com/office/drawing/2014/main" id="{EC649EB3-C7BC-0A44-BAB3-4EC125CCDBB5}"/>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128" name="Group 7">
              <a:extLst>
                <a:ext uri="{FF2B5EF4-FFF2-40B4-BE49-F238E27FC236}">
                  <a16:creationId xmlns:a16="http://schemas.microsoft.com/office/drawing/2014/main" id="{7692741C-53D4-028E-32A4-EE49FDC5A300}"/>
                </a:ext>
              </a:extLst>
            </p:cNvPr>
            <p:cNvGrpSpPr>
              <a:grpSpLocks/>
            </p:cNvGrpSpPr>
            <p:nvPr/>
          </p:nvGrpSpPr>
          <p:grpSpPr bwMode="auto">
            <a:xfrm rot="18608923">
              <a:off x="4515140" y="2894121"/>
              <a:ext cx="1456648" cy="114222"/>
              <a:chOff x="3757743" y="683147"/>
              <a:chExt cx="309335" cy="235264"/>
            </a:xfrm>
            <a:solidFill>
              <a:schemeClr val="tx1"/>
            </a:solidFill>
          </p:grpSpPr>
          <p:sp>
            <p:nvSpPr>
              <p:cNvPr id="130" name="Right Arrow 17">
                <a:extLst>
                  <a:ext uri="{FF2B5EF4-FFF2-40B4-BE49-F238E27FC236}">
                    <a16:creationId xmlns:a16="http://schemas.microsoft.com/office/drawing/2014/main" id="{8795FC83-E317-636D-1CBA-7D4708FAF67E}"/>
                  </a:ext>
                </a:extLst>
              </p:cNvPr>
              <p:cNvSpPr/>
              <p:nvPr/>
            </p:nvSpPr>
            <p:spPr>
              <a:xfrm rot="18922">
                <a:off x="3757743" y="683147"/>
                <a:ext cx="309335" cy="235264"/>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31" name="Right Arrow 10">
                <a:extLst>
                  <a:ext uri="{FF2B5EF4-FFF2-40B4-BE49-F238E27FC236}">
                    <a16:creationId xmlns:a16="http://schemas.microsoft.com/office/drawing/2014/main" id="{6DFA92C7-82DE-F0A5-2C4E-5F23A9CB0AAC}"/>
                  </a:ext>
                </a:extLst>
              </p:cNvPr>
              <p:cNvSpPr/>
              <p:nvPr/>
            </p:nvSpPr>
            <p:spPr>
              <a:xfrm rot="18922">
                <a:off x="3762369" y="779569"/>
                <a:ext cx="232991" cy="94168"/>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129" name="Right Arrow 17">
              <a:extLst>
                <a:ext uri="{FF2B5EF4-FFF2-40B4-BE49-F238E27FC236}">
                  <a16:creationId xmlns:a16="http://schemas.microsoft.com/office/drawing/2014/main" id="{A148CD3A-45FC-56D7-BBA2-9ED55526A9C4}"/>
                </a:ext>
              </a:extLst>
            </p:cNvPr>
            <p:cNvSpPr/>
            <p:nvPr/>
          </p:nvSpPr>
          <p:spPr bwMode="auto">
            <a:xfrm rot="10800000">
              <a:off x="4778178" y="4505678"/>
              <a:ext cx="684765" cy="134896"/>
            </a:xfrm>
            <a:prstGeom prst="rightArrow">
              <a:avLst>
                <a:gd name="adj1" fmla="val 60000"/>
                <a:gd name="adj2" fmla="val 50000"/>
              </a:avLst>
            </a:prstGeom>
            <a:solidFill>
              <a:schemeClr val="tx1"/>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grpSp>
      <p:cxnSp>
        <p:nvCxnSpPr>
          <p:cNvPr id="160" name="Straight Arrow Connector 159">
            <a:extLst>
              <a:ext uri="{FF2B5EF4-FFF2-40B4-BE49-F238E27FC236}">
                <a16:creationId xmlns:a16="http://schemas.microsoft.com/office/drawing/2014/main" id="{3EF4F022-B315-2134-E2FC-A065225DF50F}"/>
              </a:ext>
            </a:extLst>
          </p:cNvPr>
          <p:cNvCxnSpPr>
            <a:cxnSpLocks/>
            <a:endCxn id="89" idx="3"/>
          </p:cNvCxnSpPr>
          <p:nvPr/>
        </p:nvCxnSpPr>
        <p:spPr>
          <a:xfrm flipH="1">
            <a:off x="8532354" y="3215245"/>
            <a:ext cx="496051" cy="1019947"/>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61" name="Straight Arrow Connector 160">
            <a:extLst>
              <a:ext uri="{FF2B5EF4-FFF2-40B4-BE49-F238E27FC236}">
                <a16:creationId xmlns:a16="http://schemas.microsoft.com/office/drawing/2014/main" id="{24DC9E91-266C-C01A-CECA-AE44987E08E1}"/>
              </a:ext>
            </a:extLst>
          </p:cNvPr>
          <p:cNvCxnSpPr>
            <a:cxnSpLocks/>
          </p:cNvCxnSpPr>
          <p:nvPr/>
        </p:nvCxnSpPr>
        <p:spPr>
          <a:xfrm>
            <a:off x="8526609" y="2953693"/>
            <a:ext cx="526253" cy="136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0559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934B-74C9-89E4-7A45-891275659340}"/>
              </a:ext>
            </a:extLst>
          </p:cNvPr>
          <p:cNvSpPr>
            <a:spLocks noGrp="1"/>
          </p:cNvSpPr>
          <p:nvPr>
            <p:ph type="title"/>
          </p:nvPr>
        </p:nvSpPr>
        <p:spPr/>
        <p:txBody>
          <a:bodyPr>
            <a:normAutofit/>
          </a:bodyPr>
          <a:lstStyle/>
          <a:p>
            <a:r>
              <a:rPr lang="en-US" sz="3200" b="1" dirty="0">
                <a:latin typeface="Arial Black" panose="020B0A04020102020204" pitchFamily="34" charset="0"/>
                <a:cs typeface="Times New Roman" panose="02020603050405020304" pitchFamily="18" charset="0"/>
              </a:rPr>
              <a:t>Presentation Outline</a:t>
            </a:r>
          </a:p>
        </p:txBody>
      </p:sp>
      <p:sp>
        <p:nvSpPr>
          <p:cNvPr id="3" name="Content Placeholder 2">
            <a:extLst>
              <a:ext uri="{FF2B5EF4-FFF2-40B4-BE49-F238E27FC236}">
                <a16:creationId xmlns:a16="http://schemas.microsoft.com/office/drawing/2014/main" id="{D5A9E1E5-8B9C-56B5-5DA6-AA1B1D24D345}"/>
              </a:ext>
            </a:extLst>
          </p:cNvPr>
          <p:cNvSpPr>
            <a:spLocks noGrp="1"/>
          </p:cNvSpPr>
          <p:nvPr>
            <p:ph idx="1"/>
          </p:nvPr>
        </p:nvSpPr>
        <p:spPr>
          <a:xfrm>
            <a:off x="838200" y="1825625"/>
            <a:ext cx="10515600" cy="2633253"/>
          </a:xfrm>
        </p:spPr>
        <p:txBody>
          <a:bodyPr>
            <a:normAutofit/>
          </a:bodyPr>
          <a:lstStyle/>
          <a:p>
            <a:r>
              <a:rPr lang="en-US" sz="2400" dirty="0">
                <a:solidFill>
                  <a:schemeClr val="bg2">
                    <a:lumMod val="75000"/>
                  </a:schemeClr>
                </a:solidFill>
                <a:latin typeface="Arial" panose="020B0604020202020204" pitchFamily="34" charset="0"/>
                <a:cs typeface="Arial" panose="020B0604020202020204" pitchFamily="34" charset="0"/>
              </a:rPr>
              <a:t>Background – Addressing Musculoskeletal Disorders</a:t>
            </a:r>
          </a:p>
          <a:p>
            <a:r>
              <a:rPr lang="en-US" sz="2400" dirty="0">
                <a:solidFill>
                  <a:schemeClr val="bg2">
                    <a:lumMod val="75000"/>
                  </a:schemeClr>
                </a:solidFill>
                <a:latin typeface="Arial" panose="020B0604020202020204" pitchFamily="34" charset="0"/>
                <a:cs typeface="Arial" panose="020B0604020202020204" pitchFamily="34" charset="0"/>
              </a:rPr>
              <a:t>Ergonomic tools compare to conventional tools</a:t>
            </a:r>
          </a:p>
          <a:p>
            <a:r>
              <a:rPr lang="en-US" sz="2400" kern="0" dirty="0">
                <a:solidFill>
                  <a:schemeClr val="bg2">
                    <a:lumMod val="75000"/>
                  </a:schemeClr>
                </a:solidFill>
                <a:latin typeface="Arial" panose="020B0604020202020204" pitchFamily="34" charset="0"/>
                <a:ea typeface="Times New Roman" panose="02020603050405020304" pitchFamily="18" charset="0"/>
                <a:cs typeface="Arial" panose="020B0604020202020204" pitchFamily="34" charset="0"/>
              </a:rPr>
              <a:t>Research Findings</a:t>
            </a:r>
            <a:r>
              <a:rPr lang="en-US" sz="2400" dirty="0">
                <a:solidFill>
                  <a:schemeClr val="bg2">
                    <a:lumMod val="75000"/>
                  </a:schemeClr>
                </a:solidFill>
                <a:latin typeface="Arial" panose="020B0604020202020204" pitchFamily="34" charset="0"/>
                <a:cs typeface="Arial" panose="020B0604020202020204" pitchFamily="34" charset="0"/>
              </a:rPr>
              <a:t> – </a:t>
            </a:r>
            <a:r>
              <a:rPr lang="en-US" sz="2400" kern="0" dirty="0">
                <a:solidFill>
                  <a:schemeClr val="bg2">
                    <a:lumMod val="75000"/>
                  </a:schemeClr>
                </a:solidFill>
                <a:latin typeface="Arial" panose="020B0604020202020204" pitchFamily="34" charset="0"/>
                <a:ea typeface="Times New Roman" panose="02020603050405020304" pitchFamily="18" charset="0"/>
                <a:cs typeface="Arial" panose="020B0604020202020204" pitchFamily="34" charset="0"/>
              </a:rPr>
              <a:t>Physiological and Ergonomic</a:t>
            </a:r>
            <a:endParaRPr lang="en-US" sz="2400" dirty="0">
              <a:solidFill>
                <a:schemeClr val="bg2">
                  <a:lumMod val="75000"/>
                </a:schemeClr>
              </a:solidFill>
              <a:latin typeface="Arial" panose="020B0604020202020204" pitchFamily="34" charset="0"/>
              <a:cs typeface="Arial" panose="020B0604020202020204" pitchFamily="34" charset="0"/>
            </a:endParaRPr>
          </a:p>
          <a:p>
            <a:r>
              <a:rPr lang="en-US" sz="2400" kern="0" dirty="0">
                <a:solidFill>
                  <a:srgbClr val="0D0D0D"/>
                </a:solidFill>
                <a:latin typeface="Arial" panose="020B0604020202020204" pitchFamily="34" charset="0"/>
                <a:ea typeface="Times New Roman" panose="02020603050405020304" pitchFamily="18" charset="0"/>
                <a:cs typeface="Arial" panose="020B0604020202020204" pitchFamily="34" charset="0"/>
              </a:rPr>
              <a:t>Comprehensive Benefits, Insights, and </a:t>
            </a:r>
            <a:r>
              <a:rPr lang="en-US" sz="2400" dirty="0">
                <a:latin typeface="Arial" panose="020B0604020202020204" pitchFamily="34" charset="0"/>
                <a:cs typeface="Arial" panose="020B0604020202020204" pitchFamily="34" charset="0"/>
              </a:rPr>
              <a:t>Implications</a:t>
            </a:r>
          </a:p>
          <a:p>
            <a:pPr>
              <a:lnSpc>
                <a:spcPct val="100000"/>
              </a:lnSpc>
            </a:pPr>
            <a:r>
              <a:rPr lang="en-US" sz="2400" dirty="0">
                <a:latin typeface="Arial" panose="020B0604020202020204" pitchFamily="34" charset="0"/>
                <a:cs typeface="Arial" panose="020B0604020202020204" pitchFamily="34" charset="0"/>
              </a:rPr>
              <a:t>Conclusions and Recommendations</a:t>
            </a:r>
          </a:p>
        </p:txBody>
      </p:sp>
    </p:spTree>
    <p:extLst>
      <p:ext uri="{BB962C8B-B14F-4D97-AF65-F5344CB8AC3E}">
        <p14:creationId xmlns:p14="http://schemas.microsoft.com/office/powerpoint/2010/main" val="335924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F02041D-44A3-CC4F-3F4E-43A2DA8E494F}"/>
              </a:ext>
            </a:extLst>
          </p:cNvPr>
          <p:cNvSpPr txBox="1"/>
          <p:nvPr/>
        </p:nvSpPr>
        <p:spPr>
          <a:xfrm>
            <a:off x="3449134" y="663803"/>
            <a:ext cx="1981015" cy="369332"/>
          </a:xfrm>
          <a:prstGeom prst="rect">
            <a:avLst/>
          </a:prstGeom>
          <a:noFill/>
        </p:spPr>
        <p:txBody>
          <a:bodyPr wrap="square">
            <a:spAutoFit/>
          </a:bodyPr>
          <a:lstStyle/>
          <a:p>
            <a:r>
              <a:rPr lang="en-US" b="1" dirty="0"/>
              <a:t>Conventional Tool</a:t>
            </a:r>
            <a:endParaRPr lang="en-US" dirty="0"/>
          </a:p>
        </p:txBody>
      </p:sp>
      <p:pic>
        <p:nvPicPr>
          <p:cNvPr id="55" name="Picture 54" descr="A person holding a yellow shovel&#10;&#10;Description automatically generated">
            <a:extLst>
              <a:ext uri="{FF2B5EF4-FFF2-40B4-BE49-F238E27FC236}">
                <a16:creationId xmlns:a16="http://schemas.microsoft.com/office/drawing/2014/main" id="{DBCE0EBD-5564-3DF5-E6DE-66EDC2B6EAEB}"/>
              </a:ext>
            </a:extLst>
          </p:cNvPr>
          <p:cNvPicPr>
            <a:picLocks noChangeAspect="1"/>
          </p:cNvPicPr>
          <p:nvPr/>
        </p:nvPicPr>
        <p:blipFill rotWithShape="1">
          <a:blip r:embed="rId3"/>
          <a:srcRect l="40006" t="17164" r="20636" b="21426"/>
          <a:stretch/>
        </p:blipFill>
        <p:spPr>
          <a:xfrm>
            <a:off x="3710422" y="1010348"/>
            <a:ext cx="1443603" cy="1344758"/>
          </a:xfrm>
          <a:prstGeom prst="rect">
            <a:avLst/>
          </a:prstGeom>
        </p:spPr>
      </p:pic>
      <p:pic>
        <p:nvPicPr>
          <p:cNvPr id="56" name="Picture 55" descr="A person holding a shovel&#10;&#10;Description automatically generated">
            <a:extLst>
              <a:ext uri="{FF2B5EF4-FFF2-40B4-BE49-F238E27FC236}">
                <a16:creationId xmlns:a16="http://schemas.microsoft.com/office/drawing/2014/main" id="{2154E857-7356-C120-06CE-213FD40EB58E}"/>
              </a:ext>
            </a:extLst>
          </p:cNvPr>
          <p:cNvPicPr>
            <a:picLocks noChangeAspect="1"/>
          </p:cNvPicPr>
          <p:nvPr/>
        </p:nvPicPr>
        <p:blipFill rotWithShape="1">
          <a:blip r:embed="rId4"/>
          <a:srcRect l="22493" t="35490" r="25147" b="1957"/>
          <a:stretch/>
        </p:blipFill>
        <p:spPr>
          <a:xfrm>
            <a:off x="6826992" y="1059055"/>
            <a:ext cx="1611440" cy="1252564"/>
          </a:xfrm>
          <a:prstGeom prst="rect">
            <a:avLst/>
          </a:prstGeom>
        </p:spPr>
      </p:pic>
      <p:pic>
        <p:nvPicPr>
          <p:cNvPr id="57" name="Picture 56" descr="A person holding a yellow shovel&#10;&#10;Description automatically generated">
            <a:extLst>
              <a:ext uri="{FF2B5EF4-FFF2-40B4-BE49-F238E27FC236}">
                <a16:creationId xmlns:a16="http://schemas.microsoft.com/office/drawing/2014/main" id="{22948913-2857-4927-6B11-80A19164FCC5}"/>
              </a:ext>
            </a:extLst>
          </p:cNvPr>
          <p:cNvPicPr>
            <a:picLocks noChangeAspect="1"/>
          </p:cNvPicPr>
          <p:nvPr/>
        </p:nvPicPr>
        <p:blipFill rotWithShape="1">
          <a:blip r:embed="rId5"/>
          <a:srcRect l="7900" t="10614" r="27181" b="13101"/>
          <a:stretch/>
        </p:blipFill>
        <p:spPr>
          <a:xfrm>
            <a:off x="9726167" y="1059055"/>
            <a:ext cx="1361884" cy="1259823"/>
          </a:xfrm>
          <a:prstGeom prst="rect">
            <a:avLst/>
          </a:prstGeom>
        </p:spPr>
      </p:pic>
      <p:sp>
        <p:nvSpPr>
          <p:cNvPr id="60" name="TextBox 59">
            <a:extLst>
              <a:ext uri="{FF2B5EF4-FFF2-40B4-BE49-F238E27FC236}">
                <a16:creationId xmlns:a16="http://schemas.microsoft.com/office/drawing/2014/main" id="{F758E5C9-3FBB-1A38-3C0B-3A02DFE8E4BB}"/>
              </a:ext>
            </a:extLst>
          </p:cNvPr>
          <p:cNvSpPr txBox="1"/>
          <p:nvPr/>
        </p:nvSpPr>
        <p:spPr>
          <a:xfrm>
            <a:off x="6941108" y="653334"/>
            <a:ext cx="1582046" cy="297486"/>
          </a:xfrm>
          <a:prstGeom prst="rect">
            <a:avLst/>
          </a:prstGeom>
          <a:noFill/>
        </p:spPr>
        <p:txBody>
          <a:bodyPr wrap="square">
            <a:spAutoFit/>
          </a:bodyPr>
          <a:lstStyle/>
          <a:p>
            <a:r>
              <a:rPr lang="en-US" b="1" dirty="0"/>
              <a:t>EAHA Handle</a:t>
            </a:r>
            <a:endParaRPr lang="en-US" dirty="0"/>
          </a:p>
        </p:txBody>
      </p:sp>
      <p:sp>
        <p:nvSpPr>
          <p:cNvPr id="62" name="TextBox 61">
            <a:extLst>
              <a:ext uri="{FF2B5EF4-FFF2-40B4-BE49-F238E27FC236}">
                <a16:creationId xmlns:a16="http://schemas.microsoft.com/office/drawing/2014/main" id="{4FB46DF2-16D8-3002-A1D4-A9E7C3042DE1}"/>
              </a:ext>
            </a:extLst>
          </p:cNvPr>
          <p:cNvSpPr txBox="1"/>
          <p:nvPr/>
        </p:nvSpPr>
        <p:spPr>
          <a:xfrm>
            <a:off x="9760354" y="672185"/>
            <a:ext cx="1597594" cy="297486"/>
          </a:xfrm>
          <a:prstGeom prst="rect">
            <a:avLst/>
          </a:prstGeom>
          <a:noFill/>
        </p:spPr>
        <p:txBody>
          <a:bodyPr wrap="square">
            <a:spAutoFit/>
          </a:bodyPr>
          <a:lstStyle/>
          <a:p>
            <a:r>
              <a:rPr lang="en-US" b="1" dirty="0"/>
              <a:t>EAHB Handle</a:t>
            </a:r>
            <a:endParaRPr lang="en-US" dirty="0"/>
          </a:p>
        </p:txBody>
      </p:sp>
      <p:sp>
        <p:nvSpPr>
          <p:cNvPr id="63" name="TextBox 62">
            <a:extLst>
              <a:ext uri="{FF2B5EF4-FFF2-40B4-BE49-F238E27FC236}">
                <a16:creationId xmlns:a16="http://schemas.microsoft.com/office/drawing/2014/main" id="{9EA78C1B-EAED-9B4F-4C7E-5ED2212F5603}"/>
              </a:ext>
            </a:extLst>
          </p:cNvPr>
          <p:cNvSpPr txBox="1"/>
          <p:nvPr/>
        </p:nvSpPr>
        <p:spPr>
          <a:xfrm>
            <a:off x="985855" y="785005"/>
            <a:ext cx="1764133"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Placement</a:t>
            </a:r>
          </a:p>
        </p:txBody>
      </p:sp>
      <p:pic>
        <p:nvPicPr>
          <p:cNvPr id="68" name="Picture 67" descr="A person holding a yellow shovel&#10;&#10;Description automatically generated">
            <a:extLst>
              <a:ext uri="{FF2B5EF4-FFF2-40B4-BE49-F238E27FC236}">
                <a16:creationId xmlns:a16="http://schemas.microsoft.com/office/drawing/2014/main" id="{3D094376-AF30-E4EA-25BA-D4EBE85559F2}"/>
              </a:ext>
            </a:extLst>
          </p:cNvPr>
          <p:cNvPicPr>
            <a:picLocks noChangeAspect="1"/>
          </p:cNvPicPr>
          <p:nvPr/>
        </p:nvPicPr>
        <p:blipFill rotWithShape="1">
          <a:blip r:embed="rId6"/>
          <a:srcRect l="27357" t="20331" r="14975" b="12438"/>
          <a:stretch/>
        </p:blipFill>
        <p:spPr>
          <a:xfrm>
            <a:off x="3797399" y="4723775"/>
            <a:ext cx="1361755" cy="1285665"/>
          </a:xfrm>
          <a:prstGeom prst="rect">
            <a:avLst/>
          </a:prstGeom>
        </p:spPr>
      </p:pic>
      <p:pic>
        <p:nvPicPr>
          <p:cNvPr id="70" name="Picture 69" descr="A person holding a yellow object&#10;&#10;Description automatically generated">
            <a:extLst>
              <a:ext uri="{FF2B5EF4-FFF2-40B4-BE49-F238E27FC236}">
                <a16:creationId xmlns:a16="http://schemas.microsoft.com/office/drawing/2014/main" id="{29BF42C6-C568-8C3D-8868-A6BD5EB8EC25}"/>
              </a:ext>
            </a:extLst>
          </p:cNvPr>
          <p:cNvPicPr>
            <a:picLocks noChangeAspect="1"/>
          </p:cNvPicPr>
          <p:nvPr/>
        </p:nvPicPr>
        <p:blipFill rotWithShape="1">
          <a:blip r:embed="rId7"/>
          <a:srcRect l="21407" t="8889" r="17452" b="57008"/>
          <a:stretch/>
        </p:blipFill>
        <p:spPr>
          <a:xfrm>
            <a:off x="9393921" y="4675883"/>
            <a:ext cx="1694130" cy="1236962"/>
          </a:xfrm>
          <a:prstGeom prst="rect">
            <a:avLst/>
          </a:prstGeom>
        </p:spPr>
      </p:pic>
      <p:pic>
        <p:nvPicPr>
          <p:cNvPr id="71" name="Picture 70" descr="A person holding a yellow and green object&#10;&#10;Description automatically generated">
            <a:extLst>
              <a:ext uri="{FF2B5EF4-FFF2-40B4-BE49-F238E27FC236}">
                <a16:creationId xmlns:a16="http://schemas.microsoft.com/office/drawing/2014/main" id="{B1FFB8DE-034F-930A-F6C8-53EC5097214D}"/>
              </a:ext>
            </a:extLst>
          </p:cNvPr>
          <p:cNvPicPr>
            <a:picLocks noChangeAspect="1"/>
          </p:cNvPicPr>
          <p:nvPr/>
        </p:nvPicPr>
        <p:blipFill rotWithShape="1">
          <a:blip r:embed="rId8"/>
          <a:srcRect l="17629" t="21085" b="31798"/>
          <a:stretch/>
        </p:blipFill>
        <p:spPr>
          <a:xfrm>
            <a:off x="6866851" y="2862735"/>
            <a:ext cx="1611440" cy="1420687"/>
          </a:xfrm>
          <a:prstGeom prst="rect">
            <a:avLst/>
          </a:prstGeom>
        </p:spPr>
      </p:pic>
      <p:pic>
        <p:nvPicPr>
          <p:cNvPr id="72" name="Picture 71" descr="A person holding a yellow object&#10;&#10;Description automatically generated">
            <a:extLst>
              <a:ext uri="{FF2B5EF4-FFF2-40B4-BE49-F238E27FC236}">
                <a16:creationId xmlns:a16="http://schemas.microsoft.com/office/drawing/2014/main" id="{E9D2000B-323B-68CE-C0EB-B0A9D59C7171}"/>
              </a:ext>
            </a:extLst>
          </p:cNvPr>
          <p:cNvPicPr>
            <a:picLocks noChangeAspect="1"/>
          </p:cNvPicPr>
          <p:nvPr/>
        </p:nvPicPr>
        <p:blipFill rotWithShape="1">
          <a:blip r:embed="rId9"/>
          <a:srcRect l="30304" t="14002" b="43350"/>
          <a:stretch/>
        </p:blipFill>
        <p:spPr>
          <a:xfrm>
            <a:off x="9434583" y="2902163"/>
            <a:ext cx="1653469" cy="1246876"/>
          </a:xfrm>
          <a:prstGeom prst="rect">
            <a:avLst/>
          </a:prstGeom>
        </p:spPr>
      </p:pic>
      <p:pic>
        <p:nvPicPr>
          <p:cNvPr id="73" name="Picture 72" descr="A person holding a yellow shovel&#10;&#10;Description automatically generated">
            <a:extLst>
              <a:ext uri="{FF2B5EF4-FFF2-40B4-BE49-F238E27FC236}">
                <a16:creationId xmlns:a16="http://schemas.microsoft.com/office/drawing/2014/main" id="{36FD6C17-E578-641C-54DD-9EEFA139EFD4}"/>
              </a:ext>
            </a:extLst>
          </p:cNvPr>
          <p:cNvPicPr>
            <a:picLocks noChangeAspect="1"/>
          </p:cNvPicPr>
          <p:nvPr/>
        </p:nvPicPr>
        <p:blipFill rotWithShape="1">
          <a:blip r:embed="rId10"/>
          <a:srcRect t="-5671" r="30277" b="40565"/>
          <a:stretch/>
        </p:blipFill>
        <p:spPr>
          <a:xfrm>
            <a:off x="3623344" y="2772718"/>
            <a:ext cx="1535811" cy="1497720"/>
          </a:xfrm>
          <a:prstGeom prst="rect">
            <a:avLst/>
          </a:prstGeom>
        </p:spPr>
      </p:pic>
      <p:sp>
        <p:nvSpPr>
          <p:cNvPr id="74" name="TextBox 73">
            <a:extLst>
              <a:ext uri="{FF2B5EF4-FFF2-40B4-BE49-F238E27FC236}">
                <a16:creationId xmlns:a16="http://schemas.microsoft.com/office/drawing/2014/main" id="{EC2ECD96-DC1A-77F2-39EB-85B6FFD48BE6}"/>
              </a:ext>
            </a:extLst>
          </p:cNvPr>
          <p:cNvSpPr txBox="1"/>
          <p:nvPr/>
        </p:nvSpPr>
        <p:spPr>
          <a:xfrm>
            <a:off x="1017391" y="2777142"/>
            <a:ext cx="1226491"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Lifting</a:t>
            </a:r>
          </a:p>
        </p:txBody>
      </p:sp>
      <p:sp>
        <p:nvSpPr>
          <p:cNvPr id="75" name="TextBox 74">
            <a:extLst>
              <a:ext uri="{FF2B5EF4-FFF2-40B4-BE49-F238E27FC236}">
                <a16:creationId xmlns:a16="http://schemas.microsoft.com/office/drawing/2014/main" id="{1FD84C68-9B85-B332-D157-92C82277CBE7}"/>
              </a:ext>
            </a:extLst>
          </p:cNvPr>
          <p:cNvSpPr txBox="1"/>
          <p:nvPr/>
        </p:nvSpPr>
        <p:spPr>
          <a:xfrm>
            <a:off x="985855" y="4749661"/>
            <a:ext cx="1599570"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Throwing/</a:t>
            </a:r>
          </a:p>
          <a:p>
            <a:r>
              <a:rPr lang="en-US" sz="2400" dirty="0">
                <a:latin typeface="Arial" panose="020B0604020202020204" pitchFamily="34" charset="0"/>
                <a:cs typeface="Arial" panose="020B0604020202020204" pitchFamily="34" charset="0"/>
              </a:rPr>
              <a:t>Release</a:t>
            </a:r>
          </a:p>
        </p:txBody>
      </p:sp>
      <p:pic>
        <p:nvPicPr>
          <p:cNvPr id="76" name="Picture 75" descr="A person holding a shovel and a shovel&#10;&#10;Description automatically generated">
            <a:extLst>
              <a:ext uri="{FF2B5EF4-FFF2-40B4-BE49-F238E27FC236}">
                <a16:creationId xmlns:a16="http://schemas.microsoft.com/office/drawing/2014/main" id="{9F6DA500-7E06-7DC9-F4FE-F5790D05A786}"/>
              </a:ext>
            </a:extLst>
          </p:cNvPr>
          <p:cNvPicPr>
            <a:picLocks noChangeAspect="1"/>
          </p:cNvPicPr>
          <p:nvPr/>
        </p:nvPicPr>
        <p:blipFill rotWithShape="1">
          <a:blip r:embed="rId11"/>
          <a:srcRect l="44761" t="9287"/>
          <a:stretch/>
        </p:blipFill>
        <p:spPr>
          <a:xfrm>
            <a:off x="6807485" y="4729610"/>
            <a:ext cx="1617267" cy="1423251"/>
          </a:xfrm>
          <a:prstGeom prst="rect">
            <a:avLst/>
          </a:prstGeom>
        </p:spPr>
      </p:pic>
      <p:sp>
        <p:nvSpPr>
          <p:cNvPr id="78" name="TextBox 77">
            <a:extLst>
              <a:ext uri="{FF2B5EF4-FFF2-40B4-BE49-F238E27FC236}">
                <a16:creationId xmlns:a16="http://schemas.microsoft.com/office/drawing/2014/main" id="{62E4CA15-07FF-9232-FA6E-B046E3A95532}"/>
              </a:ext>
            </a:extLst>
          </p:cNvPr>
          <p:cNvSpPr txBox="1"/>
          <p:nvPr/>
        </p:nvSpPr>
        <p:spPr>
          <a:xfrm>
            <a:off x="3840532" y="2325171"/>
            <a:ext cx="1805399"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Flexion 10</a:t>
            </a:r>
            <a:r>
              <a:rPr lang="en-US" sz="1400" baseline="30000"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 Adduction 10</a:t>
            </a:r>
            <a:r>
              <a:rPr lang="en-US" sz="1400" baseline="30000" dirty="0">
                <a:latin typeface="Arial" panose="020B0604020202020204" pitchFamily="34" charset="0"/>
                <a:cs typeface="Arial" panose="020B0604020202020204" pitchFamily="34" charset="0"/>
              </a:rPr>
              <a:t>o</a:t>
            </a:r>
            <a:endParaRPr lang="en-US" sz="1400" b="1" baseline="30000" dirty="0">
              <a:latin typeface="Arial" panose="020B0604020202020204" pitchFamily="34" charset="0"/>
              <a:cs typeface="Arial" panose="020B0604020202020204" pitchFamily="34" charset="0"/>
            </a:endParaRPr>
          </a:p>
        </p:txBody>
      </p:sp>
      <p:sp>
        <p:nvSpPr>
          <p:cNvPr id="79" name="Arrow: Curved Right 78">
            <a:extLst>
              <a:ext uri="{FF2B5EF4-FFF2-40B4-BE49-F238E27FC236}">
                <a16:creationId xmlns:a16="http://schemas.microsoft.com/office/drawing/2014/main" id="{3FD9DFED-2E2A-8A07-B034-3DD6B8124123}"/>
              </a:ext>
            </a:extLst>
          </p:cNvPr>
          <p:cNvSpPr/>
          <p:nvPr/>
        </p:nvSpPr>
        <p:spPr>
          <a:xfrm>
            <a:off x="2985702" y="1373442"/>
            <a:ext cx="154502" cy="21840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Arrow: Curved Right 79">
            <a:extLst>
              <a:ext uri="{FF2B5EF4-FFF2-40B4-BE49-F238E27FC236}">
                <a16:creationId xmlns:a16="http://schemas.microsoft.com/office/drawing/2014/main" id="{0B72ABD6-A056-9747-B948-6B968DEB6B71}"/>
              </a:ext>
            </a:extLst>
          </p:cNvPr>
          <p:cNvSpPr/>
          <p:nvPr/>
        </p:nvSpPr>
        <p:spPr>
          <a:xfrm>
            <a:off x="2993321" y="2980263"/>
            <a:ext cx="154502" cy="21840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Arrow: Curved Right 82">
            <a:extLst>
              <a:ext uri="{FF2B5EF4-FFF2-40B4-BE49-F238E27FC236}">
                <a16:creationId xmlns:a16="http://schemas.microsoft.com/office/drawing/2014/main" id="{59884C20-A6FD-BBB0-BB2B-886FB220C724}"/>
              </a:ext>
            </a:extLst>
          </p:cNvPr>
          <p:cNvSpPr/>
          <p:nvPr/>
        </p:nvSpPr>
        <p:spPr>
          <a:xfrm>
            <a:off x="3003324" y="4777568"/>
            <a:ext cx="154502" cy="21840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Arrow: Down 86">
            <a:extLst>
              <a:ext uri="{FF2B5EF4-FFF2-40B4-BE49-F238E27FC236}">
                <a16:creationId xmlns:a16="http://schemas.microsoft.com/office/drawing/2014/main" id="{373C2A8F-169E-09BA-FED2-CADB90F0EB72}"/>
              </a:ext>
            </a:extLst>
          </p:cNvPr>
          <p:cNvSpPr/>
          <p:nvPr/>
        </p:nvSpPr>
        <p:spPr>
          <a:xfrm>
            <a:off x="2344387" y="2633140"/>
            <a:ext cx="283178" cy="4957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Down 87">
            <a:extLst>
              <a:ext uri="{FF2B5EF4-FFF2-40B4-BE49-F238E27FC236}">
                <a16:creationId xmlns:a16="http://schemas.microsoft.com/office/drawing/2014/main" id="{8B6594E2-3F56-832D-F7E2-0F8F0B7B51CE}"/>
              </a:ext>
            </a:extLst>
          </p:cNvPr>
          <p:cNvSpPr/>
          <p:nvPr/>
        </p:nvSpPr>
        <p:spPr>
          <a:xfrm>
            <a:off x="2325152" y="4419336"/>
            <a:ext cx="283178" cy="4957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91556ADB-D6E7-F5DE-C519-63A05380AA27}"/>
              </a:ext>
            </a:extLst>
          </p:cNvPr>
          <p:cNvSpPr/>
          <p:nvPr/>
        </p:nvSpPr>
        <p:spPr>
          <a:xfrm>
            <a:off x="7663805" y="1059055"/>
            <a:ext cx="760946" cy="423065"/>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91" name="Rectangle: Rounded Corners 90">
            <a:extLst>
              <a:ext uri="{FF2B5EF4-FFF2-40B4-BE49-F238E27FC236}">
                <a16:creationId xmlns:a16="http://schemas.microsoft.com/office/drawing/2014/main" id="{8DD17208-BD26-8C22-A543-A06830ABE4D9}"/>
              </a:ext>
            </a:extLst>
          </p:cNvPr>
          <p:cNvSpPr/>
          <p:nvPr/>
        </p:nvSpPr>
        <p:spPr>
          <a:xfrm>
            <a:off x="4063484" y="1940608"/>
            <a:ext cx="809207" cy="387641"/>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92" name="Rectangle: Rounded Corners 91">
            <a:extLst>
              <a:ext uri="{FF2B5EF4-FFF2-40B4-BE49-F238E27FC236}">
                <a16:creationId xmlns:a16="http://schemas.microsoft.com/office/drawing/2014/main" id="{B9C7DA76-9CF9-49C8-E096-F2BEB7C0D68F}"/>
              </a:ext>
            </a:extLst>
          </p:cNvPr>
          <p:cNvSpPr/>
          <p:nvPr/>
        </p:nvSpPr>
        <p:spPr>
          <a:xfrm>
            <a:off x="10428828" y="1839256"/>
            <a:ext cx="621751" cy="365536"/>
          </a:xfrm>
          <a:prstGeom prst="roundRect">
            <a:avLst/>
          </a:prstGeom>
          <a:noFill/>
          <a:ln w="666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93" name="Rectangle: Rounded Corners 92">
            <a:extLst>
              <a:ext uri="{FF2B5EF4-FFF2-40B4-BE49-F238E27FC236}">
                <a16:creationId xmlns:a16="http://schemas.microsoft.com/office/drawing/2014/main" id="{FCBE7A19-9816-E341-8844-E81A037272FA}"/>
              </a:ext>
            </a:extLst>
          </p:cNvPr>
          <p:cNvSpPr/>
          <p:nvPr/>
        </p:nvSpPr>
        <p:spPr>
          <a:xfrm>
            <a:off x="7027785" y="2881603"/>
            <a:ext cx="756329" cy="479558"/>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7" name="TextBox 6">
            <a:extLst>
              <a:ext uri="{FF2B5EF4-FFF2-40B4-BE49-F238E27FC236}">
                <a16:creationId xmlns:a16="http://schemas.microsoft.com/office/drawing/2014/main" id="{6FD9A405-20B7-2E84-4F4E-B788E66A9CC7}"/>
              </a:ext>
            </a:extLst>
          </p:cNvPr>
          <p:cNvSpPr txBox="1"/>
          <p:nvPr/>
        </p:nvSpPr>
        <p:spPr>
          <a:xfrm>
            <a:off x="6672626" y="2282925"/>
            <a:ext cx="2004658"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Increase Flexion 25</a:t>
            </a:r>
            <a:r>
              <a:rPr lang="en-US" sz="1400" baseline="30000"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Adduction 15</a:t>
            </a:r>
            <a:r>
              <a:rPr lang="en-US" sz="1400" baseline="30000" dirty="0">
                <a:latin typeface="Arial" panose="020B0604020202020204" pitchFamily="34" charset="0"/>
                <a:cs typeface="Arial" panose="020B0604020202020204" pitchFamily="34" charset="0"/>
              </a:rPr>
              <a:t>o</a:t>
            </a:r>
            <a:endParaRPr lang="en-US" sz="1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44FA131-6957-BB09-F01C-7032FD43898F}"/>
              </a:ext>
            </a:extLst>
          </p:cNvPr>
          <p:cNvSpPr txBox="1"/>
          <p:nvPr/>
        </p:nvSpPr>
        <p:spPr>
          <a:xfrm>
            <a:off x="9760354" y="2283258"/>
            <a:ext cx="1805399"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Flexion 18</a:t>
            </a:r>
            <a:r>
              <a:rPr lang="en-US" sz="1400" baseline="30000"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 Adduction 7</a:t>
            </a:r>
            <a:r>
              <a:rPr lang="en-US" sz="1400" baseline="30000" dirty="0">
                <a:latin typeface="Arial" panose="020B0604020202020204" pitchFamily="34" charset="0"/>
                <a:cs typeface="Arial" panose="020B0604020202020204" pitchFamily="34" charset="0"/>
              </a:rPr>
              <a:t>o</a:t>
            </a: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650FA7D-5C62-31E5-3FB3-42454F8D415E}"/>
              </a:ext>
            </a:extLst>
          </p:cNvPr>
          <p:cNvSpPr txBox="1"/>
          <p:nvPr/>
        </p:nvSpPr>
        <p:spPr>
          <a:xfrm>
            <a:off x="8549848" y="1682727"/>
            <a:ext cx="1239640" cy="421438"/>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Supination, but less than EAHA</a:t>
            </a:r>
          </a:p>
        </p:txBody>
      </p:sp>
      <p:sp>
        <p:nvSpPr>
          <p:cNvPr id="16" name="TextBox 15">
            <a:extLst>
              <a:ext uri="{FF2B5EF4-FFF2-40B4-BE49-F238E27FC236}">
                <a16:creationId xmlns:a16="http://schemas.microsoft.com/office/drawing/2014/main" id="{780C647E-D754-BB7B-3EBA-1DE3320E6683}"/>
              </a:ext>
            </a:extLst>
          </p:cNvPr>
          <p:cNvSpPr txBox="1"/>
          <p:nvPr/>
        </p:nvSpPr>
        <p:spPr>
          <a:xfrm>
            <a:off x="5605898" y="1564093"/>
            <a:ext cx="1198959"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supination</a:t>
            </a:r>
          </a:p>
        </p:txBody>
      </p:sp>
      <p:sp>
        <p:nvSpPr>
          <p:cNvPr id="19" name="TextBox 18">
            <a:extLst>
              <a:ext uri="{FF2B5EF4-FFF2-40B4-BE49-F238E27FC236}">
                <a16:creationId xmlns:a16="http://schemas.microsoft.com/office/drawing/2014/main" id="{EB836195-865E-F5DA-6980-77141B653F50}"/>
              </a:ext>
            </a:extLst>
          </p:cNvPr>
          <p:cNvSpPr txBox="1"/>
          <p:nvPr/>
        </p:nvSpPr>
        <p:spPr>
          <a:xfrm>
            <a:off x="3307876" y="4310660"/>
            <a:ext cx="2248693"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Extension and Abduction</a:t>
            </a:r>
            <a:endParaRPr lang="en-US" sz="14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AF1D53A-B4C8-FE1C-3E06-3033F565B289}"/>
              </a:ext>
            </a:extLst>
          </p:cNvPr>
          <p:cNvSpPr txBox="1"/>
          <p:nvPr/>
        </p:nvSpPr>
        <p:spPr>
          <a:xfrm>
            <a:off x="2226401" y="3385647"/>
            <a:ext cx="1317183" cy="421438"/>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Supination Close</a:t>
            </a:r>
          </a:p>
          <a:p>
            <a:r>
              <a:rPr lang="en-US" sz="1400" dirty="0">
                <a:latin typeface="Arial" panose="020B0604020202020204" pitchFamily="34" charset="0"/>
                <a:cs typeface="Arial" panose="020B0604020202020204" pitchFamily="34" charset="0"/>
              </a:rPr>
              <a:t>to neutral </a:t>
            </a:r>
          </a:p>
        </p:txBody>
      </p:sp>
      <p:sp>
        <p:nvSpPr>
          <p:cNvPr id="21" name="TextBox 20">
            <a:extLst>
              <a:ext uri="{FF2B5EF4-FFF2-40B4-BE49-F238E27FC236}">
                <a16:creationId xmlns:a16="http://schemas.microsoft.com/office/drawing/2014/main" id="{C789CEBB-67CB-6E05-E333-2B452887D516}"/>
              </a:ext>
            </a:extLst>
          </p:cNvPr>
          <p:cNvSpPr txBox="1"/>
          <p:nvPr/>
        </p:nvSpPr>
        <p:spPr>
          <a:xfrm>
            <a:off x="6953837" y="4226441"/>
            <a:ext cx="1470915"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Most Extension</a:t>
            </a:r>
          </a:p>
          <a:p>
            <a:r>
              <a:rPr lang="en-US" sz="1400" dirty="0">
                <a:latin typeface="Arial" panose="020B0604020202020204" pitchFamily="34" charset="0"/>
                <a:cs typeface="Arial" panose="020B0604020202020204" pitchFamily="34" charset="0"/>
              </a:rPr>
              <a:t>and  Abduction </a:t>
            </a:r>
            <a:endParaRPr lang="en-US" sz="14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8BEDFAF-A1A6-77F6-473C-0B5571118620}"/>
              </a:ext>
            </a:extLst>
          </p:cNvPr>
          <p:cNvSpPr txBox="1"/>
          <p:nvPr/>
        </p:nvSpPr>
        <p:spPr>
          <a:xfrm>
            <a:off x="2335819" y="1694600"/>
            <a:ext cx="1317183" cy="421438"/>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Supination Close</a:t>
            </a:r>
          </a:p>
          <a:p>
            <a:r>
              <a:rPr lang="en-US" sz="1400" dirty="0">
                <a:latin typeface="Arial" panose="020B0604020202020204" pitchFamily="34" charset="0"/>
                <a:cs typeface="Arial" panose="020B0604020202020204" pitchFamily="34" charset="0"/>
              </a:rPr>
              <a:t>to neutral </a:t>
            </a:r>
          </a:p>
        </p:txBody>
      </p:sp>
      <p:sp>
        <p:nvSpPr>
          <p:cNvPr id="25" name="TextBox 24">
            <a:extLst>
              <a:ext uri="{FF2B5EF4-FFF2-40B4-BE49-F238E27FC236}">
                <a16:creationId xmlns:a16="http://schemas.microsoft.com/office/drawing/2014/main" id="{2B083E88-AF6C-1A0D-F204-9CB492FD0940}"/>
              </a:ext>
            </a:extLst>
          </p:cNvPr>
          <p:cNvSpPr txBox="1"/>
          <p:nvPr/>
        </p:nvSpPr>
        <p:spPr>
          <a:xfrm>
            <a:off x="5430149" y="3232992"/>
            <a:ext cx="1350524" cy="1169551"/>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Higher angle of supination compared to conventional tools.</a:t>
            </a:r>
          </a:p>
        </p:txBody>
      </p:sp>
      <p:sp>
        <p:nvSpPr>
          <p:cNvPr id="27" name="TextBox 26">
            <a:extLst>
              <a:ext uri="{FF2B5EF4-FFF2-40B4-BE49-F238E27FC236}">
                <a16:creationId xmlns:a16="http://schemas.microsoft.com/office/drawing/2014/main" id="{F344A5B2-2E77-9662-2F10-ECBE34843DA2}"/>
              </a:ext>
            </a:extLst>
          </p:cNvPr>
          <p:cNvSpPr txBox="1"/>
          <p:nvPr/>
        </p:nvSpPr>
        <p:spPr>
          <a:xfrm>
            <a:off x="8479058" y="3249627"/>
            <a:ext cx="1123716" cy="76850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Balanced supination, facilitating easier lifting</a:t>
            </a:r>
          </a:p>
        </p:txBody>
      </p:sp>
      <p:sp>
        <p:nvSpPr>
          <p:cNvPr id="28" name="Rectangle: Rounded Corners 27">
            <a:extLst>
              <a:ext uri="{FF2B5EF4-FFF2-40B4-BE49-F238E27FC236}">
                <a16:creationId xmlns:a16="http://schemas.microsoft.com/office/drawing/2014/main" id="{1F511008-90E6-DECB-9DA7-17D4B3C1AE6D}"/>
              </a:ext>
            </a:extLst>
          </p:cNvPr>
          <p:cNvSpPr/>
          <p:nvPr/>
        </p:nvSpPr>
        <p:spPr>
          <a:xfrm>
            <a:off x="10612293" y="3198664"/>
            <a:ext cx="467015" cy="432387"/>
          </a:xfrm>
          <a:prstGeom prst="roundRect">
            <a:avLst/>
          </a:prstGeom>
          <a:noFill/>
          <a:ln w="666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29" name="Rectangle: Rounded Corners 28">
            <a:extLst>
              <a:ext uri="{FF2B5EF4-FFF2-40B4-BE49-F238E27FC236}">
                <a16:creationId xmlns:a16="http://schemas.microsoft.com/office/drawing/2014/main" id="{907D77D1-36A6-DF3B-6C5F-08F50CEBAC19}"/>
              </a:ext>
            </a:extLst>
          </p:cNvPr>
          <p:cNvSpPr/>
          <p:nvPr/>
        </p:nvSpPr>
        <p:spPr>
          <a:xfrm>
            <a:off x="4552463" y="3695169"/>
            <a:ext cx="610570" cy="531786"/>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30" name="TextBox 29">
            <a:extLst>
              <a:ext uri="{FF2B5EF4-FFF2-40B4-BE49-F238E27FC236}">
                <a16:creationId xmlns:a16="http://schemas.microsoft.com/office/drawing/2014/main" id="{68DB1414-0A3E-0F72-9ABF-CEF99B6AD266}"/>
              </a:ext>
            </a:extLst>
          </p:cNvPr>
          <p:cNvSpPr txBox="1"/>
          <p:nvPr/>
        </p:nvSpPr>
        <p:spPr>
          <a:xfrm>
            <a:off x="9324585" y="4136319"/>
            <a:ext cx="2003673"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Increased Extension and  Adduction </a:t>
            </a:r>
            <a:endParaRPr lang="en-US" sz="14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60D9631-6C25-8CC8-FB98-7C95FE700C9C}"/>
              </a:ext>
            </a:extLst>
          </p:cNvPr>
          <p:cNvSpPr txBox="1"/>
          <p:nvPr/>
        </p:nvSpPr>
        <p:spPr>
          <a:xfrm>
            <a:off x="2319470" y="5269354"/>
            <a:ext cx="1317183" cy="247905"/>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Pronation 45</a:t>
            </a:r>
            <a:r>
              <a:rPr lang="en-US" sz="1400" baseline="30000" dirty="0">
                <a:latin typeface="Arial" panose="020B0604020202020204" pitchFamily="34" charset="0"/>
                <a:cs typeface="Arial" panose="020B0604020202020204" pitchFamily="34" charset="0"/>
              </a:rPr>
              <a:t>o</a:t>
            </a:r>
          </a:p>
        </p:txBody>
      </p:sp>
      <p:sp>
        <p:nvSpPr>
          <p:cNvPr id="32" name="Rectangle: Rounded Corners 31">
            <a:extLst>
              <a:ext uri="{FF2B5EF4-FFF2-40B4-BE49-F238E27FC236}">
                <a16:creationId xmlns:a16="http://schemas.microsoft.com/office/drawing/2014/main" id="{4AD84DE4-3F22-4727-16FF-DE35257D7B39}"/>
              </a:ext>
            </a:extLst>
          </p:cNvPr>
          <p:cNvSpPr/>
          <p:nvPr/>
        </p:nvSpPr>
        <p:spPr>
          <a:xfrm>
            <a:off x="6866851" y="5215494"/>
            <a:ext cx="784002" cy="604580"/>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33" name="TextBox 32">
            <a:extLst>
              <a:ext uri="{FF2B5EF4-FFF2-40B4-BE49-F238E27FC236}">
                <a16:creationId xmlns:a16="http://schemas.microsoft.com/office/drawing/2014/main" id="{F2B5870A-0BB7-BE0C-0AF8-3E1C384414AD}"/>
              </a:ext>
            </a:extLst>
          </p:cNvPr>
          <p:cNvSpPr txBox="1"/>
          <p:nvPr/>
        </p:nvSpPr>
        <p:spPr>
          <a:xfrm>
            <a:off x="5505685" y="5299799"/>
            <a:ext cx="1317183" cy="247905"/>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Pronation 90</a:t>
            </a:r>
            <a:r>
              <a:rPr lang="en-US" sz="1400" baseline="30000" dirty="0">
                <a:latin typeface="Arial" panose="020B0604020202020204" pitchFamily="34" charset="0"/>
                <a:cs typeface="Arial" panose="020B0604020202020204" pitchFamily="34" charset="0"/>
              </a:rPr>
              <a:t>o</a:t>
            </a:r>
          </a:p>
        </p:txBody>
      </p:sp>
      <p:sp>
        <p:nvSpPr>
          <p:cNvPr id="34" name="Rectangle: Rounded Corners 33">
            <a:extLst>
              <a:ext uri="{FF2B5EF4-FFF2-40B4-BE49-F238E27FC236}">
                <a16:creationId xmlns:a16="http://schemas.microsoft.com/office/drawing/2014/main" id="{97768CBE-E9A5-B217-EBAE-7C1F37C9BA1C}"/>
              </a:ext>
            </a:extLst>
          </p:cNvPr>
          <p:cNvSpPr/>
          <p:nvPr/>
        </p:nvSpPr>
        <p:spPr>
          <a:xfrm>
            <a:off x="4561816" y="5602257"/>
            <a:ext cx="621751" cy="435635"/>
          </a:xfrm>
          <a:prstGeom prst="roundRect">
            <a:avLst/>
          </a:prstGeom>
          <a:noFill/>
          <a:ln w="666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35" name="TextBox 34">
            <a:extLst>
              <a:ext uri="{FF2B5EF4-FFF2-40B4-BE49-F238E27FC236}">
                <a16:creationId xmlns:a16="http://schemas.microsoft.com/office/drawing/2014/main" id="{B75EB758-3499-0304-CF51-B84558C70708}"/>
              </a:ext>
            </a:extLst>
          </p:cNvPr>
          <p:cNvSpPr txBox="1"/>
          <p:nvPr/>
        </p:nvSpPr>
        <p:spPr>
          <a:xfrm>
            <a:off x="2864403" y="6044680"/>
            <a:ext cx="2926783"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Less Extension and Abduction compared to EAHA.</a:t>
            </a:r>
            <a:endParaRPr lang="en-US" sz="14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80F2CF3D-882F-C993-9697-5DF39B4BB855}"/>
              </a:ext>
            </a:extLst>
          </p:cNvPr>
          <p:cNvSpPr txBox="1"/>
          <p:nvPr/>
        </p:nvSpPr>
        <p:spPr>
          <a:xfrm>
            <a:off x="6730145" y="6182338"/>
            <a:ext cx="1733273"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Most Extension and  Abduction </a:t>
            </a:r>
            <a:endParaRPr lang="en-US" sz="14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104716C-8D2A-4C03-6514-11FD0E2BAF89}"/>
              </a:ext>
            </a:extLst>
          </p:cNvPr>
          <p:cNvSpPr txBox="1"/>
          <p:nvPr/>
        </p:nvSpPr>
        <p:spPr>
          <a:xfrm>
            <a:off x="9316618" y="6027577"/>
            <a:ext cx="1951439" cy="247905"/>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Extension and  Abduction </a:t>
            </a:r>
            <a:endParaRPr lang="en-US" sz="1400" b="1" dirty="0">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4E00A3E0-32AC-9EC9-0BC9-DE0A494C00A3}"/>
              </a:ext>
            </a:extLst>
          </p:cNvPr>
          <p:cNvSpPr/>
          <p:nvPr/>
        </p:nvSpPr>
        <p:spPr>
          <a:xfrm>
            <a:off x="10319038" y="5381104"/>
            <a:ext cx="731542" cy="491150"/>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algn="ctr"/>
            <a:endParaRPr lang="en-US"/>
          </a:p>
        </p:txBody>
      </p:sp>
      <p:sp>
        <p:nvSpPr>
          <p:cNvPr id="39" name="TextBox 38">
            <a:extLst>
              <a:ext uri="{FF2B5EF4-FFF2-40B4-BE49-F238E27FC236}">
                <a16:creationId xmlns:a16="http://schemas.microsoft.com/office/drawing/2014/main" id="{FBC7E340-1117-BE06-6EEF-ABE6083C85F3}"/>
              </a:ext>
            </a:extLst>
          </p:cNvPr>
          <p:cNvSpPr txBox="1"/>
          <p:nvPr/>
        </p:nvSpPr>
        <p:spPr>
          <a:xfrm>
            <a:off x="8478291" y="5256310"/>
            <a:ext cx="1097657"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Supination 45</a:t>
            </a:r>
            <a:r>
              <a:rPr lang="en-US" sz="1400" baseline="30000" dirty="0">
                <a:latin typeface="Arial" panose="020B0604020202020204" pitchFamily="34" charset="0"/>
                <a:cs typeface="Arial" panose="020B0604020202020204" pitchFamily="34" charset="0"/>
              </a:rPr>
              <a:t>o</a:t>
            </a:r>
            <a:endParaRPr lang="en-US" sz="14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01D9A0D-C0C4-7C54-544E-8E82BA41E5CF}"/>
              </a:ext>
            </a:extLst>
          </p:cNvPr>
          <p:cNvSpPr txBox="1"/>
          <p:nvPr/>
        </p:nvSpPr>
        <p:spPr>
          <a:xfrm>
            <a:off x="636307" y="161621"/>
            <a:ext cx="10721641" cy="584775"/>
          </a:xfrm>
          <a:prstGeom prst="rect">
            <a:avLst/>
          </a:prstGeom>
          <a:noFill/>
        </p:spPr>
        <p:txBody>
          <a:bodyPr wrap="square">
            <a:spAutoFit/>
          </a:bodyPr>
          <a:lstStyle/>
          <a:p>
            <a:pPr algn="ctr"/>
            <a:r>
              <a:rPr lang="en-US" sz="3200" b="1" dirty="0">
                <a:latin typeface="Arial Black" panose="020B0A04020102020204" pitchFamily="34" charset="0"/>
                <a:cs typeface="Arial" panose="020B0604020202020204" pitchFamily="34" charset="0"/>
              </a:rPr>
              <a:t>Subject A Wrist and Forearm Postures: Shovel</a:t>
            </a:r>
          </a:p>
        </p:txBody>
      </p:sp>
      <p:pic>
        <p:nvPicPr>
          <p:cNvPr id="47" name="Picture 46">
            <a:extLst>
              <a:ext uri="{FF2B5EF4-FFF2-40B4-BE49-F238E27FC236}">
                <a16:creationId xmlns:a16="http://schemas.microsoft.com/office/drawing/2014/main" id="{A3C4DC17-4D38-9426-2062-60DD163B95C8}"/>
              </a:ext>
            </a:extLst>
          </p:cNvPr>
          <p:cNvPicPr>
            <a:picLocks noChangeAspect="1"/>
          </p:cNvPicPr>
          <p:nvPr/>
        </p:nvPicPr>
        <p:blipFill>
          <a:blip r:embed="rId12"/>
          <a:stretch>
            <a:fillRect/>
          </a:stretch>
        </p:blipFill>
        <p:spPr>
          <a:xfrm>
            <a:off x="10182226" y="4687839"/>
            <a:ext cx="706326" cy="433994"/>
          </a:xfrm>
          <a:prstGeom prst="rect">
            <a:avLst/>
          </a:prstGeom>
        </p:spPr>
      </p:pic>
    </p:spTree>
    <p:extLst>
      <p:ext uri="{BB962C8B-B14F-4D97-AF65-F5344CB8AC3E}">
        <p14:creationId xmlns:p14="http://schemas.microsoft.com/office/powerpoint/2010/main" val="13506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2" grpId="0"/>
      <p:bldP spid="63" grpId="0"/>
      <p:bldP spid="74" grpId="0"/>
      <p:bldP spid="75" grpId="0"/>
      <p:bldP spid="78" grpId="0"/>
      <p:bldP spid="79" grpId="0" animBg="1"/>
      <p:bldP spid="80" grpId="0" animBg="1"/>
      <p:bldP spid="83" grpId="0" animBg="1"/>
      <p:bldP spid="87" grpId="0" animBg="1"/>
      <p:bldP spid="88" grpId="0" animBg="1"/>
      <p:bldP spid="90" grpId="0" animBg="1"/>
      <p:bldP spid="91" grpId="0" animBg="1"/>
      <p:bldP spid="92" grpId="0" animBg="1"/>
      <p:bldP spid="93" grpId="0" animBg="1"/>
      <p:bldP spid="7" grpId="0"/>
      <p:bldP spid="10" grpId="0"/>
      <p:bldP spid="11" grpId="0"/>
      <p:bldP spid="16" grpId="0"/>
      <p:bldP spid="19" grpId="0"/>
      <p:bldP spid="20" grpId="0"/>
      <p:bldP spid="21" grpId="0"/>
      <p:bldP spid="23" grpId="0"/>
      <p:bldP spid="25" grpId="0"/>
      <p:bldP spid="27" grpId="0"/>
      <p:bldP spid="28" grpId="0" animBg="1"/>
      <p:bldP spid="29" grpId="0" animBg="1"/>
      <p:bldP spid="30" grpId="0"/>
      <p:bldP spid="31" grpId="0"/>
      <p:bldP spid="32" grpId="0" animBg="1"/>
      <p:bldP spid="33" grpId="0"/>
      <p:bldP spid="34" grpId="0" animBg="1"/>
      <p:bldP spid="35" grpId="0"/>
      <p:bldP spid="36" grpId="0"/>
      <p:bldP spid="37" grpId="0"/>
      <p:bldP spid="38" grpId="0" animBg="1"/>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person holding a yellow shovel&#10;&#10;Description automatically generated">
            <a:extLst>
              <a:ext uri="{FF2B5EF4-FFF2-40B4-BE49-F238E27FC236}">
                <a16:creationId xmlns:a16="http://schemas.microsoft.com/office/drawing/2014/main" id="{DBCE0EBD-5564-3DF5-E6DE-66EDC2B6EAEB}"/>
              </a:ext>
            </a:extLst>
          </p:cNvPr>
          <p:cNvPicPr>
            <a:picLocks noChangeAspect="1"/>
          </p:cNvPicPr>
          <p:nvPr/>
        </p:nvPicPr>
        <p:blipFill rotWithShape="1">
          <a:blip r:embed="rId3"/>
          <a:srcRect l="40006" t="17164" r="20636" b="21426"/>
          <a:stretch/>
        </p:blipFill>
        <p:spPr>
          <a:xfrm>
            <a:off x="3170749" y="1944950"/>
            <a:ext cx="1689520" cy="1555074"/>
          </a:xfrm>
          <a:prstGeom prst="rect">
            <a:avLst/>
          </a:prstGeom>
        </p:spPr>
      </p:pic>
      <p:pic>
        <p:nvPicPr>
          <p:cNvPr id="56" name="Picture 55" descr="A person holding a shovel&#10;&#10;Description automatically generated">
            <a:extLst>
              <a:ext uri="{FF2B5EF4-FFF2-40B4-BE49-F238E27FC236}">
                <a16:creationId xmlns:a16="http://schemas.microsoft.com/office/drawing/2014/main" id="{2154E857-7356-C120-06CE-213FD40EB58E}"/>
              </a:ext>
            </a:extLst>
          </p:cNvPr>
          <p:cNvPicPr>
            <a:picLocks noChangeAspect="1"/>
          </p:cNvPicPr>
          <p:nvPr/>
        </p:nvPicPr>
        <p:blipFill rotWithShape="1">
          <a:blip r:embed="rId4"/>
          <a:srcRect l="22493" t="35490" r="25147" b="7228"/>
          <a:stretch/>
        </p:blipFill>
        <p:spPr>
          <a:xfrm>
            <a:off x="6445860" y="1986148"/>
            <a:ext cx="1885948" cy="1424027"/>
          </a:xfrm>
          <a:prstGeom prst="rect">
            <a:avLst/>
          </a:prstGeom>
        </p:spPr>
      </p:pic>
      <p:pic>
        <p:nvPicPr>
          <p:cNvPr id="57" name="Picture 56" descr="A person holding a yellow shovel&#10;&#10;Description automatically generated">
            <a:extLst>
              <a:ext uri="{FF2B5EF4-FFF2-40B4-BE49-F238E27FC236}">
                <a16:creationId xmlns:a16="http://schemas.microsoft.com/office/drawing/2014/main" id="{22948913-2857-4927-6B11-80A19164FCC5}"/>
              </a:ext>
            </a:extLst>
          </p:cNvPr>
          <p:cNvPicPr>
            <a:picLocks noChangeAspect="1"/>
          </p:cNvPicPr>
          <p:nvPr/>
        </p:nvPicPr>
        <p:blipFill rotWithShape="1">
          <a:blip r:embed="rId5"/>
          <a:srcRect l="7900" t="10614" r="27181" b="13101"/>
          <a:stretch/>
        </p:blipFill>
        <p:spPr>
          <a:xfrm>
            <a:off x="9793263" y="1963905"/>
            <a:ext cx="1593880" cy="1564086"/>
          </a:xfrm>
          <a:prstGeom prst="rect">
            <a:avLst/>
          </a:prstGeom>
        </p:spPr>
      </p:pic>
      <p:sp>
        <p:nvSpPr>
          <p:cNvPr id="58" name="TextBox 57">
            <a:extLst>
              <a:ext uri="{FF2B5EF4-FFF2-40B4-BE49-F238E27FC236}">
                <a16:creationId xmlns:a16="http://schemas.microsoft.com/office/drawing/2014/main" id="{CF02041D-44A3-CC4F-3F4E-43A2DA8E494F}"/>
              </a:ext>
            </a:extLst>
          </p:cNvPr>
          <p:cNvSpPr txBox="1"/>
          <p:nvPr/>
        </p:nvSpPr>
        <p:spPr>
          <a:xfrm>
            <a:off x="3026901" y="1521963"/>
            <a:ext cx="2268940" cy="369332"/>
          </a:xfrm>
          <a:prstGeom prst="rect">
            <a:avLst/>
          </a:prstGeom>
          <a:noFill/>
        </p:spPr>
        <p:txBody>
          <a:bodyPr wrap="square">
            <a:spAutoFit/>
          </a:bodyPr>
          <a:lstStyle/>
          <a:p>
            <a:r>
              <a:rPr lang="en-US" b="1" dirty="0"/>
              <a:t>Conventional Tool</a:t>
            </a:r>
            <a:endParaRPr lang="en-US" dirty="0"/>
          </a:p>
        </p:txBody>
      </p:sp>
      <p:sp>
        <p:nvSpPr>
          <p:cNvPr id="60" name="TextBox 59">
            <a:extLst>
              <a:ext uri="{FF2B5EF4-FFF2-40B4-BE49-F238E27FC236}">
                <a16:creationId xmlns:a16="http://schemas.microsoft.com/office/drawing/2014/main" id="{F758E5C9-3FBB-1A38-3C0B-3A02DFE8E4BB}"/>
              </a:ext>
            </a:extLst>
          </p:cNvPr>
          <p:cNvSpPr txBox="1"/>
          <p:nvPr/>
        </p:nvSpPr>
        <p:spPr>
          <a:xfrm>
            <a:off x="6360320" y="1559880"/>
            <a:ext cx="1851546" cy="369332"/>
          </a:xfrm>
          <a:prstGeom prst="rect">
            <a:avLst/>
          </a:prstGeom>
          <a:noFill/>
        </p:spPr>
        <p:txBody>
          <a:bodyPr wrap="square">
            <a:spAutoFit/>
          </a:bodyPr>
          <a:lstStyle/>
          <a:p>
            <a:r>
              <a:rPr lang="en-US" b="1" dirty="0"/>
              <a:t>EAHA Handle</a:t>
            </a:r>
            <a:endParaRPr lang="en-US" dirty="0"/>
          </a:p>
        </p:txBody>
      </p:sp>
      <p:sp>
        <p:nvSpPr>
          <p:cNvPr id="62" name="TextBox 61">
            <a:extLst>
              <a:ext uri="{FF2B5EF4-FFF2-40B4-BE49-F238E27FC236}">
                <a16:creationId xmlns:a16="http://schemas.microsoft.com/office/drawing/2014/main" id="{4FB46DF2-16D8-3002-A1D4-A9E7C3042DE1}"/>
              </a:ext>
            </a:extLst>
          </p:cNvPr>
          <p:cNvSpPr txBox="1"/>
          <p:nvPr/>
        </p:nvSpPr>
        <p:spPr>
          <a:xfrm>
            <a:off x="9686256" y="1557095"/>
            <a:ext cx="1869743" cy="369332"/>
          </a:xfrm>
          <a:prstGeom prst="rect">
            <a:avLst/>
          </a:prstGeom>
          <a:noFill/>
        </p:spPr>
        <p:txBody>
          <a:bodyPr wrap="square">
            <a:spAutoFit/>
          </a:bodyPr>
          <a:lstStyle/>
          <a:p>
            <a:r>
              <a:rPr lang="en-US" b="1" dirty="0"/>
              <a:t>EAHB Handle</a:t>
            </a:r>
            <a:endParaRPr lang="en-US" dirty="0"/>
          </a:p>
        </p:txBody>
      </p:sp>
      <p:sp>
        <p:nvSpPr>
          <p:cNvPr id="63" name="TextBox 62">
            <a:extLst>
              <a:ext uri="{FF2B5EF4-FFF2-40B4-BE49-F238E27FC236}">
                <a16:creationId xmlns:a16="http://schemas.microsoft.com/office/drawing/2014/main" id="{9EA78C1B-EAED-9B4F-4C7E-5ED2212F5603}"/>
              </a:ext>
            </a:extLst>
          </p:cNvPr>
          <p:cNvSpPr txBox="1"/>
          <p:nvPr/>
        </p:nvSpPr>
        <p:spPr>
          <a:xfrm>
            <a:off x="765333" y="1667918"/>
            <a:ext cx="2015171"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Placement</a:t>
            </a:r>
          </a:p>
          <a:p>
            <a:r>
              <a:rPr lang="en-US" sz="2400" dirty="0">
                <a:latin typeface="Arial" panose="020B0604020202020204" pitchFamily="34" charset="0"/>
                <a:cs typeface="Arial" panose="020B0604020202020204" pitchFamily="34" charset="0"/>
              </a:rPr>
              <a:t>Subject A</a:t>
            </a:r>
          </a:p>
        </p:txBody>
      </p:sp>
      <p:pic>
        <p:nvPicPr>
          <p:cNvPr id="2" name="Picture 1" descr="A person holding a yellow shovel&#10;&#10;Description automatically generated">
            <a:extLst>
              <a:ext uri="{FF2B5EF4-FFF2-40B4-BE49-F238E27FC236}">
                <a16:creationId xmlns:a16="http://schemas.microsoft.com/office/drawing/2014/main" id="{B03A1E7E-B694-9A93-847B-7ABDCFA69E2F}"/>
              </a:ext>
            </a:extLst>
          </p:cNvPr>
          <p:cNvPicPr>
            <a:picLocks noChangeAspect="1"/>
          </p:cNvPicPr>
          <p:nvPr/>
        </p:nvPicPr>
        <p:blipFill rotWithShape="1">
          <a:blip r:embed="rId6"/>
          <a:srcRect l="36129" t="2189" r="35127" b="33603"/>
          <a:stretch/>
        </p:blipFill>
        <p:spPr>
          <a:xfrm>
            <a:off x="3414345" y="3871504"/>
            <a:ext cx="1435421" cy="1709074"/>
          </a:xfrm>
          <a:prstGeom prst="rect">
            <a:avLst/>
          </a:prstGeom>
        </p:spPr>
      </p:pic>
      <p:pic>
        <p:nvPicPr>
          <p:cNvPr id="4" name="Picture 3" descr="A person holding a yellow toy&#10;&#10;Description automatically generated">
            <a:extLst>
              <a:ext uri="{FF2B5EF4-FFF2-40B4-BE49-F238E27FC236}">
                <a16:creationId xmlns:a16="http://schemas.microsoft.com/office/drawing/2014/main" id="{577CD7C8-8C4E-121E-DD45-6F613F16AB9D}"/>
              </a:ext>
            </a:extLst>
          </p:cNvPr>
          <p:cNvPicPr>
            <a:picLocks noChangeAspect="1"/>
          </p:cNvPicPr>
          <p:nvPr/>
        </p:nvPicPr>
        <p:blipFill rotWithShape="1">
          <a:blip r:embed="rId7"/>
          <a:srcRect l="12234" t="17313" r="35848" b="11974"/>
          <a:stretch/>
        </p:blipFill>
        <p:spPr>
          <a:xfrm>
            <a:off x="9796204" y="3803362"/>
            <a:ext cx="1593880" cy="1881793"/>
          </a:xfrm>
          <a:prstGeom prst="rect">
            <a:avLst/>
          </a:prstGeom>
        </p:spPr>
      </p:pic>
      <p:sp>
        <p:nvSpPr>
          <p:cNvPr id="6" name="Arrow: Curved Right 5">
            <a:extLst>
              <a:ext uri="{FF2B5EF4-FFF2-40B4-BE49-F238E27FC236}">
                <a16:creationId xmlns:a16="http://schemas.microsoft.com/office/drawing/2014/main" id="{9ABD81C5-C10D-797D-FA00-D80EEA6D9358}"/>
              </a:ext>
            </a:extLst>
          </p:cNvPr>
          <p:cNvSpPr/>
          <p:nvPr/>
        </p:nvSpPr>
        <p:spPr>
          <a:xfrm>
            <a:off x="1867112" y="2416052"/>
            <a:ext cx="180821" cy="2711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2C39ED0-9ED5-C226-A539-89DCBC1E0EFC}"/>
              </a:ext>
            </a:extLst>
          </p:cNvPr>
          <p:cNvSpPr txBox="1"/>
          <p:nvPr/>
        </p:nvSpPr>
        <p:spPr>
          <a:xfrm>
            <a:off x="806231" y="2814774"/>
            <a:ext cx="154156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Supination Close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neutral </a:t>
            </a:r>
          </a:p>
        </p:txBody>
      </p:sp>
      <p:sp>
        <p:nvSpPr>
          <p:cNvPr id="8" name="TextBox 7">
            <a:extLst>
              <a:ext uri="{FF2B5EF4-FFF2-40B4-BE49-F238E27FC236}">
                <a16:creationId xmlns:a16="http://schemas.microsoft.com/office/drawing/2014/main" id="{95CF0E56-6DCD-CA93-1E72-A174C315150E}"/>
              </a:ext>
            </a:extLst>
          </p:cNvPr>
          <p:cNvSpPr txBox="1"/>
          <p:nvPr/>
        </p:nvSpPr>
        <p:spPr>
          <a:xfrm>
            <a:off x="2557102" y="3485175"/>
            <a:ext cx="241784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Extension 20</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Adduction 10</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40887E5-4DC7-E4F8-613F-B56345A81085}"/>
              </a:ext>
            </a:extLst>
          </p:cNvPr>
          <p:cNvSpPr txBox="1"/>
          <p:nvPr/>
        </p:nvSpPr>
        <p:spPr>
          <a:xfrm>
            <a:off x="6124749" y="3462511"/>
            <a:ext cx="232268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Flexion 25</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Adduction 15</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1054449F-014B-871B-C491-99CAA253F867}"/>
              </a:ext>
            </a:extLst>
          </p:cNvPr>
          <p:cNvSpPr txBox="1"/>
          <p:nvPr/>
        </p:nvSpPr>
        <p:spPr>
          <a:xfrm>
            <a:off x="9398776" y="3506741"/>
            <a:ext cx="211294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Flexion 18 Adduction 12</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CD04475E-EC47-2DE7-23D8-CB4794DFFCE1}"/>
              </a:ext>
            </a:extLst>
          </p:cNvPr>
          <p:cNvSpPr/>
          <p:nvPr/>
        </p:nvSpPr>
        <p:spPr>
          <a:xfrm>
            <a:off x="3496145" y="3006151"/>
            <a:ext cx="947055" cy="481261"/>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B5F7AE6-D43A-4BD6-89D9-4D67E06C94B9}"/>
              </a:ext>
            </a:extLst>
          </p:cNvPr>
          <p:cNvSpPr txBox="1"/>
          <p:nvPr/>
        </p:nvSpPr>
        <p:spPr>
          <a:xfrm>
            <a:off x="5082391" y="2814774"/>
            <a:ext cx="112492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S</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upination</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A848E677-3E70-D812-C6B5-BACE8716DB29}"/>
              </a:ext>
            </a:extLst>
          </p:cNvPr>
          <p:cNvSpPr txBox="1"/>
          <p:nvPr/>
        </p:nvSpPr>
        <p:spPr>
          <a:xfrm>
            <a:off x="8472616" y="2594908"/>
            <a:ext cx="1323588"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Supination, but less than Subject B</a:t>
            </a:r>
          </a:p>
        </p:txBody>
      </p:sp>
      <p:sp>
        <p:nvSpPr>
          <p:cNvPr id="16" name="TextBox 15">
            <a:extLst>
              <a:ext uri="{FF2B5EF4-FFF2-40B4-BE49-F238E27FC236}">
                <a16:creationId xmlns:a16="http://schemas.microsoft.com/office/drawing/2014/main" id="{402DFF89-2079-147C-D018-62BB6C6111F3}"/>
              </a:ext>
            </a:extLst>
          </p:cNvPr>
          <p:cNvSpPr txBox="1"/>
          <p:nvPr/>
        </p:nvSpPr>
        <p:spPr>
          <a:xfrm>
            <a:off x="768402" y="3717818"/>
            <a:ext cx="2154844"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Placement</a:t>
            </a:r>
          </a:p>
          <a:p>
            <a:r>
              <a:rPr lang="en-US" sz="2400" dirty="0">
                <a:latin typeface="Arial" panose="020B0604020202020204" pitchFamily="34" charset="0"/>
                <a:cs typeface="Arial" panose="020B0604020202020204" pitchFamily="34" charset="0"/>
              </a:rPr>
              <a:t>Subject B</a:t>
            </a:r>
          </a:p>
        </p:txBody>
      </p:sp>
      <p:sp>
        <p:nvSpPr>
          <p:cNvPr id="17" name="Arrow: Curved Right 16">
            <a:extLst>
              <a:ext uri="{FF2B5EF4-FFF2-40B4-BE49-F238E27FC236}">
                <a16:creationId xmlns:a16="http://schemas.microsoft.com/office/drawing/2014/main" id="{3B2D625A-2058-9838-F136-AA7B8D63F465}"/>
              </a:ext>
            </a:extLst>
          </p:cNvPr>
          <p:cNvSpPr/>
          <p:nvPr/>
        </p:nvSpPr>
        <p:spPr>
          <a:xfrm>
            <a:off x="1917055" y="4501735"/>
            <a:ext cx="180821" cy="2711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4B98637-1AF9-D628-FB9A-3DC088C1E496}"/>
              </a:ext>
            </a:extLst>
          </p:cNvPr>
          <p:cNvSpPr txBox="1"/>
          <p:nvPr/>
        </p:nvSpPr>
        <p:spPr>
          <a:xfrm>
            <a:off x="3026901" y="5601106"/>
            <a:ext cx="189857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Extension and Abduction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Rounded Corners 19">
            <a:extLst>
              <a:ext uri="{FF2B5EF4-FFF2-40B4-BE49-F238E27FC236}">
                <a16:creationId xmlns:a16="http://schemas.microsoft.com/office/drawing/2014/main" id="{8837BF8C-AFC6-95AC-BF69-7998E68FCC68}"/>
              </a:ext>
            </a:extLst>
          </p:cNvPr>
          <p:cNvSpPr/>
          <p:nvPr/>
        </p:nvSpPr>
        <p:spPr>
          <a:xfrm>
            <a:off x="10603647" y="2805715"/>
            <a:ext cx="746330" cy="572077"/>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1D41E222-BA23-A10D-0716-92AB3FB6E64F}"/>
              </a:ext>
            </a:extLst>
          </p:cNvPr>
          <p:cNvSpPr/>
          <p:nvPr/>
        </p:nvSpPr>
        <p:spPr>
          <a:xfrm>
            <a:off x="3572375" y="5050194"/>
            <a:ext cx="890573" cy="525241"/>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pic>
        <p:nvPicPr>
          <p:cNvPr id="23" name="Picture 22" descr="A person holding a shovel&#10;&#10;Description automatically generated">
            <a:extLst>
              <a:ext uri="{FF2B5EF4-FFF2-40B4-BE49-F238E27FC236}">
                <a16:creationId xmlns:a16="http://schemas.microsoft.com/office/drawing/2014/main" id="{5CD6B447-8AEE-B6A9-431F-5F0EA70A73C0}"/>
              </a:ext>
            </a:extLst>
          </p:cNvPr>
          <p:cNvPicPr>
            <a:picLocks noChangeAspect="1"/>
          </p:cNvPicPr>
          <p:nvPr/>
        </p:nvPicPr>
        <p:blipFill rotWithShape="1">
          <a:blip r:embed="rId8"/>
          <a:srcRect l="4403" t="9072" r="33157" b="30610"/>
          <a:stretch/>
        </p:blipFill>
        <p:spPr>
          <a:xfrm>
            <a:off x="6537522" y="3831461"/>
            <a:ext cx="1773362" cy="1858500"/>
          </a:xfrm>
          <a:prstGeom prst="rect">
            <a:avLst/>
          </a:prstGeom>
        </p:spPr>
      </p:pic>
      <p:sp>
        <p:nvSpPr>
          <p:cNvPr id="12" name="Rectangle: Rounded Corners 11">
            <a:extLst>
              <a:ext uri="{FF2B5EF4-FFF2-40B4-BE49-F238E27FC236}">
                <a16:creationId xmlns:a16="http://schemas.microsoft.com/office/drawing/2014/main" id="{854C296E-3881-A5DD-2584-98133EF51433}"/>
              </a:ext>
            </a:extLst>
          </p:cNvPr>
          <p:cNvSpPr/>
          <p:nvPr/>
        </p:nvSpPr>
        <p:spPr>
          <a:xfrm>
            <a:off x="7370238" y="3825528"/>
            <a:ext cx="890573" cy="525241"/>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C2B99859-C62B-39F4-33AD-BA2959E39A06}"/>
              </a:ext>
            </a:extLst>
          </p:cNvPr>
          <p:cNvSpPr/>
          <p:nvPr/>
        </p:nvSpPr>
        <p:spPr>
          <a:xfrm>
            <a:off x="7297316" y="2017872"/>
            <a:ext cx="947055" cy="481261"/>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AD61832-8BCC-524C-A40C-611643A15AF3}"/>
              </a:ext>
            </a:extLst>
          </p:cNvPr>
          <p:cNvSpPr txBox="1"/>
          <p:nvPr/>
        </p:nvSpPr>
        <p:spPr>
          <a:xfrm>
            <a:off x="4974950" y="4479949"/>
            <a:ext cx="1648575"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supination compared to Subject A</a:t>
            </a:r>
          </a:p>
        </p:txBody>
      </p:sp>
      <p:sp>
        <p:nvSpPr>
          <p:cNvPr id="26" name="TextBox 25">
            <a:extLst>
              <a:ext uri="{FF2B5EF4-FFF2-40B4-BE49-F238E27FC236}">
                <a16:creationId xmlns:a16="http://schemas.microsoft.com/office/drawing/2014/main" id="{777A679B-7009-AEB4-66BA-F10B35C867B9}"/>
              </a:ext>
            </a:extLst>
          </p:cNvPr>
          <p:cNvSpPr txBox="1"/>
          <p:nvPr/>
        </p:nvSpPr>
        <p:spPr>
          <a:xfrm>
            <a:off x="5439696" y="5724199"/>
            <a:ext cx="305143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Extension </a:t>
            </a:r>
            <a:r>
              <a:rPr lang="en-US" sz="1400" dirty="0">
                <a:solidFill>
                  <a:prstClr val="black"/>
                </a:solidFill>
                <a:latin typeface="Arial" panose="020B0604020202020204" pitchFamily="34" charset="0"/>
                <a:cs typeface="Arial" panose="020B0604020202020204" pitchFamily="34" charset="0"/>
              </a:rPr>
              <a:t>and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0C87A549-194B-378B-A0B4-F8444DB9A279}"/>
              </a:ext>
            </a:extLst>
          </p:cNvPr>
          <p:cNvSpPr/>
          <p:nvPr/>
        </p:nvSpPr>
        <p:spPr>
          <a:xfrm>
            <a:off x="10629727" y="4931664"/>
            <a:ext cx="727666" cy="663805"/>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D85AD6A-A796-32BC-BFD8-DF3645F4B574}"/>
              </a:ext>
            </a:extLst>
          </p:cNvPr>
          <p:cNvSpPr txBox="1"/>
          <p:nvPr/>
        </p:nvSpPr>
        <p:spPr>
          <a:xfrm>
            <a:off x="8530781" y="4388092"/>
            <a:ext cx="112639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Supination</a:t>
            </a:r>
          </a:p>
        </p:txBody>
      </p:sp>
      <p:sp>
        <p:nvSpPr>
          <p:cNvPr id="32" name="TextBox 31">
            <a:extLst>
              <a:ext uri="{FF2B5EF4-FFF2-40B4-BE49-F238E27FC236}">
                <a16:creationId xmlns:a16="http://schemas.microsoft.com/office/drawing/2014/main" id="{D25959BB-B218-2941-42CC-3DA8797FABD7}"/>
              </a:ext>
            </a:extLst>
          </p:cNvPr>
          <p:cNvSpPr txBox="1"/>
          <p:nvPr/>
        </p:nvSpPr>
        <p:spPr>
          <a:xfrm>
            <a:off x="1092767" y="4919920"/>
            <a:ext cx="1648575"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supination compared to Subject A</a:t>
            </a:r>
          </a:p>
        </p:txBody>
      </p:sp>
      <p:sp>
        <p:nvSpPr>
          <p:cNvPr id="33" name="TextBox 32">
            <a:extLst>
              <a:ext uri="{FF2B5EF4-FFF2-40B4-BE49-F238E27FC236}">
                <a16:creationId xmlns:a16="http://schemas.microsoft.com/office/drawing/2014/main" id="{B4B99B64-E5FE-D3A5-85AF-600A19DA0597}"/>
              </a:ext>
            </a:extLst>
          </p:cNvPr>
          <p:cNvSpPr txBox="1"/>
          <p:nvPr/>
        </p:nvSpPr>
        <p:spPr>
          <a:xfrm>
            <a:off x="8570667" y="5805724"/>
            <a:ext cx="305143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Extension </a:t>
            </a:r>
            <a:r>
              <a:rPr lang="en-US" sz="1400" dirty="0">
                <a:solidFill>
                  <a:prstClr val="black"/>
                </a:solidFill>
                <a:latin typeface="Arial" panose="020B0604020202020204" pitchFamily="34" charset="0"/>
                <a:cs typeface="Arial" panose="020B0604020202020204" pitchFamily="34" charset="0"/>
              </a:rPr>
              <a:t>and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12F7A87-049D-26E0-6FC2-447926A68AFC}"/>
              </a:ext>
            </a:extLst>
          </p:cNvPr>
          <p:cNvSpPr txBox="1"/>
          <p:nvPr/>
        </p:nvSpPr>
        <p:spPr>
          <a:xfrm>
            <a:off x="914400" y="125081"/>
            <a:ext cx="10066584" cy="1077218"/>
          </a:xfrm>
          <a:prstGeom prst="rect">
            <a:avLst/>
          </a:prstGeom>
          <a:noFill/>
        </p:spPr>
        <p:txBody>
          <a:bodyPr wrap="square">
            <a:spAutoFit/>
          </a:bodyPr>
          <a:lstStyle/>
          <a:p>
            <a:pPr algn="ctr"/>
            <a:r>
              <a:rPr lang="en-US" sz="3200" b="1" dirty="0">
                <a:latin typeface="Arial Black" panose="020B0A04020102020204" pitchFamily="34" charset="0"/>
                <a:cs typeface="Arial" panose="020B0604020202020204" pitchFamily="34" charset="0"/>
              </a:rPr>
              <a:t>Wrist and Forearm Postures: Subject A and B: Shovel</a:t>
            </a:r>
          </a:p>
        </p:txBody>
      </p:sp>
    </p:spTree>
    <p:extLst>
      <p:ext uri="{BB962C8B-B14F-4D97-AF65-F5344CB8AC3E}">
        <p14:creationId xmlns:p14="http://schemas.microsoft.com/office/powerpoint/2010/main" val="20553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2" grpId="0"/>
      <p:bldP spid="63" grpId="0"/>
      <p:bldP spid="6" grpId="0" animBg="1"/>
      <p:bldP spid="7" grpId="0"/>
      <p:bldP spid="8" grpId="0"/>
      <p:bldP spid="9" grpId="0"/>
      <p:bldP spid="10" grpId="0"/>
      <p:bldP spid="11" grpId="0" animBg="1"/>
      <p:bldP spid="14" grpId="0"/>
      <p:bldP spid="15" grpId="0"/>
      <p:bldP spid="16" grpId="0"/>
      <p:bldP spid="17" grpId="0" animBg="1"/>
      <p:bldP spid="18" grpId="0"/>
      <p:bldP spid="20" grpId="0" animBg="1"/>
      <p:bldP spid="21" grpId="0" animBg="1"/>
      <p:bldP spid="12" grpId="0" animBg="1"/>
      <p:bldP spid="24" grpId="0" animBg="1"/>
      <p:bldP spid="25" grpId="0"/>
      <p:bldP spid="26" grpId="0"/>
      <p:bldP spid="28" grpId="0" animBg="1"/>
      <p:bldP spid="29"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erson holding a yellow shovel&#10;&#10;Description automatically generated">
            <a:extLst>
              <a:ext uri="{FF2B5EF4-FFF2-40B4-BE49-F238E27FC236}">
                <a16:creationId xmlns:a16="http://schemas.microsoft.com/office/drawing/2014/main" id="{1F514C56-2128-1039-BC7F-29972AD9457B}"/>
              </a:ext>
            </a:extLst>
          </p:cNvPr>
          <p:cNvPicPr>
            <a:picLocks noChangeAspect="1"/>
          </p:cNvPicPr>
          <p:nvPr/>
        </p:nvPicPr>
        <p:blipFill rotWithShape="1">
          <a:blip r:embed="rId3"/>
          <a:srcRect l="12366" t="14925" r="22095" b="43350"/>
          <a:stretch/>
        </p:blipFill>
        <p:spPr>
          <a:xfrm>
            <a:off x="9389072" y="3811783"/>
            <a:ext cx="2141609" cy="1817911"/>
          </a:xfrm>
          <a:prstGeom prst="rect">
            <a:avLst/>
          </a:prstGeom>
        </p:spPr>
      </p:pic>
      <p:pic>
        <p:nvPicPr>
          <p:cNvPr id="35" name="Picture 34" descr="A person holding a yellow object&#10;&#10;Description automatically generated">
            <a:extLst>
              <a:ext uri="{FF2B5EF4-FFF2-40B4-BE49-F238E27FC236}">
                <a16:creationId xmlns:a16="http://schemas.microsoft.com/office/drawing/2014/main" id="{EDDF40AE-1036-DAC4-F4BD-9744BA55F9AA}"/>
              </a:ext>
            </a:extLst>
          </p:cNvPr>
          <p:cNvPicPr>
            <a:picLocks noChangeAspect="1"/>
          </p:cNvPicPr>
          <p:nvPr/>
        </p:nvPicPr>
        <p:blipFill rotWithShape="1">
          <a:blip r:embed="rId4"/>
          <a:srcRect l="21407" t="8889" r="17452" b="57008"/>
          <a:stretch/>
        </p:blipFill>
        <p:spPr>
          <a:xfrm>
            <a:off x="9578856" y="1898828"/>
            <a:ext cx="1955037" cy="1380512"/>
          </a:xfrm>
          <a:prstGeom prst="rect">
            <a:avLst/>
          </a:prstGeom>
        </p:spPr>
      </p:pic>
      <p:pic>
        <p:nvPicPr>
          <p:cNvPr id="22" name="Picture 21" descr="A person holding a yellow object&#10;&#10;Description automatically generated">
            <a:extLst>
              <a:ext uri="{FF2B5EF4-FFF2-40B4-BE49-F238E27FC236}">
                <a16:creationId xmlns:a16="http://schemas.microsoft.com/office/drawing/2014/main" id="{B90A776A-98DB-78D3-5C05-BB65035AA77F}"/>
              </a:ext>
            </a:extLst>
          </p:cNvPr>
          <p:cNvPicPr>
            <a:picLocks noChangeAspect="1"/>
          </p:cNvPicPr>
          <p:nvPr/>
        </p:nvPicPr>
        <p:blipFill rotWithShape="1">
          <a:blip r:embed="rId5"/>
          <a:srcRect l="27864" t="23351" r="9678" b="28706"/>
          <a:stretch/>
        </p:blipFill>
        <p:spPr>
          <a:xfrm>
            <a:off x="6526398" y="3850608"/>
            <a:ext cx="1824870" cy="1867726"/>
          </a:xfrm>
          <a:prstGeom prst="rect">
            <a:avLst/>
          </a:prstGeom>
        </p:spPr>
      </p:pic>
      <p:pic>
        <p:nvPicPr>
          <p:cNvPr id="19" name="Picture 18" descr="A person holding a shovel and a shovel&#10;&#10;Description automatically generated">
            <a:extLst>
              <a:ext uri="{FF2B5EF4-FFF2-40B4-BE49-F238E27FC236}">
                <a16:creationId xmlns:a16="http://schemas.microsoft.com/office/drawing/2014/main" id="{55893EB0-6A35-ED6D-6C30-4C1A08433D18}"/>
              </a:ext>
            </a:extLst>
          </p:cNvPr>
          <p:cNvPicPr>
            <a:picLocks noChangeAspect="1"/>
          </p:cNvPicPr>
          <p:nvPr/>
        </p:nvPicPr>
        <p:blipFill rotWithShape="1">
          <a:blip r:embed="rId6"/>
          <a:srcRect l="44761" t="9287"/>
          <a:stretch/>
        </p:blipFill>
        <p:spPr>
          <a:xfrm>
            <a:off x="6463555" y="1885486"/>
            <a:ext cx="1887713" cy="1555073"/>
          </a:xfrm>
          <a:prstGeom prst="rect">
            <a:avLst/>
          </a:prstGeom>
        </p:spPr>
      </p:pic>
      <p:pic>
        <p:nvPicPr>
          <p:cNvPr id="13" name="Picture 12" descr="A person using a yellow tool to cut hay&#10;&#10;Description automatically generated">
            <a:extLst>
              <a:ext uri="{FF2B5EF4-FFF2-40B4-BE49-F238E27FC236}">
                <a16:creationId xmlns:a16="http://schemas.microsoft.com/office/drawing/2014/main" id="{990EB9BA-D5AA-B25B-A4BA-AF891E6BB387}"/>
              </a:ext>
            </a:extLst>
          </p:cNvPr>
          <p:cNvPicPr>
            <a:picLocks noChangeAspect="1"/>
          </p:cNvPicPr>
          <p:nvPr/>
        </p:nvPicPr>
        <p:blipFill rotWithShape="1">
          <a:blip r:embed="rId7"/>
          <a:srcRect l="23465" t="13466" r="10996" b="53565"/>
          <a:stretch/>
        </p:blipFill>
        <p:spPr>
          <a:xfrm>
            <a:off x="2818176" y="3919694"/>
            <a:ext cx="2061948" cy="1382980"/>
          </a:xfrm>
          <a:prstGeom prst="rect">
            <a:avLst/>
          </a:prstGeom>
        </p:spPr>
      </p:pic>
      <p:pic>
        <p:nvPicPr>
          <p:cNvPr id="3" name="Picture 2" descr="A person holding a yellow shovel&#10;&#10;Description automatically generated">
            <a:extLst>
              <a:ext uri="{FF2B5EF4-FFF2-40B4-BE49-F238E27FC236}">
                <a16:creationId xmlns:a16="http://schemas.microsoft.com/office/drawing/2014/main" id="{DDB8B049-26E4-4ABA-B55D-C1C874D299B3}"/>
              </a:ext>
            </a:extLst>
          </p:cNvPr>
          <p:cNvPicPr>
            <a:picLocks noChangeAspect="1"/>
          </p:cNvPicPr>
          <p:nvPr/>
        </p:nvPicPr>
        <p:blipFill rotWithShape="1">
          <a:blip r:embed="rId8"/>
          <a:srcRect l="27357" t="20331" r="14975" b="12438"/>
          <a:stretch/>
        </p:blipFill>
        <p:spPr>
          <a:xfrm>
            <a:off x="3283822" y="1885486"/>
            <a:ext cx="1593729" cy="1596169"/>
          </a:xfrm>
          <a:prstGeom prst="rect">
            <a:avLst/>
          </a:prstGeom>
        </p:spPr>
      </p:pic>
      <p:sp>
        <p:nvSpPr>
          <p:cNvPr id="58" name="TextBox 57">
            <a:extLst>
              <a:ext uri="{FF2B5EF4-FFF2-40B4-BE49-F238E27FC236}">
                <a16:creationId xmlns:a16="http://schemas.microsoft.com/office/drawing/2014/main" id="{CF02041D-44A3-CC4F-3F4E-43A2DA8E494F}"/>
              </a:ext>
            </a:extLst>
          </p:cNvPr>
          <p:cNvSpPr txBox="1"/>
          <p:nvPr/>
        </p:nvSpPr>
        <p:spPr>
          <a:xfrm>
            <a:off x="2936515" y="1504550"/>
            <a:ext cx="226894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Conventional</a:t>
            </a:r>
            <a:r>
              <a:rPr lang="en-US" b="1" dirty="0"/>
              <a:t> Tool</a:t>
            </a:r>
            <a:endParaRPr lang="en-US" dirty="0"/>
          </a:p>
        </p:txBody>
      </p:sp>
      <p:sp>
        <p:nvSpPr>
          <p:cNvPr id="60" name="TextBox 59">
            <a:extLst>
              <a:ext uri="{FF2B5EF4-FFF2-40B4-BE49-F238E27FC236}">
                <a16:creationId xmlns:a16="http://schemas.microsoft.com/office/drawing/2014/main" id="{F758E5C9-3FBB-1A38-3C0B-3A02DFE8E4BB}"/>
              </a:ext>
            </a:extLst>
          </p:cNvPr>
          <p:cNvSpPr txBox="1"/>
          <p:nvPr/>
        </p:nvSpPr>
        <p:spPr>
          <a:xfrm>
            <a:off x="6403681" y="1471233"/>
            <a:ext cx="1851546" cy="369332"/>
          </a:xfrm>
          <a:prstGeom prst="rect">
            <a:avLst/>
          </a:prstGeom>
          <a:noFill/>
        </p:spPr>
        <p:txBody>
          <a:bodyPr wrap="square">
            <a:spAutoFit/>
          </a:bodyPr>
          <a:lstStyle/>
          <a:p>
            <a:r>
              <a:rPr lang="en-US" b="1" dirty="0"/>
              <a:t>EAHA Handle</a:t>
            </a:r>
            <a:endParaRPr lang="en-US" dirty="0"/>
          </a:p>
        </p:txBody>
      </p:sp>
      <p:sp>
        <p:nvSpPr>
          <p:cNvPr id="62" name="TextBox 61">
            <a:extLst>
              <a:ext uri="{FF2B5EF4-FFF2-40B4-BE49-F238E27FC236}">
                <a16:creationId xmlns:a16="http://schemas.microsoft.com/office/drawing/2014/main" id="{4FB46DF2-16D8-3002-A1D4-A9E7C3042DE1}"/>
              </a:ext>
            </a:extLst>
          </p:cNvPr>
          <p:cNvSpPr txBox="1"/>
          <p:nvPr/>
        </p:nvSpPr>
        <p:spPr>
          <a:xfrm>
            <a:off x="9621502" y="1460634"/>
            <a:ext cx="1869743"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EAHB Handle</a:t>
            </a:r>
            <a:endParaRPr lang="en-US" dirty="0">
              <a:latin typeface="Arial" panose="020B0604020202020204" pitchFamily="34" charset="0"/>
              <a:cs typeface="Arial" panose="020B0604020202020204" pitchFamily="34" charset="0"/>
            </a:endParaRPr>
          </a:p>
        </p:txBody>
      </p:sp>
      <p:sp>
        <p:nvSpPr>
          <p:cNvPr id="6" name="Arrow: Curved Right 5">
            <a:extLst>
              <a:ext uri="{FF2B5EF4-FFF2-40B4-BE49-F238E27FC236}">
                <a16:creationId xmlns:a16="http://schemas.microsoft.com/office/drawing/2014/main" id="{9ABD81C5-C10D-797D-FA00-D80EEA6D9358}"/>
              </a:ext>
            </a:extLst>
          </p:cNvPr>
          <p:cNvSpPr/>
          <p:nvPr/>
        </p:nvSpPr>
        <p:spPr>
          <a:xfrm>
            <a:off x="2518176" y="2607027"/>
            <a:ext cx="180821" cy="2711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2C39ED0-9ED5-C226-A539-89DCBC1E0EFC}"/>
              </a:ext>
            </a:extLst>
          </p:cNvPr>
          <p:cNvSpPr txBox="1"/>
          <p:nvPr/>
        </p:nvSpPr>
        <p:spPr>
          <a:xfrm>
            <a:off x="1409878" y="2941352"/>
            <a:ext cx="1344562" cy="307777"/>
          </a:xfrm>
          <a:prstGeom prst="rect">
            <a:avLst/>
          </a:prstGeom>
          <a:noFill/>
        </p:spPr>
        <p:txBody>
          <a:bodyPr wrap="square">
            <a:spAutoFit/>
          </a:bodyPr>
          <a:lstStyle/>
          <a:p>
            <a:pP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Pronation 45</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p>
        </p:txBody>
      </p:sp>
      <p:sp>
        <p:nvSpPr>
          <p:cNvPr id="8" name="TextBox 7">
            <a:extLst>
              <a:ext uri="{FF2B5EF4-FFF2-40B4-BE49-F238E27FC236}">
                <a16:creationId xmlns:a16="http://schemas.microsoft.com/office/drawing/2014/main" id="{95CF0E56-6DCD-CA93-1E72-A174C315150E}"/>
              </a:ext>
            </a:extLst>
          </p:cNvPr>
          <p:cNvSpPr txBox="1"/>
          <p:nvPr/>
        </p:nvSpPr>
        <p:spPr>
          <a:xfrm>
            <a:off x="3064563" y="3476092"/>
            <a:ext cx="193395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Flexion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and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Abduction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40887E5-4DC7-E4F8-613F-B56345A81085}"/>
              </a:ext>
            </a:extLst>
          </p:cNvPr>
          <p:cNvSpPr txBox="1"/>
          <p:nvPr/>
        </p:nvSpPr>
        <p:spPr>
          <a:xfrm>
            <a:off x="6235632" y="3429195"/>
            <a:ext cx="229354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Extension and   Abduction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CD04475E-EC47-2DE7-23D8-CB4794DFFCE1}"/>
              </a:ext>
            </a:extLst>
          </p:cNvPr>
          <p:cNvSpPr/>
          <p:nvPr/>
        </p:nvSpPr>
        <p:spPr>
          <a:xfrm>
            <a:off x="4172828" y="2804497"/>
            <a:ext cx="711361" cy="664546"/>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848E677-3E70-D812-C6B5-BACE8716DB29}"/>
              </a:ext>
            </a:extLst>
          </p:cNvPr>
          <p:cNvSpPr txBox="1"/>
          <p:nvPr/>
        </p:nvSpPr>
        <p:spPr>
          <a:xfrm>
            <a:off x="8403395" y="2508843"/>
            <a:ext cx="1234266"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Supination, but less than Subject B</a:t>
            </a:r>
          </a:p>
        </p:txBody>
      </p:sp>
      <p:sp>
        <p:nvSpPr>
          <p:cNvPr id="17" name="Arrow: Curved Right 16">
            <a:extLst>
              <a:ext uri="{FF2B5EF4-FFF2-40B4-BE49-F238E27FC236}">
                <a16:creationId xmlns:a16="http://schemas.microsoft.com/office/drawing/2014/main" id="{3B2D625A-2058-9838-F136-AA7B8D63F465}"/>
              </a:ext>
            </a:extLst>
          </p:cNvPr>
          <p:cNvSpPr/>
          <p:nvPr/>
        </p:nvSpPr>
        <p:spPr>
          <a:xfrm>
            <a:off x="2473166" y="4440948"/>
            <a:ext cx="180821" cy="2711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4B98637-1AF9-D628-FB9A-3DC088C1E496}"/>
              </a:ext>
            </a:extLst>
          </p:cNvPr>
          <p:cNvSpPr txBox="1"/>
          <p:nvPr/>
        </p:nvSpPr>
        <p:spPr>
          <a:xfrm>
            <a:off x="2815543" y="5446641"/>
            <a:ext cx="209179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a:t>
            </a:r>
            <a:r>
              <a:rPr lang="en-US" sz="1400" dirty="0">
                <a:solidFill>
                  <a:prstClr val="black"/>
                </a:solidFill>
                <a:latin typeface="Arial" panose="020B0604020202020204" pitchFamily="34" charset="0"/>
                <a:cs typeface="Arial" panose="020B0604020202020204" pitchFamily="34" charset="0"/>
              </a:rPr>
              <a:t>Flexion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Abduction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Rounded Corners 19">
            <a:extLst>
              <a:ext uri="{FF2B5EF4-FFF2-40B4-BE49-F238E27FC236}">
                <a16:creationId xmlns:a16="http://schemas.microsoft.com/office/drawing/2014/main" id="{8837BF8C-AFC6-95AC-BF69-7998E68FCC68}"/>
              </a:ext>
            </a:extLst>
          </p:cNvPr>
          <p:cNvSpPr/>
          <p:nvPr/>
        </p:nvSpPr>
        <p:spPr>
          <a:xfrm>
            <a:off x="10800395" y="2649500"/>
            <a:ext cx="680117" cy="606147"/>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1D41E222-BA23-A10D-0716-92AB3FB6E64F}"/>
              </a:ext>
            </a:extLst>
          </p:cNvPr>
          <p:cNvSpPr/>
          <p:nvPr/>
        </p:nvSpPr>
        <p:spPr>
          <a:xfrm>
            <a:off x="4052202" y="4604431"/>
            <a:ext cx="825349" cy="525241"/>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54C296E-3881-A5DD-2584-98133EF51433}"/>
              </a:ext>
            </a:extLst>
          </p:cNvPr>
          <p:cNvSpPr/>
          <p:nvPr/>
        </p:nvSpPr>
        <p:spPr>
          <a:xfrm>
            <a:off x="6548499" y="4984268"/>
            <a:ext cx="502195" cy="573502"/>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C2B99859-C62B-39F4-33AD-BA2959E39A06}"/>
              </a:ext>
            </a:extLst>
          </p:cNvPr>
          <p:cNvSpPr/>
          <p:nvPr/>
        </p:nvSpPr>
        <p:spPr>
          <a:xfrm>
            <a:off x="6568893" y="2422853"/>
            <a:ext cx="698802" cy="694642"/>
          </a:xfrm>
          <a:prstGeom prst="roundRect">
            <a:avLst/>
          </a:prstGeom>
          <a:noFill/>
          <a:ln w="666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AD61832-8BCC-524C-A40C-611643A15AF3}"/>
              </a:ext>
            </a:extLst>
          </p:cNvPr>
          <p:cNvSpPr txBox="1"/>
          <p:nvPr/>
        </p:nvSpPr>
        <p:spPr>
          <a:xfrm>
            <a:off x="5031512" y="4442250"/>
            <a:ext cx="1373829"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lang="en-US" sz="1400" dirty="0">
                <a:solidFill>
                  <a:prstClr val="black"/>
                </a:solidFill>
                <a:latin typeface="Arial" panose="020B0604020202020204" pitchFamily="34" charset="0"/>
                <a:cs typeface="Arial" panose="020B0604020202020204" pitchFamily="34" charset="0"/>
              </a:rPr>
              <a:t>ess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Pronation compared to Subject A</a:t>
            </a:r>
          </a:p>
        </p:txBody>
      </p:sp>
      <p:sp>
        <p:nvSpPr>
          <p:cNvPr id="26" name="TextBox 25">
            <a:extLst>
              <a:ext uri="{FF2B5EF4-FFF2-40B4-BE49-F238E27FC236}">
                <a16:creationId xmlns:a16="http://schemas.microsoft.com/office/drawing/2014/main" id="{777A679B-7009-AEB4-66BA-F10B35C867B9}"/>
              </a:ext>
            </a:extLst>
          </p:cNvPr>
          <p:cNvSpPr txBox="1"/>
          <p:nvPr/>
        </p:nvSpPr>
        <p:spPr>
          <a:xfrm>
            <a:off x="6430370" y="5745073"/>
            <a:ext cx="197302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Extension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and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Abduction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0C87A549-194B-378B-A0B4-F8444DB9A279}"/>
              </a:ext>
            </a:extLst>
          </p:cNvPr>
          <p:cNvSpPr/>
          <p:nvPr/>
        </p:nvSpPr>
        <p:spPr>
          <a:xfrm>
            <a:off x="10459876" y="4154879"/>
            <a:ext cx="712949" cy="503291"/>
          </a:xfrm>
          <a:prstGeom prst="roundRect">
            <a:avLst/>
          </a:prstGeom>
          <a:noFill/>
          <a:ln w="666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731520" tIns="182880" r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25959BB-B218-2941-42CC-3DA8797FABD7}"/>
              </a:ext>
            </a:extLst>
          </p:cNvPr>
          <p:cNvSpPr txBox="1"/>
          <p:nvPr/>
        </p:nvSpPr>
        <p:spPr>
          <a:xfrm>
            <a:off x="1409878" y="4913598"/>
            <a:ext cx="1407546" cy="523220"/>
          </a:xfrm>
          <a:prstGeom prst="rect">
            <a:avLst/>
          </a:prstGeom>
          <a:noFill/>
        </p:spPr>
        <p:txBody>
          <a:bodyPr wrap="square">
            <a:spAutoFit/>
          </a:bodyPr>
          <a:lstStyle/>
          <a:p>
            <a:pP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Pronation 90</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p>
        </p:txBody>
      </p:sp>
      <p:sp>
        <p:nvSpPr>
          <p:cNvPr id="33" name="TextBox 32">
            <a:extLst>
              <a:ext uri="{FF2B5EF4-FFF2-40B4-BE49-F238E27FC236}">
                <a16:creationId xmlns:a16="http://schemas.microsoft.com/office/drawing/2014/main" id="{B4B99B64-E5FE-D3A5-85AF-600A19DA0597}"/>
              </a:ext>
            </a:extLst>
          </p:cNvPr>
          <p:cNvSpPr txBox="1"/>
          <p:nvPr/>
        </p:nvSpPr>
        <p:spPr>
          <a:xfrm>
            <a:off x="9389072" y="5668792"/>
            <a:ext cx="197895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Extension </a:t>
            </a:r>
            <a:r>
              <a:rPr lang="en-US" sz="1400" dirty="0">
                <a:solidFill>
                  <a:prstClr val="black"/>
                </a:solidFill>
                <a:latin typeface="Arial" panose="020B0604020202020204" pitchFamily="34" charset="0"/>
                <a:cs typeface="Arial" panose="020B0604020202020204" pitchFamily="34" charset="0"/>
              </a:rPr>
              <a:t>and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Abduction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06D0F85-61E1-A261-0BD9-7055E54AC83C}"/>
              </a:ext>
            </a:extLst>
          </p:cNvPr>
          <p:cNvSpPr txBox="1"/>
          <p:nvPr/>
        </p:nvSpPr>
        <p:spPr>
          <a:xfrm>
            <a:off x="448340" y="1576150"/>
            <a:ext cx="2268939"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Throwing/</a:t>
            </a:r>
          </a:p>
          <a:p>
            <a:r>
              <a:rPr lang="en-US" sz="2400" dirty="0">
                <a:latin typeface="Arial" panose="020B0604020202020204" pitchFamily="34" charset="0"/>
                <a:cs typeface="Arial" panose="020B0604020202020204" pitchFamily="34" charset="0"/>
              </a:rPr>
              <a:t>Release Subject A</a:t>
            </a:r>
          </a:p>
        </p:txBody>
      </p:sp>
      <p:sp>
        <p:nvSpPr>
          <p:cNvPr id="30" name="TextBox 29">
            <a:extLst>
              <a:ext uri="{FF2B5EF4-FFF2-40B4-BE49-F238E27FC236}">
                <a16:creationId xmlns:a16="http://schemas.microsoft.com/office/drawing/2014/main" id="{9E4B138E-1142-3691-FBCF-80651DDC15D0}"/>
              </a:ext>
            </a:extLst>
          </p:cNvPr>
          <p:cNvSpPr txBox="1"/>
          <p:nvPr/>
        </p:nvSpPr>
        <p:spPr>
          <a:xfrm>
            <a:off x="509382" y="3666722"/>
            <a:ext cx="2025953"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Throwing/</a:t>
            </a:r>
          </a:p>
          <a:p>
            <a:r>
              <a:rPr lang="en-US" sz="2400" dirty="0">
                <a:latin typeface="Arial" panose="020B0604020202020204" pitchFamily="34" charset="0"/>
                <a:cs typeface="Arial" panose="020B0604020202020204" pitchFamily="34" charset="0"/>
              </a:rPr>
              <a:t>Release Subject B</a:t>
            </a:r>
          </a:p>
        </p:txBody>
      </p:sp>
      <p:sp>
        <p:nvSpPr>
          <p:cNvPr id="31" name="TextBox 30">
            <a:extLst>
              <a:ext uri="{FF2B5EF4-FFF2-40B4-BE49-F238E27FC236}">
                <a16:creationId xmlns:a16="http://schemas.microsoft.com/office/drawing/2014/main" id="{1859F722-54B4-698A-D55C-774BEDFF94ED}"/>
              </a:ext>
            </a:extLst>
          </p:cNvPr>
          <p:cNvSpPr txBox="1"/>
          <p:nvPr/>
        </p:nvSpPr>
        <p:spPr>
          <a:xfrm>
            <a:off x="5006866" y="2883324"/>
            <a:ext cx="1284134" cy="307777"/>
          </a:xfrm>
          <a:prstGeom prst="rect">
            <a:avLst/>
          </a:prstGeom>
          <a:noFill/>
        </p:spPr>
        <p:txBody>
          <a:bodyPr wrap="square">
            <a:spAutoFit/>
          </a:bodyPr>
          <a:lstStyle/>
          <a:p>
            <a:pP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Pronation 90</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p>
        </p:txBody>
      </p:sp>
      <p:sp>
        <p:nvSpPr>
          <p:cNvPr id="38" name="TextBox 37">
            <a:extLst>
              <a:ext uri="{FF2B5EF4-FFF2-40B4-BE49-F238E27FC236}">
                <a16:creationId xmlns:a16="http://schemas.microsoft.com/office/drawing/2014/main" id="{96D2BC42-216B-492E-DD31-22F7B379921C}"/>
              </a:ext>
            </a:extLst>
          </p:cNvPr>
          <p:cNvSpPr txBox="1"/>
          <p:nvPr/>
        </p:nvSpPr>
        <p:spPr>
          <a:xfrm>
            <a:off x="8424197" y="4481719"/>
            <a:ext cx="965796" cy="523220"/>
          </a:xfrm>
          <a:prstGeom prst="rect">
            <a:avLst/>
          </a:prstGeom>
          <a:noFill/>
        </p:spPr>
        <p:txBody>
          <a:bodyPr wrap="square">
            <a:spAutoFit/>
          </a:bodyPr>
          <a:lstStyle/>
          <a:p>
            <a:pP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Pronation 90</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p>
        </p:txBody>
      </p:sp>
      <p:sp>
        <p:nvSpPr>
          <p:cNvPr id="39" name="TextBox 38">
            <a:extLst>
              <a:ext uri="{FF2B5EF4-FFF2-40B4-BE49-F238E27FC236}">
                <a16:creationId xmlns:a16="http://schemas.microsoft.com/office/drawing/2014/main" id="{D49F0CA7-E872-79F9-BDC5-E8089736507A}"/>
              </a:ext>
            </a:extLst>
          </p:cNvPr>
          <p:cNvSpPr txBox="1"/>
          <p:nvPr/>
        </p:nvSpPr>
        <p:spPr>
          <a:xfrm>
            <a:off x="9389072" y="3355165"/>
            <a:ext cx="229354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Extension and  Abduction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4B964A74-FBDA-DCCB-2AC7-7D1327FB947E}"/>
              </a:ext>
            </a:extLst>
          </p:cNvPr>
          <p:cNvSpPr txBox="1"/>
          <p:nvPr/>
        </p:nvSpPr>
        <p:spPr>
          <a:xfrm>
            <a:off x="892596" y="126198"/>
            <a:ext cx="10148251" cy="1077218"/>
          </a:xfrm>
          <a:prstGeom prst="rect">
            <a:avLst/>
          </a:prstGeom>
          <a:noFill/>
        </p:spPr>
        <p:txBody>
          <a:bodyPr wrap="square">
            <a:spAutoFit/>
          </a:bodyPr>
          <a:lstStyle/>
          <a:p>
            <a:pPr algn="ctr"/>
            <a:r>
              <a:rPr lang="en-US" sz="3200" b="1" dirty="0">
                <a:latin typeface="Arial Black" panose="020B0A04020102020204" pitchFamily="34" charset="0"/>
                <a:cs typeface="Arial" panose="020B0604020202020204" pitchFamily="34" charset="0"/>
              </a:rPr>
              <a:t>Wrist and Forearm Postures: Subject A and B: Shovel</a:t>
            </a:r>
          </a:p>
        </p:txBody>
      </p:sp>
      <p:pic>
        <p:nvPicPr>
          <p:cNvPr id="42" name="Picture 41">
            <a:extLst>
              <a:ext uri="{FF2B5EF4-FFF2-40B4-BE49-F238E27FC236}">
                <a16:creationId xmlns:a16="http://schemas.microsoft.com/office/drawing/2014/main" id="{8C16C229-14B3-262E-281F-959A3A841C56}"/>
              </a:ext>
            </a:extLst>
          </p:cNvPr>
          <p:cNvPicPr>
            <a:picLocks noChangeAspect="1"/>
          </p:cNvPicPr>
          <p:nvPr/>
        </p:nvPicPr>
        <p:blipFill rotWithShape="1">
          <a:blip r:embed="rId9"/>
          <a:srcRect t="7344"/>
          <a:stretch/>
        </p:blipFill>
        <p:spPr>
          <a:xfrm>
            <a:off x="10610919" y="1882844"/>
            <a:ext cx="522086" cy="497177"/>
          </a:xfrm>
          <a:prstGeom prst="rect">
            <a:avLst/>
          </a:prstGeom>
        </p:spPr>
      </p:pic>
    </p:spTree>
    <p:extLst>
      <p:ext uri="{BB962C8B-B14F-4D97-AF65-F5344CB8AC3E}">
        <p14:creationId xmlns:p14="http://schemas.microsoft.com/office/powerpoint/2010/main" val="409883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2" grpId="0"/>
      <p:bldP spid="6" grpId="0" animBg="1"/>
      <p:bldP spid="7" grpId="0"/>
      <p:bldP spid="8" grpId="0"/>
      <p:bldP spid="9" grpId="0"/>
      <p:bldP spid="11" grpId="0" animBg="1"/>
      <p:bldP spid="15" grpId="0"/>
      <p:bldP spid="17" grpId="0" animBg="1"/>
      <p:bldP spid="18" grpId="0"/>
      <p:bldP spid="20" grpId="0" animBg="1"/>
      <p:bldP spid="21" grpId="0" animBg="1"/>
      <p:bldP spid="12" grpId="0" animBg="1"/>
      <p:bldP spid="24" grpId="0" animBg="1"/>
      <p:bldP spid="25" grpId="0"/>
      <p:bldP spid="26" grpId="0"/>
      <p:bldP spid="28" grpId="0" animBg="1"/>
      <p:bldP spid="32" grpId="0"/>
      <p:bldP spid="33" grpId="0"/>
      <p:bldP spid="5" grpId="0"/>
      <p:bldP spid="30" grpId="0"/>
      <p:bldP spid="31"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934B-74C9-89E4-7A45-891275659340}"/>
              </a:ext>
            </a:extLst>
          </p:cNvPr>
          <p:cNvSpPr>
            <a:spLocks noGrp="1"/>
          </p:cNvSpPr>
          <p:nvPr>
            <p:ph type="title"/>
          </p:nvPr>
        </p:nvSpPr>
        <p:spPr/>
        <p:txBody>
          <a:bodyPr>
            <a:normAutofit/>
          </a:bodyPr>
          <a:lstStyle/>
          <a:p>
            <a:r>
              <a:rPr lang="en-US" sz="3200" dirty="0">
                <a:latin typeface="Arial Black" panose="020B0A04020102020204" pitchFamily="34" charset="0"/>
                <a:cs typeface="Times New Roman" panose="02020603050405020304" pitchFamily="18" charset="0"/>
              </a:rPr>
              <a:t>Presentation Outline</a:t>
            </a:r>
          </a:p>
        </p:txBody>
      </p:sp>
      <p:sp>
        <p:nvSpPr>
          <p:cNvPr id="3" name="Content Placeholder 2">
            <a:extLst>
              <a:ext uri="{FF2B5EF4-FFF2-40B4-BE49-F238E27FC236}">
                <a16:creationId xmlns:a16="http://schemas.microsoft.com/office/drawing/2014/main" id="{D5A9E1E5-8B9C-56B5-5DA6-AA1B1D24D345}"/>
              </a:ext>
            </a:extLst>
          </p:cNvPr>
          <p:cNvSpPr>
            <a:spLocks noGrp="1"/>
          </p:cNvSpPr>
          <p:nvPr>
            <p:ph idx="1"/>
          </p:nvPr>
        </p:nvSpPr>
        <p:spPr/>
        <p:txBody>
          <a:bodyPr>
            <a:normAutofit/>
          </a:bodyPr>
          <a:lstStyle/>
          <a:p>
            <a:pPr>
              <a:lnSpc>
                <a:spcPct val="100000"/>
              </a:lnSpc>
            </a:pPr>
            <a:r>
              <a:rPr lang="en-US" sz="2400" dirty="0">
                <a:solidFill>
                  <a:schemeClr val="bg2">
                    <a:lumMod val="75000"/>
                  </a:schemeClr>
                </a:solidFill>
                <a:latin typeface="Arial" panose="020B0604020202020204" pitchFamily="34" charset="0"/>
                <a:cs typeface="Arial" panose="020B0604020202020204" pitchFamily="34" charset="0"/>
              </a:rPr>
              <a:t>Background – Addressing Musculoskeletal Disorders</a:t>
            </a:r>
          </a:p>
          <a:p>
            <a:pPr>
              <a:lnSpc>
                <a:spcPct val="100000"/>
              </a:lnSpc>
            </a:pPr>
            <a:r>
              <a:rPr lang="en-US" sz="2400" dirty="0">
                <a:solidFill>
                  <a:schemeClr val="bg2">
                    <a:lumMod val="75000"/>
                  </a:schemeClr>
                </a:solidFill>
                <a:latin typeface="Arial" panose="020B0604020202020204" pitchFamily="34" charset="0"/>
                <a:cs typeface="Arial" panose="020B0604020202020204" pitchFamily="34" charset="0"/>
              </a:rPr>
              <a:t>Ergonomic tools compare to conventional tools</a:t>
            </a:r>
          </a:p>
          <a:p>
            <a:pPr>
              <a:lnSpc>
                <a:spcPct val="100000"/>
              </a:lnSpc>
            </a:pPr>
            <a:r>
              <a:rPr lang="en-US" sz="2400" kern="0" dirty="0">
                <a:solidFill>
                  <a:schemeClr val="bg2">
                    <a:lumMod val="75000"/>
                  </a:schemeClr>
                </a:solidFill>
                <a:latin typeface="Arial" panose="020B0604020202020204" pitchFamily="34" charset="0"/>
                <a:ea typeface="Times New Roman" panose="02020603050405020304" pitchFamily="18" charset="0"/>
                <a:cs typeface="Arial" panose="020B0604020202020204" pitchFamily="34" charset="0"/>
              </a:rPr>
              <a:t>Research Findings</a:t>
            </a:r>
            <a:r>
              <a:rPr lang="en-US" sz="2400" dirty="0">
                <a:solidFill>
                  <a:schemeClr val="bg2">
                    <a:lumMod val="75000"/>
                  </a:schemeClr>
                </a:solidFill>
                <a:latin typeface="Arial" panose="020B0604020202020204" pitchFamily="34" charset="0"/>
                <a:cs typeface="Arial" panose="020B0604020202020204" pitchFamily="34" charset="0"/>
              </a:rPr>
              <a:t> – </a:t>
            </a:r>
            <a:r>
              <a:rPr lang="en-US" sz="2400" kern="0" dirty="0">
                <a:solidFill>
                  <a:schemeClr val="bg2">
                    <a:lumMod val="75000"/>
                  </a:schemeClr>
                </a:solidFill>
                <a:latin typeface="Arial" panose="020B0604020202020204" pitchFamily="34" charset="0"/>
                <a:ea typeface="Times New Roman" panose="02020603050405020304" pitchFamily="18" charset="0"/>
                <a:cs typeface="Arial" panose="020B0604020202020204" pitchFamily="34" charset="0"/>
              </a:rPr>
              <a:t>Physiological and Ergonomic</a:t>
            </a:r>
            <a:endParaRPr lang="en-US" sz="2400" dirty="0">
              <a:solidFill>
                <a:schemeClr val="bg2">
                  <a:lumMod val="75000"/>
                </a:schemeClr>
              </a:solidFill>
              <a:latin typeface="Arial" panose="020B0604020202020204" pitchFamily="34" charset="0"/>
              <a:cs typeface="Arial" panose="020B0604020202020204" pitchFamily="34" charset="0"/>
            </a:endParaRPr>
          </a:p>
          <a:p>
            <a:pPr>
              <a:lnSpc>
                <a:spcPct val="100000"/>
              </a:lnSpc>
            </a:pPr>
            <a:r>
              <a:rPr lang="en-US" sz="2400" kern="0" dirty="0">
                <a:solidFill>
                  <a:schemeClr val="bg2">
                    <a:lumMod val="75000"/>
                  </a:schemeClr>
                </a:solidFill>
                <a:latin typeface="Arial" panose="020B0604020202020204" pitchFamily="34" charset="0"/>
                <a:ea typeface="Times New Roman" panose="02020603050405020304" pitchFamily="18" charset="0"/>
                <a:cs typeface="Arial" panose="020B0604020202020204" pitchFamily="34" charset="0"/>
              </a:rPr>
              <a:t>Comprehensive Benefits, Insights, and </a:t>
            </a:r>
            <a:r>
              <a:rPr lang="en-US" sz="2400" dirty="0">
                <a:solidFill>
                  <a:schemeClr val="bg2">
                    <a:lumMod val="75000"/>
                  </a:schemeClr>
                </a:solidFill>
                <a:latin typeface="Arial" panose="020B0604020202020204" pitchFamily="34" charset="0"/>
                <a:cs typeface="Arial" panose="020B0604020202020204" pitchFamily="34" charset="0"/>
              </a:rPr>
              <a:t>Implications</a:t>
            </a:r>
          </a:p>
          <a:p>
            <a:pPr>
              <a:lnSpc>
                <a:spcPct val="100000"/>
              </a:lnSpc>
            </a:pPr>
            <a:r>
              <a:rPr lang="en-US" sz="2400" dirty="0">
                <a:latin typeface="Arial" panose="020B0604020202020204" pitchFamily="34" charset="0"/>
                <a:cs typeface="Arial" panose="020B0604020202020204" pitchFamily="34" charset="0"/>
              </a:rPr>
              <a:t>Conclusions and Recommendations</a:t>
            </a:r>
          </a:p>
        </p:txBody>
      </p:sp>
    </p:spTree>
    <p:extLst>
      <p:ext uri="{BB962C8B-B14F-4D97-AF65-F5344CB8AC3E}">
        <p14:creationId xmlns:p14="http://schemas.microsoft.com/office/powerpoint/2010/main" val="32340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28161" y="140062"/>
            <a:ext cx="10515600" cy="814387"/>
          </a:xfrm>
        </p:spPr>
        <p:txBody>
          <a:bodyPr rtlCol="0">
            <a:noAutofit/>
          </a:bodyPr>
          <a:lstStyle/>
          <a:p>
            <a:pPr>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Conclusions</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B4C5D1F3-027F-048A-C078-B613631C94D3}"/>
              </a:ext>
            </a:extLst>
          </p:cNvPr>
          <p:cNvSpPr txBox="1"/>
          <p:nvPr/>
        </p:nvSpPr>
        <p:spPr>
          <a:xfrm>
            <a:off x="5610596" y="574133"/>
            <a:ext cx="4504456" cy="584775"/>
          </a:xfrm>
          <a:prstGeom prst="rect">
            <a:avLst/>
          </a:prstGeom>
          <a:noFill/>
        </p:spPr>
        <p:txBody>
          <a:bodyPr wrap="square">
            <a:spAutoFit/>
          </a:bodyPr>
          <a:lstStyle/>
          <a:p>
            <a:r>
              <a:rPr lang="en-US" sz="3200" b="1" kern="0" dirty="0">
                <a:solidFill>
                  <a:srgbClr val="0D0D0D"/>
                </a:solidFill>
                <a:effectLst/>
                <a:highlight>
                  <a:srgbClr val="FFFFFF"/>
                </a:highlight>
                <a:latin typeface="Arial Black" panose="020B0A04020102020204" pitchFamily="34" charset="0"/>
                <a:ea typeface="Times New Roman" panose="02020603050405020304" pitchFamily="18" charset="0"/>
                <a:cs typeface="Arial" panose="020B0604020202020204" pitchFamily="34" charset="0"/>
              </a:rPr>
              <a:t>Summary</a:t>
            </a:r>
            <a:endParaRPr lang="en-US" sz="3200" dirty="0">
              <a:latin typeface="Arial Black" panose="020B0A040201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948B71E4-07F9-ECF1-7AAF-6BC532483C3E}"/>
              </a:ext>
            </a:extLst>
          </p:cNvPr>
          <p:cNvSpPr txBox="1"/>
          <p:nvPr/>
        </p:nvSpPr>
        <p:spPr>
          <a:xfrm>
            <a:off x="5521666" y="863893"/>
            <a:ext cx="6333889" cy="6344750"/>
          </a:xfrm>
          <a:prstGeom prst="rect">
            <a:avLst/>
          </a:prstGeom>
          <a:noFill/>
        </p:spPr>
        <p:txBody>
          <a:bodyPr wrap="square">
            <a:spAutoFit/>
          </a:bodyPr>
          <a:lstStyle/>
          <a:p>
            <a:pPr marL="117475"/>
            <a:endParaRPr lang="en-US" sz="2000" b="1" dirty="0">
              <a:latin typeface="Arial" panose="020B0604020202020204" pitchFamily="34" charset="0"/>
              <a:cs typeface="Arial" panose="020B0604020202020204" pitchFamily="34" charset="0"/>
            </a:endParaRPr>
          </a:p>
          <a:p>
            <a:pPr marL="457200" indent="-339725">
              <a:buFont typeface="Arial" panose="020B0604020202020204" pitchFamily="34" charset="0"/>
              <a:buChar char="•"/>
            </a:pPr>
            <a:r>
              <a:rPr lang="en-US" sz="2400" b="1" dirty="0">
                <a:latin typeface="Arial" panose="020B0604020202020204" pitchFamily="34" charset="0"/>
                <a:cs typeface="Arial" panose="020B0604020202020204" pitchFamily="34" charset="0"/>
              </a:rPr>
              <a:t>Reduced Strain: </a:t>
            </a:r>
            <a:r>
              <a:rPr lang="en-US" sz="2400" dirty="0">
                <a:latin typeface="Arial" panose="020B0604020202020204" pitchFamily="34" charset="0"/>
                <a:cs typeface="Arial" panose="020B0604020202020204" pitchFamily="34" charset="0"/>
              </a:rPr>
              <a:t>Ergonomic tools significantly reduce hip and wrist strain. and energy expenditure</a:t>
            </a:r>
          </a:p>
          <a:p>
            <a:pPr marL="457200" indent="-339725">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457200" indent="-339725">
              <a:buFont typeface="Arial" panose="020B0604020202020204" pitchFamily="34" charset="0"/>
              <a:buChar char="•"/>
            </a:pPr>
            <a:r>
              <a:rPr lang="en-US" sz="2400" b="1" dirty="0">
                <a:latin typeface="Arial" panose="020B0604020202020204" pitchFamily="34" charset="0"/>
                <a:cs typeface="Arial" panose="020B0604020202020204" pitchFamily="34" charset="0"/>
              </a:rPr>
              <a:t>Increased Elbow Strain: </a:t>
            </a:r>
            <a:r>
              <a:rPr lang="en-US" sz="2400" dirty="0">
                <a:latin typeface="Arial" panose="020B0604020202020204" pitchFamily="34" charset="0"/>
                <a:cs typeface="Arial" panose="020B0604020202020204" pitchFamily="34" charset="0"/>
              </a:rPr>
              <a:t>Trade-off with increased elbow strain.  </a:t>
            </a:r>
          </a:p>
          <a:p>
            <a:pPr marL="457200" indent="-339725">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457200" indent="-339725">
              <a:buFont typeface="Arial" panose="020B0604020202020204" pitchFamily="34" charset="0"/>
              <a:buChar char="•"/>
            </a:pPr>
            <a:r>
              <a:rPr lang="en-US" sz="2400" b="1" dirty="0">
                <a:latin typeface="Arial" panose="020B0604020202020204" pitchFamily="34" charset="0"/>
                <a:cs typeface="Arial" panose="020B0604020202020204" pitchFamily="34" charset="0"/>
              </a:rPr>
              <a:t>User Feedback: </a:t>
            </a:r>
            <a:r>
              <a:rPr lang="en-US" sz="2400" dirty="0">
                <a:latin typeface="Arial" panose="020B0604020202020204" pitchFamily="34" charset="0"/>
                <a:cs typeface="Arial" panose="020B0604020202020204" pitchFamily="34" charset="0"/>
              </a:rPr>
              <a:t>Reduced lower back strain but some challenges. </a:t>
            </a:r>
          </a:p>
          <a:p>
            <a:pPr marL="457200" indent="-339725">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457200" indent="-339725">
              <a:buFont typeface="Arial" panose="020B0604020202020204" pitchFamily="34" charset="0"/>
              <a:buChar char="•"/>
            </a:pPr>
            <a:r>
              <a:rPr lang="en-US" sz="2400" b="1" dirty="0">
                <a:latin typeface="Arial" panose="020B0604020202020204" pitchFamily="34" charset="0"/>
                <a:cs typeface="Arial" panose="020B0604020202020204" pitchFamily="34" charset="0"/>
              </a:rPr>
              <a:t>Recommendation: </a:t>
            </a:r>
            <a:r>
              <a:rPr lang="en-US" sz="2400" dirty="0">
                <a:latin typeface="Arial" panose="020B0604020202020204" pitchFamily="34" charset="0"/>
                <a:cs typeface="Arial" panose="020B0604020202020204" pitchFamily="34" charset="0"/>
              </a:rPr>
              <a:t>Design shorter auxiliary handles than EAHA (18 inches) or adjustable handles with tunable grips to minimize wrist strain and repetitive injuries.</a:t>
            </a:r>
          </a:p>
          <a:p>
            <a:pPr>
              <a:lnSpc>
                <a:spcPct val="150000"/>
              </a:lnSpc>
            </a:pPr>
            <a:endParaRPr lang="en-US" sz="20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AF46F35C-8CB3-8AFC-0176-30EEFF902101}"/>
              </a:ext>
            </a:extLst>
          </p:cNvPr>
          <p:cNvGrpSpPr/>
          <p:nvPr/>
        </p:nvGrpSpPr>
        <p:grpSpPr>
          <a:xfrm>
            <a:off x="3209493" y="1893415"/>
            <a:ext cx="2384998" cy="2678150"/>
            <a:chOff x="4199316" y="2383121"/>
            <a:chExt cx="2384998" cy="2678150"/>
          </a:xfrm>
        </p:grpSpPr>
        <p:grpSp>
          <p:nvGrpSpPr>
            <p:cNvPr id="19" name="Group 5">
              <a:extLst>
                <a:ext uri="{FF2B5EF4-FFF2-40B4-BE49-F238E27FC236}">
                  <a16:creationId xmlns:a16="http://schemas.microsoft.com/office/drawing/2014/main" id="{A7D4C285-91D7-4F08-C73C-04435EE579C2}"/>
                </a:ext>
              </a:extLst>
            </p:cNvPr>
            <p:cNvGrpSpPr>
              <a:grpSpLocks/>
            </p:cNvGrpSpPr>
            <p:nvPr/>
          </p:nvGrpSpPr>
          <p:grpSpPr bwMode="auto">
            <a:xfrm rot="5400000">
              <a:off x="4550560" y="2991156"/>
              <a:ext cx="306682" cy="94671"/>
              <a:chOff x="1435227" y="681731"/>
              <a:chExt cx="411252" cy="238085"/>
            </a:xfrm>
            <a:solidFill>
              <a:schemeClr val="tx1"/>
            </a:solidFill>
          </p:grpSpPr>
          <p:sp>
            <p:nvSpPr>
              <p:cNvPr id="114" name="Right Arrow 21">
                <a:extLst>
                  <a:ext uri="{FF2B5EF4-FFF2-40B4-BE49-F238E27FC236}">
                    <a16:creationId xmlns:a16="http://schemas.microsoft.com/office/drawing/2014/main" id="{908DD059-1818-D4C9-9A46-22DF1C2F4011}"/>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15" name="Right Arrow 6">
                <a:extLst>
                  <a:ext uri="{FF2B5EF4-FFF2-40B4-BE49-F238E27FC236}">
                    <a16:creationId xmlns:a16="http://schemas.microsoft.com/office/drawing/2014/main" id="{1B206EF9-6398-7D31-1840-7598212F480B}"/>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62" name="Group 6">
              <a:extLst>
                <a:ext uri="{FF2B5EF4-FFF2-40B4-BE49-F238E27FC236}">
                  <a16:creationId xmlns:a16="http://schemas.microsoft.com/office/drawing/2014/main" id="{375DB7F8-F067-70B4-A771-C2861B5BB112}"/>
                </a:ext>
              </a:extLst>
            </p:cNvPr>
            <p:cNvGrpSpPr>
              <a:grpSpLocks/>
            </p:cNvGrpSpPr>
            <p:nvPr/>
          </p:nvGrpSpPr>
          <p:grpSpPr bwMode="auto">
            <a:xfrm>
              <a:off x="4348724" y="3197814"/>
              <a:ext cx="767956" cy="428644"/>
              <a:chOff x="2017181" y="602891"/>
              <a:chExt cx="1489451" cy="574329"/>
            </a:xfrm>
          </p:grpSpPr>
          <p:sp>
            <p:nvSpPr>
              <p:cNvPr id="112" name="Rounded Rectangle 19">
                <a:extLst>
                  <a:ext uri="{FF2B5EF4-FFF2-40B4-BE49-F238E27FC236}">
                    <a16:creationId xmlns:a16="http://schemas.microsoft.com/office/drawing/2014/main" id="{7582E969-8529-AFA0-0D92-DFD997EA5435}"/>
                  </a:ext>
                </a:extLst>
              </p:cNvPr>
              <p:cNvSpPr/>
              <p:nvPr/>
            </p:nvSpPr>
            <p:spPr>
              <a:xfrm>
                <a:off x="2017181" y="602892"/>
                <a:ext cx="1489451"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13" name="Rounded Rectangle 8">
                <a:extLst>
                  <a:ext uri="{FF2B5EF4-FFF2-40B4-BE49-F238E27FC236}">
                    <a16:creationId xmlns:a16="http://schemas.microsoft.com/office/drawing/2014/main" id="{4A338218-8C7F-C935-1C07-0F68035C0FD1}"/>
                  </a:ext>
                </a:extLst>
              </p:cNvPr>
              <p:cNvSpPr/>
              <p:nvPr/>
            </p:nvSpPr>
            <p:spPr>
              <a:xfrm>
                <a:off x="2017181" y="602891"/>
                <a:ext cx="1489451" cy="57432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MSD Risks</a:t>
                </a:r>
              </a:p>
            </p:txBody>
          </p:sp>
        </p:grpSp>
        <p:grpSp>
          <p:nvGrpSpPr>
            <p:cNvPr id="64" name="Group 7">
              <a:extLst>
                <a:ext uri="{FF2B5EF4-FFF2-40B4-BE49-F238E27FC236}">
                  <a16:creationId xmlns:a16="http://schemas.microsoft.com/office/drawing/2014/main" id="{CFA219A7-1CE5-356D-E698-FF5134FA6795}"/>
                </a:ext>
              </a:extLst>
            </p:cNvPr>
            <p:cNvGrpSpPr>
              <a:grpSpLocks/>
            </p:cNvGrpSpPr>
            <p:nvPr/>
          </p:nvGrpSpPr>
          <p:grpSpPr bwMode="auto">
            <a:xfrm rot="5400000">
              <a:off x="4564117" y="3715789"/>
              <a:ext cx="283000" cy="94671"/>
              <a:chOff x="3686259" y="681240"/>
              <a:chExt cx="380818" cy="238085"/>
            </a:xfrm>
            <a:solidFill>
              <a:schemeClr val="tx1"/>
            </a:solidFill>
          </p:grpSpPr>
          <p:sp>
            <p:nvSpPr>
              <p:cNvPr id="110" name="Right Arrow 17">
                <a:extLst>
                  <a:ext uri="{FF2B5EF4-FFF2-40B4-BE49-F238E27FC236}">
                    <a16:creationId xmlns:a16="http://schemas.microsoft.com/office/drawing/2014/main" id="{8418F3DE-D94C-60EA-3342-A1A50F01D6FF}"/>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11" name="Right Arrow 10">
                <a:extLst>
                  <a:ext uri="{FF2B5EF4-FFF2-40B4-BE49-F238E27FC236}">
                    <a16:creationId xmlns:a16="http://schemas.microsoft.com/office/drawing/2014/main" id="{39EAA393-818D-8199-A4A2-16E526C04D5D}"/>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65" name="Group 8">
              <a:extLst>
                <a:ext uri="{FF2B5EF4-FFF2-40B4-BE49-F238E27FC236}">
                  <a16:creationId xmlns:a16="http://schemas.microsoft.com/office/drawing/2014/main" id="{D91579D2-DAE9-0519-2B6F-2FD019571E24}"/>
                </a:ext>
              </a:extLst>
            </p:cNvPr>
            <p:cNvGrpSpPr>
              <a:grpSpLocks/>
            </p:cNvGrpSpPr>
            <p:nvPr/>
          </p:nvGrpSpPr>
          <p:grpSpPr bwMode="auto">
            <a:xfrm>
              <a:off x="4290843" y="2383121"/>
              <a:ext cx="943942" cy="538100"/>
              <a:chOff x="4082422" y="542190"/>
              <a:chExt cx="2042552" cy="720985"/>
            </a:xfrm>
          </p:grpSpPr>
          <p:sp>
            <p:nvSpPr>
              <p:cNvPr id="108" name="Rounded Rectangle 15">
                <a:extLst>
                  <a:ext uri="{FF2B5EF4-FFF2-40B4-BE49-F238E27FC236}">
                    <a16:creationId xmlns:a16="http://schemas.microsoft.com/office/drawing/2014/main" id="{3D206122-FE20-6759-1887-61DEFE0C187C}"/>
                  </a:ext>
                </a:extLst>
              </p:cNvPr>
              <p:cNvSpPr/>
              <p:nvPr/>
            </p:nvSpPr>
            <p:spPr>
              <a:xfrm>
                <a:off x="4225148" y="615519"/>
                <a:ext cx="1661744"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09" name="Rounded Rectangle 12">
                <a:extLst>
                  <a:ext uri="{FF2B5EF4-FFF2-40B4-BE49-F238E27FC236}">
                    <a16:creationId xmlns:a16="http://schemas.microsoft.com/office/drawing/2014/main" id="{C37795BF-6831-A57A-05F6-9BE04F9759FF}"/>
                  </a:ext>
                </a:extLst>
              </p:cNvPr>
              <p:cNvSpPr/>
              <p:nvPr/>
            </p:nvSpPr>
            <p:spPr>
              <a:xfrm>
                <a:off x="4082422" y="542190"/>
                <a:ext cx="2042552" cy="720985"/>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Conventional Tools</a:t>
                </a:r>
              </a:p>
            </p:txBody>
          </p:sp>
        </p:grpSp>
        <p:grpSp>
          <p:nvGrpSpPr>
            <p:cNvPr id="67" name="Group 9">
              <a:extLst>
                <a:ext uri="{FF2B5EF4-FFF2-40B4-BE49-F238E27FC236}">
                  <a16:creationId xmlns:a16="http://schemas.microsoft.com/office/drawing/2014/main" id="{A50768A3-8490-DAF3-0081-D9EA3DCA00E4}"/>
                </a:ext>
              </a:extLst>
            </p:cNvPr>
            <p:cNvGrpSpPr>
              <a:grpSpLocks/>
            </p:cNvGrpSpPr>
            <p:nvPr/>
          </p:nvGrpSpPr>
          <p:grpSpPr bwMode="auto">
            <a:xfrm rot="5400000">
              <a:off x="5929864" y="3719175"/>
              <a:ext cx="277079" cy="94671"/>
              <a:chOff x="6062017" y="687732"/>
              <a:chExt cx="371264" cy="238085"/>
            </a:xfrm>
            <a:solidFill>
              <a:schemeClr val="tx1"/>
            </a:solidFill>
          </p:grpSpPr>
          <p:sp>
            <p:nvSpPr>
              <p:cNvPr id="106" name="Right Arrow 13">
                <a:extLst>
                  <a:ext uri="{FF2B5EF4-FFF2-40B4-BE49-F238E27FC236}">
                    <a16:creationId xmlns:a16="http://schemas.microsoft.com/office/drawing/2014/main" id="{342DB111-504D-5C33-8E22-9E5FE14A1C89}"/>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07" name="Right Arrow 14">
                <a:extLst>
                  <a:ext uri="{FF2B5EF4-FFF2-40B4-BE49-F238E27FC236}">
                    <a16:creationId xmlns:a16="http://schemas.microsoft.com/office/drawing/2014/main" id="{4FDEFEA4-F4AF-D038-8DF5-7F3854FA967B}"/>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68" name="Group 8">
              <a:extLst>
                <a:ext uri="{FF2B5EF4-FFF2-40B4-BE49-F238E27FC236}">
                  <a16:creationId xmlns:a16="http://schemas.microsoft.com/office/drawing/2014/main" id="{70B88398-A376-8486-0DA3-EB5B624AB88B}"/>
                </a:ext>
              </a:extLst>
            </p:cNvPr>
            <p:cNvGrpSpPr>
              <a:grpSpLocks/>
            </p:cNvGrpSpPr>
            <p:nvPr/>
          </p:nvGrpSpPr>
          <p:grpSpPr bwMode="auto">
            <a:xfrm>
              <a:off x="5685755" y="2437849"/>
              <a:ext cx="857807" cy="450325"/>
              <a:chOff x="4225148" y="615519"/>
              <a:chExt cx="1814081" cy="603377"/>
            </a:xfrm>
            <a:solidFill>
              <a:srgbClr val="FFFF00"/>
            </a:solidFill>
          </p:grpSpPr>
          <p:sp>
            <p:nvSpPr>
              <p:cNvPr id="104" name="Rounded Rectangle 15">
                <a:extLst>
                  <a:ext uri="{FF2B5EF4-FFF2-40B4-BE49-F238E27FC236}">
                    <a16:creationId xmlns:a16="http://schemas.microsoft.com/office/drawing/2014/main" id="{119F0135-5DFF-A8C4-AE53-2B9354EB5613}"/>
                  </a:ext>
                </a:extLst>
              </p:cNvPr>
              <p:cNvSpPr/>
              <p:nvPr/>
            </p:nvSpPr>
            <p:spPr>
              <a:xfrm>
                <a:off x="4225148" y="615519"/>
                <a:ext cx="1661744" cy="57432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05" name="Rounded Rectangle 12">
                <a:extLst>
                  <a:ext uri="{FF2B5EF4-FFF2-40B4-BE49-F238E27FC236}">
                    <a16:creationId xmlns:a16="http://schemas.microsoft.com/office/drawing/2014/main" id="{D508A4AD-46B7-837A-5A30-65966EEBE227}"/>
                  </a:ext>
                </a:extLst>
              </p:cNvPr>
              <p:cNvSpPr/>
              <p:nvPr/>
            </p:nvSpPr>
            <p:spPr>
              <a:xfrm>
                <a:off x="4225148" y="615519"/>
                <a:ext cx="1814081" cy="603377"/>
              </a:xfrm>
              <a:prstGeom prst="rect">
                <a:avLst/>
              </a:prstGeom>
              <a:grpFill/>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Ergonomic Tools</a:t>
                </a:r>
              </a:p>
            </p:txBody>
          </p:sp>
        </p:grpSp>
        <p:grpSp>
          <p:nvGrpSpPr>
            <p:cNvPr id="69" name="Group 6">
              <a:extLst>
                <a:ext uri="{FF2B5EF4-FFF2-40B4-BE49-F238E27FC236}">
                  <a16:creationId xmlns:a16="http://schemas.microsoft.com/office/drawing/2014/main" id="{83F90A61-D788-688A-F59A-F3D7FA82BBD0}"/>
                </a:ext>
              </a:extLst>
            </p:cNvPr>
            <p:cNvGrpSpPr>
              <a:grpSpLocks/>
            </p:cNvGrpSpPr>
            <p:nvPr/>
          </p:nvGrpSpPr>
          <p:grpSpPr bwMode="auto">
            <a:xfrm>
              <a:off x="4199316" y="3850767"/>
              <a:ext cx="1105654" cy="617676"/>
              <a:chOff x="1726153" y="530075"/>
              <a:chExt cx="2144419" cy="827608"/>
            </a:xfrm>
          </p:grpSpPr>
          <p:sp>
            <p:nvSpPr>
              <p:cNvPr id="102" name="Rounded Rectangle 19">
                <a:extLst>
                  <a:ext uri="{FF2B5EF4-FFF2-40B4-BE49-F238E27FC236}">
                    <a16:creationId xmlns:a16="http://schemas.microsoft.com/office/drawing/2014/main" id="{9D9CA5C0-6F96-B179-D21A-E8C13E7D58F4}"/>
                  </a:ext>
                </a:extLst>
              </p:cNvPr>
              <p:cNvSpPr/>
              <p:nvPr/>
            </p:nvSpPr>
            <p:spPr>
              <a:xfrm>
                <a:off x="2017181" y="602892"/>
                <a:ext cx="1489450"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03" name="Rounded Rectangle 8">
                <a:extLst>
                  <a:ext uri="{FF2B5EF4-FFF2-40B4-BE49-F238E27FC236}">
                    <a16:creationId xmlns:a16="http://schemas.microsoft.com/office/drawing/2014/main" id="{AD89D249-BE78-6D0E-591B-0ACA1EF1D4EA}"/>
                  </a:ext>
                </a:extLst>
              </p:cNvPr>
              <p:cNvSpPr/>
              <p:nvPr/>
            </p:nvSpPr>
            <p:spPr>
              <a:xfrm>
                <a:off x="1726153" y="530075"/>
                <a:ext cx="2144419" cy="82760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Ergonomic Enhancements</a:t>
                </a:r>
              </a:p>
            </p:txBody>
          </p:sp>
        </p:grpSp>
        <p:grpSp>
          <p:nvGrpSpPr>
            <p:cNvPr id="70" name="Group 6">
              <a:extLst>
                <a:ext uri="{FF2B5EF4-FFF2-40B4-BE49-F238E27FC236}">
                  <a16:creationId xmlns:a16="http://schemas.microsoft.com/office/drawing/2014/main" id="{5D156FC5-C97B-4E4C-A047-69BF5A432E3E}"/>
                </a:ext>
              </a:extLst>
            </p:cNvPr>
            <p:cNvGrpSpPr>
              <a:grpSpLocks/>
            </p:cNvGrpSpPr>
            <p:nvPr/>
          </p:nvGrpSpPr>
          <p:grpSpPr bwMode="auto">
            <a:xfrm>
              <a:off x="4346673" y="4543366"/>
              <a:ext cx="818943" cy="496225"/>
              <a:chOff x="2017179" y="512342"/>
              <a:chExt cx="1588340" cy="664878"/>
            </a:xfrm>
          </p:grpSpPr>
          <p:sp>
            <p:nvSpPr>
              <p:cNvPr id="100" name="Rounded Rectangle 19">
                <a:extLst>
                  <a:ext uri="{FF2B5EF4-FFF2-40B4-BE49-F238E27FC236}">
                    <a16:creationId xmlns:a16="http://schemas.microsoft.com/office/drawing/2014/main" id="{B413D642-18E9-033D-5924-D7AC092B1493}"/>
                  </a:ext>
                </a:extLst>
              </p:cNvPr>
              <p:cNvSpPr/>
              <p:nvPr/>
            </p:nvSpPr>
            <p:spPr>
              <a:xfrm>
                <a:off x="2017181" y="602892"/>
                <a:ext cx="1489451"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01" name="Rounded Rectangle 8">
                <a:extLst>
                  <a:ext uri="{FF2B5EF4-FFF2-40B4-BE49-F238E27FC236}">
                    <a16:creationId xmlns:a16="http://schemas.microsoft.com/office/drawing/2014/main" id="{69F5B450-9CB1-6844-6C5E-C24CFCAB7377}"/>
                  </a:ext>
                </a:extLst>
              </p:cNvPr>
              <p:cNvSpPr/>
              <p:nvPr/>
            </p:nvSpPr>
            <p:spPr>
              <a:xfrm>
                <a:off x="2017179" y="512342"/>
                <a:ext cx="1588340" cy="664876"/>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Reduce MSD Risks</a:t>
                </a:r>
              </a:p>
            </p:txBody>
          </p:sp>
        </p:grpSp>
        <p:grpSp>
          <p:nvGrpSpPr>
            <p:cNvPr id="71" name="Group 7">
              <a:extLst>
                <a:ext uri="{FF2B5EF4-FFF2-40B4-BE49-F238E27FC236}">
                  <a16:creationId xmlns:a16="http://schemas.microsoft.com/office/drawing/2014/main" id="{3EA95AE7-BB2C-8B0A-C2F8-0C2B1D3BDEBC}"/>
                </a:ext>
              </a:extLst>
            </p:cNvPr>
            <p:cNvGrpSpPr>
              <a:grpSpLocks/>
            </p:cNvGrpSpPr>
            <p:nvPr/>
          </p:nvGrpSpPr>
          <p:grpSpPr bwMode="auto">
            <a:xfrm rot="5400000">
              <a:off x="4564531" y="4421622"/>
              <a:ext cx="283000" cy="94671"/>
              <a:chOff x="3686259" y="681240"/>
              <a:chExt cx="380818" cy="238085"/>
            </a:xfrm>
            <a:solidFill>
              <a:schemeClr val="tx1"/>
            </a:solidFill>
          </p:grpSpPr>
          <p:sp>
            <p:nvSpPr>
              <p:cNvPr id="98" name="Right Arrow 17">
                <a:extLst>
                  <a:ext uri="{FF2B5EF4-FFF2-40B4-BE49-F238E27FC236}">
                    <a16:creationId xmlns:a16="http://schemas.microsoft.com/office/drawing/2014/main" id="{FEA970E9-FABC-43C1-08C1-EF51347B2F33}"/>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99" name="Right Arrow 10">
                <a:extLst>
                  <a:ext uri="{FF2B5EF4-FFF2-40B4-BE49-F238E27FC236}">
                    <a16:creationId xmlns:a16="http://schemas.microsoft.com/office/drawing/2014/main" id="{B5E34616-E78B-6953-B0CE-B55731879EDB}"/>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72" name="Rounded Rectangle 12">
              <a:extLst>
                <a:ext uri="{FF2B5EF4-FFF2-40B4-BE49-F238E27FC236}">
                  <a16:creationId xmlns:a16="http://schemas.microsoft.com/office/drawing/2014/main" id="{DC986C46-5CE5-F1BD-0DE0-B90122500145}"/>
                </a:ext>
              </a:extLst>
            </p:cNvPr>
            <p:cNvSpPr/>
            <p:nvPr/>
          </p:nvSpPr>
          <p:spPr bwMode="auto">
            <a:xfrm>
              <a:off x="5685755" y="3177952"/>
              <a:ext cx="767956" cy="450325"/>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defTabSz="889000">
                <a:lnSpc>
                  <a:spcPct val="90000"/>
                </a:lnSpc>
                <a:spcAft>
                  <a:spcPct val="35000"/>
                </a:spcAft>
                <a:defRPr/>
              </a:pPr>
              <a:r>
                <a:rPr lang="en-US" sz="800" b="1" dirty="0">
                  <a:latin typeface="Arial" panose="020B0604020202020204" pitchFamily="34" charset="0"/>
                  <a:cs typeface="Arial" panose="020B0604020202020204" pitchFamily="34" charset="0"/>
                </a:rPr>
                <a:t>Conventional Tools</a:t>
              </a:r>
            </a:p>
          </p:txBody>
        </p:sp>
        <p:grpSp>
          <p:nvGrpSpPr>
            <p:cNvPr id="73" name="Group 8">
              <a:extLst>
                <a:ext uri="{FF2B5EF4-FFF2-40B4-BE49-F238E27FC236}">
                  <a16:creationId xmlns:a16="http://schemas.microsoft.com/office/drawing/2014/main" id="{1B48A8A7-6EDB-0738-4DFF-069D9256C11E}"/>
                </a:ext>
              </a:extLst>
            </p:cNvPr>
            <p:cNvGrpSpPr>
              <a:grpSpLocks/>
            </p:cNvGrpSpPr>
            <p:nvPr/>
          </p:nvGrpSpPr>
          <p:grpSpPr bwMode="auto">
            <a:xfrm>
              <a:off x="5585193" y="3104136"/>
              <a:ext cx="958369" cy="526282"/>
              <a:chOff x="4012478" y="524464"/>
              <a:chExt cx="2026748" cy="705151"/>
            </a:xfrm>
          </p:grpSpPr>
          <p:sp>
            <p:nvSpPr>
              <p:cNvPr id="96" name="Rounded Rectangle 15">
                <a:extLst>
                  <a:ext uri="{FF2B5EF4-FFF2-40B4-BE49-F238E27FC236}">
                    <a16:creationId xmlns:a16="http://schemas.microsoft.com/office/drawing/2014/main" id="{65F6B9AA-DE26-5A92-49D3-ED98C265E42D}"/>
                  </a:ext>
                </a:extLst>
              </p:cNvPr>
              <p:cNvSpPr/>
              <p:nvPr/>
            </p:nvSpPr>
            <p:spPr>
              <a:xfrm>
                <a:off x="4225148" y="615519"/>
                <a:ext cx="1661744" cy="574328"/>
              </a:xfrm>
              <a:prstGeom prst="roundRect">
                <a:avLst>
                  <a:gd name="adj" fmla="val 10000"/>
                </a:avLst>
              </a:prstGeom>
              <a:solidFill>
                <a:srgbClr val="FFFF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97" name="Rounded Rectangle 12">
                <a:extLst>
                  <a:ext uri="{FF2B5EF4-FFF2-40B4-BE49-F238E27FC236}">
                    <a16:creationId xmlns:a16="http://schemas.microsoft.com/office/drawing/2014/main" id="{85A86078-FCBD-F0D8-D881-1D2E226ECAF0}"/>
                  </a:ext>
                </a:extLst>
              </p:cNvPr>
              <p:cNvSpPr/>
              <p:nvPr/>
            </p:nvSpPr>
            <p:spPr>
              <a:xfrm>
                <a:off x="4012478" y="524464"/>
                <a:ext cx="2026748" cy="705151"/>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Physiological &amp; Ergonomic Impacts</a:t>
                </a:r>
              </a:p>
            </p:txBody>
          </p:sp>
        </p:grpSp>
        <p:grpSp>
          <p:nvGrpSpPr>
            <p:cNvPr id="74" name="Group 8">
              <a:extLst>
                <a:ext uri="{FF2B5EF4-FFF2-40B4-BE49-F238E27FC236}">
                  <a16:creationId xmlns:a16="http://schemas.microsoft.com/office/drawing/2014/main" id="{40B46F17-0E22-F051-E948-63EDE0FFB883}"/>
                </a:ext>
              </a:extLst>
            </p:cNvPr>
            <p:cNvGrpSpPr>
              <a:grpSpLocks/>
            </p:cNvGrpSpPr>
            <p:nvPr/>
          </p:nvGrpSpPr>
          <p:grpSpPr bwMode="auto">
            <a:xfrm>
              <a:off x="5576089" y="3824758"/>
              <a:ext cx="1008225" cy="680262"/>
              <a:chOff x="3993228" y="505984"/>
              <a:chExt cx="2132182" cy="911464"/>
            </a:xfrm>
          </p:grpSpPr>
          <p:sp>
            <p:nvSpPr>
              <p:cNvPr id="94" name="Rounded Rectangle 15">
                <a:extLst>
                  <a:ext uri="{FF2B5EF4-FFF2-40B4-BE49-F238E27FC236}">
                    <a16:creationId xmlns:a16="http://schemas.microsoft.com/office/drawing/2014/main" id="{F6E357AE-5D37-68AD-D7CC-F37905F3BAA8}"/>
                  </a:ext>
                </a:extLst>
              </p:cNvPr>
              <p:cNvSpPr/>
              <p:nvPr/>
            </p:nvSpPr>
            <p:spPr>
              <a:xfrm>
                <a:off x="4225148" y="615519"/>
                <a:ext cx="1661744" cy="574328"/>
              </a:xfrm>
              <a:prstGeom prst="roundRect">
                <a:avLst>
                  <a:gd name="adj" fmla="val 10000"/>
                </a:avLst>
              </a:prstGeom>
              <a:solidFill>
                <a:srgbClr val="FFFF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95" name="Rounded Rectangle 12">
                <a:extLst>
                  <a:ext uri="{FF2B5EF4-FFF2-40B4-BE49-F238E27FC236}">
                    <a16:creationId xmlns:a16="http://schemas.microsoft.com/office/drawing/2014/main" id="{40EFEF7D-B416-6D25-EE6E-9FECADBC2DB0}"/>
                  </a:ext>
                </a:extLst>
              </p:cNvPr>
              <p:cNvSpPr/>
              <p:nvPr/>
            </p:nvSpPr>
            <p:spPr>
              <a:xfrm>
                <a:off x="3993228" y="505984"/>
                <a:ext cx="2132182" cy="911464"/>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Comparison to Conventional Tools</a:t>
                </a:r>
              </a:p>
            </p:txBody>
          </p:sp>
        </p:grpSp>
        <p:grpSp>
          <p:nvGrpSpPr>
            <p:cNvPr id="75" name="Group 9">
              <a:extLst>
                <a:ext uri="{FF2B5EF4-FFF2-40B4-BE49-F238E27FC236}">
                  <a16:creationId xmlns:a16="http://schemas.microsoft.com/office/drawing/2014/main" id="{91837D96-2160-BE0F-8BF6-A226B0E81822}"/>
                </a:ext>
              </a:extLst>
            </p:cNvPr>
            <p:cNvGrpSpPr>
              <a:grpSpLocks/>
            </p:cNvGrpSpPr>
            <p:nvPr/>
          </p:nvGrpSpPr>
          <p:grpSpPr bwMode="auto">
            <a:xfrm rot="5400000">
              <a:off x="5927864" y="2989149"/>
              <a:ext cx="277079" cy="94671"/>
              <a:chOff x="6062017" y="687732"/>
              <a:chExt cx="371264" cy="238085"/>
            </a:xfrm>
            <a:solidFill>
              <a:schemeClr val="tx1"/>
            </a:solidFill>
          </p:grpSpPr>
          <p:sp>
            <p:nvSpPr>
              <p:cNvPr id="92" name="Right Arrow 13">
                <a:extLst>
                  <a:ext uri="{FF2B5EF4-FFF2-40B4-BE49-F238E27FC236}">
                    <a16:creationId xmlns:a16="http://schemas.microsoft.com/office/drawing/2014/main" id="{6BF60609-8216-8CE3-4DBC-824EEF2AA3EF}"/>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solidFill>
                    <a:schemeClr val="tx1"/>
                  </a:solidFill>
                  <a:latin typeface="Arial" panose="020B0604020202020204" pitchFamily="34" charset="0"/>
                  <a:cs typeface="Arial" panose="020B0604020202020204" pitchFamily="34" charset="0"/>
                </a:endParaRPr>
              </a:p>
            </p:txBody>
          </p:sp>
          <p:sp>
            <p:nvSpPr>
              <p:cNvPr id="93" name="Right Arrow 14">
                <a:extLst>
                  <a:ext uri="{FF2B5EF4-FFF2-40B4-BE49-F238E27FC236}">
                    <a16:creationId xmlns:a16="http://schemas.microsoft.com/office/drawing/2014/main" id="{F07C498E-AB09-B62E-D172-5219DA3FE9DA}"/>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solidFill>
                    <a:schemeClr val="tx1"/>
                  </a:solidFill>
                  <a:latin typeface="Arial" panose="020B0604020202020204" pitchFamily="34" charset="0"/>
                  <a:cs typeface="Arial" panose="020B0604020202020204" pitchFamily="34" charset="0"/>
                </a:endParaRPr>
              </a:p>
            </p:txBody>
          </p:sp>
        </p:grpSp>
        <p:grpSp>
          <p:nvGrpSpPr>
            <p:cNvPr id="76" name="Group 8">
              <a:extLst>
                <a:ext uri="{FF2B5EF4-FFF2-40B4-BE49-F238E27FC236}">
                  <a16:creationId xmlns:a16="http://schemas.microsoft.com/office/drawing/2014/main" id="{52B86F91-5C89-58F9-E45F-B50DE8891C7F}"/>
                </a:ext>
              </a:extLst>
            </p:cNvPr>
            <p:cNvGrpSpPr>
              <a:grpSpLocks/>
            </p:cNvGrpSpPr>
            <p:nvPr/>
          </p:nvGrpSpPr>
          <p:grpSpPr bwMode="auto">
            <a:xfrm>
              <a:off x="5685755" y="4610946"/>
              <a:ext cx="785773" cy="450325"/>
              <a:chOff x="4225148" y="615519"/>
              <a:chExt cx="1661744" cy="603377"/>
            </a:xfrm>
            <a:solidFill>
              <a:srgbClr val="FFFF00"/>
            </a:solidFill>
          </p:grpSpPr>
          <p:sp>
            <p:nvSpPr>
              <p:cNvPr id="90" name="Rounded Rectangle 15">
                <a:extLst>
                  <a:ext uri="{FF2B5EF4-FFF2-40B4-BE49-F238E27FC236}">
                    <a16:creationId xmlns:a16="http://schemas.microsoft.com/office/drawing/2014/main" id="{CE274D0C-F7F5-7BD5-B6D1-048B799D1A89}"/>
                  </a:ext>
                </a:extLst>
              </p:cNvPr>
              <p:cNvSpPr/>
              <p:nvPr/>
            </p:nvSpPr>
            <p:spPr>
              <a:xfrm>
                <a:off x="4225148" y="615519"/>
                <a:ext cx="1661744" cy="57432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91" name="Rounded Rectangle 12">
                <a:extLst>
                  <a:ext uri="{FF2B5EF4-FFF2-40B4-BE49-F238E27FC236}">
                    <a16:creationId xmlns:a16="http://schemas.microsoft.com/office/drawing/2014/main" id="{9D8C0E25-00F2-4992-0E30-2922CD06BC0E}"/>
                  </a:ext>
                </a:extLst>
              </p:cNvPr>
              <p:cNvSpPr/>
              <p:nvPr/>
            </p:nvSpPr>
            <p:spPr>
              <a:xfrm>
                <a:off x="4225148" y="615519"/>
                <a:ext cx="1661744" cy="603377"/>
              </a:xfrm>
              <a:prstGeom prst="rect">
                <a:avLst/>
              </a:prstGeom>
              <a:grpFill/>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Improved Outcomes</a:t>
                </a:r>
              </a:p>
            </p:txBody>
          </p:sp>
        </p:grpSp>
        <p:grpSp>
          <p:nvGrpSpPr>
            <p:cNvPr id="77" name="Group 9">
              <a:extLst>
                <a:ext uri="{FF2B5EF4-FFF2-40B4-BE49-F238E27FC236}">
                  <a16:creationId xmlns:a16="http://schemas.microsoft.com/office/drawing/2014/main" id="{1F5E01F7-AFA3-1CD7-B307-DCF7F640FEBB}"/>
                </a:ext>
              </a:extLst>
            </p:cNvPr>
            <p:cNvGrpSpPr>
              <a:grpSpLocks/>
            </p:cNvGrpSpPr>
            <p:nvPr/>
          </p:nvGrpSpPr>
          <p:grpSpPr bwMode="auto">
            <a:xfrm rot="5400000">
              <a:off x="5932693" y="4433200"/>
              <a:ext cx="277079" cy="94671"/>
              <a:chOff x="6062017" y="687732"/>
              <a:chExt cx="371264" cy="238085"/>
            </a:xfrm>
            <a:solidFill>
              <a:schemeClr val="tx1"/>
            </a:solidFill>
          </p:grpSpPr>
          <p:sp>
            <p:nvSpPr>
              <p:cNvPr id="88" name="Right Arrow 13">
                <a:extLst>
                  <a:ext uri="{FF2B5EF4-FFF2-40B4-BE49-F238E27FC236}">
                    <a16:creationId xmlns:a16="http://schemas.microsoft.com/office/drawing/2014/main" id="{CFA1F75F-9A0A-2705-26AB-80692D818404}"/>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89" name="Right Arrow 14">
                <a:extLst>
                  <a:ext uri="{FF2B5EF4-FFF2-40B4-BE49-F238E27FC236}">
                    <a16:creationId xmlns:a16="http://schemas.microsoft.com/office/drawing/2014/main" id="{634FFC0C-C49E-0D6B-499E-CF4CDF4CC562}"/>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78" name="Group 7">
              <a:extLst>
                <a:ext uri="{FF2B5EF4-FFF2-40B4-BE49-F238E27FC236}">
                  <a16:creationId xmlns:a16="http://schemas.microsoft.com/office/drawing/2014/main" id="{42755C20-2D03-A42D-27DA-7E73B188EE2A}"/>
                </a:ext>
              </a:extLst>
            </p:cNvPr>
            <p:cNvGrpSpPr>
              <a:grpSpLocks/>
            </p:cNvGrpSpPr>
            <p:nvPr/>
          </p:nvGrpSpPr>
          <p:grpSpPr bwMode="auto">
            <a:xfrm rot="18608923">
              <a:off x="4835264" y="3323039"/>
              <a:ext cx="1316902" cy="93550"/>
              <a:chOff x="3757743" y="683147"/>
              <a:chExt cx="309335" cy="235264"/>
            </a:xfrm>
            <a:solidFill>
              <a:schemeClr val="tx1"/>
            </a:solidFill>
          </p:grpSpPr>
          <p:sp>
            <p:nvSpPr>
              <p:cNvPr id="86" name="Right Arrow 17">
                <a:extLst>
                  <a:ext uri="{FF2B5EF4-FFF2-40B4-BE49-F238E27FC236}">
                    <a16:creationId xmlns:a16="http://schemas.microsoft.com/office/drawing/2014/main" id="{EC4A7748-72FD-38FA-EEB4-B2A909D5CF2D}"/>
                  </a:ext>
                </a:extLst>
              </p:cNvPr>
              <p:cNvSpPr/>
              <p:nvPr/>
            </p:nvSpPr>
            <p:spPr>
              <a:xfrm rot="18922">
                <a:off x="3757743" y="683147"/>
                <a:ext cx="309335" cy="235264"/>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87" name="Right Arrow 10">
                <a:extLst>
                  <a:ext uri="{FF2B5EF4-FFF2-40B4-BE49-F238E27FC236}">
                    <a16:creationId xmlns:a16="http://schemas.microsoft.com/office/drawing/2014/main" id="{8C8121FE-7233-7EB5-7334-FFD26CE28796}"/>
                  </a:ext>
                </a:extLst>
              </p:cNvPr>
              <p:cNvSpPr/>
              <p:nvPr/>
            </p:nvSpPr>
            <p:spPr>
              <a:xfrm rot="18922">
                <a:off x="3762369" y="779569"/>
                <a:ext cx="232991" cy="94168"/>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79" name="Right Arrow 17">
              <a:extLst>
                <a:ext uri="{FF2B5EF4-FFF2-40B4-BE49-F238E27FC236}">
                  <a16:creationId xmlns:a16="http://schemas.microsoft.com/office/drawing/2014/main" id="{78FFE5E8-9E5B-4B3D-B26F-28E5E5DE21F6}"/>
                </a:ext>
              </a:extLst>
            </p:cNvPr>
            <p:cNvSpPr/>
            <p:nvPr/>
          </p:nvSpPr>
          <p:spPr bwMode="auto">
            <a:xfrm rot="10800000">
              <a:off x="5112637" y="4775131"/>
              <a:ext cx="560836" cy="121954"/>
            </a:xfrm>
            <a:prstGeom prst="rightArrow">
              <a:avLst>
                <a:gd name="adj1" fmla="val 60000"/>
                <a:gd name="adj2" fmla="val 50000"/>
              </a:avLst>
            </a:prstGeom>
            <a:solidFill>
              <a:schemeClr val="tx1"/>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12C92184-DDB7-C2C0-99EE-EE06DCDE9C7E}"/>
              </a:ext>
            </a:extLst>
          </p:cNvPr>
          <p:cNvGrpSpPr/>
          <p:nvPr/>
        </p:nvGrpSpPr>
        <p:grpSpPr>
          <a:xfrm>
            <a:off x="470164" y="2088996"/>
            <a:ext cx="2795366" cy="2282094"/>
            <a:chOff x="896665" y="1647816"/>
            <a:chExt cx="5226382" cy="3531087"/>
          </a:xfrm>
        </p:grpSpPr>
        <p:grpSp>
          <p:nvGrpSpPr>
            <p:cNvPr id="2" name="Group 1">
              <a:extLst>
                <a:ext uri="{FF2B5EF4-FFF2-40B4-BE49-F238E27FC236}">
                  <a16:creationId xmlns:a16="http://schemas.microsoft.com/office/drawing/2014/main" id="{B7231748-9927-4E8D-9F82-88C8AA5C4E98}"/>
                </a:ext>
              </a:extLst>
            </p:cNvPr>
            <p:cNvGrpSpPr/>
            <p:nvPr/>
          </p:nvGrpSpPr>
          <p:grpSpPr>
            <a:xfrm>
              <a:off x="2602607" y="1647816"/>
              <a:ext cx="1760220" cy="3531087"/>
              <a:chOff x="1735330" y="1647816"/>
              <a:chExt cx="1760220" cy="3531087"/>
            </a:xfrm>
          </p:grpSpPr>
          <p:pic>
            <p:nvPicPr>
              <p:cNvPr id="3" name="Picture 2">
                <a:extLst>
                  <a:ext uri="{FF2B5EF4-FFF2-40B4-BE49-F238E27FC236}">
                    <a16:creationId xmlns:a16="http://schemas.microsoft.com/office/drawing/2014/main" id="{2F6849DE-2F89-EF42-C4C6-032863E23853}"/>
                  </a:ext>
                </a:extLst>
              </p:cNvPr>
              <p:cNvPicPr>
                <a:picLocks noChangeAspect="1"/>
              </p:cNvPicPr>
              <p:nvPr/>
            </p:nvPicPr>
            <p:blipFill rotWithShape="1">
              <a:blip r:embed="rId3"/>
              <a:srcRect l="28752"/>
              <a:stretch/>
            </p:blipFill>
            <p:spPr>
              <a:xfrm>
                <a:off x="1735330" y="1647817"/>
                <a:ext cx="1760220" cy="3531086"/>
              </a:xfrm>
              <a:prstGeom prst="rect">
                <a:avLst/>
              </a:prstGeom>
            </p:spPr>
          </p:pic>
          <p:pic>
            <p:nvPicPr>
              <p:cNvPr id="4" name="Picture 3">
                <a:extLst>
                  <a:ext uri="{FF2B5EF4-FFF2-40B4-BE49-F238E27FC236}">
                    <a16:creationId xmlns:a16="http://schemas.microsoft.com/office/drawing/2014/main" id="{84C06432-5266-F754-7D27-23DAEBB13EA9}"/>
                  </a:ext>
                </a:extLst>
              </p:cNvPr>
              <p:cNvPicPr>
                <a:picLocks noChangeAspect="1"/>
              </p:cNvPicPr>
              <p:nvPr/>
            </p:nvPicPr>
            <p:blipFill>
              <a:blip r:embed="rId4"/>
              <a:stretch>
                <a:fillRect/>
              </a:stretch>
            </p:blipFill>
            <p:spPr>
              <a:xfrm>
                <a:off x="1930340" y="1647816"/>
                <a:ext cx="781809" cy="831993"/>
              </a:xfrm>
              <a:prstGeom prst="rect">
                <a:avLst/>
              </a:prstGeom>
            </p:spPr>
          </p:pic>
        </p:grpSp>
        <p:grpSp>
          <p:nvGrpSpPr>
            <p:cNvPr id="5" name="Group 4">
              <a:extLst>
                <a:ext uri="{FF2B5EF4-FFF2-40B4-BE49-F238E27FC236}">
                  <a16:creationId xmlns:a16="http://schemas.microsoft.com/office/drawing/2014/main" id="{65932393-A0F5-C436-B7DD-8BF8197E490B}"/>
                </a:ext>
              </a:extLst>
            </p:cNvPr>
            <p:cNvGrpSpPr/>
            <p:nvPr/>
          </p:nvGrpSpPr>
          <p:grpSpPr>
            <a:xfrm>
              <a:off x="896665" y="1972748"/>
              <a:ext cx="1722527" cy="2808630"/>
              <a:chOff x="29388" y="1972748"/>
              <a:chExt cx="1722527" cy="2808630"/>
            </a:xfrm>
          </p:grpSpPr>
          <p:pic>
            <p:nvPicPr>
              <p:cNvPr id="6" name="Picture 5">
                <a:extLst>
                  <a:ext uri="{FF2B5EF4-FFF2-40B4-BE49-F238E27FC236}">
                    <a16:creationId xmlns:a16="http://schemas.microsoft.com/office/drawing/2014/main" id="{7FB67D1B-58FB-DC76-0A4F-80E2D60445A6}"/>
                  </a:ext>
                </a:extLst>
              </p:cNvPr>
              <p:cNvPicPr>
                <a:picLocks noChangeAspect="1"/>
              </p:cNvPicPr>
              <p:nvPr/>
            </p:nvPicPr>
            <p:blipFill rotWithShape="1">
              <a:blip r:embed="rId5"/>
              <a:srcRect l="21921" t="11441" r="15774"/>
              <a:stretch/>
            </p:blipFill>
            <p:spPr>
              <a:xfrm>
                <a:off x="29388" y="1986578"/>
                <a:ext cx="1722527" cy="2794800"/>
              </a:xfrm>
              <a:prstGeom prst="rect">
                <a:avLst/>
              </a:prstGeom>
            </p:spPr>
          </p:pic>
          <p:pic>
            <p:nvPicPr>
              <p:cNvPr id="9" name="Picture 8">
                <a:extLst>
                  <a:ext uri="{FF2B5EF4-FFF2-40B4-BE49-F238E27FC236}">
                    <a16:creationId xmlns:a16="http://schemas.microsoft.com/office/drawing/2014/main" id="{BC669CBD-3ABB-9264-21D3-620D135A8CD5}"/>
                  </a:ext>
                </a:extLst>
              </p:cNvPr>
              <p:cNvPicPr>
                <a:picLocks noChangeAspect="1"/>
              </p:cNvPicPr>
              <p:nvPr/>
            </p:nvPicPr>
            <p:blipFill>
              <a:blip r:embed="rId6"/>
              <a:stretch>
                <a:fillRect/>
              </a:stretch>
            </p:blipFill>
            <p:spPr>
              <a:xfrm>
                <a:off x="405126" y="1972748"/>
                <a:ext cx="601080" cy="656976"/>
              </a:xfrm>
              <a:prstGeom prst="rect">
                <a:avLst/>
              </a:prstGeom>
            </p:spPr>
          </p:pic>
        </p:grpSp>
        <p:grpSp>
          <p:nvGrpSpPr>
            <p:cNvPr id="11" name="Group 10">
              <a:extLst>
                <a:ext uri="{FF2B5EF4-FFF2-40B4-BE49-F238E27FC236}">
                  <a16:creationId xmlns:a16="http://schemas.microsoft.com/office/drawing/2014/main" id="{A0B65743-666E-5A8C-C760-08809EAF40AA}"/>
                </a:ext>
              </a:extLst>
            </p:cNvPr>
            <p:cNvGrpSpPr/>
            <p:nvPr/>
          </p:nvGrpSpPr>
          <p:grpSpPr>
            <a:xfrm>
              <a:off x="4362827" y="1968227"/>
              <a:ext cx="1760220" cy="2851513"/>
              <a:chOff x="5181539" y="1545162"/>
              <a:chExt cx="2128799" cy="3524742"/>
            </a:xfrm>
          </p:grpSpPr>
          <p:pic>
            <p:nvPicPr>
              <p:cNvPr id="12" name="Picture 11">
                <a:extLst>
                  <a:ext uri="{FF2B5EF4-FFF2-40B4-BE49-F238E27FC236}">
                    <a16:creationId xmlns:a16="http://schemas.microsoft.com/office/drawing/2014/main" id="{0F96A9C4-96C0-3A7F-E7AE-EAA250E4E457}"/>
                  </a:ext>
                </a:extLst>
              </p:cNvPr>
              <p:cNvPicPr>
                <a:picLocks noChangeAspect="1"/>
              </p:cNvPicPr>
              <p:nvPr/>
            </p:nvPicPr>
            <p:blipFill rotWithShape="1">
              <a:blip r:embed="rId7"/>
              <a:srcRect l="10349" r="2017"/>
              <a:stretch/>
            </p:blipFill>
            <p:spPr>
              <a:xfrm>
                <a:off x="5181539" y="1545162"/>
                <a:ext cx="2128799" cy="3524742"/>
              </a:xfrm>
              <a:prstGeom prst="rect">
                <a:avLst/>
              </a:prstGeom>
            </p:spPr>
          </p:pic>
          <p:pic>
            <p:nvPicPr>
              <p:cNvPr id="13" name="Picture 12">
                <a:extLst>
                  <a:ext uri="{FF2B5EF4-FFF2-40B4-BE49-F238E27FC236}">
                    <a16:creationId xmlns:a16="http://schemas.microsoft.com/office/drawing/2014/main" id="{C3CE1D45-B5CB-2A96-BF11-77CD3516294F}"/>
                  </a:ext>
                </a:extLst>
              </p:cNvPr>
              <p:cNvPicPr>
                <a:picLocks noChangeAspect="1"/>
              </p:cNvPicPr>
              <p:nvPr/>
            </p:nvPicPr>
            <p:blipFill rotWithShape="1">
              <a:blip r:embed="rId8"/>
              <a:srcRect t="7344"/>
              <a:stretch/>
            </p:blipFill>
            <p:spPr>
              <a:xfrm>
                <a:off x="5433486" y="1592581"/>
                <a:ext cx="855299" cy="814493"/>
              </a:xfrm>
              <a:prstGeom prst="rect">
                <a:avLst/>
              </a:prstGeom>
            </p:spPr>
          </p:pic>
        </p:grpSp>
      </p:grpSp>
    </p:spTree>
    <p:extLst>
      <p:ext uri="{BB962C8B-B14F-4D97-AF65-F5344CB8AC3E}">
        <p14:creationId xmlns:p14="http://schemas.microsoft.com/office/powerpoint/2010/main" val="281809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90651" y="158533"/>
            <a:ext cx="10515600" cy="814387"/>
          </a:xfrm>
        </p:spPr>
        <p:txBody>
          <a:bodyPr rtlCol="0">
            <a:noAutofit/>
          </a:bodyPr>
          <a:lstStyle/>
          <a:p>
            <a:pPr>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Acknowledgments</a:t>
            </a:r>
            <a:br>
              <a:rPr lang="en-US" sz="3600" dirty="0">
                <a:latin typeface="Arial Black" panose="020B0A04020102020204" pitchFamily="34" charset="0"/>
              </a:rPr>
            </a:b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TextBox 62">
            <a:extLst>
              <a:ext uri="{FF2B5EF4-FFF2-40B4-BE49-F238E27FC236}">
                <a16:creationId xmlns:a16="http://schemas.microsoft.com/office/drawing/2014/main" id="{7422A234-4826-F4FE-3DE6-6FBCED5B5DBA}"/>
              </a:ext>
            </a:extLst>
          </p:cNvPr>
          <p:cNvSpPr txBox="1"/>
          <p:nvPr/>
        </p:nvSpPr>
        <p:spPr>
          <a:xfrm>
            <a:off x="5526542" y="532063"/>
            <a:ext cx="6496771" cy="6093976"/>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Special thanks to the North Central Sustainable Agriculture Research &amp; Education (SARE) for their generous support and funding.</a:t>
            </a: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 Appreciate the National Institute for Occupational Safety and Health (NIOSH) and the United States Department of Agriculture (USDA) for their support and guidance.</a:t>
            </a:r>
          </a:p>
          <a:p>
            <a:pPr marL="285750" indent="-285750">
              <a:spcBef>
                <a:spcPts val="600"/>
              </a:spcBef>
              <a:spcAft>
                <a:spcPts val="600"/>
              </a:spcAft>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Jianfeng Zhou, Karen </a:t>
            </a:r>
            <a:r>
              <a:rPr lang="en-US" sz="2000" b="0" i="0" dirty="0" err="1">
                <a:solidFill>
                  <a:srgbClr val="1C1D1F"/>
                </a:solidFill>
                <a:effectLst/>
                <a:highlight>
                  <a:srgbClr val="FFFFFF"/>
                </a:highlight>
                <a:latin typeface="Arial" panose="020B0604020202020204" pitchFamily="34" charset="0"/>
                <a:cs typeface="Arial" panose="020B0604020202020204" pitchFamily="34" charset="0"/>
              </a:rPr>
              <a:t>Funkenbusch</a:t>
            </a:r>
            <a:r>
              <a:rPr lang="en-US" sz="2000" b="0" i="0" dirty="0">
                <a:solidFill>
                  <a:srgbClr val="1C1D1F"/>
                </a:solidFill>
                <a:effectLst/>
                <a:highlight>
                  <a:srgbClr val="FFFFFF"/>
                </a:highlight>
                <a:latin typeface="Arial" panose="020B0604020202020204" pitchFamily="34" charset="0"/>
                <a:cs typeface="Arial" panose="020B0604020202020204" pitchFamily="34" charset="0"/>
              </a:rPr>
              <a:t>, and Marcia Shannon, University of Missouri for their mentorship and guidance.</a:t>
            </a:r>
          </a:p>
          <a:p>
            <a:pPr marL="285750" indent="-285750">
              <a:spcBef>
                <a:spcPts val="600"/>
              </a:spcBef>
              <a:spcAft>
                <a:spcPts val="600"/>
              </a:spcAft>
              <a:buClr>
                <a:schemeClr val="tx1"/>
              </a:buClr>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Aaron Yoder and Central States Center for Agricultural Safety and Health at the University of Nebraska Medical Center for their support.</a:t>
            </a:r>
          </a:p>
          <a:p>
            <a:pPr marL="285750" indent="-285750">
              <a:spcBef>
                <a:spcPts val="600"/>
              </a:spcBef>
              <a:spcAft>
                <a:spcPts val="600"/>
              </a:spcAft>
              <a:buClr>
                <a:schemeClr val="tx1"/>
              </a:buClr>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Thank you to the women at the University of Missouri who participated in this research study</a:t>
            </a:r>
            <a:endParaRPr lang="en-US" sz="2000" b="1" dirty="0">
              <a:solidFill>
                <a:srgbClr val="242424"/>
              </a:solidFill>
              <a:highlight>
                <a:srgbClr val="FFFFFF"/>
              </a:highlight>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Grateful to my colleagues for their feedback and assistance.</a:t>
            </a:r>
          </a:p>
        </p:txBody>
      </p:sp>
      <p:pic>
        <p:nvPicPr>
          <p:cNvPr id="3" name="Picture 2" descr="A person smiling at the camera&#10;&#10;Description automatically generated">
            <a:extLst>
              <a:ext uri="{FF2B5EF4-FFF2-40B4-BE49-F238E27FC236}">
                <a16:creationId xmlns:a16="http://schemas.microsoft.com/office/drawing/2014/main" id="{004F3F9A-04DB-A1F3-07D3-1D816ACC4C5E}"/>
              </a:ext>
            </a:extLst>
          </p:cNvPr>
          <p:cNvPicPr>
            <a:picLocks noChangeAspect="1"/>
          </p:cNvPicPr>
          <p:nvPr/>
        </p:nvPicPr>
        <p:blipFill>
          <a:blip r:embed="rId3"/>
          <a:stretch>
            <a:fillRect/>
          </a:stretch>
        </p:blipFill>
        <p:spPr>
          <a:xfrm>
            <a:off x="2305654" y="891841"/>
            <a:ext cx="1288014" cy="1187215"/>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40E87E64-A524-7B79-006B-D180C7E27745}"/>
              </a:ext>
            </a:extLst>
          </p:cNvPr>
          <p:cNvPicPr>
            <a:picLocks noChangeAspect="1"/>
          </p:cNvPicPr>
          <p:nvPr/>
        </p:nvPicPr>
        <p:blipFill>
          <a:blip r:embed="rId4"/>
          <a:stretch>
            <a:fillRect/>
          </a:stretch>
        </p:blipFill>
        <p:spPr>
          <a:xfrm>
            <a:off x="471299" y="972919"/>
            <a:ext cx="1175271" cy="1106137"/>
          </a:xfrm>
          <a:prstGeom prst="rect">
            <a:avLst/>
          </a:prstGeom>
        </p:spPr>
      </p:pic>
      <p:pic>
        <p:nvPicPr>
          <p:cNvPr id="9" name="Picture 8" descr="A close-up of a person&#10;&#10;Description automatically generated">
            <a:extLst>
              <a:ext uri="{FF2B5EF4-FFF2-40B4-BE49-F238E27FC236}">
                <a16:creationId xmlns:a16="http://schemas.microsoft.com/office/drawing/2014/main" id="{A284A1ED-51B8-DD25-72BE-D256D53843D0}"/>
              </a:ext>
            </a:extLst>
          </p:cNvPr>
          <p:cNvPicPr>
            <a:picLocks noChangeAspect="1"/>
          </p:cNvPicPr>
          <p:nvPr/>
        </p:nvPicPr>
        <p:blipFill>
          <a:blip r:embed="rId5"/>
          <a:stretch>
            <a:fillRect/>
          </a:stretch>
        </p:blipFill>
        <p:spPr>
          <a:xfrm>
            <a:off x="4210730" y="972921"/>
            <a:ext cx="1106136" cy="1106136"/>
          </a:xfrm>
          <a:prstGeom prst="rect">
            <a:avLst/>
          </a:prstGeom>
        </p:spPr>
      </p:pic>
      <p:sp>
        <p:nvSpPr>
          <p:cNvPr id="12" name="TextBox 11">
            <a:extLst>
              <a:ext uri="{FF2B5EF4-FFF2-40B4-BE49-F238E27FC236}">
                <a16:creationId xmlns:a16="http://schemas.microsoft.com/office/drawing/2014/main" id="{E8103B76-CE43-2996-67E5-6129E5BA8053}"/>
              </a:ext>
            </a:extLst>
          </p:cNvPr>
          <p:cNvSpPr txBox="1"/>
          <p:nvPr/>
        </p:nvSpPr>
        <p:spPr>
          <a:xfrm>
            <a:off x="367363" y="2158686"/>
            <a:ext cx="1536772" cy="338554"/>
          </a:xfrm>
          <a:prstGeom prst="rect">
            <a:avLst/>
          </a:prstGeom>
          <a:noFill/>
        </p:spPr>
        <p:txBody>
          <a:bodyPr wrap="square">
            <a:spAutoFit/>
          </a:bodyPr>
          <a:lstStyle/>
          <a:p>
            <a:r>
              <a:rPr lang="en-US" sz="1600" b="0" i="0" dirty="0" err="1">
                <a:solidFill>
                  <a:srgbClr val="1C1D1F"/>
                </a:solidFill>
                <a:effectLst/>
                <a:highlight>
                  <a:srgbClr val="FFFFFF"/>
                </a:highlight>
                <a:latin typeface="Arial" panose="020B0604020202020204" pitchFamily="34" charset="0"/>
                <a:cs typeface="Arial" panose="020B0604020202020204" pitchFamily="34" charset="0"/>
              </a:rPr>
              <a:t>Jianfeng</a:t>
            </a:r>
            <a:r>
              <a:rPr lang="en-US" sz="1600" b="0" i="0" dirty="0">
                <a:solidFill>
                  <a:srgbClr val="1C1D1F"/>
                </a:solidFill>
                <a:effectLst/>
                <a:highlight>
                  <a:srgbClr val="FFFFFF"/>
                </a:highlight>
                <a:latin typeface="Arial" panose="020B0604020202020204" pitchFamily="34" charset="0"/>
                <a:cs typeface="Arial" panose="020B0604020202020204" pitchFamily="34" charset="0"/>
              </a:rPr>
              <a:t> Zhou</a:t>
            </a:r>
            <a:endParaRPr lang="en-US" sz="1600" dirty="0"/>
          </a:p>
        </p:txBody>
      </p:sp>
      <p:sp>
        <p:nvSpPr>
          <p:cNvPr id="14" name="TextBox 13">
            <a:extLst>
              <a:ext uri="{FF2B5EF4-FFF2-40B4-BE49-F238E27FC236}">
                <a16:creationId xmlns:a16="http://schemas.microsoft.com/office/drawing/2014/main" id="{6F240DEB-820E-4AFF-A29E-8A44D02071EB}"/>
              </a:ext>
            </a:extLst>
          </p:cNvPr>
          <p:cNvSpPr txBox="1"/>
          <p:nvPr/>
        </p:nvSpPr>
        <p:spPr>
          <a:xfrm>
            <a:off x="1904135" y="2162185"/>
            <a:ext cx="2048730"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Karen </a:t>
            </a:r>
            <a:r>
              <a:rPr lang="en-US" sz="1600" b="0" i="0" dirty="0" err="1">
                <a:solidFill>
                  <a:srgbClr val="1C1D1F"/>
                </a:solidFill>
                <a:effectLst/>
                <a:highlight>
                  <a:srgbClr val="FFFFFF"/>
                </a:highlight>
                <a:latin typeface="Arial" panose="020B0604020202020204" pitchFamily="34" charset="0"/>
                <a:cs typeface="Arial" panose="020B0604020202020204" pitchFamily="34" charset="0"/>
              </a:rPr>
              <a:t>Funkenbusch</a:t>
            </a:r>
            <a:endParaRPr lang="en-US" sz="1600" dirty="0"/>
          </a:p>
        </p:txBody>
      </p:sp>
      <p:sp>
        <p:nvSpPr>
          <p:cNvPr id="16" name="TextBox 15">
            <a:extLst>
              <a:ext uri="{FF2B5EF4-FFF2-40B4-BE49-F238E27FC236}">
                <a16:creationId xmlns:a16="http://schemas.microsoft.com/office/drawing/2014/main" id="{17B9CDC3-5ED8-84A4-7AB2-D3DAF23F728F}"/>
              </a:ext>
            </a:extLst>
          </p:cNvPr>
          <p:cNvSpPr txBox="1"/>
          <p:nvPr/>
        </p:nvSpPr>
        <p:spPr>
          <a:xfrm>
            <a:off x="3983378" y="2131497"/>
            <a:ext cx="1724403"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Marcia Shannon</a:t>
            </a:r>
            <a:endParaRPr lang="en-US" sz="1600" dirty="0"/>
          </a:p>
        </p:txBody>
      </p:sp>
      <p:pic>
        <p:nvPicPr>
          <p:cNvPr id="17" name="Picture 3" descr="SARE_NorthCentral_RGB_WEBsize.jpg">
            <a:extLst>
              <a:ext uri="{FF2B5EF4-FFF2-40B4-BE49-F238E27FC236}">
                <a16:creationId xmlns:a16="http://schemas.microsoft.com/office/drawing/2014/main" id="{E248E798-0570-24E8-C3A3-AD12656DE8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299" y="3794728"/>
            <a:ext cx="1382982" cy="118643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93E46A9-530C-8C6C-CF50-344D88B35809}"/>
              </a:ext>
            </a:extLst>
          </p:cNvPr>
          <p:cNvPicPr>
            <a:picLocks noChangeAspect="1"/>
          </p:cNvPicPr>
          <p:nvPr/>
        </p:nvPicPr>
        <p:blipFill>
          <a:blip r:embed="rId7"/>
          <a:stretch>
            <a:fillRect/>
          </a:stretch>
        </p:blipFill>
        <p:spPr>
          <a:xfrm>
            <a:off x="471299" y="5839651"/>
            <a:ext cx="3877952" cy="653893"/>
          </a:xfrm>
          <a:prstGeom prst="rect">
            <a:avLst/>
          </a:prstGeom>
        </p:spPr>
      </p:pic>
      <p:pic>
        <p:nvPicPr>
          <p:cNvPr id="20" name="Picture 2" descr="No photo description available.">
            <a:extLst>
              <a:ext uri="{FF2B5EF4-FFF2-40B4-BE49-F238E27FC236}">
                <a16:creationId xmlns:a16="http://schemas.microsoft.com/office/drawing/2014/main" id="{9B9DE20C-CAAB-62FE-652F-9F1E48B2ED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857" y="5840987"/>
            <a:ext cx="678009" cy="67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43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Do You Have Questions: Over 69 Royalty-Free Licensable Stock Vectors &amp;  Vector Art | Shutterstock">
            <a:extLst>
              <a:ext uri="{FF2B5EF4-FFF2-40B4-BE49-F238E27FC236}">
                <a16:creationId xmlns:a16="http://schemas.microsoft.com/office/drawing/2014/main" id="{3640F5C0-D7DF-1BCA-237F-80C300A6C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760" y="0"/>
            <a:ext cx="5612761" cy="561276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AC57B8B-2A65-6A70-6E5D-D5B4A22E89B5}"/>
              </a:ext>
            </a:extLst>
          </p:cNvPr>
          <p:cNvGrpSpPr/>
          <p:nvPr/>
        </p:nvGrpSpPr>
        <p:grpSpPr>
          <a:xfrm>
            <a:off x="3209493" y="1893415"/>
            <a:ext cx="2387234" cy="2678150"/>
            <a:chOff x="4199316" y="2383121"/>
            <a:chExt cx="2387234" cy="2678150"/>
          </a:xfrm>
        </p:grpSpPr>
        <p:grpSp>
          <p:nvGrpSpPr>
            <p:cNvPr id="4" name="Group 5">
              <a:extLst>
                <a:ext uri="{FF2B5EF4-FFF2-40B4-BE49-F238E27FC236}">
                  <a16:creationId xmlns:a16="http://schemas.microsoft.com/office/drawing/2014/main" id="{84909AB0-572B-96A6-0E81-62A245B44D82}"/>
                </a:ext>
              </a:extLst>
            </p:cNvPr>
            <p:cNvGrpSpPr>
              <a:grpSpLocks/>
            </p:cNvGrpSpPr>
            <p:nvPr/>
          </p:nvGrpSpPr>
          <p:grpSpPr bwMode="auto">
            <a:xfrm rot="5400000">
              <a:off x="4550560" y="2991156"/>
              <a:ext cx="306682" cy="94671"/>
              <a:chOff x="1435227" y="681731"/>
              <a:chExt cx="411252" cy="238085"/>
            </a:xfrm>
            <a:solidFill>
              <a:schemeClr val="tx1"/>
            </a:solidFill>
          </p:grpSpPr>
          <p:sp>
            <p:nvSpPr>
              <p:cNvPr id="53" name="Right Arrow 21">
                <a:extLst>
                  <a:ext uri="{FF2B5EF4-FFF2-40B4-BE49-F238E27FC236}">
                    <a16:creationId xmlns:a16="http://schemas.microsoft.com/office/drawing/2014/main" id="{01C3988C-81EC-D12B-9486-10167E23CD2E}"/>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54" name="Right Arrow 6">
                <a:extLst>
                  <a:ext uri="{FF2B5EF4-FFF2-40B4-BE49-F238E27FC236}">
                    <a16:creationId xmlns:a16="http://schemas.microsoft.com/office/drawing/2014/main" id="{D9FC0B69-EB4F-E26B-67F6-0FAFF87A2A40}"/>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B1529A29-BBC0-6A72-7AB9-FCB06A71E48F}"/>
                </a:ext>
              </a:extLst>
            </p:cNvPr>
            <p:cNvGrpSpPr>
              <a:grpSpLocks/>
            </p:cNvGrpSpPr>
            <p:nvPr/>
          </p:nvGrpSpPr>
          <p:grpSpPr bwMode="auto">
            <a:xfrm>
              <a:off x="4348724" y="3197814"/>
              <a:ext cx="767956" cy="428644"/>
              <a:chOff x="2017181" y="602891"/>
              <a:chExt cx="1489451" cy="574329"/>
            </a:xfrm>
          </p:grpSpPr>
          <p:sp>
            <p:nvSpPr>
              <p:cNvPr id="51" name="Rounded Rectangle 19">
                <a:extLst>
                  <a:ext uri="{FF2B5EF4-FFF2-40B4-BE49-F238E27FC236}">
                    <a16:creationId xmlns:a16="http://schemas.microsoft.com/office/drawing/2014/main" id="{F1E551B9-5409-107A-D565-2A382990F690}"/>
                  </a:ext>
                </a:extLst>
              </p:cNvPr>
              <p:cNvSpPr/>
              <p:nvPr/>
            </p:nvSpPr>
            <p:spPr>
              <a:xfrm>
                <a:off x="2017181" y="602892"/>
                <a:ext cx="1489451"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52" name="Rounded Rectangle 8">
                <a:extLst>
                  <a:ext uri="{FF2B5EF4-FFF2-40B4-BE49-F238E27FC236}">
                    <a16:creationId xmlns:a16="http://schemas.microsoft.com/office/drawing/2014/main" id="{D42A602C-15AA-51D1-C484-8D3C28852BCD}"/>
                  </a:ext>
                </a:extLst>
              </p:cNvPr>
              <p:cNvSpPr/>
              <p:nvPr/>
            </p:nvSpPr>
            <p:spPr>
              <a:xfrm>
                <a:off x="2017181" y="602891"/>
                <a:ext cx="1489451" cy="57432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MSD Risks</a:t>
                </a:r>
              </a:p>
            </p:txBody>
          </p:sp>
        </p:grpSp>
        <p:grpSp>
          <p:nvGrpSpPr>
            <p:cNvPr id="6" name="Group 7">
              <a:extLst>
                <a:ext uri="{FF2B5EF4-FFF2-40B4-BE49-F238E27FC236}">
                  <a16:creationId xmlns:a16="http://schemas.microsoft.com/office/drawing/2014/main" id="{B0D007B6-9C35-FB40-478D-E2FA91857900}"/>
                </a:ext>
              </a:extLst>
            </p:cNvPr>
            <p:cNvGrpSpPr>
              <a:grpSpLocks/>
            </p:cNvGrpSpPr>
            <p:nvPr/>
          </p:nvGrpSpPr>
          <p:grpSpPr bwMode="auto">
            <a:xfrm rot="5400000">
              <a:off x="4564117" y="3715789"/>
              <a:ext cx="283000" cy="94671"/>
              <a:chOff x="3686259" y="681240"/>
              <a:chExt cx="380818" cy="238085"/>
            </a:xfrm>
            <a:solidFill>
              <a:schemeClr val="tx1"/>
            </a:solidFill>
          </p:grpSpPr>
          <p:sp>
            <p:nvSpPr>
              <p:cNvPr id="49" name="Right Arrow 17">
                <a:extLst>
                  <a:ext uri="{FF2B5EF4-FFF2-40B4-BE49-F238E27FC236}">
                    <a16:creationId xmlns:a16="http://schemas.microsoft.com/office/drawing/2014/main" id="{5B6B4343-AD85-67FF-0A5B-928D55DB2BE7}"/>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50" name="Right Arrow 10">
                <a:extLst>
                  <a:ext uri="{FF2B5EF4-FFF2-40B4-BE49-F238E27FC236}">
                    <a16:creationId xmlns:a16="http://schemas.microsoft.com/office/drawing/2014/main" id="{C3E3FD37-4DD0-5282-4E30-F7CCE4B8454B}"/>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7" name="Group 8">
              <a:extLst>
                <a:ext uri="{FF2B5EF4-FFF2-40B4-BE49-F238E27FC236}">
                  <a16:creationId xmlns:a16="http://schemas.microsoft.com/office/drawing/2014/main" id="{BE290C6D-4B7C-DFE3-A6A7-D62704D879E9}"/>
                </a:ext>
              </a:extLst>
            </p:cNvPr>
            <p:cNvGrpSpPr>
              <a:grpSpLocks/>
            </p:cNvGrpSpPr>
            <p:nvPr/>
          </p:nvGrpSpPr>
          <p:grpSpPr bwMode="auto">
            <a:xfrm>
              <a:off x="4290843" y="2383121"/>
              <a:ext cx="943942" cy="538100"/>
              <a:chOff x="4082422" y="542190"/>
              <a:chExt cx="2042552" cy="720985"/>
            </a:xfrm>
          </p:grpSpPr>
          <p:sp>
            <p:nvSpPr>
              <p:cNvPr id="47" name="Rounded Rectangle 15">
                <a:extLst>
                  <a:ext uri="{FF2B5EF4-FFF2-40B4-BE49-F238E27FC236}">
                    <a16:creationId xmlns:a16="http://schemas.microsoft.com/office/drawing/2014/main" id="{82796F52-A8D5-DCD8-B85E-BF4331983D13}"/>
                  </a:ext>
                </a:extLst>
              </p:cNvPr>
              <p:cNvSpPr/>
              <p:nvPr/>
            </p:nvSpPr>
            <p:spPr>
              <a:xfrm>
                <a:off x="4225148" y="615519"/>
                <a:ext cx="1661744"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algn="ctr"/>
                <a:endParaRPr lang="en-US" sz="800" dirty="0">
                  <a:latin typeface="Arial" panose="020B0604020202020204" pitchFamily="34" charset="0"/>
                  <a:cs typeface="Arial" panose="020B0604020202020204" pitchFamily="34" charset="0"/>
                </a:endParaRPr>
              </a:p>
            </p:txBody>
          </p:sp>
          <p:sp>
            <p:nvSpPr>
              <p:cNvPr id="48" name="Rounded Rectangle 12">
                <a:extLst>
                  <a:ext uri="{FF2B5EF4-FFF2-40B4-BE49-F238E27FC236}">
                    <a16:creationId xmlns:a16="http://schemas.microsoft.com/office/drawing/2014/main" id="{D91B43D1-ED98-5CB6-E7C8-C3602949CA44}"/>
                  </a:ext>
                </a:extLst>
              </p:cNvPr>
              <p:cNvSpPr/>
              <p:nvPr/>
            </p:nvSpPr>
            <p:spPr>
              <a:xfrm>
                <a:off x="4082422" y="542190"/>
                <a:ext cx="2042552" cy="720985"/>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Conventional Tools</a:t>
                </a:r>
              </a:p>
            </p:txBody>
          </p:sp>
        </p:grpSp>
        <p:grpSp>
          <p:nvGrpSpPr>
            <p:cNvPr id="9" name="Group 9">
              <a:extLst>
                <a:ext uri="{FF2B5EF4-FFF2-40B4-BE49-F238E27FC236}">
                  <a16:creationId xmlns:a16="http://schemas.microsoft.com/office/drawing/2014/main" id="{CEB7AC7A-52AC-C64A-D9FA-0D54FED36812}"/>
                </a:ext>
              </a:extLst>
            </p:cNvPr>
            <p:cNvGrpSpPr>
              <a:grpSpLocks/>
            </p:cNvGrpSpPr>
            <p:nvPr/>
          </p:nvGrpSpPr>
          <p:grpSpPr bwMode="auto">
            <a:xfrm rot="5400000">
              <a:off x="5929864" y="3719175"/>
              <a:ext cx="277079" cy="94671"/>
              <a:chOff x="6062017" y="687732"/>
              <a:chExt cx="371264" cy="238085"/>
            </a:xfrm>
            <a:solidFill>
              <a:schemeClr val="tx1"/>
            </a:solidFill>
          </p:grpSpPr>
          <p:sp>
            <p:nvSpPr>
              <p:cNvPr id="45" name="Right Arrow 13">
                <a:extLst>
                  <a:ext uri="{FF2B5EF4-FFF2-40B4-BE49-F238E27FC236}">
                    <a16:creationId xmlns:a16="http://schemas.microsoft.com/office/drawing/2014/main" id="{F3F94E6E-CB26-1091-7351-483AA7547E48}"/>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6" name="Right Arrow 14">
                <a:extLst>
                  <a:ext uri="{FF2B5EF4-FFF2-40B4-BE49-F238E27FC236}">
                    <a16:creationId xmlns:a16="http://schemas.microsoft.com/office/drawing/2014/main" id="{0E38A5D5-7828-9FE2-D25D-8D40D3882244}"/>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10" name="Group 8">
              <a:extLst>
                <a:ext uri="{FF2B5EF4-FFF2-40B4-BE49-F238E27FC236}">
                  <a16:creationId xmlns:a16="http://schemas.microsoft.com/office/drawing/2014/main" id="{E0C7CE40-B027-AC36-4E03-5F5E74518107}"/>
                </a:ext>
              </a:extLst>
            </p:cNvPr>
            <p:cNvGrpSpPr>
              <a:grpSpLocks/>
            </p:cNvGrpSpPr>
            <p:nvPr/>
          </p:nvGrpSpPr>
          <p:grpSpPr bwMode="auto">
            <a:xfrm>
              <a:off x="5685755" y="2417985"/>
              <a:ext cx="830610" cy="470190"/>
              <a:chOff x="4225148" y="588904"/>
              <a:chExt cx="1756565" cy="629994"/>
            </a:xfrm>
            <a:solidFill>
              <a:srgbClr val="FFFF00"/>
            </a:solidFill>
          </p:grpSpPr>
          <p:sp>
            <p:nvSpPr>
              <p:cNvPr id="43" name="Rounded Rectangle 15">
                <a:extLst>
                  <a:ext uri="{FF2B5EF4-FFF2-40B4-BE49-F238E27FC236}">
                    <a16:creationId xmlns:a16="http://schemas.microsoft.com/office/drawing/2014/main" id="{2BDF4428-2D7D-B4A4-F932-E6CBD54BECD9}"/>
                  </a:ext>
                </a:extLst>
              </p:cNvPr>
              <p:cNvSpPr/>
              <p:nvPr/>
            </p:nvSpPr>
            <p:spPr>
              <a:xfrm>
                <a:off x="4225148" y="615519"/>
                <a:ext cx="1661744" cy="57432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4" name="Rounded Rectangle 12">
                <a:extLst>
                  <a:ext uri="{FF2B5EF4-FFF2-40B4-BE49-F238E27FC236}">
                    <a16:creationId xmlns:a16="http://schemas.microsoft.com/office/drawing/2014/main" id="{BF785408-1CEF-7BAA-CFFE-D74E9B47A9FA}"/>
                  </a:ext>
                </a:extLst>
              </p:cNvPr>
              <p:cNvSpPr/>
              <p:nvPr/>
            </p:nvSpPr>
            <p:spPr>
              <a:xfrm>
                <a:off x="4225148" y="588904"/>
                <a:ext cx="1756565" cy="629994"/>
              </a:xfrm>
              <a:prstGeom prst="rect">
                <a:avLst/>
              </a:prstGeom>
              <a:grpFill/>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Ergonomic Tools</a:t>
                </a:r>
              </a:p>
            </p:txBody>
          </p:sp>
        </p:grpSp>
        <p:grpSp>
          <p:nvGrpSpPr>
            <p:cNvPr id="11" name="Group 6">
              <a:extLst>
                <a:ext uri="{FF2B5EF4-FFF2-40B4-BE49-F238E27FC236}">
                  <a16:creationId xmlns:a16="http://schemas.microsoft.com/office/drawing/2014/main" id="{8636FE9D-0887-E0A7-139B-30B59A1B0BB8}"/>
                </a:ext>
              </a:extLst>
            </p:cNvPr>
            <p:cNvGrpSpPr>
              <a:grpSpLocks/>
            </p:cNvGrpSpPr>
            <p:nvPr/>
          </p:nvGrpSpPr>
          <p:grpSpPr bwMode="auto">
            <a:xfrm>
              <a:off x="4199316" y="3850767"/>
              <a:ext cx="1105654" cy="617676"/>
              <a:chOff x="1726153" y="530075"/>
              <a:chExt cx="2144419" cy="827608"/>
            </a:xfrm>
          </p:grpSpPr>
          <p:sp>
            <p:nvSpPr>
              <p:cNvPr id="41" name="Rounded Rectangle 19">
                <a:extLst>
                  <a:ext uri="{FF2B5EF4-FFF2-40B4-BE49-F238E27FC236}">
                    <a16:creationId xmlns:a16="http://schemas.microsoft.com/office/drawing/2014/main" id="{3B81FE1B-8B2C-66B6-7A15-ED635AC8C2ED}"/>
                  </a:ext>
                </a:extLst>
              </p:cNvPr>
              <p:cNvSpPr/>
              <p:nvPr/>
            </p:nvSpPr>
            <p:spPr>
              <a:xfrm>
                <a:off x="2017181" y="602892"/>
                <a:ext cx="1489450"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2" name="Rounded Rectangle 8">
                <a:extLst>
                  <a:ext uri="{FF2B5EF4-FFF2-40B4-BE49-F238E27FC236}">
                    <a16:creationId xmlns:a16="http://schemas.microsoft.com/office/drawing/2014/main" id="{40FB88FB-96EB-5208-ADA7-2E57DEE5732E}"/>
                  </a:ext>
                </a:extLst>
              </p:cNvPr>
              <p:cNvSpPr/>
              <p:nvPr/>
            </p:nvSpPr>
            <p:spPr>
              <a:xfrm>
                <a:off x="1726153" y="530075"/>
                <a:ext cx="2144419" cy="82760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Ergonomic Enhancements</a:t>
                </a:r>
              </a:p>
            </p:txBody>
          </p:sp>
        </p:grpSp>
        <p:grpSp>
          <p:nvGrpSpPr>
            <p:cNvPr id="12" name="Group 6">
              <a:extLst>
                <a:ext uri="{FF2B5EF4-FFF2-40B4-BE49-F238E27FC236}">
                  <a16:creationId xmlns:a16="http://schemas.microsoft.com/office/drawing/2014/main" id="{D000B58F-937F-404C-2065-13569443707D}"/>
                </a:ext>
              </a:extLst>
            </p:cNvPr>
            <p:cNvGrpSpPr>
              <a:grpSpLocks/>
            </p:cNvGrpSpPr>
            <p:nvPr/>
          </p:nvGrpSpPr>
          <p:grpSpPr bwMode="auto">
            <a:xfrm>
              <a:off x="4346673" y="4543366"/>
              <a:ext cx="818943" cy="496225"/>
              <a:chOff x="2017179" y="512342"/>
              <a:chExt cx="1588340" cy="664878"/>
            </a:xfrm>
          </p:grpSpPr>
          <p:sp>
            <p:nvSpPr>
              <p:cNvPr id="39" name="Rounded Rectangle 19">
                <a:extLst>
                  <a:ext uri="{FF2B5EF4-FFF2-40B4-BE49-F238E27FC236}">
                    <a16:creationId xmlns:a16="http://schemas.microsoft.com/office/drawing/2014/main" id="{55BBE873-1EE4-74A2-3F01-DF07051F1649}"/>
                  </a:ext>
                </a:extLst>
              </p:cNvPr>
              <p:cNvSpPr/>
              <p:nvPr/>
            </p:nvSpPr>
            <p:spPr>
              <a:xfrm>
                <a:off x="2017181" y="602892"/>
                <a:ext cx="1489451" cy="57432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0" name="Rounded Rectangle 8">
                <a:extLst>
                  <a:ext uri="{FF2B5EF4-FFF2-40B4-BE49-F238E27FC236}">
                    <a16:creationId xmlns:a16="http://schemas.microsoft.com/office/drawing/2014/main" id="{48881263-D928-90DF-60C2-0A2DC8C72660}"/>
                  </a:ext>
                </a:extLst>
              </p:cNvPr>
              <p:cNvSpPr/>
              <p:nvPr/>
            </p:nvSpPr>
            <p:spPr>
              <a:xfrm>
                <a:off x="2017179" y="512342"/>
                <a:ext cx="1588340" cy="664876"/>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latin typeface="Arial" panose="020B0604020202020204" pitchFamily="34" charset="0"/>
                    <a:cs typeface="Arial" panose="020B0604020202020204" pitchFamily="34" charset="0"/>
                  </a:rPr>
                  <a:t>Reduce MSD Risks</a:t>
                </a:r>
              </a:p>
            </p:txBody>
          </p:sp>
        </p:grpSp>
        <p:grpSp>
          <p:nvGrpSpPr>
            <p:cNvPr id="14" name="Group 7">
              <a:extLst>
                <a:ext uri="{FF2B5EF4-FFF2-40B4-BE49-F238E27FC236}">
                  <a16:creationId xmlns:a16="http://schemas.microsoft.com/office/drawing/2014/main" id="{BF514386-DC45-973A-B565-59C1CE8AF600}"/>
                </a:ext>
              </a:extLst>
            </p:cNvPr>
            <p:cNvGrpSpPr>
              <a:grpSpLocks/>
            </p:cNvGrpSpPr>
            <p:nvPr/>
          </p:nvGrpSpPr>
          <p:grpSpPr bwMode="auto">
            <a:xfrm rot="5400000">
              <a:off x="4564531" y="4421622"/>
              <a:ext cx="283000" cy="94671"/>
              <a:chOff x="3686259" y="681240"/>
              <a:chExt cx="380818" cy="238085"/>
            </a:xfrm>
            <a:solidFill>
              <a:schemeClr val="tx1"/>
            </a:solidFill>
          </p:grpSpPr>
          <p:sp>
            <p:nvSpPr>
              <p:cNvPr id="37" name="Right Arrow 17">
                <a:extLst>
                  <a:ext uri="{FF2B5EF4-FFF2-40B4-BE49-F238E27FC236}">
                    <a16:creationId xmlns:a16="http://schemas.microsoft.com/office/drawing/2014/main" id="{518C2BE4-7C01-B437-EA10-2874270EE532}"/>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38" name="Right Arrow 10">
                <a:extLst>
                  <a:ext uri="{FF2B5EF4-FFF2-40B4-BE49-F238E27FC236}">
                    <a16:creationId xmlns:a16="http://schemas.microsoft.com/office/drawing/2014/main" id="{2ECDEBE2-583D-381D-1D21-0AD1482E68B9}"/>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16" name="Rounded Rectangle 12">
              <a:extLst>
                <a:ext uri="{FF2B5EF4-FFF2-40B4-BE49-F238E27FC236}">
                  <a16:creationId xmlns:a16="http://schemas.microsoft.com/office/drawing/2014/main" id="{6DB9DE76-475C-99E4-F54E-1896C544F8E2}"/>
                </a:ext>
              </a:extLst>
            </p:cNvPr>
            <p:cNvSpPr/>
            <p:nvPr/>
          </p:nvSpPr>
          <p:spPr bwMode="auto">
            <a:xfrm>
              <a:off x="5685755" y="3177952"/>
              <a:ext cx="767956" cy="450325"/>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defTabSz="889000">
                <a:lnSpc>
                  <a:spcPct val="90000"/>
                </a:lnSpc>
                <a:spcAft>
                  <a:spcPct val="35000"/>
                </a:spcAft>
                <a:defRPr/>
              </a:pPr>
              <a:r>
                <a:rPr lang="en-US" sz="800" b="1" dirty="0">
                  <a:latin typeface="Arial" panose="020B0604020202020204" pitchFamily="34" charset="0"/>
                  <a:cs typeface="Arial" panose="020B0604020202020204" pitchFamily="34" charset="0"/>
                </a:rPr>
                <a:t>Conventional Tools</a:t>
              </a:r>
            </a:p>
          </p:txBody>
        </p:sp>
        <p:grpSp>
          <p:nvGrpSpPr>
            <p:cNvPr id="18" name="Group 8">
              <a:extLst>
                <a:ext uri="{FF2B5EF4-FFF2-40B4-BE49-F238E27FC236}">
                  <a16:creationId xmlns:a16="http://schemas.microsoft.com/office/drawing/2014/main" id="{BD37A91B-7A79-ADE7-3D89-C01393BE6500}"/>
                </a:ext>
              </a:extLst>
            </p:cNvPr>
            <p:cNvGrpSpPr>
              <a:grpSpLocks/>
            </p:cNvGrpSpPr>
            <p:nvPr/>
          </p:nvGrpSpPr>
          <p:grpSpPr bwMode="auto">
            <a:xfrm>
              <a:off x="5585193" y="3104136"/>
              <a:ext cx="958369" cy="526282"/>
              <a:chOff x="4012478" y="524464"/>
              <a:chExt cx="2026748" cy="705151"/>
            </a:xfrm>
          </p:grpSpPr>
          <p:sp>
            <p:nvSpPr>
              <p:cNvPr id="35" name="Rounded Rectangle 15">
                <a:extLst>
                  <a:ext uri="{FF2B5EF4-FFF2-40B4-BE49-F238E27FC236}">
                    <a16:creationId xmlns:a16="http://schemas.microsoft.com/office/drawing/2014/main" id="{D49016FA-5D52-6D2A-8DDF-3D1AF5866276}"/>
                  </a:ext>
                </a:extLst>
              </p:cNvPr>
              <p:cNvSpPr/>
              <p:nvPr/>
            </p:nvSpPr>
            <p:spPr>
              <a:xfrm>
                <a:off x="4225148" y="615519"/>
                <a:ext cx="1661744" cy="574328"/>
              </a:xfrm>
              <a:prstGeom prst="roundRect">
                <a:avLst>
                  <a:gd name="adj" fmla="val 10000"/>
                </a:avLst>
              </a:prstGeom>
              <a:solidFill>
                <a:srgbClr val="FFFF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36" name="Rounded Rectangle 12">
                <a:extLst>
                  <a:ext uri="{FF2B5EF4-FFF2-40B4-BE49-F238E27FC236}">
                    <a16:creationId xmlns:a16="http://schemas.microsoft.com/office/drawing/2014/main" id="{7B0F0018-1D99-32B7-AF20-69944713DEE2}"/>
                  </a:ext>
                </a:extLst>
              </p:cNvPr>
              <p:cNvSpPr/>
              <p:nvPr/>
            </p:nvSpPr>
            <p:spPr>
              <a:xfrm>
                <a:off x="4012478" y="524464"/>
                <a:ext cx="2026748" cy="705151"/>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Physiological &amp; Ergonomic Impacts</a:t>
                </a:r>
              </a:p>
            </p:txBody>
          </p:sp>
        </p:grpSp>
        <p:grpSp>
          <p:nvGrpSpPr>
            <p:cNvPr id="19" name="Group 8">
              <a:extLst>
                <a:ext uri="{FF2B5EF4-FFF2-40B4-BE49-F238E27FC236}">
                  <a16:creationId xmlns:a16="http://schemas.microsoft.com/office/drawing/2014/main" id="{C0655E43-48F0-C98B-4919-62B135B63FA6}"/>
                </a:ext>
              </a:extLst>
            </p:cNvPr>
            <p:cNvGrpSpPr>
              <a:grpSpLocks/>
            </p:cNvGrpSpPr>
            <p:nvPr/>
          </p:nvGrpSpPr>
          <p:grpSpPr bwMode="auto">
            <a:xfrm>
              <a:off x="5576090" y="3798335"/>
              <a:ext cx="1010460" cy="670107"/>
              <a:chOff x="3993230" y="470580"/>
              <a:chExt cx="2136909" cy="897858"/>
            </a:xfrm>
          </p:grpSpPr>
          <p:sp>
            <p:nvSpPr>
              <p:cNvPr id="33" name="Rounded Rectangle 15">
                <a:extLst>
                  <a:ext uri="{FF2B5EF4-FFF2-40B4-BE49-F238E27FC236}">
                    <a16:creationId xmlns:a16="http://schemas.microsoft.com/office/drawing/2014/main" id="{4A25079C-E398-8582-00B7-52A868E23EC0}"/>
                  </a:ext>
                </a:extLst>
              </p:cNvPr>
              <p:cNvSpPr/>
              <p:nvPr/>
            </p:nvSpPr>
            <p:spPr>
              <a:xfrm>
                <a:off x="4225148" y="615519"/>
                <a:ext cx="1661744" cy="574328"/>
              </a:xfrm>
              <a:prstGeom prst="roundRect">
                <a:avLst>
                  <a:gd name="adj" fmla="val 10000"/>
                </a:avLst>
              </a:prstGeom>
              <a:solidFill>
                <a:srgbClr val="FFFF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34" name="Rounded Rectangle 12">
                <a:extLst>
                  <a:ext uri="{FF2B5EF4-FFF2-40B4-BE49-F238E27FC236}">
                    <a16:creationId xmlns:a16="http://schemas.microsoft.com/office/drawing/2014/main" id="{8B4B7E48-A0FB-8633-AE9C-2BCD67F52DCF}"/>
                  </a:ext>
                </a:extLst>
              </p:cNvPr>
              <p:cNvSpPr/>
              <p:nvPr/>
            </p:nvSpPr>
            <p:spPr>
              <a:xfrm>
                <a:off x="3993230" y="470580"/>
                <a:ext cx="2136909" cy="89785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Comparison to Conventional Tools</a:t>
                </a:r>
              </a:p>
            </p:txBody>
          </p:sp>
        </p:grpSp>
        <p:grpSp>
          <p:nvGrpSpPr>
            <p:cNvPr id="20" name="Group 9">
              <a:extLst>
                <a:ext uri="{FF2B5EF4-FFF2-40B4-BE49-F238E27FC236}">
                  <a16:creationId xmlns:a16="http://schemas.microsoft.com/office/drawing/2014/main" id="{42D177B9-18F0-10DF-3239-41A53E509AFD}"/>
                </a:ext>
              </a:extLst>
            </p:cNvPr>
            <p:cNvGrpSpPr>
              <a:grpSpLocks/>
            </p:cNvGrpSpPr>
            <p:nvPr/>
          </p:nvGrpSpPr>
          <p:grpSpPr bwMode="auto">
            <a:xfrm rot="5400000">
              <a:off x="5927864" y="2989149"/>
              <a:ext cx="277079" cy="94671"/>
              <a:chOff x="6062017" y="687732"/>
              <a:chExt cx="371264" cy="238085"/>
            </a:xfrm>
            <a:solidFill>
              <a:schemeClr val="tx1"/>
            </a:solidFill>
          </p:grpSpPr>
          <p:sp>
            <p:nvSpPr>
              <p:cNvPr id="31" name="Right Arrow 13">
                <a:extLst>
                  <a:ext uri="{FF2B5EF4-FFF2-40B4-BE49-F238E27FC236}">
                    <a16:creationId xmlns:a16="http://schemas.microsoft.com/office/drawing/2014/main" id="{EA0AC034-64FA-DF15-38DC-DE30AFDD60D8}"/>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solidFill>
                    <a:schemeClr val="tx1"/>
                  </a:solidFill>
                  <a:latin typeface="Arial" panose="020B0604020202020204" pitchFamily="34" charset="0"/>
                  <a:cs typeface="Arial" panose="020B0604020202020204" pitchFamily="34" charset="0"/>
                </a:endParaRPr>
              </a:p>
            </p:txBody>
          </p:sp>
          <p:sp>
            <p:nvSpPr>
              <p:cNvPr id="32" name="Right Arrow 14">
                <a:extLst>
                  <a:ext uri="{FF2B5EF4-FFF2-40B4-BE49-F238E27FC236}">
                    <a16:creationId xmlns:a16="http://schemas.microsoft.com/office/drawing/2014/main" id="{FC395973-125B-D3CD-144D-195E31D6A090}"/>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solidFill>
                    <a:schemeClr val="tx1"/>
                  </a:solidFill>
                  <a:latin typeface="Arial" panose="020B0604020202020204" pitchFamily="34" charset="0"/>
                  <a:cs typeface="Arial" panose="020B0604020202020204" pitchFamily="34" charset="0"/>
                </a:endParaRPr>
              </a:p>
            </p:txBody>
          </p:sp>
        </p:grpSp>
        <p:grpSp>
          <p:nvGrpSpPr>
            <p:cNvPr id="21" name="Group 8">
              <a:extLst>
                <a:ext uri="{FF2B5EF4-FFF2-40B4-BE49-F238E27FC236}">
                  <a16:creationId xmlns:a16="http://schemas.microsoft.com/office/drawing/2014/main" id="{6220550D-79C4-948F-35B0-65F82465B749}"/>
                </a:ext>
              </a:extLst>
            </p:cNvPr>
            <p:cNvGrpSpPr>
              <a:grpSpLocks/>
            </p:cNvGrpSpPr>
            <p:nvPr/>
          </p:nvGrpSpPr>
          <p:grpSpPr bwMode="auto">
            <a:xfrm>
              <a:off x="5685755" y="4610946"/>
              <a:ext cx="785773" cy="450325"/>
              <a:chOff x="4225148" y="615519"/>
              <a:chExt cx="1661744" cy="603377"/>
            </a:xfrm>
            <a:solidFill>
              <a:srgbClr val="FFFF00"/>
            </a:solidFill>
          </p:grpSpPr>
          <p:sp>
            <p:nvSpPr>
              <p:cNvPr id="29" name="Rounded Rectangle 15">
                <a:extLst>
                  <a:ext uri="{FF2B5EF4-FFF2-40B4-BE49-F238E27FC236}">
                    <a16:creationId xmlns:a16="http://schemas.microsoft.com/office/drawing/2014/main" id="{9A43BB4E-9EBB-0E0F-A2E4-E2FDC5B7C1D6}"/>
                  </a:ext>
                </a:extLst>
              </p:cNvPr>
              <p:cNvSpPr/>
              <p:nvPr/>
            </p:nvSpPr>
            <p:spPr>
              <a:xfrm>
                <a:off x="4225148" y="615519"/>
                <a:ext cx="1661744" cy="57432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30" name="Rounded Rectangle 12">
                <a:extLst>
                  <a:ext uri="{FF2B5EF4-FFF2-40B4-BE49-F238E27FC236}">
                    <a16:creationId xmlns:a16="http://schemas.microsoft.com/office/drawing/2014/main" id="{93BEB5E1-A551-D56C-9510-0BD2FB29A46B}"/>
                  </a:ext>
                </a:extLst>
              </p:cNvPr>
              <p:cNvSpPr/>
              <p:nvPr/>
            </p:nvSpPr>
            <p:spPr>
              <a:xfrm>
                <a:off x="4225148" y="615519"/>
                <a:ext cx="1661744" cy="603377"/>
              </a:xfrm>
              <a:prstGeom prst="rect">
                <a:avLst/>
              </a:prstGeom>
              <a:grpFill/>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sz="800" b="1" dirty="0">
                    <a:solidFill>
                      <a:schemeClr val="tx1"/>
                    </a:solidFill>
                    <a:latin typeface="Arial" panose="020B0604020202020204" pitchFamily="34" charset="0"/>
                    <a:cs typeface="Arial" panose="020B0604020202020204" pitchFamily="34" charset="0"/>
                  </a:rPr>
                  <a:t>Improved Outcomes</a:t>
                </a:r>
              </a:p>
            </p:txBody>
          </p:sp>
        </p:grpSp>
        <p:grpSp>
          <p:nvGrpSpPr>
            <p:cNvPr id="22" name="Group 9">
              <a:extLst>
                <a:ext uri="{FF2B5EF4-FFF2-40B4-BE49-F238E27FC236}">
                  <a16:creationId xmlns:a16="http://schemas.microsoft.com/office/drawing/2014/main" id="{9EB2E29D-2E20-77BD-E3B1-3AAACA73F091}"/>
                </a:ext>
              </a:extLst>
            </p:cNvPr>
            <p:cNvGrpSpPr>
              <a:grpSpLocks/>
            </p:cNvGrpSpPr>
            <p:nvPr/>
          </p:nvGrpSpPr>
          <p:grpSpPr bwMode="auto">
            <a:xfrm rot="5400000">
              <a:off x="5932693" y="4433200"/>
              <a:ext cx="277079" cy="94671"/>
              <a:chOff x="6062017" y="687732"/>
              <a:chExt cx="371264" cy="238085"/>
            </a:xfrm>
            <a:solidFill>
              <a:schemeClr val="tx1"/>
            </a:solidFill>
          </p:grpSpPr>
          <p:sp>
            <p:nvSpPr>
              <p:cNvPr id="27" name="Right Arrow 13">
                <a:extLst>
                  <a:ext uri="{FF2B5EF4-FFF2-40B4-BE49-F238E27FC236}">
                    <a16:creationId xmlns:a16="http://schemas.microsoft.com/office/drawing/2014/main" id="{95487090-0491-2849-4259-2A94BE1047AD}"/>
                  </a:ext>
                </a:extLst>
              </p:cNvPr>
              <p:cNvSpPr/>
              <p:nvPr/>
            </p:nvSpPr>
            <p:spPr>
              <a:xfrm>
                <a:off x="6062017" y="687732"/>
                <a:ext cx="371264"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28" name="Right Arrow 14">
                <a:extLst>
                  <a:ext uri="{FF2B5EF4-FFF2-40B4-BE49-F238E27FC236}">
                    <a16:creationId xmlns:a16="http://schemas.microsoft.com/office/drawing/2014/main" id="{2412AD84-2968-35BD-546E-F6DA8FEDABDB}"/>
                  </a:ext>
                </a:extLst>
              </p:cNvPr>
              <p:cNvSpPr/>
              <p:nvPr/>
            </p:nvSpPr>
            <p:spPr>
              <a:xfrm>
                <a:off x="6062017" y="735349"/>
                <a:ext cx="299868"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23" name="Group 7">
              <a:extLst>
                <a:ext uri="{FF2B5EF4-FFF2-40B4-BE49-F238E27FC236}">
                  <a16:creationId xmlns:a16="http://schemas.microsoft.com/office/drawing/2014/main" id="{CB47545F-59A5-F63B-4748-65C34FA36D3F}"/>
                </a:ext>
              </a:extLst>
            </p:cNvPr>
            <p:cNvGrpSpPr>
              <a:grpSpLocks/>
            </p:cNvGrpSpPr>
            <p:nvPr/>
          </p:nvGrpSpPr>
          <p:grpSpPr bwMode="auto">
            <a:xfrm rot="18608923">
              <a:off x="4835264" y="3323039"/>
              <a:ext cx="1316902" cy="93550"/>
              <a:chOff x="3757743" y="683147"/>
              <a:chExt cx="309335" cy="235264"/>
            </a:xfrm>
            <a:solidFill>
              <a:schemeClr val="tx1"/>
            </a:solidFill>
          </p:grpSpPr>
          <p:sp>
            <p:nvSpPr>
              <p:cNvPr id="25" name="Right Arrow 17">
                <a:extLst>
                  <a:ext uri="{FF2B5EF4-FFF2-40B4-BE49-F238E27FC236}">
                    <a16:creationId xmlns:a16="http://schemas.microsoft.com/office/drawing/2014/main" id="{21842C08-0978-AFDC-6CCD-746CD3F6A681}"/>
                  </a:ext>
                </a:extLst>
              </p:cNvPr>
              <p:cNvSpPr/>
              <p:nvPr/>
            </p:nvSpPr>
            <p:spPr>
              <a:xfrm rot="18922">
                <a:off x="3757743" y="683147"/>
                <a:ext cx="309335" cy="235264"/>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26" name="Right Arrow 10">
                <a:extLst>
                  <a:ext uri="{FF2B5EF4-FFF2-40B4-BE49-F238E27FC236}">
                    <a16:creationId xmlns:a16="http://schemas.microsoft.com/office/drawing/2014/main" id="{39E77E0E-BEAB-CA13-5A7A-14BAAD36704C}"/>
                  </a:ext>
                </a:extLst>
              </p:cNvPr>
              <p:cNvSpPr/>
              <p:nvPr/>
            </p:nvSpPr>
            <p:spPr>
              <a:xfrm rot="18922">
                <a:off x="3762369" y="779569"/>
                <a:ext cx="232991" cy="94168"/>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24" name="Right Arrow 17">
              <a:extLst>
                <a:ext uri="{FF2B5EF4-FFF2-40B4-BE49-F238E27FC236}">
                  <a16:creationId xmlns:a16="http://schemas.microsoft.com/office/drawing/2014/main" id="{DE87A3D9-C22A-A4A4-7F95-7943CF658073}"/>
                </a:ext>
              </a:extLst>
            </p:cNvPr>
            <p:cNvSpPr/>
            <p:nvPr/>
          </p:nvSpPr>
          <p:spPr bwMode="auto">
            <a:xfrm rot="10800000">
              <a:off x="5112637" y="4775131"/>
              <a:ext cx="560836" cy="121954"/>
            </a:xfrm>
            <a:prstGeom prst="rightArrow">
              <a:avLst>
                <a:gd name="adj1" fmla="val 60000"/>
                <a:gd name="adj2" fmla="val 50000"/>
              </a:avLst>
            </a:prstGeom>
            <a:solidFill>
              <a:schemeClr val="tx1"/>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360283D2-829E-20DD-082F-289925B8CA41}"/>
              </a:ext>
            </a:extLst>
          </p:cNvPr>
          <p:cNvGrpSpPr/>
          <p:nvPr/>
        </p:nvGrpSpPr>
        <p:grpSpPr>
          <a:xfrm>
            <a:off x="470164" y="2088996"/>
            <a:ext cx="2795366" cy="2282094"/>
            <a:chOff x="896665" y="1647816"/>
            <a:chExt cx="5226382" cy="3531087"/>
          </a:xfrm>
        </p:grpSpPr>
        <p:grpSp>
          <p:nvGrpSpPr>
            <p:cNvPr id="56" name="Group 55">
              <a:extLst>
                <a:ext uri="{FF2B5EF4-FFF2-40B4-BE49-F238E27FC236}">
                  <a16:creationId xmlns:a16="http://schemas.microsoft.com/office/drawing/2014/main" id="{1DD5878C-5A1A-2A20-B018-E3A93BF796DB}"/>
                </a:ext>
              </a:extLst>
            </p:cNvPr>
            <p:cNvGrpSpPr/>
            <p:nvPr/>
          </p:nvGrpSpPr>
          <p:grpSpPr>
            <a:xfrm>
              <a:off x="2602607" y="1647816"/>
              <a:ext cx="1760220" cy="3531087"/>
              <a:chOff x="1735330" y="1647816"/>
              <a:chExt cx="1760220" cy="3531087"/>
            </a:xfrm>
          </p:grpSpPr>
          <p:pic>
            <p:nvPicPr>
              <p:cNvPr id="63" name="Picture 62">
                <a:extLst>
                  <a:ext uri="{FF2B5EF4-FFF2-40B4-BE49-F238E27FC236}">
                    <a16:creationId xmlns:a16="http://schemas.microsoft.com/office/drawing/2014/main" id="{F61B0C48-C092-B2C0-DAD9-B3667BFEFAAE}"/>
                  </a:ext>
                </a:extLst>
              </p:cNvPr>
              <p:cNvPicPr>
                <a:picLocks noChangeAspect="1"/>
              </p:cNvPicPr>
              <p:nvPr/>
            </p:nvPicPr>
            <p:blipFill rotWithShape="1">
              <a:blip r:embed="rId3"/>
              <a:srcRect l="28752"/>
              <a:stretch/>
            </p:blipFill>
            <p:spPr>
              <a:xfrm>
                <a:off x="1735330" y="1647817"/>
                <a:ext cx="1760220" cy="3531086"/>
              </a:xfrm>
              <a:prstGeom prst="rect">
                <a:avLst/>
              </a:prstGeom>
            </p:spPr>
          </p:pic>
          <p:pic>
            <p:nvPicPr>
              <p:cNvPr id="1024" name="Picture 1023">
                <a:extLst>
                  <a:ext uri="{FF2B5EF4-FFF2-40B4-BE49-F238E27FC236}">
                    <a16:creationId xmlns:a16="http://schemas.microsoft.com/office/drawing/2014/main" id="{A5CF0A0B-B1A4-1A0A-B8B8-DFBF6E4FEAC9}"/>
                  </a:ext>
                </a:extLst>
              </p:cNvPr>
              <p:cNvPicPr>
                <a:picLocks noChangeAspect="1"/>
              </p:cNvPicPr>
              <p:nvPr/>
            </p:nvPicPr>
            <p:blipFill>
              <a:blip r:embed="rId4"/>
              <a:stretch>
                <a:fillRect/>
              </a:stretch>
            </p:blipFill>
            <p:spPr>
              <a:xfrm>
                <a:off x="1930340" y="1647816"/>
                <a:ext cx="781809" cy="831993"/>
              </a:xfrm>
              <a:prstGeom prst="rect">
                <a:avLst/>
              </a:prstGeom>
            </p:spPr>
          </p:pic>
        </p:grpSp>
        <p:grpSp>
          <p:nvGrpSpPr>
            <p:cNvPr id="57" name="Group 56">
              <a:extLst>
                <a:ext uri="{FF2B5EF4-FFF2-40B4-BE49-F238E27FC236}">
                  <a16:creationId xmlns:a16="http://schemas.microsoft.com/office/drawing/2014/main" id="{66CBD3A2-D1BF-7219-C718-A9170E6C7957}"/>
                </a:ext>
              </a:extLst>
            </p:cNvPr>
            <p:cNvGrpSpPr/>
            <p:nvPr/>
          </p:nvGrpSpPr>
          <p:grpSpPr>
            <a:xfrm>
              <a:off x="896665" y="1972748"/>
              <a:ext cx="1722527" cy="2808630"/>
              <a:chOff x="29388" y="1972748"/>
              <a:chExt cx="1722527" cy="2808630"/>
            </a:xfrm>
          </p:grpSpPr>
          <p:pic>
            <p:nvPicPr>
              <p:cNvPr id="61" name="Picture 60">
                <a:extLst>
                  <a:ext uri="{FF2B5EF4-FFF2-40B4-BE49-F238E27FC236}">
                    <a16:creationId xmlns:a16="http://schemas.microsoft.com/office/drawing/2014/main" id="{0CD6314A-A500-6783-7304-7E35BBF7A38B}"/>
                  </a:ext>
                </a:extLst>
              </p:cNvPr>
              <p:cNvPicPr>
                <a:picLocks noChangeAspect="1"/>
              </p:cNvPicPr>
              <p:nvPr/>
            </p:nvPicPr>
            <p:blipFill rotWithShape="1">
              <a:blip r:embed="rId5"/>
              <a:srcRect l="21921" t="11441" r="15774"/>
              <a:stretch/>
            </p:blipFill>
            <p:spPr>
              <a:xfrm>
                <a:off x="29388" y="1986578"/>
                <a:ext cx="1722527" cy="2794800"/>
              </a:xfrm>
              <a:prstGeom prst="rect">
                <a:avLst/>
              </a:prstGeom>
            </p:spPr>
          </p:pic>
          <p:pic>
            <p:nvPicPr>
              <p:cNvPr id="62" name="Picture 61">
                <a:extLst>
                  <a:ext uri="{FF2B5EF4-FFF2-40B4-BE49-F238E27FC236}">
                    <a16:creationId xmlns:a16="http://schemas.microsoft.com/office/drawing/2014/main" id="{77FA025C-CCCE-E4B3-DDD7-C3C2846885F4}"/>
                  </a:ext>
                </a:extLst>
              </p:cNvPr>
              <p:cNvPicPr>
                <a:picLocks noChangeAspect="1"/>
              </p:cNvPicPr>
              <p:nvPr/>
            </p:nvPicPr>
            <p:blipFill>
              <a:blip r:embed="rId6"/>
              <a:stretch>
                <a:fillRect/>
              </a:stretch>
            </p:blipFill>
            <p:spPr>
              <a:xfrm>
                <a:off x="405126" y="1972748"/>
                <a:ext cx="601080" cy="656976"/>
              </a:xfrm>
              <a:prstGeom prst="rect">
                <a:avLst/>
              </a:prstGeom>
            </p:spPr>
          </p:pic>
        </p:grpSp>
        <p:grpSp>
          <p:nvGrpSpPr>
            <p:cNvPr id="58" name="Group 57">
              <a:extLst>
                <a:ext uri="{FF2B5EF4-FFF2-40B4-BE49-F238E27FC236}">
                  <a16:creationId xmlns:a16="http://schemas.microsoft.com/office/drawing/2014/main" id="{75A3CC1E-6029-2BCB-2BFB-47E19DF722DF}"/>
                </a:ext>
              </a:extLst>
            </p:cNvPr>
            <p:cNvGrpSpPr/>
            <p:nvPr/>
          </p:nvGrpSpPr>
          <p:grpSpPr>
            <a:xfrm>
              <a:off x="4362827" y="1968227"/>
              <a:ext cx="1760220" cy="2851513"/>
              <a:chOff x="5181539" y="1545162"/>
              <a:chExt cx="2128799" cy="3524742"/>
            </a:xfrm>
          </p:grpSpPr>
          <p:pic>
            <p:nvPicPr>
              <p:cNvPr id="59" name="Picture 58">
                <a:extLst>
                  <a:ext uri="{FF2B5EF4-FFF2-40B4-BE49-F238E27FC236}">
                    <a16:creationId xmlns:a16="http://schemas.microsoft.com/office/drawing/2014/main" id="{23806698-9411-C5B8-33D4-6293741FF560}"/>
                  </a:ext>
                </a:extLst>
              </p:cNvPr>
              <p:cNvPicPr>
                <a:picLocks noChangeAspect="1"/>
              </p:cNvPicPr>
              <p:nvPr/>
            </p:nvPicPr>
            <p:blipFill rotWithShape="1">
              <a:blip r:embed="rId7"/>
              <a:srcRect l="10349" r="2017"/>
              <a:stretch/>
            </p:blipFill>
            <p:spPr>
              <a:xfrm>
                <a:off x="5181539" y="1545162"/>
                <a:ext cx="2128799" cy="3524742"/>
              </a:xfrm>
              <a:prstGeom prst="rect">
                <a:avLst/>
              </a:prstGeom>
            </p:spPr>
          </p:pic>
          <p:pic>
            <p:nvPicPr>
              <p:cNvPr id="60" name="Picture 59">
                <a:extLst>
                  <a:ext uri="{FF2B5EF4-FFF2-40B4-BE49-F238E27FC236}">
                    <a16:creationId xmlns:a16="http://schemas.microsoft.com/office/drawing/2014/main" id="{A3230EE1-EE70-6DA3-95F0-16D467F8A10A}"/>
                  </a:ext>
                </a:extLst>
              </p:cNvPr>
              <p:cNvPicPr>
                <a:picLocks noChangeAspect="1"/>
              </p:cNvPicPr>
              <p:nvPr/>
            </p:nvPicPr>
            <p:blipFill rotWithShape="1">
              <a:blip r:embed="rId8"/>
              <a:srcRect t="7344"/>
              <a:stretch/>
            </p:blipFill>
            <p:spPr>
              <a:xfrm>
                <a:off x="5433486" y="1592581"/>
                <a:ext cx="855299" cy="814493"/>
              </a:xfrm>
              <a:prstGeom prst="rect">
                <a:avLst/>
              </a:prstGeom>
            </p:spPr>
          </p:pic>
        </p:grpSp>
      </p:grpSp>
    </p:spTree>
    <p:extLst>
      <p:ext uri="{BB962C8B-B14F-4D97-AF65-F5344CB8AC3E}">
        <p14:creationId xmlns:p14="http://schemas.microsoft.com/office/powerpoint/2010/main" val="857274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675204" y="109189"/>
            <a:ext cx="10515600" cy="814387"/>
          </a:xfrm>
        </p:spPr>
        <p:txBody>
          <a:bodyPr rtlCol="0">
            <a:normAutofit/>
          </a:bodyPr>
          <a:lstStyle/>
          <a:p>
            <a:pPr>
              <a:lnSpc>
                <a:spcPct val="107000"/>
              </a:lnSpc>
              <a:spcAft>
                <a:spcPts val="800"/>
              </a:spcAft>
            </a:pPr>
            <a:r>
              <a:rPr lang="en-US" sz="3200" dirty="0">
                <a:latin typeface="Arial Black" panose="020B0A04020102020204" pitchFamily="34" charset="0"/>
              </a:rPr>
              <a:t>Introduction to Ergonomics in Agriculture</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614DA7-80BE-090F-BA6A-4F8DDDDFB0DF}"/>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BACD6B0-63E2-690F-7F9B-507591533CD4}"/>
              </a:ext>
            </a:extLst>
          </p:cNvPr>
          <p:cNvSpPr txBox="1"/>
          <p:nvPr/>
        </p:nvSpPr>
        <p:spPr>
          <a:xfrm>
            <a:off x="675204" y="804830"/>
            <a:ext cx="9207498" cy="3347840"/>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Arial" panose="020B0604020202020204" pitchFamily="34" charset="0"/>
              </a:rPr>
              <a:t>What is Ergonomics?</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The science of designing tools and tasks to fit the human body, reducing strain and improving efficiency.</a:t>
            </a:r>
          </a:p>
          <a:p>
            <a:pPr marL="0" marR="0" lvl="0" indent="0" algn="just" defTabSz="914400" rtl="0" eaLnBrk="0" fontAlgn="base" latinLnBrk="0" hangingPunct="0">
              <a:lnSpc>
                <a:spcPct val="15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Arial" panose="020B0604020202020204" pitchFamily="34" charset="0"/>
              </a:rPr>
              <a:t>Why Focus on Women Farmers?</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Women face unique ergonomic challenges due to different body dimensions and tasks.</a:t>
            </a:r>
          </a:p>
        </p:txBody>
      </p:sp>
    </p:spTree>
    <p:extLst>
      <p:ext uri="{BB962C8B-B14F-4D97-AF65-F5344CB8AC3E}">
        <p14:creationId xmlns:p14="http://schemas.microsoft.com/office/powerpoint/2010/main" val="993496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675204" y="109189"/>
            <a:ext cx="10515600" cy="814387"/>
          </a:xfrm>
        </p:spPr>
        <p:txBody>
          <a:bodyPr rtlCol="0">
            <a:normAutofit/>
          </a:bodyPr>
          <a:lstStyle/>
          <a:p>
            <a:pPr>
              <a:lnSpc>
                <a:spcPct val="107000"/>
              </a:lnSpc>
              <a:spcAft>
                <a:spcPts val="800"/>
              </a:spcAft>
            </a:pPr>
            <a:r>
              <a:rPr lang="en-US" sz="3200" dirty="0">
                <a:latin typeface="Arial Black" panose="020B0A04020102020204" pitchFamily="34" charset="0"/>
              </a:rPr>
              <a:t>Key Highlights of Ergonomic Tools</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614DA7-80BE-090F-BA6A-4F8DDDDFB0DF}"/>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87BDB969-2D90-42DC-83F7-8D0498E19AA1}"/>
              </a:ext>
            </a:extLst>
          </p:cNvPr>
          <p:cNvSpPr txBox="1"/>
          <p:nvPr/>
        </p:nvSpPr>
        <p:spPr>
          <a:xfrm>
            <a:off x="739534" y="923576"/>
            <a:ext cx="8018488" cy="3266985"/>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Lift Angle and Handle Height:</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Critical for reducing strain and improving comfort.</a:t>
            </a:r>
          </a:p>
          <a:p>
            <a:pPr marL="0" marR="0" lvl="0" indent="0" algn="l"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Personalized Tool Design:</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Tools designed to fit women’s anthropometric data reduce back pain and improve efficiency.</a:t>
            </a:r>
          </a:p>
          <a:p>
            <a:pPr marL="0" marR="0" lvl="0" indent="0" algn="l"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Data-Driven Design:</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Ergonomic design based on empirical research reduces MSD risk.</a:t>
            </a:r>
          </a:p>
        </p:txBody>
      </p:sp>
    </p:spTree>
    <p:extLst>
      <p:ext uri="{BB962C8B-B14F-4D97-AF65-F5344CB8AC3E}">
        <p14:creationId xmlns:p14="http://schemas.microsoft.com/office/powerpoint/2010/main" val="1235290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675204" y="109189"/>
            <a:ext cx="10515600" cy="814387"/>
          </a:xfrm>
        </p:spPr>
        <p:txBody>
          <a:bodyPr rtlCol="0">
            <a:normAutofit/>
          </a:bodyPr>
          <a:lstStyle/>
          <a:p>
            <a:pPr>
              <a:lnSpc>
                <a:spcPct val="107000"/>
              </a:lnSpc>
              <a:spcAft>
                <a:spcPts val="800"/>
              </a:spcAft>
            </a:pPr>
            <a:r>
              <a:rPr lang="en-US" sz="3200" dirty="0">
                <a:latin typeface="Arial Black" panose="020B0A04020102020204" pitchFamily="34" charset="0"/>
              </a:rPr>
              <a:t>Why Ergonomics?</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614DA7-80BE-090F-BA6A-4F8DDDDFB0DF}"/>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5A300FBC-3CBD-0C04-6954-70967A4054E4}"/>
              </a:ext>
            </a:extLst>
          </p:cNvPr>
          <p:cNvSpPr txBox="1"/>
          <p:nvPr/>
        </p:nvSpPr>
        <p:spPr>
          <a:xfrm>
            <a:off x="827095" y="924185"/>
            <a:ext cx="6079152" cy="3274294"/>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Reduces Muscle Fatigue:</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Minimizes muscle strain during repetitive tasks.</a:t>
            </a:r>
          </a:p>
          <a:p>
            <a:pPr marL="0" marR="0" lvl="0" indent="0" algn="l"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Increases Productivity:</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Comfortable tools allow for longer work periods with less fatigue.</a:t>
            </a:r>
          </a:p>
          <a:p>
            <a:pPr marL="0" marR="0" lvl="0" indent="0" algn="l"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Prevents Injuries: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Proper tool design reduces the risk of MSDs.</a:t>
            </a:r>
            <a:endParaRPr lang="en-US" sz="2000" dirty="0"/>
          </a:p>
        </p:txBody>
      </p:sp>
    </p:spTree>
    <p:extLst>
      <p:ext uri="{BB962C8B-B14F-4D97-AF65-F5344CB8AC3E}">
        <p14:creationId xmlns:p14="http://schemas.microsoft.com/office/powerpoint/2010/main" val="971039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675204" y="109189"/>
            <a:ext cx="10515600" cy="814387"/>
          </a:xfrm>
        </p:spPr>
        <p:txBody>
          <a:bodyPr rtlCol="0">
            <a:noAutofit/>
          </a:bodyPr>
          <a:lstStyle/>
          <a:p>
            <a:r>
              <a:rPr lang="en-US" sz="3200" b="1" dirty="0">
                <a:latin typeface="Arial Black" panose="020B0A04020102020204" pitchFamily="34" charset="0"/>
              </a:rPr>
              <a:t>Understanding Musculoskeletal Disorders (MSDs)</a:t>
            </a: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614DA7-80BE-090F-BA6A-4F8DDDDFB0DF}"/>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B78FACD0-2AB7-29B2-F687-6B7145E95373}"/>
              </a:ext>
            </a:extLst>
          </p:cNvPr>
          <p:cNvSpPr txBox="1"/>
          <p:nvPr/>
        </p:nvSpPr>
        <p:spPr>
          <a:xfrm>
            <a:off x="1026976" y="1167558"/>
            <a:ext cx="6125100" cy="2031325"/>
          </a:xfrm>
          <a:prstGeom prst="rect">
            <a:avLst/>
          </a:prstGeom>
          <a:noFill/>
        </p:spPr>
        <p:txBody>
          <a:bodyPr wrap="square">
            <a:spAutoFit/>
          </a:bodyPr>
          <a:lstStyle/>
          <a:p>
            <a:r>
              <a:rPr lang="en-US" dirty="0"/>
              <a:t>Common Areas Affected by MSDs</a:t>
            </a:r>
            <a:br>
              <a:rPr lang="en-US" dirty="0"/>
            </a:br>
            <a:endParaRPr lang="en-US" dirty="0"/>
          </a:p>
          <a:p>
            <a:r>
              <a:rPr lang="en-US" b="1" dirty="0"/>
              <a:t>Key Affected Areas:</a:t>
            </a:r>
            <a:endParaRPr lang="en-US" dirty="0"/>
          </a:p>
          <a:p>
            <a:pPr marL="742950" lvl="1" indent="-285750">
              <a:buFont typeface="Arial" panose="020B0604020202020204" pitchFamily="34" charset="0"/>
              <a:buChar char="•"/>
            </a:pPr>
            <a:r>
              <a:rPr lang="en-US" dirty="0"/>
              <a:t>Neck, shoulders, elbows, wrists, lower back, hips, thighs, knees, ankles, feet.</a:t>
            </a:r>
          </a:p>
          <a:p>
            <a:r>
              <a:rPr lang="en-US" b="1" dirty="0"/>
              <a:t>Risk Factors:</a:t>
            </a:r>
            <a:endParaRPr lang="en-US" dirty="0"/>
          </a:p>
          <a:p>
            <a:pPr marL="742950" lvl="1" indent="-285750">
              <a:buFont typeface="Arial" panose="020B0604020202020204" pitchFamily="34" charset="0"/>
              <a:buChar char="•"/>
            </a:pPr>
            <a:r>
              <a:rPr lang="en-US" dirty="0"/>
              <a:t>Poor tool design, improper posture, lack of training. </a:t>
            </a:r>
          </a:p>
        </p:txBody>
      </p:sp>
    </p:spTree>
    <p:extLst>
      <p:ext uri="{BB962C8B-B14F-4D97-AF65-F5344CB8AC3E}">
        <p14:creationId xmlns:p14="http://schemas.microsoft.com/office/powerpoint/2010/main" val="223756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675204" y="109189"/>
            <a:ext cx="10515600" cy="814387"/>
          </a:xfrm>
        </p:spPr>
        <p:txBody>
          <a:bodyPr rtlCol="0">
            <a:noAutofit/>
          </a:bodyPr>
          <a:lstStyle/>
          <a:p>
            <a:r>
              <a:rPr lang="en-US" sz="3200" b="1" dirty="0">
                <a:latin typeface="Arial Black" panose="020B0A04020102020204" pitchFamily="34" charset="0"/>
              </a:rPr>
              <a:t>The Role of AI in Ergonomic Assessment</a:t>
            </a: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614DA7-80BE-090F-BA6A-4F8DDDDFB0DF}"/>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3BE0F292-0B64-B3CA-BDB0-E61A360E8062}"/>
              </a:ext>
            </a:extLst>
          </p:cNvPr>
          <p:cNvSpPr txBox="1"/>
          <p:nvPr/>
        </p:nvSpPr>
        <p:spPr>
          <a:xfrm>
            <a:off x="900615" y="1565759"/>
            <a:ext cx="8245681" cy="317009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Using AI for Advanced Body Mechanics Analysis</a:t>
            </a:r>
            <a:br>
              <a:rPr lang="en-US" sz="2000"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Content:</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AI-Powered Software:</a:t>
            </a:r>
            <a:endParaRPr lang="en-US"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Leveraged to analyze body mechanics during tool use.</a:t>
            </a:r>
          </a:p>
          <a:p>
            <a:r>
              <a:rPr lang="en-US" sz="2000" b="1" dirty="0">
                <a:latin typeface="Arial" panose="020B0604020202020204" pitchFamily="34" charset="0"/>
                <a:cs typeface="Arial" panose="020B0604020202020204" pitchFamily="34" charset="0"/>
              </a:rPr>
              <a:t>3D Pose Estimation:</a:t>
            </a:r>
            <a:endParaRPr lang="en-US"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Converts 2D video footage into 3D models to assess posture and movement.</a:t>
            </a:r>
          </a:p>
          <a:p>
            <a:r>
              <a:rPr lang="en-US" sz="2000" b="1" dirty="0">
                <a:latin typeface="Arial" panose="020B0604020202020204" pitchFamily="34" charset="0"/>
                <a:cs typeface="Arial" panose="020B0604020202020204" pitchFamily="34" charset="0"/>
              </a:rPr>
              <a:t>Ergonomic Evaluation:</a:t>
            </a:r>
            <a:endParaRPr lang="en-US"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AI identifies high-risk postures and calculates effort angles for joints such as hips, elbows, shoulders, and wrists.</a:t>
            </a:r>
          </a:p>
        </p:txBody>
      </p:sp>
    </p:spTree>
    <p:extLst>
      <p:ext uri="{BB962C8B-B14F-4D97-AF65-F5344CB8AC3E}">
        <p14:creationId xmlns:p14="http://schemas.microsoft.com/office/powerpoint/2010/main" val="921112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E3CDA165-A407-ECBE-31C5-69F6261FE235}"/>
              </a:ext>
            </a:extLst>
          </p:cNvPr>
          <p:cNvGrpSpPr/>
          <p:nvPr/>
        </p:nvGrpSpPr>
        <p:grpSpPr>
          <a:xfrm>
            <a:off x="2602607" y="1647816"/>
            <a:ext cx="1760220" cy="3531087"/>
            <a:chOff x="1735330" y="1647816"/>
            <a:chExt cx="1760220" cy="3531087"/>
          </a:xfrm>
        </p:grpSpPr>
        <p:pic>
          <p:nvPicPr>
            <p:cNvPr id="25" name="Picture 24">
              <a:extLst>
                <a:ext uri="{FF2B5EF4-FFF2-40B4-BE49-F238E27FC236}">
                  <a16:creationId xmlns:a16="http://schemas.microsoft.com/office/drawing/2014/main" id="{BFDE92A0-5DAE-6D1A-8804-B3E822A58516}"/>
                </a:ext>
              </a:extLst>
            </p:cNvPr>
            <p:cNvPicPr>
              <a:picLocks noChangeAspect="1"/>
            </p:cNvPicPr>
            <p:nvPr/>
          </p:nvPicPr>
          <p:blipFill rotWithShape="1">
            <a:blip r:embed="rId2"/>
            <a:srcRect l="28752"/>
            <a:stretch/>
          </p:blipFill>
          <p:spPr>
            <a:xfrm>
              <a:off x="1735330" y="1647817"/>
              <a:ext cx="1760220" cy="3531086"/>
            </a:xfrm>
            <a:prstGeom prst="rect">
              <a:avLst/>
            </a:prstGeom>
          </p:spPr>
        </p:pic>
        <p:pic>
          <p:nvPicPr>
            <p:cNvPr id="26" name="Picture 25">
              <a:extLst>
                <a:ext uri="{FF2B5EF4-FFF2-40B4-BE49-F238E27FC236}">
                  <a16:creationId xmlns:a16="http://schemas.microsoft.com/office/drawing/2014/main" id="{403AD1FC-CD84-945A-63C3-FC5D2959439D}"/>
                </a:ext>
              </a:extLst>
            </p:cNvPr>
            <p:cNvPicPr>
              <a:picLocks noChangeAspect="1"/>
            </p:cNvPicPr>
            <p:nvPr/>
          </p:nvPicPr>
          <p:blipFill>
            <a:blip r:embed="rId3"/>
            <a:stretch>
              <a:fillRect/>
            </a:stretch>
          </p:blipFill>
          <p:spPr>
            <a:xfrm>
              <a:off x="1930340" y="1647816"/>
              <a:ext cx="781809" cy="831993"/>
            </a:xfrm>
            <a:prstGeom prst="rect">
              <a:avLst/>
            </a:prstGeom>
          </p:spPr>
        </p:pic>
      </p:grpSp>
      <p:grpSp>
        <p:nvGrpSpPr>
          <p:cNvPr id="60" name="Group 59">
            <a:extLst>
              <a:ext uri="{FF2B5EF4-FFF2-40B4-BE49-F238E27FC236}">
                <a16:creationId xmlns:a16="http://schemas.microsoft.com/office/drawing/2014/main" id="{9F194A0A-9C22-E9F8-A241-2944313380F0}"/>
              </a:ext>
            </a:extLst>
          </p:cNvPr>
          <p:cNvGrpSpPr/>
          <p:nvPr/>
        </p:nvGrpSpPr>
        <p:grpSpPr>
          <a:xfrm>
            <a:off x="896665" y="1972748"/>
            <a:ext cx="1722527" cy="2808630"/>
            <a:chOff x="29388" y="1972748"/>
            <a:chExt cx="1722527" cy="2808630"/>
          </a:xfrm>
        </p:grpSpPr>
        <p:pic>
          <p:nvPicPr>
            <p:cNvPr id="24" name="Picture 23">
              <a:extLst>
                <a:ext uri="{FF2B5EF4-FFF2-40B4-BE49-F238E27FC236}">
                  <a16:creationId xmlns:a16="http://schemas.microsoft.com/office/drawing/2014/main" id="{1B0D259B-107C-36DE-7D84-1E7B20B46F26}"/>
                </a:ext>
              </a:extLst>
            </p:cNvPr>
            <p:cNvPicPr>
              <a:picLocks noChangeAspect="1"/>
            </p:cNvPicPr>
            <p:nvPr/>
          </p:nvPicPr>
          <p:blipFill rotWithShape="1">
            <a:blip r:embed="rId4"/>
            <a:srcRect l="21921" t="11441" r="15774"/>
            <a:stretch/>
          </p:blipFill>
          <p:spPr>
            <a:xfrm>
              <a:off x="29388" y="1986578"/>
              <a:ext cx="1722527" cy="2794800"/>
            </a:xfrm>
            <a:prstGeom prst="rect">
              <a:avLst/>
            </a:prstGeom>
          </p:spPr>
        </p:pic>
        <p:pic>
          <p:nvPicPr>
            <p:cNvPr id="27" name="Picture 26">
              <a:extLst>
                <a:ext uri="{FF2B5EF4-FFF2-40B4-BE49-F238E27FC236}">
                  <a16:creationId xmlns:a16="http://schemas.microsoft.com/office/drawing/2014/main" id="{C68CCBBE-8117-1E8A-9DC2-5E2D077236D1}"/>
                </a:ext>
              </a:extLst>
            </p:cNvPr>
            <p:cNvPicPr>
              <a:picLocks noChangeAspect="1"/>
            </p:cNvPicPr>
            <p:nvPr/>
          </p:nvPicPr>
          <p:blipFill>
            <a:blip r:embed="rId5"/>
            <a:stretch>
              <a:fillRect/>
            </a:stretch>
          </p:blipFill>
          <p:spPr>
            <a:xfrm>
              <a:off x="405126" y="1972748"/>
              <a:ext cx="601080" cy="656976"/>
            </a:xfrm>
            <a:prstGeom prst="rect">
              <a:avLst/>
            </a:prstGeom>
          </p:spPr>
        </p:pic>
      </p:grpSp>
      <p:sp>
        <p:nvSpPr>
          <p:cNvPr id="58" name="TextBox 57">
            <a:extLst>
              <a:ext uri="{FF2B5EF4-FFF2-40B4-BE49-F238E27FC236}">
                <a16:creationId xmlns:a16="http://schemas.microsoft.com/office/drawing/2014/main" id="{BD0E18DF-6074-DBF3-1DF7-48EADDA8E68A}"/>
              </a:ext>
            </a:extLst>
          </p:cNvPr>
          <p:cNvSpPr txBox="1"/>
          <p:nvPr/>
        </p:nvSpPr>
        <p:spPr>
          <a:xfrm>
            <a:off x="6303127" y="2063812"/>
            <a:ext cx="5075885" cy="1608325"/>
          </a:xfrm>
          <a:prstGeom prst="rect">
            <a:avLst/>
          </a:prstGeom>
          <a:noFill/>
        </p:spPr>
        <p:txBody>
          <a:bodyPr wrap="square">
            <a:spAutoFit/>
          </a:bodyPr>
          <a:lstStyle/>
          <a:p>
            <a:pPr lvl="0">
              <a:spcAft>
                <a:spcPts val="800"/>
              </a:spcAft>
              <a:buSzPts val="1000"/>
              <a:tabLst>
                <a:tab pos="457200" algn="l"/>
              </a:tabLst>
            </a:pPr>
            <a:r>
              <a:rPr lang="en-US" sz="2400" dirty="0">
                <a:latin typeface="Arial" panose="020B0604020202020204" pitchFamily="34" charset="0"/>
                <a:cs typeface="Arial" panose="020B0604020202020204" pitchFamily="34" charset="0"/>
              </a:rPr>
              <a:t>How can ergonomic enhancements reduce MSD risks for women farmers?</a:t>
            </a:r>
          </a:p>
          <a:p>
            <a:pPr lvl="0">
              <a:lnSpc>
                <a:spcPct val="107000"/>
              </a:lnSpc>
              <a:spcAft>
                <a:spcPts val="800"/>
              </a:spcAft>
              <a:buSzPts val="1000"/>
              <a:tabLst>
                <a:tab pos="457200" algn="l"/>
              </a:tabLst>
            </a:pPr>
            <a:endParaRPr lang="en-US" sz="2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5AF9613F-27C7-0013-79E5-8291511F3CCF}"/>
              </a:ext>
            </a:extLst>
          </p:cNvPr>
          <p:cNvSpPr txBox="1"/>
          <p:nvPr/>
        </p:nvSpPr>
        <p:spPr>
          <a:xfrm>
            <a:off x="6303127" y="3281394"/>
            <a:ext cx="5000138"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What are the impacts of ergonomic shovels and pitchforks compared to conventional tools? </a:t>
            </a:r>
            <a:endParaRPr lang="en-US" sz="2400" dirty="0"/>
          </a:p>
        </p:txBody>
      </p:sp>
      <p:grpSp>
        <p:nvGrpSpPr>
          <p:cNvPr id="6" name="Group 5">
            <a:extLst>
              <a:ext uri="{FF2B5EF4-FFF2-40B4-BE49-F238E27FC236}">
                <a16:creationId xmlns:a16="http://schemas.microsoft.com/office/drawing/2014/main" id="{B2146382-1013-6770-3354-2965B9DF53A3}"/>
              </a:ext>
            </a:extLst>
          </p:cNvPr>
          <p:cNvGrpSpPr/>
          <p:nvPr/>
        </p:nvGrpSpPr>
        <p:grpSpPr>
          <a:xfrm>
            <a:off x="4362827" y="1968227"/>
            <a:ext cx="1760220" cy="2851513"/>
            <a:chOff x="5181539" y="1545162"/>
            <a:chExt cx="2128799" cy="3524742"/>
          </a:xfrm>
        </p:grpSpPr>
        <p:pic>
          <p:nvPicPr>
            <p:cNvPr id="2" name="Picture 1">
              <a:extLst>
                <a:ext uri="{FF2B5EF4-FFF2-40B4-BE49-F238E27FC236}">
                  <a16:creationId xmlns:a16="http://schemas.microsoft.com/office/drawing/2014/main" id="{F12C0186-F625-C084-C5BB-AB45308A47CA}"/>
                </a:ext>
              </a:extLst>
            </p:cNvPr>
            <p:cNvPicPr>
              <a:picLocks noChangeAspect="1"/>
            </p:cNvPicPr>
            <p:nvPr/>
          </p:nvPicPr>
          <p:blipFill rotWithShape="1">
            <a:blip r:embed="rId6"/>
            <a:srcRect l="10349" r="2017"/>
            <a:stretch/>
          </p:blipFill>
          <p:spPr>
            <a:xfrm>
              <a:off x="5181539" y="1545162"/>
              <a:ext cx="2128799" cy="3524742"/>
            </a:xfrm>
            <a:prstGeom prst="rect">
              <a:avLst/>
            </a:prstGeom>
          </p:spPr>
        </p:pic>
        <p:pic>
          <p:nvPicPr>
            <p:cNvPr id="3" name="Picture 2">
              <a:extLst>
                <a:ext uri="{FF2B5EF4-FFF2-40B4-BE49-F238E27FC236}">
                  <a16:creationId xmlns:a16="http://schemas.microsoft.com/office/drawing/2014/main" id="{97E46C9C-6E5F-8175-349A-05CC6B20AECD}"/>
                </a:ext>
              </a:extLst>
            </p:cNvPr>
            <p:cNvPicPr>
              <a:picLocks noChangeAspect="1"/>
            </p:cNvPicPr>
            <p:nvPr/>
          </p:nvPicPr>
          <p:blipFill rotWithShape="1">
            <a:blip r:embed="rId7"/>
            <a:srcRect t="7344"/>
            <a:stretch/>
          </p:blipFill>
          <p:spPr>
            <a:xfrm>
              <a:off x="5433486" y="1592581"/>
              <a:ext cx="855299" cy="814493"/>
            </a:xfrm>
            <a:prstGeom prst="rect">
              <a:avLst/>
            </a:prstGeom>
          </p:spPr>
        </p:pic>
      </p:grpSp>
      <p:sp>
        <p:nvSpPr>
          <p:cNvPr id="5" name="TextBox 4">
            <a:extLst>
              <a:ext uri="{FF2B5EF4-FFF2-40B4-BE49-F238E27FC236}">
                <a16:creationId xmlns:a16="http://schemas.microsoft.com/office/drawing/2014/main" id="{7B00E3E5-16C5-7F97-A30F-DFB5676CBA62}"/>
              </a:ext>
            </a:extLst>
          </p:cNvPr>
          <p:cNvSpPr txBox="1"/>
          <p:nvPr/>
        </p:nvSpPr>
        <p:spPr>
          <a:xfrm>
            <a:off x="1572943" y="5217265"/>
            <a:ext cx="4417996" cy="853952"/>
          </a:xfrm>
          <a:prstGeom prst="rect">
            <a:avLst/>
          </a:prstGeom>
          <a:noFill/>
        </p:spPr>
        <p:txBody>
          <a:bodyPr wrap="square">
            <a:spAutoFit/>
          </a:bodyPr>
          <a:lstStyle/>
          <a:p>
            <a:pPr algn="ctr">
              <a:lnSpc>
                <a:spcPct val="107000"/>
              </a:lnSpc>
              <a:spcAft>
                <a:spcPts val="533"/>
              </a:spcAft>
              <a:buClr>
                <a:srgbClr val="C00000"/>
              </a:buClr>
              <a:buSzPct val="100000"/>
              <a:tabLst>
                <a:tab pos="304815" algn="l"/>
              </a:tabLst>
            </a:pPr>
            <a:r>
              <a:rPr lang="en-US" sz="2400" kern="0" dirty="0">
                <a:solidFill>
                  <a:srgbClr val="000099"/>
                </a:solidFill>
                <a:latin typeface="Arial" panose="020B0604020202020204" pitchFamily="34" charset="0"/>
                <a:ea typeface="Aptos" panose="020B0004020202020204" pitchFamily="34" charset="0"/>
                <a:cs typeface="Arial" panose="020B0604020202020204" pitchFamily="34" charset="0"/>
              </a:rPr>
              <a:t>Three treatments of using scoop shovels and pitchforks</a:t>
            </a:r>
          </a:p>
        </p:txBody>
      </p:sp>
    </p:spTree>
    <p:extLst>
      <p:ext uri="{BB962C8B-B14F-4D97-AF65-F5344CB8AC3E}">
        <p14:creationId xmlns:p14="http://schemas.microsoft.com/office/powerpoint/2010/main" val="240978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555710" y="138633"/>
            <a:ext cx="8730486" cy="814387"/>
          </a:xfrm>
        </p:spPr>
        <p:txBody>
          <a:bodyPr rtlCol="0">
            <a:normAutofit/>
          </a:bodyPr>
          <a:lstStyle/>
          <a:p>
            <a:pPr>
              <a:lnSpc>
                <a:spcPct val="107000"/>
              </a:lnSpc>
              <a:spcAft>
                <a:spcPts val="800"/>
              </a:spcAft>
            </a:pPr>
            <a:r>
              <a:rPr lang="en-US" sz="3200" dirty="0">
                <a:latin typeface="Arial Black" panose="020B0A04020102020204" pitchFamily="34" charset="0"/>
              </a:rPr>
              <a:t>Study Approach for MSD</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7731A4E9-3BE8-5B28-5532-68E0CDEB3639}"/>
              </a:ext>
            </a:extLst>
          </p:cNvPr>
          <p:cNvSpPr txBox="1"/>
          <p:nvPr/>
        </p:nvSpPr>
        <p:spPr>
          <a:xfrm>
            <a:off x="555710" y="896962"/>
            <a:ext cx="10309097" cy="2239844"/>
          </a:xfrm>
          <a:prstGeom prst="rect">
            <a:avLst/>
          </a:prstGeom>
          <a:noFill/>
        </p:spPr>
        <p:txBody>
          <a:bodyPr wrap="square">
            <a:spAutoFit/>
          </a:bodyPr>
          <a:lstStyle/>
          <a:p>
            <a:pPr>
              <a:lnSpc>
                <a:spcPct val="150000"/>
              </a:lnSpc>
            </a:pPr>
            <a:r>
              <a:rPr lang="en-US" sz="2400" dirty="0">
                <a:latin typeface="Arial" panose="020B0604020202020204" pitchFamily="34" charset="0"/>
                <a:cs typeface="Arial" panose="020B0604020202020204" pitchFamily="34" charset="0"/>
              </a:rPr>
              <a:t>Comprehensive study with eight women farmers.</a:t>
            </a:r>
          </a:p>
          <a:p>
            <a:pPr>
              <a:lnSpc>
                <a:spcPct val="150000"/>
              </a:lnSpc>
            </a:pPr>
            <a:r>
              <a:rPr lang="en-US" altLang="en-US" sz="2400" b="1" dirty="0">
                <a:latin typeface="Arial" panose="020B0604020202020204" pitchFamily="34" charset="0"/>
                <a:cs typeface="Arial" panose="020B0604020202020204" pitchFamily="34" charset="0"/>
              </a:rPr>
              <a:t>Task 1:</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Throwing straw with conventional pitchforks.</a:t>
            </a:r>
          </a:p>
          <a:p>
            <a:pPr>
              <a:lnSpc>
                <a:spcPct val="150000"/>
              </a:lnSpc>
            </a:pPr>
            <a:r>
              <a:rPr lang="en-US" altLang="en-US" sz="2400" b="1" dirty="0">
                <a:latin typeface="Arial" panose="020B0604020202020204" pitchFamily="34" charset="0"/>
                <a:cs typeface="Arial" panose="020B0604020202020204" pitchFamily="34" charset="0"/>
              </a:rPr>
              <a:t>Task 2:</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Transferring straw with conventional scoop shovels.</a:t>
            </a:r>
          </a:p>
          <a:p>
            <a:pPr>
              <a:lnSpc>
                <a:spcPct val="150000"/>
              </a:lnSpc>
            </a:pPr>
            <a:r>
              <a:rPr lang="en-US" altLang="en-US" sz="2400" b="1" dirty="0">
                <a:latin typeface="Arial" panose="020B0604020202020204" pitchFamily="34" charset="0"/>
                <a:cs typeface="Arial" panose="020B0604020202020204" pitchFamily="34" charset="0"/>
              </a:rPr>
              <a:t>Task 3:</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Repeating tasks with ergonomic auxiliary handles (EAHA / EAHB).</a:t>
            </a:r>
            <a:endParaRPr lang="en-US" altLang="en-US" sz="24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FE36C40C-EDF8-E4E9-DF88-ECE6689E2DDE}"/>
              </a:ext>
            </a:extLst>
          </p:cNvPr>
          <p:cNvGrpSpPr/>
          <p:nvPr/>
        </p:nvGrpSpPr>
        <p:grpSpPr>
          <a:xfrm>
            <a:off x="7683662" y="3836589"/>
            <a:ext cx="3952628" cy="2007649"/>
            <a:chOff x="5184950" y="3800370"/>
            <a:chExt cx="5337475" cy="2420366"/>
          </a:xfrm>
        </p:grpSpPr>
        <p:pic>
          <p:nvPicPr>
            <p:cNvPr id="90" name="Picture 89" descr="A group of shovels in a barn&#10;&#10;Description automatically generated">
              <a:extLst>
                <a:ext uri="{FF2B5EF4-FFF2-40B4-BE49-F238E27FC236}">
                  <a16:creationId xmlns:a16="http://schemas.microsoft.com/office/drawing/2014/main" id="{C66D7CBE-73D8-CB0A-F808-2D7F88F2BB3F}"/>
                </a:ext>
              </a:extLst>
            </p:cNvPr>
            <p:cNvPicPr>
              <a:picLocks noChangeAspect="1"/>
            </p:cNvPicPr>
            <p:nvPr/>
          </p:nvPicPr>
          <p:blipFill rotWithShape="1">
            <a:blip r:embed="rId3"/>
            <a:srcRect l="15915" t="6279" r="25866" b="5280"/>
            <a:stretch/>
          </p:blipFill>
          <p:spPr>
            <a:xfrm>
              <a:off x="8398063" y="3800370"/>
              <a:ext cx="2124362" cy="2420366"/>
            </a:xfrm>
            <a:prstGeom prst="rect">
              <a:avLst/>
            </a:prstGeom>
          </p:spPr>
        </p:pic>
        <p:pic>
          <p:nvPicPr>
            <p:cNvPr id="92" name="Picture 91" descr="A group of shovels and rakes&#10;&#10;Description automatically generated">
              <a:extLst>
                <a:ext uri="{FF2B5EF4-FFF2-40B4-BE49-F238E27FC236}">
                  <a16:creationId xmlns:a16="http://schemas.microsoft.com/office/drawing/2014/main" id="{D7DD8FCD-375B-A1F1-267E-8C15C8047FA9}"/>
                </a:ext>
              </a:extLst>
            </p:cNvPr>
            <p:cNvPicPr>
              <a:picLocks noChangeAspect="1"/>
            </p:cNvPicPr>
            <p:nvPr/>
          </p:nvPicPr>
          <p:blipFill>
            <a:blip r:embed="rId4"/>
            <a:stretch>
              <a:fillRect/>
            </a:stretch>
          </p:blipFill>
          <p:spPr>
            <a:xfrm>
              <a:off x="5184950" y="3803371"/>
              <a:ext cx="3213112" cy="2409834"/>
            </a:xfrm>
            <a:prstGeom prst="rect">
              <a:avLst/>
            </a:prstGeom>
          </p:spPr>
        </p:pic>
      </p:grpSp>
      <p:pic>
        <p:nvPicPr>
          <p:cNvPr id="18" name="Picture 17">
            <a:extLst>
              <a:ext uri="{FF2B5EF4-FFF2-40B4-BE49-F238E27FC236}">
                <a16:creationId xmlns:a16="http://schemas.microsoft.com/office/drawing/2014/main" id="{5782528E-34AE-B2FE-5987-DB14D229C44F}"/>
              </a:ext>
            </a:extLst>
          </p:cNvPr>
          <p:cNvPicPr>
            <a:picLocks noChangeAspect="1"/>
          </p:cNvPicPr>
          <p:nvPr/>
        </p:nvPicPr>
        <p:blipFill>
          <a:blip r:embed="rId5"/>
          <a:stretch>
            <a:fillRect/>
          </a:stretch>
        </p:blipFill>
        <p:spPr>
          <a:xfrm>
            <a:off x="499827" y="2988087"/>
            <a:ext cx="7183835" cy="3427288"/>
          </a:xfrm>
          <a:prstGeom prst="rect">
            <a:avLst/>
          </a:prstGeom>
        </p:spPr>
      </p:pic>
    </p:spTree>
    <p:extLst>
      <p:ext uri="{BB962C8B-B14F-4D97-AF65-F5344CB8AC3E}">
        <p14:creationId xmlns:p14="http://schemas.microsoft.com/office/powerpoint/2010/main" val="117879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80495BEE013C4B85E492B7B97C291E" ma:contentTypeVersion="13" ma:contentTypeDescription="Create a new document." ma:contentTypeScope="" ma:versionID="300b09b9335bddfe291d7a5f5771a5e9">
  <xsd:schema xmlns:xsd="http://www.w3.org/2001/XMLSchema" xmlns:xs="http://www.w3.org/2001/XMLSchema" xmlns:p="http://schemas.microsoft.com/office/2006/metadata/properties" xmlns:ns3="1275ee73-dfd2-4c49-b992-21ff875a0905" xmlns:ns4="6a41f86c-0287-401a-89fe-16e878aba4c1" targetNamespace="http://schemas.microsoft.com/office/2006/metadata/properties" ma:root="true" ma:fieldsID="df120e1c407a6469663d6e601d77f9f9" ns3:_="" ns4:_="">
    <xsd:import namespace="1275ee73-dfd2-4c49-b992-21ff875a0905"/>
    <xsd:import namespace="6a41f86c-0287-401a-89fe-16e878aba4c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75ee73-dfd2-4c49-b992-21ff875a09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41f86c-0287-401a-89fe-16e878aba4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F34943-83A0-4C34-9B23-FB8C88B5FF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75ee73-dfd2-4c49-b992-21ff875a0905"/>
    <ds:schemaRef ds:uri="6a41f86c-0287-401a-89fe-16e878aba4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8156AA-830C-472C-B434-7D29B6BA72C0}">
  <ds:schemaRefs>
    <ds:schemaRef ds:uri="http://schemas.microsoft.com/sharepoint/v3/contenttype/forms"/>
  </ds:schemaRefs>
</ds:datastoreItem>
</file>

<file path=customXml/itemProps3.xml><?xml version="1.0" encoding="utf-8"?>
<ds:datastoreItem xmlns:ds="http://schemas.openxmlformats.org/officeDocument/2006/customXml" ds:itemID="{A43CFB3A-2098-42D8-A4F5-0D281B7FD071}">
  <ds:schemaRefs>
    <ds:schemaRef ds:uri="http://purl.org/dc/dcmitype/"/>
    <ds:schemaRef ds:uri="6a41f86c-0287-401a-89fe-16e878aba4c1"/>
    <ds:schemaRef ds:uri="1275ee73-dfd2-4c49-b992-21ff875a0905"/>
    <ds:schemaRef ds:uri="http://schemas.microsoft.com/office/2006/documentManagement/types"/>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33912</TotalTime>
  <Words>3259</Words>
  <Application>Microsoft Office PowerPoint</Application>
  <PresentationFormat>Widescreen</PresentationFormat>
  <Paragraphs>446</Paragraphs>
  <Slides>29</Slides>
  <Notes>21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Aptos</vt:lpstr>
      <vt:lpstr>Arial</vt:lpstr>
      <vt:lpstr>Arial Black</vt:lpstr>
      <vt:lpstr>Calibri</vt:lpstr>
      <vt:lpstr>Calibri Light</vt:lpstr>
      <vt:lpstr>Segoe UI</vt:lpstr>
      <vt:lpstr>Symbol</vt:lpstr>
      <vt:lpstr>Times New Roman</vt:lpstr>
      <vt:lpstr>Wingdings</vt:lpstr>
      <vt:lpstr>Office Theme</vt:lpstr>
      <vt:lpstr>1_Office Theme</vt:lpstr>
      <vt:lpstr>PowerPoint Presentation</vt:lpstr>
      <vt:lpstr>Presentation Outline</vt:lpstr>
      <vt:lpstr>Introduction to Ergonomics in Agriculture</vt:lpstr>
      <vt:lpstr>Key Highlights of Ergonomic Tools</vt:lpstr>
      <vt:lpstr>Why Ergonomics?</vt:lpstr>
      <vt:lpstr>Understanding Musculoskeletal Disorders (MSDs)</vt:lpstr>
      <vt:lpstr>The Role of AI in Ergonomic Assessment</vt:lpstr>
      <vt:lpstr>PowerPoint Presentation</vt:lpstr>
      <vt:lpstr>Study Approach for MSD</vt:lpstr>
      <vt:lpstr>Study Approach: Methodology and Measurements</vt:lpstr>
      <vt:lpstr>PowerPoint Presentation</vt:lpstr>
      <vt:lpstr>Data Analysis Summary </vt:lpstr>
      <vt:lpstr>Presentation Outline</vt:lpstr>
      <vt:lpstr>Biomechanical and Ergonomic Analysis A</vt:lpstr>
      <vt:lpstr>Biomechanical and Ergonomic Analysis B</vt:lpstr>
      <vt:lpstr>AI-Enhanced Posture Analysis</vt:lpstr>
      <vt:lpstr>PowerPoint Presentation</vt:lpstr>
      <vt:lpstr>Presentation Outline</vt:lpstr>
      <vt:lpstr>Research Finding - Ergonomic Benefits</vt:lpstr>
      <vt:lpstr>Ergonomic Handle Impact</vt:lpstr>
      <vt:lpstr>Research Finding - Physiological Benefits</vt:lpstr>
      <vt:lpstr>Presentation Outline</vt:lpstr>
      <vt:lpstr>PowerPoint Presentation</vt:lpstr>
      <vt:lpstr>PowerPoint Presentation</vt:lpstr>
      <vt:lpstr>PowerPoint Presentation</vt:lpstr>
      <vt:lpstr>Presentation Outline</vt:lpstr>
      <vt:lpstr>Conclusions</vt:lpstr>
      <vt:lpstr>Acknowledgments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Zhou, Jianfeng</dc:creator>
  <cp:lastModifiedBy>Oguche Felix Michael</cp:lastModifiedBy>
  <cp:revision>563</cp:revision>
  <dcterms:created xsi:type="dcterms:W3CDTF">2016-11-21T22:25:44Z</dcterms:created>
  <dcterms:modified xsi:type="dcterms:W3CDTF">2026-04-05T07:15:24Z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0x0101006480495BEE013C4B85E492B7B97C291E</vt:lpwstr>
  </property>
</Properties>
</file>