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95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2" r:id="rId3"/>
    <p:sldId id="262" r:id="rId4"/>
    <p:sldId id="258" r:id="rId5"/>
    <p:sldId id="269" r:id="rId6"/>
    <p:sldId id="270" r:id="rId7"/>
    <p:sldId id="271" r:id="rId8"/>
    <p:sldId id="260" r:id="rId9"/>
    <p:sldId id="275" r:id="rId10"/>
    <p:sldId id="261" r:id="rId11"/>
    <p:sldId id="273" r:id="rId12"/>
    <p:sldId id="274" r:id="rId13"/>
    <p:sldId id="268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594" y="-87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370A2-2ACC-5140-AA87-7FF5DC865CBB}" type="datetime1">
              <a:rPr lang="en-US" smtClean="0"/>
              <a:t>1/4/2018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2F845-73FB-CC4E-8355-326514C23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4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0EFB6-9633-2647-9ECE-53390E6FB608}" type="datetime1">
              <a:rPr lang="en-US" smtClean="0"/>
              <a:t>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3D0CF-B1F5-DD4B-9953-B1431E10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226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42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4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48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34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4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1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8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18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6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24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8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3512"/>
            <a:ext cx="9143998" cy="6095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582" y="1122521"/>
            <a:ext cx="6088220" cy="813352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2582" y="1943173"/>
            <a:ext cx="6088220" cy="12769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ADB6-084D-234E-BF30-1A6E89FFED08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099" y="4856197"/>
            <a:ext cx="175686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7"/>
            <a:ext cx="9144000" cy="5143500"/>
          </a:xfrm>
          <a:prstGeom prst="rect">
            <a:avLst/>
          </a:prstGeom>
        </p:spPr>
      </p:pic>
      <p:pic>
        <p:nvPicPr>
          <p:cNvPr id="15" name="Picture 14" descr="Beef-Systems-BASICS-Graphic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" y="114788"/>
            <a:ext cx="827658" cy="10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5835" y="1609662"/>
            <a:ext cx="5447018" cy="1353804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n-US" dirty="0" smtClean="0"/>
              <a:t>Click to edit Master SECTION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5835" y="975071"/>
            <a:ext cx="5447018" cy="63459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67837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AF2BB0AF-921C-7B49-BA1B-75CFE6861F06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2719229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53136C69-857B-104C-AE3E-3B88F0AD35C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7"/>
            <a:ext cx="9144000" cy="5143500"/>
          </a:xfrm>
          <a:prstGeom prst="rect">
            <a:avLst/>
          </a:prstGeom>
        </p:spPr>
      </p:pic>
      <p:pic>
        <p:nvPicPr>
          <p:cNvPr id="17" name="Picture 16" descr="Beef-Systems-BASICS-Graphic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" y="114788"/>
            <a:ext cx="827658" cy="10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B7EC9AF-4B0F-7344-987B-03796E684500}" type="datetime1">
              <a:rPr lang="en-US" smtClean="0"/>
              <a:t>1/4/2018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1756861" cy="27384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let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 r="905"/>
          <a:stretch/>
        </p:blipFill>
        <p:spPr>
          <a:xfrm>
            <a:off x="-1" y="0"/>
            <a:ext cx="9144001" cy="5152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29" y="2635455"/>
            <a:ext cx="1521228" cy="40201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565951"/>
            <a:ext cx="6088220" cy="813352"/>
          </a:xfrm>
        </p:spPr>
        <p:txBody>
          <a:bodyPr anchor="t">
            <a:normAutofit/>
          </a:bodyPr>
          <a:lstStyle>
            <a:lvl1pPr algn="l">
              <a:defRPr sz="3600" baseline="0"/>
            </a:lvl1pPr>
          </a:lstStyle>
          <a:p>
            <a:r>
              <a:rPr lang="en-US" dirty="0" smtClean="0"/>
              <a:t>This Completes Section XX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90800" y="1386604"/>
            <a:ext cx="6088220" cy="82370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Of Beef Systems Management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6197"/>
            <a:ext cx="2133600" cy="184910"/>
          </a:xfrm>
        </p:spPr>
        <p:txBody>
          <a:bodyPr/>
          <a:lstStyle/>
          <a:p>
            <a:fld id="{EA35ADB6-084D-234E-BF30-1A6E89FFED08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099" y="4856197"/>
            <a:ext cx="175686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10" y="2321003"/>
            <a:ext cx="1118674" cy="1035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640167"/>
            <a:ext cx="9144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b="0" i="0" dirty="0" smtClean="0">
                <a:solidFill>
                  <a:srgbClr val="000000"/>
                </a:solidFill>
                <a:effectLst/>
                <a:latin typeface="+mn-lt"/>
              </a:rPr>
              <a:t>The Alabama Cooperative Extension System (Alabama A&amp;M University and Auburn University) is an equal opportunity educator and employer.  Everyone is welcome! © 2017 Alabama Cooperative Extension System. All rights reserved.</a:t>
            </a:r>
            <a:endParaRPr lang="en-US" sz="500" b="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6197"/>
            <a:ext cx="2133600" cy="184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020A46F0-4519-5849-AEF2-C539D80DD5A5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856197"/>
            <a:ext cx="1756861" cy="184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6" r:id="rId1"/>
    <p:sldLayoutId id="2147493497" r:id="rId2"/>
    <p:sldLayoutId id="2147493498" r:id="rId3"/>
    <p:sldLayoutId id="2147493499" r:id="rId4"/>
    <p:sldLayoutId id="2147493500" r:id="rId5"/>
    <p:sldLayoutId id="2147493501" r:id="rId6"/>
    <p:sldLayoutId id="2147493502" r:id="rId7"/>
    <p:sldLayoutId id="2147493505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32582" y="931127"/>
            <a:ext cx="6088220" cy="813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a Controlled Breeding Season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Landon Marks </a:t>
            </a:r>
          </a:p>
          <a:p>
            <a:r>
              <a:rPr lang="en-US" dirty="0" smtClean="0"/>
              <a:t>Regional Extension Agent</a:t>
            </a:r>
          </a:p>
          <a:p>
            <a:r>
              <a:rPr lang="en-US" dirty="0" smtClean="0"/>
              <a:t>Animal Science and Forages </a:t>
            </a:r>
          </a:p>
          <a:p>
            <a:r>
              <a:rPr lang="en-US" dirty="0" smtClean="0"/>
              <a:t>Alabama Cooperative Extension System</a:t>
            </a:r>
          </a:p>
        </p:txBody>
      </p:sp>
    </p:spTree>
    <p:extLst>
      <p:ext uri="{BB962C8B-B14F-4D97-AF65-F5344CB8AC3E}">
        <p14:creationId xmlns:p14="http://schemas.microsoft.com/office/powerpoint/2010/main" val="41380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Calving Season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Spring Calving Advantages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Little feed supplementation needed</a:t>
            </a:r>
          </a:p>
          <a:p>
            <a:r>
              <a:rPr lang="en-US" dirty="0" smtClean="0"/>
              <a:t>Shorter calving interval (10 days)</a:t>
            </a:r>
          </a:p>
          <a:p>
            <a:r>
              <a:rPr lang="en-US" dirty="0" smtClean="0"/>
              <a:t>Weaning time/available labor </a:t>
            </a:r>
          </a:p>
          <a:p>
            <a:r>
              <a:rPr lang="en-US" dirty="0" smtClean="0"/>
              <a:t>Increased weaning weight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Spring Calving Disadvantages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Seasonal market highs are typically in spring </a:t>
            </a:r>
          </a:p>
          <a:p>
            <a:r>
              <a:rPr lang="en-US" dirty="0" smtClean="0"/>
              <a:t>Calf birth weights are higher</a:t>
            </a:r>
          </a:p>
          <a:p>
            <a:r>
              <a:rPr lang="en-US" dirty="0" smtClean="0"/>
              <a:t>Breeding back in hot weather</a:t>
            </a:r>
          </a:p>
          <a:p>
            <a:r>
              <a:rPr lang="en-US" dirty="0" smtClean="0"/>
              <a:t>Heifers days to calving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FF39-A979-8D4F-AC76-4F149895BFE8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Calving Season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Fall Calving Advantages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Seasonal market highs in the spring </a:t>
            </a:r>
          </a:p>
          <a:p>
            <a:r>
              <a:rPr lang="en-US" dirty="0" smtClean="0"/>
              <a:t>Cool-season forages better quality</a:t>
            </a:r>
          </a:p>
          <a:p>
            <a:r>
              <a:rPr lang="en-US" dirty="0" smtClean="0"/>
              <a:t>Cool-season annuals </a:t>
            </a:r>
          </a:p>
          <a:p>
            <a:r>
              <a:rPr lang="en-US" dirty="0" smtClean="0"/>
              <a:t>Fewer reproductive issues (breeding in cool weather)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Fall Calving Disadvantages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Feed supplementation usually needed during peak lactation</a:t>
            </a:r>
          </a:p>
          <a:p>
            <a:r>
              <a:rPr lang="en-US" dirty="0" smtClean="0"/>
              <a:t>Longer calving intervals</a:t>
            </a:r>
          </a:p>
          <a:p>
            <a:r>
              <a:rPr lang="en-US" dirty="0" smtClean="0"/>
              <a:t>Lighter weaning weights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FF39-A979-8D4F-AC76-4F149895BFE8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7843-BAA0-B44C-A4E7-89CC9CD8D7C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999460" y="1200150"/>
            <a:ext cx="7230140" cy="252124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 the easy things first </a:t>
            </a:r>
          </a:p>
          <a:p>
            <a:r>
              <a:rPr lang="en-US" dirty="0" smtClean="0"/>
              <a:t>Match breeding and calving season to food supply and available labor</a:t>
            </a:r>
          </a:p>
          <a:p>
            <a:r>
              <a:rPr lang="en-US" dirty="0" smtClean="0"/>
              <a:t>Match breeding and calving season with optimal calf markets to increase profitability </a:t>
            </a:r>
          </a:p>
          <a:p>
            <a:r>
              <a:rPr lang="en-US" dirty="0" smtClean="0"/>
              <a:t> Set goals and achieve them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32582" y="760999"/>
            <a:ext cx="6088220" cy="813352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90800" y="1379659"/>
            <a:ext cx="6088220" cy="1276939"/>
          </a:xfrm>
        </p:spPr>
        <p:txBody>
          <a:bodyPr/>
          <a:lstStyle/>
          <a:p>
            <a:r>
              <a:rPr lang="en-US" dirty="0" smtClean="0"/>
              <a:t>Visit www.aces.edu/beefsystems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E96D-5333-134F-BFD4-3545C965CCE1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Breeding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Definition-</a:t>
            </a:r>
            <a:r>
              <a:rPr lang="en-US" dirty="0" smtClean="0"/>
              <a:t> A specific season of the year in which many animals mate to ensure offspring are produced only at a time of the year when environmental conditions and food supply are optimum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F904-C87C-474A-B810-98A916C0B91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Source: Dictionary </a:t>
            </a:r>
            <a:r>
              <a:rPr lang="en-US" dirty="0"/>
              <a:t>of Biology, 2004</a:t>
            </a:r>
          </a:p>
        </p:txBody>
      </p:sp>
    </p:spTree>
    <p:extLst>
      <p:ext uri="{BB962C8B-B14F-4D97-AF65-F5344CB8AC3E}">
        <p14:creationId xmlns:p14="http://schemas.microsoft.com/office/powerpoint/2010/main" val="9054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Breeding Season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9907-5966-B147-AED4-55B683CBBF46}" type="datetime1">
              <a:rPr lang="en-US" smtClean="0"/>
              <a:t>1/4/2018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811800" y="955602"/>
            <a:ext cx="8229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controlled breeding season starts with a bull pen away from the cows</a:t>
            </a:r>
          </a:p>
          <a:p>
            <a:r>
              <a:rPr lang="en-US" dirty="0" smtClean="0"/>
              <a:t>The mentality of using year-round calving as a savings account must be changed </a:t>
            </a:r>
          </a:p>
        </p:txBody>
      </p:sp>
    </p:spTree>
    <p:extLst>
      <p:ext uri="{BB962C8B-B14F-4D97-AF65-F5344CB8AC3E}">
        <p14:creationId xmlns:p14="http://schemas.microsoft.com/office/powerpoint/2010/main" val="4017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Breeding Season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1800" y="1063229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dirty="0"/>
              <a:t>A controlled </a:t>
            </a:r>
            <a:r>
              <a:rPr lang="en-US" dirty="0" smtClean="0"/>
              <a:t>breeding </a:t>
            </a:r>
            <a:r>
              <a:rPr lang="en-US" dirty="0"/>
              <a:t>season allows </a:t>
            </a:r>
            <a:r>
              <a:rPr lang="en-US" dirty="0" smtClean="0"/>
              <a:t>for:</a:t>
            </a:r>
          </a:p>
          <a:p>
            <a:pPr lvl="1"/>
            <a:r>
              <a:rPr lang="en-US" dirty="0" smtClean="0"/>
              <a:t>matching </a:t>
            </a:r>
            <a:r>
              <a:rPr lang="en-US" dirty="0"/>
              <a:t>nutritional needs of the herd to forage </a:t>
            </a:r>
            <a:r>
              <a:rPr lang="en-US" dirty="0" smtClean="0"/>
              <a:t>resources 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intense monitoring of breeding and </a:t>
            </a:r>
            <a:r>
              <a:rPr lang="en-US" dirty="0" smtClean="0"/>
              <a:t>calving</a:t>
            </a:r>
          </a:p>
          <a:p>
            <a:pPr lvl="1"/>
            <a:r>
              <a:rPr lang="en-US" dirty="0" smtClean="0"/>
              <a:t>working more </a:t>
            </a:r>
            <a:r>
              <a:rPr lang="en-US" dirty="0"/>
              <a:t>calves of a similar age at </a:t>
            </a:r>
            <a:r>
              <a:rPr lang="en-US" dirty="0" smtClean="0"/>
              <a:t>once</a:t>
            </a:r>
          </a:p>
          <a:p>
            <a:pPr lvl="1"/>
            <a:r>
              <a:rPr lang="en-US" dirty="0" smtClean="0"/>
              <a:t>calves </a:t>
            </a:r>
            <a:r>
              <a:rPr lang="en-US" dirty="0"/>
              <a:t>of uniform age at sale time that can be sold in groups to capture group sale </a:t>
            </a:r>
            <a:r>
              <a:rPr lang="en-US" dirty="0" smtClean="0"/>
              <a:t>premiums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Calving Season</a:t>
            </a:r>
            <a:endParaRPr lang="en-US" dirty="0"/>
          </a:p>
        </p:txBody>
      </p:sp>
      <p:pic>
        <p:nvPicPr>
          <p:cNvPr id="2050" name="Picture 2" descr="C:\Users\mlm0013\AppData\Local\Microsoft\Windows\Temporary Internet Files\Content.IE5\5M3GNEQ3\1196px-Facebook_like_thumb[1]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0" y="1360967"/>
            <a:ext cx="2621424" cy="224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3795822" y="955602"/>
            <a:ext cx="5245577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Rules of Thumb</a:t>
            </a:r>
          </a:p>
          <a:p>
            <a:r>
              <a:rPr lang="en-US" dirty="0" smtClean="0"/>
              <a:t>90 day calving season</a:t>
            </a:r>
          </a:p>
          <a:p>
            <a:r>
              <a:rPr lang="en-US" dirty="0" smtClean="0"/>
              <a:t>60% of cows calve in first 30 days </a:t>
            </a:r>
          </a:p>
          <a:p>
            <a:r>
              <a:rPr lang="en-US" dirty="0" smtClean="0"/>
              <a:t>Breed heifers first </a:t>
            </a:r>
          </a:p>
        </p:txBody>
      </p:sp>
    </p:spTree>
    <p:extLst>
      <p:ext uri="{BB962C8B-B14F-4D97-AF65-F5344CB8AC3E}">
        <p14:creationId xmlns:p14="http://schemas.microsoft.com/office/powerpoint/2010/main" val="13697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1800" y="205979"/>
            <a:ext cx="8066386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Controlled Breeding/Calving Season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1800" y="1063229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 Implementation of a controlled breeding and calving  season can be accomplished over time without sacrificing production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Calving Season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47" y="946667"/>
            <a:ext cx="2965806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Source: Parish </a:t>
            </a:r>
            <a:r>
              <a:rPr lang="en-US" dirty="0"/>
              <a:t>and </a:t>
            </a:r>
            <a:r>
              <a:rPr lang="en-US" dirty="0" err="1"/>
              <a:t>Rhinehart</a:t>
            </a:r>
            <a:r>
              <a:rPr lang="en-US" dirty="0"/>
              <a:t>, 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8831" y="4257225"/>
            <a:ext cx="3252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/>
              </a:rPr>
              <a:t>†</a:t>
            </a:r>
            <a:r>
              <a:rPr lang="en-US" sz="900" dirty="0" smtClean="0"/>
              <a:t>90 day calving season</a:t>
            </a:r>
            <a:endParaRPr lang="en-US" sz="900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4167029" y="955602"/>
            <a:ext cx="4874371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year plan for converting from year-round calving to a 90-day calving season </a:t>
            </a:r>
          </a:p>
        </p:txBody>
      </p:sp>
    </p:spTree>
    <p:extLst>
      <p:ext uri="{BB962C8B-B14F-4D97-AF65-F5344CB8AC3E}">
        <p14:creationId xmlns:p14="http://schemas.microsoft.com/office/powerpoint/2010/main" val="41718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Calving Season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 Arkansas study examined </a:t>
            </a:r>
            <a:r>
              <a:rPr lang="en-US" dirty="0"/>
              <a:t>how the results of changing the length of a calving season in 6 herds influenced productivity and </a:t>
            </a:r>
            <a:r>
              <a:rPr lang="en-US" dirty="0" smtClean="0"/>
              <a:t>returns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Changing </a:t>
            </a:r>
            <a:r>
              <a:rPr lang="en-US" dirty="0"/>
              <a:t>calving seasons from an average of </a:t>
            </a:r>
            <a:r>
              <a:rPr lang="en-US" b="1" dirty="0"/>
              <a:t>273 days to 85 days </a:t>
            </a:r>
            <a:r>
              <a:rPr lang="en-US" b="1" dirty="0" smtClean="0"/>
              <a:t>long</a:t>
            </a:r>
            <a:r>
              <a:rPr lang="en-US" dirty="0" smtClean="0"/>
              <a:t>, required </a:t>
            </a:r>
            <a:r>
              <a:rPr lang="en-US" dirty="0"/>
              <a:t>an average of </a:t>
            </a:r>
            <a:r>
              <a:rPr lang="en-US" b="1" u="sng" dirty="0"/>
              <a:t>3.8 </a:t>
            </a:r>
            <a:r>
              <a:rPr lang="en-US" b="1" u="sng" dirty="0" smtClean="0"/>
              <a:t>years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7843-BAA0-B44C-A4E7-89CC9CD8D7C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Troxel</a:t>
            </a:r>
            <a:r>
              <a:rPr lang="en-US" dirty="0" smtClean="0"/>
              <a:t> </a:t>
            </a:r>
            <a:r>
              <a:rPr lang="en-US" dirty="0"/>
              <a:t>and Barham, 2009</a:t>
            </a:r>
          </a:p>
        </p:txBody>
      </p:sp>
    </p:spTree>
    <p:extLst>
      <p:ext uri="{BB962C8B-B14F-4D97-AF65-F5344CB8AC3E}">
        <p14:creationId xmlns:p14="http://schemas.microsoft.com/office/powerpoint/2010/main" val="328041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Calving Season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Arkansas Study Cont’d:</a:t>
            </a:r>
          </a:p>
          <a:p>
            <a:r>
              <a:rPr lang="en-US" dirty="0" smtClean="0"/>
              <a:t>Herd </a:t>
            </a:r>
            <a:r>
              <a:rPr lang="en-US" dirty="0"/>
              <a:t>breakeven cost was </a:t>
            </a:r>
            <a:r>
              <a:rPr lang="en-US" b="1" u="sng" dirty="0"/>
              <a:t>reduced by </a:t>
            </a:r>
            <a:r>
              <a:rPr lang="en-US" b="1" u="sng" dirty="0" smtClean="0"/>
              <a:t>30%</a:t>
            </a:r>
          </a:p>
          <a:p>
            <a:r>
              <a:rPr lang="en-US" dirty="0"/>
              <a:t>S</a:t>
            </a:r>
            <a:r>
              <a:rPr lang="en-US" dirty="0" smtClean="0"/>
              <a:t>pecific </a:t>
            </a:r>
            <a:r>
              <a:rPr lang="en-US" dirty="0"/>
              <a:t>costs per animal unit </a:t>
            </a:r>
            <a:r>
              <a:rPr lang="en-US" dirty="0" smtClean="0"/>
              <a:t>was </a:t>
            </a:r>
            <a:r>
              <a:rPr lang="en-US" b="1" u="sng" dirty="0" smtClean="0"/>
              <a:t>reduced </a:t>
            </a:r>
            <a:r>
              <a:rPr lang="en-US" b="1" u="sng" dirty="0"/>
              <a:t>by </a:t>
            </a:r>
            <a:r>
              <a:rPr lang="en-US" b="1" u="sng" dirty="0" smtClean="0"/>
              <a:t>40%</a:t>
            </a:r>
          </a:p>
          <a:p>
            <a:r>
              <a:rPr lang="en-US" dirty="0"/>
              <a:t>I</a:t>
            </a:r>
            <a:r>
              <a:rPr lang="en-US" dirty="0" smtClean="0"/>
              <a:t>ncome </a:t>
            </a:r>
            <a:r>
              <a:rPr lang="en-US" dirty="0"/>
              <a:t>per animal unit was </a:t>
            </a:r>
            <a:r>
              <a:rPr lang="en-US" b="1" u="sng" dirty="0"/>
              <a:t>increased by 100%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6C69-857B-104C-AE3E-3B88F0AD35C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 BEEF SYSTEMS TEMPLATE-6">
  <a:themeElements>
    <a:clrScheme name="AL Extension Them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ANR-2410_ALBeefSystemsManagementTEMPLATE_2017_061917</Template>
  <TotalTime>265</TotalTime>
  <Words>467</Words>
  <Application>Microsoft Office PowerPoint</Application>
  <PresentationFormat>On-screen Show (16:9)</PresentationFormat>
  <Paragraphs>103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AL BEEF SYSTEMS TEMPLATE-6</vt:lpstr>
      <vt:lpstr>Importance of a Controlled Breeding Season </vt:lpstr>
      <vt:lpstr>Controlled Breeding Season</vt:lpstr>
      <vt:lpstr>Controlled Breeding Season </vt:lpstr>
      <vt:lpstr>Controlled Breeding Season</vt:lpstr>
      <vt:lpstr>Controlled Calving Season</vt:lpstr>
      <vt:lpstr>Controlled Breeding/Calving Season</vt:lpstr>
      <vt:lpstr>Controlled Calving Season</vt:lpstr>
      <vt:lpstr>Controlled Calving Season</vt:lpstr>
      <vt:lpstr>Controlled Calving Season</vt:lpstr>
      <vt:lpstr>Controlled Calving Season</vt:lpstr>
      <vt:lpstr>Controlled Calving Season</vt:lpstr>
      <vt:lpstr>Conclusions </vt:lpstr>
      <vt:lpstr>Questions?</vt:lpstr>
    </vt:vector>
  </TitlesOfParts>
  <Company>ACES/CoAg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Forages in the Southeast</dc:title>
  <dc:subject>AL Beef Systems Online</dc:subject>
  <dc:creator>Kim Mullenix</dc:creator>
  <cp:keywords>Alabama Beef Systems</cp:keywords>
  <cp:lastModifiedBy>Kim Mullenix</cp:lastModifiedBy>
  <cp:revision>24</cp:revision>
  <dcterms:created xsi:type="dcterms:W3CDTF">2015-05-26T14:02:40Z</dcterms:created>
  <dcterms:modified xsi:type="dcterms:W3CDTF">2018-01-04T19:38:15Z</dcterms:modified>
</cp:coreProperties>
</file>