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399" r:id="rId3"/>
    <p:sldId id="309" r:id="rId4"/>
    <p:sldId id="420" r:id="rId5"/>
    <p:sldId id="261" r:id="rId6"/>
    <p:sldId id="262" r:id="rId7"/>
    <p:sldId id="263" r:id="rId8"/>
    <p:sldId id="473" r:id="rId9"/>
    <p:sldId id="418" r:id="rId10"/>
    <p:sldId id="266" r:id="rId11"/>
    <p:sldId id="268" r:id="rId12"/>
    <p:sldId id="269" r:id="rId13"/>
    <p:sldId id="464" r:id="rId14"/>
    <p:sldId id="465" r:id="rId15"/>
    <p:sldId id="463" r:id="rId16"/>
    <p:sldId id="466" r:id="rId17"/>
    <p:sldId id="334" r:id="rId18"/>
    <p:sldId id="335" r:id="rId19"/>
    <p:sldId id="336" r:id="rId20"/>
    <p:sldId id="467" r:id="rId21"/>
    <p:sldId id="273" r:id="rId22"/>
    <p:sldId id="432" r:id="rId23"/>
    <p:sldId id="274" r:id="rId24"/>
    <p:sldId id="276" r:id="rId25"/>
    <p:sldId id="277" r:id="rId26"/>
    <p:sldId id="279" r:id="rId27"/>
    <p:sldId id="280" r:id="rId28"/>
    <p:sldId id="390" r:id="rId29"/>
    <p:sldId id="470" r:id="rId30"/>
    <p:sldId id="457" r:id="rId31"/>
    <p:sldId id="446" r:id="rId32"/>
    <p:sldId id="445" r:id="rId33"/>
    <p:sldId id="469" r:id="rId34"/>
    <p:sldId id="396" r:id="rId35"/>
    <p:sldId id="397" r:id="rId36"/>
    <p:sldId id="468" r:id="rId37"/>
    <p:sldId id="287" r:id="rId38"/>
    <p:sldId id="472" r:id="rId39"/>
    <p:sldId id="425" r:id="rId40"/>
    <p:sldId id="288" r:id="rId41"/>
    <p:sldId id="373" r:id="rId42"/>
    <p:sldId id="333" r:id="rId43"/>
    <p:sldId id="289" r:id="rId44"/>
    <p:sldId id="458" r:id="rId45"/>
    <p:sldId id="426" r:id="rId46"/>
    <p:sldId id="300" r:id="rId47"/>
    <p:sldId id="433" r:id="rId48"/>
    <p:sldId id="439" r:id="rId49"/>
    <p:sldId id="441" r:id="rId50"/>
    <p:sldId id="293" r:id="rId51"/>
    <p:sldId id="294" r:id="rId52"/>
    <p:sldId id="452" r:id="rId53"/>
    <p:sldId id="347" r:id="rId54"/>
    <p:sldId id="422" r:id="rId55"/>
    <p:sldId id="298" r:id="rId56"/>
    <p:sldId id="286" r:id="rId57"/>
    <p:sldId id="317" r:id="rId58"/>
    <p:sldId id="43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632" autoAdjust="0"/>
  </p:normalViewPr>
  <p:slideViewPr>
    <p:cSldViewPr snapToGrid="0">
      <p:cViewPr varScale="1">
        <p:scale>
          <a:sx n="82" d="100"/>
          <a:sy n="82" d="100"/>
        </p:scale>
        <p:origin x="16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105B6-FA1D-47FC-83FF-DA3D8EC3545E}"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C02F88-7582-4391-ADD2-277DAE2D01E5}" type="slidenum">
              <a:rPr lang="en-US" smtClean="0"/>
              <a:t>‹#›</a:t>
            </a:fld>
            <a:endParaRPr lang="en-US"/>
          </a:p>
        </p:txBody>
      </p:sp>
    </p:spTree>
    <p:extLst>
      <p:ext uri="{BB962C8B-B14F-4D97-AF65-F5344CB8AC3E}">
        <p14:creationId xmlns:p14="http://schemas.microsoft.com/office/powerpoint/2010/main" val="114869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nsectimages.org/browse/detail.cfm?imgnum=0014106#collapsesev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insectimages.org/browse/detail.cfm?imgnum=5110050"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insectimages.org/browse/detail.cfm?imgnum=1455087" TargetMode="External"/><Relationship Id="rId4" Type="http://schemas.openxmlformats.org/officeDocument/2006/relationships/hyperlink" Target="https://www.insectimages.org/browse/detail.cfm?imgnum=557393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insectimages.org/browse/detail.cfm?imgnum=2158034"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insectimages.org/browse/detail.cfm?imgnum=5568978"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insectimages.org/browse/detail.cfm?imgnum=1242093"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insectimages.org/browse/detail.cfm?imgnum=5550236" TargetMode="External"/><Relationship Id="rId4" Type="http://schemas.openxmlformats.org/officeDocument/2006/relationships/hyperlink" Target="https://www.insectimages.org/browse/detail.cfm?imgnum=5490092"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sectimages.org/browse/detail.cfm?imgnum=5459068"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insectimages.org/browse/detail.cfm?imgnum=5459064" TargetMode="External"/><Relationship Id="rId5" Type="http://schemas.openxmlformats.org/officeDocument/2006/relationships/hyperlink" Target="https://www.insectimages.org/browse/detail.cfm?imgnum=5459069" TargetMode="External"/><Relationship Id="rId4" Type="http://schemas.openxmlformats.org/officeDocument/2006/relationships/hyperlink" Target="https://www.insectimages.org/browse/detail.cfm?imgnum=5459067"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insectimages.org/browse/detail.cfm?imgnum=5289036"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insectimages.org/browse/detail.cfm?imgnum=1475029" TargetMode="External"/><Relationship Id="rId5" Type="http://schemas.openxmlformats.org/officeDocument/2006/relationships/hyperlink" Target="https://www.insectimages.org/browse/detail.cfm?imgnum=0014083" TargetMode="External"/><Relationship Id="rId4" Type="http://schemas.openxmlformats.org/officeDocument/2006/relationships/hyperlink" Target="https://www.insectimages.org/browse/detail.cfm?imgnum=5558527"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arylandbiodiversity.com/view/11340"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insectimages.org/browse/detail.cfm?imgnum=5551083"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insectimages.org/browse/detail.cfm?imgnum=1265149"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www.forestryimages.org/browse/subthumb.cfm?sub=17992" TargetMode="External"/><Relationship Id="rId4" Type="http://schemas.openxmlformats.org/officeDocument/2006/relationships/hyperlink" Target="https://www.insectimages.org/browse/detail.cfm?imgnum=1543826"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xtension.umn.edu/beneficial-insects/parasitoid-wasp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insectimages.org/browse/detail.cfm?imgnum=5497277"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www.insectimages.org/browse/detail.cfm?imgnum=2158012"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nsectimages.org/browse/detail.cfm?imgnum=1225013"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insectimages.org/browse/detail.cfm?imgnum=5574096" TargetMode="External"/><Relationship Id="rId4" Type="http://schemas.openxmlformats.org/officeDocument/2006/relationships/hyperlink" Target="https://www.insectimages.org/browse/detail.cfm?imgnum=531005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to accompany this slide: “I'd like to bring your attention to this poster. It is a direct message from our federal funder who wants to be sure you know you have a right to access our program and an accommodation if necessary. If you have any questions or concerns we hope you will let us know and the poster lets you know how you can contact the federal government directly as well.”</a:t>
            </a:r>
          </a:p>
          <a:p>
            <a:endParaRPr lang="en-US" dirty="0"/>
          </a:p>
          <a:p>
            <a:r>
              <a:rPr lang="en-US" dirty="0"/>
              <a:t>If you are doing your presentation virtually, this is a great time to use the poll feature in Zoom to collect demographic info of your attendees! </a:t>
            </a:r>
          </a:p>
        </p:txBody>
      </p:sp>
      <p:sp>
        <p:nvSpPr>
          <p:cNvPr id="4" name="Slide Number Placeholder 3"/>
          <p:cNvSpPr>
            <a:spLocks noGrp="1"/>
          </p:cNvSpPr>
          <p:nvPr>
            <p:ph type="sldNum" sz="quarter" idx="5"/>
          </p:nvPr>
        </p:nvSpPr>
        <p:spPr/>
        <p:txBody>
          <a:bodyPr/>
          <a:lstStyle/>
          <a:p>
            <a:fld id="{5AD23235-0B11-4887-95CB-28F9DC500D35}" type="slidenum">
              <a:rPr lang="en-US" smtClean="0"/>
              <a:t>2</a:t>
            </a:fld>
            <a:endParaRPr lang="en-US"/>
          </a:p>
        </p:txBody>
      </p:sp>
    </p:spTree>
    <p:extLst>
      <p:ext uri="{BB962C8B-B14F-4D97-AF65-F5344CB8AC3E}">
        <p14:creationId xmlns:p14="http://schemas.microsoft.com/office/powerpoint/2010/main" val="771082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3:notes"/>
          <p:cNvSpPr txBox="1">
            <a:spLocks noGrp="1"/>
          </p:cNvSpPr>
          <p:nvPr>
            <p:ph type="body" idx="1"/>
          </p:nvPr>
        </p:nvSpPr>
        <p:spPr>
          <a:xfrm>
            <a:off x="731520" y="4620580"/>
            <a:ext cx="5852160" cy="3780473"/>
          </a:xfrm>
          <a:prstGeom prst="rect">
            <a:avLst/>
          </a:prstGeom>
          <a:noFill/>
          <a:ln>
            <a:noFill/>
          </a:ln>
        </p:spPr>
        <p:txBody>
          <a:bodyPr spcFirstLastPara="1" wrap="square" lIns="96650" tIns="48325" rIns="96650" bIns="48325" anchor="t" anchorCtr="0">
            <a:noAutofit/>
          </a:bodyPr>
          <a:lstStyle/>
          <a:p>
            <a:r>
              <a:rPr lang="en-US" sz="1200" b="0" i="0" u="none" strike="noStrike" cap="none" dirty="0">
                <a:solidFill>
                  <a:schemeClr val="dk1"/>
                </a:solidFill>
                <a:effectLst/>
                <a:latin typeface="Calibri"/>
                <a:ea typeface="Calibri"/>
                <a:cs typeface="Calibri"/>
                <a:sym typeface="Calibri"/>
              </a:rPr>
              <a:t>One big difference between insect and humans is that they are soft on the inside and hard on the outside and we are the opposite. Our endo or internal skeleton holds us up and gives our muscles places to attach, which, in turn, allows us to move. Their </a:t>
            </a:r>
            <a:r>
              <a:rPr lang="en-US" sz="1200" b="0" i="0" u="none" strike="noStrike" cap="none" dirty="0" err="1">
                <a:solidFill>
                  <a:schemeClr val="dk1"/>
                </a:solidFill>
                <a:effectLst/>
                <a:latin typeface="Calibri"/>
                <a:ea typeface="Calibri"/>
                <a:cs typeface="Calibri"/>
                <a:sym typeface="Calibri"/>
              </a:rPr>
              <a:t>exo</a:t>
            </a:r>
            <a:r>
              <a:rPr lang="en-US" sz="1200" b="0" i="0" u="none" strike="noStrike" cap="none" dirty="0">
                <a:solidFill>
                  <a:schemeClr val="dk1"/>
                </a:solidFill>
                <a:effectLst/>
                <a:latin typeface="Calibri"/>
                <a:ea typeface="Calibri"/>
                <a:cs typeface="Calibri"/>
                <a:sym typeface="Calibri"/>
              </a:rPr>
              <a:t> or external skeleton does the same. The body wall of a bug is a boneless tube, but rather than being smooth on the inside like a tennis ball can, the interior has ridges and knobs that strengthen it and provide places of attachment for the muscles. The exoskeleton offers protection from predators, parasites, and excess water loss or gain. The problem is that an exoskeleton, even though it’s somewhat flexible, it can’t grow larger, so in order to get bigger, an insect must molt, as seen in this photograph of a cicada.</a:t>
            </a:r>
          </a:p>
          <a:p>
            <a:r>
              <a:rPr lang="en-US" sz="1200" b="0" i="0" u="none" strike="noStrike" cap="none" dirty="0">
                <a:solidFill>
                  <a:schemeClr val="dk1"/>
                </a:solidFill>
                <a:effectLst/>
                <a:latin typeface="Calibri"/>
                <a:ea typeface="Calibri"/>
                <a:cs typeface="Calibri"/>
                <a:sym typeface="Calibri"/>
              </a:rPr>
              <a:t>The exoskeleton is a multi-layered structure with four functional regions: epicuticle, </a:t>
            </a:r>
            <a:r>
              <a:rPr lang="en-US" sz="1200" b="0" i="0" u="none" strike="noStrike" cap="none" dirty="0" err="1">
                <a:solidFill>
                  <a:schemeClr val="dk1"/>
                </a:solidFill>
                <a:effectLst/>
                <a:latin typeface="Calibri"/>
                <a:ea typeface="Calibri"/>
                <a:cs typeface="Calibri"/>
                <a:sym typeface="Calibri"/>
              </a:rPr>
              <a:t>procuticle</a:t>
            </a:r>
            <a:r>
              <a:rPr lang="en-US" sz="1200" b="0" i="0" u="none" strike="noStrike" cap="none" dirty="0">
                <a:solidFill>
                  <a:schemeClr val="dk1"/>
                </a:solidFill>
                <a:effectLst/>
                <a:latin typeface="Calibri"/>
                <a:ea typeface="Calibri"/>
                <a:cs typeface="Calibri"/>
                <a:sym typeface="Calibri"/>
              </a:rPr>
              <a:t>, epidermis, and basement membrane. The top layer is the thin epicuticle that is covered in wax and is the insect’s first/last line of defense against outside water getting in/interior water getting out. </a:t>
            </a:r>
          </a:p>
          <a:p>
            <a:r>
              <a:rPr lang="en-US" sz="1200" b="0" i="0" u="none" strike="noStrike" cap="none" dirty="0">
                <a:solidFill>
                  <a:schemeClr val="dk1"/>
                </a:solidFill>
                <a:effectLst/>
                <a:latin typeface="Calibri"/>
                <a:ea typeface="Calibri"/>
                <a:cs typeface="Calibri"/>
                <a:sym typeface="Calibri"/>
              </a:rPr>
              <a:t>Just below the epicuticle is the </a:t>
            </a:r>
            <a:r>
              <a:rPr lang="en-US" sz="1200" b="0" i="0" u="none" strike="noStrike" cap="none" dirty="0" err="1">
                <a:solidFill>
                  <a:schemeClr val="dk1"/>
                </a:solidFill>
                <a:effectLst/>
                <a:latin typeface="Calibri"/>
                <a:ea typeface="Calibri"/>
                <a:cs typeface="Calibri"/>
                <a:sym typeface="Calibri"/>
              </a:rPr>
              <a:t>procuticle</a:t>
            </a:r>
            <a:r>
              <a:rPr lang="en-US" sz="1200" b="0" i="0" u="none" strike="noStrike" cap="none" dirty="0">
                <a:solidFill>
                  <a:schemeClr val="dk1"/>
                </a:solidFill>
                <a:effectLst/>
                <a:latin typeface="Calibri"/>
                <a:ea typeface="Calibri"/>
                <a:cs typeface="Calibri"/>
                <a:sym typeface="Calibri"/>
              </a:rPr>
              <a:t>, which is comprised of an upper </a:t>
            </a:r>
            <a:r>
              <a:rPr lang="en-US" sz="1200" b="0" i="0" u="none" strike="noStrike" cap="none" dirty="0" err="1">
                <a:solidFill>
                  <a:schemeClr val="dk1"/>
                </a:solidFill>
                <a:effectLst/>
                <a:latin typeface="Calibri"/>
                <a:ea typeface="Calibri"/>
                <a:cs typeface="Calibri"/>
                <a:sym typeface="Calibri"/>
              </a:rPr>
              <a:t>exocuticle</a:t>
            </a:r>
            <a:r>
              <a:rPr lang="en-US" sz="1200" b="0" i="0" u="none" strike="noStrike" cap="none" dirty="0">
                <a:solidFill>
                  <a:schemeClr val="dk1"/>
                </a:solidFill>
                <a:effectLst/>
                <a:latin typeface="Calibri"/>
                <a:ea typeface="Calibri"/>
                <a:cs typeface="Calibri"/>
                <a:sym typeface="Calibri"/>
              </a:rPr>
              <a:t> and a lower </a:t>
            </a:r>
            <a:r>
              <a:rPr lang="en-US" sz="1200" b="0" i="0" u="none" strike="noStrike" cap="none" dirty="0" err="1">
                <a:solidFill>
                  <a:schemeClr val="dk1"/>
                </a:solidFill>
                <a:effectLst/>
                <a:latin typeface="Calibri"/>
                <a:ea typeface="Calibri"/>
                <a:cs typeface="Calibri"/>
                <a:sym typeface="Calibri"/>
              </a:rPr>
              <a:t>endocuticle</a:t>
            </a:r>
            <a:r>
              <a:rPr lang="en-US" sz="1200" b="0" i="0" u="none" strike="noStrike" cap="none" dirty="0">
                <a:solidFill>
                  <a:schemeClr val="dk1"/>
                </a:solidFill>
                <a:effectLst/>
                <a:latin typeface="Calibri"/>
                <a:ea typeface="Calibri"/>
                <a:cs typeface="Calibri"/>
                <a:sym typeface="Calibri"/>
              </a:rPr>
              <a:t>. This layer contains protein strands woven together with a tough material called chitin. This is similar but not the same as chiton, which is found in marine invertebrate. The </a:t>
            </a:r>
            <a:r>
              <a:rPr lang="en-US" sz="1200" b="0" i="0" u="none" strike="noStrike" cap="none" dirty="0" err="1">
                <a:solidFill>
                  <a:schemeClr val="dk1"/>
                </a:solidFill>
                <a:effectLst/>
                <a:latin typeface="Calibri"/>
                <a:ea typeface="Calibri"/>
                <a:cs typeface="Calibri"/>
                <a:sym typeface="Calibri"/>
              </a:rPr>
              <a:t>exocuticle</a:t>
            </a:r>
            <a:r>
              <a:rPr lang="en-US" sz="1200" b="0" i="0" u="none" strike="noStrike" cap="none" dirty="0">
                <a:solidFill>
                  <a:schemeClr val="dk1"/>
                </a:solidFill>
                <a:effectLst/>
                <a:latin typeface="Calibri"/>
                <a:ea typeface="Calibri"/>
                <a:cs typeface="Calibri"/>
                <a:sym typeface="Calibri"/>
              </a:rPr>
              <a:t> layer can be quite stiff because its proteins are hardened, while the </a:t>
            </a:r>
            <a:r>
              <a:rPr lang="en-US" sz="1200" b="0" i="0" u="none" strike="noStrike" cap="none" dirty="0" err="1">
                <a:solidFill>
                  <a:schemeClr val="dk1"/>
                </a:solidFill>
                <a:effectLst/>
                <a:latin typeface="Calibri"/>
                <a:ea typeface="Calibri"/>
                <a:cs typeface="Calibri"/>
                <a:sym typeface="Calibri"/>
              </a:rPr>
              <a:t>endocuticle</a:t>
            </a:r>
            <a:r>
              <a:rPr lang="en-US" sz="1200" b="0" i="0" u="none" strike="noStrike" cap="none" dirty="0">
                <a:solidFill>
                  <a:schemeClr val="dk1"/>
                </a:solidFill>
                <a:effectLst/>
                <a:latin typeface="Calibri"/>
                <a:ea typeface="Calibri"/>
                <a:cs typeface="Calibri"/>
                <a:sym typeface="Calibri"/>
              </a:rPr>
              <a:t> layer is more flexible because its protein is unhardened. An insect’s body segments typically have one hard “plate” across the top, one on each side, and several across the underside, and flexible cuticle between the plates, which allow for movement and expansion. An insect’s color, both pigmented color and structural color (the layers of tiny, reflective plates that cause iridescence) is found in the </a:t>
            </a:r>
            <a:r>
              <a:rPr lang="en-US" sz="1200" b="0" i="0" u="none" strike="noStrike" cap="none" dirty="0" err="1">
                <a:solidFill>
                  <a:schemeClr val="dk1"/>
                </a:solidFill>
                <a:effectLst/>
                <a:latin typeface="Calibri"/>
                <a:ea typeface="Calibri"/>
                <a:cs typeface="Calibri"/>
                <a:sym typeface="Calibri"/>
              </a:rPr>
              <a:t>procuticle</a:t>
            </a:r>
            <a:r>
              <a:rPr lang="en-US" sz="1200" b="0" i="0" u="none" strike="noStrike" cap="none" dirty="0">
                <a:solidFill>
                  <a:schemeClr val="dk1"/>
                </a:solidFill>
                <a:effectLst/>
                <a:latin typeface="Calibri"/>
                <a:ea typeface="Calibri"/>
                <a:cs typeface="Calibri"/>
                <a:sym typeface="Calibri"/>
              </a:rPr>
              <a:t> layer.</a:t>
            </a:r>
          </a:p>
          <a:p>
            <a:r>
              <a:rPr lang="en-US" sz="1200" b="0" i="0" u="none" strike="noStrike" cap="none" dirty="0">
                <a:solidFill>
                  <a:schemeClr val="dk1"/>
                </a:solidFill>
                <a:effectLst/>
                <a:latin typeface="Calibri"/>
                <a:ea typeface="Calibri"/>
                <a:cs typeface="Calibri"/>
                <a:sym typeface="Calibri"/>
              </a:rPr>
              <a:t>Below the cuticle layers is the </a:t>
            </a:r>
            <a:r>
              <a:rPr lang="en-US" sz="1200" b="0" i="1" u="none" strike="noStrike" cap="none" dirty="0">
                <a:solidFill>
                  <a:schemeClr val="dk1"/>
                </a:solidFill>
                <a:effectLst/>
                <a:latin typeface="Calibri"/>
                <a:ea typeface="Calibri"/>
                <a:cs typeface="Calibri"/>
                <a:sym typeface="Calibri"/>
              </a:rPr>
              <a:t>epidermis</a:t>
            </a:r>
            <a:r>
              <a:rPr lang="en-US" sz="1200" b="0" i="0" u="none" strike="noStrike" cap="none" dirty="0">
                <a:solidFill>
                  <a:schemeClr val="dk1"/>
                </a:solidFill>
                <a:effectLst/>
                <a:latin typeface="Calibri"/>
                <a:ea typeface="Calibri"/>
                <a:cs typeface="Calibri"/>
                <a:sym typeface="Calibri"/>
              </a:rPr>
              <a:t>, a living, cellular layer that secretes the non-living cuticle that lies above it. Sensory hairs originate in this layer and poke up through cuticle; the hairs give information to nerves at their base. The innermost layer of the endoskeleton is the “basement membrane,” which supports the epidermis and separates the exoskeleton from the body cavity.</a:t>
            </a:r>
          </a:p>
          <a:p>
            <a:r>
              <a:rPr lang="en-US" sz="1200" b="0" i="0" u="none" strike="noStrike" cap="none" dirty="0">
                <a:solidFill>
                  <a:schemeClr val="dk1"/>
                </a:solidFill>
                <a:effectLst/>
                <a:latin typeface="Calibri"/>
                <a:ea typeface="Calibri"/>
                <a:cs typeface="Calibri"/>
                <a:sym typeface="Calibri"/>
              </a:rPr>
              <a:t> </a:t>
            </a:r>
          </a:p>
          <a:p>
            <a:pPr marL="0" lvl="0" indent="0" algn="l" rtl="0">
              <a:lnSpc>
                <a:spcPct val="90000"/>
              </a:lnSpc>
              <a:spcBef>
                <a:spcPts val="0"/>
              </a:spcBef>
              <a:spcAft>
                <a:spcPts val="0"/>
              </a:spcAft>
              <a:buNone/>
            </a:pPr>
            <a:endParaRPr sz="1100" dirty="0">
              <a:solidFill>
                <a:schemeClr val="accent2"/>
              </a:solidFill>
              <a:latin typeface="+mn-l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4:notes"/>
          <p:cNvSpPr txBox="1">
            <a:spLocks noGrp="1"/>
          </p:cNvSpPr>
          <p:nvPr>
            <p:ph type="body" idx="1"/>
          </p:nvPr>
        </p:nvSpPr>
        <p:spPr>
          <a:xfrm>
            <a:off x="731520" y="4620579"/>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100"/>
              <a:buNone/>
            </a:pPr>
            <a:r>
              <a:rPr lang="en-US"/>
              <a:t>There are two types of insect metamorphosis: gradual also known as incomplete and complete. Both require the immature insect to undergo a series of phases between molts called instars. The growth sequence is denoted as first instar, second instar, etc. Unlike other arthropods, once insects reach adulthood they do not continue to molt and grow.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Gradual, or incomplete metamorphosis, includes three life stages: an egg, several nymphal instars, and an adult. The nymphs resemble adults in appearance and differ mostly in size and wing development. If the adult stage has wings, they will develop externally and can be seen as wing pads on fourth to fifth instar nymphs. Some examples of insects with incomplete metamorphosis include grasshoppers, aphids,</a:t>
            </a:r>
            <a:endParaRPr/>
          </a:p>
          <a:p>
            <a:pPr marL="0" lvl="0" indent="0" algn="l" rtl="0">
              <a:lnSpc>
                <a:spcPct val="100000"/>
              </a:lnSpc>
              <a:spcBef>
                <a:spcPts val="0"/>
              </a:spcBef>
              <a:spcAft>
                <a:spcPts val="0"/>
              </a:spcAft>
              <a:buSzPts val="1100"/>
              <a:buNone/>
            </a:pPr>
            <a:r>
              <a:rPr lang="en-US"/>
              <a:t>stink bugs, and praying mantises.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Complete metamorphosis has four life stages: an egg, several larval instars, a pupa, and an adult. Larvae and adults might have different habitats, food sources, and behaviors. During pupation, the insect does not feed or move around much. The larval structures are broken down and the adult structures are formed, resulting in changes to the insect’s mouthparts, legs, and body shape, and formation of the wings. Some examples of insects with complete metamorphosis include beetles, bees, wasps, ants, butterflies, and flies.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What is a degree day? </a:t>
            </a:r>
            <a:r>
              <a:rPr lang="en-US" dirty="0"/>
              <a:t>A degree day is a measurement of heat unit accumulation over time.</a:t>
            </a:r>
          </a:p>
          <a:p>
            <a:r>
              <a:rPr lang="en-US" dirty="0"/>
              <a:t>Because insect development depends largely on the temperatures they experience, their development is predictable using GDD. There is an ideal temperature range, which differs by species, for optimal reproduction and longevity. There are three key things we need to know about insect development to use the formula:</a:t>
            </a:r>
          </a:p>
          <a:p>
            <a:r>
              <a:rPr lang="en-US" b="1" dirty="0"/>
              <a:t>Lower developmental threshold:</a:t>
            </a:r>
            <a:r>
              <a:rPr lang="en-US" dirty="0"/>
              <a:t> The lowest temperature at which the insect can complete development. This varies by species but usually tells us when the pest becomes active after overwintering in Iowa. This is </a:t>
            </a:r>
            <a:r>
              <a:rPr lang="en-US" u="sng" dirty="0"/>
              <a:t>not</a:t>
            </a:r>
            <a:r>
              <a:rPr lang="en-US" dirty="0"/>
              <a:t> the same as the lowest temperature that will kill an insect. See Table 1 for examples of lower developmental thresholds.</a:t>
            </a:r>
          </a:p>
          <a:p>
            <a:r>
              <a:rPr lang="en-US" b="1" dirty="0"/>
              <a:t>Upper developmental threshold:</a:t>
            </a:r>
            <a:r>
              <a:rPr lang="en-US" dirty="0"/>
              <a:t> The highest temperature at which the insect can develop. Some insects do not have an upper threshold, but we use 90°F as the upper threshold for many species. Some insects cannot withstand warm temperatures and have a lower maximum. See Table 1 for examples of upper developmental thresholds.</a:t>
            </a:r>
          </a:p>
          <a:p>
            <a:r>
              <a:rPr lang="en-US" b="1" dirty="0"/>
              <a:t>Biofix:</a:t>
            </a:r>
            <a:r>
              <a:rPr lang="en-US" dirty="0"/>
              <a:t> The starting point for accumulating degree days. This varies by species, but most of the time we use January 1 as a starting point even though insects are not generally active during the winter months. See Table 1 for examples of various biofix indicator</a:t>
            </a:r>
          </a:p>
          <a:p>
            <a:endParaRPr lang="en-US" dirty="0"/>
          </a:p>
        </p:txBody>
      </p:sp>
      <p:sp>
        <p:nvSpPr>
          <p:cNvPr id="4" name="Slide Number Placeholder 3"/>
          <p:cNvSpPr>
            <a:spLocks noGrp="1"/>
          </p:cNvSpPr>
          <p:nvPr>
            <p:ph type="sldNum" sz="quarter" idx="5"/>
          </p:nvPr>
        </p:nvSpPr>
        <p:spPr/>
        <p:txBody>
          <a:bodyPr/>
          <a:lstStyle/>
          <a:p>
            <a:fld id="{A2C02F88-7582-4391-ADD2-277DAE2D01E5}" type="slidenum">
              <a:rPr lang="en-US" smtClean="0"/>
              <a:t>13</a:t>
            </a:fld>
            <a:endParaRPr lang="en-US"/>
          </a:p>
        </p:txBody>
      </p:sp>
    </p:spTree>
    <p:extLst>
      <p:ext uri="{BB962C8B-B14F-4D97-AF65-F5344CB8AC3E}">
        <p14:creationId xmlns:p14="http://schemas.microsoft.com/office/powerpoint/2010/main" val="3667679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Shot hole damage- Small/ young caterpillars, flea beetles, </a:t>
            </a:r>
          </a:p>
          <a:p>
            <a:pPr>
              <a:buFont typeface="Arial" panose="020B0604020202020204" pitchFamily="34" charset="0"/>
              <a:buChar char="•"/>
            </a:pPr>
            <a:r>
              <a:rPr lang="en-US" dirty="0"/>
              <a:t>Defoliation : Caterpillars,. Slug,</a:t>
            </a:r>
            <a:r>
              <a:rPr lang="en-US" baseline="0" dirty="0"/>
              <a:t> </a:t>
            </a:r>
            <a:r>
              <a:rPr lang="en-US" dirty="0"/>
              <a:t>Grasshoppers</a:t>
            </a:r>
          </a:p>
          <a:p>
            <a:pPr>
              <a:buFont typeface="Arial" panose="020B0604020202020204" pitchFamily="34" charset="0"/>
              <a:buChar char="•"/>
            </a:pPr>
            <a:r>
              <a:rPr lang="en-US" dirty="0" err="1"/>
              <a:t>Skeleronization</a:t>
            </a:r>
            <a:r>
              <a:rPr lang="en-US" dirty="0"/>
              <a:t>: Sawfly Larvae, beetles</a:t>
            </a:r>
          </a:p>
          <a:p>
            <a:pPr lvl="1"/>
            <a:endParaRPr lang="en-US" dirty="0"/>
          </a:p>
          <a:p>
            <a:pPr>
              <a:buFont typeface="Arial" panose="020B0604020202020204" pitchFamily="34" charset="0"/>
              <a:buChar char="•"/>
            </a:pPr>
            <a:endParaRPr lang="en-US"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401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3770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6771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8:notes"/>
          <p:cNvSpPr txBox="1">
            <a:spLocks noGrp="1"/>
          </p:cNvSpPr>
          <p:nvPr>
            <p:ph type="body" idx="1"/>
          </p:nvPr>
        </p:nvSpPr>
        <p:spPr>
          <a:xfrm>
            <a:off x="731520" y="4620580"/>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The following are images of a dichotomous key, which are tool that can be use to help used to identify different organisms, based the organism's observable traits. </a:t>
            </a:r>
            <a:r>
              <a:rPr lang="en-US" sz="1200" b="0" i="0" u="none" strike="noStrike" cap="none" dirty="0">
                <a:solidFill>
                  <a:schemeClr val="dk1"/>
                </a:solidFill>
                <a:effectLst/>
                <a:latin typeface="Calibri"/>
                <a:ea typeface="Calibri"/>
                <a:cs typeface="Calibri"/>
                <a:sym typeface="Calibri"/>
              </a:rPr>
              <a:t>Dichotomous keys consist of a series of statements with two choices in each step that will lead users to the correct identification. </a:t>
            </a:r>
            <a:endParaRPr lang="en-US" dirty="0"/>
          </a:p>
          <a:p>
            <a:pPr marL="0" lvl="0" indent="0" algn="l" rtl="0">
              <a:lnSpc>
                <a:spcPct val="100000"/>
              </a:lnSpc>
              <a:spcBef>
                <a:spcPts val="0"/>
              </a:spcBef>
              <a:spcAft>
                <a:spcPts val="0"/>
              </a:spcAft>
              <a:buSzPts val="1400"/>
              <a:buNone/>
            </a:pPr>
            <a:endParaRPr dirty="0"/>
          </a:p>
        </p:txBody>
      </p:sp>
      <p:sp>
        <p:nvSpPr>
          <p:cNvPr id="248" name="Google Shape;248;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linkClick r:id="rId3"/>
              </a:rPr>
              <a:t>Gerald J. </a:t>
            </a:r>
            <a:r>
              <a:rPr lang="en-US" b="1" dirty="0" err="1">
                <a:hlinkClick r:id="rId3"/>
              </a:rPr>
              <a:t>Lenhard</a:t>
            </a:r>
            <a:r>
              <a:rPr lang="en-US" b="1" dirty="0">
                <a:hlinkClick r:id="rId3"/>
              </a:rPr>
              <a:t>, Louisiana State University, Bugwood.org </a:t>
            </a:r>
            <a:endParaRPr lang="en-US" b="1" dirty="0"/>
          </a:p>
          <a:p>
            <a:endParaRPr lang="en-US" dirty="0"/>
          </a:p>
        </p:txBody>
      </p:sp>
      <p:sp>
        <p:nvSpPr>
          <p:cNvPr id="4" name="Slide Number Placeholder 3"/>
          <p:cNvSpPr>
            <a:spLocks noGrp="1"/>
          </p:cNvSpPr>
          <p:nvPr>
            <p:ph type="sldNum" sz="quarter" idx="10"/>
          </p:nvPr>
        </p:nvSpPr>
        <p:spPr/>
        <p:txBody>
          <a:bodyPr/>
          <a:lstStyle/>
          <a:p>
            <a:fld id="{AA95B45A-7FA5-4FC3-AE53-BDD299966AE2}" type="slidenum">
              <a:rPr lang="en-US" smtClean="0"/>
              <a:t>22</a:t>
            </a:fld>
            <a:endParaRPr lang="en-US"/>
          </a:p>
        </p:txBody>
      </p:sp>
    </p:spTree>
    <p:extLst>
      <p:ext uri="{BB962C8B-B14F-4D97-AF65-F5344CB8AC3E}">
        <p14:creationId xmlns:p14="http://schemas.microsoft.com/office/powerpoint/2010/main" val="721443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20:notes"/>
          <p:cNvSpPr txBox="1">
            <a:spLocks noGrp="1"/>
          </p:cNvSpPr>
          <p:nvPr>
            <p:ph type="body" idx="1"/>
          </p:nvPr>
        </p:nvSpPr>
        <p:spPr>
          <a:xfrm>
            <a:off x="731520" y="4620580"/>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The follower insect orders are undergo incomplete metamorphosis.  They have several </a:t>
            </a:r>
            <a:r>
              <a:rPr lang="en-US" dirty="0" err="1"/>
              <a:t>nymphal</a:t>
            </a:r>
            <a:r>
              <a:rPr lang="en-US" dirty="0"/>
              <a:t> stage, where the nymphs resemble adults in appearance.  Not all of these order are relevant to agriculture so we will just cover the one in bold.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2:notes"/>
          <p:cNvSpPr txBox="1">
            <a:spLocks noGrp="1"/>
          </p:cNvSpPr>
          <p:nvPr>
            <p:ph type="body" idx="1"/>
          </p:nvPr>
        </p:nvSpPr>
        <p:spPr>
          <a:xfrm>
            <a:off x="731520" y="4620579"/>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Grasshopper, Cricket, Katydid are in the order Orthoptera.(Pronunciation:[Or·THOP·ter·a])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is a large order with about 700 species found in Europe. Insects in this order have chewing mouthparts and are herbaceous. </a:t>
            </a:r>
            <a:endParaRPr/>
          </a:p>
          <a:p>
            <a:pPr marL="0" lvl="0" indent="0" algn="l" rtl="0">
              <a:lnSpc>
                <a:spcPct val="100000"/>
              </a:lnSpc>
              <a:spcBef>
                <a:spcPts val="0"/>
              </a:spcBef>
              <a:spcAft>
                <a:spcPts val="0"/>
              </a:spcAft>
              <a:buSzPts val="1400"/>
              <a:buNone/>
            </a:pPr>
            <a:r>
              <a:rPr lang="en-US"/>
              <a:t>Adults range in size from 1/4 inch to 2 inches long. Antennae may be long and thread-like (crickets and katydids) or shorter (most grasshoppers). Hind legs are generally long and robust, fitted for jumping.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front pair of wings is usually slender and the hind pair is broad and fan-like. Wings are reduced to small pads in some grasshoppers and crickets. Adults in several groups in this order never develop wings. These include such odd insects as the cave crickets.   Nymphs resemble the adults. Wingpads are often visible on the thorax in older nymphs.   </a:t>
            </a:r>
            <a:r>
              <a:rPr lang="en-US">
                <a:highlight>
                  <a:srgbClr val="FFFFFF"/>
                </a:highlight>
              </a:rPr>
              <a:t>Some members of this group are quite destructive to crops if population become high, but most are not considered major pest</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Photos: </a:t>
            </a:r>
            <a:endParaRPr/>
          </a:p>
          <a:p>
            <a:pPr marL="0" lvl="0" indent="0" algn="l" rtl="0">
              <a:lnSpc>
                <a:spcPct val="100000"/>
              </a:lnSpc>
              <a:spcBef>
                <a:spcPts val="0"/>
              </a:spcBef>
              <a:spcAft>
                <a:spcPts val="0"/>
              </a:spcAft>
              <a:buSzPts val="1400"/>
              <a:buNone/>
            </a:pPr>
            <a:r>
              <a:rPr lang="en-US"/>
              <a:t>Grasshopper: David Cappaert, Bugwood.org  </a:t>
            </a:r>
            <a:r>
              <a:rPr lang="en-US" u="sng">
                <a:solidFill>
                  <a:schemeClr val="hlink"/>
                </a:solidFill>
                <a:hlinkClick r:id="rId3"/>
              </a:rPr>
              <a:t>https://www.insectimages.org/browse/detail.cfm?imgnum=5110050</a:t>
            </a:r>
            <a:r>
              <a:rPr lang="en-US"/>
              <a:t> </a:t>
            </a:r>
            <a:endParaRPr/>
          </a:p>
          <a:p>
            <a:pPr marL="0" lvl="0" indent="0" algn="l" rtl="0">
              <a:lnSpc>
                <a:spcPct val="100000"/>
              </a:lnSpc>
              <a:spcBef>
                <a:spcPts val="0"/>
              </a:spcBef>
              <a:spcAft>
                <a:spcPts val="0"/>
              </a:spcAft>
              <a:buSzPts val="1400"/>
              <a:buNone/>
            </a:pPr>
            <a:r>
              <a:rPr lang="en-US"/>
              <a:t>Cricket: by Joseph Berger, Bugwood.org  </a:t>
            </a:r>
            <a:r>
              <a:rPr lang="en-US" u="sng">
                <a:solidFill>
                  <a:schemeClr val="hlink"/>
                </a:solidFill>
                <a:hlinkClick r:id="rId4"/>
              </a:rPr>
              <a:t>https://www.insectimages.org/browse/detail.cfm?imgnum=5573934</a:t>
            </a:r>
            <a:r>
              <a:rPr lang="en-US"/>
              <a:t> </a:t>
            </a:r>
            <a:endParaRPr/>
          </a:p>
          <a:p>
            <a:pPr marL="0" lvl="0" indent="0" algn="l" rtl="0">
              <a:lnSpc>
                <a:spcPct val="100000"/>
              </a:lnSpc>
              <a:spcBef>
                <a:spcPts val="0"/>
              </a:spcBef>
              <a:spcAft>
                <a:spcPts val="0"/>
              </a:spcAft>
              <a:buSzPts val="1400"/>
              <a:buNone/>
            </a:pPr>
            <a:r>
              <a:rPr lang="en-US"/>
              <a:t>Katydid: Whitney Cranshaw, Colorado State University, Bugwood.org  </a:t>
            </a:r>
            <a:r>
              <a:rPr lang="en-US" u="sng">
                <a:solidFill>
                  <a:schemeClr val="hlink"/>
                </a:solidFill>
                <a:hlinkClick r:id="rId5"/>
              </a:rPr>
              <a:t>https://www.insectimages.org/browse/detail.cfm?imgnum=1455087</a:t>
            </a:r>
            <a:r>
              <a:rPr lang="en-US"/>
              <a:t> </a:t>
            </a:r>
            <a:endParaRPr/>
          </a:p>
          <a:p>
            <a:pPr marL="0" lvl="0" indent="0" algn="l" rtl="0">
              <a:lnSpc>
                <a:spcPct val="100000"/>
              </a:lnSpc>
              <a:spcBef>
                <a:spcPts val="0"/>
              </a:spcBef>
              <a:spcAft>
                <a:spcPts val="0"/>
              </a:spcAft>
              <a:buSzPts val="1400"/>
              <a:buNone/>
            </a:pPr>
            <a:endParaRPr sz="1100" b="1" u="sng">
              <a:solidFill>
                <a:schemeClr val="hlink"/>
              </a:solidFill>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731520" y="4620580"/>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Why are insects important? </a:t>
            </a:r>
            <a:endParaRPr dirty="0"/>
          </a:p>
          <a:p>
            <a:pPr marL="457200" lvl="0" indent="-317500" algn="l" rtl="0">
              <a:lnSpc>
                <a:spcPct val="100000"/>
              </a:lnSpc>
              <a:spcBef>
                <a:spcPts val="0"/>
              </a:spcBef>
              <a:spcAft>
                <a:spcPts val="0"/>
              </a:spcAft>
              <a:buClr>
                <a:schemeClr val="dk1"/>
              </a:buClr>
              <a:buSzPts val="1400"/>
              <a:buChar char="●"/>
            </a:pPr>
            <a:r>
              <a:rPr lang="en-US" dirty="0"/>
              <a:t>Insects are the most successful group of animals in the world. There are more than 100,000 species in North America alone. They are extremely adaptable and inhabit a wide range of habitats from deserts to mountain tops, freshwater lakes, rivers and streams and even along ocean shorelines. </a:t>
            </a:r>
            <a:endParaRPr dirty="0"/>
          </a:p>
          <a:p>
            <a:pPr marL="457200" lvl="0" indent="0" algn="l" rtl="0">
              <a:lnSpc>
                <a:spcPct val="100000"/>
              </a:lnSpc>
              <a:spcBef>
                <a:spcPts val="0"/>
              </a:spcBef>
              <a:spcAft>
                <a:spcPts val="0"/>
              </a:spcAft>
              <a:buClr>
                <a:schemeClr val="dk1"/>
              </a:buClr>
              <a:buSzPts val="1400"/>
              <a:buFont typeface="Arial"/>
              <a:buNone/>
            </a:pPr>
            <a:endParaRPr dirty="0"/>
          </a:p>
          <a:p>
            <a:pPr marL="457200" lvl="0" indent="-317500" algn="l" rtl="0">
              <a:lnSpc>
                <a:spcPct val="100000"/>
              </a:lnSpc>
              <a:spcBef>
                <a:spcPts val="0"/>
              </a:spcBef>
              <a:spcAft>
                <a:spcPts val="0"/>
              </a:spcAft>
              <a:buClr>
                <a:schemeClr val="dk1"/>
              </a:buClr>
              <a:buSzPts val="1400"/>
              <a:buChar char="●"/>
            </a:pPr>
            <a:r>
              <a:rPr lang="en-US" dirty="0"/>
              <a:t> The vast majority of insects are beneficial or harmless. </a:t>
            </a:r>
            <a:endParaRPr dirty="0"/>
          </a:p>
          <a:p>
            <a:pPr marL="914400" lvl="1" indent="-317500" algn="l" rtl="0">
              <a:lnSpc>
                <a:spcPct val="100000"/>
              </a:lnSpc>
              <a:spcBef>
                <a:spcPts val="0"/>
              </a:spcBef>
              <a:spcAft>
                <a:spcPts val="0"/>
              </a:spcAft>
              <a:buClr>
                <a:schemeClr val="dk1"/>
              </a:buClr>
              <a:buSzPts val="1400"/>
              <a:buChar char="○"/>
            </a:pPr>
            <a:r>
              <a:rPr lang="en-US" dirty="0"/>
              <a:t>They pollinate plants including some of our crops, landscape plants and native plants. Many plants have coevolved with specific insects so that only that  specific insect or group of insects can pollinate that plant or group plants. </a:t>
            </a:r>
            <a:endParaRPr dirty="0"/>
          </a:p>
          <a:p>
            <a:pPr marL="914400" lvl="1" indent="-317500" algn="l" rtl="0">
              <a:lnSpc>
                <a:spcPct val="100000"/>
              </a:lnSpc>
              <a:spcBef>
                <a:spcPts val="0"/>
              </a:spcBef>
              <a:spcAft>
                <a:spcPts val="0"/>
              </a:spcAft>
              <a:buClr>
                <a:schemeClr val="dk1"/>
              </a:buClr>
              <a:buSzPts val="1400"/>
              <a:buChar char="○"/>
            </a:pPr>
            <a:r>
              <a:rPr lang="en-US" dirty="0"/>
              <a:t>Insects are high in protein making them a great food for animals such as birds and fish.  Most Northern American song birds feed their young exclusively caterpillars.</a:t>
            </a:r>
            <a:endParaRPr dirty="0"/>
          </a:p>
          <a:p>
            <a:pPr marL="914400" lvl="1" indent="-317500" algn="l" rtl="0">
              <a:lnSpc>
                <a:spcPct val="100000"/>
              </a:lnSpc>
              <a:spcBef>
                <a:spcPts val="0"/>
              </a:spcBef>
              <a:spcAft>
                <a:spcPts val="0"/>
              </a:spcAft>
              <a:buClr>
                <a:schemeClr val="dk1"/>
              </a:buClr>
              <a:buSzPts val="1400"/>
              <a:buChar char="○"/>
            </a:pPr>
            <a:r>
              <a:rPr lang="en-US" dirty="0"/>
              <a:t>They play a key role in recycling the natural world, such as dead wood, leaf litter, dead animals, and poop. </a:t>
            </a:r>
            <a:endParaRPr dirty="0"/>
          </a:p>
          <a:p>
            <a:pPr marL="914400" lvl="1" indent="-317500" algn="l" rtl="0">
              <a:lnSpc>
                <a:spcPct val="100000"/>
              </a:lnSpc>
              <a:spcBef>
                <a:spcPts val="0"/>
              </a:spcBef>
              <a:spcAft>
                <a:spcPts val="0"/>
              </a:spcAft>
              <a:buClr>
                <a:schemeClr val="dk1"/>
              </a:buClr>
              <a:buSzPts val="1400"/>
              <a:buChar char="○"/>
            </a:pPr>
            <a:r>
              <a:rPr lang="en-US" dirty="0"/>
              <a:t>They produce products such as honey, wax, and silk which many of us enjoy and find useful. </a:t>
            </a:r>
            <a:endParaRPr dirty="0"/>
          </a:p>
          <a:p>
            <a:pPr marL="914400" lvl="1" indent="-317500" algn="l" rtl="0">
              <a:lnSpc>
                <a:spcPct val="100000"/>
              </a:lnSpc>
              <a:spcBef>
                <a:spcPts val="0"/>
              </a:spcBef>
              <a:spcAft>
                <a:spcPts val="0"/>
              </a:spcAft>
              <a:buClr>
                <a:schemeClr val="dk1"/>
              </a:buClr>
              <a:buSzPts val="1400"/>
              <a:buChar char="○"/>
            </a:pPr>
            <a:r>
              <a:rPr lang="en-US" dirty="0"/>
              <a:t>Some prey on or parasitize pest insects</a:t>
            </a:r>
            <a:endParaRPr dirty="0"/>
          </a:p>
          <a:p>
            <a:pPr marL="457200" lvl="0" indent="-317500" algn="l" rtl="0">
              <a:lnSpc>
                <a:spcPct val="100000"/>
              </a:lnSpc>
              <a:spcBef>
                <a:spcPts val="0"/>
              </a:spcBef>
              <a:spcAft>
                <a:spcPts val="0"/>
              </a:spcAft>
              <a:buClr>
                <a:schemeClr val="dk1"/>
              </a:buClr>
              <a:buSzPts val="1400"/>
              <a:buChar char="●"/>
            </a:pPr>
            <a:r>
              <a:rPr lang="en-US" dirty="0"/>
              <a:t>Less than 10 percent of insects are considered pests. Some pest insects may cause damage to crops, ornamental trees and plants, stored products, fabrics, and other items. Others attack humans and animals. Some are vectors for diseases on human, pest, livestock and plants.</a:t>
            </a:r>
            <a:endParaRPr b="1" dirty="0"/>
          </a:p>
          <a:p>
            <a:pPr marL="0" lvl="0" indent="0" algn="l" rtl="0">
              <a:lnSpc>
                <a:spcPct val="115000"/>
              </a:lnSpc>
              <a:spcBef>
                <a:spcPts val="0"/>
              </a:spcBef>
              <a:spcAft>
                <a:spcPts val="0"/>
              </a:spcAft>
              <a:buClr>
                <a:schemeClr val="dk1"/>
              </a:buClr>
              <a:buSzPts val="1100"/>
              <a:buFont typeface="Arial"/>
              <a:buNone/>
            </a:pPr>
            <a:endParaRPr b="1"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6530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3:notes"/>
          <p:cNvSpPr txBox="1">
            <a:spLocks noGrp="1"/>
          </p:cNvSpPr>
          <p:nvPr>
            <p:ph type="body" idx="1"/>
          </p:nvPr>
        </p:nvSpPr>
        <p:spPr>
          <a:xfrm>
            <a:off x="731520" y="4620579"/>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3750"/>
              </a:lnSpc>
              <a:spcBef>
                <a:spcPts val="1610"/>
              </a:spcBef>
              <a:spcAft>
                <a:spcPts val="0"/>
              </a:spcAft>
              <a:buClr>
                <a:schemeClr val="dk1"/>
              </a:buClr>
              <a:buSzPts val="1100"/>
              <a:buFont typeface="Arial"/>
              <a:buNone/>
            </a:pPr>
            <a:r>
              <a:rPr lang="en-US" dirty="0">
                <a:solidFill>
                  <a:schemeClr val="bg1"/>
                </a:solidFill>
              </a:rPr>
              <a:t>Earwigs are in the order </a:t>
            </a:r>
            <a:r>
              <a:rPr lang="en-US" dirty="0" err="1">
                <a:solidFill>
                  <a:schemeClr val="bg1"/>
                </a:solidFill>
              </a:rPr>
              <a:t>Dermaptera</a:t>
            </a:r>
            <a:r>
              <a:rPr lang="en-US" dirty="0">
                <a:solidFill>
                  <a:schemeClr val="bg1"/>
                </a:solidFill>
              </a:rPr>
              <a:t>.  (Pronunciation:  [</a:t>
            </a:r>
            <a:r>
              <a:rPr lang="en-US" dirty="0" err="1">
                <a:solidFill>
                  <a:schemeClr val="bg1"/>
                </a:solidFill>
              </a:rPr>
              <a:t>Der·MAP·te·ra</a:t>
            </a:r>
            <a:r>
              <a:rPr lang="en-US" dirty="0">
                <a:solidFill>
                  <a:schemeClr val="bg1"/>
                </a:solidFill>
              </a:rPr>
              <a:t>]) </a:t>
            </a:r>
            <a:endParaRPr dirty="0">
              <a:solidFill>
                <a:schemeClr val="bg1"/>
              </a:solidFill>
            </a:endParaRPr>
          </a:p>
          <a:p>
            <a:pPr marL="0" lvl="0" indent="0" algn="l" rtl="0">
              <a:lnSpc>
                <a:spcPct val="103750"/>
              </a:lnSpc>
              <a:spcBef>
                <a:spcPts val="1610"/>
              </a:spcBef>
              <a:spcAft>
                <a:spcPts val="0"/>
              </a:spcAft>
              <a:buClr>
                <a:schemeClr val="dk1"/>
              </a:buClr>
              <a:buSzPts val="1100"/>
              <a:buFont typeface="Arial"/>
              <a:buNone/>
            </a:pPr>
            <a:r>
              <a:rPr lang="en-US" dirty="0">
                <a:solidFill>
                  <a:schemeClr val="bg1"/>
                </a:solidFill>
              </a:rPr>
              <a:t>Adults are about 1/2 – 3/4 inch in length with elongated, brown, slender, beaded antennae. Their front pair of wings is short, leathery and meets down the center of the back, which leaves most of the abdomen exposed. The hind wings are folded under these. A pair on non-poisonous pinchers are found at the end of the abdomen.</a:t>
            </a:r>
          </a:p>
          <a:p>
            <a:pPr marL="0" lvl="0" indent="0" algn="l" rtl="0">
              <a:lnSpc>
                <a:spcPct val="103750"/>
              </a:lnSpc>
              <a:spcBef>
                <a:spcPts val="1610"/>
              </a:spcBef>
              <a:spcAft>
                <a:spcPts val="0"/>
              </a:spcAft>
              <a:buClr>
                <a:schemeClr val="dk1"/>
              </a:buClr>
              <a:buSzPts val="1100"/>
              <a:buFont typeface="Arial"/>
              <a:buNone/>
            </a:pPr>
            <a:endParaRPr dirty="0">
              <a:solidFill>
                <a:schemeClr val="bg1"/>
              </a:solidFill>
            </a:endParaRPr>
          </a:p>
          <a:p>
            <a:pPr marL="0" lvl="0" indent="0" algn="l" rtl="0">
              <a:lnSpc>
                <a:spcPct val="103750"/>
              </a:lnSpc>
              <a:spcBef>
                <a:spcPts val="1610"/>
              </a:spcBef>
              <a:spcAft>
                <a:spcPts val="0"/>
              </a:spcAft>
              <a:buClr>
                <a:schemeClr val="dk1"/>
              </a:buClr>
              <a:buSzPts val="1100"/>
              <a:buFont typeface="Arial"/>
              <a:buNone/>
            </a:pPr>
            <a:r>
              <a:rPr lang="en-US" dirty="0">
                <a:solidFill>
                  <a:schemeClr val="bg1"/>
                </a:solidFill>
                <a:highlight>
                  <a:srgbClr val="FFFFFF"/>
                </a:highlight>
              </a:rPr>
              <a:t>They have chewing mouthparts and are mostly scavengers feeding on a wide variety of plant or animal matter, but a few species are predatory. They tend to hide in dark recesses during the day and become active at night. Usually earwigs are found outdoors hiding under leaves, boards, or in cracks during the day. Earwigs can be pest in greenhouses, but are rarely considered pests in gardens or agriculture fields. They have been used as biocontrol in organic fruit tree operations. </a:t>
            </a:r>
            <a:endParaRPr dirty="0">
              <a:solidFill>
                <a:schemeClr val="bg1"/>
              </a:solidFill>
            </a:endParaRPr>
          </a:p>
          <a:p>
            <a:pPr marL="0" lvl="0" indent="0" algn="l" rtl="0">
              <a:lnSpc>
                <a:spcPct val="103750"/>
              </a:lnSpc>
              <a:spcBef>
                <a:spcPts val="1610"/>
              </a:spcBef>
              <a:spcAft>
                <a:spcPts val="0"/>
              </a:spcAft>
              <a:buClr>
                <a:schemeClr val="dk1"/>
              </a:buClr>
              <a:buSzPts val="1100"/>
              <a:buFont typeface="Arial"/>
              <a:buNone/>
            </a:pPr>
            <a:r>
              <a:rPr lang="en-US" dirty="0">
                <a:solidFill>
                  <a:schemeClr val="bg1"/>
                </a:solidFill>
                <a:highlight>
                  <a:srgbClr val="FFFFFF"/>
                </a:highlight>
              </a:rPr>
              <a:t>Earwigs undergo incomplete metamorphosis, with the nymphs resembling adults. Some earwigs provide some parental care for the young.</a:t>
            </a:r>
            <a:endParaRPr dirty="0">
              <a:solidFill>
                <a:schemeClr val="bg1"/>
              </a:solidFill>
              <a:highlight>
                <a:srgbClr val="FFFFFF"/>
              </a:highlight>
            </a:endParaRPr>
          </a:p>
          <a:p>
            <a:pPr marL="0" lvl="0" indent="0" algn="l" rtl="0">
              <a:lnSpc>
                <a:spcPct val="130000"/>
              </a:lnSpc>
              <a:spcBef>
                <a:spcPts val="0"/>
              </a:spcBef>
              <a:spcAft>
                <a:spcPts val="0"/>
              </a:spcAft>
              <a:buClr>
                <a:schemeClr val="dk1"/>
              </a:buClr>
              <a:buSzPts val="1100"/>
              <a:buFont typeface="Arial"/>
              <a:buNone/>
            </a:pPr>
            <a:r>
              <a:rPr lang="en-US" dirty="0">
                <a:solidFill>
                  <a:schemeClr val="bg1"/>
                </a:solidFill>
              </a:rPr>
              <a:t>-----------------------</a:t>
            </a:r>
            <a:endParaRPr dirty="0">
              <a:solidFill>
                <a:schemeClr val="bg1"/>
              </a:solidFill>
            </a:endParaRPr>
          </a:p>
          <a:p>
            <a:pPr marL="0" lvl="0" indent="0" algn="l" rtl="0">
              <a:lnSpc>
                <a:spcPct val="130000"/>
              </a:lnSpc>
              <a:spcBef>
                <a:spcPts val="2000"/>
              </a:spcBef>
              <a:spcAft>
                <a:spcPts val="0"/>
              </a:spcAft>
              <a:buClr>
                <a:schemeClr val="dk1"/>
              </a:buClr>
              <a:buSzPts val="1100"/>
              <a:buFont typeface="Arial"/>
              <a:buNone/>
            </a:pPr>
            <a:r>
              <a:rPr lang="en-US" dirty="0">
                <a:solidFill>
                  <a:schemeClr val="bg1"/>
                </a:solidFill>
              </a:rPr>
              <a:t>Photos:</a:t>
            </a:r>
            <a:br>
              <a:rPr lang="en-US" dirty="0">
                <a:solidFill>
                  <a:schemeClr val="bg1"/>
                </a:solidFill>
              </a:rPr>
            </a:br>
            <a:r>
              <a:rPr lang="en-US" dirty="0">
                <a:solidFill>
                  <a:schemeClr val="bg1"/>
                </a:solidFill>
              </a:rPr>
              <a:t> </a:t>
            </a:r>
            <a:r>
              <a:rPr lang="en-US" u="sng" dirty="0">
                <a:solidFill>
                  <a:schemeClr val="bg1"/>
                </a:solidFill>
                <a:hlinkClick r:id="rId3"/>
              </a:rPr>
              <a:t>https://www.insectimages.org/browse/detail.cfm?imgnum=2158034</a:t>
            </a:r>
            <a:r>
              <a:rPr lang="en-US" dirty="0">
                <a:solidFill>
                  <a:schemeClr val="bg1"/>
                </a:solidFill>
              </a:rPr>
              <a:t> David </a:t>
            </a:r>
            <a:r>
              <a:rPr lang="en-US" dirty="0" err="1">
                <a:solidFill>
                  <a:schemeClr val="bg1"/>
                </a:solidFill>
              </a:rPr>
              <a:t>Cappaert</a:t>
            </a:r>
            <a:r>
              <a:rPr lang="en-US" dirty="0">
                <a:solidFill>
                  <a:schemeClr val="bg1"/>
                </a:solidFill>
              </a:rPr>
              <a:t>, Bugwood.org;</a:t>
            </a:r>
            <a:endParaRPr dirty="0">
              <a:solidFill>
                <a:schemeClr val="bg1"/>
              </a:solidFill>
            </a:endParaRPr>
          </a:p>
          <a:p>
            <a:pPr marL="0" lvl="0" indent="0" algn="l" rtl="0">
              <a:lnSpc>
                <a:spcPct val="130000"/>
              </a:lnSpc>
              <a:spcBef>
                <a:spcPts val="2000"/>
              </a:spcBef>
              <a:spcAft>
                <a:spcPts val="0"/>
              </a:spcAft>
              <a:buClr>
                <a:schemeClr val="dk1"/>
              </a:buClr>
              <a:buSzPts val="1100"/>
              <a:buFont typeface="Arial"/>
              <a:buNone/>
            </a:pPr>
            <a:r>
              <a:rPr lang="en-US" dirty="0">
                <a:solidFill>
                  <a:schemeClr val="bg1"/>
                </a:solidFill>
              </a:rPr>
              <a:t> </a:t>
            </a:r>
            <a:r>
              <a:rPr lang="en-US" u="sng" dirty="0">
                <a:solidFill>
                  <a:schemeClr val="bg1"/>
                </a:solidFill>
                <a:hlinkClick r:id="rId4"/>
              </a:rPr>
              <a:t>https://www.insectimages.org/browse/detail.cfm?imgnum=5568978</a:t>
            </a:r>
            <a:r>
              <a:rPr lang="en-US" dirty="0">
                <a:solidFill>
                  <a:schemeClr val="bg1"/>
                </a:solidFill>
              </a:rPr>
              <a:t> Whitney </a:t>
            </a:r>
            <a:r>
              <a:rPr lang="en-US" dirty="0" err="1">
                <a:solidFill>
                  <a:schemeClr val="bg1"/>
                </a:solidFill>
              </a:rPr>
              <a:t>Cranshaw</a:t>
            </a:r>
            <a:r>
              <a:rPr lang="en-US" dirty="0">
                <a:solidFill>
                  <a:schemeClr val="bg1"/>
                </a:solidFill>
              </a:rPr>
              <a:t>, Colorado State University, Bugwood.org</a:t>
            </a:r>
            <a:endParaRPr dirty="0">
              <a:solidFill>
                <a:schemeClr val="bg1"/>
              </a:solidFill>
            </a:endParaRPr>
          </a:p>
          <a:p>
            <a:pPr marL="0" lvl="0" indent="0" algn="l" rtl="0">
              <a:lnSpc>
                <a:spcPct val="90000"/>
              </a:lnSpc>
              <a:spcBef>
                <a:spcPts val="2000"/>
              </a:spcBef>
              <a:spcAft>
                <a:spcPts val="0"/>
              </a:spcAft>
              <a:buSzPts val="1400"/>
              <a:buNone/>
            </a:pPr>
            <a:endParaRPr dirty="0">
              <a:solidFill>
                <a:schemeClr val="bg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5:notes"/>
          <p:cNvSpPr txBox="1">
            <a:spLocks noGrp="1"/>
          </p:cNvSpPr>
          <p:nvPr>
            <p:ph type="body" idx="1"/>
          </p:nvPr>
        </p:nvSpPr>
        <p:spPr>
          <a:xfrm>
            <a:off x="731520" y="4620579"/>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True bugs are the order </a:t>
            </a:r>
            <a:r>
              <a:rPr lang="en-US" dirty="0" err="1"/>
              <a:t>Hemiptera</a:t>
            </a:r>
            <a:r>
              <a:rPr lang="en-US" dirty="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This order is very diverse containing species that are </a:t>
            </a:r>
            <a:r>
              <a:rPr lang="en-US" dirty="0">
                <a:highlight>
                  <a:srgbClr val="FFFFFF"/>
                </a:highlight>
              </a:rPr>
              <a:t>well known for being landscape and agricultural pests, as well as species that are well know biological control agents. </a:t>
            </a:r>
            <a:r>
              <a:rPr lang="en-US" dirty="0"/>
              <a:t>All insect in this order have a piercing-sucking mouth or “beak”.  </a:t>
            </a:r>
            <a:endParaRPr dirty="0"/>
          </a:p>
          <a:p>
            <a:pPr marL="0" lvl="0" indent="0" algn="l" rtl="0">
              <a:lnSpc>
                <a:spcPct val="100000"/>
              </a:lnSpc>
              <a:spcBef>
                <a:spcPts val="0"/>
              </a:spcBef>
              <a:spcAft>
                <a:spcPts val="0"/>
              </a:spcAft>
              <a:buSzPts val="1400"/>
              <a:buNone/>
            </a:pPr>
            <a:r>
              <a:rPr lang="en-US" dirty="0"/>
              <a:t>This order can further be separated into 3 suborders: </a:t>
            </a:r>
            <a:r>
              <a:rPr lang="en-US" dirty="0" err="1"/>
              <a:t>Heteroptera</a:t>
            </a:r>
            <a:r>
              <a:rPr lang="en-US" dirty="0"/>
              <a:t>, </a:t>
            </a:r>
            <a:r>
              <a:rPr lang="en-US" dirty="0" err="1"/>
              <a:t>Auchenorrhyncha</a:t>
            </a:r>
            <a:r>
              <a:rPr lang="en-US" dirty="0"/>
              <a:t>, and </a:t>
            </a:r>
            <a:r>
              <a:rPr lang="en-US" dirty="0" err="1"/>
              <a:t>Sternorrhyncha</a:t>
            </a:r>
            <a:r>
              <a:rPr lang="en-US" dirty="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highlight>
                <a:srgbClr val="FFFFFF"/>
              </a:highlight>
            </a:endParaRPr>
          </a:p>
          <a:p>
            <a:pPr marL="0" lvl="0" indent="0" algn="l" rtl="0">
              <a:lnSpc>
                <a:spcPct val="100000"/>
              </a:lnSpc>
              <a:spcBef>
                <a:spcPts val="0"/>
              </a:spcBef>
              <a:spcAft>
                <a:spcPts val="0"/>
              </a:spcAft>
              <a:buSzPts val="1400"/>
              <a:buNone/>
            </a:pPr>
            <a:r>
              <a:rPr lang="en-US" dirty="0">
                <a:highlight>
                  <a:srgbClr val="FFFFFF"/>
                </a:highlight>
              </a:rPr>
              <a:t>-------------------------------</a:t>
            </a:r>
            <a:endParaRPr dirty="0">
              <a:highlight>
                <a:srgbClr val="FFFFFF"/>
              </a:highlight>
            </a:endParaRPr>
          </a:p>
          <a:p>
            <a:pPr marL="0" lvl="0" indent="0" algn="l" rtl="0">
              <a:lnSpc>
                <a:spcPct val="100000"/>
              </a:lnSpc>
              <a:spcBef>
                <a:spcPts val="0"/>
              </a:spcBef>
              <a:spcAft>
                <a:spcPts val="0"/>
              </a:spcAft>
              <a:buSzPts val="1400"/>
              <a:buNone/>
            </a:pPr>
            <a:r>
              <a:rPr lang="en-US" dirty="0">
                <a:highlight>
                  <a:srgbClr val="FFFFFF"/>
                </a:highlight>
              </a:rPr>
              <a:t>Photos: </a:t>
            </a:r>
            <a:endParaRPr dirty="0">
              <a:highlight>
                <a:srgbClr val="FFFFFF"/>
              </a:highlight>
            </a:endParaRPr>
          </a:p>
          <a:p>
            <a:pPr marL="0" lvl="0" indent="0" algn="l" rtl="0">
              <a:lnSpc>
                <a:spcPct val="100000"/>
              </a:lnSpc>
              <a:spcBef>
                <a:spcPts val="0"/>
              </a:spcBef>
              <a:spcAft>
                <a:spcPts val="0"/>
              </a:spcAft>
              <a:buSzPts val="1400"/>
              <a:buNone/>
            </a:pPr>
            <a:r>
              <a:rPr lang="en-US" dirty="0" err="1">
                <a:highlight>
                  <a:srgbClr val="FFFFFF"/>
                </a:highlight>
              </a:rPr>
              <a:t>Spined</a:t>
            </a:r>
            <a:r>
              <a:rPr lang="en-US" dirty="0">
                <a:highlight>
                  <a:srgbClr val="FFFFFF"/>
                </a:highlight>
              </a:rPr>
              <a:t> soldier bug nymph - Russ </a:t>
            </a:r>
            <a:r>
              <a:rPr lang="en-US" dirty="0" err="1">
                <a:highlight>
                  <a:srgbClr val="FFFFFF"/>
                </a:highlight>
              </a:rPr>
              <a:t>Ottens</a:t>
            </a:r>
            <a:r>
              <a:rPr lang="en-US" dirty="0">
                <a:highlight>
                  <a:srgbClr val="FFFFFF"/>
                </a:highlight>
              </a:rPr>
              <a:t>, University of Georgia, Bugwood.org  </a:t>
            </a:r>
            <a:r>
              <a:rPr lang="en-US" u="sng" dirty="0">
                <a:solidFill>
                  <a:schemeClr val="hlink"/>
                </a:solidFill>
                <a:highlight>
                  <a:srgbClr val="FFFFFF"/>
                </a:highlight>
                <a:hlinkClick r:id="rId3"/>
              </a:rPr>
              <a:t>https://www.insectimages.org/browse/detail.cfm?imgnum=1242093</a:t>
            </a:r>
            <a:br>
              <a:rPr lang="en-US" dirty="0">
                <a:highlight>
                  <a:srgbClr val="FFFFFF"/>
                </a:highlight>
              </a:rPr>
            </a:br>
            <a:r>
              <a:rPr lang="en-US" dirty="0">
                <a:highlight>
                  <a:srgbClr val="FFFFFF"/>
                </a:highlight>
              </a:rPr>
              <a:t>Oleander aphids -  David </a:t>
            </a:r>
            <a:r>
              <a:rPr lang="en-US" dirty="0" err="1">
                <a:highlight>
                  <a:srgbClr val="FFFFFF"/>
                </a:highlight>
              </a:rPr>
              <a:t>Cappaert</a:t>
            </a:r>
            <a:r>
              <a:rPr lang="en-US" dirty="0">
                <a:highlight>
                  <a:srgbClr val="FFFFFF"/>
                </a:highlight>
              </a:rPr>
              <a:t>, Bugwood.org  </a:t>
            </a:r>
            <a:r>
              <a:rPr lang="en-US" u="sng" dirty="0">
                <a:solidFill>
                  <a:schemeClr val="hlink"/>
                </a:solidFill>
                <a:highlight>
                  <a:srgbClr val="FFFFFF"/>
                </a:highlight>
                <a:hlinkClick r:id="rId4"/>
              </a:rPr>
              <a:t>https://www.insectimages.org/browse/detail.cfm?imgnum=5490092</a:t>
            </a:r>
            <a:r>
              <a:rPr lang="en-US" dirty="0">
                <a:highlight>
                  <a:srgbClr val="FFFFFF"/>
                </a:highlight>
              </a:rPr>
              <a:t> </a:t>
            </a:r>
            <a:endParaRPr dirty="0">
              <a:highlight>
                <a:srgbClr val="FFFFFF"/>
              </a:highlight>
            </a:endParaRPr>
          </a:p>
          <a:p>
            <a:pPr marL="0" lvl="0" indent="0" algn="l" rtl="0">
              <a:lnSpc>
                <a:spcPct val="100000"/>
              </a:lnSpc>
              <a:spcBef>
                <a:spcPts val="0"/>
              </a:spcBef>
              <a:spcAft>
                <a:spcPts val="0"/>
              </a:spcAft>
              <a:buSzPts val="1400"/>
              <a:buNone/>
            </a:pPr>
            <a:r>
              <a:rPr lang="en-US" dirty="0">
                <a:highlight>
                  <a:srgbClr val="FFFFFF"/>
                </a:highlight>
              </a:rPr>
              <a:t>European peach scale -  Lesley Ingram, Bugwood.org  https://www.insectimages.org/browse/detail.cfm?imgnum=5402150</a:t>
            </a:r>
            <a:endParaRPr dirty="0">
              <a:highlight>
                <a:srgbClr val="FFFFFF"/>
              </a:highlight>
            </a:endParaRPr>
          </a:p>
          <a:p>
            <a:pPr marL="0" lvl="0" indent="0" algn="l" rtl="0">
              <a:lnSpc>
                <a:spcPct val="100000"/>
              </a:lnSpc>
              <a:spcBef>
                <a:spcPts val="0"/>
              </a:spcBef>
              <a:spcAft>
                <a:spcPts val="0"/>
              </a:spcAft>
              <a:buSzPts val="1400"/>
              <a:buNone/>
            </a:pPr>
            <a:r>
              <a:rPr lang="en-US" dirty="0">
                <a:highlight>
                  <a:srgbClr val="FFFFFF"/>
                </a:highlight>
              </a:rPr>
              <a:t>Dog-Days Cicada - Steven </a:t>
            </a:r>
            <a:r>
              <a:rPr lang="en-US" dirty="0" err="1">
                <a:highlight>
                  <a:srgbClr val="FFFFFF"/>
                </a:highlight>
              </a:rPr>
              <a:t>Katovich</a:t>
            </a:r>
            <a:r>
              <a:rPr lang="en-US" dirty="0">
                <a:highlight>
                  <a:srgbClr val="FFFFFF"/>
                </a:highlight>
              </a:rPr>
              <a:t>, Bugwood.org  </a:t>
            </a:r>
            <a:r>
              <a:rPr lang="en-US" u="sng" dirty="0">
                <a:solidFill>
                  <a:schemeClr val="hlink"/>
                </a:solidFill>
                <a:highlight>
                  <a:srgbClr val="FFFFFF"/>
                </a:highlight>
                <a:hlinkClick r:id="rId5"/>
              </a:rPr>
              <a:t>https://www.insectimages.org/browse/detail.cfm?imgnum=5550236</a:t>
            </a:r>
            <a:r>
              <a:rPr lang="en-US" dirty="0">
                <a:highlight>
                  <a:srgbClr val="FFFFFF"/>
                </a:highlight>
              </a:rPr>
              <a:t> </a:t>
            </a:r>
            <a:endParaRPr dirty="0">
              <a:highlight>
                <a:srgbClr val="FFFFFF"/>
              </a:highlight>
            </a:endParaRPr>
          </a:p>
          <a:p>
            <a:pPr marL="0" lvl="0" indent="0" algn="l" rtl="0">
              <a:lnSpc>
                <a:spcPct val="100000"/>
              </a:lnSpc>
              <a:spcBef>
                <a:spcPts val="0"/>
              </a:spcBef>
              <a:spcAft>
                <a:spcPts val="0"/>
              </a:spcAft>
              <a:buSzPts val="1400"/>
              <a:buNone/>
            </a:pPr>
            <a:endParaRPr dirty="0">
              <a:highlight>
                <a:srgbClr val="FFFFFF"/>
              </a:highlight>
            </a:endParaRPr>
          </a:p>
          <a:p>
            <a:pPr marL="0" lvl="0" indent="0" algn="l" rtl="0">
              <a:lnSpc>
                <a:spcPct val="100000"/>
              </a:lnSpc>
              <a:spcBef>
                <a:spcPts val="0"/>
              </a:spcBef>
              <a:spcAft>
                <a:spcPts val="0"/>
              </a:spcAft>
              <a:buSzPts val="1400"/>
              <a:buNone/>
            </a:pPr>
            <a:endParaRPr dirty="0">
              <a:highlight>
                <a:srgbClr val="FFFFFF"/>
              </a:highlight>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26:notes"/>
          <p:cNvSpPr txBox="1">
            <a:spLocks noGrp="1"/>
          </p:cNvSpPr>
          <p:nvPr>
            <p:ph type="body" idx="1"/>
          </p:nvPr>
        </p:nvSpPr>
        <p:spPr>
          <a:xfrm>
            <a:off x="731520" y="4620580"/>
            <a:ext cx="5852160" cy="3780473"/>
          </a:xfrm>
          <a:prstGeom prst="rect">
            <a:avLst/>
          </a:prstGeom>
          <a:noFill/>
          <a:ln>
            <a:noFill/>
          </a:ln>
        </p:spPr>
        <p:txBody>
          <a:bodyPr spcFirstLastPara="1" wrap="square" lIns="96650" tIns="48325" rIns="96650" bIns="48325" anchor="t" anchorCtr="0">
            <a:noAutofit/>
          </a:bodyPr>
          <a:lstStyle/>
          <a:p>
            <a:pPr marL="685800" lvl="1" indent="-278130" algn="l" rtl="0">
              <a:lnSpc>
                <a:spcPct val="90000"/>
              </a:lnSpc>
              <a:spcBef>
                <a:spcPts val="500"/>
              </a:spcBef>
              <a:spcAft>
                <a:spcPts val="0"/>
              </a:spcAft>
              <a:buClr>
                <a:schemeClr val="dk1"/>
              </a:buClr>
              <a:buSzPts val="3000"/>
              <a:buChar char="•"/>
            </a:pPr>
            <a:r>
              <a:rPr lang="en-US" sz="3000" dirty="0"/>
              <a:t>Assassin bug</a:t>
            </a:r>
          </a:p>
          <a:p>
            <a:pPr marL="685800" lvl="1" indent="-278130" algn="l" rtl="0">
              <a:lnSpc>
                <a:spcPct val="90000"/>
              </a:lnSpc>
              <a:spcBef>
                <a:spcPts val="500"/>
              </a:spcBef>
              <a:spcAft>
                <a:spcPts val="0"/>
              </a:spcAft>
              <a:buClr>
                <a:schemeClr val="dk1"/>
              </a:buClr>
              <a:buSzPts val="3000"/>
              <a:buChar char="•"/>
            </a:pPr>
            <a:r>
              <a:rPr lang="en-US" sz="3000" dirty="0"/>
              <a:t>Stink bug </a:t>
            </a:r>
          </a:p>
          <a:p>
            <a:pPr marL="685800" lvl="1" indent="-278130" algn="l" rtl="0">
              <a:lnSpc>
                <a:spcPct val="90000"/>
              </a:lnSpc>
              <a:spcBef>
                <a:spcPts val="500"/>
              </a:spcBef>
              <a:spcAft>
                <a:spcPts val="0"/>
              </a:spcAft>
              <a:buClr>
                <a:schemeClr val="dk1"/>
              </a:buClr>
              <a:buSzPts val="3000"/>
              <a:buChar char="•"/>
            </a:pPr>
            <a:r>
              <a:rPr lang="en-US" sz="3000" dirty="0"/>
              <a:t>Plant bug</a:t>
            </a:r>
          </a:p>
          <a:p>
            <a:pPr marL="685800" lvl="1" indent="-278130" algn="l" rtl="0">
              <a:lnSpc>
                <a:spcPct val="90000"/>
              </a:lnSpc>
              <a:spcBef>
                <a:spcPts val="500"/>
              </a:spcBef>
              <a:spcAft>
                <a:spcPts val="0"/>
              </a:spcAft>
              <a:buClr>
                <a:schemeClr val="dk1"/>
              </a:buClr>
              <a:buSzPts val="3000"/>
              <a:buChar char="•"/>
            </a:pPr>
            <a:r>
              <a:rPr lang="en-US" sz="3000" dirty="0"/>
              <a:t>Leaf-footed bug</a:t>
            </a:r>
          </a:p>
          <a:p>
            <a:pPr lvl="1">
              <a:buClr>
                <a:schemeClr val="dk1"/>
              </a:buClr>
              <a:buSzPts val="2400"/>
            </a:pPr>
            <a:r>
              <a:rPr lang="en-US" sz="3200" dirty="0"/>
              <a:t>Cicadas</a:t>
            </a:r>
          </a:p>
          <a:p>
            <a:pPr lvl="1">
              <a:buClr>
                <a:schemeClr val="dk1"/>
              </a:buClr>
              <a:buSzPts val="2400"/>
            </a:pPr>
            <a:r>
              <a:rPr lang="en-US" sz="3200" dirty="0"/>
              <a:t>Leafhopper</a:t>
            </a:r>
          </a:p>
          <a:p>
            <a:pPr lvl="1">
              <a:buClr>
                <a:schemeClr val="dk1"/>
              </a:buClr>
              <a:buSzPts val="2400"/>
            </a:pPr>
            <a:r>
              <a:rPr lang="en-US" sz="3200" dirty="0"/>
              <a:t>Froghopper/Spittlebug</a:t>
            </a:r>
          </a:p>
          <a:p>
            <a:pPr lvl="1">
              <a:buSzPts val="2400"/>
            </a:pPr>
            <a:r>
              <a:rPr lang="en-US" sz="3200" dirty="0"/>
              <a:t>Treehopper</a:t>
            </a:r>
          </a:p>
          <a:p>
            <a:pPr lvl="1">
              <a:buSzPts val="2400"/>
            </a:pPr>
            <a:r>
              <a:rPr lang="en-US" sz="3200" dirty="0"/>
              <a:t>Plant hopper</a:t>
            </a:r>
          </a:p>
          <a:p>
            <a:pPr lvl="1">
              <a:buSzPts val="2400"/>
            </a:pPr>
            <a:r>
              <a:rPr lang="en-US" sz="3200" dirty="0"/>
              <a:t>Aphids</a:t>
            </a:r>
          </a:p>
          <a:p>
            <a:pPr lvl="1">
              <a:buClr>
                <a:schemeClr val="dk1"/>
              </a:buClr>
              <a:buSzPts val="2400"/>
            </a:pPr>
            <a:r>
              <a:rPr lang="en-US" sz="3200" dirty="0"/>
              <a:t>Scale insects</a:t>
            </a:r>
          </a:p>
          <a:p>
            <a:pPr lvl="1">
              <a:buSzPts val="2400"/>
            </a:pPr>
            <a:r>
              <a:rPr lang="en-US" sz="3200" dirty="0"/>
              <a:t>Psyllids</a:t>
            </a:r>
          </a:p>
          <a:p>
            <a:pPr lvl="1">
              <a:buSzPts val="2400"/>
            </a:pPr>
            <a:r>
              <a:rPr lang="en-US" sz="3200" dirty="0"/>
              <a:t>Adelgid</a:t>
            </a:r>
          </a:p>
          <a:p>
            <a:pPr lvl="1">
              <a:buClr>
                <a:schemeClr val="dk1"/>
              </a:buClr>
              <a:buSzPts val="2400"/>
            </a:pPr>
            <a:r>
              <a:rPr lang="en-US" sz="3200" dirty="0"/>
              <a:t>Whiteflies </a:t>
            </a:r>
          </a:p>
          <a:p>
            <a:pPr marL="685800" lvl="1" indent="-278130" algn="l" rtl="0">
              <a:lnSpc>
                <a:spcPct val="90000"/>
              </a:lnSpc>
              <a:spcBef>
                <a:spcPts val="500"/>
              </a:spcBef>
              <a:spcAft>
                <a:spcPts val="0"/>
              </a:spcAft>
              <a:buClr>
                <a:schemeClr val="dk1"/>
              </a:buClr>
              <a:buSzPts val="3000"/>
              <a:buChar char="•"/>
            </a:pPr>
            <a:endParaRPr lang="en-US" sz="3000" dirty="0"/>
          </a:p>
          <a:p>
            <a:pPr marL="0" lvl="0" indent="0" algn="l" rtl="0">
              <a:lnSpc>
                <a:spcPct val="100000"/>
              </a:lnSpc>
              <a:spcBef>
                <a:spcPts val="0"/>
              </a:spcBef>
              <a:spcAft>
                <a:spcPts val="0"/>
              </a:spcAft>
              <a:buSzPts val="1400"/>
              <a:buNone/>
            </a:pP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dirty="0">
                <a:solidFill>
                  <a:schemeClr val="dk1"/>
                </a:solidFill>
                <a:latin typeface="Calibri"/>
                <a:ea typeface="Calibri"/>
                <a:cs typeface="Calibri"/>
                <a:sym typeface="Calibri"/>
              </a:rPr>
              <a:t>--------------------------------</a:t>
            </a:r>
            <a:endParaRPr dirty="0"/>
          </a:p>
          <a:p>
            <a:pPr marL="0" lvl="0" indent="0" algn="l" rtl="0">
              <a:lnSpc>
                <a:spcPct val="100000"/>
              </a:lnSpc>
              <a:spcBef>
                <a:spcPts val="0"/>
              </a:spcBef>
              <a:spcAft>
                <a:spcPts val="0"/>
              </a:spcAft>
              <a:buSzPts val="1400"/>
              <a:buNone/>
            </a:pP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dirty="0">
                <a:solidFill>
                  <a:schemeClr val="dk1"/>
                </a:solidFill>
                <a:latin typeface="Calibri"/>
                <a:ea typeface="Calibri"/>
                <a:cs typeface="Calibri"/>
                <a:sym typeface="Calibri"/>
              </a:rPr>
              <a:t>DE, Chemnitz, </a:t>
            </a:r>
            <a:r>
              <a:rPr lang="en-US" sz="1200" b="0" i="0" dirty="0" err="1">
                <a:solidFill>
                  <a:schemeClr val="dk1"/>
                </a:solidFill>
                <a:latin typeface="Calibri"/>
                <a:ea typeface="Calibri"/>
                <a:cs typeface="Calibri"/>
                <a:sym typeface="Calibri"/>
              </a:rPr>
              <a:t>Zeisigwald</a:t>
            </a:r>
            <a:r>
              <a:rPr lang="en-US" sz="1200" b="0" i="0" dirty="0">
                <a:solidFill>
                  <a:schemeClr val="dk1"/>
                </a:solidFill>
                <a:latin typeface="Calibri"/>
                <a:ea typeface="Calibri"/>
                <a:cs typeface="Calibri"/>
                <a:sym typeface="Calibri"/>
              </a:rPr>
              <a:t>, https://arthropodafotos.de/;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Light-</a:t>
            </a:r>
            <a:r>
              <a:rPr lang="en-US" baseline="0" dirty="0"/>
              <a:t> colored stippling of leaves</a:t>
            </a:r>
          </a:p>
          <a:p>
            <a:pPr marL="171450" indent="-171450">
              <a:buFontTx/>
              <a:buChar char="-"/>
            </a:pPr>
            <a:r>
              <a:rPr lang="en-US" baseline="0" dirty="0"/>
              <a:t>Pimple or warts growths on beans</a:t>
            </a:r>
          </a:p>
          <a:p>
            <a:pPr marL="171450" indent="-171450">
              <a:buFontTx/>
              <a:buChar char="-"/>
            </a:pPr>
            <a:r>
              <a:rPr lang="en-US" baseline="0" dirty="0"/>
              <a:t>Light color start </a:t>
            </a:r>
            <a:r>
              <a:rPr lang="en-US" baseline="0" dirty="0" err="1"/>
              <a:t>brust</a:t>
            </a:r>
            <a:r>
              <a:rPr lang="en-US" baseline="0" dirty="0"/>
              <a:t> on tomatoes, peppers – depression </a:t>
            </a:r>
          </a:p>
          <a:p>
            <a:pPr marL="171450" indent="-171450">
              <a:buFontTx/>
              <a:buChar char="-"/>
            </a:pPr>
            <a:r>
              <a:rPr lang="en-US" baseline="0" dirty="0"/>
              <a:t>Incomplete </a:t>
            </a:r>
            <a:r>
              <a:rPr lang="en-US" baseline="0" dirty="0" err="1"/>
              <a:t>kerneal</a:t>
            </a:r>
            <a:r>
              <a:rPr lang="en-US" baseline="0" dirty="0"/>
              <a:t> – brown </a:t>
            </a:r>
            <a:r>
              <a:rPr lang="en-US" baseline="0" dirty="0" err="1"/>
              <a:t>kernal</a:t>
            </a:r>
            <a:r>
              <a:rPr lang="en-US" baseline="0" dirty="0"/>
              <a:t> in corn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CC81A67-A22F-4C71-851F-5849283CFB16}" type="slidenum">
              <a:rPr lang="en-US" smtClean="0"/>
              <a:pPr/>
              <a:t>28</a:t>
            </a:fld>
            <a:endParaRPr lang="en-US"/>
          </a:p>
        </p:txBody>
      </p:sp>
    </p:spTree>
    <p:extLst>
      <p:ext uri="{BB962C8B-B14F-4D97-AF65-F5344CB8AC3E}">
        <p14:creationId xmlns:p14="http://schemas.microsoft.com/office/powerpoint/2010/main" val="682447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dirty="0">
                <a:solidFill>
                  <a:schemeClr val="tx1"/>
                </a:solidFill>
                <a:effectLst/>
                <a:latin typeface="+mn-lt"/>
                <a:ea typeface="+mn-ea"/>
                <a:cs typeface="+mn-cs"/>
              </a:rPr>
              <a:t>extremely difficult pests</a:t>
            </a:r>
          </a:p>
          <a:p>
            <a:pPr marL="171450" indent="-171450">
              <a:buFontTx/>
              <a:buChar char="-"/>
            </a:pPr>
            <a:r>
              <a:rPr lang="en-US" sz="1200" b="0" i="0" kern="1200" dirty="0">
                <a:solidFill>
                  <a:schemeClr val="tx1"/>
                </a:solidFill>
                <a:effectLst/>
                <a:latin typeface="+mn-lt"/>
                <a:ea typeface="+mn-ea"/>
                <a:cs typeface="+mn-cs"/>
              </a:rPr>
              <a:t>Hard to scout for</a:t>
            </a:r>
            <a:r>
              <a:rPr lang="en-US" sz="1200" b="0" i="0" kern="1200" baseline="0" dirty="0">
                <a:solidFill>
                  <a:schemeClr val="tx1"/>
                </a:solidFill>
                <a:effectLst/>
                <a:latin typeface="+mn-lt"/>
                <a:ea typeface="+mn-ea"/>
                <a:cs typeface="+mn-cs"/>
              </a:rPr>
              <a:t> since they drop to the ground when the plant is disturbed</a:t>
            </a:r>
          </a:p>
          <a:p>
            <a:pPr marL="628650" lvl="1" indent="-171450">
              <a:buFontTx/>
              <a:buChar char="-"/>
            </a:pPr>
            <a:r>
              <a:rPr lang="en-US" sz="1200" b="0" i="0" kern="1200" baseline="0" dirty="0">
                <a:solidFill>
                  <a:schemeClr val="tx1"/>
                </a:solidFill>
                <a:effectLst/>
                <a:latin typeface="+mn-lt"/>
                <a:ea typeface="+mn-ea"/>
                <a:cs typeface="+mn-cs"/>
              </a:rPr>
              <a:t>White tray shake plant </a:t>
            </a:r>
          </a:p>
          <a:p>
            <a:pPr marL="171450" lvl="0" indent="-171450">
              <a:buFontTx/>
              <a:buChar char="-"/>
            </a:pPr>
            <a:r>
              <a:rPr lang="en-US" sz="1200" b="0" i="0" kern="1200" baseline="0" dirty="0">
                <a:solidFill>
                  <a:schemeClr val="tx1"/>
                </a:solidFill>
                <a:effectLst/>
                <a:latin typeface="+mn-lt"/>
                <a:ea typeface="+mn-ea"/>
                <a:cs typeface="+mn-cs"/>
              </a:rPr>
              <a:t>Entrust – </a:t>
            </a:r>
            <a:r>
              <a:rPr lang="en-US" sz="1200" b="0" i="0" kern="1200" dirty="0" err="1">
                <a:solidFill>
                  <a:schemeClr val="tx1"/>
                </a:solidFill>
                <a:effectLst/>
                <a:latin typeface="+mn-lt"/>
                <a:ea typeface="+mn-ea"/>
                <a:cs typeface="+mn-cs"/>
              </a:rPr>
              <a:t>spinosad</a:t>
            </a:r>
            <a:endParaRPr lang="en-US" sz="1200" b="0" i="0" kern="1200" dirty="0">
              <a:solidFill>
                <a:schemeClr val="tx1"/>
              </a:solidFill>
              <a:effectLst/>
              <a:latin typeface="+mn-lt"/>
              <a:ea typeface="+mn-ea"/>
              <a:cs typeface="+mn-cs"/>
            </a:endParaRPr>
          </a:p>
          <a:p>
            <a:pPr marL="171450" lvl="0" indent="-171450">
              <a:buFontTx/>
              <a:buChar char="-"/>
            </a:pPr>
            <a:endParaRPr lang="en-US" sz="1200" b="0" i="0" kern="1200" dirty="0">
              <a:solidFill>
                <a:schemeClr val="tx1"/>
              </a:solidFill>
              <a:effectLst/>
              <a:latin typeface="+mn-lt"/>
              <a:ea typeface="+mn-ea"/>
              <a:cs typeface="+mn-cs"/>
            </a:endParaRPr>
          </a:p>
          <a:p>
            <a:pPr marL="171450" lvl="0" indent="-171450">
              <a:buFontTx/>
              <a:buChar char="-"/>
            </a:pPr>
            <a:endParaRPr lang="en-US" sz="1200" b="0" i="0" kern="1200" dirty="0">
              <a:solidFill>
                <a:schemeClr val="tx1"/>
              </a:solidFill>
              <a:effectLst/>
              <a:latin typeface="+mn-lt"/>
              <a:ea typeface="+mn-ea"/>
              <a:cs typeface="+mn-cs"/>
            </a:endParaRPr>
          </a:p>
          <a:p>
            <a:pPr marL="171450" lvl="0" indent="-171450">
              <a:buFontTx/>
              <a:buChar char="-"/>
            </a:pPr>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Stinkbugs are extremely difficult pests to control. As alluded to earlier, there are no good methods for monitoring these pests. Traps do not work well, visually scouting for them has proven to be unreliable and too time consuming. Usually stinkbug damage is only a nuisance, but so far this year it has resulted in moderate losses in some fields. Growers should examine the edges of their fields carefully for tomato fruit with cloudy spot. There are some acceptable chemical choices for stink bug control. </a:t>
            </a:r>
            <a:r>
              <a:rPr lang="en-US" sz="1200" b="0" i="0" kern="1200" dirty="0" err="1">
                <a:solidFill>
                  <a:schemeClr val="tx1"/>
                </a:solidFill>
                <a:effectLst/>
                <a:latin typeface="+mn-lt"/>
                <a:ea typeface="+mn-ea"/>
                <a:cs typeface="+mn-cs"/>
              </a:rPr>
              <a:t>Pyrethroids</a:t>
            </a:r>
            <a:r>
              <a:rPr lang="en-US" sz="1200" b="0" i="0" kern="1200" dirty="0">
                <a:solidFill>
                  <a:schemeClr val="tx1"/>
                </a:solidFill>
                <a:effectLst/>
                <a:latin typeface="+mn-lt"/>
                <a:ea typeface="+mn-ea"/>
                <a:cs typeface="+mn-cs"/>
              </a:rPr>
              <a:t> (Warrior II, Hero EC, Tombstone and Mustang Maxx) or Venom or Scorpion can be used to reduce damage. Sprays should be directed towards the center of the plant with high pressure and a high </a:t>
            </a:r>
            <a:r>
              <a:rPr lang="en-US" sz="1200" b="0" i="0" kern="1200" dirty="0" err="1">
                <a:solidFill>
                  <a:schemeClr val="tx1"/>
                </a:solidFill>
                <a:effectLst/>
                <a:latin typeface="+mn-lt"/>
                <a:ea typeface="+mn-ea"/>
                <a:cs typeface="+mn-cs"/>
              </a:rPr>
              <a:t>gallonage</a:t>
            </a:r>
            <a:r>
              <a:rPr lang="en-US" sz="1200" b="0" i="0" kern="1200" dirty="0">
                <a:solidFill>
                  <a:schemeClr val="tx1"/>
                </a:solidFill>
                <a:effectLst/>
                <a:latin typeface="+mn-lt"/>
                <a:ea typeface="+mn-ea"/>
                <a:cs typeface="+mn-cs"/>
              </a:rPr>
              <a:t> (50-100 gal/a).</a:t>
            </a:r>
          </a:p>
          <a:p>
            <a:pPr marL="171450" indent="-171450">
              <a:buFontTx/>
              <a:buChar char="-"/>
            </a:pPr>
            <a:r>
              <a:rPr lang="en-US" sz="1200" b="0" i="0" kern="1200" dirty="0">
                <a:solidFill>
                  <a:schemeClr val="tx1"/>
                </a:solidFill>
                <a:effectLst/>
                <a:latin typeface="+mn-lt"/>
                <a:ea typeface="+mn-ea"/>
                <a:cs typeface="+mn-cs"/>
              </a:rPr>
              <a:t> If harvest has started there are </a:t>
            </a:r>
            <a:r>
              <a:rPr lang="en-US" sz="1200" b="0" i="0" kern="1200" dirty="0" err="1">
                <a:solidFill>
                  <a:schemeClr val="tx1"/>
                </a:solidFill>
                <a:effectLst/>
                <a:latin typeface="+mn-lt"/>
                <a:ea typeface="+mn-ea"/>
                <a:cs typeface="+mn-cs"/>
              </a:rPr>
              <a:t>neonics</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pyrethroids</a:t>
            </a:r>
            <a:r>
              <a:rPr lang="en-US" sz="1200" b="0" i="0" kern="1200" dirty="0">
                <a:solidFill>
                  <a:schemeClr val="tx1"/>
                </a:solidFill>
                <a:effectLst/>
                <a:latin typeface="+mn-lt"/>
                <a:ea typeface="+mn-ea"/>
                <a:cs typeface="+mn-cs"/>
              </a:rPr>
              <a:t> that have very short PHIs – check your Mid-Atlantic Commercial Vegetable Production Recommendations guide. It should be understood that none of the chemicals will give complete control but will reduce damage compared with no chemical usage. Organic growers can try Entrust or </a:t>
            </a:r>
            <a:r>
              <a:rPr lang="en-US" sz="1200" b="0" i="0" kern="1200" dirty="0" err="1">
                <a:solidFill>
                  <a:schemeClr val="tx1"/>
                </a:solidFill>
                <a:effectLst/>
                <a:latin typeface="+mn-lt"/>
                <a:ea typeface="+mn-ea"/>
                <a:cs typeface="+mn-cs"/>
              </a:rPr>
              <a:t>Azera</a:t>
            </a:r>
            <a:r>
              <a:rPr lang="en-US" sz="1200" b="0" i="0" kern="1200" dirty="0">
                <a:solidFill>
                  <a:schemeClr val="tx1"/>
                </a:solidFill>
                <a:effectLst/>
                <a:latin typeface="+mn-lt"/>
                <a:ea typeface="+mn-ea"/>
                <a:cs typeface="+mn-cs"/>
              </a:rPr>
              <a:t> or </a:t>
            </a:r>
            <a:r>
              <a:rPr lang="en-US" sz="1200" b="0" i="0" kern="1200" dirty="0" err="1">
                <a:solidFill>
                  <a:schemeClr val="tx1"/>
                </a:solidFill>
                <a:effectLst/>
                <a:latin typeface="+mn-lt"/>
                <a:ea typeface="+mn-ea"/>
                <a:cs typeface="+mn-cs"/>
              </a:rPr>
              <a:t>Pyganic</a:t>
            </a:r>
            <a:r>
              <a:rPr lang="en-US" sz="1200" b="0" i="0" kern="1200" dirty="0">
                <a:solidFill>
                  <a:schemeClr val="tx1"/>
                </a:solidFill>
                <a:effectLst/>
                <a:latin typeface="+mn-lt"/>
                <a:ea typeface="+mn-ea"/>
                <a:cs typeface="+mn-cs"/>
              </a:rPr>
              <a:t> for control of nymphs, but not for adults, i.e., these materials will not control adults.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CC81A67-A22F-4C71-851F-5849283CFB16}" type="slidenum">
              <a:rPr lang="en-US" smtClean="0"/>
              <a:pPr/>
              <a:t>29</a:t>
            </a:fld>
            <a:endParaRPr lang="en-US"/>
          </a:p>
        </p:txBody>
      </p:sp>
    </p:spTree>
    <p:extLst>
      <p:ext uri="{BB962C8B-B14F-4D97-AF65-F5344CB8AC3E}">
        <p14:creationId xmlns:p14="http://schemas.microsoft.com/office/powerpoint/2010/main" val="1098423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Hopper burn – </a:t>
            </a:r>
          </a:p>
          <a:p>
            <a:pPr marL="171450" indent="-171450">
              <a:buFont typeface="Arial" panose="020B0604020202020204" pitchFamily="34" charset="0"/>
              <a:buChar char="•"/>
            </a:pPr>
            <a:r>
              <a:rPr lang="en-US" dirty="0"/>
              <a:t>Select hairy varieties</a:t>
            </a:r>
          </a:p>
          <a:p>
            <a:pPr marL="171450" indent="-171450">
              <a:buFont typeface="Arial" panose="020B0604020202020204" pitchFamily="34" charset="0"/>
              <a:buChar char="•"/>
            </a:pPr>
            <a:r>
              <a:rPr lang="en-US" dirty="0"/>
              <a:t>Keep weeds down</a:t>
            </a:r>
          </a:p>
          <a:p>
            <a:pPr marL="171450" indent="-171450">
              <a:buFont typeface="Arial" panose="020B0604020202020204" pitchFamily="34" charset="0"/>
              <a:buChar char="•"/>
            </a:pPr>
            <a:r>
              <a:rPr lang="en-US" dirty="0"/>
              <a:t>Parasitoids and general predator</a:t>
            </a:r>
          </a:p>
          <a:p>
            <a:pPr marL="171450" indent="-171450">
              <a:buFont typeface="Arial" panose="020B0604020202020204" pitchFamily="34" charset="0"/>
              <a:buChar char="•"/>
            </a:pPr>
            <a:r>
              <a:rPr lang="en-US" dirty="0"/>
              <a:t>Diatomaceous earth,  insecticidal soap, horticultural oil, neem, pyrethrum</a:t>
            </a:r>
          </a:p>
          <a:p>
            <a:pPr marL="628650" lvl="1" indent="-171450">
              <a:buFont typeface="Arial" panose="020B0604020202020204" pitchFamily="34" charset="0"/>
              <a:buChar char="•"/>
            </a:pPr>
            <a:r>
              <a:rPr lang="en-US" dirty="0"/>
              <a:t>Spray early in the day </a:t>
            </a:r>
          </a:p>
          <a:p>
            <a:pPr marL="628650" lvl="1" indent="-171450">
              <a:buFont typeface="Arial" panose="020B0604020202020204" pitchFamily="34" charset="0"/>
              <a:buChar char="•"/>
            </a:pPr>
            <a:r>
              <a:rPr lang="en-US" dirty="0"/>
              <a:t>Thoroughly wet leaf undersides</a:t>
            </a:r>
          </a:p>
          <a:p>
            <a:pPr lvl="1"/>
            <a:endParaRPr lang="en-US" dirty="0"/>
          </a:p>
        </p:txBody>
      </p:sp>
      <p:sp>
        <p:nvSpPr>
          <p:cNvPr id="4" name="Slide Number Placeholder 3"/>
          <p:cNvSpPr>
            <a:spLocks noGrp="1"/>
          </p:cNvSpPr>
          <p:nvPr>
            <p:ph type="sldNum" sz="quarter" idx="5"/>
          </p:nvPr>
        </p:nvSpPr>
        <p:spPr/>
        <p:txBody>
          <a:bodyPr/>
          <a:lstStyle/>
          <a:p>
            <a:fld id="{A2C02F88-7582-4391-ADD2-277DAE2D01E5}" type="slidenum">
              <a:rPr lang="en-US" smtClean="0"/>
              <a:t>31</a:t>
            </a:fld>
            <a:endParaRPr lang="en-US"/>
          </a:p>
        </p:txBody>
      </p:sp>
    </p:spTree>
    <p:extLst>
      <p:ext uri="{BB962C8B-B14F-4D97-AF65-F5344CB8AC3E}">
        <p14:creationId xmlns:p14="http://schemas.microsoft.com/office/powerpoint/2010/main" val="1607995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Appearance</a:t>
            </a:r>
            <a:r>
              <a:rPr lang="en-US" baseline="0" dirty="0"/>
              <a:t> -  </a:t>
            </a:r>
            <a:r>
              <a:rPr lang="en-US" dirty="0"/>
              <a:t>Small, soft-bodied, tear-drop shaped, ranging in color.</a:t>
            </a:r>
            <a:r>
              <a:rPr lang="en-US" baseline="0" dirty="0"/>
              <a:t>  </a:t>
            </a:r>
            <a:r>
              <a:rPr lang="en-US" dirty="0"/>
              <a:t>Most have a pair of tubular cornicles near the tip of the abdomen (looks like a “dual-exhaust” system). Dispersing adults have wings.</a:t>
            </a:r>
          </a:p>
          <a:p>
            <a:endParaRPr lang="en-US" dirty="0"/>
          </a:p>
          <a:p>
            <a:r>
              <a:rPr lang="en-US" dirty="0"/>
              <a:t>Life cycle -  Eggs laid in fall overwinter and hatch in spring.  </a:t>
            </a:r>
          </a:p>
          <a:p>
            <a:endParaRPr lang="en-US" dirty="0"/>
          </a:p>
          <a:p>
            <a:r>
              <a:rPr lang="en-US" dirty="0"/>
              <a:t>True Bug</a:t>
            </a:r>
          </a:p>
          <a:p>
            <a:pPr lvl="1"/>
            <a:r>
              <a:rPr lang="en-US" dirty="0"/>
              <a:t>Small, soft-bodied, tear-drop shaped, Tubular cornicles </a:t>
            </a:r>
          </a:p>
          <a:p>
            <a:r>
              <a:rPr lang="en-US" dirty="0"/>
              <a:t>May through June</a:t>
            </a:r>
          </a:p>
          <a:p>
            <a:r>
              <a:rPr lang="en-US" dirty="0"/>
              <a:t>Parthenogenetic</a:t>
            </a:r>
          </a:p>
          <a:p>
            <a:r>
              <a:rPr lang="en-US" dirty="0"/>
              <a:t>Damage </a:t>
            </a:r>
          </a:p>
          <a:p>
            <a:pPr lvl="1"/>
            <a:r>
              <a:rPr lang="en-US" dirty="0"/>
              <a:t>Leaves curl </a:t>
            </a:r>
          </a:p>
          <a:p>
            <a:pPr lvl="1"/>
            <a:r>
              <a:rPr lang="en-US" dirty="0"/>
              <a:t>White or yellow stippling</a:t>
            </a:r>
          </a:p>
          <a:p>
            <a:pPr lvl="1"/>
            <a:r>
              <a:rPr lang="en-US" dirty="0"/>
              <a:t>Honey dew &amp; sooty mold </a:t>
            </a:r>
          </a:p>
          <a:p>
            <a:r>
              <a:rPr lang="en-US" dirty="0"/>
              <a:t>Common species</a:t>
            </a:r>
          </a:p>
          <a:p>
            <a:pPr lvl="1"/>
            <a:r>
              <a:rPr lang="en-US" dirty="0"/>
              <a:t>Melon Aphids</a:t>
            </a:r>
          </a:p>
          <a:p>
            <a:pPr lvl="1"/>
            <a:r>
              <a:rPr lang="en-US" dirty="0"/>
              <a:t>Cabbage Aphids</a:t>
            </a:r>
          </a:p>
          <a:p>
            <a:pPr lvl="1"/>
            <a:r>
              <a:rPr lang="en-US" dirty="0"/>
              <a:t>Green Pea Aphids</a:t>
            </a:r>
          </a:p>
          <a:p>
            <a:pPr lvl="1"/>
            <a:r>
              <a:rPr lang="en-US" dirty="0"/>
              <a:t>Root Aphids</a:t>
            </a:r>
          </a:p>
          <a:p>
            <a:pPr lvl="1"/>
            <a:endParaRPr lang="en-US" dirty="0"/>
          </a:p>
          <a:p>
            <a:r>
              <a:rPr lang="en-US" dirty="0"/>
              <a:t>Feeding Damage </a:t>
            </a:r>
          </a:p>
          <a:p>
            <a:pPr lvl="1"/>
            <a:r>
              <a:rPr lang="en-US" dirty="0"/>
              <a:t>Leaves curl </a:t>
            </a:r>
          </a:p>
          <a:p>
            <a:pPr lvl="1"/>
            <a:r>
              <a:rPr lang="en-US" dirty="0"/>
              <a:t>White or yellow stippling</a:t>
            </a:r>
          </a:p>
          <a:p>
            <a:pPr lvl="1"/>
            <a:r>
              <a:rPr lang="en-US" dirty="0"/>
              <a:t>Honey dew &amp; sooty mold </a:t>
            </a:r>
          </a:p>
          <a:p>
            <a:pPr lvl="1"/>
            <a:endParaRPr lang="en-US" dirty="0"/>
          </a:p>
          <a:p>
            <a:endParaRPr lang="en-US" dirty="0"/>
          </a:p>
          <a:p>
            <a:endParaRPr lang="en-US" dirty="0"/>
          </a:p>
          <a:p>
            <a:r>
              <a:rPr lang="en-US" dirty="0"/>
              <a:t>Control</a:t>
            </a:r>
            <a:r>
              <a:rPr lang="en-US" baseline="0" dirty="0"/>
              <a:t> – </a:t>
            </a:r>
          </a:p>
          <a:p>
            <a:r>
              <a:rPr lang="en-US" baseline="0" dirty="0"/>
              <a:t>1) </a:t>
            </a:r>
            <a:r>
              <a:rPr lang="en-US" dirty="0"/>
              <a:t>Do not plant infested transplants.</a:t>
            </a:r>
          </a:p>
          <a:p>
            <a:r>
              <a:rPr lang="en-US" dirty="0"/>
              <a:t>2) Aphids are mainly a problem May through June, but have many natural enemies (e.g. lady bird beetles, lacewings, </a:t>
            </a:r>
            <a:r>
              <a:rPr lang="en-US" dirty="0" err="1"/>
              <a:t>syrphid</a:t>
            </a:r>
            <a:r>
              <a:rPr lang="en-US" dirty="0"/>
              <a:t> fly, parasitic wasps) that keep numbers controlled. Look for brown, swollen parasitized bodies.</a:t>
            </a:r>
          </a:p>
          <a:p>
            <a:r>
              <a:rPr lang="en-US" dirty="0"/>
              <a:t>3)Encourage predators with attractant plants and avoid toxic pesticides.</a:t>
            </a:r>
          </a:p>
          <a:p>
            <a:r>
              <a:rPr lang="en-US" dirty="0"/>
              <a:t>4)Control low aphid infestations with a robust spray of water.</a:t>
            </a:r>
          </a:p>
          <a:p>
            <a:r>
              <a:rPr lang="en-US" dirty="0"/>
              <a:t>5) If damage is obvious and predators and parasitoids few, use insecticidal soap. Check product label for directions before spraying. </a:t>
            </a:r>
          </a:p>
          <a:p>
            <a:endParaRPr lang="en-US" dirty="0"/>
          </a:p>
          <a:p>
            <a:endParaRPr lang="en-US" dirty="0"/>
          </a:p>
        </p:txBody>
      </p:sp>
      <p:sp>
        <p:nvSpPr>
          <p:cNvPr id="4" name="Slide Number Placeholder 3"/>
          <p:cNvSpPr>
            <a:spLocks noGrp="1"/>
          </p:cNvSpPr>
          <p:nvPr>
            <p:ph type="sldNum" sz="quarter" idx="10"/>
          </p:nvPr>
        </p:nvSpPr>
        <p:spPr/>
        <p:txBody>
          <a:bodyPr/>
          <a:lstStyle/>
          <a:p>
            <a:fld id="{B2534ABD-4B8F-4D76-8DC5-F85FC3A748E1}" type="slidenum">
              <a:rPr lang="en-US" smtClean="0"/>
              <a:t>32</a:t>
            </a:fld>
            <a:endParaRPr lang="en-US"/>
          </a:p>
        </p:txBody>
      </p:sp>
    </p:spTree>
    <p:extLst>
      <p:ext uri="{BB962C8B-B14F-4D97-AF65-F5344CB8AC3E}">
        <p14:creationId xmlns:p14="http://schemas.microsoft.com/office/powerpoint/2010/main" val="1306675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CC81A67-A22F-4C71-851F-5849283CFB16}" type="slidenum">
              <a:rPr lang="en-US" smtClean="0"/>
              <a:pPr/>
              <a:t>33</a:t>
            </a:fld>
            <a:endParaRPr lang="en-US"/>
          </a:p>
        </p:txBody>
      </p:sp>
    </p:spTree>
    <p:extLst>
      <p:ext uri="{BB962C8B-B14F-4D97-AF65-F5344CB8AC3E}">
        <p14:creationId xmlns:p14="http://schemas.microsoft.com/office/powerpoint/2010/main" val="1060059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C81A67-A22F-4C71-851F-5849283CFB16}" type="slidenum">
              <a:rPr lang="en-US" smtClean="0"/>
              <a:pPr/>
              <a:t>34</a:t>
            </a:fld>
            <a:endParaRPr lang="en-US"/>
          </a:p>
        </p:txBody>
      </p:sp>
    </p:spTree>
    <p:extLst>
      <p:ext uri="{BB962C8B-B14F-4D97-AF65-F5344CB8AC3E}">
        <p14:creationId xmlns:p14="http://schemas.microsoft.com/office/powerpoint/2010/main" val="1960159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Damage:</a:t>
            </a:r>
            <a:r>
              <a:rPr lang="en-US" baseline="0" dirty="0"/>
              <a:t> </a:t>
            </a:r>
          </a:p>
          <a:p>
            <a:pPr marL="171450" indent="-171450">
              <a:buFontTx/>
              <a:buChar char="-"/>
            </a:pPr>
            <a:r>
              <a:rPr lang="en-US" baseline="0" dirty="0"/>
              <a:t>Tiny yellow speck on fruit </a:t>
            </a:r>
          </a:p>
          <a:p>
            <a:pPr marL="171450" indent="-171450">
              <a:buFontTx/>
              <a:buChar char="-"/>
            </a:pPr>
            <a:r>
              <a:rPr lang="en-US" baseline="0" dirty="0"/>
              <a:t>Foliage &amp; flower – distorted, stunted,  silver gray specked feeding, black fecal spots</a:t>
            </a:r>
          </a:p>
          <a:p>
            <a:pPr marL="171450" indent="-171450">
              <a:buFontTx/>
              <a:buChar char="-"/>
            </a:pPr>
            <a:r>
              <a:rPr lang="en-US" baseline="0" dirty="0"/>
              <a:t>Tomato spotted wilt virus </a:t>
            </a:r>
          </a:p>
          <a:p>
            <a:pPr marL="171450" indent="-171450">
              <a:buFontTx/>
              <a:buChar char="-"/>
            </a:pPr>
            <a:endParaRPr lang="en-US" baseline="0" dirty="0"/>
          </a:p>
          <a:p>
            <a:pPr marL="171450" indent="-171450">
              <a:buFontTx/>
              <a:buChar char="-"/>
            </a:pPr>
            <a:r>
              <a:rPr lang="en-US" baseline="0" dirty="0"/>
              <a:t>This damage also look very similar to lace bug damage, leafhopper damage and nutrient deficiency – so always scout </a:t>
            </a:r>
          </a:p>
          <a:p>
            <a:pPr marL="171450" indent="-171450">
              <a:buFontTx/>
              <a:buChar char="-"/>
            </a:pPr>
            <a:endParaRPr lang="en-US" baseline="0" dirty="0"/>
          </a:p>
          <a:p>
            <a:pPr marL="171450" indent="-171450">
              <a:buFontTx/>
              <a:buChar char="-"/>
            </a:pPr>
            <a:endParaRPr lang="en-US" baseline="0" dirty="0"/>
          </a:p>
          <a:p>
            <a:r>
              <a:rPr lang="en-US" dirty="0"/>
              <a:t>Feed on leaves of petals</a:t>
            </a:r>
          </a:p>
          <a:p>
            <a:pPr lvl="1"/>
            <a:r>
              <a:rPr lang="en-US" dirty="0"/>
              <a:t>Stippling </a:t>
            </a:r>
          </a:p>
          <a:p>
            <a:pPr lvl="1"/>
            <a:r>
              <a:rPr lang="en-US" dirty="0"/>
              <a:t>Leaves become papery</a:t>
            </a:r>
          </a:p>
          <a:p>
            <a:pPr lvl="1"/>
            <a:r>
              <a:rPr lang="en-US" dirty="0"/>
              <a:t>Stunt plant growth </a:t>
            </a:r>
          </a:p>
          <a:p>
            <a:pPr lvl="1"/>
            <a:r>
              <a:rPr lang="en-US" dirty="0"/>
              <a:t>Flower terminate</a:t>
            </a:r>
          </a:p>
          <a:p>
            <a:pPr lvl="1"/>
            <a:r>
              <a:rPr lang="en-US" dirty="0"/>
              <a:t>Vectors	</a:t>
            </a:r>
          </a:p>
          <a:p>
            <a:pPr lvl="2"/>
            <a:r>
              <a:rPr lang="en-US" dirty="0"/>
              <a:t>Tomato spotted wilt virus</a:t>
            </a:r>
          </a:p>
          <a:p>
            <a:pPr marL="171450" indent="-171450">
              <a:buFontTx/>
              <a:buChar char="-"/>
            </a:pPr>
            <a:endParaRPr lang="en-US" baseline="0" dirty="0"/>
          </a:p>
          <a:p>
            <a:pPr marL="171450" indent="-171450">
              <a:buFontTx/>
              <a:buChar char="-"/>
            </a:pPr>
            <a:endParaRPr lang="en-US"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CC81A67-A22F-4C71-851F-5849283CFB16}" type="slidenum">
              <a:rPr lang="en-US" smtClean="0"/>
              <a:pPr/>
              <a:t>35</a:t>
            </a:fld>
            <a:endParaRPr lang="en-US"/>
          </a:p>
        </p:txBody>
      </p:sp>
    </p:spTree>
    <p:extLst>
      <p:ext uri="{BB962C8B-B14F-4D97-AF65-F5344CB8AC3E}">
        <p14:creationId xmlns:p14="http://schemas.microsoft.com/office/powerpoint/2010/main" val="2014545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4:notes"/>
          <p:cNvSpPr txBox="1">
            <a:spLocks noGrp="1"/>
          </p:cNvSpPr>
          <p:nvPr>
            <p:ph type="body" idx="1"/>
          </p:nvPr>
        </p:nvSpPr>
        <p:spPr>
          <a:xfrm>
            <a:off x="731520" y="4620579"/>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3750"/>
              </a:lnSpc>
              <a:spcBef>
                <a:spcPts val="405"/>
              </a:spcBef>
              <a:spcAft>
                <a:spcPts val="0"/>
              </a:spcAft>
              <a:buSzPts val="1400"/>
              <a:buNone/>
            </a:pPr>
            <a:r>
              <a:rPr lang="en-US"/>
              <a:t>All adult insects possess the following characteristics:</a:t>
            </a:r>
            <a:endParaRPr/>
          </a:p>
          <a:p>
            <a:pPr marL="457200" lvl="0" indent="-317500" algn="l" rtl="0">
              <a:lnSpc>
                <a:spcPct val="103750"/>
              </a:lnSpc>
              <a:spcBef>
                <a:spcPts val="405"/>
              </a:spcBef>
              <a:spcAft>
                <a:spcPts val="0"/>
              </a:spcAft>
              <a:buSzPts val="1400"/>
              <a:buChar char="●"/>
            </a:pPr>
            <a:r>
              <a:rPr lang="en-US"/>
              <a:t>Three body regions: the head, thorax, and abdomen</a:t>
            </a:r>
            <a:endParaRPr/>
          </a:p>
          <a:p>
            <a:pPr marL="457200" lvl="0" indent="-317500" algn="l" rtl="0">
              <a:lnSpc>
                <a:spcPct val="103750"/>
              </a:lnSpc>
              <a:spcBef>
                <a:spcPts val="0"/>
              </a:spcBef>
              <a:spcAft>
                <a:spcPts val="0"/>
              </a:spcAft>
              <a:buSzPts val="1400"/>
              <a:buChar char="●"/>
            </a:pPr>
            <a:r>
              <a:rPr lang="en-US"/>
              <a:t>Three pairs of segetment legs</a:t>
            </a:r>
            <a:endParaRPr/>
          </a:p>
          <a:p>
            <a:pPr marL="457200" lvl="0" indent="-317500" algn="l" rtl="0">
              <a:lnSpc>
                <a:spcPct val="103750"/>
              </a:lnSpc>
              <a:spcBef>
                <a:spcPts val="0"/>
              </a:spcBef>
              <a:spcAft>
                <a:spcPts val="0"/>
              </a:spcAft>
              <a:buSzPts val="1400"/>
              <a:buChar char="●"/>
            </a:pPr>
            <a:r>
              <a:rPr lang="en-US"/>
              <a:t>One pair of antennae</a:t>
            </a:r>
            <a:endParaRPr/>
          </a:p>
          <a:p>
            <a:pPr marL="457200" lvl="0" indent="-317500" algn="l" rtl="0">
              <a:lnSpc>
                <a:spcPct val="103750"/>
              </a:lnSpc>
              <a:spcBef>
                <a:spcPts val="0"/>
              </a:spcBef>
              <a:spcAft>
                <a:spcPts val="0"/>
              </a:spcAft>
              <a:buSzPts val="1400"/>
              <a:buChar char="●"/>
            </a:pPr>
            <a:r>
              <a:rPr lang="en-US"/>
              <a:t>Zero-to-four wings</a:t>
            </a:r>
            <a:endParaRPr/>
          </a:p>
          <a:p>
            <a:pPr marL="0" lvl="0" indent="0" algn="l" rtl="0">
              <a:lnSpc>
                <a:spcPct val="103750"/>
              </a:lnSpc>
              <a:spcBef>
                <a:spcPts val="0"/>
              </a:spcBef>
              <a:spcAft>
                <a:spcPts val="0"/>
              </a:spcAft>
              <a:buSzPts val="1400"/>
              <a:buNone/>
            </a:pPr>
            <a:endParaRPr/>
          </a:p>
          <a:p>
            <a:pPr marL="0" lvl="0" indent="0" algn="l" rtl="0">
              <a:lnSpc>
                <a:spcPct val="103750"/>
              </a:lnSpc>
              <a:spcBef>
                <a:spcPts val="0"/>
              </a:spcBef>
              <a:spcAft>
                <a:spcPts val="0"/>
              </a:spcAft>
              <a:buSzPts val="1400"/>
              <a:buNone/>
            </a:pPr>
            <a:r>
              <a:rPr lang="en-US"/>
              <a:t>Most immature insect will also have the some three body regions, three pairs segment legs and one pair of antennae. </a:t>
            </a:r>
            <a:endParaRPr/>
          </a:p>
          <a:p>
            <a:pPr marL="0" lvl="0" indent="0" algn="l" rtl="0">
              <a:lnSpc>
                <a:spcPct val="103750"/>
              </a:lnSpc>
              <a:spcBef>
                <a:spcPts val="0"/>
              </a:spcBef>
              <a:spcAft>
                <a:spcPts val="0"/>
              </a:spcAft>
              <a:buSzPts val="1400"/>
              <a:buNone/>
            </a:pPr>
            <a:endParaRPr/>
          </a:p>
          <a:p>
            <a:pPr marL="0" lvl="0" indent="0" algn="l" rtl="0">
              <a:lnSpc>
                <a:spcPct val="103750"/>
              </a:lnSpc>
              <a:spcBef>
                <a:spcPts val="20"/>
              </a:spcBef>
              <a:spcAft>
                <a:spcPts val="0"/>
              </a:spcAft>
              <a:buSzPts val="1400"/>
              <a:buNone/>
            </a:pPr>
            <a:r>
              <a:rPr lang="en-US"/>
              <a:t>Now let's explore insect anatomy. </a:t>
            </a:r>
            <a:endParaRPr/>
          </a:p>
          <a:p>
            <a:pPr marL="0" lvl="0" indent="0" algn="l" rtl="0">
              <a:lnSpc>
                <a:spcPct val="103750"/>
              </a:lnSpc>
              <a:spcBef>
                <a:spcPts val="20"/>
              </a:spcBef>
              <a:spcAft>
                <a:spcPts val="0"/>
              </a:spcAft>
              <a:buSzPts val="1400"/>
              <a:buNone/>
            </a:pPr>
            <a:endParaRPr/>
          </a:p>
          <a:p>
            <a:pPr marL="0" lvl="0" indent="0" algn="l" rtl="0">
              <a:lnSpc>
                <a:spcPct val="103750"/>
              </a:lnSpc>
              <a:spcBef>
                <a:spcPts val="20"/>
              </a:spcBef>
              <a:spcAft>
                <a:spcPts val="0"/>
              </a:spcAft>
              <a:buSzPts val="1400"/>
              <a:buNone/>
            </a:pPr>
            <a:r>
              <a:rPr lang="en-US"/>
              <a:t>----------------------------------------------------------------------------------- </a:t>
            </a:r>
            <a:endParaRPr/>
          </a:p>
          <a:p>
            <a:pPr marL="0" lvl="0" indent="0" algn="l" rtl="0">
              <a:lnSpc>
                <a:spcPct val="103750"/>
              </a:lnSpc>
              <a:spcBef>
                <a:spcPts val="20"/>
              </a:spcBef>
              <a:spcAft>
                <a:spcPts val="0"/>
              </a:spcAft>
              <a:buSzPts val="1400"/>
              <a:buNone/>
            </a:pPr>
            <a:r>
              <a:rPr lang="en-US"/>
              <a:t>Photo by Pest and Diseases Image Library , Bugwood.org  </a:t>
            </a:r>
            <a:endParaRPr/>
          </a:p>
          <a:p>
            <a:pPr marL="0" lvl="0" indent="0" algn="l" rtl="0">
              <a:lnSpc>
                <a:spcPct val="103750"/>
              </a:lnSpc>
              <a:spcBef>
                <a:spcPts val="20"/>
              </a:spcBef>
              <a:spcAft>
                <a:spcPts val="0"/>
              </a:spcAft>
              <a:buSzPts val="1400"/>
              <a:buNone/>
            </a:pPr>
            <a:r>
              <a:rPr lang="en-US"/>
              <a:t>Whole fly: </a:t>
            </a:r>
            <a:r>
              <a:rPr lang="en-US" u="sng">
                <a:solidFill>
                  <a:schemeClr val="hlink"/>
                </a:solidFill>
                <a:hlinkClick r:id="rId3"/>
              </a:rPr>
              <a:t>https://www.insectimages.org/browse/detail.cfm?imgnum=5459068</a:t>
            </a:r>
            <a:r>
              <a:rPr lang="en-US"/>
              <a:t> </a:t>
            </a:r>
            <a:endParaRPr/>
          </a:p>
          <a:p>
            <a:pPr marL="0" lvl="0" indent="0" algn="l" rtl="0">
              <a:lnSpc>
                <a:spcPct val="103750"/>
              </a:lnSpc>
              <a:spcBef>
                <a:spcPts val="20"/>
              </a:spcBef>
              <a:spcAft>
                <a:spcPts val="0"/>
              </a:spcAft>
              <a:buSzPts val="1400"/>
              <a:buNone/>
            </a:pPr>
            <a:r>
              <a:rPr lang="en-US"/>
              <a:t>Head: </a:t>
            </a:r>
            <a:r>
              <a:rPr lang="en-US" u="sng">
                <a:solidFill>
                  <a:schemeClr val="hlink"/>
                </a:solidFill>
                <a:hlinkClick r:id="rId4"/>
              </a:rPr>
              <a:t>https://www.insectimages.org/browse/detail.cfm?imgnum=5459067</a:t>
            </a:r>
            <a:r>
              <a:rPr lang="en-US"/>
              <a:t> </a:t>
            </a:r>
            <a:endParaRPr/>
          </a:p>
          <a:p>
            <a:pPr marL="0" lvl="0" indent="0" algn="l" rtl="0">
              <a:lnSpc>
                <a:spcPct val="103750"/>
              </a:lnSpc>
              <a:spcBef>
                <a:spcPts val="20"/>
              </a:spcBef>
              <a:spcAft>
                <a:spcPts val="0"/>
              </a:spcAft>
              <a:buSzPts val="1400"/>
              <a:buNone/>
            </a:pPr>
            <a:r>
              <a:rPr lang="en-US"/>
              <a:t>Thoax:  </a:t>
            </a:r>
            <a:r>
              <a:rPr lang="en-US" u="sng">
                <a:solidFill>
                  <a:schemeClr val="hlink"/>
                </a:solidFill>
                <a:hlinkClick r:id="rId5"/>
              </a:rPr>
              <a:t>https://www.insectimages.org/browse/detail.cfm?imgnum=5459069</a:t>
            </a:r>
            <a:endParaRPr/>
          </a:p>
          <a:p>
            <a:pPr marL="0" lvl="0" indent="0" algn="l" rtl="0">
              <a:lnSpc>
                <a:spcPct val="103750"/>
              </a:lnSpc>
              <a:spcBef>
                <a:spcPts val="20"/>
              </a:spcBef>
              <a:spcAft>
                <a:spcPts val="0"/>
              </a:spcAft>
              <a:buSzPts val="1400"/>
              <a:buNone/>
            </a:pPr>
            <a:r>
              <a:rPr lang="en-US"/>
              <a:t>Abdomen: </a:t>
            </a:r>
            <a:r>
              <a:rPr lang="en-US" u="sng">
                <a:solidFill>
                  <a:schemeClr val="hlink"/>
                </a:solidFill>
                <a:hlinkClick r:id="rId6"/>
              </a:rPr>
              <a:t>https://www.insectimages.org/browse/detail.cfm?imgnum=5459064</a:t>
            </a:r>
            <a:r>
              <a:rPr lang="en-US"/>
              <a:t> </a:t>
            </a:r>
            <a:endParaRPr/>
          </a:p>
          <a:p>
            <a:pPr marL="0" lvl="0" indent="0" algn="l" rtl="0">
              <a:lnSpc>
                <a:spcPct val="103750"/>
              </a:lnSpc>
              <a:spcBef>
                <a:spcPts val="405"/>
              </a:spcBef>
              <a:spcAft>
                <a:spcPts val="0"/>
              </a:spcAft>
              <a:buClr>
                <a:schemeClr val="dk1"/>
              </a:buClr>
              <a:buSzPts val="1100"/>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33:notes"/>
          <p:cNvSpPr txBox="1">
            <a:spLocks noGrp="1"/>
          </p:cNvSpPr>
          <p:nvPr>
            <p:ph type="body" idx="1"/>
          </p:nvPr>
        </p:nvSpPr>
        <p:spPr>
          <a:xfrm>
            <a:off x="731520" y="4620579"/>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highlight>
                  <a:srgbClr val="FFFFFF"/>
                </a:highlight>
              </a:rPr>
              <a:t>Beetle and weevils are in the order </a:t>
            </a:r>
            <a:r>
              <a:rPr lang="en-US" dirty="0" err="1">
                <a:highlight>
                  <a:srgbClr val="FFFFFF"/>
                </a:highlight>
              </a:rPr>
              <a:t>coleoptera</a:t>
            </a:r>
            <a:r>
              <a:rPr lang="en-US" dirty="0">
                <a:highlight>
                  <a:srgbClr val="FFFFFF"/>
                </a:highlight>
              </a:rPr>
              <a:t>. ( Pronunciation:  [</a:t>
            </a:r>
            <a:r>
              <a:rPr lang="en-US" dirty="0" err="1">
                <a:highlight>
                  <a:srgbClr val="FFFFFF"/>
                </a:highlight>
              </a:rPr>
              <a:t>Co·le·OP·ter·a</a:t>
            </a:r>
            <a:r>
              <a:rPr lang="en-US" dirty="0">
                <a:highlight>
                  <a:srgbClr val="FFFFFF"/>
                </a:highlight>
              </a:rPr>
              <a:t>]) This is the largest order of animals by number of species. One in five living animal species is a beetle. </a:t>
            </a:r>
            <a:endParaRPr dirty="0">
              <a:highlight>
                <a:srgbClr val="FFFFFF"/>
              </a:highlight>
            </a:endParaRPr>
          </a:p>
          <a:p>
            <a:pPr marL="0" lvl="0" indent="0" algn="l" rtl="0">
              <a:lnSpc>
                <a:spcPct val="100000"/>
              </a:lnSpc>
              <a:spcBef>
                <a:spcPts val="0"/>
              </a:spcBef>
              <a:spcAft>
                <a:spcPts val="0"/>
              </a:spcAft>
              <a:buSzPts val="1400"/>
              <a:buNone/>
            </a:pPr>
            <a:endParaRPr dirty="0">
              <a:highlight>
                <a:srgbClr val="FFFFFF"/>
              </a:highlight>
            </a:endParaRPr>
          </a:p>
          <a:p>
            <a:pPr marL="0" lvl="0" indent="0" algn="l" rtl="0">
              <a:lnSpc>
                <a:spcPct val="100000"/>
              </a:lnSpc>
              <a:spcBef>
                <a:spcPts val="0"/>
              </a:spcBef>
              <a:spcAft>
                <a:spcPts val="0"/>
              </a:spcAft>
              <a:buSzPts val="1400"/>
              <a:buNone/>
            </a:pPr>
            <a:r>
              <a:rPr lang="en-US" dirty="0">
                <a:highlight>
                  <a:srgbClr val="FFFFFF"/>
                </a:highlight>
              </a:rPr>
              <a:t>This order is very diverse with species having a w</a:t>
            </a:r>
            <a:r>
              <a:rPr lang="en-US" dirty="0"/>
              <a:t>ide variety of shapes, sizes, habitat and feeding habits. They have chewing mouthparts as an adult and also during all larval stages.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Adults have two pairs of wings. The front pair of wings, called elytra, are thick and form a hard shell over the abdomen of most beetles. Elytra meet in a straight line down the middle of the back. Some have short elytra and may be confused with earwigs.  The hind wings are membranous and are folded under the front wings when at rest.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Many beetles species are herbivores, both in their larval and adult stages, and are considered major pests of garden, landscape and agricultural plants. They do this by eating leaves, stalks and flowers, and sometimes plant roots. Their snout-nosed cousins, weevils and curculios, primarily inflict damage by boring into stems, flower buds and fruit.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Others beetles are scavengers are useful as decomposers and recyclers of organic nutrients. Predatory species, such as lady bird beetles, are important biological control agents of aphids and scale insects.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br>
              <a:rPr lang="en-US" dirty="0"/>
            </a:br>
            <a:r>
              <a:rPr lang="en-US" dirty="0"/>
              <a:t>-------------------------</a:t>
            </a:r>
            <a:endParaRPr dirty="0"/>
          </a:p>
          <a:p>
            <a:pPr marL="0" lvl="0" indent="0" algn="l" rtl="0">
              <a:lnSpc>
                <a:spcPct val="100000"/>
              </a:lnSpc>
              <a:spcBef>
                <a:spcPts val="0"/>
              </a:spcBef>
              <a:spcAft>
                <a:spcPts val="0"/>
              </a:spcAft>
              <a:buSzPts val="1400"/>
              <a:buNone/>
            </a:pPr>
            <a:r>
              <a:rPr lang="en-US" dirty="0"/>
              <a:t>Photo: </a:t>
            </a:r>
            <a:endParaRPr dirty="0"/>
          </a:p>
          <a:p>
            <a:pPr marL="0" lvl="0" indent="0" algn="l" rtl="0">
              <a:lnSpc>
                <a:spcPct val="100000"/>
              </a:lnSpc>
              <a:spcBef>
                <a:spcPts val="0"/>
              </a:spcBef>
              <a:spcAft>
                <a:spcPts val="0"/>
              </a:spcAft>
              <a:buSzPts val="1400"/>
              <a:buNone/>
            </a:pPr>
            <a:r>
              <a:rPr lang="en-US" dirty="0"/>
              <a:t>Southern Pine Beetle wing - Erich G. </a:t>
            </a:r>
            <a:r>
              <a:rPr lang="en-US" dirty="0" err="1"/>
              <a:t>Vallery</a:t>
            </a:r>
            <a:r>
              <a:rPr lang="en-US" dirty="0"/>
              <a:t>, USDA Forest Service - SRS-4552, Bugwood.org </a:t>
            </a:r>
            <a:r>
              <a:rPr lang="en-US" u="sng" dirty="0">
                <a:solidFill>
                  <a:schemeClr val="hlink"/>
                </a:solidFill>
                <a:hlinkClick r:id="rId3"/>
              </a:rPr>
              <a:t>https://www.insectimages.org/browse/detail.cfm?imgnum=5289036</a:t>
            </a:r>
            <a:r>
              <a:rPr lang="en-US" dirty="0"/>
              <a:t> </a:t>
            </a:r>
            <a:endParaRPr dirty="0"/>
          </a:p>
          <a:p>
            <a:pPr marL="0" lvl="0" indent="0" algn="l" rtl="0">
              <a:lnSpc>
                <a:spcPct val="100000"/>
              </a:lnSpc>
              <a:spcBef>
                <a:spcPts val="0"/>
              </a:spcBef>
              <a:spcAft>
                <a:spcPts val="0"/>
              </a:spcAft>
              <a:buSzPts val="1400"/>
              <a:buNone/>
            </a:pPr>
            <a:r>
              <a:rPr lang="en-US" dirty="0"/>
              <a:t>Japanese beetle: Joseph Berger, Bugwood.org  </a:t>
            </a:r>
            <a:r>
              <a:rPr lang="en-US" u="sng" dirty="0">
                <a:solidFill>
                  <a:schemeClr val="hlink"/>
                </a:solidFill>
                <a:hlinkClick r:id="rId4"/>
              </a:rPr>
              <a:t>https://www.insectimages.org/browse/detail.cfm?imgnum=5558527</a:t>
            </a:r>
            <a:r>
              <a:rPr lang="en-US" dirty="0"/>
              <a:t> </a:t>
            </a:r>
            <a:endParaRPr dirty="0"/>
          </a:p>
          <a:p>
            <a:pPr marL="0" lvl="0" indent="0" algn="l" rtl="0">
              <a:lnSpc>
                <a:spcPct val="100000"/>
              </a:lnSpc>
              <a:spcBef>
                <a:spcPts val="0"/>
              </a:spcBef>
              <a:spcAft>
                <a:spcPts val="0"/>
              </a:spcAft>
              <a:buSzPts val="1400"/>
              <a:buNone/>
            </a:pPr>
            <a:r>
              <a:rPr lang="en-US" dirty="0"/>
              <a:t>Bess Beetle larvae/ grub : Gerald J. </a:t>
            </a:r>
            <a:r>
              <a:rPr lang="en-US" dirty="0" err="1"/>
              <a:t>Lenhard</a:t>
            </a:r>
            <a:r>
              <a:rPr lang="en-US" dirty="0"/>
              <a:t>, Louisiana State University, Bugwood.org  </a:t>
            </a:r>
            <a:r>
              <a:rPr lang="en-US" u="sng" dirty="0">
                <a:solidFill>
                  <a:schemeClr val="hlink"/>
                </a:solidFill>
                <a:hlinkClick r:id="rId5"/>
              </a:rPr>
              <a:t>https://www.insectimages.org/browse/detail.cfm?imgnum=0014083</a:t>
            </a:r>
            <a:r>
              <a:rPr lang="en-US" dirty="0"/>
              <a:t> </a:t>
            </a:r>
            <a:endParaRPr dirty="0"/>
          </a:p>
          <a:p>
            <a:pPr marL="0" lvl="0" indent="0" algn="l" rtl="0">
              <a:lnSpc>
                <a:spcPct val="100000"/>
              </a:lnSpc>
              <a:spcBef>
                <a:spcPts val="0"/>
              </a:spcBef>
              <a:spcAft>
                <a:spcPts val="0"/>
              </a:spcAft>
              <a:buSzPts val="1400"/>
              <a:buNone/>
            </a:pPr>
            <a:r>
              <a:rPr lang="en-US" dirty="0"/>
              <a:t>Ladybird beetle feeding on eggs  Whitney </a:t>
            </a:r>
            <a:r>
              <a:rPr lang="en-US" dirty="0" err="1"/>
              <a:t>Cranshaw</a:t>
            </a:r>
            <a:r>
              <a:rPr lang="en-US" dirty="0"/>
              <a:t>, Colorado State University, Bugwood.org  </a:t>
            </a:r>
            <a:r>
              <a:rPr lang="en-US" u="sng" dirty="0">
                <a:solidFill>
                  <a:schemeClr val="hlink"/>
                </a:solidFill>
                <a:hlinkClick r:id="rId6"/>
              </a:rPr>
              <a:t>https://www.insectimages.org/browse/detail.cfm?imgnum=1475029</a:t>
            </a:r>
            <a:r>
              <a:rPr lang="en-US" dirty="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6:notes"/>
          <p:cNvSpPr txBox="1">
            <a:spLocks noGrp="1"/>
          </p:cNvSpPr>
          <p:nvPr>
            <p:ph type="body" idx="1"/>
          </p:nvPr>
        </p:nvSpPr>
        <p:spPr>
          <a:xfrm>
            <a:off x="731520" y="4620580"/>
            <a:ext cx="5852160" cy="3780473"/>
          </a:xfrm>
          <a:prstGeom prst="rect">
            <a:avLst/>
          </a:prstGeom>
          <a:noFill/>
          <a:ln>
            <a:noFill/>
          </a:ln>
        </p:spPr>
        <p:txBody>
          <a:bodyPr spcFirstLastPara="1" wrap="square" lIns="96650" tIns="48325" rIns="96650" bIns="48325" anchor="t" anchorCtr="0">
            <a:noAutofit/>
          </a:bodyPr>
          <a:lstStyle/>
          <a:p>
            <a:r>
              <a:rPr lang="en-US" sz="1200" b="0" i="0" u="none" strike="noStrike" cap="none" dirty="0">
                <a:solidFill>
                  <a:schemeClr val="dk1"/>
                </a:solidFill>
                <a:effectLst/>
                <a:latin typeface="Calibri"/>
                <a:ea typeface="Calibri"/>
                <a:cs typeface="Calibri"/>
                <a:sym typeface="Calibri"/>
              </a:rPr>
              <a:t>The scarab beetle family is very large, with lots of variety,</a:t>
            </a:r>
            <a:r>
              <a:rPr lang="en-US" sz="1200" b="0" i="0" u="none" strike="noStrike" cap="none" baseline="0" dirty="0">
                <a:solidFill>
                  <a:schemeClr val="dk1"/>
                </a:solidFill>
                <a:effectLst/>
                <a:latin typeface="Calibri"/>
                <a:ea typeface="Calibri"/>
                <a:cs typeface="Calibri"/>
                <a:sym typeface="Calibri"/>
              </a:rPr>
              <a:t> that </a:t>
            </a:r>
            <a:r>
              <a:rPr lang="en-US" sz="1200" b="0" i="0" u="none" strike="noStrike" cap="none" dirty="0">
                <a:solidFill>
                  <a:schemeClr val="dk1"/>
                </a:solidFill>
                <a:effectLst/>
                <a:latin typeface="Calibri"/>
                <a:ea typeface="Calibri"/>
                <a:cs typeface="Calibri"/>
                <a:sym typeface="Calibri"/>
              </a:rPr>
              <a:t>occupy different habitats. </a:t>
            </a:r>
            <a:r>
              <a:rPr lang="en-US" sz="1200" b="0" i="0" u="none" strike="noStrike" cap="none" baseline="0" dirty="0">
                <a:solidFill>
                  <a:schemeClr val="dk1"/>
                </a:solidFill>
                <a:effectLst/>
                <a:latin typeface="Calibri"/>
                <a:ea typeface="Calibri"/>
                <a:cs typeface="Calibri"/>
                <a:sym typeface="Calibri"/>
              </a:rPr>
              <a:t> They can range in size </a:t>
            </a:r>
            <a:r>
              <a:rPr lang="en-US" sz="1200" b="0" i="0" u="none" strike="noStrike" cap="none" dirty="0">
                <a:solidFill>
                  <a:schemeClr val="dk1"/>
                </a:solidFill>
                <a:effectLst/>
                <a:latin typeface="Calibri"/>
                <a:ea typeface="Calibri"/>
                <a:cs typeface="Calibri"/>
                <a:sym typeface="Calibri"/>
              </a:rPr>
              <a:t>from less than ¼ inch to 2 inches (adults); to about 2 inches (larvae). They are oval or elongated, stout, usually with rounded backs.</a:t>
            </a:r>
            <a:r>
              <a:rPr lang="en-US" sz="1200" b="0" i="0" u="none" strike="noStrike" cap="none" baseline="0" dirty="0">
                <a:solidFill>
                  <a:schemeClr val="dk1"/>
                </a:solidFill>
                <a:effectLst/>
                <a:latin typeface="Calibri"/>
                <a:ea typeface="Calibri"/>
                <a:cs typeface="Calibri"/>
                <a:sym typeface="Calibri"/>
              </a:rPr>
              <a:t> They have </a:t>
            </a:r>
            <a:r>
              <a:rPr lang="en-US" sz="1200" b="0" i="0" u="none" strike="noStrike" cap="none" dirty="0">
                <a:solidFill>
                  <a:schemeClr val="dk1"/>
                </a:solidFill>
                <a:effectLst/>
                <a:latin typeface="Calibri"/>
                <a:ea typeface="Calibri"/>
                <a:cs typeface="Calibri"/>
                <a:sym typeface="Calibri"/>
              </a:rPr>
              <a:t>clubbed antennae with segments that can press tightly together or can be fanned open like leaves.  While</a:t>
            </a:r>
            <a:r>
              <a:rPr lang="en-US" sz="1200" b="0" i="0" u="none" strike="noStrike" cap="none" baseline="0" dirty="0">
                <a:solidFill>
                  <a:schemeClr val="dk1"/>
                </a:solidFill>
                <a:effectLst/>
                <a:latin typeface="Calibri"/>
                <a:ea typeface="Calibri"/>
                <a:cs typeface="Calibri"/>
                <a:sym typeface="Calibri"/>
              </a:rPr>
              <a:t> some species </a:t>
            </a:r>
            <a:r>
              <a:rPr lang="en-US" sz="1200" b="0" i="0" u="none" strike="noStrike" cap="none" dirty="0">
                <a:solidFill>
                  <a:schemeClr val="dk1"/>
                </a:solidFill>
                <a:effectLst/>
                <a:latin typeface="Calibri"/>
                <a:ea typeface="Calibri"/>
                <a:cs typeface="Calibri"/>
                <a:sym typeface="Calibri"/>
              </a:rPr>
              <a:t>are black, brownish, or drab, many scarabs are colorful, some with iridescent greens and other colors.</a:t>
            </a:r>
            <a:r>
              <a:rPr lang="en-US" sz="1200" b="0" i="0" u="none" strike="noStrike" cap="none" baseline="0" dirty="0">
                <a:solidFill>
                  <a:schemeClr val="dk1"/>
                </a:solidFill>
                <a:effectLst/>
                <a:latin typeface="Calibri"/>
                <a:ea typeface="Calibri"/>
                <a:cs typeface="Calibri"/>
                <a:sym typeface="Calibri"/>
              </a:rPr>
              <a:t>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The larvae of most scarab beetles are whitish, C-shaped grubs that live underground or in other protected places. The heads are often brownish or black, and they have three pairs of legs.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Both</a:t>
            </a:r>
            <a:r>
              <a:rPr lang="en-US" sz="1200" b="0" i="0" u="none" strike="noStrike" cap="none" baseline="0" dirty="0">
                <a:solidFill>
                  <a:schemeClr val="dk1"/>
                </a:solidFill>
                <a:effectLst/>
                <a:latin typeface="Calibri"/>
                <a:ea typeface="Calibri"/>
                <a:cs typeface="Calibri"/>
                <a:sym typeface="Calibri"/>
              </a:rPr>
              <a:t> adults and larvae have </a:t>
            </a:r>
            <a:r>
              <a:rPr lang="en-US" sz="1200" b="0" i="0" u="none" strike="noStrike" cap="none" dirty="0">
                <a:solidFill>
                  <a:schemeClr val="dk1"/>
                </a:solidFill>
                <a:effectLst/>
                <a:latin typeface="Calibri"/>
                <a:ea typeface="Calibri"/>
                <a:cs typeface="Calibri"/>
                <a:sym typeface="Calibri"/>
              </a:rPr>
              <a:t>mouthparts are mostly adapted for chewing.  Adults feed on various materials, according to species. Some eat decaying materials such as manure, carrion, rotting and fermenting fruits, and composting plant material. Some eat fungi and mushrooms, or sap. Others burrow into the soil and chew plant roots. Some eat flowers, pollen, and nectar, pollinating flowers in the process. Many eat leaves and fruits. The larvae of most eat decaying materials or plant roots.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While</a:t>
            </a:r>
            <a:r>
              <a:rPr lang="en-US" sz="1200" b="0" i="0" u="none" strike="noStrike" cap="none" baseline="0" dirty="0">
                <a:solidFill>
                  <a:schemeClr val="dk1"/>
                </a:solidFill>
                <a:effectLst/>
                <a:latin typeface="Calibri"/>
                <a:ea typeface="Calibri"/>
                <a:cs typeface="Calibri"/>
                <a:sym typeface="Calibri"/>
              </a:rPr>
              <a:t> some scarab beetle,</a:t>
            </a:r>
            <a:r>
              <a:rPr lang="en-US" sz="1200" b="0" i="0" u="none" strike="noStrike" cap="none" dirty="0">
                <a:solidFill>
                  <a:schemeClr val="dk1"/>
                </a:solidFill>
                <a:effectLst/>
                <a:latin typeface="Calibri"/>
                <a:ea typeface="Calibri"/>
                <a:cs typeface="Calibri"/>
                <a:sym typeface="Calibri"/>
              </a:rPr>
              <a:t> such as the introduced Japanese beetle, are serious agricultural pests, most scarabs are</a:t>
            </a:r>
            <a:r>
              <a:rPr lang="en-US" sz="1200" b="0" i="0" u="none" strike="noStrike" cap="none" baseline="0" dirty="0">
                <a:solidFill>
                  <a:schemeClr val="dk1"/>
                </a:solidFill>
                <a:effectLst/>
                <a:latin typeface="Calibri"/>
                <a:ea typeface="Calibri"/>
                <a:cs typeface="Calibri"/>
                <a:sym typeface="Calibri"/>
              </a:rPr>
              <a:t> beneficial since they help </a:t>
            </a:r>
            <a:r>
              <a:rPr lang="en-US" sz="1200" b="0" i="0" u="none" strike="noStrike" cap="none" dirty="0">
                <a:solidFill>
                  <a:schemeClr val="dk1"/>
                </a:solidFill>
                <a:effectLst/>
                <a:latin typeface="Calibri"/>
                <a:ea typeface="Calibri"/>
                <a:cs typeface="Calibri"/>
                <a:sym typeface="Calibri"/>
              </a:rPr>
              <a:t>to break down decomposing materials and thus nourish the soil.</a:t>
            </a:r>
            <a:r>
              <a:rPr lang="en-US" sz="1200" b="0" i="0" u="none" strike="noStrike" cap="none" baseline="0" dirty="0">
                <a:solidFill>
                  <a:schemeClr val="dk1"/>
                </a:solidFill>
                <a:effectLst/>
                <a:latin typeface="Calibri"/>
                <a:ea typeface="Calibri"/>
                <a:cs typeface="Calibri"/>
                <a:sym typeface="Calibri"/>
              </a:rPr>
              <a:t> </a:t>
            </a:r>
          </a:p>
          <a:p>
            <a:pPr marL="0" lvl="0" indent="0" algn="l" rtl="0">
              <a:lnSpc>
                <a:spcPct val="100000"/>
              </a:lnSpc>
              <a:spcBef>
                <a:spcPts val="0"/>
              </a:spcBef>
              <a:spcAft>
                <a:spcPts val="0"/>
              </a:spcAft>
              <a:buSzPts val="1400"/>
              <a:buNone/>
            </a:pPr>
            <a:endParaRPr lang="en-US" sz="1200" b="0" i="0" u="none" strike="noStrike" cap="none" baseline="0" dirty="0">
              <a:solidFill>
                <a:schemeClr val="dk1"/>
              </a:solidFill>
              <a:effectLst/>
              <a:latin typeface="Calibri"/>
              <a:cs typeface="Calibri"/>
              <a:sym typeface="Calibri"/>
            </a:endParaRPr>
          </a:p>
          <a:p>
            <a:pPr marL="171450" lvl="0" indent="-171450" algn="l" rtl="0">
              <a:lnSpc>
                <a:spcPct val="100000"/>
              </a:lnSpc>
              <a:spcBef>
                <a:spcPts val="0"/>
              </a:spcBef>
              <a:spcAft>
                <a:spcPts val="0"/>
              </a:spcAft>
              <a:buSzPts val="1400"/>
              <a:buFontTx/>
              <a:buChar char="-"/>
            </a:pPr>
            <a:r>
              <a:rPr lang="en-US" dirty="0">
                <a:hlinkClick r:id="rId3"/>
              </a:rPr>
              <a:t>Delta Flower Scarab</a:t>
            </a:r>
            <a:endParaRPr lang="en-US" dirty="0"/>
          </a:p>
          <a:p>
            <a:pPr marL="171450" lvl="0" indent="-171450" algn="l" rtl="0">
              <a:lnSpc>
                <a:spcPct val="100000"/>
              </a:lnSpc>
              <a:spcBef>
                <a:spcPts val="0"/>
              </a:spcBef>
              <a:spcAft>
                <a:spcPts val="0"/>
              </a:spcAft>
              <a:buSzPts val="1400"/>
              <a:buFontTx/>
              <a:buChar char="-"/>
            </a:pPr>
            <a:endParaRPr dirty="0"/>
          </a:p>
        </p:txBody>
      </p:sp>
    </p:spTree>
    <p:extLst>
      <p:ext uri="{BB962C8B-B14F-4D97-AF65-F5344CB8AC3E}">
        <p14:creationId xmlns:p14="http://schemas.microsoft.com/office/powerpoint/2010/main" val="1612888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34:notes"/>
          <p:cNvSpPr txBox="1">
            <a:spLocks noGrp="1"/>
          </p:cNvSpPr>
          <p:nvPr>
            <p:ph type="body" idx="1"/>
          </p:nvPr>
        </p:nvSpPr>
        <p:spPr>
          <a:xfrm>
            <a:off x="731520" y="4620579"/>
            <a:ext cx="5852160" cy="3780473"/>
          </a:xfrm>
          <a:prstGeom prst="rect">
            <a:avLst/>
          </a:prstGeom>
          <a:noFill/>
          <a:ln>
            <a:noFill/>
          </a:ln>
        </p:spPr>
        <p:txBody>
          <a:bodyPr spcFirstLastPara="1" wrap="square" lIns="96650" tIns="48325" rIns="96650" bIns="48325" anchor="t" anchorCtr="0">
            <a:noAutofit/>
          </a:bodyPr>
          <a:lstStyle/>
          <a:p>
            <a:r>
              <a:rPr lang="en-US" sz="1200" b="0" i="0" u="none" strike="noStrike" cap="none" dirty="0">
                <a:solidFill>
                  <a:schemeClr val="dk1"/>
                </a:solidFill>
                <a:effectLst/>
                <a:latin typeface="Calibri"/>
                <a:ea typeface="Calibri"/>
                <a:cs typeface="Calibri"/>
                <a:sym typeface="Calibri"/>
              </a:rPr>
              <a:t>Leaf beetles are a large and diverse group. They are small to medium size beetle that have oval or round shape. Their antennae are usually no more than half the length of the body. Although some are drab browns and blacks, many are brightly colored with striped, spotted, or blotched patterns, and some are shiny gold, silver, or other metallic colors.</a:t>
            </a:r>
            <a:r>
              <a:rPr lang="en-US" sz="1200" b="0" i="0" u="none" strike="noStrike" cap="none" baseline="0" dirty="0">
                <a:solidFill>
                  <a:schemeClr val="dk1"/>
                </a:solidFill>
                <a:effectLst/>
                <a:latin typeface="Calibri"/>
                <a:ea typeface="Calibri"/>
                <a:cs typeface="Calibri"/>
                <a:sym typeface="Calibri"/>
              </a:rPr>
              <a:t> Leaf beetle </a:t>
            </a:r>
            <a:r>
              <a:rPr lang="en-US" sz="1200" b="0" i="0" u="none" strike="noStrike" cap="none" dirty="0">
                <a:solidFill>
                  <a:schemeClr val="dk1"/>
                </a:solidFill>
                <a:effectLst/>
                <a:latin typeface="Calibri"/>
                <a:ea typeface="Calibri"/>
                <a:cs typeface="Calibri"/>
                <a:sym typeface="Calibri"/>
              </a:rPr>
              <a:t>larvae are can be found in a variety of forms</a:t>
            </a:r>
            <a:r>
              <a:rPr lang="en-US" sz="1200" b="0" i="0" u="none" strike="noStrike" cap="none" baseline="0" dirty="0">
                <a:solidFill>
                  <a:schemeClr val="dk1"/>
                </a:solidFill>
                <a:effectLst/>
                <a:latin typeface="Calibri"/>
                <a:ea typeface="Calibri"/>
                <a:cs typeface="Calibri"/>
                <a:sym typeface="Calibri"/>
              </a:rPr>
              <a:t> from </a:t>
            </a:r>
            <a:r>
              <a:rPr lang="en-US" sz="1200" b="0" i="0" u="none" strike="noStrike" cap="none" dirty="0">
                <a:solidFill>
                  <a:schemeClr val="dk1"/>
                </a:solidFill>
                <a:effectLst/>
                <a:latin typeface="Calibri"/>
                <a:ea typeface="Calibri"/>
                <a:cs typeface="Calibri"/>
                <a:sym typeface="Calibri"/>
              </a:rPr>
              <a:t>segmented worms or grubs.</a:t>
            </a:r>
            <a:r>
              <a:rPr lang="en-US" sz="1200" b="0" i="0" u="none" strike="noStrike" cap="none" baseline="0" dirty="0">
                <a:solidFill>
                  <a:schemeClr val="dk1"/>
                </a:solidFill>
                <a:effectLst/>
                <a:latin typeface="Calibri"/>
                <a:ea typeface="Calibri"/>
                <a:cs typeface="Calibri"/>
                <a:sym typeface="Calibri"/>
              </a:rPr>
              <a:t> </a:t>
            </a:r>
          </a:p>
          <a:p>
            <a:endParaRPr lang="en-US" sz="1200" b="0" i="0" u="none" strike="noStrike" cap="none" baseline="0"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Some, like the Colorado potato beetle larva</a:t>
            </a:r>
            <a:r>
              <a:rPr lang="en-US" sz="1200" b="0" i="0" u="none" strike="noStrike" cap="none" baseline="0"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seen</a:t>
            </a:r>
            <a:r>
              <a:rPr lang="en-US" sz="1200" b="0" i="1" u="none" strike="noStrike" cap="none" baseline="0" dirty="0">
                <a:solidFill>
                  <a:schemeClr val="dk1"/>
                </a:solidFill>
                <a:effectLst/>
                <a:latin typeface="Calibri"/>
                <a:ea typeface="Calibri"/>
                <a:cs typeface="Calibri"/>
                <a:sym typeface="Calibri"/>
              </a:rPr>
              <a:t> in the bottom left photo</a:t>
            </a:r>
            <a:r>
              <a:rPr lang="en-US" sz="1200" b="0" i="0" u="none" strike="noStrike" cap="none" baseline="0"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are pudgy grubs. Others, like the larvae of tortoise beetles, have spines or hide beneath a roof made of excrement or other debris. Some have two “tails” at the hind end. Other look like early-stage butterfly caterpillars or lady beetle larvae.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The adults feed on leaves, flowers, and other plant parts. Although some eat a variety of plants, many species are limited to one type, such as plants in the bean family, or to milkweeds.</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The larvae of leaf beetles eat foliage, roots, or underground stems of plants. The larvae of some species are leaf miners, chomping the soft tissues within leaves, creating a light-colored, meandering pattern.</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Several species of this beetle family are crop and garden pests. Among these are the bean leaf beetle, which attacks soybean leaves, pods, and seeds, the striped and spotted cucumber beetles, Colorado potato beetle, elm leaf beetle, corn rootworms, flea beetles of corn, potato, eggplant, cabbage, spinach,</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and the asparagus beetles. Some species, however, are a valuable biological control for invasive weeds.</a:t>
            </a: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Direct feeding by either cucumber beetle adult can kill or severely stunt young plants by feeding on stems and cotyledons or on fruit, but most importantly adult striped cucumber beetles can vector bacterial wilt disease of cucumber, cantaloupe, and squash and to a lesser extent pumpkins. Although feeding damage by adult beetles is less serious to plants that are large and already leafed out, feeding on fruits can result in scarring and decreases the marketability and storage life of the crop. Spotted cucumber beetle feeding can vector mosaic viruses, although this is not very common in Maryland cucurbit fields.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dirty="0"/>
              <a:t>Overwinter as adults in plant debris </a:t>
            </a:r>
          </a:p>
          <a:p>
            <a:r>
              <a:rPr lang="en-US" dirty="0"/>
              <a:t>Larvae feed on roots and burrow in young plant stems</a:t>
            </a:r>
          </a:p>
          <a:p>
            <a:r>
              <a:rPr lang="en-US" dirty="0"/>
              <a:t>Pupating in soil </a:t>
            </a:r>
          </a:p>
          <a:p>
            <a:r>
              <a:rPr lang="en-US" dirty="0"/>
              <a:t>Adults feed on seedlings, leaves, flowers, pollen and fruit (spotted) </a:t>
            </a:r>
          </a:p>
          <a:p>
            <a:r>
              <a:rPr lang="en-US" dirty="0"/>
              <a:t>1-3 generations per year</a:t>
            </a:r>
          </a:p>
          <a:p>
            <a:r>
              <a:rPr lang="en-US" dirty="0"/>
              <a:t>Vectors of diseases</a:t>
            </a:r>
          </a:p>
          <a:p>
            <a:pPr lvl="1"/>
            <a:r>
              <a:rPr lang="en-US" dirty="0" err="1"/>
              <a:t>Fusarium</a:t>
            </a:r>
            <a:r>
              <a:rPr lang="en-US" dirty="0"/>
              <a:t> wilt</a:t>
            </a:r>
          </a:p>
          <a:p>
            <a:pPr lvl="1"/>
            <a:r>
              <a:rPr lang="en-US" dirty="0"/>
              <a:t>Mosaic viruses</a:t>
            </a:r>
          </a:p>
          <a:p>
            <a:pPr lvl="1"/>
            <a:r>
              <a:rPr lang="en-US" dirty="0"/>
              <a:t>Muskmelon necrotic spot virus</a:t>
            </a:r>
          </a:p>
          <a:p>
            <a:pPr lvl="1"/>
            <a:r>
              <a:rPr lang="en-US" dirty="0"/>
              <a:t>Cucurbit bacterial wilt</a:t>
            </a:r>
          </a:p>
          <a:p>
            <a:endParaRPr lang="en-US" dirty="0"/>
          </a:p>
        </p:txBody>
      </p:sp>
      <p:sp>
        <p:nvSpPr>
          <p:cNvPr id="4" name="Slide Number Placeholder 3"/>
          <p:cNvSpPr>
            <a:spLocks noGrp="1"/>
          </p:cNvSpPr>
          <p:nvPr>
            <p:ph type="sldNum" sz="quarter" idx="10"/>
          </p:nvPr>
        </p:nvSpPr>
        <p:spPr/>
        <p:txBody>
          <a:bodyPr/>
          <a:lstStyle/>
          <a:p>
            <a:fld id="{3527E1B1-0DA1-45F1-8A8A-14201DB09566}" type="slidenum">
              <a:rPr lang="en-US" smtClean="0"/>
              <a:pPr/>
              <a:t>41</a:t>
            </a:fld>
            <a:endParaRPr lang="en-US"/>
          </a:p>
        </p:txBody>
      </p:sp>
    </p:spTree>
    <p:extLst>
      <p:ext uri="{BB962C8B-B14F-4D97-AF65-F5344CB8AC3E}">
        <p14:creationId xmlns:p14="http://schemas.microsoft.com/office/powerpoint/2010/main" val="1979791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 up and remove garden debris to reduce overwintering sites for the beetle</a:t>
            </a:r>
          </a:p>
          <a:p>
            <a:r>
              <a:rPr lang="en-US" dirty="0"/>
              <a:t>Lightly tilling your garden in spring or fall may also help reduce flea beetle populations </a:t>
            </a:r>
          </a:p>
        </p:txBody>
      </p:sp>
      <p:sp>
        <p:nvSpPr>
          <p:cNvPr id="4" name="Slide Number Placeholder 3"/>
          <p:cNvSpPr>
            <a:spLocks noGrp="1"/>
          </p:cNvSpPr>
          <p:nvPr>
            <p:ph type="sldNum" sz="quarter" idx="10"/>
          </p:nvPr>
        </p:nvSpPr>
        <p:spPr/>
        <p:txBody>
          <a:bodyPr/>
          <a:lstStyle/>
          <a:p>
            <a:fld id="{B2534ABD-4B8F-4D76-8DC5-F85FC3A748E1}" type="slidenum">
              <a:rPr lang="en-US" smtClean="0"/>
              <a:t>42</a:t>
            </a:fld>
            <a:endParaRPr lang="en-US"/>
          </a:p>
        </p:txBody>
      </p:sp>
    </p:spTree>
    <p:extLst>
      <p:ext uri="{BB962C8B-B14F-4D97-AF65-F5344CB8AC3E}">
        <p14:creationId xmlns:p14="http://schemas.microsoft.com/office/powerpoint/2010/main" val="3164567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35:notes"/>
          <p:cNvSpPr txBox="1">
            <a:spLocks noGrp="1"/>
          </p:cNvSpPr>
          <p:nvPr>
            <p:ph type="body" idx="1"/>
          </p:nvPr>
        </p:nvSpPr>
        <p:spPr>
          <a:xfrm>
            <a:off x="731520" y="4620579"/>
            <a:ext cx="5852160" cy="3780473"/>
          </a:xfrm>
          <a:prstGeom prst="rect">
            <a:avLst/>
          </a:prstGeom>
          <a:noFill/>
          <a:ln>
            <a:noFill/>
          </a:ln>
        </p:spPr>
        <p:txBody>
          <a:bodyPr spcFirstLastPara="1" wrap="square" lIns="96650" tIns="48325" rIns="96650" bIns="48325" anchor="t" anchorCtr="0">
            <a:noAutofit/>
          </a:bodyPr>
          <a:lstStyle/>
          <a:p>
            <a:pPr marL="171450" lvl="0" indent="-171450" algn="l" rtl="0">
              <a:lnSpc>
                <a:spcPct val="115000"/>
              </a:lnSpc>
              <a:spcBef>
                <a:spcPts val="1400"/>
              </a:spcBef>
              <a:spcAft>
                <a:spcPts val="0"/>
              </a:spcAft>
              <a:buSzPts val="1100"/>
              <a:buFontTx/>
              <a:buChar char="-"/>
            </a:pPr>
            <a:r>
              <a:rPr lang="en-US" dirty="0"/>
              <a:t>https://extension.umn.edu/soybean-pest-management/wireworm-soybean</a:t>
            </a:r>
          </a:p>
          <a:p>
            <a:pPr marL="171450" lvl="0" indent="-171450" algn="l" rtl="0">
              <a:lnSpc>
                <a:spcPct val="115000"/>
              </a:lnSpc>
              <a:spcBef>
                <a:spcPts val="1400"/>
              </a:spcBef>
              <a:spcAft>
                <a:spcPts val="0"/>
              </a:spcAft>
              <a:buSzPts val="1100"/>
              <a:buFontTx/>
              <a:buChar char="-"/>
            </a:pPr>
            <a:endParaRPr lang="en-US" dirty="0"/>
          </a:p>
          <a:p>
            <a:pPr marL="0" lvl="0" indent="0" algn="l" rtl="0">
              <a:lnSpc>
                <a:spcPct val="115000"/>
              </a:lnSpc>
              <a:spcBef>
                <a:spcPts val="1400"/>
              </a:spcBef>
              <a:spcAft>
                <a:spcPts val="0"/>
              </a:spcAft>
              <a:buSzPts val="1100"/>
              <a:buNone/>
            </a:pPr>
            <a:endParaRPr lang="en-US" dirty="0"/>
          </a:p>
          <a:p>
            <a:pPr marL="0" lvl="0" indent="0" algn="l" rtl="0">
              <a:lnSpc>
                <a:spcPct val="115000"/>
              </a:lnSpc>
              <a:spcBef>
                <a:spcPts val="1400"/>
              </a:spcBef>
              <a:spcAft>
                <a:spcPts val="0"/>
              </a:spcAft>
              <a:buSzPts val="1100"/>
              <a:buNone/>
            </a:pPr>
            <a:r>
              <a:rPr lang="en-US" dirty="0"/>
              <a:t>Adult click beetles feed on the leave and pollen of plant but the larvae also know as wireworms  tend to be the largest pest issue.</a:t>
            </a:r>
            <a:endParaRPr dirty="0"/>
          </a:p>
          <a:p>
            <a:pPr marL="0" lvl="0" indent="0" algn="l" rtl="0">
              <a:lnSpc>
                <a:spcPct val="115000"/>
              </a:lnSpc>
              <a:spcBef>
                <a:spcPts val="1400"/>
              </a:spcBef>
              <a:spcAft>
                <a:spcPts val="0"/>
              </a:spcAft>
              <a:buSzPts val="1100"/>
              <a:buNone/>
            </a:pPr>
            <a:r>
              <a:rPr lang="en-US" dirty="0"/>
              <a:t>Wireworms are 1/3 to 1 1/2" long, dark brown to yellowish, jointed, hard shelled and cylindrical. Unlike millipedes, with their many pairs of legs, wireworms have only 3 pairs, located directly behind the head. </a:t>
            </a:r>
          </a:p>
          <a:p>
            <a:pPr marL="0" lvl="0" indent="0" algn="l" rtl="0">
              <a:lnSpc>
                <a:spcPct val="115000"/>
              </a:lnSpc>
              <a:spcBef>
                <a:spcPts val="1400"/>
              </a:spcBef>
              <a:spcAft>
                <a:spcPts val="0"/>
              </a:spcAft>
              <a:buSzPts val="1100"/>
              <a:buNone/>
            </a:pPr>
            <a:endParaRPr dirty="0"/>
          </a:p>
          <a:p>
            <a:pPr marL="0" lvl="0" indent="0" algn="l" rtl="0">
              <a:lnSpc>
                <a:spcPct val="115000"/>
              </a:lnSpc>
              <a:spcBef>
                <a:spcPts val="1400"/>
              </a:spcBef>
              <a:spcAft>
                <a:spcPts val="0"/>
              </a:spcAft>
              <a:buSzPts val="1100"/>
              <a:buNone/>
            </a:pPr>
            <a:r>
              <a:rPr lang="en-US" dirty="0"/>
              <a:t>Wireworms chew on underground stems, roots, seeds and tubers of a wide variety of plants, causing them to wilt and die. They will feed on many fruits and vegetables crops, but prefer beets, snap beans, carrots, corn, lettuce, muskmelons, onions, peas, potatoes, strawberries, and sweet potatoes. Larvae of click beetles may attack germinating seeds, the stem base and young roots.</a:t>
            </a:r>
            <a:endParaRPr dirty="0"/>
          </a:p>
          <a:p>
            <a:pPr marL="0" lvl="0" indent="0" algn="l" rtl="0">
              <a:lnSpc>
                <a:spcPct val="115000"/>
              </a:lnSpc>
              <a:spcBef>
                <a:spcPts val="1400"/>
              </a:spcBef>
              <a:spcAft>
                <a:spcPts val="0"/>
              </a:spcAft>
              <a:buClr>
                <a:schemeClr val="dk1"/>
              </a:buClr>
              <a:buSzPts val="1100"/>
              <a:buFont typeface="Arial"/>
              <a:buNone/>
            </a:pPr>
            <a:r>
              <a:rPr lang="en-US" dirty="0"/>
              <a:t>The best way to </a:t>
            </a:r>
            <a:r>
              <a:rPr lang="en-US" dirty="0" err="1"/>
              <a:t>to</a:t>
            </a:r>
            <a:r>
              <a:rPr lang="en-US" dirty="0"/>
              <a:t> know if you have wireworms in a field is with traps fashioned from pieces of potato. Spear the potato pieces with sticks, and bury them 2 to 4 inches deep at 3 to 10 foot intervals, leaving a portion of the stick above ground. The wireworms will bury into the potato pieces to feed. After one week, dig up the traps and destroy them, along with the unsuspecting wireworms that are feeding inside. For long term control, plant a cover crop such as alfalfa or clover; this is particularly effective for corn crops.</a:t>
            </a:r>
          </a:p>
          <a:p>
            <a:pPr marL="0" lvl="0" indent="0" algn="l" rtl="0">
              <a:lnSpc>
                <a:spcPct val="115000"/>
              </a:lnSpc>
              <a:spcBef>
                <a:spcPts val="1400"/>
              </a:spcBef>
              <a:spcAft>
                <a:spcPts val="0"/>
              </a:spcAft>
              <a:buClr>
                <a:schemeClr val="dk1"/>
              </a:buClr>
              <a:buSzPts val="1100"/>
              <a:buFont typeface="Arial"/>
              <a:buNone/>
            </a:pPr>
            <a:endParaRPr dirty="0"/>
          </a:p>
          <a:p>
            <a:pPr marL="0" lvl="0" indent="0" algn="l" rtl="0">
              <a:lnSpc>
                <a:spcPct val="115000"/>
              </a:lnSpc>
              <a:spcBef>
                <a:spcPts val="1400"/>
              </a:spcBef>
              <a:spcAft>
                <a:spcPts val="0"/>
              </a:spcAft>
              <a:buClr>
                <a:schemeClr val="dk1"/>
              </a:buClr>
              <a:buSzPts val="1100"/>
              <a:buFont typeface="Arial"/>
              <a:buNone/>
            </a:pPr>
            <a:r>
              <a:rPr lang="en-US" dirty="0"/>
              <a:t>Since wireworms overwinter in soil, the best way to prevent future problems is to reduce their numbers with a thorough fall cleanup. In fall, remove all old plants and overgrown weeds as soon as you finish harvesting each crop, eventually leaving the soil completely bare. Cultivate the soil thoroughly to a depth of 6 to 8 inches with a hand tool or a rotary tiller. About 2 to 3 weeks later, give the field a shallow cultivation to a depth of about 2 inches with a rotary tiller or a garden rake. Then, plant your winter cover crop or lay down 4 to 6 inches of winter mulch. About 2 weeks before planting in early spring, give the field one more shallow cultivation. Give the soil one final shallow cultivation upon planting.</a:t>
            </a:r>
          </a:p>
          <a:p>
            <a:pPr marL="0" lvl="0" indent="0" algn="l" rtl="0">
              <a:lnSpc>
                <a:spcPct val="115000"/>
              </a:lnSpc>
              <a:spcBef>
                <a:spcPts val="1400"/>
              </a:spcBef>
              <a:spcAft>
                <a:spcPts val="0"/>
              </a:spcAft>
              <a:buClr>
                <a:schemeClr val="dk1"/>
              </a:buClr>
              <a:buSzPts val="1100"/>
              <a:buFont typeface="Arial"/>
              <a:buNone/>
            </a:pPr>
            <a:endParaRPr lang="en-US" dirty="0"/>
          </a:p>
          <a:p>
            <a:pPr marL="0" lvl="0" indent="0" algn="l" rtl="0">
              <a:lnSpc>
                <a:spcPct val="115000"/>
              </a:lnSpc>
              <a:spcBef>
                <a:spcPts val="1400"/>
              </a:spcBef>
              <a:spcAft>
                <a:spcPts val="0"/>
              </a:spcAft>
              <a:buClr>
                <a:schemeClr val="dk1"/>
              </a:buClr>
              <a:buSzPts val="1100"/>
              <a:buFont typeface="Arial"/>
              <a:buNone/>
            </a:pPr>
            <a:r>
              <a:rPr lang="en-US" sz="1200" b="0" i="0" kern="1200" dirty="0">
                <a:solidFill>
                  <a:schemeClr val="tx1"/>
                </a:solidFill>
                <a:effectLst/>
                <a:latin typeface="+mn-lt"/>
                <a:ea typeface="+mn-ea"/>
                <a:cs typeface="+mn-cs"/>
              </a:rPr>
              <a:t>Rescue treatments are not available for this pest. Preventative use of seed–applied or in–furrow insecticides may be considered for fields with high risk for economic infestation by wireworm (see above risk factors). Follow instructions on the insecticide label.</a:t>
            </a:r>
          </a:p>
          <a:p>
            <a:pPr marL="0" lvl="0" indent="0" algn="l" rtl="0">
              <a:lnSpc>
                <a:spcPct val="115000"/>
              </a:lnSpc>
              <a:spcBef>
                <a:spcPts val="1400"/>
              </a:spcBef>
              <a:spcAft>
                <a:spcPts val="0"/>
              </a:spcAft>
              <a:buClr>
                <a:schemeClr val="dk1"/>
              </a:buClr>
              <a:buSzPts val="1100"/>
              <a:buFont typeface="Arial"/>
              <a:buNone/>
            </a:pPr>
            <a:endParaRPr dirty="0"/>
          </a:p>
          <a:p>
            <a:pPr marL="0" marR="0" lvl="0" indent="0" algn="l" rtl="0">
              <a:lnSpc>
                <a:spcPct val="100000"/>
              </a:lnSpc>
              <a:spcBef>
                <a:spcPts val="1400"/>
              </a:spcBef>
              <a:spcAft>
                <a:spcPts val="0"/>
              </a:spcAft>
              <a:buSzPts val="1400"/>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38:notes"/>
          <p:cNvSpPr txBox="1">
            <a:spLocks noGrp="1"/>
          </p:cNvSpPr>
          <p:nvPr>
            <p:ph type="body" idx="1"/>
          </p:nvPr>
        </p:nvSpPr>
        <p:spPr>
          <a:xfrm>
            <a:off x="731520" y="4620580"/>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There</a:t>
            </a:r>
            <a:r>
              <a:rPr lang="en-US" baseline="0" dirty="0"/>
              <a:t> are several families and species of beetles that are predatory and are consider beneficial bio control agents.  This would include ladybird beetles, tiger beetle and ground beetle. </a:t>
            </a:r>
            <a:r>
              <a:rPr lang="en-US" sz="1200" b="0" i="0" u="none" strike="noStrike" cap="none" dirty="0">
                <a:solidFill>
                  <a:schemeClr val="dk1"/>
                </a:solidFill>
                <a:effectLst/>
                <a:latin typeface="Calibri"/>
                <a:ea typeface="Calibri"/>
                <a:cs typeface="Calibri"/>
                <a:sym typeface="Calibri"/>
              </a:rPr>
              <a:t>Both larvae and adults are predators, with different species prefer different prey.  The larvae</a:t>
            </a:r>
            <a:r>
              <a:rPr lang="en-US" sz="1200" b="0" i="0" u="none" strike="noStrike" cap="none" baseline="0" dirty="0">
                <a:solidFill>
                  <a:schemeClr val="dk1"/>
                </a:solidFill>
                <a:effectLst/>
                <a:latin typeface="Calibri"/>
                <a:ea typeface="Calibri"/>
                <a:cs typeface="Calibri"/>
                <a:sym typeface="Calibri"/>
              </a:rPr>
              <a:t> often feeding on softer bodied insects like aphids, other insect eggs, or young caterpillars. </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There are many species in the lady beetle family. Most are brightly colored, often shiny, typically red, orange, or yellow, and usually spotted, often with black. Several are all or mostly black(</a:t>
            </a:r>
            <a:r>
              <a:rPr lang="en-US" sz="1200" b="0" i="1" u="none" strike="noStrike" cap="none" dirty="0">
                <a:solidFill>
                  <a:schemeClr val="dk1"/>
                </a:solidFill>
                <a:effectLst/>
                <a:latin typeface="Calibri"/>
                <a:ea typeface="Calibri"/>
                <a:cs typeface="Calibri"/>
                <a:sym typeface="Calibri"/>
              </a:rPr>
              <a:t>Upper left photo) </a:t>
            </a:r>
            <a:r>
              <a:rPr lang="en-US" sz="1200" b="0" i="0" u="none" strike="noStrike" cap="none" dirty="0">
                <a:solidFill>
                  <a:schemeClr val="dk1"/>
                </a:solidFill>
                <a:effectLst/>
                <a:latin typeface="Calibri"/>
                <a:ea typeface="Calibri"/>
                <a:cs typeface="Calibri"/>
                <a:sym typeface="Calibri"/>
              </a:rPr>
              <a:t>. Their larvae are long, segmented, soft-bodied, and rather lizard-like ( </a:t>
            </a:r>
            <a:r>
              <a:rPr lang="en-US" sz="1200" b="0" i="1" u="none" strike="noStrike" cap="none" dirty="0">
                <a:solidFill>
                  <a:schemeClr val="dk1"/>
                </a:solidFill>
                <a:effectLst/>
                <a:latin typeface="Calibri"/>
                <a:ea typeface="Calibri"/>
                <a:cs typeface="Calibri"/>
                <a:sym typeface="Calibri"/>
              </a:rPr>
              <a:t>Upper right photo</a:t>
            </a:r>
            <a:r>
              <a:rPr lang="en-US" sz="1200" b="0" i="0" u="none" strike="noStrike" cap="none" dirty="0">
                <a:solidFill>
                  <a:schemeClr val="dk1"/>
                </a:solidFill>
                <a:effectLst/>
                <a:latin typeface="Calibri"/>
                <a:ea typeface="Calibri"/>
                <a:cs typeface="Calibri"/>
                <a:sym typeface="Calibri"/>
              </a:rPr>
              <a:t>), with six legs; they are often camouflaged with patterns in gray, tan, black, and brown, and often have small bristles.  Adults</a:t>
            </a:r>
            <a:r>
              <a:rPr lang="en-US" sz="1200" b="0" i="0" u="none" strike="noStrike" cap="none" baseline="0" dirty="0">
                <a:solidFill>
                  <a:schemeClr val="dk1"/>
                </a:solidFill>
                <a:effectLst/>
                <a:latin typeface="Calibri"/>
                <a:ea typeface="Calibri"/>
                <a:cs typeface="Calibri"/>
                <a:sym typeface="Calibri"/>
              </a:rPr>
              <a:t> mainly feed on other insects, </a:t>
            </a:r>
            <a:r>
              <a:rPr lang="en-US" sz="1200" b="0" i="0" u="none" strike="noStrike" cap="none" dirty="0">
                <a:solidFill>
                  <a:schemeClr val="dk1"/>
                </a:solidFill>
                <a:effectLst/>
                <a:latin typeface="Calibri"/>
                <a:ea typeface="Calibri"/>
                <a:cs typeface="Calibri"/>
                <a:sym typeface="Calibri"/>
              </a:rPr>
              <a:t>especially aphids and scale insects, which suck plant juices and can injure crops. They also eat the larvae of flies and other minute caterpillars, insect eggs, and more. Some lady beetle species eat plants, fungi that grow on plants, or pollen.</a:t>
            </a:r>
            <a:endParaRPr lang="en-US" dirty="0"/>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The ground beetle (</a:t>
            </a:r>
            <a:r>
              <a:rPr lang="en-US" sz="1200" b="0" i="1" u="none" strike="noStrike" cap="none" dirty="0">
                <a:solidFill>
                  <a:schemeClr val="dk1"/>
                </a:solidFill>
                <a:effectLst/>
                <a:latin typeface="Calibri"/>
                <a:ea typeface="Calibri"/>
                <a:cs typeface="Calibri"/>
                <a:sym typeface="Calibri"/>
              </a:rPr>
              <a:t>Lower right photo) </a:t>
            </a:r>
            <a:r>
              <a:rPr lang="en-US" sz="1200" b="0" i="0" u="none" strike="noStrike" cap="none" dirty="0">
                <a:solidFill>
                  <a:schemeClr val="dk1"/>
                </a:solidFill>
                <a:effectLst/>
                <a:latin typeface="Calibri"/>
                <a:ea typeface="Calibri"/>
                <a:cs typeface="Calibri"/>
                <a:sym typeface="Calibri"/>
              </a:rPr>
              <a:t>and tiger beetle adults (</a:t>
            </a:r>
            <a:r>
              <a:rPr lang="en-US" sz="1200" b="0" i="1" u="none" strike="noStrike" cap="none" dirty="0">
                <a:solidFill>
                  <a:schemeClr val="dk1"/>
                </a:solidFill>
                <a:effectLst/>
                <a:latin typeface="Calibri"/>
                <a:ea typeface="Calibri"/>
                <a:cs typeface="Calibri"/>
                <a:sym typeface="Calibri"/>
              </a:rPr>
              <a:t>Lower </a:t>
            </a:r>
            <a:r>
              <a:rPr lang="en-US" sz="1200" b="0" i="1" u="none" strike="noStrike" cap="none" dirty="0" err="1">
                <a:solidFill>
                  <a:schemeClr val="dk1"/>
                </a:solidFill>
                <a:effectLst/>
                <a:latin typeface="Calibri"/>
                <a:ea typeface="Calibri"/>
                <a:cs typeface="Calibri"/>
                <a:sym typeface="Calibri"/>
              </a:rPr>
              <a:t>leftphoto</a:t>
            </a:r>
            <a:r>
              <a:rPr lang="en-US" sz="1200" b="0" i="1"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are</a:t>
            </a:r>
            <a:r>
              <a:rPr lang="en-US" sz="1200" b="0" i="0" u="none" strike="noStrike" cap="none" baseline="0" dirty="0">
                <a:solidFill>
                  <a:schemeClr val="dk1"/>
                </a:solidFill>
                <a:effectLst/>
                <a:latin typeface="Calibri"/>
                <a:ea typeface="Calibri"/>
                <a:cs typeface="Calibri"/>
                <a:sym typeface="Calibri"/>
              </a:rPr>
              <a:t> typical found on the ground and</a:t>
            </a:r>
            <a:r>
              <a:rPr lang="en-US" sz="1200" b="0" i="0" u="none" strike="noStrike" cap="none" dirty="0">
                <a:solidFill>
                  <a:schemeClr val="dk1"/>
                </a:solidFill>
                <a:effectLst/>
                <a:latin typeface="Calibri"/>
                <a:ea typeface="Calibri"/>
                <a:cs typeface="Calibri"/>
                <a:sym typeface="Calibri"/>
              </a:rPr>
              <a:t> run down prey insects, snatching them with their strong jaws. Many hunt for caterpillars; others prefer slugs and snails. Some also eat fruit or seeds, or scavenge from dead material, as well. The larvae of some species are parasitic on other insects.</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cs typeface="Calibri"/>
              <a:sym typeface="Calibri"/>
            </a:endParaRPr>
          </a:p>
        </p:txBody>
      </p:sp>
    </p:spTree>
    <p:extLst>
      <p:ext uri="{BB962C8B-B14F-4D97-AF65-F5344CB8AC3E}">
        <p14:creationId xmlns:p14="http://schemas.microsoft.com/office/powerpoint/2010/main" val="403397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46:notes"/>
          <p:cNvSpPr txBox="1">
            <a:spLocks noGrp="1"/>
          </p:cNvSpPr>
          <p:nvPr>
            <p:ph type="body" idx="1"/>
          </p:nvPr>
        </p:nvSpPr>
        <p:spPr>
          <a:xfrm>
            <a:off x="731520" y="4620579"/>
            <a:ext cx="5852100" cy="3780600"/>
          </a:xfrm>
          <a:prstGeom prst="rect">
            <a:avLst/>
          </a:prstGeom>
          <a:noFill/>
          <a:ln>
            <a:noFill/>
          </a:ln>
        </p:spPr>
        <p:txBody>
          <a:bodyPr spcFirstLastPara="1" wrap="square" lIns="96650" tIns="48325" rIns="96650" bIns="48325" anchor="t" anchorCtr="0">
            <a:noAutofit/>
          </a:bodyPr>
          <a:lstStyle/>
          <a:p>
            <a:r>
              <a:rPr lang="en-US" sz="1200" b="0" i="0" u="none" strike="noStrike" cap="none" dirty="0">
                <a:solidFill>
                  <a:schemeClr val="dk1"/>
                </a:solidFill>
                <a:effectLst/>
                <a:latin typeface="Calibri"/>
                <a:ea typeface="Calibri"/>
                <a:cs typeface="Calibri"/>
                <a:sym typeface="Calibri"/>
              </a:rPr>
              <a:t>Moths and butterflies are found in the order </a:t>
            </a:r>
            <a:r>
              <a:rPr lang="en-US" sz="1200" b="0" i="0" u="none" strike="noStrike" cap="none" dirty="0" err="1">
                <a:solidFill>
                  <a:schemeClr val="dk1"/>
                </a:solidFill>
                <a:effectLst/>
                <a:latin typeface="Calibri"/>
                <a:ea typeface="Calibri"/>
                <a:cs typeface="Calibri"/>
                <a:sym typeface="Calibri"/>
              </a:rPr>
              <a:t>lepidoptera</a:t>
            </a:r>
            <a:r>
              <a:rPr lang="en-US" sz="1200" b="0" i="0" u="none" strike="noStrike" cap="none" dirty="0">
                <a:solidFill>
                  <a:schemeClr val="dk1"/>
                </a:solidFill>
                <a:effectLst/>
                <a:latin typeface="Calibri"/>
                <a:ea typeface="Calibri"/>
                <a:cs typeface="Calibri"/>
                <a:sym typeface="Calibri"/>
              </a:rPr>
              <a:t>. Pronunciation:  [</a:t>
            </a:r>
            <a:r>
              <a:rPr lang="en-US" sz="1200" b="0" i="0" u="none" strike="noStrike" cap="none" dirty="0" err="1">
                <a:solidFill>
                  <a:schemeClr val="dk1"/>
                </a:solidFill>
                <a:effectLst/>
                <a:latin typeface="Calibri"/>
                <a:ea typeface="Calibri"/>
                <a:cs typeface="Calibri"/>
                <a:sym typeface="Calibri"/>
              </a:rPr>
              <a:t>Lep·i·DOP·ter·a</a:t>
            </a:r>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This is the second largest order of insects and one of the best known. Adults usually have 2 pairs of well-developed wings covered with overlapping scales. Mouthparts of the adults are a coiled proboscis but some have reduced or non-functional mouthparts.</a:t>
            </a:r>
          </a:p>
          <a:p>
            <a:r>
              <a:rPr lang="en-US" sz="1200" b="0" i="0" u="none" strike="noStrike" cap="none" dirty="0">
                <a:solidFill>
                  <a:schemeClr val="dk1"/>
                </a:solidFill>
                <a:effectLst/>
                <a:latin typeface="Calibri"/>
                <a:ea typeface="Calibri"/>
                <a:cs typeface="Calibri"/>
                <a:sym typeface="Calibri"/>
              </a:rPr>
              <a:t>All Lepidoptera have complete metamorphosis. The larvae stages are known as caterpillars. </a:t>
            </a:r>
          </a:p>
          <a:p>
            <a:r>
              <a:rPr lang="en-US" sz="1200" b="0" i="0" u="none" strike="noStrike" cap="none" dirty="0">
                <a:solidFill>
                  <a:schemeClr val="dk1"/>
                </a:solidFill>
                <a:effectLst/>
                <a:latin typeface="Calibri"/>
                <a:ea typeface="Calibri"/>
                <a:cs typeface="Calibri"/>
                <a:sym typeface="Calibri"/>
              </a:rPr>
              <a:t>---------------------------</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photos:</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Spongy moth: Karla </a:t>
            </a:r>
            <a:r>
              <a:rPr lang="en-US" sz="1200" b="0" i="0" u="none" strike="noStrike" cap="none" dirty="0" err="1">
                <a:solidFill>
                  <a:schemeClr val="dk1"/>
                </a:solidFill>
                <a:effectLst/>
                <a:latin typeface="Calibri"/>
                <a:ea typeface="Calibri"/>
                <a:cs typeface="Calibri"/>
                <a:sym typeface="Calibri"/>
              </a:rPr>
              <a:t>Salp</a:t>
            </a:r>
            <a:r>
              <a:rPr lang="en-US" sz="1200" b="0" i="0" u="none" strike="noStrike" cap="none" dirty="0">
                <a:solidFill>
                  <a:schemeClr val="dk1"/>
                </a:solidFill>
                <a:effectLst/>
                <a:latin typeface="Calibri"/>
                <a:ea typeface="Calibri"/>
                <a:cs typeface="Calibri"/>
                <a:sym typeface="Calibri"/>
              </a:rPr>
              <a:t>, Washington State Department of Agriculture, Bugwood.org </a:t>
            </a:r>
            <a:r>
              <a:rPr lang="en-US" sz="1200" b="0" i="0" u="sng" strike="noStrike" cap="none" dirty="0">
                <a:solidFill>
                  <a:schemeClr val="dk1"/>
                </a:solidFill>
                <a:effectLst/>
                <a:latin typeface="Calibri"/>
                <a:ea typeface="Calibri"/>
                <a:cs typeface="Calibri"/>
                <a:sym typeface="Calibri"/>
                <a:hlinkClick r:id="rId3"/>
              </a:rPr>
              <a:t>https://www.insectimages.org/browse/detail.cfm?imgnum=5551083</a:t>
            </a:r>
            <a:r>
              <a:rPr lang="en-US" sz="1200" b="0" i="0" u="none" strike="noStrike" cap="none" dirty="0">
                <a:solidFill>
                  <a:schemeClr val="dk1"/>
                </a:solidFill>
                <a:effectLst/>
                <a:latin typeface="Calibri"/>
                <a:ea typeface="Calibri"/>
                <a:cs typeface="Calibri"/>
                <a:sym typeface="Calibri"/>
              </a:rPr>
              <a:t>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Monarch butterfly: Emily Zobel, UME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Hornworm Caterpillar: Emily Zobel, UME</a:t>
            </a:r>
          </a:p>
          <a:p>
            <a:r>
              <a:rPr lang="en-US" sz="1200" b="0" i="0" u="none" strike="noStrike" cap="none" dirty="0">
                <a:solidFill>
                  <a:schemeClr val="dk1"/>
                </a:solidFill>
                <a:effectLst/>
                <a:latin typeface="Calibri"/>
                <a:ea typeface="Calibri"/>
                <a:cs typeface="Calibri"/>
                <a:sym typeface="Calibri"/>
              </a:rPr>
              <a:t> </a:t>
            </a:r>
          </a:p>
          <a:p>
            <a:pPr marL="0" lvl="0" indent="0" algn="l" rtl="0">
              <a:lnSpc>
                <a:spcPct val="130000"/>
              </a:lnSpc>
              <a:spcBef>
                <a:spcPts val="2000"/>
              </a:spcBef>
              <a:spcAft>
                <a:spcPts val="2000"/>
              </a:spcAft>
              <a:buSzPts val="1100"/>
              <a:buNone/>
            </a:pPr>
            <a:endParaRPr dirty="0">
              <a:highlight>
                <a:srgbClr val="FFFFFF"/>
              </a:highlight>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47:notes"/>
          <p:cNvSpPr txBox="1">
            <a:spLocks noGrp="1"/>
          </p:cNvSpPr>
          <p:nvPr>
            <p:ph type="body" idx="1"/>
          </p:nvPr>
        </p:nvSpPr>
        <p:spPr>
          <a:xfrm>
            <a:off x="731520" y="4620579"/>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30000"/>
              </a:lnSpc>
              <a:spcBef>
                <a:spcPts val="2000"/>
              </a:spcBef>
              <a:spcAft>
                <a:spcPts val="0"/>
              </a:spcAft>
              <a:buSzPts val="1100"/>
              <a:buNone/>
            </a:pPr>
            <a:r>
              <a:rPr lang="en-US" dirty="0">
                <a:solidFill>
                  <a:schemeClr val="bg1"/>
                </a:solidFill>
              </a:rPr>
              <a:t>In addition to three pairs of legs on the thorax, caterpillars have two to eight pairs of fleshy abdominal </a:t>
            </a:r>
            <a:r>
              <a:rPr lang="en-US" dirty="0" err="1">
                <a:solidFill>
                  <a:schemeClr val="bg1"/>
                </a:solidFill>
              </a:rPr>
              <a:t>prolegs</a:t>
            </a:r>
            <a:r>
              <a:rPr lang="en-US" dirty="0">
                <a:solidFill>
                  <a:schemeClr val="bg1"/>
                </a:solidFill>
              </a:rPr>
              <a:t>. These </a:t>
            </a:r>
            <a:r>
              <a:rPr lang="en-US" dirty="0" err="1">
                <a:solidFill>
                  <a:schemeClr val="bg1"/>
                </a:solidFill>
              </a:rPr>
              <a:t>prolegs</a:t>
            </a:r>
            <a:r>
              <a:rPr lang="en-US" dirty="0">
                <a:solidFill>
                  <a:schemeClr val="bg1"/>
                </a:solidFill>
              </a:rPr>
              <a:t> are non-segmented. Most lepidopteran larvae have chewing mouthparts and are herbivores. Some species eat foliage, some burrow into stems or roots, and some are leaf-miners.</a:t>
            </a:r>
          </a:p>
          <a:p>
            <a:pPr marL="0" lvl="0" indent="0" algn="l" rtl="0">
              <a:lnSpc>
                <a:spcPct val="130000"/>
              </a:lnSpc>
              <a:spcBef>
                <a:spcPts val="2000"/>
              </a:spcBef>
              <a:spcAft>
                <a:spcPts val="0"/>
              </a:spcAft>
              <a:buSzPts val="1100"/>
              <a:buNone/>
            </a:pPr>
            <a:endParaRPr lang="en-US" dirty="0">
              <a:solidFill>
                <a:schemeClr val="bg1"/>
              </a:solidFill>
            </a:endParaRPr>
          </a:p>
          <a:p>
            <a:pPr marL="0" lvl="0" indent="0" algn="l" rtl="0">
              <a:lnSpc>
                <a:spcPct val="130000"/>
              </a:lnSpc>
              <a:spcBef>
                <a:spcPts val="2000"/>
              </a:spcBef>
              <a:spcAft>
                <a:spcPts val="0"/>
              </a:spcAft>
              <a:buSzPts val="1100"/>
              <a:buNone/>
            </a:pPr>
            <a:endParaRPr lang="en-US" dirty="0">
              <a:solidFill>
                <a:schemeClr val="bg1"/>
              </a:solidFill>
            </a:endParaRPr>
          </a:p>
          <a:p>
            <a:pPr marL="0" lvl="0" indent="0" algn="l" rtl="0">
              <a:lnSpc>
                <a:spcPct val="130000"/>
              </a:lnSpc>
              <a:spcBef>
                <a:spcPts val="2000"/>
              </a:spcBef>
              <a:spcAft>
                <a:spcPts val="0"/>
              </a:spcAft>
              <a:buSzPts val="1100"/>
              <a:buNone/>
            </a:pPr>
            <a:r>
              <a:rPr lang="en-US" dirty="0">
                <a:solidFill>
                  <a:schemeClr val="bg1"/>
                </a:solidFill>
                <a:highlight>
                  <a:srgbClr val="FFFFFF"/>
                </a:highlight>
              </a:rPr>
              <a:t>Although many Lepidoptera are valued for their beauty, and a few are useful in commerce (the silkworm), the larvae of these insects are probably more destructive to agricultural crops and forest trees than any other group of insects. </a:t>
            </a:r>
          </a:p>
          <a:p>
            <a:pPr marL="0" lvl="0" indent="0" algn="l" rtl="0">
              <a:lnSpc>
                <a:spcPct val="130000"/>
              </a:lnSpc>
              <a:spcBef>
                <a:spcPts val="2000"/>
              </a:spcBef>
              <a:spcAft>
                <a:spcPts val="0"/>
              </a:spcAft>
              <a:buSzPts val="1100"/>
              <a:buNone/>
            </a:pPr>
            <a:endParaRPr lang="en-US" dirty="0">
              <a:solidFill>
                <a:schemeClr val="bg1"/>
              </a:solidFill>
            </a:endParaRP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534ABD-4B8F-4D76-8DC5-F85FC3A748E1}" type="slidenum">
              <a:rPr lang="en-US" smtClean="0"/>
              <a:t>49</a:t>
            </a:fld>
            <a:endParaRPr lang="en-US"/>
          </a:p>
        </p:txBody>
      </p:sp>
    </p:spTree>
    <p:extLst>
      <p:ext uri="{BB962C8B-B14F-4D97-AF65-F5344CB8AC3E}">
        <p14:creationId xmlns:p14="http://schemas.microsoft.com/office/powerpoint/2010/main" val="223534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txBox="1">
            <a:spLocks noGrp="1"/>
          </p:cNvSpPr>
          <p:nvPr>
            <p:ph type="body" idx="1"/>
          </p:nvPr>
        </p:nvSpPr>
        <p:spPr>
          <a:xfrm>
            <a:off x="731520" y="4620579"/>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833"/>
              </a:lnSpc>
              <a:spcBef>
                <a:spcPts val="500"/>
              </a:spcBef>
              <a:spcAft>
                <a:spcPts val="0"/>
              </a:spcAft>
              <a:buSzPts val="1100"/>
              <a:buNone/>
            </a:pPr>
            <a:r>
              <a:rPr lang="en-US"/>
              <a:t>The mouthparts of insects vary in form and function. They can be located on either the anterior or ventral part of the head. </a:t>
            </a:r>
            <a:endParaRPr/>
          </a:p>
          <a:p>
            <a:pPr marL="0" lvl="0" indent="0" algn="l" rtl="0">
              <a:lnSpc>
                <a:spcPct val="100833"/>
              </a:lnSpc>
              <a:spcBef>
                <a:spcPts val="500"/>
              </a:spcBef>
              <a:spcAft>
                <a:spcPts val="0"/>
              </a:spcAft>
              <a:buSzPts val="1100"/>
              <a:buNone/>
            </a:pPr>
            <a:r>
              <a:rPr lang="en-US"/>
              <a:t>There are generally of two types of mouths or feeding habits in insects: chewing and sucking. Insects with chewing mouthparts have mandibles that move laterally to chew the food. Sucking mouthparts are modified into a beak or proboscis, through which liquid food is sucked.</a:t>
            </a:r>
            <a:endParaRPr/>
          </a:p>
          <a:p>
            <a:pPr marL="0" lvl="0" indent="0" algn="l" rtl="0">
              <a:lnSpc>
                <a:spcPct val="100833"/>
              </a:lnSpc>
              <a:spcBef>
                <a:spcPts val="500"/>
              </a:spcBef>
              <a:spcAft>
                <a:spcPts val="0"/>
              </a:spcAft>
              <a:buSzPts val="1100"/>
              <a:buNone/>
            </a:pPr>
            <a:endParaRPr/>
          </a:p>
          <a:p>
            <a:pPr marL="0" lvl="0" indent="0" algn="l" rtl="0">
              <a:lnSpc>
                <a:spcPct val="100833"/>
              </a:lnSpc>
              <a:spcBef>
                <a:spcPts val="500"/>
              </a:spcBef>
              <a:spcAft>
                <a:spcPts val="0"/>
              </a:spcAft>
              <a:buSzPts val="1100"/>
              <a:buNone/>
            </a:pPr>
            <a:r>
              <a:rPr lang="en-US"/>
              <a:t>Some adult insects have vestigial or non-functional mouthparts. These species have short adult lives, living only long enough to mate and lay eggs.</a:t>
            </a:r>
            <a:endParaRPr/>
          </a:p>
          <a:p>
            <a:pPr marL="0" lvl="0" indent="0" algn="l" rtl="0">
              <a:lnSpc>
                <a:spcPct val="90000"/>
              </a:lnSpc>
              <a:spcBef>
                <a:spcPts val="0"/>
              </a:spcBef>
              <a:spcAft>
                <a:spcPts val="0"/>
              </a:spcAft>
              <a:buSzPts val="2800"/>
              <a:buNone/>
            </a:pPr>
            <a:endParaRPr/>
          </a:p>
          <a:p>
            <a:pPr marL="0" lvl="0" indent="0" algn="l" rtl="0">
              <a:lnSpc>
                <a:spcPct val="103750"/>
              </a:lnSpc>
              <a:spcBef>
                <a:spcPts val="0"/>
              </a:spcBef>
              <a:spcAft>
                <a:spcPts val="0"/>
              </a:spcAft>
              <a:buClr>
                <a:schemeClr val="dk1"/>
              </a:buClr>
              <a:buSzPts val="1100"/>
              <a:buFont typeface="Arial"/>
              <a:buNone/>
            </a:pPr>
            <a:r>
              <a:rPr lang="en-US"/>
              <a:t>The mouthparts of larval insects (immature insects with complete metamorphosis) tend to be chewing, regardless of the type the adult possesses.</a:t>
            </a:r>
            <a:endParaRPr/>
          </a:p>
          <a:p>
            <a:pPr marL="0" lvl="0" indent="0" algn="l" rtl="0">
              <a:lnSpc>
                <a:spcPct val="103750"/>
              </a:lnSpc>
              <a:spcBef>
                <a:spcPts val="0"/>
              </a:spcBef>
              <a:spcAft>
                <a:spcPts val="0"/>
              </a:spcAft>
              <a:buClr>
                <a:schemeClr val="dk1"/>
              </a:buClr>
              <a:buSzPts val="1100"/>
              <a:buFont typeface="Arial"/>
              <a:buNone/>
            </a:pPr>
            <a:r>
              <a:rPr lang="en-US"/>
              <a:t>Nymphs (immature insects with gradual metamorphosis) tend to have the same type of mouthparts as the adults. </a:t>
            </a:r>
            <a:endParaRPr/>
          </a:p>
          <a:p>
            <a:pPr marL="0" lvl="0" indent="0" algn="l" rtl="0">
              <a:lnSpc>
                <a:spcPct val="103750"/>
              </a:lnSpc>
              <a:spcBef>
                <a:spcPts val="0"/>
              </a:spcBef>
              <a:spcAft>
                <a:spcPts val="0"/>
              </a:spcAft>
              <a:buClr>
                <a:schemeClr val="dk1"/>
              </a:buClr>
              <a:buSzPts val="1100"/>
              <a:buFont typeface="Arial"/>
              <a:buNone/>
            </a:pPr>
            <a:endParaRPr/>
          </a:p>
          <a:p>
            <a:pPr marL="0" lvl="0" indent="0" algn="l" rtl="0">
              <a:lnSpc>
                <a:spcPct val="103750"/>
              </a:lnSpc>
              <a:spcBef>
                <a:spcPts val="0"/>
              </a:spcBef>
              <a:spcAft>
                <a:spcPts val="0"/>
              </a:spcAft>
              <a:buClr>
                <a:schemeClr val="dk1"/>
              </a:buClr>
              <a:buSzPts val="1100"/>
              <a:buFont typeface="Arial"/>
              <a:buNone/>
            </a:pPr>
            <a:endParaRPr/>
          </a:p>
          <a:p>
            <a:pPr marL="0" lvl="0" indent="0" algn="l" rtl="0">
              <a:lnSpc>
                <a:spcPct val="90000"/>
              </a:lnSpc>
              <a:spcBef>
                <a:spcPts val="0"/>
              </a:spcBef>
              <a:spcAft>
                <a:spcPts val="0"/>
              </a:spcAft>
              <a:buClr>
                <a:schemeClr val="dk1"/>
              </a:buClr>
              <a:buSzPts val="2800"/>
              <a:buFont typeface="Arial"/>
              <a:buNone/>
            </a:pPr>
            <a:endParaRPr/>
          </a:p>
        </p:txBody>
      </p:sp>
      <p:sp>
        <p:nvSpPr>
          <p:cNvPr id="140" name="Google Shape;140;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39:notes"/>
          <p:cNvSpPr txBox="1">
            <a:spLocks noGrp="1"/>
          </p:cNvSpPr>
          <p:nvPr>
            <p:ph type="body" idx="1"/>
          </p:nvPr>
        </p:nvSpPr>
        <p:spPr>
          <a:xfrm>
            <a:off x="731520" y="4620579"/>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90000"/>
              </a:lnSpc>
              <a:spcBef>
                <a:spcPts val="0"/>
              </a:spcBef>
              <a:spcAft>
                <a:spcPts val="0"/>
              </a:spcAft>
              <a:buSzPts val="1400"/>
              <a:buNone/>
            </a:pPr>
            <a:r>
              <a:rPr lang="en-US" dirty="0">
                <a:highlight>
                  <a:srgbClr val="FFFFFF"/>
                </a:highlight>
                <a:latin typeface="Arial"/>
                <a:ea typeface="Arial"/>
                <a:cs typeface="Arial"/>
                <a:sym typeface="Arial"/>
              </a:rPr>
              <a:t>True Flies are in the order </a:t>
            </a:r>
            <a:r>
              <a:rPr lang="en-US" dirty="0" err="1">
                <a:highlight>
                  <a:srgbClr val="FFFFFF"/>
                </a:highlight>
                <a:latin typeface="Arial"/>
                <a:ea typeface="Arial"/>
                <a:cs typeface="Arial"/>
                <a:sym typeface="Arial"/>
              </a:rPr>
              <a:t>Diptera</a:t>
            </a:r>
            <a:r>
              <a:rPr lang="en-US" dirty="0">
                <a:highlight>
                  <a:srgbClr val="FFFFFF"/>
                </a:highlight>
                <a:latin typeface="Arial"/>
                <a:ea typeface="Arial"/>
                <a:cs typeface="Arial"/>
                <a:sym typeface="Arial"/>
              </a:rPr>
              <a:t>. (Pronunciation:  [</a:t>
            </a:r>
            <a:r>
              <a:rPr lang="en-US" dirty="0" err="1">
                <a:highlight>
                  <a:srgbClr val="FFFFFF"/>
                </a:highlight>
                <a:latin typeface="Arial"/>
                <a:ea typeface="Arial"/>
                <a:cs typeface="Arial"/>
                <a:sym typeface="Arial"/>
              </a:rPr>
              <a:t>DIP·ter·a</a:t>
            </a:r>
            <a:r>
              <a:rPr lang="en-US" dirty="0">
                <a:highlight>
                  <a:srgbClr val="FFFFFF"/>
                </a:highlight>
                <a:latin typeface="Arial"/>
                <a:ea typeface="Arial"/>
                <a:cs typeface="Arial"/>
                <a:sym typeface="Arial"/>
              </a:rPr>
              <a:t>]) </a:t>
            </a:r>
            <a:endParaRPr dirty="0">
              <a:highlight>
                <a:srgbClr val="FFFFFF"/>
              </a:highlight>
              <a:latin typeface="Arial"/>
              <a:ea typeface="Arial"/>
              <a:cs typeface="Arial"/>
              <a:sym typeface="Arial"/>
            </a:endParaRPr>
          </a:p>
          <a:p>
            <a:pPr marL="0" lvl="0" indent="0" algn="l" rtl="0">
              <a:lnSpc>
                <a:spcPct val="90000"/>
              </a:lnSpc>
              <a:spcBef>
                <a:spcPts val="0"/>
              </a:spcBef>
              <a:spcAft>
                <a:spcPts val="0"/>
              </a:spcAft>
              <a:buSzPts val="1400"/>
              <a:buNone/>
            </a:pPr>
            <a:endParaRPr dirty="0">
              <a:highlight>
                <a:srgbClr val="FFFFFF"/>
              </a:highlight>
              <a:latin typeface="Arial"/>
              <a:ea typeface="Arial"/>
              <a:cs typeface="Arial"/>
              <a:sym typeface="Arial"/>
            </a:endParaRPr>
          </a:p>
          <a:p>
            <a:pPr marL="0" lvl="0" indent="0" algn="l" rtl="0">
              <a:lnSpc>
                <a:spcPct val="90000"/>
              </a:lnSpc>
              <a:spcBef>
                <a:spcPts val="0"/>
              </a:spcBef>
              <a:spcAft>
                <a:spcPts val="0"/>
              </a:spcAft>
              <a:buSzPts val="1400"/>
              <a:buNone/>
            </a:pPr>
            <a:r>
              <a:rPr lang="en-US" dirty="0">
                <a:highlight>
                  <a:srgbClr val="FFFFFF"/>
                </a:highlight>
                <a:latin typeface="Arial"/>
                <a:ea typeface="Arial"/>
                <a:cs typeface="Arial"/>
                <a:sym typeface="Arial"/>
              </a:rPr>
              <a:t>Adults are usually winged, but have only one pair of wings with few veins. Hind wings are represented by a pair of slender, knobbed structures called </a:t>
            </a:r>
            <a:r>
              <a:rPr lang="en-US" dirty="0" err="1">
                <a:highlight>
                  <a:srgbClr val="FFFFFF"/>
                </a:highlight>
                <a:latin typeface="Arial"/>
                <a:ea typeface="Arial"/>
                <a:cs typeface="Arial"/>
                <a:sym typeface="Arial"/>
              </a:rPr>
              <a:t>halteres</a:t>
            </a:r>
            <a:r>
              <a:rPr lang="en-US" dirty="0">
                <a:highlight>
                  <a:srgbClr val="FFFFFF"/>
                </a:highlight>
                <a:latin typeface="Arial"/>
                <a:ea typeface="Arial"/>
                <a:cs typeface="Arial"/>
                <a:sym typeface="Arial"/>
              </a:rPr>
              <a:t>. A few forms are wingless as adults, primarily parasites. Mouthparts are formed for sucking or piercing and sucking. Adult flies live in a wide range of habitats and display enormous variation in appearance and lifestyle. </a:t>
            </a:r>
            <a:endParaRPr dirty="0">
              <a:highlight>
                <a:srgbClr val="FFFFFF"/>
              </a:highlight>
              <a:latin typeface="Arial"/>
              <a:ea typeface="Arial"/>
              <a:cs typeface="Arial"/>
              <a:sym typeface="Arial"/>
            </a:endParaRPr>
          </a:p>
          <a:p>
            <a:pPr marL="0" lvl="0" indent="0" algn="l" rtl="0">
              <a:lnSpc>
                <a:spcPct val="90000"/>
              </a:lnSpc>
              <a:spcBef>
                <a:spcPts val="0"/>
              </a:spcBef>
              <a:spcAft>
                <a:spcPts val="0"/>
              </a:spcAft>
              <a:buSzPts val="1400"/>
              <a:buNone/>
            </a:pPr>
            <a:endParaRPr dirty="0">
              <a:highlight>
                <a:srgbClr val="FFFFFF"/>
              </a:highlight>
              <a:latin typeface="Arial"/>
              <a:ea typeface="Arial"/>
              <a:cs typeface="Arial"/>
              <a:sym typeface="Arial"/>
            </a:endParaRPr>
          </a:p>
          <a:p>
            <a:pPr marL="0" lvl="0" indent="0" algn="l" rtl="0">
              <a:lnSpc>
                <a:spcPct val="90000"/>
              </a:lnSpc>
              <a:spcBef>
                <a:spcPts val="0"/>
              </a:spcBef>
              <a:spcAft>
                <a:spcPts val="0"/>
              </a:spcAft>
              <a:buSzPts val="1400"/>
              <a:buNone/>
            </a:pPr>
            <a:r>
              <a:rPr lang="en-US" dirty="0">
                <a:highlight>
                  <a:srgbClr val="FFFFFF"/>
                </a:highlight>
                <a:latin typeface="Arial"/>
                <a:ea typeface="Arial"/>
                <a:cs typeface="Arial"/>
                <a:sym typeface="Arial"/>
              </a:rPr>
              <a:t>In many families, their mouth is adapted for sponging and/or lapping. These flies survive on honeydew, nectar, or the exudates of various plants and animals. In other families, the mouth is adapted for cutting or piercing the tissues of a host. Some of these flies are predators of other arthropods, but most of them are external parasites (e.g., mosquitoes and deer flies) that feed on the blood of their vertebrate hosts, including humans, wild and domestic animals.</a:t>
            </a:r>
            <a:endParaRPr dirty="0">
              <a:highlight>
                <a:srgbClr val="FFFFFF"/>
              </a:highlight>
              <a:latin typeface="Arial"/>
              <a:ea typeface="Arial"/>
              <a:cs typeface="Arial"/>
              <a:sym typeface="Arial"/>
            </a:endParaRPr>
          </a:p>
          <a:p>
            <a:pPr marL="0" lvl="0" indent="0" algn="l" rtl="0">
              <a:lnSpc>
                <a:spcPct val="90000"/>
              </a:lnSpc>
              <a:spcBef>
                <a:spcPts val="0"/>
              </a:spcBef>
              <a:spcAft>
                <a:spcPts val="0"/>
              </a:spcAft>
              <a:buSzPts val="1400"/>
              <a:buNone/>
            </a:pPr>
            <a:endParaRPr dirty="0">
              <a:highlight>
                <a:srgbClr val="FFFFFF"/>
              </a:highlight>
              <a:latin typeface="Arial"/>
              <a:ea typeface="Arial"/>
              <a:cs typeface="Arial"/>
              <a:sym typeface="Arial"/>
            </a:endParaRPr>
          </a:p>
          <a:p>
            <a:pPr marL="0" lvl="0" indent="0" algn="l" rtl="0">
              <a:lnSpc>
                <a:spcPct val="90000"/>
              </a:lnSpc>
              <a:spcBef>
                <a:spcPts val="0"/>
              </a:spcBef>
              <a:spcAft>
                <a:spcPts val="0"/>
              </a:spcAft>
              <a:buSzPts val="1400"/>
              <a:buNone/>
            </a:pPr>
            <a:r>
              <a:rPr lang="en-US" dirty="0">
                <a:highlight>
                  <a:srgbClr val="FFFFFF"/>
                </a:highlight>
                <a:latin typeface="Arial"/>
                <a:ea typeface="Arial"/>
                <a:cs typeface="Arial"/>
                <a:sym typeface="Arial"/>
              </a:rPr>
              <a:t>Flies undergo Complete metamorphosis, with fly larvae appearing entirely different from the adults. </a:t>
            </a:r>
            <a:r>
              <a:rPr lang="en-US" dirty="0">
                <a:latin typeface="Arial"/>
                <a:ea typeface="Arial"/>
                <a:cs typeface="Arial"/>
                <a:sym typeface="Arial"/>
              </a:rPr>
              <a:t>All fly larvae are legless.  Some larvae will have a head capsule with chewing mouth parts, while others will not have a defined head capsule and only mouth hooks present. </a:t>
            </a:r>
            <a:r>
              <a:rPr lang="en-US" dirty="0">
                <a:highlight>
                  <a:srgbClr val="FFFFFF"/>
                </a:highlight>
                <a:latin typeface="Arial"/>
                <a:ea typeface="Arial"/>
                <a:cs typeface="Arial"/>
                <a:sym typeface="Arial"/>
              </a:rPr>
              <a:t>They live in aquatic (fresh water), semi-aquatic, or moist terrestrial environments. Some are internal parasites of mammals. </a:t>
            </a:r>
            <a:endParaRPr dirty="0">
              <a:highlight>
                <a:srgbClr val="FFFFFF"/>
              </a:highlight>
              <a:latin typeface="Arial"/>
              <a:ea typeface="Arial"/>
              <a:cs typeface="Arial"/>
              <a:sym typeface="Arial"/>
            </a:endParaRPr>
          </a:p>
          <a:p>
            <a:pPr marL="0" lvl="0" indent="0" algn="l" rtl="0">
              <a:lnSpc>
                <a:spcPct val="90000"/>
              </a:lnSpc>
              <a:spcBef>
                <a:spcPts val="0"/>
              </a:spcBef>
              <a:spcAft>
                <a:spcPts val="0"/>
              </a:spcAft>
              <a:buSzPts val="1400"/>
              <a:buNone/>
            </a:pPr>
            <a:endParaRPr dirty="0">
              <a:highlight>
                <a:srgbClr val="FFFFFF"/>
              </a:highlight>
              <a:latin typeface="Arial"/>
              <a:ea typeface="Arial"/>
              <a:cs typeface="Arial"/>
              <a:sym typeface="Arial"/>
            </a:endParaRPr>
          </a:p>
          <a:p>
            <a:pPr marL="0" lvl="0" indent="0" algn="l" rtl="0">
              <a:lnSpc>
                <a:spcPct val="90000"/>
              </a:lnSpc>
              <a:spcBef>
                <a:spcPts val="0"/>
              </a:spcBef>
              <a:spcAft>
                <a:spcPts val="0"/>
              </a:spcAft>
              <a:buSzPts val="1400"/>
              <a:buNone/>
            </a:pPr>
            <a:r>
              <a:rPr lang="en-US" dirty="0">
                <a:highlight>
                  <a:srgbClr val="FFFFFF"/>
                </a:highlight>
                <a:latin typeface="Arial"/>
                <a:ea typeface="Arial"/>
                <a:cs typeface="Arial"/>
                <a:sym typeface="Arial"/>
              </a:rPr>
              <a:t>---------------------</a:t>
            </a:r>
            <a:endParaRPr dirty="0">
              <a:highlight>
                <a:srgbClr val="FFFFFF"/>
              </a:highlight>
              <a:latin typeface="Arial"/>
              <a:ea typeface="Arial"/>
              <a:cs typeface="Arial"/>
              <a:sym typeface="Arial"/>
            </a:endParaRPr>
          </a:p>
          <a:p>
            <a:pPr marL="0" lvl="0" indent="0" algn="l" rtl="0">
              <a:lnSpc>
                <a:spcPct val="90000"/>
              </a:lnSpc>
              <a:spcBef>
                <a:spcPts val="0"/>
              </a:spcBef>
              <a:spcAft>
                <a:spcPts val="0"/>
              </a:spcAft>
              <a:buSzPts val="1400"/>
              <a:buNone/>
            </a:pPr>
            <a:r>
              <a:rPr lang="en-US" dirty="0">
                <a:highlight>
                  <a:srgbClr val="FFFFFF"/>
                </a:highlight>
                <a:latin typeface="Arial"/>
                <a:ea typeface="Arial"/>
                <a:cs typeface="Arial"/>
                <a:sym typeface="Arial"/>
              </a:rPr>
              <a:t>Photos:</a:t>
            </a:r>
            <a:endParaRPr dirty="0">
              <a:highlight>
                <a:srgbClr val="FFFFFF"/>
              </a:highlight>
              <a:latin typeface="Arial"/>
              <a:ea typeface="Arial"/>
              <a:cs typeface="Arial"/>
              <a:sym typeface="Arial"/>
            </a:endParaRPr>
          </a:p>
          <a:p>
            <a:pPr marL="0" lvl="0" indent="0" algn="l" rtl="0">
              <a:lnSpc>
                <a:spcPct val="90000"/>
              </a:lnSpc>
              <a:spcBef>
                <a:spcPts val="0"/>
              </a:spcBef>
              <a:spcAft>
                <a:spcPts val="0"/>
              </a:spcAft>
              <a:buSzPts val="1400"/>
              <a:buNone/>
            </a:pPr>
            <a:r>
              <a:rPr lang="en-US" dirty="0">
                <a:highlight>
                  <a:srgbClr val="FFFFFF"/>
                </a:highlight>
                <a:latin typeface="Arial"/>
                <a:ea typeface="Arial"/>
                <a:cs typeface="Arial"/>
                <a:sym typeface="Arial"/>
              </a:rPr>
              <a:t>Crane fly: </a:t>
            </a:r>
            <a:r>
              <a:rPr lang="en-US" dirty="0" err="1">
                <a:highlight>
                  <a:srgbClr val="FFFFFF"/>
                </a:highlight>
                <a:latin typeface="Arial"/>
                <a:ea typeface="Arial"/>
                <a:cs typeface="Arial"/>
                <a:sym typeface="Arial"/>
              </a:rPr>
              <a:t>Janco</a:t>
            </a:r>
            <a:r>
              <a:rPr lang="en-US" dirty="0">
                <a:highlight>
                  <a:srgbClr val="FFFFFF"/>
                </a:highlight>
                <a:latin typeface="Arial"/>
                <a:ea typeface="Arial"/>
                <a:cs typeface="Arial"/>
                <a:sym typeface="Arial"/>
              </a:rPr>
              <a:t> Tanis, jancology.com, Bugwood.org, </a:t>
            </a:r>
            <a:r>
              <a:rPr lang="en-US" u="sng" dirty="0">
                <a:solidFill>
                  <a:schemeClr val="hlink"/>
                </a:solidFill>
                <a:highlight>
                  <a:srgbClr val="FFFFFF"/>
                </a:highlight>
                <a:latin typeface="Arial"/>
                <a:ea typeface="Arial"/>
                <a:cs typeface="Arial"/>
                <a:sym typeface="Arial"/>
                <a:hlinkClick r:id="rId3"/>
              </a:rPr>
              <a:t>https://www.insectimages.org/browse/detail.cfm?imgnum=1265149</a:t>
            </a:r>
            <a:r>
              <a:rPr lang="en-US" dirty="0">
                <a:highlight>
                  <a:srgbClr val="FFFFFF"/>
                </a:highlight>
                <a:latin typeface="Arial"/>
                <a:ea typeface="Arial"/>
                <a:cs typeface="Arial"/>
                <a:sym typeface="Arial"/>
              </a:rPr>
              <a:t> </a:t>
            </a:r>
            <a:endParaRPr dirty="0">
              <a:highlight>
                <a:srgbClr val="FFFFFF"/>
              </a:highlight>
              <a:latin typeface="Arial"/>
              <a:ea typeface="Arial"/>
              <a:cs typeface="Arial"/>
              <a:sym typeface="Arial"/>
            </a:endParaRPr>
          </a:p>
          <a:p>
            <a:pPr marL="0" lvl="0" indent="0" algn="l" rtl="0">
              <a:lnSpc>
                <a:spcPct val="90000"/>
              </a:lnSpc>
              <a:spcBef>
                <a:spcPts val="0"/>
              </a:spcBef>
              <a:spcAft>
                <a:spcPts val="0"/>
              </a:spcAft>
              <a:buSzPts val="1400"/>
              <a:buNone/>
            </a:pPr>
            <a:r>
              <a:rPr lang="en-US" dirty="0">
                <a:highlight>
                  <a:srgbClr val="FFFFFF"/>
                </a:highlight>
                <a:latin typeface="Arial"/>
                <a:ea typeface="Arial"/>
                <a:cs typeface="Arial"/>
                <a:sym typeface="Arial"/>
              </a:rPr>
              <a:t>House fly larva: Jim Baker, North Carolina State University, Bugwood.org  </a:t>
            </a:r>
            <a:r>
              <a:rPr lang="en-US" u="sng" dirty="0">
                <a:solidFill>
                  <a:schemeClr val="hlink"/>
                </a:solidFill>
                <a:highlight>
                  <a:srgbClr val="FFFFFF"/>
                </a:highlight>
                <a:latin typeface="Arial"/>
                <a:ea typeface="Arial"/>
                <a:cs typeface="Arial"/>
                <a:sym typeface="Arial"/>
                <a:hlinkClick r:id="rId4"/>
              </a:rPr>
              <a:t>https://www.insectimages.org/browse/detail.cfm?imgnum=1543826</a:t>
            </a:r>
            <a:r>
              <a:rPr lang="en-US" dirty="0">
                <a:highlight>
                  <a:srgbClr val="FFFFFF"/>
                </a:highlight>
                <a:latin typeface="Arial"/>
                <a:ea typeface="Arial"/>
                <a:cs typeface="Arial"/>
                <a:sym typeface="Arial"/>
              </a:rPr>
              <a:t> </a:t>
            </a:r>
            <a:endParaRPr dirty="0">
              <a:highlight>
                <a:srgbClr val="FFFFFF"/>
              </a:highlight>
              <a:latin typeface="Arial"/>
              <a:ea typeface="Arial"/>
              <a:cs typeface="Arial"/>
              <a:sym typeface="Arial"/>
            </a:endParaRPr>
          </a:p>
          <a:p>
            <a:pPr marL="0" lvl="0" indent="0" algn="l" rtl="0">
              <a:lnSpc>
                <a:spcPct val="90000"/>
              </a:lnSpc>
              <a:spcBef>
                <a:spcPts val="0"/>
              </a:spcBef>
              <a:spcAft>
                <a:spcPts val="0"/>
              </a:spcAft>
              <a:buSzPts val="1400"/>
              <a:buNone/>
            </a:pPr>
            <a:r>
              <a:rPr lang="en-US" dirty="0">
                <a:highlight>
                  <a:srgbClr val="FFFFFF"/>
                </a:highlight>
                <a:latin typeface="Arial"/>
                <a:ea typeface="Arial"/>
                <a:cs typeface="Arial"/>
                <a:sym typeface="Arial"/>
              </a:rPr>
              <a:t>Fruit Fly: Pest and Diseases Image Library , Bugwood.org : </a:t>
            </a: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lang="en-US" dirty="0">
                <a:highlight>
                  <a:srgbClr val="FFFFFF"/>
                </a:highlight>
                <a:latin typeface="Arial"/>
                <a:ea typeface="Arial"/>
                <a:cs typeface="Arial"/>
                <a:sym typeface="Arial"/>
              </a:rPr>
              <a:t>Horse fly &amp; </a:t>
            </a:r>
            <a:r>
              <a:rPr lang="en-US" sz="1200" b="1" i="0" u="none" strike="noStrike" cap="none" dirty="0">
                <a:solidFill>
                  <a:schemeClr val="dk1"/>
                </a:solidFill>
                <a:effectLst/>
                <a:latin typeface="Calibri"/>
                <a:ea typeface="Calibri"/>
                <a:cs typeface="Calibri"/>
                <a:sym typeface="Calibri"/>
                <a:hlinkClick r:id="rId5"/>
              </a:rPr>
              <a:t>Tachinid fly</a:t>
            </a:r>
            <a:r>
              <a:rPr lang="en-US" sz="1200" b="0" i="0" u="none" strike="noStrike" cap="none" baseline="0" dirty="0">
                <a:solidFill>
                  <a:schemeClr val="dk1"/>
                </a:solidFill>
                <a:effectLst/>
                <a:latin typeface="Calibri"/>
                <a:ea typeface="Calibri"/>
                <a:cs typeface="Calibri"/>
                <a:sym typeface="Calibri"/>
              </a:rPr>
              <a:t> </a:t>
            </a:r>
            <a:r>
              <a:rPr lang="en-US" dirty="0">
                <a:highlight>
                  <a:srgbClr val="FFFFFF"/>
                </a:highlight>
                <a:latin typeface="Arial"/>
                <a:ea typeface="Arial"/>
                <a:cs typeface="Arial"/>
                <a:sym typeface="Arial"/>
              </a:rPr>
              <a:t> </a:t>
            </a:r>
            <a:r>
              <a:rPr lang="en-US" baseline="0" dirty="0">
                <a:highlight>
                  <a:srgbClr val="FFFFFF"/>
                </a:highlight>
                <a:latin typeface="Arial"/>
                <a:ea typeface="Arial"/>
                <a:cs typeface="Arial"/>
                <a:sym typeface="Arial"/>
              </a:rPr>
              <a:t> - </a:t>
            </a:r>
            <a:r>
              <a:rPr lang="en-US" dirty="0">
                <a:highlight>
                  <a:srgbClr val="FFFFFF"/>
                </a:highlight>
                <a:latin typeface="Arial"/>
                <a:ea typeface="Arial"/>
                <a:cs typeface="Arial"/>
                <a:sym typeface="Arial"/>
              </a:rPr>
              <a:t>Sturgis McKeever, Georgia Southern University, Bugwood.org</a:t>
            </a:r>
            <a:endParaRPr dirty="0">
              <a:highlight>
                <a:srgbClr val="FFFFFF"/>
              </a:highlight>
              <a:latin typeface="Arial"/>
              <a:ea typeface="Arial"/>
              <a:cs typeface="Arial"/>
              <a:sym typeface="Arial"/>
            </a:endParaRPr>
          </a:p>
          <a:p>
            <a:pPr marL="0" lvl="0" indent="0" algn="l" rtl="0">
              <a:lnSpc>
                <a:spcPct val="90000"/>
              </a:lnSpc>
              <a:spcBef>
                <a:spcPts val="0"/>
              </a:spcBef>
              <a:spcAft>
                <a:spcPts val="0"/>
              </a:spcAft>
              <a:buSzPts val="1400"/>
              <a:buNone/>
            </a:pPr>
            <a:endParaRPr dirty="0">
              <a:latin typeface="Arial"/>
              <a:ea typeface="Arial"/>
              <a:cs typeface="Arial"/>
              <a:sym typeface="Arial"/>
            </a:endParaRPr>
          </a:p>
          <a:p>
            <a:pPr marL="0" lvl="0" indent="0" algn="l" rtl="0">
              <a:lnSpc>
                <a:spcPct val="90000"/>
              </a:lnSpc>
              <a:spcBef>
                <a:spcPts val="0"/>
              </a:spcBef>
              <a:spcAft>
                <a:spcPts val="0"/>
              </a:spcAft>
              <a:buSzPts val="1400"/>
              <a:buNone/>
            </a:pPr>
            <a:endParaRPr dirty="0">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40:notes"/>
          <p:cNvSpPr txBox="1">
            <a:spLocks noGrp="1"/>
          </p:cNvSpPr>
          <p:nvPr>
            <p:ph type="body" idx="1"/>
          </p:nvPr>
        </p:nvSpPr>
        <p:spPr>
          <a:xfrm>
            <a:off x="731520" y="4620579"/>
            <a:ext cx="5852160" cy="3780473"/>
          </a:xfrm>
          <a:prstGeom prst="rect">
            <a:avLst/>
          </a:prstGeom>
          <a:noFill/>
          <a:ln>
            <a:noFill/>
          </a:ln>
        </p:spPr>
        <p:txBody>
          <a:bodyPr spcFirstLastPara="1" wrap="square" lIns="96650" tIns="48325" rIns="96650" bIns="48325" anchor="t" anchorCtr="0">
            <a:noAutofit/>
          </a:bodyPr>
          <a:lstStyle/>
          <a:p>
            <a:pPr marL="914400" lvl="1" indent="-228600" algn="l" rtl="0">
              <a:lnSpc>
                <a:spcPct val="100000"/>
              </a:lnSpc>
              <a:spcBef>
                <a:spcPts val="0"/>
              </a:spcBef>
              <a:spcAft>
                <a:spcPts val="0"/>
              </a:spcAft>
              <a:buSzPts val="1400"/>
              <a:buNone/>
            </a:pPr>
            <a:r>
              <a:rPr lang="en-US" dirty="0"/>
              <a:t>Flies can cause damage</a:t>
            </a:r>
            <a:r>
              <a:rPr lang="en-US" baseline="0" dirty="0"/>
              <a:t> to crop by direct feeding on the plant leaves or burrows in stems, fruit, or roots.  This feeding damage can kill seeds or young seedlings. Feeding on direct on the crop can make it unmarketable. </a:t>
            </a:r>
          </a:p>
          <a:p>
            <a:pPr marL="914400" lvl="1" indent="-228600" algn="l" rtl="0">
              <a:lnSpc>
                <a:spcPct val="100000"/>
              </a:lnSpc>
              <a:spcBef>
                <a:spcPts val="0"/>
              </a:spcBef>
              <a:spcAft>
                <a:spcPts val="0"/>
              </a:spcAft>
              <a:buSzPts val="1400"/>
              <a:buNone/>
            </a:pPr>
            <a:endParaRPr sz="1200" b="1" i="0" u="none" strike="noStrike" dirty="0">
              <a:solidFill>
                <a:schemeClr val="dk1"/>
              </a:solidFill>
              <a:latin typeface="Arial"/>
              <a:ea typeface="Arial"/>
              <a:cs typeface="Arial"/>
              <a:sym typeface="Arial"/>
            </a:endParaRPr>
          </a:p>
          <a:p>
            <a:pPr marL="171450" lvl="0" indent="-82550" algn="l" rtl="0">
              <a:lnSpc>
                <a:spcPct val="100000"/>
              </a:lnSpc>
              <a:spcBef>
                <a:spcPts val="0"/>
              </a:spcBef>
              <a:spcAft>
                <a:spcPts val="0"/>
              </a:spcAft>
              <a:buSzPts val="1400"/>
              <a:buFont typeface="Calibri"/>
              <a:buNone/>
            </a:pPr>
            <a:r>
              <a:rPr lang="en-US" sz="1200" b="0" i="0" u="none" strike="noStrike" dirty="0">
                <a:solidFill>
                  <a:schemeClr val="dk1"/>
                </a:solidFill>
                <a:latin typeface="Arial"/>
                <a:ea typeface="Arial"/>
                <a:cs typeface="Arial"/>
                <a:sym typeface="Arial"/>
              </a:rPr>
              <a:t>-------------------------------------------</a:t>
            </a:r>
            <a:endParaRPr sz="1200" b="0" i="0" u="none" strike="noStrike" dirty="0">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Shot hole damage</a:t>
            </a:r>
            <a:r>
              <a:rPr lang="en-US" baseline="0" dirty="0"/>
              <a:t> - </a:t>
            </a:r>
            <a:endParaRPr lang="en-US" dirty="0"/>
          </a:p>
        </p:txBody>
      </p:sp>
      <p:sp>
        <p:nvSpPr>
          <p:cNvPr id="4" name="Slide Number Placeholder 3"/>
          <p:cNvSpPr>
            <a:spLocks noGrp="1"/>
          </p:cNvSpPr>
          <p:nvPr>
            <p:ph type="sldNum" sz="quarter" idx="10"/>
          </p:nvPr>
        </p:nvSpPr>
        <p:spPr/>
        <p:txBody>
          <a:bodyPr/>
          <a:lstStyle/>
          <a:p>
            <a:fld id="{24B173C0-FA6E-4437-A305-E2D39056F902}" type="slidenum">
              <a:rPr lang="en-US" smtClean="0"/>
              <a:t>53</a:t>
            </a:fld>
            <a:endParaRPr lang="en-US"/>
          </a:p>
        </p:txBody>
      </p:sp>
    </p:spTree>
    <p:extLst>
      <p:ext uri="{BB962C8B-B14F-4D97-AF65-F5344CB8AC3E}">
        <p14:creationId xmlns:p14="http://schemas.microsoft.com/office/powerpoint/2010/main" val="3188768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44:notes"/>
          <p:cNvSpPr txBox="1">
            <a:spLocks noGrp="1"/>
          </p:cNvSpPr>
          <p:nvPr>
            <p:ph type="body" idx="1"/>
          </p:nvPr>
        </p:nvSpPr>
        <p:spPr>
          <a:xfrm>
            <a:off x="731520" y="4620580"/>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SzPts val="1100"/>
              <a:buNone/>
            </a:pPr>
            <a:r>
              <a:rPr lang="en-US" dirty="0"/>
              <a:t>Parasitic wasps area large group of wasps that need to lay their eggs inside other insects to complete their life cycle.</a:t>
            </a:r>
            <a:endParaRPr dirty="0"/>
          </a:p>
          <a:p>
            <a:pPr marL="0" lvl="0" indent="0" algn="l" rtl="0">
              <a:lnSpc>
                <a:spcPct val="100000"/>
              </a:lnSpc>
              <a:spcBef>
                <a:spcPts val="0"/>
              </a:spcBef>
              <a:spcAft>
                <a:spcPts val="0"/>
              </a:spcAft>
              <a:buSzPts val="1100"/>
              <a:buNone/>
            </a:pPr>
            <a:r>
              <a:rPr lang="en-US" dirty="0"/>
              <a:t> There are many species of parasitoid wasps, but most are so tiny that they are rarely noticed.  They are very diverse in appearance, ranging in size from as small as a fleck of pepper up to nearly 3” long, and from uniformly dark in color to brightly colored and patterned. Adults usually feed on nectar, pollen, and honeydew, although a few may feed on host insects as well. The larvae are </a:t>
            </a:r>
            <a:r>
              <a:rPr lang="en-US" dirty="0" err="1"/>
              <a:t>ectoparasitoids</a:t>
            </a:r>
            <a:r>
              <a:rPr lang="en-US" dirty="0"/>
              <a:t> or </a:t>
            </a:r>
            <a:r>
              <a:rPr lang="en-US" dirty="0" err="1"/>
              <a:t>endoparasitoids</a:t>
            </a:r>
            <a:r>
              <a:rPr lang="en-US" dirty="0"/>
              <a:t> of other arthropods.   They do not sting or bite people, and they do not have hives that they protect.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a:t>
            </a:r>
            <a:endParaRPr dirty="0"/>
          </a:p>
          <a:p>
            <a:pPr marL="0" lvl="0" indent="0" algn="l" rtl="0">
              <a:lnSpc>
                <a:spcPct val="100000"/>
              </a:lnSpc>
              <a:spcBef>
                <a:spcPts val="0"/>
              </a:spcBef>
              <a:spcAft>
                <a:spcPts val="0"/>
              </a:spcAft>
              <a:buSzPts val="1100"/>
              <a:buNone/>
            </a:pPr>
            <a:r>
              <a:rPr lang="en-US" u="sng" dirty="0">
                <a:solidFill>
                  <a:schemeClr val="hlink"/>
                </a:solidFill>
                <a:hlinkClick r:id="rId3"/>
              </a:rPr>
              <a:t>https://extension.umn.edu/beneficial-insects/parasitoid-wasps</a:t>
            </a:r>
            <a:r>
              <a:rPr lang="en-US" dirty="0"/>
              <a:t> </a:t>
            </a:r>
            <a:endParaRPr dirty="0"/>
          </a:p>
          <a:p>
            <a:pPr marL="0" lvl="0" indent="0" algn="l" rtl="0">
              <a:spcBef>
                <a:spcPts val="0"/>
              </a:spcBef>
              <a:spcAft>
                <a:spcPts val="0"/>
              </a:spcAft>
              <a:buClr>
                <a:schemeClr val="dk1"/>
              </a:buClr>
              <a:buSzPts val="1200"/>
              <a:buFont typeface="Arial"/>
              <a:buNone/>
            </a:pPr>
            <a:r>
              <a:rPr lang="en-US" dirty="0"/>
              <a:t>R.J. Reynolds Tobacco Company , R.J. Reynolds Tobacco Company, Bugwood.org, </a:t>
            </a:r>
            <a:endParaRPr dirty="0"/>
          </a:p>
          <a:p>
            <a:pPr marL="0" lvl="0" indent="0" algn="l" rtl="0">
              <a:spcBef>
                <a:spcPts val="0"/>
              </a:spcBef>
              <a:spcAft>
                <a:spcPts val="0"/>
              </a:spcAft>
              <a:buClr>
                <a:schemeClr val="dk1"/>
              </a:buClr>
              <a:buSzPts val="1200"/>
              <a:buFont typeface="Arial"/>
              <a:buNone/>
            </a:pPr>
            <a:r>
              <a:rPr lang="en-US" dirty="0"/>
              <a:t>Whitney </a:t>
            </a:r>
            <a:r>
              <a:rPr lang="en-US" dirty="0" err="1"/>
              <a:t>Cranshaw</a:t>
            </a:r>
            <a:r>
              <a:rPr lang="en-US" dirty="0"/>
              <a:t>, Colorado State University, Bugwood.org </a:t>
            </a:r>
            <a:endParaRPr dirty="0"/>
          </a:p>
          <a:p>
            <a:pPr marL="0" lvl="0" indent="0" algn="l" rtl="0">
              <a:spcBef>
                <a:spcPts val="0"/>
              </a:spcBef>
              <a:spcAft>
                <a:spcPts val="0"/>
              </a:spcAft>
              <a:buClr>
                <a:schemeClr val="dk1"/>
              </a:buClr>
              <a:buSzPts val="1800"/>
              <a:buFont typeface="Arial"/>
              <a:buNone/>
            </a:pPr>
            <a:endParaRPr sz="1800" dirty="0">
              <a:solidFill>
                <a:srgbClr val="F2F2F2"/>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32:notes"/>
          <p:cNvSpPr txBox="1">
            <a:spLocks noGrp="1"/>
          </p:cNvSpPr>
          <p:nvPr>
            <p:ph type="body" idx="1"/>
          </p:nvPr>
        </p:nvSpPr>
        <p:spPr>
          <a:xfrm>
            <a:off x="731520" y="4620579"/>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90000"/>
              </a:lnSpc>
              <a:spcBef>
                <a:spcPts val="0"/>
              </a:spcBef>
              <a:spcAft>
                <a:spcPts val="0"/>
              </a:spcAft>
              <a:buSzPts val="1400"/>
              <a:buNone/>
            </a:pPr>
            <a:r>
              <a:rPr lang="en-US"/>
              <a:t>Net-winged insects are the order Neuroptera. (Pronunciation:  [NEUR-op-ter-a]) This order gets its name from the numerous cross veins near the leading edge of their wings, which creates a net-like pattern. This order includes the lacewings, antlions, mantisflies, and owlflies along with several other minor groups. </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They have chewing mouthparts and most are predatory during the larvae stages, typically feeding on aphids, mites, and scale insects. In most cases, the adults of these insects are also predators — the non-predatory species usually feed on nectar, pollen, or honeydew.  The most common species found in the garden include green and brown lacewings. </a:t>
            </a: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Photo:</a:t>
            </a:r>
            <a:endParaRPr/>
          </a:p>
          <a:p>
            <a:pPr marL="0" lvl="0" indent="0" algn="l" rtl="0">
              <a:lnSpc>
                <a:spcPct val="90000"/>
              </a:lnSpc>
              <a:spcBef>
                <a:spcPts val="0"/>
              </a:spcBef>
              <a:spcAft>
                <a:spcPts val="0"/>
              </a:spcAft>
              <a:buSzPts val="1400"/>
              <a:buNone/>
            </a:pPr>
            <a:r>
              <a:rPr lang="en-US"/>
              <a:t>Adult: Joseph Berger, Bugwood.org :  </a:t>
            </a:r>
            <a:r>
              <a:rPr lang="en-US" u="sng">
                <a:solidFill>
                  <a:schemeClr val="hlink"/>
                </a:solidFill>
                <a:hlinkClick r:id="rId3"/>
              </a:rPr>
              <a:t>https://www.insectimages.org/browse/detail.cfm?imgnum=5497277</a:t>
            </a:r>
            <a:r>
              <a:rPr lang="en-US"/>
              <a:t> </a:t>
            </a:r>
            <a:endParaRPr/>
          </a:p>
          <a:p>
            <a:pPr marL="0" lvl="0" indent="0" algn="l" rtl="0">
              <a:lnSpc>
                <a:spcPct val="90000"/>
              </a:lnSpc>
              <a:spcBef>
                <a:spcPts val="0"/>
              </a:spcBef>
              <a:spcAft>
                <a:spcPts val="0"/>
              </a:spcAft>
              <a:buSzPts val="1400"/>
              <a:buNone/>
            </a:pPr>
            <a:r>
              <a:rPr lang="en-US"/>
              <a:t>Larvae: David Cappaert, Bugwood.org   </a:t>
            </a:r>
            <a:r>
              <a:rPr lang="en-US" u="sng">
                <a:solidFill>
                  <a:schemeClr val="hlink"/>
                </a:solidFill>
                <a:hlinkClick r:id="rId4"/>
              </a:rPr>
              <a:t>https://www.insectimages.org/browse/detail.cfm?imgnum=2158012</a:t>
            </a:r>
            <a:r>
              <a:rPr lang="en-US"/>
              <a:t>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534ABD-4B8F-4D76-8DC5-F85FC3A748E1}" type="slidenum">
              <a:rPr lang="en-US" smtClean="0"/>
              <a:t>57</a:t>
            </a:fld>
            <a:endParaRPr lang="en-US"/>
          </a:p>
        </p:txBody>
      </p:sp>
    </p:spTree>
    <p:extLst>
      <p:ext uri="{BB962C8B-B14F-4D97-AF65-F5344CB8AC3E}">
        <p14:creationId xmlns:p14="http://schemas.microsoft.com/office/powerpoint/2010/main" val="3171569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7:notes"/>
          <p:cNvSpPr txBox="1">
            <a:spLocks noGrp="1"/>
          </p:cNvSpPr>
          <p:nvPr>
            <p:ph type="body" idx="1"/>
          </p:nvPr>
        </p:nvSpPr>
        <p:spPr>
          <a:xfrm>
            <a:off x="731520" y="4620579"/>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3750"/>
              </a:lnSpc>
              <a:spcBef>
                <a:spcPts val="630"/>
              </a:spcBef>
              <a:spcAft>
                <a:spcPts val="0"/>
              </a:spcAft>
              <a:buClr>
                <a:schemeClr val="dk1"/>
              </a:buClr>
              <a:buSzPts val="1100"/>
              <a:buFont typeface="Arial"/>
              <a:buNone/>
            </a:pPr>
            <a:r>
              <a:rPr lang="en-US" dirty="0"/>
              <a:t>The structure of mouthparts can help identify the insect and, more importantly, what kind of feeding habits it has. This will help us determine if it is a pest or not. </a:t>
            </a:r>
            <a:endParaRPr dirty="0"/>
          </a:p>
          <a:p>
            <a:pPr marL="0" lvl="0" indent="0" algn="l" rtl="0">
              <a:lnSpc>
                <a:spcPct val="103750"/>
              </a:lnSpc>
              <a:spcBef>
                <a:spcPts val="630"/>
              </a:spcBef>
              <a:spcAft>
                <a:spcPts val="0"/>
              </a:spcAft>
              <a:buClr>
                <a:schemeClr val="dk1"/>
              </a:buClr>
              <a:buSzPts val="1100"/>
              <a:buFont typeface="Arial"/>
              <a:buNone/>
            </a:pPr>
            <a:r>
              <a:rPr lang="en-US" dirty="0"/>
              <a:t>Here are 3 different insects with different mouth shapes. Notice that both species of beetle have chewing mouthparts, but just like in mammals, they have different shapes based on their feeding habits. The Colorado potato beetle has short mandibles used for chewing leaves while the tiger beetle has large mandibles which it uses to capture prey. </a:t>
            </a:r>
            <a:endParaRPr dirty="0"/>
          </a:p>
          <a:p>
            <a:pPr marL="0" lvl="0" indent="0" algn="l" rtl="0">
              <a:lnSpc>
                <a:spcPct val="103750"/>
              </a:lnSpc>
              <a:spcBef>
                <a:spcPts val="630"/>
              </a:spcBef>
              <a:spcAft>
                <a:spcPts val="0"/>
              </a:spcAft>
              <a:buClr>
                <a:schemeClr val="dk1"/>
              </a:buClr>
              <a:buSzPts val="1100"/>
              <a:buFont typeface="Arial"/>
              <a:buNone/>
            </a:pPr>
            <a:r>
              <a:rPr lang="en-US" dirty="0"/>
              <a:t>The third insect is a stink bug, which has a sucking mouth. Notice it's feeding damage doesn’t look like chewing damage, but rather starbursts or brown areas where it has inserted it’s beak and removed or killed plant cells.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8:notes"/>
          <p:cNvSpPr txBox="1">
            <a:spLocks noGrp="1"/>
          </p:cNvSpPr>
          <p:nvPr>
            <p:ph type="body" idx="1"/>
          </p:nvPr>
        </p:nvSpPr>
        <p:spPr>
          <a:xfrm>
            <a:off x="731520" y="4620579"/>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5000"/>
              </a:lnSpc>
              <a:spcBef>
                <a:spcPts val="0"/>
              </a:spcBef>
              <a:spcAft>
                <a:spcPts val="0"/>
              </a:spcAft>
              <a:buSzPts val="1100"/>
              <a:buNone/>
            </a:pPr>
            <a:r>
              <a:rPr lang="en-US"/>
              <a:t>Antennae are primarily used to sense odors or pheromones. Insects use these to find food, water, a mate and sites for egg-laying. Most insects have one pair of antennae located on the front of the head.</a:t>
            </a:r>
            <a:endParaRPr/>
          </a:p>
          <a:p>
            <a:pPr marL="0" lvl="0" indent="0" algn="l" rtl="0">
              <a:lnSpc>
                <a:spcPct val="105000"/>
              </a:lnSpc>
              <a:spcBef>
                <a:spcPts val="0"/>
              </a:spcBef>
              <a:spcAft>
                <a:spcPts val="0"/>
              </a:spcAft>
              <a:buSzPts val="1100"/>
              <a:buNone/>
            </a:pPr>
            <a:endParaRPr/>
          </a:p>
          <a:p>
            <a:pPr marL="0" lvl="0" indent="0" algn="l" rtl="0">
              <a:lnSpc>
                <a:spcPct val="105000"/>
              </a:lnSpc>
              <a:spcBef>
                <a:spcPts val="0"/>
              </a:spcBef>
              <a:spcAft>
                <a:spcPts val="0"/>
              </a:spcAft>
              <a:buSzPts val="1100"/>
              <a:buNone/>
            </a:pPr>
            <a:r>
              <a:rPr lang="en-US"/>
              <a:t>Antennae are extremely variable in shape and number of segments, which can be useful in aiding in the identification of many insects. In many insect groups, male insects have larger and flashier antennae to help them find and attract a mate.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C02F88-7582-4391-ADD2-277DAE2D01E5}" type="slidenum">
              <a:rPr lang="en-US" smtClean="0"/>
              <a:t>8</a:t>
            </a:fld>
            <a:endParaRPr lang="en-US"/>
          </a:p>
        </p:txBody>
      </p:sp>
    </p:spTree>
    <p:extLst>
      <p:ext uri="{BB962C8B-B14F-4D97-AF65-F5344CB8AC3E}">
        <p14:creationId xmlns:p14="http://schemas.microsoft.com/office/powerpoint/2010/main" val="317745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0:notes"/>
          <p:cNvSpPr txBox="1">
            <a:spLocks noGrp="1"/>
          </p:cNvSpPr>
          <p:nvPr>
            <p:ph type="body" idx="1"/>
          </p:nvPr>
        </p:nvSpPr>
        <p:spPr>
          <a:xfrm>
            <a:off x="731520" y="4620579"/>
            <a:ext cx="5852100" cy="3780600"/>
          </a:xfrm>
          <a:prstGeom prst="rect">
            <a:avLst/>
          </a:prstGeom>
          <a:noFill/>
          <a:ln>
            <a:noFill/>
          </a:ln>
        </p:spPr>
        <p:txBody>
          <a:bodyPr spcFirstLastPara="1" wrap="square" lIns="96650" tIns="48325" rIns="96650" bIns="48325" anchor="t" anchorCtr="0">
            <a:noAutofit/>
          </a:bodyPr>
          <a:lstStyle/>
          <a:p>
            <a:pPr marL="0" marR="0" lvl="0" indent="0" algn="l" rtl="0">
              <a:lnSpc>
                <a:spcPct val="103750"/>
              </a:lnSpc>
              <a:spcBef>
                <a:spcPts val="405"/>
              </a:spcBef>
              <a:spcAft>
                <a:spcPts val="0"/>
              </a:spcAft>
              <a:buClr>
                <a:schemeClr val="dk1"/>
              </a:buClr>
              <a:buSzPts val="1100"/>
              <a:buFont typeface="Arial"/>
              <a:buNone/>
            </a:pPr>
            <a:r>
              <a:rPr lang="en-US" dirty="0"/>
              <a:t>Most adult and many immature insects have three pairs of jointed legs that are attached to each segment on the thorax. Legs of insects have five parts: coxa, trochanter (</a:t>
            </a:r>
            <a:r>
              <a:rPr lang="en-US" dirty="0" err="1"/>
              <a:t>trow</a:t>
            </a:r>
            <a:r>
              <a:rPr lang="en-US" dirty="0"/>
              <a:t>-can-</a:t>
            </a:r>
            <a:r>
              <a:rPr lang="en-US" dirty="0" err="1"/>
              <a:t>ter</a:t>
            </a:r>
            <a:r>
              <a:rPr lang="en-US" dirty="0"/>
              <a:t>), femur, tibia, and tarsus. The tarsi, or feet, are also segmented and may have claws and pads to aid in holding onto a surface or food.</a:t>
            </a:r>
            <a:endParaRPr dirty="0"/>
          </a:p>
          <a:p>
            <a:pPr marL="0" lvl="0" indent="0" algn="l" rtl="0">
              <a:lnSpc>
                <a:spcPct val="103750"/>
              </a:lnSpc>
              <a:spcBef>
                <a:spcPts val="405"/>
              </a:spcBef>
              <a:spcAft>
                <a:spcPts val="0"/>
              </a:spcAft>
              <a:buClr>
                <a:schemeClr val="dk1"/>
              </a:buClr>
              <a:buSzPts val="1100"/>
              <a:buFont typeface="Arial"/>
              <a:buNone/>
            </a:pPr>
            <a:endParaRPr dirty="0"/>
          </a:p>
          <a:p>
            <a:pPr marL="0" lvl="0" indent="0" algn="l" rtl="0">
              <a:lnSpc>
                <a:spcPct val="103750"/>
              </a:lnSpc>
              <a:spcBef>
                <a:spcPts val="405"/>
              </a:spcBef>
              <a:spcAft>
                <a:spcPts val="0"/>
              </a:spcAft>
              <a:buClr>
                <a:schemeClr val="dk1"/>
              </a:buClr>
              <a:buSzPts val="1100"/>
              <a:buFont typeface="Arial"/>
              <a:buNone/>
            </a:pPr>
            <a:r>
              <a:rPr lang="en-US" dirty="0"/>
              <a:t>The legs are usually used for walking or running, but may be modified for other activities such as jumping, grasping, digging, and swimming. The legs vary greatly in size and form depending on the insect and may be useful in classification.</a:t>
            </a:r>
            <a:endParaRPr dirty="0"/>
          </a:p>
          <a:p>
            <a:pPr marL="0" lvl="0" indent="0" algn="l" rtl="0">
              <a:lnSpc>
                <a:spcPct val="103750"/>
              </a:lnSpc>
              <a:spcBef>
                <a:spcPts val="405"/>
              </a:spcBef>
              <a:spcAft>
                <a:spcPts val="0"/>
              </a:spcAft>
              <a:buClr>
                <a:schemeClr val="dk1"/>
              </a:buClr>
              <a:buSzPts val="1100"/>
              <a:buFont typeface="Arial"/>
              <a:buNone/>
            </a:pPr>
            <a:endParaRPr dirty="0"/>
          </a:p>
          <a:p>
            <a:pPr marL="0" lvl="0" indent="0" algn="l" rtl="0">
              <a:lnSpc>
                <a:spcPct val="103750"/>
              </a:lnSpc>
              <a:spcBef>
                <a:spcPts val="405"/>
              </a:spcBef>
              <a:spcAft>
                <a:spcPts val="0"/>
              </a:spcAft>
              <a:buClr>
                <a:schemeClr val="dk1"/>
              </a:buClr>
              <a:buSzPts val="1100"/>
              <a:buFont typeface="Arial"/>
              <a:buNone/>
            </a:pPr>
            <a:r>
              <a:rPr lang="en-US" dirty="0"/>
              <a:t>Immature insects such as caterpillars may also have short abdominal legs called </a:t>
            </a:r>
            <a:r>
              <a:rPr lang="en-US" dirty="0" err="1"/>
              <a:t>prolegs</a:t>
            </a:r>
            <a:r>
              <a:rPr lang="en-US" dirty="0"/>
              <a:t>, which aid in moving the long body around. </a:t>
            </a:r>
            <a:endParaRPr dirty="0"/>
          </a:p>
        </p:txBody>
      </p:sp>
    </p:spTree>
    <p:extLst>
      <p:ext uri="{BB962C8B-B14F-4D97-AF65-F5344CB8AC3E}">
        <p14:creationId xmlns:p14="http://schemas.microsoft.com/office/powerpoint/2010/main" val="3315868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1:notes"/>
          <p:cNvSpPr txBox="1">
            <a:spLocks noGrp="1"/>
          </p:cNvSpPr>
          <p:nvPr>
            <p:ph type="body" idx="1"/>
          </p:nvPr>
        </p:nvSpPr>
        <p:spPr>
          <a:xfrm>
            <a:off x="731520" y="4620579"/>
            <a:ext cx="5852100" cy="3780600"/>
          </a:xfrm>
          <a:prstGeom prst="rect">
            <a:avLst/>
          </a:prstGeom>
          <a:noFill/>
          <a:ln>
            <a:noFill/>
          </a:ln>
        </p:spPr>
        <p:txBody>
          <a:bodyPr spcFirstLastPara="1" wrap="square" lIns="96650" tIns="48325" rIns="96650" bIns="48325" anchor="t" anchorCtr="0">
            <a:noAutofit/>
          </a:bodyPr>
          <a:lstStyle/>
          <a:p>
            <a:pPr marL="0" lvl="0" indent="19050" algn="l" rtl="0">
              <a:lnSpc>
                <a:spcPct val="105833"/>
              </a:lnSpc>
              <a:spcBef>
                <a:spcPts val="0"/>
              </a:spcBef>
              <a:spcAft>
                <a:spcPts val="0"/>
              </a:spcAft>
              <a:buClr>
                <a:schemeClr val="dk1"/>
              </a:buClr>
              <a:buSzPts val="1100"/>
              <a:buFont typeface="Arial"/>
              <a:buNone/>
            </a:pPr>
            <a:r>
              <a:rPr lang="en-US"/>
              <a:t>Most insects have two pairs of wings; others only have one pair or none. Insect wings vary greatly in size, shape, and texture depending on the insect.  The forewings and hindwings can be similar or different from each other. Most are transparent or membranous, some are leathery, and others are covered with hairs or scales. </a:t>
            </a:r>
            <a:endParaRPr/>
          </a:p>
          <a:p>
            <a:pPr marL="0" lvl="0" indent="19050" algn="l" rtl="0">
              <a:lnSpc>
                <a:spcPct val="105833"/>
              </a:lnSpc>
              <a:spcBef>
                <a:spcPts val="0"/>
              </a:spcBef>
              <a:spcAft>
                <a:spcPts val="0"/>
              </a:spcAft>
              <a:buClr>
                <a:schemeClr val="dk1"/>
              </a:buClr>
              <a:buSzPts val="1100"/>
              <a:buFont typeface="Arial"/>
              <a:buNone/>
            </a:pPr>
            <a:endParaRPr/>
          </a:p>
          <a:p>
            <a:pPr marL="0" lvl="0" indent="19050" algn="l" rtl="0">
              <a:lnSpc>
                <a:spcPct val="105833"/>
              </a:lnSpc>
              <a:spcBef>
                <a:spcPts val="0"/>
              </a:spcBef>
              <a:spcAft>
                <a:spcPts val="0"/>
              </a:spcAft>
              <a:buClr>
                <a:schemeClr val="dk1"/>
              </a:buClr>
              <a:buSzPts val="1100"/>
              <a:buFont typeface="Arial"/>
              <a:buNone/>
            </a:pPr>
            <a:r>
              <a:rPr lang="en-US"/>
              <a:t>All wings have veins. Their pattern or arrangement is called venation and is different for each species of insect. Venation is an important descriptive characteristic in classification and identification.</a:t>
            </a:r>
            <a:endParaRPr/>
          </a:p>
          <a:p>
            <a:pPr marL="0" lvl="0" indent="19050" algn="l" rtl="0">
              <a:lnSpc>
                <a:spcPct val="106666"/>
              </a:lnSpc>
              <a:spcBef>
                <a:spcPts val="555"/>
              </a:spcBef>
              <a:spcAft>
                <a:spcPts val="0"/>
              </a:spcAft>
              <a:buClr>
                <a:schemeClr val="dk1"/>
              </a:buClr>
              <a:buSzPts val="1100"/>
              <a:buFont typeface="Arial"/>
              <a:buNone/>
            </a:pPr>
            <a:r>
              <a:rPr lang="en-US"/>
              <a:t>Many insect order names end in “ptera,” which comes from the Greek word meaning “with wings.” The scientific order names can give us an idea of what type of wings are commonly found within that order.  For example, Lepidoptera in latin means </a:t>
            </a:r>
            <a:r>
              <a:rPr lang="en-US">
                <a:solidFill>
                  <a:srgbClr val="202124"/>
                </a:solidFill>
                <a:highlight>
                  <a:srgbClr val="FFFFFF"/>
                </a:highlight>
              </a:rPr>
              <a:t>scaly-winged,</a:t>
            </a:r>
            <a:r>
              <a:rPr lang="en-US" b="1">
                <a:solidFill>
                  <a:srgbClr val="202124"/>
                </a:solidFill>
                <a:highlight>
                  <a:srgbClr val="FFFFFF"/>
                </a:highlight>
              </a:rPr>
              <a:t> </a:t>
            </a:r>
            <a:r>
              <a:rPr lang="en-US"/>
              <a:t>which the name of the order that contains are moths and butterflies, which have scale on their wings, seen in the picture here.   </a:t>
            </a:r>
            <a:endParaRPr/>
          </a:p>
          <a:p>
            <a:pPr marL="0" lvl="0" indent="19050" algn="l" rtl="0">
              <a:lnSpc>
                <a:spcPct val="106666"/>
              </a:lnSpc>
              <a:spcBef>
                <a:spcPts val="555"/>
              </a:spcBef>
              <a:spcAft>
                <a:spcPts val="0"/>
              </a:spcAft>
              <a:buClr>
                <a:schemeClr val="dk1"/>
              </a:buClr>
              <a:buSzPts val="1100"/>
              <a:buFont typeface="Arial"/>
              <a:buNone/>
            </a:pPr>
            <a:endParaRPr/>
          </a:p>
          <a:p>
            <a:pPr marL="0" lvl="0" indent="19050" algn="l" rtl="0">
              <a:lnSpc>
                <a:spcPct val="106666"/>
              </a:lnSpc>
              <a:spcBef>
                <a:spcPts val="555"/>
              </a:spcBef>
              <a:spcAft>
                <a:spcPts val="0"/>
              </a:spcAft>
              <a:buClr>
                <a:schemeClr val="dk1"/>
              </a:buClr>
              <a:buSzPts val="1100"/>
              <a:buFont typeface="Arial"/>
              <a:buNone/>
            </a:pPr>
            <a:r>
              <a:rPr lang="en-US"/>
              <a:t>--------------------------</a:t>
            </a:r>
            <a:endParaRPr/>
          </a:p>
          <a:p>
            <a:pPr marL="0" lvl="0" indent="19050" algn="l" rtl="0">
              <a:lnSpc>
                <a:spcPct val="106666"/>
              </a:lnSpc>
              <a:spcBef>
                <a:spcPts val="555"/>
              </a:spcBef>
              <a:spcAft>
                <a:spcPts val="0"/>
              </a:spcAft>
              <a:buClr>
                <a:schemeClr val="dk1"/>
              </a:buClr>
              <a:buSzPts val="1100"/>
              <a:buFont typeface="Arial"/>
              <a:buNone/>
            </a:pPr>
            <a:r>
              <a:rPr lang="en-US"/>
              <a:t>Photos: </a:t>
            </a:r>
            <a:endParaRPr/>
          </a:p>
          <a:p>
            <a:pPr marL="0" lvl="0" indent="19050" algn="l" rtl="0">
              <a:lnSpc>
                <a:spcPct val="106666"/>
              </a:lnSpc>
              <a:spcBef>
                <a:spcPts val="555"/>
              </a:spcBef>
              <a:spcAft>
                <a:spcPts val="0"/>
              </a:spcAft>
              <a:buClr>
                <a:schemeClr val="dk1"/>
              </a:buClr>
              <a:buSzPts val="1100"/>
              <a:buFont typeface="Arial"/>
              <a:buNone/>
            </a:pPr>
            <a:r>
              <a:rPr lang="en-US"/>
              <a:t>Wasp wing: Pest and Diseases Image Library , Bugwood.org  </a:t>
            </a:r>
            <a:endParaRPr/>
          </a:p>
          <a:p>
            <a:pPr marL="0" lvl="0" indent="19050" algn="l" rtl="0">
              <a:lnSpc>
                <a:spcPct val="106666"/>
              </a:lnSpc>
              <a:spcBef>
                <a:spcPts val="555"/>
              </a:spcBef>
              <a:spcAft>
                <a:spcPts val="0"/>
              </a:spcAft>
              <a:buClr>
                <a:schemeClr val="dk1"/>
              </a:buClr>
              <a:buSzPts val="1100"/>
              <a:buFont typeface="Arial"/>
              <a:buNone/>
            </a:pPr>
            <a:r>
              <a:rPr lang="en-US"/>
              <a:t>Dragonfly wing: Edward L. Manigault, Clemson University Donated Collection, Bugwood.org  </a:t>
            </a:r>
            <a:r>
              <a:rPr lang="en-US" sz="1100" b="1" u="sng">
                <a:solidFill>
                  <a:schemeClr val="hlink"/>
                </a:solidFill>
                <a:latin typeface="Arial"/>
                <a:ea typeface="Arial"/>
                <a:cs typeface="Arial"/>
                <a:sym typeface="Arial"/>
                <a:hlinkClick r:id="rId3"/>
              </a:rPr>
              <a:t>https://www.insectimages.org/browse/detail.cfm?imgnum=1225013</a:t>
            </a:r>
            <a:r>
              <a:rPr lang="en-US" sz="1100" b="1" u="sng">
                <a:solidFill>
                  <a:schemeClr val="hlink"/>
                </a:solidFill>
                <a:latin typeface="Arial"/>
                <a:ea typeface="Arial"/>
                <a:cs typeface="Arial"/>
                <a:sym typeface="Arial"/>
              </a:rPr>
              <a:t> </a:t>
            </a:r>
            <a:endParaRPr sz="1100" b="1" u="sng">
              <a:solidFill>
                <a:schemeClr val="hlink"/>
              </a:solidFill>
              <a:latin typeface="Arial"/>
              <a:ea typeface="Arial"/>
              <a:cs typeface="Arial"/>
              <a:sym typeface="Arial"/>
            </a:endParaRPr>
          </a:p>
          <a:p>
            <a:pPr marL="0" lvl="0" indent="19050" algn="l" rtl="0">
              <a:lnSpc>
                <a:spcPct val="106666"/>
              </a:lnSpc>
              <a:spcBef>
                <a:spcPts val="555"/>
              </a:spcBef>
              <a:spcAft>
                <a:spcPts val="0"/>
              </a:spcAft>
              <a:buClr>
                <a:schemeClr val="dk1"/>
              </a:buClr>
              <a:buSzPts val="1100"/>
              <a:buFont typeface="Arial"/>
              <a:buNone/>
            </a:pPr>
            <a:r>
              <a:rPr lang="en-US"/>
              <a:t>Moth wing: Pest and Diseases Image Library , Bugwood.org, </a:t>
            </a:r>
            <a:r>
              <a:rPr lang="en-US" u="sng">
                <a:solidFill>
                  <a:schemeClr val="hlink"/>
                </a:solidFill>
                <a:hlinkClick r:id="rId4"/>
              </a:rPr>
              <a:t>https://www.insectimages.org/browse/detail.cfm?imgnum=5310050</a:t>
            </a:r>
            <a:r>
              <a:rPr lang="en-US"/>
              <a:t> </a:t>
            </a:r>
            <a:br>
              <a:rPr lang="en-US"/>
            </a:br>
            <a:r>
              <a:rPr lang="en-US"/>
              <a:t>Grasshopper:  Paul Langlois, Museum Collections: Orthoptera, USDA APHIS PPQ, Bugwood.org  </a:t>
            </a:r>
            <a:r>
              <a:rPr lang="en-US" u="sng">
                <a:solidFill>
                  <a:schemeClr val="hlink"/>
                </a:solidFill>
                <a:hlinkClick r:id="rId5"/>
              </a:rPr>
              <a:t>https://www.insectimages.org/browse/detail.cfm?imgnum=5574096</a:t>
            </a:r>
            <a:r>
              <a:rPr lang="en-US"/>
              <a:t> </a:t>
            </a:r>
            <a:endParaRPr sz="1100" b="1" u="sng">
              <a:solidFill>
                <a:schemeClr val="hlink"/>
              </a:solidFill>
              <a:latin typeface="Arial"/>
              <a:ea typeface="Arial"/>
              <a:cs typeface="Arial"/>
              <a:sym typeface="Arial"/>
            </a:endParaRPr>
          </a:p>
          <a:p>
            <a:pPr marL="0" lvl="0" indent="19050" algn="l" rtl="0">
              <a:lnSpc>
                <a:spcPct val="106666"/>
              </a:lnSpc>
              <a:spcBef>
                <a:spcPts val="555"/>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4B56-40EB-4E92-9B8B-E98E78B714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980880-1949-4F98-B88F-541795E90F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40C0BF-D20B-4CBD-9986-3D50C04335BE}"/>
              </a:ext>
            </a:extLst>
          </p:cNvPr>
          <p:cNvSpPr>
            <a:spLocks noGrp="1"/>
          </p:cNvSpPr>
          <p:nvPr>
            <p:ph type="dt" sz="half" idx="10"/>
          </p:nvPr>
        </p:nvSpPr>
        <p:spPr/>
        <p:txBody>
          <a:bodyPr/>
          <a:lstStyle/>
          <a:p>
            <a:fld id="{0AA99A5A-90C2-4216-B1AD-50346DD19400}" type="datetimeFigureOut">
              <a:rPr lang="en-US" smtClean="0"/>
              <a:t>1/12/2026</a:t>
            </a:fld>
            <a:endParaRPr lang="en-US"/>
          </a:p>
        </p:txBody>
      </p:sp>
      <p:sp>
        <p:nvSpPr>
          <p:cNvPr id="5" name="Footer Placeholder 4">
            <a:extLst>
              <a:ext uri="{FF2B5EF4-FFF2-40B4-BE49-F238E27FC236}">
                <a16:creationId xmlns:a16="http://schemas.microsoft.com/office/drawing/2014/main" id="{96A4BEB9-3C24-40E6-9DBB-23F1A21E6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6A146-86A2-4E38-BA58-B6EB2117FEDD}"/>
              </a:ext>
            </a:extLst>
          </p:cNvPr>
          <p:cNvSpPr>
            <a:spLocks noGrp="1"/>
          </p:cNvSpPr>
          <p:nvPr>
            <p:ph type="sldNum" sz="quarter" idx="12"/>
          </p:nvPr>
        </p:nvSpPr>
        <p:spPr/>
        <p:txBody>
          <a:bodyPr/>
          <a:lstStyle/>
          <a:p>
            <a:fld id="{E2D7CAC2-59EB-4E48-A9D3-4BB06CF087B7}" type="slidenum">
              <a:rPr lang="en-US" smtClean="0"/>
              <a:t>‹#›</a:t>
            </a:fld>
            <a:endParaRPr lang="en-US"/>
          </a:p>
        </p:txBody>
      </p:sp>
    </p:spTree>
    <p:extLst>
      <p:ext uri="{BB962C8B-B14F-4D97-AF65-F5344CB8AC3E}">
        <p14:creationId xmlns:p14="http://schemas.microsoft.com/office/powerpoint/2010/main" val="2770933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B855-D6E5-483D-B9E7-5D22645CA1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8EC42A-F9AA-47A3-94C8-889CB2DDA2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B8C43-1709-4DAA-87D5-3D987F172A01}"/>
              </a:ext>
            </a:extLst>
          </p:cNvPr>
          <p:cNvSpPr>
            <a:spLocks noGrp="1"/>
          </p:cNvSpPr>
          <p:nvPr>
            <p:ph type="dt" sz="half" idx="10"/>
          </p:nvPr>
        </p:nvSpPr>
        <p:spPr/>
        <p:txBody>
          <a:bodyPr/>
          <a:lstStyle/>
          <a:p>
            <a:fld id="{0AA99A5A-90C2-4216-B1AD-50346DD19400}" type="datetimeFigureOut">
              <a:rPr lang="en-US" smtClean="0"/>
              <a:t>1/12/2026</a:t>
            </a:fld>
            <a:endParaRPr lang="en-US"/>
          </a:p>
        </p:txBody>
      </p:sp>
      <p:sp>
        <p:nvSpPr>
          <p:cNvPr id="5" name="Footer Placeholder 4">
            <a:extLst>
              <a:ext uri="{FF2B5EF4-FFF2-40B4-BE49-F238E27FC236}">
                <a16:creationId xmlns:a16="http://schemas.microsoft.com/office/drawing/2014/main" id="{1892978B-C12F-4BB9-B806-5CFFB4199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8DFFC-1EEF-46A0-B02B-539F87939295}"/>
              </a:ext>
            </a:extLst>
          </p:cNvPr>
          <p:cNvSpPr>
            <a:spLocks noGrp="1"/>
          </p:cNvSpPr>
          <p:nvPr>
            <p:ph type="sldNum" sz="quarter" idx="12"/>
          </p:nvPr>
        </p:nvSpPr>
        <p:spPr/>
        <p:txBody>
          <a:bodyPr/>
          <a:lstStyle/>
          <a:p>
            <a:fld id="{E2D7CAC2-59EB-4E48-A9D3-4BB06CF087B7}" type="slidenum">
              <a:rPr lang="en-US" smtClean="0"/>
              <a:t>‹#›</a:t>
            </a:fld>
            <a:endParaRPr lang="en-US"/>
          </a:p>
        </p:txBody>
      </p:sp>
    </p:spTree>
    <p:extLst>
      <p:ext uri="{BB962C8B-B14F-4D97-AF65-F5344CB8AC3E}">
        <p14:creationId xmlns:p14="http://schemas.microsoft.com/office/powerpoint/2010/main" val="374150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8CCB13-40E4-42A5-B428-BA3CB15816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B518-0BA9-4CA9-A99E-F9F35F1F92B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53407-11AB-4080-BAEE-02A6C1FB68AD}"/>
              </a:ext>
            </a:extLst>
          </p:cNvPr>
          <p:cNvSpPr>
            <a:spLocks noGrp="1"/>
          </p:cNvSpPr>
          <p:nvPr>
            <p:ph type="dt" sz="half" idx="10"/>
          </p:nvPr>
        </p:nvSpPr>
        <p:spPr/>
        <p:txBody>
          <a:bodyPr/>
          <a:lstStyle/>
          <a:p>
            <a:fld id="{0AA99A5A-90C2-4216-B1AD-50346DD19400}" type="datetimeFigureOut">
              <a:rPr lang="en-US" smtClean="0"/>
              <a:t>1/12/2026</a:t>
            </a:fld>
            <a:endParaRPr lang="en-US"/>
          </a:p>
        </p:txBody>
      </p:sp>
      <p:sp>
        <p:nvSpPr>
          <p:cNvPr id="5" name="Footer Placeholder 4">
            <a:extLst>
              <a:ext uri="{FF2B5EF4-FFF2-40B4-BE49-F238E27FC236}">
                <a16:creationId xmlns:a16="http://schemas.microsoft.com/office/drawing/2014/main" id="{ABF9FD7F-687B-438F-810D-936B1F1C1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F7F89-25FF-4C21-8FB9-63E0E518D41A}"/>
              </a:ext>
            </a:extLst>
          </p:cNvPr>
          <p:cNvSpPr>
            <a:spLocks noGrp="1"/>
          </p:cNvSpPr>
          <p:nvPr>
            <p:ph type="sldNum" sz="quarter" idx="12"/>
          </p:nvPr>
        </p:nvSpPr>
        <p:spPr/>
        <p:txBody>
          <a:bodyPr/>
          <a:lstStyle/>
          <a:p>
            <a:fld id="{E2D7CAC2-59EB-4E48-A9D3-4BB06CF087B7}" type="slidenum">
              <a:rPr lang="en-US" smtClean="0"/>
              <a:t>‹#›</a:t>
            </a:fld>
            <a:endParaRPr lang="en-US"/>
          </a:p>
        </p:txBody>
      </p:sp>
    </p:spTree>
    <p:extLst>
      <p:ext uri="{BB962C8B-B14F-4D97-AF65-F5344CB8AC3E}">
        <p14:creationId xmlns:p14="http://schemas.microsoft.com/office/powerpoint/2010/main" val="2218554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A9C83-8304-4A07-B67E-6BB4BFA81E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6C32BC-6657-4483-9EE7-3E0E49D015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13A57-6BDA-4CE0-B447-6837D0B5A4DB}"/>
              </a:ext>
            </a:extLst>
          </p:cNvPr>
          <p:cNvSpPr>
            <a:spLocks noGrp="1"/>
          </p:cNvSpPr>
          <p:nvPr>
            <p:ph type="dt" sz="half" idx="10"/>
          </p:nvPr>
        </p:nvSpPr>
        <p:spPr/>
        <p:txBody>
          <a:bodyPr/>
          <a:lstStyle/>
          <a:p>
            <a:fld id="{0AA99A5A-90C2-4216-B1AD-50346DD19400}" type="datetimeFigureOut">
              <a:rPr lang="en-US" smtClean="0"/>
              <a:t>1/12/2026</a:t>
            </a:fld>
            <a:endParaRPr lang="en-US"/>
          </a:p>
        </p:txBody>
      </p:sp>
      <p:sp>
        <p:nvSpPr>
          <p:cNvPr id="5" name="Footer Placeholder 4">
            <a:extLst>
              <a:ext uri="{FF2B5EF4-FFF2-40B4-BE49-F238E27FC236}">
                <a16:creationId xmlns:a16="http://schemas.microsoft.com/office/drawing/2014/main" id="{3FF8912F-5187-4C46-89F9-B12AE35B1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89E2F-B32D-4D42-AFBF-B086C697C06B}"/>
              </a:ext>
            </a:extLst>
          </p:cNvPr>
          <p:cNvSpPr>
            <a:spLocks noGrp="1"/>
          </p:cNvSpPr>
          <p:nvPr>
            <p:ph type="sldNum" sz="quarter" idx="12"/>
          </p:nvPr>
        </p:nvSpPr>
        <p:spPr/>
        <p:txBody>
          <a:bodyPr/>
          <a:lstStyle/>
          <a:p>
            <a:fld id="{E2D7CAC2-59EB-4E48-A9D3-4BB06CF087B7}" type="slidenum">
              <a:rPr lang="en-US" smtClean="0"/>
              <a:t>‹#›</a:t>
            </a:fld>
            <a:endParaRPr lang="en-US"/>
          </a:p>
        </p:txBody>
      </p:sp>
    </p:spTree>
    <p:extLst>
      <p:ext uri="{BB962C8B-B14F-4D97-AF65-F5344CB8AC3E}">
        <p14:creationId xmlns:p14="http://schemas.microsoft.com/office/powerpoint/2010/main" val="1585999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E181E-4E6B-4CA1-9C22-CD20312DF9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1A42D8-C82D-4C88-84DA-8A53F96B4A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7C39B9-DD43-40E2-84FB-FA1E0030CFA1}"/>
              </a:ext>
            </a:extLst>
          </p:cNvPr>
          <p:cNvSpPr>
            <a:spLocks noGrp="1"/>
          </p:cNvSpPr>
          <p:nvPr>
            <p:ph type="dt" sz="half" idx="10"/>
          </p:nvPr>
        </p:nvSpPr>
        <p:spPr/>
        <p:txBody>
          <a:bodyPr/>
          <a:lstStyle/>
          <a:p>
            <a:fld id="{0AA99A5A-90C2-4216-B1AD-50346DD19400}" type="datetimeFigureOut">
              <a:rPr lang="en-US" smtClean="0"/>
              <a:t>1/12/2026</a:t>
            </a:fld>
            <a:endParaRPr lang="en-US"/>
          </a:p>
        </p:txBody>
      </p:sp>
      <p:sp>
        <p:nvSpPr>
          <p:cNvPr id="5" name="Footer Placeholder 4">
            <a:extLst>
              <a:ext uri="{FF2B5EF4-FFF2-40B4-BE49-F238E27FC236}">
                <a16:creationId xmlns:a16="http://schemas.microsoft.com/office/drawing/2014/main" id="{2688AEE9-3166-47E4-8F20-A043DB500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42FDE-4989-48A2-A080-EF589F6FE631}"/>
              </a:ext>
            </a:extLst>
          </p:cNvPr>
          <p:cNvSpPr>
            <a:spLocks noGrp="1"/>
          </p:cNvSpPr>
          <p:nvPr>
            <p:ph type="sldNum" sz="quarter" idx="12"/>
          </p:nvPr>
        </p:nvSpPr>
        <p:spPr/>
        <p:txBody>
          <a:bodyPr/>
          <a:lstStyle/>
          <a:p>
            <a:fld id="{E2D7CAC2-59EB-4E48-A9D3-4BB06CF087B7}" type="slidenum">
              <a:rPr lang="en-US" smtClean="0"/>
              <a:t>‹#›</a:t>
            </a:fld>
            <a:endParaRPr lang="en-US"/>
          </a:p>
        </p:txBody>
      </p:sp>
    </p:spTree>
    <p:extLst>
      <p:ext uri="{BB962C8B-B14F-4D97-AF65-F5344CB8AC3E}">
        <p14:creationId xmlns:p14="http://schemas.microsoft.com/office/powerpoint/2010/main" val="1722190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CB669-7A16-4E05-9774-7D060E56B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8DB059-7D2F-4F9A-B2AE-AC30231351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E52DDB-8051-4338-90D8-19C6E9FE90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069E94-3BD7-49A6-8E04-46054E42E6DD}"/>
              </a:ext>
            </a:extLst>
          </p:cNvPr>
          <p:cNvSpPr>
            <a:spLocks noGrp="1"/>
          </p:cNvSpPr>
          <p:nvPr>
            <p:ph type="dt" sz="half" idx="10"/>
          </p:nvPr>
        </p:nvSpPr>
        <p:spPr/>
        <p:txBody>
          <a:bodyPr/>
          <a:lstStyle/>
          <a:p>
            <a:fld id="{0AA99A5A-90C2-4216-B1AD-50346DD19400}" type="datetimeFigureOut">
              <a:rPr lang="en-US" smtClean="0"/>
              <a:t>1/12/2026</a:t>
            </a:fld>
            <a:endParaRPr lang="en-US"/>
          </a:p>
        </p:txBody>
      </p:sp>
      <p:sp>
        <p:nvSpPr>
          <p:cNvPr id="6" name="Footer Placeholder 5">
            <a:extLst>
              <a:ext uri="{FF2B5EF4-FFF2-40B4-BE49-F238E27FC236}">
                <a16:creationId xmlns:a16="http://schemas.microsoft.com/office/drawing/2014/main" id="{39E31B7D-C8C6-4DF9-B057-D89412EABB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868544-984B-42BC-8302-CE1E26265E17}"/>
              </a:ext>
            </a:extLst>
          </p:cNvPr>
          <p:cNvSpPr>
            <a:spLocks noGrp="1"/>
          </p:cNvSpPr>
          <p:nvPr>
            <p:ph type="sldNum" sz="quarter" idx="12"/>
          </p:nvPr>
        </p:nvSpPr>
        <p:spPr/>
        <p:txBody>
          <a:bodyPr/>
          <a:lstStyle/>
          <a:p>
            <a:fld id="{E2D7CAC2-59EB-4E48-A9D3-4BB06CF087B7}" type="slidenum">
              <a:rPr lang="en-US" smtClean="0"/>
              <a:t>‹#›</a:t>
            </a:fld>
            <a:endParaRPr lang="en-US"/>
          </a:p>
        </p:txBody>
      </p:sp>
    </p:spTree>
    <p:extLst>
      <p:ext uri="{BB962C8B-B14F-4D97-AF65-F5344CB8AC3E}">
        <p14:creationId xmlns:p14="http://schemas.microsoft.com/office/powerpoint/2010/main" val="2515641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14E99-5389-4FFF-B0E1-463CAE4CD2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D5971D-DE1B-43C8-B000-7BEB04E89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A8DF267-4B7A-4E46-973C-7D786DC74F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134B60-0CA8-4309-854A-C9E682F890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C87A265-C7DD-44BB-B980-C76B6AB79E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392DF9-34FA-4274-8885-1939C2E621A9}"/>
              </a:ext>
            </a:extLst>
          </p:cNvPr>
          <p:cNvSpPr>
            <a:spLocks noGrp="1"/>
          </p:cNvSpPr>
          <p:nvPr>
            <p:ph type="dt" sz="half" idx="10"/>
          </p:nvPr>
        </p:nvSpPr>
        <p:spPr/>
        <p:txBody>
          <a:bodyPr/>
          <a:lstStyle/>
          <a:p>
            <a:fld id="{0AA99A5A-90C2-4216-B1AD-50346DD19400}" type="datetimeFigureOut">
              <a:rPr lang="en-US" smtClean="0"/>
              <a:t>1/12/2026</a:t>
            </a:fld>
            <a:endParaRPr lang="en-US"/>
          </a:p>
        </p:txBody>
      </p:sp>
      <p:sp>
        <p:nvSpPr>
          <p:cNvPr id="8" name="Footer Placeholder 7">
            <a:extLst>
              <a:ext uri="{FF2B5EF4-FFF2-40B4-BE49-F238E27FC236}">
                <a16:creationId xmlns:a16="http://schemas.microsoft.com/office/drawing/2014/main" id="{C6BA2D28-9896-42D9-8BD9-5E144E61C6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4A2BAD-9EF4-4700-800C-A74942C5F5ED}"/>
              </a:ext>
            </a:extLst>
          </p:cNvPr>
          <p:cNvSpPr>
            <a:spLocks noGrp="1"/>
          </p:cNvSpPr>
          <p:nvPr>
            <p:ph type="sldNum" sz="quarter" idx="12"/>
          </p:nvPr>
        </p:nvSpPr>
        <p:spPr/>
        <p:txBody>
          <a:bodyPr/>
          <a:lstStyle/>
          <a:p>
            <a:fld id="{E2D7CAC2-59EB-4E48-A9D3-4BB06CF087B7}" type="slidenum">
              <a:rPr lang="en-US" smtClean="0"/>
              <a:t>‹#›</a:t>
            </a:fld>
            <a:endParaRPr lang="en-US"/>
          </a:p>
        </p:txBody>
      </p:sp>
    </p:spTree>
    <p:extLst>
      <p:ext uri="{BB962C8B-B14F-4D97-AF65-F5344CB8AC3E}">
        <p14:creationId xmlns:p14="http://schemas.microsoft.com/office/powerpoint/2010/main" val="4208121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7DA41-06EC-4BDA-82F6-E62DED65BB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83EAA-6030-4E22-9639-C2C537DC1824}"/>
              </a:ext>
            </a:extLst>
          </p:cNvPr>
          <p:cNvSpPr>
            <a:spLocks noGrp="1"/>
          </p:cNvSpPr>
          <p:nvPr>
            <p:ph type="dt" sz="half" idx="10"/>
          </p:nvPr>
        </p:nvSpPr>
        <p:spPr/>
        <p:txBody>
          <a:bodyPr/>
          <a:lstStyle/>
          <a:p>
            <a:fld id="{0AA99A5A-90C2-4216-B1AD-50346DD19400}" type="datetimeFigureOut">
              <a:rPr lang="en-US" smtClean="0"/>
              <a:t>1/12/2026</a:t>
            </a:fld>
            <a:endParaRPr lang="en-US"/>
          </a:p>
        </p:txBody>
      </p:sp>
      <p:sp>
        <p:nvSpPr>
          <p:cNvPr id="4" name="Footer Placeholder 3">
            <a:extLst>
              <a:ext uri="{FF2B5EF4-FFF2-40B4-BE49-F238E27FC236}">
                <a16:creationId xmlns:a16="http://schemas.microsoft.com/office/drawing/2014/main" id="{48CF7249-7206-4D22-9B27-48D3E4665C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DCD5F1-8BE8-4BB7-9E53-85237CE791EA}"/>
              </a:ext>
            </a:extLst>
          </p:cNvPr>
          <p:cNvSpPr>
            <a:spLocks noGrp="1"/>
          </p:cNvSpPr>
          <p:nvPr>
            <p:ph type="sldNum" sz="quarter" idx="12"/>
          </p:nvPr>
        </p:nvSpPr>
        <p:spPr/>
        <p:txBody>
          <a:bodyPr/>
          <a:lstStyle/>
          <a:p>
            <a:fld id="{E2D7CAC2-59EB-4E48-A9D3-4BB06CF087B7}" type="slidenum">
              <a:rPr lang="en-US" smtClean="0"/>
              <a:t>‹#›</a:t>
            </a:fld>
            <a:endParaRPr lang="en-US"/>
          </a:p>
        </p:txBody>
      </p:sp>
    </p:spTree>
    <p:extLst>
      <p:ext uri="{BB962C8B-B14F-4D97-AF65-F5344CB8AC3E}">
        <p14:creationId xmlns:p14="http://schemas.microsoft.com/office/powerpoint/2010/main" val="972144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2FD5A0-6D86-4D1B-93C4-86431054C5CD}"/>
              </a:ext>
            </a:extLst>
          </p:cNvPr>
          <p:cNvSpPr>
            <a:spLocks noGrp="1"/>
          </p:cNvSpPr>
          <p:nvPr>
            <p:ph type="dt" sz="half" idx="10"/>
          </p:nvPr>
        </p:nvSpPr>
        <p:spPr/>
        <p:txBody>
          <a:bodyPr/>
          <a:lstStyle/>
          <a:p>
            <a:fld id="{0AA99A5A-90C2-4216-B1AD-50346DD19400}" type="datetimeFigureOut">
              <a:rPr lang="en-US" smtClean="0"/>
              <a:t>1/12/2026</a:t>
            </a:fld>
            <a:endParaRPr lang="en-US"/>
          </a:p>
        </p:txBody>
      </p:sp>
      <p:sp>
        <p:nvSpPr>
          <p:cNvPr id="3" name="Footer Placeholder 2">
            <a:extLst>
              <a:ext uri="{FF2B5EF4-FFF2-40B4-BE49-F238E27FC236}">
                <a16:creationId xmlns:a16="http://schemas.microsoft.com/office/drawing/2014/main" id="{F2C706DA-44D9-442D-B2E4-F877120037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CB7D95-DD43-43A7-BBA2-682EECD8897D}"/>
              </a:ext>
            </a:extLst>
          </p:cNvPr>
          <p:cNvSpPr>
            <a:spLocks noGrp="1"/>
          </p:cNvSpPr>
          <p:nvPr>
            <p:ph type="sldNum" sz="quarter" idx="12"/>
          </p:nvPr>
        </p:nvSpPr>
        <p:spPr/>
        <p:txBody>
          <a:bodyPr/>
          <a:lstStyle/>
          <a:p>
            <a:fld id="{E2D7CAC2-59EB-4E48-A9D3-4BB06CF087B7}" type="slidenum">
              <a:rPr lang="en-US" smtClean="0"/>
              <a:t>‹#›</a:t>
            </a:fld>
            <a:endParaRPr lang="en-US"/>
          </a:p>
        </p:txBody>
      </p:sp>
    </p:spTree>
    <p:extLst>
      <p:ext uri="{BB962C8B-B14F-4D97-AF65-F5344CB8AC3E}">
        <p14:creationId xmlns:p14="http://schemas.microsoft.com/office/powerpoint/2010/main" val="36555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0EB1-2A0E-43AB-8FE8-32DA3B5823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4E9B0F-2059-4F4A-A671-98A3009E47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6E9E2-9967-4780-BB55-2467AD4AB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0B5188-0E22-493A-A52C-77CAF5265AC5}"/>
              </a:ext>
            </a:extLst>
          </p:cNvPr>
          <p:cNvSpPr>
            <a:spLocks noGrp="1"/>
          </p:cNvSpPr>
          <p:nvPr>
            <p:ph type="dt" sz="half" idx="10"/>
          </p:nvPr>
        </p:nvSpPr>
        <p:spPr/>
        <p:txBody>
          <a:bodyPr/>
          <a:lstStyle/>
          <a:p>
            <a:fld id="{0AA99A5A-90C2-4216-B1AD-50346DD19400}" type="datetimeFigureOut">
              <a:rPr lang="en-US" smtClean="0"/>
              <a:t>1/12/2026</a:t>
            </a:fld>
            <a:endParaRPr lang="en-US"/>
          </a:p>
        </p:txBody>
      </p:sp>
      <p:sp>
        <p:nvSpPr>
          <p:cNvPr id="6" name="Footer Placeholder 5">
            <a:extLst>
              <a:ext uri="{FF2B5EF4-FFF2-40B4-BE49-F238E27FC236}">
                <a16:creationId xmlns:a16="http://schemas.microsoft.com/office/drawing/2014/main" id="{DDF8C9DE-2C4B-4D18-8A66-43B24F98C0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7C4D0-E446-4196-8213-7551A9875817}"/>
              </a:ext>
            </a:extLst>
          </p:cNvPr>
          <p:cNvSpPr>
            <a:spLocks noGrp="1"/>
          </p:cNvSpPr>
          <p:nvPr>
            <p:ph type="sldNum" sz="quarter" idx="12"/>
          </p:nvPr>
        </p:nvSpPr>
        <p:spPr/>
        <p:txBody>
          <a:bodyPr/>
          <a:lstStyle/>
          <a:p>
            <a:fld id="{E2D7CAC2-59EB-4E48-A9D3-4BB06CF087B7}" type="slidenum">
              <a:rPr lang="en-US" smtClean="0"/>
              <a:t>‹#›</a:t>
            </a:fld>
            <a:endParaRPr lang="en-US"/>
          </a:p>
        </p:txBody>
      </p:sp>
    </p:spTree>
    <p:extLst>
      <p:ext uri="{BB962C8B-B14F-4D97-AF65-F5344CB8AC3E}">
        <p14:creationId xmlns:p14="http://schemas.microsoft.com/office/powerpoint/2010/main" val="3074887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0A71A-5603-4F18-AF85-B45436171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2DEB15-1A10-4E4E-9778-9A9ED6DE4D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8A0C4E-8033-4200-83CF-42F996C865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F2A1AEC-8960-4949-997A-F6FF55C8D869}"/>
              </a:ext>
            </a:extLst>
          </p:cNvPr>
          <p:cNvSpPr>
            <a:spLocks noGrp="1"/>
          </p:cNvSpPr>
          <p:nvPr>
            <p:ph type="dt" sz="half" idx="10"/>
          </p:nvPr>
        </p:nvSpPr>
        <p:spPr/>
        <p:txBody>
          <a:bodyPr/>
          <a:lstStyle/>
          <a:p>
            <a:fld id="{0AA99A5A-90C2-4216-B1AD-50346DD19400}" type="datetimeFigureOut">
              <a:rPr lang="en-US" smtClean="0"/>
              <a:t>1/12/2026</a:t>
            </a:fld>
            <a:endParaRPr lang="en-US"/>
          </a:p>
        </p:txBody>
      </p:sp>
      <p:sp>
        <p:nvSpPr>
          <p:cNvPr id="6" name="Footer Placeholder 5">
            <a:extLst>
              <a:ext uri="{FF2B5EF4-FFF2-40B4-BE49-F238E27FC236}">
                <a16:creationId xmlns:a16="http://schemas.microsoft.com/office/drawing/2014/main" id="{19EB80EF-3746-4671-A85A-0A034D4700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E9C94F-996E-43B5-A6CB-1C97D306180E}"/>
              </a:ext>
            </a:extLst>
          </p:cNvPr>
          <p:cNvSpPr>
            <a:spLocks noGrp="1"/>
          </p:cNvSpPr>
          <p:nvPr>
            <p:ph type="sldNum" sz="quarter" idx="12"/>
          </p:nvPr>
        </p:nvSpPr>
        <p:spPr/>
        <p:txBody>
          <a:bodyPr/>
          <a:lstStyle/>
          <a:p>
            <a:fld id="{E2D7CAC2-59EB-4E48-A9D3-4BB06CF087B7}" type="slidenum">
              <a:rPr lang="en-US" smtClean="0"/>
              <a:t>‹#›</a:t>
            </a:fld>
            <a:endParaRPr lang="en-US"/>
          </a:p>
        </p:txBody>
      </p:sp>
    </p:spTree>
    <p:extLst>
      <p:ext uri="{BB962C8B-B14F-4D97-AF65-F5344CB8AC3E}">
        <p14:creationId xmlns:p14="http://schemas.microsoft.com/office/powerpoint/2010/main" val="3281117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6267D4-46AC-4EB2-B2C5-CF6D64203F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9E6261-E50E-4002-9700-E749F6EF5B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BD821F-DD67-4C4E-8FC8-41C6F81E22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99A5A-90C2-4216-B1AD-50346DD19400}" type="datetimeFigureOut">
              <a:rPr lang="en-US" smtClean="0"/>
              <a:t>1/12/2026</a:t>
            </a:fld>
            <a:endParaRPr lang="en-US"/>
          </a:p>
        </p:txBody>
      </p:sp>
      <p:sp>
        <p:nvSpPr>
          <p:cNvPr id="5" name="Footer Placeholder 4">
            <a:extLst>
              <a:ext uri="{FF2B5EF4-FFF2-40B4-BE49-F238E27FC236}">
                <a16:creationId xmlns:a16="http://schemas.microsoft.com/office/drawing/2014/main" id="{5FCB22CA-0BA2-4B0C-920B-9C483F137A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106969-8E08-4AAB-908E-17BE6F4AA4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7CAC2-59EB-4E48-A9D3-4BB06CF087B7}" type="slidenum">
              <a:rPr lang="en-US" smtClean="0"/>
              <a:t>‹#›</a:t>
            </a:fld>
            <a:endParaRPr lang="en-US"/>
          </a:p>
        </p:txBody>
      </p:sp>
    </p:spTree>
    <p:extLst>
      <p:ext uri="{BB962C8B-B14F-4D97-AF65-F5344CB8AC3E}">
        <p14:creationId xmlns:p14="http://schemas.microsoft.com/office/powerpoint/2010/main" val="1413492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jpg"/><Relationship Id="rId4" Type="http://schemas.openxmlformats.org/officeDocument/2006/relationships/image" Target="../media/image71.jpg"/></Relationships>
</file>

<file path=ppt/slides/_rels/slide2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75.png"/><Relationship Id="rId9" Type="http://schemas.openxmlformats.org/officeDocument/2006/relationships/image" Target="../media/image80.jpe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3.jpg"/><Relationship Id="rId7"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g"/><Relationship Id="rId7" Type="http://schemas.openxmlformats.org/officeDocument/2006/relationships/image" Target="../media/image94.png"/><Relationship Id="rId2"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92.jpg"/><Relationship Id="rId10" Type="http://schemas.openxmlformats.org/officeDocument/2006/relationships/image" Target="../media/image96.jpg"/><Relationship Id="rId4" Type="http://schemas.openxmlformats.org/officeDocument/2006/relationships/image" Target="../media/image91.jpg"/><Relationship Id="rId9"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jpg"/></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02.jpg"/><Relationship Id="rId4" Type="http://schemas.openxmlformats.org/officeDocument/2006/relationships/image" Target="../media/image101.jpg"/></Relationships>
</file>

<file path=ppt/slides/_rels/slide3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05.jpeg"/><Relationship Id="rId4" Type="http://schemas.openxmlformats.org/officeDocument/2006/relationships/image" Target="../media/image104.jpg"/></Relationships>
</file>

<file path=ppt/slides/_rels/slide3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07.jpg"/></Relationships>
</file>

<file path=ppt/slides/_rels/slide3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10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3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17.jpg"/><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120.jpg"/><Relationship Id="rId4" Type="http://schemas.openxmlformats.org/officeDocument/2006/relationships/image" Target="../media/image119.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121.jpg"/><Relationship Id="rId7" Type="http://schemas.openxmlformats.org/officeDocument/2006/relationships/image" Target="../media/image125.jp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24.jpg"/><Relationship Id="rId5" Type="http://schemas.openxmlformats.org/officeDocument/2006/relationships/image" Target="../media/image123.jpg"/><Relationship Id="rId4" Type="http://schemas.openxmlformats.org/officeDocument/2006/relationships/image" Target="../media/image122.jpg"/></Relationships>
</file>

<file path=ppt/slides/_rels/slide41.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30.jp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29.jpg"/><Relationship Id="rId5" Type="http://schemas.openxmlformats.org/officeDocument/2006/relationships/image" Target="../media/image128.png"/><Relationship Id="rId4" Type="http://schemas.openxmlformats.org/officeDocument/2006/relationships/image" Target="../media/image127.jpg"/></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15.jpg"/></Relationships>
</file>

<file path=ppt/slides/_rels/slide44.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4.xml"/><Relationship Id="rId5" Type="http://schemas.openxmlformats.org/officeDocument/2006/relationships/image" Target="../media/image135.jpg"/><Relationship Id="rId4" Type="http://schemas.openxmlformats.org/officeDocument/2006/relationships/hyperlink" Target="https://www.ipmimages.org/browse/detail.cfm?imgnum=1372020#collapseseven"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140.jpg"/><Relationship Id="rId3" Type="http://schemas.openxmlformats.org/officeDocument/2006/relationships/image" Target="../media/image136.jpg"/><Relationship Id="rId7" Type="http://schemas.openxmlformats.org/officeDocument/2006/relationships/image" Target="../media/image139.jp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38.jpg"/><Relationship Id="rId5" Type="http://schemas.openxmlformats.org/officeDocument/2006/relationships/image" Target="../media/image137.jpg"/><Relationship Id="rId10" Type="http://schemas.openxmlformats.org/officeDocument/2006/relationships/image" Target="../media/image142.png"/><Relationship Id="rId4" Type="http://schemas.openxmlformats.org/officeDocument/2006/relationships/image" Target="../media/image114.png"/><Relationship Id="rId9" Type="http://schemas.openxmlformats.org/officeDocument/2006/relationships/image" Target="../media/image141.png"/></Relationships>
</file>

<file path=ppt/slides/_rels/slide46.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145.jpg"/><Relationship Id="rId4" Type="http://schemas.openxmlformats.org/officeDocument/2006/relationships/image" Target="../media/image144.jpg"/></Relationships>
</file>

<file path=ppt/slides/_rels/slide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4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49.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52.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image" Target="../media/image153.jpg"/><Relationship Id="rId7" Type="http://schemas.openxmlformats.org/officeDocument/2006/relationships/image" Target="../media/image157.jp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56.jpg"/><Relationship Id="rId5" Type="http://schemas.openxmlformats.org/officeDocument/2006/relationships/image" Target="../media/image155.jpg"/><Relationship Id="rId4" Type="http://schemas.openxmlformats.org/officeDocument/2006/relationships/image" Target="../media/image154.jpg"/></Relationships>
</file>

<file path=ppt/slides/_rels/slide51.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61.jpg"/><Relationship Id="rId5" Type="http://schemas.openxmlformats.org/officeDocument/2006/relationships/image" Target="../media/image160.jpg"/><Relationship Id="rId4" Type="http://schemas.openxmlformats.org/officeDocument/2006/relationships/image" Target="../media/image159.jpg"/></Relationships>
</file>

<file path=ppt/slides/_rels/slide5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g"/><Relationship Id="rId1" Type="http://schemas.openxmlformats.org/officeDocument/2006/relationships/slideLayout" Target="../slideLayouts/slideLayout4.xml"/><Relationship Id="rId6" Type="http://schemas.openxmlformats.org/officeDocument/2006/relationships/image" Target="../media/image166.png"/><Relationship Id="rId5" Type="http://schemas.openxmlformats.org/officeDocument/2006/relationships/image" Target="../media/image165.jpg"/><Relationship Id="rId4" Type="http://schemas.openxmlformats.org/officeDocument/2006/relationships/image" Target="../media/image164.jpg"/></Relationships>
</file>

<file path=ppt/slides/_rels/slide53.xml.rels><?xml version="1.0" encoding="UTF-8" standalone="yes"?>
<Relationships xmlns="http://schemas.openxmlformats.org/package/2006/relationships"><Relationship Id="rId3" Type="http://schemas.openxmlformats.org/officeDocument/2006/relationships/image" Target="../media/image167.jpg"/><Relationship Id="rId7" Type="http://schemas.openxmlformats.org/officeDocument/2006/relationships/image" Target="../media/image171.jp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70.jpg"/><Relationship Id="rId5" Type="http://schemas.openxmlformats.org/officeDocument/2006/relationships/image" Target="../media/image169.jpg"/><Relationship Id="rId4" Type="http://schemas.openxmlformats.org/officeDocument/2006/relationships/image" Target="../media/image16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75.jpg"/><Relationship Id="rId5" Type="http://schemas.openxmlformats.org/officeDocument/2006/relationships/image" Target="../media/image174.jpeg"/><Relationship Id="rId4" Type="http://schemas.openxmlformats.org/officeDocument/2006/relationships/image" Target="../media/image173.jpg"/></Relationships>
</file>

<file path=ppt/slides/_rels/slide56.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65.jpg"/><Relationship Id="rId5" Type="http://schemas.openxmlformats.org/officeDocument/2006/relationships/image" Target="../media/image178.png"/><Relationship Id="rId4" Type="http://schemas.openxmlformats.org/officeDocument/2006/relationships/image" Target="../media/image177.jpg"/></Relationships>
</file>

<file path=ppt/slides/_rels/slide57.xml.rels><?xml version="1.0" encoding="UTF-8" standalone="yes"?>
<Relationships xmlns="http://schemas.openxmlformats.org/package/2006/relationships"><Relationship Id="rId3" Type="http://schemas.openxmlformats.org/officeDocument/2006/relationships/image" Target="../media/image179.jpeg"/><Relationship Id="rId7" Type="http://schemas.openxmlformats.org/officeDocument/2006/relationships/image" Target="../media/image183.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image" Target="../media/image180.png"/></Relationships>
</file>

<file path=ppt/slides/_rels/slide5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5.jp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9B2C-123A-400A-A8F7-34D1FF660B34}"/>
              </a:ext>
            </a:extLst>
          </p:cNvPr>
          <p:cNvSpPr>
            <a:spLocks noGrp="1"/>
          </p:cNvSpPr>
          <p:nvPr>
            <p:ph type="ctrTitle"/>
          </p:nvPr>
        </p:nvSpPr>
        <p:spPr/>
        <p:txBody>
          <a:bodyPr/>
          <a:lstStyle/>
          <a:p>
            <a:r>
              <a:rPr lang="en-US" dirty="0"/>
              <a:t>Insect Identification, Damage, and Control</a:t>
            </a:r>
          </a:p>
        </p:txBody>
      </p:sp>
      <p:sp>
        <p:nvSpPr>
          <p:cNvPr id="3" name="Subtitle 2">
            <a:extLst>
              <a:ext uri="{FF2B5EF4-FFF2-40B4-BE49-F238E27FC236}">
                <a16:creationId xmlns:a16="http://schemas.microsoft.com/office/drawing/2014/main" id="{55284197-6AFC-4EA1-80F5-5A40A47B03AA}"/>
              </a:ext>
            </a:extLst>
          </p:cNvPr>
          <p:cNvSpPr>
            <a:spLocks noGrp="1"/>
          </p:cNvSpPr>
          <p:nvPr>
            <p:ph type="subTitle" idx="1"/>
          </p:nvPr>
        </p:nvSpPr>
        <p:spPr>
          <a:xfrm>
            <a:off x="1441938" y="4199915"/>
            <a:ext cx="9144000" cy="1655762"/>
          </a:xfrm>
        </p:spPr>
        <p:txBody>
          <a:bodyPr>
            <a:normAutofit/>
          </a:bodyPr>
          <a:lstStyle/>
          <a:p>
            <a:r>
              <a:rPr lang="en-US" dirty="0"/>
              <a:t>Emily Zobel </a:t>
            </a:r>
          </a:p>
          <a:p>
            <a:r>
              <a:rPr lang="en-US" dirty="0" err="1"/>
              <a:t>AgFS</a:t>
            </a:r>
            <a:r>
              <a:rPr lang="en-US" dirty="0"/>
              <a:t> Agent Dorchester County </a:t>
            </a:r>
          </a:p>
          <a:p>
            <a:r>
              <a:rPr lang="en-US" dirty="0"/>
              <a:t>ezobel@umd.edu</a:t>
            </a:r>
          </a:p>
        </p:txBody>
      </p:sp>
      <p:sp>
        <p:nvSpPr>
          <p:cNvPr id="4" name="Rectangle 3">
            <a:extLst>
              <a:ext uri="{FF2B5EF4-FFF2-40B4-BE49-F238E27FC236}">
                <a16:creationId xmlns:a16="http://schemas.microsoft.com/office/drawing/2014/main" id="{0F6DD736-48E2-40A9-AF3B-595383F1BF5A}"/>
              </a:ext>
            </a:extLst>
          </p:cNvPr>
          <p:cNvSpPr/>
          <p:nvPr/>
        </p:nvSpPr>
        <p:spPr>
          <a:xfrm>
            <a:off x="3561906" y="6330185"/>
            <a:ext cx="8429625" cy="430887"/>
          </a:xfrm>
          <a:prstGeom prst="rect">
            <a:avLst/>
          </a:prstGeom>
        </p:spPr>
        <p:txBody>
          <a:bodyPr wrap="square">
            <a:spAutoFit/>
          </a:bodyPr>
          <a:lstStyle/>
          <a:p>
            <a:pPr>
              <a:tabLst>
                <a:tab pos="2971800" algn="ctr"/>
                <a:tab pos="5943600" algn="r"/>
              </a:tabLst>
            </a:pPr>
            <a:r>
              <a:rPr lang="en-US" sz="11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This material is based upon work supported by the National Institute of Food and Agriculture, U.S. Department of Agriculture, through the Northeast Sustainable Agriculture Research and Education program under subaward number SNE22-005-MD and NIFA award 2021-70006-35384. </a:t>
            </a:r>
            <a:endPar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336AEA7-F6EA-4CF9-B6E0-D13642105CB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064212" y="39193"/>
            <a:ext cx="2092619" cy="1794669"/>
          </a:xfrm>
          <a:prstGeom prst="rect">
            <a:avLst/>
          </a:prstGeom>
        </p:spPr>
      </p:pic>
    </p:spTree>
    <p:extLst>
      <p:ext uri="{BB962C8B-B14F-4D97-AF65-F5344CB8AC3E}">
        <p14:creationId xmlns:p14="http://schemas.microsoft.com/office/powerpoint/2010/main" val="328787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Insect Biology: Wing</a:t>
            </a:r>
            <a:endParaRPr/>
          </a:p>
        </p:txBody>
      </p:sp>
      <p:sp>
        <p:nvSpPr>
          <p:cNvPr id="191" name="Google Shape;191;p11"/>
          <p:cNvSpPr txBox="1"/>
          <p:nvPr/>
        </p:nvSpPr>
        <p:spPr>
          <a:xfrm>
            <a:off x="5790150" y="6284150"/>
            <a:ext cx="6402000" cy="769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Pest and Diseases Image Library , Bugwood.org, Edward L. Manigault, Clemson University Donated Collection, Bugwood.org, Paul Langlois, Museum Collections: Orthoptera, USDA APHIS PPQ, Bugwood.org</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2" name="Google Shape;192;p11"/>
          <p:cNvPicPr preferRelativeResize="0"/>
          <p:nvPr/>
        </p:nvPicPr>
        <p:blipFill rotWithShape="1">
          <a:blip r:embed="rId3">
            <a:alphaModFix/>
          </a:blip>
          <a:srcRect/>
          <a:stretch/>
        </p:blipFill>
        <p:spPr>
          <a:xfrm>
            <a:off x="874989" y="3730400"/>
            <a:ext cx="3007860" cy="2385126"/>
          </a:xfrm>
          <a:prstGeom prst="rect">
            <a:avLst/>
          </a:prstGeom>
          <a:noFill/>
          <a:ln>
            <a:noFill/>
          </a:ln>
        </p:spPr>
      </p:pic>
      <p:pic>
        <p:nvPicPr>
          <p:cNvPr id="193" name="Google Shape;193;p11"/>
          <p:cNvPicPr preferRelativeResize="0"/>
          <p:nvPr/>
        </p:nvPicPr>
        <p:blipFill rotWithShape="1">
          <a:blip r:embed="rId4">
            <a:alphaModFix/>
          </a:blip>
          <a:srcRect/>
          <a:stretch/>
        </p:blipFill>
        <p:spPr>
          <a:xfrm>
            <a:off x="878927" y="1620058"/>
            <a:ext cx="3000000" cy="1999994"/>
          </a:xfrm>
          <a:prstGeom prst="rect">
            <a:avLst/>
          </a:prstGeom>
          <a:noFill/>
          <a:ln>
            <a:noFill/>
          </a:ln>
        </p:spPr>
      </p:pic>
      <p:pic>
        <p:nvPicPr>
          <p:cNvPr id="194" name="Google Shape;194;p11"/>
          <p:cNvPicPr preferRelativeResize="0"/>
          <p:nvPr/>
        </p:nvPicPr>
        <p:blipFill rotWithShape="1">
          <a:blip r:embed="rId5">
            <a:alphaModFix/>
          </a:blip>
          <a:srcRect/>
          <a:stretch/>
        </p:blipFill>
        <p:spPr>
          <a:xfrm>
            <a:off x="8625246" y="1189714"/>
            <a:ext cx="3358414" cy="2356727"/>
          </a:xfrm>
          <a:prstGeom prst="rect">
            <a:avLst/>
          </a:prstGeom>
          <a:noFill/>
          <a:ln>
            <a:noFill/>
          </a:ln>
        </p:spPr>
      </p:pic>
      <p:pic>
        <p:nvPicPr>
          <p:cNvPr id="195" name="Google Shape;195;p11"/>
          <p:cNvPicPr preferRelativeResize="0"/>
          <p:nvPr/>
        </p:nvPicPr>
        <p:blipFill rotWithShape="1">
          <a:blip r:embed="rId6">
            <a:alphaModFix/>
          </a:blip>
          <a:srcRect/>
          <a:stretch/>
        </p:blipFill>
        <p:spPr>
          <a:xfrm>
            <a:off x="4164824" y="1625956"/>
            <a:ext cx="4340197" cy="4489570"/>
          </a:xfrm>
          <a:prstGeom prst="rect">
            <a:avLst/>
          </a:prstGeom>
          <a:noFill/>
          <a:ln>
            <a:noFill/>
          </a:ln>
        </p:spPr>
      </p:pic>
      <p:pic>
        <p:nvPicPr>
          <p:cNvPr id="8" name="Google Shape;387;p33">
            <a:extLst>
              <a:ext uri="{FF2B5EF4-FFF2-40B4-BE49-F238E27FC236}">
                <a16:creationId xmlns:a16="http://schemas.microsoft.com/office/drawing/2014/main" id="{2C0DE578-54AA-486A-AEB6-2A6F66E3FDD5}"/>
              </a:ext>
            </a:extLst>
          </p:cNvPr>
          <p:cNvPicPr preferRelativeResize="0"/>
          <p:nvPr/>
        </p:nvPicPr>
        <p:blipFill rotWithShape="1">
          <a:blip r:embed="rId7">
            <a:alphaModFix/>
          </a:blip>
          <a:srcRect/>
          <a:stretch/>
        </p:blipFill>
        <p:spPr>
          <a:xfrm>
            <a:off x="8722900" y="3546441"/>
            <a:ext cx="3163106" cy="25621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3"/>
          <p:cNvSpPr txBox="1">
            <a:spLocks noGrp="1"/>
          </p:cNvSpPr>
          <p:nvPr>
            <p:ph type="title"/>
          </p:nvPr>
        </p:nvSpPr>
        <p:spPr>
          <a:xfrm>
            <a:off x="838200" y="365125"/>
            <a:ext cx="1090380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Insect Biology : Exoskeleton</a:t>
            </a:r>
            <a:endParaRPr dirty="0"/>
          </a:p>
        </p:txBody>
      </p:sp>
      <p:sp>
        <p:nvSpPr>
          <p:cNvPr id="209" name="Google Shape;209;p13"/>
          <p:cNvSpPr txBox="1">
            <a:spLocks noGrp="1"/>
          </p:cNvSpPr>
          <p:nvPr>
            <p:ph type="body" idx="1"/>
          </p:nvPr>
        </p:nvSpPr>
        <p:spPr>
          <a:xfrm>
            <a:off x="721894" y="1828799"/>
            <a:ext cx="5209350" cy="43481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Multi-layered structure: Chitin </a:t>
            </a:r>
            <a:endParaRPr dirty="0"/>
          </a:p>
          <a:p>
            <a:pPr marL="228600" lvl="0" indent="-228600" algn="l" rtl="0">
              <a:lnSpc>
                <a:spcPct val="90000"/>
              </a:lnSpc>
              <a:spcBef>
                <a:spcPts val="1000"/>
              </a:spcBef>
              <a:spcAft>
                <a:spcPts val="0"/>
              </a:spcAft>
              <a:buClr>
                <a:schemeClr val="dk1"/>
              </a:buClr>
              <a:buSzPts val="2800"/>
              <a:buChar char="•"/>
            </a:pPr>
            <a:r>
              <a:rPr lang="en-US" dirty="0"/>
              <a:t>Protection</a:t>
            </a:r>
            <a:endParaRPr dirty="0"/>
          </a:p>
          <a:p>
            <a:pPr marL="228600" lvl="0" indent="-228600" algn="l" rtl="0">
              <a:lnSpc>
                <a:spcPct val="90000"/>
              </a:lnSpc>
              <a:spcBef>
                <a:spcPts val="1000"/>
              </a:spcBef>
              <a:spcAft>
                <a:spcPts val="0"/>
              </a:spcAft>
              <a:buClr>
                <a:schemeClr val="dk1"/>
              </a:buClr>
              <a:buSzPts val="2800"/>
              <a:buChar char="•"/>
            </a:pPr>
            <a:r>
              <a:rPr lang="en-US" dirty="0"/>
              <a:t>Muscle attachment</a:t>
            </a:r>
            <a:endParaRPr dirty="0"/>
          </a:p>
          <a:p>
            <a:pPr marL="228600" lvl="0" indent="-228600" algn="l" rtl="0">
              <a:lnSpc>
                <a:spcPct val="90000"/>
              </a:lnSpc>
              <a:spcBef>
                <a:spcPts val="1000"/>
              </a:spcBef>
              <a:spcAft>
                <a:spcPts val="0"/>
              </a:spcAft>
              <a:buClr>
                <a:schemeClr val="dk1"/>
              </a:buClr>
              <a:buSzPts val="2800"/>
              <a:buChar char="•"/>
            </a:pPr>
            <a:r>
              <a:rPr lang="en-US" dirty="0"/>
              <a:t>Water-tight barrier </a:t>
            </a:r>
            <a:endParaRPr dirty="0"/>
          </a:p>
          <a:p>
            <a:pPr marL="228600" lvl="0" indent="-228600" algn="l" rtl="0">
              <a:lnSpc>
                <a:spcPct val="90000"/>
              </a:lnSpc>
              <a:spcBef>
                <a:spcPts val="1000"/>
              </a:spcBef>
              <a:spcAft>
                <a:spcPts val="0"/>
              </a:spcAft>
              <a:buClr>
                <a:schemeClr val="dk1"/>
              </a:buClr>
              <a:buSzPts val="2800"/>
              <a:buChar char="•"/>
            </a:pPr>
            <a:r>
              <a:rPr lang="en-US" dirty="0"/>
              <a:t>Sensory interface with the environment</a:t>
            </a:r>
            <a:endParaRPr dirty="0"/>
          </a:p>
          <a:p>
            <a:pPr marL="228600" lvl="0" indent="-228600" algn="l" rtl="0">
              <a:lnSpc>
                <a:spcPct val="90000"/>
              </a:lnSpc>
              <a:spcBef>
                <a:spcPts val="1000"/>
              </a:spcBef>
              <a:spcAft>
                <a:spcPts val="0"/>
              </a:spcAft>
              <a:buClr>
                <a:schemeClr val="dk1"/>
              </a:buClr>
              <a:buSzPts val="2800"/>
              <a:buChar char="•"/>
            </a:pPr>
            <a:r>
              <a:rPr lang="en-US" dirty="0"/>
              <a:t>Need to molt to grow</a:t>
            </a:r>
            <a:endParaRPr dirty="0"/>
          </a:p>
        </p:txBody>
      </p:sp>
      <p:pic>
        <p:nvPicPr>
          <p:cNvPr id="210" name="Google Shape;210;p13"/>
          <p:cNvPicPr preferRelativeResize="0">
            <a:picLocks noGrp="1"/>
          </p:cNvPicPr>
          <p:nvPr>
            <p:ph type="body" idx="2"/>
          </p:nvPr>
        </p:nvPicPr>
        <p:blipFill rotWithShape="1">
          <a:blip r:embed="rId3">
            <a:alphaModFix/>
          </a:blip>
          <a:srcRect/>
          <a:stretch/>
        </p:blipFill>
        <p:spPr>
          <a:xfrm>
            <a:off x="6825348" y="3748520"/>
            <a:ext cx="4741695" cy="2329301"/>
          </a:xfrm>
          <a:prstGeom prst="rect">
            <a:avLst/>
          </a:prstGeom>
          <a:noFill/>
          <a:ln>
            <a:noFill/>
          </a:ln>
        </p:spPr>
      </p:pic>
      <p:sp>
        <p:nvSpPr>
          <p:cNvPr id="8" name="Rectangle 7"/>
          <p:cNvSpPr/>
          <p:nvPr/>
        </p:nvSpPr>
        <p:spPr>
          <a:xfrm>
            <a:off x="8324407" y="6340388"/>
            <a:ext cx="3829895" cy="415498"/>
          </a:xfrm>
          <a:prstGeom prst="rect">
            <a:avLst/>
          </a:prstGeom>
        </p:spPr>
        <p:txBody>
          <a:bodyPr wrap="none">
            <a:spAutoFit/>
          </a:bodyPr>
          <a:lstStyle/>
          <a:p>
            <a:pPr algn="r"/>
            <a:r>
              <a:rPr lang="en-US" sz="1050" dirty="0">
                <a:solidFill>
                  <a:schemeClr val="bg1"/>
                </a:solidFill>
              </a:rPr>
              <a:t>Jim </a:t>
            </a:r>
            <a:r>
              <a:rPr lang="en-US" sz="1050" dirty="0" err="1">
                <a:solidFill>
                  <a:schemeClr val="bg1"/>
                </a:solidFill>
              </a:rPr>
              <a:t>Occi</a:t>
            </a:r>
            <a:r>
              <a:rPr lang="en-US" sz="1050" dirty="0">
                <a:solidFill>
                  <a:schemeClr val="bg1"/>
                </a:solidFill>
              </a:rPr>
              <a:t>, </a:t>
            </a:r>
            <a:r>
              <a:rPr lang="en-US" sz="1050" dirty="0" err="1">
                <a:solidFill>
                  <a:schemeClr val="bg1"/>
                </a:solidFill>
              </a:rPr>
              <a:t>BugPics</a:t>
            </a:r>
            <a:r>
              <a:rPr lang="en-US" sz="1050" dirty="0">
                <a:solidFill>
                  <a:schemeClr val="bg1"/>
                </a:solidFill>
              </a:rPr>
              <a:t>, Bugwood.org;</a:t>
            </a:r>
            <a:br>
              <a:rPr lang="en-US" sz="1050" dirty="0">
                <a:solidFill>
                  <a:schemeClr val="bg1"/>
                </a:solidFill>
              </a:rPr>
            </a:br>
            <a:r>
              <a:rPr lang="en-US" sz="1050" dirty="0">
                <a:solidFill>
                  <a:schemeClr val="bg1"/>
                </a:solidFill>
              </a:rPr>
              <a:t> Whitney </a:t>
            </a:r>
            <a:r>
              <a:rPr lang="en-US" sz="1050" dirty="0" err="1">
                <a:solidFill>
                  <a:schemeClr val="bg1"/>
                </a:solidFill>
              </a:rPr>
              <a:t>Cranshaw</a:t>
            </a:r>
            <a:r>
              <a:rPr lang="en-US" sz="1050" dirty="0">
                <a:solidFill>
                  <a:schemeClr val="bg1"/>
                </a:solidFill>
              </a:rPr>
              <a:t>, Colorado State University, Bugwood.org</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1042" t="14844" r="23229" b="4219"/>
          <a:stretch/>
        </p:blipFill>
        <p:spPr>
          <a:xfrm>
            <a:off x="7132320" y="1690688"/>
            <a:ext cx="1959174" cy="189692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7917" t="11718" r="23750" b="14375"/>
          <a:stretch/>
        </p:blipFill>
        <p:spPr>
          <a:xfrm>
            <a:off x="9091494" y="1677353"/>
            <a:ext cx="1865949" cy="190214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4"/>
          <p:cNvSpPr txBox="1">
            <a:spLocks noGrp="1"/>
          </p:cNvSpPr>
          <p:nvPr>
            <p:ph type="title"/>
          </p:nvPr>
        </p:nvSpPr>
        <p:spPr>
          <a:xfrm>
            <a:off x="838200" y="258649"/>
            <a:ext cx="10515600" cy="103270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60"/>
              <a:buFont typeface="Calibri"/>
              <a:buNone/>
            </a:pPr>
            <a:r>
              <a:rPr lang="en-US" sz="4260" dirty="0"/>
              <a:t>Insect Development</a:t>
            </a:r>
            <a:endParaRPr sz="4260" dirty="0"/>
          </a:p>
        </p:txBody>
      </p:sp>
      <p:sp>
        <p:nvSpPr>
          <p:cNvPr id="217" name="Google Shape;217;p14"/>
          <p:cNvSpPr txBox="1">
            <a:spLocks noGrp="1"/>
          </p:cNvSpPr>
          <p:nvPr>
            <p:ph type="body" idx="1"/>
          </p:nvPr>
        </p:nvSpPr>
        <p:spPr>
          <a:xfrm>
            <a:off x="486438" y="1418838"/>
            <a:ext cx="5157900" cy="823800"/>
          </a:xfrm>
          <a:prstGeom prst="rect">
            <a:avLst/>
          </a:prstGeom>
          <a:noFill/>
          <a:ln>
            <a:noFill/>
          </a:ln>
        </p:spPr>
        <p:txBody>
          <a:bodyPr spcFirstLastPara="1" wrap="square" lIns="91425" tIns="45700" rIns="91425" bIns="45700" anchor="b" anchorCtr="0">
            <a:normAutofit fontScale="92500" lnSpcReduction="10000"/>
          </a:bodyPr>
          <a:lstStyle/>
          <a:p>
            <a:pPr marL="0" lvl="0" indent="0" algn="ctr" rtl="0">
              <a:lnSpc>
                <a:spcPct val="90000"/>
              </a:lnSpc>
              <a:spcBef>
                <a:spcPts val="0"/>
              </a:spcBef>
              <a:spcAft>
                <a:spcPts val="0"/>
              </a:spcAft>
              <a:buClr>
                <a:schemeClr val="dk1"/>
              </a:buClr>
              <a:buSzPct val="116872"/>
              <a:buNone/>
            </a:pPr>
            <a:r>
              <a:rPr lang="en-US" sz="2800"/>
              <a:t>Incomplete Metamorphosis </a:t>
            </a:r>
            <a:endParaRPr/>
          </a:p>
          <a:p>
            <a:pPr marL="0" lvl="0" indent="0" algn="ctr" rtl="0">
              <a:lnSpc>
                <a:spcPct val="90000"/>
              </a:lnSpc>
              <a:spcBef>
                <a:spcPts val="1000"/>
              </a:spcBef>
              <a:spcAft>
                <a:spcPts val="0"/>
              </a:spcAft>
              <a:buClr>
                <a:schemeClr val="dk1"/>
              </a:buClr>
              <a:buSzPct val="116855"/>
              <a:buNone/>
            </a:pPr>
            <a:r>
              <a:rPr lang="en-US" sz="2200"/>
              <a:t>(Egg, Nymph stages, Adult)</a:t>
            </a:r>
            <a:endParaRPr sz="2200"/>
          </a:p>
        </p:txBody>
      </p:sp>
      <p:sp>
        <p:nvSpPr>
          <p:cNvPr id="218" name="Google Shape;218;p14"/>
          <p:cNvSpPr txBox="1">
            <a:spLocks noGrp="1"/>
          </p:cNvSpPr>
          <p:nvPr>
            <p:ph type="body" idx="3"/>
          </p:nvPr>
        </p:nvSpPr>
        <p:spPr>
          <a:xfrm>
            <a:off x="6227850" y="1418838"/>
            <a:ext cx="5183100" cy="8238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027"/>
              <a:buNone/>
            </a:pPr>
            <a:r>
              <a:rPr lang="en-US" sz="2800" dirty="0"/>
              <a:t>Complete Metamorphosis </a:t>
            </a:r>
            <a:br>
              <a:rPr lang="en-US" dirty="0"/>
            </a:br>
            <a:r>
              <a:rPr lang="en-US" sz="2000" dirty="0"/>
              <a:t>(Egg, Larvae stages , Pupa, Adult)</a:t>
            </a:r>
            <a:endParaRPr dirty="0"/>
          </a:p>
        </p:txBody>
      </p:sp>
      <p:pic>
        <p:nvPicPr>
          <p:cNvPr id="219" name="Google Shape;219;p14"/>
          <p:cNvPicPr preferRelativeResize="0">
            <a:picLocks noGrp="1"/>
          </p:cNvPicPr>
          <p:nvPr>
            <p:ph type="body" idx="4"/>
          </p:nvPr>
        </p:nvPicPr>
        <p:blipFill rotWithShape="1">
          <a:blip r:embed="rId3">
            <a:alphaModFix/>
          </a:blip>
          <a:srcRect/>
          <a:stretch/>
        </p:blipFill>
        <p:spPr>
          <a:xfrm>
            <a:off x="6748334" y="2242638"/>
            <a:ext cx="4025400" cy="3708900"/>
          </a:xfrm>
          <a:prstGeom prst="rect">
            <a:avLst/>
          </a:prstGeom>
          <a:noFill/>
          <a:ln>
            <a:noFill/>
          </a:ln>
        </p:spPr>
      </p:pic>
      <p:pic>
        <p:nvPicPr>
          <p:cNvPr id="220" name="Google Shape;220;p14"/>
          <p:cNvPicPr preferRelativeResize="0">
            <a:picLocks noGrp="1"/>
          </p:cNvPicPr>
          <p:nvPr>
            <p:ph type="body" idx="2"/>
          </p:nvPr>
        </p:nvPicPr>
        <p:blipFill rotWithShape="1">
          <a:blip r:embed="rId4">
            <a:alphaModFix/>
          </a:blip>
          <a:srcRect/>
          <a:stretch/>
        </p:blipFill>
        <p:spPr>
          <a:xfrm>
            <a:off x="838200" y="2370125"/>
            <a:ext cx="4356370" cy="3581413"/>
          </a:xfrm>
          <a:prstGeom prst="rect">
            <a:avLst/>
          </a:prstGeom>
          <a:noFill/>
          <a:ln>
            <a:noFill/>
          </a:ln>
        </p:spPr>
      </p:pic>
      <p:sp>
        <p:nvSpPr>
          <p:cNvPr id="221" name="Google Shape;221;p14"/>
          <p:cNvSpPr txBox="1"/>
          <p:nvPr/>
        </p:nvSpPr>
        <p:spPr>
          <a:xfrm>
            <a:off x="9270300" y="6345044"/>
            <a:ext cx="2921700" cy="276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a:solidFill>
                  <a:schemeClr val="lt1"/>
                </a:solidFill>
                <a:latin typeface="Calibri"/>
                <a:ea typeface="Calibri"/>
                <a:cs typeface="Calibri"/>
                <a:sym typeface="Calibri"/>
              </a:rPr>
              <a:t>Iowa State University Extension</a:t>
            </a:r>
            <a:endParaRPr sz="12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C720-24C9-4E95-80FE-BCBFE7A28EB3}"/>
              </a:ext>
            </a:extLst>
          </p:cNvPr>
          <p:cNvSpPr>
            <a:spLocks noGrp="1"/>
          </p:cNvSpPr>
          <p:nvPr>
            <p:ph type="title"/>
          </p:nvPr>
        </p:nvSpPr>
        <p:spPr/>
        <p:txBody>
          <a:bodyPr/>
          <a:lstStyle/>
          <a:p>
            <a:pPr algn="ctr"/>
            <a:r>
              <a:rPr lang="en-US" dirty="0"/>
              <a:t>Degree Days</a:t>
            </a:r>
          </a:p>
        </p:txBody>
      </p:sp>
      <p:pic>
        <p:nvPicPr>
          <p:cNvPr id="6" name="Content Placeholder 5">
            <a:extLst>
              <a:ext uri="{FF2B5EF4-FFF2-40B4-BE49-F238E27FC236}">
                <a16:creationId xmlns:a16="http://schemas.microsoft.com/office/drawing/2014/main" id="{1E67AEE9-0E46-4221-987E-768F71CE087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574109"/>
            <a:ext cx="4229563" cy="3796145"/>
          </a:xfrm>
        </p:spPr>
      </p:pic>
      <p:pic>
        <p:nvPicPr>
          <p:cNvPr id="8" name="Content Placeholder 7">
            <a:extLst>
              <a:ext uri="{FF2B5EF4-FFF2-40B4-BE49-F238E27FC236}">
                <a16:creationId xmlns:a16="http://schemas.microsoft.com/office/drawing/2014/main" id="{6B01D25E-CF26-469F-9620-2A0826FEF35A}"/>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12284"/>
          <a:stretch/>
        </p:blipFill>
        <p:spPr>
          <a:xfrm>
            <a:off x="5927558" y="1923845"/>
            <a:ext cx="5181600" cy="3329830"/>
          </a:xfrm>
        </p:spPr>
      </p:pic>
      <p:sp>
        <p:nvSpPr>
          <p:cNvPr id="9" name="TextBox 8">
            <a:extLst>
              <a:ext uri="{FF2B5EF4-FFF2-40B4-BE49-F238E27FC236}">
                <a16:creationId xmlns:a16="http://schemas.microsoft.com/office/drawing/2014/main" id="{21122760-FA21-4A7D-8D14-E4C610DCBFFB}"/>
              </a:ext>
            </a:extLst>
          </p:cNvPr>
          <p:cNvSpPr txBox="1"/>
          <p:nvPr/>
        </p:nvSpPr>
        <p:spPr>
          <a:xfrm>
            <a:off x="2338136" y="5486832"/>
            <a:ext cx="8771022" cy="369332"/>
          </a:xfrm>
          <a:prstGeom prst="rect">
            <a:avLst/>
          </a:prstGeom>
          <a:noFill/>
        </p:spPr>
        <p:txBody>
          <a:bodyPr wrap="square" rtlCol="0">
            <a:spAutoFit/>
          </a:bodyPr>
          <a:lstStyle/>
          <a:p>
            <a:r>
              <a:rPr lang="en-US" b="1" dirty="0"/>
              <a:t>[(daily maximum temperature + daily minimum temperature) ÷ 2] – lower threshold</a:t>
            </a:r>
          </a:p>
        </p:txBody>
      </p:sp>
    </p:spTree>
    <p:extLst>
      <p:ext uri="{BB962C8B-B14F-4D97-AF65-F5344CB8AC3E}">
        <p14:creationId xmlns:p14="http://schemas.microsoft.com/office/powerpoint/2010/main" val="2851323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A65DC-C7FA-4EFD-8FDF-4405ECD9158C}"/>
              </a:ext>
            </a:extLst>
          </p:cNvPr>
          <p:cNvSpPr>
            <a:spLocks noGrp="1"/>
          </p:cNvSpPr>
          <p:nvPr>
            <p:ph type="title"/>
          </p:nvPr>
        </p:nvSpPr>
        <p:spPr/>
        <p:txBody>
          <a:bodyPr/>
          <a:lstStyle/>
          <a:p>
            <a:pPr algn="ctr"/>
            <a:r>
              <a:rPr lang="en-US" dirty="0"/>
              <a:t>Degree Days</a:t>
            </a:r>
          </a:p>
        </p:txBody>
      </p:sp>
      <p:graphicFrame>
        <p:nvGraphicFramePr>
          <p:cNvPr id="5" name="Content Placeholder 4">
            <a:extLst>
              <a:ext uri="{FF2B5EF4-FFF2-40B4-BE49-F238E27FC236}">
                <a16:creationId xmlns:a16="http://schemas.microsoft.com/office/drawing/2014/main" id="{3FB36E1C-1468-478A-ADCD-D169ADC24FA2}"/>
              </a:ext>
            </a:extLst>
          </p:cNvPr>
          <p:cNvGraphicFramePr>
            <a:graphicFrameLocks noGrp="1"/>
          </p:cNvGraphicFramePr>
          <p:nvPr>
            <p:ph sz="half" idx="1"/>
            <p:extLst>
              <p:ext uri="{D42A27DB-BD31-4B8C-83A1-F6EECF244321}">
                <p14:modId xmlns:p14="http://schemas.microsoft.com/office/powerpoint/2010/main" val="2135382088"/>
              </p:ext>
            </p:extLst>
          </p:nvPr>
        </p:nvGraphicFramePr>
        <p:xfrm>
          <a:off x="445168" y="1456080"/>
          <a:ext cx="11165306" cy="3948524"/>
        </p:xfrm>
        <a:graphic>
          <a:graphicData uri="http://schemas.openxmlformats.org/drawingml/2006/table">
            <a:tbl>
              <a:tblPr firstRow="1" bandRow="1">
                <a:tableStyleId>{5C22544A-7EE6-4342-B048-85BDC9FD1C3A}</a:tableStyleId>
              </a:tblPr>
              <a:tblGrid>
                <a:gridCol w="2436304">
                  <a:extLst>
                    <a:ext uri="{9D8B030D-6E8A-4147-A177-3AD203B41FA5}">
                      <a16:colId xmlns:a16="http://schemas.microsoft.com/office/drawing/2014/main" val="1320707375"/>
                    </a:ext>
                  </a:extLst>
                </a:gridCol>
                <a:gridCol w="1498023">
                  <a:extLst>
                    <a:ext uri="{9D8B030D-6E8A-4147-A177-3AD203B41FA5}">
                      <a16:colId xmlns:a16="http://schemas.microsoft.com/office/drawing/2014/main" val="1640427628"/>
                    </a:ext>
                  </a:extLst>
                </a:gridCol>
                <a:gridCol w="1503947">
                  <a:extLst>
                    <a:ext uri="{9D8B030D-6E8A-4147-A177-3AD203B41FA5}">
                      <a16:colId xmlns:a16="http://schemas.microsoft.com/office/drawing/2014/main" val="2816995598"/>
                    </a:ext>
                  </a:extLst>
                </a:gridCol>
                <a:gridCol w="2851484">
                  <a:extLst>
                    <a:ext uri="{9D8B030D-6E8A-4147-A177-3AD203B41FA5}">
                      <a16:colId xmlns:a16="http://schemas.microsoft.com/office/drawing/2014/main" val="390693063"/>
                    </a:ext>
                  </a:extLst>
                </a:gridCol>
                <a:gridCol w="2875548">
                  <a:extLst>
                    <a:ext uri="{9D8B030D-6E8A-4147-A177-3AD203B41FA5}">
                      <a16:colId xmlns:a16="http://schemas.microsoft.com/office/drawing/2014/main" val="3548113155"/>
                    </a:ext>
                  </a:extLst>
                </a:gridCol>
              </a:tblGrid>
              <a:tr h="470610">
                <a:tc>
                  <a:txBody>
                    <a:bodyPr/>
                    <a:lstStyle/>
                    <a:p>
                      <a:r>
                        <a:rPr lang="en-US" dirty="0"/>
                        <a:t>Common name</a:t>
                      </a:r>
                    </a:p>
                  </a:txBody>
                  <a:tcPr marL="9525" marR="9525" marT="9525" marB="9525" anchor="ctr"/>
                </a:tc>
                <a:tc>
                  <a:txBody>
                    <a:bodyPr/>
                    <a:lstStyle/>
                    <a:p>
                      <a:r>
                        <a:rPr lang="en-US" dirty="0"/>
                        <a:t>Lower </a:t>
                      </a:r>
                      <a:br>
                        <a:rPr lang="en-US" dirty="0"/>
                      </a:br>
                      <a:r>
                        <a:rPr lang="en-US" dirty="0"/>
                        <a:t>Threshold</a:t>
                      </a:r>
                    </a:p>
                  </a:txBody>
                  <a:tcPr marL="9525" marR="9525" marT="9525" marB="9525" anchor="ctr"/>
                </a:tc>
                <a:tc>
                  <a:txBody>
                    <a:bodyPr/>
                    <a:lstStyle/>
                    <a:p>
                      <a:r>
                        <a:rPr lang="en-US" dirty="0"/>
                        <a:t>Upper </a:t>
                      </a:r>
                      <a:br>
                        <a:rPr lang="en-US" dirty="0"/>
                      </a:br>
                      <a:r>
                        <a:rPr lang="en-US" dirty="0"/>
                        <a:t>Threshold</a:t>
                      </a:r>
                    </a:p>
                  </a:txBody>
                  <a:tcPr marL="9525" marR="9525" marT="9525" marB="9525" anchor="ctr"/>
                </a:tc>
                <a:tc>
                  <a:txBody>
                    <a:bodyPr/>
                    <a:lstStyle/>
                    <a:p>
                      <a:r>
                        <a:rPr lang="en-US" dirty="0"/>
                        <a:t>Biofix</a:t>
                      </a:r>
                    </a:p>
                  </a:txBody>
                  <a:tcPr marL="9525" marR="9525" marT="9525" marB="9525" anchor="ctr"/>
                </a:tc>
                <a:tc>
                  <a:txBody>
                    <a:bodyPr/>
                    <a:lstStyle/>
                    <a:p>
                      <a:endParaRPr lang="en-US" dirty="0"/>
                    </a:p>
                  </a:txBody>
                  <a:tcPr/>
                </a:tc>
                <a:extLst>
                  <a:ext uri="{0D108BD9-81ED-4DB2-BD59-A6C34878D82A}">
                    <a16:rowId xmlns:a16="http://schemas.microsoft.com/office/drawing/2014/main" val="3869675785"/>
                  </a:ext>
                </a:extLst>
              </a:tr>
              <a:tr h="317374">
                <a:tc>
                  <a:txBody>
                    <a:bodyPr/>
                    <a:lstStyle/>
                    <a:p>
                      <a:r>
                        <a:rPr lang="en-US" dirty="0"/>
                        <a:t>alfalfa weevil</a:t>
                      </a:r>
                    </a:p>
                  </a:txBody>
                  <a:tcPr marL="9525" marR="9525" marT="9525" marB="9525" anchor="ctr"/>
                </a:tc>
                <a:tc>
                  <a:txBody>
                    <a:bodyPr/>
                    <a:lstStyle/>
                    <a:p>
                      <a:r>
                        <a:rPr lang="en-US"/>
                        <a:t>48°F</a:t>
                      </a:r>
                    </a:p>
                  </a:txBody>
                  <a:tcPr marL="9525" marR="9525" marT="9525" marB="9525" anchor="ctr"/>
                </a:tc>
                <a:tc>
                  <a:txBody>
                    <a:bodyPr/>
                    <a:lstStyle/>
                    <a:p>
                      <a:r>
                        <a:rPr lang="en-US"/>
                        <a:t>90°F</a:t>
                      </a:r>
                    </a:p>
                  </a:txBody>
                  <a:tcPr marL="9525" marR="9525" marT="9525" marB="9525" anchor="ctr"/>
                </a:tc>
                <a:tc>
                  <a:txBody>
                    <a:bodyPr/>
                    <a:lstStyle/>
                    <a:p>
                      <a:r>
                        <a:rPr lang="en-US" dirty="0"/>
                        <a:t> January 1</a:t>
                      </a:r>
                    </a:p>
                  </a:txBody>
                  <a:tcPr marL="9525" marR="9525" marT="9525" marB="9525" anchor="ctr"/>
                </a:tc>
                <a:tc>
                  <a:txBody>
                    <a:bodyPr/>
                    <a:lstStyle/>
                    <a:p>
                      <a:r>
                        <a:rPr lang="en-US" dirty="0"/>
                        <a:t>200-250 DD</a:t>
                      </a:r>
                    </a:p>
                  </a:txBody>
                  <a:tcPr/>
                </a:tc>
                <a:extLst>
                  <a:ext uri="{0D108BD9-81ED-4DB2-BD59-A6C34878D82A}">
                    <a16:rowId xmlns:a16="http://schemas.microsoft.com/office/drawing/2014/main" val="2760019262"/>
                  </a:ext>
                </a:extLst>
              </a:tr>
              <a:tr h="624098">
                <a:tc>
                  <a:txBody>
                    <a:bodyPr/>
                    <a:lstStyle/>
                    <a:p>
                      <a:r>
                        <a:rPr lang="en-US" dirty="0"/>
                        <a:t>bean leaf beetle</a:t>
                      </a:r>
                    </a:p>
                  </a:txBody>
                  <a:tcPr marL="9525" marR="9525" marT="9525" marB="9525" anchor="ctr"/>
                </a:tc>
                <a:tc>
                  <a:txBody>
                    <a:bodyPr/>
                    <a:lstStyle/>
                    <a:p>
                      <a:r>
                        <a:rPr lang="en-US"/>
                        <a:t>46°F</a:t>
                      </a:r>
                    </a:p>
                  </a:txBody>
                  <a:tcPr marL="9525" marR="9525" marT="9525" marB="9525" anchor="ctr"/>
                </a:tc>
                <a:tc>
                  <a:txBody>
                    <a:bodyPr/>
                    <a:lstStyle/>
                    <a:p>
                      <a:r>
                        <a:rPr lang="en-US" dirty="0"/>
                        <a:t> </a:t>
                      </a:r>
                    </a:p>
                  </a:txBody>
                  <a:tcPr marL="9525" marR="9525" marT="9525" marB="9525" anchor="ctr"/>
                </a:tc>
                <a:tc>
                  <a:txBody>
                    <a:bodyPr/>
                    <a:lstStyle/>
                    <a:p>
                      <a:r>
                        <a:rPr lang="en-US" dirty="0"/>
                        <a:t> Egg-laying (soybean emergence)</a:t>
                      </a:r>
                    </a:p>
                  </a:txBody>
                  <a:tcPr marL="9525" marR="9525" marT="9525" marB="9525" anchor="ctr"/>
                </a:tc>
                <a:tc>
                  <a:txBody>
                    <a:bodyPr/>
                    <a:lstStyle/>
                    <a:p>
                      <a:r>
                        <a:rPr lang="en-US" dirty="0"/>
                        <a:t>1,212 DD</a:t>
                      </a:r>
                    </a:p>
                  </a:txBody>
                  <a:tcPr/>
                </a:tc>
                <a:extLst>
                  <a:ext uri="{0D108BD9-81ED-4DB2-BD59-A6C34878D82A}">
                    <a16:rowId xmlns:a16="http://schemas.microsoft.com/office/drawing/2014/main" val="367287606"/>
                  </a:ext>
                </a:extLst>
              </a:tr>
              <a:tr h="624098">
                <a:tc>
                  <a:txBody>
                    <a:bodyPr/>
                    <a:lstStyle/>
                    <a:p>
                      <a:r>
                        <a:rPr lang="en-US" dirty="0"/>
                        <a:t>European corn borer</a:t>
                      </a:r>
                    </a:p>
                  </a:txBody>
                  <a:tcPr marL="9525" marR="9525" marT="9525" marB="9525" anchor="ctr"/>
                </a:tc>
                <a:tc>
                  <a:txBody>
                    <a:bodyPr/>
                    <a:lstStyle/>
                    <a:p>
                      <a:r>
                        <a:rPr lang="en-US"/>
                        <a:t>50°F</a:t>
                      </a:r>
                    </a:p>
                  </a:txBody>
                  <a:tcPr marL="9525" marR="9525" marT="9525" marB="9525" anchor="ctr"/>
                </a:tc>
                <a:tc>
                  <a:txBody>
                    <a:bodyPr/>
                    <a:lstStyle/>
                    <a:p>
                      <a:r>
                        <a:rPr lang="en-US"/>
                        <a:t>86°F</a:t>
                      </a:r>
                    </a:p>
                  </a:txBody>
                  <a:tcPr marL="9525" marR="9525" marT="9525" marB="9525" anchor="ctr"/>
                </a:tc>
                <a:tc>
                  <a:txBody>
                    <a:bodyPr/>
                    <a:lstStyle/>
                    <a:p>
                      <a:r>
                        <a:rPr lang="en-US" dirty="0"/>
                        <a:t> First spring moth capture</a:t>
                      </a:r>
                    </a:p>
                  </a:txBody>
                  <a:tcPr marL="9525" marR="9525" marT="9525" marB="9525" anchor="ctr"/>
                </a:tc>
                <a:tc>
                  <a:txBody>
                    <a:bodyPr/>
                    <a:lstStyle/>
                    <a:p>
                      <a:r>
                        <a:rPr lang="en-US" dirty="0"/>
                        <a:t>1</a:t>
                      </a:r>
                      <a:r>
                        <a:rPr lang="en-US" baseline="30000" dirty="0"/>
                        <a:t>st</a:t>
                      </a:r>
                      <a:r>
                        <a:rPr lang="en-US" dirty="0"/>
                        <a:t> -212 DD</a:t>
                      </a:r>
                    </a:p>
                    <a:p>
                      <a:r>
                        <a:rPr lang="en-US" dirty="0"/>
                        <a:t>2</a:t>
                      </a:r>
                      <a:r>
                        <a:rPr lang="en-US" baseline="30000" dirty="0"/>
                        <a:t>nd</a:t>
                      </a:r>
                      <a:r>
                        <a:rPr lang="en-US" dirty="0"/>
                        <a:t> – 1,404 DD</a:t>
                      </a:r>
                    </a:p>
                  </a:txBody>
                  <a:tcPr/>
                </a:tc>
                <a:extLst>
                  <a:ext uri="{0D108BD9-81ED-4DB2-BD59-A6C34878D82A}">
                    <a16:rowId xmlns:a16="http://schemas.microsoft.com/office/drawing/2014/main" val="381179831"/>
                  </a:ext>
                </a:extLst>
              </a:tr>
              <a:tr h="317374">
                <a:tc>
                  <a:txBody>
                    <a:bodyPr/>
                    <a:lstStyle/>
                    <a:p>
                      <a:r>
                        <a:rPr lang="en-US" dirty="0"/>
                        <a:t>Japanese beetle</a:t>
                      </a:r>
                    </a:p>
                  </a:txBody>
                  <a:tcPr marL="9525" marR="9525" marT="9525" marB="9525" anchor="ctr"/>
                </a:tc>
                <a:tc>
                  <a:txBody>
                    <a:bodyPr/>
                    <a:lstStyle/>
                    <a:p>
                      <a:r>
                        <a:rPr lang="en-US"/>
                        <a:t>50°F</a:t>
                      </a:r>
                    </a:p>
                  </a:txBody>
                  <a:tcPr marL="9525" marR="9525" marT="9525" marB="9525" anchor="ctr"/>
                </a:tc>
                <a:tc>
                  <a:txBody>
                    <a:bodyPr/>
                    <a:lstStyle/>
                    <a:p>
                      <a:r>
                        <a:rPr lang="en-US"/>
                        <a:t>88°F</a:t>
                      </a:r>
                    </a:p>
                  </a:txBody>
                  <a:tcPr marL="9525" marR="9525" marT="9525" marB="9525" anchor="ctr"/>
                </a:tc>
                <a:tc>
                  <a:txBody>
                    <a:bodyPr/>
                    <a:lstStyle/>
                    <a:p>
                      <a:r>
                        <a:rPr lang="en-US" dirty="0"/>
                        <a:t> January 1</a:t>
                      </a:r>
                    </a:p>
                  </a:txBody>
                  <a:tcPr marL="9525" marR="9525" marT="9525" marB="9525" anchor="ctr"/>
                </a:tc>
                <a:tc>
                  <a:txBody>
                    <a:bodyPr/>
                    <a:lstStyle/>
                    <a:p>
                      <a:r>
                        <a:rPr lang="en-US" dirty="0"/>
                        <a:t>1,030-2,150</a:t>
                      </a:r>
                    </a:p>
                  </a:txBody>
                  <a:tcPr/>
                </a:tc>
                <a:extLst>
                  <a:ext uri="{0D108BD9-81ED-4DB2-BD59-A6C34878D82A}">
                    <a16:rowId xmlns:a16="http://schemas.microsoft.com/office/drawing/2014/main" val="1434421826"/>
                  </a:ext>
                </a:extLst>
              </a:tr>
              <a:tr h="317374">
                <a:tc>
                  <a:txBody>
                    <a:bodyPr/>
                    <a:lstStyle/>
                    <a:p>
                      <a:r>
                        <a:rPr lang="en-US" dirty="0" err="1"/>
                        <a:t>seedcorn</a:t>
                      </a:r>
                      <a:r>
                        <a:rPr lang="en-US" dirty="0"/>
                        <a:t> maggot</a:t>
                      </a:r>
                    </a:p>
                  </a:txBody>
                  <a:tcPr marL="9525" marR="9525" marT="9525" marB="9525" anchor="ctr"/>
                </a:tc>
                <a:tc>
                  <a:txBody>
                    <a:bodyPr/>
                    <a:lstStyle/>
                    <a:p>
                      <a:r>
                        <a:rPr lang="en-US"/>
                        <a:t>39°F</a:t>
                      </a:r>
                    </a:p>
                  </a:txBody>
                  <a:tcPr marL="9525" marR="9525" marT="9525" marB="9525" anchor="ctr"/>
                </a:tc>
                <a:tc>
                  <a:txBody>
                    <a:bodyPr/>
                    <a:lstStyle/>
                    <a:p>
                      <a:r>
                        <a:rPr lang="en-US"/>
                        <a:t>84°F</a:t>
                      </a:r>
                    </a:p>
                  </a:txBody>
                  <a:tcPr marL="9525" marR="9525" marT="9525" marB="9525" anchor="ctr"/>
                </a:tc>
                <a:tc>
                  <a:txBody>
                    <a:bodyPr/>
                    <a:lstStyle/>
                    <a:p>
                      <a:r>
                        <a:rPr lang="en-US" dirty="0"/>
                        <a:t> January 1</a:t>
                      </a:r>
                    </a:p>
                  </a:txBody>
                  <a:tcPr marL="9525" marR="9525" marT="9525" marB="9525" anchor="ctr"/>
                </a:tc>
                <a:tc>
                  <a:txBody>
                    <a:bodyPr/>
                    <a:lstStyle/>
                    <a:p>
                      <a:r>
                        <a:rPr lang="en-US" dirty="0"/>
                        <a:t>1</a:t>
                      </a:r>
                      <a:r>
                        <a:rPr lang="en-US" baseline="30000" dirty="0"/>
                        <a:t>st</a:t>
                      </a:r>
                      <a:r>
                        <a:rPr lang="en-US" dirty="0"/>
                        <a:t> Gen 360-781 DD</a:t>
                      </a:r>
                    </a:p>
                    <a:p>
                      <a:r>
                        <a:rPr lang="en-US" dirty="0"/>
                        <a:t>2</a:t>
                      </a:r>
                      <a:r>
                        <a:rPr lang="en-US" baseline="30000" dirty="0"/>
                        <a:t>nd</a:t>
                      </a:r>
                      <a:r>
                        <a:rPr lang="en-US" dirty="0"/>
                        <a:t> Gen 1,116 – 1,537 DD</a:t>
                      </a:r>
                    </a:p>
                    <a:p>
                      <a:r>
                        <a:rPr lang="en-US" dirty="0"/>
                        <a:t>3</a:t>
                      </a:r>
                      <a:r>
                        <a:rPr lang="en-US" baseline="30000" dirty="0"/>
                        <a:t>rd</a:t>
                      </a:r>
                      <a:r>
                        <a:rPr lang="en-US" dirty="0"/>
                        <a:t> Gen 1-872-2,293 DD</a:t>
                      </a:r>
                    </a:p>
                  </a:txBody>
                  <a:tcPr/>
                </a:tc>
                <a:extLst>
                  <a:ext uri="{0D108BD9-81ED-4DB2-BD59-A6C34878D82A}">
                    <a16:rowId xmlns:a16="http://schemas.microsoft.com/office/drawing/2014/main" val="1454586134"/>
                  </a:ext>
                </a:extLst>
              </a:tr>
              <a:tr h="470736">
                <a:tc>
                  <a:txBody>
                    <a:bodyPr/>
                    <a:lstStyle/>
                    <a:p>
                      <a:r>
                        <a:rPr lang="en-US" dirty="0"/>
                        <a:t>western corn rootworm</a:t>
                      </a:r>
                    </a:p>
                  </a:txBody>
                  <a:tcPr marL="9525" marR="9525" marT="9525" marB="9525" anchor="ctr"/>
                </a:tc>
                <a:tc>
                  <a:txBody>
                    <a:bodyPr/>
                    <a:lstStyle/>
                    <a:p>
                      <a:r>
                        <a:rPr lang="en-US"/>
                        <a:t>52°F (soil)</a:t>
                      </a:r>
                    </a:p>
                  </a:txBody>
                  <a:tcPr marL="9525" marR="9525" marT="9525" marB="9525" anchor="ctr"/>
                </a:tc>
                <a:tc>
                  <a:txBody>
                    <a:bodyPr/>
                    <a:lstStyle/>
                    <a:p>
                      <a:r>
                        <a:rPr lang="en-US"/>
                        <a:t>86°F</a:t>
                      </a:r>
                    </a:p>
                  </a:txBody>
                  <a:tcPr marL="9525" marR="9525" marT="9525" marB="9525" anchor="ctr"/>
                </a:tc>
                <a:tc>
                  <a:txBody>
                    <a:bodyPr/>
                    <a:lstStyle/>
                    <a:p>
                      <a:r>
                        <a:rPr lang="en-US" dirty="0"/>
                        <a:t> January 1</a:t>
                      </a:r>
                    </a:p>
                  </a:txBody>
                  <a:tcPr marL="9525" marR="9525" marT="9525" marB="9525" anchor="ctr"/>
                </a:tc>
                <a:tc>
                  <a:txBody>
                    <a:bodyPr/>
                    <a:lstStyle/>
                    <a:p>
                      <a:r>
                        <a:rPr lang="en-US" dirty="0"/>
                        <a:t> 684-767 DD</a:t>
                      </a:r>
                    </a:p>
                  </a:txBody>
                  <a:tcPr/>
                </a:tc>
                <a:extLst>
                  <a:ext uri="{0D108BD9-81ED-4DB2-BD59-A6C34878D82A}">
                    <a16:rowId xmlns:a16="http://schemas.microsoft.com/office/drawing/2014/main" val="955372020"/>
                  </a:ext>
                </a:extLst>
              </a:tr>
            </a:tbl>
          </a:graphicData>
        </a:graphic>
      </p:graphicFrame>
    </p:spTree>
    <p:extLst>
      <p:ext uri="{BB962C8B-B14F-4D97-AF65-F5344CB8AC3E}">
        <p14:creationId xmlns:p14="http://schemas.microsoft.com/office/powerpoint/2010/main" val="617903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67400A-1A57-468E-BCC2-FBA641A42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0087" y="1690688"/>
            <a:ext cx="5205328" cy="3903996"/>
          </a:xfrm>
          <a:prstGeom prst="rect">
            <a:avLst/>
          </a:prstGeom>
        </p:spPr>
      </p:pic>
      <p:sp>
        <p:nvSpPr>
          <p:cNvPr id="2" name="Title 1">
            <a:extLst>
              <a:ext uri="{FF2B5EF4-FFF2-40B4-BE49-F238E27FC236}">
                <a16:creationId xmlns:a16="http://schemas.microsoft.com/office/drawing/2014/main" id="{A91AB91B-84A5-4259-B5AC-61B5873E2FE6}"/>
              </a:ext>
            </a:extLst>
          </p:cNvPr>
          <p:cNvSpPr>
            <a:spLocks noGrp="1"/>
          </p:cNvSpPr>
          <p:nvPr>
            <p:ph type="title"/>
          </p:nvPr>
        </p:nvSpPr>
        <p:spPr/>
        <p:txBody>
          <a:bodyPr/>
          <a:lstStyle/>
          <a:p>
            <a:pPr algn="ctr"/>
            <a:r>
              <a:rPr lang="en-US" dirty="0"/>
              <a:t>Scouting for Insect</a:t>
            </a:r>
          </a:p>
        </p:txBody>
      </p:sp>
      <p:pic>
        <p:nvPicPr>
          <p:cNvPr id="12" name="Content Placeholder 11">
            <a:extLst>
              <a:ext uri="{FF2B5EF4-FFF2-40B4-BE49-F238E27FC236}">
                <a16:creationId xmlns:a16="http://schemas.microsoft.com/office/drawing/2014/main" id="{EC759182-154A-46B8-B30A-5821AB83F13D}"/>
              </a:ext>
            </a:extLst>
          </p:cNvPr>
          <p:cNvPicPr>
            <a:picLocks noGrp="1" noChangeAspect="1"/>
          </p:cNvPicPr>
          <p:nvPr>
            <p:ph sz="half" idx="2"/>
          </p:nvPr>
        </p:nvPicPr>
        <p:blipFill>
          <a:blip r:embed="rId3"/>
          <a:stretch>
            <a:fillRect/>
          </a:stretch>
        </p:blipFill>
        <p:spPr>
          <a:xfrm>
            <a:off x="3931924" y="1690688"/>
            <a:ext cx="3903996" cy="3903996"/>
          </a:xfrm>
          <a:prstGeom prst="rect">
            <a:avLst/>
          </a:prstGeom>
        </p:spPr>
      </p:pic>
      <p:pic>
        <p:nvPicPr>
          <p:cNvPr id="11" name="Content Placeholder 10">
            <a:extLst>
              <a:ext uri="{FF2B5EF4-FFF2-40B4-BE49-F238E27FC236}">
                <a16:creationId xmlns:a16="http://schemas.microsoft.com/office/drawing/2014/main" id="{79581294-1ECA-46D5-931F-9909AC7412F5}"/>
              </a:ext>
            </a:extLst>
          </p:cNvPr>
          <p:cNvPicPr>
            <a:picLocks noGrp="1" noChangeAspect="1"/>
          </p:cNvPicPr>
          <p:nvPr>
            <p:ph sz="half" idx="1"/>
          </p:nvPr>
        </p:nvPicPr>
        <p:blipFill>
          <a:blip r:embed="rId4"/>
          <a:stretch>
            <a:fillRect/>
          </a:stretch>
        </p:blipFill>
        <p:spPr>
          <a:xfrm>
            <a:off x="27928" y="1690688"/>
            <a:ext cx="3903996" cy="3903996"/>
          </a:xfrm>
          <a:prstGeom prst="rect">
            <a:avLst/>
          </a:prstGeom>
        </p:spPr>
      </p:pic>
    </p:spTree>
    <p:extLst>
      <p:ext uri="{BB962C8B-B14F-4D97-AF65-F5344CB8AC3E}">
        <p14:creationId xmlns:p14="http://schemas.microsoft.com/office/powerpoint/2010/main" val="495088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6D8EB-09B1-4D37-B3FD-49C55CC4A76D}"/>
              </a:ext>
            </a:extLst>
          </p:cNvPr>
          <p:cNvSpPr>
            <a:spLocks noGrp="1"/>
          </p:cNvSpPr>
          <p:nvPr>
            <p:ph type="title"/>
          </p:nvPr>
        </p:nvSpPr>
        <p:spPr>
          <a:xfrm>
            <a:off x="831850" y="1709739"/>
            <a:ext cx="10515600" cy="2176462"/>
          </a:xfrm>
        </p:spPr>
        <p:txBody>
          <a:bodyPr/>
          <a:lstStyle/>
          <a:p>
            <a:pPr algn="ctr"/>
            <a:r>
              <a:rPr lang="en-US" dirty="0"/>
              <a:t>Insect Damage </a:t>
            </a:r>
          </a:p>
        </p:txBody>
      </p:sp>
      <p:sp>
        <p:nvSpPr>
          <p:cNvPr id="6" name="Text Placeholder 5">
            <a:extLst>
              <a:ext uri="{FF2B5EF4-FFF2-40B4-BE49-F238E27FC236}">
                <a16:creationId xmlns:a16="http://schemas.microsoft.com/office/drawing/2014/main" id="{8974DD67-EC9D-402B-8310-9C2881EA658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2333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hobbyfarms.com.s3-us-west-2.amazonaws.com/image_transfer/blogs/flea-beetle2_8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4570" y="1526959"/>
            <a:ext cx="2727542" cy="24650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s-media-cache-ak0.pinimg.com/236x/79/16/6d/79166d365a1235242f6458539dcc81d8.jpg"/>
          <p:cNvPicPr>
            <a:picLocks noChangeAspect="1" noChangeArrowheads="1"/>
          </p:cNvPicPr>
          <p:nvPr/>
        </p:nvPicPr>
        <p:blipFill rotWithShape="1">
          <a:blip r:embed="rId4">
            <a:extLst>
              <a:ext uri="{28A0092B-C50C-407E-A947-70E740481C1C}">
                <a14:useLocalDpi xmlns:a14="http://schemas.microsoft.com/office/drawing/2010/main" val="0"/>
              </a:ext>
            </a:extLst>
          </a:blip>
          <a:srcRect t="25988" r="33770"/>
          <a:stretch/>
        </p:blipFill>
        <p:spPr bwMode="auto">
          <a:xfrm>
            <a:off x="8744570" y="3890963"/>
            <a:ext cx="2727542"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dirty="0"/>
              <a:t>Chewing Damage</a:t>
            </a:r>
          </a:p>
        </p:txBody>
      </p:sp>
      <p:sp>
        <p:nvSpPr>
          <p:cNvPr id="3" name="Content Placeholder 2"/>
          <p:cNvSpPr>
            <a:spLocks noGrp="1"/>
          </p:cNvSpPr>
          <p:nvPr>
            <p:ph type="body" idx="1"/>
          </p:nvPr>
        </p:nvSpPr>
        <p:spPr>
          <a:xfrm>
            <a:off x="499923" y="1526959"/>
            <a:ext cx="4610695" cy="4650004"/>
          </a:xfrm>
        </p:spPr>
        <p:txBody>
          <a:bodyPr>
            <a:normAutofit/>
          </a:bodyPr>
          <a:lstStyle/>
          <a:p>
            <a:r>
              <a:rPr lang="en-US" dirty="0" err="1"/>
              <a:t>Skeletonization</a:t>
            </a:r>
            <a:endParaRPr lang="en-US" dirty="0"/>
          </a:p>
          <a:p>
            <a:r>
              <a:rPr lang="en-US" dirty="0"/>
              <a:t>Shot holes</a:t>
            </a:r>
          </a:p>
          <a:p>
            <a:r>
              <a:rPr lang="en-US" dirty="0"/>
              <a:t>Defoliation</a:t>
            </a:r>
          </a:p>
          <a:p>
            <a:pPr marL="0" indent="0">
              <a:buNone/>
            </a:pPr>
            <a:endParaRPr lang="en-US" dirty="0"/>
          </a:p>
          <a:p>
            <a:r>
              <a:rPr lang="en-US" dirty="0"/>
              <a:t>Feeding damage: beetles, caterpillars, sawfly larvae, grasshoppers</a:t>
            </a:r>
          </a:p>
          <a:p>
            <a:pPr marL="457200" lvl="1" indent="0">
              <a:buNone/>
            </a:pPr>
            <a:endParaRPr lang="en-US" dirty="0"/>
          </a:p>
        </p:txBody>
      </p:sp>
      <p:pic>
        <p:nvPicPr>
          <p:cNvPr id="9" name="Picture 8"/>
          <p:cNvPicPr>
            <a:picLocks noChangeAspect="1"/>
          </p:cNvPicPr>
          <p:nvPr/>
        </p:nvPicPr>
        <p:blipFill>
          <a:blip r:embed="rId5"/>
          <a:stretch>
            <a:fillRect/>
          </a:stretch>
        </p:blipFill>
        <p:spPr>
          <a:xfrm>
            <a:off x="5696570" y="3890963"/>
            <a:ext cx="3048000" cy="2286000"/>
          </a:xfrm>
          <a:prstGeom prst="rect">
            <a:avLst/>
          </a:prstGeom>
        </p:spPr>
      </p:pic>
      <p:pic>
        <p:nvPicPr>
          <p:cNvPr id="8" name="Picture 7"/>
          <p:cNvPicPr>
            <a:picLocks noChangeAspect="1"/>
          </p:cNvPicPr>
          <p:nvPr/>
        </p:nvPicPr>
        <p:blipFill>
          <a:blip r:embed="rId6"/>
          <a:stretch>
            <a:fillRect/>
          </a:stretch>
        </p:blipFill>
        <p:spPr>
          <a:xfrm>
            <a:off x="5709527" y="1533746"/>
            <a:ext cx="3035043" cy="2357217"/>
          </a:xfrm>
          <a:prstGeom prst="rect">
            <a:avLst/>
          </a:prstGeom>
        </p:spPr>
      </p:pic>
      <p:pic>
        <p:nvPicPr>
          <p:cNvPr id="11" name="Content Placeholder 4">
            <a:extLst>
              <a:ext uri="{FF2B5EF4-FFF2-40B4-BE49-F238E27FC236}">
                <a16:creationId xmlns:a16="http://schemas.microsoft.com/office/drawing/2014/main" id="{ECB0A1DA-1FF1-48B4-B74B-8FFA2B8FAE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67516" y="1384835"/>
            <a:ext cx="5461164" cy="3265776"/>
          </a:xfrm>
          <a:prstGeom prst="rect">
            <a:avLst/>
          </a:prstGeom>
        </p:spPr>
      </p:pic>
      <p:pic>
        <p:nvPicPr>
          <p:cNvPr id="12" name="Content Placeholder 5" descr="5303025-PPT.jpg">
            <a:extLst>
              <a:ext uri="{FF2B5EF4-FFF2-40B4-BE49-F238E27FC236}">
                <a16:creationId xmlns:a16="http://schemas.microsoft.com/office/drawing/2014/main" id="{9F89D262-80A6-4E38-8CBB-02DC81EF5D01}"/>
              </a:ext>
            </a:extLst>
          </p:cNvPr>
          <p:cNvPicPr>
            <a:picLocks noGrp="1" noChangeAspect="1"/>
          </p:cNvPicPr>
          <p:nvPr>
            <p:ph sz="half" idx="2"/>
          </p:nvPr>
        </p:nvPicPr>
        <p:blipFill rotWithShape="1">
          <a:blip r:embed="rId8" cstate="print"/>
          <a:srcRect r="15154"/>
          <a:stretch/>
        </p:blipFill>
        <p:spPr>
          <a:xfrm>
            <a:off x="8621013" y="3897750"/>
            <a:ext cx="2851099" cy="2240212"/>
          </a:xfrm>
        </p:spPr>
      </p:pic>
      <p:sp>
        <p:nvSpPr>
          <p:cNvPr id="13" name="Rectangle 12">
            <a:extLst>
              <a:ext uri="{FF2B5EF4-FFF2-40B4-BE49-F238E27FC236}">
                <a16:creationId xmlns:a16="http://schemas.microsoft.com/office/drawing/2014/main" id="{F3BD7B1A-3CEE-4D37-BD47-0022F778953E}"/>
              </a:ext>
            </a:extLst>
          </p:cNvPr>
          <p:cNvSpPr/>
          <p:nvPr/>
        </p:nvSpPr>
        <p:spPr>
          <a:xfrm>
            <a:off x="8423079" y="6489617"/>
            <a:ext cx="3618298" cy="261610"/>
          </a:xfrm>
          <a:prstGeom prst="rect">
            <a:avLst/>
          </a:prstGeom>
        </p:spPr>
        <p:txBody>
          <a:bodyPr wrap="none">
            <a:spAutoFit/>
          </a:bodyPr>
          <a:lstStyle/>
          <a:p>
            <a:r>
              <a:rPr lang="en-US" sz="1100" dirty="0">
                <a:solidFill>
                  <a:schemeClr val="bg1"/>
                </a:solidFill>
              </a:rPr>
              <a:t>Whitney </a:t>
            </a:r>
            <a:r>
              <a:rPr lang="en-US" sz="1100" dirty="0" err="1">
                <a:solidFill>
                  <a:schemeClr val="bg1"/>
                </a:solidFill>
              </a:rPr>
              <a:t>Cranshaw</a:t>
            </a:r>
            <a:r>
              <a:rPr lang="en-US" sz="1100" dirty="0">
                <a:solidFill>
                  <a:schemeClr val="bg1"/>
                </a:solidFill>
              </a:rPr>
              <a:t>, Colorado State University, Bugwood.org</a:t>
            </a:r>
          </a:p>
        </p:txBody>
      </p:sp>
    </p:spTree>
    <p:extLst>
      <p:ext uri="{BB962C8B-B14F-4D97-AF65-F5344CB8AC3E}">
        <p14:creationId xmlns:p14="http://schemas.microsoft.com/office/powerpoint/2010/main" val="2121362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619" y="104762"/>
            <a:ext cx="10515600" cy="1325563"/>
          </a:xfrm>
          <a:noFill/>
        </p:spPr>
        <p:txBody>
          <a:bodyPr>
            <a:normAutofit/>
          </a:bodyPr>
          <a:lstStyle/>
          <a:p>
            <a:pPr algn="ctr"/>
            <a:r>
              <a:rPr lang="en-US" sz="4800" dirty="0"/>
              <a:t>Sucking Damage</a:t>
            </a:r>
          </a:p>
        </p:txBody>
      </p:sp>
      <p:sp>
        <p:nvSpPr>
          <p:cNvPr id="4" name="Content Placeholder 3"/>
          <p:cNvSpPr>
            <a:spLocks noGrp="1"/>
          </p:cNvSpPr>
          <p:nvPr>
            <p:ph sz="half" idx="1"/>
          </p:nvPr>
        </p:nvSpPr>
        <p:spPr>
          <a:xfrm>
            <a:off x="546369" y="1565753"/>
            <a:ext cx="5285471" cy="4611210"/>
          </a:xfrm>
        </p:spPr>
        <p:txBody>
          <a:bodyPr/>
          <a:lstStyle/>
          <a:p>
            <a:r>
              <a:rPr lang="en-US" sz="3600" dirty="0"/>
              <a:t>Stippling </a:t>
            </a:r>
          </a:p>
          <a:p>
            <a:r>
              <a:rPr lang="en-US" sz="3600" dirty="0"/>
              <a:t>Streaking</a:t>
            </a:r>
          </a:p>
          <a:p>
            <a:r>
              <a:rPr lang="en-US" sz="3600" dirty="0"/>
              <a:t>Starburst on fruit </a:t>
            </a:r>
          </a:p>
          <a:p>
            <a:r>
              <a:rPr lang="en-US" sz="3600" dirty="0"/>
              <a:t>“Hopper burn”</a:t>
            </a:r>
            <a:br>
              <a:rPr lang="en-US" sz="3600" dirty="0"/>
            </a:br>
            <a:endParaRPr lang="en-US" sz="3600" dirty="0"/>
          </a:p>
          <a:p>
            <a:r>
              <a:rPr lang="en-US" sz="3200" dirty="0"/>
              <a:t>Feeding damage: true bugs, </a:t>
            </a:r>
            <a:r>
              <a:rPr lang="en-US" sz="3200" dirty="0" err="1"/>
              <a:t>thrips</a:t>
            </a:r>
            <a:r>
              <a:rPr lang="en-US" sz="3200" dirty="0"/>
              <a:t>, mites</a:t>
            </a:r>
          </a:p>
          <a:p>
            <a:pPr marL="50800" indent="0">
              <a:buNone/>
            </a:pPr>
            <a:endParaRPr lang="en-US" sz="3600" dirty="0"/>
          </a:p>
        </p:txBody>
      </p:sp>
      <p:pic>
        <p:nvPicPr>
          <p:cNvPr id="8" name="Content Placeholder 4">
            <a:extLst>
              <a:ext uri="{FF2B5EF4-FFF2-40B4-BE49-F238E27FC236}">
                <a16:creationId xmlns:a16="http://schemas.microsoft.com/office/drawing/2014/main" id="{127E82CC-877F-4330-A415-5339D938E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9021" y="3555390"/>
            <a:ext cx="3932360" cy="2621573"/>
          </a:xfrm>
          <a:prstGeom prst="rect">
            <a:avLst/>
          </a:prstGeom>
        </p:spPr>
      </p:pic>
      <p:sp>
        <p:nvSpPr>
          <p:cNvPr id="9" name="Rectangle 8">
            <a:extLst>
              <a:ext uri="{FF2B5EF4-FFF2-40B4-BE49-F238E27FC236}">
                <a16:creationId xmlns:a16="http://schemas.microsoft.com/office/drawing/2014/main" id="{D9647EF1-10AE-4328-82C8-5C207F55F8AB}"/>
              </a:ext>
            </a:extLst>
          </p:cNvPr>
          <p:cNvSpPr/>
          <p:nvPr/>
        </p:nvSpPr>
        <p:spPr>
          <a:xfrm>
            <a:off x="8259641" y="6459974"/>
            <a:ext cx="3932359" cy="276999"/>
          </a:xfrm>
          <a:prstGeom prst="rect">
            <a:avLst/>
          </a:prstGeom>
        </p:spPr>
        <p:txBody>
          <a:bodyPr wrap="none">
            <a:spAutoFit/>
          </a:bodyPr>
          <a:lstStyle/>
          <a:p>
            <a:pPr algn="r"/>
            <a:r>
              <a:rPr lang="en-US" sz="1200" dirty="0">
                <a:solidFill>
                  <a:schemeClr val="bg1"/>
                </a:solidFill>
              </a:rPr>
              <a:t>Whitney </a:t>
            </a:r>
            <a:r>
              <a:rPr lang="en-US" sz="1200" dirty="0" err="1">
                <a:solidFill>
                  <a:schemeClr val="bg1"/>
                </a:solidFill>
              </a:rPr>
              <a:t>Cranshaw</a:t>
            </a:r>
            <a:r>
              <a:rPr lang="en-US" sz="1200" dirty="0">
                <a:solidFill>
                  <a:schemeClr val="bg1"/>
                </a:solidFill>
              </a:rPr>
              <a:t>, Colorado State University, Bugwood.org.</a:t>
            </a:r>
          </a:p>
        </p:txBody>
      </p:sp>
      <p:pic>
        <p:nvPicPr>
          <p:cNvPr id="11" name="Content Placeholder 4">
            <a:extLst>
              <a:ext uri="{FF2B5EF4-FFF2-40B4-BE49-F238E27FC236}">
                <a16:creationId xmlns:a16="http://schemas.microsoft.com/office/drawing/2014/main" id="{7A0D48F7-EAE1-496C-9585-02F13E83CD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219382" y="2460686"/>
            <a:ext cx="4756836" cy="2675720"/>
          </a:xfrm>
          <a:prstGeom prst="rect">
            <a:avLst/>
          </a:prstGeom>
        </p:spPr>
      </p:pic>
      <p:pic>
        <p:nvPicPr>
          <p:cNvPr id="10" name="Google Shape;353;p29" descr="https://cpb-us-w2.wpmucdn.com/sites.udel.edu/dist/f/9280/files/2019/07/Stinkbug2.jpg">
            <a:extLst>
              <a:ext uri="{FF2B5EF4-FFF2-40B4-BE49-F238E27FC236}">
                <a16:creationId xmlns:a16="http://schemas.microsoft.com/office/drawing/2014/main" id="{0CCCF0C9-DBB4-4E65-883A-C47E10DFB829}"/>
              </a:ext>
            </a:extLst>
          </p:cNvPr>
          <p:cNvPicPr preferRelativeResize="0"/>
          <p:nvPr/>
        </p:nvPicPr>
        <p:blipFill rotWithShape="1">
          <a:blip r:embed="rId5">
            <a:alphaModFix/>
          </a:blip>
          <a:srcRect l="21373" t="-386" r="1377" b="6590"/>
          <a:stretch/>
        </p:blipFill>
        <p:spPr>
          <a:xfrm>
            <a:off x="8935660" y="1430325"/>
            <a:ext cx="2675719" cy="2740997"/>
          </a:xfrm>
          <a:prstGeom prst="rect">
            <a:avLst/>
          </a:prstGeom>
          <a:noFill/>
          <a:ln>
            <a:noFill/>
          </a:ln>
        </p:spPr>
      </p:pic>
      <p:pic>
        <p:nvPicPr>
          <p:cNvPr id="12" name="Picture 11">
            <a:extLst>
              <a:ext uri="{FF2B5EF4-FFF2-40B4-BE49-F238E27FC236}">
                <a16:creationId xmlns:a16="http://schemas.microsoft.com/office/drawing/2014/main" id="{2428C971-FFAE-4EFD-9639-39DF050A0E6D}"/>
              </a:ext>
            </a:extLst>
          </p:cNvPr>
          <p:cNvPicPr>
            <a:picLocks noChangeAspect="1"/>
          </p:cNvPicPr>
          <p:nvPr/>
        </p:nvPicPr>
        <p:blipFill rotWithShape="1">
          <a:blip r:embed="rId6"/>
          <a:srcRect l="43300"/>
          <a:stretch/>
        </p:blipFill>
        <p:spPr>
          <a:xfrm>
            <a:off x="6259940" y="1420127"/>
            <a:ext cx="2675721" cy="1956352"/>
          </a:xfrm>
          <a:prstGeom prst="rect">
            <a:avLst/>
          </a:prstGeom>
        </p:spPr>
      </p:pic>
    </p:spTree>
    <p:extLst>
      <p:ext uri="{BB962C8B-B14F-4D97-AF65-F5344CB8AC3E}">
        <p14:creationId xmlns:p14="http://schemas.microsoft.com/office/powerpoint/2010/main" val="3357566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Mining and Boring Damage</a:t>
            </a:r>
            <a:br>
              <a:rPr lang="en-US" dirty="0"/>
            </a:br>
            <a:endParaRPr lang="en-US" dirty="0"/>
          </a:p>
        </p:txBody>
      </p:sp>
      <p:sp>
        <p:nvSpPr>
          <p:cNvPr id="3" name="Content Placeholder 2"/>
          <p:cNvSpPr>
            <a:spLocks noGrp="1"/>
          </p:cNvSpPr>
          <p:nvPr>
            <p:ph type="body" idx="1"/>
          </p:nvPr>
        </p:nvSpPr>
        <p:spPr>
          <a:xfrm>
            <a:off x="657224" y="1384438"/>
            <a:ext cx="4378239" cy="4792525"/>
          </a:xfrm>
        </p:spPr>
        <p:txBody>
          <a:bodyPr>
            <a:normAutofit/>
          </a:bodyPr>
          <a:lstStyle/>
          <a:p>
            <a:r>
              <a:rPr lang="en-US" sz="4000" dirty="0"/>
              <a:t>Leaf mining</a:t>
            </a:r>
          </a:p>
          <a:p>
            <a:pPr lvl="1"/>
            <a:r>
              <a:rPr lang="en-US" sz="2600" dirty="0"/>
              <a:t>Larvae of flies, moths, sawflies, beetles</a:t>
            </a:r>
          </a:p>
          <a:p>
            <a:pPr marL="457200" lvl="1" indent="0">
              <a:buNone/>
            </a:pPr>
            <a:endParaRPr lang="en-US" sz="3900" dirty="0"/>
          </a:p>
          <a:p>
            <a:r>
              <a:rPr lang="en-US" sz="4000" dirty="0"/>
              <a:t>Boring</a:t>
            </a:r>
          </a:p>
          <a:p>
            <a:pPr lvl="1"/>
            <a:r>
              <a:rPr lang="en-US" sz="2600" dirty="0"/>
              <a:t>Beetles (adult &amp; larvae), fly larvae, &amp; caterpillars </a:t>
            </a:r>
          </a:p>
          <a:p>
            <a:pPr lvl="2"/>
            <a:r>
              <a:rPr lang="en-US" sz="2200" dirty="0"/>
              <a:t>Signs: holes, </a:t>
            </a:r>
            <a:r>
              <a:rPr lang="en-US" sz="2200" dirty="0" err="1"/>
              <a:t>frass</a:t>
            </a:r>
            <a:r>
              <a:rPr lang="en-US" sz="2200" dirty="0"/>
              <a:t>, sap/ pitch, sawdust</a:t>
            </a:r>
            <a:endParaRPr lang="en-US" sz="2400" dirty="0"/>
          </a:p>
        </p:txBody>
      </p:sp>
      <p:pic>
        <p:nvPicPr>
          <p:cNvPr id="11" name="Picture 10"/>
          <p:cNvPicPr>
            <a:picLocks noChangeAspect="1"/>
          </p:cNvPicPr>
          <p:nvPr/>
        </p:nvPicPr>
        <p:blipFill rotWithShape="1">
          <a:blip r:embed="rId3"/>
          <a:srcRect b="16173"/>
          <a:stretch/>
        </p:blipFill>
        <p:spPr>
          <a:xfrm>
            <a:off x="5418420" y="3780700"/>
            <a:ext cx="3476237" cy="2220516"/>
          </a:xfrm>
          <a:prstGeom prst="rect">
            <a:avLst/>
          </a:prstGeom>
        </p:spPr>
      </p:pic>
      <p:pic>
        <p:nvPicPr>
          <p:cNvPr id="8" name="Picture 7"/>
          <p:cNvPicPr>
            <a:picLocks noChangeAspect="1"/>
          </p:cNvPicPr>
          <p:nvPr/>
        </p:nvPicPr>
        <p:blipFill>
          <a:blip r:embed="rId4"/>
          <a:stretch>
            <a:fillRect/>
          </a:stretch>
        </p:blipFill>
        <p:spPr>
          <a:xfrm>
            <a:off x="12785524" y="1563263"/>
            <a:ext cx="2608508" cy="2217437"/>
          </a:xfrm>
          <a:prstGeom prst="rect">
            <a:avLst/>
          </a:prstGeom>
        </p:spPr>
      </p:pic>
      <p:sp>
        <p:nvSpPr>
          <p:cNvPr id="4" name="Rectangle 3">
            <a:extLst>
              <a:ext uri="{FF2B5EF4-FFF2-40B4-BE49-F238E27FC236}">
                <a16:creationId xmlns:a16="http://schemas.microsoft.com/office/drawing/2014/main" id="{9B55527F-E9BB-483E-848F-B1EFF6B3C4C8}"/>
              </a:ext>
            </a:extLst>
          </p:cNvPr>
          <p:cNvSpPr/>
          <p:nvPr/>
        </p:nvSpPr>
        <p:spPr>
          <a:xfrm>
            <a:off x="8102395" y="6292820"/>
            <a:ext cx="3895618" cy="400110"/>
          </a:xfrm>
          <a:prstGeom prst="rect">
            <a:avLst/>
          </a:prstGeom>
        </p:spPr>
        <p:txBody>
          <a:bodyPr wrap="none">
            <a:spAutoFit/>
          </a:bodyPr>
          <a:lstStyle/>
          <a:p>
            <a:pPr algn="r"/>
            <a:r>
              <a:rPr lang="en-US" sz="1000" b="1" dirty="0">
                <a:solidFill>
                  <a:schemeClr val="bg1"/>
                </a:solidFill>
                <a:latin typeface="Helvetica Neue"/>
              </a:rPr>
              <a:t>Mariusz Sobieski, Bugwood.org,</a:t>
            </a:r>
            <a:br>
              <a:rPr lang="en-US" sz="1000" b="1" dirty="0">
                <a:solidFill>
                  <a:schemeClr val="bg1"/>
                </a:solidFill>
                <a:latin typeface="Helvetica Neue"/>
              </a:rPr>
            </a:br>
            <a:r>
              <a:rPr lang="en-US" sz="1000" b="1" dirty="0">
                <a:solidFill>
                  <a:schemeClr val="bg1"/>
                </a:solidFill>
                <a:latin typeface="Helvetica Neue"/>
              </a:rPr>
              <a:t> Whitney </a:t>
            </a:r>
            <a:r>
              <a:rPr lang="en-US" sz="1000" b="1" dirty="0" err="1">
                <a:solidFill>
                  <a:schemeClr val="bg1"/>
                </a:solidFill>
                <a:latin typeface="Helvetica Neue"/>
              </a:rPr>
              <a:t>Cranshaw</a:t>
            </a:r>
            <a:r>
              <a:rPr lang="en-US" sz="1000" b="1" dirty="0">
                <a:solidFill>
                  <a:schemeClr val="bg1"/>
                </a:solidFill>
                <a:latin typeface="Helvetica Neue"/>
              </a:rPr>
              <a:t>, Colorado State University, Bugwood.org</a:t>
            </a:r>
            <a:endParaRPr lang="en-US" sz="1000" b="1" i="0" dirty="0">
              <a:solidFill>
                <a:schemeClr val="bg1"/>
              </a:solidFill>
              <a:effectLst/>
              <a:latin typeface="Helvetica Neue"/>
            </a:endParaRPr>
          </a:p>
        </p:txBody>
      </p:sp>
      <p:pic>
        <p:nvPicPr>
          <p:cNvPr id="6" name="Picture 5">
            <a:extLst>
              <a:ext uri="{FF2B5EF4-FFF2-40B4-BE49-F238E27FC236}">
                <a16:creationId xmlns:a16="http://schemas.microsoft.com/office/drawing/2014/main" id="{4C9196FA-04C4-4D2D-A710-99C7FA07D2ED}"/>
              </a:ext>
            </a:extLst>
          </p:cNvPr>
          <p:cNvPicPr>
            <a:picLocks noChangeAspect="1"/>
          </p:cNvPicPr>
          <p:nvPr/>
        </p:nvPicPr>
        <p:blipFill rotWithShape="1">
          <a:blip r:embed="rId5">
            <a:extLst>
              <a:ext uri="{28A0092B-C50C-407E-A947-70E740481C1C}">
                <a14:useLocalDpi xmlns:a14="http://schemas.microsoft.com/office/drawing/2010/main" val="0"/>
              </a:ext>
            </a:extLst>
          </a:blip>
          <a:srcRect l="23154" t="36895" r="27796" b="7859"/>
          <a:stretch/>
        </p:blipFill>
        <p:spPr>
          <a:xfrm>
            <a:off x="8894657" y="3780700"/>
            <a:ext cx="2625003" cy="2217436"/>
          </a:xfrm>
          <a:prstGeom prst="rect">
            <a:avLst/>
          </a:prstGeom>
        </p:spPr>
      </p:pic>
      <p:pic>
        <p:nvPicPr>
          <p:cNvPr id="12" name="Picture 11">
            <a:extLst>
              <a:ext uri="{FF2B5EF4-FFF2-40B4-BE49-F238E27FC236}">
                <a16:creationId xmlns:a16="http://schemas.microsoft.com/office/drawing/2014/main" id="{94AE0407-C222-4188-A149-D4ED0AD3D3E7}"/>
              </a:ext>
            </a:extLst>
          </p:cNvPr>
          <p:cNvPicPr>
            <a:picLocks noChangeAspect="1"/>
          </p:cNvPicPr>
          <p:nvPr/>
        </p:nvPicPr>
        <p:blipFill rotWithShape="1">
          <a:blip r:embed="rId6">
            <a:extLst>
              <a:ext uri="{28A0092B-C50C-407E-A947-70E740481C1C}">
                <a14:useLocalDpi xmlns:a14="http://schemas.microsoft.com/office/drawing/2010/main" val="0"/>
              </a:ext>
            </a:extLst>
          </a:blip>
          <a:srcRect l="10531" t="19874" r="25994" b="22658"/>
          <a:stretch/>
        </p:blipFill>
        <p:spPr>
          <a:xfrm>
            <a:off x="6412396" y="1190943"/>
            <a:ext cx="3379998" cy="2295073"/>
          </a:xfrm>
          <a:prstGeom prst="rect">
            <a:avLst/>
          </a:prstGeom>
        </p:spPr>
      </p:pic>
    </p:spTree>
    <p:extLst>
      <p:ext uri="{BB962C8B-B14F-4D97-AF65-F5344CB8AC3E}">
        <p14:creationId xmlns:p14="http://schemas.microsoft.com/office/powerpoint/2010/main" val="927107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85C4BF-F930-4891-8AB9-70442674B3A5}"/>
              </a:ext>
            </a:extLst>
          </p:cNvPr>
          <p:cNvSpPr txBox="1"/>
          <p:nvPr/>
        </p:nvSpPr>
        <p:spPr>
          <a:xfrm>
            <a:off x="335973" y="1675245"/>
            <a:ext cx="7259782" cy="2677656"/>
          </a:xfrm>
          <a:prstGeom prst="rect">
            <a:avLst/>
          </a:prstGeom>
          <a:noFill/>
        </p:spPr>
        <p:txBody>
          <a:bodyPr wrap="square" rtlCol="0">
            <a:spAutoFit/>
          </a:bodyPr>
          <a:lstStyle/>
          <a:p>
            <a:pPr algn="ctr"/>
            <a:r>
              <a:rPr lang="en-US" sz="2400" dirty="0"/>
              <a:t>University programs, activities, and facilities are available to all without regard to race, color, sex, gender identity or expression, sexual orientation, marital status, age, national origin, political affiliation, physical or mental disability, religion, protected veteran status, genetic information, personal appearance, or any other legally protected class.</a:t>
            </a:r>
          </a:p>
        </p:txBody>
      </p:sp>
      <p:pic>
        <p:nvPicPr>
          <p:cNvPr id="4" name="Picture 3">
            <a:extLst>
              <a:ext uri="{FF2B5EF4-FFF2-40B4-BE49-F238E27FC236}">
                <a16:creationId xmlns:a16="http://schemas.microsoft.com/office/drawing/2014/main" id="{7136547A-E48A-491B-B949-DF449B5F07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5760" y="83136"/>
            <a:ext cx="3988339" cy="6163797"/>
          </a:xfrm>
          <a:prstGeom prst="rect">
            <a:avLst/>
          </a:prstGeom>
          <a:ln>
            <a:solidFill>
              <a:schemeClr val="tx1"/>
            </a:solidFill>
          </a:ln>
        </p:spPr>
      </p:pic>
    </p:spTree>
    <p:extLst>
      <p:ext uri="{BB962C8B-B14F-4D97-AF65-F5344CB8AC3E}">
        <p14:creationId xmlns:p14="http://schemas.microsoft.com/office/powerpoint/2010/main" val="1810128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EDC89-7ACD-49EF-B84C-25F5C52000FC}"/>
              </a:ext>
            </a:extLst>
          </p:cNvPr>
          <p:cNvSpPr>
            <a:spLocks noGrp="1"/>
          </p:cNvSpPr>
          <p:nvPr>
            <p:ph type="title"/>
          </p:nvPr>
        </p:nvSpPr>
        <p:spPr/>
        <p:txBody>
          <a:bodyPr/>
          <a:lstStyle/>
          <a:p>
            <a:pPr algn="ctr"/>
            <a:r>
              <a:rPr lang="en-US" dirty="0"/>
              <a:t>General Control</a:t>
            </a:r>
          </a:p>
        </p:txBody>
      </p:sp>
      <p:sp>
        <p:nvSpPr>
          <p:cNvPr id="3" name="Content Placeholder 2">
            <a:extLst>
              <a:ext uri="{FF2B5EF4-FFF2-40B4-BE49-F238E27FC236}">
                <a16:creationId xmlns:a16="http://schemas.microsoft.com/office/drawing/2014/main" id="{B0702B1A-5DCA-46CC-A66F-F17F66856999}"/>
              </a:ext>
            </a:extLst>
          </p:cNvPr>
          <p:cNvSpPr>
            <a:spLocks noGrp="1"/>
          </p:cNvSpPr>
          <p:nvPr>
            <p:ph sz="half" idx="1"/>
          </p:nvPr>
        </p:nvSpPr>
        <p:spPr>
          <a:xfrm>
            <a:off x="838200" y="1690688"/>
            <a:ext cx="5181600" cy="4353928"/>
          </a:xfrm>
        </p:spPr>
        <p:txBody>
          <a:bodyPr>
            <a:normAutofit/>
          </a:bodyPr>
          <a:lstStyle/>
          <a:p>
            <a:r>
              <a:rPr lang="en-US" dirty="0"/>
              <a:t>Crop Rotation</a:t>
            </a:r>
          </a:p>
          <a:p>
            <a:pPr lvl="1"/>
            <a:r>
              <a:rPr lang="en-US" dirty="0"/>
              <a:t>Overwintering in soil</a:t>
            </a:r>
          </a:p>
          <a:p>
            <a:r>
              <a:rPr lang="en-US" dirty="0"/>
              <a:t>Crop timing </a:t>
            </a:r>
          </a:p>
          <a:p>
            <a:r>
              <a:rPr lang="en-US" dirty="0"/>
              <a:t>Resistant and tolerant varieties</a:t>
            </a:r>
          </a:p>
          <a:p>
            <a:r>
              <a:rPr lang="en-US" dirty="0"/>
              <a:t>Weed management around the field</a:t>
            </a:r>
          </a:p>
          <a:p>
            <a:r>
              <a:rPr lang="en-US" dirty="0"/>
              <a:t>Biocontrol</a:t>
            </a:r>
          </a:p>
          <a:p>
            <a:r>
              <a:rPr lang="en-US" dirty="0"/>
              <a:t>Trap Crop</a:t>
            </a:r>
          </a:p>
          <a:p>
            <a:endParaRPr lang="en-US" dirty="0"/>
          </a:p>
        </p:txBody>
      </p:sp>
      <p:sp>
        <p:nvSpPr>
          <p:cNvPr id="4" name="Content Placeholder 3">
            <a:extLst>
              <a:ext uri="{FF2B5EF4-FFF2-40B4-BE49-F238E27FC236}">
                <a16:creationId xmlns:a16="http://schemas.microsoft.com/office/drawing/2014/main" id="{9D965E71-4E61-499F-93E2-E6D3AE6BB85C}"/>
              </a:ext>
            </a:extLst>
          </p:cNvPr>
          <p:cNvSpPr>
            <a:spLocks noGrp="1"/>
          </p:cNvSpPr>
          <p:nvPr>
            <p:ph sz="half" idx="2"/>
          </p:nvPr>
        </p:nvSpPr>
        <p:spPr/>
        <p:txBody>
          <a:bodyPr>
            <a:normAutofit/>
          </a:bodyPr>
          <a:lstStyle/>
          <a:p>
            <a:r>
              <a:rPr lang="en-US" dirty="0"/>
              <a:t>Thresholds</a:t>
            </a:r>
          </a:p>
          <a:p>
            <a:r>
              <a:rPr lang="en-US" dirty="0"/>
              <a:t>Insecticide –</a:t>
            </a:r>
          </a:p>
          <a:p>
            <a:pPr lvl="1"/>
            <a:r>
              <a:rPr lang="en-US" dirty="0"/>
              <a:t>Target life stage</a:t>
            </a:r>
          </a:p>
          <a:p>
            <a:pPr lvl="1"/>
            <a:r>
              <a:rPr lang="en-US" dirty="0"/>
              <a:t>Good coverage</a:t>
            </a:r>
          </a:p>
          <a:p>
            <a:pPr lvl="1"/>
            <a:r>
              <a:rPr lang="en-US" dirty="0"/>
              <a:t>Contract vs systemic pesticide</a:t>
            </a:r>
          </a:p>
          <a:p>
            <a:pPr lvl="1"/>
            <a:r>
              <a:rPr lang="en-US" dirty="0"/>
              <a:t>Host specify – </a:t>
            </a:r>
          </a:p>
          <a:p>
            <a:pPr lvl="2"/>
            <a:r>
              <a:rPr lang="en-US" i="1" dirty="0"/>
              <a:t>Bacillus thuringiensis </a:t>
            </a:r>
            <a:r>
              <a:rPr lang="en-US" dirty="0"/>
              <a:t>(</a:t>
            </a:r>
            <a:r>
              <a:rPr lang="en-US" dirty="0" err="1"/>
              <a:t>Bt</a:t>
            </a:r>
            <a:r>
              <a:rPr lang="en-US" dirty="0"/>
              <a:t>)</a:t>
            </a:r>
          </a:p>
          <a:p>
            <a:pPr lvl="1"/>
            <a:endParaRPr lang="en-US" dirty="0"/>
          </a:p>
          <a:p>
            <a:endParaRPr lang="en-US" dirty="0"/>
          </a:p>
        </p:txBody>
      </p:sp>
    </p:spTree>
    <p:extLst>
      <p:ext uri="{BB962C8B-B14F-4D97-AF65-F5344CB8AC3E}">
        <p14:creationId xmlns:p14="http://schemas.microsoft.com/office/powerpoint/2010/main" val="3943614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18"/>
          <p:cNvPicPr preferRelativeResize="0">
            <a:picLocks noGrp="1"/>
          </p:cNvPicPr>
          <p:nvPr>
            <p:ph type="body" idx="1"/>
          </p:nvPr>
        </p:nvPicPr>
        <p:blipFill rotWithShape="1">
          <a:blip r:embed="rId3">
            <a:alphaModFix/>
          </a:blip>
          <a:srcRect t="17032" b="11729"/>
          <a:stretch/>
        </p:blipFill>
        <p:spPr>
          <a:xfrm>
            <a:off x="717400" y="1018745"/>
            <a:ext cx="5340499" cy="5089704"/>
          </a:xfrm>
          <a:prstGeom prst="rect">
            <a:avLst/>
          </a:prstGeom>
          <a:noFill/>
          <a:ln w="9525" cap="flat" cmpd="sng">
            <a:solidFill>
              <a:schemeClr val="dk1"/>
            </a:solidFill>
            <a:prstDash val="solid"/>
            <a:round/>
            <a:headEnd type="none" w="sm" len="sm"/>
            <a:tailEnd type="none" w="sm" len="sm"/>
          </a:ln>
        </p:spPr>
      </p:pic>
      <p:pic>
        <p:nvPicPr>
          <p:cNvPr id="251" name="Google Shape;251;p18"/>
          <p:cNvPicPr preferRelativeResize="0"/>
          <p:nvPr/>
        </p:nvPicPr>
        <p:blipFill rotWithShape="1">
          <a:blip r:embed="rId4">
            <a:alphaModFix/>
          </a:blip>
          <a:srcRect b="21449"/>
          <a:stretch/>
        </p:blipFill>
        <p:spPr>
          <a:xfrm>
            <a:off x="6433841" y="133588"/>
            <a:ext cx="5200429" cy="586081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491" y="254767"/>
            <a:ext cx="10785231" cy="769441"/>
          </a:xfrm>
        </p:spPr>
        <p:txBody>
          <a:bodyPr>
            <a:normAutofit/>
          </a:bodyPr>
          <a:lstStyle/>
          <a:p>
            <a:r>
              <a:rPr lang="en-US" dirty="0"/>
              <a:t>Using a Key to ID the insect.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7946" y="1313841"/>
            <a:ext cx="5742521" cy="4881143"/>
          </a:xfrm>
        </p:spPr>
      </p:pic>
      <p:sp>
        <p:nvSpPr>
          <p:cNvPr id="6" name="TextBox 5"/>
          <p:cNvSpPr txBox="1"/>
          <p:nvPr/>
        </p:nvSpPr>
        <p:spPr>
          <a:xfrm>
            <a:off x="4055577" y="4774718"/>
            <a:ext cx="1044737" cy="769441"/>
          </a:xfrm>
          <a:prstGeom prst="rect">
            <a:avLst/>
          </a:prstGeom>
          <a:noFill/>
        </p:spPr>
        <p:txBody>
          <a:bodyPr wrap="square" rtlCol="0">
            <a:spAutoFit/>
          </a:bodyPr>
          <a:lstStyle/>
          <a:p>
            <a:r>
              <a:rPr lang="en-US" sz="4400" b="1" dirty="0"/>
              <a:t>A</a:t>
            </a:r>
          </a:p>
        </p:txBody>
      </p:sp>
      <p:sp>
        <p:nvSpPr>
          <p:cNvPr id="7" name="TextBox 6"/>
          <p:cNvSpPr txBox="1"/>
          <p:nvPr/>
        </p:nvSpPr>
        <p:spPr>
          <a:xfrm>
            <a:off x="6096000" y="3901635"/>
            <a:ext cx="455617" cy="769441"/>
          </a:xfrm>
          <a:prstGeom prst="rect">
            <a:avLst/>
          </a:prstGeom>
          <a:noFill/>
        </p:spPr>
        <p:txBody>
          <a:bodyPr wrap="square" rtlCol="0">
            <a:spAutoFit/>
          </a:bodyPr>
          <a:lstStyle/>
          <a:p>
            <a:r>
              <a:rPr lang="en-US" sz="4400" b="1" dirty="0"/>
              <a:t>B</a:t>
            </a:r>
          </a:p>
        </p:txBody>
      </p:sp>
      <p:sp>
        <p:nvSpPr>
          <p:cNvPr id="8" name="TextBox 7"/>
          <p:cNvSpPr txBox="1"/>
          <p:nvPr/>
        </p:nvSpPr>
        <p:spPr>
          <a:xfrm>
            <a:off x="6615052" y="5505905"/>
            <a:ext cx="476636" cy="769441"/>
          </a:xfrm>
          <a:prstGeom prst="rect">
            <a:avLst/>
          </a:prstGeom>
          <a:noFill/>
        </p:spPr>
        <p:txBody>
          <a:bodyPr wrap="square" rtlCol="0">
            <a:spAutoFit/>
          </a:bodyPr>
          <a:lstStyle/>
          <a:p>
            <a:r>
              <a:rPr lang="en-US" sz="4400" b="1" dirty="0"/>
              <a:t>C</a:t>
            </a:r>
          </a:p>
        </p:txBody>
      </p:sp>
      <p:sp>
        <p:nvSpPr>
          <p:cNvPr id="9" name="TextBox 8"/>
          <p:cNvSpPr txBox="1"/>
          <p:nvPr/>
        </p:nvSpPr>
        <p:spPr>
          <a:xfrm>
            <a:off x="10295248" y="5425543"/>
            <a:ext cx="772510" cy="769441"/>
          </a:xfrm>
          <a:prstGeom prst="rect">
            <a:avLst/>
          </a:prstGeom>
          <a:noFill/>
        </p:spPr>
        <p:txBody>
          <a:bodyPr wrap="square" rtlCol="0">
            <a:spAutoFit/>
          </a:bodyPr>
          <a:lstStyle/>
          <a:p>
            <a:r>
              <a:rPr lang="en-US" sz="4400" b="1" dirty="0"/>
              <a:t>D</a:t>
            </a:r>
          </a:p>
        </p:txBody>
      </p:sp>
      <p:sp>
        <p:nvSpPr>
          <p:cNvPr id="10" name="Oval 9"/>
          <p:cNvSpPr/>
          <p:nvPr/>
        </p:nvSpPr>
        <p:spPr>
          <a:xfrm>
            <a:off x="7261638" y="1525213"/>
            <a:ext cx="1095703" cy="465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897" t="12849" r="8171" b="30519"/>
          <a:stretch/>
        </p:blipFill>
        <p:spPr>
          <a:xfrm rot="16200000">
            <a:off x="-327344" y="2608884"/>
            <a:ext cx="4356057" cy="2291054"/>
          </a:xfrm>
          <a:prstGeom prst="rect">
            <a:avLst/>
          </a:prstGeom>
        </p:spPr>
      </p:pic>
      <p:sp>
        <p:nvSpPr>
          <p:cNvPr id="5" name="Rectangle 4">
            <a:extLst>
              <a:ext uri="{FF2B5EF4-FFF2-40B4-BE49-F238E27FC236}">
                <a16:creationId xmlns:a16="http://schemas.microsoft.com/office/drawing/2014/main" id="{CC3F3306-2427-4363-8130-A95941A3CF2C}"/>
              </a:ext>
            </a:extLst>
          </p:cNvPr>
          <p:cNvSpPr/>
          <p:nvPr/>
        </p:nvSpPr>
        <p:spPr>
          <a:xfrm>
            <a:off x="8530554" y="6501896"/>
            <a:ext cx="3579826" cy="261610"/>
          </a:xfrm>
          <a:prstGeom prst="rect">
            <a:avLst/>
          </a:prstGeom>
        </p:spPr>
        <p:txBody>
          <a:bodyPr wrap="none">
            <a:spAutoFit/>
          </a:bodyPr>
          <a:lstStyle/>
          <a:p>
            <a:r>
              <a:rPr lang="en-US" sz="1100" dirty="0">
                <a:solidFill>
                  <a:schemeClr val="bg1"/>
                </a:solidFill>
              </a:rPr>
              <a:t>Gerald J. Lenhard, Louisiana State University, Bugwood.org </a:t>
            </a:r>
          </a:p>
        </p:txBody>
      </p:sp>
    </p:spTree>
    <p:extLst>
      <p:ext uri="{BB962C8B-B14F-4D97-AF65-F5344CB8AC3E}">
        <p14:creationId xmlns:p14="http://schemas.microsoft.com/office/powerpoint/2010/main" val="1858010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0"/>
          <p:cNvSpPr txBox="1">
            <a:spLocks noGrp="1"/>
          </p:cNvSpPr>
          <p:nvPr>
            <p:ph type="title"/>
          </p:nvPr>
        </p:nvSpPr>
        <p:spPr>
          <a:xfrm>
            <a:off x="838200" y="242525"/>
            <a:ext cx="10710750" cy="1176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100000"/>
              <a:buFont typeface="Calibri"/>
              <a:buNone/>
            </a:pPr>
            <a:r>
              <a:rPr lang="en-US" dirty="0"/>
              <a:t>Insect Orders</a:t>
            </a:r>
            <a:endParaRPr dirty="0"/>
          </a:p>
        </p:txBody>
      </p:sp>
      <p:sp>
        <p:nvSpPr>
          <p:cNvPr id="257" name="Google Shape;257;p20"/>
          <p:cNvSpPr txBox="1">
            <a:spLocks noGrp="1"/>
          </p:cNvSpPr>
          <p:nvPr>
            <p:ph type="body" idx="1"/>
          </p:nvPr>
        </p:nvSpPr>
        <p:spPr>
          <a:xfrm>
            <a:off x="838200" y="1541463"/>
            <a:ext cx="5181600" cy="449679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20000"/>
              </a:lnSpc>
              <a:spcBef>
                <a:spcPts val="0"/>
              </a:spcBef>
              <a:spcAft>
                <a:spcPts val="0"/>
              </a:spcAft>
              <a:buClr>
                <a:schemeClr val="dk1"/>
              </a:buClr>
              <a:buSzPct val="100000"/>
              <a:buChar char="•"/>
            </a:pPr>
            <a:r>
              <a:rPr lang="en-US" sz="2400" dirty="0" err="1"/>
              <a:t>Thysanurs</a:t>
            </a:r>
            <a:r>
              <a:rPr lang="en-US" sz="2400" dirty="0"/>
              <a:t> – Silverfish</a:t>
            </a:r>
          </a:p>
          <a:p>
            <a:pPr marL="228600" lvl="0" indent="-228600" algn="l" rtl="0">
              <a:lnSpc>
                <a:spcPct val="120000"/>
              </a:lnSpc>
              <a:spcBef>
                <a:spcPts val="0"/>
              </a:spcBef>
              <a:spcAft>
                <a:spcPts val="0"/>
              </a:spcAft>
              <a:buClr>
                <a:schemeClr val="dk1"/>
              </a:buClr>
              <a:buSzPct val="100000"/>
              <a:buChar char="•"/>
            </a:pPr>
            <a:r>
              <a:rPr lang="en-US" sz="2400" dirty="0"/>
              <a:t>Odonata – Dragonflies</a:t>
            </a:r>
          </a:p>
          <a:p>
            <a:pPr marL="228600" lvl="0" indent="-228600" algn="l" rtl="0">
              <a:lnSpc>
                <a:spcPct val="120000"/>
              </a:lnSpc>
              <a:spcBef>
                <a:spcPts val="0"/>
              </a:spcBef>
              <a:spcAft>
                <a:spcPts val="0"/>
              </a:spcAft>
              <a:buClr>
                <a:schemeClr val="dk1"/>
              </a:buClr>
              <a:buSzPct val="100000"/>
              <a:buChar char="•"/>
            </a:pPr>
            <a:r>
              <a:rPr lang="en-US" sz="2400" dirty="0"/>
              <a:t>Ephemeroptera – Mayflies</a:t>
            </a:r>
          </a:p>
          <a:p>
            <a:pPr marL="228600" lvl="0" indent="-228600" algn="l" rtl="0">
              <a:lnSpc>
                <a:spcPct val="120000"/>
              </a:lnSpc>
              <a:spcBef>
                <a:spcPts val="0"/>
              </a:spcBef>
              <a:spcAft>
                <a:spcPts val="0"/>
              </a:spcAft>
              <a:buClr>
                <a:schemeClr val="dk1"/>
              </a:buClr>
              <a:buSzPct val="100000"/>
              <a:buChar char="•"/>
            </a:pPr>
            <a:r>
              <a:rPr lang="en-US" sz="2400" b="1" dirty="0" err="1"/>
              <a:t>Orthoptere</a:t>
            </a:r>
            <a:r>
              <a:rPr lang="en-US" sz="2400" b="1" dirty="0"/>
              <a:t> – Grasshoppers</a:t>
            </a:r>
          </a:p>
          <a:p>
            <a:pPr marL="228600" lvl="0" indent="-228600" algn="l" rtl="0">
              <a:lnSpc>
                <a:spcPct val="120000"/>
              </a:lnSpc>
              <a:spcBef>
                <a:spcPts val="0"/>
              </a:spcBef>
              <a:spcAft>
                <a:spcPts val="0"/>
              </a:spcAft>
              <a:buClr>
                <a:schemeClr val="dk1"/>
              </a:buClr>
              <a:buSzPct val="100000"/>
              <a:buChar char="•"/>
            </a:pPr>
            <a:r>
              <a:rPr lang="en-US" sz="2400" dirty="0"/>
              <a:t>Dermaptera – Earwigs</a:t>
            </a:r>
          </a:p>
          <a:p>
            <a:pPr marL="228600" lvl="0" indent="-228600" algn="l" rtl="0">
              <a:lnSpc>
                <a:spcPct val="120000"/>
              </a:lnSpc>
              <a:spcBef>
                <a:spcPts val="0"/>
              </a:spcBef>
              <a:spcAft>
                <a:spcPts val="0"/>
              </a:spcAft>
              <a:buClr>
                <a:schemeClr val="dk1"/>
              </a:buClr>
              <a:buSzPct val="100000"/>
              <a:buChar char="•"/>
            </a:pPr>
            <a:r>
              <a:rPr lang="en-US" sz="2400" dirty="0" err="1"/>
              <a:t>Blattodea</a:t>
            </a:r>
            <a:r>
              <a:rPr lang="en-US" sz="2400" dirty="0"/>
              <a:t> – Cockroaches Termites</a:t>
            </a:r>
          </a:p>
          <a:p>
            <a:pPr marL="228600" lvl="0" indent="-228600" algn="l" rtl="0">
              <a:lnSpc>
                <a:spcPct val="120000"/>
              </a:lnSpc>
              <a:spcBef>
                <a:spcPts val="0"/>
              </a:spcBef>
              <a:spcAft>
                <a:spcPts val="0"/>
              </a:spcAft>
              <a:buClr>
                <a:schemeClr val="dk1"/>
              </a:buClr>
              <a:buSzPct val="100000"/>
              <a:buChar char="•"/>
            </a:pPr>
            <a:r>
              <a:rPr lang="en-US" sz="2400" i="1" dirty="0" err="1"/>
              <a:t>Mantodea</a:t>
            </a:r>
            <a:r>
              <a:rPr lang="en-US" sz="2400" i="1" dirty="0"/>
              <a:t> – Mantis</a:t>
            </a:r>
          </a:p>
          <a:p>
            <a:pPr marL="228600" lvl="0" indent="-228600" algn="l" rtl="0">
              <a:lnSpc>
                <a:spcPct val="120000"/>
              </a:lnSpc>
              <a:spcBef>
                <a:spcPts val="0"/>
              </a:spcBef>
              <a:spcAft>
                <a:spcPts val="0"/>
              </a:spcAft>
              <a:buClr>
                <a:schemeClr val="dk1"/>
              </a:buClr>
              <a:buSzPct val="100000"/>
              <a:buChar char="•"/>
            </a:pPr>
            <a:r>
              <a:rPr lang="en-US" sz="2400" dirty="0"/>
              <a:t>Phasmatodea - Stick insects</a:t>
            </a:r>
          </a:p>
          <a:p>
            <a:pPr marL="228600" lvl="0" indent="-228600" algn="l" rtl="0">
              <a:lnSpc>
                <a:spcPct val="120000"/>
              </a:lnSpc>
              <a:spcBef>
                <a:spcPts val="0"/>
              </a:spcBef>
              <a:spcAft>
                <a:spcPts val="0"/>
              </a:spcAft>
              <a:buClr>
                <a:schemeClr val="dk1"/>
              </a:buClr>
              <a:buSzPct val="100000"/>
              <a:buChar char="•"/>
            </a:pPr>
            <a:r>
              <a:rPr lang="en-US" sz="2400" dirty="0" err="1"/>
              <a:t>Plecoptera</a:t>
            </a:r>
            <a:r>
              <a:rPr lang="en-US" sz="2400" dirty="0"/>
              <a:t> – Stoneflies</a:t>
            </a:r>
          </a:p>
          <a:p>
            <a:pPr marL="228600" lvl="0" indent="-228600" algn="l" rtl="0">
              <a:lnSpc>
                <a:spcPct val="120000"/>
              </a:lnSpc>
              <a:spcBef>
                <a:spcPts val="0"/>
              </a:spcBef>
              <a:spcAft>
                <a:spcPts val="0"/>
              </a:spcAft>
              <a:buClr>
                <a:schemeClr val="dk1"/>
              </a:buClr>
              <a:buSzPct val="100000"/>
              <a:buChar char="•"/>
            </a:pPr>
            <a:r>
              <a:rPr lang="en-US" sz="2400" b="1" dirty="0"/>
              <a:t>Hemiptera – True bugs</a:t>
            </a:r>
          </a:p>
          <a:p>
            <a:pPr lvl="0" indent="-226625">
              <a:lnSpc>
                <a:spcPct val="120000"/>
              </a:lnSpc>
              <a:spcBef>
                <a:spcPts val="0"/>
              </a:spcBef>
              <a:buClr>
                <a:schemeClr val="dk1"/>
              </a:buClr>
              <a:buSzPct val="100000"/>
            </a:pPr>
            <a:r>
              <a:rPr lang="en-US" sz="2400" dirty="0" err="1"/>
              <a:t>Embioptera</a:t>
            </a:r>
            <a:r>
              <a:rPr lang="en-US" sz="2400" dirty="0"/>
              <a:t> – </a:t>
            </a:r>
            <a:r>
              <a:rPr lang="en-US" sz="2400" dirty="0" err="1"/>
              <a:t>Webspinners</a:t>
            </a:r>
            <a:endParaRPr lang="en-US" sz="2400" dirty="0"/>
          </a:p>
          <a:p>
            <a:pPr lvl="0" indent="-226625">
              <a:lnSpc>
                <a:spcPct val="120000"/>
              </a:lnSpc>
              <a:spcBef>
                <a:spcPts val="0"/>
              </a:spcBef>
              <a:buClr>
                <a:schemeClr val="dk1"/>
              </a:buClr>
              <a:buSzPct val="100000"/>
            </a:pPr>
            <a:r>
              <a:rPr lang="en-US" sz="2400" dirty="0" err="1"/>
              <a:t>Psocoptera</a:t>
            </a:r>
            <a:r>
              <a:rPr lang="en-US" sz="2400" dirty="0"/>
              <a:t> – Booklice</a:t>
            </a:r>
          </a:p>
          <a:p>
            <a:pPr indent="-226625">
              <a:lnSpc>
                <a:spcPct val="120000"/>
              </a:lnSpc>
              <a:spcBef>
                <a:spcPts val="0"/>
              </a:spcBef>
              <a:buClr>
                <a:schemeClr val="dk1"/>
              </a:buClr>
              <a:buSzPct val="100000"/>
            </a:pPr>
            <a:r>
              <a:rPr lang="en-US" sz="2400" dirty="0" err="1"/>
              <a:t>Phthiraptera</a:t>
            </a:r>
            <a:r>
              <a:rPr lang="en-US" sz="2400" dirty="0"/>
              <a:t> – Lice</a:t>
            </a:r>
          </a:p>
          <a:p>
            <a:pPr lvl="0" indent="-226625">
              <a:lnSpc>
                <a:spcPct val="110000"/>
              </a:lnSpc>
              <a:spcBef>
                <a:spcPts val="0"/>
              </a:spcBef>
              <a:buClr>
                <a:schemeClr val="dk1"/>
              </a:buClr>
              <a:buSzPct val="100000"/>
            </a:pPr>
            <a:endParaRPr lang="en-US" sz="2400" dirty="0"/>
          </a:p>
          <a:p>
            <a:pPr marL="0" lvl="0" indent="0" algn="l" rtl="0">
              <a:lnSpc>
                <a:spcPct val="90000"/>
              </a:lnSpc>
              <a:spcBef>
                <a:spcPts val="1000"/>
              </a:spcBef>
              <a:spcAft>
                <a:spcPts val="0"/>
              </a:spcAft>
              <a:buClr>
                <a:schemeClr val="dk1"/>
              </a:buClr>
              <a:buSzPct val="100000"/>
              <a:buNone/>
            </a:pPr>
            <a:endParaRPr dirty="0"/>
          </a:p>
        </p:txBody>
      </p:sp>
      <p:sp>
        <p:nvSpPr>
          <p:cNvPr id="258" name="Google Shape;258;p20"/>
          <p:cNvSpPr txBox="1">
            <a:spLocks noGrp="1"/>
          </p:cNvSpPr>
          <p:nvPr>
            <p:ph type="body" idx="2"/>
          </p:nvPr>
        </p:nvSpPr>
        <p:spPr>
          <a:xfrm>
            <a:off x="6019799" y="1541462"/>
            <a:ext cx="5703771" cy="4658001"/>
          </a:xfrm>
          <a:prstGeom prst="rect">
            <a:avLst/>
          </a:prstGeom>
          <a:noFill/>
          <a:ln>
            <a:noFill/>
          </a:ln>
        </p:spPr>
        <p:txBody>
          <a:bodyPr spcFirstLastPara="1" wrap="square" lIns="91425" tIns="45700" rIns="91425" bIns="45700" anchor="t" anchorCtr="0">
            <a:noAutofit/>
          </a:bodyPr>
          <a:lstStyle/>
          <a:p>
            <a:pPr marL="228600" lvl="0" indent="-226625" algn="l" rtl="0">
              <a:lnSpc>
                <a:spcPct val="110000"/>
              </a:lnSpc>
              <a:spcBef>
                <a:spcPts val="0"/>
              </a:spcBef>
              <a:spcAft>
                <a:spcPts val="0"/>
              </a:spcAft>
              <a:buClr>
                <a:schemeClr val="dk1"/>
              </a:buClr>
              <a:buSzPct val="100000"/>
              <a:buChar char="•"/>
            </a:pPr>
            <a:r>
              <a:rPr lang="en-US" sz="2200" b="1" dirty="0"/>
              <a:t>Thysanoptera – </a:t>
            </a:r>
            <a:r>
              <a:rPr lang="en-US" sz="2200" b="1" dirty="0" err="1"/>
              <a:t>Thirps</a:t>
            </a:r>
            <a:endParaRPr lang="en-US" sz="2200" b="1" dirty="0"/>
          </a:p>
          <a:p>
            <a:pPr marL="1975" lvl="0" indent="0" algn="l" rtl="0">
              <a:lnSpc>
                <a:spcPct val="110000"/>
              </a:lnSpc>
              <a:spcBef>
                <a:spcPts val="0"/>
              </a:spcBef>
              <a:spcAft>
                <a:spcPts val="0"/>
              </a:spcAft>
              <a:buClr>
                <a:schemeClr val="dk1"/>
              </a:buClr>
              <a:buSzPct val="100000"/>
              <a:buNone/>
            </a:pPr>
            <a:r>
              <a:rPr lang="en-US" sz="2200" b="1" dirty="0"/>
              <a:t>--------------------------------------------------------</a:t>
            </a:r>
          </a:p>
          <a:p>
            <a:pPr marL="228600" lvl="0" indent="-226625" algn="l" rtl="0">
              <a:lnSpc>
                <a:spcPct val="110000"/>
              </a:lnSpc>
              <a:spcBef>
                <a:spcPts val="0"/>
              </a:spcBef>
              <a:spcAft>
                <a:spcPts val="0"/>
              </a:spcAft>
              <a:buClr>
                <a:schemeClr val="dk1"/>
              </a:buClr>
              <a:buSzPct val="100000"/>
              <a:buChar char="•"/>
            </a:pPr>
            <a:r>
              <a:rPr lang="en-US" sz="2200" i="1" dirty="0" err="1"/>
              <a:t>Neuroptera</a:t>
            </a:r>
            <a:r>
              <a:rPr lang="en-US" sz="2200" i="1" dirty="0"/>
              <a:t> – Lacewings, </a:t>
            </a:r>
            <a:r>
              <a:rPr lang="en-US" sz="2200" i="1" dirty="0" err="1"/>
              <a:t>Owlflies</a:t>
            </a:r>
            <a:r>
              <a:rPr lang="en-US" sz="2200" i="1" dirty="0"/>
              <a:t>, Dobsonflies</a:t>
            </a:r>
          </a:p>
          <a:p>
            <a:pPr lvl="0">
              <a:lnSpc>
                <a:spcPct val="110000"/>
              </a:lnSpc>
              <a:spcBef>
                <a:spcPts val="0"/>
              </a:spcBef>
              <a:buSzPct val="100000"/>
            </a:pPr>
            <a:r>
              <a:rPr lang="en-US" sz="2200" dirty="0" err="1"/>
              <a:t>Mecoptera</a:t>
            </a:r>
            <a:r>
              <a:rPr lang="en-US" sz="2200" dirty="0"/>
              <a:t> – </a:t>
            </a:r>
            <a:r>
              <a:rPr lang="en-US" sz="2200" dirty="0" err="1"/>
              <a:t>Scorpionflies</a:t>
            </a:r>
            <a:endParaRPr lang="en-US" sz="2200" dirty="0"/>
          </a:p>
          <a:p>
            <a:pPr lvl="0">
              <a:lnSpc>
                <a:spcPct val="110000"/>
              </a:lnSpc>
              <a:spcBef>
                <a:spcPts val="0"/>
              </a:spcBef>
              <a:buSzPct val="100000"/>
            </a:pPr>
            <a:r>
              <a:rPr lang="en-US" sz="2200" dirty="0" err="1"/>
              <a:t>Strepsiptera</a:t>
            </a:r>
            <a:r>
              <a:rPr lang="en-US" sz="2200" dirty="0"/>
              <a:t> – Twisted-winged parasites</a:t>
            </a:r>
          </a:p>
          <a:p>
            <a:pPr lvl="0">
              <a:lnSpc>
                <a:spcPct val="110000"/>
              </a:lnSpc>
              <a:spcBef>
                <a:spcPts val="0"/>
              </a:spcBef>
              <a:buSzPct val="100000"/>
            </a:pPr>
            <a:r>
              <a:rPr lang="en-US" sz="2200" b="1" dirty="0"/>
              <a:t>Coleoptera – Beetles</a:t>
            </a:r>
          </a:p>
          <a:p>
            <a:pPr lvl="0">
              <a:lnSpc>
                <a:spcPct val="110000"/>
              </a:lnSpc>
              <a:spcBef>
                <a:spcPts val="0"/>
              </a:spcBef>
              <a:buSzPct val="100000"/>
            </a:pPr>
            <a:r>
              <a:rPr lang="en-US" sz="2200" dirty="0"/>
              <a:t>Hymenoptera – </a:t>
            </a:r>
            <a:r>
              <a:rPr lang="en-US" sz="2200" b="1" dirty="0"/>
              <a:t>Sawflies</a:t>
            </a:r>
            <a:r>
              <a:rPr lang="en-US" sz="2200" dirty="0"/>
              <a:t>, Ants, Bees and Wasps</a:t>
            </a:r>
          </a:p>
          <a:p>
            <a:pPr lvl="0">
              <a:lnSpc>
                <a:spcPct val="110000"/>
              </a:lnSpc>
              <a:spcBef>
                <a:spcPts val="0"/>
              </a:spcBef>
              <a:buSzPct val="100000"/>
            </a:pPr>
            <a:r>
              <a:rPr lang="en-US" sz="2200" dirty="0" err="1"/>
              <a:t>Siphonatera</a:t>
            </a:r>
            <a:r>
              <a:rPr lang="en-US" sz="2200" dirty="0"/>
              <a:t> – Fleas</a:t>
            </a:r>
          </a:p>
          <a:p>
            <a:pPr lvl="0">
              <a:lnSpc>
                <a:spcPct val="110000"/>
              </a:lnSpc>
              <a:spcBef>
                <a:spcPts val="0"/>
              </a:spcBef>
              <a:buSzPct val="100000"/>
            </a:pPr>
            <a:r>
              <a:rPr lang="en-US" sz="2200" dirty="0" err="1"/>
              <a:t>Trichoptera</a:t>
            </a:r>
            <a:r>
              <a:rPr lang="en-US" sz="2200" dirty="0"/>
              <a:t> – Caddisflies</a:t>
            </a:r>
          </a:p>
          <a:p>
            <a:pPr lvl="0">
              <a:lnSpc>
                <a:spcPct val="110000"/>
              </a:lnSpc>
              <a:spcBef>
                <a:spcPts val="0"/>
              </a:spcBef>
              <a:buSzPct val="100000"/>
            </a:pPr>
            <a:r>
              <a:rPr lang="en-US" sz="2200" b="1" dirty="0"/>
              <a:t>Lepidoptera – Moths and Butterflies </a:t>
            </a:r>
          </a:p>
          <a:p>
            <a:pPr lvl="0">
              <a:lnSpc>
                <a:spcPct val="110000"/>
              </a:lnSpc>
              <a:spcBef>
                <a:spcPts val="0"/>
              </a:spcBef>
              <a:buSzPct val="100000"/>
            </a:pPr>
            <a:r>
              <a:rPr lang="en-US" sz="2200" b="1" dirty="0" err="1"/>
              <a:t>Diptera</a:t>
            </a:r>
            <a:r>
              <a:rPr lang="en-US" sz="2200" b="1" dirty="0"/>
              <a:t> – Flies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Grasshopper</a:t>
            </a:r>
            <a:endParaRPr dirty="0"/>
          </a:p>
        </p:txBody>
      </p:sp>
      <p:sp>
        <p:nvSpPr>
          <p:cNvPr id="275" name="Google Shape;275;p22"/>
          <p:cNvSpPr txBox="1">
            <a:spLocks noGrp="1"/>
          </p:cNvSpPr>
          <p:nvPr>
            <p:ph type="body" idx="1"/>
          </p:nvPr>
        </p:nvSpPr>
        <p:spPr>
          <a:xfrm>
            <a:off x="838200" y="1825625"/>
            <a:ext cx="5545822" cy="4351200"/>
          </a:xfrm>
          <a:prstGeom prst="rect">
            <a:avLst/>
          </a:prstGeom>
          <a:noFill/>
          <a:ln>
            <a:noFill/>
          </a:ln>
        </p:spPr>
        <p:txBody>
          <a:bodyPr spcFirstLastPara="1" wrap="square" lIns="91425" tIns="45700" rIns="91425" bIns="45700" anchor="t" anchorCtr="0">
            <a:normAutofit/>
          </a:bodyPr>
          <a:lstStyle/>
          <a:p>
            <a:pPr marL="457200" lvl="0" indent="-412750" algn="l" rtl="0">
              <a:lnSpc>
                <a:spcPct val="115000"/>
              </a:lnSpc>
              <a:spcBef>
                <a:spcPts val="1000"/>
              </a:spcBef>
              <a:spcAft>
                <a:spcPts val="0"/>
              </a:spcAft>
              <a:buSzPts val="2900"/>
              <a:buChar char="•"/>
            </a:pPr>
            <a:r>
              <a:rPr lang="en-US" sz="2900" dirty="0"/>
              <a:t>Order: Orthoptera</a:t>
            </a:r>
            <a:endParaRPr sz="2900" dirty="0"/>
          </a:p>
          <a:p>
            <a:pPr indent="-412750">
              <a:lnSpc>
                <a:spcPct val="115000"/>
              </a:lnSpc>
              <a:spcBef>
                <a:spcPts val="0"/>
              </a:spcBef>
              <a:buSzPts val="2900"/>
            </a:pPr>
            <a:r>
              <a:rPr lang="en-US" sz="2900" dirty="0"/>
              <a:t>Incomplete metamorphosis</a:t>
            </a:r>
          </a:p>
          <a:p>
            <a:pPr marL="457200" lvl="0" indent="-412750" algn="l" rtl="0">
              <a:lnSpc>
                <a:spcPct val="115000"/>
              </a:lnSpc>
              <a:spcBef>
                <a:spcPts val="0"/>
              </a:spcBef>
              <a:spcAft>
                <a:spcPts val="0"/>
              </a:spcAft>
              <a:buSzPts val="2900"/>
              <a:buChar char="•"/>
            </a:pPr>
            <a:r>
              <a:rPr lang="en-US" sz="2900" dirty="0"/>
              <a:t>Chewing mouthparts: herbivores</a:t>
            </a:r>
          </a:p>
          <a:p>
            <a:pPr lvl="2" indent="-412750">
              <a:lnSpc>
                <a:spcPct val="115000"/>
              </a:lnSpc>
              <a:spcBef>
                <a:spcPts val="0"/>
              </a:spcBef>
              <a:buSzPts val="2900"/>
            </a:pPr>
            <a:r>
              <a:rPr lang="en-US" dirty="0"/>
              <a:t> Jagged-edged h</a:t>
            </a:r>
            <a:r>
              <a:rPr lang="en-US" sz="2100" dirty="0"/>
              <a:t>oles</a:t>
            </a:r>
            <a:endParaRPr sz="2100" dirty="0"/>
          </a:p>
          <a:p>
            <a:pPr marL="457200" lvl="0" indent="-412750" algn="l" rtl="0">
              <a:lnSpc>
                <a:spcPct val="115000"/>
              </a:lnSpc>
              <a:spcBef>
                <a:spcPts val="0"/>
              </a:spcBef>
              <a:spcAft>
                <a:spcPts val="0"/>
              </a:spcAft>
              <a:buSzPts val="2900"/>
              <a:buChar char="•"/>
            </a:pPr>
            <a:r>
              <a:rPr lang="en-US" sz="2900" dirty="0"/>
              <a:t>Jumping hind legs </a:t>
            </a:r>
          </a:p>
          <a:p>
            <a:pPr marL="457200" lvl="0" indent="-412750">
              <a:lnSpc>
                <a:spcPct val="115000"/>
              </a:lnSpc>
              <a:spcBef>
                <a:spcPts val="0"/>
              </a:spcBef>
              <a:buSzPts val="2900"/>
            </a:pPr>
            <a:r>
              <a:rPr lang="en-US" dirty="0"/>
              <a:t>Sporadic</a:t>
            </a:r>
            <a:r>
              <a:rPr lang="en-US" sz="2900" dirty="0"/>
              <a:t> pest soybeans</a:t>
            </a:r>
          </a:p>
          <a:p>
            <a:pPr marL="44450" lvl="0" indent="0" algn="l" rtl="0">
              <a:lnSpc>
                <a:spcPct val="115000"/>
              </a:lnSpc>
              <a:spcBef>
                <a:spcPts val="0"/>
              </a:spcBef>
              <a:spcAft>
                <a:spcPts val="0"/>
              </a:spcAft>
              <a:buSzPts val="2900"/>
              <a:buNone/>
            </a:pPr>
            <a:endParaRPr sz="3200" dirty="0"/>
          </a:p>
          <a:p>
            <a:pPr marL="228600" lvl="0" indent="-50800" algn="l" rtl="0">
              <a:lnSpc>
                <a:spcPct val="90000"/>
              </a:lnSpc>
              <a:spcBef>
                <a:spcPts val="1000"/>
              </a:spcBef>
              <a:spcAft>
                <a:spcPts val="0"/>
              </a:spcAft>
              <a:buClr>
                <a:schemeClr val="dk1"/>
              </a:buClr>
              <a:buSzPts val="2800"/>
              <a:buNone/>
            </a:pPr>
            <a:endParaRPr dirty="0"/>
          </a:p>
        </p:txBody>
      </p:sp>
      <p:sp>
        <p:nvSpPr>
          <p:cNvPr id="276" name="Google Shape;276;p22"/>
          <p:cNvSpPr txBox="1"/>
          <p:nvPr/>
        </p:nvSpPr>
        <p:spPr>
          <a:xfrm>
            <a:off x="7346700" y="6246789"/>
            <a:ext cx="4845300" cy="630912"/>
          </a:xfrm>
          <a:prstGeom prst="rect">
            <a:avLst/>
          </a:prstGeom>
          <a:noFill/>
          <a:ln>
            <a:noFill/>
          </a:ln>
        </p:spPr>
        <p:txBody>
          <a:bodyPr spcFirstLastPara="1" wrap="square" lIns="91425" tIns="91425" rIns="91425" bIns="91425" anchor="t" anchorCtr="0">
            <a:spAutoFit/>
          </a:bodyPr>
          <a:lstStyle/>
          <a:p>
            <a:pPr lvl="0" algn="r">
              <a:buClr>
                <a:srgbClr val="000000"/>
              </a:buClr>
              <a:buSzPts val="1100"/>
            </a:pPr>
            <a:r>
              <a:rPr lang="en-US" sz="1100" dirty="0">
                <a:solidFill>
                  <a:schemeClr val="bg1"/>
                </a:solidFill>
              </a:rPr>
              <a:t>Clemson University - USDA Cooperative Extension Slide Series , Bugwood.org, </a:t>
            </a:r>
          </a:p>
          <a:p>
            <a:pPr algn="r">
              <a:buClr>
                <a:srgbClr val="000000"/>
              </a:buClr>
              <a:buSzPts val="1100"/>
            </a:pPr>
            <a:r>
              <a:rPr lang="en-US" sz="900" dirty="0">
                <a:solidFill>
                  <a:schemeClr val="bg1"/>
                </a:solidFill>
                <a:latin typeface="Arial" panose="020B0604020202020204" pitchFamily="34" charset="0"/>
                <a:cs typeface="Arial" panose="020B0604020202020204" pitchFamily="34" charset="0"/>
              </a:rPr>
              <a:t>Kelly Estes, Illinois Natural History Survey</a:t>
            </a:r>
          </a:p>
          <a:p>
            <a:pPr lvl="0" algn="r">
              <a:buClr>
                <a:srgbClr val="000000"/>
              </a:buClr>
              <a:buSzPts val="1100"/>
            </a:pPr>
            <a:endParaRPr sz="900" b="0" i="0" u="none" strike="noStrike" cap="none" dirty="0">
              <a:solidFill>
                <a:schemeClr val="bg1"/>
              </a:solidFill>
              <a:latin typeface="Arial"/>
              <a:ea typeface="Arial"/>
              <a:cs typeface="Arial"/>
              <a:sym typeface="Arial"/>
            </a:endParaRPr>
          </a:p>
        </p:txBody>
      </p:sp>
      <p:pic>
        <p:nvPicPr>
          <p:cNvPr id="2050" name="Picture 2" descr="http://bugwoodcloud.org/images/768x512/1233020.jpg">
            <a:extLst>
              <a:ext uri="{FF2B5EF4-FFF2-40B4-BE49-F238E27FC236}">
                <a16:creationId xmlns:a16="http://schemas.microsoft.com/office/drawing/2014/main" id="{763D89A2-81BA-448E-A486-31EC4896E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433"/>
          <a:stretch/>
        </p:blipFill>
        <p:spPr bwMode="auto">
          <a:xfrm>
            <a:off x="6468979" y="1505676"/>
            <a:ext cx="4387437" cy="34032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oybean pod damaged/eaten by a grasshopper">
            <a:extLst>
              <a:ext uri="{FF2B5EF4-FFF2-40B4-BE49-F238E27FC236}">
                <a16:creationId xmlns:a16="http://schemas.microsoft.com/office/drawing/2014/main" id="{6BE9BA54-DE6C-48CD-9D5E-3074EF07BE51}"/>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3601" r="23830"/>
          <a:stretch/>
        </p:blipFill>
        <p:spPr bwMode="auto">
          <a:xfrm>
            <a:off x="9193432" y="3639639"/>
            <a:ext cx="2552664" cy="24229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Earwigs </a:t>
            </a:r>
            <a:endParaRPr/>
          </a:p>
        </p:txBody>
      </p:sp>
      <p:sp>
        <p:nvSpPr>
          <p:cNvPr id="285" name="Google Shape;285;p23"/>
          <p:cNvSpPr txBox="1">
            <a:spLocks noGrp="1"/>
          </p:cNvSpPr>
          <p:nvPr>
            <p:ph type="body" idx="1"/>
          </p:nvPr>
        </p:nvSpPr>
        <p:spPr>
          <a:xfrm>
            <a:off x="593124" y="1825625"/>
            <a:ext cx="5461800" cy="4351200"/>
          </a:xfrm>
          <a:prstGeom prst="rect">
            <a:avLst/>
          </a:prstGeom>
          <a:noFill/>
          <a:ln>
            <a:noFill/>
          </a:ln>
        </p:spPr>
        <p:txBody>
          <a:bodyPr spcFirstLastPara="1" wrap="square" lIns="91425" tIns="45700" rIns="91425" bIns="45700" anchor="t" anchorCtr="0">
            <a:noAutofit/>
          </a:bodyPr>
          <a:lstStyle/>
          <a:p>
            <a:pPr marL="323850" indent="-285750">
              <a:lnSpc>
                <a:spcPct val="115000"/>
              </a:lnSpc>
              <a:buSzPts val="3000"/>
            </a:pPr>
            <a:r>
              <a:rPr lang="en-US" sz="2400" dirty="0">
                <a:latin typeface="+mn-lt"/>
              </a:rPr>
              <a:t>Order: </a:t>
            </a:r>
            <a:r>
              <a:rPr lang="en-US" sz="2400" dirty="0" err="1">
                <a:latin typeface="+mn-lt"/>
              </a:rPr>
              <a:t>Dermaptera</a:t>
            </a:r>
            <a:endParaRPr sz="2400" dirty="0">
              <a:latin typeface="+mn-lt"/>
            </a:endParaRPr>
          </a:p>
          <a:p>
            <a:pPr marL="323850" indent="-285750">
              <a:lnSpc>
                <a:spcPct val="115000"/>
              </a:lnSpc>
              <a:spcBef>
                <a:spcPts val="0"/>
              </a:spcBef>
              <a:buSzPts val="3000"/>
            </a:pPr>
            <a:r>
              <a:rPr lang="en-US" sz="2400" dirty="0">
                <a:latin typeface="+mn-lt"/>
              </a:rPr>
              <a:t>Incomplete metamorphosis</a:t>
            </a:r>
          </a:p>
          <a:p>
            <a:pPr marL="323850" indent="-285750">
              <a:lnSpc>
                <a:spcPct val="115000"/>
              </a:lnSpc>
              <a:spcBef>
                <a:spcPts val="0"/>
              </a:spcBef>
              <a:buSzPts val="3000"/>
            </a:pPr>
            <a:r>
              <a:rPr lang="en-US" sz="2400" dirty="0">
                <a:latin typeface="+mn-lt"/>
              </a:rPr>
              <a:t>Chewing mouthparts</a:t>
            </a:r>
          </a:p>
          <a:p>
            <a:pPr marL="781050" lvl="1" indent="-285750">
              <a:lnSpc>
                <a:spcPct val="115000"/>
              </a:lnSpc>
              <a:spcBef>
                <a:spcPts val="0"/>
              </a:spcBef>
              <a:buSzPts val="3000"/>
            </a:pPr>
            <a:r>
              <a:rPr lang="en-US" sz="2000" dirty="0">
                <a:solidFill>
                  <a:schemeClr val="tx1"/>
                </a:solidFill>
                <a:highlight>
                  <a:srgbClr val="FFFFFF"/>
                </a:highlight>
                <a:latin typeface="+mn-lt"/>
              </a:rPr>
              <a:t>Scavengers</a:t>
            </a:r>
            <a:endParaRPr lang="en-US" sz="2000" dirty="0">
              <a:highlight>
                <a:srgbClr val="FFFFFF"/>
              </a:highlight>
              <a:latin typeface="+mn-lt"/>
            </a:endParaRPr>
          </a:p>
          <a:p>
            <a:pPr marL="323850" indent="-285750">
              <a:lnSpc>
                <a:spcPct val="115000"/>
              </a:lnSpc>
              <a:spcBef>
                <a:spcPts val="0"/>
              </a:spcBef>
              <a:buSzPts val="3000"/>
            </a:pPr>
            <a:r>
              <a:rPr lang="en-US" sz="2400" dirty="0">
                <a:latin typeface="+mn-lt"/>
              </a:rPr>
              <a:t>Thread-like antennae</a:t>
            </a:r>
          </a:p>
          <a:p>
            <a:pPr marL="323850" indent="-285750">
              <a:lnSpc>
                <a:spcPct val="115000"/>
              </a:lnSpc>
              <a:spcBef>
                <a:spcPts val="0"/>
              </a:spcBef>
              <a:buSzPts val="3000"/>
            </a:pPr>
            <a:r>
              <a:rPr lang="en-US" sz="2400" dirty="0">
                <a:latin typeface="+mn-lt"/>
              </a:rPr>
              <a:t>2 pairs of wings </a:t>
            </a:r>
          </a:p>
          <a:p>
            <a:pPr marL="781050" lvl="1" indent="-285750">
              <a:lnSpc>
                <a:spcPct val="115000"/>
              </a:lnSpc>
              <a:spcBef>
                <a:spcPts val="0"/>
              </a:spcBef>
              <a:buSzPts val="3000"/>
            </a:pPr>
            <a:r>
              <a:rPr lang="en-US" sz="2000" dirty="0">
                <a:latin typeface="+mn-lt"/>
              </a:rPr>
              <a:t>Front leathery short and the Hind membranous and fold under front wings</a:t>
            </a:r>
          </a:p>
          <a:p>
            <a:pPr marL="323850" indent="-285750">
              <a:lnSpc>
                <a:spcPct val="115000"/>
              </a:lnSpc>
              <a:spcBef>
                <a:spcPts val="0"/>
              </a:spcBef>
              <a:buSzPts val="3000"/>
            </a:pPr>
            <a:r>
              <a:rPr lang="en-US" sz="2400" dirty="0">
                <a:latin typeface="+mn-lt"/>
              </a:rPr>
              <a:t>Pair forceps-like cerci on rear</a:t>
            </a:r>
          </a:p>
        </p:txBody>
      </p:sp>
      <p:pic>
        <p:nvPicPr>
          <p:cNvPr id="286" name="Google Shape;286;p23"/>
          <p:cNvPicPr preferRelativeResize="0"/>
          <p:nvPr/>
        </p:nvPicPr>
        <p:blipFill rotWithShape="1">
          <a:blip r:embed="rId3">
            <a:alphaModFix/>
          </a:blip>
          <a:srcRect/>
          <a:stretch/>
        </p:blipFill>
        <p:spPr>
          <a:xfrm>
            <a:off x="6568990" y="1685110"/>
            <a:ext cx="5246020" cy="2686865"/>
          </a:xfrm>
          <a:prstGeom prst="rect">
            <a:avLst/>
          </a:prstGeom>
          <a:noFill/>
          <a:ln>
            <a:noFill/>
          </a:ln>
        </p:spPr>
      </p:pic>
      <p:sp>
        <p:nvSpPr>
          <p:cNvPr id="287" name="Google Shape;287;p23"/>
          <p:cNvSpPr txBox="1"/>
          <p:nvPr/>
        </p:nvSpPr>
        <p:spPr>
          <a:xfrm>
            <a:off x="9192000" y="6457800"/>
            <a:ext cx="30000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David Cappaert, Bugwood.org</a:t>
            </a:r>
            <a:endParaRPr sz="1000" b="0" i="0" u="none" strike="noStrike" cap="none">
              <a:solidFill>
                <a:schemeClr val="lt1"/>
              </a:solidFill>
              <a:latin typeface="Arial"/>
              <a:ea typeface="Arial"/>
              <a:cs typeface="Arial"/>
              <a:sym typeface="Arial"/>
            </a:endParaRPr>
          </a:p>
        </p:txBody>
      </p:sp>
      <p:pic>
        <p:nvPicPr>
          <p:cNvPr id="6" name="Picture 5"/>
          <p:cNvPicPr>
            <a:picLocks noChangeAspect="1"/>
          </p:cNvPicPr>
          <p:nvPr/>
        </p:nvPicPr>
        <p:blipFill rotWithShape="1">
          <a:blip r:embed="rId4"/>
          <a:srcRect l="10120" t="1179" b="-1"/>
          <a:stretch/>
        </p:blipFill>
        <p:spPr>
          <a:xfrm>
            <a:off x="6096000" y="4231460"/>
            <a:ext cx="2948940" cy="194536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10" name="Google Shape;340;p28" descr="Image result for scale insects">
            <a:extLst>
              <a:ext uri="{FF2B5EF4-FFF2-40B4-BE49-F238E27FC236}">
                <a16:creationId xmlns:a16="http://schemas.microsoft.com/office/drawing/2014/main" id="{96820F70-C5D3-4EDC-9EBD-E72FB8D0031D}"/>
              </a:ext>
            </a:extLst>
          </p:cNvPr>
          <p:cNvPicPr preferRelativeResize="0"/>
          <p:nvPr/>
        </p:nvPicPr>
        <p:blipFill rotWithShape="1">
          <a:blip r:embed="rId3">
            <a:alphaModFix/>
          </a:blip>
          <a:srcRect l="20527" t="-153" r="23990" b="1533"/>
          <a:stretch/>
        </p:blipFill>
        <p:spPr>
          <a:xfrm>
            <a:off x="9368325" y="3034047"/>
            <a:ext cx="2275594" cy="3053188"/>
          </a:xfrm>
          <a:prstGeom prst="rect">
            <a:avLst/>
          </a:prstGeom>
          <a:noFill/>
          <a:ln>
            <a:noFill/>
          </a:ln>
        </p:spPr>
      </p:pic>
      <p:sp>
        <p:nvSpPr>
          <p:cNvPr id="303" name="Google Shape;303;p25"/>
          <p:cNvSpPr txBox="1">
            <a:spLocks noGrp="1"/>
          </p:cNvSpPr>
          <p:nvPr>
            <p:ph type="body" idx="1"/>
          </p:nvPr>
        </p:nvSpPr>
        <p:spPr>
          <a:xfrm>
            <a:off x="355600" y="1689150"/>
            <a:ext cx="5732700" cy="4339751"/>
          </a:xfrm>
          <a:prstGeom prst="rect">
            <a:avLst/>
          </a:prstGeom>
          <a:noFill/>
          <a:ln>
            <a:noFill/>
          </a:ln>
        </p:spPr>
        <p:txBody>
          <a:bodyPr spcFirstLastPara="1" wrap="square" lIns="91425" tIns="45700" rIns="91425" bIns="45700" anchor="t" anchorCtr="0">
            <a:normAutofit/>
          </a:bodyPr>
          <a:lstStyle/>
          <a:p>
            <a:pPr marL="457200" lvl="0" indent="-419100" algn="l" rtl="0">
              <a:lnSpc>
                <a:spcPct val="115000"/>
              </a:lnSpc>
              <a:spcBef>
                <a:spcPts val="1000"/>
              </a:spcBef>
              <a:spcAft>
                <a:spcPts val="0"/>
              </a:spcAft>
              <a:buSzPts val="3000"/>
              <a:buChar char="•"/>
            </a:pPr>
            <a:r>
              <a:rPr lang="en-US" sz="3000" dirty="0"/>
              <a:t>Order: </a:t>
            </a:r>
            <a:r>
              <a:rPr lang="en-US" sz="3000" dirty="0" err="1"/>
              <a:t>Hemiptera</a:t>
            </a:r>
            <a:endParaRPr sz="3000" dirty="0"/>
          </a:p>
          <a:p>
            <a:pPr marL="457200" lvl="0" indent="-419100" algn="l" rtl="0">
              <a:lnSpc>
                <a:spcPct val="115000"/>
              </a:lnSpc>
              <a:spcBef>
                <a:spcPts val="0"/>
              </a:spcBef>
              <a:spcAft>
                <a:spcPts val="0"/>
              </a:spcAft>
              <a:buSzPts val="3000"/>
              <a:buChar char="•"/>
            </a:pPr>
            <a:r>
              <a:rPr lang="en-US" sz="3000" dirty="0"/>
              <a:t>Piercing-sucking mouthparts</a:t>
            </a:r>
            <a:endParaRPr sz="3000" dirty="0"/>
          </a:p>
          <a:p>
            <a:pPr marL="457200" lvl="0" indent="-419100" algn="l" rtl="0">
              <a:lnSpc>
                <a:spcPct val="115000"/>
              </a:lnSpc>
              <a:spcBef>
                <a:spcPts val="0"/>
              </a:spcBef>
              <a:spcAft>
                <a:spcPts val="0"/>
              </a:spcAft>
              <a:buSzPts val="3000"/>
              <a:buChar char="•"/>
            </a:pPr>
            <a:r>
              <a:rPr lang="en-US" sz="3000" dirty="0"/>
              <a:t>Incomplete metamorphosis</a:t>
            </a:r>
          </a:p>
          <a:p>
            <a:pPr marL="457200" lvl="0" indent="-419100" algn="l" rtl="0">
              <a:lnSpc>
                <a:spcPct val="115000"/>
              </a:lnSpc>
              <a:spcBef>
                <a:spcPts val="0"/>
              </a:spcBef>
              <a:spcAft>
                <a:spcPts val="0"/>
              </a:spcAft>
              <a:buSzPts val="3000"/>
              <a:buChar char="•"/>
            </a:pPr>
            <a:r>
              <a:rPr lang="en-US" sz="3000" dirty="0"/>
              <a:t>“Half –Wing”</a:t>
            </a:r>
            <a:endParaRPr sz="3000" dirty="0"/>
          </a:p>
          <a:p>
            <a:pPr marL="457200" lvl="0" indent="-419100" algn="l" rtl="0">
              <a:lnSpc>
                <a:spcPct val="115000"/>
              </a:lnSpc>
              <a:spcBef>
                <a:spcPts val="0"/>
              </a:spcBef>
              <a:spcAft>
                <a:spcPts val="0"/>
              </a:spcAft>
              <a:buSzPts val="3000"/>
              <a:buChar char="•"/>
            </a:pPr>
            <a:r>
              <a:rPr lang="en-US" sz="3000" dirty="0"/>
              <a:t>Diverse - pest &amp; biocontrol </a:t>
            </a:r>
          </a:p>
          <a:p>
            <a:pPr marL="914400" lvl="1" indent="-419100">
              <a:lnSpc>
                <a:spcPct val="115000"/>
              </a:lnSpc>
              <a:spcBef>
                <a:spcPts val="0"/>
              </a:spcBef>
              <a:buSzPts val="3000"/>
            </a:pPr>
            <a:r>
              <a:rPr lang="en-US" sz="2600" dirty="0"/>
              <a:t>Transmit virus </a:t>
            </a:r>
          </a:p>
          <a:p>
            <a:pPr marL="914400" lvl="1" indent="-419100">
              <a:lnSpc>
                <a:spcPct val="115000"/>
              </a:lnSpc>
              <a:spcBef>
                <a:spcPts val="0"/>
              </a:spcBef>
              <a:buSzPts val="3000"/>
            </a:pPr>
            <a:r>
              <a:rPr lang="en-US" sz="2600" dirty="0"/>
              <a:t>Toxic salvia </a:t>
            </a:r>
          </a:p>
          <a:p>
            <a:pPr marL="457200" lvl="0" indent="-419100" algn="l" rtl="0">
              <a:lnSpc>
                <a:spcPct val="115000"/>
              </a:lnSpc>
              <a:spcBef>
                <a:spcPts val="0"/>
              </a:spcBef>
              <a:spcAft>
                <a:spcPts val="0"/>
              </a:spcAft>
              <a:buSzPts val="3000"/>
              <a:buChar char="•"/>
            </a:pPr>
            <a:endParaRPr sz="3000" dirty="0"/>
          </a:p>
          <a:p>
            <a:pPr marL="0" lvl="0" indent="0" algn="l" rtl="0">
              <a:lnSpc>
                <a:spcPct val="90000"/>
              </a:lnSpc>
              <a:spcBef>
                <a:spcPts val="1000"/>
              </a:spcBef>
              <a:spcAft>
                <a:spcPts val="0"/>
              </a:spcAft>
              <a:buClr>
                <a:schemeClr val="dk1"/>
              </a:buClr>
              <a:buSzPts val="2800"/>
              <a:buNone/>
            </a:pPr>
            <a:endParaRPr dirty="0"/>
          </a:p>
        </p:txBody>
      </p:sp>
      <p:sp>
        <p:nvSpPr>
          <p:cNvPr id="304" name="Google Shape;304;p25"/>
          <p:cNvSpPr/>
          <p:nvPr/>
        </p:nvSpPr>
        <p:spPr>
          <a:xfrm>
            <a:off x="456044" y="630548"/>
            <a:ext cx="11913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True Bugs</a:t>
            </a:r>
            <a:endParaRPr sz="1400" b="0" i="0" u="none" strike="noStrike" cap="none">
              <a:solidFill>
                <a:srgbClr val="000000"/>
              </a:solidFill>
              <a:latin typeface="Arial"/>
              <a:ea typeface="Arial"/>
              <a:cs typeface="Arial"/>
              <a:sym typeface="Arial"/>
            </a:endParaRPr>
          </a:p>
        </p:txBody>
      </p:sp>
      <p:pic>
        <p:nvPicPr>
          <p:cNvPr id="305" name="Google Shape;305;p25"/>
          <p:cNvPicPr preferRelativeResize="0">
            <a:picLocks noGrp="1"/>
          </p:cNvPicPr>
          <p:nvPr>
            <p:ph type="body" idx="2"/>
          </p:nvPr>
        </p:nvPicPr>
        <p:blipFill rotWithShape="1">
          <a:blip r:embed="rId4">
            <a:alphaModFix/>
          </a:blip>
          <a:srcRect l="25905" t="20036" r="16306" b="15163"/>
          <a:stretch/>
        </p:blipFill>
        <p:spPr>
          <a:xfrm>
            <a:off x="6585357" y="4006697"/>
            <a:ext cx="2782967" cy="2080538"/>
          </a:xfrm>
          <a:prstGeom prst="rect">
            <a:avLst/>
          </a:prstGeom>
          <a:noFill/>
          <a:ln>
            <a:noFill/>
          </a:ln>
        </p:spPr>
      </p:pic>
      <p:sp>
        <p:nvSpPr>
          <p:cNvPr id="306" name="Google Shape;306;p25"/>
          <p:cNvSpPr/>
          <p:nvPr/>
        </p:nvSpPr>
        <p:spPr>
          <a:xfrm>
            <a:off x="6888725" y="6291425"/>
            <a:ext cx="5303400" cy="464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000" b="0" i="0" u="none" strike="noStrike" cap="none">
                <a:solidFill>
                  <a:srgbClr val="F2F2F2"/>
                </a:solidFill>
                <a:latin typeface="Calibri"/>
                <a:ea typeface="Calibri"/>
                <a:cs typeface="Calibri"/>
                <a:sym typeface="Calibri"/>
              </a:rPr>
              <a:t>Russ Ottens, University of Georgia, Bugwood.org , David Cappaert, Bugwood.org;</a:t>
            </a:r>
            <a:br>
              <a:rPr lang="en-US" sz="1000" b="0" i="0" u="none" strike="noStrike" cap="none">
                <a:solidFill>
                  <a:srgbClr val="F2F2F2"/>
                </a:solidFill>
                <a:latin typeface="Calibri"/>
                <a:ea typeface="Calibri"/>
                <a:cs typeface="Calibri"/>
                <a:sym typeface="Calibri"/>
              </a:rPr>
            </a:br>
            <a:r>
              <a:rPr lang="en-US" sz="1000" b="0" i="0" u="none" strike="noStrike" cap="none">
                <a:solidFill>
                  <a:srgbClr val="F2F2F2"/>
                </a:solidFill>
                <a:latin typeface="Calibri"/>
                <a:ea typeface="Calibri"/>
                <a:cs typeface="Calibri"/>
                <a:sym typeface="Calibri"/>
              </a:rPr>
              <a:t>Steven Katovich, Bugwood.org,  Lesley Ingram, Bugwood.org </a:t>
            </a:r>
            <a:endParaRPr sz="1000" b="0" i="0" u="none" strike="noStrike" cap="none">
              <a:solidFill>
                <a:srgbClr val="000000"/>
              </a:solidFill>
              <a:latin typeface="Calibri"/>
              <a:ea typeface="Calibri"/>
              <a:cs typeface="Calibri"/>
              <a:sym typeface="Calibri"/>
            </a:endParaRPr>
          </a:p>
        </p:txBody>
      </p:sp>
      <p:pic>
        <p:nvPicPr>
          <p:cNvPr id="9" name="Google Shape;338;p28" descr="https://upload.wikimedia.org/wikipedia/commons/thumb/2/20/Acyrthosiphon_pisum_(pea_aphid)-PLoS.jpg/220px-Acyrthosiphon_pisum_(pea_aphid)-PLoS.jpg">
            <a:extLst>
              <a:ext uri="{FF2B5EF4-FFF2-40B4-BE49-F238E27FC236}">
                <a16:creationId xmlns:a16="http://schemas.microsoft.com/office/drawing/2014/main" id="{B0252BF6-AE42-4C40-A7C5-0BF87612182C}"/>
              </a:ext>
            </a:extLst>
          </p:cNvPr>
          <p:cNvPicPr preferRelativeResize="0">
            <a:picLocks/>
          </p:cNvPicPr>
          <p:nvPr/>
        </p:nvPicPr>
        <p:blipFill rotWithShape="1">
          <a:blip r:embed="rId5">
            <a:alphaModFix/>
          </a:blip>
          <a:srcRect/>
          <a:stretch/>
        </p:blipFill>
        <p:spPr>
          <a:xfrm>
            <a:off x="9368325" y="1714404"/>
            <a:ext cx="2275594" cy="2313881"/>
          </a:xfrm>
          <a:prstGeom prst="rect">
            <a:avLst/>
          </a:prstGeom>
          <a:noFill/>
          <a:ln>
            <a:noFill/>
          </a:ln>
        </p:spPr>
      </p:pic>
      <p:pic>
        <p:nvPicPr>
          <p:cNvPr id="11" name="Google Shape;316;p26">
            <a:extLst>
              <a:ext uri="{FF2B5EF4-FFF2-40B4-BE49-F238E27FC236}">
                <a16:creationId xmlns:a16="http://schemas.microsoft.com/office/drawing/2014/main" id="{F3CDD80F-9886-43B2-8DC0-CBD9E5E51621}"/>
              </a:ext>
            </a:extLst>
          </p:cNvPr>
          <p:cNvPicPr preferRelativeResize="0">
            <a:picLocks/>
          </p:cNvPicPr>
          <p:nvPr/>
        </p:nvPicPr>
        <p:blipFill rotWithShape="1">
          <a:blip r:embed="rId6">
            <a:alphaModFix/>
          </a:blip>
          <a:srcRect t="11209" b="8067"/>
          <a:stretch/>
        </p:blipFill>
        <p:spPr>
          <a:xfrm>
            <a:off x="5998128" y="1720311"/>
            <a:ext cx="3370196" cy="228638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16" name="Picture 15">
            <a:extLst>
              <a:ext uri="{FF2B5EF4-FFF2-40B4-BE49-F238E27FC236}">
                <a16:creationId xmlns:a16="http://schemas.microsoft.com/office/drawing/2014/main" id="{993A171E-25C6-4A08-B755-88CF3BA2943D}"/>
              </a:ext>
            </a:extLst>
          </p:cNvPr>
          <p:cNvPicPr>
            <a:picLocks noChangeAspect="1"/>
          </p:cNvPicPr>
          <p:nvPr/>
        </p:nvPicPr>
        <p:blipFill rotWithShape="1">
          <a:blip r:embed="rId3"/>
          <a:srcRect l="34650" t="22551" r="1933" b="5321"/>
          <a:stretch/>
        </p:blipFill>
        <p:spPr>
          <a:xfrm>
            <a:off x="9349760" y="4007012"/>
            <a:ext cx="2004040" cy="1995524"/>
          </a:xfrm>
          <a:prstGeom prst="rect">
            <a:avLst/>
          </a:prstGeom>
        </p:spPr>
      </p:pic>
      <p:sp>
        <p:nvSpPr>
          <p:cNvPr id="314" name="Google Shape;314;p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Stink Bugs</a:t>
            </a:r>
            <a:endParaRPr dirty="0"/>
          </a:p>
        </p:txBody>
      </p:sp>
      <p:sp>
        <p:nvSpPr>
          <p:cNvPr id="2" name="Rectangle 1"/>
          <p:cNvSpPr/>
          <p:nvPr/>
        </p:nvSpPr>
        <p:spPr>
          <a:xfrm>
            <a:off x="3169227" y="6273224"/>
            <a:ext cx="9022773" cy="507831"/>
          </a:xfrm>
          <a:prstGeom prst="rect">
            <a:avLst/>
          </a:prstGeom>
        </p:spPr>
        <p:txBody>
          <a:bodyPr wrap="square">
            <a:spAutoFit/>
          </a:bodyPr>
          <a:lstStyle/>
          <a:p>
            <a:pPr algn="r"/>
            <a:r>
              <a:rPr lang="en-US" sz="900" dirty="0">
                <a:solidFill>
                  <a:schemeClr val="bg1"/>
                </a:solidFill>
              </a:rPr>
              <a:t>Albert (Bud) Mayfield, USDA Forest Service, Bugwood.org,  M.J. </a:t>
            </a:r>
            <a:r>
              <a:rPr lang="en-US" sz="900" dirty="0" err="1">
                <a:solidFill>
                  <a:schemeClr val="bg1"/>
                </a:solidFill>
              </a:rPr>
              <a:t>Raupp</a:t>
            </a:r>
            <a:r>
              <a:rPr lang="en-US" sz="900" dirty="0">
                <a:solidFill>
                  <a:schemeClr val="bg1"/>
                </a:solidFill>
              </a:rPr>
              <a:t>, UMD, Whitney </a:t>
            </a:r>
            <a:r>
              <a:rPr lang="en-US" sz="900" dirty="0" err="1">
                <a:solidFill>
                  <a:schemeClr val="bg1"/>
                </a:solidFill>
              </a:rPr>
              <a:t>Cranshaw</a:t>
            </a:r>
            <a:r>
              <a:rPr lang="en-US" sz="900" dirty="0">
                <a:solidFill>
                  <a:schemeClr val="bg1"/>
                </a:solidFill>
              </a:rPr>
              <a:t>, Colorado State University, Bugwood.org, Susan Ellis, Bugwood.org, Gary </a:t>
            </a:r>
            <a:r>
              <a:rPr lang="en-US" sz="900" dirty="0" err="1">
                <a:solidFill>
                  <a:schemeClr val="bg1"/>
                </a:solidFill>
              </a:rPr>
              <a:t>Bernon</a:t>
            </a:r>
            <a:r>
              <a:rPr lang="en-US" sz="900" dirty="0">
                <a:solidFill>
                  <a:schemeClr val="bg1"/>
                </a:solidFill>
              </a:rPr>
              <a:t>, USDA APHIS, Bugwood.org , J. Obermeyer Penn State </a:t>
            </a:r>
            <a:r>
              <a:rPr lang="en-US" sz="900" dirty="0" err="1">
                <a:solidFill>
                  <a:schemeClr val="bg1"/>
                </a:solidFill>
              </a:rPr>
              <a:t>Extesion</a:t>
            </a:r>
            <a:r>
              <a:rPr lang="en-US" sz="900" dirty="0">
                <a:solidFill>
                  <a:schemeClr val="bg1"/>
                </a:solidFill>
              </a:rPr>
              <a:t>, Russ </a:t>
            </a:r>
            <a:r>
              <a:rPr lang="en-US" sz="900" dirty="0" err="1">
                <a:solidFill>
                  <a:schemeClr val="bg1"/>
                </a:solidFill>
              </a:rPr>
              <a:t>Ottens</a:t>
            </a:r>
            <a:r>
              <a:rPr lang="en-US" sz="900" dirty="0">
                <a:solidFill>
                  <a:schemeClr val="bg1"/>
                </a:solidFill>
              </a:rPr>
              <a:t>, University of Georgia, Bugwood.org, Herb Pilcher, USDA Agricultural Research Service</a:t>
            </a:r>
          </a:p>
          <a:p>
            <a:pPr algn="r"/>
            <a:r>
              <a:rPr lang="en-US" sz="900" dirty="0">
                <a:solidFill>
                  <a:schemeClr val="bg1"/>
                </a:solidFill>
              </a:rPr>
              <a:t>Daren Mueller, Iowa State University, Bugwood.org, </a:t>
            </a:r>
            <a:endParaRPr lang="en-US" sz="1000" dirty="0">
              <a:solidFill>
                <a:schemeClr val="bg1"/>
              </a:solidFill>
            </a:endParaRPr>
          </a:p>
        </p:txBody>
      </p:sp>
      <p:pic>
        <p:nvPicPr>
          <p:cNvPr id="13" name="Content Placeholder 4">
            <a:extLst>
              <a:ext uri="{FF2B5EF4-FFF2-40B4-BE49-F238E27FC236}">
                <a16:creationId xmlns:a16="http://schemas.microsoft.com/office/drawing/2014/main" id="{F98ADA37-0D7C-46A6-A869-A92E4753F15B}"/>
              </a:ext>
            </a:extLst>
          </p:cNvPr>
          <p:cNvPicPr>
            <a:picLocks noChangeAspect="1"/>
          </p:cNvPicPr>
          <p:nvPr/>
        </p:nvPicPr>
        <p:blipFill rotWithShape="1">
          <a:blip r:embed="rId4"/>
          <a:srcRect l="39059" t="27189"/>
          <a:stretch/>
        </p:blipFill>
        <p:spPr>
          <a:xfrm rot="5400000">
            <a:off x="9173848" y="2067066"/>
            <a:ext cx="2355865" cy="1979024"/>
          </a:xfrm>
          <a:prstGeom prst="rect">
            <a:avLst/>
          </a:prstGeom>
        </p:spPr>
      </p:pic>
      <p:pic>
        <p:nvPicPr>
          <p:cNvPr id="15" name="Content Placeholder 9">
            <a:extLst>
              <a:ext uri="{FF2B5EF4-FFF2-40B4-BE49-F238E27FC236}">
                <a16:creationId xmlns:a16="http://schemas.microsoft.com/office/drawing/2014/main" id="{EA6D1CA0-E112-4A14-A8C8-F669536D0E79}"/>
              </a:ext>
            </a:extLst>
          </p:cNvPr>
          <p:cNvPicPr>
            <a:picLocks noChangeAspect="1"/>
          </p:cNvPicPr>
          <p:nvPr/>
        </p:nvPicPr>
        <p:blipFill rotWithShape="1">
          <a:blip r:embed="rId5"/>
          <a:srcRect l="14167" t="20664" r="12912" b="28498"/>
          <a:stretch/>
        </p:blipFill>
        <p:spPr>
          <a:xfrm>
            <a:off x="13123718" y="3076517"/>
            <a:ext cx="2181560" cy="1645740"/>
          </a:xfrm>
          <a:prstGeom prst="rect">
            <a:avLst/>
          </a:prstGeom>
        </p:spPr>
      </p:pic>
      <p:pic>
        <p:nvPicPr>
          <p:cNvPr id="17" name="Content Placeholder 4" descr="1113010-PPT.jpg">
            <a:extLst>
              <a:ext uri="{FF2B5EF4-FFF2-40B4-BE49-F238E27FC236}">
                <a16:creationId xmlns:a16="http://schemas.microsoft.com/office/drawing/2014/main" id="{1A76D02E-EBDF-489A-B6C6-430575EFB4AD}"/>
              </a:ext>
            </a:extLst>
          </p:cNvPr>
          <p:cNvPicPr>
            <a:picLocks noGrp="1" noChangeAspect="1"/>
          </p:cNvPicPr>
          <p:nvPr>
            <p:ph sz="half" idx="1"/>
          </p:nvPr>
        </p:nvPicPr>
        <p:blipFill>
          <a:blip r:embed="rId6" cstate="print"/>
          <a:srcRect l="33903" t="8088" r="24126" b="9241"/>
          <a:stretch>
            <a:fillRect/>
          </a:stretch>
        </p:blipFill>
        <p:spPr>
          <a:xfrm rot="5400000">
            <a:off x="873822" y="4041912"/>
            <a:ext cx="1645740" cy="2228119"/>
          </a:xfrm>
        </p:spPr>
      </p:pic>
      <p:pic>
        <p:nvPicPr>
          <p:cNvPr id="18" name="Content Placeholder 5" descr="5369381-PPT.jpg">
            <a:extLst>
              <a:ext uri="{FF2B5EF4-FFF2-40B4-BE49-F238E27FC236}">
                <a16:creationId xmlns:a16="http://schemas.microsoft.com/office/drawing/2014/main" id="{B104EFCD-3148-419D-9AF5-D45CF0A25C78}"/>
              </a:ext>
            </a:extLst>
          </p:cNvPr>
          <p:cNvPicPr>
            <a:picLocks noChangeAspect="1"/>
          </p:cNvPicPr>
          <p:nvPr/>
        </p:nvPicPr>
        <p:blipFill>
          <a:blip r:embed="rId7" cstate="print"/>
          <a:srcRect l="350" t="15408" r="3034" b="13598"/>
          <a:stretch>
            <a:fillRect/>
          </a:stretch>
        </p:blipFill>
        <p:spPr>
          <a:xfrm>
            <a:off x="582633" y="1878645"/>
            <a:ext cx="2238464" cy="2454456"/>
          </a:xfrm>
          <a:prstGeom prst="rect">
            <a:avLst/>
          </a:prstGeom>
        </p:spPr>
      </p:pic>
      <p:pic>
        <p:nvPicPr>
          <p:cNvPr id="20" name="Picture 19" descr="greenstink01.jpg">
            <a:extLst>
              <a:ext uri="{FF2B5EF4-FFF2-40B4-BE49-F238E27FC236}">
                <a16:creationId xmlns:a16="http://schemas.microsoft.com/office/drawing/2014/main" id="{AB143414-644C-4515-9572-A752FF02E757}"/>
              </a:ext>
            </a:extLst>
          </p:cNvPr>
          <p:cNvPicPr>
            <a:picLocks noChangeAspect="1"/>
          </p:cNvPicPr>
          <p:nvPr/>
        </p:nvPicPr>
        <p:blipFill rotWithShape="1">
          <a:blip r:embed="rId8" cstate="print"/>
          <a:srcRect l="18092" r="9516"/>
          <a:stretch/>
        </p:blipFill>
        <p:spPr>
          <a:xfrm>
            <a:off x="6299355" y="1880920"/>
            <a:ext cx="2369126" cy="2454455"/>
          </a:xfrm>
          <a:prstGeom prst="rect">
            <a:avLst/>
          </a:prstGeom>
        </p:spPr>
      </p:pic>
      <p:pic>
        <p:nvPicPr>
          <p:cNvPr id="23" name="Picture 22" descr="2135001-PPT.jpg">
            <a:extLst>
              <a:ext uri="{FF2B5EF4-FFF2-40B4-BE49-F238E27FC236}">
                <a16:creationId xmlns:a16="http://schemas.microsoft.com/office/drawing/2014/main" id="{21011E09-1D64-465B-9E50-758F0DEB032E}"/>
              </a:ext>
            </a:extLst>
          </p:cNvPr>
          <p:cNvPicPr>
            <a:picLocks noChangeAspect="1"/>
          </p:cNvPicPr>
          <p:nvPr/>
        </p:nvPicPr>
        <p:blipFill>
          <a:blip r:embed="rId9" cstate="print"/>
          <a:srcRect l="11289"/>
          <a:stretch>
            <a:fillRect/>
          </a:stretch>
        </p:blipFill>
        <p:spPr>
          <a:xfrm>
            <a:off x="3023589" y="1868208"/>
            <a:ext cx="3158550" cy="2373674"/>
          </a:xfrm>
          <a:prstGeom prst="rect">
            <a:avLst/>
          </a:prstGeom>
        </p:spPr>
      </p:pic>
      <p:pic>
        <p:nvPicPr>
          <p:cNvPr id="24" name="Picture 23" descr="1242033-PPT.jpg">
            <a:extLst>
              <a:ext uri="{FF2B5EF4-FFF2-40B4-BE49-F238E27FC236}">
                <a16:creationId xmlns:a16="http://schemas.microsoft.com/office/drawing/2014/main" id="{F719C702-C31F-49D8-900D-E61CA6303AA7}"/>
              </a:ext>
            </a:extLst>
          </p:cNvPr>
          <p:cNvPicPr>
            <a:picLocks noChangeAspect="1"/>
          </p:cNvPicPr>
          <p:nvPr/>
        </p:nvPicPr>
        <p:blipFill>
          <a:blip r:embed="rId10" cstate="print"/>
          <a:srcRect l="15049" t="17367" r="22485" b="10560"/>
          <a:stretch>
            <a:fillRect/>
          </a:stretch>
        </p:blipFill>
        <p:spPr>
          <a:xfrm>
            <a:off x="3623305" y="4333101"/>
            <a:ext cx="1959117" cy="1609967"/>
          </a:xfrm>
          <a:prstGeom prst="rect">
            <a:avLst/>
          </a:prstGeom>
        </p:spPr>
      </p:pic>
      <p:pic>
        <p:nvPicPr>
          <p:cNvPr id="4" name="Picture 3">
            <a:extLst>
              <a:ext uri="{FF2B5EF4-FFF2-40B4-BE49-F238E27FC236}">
                <a16:creationId xmlns:a16="http://schemas.microsoft.com/office/drawing/2014/main" id="{93CBEAD8-01CC-463A-9930-DFE53EC2F918}"/>
              </a:ext>
            </a:extLst>
          </p:cNvPr>
          <p:cNvPicPr>
            <a:picLocks noChangeAspect="1"/>
          </p:cNvPicPr>
          <p:nvPr/>
        </p:nvPicPr>
        <p:blipFill rotWithShape="1">
          <a:blip r:embed="rId11">
            <a:extLst>
              <a:ext uri="{28A0092B-C50C-407E-A947-70E740481C1C}">
                <a14:useLocalDpi xmlns:a14="http://schemas.microsoft.com/office/drawing/2010/main" val="0"/>
              </a:ext>
            </a:extLst>
          </a:blip>
          <a:srcRect l="22307" t="14936" r="-487" b="17460"/>
          <a:stretch/>
        </p:blipFill>
        <p:spPr>
          <a:xfrm>
            <a:off x="6299354" y="4335375"/>
            <a:ext cx="2369125" cy="174989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0E6F322-825E-4056-9F8C-307E84CE4D83}"/>
              </a:ext>
            </a:extLst>
          </p:cNvPr>
          <p:cNvPicPr>
            <a:picLocks noChangeAspect="1"/>
          </p:cNvPicPr>
          <p:nvPr/>
        </p:nvPicPr>
        <p:blipFill rotWithShape="1">
          <a:blip r:embed="rId3">
            <a:extLst>
              <a:ext uri="{28A0092B-C50C-407E-A947-70E740481C1C}">
                <a14:useLocalDpi xmlns:a14="http://schemas.microsoft.com/office/drawing/2010/main" val="0"/>
              </a:ext>
            </a:extLst>
          </a:blip>
          <a:srcRect l="19371" t="1172"/>
          <a:stretch/>
        </p:blipFill>
        <p:spPr>
          <a:xfrm>
            <a:off x="7677774" y="2668958"/>
            <a:ext cx="4234584" cy="3460243"/>
          </a:xfrm>
          <a:prstGeom prst="rect">
            <a:avLst/>
          </a:prstGeom>
        </p:spPr>
      </p:pic>
      <p:sp>
        <p:nvSpPr>
          <p:cNvPr id="2" name="Title 1"/>
          <p:cNvSpPr>
            <a:spLocks noGrp="1"/>
          </p:cNvSpPr>
          <p:nvPr>
            <p:ph type="title"/>
          </p:nvPr>
        </p:nvSpPr>
        <p:spPr/>
        <p:txBody>
          <a:bodyPr/>
          <a:lstStyle/>
          <a:p>
            <a:pPr algn="ctr"/>
            <a:r>
              <a:rPr lang="en-US" dirty="0"/>
              <a:t>Stink Bug Damage</a:t>
            </a:r>
          </a:p>
        </p:txBody>
      </p:sp>
      <p:sp>
        <p:nvSpPr>
          <p:cNvPr id="3" name="Content Placeholder 2"/>
          <p:cNvSpPr>
            <a:spLocks noGrp="1"/>
          </p:cNvSpPr>
          <p:nvPr>
            <p:ph sz="half" idx="1"/>
          </p:nvPr>
        </p:nvSpPr>
        <p:spPr/>
        <p:txBody>
          <a:bodyPr>
            <a:normAutofit/>
          </a:bodyPr>
          <a:lstStyle/>
          <a:p>
            <a:pPr marL="457200" lvl="1" indent="0">
              <a:buNone/>
            </a:pPr>
            <a:r>
              <a:rPr lang="en-US" dirty="0"/>
              <a:t> </a:t>
            </a:r>
          </a:p>
          <a:p>
            <a:endParaRPr lang="en-US" dirty="0"/>
          </a:p>
        </p:txBody>
      </p:sp>
      <p:sp>
        <p:nvSpPr>
          <p:cNvPr id="12" name="Rectangle 11"/>
          <p:cNvSpPr/>
          <p:nvPr/>
        </p:nvSpPr>
        <p:spPr>
          <a:xfrm>
            <a:off x="5648960" y="6277431"/>
            <a:ext cx="6361047" cy="600164"/>
          </a:xfrm>
          <a:prstGeom prst="rect">
            <a:avLst/>
          </a:prstGeom>
        </p:spPr>
        <p:txBody>
          <a:bodyPr wrap="square">
            <a:spAutoFit/>
          </a:bodyPr>
          <a:lstStyle/>
          <a:p>
            <a:pPr algn="r"/>
            <a:r>
              <a:rPr lang="en-US" sz="1100" dirty="0">
                <a:solidFill>
                  <a:schemeClr val="bg1"/>
                </a:solidFill>
              </a:rPr>
              <a:t>https://www.canr.msu.edu/news, https://www.stopbmsb.org, Cesar Rodriguez-</a:t>
            </a:r>
            <a:r>
              <a:rPr lang="en-US" sz="1100" dirty="0" err="1">
                <a:solidFill>
                  <a:schemeClr val="bg1"/>
                </a:solidFill>
              </a:rPr>
              <a:t>Saona</a:t>
            </a:r>
            <a:r>
              <a:rPr lang="en-US" sz="1100" dirty="0">
                <a:solidFill>
                  <a:schemeClr val="bg1"/>
                </a:solidFill>
              </a:rPr>
              <a:t>,</a:t>
            </a:r>
          </a:p>
          <a:p>
            <a:pPr algn="r"/>
            <a:r>
              <a:rPr lang="en-US" sz="1100" dirty="0">
                <a:solidFill>
                  <a:schemeClr val="bg1"/>
                </a:solidFill>
              </a:rPr>
              <a:t>Whitney </a:t>
            </a:r>
            <a:r>
              <a:rPr lang="en-US" sz="1100" dirty="0" err="1">
                <a:solidFill>
                  <a:schemeClr val="bg1"/>
                </a:solidFill>
              </a:rPr>
              <a:t>Cranshaw</a:t>
            </a:r>
            <a:r>
              <a:rPr lang="en-US" sz="1100" dirty="0">
                <a:solidFill>
                  <a:schemeClr val="bg1"/>
                </a:solidFill>
              </a:rPr>
              <a:t>, Colorado State University, Bugwood.org</a:t>
            </a:r>
          </a:p>
          <a:p>
            <a:pPr algn="r"/>
            <a:endParaRPr lang="en-US" sz="1100" dirty="0">
              <a:solidFill>
                <a:schemeClr val="bg1"/>
              </a:solidFill>
            </a:endParaRPr>
          </a:p>
        </p:txBody>
      </p:sp>
      <p:pic>
        <p:nvPicPr>
          <p:cNvPr id="9" name="Picture 8">
            <a:extLst>
              <a:ext uri="{FF2B5EF4-FFF2-40B4-BE49-F238E27FC236}">
                <a16:creationId xmlns:a16="http://schemas.microsoft.com/office/drawing/2014/main" id="{4B47DC99-3ABB-416F-BEE9-F490757263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50" t="3917" r="26529" b="809"/>
          <a:stretch/>
        </p:blipFill>
        <p:spPr>
          <a:xfrm rot="5400000">
            <a:off x="7781173" y="1850500"/>
            <a:ext cx="2271765" cy="2478563"/>
          </a:xfrm>
          <a:prstGeom prst="rect">
            <a:avLst/>
          </a:prstGeom>
        </p:spPr>
      </p:pic>
      <p:pic>
        <p:nvPicPr>
          <p:cNvPr id="13" name="Picture 12">
            <a:extLst>
              <a:ext uri="{FF2B5EF4-FFF2-40B4-BE49-F238E27FC236}">
                <a16:creationId xmlns:a16="http://schemas.microsoft.com/office/drawing/2014/main" id="{E358A1B1-D6E0-448D-84FC-6EB14A060527}"/>
              </a:ext>
            </a:extLst>
          </p:cNvPr>
          <p:cNvPicPr>
            <a:picLocks noChangeAspect="1"/>
          </p:cNvPicPr>
          <p:nvPr/>
        </p:nvPicPr>
        <p:blipFill rotWithShape="1">
          <a:blip r:embed="rId5"/>
          <a:srcRect l="41450" t="204"/>
          <a:stretch/>
        </p:blipFill>
        <p:spPr>
          <a:xfrm>
            <a:off x="9796427" y="1906131"/>
            <a:ext cx="2115931" cy="2383964"/>
          </a:xfrm>
          <a:prstGeom prst="rect">
            <a:avLst/>
          </a:prstGeom>
        </p:spPr>
      </p:pic>
      <p:pic>
        <p:nvPicPr>
          <p:cNvPr id="16" name="Content Placeholder 15">
            <a:extLst>
              <a:ext uri="{FF2B5EF4-FFF2-40B4-BE49-F238E27FC236}">
                <a16:creationId xmlns:a16="http://schemas.microsoft.com/office/drawing/2014/main" id="{B4238A49-EE9B-4967-B90D-F2301561F5FC}"/>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rot="16200000">
            <a:off x="3524869" y="2360141"/>
            <a:ext cx="4169785" cy="3127339"/>
          </a:xfrm>
        </p:spPr>
      </p:pic>
      <p:sp>
        <p:nvSpPr>
          <p:cNvPr id="7" name="AutoShape 2" descr="BMSB adult and nymphal feeding damage to sweet corn kernels. ">
            <a:extLst>
              <a:ext uri="{FF2B5EF4-FFF2-40B4-BE49-F238E27FC236}">
                <a16:creationId xmlns:a16="http://schemas.microsoft.com/office/drawing/2014/main" id="{1DA453DD-C5AB-4309-B1AA-EF28E6FE7A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Damaged corn plant">
            <a:extLst>
              <a:ext uri="{FF2B5EF4-FFF2-40B4-BE49-F238E27FC236}">
                <a16:creationId xmlns:a16="http://schemas.microsoft.com/office/drawing/2014/main" id="{F2D5EBD5-078B-4D68-931A-FBC6B8AEE8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390417"/>
            <a:ext cx="3061365" cy="45818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A3712E1-EEC3-4F94-89F4-9C84460FBFDF}"/>
              </a:ext>
            </a:extLst>
          </p:cNvPr>
          <p:cNvPicPr>
            <a:picLocks noChangeAspect="1"/>
          </p:cNvPicPr>
          <p:nvPr/>
        </p:nvPicPr>
        <p:blipFill rotWithShape="1">
          <a:blip r:embed="rId8"/>
          <a:srcRect l="43300"/>
          <a:stretch/>
        </p:blipFill>
        <p:spPr>
          <a:xfrm>
            <a:off x="2484480" y="1290637"/>
            <a:ext cx="2244352" cy="1640957"/>
          </a:xfrm>
          <a:prstGeom prst="rect">
            <a:avLst/>
          </a:prstGeom>
        </p:spPr>
      </p:pic>
    </p:spTree>
    <p:extLst>
      <p:ext uri="{BB962C8B-B14F-4D97-AF65-F5344CB8AC3E}">
        <p14:creationId xmlns:p14="http://schemas.microsoft.com/office/powerpoint/2010/main" val="931859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Stink Bugs Control</a:t>
            </a:r>
          </a:p>
        </p:txBody>
      </p:sp>
      <p:sp>
        <p:nvSpPr>
          <p:cNvPr id="3" name="Content Placeholder 2"/>
          <p:cNvSpPr>
            <a:spLocks noGrp="1"/>
          </p:cNvSpPr>
          <p:nvPr>
            <p:ph sz="half" idx="1"/>
          </p:nvPr>
        </p:nvSpPr>
        <p:spPr/>
        <p:txBody>
          <a:bodyPr>
            <a:normAutofit/>
          </a:bodyPr>
          <a:lstStyle/>
          <a:p>
            <a:r>
              <a:rPr lang="en-US" sz="3200" dirty="0"/>
              <a:t>Hard to control</a:t>
            </a:r>
          </a:p>
          <a:p>
            <a:r>
              <a:rPr lang="en-US" sz="3200" dirty="0"/>
              <a:t>Damage Nuisance  </a:t>
            </a:r>
          </a:p>
          <a:p>
            <a:pPr lvl="1"/>
            <a:r>
              <a:rPr lang="en-US" sz="2800" dirty="0"/>
              <a:t>Value Added products </a:t>
            </a:r>
          </a:p>
          <a:p>
            <a:r>
              <a:rPr lang="en-US" sz="3200" dirty="0"/>
              <a:t>Biological control – Eggs </a:t>
            </a:r>
          </a:p>
          <a:p>
            <a:r>
              <a:rPr lang="en-US" sz="3200" dirty="0"/>
              <a:t>Weed management </a:t>
            </a:r>
          </a:p>
          <a:p>
            <a:pPr lvl="1"/>
            <a:endParaRPr lang="en-US" dirty="0"/>
          </a:p>
          <a:p>
            <a:pPr lvl="1"/>
            <a:endParaRPr lang="en-US" dirty="0"/>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825625"/>
            <a:ext cx="5181600" cy="3890518"/>
          </a:xfrm>
        </p:spPr>
      </p:pic>
      <p:sp>
        <p:nvSpPr>
          <p:cNvPr id="6" name="Rectangle 5"/>
          <p:cNvSpPr/>
          <p:nvPr/>
        </p:nvSpPr>
        <p:spPr>
          <a:xfrm>
            <a:off x="9738380" y="6387068"/>
            <a:ext cx="2453620" cy="369332"/>
          </a:xfrm>
          <a:prstGeom prst="rect">
            <a:avLst/>
          </a:prstGeom>
        </p:spPr>
        <p:txBody>
          <a:bodyPr wrap="none">
            <a:spAutoFit/>
          </a:bodyPr>
          <a:lstStyle/>
          <a:p>
            <a:r>
              <a:rPr lang="en-US" dirty="0"/>
              <a:t>https://calag.ucanr.edu/</a:t>
            </a:r>
          </a:p>
        </p:txBody>
      </p:sp>
    </p:spTree>
    <p:extLst>
      <p:ext uri="{BB962C8B-B14F-4D97-AF65-F5344CB8AC3E}">
        <p14:creationId xmlns:p14="http://schemas.microsoft.com/office/powerpoint/2010/main" val="12650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Why Do We Care About Insects? </a:t>
            </a:r>
            <a:endParaRPr/>
          </a:p>
        </p:txBody>
      </p:sp>
      <p:sp>
        <p:nvSpPr>
          <p:cNvPr id="97" name="Google Shape;97;p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&gt;1 million species </a:t>
            </a:r>
            <a:endParaRPr dirty="0"/>
          </a:p>
          <a:p>
            <a:pPr>
              <a:buClr>
                <a:schemeClr val="dk1"/>
              </a:buClr>
              <a:buSzPts val="2800"/>
            </a:pPr>
            <a:r>
              <a:rPr lang="en-US" dirty="0"/>
              <a:t>Pest (~10%)</a:t>
            </a:r>
          </a:p>
          <a:p>
            <a:pPr marL="228600" lvl="0" indent="-228600" algn="l" rtl="0">
              <a:lnSpc>
                <a:spcPct val="90000"/>
              </a:lnSpc>
              <a:spcBef>
                <a:spcPts val="1000"/>
              </a:spcBef>
              <a:spcAft>
                <a:spcPts val="0"/>
              </a:spcAft>
              <a:buClr>
                <a:schemeClr val="dk1"/>
              </a:buClr>
              <a:buSzPts val="2800"/>
              <a:buChar char="•"/>
            </a:pPr>
            <a:r>
              <a:rPr lang="en-US" dirty="0"/>
              <a:t>Beneficial</a:t>
            </a:r>
            <a:endParaRPr dirty="0"/>
          </a:p>
          <a:p>
            <a:pPr marL="685800" lvl="1" indent="-228600" algn="l" rtl="0">
              <a:lnSpc>
                <a:spcPct val="90000"/>
              </a:lnSpc>
              <a:spcBef>
                <a:spcPts val="500"/>
              </a:spcBef>
              <a:spcAft>
                <a:spcPts val="0"/>
              </a:spcAft>
              <a:buClr>
                <a:schemeClr val="dk1"/>
              </a:buClr>
              <a:buSzPts val="2400"/>
              <a:buChar char="•"/>
            </a:pPr>
            <a:r>
              <a:rPr lang="en-US" dirty="0"/>
              <a:t>Pollination</a:t>
            </a:r>
            <a:endParaRPr dirty="0"/>
          </a:p>
          <a:p>
            <a:pPr marL="685800" lvl="1" indent="-228600" algn="l" rtl="0">
              <a:lnSpc>
                <a:spcPct val="90000"/>
              </a:lnSpc>
              <a:spcBef>
                <a:spcPts val="500"/>
              </a:spcBef>
              <a:spcAft>
                <a:spcPts val="0"/>
              </a:spcAft>
              <a:buClr>
                <a:schemeClr val="dk1"/>
              </a:buClr>
              <a:buSzPts val="2400"/>
              <a:buChar char="•"/>
            </a:pPr>
            <a:r>
              <a:rPr lang="en-US" dirty="0"/>
              <a:t>Recycle </a:t>
            </a:r>
            <a:endParaRPr dirty="0"/>
          </a:p>
          <a:p>
            <a:pPr marL="685800" lvl="1" indent="-228600" algn="l" rtl="0">
              <a:lnSpc>
                <a:spcPct val="90000"/>
              </a:lnSpc>
              <a:spcBef>
                <a:spcPts val="500"/>
              </a:spcBef>
              <a:spcAft>
                <a:spcPts val="0"/>
              </a:spcAft>
              <a:buClr>
                <a:schemeClr val="dk1"/>
              </a:buClr>
              <a:buSzPts val="2400"/>
              <a:buChar char="•"/>
            </a:pPr>
            <a:r>
              <a:rPr lang="en-US" dirty="0"/>
              <a:t>Food Chain</a:t>
            </a:r>
            <a:endParaRPr dirty="0"/>
          </a:p>
          <a:p>
            <a:pPr marL="685800" lvl="1" indent="-228600" algn="l" rtl="0">
              <a:lnSpc>
                <a:spcPct val="90000"/>
              </a:lnSpc>
              <a:spcBef>
                <a:spcPts val="500"/>
              </a:spcBef>
              <a:spcAft>
                <a:spcPts val="0"/>
              </a:spcAft>
              <a:buClr>
                <a:schemeClr val="dk1"/>
              </a:buClr>
              <a:buSzPts val="2400"/>
              <a:buChar char="•"/>
            </a:pPr>
            <a:r>
              <a:rPr lang="en-US" dirty="0"/>
              <a:t>Pest control </a:t>
            </a:r>
            <a:endParaRPr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6440" t="19431" r="23333" b="8977"/>
          <a:stretch/>
        </p:blipFill>
        <p:spPr>
          <a:xfrm>
            <a:off x="4817981" y="1690688"/>
            <a:ext cx="3196842" cy="3037723"/>
          </a:xfrm>
          <a:prstGeom prst="rect">
            <a:avLst/>
          </a:prstGeom>
        </p:spPr>
      </p:pic>
      <p:pic>
        <p:nvPicPr>
          <p:cNvPr id="107" name="Google Shape;107;p2"/>
          <p:cNvPicPr preferRelativeResize="0"/>
          <p:nvPr/>
        </p:nvPicPr>
        <p:blipFill rotWithShape="1">
          <a:blip r:embed="rId4">
            <a:alphaModFix/>
          </a:blip>
          <a:srcRect b="24932"/>
          <a:stretch/>
        </p:blipFill>
        <p:spPr>
          <a:xfrm>
            <a:off x="8478473" y="1678949"/>
            <a:ext cx="3029877" cy="3037723"/>
          </a:xfrm>
          <a:prstGeom prst="rect">
            <a:avLst/>
          </a:prstGeom>
          <a:noFill/>
          <a:ln>
            <a:noFill/>
          </a:ln>
        </p:spPr>
      </p:pic>
      <p:sp>
        <p:nvSpPr>
          <p:cNvPr id="2" name="TextBox 1"/>
          <p:cNvSpPr txBox="1"/>
          <p:nvPr/>
        </p:nvSpPr>
        <p:spPr>
          <a:xfrm>
            <a:off x="7635240" y="6400800"/>
            <a:ext cx="4309110" cy="246221"/>
          </a:xfrm>
          <a:prstGeom prst="rect">
            <a:avLst/>
          </a:prstGeom>
          <a:noFill/>
        </p:spPr>
        <p:txBody>
          <a:bodyPr wrap="square" rtlCol="0">
            <a:spAutoFit/>
          </a:bodyPr>
          <a:lstStyle/>
          <a:p>
            <a:pPr algn="r"/>
            <a:r>
              <a:rPr lang="en-US" sz="1000" dirty="0">
                <a:solidFill>
                  <a:schemeClr val="bg1"/>
                </a:solidFill>
              </a:rPr>
              <a:t>Whitney </a:t>
            </a:r>
            <a:r>
              <a:rPr lang="en-US" sz="1000" dirty="0" err="1">
                <a:solidFill>
                  <a:schemeClr val="bg1"/>
                </a:solidFill>
              </a:rPr>
              <a:t>Cranshaw</a:t>
            </a:r>
            <a:r>
              <a:rPr lang="en-US" sz="1000" dirty="0">
                <a:solidFill>
                  <a:schemeClr val="bg1"/>
                </a:solidFill>
              </a:rPr>
              <a:t>, Colorado State University, Bugwood.org </a:t>
            </a:r>
          </a:p>
        </p:txBody>
      </p:sp>
      <p:pic>
        <p:nvPicPr>
          <p:cNvPr id="8" name="Content Placeholder 14">
            <a:extLst>
              <a:ext uri="{FF2B5EF4-FFF2-40B4-BE49-F238E27FC236}">
                <a16:creationId xmlns:a16="http://schemas.microsoft.com/office/drawing/2014/main" id="{2FBBC5D8-7160-4B70-90EF-B2B955952CAA}"/>
              </a:ext>
            </a:extLst>
          </p:cNvPr>
          <p:cNvPicPr>
            <a:picLocks noGrp="1" noChangeAspect="1"/>
          </p:cNvPicPr>
          <p:nvPr>
            <p:ph sz="half" idx="2"/>
          </p:nvPr>
        </p:nvPicPr>
        <p:blipFill>
          <a:blip r:embed="rId5"/>
          <a:stretch>
            <a:fillRect/>
          </a:stretch>
        </p:blipFill>
        <p:spPr>
          <a:xfrm>
            <a:off x="6586334" y="3953833"/>
            <a:ext cx="2859945" cy="2223130"/>
          </a:xfrm>
          <a:prstGeom prst="rect">
            <a:avLst/>
          </a:prstGeom>
        </p:spPr>
      </p:pic>
    </p:spTree>
    <p:extLst>
      <p:ext uri="{BB962C8B-B14F-4D97-AF65-F5344CB8AC3E}">
        <p14:creationId xmlns:p14="http://schemas.microsoft.com/office/powerpoint/2010/main" val="1355951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8668-041A-4219-8513-C95977CE6763}"/>
              </a:ext>
            </a:extLst>
          </p:cNvPr>
          <p:cNvSpPr>
            <a:spLocks noGrp="1"/>
          </p:cNvSpPr>
          <p:nvPr>
            <p:ph type="title"/>
          </p:nvPr>
        </p:nvSpPr>
        <p:spPr/>
        <p:txBody>
          <a:bodyPr/>
          <a:lstStyle/>
          <a:p>
            <a:pPr algn="ctr"/>
            <a:r>
              <a:rPr lang="en-US" dirty="0"/>
              <a:t>Beneficial True Bugs</a:t>
            </a:r>
          </a:p>
        </p:txBody>
      </p:sp>
      <p:sp>
        <p:nvSpPr>
          <p:cNvPr id="4" name="Rectangle 3">
            <a:extLst>
              <a:ext uri="{FF2B5EF4-FFF2-40B4-BE49-F238E27FC236}">
                <a16:creationId xmlns:a16="http://schemas.microsoft.com/office/drawing/2014/main" id="{D213E356-33AE-4217-B256-39372F344AFB}"/>
              </a:ext>
            </a:extLst>
          </p:cNvPr>
          <p:cNvSpPr/>
          <p:nvPr/>
        </p:nvSpPr>
        <p:spPr>
          <a:xfrm>
            <a:off x="5952180" y="6311900"/>
            <a:ext cx="6074099" cy="415498"/>
          </a:xfrm>
          <a:prstGeom prst="rect">
            <a:avLst/>
          </a:prstGeom>
        </p:spPr>
        <p:txBody>
          <a:bodyPr wrap="none">
            <a:spAutoFit/>
          </a:bodyPr>
          <a:lstStyle/>
          <a:p>
            <a:pPr algn="r"/>
            <a:r>
              <a:rPr lang="en-US" sz="1050" dirty="0">
                <a:solidFill>
                  <a:schemeClr val="bg1"/>
                </a:solidFill>
              </a:rPr>
              <a:t>Rebekah D. Wallace, University of Georgia, Bugwood.org, Russ </a:t>
            </a:r>
            <a:r>
              <a:rPr lang="en-US" sz="1050" dirty="0" err="1">
                <a:solidFill>
                  <a:schemeClr val="bg1"/>
                </a:solidFill>
              </a:rPr>
              <a:t>Ottens</a:t>
            </a:r>
            <a:r>
              <a:rPr lang="en-US" sz="1050" dirty="0">
                <a:solidFill>
                  <a:schemeClr val="bg1"/>
                </a:solidFill>
              </a:rPr>
              <a:t>, University of Georgia, Bugwood.org, </a:t>
            </a:r>
          </a:p>
          <a:p>
            <a:pPr algn="r"/>
            <a:r>
              <a:rPr lang="fi-FI" sz="1050" dirty="0">
                <a:solidFill>
                  <a:schemeClr val="bg1"/>
                </a:solidFill>
              </a:rPr>
              <a:t>Kevin D. Arvin, Bugwood.org </a:t>
            </a:r>
            <a:r>
              <a:rPr lang="en-US" sz="1050" dirty="0">
                <a:solidFill>
                  <a:schemeClr val="bg1"/>
                </a:solidFill>
              </a:rPr>
              <a:t> , Jack </a:t>
            </a:r>
            <a:r>
              <a:rPr lang="en-US" sz="1050" dirty="0" err="1">
                <a:solidFill>
                  <a:schemeClr val="bg1"/>
                </a:solidFill>
              </a:rPr>
              <a:t>Dykinga</a:t>
            </a:r>
            <a:r>
              <a:rPr lang="en-US" sz="1050" dirty="0">
                <a:solidFill>
                  <a:schemeClr val="bg1"/>
                </a:solidFill>
              </a:rPr>
              <a:t>, USDA, Lyle J. Buss, University of Florida.</a:t>
            </a:r>
          </a:p>
        </p:txBody>
      </p:sp>
      <p:pic>
        <p:nvPicPr>
          <p:cNvPr id="11" name="Picture 10">
            <a:extLst>
              <a:ext uri="{FF2B5EF4-FFF2-40B4-BE49-F238E27FC236}">
                <a16:creationId xmlns:a16="http://schemas.microsoft.com/office/drawing/2014/main" id="{F3F88481-0ABC-40DF-91E6-391B36800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221" y="1414198"/>
            <a:ext cx="3081299" cy="2310974"/>
          </a:xfrm>
          <a:prstGeom prst="rect">
            <a:avLst/>
          </a:prstGeom>
        </p:spPr>
      </p:pic>
      <p:pic>
        <p:nvPicPr>
          <p:cNvPr id="13" name="Picture 12">
            <a:extLst>
              <a:ext uri="{FF2B5EF4-FFF2-40B4-BE49-F238E27FC236}">
                <a16:creationId xmlns:a16="http://schemas.microsoft.com/office/drawing/2014/main" id="{E16FCDE1-934C-4EE1-BA86-9B794A775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222" y="3725172"/>
            <a:ext cx="3057374" cy="2178379"/>
          </a:xfrm>
          <a:prstGeom prst="rect">
            <a:avLst/>
          </a:prstGeom>
        </p:spPr>
      </p:pic>
      <p:sp>
        <p:nvSpPr>
          <p:cNvPr id="14" name="Rectangle 13">
            <a:extLst>
              <a:ext uri="{FF2B5EF4-FFF2-40B4-BE49-F238E27FC236}">
                <a16:creationId xmlns:a16="http://schemas.microsoft.com/office/drawing/2014/main" id="{5CCAFC70-2670-4460-9366-FEDD79DB56EF}"/>
              </a:ext>
            </a:extLst>
          </p:cNvPr>
          <p:cNvSpPr/>
          <p:nvPr/>
        </p:nvSpPr>
        <p:spPr>
          <a:xfrm>
            <a:off x="3076221" y="3725172"/>
            <a:ext cx="2334550" cy="369332"/>
          </a:xfrm>
          <a:prstGeom prst="rect">
            <a:avLst/>
          </a:prstGeom>
        </p:spPr>
        <p:txBody>
          <a:bodyPr wrap="none">
            <a:spAutoFit/>
          </a:bodyPr>
          <a:lstStyle/>
          <a:p>
            <a:r>
              <a:rPr lang="en-US" b="1" dirty="0"/>
              <a:t>Two-spotted Stink Bug</a:t>
            </a:r>
          </a:p>
        </p:txBody>
      </p:sp>
      <p:pic>
        <p:nvPicPr>
          <p:cNvPr id="16" name="Picture 15">
            <a:extLst>
              <a:ext uri="{FF2B5EF4-FFF2-40B4-BE49-F238E27FC236}">
                <a16:creationId xmlns:a16="http://schemas.microsoft.com/office/drawing/2014/main" id="{A4D2F471-A757-4703-86F4-8B008A6D7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030" y="1409783"/>
            <a:ext cx="2855634" cy="2251191"/>
          </a:xfrm>
          <a:prstGeom prst="rect">
            <a:avLst/>
          </a:prstGeom>
        </p:spPr>
      </p:pic>
      <p:pic>
        <p:nvPicPr>
          <p:cNvPr id="19" name="Picture 18">
            <a:extLst>
              <a:ext uri="{FF2B5EF4-FFF2-40B4-BE49-F238E27FC236}">
                <a16:creationId xmlns:a16="http://schemas.microsoft.com/office/drawing/2014/main" id="{F8626BDC-E06B-4818-972F-09257801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975" y="610348"/>
            <a:ext cx="2078316" cy="3463860"/>
          </a:xfrm>
          <a:prstGeom prst="rect">
            <a:avLst/>
          </a:prstGeom>
        </p:spPr>
      </p:pic>
      <p:pic>
        <p:nvPicPr>
          <p:cNvPr id="21" name="Picture 20">
            <a:extLst>
              <a:ext uri="{FF2B5EF4-FFF2-40B4-BE49-F238E27FC236}">
                <a16:creationId xmlns:a16="http://schemas.microsoft.com/office/drawing/2014/main" id="{D38C7E10-97F8-4360-BDBE-E0D17438B31E}"/>
              </a:ext>
            </a:extLst>
          </p:cNvPr>
          <p:cNvPicPr>
            <a:picLocks noChangeAspect="1"/>
          </p:cNvPicPr>
          <p:nvPr/>
        </p:nvPicPr>
        <p:blipFill rotWithShape="1">
          <a:blip r:embed="rId6">
            <a:extLst>
              <a:ext uri="{28A0092B-C50C-407E-A947-70E740481C1C}">
                <a14:useLocalDpi xmlns:a14="http://schemas.microsoft.com/office/drawing/2010/main" val="0"/>
              </a:ext>
            </a:extLst>
          </a:blip>
          <a:srcRect l="24032" t="20573" r="22906" b="18293"/>
          <a:stretch/>
        </p:blipFill>
        <p:spPr>
          <a:xfrm>
            <a:off x="8670353" y="3928380"/>
            <a:ext cx="2996275" cy="2071200"/>
          </a:xfrm>
          <a:prstGeom prst="rect">
            <a:avLst/>
          </a:prstGeom>
        </p:spPr>
      </p:pic>
      <p:pic>
        <p:nvPicPr>
          <p:cNvPr id="22" name="Content Placeholder 11">
            <a:extLst>
              <a:ext uri="{FF2B5EF4-FFF2-40B4-BE49-F238E27FC236}">
                <a16:creationId xmlns:a16="http://schemas.microsoft.com/office/drawing/2014/main" id="{54D0C181-A211-42FF-892A-190CC76957C4}"/>
              </a:ext>
            </a:extLst>
          </p:cNvPr>
          <p:cNvPicPr>
            <a:picLocks noChangeAspect="1"/>
          </p:cNvPicPr>
          <p:nvPr/>
        </p:nvPicPr>
        <p:blipFill>
          <a:blip r:embed="rId7"/>
          <a:stretch>
            <a:fillRect/>
          </a:stretch>
        </p:blipFill>
        <p:spPr>
          <a:xfrm>
            <a:off x="2814949" y="1409783"/>
            <a:ext cx="3382271" cy="4658515"/>
          </a:xfrm>
          <a:prstGeom prst="rect">
            <a:avLst/>
          </a:prstGeom>
        </p:spPr>
      </p:pic>
      <p:pic>
        <p:nvPicPr>
          <p:cNvPr id="6" name="Content Placeholder 5">
            <a:extLst>
              <a:ext uri="{FF2B5EF4-FFF2-40B4-BE49-F238E27FC236}">
                <a16:creationId xmlns:a16="http://schemas.microsoft.com/office/drawing/2014/main" id="{B341CB2D-19E6-48B9-A033-563D898A5ACB}"/>
              </a:ext>
            </a:extLst>
          </p:cNvPr>
          <p:cNvPicPr>
            <a:picLocks noGrp="1" noChangeAspect="1"/>
          </p:cNvPicPr>
          <p:nvPr>
            <p:ph idx="1"/>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15206" t="28794" r="13019" b="18491"/>
          <a:stretch/>
        </p:blipFill>
        <p:spPr>
          <a:xfrm>
            <a:off x="569342" y="1409783"/>
            <a:ext cx="2506879" cy="2761816"/>
          </a:xfrm>
        </p:spPr>
      </p:pic>
      <p:grpSp>
        <p:nvGrpSpPr>
          <p:cNvPr id="23" name="Group 22">
            <a:extLst>
              <a:ext uri="{FF2B5EF4-FFF2-40B4-BE49-F238E27FC236}">
                <a16:creationId xmlns:a16="http://schemas.microsoft.com/office/drawing/2014/main" id="{FFA55FB2-F142-4E62-B2B7-DAC19BBCF2A0}"/>
              </a:ext>
            </a:extLst>
          </p:cNvPr>
          <p:cNvGrpSpPr/>
          <p:nvPr/>
        </p:nvGrpSpPr>
        <p:grpSpPr>
          <a:xfrm>
            <a:off x="569342" y="3720757"/>
            <a:ext cx="2506879" cy="2384109"/>
            <a:chOff x="569342" y="3720757"/>
            <a:chExt cx="2506879" cy="2384109"/>
          </a:xfrm>
        </p:grpSpPr>
        <p:pic>
          <p:nvPicPr>
            <p:cNvPr id="8" name="Picture 7">
              <a:extLst>
                <a:ext uri="{FF2B5EF4-FFF2-40B4-BE49-F238E27FC236}">
                  <a16:creationId xmlns:a16="http://schemas.microsoft.com/office/drawing/2014/main" id="{63002960-295A-4C66-8377-3659AE7FC920}"/>
                </a:ext>
              </a:extLst>
            </p:cNvPr>
            <p:cNvPicPr>
              <a:picLocks noChangeAspect="1"/>
            </p:cNvPicPr>
            <p:nvPr/>
          </p:nvPicPr>
          <p:blipFill rotWithShape="1">
            <a:blip r:embed="rId10">
              <a:extLst>
                <a:ext uri="{28A0092B-C50C-407E-A947-70E740481C1C}">
                  <a14:useLocalDpi xmlns:a14="http://schemas.microsoft.com/office/drawing/2010/main" val="0"/>
                </a:ext>
              </a:extLst>
            </a:blip>
            <a:srcRect l="17137" t="9731" r="30267" b="15241"/>
            <a:stretch/>
          </p:blipFill>
          <p:spPr>
            <a:xfrm>
              <a:off x="569342" y="3720757"/>
              <a:ext cx="2506879" cy="2384109"/>
            </a:xfrm>
            <a:prstGeom prst="rect">
              <a:avLst/>
            </a:prstGeom>
          </p:spPr>
        </p:pic>
        <p:sp>
          <p:nvSpPr>
            <p:cNvPr id="9" name="Rectangle 8">
              <a:extLst>
                <a:ext uri="{FF2B5EF4-FFF2-40B4-BE49-F238E27FC236}">
                  <a16:creationId xmlns:a16="http://schemas.microsoft.com/office/drawing/2014/main" id="{51F70412-5E3A-4773-AE11-ED4C9E0FEDA7}"/>
                </a:ext>
              </a:extLst>
            </p:cNvPr>
            <p:cNvSpPr/>
            <p:nvPr/>
          </p:nvSpPr>
          <p:spPr>
            <a:xfrm>
              <a:off x="569342" y="3720757"/>
              <a:ext cx="1919564" cy="646331"/>
            </a:xfrm>
            <a:prstGeom prst="rect">
              <a:avLst/>
            </a:prstGeom>
          </p:spPr>
          <p:txBody>
            <a:bodyPr wrap="none">
              <a:spAutoFit/>
            </a:bodyPr>
            <a:lstStyle/>
            <a:p>
              <a:r>
                <a:rPr lang="en-US" dirty="0" err="1">
                  <a:solidFill>
                    <a:schemeClr val="bg1"/>
                  </a:solidFill>
                </a:rPr>
                <a:t>spined</a:t>
              </a:r>
              <a:r>
                <a:rPr lang="en-US" dirty="0">
                  <a:solidFill>
                    <a:schemeClr val="bg1"/>
                  </a:solidFill>
                </a:rPr>
                <a:t> soldier bug</a:t>
              </a:r>
              <a:br>
                <a:rPr lang="en-US" dirty="0">
                  <a:solidFill>
                    <a:schemeClr val="bg1"/>
                  </a:solidFill>
                </a:rPr>
              </a:br>
              <a:endParaRPr lang="en-US" dirty="0">
                <a:solidFill>
                  <a:schemeClr val="bg1"/>
                </a:solidFill>
              </a:endParaRPr>
            </a:p>
          </p:txBody>
        </p:sp>
      </p:grpSp>
    </p:spTree>
    <p:extLst>
      <p:ext uri="{BB962C8B-B14F-4D97-AF65-F5344CB8AC3E}">
        <p14:creationId xmlns:p14="http://schemas.microsoft.com/office/powerpoint/2010/main" val="872120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F0DDB-BD59-4B6B-BF92-9750445F7300}"/>
              </a:ext>
            </a:extLst>
          </p:cNvPr>
          <p:cNvSpPr>
            <a:spLocks noGrp="1"/>
          </p:cNvSpPr>
          <p:nvPr>
            <p:ph type="title"/>
          </p:nvPr>
        </p:nvSpPr>
        <p:spPr/>
        <p:txBody>
          <a:bodyPr/>
          <a:lstStyle/>
          <a:p>
            <a:pPr algn="ctr"/>
            <a:r>
              <a:rPr lang="en-US" dirty="0"/>
              <a:t>Feeding Damage: Plant Burn</a:t>
            </a:r>
          </a:p>
        </p:txBody>
      </p:sp>
      <p:sp>
        <p:nvSpPr>
          <p:cNvPr id="4" name="Content Placeholder 3">
            <a:extLst>
              <a:ext uri="{FF2B5EF4-FFF2-40B4-BE49-F238E27FC236}">
                <a16:creationId xmlns:a16="http://schemas.microsoft.com/office/drawing/2014/main" id="{0CFA80AE-F84E-4F7A-B077-710604D68FF9}"/>
              </a:ext>
            </a:extLst>
          </p:cNvPr>
          <p:cNvSpPr>
            <a:spLocks noGrp="1"/>
          </p:cNvSpPr>
          <p:nvPr>
            <p:ph sz="half" idx="2"/>
          </p:nvPr>
        </p:nvSpPr>
        <p:spPr/>
        <p:txBody>
          <a:bodyPr/>
          <a:lstStyle/>
          <a:p>
            <a:endParaRPr lang="en-US" dirty="0"/>
          </a:p>
        </p:txBody>
      </p:sp>
      <p:sp>
        <p:nvSpPr>
          <p:cNvPr id="5" name="TextBox 4">
            <a:extLst>
              <a:ext uri="{FF2B5EF4-FFF2-40B4-BE49-F238E27FC236}">
                <a16:creationId xmlns:a16="http://schemas.microsoft.com/office/drawing/2014/main" id="{603627D1-75E5-4568-81F6-94B304A57707}"/>
              </a:ext>
            </a:extLst>
          </p:cNvPr>
          <p:cNvSpPr txBox="1"/>
          <p:nvPr/>
        </p:nvSpPr>
        <p:spPr>
          <a:xfrm>
            <a:off x="4754880" y="6249819"/>
            <a:ext cx="7360921" cy="553998"/>
          </a:xfrm>
          <a:prstGeom prst="rect">
            <a:avLst/>
          </a:prstGeom>
          <a:noFill/>
        </p:spPr>
        <p:txBody>
          <a:bodyPr wrap="square" rtlCol="0">
            <a:spAutoFit/>
          </a:bodyPr>
          <a:lstStyle/>
          <a:p>
            <a:pPr algn="r"/>
            <a:r>
              <a:rPr lang="en-US" sz="1000" dirty="0">
                <a:solidFill>
                  <a:schemeClr val="bg1"/>
                </a:solidFill>
              </a:rPr>
              <a:t>Whitney </a:t>
            </a:r>
            <a:r>
              <a:rPr lang="en-US" sz="1000" dirty="0" err="1">
                <a:solidFill>
                  <a:schemeClr val="bg1"/>
                </a:solidFill>
              </a:rPr>
              <a:t>Cranshaw</a:t>
            </a:r>
            <a:r>
              <a:rPr lang="en-US" sz="1000" dirty="0">
                <a:solidFill>
                  <a:schemeClr val="bg1"/>
                </a:solidFill>
              </a:rPr>
              <a:t>, Colorado State University, Bugwood.org, Bruce Watt, University of Maine, Bugwood.org</a:t>
            </a:r>
          </a:p>
          <a:p>
            <a:pPr algn="r"/>
            <a:r>
              <a:rPr lang="en-US" sz="1000" dirty="0">
                <a:solidFill>
                  <a:schemeClr val="bg1"/>
                </a:solidFill>
              </a:rPr>
              <a:t>Bruce Potter, University of Minnesota</a:t>
            </a:r>
          </a:p>
          <a:p>
            <a:pPr algn="r"/>
            <a:endParaRPr lang="en-US" sz="1000" dirty="0">
              <a:solidFill>
                <a:schemeClr val="bg1"/>
              </a:solidFill>
            </a:endParaRPr>
          </a:p>
        </p:txBody>
      </p:sp>
      <p:pic>
        <p:nvPicPr>
          <p:cNvPr id="7" name="Content Placeholder 5" descr="5303059-PPT.jpg">
            <a:extLst>
              <a:ext uri="{FF2B5EF4-FFF2-40B4-BE49-F238E27FC236}">
                <a16:creationId xmlns:a16="http://schemas.microsoft.com/office/drawing/2014/main" id="{15003D46-4B26-4896-8CC3-B91E74CF414C}"/>
              </a:ext>
            </a:extLst>
          </p:cNvPr>
          <p:cNvPicPr>
            <a:picLocks noChangeAspect="1"/>
          </p:cNvPicPr>
          <p:nvPr/>
        </p:nvPicPr>
        <p:blipFill>
          <a:blip r:embed="rId3" cstate="print"/>
          <a:stretch>
            <a:fillRect/>
          </a:stretch>
        </p:blipFill>
        <p:spPr>
          <a:xfrm>
            <a:off x="6172199" y="1825624"/>
            <a:ext cx="5567363" cy="3711575"/>
          </a:xfrm>
          <a:prstGeom prst="rect">
            <a:avLst/>
          </a:prstGeom>
        </p:spPr>
      </p:pic>
      <p:pic>
        <p:nvPicPr>
          <p:cNvPr id="9" name="Content Placeholder 4">
            <a:extLst>
              <a:ext uri="{FF2B5EF4-FFF2-40B4-BE49-F238E27FC236}">
                <a16:creationId xmlns:a16="http://schemas.microsoft.com/office/drawing/2014/main" id="{41A19EBF-D46C-4BC3-ABEC-2D8D66A00F45}"/>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38200" y="1825624"/>
            <a:ext cx="5181600" cy="3711321"/>
          </a:xfrm>
        </p:spPr>
      </p:pic>
      <p:pic>
        <p:nvPicPr>
          <p:cNvPr id="10" name="Content Placeholder 8">
            <a:extLst>
              <a:ext uri="{FF2B5EF4-FFF2-40B4-BE49-F238E27FC236}">
                <a16:creationId xmlns:a16="http://schemas.microsoft.com/office/drawing/2014/main" id="{14BAFAF5-0437-47F9-9125-ADEEBD76E8C1}"/>
              </a:ext>
            </a:extLst>
          </p:cNvPr>
          <p:cNvPicPr>
            <a:picLocks noChangeAspect="1"/>
          </p:cNvPicPr>
          <p:nvPr/>
        </p:nvPicPr>
        <p:blipFill rotWithShape="1">
          <a:blip r:embed="rId5"/>
          <a:srcRect l="46095" t="43220" r="12429" b="28717"/>
          <a:stretch/>
        </p:blipFill>
        <p:spPr>
          <a:xfrm>
            <a:off x="234422" y="4612323"/>
            <a:ext cx="1840344" cy="1161158"/>
          </a:xfrm>
          <a:prstGeom prst="rect">
            <a:avLst/>
          </a:prstGeom>
        </p:spPr>
      </p:pic>
    </p:spTree>
    <p:extLst>
      <p:ext uri="{BB962C8B-B14F-4D97-AF65-F5344CB8AC3E}">
        <p14:creationId xmlns:p14="http://schemas.microsoft.com/office/powerpoint/2010/main" val="1578701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dirty="0"/>
              <a:t>Aphids</a:t>
            </a:r>
          </a:p>
        </p:txBody>
      </p:sp>
      <p:sp>
        <p:nvSpPr>
          <p:cNvPr id="3" name="Content Placeholder 2"/>
          <p:cNvSpPr>
            <a:spLocks noGrp="1"/>
          </p:cNvSpPr>
          <p:nvPr>
            <p:ph sz="half" idx="1"/>
          </p:nvPr>
        </p:nvSpPr>
        <p:spPr>
          <a:xfrm>
            <a:off x="726439" y="1825625"/>
            <a:ext cx="4336235" cy="4351338"/>
          </a:xfrm>
        </p:spPr>
        <p:txBody>
          <a:bodyPr>
            <a:normAutofit fontScale="92500"/>
          </a:bodyPr>
          <a:lstStyle/>
          <a:p>
            <a:r>
              <a:rPr lang="en-US" dirty="0"/>
              <a:t>Small, soft-bodied, tear-drop shaped, Tubular cornicles </a:t>
            </a:r>
          </a:p>
          <a:p>
            <a:r>
              <a:rPr lang="en-US" dirty="0"/>
              <a:t>Start May through June</a:t>
            </a:r>
          </a:p>
          <a:p>
            <a:r>
              <a:rPr lang="en-US" dirty="0"/>
              <a:t>Feed on plant sap </a:t>
            </a:r>
          </a:p>
          <a:p>
            <a:r>
              <a:rPr lang="en-US" dirty="0"/>
              <a:t>Favor one type of plant</a:t>
            </a:r>
          </a:p>
          <a:p>
            <a:r>
              <a:rPr lang="en-US" dirty="0"/>
              <a:t>Damage </a:t>
            </a:r>
          </a:p>
          <a:p>
            <a:pPr lvl="1"/>
            <a:r>
              <a:rPr lang="en-US" dirty="0"/>
              <a:t>Leaves curl </a:t>
            </a:r>
          </a:p>
          <a:p>
            <a:pPr lvl="1"/>
            <a:r>
              <a:rPr lang="en-US" dirty="0"/>
              <a:t>White or yellow stippling</a:t>
            </a:r>
          </a:p>
          <a:p>
            <a:pPr lvl="1"/>
            <a:r>
              <a:rPr lang="en-US" dirty="0"/>
              <a:t>Sooty mold </a:t>
            </a:r>
          </a:p>
          <a:p>
            <a:pPr lvl="1"/>
            <a:r>
              <a:rPr lang="en-US" dirty="0"/>
              <a:t>Transmit Virus</a:t>
            </a:r>
          </a:p>
          <a:p>
            <a:pPr lvl="1"/>
            <a:endParaRPr lang="en-US" dirty="0"/>
          </a:p>
          <a:p>
            <a:endParaRPr lang="en-US" dirty="0"/>
          </a:p>
          <a:p>
            <a:endParaRPr lang="en-US" dirty="0"/>
          </a:p>
          <a:p>
            <a:endParaRPr lang="en-US" dirty="0"/>
          </a:p>
        </p:txBody>
      </p:sp>
      <p:pic>
        <p:nvPicPr>
          <p:cNvPr id="5" name="Content Placeholder 17"/>
          <p:cNvPicPr>
            <a:picLocks noGrp="1" noChangeAspect="1"/>
          </p:cNvPicPr>
          <p:nvPr>
            <p:ph sz="half" idx="2"/>
          </p:nvPr>
        </p:nvPicPr>
        <p:blipFill>
          <a:blip r:embed="rId3"/>
          <a:stretch>
            <a:fillRect/>
          </a:stretch>
        </p:blipFill>
        <p:spPr>
          <a:xfrm>
            <a:off x="5338754" y="1825625"/>
            <a:ext cx="3167475" cy="4175651"/>
          </a:xfrm>
          <a:prstGeom prst="rect">
            <a:avLst/>
          </a:prstGeom>
        </p:spPr>
      </p:pic>
      <p:sp>
        <p:nvSpPr>
          <p:cNvPr id="9" name="Rectangle 8"/>
          <p:cNvSpPr/>
          <p:nvPr/>
        </p:nvSpPr>
        <p:spPr>
          <a:xfrm>
            <a:off x="8523111" y="6262042"/>
            <a:ext cx="3668889" cy="461665"/>
          </a:xfrm>
          <a:prstGeom prst="rect">
            <a:avLst/>
          </a:prstGeom>
        </p:spPr>
        <p:txBody>
          <a:bodyPr wrap="none">
            <a:spAutoFit/>
          </a:bodyPr>
          <a:lstStyle/>
          <a:p>
            <a:pPr algn="r"/>
            <a:r>
              <a:rPr lang="en-US" sz="1200" dirty="0">
                <a:solidFill>
                  <a:schemeClr val="bg1"/>
                </a:solidFill>
              </a:rPr>
              <a:t>Alton N. Sparks, Jr., University of Georgia, Bugwood.org,</a:t>
            </a:r>
            <a:br>
              <a:rPr lang="en-US" sz="1200" dirty="0">
                <a:solidFill>
                  <a:schemeClr val="bg1"/>
                </a:solidFill>
              </a:rPr>
            </a:br>
            <a:r>
              <a:rPr lang="en-US" sz="1200" dirty="0">
                <a:solidFill>
                  <a:schemeClr val="bg1"/>
                </a:solidFill>
              </a:rPr>
              <a:t> William M. Brown Jr., Bugwood.org   </a:t>
            </a:r>
          </a:p>
        </p:txBody>
      </p:sp>
      <p:pic>
        <p:nvPicPr>
          <p:cNvPr id="11"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2309" y="1729062"/>
            <a:ext cx="3064093" cy="3504364"/>
          </a:xfrm>
          <a:prstGeom prst="rect">
            <a:avLst/>
          </a:prstGeom>
        </p:spPr>
      </p:pic>
      <p:pic>
        <p:nvPicPr>
          <p:cNvPr id="6" name="Picture 5">
            <a:extLst>
              <a:ext uri="{FF2B5EF4-FFF2-40B4-BE49-F238E27FC236}">
                <a16:creationId xmlns:a16="http://schemas.microsoft.com/office/drawing/2014/main" id="{20938E80-AEE2-43BF-B907-A0957DF6E1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0617" y="1063362"/>
            <a:ext cx="3167475" cy="4937914"/>
          </a:xfrm>
          <a:prstGeom prst="rect">
            <a:avLst/>
          </a:prstGeom>
        </p:spPr>
      </p:pic>
    </p:spTree>
    <p:extLst>
      <p:ext uri="{BB962C8B-B14F-4D97-AF65-F5344CB8AC3E}">
        <p14:creationId xmlns:p14="http://schemas.microsoft.com/office/powerpoint/2010/main" val="68426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Aphids Control</a:t>
            </a:r>
          </a:p>
        </p:txBody>
      </p:sp>
      <p:sp>
        <p:nvSpPr>
          <p:cNvPr id="4" name="Content Placeholder 3"/>
          <p:cNvSpPr>
            <a:spLocks noGrp="1"/>
          </p:cNvSpPr>
          <p:nvPr>
            <p:ph sz="half" idx="1"/>
          </p:nvPr>
        </p:nvSpPr>
        <p:spPr/>
        <p:txBody>
          <a:bodyPr>
            <a:normAutofit/>
          </a:bodyPr>
          <a:lstStyle/>
          <a:p>
            <a:r>
              <a:rPr lang="en-US" dirty="0"/>
              <a:t>Select hairy varieties</a:t>
            </a:r>
          </a:p>
          <a:p>
            <a:r>
              <a:rPr lang="en-US" dirty="0"/>
              <a:t>Weed management </a:t>
            </a:r>
          </a:p>
          <a:p>
            <a:r>
              <a:rPr lang="en-US" dirty="0"/>
              <a:t>Heavy stream of water </a:t>
            </a:r>
          </a:p>
          <a:p>
            <a:r>
              <a:rPr lang="en-US" dirty="0"/>
              <a:t>*Biological control*</a:t>
            </a:r>
          </a:p>
          <a:p>
            <a:r>
              <a:rPr lang="en-US" dirty="0"/>
              <a:t>Remove plants immediately following harvest</a:t>
            </a:r>
          </a:p>
          <a:p>
            <a:r>
              <a:rPr lang="en-US" dirty="0"/>
              <a:t>Systemic pesticide</a:t>
            </a:r>
          </a:p>
          <a:p>
            <a:endParaRPr lang="en-US" dirty="0"/>
          </a:p>
          <a:p>
            <a:endParaRPr lang="en-US" dirty="0"/>
          </a:p>
          <a:p>
            <a:endParaRPr lang="en-US" dirty="0"/>
          </a:p>
          <a:p>
            <a:pPr lvl="1"/>
            <a:endParaRPr lang="en-US" dirty="0"/>
          </a:p>
          <a:p>
            <a:endParaRPr lang="en-US" dirty="0"/>
          </a:p>
          <a:p>
            <a:pPr lvl="1"/>
            <a:endParaRPr lang="en-US" baseline="0" dirty="0"/>
          </a:p>
          <a:p>
            <a:pPr marL="457200" lvl="1" indent="0">
              <a:buNone/>
            </a:pPr>
            <a:endParaRPr lang="en-US" dirty="0"/>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4776" t="16840"/>
          <a:stretch/>
        </p:blipFill>
        <p:spPr>
          <a:xfrm>
            <a:off x="8947078" y="1828800"/>
            <a:ext cx="2633448" cy="2398816"/>
          </a:xfr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16730"/>
          <a:stretch/>
        </p:blipFill>
        <p:spPr>
          <a:xfrm>
            <a:off x="6768935" y="1825625"/>
            <a:ext cx="2185060" cy="2401991"/>
          </a:xfrm>
          <a:prstGeom prst="rect">
            <a:avLst/>
          </a:prstGeom>
        </p:spPr>
      </p:pic>
      <p:sp>
        <p:nvSpPr>
          <p:cNvPr id="8" name="Rectangle 7"/>
          <p:cNvSpPr/>
          <p:nvPr/>
        </p:nvSpPr>
        <p:spPr>
          <a:xfrm>
            <a:off x="4845133" y="6395599"/>
            <a:ext cx="7346867" cy="461665"/>
          </a:xfrm>
          <a:prstGeom prst="rect">
            <a:avLst/>
          </a:prstGeom>
        </p:spPr>
        <p:txBody>
          <a:bodyPr wrap="square">
            <a:spAutoFit/>
          </a:bodyPr>
          <a:lstStyle/>
          <a:p>
            <a:pPr algn="r"/>
            <a:r>
              <a:rPr lang="en-US" sz="1200" dirty="0">
                <a:solidFill>
                  <a:schemeClr val="bg1"/>
                </a:solidFill>
              </a:rPr>
              <a:t>David </a:t>
            </a:r>
            <a:r>
              <a:rPr lang="en-US" sz="1200" dirty="0" err="1">
                <a:solidFill>
                  <a:schemeClr val="bg1"/>
                </a:solidFill>
              </a:rPr>
              <a:t>Cappaert</a:t>
            </a:r>
            <a:r>
              <a:rPr lang="en-US" sz="1200" dirty="0">
                <a:solidFill>
                  <a:schemeClr val="bg1"/>
                </a:solidFill>
              </a:rPr>
              <a:t>, Bugwood.org, Merle Shepard, Gerald </a:t>
            </a:r>
            <a:r>
              <a:rPr lang="en-US" sz="1200" dirty="0" err="1">
                <a:solidFill>
                  <a:schemeClr val="bg1"/>
                </a:solidFill>
              </a:rPr>
              <a:t>R.Carner</a:t>
            </a:r>
            <a:r>
              <a:rPr lang="en-US" sz="1200" dirty="0">
                <a:solidFill>
                  <a:schemeClr val="bg1"/>
                </a:solidFill>
              </a:rPr>
              <a:t>, and P.A.C </a:t>
            </a:r>
            <a:r>
              <a:rPr lang="en-US" sz="1200" dirty="0" err="1">
                <a:solidFill>
                  <a:schemeClr val="bg1"/>
                </a:solidFill>
              </a:rPr>
              <a:t>Ooi</a:t>
            </a:r>
            <a:r>
              <a:rPr lang="en-US" sz="1200" dirty="0">
                <a:solidFill>
                  <a:schemeClr val="bg1"/>
                </a:solidFill>
              </a:rPr>
              <a:t>, </a:t>
            </a:r>
            <a:r>
              <a:rPr lang="en-US" sz="1200" dirty="0" err="1">
                <a:solidFill>
                  <a:schemeClr val="bg1"/>
                </a:solidFill>
              </a:rPr>
              <a:t>Bugwood.org,z</a:t>
            </a:r>
            <a:endParaRPr lang="en-US" sz="1200" dirty="0">
              <a:solidFill>
                <a:schemeClr val="bg1"/>
              </a:solidFill>
            </a:endParaRPr>
          </a:p>
          <a:p>
            <a:pPr algn="r"/>
            <a:r>
              <a:rPr lang="en-US" sz="1200" dirty="0">
                <a:solidFill>
                  <a:schemeClr val="bg1"/>
                </a:solidFill>
              </a:rPr>
              <a:t> Drexel University/Alex Wild   </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19402"/>
          <a:stretch/>
        </p:blipFill>
        <p:spPr>
          <a:xfrm>
            <a:off x="7526172" y="4227616"/>
            <a:ext cx="3256914" cy="1769423"/>
          </a:xfrm>
          <a:prstGeom prst="rect">
            <a:avLst/>
          </a:prstGeom>
        </p:spPr>
      </p:pic>
    </p:spTree>
    <p:extLst>
      <p:ext uri="{BB962C8B-B14F-4D97-AF65-F5344CB8AC3E}">
        <p14:creationId xmlns:p14="http://schemas.microsoft.com/office/powerpoint/2010/main" val="3080184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Thrips</a:t>
            </a:r>
            <a:endParaRPr lang="en-US" dirty="0"/>
          </a:p>
        </p:txBody>
      </p:sp>
      <p:sp>
        <p:nvSpPr>
          <p:cNvPr id="3" name="Content Placeholder 2"/>
          <p:cNvSpPr>
            <a:spLocks noGrp="1"/>
          </p:cNvSpPr>
          <p:nvPr>
            <p:ph sz="half" idx="1"/>
          </p:nvPr>
        </p:nvSpPr>
        <p:spPr>
          <a:xfrm>
            <a:off x="570635" y="1825625"/>
            <a:ext cx="4214725" cy="4270375"/>
          </a:xfrm>
        </p:spPr>
        <p:txBody>
          <a:bodyPr/>
          <a:lstStyle/>
          <a:p>
            <a:r>
              <a:rPr lang="en-US" sz="2400" dirty="0"/>
              <a:t>More common on vegetables</a:t>
            </a:r>
          </a:p>
          <a:p>
            <a:r>
              <a:rPr lang="en-US" sz="2400" dirty="0"/>
              <a:t>May – September </a:t>
            </a:r>
          </a:p>
          <a:p>
            <a:r>
              <a:rPr lang="en-US" sz="2400" dirty="0"/>
              <a:t>Small</a:t>
            </a:r>
          </a:p>
          <a:p>
            <a:r>
              <a:rPr lang="en-US" sz="2400" dirty="0"/>
              <a:t>Fringe of hairs around wings is a diagnostic character</a:t>
            </a:r>
          </a:p>
          <a:p>
            <a:r>
              <a:rPr lang="en-US" sz="2400" dirty="0"/>
              <a:t>Predatory</a:t>
            </a:r>
          </a:p>
          <a:p>
            <a:r>
              <a:rPr lang="en-US" sz="2400" dirty="0"/>
              <a:t>Main Pest species </a:t>
            </a:r>
          </a:p>
          <a:p>
            <a:pPr lvl="1"/>
            <a:r>
              <a:rPr lang="en-US" sz="2000" dirty="0"/>
              <a:t>Eastern Flower </a:t>
            </a:r>
            <a:r>
              <a:rPr lang="en-US" sz="2000" dirty="0" err="1"/>
              <a:t>thrips</a:t>
            </a:r>
            <a:endParaRPr lang="en-US" sz="2000" dirty="0"/>
          </a:p>
          <a:p>
            <a:pPr lvl="1"/>
            <a:r>
              <a:rPr lang="en-US" sz="2000" dirty="0"/>
              <a:t>Western flower </a:t>
            </a:r>
            <a:r>
              <a:rPr lang="en-US" sz="2000" dirty="0" err="1"/>
              <a:t>thrips</a:t>
            </a:r>
            <a:r>
              <a:rPr lang="en-US" sz="2000" dirty="0"/>
              <a:t> </a:t>
            </a:r>
          </a:p>
          <a:p>
            <a:pPr lvl="1"/>
            <a:r>
              <a:rPr lang="en-US" sz="2000" dirty="0"/>
              <a:t>Onion </a:t>
            </a:r>
            <a:r>
              <a:rPr lang="en-US" sz="2000" dirty="0" err="1"/>
              <a:t>thrips</a:t>
            </a:r>
            <a:endParaRPr lang="en-US" sz="2000" dirty="0"/>
          </a:p>
          <a:p>
            <a:pPr lvl="1"/>
            <a:endParaRPr lang="en-US" dirty="0"/>
          </a:p>
          <a:p>
            <a:pPr lvl="1"/>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44883" y="1825625"/>
            <a:ext cx="2779078" cy="4168617"/>
          </a:xfrm>
        </p:spPr>
      </p:pic>
      <p:sp>
        <p:nvSpPr>
          <p:cNvPr id="5" name="Rectangle 4"/>
          <p:cNvSpPr/>
          <p:nvPr/>
        </p:nvSpPr>
        <p:spPr>
          <a:xfrm>
            <a:off x="8563314" y="6311900"/>
            <a:ext cx="3628686" cy="276999"/>
          </a:xfrm>
          <a:prstGeom prst="rect">
            <a:avLst/>
          </a:prstGeom>
        </p:spPr>
        <p:txBody>
          <a:bodyPr wrap="none">
            <a:spAutoFit/>
          </a:bodyPr>
          <a:lstStyle/>
          <a:p>
            <a:pPr algn="just"/>
            <a:r>
              <a:rPr lang="en-US" sz="1200" dirty="0">
                <a:solidFill>
                  <a:schemeClr val="bg1"/>
                </a:solidFill>
              </a:rPr>
              <a:t>Alton N. Sparks, Jr., University of Georgia, Bugwood.org</a:t>
            </a:r>
          </a:p>
        </p:txBody>
      </p:sp>
      <p:pic>
        <p:nvPicPr>
          <p:cNvPr id="7"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19039"/>
          <a:stretch/>
        </p:blipFill>
        <p:spPr>
          <a:xfrm>
            <a:off x="7580261" y="1825625"/>
            <a:ext cx="4499979" cy="4168617"/>
          </a:xfrm>
          <a:prstGeom prst="rect">
            <a:avLst/>
          </a:prstGeom>
        </p:spPr>
      </p:pic>
    </p:spTree>
    <p:extLst>
      <p:ext uri="{BB962C8B-B14F-4D97-AF65-F5344CB8AC3E}">
        <p14:creationId xmlns:p14="http://schemas.microsoft.com/office/powerpoint/2010/main" val="4013022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Damage</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16200000">
            <a:off x="-220861" y="2233215"/>
            <a:ext cx="4103688" cy="3077766"/>
          </a:xfrm>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5400000">
            <a:off x="7734511" y="2219437"/>
            <a:ext cx="4133255" cy="3105322"/>
          </a:xfrm>
        </p:spPr>
      </p:pic>
      <p:sp>
        <p:nvSpPr>
          <p:cNvPr id="5" name="Rectangle 4"/>
          <p:cNvSpPr/>
          <p:nvPr/>
        </p:nvSpPr>
        <p:spPr>
          <a:xfrm>
            <a:off x="6019800" y="6311900"/>
            <a:ext cx="6096000" cy="461665"/>
          </a:xfrm>
          <a:prstGeom prst="rect">
            <a:avLst/>
          </a:prstGeom>
        </p:spPr>
        <p:txBody>
          <a:bodyPr>
            <a:spAutoFit/>
          </a:bodyPr>
          <a:lstStyle/>
          <a:p>
            <a:pPr algn="r"/>
            <a:r>
              <a:rPr lang="en-US" sz="1200" dirty="0" err="1">
                <a:solidFill>
                  <a:schemeClr val="bg1"/>
                </a:solidFill>
              </a:rPr>
              <a:t>Metin</a:t>
            </a:r>
            <a:r>
              <a:rPr lang="en-US" sz="1200" dirty="0">
                <a:solidFill>
                  <a:schemeClr val="bg1"/>
                </a:solidFill>
              </a:rPr>
              <a:t> </a:t>
            </a:r>
            <a:r>
              <a:rPr lang="en-US" sz="1200" dirty="0" err="1">
                <a:solidFill>
                  <a:schemeClr val="bg1"/>
                </a:solidFill>
              </a:rPr>
              <a:t>Gülesci</a:t>
            </a:r>
            <a:r>
              <a:rPr lang="en-US" sz="1200" dirty="0">
                <a:solidFill>
                  <a:schemeClr val="bg1"/>
                </a:solidFill>
              </a:rPr>
              <a:t>, Bugwood.org</a:t>
            </a:r>
          </a:p>
          <a:p>
            <a:pPr algn="r"/>
            <a:r>
              <a:rPr lang="en-US" sz="1200" dirty="0">
                <a:solidFill>
                  <a:schemeClr val="bg1"/>
                </a:solidFill>
              </a:rPr>
              <a:t> Gerald Holmes, Strawberry Center, Cal Poly San Luis Obispo, Bugwood.org </a:t>
            </a:r>
          </a:p>
        </p:txBody>
      </p:sp>
      <p:pic>
        <p:nvPicPr>
          <p:cNvPr id="8" name="Picture 7"/>
          <p:cNvPicPr>
            <a:picLocks noChangeAspect="1"/>
          </p:cNvPicPr>
          <p:nvPr/>
        </p:nvPicPr>
        <p:blipFill rotWithShape="1">
          <a:blip r:embed="rId5" cstate="print"/>
          <a:srcRect l="17464"/>
          <a:stretch/>
        </p:blipFill>
        <p:spPr>
          <a:xfrm>
            <a:off x="3904820" y="1735037"/>
            <a:ext cx="4012415" cy="4103689"/>
          </a:xfrm>
          <a:prstGeom prst="rect">
            <a:avLst/>
          </a:prstGeom>
        </p:spPr>
      </p:pic>
    </p:spTree>
    <p:extLst>
      <p:ext uri="{BB962C8B-B14F-4D97-AF65-F5344CB8AC3E}">
        <p14:creationId xmlns:p14="http://schemas.microsoft.com/office/powerpoint/2010/main" val="34378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71B11-1074-4A34-8EBF-91186456755E}"/>
              </a:ext>
            </a:extLst>
          </p:cNvPr>
          <p:cNvSpPr>
            <a:spLocks noGrp="1"/>
          </p:cNvSpPr>
          <p:nvPr>
            <p:ph type="title"/>
          </p:nvPr>
        </p:nvSpPr>
        <p:spPr>
          <a:xfrm>
            <a:off x="831850" y="1709739"/>
            <a:ext cx="10515600" cy="2188494"/>
          </a:xfrm>
        </p:spPr>
        <p:txBody>
          <a:bodyPr/>
          <a:lstStyle/>
          <a:p>
            <a:pPr indent="-406400" algn="ctr">
              <a:lnSpc>
                <a:spcPct val="100000"/>
              </a:lnSpc>
              <a:spcBef>
                <a:spcPts val="0"/>
              </a:spcBef>
              <a:buSzPts val="2800"/>
            </a:pPr>
            <a:r>
              <a:rPr lang="en-US" dirty="0"/>
              <a:t>Insects with </a:t>
            </a:r>
            <a:br>
              <a:rPr lang="en-US" dirty="0"/>
            </a:br>
            <a:r>
              <a:rPr lang="en-US" dirty="0"/>
              <a:t>Complete Metamorphosis</a:t>
            </a:r>
          </a:p>
        </p:txBody>
      </p:sp>
    </p:spTree>
    <p:extLst>
      <p:ext uri="{BB962C8B-B14F-4D97-AF65-F5344CB8AC3E}">
        <p14:creationId xmlns:p14="http://schemas.microsoft.com/office/powerpoint/2010/main" val="2715766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33"/>
          <p:cNvPicPr preferRelativeResize="0"/>
          <p:nvPr/>
        </p:nvPicPr>
        <p:blipFill rotWithShape="1">
          <a:blip r:embed="rId3">
            <a:alphaModFix/>
          </a:blip>
          <a:srcRect/>
          <a:stretch/>
        </p:blipFill>
        <p:spPr>
          <a:xfrm>
            <a:off x="6268975" y="1690688"/>
            <a:ext cx="3163106" cy="2562199"/>
          </a:xfrm>
          <a:prstGeom prst="rect">
            <a:avLst/>
          </a:prstGeom>
          <a:noFill/>
          <a:ln>
            <a:noFill/>
          </a:ln>
        </p:spPr>
      </p:pic>
      <p:sp>
        <p:nvSpPr>
          <p:cNvPr id="388" name="Google Shape;388;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Beetles</a:t>
            </a:r>
            <a:endParaRPr/>
          </a:p>
        </p:txBody>
      </p:sp>
      <p:pic>
        <p:nvPicPr>
          <p:cNvPr id="390" name="Google Shape;390;p33"/>
          <p:cNvPicPr preferRelativeResize="0"/>
          <p:nvPr/>
        </p:nvPicPr>
        <p:blipFill rotWithShape="1">
          <a:blip r:embed="rId4">
            <a:alphaModFix/>
          </a:blip>
          <a:srcRect l="10143" r="18773"/>
          <a:stretch/>
        </p:blipFill>
        <p:spPr>
          <a:xfrm>
            <a:off x="9006400" y="1690700"/>
            <a:ext cx="2737425" cy="2562200"/>
          </a:xfrm>
          <a:prstGeom prst="rect">
            <a:avLst/>
          </a:prstGeom>
          <a:noFill/>
          <a:ln>
            <a:noFill/>
          </a:ln>
        </p:spPr>
      </p:pic>
      <p:sp>
        <p:nvSpPr>
          <p:cNvPr id="391" name="Google Shape;391;p33"/>
          <p:cNvSpPr txBox="1"/>
          <p:nvPr/>
        </p:nvSpPr>
        <p:spPr>
          <a:xfrm>
            <a:off x="6363300" y="6211950"/>
            <a:ext cx="5828700" cy="523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Gerald J. Lenhard, Louisiana State University, Bugwood.org, Joseph Berger, Bugwood.org , Erich G. Vallery, USDA Forest Service - SRS-4552, Bugwood.org , Whitney Cranshaw, Colorado State University, Bugwood.org</a:t>
            </a: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pic>
        <p:nvPicPr>
          <p:cNvPr id="392" name="Google Shape;392;p33"/>
          <p:cNvPicPr preferRelativeResize="0"/>
          <p:nvPr/>
        </p:nvPicPr>
        <p:blipFill rotWithShape="1">
          <a:blip r:embed="rId5">
            <a:alphaModFix/>
          </a:blip>
          <a:srcRect/>
          <a:stretch/>
        </p:blipFill>
        <p:spPr>
          <a:xfrm>
            <a:off x="9006398" y="4252899"/>
            <a:ext cx="2737425" cy="1824937"/>
          </a:xfrm>
          <a:prstGeom prst="rect">
            <a:avLst/>
          </a:prstGeom>
          <a:noFill/>
          <a:ln>
            <a:noFill/>
          </a:ln>
        </p:spPr>
      </p:pic>
      <p:pic>
        <p:nvPicPr>
          <p:cNvPr id="393" name="Google Shape;393;p33"/>
          <p:cNvPicPr preferRelativeResize="0"/>
          <p:nvPr/>
        </p:nvPicPr>
        <p:blipFill rotWithShape="1">
          <a:blip r:embed="rId6">
            <a:alphaModFix/>
          </a:blip>
          <a:srcRect t="15371" r="34584" b="15379"/>
          <a:stretch/>
        </p:blipFill>
        <p:spPr>
          <a:xfrm>
            <a:off x="6268975" y="4252900"/>
            <a:ext cx="2737425" cy="1824924"/>
          </a:xfrm>
          <a:prstGeom prst="rect">
            <a:avLst/>
          </a:prstGeom>
          <a:noFill/>
          <a:ln>
            <a:noFill/>
          </a:ln>
        </p:spPr>
      </p:pic>
      <p:sp>
        <p:nvSpPr>
          <p:cNvPr id="9" name="Google Shape;378;p32"/>
          <p:cNvSpPr txBox="1">
            <a:spLocks noGrp="1"/>
          </p:cNvSpPr>
          <p:nvPr>
            <p:ph type="body" idx="1"/>
          </p:nvPr>
        </p:nvSpPr>
        <p:spPr>
          <a:xfrm>
            <a:off x="838200" y="1726624"/>
            <a:ext cx="5181600" cy="43512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1000"/>
              </a:spcBef>
              <a:spcAft>
                <a:spcPts val="0"/>
              </a:spcAft>
              <a:buSzPts val="2800"/>
              <a:buChar char="•"/>
            </a:pPr>
            <a:r>
              <a:rPr lang="en-US" sz="3000" dirty="0"/>
              <a:t>Order: Coleoptera</a:t>
            </a:r>
            <a:endParaRPr sz="3000" dirty="0"/>
          </a:p>
          <a:p>
            <a:pPr indent="-406400">
              <a:lnSpc>
                <a:spcPct val="100000"/>
              </a:lnSpc>
              <a:spcBef>
                <a:spcPts val="0"/>
              </a:spcBef>
              <a:buSzPts val="2800"/>
            </a:pPr>
            <a:r>
              <a:rPr lang="en-US" sz="3000" dirty="0"/>
              <a:t>Complete metamorphosis</a:t>
            </a:r>
          </a:p>
          <a:p>
            <a:pPr marL="457200" lvl="0" indent="-406400" algn="l" rtl="0">
              <a:lnSpc>
                <a:spcPct val="100000"/>
              </a:lnSpc>
              <a:spcBef>
                <a:spcPts val="0"/>
              </a:spcBef>
              <a:spcAft>
                <a:spcPts val="0"/>
              </a:spcAft>
              <a:buSzPts val="2800"/>
              <a:buChar char="•"/>
            </a:pPr>
            <a:r>
              <a:rPr lang="en-US" sz="3000" dirty="0"/>
              <a:t>Chewing mouthparts</a:t>
            </a:r>
          </a:p>
          <a:p>
            <a:pPr lvl="1" indent="-406400">
              <a:lnSpc>
                <a:spcPct val="100000"/>
              </a:lnSpc>
              <a:spcBef>
                <a:spcPts val="0"/>
              </a:spcBef>
              <a:buSzPts val="2800"/>
            </a:pPr>
            <a:r>
              <a:rPr lang="en-US" sz="2600" dirty="0"/>
              <a:t>Predators, plant feeders, scavengers</a:t>
            </a:r>
            <a:endParaRPr sz="2600" dirty="0"/>
          </a:p>
          <a:p>
            <a:pPr marL="457200" lvl="0" indent="-419100" algn="l" rtl="0">
              <a:lnSpc>
                <a:spcPct val="100000"/>
              </a:lnSpc>
              <a:spcBef>
                <a:spcPts val="0"/>
              </a:spcBef>
              <a:spcAft>
                <a:spcPts val="0"/>
              </a:spcAft>
              <a:buSzPts val="3000"/>
              <a:buChar char="•"/>
            </a:pPr>
            <a:r>
              <a:rPr lang="en-US" sz="3000" dirty="0"/>
              <a:t>Hard front wing – elytra, meet in a line down back </a:t>
            </a:r>
          </a:p>
          <a:p>
            <a:pPr marL="457200" lvl="0" indent="-419100" algn="l" rtl="0">
              <a:lnSpc>
                <a:spcPct val="100000"/>
              </a:lnSpc>
              <a:spcBef>
                <a:spcPts val="0"/>
              </a:spcBef>
              <a:spcAft>
                <a:spcPts val="0"/>
              </a:spcAft>
              <a:buSzPts val="3000"/>
              <a:buChar char="•"/>
            </a:pP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903BF-E46D-4E63-8532-53574DF8BEC6}"/>
              </a:ext>
            </a:extLst>
          </p:cNvPr>
          <p:cNvSpPr>
            <a:spLocks noGrp="1"/>
          </p:cNvSpPr>
          <p:nvPr>
            <p:ph type="title"/>
          </p:nvPr>
        </p:nvSpPr>
        <p:spPr/>
        <p:txBody>
          <a:bodyPr/>
          <a:lstStyle/>
          <a:p>
            <a:pPr algn="ctr"/>
            <a:r>
              <a:rPr lang="en-US" dirty="0"/>
              <a:t>Beetle Larvae </a:t>
            </a:r>
          </a:p>
        </p:txBody>
      </p:sp>
      <p:sp>
        <p:nvSpPr>
          <p:cNvPr id="4" name="Content Placeholder 3">
            <a:extLst>
              <a:ext uri="{FF2B5EF4-FFF2-40B4-BE49-F238E27FC236}">
                <a16:creationId xmlns:a16="http://schemas.microsoft.com/office/drawing/2014/main" id="{4AD74420-EC31-4A4D-8171-110F8DFD690B}"/>
              </a:ext>
            </a:extLst>
          </p:cNvPr>
          <p:cNvSpPr>
            <a:spLocks noGrp="1"/>
          </p:cNvSpPr>
          <p:nvPr>
            <p:ph sz="half" idx="2"/>
          </p:nvPr>
        </p:nvSpPr>
        <p:spPr/>
        <p:txBody>
          <a:bodyPr/>
          <a:lstStyle/>
          <a:p>
            <a:endParaRPr lang="en-US"/>
          </a:p>
        </p:txBody>
      </p:sp>
      <p:pic>
        <p:nvPicPr>
          <p:cNvPr id="5" name="Google Shape;446;p38">
            <a:extLst>
              <a:ext uri="{FF2B5EF4-FFF2-40B4-BE49-F238E27FC236}">
                <a16:creationId xmlns:a16="http://schemas.microsoft.com/office/drawing/2014/main" id="{32CFA0F9-A9FD-4B04-896F-CFE90A400BE3}"/>
              </a:ext>
            </a:extLst>
          </p:cNvPr>
          <p:cNvPicPr preferRelativeResize="0">
            <a:picLocks noGrp="1"/>
          </p:cNvPicPr>
          <p:nvPr>
            <p:ph sz="half" idx="1"/>
          </p:nvPr>
        </p:nvPicPr>
        <p:blipFill rotWithShape="1">
          <a:blip r:embed="rId2">
            <a:alphaModFix/>
          </a:blip>
          <a:srcRect/>
          <a:stretch/>
        </p:blipFill>
        <p:spPr>
          <a:xfrm>
            <a:off x="373380" y="1944619"/>
            <a:ext cx="3886200" cy="2652229"/>
          </a:xfrm>
          <a:prstGeom prst="rect">
            <a:avLst/>
          </a:prstGeom>
          <a:noFill/>
          <a:ln>
            <a:noFill/>
          </a:ln>
        </p:spPr>
      </p:pic>
      <p:pic>
        <p:nvPicPr>
          <p:cNvPr id="6" name="Google Shape;414;p35">
            <a:extLst>
              <a:ext uri="{FF2B5EF4-FFF2-40B4-BE49-F238E27FC236}">
                <a16:creationId xmlns:a16="http://schemas.microsoft.com/office/drawing/2014/main" id="{0A9C2428-CF70-42DA-A03D-01794CDEFE27}"/>
              </a:ext>
            </a:extLst>
          </p:cNvPr>
          <p:cNvPicPr preferRelativeResize="0"/>
          <p:nvPr/>
        </p:nvPicPr>
        <p:blipFill rotWithShape="1">
          <a:blip r:embed="rId3">
            <a:alphaModFix/>
          </a:blip>
          <a:srcRect/>
          <a:stretch/>
        </p:blipFill>
        <p:spPr>
          <a:xfrm>
            <a:off x="4907280" y="4001294"/>
            <a:ext cx="3855720" cy="2142430"/>
          </a:xfrm>
          <a:prstGeom prst="rect">
            <a:avLst/>
          </a:prstGeom>
          <a:noFill/>
          <a:ln>
            <a:noFill/>
          </a:ln>
        </p:spPr>
      </p:pic>
      <p:pic>
        <p:nvPicPr>
          <p:cNvPr id="7" name="Content Placeholder 16">
            <a:extLst>
              <a:ext uri="{FF2B5EF4-FFF2-40B4-BE49-F238E27FC236}">
                <a16:creationId xmlns:a16="http://schemas.microsoft.com/office/drawing/2014/main" id="{C27E4652-F117-4CD3-BFC7-EFB115BCFEAC}"/>
              </a:ext>
            </a:extLst>
          </p:cNvPr>
          <p:cNvPicPr>
            <a:picLocks noChangeAspect="1"/>
          </p:cNvPicPr>
          <p:nvPr/>
        </p:nvPicPr>
        <p:blipFill>
          <a:blip r:embed="rId4"/>
          <a:stretch>
            <a:fillRect/>
          </a:stretch>
        </p:blipFill>
        <p:spPr>
          <a:xfrm>
            <a:off x="5577331" y="1686508"/>
            <a:ext cx="2794510" cy="2314786"/>
          </a:xfrm>
          <a:prstGeom prst="rect">
            <a:avLst/>
          </a:prstGeom>
        </p:spPr>
      </p:pic>
      <p:pic>
        <p:nvPicPr>
          <p:cNvPr id="8" name="Google Shape;421;p36" descr="http://msue.anr.msu.edu/uploads/236/68579/euro1.jpg">
            <a:extLst>
              <a:ext uri="{FF2B5EF4-FFF2-40B4-BE49-F238E27FC236}">
                <a16:creationId xmlns:a16="http://schemas.microsoft.com/office/drawing/2014/main" id="{97FB71B8-8A1E-4746-ACF4-88734E0F3D9A}"/>
              </a:ext>
            </a:extLst>
          </p:cNvPr>
          <p:cNvPicPr preferRelativeResize="0"/>
          <p:nvPr/>
        </p:nvPicPr>
        <p:blipFill rotWithShape="1">
          <a:blip r:embed="rId5">
            <a:alphaModFix/>
          </a:blip>
          <a:srcRect/>
          <a:stretch/>
        </p:blipFill>
        <p:spPr>
          <a:xfrm>
            <a:off x="8321040" y="1692335"/>
            <a:ext cx="3054405" cy="2400855"/>
          </a:xfrm>
          <a:prstGeom prst="rect">
            <a:avLst/>
          </a:prstGeom>
          <a:noFill/>
          <a:ln>
            <a:noFill/>
          </a:ln>
        </p:spPr>
      </p:pic>
      <p:pic>
        <p:nvPicPr>
          <p:cNvPr id="9" name="Picture 8">
            <a:extLst>
              <a:ext uri="{FF2B5EF4-FFF2-40B4-BE49-F238E27FC236}">
                <a16:creationId xmlns:a16="http://schemas.microsoft.com/office/drawing/2014/main" id="{617E73A9-FC16-42D9-8C52-A930E2920184}"/>
              </a:ext>
            </a:extLst>
          </p:cNvPr>
          <p:cNvPicPr>
            <a:picLocks noChangeAspect="1"/>
          </p:cNvPicPr>
          <p:nvPr/>
        </p:nvPicPr>
        <p:blipFill rotWithShape="1">
          <a:blip r:embed="rId6"/>
          <a:srcRect l="44335" t="50668" r="25297" b="26550"/>
          <a:stretch/>
        </p:blipFill>
        <p:spPr>
          <a:xfrm>
            <a:off x="8371841" y="4093190"/>
            <a:ext cx="3022599" cy="2050534"/>
          </a:xfrm>
          <a:prstGeom prst="rect">
            <a:avLst/>
          </a:prstGeom>
        </p:spPr>
      </p:pic>
    </p:spTree>
    <p:extLst>
      <p:ext uri="{BB962C8B-B14F-4D97-AF65-F5344CB8AC3E}">
        <p14:creationId xmlns:p14="http://schemas.microsoft.com/office/powerpoint/2010/main" val="2127556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Scarab Beetles </a:t>
            </a:r>
            <a:endParaRPr/>
          </a:p>
        </p:txBody>
      </p:sp>
      <p:sp>
        <p:nvSpPr>
          <p:cNvPr id="420" name="Google Shape;420;p36"/>
          <p:cNvSpPr txBox="1">
            <a:spLocks noGrp="1"/>
          </p:cNvSpPr>
          <p:nvPr>
            <p:ph type="body" idx="1"/>
          </p:nvPr>
        </p:nvSpPr>
        <p:spPr>
          <a:xfrm>
            <a:off x="838199" y="1825625"/>
            <a:ext cx="5658853" cy="422444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dirty="0"/>
              <a:t>Heavy bodied, oval to elongate </a:t>
            </a:r>
            <a:endParaRPr sz="3200" dirty="0"/>
          </a:p>
          <a:p>
            <a:pPr marL="228600" lvl="0" indent="-228600" algn="l" rtl="0">
              <a:lnSpc>
                <a:spcPct val="90000"/>
              </a:lnSpc>
              <a:spcBef>
                <a:spcPts val="1000"/>
              </a:spcBef>
              <a:spcAft>
                <a:spcPts val="0"/>
              </a:spcAft>
              <a:buClr>
                <a:schemeClr val="dk1"/>
              </a:buClr>
              <a:buSzPts val="3200"/>
              <a:buChar char="•"/>
            </a:pPr>
            <a:r>
              <a:rPr lang="en-US" sz="3200" dirty="0"/>
              <a:t>Lamellate antennae with club</a:t>
            </a:r>
            <a:endParaRPr dirty="0"/>
          </a:p>
          <a:p>
            <a:pPr marL="228600" lvl="0" indent="-228600" algn="l" rtl="0">
              <a:lnSpc>
                <a:spcPct val="90000"/>
              </a:lnSpc>
              <a:spcBef>
                <a:spcPts val="1000"/>
              </a:spcBef>
              <a:spcAft>
                <a:spcPts val="0"/>
              </a:spcAft>
              <a:buClr>
                <a:schemeClr val="dk1"/>
              </a:buClr>
              <a:buSzPts val="3200"/>
              <a:buChar char="•"/>
            </a:pPr>
            <a:r>
              <a:rPr lang="en-US" sz="3200" dirty="0"/>
              <a:t>Larva – Grubs  </a:t>
            </a:r>
            <a:endParaRPr dirty="0"/>
          </a:p>
          <a:p>
            <a:pPr marL="685800" lvl="1" indent="-228600" algn="l" rtl="0">
              <a:lnSpc>
                <a:spcPct val="90000"/>
              </a:lnSpc>
              <a:spcBef>
                <a:spcPts val="500"/>
              </a:spcBef>
              <a:spcAft>
                <a:spcPts val="0"/>
              </a:spcAft>
              <a:buClr>
                <a:schemeClr val="dk1"/>
              </a:buClr>
              <a:buSzPts val="2800"/>
              <a:buChar char="•"/>
            </a:pPr>
            <a:r>
              <a:rPr lang="en-US" sz="2800" dirty="0"/>
              <a:t>Landscape &amp; turf pest</a:t>
            </a:r>
            <a:endParaRPr dirty="0"/>
          </a:p>
        </p:txBody>
      </p:sp>
      <p:pic>
        <p:nvPicPr>
          <p:cNvPr id="421" name="Google Shape;421;p36" descr="http://msue.anr.msu.edu/uploads/236/68579/euro1.jpg"/>
          <p:cNvPicPr preferRelativeResize="0"/>
          <p:nvPr/>
        </p:nvPicPr>
        <p:blipFill rotWithShape="1">
          <a:blip r:embed="rId3">
            <a:alphaModFix/>
          </a:blip>
          <a:srcRect/>
          <a:stretch/>
        </p:blipFill>
        <p:spPr>
          <a:xfrm>
            <a:off x="1144990" y="4109534"/>
            <a:ext cx="2297345" cy="1805783"/>
          </a:xfrm>
          <a:prstGeom prst="rect">
            <a:avLst/>
          </a:prstGeom>
          <a:noFill/>
          <a:ln>
            <a:noFill/>
          </a:ln>
        </p:spPr>
      </p:pic>
      <p:sp>
        <p:nvSpPr>
          <p:cNvPr id="423" name="Google Shape;423;p36"/>
          <p:cNvSpPr/>
          <p:nvPr/>
        </p:nvSpPr>
        <p:spPr>
          <a:xfrm>
            <a:off x="7552781" y="6296452"/>
            <a:ext cx="4639219" cy="461665"/>
          </a:xfrm>
          <a:prstGeom prst="rect">
            <a:avLst/>
          </a:prstGeom>
          <a:noFill/>
          <a:ln>
            <a:noFill/>
          </a:ln>
        </p:spPr>
        <p:txBody>
          <a:bodyPr spcFirstLastPara="1" wrap="square" lIns="91425" tIns="45700" rIns="91425" bIns="45700" anchor="t" anchorCtr="0">
            <a:noAutofit/>
          </a:bodyPr>
          <a:lstStyle/>
          <a:p>
            <a:pPr lvl="0" algn="r">
              <a:buSzPts val="1200"/>
            </a:pPr>
            <a:endParaRPr sz="1400" b="0" i="0" u="none" strike="noStrike" cap="none" dirty="0">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424BC839-C779-4028-BE66-66F6659C0941}"/>
              </a:ext>
            </a:extLst>
          </p:cNvPr>
          <p:cNvSpPr/>
          <p:nvPr/>
        </p:nvSpPr>
        <p:spPr>
          <a:xfrm>
            <a:off x="5983704" y="6362070"/>
            <a:ext cx="6096000" cy="261610"/>
          </a:xfrm>
          <a:prstGeom prst="rect">
            <a:avLst/>
          </a:prstGeom>
        </p:spPr>
        <p:txBody>
          <a:bodyPr>
            <a:spAutoFit/>
          </a:bodyPr>
          <a:lstStyle/>
          <a:p>
            <a:pPr algn="r"/>
            <a:r>
              <a:rPr lang="en-US" sz="1050" dirty="0">
                <a:solidFill>
                  <a:schemeClr val="bg1"/>
                </a:solidFill>
              </a:rPr>
              <a:t>Karla </a:t>
            </a:r>
            <a:r>
              <a:rPr lang="en-US" sz="1050" dirty="0" err="1">
                <a:solidFill>
                  <a:schemeClr val="bg1"/>
                </a:solidFill>
              </a:rPr>
              <a:t>Salp</a:t>
            </a:r>
            <a:r>
              <a:rPr lang="en-US" sz="1050" dirty="0">
                <a:solidFill>
                  <a:schemeClr val="bg1"/>
                </a:solidFill>
              </a:rPr>
              <a:t>, Washington State Department of Agriculture, Bugwood.org</a:t>
            </a:r>
          </a:p>
        </p:txBody>
      </p:sp>
      <p:pic>
        <p:nvPicPr>
          <p:cNvPr id="7" name="Picture 6">
            <a:extLst>
              <a:ext uri="{FF2B5EF4-FFF2-40B4-BE49-F238E27FC236}">
                <a16:creationId xmlns:a16="http://schemas.microsoft.com/office/drawing/2014/main" id="{CE44450D-D6DA-435B-9488-D4A7DF35F3BB}"/>
              </a:ext>
            </a:extLst>
          </p:cNvPr>
          <p:cNvPicPr>
            <a:picLocks noChangeAspect="1"/>
          </p:cNvPicPr>
          <p:nvPr/>
        </p:nvPicPr>
        <p:blipFill rotWithShape="1">
          <a:blip r:embed="rId4">
            <a:extLst>
              <a:ext uri="{28A0092B-C50C-407E-A947-70E740481C1C}">
                <a14:useLocalDpi xmlns:a14="http://schemas.microsoft.com/office/drawing/2010/main" val="0"/>
              </a:ext>
            </a:extLst>
          </a:blip>
          <a:srcRect l="21171" t="13451" r="1595" b="35292"/>
          <a:stretch/>
        </p:blipFill>
        <p:spPr>
          <a:xfrm>
            <a:off x="6619752" y="1756306"/>
            <a:ext cx="2432965" cy="2421966"/>
          </a:xfrm>
          <a:prstGeom prst="rect">
            <a:avLst/>
          </a:prstGeom>
        </p:spPr>
      </p:pic>
      <p:pic>
        <p:nvPicPr>
          <p:cNvPr id="9" name="Picture 8">
            <a:extLst>
              <a:ext uri="{FF2B5EF4-FFF2-40B4-BE49-F238E27FC236}">
                <a16:creationId xmlns:a16="http://schemas.microsoft.com/office/drawing/2014/main" id="{20FD1C9A-5F8E-44CF-963E-733185E2A9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1704" y="1758140"/>
            <a:ext cx="2861287" cy="4291931"/>
          </a:xfrm>
          <a:prstGeom prst="rect">
            <a:avLst/>
          </a:prstGeom>
        </p:spPr>
      </p:pic>
    </p:spTree>
    <p:extLst>
      <p:ext uri="{BB962C8B-B14F-4D97-AF65-F5344CB8AC3E}">
        <p14:creationId xmlns:p14="http://schemas.microsoft.com/office/powerpoint/2010/main" val="3785316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lgn="ctr">
              <a:spcBef>
                <a:spcPts val="0"/>
              </a:spcBef>
              <a:buClr>
                <a:schemeClr val="dk1"/>
              </a:buClr>
              <a:buSzPts val="4400"/>
            </a:pPr>
            <a:r>
              <a:rPr lang="en-US" dirty="0"/>
              <a:t>The Diagnostic Characteristics of Insects</a:t>
            </a:r>
            <a:endParaRPr dirty="0"/>
          </a:p>
        </p:txBody>
      </p:sp>
      <p:sp>
        <p:nvSpPr>
          <p:cNvPr id="122" name="Google Shape;122;p4"/>
          <p:cNvSpPr txBox="1">
            <a:spLocks noGrp="1"/>
          </p:cNvSpPr>
          <p:nvPr>
            <p:ph type="body" idx="1"/>
          </p:nvPr>
        </p:nvSpPr>
        <p:spPr>
          <a:xfrm>
            <a:off x="838200" y="1825625"/>
            <a:ext cx="42777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Arthropod</a:t>
            </a:r>
          </a:p>
          <a:p>
            <a:pPr lvl="1">
              <a:spcBef>
                <a:spcPts val="0"/>
              </a:spcBef>
              <a:buClr>
                <a:schemeClr val="dk1"/>
              </a:buClr>
              <a:buSzPts val="2800"/>
            </a:pPr>
            <a:r>
              <a:rPr lang="en-US" dirty="0"/>
              <a:t>Exoskeleton</a:t>
            </a:r>
          </a:p>
          <a:p>
            <a:pPr marL="228600" lvl="0" indent="-228600" algn="l" rtl="0">
              <a:lnSpc>
                <a:spcPct val="90000"/>
              </a:lnSpc>
              <a:spcBef>
                <a:spcPts val="0"/>
              </a:spcBef>
              <a:spcAft>
                <a:spcPts val="0"/>
              </a:spcAft>
              <a:buClr>
                <a:schemeClr val="dk1"/>
              </a:buClr>
              <a:buSzPts val="2800"/>
              <a:buChar char="•"/>
            </a:pPr>
            <a:r>
              <a:rPr lang="en-US" dirty="0"/>
              <a:t>3 body segments</a:t>
            </a:r>
            <a:endParaRPr dirty="0"/>
          </a:p>
          <a:p>
            <a:pPr marL="685800" lvl="1" indent="-228600" algn="l" rtl="0">
              <a:lnSpc>
                <a:spcPct val="90000"/>
              </a:lnSpc>
              <a:spcBef>
                <a:spcPts val="500"/>
              </a:spcBef>
              <a:spcAft>
                <a:spcPts val="0"/>
              </a:spcAft>
              <a:buClr>
                <a:schemeClr val="dk1"/>
              </a:buClr>
              <a:buSzPts val="2400"/>
              <a:buChar char="•"/>
            </a:pPr>
            <a:r>
              <a:rPr lang="en-US" dirty="0"/>
              <a:t>Head, Thorax, Abdomen</a:t>
            </a:r>
            <a:endParaRPr dirty="0"/>
          </a:p>
          <a:p>
            <a:pPr marL="228600" lvl="0" indent="-228600" algn="l" rtl="0">
              <a:lnSpc>
                <a:spcPct val="90000"/>
              </a:lnSpc>
              <a:spcBef>
                <a:spcPts val="1000"/>
              </a:spcBef>
              <a:spcAft>
                <a:spcPts val="0"/>
              </a:spcAft>
              <a:buClr>
                <a:schemeClr val="dk1"/>
              </a:buClr>
              <a:buSzPts val="2800"/>
              <a:buChar char="•"/>
            </a:pPr>
            <a:r>
              <a:rPr lang="en-US" dirty="0"/>
              <a:t>6 legs</a:t>
            </a:r>
            <a:endParaRPr dirty="0"/>
          </a:p>
          <a:p>
            <a:pPr marL="228600" lvl="0" indent="-228600" algn="l" rtl="0">
              <a:lnSpc>
                <a:spcPct val="90000"/>
              </a:lnSpc>
              <a:spcBef>
                <a:spcPts val="1000"/>
              </a:spcBef>
              <a:spcAft>
                <a:spcPts val="0"/>
              </a:spcAft>
              <a:buClr>
                <a:schemeClr val="dk1"/>
              </a:buClr>
              <a:buSzPts val="2800"/>
              <a:buChar char="•"/>
            </a:pPr>
            <a:r>
              <a:rPr lang="en-US" dirty="0"/>
              <a:t>0,1,2 pairs of wings</a:t>
            </a: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23" name="Google Shape;123;p4"/>
          <p:cNvSpPr txBox="1"/>
          <p:nvPr/>
        </p:nvSpPr>
        <p:spPr>
          <a:xfrm>
            <a:off x="9192000" y="6314375"/>
            <a:ext cx="3000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Pest and Diseases Image Library , Bugwood.org </a:t>
            </a:r>
            <a:endParaRPr sz="1000" b="0" i="0" u="none" strike="noStrike" cap="none">
              <a:solidFill>
                <a:schemeClr val="lt1"/>
              </a:solidFill>
              <a:latin typeface="Arial"/>
              <a:ea typeface="Arial"/>
              <a:cs typeface="Arial"/>
              <a:sym typeface="Arial"/>
            </a:endParaRPr>
          </a:p>
        </p:txBody>
      </p:sp>
      <p:pic>
        <p:nvPicPr>
          <p:cNvPr id="124" name="Google Shape;124;p4"/>
          <p:cNvPicPr preferRelativeResize="0"/>
          <p:nvPr/>
        </p:nvPicPr>
        <p:blipFill rotWithShape="1">
          <a:blip r:embed="rId3">
            <a:alphaModFix/>
          </a:blip>
          <a:srcRect/>
          <a:stretch/>
        </p:blipFill>
        <p:spPr>
          <a:xfrm>
            <a:off x="9483626" y="1477375"/>
            <a:ext cx="1953800" cy="1549299"/>
          </a:xfrm>
          <a:prstGeom prst="rect">
            <a:avLst/>
          </a:prstGeom>
          <a:noFill/>
          <a:ln>
            <a:noFill/>
          </a:ln>
        </p:spPr>
      </p:pic>
      <p:pic>
        <p:nvPicPr>
          <p:cNvPr id="125" name="Google Shape;125;p4"/>
          <p:cNvPicPr preferRelativeResize="0"/>
          <p:nvPr/>
        </p:nvPicPr>
        <p:blipFill rotWithShape="1">
          <a:blip r:embed="rId4">
            <a:alphaModFix/>
          </a:blip>
          <a:srcRect/>
          <a:stretch/>
        </p:blipFill>
        <p:spPr>
          <a:xfrm>
            <a:off x="9483625" y="3082874"/>
            <a:ext cx="1953800" cy="1549298"/>
          </a:xfrm>
          <a:prstGeom prst="rect">
            <a:avLst/>
          </a:prstGeom>
          <a:noFill/>
          <a:ln>
            <a:noFill/>
          </a:ln>
        </p:spPr>
      </p:pic>
      <p:pic>
        <p:nvPicPr>
          <p:cNvPr id="126" name="Google Shape;126;p4"/>
          <p:cNvPicPr preferRelativeResize="0"/>
          <p:nvPr/>
        </p:nvPicPr>
        <p:blipFill rotWithShape="1">
          <a:blip r:embed="rId5">
            <a:alphaModFix/>
          </a:blip>
          <a:srcRect/>
          <a:stretch/>
        </p:blipFill>
        <p:spPr>
          <a:xfrm>
            <a:off x="9483623" y="4688384"/>
            <a:ext cx="1953800" cy="1549316"/>
          </a:xfrm>
          <a:prstGeom prst="rect">
            <a:avLst/>
          </a:prstGeom>
          <a:noFill/>
          <a:ln>
            <a:noFill/>
          </a:ln>
        </p:spPr>
      </p:pic>
      <p:pic>
        <p:nvPicPr>
          <p:cNvPr id="127" name="Google Shape;127;p4"/>
          <p:cNvPicPr preferRelativeResize="0">
            <a:picLocks noGrp="1"/>
          </p:cNvPicPr>
          <p:nvPr>
            <p:ph type="body" idx="4294967295"/>
          </p:nvPr>
        </p:nvPicPr>
        <p:blipFill rotWithShape="1">
          <a:blip r:embed="rId6">
            <a:alphaModFix/>
          </a:blip>
          <a:srcRect/>
          <a:stretch/>
        </p:blipFill>
        <p:spPr>
          <a:xfrm>
            <a:off x="4966225" y="2179825"/>
            <a:ext cx="4517400" cy="316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Leaf Beetles</a:t>
            </a:r>
            <a:endParaRPr/>
          </a:p>
        </p:txBody>
      </p:sp>
      <p:sp>
        <p:nvSpPr>
          <p:cNvPr id="399" name="Google Shape;399;p34"/>
          <p:cNvSpPr txBox="1">
            <a:spLocks noGrp="1"/>
          </p:cNvSpPr>
          <p:nvPr>
            <p:ph type="body" idx="1"/>
          </p:nvPr>
        </p:nvSpPr>
        <p:spPr>
          <a:xfrm>
            <a:off x="838200" y="1825625"/>
            <a:ext cx="4203700" cy="39401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Small-Medium </a:t>
            </a:r>
            <a:endParaRPr dirty="0"/>
          </a:p>
          <a:p>
            <a:pPr marL="228600" lvl="0" indent="-228600" algn="l" rtl="0">
              <a:lnSpc>
                <a:spcPct val="90000"/>
              </a:lnSpc>
              <a:spcBef>
                <a:spcPts val="1000"/>
              </a:spcBef>
              <a:spcAft>
                <a:spcPts val="0"/>
              </a:spcAft>
              <a:buClr>
                <a:schemeClr val="dk1"/>
              </a:buClr>
              <a:buSzPts val="2800"/>
              <a:buChar char="•"/>
            </a:pPr>
            <a:r>
              <a:rPr lang="en-US" dirty="0"/>
              <a:t>Domed with rounded abdomens</a:t>
            </a:r>
            <a:endParaRPr dirty="0"/>
          </a:p>
          <a:p>
            <a:pPr marL="228600" lvl="0" indent="-228600" algn="l" rtl="0">
              <a:lnSpc>
                <a:spcPct val="90000"/>
              </a:lnSpc>
              <a:spcBef>
                <a:spcPts val="1000"/>
              </a:spcBef>
              <a:spcAft>
                <a:spcPts val="0"/>
              </a:spcAft>
              <a:buClr>
                <a:schemeClr val="dk1"/>
              </a:buClr>
              <a:buSzPts val="2800"/>
              <a:buChar char="•"/>
            </a:pPr>
            <a:r>
              <a:rPr lang="en-US" dirty="0"/>
              <a:t>Short antenna</a:t>
            </a:r>
            <a:endParaRPr dirty="0"/>
          </a:p>
          <a:p>
            <a:pPr marL="228600" lvl="0" indent="-228600" algn="l" rtl="0">
              <a:lnSpc>
                <a:spcPct val="90000"/>
              </a:lnSpc>
              <a:spcBef>
                <a:spcPts val="1000"/>
              </a:spcBef>
              <a:spcAft>
                <a:spcPts val="0"/>
              </a:spcAft>
              <a:buClr>
                <a:schemeClr val="dk1"/>
              </a:buClr>
              <a:buSzPts val="2800"/>
              <a:buChar char="•"/>
            </a:pPr>
            <a:r>
              <a:rPr lang="en-US" dirty="0"/>
              <a:t>Feed on leaves </a:t>
            </a:r>
            <a:endParaRPr dirty="0"/>
          </a:p>
          <a:p>
            <a:pPr marL="685800" lvl="1" indent="-228600" algn="l" rtl="0">
              <a:lnSpc>
                <a:spcPct val="90000"/>
              </a:lnSpc>
              <a:spcBef>
                <a:spcPts val="500"/>
              </a:spcBef>
              <a:spcAft>
                <a:spcPts val="0"/>
              </a:spcAft>
              <a:buClr>
                <a:schemeClr val="dk1"/>
              </a:buClr>
              <a:buSzPts val="2400"/>
              <a:buChar char="•"/>
            </a:pPr>
            <a:r>
              <a:rPr lang="en-US" dirty="0"/>
              <a:t>Shot hole, leaf miners </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402" name="Google Shape;402;p34" descr="http://fieldcropnews.com/wp-content/uploads/2012/05/Crucifer-Flea-Beetle11.jpg"/>
          <p:cNvPicPr preferRelativeResize="0"/>
          <p:nvPr/>
        </p:nvPicPr>
        <p:blipFill rotWithShape="1">
          <a:blip r:embed="rId3">
            <a:alphaModFix/>
          </a:blip>
          <a:srcRect l="15781"/>
          <a:stretch/>
        </p:blipFill>
        <p:spPr>
          <a:xfrm>
            <a:off x="8437944" y="1512091"/>
            <a:ext cx="2915856" cy="2341944"/>
          </a:xfrm>
          <a:prstGeom prst="rect">
            <a:avLst/>
          </a:prstGeom>
          <a:noFill/>
          <a:ln>
            <a:noFill/>
          </a:ln>
        </p:spPr>
      </p:pic>
      <p:sp>
        <p:nvSpPr>
          <p:cNvPr id="404" name="Google Shape;404;p34"/>
          <p:cNvSpPr/>
          <p:nvPr/>
        </p:nvSpPr>
        <p:spPr>
          <a:xfrm>
            <a:off x="5931287" y="6304043"/>
            <a:ext cx="6096000" cy="553957"/>
          </a:xfrm>
          <a:prstGeom prst="rect">
            <a:avLst/>
          </a:prstGeom>
          <a:noFill/>
          <a:ln>
            <a:noFill/>
          </a:ln>
        </p:spPr>
        <p:txBody>
          <a:bodyPr spcFirstLastPara="1" wrap="square" lIns="91425" tIns="45700" rIns="91425" bIns="45700" anchor="t" anchorCtr="0">
            <a:spAutoFit/>
          </a:bodyPr>
          <a:lstStyle/>
          <a:p>
            <a:pPr algn="r"/>
            <a:r>
              <a:rPr lang="en-US" sz="1000" dirty="0">
                <a:solidFill>
                  <a:schemeClr val="lt1"/>
                </a:solidFill>
                <a:ea typeface="Arial"/>
                <a:cs typeface="Arial"/>
                <a:sym typeface="Arial"/>
              </a:rPr>
              <a:t>Mourad </a:t>
            </a:r>
            <a:r>
              <a:rPr lang="en-US" sz="1000" dirty="0" err="1">
                <a:solidFill>
                  <a:schemeClr val="lt1"/>
                </a:solidFill>
                <a:ea typeface="Arial"/>
                <a:cs typeface="Arial"/>
                <a:sym typeface="Arial"/>
              </a:rPr>
              <a:t>Louadfel</a:t>
            </a:r>
            <a:r>
              <a:rPr lang="en-US" sz="1000" dirty="0">
                <a:solidFill>
                  <a:schemeClr val="lt1"/>
                </a:solidFill>
                <a:ea typeface="Arial"/>
                <a:cs typeface="Arial"/>
                <a:sym typeface="Arial"/>
              </a:rPr>
              <a:t>, Retired, Bugwood.org,</a:t>
            </a:r>
            <a:r>
              <a:rPr lang="en-US" sz="1000" dirty="0">
                <a:solidFill>
                  <a:schemeClr val="bg1"/>
                </a:solidFill>
              </a:rPr>
              <a:t> Ward Upham, Kansas State University, Bugwood.org, </a:t>
            </a:r>
            <a:br>
              <a:rPr lang="en-US" sz="1000" dirty="0">
                <a:solidFill>
                  <a:schemeClr val="bg1"/>
                </a:solidFill>
              </a:rPr>
            </a:br>
            <a:r>
              <a:rPr lang="en-US" sz="1000" dirty="0">
                <a:solidFill>
                  <a:schemeClr val="bg1"/>
                </a:solidFill>
              </a:rPr>
              <a:t>USDA APHIS PPQ - Oxford, North Carolina , USDA APHIS PPQ, Bugwood.org</a:t>
            </a:r>
          </a:p>
          <a:p>
            <a:pPr lvl="0" algn="r"/>
            <a:endParaRPr sz="1000" dirty="0"/>
          </a:p>
        </p:txBody>
      </p:sp>
      <p:pic>
        <p:nvPicPr>
          <p:cNvPr id="3" name="Picture 2">
            <a:extLst>
              <a:ext uri="{FF2B5EF4-FFF2-40B4-BE49-F238E27FC236}">
                <a16:creationId xmlns:a16="http://schemas.microsoft.com/office/drawing/2014/main" id="{C779BBAE-A5C8-4689-BA21-6EB595333D41}"/>
              </a:ext>
            </a:extLst>
          </p:cNvPr>
          <p:cNvPicPr>
            <a:picLocks noChangeAspect="1"/>
          </p:cNvPicPr>
          <p:nvPr/>
        </p:nvPicPr>
        <p:blipFill rotWithShape="1">
          <a:blip r:embed="rId4">
            <a:extLst>
              <a:ext uri="{28A0092B-C50C-407E-A947-70E740481C1C}">
                <a14:useLocalDpi xmlns:a14="http://schemas.microsoft.com/office/drawing/2010/main" val="0"/>
              </a:ext>
            </a:extLst>
          </a:blip>
          <a:srcRect l="27316" t="23202" r="35892" b="21611"/>
          <a:stretch/>
        </p:blipFill>
        <p:spPr>
          <a:xfrm>
            <a:off x="6096000" y="1512091"/>
            <a:ext cx="2341944" cy="2341944"/>
          </a:xfrm>
          <a:prstGeom prst="rect">
            <a:avLst/>
          </a:prstGeom>
        </p:spPr>
      </p:pic>
      <p:pic>
        <p:nvPicPr>
          <p:cNvPr id="12" name="Picture 11">
            <a:extLst>
              <a:ext uri="{FF2B5EF4-FFF2-40B4-BE49-F238E27FC236}">
                <a16:creationId xmlns:a16="http://schemas.microsoft.com/office/drawing/2014/main" id="{9948978E-6F0A-46CF-8B22-91E503D78656}"/>
              </a:ext>
            </a:extLst>
          </p:cNvPr>
          <p:cNvPicPr>
            <a:picLocks noChangeAspect="1"/>
          </p:cNvPicPr>
          <p:nvPr/>
        </p:nvPicPr>
        <p:blipFill rotWithShape="1">
          <a:blip r:embed="rId5">
            <a:extLst>
              <a:ext uri="{28A0092B-C50C-407E-A947-70E740481C1C}">
                <a14:useLocalDpi xmlns:a14="http://schemas.microsoft.com/office/drawing/2010/main" val="0"/>
              </a:ext>
            </a:extLst>
          </a:blip>
          <a:srcRect l="28692" t="18316" r="29536" b="23470"/>
          <a:stretch/>
        </p:blipFill>
        <p:spPr>
          <a:xfrm>
            <a:off x="13414953" y="1422765"/>
            <a:ext cx="2291599" cy="2395175"/>
          </a:xfrm>
          <a:prstGeom prst="rect">
            <a:avLst/>
          </a:prstGeom>
        </p:spPr>
      </p:pic>
      <p:pic>
        <p:nvPicPr>
          <p:cNvPr id="13" name="Picture 12">
            <a:extLst>
              <a:ext uri="{FF2B5EF4-FFF2-40B4-BE49-F238E27FC236}">
                <a16:creationId xmlns:a16="http://schemas.microsoft.com/office/drawing/2014/main" id="{B3725729-A7F5-494A-86CA-CCF265BD2206}"/>
              </a:ext>
            </a:extLst>
          </p:cNvPr>
          <p:cNvPicPr>
            <a:picLocks noChangeAspect="1"/>
          </p:cNvPicPr>
          <p:nvPr/>
        </p:nvPicPr>
        <p:blipFill rotWithShape="1">
          <a:blip r:embed="rId6">
            <a:extLst>
              <a:ext uri="{28A0092B-C50C-407E-A947-70E740481C1C}">
                <a14:useLocalDpi xmlns:a14="http://schemas.microsoft.com/office/drawing/2010/main" val="0"/>
              </a:ext>
            </a:extLst>
          </a:blip>
          <a:srcRect l="22204" t="18315" r="21466" b="14668"/>
          <a:stretch/>
        </p:blipFill>
        <p:spPr>
          <a:xfrm>
            <a:off x="6096000" y="3854035"/>
            <a:ext cx="2409221" cy="2149726"/>
          </a:xfrm>
          <a:prstGeom prst="rect">
            <a:avLst/>
          </a:prstGeom>
        </p:spPr>
      </p:pic>
      <p:pic>
        <p:nvPicPr>
          <p:cNvPr id="15" name="Content Placeholder 8">
            <a:extLst>
              <a:ext uri="{FF2B5EF4-FFF2-40B4-BE49-F238E27FC236}">
                <a16:creationId xmlns:a16="http://schemas.microsoft.com/office/drawing/2014/main" id="{D4D5AE4E-F7CE-440E-BD78-165087FA2B53}"/>
              </a:ext>
            </a:extLst>
          </p:cNvPr>
          <p:cNvPicPr>
            <a:picLocks noChangeAspect="1"/>
          </p:cNvPicPr>
          <p:nvPr/>
        </p:nvPicPr>
        <p:blipFill rotWithShape="1">
          <a:blip r:embed="rId7">
            <a:extLst>
              <a:ext uri="{28A0092B-C50C-407E-A947-70E740481C1C}">
                <a14:useLocalDpi xmlns:a14="http://schemas.microsoft.com/office/drawing/2010/main" val="0"/>
              </a:ext>
            </a:extLst>
          </a:blip>
          <a:srcRect t="11570" r="22750"/>
          <a:stretch/>
        </p:blipFill>
        <p:spPr>
          <a:xfrm>
            <a:off x="8451022" y="3834235"/>
            <a:ext cx="2822422" cy="214972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7">
            <a:extLst>
              <a:ext uri="{FF2B5EF4-FFF2-40B4-BE49-F238E27FC236}">
                <a16:creationId xmlns:a16="http://schemas.microsoft.com/office/drawing/2014/main" id="{14451E29-63DD-42A5-A855-8FB0D6CEEC9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68236" y="1403608"/>
            <a:ext cx="4327974" cy="2885316"/>
          </a:xfr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327" y="1403608"/>
            <a:ext cx="3898080" cy="2923560"/>
          </a:xfrm>
          <a:prstGeom prst="rect">
            <a:avLst/>
          </a:prstGeom>
        </p:spPr>
      </p:pic>
      <p:sp>
        <p:nvSpPr>
          <p:cNvPr id="2" name="Title 1"/>
          <p:cNvSpPr>
            <a:spLocks noGrp="1"/>
          </p:cNvSpPr>
          <p:nvPr>
            <p:ph type="title"/>
          </p:nvPr>
        </p:nvSpPr>
        <p:spPr/>
        <p:txBody>
          <a:bodyPr/>
          <a:lstStyle/>
          <a:p>
            <a:pPr algn="ctr"/>
            <a:r>
              <a:rPr lang="en-US" dirty="0"/>
              <a:t>Leaf Beetle Feeding Damage</a:t>
            </a:r>
          </a:p>
        </p:txBody>
      </p:sp>
      <p:sp>
        <p:nvSpPr>
          <p:cNvPr id="5" name="Rectangle 4"/>
          <p:cNvSpPr/>
          <p:nvPr/>
        </p:nvSpPr>
        <p:spPr>
          <a:xfrm>
            <a:off x="4988689" y="6307435"/>
            <a:ext cx="7203311" cy="430887"/>
          </a:xfrm>
          <a:prstGeom prst="rect">
            <a:avLst/>
          </a:prstGeom>
        </p:spPr>
        <p:txBody>
          <a:bodyPr wrap="square">
            <a:spAutoFit/>
          </a:bodyPr>
          <a:lstStyle/>
          <a:p>
            <a:pPr algn="r"/>
            <a:r>
              <a:rPr lang="en-US" sz="1100" dirty="0">
                <a:solidFill>
                  <a:schemeClr val="bg1"/>
                </a:solidFill>
              </a:rPr>
              <a:t>Whitney </a:t>
            </a:r>
            <a:r>
              <a:rPr lang="en-US" sz="1100" dirty="0" err="1">
                <a:solidFill>
                  <a:schemeClr val="bg1"/>
                </a:solidFill>
              </a:rPr>
              <a:t>Cranshaw</a:t>
            </a:r>
            <a:r>
              <a:rPr lang="en-US" sz="1100" dirty="0">
                <a:solidFill>
                  <a:schemeClr val="bg1"/>
                </a:solidFill>
              </a:rPr>
              <a:t>, Colorado State University, Bugwood.org, Jim </a:t>
            </a:r>
            <a:r>
              <a:rPr lang="en-US" sz="1100" dirty="0" err="1">
                <a:solidFill>
                  <a:schemeClr val="bg1"/>
                </a:solidFill>
              </a:rPr>
              <a:t>Jasinski</a:t>
            </a:r>
            <a:r>
              <a:rPr lang="en-US" sz="1100" dirty="0">
                <a:solidFill>
                  <a:schemeClr val="bg1"/>
                </a:solidFill>
              </a:rPr>
              <a:t>, Ohio State University Extension, Bugwood.org </a:t>
            </a:r>
          </a:p>
          <a:p>
            <a:pPr algn="r"/>
            <a:r>
              <a:rPr lang="en-US" sz="1100" dirty="0">
                <a:solidFill>
                  <a:schemeClr val="bg1"/>
                </a:solidFill>
              </a:rPr>
              <a:t>Gerald Holmes, Strawberry Center, Cal Poly San Luis Obispo, Bugwood.org</a:t>
            </a:r>
            <a:endParaRPr lang="en-US" sz="1200" dirty="0">
              <a:solidFill>
                <a:schemeClr val="bg1"/>
              </a:solidFill>
            </a:endParaRPr>
          </a:p>
        </p:txBody>
      </p:sp>
      <p:pic>
        <p:nvPicPr>
          <p:cNvPr id="11" name="Content Placeholder 4">
            <a:extLst>
              <a:ext uri="{FF2B5EF4-FFF2-40B4-BE49-F238E27FC236}">
                <a16:creationId xmlns:a16="http://schemas.microsoft.com/office/drawing/2014/main" id="{D71636CC-3646-4741-891A-00BD2DE4DDA9}"/>
              </a:ext>
            </a:extLst>
          </p:cNvPr>
          <p:cNvPicPr>
            <a:picLocks noChangeAspect="1"/>
          </p:cNvPicPr>
          <p:nvPr/>
        </p:nvPicPr>
        <p:blipFill rotWithShape="1">
          <a:blip r:embed="rId5"/>
          <a:srcRect t="632" r="16847"/>
          <a:stretch/>
        </p:blipFill>
        <p:spPr>
          <a:xfrm>
            <a:off x="5670367" y="3732245"/>
            <a:ext cx="2646997" cy="2380204"/>
          </a:xfrm>
          <a:prstGeom prst="rect">
            <a:avLst/>
          </a:prstGeom>
        </p:spPr>
      </p:pic>
      <p:pic>
        <p:nvPicPr>
          <p:cNvPr id="17" name="Picture 16">
            <a:extLst>
              <a:ext uri="{FF2B5EF4-FFF2-40B4-BE49-F238E27FC236}">
                <a16:creationId xmlns:a16="http://schemas.microsoft.com/office/drawing/2014/main" id="{7D6EF4CA-456C-45C6-9269-B8A380F598FE}"/>
              </a:ext>
            </a:extLst>
          </p:cNvPr>
          <p:cNvPicPr>
            <a:picLocks noChangeAspect="1"/>
          </p:cNvPicPr>
          <p:nvPr/>
        </p:nvPicPr>
        <p:blipFill rotWithShape="1">
          <a:blip r:embed="rId6">
            <a:extLst>
              <a:ext uri="{28A0092B-C50C-407E-A947-70E740481C1C}">
                <a14:useLocalDpi xmlns:a14="http://schemas.microsoft.com/office/drawing/2010/main" val="0"/>
              </a:ext>
            </a:extLst>
          </a:blip>
          <a:srcRect l="46557" t="27719" r="10813" b="24096"/>
          <a:stretch/>
        </p:blipFill>
        <p:spPr>
          <a:xfrm>
            <a:off x="242044" y="1380005"/>
            <a:ext cx="3403528" cy="2885315"/>
          </a:xfrm>
          <a:prstGeom prst="rect">
            <a:avLst/>
          </a:prstGeom>
        </p:spPr>
      </p:pic>
      <p:pic>
        <p:nvPicPr>
          <p:cNvPr id="15" name="Picture 14">
            <a:extLst>
              <a:ext uri="{FF2B5EF4-FFF2-40B4-BE49-F238E27FC236}">
                <a16:creationId xmlns:a16="http://schemas.microsoft.com/office/drawing/2014/main" id="{16B77F0E-C5D1-4B19-AC8A-818425EEC5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289" y="3482792"/>
            <a:ext cx="3506209" cy="2629657"/>
          </a:xfrm>
          <a:prstGeom prst="rect">
            <a:avLst/>
          </a:prstGeom>
        </p:spPr>
      </p:pic>
    </p:spTree>
    <p:extLst>
      <p:ext uri="{BB962C8B-B14F-4D97-AF65-F5344CB8AC3E}">
        <p14:creationId xmlns:p14="http://schemas.microsoft.com/office/powerpoint/2010/main" val="3784961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Leaf Beetles Control Methods</a:t>
            </a:r>
          </a:p>
        </p:txBody>
      </p:sp>
      <p:sp>
        <p:nvSpPr>
          <p:cNvPr id="3" name="Content Placeholder 2"/>
          <p:cNvSpPr>
            <a:spLocks noGrp="1"/>
          </p:cNvSpPr>
          <p:nvPr>
            <p:ph sz="half" idx="1"/>
          </p:nvPr>
        </p:nvSpPr>
        <p:spPr>
          <a:xfrm>
            <a:off x="838200" y="1964723"/>
            <a:ext cx="6044514" cy="4212239"/>
          </a:xfrm>
        </p:spPr>
        <p:txBody>
          <a:bodyPr>
            <a:normAutofit/>
          </a:bodyPr>
          <a:lstStyle/>
          <a:p>
            <a:r>
              <a:rPr lang="en-US" sz="2600" dirty="0"/>
              <a:t>Clean up and remove debris </a:t>
            </a:r>
          </a:p>
          <a:p>
            <a:r>
              <a:rPr lang="en-US" sz="2600" dirty="0"/>
              <a:t>Lightly tilling in spring or fall</a:t>
            </a:r>
          </a:p>
          <a:p>
            <a:r>
              <a:rPr lang="en-US" sz="2600" dirty="0"/>
              <a:t>Floating row cover </a:t>
            </a:r>
          </a:p>
          <a:p>
            <a:r>
              <a:rPr lang="en-US" sz="2600" dirty="0"/>
              <a:t>Kaolin clay (Surround)</a:t>
            </a:r>
          </a:p>
          <a:p>
            <a:r>
              <a:rPr lang="en-US" sz="2600" dirty="0"/>
              <a:t>Insecticide</a:t>
            </a:r>
          </a:p>
          <a:p>
            <a:pPr lvl="1"/>
            <a:r>
              <a:rPr lang="en-US" sz="2600" dirty="0"/>
              <a:t>Pyrethrum, neem, or Spinosad</a:t>
            </a:r>
          </a:p>
          <a:p>
            <a:pPr lvl="1"/>
            <a:endParaRPr lang="en-US" sz="2600" dirty="0"/>
          </a:p>
        </p:txBody>
      </p:sp>
      <p:sp>
        <p:nvSpPr>
          <p:cNvPr id="5" name="TextBox 4"/>
          <p:cNvSpPr txBox="1"/>
          <p:nvPr/>
        </p:nvSpPr>
        <p:spPr>
          <a:xfrm>
            <a:off x="7268743" y="6419528"/>
            <a:ext cx="4923257" cy="276999"/>
          </a:xfrm>
          <a:prstGeom prst="rect">
            <a:avLst/>
          </a:prstGeom>
          <a:noFill/>
        </p:spPr>
        <p:txBody>
          <a:bodyPr wrap="square" rtlCol="0">
            <a:spAutoFit/>
          </a:bodyPr>
          <a:lstStyle/>
          <a:p>
            <a:pPr algn="r"/>
            <a:r>
              <a:rPr lang="en-US" sz="1200" dirty="0">
                <a:solidFill>
                  <a:schemeClr val="bg1"/>
                </a:solidFill>
              </a:rPr>
              <a:t>Whitney </a:t>
            </a:r>
            <a:r>
              <a:rPr lang="en-US" sz="1200" dirty="0" err="1">
                <a:solidFill>
                  <a:schemeClr val="bg1"/>
                </a:solidFill>
              </a:rPr>
              <a:t>Cranshaw</a:t>
            </a:r>
            <a:r>
              <a:rPr lang="en-US" sz="1200" dirty="0">
                <a:solidFill>
                  <a:schemeClr val="bg1"/>
                </a:solidFill>
              </a:rPr>
              <a:t>, Colorado State University, Bugwood.org</a:t>
            </a:r>
          </a:p>
        </p:txBody>
      </p:sp>
      <p:pic>
        <p:nvPicPr>
          <p:cNvPr id="7" name="Content Placeholder 6"/>
          <p:cNvPicPr>
            <a:picLocks noGrp="1" noChangeAspect="1"/>
          </p:cNvPicPr>
          <p:nvPr>
            <p:ph sz="half" idx="2"/>
          </p:nvPr>
        </p:nvPicPr>
        <p:blipFill rotWithShape="1">
          <a:blip r:embed="rId3"/>
          <a:srcRect l="30300" t="28720" r="3385"/>
          <a:stretch/>
        </p:blipFill>
        <p:spPr>
          <a:xfrm>
            <a:off x="7268743" y="1825625"/>
            <a:ext cx="4269613" cy="3875380"/>
          </a:xfrm>
          <a:prstGeom prst="rect">
            <a:avLst/>
          </a:prstGeom>
        </p:spPr>
      </p:pic>
    </p:spTree>
    <p:extLst>
      <p:ext uri="{BB962C8B-B14F-4D97-AF65-F5344CB8AC3E}">
        <p14:creationId xmlns:p14="http://schemas.microsoft.com/office/powerpoint/2010/main" val="3659569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Click Beetles &amp; Wireworms</a:t>
            </a:r>
            <a:endParaRPr dirty="0"/>
          </a:p>
        </p:txBody>
      </p:sp>
      <p:sp>
        <p:nvSpPr>
          <p:cNvPr id="411" name="Google Shape;411;p35"/>
          <p:cNvSpPr txBox="1">
            <a:spLocks noGrp="1"/>
          </p:cNvSpPr>
          <p:nvPr>
            <p:ph type="body" idx="1"/>
          </p:nvPr>
        </p:nvSpPr>
        <p:spPr>
          <a:xfrm>
            <a:off x="838200" y="1825625"/>
            <a:ext cx="5365830" cy="3989700"/>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1000"/>
              </a:spcBef>
              <a:spcAft>
                <a:spcPts val="0"/>
              </a:spcAft>
              <a:buClr>
                <a:schemeClr val="dk1"/>
              </a:buClr>
              <a:buSzPts val="2800"/>
              <a:buChar char="•"/>
            </a:pPr>
            <a:r>
              <a:rPr lang="en-US" dirty="0"/>
              <a:t>Small-Medium, Flat  </a:t>
            </a:r>
            <a:endParaRPr dirty="0"/>
          </a:p>
          <a:p>
            <a:pPr marL="228600" lvl="0" indent="-228600" algn="l" rtl="0">
              <a:lnSpc>
                <a:spcPct val="90000"/>
              </a:lnSpc>
              <a:spcBef>
                <a:spcPts val="1000"/>
              </a:spcBef>
              <a:spcAft>
                <a:spcPts val="0"/>
              </a:spcAft>
              <a:buClr>
                <a:schemeClr val="dk1"/>
              </a:buClr>
              <a:buSzPts val="2800"/>
              <a:buChar char="•"/>
            </a:pPr>
            <a:r>
              <a:rPr lang="en-US" dirty="0"/>
              <a:t>Adults feed on leaves &amp; pollen</a:t>
            </a:r>
            <a:endParaRPr dirty="0"/>
          </a:p>
          <a:p>
            <a:pPr marL="228600" lvl="0" indent="-228600" algn="l" rtl="0">
              <a:lnSpc>
                <a:spcPct val="90000"/>
              </a:lnSpc>
              <a:spcBef>
                <a:spcPts val="1000"/>
              </a:spcBef>
              <a:spcAft>
                <a:spcPts val="0"/>
              </a:spcAft>
              <a:buClr>
                <a:schemeClr val="dk1"/>
              </a:buClr>
              <a:buSzPts val="2800"/>
              <a:buChar char="•"/>
            </a:pPr>
            <a:r>
              <a:rPr lang="en-US" dirty="0"/>
              <a:t>Wireworms (larvae) feed on roots</a:t>
            </a:r>
          </a:p>
          <a:p>
            <a:pPr marL="228600" lvl="0" indent="-228600" algn="l" rtl="0">
              <a:lnSpc>
                <a:spcPct val="90000"/>
              </a:lnSpc>
              <a:spcBef>
                <a:spcPts val="1000"/>
              </a:spcBef>
              <a:spcAft>
                <a:spcPts val="0"/>
              </a:spcAft>
              <a:buClr>
                <a:schemeClr val="dk1"/>
              </a:buClr>
              <a:buSzPts val="2800"/>
              <a:buChar char="•"/>
            </a:pPr>
            <a:r>
              <a:rPr lang="en-US" dirty="0"/>
              <a:t>Bait sampling</a:t>
            </a:r>
          </a:p>
          <a:p>
            <a:pPr lvl="0">
              <a:buClr>
                <a:schemeClr val="dk1"/>
              </a:buClr>
              <a:buSzPts val="2800"/>
            </a:pPr>
            <a:r>
              <a:rPr lang="en-US" dirty="0"/>
              <a:t>Rescue treatments are not effective </a:t>
            </a:r>
          </a:p>
          <a:p>
            <a:pPr lvl="0">
              <a:buClr>
                <a:schemeClr val="dk1"/>
              </a:buClr>
              <a:buSzPts val="2800"/>
            </a:pPr>
            <a:r>
              <a:rPr lang="en-US" dirty="0"/>
              <a:t>Fall clean up</a:t>
            </a:r>
          </a:p>
          <a:p>
            <a:pPr lvl="0">
              <a:buClr>
                <a:schemeClr val="dk1"/>
              </a:buClr>
              <a:buSzPts val="2800"/>
            </a:pPr>
            <a:r>
              <a:rPr lang="en-US" dirty="0"/>
              <a:t>Cultivation: 6-8 inches (fall &amp; spring)</a:t>
            </a:r>
            <a:endParaRPr dirty="0"/>
          </a:p>
        </p:txBody>
      </p:sp>
      <p:pic>
        <p:nvPicPr>
          <p:cNvPr id="412" name="Google Shape;412;p35"/>
          <p:cNvPicPr preferRelativeResize="0">
            <a:picLocks noGrp="1"/>
          </p:cNvPicPr>
          <p:nvPr>
            <p:ph type="body" idx="2"/>
          </p:nvPr>
        </p:nvPicPr>
        <p:blipFill rotWithShape="1">
          <a:blip r:embed="rId3">
            <a:alphaModFix/>
          </a:blip>
          <a:srcRect/>
          <a:stretch/>
        </p:blipFill>
        <p:spPr>
          <a:xfrm>
            <a:off x="7623209" y="1554533"/>
            <a:ext cx="3855720" cy="2775297"/>
          </a:xfrm>
          <a:prstGeom prst="rect">
            <a:avLst/>
          </a:prstGeom>
          <a:noFill/>
          <a:ln>
            <a:noFill/>
          </a:ln>
        </p:spPr>
      </p:pic>
      <p:sp>
        <p:nvSpPr>
          <p:cNvPr id="413" name="Google Shape;413;p35"/>
          <p:cNvSpPr/>
          <p:nvPr/>
        </p:nvSpPr>
        <p:spPr>
          <a:xfrm>
            <a:off x="6096000" y="6311900"/>
            <a:ext cx="6096000"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F2F2F2"/>
                </a:solidFill>
                <a:latin typeface="Calibri"/>
                <a:ea typeface="Calibri"/>
                <a:cs typeface="Calibri"/>
                <a:sym typeface="Calibri"/>
              </a:rPr>
              <a:t>Frank Peairs, Colorado State University, Bugwood.org;</a:t>
            </a:r>
            <a:br>
              <a:rPr lang="en-US" sz="1200" b="0" i="0" u="none" strike="noStrike" cap="none">
                <a:solidFill>
                  <a:srgbClr val="F2F2F2"/>
                </a:solidFill>
                <a:latin typeface="Calibri"/>
                <a:ea typeface="Calibri"/>
                <a:cs typeface="Calibri"/>
                <a:sym typeface="Calibri"/>
              </a:rPr>
            </a:br>
            <a:r>
              <a:rPr lang="en-US" sz="1200" b="0" i="0" u="none" strike="noStrike" cap="none">
                <a:solidFill>
                  <a:srgbClr val="F2F2F2"/>
                </a:solidFill>
                <a:latin typeface="Calibri"/>
                <a:ea typeface="Calibri"/>
                <a:cs typeface="Calibri"/>
                <a:sym typeface="Calibri"/>
              </a:rPr>
              <a:t> Roger S Key, English Nature, Bugwood.org</a:t>
            </a:r>
            <a:endParaRPr sz="1400" b="0" i="0" u="none" strike="noStrike" cap="none">
              <a:solidFill>
                <a:srgbClr val="000000"/>
              </a:solidFill>
              <a:latin typeface="Arial"/>
              <a:ea typeface="Arial"/>
              <a:cs typeface="Arial"/>
              <a:sym typeface="Arial"/>
            </a:endParaRPr>
          </a:p>
        </p:txBody>
      </p:sp>
      <p:pic>
        <p:nvPicPr>
          <p:cNvPr id="414" name="Google Shape;414;p35"/>
          <p:cNvPicPr preferRelativeResize="0"/>
          <p:nvPr/>
        </p:nvPicPr>
        <p:blipFill rotWithShape="1">
          <a:blip r:embed="rId4">
            <a:alphaModFix/>
          </a:blip>
          <a:srcRect/>
          <a:stretch/>
        </p:blipFill>
        <p:spPr>
          <a:xfrm>
            <a:off x="7623209" y="3927380"/>
            <a:ext cx="3855720" cy="214243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6DEBADB8-B028-43D4-B04C-BAA4217DAA4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368758" y="1690688"/>
            <a:ext cx="6527007" cy="4351338"/>
          </a:xfrm>
        </p:spPr>
      </p:pic>
      <p:sp>
        <p:nvSpPr>
          <p:cNvPr id="2" name="Title 1">
            <a:extLst>
              <a:ext uri="{FF2B5EF4-FFF2-40B4-BE49-F238E27FC236}">
                <a16:creationId xmlns:a16="http://schemas.microsoft.com/office/drawing/2014/main" id="{1CF2B710-A5C6-4234-A8B6-CF7BEF22AE63}"/>
              </a:ext>
            </a:extLst>
          </p:cNvPr>
          <p:cNvSpPr>
            <a:spLocks noGrp="1"/>
          </p:cNvSpPr>
          <p:nvPr>
            <p:ph type="title"/>
          </p:nvPr>
        </p:nvSpPr>
        <p:spPr/>
        <p:txBody>
          <a:bodyPr/>
          <a:lstStyle/>
          <a:p>
            <a:pPr algn="ctr"/>
            <a:r>
              <a:rPr lang="en-US" dirty="0"/>
              <a:t>Beetle Borers</a:t>
            </a:r>
          </a:p>
        </p:txBody>
      </p:sp>
      <p:pic>
        <p:nvPicPr>
          <p:cNvPr id="7" name="Content Placeholder 6">
            <a:extLst>
              <a:ext uri="{FF2B5EF4-FFF2-40B4-BE49-F238E27FC236}">
                <a16:creationId xmlns:a16="http://schemas.microsoft.com/office/drawing/2014/main" id="{3E44BB1F-7F7A-4376-BC29-13A9BD3E4A1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44660" y="1690688"/>
            <a:ext cx="3977394" cy="4351338"/>
          </a:xfrm>
        </p:spPr>
      </p:pic>
      <p:sp>
        <p:nvSpPr>
          <p:cNvPr id="5" name="Rectangle 4">
            <a:extLst>
              <a:ext uri="{FF2B5EF4-FFF2-40B4-BE49-F238E27FC236}">
                <a16:creationId xmlns:a16="http://schemas.microsoft.com/office/drawing/2014/main" id="{9EB78466-DE88-4E5B-97FE-B1E29C93D972}"/>
              </a:ext>
            </a:extLst>
          </p:cNvPr>
          <p:cNvSpPr/>
          <p:nvPr/>
        </p:nvSpPr>
        <p:spPr>
          <a:xfrm>
            <a:off x="7089400" y="6311900"/>
            <a:ext cx="5086714" cy="577081"/>
          </a:xfrm>
          <a:prstGeom prst="rect">
            <a:avLst/>
          </a:prstGeom>
        </p:spPr>
        <p:txBody>
          <a:bodyPr wrap="none">
            <a:spAutoFit/>
          </a:bodyPr>
          <a:lstStyle/>
          <a:p>
            <a:pPr algn="r"/>
            <a:r>
              <a:rPr lang="en-US" sz="1050" dirty="0">
                <a:solidFill>
                  <a:schemeClr val="bg1"/>
                </a:solidFill>
                <a:hlinkClick r:id="rId4">
                  <a:extLst>
                    <a:ext uri="{A12FA001-AC4F-418D-AE19-62706E023703}">
                      <ahyp:hlinkClr xmlns:ahyp="http://schemas.microsoft.com/office/drawing/2018/hyperlinkcolor" val="tx"/>
                    </a:ext>
                  </a:extLst>
                </a:hlinkClick>
              </a:rPr>
              <a:t>J.P. Michaud, Kansas State University, Bugwood.org</a:t>
            </a:r>
            <a:r>
              <a:rPr lang="en-US" sz="1050" dirty="0">
                <a:solidFill>
                  <a:schemeClr val="bg1"/>
                </a:solidFill>
              </a:rPr>
              <a:t>,</a:t>
            </a:r>
          </a:p>
          <a:p>
            <a:pPr algn="r"/>
            <a:r>
              <a:rPr lang="en-US" sz="1050" dirty="0">
                <a:solidFill>
                  <a:schemeClr val="bg1"/>
                </a:solidFill>
              </a:rPr>
              <a:t>John C. French Sr., Retired, </a:t>
            </a:r>
            <a:r>
              <a:rPr lang="en-US" sz="1050" dirty="0" err="1">
                <a:solidFill>
                  <a:schemeClr val="bg1"/>
                </a:solidFill>
              </a:rPr>
              <a:t>Universities:Auburn</a:t>
            </a:r>
            <a:r>
              <a:rPr lang="en-US" sz="1050" dirty="0">
                <a:solidFill>
                  <a:schemeClr val="bg1"/>
                </a:solidFill>
              </a:rPr>
              <a:t>, GA, Clemson and U of MO, Bugwood.org </a:t>
            </a:r>
            <a:br>
              <a:rPr lang="en-US" sz="1050" dirty="0">
                <a:solidFill>
                  <a:schemeClr val="bg1"/>
                </a:solidFill>
              </a:rPr>
            </a:br>
            <a:endParaRPr lang="en-US" sz="1050" i="0" dirty="0">
              <a:solidFill>
                <a:schemeClr val="bg1"/>
              </a:solidFill>
              <a:effectLst/>
            </a:endParaRPr>
          </a:p>
        </p:txBody>
      </p:sp>
      <p:pic>
        <p:nvPicPr>
          <p:cNvPr id="15" name="Picture 14">
            <a:extLst>
              <a:ext uri="{FF2B5EF4-FFF2-40B4-BE49-F238E27FC236}">
                <a16:creationId xmlns:a16="http://schemas.microsoft.com/office/drawing/2014/main" id="{33B5AC2C-DC86-4434-9F71-2E994C9CCE56}"/>
              </a:ext>
            </a:extLst>
          </p:cNvPr>
          <p:cNvPicPr>
            <a:picLocks noChangeAspect="1"/>
          </p:cNvPicPr>
          <p:nvPr/>
        </p:nvPicPr>
        <p:blipFill rotWithShape="1">
          <a:blip r:embed="rId5">
            <a:extLst>
              <a:ext uri="{28A0092B-C50C-407E-A947-70E740481C1C}">
                <a14:useLocalDpi xmlns:a14="http://schemas.microsoft.com/office/drawing/2010/main" val="0"/>
              </a:ext>
            </a:extLst>
          </a:blip>
          <a:srcRect t="20348"/>
          <a:stretch/>
        </p:blipFill>
        <p:spPr>
          <a:xfrm>
            <a:off x="8674421" y="1681906"/>
            <a:ext cx="3072919" cy="4351338"/>
          </a:xfrm>
          <a:prstGeom prst="rect">
            <a:avLst/>
          </a:prstGeom>
        </p:spPr>
      </p:pic>
      <p:sp>
        <p:nvSpPr>
          <p:cNvPr id="16" name="Rectangle 15">
            <a:extLst>
              <a:ext uri="{FF2B5EF4-FFF2-40B4-BE49-F238E27FC236}">
                <a16:creationId xmlns:a16="http://schemas.microsoft.com/office/drawing/2014/main" id="{0458B265-5317-4AC1-8C90-808B2C96C223}"/>
              </a:ext>
            </a:extLst>
          </p:cNvPr>
          <p:cNvSpPr/>
          <p:nvPr/>
        </p:nvSpPr>
        <p:spPr>
          <a:xfrm>
            <a:off x="444660" y="1690688"/>
            <a:ext cx="2301464" cy="677108"/>
          </a:xfrm>
          <a:prstGeom prst="rect">
            <a:avLst/>
          </a:prstGeom>
        </p:spPr>
        <p:txBody>
          <a:bodyPr wrap="none">
            <a:spAutoFit/>
          </a:bodyPr>
          <a:lstStyle/>
          <a:p>
            <a:r>
              <a:rPr lang="en-US" sz="2000" b="1" dirty="0"/>
              <a:t>soybean stem borer</a:t>
            </a:r>
            <a:br>
              <a:rPr lang="en-US" dirty="0"/>
            </a:br>
            <a:r>
              <a:rPr lang="en-US" dirty="0"/>
              <a:t> (</a:t>
            </a:r>
            <a:r>
              <a:rPr lang="en-US" i="1" dirty="0" err="1"/>
              <a:t>Dectes</a:t>
            </a:r>
            <a:r>
              <a:rPr lang="en-US" i="1" dirty="0"/>
              <a:t> </a:t>
            </a:r>
            <a:r>
              <a:rPr lang="en-US" i="1" dirty="0" err="1"/>
              <a:t>texanus</a:t>
            </a:r>
            <a:r>
              <a:rPr lang="en-US" dirty="0"/>
              <a:t>)</a:t>
            </a:r>
          </a:p>
        </p:txBody>
      </p:sp>
    </p:spTree>
    <p:extLst>
      <p:ext uri="{BB962C8B-B14F-4D97-AF65-F5344CB8AC3E}">
        <p14:creationId xmlns:p14="http://schemas.microsoft.com/office/powerpoint/2010/main" val="2291827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38"/>
          <p:cNvPicPr preferRelativeResize="0">
            <a:picLocks noGrp="1"/>
          </p:cNvPicPr>
          <p:nvPr>
            <p:ph type="body" idx="2"/>
          </p:nvPr>
        </p:nvPicPr>
        <p:blipFill rotWithShape="1">
          <a:blip r:embed="rId3">
            <a:alphaModFix/>
          </a:blip>
          <a:srcRect/>
          <a:stretch/>
        </p:blipFill>
        <p:spPr>
          <a:xfrm>
            <a:off x="368299" y="1408426"/>
            <a:ext cx="3393264" cy="2262176"/>
          </a:xfrm>
          <a:prstGeom prst="rect">
            <a:avLst/>
          </a:prstGeom>
          <a:noFill/>
          <a:ln>
            <a:noFill/>
          </a:ln>
        </p:spPr>
      </p:pic>
      <p:sp>
        <p:nvSpPr>
          <p:cNvPr id="444" name="Google Shape;444;p38"/>
          <p:cNvSpPr txBox="1">
            <a:spLocks noGrp="1"/>
          </p:cNvSpPr>
          <p:nvPr>
            <p:ph type="title"/>
          </p:nvPr>
        </p:nvSpPr>
        <p:spPr>
          <a:xfrm>
            <a:off x="838200" y="365125"/>
            <a:ext cx="1085177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Beneficial Beetles</a:t>
            </a:r>
            <a:endParaRPr/>
          </a:p>
        </p:txBody>
      </p:sp>
      <p:pic>
        <p:nvPicPr>
          <p:cNvPr id="446" name="Google Shape;446;p38"/>
          <p:cNvPicPr preferRelativeResize="0"/>
          <p:nvPr/>
        </p:nvPicPr>
        <p:blipFill rotWithShape="1">
          <a:blip r:embed="rId4">
            <a:alphaModFix/>
          </a:blip>
          <a:srcRect/>
          <a:stretch/>
        </p:blipFill>
        <p:spPr>
          <a:xfrm>
            <a:off x="219775" y="3688169"/>
            <a:ext cx="3367156" cy="2258586"/>
          </a:xfrm>
          <a:prstGeom prst="rect">
            <a:avLst/>
          </a:prstGeom>
          <a:noFill/>
          <a:ln>
            <a:noFill/>
          </a:ln>
        </p:spPr>
      </p:pic>
      <p:sp>
        <p:nvSpPr>
          <p:cNvPr id="449" name="Google Shape;449;p38"/>
          <p:cNvSpPr/>
          <p:nvPr/>
        </p:nvSpPr>
        <p:spPr>
          <a:xfrm>
            <a:off x="8525612" y="6389629"/>
            <a:ext cx="3666388"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000" b="0" i="0" u="none" strike="noStrike" cap="none" dirty="0">
                <a:solidFill>
                  <a:schemeClr val="lt1"/>
                </a:solidFill>
                <a:latin typeface="Arial"/>
                <a:ea typeface="Arial"/>
                <a:cs typeface="Arial"/>
                <a:sym typeface="Arial"/>
              </a:rPr>
              <a:t>Whitney </a:t>
            </a:r>
            <a:r>
              <a:rPr lang="en-US" sz="1000" b="0" i="0" u="none" strike="noStrike" cap="none" dirty="0" err="1">
                <a:solidFill>
                  <a:schemeClr val="lt1"/>
                </a:solidFill>
                <a:latin typeface="Arial"/>
                <a:ea typeface="Arial"/>
                <a:cs typeface="Arial"/>
                <a:sym typeface="Arial"/>
              </a:rPr>
              <a:t>Cranshaw</a:t>
            </a:r>
            <a:r>
              <a:rPr lang="en-US" sz="1000" b="0" i="0" u="none" strike="noStrike" cap="none" dirty="0">
                <a:solidFill>
                  <a:schemeClr val="lt1"/>
                </a:solidFill>
                <a:latin typeface="Arial"/>
                <a:ea typeface="Arial"/>
                <a:cs typeface="Arial"/>
                <a:sym typeface="Arial"/>
              </a:rPr>
              <a:t>, Colorado State University, Bugwood.org, </a:t>
            </a:r>
          </a:p>
          <a:p>
            <a:pPr lvl="0" algn="r"/>
            <a:r>
              <a:rPr lang="en-US" sz="1000" dirty="0">
                <a:solidFill>
                  <a:schemeClr val="lt1"/>
                </a:solidFill>
              </a:rPr>
              <a:t>Susan Ellis, Bugwood.org  </a:t>
            </a:r>
            <a:endParaRPr sz="1000" b="0" i="0" u="none" strike="noStrike" cap="none" dirty="0">
              <a:solidFill>
                <a:schemeClr val="lt1"/>
              </a:solidFill>
              <a:latin typeface="Arial"/>
              <a:ea typeface="Arial"/>
              <a:cs typeface="Arial"/>
              <a:sym typeface="Arial"/>
            </a:endParaRPr>
          </a:p>
        </p:txBody>
      </p:sp>
      <p:pic>
        <p:nvPicPr>
          <p:cNvPr id="9" name="Content Placeholder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5612" y="3623285"/>
            <a:ext cx="3344088" cy="2227939"/>
          </a:xfrm>
          <a:prstGeom prst="rect">
            <a:avLst/>
          </a:prstGeom>
          <a:noFill/>
          <a:ln>
            <a:noFill/>
          </a:ln>
        </p:spPr>
      </p:pic>
      <p:pic>
        <p:nvPicPr>
          <p:cNvPr id="12" name="Content Placeholder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5612" y="1425993"/>
            <a:ext cx="3298089" cy="2197292"/>
          </a:xfrm>
          <a:prstGeom prst="rect">
            <a:avLst/>
          </a:prstGeom>
          <a:noFill/>
          <a:ln>
            <a:no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7188" y="1414656"/>
            <a:ext cx="3686175" cy="2457450"/>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r="1108" b="25000"/>
          <a:stretch/>
        </p:blipFill>
        <p:spPr>
          <a:xfrm>
            <a:off x="4557188" y="3872106"/>
            <a:ext cx="3739526" cy="1890712"/>
          </a:xfrm>
          <a:prstGeom prst="rect">
            <a:avLst/>
          </a:prstGeom>
        </p:spPr>
      </p:pic>
      <p:pic>
        <p:nvPicPr>
          <p:cNvPr id="10" name="Google Shape;447;p38">
            <a:extLst>
              <a:ext uri="{FF2B5EF4-FFF2-40B4-BE49-F238E27FC236}">
                <a16:creationId xmlns:a16="http://schemas.microsoft.com/office/drawing/2014/main" id="{3D7AE689-5F43-4D41-BC60-1AA2617E29CA}"/>
              </a:ext>
            </a:extLst>
          </p:cNvPr>
          <p:cNvPicPr preferRelativeResize="0"/>
          <p:nvPr/>
        </p:nvPicPr>
        <p:blipFill rotWithShape="1">
          <a:blip r:embed="rId9">
            <a:alphaModFix/>
          </a:blip>
          <a:srcRect/>
          <a:stretch/>
        </p:blipFill>
        <p:spPr>
          <a:xfrm>
            <a:off x="8525611" y="1395346"/>
            <a:ext cx="3298089" cy="2262176"/>
          </a:xfrm>
          <a:prstGeom prst="rect">
            <a:avLst/>
          </a:prstGeom>
          <a:noFill/>
          <a:ln>
            <a:noFill/>
          </a:ln>
        </p:spPr>
      </p:pic>
      <p:pic>
        <p:nvPicPr>
          <p:cNvPr id="11" name="Content Placeholder 9">
            <a:extLst>
              <a:ext uri="{FF2B5EF4-FFF2-40B4-BE49-F238E27FC236}">
                <a16:creationId xmlns:a16="http://schemas.microsoft.com/office/drawing/2014/main" id="{8B08AD13-D671-4104-9DDA-8FCE01157578}"/>
              </a:ext>
            </a:extLst>
          </p:cNvPr>
          <p:cNvPicPr>
            <a:picLocks noChangeAspect="1"/>
          </p:cNvPicPr>
          <p:nvPr/>
        </p:nvPicPr>
        <p:blipFill>
          <a:blip r:embed="rId10"/>
          <a:stretch>
            <a:fillRect/>
          </a:stretch>
        </p:blipFill>
        <p:spPr>
          <a:xfrm rot="5400000">
            <a:off x="3206460" y="3007224"/>
            <a:ext cx="1622845" cy="1764898"/>
          </a:xfrm>
          <a:prstGeom prst="rect">
            <a:avLst/>
          </a:prstGeom>
        </p:spPr>
      </p:pic>
    </p:spTree>
    <p:extLst>
      <p:ext uri="{BB962C8B-B14F-4D97-AF65-F5344CB8AC3E}">
        <p14:creationId xmlns:p14="http://schemas.microsoft.com/office/powerpoint/2010/main" val="1619040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Moths &amp; Butterflies</a:t>
            </a:r>
            <a:endParaRPr/>
          </a:p>
        </p:txBody>
      </p:sp>
      <p:sp>
        <p:nvSpPr>
          <p:cNvPr id="530" name="Google Shape;530;p46"/>
          <p:cNvSpPr txBox="1">
            <a:spLocks noGrp="1"/>
          </p:cNvSpPr>
          <p:nvPr>
            <p:ph type="body" idx="1"/>
          </p:nvPr>
        </p:nvSpPr>
        <p:spPr>
          <a:xfrm>
            <a:off x="838200" y="1825625"/>
            <a:ext cx="4941024" cy="43512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1000"/>
              </a:spcBef>
              <a:spcAft>
                <a:spcPts val="0"/>
              </a:spcAft>
              <a:buSzPts val="2800"/>
              <a:buChar char="•"/>
            </a:pPr>
            <a:r>
              <a:rPr lang="en-US" sz="3000" dirty="0"/>
              <a:t>Order: Lepidoptera</a:t>
            </a:r>
            <a:endParaRPr sz="3000" dirty="0"/>
          </a:p>
          <a:p>
            <a:pPr indent="-406400">
              <a:lnSpc>
                <a:spcPct val="100000"/>
              </a:lnSpc>
              <a:spcBef>
                <a:spcPts val="0"/>
              </a:spcBef>
              <a:buSzPts val="2800"/>
            </a:pPr>
            <a:r>
              <a:rPr lang="en-US" sz="3000" dirty="0"/>
              <a:t>Complete metamorphosis</a:t>
            </a:r>
          </a:p>
          <a:p>
            <a:pPr marL="457200" lvl="0" indent="-406400" algn="l" rtl="0">
              <a:lnSpc>
                <a:spcPct val="100000"/>
              </a:lnSpc>
              <a:spcBef>
                <a:spcPts val="0"/>
              </a:spcBef>
              <a:spcAft>
                <a:spcPts val="0"/>
              </a:spcAft>
              <a:buSzPts val="2800"/>
              <a:buChar char="•"/>
            </a:pPr>
            <a:r>
              <a:rPr lang="en-US" sz="3000" dirty="0"/>
              <a:t>Chewing (larvae) and sucking mouthparts (adult)</a:t>
            </a:r>
            <a:endParaRPr sz="3000" dirty="0"/>
          </a:p>
          <a:p>
            <a:pPr marL="457200" lvl="0" indent="-419100" algn="l" rtl="0">
              <a:lnSpc>
                <a:spcPct val="100000"/>
              </a:lnSpc>
              <a:spcBef>
                <a:spcPts val="0"/>
              </a:spcBef>
              <a:spcAft>
                <a:spcPts val="0"/>
              </a:spcAft>
              <a:buSzPts val="3000"/>
              <a:buChar char="•"/>
            </a:pPr>
            <a:r>
              <a:rPr lang="en-US" sz="3000" dirty="0"/>
              <a:t>Larvae – PEST stage</a:t>
            </a:r>
          </a:p>
        </p:txBody>
      </p:sp>
      <p:sp>
        <p:nvSpPr>
          <p:cNvPr id="531" name="Google Shape;531;p46"/>
          <p:cNvSpPr/>
          <p:nvPr/>
        </p:nvSpPr>
        <p:spPr>
          <a:xfrm>
            <a:off x="6096000" y="6294377"/>
            <a:ext cx="60960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000" i="0" u="none" strike="noStrike" cap="none">
                <a:solidFill>
                  <a:srgbClr val="F2F2F2"/>
                </a:solidFill>
                <a:latin typeface="Calibri"/>
                <a:ea typeface="Calibri"/>
                <a:cs typeface="Calibri"/>
                <a:sym typeface="Calibri"/>
              </a:rPr>
              <a:t>Karla Salp, Washington State Department of Agriculture, Bugwood.org</a:t>
            </a:r>
            <a:endParaRPr sz="1000" i="0" u="none" strike="noStrike" cap="none">
              <a:solidFill>
                <a:srgbClr val="F2F2F2"/>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200"/>
              <a:buFont typeface="Arial"/>
              <a:buNone/>
            </a:pPr>
            <a:r>
              <a:rPr lang="en-US" sz="1000" i="0" u="none" strike="noStrike" cap="none">
                <a:solidFill>
                  <a:srgbClr val="F2F2F2"/>
                </a:solidFill>
                <a:latin typeface="Calibri"/>
                <a:ea typeface="Calibri"/>
                <a:cs typeface="Calibri"/>
                <a:sym typeface="Calibri"/>
              </a:rPr>
              <a:t>Emily Zobel, UME,</a:t>
            </a:r>
            <a:endParaRPr sz="1000" i="0" u="none" strike="noStrike" cap="none">
              <a:solidFill>
                <a:srgbClr val="000000"/>
              </a:solidFill>
              <a:latin typeface="Calibri"/>
              <a:ea typeface="Calibri"/>
              <a:cs typeface="Calibri"/>
              <a:sym typeface="Calibri"/>
            </a:endParaRPr>
          </a:p>
        </p:txBody>
      </p:sp>
      <p:pic>
        <p:nvPicPr>
          <p:cNvPr id="532" name="Google Shape;532;p46"/>
          <p:cNvPicPr preferRelativeResize="0"/>
          <p:nvPr/>
        </p:nvPicPr>
        <p:blipFill rotWithShape="1">
          <a:blip r:embed="rId3">
            <a:alphaModFix/>
          </a:blip>
          <a:srcRect r="15354"/>
          <a:stretch/>
        </p:blipFill>
        <p:spPr>
          <a:xfrm rot="5400000">
            <a:off x="8869537" y="1147425"/>
            <a:ext cx="2357975" cy="3714350"/>
          </a:xfrm>
          <a:prstGeom prst="rect">
            <a:avLst/>
          </a:prstGeom>
          <a:noFill/>
          <a:ln>
            <a:noFill/>
          </a:ln>
        </p:spPr>
      </p:pic>
      <p:pic>
        <p:nvPicPr>
          <p:cNvPr id="533" name="Google Shape;533;p46"/>
          <p:cNvPicPr preferRelativeResize="0"/>
          <p:nvPr/>
        </p:nvPicPr>
        <p:blipFill rotWithShape="1">
          <a:blip r:embed="rId4">
            <a:alphaModFix/>
          </a:blip>
          <a:srcRect t="4479" b="9535"/>
          <a:stretch/>
        </p:blipFill>
        <p:spPr>
          <a:xfrm>
            <a:off x="8191350" y="4143850"/>
            <a:ext cx="3714350" cy="1796576"/>
          </a:xfrm>
          <a:prstGeom prst="rect">
            <a:avLst/>
          </a:prstGeom>
          <a:noFill/>
          <a:ln>
            <a:noFill/>
          </a:ln>
        </p:spPr>
      </p:pic>
      <p:pic>
        <p:nvPicPr>
          <p:cNvPr id="534" name="Google Shape;534;p46"/>
          <p:cNvPicPr preferRelativeResize="0"/>
          <p:nvPr/>
        </p:nvPicPr>
        <p:blipFill rotWithShape="1">
          <a:blip r:embed="rId5">
            <a:alphaModFix/>
          </a:blip>
          <a:srcRect l="15748" r="51277"/>
          <a:stretch/>
        </p:blipFill>
        <p:spPr>
          <a:xfrm>
            <a:off x="5779225" y="1825625"/>
            <a:ext cx="2412125" cy="41148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Caterpillar</a:t>
            </a:r>
            <a:endParaRPr/>
          </a:p>
        </p:txBody>
      </p:sp>
      <p:sp>
        <p:nvSpPr>
          <p:cNvPr id="540" name="Google Shape;540;p47"/>
          <p:cNvSpPr txBox="1">
            <a:spLocks noGrp="1"/>
          </p:cNvSpPr>
          <p:nvPr>
            <p:ph idx="1"/>
          </p:nvPr>
        </p:nvSpPr>
        <p:spPr>
          <a:xfrm>
            <a:off x="838200" y="1690688"/>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Chewing mouth parts</a:t>
            </a:r>
            <a:endParaRPr dirty="0"/>
          </a:p>
          <a:p>
            <a:pPr marL="228600" lvl="0" indent="-228600" algn="l" rtl="0">
              <a:lnSpc>
                <a:spcPct val="90000"/>
              </a:lnSpc>
              <a:spcBef>
                <a:spcPts val="1000"/>
              </a:spcBef>
              <a:spcAft>
                <a:spcPts val="0"/>
              </a:spcAft>
              <a:buClr>
                <a:schemeClr val="dk1"/>
              </a:buClr>
              <a:buSzPts val="2800"/>
              <a:buChar char="•"/>
            </a:pPr>
            <a:r>
              <a:rPr lang="en-US" dirty="0"/>
              <a:t>2-5 pairs of pro-leg </a:t>
            </a:r>
            <a:endParaRPr dirty="0"/>
          </a:p>
          <a:p>
            <a:pPr marL="228600" lvl="0" indent="-228600" algn="l" rtl="0">
              <a:lnSpc>
                <a:spcPct val="90000"/>
              </a:lnSpc>
              <a:spcBef>
                <a:spcPts val="1000"/>
              </a:spcBef>
              <a:spcAft>
                <a:spcPts val="0"/>
              </a:spcAft>
              <a:buClr>
                <a:schemeClr val="dk1"/>
              </a:buClr>
              <a:buSzPts val="2800"/>
              <a:buChar char="•"/>
            </a:pPr>
            <a:r>
              <a:rPr lang="en-US" dirty="0"/>
              <a:t>Pest: Feed on leaf, stem borer, tent/webbing</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542" name="Google Shape;542;p47"/>
          <p:cNvPicPr preferRelativeResize="0"/>
          <p:nvPr/>
        </p:nvPicPr>
        <p:blipFill rotWithShape="1">
          <a:blip r:embed="rId3">
            <a:alphaModFix/>
          </a:blip>
          <a:srcRect l="24024" t="2403" r="29686" b="8677"/>
          <a:stretch/>
        </p:blipFill>
        <p:spPr>
          <a:xfrm rot="5400000">
            <a:off x="6141261" y="1717198"/>
            <a:ext cx="2417322" cy="6296628"/>
          </a:xfrm>
          <a:prstGeom prst="rect">
            <a:avLst/>
          </a:prstGeom>
          <a:noFill/>
          <a:ln>
            <a:noFill/>
          </a:ln>
        </p:spPr>
      </p:pic>
      <p:sp>
        <p:nvSpPr>
          <p:cNvPr id="543" name="Google Shape;543;p47"/>
          <p:cNvSpPr/>
          <p:nvPr/>
        </p:nvSpPr>
        <p:spPr>
          <a:xfrm>
            <a:off x="6096000" y="6256635"/>
            <a:ext cx="6096000"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F2F2F2"/>
                </a:solidFill>
                <a:latin typeface="Calibri"/>
                <a:ea typeface="Calibri"/>
                <a:cs typeface="Calibri"/>
                <a:sym typeface="Calibri"/>
              </a:rPr>
              <a:t>Whitney Cranshaw, Colorado State University, Bugwood.org,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F2F2F2"/>
                </a:solidFill>
                <a:latin typeface="Calibri"/>
                <a:ea typeface="Calibri"/>
                <a:cs typeface="Calibri"/>
                <a:sym typeface="Calibri"/>
              </a:rPr>
              <a:t> R.J. Reynolds Tobacco Company, Bugwood.org</a:t>
            </a:r>
            <a:endParaRPr sz="1200" b="0" i="0" u="none" strike="noStrike" cap="none">
              <a:solidFill>
                <a:srgbClr val="F2F2F2"/>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C0182BD2-3FCC-4047-9733-0B99735900CF}"/>
              </a:ext>
            </a:extLst>
          </p:cNvPr>
          <p:cNvPicPr>
            <a:picLocks noChangeAspect="1"/>
          </p:cNvPicPr>
          <p:nvPr/>
        </p:nvPicPr>
        <p:blipFill>
          <a:blip r:embed="rId4"/>
          <a:stretch>
            <a:fillRect/>
          </a:stretch>
        </p:blipFill>
        <p:spPr>
          <a:xfrm>
            <a:off x="1299952" y="3782345"/>
            <a:ext cx="2480505" cy="206286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453FA-0B2B-4DFD-A547-9968D431C564}"/>
              </a:ext>
            </a:extLst>
          </p:cNvPr>
          <p:cNvSpPr>
            <a:spLocks noGrp="1"/>
          </p:cNvSpPr>
          <p:nvPr>
            <p:ph type="title"/>
          </p:nvPr>
        </p:nvSpPr>
        <p:spPr/>
        <p:txBody>
          <a:bodyPr/>
          <a:lstStyle/>
          <a:p>
            <a:pPr algn="ctr"/>
            <a:r>
              <a:rPr lang="en-US" dirty="0"/>
              <a:t>Feeding Damage</a:t>
            </a:r>
          </a:p>
        </p:txBody>
      </p:sp>
      <p:pic>
        <p:nvPicPr>
          <p:cNvPr id="4" name="Content Placeholder 4">
            <a:extLst>
              <a:ext uri="{FF2B5EF4-FFF2-40B4-BE49-F238E27FC236}">
                <a16:creationId xmlns:a16="http://schemas.microsoft.com/office/drawing/2014/main" id="{6BBA1BAD-D352-43DD-B7D9-187E26FE41B0}"/>
              </a:ext>
            </a:extLst>
          </p:cNvPr>
          <p:cNvPicPr>
            <a:picLocks noGrp="1" noChangeAspect="1"/>
          </p:cNvPicPr>
          <p:nvPr>
            <p:ph idx="1"/>
          </p:nvPr>
        </p:nvPicPr>
        <p:blipFill>
          <a:blip r:embed="rId2"/>
          <a:stretch>
            <a:fillRect/>
          </a:stretch>
        </p:blipFill>
        <p:spPr>
          <a:xfrm>
            <a:off x="321023" y="1568513"/>
            <a:ext cx="4276974" cy="2850524"/>
          </a:xfrm>
          <a:prstGeom prst="rect">
            <a:avLst/>
          </a:prstGeom>
        </p:spPr>
      </p:pic>
      <p:pic>
        <p:nvPicPr>
          <p:cNvPr id="2050" name="Picture 2" descr="https://extension.umn.edu/sites/extension.umn.edu/files/squash-vine-borer-larvae-damage.jpg">
            <a:extLst>
              <a:ext uri="{FF2B5EF4-FFF2-40B4-BE49-F238E27FC236}">
                <a16:creationId xmlns:a16="http://schemas.microsoft.com/office/drawing/2014/main" id="{5B8D0E98-BD81-4854-8EA1-1C484B1FC7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2769" y="1568513"/>
            <a:ext cx="3846177" cy="31901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ure 2. Corn earworm">
            <a:extLst>
              <a:ext uri="{FF2B5EF4-FFF2-40B4-BE49-F238E27FC236}">
                <a16:creationId xmlns:a16="http://schemas.microsoft.com/office/drawing/2014/main" id="{D8786865-50F9-4550-9A84-33BF4BF030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540" t="20409" r="2438" b="22959"/>
          <a:stretch/>
        </p:blipFill>
        <p:spPr bwMode="auto">
          <a:xfrm>
            <a:off x="4429555" y="1568513"/>
            <a:ext cx="3811092" cy="40481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4BF8991-2DAE-4D12-A406-B9049F2F3749}"/>
              </a:ext>
            </a:extLst>
          </p:cNvPr>
          <p:cNvSpPr/>
          <p:nvPr/>
        </p:nvSpPr>
        <p:spPr>
          <a:xfrm>
            <a:off x="8034247" y="6445181"/>
            <a:ext cx="3929153" cy="276999"/>
          </a:xfrm>
          <a:prstGeom prst="rect">
            <a:avLst/>
          </a:prstGeom>
        </p:spPr>
        <p:txBody>
          <a:bodyPr wrap="none">
            <a:spAutoFit/>
          </a:bodyPr>
          <a:lstStyle/>
          <a:p>
            <a:pPr algn="r"/>
            <a:r>
              <a:rPr lang="en-US" sz="1200" dirty="0">
                <a:solidFill>
                  <a:schemeClr val="bg1"/>
                </a:solidFill>
              </a:rPr>
              <a:t>Whitney </a:t>
            </a:r>
            <a:r>
              <a:rPr lang="en-US" sz="1200" dirty="0" err="1">
                <a:solidFill>
                  <a:schemeClr val="bg1"/>
                </a:solidFill>
              </a:rPr>
              <a:t>Cranshaw</a:t>
            </a:r>
            <a:r>
              <a:rPr lang="en-US" sz="1200" dirty="0">
                <a:solidFill>
                  <a:schemeClr val="bg1"/>
                </a:solidFill>
              </a:rPr>
              <a:t>, Colorado State University, Bugwood.org </a:t>
            </a:r>
          </a:p>
        </p:txBody>
      </p:sp>
    </p:spTree>
    <p:extLst>
      <p:ext uri="{BB962C8B-B14F-4D97-AF65-F5344CB8AC3E}">
        <p14:creationId xmlns:p14="http://schemas.microsoft.com/office/powerpoint/2010/main" val="201612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Caterpillar Control </a:t>
            </a:r>
          </a:p>
        </p:txBody>
      </p:sp>
      <p:sp>
        <p:nvSpPr>
          <p:cNvPr id="3" name="Content Placeholder 2"/>
          <p:cNvSpPr>
            <a:spLocks noGrp="1"/>
          </p:cNvSpPr>
          <p:nvPr>
            <p:ph sz="half" idx="1"/>
          </p:nvPr>
        </p:nvSpPr>
        <p:spPr>
          <a:xfrm>
            <a:off x="587829" y="1825625"/>
            <a:ext cx="6422571" cy="4168775"/>
          </a:xfrm>
        </p:spPr>
        <p:txBody>
          <a:bodyPr>
            <a:normAutofit/>
          </a:bodyPr>
          <a:lstStyle/>
          <a:p>
            <a:r>
              <a:rPr lang="en-US" sz="2400" dirty="0"/>
              <a:t>Track Migration/ Degree Days</a:t>
            </a:r>
          </a:p>
          <a:p>
            <a:r>
              <a:rPr lang="en-US" sz="2400" dirty="0"/>
              <a:t>Inspect transplants carefully</a:t>
            </a:r>
          </a:p>
          <a:p>
            <a:pPr lvl="1"/>
            <a:r>
              <a:rPr lang="en-US" sz="2000" dirty="0" err="1"/>
              <a:t>Frass</a:t>
            </a:r>
            <a:r>
              <a:rPr lang="en-US" sz="2000" dirty="0"/>
              <a:t>/poop</a:t>
            </a:r>
          </a:p>
          <a:p>
            <a:r>
              <a:rPr lang="en-US" sz="2400" dirty="0"/>
              <a:t>Early maturing or fast-maturing plants </a:t>
            </a:r>
          </a:p>
          <a:p>
            <a:r>
              <a:rPr lang="en-US" sz="2400" dirty="0"/>
              <a:t>Remove plant debris after the growing season</a:t>
            </a:r>
          </a:p>
          <a:p>
            <a:r>
              <a:rPr lang="en-US" sz="2400" dirty="0"/>
              <a:t>Tillage </a:t>
            </a:r>
          </a:p>
          <a:p>
            <a:r>
              <a:rPr lang="en-US" sz="2400" i="1" dirty="0"/>
              <a:t>Biocontrol </a:t>
            </a:r>
          </a:p>
          <a:p>
            <a:pPr lvl="1"/>
            <a:r>
              <a:rPr lang="en-US" sz="2000" i="1" dirty="0"/>
              <a:t>Bacillus thuringiensis </a:t>
            </a:r>
            <a:r>
              <a:rPr lang="en-US" sz="2000" dirty="0"/>
              <a:t>(</a:t>
            </a:r>
            <a:r>
              <a:rPr lang="en-US" sz="2000" dirty="0" err="1"/>
              <a:t>Bt</a:t>
            </a:r>
            <a:r>
              <a:rPr lang="en-US" sz="2000" dirty="0"/>
              <a:t>)</a:t>
            </a:r>
          </a:p>
          <a:p>
            <a:r>
              <a:rPr lang="en-US" sz="2400" dirty="0"/>
              <a:t>Insecticide good coverage – Under the leaves</a:t>
            </a:r>
          </a:p>
        </p:txBody>
      </p:sp>
      <p:sp>
        <p:nvSpPr>
          <p:cNvPr id="8" name="Rectangle 7"/>
          <p:cNvSpPr/>
          <p:nvPr/>
        </p:nvSpPr>
        <p:spPr>
          <a:xfrm>
            <a:off x="8034247" y="6445181"/>
            <a:ext cx="3929153" cy="276999"/>
          </a:xfrm>
          <a:prstGeom prst="rect">
            <a:avLst/>
          </a:prstGeom>
        </p:spPr>
        <p:txBody>
          <a:bodyPr wrap="none">
            <a:spAutoFit/>
          </a:bodyPr>
          <a:lstStyle/>
          <a:p>
            <a:pPr algn="r"/>
            <a:r>
              <a:rPr lang="en-US" sz="1200" dirty="0">
                <a:solidFill>
                  <a:schemeClr val="bg1"/>
                </a:solidFill>
              </a:rPr>
              <a:t>Whitney </a:t>
            </a:r>
            <a:r>
              <a:rPr lang="en-US" sz="1200" dirty="0" err="1">
                <a:solidFill>
                  <a:schemeClr val="bg1"/>
                </a:solidFill>
              </a:rPr>
              <a:t>Cranshaw</a:t>
            </a:r>
            <a:r>
              <a:rPr lang="en-US" sz="1200" dirty="0">
                <a:solidFill>
                  <a:schemeClr val="bg1"/>
                </a:solidFill>
              </a:rPr>
              <a:t>, Colorado State University, Bugwood.org </a:t>
            </a:r>
          </a:p>
        </p:txBody>
      </p:sp>
      <p:pic>
        <p:nvPicPr>
          <p:cNvPr id="11" name="Picture 10">
            <a:extLst>
              <a:ext uri="{FF2B5EF4-FFF2-40B4-BE49-F238E27FC236}">
                <a16:creationId xmlns:a16="http://schemas.microsoft.com/office/drawing/2014/main" id="{1800479D-ACF6-4F12-A1E1-1016D8D9D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2950" y="1666294"/>
            <a:ext cx="2990850" cy="2764400"/>
          </a:xfrm>
          <a:prstGeom prst="rect">
            <a:avLst/>
          </a:prstGeom>
        </p:spPr>
      </p:pic>
      <p:pic>
        <p:nvPicPr>
          <p:cNvPr id="13" name="Picture 12">
            <a:extLst>
              <a:ext uri="{FF2B5EF4-FFF2-40B4-BE49-F238E27FC236}">
                <a16:creationId xmlns:a16="http://schemas.microsoft.com/office/drawing/2014/main" id="{17C55480-9965-489C-AC3C-D8D8015EE292}"/>
              </a:ext>
            </a:extLst>
          </p:cNvPr>
          <p:cNvPicPr>
            <a:picLocks noChangeAspect="1"/>
          </p:cNvPicPr>
          <p:nvPr/>
        </p:nvPicPr>
        <p:blipFill rotWithShape="1">
          <a:blip r:embed="rId4">
            <a:extLst>
              <a:ext uri="{28A0092B-C50C-407E-A947-70E740481C1C}">
                <a14:useLocalDpi xmlns:a14="http://schemas.microsoft.com/office/drawing/2010/main" val="0"/>
              </a:ext>
            </a:extLst>
          </a:blip>
          <a:srcRect l="19383" t="41693"/>
          <a:stretch/>
        </p:blipFill>
        <p:spPr>
          <a:xfrm rot="10800000">
            <a:off x="6675210" y="4406299"/>
            <a:ext cx="4289880" cy="1745264"/>
          </a:xfrm>
          <a:prstGeom prst="rect">
            <a:avLst/>
          </a:prstGeom>
        </p:spPr>
      </p:pic>
    </p:spTree>
    <p:extLst>
      <p:ext uri="{BB962C8B-B14F-4D97-AF65-F5344CB8AC3E}">
        <p14:creationId xmlns:p14="http://schemas.microsoft.com/office/powerpoint/2010/main" val="4148045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Insect Mouth</a:t>
            </a:r>
            <a:endParaRPr dirty="0"/>
          </a:p>
        </p:txBody>
      </p:sp>
      <p:sp>
        <p:nvSpPr>
          <p:cNvPr id="143" name="Google Shape;143;p6"/>
          <p:cNvSpPr txBox="1">
            <a:spLocks noGrp="1"/>
          </p:cNvSpPr>
          <p:nvPr>
            <p:ph type="body" idx="1"/>
          </p:nvPr>
        </p:nvSpPr>
        <p:spPr>
          <a:xfrm>
            <a:off x="288470" y="1544964"/>
            <a:ext cx="11487900" cy="690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dirty="0"/>
              <a:t>Different shapes = Different feeding types= Different feeding damage </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144" name="Google Shape;144;p6" descr="EB Image"/>
          <p:cNvPicPr preferRelativeResize="0">
            <a:picLocks noGrp="1"/>
          </p:cNvPicPr>
          <p:nvPr>
            <p:ph type="body" idx="2"/>
          </p:nvPr>
        </p:nvPicPr>
        <p:blipFill rotWithShape="1">
          <a:blip r:embed="rId3">
            <a:alphaModFix/>
          </a:blip>
          <a:srcRect t="51874"/>
          <a:stretch/>
        </p:blipFill>
        <p:spPr>
          <a:xfrm>
            <a:off x="6183311" y="2120558"/>
            <a:ext cx="5301217" cy="2374561"/>
          </a:xfrm>
          <a:prstGeom prst="rect">
            <a:avLst/>
          </a:prstGeom>
          <a:noFill/>
          <a:ln>
            <a:noFill/>
          </a:ln>
        </p:spPr>
      </p:pic>
      <p:pic>
        <p:nvPicPr>
          <p:cNvPr id="145" name="Google Shape;145;p6" descr="EB Image"/>
          <p:cNvPicPr preferRelativeResize="0"/>
          <p:nvPr/>
        </p:nvPicPr>
        <p:blipFill rotWithShape="1">
          <a:blip r:embed="rId3">
            <a:alphaModFix/>
          </a:blip>
          <a:srcRect t="9354" b="47196"/>
          <a:stretch/>
        </p:blipFill>
        <p:spPr>
          <a:xfrm>
            <a:off x="961818" y="2060105"/>
            <a:ext cx="5062213" cy="2152591"/>
          </a:xfrm>
          <a:prstGeom prst="rect">
            <a:avLst/>
          </a:prstGeom>
          <a:noFill/>
          <a:ln>
            <a:noFill/>
          </a:ln>
        </p:spPr>
      </p:pic>
      <p:pic>
        <p:nvPicPr>
          <p:cNvPr id="6" name="Google Shape;134;p5">
            <a:extLst>
              <a:ext uri="{FF2B5EF4-FFF2-40B4-BE49-F238E27FC236}">
                <a16:creationId xmlns:a16="http://schemas.microsoft.com/office/drawing/2014/main" id="{0A7FA78D-09C3-4DD8-B5C9-7FBD864DF9E4}"/>
              </a:ext>
            </a:extLst>
          </p:cNvPr>
          <p:cNvPicPr preferRelativeResize="0">
            <a:picLocks/>
          </p:cNvPicPr>
          <p:nvPr/>
        </p:nvPicPr>
        <p:blipFill rotWithShape="1">
          <a:blip r:embed="rId4">
            <a:alphaModFix/>
          </a:blip>
          <a:srcRect/>
          <a:stretch/>
        </p:blipFill>
        <p:spPr>
          <a:xfrm>
            <a:off x="6183311" y="4265835"/>
            <a:ext cx="1697621" cy="1684358"/>
          </a:xfrm>
          <a:prstGeom prst="rect">
            <a:avLst/>
          </a:prstGeom>
          <a:noFill/>
          <a:ln>
            <a:noFill/>
          </a:ln>
        </p:spPr>
      </p:pic>
      <p:pic>
        <p:nvPicPr>
          <p:cNvPr id="7" name="Google Shape;137;p5">
            <a:extLst>
              <a:ext uri="{FF2B5EF4-FFF2-40B4-BE49-F238E27FC236}">
                <a16:creationId xmlns:a16="http://schemas.microsoft.com/office/drawing/2014/main" id="{6D7ECC71-F089-44B1-8732-D11FE0A1BC7D}"/>
              </a:ext>
            </a:extLst>
          </p:cNvPr>
          <p:cNvPicPr preferRelativeResize="0"/>
          <p:nvPr/>
        </p:nvPicPr>
        <p:blipFill rotWithShape="1">
          <a:blip r:embed="rId5">
            <a:alphaModFix/>
          </a:blip>
          <a:srcRect/>
          <a:stretch/>
        </p:blipFill>
        <p:spPr>
          <a:xfrm>
            <a:off x="9749222" y="4265835"/>
            <a:ext cx="2027148" cy="1541477"/>
          </a:xfrm>
          <a:prstGeom prst="rect">
            <a:avLst/>
          </a:prstGeom>
          <a:noFill/>
          <a:ln>
            <a:noFill/>
          </a:ln>
        </p:spPr>
      </p:pic>
      <p:sp>
        <p:nvSpPr>
          <p:cNvPr id="8" name="Google Shape;133;p5">
            <a:extLst>
              <a:ext uri="{FF2B5EF4-FFF2-40B4-BE49-F238E27FC236}">
                <a16:creationId xmlns:a16="http://schemas.microsoft.com/office/drawing/2014/main" id="{0687EEB3-22F8-4A87-A45A-DB3C46F18408}"/>
              </a:ext>
            </a:extLst>
          </p:cNvPr>
          <p:cNvSpPr/>
          <p:nvPr/>
        </p:nvSpPr>
        <p:spPr>
          <a:xfrm>
            <a:off x="6032420" y="6492875"/>
            <a:ext cx="60960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050" b="0" i="0" u="none" strike="noStrike" cap="none" dirty="0">
                <a:solidFill>
                  <a:srgbClr val="F2F2F2"/>
                </a:solidFill>
                <a:latin typeface="Calibri"/>
                <a:ea typeface="Calibri"/>
                <a:cs typeface="Calibri"/>
                <a:sym typeface="Calibri"/>
              </a:rPr>
              <a:t>Lindsey </a:t>
            </a:r>
            <a:r>
              <a:rPr lang="en-US" sz="1050" b="0" i="0" u="none" strike="noStrike" cap="none" dirty="0" err="1">
                <a:solidFill>
                  <a:srgbClr val="F2F2F2"/>
                </a:solidFill>
                <a:latin typeface="Calibri"/>
                <a:ea typeface="Calibri"/>
                <a:cs typeface="Calibri"/>
                <a:sym typeface="Calibri"/>
              </a:rPr>
              <a:t>Seastone</a:t>
            </a:r>
            <a:r>
              <a:rPr lang="en-US" sz="1050" b="0" i="0" u="none" strike="noStrike" cap="none" dirty="0">
                <a:solidFill>
                  <a:srgbClr val="F2F2F2"/>
                </a:solidFill>
                <a:latin typeface="Calibri"/>
                <a:ea typeface="Calibri"/>
                <a:cs typeface="Calibri"/>
                <a:sym typeface="Calibri"/>
              </a:rPr>
              <a:t>, Museum Collections: USDA APHIS PPQ, Bugwood.org</a:t>
            </a:r>
            <a:endParaRPr sz="1100" b="0" i="0" u="none" strike="noStrike" cap="none" dirty="0">
              <a:solidFill>
                <a:srgbClr val="000000"/>
              </a:solidFill>
              <a:latin typeface="Arial"/>
              <a:ea typeface="Arial"/>
              <a:cs typeface="Arial"/>
              <a:sym typeface="Arial"/>
            </a:endParaRPr>
          </a:p>
        </p:txBody>
      </p:sp>
      <p:pic>
        <p:nvPicPr>
          <p:cNvPr id="9" name="Google Shape;157;p7">
            <a:extLst>
              <a:ext uri="{FF2B5EF4-FFF2-40B4-BE49-F238E27FC236}">
                <a16:creationId xmlns:a16="http://schemas.microsoft.com/office/drawing/2014/main" id="{F2761D23-E66A-43F7-BB91-305D9562B0D8}"/>
              </a:ext>
            </a:extLst>
          </p:cNvPr>
          <p:cNvPicPr preferRelativeResize="0"/>
          <p:nvPr/>
        </p:nvPicPr>
        <p:blipFill rotWithShape="1">
          <a:blip r:embed="rId6">
            <a:alphaModFix/>
          </a:blip>
          <a:srcRect t="10823" b="12681"/>
          <a:stretch/>
        </p:blipFill>
        <p:spPr>
          <a:xfrm>
            <a:off x="4559833" y="4265835"/>
            <a:ext cx="1448857" cy="16829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9"/>
          <p:cNvSpPr txBox="1">
            <a:spLocks noGrp="1"/>
          </p:cNvSpPr>
          <p:nvPr>
            <p:ph type="title"/>
          </p:nvPr>
        </p:nvSpPr>
        <p:spPr>
          <a:xfrm>
            <a:off x="838200" y="182881"/>
            <a:ext cx="10515600" cy="144715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Flies</a:t>
            </a:r>
            <a:endParaRPr dirty="0"/>
          </a:p>
        </p:txBody>
      </p:sp>
      <p:sp>
        <p:nvSpPr>
          <p:cNvPr id="455" name="Google Shape;455;p39"/>
          <p:cNvSpPr txBox="1">
            <a:spLocks noGrp="1"/>
          </p:cNvSpPr>
          <p:nvPr>
            <p:ph type="body" idx="1"/>
          </p:nvPr>
        </p:nvSpPr>
        <p:spPr>
          <a:xfrm>
            <a:off x="713984" y="1422380"/>
            <a:ext cx="5883600" cy="4754445"/>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1000"/>
              </a:spcBef>
              <a:spcAft>
                <a:spcPts val="0"/>
              </a:spcAft>
              <a:buSzPts val="2800"/>
              <a:buChar char="•"/>
            </a:pPr>
            <a:r>
              <a:rPr lang="en-US" sz="3200" dirty="0"/>
              <a:t>Order: </a:t>
            </a:r>
            <a:r>
              <a:rPr lang="en-US" sz="3200" dirty="0" err="1"/>
              <a:t>Diptera</a:t>
            </a:r>
            <a:endParaRPr sz="3200" dirty="0"/>
          </a:p>
          <a:p>
            <a:pPr indent="-419100">
              <a:lnSpc>
                <a:spcPct val="100000"/>
              </a:lnSpc>
              <a:spcBef>
                <a:spcPts val="0"/>
              </a:spcBef>
              <a:buSzPts val="3000"/>
            </a:pPr>
            <a:r>
              <a:rPr lang="en-US" sz="3200" dirty="0"/>
              <a:t>Complete metamorphosis</a:t>
            </a:r>
          </a:p>
          <a:p>
            <a:pPr lvl="1" indent="-419100">
              <a:lnSpc>
                <a:spcPct val="100000"/>
              </a:lnSpc>
              <a:spcBef>
                <a:spcPts val="0"/>
              </a:spcBef>
              <a:buSzPts val="3000"/>
            </a:pPr>
            <a:r>
              <a:rPr lang="en-US" dirty="0"/>
              <a:t>Larvae – maggots </a:t>
            </a:r>
          </a:p>
          <a:p>
            <a:pPr indent="-406400">
              <a:lnSpc>
                <a:spcPct val="100000"/>
              </a:lnSpc>
              <a:spcBef>
                <a:spcPts val="0"/>
              </a:spcBef>
              <a:buSzPts val="2800"/>
            </a:pPr>
            <a:r>
              <a:rPr lang="en-US" sz="3200" dirty="0"/>
              <a:t>Piercing-sucking or sucking-sponging mouthparts</a:t>
            </a:r>
          </a:p>
          <a:p>
            <a:pPr indent="-406400">
              <a:lnSpc>
                <a:spcPct val="100000"/>
              </a:lnSpc>
              <a:spcBef>
                <a:spcPts val="0"/>
              </a:spcBef>
              <a:buSzPts val="2800"/>
            </a:pPr>
            <a:r>
              <a:rPr lang="en-US" sz="3200" dirty="0"/>
              <a:t>One pair of wings</a:t>
            </a:r>
          </a:p>
          <a:p>
            <a:pPr marL="0" lvl="0" indent="0" algn="l" rtl="0">
              <a:lnSpc>
                <a:spcPct val="90000"/>
              </a:lnSpc>
              <a:spcBef>
                <a:spcPts val="0"/>
              </a:spcBef>
              <a:spcAft>
                <a:spcPts val="0"/>
              </a:spcAft>
              <a:buSzPts val="1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456" name="Google Shape;456;p39"/>
          <p:cNvSpPr txBox="1"/>
          <p:nvPr/>
        </p:nvSpPr>
        <p:spPr>
          <a:xfrm>
            <a:off x="5480050" y="6265081"/>
            <a:ext cx="6670832" cy="461624"/>
          </a:xfrm>
          <a:prstGeom prst="rect">
            <a:avLst/>
          </a:prstGeom>
          <a:noFill/>
          <a:ln>
            <a:noFill/>
          </a:ln>
        </p:spPr>
        <p:txBody>
          <a:bodyPr spcFirstLastPara="1" wrap="square" lIns="91425" tIns="45700" rIns="91425" bIns="45700" anchor="t" anchorCtr="0">
            <a:spAutoFit/>
          </a:bodyPr>
          <a:lstStyle/>
          <a:p>
            <a:pPr lvl="0" algn="r">
              <a:buSzPts val="1200"/>
            </a:pPr>
            <a:r>
              <a:rPr lang="en-US" sz="1200" b="0" i="0" u="none" strike="noStrike" cap="none" dirty="0" err="1">
                <a:solidFill>
                  <a:srgbClr val="F2F2F2"/>
                </a:solidFill>
                <a:latin typeface="Calibri"/>
                <a:ea typeface="Calibri"/>
                <a:cs typeface="Calibri"/>
                <a:sym typeface="Calibri"/>
              </a:rPr>
              <a:t>Janco</a:t>
            </a:r>
            <a:r>
              <a:rPr lang="en-US" sz="1200" b="0" i="0" u="none" strike="noStrike" cap="none" dirty="0">
                <a:solidFill>
                  <a:srgbClr val="F2F2F2"/>
                </a:solidFill>
                <a:latin typeface="Calibri"/>
                <a:ea typeface="Calibri"/>
                <a:cs typeface="Calibri"/>
                <a:sym typeface="Calibri"/>
              </a:rPr>
              <a:t> Tanis, jancology.com, Bugwood.org; </a:t>
            </a:r>
            <a:r>
              <a:rPr lang="en-US" sz="1200" dirty="0">
                <a:solidFill>
                  <a:srgbClr val="F2F2F2"/>
                </a:solidFill>
                <a:latin typeface="Calibri"/>
                <a:ea typeface="Calibri"/>
                <a:cs typeface="Calibri"/>
                <a:sym typeface="Calibri"/>
              </a:rPr>
              <a:t>Sturgis McKeever, Georgia Southern University, Bugwood.org, </a:t>
            </a:r>
            <a:r>
              <a:rPr lang="en-US" sz="1200" b="0" i="0" u="none" strike="noStrike" cap="none" dirty="0">
                <a:solidFill>
                  <a:srgbClr val="F2F2F2"/>
                </a:solidFill>
                <a:latin typeface="Calibri"/>
                <a:ea typeface="Calibri"/>
                <a:cs typeface="Calibri"/>
                <a:sym typeface="Calibri"/>
              </a:rPr>
              <a:t>Jim Baker, North Carolina State University, Bugwood.org </a:t>
            </a:r>
            <a:endParaRPr sz="1800" b="0" i="0" u="none" strike="noStrike" cap="none" dirty="0">
              <a:solidFill>
                <a:srgbClr val="F2F2F2"/>
              </a:solidFill>
              <a:latin typeface="Calibri"/>
              <a:ea typeface="Calibri"/>
              <a:cs typeface="Calibri"/>
              <a:sym typeface="Calibri"/>
            </a:endParaRPr>
          </a:p>
        </p:txBody>
      </p:sp>
      <p:pic>
        <p:nvPicPr>
          <p:cNvPr id="457" name="Google Shape;457;p39"/>
          <p:cNvPicPr preferRelativeResize="0"/>
          <p:nvPr/>
        </p:nvPicPr>
        <p:blipFill rotWithShape="1">
          <a:blip r:embed="rId3">
            <a:alphaModFix/>
          </a:blip>
          <a:srcRect/>
          <a:stretch/>
        </p:blipFill>
        <p:spPr>
          <a:xfrm>
            <a:off x="5948577" y="1422380"/>
            <a:ext cx="3190500" cy="2392875"/>
          </a:xfrm>
          <a:prstGeom prst="rect">
            <a:avLst/>
          </a:prstGeom>
          <a:noFill/>
          <a:ln>
            <a:noFill/>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8324"/>
          <a:stretch/>
        </p:blipFill>
        <p:spPr>
          <a:xfrm>
            <a:off x="9137650" y="1410389"/>
            <a:ext cx="2886512" cy="2392875"/>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8727" t="-110" r="182" b="-273"/>
          <a:stretch/>
        </p:blipFill>
        <p:spPr>
          <a:xfrm>
            <a:off x="5956300" y="3676661"/>
            <a:ext cx="3181350" cy="2337255"/>
          </a:xfrm>
          <a:prstGeom prst="rect">
            <a:avLst/>
          </a:prstGeom>
        </p:spPr>
      </p:pic>
      <p:pic>
        <p:nvPicPr>
          <p:cNvPr id="5" name="Picture 4">
            <a:extLst>
              <a:ext uri="{FF2B5EF4-FFF2-40B4-BE49-F238E27FC236}">
                <a16:creationId xmlns:a16="http://schemas.microsoft.com/office/drawing/2014/main" id="{FA25F76A-9383-43FC-BCDC-C20BCD86D3EC}"/>
              </a:ext>
            </a:extLst>
          </p:cNvPr>
          <p:cNvPicPr>
            <a:picLocks noChangeAspect="1"/>
          </p:cNvPicPr>
          <p:nvPr/>
        </p:nvPicPr>
        <p:blipFill rotWithShape="1">
          <a:blip r:embed="rId6">
            <a:extLst>
              <a:ext uri="{28A0092B-C50C-407E-A947-70E740481C1C}">
                <a14:useLocalDpi xmlns:a14="http://schemas.microsoft.com/office/drawing/2010/main" val="0"/>
              </a:ext>
            </a:extLst>
          </a:blip>
          <a:srcRect l="31798" t="29276" r="33498" b="28783"/>
          <a:stretch/>
        </p:blipFill>
        <p:spPr>
          <a:xfrm>
            <a:off x="3322451" y="4620718"/>
            <a:ext cx="1931403" cy="1556107"/>
          </a:xfrm>
          <a:prstGeom prst="rect">
            <a:avLst/>
          </a:prstGeom>
        </p:spPr>
      </p:pic>
      <p:pic>
        <p:nvPicPr>
          <p:cNvPr id="7" name="Picture 6">
            <a:extLst>
              <a:ext uri="{FF2B5EF4-FFF2-40B4-BE49-F238E27FC236}">
                <a16:creationId xmlns:a16="http://schemas.microsoft.com/office/drawing/2014/main" id="{1C375326-228E-4F53-9377-67F751B5FE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5499" y="3803264"/>
            <a:ext cx="2928663" cy="217361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6" name="Picture 5">
            <a:extLst>
              <a:ext uri="{FF2B5EF4-FFF2-40B4-BE49-F238E27FC236}">
                <a16:creationId xmlns:a16="http://schemas.microsoft.com/office/drawing/2014/main" id="{FAD83526-03F8-4234-95FC-2680DE4813E2}"/>
              </a:ext>
            </a:extLst>
          </p:cNvPr>
          <p:cNvPicPr>
            <a:picLocks noChangeAspect="1"/>
          </p:cNvPicPr>
          <p:nvPr/>
        </p:nvPicPr>
        <p:blipFill rotWithShape="1">
          <a:blip r:embed="rId3">
            <a:extLst>
              <a:ext uri="{28A0092B-C50C-407E-A947-70E740481C1C}">
                <a14:useLocalDpi xmlns:a14="http://schemas.microsoft.com/office/drawing/2010/main" val="0"/>
              </a:ext>
            </a:extLst>
          </a:blip>
          <a:srcRect t="227" r="29734" b="7416"/>
          <a:stretch/>
        </p:blipFill>
        <p:spPr>
          <a:xfrm>
            <a:off x="7446697" y="1726747"/>
            <a:ext cx="4745303" cy="4158190"/>
          </a:xfrm>
          <a:prstGeom prst="rect">
            <a:avLst/>
          </a:prstGeom>
        </p:spPr>
      </p:pic>
      <p:sp>
        <p:nvSpPr>
          <p:cNvPr id="465" name="Google Shape;465;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dirty="0"/>
              <a:t>Fly Damage</a:t>
            </a:r>
            <a:endParaRPr dirty="0"/>
          </a:p>
        </p:txBody>
      </p:sp>
      <p:pic>
        <p:nvPicPr>
          <p:cNvPr id="466" name="Google Shape;466;p40"/>
          <p:cNvPicPr preferRelativeResize="0">
            <a:picLocks noGrp="1"/>
          </p:cNvPicPr>
          <p:nvPr>
            <p:ph type="body" idx="2"/>
          </p:nvPr>
        </p:nvPicPr>
        <p:blipFill rotWithShape="1">
          <a:blip r:embed="rId4">
            <a:alphaModFix/>
          </a:blip>
          <a:srcRect l="37187" b="33837"/>
          <a:stretch/>
        </p:blipFill>
        <p:spPr>
          <a:xfrm>
            <a:off x="3782060" y="1735429"/>
            <a:ext cx="3664637" cy="4158189"/>
          </a:xfrm>
          <a:prstGeom prst="rect">
            <a:avLst/>
          </a:prstGeom>
          <a:noFill/>
          <a:ln>
            <a:noFill/>
          </a:ln>
        </p:spPr>
      </p:pic>
      <p:pic>
        <p:nvPicPr>
          <p:cNvPr id="467" name="Google Shape;467;p40"/>
          <p:cNvPicPr preferRelativeResize="0"/>
          <p:nvPr/>
        </p:nvPicPr>
        <p:blipFill rotWithShape="1">
          <a:blip r:embed="rId5">
            <a:alphaModFix/>
          </a:blip>
          <a:srcRect l="36130"/>
          <a:stretch/>
        </p:blipFill>
        <p:spPr>
          <a:xfrm>
            <a:off x="400640" y="1735428"/>
            <a:ext cx="3381420" cy="4158190"/>
          </a:xfrm>
          <a:prstGeom prst="rect">
            <a:avLst/>
          </a:prstGeom>
          <a:noFill/>
          <a:ln>
            <a:noFill/>
          </a:ln>
        </p:spPr>
      </p:pic>
      <p:pic>
        <p:nvPicPr>
          <p:cNvPr id="3" name="Picture 2">
            <a:extLst>
              <a:ext uri="{FF2B5EF4-FFF2-40B4-BE49-F238E27FC236}">
                <a16:creationId xmlns:a16="http://schemas.microsoft.com/office/drawing/2014/main" id="{8D51208A-751B-44A4-B001-2A0997F68967}"/>
              </a:ext>
            </a:extLst>
          </p:cNvPr>
          <p:cNvPicPr>
            <a:picLocks noChangeAspect="1"/>
          </p:cNvPicPr>
          <p:nvPr/>
        </p:nvPicPr>
        <p:blipFill rotWithShape="1">
          <a:blip r:embed="rId6">
            <a:extLst>
              <a:ext uri="{28A0092B-C50C-407E-A947-70E740481C1C}">
                <a14:useLocalDpi xmlns:a14="http://schemas.microsoft.com/office/drawing/2010/main" val="0"/>
              </a:ext>
            </a:extLst>
          </a:blip>
          <a:srcRect t="19567" r="33683" b="15567"/>
          <a:stretch/>
        </p:blipFill>
        <p:spPr>
          <a:xfrm>
            <a:off x="7446697" y="4409953"/>
            <a:ext cx="2261968" cy="1474984"/>
          </a:xfrm>
          <a:prstGeom prst="rect">
            <a:avLst/>
          </a:prstGeom>
        </p:spPr>
      </p:pic>
      <p:sp>
        <p:nvSpPr>
          <p:cNvPr id="4" name="Rectangle 3">
            <a:extLst>
              <a:ext uri="{FF2B5EF4-FFF2-40B4-BE49-F238E27FC236}">
                <a16:creationId xmlns:a16="http://schemas.microsoft.com/office/drawing/2014/main" id="{873F89A8-464D-4F87-A2A2-68C9782655AF}"/>
              </a:ext>
            </a:extLst>
          </p:cNvPr>
          <p:cNvSpPr/>
          <p:nvPr/>
        </p:nvSpPr>
        <p:spPr>
          <a:xfrm>
            <a:off x="7315345" y="6296833"/>
            <a:ext cx="4876655" cy="400110"/>
          </a:xfrm>
          <a:prstGeom prst="rect">
            <a:avLst/>
          </a:prstGeom>
        </p:spPr>
        <p:txBody>
          <a:bodyPr wrap="none">
            <a:spAutoFit/>
          </a:bodyPr>
          <a:lstStyle/>
          <a:p>
            <a:pPr algn="r"/>
            <a:r>
              <a:rPr lang="en-US" sz="1000" dirty="0">
                <a:solidFill>
                  <a:schemeClr val="bg1"/>
                </a:solidFill>
              </a:rPr>
              <a:t>Whitney </a:t>
            </a:r>
            <a:r>
              <a:rPr lang="en-US" sz="1000" dirty="0" err="1">
                <a:solidFill>
                  <a:schemeClr val="bg1"/>
                </a:solidFill>
              </a:rPr>
              <a:t>Cranshaw</a:t>
            </a:r>
            <a:r>
              <a:rPr lang="en-US" sz="1000" dirty="0">
                <a:solidFill>
                  <a:schemeClr val="bg1"/>
                </a:solidFill>
              </a:rPr>
              <a:t>, Colorado State University, Bugwood.org,</a:t>
            </a:r>
          </a:p>
          <a:p>
            <a:pPr algn="r"/>
            <a:r>
              <a:rPr lang="en-US" sz="1000" dirty="0">
                <a:solidFill>
                  <a:schemeClr val="bg1"/>
                </a:solidFill>
              </a:rPr>
              <a:t> John C. French Sr., Retired, </a:t>
            </a:r>
            <a:r>
              <a:rPr lang="en-US" sz="1000" dirty="0" err="1">
                <a:solidFill>
                  <a:schemeClr val="bg1"/>
                </a:solidFill>
              </a:rPr>
              <a:t>Universities:Auburn</a:t>
            </a:r>
            <a:r>
              <a:rPr lang="en-US" sz="1000" dirty="0">
                <a:solidFill>
                  <a:schemeClr val="bg1"/>
                </a:solidFill>
              </a:rPr>
              <a:t>, GA, Clemson and U of MO, Bugwood.org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E364A-BB30-BA1C-90FD-7EFD7CC8A5F2}"/>
              </a:ext>
            </a:extLst>
          </p:cNvPr>
          <p:cNvSpPr>
            <a:spLocks noGrp="1"/>
          </p:cNvSpPr>
          <p:nvPr>
            <p:ph type="title"/>
          </p:nvPr>
        </p:nvSpPr>
        <p:spPr/>
        <p:txBody>
          <a:bodyPr/>
          <a:lstStyle/>
          <a:p>
            <a:pPr algn="ctr"/>
            <a:r>
              <a:rPr lang="en-US" dirty="0"/>
              <a:t>Beneficial Flies</a:t>
            </a:r>
          </a:p>
        </p:txBody>
      </p:sp>
      <p:pic>
        <p:nvPicPr>
          <p:cNvPr id="10" name="Content Placeholder 9">
            <a:extLst>
              <a:ext uri="{FF2B5EF4-FFF2-40B4-BE49-F238E27FC236}">
                <a16:creationId xmlns:a16="http://schemas.microsoft.com/office/drawing/2014/main" id="{EE12C3C3-FD0C-4E6A-807A-F3F14CA1FE3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72912" y="1521606"/>
            <a:ext cx="2933416" cy="3094593"/>
          </a:xfrm>
        </p:spPr>
      </p:pic>
      <p:pic>
        <p:nvPicPr>
          <p:cNvPr id="5" name="Content Placeholder 10">
            <a:extLst>
              <a:ext uri="{FF2B5EF4-FFF2-40B4-BE49-F238E27FC236}">
                <a16:creationId xmlns:a16="http://schemas.microsoft.com/office/drawing/2014/main" id="{E8EEB48E-E0DB-437F-83EE-BE3C1ACC5865}"/>
              </a:ext>
            </a:extLst>
          </p:cNvPr>
          <p:cNvPicPr>
            <a:picLocks noGrp="1" noChangeAspect="1"/>
          </p:cNvPicPr>
          <p:nvPr>
            <p:ph sz="half" idx="1"/>
          </p:nvPr>
        </p:nvPicPr>
        <p:blipFill rotWithShape="1">
          <a:blip r:embed="rId3" cstate="print"/>
          <a:srcRect l="1442" r="19172" b="3267"/>
          <a:stretch/>
        </p:blipFill>
        <p:spPr>
          <a:xfrm>
            <a:off x="3128621" y="3753853"/>
            <a:ext cx="2480358" cy="2335455"/>
          </a:xfrm>
          <a:prstGeom prst="rect">
            <a:avLst/>
          </a:prstGeom>
        </p:spPr>
      </p:pic>
      <p:pic>
        <p:nvPicPr>
          <p:cNvPr id="6" name="Picture 5">
            <a:extLst>
              <a:ext uri="{FF2B5EF4-FFF2-40B4-BE49-F238E27FC236}">
                <a16:creationId xmlns:a16="http://schemas.microsoft.com/office/drawing/2014/main" id="{7915AF66-89B1-4514-8763-36110D1232D5}"/>
              </a:ext>
            </a:extLst>
          </p:cNvPr>
          <p:cNvPicPr>
            <a:picLocks noChangeAspect="1"/>
          </p:cNvPicPr>
          <p:nvPr/>
        </p:nvPicPr>
        <p:blipFill rotWithShape="1">
          <a:blip r:embed="rId4">
            <a:extLst>
              <a:ext uri="{28A0092B-C50C-407E-A947-70E740481C1C}">
                <a14:useLocalDpi xmlns:a14="http://schemas.microsoft.com/office/drawing/2010/main" val="0"/>
              </a:ext>
            </a:extLst>
          </a:blip>
          <a:srcRect r="30666"/>
          <a:stretch/>
        </p:blipFill>
        <p:spPr>
          <a:xfrm>
            <a:off x="9158666" y="3459764"/>
            <a:ext cx="2604500" cy="2629544"/>
          </a:xfrm>
          <a:prstGeom prst="rect">
            <a:avLst/>
          </a:prstGeom>
        </p:spPr>
      </p:pic>
      <p:sp>
        <p:nvSpPr>
          <p:cNvPr id="7" name="Rectangle 6">
            <a:extLst>
              <a:ext uri="{FF2B5EF4-FFF2-40B4-BE49-F238E27FC236}">
                <a16:creationId xmlns:a16="http://schemas.microsoft.com/office/drawing/2014/main" id="{ED9E618A-A551-45F3-B681-E6E3497103C9}"/>
              </a:ext>
            </a:extLst>
          </p:cNvPr>
          <p:cNvSpPr/>
          <p:nvPr/>
        </p:nvSpPr>
        <p:spPr>
          <a:xfrm>
            <a:off x="4368800" y="6298168"/>
            <a:ext cx="7761726" cy="461665"/>
          </a:xfrm>
          <a:prstGeom prst="rect">
            <a:avLst/>
          </a:prstGeom>
        </p:spPr>
        <p:txBody>
          <a:bodyPr wrap="square">
            <a:spAutoFit/>
          </a:bodyPr>
          <a:lstStyle/>
          <a:p>
            <a:pPr algn="r"/>
            <a:r>
              <a:rPr lang="en-US" sz="1200" dirty="0">
                <a:solidFill>
                  <a:schemeClr val="bg1"/>
                </a:solidFill>
              </a:rPr>
              <a:t>Merle Shepard, Gerald </a:t>
            </a:r>
            <a:r>
              <a:rPr lang="en-US" sz="1200" dirty="0" err="1">
                <a:solidFill>
                  <a:schemeClr val="bg1"/>
                </a:solidFill>
              </a:rPr>
              <a:t>R.Carner</a:t>
            </a:r>
            <a:r>
              <a:rPr lang="en-US" sz="1200" dirty="0">
                <a:solidFill>
                  <a:schemeClr val="bg1"/>
                </a:solidFill>
              </a:rPr>
              <a:t>, and P.A.C </a:t>
            </a:r>
            <a:r>
              <a:rPr lang="en-US" sz="1200" dirty="0" err="1">
                <a:solidFill>
                  <a:schemeClr val="bg1"/>
                </a:solidFill>
              </a:rPr>
              <a:t>Ooi</a:t>
            </a:r>
            <a:r>
              <a:rPr lang="en-US" sz="1200" dirty="0">
                <a:solidFill>
                  <a:schemeClr val="bg1"/>
                </a:solidFill>
              </a:rPr>
              <a:t>, Bugwood.org, Drexel University,</a:t>
            </a:r>
          </a:p>
          <a:p>
            <a:pPr algn="r"/>
            <a:r>
              <a:rPr lang="en-US" sz="1200" dirty="0">
                <a:solidFill>
                  <a:schemeClr val="bg1"/>
                </a:solidFill>
              </a:rPr>
              <a:t> David </a:t>
            </a:r>
            <a:r>
              <a:rPr lang="en-US" sz="1200" dirty="0" err="1">
                <a:solidFill>
                  <a:schemeClr val="bg1"/>
                </a:solidFill>
              </a:rPr>
              <a:t>Cappaert</a:t>
            </a:r>
            <a:r>
              <a:rPr lang="en-US" sz="1200" dirty="0">
                <a:solidFill>
                  <a:schemeClr val="bg1"/>
                </a:solidFill>
              </a:rPr>
              <a:t>, Bugwood.org, John Davidson, UMD</a:t>
            </a:r>
          </a:p>
        </p:txBody>
      </p:sp>
      <p:pic>
        <p:nvPicPr>
          <p:cNvPr id="8" name="Picture 7">
            <a:extLst>
              <a:ext uri="{FF2B5EF4-FFF2-40B4-BE49-F238E27FC236}">
                <a16:creationId xmlns:a16="http://schemas.microsoft.com/office/drawing/2014/main" id="{7F246F25-D473-4F26-BA31-F82B945F86F9}"/>
              </a:ext>
            </a:extLst>
          </p:cNvPr>
          <p:cNvPicPr>
            <a:picLocks noChangeAspect="1"/>
          </p:cNvPicPr>
          <p:nvPr/>
        </p:nvPicPr>
        <p:blipFill rotWithShape="1">
          <a:blip r:embed="rId5">
            <a:extLst>
              <a:ext uri="{28A0092B-C50C-407E-A947-70E740481C1C}">
                <a14:useLocalDpi xmlns:a14="http://schemas.microsoft.com/office/drawing/2010/main" val="0"/>
              </a:ext>
            </a:extLst>
          </a:blip>
          <a:srcRect t="11132" r="17637"/>
          <a:stretch/>
        </p:blipFill>
        <p:spPr>
          <a:xfrm>
            <a:off x="8616189" y="1070811"/>
            <a:ext cx="3315533" cy="2683042"/>
          </a:xfrm>
          <a:prstGeom prst="rect">
            <a:avLst/>
          </a:prstGeom>
        </p:spPr>
      </p:pic>
      <p:pic>
        <p:nvPicPr>
          <p:cNvPr id="9" name="Content Placeholder 8">
            <a:extLst>
              <a:ext uri="{FF2B5EF4-FFF2-40B4-BE49-F238E27FC236}">
                <a16:creationId xmlns:a16="http://schemas.microsoft.com/office/drawing/2014/main" id="{982CD006-DF9D-466E-9ACF-5FA7165C1F64}"/>
              </a:ext>
            </a:extLst>
          </p:cNvPr>
          <p:cNvPicPr>
            <a:picLocks noChangeAspect="1"/>
          </p:cNvPicPr>
          <p:nvPr/>
        </p:nvPicPr>
        <p:blipFill>
          <a:blip r:embed="rId6"/>
          <a:stretch>
            <a:fillRect/>
          </a:stretch>
        </p:blipFill>
        <p:spPr>
          <a:xfrm>
            <a:off x="4744178" y="1521606"/>
            <a:ext cx="3505485" cy="2761482"/>
          </a:xfrm>
          <a:prstGeom prst="rect">
            <a:avLst/>
          </a:prstGeom>
        </p:spPr>
      </p:pic>
    </p:spTree>
    <p:extLst>
      <p:ext uri="{BB962C8B-B14F-4D97-AF65-F5344CB8AC3E}">
        <p14:creationId xmlns:p14="http://schemas.microsoft.com/office/powerpoint/2010/main" val="2090357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Quiz: Who Caused this Damage?</a:t>
            </a:r>
          </a:p>
        </p:txBody>
      </p:sp>
      <p:pic>
        <p:nvPicPr>
          <p:cNvPr id="17" name="Content Placeholder 16"/>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31147"/>
          <a:stretch/>
        </p:blipFill>
        <p:spPr>
          <a:xfrm>
            <a:off x="629800" y="1731240"/>
            <a:ext cx="3554860" cy="4351338"/>
          </a:xfrm>
          <a:prstGeom prst="rect">
            <a:avLst/>
          </a:prstGeom>
          <a:ln w="76200">
            <a:solidFill>
              <a:srgbClr val="FF0000"/>
            </a:solidFill>
          </a:ln>
        </p:spPr>
      </p:pic>
      <p:pic>
        <p:nvPicPr>
          <p:cNvPr id="18" name="Content Placeholder 2"/>
          <p:cNvPicPr>
            <a:picLocks noChangeAspect="1"/>
          </p:cNvPicPr>
          <p:nvPr/>
        </p:nvPicPr>
        <p:blipFill rotWithShape="1">
          <a:blip r:embed="rId4">
            <a:extLst>
              <a:ext uri="{28A0092B-C50C-407E-A947-70E740481C1C}">
                <a14:useLocalDpi xmlns:a14="http://schemas.microsoft.com/office/drawing/2010/main" val="0"/>
              </a:ext>
            </a:extLst>
          </a:blip>
          <a:srcRect r="2941" b="8755"/>
          <a:stretch/>
        </p:blipFill>
        <p:spPr>
          <a:xfrm>
            <a:off x="8397251" y="4254500"/>
            <a:ext cx="3742301" cy="1791142"/>
          </a:xfrm>
          <a:prstGeom prst="rect">
            <a:avLst/>
          </a:prstGeom>
        </p:spPr>
      </p:pic>
      <p:pic>
        <p:nvPicPr>
          <p:cNvPr id="19" name="Content Placeholder 6"/>
          <p:cNvPicPr>
            <a:picLocks noChangeAspect="1"/>
          </p:cNvPicPr>
          <p:nvPr/>
        </p:nvPicPr>
        <p:blipFill rotWithShape="1">
          <a:blip r:embed="rId5" cstate="print">
            <a:extLst>
              <a:ext uri="{28A0092B-C50C-407E-A947-70E740481C1C}">
                <a14:useLocalDpi xmlns:a14="http://schemas.microsoft.com/office/drawing/2010/main" val="0"/>
              </a:ext>
            </a:extLst>
          </a:blip>
          <a:srcRect l="9969" t="8179" r="25585" b="9233"/>
          <a:stretch/>
        </p:blipFill>
        <p:spPr>
          <a:xfrm>
            <a:off x="5592017" y="1688281"/>
            <a:ext cx="2496782" cy="2133089"/>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4256" t="14722" r="3212" b="17083"/>
          <a:stretch/>
        </p:blipFill>
        <p:spPr>
          <a:xfrm>
            <a:off x="8869456" y="1688281"/>
            <a:ext cx="2189700" cy="242695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3175" y="3992562"/>
            <a:ext cx="2094064" cy="2132138"/>
          </a:xfrm>
          <a:prstGeom prst="rect">
            <a:avLst/>
          </a:prstGeom>
        </p:spPr>
      </p:pic>
      <p:sp>
        <p:nvSpPr>
          <p:cNvPr id="22" name="Rectangle 21"/>
          <p:cNvSpPr/>
          <p:nvPr/>
        </p:nvSpPr>
        <p:spPr>
          <a:xfrm>
            <a:off x="5563175" y="1695282"/>
            <a:ext cx="742164" cy="923330"/>
          </a:xfrm>
          <a:prstGeom prst="rect">
            <a:avLst/>
          </a:prstGeom>
          <a:noFill/>
        </p:spPr>
        <p:txBody>
          <a:bodyPr wrap="squar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A</a:t>
            </a:r>
          </a:p>
        </p:txBody>
      </p:sp>
      <p:sp>
        <p:nvSpPr>
          <p:cNvPr id="23" name="Rectangle 22"/>
          <p:cNvSpPr/>
          <p:nvPr/>
        </p:nvSpPr>
        <p:spPr>
          <a:xfrm>
            <a:off x="5589685" y="3915491"/>
            <a:ext cx="689039" cy="923330"/>
          </a:xfrm>
          <a:prstGeom prst="rect">
            <a:avLst/>
          </a:prstGeom>
          <a:noFill/>
        </p:spPr>
        <p:txBody>
          <a:bodyPr wrap="squar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B</a:t>
            </a:r>
          </a:p>
        </p:txBody>
      </p:sp>
      <p:sp>
        <p:nvSpPr>
          <p:cNvPr id="24" name="Rectangle 23"/>
          <p:cNvSpPr/>
          <p:nvPr/>
        </p:nvSpPr>
        <p:spPr>
          <a:xfrm>
            <a:off x="8869456" y="1731240"/>
            <a:ext cx="679202" cy="923330"/>
          </a:xfrm>
          <a:prstGeom prst="rect">
            <a:avLst/>
          </a:prstGeom>
          <a:noFill/>
        </p:spPr>
        <p:txBody>
          <a:bodyPr wrap="squar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C</a:t>
            </a:r>
          </a:p>
        </p:txBody>
      </p:sp>
      <p:sp>
        <p:nvSpPr>
          <p:cNvPr id="25" name="Rectangle 24"/>
          <p:cNvSpPr/>
          <p:nvPr/>
        </p:nvSpPr>
        <p:spPr>
          <a:xfrm>
            <a:off x="8555442" y="4377156"/>
            <a:ext cx="750034" cy="923330"/>
          </a:xfrm>
          <a:prstGeom prst="rect">
            <a:avLst/>
          </a:prstGeom>
          <a:noFill/>
        </p:spPr>
        <p:txBody>
          <a:bodyPr wrap="squar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rPr>
              <a:t>D</a:t>
            </a:r>
          </a:p>
        </p:txBody>
      </p:sp>
    </p:spTree>
    <p:extLst>
      <p:ext uri="{BB962C8B-B14F-4D97-AF65-F5344CB8AC3E}">
        <p14:creationId xmlns:p14="http://schemas.microsoft.com/office/powerpoint/2010/main" val="3656053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FC51-CAAF-4C79-AD48-30D775A994FC}"/>
              </a:ext>
            </a:extLst>
          </p:cNvPr>
          <p:cNvSpPr>
            <a:spLocks noGrp="1"/>
          </p:cNvSpPr>
          <p:nvPr>
            <p:ph type="title"/>
          </p:nvPr>
        </p:nvSpPr>
        <p:spPr>
          <a:xfrm>
            <a:off x="831850" y="1501394"/>
            <a:ext cx="10515600" cy="1374154"/>
          </a:xfrm>
          <a:noFill/>
        </p:spPr>
        <p:txBody>
          <a:bodyPr/>
          <a:lstStyle/>
          <a:p>
            <a:pPr algn="ctr"/>
            <a:r>
              <a:rPr lang="en-US" dirty="0"/>
              <a:t>Beneficial Insects</a:t>
            </a:r>
          </a:p>
        </p:txBody>
      </p:sp>
      <p:sp>
        <p:nvSpPr>
          <p:cNvPr id="5" name="Text Placeholder 4">
            <a:extLst>
              <a:ext uri="{FF2B5EF4-FFF2-40B4-BE49-F238E27FC236}">
                <a16:creationId xmlns:a16="http://schemas.microsoft.com/office/drawing/2014/main" id="{DFED30F6-D473-4E69-B7C9-FB2D74B12A8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62431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Parasitic Wasp</a:t>
            </a:r>
            <a:endParaRPr/>
          </a:p>
        </p:txBody>
      </p:sp>
      <p:sp>
        <p:nvSpPr>
          <p:cNvPr id="510" name="Google Shape;510;p44"/>
          <p:cNvSpPr txBox="1"/>
          <p:nvPr/>
        </p:nvSpPr>
        <p:spPr>
          <a:xfrm>
            <a:off x="5836257" y="6257677"/>
            <a:ext cx="6194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2F2F2"/>
              </a:solidFill>
              <a:latin typeface="Calibri"/>
              <a:ea typeface="Calibri"/>
              <a:cs typeface="Calibri"/>
              <a:sym typeface="Calibri"/>
            </a:endParaRPr>
          </a:p>
        </p:txBody>
      </p:sp>
      <p:sp>
        <p:nvSpPr>
          <p:cNvPr id="2" name="Rectangle 1"/>
          <p:cNvSpPr/>
          <p:nvPr/>
        </p:nvSpPr>
        <p:spPr>
          <a:xfrm>
            <a:off x="6096000" y="6257677"/>
            <a:ext cx="6096000" cy="400110"/>
          </a:xfrm>
          <a:prstGeom prst="rect">
            <a:avLst/>
          </a:prstGeom>
        </p:spPr>
        <p:txBody>
          <a:bodyPr>
            <a:spAutoFit/>
          </a:bodyPr>
          <a:lstStyle/>
          <a:p>
            <a:pPr lvl="0" algn="r">
              <a:buClr>
                <a:schemeClr val="dk1"/>
              </a:buClr>
              <a:buSzPts val="1200"/>
            </a:pPr>
            <a:r>
              <a:rPr lang="en-US" sz="1000" dirty="0">
                <a:solidFill>
                  <a:schemeClr val="bg1"/>
                </a:solidFill>
              </a:rPr>
              <a:t>R.J. Reynolds Tobacco Company , R.J. Reynolds Tobacco Company, Bugwood.org, </a:t>
            </a:r>
          </a:p>
          <a:p>
            <a:pPr lvl="0" algn="r">
              <a:buClr>
                <a:schemeClr val="dk1"/>
              </a:buClr>
              <a:buSzPts val="1200"/>
            </a:pPr>
            <a:r>
              <a:rPr lang="en-US" sz="1000" dirty="0">
                <a:solidFill>
                  <a:schemeClr val="bg1"/>
                </a:solidFill>
              </a:rPr>
              <a:t> Whitney </a:t>
            </a:r>
            <a:r>
              <a:rPr lang="en-US" sz="1000" dirty="0" err="1">
                <a:solidFill>
                  <a:schemeClr val="bg1"/>
                </a:solidFill>
              </a:rPr>
              <a:t>Cranshaw</a:t>
            </a:r>
            <a:r>
              <a:rPr lang="en-US" sz="1000" dirty="0">
                <a:solidFill>
                  <a:schemeClr val="bg1"/>
                </a:solidFill>
              </a:rPr>
              <a:t>, Colorado State University, Bugwood.org </a:t>
            </a:r>
          </a:p>
        </p:txBody>
      </p:sp>
      <p:sp>
        <p:nvSpPr>
          <p:cNvPr id="3" name="Text Placeholder 2"/>
          <p:cNvSpPr>
            <a:spLocks noGrp="1"/>
          </p:cNvSpPr>
          <p:nvPr>
            <p:ph type="body" idx="2"/>
          </p:nvPr>
        </p:nvSpPr>
        <p:spPr/>
        <p:txBody>
          <a:bodyPr/>
          <a:lstStyle/>
          <a:p>
            <a:endParaRPr lang="en-US" dirty="0"/>
          </a:p>
        </p:txBody>
      </p:sp>
      <p:pic>
        <p:nvPicPr>
          <p:cNvPr id="10" name="Shape 309"/>
          <p:cNvPicPr preferRelativeResize="0">
            <a:picLocks/>
          </p:cNvPicPr>
          <p:nvPr/>
        </p:nvPicPr>
        <p:blipFill rotWithShape="1">
          <a:blip r:embed="rId3">
            <a:alphaModFix/>
          </a:blip>
          <a:srcRect/>
          <a:stretch/>
        </p:blipFill>
        <p:spPr>
          <a:xfrm>
            <a:off x="7113414" y="1825625"/>
            <a:ext cx="4240386" cy="2174026"/>
          </a:xfrm>
          <a:prstGeom prst="rect">
            <a:avLst/>
          </a:prstGeom>
          <a:noFill/>
          <a:ln>
            <a:noFill/>
          </a:ln>
        </p:spPr>
      </p:pic>
      <p:pic>
        <p:nvPicPr>
          <p:cNvPr id="11" name="Shape 310"/>
          <p:cNvPicPr preferRelativeResize="0"/>
          <p:nvPr/>
        </p:nvPicPr>
        <p:blipFill rotWithShape="1">
          <a:blip r:embed="rId4">
            <a:alphaModFix/>
          </a:blip>
          <a:srcRect t="13888" b="11338"/>
          <a:stretch/>
        </p:blipFill>
        <p:spPr>
          <a:xfrm>
            <a:off x="6282576" y="3999651"/>
            <a:ext cx="5485894" cy="2104846"/>
          </a:xfrm>
          <a:prstGeom prst="rect">
            <a:avLst/>
          </a:prstGeom>
          <a:noFill/>
          <a:ln>
            <a:noFill/>
          </a:ln>
        </p:spPr>
      </p:pic>
      <p:pic>
        <p:nvPicPr>
          <p:cNvPr id="12" name="Content Placeholder 15">
            <a:extLst>
              <a:ext uri="{FF2B5EF4-FFF2-40B4-BE49-F238E27FC236}">
                <a16:creationId xmlns:a16="http://schemas.microsoft.com/office/drawing/2014/main" id="{7513FCDC-15BE-4618-B461-288672E6B5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369" y="1690688"/>
            <a:ext cx="3894127" cy="2623733"/>
          </a:xfrm>
          <a:prstGeom prst="rect">
            <a:avLst/>
          </a:prstGeom>
        </p:spPr>
      </p:pic>
      <p:pic>
        <p:nvPicPr>
          <p:cNvPr id="512" name="Google Shape;512;p44"/>
          <p:cNvPicPr preferRelativeResize="0"/>
          <p:nvPr/>
        </p:nvPicPr>
        <p:blipFill rotWithShape="1">
          <a:blip r:embed="rId6">
            <a:alphaModFix/>
          </a:blip>
          <a:srcRect/>
          <a:stretch/>
        </p:blipFill>
        <p:spPr>
          <a:xfrm>
            <a:off x="2958228" y="3681387"/>
            <a:ext cx="3130782" cy="233888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Lacewing</a:t>
            </a:r>
            <a:endParaRPr dirty="0"/>
          </a:p>
        </p:txBody>
      </p:sp>
      <p:sp>
        <p:nvSpPr>
          <p:cNvPr id="379" name="Google Shape;379;p32"/>
          <p:cNvSpPr txBox="1"/>
          <p:nvPr/>
        </p:nvSpPr>
        <p:spPr>
          <a:xfrm>
            <a:off x="8757125" y="6340800"/>
            <a:ext cx="3302400" cy="3231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Joseph Berger, Bugwood.org, David Cappaert, Bugwood.org</a:t>
            </a:r>
            <a:endParaRPr sz="1000" b="0" i="0" u="none" strike="noStrike" cap="none">
              <a:solidFill>
                <a:schemeClr val="lt1"/>
              </a:solidFill>
              <a:latin typeface="Calibri"/>
              <a:ea typeface="Calibri"/>
              <a:cs typeface="Calibri"/>
              <a:sym typeface="Calibri"/>
            </a:endParaRPr>
          </a:p>
        </p:txBody>
      </p:sp>
      <p:pic>
        <p:nvPicPr>
          <p:cNvPr id="380" name="Google Shape;380;p32"/>
          <p:cNvPicPr preferRelativeResize="0"/>
          <p:nvPr/>
        </p:nvPicPr>
        <p:blipFill rotWithShape="1">
          <a:blip r:embed="rId3">
            <a:alphaModFix/>
          </a:blip>
          <a:srcRect/>
          <a:stretch/>
        </p:blipFill>
        <p:spPr>
          <a:xfrm>
            <a:off x="680050" y="1705179"/>
            <a:ext cx="4288620" cy="2891327"/>
          </a:xfrm>
          <a:prstGeom prst="rect">
            <a:avLst/>
          </a:prstGeom>
          <a:noFill/>
          <a:ln>
            <a:noFill/>
          </a:ln>
        </p:spPr>
      </p:pic>
      <p:pic>
        <p:nvPicPr>
          <p:cNvPr id="381" name="Google Shape;381;p32"/>
          <p:cNvPicPr preferRelativeResize="0"/>
          <p:nvPr/>
        </p:nvPicPr>
        <p:blipFill rotWithShape="1">
          <a:blip r:embed="rId4">
            <a:alphaModFix/>
          </a:blip>
          <a:srcRect/>
          <a:stretch/>
        </p:blipFill>
        <p:spPr>
          <a:xfrm>
            <a:off x="5137112" y="1705179"/>
            <a:ext cx="3971078" cy="2639959"/>
          </a:xfrm>
          <a:prstGeom prst="rect">
            <a:avLst/>
          </a:prstGeom>
          <a:noFill/>
          <a:ln>
            <a:noFill/>
          </a:ln>
        </p:spPr>
      </p:pic>
      <p:pic>
        <p:nvPicPr>
          <p:cNvPr id="382" name="Google Shape;382;p32"/>
          <p:cNvPicPr preferRelativeResize="0"/>
          <p:nvPr/>
        </p:nvPicPr>
        <p:blipFill rotWithShape="1">
          <a:blip r:embed="rId5">
            <a:alphaModFix/>
          </a:blip>
          <a:srcRect l="19336" r="17202"/>
          <a:stretch/>
        </p:blipFill>
        <p:spPr>
          <a:xfrm>
            <a:off x="2511724" y="3868075"/>
            <a:ext cx="1797374" cy="2128500"/>
          </a:xfrm>
          <a:prstGeom prst="rect">
            <a:avLst/>
          </a:prstGeom>
          <a:noFill/>
          <a:ln>
            <a:noFill/>
          </a:ln>
        </p:spPr>
      </p:pic>
      <p:pic>
        <p:nvPicPr>
          <p:cNvPr id="8" name="Picture 7">
            <a:extLst>
              <a:ext uri="{FF2B5EF4-FFF2-40B4-BE49-F238E27FC236}">
                <a16:creationId xmlns:a16="http://schemas.microsoft.com/office/drawing/2014/main" id="{17FC4DD5-EEC0-4079-AC86-6591B6E626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2726"/>
          <a:stretch/>
        </p:blipFill>
        <p:spPr>
          <a:xfrm>
            <a:off x="8122096" y="3700841"/>
            <a:ext cx="3693199" cy="2302892"/>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1800"/>
            <a:ext cx="10515600" cy="1325563"/>
          </a:xfrm>
        </p:spPr>
        <p:txBody>
          <a:bodyPr/>
          <a:lstStyle/>
          <a:p>
            <a:pPr algn="ctr"/>
            <a:r>
              <a:rPr lang="en-US" dirty="0"/>
              <a:t>Spiders</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26875" y="1254125"/>
            <a:ext cx="4312650" cy="2820596"/>
          </a:xfrm>
        </p:spPr>
      </p:pic>
      <p:pic>
        <p:nvPicPr>
          <p:cNvPr id="7" name="Picture 6"/>
          <p:cNvPicPr>
            <a:picLocks noChangeAspect="1"/>
          </p:cNvPicPr>
          <p:nvPr/>
        </p:nvPicPr>
        <p:blipFill>
          <a:blip r:embed="rId4"/>
          <a:stretch>
            <a:fillRect/>
          </a:stretch>
        </p:blipFill>
        <p:spPr>
          <a:xfrm>
            <a:off x="5042152" y="1430358"/>
            <a:ext cx="3005339" cy="2070084"/>
          </a:xfrm>
          <a:prstGeom prst="rect">
            <a:avLst/>
          </a:prstGeom>
        </p:spPr>
      </p:pic>
      <p:sp>
        <p:nvSpPr>
          <p:cNvPr id="8" name="TextBox 7"/>
          <p:cNvSpPr txBox="1"/>
          <p:nvPr/>
        </p:nvSpPr>
        <p:spPr>
          <a:xfrm>
            <a:off x="5282569" y="3500442"/>
            <a:ext cx="2087218" cy="276999"/>
          </a:xfrm>
          <a:prstGeom prst="rect">
            <a:avLst/>
          </a:prstGeom>
          <a:noFill/>
        </p:spPr>
        <p:txBody>
          <a:bodyPr wrap="square" rtlCol="0">
            <a:spAutoFit/>
          </a:bodyPr>
          <a:lstStyle/>
          <a:p>
            <a:r>
              <a:rPr lang="en-US" sz="1200" dirty="0"/>
              <a:t>David </a:t>
            </a:r>
            <a:r>
              <a:rPr lang="en-US" sz="1200" dirty="0" err="1"/>
              <a:t>Cappaert</a:t>
            </a:r>
            <a:r>
              <a:rPr lang="en-US" sz="1200" dirty="0"/>
              <a:t>, Bugwood.org </a:t>
            </a:r>
          </a:p>
        </p:txBody>
      </p:sp>
      <p:pic>
        <p:nvPicPr>
          <p:cNvPr id="13" name="Content Placeholder 12"/>
          <p:cNvPicPr>
            <a:picLocks noGrp="1" noChangeAspect="1"/>
          </p:cNvPicPr>
          <p:nvPr>
            <p:ph sz="half" idx="2"/>
          </p:nvPr>
        </p:nvPicPr>
        <p:blipFill>
          <a:blip r:embed="rId5"/>
          <a:stretch>
            <a:fillRect/>
          </a:stretch>
        </p:blipFill>
        <p:spPr>
          <a:xfrm>
            <a:off x="8303154" y="1254125"/>
            <a:ext cx="2900892" cy="4351338"/>
          </a:xfrm>
          <a:prstGeom prst="rect">
            <a:avLst/>
          </a:prstGeom>
        </p:spPr>
      </p:pic>
      <p:sp>
        <p:nvSpPr>
          <p:cNvPr id="14" name="TextBox 13"/>
          <p:cNvSpPr txBox="1"/>
          <p:nvPr/>
        </p:nvSpPr>
        <p:spPr>
          <a:xfrm>
            <a:off x="8267700" y="5605463"/>
            <a:ext cx="3086100" cy="461665"/>
          </a:xfrm>
          <a:prstGeom prst="rect">
            <a:avLst/>
          </a:prstGeom>
          <a:noFill/>
        </p:spPr>
        <p:txBody>
          <a:bodyPr wrap="square" rtlCol="0">
            <a:spAutoFit/>
          </a:bodyPr>
          <a:lstStyle/>
          <a:p>
            <a:r>
              <a:rPr lang="en-US" sz="1200" dirty="0"/>
              <a:t>Ronald F. Billings, Texas A&amp;M Forest Service , Bugwood.org </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199" y="3896046"/>
            <a:ext cx="4327269" cy="2352780"/>
          </a:xfrm>
          <a:prstGeom prst="rect">
            <a:avLst/>
          </a:prstGeom>
        </p:spPr>
      </p:pic>
      <p:pic>
        <p:nvPicPr>
          <p:cNvPr id="16" name="Picture 15"/>
          <p:cNvPicPr>
            <a:picLocks noChangeAspect="1"/>
          </p:cNvPicPr>
          <p:nvPr/>
        </p:nvPicPr>
        <p:blipFill rotWithShape="1">
          <a:blip r:embed="rId7"/>
          <a:srcRect l="7898" t="6631"/>
          <a:stretch/>
        </p:blipFill>
        <p:spPr>
          <a:xfrm>
            <a:off x="5042152" y="4074721"/>
            <a:ext cx="3005339" cy="1995431"/>
          </a:xfrm>
          <a:prstGeom prst="rect">
            <a:avLst/>
          </a:prstGeom>
        </p:spPr>
      </p:pic>
      <p:sp>
        <p:nvSpPr>
          <p:cNvPr id="17" name="TextBox 16"/>
          <p:cNvSpPr txBox="1"/>
          <p:nvPr/>
        </p:nvSpPr>
        <p:spPr>
          <a:xfrm>
            <a:off x="5624025" y="6396335"/>
            <a:ext cx="3225548" cy="461665"/>
          </a:xfrm>
          <a:prstGeom prst="rect">
            <a:avLst/>
          </a:prstGeom>
          <a:noFill/>
        </p:spPr>
        <p:txBody>
          <a:bodyPr wrap="square" rtlCol="0">
            <a:spAutoFit/>
          </a:bodyPr>
          <a:lstStyle/>
          <a:p>
            <a:r>
              <a:rPr lang="en-US" sz="1200" dirty="0"/>
              <a:t>Sturgis McKeever, Georgia Southern University, Bugwood.org </a:t>
            </a:r>
          </a:p>
        </p:txBody>
      </p:sp>
    </p:spTree>
    <p:extLst>
      <p:ext uri="{BB962C8B-B14F-4D97-AF65-F5344CB8AC3E}">
        <p14:creationId xmlns:p14="http://schemas.microsoft.com/office/powerpoint/2010/main" val="32727982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images.all-free-download.com/images/graphiclarge/bulle_bubble_1160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899194">
            <a:off x="3700568" y="721868"/>
            <a:ext cx="4451184" cy="457935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4000500" y="1771650"/>
            <a:ext cx="2933700" cy="1981201"/>
          </a:xfrm>
        </p:spPr>
        <p:txBody>
          <a:bodyPr>
            <a:normAutofit fontScale="90000"/>
          </a:bodyPr>
          <a:lstStyle/>
          <a:p>
            <a:r>
              <a:rPr lang="en-US" sz="8800" dirty="0"/>
              <a:t>?</a:t>
            </a:r>
            <a:br>
              <a:rPr lang="en-US" dirty="0"/>
            </a:br>
            <a:endParaRPr lang="en-US" dirty="0"/>
          </a:p>
        </p:txBody>
      </p:sp>
      <p:sp>
        <p:nvSpPr>
          <p:cNvPr id="5" name="Subtitle 4"/>
          <p:cNvSpPr>
            <a:spLocks noGrp="1"/>
          </p:cNvSpPr>
          <p:nvPr>
            <p:ph type="subTitle" idx="1"/>
          </p:nvPr>
        </p:nvSpPr>
        <p:spPr>
          <a:xfrm>
            <a:off x="4600090" y="4549236"/>
            <a:ext cx="2965938" cy="1534162"/>
          </a:xfrm>
        </p:spPr>
        <p:txBody>
          <a:bodyPr>
            <a:normAutofit fontScale="92500"/>
          </a:bodyPr>
          <a:lstStyle/>
          <a:p>
            <a:endParaRPr lang="en-US" dirty="0"/>
          </a:p>
          <a:p>
            <a:r>
              <a:rPr lang="en-US" sz="3200" dirty="0"/>
              <a:t>Emily Zobel</a:t>
            </a:r>
          </a:p>
          <a:p>
            <a:r>
              <a:rPr lang="en-US" sz="3200" dirty="0"/>
              <a:t>Ezobel@umd.edu</a:t>
            </a:r>
          </a:p>
        </p:txBody>
      </p:sp>
      <p:pic>
        <p:nvPicPr>
          <p:cNvPr id="21508" name="Picture 4" descr="http://www.meijergardens.org/assets/img/butterf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562412">
            <a:off x="7945450" y="3094935"/>
            <a:ext cx="4343400" cy="34004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5576C6A-870C-41B0-8B86-77792BA98CB6}"/>
              </a:ext>
            </a:extLst>
          </p:cNvPr>
          <p:cNvSpPr/>
          <p:nvPr/>
        </p:nvSpPr>
        <p:spPr>
          <a:xfrm>
            <a:off x="277203" y="3900502"/>
            <a:ext cx="2933700" cy="2031325"/>
          </a:xfrm>
          <a:prstGeom prst="rect">
            <a:avLst/>
          </a:prstGeom>
        </p:spPr>
        <p:txBody>
          <a:bodyPr wrap="square">
            <a:spAutoFit/>
          </a:bodyPr>
          <a:lstStyle/>
          <a:p>
            <a:pPr>
              <a:tabLst>
                <a:tab pos="2971800" algn="ctr"/>
                <a:tab pos="5943600" algn="r"/>
              </a:tabLst>
            </a:pPr>
            <a:r>
              <a:rPr lang="en-US" sz="1400" i="1" dirty="0">
                <a:latin typeface="Calibri" panose="020F0502020204030204" pitchFamily="34" charset="0"/>
                <a:ea typeface="Calibri" panose="020F0502020204030204" pitchFamily="34" charset="0"/>
                <a:cs typeface="Times New Roman" panose="02020603050405020304" pitchFamily="18" charset="0"/>
              </a:rPr>
              <a:t>This material is based upon work supported by the National Institute of Food and Agriculture, U.S. Department of Agriculture, through the Northeast Sustainable Agriculture Research and Education program under subaward number SNE22-005-MD and NIFA award 2021-70006-35384.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ECBBA10-509F-4952-98A8-F84DC974DB3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1750" y="2186484"/>
            <a:ext cx="2092619" cy="1794669"/>
          </a:xfrm>
          <a:prstGeom prst="rect">
            <a:avLst/>
          </a:prstGeom>
        </p:spPr>
      </p:pic>
    </p:spTree>
    <p:extLst>
      <p:ext uri="{BB962C8B-B14F-4D97-AF65-F5344CB8AC3E}">
        <p14:creationId xmlns:p14="http://schemas.microsoft.com/office/powerpoint/2010/main" val="89438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
          <p:cNvSpPr txBox="1">
            <a:spLocks noGrp="1"/>
          </p:cNvSpPr>
          <p:nvPr>
            <p:ph type="title"/>
          </p:nvPr>
        </p:nvSpPr>
        <p:spPr>
          <a:xfrm>
            <a:off x="838200" y="365125"/>
            <a:ext cx="10515600" cy="87673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Insect Feed Damage</a:t>
            </a:r>
            <a:endParaRPr dirty="0"/>
          </a:p>
        </p:txBody>
      </p:sp>
      <p:pic>
        <p:nvPicPr>
          <p:cNvPr id="151" name="Google Shape;151;p7"/>
          <p:cNvPicPr preferRelativeResize="0">
            <a:picLocks noGrp="1"/>
          </p:cNvPicPr>
          <p:nvPr>
            <p:ph type="body" idx="1"/>
          </p:nvPr>
        </p:nvPicPr>
        <p:blipFill rotWithShape="1">
          <a:blip r:embed="rId3">
            <a:alphaModFix/>
          </a:blip>
          <a:srcRect/>
          <a:stretch/>
        </p:blipFill>
        <p:spPr>
          <a:xfrm>
            <a:off x="739345" y="3881220"/>
            <a:ext cx="2638200" cy="2057700"/>
          </a:xfrm>
          <a:prstGeom prst="rect">
            <a:avLst/>
          </a:prstGeom>
          <a:noFill/>
          <a:ln>
            <a:noFill/>
          </a:ln>
        </p:spPr>
      </p:pic>
      <p:pic>
        <p:nvPicPr>
          <p:cNvPr id="152" name="Google Shape;152;p7"/>
          <p:cNvPicPr preferRelativeResize="0">
            <a:picLocks noGrp="1"/>
          </p:cNvPicPr>
          <p:nvPr>
            <p:ph type="body" idx="2"/>
          </p:nvPr>
        </p:nvPicPr>
        <p:blipFill rotWithShape="1">
          <a:blip r:embed="rId4">
            <a:alphaModFix/>
          </a:blip>
          <a:srcRect l="14981" t="42301" r="36258" b="27407"/>
          <a:stretch/>
        </p:blipFill>
        <p:spPr>
          <a:xfrm>
            <a:off x="8100587" y="1285101"/>
            <a:ext cx="2805102" cy="2300621"/>
          </a:xfrm>
          <a:prstGeom prst="rect">
            <a:avLst/>
          </a:prstGeom>
          <a:noFill/>
          <a:ln>
            <a:noFill/>
          </a:ln>
        </p:spPr>
      </p:pic>
      <p:pic>
        <p:nvPicPr>
          <p:cNvPr id="153" name="Google Shape;153;p7"/>
          <p:cNvPicPr preferRelativeResize="0"/>
          <p:nvPr/>
        </p:nvPicPr>
        <p:blipFill rotWithShape="1">
          <a:blip r:embed="rId5">
            <a:alphaModFix/>
          </a:blip>
          <a:srcRect l="9705" t="14272" r="15867" b="10288"/>
          <a:stretch/>
        </p:blipFill>
        <p:spPr>
          <a:xfrm>
            <a:off x="838200" y="1285102"/>
            <a:ext cx="2627190" cy="1965924"/>
          </a:xfrm>
          <a:prstGeom prst="rect">
            <a:avLst/>
          </a:prstGeom>
          <a:noFill/>
          <a:ln>
            <a:noFill/>
          </a:ln>
        </p:spPr>
      </p:pic>
      <p:sp>
        <p:nvSpPr>
          <p:cNvPr id="154" name="Google Shape;154;p7"/>
          <p:cNvSpPr/>
          <p:nvPr/>
        </p:nvSpPr>
        <p:spPr>
          <a:xfrm>
            <a:off x="1610656" y="3251026"/>
            <a:ext cx="1082400" cy="750300"/>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5" name="Google Shape;155;p7"/>
          <p:cNvPicPr preferRelativeResize="0"/>
          <p:nvPr/>
        </p:nvPicPr>
        <p:blipFill rotWithShape="1">
          <a:blip r:embed="rId6">
            <a:alphaModFix/>
          </a:blip>
          <a:srcRect/>
          <a:stretch/>
        </p:blipFill>
        <p:spPr>
          <a:xfrm>
            <a:off x="7982464" y="4456774"/>
            <a:ext cx="3466842" cy="1679063"/>
          </a:xfrm>
          <a:prstGeom prst="rect">
            <a:avLst/>
          </a:prstGeom>
          <a:noFill/>
          <a:ln>
            <a:noFill/>
          </a:ln>
        </p:spPr>
      </p:pic>
      <p:sp>
        <p:nvSpPr>
          <p:cNvPr id="156" name="Google Shape;156;p7"/>
          <p:cNvSpPr/>
          <p:nvPr/>
        </p:nvSpPr>
        <p:spPr>
          <a:xfrm>
            <a:off x="9214135" y="3401836"/>
            <a:ext cx="1082400" cy="984531"/>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7" name="Google Shape;157;p7"/>
          <p:cNvPicPr preferRelativeResize="0"/>
          <p:nvPr/>
        </p:nvPicPr>
        <p:blipFill rotWithShape="1">
          <a:blip r:embed="rId7">
            <a:alphaModFix/>
          </a:blip>
          <a:srcRect t="10823" b="12681"/>
          <a:stretch/>
        </p:blipFill>
        <p:spPr>
          <a:xfrm>
            <a:off x="4772468" y="1285103"/>
            <a:ext cx="1980669" cy="2300620"/>
          </a:xfrm>
          <a:prstGeom prst="rect">
            <a:avLst/>
          </a:prstGeom>
          <a:noFill/>
          <a:ln>
            <a:noFill/>
          </a:ln>
        </p:spPr>
      </p:pic>
      <p:pic>
        <p:nvPicPr>
          <p:cNvPr id="158" name="Google Shape;158;p7"/>
          <p:cNvPicPr preferRelativeResize="0"/>
          <p:nvPr/>
        </p:nvPicPr>
        <p:blipFill rotWithShape="1">
          <a:blip r:embed="rId8">
            <a:alphaModFix/>
          </a:blip>
          <a:srcRect/>
          <a:stretch/>
        </p:blipFill>
        <p:spPr>
          <a:xfrm>
            <a:off x="4478305" y="4249952"/>
            <a:ext cx="2688613" cy="1885887"/>
          </a:xfrm>
          <a:prstGeom prst="rect">
            <a:avLst/>
          </a:prstGeom>
          <a:noFill/>
          <a:ln>
            <a:noFill/>
          </a:ln>
        </p:spPr>
      </p:pic>
      <p:sp>
        <p:nvSpPr>
          <p:cNvPr id="159" name="Google Shape;159;p7"/>
          <p:cNvSpPr/>
          <p:nvPr/>
        </p:nvSpPr>
        <p:spPr>
          <a:xfrm>
            <a:off x="5281473" y="3585723"/>
            <a:ext cx="1082400" cy="750300"/>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7"/>
          <p:cNvSpPr/>
          <p:nvPr/>
        </p:nvSpPr>
        <p:spPr>
          <a:xfrm>
            <a:off x="7883610" y="6276651"/>
            <a:ext cx="42960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F2F2F2"/>
                </a:solidFill>
                <a:latin typeface="Calibri"/>
                <a:ea typeface="Calibri"/>
                <a:cs typeface="Calibri"/>
                <a:sym typeface="Calibri"/>
              </a:rPr>
              <a:t>David Cappaert, Bugwood.org, Pest and Diseases Image Library , Bugwood.org; Douglas C. Pfeiffer, Virginia Tech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Insect Biology: Antenna </a:t>
            </a:r>
            <a:endParaRPr/>
          </a:p>
        </p:txBody>
      </p:sp>
      <p:pic>
        <p:nvPicPr>
          <p:cNvPr id="166" name="Google Shape;166;p8" descr="Image result for insect wings"/>
          <p:cNvPicPr preferRelativeResize="0"/>
          <p:nvPr/>
        </p:nvPicPr>
        <p:blipFill rotWithShape="1">
          <a:blip r:embed="rId3">
            <a:alphaModFix/>
          </a:blip>
          <a:srcRect r="31595" b="53765"/>
          <a:stretch/>
        </p:blipFill>
        <p:spPr>
          <a:xfrm>
            <a:off x="7450428" y="1705788"/>
            <a:ext cx="2261277" cy="1218757"/>
          </a:xfrm>
          <a:prstGeom prst="rect">
            <a:avLst/>
          </a:prstGeom>
          <a:noFill/>
          <a:ln>
            <a:noFill/>
          </a:ln>
        </p:spPr>
      </p:pic>
      <p:pic>
        <p:nvPicPr>
          <p:cNvPr id="167" name="Google Shape;167;p8"/>
          <p:cNvPicPr preferRelativeResize="0">
            <a:picLocks noGrp="1"/>
          </p:cNvPicPr>
          <p:nvPr>
            <p:ph type="body" idx="2"/>
          </p:nvPr>
        </p:nvPicPr>
        <p:blipFill rotWithShape="1">
          <a:blip r:embed="rId4">
            <a:alphaModFix/>
          </a:blip>
          <a:srcRect l="4046" r="4184"/>
          <a:stretch/>
        </p:blipFill>
        <p:spPr>
          <a:xfrm>
            <a:off x="134774" y="1685616"/>
            <a:ext cx="7221900" cy="3934800"/>
          </a:xfrm>
          <a:prstGeom prst="rect">
            <a:avLst/>
          </a:prstGeom>
          <a:noFill/>
          <a:ln>
            <a:noFill/>
          </a:ln>
        </p:spPr>
      </p:pic>
      <p:pic>
        <p:nvPicPr>
          <p:cNvPr id="168" name="Google Shape;168;p8"/>
          <p:cNvPicPr preferRelativeResize="0"/>
          <p:nvPr/>
        </p:nvPicPr>
        <p:blipFill rotWithShape="1">
          <a:blip r:embed="rId5">
            <a:alphaModFix/>
          </a:blip>
          <a:srcRect l="17270" t="21311" r="15266" b="30141"/>
          <a:stretch/>
        </p:blipFill>
        <p:spPr>
          <a:xfrm>
            <a:off x="7568142" y="3084489"/>
            <a:ext cx="2143562" cy="1144856"/>
          </a:xfrm>
          <a:prstGeom prst="rect">
            <a:avLst/>
          </a:prstGeom>
          <a:noFill/>
          <a:ln>
            <a:noFill/>
          </a:ln>
        </p:spPr>
      </p:pic>
      <p:pic>
        <p:nvPicPr>
          <p:cNvPr id="169" name="Google Shape;169;p8"/>
          <p:cNvPicPr preferRelativeResize="0"/>
          <p:nvPr/>
        </p:nvPicPr>
        <p:blipFill rotWithShape="1">
          <a:blip r:embed="rId6">
            <a:alphaModFix/>
          </a:blip>
          <a:srcRect/>
          <a:stretch/>
        </p:blipFill>
        <p:spPr>
          <a:xfrm>
            <a:off x="8581066" y="4389290"/>
            <a:ext cx="2135227" cy="1497846"/>
          </a:xfrm>
          <a:prstGeom prst="rect">
            <a:avLst/>
          </a:prstGeom>
          <a:noFill/>
          <a:ln>
            <a:noFill/>
          </a:ln>
        </p:spPr>
      </p:pic>
      <p:pic>
        <p:nvPicPr>
          <p:cNvPr id="170" name="Google Shape;170;p8"/>
          <p:cNvPicPr preferRelativeResize="0"/>
          <p:nvPr/>
        </p:nvPicPr>
        <p:blipFill rotWithShape="1">
          <a:blip r:embed="rId7">
            <a:alphaModFix/>
          </a:blip>
          <a:srcRect l="28082" t="44051" r="27804" b="10623"/>
          <a:stretch/>
        </p:blipFill>
        <p:spPr>
          <a:xfrm>
            <a:off x="9923172" y="3076686"/>
            <a:ext cx="1680693" cy="1152660"/>
          </a:xfrm>
          <a:prstGeom prst="rect">
            <a:avLst/>
          </a:prstGeom>
          <a:noFill/>
          <a:ln>
            <a:noFill/>
          </a:ln>
        </p:spPr>
      </p:pic>
      <p:pic>
        <p:nvPicPr>
          <p:cNvPr id="171" name="Google Shape;171;p8"/>
          <p:cNvPicPr preferRelativeResize="0"/>
          <p:nvPr/>
        </p:nvPicPr>
        <p:blipFill rotWithShape="1">
          <a:blip r:embed="rId8">
            <a:alphaModFix/>
          </a:blip>
          <a:srcRect l="46559" t="26382" r="1890" b="11830"/>
          <a:stretch/>
        </p:blipFill>
        <p:spPr>
          <a:xfrm rot="-5400000">
            <a:off x="10062377" y="1383058"/>
            <a:ext cx="1402281" cy="16806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3F8A-C553-4479-91F9-D7BA0A0C39B5}"/>
              </a:ext>
            </a:extLst>
          </p:cNvPr>
          <p:cNvSpPr>
            <a:spLocks noGrp="1"/>
          </p:cNvSpPr>
          <p:nvPr>
            <p:ph type="title"/>
          </p:nvPr>
        </p:nvSpPr>
        <p:spPr/>
        <p:txBody>
          <a:bodyPr/>
          <a:lstStyle/>
          <a:p>
            <a:pPr algn="ctr"/>
            <a:r>
              <a:rPr lang="en-US" dirty="0"/>
              <a:t>Thorax</a:t>
            </a:r>
          </a:p>
        </p:txBody>
      </p:sp>
      <p:sp>
        <p:nvSpPr>
          <p:cNvPr id="3" name="Content Placeholder 2">
            <a:extLst>
              <a:ext uri="{FF2B5EF4-FFF2-40B4-BE49-F238E27FC236}">
                <a16:creationId xmlns:a16="http://schemas.microsoft.com/office/drawing/2014/main" id="{AB01D4AA-CB3F-4BA9-8EF8-BDEBBF39BA71}"/>
              </a:ext>
            </a:extLst>
          </p:cNvPr>
          <p:cNvSpPr>
            <a:spLocks noGrp="1"/>
          </p:cNvSpPr>
          <p:nvPr>
            <p:ph sz="half" idx="1"/>
          </p:nvPr>
        </p:nvSpPr>
        <p:spPr/>
        <p:txBody>
          <a:bodyPr>
            <a:normAutofit/>
          </a:bodyPr>
          <a:lstStyle/>
          <a:p>
            <a:r>
              <a:rPr lang="en-US" sz="3200" dirty="0"/>
              <a:t>Pronotum: Plate-like structure that covers all of part of the thorax of some insect.</a:t>
            </a:r>
          </a:p>
          <a:p>
            <a:r>
              <a:rPr lang="en-US" sz="3200" dirty="0"/>
              <a:t> Scutellum: A small triangular plate behind the pronotum and between the forewing bases.</a:t>
            </a:r>
          </a:p>
        </p:txBody>
      </p:sp>
      <p:pic>
        <p:nvPicPr>
          <p:cNvPr id="5" name="Content Placeholder 4">
            <a:extLst>
              <a:ext uri="{FF2B5EF4-FFF2-40B4-BE49-F238E27FC236}">
                <a16:creationId xmlns:a16="http://schemas.microsoft.com/office/drawing/2014/main" id="{4B6AC846-8BDA-454D-8510-250AAE44FFC4}"/>
              </a:ext>
            </a:extLst>
          </p:cNvPr>
          <p:cNvPicPr>
            <a:picLocks noGrp="1" noChangeAspect="1"/>
          </p:cNvPicPr>
          <p:nvPr>
            <p:ph sz="half" idx="2"/>
          </p:nvPr>
        </p:nvPicPr>
        <p:blipFill>
          <a:blip r:embed="rId3"/>
          <a:stretch>
            <a:fillRect/>
          </a:stretch>
        </p:blipFill>
        <p:spPr>
          <a:xfrm>
            <a:off x="6395672" y="3205094"/>
            <a:ext cx="3065828" cy="3046902"/>
          </a:xfrm>
          <a:prstGeom prst="rect">
            <a:avLst/>
          </a:prstGeom>
        </p:spPr>
      </p:pic>
      <p:pic>
        <p:nvPicPr>
          <p:cNvPr id="6" name="Picture 5">
            <a:extLst>
              <a:ext uri="{FF2B5EF4-FFF2-40B4-BE49-F238E27FC236}">
                <a16:creationId xmlns:a16="http://schemas.microsoft.com/office/drawing/2014/main" id="{84582F2D-D4C7-496F-BA04-C36030530D0E}"/>
              </a:ext>
            </a:extLst>
          </p:cNvPr>
          <p:cNvPicPr>
            <a:picLocks noChangeAspect="1"/>
          </p:cNvPicPr>
          <p:nvPr/>
        </p:nvPicPr>
        <p:blipFill>
          <a:blip r:embed="rId4"/>
          <a:stretch>
            <a:fillRect/>
          </a:stretch>
        </p:blipFill>
        <p:spPr>
          <a:xfrm>
            <a:off x="9108344" y="1690688"/>
            <a:ext cx="2786428" cy="2547167"/>
          </a:xfrm>
          <a:prstGeom prst="rect">
            <a:avLst/>
          </a:prstGeom>
        </p:spPr>
      </p:pic>
    </p:spTree>
    <p:extLst>
      <p:ext uri="{BB962C8B-B14F-4D97-AF65-F5344CB8AC3E}">
        <p14:creationId xmlns:p14="http://schemas.microsoft.com/office/powerpoint/2010/main" val="3712908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Insect Biology: Leg</a:t>
            </a:r>
            <a:endParaRPr/>
          </a:p>
        </p:txBody>
      </p:sp>
      <p:pic>
        <p:nvPicPr>
          <p:cNvPr id="184" name="Google Shape;184;p10"/>
          <p:cNvPicPr preferRelativeResize="0">
            <a:picLocks noGrp="1"/>
          </p:cNvPicPr>
          <p:nvPr>
            <p:ph type="body" idx="2"/>
          </p:nvPr>
        </p:nvPicPr>
        <p:blipFill rotWithShape="1">
          <a:blip r:embed="rId3">
            <a:alphaModFix/>
          </a:blip>
          <a:srcRect/>
          <a:stretch/>
        </p:blipFill>
        <p:spPr>
          <a:xfrm>
            <a:off x="392099" y="1562834"/>
            <a:ext cx="3667114" cy="4395167"/>
          </a:xfrm>
          <a:prstGeom prst="rect">
            <a:avLst/>
          </a:prstGeom>
          <a:noFill/>
          <a:ln>
            <a:noFill/>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4671" y="1690825"/>
            <a:ext cx="2498585" cy="2241569"/>
          </a:xfrm>
          <a:prstGeom prst="rect">
            <a:avLst/>
          </a:prstGeom>
        </p:spPr>
      </p:pic>
      <p:sp>
        <p:nvSpPr>
          <p:cNvPr id="3" name="TextBox 2"/>
          <p:cNvSpPr txBox="1"/>
          <p:nvPr/>
        </p:nvSpPr>
        <p:spPr>
          <a:xfrm>
            <a:off x="5299588" y="6321954"/>
            <a:ext cx="6400800" cy="369332"/>
          </a:xfrm>
          <a:prstGeom prst="rect">
            <a:avLst/>
          </a:prstGeom>
          <a:noFill/>
        </p:spPr>
        <p:txBody>
          <a:bodyPr wrap="square" rtlCol="0">
            <a:spAutoFit/>
          </a:bodyPr>
          <a:lstStyle/>
          <a:p>
            <a:r>
              <a:rPr lang="en-US" sz="900" dirty="0">
                <a:solidFill>
                  <a:schemeClr val="bg1"/>
                </a:solidFill>
              </a:rPr>
              <a:t>Allan Smith-Pardo, Bees of the United States, USDA APHIS PPQ, Bugwood.org; Joseph Berger, </a:t>
            </a:r>
            <a:r>
              <a:rPr lang="en-US" sz="900" dirty="0" err="1">
                <a:solidFill>
                  <a:schemeClr val="bg1"/>
                </a:solidFill>
              </a:rPr>
              <a:t>Bugwood</a:t>
            </a:r>
            <a:r>
              <a:rPr lang="en-US" sz="900" dirty="0">
                <a:solidFill>
                  <a:schemeClr val="bg1"/>
                </a:solidFill>
              </a:rPr>
              <a:t>; </a:t>
            </a:r>
            <a:r>
              <a:rPr lang="en-US" sz="900" dirty="0" err="1">
                <a:solidFill>
                  <a:schemeClr val="bg1"/>
                </a:solidFill>
              </a:rPr>
              <a:t>Seastone</a:t>
            </a:r>
            <a:r>
              <a:rPr lang="en-US" sz="900" dirty="0">
                <a:solidFill>
                  <a:schemeClr val="bg1"/>
                </a:solidFill>
              </a:rPr>
              <a:t>, L. and B. Parks, Museum Collections: </a:t>
            </a:r>
            <a:r>
              <a:rPr lang="en-US" sz="900" dirty="0" err="1">
                <a:solidFill>
                  <a:schemeClr val="bg1"/>
                </a:solidFill>
              </a:rPr>
              <a:t>Orthoptera</a:t>
            </a:r>
            <a:r>
              <a:rPr lang="en-US" sz="900" dirty="0">
                <a:solidFill>
                  <a:schemeClr val="bg1"/>
                </a:solidFill>
              </a:rPr>
              <a:t>, USDA APHIS PPQ</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6562" r="16112"/>
          <a:stretch/>
        </p:blipFill>
        <p:spPr>
          <a:xfrm>
            <a:off x="8971157" y="4080385"/>
            <a:ext cx="2632099" cy="1963483"/>
          </a:xfrm>
          <a:prstGeom prst="rect">
            <a:avLst/>
          </a:prstGeom>
        </p:spPr>
      </p:pic>
      <p:pic>
        <p:nvPicPr>
          <p:cNvPr id="1026" name="Picture 2" descr="Front close up view of Northern mole cricket specimen with large claw like feet for digging."/>
          <p:cNvPicPr>
            <a:picLocks noChangeAspect="1" noChangeArrowheads="1"/>
          </p:cNvPicPr>
          <p:nvPr/>
        </p:nvPicPr>
        <p:blipFill rotWithShape="1">
          <a:blip r:embed="rId6">
            <a:extLst>
              <a:ext uri="{28A0092B-C50C-407E-A947-70E740481C1C}">
                <a14:useLocalDpi xmlns:a14="http://schemas.microsoft.com/office/drawing/2010/main" val="0"/>
              </a:ext>
            </a:extLst>
          </a:blip>
          <a:srcRect r="59451"/>
          <a:stretch/>
        </p:blipFill>
        <p:spPr bwMode="auto">
          <a:xfrm>
            <a:off x="5586768" y="4033989"/>
            <a:ext cx="1645881" cy="21246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6768" y="1792420"/>
            <a:ext cx="2957946" cy="2241569"/>
          </a:xfrm>
          <a:prstGeom prst="rect">
            <a:avLst/>
          </a:prstGeom>
        </p:spPr>
      </p:pic>
    </p:spTree>
    <p:extLst>
      <p:ext uri="{BB962C8B-B14F-4D97-AF65-F5344CB8AC3E}">
        <p14:creationId xmlns:p14="http://schemas.microsoft.com/office/powerpoint/2010/main" val="3820022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TotalTime>
  <Words>8706</Words>
  <Application>Microsoft Office PowerPoint</Application>
  <PresentationFormat>Widescreen</PresentationFormat>
  <Paragraphs>696</Paragraphs>
  <Slides>58</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Calibri Light</vt:lpstr>
      <vt:lpstr>Helvetica Neue</vt:lpstr>
      <vt:lpstr>Times New Roman</vt:lpstr>
      <vt:lpstr>Office Theme</vt:lpstr>
      <vt:lpstr>Insect Identification, Damage, and Control</vt:lpstr>
      <vt:lpstr>PowerPoint Presentation</vt:lpstr>
      <vt:lpstr>Why Do We Care About Insects? </vt:lpstr>
      <vt:lpstr>The Diagnostic Characteristics of Insects</vt:lpstr>
      <vt:lpstr>Insect Mouth</vt:lpstr>
      <vt:lpstr>Insect Feed Damage</vt:lpstr>
      <vt:lpstr>Insect Biology: Antenna </vt:lpstr>
      <vt:lpstr>Thorax</vt:lpstr>
      <vt:lpstr>Insect Biology: Leg</vt:lpstr>
      <vt:lpstr>Insect Biology: Wing</vt:lpstr>
      <vt:lpstr>Insect Biology : Exoskeleton</vt:lpstr>
      <vt:lpstr>Insect Development</vt:lpstr>
      <vt:lpstr>Degree Days</vt:lpstr>
      <vt:lpstr>Degree Days</vt:lpstr>
      <vt:lpstr>Scouting for Insect</vt:lpstr>
      <vt:lpstr>Insect Damage </vt:lpstr>
      <vt:lpstr>Chewing Damage</vt:lpstr>
      <vt:lpstr>Sucking Damage</vt:lpstr>
      <vt:lpstr>Mining and Boring Damage </vt:lpstr>
      <vt:lpstr>General Control</vt:lpstr>
      <vt:lpstr>PowerPoint Presentation</vt:lpstr>
      <vt:lpstr>Using a Key to ID the insect. </vt:lpstr>
      <vt:lpstr>Insect Orders</vt:lpstr>
      <vt:lpstr>Grasshopper</vt:lpstr>
      <vt:lpstr>Earwigs </vt:lpstr>
      <vt:lpstr>PowerPoint Presentation</vt:lpstr>
      <vt:lpstr>Stink Bugs</vt:lpstr>
      <vt:lpstr>Stink Bug Damage</vt:lpstr>
      <vt:lpstr>Stink Bugs Control</vt:lpstr>
      <vt:lpstr>Beneficial True Bugs</vt:lpstr>
      <vt:lpstr>Feeding Damage: Plant Burn</vt:lpstr>
      <vt:lpstr>Aphids</vt:lpstr>
      <vt:lpstr>Aphids Control</vt:lpstr>
      <vt:lpstr>Thrips</vt:lpstr>
      <vt:lpstr>Damage</vt:lpstr>
      <vt:lpstr>Insects with  Complete Metamorphosis</vt:lpstr>
      <vt:lpstr>Beetles</vt:lpstr>
      <vt:lpstr>Beetle Larvae </vt:lpstr>
      <vt:lpstr>Scarab Beetles </vt:lpstr>
      <vt:lpstr>Leaf Beetles</vt:lpstr>
      <vt:lpstr>Leaf Beetle Feeding Damage</vt:lpstr>
      <vt:lpstr>Leaf Beetles Control Methods</vt:lpstr>
      <vt:lpstr>Click Beetles &amp; Wireworms</vt:lpstr>
      <vt:lpstr>Beetle Borers</vt:lpstr>
      <vt:lpstr>Beneficial Beetles</vt:lpstr>
      <vt:lpstr>Moths &amp; Butterflies</vt:lpstr>
      <vt:lpstr>Caterpillar</vt:lpstr>
      <vt:lpstr>Feeding Damage</vt:lpstr>
      <vt:lpstr>Caterpillar Control </vt:lpstr>
      <vt:lpstr>Flies</vt:lpstr>
      <vt:lpstr>Fly Damage</vt:lpstr>
      <vt:lpstr>Beneficial Flies</vt:lpstr>
      <vt:lpstr> Quiz: Who Caused this Damage?</vt:lpstr>
      <vt:lpstr>Beneficial Insects</vt:lpstr>
      <vt:lpstr>Parasitic Wasp</vt:lpstr>
      <vt:lpstr>Lacewing</vt:lpstr>
      <vt:lpstr>Spiders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Insect Identification, Damage, and Control</dc:title>
  <dc:creator>Emily Zobel</dc:creator>
  <cp:lastModifiedBy>Emily Zobel</cp:lastModifiedBy>
  <cp:revision>56</cp:revision>
  <dcterms:created xsi:type="dcterms:W3CDTF">2024-04-23T20:46:59Z</dcterms:created>
  <dcterms:modified xsi:type="dcterms:W3CDTF">2026-01-12T22:00:48Z</dcterms:modified>
</cp:coreProperties>
</file>