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sldIdLst>
    <p:sldId id="256" r:id="rId4"/>
    <p:sldId id="276" r:id="rId5"/>
    <p:sldId id="464" r:id="rId6"/>
    <p:sldId id="277" r:id="rId7"/>
    <p:sldId id="258" r:id="rId8"/>
    <p:sldId id="476" r:id="rId9"/>
    <p:sldId id="438" r:id="rId10"/>
    <p:sldId id="286" r:id="rId11"/>
    <p:sldId id="486" r:id="rId12"/>
    <p:sldId id="487" r:id="rId13"/>
    <p:sldId id="259" r:id="rId14"/>
    <p:sldId id="263" r:id="rId15"/>
    <p:sldId id="465" r:id="rId16"/>
    <p:sldId id="456" r:id="rId17"/>
    <p:sldId id="477" r:id="rId18"/>
    <p:sldId id="479" r:id="rId19"/>
    <p:sldId id="478" r:id="rId20"/>
    <p:sldId id="480" r:id="rId21"/>
    <p:sldId id="481" r:id="rId22"/>
    <p:sldId id="482" r:id="rId23"/>
    <p:sldId id="460" r:id="rId24"/>
    <p:sldId id="461" r:id="rId25"/>
    <p:sldId id="462" r:id="rId26"/>
    <p:sldId id="484" r:id="rId27"/>
    <p:sldId id="483" r:id="rId28"/>
    <p:sldId id="45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5407" autoAdjust="0"/>
  </p:normalViewPr>
  <p:slideViewPr>
    <p:cSldViewPr snapToGrid="0">
      <p:cViewPr varScale="1">
        <p:scale>
          <a:sx n="84" d="100"/>
          <a:sy n="84" d="100"/>
        </p:scale>
        <p:origin x="147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26DBA-0DB7-D306-F19E-98090BCF93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CC406A-8354-4474-398C-FA95A4B925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E493EB-CC6B-2460-E6AD-C1B8B043DFC0}"/>
              </a:ext>
            </a:extLst>
          </p:cNvPr>
          <p:cNvSpPr>
            <a:spLocks noGrp="1"/>
          </p:cNvSpPr>
          <p:nvPr>
            <p:ph type="dt" sz="half" idx="10"/>
          </p:nvPr>
        </p:nvSpPr>
        <p:spPr/>
        <p:txBody>
          <a:bodyPr/>
          <a:lstStyle/>
          <a:p>
            <a:fld id="{4BF24A1F-3B3F-4A3F-9FC1-D38B9E9F77B6}" type="datetimeFigureOut">
              <a:rPr lang="en-US" smtClean="0"/>
              <a:t>3/6/2025</a:t>
            </a:fld>
            <a:endParaRPr lang="en-US"/>
          </a:p>
        </p:txBody>
      </p:sp>
      <p:sp>
        <p:nvSpPr>
          <p:cNvPr id="5" name="Footer Placeholder 4">
            <a:extLst>
              <a:ext uri="{FF2B5EF4-FFF2-40B4-BE49-F238E27FC236}">
                <a16:creationId xmlns:a16="http://schemas.microsoft.com/office/drawing/2014/main" id="{EDB2525E-BCCC-C055-A2AD-F7BB71E56F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B990D9-1F1C-4851-EAC4-0ABC16DDCE55}"/>
              </a:ext>
            </a:extLst>
          </p:cNvPr>
          <p:cNvSpPr>
            <a:spLocks noGrp="1"/>
          </p:cNvSpPr>
          <p:nvPr>
            <p:ph type="sldNum" sz="quarter" idx="12"/>
          </p:nvPr>
        </p:nvSpPr>
        <p:spPr/>
        <p:txBody>
          <a:bodyPr/>
          <a:lstStyle/>
          <a:p>
            <a:fld id="{49B5DED9-994E-41C1-BCF4-62F00116E32A}" type="slidenum">
              <a:rPr lang="en-US" smtClean="0"/>
              <a:t>‹#›</a:t>
            </a:fld>
            <a:endParaRPr lang="en-US"/>
          </a:p>
        </p:txBody>
      </p:sp>
    </p:spTree>
    <p:extLst>
      <p:ext uri="{BB962C8B-B14F-4D97-AF65-F5344CB8AC3E}">
        <p14:creationId xmlns:p14="http://schemas.microsoft.com/office/powerpoint/2010/main" val="4016750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0A944-CD77-88A3-B423-C840E545A9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67E50-2887-3876-A011-6BC6F84106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CC21E8-031C-0288-1D5F-EA3A56E89C97}"/>
              </a:ext>
            </a:extLst>
          </p:cNvPr>
          <p:cNvSpPr>
            <a:spLocks noGrp="1"/>
          </p:cNvSpPr>
          <p:nvPr>
            <p:ph type="dt" sz="half" idx="10"/>
          </p:nvPr>
        </p:nvSpPr>
        <p:spPr/>
        <p:txBody>
          <a:bodyPr/>
          <a:lstStyle/>
          <a:p>
            <a:fld id="{4BF24A1F-3B3F-4A3F-9FC1-D38B9E9F77B6}" type="datetimeFigureOut">
              <a:rPr lang="en-US" smtClean="0"/>
              <a:t>3/6/2025</a:t>
            </a:fld>
            <a:endParaRPr lang="en-US"/>
          </a:p>
        </p:txBody>
      </p:sp>
      <p:sp>
        <p:nvSpPr>
          <p:cNvPr id="5" name="Footer Placeholder 4">
            <a:extLst>
              <a:ext uri="{FF2B5EF4-FFF2-40B4-BE49-F238E27FC236}">
                <a16:creationId xmlns:a16="http://schemas.microsoft.com/office/drawing/2014/main" id="{09D6A5A9-F821-32AB-FE8E-3734EC963D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AC714F-34BA-A4E1-F026-ABE71856BCA8}"/>
              </a:ext>
            </a:extLst>
          </p:cNvPr>
          <p:cNvSpPr>
            <a:spLocks noGrp="1"/>
          </p:cNvSpPr>
          <p:nvPr>
            <p:ph type="sldNum" sz="quarter" idx="12"/>
          </p:nvPr>
        </p:nvSpPr>
        <p:spPr/>
        <p:txBody>
          <a:bodyPr/>
          <a:lstStyle/>
          <a:p>
            <a:fld id="{49B5DED9-994E-41C1-BCF4-62F00116E32A}" type="slidenum">
              <a:rPr lang="en-US" smtClean="0"/>
              <a:t>‹#›</a:t>
            </a:fld>
            <a:endParaRPr lang="en-US"/>
          </a:p>
        </p:txBody>
      </p:sp>
    </p:spTree>
    <p:extLst>
      <p:ext uri="{BB962C8B-B14F-4D97-AF65-F5344CB8AC3E}">
        <p14:creationId xmlns:p14="http://schemas.microsoft.com/office/powerpoint/2010/main" val="4059921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934E40-A58E-FB82-249A-F5CD681B94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584392-A95C-A73D-8B85-44337504FA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8BE5B-B785-15CC-1920-13EF9CBF835E}"/>
              </a:ext>
            </a:extLst>
          </p:cNvPr>
          <p:cNvSpPr>
            <a:spLocks noGrp="1"/>
          </p:cNvSpPr>
          <p:nvPr>
            <p:ph type="dt" sz="half" idx="10"/>
          </p:nvPr>
        </p:nvSpPr>
        <p:spPr/>
        <p:txBody>
          <a:bodyPr/>
          <a:lstStyle/>
          <a:p>
            <a:fld id="{4BF24A1F-3B3F-4A3F-9FC1-D38B9E9F77B6}" type="datetimeFigureOut">
              <a:rPr lang="en-US" smtClean="0"/>
              <a:t>3/6/2025</a:t>
            </a:fld>
            <a:endParaRPr lang="en-US"/>
          </a:p>
        </p:txBody>
      </p:sp>
      <p:sp>
        <p:nvSpPr>
          <p:cNvPr id="5" name="Footer Placeholder 4">
            <a:extLst>
              <a:ext uri="{FF2B5EF4-FFF2-40B4-BE49-F238E27FC236}">
                <a16:creationId xmlns:a16="http://schemas.microsoft.com/office/drawing/2014/main" id="{0260350F-B956-64A5-0324-74D6B795D7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2282CB-8398-0D32-FAAA-08295581BEF7}"/>
              </a:ext>
            </a:extLst>
          </p:cNvPr>
          <p:cNvSpPr>
            <a:spLocks noGrp="1"/>
          </p:cNvSpPr>
          <p:nvPr>
            <p:ph type="sldNum" sz="quarter" idx="12"/>
          </p:nvPr>
        </p:nvSpPr>
        <p:spPr/>
        <p:txBody>
          <a:bodyPr/>
          <a:lstStyle/>
          <a:p>
            <a:fld id="{49B5DED9-994E-41C1-BCF4-62F00116E32A}" type="slidenum">
              <a:rPr lang="en-US" smtClean="0"/>
              <a:t>‹#›</a:t>
            </a:fld>
            <a:endParaRPr lang="en-US"/>
          </a:p>
        </p:txBody>
      </p:sp>
    </p:spTree>
    <p:extLst>
      <p:ext uri="{BB962C8B-B14F-4D97-AF65-F5344CB8AC3E}">
        <p14:creationId xmlns:p14="http://schemas.microsoft.com/office/powerpoint/2010/main" val="717181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37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14600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99855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03790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23974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4914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SzPts val="1200"/>
              <a:buChar char="●"/>
              <a:defRPr sz="1600"/>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51944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04525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56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800"/>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19037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AFA94-6BDF-76D6-D145-A230FE1F83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6C4F10-9F70-A255-9DC2-C3BD61D92B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AA7302-5DF5-56A9-90C9-02993A7997F2}"/>
              </a:ext>
            </a:extLst>
          </p:cNvPr>
          <p:cNvSpPr>
            <a:spLocks noGrp="1"/>
          </p:cNvSpPr>
          <p:nvPr>
            <p:ph type="dt" sz="half" idx="10"/>
          </p:nvPr>
        </p:nvSpPr>
        <p:spPr/>
        <p:txBody>
          <a:bodyPr/>
          <a:lstStyle/>
          <a:p>
            <a:fld id="{4BF24A1F-3B3F-4A3F-9FC1-D38B9E9F77B6}" type="datetimeFigureOut">
              <a:rPr lang="en-US" smtClean="0"/>
              <a:t>3/6/2025</a:t>
            </a:fld>
            <a:endParaRPr lang="en-US"/>
          </a:p>
        </p:txBody>
      </p:sp>
      <p:sp>
        <p:nvSpPr>
          <p:cNvPr id="5" name="Footer Placeholder 4">
            <a:extLst>
              <a:ext uri="{FF2B5EF4-FFF2-40B4-BE49-F238E27FC236}">
                <a16:creationId xmlns:a16="http://schemas.microsoft.com/office/drawing/2014/main" id="{4A69EEFB-F5F7-0DF7-36CF-F3C07FE5B2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C018C1-59F8-3456-9AFF-19D1650031A2}"/>
              </a:ext>
            </a:extLst>
          </p:cNvPr>
          <p:cNvSpPr>
            <a:spLocks noGrp="1"/>
          </p:cNvSpPr>
          <p:nvPr>
            <p:ph type="sldNum" sz="quarter" idx="12"/>
          </p:nvPr>
        </p:nvSpPr>
        <p:spPr/>
        <p:txBody>
          <a:bodyPr/>
          <a:lstStyle/>
          <a:p>
            <a:fld id="{49B5DED9-994E-41C1-BCF4-62F00116E32A}" type="slidenum">
              <a:rPr lang="en-US" smtClean="0"/>
              <a:t>‹#›</a:t>
            </a:fld>
            <a:endParaRPr lang="en-US"/>
          </a:p>
        </p:txBody>
      </p:sp>
    </p:spTree>
    <p:extLst>
      <p:ext uri="{BB962C8B-B14F-4D97-AF65-F5344CB8AC3E}">
        <p14:creationId xmlns:p14="http://schemas.microsoft.com/office/powerpoint/2010/main" val="13143439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942821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6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rtl="0">
              <a:spcBef>
                <a:spcPts val="0"/>
              </a:spcBef>
              <a:spcAft>
                <a:spcPts val="0"/>
              </a:spcAft>
              <a:buSzPts val="1800"/>
              <a:buChar char="●"/>
              <a:defRPr/>
            </a:lvl1pPr>
            <a:lvl2pPr marL="1219170" lvl="1" indent="-423323" algn="ctr" rtl="0">
              <a:spcBef>
                <a:spcPts val="2133"/>
              </a:spcBef>
              <a:spcAft>
                <a:spcPts val="0"/>
              </a:spcAft>
              <a:buSzPts val="1400"/>
              <a:buChar char="○"/>
              <a:defRPr/>
            </a:lvl2pPr>
            <a:lvl3pPr marL="1828754" lvl="2" indent="-423323" algn="ctr" rtl="0">
              <a:spcBef>
                <a:spcPts val="2133"/>
              </a:spcBef>
              <a:spcAft>
                <a:spcPts val="0"/>
              </a:spcAft>
              <a:buSzPts val="1400"/>
              <a:buChar char="■"/>
              <a:defRPr/>
            </a:lvl3pPr>
            <a:lvl4pPr marL="2438339" lvl="3" indent="-423323" algn="ctr" rtl="0">
              <a:spcBef>
                <a:spcPts val="2133"/>
              </a:spcBef>
              <a:spcAft>
                <a:spcPts val="0"/>
              </a:spcAft>
              <a:buSzPts val="1400"/>
              <a:buChar char="●"/>
              <a:defRPr/>
            </a:lvl4pPr>
            <a:lvl5pPr marL="3047924" lvl="4" indent="-423323" algn="ctr" rtl="0">
              <a:spcBef>
                <a:spcPts val="2133"/>
              </a:spcBef>
              <a:spcAft>
                <a:spcPts val="0"/>
              </a:spcAft>
              <a:buSzPts val="1400"/>
              <a:buChar char="○"/>
              <a:defRPr/>
            </a:lvl5pPr>
            <a:lvl6pPr marL="3657509" lvl="5" indent="-423323" algn="ctr" rtl="0">
              <a:spcBef>
                <a:spcPts val="2133"/>
              </a:spcBef>
              <a:spcAft>
                <a:spcPts val="0"/>
              </a:spcAft>
              <a:buSzPts val="1400"/>
              <a:buChar char="■"/>
              <a:defRPr/>
            </a:lvl6pPr>
            <a:lvl7pPr marL="4267093" lvl="6" indent="-423323" algn="ctr" rtl="0">
              <a:spcBef>
                <a:spcPts val="2133"/>
              </a:spcBef>
              <a:spcAft>
                <a:spcPts val="0"/>
              </a:spcAft>
              <a:buSzPts val="1400"/>
              <a:buChar char="●"/>
              <a:defRPr/>
            </a:lvl7pPr>
            <a:lvl8pPr marL="4876678" lvl="7" indent="-423323" algn="ctr" rtl="0">
              <a:spcBef>
                <a:spcPts val="2133"/>
              </a:spcBef>
              <a:spcAft>
                <a:spcPts val="0"/>
              </a:spcAft>
              <a:buSzPts val="1400"/>
              <a:buChar char="○"/>
              <a:defRPr/>
            </a:lvl8pPr>
            <a:lvl9pPr marL="5486263" lvl="8" indent="-423323" algn="ctr" rtl="0">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141910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483014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21411-6D27-4946-94C9-9DBC21E21F32}"/>
              </a:ext>
            </a:extLst>
          </p:cNvPr>
          <p:cNvSpPr>
            <a:spLocks noGrp="1"/>
          </p:cNvSpPr>
          <p:nvPr>
            <p:ph type="title"/>
          </p:nvPr>
        </p:nvSpPr>
        <p:spPr/>
        <p:txBody>
          <a:bodyPr/>
          <a:lstStyle>
            <a:lvl1pPr>
              <a:defRPr spc="0"/>
            </a:lvl1pPr>
          </a:lstStyle>
          <a:p>
            <a:r>
              <a:rPr lang="en-US" dirty="0"/>
              <a:t>Click to edit Master title style</a:t>
            </a:r>
          </a:p>
        </p:txBody>
      </p:sp>
      <p:sp>
        <p:nvSpPr>
          <p:cNvPr id="3" name="Content Placeholder 2">
            <a:extLst>
              <a:ext uri="{FF2B5EF4-FFF2-40B4-BE49-F238E27FC236}">
                <a16:creationId xmlns:a16="http://schemas.microsoft.com/office/drawing/2014/main" id="{6F64ECF9-A50C-7143-AFB1-FC3CD1A8E88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75B73B-BE10-4344-8233-1F125EFF64D5}"/>
              </a:ext>
            </a:extLst>
          </p:cNvPr>
          <p:cNvSpPr>
            <a:spLocks noGrp="1"/>
          </p:cNvSpPr>
          <p:nvPr>
            <p:ph type="dt" sz="half" idx="10"/>
          </p:nvPr>
        </p:nvSpPr>
        <p:spPr/>
        <p:txBody>
          <a:bodyPr/>
          <a:lstStyle/>
          <a:p>
            <a:fld id="{A3E1A958-02B4-5C41-BD42-C417A5DFA916}" type="datetimeFigureOut">
              <a:rPr lang="en-US" smtClean="0"/>
              <a:t>3/6/2025</a:t>
            </a:fld>
            <a:endParaRPr lang="en-US"/>
          </a:p>
        </p:txBody>
      </p:sp>
      <p:sp>
        <p:nvSpPr>
          <p:cNvPr id="5" name="Footer Placeholder 4">
            <a:extLst>
              <a:ext uri="{FF2B5EF4-FFF2-40B4-BE49-F238E27FC236}">
                <a16:creationId xmlns:a16="http://schemas.microsoft.com/office/drawing/2014/main" id="{E56CD462-6BC7-8545-8172-4E7265BCC3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FB8DA5-B411-934B-8A4B-9E421ACA00B4}"/>
              </a:ext>
            </a:extLst>
          </p:cNvPr>
          <p:cNvSpPr>
            <a:spLocks noGrp="1"/>
          </p:cNvSpPr>
          <p:nvPr>
            <p:ph type="sldNum" sz="quarter" idx="12"/>
          </p:nvPr>
        </p:nvSpPr>
        <p:spPr/>
        <p:txBody>
          <a:bodyPr/>
          <a:lstStyle/>
          <a:p>
            <a:fld id="{6B693BFC-6543-D24C-AE9B-178A35D86BB6}" type="slidenum">
              <a:rPr lang="en-US" smtClean="0"/>
              <a:t>‹#›</a:t>
            </a:fld>
            <a:endParaRPr lang="en-US"/>
          </a:p>
        </p:txBody>
      </p:sp>
    </p:spTree>
    <p:extLst>
      <p:ext uri="{BB962C8B-B14F-4D97-AF65-F5344CB8AC3E}">
        <p14:creationId xmlns:p14="http://schemas.microsoft.com/office/powerpoint/2010/main" val="26172549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AADD30D-5E2C-4D82-B655-F48B81D209DB}"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1A762-798E-4C0D-A754-AB47C03C4692}" type="slidenum">
              <a:rPr lang="en-US" smtClean="0"/>
              <a:t>‹#›</a:t>
            </a:fld>
            <a:endParaRPr lang="en-US"/>
          </a:p>
        </p:txBody>
      </p:sp>
    </p:spTree>
    <p:extLst>
      <p:ext uri="{BB962C8B-B14F-4D97-AF65-F5344CB8AC3E}">
        <p14:creationId xmlns:p14="http://schemas.microsoft.com/office/powerpoint/2010/main" val="3762602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ADD30D-5E2C-4D82-B655-F48B81D209DB}"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1A762-798E-4C0D-A754-AB47C03C4692}" type="slidenum">
              <a:rPr lang="en-US" smtClean="0"/>
              <a:t>‹#›</a:t>
            </a:fld>
            <a:endParaRPr lang="en-US"/>
          </a:p>
        </p:txBody>
      </p:sp>
    </p:spTree>
    <p:extLst>
      <p:ext uri="{BB962C8B-B14F-4D97-AF65-F5344CB8AC3E}">
        <p14:creationId xmlns:p14="http://schemas.microsoft.com/office/powerpoint/2010/main" val="5013326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ADD30D-5E2C-4D82-B655-F48B81D209DB}"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1A762-798E-4C0D-A754-AB47C03C4692}" type="slidenum">
              <a:rPr lang="en-US" smtClean="0"/>
              <a:t>‹#›</a:t>
            </a:fld>
            <a:endParaRPr lang="en-US"/>
          </a:p>
        </p:txBody>
      </p:sp>
    </p:spTree>
    <p:extLst>
      <p:ext uri="{BB962C8B-B14F-4D97-AF65-F5344CB8AC3E}">
        <p14:creationId xmlns:p14="http://schemas.microsoft.com/office/powerpoint/2010/main" val="14144699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ADD30D-5E2C-4D82-B655-F48B81D209DB}"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1A762-798E-4C0D-A754-AB47C03C4692}" type="slidenum">
              <a:rPr lang="en-US" smtClean="0"/>
              <a:t>‹#›</a:t>
            </a:fld>
            <a:endParaRPr lang="en-US"/>
          </a:p>
        </p:txBody>
      </p:sp>
    </p:spTree>
    <p:extLst>
      <p:ext uri="{BB962C8B-B14F-4D97-AF65-F5344CB8AC3E}">
        <p14:creationId xmlns:p14="http://schemas.microsoft.com/office/powerpoint/2010/main" val="10700803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ADD30D-5E2C-4D82-B655-F48B81D209DB}" type="datetimeFigureOut">
              <a:rPr lang="en-US" smtClean="0"/>
              <a:t>3/6/2025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1A762-798E-4C0D-A754-AB47C03C4692}" type="slidenum">
              <a:rPr lang="en-US" smtClean="0"/>
              <a:t>‹#›</a:t>
            </a:fld>
            <a:endParaRPr lang="en-US"/>
          </a:p>
        </p:txBody>
      </p:sp>
    </p:spTree>
    <p:extLst>
      <p:ext uri="{BB962C8B-B14F-4D97-AF65-F5344CB8AC3E}">
        <p14:creationId xmlns:p14="http://schemas.microsoft.com/office/powerpoint/2010/main" val="13733098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ADD30D-5E2C-4D82-B655-F48B81D209DB}" type="datetimeFigureOut">
              <a:rPr lang="en-US" smtClean="0"/>
              <a:t>3/6/2025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31A762-798E-4C0D-A754-AB47C03C4692}" type="slidenum">
              <a:rPr lang="en-US" smtClean="0"/>
              <a:t>‹#›</a:t>
            </a:fld>
            <a:endParaRPr lang="en-US"/>
          </a:p>
        </p:txBody>
      </p:sp>
    </p:spTree>
    <p:extLst>
      <p:ext uri="{BB962C8B-B14F-4D97-AF65-F5344CB8AC3E}">
        <p14:creationId xmlns:p14="http://schemas.microsoft.com/office/powerpoint/2010/main" val="1773949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609E2-A079-9BA3-F371-2A6B8338BA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91848B-6F57-FC5C-014F-E4FBC6E706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CE59BD-4CD2-B4FD-7436-1FAB7EB53E6E}"/>
              </a:ext>
            </a:extLst>
          </p:cNvPr>
          <p:cNvSpPr>
            <a:spLocks noGrp="1"/>
          </p:cNvSpPr>
          <p:nvPr>
            <p:ph type="dt" sz="half" idx="10"/>
          </p:nvPr>
        </p:nvSpPr>
        <p:spPr/>
        <p:txBody>
          <a:bodyPr/>
          <a:lstStyle/>
          <a:p>
            <a:fld id="{4BF24A1F-3B3F-4A3F-9FC1-D38B9E9F77B6}" type="datetimeFigureOut">
              <a:rPr lang="en-US" smtClean="0"/>
              <a:t>3/6/2025</a:t>
            </a:fld>
            <a:endParaRPr lang="en-US"/>
          </a:p>
        </p:txBody>
      </p:sp>
      <p:sp>
        <p:nvSpPr>
          <p:cNvPr id="5" name="Footer Placeholder 4">
            <a:extLst>
              <a:ext uri="{FF2B5EF4-FFF2-40B4-BE49-F238E27FC236}">
                <a16:creationId xmlns:a16="http://schemas.microsoft.com/office/drawing/2014/main" id="{7669E519-A42B-82D3-578E-21B87D8E44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EF04E4-5E33-C960-3C04-8D4DBCE73D0F}"/>
              </a:ext>
            </a:extLst>
          </p:cNvPr>
          <p:cNvSpPr>
            <a:spLocks noGrp="1"/>
          </p:cNvSpPr>
          <p:nvPr>
            <p:ph type="sldNum" sz="quarter" idx="12"/>
          </p:nvPr>
        </p:nvSpPr>
        <p:spPr/>
        <p:txBody>
          <a:bodyPr/>
          <a:lstStyle/>
          <a:p>
            <a:fld id="{49B5DED9-994E-41C1-BCF4-62F00116E32A}" type="slidenum">
              <a:rPr lang="en-US" smtClean="0"/>
              <a:t>‹#›</a:t>
            </a:fld>
            <a:endParaRPr lang="en-US"/>
          </a:p>
        </p:txBody>
      </p:sp>
    </p:spTree>
    <p:extLst>
      <p:ext uri="{BB962C8B-B14F-4D97-AF65-F5344CB8AC3E}">
        <p14:creationId xmlns:p14="http://schemas.microsoft.com/office/powerpoint/2010/main" val="42217413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ADD30D-5E2C-4D82-B655-F48B81D209DB}" type="datetimeFigureOut">
              <a:rPr lang="en-US" smtClean="0"/>
              <a:t>3/6/2025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1A762-798E-4C0D-A754-AB47C03C4692}" type="slidenum">
              <a:rPr lang="en-US" smtClean="0"/>
              <a:t>‹#›</a:t>
            </a:fld>
            <a:endParaRPr lang="en-US"/>
          </a:p>
        </p:txBody>
      </p:sp>
    </p:spTree>
    <p:extLst>
      <p:ext uri="{BB962C8B-B14F-4D97-AF65-F5344CB8AC3E}">
        <p14:creationId xmlns:p14="http://schemas.microsoft.com/office/powerpoint/2010/main" val="39652415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ADD30D-5E2C-4D82-B655-F48B81D209DB}"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1A762-798E-4C0D-A754-AB47C03C4692}" type="slidenum">
              <a:rPr lang="en-US" smtClean="0"/>
              <a:t>‹#›</a:t>
            </a:fld>
            <a:endParaRPr lang="en-US"/>
          </a:p>
        </p:txBody>
      </p:sp>
    </p:spTree>
    <p:extLst>
      <p:ext uri="{BB962C8B-B14F-4D97-AF65-F5344CB8AC3E}">
        <p14:creationId xmlns:p14="http://schemas.microsoft.com/office/powerpoint/2010/main" val="33214783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ADD30D-5E2C-4D82-B655-F48B81D209DB}"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1A762-798E-4C0D-A754-AB47C03C4692}" type="slidenum">
              <a:rPr lang="en-US" smtClean="0"/>
              <a:t>‹#›</a:t>
            </a:fld>
            <a:endParaRPr lang="en-US"/>
          </a:p>
        </p:txBody>
      </p:sp>
    </p:spTree>
    <p:extLst>
      <p:ext uri="{BB962C8B-B14F-4D97-AF65-F5344CB8AC3E}">
        <p14:creationId xmlns:p14="http://schemas.microsoft.com/office/powerpoint/2010/main" val="40432692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ADD30D-5E2C-4D82-B655-F48B81D209DB}"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1A762-798E-4C0D-A754-AB47C03C4692}" type="slidenum">
              <a:rPr lang="en-US" smtClean="0"/>
              <a:t>‹#›</a:t>
            </a:fld>
            <a:endParaRPr lang="en-US"/>
          </a:p>
        </p:txBody>
      </p:sp>
    </p:spTree>
    <p:extLst>
      <p:ext uri="{BB962C8B-B14F-4D97-AF65-F5344CB8AC3E}">
        <p14:creationId xmlns:p14="http://schemas.microsoft.com/office/powerpoint/2010/main" val="2989092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ADD30D-5E2C-4D82-B655-F48B81D209DB}"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1A762-798E-4C0D-A754-AB47C03C4692}" type="slidenum">
              <a:rPr lang="en-US" smtClean="0"/>
              <a:t>‹#›</a:t>
            </a:fld>
            <a:endParaRPr lang="en-US"/>
          </a:p>
        </p:txBody>
      </p:sp>
    </p:spTree>
    <p:extLst>
      <p:ext uri="{BB962C8B-B14F-4D97-AF65-F5344CB8AC3E}">
        <p14:creationId xmlns:p14="http://schemas.microsoft.com/office/powerpoint/2010/main" val="242191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230C6-4E20-237A-A7A6-7315F62207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392687-06F6-76BF-5E37-686A8C0CE8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D3F095-9C40-3EF1-5FEC-FFE8DCC8E3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4C7493-DEEB-752C-F8A1-3BC3F19AE90C}"/>
              </a:ext>
            </a:extLst>
          </p:cNvPr>
          <p:cNvSpPr>
            <a:spLocks noGrp="1"/>
          </p:cNvSpPr>
          <p:nvPr>
            <p:ph type="dt" sz="half" idx="10"/>
          </p:nvPr>
        </p:nvSpPr>
        <p:spPr/>
        <p:txBody>
          <a:bodyPr/>
          <a:lstStyle/>
          <a:p>
            <a:fld id="{4BF24A1F-3B3F-4A3F-9FC1-D38B9E9F77B6}" type="datetimeFigureOut">
              <a:rPr lang="en-US" smtClean="0"/>
              <a:t>3/6/2025</a:t>
            </a:fld>
            <a:endParaRPr lang="en-US"/>
          </a:p>
        </p:txBody>
      </p:sp>
      <p:sp>
        <p:nvSpPr>
          <p:cNvPr id="6" name="Footer Placeholder 5">
            <a:extLst>
              <a:ext uri="{FF2B5EF4-FFF2-40B4-BE49-F238E27FC236}">
                <a16:creationId xmlns:a16="http://schemas.microsoft.com/office/drawing/2014/main" id="{25A20CFB-DAF8-EF7F-55FA-DF3E98946D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4DC3A8-8FE1-5280-3EE8-51DB36A7266C}"/>
              </a:ext>
            </a:extLst>
          </p:cNvPr>
          <p:cNvSpPr>
            <a:spLocks noGrp="1"/>
          </p:cNvSpPr>
          <p:nvPr>
            <p:ph type="sldNum" sz="quarter" idx="12"/>
          </p:nvPr>
        </p:nvSpPr>
        <p:spPr/>
        <p:txBody>
          <a:bodyPr/>
          <a:lstStyle/>
          <a:p>
            <a:fld id="{49B5DED9-994E-41C1-BCF4-62F00116E32A}" type="slidenum">
              <a:rPr lang="en-US" smtClean="0"/>
              <a:t>‹#›</a:t>
            </a:fld>
            <a:endParaRPr lang="en-US"/>
          </a:p>
        </p:txBody>
      </p:sp>
    </p:spTree>
    <p:extLst>
      <p:ext uri="{BB962C8B-B14F-4D97-AF65-F5344CB8AC3E}">
        <p14:creationId xmlns:p14="http://schemas.microsoft.com/office/powerpoint/2010/main" val="947464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3C981-0F4F-4FB4-08C0-3ED48C8A06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38DA71-D682-7718-55F8-9A17A6CE85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298545-F033-0BE0-A765-E2542E7242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C63D62-BCCE-6CE9-21BB-99A4ADD77D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E3FC0D-3A87-D326-9461-16A5AEC1A2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FDD647-D9A6-2F17-D82A-743E6AF61E0B}"/>
              </a:ext>
            </a:extLst>
          </p:cNvPr>
          <p:cNvSpPr>
            <a:spLocks noGrp="1"/>
          </p:cNvSpPr>
          <p:nvPr>
            <p:ph type="dt" sz="half" idx="10"/>
          </p:nvPr>
        </p:nvSpPr>
        <p:spPr/>
        <p:txBody>
          <a:bodyPr/>
          <a:lstStyle/>
          <a:p>
            <a:fld id="{4BF24A1F-3B3F-4A3F-9FC1-D38B9E9F77B6}" type="datetimeFigureOut">
              <a:rPr lang="en-US" smtClean="0"/>
              <a:t>3/6/2025</a:t>
            </a:fld>
            <a:endParaRPr lang="en-US"/>
          </a:p>
        </p:txBody>
      </p:sp>
      <p:sp>
        <p:nvSpPr>
          <p:cNvPr id="8" name="Footer Placeholder 7">
            <a:extLst>
              <a:ext uri="{FF2B5EF4-FFF2-40B4-BE49-F238E27FC236}">
                <a16:creationId xmlns:a16="http://schemas.microsoft.com/office/drawing/2014/main" id="{1633DDDE-15BD-1552-2F04-3AAE620C7C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275393-C8C1-4229-229E-FD8E3ED47958}"/>
              </a:ext>
            </a:extLst>
          </p:cNvPr>
          <p:cNvSpPr>
            <a:spLocks noGrp="1"/>
          </p:cNvSpPr>
          <p:nvPr>
            <p:ph type="sldNum" sz="quarter" idx="12"/>
          </p:nvPr>
        </p:nvSpPr>
        <p:spPr/>
        <p:txBody>
          <a:bodyPr/>
          <a:lstStyle/>
          <a:p>
            <a:fld id="{49B5DED9-994E-41C1-BCF4-62F00116E32A}" type="slidenum">
              <a:rPr lang="en-US" smtClean="0"/>
              <a:t>‹#›</a:t>
            </a:fld>
            <a:endParaRPr lang="en-US"/>
          </a:p>
        </p:txBody>
      </p:sp>
    </p:spTree>
    <p:extLst>
      <p:ext uri="{BB962C8B-B14F-4D97-AF65-F5344CB8AC3E}">
        <p14:creationId xmlns:p14="http://schemas.microsoft.com/office/powerpoint/2010/main" val="3835869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28429-4A3C-0F71-6306-43BF304C4B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B69458-8D6B-F6BA-E0FE-DF3E96A5997C}"/>
              </a:ext>
            </a:extLst>
          </p:cNvPr>
          <p:cNvSpPr>
            <a:spLocks noGrp="1"/>
          </p:cNvSpPr>
          <p:nvPr>
            <p:ph type="dt" sz="half" idx="10"/>
          </p:nvPr>
        </p:nvSpPr>
        <p:spPr/>
        <p:txBody>
          <a:bodyPr/>
          <a:lstStyle/>
          <a:p>
            <a:fld id="{4BF24A1F-3B3F-4A3F-9FC1-D38B9E9F77B6}" type="datetimeFigureOut">
              <a:rPr lang="en-US" smtClean="0"/>
              <a:t>3/6/2025</a:t>
            </a:fld>
            <a:endParaRPr lang="en-US"/>
          </a:p>
        </p:txBody>
      </p:sp>
      <p:sp>
        <p:nvSpPr>
          <p:cNvPr id="4" name="Footer Placeholder 3">
            <a:extLst>
              <a:ext uri="{FF2B5EF4-FFF2-40B4-BE49-F238E27FC236}">
                <a16:creationId xmlns:a16="http://schemas.microsoft.com/office/drawing/2014/main" id="{0634BCA4-AFB1-7398-BE57-BFC745C43D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62CC9F-CEDA-D691-A8B0-10C8C1F03DDD}"/>
              </a:ext>
            </a:extLst>
          </p:cNvPr>
          <p:cNvSpPr>
            <a:spLocks noGrp="1"/>
          </p:cNvSpPr>
          <p:nvPr>
            <p:ph type="sldNum" sz="quarter" idx="12"/>
          </p:nvPr>
        </p:nvSpPr>
        <p:spPr/>
        <p:txBody>
          <a:bodyPr/>
          <a:lstStyle/>
          <a:p>
            <a:fld id="{49B5DED9-994E-41C1-BCF4-62F00116E32A}" type="slidenum">
              <a:rPr lang="en-US" smtClean="0"/>
              <a:t>‹#›</a:t>
            </a:fld>
            <a:endParaRPr lang="en-US"/>
          </a:p>
        </p:txBody>
      </p:sp>
    </p:spTree>
    <p:extLst>
      <p:ext uri="{BB962C8B-B14F-4D97-AF65-F5344CB8AC3E}">
        <p14:creationId xmlns:p14="http://schemas.microsoft.com/office/powerpoint/2010/main" val="3969206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E468C5-88A8-9ADB-2563-823E59E04998}"/>
              </a:ext>
            </a:extLst>
          </p:cNvPr>
          <p:cNvSpPr>
            <a:spLocks noGrp="1"/>
          </p:cNvSpPr>
          <p:nvPr>
            <p:ph type="dt" sz="half" idx="10"/>
          </p:nvPr>
        </p:nvSpPr>
        <p:spPr/>
        <p:txBody>
          <a:bodyPr/>
          <a:lstStyle/>
          <a:p>
            <a:fld id="{4BF24A1F-3B3F-4A3F-9FC1-D38B9E9F77B6}" type="datetimeFigureOut">
              <a:rPr lang="en-US" smtClean="0"/>
              <a:t>3/6/2025</a:t>
            </a:fld>
            <a:endParaRPr lang="en-US"/>
          </a:p>
        </p:txBody>
      </p:sp>
      <p:sp>
        <p:nvSpPr>
          <p:cNvPr id="3" name="Footer Placeholder 2">
            <a:extLst>
              <a:ext uri="{FF2B5EF4-FFF2-40B4-BE49-F238E27FC236}">
                <a16:creationId xmlns:a16="http://schemas.microsoft.com/office/drawing/2014/main" id="{A3A90C82-FC18-2E01-1B08-252ECA8464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B75379-9F4B-CB7B-B812-0795ABE38644}"/>
              </a:ext>
            </a:extLst>
          </p:cNvPr>
          <p:cNvSpPr>
            <a:spLocks noGrp="1"/>
          </p:cNvSpPr>
          <p:nvPr>
            <p:ph type="sldNum" sz="quarter" idx="12"/>
          </p:nvPr>
        </p:nvSpPr>
        <p:spPr/>
        <p:txBody>
          <a:bodyPr/>
          <a:lstStyle/>
          <a:p>
            <a:fld id="{49B5DED9-994E-41C1-BCF4-62F00116E32A}" type="slidenum">
              <a:rPr lang="en-US" smtClean="0"/>
              <a:t>‹#›</a:t>
            </a:fld>
            <a:endParaRPr lang="en-US"/>
          </a:p>
        </p:txBody>
      </p:sp>
    </p:spTree>
    <p:extLst>
      <p:ext uri="{BB962C8B-B14F-4D97-AF65-F5344CB8AC3E}">
        <p14:creationId xmlns:p14="http://schemas.microsoft.com/office/powerpoint/2010/main" val="898149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017F8-62EA-CC36-2232-4A26812B76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0F4701-CF79-A2EA-76D8-0F9A396CD1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CECD35-3064-24DD-C72C-06D1B4FFB3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3B0BBC-74A4-2EA1-946B-95CD25151B5B}"/>
              </a:ext>
            </a:extLst>
          </p:cNvPr>
          <p:cNvSpPr>
            <a:spLocks noGrp="1"/>
          </p:cNvSpPr>
          <p:nvPr>
            <p:ph type="dt" sz="half" idx="10"/>
          </p:nvPr>
        </p:nvSpPr>
        <p:spPr/>
        <p:txBody>
          <a:bodyPr/>
          <a:lstStyle/>
          <a:p>
            <a:fld id="{4BF24A1F-3B3F-4A3F-9FC1-D38B9E9F77B6}" type="datetimeFigureOut">
              <a:rPr lang="en-US" smtClean="0"/>
              <a:t>3/6/2025</a:t>
            </a:fld>
            <a:endParaRPr lang="en-US"/>
          </a:p>
        </p:txBody>
      </p:sp>
      <p:sp>
        <p:nvSpPr>
          <p:cNvPr id="6" name="Footer Placeholder 5">
            <a:extLst>
              <a:ext uri="{FF2B5EF4-FFF2-40B4-BE49-F238E27FC236}">
                <a16:creationId xmlns:a16="http://schemas.microsoft.com/office/drawing/2014/main" id="{AEEBA202-4663-1FF4-F6D9-7E67C01BE4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1F7A09-D088-C888-BDCF-80C43803126D}"/>
              </a:ext>
            </a:extLst>
          </p:cNvPr>
          <p:cNvSpPr>
            <a:spLocks noGrp="1"/>
          </p:cNvSpPr>
          <p:nvPr>
            <p:ph type="sldNum" sz="quarter" idx="12"/>
          </p:nvPr>
        </p:nvSpPr>
        <p:spPr/>
        <p:txBody>
          <a:bodyPr/>
          <a:lstStyle/>
          <a:p>
            <a:fld id="{49B5DED9-994E-41C1-BCF4-62F00116E32A}" type="slidenum">
              <a:rPr lang="en-US" smtClean="0"/>
              <a:t>‹#›</a:t>
            </a:fld>
            <a:endParaRPr lang="en-US"/>
          </a:p>
        </p:txBody>
      </p:sp>
    </p:spTree>
    <p:extLst>
      <p:ext uri="{BB962C8B-B14F-4D97-AF65-F5344CB8AC3E}">
        <p14:creationId xmlns:p14="http://schemas.microsoft.com/office/powerpoint/2010/main" val="1714037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82385-DD2C-6133-3593-93308E6E7A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68C596-6405-3ADF-2741-C6241C49BA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200030-6647-537D-F801-9A76F73239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B58CD9-B63C-C5A9-5695-9D7224E9F2FC}"/>
              </a:ext>
            </a:extLst>
          </p:cNvPr>
          <p:cNvSpPr>
            <a:spLocks noGrp="1"/>
          </p:cNvSpPr>
          <p:nvPr>
            <p:ph type="dt" sz="half" idx="10"/>
          </p:nvPr>
        </p:nvSpPr>
        <p:spPr/>
        <p:txBody>
          <a:bodyPr/>
          <a:lstStyle/>
          <a:p>
            <a:fld id="{4BF24A1F-3B3F-4A3F-9FC1-D38B9E9F77B6}" type="datetimeFigureOut">
              <a:rPr lang="en-US" smtClean="0"/>
              <a:t>3/6/2025</a:t>
            </a:fld>
            <a:endParaRPr lang="en-US"/>
          </a:p>
        </p:txBody>
      </p:sp>
      <p:sp>
        <p:nvSpPr>
          <p:cNvPr id="6" name="Footer Placeholder 5">
            <a:extLst>
              <a:ext uri="{FF2B5EF4-FFF2-40B4-BE49-F238E27FC236}">
                <a16:creationId xmlns:a16="http://schemas.microsoft.com/office/drawing/2014/main" id="{6CD2DEFF-9D14-E1D9-2C3B-82E44CF3AB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CAC696-B6FC-86C0-AC99-F131C4719C8C}"/>
              </a:ext>
            </a:extLst>
          </p:cNvPr>
          <p:cNvSpPr>
            <a:spLocks noGrp="1"/>
          </p:cNvSpPr>
          <p:nvPr>
            <p:ph type="sldNum" sz="quarter" idx="12"/>
          </p:nvPr>
        </p:nvSpPr>
        <p:spPr/>
        <p:txBody>
          <a:bodyPr/>
          <a:lstStyle/>
          <a:p>
            <a:fld id="{49B5DED9-994E-41C1-BCF4-62F00116E32A}" type="slidenum">
              <a:rPr lang="en-US" smtClean="0"/>
              <a:t>‹#›</a:t>
            </a:fld>
            <a:endParaRPr lang="en-US"/>
          </a:p>
        </p:txBody>
      </p:sp>
    </p:spTree>
    <p:extLst>
      <p:ext uri="{BB962C8B-B14F-4D97-AF65-F5344CB8AC3E}">
        <p14:creationId xmlns:p14="http://schemas.microsoft.com/office/powerpoint/2010/main" val="2249133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4850F3-5DFB-3E1A-2DE9-EE923176FC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C37953-84CF-3A3F-E496-7AA2BF5573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B443CC-1CAD-FA2A-D45A-F9C6214DAA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F24A1F-3B3F-4A3F-9FC1-D38B9E9F77B6}" type="datetimeFigureOut">
              <a:rPr lang="en-US" smtClean="0"/>
              <a:t>3/6/2025</a:t>
            </a:fld>
            <a:endParaRPr lang="en-US"/>
          </a:p>
        </p:txBody>
      </p:sp>
      <p:sp>
        <p:nvSpPr>
          <p:cNvPr id="5" name="Footer Placeholder 4">
            <a:extLst>
              <a:ext uri="{FF2B5EF4-FFF2-40B4-BE49-F238E27FC236}">
                <a16:creationId xmlns:a16="http://schemas.microsoft.com/office/drawing/2014/main" id="{9E06EF84-56E5-5F4A-07A3-2B341B268D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64B3B3-464B-BCEF-D6D0-947E1E2B1B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B5DED9-994E-41C1-BCF4-62F00116E32A}" type="slidenum">
              <a:rPr lang="en-US" smtClean="0"/>
              <a:t>‹#›</a:t>
            </a:fld>
            <a:endParaRPr lang="en-US"/>
          </a:p>
        </p:txBody>
      </p:sp>
    </p:spTree>
    <p:extLst>
      <p:ext uri="{BB962C8B-B14F-4D97-AF65-F5344CB8AC3E}">
        <p14:creationId xmlns:p14="http://schemas.microsoft.com/office/powerpoint/2010/main" val="3695644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cstate="screen">
            <a:alphaModFix/>
            <a:extLst>
              <a:ext uri="{28A0092B-C50C-407E-A947-70E740481C1C}">
                <a14:useLocalDpi xmlns:a14="http://schemas.microsoft.com/office/drawing/2010/main"/>
              </a:ext>
            </a:extLst>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rtl="0">
              <a:buNone/>
              <a:defRPr sz="1333">
                <a:solidFill>
                  <a:schemeClr val="dk2"/>
                </a:solidFill>
              </a:defRPr>
            </a:lvl1pPr>
            <a:lvl2pPr lvl="1" algn="r" rtl="0">
              <a:buNone/>
              <a:defRPr sz="1333">
                <a:solidFill>
                  <a:schemeClr val="dk2"/>
                </a:solidFill>
              </a:defRPr>
            </a:lvl2pPr>
            <a:lvl3pPr lvl="2" algn="r" rtl="0">
              <a:buNone/>
              <a:defRPr sz="1333">
                <a:solidFill>
                  <a:schemeClr val="dk2"/>
                </a:solidFill>
              </a:defRPr>
            </a:lvl3pPr>
            <a:lvl4pPr lvl="3" algn="r" rtl="0">
              <a:buNone/>
              <a:defRPr sz="1333">
                <a:solidFill>
                  <a:schemeClr val="dk2"/>
                </a:solidFill>
              </a:defRPr>
            </a:lvl4pPr>
            <a:lvl5pPr lvl="4" algn="r" rtl="0">
              <a:buNone/>
              <a:defRPr sz="1333">
                <a:solidFill>
                  <a:schemeClr val="dk2"/>
                </a:solidFill>
              </a:defRPr>
            </a:lvl5pPr>
            <a:lvl6pPr lvl="5" algn="r" rtl="0">
              <a:buNone/>
              <a:defRPr sz="1333">
                <a:solidFill>
                  <a:schemeClr val="dk2"/>
                </a:solidFill>
              </a:defRPr>
            </a:lvl6pPr>
            <a:lvl7pPr lvl="6" algn="r" rtl="0">
              <a:buNone/>
              <a:defRPr sz="1333">
                <a:solidFill>
                  <a:schemeClr val="dk2"/>
                </a:solidFill>
              </a:defRPr>
            </a:lvl7pPr>
            <a:lvl8pPr lvl="7" algn="r" rtl="0">
              <a:buNone/>
              <a:defRPr sz="1333">
                <a:solidFill>
                  <a:schemeClr val="dk2"/>
                </a:solidFill>
              </a:defRPr>
            </a:lvl8pPr>
            <a:lvl9pPr lvl="8" algn="r" rtl="0">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9299546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AADD30D-5E2C-4D82-B655-F48B81D209DB}" type="datetimeFigureOut">
              <a:rPr lang="en-US" smtClean="0"/>
              <a:t>3/6/2025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B31A762-798E-4C0D-A754-AB47C03C4692}" type="slidenum">
              <a:rPr lang="en-US" smtClean="0"/>
              <a:t>‹#›</a:t>
            </a:fld>
            <a:endParaRPr lang="en-US"/>
          </a:p>
        </p:txBody>
      </p:sp>
    </p:spTree>
    <p:extLst>
      <p:ext uri="{BB962C8B-B14F-4D97-AF65-F5344CB8AC3E}">
        <p14:creationId xmlns:p14="http://schemas.microsoft.com/office/powerpoint/2010/main" val="317169264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2.bin"/><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3.bin"/><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4.bin"/><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5.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capofohio.org/"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D8322-93CB-367F-41B7-888AD31A1220}"/>
              </a:ext>
            </a:extLst>
          </p:cNvPr>
          <p:cNvSpPr>
            <a:spLocks noGrp="1"/>
          </p:cNvSpPr>
          <p:nvPr>
            <p:ph type="ctrTitle"/>
          </p:nvPr>
        </p:nvSpPr>
        <p:spPr/>
        <p:txBody>
          <a:bodyPr/>
          <a:lstStyle/>
          <a:p>
            <a:r>
              <a:rPr lang="en-US" b="1" dirty="0">
                <a:solidFill>
                  <a:schemeClr val="accent1">
                    <a:lumMod val="50000"/>
                  </a:schemeClr>
                </a:solidFill>
              </a:rPr>
              <a:t>Integrated Tests to Better Understand Soil Biology</a:t>
            </a:r>
          </a:p>
        </p:txBody>
      </p:sp>
      <p:sp>
        <p:nvSpPr>
          <p:cNvPr id="3" name="Subtitle 2">
            <a:extLst>
              <a:ext uri="{FF2B5EF4-FFF2-40B4-BE49-F238E27FC236}">
                <a16:creationId xmlns:a16="http://schemas.microsoft.com/office/drawing/2014/main" id="{E3F59498-74CB-BFC3-1A68-A016C501BB00}"/>
              </a:ext>
            </a:extLst>
          </p:cNvPr>
          <p:cNvSpPr>
            <a:spLocks noGrp="1"/>
          </p:cNvSpPr>
          <p:nvPr>
            <p:ph type="subTitle" idx="1"/>
          </p:nvPr>
        </p:nvSpPr>
        <p:spPr/>
        <p:txBody>
          <a:bodyPr>
            <a:normAutofit lnSpcReduction="10000"/>
          </a:bodyPr>
          <a:lstStyle/>
          <a:p>
            <a:endParaRPr lang="en-US" sz="3200" dirty="0"/>
          </a:p>
          <a:p>
            <a:r>
              <a:rPr lang="en-US" sz="3200" dirty="0"/>
              <a:t>Alan Sundermeier</a:t>
            </a:r>
          </a:p>
          <a:p>
            <a:r>
              <a:rPr lang="en-US" sz="3200" dirty="0"/>
              <a:t>Coordinator – Conservation Action Project</a:t>
            </a:r>
          </a:p>
        </p:txBody>
      </p:sp>
    </p:spTree>
    <p:extLst>
      <p:ext uri="{BB962C8B-B14F-4D97-AF65-F5344CB8AC3E}">
        <p14:creationId xmlns:p14="http://schemas.microsoft.com/office/powerpoint/2010/main" val="201851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BAEA3-20D9-5724-44D3-3455244CFE09}"/>
            </a:ext>
          </a:extLst>
        </p:cNvPr>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343AE519-4CBE-2787-D5DC-C2D019AE7B36}"/>
              </a:ext>
            </a:extLst>
          </p:cNvPr>
          <p:cNvGraphicFramePr>
            <a:graphicFrameLocks noChangeAspect="1"/>
          </p:cNvGraphicFramePr>
          <p:nvPr/>
        </p:nvGraphicFramePr>
        <p:xfrm>
          <a:off x="3228023" y="593388"/>
          <a:ext cx="5669544" cy="5958333"/>
        </p:xfrm>
        <a:graphic>
          <a:graphicData uri="http://schemas.openxmlformats.org/presentationml/2006/ole">
            <mc:AlternateContent xmlns:mc="http://schemas.openxmlformats.org/markup-compatibility/2006">
              <mc:Choice xmlns:v="urn:schemas-microsoft-com:vml" Requires="v">
                <p:oleObj name="SPW 14.0 Graph" r:id="rId2" imgW="4338999" imgH="4370823" progId="SigmaPlotGraphicObject.15">
                  <p:embed/>
                </p:oleObj>
              </mc:Choice>
              <mc:Fallback>
                <p:oleObj name="SPW 14.0 Graph" r:id="rId2" imgW="4338999" imgH="4370823" progId="SigmaPlotGraphicObject.15">
                  <p:embed/>
                  <p:pic>
                    <p:nvPicPr>
                      <p:cNvPr id="2" name="Object 1">
                        <a:extLst>
                          <a:ext uri="{FF2B5EF4-FFF2-40B4-BE49-F238E27FC236}">
                            <a16:creationId xmlns:a16="http://schemas.microsoft.com/office/drawing/2014/main" id="{343AE519-4CBE-2787-D5DC-C2D019AE7B36}"/>
                          </a:ext>
                        </a:extLst>
                      </p:cNvPr>
                      <p:cNvPicPr/>
                      <p:nvPr/>
                    </p:nvPicPr>
                    <p:blipFill>
                      <a:blip r:embed="rId3"/>
                      <a:stretch>
                        <a:fillRect/>
                      </a:stretch>
                    </p:blipFill>
                    <p:spPr>
                      <a:xfrm>
                        <a:off x="3228023" y="593388"/>
                        <a:ext cx="5669544" cy="5958333"/>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36603D06-51D9-017B-6127-5304998481DD}"/>
              </a:ext>
            </a:extLst>
          </p:cNvPr>
          <p:cNvSpPr txBox="1"/>
          <p:nvPr/>
        </p:nvSpPr>
        <p:spPr>
          <a:xfrm>
            <a:off x="2235007" y="476656"/>
            <a:ext cx="8065028" cy="461665"/>
          </a:xfrm>
          <a:prstGeom prst="rect">
            <a:avLst/>
          </a:prstGeom>
          <a:noFill/>
        </p:spPr>
        <p:txBody>
          <a:bodyPr wrap="none" rtlCol="0">
            <a:spAutoFit/>
          </a:bodyPr>
          <a:lstStyle/>
          <a:p>
            <a:pPr defTabSz="457200"/>
            <a:r>
              <a:rPr lang="en-US" sz="2400" b="1" dirty="0">
                <a:solidFill>
                  <a:prstClr val="black"/>
                </a:solidFill>
                <a:latin typeface="Arial" panose="020B0604020202020204" pitchFamily="34" charset="0"/>
                <a:cs typeface="Arial" panose="020B0604020202020204" pitchFamily="34" charset="0"/>
              </a:rPr>
              <a:t>Relationship between Haney N (0-12”) and corn yield</a:t>
            </a:r>
          </a:p>
        </p:txBody>
      </p:sp>
    </p:spTree>
    <p:extLst>
      <p:ext uri="{BB962C8B-B14F-4D97-AF65-F5344CB8AC3E}">
        <p14:creationId xmlns:p14="http://schemas.microsoft.com/office/powerpoint/2010/main" val="2161595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E8E91-A8ED-3D86-D68F-7BA975FCD934}"/>
            </a:ext>
          </a:extLst>
        </p:cNvPr>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61586477-1FFA-FA94-078C-EC6C9C63275B}"/>
              </a:ext>
            </a:extLst>
          </p:cNvPr>
          <p:cNvGraphicFramePr>
            <a:graphicFrameLocks noChangeAspect="1"/>
          </p:cNvGraphicFramePr>
          <p:nvPr/>
        </p:nvGraphicFramePr>
        <p:xfrm>
          <a:off x="2825687" y="603116"/>
          <a:ext cx="6159429" cy="6004297"/>
        </p:xfrm>
        <a:graphic>
          <a:graphicData uri="http://schemas.openxmlformats.org/presentationml/2006/ole">
            <mc:AlternateContent xmlns:mc="http://schemas.openxmlformats.org/markup-compatibility/2006">
              <mc:Choice xmlns:v="urn:schemas-microsoft-com:vml" Requires="v">
                <p:oleObj name="SPW 14.0 Graph" r:id="rId2" imgW="4540181" imgH="4357386" progId="SigmaPlotGraphicObject.15">
                  <p:embed/>
                </p:oleObj>
              </mc:Choice>
              <mc:Fallback>
                <p:oleObj name="SPW 14.0 Graph" r:id="rId2" imgW="4540181" imgH="4357386" progId="SigmaPlotGraphicObject.15">
                  <p:embed/>
                  <p:pic>
                    <p:nvPicPr>
                      <p:cNvPr id="2" name="Object 1">
                        <a:extLst>
                          <a:ext uri="{FF2B5EF4-FFF2-40B4-BE49-F238E27FC236}">
                            <a16:creationId xmlns:a16="http://schemas.microsoft.com/office/drawing/2014/main" id="{61586477-1FFA-FA94-078C-EC6C9C63275B}"/>
                          </a:ext>
                        </a:extLst>
                      </p:cNvPr>
                      <p:cNvPicPr/>
                      <p:nvPr/>
                    </p:nvPicPr>
                    <p:blipFill>
                      <a:blip r:embed="rId3"/>
                      <a:stretch>
                        <a:fillRect/>
                      </a:stretch>
                    </p:blipFill>
                    <p:spPr>
                      <a:xfrm>
                        <a:off x="2825687" y="603116"/>
                        <a:ext cx="6159429" cy="6004297"/>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66E89F4B-5325-2D75-E1DD-1FF46F7043A4}"/>
              </a:ext>
            </a:extLst>
          </p:cNvPr>
          <p:cNvSpPr txBox="1"/>
          <p:nvPr/>
        </p:nvSpPr>
        <p:spPr>
          <a:xfrm>
            <a:off x="2695227" y="525294"/>
            <a:ext cx="6420347" cy="461665"/>
          </a:xfrm>
          <a:prstGeom prst="rect">
            <a:avLst/>
          </a:prstGeom>
          <a:noFill/>
        </p:spPr>
        <p:txBody>
          <a:bodyPr wrap="none" rtlCol="0">
            <a:spAutoFit/>
          </a:bodyPr>
          <a:lstStyle/>
          <a:p>
            <a:pPr defTabSz="457200"/>
            <a:r>
              <a:rPr lang="en-US" sz="2400" b="1" dirty="0">
                <a:solidFill>
                  <a:prstClr val="black"/>
                </a:solidFill>
                <a:latin typeface="Arial" panose="020B0604020202020204" pitchFamily="34" charset="0"/>
                <a:cs typeface="Arial" panose="020B0604020202020204" pitchFamily="34" charset="0"/>
              </a:rPr>
              <a:t>Relationship between PSNT and corn yield</a:t>
            </a:r>
          </a:p>
        </p:txBody>
      </p:sp>
    </p:spTree>
    <p:extLst>
      <p:ext uri="{BB962C8B-B14F-4D97-AF65-F5344CB8AC3E}">
        <p14:creationId xmlns:p14="http://schemas.microsoft.com/office/powerpoint/2010/main" val="2104831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088D9-B08C-6962-023F-8E9BD32629C2}"/>
            </a:ext>
          </a:extLst>
        </p:cNvPr>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4DB432E0-D582-8623-638A-11FB4252CA0C}"/>
              </a:ext>
            </a:extLst>
          </p:cNvPr>
          <p:cNvGraphicFramePr>
            <a:graphicFrameLocks noChangeAspect="1"/>
          </p:cNvGraphicFramePr>
          <p:nvPr/>
        </p:nvGraphicFramePr>
        <p:xfrm>
          <a:off x="3031787" y="448512"/>
          <a:ext cx="5972008" cy="6049566"/>
        </p:xfrm>
        <a:graphic>
          <a:graphicData uri="http://schemas.openxmlformats.org/presentationml/2006/ole">
            <mc:AlternateContent xmlns:mc="http://schemas.openxmlformats.org/markup-compatibility/2006">
              <mc:Choice xmlns:v="urn:schemas-microsoft-com:vml" Requires="v">
                <p:oleObj name="SPW 14.0 Graph" r:id="rId2" imgW="4460642" imgH="4341305" progId="SigmaPlotGraphicObject.15">
                  <p:embed/>
                </p:oleObj>
              </mc:Choice>
              <mc:Fallback>
                <p:oleObj name="SPW 14.0 Graph" r:id="rId2" imgW="4460642" imgH="4341305" progId="SigmaPlotGraphicObject.15">
                  <p:embed/>
                  <p:pic>
                    <p:nvPicPr>
                      <p:cNvPr id="5" name="Object 4">
                        <a:extLst>
                          <a:ext uri="{FF2B5EF4-FFF2-40B4-BE49-F238E27FC236}">
                            <a16:creationId xmlns:a16="http://schemas.microsoft.com/office/drawing/2014/main" id="{4DB432E0-D582-8623-638A-11FB4252CA0C}"/>
                          </a:ext>
                        </a:extLst>
                      </p:cNvPr>
                      <p:cNvPicPr/>
                      <p:nvPr/>
                    </p:nvPicPr>
                    <p:blipFill>
                      <a:blip r:embed="rId3"/>
                      <a:stretch>
                        <a:fillRect/>
                      </a:stretch>
                    </p:blipFill>
                    <p:spPr>
                      <a:xfrm>
                        <a:off x="3031787" y="448512"/>
                        <a:ext cx="5972008" cy="6049566"/>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F551884F-41E6-4A02-9C3D-A2FA26A5DE2A}"/>
              </a:ext>
            </a:extLst>
          </p:cNvPr>
          <p:cNvSpPr txBox="1"/>
          <p:nvPr/>
        </p:nvSpPr>
        <p:spPr>
          <a:xfrm>
            <a:off x="2018357" y="359924"/>
            <a:ext cx="8369599" cy="461665"/>
          </a:xfrm>
          <a:prstGeom prst="rect">
            <a:avLst/>
          </a:prstGeom>
          <a:noFill/>
        </p:spPr>
        <p:txBody>
          <a:bodyPr wrap="none" rtlCol="0">
            <a:spAutoFit/>
          </a:bodyPr>
          <a:lstStyle/>
          <a:p>
            <a:pPr defTabSz="457200"/>
            <a:r>
              <a:rPr lang="en-US" sz="2400" b="1" dirty="0">
                <a:solidFill>
                  <a:prstClr val="black"/>
                </a:solidFill>
                <a:latin typeface="Arial" panose="020B0604020202020204" pitchFamily="34" charset="0"/>
                <a:cs typeface="Arial" panose="020B0604020202020204" pitchFamily="34" charset="0"/>
              </a:rPr>
              <a:t>Relationship between high N and less N rates corn yield</a:t>
            </a:r>
          </a:p>
        </p:txBody>
      </p:sp>
    </p:spTree>
    <p:extLst>
      <p:ext uri="{BB962C8B-B14F-4D97-AF65-F5344CB8AC3E}">
        <p14:creationId xmlns:p14="http://schemas.microsoft.com/office/powerpoint/2010/main" val="2752028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CBDB6AA-5B86-E6DA-6CD8-EE7A3480B762}"/>
              </a:ext>
            </a:extLst>
          </p:cNvPr>
          <p:cNvPicPr>
            <a:picLocks noChangeAspect="1"/>
          </p:cNvPicPr>
          <p:nvPr/>
        </p:nvPicPr>
        <p:blipFill>
          <a:blip r:embed="rId2"/>
          <a:stretch>
            <a:fillRect/>
          </a:stretch>
        </p:blipFill>
        <p:spPr>
          <a:xfrm>
            <a:off x="-4036849" y="-92598"/>
            <a:ext cx="16414044" cy="9232900"/>
          </a:xfrm>
          <a:prstGeom prst="rect">
            <a:avLst/>
          </a:prstGeom>
        </p:spPr>
      </p:pic>
    </p:spTree>
    <p:extLst>
      <p:ext uri="{BB962C8B-B14F-4D97-AF65-F5344CB8AC3E}">
        <p14:creationId xmlns:p14="http://schemas.microsoft.com/office/powerpoint/2010/main" val="1953285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9C9B4-119B-2BCA-4401-2AA91BEF871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2AF3B49-BC86-528D-3909-739871A9EA65}"/>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E1923BCA-7361-D55A-4424-B3FAE4C8BA30}"/>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3043875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08333-1E15-EF58-7C64-E75BC098A70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6EF2DB5-CBA8-6891-E0C9-32238AE77F79}"/>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AF75CAC0-C9D7-DEC4-2525-09210E5CE37C}"/>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1721787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8B7B75-8C1C-6060-2B5F-9978CEA04747}"/>
              </a:ext>
            </a:extLst>
          </p:cNvPr>
          <p:cNvSpPr txBox="1"/>
          <p:nvPr/>
        </p:nvSpPr>
        <p:spPr>
          <a:xfrm>
            <a:off x="1137424" y="1918010"/>
            <a:ext cx="10515600" cy="2862322"/>
          </a:xfrm>
          <a:prstGeom prst="rect">
            <a:avLst/>
          </a:prstGeom>
          <a:noFill/>
        </p:spPr>
        <p:txBody>
          <a:bodyPr wrap="square">
            <a:spAutoFit/>
          </a:bodyPr>
          <a:lstStyle/>
          <a:p>
            <a:r>
              <a:rPr lang="en-US" sz="3600" dirty="0"/>
              <a:t>The Total Nutrient Digest (TND) is a measure of the soil’s net worth when it comes to nutrients.  While most extract tests provide you with what is “available”, the TND provides you with the nutrient potential of your soil.</a:t>
            </a:r>
          </a:p>
        </p:txBody>
      </p:sp>
    </p:spTree>
    <p:extLst>
      <p:ext uri="{BB962C8B-B14F-4D97-AF65-F5344CB8AC3E}">
        <p14:creationId xmlns:p14="http://schemas.microsoft.com/office/powerpoint/2010/main" val="4234341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AA1316-C95D-60D4-DEE6-B043A8686205}"/>
              </a:ext>
            </a:extLst>
          </p:cNvPr>
          <p:cNvPicPr>
            <a:picLocks noChangeAspect="1"/>
          </p:cNvPicPr>
          <p:nvPr/>
        </p:nvPicPr>
        <p:blipFill>
          <a:blip r:embed="rId2"/>
          <a:stretch>
            <a:fillRect/>
          </a:stretch>
        </p:blipFill>
        <p:spPr>
          <a:xfrm>
            <a:off x="-2279805" y="-620889"/>
            <a:ext cx="15575608" cy="8761279"/>
          </a:xfrm>
          <a:prstGeom prst="rect">
            <a:avLst/>
          </a:prstGeom>
        </p:spPr>
      </p:pic>
    </p:spTree>
    <p:extLst>
      <p:ext uri="{BB962C8B-B14F-4D97-AF65-F5344CB8AC3E}">
        <p14:creationId xmlns:p14="http://schemas.microsoft.com/office/powerpoint/2010/main" val="2389118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948A5-5CA8-7CEA-064B-4C6209D3BF0C}"/>
              </a:ext>
            </a:extLst>
          </p:cNvPr>
          <p:cNvSpPr>
            <a:spLocks noGrp="1"/>
          </p:cNvSpPr>
          <p:nvPr>
            <p:ph type="title"/>
          </p:nvPr>
        </p:nvSpPr>
        <p:spPr>
          <a:xfrm>
            <a:off x="838200" y="2595369"/>
            <a:ext cx="10515600" cy="1325563"/>
          </a:xfrm>
        </p:spPr>
        <p:txBody>
          <a:bodyPr>
            <a:normAutofit fontScale="90000"/>
          </a:bodyPr>
          <a:lstStyle/>
          <a:p>
            <a:pPr algn="l"/>
            <a:r>
              <a:rPr lang="en-US" sz="3100" dirty="0"/>
              <a:t>Permanganate oxidizable carbon (POXC) is a measure of the biologically active carbon fraction of the soil.  This portion of carbon often contains easily consumed energy sources, such as plant sugars, polysaccharides, and glomalin, that fuels microbial activity. POXC quickly responds to soil management changes and can provide an early indication of practices that promote stabilization of organic matter</a:t>
            </a:r>
            <a:r>
              <a:rPr lang="en-US" dirty="0"/>
              <a:t>.   </a:t>
            </a:r>
            <a:r>
              <a:rPr lang="en-US" sz="3600" dirty="0"/>
              <a:t>Active Organic Matter</a:t>
            </a:r>
            <a:br>
              <a:rPr lang="en-US" dirty="0"/>
            </a:br>
            <a:br>
              <a:rPr lang="en-US" dirty="0"/>
            </a:br>
            <a:r>
              <a:rPr lang="en-US" sz="3200" dirty="0"/>
              <a:t>POX-C ,  ppm C ,   KMnO4  value = 429</a:t>
            </a:r>
            <a:br>
              <a:rPr lang="en-US" sz="1800" b="0" i="0" u="none" strike="noStrike" baseline="0" dirty="0">
                <a:solidFill>
                  <a:srgbClr val="000000"/>
                </a:solidFill>
                <a:latin typeface="Calibri" panose="020F0502020204030204" pitchFamily="34" charset="0"/>
              </a:rPr>
            </a:br>
            <a:r>
              <a:rPr lang="en-US" sz="1800" b="0" i="0" u="none" strike="noStrike" baseline="0" dirty="0">
                <a:solidFill>
                  <a:srgbClr val="000000"/>
                </a:solidFill>
                <a:latin typeface="Calibri" panose="020F0502020204030204" pitchFamily="34" charset="0"/>
              </a:rPr>
              <a:t> </a:t>
            </a:r>
            <a:endParaRPr lang="en-US" dirty="0"/>
          </a:p>
        </p:txBody>
      </p:sp>
    </p:spTree>
    <p:extLst>
      <p:ext uri="{BB962C8B-B14F-4D97-AF65-F5344CB8AC3E}">
        <p14:creationId xmlns:p14="http://schemas.microsoft.com/office/powerpoint/2010/main" val="1162089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58F2D7-9DF3-6081-F17D-D1CF4AB7F540}"/>
              </a:ext>
            </a:extLst>
          </p:cNvPr>
          <p:cNvSpPr>
            <a:spLocks noGrp="1"/>
          </p:cNvSpPr>
          <p:nvPr>
            <p:ph type="title"/>
          </p:nvPr>
        </p:nvSpPr>
        <p:spPr>
          <a:xfrm>
            <a:off x="838200" y="434540"/>
            <a:ext cx="10515600" cy="1325563"/>
          </a:xfrm>
        </p:spPr>
        <p:txBody>
          <a:bodyPr>
            <a:noAutofit/>
          </a:bodyPr>
          <a:lstStyle/>
          <a:p>
            <a:r>
              <a:rPr lang="en-US" sz="3200" b="1" i="0" u="none" strike="noStrike" baseline="0" dirty="0">
                <a:solidFill>
                  <a:srgbClr val="000000"/>
                </a:solidFill>
                <a:latin typeface="Calibri" panose="020F0502020204030204" pitchFamily="34" charset="0"/>
              </a:rPr>
              <a:t>Prolific Earth Sciences </a:t>
            </a:r>
            <a:r>
              <a:rPr lang="en-US" sz="3200" b="0" i="0" u="none" strike="noStrike" baseline="0" dirty="0">
                <a:solidFill>
                  <a:srgbClr val="000000"/>
                </a:solidFill>
                <a:latin typeface="Calibri" panose="020F0502020204030204" pitchFamily="34" charset="0"/>
              </a:rPr>
              <a:t>has developed a field test that measures microbial biomass for soil, and provides the Fungal to Bacterial Ratio</a:t>
            </a:r>
            <a:endParaRPr lang="en-US" sz="3200" dirty="0"/>
          </a:p>
        </p:txBody>
      </p:sp>
      <p:sp>
        <p:nvSpPr>
          <p:cNvPr id="4" name="Text Placeholder 3">
            <a:extLst>
              <a:ext uri="{FF2B5EF4-FFF2-40B4-BE49-F238E27FC236}">
                <a16:creationId xmlns:a16="http://schemas.microsoft.com/office/drawing/2014/main" id="{61D6FC57-013F-C528-CDF2-9E6068978B43}"/>
              </a:ext>
            </a:extLst>
          </p:cNvPr>
          <p:cNvSpPr>
            <a:spLocks noGrp="1"/>
          </p:cNvSpPr>
          <p:nvPr>
            <p:ph type="body" idx="1"/>
          </p:nvPr>
        </p:nvSpPr>
        <p:spPr/>
        <p:txBody>
          <a:bodyPr>
            <a:normAutofit/>
          </a:bodyPr>
          <a:lstStyle/>
          <a:p>
            <a:pPr algn="l"/>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 </a:t>
            </a:r>
            <a:endParaRPr lang="en-US" dirty="0"/>
          </a:p>
        </p:txBody>
      </p:sp>
      <p:pic>
        <p:nvPicPr>
          <p:cNvPr id="9" name="Content Placeholder 8">
            <a:extLst>
              <a:ext uri="{FF2B5EF4-FFF2-40B4-BE49-F238E27FC236}">
                <a16:creationId xmlns:a16="http://schemas.microsoft.com/office/drawing/2014/main" id="{041F666D-E148-9025-8973-E66DC65AEF20}"/>
              </a:ext>
            </a:extLst>
          </p:cNvPr>
          <p:cNvPicPr>
            <a:picLocks noGrp="1" noChangeAspect="1"/>
          </p:cNvPicPr>
          <p:nvPr>
            <p:ph sz="half" idx="2"/>
          </p:nvPr>
        </p:nvPicPr>
        <p:blipFill>
          <a:blip r:embed="rId2"/>
          <a:stretch>
            <a:fillRect/>
          </a:stretch>
        </p:blipFill>
        <p:spPr>
          <a:xfrm>
            <a:off x="1897739" y="1824907"/>
            <a:ext cx="2346385" cy="1181819"/>
          </a:xfrm>
        </p:spPr>
      </p:pic>
      <p:sp>
        <p:nvSpPr>
          <p:cNvPr id="6" name="Text Placeholder 5">
            <a:extLst>
              <a:ext uri="{FF2B5EF4-FFF2-40B4-BE49-F238E27FC236}">
                <a16:creationId xmlns:a16="http://schemas.microsoft.com/office/drawing/2014/main" id="{B2BCBCB8-6FA7-D93D-647C-96207D945902}"/>
              </a:ext>
            </a:extLst>
          </p:cNvPr>
          <p:cNvSpPr>
            <a:spLocks noGrp="1"/>
          </p:cNvSpPr>
          <p:nvPr>
            <p:ph type="body" sz="quarter" idx="3"/>
          </p:nvPr>
        </p:nvSpPr>
        <p:spPr/>
        <p:txBody>
          <a:bodyPr>
            <a:normAutofit/>
          </a:bodyPr>
          <a:lstStyle/>
          <a:p>
            <a:endParaRPr lang="en-US" dirty="0"/>
          </a:p>
        </p:txBody>
      </p:sp>
      <p:pic>
        <p:nvPicPr>
          <p:cNvPr id="11" name="Content Placeholder 10">
            <a:extLst>
              <a:ext uri="{FF2B5EF4-FFF2-40B4-BE49-F238E27FC236}">
                <a16:creationId xmlns:a16="http://schemas.microsoft.com/office/drawing/2014/main" id="{CA5F4E54-C66D-4EAB-D89C-94D776D6BE08}"/>
              </a:ext>
            </a:extLst>
          </p:cNvPr>
          <p:cNvPicPr>
            <a:picLocks noGrp="1" noChangeAspect="1"/>
          </p:cNvPicPr>
          <p:nvPr>
            <p:ph sz="quarter" idx="4"/>
          </p:nvPr>
        </p:nvPicPr>
        <p:blipFill>
          <a:blip r:embed="rId3"/>
          <a:stretch>
            <a:fillRect/>
          </a:stretch>
        </p:blipFill>
        <p:spPr>
          <a:xfrm>
            <a:off x="6296030" y="2505075"/>
            <a:ext cx="4935528" cy="3684588"/>
          </a:xfrm>
        </p:spPr>
      </p:pic>
      <p:pic>
        <p:nvPicPr>
          <p:cNvPr id="13" name="Picture 12">
            <a:extLst>
              <a:ext uri="{FF2B5EF4-FFF2-40B4-BE49-F238E27FC236}">
                <a16:creationId xmlns:a16="http://schemas.microsoft.com/office/drawing/2014/main" id="{A900D08F-0FA8-B26F-B54D-6D03DE6533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7281" y="3155795"/>
            <a:ext cx="3078171" cy="5574125"/>
          </a:xfrm>
          <a:prstGeom prst="rect">
            <a:avLst/>
          </a:prstGeom>
        </p:spPr>
      </p:pic>
    </p:spTree>
    <p:extLst>
      <p:ext uri="{BB962C8B-B14F-4D97-AF65-F5344CB8AC3E}">
        <p14:creationId xmlns:p14="http://schemas.microsoft.com/office/powerpoint/2010/main" val="3769847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B336B3-BB19-FF70-4C42-7E3F7A2C9627}"/>
              </a:ext>
            </a:extLst>
          </p:cNvPr>
          <p:cNvPicPr>
            <a:picLocks noChangeAspect="1"/>
          </p:cNvPicPr>
          <p:nvPr/>
        </p:nvPicPr>
        <p:blipFill>
          <a:blip r:embed="rId2"/>
          <a:stretch>
            <a:fillRect/>
          </a:stretch>
        </p:blipFill>
        <p:spPr>
          <a:xfrm>
            <a:off x="4242706" y="2912799"/>
            <a:ext cx="3864634" cy="3019245"/>
          </a:xfrm>
          <a:prstGeom prst="rect">
            <a:avLst/>
          </a:prstGeom>
        </p:spPr>
      </p:pic>
      <p:sp>
        <p:nvSpPr>
          <p:cNvPr id="4" name="Title 3">
            <a:extLst>
              <a:ext uri="{FF2B5EF4-FFF2-40B4-BE49-F238E27FC236}">
                <a16:creationId xmlns:a16="http://schemas.microsoft.com/office/drawing/2014/main" id="{2AEB7F75-A43A-93E1-8B67-345575BA9799}"/>
              </a:ext>
            </a:extLst>
          </p:cNvPr>
          <p:cNvSpPr>
            <a:spLocks noGrp="1"/>
          </p:cNvSpPr>
          <p:nvPr>
            <p:ph type="title"/>
          </p:nvPr>
        </p:nvSpPr>
        <p:spPr>
          <a:xfrm>
            <a:off x="838200" y="590903"/>
            <a:ext cx="10515600" cy="1325563"/>
          </a:xfrm>
        </p:spPr>
        <p:txBody>
          <a:bodyPr>
            <a:normAutofit fontScale="90000"/>
          </a:bodyPr>
          <a:lstStyle/>
          <a:p>
            <a:pPr algn="ctr"/>
            <a:br>
              <a:rPr lang="en-US" sz="4000" b="1" dirty="0"/>
            </a:br>
            <a:r>
              <a:rPr lang="en-US" sz="4000" b="1" dirty="0"/>
              <a:t>ONC 24‐157 </a:t>
            </a:r>
            <a:br>
              <a:rPr lang="en-US" sz="4000" b="1" dirty="0"/>
            </a:br>
            <a:r>
              <a:rPr lang="en-US" sz="4000" b="1" dirty="0"/>
              <a:t>Soil and Crop Biology Testing ‐ </a:t>
            </a:r>
            <a:br>
              <a:rPr lang="en-US" sz="4000" b="1" dirty="0"/>
            </a:br>
            <a:r>
              <a:rPr lang="en-US" sz="4000" b="1" dirty="0"/>
              <a:t>What It Means ‐ Why Do It </a:t>
            </a:r>
            <a:br>
              <a:rPr lang="en-US" sz="4000" b="1" dirty="0"/>
            </a:br>
            <a:r>
              <a:rPr lang="en-US" sz="4000" b="1" dirty="0"/>
              <a:t>Conservation Action Project </a:t>
            </a:r>
            <a:endParaRPr lang="en-US" sz="4000" dirty="0"/>
          </a:p>
        </p:txBody>
      </p:sp>
      <p:sp>
        <p:nvSpPr>
          <p:cNvPr id="6" name="Content Placeholder 5">
            <a:extLst>
              <a:ext uri="{FF2B5EF4-FFF2-40B4-BE49-F238E27FC236}">
                <a16:creationId xmlns:a16="http://schemas.microsoft.com/office/drawing/2014/main" id="{654A7457-693A-5ABD-2117-0E6FA79F0762}"/>
              </a:ext>
            </a:extLst>
          </p:cNvPr>
          <p:cNvSpPr>
            <a:spLocks noGrp="1"/>
          </p:cNvSpPr>
          <p:nvPr>
            <p:ph idx="1"/>
          </p:nvPr>
        </p:nvSpPr>
        <p:spPr>
          <a:xfrm>
            <a:off x="838200" y="2912799"/>
            <a:ext cx="10515600" cy="3704696"/>
          </a:xfrm>
        </p:spPr>
        <p:txBody>
          <a:bodyPr/>
          <a:lstStyle/>
          <a:p>
            <a:endParaRPr lang="en-US" dirty="0"/>
          </a:p>
        </p:txBody>
      </p:sp>
    </p:spTree>
    <p:extLst>
      <p:ext uri="{BB962C8B-B14F-4D97-AF65-F5344CB8AC3E}">
        <p14:creationId xmlns:p14="http://schemas.microsoft.com/office/powerpoint/2010/main" val="4242479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EDCDDDF-BA51-4953-6C81-FCD34908C64E}"/>
              </a:ext>
            </a:extLst>
          </p:cNvPr>
          <p:cNvPicPr>
            <a:picLocks noChangeAspect="1"/>
          </p:cNvPicPr>
          <p:nvPr/>
        </p:nvPicPr>
        <p:blipFill>
          <a:blip r:embed="rId2"/>
          <a:stretch>
            <a:fillRect/>
          </a:stretch>
        </p:blipFill>
        <p:spPr>
          <a:xfrm>
            <a:off x="1346975" y="423068"/>
            <a:ext cx="1714500" cy="1209675"/>
          </a:xfrm>
          <a:prstGeom prst="rect">
            <a:avLst/>
          </a:prstGeom>
        </p:spPr>
      </p:pic>
      <p:sp>
        <p:nvSpPr>
          <p:cNvPr id="17" name="Title 16">
            <a:extLst>
              <a:ext uri="{FF2B5EF4-FFF2-40B4-BE49-F238E27FC236}">
                <a16:creationId xmlns:a16="http://schemas.microsoft.com/office/drawing/2014/main" id="{A7625D2C-B6E1-9113-FA14-FD8F3F914C9C}"/>
              </a:ext>
            </a:extLst>
          </p:cNvPr>
          <p:cNvSpPr>
            <a:spLocks noGrp="1"/>
          </p:cNvSpPr>
          <p:nvPr>
            <p:ph type="title"/>
          </p:nvPr>
        </p:nvSpPr>
        <p:spPr/>
        <p:txBody>
          <a:bodyPr/>
          <a:lstStyle/>
          <a:p>
            <a:r>
              <a:rPr lang="en-US" dirty="0"/>
              <a:t>  		</a:t>
            </a:r>
          </a:p>
        </p:txBody>
      </p:sp>
      <p:sp>
        <p:nvSpPr>
          <p:cNvPr id="18" name="Text Placeholder 17">
            <a:extLst>
              <a:ext uri="{FF2B5EF4-FFF2-40B4-BE49-F238E27FC236}">
                <a16:creationId xmlns:a16="http://schemas.microsoft.com/office/drawing/2014/main" id="{A7758E21-0D02-92DE-E1FC-A6F27FC4E3C6}"/>
              </a:ext>
            </a:extLst>
          </p:cNvPr>
          <p:cNvSpPr>
            <a:spLocks noGrp="1"/>
          </p:cNvSpPr>
          <p:nvPr>
            <p:ph type="body" idx="1"/>
          </p:nvPr>
        </p:nvSpPr>
        <p:spPr/>
        <p:txBody>
          <a:bodyPr/>
          <a:lstStyle/>
          <a:p>
            <a:endParaRPr lang="en-US"/>
          </a:p>
        </p:txBody>
      </p:sp>
      <p:pic>
        <p:nvPicPr>
          <p:cNvPr id="16" name="Content Placeholder 15">
            <a:extLst>
              <a:ext uri="{FF2B5EF4-FFF2-40B4-BE49-F238E27FC236}">
                <a16:creationId xmlns:a16="http://schemas.microsoft.com/office/drawing/2014/main" id="{F0052DF9-73A3-C291-432F-5C049DAC3F99}"/>
              </a:ext>
            </a:extLst>
          </p:cNvPr>
          <p:cNvPicPr>
            <a:picLocks noGrp="1" noChangeAspect="1"/>
          </p:cNvPicPr>
          <p:nvPr>
            <p:ph sz="half" idx="2"/>
          </p:nvPr>
        </p:nvPicPr>
        <p:blipFill>
          <a:blip r:embed="rId3"/>
          <a:stretch>
            <a:fillRect/>
          </a:stretch>
        </p:blipFill>
        <p:spPr>
          <a:xfrm>
            <a:off x="0" y="1748630"/>
            <a:ext cx="6017419" cy="6017419"/>
          </a:xfrm>
          <a:prstGeom prst="rect">
            <a:avLst/>
          </a:prstGeom>
        </p:spPr>
      </p:pic>
      <p:sp>
        <p:nvSpPr>
          <p:cNvPr id="19" name="Text Placeholder 18">
            <a:extLst>
              <a:ext uri="{FF2B5EF4-FFF2-40B4-BE49-F238E27FC236}">
                <a16:creationId xmlns:a16="http://schemas.microsoft.com/office/drawing/2014/main" id="{DEF3CDC6-4510-BF5C-19BD-9E94F707D3F1}"/>
              </a:ext>
            </a:extLst>
          </p:cNvPr>
          <p:cNvSpPr>
            <a:spLocks noGrp="1"/>
          </p:cNvSpPr>
          <p:nvPr>
            <p:ph type="body" sz="quarter" idx="3"/>
          </p:nvPr>
        </p:nvSpPr>
        <p:spPr/>
        <p:txBody>
          <a:bodyPr/>
          <a:lstStyle/>
          <a:p>
            <a:endParaRPr lang="en-US"/>
          </a:p>
        </p:txBody>
      </p:sp>
      <p:sp>
        <p:nvSpPr>
          <p:cNvPr id="20" name="Content Placeholder 19">
            <a:extLst>
              <a:ext uri="{FF2B5EF4-FFF2-40B4-BE49-F238E27FC236}">
                <a16:creationId xmlns:a16="http://schemas.microsoft.com/office/drawing/2014/main" id="{B87864D7-EB93-8711-4DBA-75612F0B03FB}"/>
              </a:ext>
            </a:extLst>
          </p:cNvPr>
          <p:cNvSpPr>
            <a:spLocks noGrp="1"/>
          </p:cNvSpPr>
          <p:nvPr>
            <p:ph sz="quarter" idx="4"/>
          </p:nvPr>
        </p:nvSpPr>
        <p:spPr/>
        <p:txBody>
          <a:bodyPr/>
          <a:lstStyle/>
          <a:p>
            <a:r>
              <a:rPr lang="en-US" dirty="0"/>
              <a:t>Soil 1:  this one step field test kit gives a real-time measurement of soil active organic matter, nitrogen, and microbial vitality in the field.</a:t>
            </a:r>
          </a:p>
        </p:txBody>
      </p:sp>
    </p:spTree>
    <p:extLst>
      <p:ext uri="{BB962C8B-B14F-4D97-AF65-F5344CB8AC3E}">
        <p14:creationId xmlns:p14="http://schemas.microsoft.com/office/powerpoint/2010/main" val="1577331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5709A-8959-0C62-8235-63420CB88A6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6A92B15-66F9-3325-26ED-C005E8DE2363}"/>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B50107C-09F9-BBFE-2E20-F0F5052370C0}"/>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3993448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806D1-5556-C13B-863B-4B4956002FE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719C1ED-00AF-BB05-5D0F-0D489E33E855}"/>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55CC0478-4EF5-8C1F-6AC2-20C9963A8A63}"/>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1864418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9A560-E9AB-B997-9E83-D2E9DCBF1AB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D8567A2-7432-DB67-FAAA-F8C83E700FC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3788E8E-41DF-F609-E0F0-DA86AC54D0A8}"/>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4221227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1D2957-0013-F796-CBAE-541295418440}"/>
              </a:ext>
            </a:extLst>
          </p:cNvPr>
          <p:cNvPicPr>
            <a:picLocks noChangeAspect="1"/>
          </p:cNvPicPr>
          <p:nvPr/>
        </p:nvPicPr>
        <p:blipFill>
          <a:blip r:embed="rId2"/>
          <a:stretch>
            <a:fillRect/>
          </a:stretch>
        </p:blipFill>
        <p:spPr>
          <a:xfrm>
            <a:off x="-2296633" y="-1291856"/>
            <a:ext cx="14488633" cy="8149856"/>
          </a:xfrm>
          <a:prstGeom prst="rect">
            <a:avLst/>
          </a:prstGeom>
        </p:spPr>
      </p:pic>
    </p:spTree>
    <p:extLst>
      <p:ext uri="{BB962C8B-B14F-4D97-AF65-F5344CB8AC3E}">
        <p14:creationId xmlns:p14="http://schemas.microsoft.com/office/powerpoint/2010/main" val="3400437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6A59294-876E-5839-02F4-29E97C2E3EEB}"/>
              </a:ext>
            </a:extLst>
          </p:cNvPr>
          <p:cNvPicPr>
            <a:picLocks noChangeAspect="1"/>
          </p:cNvPicPr>
          <p:nvPr/>
        </p:nvPicPr>
        <p:blipFill>
          <a:blip r:embed="rId2"/>
          <a:stretch>
            <a:fillRect/>
          </a:stretch>
        </p:blipFill>
        <p:spPr>
          <a:xfrm>
            <a:off x="-4025590" y="-446049"/>
            <a:ext cx="17010566" cy="9568443"/>
          </a:xfrm>
          <a:prstGeom prst="rect">
            <a:avLst/>
          </a:prstGeom>
        </p:spPr>
      </p:pic>
    </p:spTree>
    <p:extLst>
      <p:ext uri="{BB962C8B-B14F-4D97-AF65-F5344CB8AC3E}">
        <p14:creationId xmlns:p14="http://schemas.microsoft.com/office/powerpoint/2010/main" val="3710572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The Soil Health Effect</a:t>
            </a:r>
          </a:p>
        </p:txBody>
      </p:sp>
      <p:sp>
        <p:nvSpPr>
          <p:cNvPr id="3" name="Content Placeholder 2"/>
          <p:cNvSpPr>
            <a:spLocks noGrp="1"/>
          </p:cNvSpPr>
          <p:nvPr>
            <p:ph idx="1"/>
          </p:nvPr>
        </p:nvSpPr>
        <p:spPr>
          <a:xfrm>
            <a:off x="1250900" y="1546713"/>
            <a:ext cx="9690200" cy="4351339"/>
          </a:xfrm>
        </p:spPr>
        <p:txBody>
          <a:bodyPr>
            <a:normAutofit/>
          </a:bodyPr>
          <a:lstStyle/>
          <a:p>
            <a:r>
              <a:rPr lang="en-US" sz="2800" dirty="0"/>
              <a:t>Improving soil health and biological function increases nutrient use efficiency by the crop. </a:t>
            </a:r>
          </a:p>
          <a:p>
            <a:endParaRPr lang="en-US" sz="2800" dirty="0"/>
          </a:p>
          <a:p>
            <a:r>
              <a:rPr lang="en-US" sz="2800" dirty="0"/>
              <a:t>Using conventional tests and fertilizer requirements can lead to excess fertility being applied. </a:t>
            </a:r>
          </a:p>
          <a:p>
            <a:endParaRPr lang="en-US" sz="2800" dirty="0"/>
          </a:p>
          <a:p>
            <a:r>
              <a:rPr lang="en-US" sz="2800" dirty="0"/>
              <a:t>Healthier soils require fewer fertility inputs due to the increased ability of plants to acquire necessary nutrients</a:t>
            </a:r>
            <a:r>
              <a:rPr lang="en-US" dirty="0"/>
              <a:t>.</a:t>
            </a:r>
          </a:p>
        </p:txBody>
      </p:sp>
      <p:pic>
        <p:nvPicPr>
          <p:cNvPr id="6" name="Picture 5" descr="A picture containing food, drawing&#10;&#10;Description automatically generated">
            <a:extLst>
              <a:ext uri="{FF2B5EF4-FFF2-40B4-BE49-F238E27FC236}">
                <a16:creationId xmlns:a16="http://schemas.microsoft.com/office/drawing/2014/main" id="{92C98207-86A2-49EE-8E48-FC197F57B9F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29275" y="5808436"/>
            <a:ext cx="1598517" cy="805067"/>
          </a:xfrm>
          <a:prstGeom prst="rect">
            <a:avLst/>
          </a:prstGeom>
        </p:spPr>
      </p:pic>
    </p:spTree>
    <p:extLst>
      <p:ext uri="{BB962C8B-B14F-4D97-AF65-F5344CB8AC3E}">
        <p14:creationId xmlns:p14="http://schemas.microsoft.com/office/powerpoint/2010/main" val="2135918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8E11162-8D14-09A4-1B06-2A53179C224D}"/>
              </a:ext>
            </a:extLst>
          </p:cNvPr>
          <p:cNvSpPr>
            <a:spLocks noGrp="1"/>
          </p:cNvSpPr>
          <p:nvPr>
            <p:ph type="title"/>
          </p:nvPr>
        </p:nvSpPr>
        <p:spPr/>
        <p:txBody>
          <a:bodyPr/>
          <a:lstStyle/>
          <a:p>
            <a:pPr algn="ctr"/>
            <a:r>
              <a:rPr lang="en-US" dirty="0"/>
              <a:t>Conservation Action Project</a:t>
            </a:r>
          </a:p>
        </p:txBody>
      </p:sp>
      <p:sp>
        <p:nvSpPr>
          <p:cNvPr id="8" name="Text Placeholder 7">
            <a:extLst>
              <a:ext uri="{FF2B5EF4-FFF2-40B4-BE49-F238E27FC236}">
                <a16:creationId xmlns:a16="http://schemas.microsoft.com/office/drawing/2014/main" id="{C1ED4791-57EB-B49D-69A3-13CD6E88B650}"/>
              </a:ext>
            </a:extLst>
          </p:cNvPr>
          <p:cNvSpPr>
            <a:spLocks noGrp="1"/>
          </p:cNvSpPr>
          <p:nvPr>
            <p:ph type="body" idx="1"/>
          </p:nvPr>
        </p:nvSpPr>
        <p:spPr/>
        <p:txBody>
          <a:bodyPr/>
          <a:lstStyle/>
          <a:p>
            <a:r>
              <a:rPr lang="en-US" b="0" i="0" dirty="0">
                <a:solidFill>
                  <a:srgbClr val="252525"/>
                </a:solidFill>
                <a:effectLst/>
                <a:latin typeface="Lora" pitchFamily="2" charset="0"/>
              </a:rPr>
              <a:t>Conservation Action Project (CAP) is a local, non-governmental organization established “to be a positive influence and voice in promoting Ohio’s agriculture through innovative programs that will improve the quality of Ohio’s soil and water resources.” Led by a board of trustees made up of farmers, agricultural product dealer, OSU Extension, and soil and water conservation district (SWCD) staff or supervisors from Defiance, Fulton, Henry, Lucas, Paulding, Williams, and Wood Counties, these trustees work together to be on the cutting edge of technology and agricultural practices. </a:t>
            </a:r>
          </a:p>
          <a:p>
            <a:endParaRPr lang="en-US" dirty="0">
              <a:solidFill>
                <a:srgbClr val="252525"/>
              </a:solidFill>
              <a:latin typeface="Lora" pitchFamily="2" charset="0"/>
            </a:endParaRPr>
          </a:p>
          <a:p>
            <a:r>
              <a:rPr lang="en-US" dirty="0">
                <a:solidFill>
                  <a:srgbClr val="252525"/>
                </a:solidFill>
                <a:latin typeface="Lora" pitchFamily="2" charset="0"/>
              </a:rPr>
              <a:t>Coordinator – Alan Sundermeier</a:t>
            </a:r>
          </a:p>
          <a:p>
            <a:endParaRPr lang="en-US" dirty="0">
              <a:solidFill>
                <a:srgbClr val="252525"/>
              </a:solidFill>
              <a:latin typeface="Lora" pitchFamily="2" charset="0"/>
            </a:endParaRPr>
          </a:p>
          <a:p>
            <a:r>
              <a:rPr lang="en-US" dirty="0">
                <a:solidFill>
                  <a:srgbClr val="252525"/>
                </a:solidFill>
                <a:latin typeface="Lora" pitchFamily="2" charset="0"/>
              </a:rPr>
              <a:t>Website </a:t>
            </a:r>
            <a:r>
              <a:rPr lang="en-US" b="1" dirty="0">
                <a:solidFill>
                  <a:schemeClr val="accent5">
                    <a:lumMod val="50000"/>
                  </a:schemeClr>
                </a:solidFill>
                <a:latin typeface="Lora" pitchFamily="2" charset="0"/>
              </a:rPr>
              <a:t>– </a:t>
            </a:r>
            <a:r>
              <a:rPr lang="en-US" b="1" dirty="0">
                <a:solidFill>
                  <a:schemeClr val="accent5">
                    <a:lumMod val="50000"/>
                  </a:schemeClr>
                </a:solidFill>
                <a:latin typeface="Lora" pitchFamily="2" charset="0"/>
                <a:hlinkClick r:id="rId2">
                  <a:extLst>
                    <a:ext uri="{A12FA001-AC4F-418D-AE19-62706E023703}">
                      <ahyp:hlinkClr xmlns:ahyp="http://schemas.microsoft.com/office/drawing/2018/hyperlinkcolor" val="tx"/>
                    </a:ext>
                  </a:extLst>
                </a:hlinkClick>
              </a:rPr>
              <a:t>www.capofohio.org</a:t>
            </a:r>
            <a:endParaRPr lang="en-US" b="1" dirty="0">
              <a:solidFill>
                <a:schemeClr val="accent5">
                  <a:lumMod val="50000"/>
                </a:schemeClr>
              </a:solidFill>
              <a:latin typeface="Lora" pitchFamily="2" charset="0"/>
            </a:endParaRPr>
          </a:p>
          <a:p>
            <a:endParaRPr lang="en-US" dirty="0">
              <a:solidFill>
                <a:srgbClr val="252525"/>
              </a:solidFill>
              <a:latin typeface="Lora" pitchFamily="2" charset="0"/>
            </a:endParaRPr>
          </a:p>
          <a:p>
            <a:r>
              <a:rPr lang="en-US" dirty="0"/>
              <a:t>Western Lake Erie Basin Watershed</a:t>
            </a:r>
            <a:br>
              <a:rPr lang="en-US" dirty="0"/>
            </a:br>
            <a:endParaRPr lang="en-US" dirty="0"/>
          </a:p>
        </p:txBody>
      </p:sp>
      <p:pic>
        <p:nvPicPr>
          <p:cNvPr id="9" name="Picture 8">
            <a:extLst>
              <a:ext uri="{FF2B5EF4-FFF2-40B4-BE49-F238E27FC236}">
                <a16:creationId xmlns:a16="http://schemas.microsoft.com/office/drawing/2014/main" id="{EEDECD40-CE5E-2DD9-C4FC-4453F02966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95150" y="3710583"/>
            <a:ext cx="2381250" cy="2381250"/>
          </a:xfrm>
          <a:prstGeom prst="rect">
            <a:avLst/>
          </a:prstGeom>
          <a:noFill/>
        </p:spPr>
      </p:pic>
    </p:spTree>
    <p:extLst>
      <p:ext uri="{BB962C8B-B14F-4D97-AF65-F5344CB8AC3E}">
        <p14:creationId xmlns:p14="http://schemas.microsoft.com/office/powerpoint/2010/main" val="461121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993A5-6431-FABC-1A05-CB1D4AA0168D}"/>
              </a:ext>
            </a:extLst>
          </p:cNvPr>
          <p:cNvSpPr>
            <a:spLocks noGrp="1"/>
          </p:cNvSpPr>
          <p:nvPr>
            <p:ph type="title"/>
          </p:nvPr>
        </p:nvSpPr>
        <p:spPr/>
        <p:txBody>
          <a:bodyPr/>
          <a:lstStyle/>
          <a:p>
            <a:pPr algn="ctr"/>
            <a:r>
              <a:rPr lang="en-US" b="1" dirty="0"/>
              <a:t>Biology Testing Options</a:t>
            </a:r>
          </a:p>
        </p:txBody>
      </p:sp>
      <p:sp>
        <p:nvSpPr>
          <p:cNvPr id="4" name="Text Placeholder 3">
            <a:extLst>
              <a:ext uri="{FF2B5EF4-FFF2-40B4-BE49-F238E27FC236}">
                <a16:creationId xmlns:a16="http://schemas.microsoft.com/office/drawing/2014/main" id="{6A7E7CEC-45C9-907A-456B-F897AC743D44}"/>
              </a:ext>
            </a:extLst>
          </p:cNvPr>
          <p:cNvSpPr>
            <a:spLocks noGrp="1"/>
          </p:cNvSpPr>
          <p:nvPr>
            <p:ph type="body" idx="1"/>
          </p:nvPr>
        </p:nvSpPr>
        <p:spPr/>
        <p:txBody>
          <a:bodyPr/>
          <a:lstStyle/>
          <a:p>
            <a:endParaRPr lang="en-US" dirty="0"/>
          </a:p>
        </p:txBody>
      </p:sp>
      <p:sp>
        <p:nvSpPr>
          <p:cNvPr id="5" name="Content Placeholder 4">
            <a:extLst>
              <a:ext uri="{FF2B5EF4-FFF2-40B4-BE49-F238E27FC236}">
                <a16:creationId xmlns:a16="http://schemas.microsoft.com/office/drawing/2014/main" id="{B8D238C6-5C10-0BE3-742D-A059ADDC763F}"/>
              </a:ext>
            </a:extLst>
          </p:cNvPr>
          <p:cNvSpPr>
            <a:spLocks noGrp="1"/>
          </p:cNvSpPr>
          <p:nvPr>
            <p:ph sz="half" idx="2"/>
          </p:nvPr>
        </p:nvSpPr>
        <p:spPr/>
        <p:txBody>
          <a:bodyPr/>
          <a:lstStyle/>
          <a:p>
            <a:r>
              <a:rPr lang="en-US" dirty="0"/>
              <a:t>Cover Crop Biomass</a:t>
            </a:r>
          </a:p>
          <a:p>
            <a:r>
              <a:rPr lang="en-US" dirty="0"/>
              <a:t>Haney Test</a:t>
            </a:r>
          </a:p>
          <a:p>
            <a:r>
              <a:rPr lang="en-US" dirty="0"/>
              <a:t>PLFA</a:t>
            </a:r>
          </a:p>
          <a:p>
            <a:r>
              <a:rPr lang="en-US" dirty="0" err="1"/>
              <a:t>BeCrop</a:t>
            </a:r>
            <a:endParaRPr lang="en-US" dirty="0"/>
          </a:p>
          <a:p>
            <a:r>
              <a:rPr lang="en-US" dirty="0"/>
              <a:t>Total Nutrient Digestion</a:t>
            </a:r>
          </a:p>
        </p:txBody>
      </p:sp>
      <p:sp>
        <p:nvSpPr>
          <p:cNvPr id="6" name="Text Placeholder 5">
            <a:extLst>
              <a:ext uri="{FF2B5EF4-FFF2-40B4-BE49-F238E27FC236}">
                <a16:creationId xmlns:a16="http://schemas.microsoft.com/office/drawing/2014/main" id="{4A5BCAFF-78F2-097A-F4D5-11DAD5AF275B}"/>
              </a:ext>
            </a:extLst>
          </p:cNvPr>
          <p:cNvSpPr>
            <a:spLocks noGrp="1"/>
          </p:cNvSpPr>
          <p:nvPr>
            <p:ph type="body" sz="quarter" idx="3"/>
          </p:nvPr>
        </p:nvSpPr>
        <p:spPr/>
        <p:txBody>
          <a:bodyPr/>
          <a:lstStyle/>
          <a:p>
            <a:endParaRPr lang="en-US"/>
          </a:p>
        </p:txBody>
      </p:sp>
      <p:sp>
        <p:nvSpPr>
          <p:cNvPr id="7" name="Content Placeholder 6">
            <a:extLst>
              <a:ext uri="{FF2B5EF4-FFF2-40B4-BE49-F238E27FC236}">
                <a16:creationId xmlns:a16="http://schemas.microsoft.com/office/drawing/2014/main" id="{21B8EDA4-E09C-087C-41C8-057008A06A10}"/>
              </a:ext>
            </a:extLst>
          </p:cNvPr>
          <p:cNvSpPr>
            <a:spLocks noGrp="1"/>
          </p:cNvSpPr>
          <p:nvPr>
            <p:ph sz="quarter" idx="4"/>
          </p:nvPr>
        </p:nvSpPr>
        <p:spPr/>
        <p:txBody>
          <a:bodyPr/>
          <a:lstStyle/>
          <a:p>
            <a:r>
              <a:rPr lang="en-US" dirty="0"/>
              <a:t>POXC</a:t>
            </a:r>
          </a:p>
          <a:p>
            <a:r>
              <a:rPr lang="en-US" dirty="0" err="1"/>
              <a:t>Microbiometer</a:t>
            </a:r>
            <a:endParaRPr lang="en-US" dirty="0"/>
          </a:p>
          <a:p>
            <a:r>
              <a:rPr lang="en-US" dirty="0"/>
              <a:t>Soil 1</a:t>
            </a:r>
          </a:p>
          <a:p>
            <a:r>
              <a:rPr lang="en-US" dirty="0"/>
              <a:t>SAP</a:t>
            </a:r>
          </a:p>
          <a:p>
            <a:r>
              <a:rPr lang="en-US" dirty="0"/>
              <a:t>Corn Stalk Nitrate</a:t>
            </a:r>
          </a:p>
        </p:txBody>
      </p:sp>
    </p:spTree>
    <p:extLst>
      <p:ext uri="{BB962C8B-B14F-4D97-AF65-F5344CB8AC3E}">
        <p14:creationId xmlns:p14="http://schemas.microsoft.com/office/powerpoint/2010/main" val="3189487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2C2510-C031-ED37-71E8-2A7D80944C88}"/>
              </a:ext>
            </a:extLst>
          </p:cNvPr>
          <p:cNvPicPr>
            <a:picLocks noChangeAspect="1"/>
          </p:cNvPicPr>
          <p:nvPr/>
        </p:nvPicPr>
        <p:blipFill>
          <a:blip r:embed="rId2"/>
          <a:stretch>
            <a:fillRect/>
          </a:stretch>
        </p:blipFill>
        <p:spPr>
          <a:xfrm>
            <a:off x="-3609373" y="-1466340"/>
            <a:ext cx="16340976" cy="9191799"/>
          </a:xfrm>
          <a:prstGeom prst="rect">
            <a:avLst/>
          </a:prstGeom>
        </p:spPr>
      </p:pic>
    </p:spTree>
    <p:extLst>
      <p:ext uri="{BB962C8B-B14F-4D97-AF65-F5344CB8AC3E}">
        <p14:creationId xmlns:p14="http://schemas.microsoft.com/office/powerpoint/2010/main" val="939084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D2A634-A41A-662A-47DB-CC31DCBEABBD}"/>
              </a:ext>
            </a:extLst>
          </p:cNvPr>
          <p:cNvPicPr>
            <a:picLocks noChangeAspect="1"/>
          </p:cNvPicPr>
          <p:nvPr/>
        </p:nvPicPr>
        <p:blipFill>
          <a:blip r:embed="rId2"/>
          <a:stretch>
            <a:fillRect/>
          </a:stretch>
        </p:blipFill>
        <p:spPr>
          <a:xfrm>
            <a:off x="-2073349" y="-1166259"/>
            <a:ext cx="14265349" cy="8024259"/>
          </a:xfrm>
          <a:prstGeom prst="rect">
            <a:avLst/>
          </a:prstGeom>
        </p:spPr>
      </p:pic>
    </p:spTree>
    <p:extLst>
      <p:ext uri="{BB962C8B-B14F-4D97-AF65-F5344CB8AC3E}">
        <p14:creationId xmlns:p14="http://schemas.microsoft.com/office/powerpoint/2010/main" val="2835249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Nature’s Solvent – H2O</a:t>
            </a:r>
          </a:p>
        </p:txBody>
      </p:sp>
      <p:sp>
        <p:nvSpPr>
          <p:cNvPr id="3" name="Content Placeholder 2"/>
          <p:cNvSpPr>
            <a:spLocks noGrp="1"/>
          </p:cNvSpPr>
          <p:nvPr>
            <p:ph idx="1"/>
          </p:nvPr>
        </p:nvSpPr>
        <p:spPr>
          <a:xfrm>
            <a:off x="2152649" y="1675500"/>
            <a:ext cx="3247315" cy="4725301"/>
          </a:xfrm>
        </p:spPr>
        <p:txBody>
          <a:bodyPr>
            <a:normAutofit/>
          </a:bodyPr>
          <a:lstStyle/>
          <a:p>
            <a:pPr marL="0" indent="0">
              <a:buNone/>
            </a:pPr>
            <a:r>
              <a:rPr lang="en-US" sz="2667" dirty="0">
                <a:solidFill>
                  <a:schemeClr val="tx1"/>
                </a:solidFill>
              </a:rPr>
              <a:t>Water Extract</a:t>
            </a:r>
          </a:p>
          <a:p>
            <a:pPr marL="609585" lvl="1" indent="0">
              <a:spcBef>
                <a:spcPts val="0"/>
              </a:spcBef>
              <a:buNone/>
            </a:pPr>
            <a:r>
              <a:rPr lang="en-US" sz="2133" dirty="0">
                <a:solidFill>
                  <a:schemeClr val="tx1"/>
                </a:solidFill>
              </a:rPr>
              <a:t>Organic C</a:t>
            </a:r>
          </a:p>
          <a:p>
            <a:pPr marL="609585" lvl="1" indent="0">
              <a:spcBef>
                <a:spcPts val="0"/>
              </a:spcBef>
              <a:buNone/>
            </a:pPr>
            <a:r>
              <a:rPr lang="en-US" sz="2133" dirty="0">
                <a:solidFill>
                  <a:schemeClr val="tx1"/>
                </a:solidFill>
              </a:rPr>
              <a:t>Total N</a:t>
            </a:r>
          </a:p>
          <a:p>
            <a:pPr marL="609585" lvl="1" indent="0">
              <a:spcBef>
                <a:spcPts val="0"/>
              </a:spcBef>
              <a:buNone/>
            </a:pPr>
            <a:r>
              <a:rPr lang="en-US" sz="2133" dirty="0">
                <a:solidFill>
                  <a:schemeClr val="tx1"/>
                </a:solidFill>
              </a:rPr>
              <a:t>Nitrate</a:t>
            </a:r>
          </a:p>
          <a:p>
            <a:pPr marL="609585" lvl="1" indent="0">
              <a:spcBef>
                <a:spcPts val="0"/>
              </a:spcBef>
              <a:buNone/>
            </a:pPr>
            <a:r>
              <a:rPr lang="en-US" sz="2133" dirty="0">
                <a:solidFill>
                  <a:schemeClr val="tx1"/>
                </a:solidFill>
              </a:rPr>
              <a:t>Ammonium</a:t>
            </a:r>
          </a:p>
          <a:p>
            <a:pPr marL="0" indent="0">
              <a:buNone/>
            </a:pPr>
            <a:r>
              <a:rPr lang="en-US" sz="2667" dirty="0">
                <a:solidFill>
                  <a:schemeClr val="tx1"/>
                </a:solidFill>
              </a:rPr>
              <a:t>Calculated</a:t>
            </a:r>
          </a:p>
          <a:p>
            <a:pPr marL="609585" lvl="1" indent="0">
              <a:spcBef>
                <a:spcPts val="0"/>
              </a:spcBef>
              <a:buNone/>
            </a:pPr>
            <a:r>
              <a:rPr lang="en-US" sz="2133" dirty="0">
                <a:solidFill>
                  <a:schemeClr val="tx1"/>
                </a:solidFill>
              </a:rPr>
              <a:t>Organic N</a:t>
            </a:r>
          </a:p>
          <a:p>
            <a:pPr marL="609585" lvl="1" indent="0">
              <a:spcBef>
                <a:spcPts val="0"/>
              </a:spcBef>
              <a:buNone/>
            </a:pPr>
            <a:r>
              <a:rPr lang="en-US" sz="2133" dirty="0">
                <a:solidFill>
                  <a:schemeClr val="tx1"/>
                </a:solidFill>
              </a:rPr>
              <a:t>Organic C:N</a:t>
            </a:r>
          </a:p>
          <a:p>
            <a:pPr marL="609585" lvl="1" indent="0">
              <a:spcBef>
                <a:spcPts val="0"/>
              </a:spcBef>
              <a:buNone/>
            </a:pPr>
            <a:r>
              <a:rPr lang="en-US" sz="2133" dirty="0">
                <a:solidFill>
                  <a:schemeClr val="tx1"/>
                </a:solidFill>
              </a:rPr>
              <a:t>Organic N Release</a:t>
            </a:r>
          </a:p>
          <a:p>
            <a:pPr marL="609585" lvl="1" indent="0">
              <a:spcBef>
                <a:spcPts val="0"/>
              </a:spcBef>
              <a:buNone/>
            </a:pPr>
            <a:r>
              <a:rPr lang="en-US" sz="2133" dirty="0">
                <a:solidFill>
                  <a:schemeClr val="tx1"/>
                </a:solidFill>
              </a:rPr>
              <a:t>Soil Health Score</a:t>
            </a:r>
          </a:p>
          <a:p>
            <a:pPr lvl="1"/>
            <a:endParaRPr lang="en-US" dirty="0"/>
          </a:p>
        </p:txBody>
      </p:sp>
      <p:sp>
        <p:nvSpPr>
          <p:cNvPr id="5" name="Content Placeholder 2"/>
          <p:cNvSpPr txBox="1">
            <a:spLocks/>
          </p:cNvSpPr>
          <p:nvPr/>
        </p:nvSpPr>
        <p:spPr>
          <a:xfrm>
            <a:off x="5757332" y="1665025"/>
            <a:ext cx="4886477" cy="4308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0000"/>
                </a:solidFill>
                <a:effectLst/>
                <a:uLnTx/>
                <a:uFillTx/>
                <a:latin typeface="Calibri"/>
                <a:ea typeface="+mn-ea"/>
                <a:cs typeface="+mn-cs"/>
                <a:sym typeface="Arial"/>
              </a:rPr>
              <a:t>Microorganisms have the greatest access to nutrients and food that are either suspended, dissolved, or solubilized in soil water. </a:t>
            </a:r>
          </a:p>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sym typeface="Arial"/>
            </a:endParaRPr>
          </a:p>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0000"/>
                </a:solidFill>
                <a:effectLst/>
                <a:uLnTx/>
                <a:uFillTx/>
                <a:latin typeface="Calibri"/>
                <a:ea typeface="+mn-ea"/>
                <a:cs typeface="+mn-cs"/>
                <a:sym typeface="Arial"/>
              </a:rPr>
              <a:t>Therefore, the water extract represents what the microbes see in their soil environment.</a:t>
            </a:r>
          </a:p>
        </p:txBody>
      </p:sp>
      <p:pic>
        <p:nvPicPr>
          <p:cNvPr id="6" name="Picture 5" descr="A picture containing food, drawing&#10;&#10;Description automatically generated">
            <a:extLst>
              <a:ext uri="{FF2B5EF4-FFF2-40B4-BE49-F238E27FC236}">
                <a16:creationId xmlns:a16="http://schemas.microsoft.com/office/drawing/2014/main" id="{CA8A57BA-A87C-454F-B76E-A4A1A4F9DBC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29275" y="5808436"/>
            <a:ext cx="1598517" cy="805067"/>
          </a:xfrm>
          <a:prstGeom prst="rect">
            <a:avLst/>
          </a:prstGeom>
        </p:spPr>
      </p:pic>
    </p:spTree>
    <p:extLst>
      <p:ext uri="{BB962C8B-B14F-4D97-AF65-F5344CB8AC3E}">
        <p14:creationId xmlns:p14="http://schemas.microsoft.com/office/powerpoint/2010/main" val="1922031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1080537"/>
          </a:xfrm>
        </p:spPr>
        <p:txBody>
          <a:bodyPr/>
          <a:lstStyle/>
          <a:p>
            <a:pPr algn="ctr"/>
            <a:r>
              <a:rPr lang="en-US" b="1" dirty="0"/>
              <a:t>Green Chemistry – H3A</a:t>
            </a:r>
          </a:p>
        </p:txBody>
      </p:sp>
      <p:sp>
        <p:nvSpPr>
          <p:cNvPr id="3" name="Content Placeholder 2"/>
          <p:cNvSpPr>
            <a:spLocks noGrp="1"/>
          </p:cNvSpPr>
          <p:nvPr>
            <p:ph idx="1"/>
          </p:nvPr>
        </p:nvSpPr>
        <p:spPr>
          <a:xfrm>
            <a:off x="2152651" y="990602"/>
            <a:ext cx="8491159" cy="1534885"/>
          </a:xfrm>
        </p:spPr>
        <p:txBody>
          <a:bodyPr>
            <a:normAutofit/>
          </a:bodyPr>
          <a:lstStyle/>
          <a:p>
            <a:pPr marL="0" indent="0">
              <a:buNone/>
              <a:defRPr/>
            </a:pPr>
            <a:r>
              <a:rPr lang="en-US" dirty="0"/>
              <a:t>A soil extractant that mimics soil solution by using organic acids produced by living plant roots to temporarily change soil pH and increase nutrient availability.</a:t>
            </a:r>
          </a:p>
          <a:p>
            <a:endParaRPr lang="en-US" dirty="0"/>
          </a:p>
        </p:txBody>
      </p:sp>
      <p:pic>
        <p:nvPicPr>
          <p:cNvPr id="1026" name="Picture 2" descr="http://www.nature.com/scitable/content/ne0000/ne0000/ne0000/ne0000/68157506/1_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52651" y="2474799"/>
            <a:ext cx="8046055" cy="413870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133600" y="6464854"/>
            <a:ext cx="6807200" cy="276999"/>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Arial"/>
                <a:sym typeface="Arial"/>
              </a:rPr>
              <a:t>http://www.nature.com/scitable/knowledge/library/the-rhizosphere-roots-soil-and-67500617</a:t>
            </a:r>
          </a:p>
        </p:txBody>
      </p:sp>
      <p:pic>
        <p:nvPicPr>
          <p:cNvPr id="8" name="Picture 7" descr="A picture containing food, drawing&#10;&#10;Description automatically generated">
            <a:extLst>
              <a:ext uri="{FF2B5EF4-FFF2-40B4-BE49-F238E27FC236}">
                <a16:creationId xmlns:a16="http://schemas.microsoft.com/office/drawing/2014/main" id="{91AFA1F0-7EB2-4784-A4A5-CD90458343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29275" y="5808436"/>
            <a:ext cx="1598517" cy="805067"/>
          </a:xfrm>
          <a:prstGeom prst="rect">
            <a:avLst/>
          </a:prstGeom>
        </p:spPr>
      </p:pic>
    </p:spTree>
    <p:extLst>
      <p:ext uri="{BB962C8B-B14F-4D97-AF65-F5344CB8AC3E}">
        <p14:creationId xmlns:p14="http://schemas.microsoft.com/office/powerpoint/2010/main" val="4204284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955C9019-D8CC-2B3E-00FE-C6995354218E}"/>
              </a:ext>
            </a:extLst>
          </p:cNvPr>
          <p:cNvGraphicFramePr>
            <a:graphicFrameLocks noChangeAspect="1"/>
          </p:cNvGraphicFramePr>
          <p:nvPr/>
        </p:nvGraphicFramePr>
        <p:xfrm>
          <a:off x="2875550" y="418289"/>
          <a:ext cx="6158205" cy="6128424"/>
        </p:xfrm>
        <a:graphic>
          <a:graphicData uri="http://schemas.openxmlformats.org/presentationml/2006/ole">
            <mc:AlternateContent xmlns:mc="http://schemas.openxmlformats.org/markup-compatibility/2006">
              <mc:Choice xmlns:v="urn:schemas-microsoft-com:vml" Requires="v">
                <p:oleObj name="SPW 14.0 Graph" r:id="rId2" imgW="4556218" imgH="4341305" progId="SigmaPlotGraphicObject.15">
                  <p:embed/>
                </p:oleObj>
              </mc:Choice>
              <mc:Fallback>
                <p:oleObj name="SPW 14.0 Graph" r:id="rId2" imgW="4556218" imgH="4341305" progId="SigmaPlotGraphicObject.15">
                  <p:embed/>
                  <p:pic>
                    <p:nvPicPr>
                      <p:cNvPr id="4" name="Object 3">
                        <a:extLst>
                          <a:ext uri="{FF2B5EF4-FFF2-40B4-BE49-F238E27FC236}">
                            <a16:creationId xmlns:a16="http://schemas.microsoft.com/office/drawing/2014/main" id="{955C9019-D8CC-2B3E-00FE-C6995354218E}"/>
                          </a:ext>
                        </a:extLst>
                      </p:cNvPr>
                      <p:cNvPicPr/>
                      <p:nvPr/>
                    </p:nvPicPr>
                    <p:blipFill>
                      <a:blip r:embed="rId3"/>
                      <a:stretch>
                        <a:fillRect/>
                      </a:stretch>
                    </p:blipFill>
                    <p:spPr>
                      <a:xfrm>
                        <a:off x="2875550" y="418289"/>
                        <a:ext cx="6158205" cy="6128424"/>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0C5322FF-5D9D-0C97-F01C-464B7B4698C5}"/>
              </a:ext>
            </a:extLst>
          </p:cNvPr>
          <p:cNvSpPr txBox="1"/>
          <p:nvPr/>
        </p:nvSpPr>
        <p:spPr>
          <a:xfrm>
            <a:off x="1871642" y="418290"/>
            <a:ext cx="8166018" cy="461665"/>
          </a:xfrm>
          <a:prstGeom prst="rect">
            <a:avLst/>
          </a:prstGeom>
          <a:noFill/>
        </p:spPr>
        <p:txBody>
          <a:bodyPr wrap="none" rtlCol="0">
            <a:spAutoFit/>
          </a:bodyPr>
          <a:lstStyle/>
          <a:p>
            <a:pPr defTabSz="457200"/>
            <a:r>
              <a:rPr lang="en-US" sz="2400" b="1" dirty="0">
                <a:solidFill>
                  <a:prstClr val="black"/>
                </a:solidFill>
                <a:latin typeface="Arial" panose="020B0604020202020204" pitchFamily="34" charset="0"/>
                <a:cs typeface="Arial" panose="020B0604020202020204" pitchFamily="34" charset="0"/>
              </a:rPr>
              <a:t>Relationship between PSNT and Haney N (0-12”) pools</a:t>
            </a:r>
          </a:p>
        </p:txBody>
      </p:sp>
    </p:spTree>
    <p:extLst>
      <p:ext uri="{BB962C8B-B14F-4D97-AF65-F5344CB8AC3E}">
        <p14:creationId xmlns:p14="http://schemas.microsoft.com/office/powerpoint/2010/main" val="17133418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55</TotalTime>
  <Words>555</Words>
  <Application>Microsoft Office PowerPoint</Application>
  <PresentationFormat>Widescreen</PresentationFormat>
  <Paragraphs>58</Paragraphs>
  <Slides>26</Slides>
  <Notes>0</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26</vt:i4>
      </vt:variant>
    </vt:vector>
  </HeadingPairs>
  <TitlesOfParts>
    <vt:vector size="36" baseType="lpstr">
      <vt:lpstr>Aptos</vt:lpstr>
      <vt:lpstr>Aptos Display</vt:lpstr>
      <vt:lpstr>Arial</vt:lpstr>
      <vt:lpstr>Calibri</vt:lpstr>
      <vt:lpstr>Calibri Light</vt:lpstr>
      <vt:lpstr>Lora</vt:lpstr>
      <vt:lpstr>Office Theme</vt:lpstr>
      <vt:lpstr>Simple Light</vt:lpstr>
      <vt:lpstr>1_Office Theme</vt:lpstr>
      <vt:lpstr>SPW 14.0 Graph</vt:lpstr>
      <vt:lpstr>Integrated Tests to Better Understand Soil Biology</vt:lpstr>
      <vt:lpstr> ONC 24‐157  Soil and Crop Biology Testing ‐  What It Means ‐ Why Do It  Conservation Action Project </vt:lpstr>
      <vt:lpstr>Conservation Action Project</vt:lpstr>
      <vt:lpstr>Biology Testing Options</vt:lpstr>
      <vt:lpstr>PowerPoint Presentation</vt:lpstr>
      <vt:lpstr>PowerPoint Presentation</vt:lpstr>
      <vt:lpstr>Nature’s Solvent – H2O</vt:lpstr>
      <vt:lpstr>Green Chemistry – H3A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Permanganate oxidizable carbon (POXC) is a measure of the biologically active carbon fraction of the soil.  This portion of carbon often contains easily consumed energy sources, such as plant sugars, polysaccharides, and glomalin, that fuels microbial activity. POXC quickly responds to soil management changes and can provide an early indication of practices that promote stabilization of organic matter.   Active Organic Matter  POX-C ,  ppm C ,   KMnO4  value = 429  </vt:lpstr>
      <vt:lpstr>Prolific Earth Sciences has developed a field test that measures microbial biomass for soil, and provides the Fungal to Bacterial Ratio</vt:lpstr>
      <vt:lpstr>    </vt:lpstr>
      <vt:lpstr>PowerPoint Presentation</vt:lpstr>
      <vt:lpstr>PowerPoint Presentation</vt:lpstr>
      <vt:lpstr>PowerPoint Presentation</vt:lpstr>
      <vt:lpstr>PowerPoint Presentation</vt:lpstr>
      <vt:lpstr>PowerPoint Presentation</vt:lpstr>
      <vt:lpstr>The Soil Health Effect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Alan Sundermeier</dc:creator>
  <cp:lastModifiedBy>Alan Sundermeier</cp:lastModifiedBy>
  <cp:revision>7</cp:revision>
  <dcterms:created xsi:type="dcterms:W3CDTF">2025-02-27T20:19:18Z</dcterms:created>
  <dcterms:modified xsi:type="dcterms:W3CDTF">2025-03-06T18:35:43Z</dcterms:modified>
</cp:coreProperties>
</file>