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Right of Re-entry to allow or not allow the Landowner access, if the landowner wants NMP access it should be put in the lease. </a:t>
            </a: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2" descr="edwin vegetables 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800" y="4233609"/>
            <a:ext cx="137434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Legal-scales-books-gavel-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163" y="4233609"/>
            <a:ext cx="137482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 descr="agnr207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789" y="4233609"/>
            <a:ext cx="137093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 descr="MPower-Logo_WHITE_UM-AG-LAW_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0" y="89894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0" y="0"/>
            <a:ext cx="9144000" cy="898942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8" name="Google Shape;108;p11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7" name="Google Shape;117;p12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03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0" y="-1"/>
            <a:ext cx="9144000" cy="1164771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1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09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3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0" y="6528592"/>
            <a:ext cx="9144000" cy="313916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6534696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0" name="Google Shape;40;p4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116079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0" y="6538912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00431" y="17798"/>
            <a:ext cx="41094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5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0" y="0"/>
            <a:ext cx="9144000" cy="1812153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0" y="4080911"/>
            <a:ext cx="9144000" cy="277708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495800" y="5709379"/>
            <a:ext cx="4365625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214313" y="4081463"/>
            <a:ext cx="41529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D5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D5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6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0" cy="160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700" y="4456741"/>
            <a:ext cx="4505812" cy="53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6564517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0" y="0"/>
            <a:ext cx="9144000" cy="1212858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7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124003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0" y="-1"/>
            <a:ext cx="9144000" cy="1216387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0" y="6544084"/>
            <a:ext cx="9144000" cy="313916"/>
          </a:xfrm>
          <a:prstGeom prst="rect">
            <a:avLst/>
          </a:prstGeom>
          <a:solidFill>
            <a:srgbClr val="FFD50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00430" y="73387"/>
            <a:ext cx="45445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8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0" y="-1"/>
            <a:ext cx="9144000" cy="1273629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9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0" y="-1"/>
            <a:ext cx="9144000" cy="1298575"/>
          </a:xfrm>
          <a:prstGeom prst="rect">
            <a:avLst/>
          </a:prstGeom>
          <a:solidFill>
            <a:srgbClr val="E03A3E"/>
          </a:solidFill>
          <a:ln w="9525" cap="flat" cmpd="sng">
            <a:solidFill>
              <a:srgbClr val="E03A3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0" y="6520897"/>
            <a:ext cx="9144000" cy="337103"/>
          </a:xfrm>
          <a:prstGeom prst="rect">
            <a:avLst/>
          </a:prstGeom>
          <a:solidFill>
            <a:srgbClr val="FFD500"/>
          </a:solidFill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03A3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0" descr="MPower-Logo_WHITE_UM-AG-LAW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0" y="69858"/>
            <a:ext cx="2743200" cy="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hart@law.umaryland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ctrTitle"/>
          </p:nvPr>
        </p:nvSpPr>
        <p:spPr>
          <a:xfrm>
            <a:off x="685799" y="2130425"/>
            <a:ext cx="8213575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Work Session on Incorporating Conservation into Leases</a:t>
            </a:r>
            <a:endParaRPr sz="48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3240975" y="5515050"/>
            <a:ext cx="58017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This work is supported by the National Institute of Food and Agriculture, U.S. Department of Agriculture, through the Northeast Sustainable Agriculture Research and Education program under subaward number ENE18-151. 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D50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4476500" y="376025"/>
            <a:ext cx="25485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7108675" y="358125"/>
            <a:ext cx="17907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775" y="123275"/>
            <a:ext cx="172402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7400" y="123275"/>
            <a:ext cx="25336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For each scenario, please work with your group and discuss: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What conservation leasing strategies can be used to resolve the issue for both parties?  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Come up with as many options as possible and try to craft a mutually beneficial resolution.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Interactive Exercises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Lenny Landowner is interested in installing a riparian buffer on the farm to protect a waterway. 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Farmer Dell is concerned the practice will hurt his bottom line by taking land out of production. 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Dell is also concerned about the potential maintenance responsibility and associated costs. 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Lenny doesn’t want to lose Dell as a tenant and doesn’t need any of the cost-share funding. 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can the parties do to facilitate the implementation of the buffer and alleviate some of the concerns?</a:t>
            </a:r>
            <a:endParaRPr sz="2800"/>
          </a:p>
        </p:txBody>
      </p:sp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Exercise 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Larry Landowner and Farmer McDonald have just met for the first time and tentatively agreed on a farming arrangement. 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Larry is concerned about the nutrient levels in his soil and, although he doesn’t know a lot about farming, would like to be able to monitor McDonald’s practices. 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How can the lease be structured to accomplish these goals and allow McDonald to profitably farm? </a:t>
            </a:r>
            <a:endParaRPr sz="2900"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Exercise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4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After all of the rain this season, Farmer Brown has noticed an area of increasing soil erosion on the farm. </a:t>
            </a:r>
            <a:endParaRPr>
              <a:solidFill>
                <a:srgbClr val="000000"/>
              </a:solidFill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Brown knows the property could benefit from a grassed waterway.  </a:t>
            </a:r>
            <a:endParaRPr>
              <a:solidFill>
                <a:srgbClr val="000000"/>
              </a:solidFill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Brown farms Lisa Landowner’s land on a handshake and doesn’t want to risk applying for cost-share funding for a practice on land he doesn’t own and may not even be farming next year. </a:t>
            </a:r>
            <a:endParaRPr>
              <a:solidFill>
                <a:srgbClr val="000000"/>
              </a:solidFill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What can the parties do to work this out?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14701" y="69858"/>
            <a:ext cx="516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Leo Landowner recently purchased land that Farmer Tom has farmed for a decade without a lease. 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Leo would like to assess the natural resources on the land and get some advice on what farming practices can be used to reduce impacts. 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Leo wants to start off this year with a lease which sets expectations but doesn’t scare Tom off of farming the land. 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What can the parties do? </a:t>
            </a:r>
            <a:endParaRPr sz="2900"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Exercise 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457200" y="13474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Les Landowner has leased his farmland for many years to Farmer Bill on a year-to-year lease and is happy with Bill’s work.  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Les is starting to plan for a retirement in Florida and although he would like to offer Bill a lease for a term longer than a year, he is afraid if he does so it will hamper his ability to sell the property and fund his retirement. 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What can Les do to give Bill security while keeping the property free of a long term lease? </a:t>
            </a:r>
            <a:endParaRPr sz="2900"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Exercise 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179050" y="1347474"/>
            <a:ext cx="8507700" cy="52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Questions?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Sarah Everhart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severhart@law.umaryland.edu</a:t>
            </a:r>
            <a:r>
              <a:rPr lang="en-US"/>
              <a:t>/ 410-458-2475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100430" y="69858"/>
            <a:ext cx="545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Thanks</a:t>
            </a:r>
            <a:endParaRPr/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875" y="1347475"/>
            <a:ext cx="4841873" cy="46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On-screen Show (4:3)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Work Session on Incorporating Conservation into Leases</vt:lpstr>
      <vt:lpstr>Interactive Exercises</vt:lpstr>
      <vt:lpstr>Exercise 1</vt:lpstr>
      <vt:lpstr>Exercise 2</vt:lpstr>
      <vt:lpstr>Exercise 3</vt:lpstr>
      <vt:lpstr>Exercise 4</vt:lpstr>
      <vt:lpstr>Exercise 5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Session on Incorporating Conservation into Leases</dc:title>
  <cp:lastModifiedBy>Everhart, Sarah</cp:lastModifiedBy>
  <cp:revision>1</cp:revision>
  <dcterms:modified xsi:type="dcterms:W3CDTF">2018-12-18T15:27:07Z</dcterms:modified>
</cp:coreProperties>
</file>