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29"/>
  </p:notesMasterIdLst>
  <p:handoutMasterIdLst>
    <p:handoutMasterId r:id="rId30"/>
  </p:handoutMasterIdLst>
  <p:sldIdLst>
    <p:sldId id="475" r:id="rId2"/>
    <p:sldId id="465" r:id="rId3"/>
    <p:sldId id="428" r:id="rId4"/>
    <p:sldId id="530" r:id="rId5"/>
    <p:sldId id="457" r:id="rId6"/>
    <p:sldId id="511" r:id="rId7"/>
    <p:sldId id="522" r:id="rId8"/>
    <p:sldId id="504" r:id="rId9"/>
    <p:sldId id="455" r:id="rId10"/>
    <p:sldId id="503" r:id="rId11"/>
    <p:sldId id="541" r:id="rId12"/>
    <p:sldId id="542" r:id="rId13"/>
    <p:sldId id="533" r:id="rId14"/>
    <p:sldId id="545" r:id="rId15"/>
    <p:sldId id="532" r:id="rId16"/>
    <p:sldId id="488" r:id="rId17"/>
    <p:sldId id="485" r:id="rId18"/>
    <p:sldId id="546" r:id="rId19"/>
    <p:sldId id="535" r:id="rId20"/>
    <p:sldId id="551" r:id="rId21"/>
    <p:sldId id="547" r:id="rId22"/>
    <p:sldId id="548" r:id="rId23"/>
    <p:sldId id="549" r:id="rId24"/>
    <p:sldId id="480" r:id="rId25"/>
    <p:sldId id="552" r:id="rId26"/>
    <p:sldId id="543" r:id="rId27"/>
    <p:sldId id="473"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6D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8" autoAdjust="0"/>
    <p:restoredTop sz="91654" autoAdjust="0"/>
  </p:normalViewPr>
  <p:slideViewPr>
    <p:cSldViewPr snapToGrid="0" snapToObjects="1">
      <p:cViewPr>
        <p:scale>
          <a:sx n="80" d="100"/>
          <a:sy n="80" d="100"/>
        </p:scale>
        <p:origin x="-1734" y="-78"/>
      </p:cViewPr>
      <p:guideLst>
        <p:guide orient="horz" pos="4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5" d="100"/>
          <a:sy n="65" d="100"/>
        </p:scale>
        <p:origin x="-3138"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11111111111111111111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2013</c:v>
                </c:pt>
              </c:strCache>
            </c:strRef>
          </c:tx>
          <c:invertIfNegative val="0"/>
          <c:cat>
            <c:strRef>
              <c:f>Sheet1!$A$2</c:f>
              <c:strCache>
                <c:ptCount val="1"/>
                <c:pt idx="0">
                  <c:v>Total Market &amp; Home Sales</c:v>
                </c:pt>
              </c:strCache>
            </c:strRef>
          </c:cat>
          <c:val>
            <c:numRef>
              <c:f>Sheet1!$B$2</c:f>
              <c:numCache>
                <c:formatCode>"$"#,##0_);[Red]\("$"#,##0\)</c:formatCode>
                <c:ptCount val="1"/>
                <c:pt idx="0">
                  <c:v>6200</c:v>
                </c:pt>
              </c:numCache>
            </c:numRef>
          </c:val>
        </c:ser>
        <c:ser>
          <c:idx val="1"/>
          <c:order val="1"/>
          <c:tx>
            <c:strRef>
              <c:f>Sheet1!$C$1</c:f>
              <c:strCache>
                <c:ptCount val="1"/>
                <c:pt idx="0">
                  <c:v>2014</c:v>
                </c:pt>
              </c:strCache>
            </c:strRef>
          </c:tx>
          <c:invertIfNegative val="0"/>
          <c:cat>
            <c:strRef>
              <c:f>Sheet1!$A$2</c:f>
              <c:strCache>
                <c:ptCount val="1"/>
                <c:pt idx="0">
                  <c:v>Total Market &amp; Home Sales</c:v>
                </c:pt>
              </c:strCache>
            </c:strRef>
          </c:cat>
          <c:val>
            <c:numRef>
              <c:f>Sheet1!$C$2</c:f>
              <c:numCache>
                <c:formatCode>"$"#,##0_);[Red]\("$"#,##0\)</c:formatCode>
                <c:ptCount val="1"/>
                <c:pt idx="0">
                  <c:v>29000</c:v>
                </c:pt>
              </c:numCache>
            </c:numRef>
          </c:val>
        </c:ser>
        <c:ser>
          <c:idx val="2"/>
          <c:order val="2"/>
          <c:tx>
            <c:strRef>
              <c:f>Sheet1!$D$1</c:f>
              <c:strCache>
                <c:ptCount val="1"/>
                <c:pt idx="0">
                  <c:v>2015</c:v>
                </c:pt>
              </c:strCache>
            </c:strRef>
          </c:tx>
          <c:invertIfNegative val="0"/>
          <c:cat>
            <c:strRef>
              <c:f>Sheet1!$A$2</c:f>
              <c:strCache>
                <c:ptCount val="1"/>
                <c:pt idx="0">
                  <c:v>Total Market &amp; Home Sales</c:v>
                </c:pt>
              </c:strCache>
            </c:strRef>
          </c:cat>
          <c:val>
            <c:numRef>
              <c:f>Sheet1!$D$2</c:f>
              <c:numCache>
                <c:formatCode>"$"#,##0_);[Red]\("$"#,##0\)</c:formatCode>
                <c:ptCount val="1"/>
                <c:pt idx="0">
                  <c:v>50444</c:v>
                </c:pt>
              </c:numCache>
            </c:numRef>
          </c:val>
        </c:ser>
        <c:ser>
          <c:idx val="3"/>
          <c:order val="3"/>
          <c:tx>
            <c:strRef>
              <c:f>Sheet1!$E$1</c:f>
              <c:strCache>
                <c:ptCount val="1"/>
                <c:pt idx="0">
                  <c:v>2016</c:v>
                </c:pt>
              </c:strCache>
            </c:strRef>
          </c:tx>
          <c:invertIfNegative val="0"/>
          <c:cat>
            <c:strRef>
              <c:f>Sheet1!$A$2</c:f>
              <c:strCache>
                <c:ptCount val="1"/>
                <c:pt idx="0">
                  <c:v>Total Market &amp; Home Sales</c:v>
                </c:pt>
              </c:strCache>
            </c:strRef>
          </c:cat>
          <c:val>
            <c:numRef>
              <c:f>Sheet1!$E$2</c:f>
              <c:numCache>
                <c:formatCode>General</c:formatCode>
                <c:ptCount val="1"/>
                <c:pt idx="0">
                  <c:v>67069.790000000008</c:v>
                </c:pt>
              </c:numCache>
            </c:numRef>
          </c:val>
        </c:ser>
        <c:dLbls>
          <c:showLegendKey val="0"/>
          <c:showVal val="0"/>
          <c:showCatName val="0"/>
          <c:showSerName val="0"/>
          <c:showPercent val="0"/>
          <c:showBubbleSize val="0"/>
        </c:dLbls>
        <c:gapWidth val="150"/>
        <c:axId val="97239424"/>
        <c:axId val="97240960"/>
      </c:barChart>
      <c:catAx>
        <c:axId val="97239424"/>
        <c:scaling>
          <c:orientation val="minMax"/>
        </c:scaling>
        <c:delete val="0"/>
        <c:axPos val="b"/>
        <c:majorTickMark val="out"/>
        <c:minorTickMark val="none"/>
        <c:tickLblPos val="nextTo"/>
        <c:crossAx val="97240960"/>
        <c:crosses val="autoZero"/>
        <c:auto val="1"/>
        <c:lblAlgn val="ctr"/>
        <c:lblOffset val="100"/>
        <c:noMultiLvlLbl val="0"/>
      </c:catAx>
      <c:valAx>
        <c:axId val="97240960"/>
        <c:scaling>
          <c:orientation val="minMax"/>
        </c:scaling>
        <c:delete val="0"/>
        <c:axPos val="l"/>
        <c:majorGridlines/>
        <c:numFmt formatCode="&quot;$&quot;#,##0_);[Red]\(&quot;$&quot;#,##0\)" sourceLinked="1"/>
        <c:majorTickMark val="out"/>
        <c:minorTickMark val="none"/>
        <c:tickLblPos val="nextTo"/>
        <c:crossAx val="9723942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F01DC-81C2-4DA5-8655-C3D0C4DA005C}" type="doc">
      <dgm:prSet loTypeId="urn:microsoft.com/office/officeart/2005/8/layout/arrow2" loCatId="process" qsTypeId="urn:microsoft.com/office/officeart/2005/8/quickstyle/simple1" qsCatId="simple" csTypeId="urn:microsoft.com/office/officeart/2005/8/colors/accent1_2" csCatId="accent1" phldr="1"/>
      <dgm:spPr/>
    </dgm:pt>
    <dgm:pt modelId="{2E5B8B70-5B85-442C-8A41-251BADC11DD1}">
      <dgm:prSet phldrT="[Text]" custT="1"/>
      <dgm:spPr/>
      <dgm:t>
        <a:bodyPr/>
        <a:lstStyle/>
        <a:p>
          <a:endParaRPr lang="en-US" sz="1800" baseline="0" dirty="0" smtClean="0">
            <a:latin typeface="Centaur" panose="02030504050205020304" pitchFamily="18" charset="0"/>
          </a:endParaRPr>
        </a:p>
        <a:p>
          <a:r>
            <a:rPr lang="en-US" sz="1800" b="1" baseline="0" dirty="0" smtClean="0">
              <a:latin typeface="Centaur" panose="02030504050205020304" pitchFamily="18" charset="0"/>
            </a:rPr>
            <a:t>Community Gardener</a:t>
          </a:r>
        </a:p>
        <a:p>
          <a:endParaRPr lang="en-US" sz="1800" baseline="0" dirty="0">
            <a:latin typeface="Centaur" panose="02030504050205020304" pitchFamily="18" charset="0"/>
          </a:endParaRPr>
        </a:p>
      </dgm:t>
    </dgm:pt>
    <dgm:pt modelId="{FF0097A5-95F2-473C-AC88-0E708311DBC0}" type="parTrans" cxnId="{E1B9ADE8-A13B-441A-91CE-61AC27056F40}">
      <dgm:prSet/>
      <dgm:spPr/>
      <dgm:t>
        <a:bodyPr/>
        <a:lstStyle/>
        <a:p>
          <a:endParaRPr lang="en-US" sz="2000">
            <a:latin typeface="Centaur" panose="02030504050205020304" pitchFamily="18" charset="0"/>
          </a:endParaRPr>
        </a:p>
      </dgm:t>
    </dgm:pt>
    <dgm:pt modelId="{872192F9-EDEC-4AFE-B5E6-F5D95EA26C3F}" type="sibTrans" cxnId="{E1B9ADE8-A13B-441A-91CE-61AC27056F40}">
      <dgm:prSet/>
      <dgm:spPr/>
      <dgm:t>
        <a:bodyPr/>
        <a:lstStyle/>
        <a:p>
          <a:endParaRPr lang="en-US" sz="2000">
            <a:latin typeface="Centaur" panose="02030504050205020304" pitchFamily="18" charset="0"/>
          </a:endParaRPr>
        </a:p>
      </dgm:t>
    </dgm:pt>
    <dgm:pt modelId="{D92CD7AE-4181-4BC3-9F86-760B36F5C501}">
      <dgm:prSet phldrT="[Text]" custT="1"/>
      <dgm:spPr/>
      <dgm:t>
        <a:bodyPr/>
        <a:lstStyle/>
        <a:p>
          <a:r>
            <a:rPr lang="en-US" sz="1800" b="1" baseline="0" dirty="0" smtClean="0">
              <a:latin typeface="Centaur" panose="02030504050205020304" pitchFamily="18" charset="0"/>
            </a:rPr>
            <a:t>Beginning Market Farmer </a:t>
          </a:r>
          <a:r>
            <a:rPr lang="en-US" sz="1800" baseline="0" dirty="0" smtClean="0">
              <a:latin typeface="Centaur" panose="02030504050205020304" pitchFamily="18" charset="0"/>
            </a:rPr>
            <a:t>(BMF), 50x50 ft. plot</a:t>
          </a:r>
          <a:endParaRPr lang="en-US" sz="1800" baseline="0" dirty="0">
            <a:latin typeface="Centaur" panose="02030504050205020304" pitchFamily="18" charset="0"/>
          </a:endParaRPr>
        </a:p>
      </dgm:t>
    </dgm:pt>
    <dgm:pt modelId="{F08F10E1-3253-417F-8366-400D438A362E}" type="parTrans" cxnId="{A37252AA-0073-4A2E-A010-10143CE6AF0A}">
      <dgm:prSet/>
      <dgm:spPr/>
      <dgm:t>
        <a:bodyPr/>
        <a:lstStyle/>
        <a:p>
          <a:endParaRPr lang="en-US" sz="2000">
            <a:latin typeface="Centaur" panose="02030504050205020304" pitchFamily="18" charset="0"/>
          </a:endParaRPr>
        </a:p>
      </dgm:t>
    </dgm:pt>
    <dgm:pt modelId="{17DC19C6-7319-40FD-8900-4858EEC30C1E}" type="sibTrans" cxnId="{A37252AA-0073-4A2E-A010-10143CE6AF0A}">
      <dgm:prSet/>
      <dgm:spPr/>
      <dgm:t>
        <a:bodyPr/>
        <a:lstStyle/>
        <a:p>
          <a:endParaRPr lang="en-US" sz="2000">
            <a:latin typeface="Centaur" panose="02030504050205020304" pitchFamily="18" charset="0"/>
          </a:endParaRPr>
        </a:p>
      </dgm:t>
    </dgm:pt>
    <dgm:pt modelId="{66678542-BD18-4D49-959B-5B1A9F7D3A95}">
      <dgm:prSet phldrT="[Text]" custT="1"/>
      <dgm:spPr/>
      <dgm:t>
        <a:bodyPr/>
        <a:lstStyle/>
        <a:p>
          <a:r>
            <a:rPr lang="en-US" sz="1800" b="1" baseline="0" dirty="0" smtClean="0">
              <a:latin typeface="Centaur" panose="02030504050205020304" pitchFamily="18" charset="0"/>
            </a:rPr>
            <a:t>Advanced Market Farmer </a:t>
          </a:r>
          <a:r>
            <a:rPr lang="en-US" sz="1800" baseline="0" dirty="0" smtClean="0">
              <a:latin typeface="Centaur" panose="02030504050205020304" pitchFamily="18" charset="0"/>
            </a:rPr>
            <a:t>(AMF), ¼ acre plot</a:t>
          </a:r>
          <a:endParaRPr lang="en-US" sz="1800" baseline="0" dirty="0">
            <a:latin typeface="Centaur" panose="02030504050205020304" pitchFamily="18" charset="0"/>
          </a:endParaRPr>
        </a:p>
      </dgm:t>
    </dgm:pt>
    <dgm:pt modelId="{02AB4C87-8D67-443F-9135-E54CAFD8D530}" type="parTrans" cxnId="{A24D0B6E-018F-4BE6-86D1-A19FA96078B4}">
      <dgm:prSet/>
      <dgm:spPr/>
      <dgm:t>
        <a:bodyPr/>
        <a:lstStyle/>
        <a:p>
          <a:endParaRPr lang="en-US" sz="2000">
            <a:latin typeface="Centaur" panose="02030504050205020304" pitchFamily="18" charset="0"/>
          </a:endParaRPr>
        </a:p>
      </dgm:t>
    </dgm:pt>
    <dgm:pt modelId="{7C998B38-E259-4305-A149-6095ADA71F4F}" type="sibTrans" cxnId="{A24D0B6E-018F-4BE6-86D1-A19FA96078B4}">
      <dgm:prSet/>
      <dgm:spPr/>
      <dgm:t>
        <a:bodyPr/>
        <a:lstStyle/>
        <a:p>
          <a:endParaRPr lang="en-US" sz="2000">
            <a:latin typeface="Centaur" panose="02030504050205020304" pitchFamily="18" charset="0"/>
          </a:endParaRPr>
        </a:p>
      </dgm:t>
    </dgm:pt>
    <dgm:pt modelId="{E384FC3C-4A11-47A2-8704-9B540F863BCE}">
      <dgm:prSet phldrT="[Text]" custT="1"/>
      <dgm:spPr/>
      <dgm:t>
        <a:bodyPr/>
        <a:lstStyle/>
        <a:p>
          <a:r>
            <a:rPr lang="en-US" sz="1800" b="1" baseline="0" dirty="0" smtClean="0">
              <a:latin typeface="Centaur" panose="02030504050205020304" pitchFamily="18" charset="0"/>
            </a:rPr>
            <a:t>Partial Transition</a:t>
          </a:r>
          <a:r>
            <a:rPr lang="en-US" sz="1800" baseline="0" dirty="0" smtClean="0">
              <a:latin typeface="Centaur" panose="02030504050205020304" pitchFamily="18" charset="0"/>
            </a:rPr>
            <a:t>:</a:t>
          </a:r>
        </a:p>
        <a:p>
          <a:r>
            <a:rPr lang="en-US" sz="1800" baseline="0" dirty="0" smtClean="0">
              <a:latin typeface="Centaur" panose="02030504050205020304" pitchFamily="18" charset="0"/>
            </a:rPr>
            <a:t>¼ acre at GG Farm, some land on another site</a:t>
          </a:r>
          <a:endParaRPr lang="en-US" sz="1800" baseline="0" dirty="0">
            <a:latin typeface="Centaur" panose="02030504050205020304" pitchFamily="18" charset="0"/>
          </a:endParaRPr>
        </a:p>
      </dgm:t>
    </dgm:pt>
    <dgm:pt modelId="{89E1EABC-06B9-4059-A983-88B63E857209}" type="parTrans" cxnId="{1D7532AD-DD76-4CB9-A482-C2DDA306B0CB}">
      <dgm:prSet/>
      <dgm:spPr/>
      <dgm:t>
        <a:bodyPr/>
        <a:lstStyle/>
        <a:p>
          <a:endParaRPr lang="en-US" sz="2000">
            <a:latin typeface="Centaur" panose="02030504050205020304" pitchFamily="18" charset="0"/>
          </a:endParaRPr>
        </a:p>
      </dgm:t>
    </dgm:pt>
    <dgm:pt modelId="{51A7FE4B-5999-4757-AF1F-A571AE9AF52A}" type="sibTrans" cxnId="{1D7532AD-DD76-4CB9-A482-C2DDA306B0CB}">
      <dgm:prSet/>
      <dgm:spPr/>
      <dgm:t>
        <a:bodyPr/>
        <a:lstStyle/>
        <a:p>
          <a:endParaRPr lang="en-US" sz="2000">
            <a:latin typeface="Centaur" panose="02030504050205020304" pitchFamily="18" charset="0"/>
          </a:endParaRPr>
        </a:p>
      </dgm:t>
    </dgm:pt>
    <dgm:pt modelId="{EB4F331A-1EF3-452B-B5BC-F2B992BAF76E}">
      <dgm:prSet phldrT="[Text]" custT="1"/>
      <dgm:spPr/>
      <dgm:t>
        <a:bodyPr/>
        <a:lstStyle/>
        <a:p>
          <a:r>
            <a:rPr lang="en-US" sz="1800" b="1" baseline="0" dirty="0" smtClean="0">
              <a:latin typeface="Centaur" panose="02030504050205020304" pitchFamily="18" charset="0"/>
            </a:rPr>
            <a:t>Full Transition</a:t>
          </a:r>
        </a:p>
        <a:p>
          <a:r>
            <a:rPr lang="en-US" sz="1800" baseline="0" dirty="0" smtClean="0">
              <a:latin typeface="Centaur" panose="02030504050205020304" pitchFamily="18" charset="0"/>
            </a:rPr>
            <a:t>no land at GG Farm, transitioned onto individual land</a:t>
          </a:r>
          <a:endParaRPr lang="en-US" sz="1800" baseline="0" dirty="0">
            <a:latin typeface="Centaur" panose="02030504050205020304" pitchFamily="18" charset="0"/>
          </a:endParaRPr>
        </a:p>
      </dgm:t>
    </dgm:pt>
    <dgm:pt modelId="{6DB802D4-25E3-40C6-A1B4-8E070C9ED554}" type="parTrans" cxnId="{2D8ED171-29BA-4A3B-9990-C51871CD855E}">
      <dgm:prSet/>
      <dgm:spPr/>
      <dgm:t>
        <a:bodyPr/>
        <a:lstStyle/>
        <a:p>
          <a:endParaRPr lang="en-US" sz="2000">
            <a:latin typeface="Centaur" panose="02030504050205020304" pitchFamily="18" charset="0"/>
          </a:endParaRPr>
        </a:p>
      </dgm:t>
    </dgm:pt>
    <dgm:pt modelId="{688A99F0-965B-48E0-9A94-90F5B8BBDB95}" type="sibTrans" cxnId="{2D8ED171-29BA-4A3B-9990-C51871CD855E}">
      <dgm:prSet/>
      <dgm:spPr/>
      <dgm:t>
        <a:bodyPr/>
        <a:lstStyle/>
        <a:p>
          <a:endParaRPr lang="en-US" sz="2000">
            <a:latin typeface="Centaur" panose="02030504050205020304" pitchFamily="18" charset="0"/>
          </a:endParaRPr>
        </a:p>
      </dgm:t>
    </dgm:pt>
    <dgm:pt modelId="{23339DF3-C3BE-4D22-918A-A0B4B35649FC}" type="pres">
      <dgm:prSet presAssocID="{6E8F01DC-81C2-4DA5-8655-C3D0C4DA005C}" presName="arrowDiagram" presStyleCnt="0">
        <dgm:presLayoutVars>
          <dgm:chMax val="5"/>
          <dgm:dir/>
          <dgm:resizeHandles val="exact"/>
        </dgm:presLayoutVars>
      </dgm:prSet>
      <dgm:spPr/>
    </dgm:pt>
    <dgm:pt modelId="{4F1FE2D4-56AC-4917-AB61-EB5F67C6332F}" type="pres">
      <dgm:prSet presAssocID="{6E8F01DC-81C2-4DA5-8655-C3D0C4DA005C}" presName="arrow" presStyleLbl="bgShp" presStyleIdx="0" presStyleCnt="1" custLinFactNeighborX="-3079" custLinFactNeighborY="-2190"/>
      <dgm:spPr/>
    </dgm:pt>
    <dgm:pt modelId="{1A188AC9-B917-468A-98EF-23A980D3BA41}" type="pres">
      <dgm:prSet presAssocID="{6E8F01DC-81C2-4DA5-8655-C3D0C4DA005C}" presName="arrowDiagram5" presStyleCnt="0"/>
      <dgm:spPr/>
    </dgm:pt>
    <dgm:pt modelId="{009E31F2-E26B-4F4F-AFE8-7D7ADC3795E4}" type="pres">
      <dgm:prSet presAssocID="{2E5B8B70-5B85-442C-8A41-251BADC11DD1}" presName="bullet5a" presStyleLbl="node1" presStyleIdx="0" presStyleCnt="5"/>
      <dgm:spPr/>
    </dgm:pt>
    <dgm:pt modelId="{A794761E-59BD-45DF-9712-9E9BE3FF61EE}" type="pres">
      <dgm:prSet presAssocID="{2E5B8B70-5B85-442C-8A41-251BADC11DD1}" presName="textBox5a" presStyleLbl="revTx" presStyleIdx="0" presStyleCnt="5" custScaleX="154895" custScaleY="113570" custLinFactNeighborX="-28729" custLinFactNeighborY="-3392">
        <dgm:presLayoutVars>
          <dgm:bulletEnabled val="1"/>
        </dgm:presLayoutVars>
      </dgm:prSet>
      <dgm:spPr/>
      <dgm:t>
        <a:bodyPr/>
        <a:lstStyle/>
        <a:p>
          <a:endParaRPr lang="en-US"/>
        </a:p>
      </dgm:t>
    </dgm:pt>
    <dgm:pt modelId="{7958EC4C-EED3-40CE-9560-C5249FF15268}" type="pres">
      <dgm:prSet presAssocID="{D92CD7AE-4181-4BC3-9F86-760B36F5C501}" presName="bullet5b" presStyleLbl="node1" presStyleIdx="1" presStyleCnt="5"/>
      <dgm:spPr/>
    </dgm:pt>
    <dgm:pt modelId="{02F0D69B-48EC-43A9-B4DD-EDAE572D7731}" type="pres">
      <dgm:prSet presAssocID="{D92CD7AE-4181-4BC3-9F86-760B36F5C501}" presName="textBox5b" presStyleLbl="revTx" presStyleIdx="1" presStyleCnt="5">
        <dgm:presLayoutVars>
          <dgm:bulletEnabled val="1"/>
        </dgm:presLayoutVars>
      </dgm:prSet>
      <dgm:spPr/>
      <dgm:t>
        <a:bodyPr/>
        <a:lstStyle/>
        <a:p>
          <a:endParaRPr lang="en-US"/>
        </a:p>
      </dgm:t>
    </dgm:pt>
    <dgm:pt modelId="{7B4FED6B-2AE2-4D40-8DE7-760F08A2D2EF}" type="pres">
      <dgm:prSet presAssocID="{66678542-BD18-4D49-959B-5B1A9F7D3A95}" presName="bullet5c" presStyleLbl="node1" presStyleIdx="2" presStyleCnt="5"/>
      <dgm:spPr/>
    </dgm:pt>
    <dgm:pt modelId="{049BFBEF-E494-4FCC-B00E-2A1C2E7125AC}" type="pres">
      <dgm:prSet presAssocID="{66678542-BD18-4D49-959B-5B1A9F7D3A95}" presName="textBox5c" presStyleLbl="revTx" presStyleIdx="2" presStyleCnt="5">
        <dgm:presLayoutVars>
          <dgm:bulletEnabled val="1"/>
        </dgm:presLayoutVars>
      </dgm:prSet>
      <dgm:spPr/>
      <dgm:t>
        <a:bodyPr/>
        <a:lstStyle/>
        <a:p>
          <a:endParaRPr lang="en-US"/>
        </a:p>
      </dgm:t>
    </dgm:pt>
    <dgm:pt modelId="{20B32E1B-8EAE-40DB-B6D1-C200F8CC9FE4}" type="pres">
      <dgm:prSet presAssocID="{E384FC3C-4A11-47A2-8704-9B540F863BCE}" presName="bullet5d" presStyleLbl="node1" presStyleIdx="3" presStyleCnt="5"/>
      <dgm:spPr/>
    </dgm:pt>
    <dgm:pt modelId="{E1173B8F-C747-4C0B-B934-A6AA21B4A1C0}" type="pres">
      <dgm:prSet presAssocID="{E384FC3C-4A11-47A2-8704-9B540F863BCE}" presName="textBox5d" presStyleLbl="revTx" presStyleIdx="3" presStyleCnt="5">
        <dgm:presLayoutVars>
          <dgm:bulletEnabled val="1"/>
        </dgm:presLayoutVars>
      </dgm:prSet>
      <dgm:spPr/>
      <dgm:t>
        <a:bodyPr/>
        <a:lstStyle/>
        <a:p>
          <a:endParaRPr lang="en-US"/>
        </a:p>
      </dgm:t>
    </dgm:pt>
    <dgm:pt modelId="{E1F090FF-9657-4A50-8118-94EB02EE8B03}" type="pres">
      <dgm:prSet presAssocID="{EB4F331A-1EF3-452B-B5BC-F2B992BAF76E}" presName="bullet5e" presStyleLbl="node1" presStyleIdx="4" presStyleCnt="5"/>
      <dgm:spPr/>
    </dgm:pt>
    <dgm:pt modelId="{6851FC09-4A11-475C-86E5-BF4A0440C91F}" type="pres">
      <dgm:prSet presAssocID="{EB4F331A-1EF3-452B-B5BC-F2B992BAF76E}" presName="textBox5e" presStyleLbl="revTx" presStyleIdx="4" presStyleCnt="5" custScaleX="144607" custLinFactNeighborX="26241" custLinFactNeighborY="6303">
        <dgm:presLayoutVars>
          <dgm:bulletEnabled val="1"/>
        </dgm:presLayoutVars>
      </dgm:prSet>
      <dgm:spPr/>
      <dgm:t>
        <a:bodyPr/>
        <a:lstStyle/>
        <a:p>
          <a:endParaRPr lang="en-US"/>
        </a:p>
      </dgm:t>
    </dgm:pt>
  </dgm:ptLst>
  <dgm:cxnLst>
    <dgm:cxn modelId="{A24D0B6E-018F-4BE6-86D1-A19FA96078B4}" srcId="{6E8F01DC-81C2-4DA5-8655-C3D0C4DA005C}" destId="{66678542-BD18-4D49-959B-5B1A9F7D3A95}" srcOrd="2" destOrd="0" parTransId="{02AB4C87-8D67-443F-9135-E54CAFD8D530}" sibTransId="{7C998B38-E259-4305-A149-6095ADA71F4F}"/>
    <dgm:cxn modelId="{1D7532AD-DD76-4CB9-A482-C2DDA306B0CB}" srcId="{6E8F01DC-81C2-4DA5-8655-C3D0C4DA005C}" destId="{E384FC3C-4A11-47A2-8704-9B540F863BCE}" srcOrd="3" destOrd="0" parTransId="{89E1EABC-06B9-4059-A983-88B63E857209}" sibTransId="{51A7FE4B-5999-4757-AF1F-A571AE9AF52A}"/>
    <dgm:cxn modelId="{B6E4A2C0-E364-4870-9DE5-D70E4225F78B}" type="presOf" srcId="{EB4F331A-1EF3-452B-B5BC-F2B992BAF76E}" destId="{6851FC09-4A11-475C-86E5-BF4A0440C91F}" srcOrd="0" destOrd="0" presId="urn:microsoft.com/office/officeart/2005/8/layout/arrow2"/>
    <dgm:cxn modelId="{A37252AA-0073-4A2E-A010-10143CE6AF0A}" srcId="{6E8F01DC-81C2-4DA5-8655-C3D0C4DA005C}" destId="{D92CD7AE-4181-4BC3-9F86-760B36F5C501}" srcOrd="1" destOrd="0" parTransId="{F08F10E1-3253-417F-8366-400D438A362E}" sibTransId="{17DC19C6-7319-40FD-8900-4858EEC30C1E}"/>
    <dgm:cxn modelId="{2D6DF4DE-6606-4153-BC23-CD44E68A8324}" type="presOf" srcId="{2E5B8B70-5B85-442C-8A41-251BADC11DD1}" destId="{A794761E-59BD-45DF-9712-9E9BE3FF61EE}" srcOrd="0" destOrd="0" presId="urn:microsoft.com/office/officeart/2005/8/layout/arrow2"/>
    <dgm:cxn modelId="{E1B9ADE8-A13B-441A-91CE-61AC27056F40}" srcId="{6E8F01DC-81C2-4DA5-8655-C3D0C4DA005C}" destId="{2E5B8B70-5B85-442C-8A41-251BADC11DD1}" srcOrd="0" destOrd="0" parTransId="{FF0097A5-95F2-473C-AC88-0E708311DBC0}" sibTransId="{872192F9-EDEC-4AFE-B5E6-F5D95EA26C3F}"/>
    <dgm:cxn modelId="{2D8ED171-29BA-4A3B-9990-C51871CD855E}" srcId="{6E8F01DC-81C2-4DA5-8655-C3D0C4DA005C}" destId="{EB4F331A-1EF3-452B-B5BC-F2B992BAF76E}" srcOrd="4" destOrd="0" parTransId="{6DB802D4-25E3-40C6-A1B4-8E070C9ED554}" sibTransId="{688A99F0-965B-48E0-9A94-90F5B8BBDB95}"/>
    <dgm:cxn modelId="{EE6F5D83-0D57-425D-A3F6-98B39C9582F9}" type="presOf" srcId="{66678542-BD18-4D49-959B-5B1A9F7D3A95}" destId="{049BFBEF-E494-4FCC-B00E-2A1C2E7125AC}" srcOrd="0" destOrd="0" presId="urn:microsoft.com/office/officeart/2005/8/layout/arrow2"/>
    <dgm:cxn modelId="{337D9646-DF48-4442-BEA9-48B5FDFD63ED}" type="presOf" srcId="{6E8F01DC-81C2-4DA5-8655-C3D0C4DA005C}" destId="{23339DF3-C3BE-4D22-918A-A0B4B35649FC}" srcOrd="0" destOrd="0" presId="urn:microsoft.com/office/officeart/2005/8/layout/arrow2"/>
    <dgm:cxn modelId="{61CA5B8E-382E-4AD9-8A03-255ADF725877}" type="presOf" srcId="{D92CD7AE-4181-4BC3-9F86-760B36F5C501}" destId="{02F0D69B-48EC-43A9-B4DD-EDAE572D7731}" srcOrd="0" destOrd="0" presId="urn:microsoft.com/office/officeart/2005/8/layout/arrow2"/>
    <dgm:cxn modelId="{43ECCE56-64AA-41CB-BCE6-CF5BD45037C6}" type="presOf" srcId="{E384FC3C-4A11-47A2-8704-9B540F863BCE}" destId="{E1173B8F-C747-4C0B-B934-A6AA21B4A1C0}" srcOrd="0" destOrd="0" presId="urn:microsoft.com/office/officeart/2005/8/layout/arrow2"/>
    <dgm:cxn modelId="{1B91683B-23A7-41C5-A450-31C333AD613F}" type="presParOf" srcId="{23339DF3-C3BE-4D22-918A-A0B4B35649FC}" destId="{4F1FE2D4-56AC-4917-AB61-EB5F67C6332F}" srcOrd="0" destOrd="0" presId="urn:microsoft.com/office/officeart/2005/8/layout/arrow2"/>
    <dgm:cxn modelId="{3F9C12ED-4FD9-4F6B-81FD-E071B8EC70D4}" type="presParOf" srcId="{23339DF3-C3BE-4D22-918A-A0B4B35649FC}" destId="{1A188AC9-B917-468A-98EF-23A980D3BA41}" srcOrd="1" destOrd="0" presId="urn:microsoft.com/office/officeart/2005/8/layout/arrow2"/>
    <dgm:cxn modelId="{BB66AAB2-A3A0-44B7-ABF8-176BB21C4C3F}" type="presParOf" srcId="{1A188AC9-B917-468A-98EF-23A980D3BA41}" destId="{009E31F2-E26B-4F4F-AFE8-7D7ADC3795E4}" srcOrd="0" destOrd="0" presId="urn:microsoft.com/office/officeart/2005/8/layout/arrow2"/>
    <dgm:cxn modelId="{0C88F57C-6739-44EE-9DCE-29DAEF6A575A}" type="presParOf" srcId="{1A188AC9-B917-468A-98EF-23A980D3BA41}" destId="{A794761E-59BD-45DF-9712-9E9BE3FF61EE}" srcOrd="1" destOrd="0" presId="urn:microsoft.com/office/officeart/2005/8/layout/arrow2"/>
    <dgm:cxn modelId="{03FE6B03-2132-47B6-9C8B-EDAB426796D9}" type="presParOf" srcId="{1A188AC9-B917-468A-98EF-23A980D3BA41}" destId="{7958EC4C-EED3-40CE-9560-C5249FF15268}" srcOrd="2" destOrd="0" presId="urn:microsoft.com/office/officeart/2005/8/layout/arrow2"/>
    <dgm:cxn modelId="{8A95C3DF-4518-402D-AD0B-7181C7AD9D89}" type="presParOf" srcId="{1A188AC9-B917-468A-98EF-23A980D3BA41}" destId="{02F0D69B-48EC-43A9-B4DD-EDAE572D7731}" srcOrd="3" destOrd="0" presId="urn:microsoft.com/office/officeart/2005/8/layout/arrow2"/>
    <dgm:cxn modelId="{A7DCD18B-F80B-4688-B885-0BC9931D5585}" type="presParOf" srcId="{1A188AC9-B917-468A-98EF-23A980D3BA41}" destId="{7B4FED6B-2AE2-4D40-8DE7-760F08A2D2EF}" srcOrd="4" destOrd="0" presId="urn:microsoft.com/office/officeart/2005/8/layout/arrow2"/>
    <dgm:cxn modelId="{86D249EC-11FD-4FD0-9AE3-109F2B462D4A}" type="presParOf" srcId="{1A188AC9-B917-468A-98EF-23A980D3BA41}" destId="{049BFBEF-E494-4FCC-B00E-2A1C2E7125AC}" srcOrd="5" destOrd="0" presId="urn:microsoft.com/office/officeart/2005/8/layout/arrow2"/>
    <dgm:cxn modelId="{FEF33CC8-4DDB-4CBA-9D39-F3C044E10BF0}" type="presParOf" srcId="{1A188AC9-B917-468A-98EF-23A980D3BA41}" destId="{20B32E1B-8EAE-40DB-B6D1-C200F8CC9FE4}" srcOrd="6" destOrd="0" presId="urn:microsoft.com/office/officeart/2005/8/layout/arrow2"/>
    <dgm:cxn modelId="{AD02145C-46B0-4224-8275-7272A5A454D0}" type="presParOf" srcId="{1A188AC9-B917-468A-98EF-23A980D3BA41}" destId="{E1173B8F-C747-4C0B-B934-A6AA21B4A1C0}" srcOrd="7" destOrd="0" presId="urn:microsoft.com/office/officeart/2005/8/layout/arrow2"/>
    <dgm:cxn modelId="{6453B581-8E2A-4BC3-BBC6-0287CCFCDD27}" type="presParOf" srcId="{1A188AC9-B917-468A-98EF-23A980D3BA41}" destId="{E1F090FF-9657-4A50-8118-94EB02EE8B03}" srcOrd="8" destOrd="0" presId="urn:microsoft.com/office/officeart/2005/8/layout/arrow2"/>
    <dgm:cxn modelId="{480ECD34-0F83-44D2-A602-BFFFA4B128D8}" type="presParOf" srcId="{1A188AC9-B917-468A-98EF-23A980D3BA41}" destId="{6851FC09-4A11-475C-86E5-BF4A0440C91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E2D4-56AC-4917-AB61-EB5F67C6332F}">
      <dsp:nvSpPr>
        <dsp:cNvPr id="0" name=""/>
        <dsp:cNvSpPr/>
      </dsp:nvSpPr>
      <dsp:spPr>
        <a:xfrm>
          <a:off x="19694" y="-34582"/>
          <a:ext cx="6852920" cy="42830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E31F2-E26B-4F4F-AFE8-7D7ADC3795E4}">
      <dsp:nvSpPr>
        <dsp:cNvPr id="0" name=""/>
        <dsp:cNvSpPr/>
      </dsp:nvSpPr>
      <dsp:spPr>
        <a:xfrm>
          <a:off x="905708" y="3150312"/>
          <a:ext cx="157617" cy="1576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4761E-59BD-45DF-9712-9E9BE3FF61EE}">
      <dsp:nvSpPr>
        <dsp:cNvPr id="0" name=""/>
        <dsp:cNvSpPr/>
      </dsp:nvSpPr>
      <dsp:spPr>
        <a:xfrm>
          <a:off x="480202" y="3125379"/>
          <a:ext cx="1390542" cy="115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18" tIns="0" rIns="0" bIns="0" numCol="1" spcCol="1270" anchor="t" anchorCtr="0">
          <a:noAutofit/>
        </a:bodyPr>
        <a:lstStyle/>
        <a:p>
          <a:pPr lvl="0" algn="l" defTabSz="800100">
            <a:lnSpc>
              <a:spcPct val="90000"/>
            </a:lnSpc>
            <a:spcBef>
              <a:spcPct val="0"/>
            </a:spcBef>
            <a:spcAft>
              <a:spcPct val="35000"/>
            </a:spcAft>
          </a:pPr>
          <a:endParaRPr lang="en-US" sz="1800" kern="1200" baseline="0" dirty="0" smtClean="0">
            <a:latin typeface="Centaur" panose="02030504050205020304" pitchFamily="18" charset="0"/>
          </a:endParaRPr>
        </a:p>
        <a:p>
          <a:pPr lvl="0" algn="l" defTabSz="800100">
            <a:lnSpc>
              <a:spcPct val="90000"/>
            </a:lnSpc>
            <a:spcBef>
              <a:spcPct val="0"/>
            </a:spcBef>
            <a:spcAft>
              <a:spcPct val="35000"/>
            </a:spcAft>
          </a:pPr>
          <a:r>
            <a:rPr lang="en-US" sz="1800" b="1" kern="1200" baseline="0" dirty="0" smtClean="0">
              <a:latin typeface="Centaur" panose="02030504050205020304" pitchFamily="18" charset="0"/>
            </a:rPr>
            <a:t>Community Gardener</a:t>
          </a:r>
        </a:p>
        <a:p>
          <a:pPr lvl="0" algn="l" defTabSz="800100">
            <a:lnSpc>
              <a:spcPct val="90000"/>
            </a:lnSpc>
            <a:spcBef>
              <a:spcPct val="0"/>
            </a:spcBef>
            <a:spcAft>
              <a:spcPct val="35000"/>
            </a:spcAft>
          </a:pPr>
          <a:endParaRPr lang="en-US" sz="1800" kern="1200" baseline="0" dirty="0">
            <a:latin typeface="Centaur" panose="02030504050205020304" pitchFamily="18" charset="0"/>
          </a:endParaRPr>
        </a:p>
      </dsp:txBody>
      <dsp:txXfrm>
        <a:off x="480202" y="3125379"/>
        <a:ext cx="1390542" cy="1157700"/>
      </dsp:txXfrm>
    </dsp:sp>
    <dsp:sp modelId="{7958EC4C-EED3-40CE-9560-C5249FF15268}">
      <dsp:nvSpPr>
        <dsp:cNvPr id="0" name=""/>
        <dsp:cNvSpPr/>
      </dsp:nvSpPr>
      <dsp:spPr>
        <a:xfrm>
          <a:off x="1758897" y="2330531"/>
          <a:ext cx="246705" cy="2467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F0D69B-48EC-43A9-B4DD-EDAE572D7731}">
      <dsp:nvSpPr>
        <dsp:cNvPr id="0" name=""/>
        <dsp:cNvSpPr/>
      </dsp:nvSpPr>
      <dsp:spPr>
        <a:xfrm>
          <a:off x="1882249" y="2453884"/>
          <a:ext cx="1137584" cy="179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24" tIns="0" rIns="0" bIns="0" numCol="1" spcCol="1270" anchor="t" anchorCtr="0">
          <a:noAutofit/>
        </a:bodyPr>
        <a:lstStyle/>
        <a:p>
          <a:pPr lvl="0" algn="l" defTabSz="800100">
            <a:lnSpc>
              <a:spcPct val="90000"/>
            </a:lnSpc>
            <a:spcBef>
              <a:spcPct val="0"/>
            </a:spcBef>
            <a:spcAft>
              <a:spcPct val="35000"/>
            </a:spcAft>
          </a:pPr>
          <a:r>
            <a:rPr lang="en-US" sz="1800" b="1" kern="1200" baseline="0" dirty="0" smtClean="0">
              <a:latin typeface="Centaur" panose="02030504050205020304" pitchFamily="18" charset="0"/>
            </a:rPr>
            <a:t>Beginning Market Farmer </a:t>
          </a:r>
          <a:r>
            <a:rPr lang="en-US" sz="1800" kern="1200" baseline="0" dirty="0" smtClean="0">
              <a:latin typeface="Centaur" panose="02030504050205020304" pitchFamily="18" charset="0"/>
            </a:rPr>
            <a:t>(BMF), 50x50 ft. plot</a:t>
          </a:r>
          <a:endParaRPr lang="en-US" sz="1800" kern="1200" baseline="0" dirty="0">
            <a:latin typeface="Centaur" panose="02030504050205020304" pitchFamily="18" charset="0"/>
          </a:endParaRPr>
        </a:p>
      </dsp:txBody>
      <dsp:txXfrm>
        <a:off x="1882249" y="2453884"/>
        <a:ext cx="1137584" cy="1794608"/>
      </dsp:txXfrm>
    </dsp:sp>
    <dsp:sp modelId="{7B4FED6B-2AE2-4D40-8DE7-760F08A2D2EF}">
      <dsp:nvSpPr>
        <dsp:cNvPr id="0" name=""/>
        <dsp:cNvSpPr/>
      </dsp:nvSpPr>
      <dsp:spPr>
        <a:xfrm>
          <a:off x="2855364" y="1676934"/>
          <a:ext cx="328940" cy="3289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BFBEF-E494-4FCC-B00E-2A1C2E7125AC}">
      <dsp:nvSpPr>
        <dsp:cNvPr id="0" name=""/>
        <dsp:cNvSpPr/>
      </dsp:nvSpPr>
      <dsp:spPr>
        <a:xfrm>
          <a:off x="3019834" y="1841404"/>
          <a:ext cx="1322613" cy="240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99" tIns="0" rIns="0" bIns="0" numCol="1" spcCol="1270" anchor="t" anchorCtr="0">
          <a:noAutofit/>
        </a:bodyPr>
        <a:lstStyle/>
        <a:p>
          <a:pPr lvl="0" algn="l" defTabSz="800100">
            <a:lnSpc>
              <a:spcPct val="90000"/>
            </a:lnSpc>
            <a:spcBef>
              <a:spcPct val="0"/>
            </a:spcBef>
            <a:spcAft>
              <a:spcPct val="35000"/>
            </a:spcAft>
          </a:pPr>
          <a:r>
            <a:rPr lang="en-US" sz="1800" b="1" kern="1200" baseline="0" dirty="0" smtClean="0">
              <a:latin typeface="Centaur" panose="02030504050205020304" pitchFamily="18" charset="0"/>
            </a:rPr>
            <a:t>Advanced Market Farmer </a:t>
          </a:r>
          <a:r>
            <a:rPr lang="en-US" sz="1800" kern="1200" baseline="0" dirty="0" smtClean="0">
              <a:latin typeface="Centaur" panose="02030504050205020304" pitchFamily="18" charset="0"/>
            </a:rPr>
            <a:t>(AMF), ¼ acre plot</a:t>
          </a:r>
          <a:endParaRPr lang="en-US" sz="1800" kern="1200" baseline="0" dirty="0">
            <a:latin typeface="Centaur" panose="02030504050205020304" pitchFamily="18" charset="0"/>
          </a:endParaRPr>
        </a:p>
      </dsp:txBody>
      <dsp:txXfrm>
        <a:off x="3019834" y="1841404"/>
        <a:ext cx="1322613" cy="2407088"/>
      </dsp:txXfrm>
    </dsp:sp>
    <dsp:sp modelId="{20B32E1B-8EAE-40DB-B6D1-C200F8CC9FE4}">
      <dsp:nvSpPr>
        <dsp:cNvPr id="0" name=""/>
        <dsp:cNvSpPr/>
      </dsp:nvSpPr>
      <dsp:spPr>
        <a:xfrm>
          <a:off x="4130007" y="1166392"/>
          <a:ext cx="424881" cy="4248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73B8F-C747-4C0B-B934-A6AA21B4A1C0}">
      <dsp:nvSpPr>
        <dsp:cNvPr id="0" name=""/>
        <dsp:cNvSpPr/>
      </dsp:nvSpPr>
      <dsp:spPr>
        <a:xfrm>
          <a:off x="4342447" y="1378832"/>
          <a:ext cx="1370584" cy="286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136" tIns="0" rIns="0" bIns="0" numCol="1" spcCol="1270" anchor="t" anchorCtr="0">
          <a:noAutofit/>
        </a:bodyPr>
        <a:lstStyle/>
        <a:p>
          <a:pPr lvl="0" algn="l" defTabSz="800100">
            <a:lnSpc>
              <a:spcPct val="90000"/>
            </a:lnSpc>
            <a:spcBef>
              <a:spcPct val="0"/>
            </a:spcBef>
            <a:spcAft>
              <a:spcPct val="35000"/>
            </a:spcAft>
          </a:pPr>
          <a:r>
            <a:rPr lang="en-US" sz="1800" b="1" kern="1200" baseline="0" dirty="0" smtClean="0">
              <a:latin typeface="Centaur" panose="02030504050205020304" pitchFamily="18" charset="0"/>
            </a:rPr>
            <a:t>Partial Transition</a:t>
          </a:r>
          <a:r>
            <a:rPr lang="en-US" sz="1800" kern="1200" baseline="0" dirty="0" smtClean="0">
              <a:latin typeface="Centaur" panose="02030504050205020304" pitchFamily="18" charset="0"/>
            </a:rPr>
            <a:t>:</a:t>
          </a:r>
        </a:p>
        <a:p>
          <a:pPr lvl="0" algn="l" defTabSz="800100">
            <a:lnSpc>
              <a:spcPct val="90000"/>
            </a:lnSpc>
            <a:spcBef>
              <a:spcPct val="0"/>
            </a:spcBef>
            <a:spcAft>
              <a:spcPct val="35000"/>
            </a:spcAft>
          </a:pPr>
          <a:r>
            <a:rPr lang="en-US" sz="1800" kern="1200" baseline="0" dirty="0" smtClean="0">
              <a:latin typeface="Centaur" panose="02030504050205020304" pitchFamily="18" charset="0"/>
            </a:rPr>
            <a:t>¼ acre at GG Farm, some land on another site</a:t>
          </a:r>
          <a:endParaRPr lang="en-US" sz="1800" kern="1200" baseline="0" dirty="0">
            <a:latin typeface="Centaur" panose="02030504050205020304" pitchFamily="18" charset="0"/>
          </a:endParaRPr>
        </a:p>
      </dsp:txBody>
      <dsp:txXfrm>
        <a:off x="4342447" y="1378832"/>
        <a:ext cx="1370584" cy="2869660"/>
      </dsp:txXfrm>
    </dsp:sp>
    <dsp:sp modelId="{E1F090FF-9657-4A50-8118-94EB02EE8B03}">
      <dsp:nvSpPr>
        <dsp:cNvPr id="0" name=""/>
        <dsp:cNvSpPr/>
      </dsp:nvSpPr>
      <dsp:spPr>
        <a:xfrm>
          <a:off x="5442341" y="825459"/>
          <a:ext cx="541380" cy="5413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1FC09-4A11-475C-86E5-BF4A0440C91F}">
      <dsp:nvSpPr>
        <dsp:cNvPr id="0" name=""/>
        <dsp:cNvSpPr/>
      </dsp:nvSpPr>
      <dsp:spPr>
        <a:xfrm>
          <a:off x="5638039" y="1130731"/>
          <a:ext cx="1981960" cy="315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866" tIns="0" rIns="0" bIns="0" numCol="1" spcCol="1270" anchor="t" anchorCtr="0">
          <a:noAutofit/>
        </a:bodyPr>
        <a:lstStyle/>
        <a:p>
          <a:pPr lvl="0" algn="l" defTabSz="800100">
            <a:lnSpc>
              <a:spcPct val="90000"/>
            </a:lnSpc>
            <a:spcBef>
              <a:spcPct val="0"/>
            </a:spcBef>
            <a:spcAft>
              <a:spcPct val="35000"/>
            </a:spcAft>
          </a:pPr>
          <a:r>
            <a:rPr lang="en-US" sz="1800" b="1" kern="1200" baseline="0" dirty="0" smtClean="0">
              <a:latin typeface="Centaur" panose="02030504050205020304" pitchFamily="18" charset="0"/>
            </a:rPr>
            <a:t>Full Transition</a:t>
          </a:r>
        </a:p>
        <a:p>
          <a:pPr lvl="0" algn="l" defTabSz="800100">
            <a:lnSpc>
              <a:spcPct val="90000"/>
            </a:lnSpc>
            <a:spcBef>
              <a:spcPct val="0"/>
            </a:spcBef>
            <a:spcAft>
              <a:spcPct val="35000"/>
            </a:spcAft>
          </a:pPr>
          <a:r>
            <a:rPr lang="en-US" sz="1800" kern="1200" baseline="0" dirty="0" smtClean="0">
              <a:latin typeface="Centaur" panose="02030504050205020304" pitchFamily="18" charset="0"/>
            </a:rPr>
            <a:t>no land at GG Farm, transitioned onto individual land</a:t>
          </a:r>
          <a:endParaRPr lang="en-US" sz="1800" kern="1200" baseline="0" dirty="0">
            <a:latin typeface="Centaur" panose="02030504050205020304" pitchFamily="18" charset="0"/>
          </a:endParaRPr>
        </a:p>
      </dsp:txBody>
      <dsp:txXfrm>
        <a:off x="5638039" y="1130731"/>
        <a:ext cx="1981960" cy="315234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73F31BC-2A49-CA40-AF33-E5C840EF0AD6}" type="datetimeFigureOut">
              <a:rPr lang="en-US" smtClean="0"/>
              <a:t>11/7/2017</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5AAC236-5B4D-3E41-B802-808A57746950}" type="slidenum">
              <a:rPr lang="en-US" smtClean="0"/>
              <a:t>‹#›</a:t>
            </a:fld>
            <a:endParaRPr lang="en-US" dirty="0"/>
          </a:p>
        </p:txBody>
      </p:sp>
    </p:spTree>
    <p:extLst>
      <p:ext uri="{BB962C8B-B14F-4D97-AF65-F5344CB8AC3E}">
        <p14:creationId xmlns:p14="http://schemas.microsoft.com/office/powerpoint/2010/main" val="1950211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ED95CDE-9316-D946-B731-3F0C67335DC7}" type="datetimeFigureOut">
              <a:rPr lang="en-US" smtClean="0"/>
              <a:t>11/7/2017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6" y="4416427"/>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87764AD-8B09-3140-BD8C-3CF7CFFB490A}" type="slidenum">
              <a:rPr lang="en-US" smtClean="0"/>
              <a:t>‹#›</a:t>
            </a:fld>
            <a:endParaRPr lang="en-US" dirty="0"/>
          </a:p>
        </p:txBody>
      </p:sp>
    </p:spTree>
    <p:extLst>
      <p:ext uri="{BB962C8B-B14F-4D97-AF65-F5344CB8AC3E}">
        <p14:creationId xmlns:p14="http://schemas.microsoft.com/office/powerpoint/2010/main" val="24722395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7764AD-8B09-3140-BD8C-3CF7CFFB490A}" type="slidenum">
              <a:rPr lang="en-US" smtClean="0"/>
              <a:t>1</a:t>
            </a:fld>
            <a:endParaRPr lang="en-US" dirty="0"/>
          </a:p>
        </p:txBody>
      </p:sp>
    </p:spTree>
    <p:extLst>
      <p:ext uri="{BB962C8B-B14F-4D97-AF65-F5344CB8AC3E}">
        <p14:creationId xmlns:p14="http://schemas.microsoft.com/office/powerpoint/2010/main" val="3053036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advanced </a:t>
            </a:r>
            <a:r>
              <a:rPr lang="en-US" dirty="0" smtClean="0"/>
              <a:t>market </a:t>
            </a:r>
            <a:r>
              <a:rPr lang="en-US" dirty="0" smtClean="0"/>
              <a:t>farming</a:t>
            </a:r>
            <a:r>
              <a:rPr lang="en-US" baseline="0" dirty="0" smtClean="0"/>
              <a:t> families</a:t>
            </a:r>
            <a:r>
              <a:rPr lang="en-US" dirty="0" smtClean="0"/>
              <a:t> </a:t>
            </a:r>
            <a:r>
              <a:rPr lang="en-US" dirty="0" smtClean="0"/>
              <a:t>currently in phases 4</a:t>
            </a:r>
            <a:r>
              <a:rPr lang="en-US" baseline="0" dirty="0" smtClean="0"/>
              <a:t> &amp; 5 of the program </a:t>
            </a:r>
            <a:r>
              <a:rPr lang="en-US" baseline="0" dirty="0" smtClean="0"/>
              <a:t>– 3 are running </a:t>
            </a:r>
            <a:r>
              <a:rPr lang="en-US" baseline="0" dirty="0" smtClean="0"/>
              <a:t>their farming small businesses off the GG training farm </a:t>
            </a:r>
            <a:r>
              <a:rPr lang="en-US" baseline="0" dirty="0" smtClean="0"/>
              <a:t>site, another has land at GG farm &amp; off site</a:t>
            </a:r>
          </a:p>
          <a:p>
            <a:r>
              <a:rPr lang="en-US" baseline="0" dirty="0" smtClean="0"/>
              <a:t>We help match farmers w landowners – walk through setting things up, trouble shooting – technical assistance, ongoing support managing business </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10</a:t>
            </a:fld>
            <a:endParaRPr lang="en-US" dirty="0"/>
          </a:p>
        </p:txBody>
      </p:sp>
    </p:spTree>
    <p:extLst>
      <p:ext uri="{BB962C8B-B14F-4D97-AF65-F5344CB8AC3E}">
        <p14:creationId xmlns:p14="http://schemas.microsoft.com/office/powerpoint/2010/main" val="260146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Larger scale (Simon quote)</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11</a:t>
            </a:fld>
            <a:endParaRPr lang="en-US" dirty="0"/>
          </a:p>
        </p:txBody>
      </p:sp>
    </p:spTree>
    <p:extLst>
      <p:ext uri="{BB962C8B-B14F-4D97-AF65-F5344CB8AC3E}">
        <p14:creationId xmlns:p14="http://schemas.microsoft.com/office/powerpoint/2010/main" val="10367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Chance to learn new systems – use</a:t>
            </a:r>
            <a:r>
              <a:rPr lang="en-US" baseline="0" dirty="0" smtClean="0"/>
              <a:t> drip, weed fabric, </a:t>
            </a:r>
            <a:r>
              <a:rPr lang="en-US" baseline="0" dirty="0" err="1" smtClean="0"/>
              <a:t>etc</a:t>
            </a:r>
            <a:endParaRPr lang="en-US" baseline="0" dirty="0" smtClean="0"/>
          </a:p>
          <a:p>
            <a:r>
              <a:rPr lang="en-US" baseline="0" dirty="0" smtClean="0"/>
              <a:t>Also to be a peer mentor/teacher</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12</a:t>
            </a:fld>
            <a:endParaRPr lang="en-US" dirty="0"/>
          </a:p>
        </p:txBody>
      </p:sp>
    </p:spTree>
    <p:extLst>
      <p:ext uri="{BB962C8B-B14F-4D97-AF65-F5344CB8AC3E}">
        <p14:creationId xmlns:p14="http://schemas.microsoft.com/office/powerpoint/2010/main" val="2279299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Markets! Variety of options – education around customer relations,</a:t>
            </a:r>
            <a:r>
              <a:rPr lang="en-US" baseline="0" dirty="0" smtClean="0"/>
              <a:t> managing &amp; admin (applications, etc.) – goal is to find market channels that work best for each family and their unique circumstances</a:t>
            </a:r>
            <a:endParaRPr lang="en-US" dirty="0" smtClean="0"/>
          </a:p>
          <a:p>
            <a:r>
              <a:rPr lang="en-US" dirty="0" smtClean="0"/>
              <a:t>GG </a:t>
            </a:r>
            <a:r>
              <a:rPr lang="en-US" dirty="0" smtClean="0"/>
              <a:t>market – location, time and </a:t>
            </a:r>
            <a:r>
              <a:rPr lang="en-US" dirty="0" smtClean="0"/>
              <a:t>dates</a:t>
            </a:r>
          </a:p>
          <a:p>
            <a:r>
              <a:rPr lang="en-US" dirty="0" smtClean="0"/>
              <a:t>Place</a:t>
            </a:r>
            <a:r>
              <a:rPr lang="en-US" baseline="0" dirty="0" smtClean="0"/>
              <a:t> to learn, grow business, establish customer base: diverse, including neighbors, community members, many share cultures of GG farmers – farmers provide access to culturally preferred foods they can’t find anywhere else </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13</a:t>
            </a:fld>
            <a:endParaRPr lang="en-US" dirty="0"/>
          </a:p>
        </p:txBody>
      </p:sp>
    </p:spTree>
    <p:extLst>
      <p:ext uri="{BB962C8B-B14F-4D97-AF65-F5344CB8AC3E}">
        <p14:creationId xmlns:p14="http://schemas.microsoft.com/office/powerpoint/2010/main" val="44880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Entertainment</a:t>
            </a:r>
            <a:r>
              <a:rPr lang="en-US" baseline="0" dirty="0" smtClean="0"/>
              <a:t> – celebration of cultures and food the farmers are sharing with new neighbors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WIC &amp; SFMNP, SNAP EBT &amp; DUFB – big part of our sales, our mission, important to our customers &amp; our farmers - </a:t>
            </a:r>
            <a:r>
              <a:rPr lang="en-US" dirty="0" smtClean="0"/>
              <a:t>sales in 2016</a:t>
            </a:r>
            <a:r>
              <a:rPr lang="en-US" b="0" dirty="0" smtClean="0"/>
              <a:t>= </a:t>
            </a:r>
            <a:r>
              <a:rPr lang="en-US" sz="1200" b="0" kern="1200" dirty="0" smtClean="0">
                <a:solidFill>
                  <a:schemeClr val="tx1"/>
                </a:solidFill>
                <a:effectLst/>
                <a:latin typeface="+mn-lt"/>
                <a:ea typeface="+mn-ea"/>
                <a:cs typeface="+mn-cs"/>
              </a:rPr>
              <a:t>24, 351, over 8,000 from SNAP</a:t>
            </a:r>
            <a:r>
              <a:rPr lang="en-US" sz="1200" b="0" kern="1200" baseline="0" dirty="0" smtClean="0">
                <a:solidFill>
                  <a:schemeClr val="tx1"/>
                </a:solidFill>
                <a:effectLst/>
                <a:latin typeface="+mn-lt"/>
                <a:ea typeface="+mn-ea"/>
                <a:cs typeface="+mn-cs"/>
              </a:rPr>
              <a:t> &amp; DUFB</a:t>
            </a:r>
            <a:endParaRPr lang="en-US" b="0" dirty="0" smtClean="0"/>
          </a:p>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14</a:t>
            </a:fld>
            <a:endParaRPr lang="en-US" dirty="0"/>
          </a:p>
        </p:txBody>
      </p:sp>
    </p:spTree>
    <p:extLst>
      <p:ext uri="{BB962C8B-B14F-4D97-AF65-F5344CB8AC3E}">
        <p14:creationId xmlns:p14="http://schemas.microsoft.com/office/powerpoint/2010/main" val="362770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CSA </a:t>
            </a:r>
            <a:r>
              <a:rPr lang="en-US" dirty="0" smtClean="0"/>
              <a:t>overview – piloted as part of Eat Greater DSM</a:t>
            </a:r>
            <a:r>
              <a:rPr lang="en-US" baseline="0" dirty="0" smtClean="0"/>
              <a:t> food box in 2015</a:t>
            </a:r>
          </a:p>
          <a:p>
            <a:r>
              <a:rPr lang="en-US" baseline="0" dirty="0" smtClean="0"/>
              <a:t>2016 – launched our own CSA</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15</a:t>
            </a:fld>
            <a:endParaRPr lang="en-US" dirty="0"/>
          </a:p>
        </p:txBody>
      </p:sp>
    </p:spTree>
    <p:extLst>
      <p:ext uri="{BB962C8B-B14F-4D97-AF65-F5344CB8AC3E}">
        <p14:creationId xmlns:p14="http://schemas.microsoft.com/office/powerpoint/2010/main" val="1073537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CSA numbers and a </a:t>
            </a:r>
            <a:r>
              <a:rPr lang="en-US" dirty="0" smtClean="0"/>
              <a:t>quote </a:t>
            </a:r>
            <a:r>
              <a:rPr lang="en-US" dirty="0" smtClean="0"/>
              <a:t>from mid-season survey </a:t>
            </a:r>
            <a:r>
              <a:rPr lang="en-US" dirty="0" smtClean="0"/>
              <a:t>perhaps</a:t>
            </a:r>
          </a:p>
          <a:p>
            <a:r>
              <a:rPr lang="en-US" dirty="0" smtClean="0"/>
              <a:t>We </a:t>
            </a:r>
            <a:r>
              <a:rPr lang="en-US" baseline="0" dirty="0" smtClean="0"/>
              <a:t>do the marketing, addresses language/cultural barriers – it’s a great market for farmers – they know what they’ll sell when they plant</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16</a:t>
            </a:fld>
            <a:endParaRPr lang="en-US" dirty="0"/>
          </a:p>
        </p:txBody>
      </p:sp>
    </p:spTree>
    <p:extLst>
      <p:ext uri="{BB962C8B-B14F-4D97-AF65-F5344CB8AC3E}">
        <p14:creationId xmlns:p14="http://schemas.microsoft.com/office/powerpoint/2010/main" val="1541363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Farmers rotating at our booth at the DT market </a:t>
            </a:r>
            <a:r>
              <a:rPr lang="en-US" dirty="0" smtClean="0"/>
              <a:t>~ twice</a:t>
            </a:r>
            <a:r>
              <a:rPr lang="en-US" baseline="0" dirty="0" smtClean="0"/>
              <a:t> </a:t>
            </a:r>
            <a:r>
              <a:rPr lang="en-US" baseline="0" dirty="0" smtClean="0"/>
              <a:t>a month</a:t>
            </a:r>
            <a:r>
              <a:rPr lang="en-US" dirty="0" smtClean="0"/>
              <a:t> during market season -&gt;</a:t>
            </a:r>
            <a:r>
              <a:rPr lang="en-US" baseline="0" dirty="0" smtClean="0"/>
              <a:t> going </a:t>
            </a:r>
            <a:r>
              <a:rPr lang="en-US" baseline="0" dirty="0" smtClean="0"/>
              <a:t>independently (2 in 2016, 1 more in 2017)</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Much bigger market – more exposure, learning opportunities for all of us</a:t>
            </a:r>
            <a:endParaRPr lang="en-US" dirty="0" smtClean="0"/>
          </a:p>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17</a:t>
            </a:fld>
            <a:endParaRPr lang="en-US" dirty="0"/>
          </a:p>
        </p:txBody>
      </p:sp>
    </p:spTree>
    <p:extLst>
      <p:ext uri="{BB962C8B-B14F-4D97-AF65-F5344CB8AC3E}">
        <p14:creationId xmlns:p14="http://schemas.microsoft.com/office/powerpoint/2010/main" val="3982588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IFC – great market – all our markets are our partners</a:t>
            </a:r>
          </a:p>
          <a:p>
            <a:r>
              <a:rPr lang="en-US" dirty="0" smtClean="0"/>
              <a:t>Across </a:t>
            </a:r>
            <a:r>
              <a:rPr lang="en-US" dirty="0" smtClean="0"/>
              <a:t>market spectrum</a:t>
            </a:r>
            <a:r>
              <a:rPr lang="en-US" baseline="0" dirty="0" smtClean="0"/>
              <a:t> – figure out what works well for their family and circumstances – plays to their strengths and how they want to spend their </a:t>
            </a:r>
            <a:r>
              <a:rPr lang="en-US" baseline="0" dirty="0" smtClean="0"/>
              <a:t>time and can best direct their energy</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18</a:t>
            </a:fld>
            <a:endParaRPr lang="en-US" dirty="0"/>
          </a:p>
        </p:txBody>
      </p:sp>
    </p:spTree>
    <p:extLst>
      <p:ext uri="{BB962C8B-B14F-4D97-AF65-F5344CB8AC3E}">
        <p14:creationId xmlns:p14="http://schemas.microsoft.com/office/powerpoint/2010/main" val="2732338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Churches</a:t>
            </a:r>
            <a:r>
              <a:rPr lang="en-US" baseline="0" dirty="0" smtClean="0"/>
              <a:t>, other farmers’ markets, </a:t>
            </a:r>
            <a:r>
              <a:rPr lang="en-US" u="sng" baseline="0" dirty="0" smtClean="0"/>
              <a:t>home sales</a:t>
            </a:r>
            <a:r>
              <a:rPr lang="en-US" baseline="0" dirty="0" smtClean="0"/>
              <a:t>, some </a:t>
            </a:r>
            <a:r>
              <a:rPr lang="en-US" baseline="0" dirty="0" smtClean="0"/>
              <a:t>wholesale – individual or through us</a:t>
            </a:r>
          </a:p>
          <a:p>
            <a:r>
              <a:rPr lang="en-US" baseline="0" dirty="0" smtClean="0"/>
              <a:t>Income patching (“as a farmer I don’t have to wait two weeks for a paycheck to have money in my pocket”) -&gt; paying some bills -&gt; replacing an income</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19</a:t>
            </a:fld>
            <a:endParaRPr lang="en-US" dirty="0"/>
          </a:p>
        </p:txBody>
      </p:sp>
    </p:spTree>
    <p:extLst>
      <p:ext uri="{BB962C8B-B14F-4D97-AF65-F5344CB8AC3E}">
        <p14:creationId xmlns:p14="http://schemas.microsoft.com/office/powerpoint/2010/main" val="40308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2</a:t>
            </a:fld>
            <a:endParaRPr lang="en-US" dirty="0"/>
          </a:p>
        </p:txBody>
      </p:sp>
    </p:spTree>
    <p:extLst>
      <p:ext uri="{BB962C8B-B14F-4D97-AF65-F5344CB8AC3E}">
        <p14:creationId xmlns:p14="http://schemas.microsoft.com/office/powerpoint/2010/main" val="44205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Mickey</a:t>
            </a:r>
          </a:p>
        </p:txBody>
      </p:sp>
      <p:sp>
        <p:nvSpPr>
          <p:cNvPr id="4" name="Slide Number Placeholder 3"/>
          <p:cNvSpPr>
            <a:spLocks noGrp="1"/>
          </p:cNvSpPr>
          <p:nvPr>
            <p:ph type="sldNum" sz="quarter" idx="10"/>
          </p:nvPr>
        </p:nvSpPr>
        <p:spPr/>
        <p:txBody>
          <a:bodyPr/>
          <a:lstStyle/>
          <a:p>
            <a:fld id="{E87764AD-8B09-3140-BD8C-3CF7CFFB490A}" type="slidenum">
              <a:rPr lang="en-US" smtClean="0"/>
              <a:t>24</a:t>
            </a:fld>
            <a:endParaRPr lang="en-US" dirty="0"/>
          </a:p>
        </p:txBody>
      </p:sp>
    </p:spTree>
    <p:extLst>
      <p:ext uri="{BB962C8B-B14F-4D97-AF65-F5344CB8AC3E}">
        <p14:creationId xmlns:p14="http://schemas.microsoft.com/office/powerpoint/2010/main" val="306546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(Alex quote)</a:t>
            </a:r>
            <a:endParaRPr lang="en-US"/>
          </a:p>
        </p:txBody>
      </p:sp>
      <p:sp>
        <p:nvSpPr>
          <p:cNvPr id="4" name="Slide Number Placeholder 3"/>
          <p:cNvSpPr>
            <a:spLocks noGrp="1"/>
          </p:cNvSpPr>
          <p:nvPr>
            <p:ph type="sldNum" sz="quarter" idx="10"/>
          </p:nvPr>
        </p:nvSpPr>
        <p:spPr/>
        <p:txBody>
          <a:bodyPr/>
          <a:lstStyle/>
          <a:p>
            <a:fld id="{E87764AD-8B09-3140-BD8C-3CF7CFFB490A}" type="slidenum">
              <a:rPr lang="en-US" smtClean="0"/>
              <a:t>26</a:t>
            </a:fld>
            <a:endParaRPr lang="en-US" dirty="0"/>
          </a:p>
        </p:txBody>
      </p:sp>
    </p:spTree>
    <p:extLst>
      <p:ext uri="{BB962C8B-B14F-4D97-AF65-F5344CB8AC3E}">
        <p14:creationId xmlns:p14="http://schemas.microsoft.com/office/powerpoint/2010/main" val="366793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Mickey</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27</a:t>
            </a:fld>
            <a:endParaRPr lang="en-US" dirty="0"/>
          </a:p>
        </p:txBody>
      </p:sp>
    </p:spTree>
    <p:extLst>
      <p:ext uri="{BB962C8B-B14F-4D97-AF65-F5344CB8AC3E}">
        <p14:creationId xmlns:p14="http://schemas.microsoft.com/office/powerpoint/2010/main" val="255066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3</a:t>
            </a:fld>
            <a:endParaRPr lang="en-US" dirty="0"/>
          </a:p>
        </p:txBody>
      </p:sp>
    </p:spTree>
    <p:extLst>
      <p:ext uri="{BB962C8B-B14F-4D97-AF65-F5344CB8AC3E}">
        <p14:creationId xmlns:p14="http://schemas.microsoft.com/office/powerpoint/2010/main" val="32713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4</a:t>
            </a:fld>
            <a:endParaRPr lang="en-US" dirty="0"/>
          </a:p>
        </p:txBody>
      </p:sp>
    </p:spTree>
    <p:extLst>
      <p:ext uri="{BB962C8B-B14F-4D97-AF65-F5344CB8AC3E}">
        <p14:creationId xmlns:p14="http://schemas.microsoft.com/office/powerpoint/2010/main" val="64912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5</a:t>
            </a:fld>
            <a:endParaRPr lang="en-US" dirty="0"/>
          </a:p>
        </p:txBody>
      </p:sp>
    </p:spTree>
    <p:extLst>
      <p:ext uri="{BB962C8B-B14F-4D97-AF65-F5344CB8AC3E}">
        <p14:creationId xmlns:p14="http://schemas.microsoft.com/office/powerpoint/2010/main" val="324130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6</a:t>
            </a:fld>
            <a:endParaRPr lang="en-US" dirty="0"/>
          </a:p>
        </p:txBody>
      </p:sp>
    </p:spTree>
    <p:extLst>
      <p:ext uri="{BB962C8B-B14F-4D97-AF65-F5344CB8AC3E}">
        <p14:creationId xmlns:p14="http://schemas.microsoft.com/office/powerpoint/2010/main" val="306856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2013</a:t>
            </a:r>
            <a:r>
              <a:rPr lang="en-US" baseline="0" dirty="0" smtClean="0">
                <a:effectLst/>
              </a:rPr>
              <a:t> began @ GG farm on land owned by Valley – great partnership!</a:t>
            </a:r>
          </a:p>
          <a:p>
            <a:r>
              <a:rPr lang="en-US" baseline="0" dirty="0" smtClean="0">
                <a:effectLst/>
              </a:rPr>
              <a:t>Total 6.5 acres, 20-25 families/year</a:t>
            </a:r>
          </a:p>
          <a:p>
            <a:r>
              <a:rPr lang="en-US" baseline="0" dirty="0" smtClean="0">
                <a:effectLst/>
              </a:rPr>
              <a:t>Larger plots of land – growing for families, communities &amp; selling, establishing farming business (Bizimana quote)</a:t>
            </a:r>
          </a:p>
          <a:p>
            <a:r>
              <a:rPr lang="en-US" baseline="0" dirty="0" smtClean="0">
                <a:effectLst/>
              </a:rPr>
              <a:t>Shared infrastructure, educational opportunities</a:t>
            </a:r>
            <a:endParaRPr lang="en-US" dirty="0" smtClean="0">
              <a:effectLst/>
            </a:endParaRPr>
          </a:p>
        </p:txBody>
      </p:sp>
      <p:sp>
        <p:nvSpPr>
          <p:cNvPr id="4" name="Slide Number Placeholder 3"/>
          <p:cNvSpPr>
            <a:spLocks noGrp="1"/>
          </p:cNvSpPr>
          <p:nvPr>
            <p:ph type="sldNum" sz="quarter" idx="10"/>
          </p:nvPr>
        </p:nvSpPr>
        <p:spPr/>
        <p:txBody>
          <a:bodyPr/>
          <a:lstStyle/>
          <a:p>
            <a:fld id="{E87764AD-8B09-3140-BD8C-3CF7CFFB490A}" type="slidenum">
              <a:rPr lang="en-US" smtClean="0"/>
              <a:t>7</a:t>
            </a:fld>
            <a:endParaRPr lang="en-US" dirty="0"/>
          </a:p>
        </p:txBody>
      </p:sp>
    </p:spTree>
    <p:extLst>
      <p:ext uri="{BB962C8B-B14F-4D97-AF65-F5344CB8AC3E}">
        <p14:creationId xmlns:p14="http://schemas.microsoft.com/office/powerpoint/2010/main" val="90077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Gifts they bring with them – skills, knowledge,</a:t>
            </a:r>
            <a:r>
              <a:rPr lang="en-US" baseline="0" dirty="0" smtClean="0"/>
              <a:t> experience – great farmers, great produce!</a:t>
            </a:r>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t>8</a:t>
            </a:fld>
            <a:endParaRPr lang="en-US" dirty="0"/>
          </a:p>
        </p:txBody>
      </p:sp>
    </p:spTree>
    <p:extLst>
      <p:ext uri="{BB962C8B-B14F-4D97-AF65-F5344CB8AC3E}">
        <p14:creationId xmlns:p14="http://schemas.microsoft.com/office/powerpoint/2010/main" val="123248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trainings done on farm </a:t>
            </a:r>
            <a:r>
              <a:rPr lang="en-US" dirty="0" smtClean="0"/>
              <a:t>site, </a:t>
            </a:r>
            <a:r>
              <a:rPr lang="en-US" dirty="0" smtClean="0"/>
              <a:t>in classroom, </a:t>
            </a:r>
            <a:r>
              <a:rPr lang="en-US" dirty="0" smtClean="0"/>
              <a:t>informally while working </a:t>
            </a:r>
            <a:r>
              <a:rPr lang="en-US" dirty="0" smtClean="0"/>
              <a:t>side by </a:t>
            </a:r>
            <a:r>
              <a:rPr lang="en-US" dirty="0" smtClean="0"/>
              <a:t>side or at market,</a:t>
            </a:r>
            <a:r>
              <a:rPr lang="en-US" baseline="0" dirty="0" smtClean="0"/>
              <a:t> </a:t>
            </a:r>
            <a:r>
              <a:rPr lang="en-US" baseline="0" dirty="0" smtClean="0"/>
              <a:t>and </a:t>
            </a:r>
            <a:r>
              <a:rPr lang="en-US" baseline="0" dirty="0" smtClean="0"/>
              <a:t>field walks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Topics include: small machinery and tools, crop planning, organic </a:t>
            </a:r>
            <a:r>
              <a:rPr lang="en-US" baseline="0" dirty="0" err="1" smtClean="0"/>
              <a:t>ag</a:t>
            </a:r>
            <a:r>
              <a:rPr lang="en-US" baseline="0" dirty="0" smtClean="0"/>
              <a:t>, market-specific, food safety, farm finances</a:t>
            </a:r>
            <a:endParaRPr lang="en-US" dirty="0" smtClean="0"/>
          </a:p>
          <a:p>
            <a:r>
              <a:rPr lang="en-US" baseline="0" dirty="0" smtClean="0"/>
              <a:t>Navigating food system – many things are very different – learning about business (TKP quote)</a:t>
            </a:r>
          </a:p>
        </p:txBody>
      </p:sp>
      <p:sp>
        <p:nvSpPr>
          <p:cNvPr id="4" name="Slide Number Placeholder 3"/>
          <p:cNvSpPr>
            <a:spLocks noGrp="1"/>
          </p:cNvSpPr>
          <p:nvPr>
            <p:ph type="sldNum" sz="quarter" idx="10"/>
          </p:nvPr>
        </p:nvSpPr>
        <p:spPr/>
        <p:txBody>
          <a:bodyPr/>
          <a:lstStyle/>
          <a:p>
            <a:fld id="{E87764AD-8B09-3140-BD8C-3CF7CFFB490A}" type="slidenum">
              <a:rPr lang="en-US" smtClean="0"/>
              <a:t>9</a:t>
            </a:fld>
            <a:endParaRPr lang="en-US" dirty="0"/>
          </a:p>
        </p:txBody>
      </p:sp>
    </p:spTree>
    <p:extLst>
      <p:ext uri="{BB962C8B-B14F-4D97-AF65-F5344CB8AC3E}">
        <p14:creationId xmlns:p14="http://schemas.microsoft.com/office/powerpoint/2010/main" val="320957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phic Intr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32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8458200" cy="49221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Date Placeholder 7"/>
          <p:cNvSpPr>
            <a:spLocks noGrp="1"/>
          </p:cNvSpPr>
          <p:nvPr>
            <p:ph type="dt" sz="half" idx="10"/>
          </p:nvPr>
        </p:nvSpPr>
        <p:spPr/>
        <p:txBody>
          <a:bodyPr/>
          <a:lstStyle/>
          <a:p>
            <a:fld id="{327B613C-1AD7-49D3-885D-F654C5CDBAA6}" type="datetime1">
              <a:rPr lang="en-US" smtClean="0"/>
              <a:pPr/>
              <a:t>11/7/2017</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
          <p:cNvSpPr>
            <a:spLocks noGrp="1"/>
          </p:cNvSpPr>
          <p:nvPr>
            <p:ph type="title"/>
          </p:nvPr>
        </p:nvSpPr>
        <p:spPr>
          <a:xfrm>
            <a:off x="459945" y="5042188"/>
            <a:ext cx="7621071"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459945" y="5642910"/>
            <a:ext cx="7621071" cy="4118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p:cNvSpPr/>
          <p:nvPr userDrawn="1"/>
        </p:nvSpPr>
        <p:spPr>
          <a:xfrm>
            <a:off x="845820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p:cNvSpPr/>
          <p:nvPr userDrawn="1"/>
        </p:nvSpPr>
        <p:spPr>
          <a:xfrm>
            <a:off x="784103" y="5486400"/>
            <a:ext cx="8359897"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84103" y="527031"/>
            <a:ext cx="2403187" cy="1140607"/>
          </a:xfrm>
          <a:prstGeom prst="rect">
            <a:avLst/>
          </a:prstGeom>
        </p:spPr>
      </p:pic>
      <p:sp>
        <p:nvSpPr>
          <p:cNvPr id="10" name="TextBox 9"/>
          <p:cNvSpPr txBox="1"/>
          <p:nvPr userDrawn="1"/>
        </p:nvSpPr>
        <p:spPr>
          <a:xfrm>
            <a:off x="775909" y="5556847"/>
            <a:ext cx="7103807" cy="595035"/>
          </a:xfrm>
          <a:prstGeom prst="rect">
            <a:avLst/>
          </a:prstGeom>
          <a:noFill/>
        </p:spPr>
        <p:txBody>
          <a:bodyPr wrap="square" rtlCol="0">
            <a:spAutoFit/>
          </a:bodyPr>
          <a:lstStyle/>
          <a:p>
            <a:pPr>
              <a:lnSpc>
                <a:spcPct val="120000"/>
              </a:lnSpc>
            </a:pPr>
            <a:r>
              <a:rPr lang="en-US" sz="2800" b="1" dirty="0" smtClean="0">
                <a:solidFill>
                  <a:schemeClr val="bg1"/>
                </a:solidFill>
                <a:latin typeface="+mj-lt"/>
              </a:rPr>
              <a:t>Connect with LSI</a:t>
            </a:r>
          </a:p>
        </p:txBody>
      </p:sp>
      <p:grpSp>
        <p:nvGrpSpPr>
          <p:cNvPr id="22" name="Group 21"/>
          <p:cNvGrpSpPr/>
          <p:nvPr userDrawn="1"/>
        </p:nvGrpSpPr>
        <p:grpSpPr>
          <a:xfrm>
            <a:off x="2936880" y="6278722"/>
            <a:ext cx="3569242" cy="433711"/>
            <a:chOff x="1684838" y="2439530"/>
            <a:chExt cx="3569242" cy="433711"/>
          </a:xfrm>
        </p:grpSpPr>
        <p:pic>
          <p:nvPicPr>
            <p:cNvPr id="14" name="Picture 13" descr="Facebook.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84838" y="2439530"/>
              <a:ext cx="433711" cy="433711"/>
            </a:xfrm>
            <a:prstGeom prst="rect">
              <a:avLst/>
            </a:prstGeom>
          </p:spPr>
        </p:pic>
        <p:sp>
          <p:nvSpPr>
            <p:cNvPr id="18" name="TextBox 17"/>
            <p:cNvSpPr txBox="1"/>
            <p:nvPr userDrawn="1"/>
          </p:nvSpPr>
          <p:spPr>
            <a:xfrm>
              <a:off x="2118549" y="2439530"/>
              <a:ext cx="3135531" cy="369332"/>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lumMod val="85000"/>
                      <a:lumOff val="15000"/>
                    </a:schemeClr>
                  </a:solidFill>
                  <a:latin typeface="Arial"/>
                  <a:ea typeface="+mn-ea"/>
                  <a:cs typeface="Arial"/>
                </a:rPr>
                <a:t>www.facebook.com/LSI.iowa</a:t>
              </a:r>
            </a:p>
          </p:txBody>
        </p:sp>
      </p:grpSp>
      <p:grpSp>
        <p:nvGrpSpPr>
          <p:cNvPr id="23" name="Group 22"/>
          <p:cNvGrpSpPr/>
          <p:nvPr userDrawn="1"/>
        </p:nvGrpSpPr>
        <p:grpSpPr>
          <a:xfrm>
            <a:off x="6652506" y="6276263"/>
            <a:ext cx="1618690" cy="429768"/>
            <a:chOff x="1688781" y="3299034"/>
            <a:chExt cx="1618690" cy="429768"/>
          </a:xfrm>
        </p:grpSpPr>
        <p:pic>
          <p:nvPicPr>
            <p:cNvPr id="15" name="Picture 14" descr="Twitter.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88781" y="3299034"/>
              <a:ext cx="429768" cy="429768"/>
            </a:xfrm>
            <a:prstGeom prst="rect">
              <a:avLst/>
            </a:prstGeom>
          </p:spPr>
        </p:pic>
        <p:sp>
          <p:nvSpPr>
            <p:cNvPr id="21" name="TextBox 20"/>
            <p:cNvSpPr txBox="1"/>
            <p:nvPr userDrawn="1"/>
          </p:nvSpPr>
          <p:spPr>
            <a:xfrm>
              <a:off x="2118549" y="3304769"/>
              <a:ext cx="1188922" cy="369332"/>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lumMod val="85000"/>
                      <a:lumOff val="15000"/>
                    </a:schemeClr>
                  </a:solidFill>
                  <a:latin typeface="Arial"/>
                  <a:ea typeface="+mn-ea"/>
                  <a:cs typeface="Arial"/>
                </a:rPr>
                <a:t>@LSIowa</a:t>
              </a:r>
            </a:p>
          </p:txBody>
        </p:sp>
      </p:grpSp>
      <p:sp>
        <p:nvSpPr>
          <p:cNvPr id="26" name="TextBox 25"/>
          <p:cNvSpPr txBox="1"/>
          <p:nvPr userDrawn="1"/>
        </p:nvSpPr>
        <p:spPr>
          <a:xfrm>
            <a:off x="784103" y="6275442"/>
            <a:ext cx="2022872" cy="369332"/>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lumMod val="85000"/>
                    <a:lumOff val="15000"/>
                  </a:schemeClr>
                </a:solidFill>
                <a:latin typeface="Arial"/>
                <a:ea typeface="+mn-ea"/>
                <a:cs typeface="Arial"/>
              </a:rPr>
              <a:t>www.LSIowa.org</a:t>
            </a:r>
          </a:p>
        </p:txBody>
      </p:sp>
      <p:sp>
        <p:nvSpPr>
          <p:cNvPr id="31" name="Text Placeholder 30"/>
          <p:cNvSpPr>
            <a:spLocks noGrp="1"/>
          </p:cNvSpPr>
          <p:nvPr>
            <p:ph type="body" sz="quarter" idx="10" hasCustomPrompt="1"/>
          </p:nvPr>
        </p:nvSpPr>
        <p:spPr>
          <a:xfrm>
            <a:off x="819198" y="2081824"/>
            <a:ext cx="7251443" cy="347761"/>
          </a:xfrm>
        </p:spPr>
        <p:txBody>
          <a:bodyPr/>
          <a:lstStyle>
            <a:lvl1pPr marL="0" indent="0">
              <a:buFontTx/>
              <a:buNone/>
              <a:defRPr baseline="0">
                <a:solidFill>
                  <a:schemeClr val="tx2"/>
                </a:solidFill>
                <a:latin typeface="+mj-lt"/>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Speaker 1 Name</a:t>
            </a:r>
            <a:endParaRPr lang="en-US" dirty="0"/>
          </a:p>
        </p:txBody>
      </p:sp>
      <p:sp>
        <p:nvSpPr>
          <p:cNvPr id="34" name="Text Placeholder 33"/>
          <p:cNvSpPr>
            <a:spLocks noGrp="1"/>
          </p:cNvSpPr>
          <p:nvPr>
            <p:ph type="body" sz="quarter" idx="11" hasCustomPrompt="1"/>
          </p:nvPr>
        </p:nvSpPr>
        <p:spPr>
          <a:xfrm>
            <a:off x="819150" y="2659022"/>
            <a:ext cx="2117730" cy="295582"/>
          </a:xfrm>
        </p:spPr>
        <p:txBody>
          <a:bodyPr>
            <a:normAutofit/>
          </a:bodyPr>
          <a:lstStyle>
            <a:lvl1pPr marL="0">
              <a:defRPr sz="1600"/>
            </a:lvl1pPr>
          </a:lstStyle>
          <a:p>
            <a:pPr lvl="0"/>
            <a:r>
              <a:rPr lang="en-US" dirty="0" smtClean="0"/>
              <a:t>Phone Number</a:t>
            </a:r>
            <a:endParaRPr lang="en-US" dirty="0"/>
          </a:p>
        </p:txBody>
      </p:sp>
      <p:sp>
        <p:nvSpPr>
          <p:cNvPr id="36" name="Text Placeholder 33"/>
          <p:cNvSpPr>
            <a:spLocks noGrp="1"/>
          </p:cNvSpPr>
          <p:nvPr>
            <p:ph type="body" sz="quarter" idx="12" hasCustomPrompt="1"/>
          </p:nvPr>
        </p:nvSpPr>
        <p:spPr>
          <a:xfrm>
            <a:off x="3028131" y="2663631"/>
            <a:ext cx="5042510" cy="295582"/>
          </a:xfrm>
        </p:spPr>
        <p:txBody>
          <a:bodyPr>
            <a:normAutofit/>
          </a:bodyPr>
          <a:lstStyle>
            <a:lvl1pPr marL="0">
              <a:defRPr sz="1600" baseline="0"/>
            </a:lvl1pPr>
          </a:lstStyle>
          <a:p>
            <a:pPr lvl="0"/>
            <a:r>
              <a:rPr lang="en-US" dirty="0" smtClean="0"/>
              <a:t>Email Address</a:t>
            </a:r>
            <a:endParaRPr lang="en-US" dirty="0"/>
          </a:p>
        </p:txBody>
      </p:sp>
      <p:sp>
        <p:nvSpPr>
          <p:cNvPr id="37" name="Text Placeholder 33"/>
          <p:cNvSpPr>
            <a:spLocks noGrp="1"/>
          </p:cNvSpPr>
          <p:nvPr>
            <p:ph type="body" sz="quarter" idx="13" hasCustomPrompt="1"/>
          </p:nvPr>
        </p:nvSpPr>
        <p:spPr>
          <a:xfrm>
            <a:off x="821657" y="2388615"/>
            <a:ext cx="7248983" cy="295582"/>
          </a:xfrm>
        </p:spPr>
        <p:txBody>
          <a:bodyPr>
            <a:normAutofit/>
          </a:bodyPr>
          <a:lstStyle>
            <a:lvl1pPr marL="0" indent="0">
              <a:buFontTx/>
              <a:buNone/>
              <a:defRPr sz="1600" b="0" i="1"/>
            </a:lvl1pPr>
          </a:lstStyle>
          <a:p>
            <a:pPr lvl="0"/>
            <a:r>
              <a:rPr lang="en-US" dirty="0" smtClean="0"/>
              <a:t>Title</a:t>
            </a:r>
            <a:endParaRPr lang="en-US" dirty="0"/>
          </a:p>
        </p:txBody>
      </p:sp>
      <p:sp>
        <p:nvSpPr>
          <p:cNvPr id="44" name="Text Placeholder 30"/>
          <p:cNvSpPr>
            <a:spLocks noGrp="1"/>
          </p:cNvSpPr>
          <p:nvPr>
            <p:ph type="body" sz="quarter" idx="14" hasCustomPrompt="1"/>
          </p:nvPr>
        </p:nvSpPr>
        <p:spPr>
          <a:xfrm>
            <a:off x="819150" y="3201061"/>
            <a:ext cx="7251443" cy="335270"/>
          </a:xfrm>
        </p:spPr>
        <p:txBody>
          <a:bodyPr/>
          <a:lstStyle>
            <a:lvl1pPr marL="0" indent="0">
              <a:buFontTx/>
              <a:buNone/>
              <a:defRPr baseline="0">
                <a:solidFill>
                  <a:schemeClr val="tx2"/>
                </a:solidFill>
                <a:latin typeface="+mj-lt"/>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Speaker 2 Name</a:t>
            </a:r>
            <a:endParaRPr lang="en-US" dirty="0"/>
          </a:p>
        </p:txBody>
      </p:sp>
      <p:sp>
        <p:nvSpPr>
          <p:cNvPr id="45" name="Text Placeholder 33"/>
          <p:cNvSpPr>
            <a:spLocks noGrp="1"/>
          </p:cNvSpPr>
          <p:nvPr>
            <p:ph type="body" sz="quarter" idx="15" hasCustomPrompt="1"/>
          </p:nvPr>
        </p:nvSpPr>
        <p:spPr>
          <a:xfrm>
            <a:off x="819102" y="3778259"/>
            <a:ext cx="2117730" cy="295582"/>
          </a:xfrm>
        </p:spPr>
        <p:txBody>
          <a:bodyPr>
            <a:normAutofit/>
          </a:bodyPr>
          <a:lstStyle>
            <a:lvl1pPr marL="0">
              <a:defRPr sz="1600"/>
            </a:lvl1pPr>
          </a:lstStyle>
          <a:p>
            <a:pPr lvl="0"/>
            <a:r>
              <a:rPr lang="en-US" dirty="0" smtClean="0"/>
              <a:t>Phone Number</a:t>
            </a:r>
            <a:endParaRPr lang="en-US" dirty="0"/>
          </a:p>
        </p:txBody>
      </p:sp>
      <p:sp>
        <p:nvSpPr>
          <p:cNvPr id="46" name="Text Placeholder 33"/>
          <p:cNvSpPr>
            <a:spLocks noGrp="1"/>
          </p:cNvSpPr>
          <p:nvPr>
            <p:ph type="body" sz="quarter" idx="16" hasCustomPrompt="1"/>
          </p:nvPr>
        </p:nvSpPr>
        <p:spPr>
          <a:xfrm>
            <a:off x="3028083" y="3774674"/>
            <a:ext cx="5042510" cy="295582"/>
          </a:xfrm>
        </p:spPr>
        <p:txBody>
          <a:bodyPr>
            <a:normAutofit/>
          </a:bodyPr>
          <a:lstStyle>
            <a:lvl1pPr marL="0">
              <a:defRPr sz="1600" baseline="0"/>
            </a:lvl1pPr>
          </a:lstStyle>
          <a:p>
            <a:pPr lvl="0"/>
            <a:r>
              <a:rPr lang="en-US" dirty="0" smtClean="0"/>
              <a:t>Email Address</a:t>
            </a:r>
            <a:endParaRPr lang="en-US" dirty="0"/>
          </a:p>
        </p:txBody>
      </p:sp>
      <p:sp>
        <p:nvSpPr>
          <p:cNvPr id="47" name="Text Placeholder 33"/>
          <p:cNvSpPr>
            <a:spLocks noGrp="1"/>
          </p:cNvSpPr>
          <p:nvPr>
            <p:ph type="body" sz="quarter" idx="17" hasCustomPrompt="1"/>
          </p:nvPr>
        </p:nvSpPr>
        <p:spPr>
          <a:xfrm>
            <a:off x="821609" y="3507852"/>
            <a:ext cx="7248983" cy="295582"/>
          </a:xfrm>
        </p:spPr>
        <p:txBody>
          <a:bodyPr>
            <a:normAutofit/>
          </a:bodyPr>
          <a:lstStyle>
            <a:lvl1pPr marL="0" indent="0">
              <a:buFontTx/>
              <a:buNone/>
              <a:defRPr sz="1600" b="0" i="1"/>
            </a:lvl1pPr>
          </a:lstStyle>
          <a:p>
            <a:pPr lvl="0"/>
            <a:r>
              <a:rPr lang="en-US" dirty="0" smtClean="0"/>
              <a:t>Title</a:t>
            </a:r>
            <a:endParaRPr lang="en-US" dirty="0"/>
          </a:p>
        </p:txBody>
      </p:sp>
      <p:sp>
        <p:nvSpPr>
          <p:cNvPr id="48" name="Text Placeholder 30"/>
          <p:cNvSpPr>
            <a:spLocks noGrp="1"/>
          </p:cNvSpPr>
          <p:nvPr>
            <p:ph type="body" sz="quarter" idx="18" hasCustomPrompt="1"/>
          </p:nvPr>
        </p:nvSpPr>
        <p:spPr>
          <a:xfrm>
            <a:off x="821705" y="4331770"/>
            <a:ext cx="7251443" cy="335270"/>
          </a:xfrm>
        </p:spPr>
        <p:txBody>
          <a:bodyPr/>
          <a:lstStyle>
            <a:lvl1pPr marL="0" indent="0">
              <a:buFontTx/>
              <a:buNone/>
              <a:defRPr baseline="0">
                <a:solidFill>
                  <a:schemeClr val="tx2"/>
                </a:solidFill>
                <a:latin typeface="+mj-lt"/>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Speaker 3 Name</a:t>
            </a:r>
            <a:endParaRPr lang="en-US" dirty="0"/>
          </a:p>
        </p:txBody>
      </p:sp>
      <p:sp>
        <p:nvSpPr>
          <p:cNvPr id="49" name="Text Placeholder 33"/>
          <p:cNvSpPr>
            <a:spLocks noGrp="1"/>
          </p:cNvSpPr>
          <p:nvPr>
            <p:ph type="body" sz="quarter" idx="19" hasCustomPrompt="1"/>
          </p:nvPr>
        </p:nvSpPr>
        <p:spPr>
          <a:xfrm>
            <a:off x="821657" y="4908968"/>
            <a:ext cx="2117730" cy="295582"/>
          </a:xfrm>
        </p:spPr>
        <p:txBody>
          <a:bodyPr>
            <a:normAutofit/>
          </a:bodyPr>
          <a:lstStyle>
            <a:lvl1pPr marL="0">
              <a:defRPr sz="1600"/>
            </a:lvl1pPr>
          </a:lstStyle>
          <a:p>
            <a:pPr lvl="0"/>
            <a:r>
              <a:rPr lang="en-US" dirty="0" smtClean="0"/>
              <a:t>Phone Number</a:t>
            </a:r>
            <a:endParaRPr lang="en-US" dirty="0"/>
          </a:p>
        </p:txBody>
      </p:sp>
      <p:sp>
        <p:nvSpPr>
          <p:cNvPr id="50" name="Text Placeholder 33"/>
          <p:cNvSpPr>
            <a:spLocks noGrp="1"/>
          </p:cNvSpPr>
          <p:nvPr>
            <p:ph type="body" sz="quarter" idx="20" hasCustomPrompt="1"/>
          </p:nvPr>
        </p:nvSpPr>
        <p:spPr>
          <a:xfrm>
            <a:off x="3030638" y="4905383"/>
            <a:ext cx="5042510" cy="295582"/>
          </a:xfrm>
        </p:spPr>
        <p:txBody>
          <a:bodyPr>
            <a:normAutofit/>
          </a:bodyPr>
          <a:lstStyle>
            <a:lvl1pPr marL="0">
              <a:defRPr sz="1600" baseline="0"/>
            </a:lvl1pPr>
          </a:lstStyle>
          <a:p>
            <a:pPr lvl="0"/>
            <a:r>
              <a:rPr lang="en-US" dirty="0" smtClean="0"/>
              <a:t>Email Address</a:t>
            </a:r>
            <a:endParaRPr lang="en-US" dirty="0"/>
          </a:p>
        </p:txBody>
      </p:sp>
      <p:sp>
        <p:nvSpPr>
          <p:cNvPr id="51" name="Text Placeholder 33"/>
          <p:cNvSpPr>
            <a:spLocks noGrp="1"/>
          </p:cNvSpPr>
          <p:nvPr>
            <p:ph type="body" sz="quarter" idx="21" hasCustomPrompt="1"/>
          </p:nvPr>
        </p:nvSpPr>
        <p:spPr>
          <a:xfrm>
            <a:off x="815970" y="4638561"/>
            <a:ext cx="7257178" cy="295582"/>
          </a:xfrm>
        </p:spPr>
        <p:txBody>
          <a:bodyPr>
            <a:normAutofit/>
          </a:bodyPr>
          <a:lstStyle>
            <a:lvl1pPr marL="0" indent="0">
              <a:buFontTx/>
              <a:buNone/>
              <a:defRPr sz="1600" b="0" i="1"/>
            </a:lvl1pPr>
          </a:lstStyle>
          <a:p>
            <a:pPr lvl="0"/>
            <a:r>
              <a:rPr lang="en-US" dirty="0" smtClean="0"/>
              <a:t>Title</a:t>
            </a:r>
            <a:endParaRPr lang="en-US" dirty="0"/>
          </a:p>
        </p:txBody>
      </p:sp>
      <p:sp>
        <p:nvSpPr>
          <p:cNvPr id="52" name="Slide Number Placeholder 8"/>
          <p:cNvSpPr>
            <a:spLocks noGrp="1"/>
          </p:cNvSpPr>
          <p:nvPr>
            <p:ph type="sldNum" sz="quarter" idx="22"/>
          </p:nvPr>
        </p:nvSpPr>
        <p:spPr>
          <a:xfrm>
            <a:off x="8531788" y="5648960"/>
            <a:ext cx="548640" cy="396240"/>
          </a:xfrm>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77679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93330"/>
            <a:ext cx="7543800" cy="2593975"/>
          </a:xfrm>
        </p:spPr>
        <p:txBody>
          <a:bodyPr anchor="b"/>
          <a:lstStyle>
            <a:lvl1pPr>
              <a:defRPr sz="6600">
                <a:ln>
                  <a:noFill/>
                </a:ln>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860330"/>
            <a:ext cx="6461760" cy="1066800"/>
          </a:xfrm>
        </p:spPr>
        <p:txBody>
          <a:bodyPr anchor="t">
            <a:normAutofit/>
          </a:bodyPr>
          <a:lstStyle>
            <a:lvl1pPr marL="0" indent="0" algn="l">
              <a:buNone/>
              <a:defRPr sz="2000">
                <a:solidFill>
                  <a:schemeClr val="accent3">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Rectangle 7"/>
          <p:cNvSpPr/>
          <p:nvPr userDrawn="1"/>
        </p:nvSpPr>
        <p:spPr>
          <a:xfrm>
            <a:off x="845820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p:cNvSpPr/>
          <p:nvPr userDrawn="1"/>
        </p:nvSpPr>
        <p:spPr>
          <a:xfrm>
            <a:off x="8458200" y="5486400"/>
            <a:ext cx="6858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84103" y="527031"/>
            <a:ext cx="2902212" cy="13774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5239260"/>
            <a:ext cx="7659687" cy="805940"/>
          </a:xfrm>
        </p:spPr>
        <p:txBody>
          <a:bodyPr anchor="t"/>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0" y="360572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395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395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3657600" cy="37408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7408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BEE1B38-C5EB-4D66-9137-0AFE9CDEDE8F}" type="datetime1">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Content Placeholder 8"/>
          <p:cNvSpPr>
            <a:spLocks noGrp="1"/>
          </p:cNvSpPr>
          <p:nvPr>
            <p:ph sz="quarter" idx="13"/>
          </p:nvPr>
        </p:nvSpPr>
        <p:spPr>
          <a:xfrm>
            <a:off x="459944" y="381000"/>
            <a:ext cx="7617255" cy="4568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9945" y="5042188"/>
            <a:ext cx="7621071"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10" name="Text Placeholder 3"/>
          <p:cNvSpPr>
            <a:spLocks noGrp="1"/>
          </p:cNvSpPr>
          <p:nvPr>
            <p:ph type="body" sz="half" idx="2"/>
          </p:nvPr>
        </p:nvSpPr>
        <p:spPr>
          <a:xfrm>
            <a:off x="459945" y="5642910"/>
            <a:ext cx="7621071" cy="4118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28276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8" name="Rectangle 7"/>
          <p:cNvSpPr/>
          <p:nvPr/>
        </p:nvSpPr>
        <p:spPr>
          <a:xfrm>
            <a:off x="8458200" y="5486400"/>
            <a:ext cx="6858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a:off x="2423297" y="6458064"/>
            <a:ext cx="4551406" cy="277752"/>
          </a:xfrm>
          <a:prstGeom prst="rect">
            <a:avLst/>
          </a:prstGeom>
        </p:spPr>
        <p:txBody>
          <a:bodyPr vert="horz" lIns="91440" tIns="45720" rIns="91440" bIns="45720" rtlCol="0" anchor="b" anchorCtr="0"/>
          <a:lstStyle>
            <a:lvl1pPr algn="r">
              <a:defRPr sz="1200" i="1">
                <a:solidFill>
                  <a:schemeClr val="accent3">
                    <a:lumMod val="50000"/>
                  </a:schemeClr>
                </a:solidFill>
              </a:defRPr>
            </a:lvl1pPr>
          </a:lstStyle>
          <a:p>
            <a:endParaRPr lang="en-US" dirty="0"/>
          </a:p>
        </p:txBody>
      </p:sp>
      <p:sp>
        <p:nvSpPr>
          <p:cNvPr id="4" name="Date Placeholder 3"/>
          <p:cNvSpPr>
            <a:spLocks noGrp="1"/>
          </p:cNvSpPr>
          <p:nvPr>
            <p:ph type="dt" sz="half" idx="2"/>
          </p:nvPr>
        </p:nvSpPr>
        <p:spPr>
          <a:xfrm>
            <a:off x="7029622" y="6453192"/>
            <a:ext cx="1047578" cy="277752"/>
          </a:xfrm>
          <a:prstGeom prst="rect">
            <a:avLst/>
          </a:prstGeom>
        </p:spPr>
        <p:txBody>
          <a:bodyPr vert="horz" lIns="91440" tIns="45720" rIns="91440" bIns="45720" rtlCol="0" anchor="b" anchorCtr="0"/>
          <a:lstStyle>
            <a:lvl1pPr algn="l">
              <a:defRPr sz="1200">
                <a:solidFill>
                  <a:schemeClr val="accent3">
                    <a:lumMod val="50000"/>
                  </a:schemeClr>
                </a:solidFill>
              </a:defRPr>
            </a:lvl1pPr>
          </a:lstStyle>
          <a:p>
            <a:fld id="{327B613C-1AD7-49D3-885D-F654C5CDBAA6}" type="datetime1">
              <a:rPr lang="en-US" smtClean="0"/>
              <a:pPr/>
              <a:t>11/7/2017</a:t>
            </a:fld>
            <a:endParaRPr lang="en-US" dirty="0"/>
          </a:p>
        </p:txBody>
      </p:sp>
      <p:pic>
        <p:nvPicPr>
          <p:cNvPr id="12" name="Picture 1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58482" y="6074028"/>
            <a:ext cx="1470503" cy="597766"/>
          </a:xfrm>
          <a:prstGeom prst="rect">
            <a:avLst/>
          </a:prstGeom>
        </p:spPr>
      </p:pic>
    </p:spTree>
  </p:cSld>
  <p:clrMap bg1="lt1" tx1="dk1" bg2="lt2" tx2="dk2" accent1="accent1" accent2="accent2" accent3="accent3" accent4="accent4" accent5="accent5" accent6="accent6" hlink="hlink" folHlink="folHlink"/>
  <p:sldLayoutIdLst>
    <p:sldLayoutId id="2147483962"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3"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accent1"/>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Wingdings" charset="2"/>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3"/>
        </a:buClr>
        <a:buFont typeface="Wingdings" charset="2"/>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Wingdings" charset="2"/>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3"/>
        </a:buClr>
        <a:buFont typeface="Wingdings" charset="2"/>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3"/>
        </a:buClr>
        <a:buFont typeface="Wingdings" charset="2"/>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 y="0"/>
            <a:ext cx="9349154" cy="747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436" y="373923"/>
            <a:ext cx="5568460" cy="769441"/>
          </a:xfrm>
          <a:prstGeom prst="rect">
            <a:avLst/>
          </a:prstGeom>
        </p:spPr>
        <p:txBody>
          <a:bodyPr wrap="square">
            <a:spAutoFit/>
          </a:bodyPr>
          <a:lstStyle/>
          <a:p>
            <a:pPr marL="114300" indent="0">
              <a:buNone/>
            </a:pPr>
            <a:r>
              <a:rPr lang="en-US" sz="4400" b="1" dirty="0" smtClean="0">
                <a:solidFill>
                  <a:schemeClr val="tx2"/>
                </a:solidFill>
                <a:latin typeface="Centaur" panose="02030504050205020304" pitchFamily="18" charset="0"/>
              </a:rPr>
              <a:t>Lutheran Services in Iowa</a:t>
            </a:r>
            <a:endParaRPr lang="en-US" sz="4400" b="1" dirty="0">
              <a:solidFill>
                <a:schemeClr val="accent5">
                  <a:lumMod val="75000"/>
                </a:schemeClr>
              </a:solidFill>
              <a:latin typeface="Centaur" panose="02030504050205020304" pitchFamily="18" charset="0"/>
            </a:endParaRPr>
          </a:p>
        </p:txBody>
      </p:sp>
      <p:sp>
        <p:nvSpPr>
          <p:cNvPr id="9" name="Rectangle 8"/>
          <p:cNvSpPr/>
          <p:nvPr/>
        </p:nvSpPr>
        <p:spPr>
          <a:xfrm>
            <a:off x="215394" y="1167113"/>
            <a:ext cx="4178476" cy="2572548"/>
          </a:xfrm>
          <a:prstGeom prst="rect">
            <a:avLst/>
          </a:prstGeom>
          <a:solidFill>
            <a:schemeClr val="bg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Y:\Agriculture\Global Greens Farm\Global Green Logo.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6312" y="1214613"/>
            <a:ext cx="2191258" cy="16227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9143" y="2704365"/>
            <a:ext cx="4024099" cy="923330"/>
          </a:xfrm>
          <a:prstGeom prst="rect">
            <a:avLst/>
          </a:prstGeom>
          <a:solidFill>
            <a:schemeClr val="bg2"/>
          </a:solidFill>
        </p:spPr>
        <p:txBody>
          <a:bodyPr wrap="square" rtlCol="0">
            <a:spAutoFit/>
          </a:bodyPr>
          <a:lstStyle/>
          <a:p>
            <a:r>
              <a:rPr lang="en-US" dirty="0" smtClean="0">
                <a:solidFill>
                  <a:schemeClr val="accent1">
                    <a:lumMod val="75000"/>
                  </a:schemeClr>
                </a:solidFill>
              </a:rPr>
              <a:t>Mickey Goggin, Economic Development Supervisor</a:t>
            </a:r>
          </a:p>
          <a:p>
            <a:r>
              <a:rPr lang="en-US" dirty="0" smtClean="0">
                <a:solidFill>
                  <a:schemeClr val="accent1">
                    <a:lumMod val="75000"/>
                  </a:schemeClr>
                </a:solidFill>
              </a:rPr>
              <a:t>Jess Soulis, Farm Marketing Specialist</a:t>
            </a:r>
            <a:endParaRPr lang="en-US" dirty="0">
              <a:solidFill>
                <a:schemeClr val="accent1">
                  <a:lumMod val="75000"/>
                </a:schemeClr>
              </a:solidFill>
            </a:endParaRPr>
          </a:p>
        </p:txBody>
      </p:sp>
    </p:spTree>
    <p:extLst>
      <p:ext uri="{BB962C8B-B14F-4D97-AF65-F5344CB8AC3E}">
        <p14:creationId xmlns:p14="http://schemas.microsoft.com/office/powerpoint/2010/main" val="2082325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Centaur" panose="02030504050205020304" pitchFamily="18" charset="0"/>
              </a:rPr>
              <a:t>Transition Sites</a:t>
            </a:r>
            <a:endParaRPr lang="en-US" sz="5400" dirty="0">
              <a:latin typeface="Centaur" panose="02030504050205020304" pitchFamily="18" charset="0"/>
            </a:endParaRPr>
          </a:p>
        </p:txBody>
      </p:sp>
      <p:sp>
        <p:nvSpPr>
          <p:cNvPr id="3" name="Content Placeholder 2"/>
          <p:cNvSpPr>
            <a:spLocks noGrp="1"/>
          </p:cNvSpPr>
          <p:nvPr>
            <p:ph idx="1"/>
          </p:nvPr>
        </p:nvSpPr>
        <p:spPr/>
        <p:txBody>
          <a:bodyPr>
            <a:normAutofit/>
          </a:bodyPr>
          <a:lstStyle/>
          <a:p>
            <a:pPr marL="114300" indent="0">
              <a:buNone/>
            </a:pPr>
            <a:r>
              <a:rPr lang="en-US" sz="4800" dirty="0" smtClean="0">
                <a:latin typeface="Centaur" panose="02030504050205020304" pitchFamily="18" charset="0"/>
              </a:rPr>
              <a:t>2015 - today</a:t>
            </a:r>
          </a:p>
          <a:p>
            <a:r>
              <a:rPr lang="en-US" sz="2800" dirty="0" smtClean="0">
                <a:latin typeface="Centaur" panose="02030504050205020304" pitchFamily="18" charset="0"/>
              </a:rPr>
              <a:t>Ankeny</a:t>
            </a:r>
          </a:p>
          <a:p>
            <a:r>
              <a:rPr lang="en-US" sz="2800" dirty="0" smtClean="0">
                <a:latin typeface="Centaur" panose="02030504050205020304" pitchFamily="18" charset="0"/>
              </a:rPr>
              <a:t>Van Meter</a:t>
            </a:r>
          </a:p>
          <a:p>
            <a:r>
              <a:rPr lang="en-US" sz="2800" dirty="0" smtClean="0">
                <a:latin typeface="Centaur" panose="02030504050205020304" pitchFamily="18" charset="0"/>
              </a:rPr>
              <a:t>Carlisle </a:t>
            </a:r>
          </a:p>
          <a:p>
            <a:r>
              <a:rPr lang="en-US" sz="2800" dirty="0" smtClean="0">
                <a:latin typeface="Centaur" panose="02030504050205020304" pitchFamily="18" charset="0"/>
              </a:rPr>
              <a:t>Altoona</a:t>
            </a:r>
            <a:endParaRPr lang="en-US" sz="2800" dirty="0">
              <a:latin typeface="Centaur" panose="02030504050205020304" pitchFamily="18"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186" y="668740"/>
            <a:ext cx="3923379" cy="220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72003" y="3201727"/>
            <a:ext cx="5396089" cy="3035300"/>
          </a:xfrm>
          <a:prstGeom prst="rect">
            <a:avLst/>
          </a:prstGeom>
        </p:spPr>
      </p:pic>
    </p:spTree>
    <p:extLst>
      <p:ext uri="{BB962C8B-B14F-4D97-AF65-F5344CB8AC3E}">
        <p14:creationId xmlns:p14="http://schemas.microsoft.com/office/powerpoint/2010/main" val="314178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597182" y="0"/>
            <a:ext cx="12363004" cy="6953534"/>
          </a:xfrm>
        </p:spPr>
      </p:pic>
    </p:spTree>
    <p:extLst>
      <p:ext uri="{BB962C8B-B14F-4D97-AF65-F5344CB8AC3E}">
        <p14:creationId xmlns:p14="http://schemas.microsoft.com/office/powerpoint/2010/main" val="545146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xfrm>
            <a:off x="-1185311" y="-5430"/>
            <a:ext cx="12359992" cy="695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7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609"/>
            <a:ext cx="7659687" cy="805940"/>
          </a:xfrm>
        </p:spPr>
        <p:txBody>
          <a:bodyPr/>
          <a:lstStyle/>
          <a:p>
            <a:r>
              <a:rPr lang="en-US" dirty="0" smtClean="0"/>
              <a:t>Global Greens farmers Market</a:t>
            </a:r>
            <a:endParaRPr lang="en-US" dirty="0"/>
          </a:p>
        </p:txBody>
      </p:sp>
      <p:sp>
        <p:nvSpPr>
          <p:cNvPr id="4" name="TextBox 3"/>
          <p:cNvSpPr txBox="1"/>
          <p:nvPr/>
        </p:nvSpPr>
        <p:spPr>
          <a:xfrm>
            <a:off x="2062718" y="5817160"/>
            <a:ext cx="6054169" cy="646331"/>
          </a:xfrm>
          <a:prstGeom prst="rect">
            <a:avLst/>
          </a:prstGeom>
          <a:noFill/>
        </p:spPr>
        <p:txBody>
          <a:bodyPr wrap="square" rtlCol="0">
            <a:spAutoFit/>
          </a:bodyPr>
          <a:lstStyle/>
          <a:p>
            <a:endParaRPr lang="en-US" dirty="0" smtClean="0"/>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 y="0"/>
            <a:ext cx="9141714" cy="6858000"/>
          </a:xfrm>
          <a:prstGeom prst="rect">
            <a:avLst/>
          </a:prstGeom>
        </p:spPr>
      </p:pic>
      <p:sp>
        <p:nvSpPr>
          <p:cNvPr id="5" name="TextBox 4"/>
          <p:cNvSpPr txBox="1"/>
          <p:nvPr/>
        </p:nvSpPr>
        <p:spPr>
          <a:xfrm>
            <a:off x="968967" y="218357"/>
            <a:ext cx="5377242" cy="1569660"/>
          </a:xfrm>
          <a:prstGeom prst="rect">
            <a:avLst/>
          </a:prstGeom>
          <a:noFill/>
        </p:spPr>
        <p:txBody>
          <a:bodyPr wrap="square" rtlCol="0">
            <a:spAutoFit/>
          </a:bodyPr>
          <a:lstStyle/>
          <a:p>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Global Greens Farmers’ Market</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2950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6627" y="-136478"/>
            <a:ext cx="12810699" cy="7206018"/>
          </a:xfrm>
          <a:prstGeom prst="rect">
            <a:avLst/>
          </a:prstGeom>
        </p:spPr>
      </p:pic>
    </p:spTree>
    <p:extLst>
      <p:ext uri="{BB962C8B-B14F-4D97-AF65-F5344CB8AC3E}">
        <p14:creationId xmlns:p14="http://schemas.microsoft.com/office/powerpoint/2010/main" val="336241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Centaur" panose="02030504050205020304" pitchFamily="18" charset="0"/>
              </a:rPr>
              <a:t>Community Supported Agriculture (CSA)</a:t>
            </a:r>
            <a:endParaRPr lang="en-US" sz="4000" b="1" dirty="0">
              <a:latin typeface="Centaur" panose="02030504050205020304" pitchFamily="18" charset="0"/>
            </a:endParaRP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265813" y="2171497"/>
            <a:ext cx="3895039" cy="263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84480" y="1417639"/>
            <a:ext cx="3448951" cy="207229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7725" y="3861948"/>
            <a:ext cx="3499475" cy="2613805"/>
          </a:xfrm>
          <a:prstGeom prst="rect">
            <a:avLst/>
          </a:prstGeom>
        </p:spPr>
      </p:pic>
    </p:spTree>
    <p:extLst>
      <p:ext uri="{BB962C8B-B14F-4D97-AF65-F5344CB8AC3E}">
        <p14:creationId xmlns:p14="http://schemas.microsoft.com/office/powerpoint/2010/main" val="92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1237" y="341195"/>
            <a:ext cx="6758762" cy="627796"/>
          </a:xfrm>
        </p:spPr>
        <p:txBody>
          <a:bodyPr/>
          <a:lstStyle/>
          <a:p>
            <a:r>
              <a:rPr lang="en-US" sz="5400" b="1" dirty="0" smtClean="0">
                <a:latin typeface="Centaur" panose="02030504050205020304" pitchFamily="18" charset="0"/>
              </a:rPr>
              <a:t>CSA Program Quick Facts</a:t>
            </a:r>
            <a:endParaRPr lang="en-US" sz="5400" b="1" dirty="0">
              <a:latin typeface="Centaur" panose="02030504050205020304"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56114" y="1282890"/>
            <a:ext cx="4460088" cy="5575110"/>
          </a:xfrm>
          <a:prstGeom prst="rect">
            <a:avLst/>
          </a:prstGeom>
        </p:spPr>
      </p:pic>
      <p:sp>
        <p:nvSpPr>
          <p:cNvPr id="5" name="TextBox 4"/>
          <p:cNvSpPr txBox="1"/>
          <p:nvPr/>
        </p:nvSpPr>
        <p:spPr>
          <a:xfrm>
            <a:off x="504967" y="1105468"/>
            <a:ext cx="3370997" cy="4493538"/>
          </a:xfrm>
          <a:prstGeom prst="rect">
            <a:avLst/>
          </a:prstGeom>
          <a:noFill/>
        </p:spPr>
        <p:txBody>
          <a:bodyPr wrap="square" rtlCol="0">
            <a:spAutoFit/>
          </a:bodyPr>
          <a:lstStyle/>
          <a:p>
            <a:r>
              <a:rPr lang="en-US" sz="2600" dirty="0" smtClean="0">
                <a:latin typeface="Centaur" panose="02030504050205020304" pitchFamily="18" charset="0"/>
              </a:rPr>
              <a:t>2016:</a:t>
            </a:r>
          </a:p>
          <a:p>
            <a:pPr marL="285750" indent="-285750">
              <a:buFont typeface="Arial" panose="020B0604020202020204" pitchFamily="34" charset="0"/>
              <a:buChar char="•"/>
            </a:pPr>
            <a:r>
              <a:rPr lang="en-US" sz="2600" dirty="0" smtClean="0">
                <a:latin typeface="Centaur" panose="02030504050205020304" pitchFamily="18" charset="0"/>
              </a:rPr>
              <a:t>18 members</a:t>
            </a:r>
          </a:p>
          <a:p>
            <a:pPr marL="285750" indent="-285750">
              <a:buFont typeface="Arial" panose="020B0604020202020204" pitchFamily="34" charset="0"/>
              <a:buChar char="•"/>
            </a:pPr>
            <a:r>
              <a:rPr lang="en-US" sz="2600" dirty="0" smtClean="0">
                <a:latin typeface="Centaur" panose="02030504050205020304" pitchFamily="18" charset="0"/>
              </a:rPr>
              <a:t>18 weeks</a:t>
            </a:r>
          </a:p>
          <a:p>
            <a:pPr marL="285750" indent="-285750">
              <a:buFont typeface="Arial" panose="020B0604020202020204" pitchFamily="34" charset="0"/>
              <a:buChar char="•"/>
            </a:pPr>
            <a:r>
              <a:rPr lang="en-US" sz="2600" dirty="0" smtClean="0">
                <a:latin typeface="Centaur" panose="02030504050205020304" pitchFamily="18" charset="0"/>
              </a:rPr>
              <a:t>Nearly $7,000 to farmers</a:t>
            </a:r>
          </a:p>
          <a:p>
            <a:pPr marL="285750" indent="-285750">
              <a:buFont typeface="Arial" panose="020B0604020202020204" pitchFamily="34" charset="0"/>
              <a:buChar char="•"/>
            </a:pPr>
            <a:endParaRPr lang="en-US" sz="2600" dirty="0">
              <a:latin typeface="Centaur" panose="02030504050205020304" pitchFamily="18" charset="0"/>
            </a:endParaRPr>
          </a:p>
          <a:p>
            <a:r>
              <a:rPr lang="en-US" sz="2600" dirty="0" smtClean="0">
                <a:latin typeface="Centaur" panose="02030504050205020304" pitchFamily="18" charset="0"/>
              </a:rPr>
              <a:t>2017:</a:t>
            </a:r>
          </a:p>
          <a:p>
            <a:pPr marL="285750" indent="-285750">
              <a:buFont typeface="Arial" panose="020B0604020202020204" pitchFamily="34" charset="0"/>
              <a:buChar char="•"/>
            </a:pPr>
            <a:r>
              <a:rPr lang="en-US" sz="2600" dirty="0" smtClean="0">
                <a:latin typeface="Centaur" panose="02030504050205020304" pitchFamily="18" charset="0"/>
              </a:rPr>
              <a:t>74 members</a:t>
            </a:r>
          </a:p>
          <a:p>
            <a:pPr marL="285750" indent="-285750">
              <a:buFont typeface="Arial" panose="020B0604020202020204" pitchFamily="34" charset="0"/>
              <a:buChar char="•"/>
            </a:pPr>
            <a:r>
              <a:rPr lang="en-US" sz="2600" dirty="0" smtClean="0">
                <a:latin typeface="Centaur" panose="02030504050205020304" pitchFamily="18" charset="0"/>
              </a:rPr>
              <a:t>3 Share Types</a:t>
            </a:r>
          </a:p>
          <a:p>
            <a:pPr marL="285750" indent="-285750">
              <a:buFont typeface="Arial" panose="020B0604020202020204" pitchFamily="34" charset="0"/>
              <a:buChar char="•"/>
            </a:pPr>
            <a:r>
              <a:rPr lang="en-US" sz="2600" dirty="0" smtClean="0">
                <a:latin typeface="Centaur" panose="02030504050205020304" pitchFamily="18" charset="0"/>
              </a:rPr>
              <a:t>$20,000+ to farmers</a:t>
            </a:r>
          </a:p>
          <a:p>
            <a:pPr marL="285750" indent="-285750">
              <a:buFont typeface="Arial" panose="020B0604020202020204" pitchFamily="34" charset="0"/>
              <a:buChar char="•"/>
            </a:pPr>
            <a:r>
              <a:rPr lang="en-US" sz="2600" dirty="0" smtClean="0">
                <a:latin typeface="Centaur" panose="02030504050205020304" pitchFamily="18" charset="0"/>
              </a:rPr>
              <a:t>40 Fall Shares</a:t>
            </a:r>
          </a:p>
        </p:txBody>
      </p:sp>
    </p:spTree>
    <p:extLst>
      <p:ext uri="{BB962C8B-B14F-4D97-AF65-F5344CB8AC3E}">
        <p14:creationId xmlns:p14="http://schemas.microsoft.com/office/powerpoint/2010/main" val="297678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406" y="-3115334"/>
            <a:ext cx="9158406" cy="12211208"/>
          </a:xfrm>
          <a:prstGeom prst="rect">
            <a:avLst/>
          </a:prstGeom>
        </p:spPr>
      </p:pic>
      <p:sp>
        <p:nvSpPr>
          <p:cNvPr id="2" name="Title 1"/>
          <p:cNvSpPr>
            <a:spLocks noGrp="1"/>
          </p:cNvSpPr>
          <p:nvPr>
            <p:ph type="title"/>
          </p:nvPr>
        </p:nvSpPr>
        <p:spPr>
          <a:xfrm>
            <a:off x="148853" y="0"/>
            <a:ext cx="8750597" cy="893135"/>
          </a:xfrm>
        </p:spPr>
        <p:txBody>
          <a:bodyPr/>
          <a:lstStyle/>
          <a:p>
            <a:pPr algn="ctr"/>
            <a:r>
              <a:rPr lang="en-US" sz="3600" dirty="0" smtClean="0">
                <a:solidFill>
                  <a:srgbClr val="FFFF00"/>
                </a:solidFill>
              </a:rPr>
              <a:t>Downtown Des Moines Farmers’ Market</a:t>
            </a:r>
            <a:endParaRPr lang="en-US" sz="3600" dirty="0">
              <a:solidFill>
                <a:srgbClr val="FFFF00"/>
              </a:solidFill>
            </a:endParaRPr>
          </a:p>
        </p:txBody>
      </p:sp>
    </p:spTree>
    <p:extLst>
      <p:ext uri="{BB962C8B-B14F-4D97-AF65-F5344CB8AC3E}">
        <p14:creationId xmlns:p14="http://schemas.microsoft.com/office/powerpoint/2010/main" val="1296703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723767" y="40941"/>
            <a:ext cx="10076953" cy="755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825" y="-19586"/>
            <a:ext cx="3031958" cy="127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12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entaur" panose="02030504050205020304" pitchFamily="18" charset="0"/>
              </a:rPr>
              <a:t>Market and Home Sale Totals</a:t>
            </a:r>
            <a:endParaRPr lang="en-US" b="1" dirty="0">
              <a:latin typeface="Centaur" panose="020305040502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06565760"/>
              </p:ext>
            </p:extLst>
          </p:nvPr>
        </p:nvGraphicFramePr>
        <p:xfrm>
          <a:off x="457200" y="1600200"/>
          <a:ext cx="7620000" cy="4283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056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86" r="35216"/>
          <a:stretch/>
        </p:blipFill>
        <p:spPr bwMode="auto">
          <a:xfrm>
            <a:off x="4188385" y="0"/>
            <a:ext cx="495561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4800" b="1" dirty="0" smtClean="0">
                <a:latin typeface="Centaur" panose="02030504050205020304" pitchFamily="18" charset="0"/>
              </a:rPr>
              <a:t>What is Global </a:t>
            </a:r>
            <a:br>
              <a:rPr lang="en-US" sz="4800" b="1" dirty="0" smtClean="0">
                <a:latin typeface="Centaur" panose="02030504050205020304" pitchFamily="18" charset="0"/>
              </a:rPr>
            </a:br>
            <a:r>
              <a:rPr lang="en-US" sz="4800" b="1" dirty="0" smtClean="0">
                <a:latin typeface="Centaur" panose="02030504050205020304" pitchFamily="18" charset="0"/>
              </a:rPr>
              <a:t>Greens?</a:t>
            </a:r>
            <a:endParaRPr lang="en-US" sz="4800" b="1" dirty="0">
              <a:latin typeface="Centaur" panose="02030504050205020304" pitchFamily="18" charset="0"/>
            </a:endParaRPr>
          </a:p>
        </p:txBody>
      </p:sp>
      <p:sp>
        <p:nvSpPr>
          <p:cNvPr id="3" name="Content Placeholder 2"/>
          <p:cNvSpPr>
            <a:spLocks noGrp="1"/>
          </p:cNvSpPr>
          <p:nvPr>
            <p:ph idx="1"/>
          </p:nvPr>
        </p:nvSpPr>
        <p:spPr>
          <a:xfrm>
            <a:off x="360948" y="1600200"/>
            <a:ext cx="3858515" cy="4282768"/>
          </a:xfrm>
        </p:spPr>
        <p:txBody>
          <a:bodyPr>
            <a:normAutofit lnSpcReduction="10000"/>
          </a:bodyPr>
          <a:lstStyle/>
          <a:p>
            <a:r>
              <a:rPr lang="en-US" sz="2400" dirty="0" smtClean="0">
                <a:latin typeface="Centaur" panose="02030504050205020304" pitchFamily="18" charset="0"/>
              </a:rPr>
              <a:t>LSI’s Global Greens is an urban agriculture program connecting people who have come to the U.S. as refugees with land, tools, and training to become successful farmers in the Des Moines community.</a:t>
            </a:r>
          </a:p>
          <a:p>
            <a:r>
              <a:rPr lang="en-US" sz="2400" dirty="0" smtClean="0">
                <a:latin typeface="Centaur" panose="02030504050205020304" pitchFamily="18" charset="0"/>
              </a:rPr>
              <a:t>Helping people reconnect with the land at whatever level fits their circumstances since 2010.</a:t>
            </a:r>
          </a:p>
          <a:p>
            <a:pPr marL="114300" indent="0">
              <a:buNone/>
            </a:pPr>
            <a:endParaRPr lang="en-US" dirty="0" smtClean="0">
              <a:latin typeface="Centaur" panose="02030504050205020304" pitchFamily="18" charset="0"/>
            </a:endParaRPr>
          </a:p>
          <a:p>
            <a:pPr marL="114300" indent="0">
              <a:buNone/>
            </a:pPr>
            <a:endParaRPr lang="en-US" dirty="0"/>
          </a:p>
        </p:txBody>
      </p:sp>
    </p:spTree>
    <p:extLst>
      <p:ext uri="{BB962C8B-B14F-4D97-AF65-F5344CB8AC3E}">
        <p14:creationId xmlns:p14="http://schemas.microsoft.com/office/powerpoint/2010/main" val="2681054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021783" cy="1143000"/>
          </a:xfrm>
        </p:spPr>
        <p:txBody>
          <a:bodyPr/>
          <a:lstStyle/>
          <a:p>
            <a:r>
              <a:rPr lang="en-US" sz="3200" dirty="0" smtClean="0"/>
              <a:t>Land acquisition and community partnerships</a:t>
            </a:r>
            <a:endParaRPr lang="en-US" sz="3200" dirty="0"/>
          </a:p>
        </p:txBody>
      </p:sp>
      <p:pic>
        <p:nvPicPr>
          <p:cNvPr id="3074" name="Picture 2" descr="R:\Refugee\Resources\Agriculture\Global Greens Farm\Photos of Global Greens\2014\Narad prep.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2078" t="6532" r="18571"/>
          <a:stretch/>
        </p:blipFill>
        <p:spPr bwMode="auto">
          <a:xfrm>
            <a:off x="4029297" y="1520770"/>
            <a:ext cx="4663440" cy="41828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R:\Refugee\Resources\Agriculture\Global Greens Farm\Photos of Global Greens\2017\field day potluck.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8962" y="1417638"/>
            <a:ext cx="3291840"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0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cstate="email">
            <a:extLst>
              <a:ext uri="{28A0092B-C50C-407E-A947-70E740481C1C}">
                <a14:useLocalDpi xmlns:a14="http://schemas.microsoft.com/office/drawing/2010/main" val="0"/>
              </a:ext>
            </a:extLst>
          </a:blip>
          <a:srcRect t="-24692" b="24692"/>
          <a:stretch/>
        </p:blipFill>
        <p:spPr>
          <a:xfrm>
            <a:off x="173250" y="-402773"/>
            <a:ext cx="2103120" cy="3738880"/>
          </a:xfrm>
        </p:spPr>
      </p:pic>
      <p:sp>
        <p:nvSpPr>
          <p:cNvPr id="3" name="Title 2"/>
          <p:cNvSpPr>
            <a:spLocks noGrp="1"/>
          </p:cNvSpPr>
          <p:nvPr>
            <p:ph type="title"/>
          </p:nvPr>
        </p:nvSpPr>
        <p:spPr>
          <a:xfrm>
            <a:off x="459945" y="3607913"/>
            <a:ext cx="7621071" cy="655329"/>
          </a:xfrm>
        </p:spPr>
        <p:txBody>
          <a:bodyPr/>
          <a:lstStyle/>
          <a:p>
            <a:r>
              <a:rPr lang="en-US" dirty="0" smtClean="0"/>
              <a:t>Training Farm Infrastructure Development</a:t>
            </a:r>
            <a:endParaRPr lang="en-US" dirty="0"/>
          </a:p>
        </p:txBody>
      </p:sp>
      <p:sp>
        <p:nvSpPr>
          <p:cNvPr id="4" name="Text Placeholder 3"/>
          <p:cNvSpPr>
            <a:spLocks noGrp="1"/>
          </p:cNvSpPr>
          <p:nvPr>
            <p:ph type="body" sz="half" idx="2"/>
          </p:nvPr>
        </p:nvSpPr>
        <p:spPr>
          <a:xfrm>
            <a:off x="459944" y="4263242"/>
            <a:ext cx="3162029" cy="1437127"/>
          </a:xfrm>
        </p:spPr>
        <p:txBody>
          <a:bodyPr>
            <a:noAutofit/>
          </a:bodyPr>
          <a:lstStyle/>
          <a:p>
            <a:pPr algn="l"/>
            <a:r>
              <a:rPr lang="en-US" b="1" dirty="0" smtClean="0"/>
              <a:t>	</a:t>
            </a:r>
          </a:p>
          <a:p>
            <a:pPr marL="285750" indent="-285750" algn="l">
              <a:buFontTx/>
              <a:buChar char="-"/>
            </a:pPr>
            <a:r>
              <a:rPr lang="en-US" b="1" dirty="0" smtClean="0"/>
              <a:t>Installing irrigation system</a:t>
            </a:r>
          </a:p>
          <a:p>
            <a:pPr marL="285750" indent="-285750" algn="l">
              <a:buFontTx/>
              <a:buChar char="-"/>
            </a:pPr>
            <a:r>
              <a:rPr lang="en-US" b="1" dirty="0" smtClean="0"/>
              <a:t>Fence</a:t>
            </a:r>
          </a:p>
          <a:p>
            <a:pPr marL="285750" indent="-285750" algn="l">
              <a:buFontTx/>
              <a:buChar char="-"/>
            </a:pPr>
            <a:r>
              <a:rPr lang="en-US" b="1" dirty="0" smtClean="0"/>
              <a:t>Walk-in cooler</a:t>
            </a:r>
          </a:p>
          <a:p>
            <a:pPr marL="285750" indent="-285750" algn="l">
              <a:buFontTx/>
              <a:buChar char="-"/>
            </a:pPr>
            <a:r>
              <a:rPr lang="en-US" b="1" dirty="0" smtClean="0"/>
              <a:t>Wash station</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l="19832" t="10949" b="5352"/>
          <a:stretch/>
        </p:blipFill>
        <p:spPr>
          <a:xfrm>
            <a:off x="5890163" y="593268"/>
            <a:ext cx="3017520" cy="2362829"/>
          </a:xfrm>
          <a:prstGeom prst="rect">
            <a:avLst/>
          </a:prstGeom>
        </p:spPr>
      </p:pic>
      <p:sp>
        <p:nvSpPr>
          <p:cNvPr id="10" name="TextBox 9"/>
          <p:cNvSpPr txBox="1"/>
          <p:nvPr/>
        </p:nvSpPr>
        <p:spPr>
          <a:xfrm>
            <a:off x="5142017" y="4376930"/>
            <a:ext cx="2755074" cy="1323439"/>
          </a:xfrm>
          <a:prstGeom prst="rect">
            <a:avLst/>
          </a:prstGeom>
          <a:noFill/>
        </p:spPr>
        <p:txBody>
          <a:bodyPr wrap="square" rtlCol="0">
            <a:spAutoFit/>
          </a:bodyPr>
          <a:lstStyle/>
          <a:p>
            <a:pPr marL="285750" indent="-285750">
              <a:buFontTx/>
              <a:buChar char="-"/>
            </a:pPr>
            <a:r>
              <a:rPr lang="en-US" sz="1600" b="1" dirty="0"/>
              <a:t>Equipment (BCS, tractor, wheel barrows, garden carts, bins, storage shed, </a:t>
            </a:r>
            <a:r>
              <a:rPr lang="en-US" sz="1600" b="1" dirty="0" smtClean="0"/>
              <a:t>hoses, wheel hoes, seeders, hand tools)</a:t>
            </a:r>
            <a:endParaRPr lang="en-US" sz="1600" b="1" dirty="0"/>
          </a:p>
        </p:txBody>
      </p:sp>
      <p:pic>
        <p:nvPicPr>
          <p:cNvPr id="1026" name="Picture 2" descr="R:\Refugee\Resources\Agriculture\Global Greens Farm\Photos of Global Greens\2017\Shed build at sticks.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7807" r="24545"/>
          <a:stretch/>
        </p:blipFill>
        <p:spPr bwMode="auto">
          <a:xfrm>
            <a:off x="2454500" y="1310397"/>
            <a:ext cx="3291840" cy="226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87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lessons learned</a:t>
            </a:r>
            <a:endParaRPr lang="en-US" dirty="0"/>
          </a:p>
        </p:txBody>
      </p:sp>
      <p:pic>
        <p:nvPicPr>
          <p:cNvPr id="2050" name="Picture 2" descr="R:\Refugee\Resources\Agriculture\Global Greens Farm\Photos of Global Greens\2014\whole farm.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1727"/>
          <a:stretch/>
        </p:blipFill>
        <p:spPr bwMode="auto">
          <a:xfrm>
            <a:off x="670560" y="1282535"/>
            <a:ext cx="7406640" cy="435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234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pic>
        <p:nvPicPr>
          <p:cNvPr id="5122" name="Picture 2" descr="R:\Refugee\Resources\Agriculture\Global Greens Farm\Photos of Global Greens\2017\Simon potato garlic.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16364"/>
          <a:stretch/>
        </p:blipFill>
        <p:spPr bwMode="auto">
          <a:xfrm>
            <a:off x="973778" y="1248415"/>
            <a:ext cx="6933012"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27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b="1" dirty="0" smtClean="0">
                <a:latin typeface="Centaur" panose="02030504050205020304" pitchFamily="18" charset="0"/>
              </a:rPr>
              <a:t>Global Greens Program Benefits</a:t>
            </a:r>
            <a:endParaRPr lang="en-US" b="1" dirty="0">
              <a:latin typeface="Centaur" panose="02030504050205020304" pitchFamily="18" charset="0"/>
            </a:endParaRPr>
          </a:p>
        </p:txBody>
      </p:sp>
      <p:sp>
        <p:nvSpPr>
          <p:cNvPr id="3" name="Content Placeholder 2"/>
          <p:cNvSpPr>
            <a:spLocks noGrp="1"/>
          </p:cNvSpPr>
          <p:nvPr>
            <p:ph idx="1"/>
          </p:nvPr>
        </p:nvSpPr>
        <p:spPr>
          <a:xfrm>
            <a:off x="26271" y="1417638"/>
            <a:ext cx="5523191" cy="4652086"/>
          </a:xfrm>
        </p:spPr>
        <p:txBody>
          <a:bodyPr/>
          <a:lstStyle/>
          <a:p>
            <a:pPr marL="114300" indent="0">
              <a:buNone/>
            </a:pPr>
            <a:r>
              <a:rPr lang="en-US" sz="2400" u="sng" dirty="0" smtClean="0">
                <a:latin typeface="Candara" panose="020E0502030303020204" pitchFamily="34" charset="0"/>
              </a:rPr>
              <a:t>Global Greens provides</a:t>
            </a:r>
            <a:r>
              <a:rPr lang="en-US" sz="2400" u="sng" dirty="0">
                <a:latin typeface="Candara" panose="020E0502030303020204" pitchFamily="34" charset="0"/>
              </a:rPr>
              <a:t>:</a:t>
            </a:r>
          </a:p>
          <a:p>
            <a:pPr marL="114300" indent="0">
              <a:buNone/>
            </a:pPr>
            <a:r>
              <a:rPr lang="en-US" sz="2400" dirty="0">
                <a:latin typeface="Candara" panose="020E0502030303020204" pitchFamily="34" charset="0"/>
              </a:rPr>
              <a:t>1. A source of local, healthy food for our communities</a:t>
            </a:r>
          </a:p>
          <a:p>
            <a:pPr marL="114300" indent="0">
              <a:buNone/>
            </a:pPr>
            <a:r>
              <a:rPr lang="en-US" sz="2400" dirty="0">
                <a:latin typeface="Candara" panose="020E0502030303020204" pitchFamily="34" charset="0"/>
              </a:rPr>
              <a:t>2. An opportunity to reconnect with the land</a:t>
            </a:r>
          </a:p>
          <a:p>
            <a:pPr marL="114300" indent="0">
              <a:buNone/>
            </a:pPr>
            <a:r>
              <a:rPr lang="en-US" sz="2400" dirty="0">
                <a:latin typeface="Candara" panose="020E0502030303020204" pitchFamily="34" charset="0"/>
              </a:rPr>
              <a:t>3. Integration into the community</a:t>
            </a:r>
          </a:p>
          <a:p>
            <a:pPr marL="114300" indent="0">
              <a:buNone/>
            </a:pPr>
            <a:r>
              <a:rPr lang="en-US" sz="2400" dirty="0">
                <a:latin typeface="Candara" panose="020E0502030303020204" pitchFamily="34" charset="0"/>
              </a:rPr>
              <a:t>4. Healing and mental health benefits for those who have experienced trauma</a:t>
            </a:r>
          </a:p>
          <a:p>
            <a:pPr marL="114300" indent="0">
              <a:buNone/>
            </a:pPr>
            <a:r>
              <a:rPr lang="en-US" sz="2400" dirty="0">
                <a:latin typeface="Candara" panose="020E0502030303020204" pitchFamily="34" charset="0"/>
              </a:rPr>
              <a:t>5. Supplemental income when produce is </a:t>
            </a:r>
            <a:r>
              <a:rPr lang="en-US" sz="2400" dirty="0" smtClean="0">
                <a:latin typeface="Candara" panose="020E0502030303020204" pitchFamily="34" charset="0"/>
              </a:rPr>
              <a:t>sold</a:t>
            </a:r>
            <a:endParaRPr lang="en-US" sz="2400" dirty="0">
              <a:latin typeface="Candara" panose="020E0502030303020204" pitchFamily="34" charset="0"/>
            </a:endParaRPr>
          </a:p>
          <a:p>
            <a:pPr marL="114300" indent="0">
              <a:buNone/>
            </a:pPr>
            <a:endParaRPr lang="en-US" dirty="0"/>
          </a:p>
        </p:txBody>
      </p:sp>
    </p:spTree>
    <p:extLst>
      <p:ext uri="{BB962C8B-B14F-4D97-AF65-F5344CB8AC3E}">
        <p14:creationId xmlns:p14="http://schemas.microsoft.com/office/powerpoint/2010/main" val="239217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get involved-Local!</a:t>
            </a:r>
            <a:endParaRPr lang="en-US" dirty="0"/>
          </a:p>
        </p:txBody>
      </p:sp>
      <p:sp>
        <p:nvSpPr>
          <p:cNvPr id="3" name="Content Placeholder 2"/>
          <p:cNvSpPr>
            <a:spLocks noGrp="1"/>
          </p:cNvSpPr>
          <p:nvPr>
            <p:ph idx="1"/>
          </p:nvPr>
        </p:nvSpPr>
        <p:spPr/>
        <p:txBody>
          <a:bodyPr>
            <a:normAutofit/>
          </a:bodyPr>
          <a:lstStyle/>
          <a:p>
            <a:r>
              <a:rPr lang="en-US" sz="2600" dirty="0"/>
              <a:t>Sign up for “The Dirt</a:t>
            </a:r>
            <a:r>
              <a:rPr lang="en-US" sz="2600" dirty="0" smtClean="0"/>
              <a:t>” on our website or at our table</a:t>
            </a:r>
            <a:endParaRPr lang="en-US" sz="2600" dirty="0"/>
          </a:p>
          <a:p>
            <a:r>
              <a:rPr lang="en-US" sz="2600" dirty="0" smtClean="0"/>
              <a:t>Volunteer</a:t>
            </a:r>
          </a:p>
          <a:p>
            <a:r>
              <a:rPr lang="en-US" sz="2600" dirty="0" smtClean="0"/>
              <a:t>Donate</a:t>
            </a:r>
          </a:p>
          <a:p>
            <a:r>
              <a:rPr lang="en-US" sz="2600" dirty="0" smtClean="0"/>
              <a:t>Partner</a:t>
            </a:r>
          </a:p>
          <a:p>
            <a:r>
              <a:rPr lang="en-US" sz="2600" dirty="0"/>
              <a:t>Advocate</a:t>
            </a:r>
          </a:p>
          <a:p>
            <a:r>
              <a:rPr lang="en-US" sz="2600" dirty="0" smtClean="0"/>
              <a:t>Come to our markets!</a:t>
            </a:r>
          </a:p>
          <a:p>
            <a:r>
              <a:rPr lang="en-US" sz="2600" dirty="0" smtClean="0"/>
              <a:t>Join our CSA!</a:t>
            </a:r>
          </a:p>
          <a:p>
            <a:endParaRPr lang="en-US" sz="1800" dirty="0" smtClean="0"/>
          </a:p>
          <a:p>
            <a:pPr marL="114300" indent="0">
              <a:buNone/>
            </a:pPr>
            <a:r>
              <a:rPr lang="en-US" sz="2400" b="1" dirty="0" smtClean="0"/>
              <a:t>lsiowa.org/</a:t>
            </a:r>
            <a:r>
              <a:rPr lang="en-US" sz="2400" b="1" dirty="0" err="1" smtClean="0"/>
              <a:t>globalgreens</a:t>
            </a:r>
            <a:r>
              <a:rPr lang="en-US" sz="2400" b="1" dirty="0" smtClean="0"/>
              <a:t>        iowastandswithrefugees.org</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93211" y="2314157"/>
            <a:ext cx="4321630" cy="242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933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Ways to get involved-statewide!</a:t>
            </a:r>
            <a:endParaRPr lang="en-US" sz="4000" dirty="0"/>
          </a:p>
        </p:txBody>
      </p:sp>
      <p:sp>
        <p:nvSpPr>
          <p:cNvPr id="3" name="Content Placeholder 2"/>
          <p:cNvSpPr>
            <a:spLocks noGrp="1"/>
          </p:cNvSpPr>
          <p:nvPr>
            <p:ph idx="1"/>
          </p:nvPr>
        </p:nvSpPr>
        <p:spPr>
          <a:xfrm>
            <a:off x="457200" y="1555667"/>
            <a:ext cx="5302332" cy="4227615"/>
          </a:xfrm>
        </p:spPr>
        <p:txBody>
          <a:bodyPr>
            <a:normAutofit/>
          </a:bodyPr>
          <a:lstStyle/>
          <a:p>
            <a:r>
              <a:rPr lang="en-US" sz="2600" dirty="0" smtClean="0"/>
              <a:t>Support similar programs around the state</a:t>
            </a:r>
            <a:endParaRPr lang="en-US" sz="2400" dirty="0"/>
          </a:p>
          <a:p>
            <a:r>
              <a:rPr lang="en-US" sz="2600" dirty="0" smtClean="0"/>
              <a:t>Partner with refugee </a:t>
            </a:r>
            <a:r>
              <a:rPr lang="en-US" sz="2400" dirty="0" smtClean="0"/>
              <a:t>communities in your area</a:t>
            </a:r>
          </a:p>
          <a:p>
            <a:pPr lvl="1"/>
            <a:r>
              <a:rPr lang="en-US" sz="2400" dirty="0" smtClean="0"/>
              <a:t>We will always share resources, our toolkit, and </a:t>
            </a:r>
            <a:r>
              <a:rPr lang="en-US" sz="2400" smtClean="0"/>
              <a:t>host visits!</a:t>
            </a:r>
            <a:endParaRPr lang="en-US" sz="2600" dirty="0" smtClean="0"/>
          </a:p>
          <a:p>
            <a:r>
              <a:rPr lang="en-US" sz="2600" dirty="0" smtClean="0"/>
              <a:t>Advocate</a:t>
            </a:r>
            <a:endParaRPr lang="en-US" sz="2600" dirty="0"/>
          </a:p>
          <a:p>
            <a:endParaRPr lang="en-US" sz="1800" dirty="0" smtClean="0"/>
          </a:p>
          <a:p>
            <a:pPr marL="114300" indent="0">
              <a:buNone/>
            </a:pPr>
            <a:r>
              <a:rPr lang="en-US" sz="2400" b="1" dirty="0" smtClean="0"/>
              <a:t>lsiowa.org/</a:t>
            </a:r>
            <a:r>
              <a:rPr lang="en-US" sz="2400" b="1" dirty="0" err="1" smtClean="0"/>
              <a:t>globalgreens</a:t>
            </a:r>
            <a:r>
              <a:rPr lang="en-US" sz="2400" b="1" dirty="0" smtClean="0"/>
              <a:t>        iowastandswithrefugees.org</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0193" t="8421" r="27079"/>
          <a:stretch/>
        </p:blipFill>
        <p:spPr>
          <a:xfrm>
            <a:off x="6008914" y="1650930"/>
            <a:ext cx="2885704" cy="4132352"/>
          </a:xfrm>
          <a:prstGeom prst="rect">
            <a:avLst/>
          </a:prstGeom>
        </p:spPr>
      </p:pic>
    </p:spTree>
    <p:extLst>
      <p:ext uri="{BB962C8B-B14F-4D97-AF65-F5344CB8AC3E}">
        <p14:creationId xmlns:p14="http://schemas.microsoft.com/office/powerpoint/2010/main" val="1153729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164" y="0"/>
            <a:ext cx="9312164" cy="6984124"/>
          </a:xfrm>
        </p:spPr>
      </p:pic>
      <p:sp>
        <p:nvSpPr>
          <p:cNvPr id="2" name="Title 1"/>
          <p:cNvSpPr>
            <a:spLocks noGrp="1"/>
          </p:cNvSpPr>
          <p:nvPr>
            <p:ph type="title"/>
          </p:nvPr>
        </p:nvSpPr>
        <p:spPr>
          <a:xfrm>
            <a:off x="0" y="-157655"/>
            <a:ext cx="7620000" cy="1143000"/>
          </a:xfrm>
        </p:spPr>
        <p:txBody>
          <a:bodyPr/>
          <a:lstStyle/>
          <a:p>
            <a:r>
              <a:rPr lang="en-US" sz="7200" b="1" dirty="0" smtClean="0">
                <a:solidFill>
                  <a:srgbClr val="FFFF00"/>
                </a:solidFill>
                <a:latin typeface="Centaur" panose="02030504050205020304" pitchFamily="18" charset="0"/>
              </a:rPr>
              <a:t>Thank you!</a:t>
            </a:r>
            <a:endParaRPr lang="en-US" sz="7200" b="1" dirty="0">
              <a:solidFill>
                <a:srgbClr val="FFFF00"/>
              </a:solidFill>
              <a:latin typeface="Centaur" panose="02030504050205020304" pitchFamily="18" charset="0"/>
            </a:endParaRPr>
          </a:p>
        </p:txBody>
      </p:sp>
    </p:spTree>
    <p:extLst>
      <p:ext uri="{BB962C8B-B14F-4D97-AF65-F5344CB8AC3E}">
        <p14:creationId xmlns:p14="http://schemas.microsoft.com/office/powerpoint/2010/main" val="3644265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entaur" panose="02030504050205020304" pitchFamily="18" charset="0"/>
              </a:rPr>
              <a:t>Program Spectrum</a:t>
            </a:r>
            <a:endParaRPr lang="en-US" dirty="0">
              <a:latin typeface="Centaur" panose="020305040502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0442094"/>
              </p:ext>
            </p:extLst>
          </p:nvPr>
        </p:nvGraphicFramePr>
        <p:xfrm>
          <a:off x="457200" y="1600200"/>
          <a:ext cx="7620000" cy="4283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3549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latin typeface="Centaur" panose="02030504050205020304" pitchFamily="18" charset="0"/>
              </a:rPr>
              <a:t>Community Gardens Program</a:t>
            </a:r>
            <a:endParaRPr lang="en-US" sz="4400" b="1" dirty="0">
              <a:latin typeface="Centaur" panose="02030504050205020304" pitchFamily="18" charset="0"/>
            </a:endParaRPr>
          </a:p>
        </p:txBody>
      </p:sp>
      <p:pic>
        <p:nvPicPr>
          <p:cNvPr id="1026" name="Picture 2" descr="R:\Refugee\Resources\Agriculture\Community Gardens\Pictures\Alive Church\14247551_1170789049610587_1239873313_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81723" y="1648047"/>
            <a:ext cx="3289152" cy="42317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Refugee\Resources\Agriculture\Community Gardens\Pictures\Alive Church\HarvestingSPotatoVines.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8558" r="8940" b="15195"/>
          <a:stretch/>
        </p:blipFill>
        <p:spPr bwMode="auto">
          <a:xfrm>
            <a:off x="659218" y="1648046"/>
            <a:ext cx="3391786" cy="423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8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468923"/>
            <a:ext cx="8944708" cy="3139321"/>
          </a:xfrm>
          <a:prstGeom prst="rect">
            <a:avLst/>
          </a:prstGeom>
          <a:noFill/>
          <a:effectLst>
            <a:outerShdw blurRad="50800" dist="50800" dir="5400000" algn="ctr" rotWithShape="0">
              <a:schemeClr val="tx1">
                <a:lumMod val="50000"/>
                <a:lumOff val="50000"/>
              </a:schemeClr>
            </a:outerShdw>
          </a:effectLst>
        </p:spPr>
        <p:txBody>
          <a:bodyPr wrap="square" rtlCol="0">
            <a:spAutoFit/>
          </a:bodyPr>
          <a:lstStyle/>
          <a:p>
            <a:r>
              <a:rPr lang="en-US" sz="6600" b="1" dirty="0" smtClean="0">
                <a:solidFill>
                  <a:srgbClr val="FFFF00"/>
                </a:solidFill>
                <a:latin typeface="Centaur" panose="02030504050205020304" pitchFamily="18" charset="0"/>
              </a:rPr>
              <a:t>Over 250 families in community gardens at 18 different sites</a:t>
            </a:r>
            <a:endParaRPr lang="en-US" sz="6600" b="1" dirty="0">
              <a:solidFill>
                <a:srgbClr val="FFFF00"/>
              </a:solidFill>
              <a:latin typeface="Centaur" panose="02030504050205020304" pitchFamily="18" charset="0"/>
            </a:endParaRPr>
          </a:p>
        </p:txBody>
      </p:sp>
    </p:spTree>
    <p:extLst>
      <p:ext uri="{BB962C8B-B14F-4D97-AF65-F5344CB8AC3E}">
        <p14:creationId xmlns:p14="http://schemas.microsoft.com/office/powerpoint/2010/main" val="253467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solidFill>
                  <a:schemeClr val="tx2"/>
                </a:solidFill>
                <a:latin typeface="Centaur" panose="02030504050205020304" pitchFamily="18" charset="0"/>
              </a:rPr>
              <a:t>Community Gardens</a:t>
            </a:r>
            <a:endParaRPr lang="en-US" sz="5400" b="1" dirty="0">
              <a:solidFill>
                <a:schemeClr val="tx2"/>
              </a:solidFill>
              <a:latin typeface="Centaur" panose="02030504050205020304" pitchFamily="18" charset="0"/>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150" t="15245" r="10466" b="16667"/>
          <a:stretch/>
        </p:blipFill>
        <p:spPr bwMode="auto">
          <a:xfrm>
            <a:off x="163631" y="157675"/>
            <a:ext cx="8065986" cy="651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711" y="5682673"/>
            <a:ext cx="2721935" cy="923330"/>
          </a:xfrm>
          <a:prstGeom prst="rect">
            <a:avLst/>
          </a:prstGeom>
          <a:noFill/>
        </p:spPr>
        <p:txBody>
          <a:bodyPr wrap="square" rtlCol="0">
            <a:spAutoFit/>
          </a:bodyPr>
          <a:lstStyle/>
          <a:p>
            <a:r>
              <a:rPr lang="en-US" b="1" dirty="0" smtClean="0"/>
              <a:t>Green Shapes-Ideal Locations for new Gardens/Partnerships</a:t>
            </a:r>
            <a:endParaRPr lang="en-US" b="1" dirty="0"/>
          </a:p>
        </p:txBody>
      </p:sp>
    </p:spTree>
    <p:extLst>
      <p:ext uri="{BB962C8B-B14F-4D97-AF65-F5344CB8AC3E}">
        <p14:creationId xmlns:p14="http://schemas.microsoft.com/office/powerpoint/2010/main" val="3263865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64663" y="5114259"/>
            <a:ext cx="1325525" cy="132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28094" y="210877"/>
            <a:ext cx="2598664" cy="4619847"/>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l="23598" t="14649" r="5664" b="7773"/>
          <a:stretch/>
        </p:blipFill>
        <p:spPr>
          <a:xfrm>
            <a:off x="752976" y="375317"/>
            <a:ext cx="3807146" cy="2862036"/>
          </a:xfrm>
          <a:prstGeom prst="rect">
            <a:avLst/>
          </a:prstGeom>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val="0"/>
              </a:ext>
            </a:extLst>
          </a:blip>
          <a:srcRect l="10961"/>
          <a:stretch/>
        </p:blipFill>
        <p:spPr>
          <a:xfrm>
            <a:off x="249402" y="3598222"/>
            <a:ext cx="4981630" cy="3146961"/>
          </a:xfrm>
          <a:prstGeom prst="rect">
            <a:avLst/>
          </a:prstGeom>
        </p:spPr>
      </p:pic>
    </p:spTree>
    <p:extLst>
      <p:ext uri="{BB962C8B-B14F-4D97-AF65-F5344CB8AC3E}">
        <p14:creationId xmlns:p14="http://schemas.microsoft.com/office/powerpoint/2010/main" val="3102857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4378" y="0"/>
            <a:ext cx="10295905" cy="6863937"/>
          </a:xfrm>
          <a:prstGeom prst="rect">
            <a:avLst/>
          </a:prstGeom>
        </p:spPr>
      </p:pic>
      <p:sp>
        <p:nvSpPr>
          <p:cNvPr id="2" name="Title 1"/>
          <p:cNvSpPr>
            <a:spLocks noGrp="1"/>
          </p:cNvSpPr>
          <p:nvPr>
            <p:ph type="title"/>
          </p:nvPr>
        </p:nvSpPr>
        <p:spPr>
          <a:xfrm>
            <a:off x="457200" y="1116419"/>
            <a:ext cx="9258300" cy="4259254"/>
          </a:xfrm>
        </p:spPr>
        <p:txBody>
          <a:bodyPr/>
          <a:lstStyle/>
          <a:p>
            <a:r>
              <a:rPr lang="en-US" b="1" dirty="0" smtClean="0">
                <a:ln>
                  <a:solidFill>
                    <a:srgbClr val="FFFF00"/>
                  </a:solidFill>
                </a:ln>
                <a:solidFill>
                  <a:srgbClr val="FFFF00"/>
                </a:solidFill>
                <a:latin typeface="Centaur" panose="02030504050205020304" pitchFamily="18" charset="0"/>
              </a:rPr>
              <a:t/>
            </a:r>
            <a:br>
              <a:rPr lang="en-US" b="1" dirty="0" smtClean="0">
                <a:ln>
                  <a:solidFill>
                    <a:srgbClr val="FFFF00"/>
                  </a:solidFill>
                </a:ln>
                <a:solidFill>
                  <a:srgbClr val="FFFF00"/>
                </a:solidFill>
                <a:latin typeface="Centaur" panose="02030504050205020304" pitchFamily="18" charset="0"/>
              </a:rPr>
            </a:br>
            <a: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t>- Burundi   </a:t>
            </a:r>
            <a:b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br>
            <a: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t>- Bhutan</a:t>
            </a:r>
            <a:b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br>
            <a: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t>- Burma</a:t>
            </a:r>
            <a:b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br>
            <a:r>
              <a:rPr lang="en-US" sz="4800" spc="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t>- Rwanda</a:t>
            </a:r>
            <a:r>
              <a:rPr lang="en-US" b="1" dirty="0" smtClean="0">
                <a:ln>
                  <a:solidFill>
                    <a:srgbClr val="FFFF00"/>
                  </a:solidFill>
                </a:ln>
                <a:solidFill>
                  <a:srgbClr val="FFFF00"/>
                </a:solidFill>
                <a:latin typeface="Centaur" panose="02030504050205020304" pitchFamily="18" charset="0"/>
              </a:rPr>
              <a:t/>
            </a:r>
            <a:br>
              <a:rPr lang="en-US" b="1" dirty="0" smtClean="0">
                <a:ln>
                  <a:solidFill>
                    <a:srgbClr val="FFFF00"/>
                  </a:solidFill>
                </a:ln>
                <a:solidFill>
                  <a:srgbClr val="FFFF00"/>
                </a:solidFill>
                <a:latin typeface="Centaur" panose="02030504050205020304" pitchFamily="18" charset="0"/>
              </a:rPr>
            </a:br>
            <a:r>
              <a:rPr lang="en-US" b="1" dirty="0">
                <a:solidFill>
                  <a:srgbClr val="FFC000"/>
                </a:solidFill>
                <a:latin typeface="Centaur" panose="02030504050205020304" pitchFamily="18" charset="0"/>
              </a:rPr>
              <a:t>	</a:t>
            </a:r>
            <a:r>
              <a:rPr lang="en-US" b="1" dirty="0" smtClean="0">
                <a:solidFill>
                  <a:srgbClr val="FFC000"/>
                </a:solidFill>
                <a:latin typeface="Centaur" panose="02030504050205020304" pitchFamily="18" charset="0"/>
              </a:rPr>
              <a:t>					</a:t>
            </a:r>
            <a:br>
              <a:rPr lang="en-US" b="1" dirty="0" smtClean="0">
                <a:solidFill>
                  <a:srgbClr val="FFC000"/>
                </a:solidFill>
                <a:latin typeface="Centaur" panose="02030504050205020304" pitchFamily="18" charset="0"/>
              </a:rPr>
            </a:br>
            <a:r>
              <a:rPr lang="en-US" b="1" dirty="0">
                <a:solidFill>
                  <a:srgbClr val="FFC000"/>
                </a:solidFill>
                <a:latin typeface="Centaur" panose="02030504050205020304" pitchFamily="18" charset="0"/>
              </a:rPr>
              <a:t>	</a:t>
            </a:r>
            <a:r>
              <a:rPr lang="en-US" b="1" dirty="0" smtClean="0">
                <a:solidFill>
                  <a:srgbClr val="FFC000"/>
                </a:solidFill>
                <a:latin typeface="Centaur" panose="02030504050205020304" pitchFamily="18" charset="0"/>
              </a:rPr>
              <a:t>					</a:t>
            </a:r>
            <a:r>
              <a:rPr lang="en-US" dirty="0" smtClean="0">
                <a:solidFill>
                  <a:srgbClr val="FFC000"/>
                </a:solidFill>
              </a:rPr>
              <a:t/>
            </a:r>
            <a:br>
              <a:rPr lang="en-US" dirty="0" smtClean="0">
                <a:solidFill>
                  <a:srgbClr val="FFC000"/>
                </a:solidFill>
              </a:rPr>
            </a:br>
            <a:endParaRPr lang="en-US" dirty="0">
              <a:solidFill>
                <a:srgbClr val="FFC000"/>
              </a:solidFill>
            </a:endParaRPr>
          </a:p>
        </p:txBody>
      </p:sp>
      <p:sp>
        <p:nvSpPr>
          <p:cNvPr id="3" name="TextBox 2"/>
          <p:cNvSpPr txBox="1"/>
          <p:nvPr/>
        </p:nvSpPr>
        <p:spPr>
          <a:xfrm>
            <a:off x="249375" y="223677"/>
            <a:ext cx="4400500" cy="769441"/>
          </a:xfrm>
          <a:prstGeom prst="rect">
            <a:avLst/>
          </a:prstGeom>
          <a:noFill/>
        </p:spPr>
        <p:txBody>
          <a:bodyPr wrap="none" rtlCol="0">
            <a:spAutoFit/>
          </a:bodyPr>
          <a:lstStyle/>
          <a:p>
            <a:r>
              <a:rPr lang="en-US" sz="4400" u="sng"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rPr>
              <a:t>Farmer Backgrounds</a:t>
            </a:r>
            <a:endParaRPr lang="en-US" sz="4400" u="sng" dirty="0">
              <a:ln w="18415" cmpd="sng">
                <a:solidFill>
                  <a:srgbClr val="FFFF00"/>
                </a:solidFill>
                <a:prstDash val="solid"/>
              </a:ln>
              <a:solidFill>
                <a:srgbClr val="FFFFFF"/>
              </a:solidFill>
              <a:effectLst>
                <a:outerShdw blurRad="63500" dir="3600000" algn="tl" rotWithShape="0">
                  <a:srgbClr val="000000">
                    <a:alpha val="70000"/>
                  </a:srgbClr>
                </a:outerShdw>
              </a:effectLst>
              <a:latin typeface="Centaur" panose="02030504050205020304" pitchFamily="18" charset="0"/>
            </a:endParaRPr>
          </a:p>
        </p:txBody>
      </p:sp>
    </p:spTree>
    <p:extLst>
      <p:ext uri="{BB962C8B-B14F-4D97-AF65-F5344CB8AC3E}">
        <p14:creationId xmlns:p14="http://schemas.microsoft.com/office/powerpoint/2010/main" val="1068733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Gardens</a:t>
            </a:r>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26" r="9735"/>
          <a:stretch/>
        </p:blipFill>
        <p:spPr bwMode="auto">
          <a:xfrm>
            <a:off x="1" y="-1059193"/>
            <a:ext cx="9144000" cy="820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49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SI_Presentation_Template">
  <a:themeElements>
    <a:clrScheme name="LSI">
      <a:dk1>
        <a:srgbClr val="000000"/>
      </a:dk1>
      <a:lt1>
        <a:srgbClr val="FFFFFF"/>
      </a:lt1>
      <a:dk2>
        <a:srgbClr val="0079C1"/>
      </a:dk2>
      <a:lt2>
        <a:srgbClr val="FFFFFF"/>
      </a:lt2>
      <a:accent1>
        <a:srgbClr val="0079C1"/>
      </a:accent1>
      <a:accent2>
        <a:srgbClr val="6CB33F"/>
      </a:accent2>
      <a:accent3>
        <a:srgbClr val="C4BCB7"/>
      </a:accent3>
      <a:accent4>
        <a:srgbClr val="A6192E"/>
      </a:accent4>
      <a:accent5>
        <a:srgbClr val="F1B434"/>
      </a:accent5>
      <a:accent6>
        <a:srgbClr val="470A68"/>
      </a:accent6>
      <a:hlink>
        <a:srgbClr val="0079C1"/>
      </a:hlink>
      <a:folHlink>
        <a:srgbClr val="C4BCB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4001</TotalTime>
  <Words>942</Words>
  <Application>Microsoft Office PowerPoint</Application>
  <PresentationFormat>On-screen Show (4:3)</PresentationFormat>
  <Paragraphs>132</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LSI_Presentation_Template</vt:lpstr>
      <vt:lpstr>PowerPoint Presentation</vt:lpstr>
      <vt:lpstr>What is Global  Greens?</vt:lpstr>
      <vt:lpstr>Program Spectrum</vt:lpstr>
      <vt:lpstr>Community Gardens Program</vt:lpstr>
      <vt:lpstr>PowerPoint Presentation</vt:lpstr>
      <vt:lpstr>Community Gardens</vt:lpstr>
      <vt:lpstr>PowerPoint Presentation</vt:lpstr>
      <vt:lpstr> - Burundi    - Bhutan - Burma - Rwanda               </vt:lpstr>
      <vt:lpstr>Community Gardens</vt:lpstr>
      <vt:lpstr>Transition Sites</vt:lpstr>
      <vt:lpstr>PowerPoint Presentation</vt:lpstr>
      <vt:lpstr>PowerPoint Presentation</vt:lpstr>
      <vt:lpstr>Global Greens farmers Market</vt:lpstr>
      <vt:lpstr>PowerPoint Presentation</vt:lpstr>
      <vt:lpstr>Community Supported Agriculture (CSA)</vt:lpstr>
      <vt:lpstr>CSA Program Quick Facts</vt:lpstr>
      <vt:lpstr>Downtown Des Moines Farmers’ Market</vt:lpstr>
      <vt:lpstr>PowerPoint Presentation</vt:lpstr>
      <vt:lpstr>Market and Home Sale Totals</vt:lpstr>
      <vt:lpstr>Land acquisition and community partnerships</vt:lpstr>
      <vt:lpstr>Training Farm Infrastructure Development</vt:lpstr>
      <vt:lpstr>Some lessons learned</vt:lpstr>
      <vt:lpstr>Challenges</vt:lpstr>
      <vt:lpstr>Global Greens Program Benefits</vt:lpstr>
      <vt:lpstr>Ways to get involved-Local!</vt:lpstr>
      <vt:lpstr>Ways to get involved-statewide!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Wuertz</dc:creator>
  <cp:lastModifiedBy>Jessica Soulis</cp:lastModifiedBy>
  <cp:revision>415</cp:revision>
  <cp:lastPrinted>2017-08-16T15:31:12Z</cp:lastPrinted>
  <dcterms:created xsi:type="dcterms:W3CDTF">2011-07-12T18:28:21Z</dcterms:created>
  <dcterms:modified xsi:type="dcterms:W3CDTF">2017-11-07T21:26:22Z</dcterms:modified>
</cp:coreProperties>
</file>