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handoutMasterIdLst>
    <p:handoutMasterId r:id="rId14"/>
  </p:handoutMasterIdLst>
  <p:sldIdLst>
    <p:sldId id="256" r:id="rId2"/>
    <p:sldId id="257" r:id="rId3"/>
    <p:sldId id="268" r:id="rId4"/>
    <p:sldId id="270" r:id="rId5"/>
    <p:sldId id="272" r:id="rId6"/>
    <p:sldId id="271" r:id="rId7"/>
    <p:sldId id="273" r:id="rId8"/>
    <p:sldId id="275" r:id="rId9"/>
    <p:sldId id="276" r:id="rId10"/>
    <p:sldId id="277" r:id="rId11"/>
    <p:sldId id="278" r:id="rId12"/>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EC20E35-A176-4012-BC5E-935CFFF8708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599" autoAdjust="0"/>
  </p:normalViewPr>
  <p:slideViewPr>
    <p:cSldViewPr>
      <p:cViewPr varScale="1">
        <p:scale>
          <a:sx n="74" d="100"/>
          <a:sy n="74" d="100"/>
        </p:scale>
        <p:origin x="582" y="72"/>
      </p:cViewPr>
      <p:guideLst>
        <p:guide pos="3839"/>
        <p:guide orient="horz" pos="2160"/>
      </p:guideLst>
    </p:cSldViewPr>
  </p:slideViewPr>
  <p:notesTextViewPr>
    <p:cViewPr>
      <p:scale>
        <a:sx n="1" d="1"/>
        <a:sy n="1" d="1"/>
      </p:scale>
      <p:origin x="0" y="0"/>
    </p:cViewPr>
  </p:notesTextViewPr>
  <p:notesViewPr>
    <p:cSldViewPr showGuides="1">
      <p:cViewPr varScale="1">
        <p:scale>
          <a:sx n="52" d="100"/>
          <a:sy n="52" d="100"/>
        </p:scale>
        <p:origin x="2664" y="3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84AA43A-3F76-4A13-9CD6-36134EB429E3}" type="datetimeFigureOut">
              <a:rPr lang="en-US"/>
              <a:t>2/18/2026</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50423A-8BCE-448E-A97B-03A88B2B12C1}" type="slidenum">
              <a:rPr/>
              <a:t>‹#›</a:t>
            </a:fld>
            <a:endParaRPr/>
          </a:p>
        </p:txBody>
      </p:sp>
    </p:spTree>
    <p:extLst>
      <p:ext uri="{BB962C8B-B14F-4D97-AF65-F5344CB8AC3E}">
        <p14:creationId xmlns:p14="http://schemas.microsoft.com/office/powerpoint/2010/main" val="4051395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674A4F-2B7A-4ECB-A400-260B2FFC03C1}" type="datetimeFigureOut">
              <a:rPr lang="en-US"/>
              <a:t>2/18/2026</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F2A70B-78F2-4DCF-B53B-C990D2FAFB8A}" type="slidenum">
              <a:rPr/>
              <a:t>‹#›</a:t>
            </a:fld>
            <a:endParaRPr/>
          </a:p>
        </p:txBody>
      </p:sp>
    </p:spTree>
    <p:extLst>
      <p:ext uri="{BB962C8B-B14F-4D97-AF65-F5344CB8AC3E}">
        <p14:creationId xmlns:p14="http://schemas.microsoft.com/office/powerpoint/2010/main" val="2411570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2413" y="1905000"/>
            <a:ext cx="9144000" cy="2667000"/>
          </a:xfrm>
        </p:spPr>
        <p:txBody>
          <a:bodyPr>
            <a:noAutofit/>
          </a:bodyPr>
          <a:lstStyle>
            <a:lvl1pPr>
              <a:defRPr sz="5400"/>
            </a:lvl1pPr>
          </a:lstStyle>
          <a:p>
            <a:r>
              <a:rPr lang="en-US" smtClean="0"/>
              <a:t>Click to edit Master title style</a:t>
            </a:r>
            <a:endParaRPr/>
          </a:p>
        </p:txBody>
      </p:sp>
      <p:grpSp>
        <p:nvGrpSpPr>
          <p:cNvPr id="256" name="line" descr="Line graphic"/>
          <p:cNvGrpSpPr/>
          <p:nvPr/>
        </p:nvGrpSpPr>
        <p:grpSpPr bwMode="invGray">
          <a:xfrm>
            <a:off x="1584896" y="4724400"/>
            <a:ext cx="8631936" cy="64008"/>
            <a:chOff x="-4110038" y="2703513"/>
            <a:chExt cx="17394239" cy="160336"/>
          </a:xfrm>
          <a:solidFill>
            <a:schemeClr val="accent1"/>
          </a:solidFill>
        </p:grpSpPr>
        <p:sp>
          <p:nvSpPr>
            <p:cNvPr id="257"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8"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9"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0"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1"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2"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3"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4"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5"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6"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7"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8"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9"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0"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1"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2"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3"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4"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5"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6"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7"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8"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9"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0"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1"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2"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3"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4"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5"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6"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7"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8"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9"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0"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1"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2"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3"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4"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5"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6"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7"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8"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9"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0"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1"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2"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3"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4"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5"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6"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7"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8"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9"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0"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1"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2"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3"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4"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5"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6"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7"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8"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9"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0"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1"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2"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3"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4"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5"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6"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7"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8"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9"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0"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1"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2"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3"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4"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5"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6"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7"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8"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9"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0"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1"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2"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3"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4"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5"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6"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7"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8"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9"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0"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1"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2"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3"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4"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5"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6"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7"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8"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9"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0"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1"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2"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3"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4"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5"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6"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7"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8"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9"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0"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1"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2"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3"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4"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5"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6"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7"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8"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9"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grpSp>
      <p:sp>
        <p:nvSpPr>
          <p:cNvPr id="3" name="Subtitle 2"/>
          <p:cNvSpPr>
            <a:spLocks noGrp="1"/>
          </p:cNvSpPr>
          <p:nvPr>
            <p:ph type="subTitle" idx="1"/>
          </p:nvPr>
        </p:nvSpPr>
        <p:spPr>
          <a:xfrm>
            <a:off x="1522413" y="5105400"/>
            <a:ext cx="9143999" cy="1066800"/>
          </a:xfrm>
        </p:spPr>
        <p:txBody>
          <a:bodyPr/>
          <a:lstStyle>
            <a:lvl1pPr marL="0" indent="0" algn="l">
              <a:spcBef>
                <a:spcPts val="0"/>
              </a:spcBef>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Tree>
    <p:extLst>
      <p:ext uri="{BB962C8B-B14F-4D97-AF65-F5344CB8AC3E}">
        <p14:creationId xmlns:p14="http://schemas.microsoft.com/office/powerpoint/2010/main" val="674356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grpSp>
        <p:nvGrpSpPr>
          <p:cNvPr id="7" name="line" descr="Line graphic"/>
          <p:cNvGrpSpPr/>
          <p:nvPr/>
        </p:nvGrpSpPr>
        <p:grpSpPr bwMode="invGray">
          <a:xfrm>
            <a:off x="1522413" y="1514475"/>
            <a:ext cx="10569575" cy="64008"/>
            <a:chOff x="1522413" y="1514475"/>
            <a:chExt cx="10569575" cy="64008"/>
          </a:xfrm>
        </p:grpSpPr>
        <p:sp>
          <p:nvSpPr>
            <p:cNvPr id="8" name="Freeform 7"/>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 name="Freeform 8"/>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0" name="Freeform 9"/>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3" name="Vertical Text Placeholder 2"/>
          <p:cNvSpPr>
            <a:spLocks noGrp="1"/>
          </p:cNvSpPr>
          <p:nvPr>
            <p:ph type="body" orient="vert" idx="1"/>
          </p:nvPr>
        </p:nvSpPr>
        <p:spPr/>
        <p:txBody>
          <a:bodyPr vert="eaVert"/>
          <a:lstStyle>
            <a:lvl5pPr>
              <a:defRPr/>
            </a:lvl5pPr>
            <a:lvl6pPr marL="1956816">
              <a:defRPr/>
            </a:lvl6pPr>
            <a:lvl7pPr marL="1956816">
              <a:defRPr/>
            </a:lvl7pPr>
            <a:lvl8pPr marL="1956816">
              <a:defRPr/>
            </a:lvl8pPr>
            <a:lvl9pPr marL="1956816">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9AFE8FB1-0A7A-443E-AAF7-31D4FA1AA312}" type="datetimeFigureOut">
              <a:rPr lang="en-US"/>
              <a:t>2/18/2026</a:t>
            </a:fld>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126793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361612" y="274639"/>
            <a:ext cx="1371600" cy="5901747"/>
          </a:xfrm>
        </p:spPr>
        <p:txBody>
          <a:bodyPr vert="eaVert"/>
          <a:lstStyle/>
          <a:p>
            <a:r>
              <a:rPr lang="en-US" smtClean="0"/>
              <a:t>Click to edit Master title style</a:t>
            </a:r>
            <a:endParaRPr/>
          </a:p>
        </p:txBody>
      </p:sp>
      <p:grpSp>
        <p:nvGrpSpPr>
          <p:cNvPr id="7" name="line" descr="Line graphic"/>
          <p:cNvGrpSpPr/>
          <p:nvPr/>
        </p:nvGrpSpPr>
        <p:grpSpPr bwMode="invGray">
          <a:xfrm rot="5400000">
            <a:off x="6864412" y="3472598"/>
            <a:ext cx="6492240" cy="64008"/>
            <a:chOff x="1522413" y="1514475"/>
            <a:chExt cx="10569575" cy="64008"/>
          </a:xfrm>
        </p:grpSpPr>
        <p:sp>
          <p:nvSpPr>
            <p:cNvPr id="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3" name="Vertical Text Placeholder 2"/>
          <p:cNvSpPr>
            <a:spLocks noGrp="1"/>
          </p:cNvSpPr>
          <p:nvPr>
            <p:ph type="body" orient="vert" idx="1" hasCustomPrompt="1"/>
          </p:nvPr>
        </p:nvSpPr>
        <p:spPr>
          <a:xfrm>
            <a:off x="608012" y="277813"/>
            <a:ext cx="9144001" cy="5898573"/>
          </a:xfrm>
        </p:spPr>
        <p:txBody>
          <a:bodyPr vert="eaVert"/>
          <a:lstStyle>
            <a:lvl5pPr>
              <a:defRPr/>
            </a:lvl5pPr>
            <a:lvl6pPr marL="1261872" indent="0">
              <a:buNone/>
              <a:defRPr/>
            </a:lvl6pPr>
            <a:lvl7pPr>
              <a:defRPr/>
            </a:lvl7pPr>
            <a:lvl8pPr>
              <a:defRPr baseline="0"/>
            </a:lvl8pPr>
            <a:lvl9pPr>
              <a:defRPr baseline="0"/>
            </a:lvl9p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endParaRPr lang="en-US" dirty="0"/>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9AFE8FB1-0A7A-443E-AAF7-31D4FA1AA312}" type="datetimeFigureOut">
              <a:rPr lang="en-US"/>
              <a:t>2/18/2026</a:t>
            </a:fld>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21179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lstStyle/>
          <a:p>
            <a:r>
              <a:rPr lang="en-US" smtClean="0"/>
              <a:t>Click to edit Master title style</a:t>
            </a:r>
            <a:endParaRPr/>
          </a:p>
        </p:txBody>
      </p:sp>
      <p:grpSp>
        <p:nvGrpSpPr>
          <p:cNvPr id="167" name="line" descr="Line graphic"/>
          <p:cNvGrpSpPr/>
          <p:nvPr/>
        </p:nvGrpSpPr>
        <p:grpSpPr bwMode="invGray">
          <a:xfrm>
            <a:off x="1522413" y="1514475"/>
            <a:ext cx="10569575" cy="64008"/>
            <a:chOff x="1522413" y="1514475"/>
            <a:chExt cx="10569575" cy="64008"/>
          </a:xfrm>
        </p:grpSpPr>
        <p:sp>
          <p:nvSpPr>
            <p:cNvPr id="16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3" name="Content Placeholder 2"/>
          <p:cNvSpPr>
            <a:spLocks noGrp="1"/>
          </p:cNvSpPr>
          <p:nvPr>
            <p:ph idx="1"/>
          </p:nvPr>
        </p:nvSpPr>
        <p:spPr/>
        <p:txBody>
          <a:bodyPr/>
          <a:lstStyle>
            <a:lvl2pPr marL="548640">
              <a:defRPr/>
            </a:lvl2pPr>
            <a:lvl3pPr marL="777240">
              <a:defRPr/>
            </a:lvl3pPr>
            <a:lvl4pPr marL="1005840">
              <a:defRPr/>
            </a:lvl4pPr>
            <a:lvl5pPr marL="1234440">
              <a:defRPr/>
            </a:lvl5pPr>
            <a:lvl6pPr marL="1463040">
              <a:defRPr baseline="0"/>
            </a:lvl6pPr>
            <a:lvl7pPr marL="1691640">
              <a:defRPr baseline="0"/>
            </a:lvl7pPr>
            <a:lvl8pPr marL="1920240">
              <a:defRPr baseline="0"/>
            </a:lvl8pPr>
            <a:lvl9pPr marL="2148840">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9AFE8FB1-0A7A-443E-AAF7-31D4FA1AA312}" type="datetimeFigureOut">
              <a:rPr lang="en-US"/>
              <a:t>2/18/2026</a:t>
            </a:fld>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dirty="0"/>
          </a:p>
        </p:txBody>
      </p:sp>
    </p:spTree>
    <p:extLst>
      <p:ext uri="{BB962C8B-B14F-4D97-AF65-F5344CB8AC3E}">
        <p14:creationId xmlns:p14="http://schemas.microsoft.com/office/powerpoint/2010/main" val="2614472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22413" y="1905000"/>
            <a:ext cx="9144000" cy="2667000"/>
          </a:xfrm>
        </p:spPr>
        <p:txBody>
          <a:bodyPr anchor="b">
            <a:noAutofit/>
          </a:bodyPr>
          <a:lstStyle>
            <a:lvl1pPr algn="l">
              <a:defRPr sz="4400" b="0" cap="none" baseline="0"/>
            </a:lvl1pPr>
          </a:lstStyle>
          <a:p>
            <a:r>
              <a:rPr lang="en-US" smtClean="0"/>
              <a:t>Click to edit Master title style</a:t>
            </a:r>
            <a:endParaRPr/>
          </a:p>
        </p:txBody>
      </p:sp>
      <p:grpSp>
        <p:nvGrpSpPr>
          <p:cNvPr id="255" name="line" descr="Line graphic"/>
          <p:cNvGrpSpPr/>
          <p:nvPr/>
        </p:nvGrpSpPr>
        <p:grpSpPr bwMode="invGray">
          <a:xfrm>
            <a:off x="1584896" y="4724400"/>
            <a:ext cx="8631936" cy="64008"/>
            <a:chOff x="-4110038" y="2703513"/>
            <a:chExt cx="17394239" cy="160336"/>
          </a:xfrm>
          <a:solidFill>
            <a:schemeClr val="accent1"/>
          </a:solidFill>
        </p:grpSpPr>
        <p:sp>
          <p:nvSpPr>
            <p:cNvPr id="256"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7"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8"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9"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0"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1"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2"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3"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4"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5"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6"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7"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8"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9"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0"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1"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2"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3"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4"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5"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6"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7"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8"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9"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0"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1"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2"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3"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4"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5"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6"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7"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8"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9"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0"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1"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2"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3"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4"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5"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6"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7"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8"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9"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0"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1"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2"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3"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4"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5"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6"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7"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8"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9"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0"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1"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2"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3"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4"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5"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6"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7"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8"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9"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0"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1"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2"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3"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4"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5"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6"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7"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8"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9"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0"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1"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2"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3"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4"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5"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6"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7"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8"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9"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0"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1"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2"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3"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4"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5"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6"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7"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8"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9"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0"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1"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2"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3"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4"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5"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6"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7"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8"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9"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0"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1"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2"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3"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4"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5"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6"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7"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8"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9"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0"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1"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2"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3"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4"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5"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6"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7"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8"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grpSp>
      <p:sp>
        <p:nvSpPr>
          <p:cNvPr id="3" name="Text Placeholder 2"/>
          <p:cNvSpPr>
            <a:spLocks noGrp="1"/>
          </p:cNvSpPr>
          <p:nvPr>
            <p:ph type="body" idx="1"/>
          </p:nvPr>
        </p:nvSpPr>
        <p:spPr>
          <a:xfrm>
            <a:off x="1522413" y="5102525"/>
            <a:ext cx="9143999" cy="1069675"/>
          </a:xfrm>
        </p:spPr>
        <p:txBody>
          <a:bodyPr anchor="t">
            <a:normAutofit/>
          </a:bodyPr>
          <a:lstStyle>
            <a:lvl1pPr marL="0" indent="0">
              <a:spcBef>
                <a:spcPts val="0"/>
              </a:spcBef>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9AFE8FB1-0A7A-443E-AAF7-31D4FA1AA312}" type="datetimeFigureOut">
              <a:rPr lang="en-US"/>
              <a:t>2/18/2026</a:t>
            </a:fld>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4058797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lstStyle/>
          <a:p>
            <a:r>
              <a:rPr lang="en-US" smtClean="0"/>
              <a:t>Click to edit Master title style</a:t>
            </a:r>
            <a:endParaRPr/>
          </a:p>
        </p:txBody>
      </p:sp>
      <p:grpSp>
        <p:nvGrpSpPr>
          <p:cNvPr id="158" name="line" descr="Line graphic"/>
          <p:cNvGrpSpPr/>
          <p:nvPr/>
        </p:nvGrpSpPr>
        <p:grpSpPr bwMode="invGray">
          <a:xfrm>
            <a:off x="1522413" y="1514475"/>
            <a:ext cx="10569575" cy="64008"/>
            <a:chOff x="1522413" y="1514475"/>
            <a:chExt cx="10569575" cy="64008"/>
          </a:xfrm>
        </p:grpSpPr>
        <p:sp>
          <p:nvSpPr>
            <p:cNvPr id="159"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0"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1"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3" name="Content Placeholder 2"/>
          <p:cNvSpPr>
            <a:spLocks noGrp="1"/>
          </p:cNvSpPr>
          <p:nvPr>
            <p:ph sz="half" idx="1"/>
          </p:nvPr>
        </p:nvSpPr>
        <p:spPr>
          <a:xfrm>
            <a:off x="1522413" y="1905000"/>
            <a:ext cx="4419599"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46815" y="1905000"/>
            <a:ext cx="4419598"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a:lvl7pPr>
            <a:lvl8pPr marL="1956816">
              <a:defRPr sz="1600" baseline="0"/>
            </a:lvl8pPr>
            <a:lvl9pPr marL="1956816">
              <a:defRP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9AFE8FB1-0A7A-443E-AAF7-31D4FA1AA312}" type="datetimeFigureOut">
              <a:rPr lang="en-US"/>
              <a:t>2/18/2026</a:t>
            </a:fld>
            <a:endParaRPr/>
          </a:p>
        </p:txBody>
      </p:sp>
      <p:sp>
        <p:nvSpPr>
          <p:cNvPr id="7" name="Slide Number Placeholder 6"/>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1683294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lstStyle>
            <a:lvl1pPr>
              <a:defRPr/>
            </a:lvl1pPr>
          </a:lstStyle>
          <a:p>
            <a:r>
              <a:rPr lang="en-US" smtClean="0"/>
              <a:t>Click to edit Master title style</a:t>
            </a:r>
            <a:endParaRPr/>
          </a:p>
        </p:txBody>
      </p:sp>
      <p:grpSp>
        <p:nvGrpSpPr>
          <p:cNvPr id="160" name="line" descr="Line graphic"/>
          <p:cNvGrpSpPr/>
          <p:nvPr/>
        </p:nvGrpSpPr>
        <p:grpSpPr bwMode="invGray">
          <a:xfrm>
            <a:off x="1522413" y="1514475"/>
            <a:ext cx="10569575" cy="64008"/>
            <a:chOff x="1522413" y="1514475"/>
            <a:chExt cx="10569575" cy="64008"/>
          </a:xfrm>
        </p:grpSpPr>
        <p:sp>
          <p:nvSpPr>
            <p:cNvPr id="161" name="Freeform 16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6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6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3"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4"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3" name="Text Placeholder 2"/>
          <p:cNvSpPr>
            <a:spLocks noGrp="1"/>
          </p:cNvSpPr>
          <p:nvPr>
            <p:ph type="body" idx="1"/>
          </p:nvPr>
        </p:nvSpPr>
        <p:spPr>
          <a:xfrm>
            <a:off x="1522413" y="1905000"/>
            <a:ext cx="44165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22413" y="2819399"/>
            <a:ext cx="4416552" cy="3352801"/>
          </a:xfrm>
        </p:spPr>
        <p:txBody>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49860" y="1905000"/>
            <a:ext cx="44165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49860" y="2819399"/>
            <a:ext cx="4416552" cy="3352801"/>
          </a:xfrm>
        </p:spPr>
        <p:txBody>
          <a:bodyPr/>
          <a:lstStyle>
            <a:lvl1pPr>
              <a:defRPr sz="2400"/>
            </a:lvl1pPr>
            <a:lvl2pPr>
              <a:defRPr sz="2000"/>
            </a:lvl2pPr>
            <a:lvl3pPr>
              <a:defRPr sz="1800"/>
            </a:lvl3pPr>
            <a:lvl4pPr>
              <a:defRPr sz="1600"/>
            </a:lvl4pPr>
            <a:lvl5pPr marL="1956816">
              <a:defRPr sz="1600"/>
            </a:lvl5pPr>
            <a:lvl6pPr marL="1956816">
              <a:defRPr sz="1600"/>
            </a:lvl6pPr>
            <a:lvl7pPr marL="1956816">
              <a:defRPr sz="1600"/>
            </a:lvl7pPr>
            <a:lvl8pPr marL="1956816">
              <a:defRPr sz="1600"/>
            </a:lvl8pPr>
            <a:lvl9pPr marL="1956816">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9AFE8FB1-0A7A-443E-AAF7-31D4FA1AA312}" type="datetimeFigureOut">
              <a:rPr lang="en-US"/>
              <a:t>2/18/2026</a:t>
            </a:fld>
            <a:endParaRPr/>
          </a:p>
        </p:txBody>
      </p:sp>
      <p:sp>
        <p:nvSpPr>
          <p:cNvPr id="9" name="Slide Number Placeholder 8"/>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4182491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grpSp>
        <p:nvGrpSpPr>
          <p:cNvPr id="156" name="line" descr="Line graphic"/>
          <p:cNvGrpSpPr/>
          <p:nvPr/>
        </p:nvGrpSpPr>
        <p:grpSpPr bwMode="invGray">
          <a:xfrm>
            <a:off x="1522413" y="1514475"/>
            <a:ext cx="10569575" cy="64008"/>
            <a:chOff x="1522413" y="1514475"/>
            <a:chExt cx="10569575" cy="64008"/>
          </a:xfrm>
        </p:grpSpPr>
        <p:sp>
          <p:nvSpPr>
            <p:cNvPr id="157"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8"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9"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0"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1"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9AFE8FB1-0A7A-443E-AAF7-31D4FA1AA312}" type="datetimeFigureOut">
              <a:rPr lang="en-US"/>
              <a:t>2/18/2026</a:t>
            </a:fld>
            <a:endParaRPr/>
          </a:p>
        </p:txBody>
      </p:sp>
      <p:sp>
        <p:nvSpPr>
          <p:cNvPr id="5" name="Slide Number Placeholder 4"/>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531561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9AFE8FB1-0A7A-443E-AAF7-31D4FA1AA312}" type="datetimeFigureOut">
              <a:rPr lang="en-US"/>
              <a:t>2/18/2026</a:t>
            </a:fld>
            <a:endParaRPr/>
          </a:p>
        </p:txBody>
      </p:sp>
      <p:sp>
        <p:nvSpPr>
          <p:cNvPr id="4" name="Slide Number Placeholder 3"/>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1405966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nchor="b">
            <a:noAutofit/>
          </a:bodyPr>
          <a:lstStyle>
            <a:lvl1pPr algn="l">
              <a:defRPr sz="3200" b="0"/>
            </a:lvl1pPr>
          </a:lstStyle>
          <a:p>
            <a:r>
              <a:rPr lang="en-US" smtClean="0"/>
              <a:t>Click to edit Master title style</a:t>
            </a:r>
            <a:endParaRPr/>
          </a:p>
        </p:txBody>
      </p:sp>
      <p:sp>
        <p:nvSpPr>
          <p:cNvPr id="4" name="Text Placeholder 3"/>
          <p:cNvSpPr>
            <a:spLocks noGrp="1"/>
          </p:cNvSpPr>
          <p:nvPr>
            <p:ph type="body" sz="half" idx="2"/>
          </p:nvPr>
        </p:nvSpPr>
        <p:spPr>
          <a:xfrm>
            <a:off x="1522413" y="3429000"/>
            <a:ext cx="2743200"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Content Placeholder 2"/>
          <p:cNvSpPr>
            <a:spLocks noGrp="1"/>
          </p:cNvSpPr>
          <p:nvPr>
            <p:ph idx="1"/>
          </p:nvPr>
        </p:nvSpPr>
        <p:spPr>
          <a:xfrm>
            <a:off x="4710022" y="1905000"/>
            <a:ext cx="5669280" cy="4038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grpSp>
        <p:nvGrpSpPr>
          <p:cNvPr id="615" name="frame" descr="Box graphic"/>
          <p:cNvGrpSpPr/>
          <p:nvPr/>
        </p:nvGrpSpPr>
        <p:grpSpPr bwMode="invGray">
          <a:xfrm>
            <a:off x="4417839" y="1630821"/>
            <a:ext cx="6291028" cy="4575885"/>
            <a:chOff x="4417839" y="1630821"/>
            <a:chExt cx="6291028" cy="4575885"/>
          </a:xfrm>
        </p:grpSpPr>
        <p:grpSp>
          <p:nvGrpSpPr>
            <p:cNvPr id="616" name="Group 615"/>
            <p:cNvGrpSpPr/>
            <p:nvPr/>
          </p:nvGrpSpPr>
          <p:grpSpPr bwMode="invGray">
            <a:xfrm>
              <a:off x="5414491" y="1630821"/>
              <a:ext cx="5294376" cy="4114800"/>
              <a:chOff x="3310555" y="716546"/>
              <a:chExt cx="5294376" cy="4114800"/>
            </a:xfrm>
          </p:grpSpPr>
          <p:grpSp>
            <p:nvGrpSpPr>
              <p:cNvPr id="768" name="Group 767"/>
              <p:cNvGrpSpPr/>
              <p:nvPr/>
            </p:nvGrpSpPr>
            <p:grpSpPr bwMode="invGray">
              <a:xfrm flipH="1">
                <a:off x="3310555" y="737968"/>
                <a:ext cx="5294376" cy="54864"/>
                <a:chOff x="1522413" y="1514475"/>
                <a:chExt cx="10569575" cy="64008"/>
              </a:xfrm>
              <a:solidFill>
                <a:schemeClr val="accent1"/>
              </a:solidFill>
            </p:grpSpPr>
            <p:sp>
              <p:nvSpPr>
                <p:cNvPr id="844" name="Freeform 84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5" name="Freeform 84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6" name="Freeform 84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769" name="Group 768"/>
              <p:cNvGrpSpPr/>
              <p:nvPr/>
            </p:nvGrpSpPr>
            <p:grpSpPr bwMode="invGray">
              <a:xfrm rot="16200000" flipH="1">
                <a:off x="6492229" y="2755658"/>
                <a:ext cx="4114800" cy="36576"/>
                <a:chOff x="1522413" y="1514475"/>
                <a:chExt cx="10569575" cy="64008"/>
              </a:xfrm>
              <a:solidFill>
                <a:schemeClr val="accent1"/>
              </a:solidFill>
            </p:grpSpPr>
            <p:sp>
              <p:nvSpPr>
                <p:cNvPr id="770" name="Freeform 76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1" name="Freeform 77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2" name="Freeform 77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nvGrpSpPr>
            <p:cNvPr id="617" name="Group 616"/>
            <p:cNvGrpSpPr/>
            <p:nvPr/>
          </p:nvGrpSpPr>
          <p:grpSpPr bwMode="invGray">
            <a:xfrm rot="10800000">
              <a:off x="4417839" y="2091906"/>
              <a:ext cx="5294376" cy="4114800"/>
              <a:chOff x="3310555" y="716546"/>
              <a:chExt cx="5294376" cy="4114800"/>
            </a:xfrm>
          </p:grpSpPr>
          <p:grpSp>
            <p:nvGrpSpPr>
              <p:cNvPr id="618" name="Group 617"/>
              <p:cNvGrpSpPr/>
              <p:nvPr/>
            </p:nvGrpSpPr>
            <p:grpSpPr bwMode="invGray">
              <a:xfrm flipH="1">
                <a:off x="3310555" y="737968"/>
                <a:ext cx="5294376" cy="54864"/>
                <a:chOff x="1522413" y="1514475"/>
                <a:chExt cx="10569575" cy="64008"/>
              </a:xfrm>
              <a:solidFill>
                <a:schemeClr val="accent1"/>
              </a:solidFill>
            </p:grpSpPr>
            <p:sp>
              <p:nvSpPr>
                <p:cNvPr id="694" name="Freeform 69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5" name="Freeform 69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6" name="Freeform 69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619" name="Group 618"/>
              <p:cNvGrpSpPr/>
              <p:nvPr/>
            </p:nvGrpSpPr>
            <p:grpSpPr bwMode="invGray">
              <a:xfrm rot="16200000" flipH="1">
                <a:off x="6492229" y="2755658"/>
                <a:ext cx="4114800" cy="36576"/>
                <a:chOff x="1522413" y="1514475"/>
                <a:chExt cx="10569575" cy="64008"/>
              </a:xfrm>
              <a:solidFill>
                <a:schemeClr val="accent1"/>
              </a:solidFill>
            </p:grpSpPr>
            <p:sp>
              <p:nvSpPr>
                <p:cNvPr id="620" name="Freeform 61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1" name="Freeform 62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2" name="Freeform 62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9AFE8FB1-0A7A-443E-AAF7-31D4FA1AA312}" type="datetimeFigureOut">
              <a:rPr lang="en-US"/>
              <a:t>2/18/2026</a:t>
            </a:fld>
            <a:endParaRPr/>
          </a:p>
        </p:txBody>
      </p:sp>
      <p:sp>
        <p:nvSpPr>
          <p:cNvPr id="7" name="Slide Number Placeholder 6"/>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962116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nchor="b">
            <a:noAutofit/>
          </a:bodyPr>
          <a:lstStyle>
            <a:lvl1pPr algn="l">
              <a:defRPr sz="3200" b="0"/>
            </a:lvl1pPr>
          </a:lstStyle>
          <a:p>
            <a:r>
              <a:rPr lang="en-US" smtClean="0"/>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745838" y="1884311"/>
            <a:ext cx="5669280" cy="4041648"/>
          </a:xfrm>
          <a:solidFill>
            <a:schemeClr val="bg1"/>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grpSp>
        <p:nvGrpSpPr>
          <p:cNvPr id="614" name="frame" descr="Box graphic"/>
          <p:cNvGrpSpPr/>
          <p:nvPr/>
        </p:nvGrpSpPr>
        <p:grpSpPr bwMode="invGray">
          <a:xfrm flipH="1">
            <a:off x="1447500" y="1630821"/>
            <a:ext cx="6291028" cy="4575885"/>
            <a:chOff x="4417839" y="1630821"/>
            <a:chExt cx="6291028" cy="4575885"/>
          </a:xfrm>
        </p:grpSpPr>
        <p:grpSp>
          <p:nvGrpSpPr>
            <p:cNvPr id="615" name="Group 614"/>
            <p:cNvGrpSpPr/>
            <p:nvPr/>
          </p:nvGrpSpPr>
          <p:grpSpPr bwMode="invGray">
            <a:xfrm>
              <a:off x="5414491" y="1630821"/>
              <a:ext cx="5294376" cy="4114800"/>
              <a:chOff x="3310555" y="716546"/>
              <a:chExt cx="5294376" cy="4114800"/>
            </a:xfrm>
          </p:grpSpPr>
          <p:grpSp>
            <p:nvGrpSpPr>
              <p:cNvPr id="767" name="Group 766"/>
              <p:cNvGrpSpPr/>
              <p:nvPr/>
            </p:nvGrpSpPr>
            <p:grpSpPr bwMode="invGray">
              <a:xfrm flipH="1">
                <a:off x="3310555" y="737968"/>
                <a:ext cx="5294376" cy="54864"/>
                <a:chOff x="1522413" y="1514475"/>
                <a:chExt cx="10569575" cy="64008"/>
              </a:xfrm>
              <a:solidFill>
                <a:schemeClr val="accent1"/>
              </a:solidFill>
            </p:grpSpPr>
            <p:sp>
              <p:nvSpPr>
                <p:cNvPr id="843" name="Freeform 84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4" name="Freeform 84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5" name="Freeform 84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768" name="Group 767"/>
              <p:cNvGrpSpPr/>
              <p:nvPr/>
            </p:nvGrpSpPr>
            <p:grpSpPr bwMode="invGray">
              <a:xfrm rot="16200000" flipH="1">
                <a:off x="6492229" y="2755658"/>
                <a:ext cx="4114800" cy="36576"/>
                <a:chOff x="1522413" y="1514475"/>
                <a:chExt cx="10569575" cy="64008"/>
              </a:xfrm>
              <a:solidFill>
                <a:schemeClr val="accent1"/>
              </a:solidFill>
            </p:grpSpPr>
            <p:sp>
              <p:nvSpPr>
                <p:cNvPr id="769" name="Freeform 76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0" name="Freeform 76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1" name="Freeform 77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nvGrpSpPr>
            <p:cNvPr id="616" name="Group 615"/>
            <p:cNvGrpSpPr/>
            <p:nvPr/>
          </p:nvGrpSpPr>
          <p:grpSpPr bwMode="invGray">
            <a:xfrm rot="10800000">
              <a:off x="4417839" y="2091906"/>
              <a:ext cx="5294376" cy="4114800"/>
              <a:chOff x="3310555" y="716546"/>
              <a:chExt cx="5294376" cy="4114800"/>
            </a:xfrm>
          </p:grpSpPr>
          <p:grpSp>
            <p:nvGrpSpPr>
              <p:cNvPr id="617" name="Group 616"/>
              <p:cNvGrpSpPr/>
              <p:nvPr/>
            </p:nvGrpSpPr>
            <p:grpSpPr bwMode="invGray">
              <a:xfrm flipH="1">
                <a:off x="3310555" y="737968"/>
                <a:ext cx="5294376" cy="54864"/>
                <a:chOff x="1522413" y="1514475"/>
                <a:chExt cx="10569575" cy="64008"/>
              </a:xfrm>
              <a:solidFill>
                <a:schemeClr val="accent1"/>
              </a:solidFill>
            </p:grpSpPr>
            <p:sp>
              <p:nvSpPr>
                <p:cNvPr id="693" name="Freeform 69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4" name="Freeform 69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5" name="Freeform 69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618" name="Group 617"/>
              <p:cNvGrpSpPr/>
              <p:nvPr/>
            </p:nvGrpSpPr>
            <p:grpSpPr bwMode="invGray">
              <a:xfrm rot="16200000" flipH="1">
                <a:off x="6492229" y="2755658"/>
                <a:ext cx="4114800" cy="36576"/>
                <a:chOff x="1522413" y="1514475"/>
                <a:chExt cx="10569575" cy="64008"/>
              </a:xfrm>
              <a:solidFill>
                <a:schemeClr val="accent1"/>
              </a:solidFill>
            </p:grpSpPr>
            <p:sp>
              <p:nvSpPr>
                <p:cNvPr id="619" name="Freeform 61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0" name="Freeform 61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1" name="Freeform 62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2" name="Freeform 621"/>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3" name="Freeform 622"/>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4" name="Freeform 623"/>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5" name="Freeform 624"/>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6" name="Freeform 625"/>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7" name="Freeform 626"/>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8" name="Freeform 627"/>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9" name="Freeform 628"/>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0" name="Freeform 629"/>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1" name="Freeform 630"/>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2" name="Freeform 631"/>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3" name="Freeform 632"/>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4" name="Freeform 633"/>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5" name="Freeform 634"/>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6" name="Freeform 635"/>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7" name="Freeform 636"/>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8" name="Freeform 637"/>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9" name="Freeform 638"/>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0" name="Freeform 639"/>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1" name="Freeform 640"/>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2" name="Freeform 641"/>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3" name="Freeform 642"/>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4" name="Freeform 643"/>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5" name="Freeform 644"/>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6" name="Freeform 645"/>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7" name="Freeform 646"/>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8" name="Freeform 647"/>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9" name="Freeform 648"/>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0" name="Freeform 649"/>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1" name="Freeform 650"/>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2" name="Freeform 651"/>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3" name="Freeform 652"/>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4" name="Freeform 653"/>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5" name="Freeform 654"/>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6" name="Freeform 655"/>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7" name="Freeform 656"/>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8" name="Freeform 657"/>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9" name="Freeform 658"/>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0" name="Freeform 659"/>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1" name="Freeform 660"/>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2" name="Freeform 661"/>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3" name="Freeform 662"/>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4" name="Freeform 663"/>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5" name="Freeform 664"/>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6" name="Freeform 665"/>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7" name="Freeform 666"/>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8" name="Freeform 667"/>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9" name="Freeform 668"/>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0" name="Freeform 669"/>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1" name="Freeform 670"/>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2" name="Freeform 671"/>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3" name="Freeform 672"/>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4" name="Freeform 673"/>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5" name="Freeform 674"/>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6" name="Freeform 675"/>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7" name="Freeform 676"/>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8" name="Freeform 677"/>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9" name="Freeform 678"/>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0" name="Freeform 679"/>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1" name="Freeform 680"/>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2" name="Freeform 681"/>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3" name="Freeform 682"/>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4" name="Freeform 683"/>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5" name="Freeform 684"/>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6" name="Freeform 685"/>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7" name="Freeform 686"/>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8" name="Freeform 687"/>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9" name="Freeform 688"/>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0" name="Freeform 689"/>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1" name="Freeform 690"/>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2" name="Freeform 691"/>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sp>
        <p:nvSpPr>
          <p:cNvPr id="4" name="Text Placeholder 3"/>
          <p:cNvSpPr>
            <a:spLocks noGrp="1"/>
          </p:cNvSpPr>
          <p:nvPr>
            <p:ph type="body" sz="half" idx="2"/>
          </p:nvPr>
        </p:nvSpPr>
        <p:spPr>
          <a:xfrm>
            <a:off x="7905959" y="3411748"/>
            <a:ext cx="2743200"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9AFE8FB1-0A7A-443E-AAF7-31D4FA1AA312}" type="datetimeFigureOut">
              <a:rPr lang="en-US"/>
              <a:t>2/18/2026</a:t>
            </a:fld>
            <a:endParaRPr/>
          </a:p>
        </p:txBody>
      </p:sp>
      <p:sp>
        <p:nvSpPr>
          <p:cNvPr id="7" name="Slide Number Placeholder 6"/>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3617694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4" y="274638"/>
            <a:ext cx="9143998" cy="1020762"/>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522414" y="1905000"/>
            <a:ext cx="9144000" cy="4267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Footer Placeholder 4"/>
          <p:cNvSpPr>
            <a:spLocks noGrp="1"/>
          </p:cNvSpPr>
          <p:nvPr>
            <p:ph type="ftr" sz="quarter" idx="3"/>
          </p:nvPr>
        </p:nvSpPr>
        <p:spPr>
          <a:xfrm>
            <a:off x="1522413" y="6400801"/>
            <a:ext cx="6324599" cy="276226"/>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4" name="Date Placeholder 3"/>
          <p:cNvSpPr>
            <a:spLocks noGrp="1"/>
          </p:cNvSpPr>
          <p:nvPr>
            <p:ph type="dt" sz="half" idx="2"/>
          </p:nvPr>
        </p:nvSpPr>
        <p:spPr>
          <a:xfrm>
            <a:off x="8075612" y="6400801"/>
            <a:ext cx="1243859" cy="276226"/>
          </a:xfrm>
          <a:prstGeom prst="rect">
            <a:avLst/>
          </a:prstGeom>
        </p:spPr>
        <p:txBody>
          <a:bodyPr vert="horz" lIns="91440" tIns="45720" rIns="91440" bIns="45720" rtlCol="0" anchor="ctr"/>
          <a:lstStyle>
            <a:lvl1pPr algn="r">
              <a:defRPr sz="1200">
                <a:solidFill>
                  <a:schemeClr val="tx1">
                    <a:tint val="75000"/>
                  </a:schemeClr>
                </a:solidFill>
              </a:defRPr>
            </a:lvl1pPr>
          </a:lstStyle>
          <a:p>
            <a:fld id="{9AFE8FB1-0A7A-443E-AAF7-31D4FA1AA312}" type="datetimeFigureOut">
              <a:rPr lang="en-US" smtClean="0"/>
              <a:pPr/>
              <a:t>2/18/2026</a:t>
            </a:fld>
            <a:endParaRPr lang="en-US" dirty="0"/>
          </a:p>
        </p:txBody>
      </p:sp>
      <p:sp>
        <p:nvSpPr>
          <p:cNvPr id="6" name="Slide Number Placeholder 5"/>
          <p:cNvSpPr>
            <a:spLocks noGrp="1"/>
          </p:cNvSpPr>
          <p:nvPr>
            <p:ph type="sldNum" sz="quarter" idx="4"/>
          </p:nvPr>
        </p:nvSpPr>
        <p:spPr>
          <a:xfrm>
            <a:off x="9523412" y="6400801"/>
            <a:ext cx="1143002" cy="276226"/>
          </a:xfrm>
          <a:prstGeom prst="rect">
            <a:avLst/>
          </a:prstGeom>
        </p:spPr>
        <p:txBody>
          <a:bodyPr vert="horz" lIns="91440" tIns="45720" rIns="91440" bIns="45720" rtlCol="0" anchor="ctr"/>
          <a:lstStyle>
            <a:lvl1pPr algn="r">
              <a:defRPr sz="1200">
                <a:solidFill>
                  <a:schemeClr val="tx1">
                    <a:tint val="75000"/>
                  </a:schemeClr>
                </a:solidFill>
              </a:defRPr>
            </a:lvl1pPr>
          </a:lstStyle>
          <a:p>
            <a:fld id="{25BA54BD-C84D-46CE-8B72-31BFB26ABA43}" type="slidenum">
              <a:rPr lang="en-US" smtClean="0"/>
              <a:pPr/>
              <a:t>‹#›</a:t>
            </a:fld>
            <a:endParaRPr lang="en-US"/>
          </a:p>
        </p:txBody>
      </p:sp>
    </p:spTree>
    <p:extLst>
      <p:ext uri="{BB962C8B-B14F-4D97-AF65-F5344CB8AC3E}">
        <p14:creationId xmlns:p14="http://schemas.microsoft.com/office/powerpoint/2010/main" val="53563648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76072"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804672"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332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618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904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6pPr>
      <a:lvl7pPr marL="17190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7pPr>
      <a:lvl8pPr marL="19476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8pPr>
      <a:lvl9pPr marL="21762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61787" y="0"/>
            <a:ext cx="10210800" cy="1828800"/>
          </a:xfrm>
        </p:spPr>
        <p:txBody>
          <a:bodyPr/>
          <a:lstStyle/>
          <a:p>
            <a:r>
              <a:rPr lang="en-US" sz="4400" dirty="0" smtClean="0"/>
              <a:t>Is Goat Brush Clearing a viable Business for Small Farmers?</a:t>
            </a:r>
            <a:endParaRPr lang="en-US" sz="4400" dirty="0"/>
          </a:p>
        </p:txBody>
      </p:sp>
      <p:pic>
        <p:nvPicPr>
          <p:cNvPr id="4" name="Picture 3"/>
          <p:cNvPicPr>
            <a:picLocks noChangeAspect="1"/>
          </p:cNvPicPr>
          <p:nvPr/>
        </p:nvPicPr>
        <p:blipFill>
          <a:blip r:embed="rId2"/>
          <a:stretch>
            <a:fillRect/>
          </a:stretch>
        </p:blipFill>
        <p:spPr>
          <a:xfrm>
            <a:off x="2970212" y="2133600"/>
            <a:ext cx="5181600" cy="4568268"/>
          </a:xfrm>
          <a:prstGeom prst="rect">
            <a:avLst/>
          </a:prstGeom>
        </p:spPr>
      </p:pic>
      <p:pic>
        <p:nvPicPr>
          <p:cNvPr id="2052" name="Picture 4" descr="https://www.sare.org/wp-content/uploads/SARE_NorthCentral_CMYK.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90212" y="5399438"/>
            <a:ext cx="1583073" cy="145856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ttps://www.sare.org/wp-content/uploads/SARE_NorthCentral_CMYK.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417243"/>
            <a:ext cx="1583073" cy="1458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0111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What’s Next?</a:t>
            </a:r>
            <a:endParaRPr lang="en-US" dirty="0"/>
          </a:p>
        </p:txBody>
      </p:sp>
      <p:sp>
        <p:nvSpPr>
          <p:cNvPr id="14" name="Content Placeholder 13"/>
          <p:cNvSpPr>
            <a:spLocks noGrp="1"/>
          </p:cNvSpPr>
          <p:nvPr>
            <p:ph idx="1"/>
          </p:nvPr>
        </p:nvSpPr>
        <p:spPr>
          <a:xfrm>
            <a:off x="1522414" y="1905000"/>
            <a:ext cx="4495798" cy="4267200"/>
          </a:xfrm>
        </p:spPr>
        <p:txBody>
          <a:bodyPr/>
          <a:lstStyle/>
          <a:p>
            <a:r>
              <a:rPr lang="en-US" dirty="0" smtClean="0"/>
              <a:t>Expanding to service solar fields. We have partnered with a corporate location to maintain their dedicated solar field using lamb.</a:t>
            </a:r>
          </a:p>
          <a:p>
            <a:endParaRPr lang="en-US" dirty="0"/>
          </a:p>
          <a:p>
            <a:endParaRPr lang="en-US" dirty="0"/>
          </a:p>
        </p:txBody>
      </p:sp>
      <p:pic>
        <p:nvPicPr>
          <p:cNvPr id="2" name="Picture 1"/>
          <p:cNvPicPr>
            <a:picLocks noChangeAspect="1"/>
          </p:cNvPicPr>
          <p:nvPr/>
        </p:nvPicPr>
        <p:blipFill>
          <a:blip r:embed="rId2"/>
          <a:stretch>
            <a:fillRect/>
          </a:stretch>
        </p:blipFill>
        <p:spPr>
          <a:xfrm>
            <a:off x="7161212" y="1676400"/>
            <a:ext cx="3124200" cy="4889547"/>
          </a:xfrm>
          <a:prstGeom prst="rect">
            <a:avLst/>
          </a:prstGeom>
        </p:spPr>
      </p:pic>
    </p:spTree>
    <p:extLst>
      <p:ext uri="{BB962C8B-B14F-4D97-AF65-F5344CB8AC3E}">
        <p14:creationId xmlns:p14="http://schemas.microsoft.com/office/powerpoint/2010/main" val="1785632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SARE Acknowledgement</a:t>
            </a:r>
            <a:endParaRPr lang="en-US" dirty="0"/>
          </a:p>
        </p:txBody>
      </p:sp>
      <p:sp>
        <p:nvSpPr>
          <p:cNvPr id="3" name="Content Placeholder 2"/>
          <p:cNvSpPr>
            <a:spLocks noGrp="1"/>
          </p:cNvSpPr>
          <p:nvPr>
            <p:ph idx="1"/>
          </p:nvPr>
        </p:nvSpPr>
        <p:spPr>
          <a:xfrm>
            <a:off x="1522412" y="1905000"/>
            <a:ext cx="9144000" cy="4267200"/>
          </a:xfrm>
        </p:spPr>
        <p:txBody>
          <a:bodyPr/>
          <a:lstStyle/>
          <a:p>
            <a:r>
              <a:rPr lang="en-US" i="1" dirty="0"/>
              <a:t>This material is based upon work that is supported by the National Institute of Food and Agriculture, U.S. Department of Agriculture, under agreement number </a:t>
            </a:r>
            <a:r>
              <a:rPr lang="en-US" b="1" i="1" dirty="0" smtClean="0"/>
              <a:t>2023-38640-39573</a:t>
            </a:r>
            <a:r>
              <a:rPr lang="en-US" i="1" dirty="0" smtClean="0"/>
              <a:t> </a:t>
            </a:r>
            <a:r>
              <a:rPr lang="en-US" i="1" dirty="0"/>
              <a:t>through the North Central Region SARE program under project number </a:t>
            </a:r>
            <a:r>
              <a:rPr lang="en-US" i="1" dirty="0" smtClean="0"/>
              <a:t>FCN24-1414. </a:t>
            </a:r>
            <a:r>
              <a:rPr lang="en-US" i="1" dirty="0"/>
              <a:t>USDA is an equal opportunity employer and service provider. Any opinions, findings, conclusions, or recommendations expressed in this publication are those of the author(s) and should not be construed to represent any official USDA or U.S. Government determination or policy</a:t>
            </a:r>
            <a:r>
              <a:rPr lang="en-US" i="1" dirty="0" smtClean="0"/>
              <a:t>.</a:t>
            </a:r>
          </a:p>
          <a:p>
            <a:endParaRPr lang="en-US" i="1" dirty="0"/>
          </a:p>
          <a:p>
            <a:endParaRPr lang="en-US" dirty="0"/>
          </a:p>
        </p:txBody>
      </p:sp>
      <p:pic>
        <p:nvPicPr>
          <p:cNvPr id="1028" name="Picture 4" descr="https://www.sare.org/wp-content/uploads/SARE_NorthCentral_CMYK.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27612" y="4876800"/>
            <a:ext cx="1871760" cy="17245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0969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Presentation Content</a:t>
            </a:r>
            <a:endParaRPr lang="en-US" dirty="0"/>
          </a:p>
        </p:txBody>
      </p:sp>
      <p:sp>
        <p:nvSpPr>
          <p:cNvPr id="14" name="Content Placeholder 13"/>
          <p:cNvSpPr>
            <a:spLocks noGrp="1"/>
          </p:cNvSpPr>
          <p:nvPr>
            <p:ph idx="1"/>
          </p:nvPr>
        </p:nvSpPr>
        <p:spPr/>
        <p:txBody>
          <a:bodyPr/>
          <a:lstStyle/>
          <a:p>
            <a:r>
              <a:rPr lang="en-US" dirty="0" smtClean="0"/>
              <a:t>Why start a Targeted Goat Grazing Business / Service</a:t>
            </a:r>
            <a:endParaRPr lang="en-US" dirty="0"/>
          </a:p>
          <a:p>
            <a:r>
              <a:rPr lang="en-US" dirty="0" smtClean="0"/>
              <a:t>Tools and Equipment to Get Started</a:t>
            </a:r>
          </a:p>
          <a:p>
            <a:r>
              <a:rPr lang="en-US" dirty="0" smtClean="0"/>
              <a:t>Year 1 and 2 Recap</a:t>
            </a:r>
            <a:endParaRPr lang="en-US" dirty="0"/>
          </a:p>
          <a:p>
            <a:r>
              <a:rPr lang="en-US" dirty="0"/>
              <a:t>Before and After Pictures</a:t>
            </a:r>
          </a:p>
          <a:p>
            <a:r>
              <a:rPr lang="en-US" dirty="0" smtClean="0"/>
              <a:t>What’s Next?</a:t>
            </a:r>
            <a:endParaRPr lang="en-US" dirty="0"/>
          </a:p>
        </p:txBody>
      </p:sp>
    </p:spTree>
    <p:extLst>
      <p:ext uri="{BB962C8B-B14F-4D97-AF65-F5344CB8AC3E}">
        <p14:creationId xmlns:p14="http://schemas.microsoft.com/office/powerpoint/2010/main" val="2128536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start a Targeted Goat Grazing Business / </a:t>
            </a:r>
            <a:r>
              <a:rPr lang="en-US" dirty="0" smtClean="0"/>
              <a:t>Service?</a:t>
            </a:r>
            <a:endParaRPr lang="en-US" dirty="0"/>
          </a:p>
        </p:txBody>
      </p:sp>
      <p:sp>
        <p:nvSpPr>
          <p:cNvPr id="5" name="Content Placeholder 4"/>
          <p:cNvSpPr>
            <a:spLocks noGrp="1"/>
          </p:cNvSpPr>
          <p:nvPr>
            <p:ph sz="half" idx="1"/>
          </p:nvPr>
        </p:nvSpPr>
        <p:spPr/>
        <p:txBody>
          <a:bodyPr>
            <a:normAutofit lnSpcReduction="10000"/>
          </a:bodyPr>
          <a:lstStyle/>
          <a:p>
            <a:r>
              <a:rPr lang="en-US" dirty="0" smtClean="0"/>
              <a:t>Prairie Hills Farm started to raise goats for a sustainable meat option, but wanted to explore what other benefits goats can provide.</a:t>
            </a:r>
            <a:endParaRPr lang="en-US" dirty="0"/>
          </a:p>
          <a:p>
            <a:r>
              <a:rPr lang="en-US" dirty="0" smtClean="0"/>
              <a:t>Target Goat Grazing to combat invasive plant species and reclaim land for property owners</a:t>
            </a:r>
          </a:p>
          <a:p>
            <a:r>
              <a:rPr lang="en-US" dirty="0" smtClean="0"/>
              <a:t>Explore the viability of offsetting cost of ownership and feed costs for goats</a:t>
            </a:r>
            <a:endParaRPr lang="en-US" dirty="0"/>
          </a:p>
        </p:txBody>
      </p:sp>
      <p:pic>
        <p:nvPicPr>
          <p:cNvPr id="6" name="Content Placeholder 5"/>
          <p:cNvPicPr>
            <a:picLocks noGrp="1" noChangeAspect="1"/>
          </p:cNvPicPr>
          <p:nvPr>
            <p:ph sz="half" idx="2"/>
          </p:nvPr>
        </p:nvPicPr>
        <p:blipFill>
          <a:blip r:embed="rId2"/>
          <a:stretch>
            <a:fillRect/>
          </a:stretch>
        </p:blipFill>
        <p:spPr>
          <a:xfrm>
            <a:off x="6475412" y="1905000"/>
            <a:ext cx="5029200" cy="3868615"/>
          </a:xfrm>
          <a:prstGeom prst="rect">
            <a:avLst/>
          </a:prstGeom>
        </p:spPr>
      </p:pic>
    </p:spTree>
    <p:extLst>
      <p:ext uri="{BB962C8B-B14F-4D97-AF65-F5344CB8AC3E}">
        <p14:creationId xmlns:p14="http://schemas.microsoft.com/office/powerpoint/2010/main" val="223730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Tools and Equipment to Get Started</a:t>
            </a:r>
            <a:endParaRPr lang="en-US" dirty="0"/>
          </a:p>
        </p:txBody>
      </p:sp>
      <p:sp>
        <p:nvSpPr>
          <p:cNvPr id="14" name="Content Placeholder 13"/>
          <p:cNvSpPr>
            <a:spLocks noGrp="1"/>
          </p:cNvSpPr>
          <p:nvPr>
            <p:ph idx="1"/>
          </p:nvPr>
        </p:nvSpPr>
        <p:spPr>
          <a:xfrm>
            <a:off x="1370012" y="1752600"/>
            <a:ext cx="6934200" cy="4800600"/>
          </a:xfrm>
        </p:spPr>
        <p:txBody>
          <a:bodyPr>
            <a:normAutofit fontScale="85000" lnSpcReduction="20000"/>
          </a:bodyPr>
          <a:lstStyle/>
          <a:p>
            <a:r>
              <a:rPr lang="en-US" dirty="0" smtClean="0"/>
              <a:t>A herd of goats</a:t>
            </a:r>
          </a:p>
          <a:p>
            <a:pPr lvl="1"/>
            <a:r>
              <a:rPr lang="en-US" dirty="0" smtClean="0"/>
              <a:t>Can be owned or rented</a:t>
            </a:r>
          </a:p>
          <a:p>
            <a:pPr lvl="1"/>
            <a:r>
              <a:rPr lang="en-US" dirty="0" smtClean="0"/>
              <a:t>Herd of 20 goats to buy cost about $200 - $400 per goat ($4K-$8K)</a:t>
            </a:r>
            <a:endParaRPr lang="en-US" dirty="0"/>
          </a:p>
          <a:p>
            <a:r>
              <a:rPr lang="en-US" dirty="0" smtClean="0"/>
              <a:t>A vehicle and trailer to transport goats</a:t>
            </a:r>
          </a:p>
          <a:p>
            <a:pPr lvl="1"/>
            <a:r>
              <a:rPr lang="en-US" dirty="0" smtClean="0"/>
              <a:t>Average used truck $5-20K depending on age and truck type</a:t>
            </a:r>
          </a:p>
          <a:p>
            <a:pPr lvl="1"/>
            <a:r>
              <a:rPr lang="en-US" dirty="0" smtClean="0"/>
              <a:t>Average 16 Foot livestock trailer cost $3-$5K</a:t>
            </a:r>
          </a:p>
          <a:p>
            <a:r>
              <a:rPr lang="en-US" dirty="0" smtClean="0"/>
              <a:t>Fencing and solar energizer</a:t>
            </a:r>
          </a:p>
          <a:p>
            <a:pPr lvl="1"/>
            <a:r>
              <a:rPr lang="en-US" dirty="0" smtClean="0"/>
              <a:t>Portable netting fence $175 per 164 foot roll</a:t>
            </a:r>
          </a:p>
          <a:p>
            <a:pPr lvl="1"/>
            <a:r>
              <a:rPr lang="en-US" dirty="0" smtClean="0"/>
              <a:t>Solar charger cost $200 - $500 per charger</a:t>
            </a:r>
          </a:p>
          <a:p>
            <a:pPr lvl="1"/>
            <a:r>
              <a:rPr lang="en-US" dirty="0" smtClean="0"/>
              <a:t>Voltage tester cost about $20 per tester</a:t>
            </a:r>
          </a:p>
          <a:p>
            <a:r>
              <a:rPr lang="en-US" dirty="0" smtClean="0"/>
              <a:t>Water trough for 50 gallons cost $100 per trough</a:t>
            </a:r>
          </a:p>
          <a:p>
            <a:r>
              <a:rPr lang="en-US" dirty="0" smtClean="0"/>
              <a:t>Addition poles for support</a:t>
            </a:r>
          </a:p>
          <a:p>
            <a:pPr lvl="1"/>
            <a:r>
              <a:rPr lang="en-US" dirty="0" smtClean="0"/>
              <a:t>Step in Poles $2 each</a:t>
            </a:r>
          </a:p>
          <a:p>
            <a:r>
              <a:rPr lang="en-US" dirty="0" smtClean="0"/>
              <a:t>Overall initial start up cost ranges from ~$9K – $25K</a:t>
            </a:r>
          </a:p>
        </p:txBody>
      </p:sp>
      <p:pic>
        <p:nvPicPr>
          <p:cNvPr id="2" name="Picture 1"/>
          <p:cNvPicPr>
            <a:picLocks noChangeAspect="1"/>
          </p:cNvPicPr>
          <p:nvPr/>
        </p:nvPicPr>
        <p:blipFill>
          <a:blip r:embed="rId2"/>
          <a:stretch>
            <a:fillRect/>
          </a:stretch>
        </p:blipFill>
        <p:spPr>
          <a:xfrm>
            <a:off x="7161212" y="3200400"/>
            <a:ext cx="4749129" cy="2685020"/>
          </a:xfrm>
          <a:prstGeom prst="rect">
            <a:avLst/>
          </a:prstGeom>
        </p:spPr>
      </p:pic>
    </p:spTree>
    <p:extLst>
      <p:ext uri="{BB962C8B-B14F-4D97-AF65-F5344CB8AC3E}">
        <p14:creationId xmlns:p14="http://schemas.microsoft.com/office/powerpoint/2010/main" val="924410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Year 1 and 2 Recap</a:t>
            </a:r>
            <a:endParaRPr lang="en-US" dirty="0"/>
          </a:p>
        </p:txBody>
      </p:sp>
      <p:sp>
        <p:nvSpPr>
          <p:cNvPr id="14" name="Content Placeholder 13"/>
          <p:cNvSpPr>
            <a:spLocks noGrp="1"/>
          </p:cNvSpPr>
          <p:nvPr>
            <p:ph idx="1"/>
          </p:nvPr>
        </p:nvSpPr>
        <p:spPr>
          <a:xfrm>
            <a:off x="760412" y="1600200"/>
            <a:ext cx="5562600" cy="4800600"/>
          </a:xfrm>
        </p:spPr>
        <p:txBody>
          <a:bodyPr>
            <a:normAutofit/>
          </a:bodyPr>
          <a:lstStyle/>
          <a:p>
            <a:pPr marL="0" indent="0">
              <a:buNone/>
            </a:pPr>
            <a:r>
              <a:rPr lang="en-US" dirty="0" smtClean="0"/>
              <a:t>		Year 1 Recap</a:t>
            </a:r>
          </a:p>
          <a:p>
            <a:r>
              <a:rPr lang="en-US" dirty="0" smtClean="0"/>
              <a:t>Total Jobs Served</a:t>
            </a:r>
          </a:p>
          <a:p>
            <a:pPr lvl="1"/>
            <a:r>
              <a:rPr lang="en-US" dirty="0" smtClean="0"/>
              <a:t>Inquiries received 6</a:t>
            </a:r>
          </a:p>
          <a:p>
            <a:pPr lvl="1"/>
            <a:r>
              <a:rPr lang="en-US" dirty="0" smtClean="0"/>
              <a:t>3 Jobs Completed</a:t>
            </a:r>
          </a:p>
          <a:p>
            <a:pPr lvl="1"/>
            <a:r>
              <a:rPr lang="en-US" dirty="0" smtClean="0"/>
              <a:t>Acres serviced 5 acres</a:t>
            </a:r>
          </a:p>
          <a:p>
            <a:pPr lvl="1"/>
            <a:r>
              <a:rPr lang="en-US" dirty="0" smtClean="0"/>
              <a:t>Revenue generated $7,200</a:t>
            </a:r>
          </a:p>
        </p:txBody>
      </p:sp>
      <p:sp>
        <p:nvSpPr>
          <p:cNvPr id="5" name="Content Placeholder 13"/>
          <p:cNvSpPr txBox="1">
            <a:spLocks/>
          </p:cNvSpPr>
          <p:nvPr/>
        </p:nvSpPr>
        <p:spPr>
          <a:xfrm>
            <a:off x="6704012" y="1676400"/>
            <a:ext cx="5562600" cy="4800600"/>
          </a:xfrm>
          <a:prstGeom prst="rect">
            <a:avLst/>
          </a:prstGeom>
        </p:spPr>
        <p:txBody>
          <a:bodyPr vert="horz" lIns="91440" tIns="45720" rIns="91440" bIns="45720" rtlCol="0">
            <a:normAutofit lnSpcReduction="10000"/>
          </a:bodyPr>
          <a:lst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48640"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05840"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34440"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63040" indent="-228600" algn="l" defTabSz="914400" rtl="0" eaLnBrk="1" latinLnBrk="0" hangingPunct="1">
              <a:lnSpc>
                <a:spcPct val="90000"/>
              </a:lnSpc>
              <a:spcBef>
                <a:spcPts val="600"/>
              </a:spcBef>
              <a:buSzPct val="100000"/>
              <a:buFont typeface="Consolas" pitchFamily="49" charset="0"/>
              <a:buChar char="–"/>
              <a:defRPr sz="1600" kern="1200" baseline="0">
                <a:solidFill>
                  <a:schemeClr val="tx1"/>
                </a:solidFill>
                <a:latin typeface="+mn-lt"/>
                <a:ea typeface="+mn-ea"/>
                <a:cs typeface="+mn-cs"/>
              </a:defRPr>
            </a:lvl6pPr>
            <a:lvl7pPr marL="1691640" indent="-228600" algn="l" defTabSz="914400" rtl="0" eaLnBrk="1" latinLnBrk="0" hangingPunct="1">
              <a:lnSpc>
                <a:spcPct val="90000"/>
              </a:lnSpc>
              <a:spcBef>
                <a:spcPts val="600"/>
              </a:spcBef>
              <a:buSzPct val="100000"/>
              <a:buFont typeface="Arial" pitchFamily="34" charset="0"/>
              <a:buChar char="▪"/>
              <a:defRPr sz="1600" kern="1200" baseline="0">
                <a:solidFill>
                  <a:schemeClr val="tx1"/>
                </a:solidFill>
                <a:latin typeface="+mn-lt"/>
                <a:ea typeface="+mn-ea"/>
                <a:cs typeface="+mn-cs"/>
              </a:defRPr>
            </a:lvl7pPr>
            <a:lvl8pPr marL="1920240" indent="-228600" algn="l" defTabSz="914400" rtl="0" eaLnBrk="1" latinLnBrk="0" hangingPunct="1">
              <a:lnSpc>
                <a:spcPct val="90000"/>
              </a:lnSpc>
              <a:spcBef>
                <a:spcPts val="600"/>
              </a:spcBef>
              <a:buSzPct val="100000"/>
              <a:buFont typeface="Consolas" pitchFamily="49" charset="0"/>
              <a:buChar char="–"/>
              <a:defRPr sz="1600" kern="1200" baseline="0">
                <a:solidFill>
                  <a:schemeClr val="tx1"/>
                </a:solidFill>
                <a:latin typeface="+mn-lt"/>
                <a:ea typeface="+mn-ea"/>
                <a:cs typeface="+mn-cs"/>
              </a:defRPr>
            </a:lvl8pPr>
            <a:lvl9pPr marL="2148840" indent="-228600" algn="l" defTabSz="914400" rtl="0" eaLnBrk="1" latinLnBrk="0" hangingPunct="1">
              <a:lnSpc>
                <a:spcPct val="90000"/>
              </a:lnSpc>
              <a:spcBef>
                <a:spcPts val="600"/>
              </a:spcBef>
              <a:buSzPct val="100000"/>
              <a:buFont typeface="Arial" pitchFamily="34" charset="0"/>
              <a:buChar char="▪"/>
              <a:defRPr sz="1600" kern="1200" baseline="0">
                <a:solidFill>
                  <a:schemeClr val="tx1"/>
                </a:solidFill>
                <a:latin typeface="+mn-lt"/>
                <a:ea typeface="+mn-ea"/>
                <a:cs typeface="+mn-cs"/>
              </a:defRPr>
            </a:lvl9pPr>
          </a:lstStyle>
          <a:p>
            <a:pPr marL="0" indent="0">
              <a:buNone/>
            </a:pPr>
            <a:r>
              <a:rPr lang="en-US" dirty="0"/>
              <a:t>Year </a:t>
            </a:r>
            <a:r>
              <a:rPr lang="en-US" dirty="0" smtClean="0"/>
              <a:t>2 </a:t>
            </a:r>
            <a:r>
              <a:rPr lang="en-US" dirty="0"/>
              <a:t>Recap</a:t>
            </a:r>
          </a:p>
          <a:p>
            <a:r>
              <a:rPr lang="en-US" dirty="0"/>
              <a:t>Total Jobs Served</a:t>
            </a:r>
          </a:p>
          <a:p>
            <a:pPr lvl="1"/>
            <a:r>
              <a:rPr lang="en-US" dirty="0"/>
              <a:t>Inquiries received </a:t>
            </a:r>
            <a:r>
              <a:rPr lang="en-US" dirty="0" smtClean="0"/>
              <a:t>to date 21</a:t>
            </a:r>
            <a:endParaRPr lang="en-US" dirty="0"/>
          </a:p>
          <a:p>
            <a:pPr lvl="1"/>
            <a:r>
              <a:rPr lang="en-US" dirty="0" smtClean="0"/>
              <a:t>13 </a:t>
            </a:r>
            <a:r>
              <a:rPr lang="en-US" dirty="0"/>
              <a:t>Jobs Completed</a:t>
            </a:r>
          </a:p>
          <a:p>
            <a:pPr lvl="1"/>
            <a:r>
              <a:rPr lang="en-US" dirty="0"/>
              <a:t>Acres serviced </a:t>
            </a:r>
            <a:r>
              <a:rPr lang="en-US" dirty="0" smtClean="0"/>
              <a:t>18* </a:t>
            </a:r>
            <a:r>
              <a:rPr lang="en-US" dirty="0"/>
              <a:t>acres</a:t>
            </a:r>
          </a:p>
          <a:p>
            <a:pPr lvl="1"/>
            <a:r>
              <a:rPr lang="en-US" dirty="0"/>
              <a:t>Revenue generated </a:t>
            </a:r>
            <a:r>
              <a:rPr lang="en-US" dirty="0" smtClean="0"/>
              <a:t>$~$22K</a:t>
            </a:r>
          </a:p>
          <a:p>
            <a:pPr lvl="1"/>
            <a:endParaRPr lang="en-US" dirty="0"/>
          </a:p>
          <a:p>
            <a:pPr lvl="1"/>
            <a:endParaRPr lang="en-US" dirty="0" smtClean="0"/>
          </a:p>
          <a:p>
            <a:pPr lvl="1"/>
            <a:endParaRPr lang="en-US" dirty="0"/>
          </a:p>
          <a:p>
            <a:pPr lvl="1"/>
            <a:endParaRPr lang="en-US" dirty="0" smtClean="0"/>
          </a:p>
          <a:p>
            <a:pPr lvl="1"/>
            <a:endParaRPr lang="en-US" dirty="0"/>
          </a:p>
          <a:p>
            <a:pPr lvl="1"/>
            <a:endParaRPr lang="en-US" dirty="0" smtClean="0"/>
          </a:p>
          <a:p>
            <a:pPr marL="274320" lvl="1" indent="0">
              <a:buNone/>
            </a:pPr>
            <a:r>
              <a:rPr lang="en-US" dirty="0" smtClean="0"/>
              <a:t>*There are jobs actively being worked to date</a:t>
            </a:r>
            <a:endParaRPr lang="en-US" dirty="0"/>
          </a:p>
        </p:txBody>
      </p:sp>
    </p:spTree>
    <p:extLst>
      <p:ext uri="{BB962C8B-B14F-4D97-AF65-F5344CB8AC3E}">
        <p14:creationId xmlns:p14="http://schemas.microsoft.com/office/powerpoint/2010/main" val="2943990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Before and After Pictures</a:t>
            </a:r>
            <a:endParaRPr lang="en-US" dirty="0"/>
          </a:p>
        </p:txBody>
      </p:sp>
      <p:pic>
        <p:nvPicPr>
          <p:cNvPr id="2" name="Content Placeholder 1"/>
          <p:cNvPicPr>
            <a:picLocks noGrp="1" noChangeAspect="1"/>
          </p:cNvPicPr>
          <p:nvPr>
            <p:ph idx="1"/>
          </p:nvPr>
        </p:nvPicPr>
        <p:blipFill>
          <a:blip r:embed="rId2"/>
          <a:stretch>
            <a:fillRect/>
          </a:stretch>
        </p:blipFill>
        <p:spPr>
          <a:xfrm>
            <a:off x="2513012" y="2181567"/>
            <a:ext cx="2743200" cy="4371633"/>
          </a:xfrm>
          <a:prstGeom prst="rect">
            <a:avLst/>
          </a:prstGeom>
        </p:spPr>
      </p:pic>
      <p:pic>
        <p:nvPicPr>
          <p:cNvPr id="3" name="Picture 2"/>
          <p:cNvPicPr>
            <a:picLocks noChangeAspect="1"/>
          </p:cNvPicPr>
          <p:nvPr/>
        </p:nvPicPr>
        <p:blipFill>
          <a:blip r:embed="rId3"/>
          <a:stretch>
            <a:fillRect/>
          </a:stretch>
        </p:blipFill>
        <p:spPr>
          <a:xfrm>
            <a:off x="6780212" y="2181567"/>
            <a:ext cx="2971800" cy="4399116"/>
          </a:xfrm>
          <a:prstGeom prst="rect">
            <a:avLst/>
          </a:prstGeom>
        </p:spPr>
      </p:pic>
      <p:sp>
        <p:nvSpPr>
          <p:cNvPr id="4" name="TextBox 3"/>
          <p:cNvSpPr txBox="1"/>
          <p:nvPr/>
        </p:nvSpPr>
        <p:spPr>
          <a:xfrm>
            <a:off x="2513012" y="1756835"/>
            <a:ext cx="2743200" cy="424732"/>
          </a:xfrm>
          <a:prstGeom prst="rect">
            <a:avLst/>
          </a:prstGeom>
          <a:noFill/>
        </p:spPr>
        <p:txBody>
          <a:bodyPr wrap="square" rtlCol="0">
            <a:spAutoFit/>
          </a:bodyPr>
          <a:lstStyle/>
          <a:p>
            <a:pPr algn="ctr">
              <a:lnSpc>
                <a:spcPct val="90000"/>
              </a:lnSpc>
            </a:pPr>
            <a:r>
              <a:rPr lang="en-US" sz="2400" dirty="0" smtClean="0"/>
              <a:t>Before</a:t>
            </a:r>
            <a:endParaRPr lang="en-US" sz="2400" dirty="0"/>
          </a:p>
        </p:txBody>
      </p:sp>
      <p:sp>
        <p:nvSpPr>
          <p:cNvPr id="7" name="TextBox 6"/>
          <p:cNvSpPr txBox="1"/>
          <p:nvPr/>
        </p:nvSpPr>
        <p:spPr>
          <a:xfrm>
            <a:off x="6780212" y="1755761"/>
            <a:ext cx="2971800" cy="425805"/>
          </a:xfrm>
          <a:prstGeom prst="rect">
            <a:avLst/>
          </a:prstGeom>
          <a:noFill/>
        </p:spPr>
        <p:txBody>
          <a:bodyPr wrap="square" rtlCol="0">
            <a:spAutoFit/>
          </a:bodyPr>
          <a:lstStyle/>
          <a:p>
            <a:pPr algn="ctr">
              <a:lnSpc>
                <a:spcPct val="90000"/>
              </a:lnSpc>
            </a:pPr>
            <a:r>
              <a:rPr lang="en-US" sz="2400" dirty="0" smtClean="0"/>
              <a:t>After</a:t>
            </a:r>
            <a:endParaRPr lang="en-US" sz="2400" dirty="0"/>
          </a:p>
        </p:txBody>
      </p:sp>
    </p:spTree>
    <p:extLst>
      <p:ext uri="{BB962C8B-B14F-4D97-AF65-F5344CB8AC3E}">
        <p14:creationId xmlns:p14="http://schemas.microsoft.com/office/powerpoint/2010/main" val="85818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pPr algn="ctr"/>
            <a:r>
              <a:rPr lang="en-US" dirty="0" smtClean="0"/>
              <a:t>Before and After Pictures</a:t>
            </a:r>
            <a:endParaRPr lang="en-US" dirty="0"/>
          </a:p>
        </p:txBody>
      </p:sp>
      <p:sp>
        <p:nvSpPr>
          <p:cNvPr id="4" name="TextBox 3"/>
          <p:cNvSpPr txBox="1"/>
          <p:nvPr/>
        </p:nvSpPr>
        <p:spPr>
          <a:xfrm>
            <a:off x="2513012" y="1756835"/>
            <a:ext cx="2743200" cy="424732"/>
          </a:xfrm>
          <a:prstGeom prst="rect">
            <a:avLst/>
          </a:prstGeom>
          <a:noFill/>
        </p:spPr>
        <p:txBody>
          <a:bodyPr wrap="square" rtlCol="0">
            <a:spAutoFit/>
          </a:bodyPr>
          <a:lstStyle/>
          <a:p>
            <a:pPr algn="ctr">
              <a:lnSpc>
                <a:spcPct val="90000"/>
              </a:lnSpc>
            </a:pPr>
            <a:r>
              <a:rPr lang="en-US" sz="2400" dirty="0" smtClean="0"/>
              <a:t>Before</a:t>
            </a:r>
            <a:endParaRPr lang="en-US" sz="2400" dirty="0"/>
          </a:p>
        </p:txBody>
      </p:sp>
      <p:sp>
        <p:nvSpPr>
          <p:cNvPr id="7" name="TextBox 6"/>
          <p:cNvSpPr txBox="1"/>
          <p:nvPr/>
        </p:nvSpPr>
        <p:spPr>
          <a:xfrm>
            <a:off x="6780212" y="1755761"/>
            <a:ext cx="2971800" cy="425805"/>
          </a:xfrm>
          <a:prstGeom prst="rect">
            <a:avLst/>
          </a:prstGeom>
          <a:noFill/>
        </p:spPr>
        <p:txBody>
          <a:bodyPr wrap="square" rtlCol="0">
            <a:spAutoFit/>
          </a:bodyPr>
          <a:lstStyle/>
          <a:p>
            <a:pPr algn="ctr">
              <a:lnSpc>
                <a:spcPct val="90000"/>
              </a:lnSpc>
            </a:pPr>
            <a:r>
              <a:rPr lang="en-US" sz="2400" dirty="0" smtClean="0"/>
              <a:t>After</a:t>
            </a:r>
            <a:endParaRPr lang="en-US" sz="2400" dirty="0"/>
          </a:p>
        </p:txBody>
      </p:sp>
      <p:pic>
        <p:nvPicPr>
          <p:cNvPr id="6" name="Picture 5"/>
          <p:cNvPicPr>
            <a:picLocks noChangeAspect="1"/>
          </p:cNvPicPr>
          <p:nvPr/>
        </p:nvPicPr>
        <p:blipFill>
          <a:blip r:embed="rId2"/>
          <a:stretch>
            <a:fillRect/>
          </a:stretch>
        </p:blipFill>
        <p:spPr>
          <a:xfrm>
            <a:off x="2513012" y="2181566"/>
            <a:ext cx="2533825" cy="4482921"/>
          </a:xfrm>
          <a:prstGeom prst="rect">
            <a:avLst/>
          </a:prstGeom>
        </p:spPr>
      </p:pic>
      <p:pic>
        <p:nvPicPr>
          <p:cNvPr id="8" name="Picture 7"/>
          <p:cNvPicPr>
            <a:picLocks noChangeAspect="1"/>
          </p:cNvPicPr>
          <p:nvPr/>
        </p:nvPicPr>
        <p:blipFill>
          <a:blip r:embed="rId3"/>
          <a:stretch>
            <a:fillRect/>
          </a:stretch>
        </p:blipFill>
        <p:spPr>
          <a:xfrm>
            <a:off x="6721742" y="2403313"/>
            <a:ext cx="3404956" cy="4226087"/>
          </a:xfrm>
          <a:prstGeom prst="rect">
            <a:avLst/>
          </a:prstGeom>
        </p:spPr>
      </p:pic>
    </p:spTree>
    <p:extLst>
      <p:ext uri="{BB962C8B-B14F-4D97-AF65-F5344CB8AC3E}">
        <p14:creationId xmlns:p14="http://schemas.microsoft.com/office/powerpoint/2010/main" val="1785176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pPr algn="ctr"/>
            <a:r>
              <a:rPr lang="en-US" dirty="0" smtClean="0"/>
              <a:t>Before and After Pictures</a:t>
            </a:r>
            <a:endParaRPr lang="en-US" dirty="0"/>
          </a:p>
        </p:txBody>
      </p:sp>
      <p:sp>
        <p:nvSpPr>
          <p:cNvPr id="4" name="TextBox 3"/>
          <p:cNvSpPr txBox="1"/>
          <p:nvPr/>
        </p:nvSpPr>
        <p:spPr>
          <a:xfrm>
            <a:off x="2513012" y="1756835"/>
            <a:ext cx="2743200" cy="424732"/>
          </a:xfrm>
          <a:prstGeom prst="rect">
            <a:avLst/>
          </a:prstGeom>
          <a:noFill/>
        </p:spPr>
        <p:txBody>
          <a:bodyPr wrap="square" rtlCol="0">
            <a:spAutoFit/>
          </a:bodyPr>
          <a:lstStyle/>
          <a:p>
            <a:pPr algn="ctr">
              <a:lnSpc>
                <a:spcPct val="90000"/>
              </a:lnSpc>
            </a:pPr>
            <a:r>
              <a:rPr lang="en-US" sz="2400" dirty="0" smtClean="0"/>
              <a:t>Before</a:t>
            </a:r>
            <a:endParaRPr lang="en-US" sz="2400" dirty="0"/>
          </a:p>
        </p:txBody>
      </p:sp>
      <p:sp>
        <p:nvSpPr>
          <p:cNvPr id="7" name="TextBox 6"/>
          <p:cNvSpPr txBox="1"/>
          <p:nvPr/>
        </p:nvSpPr>
        <p:spPr>
          <a:xfrm>
            <a:off x="6780212" y="1755761"/>
            <a:ext cx="2971800" cy="425805"/>
          </a:xfrm>
          <a:prstGeom prst="rect">
            <a:avLst/>
          </a:prstGeom>
          <a:noFill/>
        </p:spPr>
        <p:txBody>
          <a:bodyPr wrap="square" rtlCol="0">
            <a:spAutoFit/>
          </a:bodyPr>
          <a:lstStyle/>
          <a:p>
            <a:pPr algn="ctr">
              <a:lnSpc>
                <a:spcPct val="90000"/>
              </a:lnSpc>
            </a:pPr>
            <a:r>
              <a:rPr lang="en-US" sz="2400" dirty="0" smtClean="0"/>
              <a:t>After</a:t>
            </a:r>
            <a:endParaRPr lang="en-US" sz="2400" dirty="0"/>
          </a:p>
        </p:txBody>
      </p:sp>
      <p:pic>
        <p:nvPicPr>
          <p:cNvPr id="6" name="Picture 5"/>
          <p:cNvPicPr>
            <a:picLocks noChangeAspect="1"/>
          </p:cNvPicPr>
          <p:nvPr/>
        </p:nvPicPr>
        <p:blipFill>
          <a:blip r:embed="rId2"/>
          <a:stretch>
            <a:fillRect/>
          </a:stretch>
        </p:blipFill>
        <p:spPr>
          <a:xfrm>
            <a:off x="2794894" y="2181566"/>
            <a:ext cx="2686050" cy="4419600"/>
          </a:xfrm>
          <a:prstGeom prst="rect">
            <a:avLst/>
          </a:prstGeom>
        </p:spPr>
      </p:pic>
      <p:pic>
        <p:nvPicPr>
          <p:cNvPr id="8" name="Picture 7"/>
          <p:cNvPicPr>
            <a:picLocks noChangeAspect="1"/>
          </p:cNvPicPr>
          <p:nvPr/>
        </p:nvPicPr>
        <p:blipFill>
          <a:blip r:embed="rId3"/>
          <a:stretch>
            <a:fillRect/>
          </a:stretch>
        </p:blipFill>
        <p:spPr>
          <a:xfrm>
            <a:off x="6475412" y="2196590"/>
            <a:ext cx="3374199" cy="4404575"/>
          </a:xfrm>
          <a:prstGeom prst="rect">
            <a:avLst/>
          </a:prstGeom>
        </p:spPr>
      </p:pic>
    </p:spTree>
    <p:extLst>
      <p:ext uri="{BB962C8B-B14F-4D97-AF65-F5344CB8AC3E}">
        <p14:creationId xmlns:p14="http://schemas.microsoft.com/office/powerpoint/2010/main" val="2171195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pPr algn="ctr"/>
            <a:r>
              <a:rPr lang="en-US" dirty="0" smtClean="0"/>
              <a:t>Before and After Pictures</a:t>
            </a:r>
            <a:endParaRPr lang="en-US" dirty="0"/>
          </a:p>
        </p:txBody>
      </p:sp>
      <p:sp>
        <p:nvSpPr>
          <p:cNvPr id="4" name="TextBox 3"/>
          <p:cNvSpPr txBox="1"/>
          <p:nvPr/>
        </p:nvSpPr>
        <p:spPr>
          <a:xfrm>
            <a:off x="2513012" y="1756835"/>
            <a:ext cx="2743200" cy="424732"/>
          </a:xfrm>
          <a:prstGeom prst="rect">
            <a:avLst/>
          </a:prstGeom>
          <a:noFill/>
        </p:spPr>
        <p:txBody>
          <a:bodyPr wrap="square" rtlCol="0">
            <a:spAutoFit/>
          </a:bodyPr>
          <a:lstStyle/>
          <a:p>
            <a:pPr algn="ctr">
              <a:lnSpc>
                <a:spcPct val="90000"/>
              </a:lnSpc>
            </a:pPr>
            <a:r>
              <a:rPr lang="en-US" sz="2400" dirty="0" smtClean="0"/>
              <a:t>Before</a:t>
            </a:r>
            <a:endParaRPr lang="en-US" sz="2400" dirty="0"/>
          </a:p>
        </p:txBody>
      </p:sp>
      <p:sp>
        <p:nvSpPr>
          <p:cNvPr id="7" name="TextBox 6"/>
          <p:cNvSpPr txBox="1"/>
          <p:nvPr/>
        </p:nvSpPr>
        <p:spPr>
          <a:xfrm>
            <a:off x="6780212" y="1755761"/>
            <a:ext cx="2971800" cy="425805"/>
          </a:xfrm>
          <a:prstGeom prst="rect">
            <a:avLst/>
          </a:prstGeom>
          <a:noFill/>
        </p:spPr>
        <p:txBody>
          <a:bodyPr wrap="square" rtlCol="0">
            <a:spAutoFit/>
          </a:bodyPr>
          <a:lstStyle/>
          <a:p>
            <a:pPr algn="ctr">
              <a:lnSpc>
                <a:spcPct val="90000"/>
              </a:lnSpc>
            </a:pPr>
            <a:r>
              <a:rPr lang="en-US" sz="2400" dirty="0" smtClean="0"/>
              <a:t>After</a:t>
            </a:r>
            <a:endParaRPr lang="en-US" sz="2400" dirty="0"/>
          </a:p>
        </p:txBody>
      </p:sp>
      <p:pic>
        <p:nvPicPr>
          <p:cNvPr id="6" name="Content Placeholder 5"/>
          <p:cNvPicPr>
            <a:picLocks noGrp="1" noChangeAspect="1"/>
          </p:cNvPicPr>
          <p:nvPr>
            <p:ph idx="1"/>
          </p:nvPr>
        </p:nvPicPr>
        <p:blipFill>
          <a:blip r:embed="rId2"/>
          <a:stretch>
            <a:fillRect/>
          </a:stretch>
        </p:blipFill>
        <p:spPr>
          <a:xfrm>
            <a:off x="1947111" y="2201958"/>
            <a:ext cx="3875002" cy="4248150"/>
          </a:xfrm>
          <a:prstGeom prst="rect">
            <a:avLst/>
          </a:prstGeom>
        </p:spPr>
      </p:pic>
      <p:pic>
        <p:nvPicPr>
          <p:cNvPr id="8" name="Picture 7"/>
          <p:cNvPicPr>
            <a:picLocks noChangeAspect="1"/>
          </p:cNvPicPr>
          <p:nvPr/>
        </p:nvPicPr>
        <p:blipFill>
          <a:blip r:embed="rId3"/>
          <a:stretch>
            <a:fillRect/>
          </a:stretch>
        </p:blipFill>
        <p:spPr>
          <a:xfrm>
            <a:off x="6780212" y="2223423"/>
            <a:ext cx="3686175" cy="4371975"/>
          </a:xfrm>
          <a:prstGeom prst="rect">
            <a:avLst/>
          </a:prstGeom>
        </p:spPr>
      </p:pic>
    </p:spTree>
    <p:extLst>
      <p:ext uri="{BB962C8B-B14F-4D97-AF65-F5344CB8AC3E}">
        <p14:creationId xmlns:p14="http://schemas.microsoft.com/office/powerpoint/2010/main" val="852316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halkboard 16x9">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300000"/>
              </a:schemeClr>
            </a:gs>
            <a:gs pos="100000">
              <a:schemeClr val="phClr">
                <a:shade val="30000"/>
                <a:satMod val="200000"/>
              </a:schemeClr>
            </a:gs>
          </a:gsLst>
          <a:path path="circle">
            <a:fillToRect l="50000" t="50000" r="50000" b="50000"/>
          </a:path>
        </a:gradFill>
        <a:blipFill rotWithShape="1">
          <a:blip xmlns:r="http://schemas.openxmlformats.org/officeDocument/2006/relationships" r:embed="rId1">
            <a:duotone>
              <a:schemeClr val="phClr">
                <a:shade val="12000"/>
                <a:satMod val="240000"/>
              </a:schemeClr>
              <a:schemeClr val="phClr">
                <a:tint val="65000"/>
              </a:schemeClr>
            </a:duotone>
          </a:blip>
          <a:stretch/>
        </a:blip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miter lim="800000"/>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extLst>
    <a:ext uri="{05A4C25C-085E-4340-85A3-A5531E510DB2}">
      <thm15:themeFamily xmlns:thm15="http://schemas.microsoft.com/office/thememl/2012/main" name="TF00001018.potx" id="{D19C2884-2C55-4C1A-A5C2-5D03FF1F35A4}" vid="{5F7A9C6A-558C-4654-B762-2F22BC904FAE}"/>
    </a:ext>
  </a:extLst>
</a:theme>
</file>

<file path=ppt/theme/theme2.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Chalkboard education presentation (widescreen)</Template>
  <TotalTime>4753</TotalTime>
  <Words>402</Words>
  <Application>Microsoft Office PowerPoint</Application>
  <PresentationFormat>Custom</PresentationFormat>
  <Paragraphs>62</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Consolas</vt:lpstr>
      <vt:lpstr>Corbel</vt:lpstr>
      <vt:lpstr>Chalkboard 16x9</vt:lpstr>
      <vt:lpstr>Is Goat Brush Clearing a viable Business for Small Farmers?</vt:lpstr>
      <vt:lpstr>Presentation Content</vt:lpstr>
      <vt:lpstr>Why start a Targeted Goat Grazing Business / Service?</vt:lpstr>
      <vt:lpstr>Tools and Equipment to Get Started</vt:lpstr>
      <vt:lpstr>Year 1 and 2 Recap</vt:lpstr>
      <vt:lpstr>Before and After Pictures</vt:lpstr>
      <vt:lpstr>Before and After Pictures</vt:lpstr>
      <vt:lpstr>Before and After Pictures</vt:lpstr>
      <vt:lpstr>Before and After Pictures</vt:lpstr>
      <vt:lpstr>What’s Next?</vt:lpstr>
      <vt:lpstr>SARE Acknowledgement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 Goat Brush Clearing a viable Business for Small Farmers?</dc:title>
  <dc:creator>Sylvester</dc:creator>
  <cp:lastModifiedBy>Sylvester</cp:lastModifiedBy>
  <cp:revision>16</cp:revision>
  <dcterms:created xsi:type="dcterms:W3CDTF">2025-11-04T15:34:15Z</dcterms:created>
  <dcterms:modified xsi:type="dcterms:W3CDTF">2026-02-22T01:54:46Z</dcterms:modified>
</cp:coreProperties>
</file>