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C62A41-7FA7-4F73-B752-762C9D20771D}" v="717" dt="2018-04-17T22:06:31.059"/>
    <p1510:client id="{6F2ABEBD-D6B1-4A2D-A53E-8CA982E1499B}" v="480" dt="2018-04-17T18:43:03.8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 d="100"/>
          <a:sy n="14" d="100"/>
        </p:scale>
        <p:origin x="152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p>
        </p:txBody>
      </p:sp>
      <p:sp>
        <p:nvSpPr>
          <p:cNvPr id="4" name="Date Placeholder 3"/>
          <p:cNvSpPr>
            <a:spLocks noGrp="1"/>
          </p:cNvSpPr>
          <p:nvPr>
            <p:ph type="dt" sz="half" idx="10"/>
          </p:nvPr>
        </p:nvSpPr>
        <p:spPr/>
        <p:txBody>
          <a:bodyPr/>
          <a:lstStyle/>
          <a:p>
            <a:fld id="{3F8B9798-B9C4-4D89-9305-143CB171ADF0}" type="datetimeFigureOut">
              <a:rPr lang="en-US" smtClean="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66E5D6-B50B-4026-BF32-C10C75B9C41D}" type="slidenum">
              <a:rPr lang="en-US" smtClean="0"/>
              <a:t>‹#›</a:t>
            </a:fld>
            <a:endParaRPr lang="en-US" dirty="0"/>
          </a:p>
        </p:txBody>
      </p:sp>
    </p:spTree>
    <p:extLst>
      <p:ext uri="{BB962C8B-B14F-4D97-AF65-F5344CB8AC3E}">
        <p14:creationId xmlns:p14="http://schemas.microsoft.com/office/powerpoint/2010/main" val="3486813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8B9798-B9C4-4D89-9305-143CB171ADF0}" type="datetimeFigureOut">
              <a:rPr lang="en-US" smtClean="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66E5D6-B50B-4026-BF32-C10C75B9C41D}" type="slidenum">
              <a:rPr lang="en-US" smtClean="0"/>
              <a:t>‹#›</a:t>
            </a:fld>
            <a:endParaRPr lang="en-US" dirty="0"/>
          </a:p>
        </p:txBody>
      </p:sp>
    </p:spTree>
    <p:extLst>
      <p:ext uri="{BB962C8B-B14F-4D97-AF65-F5344CB8AC3E}">
        <p14:creationId xmlns:p14="http://schemas.microsoft.com/office/powerpoint/2010/main" val="160725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8B9798-B9C4-4D89-9305-143CB171ADF0}" type="datetimeFigureOut">
              <a:rPr lang="en-US" smtClean="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66E5D6-B50B-4026-BF32-C10C75B9C41D}" type="slidenum">
              <a:rPr lang="en-US" smtClean="0"/>
              <a:t>‹#›</a:t>
            </a:fld>
            <a:endParaRPr lang="en-US" dirty="0"/>
          </a:p>
        </p:txBody>
      </p:sp>
    </p:spTree>
    <p:extLst>
      <p:ext uri="{BB962C8B-B14F-4D97-AF65-F5344CB8AC3E}">
        <p14:creationId xmlns:p14="http://schemas.microsoft.com/office/powerpoint/2010/main" val="1462261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8B9798-B9C4-4D89-9305-143CB171ADF0}" type="datetimeFigureOut">
              <a:rPr lang="en-US" smtClean="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66E5D6-B50B-4026-BF32-C10C75B9C41D}" type="slidenum">
              <a:rPr lang="en-US" smtClean="0"/>
              <a:t>‹#›</a:t>
            </a:fld>
            <a:endParaRPr lang="en-US" dirty="0"/>
          </a:p>
        </p:txBody>
      </p:sp>
    </p:spTree>
    <p:extLst>
      <p:ext uri="{BB962C8B-B14F-4D97-AF65-F5344CB8AC3E}">
        <p14:creationId xmlns:p14="http://schemas.microsoft.com/office/powerpoint/2010/main" val="2539313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8B9798-B9C4-4D89-9305-143CB171ADF0}" type="datetimeFigureOut">
              <a:rPr lang="en-US" smtClean="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66E5D6-B50B-4026-BF32-C10C75B9C41D}" type="slidenum">
              <a:rPr lang="en-US" smtClean="0"/>
              <a:t>‹#›</a:t>
            </a:fld>
            <a:endParaRPr lang="en-US" dirty="0"/>
          </a:p>
        </p:txBody>
      </p:sp>
    </p:spTree>
    <p:extLst>
      <p:ext uri="{BB962C8B-B14F-4D97-AF65-F5344CB8AC3E}">
        <p14:creationId xmlns:p14="http://schemas.microsoft.com/office/powerpoint/2010/main" val="2219542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8B9798-B9C4-4D89-9305-143CB171ADF0}" type="datetimeFigureOut">
              <a:rPr lang="en-US" smtClean="0"/>
              <a:t>4/18/2018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66E5D6-B50B-4026-BF32-C10C75B9C41D}" type="slidenum">
              <a:rPr lang="en-US" smtClean="0"/>
              <a:t>‹#›</a:t>
            </a:fld>
            <a:endParaRPr lang="en-US" dirty="0"/>
          </a:p>
        </p:txBody>
      </p:sp>
    </p:spTree>
    <p:extLst>
      <p:ext uri="{BB962C8B-B14F-4D97-AF65-F5344CB8AC3E}">
        <p14:creationId xmlns:p14="http://schemas.microsoft.com/office/powerpoint/2010/main" val="1826728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8B9798-B9C4-4D89-9305-143CB171ADF0}" type="datetimeFigureOut">
              <a:rPr lang="en-US" smtClean="0"/>
              <a:t>4/18/2018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66E5D6-B50B-4026-BF32-C10C75B9C41D}" type="slidenum">
              <a:rPr lang="en-US" smtClean="0"/>
              <a:t>‹#›</a:t>
            </a:fld>
            <a:endParaRPr lang="en-US" dirty="0"/>
          </a:p>
        </p:txBody>
      </p:sp>
    </p:spTree>
    <p:extLst>
      <p:ext uri="{BB962C8B-B14F-4D97-AF65-F5344CB8AC3E}">
        <p14:creationId xmlns:p14="http://schemas.microsoft.com/office/powerpoint/2010/main" val="1765138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8B9798-B9C4-4D89-9305-143CB171ADF0}" type="datetimeFigureOut">
              <a:rPr lang="en-US" smtClean="0"/>
              <a:t>4/18/2018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66E5D6-B50B-4026-BF32-C10C75B9C41D}" type="slidenum">
              <a:rPr lang="en-US" smtClean="0"/>
              <a:t>‹#›</a:t>
            </a:fld>
            <a:endParaRPr lang="en-US" dirty="0"/>
          </a:p>
        </p:txBody>
      </p:sp>
    </p:spTree>
    <p:extLst>
      <p:ext uri="{BB962C8B-B14F-4D97-AF65-F5344CB8AC3E}">
        <p14:creationId xmlns:p14="http://schemas.microsoft.com/office/powerpoint/2010/main" val="2314255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B9798-B9C4-4D89-9305-143CB171ADF0}" type="datetimeFigureOut">
              <a:rPr lang="en-US" smtClean="0"/>
              <a:t>4/18/2018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66E5D6-B50B-4026-BF32-C10C75B9C41D}" type="slidenum">
              <a:rPr lang="en-US" smtClean="0"/>
              <a:t>‹#›</a:t>
            </a:fld>
            <a:endParaRPr lang="en-US" dirty="0"/>
          </a:p>
        </p:txBody>
      </p:sp>
    </p:spTree>
    <p:extLst>
      <p:ext uri="{BB962C8B-B14F-4D97-AF65-F5344CB8AC3E}">
        <p14:creationId xmlns:p14="http://schemas.microsoft.com/office/powerpoint/2010/main" val="3127092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8B9798-B9C4-4D89-9305-143CB171ADF0}" type="datetimeFigureOut">
              <a:rPr lang="en-US" smtClean="0"/>
              <a:t>4/18/2018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66E5D6-B50B-4026-BF32-C10C75B9C41D}" type="slidenum">
              <a:rPr lang="en-US" smtClean="0"/>
              <a:t>‹#›</a:t>
            </a:fld>
            <a:endParaRPr lang="en-US" dirty="0"/>
          </a:p>
        </p:txBody>
      </p:sp>
    </p:spTree>
    <p:extLst>
      <p:ext uri="{BB962C8B-B14F-4D97-AF65-F5344CB8AC3E}">
        <p14:creationId xmlns:p14="http://schemas.microsoft.com/office/powerpoint/2010/main" val="903982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dirty="0"/>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8B9798-B9C4-4D89-9305-143CB171ADF0}" type="datetimeFigureOut">
              <a:rPr lang="en-US" smtClean="0"/>
              <a:t>4/18/2018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66E5D6-B50B-4026-BF32-C10C75B9C41D}" type="slidenum">
              <a:rPr lang="en-US" smtClean="0"/>
              <a:t>‹#›</a:t>
            </a:fld>
            <a:endParaRPr lang="en-US" dirty="0"/>
          </a:p>
        </p:txBody>
      </p:sp>
    </p:spTree>
    <p:extLst>
      <p:ext uri="{BB962C8B-B14F-4D97-AF65-F5344CB8AC3E}">
        <p14:creationId xmlns:p14="http://schemas.microsoft.com/office/powerpoint/2010/main" val="227683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F8B9798-B9C4-4D89-9305-143CB171ADF0}" type="datetimeFigureOut">
              <a:rPr lang="en-US" smtClean="0"/>
              <a:t>4/18/2018</a:t>
            </a:fld>
            <a:endParaRPr lang="en-US" dirty="0"/>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3866E5D6-B50B-4026-BF32-C10C75B9C41D}" type="slidenum">
              <a:rPr lang="en-US" smtClean="0"/>
              <a:t>‹#›</a:t>
            </a:fld>
            <a:endParaRPr lang="en-US" dirty="0"/>
          </a:p>
        </p:txBody>
      </p:sp>
    </p:spTree>
    <p:extLst>
      <p:ext uri="{BB962C8B-B14F-4D97-AF65-F5344CB8AC3E}">
        <p14:creationId xmlns:p14="http://schemas.microsoft.com/office/powerpoint/2010/main" val="1342581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FE14B67-02D5-4F44-9FE9-8E1AEA64A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86810"/>
            <a:ext cx="43891200" cy="28931590"/>
          </a:xfrm>
          <a:prstGeom prst="rect">
            <a:avLst/>
          </a:prstGeom>
        </p:spPr>
      </p:pic>
      <p:sp>
        <p:nvSpPr>
          <p:cNvPr id="2" name="Title 1"/>
          <p:cNvSpPr>
            <a:spLocks noGrp="1"/>
          </p:cNvSpPr>
          <p:nvPr>
            <p:ph type="ctrTitle"/>
          </p:nvPr>
        </p:nvSpPr>
        <p:spPr>
          <a:xfrm>
            <a:off x="403229" y="141366"/>
            <a:ext cx="10068930" cy="3845444"/>
          </a:xfrm>
        </p:spPr>
        <p:txBody>
          <a:bodyPr numCol="1">
            <a:normAutofit/>
          </a:bodyPr>
          <a:lstStyle/>
          <a:p>
            <a:pPr algn="l">
              <a:lnSpc>
                <a:spcPct val="100000"/>
              </a:lnSpc>
              <a:spcBef>
                <a:spcPts val="300"/>
              </a:spcBef>
            </a:pPr>
            <a:r>
              <a:rPr lang="en-US" sz="4800" dirty="0">
                <a:latin typeface="+mn-lt"/>
              </a:rPr>
              <a:t>Justin Spies, ABE</a:t>
            </a:r>
            <a:br>
              <a:rPr lang="en-US" sz="4800" dirty="0">
                <a:latin typeface="+mn-lt"/>
                <a:ea typeface="+mn-lt"/>
                <a:cs typeface="+mn-lt"/>
              </a:rPr>
            </a:br>
            <a:r>
              <a:rPr lang="en-US" sz="4800" dirty="0">
                <a:latin typeface="+mn-lt"/>
              </a:rPr>
              <a:t>Macey Zeinstra, ABE</a:t>
            </a:r>
            <a:br>
              <a:rPr lang="en-US" sz="4800" dirty="0">
                <a:latin typeface="+mn-lt"/>
                <a:ea typeface="+mn-lt"/>
                <a:cs typeface="+mn-lt"/>
              </a:rPr>
            </a:br>
            <a:r>
              <a:rPr lang="en-US" sz="4800" dirty="0">
                <a:latin typeface="+mn-lt"/>
              </a:rPr>
              <a:t>Douglas Prairie, Advisor</a:t>
            </a:r>
            <a:br>
              <a:rPr lang="en-US" sz="4800" dirty="0">
                <a:latin typeface="+mn-lt"/>
                <a:ea typeface="+mn-lt"/>
                <a:cs typeface="+mn-lt"/>
              </a:rPr>
            </a:br>
            <a:r>
              <a:rPr lang="en-US" sz="4800" dirty="0">
                <a:latin typeface="+mn-lt"/>
              </a:rPr>
              <a:t>Joseph Darrington, Advisor</a:t>
            </a:r>
            <a:br>
              <a:rPr lang="en-US" sz="4800" dirty="0">
                <a:latin typeface="+mn-lt"/>
                <a:ea typeface="+mn-lt"/>
                <a:cs typeface="+mn-lt"/>
              </a:rPr>
            </a:br>
            <a:r>
              <a:rPr lang="en-US" sz="4800" dirty="0">
                <a:latin typeface="+mn-lt"/>
              </a:rPr>
              <a:t>Amanda Konechne, Sponsor</a:t>
            </a:r>
            <a:endParaRPr lang="en-US" sz="4800" dirty="0">
              <a:latin typeface="+mn-lt"/>
              <a:cs typeface="Calibri"/>
            </a:endParaRPr>
          </a:p>
        </p:txBody>
      </p:sp>
      <p:sp>
        <p:nvSpPr>
          <p:cNvPr id="11" name="Title 1">
            <a:extLst>
              <a:ext uri="{FF2B5EF4-FFF2-40B4-BE49-F238E27FC236}">
                <a16:creationId xmlns:a16="http://schemas.microsoft.com/office/drawing/2014/main" id="{293D1557-E698-4F39-BD76-0915CA17DBA0}"/>
              </a:ext>
            </a:extLst>
          </p:cNvPr>
          <p:cNvSpPr txBox="1">
            <a:spLocks/>
          </p:cNvSpPr>
          <p:nvPr/>
        </p:nvSpPr>
        <p:spPr>
          <a:xfrm>
            <a:off x="16299455" y="-460874"/>
            <a:ext cx="10741746" cy="2852344"/>
          </a:xfrm>
          <a:prstGeom prst="rect">
            <a:avLst/>
          </a:prstGeom>
        </p:spPr>
        <p:txBody>
          <a:bodyPr vert="horz" lIns="91440" tIns="45720" rIns="91440" bIns="45720" numCol="1" rtlCol="0" anchor="b">
            <a:noAutofit/>
          </a:bodyPr>
          <a:lstStyle>
            <a:lvl1pPr algn="ctr" defTabSz="4389120" rtl="0" eaLnBrk="1" latinLnBrk="0" hangingPunct="1">
              <a:lnSpc>
                <a:spcPct val="90000"/>
              </a:lnSpc>
              <a:spcBef>
                <a:spcPct val="0"/>
              </a:spcBef>
              <a:buNone/>
              <a:defRPr sz="28800" kern="1200">
                <a:solidFill>
                  <a:schemeClr val="tx1"/>
                </a:solidFill>
                <a:latin typeface="+mj-lt"/>
                <a:ea typeface="+mj-ea"/>
                <a:cs typeface="+mj-cs"/>
              </a:defRPr>
            </a:lvl1pPr>
          </a:lstStyle>
          <a:p>
            <a:pPr>
              <a:lnSpc>
                <a:spcPct val="120000"/>
              </a:lnSpc>
            </a:pPr>
            <a:r>
              <a:rPr lang="en-US" sz="16000" b="1" dirty="0">
                <a:latin typeface="+mn-lt"/>
              </a:rPr>
              <a:t>Jack Wrap It</a:t>
            </a:r>
          </a:p>
        </p:txBody>
      </p:sp>
      <p:sp>
        <p:nvSpPr>
          <p:cNvPr id="12" name="Title 1">
            <a:extLst>
              <a:ext uri="{FF2B5EF4-FFF2-40B4-BE49-F238E27FC236}">
                <a16:creationId xmlns:a16="http://schemas.microsoft.com/office/drawing/2014/main" id="{21A402B8-F4E0-4C2E-B8D4-07AFA02DA729}"/>
              </a:ext>
            </a:extLst>
          </p:cNvPr>
          <p:cNvSpPr txBox="1">
            <a:spLocks/>
          </p:cNvSpPr>
          <p:nvPr/>
        </p:nvSpPr>
        <p:spPr>
          <a:xfrm>
            <a:off x="16299455" y="1879020"/>
            <a:ext cx="10128738" cy="1728935"/>
          </a:xfrm>
          <a:prstGeom prst="rect">
            <a:avLst/>
          </a:prstGeom>
        </p:spPr>
        <p:txBody>
          <a:bodyPr vert="horz" lIns="91440" tIns="45720" rIns="91440" bIns="45720" numCol="1" rtlCol="0" anchor="b">
            <a:normAutofit/>
          </a:bodyPr>
          <a:lstStyle>
            <a:lvl1pPr algn="ctr" defTabSz="4389120" rtl="0" eaLnBrk="1" latinLnBrk="0" hangingPunct="1">
              <a:lnSpc>
                <a:spcPct val="90000"/>
              </a:lnSpc>
              <a:spcBef>
                <a:spcPct val="0"/>
              </a:spcBef>
              <a:buNone/>
              <a:defRPr sz="28800" kern="1200">
                <a:solidFill>
                  <a:schemeClr val="tx1"/>
                </a:solidFill>
                <a:latin typeface="+mj-lt"/>
                <a:ea typeface="+mj-ea"/>
                <a:cs typeface="+mj-cs"/>
              </a:defRPr>
            </a:lvl1pPr>
          </a:lstStyle>
          <a:p>
            <a:pPr>
              <a:lnSpc>
                <a:spcPct val="120000"/>
              </a:lnSpc>
            </a:pPr>
            <a:r>
              <a:rPr lang="en-US" sz="8000" dirty="0">
                <a:latin typeface="+mn-lt"/>
              </a:rPr>
              <a:t>Digestible Net Wrap</a:t>
            </a:r>
          </a:p>
        </p:txBody>
      </p:sp>
      <p:sp>
        <p:nvSpPr>
          <p:cNvPr id="14" name="TextBox 13">
            <a:extLst>
              <a:ext uri="{FF2B5EF4-FFF2-40B4-BE49-F238E27FC236}">
                <a16:creationId xmlns:a16="http://schemas.microsoft.com/office/drawing/2014/main" id="{9D716F51-83B8-4FED-94CB-18D2E0013C52}"/>
              </a:ext>
            </a:extLst>
          </p:cNvPr>
          <p:cNvSpPr txBox="1"/>
          <p:nvPr/>
        </p:nvSpPr>
        <p:spPr>
          <a:xfrm>
            <a:off x="281219" y="4126873"/>
            <a:ext cx="13867918" cy="830997"/>
          </a:xfrm>
          <a:prstGeom prst="rect">
            <a:avLst/>
          </a:prstGeom>
          <a:solidFill>
            <a:srgbClr val="92D050"/>
          </a:solidFill>
        </p:spPr>
        <p:txBody>
          <a:bodyPr wrap="square" rtlCol="0">
            <a:spAutoFit/>
          </a:bodyPr>
          <a:lstStyle/>
          <a:p>
            <a:pPr algn="ctr"/>
            <a:r>
              <a:rPr lang="en-US" sz="4800" b="1" dirty="0"/>
              <a:t>Problem Statement</a:t>
            </a:r>
          </a:p>
        </p:txBody>
      </p:sp>
      <p:cxnSp>
        <p:nvCxnSpPr>
          <p:cNvPr id="16" name="Straight Connector 15">
            <a:extLst>
              <a:ext uri="{FF2B5EF4-FFF2-40B4-BE49-F238E27FC236}">
                <a16:creationId xmlns:a16="http://schemas.microsoft.com/office/drawing/2014/main" id="{47E390D4-3B19-4ED2-AC13-3D33185ED04C}"/>
              </a:ext>
            </a:extLst>
          </p:cNvPr>
          <p:cNvCxnSpPr>
            <a:cxnSpLocks/>
          </p:cNvCxnSpPr>
          <p:nvPr/>
        </p:nvCxnSpPr>
        <p:spPr>
          <a:xfrm>
            <a:off x="0" y="3986810"/>
            <a:ext cx="43891200" cy="0"/>
          </a:xfrm>
          <a:prstGeom prst="line">
            <a:avLst/>
          </a:prstGeom>
          <a:ln/>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D0BEDBB1-713D-44D2-8199-9E6FE6649847}"/>
              </a:ext>
            </a:extLst>
          </p:cNvPr>
          <p:cNvSpPr txBox="1"/>
          <p:nvPr/>
        </p:nvSpPr>
        <p:spPr>
          <a:xfrm>
            <a:off x="1086660" y="7020232"/>
            <a:ext cx="11171357" cy="523220"/>
          </a:xfrm>
          <a:prstGeom prst="rect">
            <a:avLst/>
          </a:prstGeom>
          <a:noFill/>
        </p:spPr>
        <p:txBody>
          <a:bodyPr wrap="square" rtlCol="0">
            <a:spAutoFit/>
          </a:bodyPr>
          <a:lstStyle/>
          <a:p>
            <a:pPr marL="457200" indent="-457200">
              <a:buFont typeface="Arial" panose="020B0604020202020204" pitchFamily="34" charset="0"/>
              <a:buChar char="•"/>
            </a:pPr>
            <a:endParaRPr lang="en-US" sz="2800" dirty="0"/>
          </a:p>
        </p:txBody>
      </p:sp>
      <p:sp>
        <p:nvSpPr>
          <p:cNvPr id="23" name="TextBox 22">
            <a:extLst>
              <a:ext uri="{FF2B5EF4-FFF2-40B4-BE49-F238E27FC236}">
                <a16:creationId xmlns:a16="http://schemas.microsoft.com/office/drawing/2014/main" id="{85CD52AF-7918-41AE-AA8A-B061E8E21FA6}"/>
              </a:ext>
            </a:extLst>
          </p:cNvPr>
          <p:cNvSpPr txBox="1"/>
          <p:nvPr/>
        </p:nvSpPr>
        <p:spPr>
          <a:xfrm>
            <a:off x="307635" y="4900533"/>
            <a:ext cx="14426725" cy="5016758"/>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Approximately, 120 million round bales consumed nationally each year. For large operations, removing the net wrap off of forage bails is unfeasible. Based off multiple studies such as a study from NDSU, large amounts of net wrap consumption results in health issues of livestock. A survey about the usage of net wrap was sent out by our team, and found a significant amount of operations that believe net wrap causes health issues. The Konechne family had a previous design conducted that failed due to the forces provided by the bailer.</a:t>
            </a:r>
            <a:endParaRPr lang="en-US" sz="2800" dirty="0"/>
          </a:p>
        </p:txBody>
      </p:sp>
      <p:sp>
        <p:nvSpPr>
          <p:cNvPr id="24" name="TextBox 23">
            <a:extLst>
              <a:ext uri="{FF2B5EF4-FFF2-40B4-BE49-F238E27FC236}">
                <a16:creationId xmlns:a16="http://schemas.microsoft.com/office/drawing/2014/main" id="{0B136413-8A0C-4334-8A51-EB11C1F5B85B}"/>
              </a:ext>
            </a:extLst>
          </p:cNvPr>
          <p:cNvSpPr txBox="1"/>
          <p:nvPr/>
        </p:nvSpPr>
        <p:spPr>
          <a:xfrm>
            <a:off x="228384" y="9891031"/>
            <a:ext cx="13867917" cy="830997"/>
          </a:xfrm>
          <a:prstGeom prst="rect">
            <a:avLst/>
          </a:prstGeom>
          <a:solidFill>
            <a:srgbClr val="92D050"/>
          </a:solidFill>
        </p:spPr>
        <p:txBody>
          <a:bodyPr wrap="square" rtlCol="0">
            <a:spAutoFit/>
          </a:bodyPr>
          <a:lstStyle/>
          <a:p>
            <a:pPr algn="ctr"/>
            <a:r>
              <a:rPr lang="en-US" sz="4800" b="1" dirty="0"/>
              <a:t>Goals</a:t>
            </a:r>
          </a:p>
        </p:txBody>
      </p:sp>
      <p:sp>
        <p:nvSpPr>
          <p:cNvPr id="25" name="TextBox 24">
            <a:extLst>
              <a:ext uri="{FF2B5EF4-FFF2-40B4-BE49-F238E27FC236}">
                <a16:creationId xmlns:a16="http://schemas.microsoft.com/office/drawing/2014/main" id="{E6B7C7D9-A6EA-41ED-914E-0DEA6A3E5E4A}"/>
              </a:ext>
            </a:extLst>
          </p:cNvPr>
          <p:cNvSpPr txBox="1"/>
          <p:nvPr/>
        </p:nvSpPr>
        <p:spPr>
          <a:xfrm>
            <a:off x="334054" y="10831013"/>
            <a:ext cx="13815080" cy="5447645"/>
          </a:xfrm>
          <a:prstGeom prst="rect">
            <a:avLst/>
          </a:prstGeom>
          <a:noFill/>
        </p:spPr>
        <p:txBody>
          <a:bodyPr wrap="square" rtlCol="0">
            <a:spAutoFit/>
          </a:bodyPr>
          <a:lstStyle/>
          <a:p>
            <a:pPr marL="285750" indent="-28575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Find individual materials to withstand everyday farming operations.</a:t>
            </a:r>
          </a:p>
          <a:p>
            <a:pPr marL="742950" lvl="1" indent="-28575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Weathering</a:t>
            </a:r>
          </a:p>
          <a:p>
            <a:pPr marL="742950" lvl="1" indent="-28575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Strength from bailing and storage</a:t>
            </a:r>
          </a:p>
          <a:p>
            <a:pPr marL="1200150" lvl="2" indent="-28575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Net wrap can withstand the forces up to 36 psi.</a:t>
            </a:r>
          </a:p>
          <a:p>
            <a:pPr marL="285750" indent="-28575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Cost-effective at $0.60 to $1.85 per bale.</a:t>
            </a:r>
          </a:p>
          <a:p>
            <a:pPr marL="285750" indent="-28575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Does not have negative feedback on digestive system of livestock.</a:t>
            </a:r>
          </a:p>
          <a:p>
            <a:pPr marL="285750" indent="-285750">
              <a:buFont typeface="Arial" panose="020B0604020202020204" pitchFamily="34" charset="0"/>
              <a:buChar char="•"/>
            </a:pPr>
            <a:endParaRPr lang="en-US" sz="2800" dirty="0"/>
          </a:p>
        </p:txBody>
      </p:sp>
      <p:sp>
        <p:nvSpPr>
          <p:cNvPr id="26" name="TextBox 25">
            <a:extLst>
              <a:ext uri="{FF2B5EF4-FFF2-40B4-BE49-F238E27FC236}">
                <a16:creationId xmlns:a16="http://schemas.microsoft.com/office/drawing/2014/main" id="{A614A2B8-FF62-4F43-94F9-A5E3DAB974A7}"/>
              </a:ext>
            </a:extLst>
          </p:cNvPr>
          <p:cNvSpPr txBox="1"/>
          <p:nvPr/>
        </p:nvSpPr>
        <p:spPr>
          <a:xfrm>
            <a:off x="281218" y="15821511"/>
            <a:ext cx="13867916" cy="830997"/>
          </a:xfrm>
          <a:prstGeom prst="rect">
            <a:avLst/>
          </a:prstGeom>
          <a:solidFill>
            <a:srgbClr val="92D050"/>
          </a:solidFill>
        </p:spPr>
        <p:txBody>
          <a:bodyPr wrap="square" rtlCol="0">
            <a:spAutoFit/>
          </a:bodyPr>
          <a:lstStyle/>
          <a:p>
            <a:pPr algn="ctr"/>
            <a:r>
              <a:rPr lang="en-US" sz="4800" b="1" dirty="0"/>
              <a:t>Materials</a:t>
            </a:r>
          </a:p>
        </p:txBody>
      </p:sp>
      <p:sp>
        <p:nvSpPr>
          <p:cNvPr id="27" name="TextBox 26">
            <a:extLst>
              <a:ext uri="{FF2B5EF4-FFF2-40B4-BE49-F238E27FC236}">
                <a16:creationId xmlns:a16="http://schemas.microsoft.com/office/drawing/2014/main" id="{1637A0FC-2EAA-4EDA-82BA-EF50A7EB418F}"/>
              </a:ext>
            </a:extLst>
          </p:cNvPr>
          <p:cNvSpPr txBox="1"/>
          <p:nvPr/>
        </p:nvSpPr>
        <p:spPr>
          <a:xfrm>
            <a:off x="281219" y="16727825"/>
            <a:ext cx="13815082" cy="2800767"/>
          </a:xfrm>
          <a:prstGeom prst="rect">
            <a:avLst/>
          </a:prstGeom>
          <a:noFill/>
        </p:spPr>
        <p:txBody>
          <a:bodyPr wrap="square" rtlCol="0" anchor="t">
            <a:spAutoFit/>
          </a:bodyPr>
          <a:lstStyle/>
          <a:p>
            <a:pPr marL="285750" indent="-28575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Coconut</a:t>
            </a:r>
          </a:p>
          <a:p>
            <a:pPr marL="285750" indent="-28575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Flax</a:t>
            </a:r>
          </a:p>
          <a:p>
            <a:pPr marL="285750" indent="-28575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Hemp</a:t>
            </a:r>
          </a:p>
          <a:p>
            <a:pPr marL="285750" indent="-285750">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Sisal</a:t>
            </a:r>
          </a:p>
        </p:txBody>
      </p:sp>
      <p:sp>
        <p:nvSpPr>
          <p:cNvPr id="28" name="TextBox 27">
            <a:extLst>
              <a:ext uri="{FF2B5EF4-FFF2-40B4-BE49-F238E27FC236}">
                <a16:creationId xmlns:a16="http://schemas.microsoft.com/office/drawing/2014/main" id="{A620C95A-A4E5-4AC9-9B90-30091E149B1B}"/>
              </a:ext>
            </a:extLst>
          </p:cNvPr>
          <p:cNvSpPr txBox="1"/>
          <p:nvPr/>
        </p:nvSpPr>
        <p:spPr>
          <a:xfrm>
            <a:off x="254801" y="21187857"/>
            <a:ext cx="13815082" cy="830997"/>
          </a:xfrm>
          <a:prstGeom prst="rect">
            <a:avLst/>
          </a:prstGeom>
          <a:solidFill>
            <a:srgbClr val="92D050"/>
          </a:solidFill>
        </p:spPr>
        <p:txBody>
          <a:bodyPr wrap="square" rtlCol="0">
            <a:spAutoFit/>
          </a:bodyPr>
          <a:lstStyle/>
          <a:p>
            <a:pPr algn="ctr"/>
            <a:r>
              <a:rPr lang="en-US" sz="4800" b="1" dirty="0"/>
              <a:t>Testing Methods</a:t>
            </a:r>
          </a:p>
        </p:txBody>
      </p:sp>
      <p:sp>
        <p:nvSpPr>
          <p:cNvPr id="29" name="TextBox 28">
            <a:extLst>
              <a:ext uri="{FF2B5EF4-FFF2-40B4-BE49-F238E27FC236}">
                <a16:creationId xmlns:a16="http://schemas.microsoft.com/office/drawing/2014/main" id="{5903E9CF-2642-4AD7-BB02-5B38399C45E4}"/>
              </a:ext>
            </a:extLst>
          </p:cNvPr>
          <p:cNvSpPr txBox="1"/>
          <p:nvPr/>
        </p:nvSpPr>
        <p:spPr>
          <a:xfrm>
            <a:off x="310875" y="21982970"/>
            <a:ext cx="13867033" cy="5632311"/>
          </a:xfrm>
          <a:prstGeom prst="rect">
            <a:avLst/>
          </a:prstGeom>
          <a:noFill/>
        </p:spPr>
        <p:txBody>
          <a:bodyPr wrap="square" rtlCol="0" anchor="t">
            <a:spAutoFit/>
          </a:bodyPr>
          <a:lstStyle/>
          <a:p>
            <a:pPr marL="285750" indent="-28575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Utilized fistulated cows from the animal science department to track percent disappearance.</a:t>
            </a:r>
          </a:p>
          <a:p>
            <a:pPr marL="285750" indent="-28575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Strength and displacement testing.</a:t>
            </a:r>
          </a:p>
          <a:p>
            <a:pPr marL="742950" lvl="1" indent="-28575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American Testing Standards. </a:t>
            </a:r>
          </a:p>
          <a:p>
            <a:pPr marL="742950" lvl="1" indent="-28575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Baselines</a:t>
            </a:r>
          </a:p>
          <a:p>
            <a:pPr marL="742950" lvl="1" indent="-28575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Weather Testing</a:t>
            </a:r>
          </a:p>
          <a:p>
            <a:pPr marL="1200150" lvl="2" indent="-28575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7 week high humidity at 90°F in compost.</a:t>
            </a:r>
          </a:p>
          <a:p>
            <a:pPr marL="1200150" lvl="2" indent="-28575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7 week freeze-thaw in compost.</a:t>
            </a:r>
          </a:p>
          <a:p>
            <a:pPr marL="1200150" lvl="2" indent="-28575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2 week corn oil protectant at 90°F in compost</a:t>
            </a:r>
          </a:p>
        </p:txBody>
      </p:sp>
      <p:sp>
        <p:nvSpPr>
          <p:cNvPr id="30" name="TextBox 29">
            <a:extLst>
              <a:ext uri="{FF2B5EF4-FFF2-40B4-BE49-F238E27FC236}">
                <a16:creationId xmlns:a16="http://schemas.microsoft.com/office/drawing/2014/main" id="{2C6E9407-8E84-4860-86BF-6162FEC9C55E}"/>
              </a:ext>
            </a:extLst>
          </p:cNvPr>
          <p:cNvSpPr txBox="1"/>
          <p:nvPr/>
        </p:nvSpPr>
        <p:spPr>
          <a:xfrm>
            <a:off x="15268567" y="4126872"/>
            <a:ext cx="14194972" cy="830997"/>
          </a:xfrm>
          <a:prstGeom prst="rect">
            <a:avLst/>
          </a:prstGeom>
          <a:solidFill>
            <a:srgbClr val="92D050"/>
          </a:solidFill>
        </p:spPr>
        <p:txBody>
          <a:bodyPr wrap="square" rtlCol="0">
            <a:spAutoFit/>
          </a:bodyPr>
          <a:lstStyle/>
          <a:p>
            <a:pPr algn="ctr"/>
            <a:r>
              <a:rPr lang="en-US" sz="4800" b="1" dirty="0"/>
              <a:t>Strength Testing</a:t>
            </a:r>
          </a:p>
        </p:txBody>
      </p:sp>
      <p:sp>
        <p:nvSpPr>
          <p:cNvPr id="31" name="TextBox 30">
            <a:extLst>
              <a:ext uri="{FF2B5EF4-FFF2-40B4-BE49-F238E27FC236}">
                <a16:creationId xmlns:a16="http://schemas.microsoft.com/office/drawing/2014/main" id="{47DFE756-4D89-4039-B73E-B356CBEE530A}"/>
              </a:ext>
            </a:extLst>
          </p:cNvPr>
          <p:cNvSpPr txBox="1"/>
          <p:nvPr/>
        </p:nvSpPr>
        <p:spPr>
          <a:xfrm>
            <a:off x="31013522" y="4126871"/>
            <a:ext cx="12416591" cy="830997"/>
          </a:xfrm>
          <a:prstGeom prst="rect">
            <a:avLst/>
          </a:prstGeom>
          <a:solidFill>
            <a:srgbClr val="92D050"/>
          </a:solidFill>
        </p:spPr>
        <p:txBody>
          <a:bodyPr wrap="square" rtlCol="0">
            <a:spAutoFit/>
          </a:bodyPr>
          <a:lstStyle/>
          <a:p>
            <a:pPr algn="ctr"/>
            <a:r>
              <a:rPr lang="en-US" sz="4800" b="1" dirty="0"/>
              <a:t>Digestive Testing</a:t>
            </a:r>
          </a:p>
        </p:txBody>
      </p:sp>
      <p:sp>
        <p:nvSpPr>
          <p:cNvPr id="32" name="TextBox 31">
            <a:extLst>
              <a:ext uri="{FF2B5EF4-FFF2-40B4-BE49-F238E27FC236}">
                <a16:creationId xmlns:a16="http://schemas.microsoft.com/office/drawing/2014/main" id="{F705A413-1906-446C-96EA-9E149FCE6EDC}"/>
              </a:ext>
            </a:extLst>
          </p:cNvPr>
          <p:cNvSpPr txBox="1"/>
          <p:nvPr/>
        </p:nvSpPr>
        <p:spPr>
          <a:xfrm>
            <a:off x="31013522" y="17789282"/>
            <a:ext cx="12416591" cy="830997"/>
          </a:xfrm>
          <a:prstGeom prst="rect">
            <a:avLst/>
          </a:prstGeom>
          <a:solidFill>
            <a:srgbClr val="92D050"/>
          </a:solidFill>
        </p:spPr>
        <p:txBody>
          <a:bodyPr wrap="square" rtlCol="0">
            <a:spAutoFit/>
          </a:bodyPr>
          <a:lstStyle/>
          <a:p>
            <a:pPr algn="ctr"/>
            <a:r>
              <a:rPr lang="en-US" sz="4800" b="1" dirty="0"/>
              <a:t>Further Research Needed</a:t>
            </a:r>
          </a:p>
        </p:txBody>
      </p:sp>
      <p:sp>
        <p:nvSpPr>
          <p:cNvPr id="34" name="TextBox 33">
            <a:extLst>
              <a:ext uri="{FF2B5EF4-FFF2-40B4-BE49-F238E27FC236}">
                <a16:creationId xmlns:a16="http://schemas.microsoft.com/office/drawing/2014/main" id="{D646C717-4176-43E3-B512-4D2ABDCC3E52}"/>
              </a:ext>
            </a:extLst>
          </p:cNvPr>
          <p:cNvSpPr txBox="1"/>
          <p:nvPr/>
        </p:nvSpPr>
        <p:spPr>
          <a:xfrm>
            <a:off x="31013522" y="18844367"/>
            <a:ext cx="12416591" cy="4616648"/>
          </a:xfrm>
          <a:prstGeom prst="rect">
            <a:avLst/>
          </a:prstGeom>
          <a:noFill/>
        </p:spPr>
        <p:txBody>
          <a:bodyPr wrap="square" rtlCol="0" anchor="t">
            <a:spAutoFit/>
          </a:bodyPr>
          <a:lstStyle/>
          <a:p>
            <a:pPr marL="285750" indent="-285750">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Narrowed down to Hemp and Sisal for materials.</a:t>
            </a:r>
          </a:p>
          <a:p>
            <a:pPr marL="285750" indent="-285750">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Digestibility in various livestock.</a:t>
            </a:r>
          </a:p>
          <a:p>
            <a:pPr marL="285750" indent="-285750">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Protectant covering for durability.</a:t>
            </a:r>
          </a:p>
          <a:p>
            <a:pPr marL="285750" indent="-285750">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Cost efficiency.</a:t>
            </a:r>
          </a:p>
          <a:p>
            <a:pPr marL="285750" indent="-285750">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Application of net wrap from round bailer</a:t>
            </a:r>
          </a:p>
          <a:p>
            <a:pPr marL="285750" indent="-285750">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Developing during the offseason</a:t>
            </a:r>
          </a:p>
          <a:p>
            <a:pPr marL="285750" indent="-285750">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Material availability for mass production</a:t>
            </a:r>
          </a:p>
        </p:txBody>
      </p:sp>
      <p:sp>
        <p:nvSpPr>
          <p:cNvPr id="35" name="TextBox 34">
            <a:extLst>
              <a:ext uri="{FF2B5EF4-FFF2-40B4-BE49-F238E27FC236}">
                <a16:creationId xmlns:a16="http://schemas.microsoft.com/office/drawing/2014/main" id="{15EDD921-1068-402E-9790-1F42085EFCF2}"/>
              </a:ext>
            </a:extLst>
          </p:cNvPr>
          <p:cNvSpPr txBox="1"/>
          <p:nvPr/>
        </p:nvSpPr>
        <p:spPr>
          <a:xfrm>
            <a:off x="30940400" y="23514548"/>
            <a:ext cx="12416591" cy="830997"/>
          </a:xfrm>
          <a:prstGeom prst="rect">
            <a:avLst/>
          </a:prstGeom>
          <a:solidFill>
            <a:srgbClr val="92D050"/>
          </a:solidFill>
        </p:spPr>
        <p:txBody>
          <a:bodyPr wrap="square" rtlCol="0">
            <a:spAutoFit/>
          </a:bodyPr>
          <a:lstStyle/>
          <a:p>
            <a:pPr algn="ctr"/>
            <a:r>
              <a:rPr lang="en-US" sz="4800" b="1" dirty="0"/>
              <a:t>Benefits</a:t>
            </a:r>
          </a:p>
        </p:txBody>
      </p:sp>
      <p:sp>
        <p:nvSpPr>
          <p:cNvPr id="36" name="TextBox 35">
            <a:extLst>
              <a:ext uri="{FF2B5EF4-FFF2-40B4-BE49-F238E27FC236}">
                <a16:creationId xmlns:a16="http://schemas.microsoft.com/office/drawing/2014/main" id="{C96EAA04-51CC-46AB-8B37-B378901B7DE0}"/>
              </a:ext>
            </a:extLst>
          </p:cNvPr>
          <p:cNvSpPr txBox="1"/>
          <p:nvPr/>
        </p:nvSpPr>
        <p:spPr>
          <a:xfrm>
            <a:off x="30940400" y="24487924"/>
            <a:ext cx="12416591" cy="5262979"/>
          </a:xfrm>
          <a:prstGeom prst="rect">
            <a:avLst/>
          </a:prstGeom>
          <a:noFill/>
        </p:spPr>
        <p:txBody>
          <a:bodyPr wrap="square" rtlCol="0" anchor="t">
            <a:spAutoFit/>
          </a:bodyPr>
          <a:lstStyle/>
          <a:p>
            <a:pPr marL="285750" indent="-285750">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Health of livestock.</a:t>
            </a:r>
          </a:p>
          <a:p>
            <a:pPr marL="742950" lvl="1" indent="-285750">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Increase in growing capabilities of livestock.</a:t>
            </a:r>
          </a:p>
          <a:p>
            <a:pPr marL="742950" lvl="1" indent="-285750">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Lower Death Rates.</a:t>
            </a:r>
          </a:p>
          <a:p>
            <a:pPr marL="285750" indent="-285750">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Reduction in operational downtime and maintenance.</a:t>
            </a:r>
          </a:p>
          <a:p>
            <a:pPr marL="742950" lvl="1" indent="-285750">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Natural product will degrade as protectant is worn away.</a:t>
            </a:r>
          </a:p>
          <a:p>
            <a:pPr marL="285750" indent="-285750">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Decreased environmental impact.</a:t>
            </a:r>
          </a:p>
          <a:p>
            <a:pPr marL="742950" lvl="1" indent="-285750">
              <a:buFont typeface="Arial" panose="020B0604020202020204" pitchFamily="34" charset="0"/>
              <a:buChar char="•"/>
            </a:pPr>
            <a:r>
              <a:rPr lang="en-US" sz="4200" dirty="0">
                <a:latin typeface="Times New Roman" panose="02020603050405020304" pitchFamily="18" charset="0"/>
                <a:cs typeface="Times New Roman" panose="02020603050405020304" pitchFamily="18" charset="0"/>
              </a:rPr>
              <a:t>Reduction in plastic products sent to waste facilities. </a:t>
            </a:r>
          </a:p>
        </p:txBody>
      </p:sp>
      <p:pic>
        <p:nvPicPr>
          <p:cNvPr id="4" name="Picture 3">
            <a:extLst>
              <a:ext uri="{FF2B5EF4-FFF2-40B4-BE49-F238E27FC236}">
                <a16:creationId xmlns:a16="http://schemas.microsoft.com/office/drawing/2014/main" id="{87C83F98-5890-4915-9758-106D7E965F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657047" y="28165931"/>
            <a:ext cx="5306486" cy="3979864"/>
          </a:xfrm>
          <a:prstGeom prst="rect">
            <a:avLst/>
          </a:prstGeom>
          <a:ln>
            <a:noFill/>
          </a:ln>
          <a:effectLst>
            <a:softEdge rad="112500"/>
          </a:effectLst>
        </p:spPr>
      </p:pic>
      <p:pic>
        <p:nvPicPr>
          <p:cNvPr id="6" name="Picture 5">
            <a:extLst>
              <a:ext uri="{FF2B5EF4-FFF2-40B4-BE49-F238E27FC236}">
                <a16:creationId xmlns:a16="http://schemas.microsoft.com/office/drawing/2014/main" id="{300DEE17-F9C7-478A-B8A4-DC762BEC36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783404" y="28157109"/>
            <a:ext cx="5316568" cy="3987426"/>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6F0D6BF3-D6DF-429B-A3A7-832D00CAEC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14063" y="28109830"/>
            <a:ext cx="5351402" cy="4116819"/>
          </a:xfrm>
          <a:prstGeom prst="rect">
            <a:avLst/>
          </a:prstGeom>
          <a:ln>
            <a:noFill/>
          </a:ln>
          <a:effectLst>
            <a:softEdge rad="112500"/>
          </a:effectLst>
        </p:spPr>
      </p:pic>
      <p:sp>
        <p:nvSpPr>
          <p:cNvPr id="38" name="TextBox 37">
            <a:extLst>
              <a:ext uri="{FF2B5EF4-FFF2-40B4-BE49-F238E27FC236}">
                <a16:creationId xmlns:a16="http://schemas.microsoft.com/office/drawing/2014/main" id="{10B6A7EF-98D2-47FB-BBA3-9D5D49B80EBD}"/>
              </a:ext>
            </a:extLst>
          </p:cNvPr>
          <p:cNvSpPr txBox="1"/>
          <p:nvPr/>
        </p:nvSpPr>
        <p:spPr>
          <a:xfrm>
            <a:off x="15619663" y="29970600"/>
            <a:ext cx="13843876" cy="2677656"/>
          </a:xfrm>
          <a:prstGeom prst="rect">
            <a:avLst/>
          </a:prstGeom>
          <a:noFill/>
        </p:spPr>
        <p:txBody>
          <a:bodyPr wrap="square" rtlCol="0" anchor="t">
            <a:spAutoFit/>
          </a:bodyPr>
          <a:lstStyle/>
          <a:p>
            <a:r>
              <a:rPr lang="en-US" sz="4200" dirty="0">
                <a:latin typeface="Times New Roman" panose="02020603050405020304" pitchFamily="18" charset="0"/>
                <a:cs typeface="Times New Roman" panose="02020603050405020304" pitchFamily="18" charset="0"/>
              </a:rPr>
              <a:t>The protectant was a corn oil and put into a 2 week study using the same environment of high moisture with compost. Data was than compared with the first 2 weeks of the 7 week weathering study. </a:t>
            </a:r>
          </a:p>
        </p:txBody>
      </p:sp>
      <p:sp>
        <p:nvSpPr>
          <p:cNvPr id="37" name="TextBox 36">
            <a:extLst>
              <a:ext uri="{FF2B5EF4-FFF2-40B4-BE49-F238E27FC236}">
                <a16:creationId xmlns:a16="http://schemas.microsoft.com/office/drawing/2014/main" id="{6B9F8546-712A-4FF1-B70F-13F2295C4C34}"/>
              </a:ext>
            </a:extLst>
          </p:cNvPr>
          <p:cNvSpPr txBox="1"/>
          <p:nvPr/>
        </p:nvSpPr>
        <p:spPr>
          <a:xfrm>
            <a:off x="15619663" y="12608269"/>
            <a:ext cx="14194972" cy="2677656"/>
          </a:xfrm>
          <a:prstGeom prst="rect">
            <a:avLst/>
          </a:prstGeom>
          <a:noFill/>
        </p:spPr>
        <p:txBody>
          <a:bodyPr wrap="square" rtlCol="0" anchor="t">
            <a:spAutoFit/>
          </a:bodyPr>
          <a:lstStyle/>
          <a:p>
            <a:r>
              <a:rPr lang="en-US" sz="4200" dirty="0">
                <a:latin typeface="Times New Roman" panose="02020603050405020304" pitchFamily="18" charset="0"/>
                <a:cs typeface="Times New Roman" panose="02020603050405020304" pitchFamily="18" charset="0"/>
              </a:rPr>
              <a:t>The average from 10 baseline tests were conducted for each material baseline. The net wrap is the average of 50 data set points from doing 10 tests each on net wrap strands ranging from 1 to 5 strands. </a:t>
            </a:r>
          </a:p>
        </p:txBody>
      </p:sp>
      <p:sp>
        <p:nvSpPr>
          <p:cNvPr id="39" name="TextBox 38">
            <a:extLst>
              <a:ext uri="{FF2B5EF4-FFF2-40B4-BE49-F238E27FC236}">
                <a16:creationId xmlns:a16="http://schemas.microsoft.com/office/drawing/2014/main" id="{44DC30D8-E978-45BF-9FE3-841142813376}"/>
              </a:ext>
            </a:extLst>
          </p:cNvPr>
          <p:cNvSpPr txBox="1"/>
          <p:nvPr/>
        </p:nvSpPr>
        <p:spPr>
          <a:xfrm>
            <a:off x="15619663" y="22101001"/>
            <a:ext cx="13843876" cy="2031325"/>
          </a:xfrm>
          <a:prstGeom prst="rect">
            <a:avLst/>
          </a:prstGeom>
          <a:noFill/>
        </p:spPr>
        <p:txBody>
          <a:bodyPr wrap="square" rtlCol="0" anchor="t">
            <a:spAutoFit/>
          </a:bodyPr>
          <a:lstStyle/>
          <a:p>
            <a:r>
              <a:rPr lang="en-US" sz="4200" dirty="0">
                <a:latin typeface="Times New Roman" panose="02020603050405020304" pitchFamily="18" charset="0"/>
                <a:cs typeface="Times New Roman" panose="02020603050405020304" pitchFamily="18" charset="0"/>
              </a:rPr>
              <a:t>Weekly tests were conducted with each material being tested 3 times and averaging the data. Week 3 was skipped due to spring break. </a:t>
            </a:r>
          </a:p>
        </p:txBody>
      </p:sp>
      <p:sp>
        <p:nvSpPr>
          <p:cNvPr id="7" name="TextBox 6">
            <a:extLst>
              <a:ext uri="{FF2B5EF4-FFF2-40B4-BE49-F238E27FC236}">
                <a16:creationId xmlns:a16="http://schemas.microsoft.com/office/drawing/2014/main" id="{4172FD1B-8CFC-4000-8C8F-AB03E991AD7B}"/>
              </a:ext>
            </a:extLst>
          </p:cNvPr>
          <p:cNvSpPr txBox="1"/>
          <p:nvPr/>
        </p:nvSpPr>
        <p:spPr>
          <a:xfrm>
            <a:off x="30940400" y="4958034"/>
            <a:ext cx="12416589" cy="59093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4200" dirty="0">
                <a:latin typeface="Times New Roman" panose="02020603050405020304" pitchFamily="18" charset="0"/>
                <a:cs typeface="Times New Roman" panose="02020603050405020304" pitchFamily="18" charset="0"/>
              </a:rPr>
              <a:t>Worked with the animal science department and used two fistulated steers</a:t>
            </a:r>
          </a:p>
          <a:p>
            <a:pPr marL="285750" indent="-285750">
              <a:buFont typeface="Arial"/>
              <a:buChar char="•"/>
            </a:pPr>
            <a:r>
              <a:rPr lang="en-US" sz="4200" dirty="0">
                <a:latin typeface="Times New Roman" panose="02020603050405020304" pitchFamily="18" charset="0"/>
                <a:cs typeface="Times New Roman" panose="02020603050405020304" pitchFamily="18" charset="0"/>
              </a:rPr>
              <a:t>Filled in-situ bags and placed them in the rumen of the steers</a:t>
            </a:r>
          </a:p>
          <a:p>
            <a:pPr marL="285750" indent="-285750">
              <a:buFont typeface="Arial"/>
              <a:buChar char="•"/>
            </a:pPr>
            <a:r>
              <a:rPr lang="en-US" sz="4200" dirty="0">
                <a:latin typeface="Times New Roman" panose="02020603050405020304" pitchFamily="18" charset="0"/>
                <a:cs typeface="Times New Roman" panose="02020603050405020304" pitchFamily="18" charset="0"/>
              </a:rPr>
              <a:t>Bags were removed at time periods ranging from hour 0 to hour 96 and dried before the weights were measured.</a:t>
            </a:r>
          </a:p>
          <a:p>
            <a:pPr marL="285750" indent="-285750">
              <a:buFont typeface="Arial"/>
              <a:buChar char="•"/>
            </a:pPr>
            <a:r>
              <a:rPr lang="en-US" sz="4200" dirty="0">
                <a:latin typeface="Times New Roman" panose="02020603050405020304" pitchFamily="18" charset="0"/>
                <a:cs typeface="Times New Roman" panose="02020603050405020304" pitchFamily="18" charset="0"/>
              </a:rPr>
              <a:t>Percent digested was calculated</a:t>
            </a:r>
          </a:p>
          <a:p>
            <a:pPr marL="285750" indent="-285750">
              <a:buFont typeface="Arial"/>
              <a:buChar char="•"/>
            </a:pPr>
            <a:r>
              <a:rPr lang="en-US" sz="4200" dirty="0">
                <a:latin typeface="Times New Roman" panose="02020603050405020304" pitchFamily="18" charset="0"/>
                <a:cs typeface="Times New Roman" panose="02020603050405020304" pitchFamily="18" charset="0"/>
              </a:rPr>
              <a:t>Hemp, flax and sisal were the most digestible. </a:t>
            </a:r>
          </a:p>
        </p:txBody>
      </p:sp>
      <p:pic>
        <p:nvPicPr>
          <p:cNvPr id="3" name="Picture 2">
            <a:extLst>
              <a:ext uri="{FF2B5EF4-FFF2-40B4-BE49-F238E27FC236}">
                <a16:creationId xmlns:a16="http://schemas.microsoft.com/office/drawing/2014/main" id="{5B9B4E32-2AB3-4B42-8C73-7B85CF8DABD7}"/>
              </a:ext>
            </a:extLst>
          </p:cNvPr>
          <p:cNvPicPr>
            <a:picLocks noChangeAspect="1"/>
          </p:cNvPicPr>
          <p:nvPr/>
        </p:nvPicPr>
        <p:blipFill>
          <a:blip r:embed="rId6"/>
          <a:stretch>
            <a:fillRect/>
          </a:stretch>
        </p:blipFill>
        <p:spPr>
          <a:xfrm>
            <a:off x="31891859" y="221013"/>
            <a:ext cx="10542566" cy="3614594"/>
          </a:xfrm>
          <a:prstGeom prst="rect">
            <a:avLst/>
          </a:prstGeom>
        </p:spPr>
      </p:pic>
      <p:pic>
        <p:nvPicPr>
          <p:cNvPr id="40" name="Picture 39">
            <a:extLst>
              <a:ext uri="{FF2B5EF4-FFF2-40B4-BE49-F238E27FC236}">
                <a16:creationId xmlns:a16="http://schemas.microsoft.com/office/drawing/2014/main" id="{FDFC5E57-24A1-48B6-8D70-4A297D49E96C}"/>
              </a:ext>
            </a:extLst>
          </p:cNvPr>
          <p:cNvPicPr>
            <a:picLocks noChangeAspect="1"/>
          </p:cNvPicPr>
          <p:nvPr/>
        </p:nvPicPr>
        <p:blipFill>
          <a:blip r:embed="rId7"/>
          <a:stretch>
            <a:fillRect/>
          </a:stretch>
        </p:blipFill>
        <p:spPr>
          <a:xfrm>
            <a:off x="15992951" y="15275148"/>
            <a:ext cx="12381687" cy="6666644"/>
          </a:xfrm>
          <a:prstGeom prst="rect">
            <a:avLst/>
          </a:prstGeom>
        </p:spPr>
      </p:pic>
      <p:pic>
        <p:nvPicPr>
          <p:cNvPr id="42" name="Picture 41">
            <a:extLst>
              <a:ext uri="{FF2B5EF4-FFF2-40B4-BE49-F238E27FC236}">
                <a16:creationId xmlns:a16="http://schemas.microsoft.com/office/drawing/2014/main" id="{F28EC3E5-0A1E-4376-B6C6-1EC5BF355F9D}"/>
              </a:ext>
            </a:extLst>
          </p:cNvPr>
          <p:cNvPicPr>
            <a:picLocks noChangeAspect="1"/>
          </p:cNvPicPr>
          <p:nvPr/>
        </p:nvPicPr>
        <p:blipFill>
          <a:blip r:embed="rId8"/>
          <a:stretch>
            <a:fillRect/>
          </a:stretch>
        </p:blipFill>
        <p:spPr>
          <a:xfrm>
            <a:off x="15992952" y="5089352"/>
            <a:ext cx="12381687" cy="7442185"/>
          </a:xfrm>
          <a:prstGeom prst="rect">
            <a:avLst/>
          </a:prstGeom>
        </p:spPr>
      </p:pic>
      <p:pic>
        <p:nvPicPr>
          <p:cNvPr id="43" name="Picture 42">
            <a:extLst>
              <a:ext uri="{FF2B5EF4-FFF2-40B4-BE49-F238E27FC236}">
                <a16:creationId xmlns:a16="http://schemas.microsoft.com/office/drawing/2014/main" id="{D4064E88-229B-46AE-BD53-AE20F4AD81C7}"/>
              </a:ext>
            </a:extLst>
          </p:cNvPr>
          <p:cNvPicPr>
            <a:picLocks noChangeAspect="1"/>
          </p:cNvPicPr>
          <p:nvPr/>
        </p:nvPicPr>
        <p:blipFill>
          <a:blip r:embed="rId9"/>
          <a:stretch>
            <a:fillRect/>
          </a:stretch>
        </p:blipFill>
        <p:spPr>
          <a:xfrm>
            <a:off x="15992953" y="24132327"/>
            <a:ext cx="12381687" cy="5684495"/>
          </a:xfrm>
          <a:prstGeom prst="rect">
            <a:avLst/>
          </a:prstGeom>
        </p:spPr>
      </p:pic>
      <p:pic>
        <p:nvPicPr>
          <p:cNvPr id="10" name="Picture 12" descr="A close up of a map&#10;&#10;Description generated with high confidence">
            <a:extLst>
              <a:ext uri="{FF2B5EF4-FFF2-40B4-BE49-F238E27FC236}">
                <a16:creationId xmlns:a16="http://schemas.microsoft.com/office/drawing/2014/main" id="{CC2A14A1-FCE9-4CB0-B017-7A17DDA84C6E}"/>
              </a:ext>
            </a:extLst>
          </p:cNvPr>
          <p:cNvPicPr>
            <a:picLocks noChangeAspect="1"/>
          </p:cNvPicPr>
          <p:nvPr/>
        </p:nvPicPr>
        <p:blipFill>
          <a:blip r:embed="rId10"/>
          <a:stretch>
            <a:fillRect/>
          </a:stretch>
        </p:blipFill>
        <p:spPr>
          <a:xfrm>
            <a:off x="31237372" y="11075389"/>
            <a:ext cx="11752446" cy="6436250"/>
          </a:xfrm>
          <a:prstGeom prst="rect">
            <a:avLst/>
          </a:prstGeom>
        </p:spPr>
      </p:pic>
      <p:pic>
        <p:nvPicPr>
          <p:cNvPr id="5" name="Picture 4">
            <a:extLst>
              <a:ext uri="{FF2B5EF4-FFF2-40B4-BE49-F238E27FC236}">
                <a16:creationId xmlns:a16="http://schemas.microsoft.com/office/drawing/2014/main" id="{686A84E6-CE3B-4725-9836-86034C70FA74}"/>
              </a:ext>
            </a:extLst>
          </p:cNvPr>
          <p:cNvPicPr>
            <a:picLocks noChangeAspect="1"/>
          </p:cNvPicPr>
          <p:nvPr/>
        </p:nvPicPr>
        <p:blipFill>
          <a:blip r:embed="rId11"/>
          <a:stretch>
            <a:fillRect/>
          </a:stretch>
        </p:blipFill>
        <p:spPr>
          <a:xfrm>
            <a:off x="7572004" y="16692040"/>
            <a:ext cx="5800310" cy="43544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35640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967</TotalTime>
  <Words>472</Words>
  <Application>Microsoft Office PowerPoint</Application>
  <PresentationFormat>Custom</PresentationFormat>
  <Paragraphs>52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Justin Spies, ABE Macey Zeinstra, ABE Douglas Prairie, Advisor Joseph Darrington, Advisor Amanda Konechne, Sponsor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Justin Spies, ABE Macey Zeinstra, ABE Douglas Prairie, Advisor Joseph Darrington, Advisor Amanda Konechne, Sponsor</dc:title>
  <dc:creator>Justin</dc:creator>
  <cp:lastModifiedBy>Spies, Justin Andrew - SDSU Student</cp:lastModifiedBy>
  <cp:revision>14</cp:revision>
  <dcterms:modified xsi:type="dcterms:W3CDTF">2018-04-18T17:34:41Z</dcterms:modified>
</cp:coreProperties>
</file>