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7"/>
  </p:notesMasterIdLst>
  <p:sldIdLst>
    <p:sldId id="256" r:id="rId3"/>
    <p:sldId id="331" r:id="rId4"/>
    <p:sldId id="257" r:id="rId5"/>
    <p:sldId id="317" r:id="rId6"/>
    <p:sldId id="306" r:id="rId7"/>
    <p:sldId id="332" r:id="rId8"/>
    <p:sldId id="304" r:id="rId9"/>
    <p:sldId id="305" r:id="rId10"/>
    <p:sldId id="333" r:id="rId11"/>
    <p:sldId id="344" r:id="rId12"/>
    <p:sldId id="334" r:id="rId13"/>
    <p:sldId id="346" r:id="rId14"/>
    <p:sldId id="335" r:id="rId15"/>
    <p:sldId id="336" r:id="rId16"/>
    <p:sldId id="337" r:id="rId17"/>
    <p:sldId id="338" r:id="rId18"/>
    <p:sldId id="339" r:id="rId19"/>
    <p:sldId id="347" r:id="rId20"/>
    <p:sldId id="340" r:id="rId21"/>
    <p:sldId id="311" r:id="rId22"/>
    <p:sldId id="312" r:id="rId23"/>
    <p:sldId id="341" r:id="rId24"/>
    <p:sldId id="342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11" autoAdjust="0"/>
    <p:restoredTop sz="94660"/>
  </p:normalViewPr>
  <p:slideViewPr>
    <p:cSldViewPr snapToGrid="0">
      <p:cViewPr varScale="1">
        <p:scale>
          <a:sx n="78" d="100"/>
          <a:sy n="78" d="100"/>
        </p:scale>
        <p:origin x="200" y="776"/>
      </p:cViewPr>
      <p:guideLst>
        <p:guide orient="horz" pos="2160"/>
        <p:guide pos="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22522-1BF8-4536-A266-CC6FB99578C7}" type="datetimeFigureOut">
              <a:rPr lang="en-US" smtClean="0"/>
              <a:t>2/11/19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8D08F-A426-485C-BAA7-4AC23893E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58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C1B5E-20A4-494F-B9B8-5514E2E7EF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63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2E66-F7EE-4C5E-9592-957699EE1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266DA8-9AB5-4973-B508-5A1086713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645D9-2AEB-4AE3-ADB7-DAE8613E3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9E314-B1CA-4926-95E3-963871E01462}" type="datetimeFigureOut">
              <a:rPr lang="en-US" smtClean="0"/>
              <a:t>2/11/19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AE0D1-E9CA-4883-B442-042DF8E32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CFE89-30D0-44C8-AE9B-75B32FEB9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F7EC-06EC-4BDA-A84F-BA92A6E7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38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E008-6D28-4CFA-A3B2-6BDDACC86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AF3011-DA0B-438E-B9FE-E2B064A180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DA0C-D9B6-4F4D-904B-B01ABE73C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9E314-B1CA-4926-95E3-963871E01462}" type="datetimeFigureOut">
              <a:rPr lang="en-US" smtClean="0"/>
              <a:t>2/11/19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C2DAD-AAF9-4E20-958B-8F35B96D4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1EEB2-FAD2-4DDE-882D-D1083D997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F7EC-06EC-4BDA-A84F-BA92A6E7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2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1D9835-92F4-4088-8543-DC94894310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ED8FD2-3331-4E94-8F68-891152985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31D0-B61B-4D51-AE35-29855D5C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9E314-B1CA-4926-95E3-963871E01462}" type="datetimeFigureOut">
              <a:rPr lang="en-US" smtClean="0"/>
              <a:t>2/11/19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03EA9-4ADD-49DC-95B5-9A7A8AFB3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DE3B5-9C64-47AF-8F46-EAA43F54E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F7EC-06EC-4BDA-A84F-BA92A6E7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85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F0A78-709A-406E-909B-13937AD763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862A9-76AE-42B4-AD35-A8AB58FC9E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5EE95-E073-4CDE-8644-6C9968C00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2/13/2019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67519-FD29-49F7-B177-2858F2A70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@jaimejcoon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7E276-324A-48AE-9884-A1A56B93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3C18-250F-4641-A768-C4D7CD037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48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A0F17-9ED8-4C8B-912E-A0242D97E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04CB7-9AD0-4048-A40D-6A0BE8303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996F6-DCAF-4020-BFB3-C03DD9F80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2/13/2019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FFBCB-4BEF-40EE-ACFC-D1AAAE3D6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@jaimejcoon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85EA7-DFC9-4E70-8302-FF0EE2611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3C18-250F-4641-A768-C4D7CD037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87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26F86-F59D-47B8-A643-8E2D14F92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58CB9-9930-4F80-B833-111EA464B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0CC6B-A8B0-45AC-BA2C-D2F0E792B8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2/13/2019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2D154-3709-434E-BC51-1951FC17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@jaimejcoon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76832-02B1-4A5E-8669-16FFBCEF0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75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CDA80-E75D-43EF-9F64-FA1A58EC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713FF-D9AF-47D2-A809-A43D9AC3D0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87027-A40E-49F0-B4F4-08340C3CA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C9078EF-5E34-4B00-9F99-045B83CC6D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2/13/2019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6185B49-CBBE-4E08-8580-FBEF8188E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@jaimejcoon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BF40A57-29FF-4248-865D-955CD37C1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15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686DD-CC90-427A-9A43-CF4971246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CD358-DE98-45BF-8157-EDF65D909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968B8-E5B8-4791-98F4-74969D559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7B18E-5532-4BD1-AD73-D883F66E3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A9B324-272E-4243-ADD9-D7B4BE9DAF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81965CD-AF84-4C18-854D-873DC34A3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2/13/2019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E355604-6AFF-4D05-8979-61E2ABC00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@jaimejcoon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C56E32F-E57A-41EC-ABB0-6A92307CF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48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E58CD-6B2B-450F-9628-ACE05F017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E567298-A306-4693-830C-C9F3AC576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2/13/2019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79565CB-A819-43B9-9855-C60CEF74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@jaimejcoon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0A3DAEF-96A7-401E-A338-75657A90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3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2563B2-5E75-4837-90E3-489D75BD43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2/13/2019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948CB1-AB0F-4B35-88DC-54106BCC8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@jaimejcoon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18A2DF-96AE-4701-A21D-DC6E903A4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76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B28F2-114C-473B-B677-DA3C9E667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ABB3E-3B03-458C-AE10-2655A8FD2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067BF-D47F-48DA-9AEA-33DC31B8C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7E608B8-428B-4325-A82E-711E6D661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2/13/2019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3482C7F-7C2C-42FA-9500-09F2FC8F6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@jaimejcoon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8EED468-B243-4C4F-976D-FF94047FB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17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7B3D6-440E-4085-BDBC-29FD7C187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DA759-93FF-408E-B9E7-BDA2A49A7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1CE1B-7810-451B-B41E-B7758B57B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9E314-B1CA-4926-95E3-963871E01462}" type="datetimeFigureOut">
              <a:rPr lang="en-US" smtClean="0"/>
              <a:t>2/11/19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5C1AB-58F8-4EA9-BD88-ECBB5F549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0E59F-6F55-4EC2-B06C-1CF57B50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F7EC-06EC-4BDA-A84F-BA92A6E7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54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7CF0C-02E0-47C4-8555-F6942E609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ABB36E-4619-436D-920F-808CD3C56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30A59-C12E-477F-BC1C-103E7AC23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1657B21-7A4F-4D3D-9F4D-57E1EF69E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2/13/2019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92FB3D0-EF15-4E5E-9F41-8DC933B4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@jaimejcoon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C5383B8-6650-49E2-9669-B4E98EF8E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22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5160A-DB0A-4B5F-9EAA-7948F8542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6C37F-8383-4F82-963C-92C2319D2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CDDDDD0-CFFB-451E-82EC-C6C8E704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2/13/2019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CFD8151-C1C6-4B8B-888B-D21B2B4AA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@jaimejcoon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2BB2A2-C848-4CC6-981F-5020BB5FA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54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768025-5178-47C9-8ED8-02BD21C025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BB8153-027C-45AB-A503-8ADCA3527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A0BB500-4876-46B4-9E18-8B118C9A5C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2/13/2019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94370C2-2B91-42F7-9BE6-806A54A6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@jaimejcoon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57A64BE-1901-4EB5-8115-A469CFEDF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41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3AF72-37BC-49A2-AB36-4A1D322CF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85E5F-86D2-45C9-8087-55762A974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318D1-F003-40FF-A60B-9FE726B84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9E314-B1CA-4926-95E3-963871E01462}" type="datetimeFigureOut">
              <a:rPr lang="en-US" smtClean="0"/>
              <a:t>2/11/19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0B294-CFAA-4984-BF18-47816DCD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987AE-05C5-4DF2-B565-70BD8225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F7EC-06EC-4BDA-A84F-BA92A6E7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43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A929F-CA3D-4321-B041-56B7A9E86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6584D-50F0-4B32-85DF-B571581C3C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43496-63E1-4F04-B59D-474CE06E27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D2E584-44F0-4494-9053-D2279A738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9E314-B1CA-4926-95E3-963871E01462}" type="datetimeFigureOut">
              <a:rPr lang="en-US" smtClean="0"/>
              <a:t>2/11/19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8BF9FC-8D9A-4198-A106-3CDABFBF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64CDF-4E08-4999-9338-A52B31C5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F7EC-06EC-4BDA-A84F-BA92A6E7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92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C4158-49FB-4E5C-A87A-6C7EE48D0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28B9C-FEB4-44CF-9C2B-0C7B210FE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FF9FD-EEA5-4457-B55C-C42EC9259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5ACC36-1BED-4169-8C97-5E1F4FB251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9D0B5-E626-457F-9A85-0DC2C6126A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ABED34-B2C9-4C99-8511-ADEC9EF39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9E314-B1CA-4926-95E3-963871E01462}" type="datetimeFigureOut">
              <a:rPr lang="en-US" smtClean="0"/>
              <a:t>2/11/19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463AF9-FF30-473D-8237-52E556F3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87F7E4-6705-462E-BA49-F045DA515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F7EC-06EC-4BDA-A84F-BA92A6E7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7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6E0B5-2C96-4992-8CA5-65A6DEEB8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5F149-25E6-41ED-A225-9BDC5A9A3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9E314-B1CA-4926-95E3-963871E01462}" type="datetimeFigureOut">
              <a:rPr lang="en-US" smtClean="0"/>
              <a:t>2/11/19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D7AC0D-ADA3-4834-AF9A-FDB92B762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89D72-5A01-4EFC-A5E9-614748C8F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F7EC-06EC-4BDA-A84F-BA92A6E7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06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D0F518-8D39-411C-BE1C-4A9CFA3D6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9E314-B1CA-4926-95E3-963871E01462}" type="datetimeFigureOut">
              <a:rPr lang="en-US" smtClean="0"/>
              <a:t>2/11/19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30382-B6E8-43F2-810C-A7E3E2C9F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8340E-19BC-475E-98A9-02E62B6ED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F7EC-06EC-4BDA-A84F-BA92A6E7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12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D6B9E-DAF2-4075-A48D-1E6DFC310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94413-E0E3-4283-96E5-86292591D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D981AA-ED47-4882-9B1D-8AC50091E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D3522-C445-4F09-9B7E-ECF2A1BB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9E314-B1CA-4926-95E3-963871E01462}" type="datetimeFigureOut">
              <a:rPr lang="en-US" smtClean="0"/>
              <a:t>2/11/19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6CF07-42B3-4D3A-AD40-BEDB583A0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09454-28A9-4074-9629-5EA0A036E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F7EC-06EC-4BDA-A84F-BA92A6E7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40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3F5A2-FCF8-48C1-8092-EA81478D8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A67718-3D1F-45B9-87A2-8AD7373FBF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919E1A-EA3D-4229-A6DB-29FEA5671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6E16C0-9526-4552-BF01-ED01EE299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9E314-B1CA-4926-95E3-963871E01462}" type="datetimeFigureOut">
              <a:rPr lang="en-US" smtClean="0"/>
              <a:t>2/11/19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931D0-11FC-4196-B0ED-4943F89C9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ED85B-B0C3-4B4C-95DE-4341803F9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F7EC-06EC-4BDA-A84F-BA92A6E7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5380E-DF10-420C-945D-25062878A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E33AA-7FF7-4C28-8D4D-7C9F0E479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754C3-3CD2-4BB3-A949-BCEC101550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9E314-B1CA-4926-95E3-963871E01462}" type="datetimeFigureOut">
              <a:rPr lang="en-US" smtClean="0"/>
              <a:t>2/11/19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6A656-5778-4B71-83C2-C1B2A7B68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40621-4C42-4304-A46B-B7A4F8200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6F7EC-06EC-4BDA-A84F-BA92A6E7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1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CE6C41-12C6-4E3D-80EA-F614758F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24F5C-D31D-4ED6-9530-BA053358F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92D27-957A-4A8E-8066-781CC82AA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2/13/2019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AC545-7256-4866-8DE0-077085EC0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@jaimejcoon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3675D-B604-4FFB-A1D5-82B39654B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13C18-250F-4641-A768-C4D7CD037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18" Type="http://schemas.openxmlformats.org/officeDocument/2006/relationships/image" Target="../media/image44.png"/><Relationship Id="rId3" Type="http://schemas.openxmlformats.org/officeDocument/2006/relationships/image" Target="../media/image6.jpe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17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tiff"/><Relationship Id="rId5" Type="http://schemas.openxmlformats.org/officeDocument/2006/relationships/image" Target="../media/image32.jpeg"/><Relationship Id="rId15" Type="http://schemas.openxmlformats.org/officeDocument/2006/relationships/image" Target="../media/image2.png"/><Relationship Id="rId10" Type="http://schemas.openxmlformats.org/officeDocument/2006/relationships/image" Target="../media/image37.jpeg"/><Relationship Id="rId19" Type="http://schemas.openxmlformats.org/officeDocument/2006/relationships/image" Target="../media/image45.jpeg"/><Relationship Id="rId4" Type="http://schemas.openxmlformats.org/officeDocument/2006/relationships/image" Target="../media/image31.jpeg"/><Relationship Id="rId9" Type="http://schemas.openxmlformats.org/officeDocument/2006/relationships/image" Target="../media/image36.JPG"/><Relationship Id="rId1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F8C680-BE80-4A2F-84FE-6E930FC2C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7"/>
          <a:stretch/>
        </p:blipFill>
        <p:spPr>
          <a:xfrm>
            <a:off x="5724" y="0"/>
            <a:ext cx="12186276" cy="74803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42D9442-B44B-415B-B894-FD9F49FC6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28796" y="3280094"/>
            <a:ext cx="2523748" cy="1907187"/>
          </a:xfrm>
          <a:solidFill>
            <a:schemeClr val="bg1">
              <a:alpha val="45000"/>
            </a:schemeClr>
          </a:solidFill>
        </p:spPr>
        <p:txBody>
          <a:bodyPr anchor="ctr"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Jaime J. Coon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EJ Raynor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Lois Wright Morton</a:t>
            </a:r>
          </a:p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Carena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van Riper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James R. Miller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AD455A-A846-4CE9-A856-93D9CD76CD3A}"/>
              </a:ext>
            </a:extLst>
          </p:cNvPr>
          <p:cNvSpPr/>
          <p:nvPr/>
        </p:nvSpPr>
        <p:spPr>
          <a:xfrm>
            <a:off x="9328796" y="5267144"/>
            <a:ext cx="2523748" cy="6163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C6D9E4-365B-42C5-9B1F-98165AF3F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942" y="5391791"/>
            <a:ext cx="2372615" cy="411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EE4BAA-C217-4571-B6D2-D0D16BB99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3558" y="5892229"/>
            <a:ext cx="2518986" cy="6997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720435-5CD8-471B-972E-203C7ED20782}"/>
              </a:ext>
            </a:extLst>
          </p:cNvPr>
          <p:cNvSpPr txBox="1"/>
          <p:nvPr/>
        </p:nvSpPr>
        <p:spPr>
          <a:xfrm>
            <a:off x="144594" y="6453460"/>
            <a:ext cx="1404552" cy="276999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 anchor="ctr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Maresh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Nelson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C757E6C-678B-4848-9516-719D7A60FE5B}"/>
              </a:ext>
            </a:extLst>
          </p:cNvPr>
          <p:cNvSpPr txBox="1">
            <a:spLocks/>
          </p:cNvSpPr>
          <p:nvPr/>
        </p:nvSpPr>
        <p:spPr>
          <a:xfrm>
            <a:off x="3808603" y="480504"/>
            <a:ext cx="7037692" cy="2111694"/>
          </a:xfrm>
          <a:prstGeom prst="round2DiagRect">
            <a:avLst/>
          </a:prstGeom>
          <a:solidFill>
            <a:srgbClr val="40404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Grazing, Prescribed Fire, and </a:t>
            </a:r>
            <a:b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Non-native Grasses:</a:t>
            </a:r>
            <a:b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Possibilities for conserving biodiversity on privately-owned grasslands</a:t>
            </a:r>
          </a:p>
        </p:txBody>
      </p:sp>
    </p:spTree>
    <p:extLst>
      <p:ext uri="{BB962C8B-B14F-4D97-AF65-F5344CB8AC3E}">
        <p14:creationId xmlns:p14="http://schemas.microsoft.com/office/powerpoint/2010/main" val="794414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122561-84E1-4BAF-8A64-8F747788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61" y="428572"/>
            <a:ext cx="3363974" cy="1083613"/>
          </a:xfrm>
          <a:noFill/>
          <a:ln w="19050">
            <a:noFill/>
          </a:ln>
        </p:spPr>
        <p:txBody>
          <a:bodyPr wrap="square">
            <a:norm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Region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3E6DB02-F0AD-44B2-BBCA-73A8313E4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836" y="1832595"/>
            <a:ext cx="4437847" cy="320724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 River Grasslands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 cattle and crop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 protected land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12-year project on social and ecological considerations of grassland management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goal: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restoration of native ecological communities side-by-side with cattle production </a:t>
            </a:r>
          </a:p>
        </p:txBody>
      </p:sp>
      <p:pic>
        <p:nvPicPr>
          <p:cNvPr id="5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3F6BEB68-9902-4AEE-8BC8-994143AD1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743" y="8988"/>
            <a:ext cx="5801052" cy="58744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C7581D-476B-4F58-A94B-2F6EE952FB4E}"/>
              </a:ext>
            </a:extLst>
          </p:cNvPr>
          <p:cNvSpPr/>
          <p:nvPr/>
        </p:nvSpPr>
        <p:spPr>
          <a:xfrm>
            <a:off x="141415" y="1512185"/>
            <a:ext cx="5407553" cy="5336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155131-816A-4F71-9890-43688F24F131}"/>
              </a:ext>
            </a:extLst>
          </p:cNvPr>
          <p:cNvSpPr/>
          <p:nvPr/>
        </p:nvSpPr>
        <p:spPr>
          <a:xfrm>
            <a:off x="333594" y="5800660"/>
            <a:ext cx="43060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Coon et al, 2018, GRG Report 04-18, UIUC NRES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3D5513-D268-4A44-A47B-D8F6018670AD}"/>
              </a:ext>
            </a:extLst>
          </p:cNvPr>
          <p:cNvSpPr txBox="1"/>
          <p:nvPr/>
        </p:nvSpPr>
        <p:spPr>
          <a:xfrm>
            <a:off x="9825618" y="6290928"/>
            <a:ext cx="713657" cy="276999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J. Coon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2D154F-B9A4-413C-8DF8-A3F9E2C07D72}"/>
              </a:ext>
            </a:extLst>
          </p:cNvPr>
          <p:cNvSpPr/>
          <p:nvPr/>
        </p:nvSpPr>
        <p:spPr>
          <a:xfrm>
            <a:off x="0" y="6191075"/>
            <a:ext cx="12192000" cy="6788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473FCD01-6D96-488E-A761-B858471B4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2/13/2019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C72DD5E-AC26-4CAF-8F2B-22DE1EA5C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@jaimejcoon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8C9E638C-0A60-4D8E-9D9D-8800AF11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13C18-250F-4641-A768-C4D7CD037EA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9F603D-3A1F-46CE-9A35-0C7A94ADAA2A}"/>
              </a:ext>
            </a:extLst>
          </p:cNvPr>
          <p:cNvCxnSpPr>
            <a:cxnSpLocks/>
          </p:cNvCxnSpPr>
          <p:nvPr/>
        </p:nvCxnSpPr>
        <p:spPr>
          <a:xfrm>
            <a:off x="388848" y="1512185"/>
            <a:ext cx="38463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42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935D920-D72C-451E-A298-5624E509309F}"/>
              </a:ext>
            </a:extLst>
          </p:cNvPr>
          <p:cNvGrpSpPr/>
          <p:nvPr/>
        </p:nvGrpSpPr>
        <p:grpSpPr>
          <a:xfrm>
            <a:off x="457200" y="243341"/>
            <a:ext cx="3236686" cy="1342404"/>
            <a:chOff x="-769257" y="-1944914"/>
            <a:chExt cx="3236686" cy="156754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72A452-27BA-4035-9FED-76BDE095E3D7}"/>
                </a:ext>
              </a:extLst>
            </p:cNvPr>
            <p:cNvSpPr/>
            <p:nvPr/>
          </p:nvSpPr>
          <p:spPr>
            <a:xfrm>
              <a:off x="-769257" y="-1944914"/>
              <a:ext cx="2888343" cy="1567543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D68FF7E9-F166-4CC0-BBB6-64F74F6D0C74}"/>
                </a:ext>
              </a:extLst>
            </p:cNvPr>
            <p:cNvSpPr/>
            <p:nvPr/>
          </p:nvSpPr>
          <p:spPr>
            <a:xfrm rot="5400000">
              <a:off x="1509487" y="-1335314"/>
              <a:ext cx="1567542" cy="348342"/>
            </a:xfrm>
            <a:prstGeom prst="triangle">
              <a:avLst>
                <a:gd name="adj" fmla="val 52778"/>
              </a:avLst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288017FA-CE61-4F54-BB58-DA057EE0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171" y="243340"/>
            <a:ext cx="2888343" cy="134240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EEC36D-0055-40AD-9499-FB643DC76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672" y="1906232"/>
            <a:ext cx="4687306" cy="366521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Mixed mode survey in 2017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Sent to 456 landowners owning &gt;8 ha (20 acres) of land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Used multiple methods aimed at increasing response rate (32.7%)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Checked for non-response bias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(Coon et al, in prep)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Some questions were replicated from an earlier survey (2007)</a:t>
            </a:r>
          </a:p>
        </p:txBody>
      </p:sp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3A7FA8D-2042-4BB2-B38D-E2D938808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204" y="335652"/>
            <a:ext cx="6708272" cy="55510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0D20D8-750C-4FE0-B288-09F8852841C0}"/>
              </a:ext>
            </a:extLst>
          </p:cNvPr>
          <p:cNvSpPr/>
          <p:nvPr/>
        </p:nvSpPr>
        <p:spPr>
          <a:xfrm>
            <a:off x="457200" y="5659038"/>
            <a:ext cx="4135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Dillman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al, 2014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FC3F8E-160F-451C-BC9E-63A79EF6FC30}"/>
              </a:ext>
            </a:extLst>
          </p:cNvPr>
          <p:cNvSpPr/>
          <p:nvPr/>
        </p:nvSpPr>
        <p:spPr>
          <a:xfrm>
            <a:off x="0" y="6191075"/>
            <a:ext cx="12192000" cy="6788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0478D042-66A9-41E6-B9FC-DC162C00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2/13/2019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C96DB3C-617A-432C-8D5F-9D9C4F76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@jaimejcoon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D2A1058-016F-4293-A8B2-1D838F45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38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68B76D5F-2369-464E-816C-790BF8669EBB}"/>
              </a:ext>
            </a:extLst>
          </p:cNvPr>
          <p:cNvSpPr txBox="1">
            <a:spLocks/>
          </p:cNvSpPr>
          <p:nvPr/>
        </p:nvSpPr>
        <p:spPr>
          <a:xfrm>
            <a:off x="801932" y="2205578"/>
            <a:ext cx="3969418" cy="1781363"/>
          </a:xfrm>
          <a:prstGeom prst="round2DiagRect">
            <a:avLst/>
          </a:prstGeom>
          <a:solidFill>
            <a:srgbClr val="404040"/>
          </a:solidFill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algn="ctr">
              <a:lnSpc>
                <a:spcPct val="114000"/>
              </a:lnSpc>
              <a:spcBef>
                <a:spcPct val="0"/>
              </a:spcBef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Correlations</a:t>
            </a:r>
          </a:p>
          <a:p>
            <a:pPr marL="8001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priorities</a:t>
            </a:r>
          </a:p>
          <a:p>
            <a:pPr marL="8001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Demographics</a:t>
            </a:r>
          </a:p>
          <a:p>
            <a:pPr marL="8001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Willingness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7B84836-A2A7-46BB-A672-50CF721C1573}"/>
              </a:ext>
            </a:extLst>
          </p:cNvPr>
          <p:cNvSpPr/>
          <p:nvPr/>
        </p:nvSpPr>
        <p:spPr>
          <a:xfrm>
            <a:off x="8760458" y="3818685"/>
            <a:ext cx="5765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Ajzen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1991,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Behav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Hum Dec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Schwartz, 1977,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Psychol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Harland, 1999,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Psychol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" name="Title 1">
            <a:extLst>
              <a:ext uri="{FF2B5EF4-FFF2-40B4-BE49-F238E27FC236}">
                <a16:creationId xmlns:a16="http://schemas.microsoft.com/office/drawing/2014/main" id="{09DB1714-A7B1-4C87-96E0-C38CB060A819}"/>
              </a:ext>
            </a:extLst>
          </p:cNvPr>
          <p:cNvSpPr txBox="1">
            <a:spLocks/>
          </p:cNvSpPr>
          <p:nvPr/>
        </p:nvSpPr>
        <p:spPr>
          <a:xfrm>
            <a:off x="6625843" y="2435184"/>
            <a:ext cx="4976042" cy="1286596"/>
          </a:xfrm>
          <a:prstGeom prst="round2DiagRect">
            <a:avLst/>
          </a:prstGeom>
          <a:solidFill>
            <a:srgbClr val="404040"/>
          </a:solidFill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algn="ctr">
              <a:lnSpc>
                <a:spcPct val="114000"/>
              </a:lnSpc>
              <a:spcBef>
                <a:spcPct val="0"/>
              </a:spcBef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Structural Equation Modeling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Theory of Planned Behavior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Norm Activation Model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A37786D-A277-41B1-AD16-315FAE5F334C}"/>
              </a:ext>
            </a:extLst>
          </p:cNvPr>
          <p:cNvGrpSpPr/>
          <p:nvPr/>
        </p:nvGrpSpPr>
        <p:grpSpPr>
          <a:xfrm>
            <a:off x="3047622" y="972903"/>
            <a:ext cx="2268926" cy="956895"/>
            <a:chOff x="3788426" y="601350"/>
            <a:chExt cx="3203971" cy="1157842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7F420D7F-7E0A-4CBC-B510-6A59C8E059A3}"/>
                </a:ext>
              </a:extLst>
            </p:cNvPr>
            <p:cNvSpPr/>
            <p:nvPr/>
          </p:nvSpPr>
          <p:spPr>
            <a:xfrm>
              <a:off x="3788426" y="601350"/>
              <a:ext cx="3203971" cy="115784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0B92946-DD47-4A02-B10D-827CD4506C57}"/>
                </a:ext>
              </a:extLst>
            </p:cNvPr>
            <p:cNvSpPr txBox="1"/>
            <p:nvPr/>
          </p:nvSpPr>
          <p:spPr>
            <a:xfrm>
              <a:off x="3788426" y="601350"/>
              <a:ext cx="3203971" cy="1157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Grazing regimes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A294639-EFDD-4563-819F-85EDB10EE1BE}"/>
              </a:ext>
            </a:extLst>
          </p:cNvPr>
          <p:cNvGrpSpPr/>
          <p:nvPr/>
        </p:nvGrpSpPr>
        <p:grpSpPr>
          <a:xfrm>
            <a:off x="681884" y="956181"/>
            <a:ext cx="2448538" cy="956895"/>
            <a:chOff x="14084" y="588648"/>
            <a:chExt cx="2422006" cy="1157842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E0A132D-4C17-4BFF-8EFD-5B92A2039944}"/>
                </a:ext>
              </a:extLst>
            </p:cNvPr>
            <p:cNvSpPr/>
            <p:nvPr/>
          </p:nvSpPr>
          <p:spPr>
            <a:xfrm>
              <a:off x="14084" y="588648"/>
              <a:ext cx="2244338" cy="115784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2">
                <a:hueOff val="-727682"/>
                <a:satOff val="-41964"/>
                <a:lumOff val="4314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B98128B-DB7E-4A36-9F6B-BF35FCE23F01}"/>
                </a:ext>
              </a:extLst>
            </p:cNvPr>
            <p:cNvSpPr txBox="1"/>
            <p:nvPr/>
          </p:nvSpPr>
          <p:spPr>
            <a:xfrm>
              <a:off x="14084" y="588648"/>
              <a:ext cx="2422006" cy="1157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Prescribed fire</a:t>
              </a:r>
            </a:p>
          </p:txBody>
        </p:sp>
      </p:grpSp>
      <p:sp>
        <p:nvSpPr>
          <p:cNvPr id="110" name="Title 1">
            <a:extLst>
              <a:ext uri="{FF2B5EF4-FFF2-40B4-BE49-F238E27FC236}">
                <a16:creationId xmlns:a16="http://schemas.microsoft.com/office/drawing/2014/main" id="{2549AFDD-DB5A-4CAD-9D47-334E8A3BB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075" y="65409"/>
            <a:ext cx="9309378" cy="94605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Analysis and Theory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1860FD9-B406-42DE-ADC0-0D1D7148B9A3}"/>
              </a:ext>
            </a:extLst>
          </p:cNvPr>
          <p:cNvGrpSpPr/>
          <p:nvPr/>
        </p:nvGrpSpPr>
        <p:grpSpPr>
          <a:xfrm>
            <a:off x="7375710" y="1007471"/>
            <a:ext cx="3482283" cy="960692"/>
            <a:chOff x="7308342" y="586587"/>
            <a:chExt cx="3203971" cy="1157842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D9940590-7C7F-4BDA-A373-035CCF9DB39A}"/>
                </a:ext>
              </a:extLst>
            </p:cNvPr>
            <p:cNvSpPr/>
            <p:nvPr/>
          </p:nvSpPr>
          <p:spPr>
            <a:xfrm>
              <a:off x="7308342" y="586587"/>
              <a:ext cx="3203971" cy="11578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9926864D-351D-4513-973B-6BCED1B1ED10}"/>
                </a:ext>
              </a:extLst>
            </p:cNvPr>
            <p:cNvSpPr txBox="1"/>
            <p:nvPr/>
          </p:nvSpPr>
          <p:spPr>
            <a:xfrm>
              <a:off x="7308342" y="586587"/>
              <a:ext cx="3203971" cy="1157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Controlling non-native grasses</a:t>
              </a:r>
            </a:p>
          </p:txBody>
        </p:sp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E5EA693-E532-40B3-B0F6-14E44B70457E}"/>
              </a:ext>
            </a:extLst>
          </p:cNvPr>
          <p:cNvSpPr/>
          <p:nvPr/>
        </p:nvSpPr>
        <p:spPr>
          <a:xfrm>
            <a:off x="0" y="6191075"/>
            <a:ext cx="12192000" cy="6788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5" name="Date Placeholder 3">
            <a:extLst>
              <a:ext uri="{FF2B5EF4-FFF2-40B4-BE49-F238E27FC236}">
                <a16:creationId xmlns:a16="http://schemas.microsoft.com/office/drawing/2014/main" id="{BB3C3AE5-3860-4331-8914-D1D15A18B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2/13/2019</a:t>
            </a:r>
          </a:p>
        </p:txBody>
      </p:sp>
      <p:sp>
        <p:nvSpPr>
          <p:cNvPr id="116" name="Footer Placeholder 4">
            <a:extLst>
              <a:ext uri="{FF2B5EF4-FFF2-40B4-BE49-F238E27FC236}">
                <a16:creationId xmlns:a16="http://schemas.microsoft.com/office/drawing/2014/main" id="{A24259B5-CB88-4F4C-AF3C-64BDC1A6F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@jaimejcoon</a:t>
            </a:r>
          </a:p>
        </p:txBody>
      </p:sp>
      <p:sp>
        <p:nvSpPr>
          <p:cNvPr id="117" name="Slide Number Placeholder 5">
            <a:extLst>
              <a:ext uri="{FF2B5EF4-FFF2-40B4-BE49-F238E27FC236}">
                <a16:creationId xmlns:a16="http://schemas.microsoft.com/office/drawing/2014/main" id="{913AEF8E-2CAB-4EB3-B4AF-E938C1E6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13C18-250F-4641-A768-C4D7CD037EA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42F29840-4C28-4D64-88BE-F3AC1E13DB62}"/>
              </a:ext>
            </a:extLst>
          </p:cNvPr>
          <p:cNvSpPr/>
          <p:nvPr/>
        </p:nvSpPr>
        <p:spPr>
          <a:xfrm>
            <a:off x="1594459" y="4612594"/>
            <a:ext cx="22674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Morton et al, 2010,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067A6F-A29E-864A-B6E8-1123DB3F7993}"/>
              </a:ext>
            </a:extLst>
          </p:cNvPr>
          <p:cNvGrpSpPr/>
          <p:nvPr/>
        </p:nvGrpSpPr>
        <p:grpSpPr>
          <a:xfrm>
            <a:off x="6076545" y="4245797"/>
            <a:ext cx="1169515" cy="508270"/>
            <a:chOff x="9310984" y="1427874"/>
            <a:chExt cx="1967985" cy="269570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0683DC0-F8B6-7843-B7CB-B9DB01A7DFDA}"/>
                </a:ext>
              </a:extLst>
            </p:cNvPr>
            <p:cNvSpPr/>
            <p:nvPr/>
          </p:nvSpPr>
          <p:spPr>
            <a:xfrm>
              <a:off x="9310984" y="1427874"/>
              <a:ext cx="1967985" cy="2638808"/>
            </a:xfrm>
            <a:prstGeom prst="rect">
              <a:avLst/>
            </a:pr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EED01BC-7441-A041-8AEF-3F3498618445}"/>
                </a:ext>
              </a:extLst>
            </p:cNvPr>
            <p:cNvSpPr txBox="1"/>
            <p:nvPr/>
          </p:nvSpPr>
          <p:spPr>
            <a:xfrm>
              <a:off x="9310984" y="1427874"/>
              <a:ext cx="1967985" cy="26957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69" tIns="91440" rIns="95269" bIns="91440" numCol="1" spcCol="1270" anchor="ctr" anchorCtr="0">
              <a:noAutofit/>
            </a:bodyPr>
            <a:lstStyle/>
            <a:p>
              <a:pPr lvl="0" indent="0" algn="ctr" defTabSz="977900">
                <a:lnSpc>
                  <a:spcPct val="90000"/>
                </a:lnSpc>
                <a:buNone/>
              </a:pP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Attitudes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F171DA-12CE-1548-A1A4-2274CB3226B1}"/>
              </a:ext>
            </a:extLst>
          </p:cNvPr>
          <p:cNvGrpSpPr/>
          <p:nvPr/>
        </p:nvGrpSpPr>
        <p:grpSpPr>
          <a:xfrm>
            <a:off x="6076545" y="4909593"/>
            <a:ext cx="1169515" cy="508270"/>
            <a:chOff x="7250582" y="4147470"/>
            <a:chExt cx="1967985" cy="263880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90F65FF-81B4-934F-A9E6-41F5B0D14400}"/>
                </a:ext>
              </a:extLst>
            </p:cNvPr>
            <p:cNvSpPr/>
            <p:nvPr/>
          </p:nvSpPr>
          <p:spPr>
            <a:xfrm>
              <a:off x="7250582" y="4147470"/>
              <a:ext cx="1967985" cy="2638808"/>
            </a:xfrm>
            <a:prstGeom prst="rect">
              <a:avLst/>
            </a:prstGeom>
          </p:spPr>
          <p:style>
            <a:lnRef idx="2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4FC6F56-6D80-9742-AB5C-6A848D99FD93}"/>
                </a:ext>
              </a:extLst>
            </p:cNvPr>
            <p:cNvSpPr txBox="1"/>
            <p:nvPr/>
          </p:nvSpPr>
          <p:spPr>
            <a:xfrm>
              <a:off x="7250582" y="4147470"/>
              <a:ext cx="1967985" cy="25784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69" tIns="91440" rIns="95269" bIns="9144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ts val="1200"/>
                </a:spcBef>
                <a:spcAft>
                  <a:spcPts val="600"/>
                </a:spcAft>
              </a:pP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Social norms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BE04A6-94B3-EF48-89B6-89C85343C5C9}"/>
              </a:ext>
            </a:extLst>
          </p:cNvPr>
          <p:cNvGrpSpPr/>
          <p:nvPr/>
        </p:nvGrpSpPr>
        <p:grpSpPr>
          <a:xfrm>
            <a:off x="7482068" y="5575437"/>
            <a:ext cx="1170923" cy="508270"/>
            <a:chOff x="9338394" y="4122612"/>
            <a:chExt cx="1970354" cy="263880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61B3497-7A4F-0041-ACEA-29DF25ABB7A8}"/>
                </a:ext>
              </a:extLst>
            </p:cNvPr>
            <p:cNvSpPr/>
            <p:nvPr/>
          </p:nvSpPr>
          <p:spPr>
            <a:xfrm>
              <a:off x="9340763" y="4122612"/>
              <a:ext cx="1967985" cy="2638808"/>
            </a:xfrm>
            <a:prstGeom prst="rect">
              <a:avLst/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3982C66-8492-6740-AF01-1813D9170566}"/>
                </a:ext>
              </a:extLst>
            </p:cNvPr>
            <p:cNvSpPr txBox="1"/>
            <p:nvPr/>
          </p:nvSpPr>
          <p:spPr>
            <a:xfrm>
              <a:off x="9338394" y="4122612"/>
              <a:ext cx="1967985" cy="26388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>
              <a:defPPr>
                <a:defRPr lang="en-US"/>
              </a:defPPr>
              <a:lvl1pPr algn="ctr" defTabSz="977900">
                <a:lnSpc>
                  <a:spcPct val="90000"/>
                </a:lnSpc>
                <a:spcBef>
                  <a:spcPts val="1200"/>
                </a:spcBef>
                <a:spcAft>
                  <a:spcPts val="600"/>
                </a:spcAft>
                <a:defRPr sz="22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0" lvl="1" algn="ctr">
                <a:lnSpc>
                  <a:spcPct val="90000"/>
                </a:lnSpc>
                <a:spcBef>
                  <a:spcPts val="600"/>
                </a:spcBef>
                <a:spcAft>
                  <a:spcPct val="15000"/>
                </a:spcAft>
                <a:defRPr sz="2200">
                  <a:latin typeface="Arial" panose="020B0604020202020204" pitchFamily="34" charset="0"/>
                  <a:cs typeface="Arial" panose="020B0604020202020204" pitchFamily="34" charset="0"/>
                </a:defRPr>
              </a:lvl2pPr>
            </a:lstStyle>
            <a:p>
              <a:r>
                <a:rPr lang="en-US" sz="1600" dirty="0"/>
                <a:t>Perceived ability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3C1736B-F5C7-D045-A9EC-F3CC421D0782}"/>
              </a:ext>
            </a:extLst>
          </p:cNvPr>
          <p:cNvGrpSpPr/>
          <p:nvPr/>
        </p:nvGrpSpPr>
        <p:grpSpPr>
          <a:xfrm>
            <a:off x="7465661" y="4892871"/>
            <a:ext cx="1173079" cy="508270"/>
            <a:chOff x="4012005" y="3708141"/>
            <a:chExt cx="2365800" cy="308326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8C9921E-BB33-1D4B-B8F2-DFC8E37F65C3}"/>
                </a:ext>
              </a:extLst>
            </p:cNvPr>
            <p:cNvSpPr/>
            <p:nvPr/>
          </p:nvSpPr>
          <p:spPr>
            <a:xfrm>
              <a:off x="4012005" y="3708551"/>
              <a:ext cx="2365800" cy="3082858"/>
            </a:xfrm>
            <a:prstGeom prst="rect">
              <a:avLst/>
            </a:pr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492ED2E-D112-784A-8A55-413E4FC27958}"/>
                </a:ext>
              </a:extLst>
            </p:cNvPr>
            <p:cNvSpPr txBox="1"/>
            <p:nvPr/>
          </p:nvSpPr>
          <p:spPr>
            <a:xfrm>
              <a:off x="4045093" y="3708141"/>
              <a:ext cx="2332711" cy="30177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ts val="1200"/>
                </a:spcBef>
                <a:spcAft>
                  <a:spcPts val="600"/>
                </a:spcAft>
              </a:pP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Personal norms</a:t>
              </a: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567A911-B1ED-5D44-A434-5152963700DB}"/>
              </a:ext>
            </a:extLst>
          </p:cNvPr>
          <p:cNvCxnSpPr>
            <a:cxnSpLocks/>
            <a:stCxn id="22" idx="3"/>
            <a:endCxn id="30" idx="1"/>
          </p:cNvCxnSpPr>
          <p:nvPr/>
        </p:nvCxnSpPr>
        <p:spPr>
          <a:xfrm>
            <a:off x="7246060" y="4499932"/>
            <a:ext cx="219601" cy="647108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BA83026-F3BA-A14B-B6C6-BDDD7CA73B56}"/>
              </a:ext>
            </a:extLst>
          </p:cNvPr>
          <p:cNvCxnSpPr>
            <a:cxnSpLocks/>
            <a:stCxn id="25" idx="3"/>
            <a:endCxn id="31" idx="1"/>
          </p:cNvCxnSpPr>
          <p:nvPr/>
        </p:nvCxnSpPr>
        <p:spPr>
          <a:xfrm flipV="1">
            <a:off x="7246060" y="5141609"/>
            <a:ext cx="236008" cy="16307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082A53F-F46C-2E4C-9DD7-36B34D1139AF}"/>
              </a:ext>
            </a:extLst>
          </p:cNvPr>
          <p:cNvGrpSpPr/>
          <p:nvPr/>
        </p:nvGrpSpPr>
        <p:grpSpPr>
          <a:xfrm>
            <a:off x="8882176" y="4893340"/>
            <a:ext cx="1387938" cy="511108"/>
            <a:chOff x="7220803" y="1427874"/>
            <a:chExt cx="1967985" cy="263880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8FD9A83-CAD2-4345-A6D0-7A7E1DE02589}"/>
                </a:ext>
              </a:extLst>
            </p:cNvPr>
            <p:cNvSpPr/>
            <p:nvPr/>
          </p:nvSpPr>
          <p:spPr>
            <a:xfrm>
              <a:off x="7220803" y="1427874"/>
              <a:ext cx="1967985" cy="2638808"/>
            </a:xfrm>
            <a:prstGeom prst="rect">
              <a:avLst/>
            </a:pr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5711D78-E496-E04A-972B-83BE1704EB37}"/>
                </a:ext>
              </a:extLst>
            </p:cNvPr>
            <p:cNvSpPr txBox="1"/>
            <p:nvPr/>
          </p:nvSpPr>
          <p:spPr>
            <a:xfrm>
              <a:off x="7220803" y="1427875"/>
              <a:ext cx="1967985" cy="2638808"/>
            </a:xfrm>
            <a:prstGeom prst="rect">
              <a:avLst/>
            </a:prstGeom>
            <a:solidFill>
              <a:srgbClr val="E4D2F2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69" tIns="330200" rIns="95269" bIns="33020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ts val="1800"/>
                </a:spcBef>
                <a:spcAft>
                  <a:spcPts val="1200"/>
                </a:spcAft>
              </a:pP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Willingness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7A047D9-F9D9-A84D-A93D-78610EA73362}"/>
              </a:ext>
            </a:extLst>
          </p:cNvPr>
          <p:cNvGrpSpPr/>
          <p:nvPr/>
        </p:nvGrpSpPr>
        <p:grpSpPr>
          <a:xfrm>
            <a:off x="10469453" y="4881657"/>
            <a:ext cx="1455900" cy="517892"/>
            <a:chOff x="7220802" y="1427874"/>
            <a:chExt cx="3209711" cy="263880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78E5AF4-F8D3-1646-8981-754ABD8CEFEE}"/>
                </a:ext>
              </a:extLst>
            </p:cNvPr>
            <p:cNvSpPr/>
            <p:nvPr/>
          </p:nvSpPr>
          <p:spPr>
            <a:xfrm>
              <a:off x="7220802" y="1427874"/>
              <a:ext cx="3209711" cy="2638809"/>
            </a:xfrm>
            <a:prstGeom prst="rect">
              <a:avLst/>
            </a:pr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64C756F-5284-3044-B55B-18FFDACDDB42}"/>
                </a:ext>
              </a:extLst>
            </p:cNvPr>
            <p:cNvSpPr txBox="1"/>
            <p:nvPr/>
          </p:nvSpPr>
          <p:spPr>
            <a:xfrm>
              <a:off x="7260199" y="1427874"/>
              <a:ext cx="3170314" cy="26388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69" tIns="330200" rIns="95269" bIns="33020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ts val="1800"/>
                </a:spcBef>
                <a:spcAft>
                  <a:spcPts val="1200"/>
                </a:spcAft>
              </a:pP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Management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985ACC1-E2B4-9041-8C4A-EED65231107B}"/>
              </a:ext>
            </a:extLst>
          </p:cNvPr>
          <p:cNvCxnSpPr>
            <a:cxnSpLocks/>
            <a:stCxn id="28" idx="3"/>
            <a:endCxn id="39" idx="2"/>
          </p:cNvCxnSpPr>
          <p:nvPr/>
        </p:nvCxnSpPr>
        <p:spPr>
          <a:xfrm flipV="1">
            <a:off x="8651583" y="5399549"/>
            <a:ext cx="2554755" cy="430023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E7CF55B-EC96-314E-A5C6-C0B083A78259}"/>
              </a:ext>
            </a:extLst>
          </p:cNvPr>
          <p:cNvCxnSpPr>
            <a:cxnSpLocks/>
            <a:stCxn id="31" idx="3"/>
            <a:endCxn id="36" idx="1"/>
          </p:cNvCxnSpPr>
          <p:nvPr/>
        </p:nvCxnSpPr>
        <p:spPr>
          <a:xfrm>
            <a:off x="8638740" y="5141609"/>
            <a:ext cx="243436" cy="7285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9FC70E9-8271-0E40-9C0E-DEB4D330267E}"/>
              </a:ext>
            </a:extLst>
          </p:cNvPr>
          <p:cNvCxnSpPr>
            <a:cxnSpLocks/>
            <a:stCxn id="36" idx="3"/>
            <a:endCxn id="39" idx="1"/>
          </p:cNvCxnSpPr>
          <p:nvPr/>
        </p:nvCxnSpPr>
        <p:spPr>
          <a:xfrm flipV="1">
            <a:off x="10270114" y="5140603"/>
            <a:ext cx="217209" cy="8291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6086AB5-A934-984C-BDA1-D08EC980C8C5}"/>
              </a:ext>
            </a:extLst>
          </p:cNvPr>
          <p:cNvCxnSpPr>
            <a:cxnSpLocks/>
            <a:stCxn id="22" idx="3"/>
            <a:endCxn id="36" idx="0"/>
          </p:cNvCxnSpPr>
          <p:nvPr/>
        </p:nvCxnSpPr>
        <p:spPr>
          <a:xfrm>
            <a:off x="7246060" y="4499932"/>
            <a:ext cx="2330085" cy="393408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3ACCD9D-8089-4744-9311-39C8949EF841}"/>
              </a:ext>
            </a:extLst>
          </p:cNvPr>
          <p:cNvCxnSpPr>
            <a:cxnSpLocks/>
            <a:stCxn id="28" idx="3"/>
            <a:endCxn id="36" idx="2"/>
          </p:cNvCxnSpPr>
          <p:nvPr/>
        </p:nvCxnSpPr>
        <p:spPr>
          <a:xfrm flipV="1">
            <a:off x="8651583" y="5404448"/>
            <a:ext cx="924562" cy="425124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92DBECE8-3972-9641-9A42-9CB0A6067BD8}"/>
              </a:ext>
            </a:extLst>
          </p:cNvPr>
          <p:cNvSpPr/>
          <p:nvPr/>
        </p:nvSpPr>
        <p:spPr>
          <a:xfrm>
            <a:off x="5376259" y="4808752"/>
            <a:ext cx="6797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552FEA3-A4AE-394F-AD17-8EFB69672917}"/>
              </a:ext>
            </a:extLst>
          </p:cNvPr>
          <p:cNvSpPr/>
          <p:nvPr/>
        </p:nvSpPr>
        <p:spPr>
          <a:xfrm>
            <a:off x="5361230" y="5046952"/>
            <a:ext cx="6797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09B942E-77BD-984B-9E18-B106DADE48B5}"/>
              </a:ext>
            </a:extLst>
          </p:cNvPr>
          <p:cNvSpPr/>
          <p:nvPr/>
        </p:nvSpPr>
        <p:spPr>
          <a:xfrm>
            <a:off x="5344979" y="5285515"/>
            <a:ext cx="6797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3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43592C47-70ED-AA40-91E1-3BAFE6CA25C7}"/>
              </a:ext>
            </a:extLst>
          </p:cNvPr>
          <p:cNvSpPr/>
          <p:nvPr/>
        </p:nvSpPr>
        <p:spPr>
          <a:xfrm rot="10800000">
            <a:off x="5826695" y="4815859"/>
            <a:ext cx="283029" cy="74386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8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98" grpId="0"/>
      <p:bldP spid="99" grpId="0" animBg="1"/>
      <p:bldP spid="118" grpId="0"/>
      <p:bldP spid="45" grpId="1"/>
      <p:bldP spid="46" grpId="1"/>
      <p:bldP spid="47" grpId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tanding on a lush green field&#10;&#10;Description generated with high confidence">
            <a:extLst>
              <a:ext uri="{FF2B5EF4-FFF2-40B4-BE49-F238E27FC236}">
                <a16:creationId xmlns:a16="http://schemas.microsoft.com/office/drawing/2014/main" id="{46C1D77F-FC69-46D9-9325-5162A228F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15FFBF5-820A-40E0-9061-B979830FF617}"/>
              </a:ext>
            </a:extLst>
          </p:cNvPr>
          <p:cNvSpPr/>
          <p:nvPr/>
        </p:nvSpPr>
        <p:spPr>
          <a:xfrm>
            <a:off x="234358" y="446116"/>
            <a:ext cx="6356942" cy="4489744"/>
          </a:xfrm>
          <a:prstGeom prst="ellipse">
            <a:avLst/>
          </a:prstGeom>
          <a:solidFill>
            <a:srgbClr val="40404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89318AB-B3BF-4E9E-B8A7-2128D67DE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233" y="946070"/>
            <a:ext cx="5479861" cy="4612221"/>
          </a:xfrm>
        </p:spPr>
        <p:txBody>
          <a:bodyPr anchor="ctr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of landowners grazed cattle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between 2007 and 2017: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renters, older residents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Fewer residents valued grassland restoration and wildlife habitat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8E6064-AA01-4DBF-8F59-915CF3672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676" y="656745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Results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DFAA96-4B85-4663-8155-4FD31CEB6E7E}"/>
              </a:ext>
            </a:extLst>
          </p:cNvPr>
          <p:cNvCxnSpPr>
            <a:cxnSpLocks/>
          </p:cNvCxnSpPr>
          <p:nvPr/>
        </p:nvCxnSpPr>
        <p:spPr>
          <a:xfrm>
            <a:off x="1197244" y="1999823"/>
            <a:ext cx="431700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73F322F-54F9-4D9C-8D14-BED4EC10D6AE}"/>
              </a:ext>
            </a:extLst>
          </p:cNvPr>
          <p:cNvSpPr/>
          <p:nvPr/>
        </p:nvSpPr>
        <p:spPr>
          <a:xfrm>
            <a:off x="1326881" y="5660431"/>
            <a:ext cx="4187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Coon et al, 2018, GRG Report 04-18, UIUC NRES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BB1406-C46B-444F-90D2-6192F4CBF7CF}"/>
              </a:ext>
            </a:extLst>
          </p:cNvPr>
          <p:cNvSpPr/>
          <p:nvPr/>
        </p:nvSpPr>
        <p:spPr>
          <a:xfrm>
            <a:off x="0" y="6191075"/>
            <a:ext cx="12192000" cy="6788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B32C57EF-9CAE-4B69-A0BE-58D99C126B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2/13/2019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22AFACF-A631-444D-BDA8-BBE4FEB6C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@jaimejcoon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96B9FB0-730D-4CC9-BB9C-6E0CE1A98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A24508-04A8-4775-8676-52505696B2B8}"/>
              </a:ext>
            </a:extLst>
          </p:cNvPr>
          <p:cNvSpPr txBox="1"/>
          <p:nvPr/>
        </p:nvSpPr>
        <p:spPr>
          <a:xfrm>
            <a:off x="11536954" y="5940561"/>
            <a:ext cx="544612" cy="168172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T. Swartz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69A090-E78D-4AB6-A31F-0B02C7323DE1}"/>
              </a:ext>
            </a:extLst>
          </p:cNvPr>
          <p:cNvGrpSpPr/>
          <p:nvPr/>
        </p:nvGrpSpPr>
        <p:grpSpPr>
          <a:xfrm>
            <a:off x="6619617" y="2051586"/>
            <a:ext cx="5244859" cy="2672814"/>
            <a:chOff x="6619617" y="2051586"/>
            <a:chExt cx="5244859" cy="267281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6494A1C-07F1-4A93-A3FA-FB19E6544294}"/>
                </a:ext>
              </a:extLst>
            </p:cNvPr>
            <p:cNvSpPr/>
            <p:nvPr/>
          </p:nvSpPr>
          <p:spPr>
            <a:xfrm>
              <a:off x="7080878" y="2051586"/>
              <a:ext cx="4621542" cy="76944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% Respondents rating </a:t>
              </a:r>
              <a:r>
                <a:rPr lang="en-US" sz="2200" b="1" i="1" u="sng" dirty="0">
                  <a:latin typeface="Arial" panose="020B0604020202020204" pitchFamily="34" charset="0"/>
                  <a:cs typeface="Arial" panose="020B0604020202020204" pitchFamily="34" charset="0"/>
                </a:rPr>
                <a:t>Habitat Restoration</a:t>
              </a:r>
              <a:r>
                <a:rPr lang="en-US" sz="2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as important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E585266-1B8B-43F3-966B-ECF36FB173B3}"/>
                </a:ext>
              </a:extLst>
            </p:cNvPr>
            <p:cNvGrpSpPr/>
            <p:nvPr/>
          </p:nvGrpSpPr>
          <p:grpSpPr>
            <a:xfrm>
              <a:off x="6619617" y="3254871"/>
              <a:ext cx="5244859" cy="1469529"/>
              <a:chOff x="6619617" y="3254871"/>
              <a:chExt cx="5244859" cy="1469529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F9E229D-5DFC-4CAE-BB16-ABD53E8FF64D}"/>
                  </a:ext>
                </a:extLst>
              </p:cNvPr>
              <p:cNvSpPr txBox="1"/>
              <p:nvPr/>
            </p:nvSpPr>
            <p:spPr>
              <a:xfrm>
                <a:off x="6619617" y="3254871"/>
                <a:ext cx="5244859" cy="1469529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983370E-D8E0-4730-AE5D-77392BD2C7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57600" y="3330736"/>
                <a:ext cx="0" cy="126388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52080AC-9161-4C7E-BA34-35554C1DF73D}"/>
                  </a:ext>
                </a:extLst>
              </p:cNvPr>
              <p:cNvSpPr/>
              <p:nvPr/>
            </p:nvSpPr>
            <p:spPr>
              <a:xfrm>
                <a:off x="6657717" y="3552556"/>
                <a:ext cx="750684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2007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5BF1750-10E6-4996-A5C4-E4687F4B88F5}"/>
                  </a:ext>
                </a:extLst>
              </p:cNvPr>
              <p:cNvSpPr/>
              <p:nvPr/>
            </p:nvSpPr>
            <p:spPr>
              <a:xfrm>
                <a:off x="6657717" y="3988077"/>
                <a:ext cx="755021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2017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D3BBBCF-B0C2-4E37-95D8-6C89FBD759D0}"/>
                  </a:ext>
                </a:extLst>
              </p:cNvPr>
              <p:cNvSpPr/>
              <p:nvPr/>
            </p:nvSpPr>
            <p:spPr>
              <a:xfrm>
                <a:off x="7431850" y="3627257"/>
                <a:ext cx="4187364" cy="312709"/>
              </a:xfrm>
              <a:prstGeom prst="rect">
                <a:avLst/>
              </a:prstGeom>
              <a:solidFill>
                <a:srgbClr val="404040"/>
              </a:solidFill>
              <a:ln w="76200">
                <a:solidFill>
                  <a:srgbClr val="4040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51%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E2B273E-6C38-4B61-9E2F-5FCF2FA3364E}"/>
                  </a:ext>
                </a:extLst>
              </p:cNvPr>
              <p:cNvSpPr/>
              <p:nvPr/>
            </p:nvSpPr>
            <p:spPr>
              <a:xfrm>
                <a:off x="7438138" y="4075478"/>
                <a:ext cx="2465184" cy="31270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762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31%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30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bldLvl="5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dry grass field&#10;&#10;Description generated with very high confidence">
            <a:extLst>
              <a:ext uri="{FF2B5EF4-FFF2-40B4-BE49-F238E27FC236}">
                <a16:creationId xmlns:a16="http://schemas.microsoft.com/office/drawing/2014/main" id="{C96896A4-7977-461F-990C-9ED1CEDBCD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r="28974"/>
          <a:stretch/>
        </p:blipFill>
        <p:spPr>
          <a:xfrm>
            <a:off x="5554133" y="0"/>
            <a:ext cx="6637867" cy="62079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CE7873F-6CA0-434A-ABC4-ED2C8119F2A1}"/>
              </a:ext>
            </a:extLst>
          </p:cNvPr>
          <p:cNvGrpSpPr/>
          <p:nvPr/>
        </p:nvGrpSpPr>
        <p:grpSpPr>
          <a:xfrm>
            <a:off x="203368" y="257604"/>
            <a:ext cx="3203971" cy="1157842"/>
            <a:chOff x="3655814" y="586587"/>
            <a:chExt cx="3203971" cy="1157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069EFF-9311-42E4-9906-3EE3D25C4CEF}"/>
                </a:ext>
              </a:extLst>
            </p:cNvPr>
            <p:cNvSpPr/>
            <p:nvPr/>
          </p:nvSpPr>
          <p:spPr>
            <a:xfrm>
              <a:off x="3655814" y="586587"/>
              <a:ext cx="3203971" cy="115784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2">
                <a:hueOff val="-727682"/>
                <a:satOff val="-41964"/>
                <a:lumOff val="4314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79B997-A23B-44F3-B97C-F9494ED39B90}"/>
                </a:ext>
              </a:extLst>
            </p:cNvPr>
            <p:cNvSpPr txBox="1"/>
            <p:nvPr/>
          </p:nvSpPr>
          <p:spPr>
            <a:xfrm>
              <a:off x="3655814" y="586587"/>
              <a:ext cx="3203971" cy="1157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Prescribed fire</a:t>
              </a:r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630E077-2DB6-4B10-851F-11A550BAD2B7}"/>
              </a:ext>
            </a:extLst>
          </p:cNvPr>
          <p:cNvSpPr txBox="1">
            <a:spLocks/>
          </p:cNvSpPr>
          <p:nvPr/>
        </p:nvSpPr>
        <p:spPr>
          <a:xfrm>
            <a:off x="333588" y="1819051"/>
            <a:ext cx="5148463" cy="4873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Notable increase in prescribed fire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25% of landowners use every 1-5 years!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Matches ideal fire frequency on reserves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 2017, landowners who managed with fire strongly valued…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Recreation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Income from government programs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8B3E750-D081-4069-B8E3-DF868F28070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74020" y="1001800"/>
          <a:ext cx="3526458" cy="1828671"/>
        </p:xfrm>
        <a:graphic>
          <a:graphicData uri="http://schemas.openxmlformats.org/drawingml/2006/table">
            <a:tbl>
              <a:tblPr>
                <a:tableStyleId>{E929F9F4-4A8F-4326-A1B4-22849713DDAB}</a:tableStyleId>
              </a:tblPr>
              <a:tblGrid>
                <a:gridCol w="1783940">
                  <a:extLst>
                    <a:ext uri="{9D8B030D-6E8A-4147-A177-3AD203B41FA5}">
                      <a16:colId xmlns:a16="http://schemas.microsoft.com/office/drawing/2014/main" val="963043120"/>
                    </a:ext>
                  </a:extLst>
                </a:gridCol>
                <a:gridCol w="1742518">
                  <a:extLst>
                    <a:ext uri="{9D8B030D-6E8A-4147-A177-3AD203B41FA5}">
                      <a16:colId xmlns:a16="http://schemas.microsoft.com/office/drawing/2014/main" val="1514183599"/>
                    </a:ext>
                  </a:extLst>
                </a:gridCol>
              </a:tblGrid>
              <a:tr h="6248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430380"/>
                  </a:ext>
                </a:extLst>
              </a:tr>
              <a:tr h="12038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(N=84)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41%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(N=129)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327486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A47B206-B770-41A1-8E3F-747A835C04F2}"/>
              </a:ext>
            </a:extLst>
          </p:cNvPr>
          <p:cNvSpPr/>
          <p:nvPr/>
        </p:nvSpPr>
        <p:spPr>
          <a:xfrm>
            <a:off x="6846347" y="405638"/>
            <a:ext cx="3781805" cy="430887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% of landowners using fire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FCD36A-DAF7-4131-8038-F6F2367E2923}"/>
              </a:ext>
            </a:extLst>
          </p:cNvPr>
          <p:cNvSpPr/>
          <p:nvPr/>
        </p:nvSpPr>
        <p:spPr>
          <a:xfrm>
            <a:off x="0" y="6191075"/>
            <a:ext cx="12192000" cy="6788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A4C154A-2F72-48E3-B572-1E5A87DB02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2/13/2019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769AC94-BDFD-405E-A002-FD6C57EC1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@jaimejcoon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07C491F-3FD6-4841-886E-AF051494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AAF0A4-71C9-4AE7-9585-4E09B70D1040}"/>
              </a:ext>
            </a:extLst>
          </p:cNvPr>
          <p:cNvSpPr txBox="1"/>
          <p:nvPr/>
        </p:nvSpPr>
        <p:spPr>
          <a:xfrm>
            <a:off x="6528630" y="5948679"/>
            <a:ext cx="1090334" cy="168172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Maresh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Nelson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DD2776-1C80-F54F-8B57-29E9F4CA950D}"/>
              </a:ext>
            </a:extLst>
          </p:cNvPr>
          <p:cNvSpPr/>
          <p:nvPr/>
        </p:nvSpPr>
        <p:spPr>
          <a:xfrm>
            <a:off x="614800" y="5820460"/>
            <a:ext cx="4135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GLMS (p&lt;0.05)</a:t>
            </a:r>
          </a:p>
        </p:txBody>
      </p:sp>
    </p:spTree>
    <p:extLst>
      <p:ext uri="{BB962C8B-B14F-4D97-AF65-F5344CB8AC3E}">
        <p14:creationId xmlns:p14="http://schemas.microsoft.com/office/powerpoint/2010/main" val="170738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2"/>
      <p:bldP spid="2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herd of cattle standing on top of a lush green field&#10;&#10;Description generated with high confidence">
            <a:extLst>
              <a:ext uri="{FF2B5EF4-FFF2-40B4-BE49-F238E27FC236}">
                <a16:creationId xmlns:a16="http://schemas.microsoft.com/office/drawing/2014/main" id="{FEA7382D-5F50-41A9-B498-5752591EFF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833"/>
          <a:stretch/>
        </p:blipFill>
        <p:spPr>
          <a:xfrm>
            <a:off x="-2988" y="-47676"/>
            <a:ext cx="12194988" cy="690567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DFF3CEE-3213-4960-80AB-F9886F01A3D1}"/>
              </a:ext>
            </a:extLst>
          </p:cNvPr>
          <p:cNvSpPr/>
          <p:nvPr/>
        </p:nvSpPr>
        <p:spPr>
          <a:xfrm>
            <a:off x="-2988" y="-45115"/>
            <a:ext cx="12194988" cy="690311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F49F09-1980-4BBD-9A9E-74D57AF40D77}"/>
              </a:ext>
            </a:extLst>
          </p:cNvPr>
          <p:cNvGrpSpPr/>
          <p:nvPr/>
        </p:nvGrpSpPr>
        <p:grpSpPr>
          <a:xfrm>
            <a:off x="153126" y="230188"/>
            <a:ext cx="3203971" cy="1157842"/>
            <a:chOff x="3286" y="586587"/>
            <a:chExt cx="3203971" cy="1157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4654F-4776-4D26-A85F-D2303F7171DE}"/>
                </a:ext>
              </a:extLst>
            </p:cNvPr>
            <p:cNvSpPr/>
            <p:nvPr/>
          </p:nvSpPr>
          <p:spPr>
            <a:xfrm>
              <a:off x="3286" y="586587"/>
              <a:ext cx="3203971" cy="115784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946632-251F-4938-9EF4-D5FF0D012A44}"/>
                </a:ext>
              </a:extLst>
            </p:cNvPr>
            <p:cNvSpPr txBox="1"/>
            <p:nvPr/>
          </p:nvSpPr>
          <p:spPr>
            <a:xfrm>
              <a:off x="3286" y="586587"/>
              <a:ext cx="3203971" cy="1157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Grazing regimes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BCB9271-0EB9-4C07-98FB-4F1B2736D96A}"/>
              </a:ext>
            </a:extLst>
          </p:cNvPr>
          <p:cNvSpPr/>
          <p:nvPr/>
        </p:nvSpPr>
        <p:spPr>
          <a:xfrm>
            <a:off x="2985201" y="2113574"/>
            <a:ext cx="1479286" cy="2200781"/>
          </a:xfrm>
          <a:prstGeom prst="rect">
            <a:avLst/>
          </a:prstGeom>
          <a:solidFill>
            <a:srgbClr val="404040"/>
          </a:solidFill>
          <a:ln w="762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75%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BF7799-F862-4684-9C60-CAC8C1C65224}"/>
              </a:ext>
            </a:extLst>
          </p:cNvPr>
          <p:cNvSpPr/>
          <p:nvPr/>
        </p:nvSpPr>
        <p:spPr>
          <a:xfrm>
            <a:off x="5116004" y="3188761"/>
            <a:ext cx="1479286" cy="1125594"/>
          </a:xfrm>
          <a:prstGeom prst="rect">
            <a:avLst/>
          </a:prstGeom>
          <a:solidFill>
            <a:srgbClr val="404040"/>
          </a:solidFill>
          <a:ln w="762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36%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9EF5BC-FCEB-4E62-A246-C2ADD02FF028}"/>
              </a:ext>
            </a:extLst>
          </p:cNvPr>
          <p:cNvSpPr/>
          <p:nvPr/>
        </p:nvSpPr>
        <p:spPr>
          <a:xfrm>
            <a:off x="7273965" y="2224380"/>
            <a:ext cx="1454069" cy="2089976"/>
          </a:xfrm>
          <a:prstGeom prst="rect">
            <a:avLst/>
          </a:prstGeom>
          <a:solidFill>
            <a:srgbClr val="404040"/>
          </a:solidFill>
          <a:ln w="762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63%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141AB8-A60F-4A66-B909-F1FD79E86232}"/>
              </a:ext>
            </a:extLst>
          </p:cNvPr>
          <p:cNvSpPr/>
          <p:nvPr/>
        </p:nvSpPr>
        <p:spPr>
          <a:xfrm>
            <a:off x="9395075" y="2473352"/>
            <a:ext cx="1454068" cy="1841004"/>
          </a:xfrm>
          <a:prstGeom prst="rect">
            <a:avLst/>
          </a:prstGeom>
          <a:solidFill>
            <a:srgbClr val="404040"/>
          </a:solidFill>
          <a:ln w="762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55%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29D735-BEB4-4A4D-B8F0-0156409012F6}"/>
              </a:ext>
            </a:extLst>
          </p:cNvPr>
          <p:cNvSpPr/>
          <p:nvPr/>
        </p:nvSpPr>
        <p:spPr>
          <a:xfrm>
            <a:off x="3470940" y="255221"/>
            <a:ext cx="81536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likely are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cattle producers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 reduce stocking rate if it resulted in the following…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87F0FD-0419-4946-93CC-B0889A12DB29}"/>
              </a:ext>
            </a:extLst>
          </p:cNvPr>
          <p:cNvSpPr/>
          <p:nvPr/>
        </p:nvSpPr>
        <p:spPr>
          <a:xfrm>
            <a:off x="200999" y="6335687"/>
            <a:ext cx="25536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Raynor, Coon et al, In Review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9B2C6031-79ED-411C-A95D-567FBAC8C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848" y="6194304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2/13/2019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C8CE1E1-3779-4B0B-BBB1-833820898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6200" y="6194304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jaimejcoon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56A5210-C2AE-4FCB-88C7-86763E1E3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4152" y="6194304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1C7A461-3B81-47D3-97AB-B98C5D41AFA9}"/>
              </a:ext>
            </a:extLst>
          </p:cNvPr>
          <p:cNvSpPr/>
          <p:nvPr/>
        </p:nvSpPr>
        <p:spPr>
          <a:xfrm>
            <a:off x="0" y="6181429"/>
            <a:ext cx="12192000" cy="6788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BDAEB253-46E8-439B-81AA-BFCB27840722}"/>
              </a:ext>
            </a:extLst>
          </p:cNvPr>
          <p:cNvSpPr txBox="1">
            <a:spLocks/>
          </p:cNvSpPr>
          <p:nvPr/>
        </p:nvSpPr>
        <p:spPr>
          <a:xfrm>
            <a:off x="192248" y="63467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2/13/2019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96E0DD43-50B7-412E-BD4F-732748C85409}"/>
              </a:ext>
            </a:extLst>
          </p:cNvPr>
          <p:cNvSpPr txBox="1">
            <a:spLocks/>
          </p:cNvSpPr>
          <p:nvPr/>
        </p:nvSpPr>
        <p:spPr>
          <a:xfrm>
            <a:off x="4038600" y="63467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@jaimejcoon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5C390E1-9D91-4AD3-A1B9-97112D24B227}"/>
              </a:ext>
            </a:extLst>
          </p:cNvPr>
          <p:cNvSpPr txBox="1">
            <a:spLocks/>
          </p:cNvSpPr>
          <p:nvPr/>
        </p:nvSpPr>
        <p:spPr>
          <a:xfrm>
            <a:off x="9256552" y="63467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13C18-250F-4641-A768-C4D7CD037EA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D2A9B4-A30B-492F-A58F-F99E6F80FC89}"/>
              </a:ext>
            </a:extLst>
          </p:cNvPr>
          <p:cNvSpPr/>
          <p:nvPr/>
        </p:nvSpPr>
        <p:spPr>
          <a:xfrm>
            <a:off x="3481432" y="5867214"/>
            <a:ext cx="73319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Raynor, Coon et al, In Review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E5FA88-EA2B-0E45-BBA0-F86F5632EACC}"/>
              </a:ext>
            </a:extLst>
          </p:cNvPr>
          <p:cNvSpPr txBox="1"/>
          <p:nvPr/>
        </p:nvSpPr>
        <p:spPr>
          <a:xfrm>
            <a:off x="2835607" y="4456607"/>
            <a:ext cx="1912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Reducing Soil </a:t>
            </a:r>
            <a:br>
              <a:rPr lang="en-US" sz="2400" dirty="0"/>
            </a:br>
            <a:r>
              <a:rPr lang="en-US" sz="2400" dirty="0"/>
              <a:t>Erosion </a:t>
            </a:r>
            <a:r>
              <a:rPr lang="en-US" dirty="0"/>
              <a:t>(N=79)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BC968A-444D-7445-98EA-366455DE84E3}"/>
              </a:ext>
            </a:extLst>
          </p:cNvPr>
          <p:cNvSpPr txBox="1"/>
          <p:nvPr/>
        </p:nvSpPr>
        <p:spPr>
          <a:xfrm>
            <a:off x="5083947" y="4452108"/>
            <a:ext cx="1823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Restoring </a:t>
            </a:r>
            <a:br>
              <a:rPr lang="en-US" sz="2400" dirty="0"/>
            </a:br>
            <a:r>
              <a:rPr lang="en-US" sz="2400" dirty="0"/>
              <a:t>Prairies </a:t>
            </a:r>
            <a:r>
              <a:rPr lang="en-US" dirty="0"/>
              <a:t>(N=79)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BDB2C8-034D-E447-AA8C-BE8472CD80E3}"/>
              </a:ext>
            </a:extLst>
          </p:cNvPr>
          <p:cNvSpPr txBox="1"/>
          <p:nvPr/>
        </p:nvSpPr>
        <p:spPr>
          <a:xfrm>
            <a:off x="7238770" y="4462779"/>
            <a:ext cx="1651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Controlling </a:t>
            </a:r>
            <a:br>
              <a:rPr lang="en-US" sz="2400" dirty="0"/>
            </a:br>
            <a:r>
              <a:rPr lang="en-US" sz="2400" dirty="0"/>
              <a:t>Invasive </a:t>
            </a:r>
            <a:br>
              <a:rPr lang="en-US" sz="2400" dirty="0"/>
            </a:br>
            <a:r>
              <a:rPr lang="en-US" sz="2400" dirty="0"/>
              <a:t>Plants </a:t>
            </a:r>
            <a:r>
              <a:rPr lang="en-US" dirty="0"/>
              <a:t>(N=81)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19C812-F7CC-8549-86ED-FD066EB800EA}"/>
              </a:ext>
            </a:extLst>
          </p:cNvPr>
          <p:cNvSpPr txBox="1"/>
          <p:nvPr/>
        </p:nvSpPr>
        <p:spPr>
          <a:xfrm>
            <a:off x="9413485" y="4421025"/>
            <a:ext cx="15239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Increasing </a:t>
            </a:r>
            <a:br>
              <a:rPr lang="en-US" sz="2400" dirty="0"/>
            </a:br>
            <a:r>
              <a:rPr lang="en-US" sz="2400" dirty="0"/>
              <a:t>gamebirds</a:t>
            </a:r>
            <a:br>
              <a:rPr lang="en-US" sz="2400" dirty="0"/>
            </a:br>
            <a:r>
              <a:rPr lang="en-US" dirty="0"/>
              <a:t>(N=80)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8FB6B2-F7E9-4B71-BB39-AE647F149C8C}"/>
              </a:ext>
            </a:extLst>
          </p:cNvPr>
          <p:cNvCxnSpPr>
            <a:cxnSpLocks/>
          </p:cNvCxnSpPr>
          <p:nvPr/>
        </p:nvCxnSpPr>
        <p:spPr>
          <a:xfrm flipH="1">
            <a:off x="2676487" y="4367690"/>
            <a:ext cx="856812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C2CBECE2-5C91-4C4A-BB51-681ECB9DB88A}"/>
              </a:ext>
            </a:extLst>
          </p:cNvPr>
          <p:cNvSpPr/>
          <p:nvPr/>
        </p:nvSpPr>
        <p:spPr>
          <a:xfrm>
            <a:off x="292520" y="2347181"/>
            <a:ext cx="21371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Moderately, very, or extremely likely (%)</a:t>
            </a:r>
          </a:p>
        </p:txBody>
      </p:sp>
    </p:spTree>
    <p:extLst>
      <p:ext uri="{BB962C8B-B14F-4D97-AF65-F5344CB8AC3E}">
        <p14:creationId xmlns:p14="http://schemas.microsoft.com/office/powerpoint/2010/main" val="205327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2" grpId="0"/>
      <p:bldP spid="26" grpId="0"/>
      <p:bldP spid="27" grpId="0"/>
      <p:bldP spid="28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1CBF7F-A98F-49A9-9C6C-354B658D3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49" t="34550" r="48485" b="4703"/>
          <a:stretch/>
        </p:blipFill>
        <p:spPr>
          <a:xfrm>
            <a:off x="5867400" y="-9"/>
            <a:ext cx="6324600" cy="686993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DE09FF-1C4B-4954-A234-B282B1B1F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300" y="1529668"/>
            <a:ext cx="6029560" cy="526897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Landowners most willing to lower stocking rate were associated with…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Lower pasture quality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Environmental priorities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Higher levels of education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Landowners less willing to lower </a:t>
            </a:r>
            <a:b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stocking rate were associated with…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Renters (vs. owners)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Economic priorities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Had more invasive grasses on their land</a:t>
            </a:r>
          </a:p>
        </p:txBody>
      </p:sp>
      <p:pic>
        <p:nvPicPr>
          <p:cNvPr id="11" name="Picture 10" descr="A herd of cattle standing on top of a lush green field&#10;&#10;Description generated with very high confidence">
            <a:extLst>
              <a:ext uri="{FF2B5EF4-FFF2-40B4-BE49-F238E27FC236}">
                <a16:creationId xmlns:a16="http://schemas.microsoft.com/office/drawing/2014/main" id="{73F0B1AC-2333-4045-B439-5322634FF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7" r="16760"/>
          <a:stretch/>
        </p:blipFill>
        <p:spPr>
          <a:xfrm>
            <a:off x="6271032" y="0"/>
            <a:ext cx="5920968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0993EC1-C314-4937-92B4-575A85BD1371}"/>
              </a:ext>
            </a:extLst>
          </p:cNvPr>
          <p:cNvGrpSpPr/>
          <p:nvPr/>
        </p:nvGrpSpPr>
        <p:grpSpPr>
          <a:xfrm>
            <a:off x="153126" y="230188"/>
            <a:ext cx="3203971" cy="1157842"/>
            <a:chOff x="3286" y="586587"/>
            <a:chExt cx="3203971" cy="115784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284919-0291-4557-B372-864FD5CCEBBE}"/>
                </a:ext>
              </a:extLst>
            </p:cNvPr>
            <p:cNvSpPr/>
            <p:nvPr/>
          </p:nvSpPr>
          <p:spPr>
            <a:xfrm>
              <a:off x="3286" y="586587"/>
              <a:ext cx="3203971" cy="115784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C3E0E0-CE78-40B3-AACB-68D42BB4C331}"/>
                </a:ext>
              </a:extLst>
            </p:cNvPr>
            <p:cNvSpPr txBox="1"/>
            <p:nvPr/>
          </p:nvSpPr>
          <p:spPr>
            <a:xfrm>
              <a:off x="3286" y="586587"/>
              <a:ext cx="3203971" cy="1157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Grazing regimes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E4DE037-EB90-4012-BD67-2E6BF277A7BA}"/>
              </a:ext>
            </a:extLst>
          </p:cNvPr>
          <p:cNvSpPr/>
          <p:nvPr/>
        </p:nvSpPr>
        <p:spPr>
          <a:xfrm>
            <a:off x="582114" y="5800660"/>
            <a:ext cx="25536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Raynor, Coon et al, In Review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311B64-B3F3-44A8-871F-18751394DD9D}"/>
              </a:ext>
            </a:extLst>
          </p:cNvPr>
          <p:cNvSpPr/>
          <p:nvPr/>
        </p:nvSpPr>
        <p:spPr>
          <a:xfrm>
            <a:off x="0" y="6191075"/>
            <a:ext cx="12192000" cy="6788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037D0852-012C-4C46-92DF-8F4D4614A4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2/13/2019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E5B8A559-3716-4B25-BC88-4881E7EEC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@jaimejcoon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9E46FAE6-796D-47EE-ACB8-13C439303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AC244F-4056-314A-B9EE-4B3DA6A849C4}"/>
              </a:ext>
            </a:extLst>
          </p:cNvPr>
          <p:cNvSpPr/>
          <p:nvPr/>
        </p:nvSpPr>
        <p:spPr>
          <a:xfrm>
            <a:off x="3135762" y="5795225"/>
            <a:ext cx="4135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GLMS (p&lt;0.05)</a:t>
            </a:r>
          </a:p>
        </p:txBody>
      </p:sp>
    </p:spTree>
    <p:extLst>
      <p:ext uri="{BB962C8B-B14F-4D97-AF65-F5344CB8AC3E}">
        <p14:creationId xmlns:p14="http://schemas.microsoft.com/office/powerpoint/2010/main" val="241546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2"/>
      <p:bldP spid="16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lant in a field&#10;&#10;Description generated with very high confidence">
            <a:extLst>
              <a:ext uri="{FF2B5EF4-FFF2-40B4-BE49-F238E27FC236}">
                <a16:creationId xmlns:a16="http://schemas.microsoft.com/office/drawing/2014/main" id="{C93A0199-8508-4CEA-BA67-369836475B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 t="2963" r="34971"/>
          <a:stretch/>
        </p:blipFill>
        <p:spPr>
          <a:xfrm>
            <a:off x="7499854" y="0"/>
            <a:ext cx="5043647" cy="6765258"/>
          </a:xfrm>
          <a:prstGeom prst="rect">
            <a:avLst/>
          </a:prstGeom>
          <a:ln w="57150"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BEC882E-C0B6-4361-9694-9B59A647FF89}"/>
              </a:ext>
            </a:extLst>
          </p:cNvPr>
          <p:cNvGrpSpPr/>
          <p:nvPr/>
        </p:nvGrpSpPr>
        <p:grpSpPr>
          <a:xfrm>
            <a:off x="213417" y="207363"/>
            <a:ext cx="3482283" cy="1157842"/>
            <a:chOff x="7308342" y="586587"/>
            <a:chExt cx="3203971" cy="115784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773D29D-5F72-4BF9-8CF2-6197D592AD9A}"/>
                </a:ext>
              </a:extLst>
            </p:cNvPr>
            <p:cNvSpPr/>
            <p:nvPr/>
          </p:nvSpPr>
          <p:spPr>
            <a:xfrm>
              <a:off x="7308342" y="586587"/>
              <a:ext cx="3203971" cy="11578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6DF31-70F0-456F-A706-DBEAE035C242}"/>
                </a:ext>
              </a:extLst>
            </p:cNvPr>
            <p:cNvSpPr txBox="1"/>
            <p:nvPr/>
          </p:nvSpPr>
          <p:spPr>
            <a:xfrm>
              <a:off x="7308342" y="586587"/>
              <a:ext cx="3203971" cy="1157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Controlling non-native grasses</a:t>
              </a: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5119F7-2185-4E18-BC07-B5E6CA8901CC}"/>
              </a:ext>
            </a:extLst>
          </p:cNvPr>
          <p:cNvSpPr txBox="1">
            <a:spLocks/>
          </p:cNvSpPr>
          <p:nvPr/>
        </p:nvSpPr>
        <p:spPr>
          <a:xfrm>
            <a:off x="335049" y="1850339"/>
            <a:ext cx="5950757" cy="2863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Non-native grasses are dominant on private lands in Grand River Grasslands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Protected lands have been working to reduce abundance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Some non-native grasses (e.g., tall fescue)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Reduce nest survival for grassland birds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Are avoided by cattle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Exclude native plants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193F83-5383-412B-A81C-36F84AF7FD6A}"/>
              </a:ext>
            </a:extLst>
          </p:cNvPr>
          <p:cNvSpPr/>
          <p:nvPr/>
        </p:nvSpPr>
        <p:spPr>
          <a:xfrm>
            <a:off x="0" y="6191075"/>
            <a:ext cx="12192000" cy="6788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C3191BD4-2CB5-4DE7-BF16-E2DD1BF479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2/13/2019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4482E7F-4F65-494C-A7C4-BB5EA7EF0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@jaimejcoon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8108CA5-82E7-4BDB-8205-87184CCCA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7DFD73-9EF5-4DA8-9126-9DB7F07176AB}"/>
              </a:ext>
            </a:extLst>
          </p:cNvPr>
          <p:cNvSpPr/>
          <p:nvPr/>
        </p:nvSpPr>
        <p:spPr>
          <a:xfrm>
            <a:off x="384036" y="5369774"/>
            <a:ext cx="54596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Maresh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Nelson, Coon et al, 2018,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Landsc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Ecol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Maresh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Nelson, Coon et al, In Press,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Grass For Sci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Raynor, Coon et al, In Review</a:t>
            </a:r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968B691F-6C8C-A048-A7DC-BC9C644C6EDF}"/>
              </a:ext>
            </a:extLst>
          </p:cNvPr>
          <p:cNvSpPr/>
          <p:nvPr/>
        </p:nvSpPr>
        <p:spPr>
          <a:xfrm>
            <a:off x="7748338" y="2683190"/>
            <a:ext cx="4618626" cy="1720219"/>
          </a:xfrm>
          <a:prstGeom prst="round2DiagRect">
            <a:avLst/>
          </a:prstGeom>
          <a:solidFill>
            <a:srgbClr val="40404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A9C80C6-7F24-8249-97A0-1039A108B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0428" y="2756316"/>
            <a:ext cx="4435004" cy="1603413"/>
          </a:xfrm>
        </p:spPr>
        <p:txBody>
          <a:bodyPr anchor="ctr">
            <a:noAutofit/>
          </a:bodyPr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 fescue (</a:t>
            </a:r>
            <a:r>
              <a:rPr lang="en-US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Schedonorus</a:t>
            </a: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arundinaceus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 brome (</a:t>
            </a:r>
            <a:r>
              <a:rPr lang="en-US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Bromus</a:t>
            </a: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inermis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Kentucky bluegrass (</a:t>
            </a:r>
            <a:r>
              <a:rPr lang="en-US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Poa</a:t>
            </a: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pratensis)</a:t>
            </a:r>
          </a:p>
        </p:txBody>
      </p:sp>
    </p:spTree>
    <p:extLst>
      <p:ext uri="{BB962C8B-B14F-4D97-AF65-F5344CB8AC3E}">
        <p14:creationId xmlns:p14="http://schemas.microsoft.com/office/powerpoint/2010/main" val="268340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lant in a field&#10;&#10;Description generated with very high confidence">
            <a:extLst>
              <a:ext uri="{FF2B5EF4-FFF2-40B4-BE49-F238E27FC236}">
                <a16:creationId xmlns:a16="http://schemas.microsoft.com/office/drawing/2014/main" id="{C93A0199-8508-4CEA-BA67-369836475B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 t="2963" r="34971"/>
          <a:stretch/>
        </p:blipFill>
        <p:spPr>
          <a:xfrm>
            <a:off x="7499854" y="0"/>
            <a:ext cx="5043647" cy="6765258"/>
          </a:xfrm>
          <a:prstGeom prst="rect">
            <a:avLst/>
          </a:prstGeom>
          <a:ln w="57150"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BEC882E-C0B6-4361-9694-9B59A647FF89}"/>
              </a:ext>
            </a:extLst>
          </p:cNvPr>
          <p:cNvGrpSpPr/>
          <p:nvPr/>
        </p:nvGrpSpPr>
        <p:grpSpPr>
          <a:xfrm>
            <a:off x="213417" y="207363"/>
            <a:ext cx="3482283" cy="1157842"/>
            <a:chOff x="7308342" y="586587"/>
            <a:chExt cx="3203971" cy="115784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773D29D-5F72-4BF9-8CF2-6197D592AD9A}"/>
                </a:ext>
              </a:extLst>
            </p:cNvPr>
            <p:cNvSpPr/>
            <p:nvPr/>
          </p:nvSpPr>
          <p:spPr>
            <a:xfrm>
              <a:off x="7308342" y="586587"/>
              <a:ext cx="3203971" cy="11578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6DF31-70F0-456F-A706-DBEAE035C242}"/>
                </a:ext>
              </a:extLst>
            </p:cNvPr>
            <p:cNvSpPr txBox="1"/>
            <p:nvPr/>
          </p:nvSpPr>
          <p:spPr>
            <a:xfrm>
              <a:off x="7308342" y="586587"/>
              <a:ext cx="3203971" cy="1157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Controlling non-native grasses</a:t>
              </a: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5119F7-2185-4E18-BC07-B5E6CA8901CC}"/>
              </a:ext>
            </a:extLst>
          </p:cNvPr>
          <p:cNvSpPr txBox="1">
            <a:spLocks/>
          </p:cNvSpPr>
          <p:nvPr/>
        </p:nvSpPr>
        <p:spPr>
          <a:xfrm>
            <a:off x="337455" y="2082762"/>
            <a:ext cx="6618515" cy="3220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Assumptions about non-native grasses…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Too widespread to reduce, a ‘lost cause’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Too valuable to convince landowners to manage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Managing is a simple cost-benefit analysis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Complicated topic requiring in-depth exploration of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willingness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behavior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NOTE: Not discussing eradication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193F83-5383-412B-A81C-36F84AF7FD6A}"/>
              </a:ext>
            </a:extLst>
          </p:cNvPr>
          <p:cNvSpPr/>
          <p:nvPr/>
        </p:nvSpPr>
        <p:spPr>
          <a:xfrm>
            <a:off x="0" y="6191075"/>
            <a:ext cx="12192000" cy="6788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C3191BD4-2CB5-4DE7-BF16-E2DD1BF479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2/13/2019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4482E7F-4F65-494C-A7C4-BB5EA7EF0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@jaimejcoon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8108CA5-82E7-4BDB-8205-87184CCCA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48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D99D0D3-8B80-423E-828F-CC10EB4D1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796" y="283077"/>
            <a:ext cx="9309378" cy="94605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are the behavioral drivers behind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non-native grass management on private land?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A8D7036-4576-4CBA-BB36-23F00803567B}"/>
              </a:ext>
            </a:extLst>
          </p:cNvPr>
          <p:cNvGrpSpPr/>
          <p:nvPr/>
        </p:nvGrpSpPr>
        <p:grpSpPr>
          <a:xfrm>
            <a:off x="457200" y="1499207"/>
            <a:ext cx="2496058" cy="1136730"/>
            <a:chOff x="9310984" y="1427874"/>
            <a:chExt cx="1967985" cy="2695708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9B2BC68-A03C-4C04-BE9B-FD1EB354C48D}"/>
                </a:ext>
              </a:extLst>
            </p:cNvPr>
            <p:cNvSpPr/>
            <p:nvPr/>
          </p:nvSpPr>
          <p:spPr>
            <a:xfrm>
              <a:off x="9310984" y="1427874"/>
              <a:ext cx="1967985" cy="2638808"/>
            </a:xfrm>
            <a:prstGeom prst="rect">
              <a:avLst/>
            </a:pr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9DC504E-A566-4D4D-A761-66E455D6F057}"/>
                </a:ext>
              </a:extLst>
            </p:cNvPr>
            <p:cNvSpPr txBox="1"/>
            <p:nvPr/>
          </p:nvSpPr>
          <p:spPr>
            <a:xfrm>
              <a:off x="9310984" y="1427874"/>
              <a:ext cx="1967985" cy="26957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69" tIns="91440" rIns="95269" bIns="91440" numCol="1" spcCol="1270" anchor="ctr" anchorCtr="0">
              <a:noAutofit/>
            </a:bodyPr>
            <a:lstStyle/>
            <a:p>
              <a:pPr lvl="0" indent="0" algn="ctr" defTabSz="977900">
                <a:lnSpc>
                  <a:spcPct val="90000"/>
                </a:lnSpc>
                <a:buNone/>
              </a:pP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Attitudes</a:t>
              </a:r>
            </a:p>
            <a:p>
              <a:pPr marL="0" lvl="1" algn="ctr">
                <a:lnSpc>
                  <a:spcPct val="90000"/>
                </a:lnSpc>
                <a:spcBef>
                  <a:spcPts val="600"/>
                </a:spcBef>
                <a:spcAft>
                  <a:spcPct val="15000"/>
                </a:spcAft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Positive/negative feelings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124C6F3-F752-402F-AB01-70741A669D92}"/>
              </a:ext>
            </a:extLst>
          </p:cNvPr>
          <p:cNvGrpSpPr/>
          <p:nvPr/>
        </p:nvGrpSpPr>
        <p:grpSpPr>
          <a:xfrm>
            <a:off x="454560" y="3086698"/>
            <a:ext cx="2496058" cy="1136730"/>
            <a:chOff x="7250582" y="4147470"/>
            <a:chExt cx="1967985" cy="2638808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D0A18B60-ABCA-4A5C-A94B-6133408FE288}"/>
                </a:ext>
              </a:extLst>
            </p:cNvPr>
            <p:cNvSpPr/>
            <p:nvPr/>
          </p:nvSpPr>
          <p:spPr>
            <a:xfrm>
              <a:off x="7250582" y="4147470"/>
              <a:ext cx="1967985" cy="2638808"/>
            </a:xfrm>
            <a:prstGeom prst="rect">
              <a:avLst/>
            </a:prstGeom>
          </p:spPr>
          <p:style>
            <a:lnRef idx="2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54662CF-F400-4B06-8C2D-0416169F3450}"/>
                </a:ext>
              </a:extLst>
            </p:cNvPr>
            <p:cNvSpPr txBox="1"/>
            <p:nvPr/>
          </p:nvSpPr>
          <p:spPr>
            <a:xfrm>
              <a:off x="7250582" y="4147470"/>
              <a:ext cx="1967985" cy="25784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69" tIns="91440" rIns="95269" bIns="9144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ts val="1200"/>
                </a:spcBef>
                <a:spcAft>
                  <a:spcPts val="600"/>
                </a:spcAft>
              </a:pP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Social norms</a:t>
              </a:r>
            </a:p>
            <a:p>
              <a:pPr marL="0" lvl="1" algn="ctr">
                <a:lnSpc>
                  <a:spcPct val="90000"/>
                </a:lnSpc>
                <a:spcBef>
                  <a:spcPts val="600"/>
                </a:spcBef>
                <a:spcAft>
                  <a:spcPct val="15000"/>
                </a:spcAft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Expectations from </a:t>
              </a: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neighbors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DA8FBA93-02A2-4C02-9A44-79A324D3FF69}"/>
              </a:ext>
            </a:extLst>
          </p:cNvPr>
          <p:cNvGrpSpPr/>
          <p:nvPr/>
        </p:nvGrpSpPr>
        <p:grpSpPr>
          <a:xfrm>
            <a:off x="3662053" y="4674190"/>
            <a:ext cx="2499063" cy="1136730"/>
            <a:chOff x="9338394" y="4122612"/>
            <a:chExt cx="1970354" cy="2638808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7708223-F906-462D-ABEC-ED56D37280B6}"/>
                </a:ext>
              </a:extLst>
            </p:cNvPr>
            <p:cNvSpPr/>
            <p:nvPr/>
          </p:nvSpPr>
          <p:spPr>
            <a:xfrm>
              <a:off x="9340763" y="4122612"/>
              <a:ext cx="1967985" cy="2638808"/>
            </a:xfrm>
            <a:prstGeom prst="rect">
              <a:avLst/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91C5F7E-5C90-41B6-815D-A7A5EB015BCF}"/>
                </a:ext>
              </a:extLst>
            </p:cNvPr>
            <p:cNvSpPr txBox="1"/>
            <p:nvPr/>
          </p:nvSpPr>
          <p:spPr>
            <a:xfrm>
              <a:off x="9338394" y="4122612"/>
              <a:ext cx="1967985" cy="26388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>
              <a:defPPr>
                <a:defRPr lang="en-US"/>
              </a:defPPr>
              <a:lvl1pPr algn="ctr" defTabSz="977900">
                <a:lnSpc>
                  <a:spcPct val="90000"/>
                </a:lnSpc>
                <a:spcBef>
                  <a:spcPts val="1200"/>
                </a:spcBef>
                <a:spcAft>
                  <a:spcPts val="600"/>
                </a:spcAft>
                <a:defRPr sz="22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0" lvl="1" algn="ctr">
                <a:lnSpc>
                  <a:spcPct val="90000"/>
                </a:lnSpc>
                <a:spcBef>
                  <a:spcPts val="600"/>
                </a:spcBef>
                <a:spcAft>
                  <a:spcPct val="15000"/>
                </a:spcAft>
                <a:defRPr sz="2200">
                  <a:latin typeface="Arial" panose="020B0604020202020204" pitchFamily="34" charset="0"/>
                  <a:cs typeface="Arial" panose="020B0604020202020204" pitchFamily="34" charset="0"/>
                </a:defRPr>
              </a:lvl2pPr>
            </a:lstStyle>
            <a:p>
              <a:r>
                <a:rPr lang="en-US" dirty="0"/>
                <a:t>Perceived ability</a:t>
              </a:r>
            </a:p>
            <a:p>
              <a:pPr lvl="1"/>
              <a:r>
                <a:rPr lang="en-US" dirty="0"/>
                <a:t>Access to resources or skills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1ADAA22-8DB3-4DAA-B9D3-D9701F59EE74}"/>
              </a:ext>
            </a:extLst>
          </p:cNvPr>
          <p:cNvGrpSpPr/>
          <p:nvPr/>
        </p:nvGrpSpPr>
        <p:grpSpPr>
          <a:xfrm>
            <a:off x="3592334" y="3091286"/>
            <a:ext cx="2503666" cy="1136730"/>
            <a:chOff x="4012005" y="3708141"/>
            <a:chExt cx="2365800" cy="3083268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07B0271C-CA7A-4B8D-899B-2F7A9FC90F2E}"/>
                </a:ext>
              </a:extLst>
            </p:cNvPr>
            <p:cNvSpPr/>
            <p:nvPr/>
          </p:nvSpPr>
          <p:spPr>
            <a:xfrm>
              <a:off x="4012005" y="3708551"/>
              <a:ext cx="2365800" cy="3082858"/>
            </a:xfrm>
            <a:prstGeom prst="rect">
              <a:avLst/>
            </a:pr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2269D95-2044-484A-B1E4-7D3DC01BD3A6}"/>
                </a:ext>
              </a:extLst>
            </p:cNvPr>
            <p:cNvSpPr txBox="1"/>
            <p:nvPr/>
          </p:nvSpPr>
          <p:spPr>
            <a:xfrm>
              <a:off x="4045093" y="3708141"/>
              <a:ext cx="2332711" cy="30177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ts val="1200"/>
                </a:spcBef>
                <a:spcAft>
                  <a:spcPts val="600"/>
                </a:spcAft>
              </a:pP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Personal norms</a:t>
              </a:r>
            </a:p>
            <a:p>
              <a:pPr marL="0" lvl="1" algn="ctr">
                <a:lnSpc>
                  <a:spcPct val="90000"/>
                </a:lnSpc>
                <a:spcBef>
                  <a:spcPts val="600"/>
                </a:spcBef>
                <a:spcAft>
                  <a:spcPct val="15000"/>
                </a:spcAft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Obligation and responsibility</a:t>
              </a:r>
            </a:p>
          </p:txBody>
        </p:sp>
      </p:grp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47372FE1-78E1-4900-B12F-F47A915CD19E}"/>
              </a:ext>
            </a:extLst>
          </p:cNvPr>
          <p:cNvCxnSpPr>
            <a:cxnSpLocks/>
            <a:stCxn id="104" idx="3"/>
            <a:endCxn id="112" idx="1"/>
          </p:cNvCxnSpPr>
          <p:nvPr/>
        </p:nvCxnSpPr>
        <p:spPr>
          <a:xfrm>
            <a:off x="2953258" y="2067572"/>
            <a:ext cx="639076" cy="1592155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698D9A41-E4A4-48CC-8383-76977C120750}"/>
              </a:ext>
            </a:extLst>
          </p:cNvPr>
          <p:cNvCxnSpPr>
            <a:cxnSpLocks/>
            <a:stCxn id="107" idx="3"/>
            <a:endCxn id="113" idx="1"/>
          </p:cNvCxnSpPr>
          <p:nvPr/>
        </p:nvCxnSpPr>
        <p:spPr>
          <a:xfrm>
            <a:off x="2950618" y="3642064"/>
            <a:ext cx="676732" cy="5516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DA75FD7-CCA5-4502-B28F-35999330E6DD}"/>
              </a:ext>
            </a:extLst>
          </p:cNvPr>
          <p:cNvGrpSpPr/>
          <p:nvPr/>
        </p:nvGrpSpPr>
        <p:grpSpPr>
          <a:xfrm>
            <a:off x="6688183" y="3084940"/>
            <a:ext cx="2023243" cy="1143076"/>
            <a:chOff x="7220803" y="1427874"/>
            <a:chExt cx="1967985" cy="2638809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99D1FCA4-B762-4FD4-8DF8-692CFC434BBB}"/>
                </a:ext>
              </a:extLst>
            </p:cNvPr>
            <p:cNvSpPr/>
            <p:nvPr/>
          </p:nvSpPr>
          <p:spPr>
            <a:xfrm>
              <a:off x="7220803" y="1427874"/>
              <a:ext cx="1967985" cy="2638808"/>
            </a:xfrm>
            <a:prstGeom prst="rect">
              <a:avLst/>
            </a:pr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B98B8191-3832-435A-A6B5-588105C5E1FE}"/>
                </a:ext>
              </a:extLst>
            </p:cNvPr>
            <p:cNvSpPr txBox="1"/>
            <p:nvPr/>
          </p:nvSpPr>
          <p:spPr>
            <a:xfrm>
              <a:off x="7220803" y="1427875"/>
              <a:ext cx="1967985" cy="2638808"/>
            </a:xfrm>
            <a:prstGeom prst="rect">
              <a:avLst/>
            </a:prstGeom>
            <a:solidFill>
              <a:srgbClr val="E4D2F2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69" tIns="330200" rIns="95269" bIns="33020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ts val="1800"/>
                </a:spcBef>
                <a:spcAft>
                  <a:spcPts val="1200"/>
                </a:spcAft>
              </a:pP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Willingness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E3E33505-72D6-4022-99F0-699E15462663}"/>
              </a:ext>
            </a:extLst>
          </p:cNvPr>
          <p:cNvGrpSpPr/>
          <p:nvPr/>
        </p:nvGrpSpPr>
        <p:grpSpPr>
          <a:xfrm>
            <a:off x="9191848" y="3081903"/>
            <a:ext cx="2824801" cy="1158248"/>
            <a:chOff x="7220802" y="1427874"/>
            <a:chExt cx="3209713" cy="2638809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DB7A2B73-71A3-40DA-BDEE-652B4215B2CA}"/>
                </a:ext>
              </a:extLst>
            </p:cNvPr>
            <p:cNvSpPr/>
            <p:nvPr/>
          </p:nvSpPr>
          <p:spPr>
            <a:xfrm>
              <a:off x="7220802" y="1427874"/>
              <a:ext cx="3209711" cy="2638809"/>
            </a:xfrm>
            <a:prstGeom prst="rect">
              <a:avLst/>
            </a:pr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F8037F0-889C-4160-ABB7-C7A64F51539E}"/>
                </a:ext>
              </a:extLst>
            </p:cNvPr>
            <p:cNvSpPr txBox="1"/>
            <p:nvPr/>
          </p:nvSpPr>
          <p:spPr>
            <a:xfrm>
              <a:off x="7220803" y="1427874"/>
              <a:ext cx="3209712" cy="26388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69" tIns="330200" rIns="95269" bIns="33020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ts val="1800"/>
                </a:spcBef>
                <a:spcAft>
                  <a:spcPts val="1200"/>
                </a:spcAft>
              </a:pP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Management of non-native grasses</a:t>
              </a:r>
            </a:p>
          </p:txBody>
        </p:sp>
      </p:grp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2A6BFBDB-6B2A-4F7F-947F-959DBCAA8390}"/>
              </a:ext>
            </a:extLst>
          </p:cNvPr>
          <p:cNvCxnSpPr>
            <a:cxnSpLocks/>
            <a:stCxn id="110" idx="3"/>
            <a:endCxn id="125" idx="2"/>
          </p:cNvCxnSpPr>
          <p:nvPr/>
        </p:nvCxnSpPr>
        <p:spPr>
          <a:xfrm flipV="1">
            <a:off x="6158111" y="4240151"/>
            <a:ext cx="4446138" cy="1002404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39F41A81-AA4D-4691-80B9-AA3E410FDD62}"/>
              </a:ext>
            </a:extLst>
          </p:cNvPr>
          <p:cNvCxnSpPr>
            <a:cxnSpLocks/>
            <a:stCxn id="113" idx="3"/>
            <a:endCxn id="122" idx="1"/>
          </p:cNvCxnSpPr>
          <p:nvPr/>
        </p:nvCxnSpPr>
        <p:spPr>
          <a:xfrm>
            <a:off x="6095999" y="3647580"/>
            <a:ext cx="592184" cy="8898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19E8D771-9AC9-4BB8-A07F-AC0955D6CACA}"/>
              </a:ext>
            </a:extLst>
          </p:cNvPr>
          <p:cNvCxnSpPr>
            <a:cxnSpLocks/>
            <a:stCxn id="122" idx="3"/>
            <a:endCxn id="125" idx="1"/>
          </p:cNvCxnSpPr>
          <p:nvPr/>
        </p:nvCxnSpPr>
        <p:spPr>
          <a:xfrm>
            <a:off x="8711426" y="3656478"/>
            <a:ext cx="480423" cy="4549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D02D1EE5-76DB-4668-B04A-EAE70D058DBD}"/>
              </a:ext>
            </a:extLst>
          </p:cNvPr>
          <p:cNvCxnSpPr>
            <a:cxnSpLocks/>
            <a:stCxn id="104" idx="3"/>
            <a:endCxn id="122" idx="0"/>
          </p:cNvCxnSpPr>
          <p:nvPr/>
        </p:nvCxnSpPr>
        <p:spPr>
          <a:xfrm>
            <a:off x="2953258" y="2067572"/>
            <a:ext cx="4746547" cy="1017368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4F57667-16F8-48A0-B3FB-C6C5163F4E05}"/>
              </a:ext>
            </a:extLst>
          </p:cNvPr>
          <p:cNvGrpSpPr/>
          <p:nvPr/>
        </p:nvGrpSpPr>
        <p:grpSpPr>
          <a:xfrm>
            <a:off x="466581" y="4674190"/>
            <a:ext cx="2496058" cy="1136730"/>
            <a:chOff x="7250582" y="4147470"/>
            <a:chExt cx="1967985" cy="263880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076FA4F-72C8-415F-9AC0-76A236C316BA}"/>
                </a:ext>
              </a:extLst>
            </p:cNvPr>
            <p:cNvSpPr/>
            <p:nvPr/>
          </p:nvSpPr>
          <p:spPr>
            <a:xfrm>
              <a:off x="7250582" y="4147470"/>
              <a:ext cx="1967985" cy="2638808"/>
            </a:xfrm>
            <a:prstGeom prst="rect">
              <a:avLst/>
            </a:prstGeom>
          </p:spPr>
          <p:style>
            <a:lnRef idx="2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96A8DFA-EDBA-4E6E-9E42-B3DE401EFEB3}"/>
                </a:ext>
              </a:extLst>
            </p:cNvPr>
            <p:cNvSpPr txBox="1"/>
            <p:nvPr/>
          </p:nvSpPr>
          <p:spPr>
            <a:xfrm>
              <a:off x="7250582" y="4147470"/>
              <a:ext cx="1967985" cy="25784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69" tIns="91440" rIns="95269" bIns="9144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ts val="1200"/>
                </a:spcBef>
                <a:spcAft>
                  <a:spcPts val="600"/>
                </a:spcAft>
              </a:pP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Social norms</a:t>
              </a:r>
            </a:p>
            <a:p>
              <a:pPr marL="0" lvl="1" algn="ctr">
                <a:lnSpc>
                  <a:spcPct val="90000"/>
                </a:lnSpc>
                <a:spcBef>
                  <a:spcPts val="600"/>
                </a:spcBef>
                <a:spcAft>
                  <a:spcPct val="15000"/>
                </a:spcAft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Expectations from </a:t>
              </a:r>
              <a:r>
                <a:rPr lang="en-US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agencies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B34A38B-A7E7-4CA9-91B1-2FBE48F5D1C8}"/>
              </a:ext>
            </a:extLst>
          </p:cNvPr>
          <p:cNvCxnSpPr>
            <a:cxnSpLocks/>
            <a:stCxn id="36" idx="3"/>
            <a:endCxn id="112" idx="1"/>
          </p:cNvCxnSpPr>
          <p:nvPr/>
        </p:nvCxnSpPr>
        <p:spPr>
          <a:xfrm flipV="1">
            <a:off x="2962639" y="3659727"/>
            <a:ext cx="629695" cy="1569829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FCDC9401-3E3D-4C19-BD6F-28682290CD44}"/>
              </a:ext>
            </a:extLst>
          </p:cNvPr>
          <p:cNvSpPr/>
          <p:nvPr/>
        </p:nvSpPr>
        <p:spPr>
          <a:xfrm>
            <a:off x="7303027" y="1258146"/>
            <a:ext cx="452273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Theory of Planned Behavior</a:t>
            </a:r>
          </a:p>
          <a:p>
            <a:pPr marL="457200" marR="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Norm Activation Theory</a:t>
            </a:r>
          </a:p>
          <a:p>
            <a:pPr marL="463550"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Structural Equation Modeling Techniques</a:t>
            </a:r>
          </a:p>
          <a:p>
            <a:pPr marR="0">
              <a:spcBef>
                <a:spcPts val="600"/>
              </a:spcBef>
              <a:spcAft>
                <a:spcPts val="6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A6E258F-4CC2-4BA9-8D20-4A0D2D9498C4}"/>
              </a:ext>
            </a:extLst>
          </p:cNvPr>
          <p:cNvGrpSpPr/>
          <p:nvPr/>
        </p:nvGrpSpPr>
        <p:grpSpPr>
          <a:xfrm>
            <a:off x="213417" y="207363"/>
            <a:ext cx="3482283" cy="1157842"/>
            <a:chOff x="7308342" y="586587"/>
            <a:chExt cx="3203971" cy="1157842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03CAC38-682E-4F05-98AA-DDC3A0451F9A}"/>
                </a:ext>
              </a:extLst>
            </p:cNvPr>
            <p:cNvSpPr/>
            <p:nvPr/>
          </p:nvSpPr>
          <p:spPr>
            <a:xfrm>
              <a:off x="7308342" y="586587"/>
              <a:ext cx="3203971" cy="11578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C03A3DB-B4E9-43F0-BE2B-3F618A09AC5D}"/>
                </a:ext>
              </a:extLst>
            </p:cNvPr>
            <p:cNvSpPr txBox="1"/>
            <p:nvPr/>
          </p:nvSpPr>
          <p:spPr>
            <a:xfrm>
              <a:off x="7308342" y="586587"/>
              <a:ext cx="3203971" cy="1157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>
                  <a:latin typeface="Arial" panose="020B0604020202020204" pitchFamily="34" charset="0"/>
                  <a:cs typeface="Arial" panose="020B0604020202020204" pitchFamily="34" charset="0"/>
                </a:rPr>
                <a:t>Controlling non-native grasses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765EDA1F-A1DF-4C95-A691-6D82A5C1EEC8}"/>
              </a:ext>
            </a:extLst>
          </p:cNvPr>
          <p:cNvSpPr/>
          <p:nvPr/>
        </p:nvSpPr>
        <p:spPr>
          <a:xfrm>
            <a:off x="0" y="6191075"/>
            <a:ext cx="12192000" cy="6788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01D0636E-9B63-473D-8211-D1282122D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2/13/2019</a:t>
            </a:r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056F627E-4F37-471D-A379-79794CE26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@jaimejcoon</a:t>
            </a:r>
          </a:p>
        </p:txBody>
      </p:sp>
      <p:sp>
        <p:nvSpPr>
          <p:cNvPr id="55" name="Slide Number Placeholder 5">
            <a:extLst>
              <a:ext uri="{FF2B5EF4-FFF2-40B4-BE49-F238E27FC236}">
                <a16:creationId xmlns:a16="http://schemas.microsoft.com/office/drawing/2014/main" id="{1D93F52A-5FD9-45FE-BAE9-55495806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2FB746-6ED2-4B66-9064-3FDFB1BBFC86}"/>
              </a:ext>
            </a:extLst>
          </p:cNvPr>
          <p:cNvSpPr txBox="1"/>
          <p:nvPr/>
        </p:nvSpPr>
        <p:spPr>
          <a:xfrm>
            <a:off x="6971079" y="4197261"/>
            <a:ext cx="1301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</a:t>
            </a:r>
            <a:r>
              <a:rPr lang="en-US" sz="2400" b="1" baseline="30000" dirty="0"/>
              <a:t>2</a:t>
            </a:r>
            <a:r>
              <a:rPr lang="en-US" sz="2400" b="1" dirty="0"/>
              <a:t> = 0.31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A0CD61-DD2A-4714-954F-6287EB4D063B}"/>
              </a:ext>
            </a:extLst>
          </p:cNvPr>
          <p:cNvSpPr txBox="1"/>
          <p:nvPr/>
        </p:nvSpPr>
        <p:spPr>
          <a:xfrm>
            <a:off x="4087821" y="4191898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</a:t>
            </a:r>
            <a:r>
              <a:rPr lang="en-US" sz="2400" b="1" baseline="30000" dirty="0"/>
              <a:t>2</a:t>
            </a:r>
            <a:r>
              <a:rPr lang="en-US" sz="2400" b="1" dirty="0"/>
              <a:t> =0.51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F7A78C3-58A0-42EA-B383-0E26E72654FD}"/>
              </a:ext>
            </a:extLst>
          </p:cNvPr>
          <p:cNvSpPr txBox="1"/>
          <p:nvPr/>
        </p:nvSpPr>
        <p:spPr>
          <a:xfrm>
            <a:off x="9959767" y="4274294"/>
            <a:ext cx="1301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</a:t>
            </a:r>
            <a:r>
              <a:rPr lang="en-US" sz="2400" b="1" baseline="30000" dirty="0"/>
              <a:t>2</a:t>
            </a:r>
            <a:r>
              <a:rPr lang="en-US" sz="2400" b="1" dirty="0"/>
              <a:t> = 0.31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C9AB78F-FEF1-3C47-BD5D-298B189C960B}"/>
              </a:ext>
            </a:extLst>
          </p:cNvPr>
          <p:cNvSpPr/>
          <p:nvPr/>
        </p:nvSpPr>
        <p:spPr>
          <a:xfrm>
            <a:off x="8282547" y="5303962"/>
            <a:ext cx="5765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Ajzen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1991,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Behav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Hum Dec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Schwartz, 1977,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Psychol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Harland, 1999,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Psychol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17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1" grpId="0"/>
      <p:bldP spid="57" grpId="0"/>
      <p:bldP spid="58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810ACA-73B3-4617-B6EB-6B51BB37E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57"/>
          <a:stretch/>
        </p:blipFill>
        <p:spPr>
          <a:xfrm>
            <a:off x="5811045" y="-11917"/>
            <a:ext cx="665241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122561-84E1-4BAF-8A64-8F747788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80" y="-35758"/>
            <a:ext cx="6025409" cy="1692794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Native Grassland Loss &amp; Biodiversity Declines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9893F-3ED4-46DA-A507-68394EFE1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327" y="1783744"/>
            <a:ext cx="5382098" cy="391782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native grasslands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converted to 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other uses (cropland, pasture)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Steep declines in grassland biodiversity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Current grassland reserves are insufficient to conserve biodiversity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75% of grasslands are privately owned in U.S.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Most private lands are grazed and dominated by non-native grasses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27F7DE-49C8-479D-A806-0BC353D46E64}"/>
              </a:ext>
            </a:extLst>
          </p:cNvPr>
          <p:cNvSpPr/>
          <p:nvPr/>
        </p:nvSpPr>
        <p:spPr>
          <a:xfrm>
            <a:off x="470902" y="5709791"/>
            <a:ext cx="277191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With et al, 2008,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Biol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Cons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Miller et al, 2012,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Front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Ecol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Env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D4E476-8F9A-4A03-B6FE-F71D02BDC7EB}"/>
              </a:ext>
            </a:extLst>
          </p:cNvPr>
          <p:cNvSpPr txBox="1"/>
          <p:nvPr/>
        </p:nvSpPr>
        <p:spPr>
          <a:xfrm>
            <a:off x="10957684" y="5894420"/>
            <a:ext cx="1199367" cy="246221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Maresh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Nelson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1FE2AA-9C2B-4D77-9613-43B355090E95}"/>
              </a:ext>
            </a:extLst>
          </p:cNvPr>
          <p:cNvCxnSpPr>
            <a:cxnSpLocks/>
          </p:cNvCxnSpPr>
          <p:nvPr/>
        </p:nvCxnSpPr>
        <p:spPr>
          <a:xfrm>
            <a:off x="980413" y="1471563"/>
            <a:ext cx="3910070" cy="0"/>
          </a:xfrm>
          <a:prstGeom prst="line">
            <a:avLst/>
          </a:prstGeom>
          <a:ln w="381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60AB205-C6A4-EA42-8E23-A613104C68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1" r="1" b="1"/>
          <a:stretch/>
        </p:blipFill>
        <p:spPr>
          <a:xfrm>
            <a:off x="6231957" y="13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CC76283-BAF8-BD41-BAFA-57CC2776AA2D}"/>
              </a:ext>
            </a:extLst>
          </p:cNvPr>
          <p:cNvSpPr/>
          <p:nvPr/>
        </p:nvSpPr>
        <p:spPr>
          <a:xfrm>
            <a:off x="0" y="6191075"/>
            <a:ext cx="12192000" cy="6788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23C8DD5-20C2-8545-B1FD-6F862725F4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2/13/2019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55297F8D-31A8-EF48-B923-CE88F6167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jaimejcoon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6F46A0D3-CFBF-F343-AB5F-B013941C4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24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8A57D3B3-DC3A-404C-8D83-730198624DD7}"/>
              </a:ext>
            </a:extLst>
          </p:cNvPr>
          <p:cNvSpPr txBox="1"/>
          <p:nvPr/>
        </p:nvSpPr>
        <p:spPr>
          <a:xfrm>
            <a:off x="789211" y="5818155"/>
            <a:ext cx="5038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Flow diagram adapted from Miller, Coon, Swartz et al, in prep</a:t>
            </a:r>
          </a:p>
        </p:txBody>
      </p:sp>
      <p:sp>
        <p:nvSpPr>
          <p:cNvPr id="112" name="TextBox 281">
            <a:extLst>
              <a:ext uri="{FF2B5EF4-FFF2-40B4-BE49-F238E27FC236}">
                <a16:creationId xmlns:a16="http://schemas.microsoft.com/office/drawing/2014/main" id="{65F041BD-12A3-4625-B62E-B0DF043D16FF}"/>
              </a:ext>
            </a:extLst>
          </p:cNvPr>
          <p:cNvSpPr txBox="1"/>
          <p:nvPr/>
        </p:nvSpPr>
        <p:spPr>
          <a:xfrm>
            <a:off x="504084" y="3349069"/>
            <a:ext cx="5174369" cy="2184340"/>
          </a:xfrm>
          <a:prstGeom prst="rect">
            <a:avLst/>
          </a:prstGeom>
          <a:noFill/>
          <a:ln w="7620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Many using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interested in using 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practices that increase 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heterogeneity</a:t>
            </a:r>
          </a:p>
          <a:p>
            <a:pPr marL="800100" lvl="0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use of patchy fires</a:t>
            </a:r>
          </a:p>
          <a:p>
            <a:pPr marL="800100" lvl="0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Moderating stocking rates </a:t>
            </a:r>
          </a:p>
          <a:p>
            <a:pPr marL="800100" lvl="0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 non-native grasses</a:t>
            </a:r>
          </a:p>
        </p:txBody>
      </p:sp>
      <p:sp>
        <p:nvSpPr>
          <p:cNvPr id="5" name="Rounded Rectangle 54">
            <a:extLst>
              <a:ext uri="{FF2B5EF4-FFF2-40B4-BE49-F238E27FC236}">
                <a16:creationId xmlns:a16="http://schemas.microsoft.com/office/drawing/2014/main" id="{B9C5AAA3-86CB-4C56-9800-71CBA490081B}"/>
              </a:ext>
            </a:extLst>
          </p:cNvPr>
          <p:cNvSpPr/>
          <p:nvPr/>
        </p:nvSpPr>
        <p:spPr>
          <a:xfrm>
            <a:off x="1396606" y="1064235"/>
            <a:ext cx="9691348" cy="2048316"/>
          </a:xfrm>
          <a:prstGeom prst="roundRect">
            <a:avLst>
              <a:gd name="adj" fmla="val 5210"/>
            </a:avLst>
          </a:prstGeom>
          <a:gradFill flip="none" rotWithShape="1">
            <a:gsLst>
              <a:gs pos="29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40000"/>
                  <a:lumOff val="60000"/>
                </a:schemeClr>
              </a:gs>
              <a:gs pos="52000">
                <a:schemeClr val="accent6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356D40-9098-454B-B00F-863C65C272EE}"/>
              </a:ext>
            </a:extLst>
          </p:cNvPr>
          <p:cNvSpPr/>
          <p:nvPr/>
        </p:nvSpPr>
        <p:spPr>
          <a:xfrm>
            <a:off x="8948460" y="1397666"/>
            <a:ext cx="1895245" cy="1075002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Grassland Systems</a:t>
            </a:r>
          </a:p>
        </p:txBody>
      </p:sp>
      <p:sp>
        <p:nvSpPr>
          <p:cNvPr id="7" name="TextBox 281">
            <a:extLst>
              <a:ext uri="{FF2B5EF4-FFF2-40B4-BE49-F238E27FC236}">
                <a16:creationId xmlns:a16="http://schemas.microsoft.com/office/drawing/2014/main" id="{0DCD5586-8767-466E-A7B3-262265C93F41}"/>
              </a:ext>
            </a:extLst>
          </p:cNvPr>
          <p:cNvSpPr txBox="1"/>
          <p:nvPr/>
        </p:nvSpPr>
        <p:spPr>
          <a:xfrm>
            <a:off x="1680984" y="1463205"/>
            <a:ext cx="1624941" cy="9439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Behavioral Drivers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304DD03-C826-4E8D-943F-22BE28FE0490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8454993" y="1935167"/>
            <a:ext cx="493467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3E14115-9C01-4F48-8E97-198F473CA42C}"/>
              </a:ext>
            </a:extLst>
          </p:cNvPr>
          <p:cNvSpPr/>
          <p:nvPr/>
        </p:nvSpPr>
        <p:spPr>
          <a:xfrm>
            <a:off x="3653816" y="1659582"/>
            <a:ext cx="2183543" cy="551169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Landowners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84F9D22-53F5-4DA7-BAF7-D94A49C5B846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4745588" y="733883"/>
            <a:ext cx="0" cy="92569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9C445-15F3-4E08-A081-C2AE69FF1412}"/>
              </a:ext>
            </a:extLst>
          </p:cNvPr>
          <p:cNvSpPr/>
          <p:nvPr/>
        </p:nvSpPr>
        <p:spPr>
          <a:xfrm>
            <a:off x="6138336" y="1397666"/>
            <a:ext cx="2418183" cy="1075002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Management Decisions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C7B80F7-C67F-44F3-991B-D47913C5897E}"/>
              </a:ext>
            </a:extLst>
          </p:cNvPr>
          <p:cNvCxnSpPr>
            <a:cxnSpLocks/>
            <a:stCxn id="10" idx="3"/>
            <a:endCxn id="15" idx="1"/>
          </p:cNvCxnSpPr>
          <p:nvPr/>
        </p:nvCxnSpPr>
        <p:spPr>
          <a:xfrm>
            <a:off x="5837359" y="1935167"/>
            <a:ext cx="300977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F70A4F6-F4E4-46AA-8AD1-F6319ABAE1A0}"/>
              </a:ext>
            </a:extLst>
          </p:cNvPr>
          <p:cNvCxnSpPr>
            <a:cxnSpLocks/>
          </p:cNvCxnSpPr>
          <p:nvPr/>
        </p:nvCxnSpPr>
        <p:spPr>
          <a:xfrm>
            <a:off x="9883726" y="792997"/>
            <a:ext cx="0" cy="60743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88AE72-82AD-4E41-BCAF-9005133300CE}"/>
              </a:ext>
            </a:extLst>
          </p:cNvPr>
          <p:cNvCxnSpPr>
            <a:cxnSpLocks/>
          </p:cNvCxnSpPr>
          <p:nvPr/>
        </p:nvCxnSpPr>
        <p:spPr>
          <a:xfrm>
            <a:off x="4745587" y="740221"/>
            <a:ext cx="5148468" cy="3512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81">
            <a:extLst>
              <a:ext uri="{FF2B5EF4-FFF2-40B4-BE49-F238E27FC236}">
                <a16:creationId xmlns:a16="http://schemas.microsoft.com/office/drawing/2014/main" id="{417C6B2B-C1F7-40D3-96CF-0DE89716EF41}"/>
              </a:ext>
            </a:extLst>
          </p:cNvPr>
          <p:cNvSpPr txBox="1"/>
          <p:nvPr/>
        </p:nvSpPr>
        <p:spPr>
          <a:xfrm>
            <a:off x="5678453" y="521300"/>
            <a:ext cx="3055174" cy="4251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numCol="1" rtlCol="0" anchor="t">
            <a:no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Ecosystem Services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C0615B-B367-4FF0-BCCF-BC92EAEE8BF2}"/>
              </a:ext>
            </a:extLst>
          </p:cNvPr>
          <p:cNvSpPr txBox="1"/>
          <p:nvPr/>
        </p:nvSpPr>
        <p:spPr>
          <a:xfrm>
            <a:off x="1396606" y="2743219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 System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31D5243-E9CE-467B-B243-A07DF087BA97}"/>
              </a:ext>
            </a:extLst>
          </p:cNvPr>
          <p:cNvSpPr txBox="1"/>
          <p:nvPr/>
        </p:nvSpPr>
        <p:spPr>
          <a:xfrm>
            <a:off x="9048958" y="2726767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Ecological System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2CE9A9-981A-4CC2-80A7-5DE85649BF6B}"/>
              </a:ext>
            </a:extLst>
          </p:cNvPr>
          <p:cNvSpPr txBox="1"/>
          <p:nvPr/>
        </p:nvSpPr>
        <p:spPr>
          <a:xfrm>
            <a:off x="5229278" y="2685874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Social-Ecological Interface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01A8CBD-74DE-4E0D-9C35-DA5715C6A3D4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>
            <a:off x="3305925" y="1935166"/>
            <a:ext cx="347891" cy="1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281">
            <a:extLst>
              <a:ext uri="{FF2B5EF4-FFF2-40B4-BE49-F238E27FC236}">
                <a16:creationId xmlns:a16="http://schemas.microsoft.com/office/drawing/2014/main" id="{83BA69E2-4D53-44C2-914D-7A5E41CF6A81}"/>
              </a:ext>
            </a:extLst>
          </p:cNvPr>
          <p:cNvSpPr txBox="1"/>
          <p:nvPr/>
        </p:nvSpPr>
        <p:spPr>
          <a:xfrm>
            <a:off x="6667500" y="3960925"/>
            <a:ext cx="5020416" cy="1052767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techniques likely to help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grassland birds!</a:t>
            </a:r>
          </a:p>
        </p:txBody>
      </p:sp>
      <p:pic>
        <p:nvPicPr>
          <p:cNvPr id="99" name="Picture 98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0A9D4D4F-FD42-49AE-A175-2C06783C24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5" t="30866" r="20571" b="7383"/>
          <a:stretch/>
        </p:blipFill>
        <p:spPr>
          <a:xfrm>
            <a:off x="11012298" y="1447804"/>
            <a:ext cx="1016310" cy="1077055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7A28299-31FD-4047-8328-3822E8243A7E}"/>
              </a:ext>
            </a:extLst>
          </p:cNvPr>
          <p:cNvSpPr/>
          <p:nvPr/>
        </p:nvSpPr>
        <p:spPr>
          <a:xfrm>
            <a:off x="0" y="6191075"/>
            <a:ext cx="12192000" cy="6788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2C01A3EB-20C2-49AD-B9A2-AC48D8BA7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2/13/2019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B8D20E33-F536-43D3-9323-3DFEB9CEA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@jaimejcoon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7E2435BC-6923-42C4-83DD-38198BB3E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1CC3CDB5-E223-435A-89B9-8324B8A8C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25"/>
            <a:ext cx="5251129" cy="78956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Integrated Discussion</a:t>
            </a:r>
          </a:p>
        </p:txBody>
      </p:sp>
      <p:pic>
        <p:nvPicPr>
          <p:cNvPr id="35" name="Picture 34" descr="A person standing next to a tree&#10;&#10;Description generated with very high confidence">
            <a:extLst>
              <a:ext uri="{FF2B5EF4-FFF2-40B4-BE49-F238E27FC236}">
                <a16:creationId xmlns:a16="http://schemas.microsoft.com/office/drawing/2014/main" id="{613B23B1-5B9E-455B-832B-9FFD4D5F96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8" t="7726" r="13509" b="1"/>
          <a:stretch/>
        </p:blipFill>
        <p:spPr>
          <a:xfrm>
            <a:off x="367098" y="1320333"/>
            <a:ext cx="1163397" cy="1229666"/>
          </a:xfrm>
          <a:prstGeom prst="rect">
            <a:avLst/>
          </a:prstGeom>
          <a:ln w="76200">
            <a:solidFill>
              <a:schemeClr val="accent4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6018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7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8A57D3B3-DC3A-404C-8D83-730198624DD7}"/>
              </a:ext>
            </a:extLst>
          </p:cNvPr>
          <p:cNvSpPr txBox="1"/>
          <p:nvPr/>
        </p:nvSpPr>
        <p:spPr>
          <a:xfrm>
            <a:off x="789211" y="5818155"/>
            <a:ext cx="5038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Flow diagram adapted from Miller, Coon, Swartz et al, in prep</a:t>
            </a:r>
          </a:p>
        </p:txBody>
      </p:sp>
      <p:sp>
        <p:nvSpPr>
          <p:cNvPr id="112" name="TextBox 281">
            <a:extLst>
              <a:ext uri="{FF2B5EF4-FFF2-40B4-BE49-F238E27FC236}">
                <a16:creationId xmlns:a16="http://schemas.microsoft.com/office/drawing/2014/main" id="{65F041BD-12A3-4625-B62E-B0DF043D16FF}"/>
              </a:ext>
            </a:extLst>
          </p:cNvPr>
          <p:cNvSpPr txBox="1"/>
          <p:nvPr/>
        </p:nvSpPr>
        <p:spPr>
          <a:xfrm>
            <a:off x="272861" y="3380019"/>
            <a:ext cx="5038302" cy="2184340"/>
          </a:xfrm>
          <a:prstGeom prst="rect">
            <a:avLst/>
          </a:prstGeom>
          <a:noFill/>
          <a:ln w="7620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Behavioral drivers are not simple</a:t>
            </a:r>
            <a:endParaRPr kumimoji="0" lang="en-US" sz="22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not interested in restoration</a:t>
            </a:r>
          </a:p>
          <a:p>
            <a:pPr marL="571500" lvl="0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 + social expectations </a:t>
            </a:r>
          </a:p>
          <a:p>
            <a:pPr marL="571500" lvl="0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Cost, skills, and other resources</a:t>
            </a:r>
          </a:p>
        </p:txBody>
      </p:sp>
      <p:sp>
        <p:nvSpPr>
          <p:cNvPr id="5" name="Rounded Rectangle 54">
            <a:extLst>
              <a:ext uri="{FF2B5EF4-FFF2-40B4-BE49-F238E27FC236}">
                <a16:creationId xmlns:a16="http://schemas.microsoft.com/office/drawing/2014/main" id="{B9C5AAA3-86CB-4C56-9800-71CBA490081B}"/>
              </a:ext>
            </a:extLst>
          </p:cNvPr>
          <p:cNvSpPr/>
          <p:nvPr/>
        </p:nvSpPr>
        <p:spPr>
          <a:xfrm>
            <a:off x="1396606" y="1064235"/>
            <a:ext cx="9691348" cy="2048316"/>
          </a:xfrm>
          <a:prstGeom prst="roundRect">
            <a:avLst>
              <a:gd name="adj" fmla="val 5210"/>
            </a:avLst>
          </a:prstGeom>
          <a:gradFill flip="none" rotWithShape="1">
            <a:gsLst>
              <a:gs pos="29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40000"/>
                  <a:lumOff val="60000"/>
                </a:schemeClr>
              </a:gs>
              <a:gs pos="52000">
                <a:schemeClr val="accent6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356D40-9098-454B-B00F-863C65C272EE}"/>
              </a:ext>
            </a:extLst>
          </p:cNvPr>
          <p:cNvSpPr/>
          <p:nvPr/>
        </p:nvSpPr>
        <p:spPr>
          <a:xfrm>
            <a:off x="8948460" y="1397666"/>
            <a:ext cx="1895245" cy="1075002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Grassland Systems</a:t>
            </a:r>
          </a:p>
        </p:txBody>
      </p:sp>
      <p:sp>
        <p:nvSpPr>
          <p:cNvPr id="7" name="TextBox 281">
            <a:extLst>
              <a:ext uri="{FF2B5EF4-FFF2-40B4-BE49-F238E27FC236}">
                <a16:creationId xmlns:a16="http://schemas.microsoft.com/office/drawing/2014/main" id="{0DCD5586-8767-466E-A7B3-262265C93F41}"/>
              </a:ext>
            </a:extLst>
          </p:cNvPr>
          <p:cNvSpPr txBox="1"/>
          <p:nvPr/>
        </p:nvSpPr>
        <p:spPr>
          <a:xfrm>
            <a:off x="1680984" y="1463205"/>
            <a:ext cx="1624941" cy="9439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Behavioral Drivers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304DD03-C826-4E8D-943F-22BE28FE0490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8454993" y="1935167"/>
            <a:ext cx="493467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3E14115-9C01-4F48-8E97-198F473CA42C}"/>
              </a:ext>
            </a:extLst>
          </p:cNvPr>
          <p:cNvSpPr/>
          <p:nvPr/>
        </p:nvSpPr>
        <p:spPr>
          <a:xfrm>
            <a:off x="3653816" y="1659582"/>
            <a:ext cx="2183543" cy="551169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Landowners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84F9D22-53F5-4DA7-BAF7-D94A49C5B846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4745588" y="733883"/>
            <a:ext cx="0" cy="92569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9C445-15F3-4E08-A081-C2AE69FF1412}"/>
              </a:ext>
            </a:extLst>
          </p:cNvPr>
          <p:cNvSpPr/>
          <p:nvPr/>
        </p:nvSpPr>
        <p:spPr>
          <a:xfrm>
            <a:off x="6138336" y="1397666"/>
            <a:ext cx="2418183" cy="1075002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Management Decisions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C7B80F7-C67F-44F3-991B-D47913C5897E}"/>
              </a:ext>
            </a:extLst>
          </p:cNvPr>
          <p:cNvCxnSpPr>
            <a:cxnSpLocks/>
            <a:stCxn id="10" idx="3"/>
            <a:endCxn id="15" idx="1"/>
          </p:cNvCxnSpPr>
          <p:nvPr/>
        </p:nvCxnSpPr>
        <p:spPr>
          <a:xfrm>
            <a:off x="5837359" y="1935167"/>
            <a:ext cx="300977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F70A4F6-F4E4-46AA-8AD1-F6319ABAE1A0}"/>
              </a:ext>
            </a:extLst>
          </p:cNvPr>
          <p:cNvCxnSpPr>
            <a:cxnSpLocks/>
          </p:cNvCxnSpPr>
          <p:nvPr/>
        </p:nvCxnSpPr>
        <p:spPr>
          <a:xfrm>
            <a:off x="9883726" y="792997"/>
            <a:ext cx="0" cy="60743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88AE72-82AD-4E41-BCAF-9005133300CE}"/>
              </a:ext>
            </a:extLst>
          </p:cNvPr>
          <p:cNvCxnSpPr>
            <a:cxnSpLocks/>
          </p:cNvCxnSpPr>
          <p:nvPr/>
        </p:nvCxnSpPr>
        <p:spPr>
          <a:xfrm>
            <a:off x="4745587" y="740221"/>
            <a:ext cx="5148468" cy="3512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81">
            <a:extLst>
              <a:ext uri="{FF2B5EF4-FFF2-40B4-BE49-F238E27FC236}">
                <a16:creationId xmlns:a16="http://schemas.microsoft.com/office/drawing/2014/main" id="{417C6B2B-C1F7-40D3-96CF-0DE89716EF41}"/>
              </a:ext>
            </a:extLst>
          </p:cNvPr>
          <p:cNvSpPr txBox="1"/>
          <p:nvPr/>
        </p:nvSpPr>
        <p:spPr>
          <a:xfrm>
            <a:off x="5678453" y="521300"/>
            <a:ext cx="3055174" cy="4251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numCol="1" rtlCol="0" anchor="t">
            <a:no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Ecosystem Services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C0615B-B367-4FF0-BCCF-BC92EAEE8BF2}"/>
              </a:ext>
            </a:extLst>
          </p:cNvPr>
          <p:cNvSpPr txBox="1"/>
          <p:nvPr/>
        </p:nvSpPr>
        <p:spPr>
          <a:xfrm>
            <a:off x="1396606" y="2743219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 System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31D5243-E9CE-467B-B243-A07DF087BA97}"/>
              </a:ext>
            </a:extLst>
          </p:cNvPr>
          <p:cNvSpPr txBox="1"/>
          <p:nvPr/>
        </p:nvSpPr>
        <p:spPr>
          <a:xfrm>
            <a:off x="9048958" y="2726767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Ecological System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2CE9A9-981A-4CC2-80A7-5DE85649BF6B}"/>
              </a:ext>
            </a:extLst>
          </p:cNvPr>
          <p:cNvSpPr txBox="1"/>
          <p:nvPr/>
        </p:nvSpPr>
        <p:spPr>
          <a:xfrm>
            <a:off x="5229278" y="2685874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Social-Ecological Interface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01A8CBD-74DE-4E0D-9C35-DA5715C6A3D4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>
            <a:off x="3305925" y="1935166"/>
            <a:ext cx="347891" cy="1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0A9D4D4F-FD42-49AE-A175-2C06783C24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5" t="30866" r="20571" b="7383"/>
          <a:stretch/>
        </p:blipFill>
        <p:spPr>
          <a:xfrm>
            <a:off x="11012298" y="1447804"/>
            <a:ext cx="1016310" cy="1077055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7A28299-31FD-4047-8328-3822E8243A7E}"/>
              </a:ext>
            </a:extLst>
          </p:cNvPr>
          <p:cNvSpPr/>
          <p:nvPr/>
        </p:nvSpPr>
        <p:spPr>
          <a:xfrm>
            <a:off x="0" y="6191075"/>
            <a:ext cx="12192000" cy="6788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2C01A3EB-20C2-49AD-B9A2-AC48D8BA7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2/13/2019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B8D20E33-F536-43D3-9323-3DFEB9CEA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@jaimejcoon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7E2435BC-6923-42C4-83DD-38198BB3E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1CC3CDB5-E223-435A-89B9-8324B8A8C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25"/>
            <a:ext cx="5251129" cy="78956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Integrated Discussion</a:t>
            </a:r>
          </a:p>
        </p:txBody>
      </p:sp>
      <p:pic>
        <p:nvPicPr>
          <p:cNvPr id="35" name="Picture 34" descr="A person standing next to a tree&#10;&#10;Description generated with very high confidence">
            <a:extLst>
              <a:ext uri="{FF2B5EF4-FFF2-40B4-BE49-F238E27FC236}">
                <a16:creationId xmlns:a16="http://schemas.microsoft.com/office/drawing/2014/main" id="{613B23B1-5B9E-455B-832B-9FFD4D5F96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8" t="7726" r="13509" b="1"/>
          <a:stretch/>
        </p:blipFill>
        <p:spPr>
          <a:xfrm>
            <a:off x="367098" y="1320333"/>
            <a:ext cx="1163397" cy="1229666"/>
          </a:xfrm>
          <a:prstGeom prst="rect">
            <a:avLst/>
          </a:prstGeom>
          <a:ln w="76200">
            <a:solidFill>
              <a:schemeClr val="accent4">
                <a:lumMod val="40000"/>
                <a:lumOff val="60000"/>
              </a:schemeClr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2EB1ED5-B308-431A-A0CF-D34E1ED24C39}"/>
              </a:ext>
            </a:extLst>
          </p:cNvPr>
          <p:cNvSpPr txBox="1"/>
          <p:nvPr/>
        </p:nvSpPr>
        <p:spPr>
          <a:xfrm>
            <a:off x="5678453" y="3394575"/>
            <a:ext cx="6262302" cy="2168767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2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114300" lvl="1"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Co-benefits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for multiple ecosystem services</a:t>
            </a:r>
          </a:p>
          <a:p>
            <a:pPr marL="571500" indent="-457200" algn="l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b="0" dirty="0"/>
              <a:t>Cattle production </a:t>
            </a:r>
          </a:p>
          <a:p>
            <a:pPr marL="571500" indent="-457200" algn="l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b="0" dirty="0"/>
              <a:t>Recreational opportunities</a:t>
            </a:r>
          </a:p>
          <a:p>
            <a:pPr marL="571500" indent="-457200" algn="l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b="0" dirty="0"/>
              <a:t>Biodiversity conservation</a:t>
            </a:r>
          </a:p>
        </p:txBody>
      </p:sp>
    </p:spTree>
    <p:extLst>
      <p:ext uri="{BB962C8B-B14F-4D97-AF65-F5344CB8AC3E}">
        <p14:creationId xmlns:p14="http://schemas.microsoft.com/office/powerpoint/2010/main" val="78122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ird standing on a field&#10;&#10;Description generated with very high confidence">
            <a:extLst>
              <a:ext uri="{FF2B5EF4-FFF2-40B4-BE49-F238E27FC236}">
                <a16:creationId xmlns:a16="http://schemas.microsoft.com/office/drawing/2014/main" id="{E79356E6-F877-4AC8-858A-1E9D0A624E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0359"/>
          <a:stretch/>
        </p:blipFill>
        <p:spPr>
          <a:xfrm>
            <a:off x="-159276" y="-89591"/>
            <a:ext cx="12351256" cy="6947592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5135196-A883-4547-BAF6-B97A0E69B83B}"/>
              </a:ext>
            </a:extLst>
          </p:cNvPr>
          <p:cNvSpPr txBox="1">
            <a:spLocks/>
          </p:cNvSpPr>
          <p:nvPr/>
        </p:nvSpPr>
        <p:spPr>
          <a:xfrm>
            <a:off x="5063067" y="389466"/>
            <a:ext cx="6936685" cy="5300133"/>
          </a:xfrm>
          <a:prstGeom prst="round2DiagRect">
            <a:avLst/>
          </a:prstGeom>
          <a:solidFill>
            <a:srgbClr val="404040">
              <a:alpha val="9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61963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Decisions are not just economic</a:t>
            </a:r>
          </a:p>
          <a:p>
            <a:pPr marL="919163" lvl="2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recommend activating feelings of moral responsibility and utilizing social networks in messaging/interactions</a:t>
            </a:r>
          </a:p>
          <a:p>
            <a:pPr marL="919163" lvl="2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Vital to explore all behavioral drivers and multiple ecosystem services </a:t>
            </a:r>
          </a:p>
          <a:p>
            <a:pPr marL="461963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cause for optimism</a:t>
            </a:r>
          </a:p>
          <a:p>
            <a:pPr marL="919163" lvl="2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feel a strong sense of 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stewardship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toward their land, which could benefit conservation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263" lvl="2">
              <a:spcBef>
                <a:spcPts val="600"/>
              </a:spcBef>
              <a:spcAft>
                <a:spcPts val="600"/>
              </a:spcAft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263" lvl="2">
              <a:spcBef>
                <a:spcPts val="600"/>
              </a:spcBef>
              <a:spcAft>
                <a:spcPts val="600"/>
              </a:spcAft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AF2E82-C196-4D0C-A5CB-A740FD0F7743}"/>
              </a:ext>
            </a:extLst>
          </p:cNvPr>
          <p:cNvSpPr/>
          <p:nvPr/>
        </p:nvSpPr>
        <p:spPr>
          <a:xfrm>
            <a:off x="-20" y="6178088"/>
            <a:ext cx="12192000" cy="6788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1B2595C-F495-405F-985E-23EC50B6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2/13/2019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4178C54-E24E-44E7-A927-BEA3D8A3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jaimejcoon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FF6E0FE-FE00-41FD-9F8B-4C580D664395}"/>
              </a:ext>
            </a:extLst>
          </p:cNvPr>
          <p:cNvSpPr txBox="1">
            <a:spLocks/>
          </p:cNvSpPr>
          <p:nvPr/>
        </p:nvSpPr>
        <p:spPr>
          <a:xfrm>
            <a:off x="92565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13C18-250F-4641-A768-C4D7CD037EA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FA64A2-F1DF-4CE7-BD34-135F35EE45FC}"/>
              </a:ext>
            </a:extLst>
          </p:cNvPr>
          <p:cNvSpPr txBox="1"/>
          <p:nvPr/>
        </p:nvSpPr>
        <p:spPr>
          <a:xfrm>
            <a:off x="159296" y="5849341"/>
            <a:ext cx="1199367" cy="246221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 anchor="ctr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Maresh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Nelson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F938D-84E9-4F48-8715-15A5AD0C2FB3}"/>
              </a:ext>
            </a:extLst>
          </p:cNvPr>
          <p:cNvSpPr/>
          <p:nvPr/>
        </p:nvSpPr>
        <p:spPr>
          <a:xfrm>
            <a:off x="5845368" y="4738234"/>
            <a:ext cx="53720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Thompson et al, 2015, 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 Hum Val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Cooke et al, 2015,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Econ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Larson et al, 2015, 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Environ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</a:t>
            </a:r>
            <a:endParaRPr lang="en-US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88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4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large green field with clouds in the sky&#10;&#10;Description generated with very high confidence">
            <a:extLst>
              <a:ext uri="{FF2B5EF4-FFF2-40B4-BE49-F238E27FC236}">
                <a16:creationId xmlns:a16="http://schemas.microsoft.com/office/drawing/2014/main" id="{308C4B2A-A576-4CF7-9DE5-FFA5711FBA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13"/>
          <a:stretch/>
        </p:blipFill>
        <p:spPr>
          <a:xfrm>
            <a:off x="0" y="-35363"/>
            <a:ext cx="12192000" cy="6893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66A008-E703-4783-8C1E-14F783AE82E7}"/>
              </a:ext>
            </a:extLst>
          </p:cNvPr>
          <p:cNvSpPr/>
          <p:nvPr/>
        </p:nvSpPr>
        <p:spPr>
          <a:xfrm>
            <a:off x="7278613" y="1802025"/>
            <a:ext cx="2532004" cy="92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335615" y="234144"/>
            <a:ext cx="1352383" cy="385889"/>
          </a:xfrm>
          <a:solidFill>
            <a:schemeClr val="bg1">
              <a:alpha val="6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</a:p>
        </p:txBody>
      </p:sp>
      <p:pic>
        <p:nvPicPr>
          <p:cNvPr id="1026" name="Picture 2" descr="Image result for NCR-SAR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183" y="1650887"/>
            <a:ext cx="1207221" cy="1089852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college of AC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661" y="2885960"/>
            <a:ext cx="1265337" cy="126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Image result for Leopold Center">
            <a:extLst>
              <a:ext uri="{FF2B5EF4-FFF2-40B4-BE49-F238E27FC236}">
                <a16:creationId xmlns:a16="http://schemas.microsoft.com/office/drawing/2014/main" id="{F4ED00C3-025E-4DD7-A549-7E4097004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46" y="5678661"/>
            <a:ext cx="1302213" cy="10113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mage result for experiment.com logo">
            <a:extLst>
              <a:ext uri="{FF2B5EF4-FFF2-40B4-BE49-F238E27FC236}">
                <a16:creationId xmlns:a16="http://schemas.microsoft.com/office/drawing/2014/main" id="{712D2365-AED1-4E8B-8B40-05914F49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183" y="4226268"/>
            <a:ext cx="1306157" cy="131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NIFA logo">
            <a:extLst>
              <a:ext uri="{FF2B5EF4-FFF2-40B4-BE49-F238E27FC236}">
                <a16:creationId xmlns:a16="http://schemas.microsoft.com/office/drawing/2014/main" id="{982B7C21-DBE1-43DC-8BC5-884131101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726" y="632733"/>
            <a:ext cx="1115455" cy="90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FF805E67-2B45-4935-A9CA-8E325DFBB12B}"/>
              </a:ext>
            </a:extLst>
          </p:cNvPr>
          <p:cNvSpPr txBox="1">
            <a:spLocks/>
          </p:cNvSpPr>
          <p:nvPr/>
        </p:nvSpPr>
        <p:spPr>
          <a:xfrm>
            <a:off x="3240987" y="225492"/>
            <a:ext cx="6569630" cy="385888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Collaborators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9C15B1-B53C-4927-B5C6-FA009B1DA7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9890" t="35664" r="13194" b="39060"/>
          <a:stretch/>
        </p:blipFill>
        <p:spPr>
          <a:xfrm>
            <a:off x="3472610" y="2522592"/>
            <a:ext cx="1429965" cy="1602535"/>
          </a:xfrm>
          <a:prstGeom prst="rect">
            <a:avLst/>
          </a:prstGeom>
        </p:spPr>
      </p:pic>
      <p:pic>
        <p:nvPicPr>
          <p:cNvPr id="18" name="Picture 6" descr="Image result for lois wright morton">
            <a:extLst>
              <a:ext uri="{FF2B5EF4-FFF2-40B4-BE49-F238E27FC236}">
                <a16:creationId xmlns:a16="http://schemas.microsoft.com/office/drawing/2014/main" id="{2E83EABB-D343-4A1B-986C-BA1184A84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2"/>
          <a:stretch/>
        </p:blipFill>
        <p:spPr bwMode="auto">
          <a:xfrm>
            <a:off x="5211660" y="2512516"/>
            <a:ext cx="1429965" cy="160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CAC485-B0FB-43C1-9A64-2B9DFCF5835A}"/>
              </a:ext>
            </a:extLst>
          </p:cNvPr>
          <p:cNvSpPr txBox="1"/>
          <p:nvPr/>
        </p:nvSpPr>
        <p:spPr>
          <a:xfrm>
            <a:off x="383874" y="4506555"/>
            <a:ext cx="2422458" cy="3416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0" dirty="0"/>
              <a:t>jjcoon2@Illinois.edu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BBDCF8-B3E0-8848-ABAB-71813947D4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5660" y="3636842"/>
            <a:ext cx="2193241" cy="679904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4E869A8B-FCC8-45C7-AC8F-06EA14405108}"/>
              </a:ext>
            </a:extLst>
          </p:cNvPr>
          <p:cNvSpPr txBox="1">
            <a:spLocks/>
          </p:cNvSpPr>
          <p:nvPr/>
        </p:nvSpPr>
        <p:spPr>
          <a:xfrm>
            <a:off x="3190206" y="4241766"/>
            <a:ext cx="3853563" cy="2479443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Miller Lab Members: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Samniqueka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Halsey, Scott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Maresh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Nelson, Lauren Lynch, Jane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Capozzelli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Maddy Kangas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Grand River Grasslands Team: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Nick Lyon, Timothy Swartz, Diane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Debinski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Walter Schacht, Dave Engle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Undergraduate Researchers: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Jenna Mattes, Cora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Wessman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Sara Dong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281516-63D5-4E7F-B2B9-D6A0C6D9D5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4351" y="5025075"/>
            <a:ext cx="1025524" cy="82856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053B758-5D9D-4952-8190-FE3A3DFF446A}"/>
              </a:ext>
            </a:extLst>
          </p:cNvPr>
          <p:cNvSpPr txBox="1"/>
          <p:nvPr/>
        </p:nvSpPr>
        <p:spPr>
          <a:xfrm>
            <a:off x="669841" y="5997848"/>
            <a:ext cx="1614545" cy="34163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/>
              <a:t>@</a:t>
            </a:r>
            <a:r>
              <a:rPr lang="en-US" b="0" dirty="0" err="1"/>
              <a:t>jaimejcoon</a:t>
            </a:r>
            <a:endParaRPr lang="en-US" b="0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75552AA3-0938-481A-A37C-F4696BAC4E01}"/>
              </a:ext>
            </a:extLst>
          </p:cNvPr>
          <p:cNvSpPr txBox="1">
            <a:spLocks/>
          </p:cNvSpPr>
          <p:nvPr/>
        </p:nvSpPr>
        <p:spPr>
          <a:xfrm>
            <a:off x="383874" y="3092625"/>
            <a:ext cx="2422458" cy="38588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Contact:</a:t>
            </a:r>
          </a:p>
        </p:txBody>
      </p:sp>
      <p:pic>
        <p:nvPicPr>
          <p:cNvPr id="5126" name="Picture 6" descr="http://carenavanriper.com/gallery/images/pages/cvr.jpg">
            <a:extLst>
              <a:ext uri="{FF2B5EF4-FFF2-40B4-BE49-F238E27FC236}">
                <a16:creationId xmlns:a16="http://schemas.microsoft.com/office/drawing/2014/main" id="{E37D3854-7B74-42CD-8DF6-D91EE7535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r="47367" b="24514"/>
          <a:stretch/>
        </p:blipFill>
        <p:spPr bwMode="auto">
          <a:xfrm>
            <a:off x="5228132" y="758025"/>
            <a:ext cx="1439307" cy="160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1.jpeg">
            <a:extLst>
              <a:ext uri="{FF2B5EF4-FFF2-40B4-BE49-F238E27FC236}">
                <a16:creationId xmlns:a16="http://schemas.microsoft.com/office/drawing/2014/main" id="{FDCBEF17-B801-4252-A071-49BDA1CE5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6"/>
          <a:stretch/>
        </p:blipFill>
        <p:spPr bwMode="auto">
          <a:xfrm>
            <a:off x="3423539" y="777306"/>
            <a:ext cx="1479036" cy="156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D962D97-E18D-4DB9-A761-00F2011DF74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67200" y="943406"/>
            <a:ext cx="2532005" cy="55363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0" name="Picture 2" descr="Image result for iowa state university logos">
            <a:extLst>
              <a:ext uri="{FF2B5EF4-FFF2-40B4-BE49-F238E27FC236}">
                <a16:creationId xmlns:a16="http://schemas.microsoft.com/office/drawing/2014/main" id="{0CCDD791-9C32-4B59-BDF9-5003BB783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682" y="1867832"/>
            <a:ext cx="2300017" cy="75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Iowa department of natural resources">
            <a:extLst>
              <a:ext uri="{FF2B5EF4-FFF2-40B4-BE49-F238E27FC236}">
                <a16:creationId xmlns:a16="http://schemas.microsoft.com/office/drawing/2014/main" id="{51A46492-9A06-4E20-B578-9DAC89F44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8" b="18437"/>
          <a:stretch/>
        </p:blipFill>
        <p:spPr bwMode="auto">
          <a:xfrm>
            <a:off x="7566153" y="4349441"/>
            <a:ext cx="1973127" cy="129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F4504B53-6AC5-40AD-BF62-BE3595E7E819}"/>
              </a:ext>
            </a:extLst>
          </p:cNvPr>
          <p:cNvSpPr/>
          <p:nvPr/>
        </p:nvSpPr>
        <p:spPr>
          <a:xfrm>
            <a:off x="7286714" y="3035275"/>
            <a:ext cx="2532004" cy="1089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" descr="Image result for nebraska lincoln logos">
            <a:extLst>
              <a:ext uri="{FF2B5EF4-FFF2-40B4-BE49-F238E27FC236}">
                <a16:creationId xmlns:a16="http://schemas.microsoft.com/office/drawing/2014/main" id="{EB16D573-C0AF-4AD0-8AF7-9263178BB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614" y="3104660"/>
            <a:ext cx="2353420" cy="9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the nature conservancy logo">
            <a:extLst>
              <a:ext uri="{FF2B5EF4-FFF2-40B4-BE49-F238E27FC236}">
                <a16:creationId xmlns:a16="http://schemas.microsoft.com/office/drawing/2014/main" id="{CF98C77F-A268-4639-B4A3-4ED98FE66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7" b="39229"/>
          <a:stretch/>
        </p:blipFill>
        <p:spPr bwMode="auto">
          <a:xfrm>
            <a:off x="7325785" y="5904958"/>
            <a:ext cx="2395251" cy="72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965F6A1-8D63-498C-B1E6-EB6D1CA0A764}"/>
              </a:ext>
            </a:extLst>
          </p:cNvPr>
          <p:cNvSpPr txBox="1"/>
          <p:nvPr/>
        </p:nvSpPr>
        <p:spPr>
          <a:xfrm>
            <a:off x="3472610" y="3848099"/>
            <a:ext cx="1429965" cy="277028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 b="0" dirty="0"/>
              <a:t>Jim Miller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10D3C9-BBD2-49CC-9862-2F236376D460}"/>
              </a:ext>
            </a:extLst>
          </p:cNvPr>
          <p:cNvSpPr txBox="1"/>
          <p:nvPr/>
        </p:nvSpPr>
        <p:spPr>
          <a:xfrm>
            <a:off x="3423539" y="2074326"/>
            <a:ext cx="1479036" cy="26695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 b="0" dirty="0"/>
              <a:t>EJ Raynor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95C01A7-F381-43DA-ABF3-40651FB30B83}"/>
              </a:ext>
            </a:extLst>
          </p:cNvPr>
          <p:cNvSpPr txBox="1"/>
          <p:nvPr/>
        </p:nvSpPr>
        <p:spPr>
          <a:xfrm>
            <a:off x="5211660" y="2073671"/>
            <a:ext cx="1455779" cy="28688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0" tIns="0" rIns="0" bIns="0" rtlCol="0" anchor="ctr">
            <a:normAutofit fontScale="85000" lnSpcReduction="10000"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 b="0" dirty="0" err="1"/>
              <a:t>Carena</a:t>
            </a:r>
            <a:r>
              <a:rPr lang="en-US" sz="1600" b="0" dirty="0"/>
              <a:t> van Riper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AFB3E2A-5A75-4270-8767-30209E4BB9C3}"/>
              </a:ext>
            </a:extLst>
          </p:cNvPr>
          <p:cNvSpPr txBox="1"/>
          <p:nvPr/>
        </p:nvSpPr>
        <p:spPr>
          <a:xfrm>
            <a:off x="5211660" y="3861632"/>
            <a:ext cx="1429965" cy="25341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0" tIns="0" rIns="0" bIns="0" rtlCol="0" anchor="ctr">
            <a:normAutofit fontScale="77500" lnSpcReduction="20000"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 b="0" dirty="0"/>
              <a:t>Lois Wright Morton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9AA314F6-89E8-45AB-A006-F3A85A08C0F0}"/>
              </a:ext>
            </a:extLst>
          </p:cNvPr>
          <p:cNvSpPr txBox="1">
            <a:spLocks/>
          </p:cNvSpPr>
          <p:nvPr/>
        </p:nvSpPr>
        <p:spPr>
          <a:xfrm>
            <a:off x="414250" y="1066748"/>
            <a:ext cx="2316208" cy="1199409"/>
          </a:xfrm>
          <a:prstGeom prst="round2DiagRect">
            <a:avLst/>
          </a:prstGeom>
          <a:solidFill>
            <a:srgbClr val="404040"/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45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5"/>
    </mc:Choice>
    <mc:Fallback xmlns="">
      <p:transition spd="slow" advTm="938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29DCBC-CD2B-4039-BEDE-79971FCE8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85" y="54571"/>
            <a:ext cx="11888230" cy="67488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2F49F09-1980-4BBD-9A9E-74D57AF40D77}"/>
              </a:ext>
            </a:extLst>
          </p:cNvPr>
          <p:cNvGrpSpPr/>
          <p:nvPr/>
        </p:nvGrpSpPr>
        <p:grpSpPr>
          <a:xfrm>
            <a:off x="153126" y="230188"/>
            <a:ext cx="3203971" cy="1157842"/>
            <a:chOff x="3286" y="586587"/>
            <a:chExt cx="3203971" cy="11578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4654F-4776-4D26-A85F-D2303F7171DE}"/>
                </a:ext>
              </a:extLst>
            </p:cNvPr>
            <p:cNvSpPr/>
            <p:nvPr/>
          </p:nvSpPr>
          <p:spPr>
            <a:xfrm>
              <a:off x="3286" y="586587"/>
              <a:ext cx="3203971" cy="115784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946632-251F-4938-9EF4-D5FF0D012A44}"/>
                </a:ext>
              </a:extLst>
            </p:cNvPr>
            <p:cNvSpPr txBox="1"/>
            <p:nvPr/>
          </p:nvSpPr>
          <p:spPr>
            <a:xfrm>
              <a:off x="3286" y="586587"/>
              <a:ext cx="3203971" cy="1157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Grazing regimes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BCB9271-0EB9-4C07-98FB-4F1B2736D96A}"/>
              </a:ext>
            </a:extLst>
          </p:cNvPr>
          <p:cNvSpPr/>
          <p:nvPr/>
        </p:nvSpPr>
        <p:spPr>
          <a:xfrm>
            <a:off x="1937421" y="3078139"/>
            <a:ext cx="1698800" cy="2665837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BF7799-F862-4684-9C60-CAC8C1C65224}"/>
              </a:ext>
            </a:extLst>
          </p:cNvPr>
          <p:cNvSpPr/>
          <p:nvPr/>
        </p:nvSpPr>
        <p:spPr>
          <a:xfrm>
            <a:off x="4470993" y="4318000"/>
            <a:ext cx="1625007" cy="1425976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9EF5BC-FCEB-4E62-A246-C2ADD02FF028}"/>
              </a:ext>
            </a:extLst>
          </p:cNvPr>
          <p:cNvSpPr/>
          <p:nvPr/>
        </p:nvSpPr>
        <p:spPr>
          <a:xfrm>
            <a:off x="7029207" y="3222625"/>
            <a:ext cx="1617922" cy="2521351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141AB8-A60F-4A66-B909-F1FD79E86232}"/>
              </a:ext>
            </a:extLst>
          </p:cNvPr>
          <p:cNvSpPr/>
          <p:nvPr/>
        </p:nvSpPr>
        <p:spPr>
          <a:xfrm>
            <a:off x="9484355" y="3521275"/>
            <a:ext cx="1711787" cy="2222701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29D735-BEB4-4A4D-B8F0-0156409012F6}"/>
              </a:ext>
            </a:extLst>
          </p:cNvPr>
          <p:cNvSpPr/>
          <p:nvPr/>
        </p:nvSpPr>
        <p:spPr>
          <a:xfrm>
            <a:off x="3888912" y="230188"/>
            <a:ext cx="535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likely is it that cattle producers would reduce stocking rate if it resulted in the following:</a:t>
            </a:r>
            <a:endParaRPr lang="en-US" sz="2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87F0FD-0419-4946-93CC-B0889A12DB29}"/>
              </a:ext>
            </a:extLst>
          </p:cNvPr>
          <p:cNvSpPr/>
          <p:nvPr/>
        </p:nvSpPr>
        <p:spPr>
          <a:xfrm>
            <a:off x="353399" y="6497733"/>
            <a:ext cx="25536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Raynor, Coon et al, In Review</a:t>
            </a:r>
          </a:p>
        </p:txBody>
      </p:sp>
    </p:spTree>
    <p:extLst>
      <p:ext uri="{BB962C8B-B14F-4D97-AF65-F5344CB8AC3E}">
        <p14:creationId xmlns:p14="http://schemas.microsoft.com/office/powerpoint/2010/main" val="4139228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green field with clouds in the sky&#10;&#10;Description generated with very high confidence">
            <a:extLst>
              <a:ext uri="{FF2B5EF4-FFF2-40B4-BE49-F238E27FC236}">
                <a16:creationId xmlns:a16="http://schemas.microsoft.com/office/drawing/2014/main" id="{9B5E90E1-C69C-4698-901D-4EEA33ACA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7"/>
          <a:stretch/>
        </p:blipFill>
        <p:spPr>
          <a:xfrm>
            <a:off x="0" y="-952151"/>
            <a:ext cx="12192000" cy="78101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3D7DB53-5221-44A4-81DC-1F1FD367D8F3}"/>
              </a:ext>
            </a:extLst>
          </p:cNvPr>
          <p:cNvSpPr/>
          <p:nvPr/>
        </p:nvSpPr>
        <p:spPr>
          <a:xfrm>
            <a:off x="2395657" y="5227067"/>
            <a:ext cx="277191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Miller et al, 2012, 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</a:t>
            </a:r>
            <a:endParaRPr lang="en-US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Schulz, 2014, 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</a:t>
            </a:r>
            <a:endParaRPr lang="en-US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5CFB4AD-8A0B-4DC8-8234-1D52BE12BA72}"/>
              </a:ext>
            </a:extLst>
          </p:cNvPr>
          <p:cNvSpPr txBox="1">
            <a:spLocks/>
          </p:cNvSpPr>
          <p:nvPr/>
        </p:nvSpPr>
        <p:spPr>
          <a:xfrm>
            <a:off x="1401185" y="560323"/>
            <a:ext cx="9766300" cy="1268477"/>
          </a:xfrm>
          <a:prstGeom prst="round2DiagRect">
            <a:avLst/>
          </a:prstGeom>
          <a:solidFill>
            <a:srgbClr val="404040">
              <a:alpha val="9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Conservation of grassland biodiversity must consider human enterprise – and private lands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D8D081-CB63-4363-B5A0-081E0BC67C5B}"/>
              </a:ext>
            </a:extLst>
          </p:cNvPr>
          <p:cNvSpPr txBox="1"/>
          <p:nvPr/>
        </p:nvSpPr>
        <p:spPr>
          <a:xfrm>
            <a:off x="11492947" y="5838159"/>
            <a:ext cx="599073" cy="203488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T. Swartz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BF7E19-A650-42E2-A29B-2A3F32352F06}"/>
              </a:ext>
            </a:extLst>
          </p:cNvPr>
          <p:cNvSpPr/>
          <p:nvPr/>
        </p:nvSpPr>
        <p:spPr>
          <a:xfrm>
            <a:off x="-2220686" y="-2193833"/>
            <a:ext cx="12438743" cy="4571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C579D6-F343-4665-8447-E2012AD70CFA}"/>
              </a:ext>
            </a:extLst>
          </p:cNvPr>
          <p:cNvSpPr/>
          <p:nvPr/>
        </p:nvSpPr>
        <p:spPr>
          <a:xfrm>
            <a:off x="0" y="6191075"/>
            <a:ext cx="12192000" cy="6788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E73BDB41-A784-435C-8FB8-BCD492CD6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2/13/2019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B83529C-9ADA-4B48-9944-821908627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@jaimejcoon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1BFBDFB-2145-4776-AD07-2EBC0844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997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4D06EF1-E247-47C5-8B45-FF175377554E}"/>
              </a:ext>
            </a:extLst>
          </p:cNvPr>
          <p:cNvSpPr/>
          <p:nvPr/>
        </p:nvSpPr>
        <p:spPr>
          <a:xfrm>
            <a:off x="0" y="6191075"/>
            <a:ext cx="12192000" cy="6788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bird standing on a dry grass field&#10;&#10;Description generated with very high confidence">
            <a:extLst>
              <a:ext uri="{FF2B5EF4-FFF2-40B4-BE49-F238E27FC236}">
                <a16:creationId xmlns:a16="http://schemas.microsoft.com/office/drawing/2014/main" id="{8B46E73E-A318-45AC-A822-C6FF4EA072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9" t="33145" r="18799" b="44564"/>
          <a:stretch/>
        </p:blipFill>
        <p:spPr>
          <a:xfrm>
            <a:off x="613381" y="3502985"/>
            <a:ext cx="3747092" cy="2524015"/>
          </a:xfrm>
          <a:prstGeom prst="rect">
            <a:avLst/>
          </a:prstGeom>
        </p:spPr>
      </p:pic>
      <p:pic>
        <p:nvPicPr>
          <p:cNvPr id="23" name="Picture 22" descr="A close up of a bird&#10;&#10;Description generated with very high confidence">
            <a:extLst>
              <a:ext uri="{FF2B5EF4-FFF2-40B4-BE49-F238E27FC236}">
                <a16:creationId xmlns:a16="http://schemas.microsoft.com/office/drawing/2014/main" id="{BE11F5AB-AAFC-4AEC-BC15-C67C163E5A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t="12430" r="6079" b="4429"/>
          <a:stretch/>
        </p:blipFill>
        <p:spPr>
          <a:xfrm>
            <a:off x="4353839" y="3511555"/>
            <a:ext cx="3777282" cy="250274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CF03A5-CBE7-4EA8-91D0-C31CE05AA3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1" t="21813" r="11174" b="22247"/>
          <a:stretch/>
        </p:blipFill>
        <p:spPr>
          <a:xfrm>
            <a:off x="8026636" y="965024"/>
            <a:ext cx="3649333" cy="2530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41F2F9-C667-4C77-AEC1-770F5327E9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4" t="26072" r="8488" b="8371"/>
          <a:stretch/>
        </p:blipFill>
        <p:spPr>
          <a:xfrm>
            <a:off x="4365890" y="959416"/>
            <a:ext cx="3661391" cy="25485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0195B8-7949-4778-8517-CA3E5B186F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19145" r="33385" b="18427"/>
          <a:stretch/>
        </p:blipFill>
        <p:spPr>
          <a:xfrm>
            <a:off x="613763" y="965876"/>
            <a:ext cx="3752134" cy="2537339"/>
          </a:xfrm>
          <a:prstGeom prst="rect">
            <a:avLst/>
          </a:prstGeom>
        </p:spPr>
      </p:pic>
      <p:pic>
        <p:nvPicPr>
          <p:cNvPr id="14" name="Picture 6" descr="Image result for eastern meadowlark">
            <a:extLst>
              <a:ext uri="{FF2B5EF4-FFF2-40B4-BE49-F238E27FC236}">
                <a16:creationId xmlns:a16="http://schemas.microsoft.com/office/drawing/2014/main" id="{EEC16C06-752C-4827-A11D-5F7728CF2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" t="12031" r="25715" b="19125"/>
          <a:stretch/>
        </p:blipFill>
        <p:spPr bwMode="auto">
          <a:xfrm>
            <a:off x="8031719" y="3496012"/>
            <a:ext cx="3656684" cy="253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7275F7D-8D9D-4388-B9AD-72BBB16CDBD5}"/>
              </a:ext>
            </a:extLst>
          </p:cNvPr>
          <p:cNvSpPr/>
          <p:nvPr/>
        </p:nvSpPr>
        <p:spPr>
          <a:xfrm>
            <a:off x="618201" y="3026449"/>
            <a:ext cx="3759747" cy="475833"/>
          </a:xfrm>
          <a:prstGeom prst="rect">
            <a:avLst/>
          </a:prstGeom>
          <a:solidFill>
            <a:schemeClr val="accent4">
              <a:lumMod val="20000"/>
              <a:lumOff val="80000"/>
              <a:alpha val="5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112000"/>
              </a:lnSpc>
              <a:buFont typeface="Franklin Gothic Book" panose="020B0503020102020204" pitchFamily="34" charset="0"/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Grasshopper Sparrow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B47703-1ACA-4143-A0EA-FD20F5C15A4F}"/>
              </a:ext>
            </a:extLst>
          </p:cNvPr>
          <p:cNvSpPr/>
          <p:nvPr/>
        </p:nvSpPr>
        <p:spPr>
          <a:xfrm>
            <a:off x="4353839" y="3025746"/>
            <a:ext cx="3684283" cy="483929"/>
          </a:xfrm>
          <a:prstGeom prst="rect">
            <a:avLst/>
          </a:prstGeom>
          <a:solidFill>
            <a:schemeClr val="accent4">
              <a:lumMod val="20000"/>
              <a:lumOff val="80000"/>
              <a:alpha val="5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112000"/>
              </a:lnSpc>
              <a:buFont typeface="Franklin Gothic Book" panose="020B0503020102020204" pitchFamily="34" charset="0"/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Bobolink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476F34-082E-439F-8DA9-530E7282B21C}"/>
              </a:ext>
            </a:extLst>
          </p:cNvPr>
          <p:cNvSpPr/>
          <p:nvPr/>
        </p:nvSpPr>
        <p:spPr>
          <a:xfrm>
            <a:off x="7991686" y="3025787"/>
            <a:ext cx="3684283" cy="475833"/>
          </a:xfrm>
          <a:prstGeom prst="rect">
            <a:avLst/>
          </a:prstGeom>
          <a:solidFill>
            <a:schemeClr val="accent4">
              <a:lumMod val="20000"/>
              <a:lumOff val="80000"/>
              <a:alpha val="5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112000"/>
              </a:lnSpc>
              <a:buFont typeface="Franklin Gothic Book" panose="020B0503020102020204" pitchFamily="34" charset="0"/>
              <a:buNone/>
            </a:pP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Dickcissel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90A92E-87E5-4A57-93D3-DE0B09B5326E}"/>
              </a:ext>
            </a:extLst>
          </p:cNvPr>
          <p:cNvSpPr/>
          <p:nvPr/>
        </p:nvSpPr>
        <p:spPr>
          <a:xfrm>
            <a:off x="8026636" y="5556775"/>
            <a:ext cx="3656947" cy="485851"/>
          </a:xfrm>
          <a:prstGeom prst="rect">
            <a:avLst/>
          </a:prstGeom>
          <a:solidFill>
            <a:schemeClr val="accent4">
              <a:lumMod val="20000"/>
              <a:lumOff val="80000"/>
              <a:alpha val="5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112000"/>
              </a:lnSpc>
              <a:buFont typeface="Franklin Gothic Book" panose="020B0503020102020204" pitchFamily="34" charset="0"/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Eastern Meadowlark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0CDD8C-86F0-40E8-A4DF-7DDE09D1E07C}"/>
              </a:ext>
            </a:extLst>
          </p:cNvPr>
          <p:cNvSpPr/>
          <p:nvPr/>
        </p:nvSpPr>
        <p:spPr>
          <a:xfrm>
            <a:off x="4377948" y="5556775"/>
            <a:ext cx="3653772" cy="475833"/>
          </a:xfrm>
          <a:prstGeom prst="rect">
            <a:avLst/>
          </a:prstGeom>
          <a:solidFill>
            <a:schemeClr val="accent4">
              <a:lumMod val="20000"/>
              <a:lumOff val="80000"/>
              <a:alpha val="5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112000"/>
              </a:lnSpc>
              <a:buFont typeface="Franklin Gothic Book" panose="020B0503020102020204" pitchFamily="34" charset="0"/>
              <a:buNone/>
            </a:pP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Henslow’s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Sparrow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6712621-AE3D-4403-8E61-3E828772B0C0}"/>
              </a:ext>
            </a:extLst>
          </p:cNvPr>
          <p:cNvSpPr/>
          <p:nvPr/>
        </p:nvSpPr>
        <p:spPr>
          <a:xfrm>
            <a:off x="618202" y="5555021"/>
            <a:ext cx="3764184" cy="477911"/>
          </a:xfrm>
          <a:prstGeom prst="rect">
            <a:avLst/>
          </a:prstGeom>
          <a:solidFill>
            <a:schemeClr val="accent4">
              <a:lumMod val="20000"/>
              <a:lumOff val="80000"/>
              <a:alpha val="5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112000"/>
              </a:lnSpc>
              <a:buFont typeface="Franklin Gothic Book" panose="020B0503020102020204" pitchFamily="34" charset="0"/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Upland Sandpiper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15CA37D-1C62-4B9A-9369-360B2172DA7E}"/>
              </a:ext>
            </a:extLst>
          </p:cNvPr>
          <p:cNvSpPr txBox="1">
            <a:spLocks/>
          </p:cNvSpPr>
          <p:nvPr/>
        </p:nvSpPr>
        <p:spPr>
          <a:xfrm>
            <a:off x="726088" y="284330"/>
            <a:ext cx="11032783" cy="7895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How can we maximize conservation on private land?</a:t>
            </a: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747C87B9-C956-4D66-B7CD-D65076CEF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2/13/2019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AF43BDAB-585E-4E0B-8832-DE7D3FFA5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@jaimejcoon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1C33B5B-AAF7-4519-BB32-E3CFB3D9D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84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D2993927-DF8B-A147-944F-91B14CD84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" b="170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122561-84E1-4BAF-8A64-8F747788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15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Grasslands Provide Many Ecosystem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A976CB-BDCE-614C-9B7F-26171D27E6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22689" r="22580" b="16464"/>
          <a:stretch/>
        </p:blipFill>
        <p:spPr>
          <a:xfrm>
            <a:off x="594634" y="1225949"/>
            <a:ext cx="3730194" cy="235591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C545A9-4D29-F048-89D7-8634AD9DBD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2" b="20498"/>
          <a:stretch/>
        </p:blipFill>
        <p:spPr>
          <a:xfrm>
            <a:off x="8069641" y="1225951"/>
            <a:ext cx="3692164" cy="235591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07B12661-AC8D-EE4D-9C1C-FB63396499AA}"/>
              </a:ext>
            </a:extLst>
          </p:cNvPr>
          <p:cNvSpPr txBox="1"/>
          <p:nvPr/>
        </p:nvSpPr>
        <p:spPr>
          <a:xfrm>
            <a:off x="11492947" y="5838159"/>
            <a:ext cx="599073" cy="203488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T. Swartz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9FD7DBF-0B65-8C4F-A1DF-C37B1E798D29}"/>
              </a:ext>
            </a:extLst>
          </p:cNvPr>
          <p:cNvSpPr txBox="1"/>
          <p:nvPr/>
        </p:nvSpPr>
        <p:spPr>
          <a:xfrm>
            <a:off x="618395" y="3336677"/>
            <a:ext cx="653151" cy="184989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Hovick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2AAB1F9-50E9-0A46-970B-5A907D52B7CD}"/>
              </a:ext>
            </a:extLst>
          </p:cNvPr>
          <p:cNvSpPr txBox="1"/>
          <p:nvPr/>
        </p:nvSpPr>
        <p:spPr>
          <a:xfrm>
            <a:off x="8127074" y="3310158"/>
            <a:ext cx="1090334" cy="152884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Maresh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Nelson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F8D4D9-6158-9349-AFBF-C2966A2E81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" b="12158"/>
          <a:stretch/>
        </p:blipFill>
        <p:spPr>
          <a:xfrm>
            <a:off x="4426413" y="3870353"/>
            <a:ext cx="3339174" cy="210895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B18A4A-DA12-4231-9B34-C5A24C118ED2}"/>
              </a:ext>
            </a:extLst>
          </p:cNvPr>
          <p:cNvSpPr/>
          <p:nvPr/>
        </p:nvSpPr>
        <p:spPr>
          <a:xfrm>
            <a:off x="0" y="6191075"/>
            <a:ext cx="12192000" cy="6788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6ADCF4D-5B88-4F55-8CA7-BC0D1B99D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2/13/2019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665A0D7-63E8-4C2A-A703-C1F51C2F3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@jaimejcoon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925F0E3-56A3-4A45-B969-C85BE382D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03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8A57D3B3-DC3A-404C-8D83-730198624DD7}"/>
              </a:ext>
            </a:extLst>
          </p:cNvPr>
          <p:cNvSpPr txBox="1"/>
          <p:nvPr/>
        </p:nvSpPr>
        <p:spPr>
          <a:xfrm>
            <a:off x="789211" y="5818155"/>
            <a:ext cx="5038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Flow diagram adapted from Miller, Coon, Swartz et al, in prep</a:t>
            </a:r>
          </a:p>
        </p:txBody>
      </p:sp>
      <p:sp>
        <p:nvSpPr>
          <p:cNvPr id="112" name="TextBox 281">
            <a:extLst>
              <a:ext uri="{FF2B5EF4-FFF2-40B4-BE49-F238E27FC236}">
                <a16:creationId xmlns:a16="http://schemas.microsoft.com/office/drawing/2014/main" id="{65F041BD-12A3-4625-B62E-B0DF043D16FF}"/>
              </a:ext>
            </a:extLst>
          </p:cNvPr>
          <p:cNvSpPr txBox="1"/>
          <p:nvPr/>
        </p:nvSpPr>
        <p:spPr>
          <a:xfrm>
            <a:off x="232117" y="3796350"/>
            <a:ext cx="3084222" cy="1469672"/>
          </a:xfrm>
          <a:prstGeom prst="rect">
            <a:avLst/>
          </a:prstGeom>
          <a:noFill/>
          <a:ln w="7620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factors influence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management decisions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 private land?</a:t>
            </a:r>
          </a:p>
        </p:txBody>
      </p:sp>
      <p:pic>
        <p:nvPicPr>
          <p:cNvPr id="46" name="Picture 45" descr="A person standing next to a tree&#10;&#10;Description generated with very high confidence">
            <a:extLst>
              <a:ext uri="{FF2B5EF4-FFF2-40B4-BE49-F238E27FC236}">
                <a16:creationId xmlns:a16="http://schemas.microsoft.com/office/drawing/2014/main" id="{AE666930-3021-44EF-A4C7-36349252D0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8" t="7726" r="13509" b="1"/>
          <a:stretch/>
        </p:blipFill>
        <p:spPr>
          <a:xfrm>
            <a:off x="3549987" y="3318209"/>
            <a:ext cx="2277526" cy="2407257"/>
          </a:xfrm>
          <a:prstGeom prst="rect">
            <a:avLst/>
          </a:prstGeom>
          <a:ln w="76200">
            <a:solidFill>
              <a:schemeClr val="accent4">
                <a:lumMod val="40000"/>
                <a:lumOff val="60000"/>
              </a:schemeClr>
            </a:solidFill>
          </a:ln>
        </p:spPr>
      </p:pic>
      <p:sp>
        <p:nvSpPr>
          <p:cNvPr id="5" name="Rounded Rectangle 54">
            <a:extLst>
              <a:ext uri="{FF2B5EF4-FFF2-40B4-BE49-F238E27FC236}">
                <a16:creationId xmlns:a16="http://schemas.microsoft.com/office/drawing/2014/main" id="{B9C5AAA3-86CB-4C56-9800-71CBA490081B}"/>
              </a:ext>
            </a:extLst>
          </p:cNvPr>
          <p:cNvSpPr/>
          <p:nvPr/>
        </p:nvSpPr>
        <p:spPr>
          <a:xfrm>
            <a:off x="1628723" y="1063982"/>
            <a:ext cx="9691348" cy="2048316"/>
          </a:xfrm>
          <a:prstGeom prst="roundRect">
            <a:avLst>
              <a:gd name="adj" fmla="val 5210"/>
            </a:avLst>
          </a:prstGeom>
          <a:gradFill flip="none" rotWithShape="1">
            <a:gsLst>
              <a:gs pos="29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40000"/>
                  <a:lumOff val="60000"/>
                </a:schemeClr>
              </a:gs>
              <a:gs pos="52000">
                <a:schemeClr val="accent6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356D40-9098-454B-B00F-863C65C272EE}"/>
              </a:ext>
            </a:extLst>
          </p:cNvPr>
          <p:cNvSpPr/>
          <p:nvPr/>
        </p:nvSpPr>
        <p:spPr>
          <a:xfrm>
            <a:off x="9180577" y="1397413"/>
            <a:ext cx="1895245" cy="1075002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Grassland Systems</a:t>
            </a:r>
          </a:p>
        </p:txBody>
      </p:sp>
      <p:sp>
        <p:nvSpPr>
          <p:cNvPr id="7" name="TextBox 281">
            <a:extLst>
              <a:ext uri="{FF2B5EF4-FFF2-40B4-BE49-F238E27FC236}">
                <a16:creationId xmlns:a16="http://schemas.microsoft.com/office/drawing/2014/main" id="{0DCD5586-8767-466E-A7B3-262265C93F41}"/>
              </a:ext>
            </a:extLst>
          </p:cNvPr>
          <p:cNvSpPr txBox="1"/>
          <p:nvPr/>
        </p:nvSpPr>
        <p:spPr>
          <a:xfrm>
            <a:off x="1913101" y="1462952"/>
            <a:ext cx="1624941" cy="9439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Behavioral Drivers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304DD03-C826-4E8D-943F-22BE28FE0490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8687110" y="1934914"/>
            <a:ext cx="493467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3E14115-9C01-4F48-8E97-198F473CA42C}"/>
              </a:ext>
            </a:extLst>
          </p:cNvPr>
          <p:cNvSpPr/>
          <p:nvPr/>
        </p:nvSpPr>
        <p:spPr>
          <a:xfrm>
            <a:off x="3885933" y="1659329"/>
            <a:ext cx="2183543" cy="551169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Landowners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84F9D22-53F5-4DA7-BAF7-D94A49C5B846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4977705" y="733630"/>
            <a:ext cx="0" cy="92569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239C445-15F3-4E08-A081-C2AE69FF1412}"/>
              </a:ext>
            </a:extLst>
          </p:cNvPr>
          <p:cNvSpPr/>
          <p:nvPr/>
        </p:nvSpPr>
        <p:spPr>
          <a:xfrm>
            <a:off x="6370453" y="1397413"/>
            <a:ext cx="2418183" cy="1075002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Management Decisions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C7B80F7-C67F-44F3-991B-D47913C5897E}"/>
              </a:ext>
            </a:extLst>
          </p:cNvPr>
          <p:cNvCxnSpPr>
            <a:cxnSpLocks/>
            <a:stCxn id="10" idx="3"/>
            <a:endCxn id="15" idx="1"/>
          </p:cNvCxnSpPr>
          <p:nvPr/>
        </p:nvCxnSpPr>
        <p:spPr>
          <a:xfrm>
            <a:off x="6069476" y="1934914"/>
            <a:ext cx="300977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F70A4F6-F4E4-46AA-8AD1-F6319ABAE1A0}"/>
              </a:ext>
            </a:extLst>
          </p:cNvPr>
          <p:cNvCxnSpPr>
            <a:cxnSpLocks/>
          </p:cNvCxnSpPr>
          <p:nvPr/>
        </p:nvCxnSpPr>
        <p:spPr>
          <a:xfrm>
            <a:off x="10115843" y="792744"/>
            <a:ext cx="0" cy="60743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88AE72-82AD-4E41-BCAF-9005133300CE}"/>
              </a:ext>
            </a:extLst>
          </p:cNvPr>
          <p:cNvCxnSpPr>
            <a:cxnSpLocks/>
          </p:cNvCxnSpPr>
          <p:nvPr/>
        </p:nvCxnSpPr>
        <p:spPr>
          <a:xfrm>
            <a:off x="4977704" y="739968"/>
            <a:ext cx="5148468" cy="3512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81">
            <a:extLst>
              <a:ext uri="{FF2B5EF4-FFF2-40B4-BE49-F238E27FC236}">
                <a16:creationId xmlns:a16="http://schemas.microsoft.com/office/drawing/2014/main" id="{417C6B2B-C1F7-40D3-96CF-0DE89716EF41}"/>
              </a:ext>
            </a:extLst>
          </p:cNvPr>
          <p:cNvSpPr txBox="1"/>
          <p:nvPr/>
        </p:nvSpPr>
        <p:spPr>
          <a:xfrm>
            <a:off x="5910570" y="521047"/>
            <a:ext cx="3055174" cy="4251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numCol="1" rtlCol="0" anchor="t">
            <a:no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Ecosystem Services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C0615B-B367-4FF0-BCCF-BC92EAEE8BF2}"/>
              </a:ext>
            </a:extLst>
          </p:cNvPr>
          <p:cNvSpPr txBox="1"/>
          <p:nvPr/>
        </p:nvSpPr>
        <p:spPr>
          <a:xfrm>
            <a:off x="1628723" y="2742966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 System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31D5243-E9CE-467B-B243-A07DF087BA97}"/>
              </a:ext>
            </a:extLst>
          </p:cNvPr>
          <p:cNvSpPr txBox="1"/>
          <p:nvPr/>
        </p:nvSpPr>
        <p:spPr>
          <a:xfrm>
            <a:off x="9281075" y="2726514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Ecological System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2CE9A9-981A-4CC2-80A7-5DE85649BF6B}"/>
              </a:ext>
            </a:extLst>
          </p:cNvPr>
          <p:cNvSpPr txBox="1"/>
          <p:nvPr/>
        </p:nvSpPr>
        <p:spPr>
          <a:xfrm>
            <a:off x="5461395" y="2685621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Social-Ecological Interface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01A8CBD-74DE-4E0D-9C35-DA5715C6A3D4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>
            <a:off x="3538042" y="1934913"/>
            <a:ext cx="347891" cy="1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281">
            <a:extLst>
              <a:ext uri="{FF2B5EF4-FFF2-40B4-BE49-F238E27FC236}">
                <a16:creationId xmlns:a16="http://schemas.microsoft.com/office/drawing/2014/main" id="{83BA69E2-4D53-44C2-914D-7A5E41CF6A81}"/>
              </a:ext>
            </a:extLst>
          </p:cNvPr>
          <p:cNvSpPr txBox="1"/>
          <p:nvPr/>
        </p:nvSpPr>
        <p:spPr>
          <a:xfrm>
            <a:off x="6236910" y="3819503"/>
            <a:ext cx="3098338" cy="1469672"/>
          </a:xfrm>
          <a:prstGeom prst="rect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do these management decisions impact grassland birds?</a:t>
            </a:r>
          </a:p>
        </p:txBody>
      </p:sp>
      <p:pic>
        <p:nvPicPr>
          <p:cNvPr id="99" name="Picture 98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0A9D4D4F-FD42-49AE-A175-2C06783C24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5" t="30866" r="20571" b="7383"/>
          <a:stretch/>
        </p:blipFill>
        <p:spPr>
          <a:xfrm>
            <a:off x="9568896" y="3308303"/>
            <a:ext cx="2277526" cy="2413654"/>
          </a:xfrm>
          <a:prstGeom prst="rect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65C84323-797D-4BA1-B74F-4F1091E4E2CA}"/>
              </a:ext>
            </a:extLst>
          </p:cNvPr>
          <p:cNvSpPr txBox="1"/>
          <p:nvPr/>
        </p:nvSpPr>
        <p:spPr>
          <a:xfrm>
            <a:off x="5226250" y="5533840"/>
            <a:ext cx="570086" cy="168172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J. Miller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7D4EDFC-B3D9-4AA6-A0F8-5FB8F9FA1601}"/>
              </a:ext>
            </a:extLst>
          </p:cNvPr>
          <p:cNvSpPr txBox="1"/>
          <p:nvPr/>
        </p:nvSpPr>
        <p:spPr>
          <a:xfrm>
            <a:off x="11141160" y="5522123"/>
            <a:ext cx="653151" cy="168172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Hovick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ACF3FB4-19C5-4F21-BE92-AD5042788B1E}"/>
              </a:ext>
            </a:extLst>
          </p:cNvPr>
          <p:cNvGrpSpPr/>
          <p:nvPr/>
        </p:nvGrpSpPr>
        <p:grpSpPr>
          <a:xfrm>
            <a:off x="1492929" y="3336642"/>
            <a:ext cx="513224" cy="513224"/>
            <a:chOff x="7948173" y="1873615"/>
            <a:chExt cx="513224" cy="51322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ECF55F3-6545-45CA-8E98-F15BE6E3B256}"/>
                </a:ext>
              </a:extLst>
            </p:cNvPr>
            <p:cNvSpPr/>
            <p:nvPr/>
          </p:nvSpPr>
          <p:spPr>
            <a:xfrm>
              <a:off x="7948173" y="1873615"/>
              <a:ext cx="513224" cy="513224"/>
            </a:xfrm>
            <a:prstGeom prst="ellips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Oval 10">
              <a:extLst>
                <a:ext uri="{FF2B5EF4-FFF2-40B4-BE49-F238E27FC236}">
                  <a16:creationId xmlns:a16="http://schemas.microsoft.com/office/drawing/2014/main" id="{C3644E0E-2C44-4180-B621-A60235B712A8}"/>
                </a:ext>
              </a:extLst>
            </p:cNvPr>
            <p:cNvSpPr txBox="1"/>
            <p:nvPr/>
          </p:nvSpPr>
          <p:spPr>
            <a:xfrm>
              <a:off x="8023333" y="1948775"/>
              <a:ext cx="362904" cy="3629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13" tIns="12700" rIns="40013" bIns="1270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354CEA9-5958-489D-9D19-195C6F0C25C4}"/>
              </a:ext>
            </a:extLst>
          </p:cNvPr>
          <p:cNvGrpSpPr/>
          <p:nvPr/>
        </p:nvGrpSpPr>
        <p:grpSpPr>
          <a:xfrm>
            <a:off x="7497722" y="3347471"/>
            <a:ext cx="513224" cy="513224"/>
            <a:chOff x="10038355" y="1873615"/>
            <a:chExt cx="513224" cy="51322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A08A9C9-7FAC-4266-99A2-B86AE61AD01A}"/>
                </a:ext>
              </a:extLst>
            </p:cNvPr>
            <p:cNvSpPr/>
            <p:nvPr/>
          </p:nvSpPr>
          <p:spPr>
            <a:xfrm>
              <a:off x="10038355" y="1873615"/>
              <a:ext cx="513224" cy="51322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Oval 14">
              <a:extLst>
                <a:ext uri="{FF2B5EF4-FFF2-40B4-BE49-F238E27FC236}">
                  <a16:creationId xmlns:a16="http://schemas.microsoft.com/office/drawing/2014/main" id="{9080EB59-AA9F-4D40-84FD-3165E4DC833F}"/>
                </a:ext>
              </a:extLst>
            </p:cNvPr>
            <p:cNvSpPr txBox="1"/>
            <p:nvPr/>
          </p:nvSpPr>
          <p:spPr>
            <a:xfrm>
              <a:off x="10113515" y="1948775"/>
              <a:ext cx="362904" cy="3629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13" tIns="12700" rIns="40013" bIns="1270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7A28299-31FD-4047-8328-3822E8243A7E}"/>
              </a:ext>
            </a:extLst>
          </p:cNvPr>
          <p:cNvSpPr/>
          <p:nvPr/>
        </p:nvSpPr>
        <p:spPr>
          <a:xfrm>
            <a:off x="0" y="6191075"/>
            <a:ext cx="12192000" cy="6788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2C01A3EB-20C2-49AD-B9A2-AC48D8BA7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2/13/2019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B8D20E33-F536-43D3-9323-3DFEB9CEA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@jaimejcoon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7E2435BC-6923-42C4-83DD-38198BB3E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1CC3CDB5-E223-435A-89B9-8324B8A8C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17" y="167872"/>
            <a:ext cx="5251129" cy="78956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Research Framework</a:t>
            </a:r>
          </a:p>
        </p:txBody>
      </p:sp>
    </p:spTree>
    <p:extLst>
      <p:ext uri="{BB962C8B-B14F-4D97-AF65-F5344CB8AC3E}">
        <p14:creationId xmlns:p14="http://schemas.microsoft.com/office/powerpoint/2010/main" val="289596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12" grpId="0" animBg="1"/>
      <p:bldP spid="5" grpId="0" animBg="1"/>
      <p:bldP spid="6" grpId="0" animBg="1"/>
      <p:bldP spid="7" grpId="0" animBg="1"/>
      <p:bldP spid="10" grpId="0" animBg="1"/>
      <p:bldP spid="15" grpId="0" animBg="1"/>
      <p:bldP spid="25" grpId="0" animBg="1"/>
      <p:bldP spid="2" grpId="0"/>
      <p:bldP spid="39" grpId="0"/>
      <p:bldP spid="40" grpId="0"/>
      <p:bldP spid="77" grpId="0" animBg="1"/>
      <p:bldP spid="82" grpId="0" animBg="1"/>
      <p:bldP spid="8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green field&#10;&#10;Description generated with very high confidence">
            <a:extLst>
              <a:ext uri="{FF2B5EF4-FFF2-40B4-BE49-F238E27FC236}">
                <a16:creationId xmlns:a16="http://schemas.microsoft.com/office/drawing/2014/main" id="{C4BA717A-82D8-4F68-A2A4-8B215B10FF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" r="-552"/>
          <a:stretch/>
        </p:blipFill>
        <p:spPr>
          <a:xfrm>
            <a:off x="1565578" y="-1"/>
            <a:ext cx="9144501" cy="6813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E9394E-D34D-4F45-A0F6-E4794289D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13" y="1236300"/>
            <a:ext cx="2309307" cy="1537402"/>
          </a:xfrm>
          <a:prstGeom prst="rect">
            <a:avLst/>
          </a:prstGeom>
        </p:spPr>
      </p:pic>
      <p:pic>
        <p:nvPicPr>
          <p:cNvPr id="14" name="Picture 13" descr="A bird standing on a dry grass field&#10;&#10;Description generated with very high confidence">
            <a:extLst>
              <a:ext uri="{FF2B5EF4-FFF2-40B4-BE49-F238E27FC236}">
                <a16:creationId xmlns:a16="http://schemas.microsoft.com/office/drawing/2014/main" id="{E094B5B8-B141-4144-B88E-AE850EE9A0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3" t="32930" r="21327" b="44779"/>
          <a:stretch/>
        </p:blipFill>
        <p:spPr>
          <a:xfrm>
            <a:off x="3168481" y="3219142"/>
            <a:ext cx="1854537" cy="163996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2" name="Picture 11" descr="A close up of a bird&#10;&#10;Description generated with very high confidence">
            <a:extLst>
              <a:ext uri="{FF2B5EF4-FFF2-40B4-BE49-F238E27FC236}">
                <a16:creationId xmlns:a16="http://schemas.microsoft.com/office/drawing/2014/main" id="{A308360E-C67E-4546-A0FE-1E779DC228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4" t="12430" r="27968" b="8141"/>
          <a:stretch/>
        </p:blipFill>
        <p:spPr>
          <a:xfrm>
            <a:off x="7038563" y="3267037"/>
            <a:ext cx="1854538" cy="163996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DFFFF9-0494-4E5E-9E4D-45B2B34663C5}"/>
              </a:ext>
            </a:extLst>
          </p:cNvPr>
          <p:cNvSpPr txBox="1"/>
          <p:nvPr/>
        </p:nvSpPr>
        <p:spPr>
          <a:xfrm>
            <a:off x="8322374" y="3255113"/>
            <a:ext cx="539795" cy="168172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Hovick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642E2-3C44-4BAA-BC5D-B761CD24BB6D}"/>
              </a:ext>
            </a:extLst>
          </p:cNvPr>
          <p:cNvSpPr txBox="1"/>
          <p:nvPr/>
        </p:nvSpPr>
        <p:spPr>
          <a:xfrm>
            <a:off x="3932684" y="3219143"/>
            <a:ext cx="1090334" cy="168172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Maresh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Nelson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EFBD63-AC23-494F-927F-BF4847836E51}"/>
              </a:ext>
            </a:extLst>
          </p:cNvPr>
          <p:cNvSpPr txBox="1"/>
          <p:nvPr/>
        </p:nvSpPr>
        <p:spPr>
          <a:xfrm>
            <a:off x="11536954" y="6245359"/>
            <a:ext cx="544612" cy="168172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T. Swartz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2320A4-A604-48DD-B3BF-9F187122DD09}"/>
              </a:ext>
            </a:extLst>
          </p:cNvPr>
          <p:cNvSpPr/>
          <p:nvPr/>
        </p:nvSpPr>
        <p:spPr>
          <a:xfrm>
            <a:off x="1563848" y="5790866"/>
            <a:ext cx="47676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Duchardt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2016, 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76AB27-B35C-4B0F-8BCC-E6DC0142D153}"/>
              </a:ext>
            </a:extLst>
          </p:cNvPr>
          <p:cNvSpPr/>
          <p:nvPr/>
        </p:nvSpPr>
        <p:spPr>
          <a:xfrm>
            <a:off x="0" y="6191075"/>
            <a:ext cx="12192000" cy="6788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234BC10C-42AB-4A3F-8FCC-8E8042FF5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2/13/2019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81906FE9-3B3F-46ED-A5E9-D46127D8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51032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@jaimejcoon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6D9C45CD-0B46-4D54-9ACB-FD7F911D7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86D3BC5-3D34-43CE-A4DB-F4B6375260A1}"/>
              </a:ext>
            </a:extLst>
          </p:cNvPr>
          <p:cNvSpPr txBox="1">
            <a:spLocks/>
          </p:cNvSpPr>
          <p:nvPr/>
        </p:nvSpPr>
        <p:spPr>
          <a:xfrm>
            <a:off x="311223" y="3737816"/>
            <a:ext cx="2267760" cy="369333"/>
          </a:xfrm>
          <a:prstGeom prst="round2DiagRect">
            <a:avLst/>
          </a:prstGeom>
          <a:solidFill>
            <a:srgbClr val="404040"/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Years-Since-Fire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E1FE473C-4706-4030-8A29-E6F7DD7F8B0B}"/>
              </a:ext>
            </a:extLst>
          </p:cNvPr>
          <p:cNvSpPr txBox="1">
            <a:spLocks/>
          </p:cNvSpPr>
          <p:nvPr/>
        </p:nvSpPr>
        <p:spPr>
          <a:xfrm>
            <a:off x="9450092" y="3737815"/>
            <a:ext cx="2267760" cy="369333"/>
          </a:xfrm>
          <a:prstGeom prst="round2DiagRect">
            <a:avLst/>
          </a:prstGeom>
          <a:solidFill>
            <a:srgbClr val="404040"/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Years-Since-Fire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6FF2D06-6C4C-E14A-9928-6302F4072309}"/>
              </a:ext>
            </a:extLst>
          </p:cNvPr>
          <p:cNvSpPr txBox="1">
            <a:spLocks/>
          </p:cNvSpPr>
          <p:nvPr/>
        </p:nvSpPr>
        <p:spPr>
          <a:xfrm>
            <a:off x="2465978" y="389174"/>
            <a:ext cx="7602855" cy="1664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Managing for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heterogeneity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increase grassland bird diversity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77F80AB-A863-B143-950E-F30EAC660F06}"/>
              </a:ext>
            </a:extLst>
          </p:cNvPr>
          <p:cNvSpPr txBox="1">
            <a:spLocks/>
          </p:cNvSpPr>
          <p:nvPr/>
        </p:nvSpPr>
        <p:spPr>
          <a:xfrm>
            <a:off x="2955821" y="2665204"/>
            <a:ext cx="2515285" cy="4107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Upland Sandpiper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0EF457D-FE46-814B-93B4-94FCE8D71A80}"/>
              </a:ext>
            </a:extLst>
          </p:cNvPr>
          <p:cNvSpPr txBox="1">
            <a:spLocks/>
          </p:cNvSpPr>
          <p:nvPr/>
        </p:nvSpPr>
        <p:spPr>
          <a:xfrm>
            <a:off x="6553699" y="2720747"/>
            <a:ext cx="2800233" cy="447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Henslow’s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Sparrow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08DB03B-B9D9-354A-878B-BF5BF0478FB5}"/>
              </a:ext>
            </a:extLst>
          </p:cNvPr>
          <p:cNvGrpSpPr/>
          <p:nvPr/>
        </p:nvGrpSpPr>
        <p:grpSpPr>
          <a:xfrm>
            <a:off x="365013" y="461287"/>
            <a:ext cx="2309307" cy="920661"/>
            <a:chOff x="3655814" y="586587"/>
            <a:chExt cx="3203971" cy="115784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D23D471-EF5A-CD42-8210-89A61D8B99CF}"/>
                </a:ext>
              </a:extLst>
            </p:cNvPr>
            <p:cNvSpPr/>
            <p:nvPr/>
          </p:nvSpPr>
          <p:spPr>
            <a:xfrm>
              <a:off x="3655814" y="586587"/>
              <a:ext cx="3203971" cy="115784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2">
                <a:hueOff val="-727682"/>
                <a:satOff val="-41964"/>
                <a:lumOff val="4314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EC0E23C-5C09-2D4B-ABEC-2B67CED8903A}"/>
                </a:ext>
              </a:extLst>
            </p:cNvPr>
            <p:cNvSpPr txBox="1"/>
            <p:nvPr/>
          </p:nvSpPr>
          <p:spPr>
            <a:xfrm>
              <a:off x="3655814" y="586587"/>
              <a:ext cx="3203971" cy="1157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Prescribed fire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018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5" grpId="0"/>
      <p:bldP spid="28" grpId="0" animBg="1"/>
      <p:bldP spid="29" grpId="0" animBg="1"/>
      <p:bldP spid="21" grpId="0" uiExpand="1" build="p" bldLvl="2"/>
      <p:bldP spid="30" grpId="0" build="allAtOnce"/>
      <p:bldP spid="31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D2B0DD-7272-3246-904C-820D492F5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9" b="17965"/>
          <a:stretch/>
        </p:blipFill>
        <p:spPr>
          <a:xfrm>
            <a:off x="0" y="0"/>
            <a:ext cx="12192000" cy="61910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EFBD63-AC23-494F-927F-BF4847836E51}"/>
              </a:ext>
            </a:extLst>
          </p:cNvPr>
          <p:cNvSpPr txBox="1"/>
          <p:nvPr/>
        </p:nvSpPr>
        <p:spPr>
          <a:xfrm>
            <a:off x="11536954" y="6245359"/>
            <a:ext cx="544612" cy="168172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T. Swartz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2320A4-A604-48DD-B3BF-9F187122DD09}"/>
              </a:ext>
            </a:extLst>
          </p:cNvPr>
          <p:cNvSpPr/>
          <p:nvPr/>
        </p:nvSpPr>
        <p:spPr>
          <a:xfrm>
            <a:off x="318241" y="5369774"/>
            <a:ext cx="55491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Duchardt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2016, 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</a:t>
            </a:r>
          </a:p>
          <a:p>
            <a:pPr marR="0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Maresh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Nelson, Coon et al, 2018,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</a:t>
            </a:r>
            <a:endParaRPr lang="en-US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Raynor, Coon et al, In Review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76AB27-B35C-4B0F-8BCC-E6DC0142D153}"/>
              </a:ext>
            </a:extLst>
          </p:cNvPr>
          <p:cNvSpPr/>
          <p:nvPr/>
        </p:nvSpPr>
        <p:spPr>
          <a:xfrm>
            <a:off x="0" y="6191075"/>
            <a:ext cx="12192000" cy="6788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234BC10C-42AB-4A3F-8FCC-8E8042FF5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2/13/2019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81906FE9-3B3F-46ED-A5E9-D46127D8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@jaimejcoon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6D9C45CD-0B46-4D54-9ACB-FD7F911D7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6FF2D06-6C4C-E14A-9928-6302F4072309}"/>
              </a:ext>
            </a:extLst>
          </p:cNvPr>
          <p:cNvSpPr txBox="1">
            <a:spLocks/>
          </p:cNvSpPr>
          <p:nvPr/>
        </p:nvSpPr>
        <p:spPr>
          <a:xfrm>
            <a:off x="2294572" y="332843"/>
            <a:ext cx="7602855" cy="1664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Some grassland management practices can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reduce heterogeneity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and can harm grassland birds</a:t>
            </a:r>
          </a:p>
        </p:txBody>
      </p:sp>
      <p:pic>
        <p:nvPicPr>
          <p:cNvPr id="22" name="Picture 21" descr="A herd of cattle standing on top of a lush green field&#10;&#10;Description generated with very high confidence">
            <a:extLst>
              <a:ext uri="{FF2B5EF4-FFF2-40B4-BE49-F238E27FC236}">
                <a16:creationId xmlns:a16="http://schemas.microsoft.com/office/drawing/2014/main" id="{64116DE8-6C24-074D-826E-8FA889C20D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4" t="26884" r="12690" b="42006"/>
          <a:stretch/>
        </p:blipFill>
        <p:spPr>
          <a:xfrm>
            <a:off x="649528" y="2146218"/>
            <a:ext cx="2612623" cy="199767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3" name="Picture 22" descr="A plant in a field&#10;&#10;Description generated with very high confidence">
            <a:extLst>
              <a:ext uri="{FF2B5EF4-FFF2-40B4-BE49-F238E27FC236}">
                <a16:creationId xmlns:a16="http://schemas.microsoft.com/office/drawing/2014/main" id="{E1051C4A-F8E9-014B-B8E8-AF650FD82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"/>
          <a:stretch/>
        </p:blipFill>
        <p:spPr>
          <a:xfrm>
            <a:off x="8953639" y="2146218"/>
            <a:ext cx="2605525" cy="199767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C833DAB-5B2A-9145-A046-6CB922C3F60D}"/>
              </a:ext>
            </a:extLst>
          </p:cNvPr>
          <p:cNvGrpSpPr/>
          <p:nvPr/>
        </p:nvGrpSpPr>
        <p:grpSpPr>
          <a:xfrm>
            <a:off x="722126" y="3933520"/>
            <a:ext cx="2433560" cy="790823"/>
            <a:chOff x="3788426" y="601350"/>
            <a:chExt cx="3203971" cy="115784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B9A4A70-359C-3641-A467-BE07863771E8}"/>
                </a:ext>
              </a:extLst>
            </p:cNvPr>
            <p:cNvSpPr/>
            <p:nvPr/>
          </p:nvSpPr>
          <p:spPr>
            <a:xfrm>
              <a:off x="3788426" y="601350"/>
              <a:ext cx="3203971" cy="115784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E47D1-55FD-A04C-A5A3-BEB331BA92BE}"/>
                </a:ext>
              </a:extLst>
            </p:cNvPr>
            <p:cNvSpPr txBox="1"/>
            <p:nvPr/>
          </p:nvSpPr>
          <p:spPr>
            <a:xfrm>
              <a:off x="3788426" y="601350"/>
              <a:ext cx="3203971" cy="1157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Overgrazing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F2AB782-6C8E-AD47-9046-4679C4A7747F}"/>
              </a:ext>
            </a:extLst>
          </p:cNvPr>
          <p:cNvGrpSpPr/>
          <p:nvPr/>
        </p:nvGrpSpPr>
        <p:grpSpPr>
          <a:xfrm>
            <a:off x="9041619" y="3888877"/>
            <a:ext cx="2431005" cy="790823"/>
            <a:chOff x="7308342" y="586587"/>
            <a:chExt cx="3203971" cy="115784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BB8FD92-9CDA-A04C-AB7F-25530F3D0DE3}"/>
                </a:ext>
              </a:extLst>
            </p:cNvPr>
            <p:cNvSpPr/>
            <p:nvPr/>
          </p:nvSpPr>
          <p:spPr>
            <a:xfrm>
              <a:off x="7308342" y="586587"/>
              <a:ext cx="3203971" cy="11578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FB0CA7A-7CE8-E84A-9B5F-3776CD94355D}"/>
                </a:ext>
              </a:extLst>
            </p:cNvPr>
            <p:cNvSpPr txBox="1"/>
            <p:nvPr/>
          </p:nvSpPr>
          <p:spPr>
            <a:xfrm>
              <a:off x="7308343" y="586587"/>
              <a:ext cx="3200345" cy="1157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Non-native grasses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076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 uiExpand="1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lant in a field&#10;&#10;Description generated with very high confidence">
            <a:extLst>
              <a:ext uri="{FF2B5EF4-FFF2-40B4-BE49-F238E27FC236}">
                <a16:creationId xmlns:a16="http://schemas.microsoft.com/office/drawing/2014/main" id="{CF8FF801-EB28-4259-9FCC-B1FEC9DE7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0" b="16579"/>
          <a:stretch/>
        </p:blipFill>
        <p:spPr>
          <a:xfrm>
            <a:off x="8256942" y="1847415"/>
            <a:ext cx="3723580" cy="251830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Picture 6" descr="A picture containing outdoor, sky, person, yellow&#10;&#10;Description generated with very high confidence">
            <a:extLst>
              <a:ext uri="{FF2B5EF4-FFF2-40B4-BE49-F238E27FC236}">
                <a16:creationId xmlns:a16="http://schemas.microsoft.com/office/drawing/2014/main" id="{24019DCC-3202-4EFC-8C59-9517BC58A4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r="22274" b="16579"/>
          <a:stretch/>
        </p:blipFill>
        <p:spPr>
          <a:xfrm>
            <a:off x="483502" y="1847413"/>
            <a:ext cx="3723580" cy="251830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Picture 3" descr="A herd of cattle standing on top of a lush green field&#10;&#10;Description generated with very high confidence">
            <a:extLst>
              <a:ext uri="{FF2B5EF4-FFF2-40B4-BE49-F238E27FC236}">
                <a16:creationId xmlns:a16="http://schemas.microsoft.com/office/drawing/2014/main" id="{2BC575ED-8E02-40F9-A6A8-82F67F018F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b="16673"/>
          <a:stretch/>
        </p:blipFill>
        <p:spPr>
          <a:xfrm>
            <a:off x="4382414" y="1864513"/>
            <a:ext cx="3723580" cy="250120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122561-84E1-4BAF-8A64-8F747788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36" y="0"/>
            <a:ext cx="11203075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Research Objectives: </a:t>
            </a:r>
            <a:b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Focused on Three Management Techniques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323EDF-53AE-482D-B4B1-5EC11F3FF959}"/>
              </a:ext>
            </a:extLst>
          </p:cNvPr>
          <p:cNvSpPr txBox="1"/>
          <p:nvPr/>
        </p:nvSpPr>
        <p:spPr>
          <a:xfrm>
            <a:off x="3532637" y="4121950"/>
            <a:ext cx="599073" cy="203488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T. Swartz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7D11E8-1FCE-4FA9-9B1F-E45562EE38D2}"/>
              </a:ext>
            </a:extLst>
          </p:cNvPr>
          <p:cNvGrpSpPr/>
          <p:nvPr/>
        </p:nvGrpSpPr>
        <p:grpSpPr>
          <a:xfrm>
            <a:off x="4325073" y="1327457"/>
            <a:ext cx="3806522" cy="956895"/>
            <a:chOff x="3676072" y="601350"/>
            <a:chExt cx="3422977" cy="115784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CB1A8DA-7BB0-4CAB-B264-B0E4E11F214C}"/>
                </a:ext>
              </a:extLst>
            </p:cNvPr>
            <p:cNvSpPr/>
            <p:nvPr/>
          </p:nvSpPr>
          <p:spPr>
            <a:xfrm>
              <a:off x="3685181" y="601350"/>
              <a:ext cx="3413868" cy="115784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59142D6-B5BB-421D-BAF9-D513243189CD}"/>
                </a:ext>
              </a:extLst>
            </p:cNvPr>
            <p:cNvSpPr txBox="1"/>
            <p:nvPr/>
          </p:nvSpPr>
          <p:spPr>
            <a:xfrm>
              <a:off x="3676072" y="601350"/>
              <a:ext cx="3422976" cy="1157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Lowering stocking rate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2EE61E-070A-4B7E-9AB6-3C65CBDD609C}"/>
              </a:ext>
            </a:extLst>
          </p:cNvPr>
          <p:cNvGrpSpPr/>
          <p:nvPr/>
        </p:nvGrpSpPr>
        <p:grpSpPr>
          <a:xfrm>
            <a:off x="439888" y="1310359"/>
            <a:ext cx="3806521" cy="956895"/>
            <a:chOff x="-97346" y="588648"/>
            <a:chExt cx="3396718" cy="115784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42B1D59-9378-46FD-90AA-6456872E5E79}"/>
                </a:ext>
              </a:extLst>
            </p:cNvPr>
            <p:cNvSpPr/>
            <p:nvPr/>
          </p:nvSpPr>
          <p:spPr>
            <a:xfrm>
              <a:off x="-97346" y="588648"/>
              <a:ext cx="3396718" cy="115784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2">
                <a:hueOff val="-727682"/>
                <a:satOff val="-41964"/>
                <a:lumOff val="4314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2E01CB-D8AB-499F-A9C8-520E21021324}"/>
                </a:ext>
              </a:extLst>
            </p:cNvPr>
            <p:cNvSpPr txBox="1"/>
            <p:nvPr/>
          </p:nvSpPr>
          <p:spPr>
            <a:xfrm>
              <a:off x="-97345" y="588648"/>
              <a:ext cx="3387610" cy="1157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Using </a:t>
              </a:r>
              <a:br>
                <a:rPr lang="en-US" sz="3200" kern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prescribed fire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C2982E2-C5CE-41B1-8792-0F9C1B3177D5}"/>
              </a:ext>
            </a:extLst>
          </p:cNvPr>
          <p:cNvGrpSpPr/>
          <p:nvPr/>
        </p:nvGrpSpPr>
        <p:grpSpPr>
          <a:xfrm>
            <a:off x="8219918" y="1310358"/>
            <a:ext cx="3809713" cy="956895"/>
            <a:chOff x="7255067" y="586587"/>
            <a:chExt cx="3294012" cy="115784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83B2FFB-07C9-4F76-8203-74EA93AFEC13}"/>
                </a:ext>
              </a:extLst>
            </p:cNvPr>
            <p:cNvSpPr/>
            <p:nvPr/>
          </p:nvSpPr>
          <p:spPr>
            <a:xfrm>
              <a:off x="7255067" y="586587"/>
              <a:ext cx="3282493" cy="11578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980E1F-55C7-4886-8E0F-993738A3EC16}"/>
                </a:ext>
              </a:extLst>
            </p:cNvPr>
            <p:cNvSpPr txBox="1"/>
            <p:nvPr/>
          </p:nvSpPr>
          <p:spPr>
            <a:xfrm>
              <a:off x="7266587" y="586587"/>
              <a:ext cx="3282492" cy="1157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Controlling non-native grasses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CF1311B-FEA2-4070-B3D8-E44326745A03}"/>
              </a:ext>
            </a:extLst>
          </p:cNvPr>
          <p:cNvSpPr/>
          <p:nvPr/>
        </p:nvSpPr>
        <p:spPr>
          <a:xfrm>
            <a:off x="0" y="6191075"/>
            <a:ext cx="12192000" cy="6788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12E39E18-C98E-4633-A2BB-DB8C13C9F7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24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2/13/2019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15FD6D-BFDF-4A3D-B084-A2A92AB45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jaimejcoon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F603AFE7-3762-4DFC-BD48-FCC60A1D1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55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C13C18-250F-4641-A768-C4D7CD037EA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97AD4DE1-DD3C-814B-A86F-2E247D99FCDD}"/>
              </a:ext>
            </a:extLst>
          </p:cNvPr>
          <p:cNvSpPr txBox="1">
            <a:spLocks/>
          </p:cNvSpPr>
          <p:nvPr/>
        </p:nvSpPr>
        <p:spPr>
          <a:xfrm>
            <a:off x="809235" y="4615215"/>
            <a:ext cx="108009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Investigate whether landowners are increasing heterogeneity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Identify behavioral drivers influencing landowners’ management</a:t>
            </a:r>
          </a:p>
        </p:txBody>
      </p:sp>
    </p:spTree>
    <p:extLst>
      <p:ext uri="{BB962C8B-B14F-4D97-AF65-F5344CB8AC3E}">
        <p14:creationId xmlns:p14="http://schemas.microsoft.com/office/powerpoint/2010/main" val="194186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 bldLvl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1629</TotalTime>
  <Words>1278</Words>
  <Application>Microsoft Macintosh PowerPoint</Application>
  <PresentationFormat>Widescreen</PresentationFormat>
  <Paragraphs>375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Franklin Gothic Book</vt:lpstr>
      <vt:lpstr>Times New Roman</vt:lpstr>
      <vt:lpstr>Wingdings</vt:lpstr>
      <vt:lpstr>Office Theme</vt:lpstr>
      <vt:lpstr>2_Office Theme</vt:lpstr>
      <vt:lpstr>PowerPoint Presentation</vt:lpstr>
      <vt:lpstr>Native Grassland Loss &amp; Biodiversity Declines</vt:lpstr>
      <vt:lpstr>PowerPoint Presentation</vt:lpstr>
      <vt:lpstr>PowerPoint Presentation</vt:lpstr>
      <vt:lpstr>Grasslands Provide Many Ecosystem Services</vt:lpstr>
      <vt:lpstr>Research Framework</vt:lpstr>
      <vt:lpstr>PowerPoint Presentation</vt:lpstr>
      <vt:lpstr>PowerPoint Presentation</vt:lpstr>
      <vt:lpstr>Research Objectives:  Focused on Three Management Techniques</vt:lpstr>
      <vt:lpstr>Study Region</vt:lpstr>
      <vt:lpstr>Methods</vt:lpstr>
      <vt:lpstr>Analysis and Theory</vt:lpstr>
      <vt:lpstr>General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the behavioral drivers behind  non-native grass management on private land?</vt:lpstr>
      <vt:lpstr>Integrated Discussion</vt:lpstr>
      <vt:lpstr>Integrated Discussion</vt:lpstr>
      <vt:lpstr>PowerPoint Presentation</vt:lpstr>
      <vt:lpstr>Funding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Coon, Jaime Jo</dc:creator>
  <cp:lastModifiedBy>Coon, Jaime Jo</cp:lastModifiedBy>
  <cp:revision>23</cp:revision>
  <dcterms:created xsi:type="dcterms:W3CDTF">2019-01-23T16:11:30Z</dcterms:created>
  <dcterms:modified xsi:type="dcterms:W3CDTF">2019-02-13T02:43:07Z</dcterms:modified>
</cp:coreProperties>
</file>