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8" r:id="rId3"/>
    <p:sldId id="263" r:id="rId4"/>
    <p:sldId id="264" r:id="rId5"/>
    <p:sldId id="265" r:id="rId6"/>
    <p:sldId id="277" r:id="rId7"/>
    <p:sldId id="276" r:id="rId8"/>
    <p:sldId id="278" r:id="rId9"/>
    <p:sldId id="279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80" autoAdjust="0"/>
    <p:restoredTop sz="86105" autoAdjust="0"/>
  </p:normalViewPr>
  <p:slideViewPr>
    <p:cSldViewPr>
      <p:cViewPr varScale="1">
        <p:scale>
          <a:sx n="73" d="100"/>
          <a:sy n="73" d="100"/>
        </p:scale>
        <p:origin x="-8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maine\Dropbox\Ph.D%20Project%20Development\Data%20Sets\Summer%202014%20Field%20Data\HN3%20Summer%20Cover%20Crops\Entered%20DAta\HN3%202014%20Measurement%20Data%20for%20SAS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maine\Dropbox\Ph.D%20Project%20Development\Data%20Sets\Summer%202014%20Field%20Data\HN3%20Summer%20Cover%20Crops\Entered%20DAta\HN3%202014%20Measurement%20Data%20for%20SAS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maine\Dropbox\Ph.D%20Project%20Development\Data%20Sets\Summer%202014%20Field%20Data\HN3%20Summer%20Cover%20Crops\Entered%20DAta\Sweepnets\Sweepnet%20Sampling%20Figures%20201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ermaine\Dropbox\Ph.D%20Project%20Development\Data%20Sets\Summer%202014%20Field%20Data\HN3%20Summer%20Cover%20Crops\Entered%20DAta\Sweepnets\Sweepnet%20Sampling%20Figures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maine\Google%20Drive\Ph.D%20Project%20Development\Data%20Sets\Summer%202014%20Field%20Data\HN3%20Summer%20Cover%20Crops\Entered%20DAta\Sentinels\Sentinel%202014%20Proportion%20Chewed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Mean Density of Buckwheat </a:t>
            </a:r>
            <a:r>
              <a:rPr lang="en-US" sz="1400" dirty="0" smtClean="0"/>
              <a:t>Inflorescences Per 0.25m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739014478028957"/>
          <c:y val="0.15898425196850391"/>
          <c:w val="0.65613136059605448"/>
          <c:h val="0.65669868766404205"/>
        </c:manualLayout>
      </c:layout>
      <c:lineChart>
        <c:grouping val="standard"/>
        <c:ser>
          <c:idx val="0"/>
          <c:order val="0"/>
          <c:tx>
            <c:strRef>
              <c:f>'Density Factors Added'!$B$29</c:f>
              <c:strCache>
                <c:ptCount val="1"/>
                <c:pt idx="0">
                  <c:v>WF</c:v>
                </c:pt>
              </c:strCache>
            </c:strRef>
          </c:tx>
          <c:cat>
            <c:strRef>
              <c:f>'Density Factors Added'!$A$30:$A$35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'Density Factors Added'!$B$30:$B$35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'Density Factors Added'!$C$29</c:f>
              <c:strCache>
                <c:ptCount val="1"/>
                <c:pt idx="0">
                  <c:v>BW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'Density Factors Added'!$C$39:$C$44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3.0083887750000002</c:v>
                  </c:pt>
                  <c:pt idx="3">
                    <c:v>11.406118525</c:v>
                  </c:pt>
                  <c:pt idx="4">
                    <c:v>42.953574374999995</c:v>
                  </c:pt>
                  <c:pt idx="5">
                    <c:v>77.973600025000025</c:v>
                  </c:pt>
                </c:numCache>
              </c:numRef>
            </c:plus>
            <c:minus>
              <c:numRef>
                <c:f>'Density Factors Added'!$C$39:$C$44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3.0083887750000002</c:v>
                  </c:pt>
                  <c:pt idx="3">
                    <c:v>11.406118525</c:v>
                  </c:pt>
                  <c:pt idx="4">
                    <c:v>42.953574374999995</c:v>
                  </c:pt>
                  <c:pt idx="5">
                    <c:v>77.973600025000025</c:v>
                  </c:pt>
                </c:numCache>
              </c:numRef>
            </c:minus>
          </c:errBars>
          <c:cat>
            <c:strRef>
              <c:f>'Density Factors Added'!$A$30:$A$35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'Density Factors Added'!$C$30:$C$35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12.562500000000016</c:v>
                </c:pt>
                <c:pt idx="3">
                  <c:v>121.43750000000011</c:v>
                </c:pt>
                <c:pt idx="4">
                  <c:v>504.59374999999949</c:v>
                </c:pt>
                <c:pt idx="5">
                  <c:v>687.27343750000193</c:v>
                </c:pt>
              </c:numCache>
            </c:numRef>
          </c:val>
        </c:ser>
        <c:ser>
          <c:idx val="2"/>
          <c:order val="2"/>
          <c:tx>
            <c:strRef>
              <c:f>'Density Factors Added'!$D$29</c:f>
              <c:strCache>
                <c:ptCount val="1"/>
                <c:pt idx="0">
                  <c:v>CP</c:v>
                </c:pt>
              </c:strCache>
            </c:strRef>
          </c:tx>
          <c:cat>
            <c:strRef>
              <c:f>'Density Factors Added'!$A$30:$A$35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'Density Factors Added'!$D$30:$D$35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'Density Factors Added'!$E$29</c:f>
              <c:strCache>
                <c:ptCount val="1"/>
                <c:pt idx="0">
                  <c:v>MX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'Density Factors Added'!$E$39:$E$44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11.03484744</c:v>
                  </c:pt>
                  <c:pt idx="3">
                    <c:v>7.9092036200000093</c:v>
                  </c:pt>
                  <c:pt idx="4">
                    <c:v>24.885842579999945</c:v>
                  </c:pt>
                  <c:pt idx="5">
                    <c:v>39.256292559999999</c:v>
                  </c:pt>
                </c:numCache>
              </c:numRef>
            </c:plus>
            <c:minus>
              <c:numRef>
                <c:f>'Density Factors Added'!$E$39:$E$44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11.03484744</c:v>
                  </c:pt>
                  <c:pt idx="3">
                    <c:v>7.9092036200000093</c:v>
                  </c:pt>
                  <c:pt idx="4">
                    <c:v>24.885842579999945</c:v>
                  </c:pt>
                  <c:pt idx="5">
                    <c:v>39.256292559999999</c:v>
                  </c:pt>
                </c:numCache>
              </c:numRef>
            </c:minus>
          </c:errBars>
          <c:cat>
            <c:strRef>
              <c:f>'Density Factors Added'!$A$30:$A$35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'Density Factors Added'!$E$30:$E$35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14.3375</c:v>
                </c:pt>
                <c:pt idx="3">
                  <c:v>64.056250000000006</c:v>
                </c:pt>
                <c:pt idx="4">
                  <c:v>280.96874999999949</c:v>
                </c:pt>
                <c:pt idx="5">
                  <c:v>404.6875</c:v>
                </c:pt>
              </c:numCache>
            </c:numRef>
          </c:val>
        </c:ser>
        <c:marker val="1"/>
        <c:axId val="129051648"/>
        <c:axId val="129062016"/>
      </c:lineChart>
      <c:catAx>
        <c:axId val="129051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Weeks after planting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9062016"/>
        <c:crosses val="autoZero"/>
        <c:auto val="1"/>
        <c:lblAlgn val="ctr"/>
        <c:lblOffset val="100"/>
      </c:catAx>
      <c:valAx>
        <c:axId val="1290620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Mean # </a:t>
                </a:r>
                <a:r>
                  <a:rPr lang="en-US" sz="1400" dirty="0" smtClean="0"/>
                  <a:t>Inflorescences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905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65053763440989"/>
          <c:y val="0.37769739720035023"/>
          <c:w val="0.13077956989247325"/>
          <c:h val="0.24276465441819786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Mean Density of Cowpea EFNs Per 0.25m</a:t>
            </a:r>
            <a:r>
              <a:rPr lang="en-US" sz="1400" baseline="30000" dirty="0"/>
              <a:t>2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'Density Factors Added'!$B$29</c:f>
              <c:strCache>
                <c:ptCount val="1"/>
                <c:pt idx="0">
                  <c:v>WF</c:v>
                </c:pt>
              </c:strCache>
            </c:strRef>
          </c:tx>
          <c:cat>
            <c:strRef>
              <c:f>'Density Factors Added'!$G$30:$G$35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'Density Factors Added'!$H$30:$H$35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'Density Factors Added'!$C$29</c:f>
              <c:strCache>
                <c:ptCount val="1"/>
                <c:pt idx="0">
                  <c:v>BW</c:v>
                </c:pt>
              </c:strCache>
            </c:strRef>
          </c:tx>
          <c:cat>
            <c:strRef>
              <c:f>'Density Factors Added'!$G$30:$G$35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'Density Factors Added'!$I$30:$I$35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'Density Factors Added'!$D$29</c:f>
              <c:strCache>
                <c:ptCount val="1"/>
                <c:pt idx="0">
                  <c:v>CP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'Density Factors Added'!$J$39:$J$44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1.5212568910000002</c:v>
                  </c:pt>
                  <c:pt idx="2">
                    <c:v>6.6797342150000008</c:v>
                  </c:pt>
                  <c:pt idx="3">
                    <c:v>7.0326003440000004</c:v>
                  </c:pt>
                  <c:pt idx="4">
                    <c:v>10.980544421000006</c:v>
                  </c:pt>
                  <c:pt idx="5">
                    <c:v>14.064477350000002</c:v>
                  </c:pt>
                </c:numCache>
              </c:numRef>
            </c:plus>
            <c:minus>
              <c:numRef>
                <c:f>'Density Factors Added'!$J$39:$J$44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1.5212568910000002</c:v>
                  </c:pt>
                  <c:pt idx="2">
                    <c:v>6.6797342150000008</c:v>
                  </c:pt>
                  <c:pt idx="3">
                    <c:v>7.0326003440000004</c:v>
                  </c:pt>
                  <c:pt idx="4">
                    <c:v>10.980544421000006</c:v>
                  </c:pt>
                  <c:pt idx="5">
                    <c:v>14.064477350000002</c:v>
                  </c:pt>
                </c:numCache>
              </c:numRef>
            </c:minus>
          </c:errBars>
          <c:cat>
            <c:strRef>
              <c:f>'Density Factors Added'!$G$30:$G$35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'Density Factors Added'!$J$30:$J$35</c:f>
              <c:numCache>
                <c:formatCode>General</c:formatCode>
                <c:ptCount val="6"/>
                <c:pt idx="0">
                  <c:v>16.939999999999987</c:v>
                </c:pt>
                <c:pt idx="1">
                  <c:v>50.820000000000007</c:v>
                </c:pt>
                <c:pt idx="2">
                  <c:v>92.905312500000008</c:v>
                </c:pt>
                <c:pt idx="3">
                  <c:v>122.28562500000002</c:v>
                </c:pt>
                <c:pt idx="4">
                  <c:v>180.78156249999998</c:v>
                </c:pt>
                <c:pt idx="5">
                  <c:v>231.6015624999998</c:v>
                </c:pt>
              </c:numCache>
            </c:numRef>
          </c:val>
        </c:ser>
        <c:ser>
          <c:idx val="3"/>
          <c:order val="3"/>
          <c:tx>
            <c:strRef>
              <c:f>'Density Factors Added'!$E$29</c:f>
              <c:strCache>
                <c:ptCount val="1"/>
                <c:pt idx="0">
                  <c:v>MX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'Density Factors Added'!$K$39:$K$44</c:f>
                <c:numCache>
                  <c:formatCode>General</c:formatCode>
                  <c:ptCount val="6"/>
                  <c:pt idx="0">
                    <c:v>0.24562500000000001</c:v>
                  </c:pt>
                  <c:pt idx="1">
                    <c:v>1.244653008</c:v>
                  </c:pt>
                  <c:pt idx="2">
                    <c:v>2.4625804440000003</c:v>
                  </c:pt>
                  <c:pt idx="3">
                    <c:v>1.9807832729999999</c:v>
                  </c:pt>
                  <c:pt idx="4">
                    <c:v>4.5299070329999926</c:v>
                  </c:pt>
                  <c:pt idx="5">
                    <c:v>3.0716593109999977</c:v>
                  </c:pt>
                </c:numCache>
              </c:numRef>
            </c:plus>
            <c:minus>
              <c:numRef>
                <c:f>'Density Factors Added'!$K$39:$K$44</c:f>
                <c:numCache>
                  <c:formatCode>General</c:formatCode>
                  <c:ptCount val="6"/>
                  <c:pt idx="0">
                    <c:v>0.24562500000000001</c:v>
                  </c:pt>
                  <c:pt idx="1">
                    <c:v>1.244653008</c:v>
                  </c:pt>
                  <c:pt idx="2">
                    <c:v>2.4625804440000003</c:v>
                  </c:pt>
                  <c:pt idx="3">
                    <c:v>1.9807832729999999</c:v>
                  </c:pt>
                  <c:pt idx="4">
                    <c:v>4.5299070329999926</c:v>
                  </c:pt>
                  <c:pt idx="5">
                    <c:v>3.0716593109999977</c:v>
                  </c:pt>
                </c:numCache>
              </c:numRef>
            </c:minus>
          </c:errBars>
          <c:cat>
            <c:strRef>
              <c:f>'Density Factors Added'!$G$30:$G$35</c:f>
              <c:strCach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'Density Factors Added'!$K$30:$K$35</c:f>
              <c:numCache>
                <c:formatCode>General</c:formatCode>
                <c:ptCount val="6"/>
                <c:pt idx="0">
                  <c:v>7.6143749999999866</c:v>
                </c:pt>
                <c:pt idx="1">
                  <c:v>21.123750000000001</c:v>
                </c:pt>
                <c:pt idx="2">
                  <c:v>44.703750000000056</c:v>
                </c:pt>
                <c:pt idx="3">
                  <c:v>35.370000000000005</c:v>
                </c:pt>
                <c:pt idx="4">
                  <c:v>53.177812500000002</c:v>
                </c:pt>
                <c:pt idx="5">
                  <c:v>52.072500000000012</c:v>
                </c:pt>
              </c:numCache>
            </c:numRef>
          </c:val>
        </c:ser>
        <c:marker val="1"/>
        <c:axId val="129098112"/>
        <c:axId val="129100032"/>
      </c:lineChart>
      <c:catAx>
        <c:axId val="129098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Weeks after planting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9100032"/>
        <c:crosses val="autoZero"/>
        <c:auto val="1"/>
        <c:lblAlgn val="ctr"/>
        <c:lblOffset val="100"/>
      </c:catAx>
      <c:valAx>
        <c:axId val="1291000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Mean Number of EFNs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909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30555555555563"/>
          <c:y val="0.37728947944007035"/>
          <c:w val="0.13513888888888889"/>
          <c:h val="0.24276465441819786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Mean # of </a:t>
            </a:r>
            <a:r>
              <a:rPr lang="en-US" sz="1400" i="1" dirty="0" smtClean="0"/>
              <a:t>C. maculata</a:t>
            </a:r>
            <a:endParaRPr lang="en-US" sz="1400" i="1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9672152467428022"/>
          <c:y val="0.18097214592362001"/>
          <c:w val="0.68179872786172013"/>
          <c:h val="0.61202313373619133"/>
        </c:manualLayout>
      </c:layout>
      <c:lineChart>
        <c:grouping val="standard"/>
        <c:ser>
          <c:idx val="0"/>
          <c:order val="0"/>
          <c:tx>
            <c:strRef>
              <c:f>'C. mac'!$P$1</c:f>
              <c:strCache>
                <c:ptCount val="1"/>
                <c:pt idx="0">
                  <c:v>WF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'C. mac'!$P$7:$P$10</c:f>
                <c:numCache>
                  <c:formatCode>General</c:formatCode>
                  <c:ptCount val="4"/>
                  <c:pt idx="0">
                    <c:v>0.1666667</c:v>
                  </c:pt>
                  <c:pt idx="1">
                    <c:v>0</c:v>
                  </c:pt>
                  <c:pt idx="2">
                    <c:v>0</c:v>
                  </c:pt>
                  <c:pt idx="3">
                    <c:v>0.27061470000000032</c:v>
                  </c:pt>
                </c:numCache>
              </c:numRef>
            </c:plus>
            <c:minus>
              <c:numRef>
                <c:f>'C. mac'!$P$7:$P$10</c:f>
                <c:numCache>
                  <c:formatCode>General</c:formatCode>
                  <c:ptCount val="4"/>
                  <c:pt idx="0">
                    <c:v>0.1666667</c:v>
                  </c:pt>
                  <c:pt idx="1">
                    <c:v>0</c:v>
                  </c:pt>
                  <c:pt idx="2">
                    <c:v>0</c:v>
                  </c:pt>
                  <c:pt idx="3">
                    <c:v>0.27061470000000032</c:v>
                  </c:pt>
                </c:numCache>
              </c:numRef>
            </c:minus>
          </c:errBars>
          <c:cat>
            <c:strRef>
              <c:f>'C. mac'!$O$2:$O$5</c:f>
              <c:strCach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</c:strCache>
            </c:strRef>
          </c:cat>
          <c:val>
            <c:numRef>
              <c:f>'C. mac'!$P$2:$P$5</c:f>
              <c:numCache>
                <c:formatCode>General</c:formatCode>
                <c:ptCount val="4"/>
                <c:pt idx="0">
                  <c:v>0.1666667</c:v>
                </c:pt>
                <c:pt idx="1">
                  <c:v>0</c:v>
                </c:pt>
                <c:pt idx="2">
                  <c:v>0</c:v>
                </c:pt>
                <c:pt idx="3">
                  <c:v>0.8333332999999995</c:v>
                </c:pt>
              </c:numCache>
            </c:numRef>
          </c:val>
        </c:ser>
        <c:ser>
          <c:idx val="1"/>
          <c:order val="1"/>
          <c:tx>
            <c:strRef>
              <c:f>'C. mac'!$Q$1</c:f>
              <c:strCache>
                <c:ptCount val="1"/>
                <c:pt idx="0">
                  <c:v>BW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'C. mac'!$Q$7:$Q$10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0.13055820000000001</c:v>
                  </c:pt>
                  <c:pt idx="2">
                    <c:v>8.3333300000000027E-2</c:v>
                  </c:pt>
                  <c:pt idx="3">
                    <c:v>0.28757960000000032</c:v>
                  </c:pt>
                </c:numCache>
              </c:numRef>
            </c:plus>
            <c:minus>
              <c:numRef>
                <c:f>'C. mac'!$Q$7:$Q$10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0.13055820000000001</c:v>
                  </c:pt>
                  <c:pt idx="2">
                    <c:v>8.3333300000000027E-2</c:v>
                  </c:pt>
                  <c:pt idx="3">
                    <c:v>0.28757960000000032</c:v>
                  </c:pt>
                </c:numCache>
              </c:numRef>
            </c:minus>
          </c:errBars>
          <c:val>
            <c:numRef>
              <c:f>'C. mac'!$Q$2:$Q$5</c:f>
              <c:numCache>
                <c:formatCode>General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8.3333300000000027E-2</c:v>
                </c:pt>
                <c:pt idx="3">
                  <c:v>1.0833332999999976</c:v>
                </c:pt>
              </c:numCache>
            </c:numRef>
          </c:val>
        </c:ser>
        <c:ser>
          <c:idx val="2"/>
          <c:order val="2"/>
          <c:tx>
            <c:strRef>
              <c:f>'C. mac'!$R$1</c:f>
              <c:strCache>
                <c:ptCount val="1"/>
                <c:pt idx="0">
                  <c:v>CP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'C. mac'!$R$7:$R$10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8.3333300000000027E-2</c:v>
                  </c:pt>
                  <c:pt idx="2">
                    <c:v>0</c:v>
                  </c:pt>
                  <c:pt idx="3">
                    <c:v>0.13055820000000001</c:v>
                  </c:pt>
                </c:numCache>
              </c:numRef>
            </c:plus>
            <c:minus>
              <c:numRef>
                <c:f>'C. mac'!$R$7:$R$10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8.3333300000000027E-2</c:v>
                  </c:pt>
                  <c:pt idx="2">
                    <c:v>0</c:v>
                  </c:pt>
                  <c:pt idx="3">
                    <c:v>0.13055820000000001</c:v>
                  </c:pt>
                </c:numCache>
              </c:numRef>
            </c:minus>
          </c:errBars>
          <c:val>
            <c:numRef>
              <c:f>'C. mac'!$R$2:$R$5</c:f>
              <c:numCache>
                <c:formatCode>General</c:formatCode>
                <c:ptCount val="4"/>
                <c:pt idx="0">
                  <c:v>0</c:v>
                </c:pt>
                <c:pt idx="1">
                  <c:v>8.3333300000000027E-2</c:v>
                </c:pt>
                <c:pt idx="2">
                  <c:v>0</c:v>
                </c:pt>
                <c:pt idx="3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'C. mac'!$S$1</c:f>
              <c:strCache>
                <c:ptCount val="1"/>
                <c:pt idx="0">
                  <c:v>MX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'C. mac'!$S$7:$S$10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0.13055820000000001</c:v>
                  </c:pt>
                  <c:pt idx="3">
                    <c:v>0.24099960000000029</c:v>
                  </c:pt>
                </c:numCache>
              </c:numRef>
            </c:plus>
            <c:minus>
              <c:numRef>
                <c:f>'C. mac'!$S$7:$S$10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0.13055820000000001</c:v>
                  </c:pt>
                  <c:pt idx="3">
                    <c:v>0.24099960000000029</c:v>
                  </c:pt>
                </c:numCache>
              </c:numRef>
            </c:minus>
          </c:errBars>
          <c:val>
            <c:numRef>
              <c:f>'C. mac'!$S$2:$S$5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1.1666666999999982</c:v>
                </c:pt>
              </c:numCache>
            </c:numRef>
          </c:val>
        </c:ser>
        <c:marker val="1"/>
        <c:axId val="189546880"/>
        <c:axId val="189548800"/>
      </c:lineChart>
      <c:catAx>
        <c:axId val="189546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Weeks  after planting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89548800"/>
        <c:crosses val="autoZero"/>
        <c:auto val="1"/>
        <c:lblAlgn val="ctr"/>
        <c:lblOffset val="100"/>
      </c:catAx>
      <c:valAx>
        <c:axId val="1895488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Mean # </a:t>
                </a:r>
                <a:r>
                  <a:rPr lang="en-US" sz="1400" i="1" dirty="0" smtClean="0"/>
                  <a:t>C.</a:t>
                </a:r>
                <a:r>
                  <a:rPr lang="en-US" sz="1400" i="1" baseline="0" dirty="0" smtClean="0"/>
                  <a:t> maculata</a:t>
                </a:r>
                <a:endParaRPr lang="en-US" sz="1400" i="1" dirty="0"/>
              </a:p>
            </c:rich>
          </c:tx>
          <c:layout>
            <c:manualLayout>
              <c:xMode val="edge"/>
              <c:yMode val="edge"/>
              <c:x val="5.3886790505152063E-2"/>
              <c:y val="0.24088828740157497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8954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58814523184556"/>
          <c:y val="0.3191954566725671"/>
          <c:w val="0.13737598425196851"/>
          <c:h val="0.26490366029827733"/>
        </c:manualLayout>
      </c:layout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i="0" dirty="0"/>
              <a:t>Mean</a:t>
            </a:r>
            <a:r>
              <a:rPr lang="en-US" sz="1400" i="0" baseline="0" dirty="0"/>
              <a:t> # of </a:t>
            </a:r>
            <a:r>
              <a:rPr lang="en-US" sz="1400" i="1" dirty="0" smtClean="0"/>
              <a:t>O. insidiosus</a:t>
            </a:r>
            <a:endParaRPr lang="en-US" sz="1400" i="1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888108349201468"/>
          <c:y val="0.16363110861142371"/>
          <c:w val="0.68050344809839969"/>
          <c:h val="0.63143513310836163"/>
        </c:manualLayout>
      </c:layout>
      <c:lineChart>
        <c:grouping val="standard"/>
        <c:ser>
          <c:idx val="0"/>
          <c:order val="0"/>
          <c:tx>
            <c:strRef>
              <c:f>Anthocoridae!$P$1</c:f>
              <c:strCache>
                <c:ptCount val="1"/>
                <c:pt idx="0">
                  <c:v>WF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Anthocoridae!$P$7:$P$10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0.1123666</c:v>
                  </c:pt>
                  <c:pt idx="2">
                    <c:v>0.39806979999999997</c:v>
                  </c:pt>
                  <c:pt idx="3">
                    <c:v>0.39886199999999999</c:v>
                  </c:pt>
                </c:numCache>
              </c:numRef>
            </c:plus>
            <c:minus>
              <c:numRef>
                <c:f>Anthocoridae!$P$7:$P$10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0.1123666</c:v>
                  </c:pt>
                  <c:pt idx="2">
                    <c:v>0.39806979999999997</c:v>
                  </c:pt>
                  <c:pt idx="3">
                    <c:v>0.39886199999999999</c:v>
                  </c:pt>
                </c:numCache>
              </c:numRef>
            </c:minus>
          </c:errBars>
          <c:cat>
            <c:strRef>
              <c:f>Anthocoridae!$O$2:$O$5</c:f>
              <c:strCach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</c:strCache>
            </c:strRef>
          </c:cat>
          <c:val>
            <c:numRef>
              <c:f>Anthocoridae!$P$2:$P$5</c:f>
              <c:numCache>
                <c:formatCode>General</c:formatCode>
                <c:ptCount val="4"/>
                <c:pt idx="0">
                  <c:v>0</c:v>
                </c:pt>
                <c:pt idx="1">
                  <c:v>0.1666667</c:v>
                </c:pt>
                <c:pt idx="2">
                  <c:v>0.91666669999999995</c:v>
                </c:pt>
                <c:pt idx="3">
                  <c:v>1.5</c:v>
                </c:pt>
              </c:numCache>
            </c:numRef>
          </c:val>
        </c:ser>
        <c:ser>
          <c:idx val="1"/>
          <c:order val="1"/>
          <c:tx>
            <c:strRef>
              <c:f>Anthocoridae!$Q$1</c:f>
              <c:strCache>
                <c:ptCount val="1"/>
                <c:pt idx="0">
                  <c:v>BW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Anthocoridae!$Q$7:$Q$10</c:f>
                <c:numCache>
                  <c:formatCode>General</c:formatCode>
                  <c:ptCount val="4"/>
                  <c:pt idx="0">
                    <c:v>0.18802540000000001</c:v>
                  </c:pt>
                  <c:pt idx="1">
                    <c:v>0.52404309999999998</c:v>
                  </c:pt>
                  <c:pt idx="2">
                    <c:v>0.83899590000000002</c:v>
                  </c:pt>
                  <c:pt idx="3">
                    <c:v>1.3621414000000001</c:v>
                  </c:pt>
                </c:numCache>
              </c:numRef>
            </c:plus>
            <c:minus>
              <c:numRef>
                <c:f>Anthocoridae!$Q$7:$Q$10</c:f>
                <c:numCache>
                  <c:formatCode>General</c:formatCode>
                  <c:ptCount val="4"/>
                  <c:pt idx="0">
                    <c:v>0.18802540000000001</c:v>
                  </c:pt>
                  <c:pt idx="1">
                    <c:v>0.52404309999999998</c:v>
                  </c:pt>
                  <c:pt idx="2">
                    <c:v>0.83899590000000002</c:v>
                  </c:pt>
                  <c:pt idx="3">
                    <c:v>1.3621414000000001</c:v>
                  </c:pt>
                </c:numCache>
              </c:numRef>
            </c:minus>
          </c:errBars>
          <c:val>
            <c:numRef>
              <c:f>Anthocoridae!$Q$2:$Q$5</c:f>
              <c:numCache>
                <c:formatCode>General</c:formatCode>
                <c:ptCount val="4"/>
                <c:pt idx="0">
                  <c:v>0.3333333</c:v>
                </c:pt>
                <c:pt idx="1">
                  <c:v>1.25</c:v>
                </c:pt>
                <c:pt idx="2">
                  <c:v>7.5833332999999996</c:v>
                </c:pt>
                <c:pt idx="3">
                  <c:v>12.9166667</c:v>
                </c:pt>
              </c:numCache>
            </c:numRef>
          </c:val>
        </c:ser>
        <c:ser>
          <c:idx val="2"/>
          <c:order val="2"/>
          <c:tx>
            <c:strRef>
              <c:f>Anthocoridae!$R$1</c:f>
              <c:strCache>
                <c:ptCount val="1"/>
                <c:pt idx="0">
                  <c:v>CP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Anthocoridae!$R$7:$R$10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8.3333299999999999E-2</c:v>
                  </c:pt>
                  <c:pt idx="2">
                    <c:v>8.3333299999999999E-2</c:v>
                  </c:pt>
                  <c:pt idx="3">
                    <c:v>0.2247333</c:v>
                  </c:pt>
                </c:numCache>
              </c:numRef>
            </c:plus>
            <c:minus>
              <c:numRef>
                <c:f>Anthocoridae!$R$7:$R$10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8.3333299999999999E-2</c:v>
                  </c:pt>
                  <c:pt idx="2">
                    <c:v>8.3333299999999999E-2</c:v>
                  </c:pt>
                  <c:pt idx="3">
                    <c:v>0.2247333</c:v>
                  </c:pt>
                </c:numCache>
              </c:numRef>
            </c:minus>
          </c:errBars>
          <c:val>
            <c:numRef>
              <c:f>Anthocoridae!$R$2:$R$5</c:f>
              <c:numCache>
                <c:formatCode>General</c:formatCode>
                <c:ptCount val="4"/>
                <c:pt idx="0">
                  <c:v>0</c:v>
                </c:pt>
                <c:pt idx="1">
                  <c:v>8.3333299999999999E-2</c:v>
                </c:pt>
                <c:pt idx="2">
                  <c:v>8.3333299999999999E-2</c:v>
                </c:pt>
                <c:pt idx="3">
                  <c:v>0.66666669999999995</c:v>
                </c:pt>
              </c:numCache>
            </c:numRef>
          </c:val>
        </c:ser>
        <c:ser>
          <c:idx val="3"/>
          <c:order val="3"/>
          <c:tx>
            <c:strRef>
              <c:f>Anthocoridae!$S$1</c:f>
              <c:strCache>
                <c:ptCount val="1"/>
                <c:pt idx="0">
                  <c:v>MX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Anthocoridae!$S$7:$S$10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0.43446820000000003</c:v>
                  </c:pt>
                  <c:pt idx="2">
                    <c:v>0.59617889999999996</c:v>
                  </c:pt>
                  <c:pt idx="3">
                    <c:v>1.2520186</c:v>
                  </c:pt>
                </c:numCache>
              </c:numRef>
            </c:plus>
            <c:minus>
              <c:numRef>
                <c:f>Anthocoridae!$S$7:$S$10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0.43446820000000003</c:v>
                  </c:pt>
                  <c:pt idx="2">
                    <c:v>0.59617889999999996</c:v>
                  </c:pt>
                  <c:pt idx="3">
                    <c:v>1.2520186</c:v>
                  </c:pt>
                </c:numCache>
              </c:numRef>
            </c:minus>
          </c:errBars>
          <c:val>
            <c:numRef>
              <c:f>Anthocoridae!$S$2:$S$5</c:f>
              <c:numCache>
                <c:formatCode>General</c:formatCode>
                <c:ptCount val="4"/>
                <c:pt idx="0">
                  <c:v>0</c:v>
                </c:pt>
                <c:pt idx="1">
                  <c:v>1.4166666999999999</c:v>
                </c:pt>
                <c:pt idx="2">
                  <c:v>5.0833332999999996</c:v>
                </c:pt>
                <c:pt idx="3">
                  <c:v>9.9166667000000004</c:v>
                </c:pt>
              </c:numCache>
            </c:numRef>
          </c:val>
        </c:ser>
        <c:marker val="1"/>
        <c:axId val="189581952"/>
        <c:axId val="129106688"/>
      </c:lineChart>
      <c:catAx>
        <c:axId val="18958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Weeks after planting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29106688"/>
        <c:crosses val="autoZero"/>
        <c:auto val="1"/>
        <c:lblAlgn val="ctr"/>
        <c:lblOffset val="100"/>
      </c:catAx>
      <c:valAx>
        <c:axId val="1291066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aseline="0" dirty="0" smtClean="0"/>
                  <a:t>Mean </a:t>
                </a:r>
                <a:r>
                  <a:rPr lang="en-US" sz="1400" baseline="0" dirty="0"/>
                  <a:t># of </a:t>
                </a:r>
                <a:r>
                  <a:rPr lang="en-US" sz="1400" i="1" baseline="0" dirty="0" smtClean="0"/>
                  <a:t>O. Insidiosus</a:t>
                </a:r>
                <a:endParaRPr lang="en-US" sz="1400" i="1" dirty="0"/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8958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62336815741167"/>
          <c:y val="0.32739577610938264"/>
          <c:w val="0.1403517575009007"/>
          <c:h val="0.26490366029827744"/>
        </c:manualLayout>
      </c:layout>
      <c:txPr>
        <a:bodyPr/>
        <a:lstStyle/>
        <a:p>
          <a:pPr>
            <a:defRPr lang="en-US" sz="1000" b="1"/>
          </a:pPr>
          <a:endParaRPr lang="en-US"/>
        </a:p>
      </c:txPr>
    </c:legend>
    <c:plotVisOnly val="1"/>
    <c:dispBlanksAs val="zero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Sentinel</a:t>
            </a:r>
            <a:r>
              <a:rPr lang="en-US" sz="1600" baseline="0" dirty="0" smtClean="0"/>
              <a:t> egg predation</a:t>
            </a:r>
            <a:endParaRPr lang="en-US" sz="16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523725920428859"/>
          <c:y val="0.14193553446323107"/>
          <c:w val="0.6928203183317686"/>
          <c:h val="0.72084036975998167"/>
        </c:manualLayout>
      </c:layout>
      <c:barChart>
        <c:barDir val="col"/>
        <c:grouping val="clustered"/>
        <c:ser>
          <c:idx val="0"/>
          <c:order val="0"/>
          <c:tx>
            <c:strRef>
              <c:f>Sheet1!$I$35</c:f>
              <c:strCache>
                <c:ptCount val="1"/>
                <c:pt idx="0">
                  <c:v>Border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Sheet1!$J$39:$M$39</c:f>
                <c:numCache>
                  <c:formatCode>General</c:formatCode>
                  <c:ptCount val="4"/>
                  <c:pt idx="0">
                    <c:v>7.3509000000000005E-2</c:v>
                  </c:pt>
                  <c:pt idx="1">
                    <c:v>6.7012000000000002E-2</c:v>
                  </c:pt>
                  <c:pt idx="2">
                    <c:v>7.1085200000000001E-2</c:v>
                  </c:pt>
                  <c:pt idx="3">
                    <c:v>7.0895700000000006E-2</c:v>
                  </c:pt>
                </c:numCache>
              </c:numRef>
            </c:plus>
            <c:minus>
              <c:numRef>
                <c:f>Sheet1!$J$39:$M$39</c:f>
                <c:numCache>
                  <c:formatCode>General</c:formatCode>
                  <c:ptCount val="4"/>
                  <c:pt idx="0">
                    <c:v>7.3509000000000005E-2</c:v>
                  </c:pt>
                  <c:pt idx="1">
                    <c:v>6.7012000000000002E-2</c:v>
                  </c:pt>
                  <c:pt idx="2">
                    <c:v>7.1085200000000001E-2</c:v>
                  </c:pt>
                  <c:pt idx="3">
                    <c:v>7.0895700000000006E-2</c:v>
                  </c:pt>
                </c:numCache>
              </c:numRef>
            </c:minus>
          </c:errBars>
          <c:cat>
            <c:strRef>
              <c:f>Sheet1!$J$34:$M$34</c:f>
              <c:strCache>
                <c:ptCount val="4"/>
                <c:pt idx="0">
                  <c:v>WF</c:v>
                </c:pt>
                <c:pt idx="1">
                  <c:v>BW</c:v>
                </c:pt>
                <c:pt idx="2">
                  <c:v>CP</c:v>
                </c:pt>
                <c:pt idx="3">
                  <c:v>MX</c:v>
                </c:pt>
              </c:strCache>
            </c:strRef>
          </c:cat>
          <c:val>
            <c:numRef>
              <c:f>Sheet1!$J$35:$M$35</c:f>
              <c:numCache>
                <c:formatCode>General</c:formatCode>
                <c:ptCount val="4"/>
                <c:pt idx="0">
                  <c:v>0.47696349999999998</c:v>
                </c:pt>
                <c:pt idx="1">
                  <c:v>0.307174</c:v>
                </c:pt>
                <c:pt idx="2">
                  <c:v>0.3538752</c:v>
                </c:pt>
                <c:pt idx="3">
                  <c:v>0.3356518</c:v>
                </c:pt>
              </c:numCache>
            </c:numRef>
          </c:val>
        </c:ser>
        <c:ser>
          <c:idx val="1"/>
          <c:order val="1"/>
          <c:tx>
            <c:strRef>
              <c:f>Sheet1!$I$36</c:f>
              <c:strCache>
                <c:ptCount val="1"/>
                <c:pt idx="0">
                  <c:v>Corn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Sheet1!$J$40:$M$40</c:f>
                <c:numCache>
                  <c:formatCode>General</c:formatCode>
                  <c:ptCount val="4"/>
                  <c:pt idx="0">
                    <c:v>2.5653499999999999E-2</c:v>
                  </c:pt>
                  <c:pt idx="1">
                    <c:v>2.65969E-2</c:v>
                  </c:pt>
                  <c:pt idx="2">
                    <c:v>2.60068E-2</c:v>
                  </c:pt>
                  <c:pt idx="3">
                    <c:v>2.5779E-2</c:v>
                  </c:pt>
                </c:numCache>
              </c:numRef>
            </c:plus>
            <c:minus>
              <c:numRef>
                <c:f>Sheet1!$J$40:$M$40</c:f>
                <c:numCache>
                  <c:formatCode>General</c:formatCode>
                  <c:ptCount val="4"/>
                  <c:pt idx="0">
                    <c:v>2.5653499999999999E-2</c:v>
                  </c:pt>
                  <c:pt idx="1">
                    <c:v>2.65969E-2</c:v>
                  </c:pt>
                  <c:pt idx="2">
                    <c:v>2.60068E-2</c:v>
                  </c:pt>
                  <c:pt idx="3">
                    <c:v>2.5779E-2</c:v>
                  </c:pt>
                </c:numCache>
              </c:numRef>
            </c:minus>
          </c:errBars>
          <c:cat>
            <c:strRef>
              <c:f>Sheet1!$J$34:$M$34</c:f>
              <c:strCache>
                <c:ptCount val="4"/>
                <c:pt idx="0">
                  <c:v>WF</c:v>
                </c:pt>
                <c:pt idx="1">
                  <c:v>BW</c:v>
                </c:pt>
                <c:pt idx="2">
                  <c:v>CP</c:v>
                </c:pt>
                <c:pt idx="3">
                  <c:v>MX</c:v>
                </c:pt>
              </c:strCache>
            </c:strRef>
          </c:cat>
          <c:val>
            <c:numRef>
              <c:f>Sheet1!$J$36:$M$36</c:f>
              <c:numCache>
                <c:formatCode>General</c:formatCode>
                <c:ptCount val="4"/>
                <c:pt idx="0">
                  <c:v>0.57276360000000004</c:v>
                </c:pt>
                <c:pt idx="1">
                  <c:v>0.50205869999999997</c:v>
                </c:pt>
                <c:pt idx="2">
                  <c:v>0.5868679</c:v>
                </c:pt>
                <c:pt idx="3">
                  <c:v>0.53955730000000002</c:v>
                </c:pt>
              </c:numCache>
            </c:numRef>
          </c:val>
        </c:ser>
        <c:axId val="189702144"/>
        <c:axId val="189704064"/>
      </c:barChart>
      <c:catAx>
        <c:axId val="189702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Treatment</a:t>
                </a:r>
              </a:p>
            </c:rich>
          </c:tx>
          <c:layout/>
        </c:title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89704064"/>
        <c:crosses val="autoZero"/>
        <c:auto val="1"/>
        <c:lblAlgn val="ctr"/>
        <c:lblOffset val="100"/>
      </c:catAx>
      <c:valAx>
        <c:axId val="189704064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Proportion of Eggs Attacked</a:t>
                </a:r>
              </a:p>
            </c:rich>
          </c:tx>
          <c:layout>
            <c:manualLayout>
              <c:xMode val="edge"/>
              <c:yMode val="edge"/>
              <c:x val="3.0743215584290558E-2"/>
              <c:y val="0.25043786920045885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8970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147053865973207"/>
          <c:y val="0.13104920751185187"/>
          <c:w val="0.31608958151956895"/>
          <c:h val="0.118823204270009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0.53514</cdr:x>
      <cdr:y>0.375</cdr:y>
    </cdr:from>
    <cdr:to>
      <cdr:x>0.59961</cdr:x>
      <cdr:y>0.46756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29840" y="1371600"/>
          <a:ext cx="304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en-US" sz="1600" b="1" dirty="0" smtClean="0"/>
            <a:t>*</a:t>
          </a:r>
          <a:endParaRPr lang="en-US" b="1" dirty="0"/>
        </a:p>
      </cdr:txBody>
    </cdr:sp>
  </cdr:relSizeAnchor>
  <cdr:relSizeAnchor xmlns:cdr="http://schemas.openxmlformats.org/drawingml/2006/chartDrawing">
    <cdr:from>
      <cdr:x>0.71244</cdr:x>
      <cdr:y>0.16667</cdr:y>
    </cdr:from>
    <cdr:to>
      <cdr:x>0.7608</cdr:x>
      <cdr:y>0.25923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368040" y="609600"/>
          <a:ext cx="2286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r>
            <a:rPr lang="en-US" sz="1600" b="1" dirty="0" smtClean="0"/>
            <a:t>*</a:t>
          </a:r>
          <a:endParaRPr lang="en-US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22697-D056-43F9-9656-F8A0FC99C92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F99E-1055-4B4C-9E2A-82F6CCB7F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F99E-1055-4B4C-9E2A-82F6CCB7F8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want to say Preliminary Findings  or 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r>
              <a:rPr lang="en-US" dirty="0" smtClean="0"/>
              <a:t>Numbers of buckwheat</a:t>
            </a:r>
            <a:r>
              <a:rPr lang="en-US" baseline="0" dirty="0" smtClean="0"/>
              <a:t> inflorescences per plant greatest in </a:t>
            </a:r>
            <a:r>
              <a:rPr lang="en-US" baseline="0" dirty="0" err="1" smtClean="0"/>
              <a:t>biculture</a:t>
            </a:r>
            <a:endParaRPr lang="en-US" baseline="0" dirty="0" smtClean="0"/>
          </a:p>
          <a:p>
            <a:r>
              <a:rPr lang="en-US" baseline="0" dirty="0" smtClean="0"/>
              <a:t>Numbers of cowpea EFNs per plant (?) greatest in monoculture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Cmac</a:t>
            </a:r>
            <a:r>
              <a:rPr lang="en-US" baseline="0" dirty="0" smtClean="0"/>
              <a:t> greatest…..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Orius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spp</a:t>
            </a:r>
            <a:r>
              <a:rPr lang="en-US" baseline="0" dirty="0" smtClean="0"/>
              <a:t> greatest….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Again, you can’t say predation is low without comparing it something…..that is higher.  Either the adjacent corn, or expected level of predation (based on your experience or literature reports)(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C-D0B1-4B29-98FD-DEB407D9F68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 </a:t>
            </a:r>
            <a:r>
              <a:rPr lang="en-US" dirty="0" err="1" smtClean="0"/>
              <a:t>Russel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larson</a:t>
            </a:r>
            <a:r>
              <a:rPr lang="en-US" baseline="0" dirty="0" smtClean="0"/>
              <a:t> farm crew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C-D0B1-4B29-98FD-DEB407D9F68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700" dirty="0" smtClean="0"/>
              <a:t>Discuss the importance of</a:t>
            </a:r>
            <a:r>
              <a:rPr lang="en-US" sz="2700" baseline="0" dirty="0" smtClean="0"/>
              <a:t> </a:t>
            </a:r>
            <a:r>
              <a:rPr lang="en-US" sz="2700" dirty="0" smtClean="0"/>
              <a:t>natura</a:t>
            </a:r>
            <a:r>
              <a:rPr lang="en-US" sz="2700" baseline="0" dirty="0" smtClean="0"/>
              <a:t>l enemies in agriculture.</a:t>
            </a:r>
          </a:p>
          <a:p>
            <a:r>
              <a:rPr lang="en-US" sz="2700" dirty="0" smtClean="0"/>
              <a:t>Natural enemies provide a</a:t>
            </a:r>
            <a:r>
              <a:rPr lang="en-US" sz="2700" baseline="0" dirty="0" smtClean="0"/>
              <a:t> vital pest suppression service.</a:t>
            </a:r>
          </a:p>
          <a:p>
            <a:r>
              <a:rPr lang="en-US" sz="2700" baseline="0" dirty="0" smtClean="0"/>
              <a:t>Quote 6bn value of natural enemies annually to demonstrate importance.</a:t>
            </a:r>
            <a:endParaRPr lang="en-US" sz="2700" dirty="0"/>
          </a:p>
          <a:p>
            <a:endParaRPr lang="en-US" sz="2700" dirty="0"/>
          </a:p>
          <a:p>
            <a:r>
              <a:rPr lang="en-US" sz="2700" dirty="0" smtClean="0"/>
              <a:t>Emphasize how dominant</a:t>
            </a:r>
            <a:r>
              <a:rPr lang="en-US" sz="2700" baseline="0" dirty="0" smtClean="0"/>
              <a:t> agricultural landscapes </a:t>
            </a:r>
            <a:r>
              <a:rPr lang="en-US" sz="2700" dirty="0" smtClean="0"/>
              <a:t>often </a:t>
            </a:r>
            <a:r>
              <a:rPr lang="en-US" sz="2700" dirty="0"/>
              <a:t>lack resources to support beneficial </a:t>
            </a:r>
            <a:r>
              <a:rPr lang="en-US" sz="2700" dirty="0" smtClean="0"/>
              <a:t>insects early in the season after they are emerging</a:t>
            </a:r>
            <a:r>
              <a:rPr lang="en-US" sz="2700" baseline="0" dirty="0" smtClean="0"/>
              <a:t> from overwintering sites often starved and ready to reproduce.</a:t>
            </a:r>
            <a:r>
              <a:rPr lang="en-US" sz="2700" dirty="0" smtClean="0"/>
              <a:t>.</a:t>
            </a:r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Farmers are increasingly interested in using common cover crop species to support beneficial insects</a:t>
            </a:r>
          </a:p>
          <a:p>
            <a:endParaRPr lang="en-US" sz="2700" dirty="0"/>
          </a:p>
          <a:p>
            <a:r>
              <a:rPr lang="en-US" sz="2700" dirty="0"/>
              <a:t>Insectary strips provide food and shelter resources to support natural enemies when usual prey is scarce.</a:t>
            </a:r>
          </a:p>
          <a:p>
            <a:endParaRPr lang="en-US" dirty="0" smtClean="0"/>
          </a:p>
          <a:p>
            <a:r>
              <a:rPr lang="en-US" dirty="0" smtClean="0"/>
              <a:t>Highlighting</a:t>
            </a:r>
            <a:r>
              <a:rPr lang="en-US" baseline="0" dirty="0" smtClean="0"/>
              <a:t> the importance of beneficial insects in agricultural agroecosystems, constraints of their effectiveness in agroecosystems, and a proposed method to promote the presence of beneficial insects in the agroecosystem.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C-D0B1-4B29-98FD-DEB407D9F68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Insectary plants provision</a:t>
            </a:r>
            <a:r>
              <a:rPr lang="en-US" baseline="0" dirty="0" smtClean="0"/>
              <a:t> natural enemies</a:t>
            </a:r>
            <a:r>
              <a:rPr lang="en-US" baseline="0" dirty="0"/>
              <a:t> </a:t>
            </a:r>
            <a:r>
              <a:rPr lang="en-US" baseline="0" dirty="0" smtClean="0"/>
              <a:t>(habitat, food resources, low disturbance, oviposition sites, etc)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discovering that natural enemies are attracted to different types of floral resources based on morphological (structure, color, accessibility) characteristics.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such different natural enemies benefit differently from different insectary plant species.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C-D0B1-4B29-98FD-DEB407D9F68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C-D0B1-4B29-98FD-DEB407D9F68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b="1" dirty="0" smtClean="0"/>
              <a:t>Mention both marks here</a:t>
            </a:r>
          </a:p>
          <a:p>
            <a:r>
              <a:rPr lang="en-US" sz="2900" b="1" dirty="0" smtClean="0"/>
              <a:t>Randomized </a:t>
            </a:r>
            <a:r>
              <a:rPr lang="en-US" sz="2900" b="1" dirty="0"/>
              <a:t>Complete Block Design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Four replicates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Four 18m x 13.7m plots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Consist of insectary border and cash crop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Insectary border 4.5m x 13.7m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Cash</a:t>
            </a:r>
            <a:r>
              <a:rPr lang="en-US" baseline="0" dirty="0" smtClean="0"/>
              <a:t> crop area 13.7m x 13.7m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Four Insectary</a:t>
            </a:r>
            <a:r>
              <a:rPr lang="en-US" b="1" baseline="0" dirty="0" smtClean="0"/>
              <a:t> Treatments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Buckwheat (</a:t>
            </a:r>
            <a:r>
              <a:rPr lang="en-US" sz="2400" i="1" dirty="0"/>
              <a:t>Fagopyrum esculentum</a:t>
            </a:r>
            <a:r>
              <a:rPr lang="en-US" sz="2400" dirty="0"/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Cowpea </a:t>
            </a:r>
            <a:r>
              <a:rPr lang="en-US" sz="2400" i="1" dirty="0"/>
              <a:t>(Vigna unguiculata)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Buckwheat-Cowpea </a:t>
            </a:r>
            <a:r>
              <a:rPr lang="en-US" sz="2400" dirty="0" smtClean="0"/>
              <a:t>Biculture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Weedy</a:t>
            </a:r>
            <a:r>
              <a:rPr lang="en-US" sz="2400" baseline="0" dirty="0" smtClean="0"/>
              <a:t> fallow – disturbed resource poor </a:t>
            </a:r>
            <a:endParaRPr lang="en-US" sz="2400" dirty="0"/>
          </a:p>
          <a:p>
            <a:pPr lvl="1"/>
            <a:r>
              <a:rPr lang="en-US" dirty="0" smtClean="0"/>
              <a:t>Sampling:</a:t>
            </a:r>
          </a:p>
          <a:p>
            <a:pPr lvl="2"/>
            <a:r>
              <a:rPr lang="en-US" dirty="0" smtClean="0"/>
              <a:t>Resource abundance</a:t>
            </a:r>
          </a:p>
          <a:p>
            <a:pPr lvl="2"/>
            <a:r>
              <a:rPr lang="en-US" dirty="0" smtClean="0"/>
              <a:t>Sweep net samples</a:t>
            </a:r>
          </a:p>
          <a:p>
            <a:pPr lvl="2"/>
            <a:r>
              <a:rPr lang="en-US" dirty="0" smtClean="0"/>
              <a:t>Sentinel eggs (</a:t>
            </a:r>
            <a:r>
              <a:rPr lang="en-US" i="1" dirty="0" err="1" smtClean="0"/>
              <a:t>Ostrinia</a:t>
            </a:r>
            <a:r>
              <a:rPr lang="en-US" i="1" dirty="0" smtClean="0"/>
              <a:t> </a:t>
            </a:r>
            <a:r>
              <a:rPr lang="en-US" i="1" dirty="0" err="1" smtClean="0"/>
              <a:t>nubilalis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I chose these plants in particular.</a:t>
            </a:r>
          </a:p>
          <a:p>
            <a:r>
              <a:rPr lang="en-US" dirty="0" smtClean="0"/>
              <a:t>Cover crops</a:t>
            </a:r>
            <a:r>
              <a:rPr lang="en-US" baseline="0" dirty="0" smtClean="0"/>
              <a:t> and functions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species I am evaluating for insectary properties include Buckwheat and cowpea.</a:t>
            </a:r>
          </a:p>
          <a:p>
            <a:r>
              <a:rPr lang="en-US" b="1" baseline="0" dirty="0" smtClean="0"/>
              <a:t>Buckwheat:</a:t>
            </a:r>
          </a:p>
          <a:p>
            <a:r>
              <a:rPr lang="en-US" baseline="0" dirty="0" smtClean="0"/>
              <a:t>Summer annual</a:t>
            </a:r>
          </a:p>
          <a:p>
            <a:r>
              <a:rPr lang="en-US" baseline="0" dirty="0" smtClean="0"/>
              <a:t>Rapid growth and biomass production</a:t>
            </a:r>
          </a:p>
          <a:p>
            <a:r>
              <a:rPr lang="en-US" baseline="0" dirty="0" smtClean="0"/>
              <a:t>Soil coverage</a:t>
            </a:r>
          </a:p>
          <a:p>
            <a:r>
              <a:rPr lang="en-US" baseline="0" dirty="0" smtClean="0"/>
              <a:t>Weed Suppression</a:t>
            </a:r>
          </a:p>
          <a:p>
            <a:r>
              <a:rPr lang="en-US" baseline="0" dirty="0" smtClean="0"/>
              <a:t>Scavenge phosphorus</a:t>
            </a:r>
          </a:p>
          <a:p>
            <a:r>
              <a:rPr lang="en-US" baseline="0" dirty="0" smtClean="0"/>
              <a:t>Nectar and pollen for beneficial insects.</a:t>
            </a:r>
          </a:p>
          <a:p>
            <a:r>
              <a:rPr lang="en-US" baseline="0" dirty="0" smtClean="0"/>
              <a:t>Flower production rapids. Blooms 3 weeks after planting.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Cowpea:</a:t>
            </a:r>
          </a:p>
          <a:p>
            <a:r>
              <a:rPr lang="en-US" baseline="0" dirty="0" smtClean="0"/>
              <a:t>Summer annual legume</a:t>
            </a:r>
          </a:p>
          <a:p>
            <a:r>
              <a:rPr lang="en-US" baseline="0" dirty="0" smtClean="0"/>
              <a:t>Nitrogen supply</a:t>
            </a:r>
          </a:p>
          <a:p>
            <a:r>
              <a:rPr lang="en-US" baseline="0" dirty="0" smtClean="0"/>
              <a:t>Weed suppression</a:t>
            </a:r>
          </a:p>
          <a:p>
            <a:r>
              <a:rPr lang="en-US" baseline="0" dirty="0" smtClean="0"/>
              <a:t>Erosion prevention</a:t>
            </a:r>
          </a:p>
          <a:p>
            <a:r>
              <a:rPr lang="en-US" baseline="0" dirty="0" smtClean="0"/>
              <a:t>Floral production – delayed 60-90days after planting</a:t>
            </a:r>
          </a:p>
          <a:p>
            <a:r>
              <a:rPr lang="en-US" baseline="0" dirty="0" smtClean="0"/>
              <a:t>Extrafloral nectary production ~2 weeks after planting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a mixture of these two species support beneficial insects?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BB3C-D0B1-4B29-98FD-DEB407D9F68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</a:t>
            </a:r>
            <a:r>
              <a:rPr lang="en-US" baseline="0" dirty="0" smtClean="0"/>
              <a:t> density estimated as average number of plants within a .25m2 </a:t>
            </a:r>
            <a:r>
              <a:rPr lang="en-US" baseline="0" dirty="0" err="1" smtClean="0"/>
              <a:t>quadrat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Means compared using a repeated measures analysis of variance.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Buckwheat resource density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F99E-1055-4B4C-9E2A-82F6CCB7F8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Ladybeetles:</a:t>
            </a:r>
          </a:p>
          <a:p>
            <a:r>
              <a:rPr lang="en-US" b="0" dirty="0" smtClean="0"/>
              <a:t>By</a:t>
            </a:r>
            <a:r>
              <a:rPr lang="en-US" b="0" baseline="0" dirty="0" smtClean="0"/>
              <a:t> week 7</a:t>
            </a:r>
          </a:p>
          <a:p>
            <a:r>
              <a:rPr lang="en-US" b="0" baseline="0" dirty="0" smtClean="0"/>
              <a:t>BW&gt;CP = 0.0031</a:t>
            </a:r>
          </a:p>
          <a:p>
            <a:r>
              <a:rPr lang="en-US" b="0" baseline="0" dirty="0" smtClean="0"/>
              <a:t>BW&gt;WF = 0.0460</a:t>
            </a:r>
          </a:p>
          <a:p>
            <a:r>
              <a:rPr lang="en-US" b="0" dirty="0" smtClean="0"/>
              <a:t>MX&gt;CP=0.0001</a:t>
            </a:r>
          </a:p>
          <a:p>
            <a:r>
              <a:rPr lang="en-US" b="0" dirty="0" smtClean="0"/>
              <a:t>MX&gt;0.0031</a:t>
            </a:r>
          </a:p>
          <a:p>
            <a:endParaRPr lang="en-US" b="1" dirty="0" smtClean="0"/>
          </a:p>
          <a:p>
            <a:r>
              <a:rPr lang="en-US" b="1" dirty="0" smtClean="0"/>
              <a:t>Insidious Flower Bug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Insidious flower bugs were influenced by treatment effects (F3,173= 80.69;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P&lt; 0.0001)(figure 3.2c). They were more abundant in buckwheat compared to cowpea and weedy fallow 6(P&lt;0.0001; P&lt;0.0001) and 7 (P&lt;0.0001; P&lt;0.0001) weeks after planting, respectively. Insidious flower bugs were more abundant in biculture treatments compared to cowpea 6(P&lt;0.0001; P&lt;0.0001) and 7(P&lt;0.0001; P&lt;0.0001) weeks after planting.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F99E-1055-4B4C-9E2A-82F6CCB7F8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F99E-1055-4B4C-9E2A-82F6CCB7F8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F99E-1055-4B4C-9E2A-82F6CCB7F8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DDF6B5-91C2-4A6D-BF36-F79B877E3495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988A32-AC42-4556-AF6C-557770D16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5.wm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chart" Target="../charts/chart1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>
            <a:noAutofit/>
          </a:bodyPr>
          <a:lstStyle/>
          <a:p>
            <a:r>
              <a:rPr lang="en-US" sz="2400" dirty="0"/>
              <a:t> Impacts of cover crop diversification on attraction, dispersal, and pest suppression by </a:t>
            </a:r>
            <a:r>
              <a:rPr lang="en-US" sz="2400" dirty="0" smtClean="0"/>
              <a:t>generalist </a:t>
            </a:r>
            <a:r>
              <a:rPr lang="en-US" sz="2400" dirty="0"/>
              <a:t>predators.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Jermaine Hinds, James </a:t>
            </a:r>
            <a:r>
              <a:rPr lang="en-US" dirty="0" err="1" smtClean="0"/>
              <a:t>Hagler</a:t>
            </a:r>
            <a:r>
              <a:rPr lang="en-US" dirty="0" smtClean="0"/>
              <a:t>, and Mary Barbercheck</a:t>
            </a:r>
          </a:p>
          <a:p>
            <a:r>
              <a:rPr lang="en-US" dirty="0" smtClean="0"/>
              <a:t>The Pennsylvania State University</a:t>
            </a:r>
          </a:p>
        </p:txBody>
      </p:sp>
      <p:pic>
        <p:nvPicPr>
          <p:cNvPr id="2050" name="Picture 2" descr="E:\Pictures\Field and Research Photos\2015\HN 2-7\DSC_0005.JPG"/>
          <p:cNvPicPr>
            <a:picLocks noChangeArrowheads="1"/>
          </p:cNvPicPr>
          <p:nvPr/>
        </p:nvPicPr>
        <p:blipFill>
          <a:blip r:embed="rId3" cstate="print"/>
          <a:srcRect b="33809"/>
          <a:stretch>
            <a:fillRect/>
          </a:stretch>
        </p:blipFill>
        <p:spPr bwMode="auto">
          <a:xfrm>
            <a:off x="838200" y="533400"/>
            <a:ext cx="740664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Findings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 smtClean="0"/>
              <a:t>Can plant-based resources promote natural enemy abundance in insectary strips?</a:t>
            </a:r>
          </a:p>
          <a:p>
            <a:pPr marL="640080" lvl="1" indent="-274320"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b="1" i="1" dirty="0" smtClean="0"/>
              <a:t>C. maculata </a:t>
            </a:r>
            <a:r>
              <a:rPr lang="en-US" sz="1600" i="1" dirty="0" smtClean="0"/>
              <a:t>and </a:t>
            </a:r>
            <a:r>
              <a:rPr lang="en-US" sz="1600" b="1" i="1" dirty="0" smtClean="0"/>
              <a:t>Orius spp.</a:t>
            </a:r>
            <a:r>
              <a:rPr lang="en-US" sz="1600" b="1" dirty="0" smtClean="0"/>
              <a:t> </a:t>
            </a:r>
            <a:r>
              <a:rPr lang="en-US" sz="1600" dirty="0" smtClean="0"/>
              <a:t> greater </a:t>
            </a:r>
            <a:r>
              <a:rPr lang="en-US" sz="1600" dirty="0" smtClean="0"/>
              <a:t>in presence of </a:t>
            </a:r>
            <a:r>
              <a:rPr lang="en-US" sz="1600" dirty="0" smtClean="0"/>
              <a:t>buckwheat</a:t>
            </a:r>
          </a:p>
          <a:p>
            <a:pPr marL="640080" lvl="1" indent="-274320"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dirty="0" smtClean="0"/>
              <a:t>Natural enemies not abundant in cowpea</a:t>
            </a:r>
          </a:p>
          <a:p>
            <a:pPr marL="320040" lvl="0" indent="-32004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 smtClean="0"/>
              <a:t>Can mixture further support natural enemies?</a:t>
            </a:r>
          </a:p>
          <a:p>
            <a:pPr marL="777240" lvl="1" indent="-32004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600" dirty="0" smtClean="0"/>
              <a:t>Not apparent. Biculture again, dominated by buckwheat</a:t>
            </a:r>
          </a:p>
          <a:p>
            <a:pPr marL="320040" lvl="0" indent="-32004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 smtClean="0"/>
              <a:t>Does insectary strip enhance predation?</a:t>
            </a:r>
          </a:p>
          <a:p>
            <a:pPr marL="640080" lvl="1" indent="-274320"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dirty="0" smtClean="0"/>
              <a:t>Predation levels similar across treatments,  but lower in border compared to crop</a:t>
            </a:r>
          </a:p>
          <a:p>
            <a:pPr marL="320040" lvl="0" indent="-320040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 smtClean="0"/>
              <a:t>Do natural enemies disperse into nearby crop and contribute to pest suppression?</a:t>
            </a:r>
          </a:p>
          <a:p>
            <a:pPr marL="640080" lvl="1" indent="-274320"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dirty="0" smtClean="0"/>
              <a:t>C. maculata and O. insidiosus move into adjacent crop</a:t>
            </a:r>
          </a:p>
          <a:p>
            <a:pPr marL="640080" lvl="1" indent="-274320"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i="1" dirty="0" smtClean="0"/>
              <a:t>C. maculata</a:t>
            </a:r>
            <a:r>
              <a:rPr lang="en-US" sz="1600" dirty="0" smtClean="0"/>
              <a:t> and </a:t>
            </a:r>
            <a:r>
              <a:rPr lang="en-US" sz="1600" i="1" dirty="0" smtClean="0"/>
              <a:t>O. insidiosus</a:t>
            </a:r>
            <a:r>
              <a:rPr lang="en-US" sz="1600" dirty="0" smtClean="0"/>
              <a:t> predation on protein marked sentinel prey</a:t>
            </a:r>
          </a:p>
          <a:p>
            <a:pPr marL="640080" lvl="1" indent="-274320"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SzPct val="70000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648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USDA NIFA-OREI Program</a:t>
            </a:r>
          </a:p>
          <a:p>
            <a:pPr lvl="1"/>
            <a:r>
              <a:rPr lang="en-US" sz="2000" dirty="0" smtClean="0"/>
              <a:t>Cover Crop Cocktails Research Group</a:t>
            </a:r>
          </a:p>
          <a:p>
            <a:r>
              <a:rPr lang="en-US" dirty="0" smtClean="0"/>
              <a:t>USDA ALARC</a:t>
            </a:r>
          </a:p>
          <a:p>
            <a:pPr lvl="1"/>
            <a:r>
              <a:rPr lang="en-US" dirty="0" smtClean="0"/>
              <a:t>James </a:t>
            </a:r>
            <a:r>
              <a:rPr lang="en-US" dirty="0" err="1" smtClean="0"/>
              <a:t>Hagler</a:t>
            </a:r>
            <a:r>
              <a:rPr lang="en-US" dirty="0" smtClean="0"/>
              <a:t> </a:t>
            </a:r>
            <a:r>
              <a:rPr lang="en-US" dirty="0" smtClean="0"/>
              <a:t>&amp; Scott </a:t>
            </a:r>
            <a:r>
              <a:rPr lang="en-US" dirty="0" err="1" smtClean="0"/>
              <a:t>Machtley</a:t>
            </a:r>
            <a:endParaRPr lang="en-US" dirty="0" smtClean="0"/>
          </a:p>
          <a:p>
            <a:r>
              <a:rPr lang="en-US" sz="2400" dirty="0" smtClean="0"/>
              <a:t>NE-SARE Graduate Student Grant</a:t>
            </a:r>
          </a:p>
          <a:p>
            <a:r>
              <a:rPr lang="en-US" sz="2400" dirty="0" err="1" smtClean="0"/>
              <a:t>Bunton</a:t>
            </a:r>
            <a:r>
              <a:rPr lang="en-US" sz="2400" dirty="0" smtClean="0"/>
              <a:t>-Waller Fellowship</a:t>
            </a:r>
          </a:p>
          <a:p>
            <a:r>
              <a:rPr lang="en-US" sz="2400" dirty="0" smtClean="0"/>
              <a:t>Alfred P. Sloan Foundation</a:t>
            </a:r>
          </a:p>
          <a:p>
            <a:r>
              <a:rPr lang="en-US" sz="2400" dirty="0" smtClean="0"/>
              <a:t>Lloyd. E. Adams Memorial Award</a:t>
            </a:r>
          </a:p>
          <a:p>
            <a:r>
              <a:rPr lang="en-US" sz="2400" dirty="0" smtClean="0"/>
              <a:t>International Association of Black Entomologists </a:t>
            </a:r>
          </a:p>
          <a:p>
            <a:r>
              <a:rPr lang="en-US" sz="2400" dirty="0" smtClean="0"/>
              <a:t>Russell E. Larson Ag Research Center Staff</a:t>
            </a:r>
          </a:p>
          <a:p>
            <a:r>
              <a:rPr lang="en-US" sz="2400" dirty="0" smtClean="0"/>
              <a:t>Photo Credits: Jermaine Hinds</a:t>
            </a:r>
          </a:p>
          <a:p>
            <a:endParaRPr lang="en-US" dirty="0"/>
          </a:p>
        </p:txBody>
      </p:sp>
      <p:pic>
        <p:nvPicPr>
          <p:cNvPr id="9" name="Picture 8" descr="Penn_State_College_of_Agricultural_Science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886200" cy="919778"/>
          </a:xfrm>
          <a:prstGeom prst="rect">
            <a:avLst/>
          </a:prstGeom>
        </p:spPr>
      </p:pic>
      <p:pic>
        <p:nvPicPr>
          <p:cNvPr id="11" name="Picture 10" descr="SloanTwitterLogo3_400x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0880" y="4343400"/>
            <a:ext cx="1645920" cy="1645920"/>
          </a:xfrm>
          <a:prstGeom prst="rect">
            <a:avLst/>
          </a:prstGeom>
        </p:spPr>
      </p:pic>
      <p:pic>
        <p:nvPicPr>
          <p:cNvPr id="12" name="Picture 11" descr="SARE_Northeast_CMY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2468880"/>
            <a:ext cx="1812231" cy="1645920"/>
          </a:xfrm>
          <a:prstGeom prst="rect">
            <a:avLst/>
          </a:prstGeom>
        </p:spPr>
      </p:pic>
      <p:pic>
        <p:nvPicPr>
          <p:cNvPr id="13" name="Picture 12" descr="usda-nif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2560320"/>
            <a:ext cx="1595498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Enemies</a:t>
            </a:r>
            <a:endParaRPr lang="en-US" dirty="0"/>
          </a:p>
        </p:txBody>
      </p:sp>
      <p:pic>
        <p:nvPicPr>
          <p:cNvPr id="3074" name="Picture 2" descr="E:\Pictures\Field and Research Photos\2015\HN 2-7\DSC_0321.JPG"/>
          <p:cNvPicPr>
            <a:picLocks noChangeAspect="1" noChangeArrowheads="1"/>
          </p:cNvPicPr>
          <p:nvPr/>
        </p:nvPicPr>
        <p:blipFill>
          <a:blip r:embed="rId3" cstate="print"/>
          <a:srcRect l="31580" t="29870" r="28420" b="18255"/>
          <a:stretch>
            <a:fillRect/>
          </a:stretch>
        </p:blipFill>
        <p:spPr bwMode="auto">
          <a:xfrm>
            <a:off x="426720" y="1390650"/>
            <a:ext cx="1828800" cy="15811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E:\Pictures\Field and Research Photos\2015\HN 2-7\DSC_0376.JPG"/>
          <p:cNvPicPr>
            <a:picLocks noChangeAspect="1" noChangeArrowheads="1"/>
          </p:cNvPicPr>
          <p:nvPr/>
        </p:nvPicPr>
        <p:blipFill>
          <a:blip r:embed="rId4" cstate="print"/>
          <a:srcRect l="34644" t="34622" r="32856" b="22878"/>
          <a:stretch>
            <a:fillRect/>
          </a:stretch>
        </p:blipFill>
        <p:spPr bwMode="auto">
          <a:xfrm>
            <a:off x="2407920" y="1377461"/>
            <a:ext cx="1828800" cy="159433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E:\Pictures\Field and Research Photos\2015\HN 2-7\DSC_0230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167" y="1371600"/>
            <a:ext cx="4206240" cy="2743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E:\Pictures\Field and Research Photos\2015\HN 2-7\DSC_03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200400"/>
            <a:ext cx="3840480" cy="28651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E:\Pictures\Field and Research Photos\2015\HN 2-7\DSC_0363.JPG"/>
          <p:cNvPicPr>
            <a:picLocks noChangeAspect="1" noChangeArrowheads="1"/>
          </p:cNvPicPr>
          <p:nvPr/>
        </p:nvPicPr>
        <p:blipFill>
          <a:blip r:embed="rId7" cstate="print"/>
          <a:srcRect l="4497" t="16003" r="21753" b="8997"/>
          <a:stretch>
            <a:fillRect/>
          </a:stretch>
        </p:blipFill>
        <p:spPr bwMode="auto">
          <a:xfrm>
            <a:off x="4389120" y="4343400"/>
            <a:ext cx="2151017" cy="17373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E:\Pictures\Field and Research Photos\2015\HN 2-7\DSC_0355.JPG"/>
          <p:cNvPicPr>
            <a:picLocks noChangeArrowheads="1"/>
          </p:cNvPicPr>
          <p:nvPr/>
        </p:nvPicPr>
        <p:blipFill>
          <a:blip r:embed="rId8" cstate="print"/>
          <a:srcRect l="34514" t="28151" r="12986"/>
          <a:stretch>
            <a:fillRect/>
          </a:stretch>
        </p:blipFill>
        <p:spPr bwMode="auto">
          <a:xfrm>
            <a:off x="6690360" y="4343400"/>
            <a:ext cx="1920240" cy="17373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Provisioning by </a:t>
            </a:r>
            <a:r>
              <a:rPr lang="en-US" dirty="0" smtClean="0"/>
              <a:t>p</a:t>
            </a:r>
            <a:r>
              <a:rPr lang="en-US" dirty="0" smtClean="0"/>
              <a:t>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492752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Insectary plants provision natural enemies </a:t>
            </a:r>
            <a:r>
              <a:rPr lang="en-US" sz="1600" dirty="0" smtClean="0"/>
              <a:t>(Lundgren, 2009)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r>
              <a:rPr lang="en-US" sz="2400" dirty="0" smtClean="0"/>
              <a:t>Natural enemies shown to prefer specific resource plants and differentially benefit from different host plants </a:t>
            </a:r>
            <a:r>
              <a:rPr lang="en-US" sz="1600" dirty="0" smtClean="0"/>
              <a:t>(Hogg et al. 2011; Vatalla et al., 2006)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Insectary mixtures with complementary resources may support more natural enemies.</a:t>
            </a:r>
          </a:p>
        </p:txBody>
      </p:sp>
      <p:pic>
        <p:nvPicPr>
          <p:cNvPr id="11" name="Picture 2" descr="E:\Pictures\Field and Research Photos\2015\HN 2-7\DSC_0142.JPG"/>
          <p:cNvPicPr>
            <a:picLocks noChangeArrowheads="1"/>
          </p:cNvPicPr>
          <p:nvPr/>
        </p:nvPicPr>
        <p:blipFill>
          <a:blip r:embed="rId3" cstate="print"/>
          <a:srcRect l="16250" t="18750"/>
          <a:stretch>
            <a:fillRect/>
          </a:stretch>
        </p:blipFill>
        <p:spPr bwMode="auto">
          <a:xfrm>
            <a:off x="7010400" y="1752600"/>
            <a:ext cx="1828800" cy="137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E:\Pictures\Field and Research Photos\2015\HN 2-7\DSC_0099.JPG"/>
          <p:cNvPicPr>
            <a:picLocks noChangeAspect="1" noChangeArrowheads="1"/>
          </p:cNvPicPr>
          <p:nvPr/>
        </p:nvPicPr>
        <p:blipFill>
          <a:blip r:embed="rId4" cstate="print"/>
          <a:srcRect l="25503" t="7578" b="8672"/>
          <a:stretch>
            <a:fillRect/>
          </a:stretch>
        </p:blipFill>
        <p:spPr bwMode="auto">
          <a:xfrm flipH="1">
            <a:off x="5104121" y="1752600"/>
            <a:ext cx="1830079" cy="137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Pictures\Field and Research Photos\2015\HN 2-7\DSC_0157.JPG"/>
          <p:cNvPicPr>
            <a:picLocks noChangeArrowheads="1"/>
          </p:cNvPicPr>
          <p:nvPr/>
        </p:nvPicPr>
        <p:blipFill>
          <a:blip r:embed="rId5" cstate="print"/>
          <a:srcRect l="9679" t="7526" r="14071" b="9349"/>
          <a:stretch>
            <a:fillRect/>
          </a:stretch>
        </p:blipFill>
        <p:spPr bwMode="auto">
          <a:xfrm>
            <a:off x="5105400" y="3200400"/>
            <a:ext cx="1828800" cy="137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:\Pictures\Field and Research Photos\2015\HN 2-7\DSC_0467.JPG"/>
          <p:cNvPicPr>
            <a:picLocks noChangeArrowheads="1"/>
          </p:cNvPicPr>
          <p:nvPr/>
        </p:nvPicPr>
        <p:blipFill>
          <a:blip r:embed="rId6" cstate="print"/>
          <a:srcRect l="30434" t="29583" r="27066" b="17917"/>
          <a:stretch>
            <a:fillRect/>
          </a:stretch>
        </p:blipFill>
        <p:spPr bwMode="auto">
          <a:xfrm>
            <a:off x="7010400" y="3200400"/>
            <a:ext cx="1828800" cy="137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E:\Pictures\Field and Research Photos\2015\HN 2-7\DSC_0688.JPG"/>
          <p:cNvPicPr>
            <a:picLocks noChangeArrowheads="1"/>
          </p:cNvPicPr>
          <p:nvPr/>
        </p:nvPicPr>
        <p:blipFill>
          <a:blip r:embed="rId7" cstate="print"/>
          <a:srcRect l="17578" t="12578" r="22422"/>
          <a:stretch>
            <a:fillRect/>
          </a:stretch>
        </p:blipFill>
        <p:spPr bwMode="auto">
          <a:xfrm>
            <a:off x="7010400" y="4648200"/>
            <a:ext cx="1828800" cy="137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E:\Pictures\Field and Research Photos\2015\HN 2-7\DSC_0691.JPG"/>
          <p:cNvPicPr>
            <a:picLocks noChangeArrowheads="1"/>
          </p:cNvPicPr>
          <p:nvPr/>
        </p:nvPicPr>
        <p:blipFill>
          <a:blip r:embed="rId8" cstate="print"/>
          <a:srcRect l="19418" t="26120" r="35998" b="20130"/>
          <a:stretch>
            <a:fillRect/>
          </a:stretch>
        </p:blipFill>
        <p:spPr bwMode="auto">
          <a:xfrm>
            <a:off x="5105400" y="4648200"/>
            <a:ext cx="1828800" cy="137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1534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Can </a:t>
            </a:r>
            <a:r>
              <a:rPr lang="en-US" sz="2400" dirty="0" smtClean="0">
                <a:solidFill>
                  <a:schemeClr val="accent2"/>
                </a:solidFill>
              </a:rPr>
              <a:t>plant-based resources </a:t>
            </a:r>
            <a:r>
              <a:rPr lang="en-US" sz="2400" dirty="0" smtClean="0"/>
              <a:t>promote natural enemy abundance and promote pest suppression?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Can </a:t>
            </a:r>
            <a:r>
              <a:rPr lang="en-US" sz="2400" dirty="0" smtClean="0">
                <a:solidFill>
                  <a:schemeClr val="accent2"/>
                </a:solidFill>
              </a:rPr>
              <a:t>mixtures</a:t>
            </a:r>
            <a:r>
              <a:rPr lang="en-US" sz="2400" dirty="0" smtClean="0"/>
              <a:t> enhance these effects?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Do natural enemies necessarily </a:t>
            </a:r>
            <a:r>
              <a:rPr lang="en-US" sz="2400" dirty="0" smtClean="0">
                <a:solidFill>
                  <a:schemeClr val="accent2"/>
                </a:solidFill>
              </a:rPr>
              <a:t>disperse</a:t>
            </a:r>
            <a:r>
              <a:rPr lang="en-US" sz="2400" dirty="0" smtClean="0"/>
              <a:t> into nearby crop and contribute to pest suppression?</a:t>
            </a:r>
          </a:p>
          <a:p>
            <a:pPr lvl="1">
              <a:spcAft>
                <a:spcPts val="600"/>
              </a:spcAft>
            </a:pPr>
            <a:r>
              <a:rPr lang="en-US" sz="2100" b="1" dirty="0" smtClean="0"/>
              <a:t>Objectives</a:t>
            </a:r>
            <a:r>
              <a:rPr lang="en-US" sz="2100" dirty="0" smtClean="0"/>
              <a:t>:</a:t>
            </a:r>
          </a:p>
          <a:p>
            <a:pPr lvl="2"/>
            <a:r>
              <a:rPr lang="en-US" dirty="0" smtClean="0"/>
              <a:t>Evaluate potential of two plant species to support natural enemies by assessing:</a:t>
            </a:r>
          </a:p>
          <a:p>
            <a:pPr lvl="3"/>
            <a:r>
              <a:rPr lang="en-US" sz="2000" dirty="0" smtClean="0"/>
              <a:t>Resource availability</a:t>
            </a:r>
          </a:p>
          <a:p>
            <a:pPr lvl="3"/>
            <a:r>
              <a:rPr lang="en-US" sz="2000" dirty="0" smtClean="0"/>
              <a:t>Natural enemy abundance</a:t>
            </a:r>
          </a:p>
          <a:p>
            <a:pPr lvl="3"/>
            <a:r>
              <a:rPr lang="en-US" sz="2000" dirty="0" smtClean="0"/>
              <a:t>Predation </a:t>
            </a:r>
          </a:p>
          <a:p>
            <a:pPr lvl="3"/>
            <a:r>
              <a:rPr lang="en-US" sz="2000" dirty="0" smtClean="0"/>
              <a:t>Dispersal</a:t>
            </a:r>
          </a:p>
          <a:p>
            <a:pPr lvl="3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3276600" y="3429000"/>
            <a:ext cx="5715000" cy="3202940"/>
            <a:chOff x="152400" y="3429000"/>
            <a:chExt cx="5715000" cy="3202940"/>
          </a:xfrm>
        </p:grpSpPr>
        <p:grpSp>
          <p:nvGrpSpPr>
            <p:cNvPr id="62" name="Group 61"/>
            <p:cNvGrpSpPr/>
            <p:nvPr/>
          </p:nvGrpSpPr>
          <p:grpSpPr>
            <a:xfrm>
              <a:off x="152400" y="3429000"/>
              <a:ext cx="5715000" cy="3202940"/>
              <a:chOff x="3276600" y="3429000"/>
              <a:chExt cx="5715000" cy="320294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343400" y="3429000"/>
                <a:ext cx="4648200" cy="32004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276600" y="3431540"/>
                <a:ext cx="1066800" cy="3200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6098" y="35814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6098" y="41148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6098" y="4664405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51816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57150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6188405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6698" y="35814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6698" y="41148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6698" y="4664405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51816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57150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6188405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898" y="35814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898" y="41148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898" y="4664405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51816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57150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6188405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098" y="35814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098" y="41148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098" y="4664405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3400" y="51816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3400" y="5715000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jxh557\AppData\Local\Microsoft\Windows\Temporary Internet Files\Content.IE5\YOE4XWOF\MC90041356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3400" y="6188405"/>
                <a:ext cx="349302" cy="364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47" descr="clipart-flower-clip-art-flowers-28511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601811"/>
              <a:ext cx="765810" cy="884589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051" name="Picture 3" descr="E:\Pictures\Field and Research Photos\2015\HN 2-7\DSC_0325.JPG"/>
          <p:cNvPicPr>
            <a:picLocks noChangeAspect="1" noChangeArrowheads="1"/>
          </p:cNvPicPr>
          <p:nvPr/>
        </p:nvPicPr>
        <p:blipFill>
          <a:blip r:embed="rId5" cstate="print"/>
          <a:srcRect l="26293" t="42318" r="39957" b="16432"/>
          <a:stretch>
            <a:fillRect/>
          </a:stretch>
        </p:blipFill>
        <p:spPr bwMode="auto">
          <a:xfrm>
            <a:off x="4789518" y="4419600"/>
            <a:ext cx="1458882" cy="11887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" name="Picture 3" descr="E:\Pictures\Field and Research Photos\2015\HN 2-7\DSC_0376.JPG"/>
          <p:cNvPicPr>
            <a:picLocks noChangeAspect="1" noChangeArrowheads="1"/>
          </p:cNvPicPr>
          <p:nvPr/>
        </p:nvPicPr>
        <p:blipFill>
          <a:blip r:embed="rId6" cstate="print"/>
          <a:srcRect l="35998" t="38684" r="34210" b="24753"/>
          <a:stretch>
            <a:fillRect/>
          </a:stretch>
        </p:blipFill>
        <p:spPr bwMode="auto">
          <a:xfrm>
            <a:off x="7005320" y="4419600"/>
            <a:ext cx="1452880" cy="11887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50838"/>
            <a:ext cx="795528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" y="152400"/>
          <a:ext cx="8839200" cy="31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/>
                <a:gridCol w="2133600"/>
                <a:gridCol w="2209800"/>
                <a:gridCol w="2209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Buckwheat (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BW</a:t>
                      </a:r>
                      <a:r>
                        <a:rPr lang="en-US" sz="1800" b="0" dirty="0" smtClean="0"/>
                        <a:t>)</a:t>
                      </a:r>
                    </a:p>
                    <a:p>
                      <a:pPr algn="ctr"/>
                      <a:r>
                        <a:rPr lang="en-US" sz="1400" b="0" i="1" dirty="0" smtClean="0"/>
                        <a:t>(Fagopyrum</a:t>
                      </a:r>
                      <a:r>
                        <a:rPr lang="en-US" sz="1400" b="0" i="1" baseline="0" dirty="0" smtClean="0"/>
                        <a:t> </a:t>
                      </a:r>
                      <a:r>
                        <a:rPr lang="en-US" sz="1400" b="0" i="1" baseline="0" dirty="0" err="1" smtClean="0"/>
                        <a:t>esculenum</a:t>
                      </a:r>
                      <a:r>
                        <a:rPr lang="en-US" sz="1400" b="0" i="1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Biculture (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MX</a:t>
                      </a:r>
                      <a:r>
                        <a:rPr lang="en-US" sz="1800" b="0" dirty="0" smtClean="0"/>
                        <a:t>)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Cowpea (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CP</a:t>
                      </a:r>
                      <a:r>
                        <a:rPr lang="en-US" sz="1800" b="0" dirty="0" smtClean="0"/>
                        <a:t>)</a:t>
                      </a:r>
                    </a:p>
                    <a:p>
                      <a:pPr algn="ctr"/>
                      <a:r>
                        <a:rPr lang="en-US" sz="1400" b="0" i="1" dirty="0" smtClean="0"/>
                        <a:t>(Vigna</a:t>
                      </a:r>
                      <a:r>
                        <a:rPr lang="en-US" sz="1400" b="0" i="1" baseline="0" dirty="0" smtClean="0"/>
                        <a:t> unguiculata</a:t>
                      </a:r>
                      <a:r>
                        <a:rPr lang="en-US" sz="1400" b="0" i="1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Weedy Fallow (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WF</a:t>
                      </a:r>
                      <a:r>
                        <a:rPr lang="en-US" sz="1800" b="0" dirty="0" smtClean="0"/>
                        <a:t>)</a:t>
                      </a:r>
                      <a:endParaRPr lang="en-US" sz="1800" b="0" i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0">
                <a:tc>
                  <a:txBody>
                    <a:bodyPr/>
                    <a:lstStyle/>
                    <a:p>
                      <a:pPr algn="ctr"/>
                      <a:endParaRPr lang="en-US" sz="2600" b="0" i="1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0" i="1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8" name="Picture 4" descr="E:\Pictures\Field and Research Photos\2015\HN 2-7\DSC_0273.JPG"/>
          <p:cNvPicPr>
            <a:picLocks noChangeAspect="1" noChangeArrowheads="1"/>
          </p:cNvPicPr>
          <p:nvPr/>
        </p:nvPicPr>
        <p:blipFill>
          <a:blip r:embed="rId7" cstate="print"/>
          <a:srcRect l="13915" t="6250" r="27895"/>
          <a:stretch>
            <a:fillRect/>
          </a:stretch>
        </p:blipFill>
        <p:spPr bwMode="auto">
          <a:xfrm>
            <a:off x="228600" y="914400"/>
            <a:ext cx="2133600" cy="22098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5" descr="E:\Pictures\Field and Research Photos\2015\HN 2-7\DSC_0279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570477" y="992123"/>
            <a:ext cx="2212848" cy="2057401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6" descr="E:\Pictures\Field and Research Photos\2015\HN 2-7\DSC_0252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398776" y="1027176"/>
            <a:ext cx="2212848" cy="19812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7" descr="E:\Pictures\Field and Research Photos\2015\HN 2-7\DSC_0417.JPG"/>
          <p:cNvPicPr>
            <a:picLocks noChangeArrowheads="1"/>
          </p:cNvPicPr>
          <p:nvPr/>
        </p:nvPicPr>
        <p:blipFill>
          <a:blip r:embed="rId10" cstate="print"/>
          <a:srcRect l="18519" r="31481"/>
          <a:stretch>
            <a:fillRect/>
          </a:stretch>
        </p:blipFill>
        <p:spPr bwMode="auto">
          <a:xfrm>
            <a:off x="6858000" y="911352"/>
            <a:ext cx="2057400" cy="221284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52400" y="3429000"/>
          <a:ext cx="29718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1800"/>
              </a:tblGrid>
              <a:tr h="50568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Sampling</a:t>
                      </a:r>
                      <a:r>
                        <a:rPr lang="en-US" sz="1800" b="0" i="0" baseline="0" dirty="0" smtClean="0"/>
                        <a:t> Methods</a:t>
                      </a:r>
                      <a:endParaRPr lang="en-US" sz="1400" b="0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94715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endParaRPr lang="en-US" sz="1800" b="0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3" name="Picture 62" descr="E:\Pictures\field pic\backup\20140504_091458.jpg"/>
          <p:cNvPicPr>
            <a:picLocks noChangeAspect="1" noChangeArrowheads="1"/>
          </p:cNvPicPr>
          <p:nvPr/>
        </p:nvPicPr>
        <p:blipFill>
          <a:blip r:embed="rId11" cstate="print"/>
          <a:srcRect l="32280" t="10557" r="15950" b="30973"/>
          <a:stretch>
            <a:fillRect/>
          </a:stretch>
        </p:blipFill>
        <p:spPr bwMode="auto">
          <a:xfrm>
            <a:off x="4038600" y="2197343"/>
            <a:ext cx="990600" cy="1003057"/>
          </a:xfrm>
          <a:prstGeom prst="ellipse">
            <a:avLst/>
          </a:prstGeom>
          <a:ln w="28575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E:\Pictures\Field and Research Photos\2015\HN 2-7\DSC_0157.JPG"/>
          <p:cNvPicPr>
            <a:picLocks noChangeAspect="1" noChangeArrowheads="1"/>
          </p:cNvPicPr>
          <p:nvPr/>
        </p:nvPicPr>
        <p:blipFill>
          <a:blip r:embed="rId12" cstate="print"/>
          <a:srcRect l="21146" t="44753" r="53854" b="14622"/>
          <a:stretch>
            <a:fillRect/>
          </a:stretch>
        </p:blipFill>
        <p:spPr bwMode="auto">
          <a:xfrm>
            <a:off x="1981200" y="2209800"/>
            <a:ext cx="990600" cy="990600"/>
          </a:xfrm>
          <a:prstGeom prst="ellipse">
            <a:avLst/>
          </a:prstGeom>
          <a:ln w="28575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5" name="Group 64"/>
          <p:cNvGrpSpPr/>
          <p:nvPr/>
        </p:nvGrpSpPr>
        <p:grpSpPr>
          <a:xfrm>
            <a:off x="228600" y="4038597"/>
            <a:ext cx="3124200" cy="2517651"/>
            <a:chOff x="228600" y="4038597"/>
            <a:chExt cx="3124200" cy="2517651"/>
          </a:xfrm>
        </p:grpSpPr>
        <p:grpSp>
          <p:nvGrpSpPr>
            <p:cNvPr id="51" name="Group 50"/>
            <p:cNvGrpSpPr/>
            <p:nvPr/>
          </p:nvGrpSpPr>
          <p:grpSpPr>
            <a:xfrm>
              <a:off x="228600" y="4038597"/>
              <a:ext cx="3124200" cy="2499363"/>
              <a:chOff x="228600" y="4038597"/>
              <a:chExt cx="3124200" cy="249936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752600" y="4038597"/>
                <a:ext cx="1600200" cy="1115568"/>
                <a:chOff x="7620000" y="4038597"/>
                <a:chExt cx="1600200" cy="1115568"/>
              </a:xfrm>
            </p:grpSpPr>
            <p:pic>
              <p:nvPicPr>
                <p:cNvPr id="52" name="Picture 2" descr="E:\Pictures\field pic\2013\IMG_20130813_110300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620000" y="4038597"/>
                  <a:ext cx="1297451" cy="1115568"/>
                </a:xfrm>
                <a:prstGeom prst="rect">
                  <a:avLst/>
                </a:prstGeom>
                <a:ln w="3175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3" name="Picture 52" descr="XVg8upM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7960113" y="4038599"/>
                  <a:ext cx="1260087" cy="836677"/>
                </a:xfrm>
                <a:prstGeom prst="rect">
                  <a:avLst/>
                </a:prstGeom>
              </p:spPr>
            </p:pic>
          </p:grpSp>
          <p:pic>
            <p:nvPicPr>
              <p:cNvPr id="54" name="Picture 2" descr="E:\Pictures\field pic\2014\20140724_113121.jpg"/>
              <p:cNvPicPr>
                <a:picLocks noChangeArrowheads="1"/>
              </p:cNvPicPr>
              <p:nvPr/>
            </p:nvPicPr>
            <p:blipFill>
              <a:blip r:embed="rId15" cstate="print"/>
              <a:srcRect l="17470" r="35113" b="20139"/>
              <a:stretch>
                <a:fillRect/>
              </a:stretch>
            </p:blipFill>
            <p:spPr bwMode="auto">
              <a:xfrm rot="5400000">
                <a:off x="1758696" y="5248656"/>
                <a:ext cx="1280160" cy="1298448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33" name="Picture 9" descr="E:\Pictures\Field and Research Photos\2015\HN 2-7\DSC_0206.JPG"/>
              <p:cNvPicPr>
                <a:picLocks noChangeArrowheads="1"/>
              </p:cNvPicPr>
              <p:nvPr/>
            </p:nvPicPr>
            <p:blipFill>
              <a:blip r:embed="rId16" cstate="print"/>
              <a:srcRect l="17413" r="5087"/>
              <a:stretch>
                <a:fillRect/>
              </a:stretch>
            </p:blipFill>
            <p:spPr bwMode="auto">
              <a:xfrm>
                <a:off x="228600" y="4038600"/>
                <a:ext cx="1463040" cy="1115568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2" name="Picture 2" descr="C:\Users\Jermaine\Pictures\Field Research Pictures\2014\20140807_092257.jpg"/>
            <p:cNvPicPr>
              <a:picLocks noChangeArrowheads="1"/>
            </p:cNvPicPr>
            <p:nvPr/>
          </p:nvPicPr>
          <p:blipFill>
            <a:blip r:embed="rId17" cstate="print"/>
            <a:srcRect l="19118" t="37718" r="43382"/>
            <a:stretch>
              <a:fillRect/>
            </a:stretch>
          </p:blipFill>
          <p:spPr bwMode="auto">
            <a:xfrm>
              <a:off x="228600" y="5257800"/>
              <a:ext cx="1463040" cy="1298448"/>
            </a:xfrm>
            <a:prstGeom prst="rect">
              <a:avLst/>
            </a:prstGeom>
            <a:ln w="3175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Resource abundance increases in time.</a:t>
            </a:r>
            <a:br>
              <a:rPr lang="en-US" sz="2400" dirty="0" smtClean="0"/>
            </a:br>
            <a:r>
              <a:rPr lang="en-US" sz="2400" dirty="0" smtClean="0"/>
              <a:t>Cowpea EFN representation poor in mixture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219200"/>
          <a:ext cx="4724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13716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E:\Pictures\Field and Research Photos\2015\HN 2-7\DSC_0157.JPG"/>
          <p:cNvPicPr>
            <a:picLocks noChangeAspect="1" noChangeArrowheads="1"/>
          </p:cNvPicPr>
          <p:nvPr/>
        </p:nvPicPr>
        <p:blipFill>
          <a:blip r:embed="rId5" cstate="print"/>
          <a:srcRect l="8333" t="8333" r="11111"/>
          <a:stretch>
            <a:fillRect/>
          </a:stretch>
        </p:blipFill>
        <p:spPr bwMode="auto">
          <a:xfrm>
            <a:off x="1143000" y="5029200"/>
            <a:ext cx="2209800" cy="16764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E:\Pictures\Field and Research Photos\2015\HN 2-7\DSC_0467.JPG"/>
          <p:cNvPicPr>
            <a:picLocks noChangeArrowheads="1"/>
          </p:cNvPicPr>
          <p:nvPr/>
        </p:nvPicPr>
        <p:blipFill>
          <a:blip r:embed="rId6" cstate="print"/>
          <a:srcRect l="19444" t="8333" r="11111"/>
          <a:stretch>
            <a:fillRect/>
          </a:stretch>
        </p:blipFill>
        <p:spPr bwMode="auto">
          <a:xfrm>
            <a:off x="5638800" y="5029200"/>
            <a:ext cx="2194560" cy="16764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E:\Pictures\field pic\backup\20140504_091458.jpg"/>
          <p:cNvPicPr>
            <a:picLocks noChangeAspect="1" noChangeArrowheads="1"/>
          </p:cNvPicPr>
          <p:nvPr/>
        </p:nvPicPr>
        <p:blipFill>
          <a:blip r:embed="rId7" cstate="print"/>
          <a:srcRect l="32280" t="10557" r="15950" b="30973"/>
          <a:stretch>
            <a:fillRect/>
          </a:stretch>
        </p:blipFill>
        <p:spPr bwMode="auto">
          <a:xfrm>
            <a:off x="7402756" y="5486400"/>
            <a:ext cx="903044" cy="914400"/>
          </a:xfrm>
          <a:prstGeom prst="ellipse">
            <a:avLst/>
          </a:prstGeom>
          <a:ln w="31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E:\Pictures\Field and Research Photos\2015\HN 2-7\DSC_0157.JPG"/>
          <p:cNvPicPr>
            <a:picLocks noChangeAspect="1" noChangeArrowheads="1"/>
          </p:cNvPicPr>
          <p:nvPr/>
        </p:nvPicPr>
        <p:blipFill>
          <a:blip r:embed="rId8" cstate="print"/>
          <a:srcRect l="21146" t="44753" r="53854" b="14622"/>
          <a:stretch>
            <a:fillRect/>
          </a:stretch>
        </p:blipFill>
        <p:spPr bwMode="auto">
          <a:xfrm>
            <a:off x="2895600" y="5486400"/>
            <a:ext cx="914400" cy="914400"/>
          </a:xfrm>
          <a:prstGeom prst="ellipse">
            <a:avLst/>
          </a:prstGeom>
          <a:ln w="31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05200" y="2133600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2590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36238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53400" y="2286000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C. maculata </a:t>
            </a:r>
            <a:r>
              <a:rPr lang="en-US" sz="2400" dirty="0" smtClean="0"/>
              <a:t>and </a:t>
            </a:r>
            <a:r>
              <a:rPr lang="en-US" sz="2400" i="1" dirty="0" smtClean="0"/>
              <a:t>O. </a:t>
            </a:r>
            <a:r>
              <a:rPr lang="en-US" sz="2400" i="1" dirty="0" smtClean="0"/>
              <a:t>insidiosus</a:t>
            </a:r>
            <a:r>
              <a:rPr lang="en-US" sz="2400" dirty="0" smtClean="0"/>
              <a:t> </a:t>
            </a:r>
            <a:r>
              <a:rPr lang="en-US" sz="2400" dirty="0" smtClean="0"/>
              <a:t>more abundant where buckwheat is present. Cowpea not attractive</a:t>
            </a:r>
            <a:endParaRPr lang="en-US" sz="2400" i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-152400" y="1447800"/>
          <a:ext cx="472744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80560" y="1447800"/>
          <a:ext cx="472744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E:\Pictures\Field and Research Photos\2015\HN 2-7\DSC_0361.JPG"/>
          <p:cNvPicPr>
            <a:picLocks noChangeAspect="1" noChangeArrowheads="1"/>
          </p:cNvPicPr>
          <p:nvPr/>
        </p:nvPicPr>
        <p:blipFill>
          <a:blip r:embed="rId5" cstate="print"/>
          <a:srcRect l="15432" r="7407"/>
          <a:stretch>
            <a:fillRect/>
          </a:stretch>
        </p:blipFill>
        <p:spPr bwMode="auto">
          <a:xfrm>
            <a:off x="1447800" y="5029200"/>
            <a:ext cx="1905000" cy="164592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6" name="Picture 4" descr="E:\Pictures\Field and Research Photos\2015\HN 2-7\DSC_0381.JPG"/>
          <p:cNvPicPr>
            <a:picLocks noChangeAspect="1" noChangeArrowheads="1"/>
          </p:cNvPicPr>
          <p:nvPr/>
        </p:nvPicPr>
        <p:blipFill>
          <a:blip r:embed="rId6" cstate="print"/>
          <a:srcRect l="42414" t="40755" r="39253" b="35495"/>
          <a:stretch>
            <a:fillRect/>
          </a:stretch>
        </p:blipFill>
        <p:spPr bwMode="auto">
          <a:xfrm>
            <a:off x="5791200" y="5029200"/>
            <a:ext cx="1905801" cy="164592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9000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Combined predation lower in borders compared to crop plot and similar across treatments</a:t>
            </a:r>
            <a:endParaRPr lang="en-US" sz="2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371600"/>
          <a:ext cx="8305800" cy="471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  <p:pic>
        <p:nvPicPr>
          <p:cNvPr id="10" name="Picture 5" descr="E:\Pictures\field pic\2014\20140807_092132.jpg"/>
          <p:cNvPicPr>
            <a:picLocks noChangeAspect="1" noChangeArrowheads="1"/>
          </p:cNvPicPr>
          <p:nvPr/>
        </p:nvPicPr>
        <p:blipFill>
          <a:blip r:embed="rId4" cstate="print"/>
          <a:srcRect l="12802" t="6452" r="27319"/>
          <a:stretch>
            <a:fillRect/>
          </a:stretch>
        </p:blipFill>
        <p:spPr bwMode="auto">
          <a:xfrm>
            <a:off x="7236142" y="2819400"/>
            <a:ext cx="1603058" cy="155448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Natural enemies disperse from cover crop into main crop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600200"/>
          <a:ext cx="64770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894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C. maculata</a:t>
                      </a:r>
                    </a:p>
                    <a:p>
                      <a:pPr algn="ctr"/>
                      <a:r>
                        <a:rPr lang="en-US" sz="1600" b="1" dirty="0" smtClean="0"/>
                        <a:t>Dispersal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O.</a:t>
                      </a:r>
                      <a:r>
                        <a:rPr lang="en-US" sz="1600" b="1" i="1" baseline="0" dirty="0" smtClean="0"/>
                        <a:t> insidiosus </a:t>
                      </a:r>
                      <a:r>
                        <a:rPr lang="en-US" sz="1600" b="1" baseline="0" dirty="0" smtClean="0"/>
                        <a:t>Dispersal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C. maculata</a:t>
                      </a:r>
                    </a:p>
                    <a:p>
                      <a:pPr algn="ctr"/>
                      <a:r>
                        <a:rPr lang="en-US" sz="1600" b="1" dirty="0" smtClean="0"/>
                        <a:t>Predation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/>
                        <a:t>O.</a:t>
                      </a:r>
                      <a:r>
                        <a:rPr lang="en-US" sz="1600" b="1" i="1" baseline="0" dirty="0" smtClean="0"/>
                        <a:t> insidiosus </a:t>
                      </a:r>
                      <a:r>
                        <a:rPr lang="en-US" sz="1600" b="1" baseline="0" dirty="0" smtClean="0"/>
                        <a:t>Predation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85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Positive Marks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85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3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Percentage Marked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4" descr="C:\Users\Jermaine\Dropbox\alarc\20141204_104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19600"/>
            <a:ext cx="3251200" cy="1828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elisa plate.jpg"/>
          <p:cNvPicPr>
            <a:picLocks noChangeAspect="1"/>
          </p:cNvPicPr>
          <p:nvPr/>
        </p:nvPicPr>
        <p:blipFill>
          <a:blip r:embed="rId4" cstate="print"/>
          <a:srcRect l="29629" t="37778" r="42222" b="23333"/>
          <a:stretch>
            <a:fillRect/>
          </a:stretch>
        </p:blipFill>
        <p:spPr>
          <a:xfrm flipV="1">
            <a:off x="7391400" y="4267198"/>
            <a:ext cx="1371600" cy="198120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Jermaine\Dropbox\alarc\20141203_133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067" y="4419600"/>
            <a:ext cx="3115733" cy="18288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2" descr="E:\Pictures\field pic\2014\20140724_113121.jpg"/>
          <p:cNvPicPr>
            <a:picLocks noChangeAspect="1" noChangeArrowheads="1"/>
          </p:cNvPicPr>
          <p:nvPr/>
        </p:nvPicPr>
        <p:blipFill>
          <a:blip r:embed="rId6" cstate="print"/>
          <a:srcRect r="16406" b="20139"/>
          <a:stretch>
            <a:fillRect/>
          </a:stretch>
        </p:blipFill>
        <p:spPr bwMode="auto">
          <a:xfrm rot="5400000">
            <a:off x="6659217" y="2011017"/>
            <a:ext cx="2835966" cy="152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2431</TotalTime>
  <Words>1021</Words>
  <Application>Microsoft Office PowerPoint</Application>
  <PresentationFormat>On-screen Show (4:3)</PresentationFormat>
  <Paragraphs>191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 Impacts of cover crop diversification on attraction, dispersal, and pest suppression by generalist predators. </vt:lpstr>
      <vt:lpstr>Natural Enemies</vt:lpstr>
      <vt:lpstr>Provisioning by plants</vt:lpstr>
      <vt:lpstr>Research Question</vt:lpstr>
      <vt:lpstr>Slide 5</vt:lpstr>
      <vt:lpstr> Resource abundance increases in time. Cowpea EFN representation poor in mixture</vt:lpstr>
      <vt:lpstr>C. maculata and O. insidiosus more abundant where buckwheat is present. Cowpea not attractive</vt:lpstr>
      <vt:lpstr>Combined predation lower in borders compared to crop plot and similar across treatments</vt:lpstr>
      <vt:lpstr>Natural enemies disperse from cover crop into main crop</vt:lpstr>
      <vt:lpstr>Findings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cover crop diversification on attraction, dispersal, and pest suppression by two key generalist predators.</dc:title>
  <dc:creator>Jermaine Hinds</dc:creator>
  <cp:lastModifiedBy>Jermaine Hinds</cp:lastModifiedBy>
  <cp:revision>148</cp:revision>
  <dcterms:created xsi:type="dcterms:W3CDTF">2015-11-04T02:39:35Z</dcterms:created>
  <dcterms:modified xsi:type="dcterms:W3CDTF">2015-11-15T14:57:48Z</dcterms:modified>
</cp:coreProperties>
</file>