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264" r:id="rId4"/>
    <p:sldId id="259" r:id="rId5"/>
    <p:sldId id="265" r:id="rId6"/>
    <p:sldId id="274" r:id="rId7"/>
    <p:sldId id="279" r:id="rId8"/>
    <p:sldId id="280" r:id="rId9"/>
    <p:sldId id="275" r:id="rId10"/>
    <p:sldId id="277" r:id="rId11"/>
    <p:sldId id="281" r:id="rId12"/>
    <p:sldId id="285" r:id="rId13"/>
    <p:sldId id="286" r:id="rId14"/>
    <p:sldId id="287" r:id="rId15"/>
    <p:sldId id="270" r:id="rId16"/>
    <p:sldId id="282" r:id="rId17"/>
    <p:sldId id="293" r:id="rId18"/>
    <p:sldId id="288" r:id="rId19"/>
    <p:sldId id="289" r:id="rId20"/>
    <p:sldId id="284" r:id="rId21"/>
    <p:sldId id="292" r:id="rId22"/>
    <p:sldId id="283" r:id="rId23"/>
    <p:sldId id="296" r:id="rId24"/>
    <p:sldId id="295" r:id="rId25"/>
    <p:sldId id="266" r:id="rId26"/>
    <p:sldId id="267" r:id="rId27"/>
    <p:sldId id="294" r:id="rId28"/>
    <p:sldId id="268" r:id="rId29"/>
    <p:sldId id="26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16"/>
    <p:restoredTop sz="82051"/>
  </p:normalViewPr>
  <p:slideViewPr>
    <p:cSldViewPr snapToGrid="0" snapToObjects="1" showGuides="1">
      <p:cViewPr>
        <p:scale>
          <a:sx n="90" d="100"/>
          <a:sy n="90" d="100"/>
        </p:scale>
        <p:origin x="2544" y="14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597714669803"/>
          <c:y val="4.4630908160144499E-2"/>
          <c:w val="0.74523538776438503"/>
          <c:h val="0.71294260989150704"/>
        </c:manualLayout>
      </c:layout>
      <c:scatterChart>
        <c:scatterStyle val="lineMarker"/>
        <c:varyColors val="0"/>
        <c:ser>
          <c:idx val="0"/>
          <c:order val="0"/>
          <c:tx>
            <c:strRef>
              <c:f>Sheet1!$C$1</c:f>
              <c:strCache>
                <c:ptCount val="1"/>
                <c:pt idx="0">
                  <c:v>SdWt</c:v>
                </c:pt>
              </c:strCache>
            </c:strRef>
          </c:tx>
          <c:spPr>
            <a:ln w="28575">
              <a:noFill/>
            </a:ln>
          </c:spPr>
          <c:marker>
            <c:symbol val="diamond"/>
            <c:size val="9"/>
            <c:spPr>
              <a:solidFill>
                <a:schemeClr val="tx1"/>
              </a:solidFill>
              <a:ln>
                <a:solidFill>
                  <a:schemeClr val="tx1"/>
                </a:solidFill>
                <a:prstDash val="solid"/>
              </a:ln>
            </c:spPr>
          </c:marker>
          <c:trendline>
            <c:trendlineType val="linear"/>
            <c:dispRSqr val="0"/>
            <c:dispEq val="0"/>
          </c:trendline>
          <c:xVal>
            <c:numRef>
              <c:f>Sheet1!$B$2:$B$12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xVal>
          <c:yVal>
            <c:numRef>
              <c:f>Sheet1!$C$2:$C$12</c:f>
              <c:numCache>
                <c:formatCode>General</c:formatCode>
                <c:ptCount val="11"/>
                <c:pt idx="0">
                  <c:v>3.6</c:v>
                </c:pt>
                <c:pt idx="1">
                  <c:v>3.96</c:v>
                </c:pt>
                <c:pt idx="2">
                  <c:v>4.45</c:v>
                </c:pt>
                <c:pt idx="3">
                  <c:v>5.42</c:v>
                </c:pt>
                <c:pt idx="4">
                  <c:v>6.63</c:v>
                </c:pt>
                <c:pt idx="5">
                  <c:v>6.9</c:v>
                </c:pt>
                <c:pt idx="6">
                  <c:v>6</c:v>
                </c:pt>
                <c:pt idx="7">
                  <c:v>6.92</c:v>
                </c:pt>
                <c:pt idx="8">
                  <c:v>8.1</c:v>
                </c:pt>
                <c:pt idx="9">
                  <c:v>8.7000000000000011</c:v>
                </c:pt>
                <c:pt idx="10">
                  <c:v>9.9600000000000026</c:v>
                </c:pt>
              </c:numCache>
            </c:numRef>
          </c:yVal>
          <c:smooth val="0"/>
          <c:extLst>
            <c:ext xmlns:c16="http://schemas.microsoft.com/office/drawing/2014/chart" uri="{C3380CC4-5D6E-409C-BE32-E72D297353CC}">
              <c16:uniqueId val="{00000001-3D85-A648-8628-34C4555F78B1}"/>
            </c:ext>
          </c:extLst>
        </c:ser>
        <c:dLbls>
          <c:showLegendKey val="0"/>
          <c:showVal val="0"/>
          <c:showCatName val="0"/>
          <c:showSerName val="0"/>
          <c:showPercent val="0"/>
          <c:showBubbleSize val="0"/>
        </c:dLbls>
        <c:axId val="98775456"/>
        <c:axId val="-120207344"/>
      </c:scatterChart>
      <c:valAx>
        <c:axId val="98775456"/>
        <c:scaling>
          <c:orientation val="minMax"/>
          <c:max val="10"/>
          <c:min val="0"/>
        </c:scaling>
        <c:delete val="0"/>
        <c:axPos val="b"/>
        <c:title>
          <c:tx>
            <c:rich>
              <a:bodyPr/>
              <a:lstStyle/>
              <a:p>
                <a:pPr>
                  <a:defRPr sz="1800"/>
                </a:pPr>
                <a:r>
                  <a:rPr lang="en-US" sz="1800"/>
                  <a:t>Cycle</a:t>
                </a:r>
              </a:p>
            </c:rich>
          </c:tx>
          <c:layout>
            <c:manualLayout>
              <c:xMode val="edge"/>
              <c:yMode val="edge"/>
              <c:x val="0.48526957267540599"/>
              <c:y val="0.8596991415183029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120207344"/>
        <c:crosses val="autoZero"/>
        <c:crossBetween val="midCat"/>
      </c:valAx>
      <c:valAx>
        <c:axId val="-120207344"/>
        <c:scaling>
          <c:orientation val="minMax"/>
        </c:scaling>
        <c:delete val="0"/>
        <c:axPos val="l"/>
        <c:title>
          <c:tx>
            <c:rich>
              <a:bodyPr/>
              <a:lstStyle/>
              <a:p>
                <a:pPr>
                  <a:defRPr sz="1600"/>
                </a:pPr>
                <a:r>
                  <a:rPr lang="en-US" sz="1600"/>
                  <a:t>Seed Weight (mg seed-1)</a:t>
                </a:r>
              </a:p>
            </c:rich>
          </c:tx>
          <c:layout>
            <c:manualLayout>
              <c:xMode val="edge"/>
              <c:yMode val="edge"/>
              <c:x val="3.8053603921868198E-2"/>
              <c:y val="0.21851042208609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98775456"/>
        <c:crosses val="autoZero"/>
        <c:crossBetween val="midCat"/>
      </c:valAx>
      <c:spPr>
        <a:noFill/>
        <a:ln w="12700">
          <a:solidFill>
            <a:srgbClr val="808080"/>
          </a:solidFill>
          <a:prstDash val="solid"/>
        </a:ln>
      </c:spPr>
    </c:plotArea>
    <c:plotVisOnly val="1"/>
    <c:dispBlanksAs val="gap"/>
    <c:showDLblsOverMax val="0"/>
  </c:chart>
  <c:spPr>
    <a:solidFill>
      <a:srgbClr val="FFFFFF"/>
    </a:solidFill>
    <a:ln w="3175">
      <a:noFill/>
      <a:prstDash val="solid"/>
    </a:ln>
  </c:spPr>
  <c:txPr>
    <a:bodyPr/>
    <a:lstStyle/>
    <a:p>
      <a:pPr>
        <a:defRPr sz="2000" b="0" i="0" u="none" strike="noStrike" baseline="0">
          <a:solidFill>
            <a:srgbClr val="000000"/>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A3C554-A705-B04F-914C-22FD64AB377F}" type="datetimeFigureOut">
              <a:rPr lang="en-US" smtClean="0"/>
              <a:t>2/11/20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F4C393-A369-DC4D-A30B-E9ACFBA3AEBC}" type="slidenum">
              <a:rPr lang="en-US" smtClean="0"/>
              <a:t>‹#›</a:t>
            </a:fld>
            <a:endParaRPr lang="en-US"/>
          </a:p>
        </p:txBody>
      </p:sp>
    </p:spTree>
    <p:extLst>
      <p:ext uri="{BB962C8B-B14F-4D97-AF65-F5344CB8AC3E}">
        <p14:creationId xmlns:p14="http://schemas.microsoft.com/office/powerpoint/2010/main" val="79613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F4C393-A369-DC4D-A30B-E9ACFBA3AEBC}" type="slidenum">
              <a:rPr lang="en-US" smtClean="0"/>
              <a:t>1</a:t>
            </a:fld>
            <a:endParaRPr lang="en-US"/>
          </a:p>
        </p:txBody>
      </p:sp>
    </p:spTree>
    <p:extLst>
      <p:ext uri="{BB962C8B-B14F-4D97-AF65-F5344CB8AC3E}">
        <p14:creationId xmlns:p14="http://schemas.microsoft.com/office/powerpoint/2010/main" val="1055805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Perennial crops can provide a suite of ecosystem services, and we’re working to measure many</a:t>
            </a:r>
            <a:r>
              <a:rPr lang="en-US" baseline="0" dirty="0"/>
              <a:t> of these under various management regimes.</a:t>
            </a:r>
            <a:endParaRPr lang="en-US" dirty="0"/>
          </a:p>
        </p:txBody>
      </p:sp>
      <p:sp>
        <p:nvSpPr>
          <p:cNvPr id="4" name="Slide Number Placeholder 3"/>
          <p:cNvSpPr>
            <a:spLocks noGrp="1"/>
          </p:cNvSpPr>
          <p:nvPr>
            <p:ph type="sldNum" sz="quarter" idx="5"/>
          </p:nvPr>
        </p:nvSpPr>
        <p:spPr/>
        <p:txBody>
          <a:bodyPr/>
          <a:lstStyle/>
          <a:p>
            <a:fld id="{84A6C8A3-3FE4-1E49-9078-DA37C8B518DC}" type="slidenum">
              <a:rPr lang="en-US" smtClean="0"/>
              <a:t>16</a:t>
            </a:fld>
            <a:endParaRPr lang="en-US"/>
          </a:p>
        </p:txBody>
      </p:sp>
    </p:spTree>
    <p:extLst>
      <p:ext uri="{BB962C8B-B14F-4D97-AF65-F5344CB8AC3E}">
        <p14:creationId xmlns:p14="http://schemas.microsoft.com/office/powerpoint/2010/main" val="1588450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Just a couple of weeks ago we saw a report of another MN community having forced to pay for a treatment facility to remove nitrate from their drinking water.</a:t>
            </a:r>
          </a:p>
          <a:p>
            <a:endParaRPr lang="en-US" dirty="0"/>
          </a:p>
        </p:txBody>
      </p:sp>
      <p:sp>
        <p:nvSpPr>
          <p:cNvPr id="4" name="Slide Number Placeholder 3"/>
          <p:cNvSpPr>
            <a:spLocks noGrp="1"/>
          </p:cNvSpPr>
          <p:nvPr>
            <p:ph type="sldNum" sz="quarter" idx="10"/>
          </p:nvPr>
        </p:nvSpPr>
        <p:spPr/>
        <p:txBody>
          <a:bodyPr/>
          <a:lstStyle/>
          <a:p>
            <a:fld id="{84A6C8A3-3FE4-1E49-9078-DA37C8B518DC}" type="slidenum">
              <a:rPr lang="en-US" smtClean="0"/>
              <a:t>17</a:t>
            </a:fld>
            <a:endParaRPr lang="en-US"/>
          </a:p>
        </p:txBody>
      </p:sp>
    </p:spTree>
    <p:extLst>
      <p:ext uri="{BB962C8B-B14F-4D97-AF65-F5344CB8AC3E}">
        <p14:creationId xmlns:p14="http://schemas.microsoft.com/office/powerpoint/2010/main" val="1593586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important component of our program is implementation. This takes place through cross-sector collaborations and private-public partnerships, and through relationships and projects with farmers. </a:t>
            </a:r>
            <a:endParaRPr lang="en-US" dirty="0"/>
          </a:p>
        </p:txBody>
      </p:sp>
      <p:sp>
        <p:nvSpPr>
          <p:cNvPr id="4" name="Slide Number Placeholder 3"/>
          <p:cNvSpPr>
            <a:spLocks noGrp="1"/>
          </p:cNvSpPr>
          <p:nvPr>
            <p:ph type="sldNum" sz="quarter" idx="5"/>
          </p:nvPr>
        </p:nvSpPr>
        <p:spPr/>
        <p:txBody>
          <a:bodyPr/>
          <a:lstStyle/>
          <a:p>
            <a:fld id="{84A6C8A3-3FE4-1E49-9078-DA37C8B518DC}" type="slidenum">
              <a:rPr lang="en-US" smtClean="0"/>
              <a:t>20</a:t>
            </a:fld>
            <a:endParaRPr lang="en-US"/>
          </a:p>
        </p:txBody>
      </p:sp>
    </p:spTree>
    <p:extLst>
      <p:ext uri="{BB962C8B-B14F-4D97-AF65-F5344CB8AC3E}">
        <p14:creationId xmlns:p14="http://schemas.microsoft.com/office/powerpoint/2010/main" val="48383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930" name="Shape 9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0967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0F6BC-6E65-4689-B20D-BE569AD0A719}" type="slidenum">
              <a:rPr lang="en-US" smtClean="0"/>
              <a:t>22</a:t>
            </a:fld>
            <a:endParaRPr lang="en-US"/>
          </a:p>
        </p:txBody>
      </p:sp>
    </p:spTree>
    <p:extLst>
      <p:ext uri="{BB962C8B-B14F-4D97-AF65-F5344CB8AC3E}">
        <p14:creationId xmlns:p14="http://schemas.microsoft.com/office/powerpoint/2010/main" val="819206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69" name="Shape 11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That was a very fast introduction to </a:t>
            </a:r>
            <a:r>
              <a:rPr lang="en-US" sz="1200" b="0" i="0" u="none" strike="noStrike" cap="none" dirty="0" err="1">
                <a:solidFill>
                  <a:schemeClr val="dk1"/>
                </a:solidFill>
                <a:latin typeface="Calibri"/>
                <a:ea typeface="Calibri"/>
                <a:cs typeface="Calibri"/>
                <a:sym typeface="Calibri"/>
              </a:rPr>
              <a:t>Kernza</a:t>
            </a:r>
            <a:r>
              <a:rPr lang="en-US" sz="1200" b="0" i="0" u="none" strike="noStrike" cap="none" dirty="0">
                <a:solidFill>
                  <a:schemeClr val="dk1"/>
                </a:solidFill>
                <a:latin typeface="Calibri"/>
                <a:ea typeface="Calibri"/>
                <a:cs typeface="Calibri"/>
                <a:sym typeface="Calibri"/>
              </a:rPr>
              <a:t> and a</a:t>
            </a:r>
            <a:r>
              <a:rPr lang="en-US" sz="1200" b="0" i="0" u="none" strike="noStrike" cap="none" baseline="0" dirty="0">
                <a:solidFill>
                  <a:schemeClr val="dk1"/>
                </a:solidFill>
                <a:latin typeface="Calibri"/>
                <a:ea typeface="Calibri"/>
                <a:cs typeface="Calibri"/>
                <a:sym typeface="Calibri"/>
              </a:rPr>
              <a:t> quick summary of the research and implementation activities that are going on at UMN. I’d be happy to answer any questions now or leave it to the panel moderators to let us know how to proceed. </a:t>
            </a:r>
            <a:endParaRPr sz="1200" b="0" i="0" u="none" strike="noStrike" cap="none" dirty="0">
              <a:solidFill>
                <a:schemeClr val="dk1"/>
              </a:solidFill>
              <a:latin typeface="Calibri"/>
              <a:ea typeface="Calibri"/>
              <a:cs typeface="Calibri"/>
              <a:sym typeface="Calibri"/>
            </a:endParaRPr>
          </a:p>
        </p:txBody>
      </p:sp>
      <p:sp>
        <p:nvSpPr>
          <p:cNvPr id="1170" name="Shape 11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7790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Zooming into</a:t>
            </a:r>
            <a:r>
              <a:rPr lang="en-US" baseline="0" dirty="0"/>
              <a:t> home a bit, here we can see land cover in the Upper Midwest is also dominated by a handful of annual crops.</a:t>
            </a:r>
          </a:p>
          <a:p>
            <a:endParaRPr lang="en-US" baseline="0" dirty="0"/>
          </a:p>
          <a:p>
            <a:r>
              <a:rPr lang="en-US" baseline="0" dirty="0"/>
              <a:t> and beyond </a:t>
            </a:r>
            <a:r>
              <a:rPr lang="mr-IN" baseline="0" dirty="0"/>
              <a:t>–</a:t>
            </a:r>
            <a:r>
              <a:rPr lang="en-US" baseline="0" dirty="0"/>
              <a:t> depending on how many of these delicious beers we drink tonight, we may or may not end up debating the boundaries of the Upper Midwest. </a:t>
            </a:r>
            <a:endParaRPr lang="en-US" dirty="0"/>
          </a:p>
        </p:txBody>
      </p:sp>
      <p:sp>
        <p:nvSpPr>
          <p:cNvPr id="4" name="Slide Number Placeholder 3"/>
          <p:cNvSpPr>
            <a:spLocks noGrp="1"/>
          </p:cNvSpPr>
          <p:nvPr>
            <p:ph type="sldNum" sz="quarter" idx="10"/>
          </p:nvPr>
        </p:nvSpPr>
        <p:spPr/>
        <p:txBody>
          <a:bodyPr/>
          <a:lstStyle/>
          <a:p>
            <a:fld id="{66F4C393-A369-DC4D-A30B-E9ACFBA3AEBC}" type="slidenum">
              <a:rPr lang="en-US" smtClean="0"/>
              <a:t>25</a:t>
            </a:fld>
            <a:endParaRPr lang="en-US"/>
          </a:p>
        </p:txBody>
      </p:sp>
    </p:spTree>
    <p:extLst>
      <p:ext uri="{BB962C8B-B14F-4D97-AF65-F5344CB8AC3E}">
        <p14:creationId xmlns:p14="http://schemas.microsoft.com/office/powerpoint/2010/main" val="1424617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case it’s Corn and Soybean, together they make up 66% of agricultural acres in this region.</a:t>
            </a:r>
            <a:endParaRPr lang="en-US" dirty="0"/>
          </a:p>
        </p:txBody>
      </p:sp>
      <p:sp>
        <p:nvSpPr>
          <p:cNvPr id="4" name="Slide Number Placeholder 3"/>
          <p:cNvSpPr>
            <a:spLocks noGrp="1"/>
          </p:cNvSpPr>
          <p:nvPr>
            <p:ph type="sldNum" sz="quarter" idx="10"/>
          </p:nvPr>
        </p:nvSpPr>
        <p:spPr/>
        <p:txBody>
          <a:bodyPr/>
          <a:lstStyle/>
          <a:p>
            <a:fld id="{66F4C393-A369-DC4D-A30B-E9ACFBA3AEBC}" type="slidenum">
              <a:rPr lang="en-US" smtClean="0"/>
              <a:t>26</a:t>
            </a:fld>
            <a:endParaRPr lang="en-US"/>
          </a:p>
        </p:txBody>
      </p:sp>
    </p:spTree>
    <p:extLst>
      <p:ext uri="{BB962C8B-B14F-4D97-AF65-F5344CB8AC3E}">
        <p14:creationId xmlns:p14="http://schemas.microsoft.com/office/powerpoint/2010/main" val="632778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many presentations, meetings, and conversations with these stakeholders, we decided to scale this work up from the plot to the field scale. I took the lead in organizing this team and obtaining funding from LCCMR to conduct a projects that’s uniting state agencies, municipalities, water providers, and non-profits. This project will collect the multi-layered data necessary for ensuring strategic placement of IWG to achieve rural water quality goals and economic enhancement. </a:t>
            </a:r>
          </a:p>
        </p:txBody>
      </p:sp>
      <p:sp>
        <p:nvSpPr>
          <p:cNvPr id="4" name="Slide Number Placeholder 3"/>
          <p:cNvSpPr>
            <a:spLocks noGrp="1"/>
          </p:cNvSpPr>
          <p:nvPr>
            <p:ph type="sldNum" sz="quarter" idx="5"/>
          </p:nvPr>
        </p:nvSpPr>
        <p:spPr/>
        <p:txBody>
          <a:bodyPr/>
          <a:lstStyle/>
          <a:p>
            <a:fld id="{84A6C8A3-3FE4-1E49-9078-DA37C8B518DC}" type="slidenum">
              <a:rPr lang="en-US" smtClean="0"/>
              <a:t>27</a:t>
            </a:fld>
            <a:endParaRPr lang="en-US"/>
          </a:p>
        </p:txBody>
      </p:sp>
    </p:spTree>
    <p:extLst>
      <p:ext uri="{BB962C8B-B14F-4D97-AF65-F5344CB8AC3E}">
        <p14:creationId xmlns:p14="http://schemas.microsoft.com/office/powerpoint/2010/main" val="495944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Massive</a:t>
            </a:r>
            <a:r>
              <a:rPr lang="en-US" baseline="0" dirty="0"/>
              <a:t> productivity of these crops have resulted in huge economic gains that have position the US as a leader in the global agricultural economy. </a:t>
            </a:r>
            <a:endParaRPr lang="en-US" dirty="0"/>
          </a:p>
        </p:txBody>
      </p:sp>
      <p:sp>
        <p:nvSpPr>
          <p:cNvPr id="4" name="Slide Number Placeholder 3"/>
          <p:cNvSpPr>
            <a:spLocks noGrp="1"/>
          </p:cNvSpPr>
          <p:nvPr>
            <p:ph type="sldNum" sz="quarter" idx="10"/>
          </p:nvPr>
        </p:nvSpPr>
        <p:spPr/>
        <p:txBody>
          <a:bodyPr/>
          <a:lstStyle/>
          <a:p>
            <a:fld id="{66F4C393-A369-DC4D-A30B-E9ACFBA3AEBC}" type="slidenum">
              <a:rPr lang="en-US" smtClean="0"/>
              <a:t>28</a:t>
            </a:fld>
            <a:endParaRPr lang="en-US"/>
          </a:p>
        </p:txBody>
      </p:sp>
    </p:spTree>
    <p:extLst>
      <p:ext uri="{BB962C8B-B14F-4D97-AF65-F5344CB8AC3E}">
        <p14:creationId xmlns:p14="http://schemas.microsoft.com/office/powerpoint/2010/main" val="1484780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more than 20,000 years, humans have collected wild plants with traits that make them useful for food production. Some of these desirable traits include fast growth to compete against weeds, big seeds for high yield, and sweet and nutritious seeds that function as quality attributes.  Very early in the history of agriculture, we realized that we could take the pollen from one plant with desirable traits and sprinkle that on the flowers of another plant with desirable traits and indeed, the seeds from that plant would produce more plants with those same desirable traits. This practice of plant domestication occurred around the world, and as a result, humans now farm 3.8 billion acres of land globally </a:t>
            </a:r>
            <a:r>
              <a:rPr lang="mr-IN" baseline="0" dirty="0"/>
              <a:t>–</a:t>
            </a:r>
            <a:r>
              <a:rPr lang="en-US" baseline="0" dirty="0"/>
              <a:t> or 12% of all land surface.</a:t>
            </a:r>
            <a:endParaRPr lang="en-US" dirty="0"/>
          </a:p>
        </p:txBody>
      </p:sp>
      <p:sp>
        <p:nvSpPr>
          <p:cNvPr id="4" name="Slide Number Placeholder 3"/>
          <p:cNvSpPr>
            <a:spLocks noGrp="1"/>
          </p:cNvSpPr>
          <p:nvPr>
            <p:ph type="sldNum" sz="quarter" idx="10"/>
          </p:nvPr>
        </p:nvSpPr>
        <p:spPr/>
        <p:txBody>
          <a:bodyPr/>
          <a:lstStyle/>
          <a:p>
            <a:fld id="{66F4C393-A369-DC4D-A30B-E9ACFBA3AEBC}" type="slidenum">
              <a:rPr lang="en-US" smtClean="0"/>
              <a:t>2</a:t>
            </a:fld>
            <a:endParaRPr lang="en-US"/>
          </a:p>
        </p:txBody>
      </p:sp>
    </p:spTree>
    <p:extLst>
      <p:ext uri="{BB962C8B-B14F-4D97-AF65-F5344CB8AC3E}">
        <p14:creationId xmlns:p14="http://schemas.microsoft.com/office/powerpoint/2010/main" val="862976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Massive</a:t>
            </a:r>
            <a:r>
              <a:rPr lang="en-US" baseline="0" dirty="0"/>
              <a:t> productivity of these crops have resulted in huge economic gains that have position the US as a leader in the global agricultural economy. </a:t>
            </a:r>
            <a:endParaRPr lang="en-US" dirty="0"/>
          </a:p>
        </p:txBody>
      </p:sp>
      <p:sp>
        <p:nvSpPr>
          <p:cNvPr id="4" name="Slide Number Placeholder 3"/>
          <p:cNvSpPr>
            <a:spLocks noGrp="1"/>
          </p:cNvSpPr>
          <p:nvPr>
            <p:ph type="sldNum" sz="quarter" idx="10"/>
          </p:nvPr>
        </p:nvSpPr>
        <p:spPr/>
        <p:txBody>
          <a:bodyPr/>
          <a:lstStyle/>
          <a:p>
            <a:fld id="{66F4C393-A369-DC4D-A30B-E9ACFBA3AEBC}" type="slidenum">
              <a:rPr lang="en-US" smtClean="0"/>
              <a:t>29</a:t>
            </a:fld>
            <a:endParaRPr lang="en-US"/>
          </a:p>
        </p:txBody>
      </p:sp>
    </p:spTree>
    <p:extLst>
      <p:ext uri="{BB962C8B-B14F-4D97-AF65-F5344CB8AC3E}">
        <p14:creationId xmlns:p14="http://schemas.microsoft.com/office/powerpoint/2010/main" val="613398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Massive</a:t>
            </a:r>
            <a:r>
              <a:rPr lang="en-US" baseline="0" dirty="0"/>
              <a:t> productivity of these crops have resulted in huge economic gains that have position the US as a leader in the global agricultural economy. </a:t>
            </a:r>
            <a:endParaRPr lang="en-US" dirty="0"/>
          </a:p>
          <a:p>
            <a:endParaRPr lang="en-US" dirty="0"/>
          </a:p>
        </p:txBody>
      </p:sp>
      <p:sp>
        <p:nvSpPr>
          <p:cNvPr id="4" name="Slide Number Placeholder 3"/>
          <p:cNvSpPr>
            <a:spLocks noGrp="1"/>
          </p:cNvSpPr>
          <p:nvPr>
            <p:ph type="sldNum" sz="quarter" idx="10"/>
          </p:nvPr>
        </p:nvSpPr>
        <p:spPr/>
        <p:txBody>
          <a:bodyPr/>
          <a:lstStyle/>
          <a:p>
            <a:fld id="{66F4C393-A369-DC4D-A30B-E9ACFBA3AEBC}" type="slidenum">
              <a:rPr lang="en-US" smtClean="0"/>
              <a:t>3</a:t>
            </a:fld>
            <a:endParaRPr lang="en-US"/>
          </a:p>
        </p:txBody>
      </p:sp>
    </p:spTree>
    <p:extLst>
      <p:ext uri="{BB962C8B-B14F-4D97-AF65-F5344CB8AC3E}">
        <p14:creationId xmlns:p14="http://schemas.microsoft.com/office/powerpoint/2010/main" val="1462596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the solution to these challenges lies</a:t>
            </a:r>
            <a:r>
              <a:rPr lang="en-US" baseline="0" dirty="0"/>
              <a:t> in </a:t>
            </a:r>
            <a:r>
              <a:rPr lang="en-US" baseline="0" dirty="0" err="1"/>
              <a:t>perenniality</a:t>
            </a:r>
            <a:r>
              <a:rPr lang="en-US" baseline="0" dirty="0"/>
              <a:t> and deep roots! </a:t>
            </a:r>
          </a:p>
          <a:p>
            <a:r>
              <a:rPr lang="en-US" baseline="0" dirty="0"/>
              <a:t>Kernza is the world’s first widely available perennial grain crop.</a:t>
            </a:r>
          </a:p>
          <a:p>
            <a:r>
              <a:rPr lang="en-US" baseline="0" dirty="0"/>
              <a:t>-IWG was selected for development into a perennial grain crop because it has relatively large seeds for a perennial grass.</a:t>
            </a:r>
          </a:p>
          <a:p>
            <a:r>
              <a:rPr lang="en-US" baseline="0" dirty="0"/>
              <a:t>-It has a very dense root system that stores carbon, and can also transfer carbon deep into the soil where it is protected from tillage if Kernza is used in a rotation</a:t>
            </a:r>
          </a:p>
          <a:p>
            <a:r>
              <a:rPr lang="en-US" baseline="0" dirty="0"/>
              <a:t>-Kernza is grown from Utah to New York, as well as in Sweden and Australia. </a:t>
            </a:r>
          </a:p>
        </p:txBody>
      </p:sp>
      <p:sp>
        <p:nvSpPr>
          <p:cNvPr id="4" name="Slide Number Placeholder 3"/>
          <p:cNvSpPr>
            <a:spLocks noGrp="1"/>
          </p:cNvSpPr>
          <p:nvPr>
            <p:ph type="sldNum" sz="quarter" idx="10"/>
          </p:nvPr>
        </p:nvSpPr>
        <p:spPr/>
        <p:txBody>
          <a:bodyPr/>
          <a:lstStyle/>
          <a:p>
            <a:fld id="{84A6C8A3-3FE4-1E49-9078-DA37C8B518DC}" type="slidenum">
              <a:rPr lang="en-US" smtClean="0"/>
              <a:t>6</a:t>
            </a:fld>
            <a:endParaRPr lang="en-US"/>
          </a:p>
        </p:txBody>
      </p:sp>
    </p:spTree>
    <p:extLst>
      <p:ext uri="{BB962C8B-B14F-4D97-AF65-F5344CB8AC3E}">
        <p14:creationId xmlns:p14="http://schemas.microsoft.com/office/powerpoint/2010/main" val="1477711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a:t>
            </a:r>
            <a:r>
              <a:rPr lang="en-US" baseline="0" dirty="0"/>
              <a:t> many layers to the </a:t>
            </a:r>
            <a:r>
              <a:rPr lang="en-US" baseline="0" dirty="0" err="1"/>
              <a:t>Kernza</a:t>
            </a:r>
            <a:r>
              <a:rPr lang="en-US" baseline="0" dirty="0"/>
              <a:t> research program at UMN.</a:t>
            </a:r>
            <a:endParaRPr lang="en-US" dirty="0"/>
          </a:p>
        </p:txBody>
      </p:sp>
      <p:sp>
        <p:nvSpPr>
          <p:cNvPr id="4" name="Slide Number Placeholder 3"/>
          <p:cNvSpPr>
            <a:spLocks noGrp="1"/>
          </p:cNvSpPr>
          <p:nvPr>
            <p:ph type="sldNum" sz="quarter" idx="5"/>
          </p:nvPr>
        </p:nvSpPr>
        <p:spPr/>
        <p:txBody>
          <a:bodyPr/>
          <a:lstStyle/>
          <a:p>
            <a:fld id="{84A6C8A3-3FE4-1E49-9078-DA37C8B518DC}" type="slidenum">
              <a:rPr lang="en-US" smtClean="0"/>
              <a:t>8</a:t>
            </a:fld>
            <a:endParaRPr lang="en-US"/>
          </a:p>
        </p:txBody>
      </p:sp>
    </p:spTree>
    <p:extLst>
      <p:ext uri="{BB962C8B-B14F-4D97-AF65-F5344CB8AC3E}">
        <p14:creationId xmlns:p14="http://schemas.microsoft.com/office/powerpoint/2010/main" val="2031461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at UMN,</a:t>
            </a:r>
            <a:r>
              <a:rPr lang="en-US" baseline="0" dirty="0"/>
              <a:t> </a:t>
            </a:r>
            <a:r>
              <a:rPr lang="en-US" dirty="0"/>
              <a:t>Jim Anderson and his team run a breeding program</a:t>
            </a:r>
            <a:r>
              <a:rPr lang="en-US" baseline="0" dirty="0"/>
              <a:t> to improve the profitability and sustainability of this new perennial grain crop. </a:t>
            </a:r>
          </a:p>
          <a:p>
            <a:r>
              <a:rPr lang="en-US" dirty="0"/>
              <a:t>The UMN</a:t>
            </a:r>
            <a:r>
              <a:rPr lang="en-US" baseline="0" dirty="0"/>
              <a:t> breeding team has been working with The Land Institute, where a group of breeders have been working on </a:t>
            </a:r>
            <a:r>
              <a:rPr lang="en-US" baseline="0" dirty="0" err="1"/>
              <a:t>Kernza</a:t>
            </a:r>
            <a:r>
              <a:rPr lang="en-US" baseline="0" dirty="0"/>
              <a:t> for about 15 years. </a:t>
            </a:r>
            <a:endParaRPr lang="en-US" dirty="0"/>
          </a:p>
          <a:p>
            <a:r>
              <a:rPr lang="en-US" dirty="0"/>
              <a:t>Seed size</a:t>
            </a:r>
            <a:r>
              <a:rPr lang="en-US" baseline="0" dirty="0"/>
              <a:t> has nearly tripled in the last 15 years. </a:t>
            </a:r>
          </a:p>
          <a:p>
            <a:r>
              <a:rPr lang="en-US" baseline="0" dirty="0"/>
              <a:t>Larger seed results in greater yield, which has increased somewhere between 5-10% / year. To give you some perspective on that rate of progress, wheat yields have increased 6 fold since 1919. That’s a rate of 1.8% per year. </a:t>
            </a:r>
          </a:p>
          <a:p>
            <a:r>
              <a:rPr lang="en-US" baseline="0" dirty="0"/>
              <a:t>This is extremely rapid progress, but new genomic technology can help us increase breeding progress.</a:t>
            </a:r>
          </a:p>
          <a:p>
            <a:endParaRPr lang="en-US" dirty="0"/>
          </a:p>
        </p:txBody>
      </p:sp>
      <p:sp>
        <p:nvSpPr>
          <p:cNvPr id="4" name="Slide Number Placeholder 3"/>
          <p:cNvSpPr>
            <a:spLocks noGrp="1"/>
          </p:cNvSpPr>
          <p:nvPr>
            <p:ph type="sldNum" sz="quarter" idx="10"/>
          </p:nvPr>
        </p:nvSpPr>
        <p:spPr/>
        <p:txBody>
          <a:bodyPr/>
          <a:lstStyle/>
          <a:p>
            <a:fld id="{84A6C8A3-3FE4-1E49-9078-DA37C8B518DC}" type="slidenum">
              <a:rPr lang="en-US" smtClean="0"/>
              <a:t>9</a:t>
            </a:fld>
            <a:endParaRPr lang="en-US"/>
          </a:p>
        </p:txBody>
      </p:sp>
    </p:spTree>
    <p:extLst>
      <p:ext uri="{BB962C8B-B14F-4D97-AF65-F5344CB8AC3E}">
        <p14:creationId xmlns:p14="http://schemas.microsoft.com/office/powerpoint/2010/main" val="41978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Kevin</a:t>
            </a:r>
            <a:r>
              <a:rPr lang="en-US" baseline="0" dirty="0"/>
              <a:t> Dorn and his team are working to sequence the genome of Kernza. This is a challenge because it’s huge and complex, 10 times the size of corn.</a:t>
            </a:r>
            <a:endParaRPr lang="en-US" dirty="0"/>
          </a:p>
        </p:txBody>
      </p:sp>
      <p:sp>
        <p:nvSpPr>
          <p:cNvPr id="4" name="Slide Number Placeholder 3"/>
          <p:cNvSpPr>
            <a:spLocks noGrp="1"/>
          </p:cNvSpPr>
          <p:nvPr>
            <p:ph type="sldNum" sz="quarter" idx="10"/>
          </p:nvPr>
        </p:nvSpPr>
        <p:spPr/>
        <p:txBody>
          <a:bodyPr/>
          <a:lstStyle/>
          <a:p>
            <a:fld id="{443D0EE0-B33B-9C45-97A9-9A6939326908}" type="slidenum">
              <a:rPr lang="en-US" smtClean="0"/>
              <a:t>10</a:t>
            </a:fld>
            <a:endParaRPr lang="en-US"/>
          </a:p>
        </p:txBody>
      </p:sp>
    </p:spTree>
    <p:extLst>
      <p:ext uri="{BB962C8B-B14F-4D97-AF65-F5344CB8AC3E}">
        <p14:creationId xmlns:p14="http://schemas.microsoft.com/office/powerpoint/2010/main" val="1852993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A6C8A3-3FE4-1E49-9078-DA37C8B518DC}" type="slidenum">
              <a:rPr lang="en-US" smtClean="0"/>
              <a:t>11</a:t>
            </a:fld>
            <a:endParaRPr lang="en-US"/>
          </a:p>
        </p:txBody>
      </p:sp>
    </p:spTree>
    <p:extLst>
      <p:ext uri="{BB962C8B-B14F-4D97-AF65-F5344CB8AC3E}">
        <p14:creationId xmlns:p14="http://schemas.microsoft.com/office/powerpoint/2010/main" val="2037800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F4C393-A369-DC4D-A30B-E9ACFBA3AEBC}" type="slidenum">
              <a:rPr lang="en-US" smtClean="0"/>
              <a:t>12</a:t>
            </a:fld>
            <a:endParaRPr lang="en-US"/>
          </a:p>
        </p:txBody>
      </p:sp>
    </p:spTree>
    <p:extLst>
      <p:ext uri="{BB962C8B-B14F-4D97-AF65-F5344CB8AC3E}">
        <p14:creationId xmlns:p14="http://schemas.microsoft.com/office/powerpoint/2010/main" val="2477834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0B4F06-5316-F24A-ADB3-0544842AA7D5}" type="datetimeFigureOut">
              <a:rPr lang="en-US" smtClean="0"/>
              <a:t>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404156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0B4F06-5316-F24A-ADB3-0544842AA7D5}" type="datetimeFigureOut">
              <a:rPr lang="en-US" smtClean="0"/>
              <a:t>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1432149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0B4F06-5316-F24A-ADB3-0544842AA7D5}" type="datetimeFigureOut">
              <a:rPr lang="en-US" smtClean="0"/>
              <a:t>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1144199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0B4F06-5316-F24A-ADB3-0544842AA7D5}" type="datetimeFigureOut">
              <a:rPr lang="en-US" smtClean="0"/>
              <a:t>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170831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0B4F06-5316-F24A-ADB3-0544842AA7D5}" type="datetimeFigureOut">
              <a:rPr lang="en-US" smtClean="0"/>
              <a:t>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211876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0B4F06-5316-F24A-ADB3-0544842AA7D5}" type="datetimeFigureOut">
              <a:rPr lang="en-US" smtClean="0"/>
              <a:t>2/11/20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545386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0B4F06-5316-F24A-ADB3-0544842AA7D5}" type="datetimeFigureOut">
              <a:rPr lang="en-US" smtClean="0"/>
              <a:t>2/11/20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852111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0B4F06-5316-F24A-ADB3-0544842AA7D5}" type="datetimeFigureOut">
              <a:rPr lang="en-US" smtClean="0"/>
              <a:t>2/11/20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202361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0B4F06-5316-F24A-ADB3-0544842AA7D5}" type="datetimeFigureOut">
              <a:rPr lang="en-US" smtClean="0"/>
              <a:t>2/11/20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112564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0B4F06-5316-F24A-ADB3-0544842AA7D5}" type="datetimeFigureOut">
              <a:rPr lang="en-US" smtClean="0"/>
              <a:t>2/11/20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150512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0B4F06-5316-F24A-ADB3-0544842AA7D5}" type="datetimeFigureOut">
              <a:rPr lang="en-US" smtClean="0"/>
              <a:t>2/11/20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66643-FF4A-FD44-9541-CDFB60FC86EE}" type="slidenum">
              <a:rPr lang="en-US" smtClean="0"/>
              <a:t>‹#›</a:t>
            </a:fld>
            <a:endParaRPr lang="en-US"/>
          </a:p>
        </p:txBody>
      </p:sp>
    </p:spTree>
    <p:extLst>
      <p:ext uri="{BB962C8B-B14F-4D97-AF65-F5344CB8AC3E}">
        <p14:creationId xmlns:p14="http://schemas.microsoft.com/office/powerpoint/2010/main" val="1458871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B4F06-5316-F24A-ADB3-0544842AA7D5}" type="datetimeFigureOut">
              <a:rPr lang="en-US" smtClean="0"/>
              <a:t>2/11/20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566643-FF4A-FD44-9541-CDFB60FC86EE}" type="slidenum">
              <a:rPr lang="en-US" smtClean="0"/>
              <a:t>‹#›</a:t>
            </a:fld>
            <a:endParaRPr lang="en-US"/>
          </a:p>
        </p:txBody>
      </p:sp>
    </p:spTree>
    <p:extLst>
      <p:ext uri="{BB962C8B-B14F-4D97-AF65-F5344CB8AC3E}">
        <p14:creationId xmlns:p14="http://schemas.microsoft.com/office/powerpoint/2010/main" val="908746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7998"/>
          </a:xfrm>
          <a:prstGeom prst="rect">
            <a:avLst/>
          </a:prstGeom>
        </p:spPr>
      </p:pic>
      <p:sp>
        <p:nvSpPr>
          <p:cNvPr id="7" name="Title 1"/>
          <p:cNvSpPr>
            <a:spLocks noGrp="1"/>
          </p:cNvSpPr>
          <p:nvPr>
            <p:ph type="ctrTitle"/>
          </p:nvPr>
        </p:nvSpPr>
        <p:spPr>
          <a:xfrm>
            <a:off x="0" y="0"/>
            <a:ext cx="12192000" cy="2257425"/>
          </a:xfrm>
          <a:solidFill>
            <a:schemeClr val="bg1">
              <a:lumMod val="75000"/>
              <a:alpha val="69000"/>
            </a:schemeClr>
          </a:solidFill>
        </p:spPr>
        <p:txBody>
          <a:bodyPr>
            <a:noAutofit/>
          </a:bodyPr>
          <a:lstStyle/>
          <a:p>
            <a:r>
              <a:rPr lang="en-US" sz="4400" dirty="0" err="1">
                <a:latin typeface="Times New Roman" panose="02020603050405020304" pitchFamily="18" charset="0"/>
                <a:cs typeface="Times New Roman" panose="02020603050405020304" pitchFamily="18" charset="0"/>
              </a:rPr>
              <a:t>Kernza</a:t>
            </a:r>
            <a:r>
              <a:rPr lang="en-US" sz="4400" dirty="0">
                <a:latin typeface="Times New Roman" panose="02020603050405020304" pitchFamily="18" charset="0"/>
                <a:cs typeface="Times New Roman" panose="02020603050405020304" pitchFamily="18" charset="0"/>
              </a:rPr>
              <a:t>® - An perennial grain crop for the Midwest</a:t>
            </a:r>
            <a:br>
              <a:rPr lang="en-US" sz="44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Jacob Jungers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Assistant Professor, University of Minnesota</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MOSES Conference 2020</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9177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5721" y="2179692"/>
            <a:ext cx="8704280" cy="3300968"/>
            <a:chOff x="-338503" y="117436"/>
            <a:chExt cx="9295540" cy="3557135"/>
          </a:xfrm>
        </p:grpSpPr>
        <p:pic>
          <p:nvPicPr>
            <p:cNvPr id="4" name="Picture 3" descr="noname"/>
            <p:cNvPicPr>
              <a:picLocks noChangeAspect="1"/>
            </p:cNvPicPr>
            <p:nvPr/>
          </p:nvPicPr>
          <p:blipFill rotWithShape="1">
            <a:blip r:embed="rId3">
              <a:extLst>
                <a:ext uri="{28A0092B-C50C-407E-A947-70E740481C1C}">
                  <a14:useLocalDpi xmlns:a14="http://schemas.microsoft.com/office/drawing/2010/main" val="0"/>
                </a:ext>
              </a:extLst>
            </a:blip>
            <a:srcRect l="12916" r="2045"/>
            <a:stretch/>
          </p:blipFill>
          <p:spPr>
            <a:xfrm>
              <a:off x="-338503" y="117436"/>
              <a:ext cx="9295540" cy="3557135"/>
            </a:xfrm>
            <a:prstGeom prst="rect">
              <a:avLst/>
            </a:prstGeom>
          </p:spPr>
        </p:pic>
        <p:pic>
          <p:nvPicPr>
            <p:cNvPr id="5" name="Picture 4" descr="noname"/>
            <p:cNvPicPr>
              <a:picLocks noChangeAspect="1"/>
            </p:cNvPicPr>
            <p:nvPr/>
          </p:nvPicPr>
          <p:blipFill rotWithShape="1">
            <a:blip r:embed="rId3">
              <a:extLst>
                <a:ext uri="{28A0092B-C50C-407E-A947-70E740481C1C}">
                  <a14:useLocalDpi xmlns:a14="http://schemas.microsoft.com/office/drawing/2010/main" val="0"/>
                </a:ext>
              </a:extLst>
            </a:blip>
            <a:srcRect l="1944" t="87693" r="61251"/>
            <a:stretch/>
          </p:blipFill>
          <p:spPr>
            <a:xfrm>
              <a:off x="1181100" y="3308350"/>
              <a:ext cx="3365500" cy="366220"/>
            </a:xfrm>
            <a:prstGeom prst="rect">
              <a:avLst/>
            </a:prstGeom>
          </p:spPr>
        </p:pic>
      </p:grpSp>
      <p:cxnSp>
        <p:nvCxnSpPr>
          <p:cNvPr id="9" name="Straight Arrow Connector 8"/>
          <p:cNvCxnSpPr/>
          <p:nvPr/>
        </p:nvCxnSpPr>
        <p:spPr>
          <a:xfrm>
            <a:off x="4427728" y="2084136"/>
            <a:ext cx="0" cy="719666"/>
          </a:xfrm>
          <a:prstGeom prst="straightConnector1">
            <a:avLst/>
          </a:prstGeom>
          <a:ln w="762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180249" y="1469063"/>
            <a:ext cx="2494958" cy="523220"/>
          </a:xfrm>
          <a:prstGeom prst="rect">
            <a:avLst/>
          </a:prstGeom>
          <a:noFill/>
        </p:spPr>
        <p:txBody>
          <a:bodyPr wrap="square" rtlCol="0">
            <a:spAutoFit/>
          </a:bodyPr>
          <a:lstStyle/>
          <a:p>
            <a:pPr algn="ctr"/>
            <a:r>
              <a:rPr lang="en-US" sz="2800" b="1">
                <a:latin typeface="Century Gothic"/>
                <a:cs typeface="Century Gothic"/>
              </a:rPr>
              <a:t>Human 3 </a:t>
            </a:r>
            <a:r>
              <a:rPr lang="en-US" sz="2800" b="1" dirty="0">
                <a:latin typeface="Century Gothic"/>
                <a:cs typeface="Century Gothic"/>
              </a:rPr>
              <a:t>Gb</a:t>
            </a:r>
          </a:p>
        </p:txBody>
      </p:sp>
      <p:sp>
        <p:nvSpPr>
          <p:cNvPr id="12" name="TextBox 11"/>
          <p:cNvSpPr txBox="1"/>
          <p:nvPr/>
        </p:nvSpPr>
        <p:spPr>
          <a:xfrm>
            <a:off x="185721" y="713741"/>
            <a:ext cx="9324039" cy="523220"/>
          </a:xfrm>
          <a:prstGeom prst="rect">
            <a:avLst/>
          </a:prstGeom>
          <a:noFill/>
        </p:spPr>
        <p:txBody>
          <a:bodyPr wrap="square" rtlCol="0">
            <a:spAutoFit/>
          </a:bodyPr>
          <a:lstStyle/>
          <a:p>
            <a:r>
              <a:rPr lang="en-US" sz="2800" b="1" dirty="0">
                <a:solidFill>
                  <a:srgbClr val="000000"/>
                </a:solidFill>
                <a:latin typeface="Century Gothic"/>
                <a:cs typeface="Century Gothic"/>
              </a:rPr>
              <a:t>The problem: Plant genomes are huge and complex </a:t>
            </a:r>
          </a:p>
        </p:txBody>
      </p:sp>
      <p:pic>
        <p:nvPicPr>
          <p:cNvPr id="13" name="Picture 12" descr="4_Seasons_IWG-2.JPG"/>
          <p:cNvPicPr>
            <a:picLocks noChangeAspect="1"/>
          </p:cNvPicPr>
          <p:nvPr/>
        </p:nvPicPr>
        <p:blipFill rotWithShape="1">
          <a:blip r:embed="rId4">
            <a:extLst>
              <a:ext uri="{28A0092B-C50C-407E-A947-70E740481C1C}">
                <a14:useLocalDpi xmlns:a14="http://schemas.microsoft.com/office/drawing/2010/main" val="0"/>
              </a:ext>
            </a:extLst>
          </a:blip>
          <a:srcRect l="62513" r="24649" b="2202"/>
          <a:stretch/>
        </p:blipFill>
        <p:spPr>
          <a:xfrm flipH="1">
            <a:off x="10983604" y="60"/>
            <a:ext cx="874673" cy="6857940"/>
          </a:xfrm>
          <a:prstGeom prst="rect">
            <a:avLst/>
          </a:prstGeom>
        </p:spPr>
      </p:pic>
      <p:sp>
        <p:nvSpPr>
          <p:cNvPr id="14" name="TextBox 13"/>
          <p:cNvSpPr txBox="1"/>
          <p:nvPr/>
        </p:nvSpPr>
        <p:spPr>
          <a:xfrm>
            <a:off x="8839940" y="1324111"/>
            <a:ext cx="1451327" cy="954107"/>
          </a:xfrm>
          <a:prstGeom prst="rect">
            <a:avLst/>
          </a:prstGeom>
          <a:noFill/>
        </p:spPr>
        <p:txBody>
          <a:bodyPr wrap="square" rtlCol="0">
            <a:spAutoFit/>
          </a:bodyPr>
          <a:lstStyle/>
          <a:p>
            <a:pPr algn="ctr"/>
            <a:r>
              <a:rPr lang="en-US" sz="2800" b="1" dirty="0" err="1">
                <a:latin typeface="Century Gothic"/>
                <a:cs typeface="Century Gothic"/>
              </a:rPr>
              <a:t>Kernza</a:t>
            </a:r>
            <a:endParaRPr lang="en-US" sz="2800" b="1" dirty="0">
              <a:latin typeface="Century Gothic"/>
              <a:cs typeface="Century Gothic"/>
            </a:endParaRPr>
          </a:p>
          <a:p>
            <a:pPr algn="ctr"/>
            <a:r>
              <a:rPr lang="en-US" sz="2800" b="1" dirty="0">
                <a:latin typeface="Century Gothic"/>
                <a:cs typeface="Century Gothic"/>
              </a:rPr>
              <a:t>25 Gb</a:t>
            </a:r>
          </a:p>
        </p:txBody>
      </p:sp>
      <p:cxnSp>
        <p:nvCxnSpPr>
          <p:cNvPr id="15" name="Straight Arrow Connector 14"/>
          <p:cNvCxnSpPr/>
          <p:nvPr/>
        </p:nvCxnSpPr>
        <p:spPr>
          <a:xfrm>
            <a:off x="10239588" y="2029791"/>
            <a:ext cx="742459" cy="469043"/>
          </a:xfrm>
          <a:prstGeom prst="straightConnector1">
            <a:avLst/>
          </a:prstGeom>
          <a:ln w="762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5721" y="5637986"/>
            <a:ext cx="9607605" cy="954107"/>
          </a:xfrm>
          <a:prstGeom prst="rect">
            <a:avLst/>
          </a:prstGeom>
          <a:noFill/>
        </p:spPr>
        <p:txBody>
          <a:bodyPr wrap="square" rtlCol="0">
            <a:spAutoFit/>
          </a:bodyPr>
          <a:lstStyle/>
          <a:p>
            <a:pPr algn="ctr"/>
            <a:r>
              <a:rPr lang="en-US" sz="2800" b="1" dirty="0">
                <a:solidFill>
                  <a:srgbClr val="000000"/>
                </a:solidFill>
                <a:latin typeface="Century Gothic"/>
                <a:cs typeface="Century Gothic"/>
              </a:rPr>
              <a:t>New DNA sequencing tools have made utilizing genomics in species like </a:t>
            </a:r>
            <a:r>
              <a:rPr lang="en-US" sz="2800" b="1" dirty="0" err="1">
                <a:solidFill>
                  <a:srgbClr val="000000"/>
                </a:solidFill>
                <a:latin typeface="Century Gothic"/>
                <a:cs typeface="Century Gothic"/>
              </a:rPr>
              <a:t>Kernza</a:t>
            </a:r>
            <a:r>
              <a:rPr lang="en-US" sz="2800" b="1" dirty="0">
                <a:solidFill>
                  <a:srgbClr val="000000"/>
                </a:solidFill>
                <a:latin typeface="Century Gothic"/>
                <a:cs typeface="Century Gothic"/>
              </a:rPr>
              <a:t> possible </a:t>
            </a:r>
          </a:p>
        </p:txBody>
      </p:sp>
      <p:sp>
        <p:nvSpPr>
          <p:cNvPr id="18" name="Title 1"/>
          <p:cNvSpPr txBox="1">
            <a:spLocks/>
          </p:cNvSpPr>
          <p:nvPr/>
        </p:nvSpPr>
        <p:spPr>
          <a:xfrm>
            <a:off x="1981200" y="-1344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a:latin typeface="+mn-lt"/>
              </a:rPr>
              <a:t>Kernza</a:t>
            </a:r>
            <a:r>
              <a:rPr lang="en-US" dirty="0">
                <a:latin typeface="+mn-lt"/>
              </a:rPr>
              <a:t> Genomics</a:t>
            </a:r>
          </a:p>
        </p:txBody>
      </p:sp>
    </p:spTree>
    <p:extLst>
      <p:ext uri="{BB962C8B-B14F-4D97-AF65-F5344CB8AC3E}">
        <p14:creationId xmlns:p14="http://schemas.microsoft.com/office/powerpoint/2010/main" val="2017137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454D62D1-D4AE-4C9A-9605-9D90293066D8}"/>
              </a:ext>
            </a:extLst>
          </p:cNvPr>
          <p:cNvSpPr/>
          <p:nvPr/>
        </p:nvSpPr>
        <p:spPr>
          <a:xfrm>
            <a:off x="5413714" y="-3517"/>
            <a:ext cx="4586068" cy="4586068"/>
          </a:xfrm>
          <a:prstGeom prst="flowChartConnector">
            <a:avLst/>
          </a:prstGeom>
          <a:solidFill>
            <a:schemeClr val="accent2">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D552E44-5393-491D-9A53-BDF2F74DE76F}"/>
              </a:ext>
            </a:extLst>
          </p:cNvPr>
          <p:cNvSpPr txBox="1"/>
          <p:nvPr/>
        </p:nvSpPr>
        <p:spPr>
          <a:xfrm>
            <a:off x="7495731" y="1732218"/>
            <a:ext cx="2396202" cy="707886"/>
          </a:xfrm>
          <a:prstGeom prst="rect">
            <a:avLst/>
          </a:prstGeom>
          <a:noFill/>
        </p:spPr>
        <p:txBody>
          <a:bodyPr wrap="square" rtlCol="0">
            <a:spAutoFit/>
          </a:bodyPr>
          <a:lstStyle/>
          <a:p>
            <a:pPr algn="ctr"/>
            <a:r>
              <a:rPr lang="en-US" sz="4000" dirty="0"/>
              <a:t>Agronomy</a:t>
            </a:r>
          </a:p>
        </p:txBody>
      </p:sp>
      <p:sp>
        <p:nvSpPr>
          <p:cNvPr id="8" name="TextBox 7">
            <a:extLst>
              <a:ext uri="{FF2B5EF4-FFF2-40B4-BE49-F238E27FC236}">
                <a16:creationId xmlns:a16="http://schemas.microsoft.com/office/drawing/2014/main" id="{2CD7A533-DE27-47C2-8C6E-A6EF8B5C532B}"/>
              </a:ext>
            </a:extLst>
          </p:cNvPr>
          <p:cNvSpPr txBox="1"/>
          <p:nvPr/>
        </p:nvSpPr>
        <p:spPr>
          <a:xfrm>
            <a:off x="8968150" y="4228608"/>
            <a:ext cx="3223850" cy="707886"/>
          </a:xfrm>
          <a:prstGeom prst="rect">
            <a:avLst/>
          </a:prstGeom>
          <a:noFill/>
        </p:spPr>
        <p:txBody>
          <a:bodyPr wrap="square" rtlCol="0">
            <a:spAutoFit/>
          </a:bodyPr>
          <a:lstStyle/>
          <a:p>
            <a:pPr algn="ctr"/>
            <a:r>
              <a:rPr lang="en-US" sz="4000" dirty="0"/>
              <a:t>Establishment</a:t>
            </a:r>
          </a:p>
        </p:txBody>
      </p:sp>
      <p:sp>
        <p:nvSpPr>
          <p:cNvPr id="9" name="TextBox 8">
            <a:extLst>
              <a:ext uri="{FF2B5EF4-FFF2-40B4-BE49-F238E27FC236}">
                <a16:creationId xmlns:a16="http://schemas.microsoft.com/office/drawing/2014/main" id="{4F4F0C9D-1F3F-42BC-87AA-E90980B6E761}"/>
              </a:ext>
            </a:extLst>
          </p:cNvPr>
          <p:cNvSpPr txBox="1"/>
          <p:nvPr/>
        </p:nvSpPr>
        <p:spPr>
          <a:xfrm>
            <a:off x="6668083" y="4936494"/>
            <a:ext cx="3223850" cy="707886"/>
          </a:xfrm>
          <a:prstGeom prst="rect">
            <a:avLst/>
          </a:prstGeom>
          <a:noFill/>
        </p:spPr>
        <p:txBody>
          <a:bodyPr wrap="square" rtlCol="0">
            <a:spAutoFit/>
          </a:bodyPr>
          <a:lstStyle/>
          <a:p>
            <a:pPr algn="ctr"/>
            <a:r>
              <a:rPr lang="en-US" sz="4000" dirty="0"/>
              <a:t>Fertility</a:t>
            </a:r>
          </a:p>
        </p:txBody>
      </p:sp>
      <p:sp>
        <p:nvSpPr>
          <p:cNvPr id="15" name="TextBox 14">
            <a:extLst>
              <a:ext uri="{FF2B5EF4-FFF2-40B4-BE49-F238E27FC236}">
                <a16:creationId xmlns:a16="http://schemas.microsoft.com/office/drawing/2014/main" id="{63859958-A2C9-488B-BC52-85900153BAE0}"/>
              </a:ext>
            </a:extLst>
          </p:cNvPr>
          <p:cNvSpPr txBox="1"/>
          <p:nvPr/>
        </p:nvSpPr>
        <p:spPr>
          <a:xfrm>
            <a:off x="4054289" y="4320941"/>
            <a:ext cx="3223850" cy="1323439"/>
          </a:xfrm>
          <a:prstGeom prst="rect">
            <a:avLst/>
          </a:prstGeom>
          <a:noFill/>
        </p:spPr>
        <p:txBody>
          <a:bodyPr wrap="square" rtlCol="0">
            <a:spAutoFit/>
          </a:bodyPr>
          <a:lstStyle/>
          <a:p>
            <a:pPr algn="ctr"/>
            <a:r>
              <a:rPr lang="en-US" sz="4000" dirty="0"/>
              <a:t>Weed Management</a:t>
            </a:r>
          </a:p>
        </p:txBody>
      </p:sp>
      <p:sp>
        <p:nvSpPr>
          <p:cNvPr id="16" name="TextBox 15">
            <a:extLst>
              <a:ext uri="{FF2B5EF4-FFF2-40B4-BE49-F238E27FC236}">
                <a16:creationId xmlns:a16="http://schemas.microsoft.com/office/drawing/2014/main" id="{F0CC7BA1-15B0-4270-8EDC-E08E854F4DDA}"/>
              </a:ext>
            </a:extLst>
          </p:cNvPr>
          <p:cNvSpPr txBox="1"/>
          <p:nvPr/>
        </p:nvSpPr>
        <p:spPr>
          <a:xfrm>
            <a:off x="2805335" y="2835837"/>
            <a:ext cx="3223850" cy="1323439"/>
          </a:xfrm>
          <a:prstGeom prst="rect">
            <a:avLst/>
          </a:prstGeom>
          <a:noFill/>
        </p:spPr>
        <p:txBody>
          <a:bodyPr wrap="square" rtlCol="0">
            <a:spAutoFit/>
          </a:bodyPr>
          <a:lstStyle/>
          <a:p>
            <a:pPr algn="ctr"/>
            <a:r>
              <a:rPr lang="en-US" sz="4000" dirty="0"/>
              <a:t>Harvest Challenges</a:t>
            </a:r>
          </a:p>
        </p:txBody>
      </p:sp>
      <p:sp>
        <p:nvSpPr>
          <p:cNvPr id="17" name="TextBox 16">
            <a:extLst>
              <a:ext uri="{FF2B5EF4-FFF2-40B4-BE49-F238E27FC236}">
                <a16:creationId xmlns:a16="http://schemas.microsoft.com/office/drawing/2014/main" id="{2C61FB6B-1477-44AC-84B3-531973F9A5D5}"/>
              </a:ext>
            </a:extLst>
          </p:cNvPr>
          <p:cNvSpPr txBox="1"/>
          <p:nvPr/>
        </p:nvSpPr>
        <p:spPr>
          <a:xfrm>
            <a:off x="3043875" y="-60663"/>
            <a:ext cx="3223850" cy="1323439"/>
          </a:xfrm>
          <a:prstGeom prst="rect">
            <a:avLst/>
          </a:prstGeom>
          <a:noFill/>
        </p:spPr>
        <p:txBody>
          <a:bodyPr wrap="square" rtlCol="0">
            <a:spAutoFit/>
          </a:bodyPr>
          <a:lstStyle/>
          <a:p>
            <a:pPr algn="ctr"/>
            <a:r>
              <a:rPr lang="en-US" sz="4000" dirty="0"/>
              <a:t>Economic Viability</a:t>
            </a:r>
          </a:p>
        </p:txBody>
      </p:sp>
      <p:sp>
        <p:nvSpPr>
          <p:cNvPr id="10" name="TextBox 9">
            <a:extLst>
              <a:ext uri="{FF2B5EF4-FFF2-40B4-BE49-F238E27FC236}">
                <a16:creationId xmlns:a16="http://schemas.microsoft.com/office/drawing/2014/main" id="{49CA7D94-F7D9-4074-B034-324A68800BCA}"/>
              </a:ext>
            </a:extLst>
          </p:cNvPr>
          <p:cNvSpPr txBox="1"/>
          <p:nvPr/>
        </p:nvSpPr>
        <p:spPr>
          <a:xfrm>
            <a:off x="2300067" y="1301476"/>
            <a:ext cx="3223850" cy="1323439"/>
          </a:xfrm>
          <a:prstGeom prst="rect">
            <a:avLst/>
          </a:prstGeom>
          <a:noFill/>
        </p:spPr>
        <p:txBody>
          <a:bodyPr wrap="square" rtlCol="0">
            <a:spAutoFit/>
          </a:bodyPr>
          <a:lstStyle/>
          <a:p>
            <a:pPr algn="ctr"/>
            <a:r>
              <a:rPr lang="en-US" sz="4000" dirty="0"/>
              <a:t>Yield Longevity</a:t>
            </a:r>
          </a:p>
        </p:txBody>
      </p:sp>
      <p:sp>
        <p:nvSpPr>
          <p:cNvPr id="11" name="TextBox 10">
            <a:extLst>
              <a:ext uri="{FF2B5EF4-FFF2-40B4-BE49-F238E27FC236}">
                <a16:creationId xmlns:a16="http://schemas.microsoft.com/office/drawing/2014/main" id="{26C72C6C-2C8C-461D-A3D7-BFD9E14E1C70}"/>
              </a:ext>
            </a:extLst>
          </p:cNvPr>
          <p:cNvSpPr txBox="1"/>
          <p:nvPr/>
        </p:nvSpPr>
        <p:spPr>
          <a:xfrm>
            <a:off x="9285648" y="-59931"/>
            <a:ext cx="3223850" cy="1323439"/>
          </a:xfrm>
          <a:prstGeom prst="rect">
            <a:avLst/>
          </a:prstGeom>
          <a:noFill/>
        </p:spPr>
        <p:txBody>
          <a:bodyPr wrap="square" rtlCol="0">
            <a:spAutoFit/>
          </a:bodyPr>
          <a:lstStyle/>
          <a:p>
            <a:pPr algn="ctr"/>
            <a:r>
              <a:rPr lang="en-US" sz="4000" dirty="0"/>
              <a:t>Climate Adaptation</a:t>
            </a:r>
          </a:p>
        </p:txBody>
      </p:sp>
    </p:spTree>
    <p:extLst>
      <p:ext uri="{BB962C8B-B14F-4D97-AF65-F5344CB8AC3E}">
        <p14:creationId xmlns:p14="http://schemas.microsoft.com/office/powerpoint/2010/main" val="546734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B588E4-2758-471A-A6D2-6B37973310FA}"/>
              </a:ext>
            </a:extLst>
          </p:cNvPr>
          <p:cNvSpPr>
            <a:spLocks noGrp="1"/>
          </p:cNvSpPr>
          <p:nvPr>
            <p:ph idx="1"/>
          </p:nvPr>
        </p:nvSpPr>
        <p:spPr>
          <a:xfrm>
            <a:off x="1" y="938846"/>
            <a:ext cx="6691420" cy="6120353"/>
          </a:xfrm>
        </p:spPr>
        <p:txBody>
          <a:bodyPr>
            <a:normAutofit/>
          </a:bodyPr>
          <a:lstStyle/>
          <a:p>
            <a:pPr marL="0" indent="0" algn="ctr">
              <a:buNone/>
            </a:pPr>
            <a:r>
              <a:rPr lang="en-US" sz="4000" dirty="0"/>
              <a:t>Research Objectives</a:t>
            </a:r>
          </a:p>
          <a:p>
            <a:pPr>
              <a:lnSpc>
                <a:spcPct val="150000"/>
              </a:lnSpc>
            </a:pPr>
            <a:r>
              <a:rPr lang="en-US" sz="3600" dirty="0"/>
              <a:t>Increase grain yield</a:t>
            </a:r>
          </a:p>
          <a:p>
            <a:pPr lvl="1">
              <a:lnSpc>
                <a:spcPct val="150000"/>
              </a:lnSpc>
            </a:pPr>
            <a:r>
              <a:rPr lang="en-US" sz="3200" dirty="0"/>
              <a:t>Nitrogen fertility and intercropping</a:t>
            </a:r>
          </a:p>
          <a:p>
            <a:pPr lvl="1">
              <a:lnSpc>
                <a:spcPct val="150000"/>
              </a:lnSpc>
            </a:pPr>
            <a:r>
              <a:rPr lang="en-US" sz="3200" dirty="0"/>
              <a:t>Row spacing </a:t>
            </a:r>
          </a:p>
          <a:p>
            <a:pPr lvl="1">
              <a:lnSpc>
                <a:spcPct val="150000"/>
              </a:lnSpc>
            </a:pPr>
            <a:r>
              <a:rPr lang="en-US" sz="3200" dirty="0"/>
              <a:t>Harvest techniques – swathing vs. direct combining</a:t>
            </a:r>
          </a:p>
          <a:p>
            <a:pPr lvl="1">
              <a:lnSpc>
                <a:spcPct val="150000"/>
              </a:lnSpc>
            </a:pPr>
            <a:r>
              <a:rPr lang="en-US" sz="3200" dirty="0"/>
              <a:t>Companion cropping</a:t>
            </a:r>
          </a:p>
        </p:txBody>
      </p:sp>
      <p:sp>
        <p:nvSpPr>
          <p:cNvPr id="4" name="Title 1">
            <a:extLst>
              <a:ext uri="{FF2B5EF4-FFF2-40B4-BE49-F238E27FC236}">
                <a16:creationId xmlns:a16="http://schemas.microsoft.com/office/drawing/2014/main" id="{CDEA730F-8DAE-4A7F-8E22-4432D0C6E152}"/>
              </a:ext>
            </a:extLst>
          </p:cNvPr>
          <p:cNvSpPr txBox="1">
            <a:spLocks/>
          </p:cNvSpPr>
          <p:nvPr/>
        </p:nvSpPr>
        <p:spPr>
          <a:xfrm>
            <a:off x="2152650" y="18256"/>
            <a:ext cx="7886700" cy="838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latin typeface="+mn-lt"/>
              </a:rPr>
              <a:t>Kernza</a:t>
            </a:r>
            <a:r>
              <a:rPr lang="en-US" dirty="0">
                <a:latin typeface="+mn-lt"/>
              </a:rPr>
              <a:t> Agronomics Research</a:t>
            </a:r>
          </a:p>
        </p:txBody>
      </p:sp>
      <p:pic>
        <p:nvPicPr>
          <p:cNvPr id="8" name="Picture 7">
            <a:extLst>
              <a:ext uri="{FF2B5EF4-FFF2-40B4-BE49-F238E27FC236}">
                <a16:creationId xmlns:a16="http://schemas.microsoft.com/office/drawing/2014/main" id="{40AF6660-9510-4E30-8320-1E053E5D4089}"/>
              </a:ext>
            </a:extLst>
          </p:cNvPr>
          <p:cNvPicPr>
            <a:picLocks noChangeAspect="1"/>
          </p:cNvPicPr>
          <p:nvPr/>
        </p:nvPicPr>
        <p:blipFill rotWithShape="1">
          <a:blip r:embed="rId3">
            <a:extLst>
              <a:ext uri="{28A0092B-C50C-407E-A947-70E740481C1C}">
                <a14:useLocalDpi xmlns:a14="http://schemas.microsoft.com/office/drawing/2010/main" val="0"/>
              </a:ext>
            </a:extLst>
          </a:blip>
          <a:srcRect t="37669" b="10863"/>
          <a:stretch/>
        </p:blipFill>
        <p:spPr>
          <a:xfrm>
            <a:off x="6691420" y="1808922"/>
            <a:ext cx="5447295" cy="4984458"/>
          </a:xfrm>
          <a:prstGeom prst="rect">
            <a:avLst/>
          </a:prstGeom>
        </p:spPr>
      </p:pic>
    </p:spTree>
    <p:extLst>
      <p:ext uri="{BB962C8B-B14F-4D97-AF65-F5344CB8AC3E}">
        <p14:creationId xmlns:p14="http://schemas.microsoft.com/office/powerpoint/2010/main" val="142698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B588E4-2758-471A-A6D2-6B37973310FA}"/>
              </a:ext>
            </a:extLst>
          </p:cNvPr>
          <p:cNvSpPr>
            <a:spLocks noGrp="1"/>
          </p:cNvSpPr>
          <p:nvPr>
            <p:ph idx="1"/>
          </p:nvPr>
        </p:nvSpPr>
        <p:spPr>
          <a:xfrm>
            <a:off x="0" y="946138"/>
            <a:ext cx="12192000" cy="6094773"/>
          </a:xfrm>
        </p:spPr>
        <p:txBody>
          <a:bodyPr>
            <a:normAutofit/>
          </a:bodyPr>
          <a:lstStyle/>
          <a:p>
            <a:pPr marL="0" indent="0" algn="ctr">
              <a:buNone/>
            </a:pPr>
            <a:r>
              <a:rPr lang="en-US" sz="4000" dirty="0"/>
              <a:t>Research Objectives</a:t>
            </a:r>
          </a:p>
          <a:p>
            <a:pPr>
              <a:lnSpc>
                <a:spcPct val="150000"/>
              </a:lnSpc>
            </a:pPr>
            <a:r>
              <a:rPr lang="en-US" sz="3600" dirty="0"/>
              <a:t>Increase grain yield </a:t>
            </a:r>
            <a:r>
              <a:rPr lang="en-US" sz="3600" i="1" dirty="0"/>
              <a:t>longevity</a:t>
            </a:r>
          </a:p>
          <a:p>
            <a:pPr lvl="1">
              <a:lnSpc>
                <a:spcPct val="150000"/>
              </a:lnSpc>
            </a:pPr>
            <a:r>
              <a:rPr lang="en-US" sz="3200" dirty="0"/>
              <a:t>Between row disturbance</a:t>
            </a:r>
          </a:p>
          <a:p>
            <a:pPr lvl="1">
              <a:lnSpc>
                <a:spcPct val="150000"/>
              </a:lnSpc>
            </a:pPr>
            <a:r>
              <a:rPr lang="en-US" sz="3200" dirty="0"/>
              <a:t>Basic science on mechanisms of yield decline</a:t>
            </a:r>
          </a:p>
          <a:p>
            <a:pPr lvl="1">
              <a:lnSpc>
                <a:spcPct val="150000"/>
              </a:lnSpc>
            </a:pPr>
            <a:r>
              <a:rPr lang="en-US" sz="3200" dirty="0"/>
              <a:t>Grazing, clipping, fire</a:t>
            </a:r>
          </a:p>
        </p:txBody>
      </p:sp>
      <p:sp>
        <p:nvSpPr>
          <p:cNvPr id="4" name="Title 1">
            <a:extLst>
              <a:ext uri="{FF2B5EF4-FFF2-40B4-BE49-F238E27FC236}">
                <a16:creationId xmlns:a16="http://schemas.microsoft.com/office/drawing/2014/main" id="{CDEA730F-8DAE-4A7F-8E22-4432D0C6E152}"/>
              </a:ext>
            </a:extLst>
          </p:cNvPr>
          <p:cNvSpPr txBox="1">
            <a:spLocks/>
          </p:cNvSpPr>
          <p:nvPr/>
        </p:nvSpPr>
        <p:spPr>
          <a:xfrm>
            <a:off x="2152650" y="18256"/>
            <a:ext cx="7886700" cy="838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latin typeface="+mn-lt"/>
              </a:rPr>
              <a:t>Kernza</a:t>
            </a:r>
            <a:r>
              <a:rPr lang="en-US" dirty="0">
                <a:latin typeface="+mn-lt"/>
              </a:rPr>
              <a:t> Agronomics Research</a:t>
            </a:r>
          </a:p>
        </p:txBody>
      </p:sp>
      <p:pic>
        <p:nvPicPr>
          <p:cNvPr id="5" name="Picture 4">
            <a:extLst>
              <a:ext uri="{FF2B5EF4-FFF2-40B4-BE49-F238E27FC236}">
                <a16:creationId xmlns:a16="http://schemas.microsoft.com/office/drawing/2014/main" id="{CF1BD3B0-32C1-42B3-A054-5085D0FD2B1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7623" r="17949" b="14693"/>
          <a:stretch/>
        </p:blipFill>
        <p:spPr>
          <a:xfrm rot="5400000">
            <a:off x="7580636" y="2228381"/>
            <a:ext cx="5285906" cy="3936821"/>
          </a:xfrm>
          <a:prstGeom prst="rect">
            <a:avLst/>
          </a:prstGeom>
        </p:spPr>
      </p:pic>
    </p:spTree>
    <p:extLst>
      <p:ext uri="{BB962C8B-B14F-4D97-AF65-F5344CB8AC3E}">
        <p14:creationId xmlns:p14="http://schemas.microsoft.com/office/powerpoint/2010/main" val="24234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B588E4-2758-471A-A6D2-6B37973310FA}"/>
              </a:ext>
            </a:extLst>
          </p:cNvPr>
          <p:cNvSpPr>
            <a:spLocks noGrp="1"/>
          </p:cNvSpPr>
          <p:nvPr>
            <p:ph idx="1"/>
          </p:nvPr>
        </p:nvSpPr>
        <p:spPr>
          <a:xfrm>
            <a:off x="0" y="891274"/>
            <a:ext cx="12192000" cy="6113029"/>
          </a:xfrm>
        </p:spPr>
        <p:txBody>
          <a:bodyPr>
            <a:normAutofit/>
          </a:bodyPr>
          <a:lstStyle/>
          <a:p>
            <a:pPr marL="0" indent="0" algn="ctr">
              <a:buNone/>
            </a:pPr>
            <a:r>
              <a:rPr lang="en-US" sz="4000" dirty="0"/>
              <a:t>Research Objectives</a:t>
            </a:r>
          </a:p>
          <a:p>
            <a:pPr>
              <a:lnSpc>
                <a:spcPct val="150000"/>
              </a:lnSpc>
            </a:pPr>
            <a:r>
              <a:rPr lang="en-US" sz="3600" dirty="0"/>
              <a:t>Increase profitability</a:t>
            </a:r>
            <a:endParaRPr lang="en-US" sz="3600" i="1" dirty="0"/>
          </a:p>
          <a:p>
            <a:pPr lvl="1">
              <a:lnSpc>
                <a:spcPct val="150000"/>
              </a:lnSpc>
            </a:pPr>
            <a:r>
              <a:rPr lang="en-US" sz="3600" dirty="0"/>
              <a:t>Reduce inputs</a:t>
            </a:r>
          </a:p>
          <a:p>
            <a:pPr lvl="2">
              <a:lnSpc>
                <a:spcPct val="150000"/>
              </a:lnSpc>
            </a:pPr>
            <a:r>
              <a:rPr lang="en-US" sz="3200" dirty="0"/>
              <a:t>Legume intercropping</a:t>
            </a:r>
          </a:p>
          <a:p>
            <a:pPr lvl="1">
              <a:lnSpc>
                <a:spcPct val="150000"/>
              </a:lnSpc>
            </a:pPr>
            <a:r>
              <a:rPr lang="en-US" sz="3600" dirty="0"/>
              <a:t>Dual-use</a:t>
            </a:r>
          </a:p>
          <a:p>
            <a:pPr lvl="2">
              <a:lnSpc>
                <a:spcPct val="150000"/>
              </a:lnSpc>
            </a:pPr>
            <a:r>
              <a:rPr lang="en-US" sz="3200" dirty="0"/>
              <a:t>Grazing</a:t>
            </a:r>
          </a:p>
          <a:p>
            <a:pPr lvl="2">
              <a:lnSpc>
                <a:spcPct val="150000"/>
              </a:lnSpc>
            </a:pPr>
            <a:r>
              <a:rPr lang="en-US" sz="3200" dirty="0"/>
              <a:t>Forage harvest</a:t>
            </a:r>
          </a:p>
        </p:txBody>
      </p:sp>
      <p:sp>
        <p:nvSpPr>
          <p:cNvPr id="4" name="Title 1">
            <a:extLst>
              <a:ext uri="{FF2B5EF4-FFF2-40B4-BE49-F238E27FC236}">
                <a16:creationId xmlns:a16="http://schemas.microsoft.com/office/drawing/2014/main" id="{CDEA730F-8DAE-4A7F-8E22-4432D0C6E152}"/>
              </a:ext>
            </a:extLst>
          </p:cNvPr>
          <p:cNvSpPr txBox="1">
            <a:spLocks/>
          </p:cNvSpPr>
          <p:nvPr/>
        </p:nvSpPr>
        <p:spPr>
          <a:xfrm>
            <a:off x="2152650" y="18256"/>
            <a:ext cx="7886700" cy="838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latin typeface="+mn-lt"/>
              </a:rPr>
              <a:t>Kernza</a:t>
            </a:r>
            <a:r>
              <a:rPr lang="en-US" dirty="0">
                <a:latin typeface="+mn-lt"/>
              </a:rPr>
              <a:t> Agronomics Research</a:t>
            </a:r>
          </a:p>
        </p:txBody>
      </p:sp>
      <p:pic>
        <p:nvPicPr>
          <p:cNvPr id="5" name="Picture 4">
            <a:extLst>
              <a:ext uri="{FF2B5EF4-FFF2-40B4-BE49-F238E27FC236}">
                <a16:creationId xmlns:a16="http://schemas.microsoft.com/office/drawing/2014/main" id="{29291B39-47BD-4D09-BC3C-E31F4031815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9720" t="12495" b="16923"/>
          <a:stretch/>
        </p:blipFill>
        <p:spPr>
          <a:xfrm>
            <a:off x="6588369" y="1879955"/>
            <a:ext cx="5392894" cy="4735987"/>
          </a:xfrm>
          <a:prstGeom prst="rect">
            <a:avLst/>
          </a:prstGeom>
        </p:spPr>
      </p:pic>
    </p:spTree>
    <p:extLst>
      <p:ext uri="{BB962C8B-B14F-4D97-AF65-F5344CB8AC3E}">
        <p14:creationId xmlns:p14="http://schemas.microsoft.com/office/powerpoint/2010/main" val="152863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C342B1-7295-403E-9638-3AF1F607B54E}"/>
              </a:ext>
            </a:extLst>
          </p:cNvPr>
          <p:cNvPicPr>
            <a:picLocks noChangeAspect="1"/>
          </p:cNvPicPr>
          <p:nvPr/>
        </p:nvPicPr>
        <p:blipFill>
          <a:blip r:embed="rId2">
            <a:alphaModFix amt="78000"/>
          </a:blip>
          <a:stretch>
            <a:fillRect/>
          </a:stretch>
        </p:blipFill>
        <p:spPr>
          <a:xfrm>
            <a:off x="2804592" y="0"/>
            <a:ext cx="6582817" cy="6858000"/>
          </a:xfrm>
          <a:prstGeom prst="rect">
            <a:avLst/>
          </a:prstGeom>
        </p:spPr>
      </p:pic>
      <p:cxnSp>
        <p:nvCxnSpPr>
          <p:cNvPr id="9" name="Straight Connector 8">
            <a:extLst>
              <a:ext uri="{FF2B5EF4-FFF2-40B4-BE49-F238E27FC236}">
                <a16:creationId xmlns:a16="http://schemas.microsoft.com/office/drawing/2014/main" id="{A885ECB7-A0A4-4043-8BDD-2ED50DB1E625}"/>
              </a:ext>
            </a:extLst>
          </p:cNvPr>
          <p:cNvCxnSpPr>
            <a:cxnSpLocks/>
            <a:endCxn id="11" idx="1"/>
          </p:cNvCxnSpPr>
          <p:nvPr/>
        </p:nvCxnSpPr>
        <p:spPr>
          <a:xfrm flipV="1">
            <a:off x="6528688" y="1342199"/>
            <a:ext cx="3097612" cy="35495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61EC35C-57B6-4D0A-A978-3EF324712A4A}"/>
              </a:ext>
            </a:extLst>
          </p:cNvPr>
          <p:cNvSpPr txBox="1"/>
          <p:nvPr/>
        </p:nvSpPr>
        <p:spPr>
          <a:xfrm>
            <a:off x="9626300" y="742034"/>
            <a:ext cx="2016638" cy="1200329"/>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St. Paul:</a:t>
            </a:r>
          </a:p>
          <a:p>
            <a:r>
              <a:rPr lang="en-US" dirty="0"/>
              <a:t>GHG emissions</a:t>
            </a:r>
          </a:p>
          <a:p>
            <a:r>
              <a:rPr lang="en-US" dirty="0"/>
              <a:t>Legume intercrop</a:t>
            </a:r>
          </a:p>
          <a:p>
            <a:r>
              <a:rPr lang="en-US" dirty="0"/>
              <a:t>Root morphology</a:t>
            </a:r>
          </a:p>
        </p:txBody>
      </p:sp>
      <p:cxnSp>
        <p:nvCxnSpPr>
          <p:cNvPr id="5" name="Straight Connector 4">
            <a:extLst>
              <a:ext uri="{FF2B5EF4-FFF2-40B4-BE49-F238E27FC236}">
                <a16:creationId xmlns:a16="http://schemas.microsoft.com/office/drawing/2014/main" id="{B49F453E-C32D-4325-9412-85FF452AFB80}"/>
              </a:ext>
            </a:extLst>
          </p:cNvPr>
          <p:cNvCxnSpPr>
            <a:cxnSpLocks/>
          </p:cNvCxnSpPr>
          <p:nvPr/>
        </p:nvCxnSpPr>
        <p:spPr>
          <a:xfrm flipV="1">
            <a:off x="6450843" y="3299513"/>
            <a:ext cx="3169063" cy="19354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A04266A-3487-440C-9EF2-DDDEB7E92C05}"/>
              </a:ext>
            </a:extLst>
          </p:cNvPr>
          <p:cNvSpPr txBox="1"/>
          <p:nvPr/>
        </p:nvSpPr>
        <p:spPr>
          <a:xfrm>
            <a:off x="9643875" y="1991941"/>
            <a:ext cx="2499099" cy="3139321"/>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Rosemount:</a:t>
            </a:r>
          </a:p>
          <a:p>
            <a:r>
              <a:rPr lang="en-US" dirty="0"/>
              <a:t>Forage trial</a:t>
            </a:r>
          </a:p>
          <a:p>
            <a:r>
              <a:rPr lang="en-US" dirty="0"/>
              <a:t>GHG emissions</a:t>
            </a:r>
          </a:p>
          <a:p>
            <a:r>
              <a:rPr lang="en-US" dirty="0"/>
              <a:t>Rotation</a:t>
            </a:r>
          </a:p>
          <a:p>
            <a:r>
              <a:rPr lang="en-US" dirty="0"/>
              <a:t>Maintenance</a:t>
            </a:r>
          </a:p>
          <a:p>
            <a:r>
              <a:rPr lang="en-US" dirty="0"/>
              <a:t>Alfalfa intercrop</a:t>
            </a:r>
          </a:p>
          <a:p>
            <a:r>
              <a:rPr lang="en-US" dirty="0"/>
              <a:t>Legume intercrop</a:t>
            </a:r>
          </a:p>
          <a:p>
            <a:r>
              <a:rPr lang="en-US" dirty="0"/>
              <a:t>Variety trial</a:t>
            </a:r>
          </a:p>
          <a:p>
            <a:r>
              <a:rPr lang="en-US" dirty="0"/>
              <a:t>N fertilizer rate &amp; timing</a:t>
            </a:r>
          </a:p>
          <a:p>
            <a:r>
              <a:rPr lang="en-US" dirty="0"/>
              <a:t>Companion crop</a:t>
            </a:r>
          </a:p>
          <a:p>
            <a:r>
              <a:rPr lang="en-US" dirty="0"/>
              <a:t>Fall seeding into soy</a:t>
            </a:r>
          </a:p>
        </p:txBody>
      </p:sp>
      <p:sp>
        <p:nvSpPr>
          <p:cNvPr id="12" name="TextBox 11">
            <a:extLst>
              <a:ext uri="{FF2B5EF4-FFF2-40B4-BE49-F238E27FC236}">
                <a16:creationId xmlns:a16="http://schemas.microsoft.com/office/drawing/2014/main" id="{53EA2161-8C03-474A-8C52-3DEE34E05174}"/>
              </a:ext>
            </a:extLst>
          </p:cNvPr>
          <p:cNvSpPr txBox="1"/>
          <p:nvPr/>
        </p:nvSpPr>
        <p:spPr>
          <a:xfrm>
            <a:off x="253266" y="4354101"/>
            <a:ext cx="1876734" cy="1200329"/>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Lamberton:</a:t>
            </a:r>
            <a:endParaRPr lang="en-US" dirty="0"/>
          </a:p>
          <a:p>
            <a:r>
              <a:rPr lang="en-US" dirty="0"/>
              <a:t>GHG emissions</a:t>
            </a:r>
          </a:p>
          <a:p>
            <a:r>
              <a:rPr lang="en-US" dirty="0"/>
              <a:t>Legume intercrop</a:t>
            </a:r>
          </a:p>
          <a:p>
            <a:r>
              <a:rPr lang="en-US" dirty="0"/>
              <a:t>Variety trial</a:t>
            </a:r>
          </a:p>
        </p:txBody>
      </p:sp>
      <p:cxnSp>
        <p:nvCxnSpPr>
          <p:cNvPr id="13" name="Straight Connector 12">
            <a:extLst>
              <a:ext uri="{FF2B5EF4-FFF2-40B4-BE49-F238E27FC236}">
                <a16:creationId xmlns:a16="http://schemas.microsoft.com/office/drawing/2014/main" id="{319EA907-FDE3-4678-BFFE-026ACF27C5DC}"/>
              </a:ext>
            </a:extLst>
          </p:cNvPr>
          <p:cNvCxnSpPr>
            <a:cxnSpLocks/>
          </p:cNvCxnSpPr>
          <p:nvPr/>
        </p:nvCxnSpPr>
        <p:spPr>
          <a:xfrm flipH="1" flipV="1">
            <a:off x="2130818" y="6113052"/>
            <a:ext cx="1616267" cy="1404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F0B5345D-4469-418B-AB80-F156BB0D7F1B}"/>
              </a:ext>
            </a:extLst>
          </p:cNvPr>
          <p:cNvSpPr txBox="1"/>
          <p:nvPr/>
        </p:nvSpPr>
        <p:spPr>
          <a:xfrm>
            <a:off x="674036" y="2258399"/>
            <a:ext cx="1684534" cy="1200329"/>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Morris:</a:t>
            </a:r>
            <a:endParaRPr lang="en-US" dirty="0"/>
          </a:p>
          <a:p>
            <a:r>
              <a:rPr lang="en-US" dirty="0"/>
              <a:t>Clipping trial</a:t>
            </a:r>
          </a:p>
          <a:p>
            <a:r>
              <a:rPr lang="en-US" dirty="0"/>
              <a:t>Mob graze</a:t>
            </a:r>
          </a:p>
          <a:p>
            <a:r>
              <a:rPr lang="en-US" dirty="0"/>
              <a:t>Strip graze</a:t>
            </a:r>
          </a:p>
        </p:txBody>
      </p:sp>
      <p:cxnSp>
        <p:nvCxnSpPr>
          <p:cNvPr id="20" name="Straight Connector 19">
            <a:extLst>
              <a:ext uri="{FF2B5EF4-FFF2-40B4-BE49-F238E27FC236}">
                <a16:creationId xmlns:a16="http://schemas.microsoft.com/office/drawing/2014/main" id="{89FB4089-3E78-4A77-8C83-F5E1DBC7F328}"/>
              </a:ext>
            </a:extLst>
          </p:cNvPr>
          <p:cNvCxnSpPr>
            <a:cxnSpLocks/>
          </p:cNvCxnSpPr>
          <p:nvPr/>
        </p:nvCxnSpPr>
        <p:spPr>
          <a:xfrm>
            <a:off x="2404297" y="2800750"/>
            <a:ext cx="1562652" cy="91045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5F8D4E0E-FCBC-4B9A-8F33-D606A4C30AC8}"/>
              </a:ext>
            </a:extLst>
          </p:cNvPr>
          <p:cNvSpPr txBox="1"/>
          <p:nvPr/>
        </p:nvSpPr>
        <p:spPr>
          <a:xfrm>
            <a:off x="1" y="1017608"/>
            <a:ext cx="2572094" cy="1200329"/>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Staples:</a:t>
            </a:r>
            <a:endParaRPr lang="en-US" dirty="0"/>
          </a:p>
          <a:p>
            <a:r>
              <a:rPr lang="en-US" dirty="0"/>
              <a:t>Water quality</a:t>
            </a:r>
          </a:p>
          <a:p>
            <a:r>
              <a:rPr lang="en-US" dirty="0"/>
              <a:t>Variety trial</a:t>
            </a:r>
          </a:p>
          <a:p>
            <a:r>
              <a:rPr lang="en-US" dirty="0"/>
              <a:t>N fertilizer rate &amp; timing</a:t>
            </a:r>
          </a:p>
        </p:txBody>
      </p:sp>
      <p:cxnSp>
        <p:nvCxnSpPr>
          <p:cNvPr id="24" name="Straight Connector 23">
            <a:extLst>
              <a:ext uri="{FF2B5EF4-FFF2-40B4-BE49-F238E27FC236}">
                <a16:creationId xmlns:a16="http://schemas.microsoft.com/office/drawing/2014/main" id="{0F18E5CA-D304-4DA5-92B8-BEBAF1CEED7F}"/>
              </a:ext>
            </a:extLst>
          </p:cNvPr>
          <p:cNvCxnSpPr>
            <a:cxnSpLocks/>
          </p:cNvCxnSpPr>
          <p:nvPr/>
        </p:nvCxnSpPr>
        <p:spPr>
          <a:xfrm>
            <a:off x="2572095" y="1617772"/>
            <a:ext cx="1971494" cy="15048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AD5F61E-1FED-49C1-83B0-38674172B58F}"/>
              </a:ext>
            </a:extLst>
          </p:cNvPr>
          <p:cNvSpPr txBox="1"/>
          <p:nvPr/>
        </p:nvSpPr>
        <p:spPr>
          <a:xfrm>
            <a:off x="1" y="5626967"/>
            <a:ext cx="2404296" cy="1200329"/>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SW MN:</a:t>
            </a:r>
          </a:p>
          <a:p>
            <a:r>
              <a:rPr lang="en-US" dirty="0"/>
              <a:t>LPRW – Water quality</a:t>
            </a:r>
          </a:p>
          <a:p>
            <a:r>
              <a:rPr lang="en-US" dirty="0"/>
              <a:t>Edgerton – Water quality</a:t>
            </a:r>
          </a:p>
        </p:txBody>
      </p:sp>
      <p:cxnSp>
        <p:nvCxnSpPr>
          <p:cNvPr id="15" name="Straight Connector 14">
            <a:extLst>
              <a:ext uri="{FF2B5EF4-FFF2-40B4-BE49-F238E27FC236}">
                <a16:creationId xmlns:a16="http://schemas.microsoft.com/office/drawing/2014/main" id="{259F764E-58A5-48C8-8D66-EE6F7D2E34EE}"/>
              </a:ext>
            </a:extLst>
          </p:cNvPr>
          <p:cNvCxnSpPr>
            <a:cxnSpLocks/>
          </p:cNvCxnSpPr>
          <p:nvPr/>
        </p:nvCxnSpPr>
        <p:spPr>
          <a:xfrm>
            <a:off x="2186887" y="5352117"/>
            <a:ext cx="2302238" cy="4046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7FB3ABC1-D2D7-45D1-8356-28426C7CE137}"/>
              </a:ext>
            </a:extLst>
          </p:cNvPr>
          <p:cNvSpPr txBox="1"/>
          <p:nvPr/>
        </p:nvSpPr>
        <p:spPr>
          <a:xfrm>
            <a:off x="9725037" y="5180796"/>
            <a:ext cx="1917901" cy="646331"/>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Waseca:</a:t>
            </a:r>
          </a:p>
          <a:p>
            <a:r>
              <a:rPr lang="en-US" dirty="0"/>
              <a:t>Variety trial</a:t>
            </a:r>
          </a:p>
        </p:txBody>
      </p:sp>
      <p:cxnSp>
        <p:nvCxnSpPr>
          <p:cNvPr id="27" name="Straight Connector 26">
            <a:extLst>
              <a:ext uri="{FF2B5EF4-FFF2-40B4-BE49-F238E27FC236}">
                <a16:creationId xmlns:a16="http://schemas.microsoft.com/office/drawing/2014/main" id="{0E8899B9-719C-4130-8C81-A9A6E83CC4A9}"/>
              </a:ext>
            </a:extLst>
          </p:cNvPr>
          <p:cNvCxnSpPr>
            <a:cxnSpLocks/>
            <a:endCxn id="26" idx="1"/>
          </p:cNvCxnSpPr>
          <p:nvPr/>
        </p:nvCxnSpPr>
        <p:spPr>
          <a:xfrm flipV="1">
            <a:off x="5997952" y="5503962"/>
            <a:ext cx="3727085" cy="4307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90459D2-6BEB-464D-ABE8-C463D412F4FC}"/>
              </a:ext>
            </a:extLst>
          </p:cNvPr>
          <p:cNvSpPr txBox="1"/>
          <p:nvPr/>
        </p:nvSpPr>
        <p:spPr>
          <a:xfrm>
            <a:off x="9526810" y="52512"/>
            <a:ext cx="1917901" cy="646331"/>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Anoka:</a:t>
            </a:r>
          </a:p>
          <a:p>
            <a:r>
              <a:rPr lang="en-US" dirty="0"/>
              <a:t>Variety trial</a:t>
            </a:r>
          </a:p>
        </p:txBody>
      </p:sp>
      <p:cxnSp>
        <p:nvCxnSpPr>
          <p:cNvPr id="31" name="Straight Connector 30">
            <a:extLst>
              <a:ext uri="{FF2B5EF4-FFF2-40B4-BE49-F238E27FC236}">
                <a16:creationId xmlns:a16="http://schemas.microsoft.com/office/drawing/2014/main" id="{9557CB09-4B4B-42EC-9537-AE2456A996F1}"/>
              </a:ext>
            </a:extLst>
          </p:cNvPr>
          <p:cNvCxnSpPr>
            <a:cxnSpLocks/>
          </p:cNvCxnSpPr>
          <p:nvPr/>
        </p:nvCxnSpPr>
        <p:spPr>
          <a:xfrm flipV="1">
            <a:off x="6151418" y="492369"/>
            <a:ext cx="3346826" cy="37556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52600C2B-18C2-4554-A4BE-ABCBBA1236E9}"/>
              </a:ext>
            </a:extLst>
          </p:cNvPr>
          <p:cNvSpPr txBox="1"/>
          <p:nvPr/>
        </p:nvSpPr>
        <p:spPr>
          <a:xfrm>
            <a:off x="5062436" y="938211"/>
            <a:ext cx="2177964" cy="1200329"/>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Cold Spring/St Cloud:</a:t>
            </a:r>
          </a:p>
          <a:p>
            <a:r>
              <a:rPr lang="en-US" dirty="0"/>
              <a:t>Variety seed increase</a:t>
            </a:r>
          </a:p>
          <a:p>
            <a:r>
              <a:rPr lang="en-US" dirty="0"/>
              <a:t>Lysimeters</a:t>
            </a:r>
          </a:p>
          <a:p>
            <a:r>
              <a:rPr lang="en-US" dirty="0"/>
              <a:t>LCCMR demo field</a:t>
            </a:r>
          </a:p>
        </p:txBody>
      </p:sp>
      <p:cxnSp>
        <p:nvCxnSpPr>
          <p:cNvPr id="34" name="Straight Connector 33">
            <a:extLst>
              <a:ext uri="{FF2B5EF4-FFF2-40B4-BE49-F238E27FC236}">
                <a16:creationId xmlns:a16="http://schemas.microsoft.com/office/drawing/2014/main" id="{A4565D74-F1BF-45BA-BAB4-F231C98FA1D5}"/>
              </a:ext>
            </a:extLst>
          </p:cNvPr>
          <p:cNvCxnSpPr>
            <a:cxnSpLocks/>
          </p:cNvCxnSpPr>
          <p:nvPr/>
        </p:nvCxnSpPr>
        <p:spPr>
          <a:xfrm flipH="1">
            <a:off x="5601499" y="2218373"/>
            <a:ext cx="494501" cy="19763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05A64BBA-A920-40E8-970A-C5D851B3EE08}"/>
              </a:ext>
            </a:extLst>
          </p:cNvPr>
          <p:cNvSpPr txBox="1"/>
          <p:nvPr/>
        </p:nvSpPr>
        <p:spPr>
          <a:xfrm>
            <a:off x="8444917" y="5903966"/>
            <a:ext cx="3587223" cy="923330"/>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SE MN:</a:t>
            </a:r>
          </a:p>
          <a:p>
            <a:r>
              <a:rPr lang="en-US" dirty="0"/>
              <a:t>Chatfield – Water quality</a:t>
            </a:r>
          </a:p>
          <a:p>
            <a:r>
              <a:rPr lang="en-US" dirty="0"/>
              <a:t>Goodhue </a:t>
            </a:r>
            <a:r>
              <a:rPr lang="mr-IN" dirty="0"/>
              <a:t>–</a:t>
            </a:r>
            <a:r>
              <a:rPr lang="en-US" dirty="0"/>
              <a:t> Grazing </a:t>
            </a:r>
          </a:p>
        </p:txBody>
      </p:sp>
      <p:cxnSp>
        <p:nvCxnSpPr>
          <p:cNvPr id="44" name="Straight Connector 43">
            <a:extLst>
              <a:ext uri="{FF2B5EF4-FFF2-40B4-BE49-F238E27FC236}">
                <a16:creationId xmlns:a16="http://schemas.microsoft.com/office/drawing/2014/main" id="{C9FB7428-0A4B-4F7D-9A7F-062D853BC471}"/>
              </a:ext>
            </a:extLst>
          </p:cNvPr>
          <p:cNvCxnSpPr>
            <a:cxnSpLocks/>
          </p:cNvCxnSpPr>
          <p:nvPr/>
        </p:nvCxnSpPr>
        <p:spPr>
          <a:xfrm flipV="1">
            <a:off x="7256695" y="6170540"/>
            <a:ext cx="1136271" cy="2007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57C76B5E-917F-4D0F-AE28-9A553A81F644}"/>
              </a:ext>
            </a:extLst>
          </p:cNvPr>
          <p:cNvSpPr txBox="1"/>
          <p:nvPr/>
        </p:nvSpPr>
        <p:spPr>
          <a:xfrm>
            <a:off x="159860" y="27080"/>
            <a:ext cx="2371047" cy="923330"/>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Roseau/Warroad:</a:t>
            </a:r>
            <a:endParaRPr lang="en-US" dirty="0"/>
          </a:p>
          <a:p>
            <a:r>
              <a:rPr lang="en-US" dirty="0"/>
              <a:t>Variety seed increase</a:t>
            </a:r>
          </a:p>
          <a:p>
            <a:r>
              <a:rPr lang="en-US" dirty="0"/>
              <a:t>Mob graze</a:t>
            </a:r>
          </a:p>
        </p:txBody>
      </p:sp>
      <p:cxnSp>
        <p:nvCxnSpPr>
          <p:cNvPr id="48" name="Straight Connector 47">
            <a:extLst>
              <a:ext uri="{FF2B5EF4-FFF2-40B4-BE49-F238E27FC236}">
                <a16:creationId xmlns:a16="http://schemas.microsoft.com/office/drawing/2014/main" id="{41CC190D-C96F-4730-9F13-E7695A3D4D7A}"/>
              </a:ext>
            </a:extLst>
          </p:cNvPr>
          <p:cNvCxnSpPr>
            <a:cxnSpLocks/>
          </p:cNvCxnSpPr>
          <p:nvPr/>
        </p:nvCxnSpPr>
        <p:spPr>
          <a:xfrm flipV="1">
            <a:off x="2530907" y="223804"/>
            <a:ext cx="1836472" cy="2699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801B6CD5-69CF-40DE-B783-F7D1F0DBD817}"/>
              </a:ext>
            </a:extLst>
          </p:cNvPr>
          <p:cNvSpPr txBox="1"/>
          <p:nvPr/>
        </p:nvSpPr>
        <p:spPr>
          <a:xfrm>
            <a:off x="159859" y="3561601"/>
            <a:ext cx="2302237" cy="646331"/>
          </a:xfrm>
          <a:prstGeom prst="rect">
            <a:avLst/>
          </a:prstGeom>
          <a:solidFill>
            <a:schemeClr val="bg1">
              <a:lumMod val="65000"/>
              <a:alpha val="51000"/>
            </a:schemeClr>
          </a:solidFill>
          <a:ln>
            <a:solidFill>
              <a:schemeClr val="tx1"/>
            </a:solidFill>
          </a:ln>
          <a:effectLst/>
        </p:spPr>
        <p:txBody>
          <a:bodyPr wrap="square" rtlCol="0">
            <a:spAutoFit/>
          </a:bodyPr>
          <a:lstStyle/>
          <a:p>
            <a:r>
              <a:rPr lang="en-US" u="sng" dirty="0"/>
              <a:t>Madison:</a:t>
            </a:r>
            <a:endParaRPr lang="en-US" dirty="0"/>
          </a:p>
          <a:p>
            <a:r>
              <a:rPr lang="en-US" dirty="0"/>
              <a:t>Variety seed increase</a:t>
            </a:r>
          </a:p>
        </p:txBody>
      </p:sp>
      <p:cxnSp>
        <p:nvCxnSpPr>
          <p:cNvPr id="53" name="Straight Connector 52">
            <a:extLst>
              <a:ext uri="{FF2B5EF4-FFF2-40B4-BE49-F238E27FC236}">
                <a16:creationId xmlns:a16="http://schemas.microsoft.com/office/drawing/2014/main" id="{F10817CC-9383-462B-8253-F82411C17C4F}"/>
              </a:ext>
            </a:extLst>
          </p:cNvPr>
          <p:cNvCxnSpPr>
            <a:cxnSpLocks/>
          </p:cNvCxnSpPr>
          <p:nvPr/>
        </p:nvCxnSpPr>
        <p:spPr>
          <a:xfrm flipH="1" flipV="1">
            <a:off x="2462097" y="3860635"/>
            <a:ext cx="1344015" cy="10310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521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Connector 9">
            <a:extLst>
              <a:ext uri="{FF2B5EF4-FFF2-40B4-BE49-F238E27FC236}">
                <a16:creationId xmlns:a16="http://schemas.microsoft.com/office/drawing/2014/main" id="{DD02499C-41D6-4D5A-9A98-631073E9868B}"/>
              </a:ext>
            </a:extLst>
          </p:cNvPr>
          <p:cNvSpPr/>
          <p:nvPr/>
        </p:nvSpPr>
        <p:spPr>
          <a:xfrm>
            <a:off x="2189868" y="0"/>
            <a:ext cx="4586068" cy="4586068"/>
          </a:xfrm>
          <a:prstGeom prst="flowChartConnector">
            <a:avLst/>
          </a:prstGeom>
          <a:solidFill>
            <a:schemeClr val="accent3">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9A2BCB-C66A-4774-8F8B-834D9345AFEA}"/>
              </a:ext>
            </a:extLst>
          </p:cNvPr>
          <p:cNvSpPr txBox="1"/>
          <p:nvPr/>
        </p:nvSpPr>
        <p:spPr>
          <a:xfrm>
            <a:off x="2199243" y="1535272"/>
            <a:ext cx="3240262" cy="1323439"/>
          </a:xfrm>
          <a:prstGeom prst="rect">
            <a:avLst/>
          </a:prstGeom>
          <a:noFill/>
        </p:spPr>
        <p:txBody>
          <a:bodyPr wrap="square" rtlCol="0">
            <a:spAutoFit/>
          </a:bodyPr>
          <a:lstStyle/>
          <a:p>
            <a:pPr algn="ctr"/>
            <a:r>
              <a:rPr lang="en-US" sz="4000" dirty="0"/>
              <a:t>Environmental Impacts</a:t>
            </a:r>
          </a:p>
        </p:txBody>
      </p:sp>
      <p:sp>
        <p:nvSpPr>
          <p:cNvPr id="8" name="TextBox 7">
            <a:extLst>
              <a:ext uri="{FF2B5EF4-FFF2-40B4-BE49-F238E27FC236}">
                <a16:creationId xmlns:a16="http://schemas.microsoft.com/office/drawing/2014/main" id="{5C828B34-36A7-49B4-A506-DE4CA038DA7C}"/>
              </a:ext>
            </a:extLst>
          </p:cNvPr>
          <p:cNvSpPr txBox="1"/>
          <p:nvPr/>
        </p:nvSpPr>
        <p:spPr>
          <a:xfrm>
            <a:off x="1441928" y="4437680"/>
            <a:ext cx="3223850" cy="1323439"/>
          </a:xfrm>
          <a:prstGeom prst="rect">
            <a:avLst/>
          </a:prstGeom>
          <a:noFill/>
        </p:spPr>
        <p:txBody>
          <a:bodyPr wrap="square" rtlCol="0">
            <a:spAutoFit/>
          </a:bodyPr>
          <a:lstStyle/>
          <a:p>
            <a:pPr algn="ctr"/>
            <a:r>
              <a:rPr lang="en-US" sz="4000" dirty="0"/>
              <a:t>Carbon Sequestration</a:t>
            </a:r>
          </a:p>
        </p:txBody>
      </p:sp>
      <p:sp>
        <p:nvSpPr>
          <p:cNvPr id="9" name="TextBox 8">
            <a:extLst>
              <a:ext uri="{FF2B5EF4-FFF2-40B4-BE49-F238E27FC236}">
                <a16:creationId xmlns:a16="http://schemas.microsoft.com/office/drawing/2014/main" id="{77A7D433-6412-4F49-8480-E1A0F8CF4DDB}"/>
              </a:ext>
            </a:extLst>
          </p:cNvPr>
          <p:cNvSpPr txBox="1"/>
          <p:nvPr/>
        </p:nvSpPr>
        <p:spPr>
          <a:xfrm>
            <a:off x="4665778" y="4437680"/>
            <a:ext cx="3223850" cy="1323439"/>
          </a:xfrm>
          <a:prstGeom prst="rect">
            <a:avLst/>
          </a:prstGeom>
          <a:noFill/>
        </p:spPr>
        <p:txBody>
          <a:bodyPr wrap="square" rtlCol="0">
            <a:spAutoFit/>
          </a:bodyPr>
          <a:lstStyle/>
          <a:p>
            <a:pPr algn="ctr"/>
            <a:r>
              <a:rPr lang="en-US" sz="4000" dirty="0"/>
              <a:t>Soil Conservation</a:t>
            </a:r>
          </a:p>
        </p:txBody>
      </p:sp>
      <p:sp>
        <p:nvSpPr>
          <p:cNvPr id="15" name="TextBox 14">
            <a:extLst>
              <a:ext uri="{FF2B5EF4-FFF2-40B4-BE49-F238E27FC236}">
                <a16:creationId xmlns:a16="http://schemas.microsoft.com/office/drawing/2014/main" id="{324C69B0-429C-4A38-8185-483CF098FEF8}"/>
              </a:ext>
            </a:extLst>
          </p:cNvPr>
          <p:cNvSpPr txBox="1"/>
          <p:nvPr/>
        </p:nvSpPr>
        <p:spPr>
          <a:xfrm>
            <a:off x="6435963" y="2858711"/>
            <a:ext cx="3223850" cy="1323439"/>
          </a:xfrm>
          <a:prstGeom prst="rect">
            <a:avLst/>
          </a:prstGeom>
          <a:noFill/>
        </p:spPr>
        <p:txBody>
          <a:bodyPr wrap="square" rtlCol="0">
            <a:spAutoFit/>
          </a:bodyPr>
          <a:lstStyle/>
          <a:p>
            <a:pPr algn="ctr"/>
            <a:r>
              <a:rPr lang="en-US" sz="4000" dirty="0"/>
              <a:t>Nutrient Retention</a:t>
            </a:r>
          </a:p>
        </p:txBody>
      </p:sp>
      <p:sp>
        <p:nvSpPr>
          <p:cNvPr id="16" name="TextBox 15">
            <a:extLst>
              <a:ext uri="{FF2B5EF4-FFF2-40B4-BE49-F238E27FC236}">
                <a16:creationId xmlns:a16="http://schemas.microsoft.com/office/drawing/2014/main" id="{3A4C6002-EB90-4EC2-B161-803F8A1D1F16}"/>
              </a:ext>
            </a:extLst>
          </p:cNvPr>
          <p:cNvSpPr txBox="1"/>
          <p:nvPr/>
        </p:nvSpPr>
        <p:spPr>
          <a:xfrm>
            <a:off x="6605950" y="745787"/>
            <a:ext cx="3223850" cy="1323439"/>
          </a:xfrm>
          <a:prstGeom prst="rect">
            <a:avLst/>
          </a:prstGeom>
          <a:noFill/>
        </p:spPr>
        <p:txBody>
          <a:bodyPr wrap="square" rtlCol="0">
            <a:spAutoFit/>
          </a:bodyPr>
          <a:lstStyle/>
          <a:p>
            <a:pPr algn="ctr"/>
            <a:r>
              <a:rPr lang="en-US" sz="4000" dirty="0"/>
              <a:t>Biodiversity</a:t>
            </a:r>
          </a:p>
          <a:p>
            <a:pPr algn="ctr"/>
            <a:r>
              <a:rPr lang="en-US" sz="4000" dirty="0"/>
              <a:t>Enhancement</a:t>
            </a:r>
          </a:p>
        </p:txBody>
      </p:sp>
      <p:sp>
        <p:nvSpPr>
          <p:cNvPr id="11" name="TextBox 10">
            <a:extLst>
              <a:ext uri="{FF2B5EF4-FFF2-40B4-BE49-F238E27FC236}">
                <a16:creationId xmlns:a16="http://schemas.microsoft.com/office/drawing/2014/main" id="{5C828B34-36A7-49B4-A506-DE4CA038DA7C}"/>
              </a:ext>
            </a:extLst>
          </p:cNvPr>
          <p:cNvSpPr txBox="1"/>
          <p:nvPr/>
        </p:nvSpPr>
        <p:spPr>
          <a:xfrm>
            <a:off x="-258897" y="2784517"/>
            <a:ext cx="3223850" cy="1323439"/>
          </a:xfrm>
          <a:prstGeom prst="rect">
            <a:avLst/>
          </a:prstGeom>
          <a:noFill/>
        </p:spPr>
        <p:txBody>
          <a:bodyPr wrap="square" rtlCol="0">
            <a:spAutoFit/>
          </a:bodyPr>
          <a:lstStyle/>
          <a:p>
            <a:pPr algn="ctr"/>
            <a:r>
              <a:rPr lang="en-US" sz="4000" dirty="0"/>
              <a:t>GHG Mitigation</a:t>
            </a:r>
          </a:p>
        </p:txBody>
      </p:sp>
    </p:spTree>
    <p:extLst>
      <p:ext uri="{BB962C8B-B14F-4D97-AF65-F5344CB8AC3E}">
        <p14:creationId xmlns:p14="http://schemas.microsoft.com/office/powerpoint/2010/main" val="1197073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039554-8381-BD49-BFA4-5FCDEF92AA92}"/>
              </a:ext>
            </a:extLst>
          </p:cNvPr>
          <p:cNvPicPr>
            <a:picLocks noChangeAspect="1"/>
          </p:cNvPicPr>
          <p:nvPr/>
        </p:nvPicPr>
        <p:blipFill rotWithShape="1">
          <a:blip r:embed="rId3"/>
          <a:srcRect l="9988" t="19018" r="16679" b="16400"/>
          <a:stretch/>
        </p:blipFill>
        <p:spPr>
          <a:xfrm>
            <a:off x="171282" y="145530"/>
            <a:ext cx="5847909" cy="6664896"/>
          </a:xfrm>
          <a:prstGeom prst="rect">
            <a:avLst/>
          </a:prstGeom>
        </p:spPr>
      </p:pic>
      <p:pic>
        <p:nvPicPr>
          <p:cNvPr id="5" name="Picture 4">
            <a:extLst>
              <a:ext uri="{FF2B5EF4-FFF2-40B4-BE49-F238E27FC236}">
                <a16:creationId xmlns:a16="http://schemas.microsoft.com/office/drawing/2014/main" id="{70375487-016F-480E-9053-996A918414EF}"/>
              </a:ext>
            </a:extLst>
          </p:cNvPr>
          <p:cNvPicPr>
            <a:picLocks noChangeAspect="1"/>
          </p:cNvPicPr>
          <p:nvPr/>
        </p:nvPicPr>
        <p:blipFill rotWithShape="1">
          <a:blip r:embed="rId4">
            <a:extLst>
              <a:ext uri="{28A0092B-C50C-407E-A947-70E740481C1C}">
                <a14:useLocalDpi xmlns:a14="http://schemas.microsoft.com/office/drawing/2010/main" val="0"/>
              </a:ext>
            </a:extLst>
          </a:blip>
          <a:srcRect b="21245"/>
          <a:stretch/>
        </p:blipFill>
        <p:spPr>
          <a:xfrm>
            <a:off x="6019191" y="856851"/>
            <a:ext cx="5334549" cy="5925660"/>
          </a:xfrm>
          <a:prstGeom prst="rect">
            <a:avLst/>
          </a:prstGeom>
        </p:spPr>
      </p:pic>
      <p:sp>
        <p:nvSpPr>
          <p:cNvPr id="9" name="Title 1">
            <a:extLst>
              <a:ext uri="{FF2B5EF4-FFF2-40B4-BE49-F238E27FC236}">
                <a16:creationId xmlns:a16="http://schemas.microsoft.com/office/drawing/2014/main" id="{CDEA730F-8DAE-4A7F-8E22-4432D0C6E152}"/>
              </a:ext>
            </a:extLst>
          </p:cNvPr>
          <p:cNvSpPr txBox="1">
            <a:spLocks/>
          </p:cNvSpPr>
          <p:nvPr/>
        </p:nvSpPr>
        <p:spPr>
          <a:xfrm>
            <a:off x="2152650" y="18256"/>
            <a:ext cx="7886700" cy="838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rPr>
              <a:t>Nitrate Leaching</a:t>
            </a:r>
          </a:p>
        </p:txBody>
      </p:sp>
      <p:pic>
        <p:nvPicPr>
          <p:cNvPr id="10" name="Picture 9">
            <a:extLst>
              <a:ext uri="{FF2B5EF4-FFF2-40B4-BE49-F238E27FC236}">
                <a16:creationId xmlns:a16="http://schemas.microsoft.com/office/drawing/2014/main" id="{88C2FCE5-DCAA-1A42-8F18-ECCAB87C5464}"/>
              </a:ext>
            </a:extLst>
          </p:cNvPr>
          <p:cNvPicPr>
            <a:picLocks noChangeAspect="1"/>
          </p:cNvPicPr>
          <p:nvPr/>
        </p:nvPicPr>
        <p:blipFill rotWithShape="1">
          <a:blip r:embed="rId3"/>
          <a:srcRect l="74239" t="83678" r="6349"/>
          <a:stretch/>
        </p:blipFill>
        <p:spPr>
          <a:xfrm>
            <a:off x="3943349" y="3429000"/>
            <a:ext cx="1971676" cy="2145421"/>
          </a:xfrm>
          <a:prstGeom prst="rect">
            <a:avLst/>
          </a:prstGeom>
        </p:spPr>
      </p:pic>
    </p:spTree>
    <p:extLst>
      <p:ext uri="{BB962C8B-B14F-4D97-AF65-F5344CB8AC3E}">
        <p14:creationId xmlns:p14="http://schemas.microsoft.com/office/powerpoint/2010/main" val="646882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469112"/>
            <a:ext cx="7615123" cy="6345936"/>
          </a:xfrm>
          <a:prstGeom prst="rect">
            <a:avLst/>
          </a:prstGeom>
        </p:spPr>
      </p:pic>
      <p:pic>
        <p:nvPicPr>
          <p:cNvPr id="5" name="Picture 4">
            <a:extLst>
              <a:ext uri="{FF2B5EF4-FFF2-40B4-BE49-F238E27FC236}">
                <a16:creationId xmlns:a16="http://schemas.microsoft.com/office/drawing/2014/main" id="{03B36B34-7F1F-4B66-BE35-87F446B1C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834188" y="1500187"/>
            <a:ext cx="6858000" cy="3857625"/>
          </a:xfrm>
          <a:prstGeom prst="rect">
            <a:avLst/>
          </a:prstGeom>
        </p:spPr>
      </p:pic>
      <p:sp>
        <p:nvSpPr>
          <p:cNvPr id="6" name="Title 1">
            <a:extLst>
              <a:ext uri="{FF2B5EF4-FFF2-40B4-BE49-F238E27FC236}">
                <a16:creationId xmlns:a16="http://schemas.microsoft.com/office/drawing/2014/main" id="{CDEA730F-8DAE-4A7F-8E22-4432D0C6E152}"/>
              </a:ext>
            </a:extLst>
          </p:cNvPr>
          <p:cNvSpPr txBox="1">
            <a:spLocks/>
          </p:cNvSpPr>
          <p:nvPr/>
        </p:nvSpPr>
        <p:spPr>
          <a:xfrm>
            <a:off x="3391786" y="18257"/>
            <a:ext cx="4942589" cy="747288"/>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rPr>
              <a:t>Nitrate Leaching</a:t>
            </a:r>
          </a:p>
        </p:txBody>
      </p:sp>
    </p:spTree>
    <p:extLst>
      <p:ext uri="{BB962C8B-B14F-4D97-AF65-F5344CB8AC3E}">
        <p14:creationId xmlns:p14="http://schemas.microsoft.com/office/powerpoint/2010/main" val="523161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5.googleusercontent.com/2QY62z4RvaxTkSZtT3UuD3uP51lyThte86UPs9peLIko1t-NTHZypqaObhBkddOoTgMW9bZ1Eh-eJhsO3kKUVWDcWUbm5_OMYvh5DHoN_I1jLZEP6Ee-c-wmpxgiV42O09tUcHQM1y0CtBipc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6396" y="1444752"/>
            <a:ext cx="7235604" cy="52593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E64B156-AB14-49FD-A875-E2E996EC9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956396" cy="2787973"/>
          </a:xfrm>
          <a:prstGeom prst="rect">
            <a:avLst/>
          </a:prstGeom>
        </p:spPr>
      </p:pic>
      <p:pic>
        <p:nvPicPr>
          <p:cNvPr id="7" name="Picture 6" descr="20170605_142154.jpg"/>
          <p:cNvPicPr>
            <a:picLocks noChangeAspect="1"/>
          </p:cNvPicPr>
          <p:nvPr/>
        </p:nvPicPr>
        <p:blipFill rotWithShape="1">
          <a:blip r:embed="rId4">
            <a:extLst>
              <a:ext uri="{28A0092B-C50C-407E-A947-70E740481C1C}">
                <a14:useLocalDpi xmlns:a14="http://schemas.microsoft.com/office/drawing/2010/main" val="0"/>
              </a:ext>
            </a:extLst>
          </a:blip>
          <a:srcRect l="30390" t="14440" r="26928" b="3664"/>
          <a:stretch/>
        </p:blipFill>
        <p:spPr>
          <a:xfrm>
            <a:off x="0" y="2673439"/>
            <a:ext cx="3877056" cy="4184562"/>
          </a:xfrm>
          <a:prstGeom prst="rect">
            <a:avLst/>
          </a:prstGeom>
        </p:spPr>
      </p:pic>
    </p:spTree>
    <p:extLst>
      <p:ext uri="{BB962C8B-B14F-4D97-AF65-F5344CB8AC3E}">
        <p14:creationId xmlns:p14="http://schemas.microsoft.com/office/powerpoint/2010/main" val="1264512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B2C52F-49D9-40FB-8F16-70606B380B42}"/>
              </a:ext>
            </a:extLst>
          </p:cNvPr>
          <p:cNvPicPr>
            <a:picLocks noChangeAspect="1"/>
          </p:cNvPicPr>
          <p:nvPr/>
        </p:nvPicPr>
        <p:blipFill rotWithShape="1">
          <a:blip r:embed="rId3"/>
          <a:srcRect t="16663" b="6431"/>
          <a:stretch/>
        </p:blipFill>
        <p:spPr>
          <a:xfrm>
            <a:off x="-530943" y="63909"/>
            <a:ext cx="13747773" cy="6730181"/>
          </a:xfrm>
          <a:prstGeom prst="rect">
            <a:avLst/>
          </a:prstGeom>
        </p:spPr>
      </p:pic>
      <p:sp>
        <p:nvSpPr>
          <p:cNvPr id="3" name="Title 1"/>
          <p:cNvSpPr txBox="1">
            <a:spLocks/>
          </p:cNvSpPr>
          <p:nvPr/>
        </p:nvSpPr>
        <p:spPr>
          <a:xfrm>
            <a:off x="21947" y="3428999"/>
            <a:ext cx="3997157" cy="3303639"/>
          </a:xfrm>
          <a:prstGeom prst="rect">
            <a:avLst/>
          </a:prstGeom>
          <a:solidFill>
            <a:schemeClr val="bg1">
              <a:lumMod val="75000"/>
              <a:alpha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44% of cropland occupied by</a:t>
            </a:r>
          </a:p>
          <a:p>
            <a:pPr marL="571500" indent="-571500">
              <a:buFont typeface="Arial" charset="0"/>
              <a:buChar char="•"/>
            </a:pPr>
            <a:r>
              <a:rPr lang="en-US" dirty="0">
                <a:latin typeface="Times New Roman" panose="02020603050405020304" pitchFamily="18" charset="0"/>
                <a:cs typeface="Times New Roman" panose="02020603050405020304" pitchFamily="18" charset="0"/>
              </a:rPr>
              <a:t>Corn</a:t>
            </a:r>
          </a:p>
          <a:p>
            <a:pPr marL="571500" indent="-571500">
              <a:buFont typeface="Arial" charset="0"/>
              <a:buChar char="•"/>
            </a:pPr>
            <a:r>
              <a:rPr lang="en-US" dirty="0">
                <a:latin typeface="Times New Roman" panose="02020603050405020304" pitchFamily="18" charset="0"/>
                <a:cs typeface="Times New Roman" panose="02020603050405020304" pitchFamily="18" charset="0"/>
              </a:rPr>
              <a:t>Wheat</a:t>
            </a:r>
          </a:p>
          <a:p>
            <a:pPr marL="571500" indent="-571500">
              <a:buFont typeface="Arial" charset="0"/>
              <a:buChar char="•"/>
            </a:pPr>
            <a:r>
              <a:rPr lang="en-US" dirty="0">
                <a:latin typeface="Times New Roman" panose="02020603050405020304" pitchFamily="18" charset="0"/>
                <a:cs typeface="Times New Roman" panose="02020603050405020304" pitchFamily="18" charset="0"/>
              </a:rPr>
              <a:t>Rice</a:t>
            </a:r>
          </a:p>
        </p:txBody>
      </p:sp>
    </p:spTree>
    <p:extLst>
      <p:ext uri="{BB962C8B-B14F-4D97-AF65-F5344CB8AC3E}">
        <p14:creationId xmlns:p14="http://schemas.microsoft.com/office/powerpoint/2010/main" val="102532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Connector 10">
            <a:extLst>
              <a:ext uri="{FF2B5EF4-FFF2-40B4-BE49-F238E27FC236}">
                <a16:creationId xmlns:a16="http://schemas.microsoft.com/office/drawing/2014/main" id="{6EF3B82C-5DF7-4D23-B88F-F969160C7153}"/>
              </a:ext>
            </a:extLst>
          </p:cNvPr>
          <p:cNvSpPr/>
          <p:nvPr/>
        </p:nvSpPr>
        <p:spPr>
          <a:xfrm>
            <a:off x="3819374" y="2271932"/>
            <a:ext cx="4586068" cy="4586068"/>
          </a:xfrm>
          <a:prstGeom prst="flowChartConnector">
            <a:avLst/>
          </a:prstGeom>
          <a:solidFill>
            <a:schemeClr val="accent1">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2F5F58F-79D6-4BFD-B72A-8E39C9A7EF53}"/>
              </a:ext>
            </a:extLst>
          </p:cNvPr>
          <p:cNvSpPr txBox="1"/>
          <p:nvPr/>
        </p:nvSpPr>
        <p:spPr>
          <a:xfrm>
            <a:off x="4224995" y="4830077"/>
            <a:ext cx="3742010" cy="707886"/>
          </a:xfrm>
          <a:prstGeom prst="rect">
            <a:avLst/>
          </a:prstGeom>
          <a:noFill/>
        </p:spPr>
        <p:txBody>
          <a:bodyPr wrap="square" rtlCol="0">
            <a:spAutoFit/>
          </a:bodyPr>
          <a:lstStyle/>
          <a:p>
            <a:pPr algn="ctr"/>
            <a:r>
              <a:rPr lang="en-US" sz="4000" dirty="0"/>
              <a:t>Implementation</a:t>
            </a:r>
          </a:p>
        </p:txBody>
      </p:sp>
      <p:sp>
        <p:nvSpPr>
          <p:cNvPr id="8" name="TextBox 7">
            <a:extLst>
              <a:ext uri="{FF2B5EF4-FFF2-40B4-BE49-F238E27FC236}">
                <a16:creationId xmlns:a16="http://schemas.microsoft.com/office/drawing/2014/main" id="{6FBA7A52-18DA-4C9C-A5B0-37F48E33912B}"/>
              </a:ext>
            </a:extLst>
          </p:cNvPr>
          <p:cNvSpPr txBox="1"/>
          <p:nvPr/>
        </p:nvSpPr>
        <p:spPr>
          <a:xfrm>
            <a:off x="1137138" y="3075057"/>
            <a:ext cx="3223850" cy="707886"/>
          </a:xfrm>
          <a:prstGeom prst="rect">
            <a:avLst/>
          </a:prstGeom>
          <a:noFill/>
        </p:spPr>
        <p:txBody>
          <a:bodyPr wrap="square" rtlCol="0">
            <a:spAutoFit/>
          </a:bodyPr>
          <a:lstStyle/>
          <a:p>
            <a:pPr algn="ctr"/>
            <a:r>
              <a:rPr lang="en-US" sz="4000" dirty="0"/>
              <a:t>Modelling</a:t>
            </a:r>
          </a:p>
        </p:txBody>
      </p:sp>
      <p:sp>
        <p:nvSpPr>
          <p:cNvPr id="9" name="TextBox 8">
            <a:extLst>
              <a:ext uri="{FF2B5EF4-FFF2-40B4-BE49-F238E27FC236}">
                <a16:creationId xmlns:a16="http://schemas.microsoft.com/office/drawing/2014/main" id="{32950BD9-8B85-4B3D-AE19-322EF6675AAE}"/>
              </a:ext>
            </a:extLst>
          </p:cNvPr>
          <p:cNvSpPr txBox="1"/>
          <p:nvPr/>
        </p:nvSpPr>
        <p:spPr>
          <a:xfrm>
            <a:off x="4413737" y="859040"/>
            <a:ext cx="3223850" cy="1323439"/>
          </a:xfrm>
          <a:prstGeom prst="rect">
            <a:avLst/>
          </a:prstGeom>
          <a:noFill/>
        </p:spPr>
        <p:txBody>
          <a:bodyPr wrap="square" rtlCol="0">
            <a:spAutoFit/>
          </a:bodyPr>
          <a:lstStyle/>
          <a:p>
            <a:pPr algn="ctr"/>
            <a:r>
              <a:rPr lang="en-US" sz="4000" dirty="0"/>
              <a:t>Grower Tool Development</a:t>
            </a:r>
          </a:p>
        </p:txBody>
      </p:sp>
      <p:sp>
        <p:nvSpPr>
          <p:cNvPr id="15" name="TextBox 14">
            <a:extLst>
              <a:ext uri="{FF2B5EF4-FFF2-40B4-BE49-F238E27FC236}">
                <a16:creationId xmlns:a16="http://schemas.microsoft.com/office/drawing/2014/main" id="{0C44B476-1752-4BEC-A75F-E8B8AE17E4F6}"/>
              </a:ext>
            </a:extLst>
          </p:cNvPr>
          <p:cNvSpPr txBox="1"/>
          <p:nvPr/>
        </p:nvSpPr>
        <p:spPr>
          <a:xfrm>
            <a:off x="7556692" y="1751619"/>
            <a:ext cx="3223850" cy="1323439"/>
          </a:xfrm>
          <a:prstGeom prst="rect">
            <a:avLst/>
          </a:prstGeom>
          <a:noFill/>
        </p:spPr>
        <p:txBody>
          <a:bodyPr wrap="square" rtlCol="0">
            <a:spAutoFit/>
          </a:bodyPr>
          <a:lstStyle/>
          <a:p>
            <a:pPr algn="ctr"/>
            <a:r>
              <a:rPr lang="en-US" sz="4000" dirty="0"/>
              <a:t>Extension and Outreach</a:t>
            </a:r>
          </a:p>
        </p:txBody>
      </p:sp>
    </p:spTree>
    <p:extLst>
      <p:ext uri="{BB962C8B-B14F-4D97-AF65-F5344CB8AC3E}">
        <p14:creationId xmlns:p14="http://schemas.microsoft.com/office/powerpoint/2010/main" val="1710757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7" name="TextBox 6">
            <a:extLst>
              <a:ext uri="{FF2B5EF4-FFF2-40B4-BE49-F238E27FC236}">
                <a16:creationId xmlns:a16="http://schemas.microsoft.com/office/drawing/2014/main" id="{806D4BA1-BC03-4D25-BAE4-5F0ACAFEF47C}"/>
              </a:ext>
            </a:extLst>
          </p:cNvPr>
          <p:cNvSpPr txBox="1"/>
          <p:nvPr/>
        </p:nvSpPr>
        <p:spPr>
          <a:xfrm>
            <a:off x="81139" y="1259954"/>
            <a:ext cx="6601014" cy="3108543"/>
          </a:xfrm>
          <a:prstGeom prst="rect">
            <a:avLst/>
          </a:prstGeom>
          <a:solidFill>
            <a:schemeClr val="bg1"/>
          </a:solidFill>
          <a:ln>
            <a:solidFill>
              <a:schemeClr val="accent1">
                <a:shade val="95000"/>
                <a:satMod val="105000"/>
              </a:schemeClr>
            </a:solidFill>
          </a:ln>
        </p:spPr>
        <p:txBody>
          <a:bodyPr wrap="square" rtlCol="0">
            <a:spAutoFit/>
          </a:bodyPr>
          <a:lstStyle/>
          <a:p>
            <a:pPr defTabSz="457200">
              <a:buClrTx/>
            </a:pPr>
            <a:r>
              <a:rPr lang="en-US" sz="2800" u="sng" kern="1200" dirty="0">
                <a:solidFill>
                  <a:prstClr val="black"/>
                </a:solidFill>
                <a:latin typeface="Times New Roman" panose="02020603050405020304" pitchFamily="18" charset="0"/>
                <a:cs typeface="Times New Roman" panose="02020603050405020304" pitchFamily="18" charset="0"/>
              </a:rPr>
              <a:t>LCCMR Project - 2018</a:t>
            </a:r>
          </a:p>
          <a:p>
            <a:pPr marL="457200" indent="-457200" defTabSz="457200">
              <a:buClrTx/>
              <a:buFont typeface="Arial" panose="020B0604020202020204" pitchFamily="34" charset="0"/>
              <a:buChar char="•"/>
            </a:pPr>
            <a:r>
              <a:rPr lang="en-US" sz="2800" kern="1200" dirty="0">
                <a:solidFill>
                  <a:prstClr val="black"/>
                </a:solidFill>
                <a:latin typeface="Times New Roman" panose="02020603050405020304" pitchFamily="18" charset="0"/>
                <a:cs typeface="Times New Roman" panose="02020603050405020304" pitchFamily="18" charset="0"/>
              </a:rPr>
              <a:t>MN Dept. of Ag and Health</a:t>
            </a:r>
          </a:p>
          <a:p>
            <a:pPr marL="45720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City of Chatfield</a:t>
            </a:r>
          </a:p>
          <a:p>
            <a:pPr marL="45720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Lincoln-Pipestone Rural Water</a:t>
            </a:r>
          </a:p>
          <a:p>
            <a:pPr marL="457200" indent="-457200" defTabSz="457200">
              <a:buClrTx/>
              <a:buFont typeface="Arial" panose="020B0604020202020204" pitchFamily="34" charset="0"/>
              <a:buChar char="•"/>
            </a:pPr>
            <a:r>
              <a:rPr lang="en-US" sz="2800" kern="1200" dirty="0">
                <a:solidFill>
                  <a:prstClr val="black"/>
                </a:solidFill>
                <a:latin typeface="Times New Roman" panose="02020603050405020304" pitchFamily="18" charset="0"/>
                <a:cs typeface="Times New Roman" panose="02020603050405020304" pitchFamily="18" charset="0"/>
              </a:rPr>
              <a:t>Ag Utilization Research Institute (AURI)</a:t>
            </a:r>
          </a:p>
          <a:p>
            <a:pPr marL="457200" indent="-457200" defTabSz="457200">
              <a:buClrTx/>
              <a:buFont typeface="Arial" panose="020B0604020202020204" pitchFamily="34" charset="0"/>
              <a:buChar char="•"/>
            </a:pPr>
            <a:r>
              <a:rPr lang="en-US" sz="2800" kern="1200" dirty="0">
                <a:solidFill>
                  <a:prstClr val="black"/>
                </a:solidFill>
                <a:latin typeface="Times New Roman" panose="02020603050405020304" pitchFamily="18" charset="0"/>
                <a:cs typeface="Times New Roman" panose="02020603050405020304" pitchFamily="18" charset="0"/>
              </a:rPr>
              <a:t>Minnesota Rural Water Association</a:t>
            </a:r>
          </a:p>
          <a:p>
            <a:pPr marL="457200" indent="-457200" defTabSz="457200">
              <a:buClrTx/>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Green Lands Blue Waters</a:t>
            </a:r>
            <a:endParaRPr lang="en-US" sz="2800" kern="1200" dirty="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07E7E74-5551-4287-AE28-AA0C290C54D3}"/>
              </a:ext>
            </a:extLst>
          </p:cNvPr>
          <p:cNvSpPr txBox="1"/>
          <p:nvPr/>
        </p:nvSpPr>
        <p:spPr>
          <a:xfrm>
            <a:off x="6755477" y="1259954"/>
            <a:ext cx="5355383" cy="2246769"/>
          </a:xfrm>
          <a:prstGeom prst="rect">
            <a:avLst/>
          </a:prstGeom>
          <a:solidFill>
            <a:schemeClr val="bg1"/>
          </a:solidFill>
          <a:ln>
            <a:solidFill>
              <a:schemeClr val="accent1">
                <a:shade val="95000"/>
                <a:satMod val="105000"/>
              </a:schemeClr>
            </a:solidFill>
          </a:ln>
        </p:spPr>
        <p:txBody>
          <a:bodyPr wrap="square" rtlCol="0">
            <a:spAutoFit/>
          </a:bodyPr>
          <a:lstStyle/>
          <a:p>
            <a:pPr defTabSz="457200">
              <a:buClrTx/>
            </a:pPr>
            <a:r>
              <a:rPr lang="en-US" sz="2800" u="sng" kern="1200" dirty="0">
                <a:solidFill>
                  <a:prstClr val="black"/>
                </a:solidFill>
                <a:latin typeface="Times New Roman" panose="02020603050405020304" pitchFamily="18" charset="0"/>
                <a:cs typeface="Times New Roman" panose="02020603050405020304" pitchFamily="18" charset="0"/>
              </a:rPr>
              <a:t>LCCMR Project - 2019</a:t>
            </a:r>
          </a:p>
          <a:p>
            <a:pPr marL="457200" indent="-457200" defTabSz="457200">
              <a:buClrTx/>
              <a:buFont typeface="Arial" panose="020B0604020202020204" pitchFamily="34" charset="0"/>
              <a:buChar char="•"/>
            </a:pPr>
            <a:r>
              <a:rPr lang="en-US" sz="2800" kern="1200" dirty="0">
                <a:solidFill>
                  <a:prstClr val="black"/>
                </a:solidFill>
                <a:latin typeface="Times New Roman" panose="02020603050405020304" pitchFamily="18" charset="0"/>
                <a:cs typeface="Times New Roman" panose="02020603050405020304" pitchFamily="18" charset="0"/>
              </a:rPr>
              <a:t>Stearns County SWCD</a:t>
            </a:r>
          </a:p>
          <a:p>
            <a:pPr marL="457200" indent="-457200" defTabSz="457200">
              <a:buClrTx/>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St. Cloud Public Services</a:t>
            </a:r>
          </a:p>
          <a:p>
            <a:pPr marL="457200" indent="-457200" defTabSz="457200">
              <a:buClrTx/>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Cold Spring Brewery</a:t>
            </a:r>
          </a:p>
          <a:p>
            <a:pPr marL="457200" indent="-457200" defTabSz="457200">
              <a:buClrTx/>
              <a:buFont typeface="Arial" panose="020B0604020202020204" pitchFamily="34" charset="0"/>
              <a:buChar char="•"/>
            </a:pPr>
            <a:r>
              <a:rPr lang="en-US" sz="2800" kern="1200" dirty="0">
                <a:solidFill>
                  <a:prstClr val="black"/>
                </a:solidFill>
                <a:latin typeface="Times New Roman" panose="02020603050405020304" pitchFamily="18" charset="0"/>
                <a:cs typeface="Times New Roman" panose="02020603050405020304" pitchFamily="18" charset="0"/>
              </a:rPr>
              <a:t>Minnesota Native Landscapes</a:t>
            </a:r>
          </a:p>
        </p:txBody>
      </p:sp>
      <p:pic>
        <p:nvPicPr>
          <p:cNvPr id="9" name="Picture 8">
            <a:extLst>
              <a:ext uri="{FF2B5EF4-FFF2-40B4-BE49-F238E27FC236}">
                <a16:creationId xmlns:a16="http://schemas.microsoft.com/office/drawing/2014/main" id="{7A17F584-4C85-40A2-94C4-17E1FD7F4E4F}"/>
              </a:ext>
            </a:extLst>
          </p:cNvPr>
          <p:cNvPicPr>
            <a:picLocks noChangeAspect="1"/>
          </p:cNvPicPr>
          <p:nvPr/>
        </p:nvPicPr>
        <p:blipFill rotWithShape="1">
          <a:blip r:embed="rId3"/>
          <a:srcRect t="2473" b="24780"/>
          <a:stretch/>
        </p:blipFill>
        <p:spPr>
          <a:xfrm>
            <a:off x="6807201" y="3845427"/>
            <a:ext cx="5234566" cy="2854671"/>
          </a:xfrm>
          <a:prstGeom prst="rect">
            <a:avLst/>
          </a:prstGeom>
        </p:spPr>
      </p:pic>
      <p:pic>
        <p:nvPicPr>
          <p:cNvPr id="10" name="Picture 9">
            <a:extLst>
              <a:ext uri="{FF2B5EF4-FFF2-40B4-BE49-F238E27FC236}">
                <a16:creationId xmlns:a16="http://schemas.microsoft.com/office/drawing/2014/main" id="{BBE203E7-654B-4A29-A3FB-B87481E9588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40443" b="16202"/>
          <a:stretch/>
        </p:blipFill>
        <p:spPr>
          <a:xfrm>
            <a:off x="150234" y="4394254"/>
            <a:ext cx="4262110" cy="2463746"/>
          </a:xfrm>
          <a:prstGeom prst="rect">
            <a:avLst/>
          </a:prstGeom>
        </p:spPr>
      </p:pic>
      <p:sp>
        <p:nvSpPr>
          <p:cNvPr id="11" name="Title 1">
            <a:extLst>
              <a:ext uri="{FF2B5EF4-FFF2-40B4-BE49-F238E27FC236}">
                <a16:creationId xmlns:a16="http://schemas.microsoft.com/office/drawing/2014/main" id="{CDEA730F-8DAE-4A7F-8E22-4432D0C6E152}"/>
              </a:ext>
            </a:extLst>
          </p:cNvPr>
          <p:cNvSpPr txBox="1">
            <a:spLocks/>
          </p:cNvSpPr>
          <p:nvPr/>
        </p:nvSpPr>
        <p:spPr>
          <a:xfrm>
            <a:off x="2152650" y="18256"/>
            <a:ext cx="7886700" cy="838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latin typeface="+mn-lt"/>
              </a:rPr>
              <a:t>Kernza</a:t>
            </a:r>
            <a:r>
              <a:rPr lang="en-US">
                <a:latin typeface="+mn-lt"/>
              </a:rPr>
              <a:t> Implementation</a:t>
            </a:r>
            <a:endParaRPr lang="en-US" dirty="0">
              <a:latin typeface="+mn-lt"/>
            </a:endParaRPr>
          </a:p>
        </p:txBody>
      </p:sp>
    </p:spTree>
    <p:extLst>
      <p:ext uri="{BB962C8B-B14F-4D97-AF65-F5344CB8AC3E}">
        <p14:creationId xmlns:p14="http://schemas.microsoft.com/office/powerpoint/2010/main" val="1247293321"/>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C342B1-7295-403E-9638-3AF1F607B54E}"/>
              </a:ext>
            </a:extLst>
          </p:cNvPr>
          <p:cNvPicPr>
            <a:picLocks noChangeAspect="1"/>
          </p:cNvPicPr>
          <p:nvPr/>
        </p:nvPicPr>
        <p:blipFill>
          <a:blip r:embed="rId3">
            <a:alphaModFix amt="78000"/>
          </a:blip>
          <a:stretch>
            <a:fillRect/>
          </a:stretch>
        </p:blipFill>
        <p:spPr>
          <a:xfrm>
            <a:off x="2804592" y="0"/>
            <a:ext cx="6582817" cy="6858000"/>
          </a:xfrm>
          <a:prstGeom prst="rect">
            <a:avLst/>
          </a:prstGeom>
        </p:spPr>
      </p:pic>
      <p:sp>
        <p:nvSpPr>
          <p:cNvPr id="19" name="TextBox 18">
            <a:extLst>
              <a:ext uri="{FF2B5EF4-FFF2-40B4-BE49-F238E27FC236}">
                <a16:creationId xmlns:a16="http://schemas.microsoft.com/office/drawing/2014/main" id="{F0B5345D-4469-418B-AB80-F156BB0D7F1B}"/>
              </a:ext>
            </a:extLst>
          </p:cNvPr>
          <p:cNvSpPr txBox="1"/>
          <p:nvPr/>
        </p:nvSpPr>
        <p:spPr>
          <a:xfrm>
            <a:off x="162518" y="2846038"/>
            <a:ext cx="2299579" cy="954107"/>
          </a:xfrm>
          <a:prstGeom prst="rect">
            <a:avLst/>
          </a:prstGeom>
          <a:solidFill>
            <a:schemeClr val="bg1">
              <a:lumMod val="65000"/>
              <a:alpha val="51000"/>
            </a:schemeClr>
          </a:solidFill>
          <a:ln>
            <a:solidFill>
              <a:schemeClr val="tx1"/>
            </a:solidFill>
          </a:ln>
          <a:effectLst/>
        </p:spPr>
        <p:txBody>
          <a:bodyPr wrap="square" rtlCol="0">
            <a:spAutoFit/>
          </a:bodyPr>
          <a:lstStyle/>
          <a:p>
            <a:r>
              <a:rPr lang="en-US" sz="2800" u="sng" dirty="0"/>
              <a:t>Madison: 30</a:t>
            </a:r>
            <a:endParaRPr lang="en-US" sz="2800" dirty="0"/>
          </a:p>
          <a:p>
            <a:r>
              <a:rPr lang="en-US" sz="2800" dirty="0"/>
              <a:t>C. </a:t>
            </a:r>
            <a:r>
              <a:rPr lang="en-US" sz="2800" dirty="0" err="1"/>
              <a:t>Fernholz</a:t>
            </a:r>
            <a:endParaRPr lang="en-US" sz="2800" dirty="0"/>
          </a:p>
        </p:txBody>
      </p:sp>
      <p:sp>
        <p:nvSpPr>
          <p:cNvPr id="14" name="TextBox 13">
            <a:extLst>
              <a:ext uri="{FF2B5EF4-FFF2-40B4-BE49-F238E27FC236}">
                <a16:creationId xmlns:a16="http://schemas.microsoft.com/office/drawing/2014/main" id="{DAD5F61E-1FED-49C1-83B0-38674172B58F}"/>
              </a:ext>
            </a:extLst>
          </p:cNvPr>
          <p:cNvSpPr txBox="1"/>
          <p:nvPr/>
        </p:nvSpPr>
        <p:spPr>
          <a:xfrm>
            <a:off x="154356" y="5071896"/>
            <a:ext cx="4615481" cy="1384995"/>
          </a:xfrm>
          <a:prstGeom prst="rect">
            <a:avLst/>
          </a:prstGeom>
          <a:solidFill>
            <a:schemeClr val="bg1">
              <a:lumMod val="65000"/>
              <a:alpha val="51000"/>
            </a:schemeClr>
          </a:solidFill>
          <a:ln>
            <a:solidFill>
              <a:schemeClr val="tx1"/>
            </a:solidFill>
          </a:ln>
          <a:effectLst/>
        </p:spPr>
        <p:txBody>
          <a:bodyPr wrap="square" rtlCol="0">
            <a:spAutoFit/>
          </a:bodyPr>
          <a:lstStyle/>
          <a:p>
            <a:r>
              <a:rPr lang="en-US" sz="2800" u="sng" dirty="0"/>
              <a:t>SW MN: 90</a:t>
            </a:r>
          </a:p>
          <a:p>
            <a:r>
              <a:rPr lang="en-US" sz="2800" dirty="0"/>
              <a:t>Lincoln-Pipestone Rural Water</a:t>
            </a:r>
          </a:p>
          <a:p>
            <a:r>
              <a:rPr lang="en-US" sz="2800" dirty="0"/>
              <a:t>City of Edgerton</a:t>
            </a:r>
          </a:p>
        </p:txBody>
      </p:sp>
      <p:sp>
        <p:nvSpPr>
          <p:cNvPr id="29" name="TextBox 28">
            <a:extLst>
              <a:ext uri="{FF2B5EF4-FFF2-40B4-BE49-F238E27FC236}">
                <a16:creationId xmlns:a16="http://schemas.microsoft.com/office/drawing/2014/main" id="{E90459D2-6BEB-464D-ABE8-C463D412F4FC}"/>
              </a:ext>
            </a:extLst>
          </p:cNvPr>
          <p:cNvSpPr txBox="1"/>
          <p:nvPr/>
        </p:nvSpPr>
        <p:spPr>
          <a:xfrm>
            <a:off x="7950252" y="2544423"/>
            <a:ext cx="4056708" cy="2246769"/>
          </a:xfrm>
          <a:prstGeom prst="rect">
            <a:avLst/>
          </a:prstGeom>
          <a:solidFill>
            <a:schemeClr val="bg1">
              <a:lumMod val="65000"/>
              <a:alpha val="51000"/>
            </a:schemeClr>
          </a:solidFill>
          <a:ln>
            <a:solidFill>
              <a:schemeClr val="tx1"/>
            </a:solidFill>
          </a:ln>
          <a:effectLst/>
        </p:spPr>
        <p:txBody>
          <a:bodyPr wrap="square" rtlCol="0">
            <a:spAutoFit/>
          </a:bodyPr>
          <a:lstStyle/>
          <a:p>
            <a:r>
              <a:rPr lang="en-US" sz="2800" u="sng" dirty="0"/>
              <a:t>Northfield Cluster: ~56</a:t>
            </a:r>
          </a:p>
          <a:p>
            <a:r>
              <a:rPr lang="en-US" sz="2800" dirty="0"/>
              <a:t>S. Johnson</a:t>
            </a:r>
          </a:p>
          <a:p>
            <a:r>
              <a:rPr lang="en-US" sz="2800" dirty="0"/>
              <a:t>K. Kimber</a:t>
            </a:r>
          </a:p>
          <a:p>
            <a:r>
              <a:rPr lang="en-US" sz="2800" dirty="0"/>
              <a:t>K. Anderson</a:t>
            </a:r>
          </a:p>
          <a:p>
            <a:r>
              <a:rPr lang="en-US" sz="2800" dirty="0"/>
              <a:t>D. </a:t>
            </a:r>
            <a:r>
              <a:rPr lang="en-US" sz="2800" dirty="0" err="1"/>
              <a:t>Honken</a:t>
            </a:r>
            <a:endParaRPr lang="en-US" sz="2800" dirty="0"/>
          </a:p>
        </p:txBody>
      </p:sp>
      <p:cxnSp>
        <p:nvCxnSpPr>
          <p:cNvPr id="31" name="Straight Connector 30">
            <a:extLst>
              <a:ext uri="{FF2B5EF4-FFF2-40B4-BE49-F238E27FC236}">
                <a16:creationId xmlns:a16="http://schemas.microsoft.com/office/drawing/2014/main" id="{9557CB09-4B4B-42EC-9537-AE2456A996F1}"/>
              </a:ext>
            </a:extLst>
          </p:cNvPr>
          <p:cNvCxnSpPr>
            <a:cxnSpLocks/>
          </p:cNvCxnSpPr>
          <p:nvPr/>
        </p:nvCxnSpPr>
        <p:spPr>
          <a:xfrm flipV="1">
            <a:off x="6217974" y="3667807"/>
            <a:ext cx="1732278" cy="17733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52600C2B-18C2-4554-A4BE-ABCBBA1236E9}"/>
              </a:ext>
            </a:extLst>
          </p:cNvPr>
          <p:cNvSpPr txBox="1"/>
          <p:nvPr/>
        </p:nvSpPr>
        <p:spPr>
          <a:xfrm>
            <a:off x="8043888" y="291517"/>
            <a:ext cx="3968516" cy="1815882"/>
          </a:xfrm>
          <a:prstGeom prst="rect">
            <a:avLst/>
          </a:prstGeom>
          <a:solidFill>
            <a:schemeClr val="bg1">
              <a:lumMod val="65000"/>
              <a:alpha val="51000"/>
            </a:schemeClr>
          </a:solidFill>
          <a:ln>
            <a:solidFill>
              <a:schemeClr val="tx1"/>
            </a:solidFill>
          </a:ln>
          <a:effectLst/>
        </p:spPr>
        <p:txBody>
          <a:bodyPr wrap="square" rtlCol="0">
            <a:spAutoFit/>
          </a:bodyPr>
          <a:lstStyle/>
          <a:p>
            <a:r>
              <a:rPr lang="en-US" sz="2800" u="sng" dirty="0"/>
              <a:t>Cold Spring/St Cloud: ~90</a:t>
            </a:r>
          </a:p>
          <a:p>
            <a:r>
              <a:rPr lang="en-US" sz="2800" dirty="0"/>
              <a:t>B. </a:t>
            </a:r>
            <a:r>
              <a:rPr lang="en-US" sz="2800" dirty="0" err="1"/>
              <a:t>Dingmann</a:t>
            </a:r>
            <a:endParaRPr lang="en-US" sz="2800" dirty="0"/>
          </a:p>
          <a:p>
            <a:r>
              <a:rPr lang="en-US" sz="2800" dirty="0"/>
              <a:t>M. </a:t>
            </a:r>
            <a:r>
              <a:rPr lang="en-US" sz="2800" dirty="0" err="1"/>
              <a:t>Thieland</a:t>
            </a:r>
            <a:endParaRPr lang="en-US" sz="2800" dirty="0"/>
          </a:p>
          <a:p>
            <a:r>
              <a:rPr lang="en-US" sz="2800" dirty="0"/>
              <a:t>City of St. Cloud</a:t>
            </a:r>
          </a:p>
        </p:txBody>
      </p:sp>
      <p:cxnSp>
        <p:nvCxnSpPr>
          <p:cNvPr id="34" name="Straight Connector 33">
            <a:extLst>
              <a:ext uri="{FF2B5EF4-FFF2-40B4-BE49-F238E27FC236}">
                <a16:creationId xmlns:a16="http://schemas.microsoft.com/office/drawing/2014/main" id="{A4565D74-F1BF-45BA-BAB4-F231C98FA1D5}"/>
              </a:ext>
            </a:extLst>
          </p:cNvPr>
          <p:cNvCxnSpPr>
            <a:cxnSpLocks/>
            <a:stCxn id="33" idx="1"/>
          </p:cNvCxnSpPr>
          <p:nvPr/>
        </p:nvCxnSpPr>
        <p:spPr>
          <a:xfrm flipH="1">
            <a:off x="5601500" y="1199458"/>
            <a:ext cx="2442388" cy="29952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05A64BBA-A920-40E8-970A-C5D851B3EE08}"/>
              </a:ext>
            </a:extLst>
          </p:cNvPr>
          <p:cNvSpPr txBox="1"/>
          <p:nvPr/>
        </p:nvSpPr>
        <p:spPr>
          <a:xfrm>
            <a:off x="9489807" y="5078739"/>
            <a:ext cx="2529407" cy="1384995"/>
          </a:xfrm>
          <a:prstGeom prst="rect">
            <a:avLst/>
          </a:prstGeom>
          <a:solidFill>
            <a:schemeClr val="bg1">
              <a:lumMod val="65000"/>
              <a:alpha val="51000"/>
            </a:schemeClr>
          </a:solidFill>
          <a:ln>
            <a:solidFill>
              <a:schemeClr val="tx1"/>
            </a:solidFill>
          </a:ln>
          <a:effectLst/>
        </p:spPr>
        <p:txBody>
          <a:bodyPr wrap="square" rtlCol="0">
            <a:spAutoFit/>
          </a:bodyPr>
          <a:lstStyle/>
          <a:p>
            <a:r>
              <a:rPr lang="en-US" sz="2800" u="sng" dirty="0"/>
              <a:t>SE MN: 12</a:t>
            </a:r>
          </a:p>
          <a:p>
            <a:r>
              <a:rPr lang="en-US" sz="2800" dirty="0"/>
              <a:t>City of Chatfield</a:t>
            </a:r>
          </a:p>
          <a:p>
            <a:r>
              <a:rPr lang="en-US" sz="2800" dirty="0"/>
              <a:t>P. </a:t>
            </a:r>
            <a:r>
              <a:rPr lang="en-US" sz="2800" dirty="0" err="1"/>
              <a:t>Novatny</a:t>
            </a:r>
            <a:endParaRPr lang="en-US" sz="2800" dirty="0"/>
          </a:p>
        </p:txBody>
      </p:sp>
      <p:sp>
        <p:nvSpPr>
          <p:cNvPr id="47" name="TextBox 46">
            <a:extLst>
              <a:ext uri="{FF2B5EF4-FFF2-40B4-BE49-F238E27FC236}">
                <a16:creationId xmlns:a16="http://schemas.microsoft.com/office/drawing/2014/main" id="{57C76B5E-917F-4D0F-AE28-9A553A81F644}"/>
              </a:ext>
            </a:extLst>
          </p:cNvPr>
          <p:cNvSpPr txBox="1"/>
          <p:nvPr/>
        </p:nvSpPr>
        <p:spPr>
          <a:xfrm>
            <a:off x="159860" y="27080"/>
            <a:ext cx="3646251" cy="1815882"/>
          </a:xfrm>
          <a:prstGeom prst="rect">
            <a:avLst/>
          </a:prstGeom>
          <a:solidFill>
            <a:schemeClr val="bg1">
              <a:lumMod val="65000"/>
              <a:alpha val="51000"/>
            </a:schemeClr>
          </a:solidFill>
          <a:ln>
            <a:solidFill>
              <a:schemeClr val="tx1"/>
            </a:solidFill>
          </a:ln>
          <a:effectLst/>
        </p:spPr>
        <p:txBody>
          <a:bodyPr wrap="square" rtlCol="0">
            <a:spAutoFit/>
          </a:bodyPr>
          <a:lstStyle/>
          <a:p>
            <a:r>
              <a:rPr lang="en-US" sz="2800" u="sng" dirty="0"/>
              <a:t>Roseau/Warroad: ~200</a:t>
            </a:r>
            <a:endParaRPr lang="en-US" sz="2800" dirty="0"/>
          </a:p>
          <a:p>
            <a:r>
              <a:rPr lang="en-US" sz="2800" dirty="0"/>
              <a:t>R. Magnusson</a:t>
            </a:r>
          </a:p>
          <a:p>
            <a:r>
              <a:rPr lang="en-US" sz="2800" dirty="0"/>
              <a:t>J. </a:t>
            </a:r>
            <a:r>
              <a:rPr lang="en-US" sz="2800" dirty="0" err="1"/>
              <a:t>Estling</a:t>
            </a:r>
            <a:endParaRPr lang="en-US" sz="2800" dirty="0"/>
          </a:p>
          <a:p>
            <a:r>
              <a:rPr lang="en-US" sz="2800" dirty="0"/>
              <a:t>T. </a:t>
            </a:r>
            <a:r>
              <a:rPr lang="en-US" sz="2800" dirty="0" err="1"/>
              <a:t>Diedrickson</a:t>
            </a:r>
            <a:endParaRPr lang="en-US" sz="2800" dirty="0"/>
          </a:p>
        </p:txBody>
      </p:sp>
      <p:cxnSp>
        <p:nvCxnSpPr>
          <p:cNvPr id="48" name="Straight Connector 47">
            <a:extLst>
              <a:ext uri="{FF2B5EF4-FFF2-40B4-BE49-F238E27FC236}">
                <a16:creationId xmlns:a16="http://schemas.microsoft.com/office/drawing/2014/main" id="{41CC190D-C96F-4730-9F13-E7695A3D4D7A}"/>
              </a:ext>
            </a:extLst>
          </p:cNvPr>
          <p:cNvCxnSpPr>
            <a:cxnSpLocks/>
            <a:stCxn id="47" idx="3"/>
          </p:cNvCxnSpPr>
          <p:nvPr/>
        </p:nvCxnSpPr>
        <p:spPr>
          <a:xfrm flipV="1">
            <a:off x="3806111" y="223805"/>
            <a:ext cx="642911" cy="7112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F10817CC-9383-462B-8253-F82411C17C4F}"/>
              </a:ext>
            </a:extLst>
          </p:cNvPr>
          <p:cNvCxnSpPr>
            <a:cxnSpLocks/>
          </p:cNvCxnSpPr>
          <p:nvPr/>
        </p:nvCxnSpPr>
        <p:spPr>
          <a:xfrm flipH="1" flipV="1">
            <a:off x="2462097" y="3468746"/>
            <a:ext cx="1344015" cy="10310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557CB09-4B4B-42EC-9537-AE2456A996F1}"/>
              </a:ext>
            </a:extLst>
          </p:cNvPr>
          <p:cNvCxnSpPr>
            <a:cxnSpLocks/>
            <a:endCxn id="41" idx="1"/>
          </p:cNvCxnSpPr>
          <p:nvPr/>
        </p:nvCxnSpPr>
        <p:spPr>
          <a:xfrm flipV="1">
            <a:off x="7021286" y="5771237"/>
            <a:ext cx="2468521" cy="2689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8501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436" y="408245"/>
            <a:ext cx="6340671" cy="6821229"/>
          </a:xfrm>
        </p:spPr>
        <p:txBody>
          <a:bodyPr>
            <a:normAutofit fontScale="92500" lnSpcReduction="20000"/>
          </a:bodyPr>
          <a:lstStyle/>
          <a:p>
            <a:pPr marL="0" indent="0">
              <a:buNone/>
            </a:pPr>
            <a:r>
              <a:rPr lang="en-US" b="1" dirty="0"/>
              <a:t>Team</a:t>
            </a:r>
          </a:p>
          <a:p>
            <a:r>
              <a:rPr lang="en-US" dirty="0"/>
              <a:t>UMN: Craig </a:t>
            </a:r>
            <a:r>
              <a:rPr lang="en-US" dirty="0" err="1"/>
              <a:t>Sheaffer</a:t>
            </a:r>
            <a:r>
              <a:rPr lang="en-US" dirty="0"/>
              <a:t>, Jessica Gutknecht, Don Wyse, Colin Cureton, Connie </a:t>
            </a:r>
            <a:r>
              <a:rPr lang="en-US" dirty="0" err="1"/>
              <a:t>Carleson</a:t>
            </a:r>
            <a:r>
              <a:rPr lang="en-US" dirty="0"/>
              <a:t>, Jim Anderson, </a:t>
            </a:r>
            <a:r>
              <a:rPr lang="en-US" dirty="0" err="1"/>
              <a:t>Prabin</a:t>
            </a:r>
            <a:r>
              <a:rPr lang="en-US" dirty="0"/>
              <a:t> </a:t>
            </a:r>
            <a:r>
              <a:rPr lang="en-US" dirty="0" err="1"/>
              <a:t>Bajgain</a:t>
            </a:r>
            <a:endParaRPr lang="en-US" dirty="0"/>
          </a:p>
          <a:p>
            <a:r>
              <a:rPr lang="en-US" i="1" dirty="0"/>
              <a:t>Perennial Crop Pioneers </a:t>
            </a:r>
            <a:r>
              <a:rPr lang="mr-IN" i="1" dirty="0"/>
              <a:t>–</a:t>
            </a:r>
            <a:r>
              <a:rPr lang="en-US" i="1" dirty="0"/>
              <a:t> </a:t>
            </a:r>
            <a:r>
              <a:rPr lang="en-US" dirty="0"/>
              <a:t>Carmen </a:t>
            </a:r>
            <a:r>
              <a:rPr lang="en-US" dirty="0" err="1"/>
              <a:t>Fernholz</a:t>
            </a:r>
            <a:r>
              <a:rPr lang="en-US" dirty="0"/>
              <a:t>, Kaleb Anderson, Dan </a:t>
            </a:r>
            <a:r>
              <a:rPr lang="en-US" dirty="0" err="1"/>
              <a:t>Honken</a:t>
            </a:r>
            <a:r>
              <a:rPr lang="en-US" dirty="0"/>
              <a:t>, Kurt Kimber, Scott Johnson</a:t>
            </a:r>
            <a:endParaRPr lang="en-US" i="1" dirty="0"/>
          </a:p>
          <a:p>
            <a:r>
              <a:rPr lang="en-US" dirty="0"/>
              <a:t>The Land Institute</a:t>
            </a:r>
          </a:p>
          <a:p>
            <a:r>
              <a:rPr lang="en-US" dirty="0"/>
              <a:t>Minnesota Rural Water Association</a:t>
            </a:r>
          </a:p>
          <a:p>
            <a:r>
              <a:rPr lang="en-US" dirty="0"/>
              <a:t>Minnesota Dept. of Agriculture </a:t>
            </a:r>
          </a:p>
          <a:p>
            <a:r>
              <a:rPr lang="en-US" dirty="0"/>
              <a:t>Minnesota Department of Health</a:t>
            </a:r>
          </a:p>
          <a:p>
            <a:r>
              <a:rPr lang="en-US" dirty="0"/>
              <a:t>City of Chatfield</a:t>
            </a:r>
          </a:p>
          <a:p>
            <a:r>
              <a:rPr lang="en-US" dirty="0"/>
              <a:t>Lincoln Pipestone Rural Water</a:t>
            </a:r>
          </a:p>
          <a:p>
            <a:r>
              <a:rPr lang="en-US" dirty="0"/>
              <a:t>Central Lakes College</a:t>
            </a:r>
          </a:p>
          <a:p>
            <a:r>
              <a:rPr lang="en-US" dirty="0"/>
              <a:t>Agricultural Utilization Research Institute</a:t>
            </a:r>
          </a:p>
          <a:p>
            <a:r>
              <a:rPr lang="en-US" dirty="0"/>
              <a:t>Pope, Stearns, and Pipestone County SWCD</a:t>
            </a:r>
          </a:p>
          <a:p>
            <a:r>
              <a:rPr lang="en-US" dirty="0"/>
              <a:t>Green Lands Blue Waters</a:t>
            </a:r>
          </a:p>
        </p:txBody>
      </p:sp>
      <p:sp>
        <p:nvSpPr>
          <p:cNvPr id="6" name="Title 1">
            <a:extLst>
              <a:ext uri="{FF2B5EF4-FFF2-40B4-BE49-F238E27FC236}">
                <a16:creationId xmlns:a16="http://schemas.microsoft.com/office/drawing/2014/main" id="{2BF3245D-D66D-4141-84BA-AF703CED5577}"/>
              </a:ext>
            </a:extLst>
          </p:cNvPr>
          <p:cNvSpPr txBox="1">
            <a:spLocks/>
          </p:cNvSpPr>
          <p:nvPr/>
        </p:nvSpPr>
        <p:spPr>
          <a:xfrm>
            <a:off x="1524000" y="12165"/>
            <a:ext cx="9142413" cy="792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Acknowledgments</a:t>
            </a:r>
          </a:p>
        </p:txBody>
      </p:sp>
      <p:sp>
        <p:nvSpPr>
          <p:cNvPr id="2" name="TextBox 1"/>
          <p:cNvSpPr txBox="1"/>
          <p:nvPr/>
        </p:nvSpPr>
        <p:spPr>
          <a:xfrm>
            <a:off x="6443330" y="703004"/>
            <a:ext cx="5748670" cy="4678204"/>
          </a:xfrm>
          <a:prstGeom prst="rect">
            <a:avLst/>
          </a:prstGeom>
          <a:noFill/>
        </p:spPr>
        <p:txBody>
          <a:bodyPr wrap="square" rtlCol="0">
            <a:spAutoFit/>
          </a:bodyPr>
          <a:lstStyle/>
          <a:p>
            <a:pPr>
              <a:spcBef>
                <a:spcPts val="1824"/>
              </a:spcBef>
            </a:pPr>
            <a:r>
              <a:rPr lang="en-US" sz="2800" b="1" dirty="0"/>
              <a:t>Funding</a:t>
            </a:r>
          </a:p>
          <a:p>
            <a:r>
              <a:rPr lang="en-US" sz="2800" dirty="0"/>
              <a:t>North Central SARE</a:t>
            </a:r>
          </a:p>
          <a:p>
            <a:r>
              <a:rPr lang="en-US" sz="2800" dirty="0"/>
              <a:t>USDA NIFA </a:t>
            </a:r>
            <a:r>
              <a:rPr lang="en-US" sz="2800"/>
              <a:t>Organic Transitions</a:t>
            </a:r>
            <a:endParaRPr lang="en-US" sz="2800" dirty="0"/>
          </a:p>
          <a:p>
            <a:r>
              <a:rPr lang="en-US" sz="2800" dirty="0"/>
              <a:t>Minnesota Legislative Trust Fund for Natural Resources</a:t>
            </a:r>
          </a:p>
          <a:p>
            <a:r>
              <a:rPr lang="en-US" sz="2800" dirty="0"/>
              <a:t>Clean Water Fund – Forever Green Initiative</a:t>
            </a:r>
          </a:p>
          <a:p>
            <a:r>
              <a:rPr lang="en-US" sz="2800" dirty="0"/>
              <a:t>The Land Institute and Malone Family Foundation</a:t>
            </a:r>
          </a:p>
          <a:p>
            <a:r>
              <a:rPr lang="en-US" sz="2800" dirty="0"/>
              <a:t>Minnesota Department of Agriculture</a:t>
            </a:r>
          </a:p>
          <a:p>
            <a:endParaRPr lang="en-US" dirty="0"/>
          </a:p>
        </p:txBody>
      </p:sp>
    </p:spTree>
    <p:extLst>
      <p:ext uri="{BB962C8B-B14F-4D97-AF65-F5344CB8AC3E}">
        <p14:creationId xmlns:p14="http://schemas.microsoft.com/office/powerpoint/2010/main" val="368450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pic>
        <p:nvPicPr>
          <p:cNvPr id="8" name="Picture 7" descr="kernza-grain-1-3.25.16-70_wide-dc215322cf614d637a46b5df1ad72c01990359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85" y="755466"/>
            <a:ext cx="10855842" cy="6102534"/>
          </a:xfrm>
          <a:prstGeom prst="rect">
            <a:avLst/>
          </a:prstGeom>
        </p:spPr>
      </p:pic>
      <p:sp>
        <p:nvSpPr>
          <p:cNvPr id="7" name="Title 1">
            <a:extLst>
              <a:ext uri="{FF2B5EF4-FFF2-40B4-BE49-F238E27FC236}">
                <a16:creationId xmlns:a16="http://schemas.microsoft.com/office/drawing/2014/main" id="{3E6F5819-7DBA-48D2-A091-772147E8E6B2}"/>
              </a:ext>
            </a:extLst>
          </p:cNvPr>
          <p:cNvSpPr>
            <a:spLocks noGrp="1"/>
          </p:cNvSpPr>
          <p:nvPr>
            <p:ph type="title"/>
          </p:nvPr>
        </p:nvSpPr>
        <p:spPr>
          <a:xfrm>
            <a:off x="1524000" y="12165"/>
            <a:ext cx="9142413" cy="792162"/>
          </a:xfrm>
        </p:spPr>
        <p:txBody>
          <a:bodyPr>
            <a:normAutofit/>
          </a:bodyPr>
          <a:lstStyle/>
          <a:p>
            <a:pPr algn="ctr"/>
            <a:r>
              <a:rPr lang="en-US" dirty="0"/>
              <a:t>Questions</a:t>
            </a:r>
          </a:p>
        </p:txBody>
      </p:sp>
    </p:spTree>
    <p:extLst>
      <p:ext uri="{BB962C8B-B14F-4D97-AF65-F5344CB8AC3E}">
        <p14:creationId xmlns:p14="http://schemas.microsoft.com/office/powerpoint/2010/main" val="1486827364"/>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D1B4AA-8C94-4623-AC41-C056059FE9D2}"/>
              </a:ext>
            </a:extLst>
          </p:cNvPr>
          <p:cNvPicPr>
            <a:picLocks noChangeAspect="1"/>
          </p:cNvPicPr>
          <p:nvPr/>
        </p:nvPicPr>
        <p:blipFill>
          <a:blip r:embed="rId3"/>
          <a:stretch>
            <a:fillRect/>
          </a:stretch>
        </p:blipFill>
        <p:spPr>
          <a:xfrm>
            <a:off x="0" y="-285919"/>
            <a:ext cx="12192000" cy="7469190"/>
          </a:xfrm>
          <a:prstGeom prst="rect">
            <a:avLst/>
          </a:prstGeom>
        </p:spPr>
      </p:pic>
    </p:spTree>
    <p:extLst>
      <p:ext uri="{BB962C8B-B14F-4D97-AF65-F5344CB8AC3E}">
        <p14:creationId xmlns:p14="http://schemas.microsoft.com/office/powerpoint/2010/main" val="2136707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D1B4AA-8C94-4623-AC41-C056059FE9D2}"/>
              </a:ext>
            </a:extLst>
          </p:cNvPr>
          <p:cNvPicPr>
            <a:picLocks noChangeAspect="1"/>
          </p:cNvPicPr>
          <p:nvPr/>
        </p:nvPicPr>
        <p:blipFill>
          <a:blip r:embed="rId3"/>
          <a:stretch>
            <a:fillRect/>
          </a:stretch>
        </p:blipFill>
        <p:spPr>
          <a:xfrm>
            <a:off x="0" y="-285919"/>
            <a:ext cx="12192000" cy="7469190"/>
          </a:xfrm>
          <a:prstGeom prst="rect">
            <a:avLst/>
          </a:prstGeom>
        </p:spPr>
      </p:pic>
      <p:pic>
        <p:nvPicPr>
          <p:cNvPr id="3" name="Picture 2">
            <a:extLst>
              <a:ext uri="{FF2B5EF4-FFF2-40B4-BE49-F238E27FC236}">
                <a16:creationId xmlns:a16="http://schemas.microsoft.com/office/drawing/2014/main" id="{32D1B4AA-8C94-4623-AC41-C056059FE9D2}"/>
              </a:ext>
            </a:extLst>
          </p:cNvPr>
          <p:cNvPicPr>
            <a:picLocks noChangeAspect="1"/>
          </p:cNvPicPr>
          <p:nvPr/>
        </p:nvPicPr>
        <p:blipFill>
          <a:blip r:embed="rId4"/>
          <a:stretch>
            <a:fillRect/>
          </a:stretch>
        </p:blipFill>
        <p:spPr>
          <a:xfrm>
            <a:off x="0" y="-256230"/>
            <a:ext cx="12163283" cy="7439501"/>
          </a:xfrm>
          <a:prstGeom prst="rect">
            <a:avLst/>
          </a:prstGeom>
        </p:spPr>
      </p:pic>
      <p:sp>
        <p:nvSpPr>
          <p:cNvPr id="2" name="TextBox 1"/>
          <p:cNvSpPr txBox="1"/>
          <p:nvPr/>
        </p:nvSpPr>
        <p:spPr>
          <a:xfrm>
            <a:off x="7482348" y="2153264"/>
            <a:ext cx="2005781" cy="1200329"/>
          </a:xfrm>
          <a:prstGeom prst="rect">
            <a:avLst/>
          </a:prstGeom>
          <a:solidFill>
            <a:schemeClr val="bg1">
              <a:lumMod val="75000"/>
              <a:alpha val="59000"/>
            </a:schemeClr>
          </a:solidFill>
        </p:spPr>
        <p:txBody>
          <a:bodyPr wrap="square" rtlCol="0">
            <a:spAutoFit/>
          </a:bodyPr>
          <a:lstStyle/>
          <a:p>
            <a:r>
              <a:rPr lang="en-US" sz="3600" b="1" dirty="0">
                <a:solidFill>
                  <a:srgbClr val="FF0000"/>
                </a:solidFill>
              </a:rPr>
              <a:t>Corn</a:t>
            </a:r>
          </a:p>
          <a:p>
            <a:r>
              <a:rPr lang="en-US" sz="3600" b="1" dirty="0">
                <a:solidFill>
                  <a:schemeClr val="accent6">
                    <a:lumMod val="60000"/>
                    <a:lumOff val="40000"/>
                  </a:schemeClr>
                </a:solidFill>
              </a:rPr>
              <a:t>Soybean</a:t>
            </a:r>
          </a:p>
        </p:txBody>
      </p:sp>
    </p:spTree>
    <p:extLst>
      <p:ext uri="{BB962C8B-B14F-4D97-AF65-F5344CB8AC3E}">
        <p14:creationId xmlns:p14="http://schemas.microsoft.com/office/powerpoint/2010/main" val="1251192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C917E7-2A1C-4774-AAF3-9EC487532078}"/>
              </a:ext>
            </a:extLst>
          </p:cNvPr>
          <p:cNvPicPr>
            <a:picLocks noChangeAspect="1"/>
          </p:cNvPicPr>
          <p:nvPr/>
        </p:nvPicPr>
        <p:blipFill rotWithShape="1">
          <a:blip r:embed="rId3"/>
          <a:srcRect l="8682" t="14841" r="9560" b="12082"/>
          <a:stretch/>
        </p:blipFill>
        <p:spPr>
          <a:xfrm>
            <a:off x="1191987" y="-2023652"/>
            <a:ext cx="7948794" cy="9194229"/>
          </a:xfrm>
          <a:prstGeom prst="rect">
            <a:avLst/>
          </a:prstGeom>
          <a:scene3d>
            <a:camera prst="perspectiveRelaxed">
              <a:rot lat="18600000" lon="0" rev="0"/>
            </a:camera>
            <a:lightRig rig="freezing" dir="t"/>
          </a:scene3d>
          <a:sp3d>
            <a:bevelT w="38100" h="381000"/>
          </a:sp3d>
        </p:spPr>
      </p:pic>
      <p:sp>
        <p:nvSpPr>
          <p:cNvPr id="14" name="TextBox 13">
            <a:extLst>
              <a:ext uri="{FF2B5EF4-FFF2-40B4-BE49-F238E27FC236}">
                <a16:creationId xmlns:a16="http://schemas.microsoft.com/office/drawing/2014/main" id="{C486D5BA-D409-44F8-88D5-79720BF81B1D}"/>
              </a:ext>
            </a:extLst>
          </p:cNvPr>
          <p:cNvSpPr txBox="1"/>
          <p:nvPr/>
        </p:nvSpPr>
        <p:spPr>
          <a:xfrm>
            <a:off x="1861457" y="3396415"/>
            <a:ext cx="5344310" cy="2800767"/>
          </a:xfrm>
          <a:prstGeom prst="rect">
            <a:avLst/>
          </a:prstGeom>
          <a:solidFill>
            <a:schemeClr val="accent3">
              <a:lumMod val="60000"/>
              <a:lumOff val="40000"/>
            </a:schemeClr>
          </a:solidFill>
          <a:ln w="12700">
            <a:solidFill>
              <a:schemeClr val="tx1"/>
            </a:solidFill>
          </a:ln>
          <a:effectLst/>
          <a:scene3d>
            <a:camera prst="perspectiveRelaxedModerately">
              <a:rot lat="18600000" lon="0" rev="0"/>
            </a:camera>
            <a:lightRig rig="twoPt" dir="t"/>
          </a:scene3d>
          <a:sp3d prstMaterial="dkEdge">
            <a:bevelT w="0" h="127000"/>
            <a:bevelB w="38100" h="101600"/>
          </a:sp3d>
        </p:spPr>
        <p:txBody>
          <a:bodyPr wrap="square" rtlCol="0">
            <a:spAutoFit/>
          </a:bodyPr>
          <a:lstStyle/>
          <a:p>
            <a:pPr algn="ctr"/>
            <a:endParaRPr lang="en-US" sz="2400" dirty="0"/>
          </a:p>
          <a:p>
            <a:pPr algn="ctr"/>
            <a:endParaRPr lang="en-US" sz="2800" dirty="0"/>
          </a:p>
          <a:p>
            <a:pPr algn="ctr"/>
            <a:r>
              <a:rPr lang="en-US" sz="2800" dirty="0"/>
              <a:t>Water Quality</a:t>
            </a:r>
          </a:p>
          <a:p>
            <a:pPr algn="ctr"/>
            <a:r>
              <a:rPr lang="en-US" sz="2800" dirty="0"/>
              <a:t>Greenhouse Gasses</a:t>
            </a:r>
          </a:p>
          <a:p>
            <a:pPr algn="ctr"/>
            <a:r>
              <a:rPr lang="en-US" sz="2800" dirty="0"/>
              <a:t>Soil Conservation</a:t>
            </a:r>
          </a:p>
          <a:p>
            <a:pPr algn="ctr"/>
            <a:r>
              <a:rPr lang="en-US" sz="4000" dirty="0"/>
              <a:t>Environmental Layer</a:t>
            </a:r>
          </a:p>
        </p:txBody>
      </p:sp>
      <p:sp>
        <p:nvSpPr>
          <p:cNvPr id="11" name="TextBox 10">
            <a:extLst>
              <a:ext uri="{FF2B5EF4-FFF2-40B4-BE49-F238E27FC236}">
                <a16:creationId xmlns:a16="http://schemas.microsoft.com/office/drawing/2014/main" id="{AE718185-43FB-42FD-9021-1BB13505C691}"/>
              </a:ext>
            </a:extLst>
          </p:cNvPr>
          <p:cNvSpPr txBox="1"/>
          <p:nvPr/>
        </p:nvSpPr>
        <p:spPr>
          <a:xfrm>
            <a:off x="1885311" y="1885147"/>
            <a:ext cx="5344310" cy="2800767"/>
          </a:xfrm>
          <a:prstGeom prst="rect">
            <a:avLst/>
          </a:prstGeom>
          <a:solidFill>
            <a:schemeClr val="accent2">
              <a:lumMod val="60000"/>
              <a:lumOff val="40000"/>
            </a:schemeClr>
          </a:solidFill>
          <a:ln w="12700">
            <a:solidFill>
              <a:schemeClr val="tx1"/>
            </a:solidFill>
          </a:ln>
          <a:effectLst/>
          <a:scene3d>
            <a:camera prst="perspectiveRelaxedModerately">
              <a:rot lat="18600000" lon="0" rev="0"/>
            </a:camera>
            <a:lightRig rig="twoPt" dir="t"/>
          </a:scene3d>
          <a:sp3d prstMaterial="dkEdge">
            <a:bevelT w="0" h="127000"/>
            <a:bevelB w="38100" h="101600"/>
          </a:sp3d>
        </p:spPr>
        <p:txBody>
          <a:bodyPr wrap="square" rtlCol="0">
            <a:spAutoFit/>
          </a:bodyPr>
          <a:lstStyle/>
          <a:p>
            <a:pPr algn="ctr"/>
            <a:endParaRPr lang="en-US" sz="2400" dirty="0"/>
          </a:p>
          <a:p>
            <a:pPr algn="ctr"/>
            <a:endParaRPr lang="en-US" sz="2800" dirty="0"/>
          </a:p>
          <a:p>
            <a:pPr algn="ctr"/>
            <a:r>
              <a:rPr lang="en-US" sz="2800" dirty="0"/>
              <a:t>Community Capacity</a:t>
            </a:r>
          </a:p>
          <a:p>
            <a:pPr algn="ctr"/>
            <a:r>
              <a:rPr lang="en-US" sz="2800" dirty="0"/>
              <a:t>Institutional Support</a:t>
            </a:r>
          </a:p>
          <a:p>
            <a:pPr algn="ctr"/>
            <a:r>
              <a:rPr lang="en-US" sz="2800" dirty="0"/>
              <a:t>Farmer Perceptions</a:t>
            </a:r>
          </a:p>
          <a:p>
            <a:pPr algn="ctr"/>
            <a:r>
              <a:rPr lang="en-US" sz="4000" dirty="0"/>
              <a:t>Social Layer</a:t>
            </a:r>
          </a:p>
        </p:txBody>
      </p:sp>
      <p:sp>
        <p:nvSpPr>
          <p:cNvPr id="6" name="TextBox 5">
            <a:extLst>
              <a:ext uri="{FF2B5EF4-FFF2-40B4-BE49-F238E27FC236}">
                <a16:creationId xmlns:a16="http://schemas.microsoft.com/office/drawing/2014/main" id="{39A339E3-C9C0-4AF4-A721-00A39B5672C1}"/>
              </a:ext>
            </a:extLst>
          </p:cNvPr>
          <p:cNvSpPr txBox="1"/>
          <p:nvPr/>
        </p:nvSpPr>
        <p:spPr>
          <a:xfrm>
            <a:off x="1829651" y="9941"/>
            <a:ext cx="5344310" cy="3170099"/>
          </a:xfrm>
          <a:prstGeom prst="rect">
            <a:avLst/>
          </a:prstGeom>
          <a:solidFill>
            <a:schemeClr val="accent1">
              <a:lumMod val="40000"/>
              <a:lumOff val="60000"/>
            </a:schemeClr>
          </a:solidFill>
          <a:ln w="12700">
            <a:solidFill>
              <a:schemeClr val="tx1"/>
            </a:solidFill>
          </a:ln>
          <a:effectLst/>
          <a:scene3d>
            <a:camera prst="perspectiveRelaxedModerately">
              <a:rot lat="18600000" lon="0" rev="0"/>
            </a:camera>
            <a:lightRig rig="twoPt" dir="t"/>
          </a:scene3d>
          <a:sp3d prstMaterial="dkEdge">
            <a:bevelT w="0" h="127000"/>
            <a:bevelB w="38100" h="101600"/>
          </a:sp3d>
        </p:spPr>
        <p:txBody>
          <a:bodyPr wrap="square" rtlCol="0">
            <a:spAutoFit/>
          </a:bodyPr>
          <a:lstStyle/>
          <a:p>
            <a:pPr algn="ctr"/>
            <a:endParaRPr lang="en-US" sz="2400" dirty="0"/>
          </a:p>
          <a:p>
            <a:pPr algn="ctr"/>
            <a:endParaRPr lang="en-US" sz="2400" dirty="0"/>
          </a:p>
          <a:p>
            <a:pPr algn="ctr"/>
            <a:r>
              <a:rPr lang="en-US" sz="2800" dirty="0"/>
              <a:t>Crop Yield</a:t>
            </a:r>
          </a:p>
          <a:p>
            <a:pPr algn="ctr"/>
            <a:r>
              <a:rPr lang="en-US" sz="2800" dirty="0"/>
              <a:t>Proximity to End User</a:t>
            </a:r>
          </a:p>
          <a:p>
            <a:pPr algn="ctr"/>
            <a:r>
              <a:rPr lang="en-US" sz="2800" dirty="0"/>
              <a:t>Proximity to Supply Chain</a:t>
            </a:r>
          </a:p>
          <a:p>
            <a:pPr algn="ctr"/>
            <a:r>
              <a:rPr lang="en-US" sz="2800" dirty="0"/>
              <a:t>Transportation</a:t>
            </a:r>
          </a:p>
          <a:p>
            <a:pPr algn="ctr"/>
            <a:r>
              <a:rPr lang="en-US" sz="4000" dirty="0"/>
              <a:t>Economic Layer</a:t>
            </a:r>
          </a:p>
        </p:txBody>
      </p:sp>
      <p:sp>
        <p:nvSpPr>
          <p:cNvPr id="10" name="TextBox 9">
            <a:extLst>
              <a:ext uri="{FF2B5EF4-FFF2-40B4-BE49-F238E27FC236}">
                <a16:creationId xmlns:a16="http://schemas.microsoft.com/office/drawing/2014/main" id="{198BBE33-9DAB-490E-B800-5BD2389F3E76}"/>
              </a:ext>
            </a:extLst>
          </p:cNvPr>
          <p:cNvSpPr txBox="1"/>
          <p:nvPr/>
        </p:nvSpPr>
        <p:spPr>
          <a:xfrm>
            <a:off x="8019058" y="126462"/>
            <a:ext cx="4053200" cy="5693866"/>
          </a:xfrm>
          <a:prstGeom prst="rect">
            <a:avLst/>
          </a:prstGeom>
          <a:solidFill>
            <a:schemeClr val="bg1"/>
          </a:solidFill>
          <a:ln>
            <a:solidFill>
              <a:schemeClr val="accent1">
                <a:shade val="95000"/>
                <a:satMod val="105000"/>
              </a:schemeClr>
            </a:solidFill>
          </a:ln>
        </p:spPr>
        <p:txBody>
          <a:bodyPr wrap="square" rtlCol="0">
            <a:spAutoFit/>
          </a:bodyPr>
          <a:lstStyle/>
          <a:p>
            <a:r>
              <a:rPr lang="en-US" sz="2800" u="sng" dirty="0">
                <a:solidFill>
                  <a:prstClr val="black"/>
                </a:solidFill>
                <a:latin typeface="Times New Roman" panose="02020603050405020304" pitchFamily="18" charset="0"/>
                <a:cs typeface="Times New Roman" panose="02020603050405020304" pitchFamily="18" charset="0"/>
              </a:rPr>
              <a:t>LCCMR Project - 2018</a:t>
            </a:r>
          </a:p>
          <a:p>
            <a:pPr marL="45720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MN Dept. of Ag and Health</a:t>
            </a:r>
          </a:p>
          <a:p>
            <a:pPr marL="45720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City of Chatfield</a:t>
            </a:r>
          </a:p>
          <a:p>
            <a:pPr marL="45720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Lincoln-Pipestone Rural Water</a:t>
            </a:r>
          </a:p>
          <a:p>
            <a:pPr marL="45720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Ag Utilization Research Institute (AURI)</a:t>
            </a:r>
          </a:p>
          <a:p>
            <a:pPr marL="45720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Minnesota Rural Water Association</a:t>
            </a:r>
          </a:p>
          <a:p>
            <a:pPr marL="45720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Green Lands Blue Waters</a:t>
            </a:r>
          </a:p>
        </p:txBody>
      </p:sp>
    </p:spTree>
    <p:extLst>
      <p:ext uri="{BB962C8B-B14F-4D97-AF65-F5344CB8AC3E}">
        <p14:creationId xmlns:p14="http://schemas.microsoft.com/office/powerpoint/2010/main" val="24292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6"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noChangeAspect="1"/>
          </p:cNvGrpSpPr>
          <p:nvPr/>
        </p:nvGrpSpPr>
        <p:grpSpPr>
          <a:xfrm>
            <a:off x="1258528" y="526750"/>
            <a:ext cx="9183329" cy="5588915"/>
            <a:chOff x="2641600" y="0"/>
            <a:chExt cx="6904733" cy="3795252"/>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2641600" y="0"/>
              <a:ext cx="6904733" cy="3429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364" t="93943" r="7180"/>
            <a:stretch/>
          </p:blipFill>
          <p:spPr>
            <a:xfrm>
              <a:off x="3480618" y="3379840"/>
              <a:ext cx="5555227" cy="415412"/>
            </a:xfrm>
            <a:prstGeom prst="rect">
              <a:avLst/>
            </a:prstGeom>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90" y="0"/>
            <a:ext cx="10972800" cy="6858000"/>
          </a:xfrm>
          <a:prstGeom prst="rect">
            <a:avLst/>
          </a:prstGeom>
        </p:spPr>
      </p:pic>
    </p:spTree>
    <p:extLst>
      <p:ext uri="{BB962C8B-B14F-4D97-AF65-F5344CB8AC3E}">
        <p14:creationId xmlns:p14="http://schemas.microsoft.com/office/powerpoint/2010/main" val="770943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16" y="235079"/>
            <a:ext cx="10215716" cy="6387842"/>
          </a:xfrm>
          <a:prstGeom prst="rect">
            <a:avLst/>
          </a:prstGeom>
        </p:spPr>
      </p:pic>
    </p:spTree>
    <p:extLst>
      <p:ext uri="{BB962C8B-B14F-4D97-AF65-F5344CB8AC3E}">
        <p14:creationId xmlns:p14="http://schemas.microsoft.com/office/powerpoint/2010/main" val="949902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173"/>
          <p:cNvSpPr/>
          <p:nvPr/>
        </p:nvSpPr>
        <p:spPr>
          <a:xfrm>
            <a:off x="3030327" y="2175340"/>
            <a:ext cx="114300" cy="2590800"/>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5" name="Shape 174"/>
          <p:cNvSpPr/>
          <p:nvPr/>
        </p:nvSpPr>
        <p:spPr>
          <a:xfrm rot="-5400000">
            <a:off x="3033502" y="2145176"/>
            <a:ext cx="114300" cy="2590800"/>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6" name="Shape 175"/>
          <p:cNvSpPr/>
          <p:nvPr/>
        </p:nvSpPr>
        <p:spPr>
          <a:xfrm rot="2700000">
            <a:off x="3039852" y="2148352"/>
            <a:ext cx="114300" cy="2590799"/>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7" name="Shape 176"/>
          <p:cNvSpPr/>
          <p:nvPr/>
        </p:nvSpPr>
        <p:spPr>
          <a:xfrm rot="8100000">
            <a:off x="3055727" y="2148352"/>
            <a:ext cx="114300" cy="2590799"/>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8" name="Shape 177"/>
          <p:cNvSpPr txBox="1"/>
          <p:nvPr/>
        </p:nvSpPr>
        <p:spPr>
          <a:xfrm>
            <a:off x="2417552" y="1614952"/>
            <a:ext cx="1339850" cy="552449"/>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1" i="0" u="none" strike="noStrike" cap="none">
                <a:solidFill>
                  <a:schemeClr val="dk1"/>
                </a:solidFill>
                <a:latin typeface="Calibri"/>
                <a:ea typeface="Calibri"/>
                <a:cs typeface="Calibri"/>
                <a:sym typeface="Calibri"/>
              </a:rPr>
              <a:t>Crop production</a:t>
            </a:r>
          </a:p>
        </p:txBody>
      </p:sp>
      <p:sp>
        <p:nvSpPr>
          <p:cNvPr id="29" name="Shape 178"/>
          <p:cNvSpPr txBox="1"/>
          <p:nvPr/>
        </p:nvSpPr>
        <p:spPr>
          <a:xfrm>
            <a:off x="3900277" y="1968965"/>
            <a:ext cx="1339850" cy="55403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Pollinator resources</a:t>
            </a:r>
          </a:p>
        </p:txBody>
      </p:sp>
      <p:sp>
        <p:nvSpPr>
          <p:cNvPr id="30" name="Shape 179"/>
          <p:cNvSpPr txBox="1"/>
          <p:nvPr/>
        </p:nvSpPr>
        <p:spPr>
          <a:xfrm>
            <a:off x="3944727" y="4281952"/>
            <a:ext cx="1143000" cy="560348"/>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Water quantity </a:t>
            </a:r>
          </a:p>
        </p:txBody>
      </p:sp>
      <p:sp>
        <p:nvSpPr>
          <p:cNvPr id="31" name="Shape 180"/>
          <p:cNvSpPr txBox="1"/>
          <p:nvPr/>
        </p:nvSpPr>
        <p:spPr>
          <a:xfrm>
            <a:off x="2517565" y="4758202"/>
            <a:ext cx="1127125"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Water quality</a:t>
            </a:r>
          </a:p>
        </p:txBody>
      </p:sp>
      <p:sp>
        <p:nvSpPr>
          <p:cNvPr id="32" name="Shape 181"/>
          <p:cNvSpPr txBox="1"/>
          <p:nvPr/>
        </p:nvSpPr>
        <p:spPr>
          <a:xfrm>
            <a:off x="1028489" y="4364502"/>
            <a:ext cx="1392236" cy="55403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Carbon sequestration</a:t>
            </a:r>
          </a:p>
        </p:txBody>
      </p:sp>
      <p:sp>
        <p:nvSpPr>
          <p:cNvPr id="33" name="Shape 182"/>
          <p:cNvSpPr txBox="1"/>
          <p:nvPr/>
        </p:nvSpPr>
        <p:spPr>
          <a:xfrm>
            <a:off x="591927" y="2819865"/>
            <a:ext cx="1179513" cy="1107995"/>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Regional climate and air quality</a:t>
            </a:r>
          </a:p>
        </p:txBody>
      </p:sp>
      <p:sp>
        <p:nvSpPr>
          <p:cNvPr id="34" name="Shape 183"/>
          <p:cNvSpPr txBox="1"/>
          <p:nvPr/>
        </p:nvSpPr>
        <p:spPr>
          <a:xfrm>
            <a:off x="893552" y="2148352"/>
            <a:ext cx="1339850"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Natural enemies</a:t>
            </a:r>
          </a:p>
        </p:txBody>
      </p:sp>
      <p:sp>
        <p:nvSpPr>
          <p:cNvPr id="35" name="Shape 185"/>
          <p:cNvSpPr/>
          <p:nvPr/>
        </p:nvSpPr>
        <p:spPr>
          <a:xfrm>
            <a:off x="3092242" y="3283415"/>
            <a:ext cx="490659" cy="315912"/>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6" name="Shape 186"/>
          <p:cNvSpPr/>
          <p:nvPr/>
        </p:nvSpPr>
        <p:spPr>
          <a:xfrm>
            <a:off x="2509627" y="3291351"/>
            <a:ext cx="577850" cy="315912"/>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7" name="Shape 187"/>
          <p:cNvSpPr/>
          <p:nvPr/>
        </p:nvSpPr>
        <p:spPr>
          <a:xfrm rot="-5400000">
            <a:off x="2862885" y="3519117"/>
            <a:ext cx="460297" cy="357187"/>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8" name="Shape 188"/>
          <p:cNvSpPr/>
          <p:nvPr/>
        </p:nvSpPr>
        <p:spPr>
          <a:xfrm rot="-5400000">
            <a:off x="2442159" y="2642857"/>
            <a:ext cx="1293810" cy="358775"/>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9" name="Shape 189"/>
          <p:cNvSpPr/>
          <p:nvPr/>
        </p:nvSpPr>
        <p:spPr>
          <a:xfrm rot="-2700000">
            <a:off x="2655955" y="3449474"/>
            <a:ext cx="507110" cy="357187"/>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0" name="Shape 190"/>
          <p:cNvSpPr/>
          <p:nvPr/>
        </p:nvSpPr>
        <p:spPr>
          <a:xfrm rot="-2700000">
            <a:off x="3023664" y="3081240"/>
            <a:ext cx="506575" cy="358774"/>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1" name="Shape 191"/>
          <p:cNvSpPr/>
          <p:nvPr/>
        </p:nvSpPr>
        <p:spPr>
          <a:xfrm rot="2700000">
            <a:off x="3041916" y="3439038"/>
            <a:ext cx="486506" cy="355599"/>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2" name="Shape 192"/>
          <p:cNvSpPr/>
          <p:nvPr/>
        </p:nvSpPr>
        <p:spPr>
          <a:xfrm rot="2700000">
            <a:off x="2616751" y="3050525"/>
            <a:ext cx="572517" cy="358774"/>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3" name="Shape 193"/>
          <p:cNvSpPr txBox="1"/>
          <p:nvPr/>
        </p:nvSpPr>
        <p:spPr>
          <a:xfrm>
            <a:off x="4398752" y="3024652"/>
            <a:ext cx="1444624"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Habitat and biodiversity</a:t>
            </a:r>
          </a:p>
        </p:txBody>
      </p:sp>
      <p:sp>
        <p:nvSpPr>
          <p:cNvPr id="64" name="Title 1"/>
          <p:cNvSpPr txBox="1">
            <a:spLocks/>
          </p:cNvSpPr>
          <p:nvPr/>
        </p:nvSpPr>
        <p:spPr>
          <a:xfrm>
            <a:off x="303162" y="52956"/>
            <a:ext cx="5623074" cy="1526038"/>
          </a:xfrm>
          <a:prstGeom prst="rect">
            <a:avLst/>
          </a:prstGeom>
          <a:solidFill>
            <a:schemeClr val="bg1">
              <a:lumMod val="75000"/>
              <a:alpha val="59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Annual low-diversity agriculture</a:t>
            </a:r>
          </a:p>
        </p:txBody>
      </p:sp>
      <p:pic>
        <p:nvPicPr>
          <p:cNvPr id="68" name="Picture 67">
            <a:extLst>
              <a:ext uri="{FF2B5EF4-FFF2-40B4-BE49-F238E27FC236}">
                <a16:creationId xmlns:a16="http://schemas.microsoft.com/office/drawing/2014/main" id="{60E6E69E-225A-45EE-8667-DD3CA6389BCE}"/>
              </a:ext>
            </a:extLst>
          </p:cNvPr>
          <p:cNvPicPr>
            <a:picLocks noChangeAspect="1"/>
          </p:cNvPicPr>
          <p:nvPr/>
        </p:nvPicPr>
        <p:blipFill rotWithShape="1">
          <a:blip r:embed="rId3"/>
          <a:srcRect l="8216" t="17269" r="7972" b="16198"/>
          <a:stretch/>
        </p:blipFill>
        <p:spPr>
          <a:xfrm>
            <a:off x="5915131" y="-84334"/>
            <a:ext cx="6052457" cy="6217971"/>
          </a:xfrm>
          <a:prstGeom prst="rect">
            <a:avLst/>
          </a:prstGeom>
        </p:spPr>
      </p:pic>
      <p:sp>
        <p:nvSpPr>
          <p:cNvPr id="69" name="Rectangle 68">
            <a:extLst>
              <a:ext uri="{FF2B5EF4-FFF2-40B4-BE49-F238E27FC236}">
                <a16:creationId xmlns:a16="http://schemas.microsoft.com/office/drawing/2014/main" id="{888FA90C-F817-43DB-9070-2D3AE73B2D1F}"/>
              </a:ext>
            </a:extLst>
          </p:cNvPr>
          <p:cNvSpPr/>
          <p:nvPr/>
        </p:nvSpPr>
        <p:spPr>
          <a:xfrm>
            <a:off x="9317566" y="2761246"/>
            <a:ext cx="2840854" cy="18944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2C8DDAA1-5944-43C7-82BB-FDCF4420782E}"/>
              </a:ext>
            </a:extLst>
          </p:cNvPr>
          <p:cNvSpPr txBox="1"/>
          <p:nvPr/>
        </p:nvSpPr>
        <p:spPr>
          <a:xfrm>
            <a:off x="9396426" y="2700044"/>
            <a:ext cx="2642917" cy="830997"/>
          </a:xfrm>
          <a:prstGeom prst="rect">
            <a:avLst/>
          </a:prstGeom>
          <a:solidFill>
            <a:schemeClr val="bg1"/>
          </a:solidFill>
        </p:spPr>
        <p:txBody>
          <a:bodyPr wrap="square" rtlCol="0">
            <a:spAutoFit/>
          </a:bodyPr>
          <a:lstStyle/>
          <a:p>
            <a:r>
              <a:rPr lang="en-US" sz="2400" dirty="0"/>
              <a:t>Clear Lake: $7,600 per household</a:t>
            </a:r>
          </a:p>
        </p:txBody>
      </p:sp>
      <p:sp>
        <p:nvSpPr>
          <p:cNvPr id="71" name="TextBox 70">
            <a:extLst>
              <a:ext uri="{FF2B5EF4-FFF2-40B4-BE49-F238E27FC236}">
                <a16:creationId xmlns:a16="http://schemas.microsoft.com/office/drawing/2014/main" id="{BAE5386E-DCA1-4F15-817E-AF1D276778F0}"/>
              </a:ext>
            </a:extLst>
          </p:cNvPr>
          <p:cNvSpPr txBox="1"/>
          <p:nvPr/>
        </p:nvSpPr>
        <p:spPr>
          <a:xfrm>
            <a:off x="9376213" y="4238960"/>
            <a:ext cx="2591375" cy="830997"/>
          </a:xfrm>
          <a:prstGeom prst="rect">
            <a:avLst/>
          </a:prstGeom>
          <a:solidFill>
            <a:schemeClr val="bg1"/>
          </a:solidFill>
        </p:spPr>
        <p:txBody>
          <a:bodyPr wrap="square" rtlCol="0">
            <a:spAutoFit/>
          </a:bodyPr>
          <a:lstStyle/>
          <a:p>
            <a:r>
              <a:rPr lang="en-US" sz="2400" dirty="0"/>
              <a:t>Saint Peter: $1,600 per household</a:t>
            </a:r>
          </a:p>
        </p:txBody>
      </p:sp>
      <p:sp>
        <p:nvSpPr>
          <p:cNvPr id="72" name="TextBox 71">
            <a:extLst>
              <a:ext uri="{FF2B5EF4-FFF2-40B4-BE49-F238E27FC236}">
                <a16:creationId xmlns:a16="http://schemas.microsoft.com/office/drawing/2014/main" id="{AA2400F9-58C9-4852-B600-D4468C91AAAE}"/>
              </a:ext>
            </a:extLst>
          </p:cNvPr>
          <p:cNvSpPr txBox="1"/>
          <p:nvPr/>
        </p:nvSpPr>
        <p:spPr>
          <a:xfrm>
            <a:off x="5915132" y="6133636"/>
            <a:ext cx="2194560" cy="646331"/>
          </a:xfrm>
          <a:prstGeom prst="rect">
            <a:avLst/>
          </a:prstGeom>
          <a:solidFill>
            <a:schemeClr val="bg1"/>
          </a:solidFill>
        </p:spPr>
        <p:txBody>
          <a:bodyPr wrap="square" rtlCol="0">
            <a:spAutoFit/>
          </a:bodyPr>
          <a:lstStyle/>
          <a:p>
            <a:endParaRPr lang="en-US" dirty="0"/>
          </a:p>
          <a:p>
            <a:endParaRPr lang="en-US" dirty="0"/>
          </a:p>
        </p:txBody>
      </p:sp>
      <p:sp>
        <p:nvSpPr>
          <p:cNvPr id="73" name="Rectangle 72">
            <a:extLst>
              <a:ext uri="{FF2B5EF4-FFF2-40B4-BE49-F238E27FC236}">
                <a16:creationId xmlns:a16="http://schemas.microsoft.com/office/drawing/2014/main" id="{74710B65-FB9A-49CA-B2CA-E5A26E3FA559}"/>
              </a:ext>
            </a:extLst>
          </p:cNvPr>
          <p:cNvSpPr/>
          <p:nvPr/>
        </p:nvSpPr>
        <p:spPr>
          <a:xfrm>
            <a:off x="8738850" y="0"/>
            <a:ext cx="3135086" cy="7636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60E6E69E-225A-45EE-8667-DD3CA6389BCE}"/>
              </a:ext>
            </a:extLst>
          </p:cNvPr>
          <p:cNvPicPr>
            <a:picLocks noChangeAspect="1"/>
          </p:cNvPicPr>
          <p:nvPr/>
        </p:nvPicPr>
        <p:blipFill rotWithShape="1">
          <a:blip r:embed="rId3"/>
          <a:srcRect l="58235" t="83857" r="7973" b="5905"/>
          <a:stretch/>
        </p:blipFill>
        <p:spPr>
          <a:xfrm>
            <a:off x="9120851" y="-15261"/>
            <a:ext cx="2918492" cy="1144329"/>
          </a:xfrm>
          <a:prstGeom prst="rect">
            <a:avLst/>
          </a:prstGeom>
        </p:spPr>
      </p:pic>
    </p:spTree>
    <p:extLst>
      <p:ext uri="{BB962C8B-B14F-4D97-AF65-F5344CB8AC3E}">
        <p14:creationId xmlns:p14="http://schemas.microsoft.com/office/powerpoint/2010/main" val="172401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FA0372F-08E8-40B3-9FB4-184964A4DB38}"/>
              </a:ext>
            </a:extLst>
          </p:cNvPr>
          <p:cNvPicPr>
            <a:picLocks noChangeAspect="1"/>
          </p:cNvPicPr>
          <p:nvPr/>
        </p:nvPicPr>
        <p:blipFill>
          <a:blip r:embed="rId2"/>
          <a:stretch>
            <a:fillRect/>
          </a:stretch>
        </p:blipFill>
        <p:spPr>
          <a:xfrm>
            <a:off x="14210" y="0"/>
            <a:ext cx="12163579" cy="6842013"/>
          </a:xfrm>
          <a:prstGeom prst="rect">
            <a:avLst/>
          </a:prstGeom>
        </p:spPr>
      </p:pic>
    </p:spTree>
    <p:extLst>
      <p:ext uri="{BB962C8B-B14F-4D97-AF65-F5344CB8AC3E}">
        <p14:creationId xmlns:p14="http://schemas.microsoft.com/office/powerpoint/2010/main" val="138429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173"/>
          <p:cNvSpPr/>
          <p:nvPr/>
        </p:nvSpPr>
        <p:spPr>
          <a:xfrm>
            <a:off x="3030327" y="2175340"/>
            <a:ext cx="114300" cy="2590800"/>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5" name="Shape 174"/>
          <p:cNvSpPr/>
          <p:nvPr/>
        </p:nvSpPr>
        <p:spPr>
          <a:xfrm rot="-5400000">
            <a:off x="3033502" y="2145176"/>
            <a:ext cx="114300" cy="2590800"/>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6" name="Shape 175"/>
          <p:cNvSpPr/>
          <p:nvPr/>
        </p:nvSpPr>
        <p:spPr>
          <a:xfrm rot="2700000">
            <a:off x="3039852" y="2148352"/>
            <a:ext cx="114300" cy="2590799"/>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7" name="Shape 176"/>
          <p:cNvSpPr/>
          <p:nvPr/>
        </p:nvSpPr>
        <p:spPr>
          <a:xfrm rot="8100000">
            <a:off x="3055727" y="2148352"/>
            <a:ext cx="114300" cy="2590799"/>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8" name="Shape 177"/>
          <p:cNvSpPr txBox="1"/>
          <p:nvPr/>
        </p:nvSpPr>
        <p:spPr>
          <a:xfrm>
            <a:off x="2417552" y="1614952"/>
            <a:ext cx="1339850" cy="552449"/>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1" i="0" u="none" strike="noStrike" cap="none">
                <a:solidFill>
                  <a:schemeClr val="dk1"/>
                </a:solidFill>
                <a:latin typeface="Calibri"/>
                <a:ea typeface="Calibri"/>
                <a:cs typeface="Calibri"/>
                <a:sym typeface="Calibri"/>
              </a:rPr>
              <a:t>Crop production</a:t>
            </a:r>
          </a:p>
        </p:txBody>
      </p:sp>
      <p:sp>
        <p:nvSpPr>
          <p:cNvPr id="29" name="Shape 178"/>
          <p:cNvSpPr txBox="1"/>
          <p:nvPr/>
        </p:nvSpPr>
        <p:spPr>
          <a:xfrm>
            <a:off x="3900277" y="1968965"/>
            <a:ext cx="1339850" cy="55403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Pollinator resources</a:t>
            </a:r>
          </a:p>
        </p:txBody>
      </p:sp>
      <p:sp>
        <p:nvSpPr>
          <p:cNvPr id="30" name="Shape 179"/>
          <p:cNvSpPr txBox="1"/>
          <p:nvPr/>
        </p:nvSpPr>
        <p:spPr>
          <a:xfrm>
            <a:off x="3944727" y="4281952"/>
            <a:ext cx="1143000" cy="560348"/>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Water quantity </a:t>
            </a:r>
          </a:p>
        </p:txBody>
      </p:sp>
      <p:sp>
        <p:nvSpPr>
          <p:cNvPr id="31" name="Shape 180"/>
          <p:cNvSpPr txBox="1"/>
          <p:nvPr/>
        </p:nvSpPr>
        <p:spPr>
          <a:xfrm>
            <a:off x="2517565" y="4758202"/>
            <a:ext cx="1127125"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Water quality</a:t>
            </a:r>
          </a:p>
        </p:txBody>
      </p:sp>
      <p:sp>
        <p:nvSpPr>
          <p:cNvPr id="32" name="Shape 181"/>
          <p:cNvSpPr txBox="1"/>
          <p:nvPr/>
        </p:nvSpPr>
        <p:spPr>
          <a:xfrm>
            <a:off x="1028489" y="4364502"/>
            <a:ext cx="1392236" cy="55403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Carbon sequestration</a:t>
            </a:r>
          </a:p>
        </p:txBody>
      </p:sp>
      <p:sp>
        <p:nvSpPr>
          <p:cNvPr id="33" name="Shape 182"/>
          <p:cNvSpPr txBox="1"/>
          <p:nvPr/>
        </p:nvSpPr>
        <p:spPr>
          <a:xfrm>
            <a:off x="591927" y="2819865"/>
            <a:ext cx="1179513" cy="1107995"/>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Regional climate and air quality</a:t>
            </a:r>
          </a:p>
        </p:txBody>
      </p:sp>
      <p:sp>
        <p:nvSpPr>
          <p:cNvPr id="34" name="Shape 183"/>
          <p:cNvSpPr txBox="1"/>
          <p:nvPr/>
        </p:nvSpPr>
        <p:spPr>
          <a:xfrm>
            <a:off x="893552" y="2148352"/>
            <a:ext cx="1339850"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Natural enemies</a:t>
            </a:r>
          </a:p>
        </p:txBody>
      </p:sp>
      <p:sp>
        <p:nvSpPr>
          <p:cNvPr id="35" name="Shape 185"/>
          <p:cNvSpPr/>
          <p:nvPr/>
        </p:nvSpPr>
        <p:spPr>
          <a:xfrm>
            <a:off x="3092242" y="3283415"/>
            <a:ext cx="490659" cy="315912"/>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6" name="Shape 186"/>
          <p:cNvSpPr/>
          <p:nvPr/>
        </p:nvSpPr>
        <p:spPr>
          <a:xfrm>
            <a:off x="2509627" y="3291351"/>
            <a:ext cx="577850" cy="315912"/>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7" name="Shape 187"/>
          <p:cNvSpPr/>
          <p:nvPr/>
        </p:nvSpPr>
        <p:spPr>
          <a:xfrm rot="-5400000">
            <a:off x="2862885" y="3519117"/>
            <a:ext cx="460297" cy="357187"/>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8" name="Shape 188"/>
          <p:cNvSpPr/>
          <p:nvPr/>
        </p:nvSpPr>
        <p:spPr>
          <a:xfrm rot="-5400000">
            <a:off x="2442159" y="2642857"/>
            <a:ext cx="1293810" cy="358775"/>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9" name="Shape 189"/>
          <p:cNvSpPr/>
          <p:nvPr/>
        </p:nvSpPr>
        <p:spPr>
          <a:xfrm rot="-2700000">
            <a:off x="2655955" y="3449474"/>
            <a:ext cx="507110" cy="357187"/>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0" name="Shape 190"/>
          <p:cNvSpPr/>
          <p:nvPr/>
        </p:nvSpPr>
        <p:spPr>
          <a:xfrm rot="-2700000">
            <a:off x="3023664" y="3081240"/>
            <a:ext cx="506575" cy="358774"/>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1" name="Shape 191"/>
          <p:cNvSpPr/>
          <p:nvPr/>
        </p:nvSpPr>
        <p:spPr>
          <a:xfrm rot="2700000">
            <a:off x="3041916" y="3439038"/>
            <a:ext cx="486506" cy="355599"/>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2" name="Shape 192"/>
          <p:cNvSpPr/>
          <p:nvPr/>
        </p:nvSpPr>
        <p:spPr>
          <a:xfrm rot="2700000">
            <a:off x="2616751" y="3050525"/>
            <a:ext cx="572517" cy="358774"/>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3" name="Shape 193"/>
          <p:cNvSpPr txBox="1"/>
          <p:nvPr/>
        </p:nvSpPr>
        <p:spPr>
          <a:xfrm>
            <a:off x="4398752" y="3024652"/>
            <a:ext cx="1444624"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Habitat and biodiversity</a:t>
            </a:r>
          </a:p>
        </p:txBody>
      </p:sp>
      <p:sp>
        <p:nvSpPr>
          <p:cNvPr id="44" name="Shape 232"/>
          <p:cNvSpPr/>
          <p:nvPr/>
        </p:nvSpPr>
        <p:spPr>
          <a:xfrm>
            <a:off x="8603246" y="2175340"/>
            <a:ext cx="114300" cy="2590800"/>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5" name="Shape 233"/>
          <p:cNvSpPr/>
          <p:nvPr/>
        </p:nvSpPr>
        <p:spPr>
          <a:xfrm rot="-5400000">
            <a:off x="8606421" y="2145176"/>
            <a:ext cx="114300" cy="2590800"/>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6" name="Shape 234"/>
          <p:cNvSpPr/>
          <p:nvPr/>
        </p:nvSpPr>
        <p:spPr>
          <a:xfrm rot="2700000">
            <a:off x="8612771" y="2148352"/>
            <a:ext cx="114300" cy="2590799"/>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7" name="Shape 235"/>
          <p:cNvSpPr/>
          <p:nvPr/>
        </p:nvSpPr>
        <p:spPr>
          <a:xfrm rot="8100000">
            <a:off x="8628646" y="2148352"/>
            <a:ext cx="114300" cy="2590799"/>
          </a:xfrm>
          <a:prstGeom prst="rect">
            <a:avLst/>
          </a:prstGeom>
          <a:solidFill>
            <a:srgbClr val="0C0C0C"/>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8" name="Shape 236"/>
          <p:cNvSpPr txBox="1"/>
          <p:nvPr/>
        </p:nvSpPr>
        <p:spPr>
          <a:xfrm>
            <a:off x="7990471" y="1614952"/>
            <a:ext cx="1339850" cy="552449"/>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1">
                <a:solidFill>
                  <a:schemeClr val="dk1"/>
                </a:solidFill>
                <a:latin typeface="Calibri"/>
                <a:ea typeface="Calibri"/>
                <a:cs typeface="Calibri"/>
                <a:sym typeface="Calibri"/>
              </a:rPr>
              <a:t>Crop production</a:t>
            </a:r>
          </a:p>
        </p:txBody>
      </p:sp>
      <p:sp>
        <p:nvSpPr>
          <p:cNvPr id="49" name="Shape 237"/>
          <p:cNvSpPr txBox="1"/>
          <p:nvPr/>
        </p:nvSpPr>
        <p:spPr>
          <a:xfrm>
            <a:off x="9473196" y="1968965"/>
            <a:ext cx="1339850" cy="55403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Pollinator resources</a:t>
            </a:r>
          </a:p>
        </p:txBody>
      </p:sp>
      <p:sp>
        <p:nvSpPr>
          <p:cNvPr id="50" name="Shape 238"/>
          <p:cNvSpPr txBox="1"/>
          <p:nvPr/>
        </p:nvSpPr>
        <p:spPr>
          <a:xfrm>
            <a:off x="9517646" y="4281952"/>
            <a:ext cx="1143000" cy="560348"/>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Water quantity </a:t>
            </a:r>
          </a:p>
        </p:txBody>
      </p:sp>
      <p:sp>
        <p:nvSpPr>
          <p:cNvPr id="51" name="Shape 239"/>
          <p:cNvSpPr txBox="1"/>
          <p:nvPr/>
        </p:nvSpPr>
        <p:spPr>
          <a:xfrm>
            <a:off x="8090484" y="4758202"/>
            <a:ext cx="1127125"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Water quality</a:t>
            </a:r>
          </a:p>
        </p:txBody>
      </p:sp>
      <p:sp>
        <p:nvSpPr>
          <p:cNvPr id="52" name="Shape 240"/>
          <p:cNvSpPr txBox="1"/>
          <p:nvPr/>
        </p:nvSpPr>
        <p:spPr>
          <a:xfrm>
            <a:off x="6601408" y="4364502"/>
            <a:ext cx="1392236" cy="55403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Carbon sequestration</a:t>
            </a:r>
          </a:p>
        </p:txBody>
      </p:sp>
      <p:sp>
        <p:nvSpPr>
          <p:cNvPr id="53" name="Shape 241"/>
          <p:cNvSpPr txBox="1"/>
          <p:nvPr/>
        </p:nvSpPr>
        <p:spPr>
          <a:xfrm>
            <a:off x="6164846" y="2819865"/>
            <a:ext cx="1179513" cy="1107995"/>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Regional climate and air quality</a:t>
            </a:r>
          </a:p>
        </p:txBody>
      </p:sp>
      <p:sp>
        <p:nvSpPr>
          <p:cNvPr id="54" name="Shape 242"/>
          <p:cNvSpPr txBox="1"/>
          <p:nvPr/>
        </p:nvSpPr>
        <p:spPr>
          <a:xfrm>
            <a:off x="6466471" y="2148352"/>
            <a:ext cx="1339850"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Natural enemies</a:t>
            </a:r>
          </a:p>
        </p:txBody>
      </p:sp>
      <p:sp>
        <p:nvSpPr>
          <p:cNvPr id="55" name="Shape 244"/>
          <p:cNvSpPr/>
          <p:nvPr/>
        </p:nvSpPr>
        <p:spPr>
          <a:xfrm>
            <a:off x="8665160" y="3283415"/>
            <a:ext cx="1065213" cy="315912"/>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6" name="Shape 245"/>
          <p:cNvSpPr/>
          <p:nvPr/>
        </p:nvSpPr>
        <p:spPr>
          <a:xfrm>
            <a:off x="7609471" y="3291351"/>
            <a:ext cx="1050924" cy="315912"/>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7" name="Shape 246"/>
          <p:cNvSpPr/>
          <p:nvPr/>
        </p:nvSpPr>
        <p:spPr>
          <a:xfrm rot="-5400000">
            <a:off x="8153190" y="3801733"/>
            <a:ext cx="1025525" cy="357187"/>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8" name="Shape 247"/>
          <p:cNvSpPr/>
          <p:nvPr/>
        </p:nvSpPr>
        <p:spPr>
          <a:xfrm rot="-5400000">
            <a:off x="8124615" y="2752394"/>
            <a:ext cx="1074737" cy="358775"/>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9" name="Shape 248"/>
          <p:cNvSpPr/>
          <p:nvPr/>
        </p:nvSpPr>
        <p:spPr>
          <a:xfrm rot="-2700000">
            <a:off x="7790446" y="3631076"/>
            <a:ext cx="1020762" cy="357187"/>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0" name="Shape 249"/>
          <p:cNvSpPr/>
          <p:nvPr/>
        </p:nvSpPr>
        <p:spPr>
          <a:xfrm rot="-2700000">
            <a:off x="8515934" y="2886539"/>
            <a:ext cx="1057274" cy="358774"/>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1" name="Shape 250"/>
          <p:cNvSpPr/>
          <p:nvPr/>
        </p:nvSpPr>
        <p:spPr>
          <a:xfrm rot="2700000">
            <a:off x="8531015" y="3641396"/>
            <a:ext cx="1058861" cy="355599"/>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2" name="Shape 251"/>
          <p:cNvSpPr/>
          <p:nvPr/>
        </p:nvSpPr>
        <p:spPr>
          <a:xfrm rot="2700000">
            <a:off x="7742028" y="2865106"/>
            <a:ext cx="1096962" cy="358774"/>
          </a:xfrm>
          <a:prstGeom prst="ellipse">
            <a:avLst/>
          </a:prstGeom>
          <a:solidFill>
            <a:srgbClr val="92D050">
              <a:alpha val="60000"/>
            </a:srgbClr>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3" name="Shape 253"/>
          <p:cNvSpPr txBox="1"/>
          <p:nvPr/>
        </p:nvSpPr>
        <p:spPr>
          <a:xfrm>
            <a:off x="9971671" y="3024652"/>
            <a:ext cx="1444624" cy="553997"/>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a:solidFill>
                  <a:schemeClr val="dk1"/>
                </a:solidFill>
                <a:latin typeface="Calibri"/>
                <a:ea typeface="Calibri"/>
                <a:cs typeface="Calibri"/>
                <a:sym typeface="Calibri"/>
              </a:rPr>
              <a:t>Habitat and biodiversity</a:t>
            </a:r>
          </a:p>
        </p:txBody>
      </p:sp>
      <p:sp>
        <p:nvSpPr>
          <p:cNvPr id="64" name="Title 1"/>
          <p:cNvSpPr txBox="1">
            <a:spLocks/>
          </p:cNvSpPr>
          <p:nvPr/>
        </p:nvSpPr>
        <p:spPr>
          <a:xfrm>
            <a:off x="303162" y="52956"/>
            <a:ext cx="5623074" cy="1526038"/>
          </a:xfrm>
          <a:prstGeom prst="rect">
            <a:avLst/>
          </a:prstGeom>
          <a:solidFill>
            <a:schemeClr val="bg1">
              <a:lumMod val="75000"/>
              <a:alpha val="59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Annual low-diversity agriculture</a:t>
            </a:r>
          </a:p>
        </p:txBody>
      </p:sp>
      <p:sp>
        <p:nvSpPr>
          <p:cNvPr id="67" name="Title 1"/>
          <p:cNvSpPr txBox="1">
            <a:spLocks/>
          </p:cNvSpPr>
          <p:nvPr/>
        </p:nvSpPr>
        <p:spPr>
          <a:xfrm>
            <a:off x="6257446" y="55088"/>
            <a:ext cx="5638909" cy="1526038"/>
          </a:xfrm>
          <a:prstGeom prst="rect">
            <a:avLst/>
          </a:prstGeom>
          <a:solidFill>
            <a:schemeClr val="bg1">
              <a:lumMod val="75000"/>
              <a:alpha val="59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Times New Roman" panose="02020603050405020304" pitchFamily="18" charset="0"/>
                <a:cs typeface="Times New Roman" panose="02020603050405020304" pitchFamily="18" charset="0"/>
              </a:rPr>
              <a:t>Perennial high-diversity </a:t>
            </a:r>
            <a:r>
              <a:rPr lang="en-US" dirty="0">
                <a:latin typeface="Times New Roman" panose="02020603050405020304" pitchFamily="18" charset="0"/>
                <a:cs typeface="Times New Roman" panose="02020603050405020304" pitchFamily="18" charset="0"/>
              </a:rPr>
              <a:t>agriculture</a:t>
            </a:r>
          </a:p>
        </p:txBody>
      </p:sp>
    </p:spTree>
    <p:extLst>
      <p:ext uri="{BB962C8B-B14F-4D97-AF65-F5344CB8AC3E}">
        <p14:creationId xmlns:p14="http://schemas.microsoft.com/office/powerpoint/2010/main" val="12328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p:bldP spid="49" grpId="0"/>
      <p:bldP spid="50" grpId="0"/>
      <p:bldP spid="51" grpId="0"/>
      <p:bldP spid="52" grpId="0"/>
      <p:bldP spid="53" grpId="0"/>
      <p:bldP spid="54" grpId="0"/>
      <p:bldP spid="55" grpId="0" animBg="1"/>
      <p:bldP spid="56" grpId="0" animBg="1"/>
      <p:bldP spid="57" grpId="0" animBg="1"/>
      <p:bldP spid="58" grpId="0" animBg="1"/>
      <p:bldP spid="59" grpId="0" animBg="1"/>
      <p:bldP spid="60" grpId="0" animBg="1"/>
      <p:bldP spid="61" grpId="0" animBg="1"/>
      <p:bldP spid="62" grpId="0" animBg="1"/>
      <p:bldP spid="63" grpId="0"/>
      <p:bldP spid="6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981200" y="-1344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mn-lt"/>
              </a:rPr>
              <a:t>Kernza as a Perennial Grain Crop</a:t>
            </a:r>
          </a:p>
        </p:txBody>
      </p:sp>
      <p:sp>
        <p:nvSpPr>
          <p:cNvPr id="9" name="Content Placeholder 2"/>
          <p:cNvSpPr>
            <a:spLocks noGrp="1"/>
          </p:cNvSpPr>
          <p:nvPr>
            <p:ph idx="1"/>
          </p:nvPr>
        </p:nvSpPr>
        <p:spPr>
          <a:xfrm>
            <a:off x="4041940" y="1008562"/>
            <a:ext cx="8105962" cy="5610832"/>
          </a:xfrm>
        </p:spPr>
        <p:txBody>
          <a:bodyPr>
            <a:normAutofit/>
          </a:bodyPr>
          <a:lstStyle/>
          <a:p>
            <a:pPr>
              <a:spcAft>
                <a:spcPts val="1200"/>
              </a:spcAft>
            </a:pPr>
            <a:r>
              <a:rPr lang="en-US" sz="3600" dirty="0"/>
              <a:t>Relatively large seeds for a perennial grass</a:t>
            </a:r>
          </a:p>
          <a:p>
            <a:pPr>
              <a:spcAft>
                <a:spcPts val="1200"/>
              </a:spcAft>
            </a:pPr>
            <a:r>
              <a:rPr lang="en-US" sz="3600" dirty="0"/>
              <a:t>Deep, dense root system</a:t>
            </a:r>
          </a:p>
          <a:p>
            <a:pPr>
              <a:spcAft>
                <a:spcPts val="1200"/>
              </a:spcAft>
            </a:pPr>
            <a:r>
              <a:rPr lang="en-US" sz="3600" dirty="0"/>
              <a:t>Tolerant to a wide range of temperature and precipitation patterns</a:t>
            </a:r>
          </a:p>
        </p:txBody>
      </p:sp>
      <p:pic>
        <p:nvPicPr>
          <p:cNvPr id="7" name="Picture 6" descr="glover-roots-l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8" y="783141"/>
            <a:ext cx="3868684" cy="5818501"/>
          </a:xfrm>
          <a:prstGeom prst="rect">
            <a:avLst/>
          </a:prstGeom>
        </p:spPr>
      </p:pic>
      <p:sp>
        <p:nvSpPr>
          <p:cNvPr id="2" name="TextBox 1"/>
          <p:cNvSpPr txBox="1"/>
          <p:nvPr/>
        </p:nvSpPr>
        <p:spPr>
          <a:xfrm>
            <a:off x="0" y="6581001"/>
            <a:ext cx="3997842" cy="276999"/>
          </a:xfrm>
          <a:prstGeom prst="rect">
            <a:avLst/>
          </a:prstGeom>
          <a:noFill/>
        </p:spPr>
        <p:txBody>
          <a:bodyPr wrap="square" rtlCol="0">
            <a:spAutoFit/>
          </a:bodyPr>
          <a:lstStyle/>
          <a:p>
            <a:r>
              <a:rPr lang="en-US" sz="1200" dirty="0"/>
              <a:t>Jerry Glover of The Land Institute: Photo by Jim Richardson</a:t>
            </a:r>
          </a:p>
        </p:txBody>
      </p:sp>
    </p:spTree>
    <p:extLst>
      <p:ext uri="{BB962C8B-B14F-4D97-AF65-F5344CB8AC3E}">
        <p14:creationId xmlns:p14="http://schemas.microsoft.com/office/powerpoint/2010/main" val="59116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0" y="6072891"/>
            <a:ext cx="12192000" cy="347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72549" y="6335591"/>
            <a:ext cx="599844" cy="400110"/>
          </a:xfrm>
          <a:prstGeom prst="rect">
            <a:avLst/>
          </a:prstGeom>
          <a:noFill/>
        </p:spPr>
        <p:txBody>
          <a:bodyPr wrap="none" rtlCol="0">
            <a:spAutoFit/>
          </a:bodyPr>
          <a:lstStyle/>
          <a:p>
            <a:pPr algn="ctr"/>
            <a:r>
              <a:rPr lang="en-US" sz="2000" b="1" dirty="0"/>
              <a:t>Aug</a:t>
            </a:r>
          </a:p>
        </p:txBody>
      </p:sp>
      <p:cxnSp>
        <p:nvCxnSpPr>
          <p:cNvPr id="14" name="Straight Connector 13"/>
          <p:cNvCxnSpPr/>
          <p:nvPr/>
        </p:nvCxnSpPr>
        <p:spPr>
          <a:xfrm>
            <a:off x="1034116" y="6096797"/>
            <a:ext cx="0" cy="297456"/>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1" name="Picture 4" descr="Related ima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78151" y="4369070"/>
            <a:ext cx="1910710" cy="1662629"/>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p:cNvCxnSpPr/>
          <p:nvPr/>
        </p:nvCxnSpPr>
        <p:spPr>
          <a:xfrm>
            <a:off x="7078781" y="6072890"/>
            <a:ext cx="0" cy="2974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752313" y="6335593"/>
            <a:ext cx="652935" cy="400110"/>
          </a:xfrm>
          <a:prstGeom prst="rect">
            <a:avLst/>
          </a:prstGeom>
          <a:noFill/>
        </p:spPr>
        <p:txBody>
          <a:bodyPr wrap="none" rtlCol="0">
            <a:spAutoFit/>
          </a:bodyPr>
          <a:lstStyle/>
          <a:p>
            <a:pPr algn="ctr"/>
            <a:r>
              <a:rPr lang="en-US" sz="2000" b="1" dirty="0"/>
              <a:t>May</a:t>
            </a:r>
          </a:p>
        </p:txBody>
      </p:sp>
      <p:cxnSp>
        <p:nvCxnSpPr>
          <p:cNvPr id="31" name="Straight Connector 30"/>
          <p:cNvCxnSpPr/>
          <p:nvPr/>
        </p:nvCxnSpPr>
        <p:spPr>
          <a:xfrm>
            <a:off x="8848720" y="6080331"/>
            <a:ext cx="0" cy="2974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573569" y="6394254"/>
            <a:ext cx="599844" cy="400110"/>
          </a:xfrm>
          <a:prstGeom prst="rect">
            <a:avLst/>
          </a:prstGeom>
          <a:noFill/>
        </p:spPr>
        <p:txBody>
          <a:bodyPr wrap="none" rtlCol="0">
            <a:spAutoFit/>
          </a:bodyPr>
          <a:lstStyle/>
          <a:p>
            <a:pPr algn="ctr"/>
            <a:r>
              <a:rPr lang="en-US" sz="2000" b="1" dirty="0"/>
              <a:t>Aug</a:t>
            </a:r>
          </a:p>
        </p:txBody>
      </p:sp>
      <p:pic>
        <p:nvPicPr>
          <p:cNvPr id="42" name="Picture 4" descr="Related ima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41081" y="4959009"/>
            <a:ext cx="1253032" cy="10903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43429" y="3024261"/>
            <a:ext cx="1524510" cy="3017204"/>
          </a:xfrm>
          <a:prstGeom prst="rect">
            <a:avLst/>
          </a:prstGeom>
        </p:spPr>
      </p:pic>
      <p:cxnSp>
        <p:nvCxnSpPr>
          <p:cNvPr id="30" name="Straight Connector 29"/>
          <p:cNvCxnSpPr/>
          <p:nvPr/>
        </p:nvCxnSpPr>
        <p:spPr>
          <a:xfrm>
            <a:off x="3589223" y="6107643"/>
            <a:ext cx="0" cy="2974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322162" y="6370346"/>
            <a:ext cx="534121" cy="400110"/>
          </a:xfrm>
          <a:prstGeom prst="rect">
            <a:avLst/>
          </a:prstGeom>
          <a:noFill/>
        </p:spPr>
        <p:txBody>
          <a:bodyPr wrap="none" rtlCol="0">
            <a:spAutoFit/>
          </a:bodyPr>
          <a:lstStyle/>
          <a:p>
            <a:pPr algn="ctr"/>
            <a:r>
              <a:rPr lang="en-US" sz="2000" b="1" dirty="0"/>
              <a:t>Jan</a:t>
            </a:r>
          </a:p>
        </p:txBody>
      </p:sp>
      <p:sp>
        <p:nvSpPr>
          <p:cNvPr id="34" name="TextBox 33"/>
          <p:cNvSpPr txBox="1"/>
          <p:nvPr/>
        </p:nvSpPr>
        <p:spPr>
          <a:xfrm>
            <a:off x="85712" y="3817333"/>
            <a:ext cx="1896807" cy="646331"/>
          </a:xfrm>
          <a:prstGeom prst="rect">
            <a:avLst/>
          </a:prstGeom>
          <a:noFill/>
        </p:spPr>
        <p:txBody>
          <a:bodyPr wrap="square" rtlCol="0">
            <a:spAutoFit/>
          </a:bodyPr>
          <a:lstStyle/>
          <a:p>
            <a:pPr algn="ctr"/>
            <a:r>
              <a:rPr lang="en-US" sz="3600" b="1" dirty="0"/>
              <a:t>Planting</a:t>
            </a:r>
          </a:p>
        </p:txBody>
      </p:sp>
      <p:pic>
        <p:nvPicPr>
          <p:cNvPr id="36" name="Picture 4" descr="Related ima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30626" y="5115261"/>
            <a:ext cx="1026372" cy="89311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Related ima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37375" y="5141200"/>
            <a:ext cx="1016599" cy="88460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age result for season timelin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30140" y="4140499"/>
            <a:ext cx="1481980" cy="183348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Related ima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36713" y="4738326"/>
            <a:ext cx="1493758" cy="1299813"/>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p:cNvCxnSpPr/>
          <p:nvPr/>
        </p:nvCxnSpPr>
        <p:spPr>
          <a:xfrm>
            <a:off x="11847676" y="6102934"/>
            <a:ext cx="0" cy="2974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1580616" y="6365637"/>
            <a:ext cx="534121" cy="400110"/>
          </a:xfrm>
          <a:prstGeom prst="rect">
            <a:avLst/>
          </a:prstGeom>
          <a:noFill/>
        </p:spPr>
        <p:txBody>
          <a:bodyPr wrap="none" rtlCol="0">
            <a:spAutoFit/>
          </a:bodyPr>
          <a:lstStyle/>
          <a:p>
            <a:pPr algn="ctr"/>
            <a:r>
              <a:rPr lang="en-US" sz="2000" b="1" dirty="0"/>
              <a:t>Jan</a:t>
            </a:r>
          </a:p>
        </p:txBody>
      </p:sp>
      <p:cxnSp>
        <p:nvCxnSpPr>
          <p:cNvPr id="29" name="Straight Connector 28"/>
          <p:cNvCxnSpPr/>
          <p:nvPr/>
        </p:nvCxnSpPr>
        <p:spPr>
          <a:xfrm>
            <a:off x="10106588" y="6102934"/>
            <a:ext cx="0" cy="2974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829908" y="6365637"/>
            <a:ext cx="553357" cy="400110"/>
          </a:xfrm>
          <a:prstGeom prst="rect">
            <a:avLst/>
          </a:prstGeom>
          <a:noFill/>
        </p:spPr>
        <p:txBody>
          <a:bodyPr wrap="none" rtlCol="0">
            <a:spAutoFit/>
          </a:bodyPr>
          <a:lstStyle/>
          <a:p>
            <a:pPr algn="ctr"/>
            <a:r>
              <a:rPr lang="en-US" sz="2000" b="1" dirty="0"/>
              <a:t>Oct</a:t>
            </a:r>
          </a:p>
        </p:txBody>
      </p:sp>
      <p:pic>
        <p:nvPicPr>
          <p:cNvPr id="43" name="Picture 2" descr="Image result for season timelin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213058" y="4847086"/>
            <a:ext cx="938655" cy="116128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6453276" y="2414082"/>
            <a:ext cx="4894057" cy="707886"/>
          </a:xfrm>
          <a:prstGeom prst="rect">
            <a:avLst/>
          </a:prstGeom>
          <a:noFill/>
        </p:spPr>
        <p:txBody>
          <a:bodyPr wrap="square" rtlCol="0">
            <a:spAutoFit/>
          </a:bodyPr>
          <a:lstStyle/>
          <a:p>
            <a:pPr algn="ctr"/>
            <a:r>
              <a:rPr lang="en-US" sz="4000" b="1"/>
              <a:t>Grain Harvest</a:t>
            </a:r>
            <a:endParaRPr lang="en-US" sz="4000" b="1"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20981" r="19929" b="14749"/>
          <a:stretch/>
        </p:blipFill>
        <p:spPr>
          <a:xfrm>
            <a:off x="6686559" y="8164"/>
            <a:ext cx="5505441" cy="2485671"/>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20465" r="23523" b="14989"/>
          <a:stretch/>
        </p:blipFill>
        <p:spPr>
          <a:xfrm>
            <a:off x="6384" y="0"/>
            <a:ext cx="5602225" cy="2659597"/>
          </a:xfrm>
          <a:prstGeom prst="rect">
            <a:avLst/>
          </a:prstGeom>
        </p:spPr>
      </p:pic>
    </p:spTree>
    <p:extLst>
      <p:ext uri="{BB962C8B-B14F-4D97-AF65-F5344CB8AC3E}">
        <p14:creationId xmlns:p14="http://schemas.microsoft.com/office/powerpoint/2010/main" val="104087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454D62D1-D4AE-4C9A-9605-9D90293066D8}"/>
              </a:ext>
            </a:extLst>
          </p:cNvPr>
          <p:cNvSpPr/>
          <p:nvPr/>
        </p:nvSpPr>
        <p:spPr>
          <a:xfrm>
            <a:off x="5413714" y="-3517"/>
            <a:ext cx="4586068" cy="4586068"/>
          </a:xfrm>
          <a:prstGeom prst="flowChartConnector">
            <a:avLst/>
          </a:prstGeom>
          <a:solidFill>
            <a:schemeClr val="accent2">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DD02499C-41D6-4D5A-9A98-631073E9868B}"/>
              </a:ext>
            </a:extLst>
          </p:cNvPr>
          <p:cNvSpPr/>
          <p:nvPr/>
        </p:nvSpPr>
        <p:spPr>
          <a:xfrm>
            <a:off x="2189868" y="0"/>
            <a:ext cx="4586068" cy="4586068"/>
          </a:xfrm>
          <a:prstGeom prst="flowChartConnector">
            <a:avLst/>
          </a:prstGeom>
          <a:solidFill>
            <a:schemeClr val="accent3">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6EF3B82C-5DF7-4D23-B88F-F969160C7153}"/>
              </a:ext>
            </a:extLst>
          </p:cNvPr>
          <p:cNvSpPr/>
          <p:nvPr/>
        </p:nvSpPr>
        <p:spPr>
          <a:xfrm>
            <a:off x="3819374" y="2271932"/>
            <a:ext cx="4586068" cy="4586068"/>
          </a:xfrm>
          <a:prstGeom prst="flowChartConnector">
            <a:avLst/>
          </a:prstGeom>
          <a:solidFill>
            <a:schemeClr val="accent1">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2F5F58F-79D6-4BFD-B72A-8E39C9A7EF53}"/>
              </a:ext>
            </a:extLst>
          </p:cNvPr>
          <p:cNvSpPr txBox="1"/>
          <p:nvPr/>
        </p:nvSpPr>
        <p:spPr>
          <a:xfrm>
            <a:off x="4224995" y="4830077"/>
            <a:ext cx="3742010" cy="707886"/>
          </a:xfrm>
          <a:prstGeom prst="rect">
            <a:avLst/>
          </a:prstGeom>
          <a:noFill/>
        </p:spPr>
        <p:txBody>
          <a:bodyPr wrap="square" rtlCol="0">
            <a:spAutoFit/>
          </a:bodyPr>
          <a:lstStyle/>
          <a:p>
            <a:pPr algn="ctr"/>
            <a:r>
              <a:rPr lang="en-US" sz="4000" dirty="0"/>
              <a:t>Implementation</a:t>
            </a:r>
          </a:p>
        </p:txBody>
      </p:sp>
      <p:sp>
        <p:nvSpPr>
          <p:cNvPr id="8" name="Flowchart: Connector 7">
            <a:extLst>
              <a:ext uri="{FF2B5EF4-FFF2-40B4-BE49-F238E27FC236}">
                <a16:creationId xmlns:a16="http://schemas.microsoft.com/office/drawing/2014/main" id="{041406A8-09C2-47EB-AFA5-371D9B08BC47}"/>
              </a:ext>
            </a:extLst>
          </p:cNvPr>
          <p:cNvSpPr/>
          <p:nvPr/>
        </p:nvSpPr>
        <p:spPr>
          <a:xfrm>
            <a:off x="3866266" y="-1160585"/>
            <a:ext cx="4586068" cy="4586068"/>
          </a:xfrm>
          <a:prstGeom prst="flowChartConnector">
            <a:avLst/>
          </a:prstGeom>
          <a:solidFill>
            <a:schemeClr val="accent4">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B5834B0-2C5E-4977-90F1-F9AE72F2C3D9}"/>
              </a:ext>
            </a:extLst>
          </p:cNvPr>
          <p:cNvSpPr txBox="1"/>
          <p:nvPr/>
        </p:nvSpPr>
        <p:spPr>
          <a:xfrm>
            <a:off x="4466486" y="11662"/>
            <a:ext cx="3240262" cy="1323439"/>
          </a:xfrm>
          <a:prstGeom prst="rect">
            <a:avLst/>
          </a:prstGeom>
          <a:noFill/>
        </p:spPr>
        <p:txBody>
          <a:bodyPr wrap="square" rtlCol="0">
            <a:spAutoFit/>
          </a:bodyPr>
          <a:lstStyle/>
          <a:p>
            <a:pPr algn="ctr"/>
            <a:r>
              <a:rPr lang="en-US" sz="4000" dirty="0"/>
              <a:t>Breeding &amp;</a:t>
            </a:r>
          </a:p>
          <a:p>
            <a:pPr algn="ctr"/>
            <a:r>
              <a:rPr lang="en-US" sz="4000" dirty="0"/>
              <a:t>Genetics</a:t>
            </a:r>
          </a:p>
        </p:txBody>
      </p:sp>
      <p:sp>
        <p:nvSpPr>
          <p:cNvPr id="12" name="TextBox 11">
            <a:extLst>
              <a:ext uri="{FF2B5EF4-FFF2-40B4-BE49-F238E27FC236}">
                <a16:creationId xmlns:a16="http://schemas.microsoft.com/office/drawing/2014/main" id="{4D552E44-5393-491D-9A53-BDF2F74DE76F}"/>
              </a:ext>
            </a:extLst>
          </p:cNvPr>
          <p:cNvSpPr txBox="1"/>
          <p:nvPr/>
        </p:nvSpPr>
        <p:spPr>
          <a:xfrm>
            <a:off x="7495731" y="1732218"/>
            <a:ext cx="2396202" cy="707886"/>
          </a:xfrm>
          <a:prstGeom prst="rect">
            <a:avLst/>
          </a:prstGeom>
          <a:noFill/>
        </p:spPr>
        <p:txBody>
          <a:bodyPr wrap="square" rtlCol="0">
            <a:spAutoFit/>
          </a:bodyPr>
          <a:lstStyle/>
          <a:p>
            <a:pPr algn="ctr"/>
            <a:r>
              <a:rPr lang="en-US" sz="4000" dirty="0"/>
              <a:t>Agronomy</a:t>
            </a:r>
          </a:p>
        </p:txBody>
      </p:sp>
      <p:sp>
        <p:nvSpPr>
          <p:cNvPr id="13" name="TextBox 12">
            <a:extLst>
              <a:ext uri="{FF2B5EF4-FFF2-40B4-BE49-F238E27FC236}">
                <a16:creationId xmlns:a16="http://schemas.microsoft.com/office/drawing/2014/main" id="{389A2BCB-C66A-4774-8F8B-834D9345AFEA}"/>
              </a:ext>
            </a:extLst>
          </p:cNvPr>
          <p:cNvSpPr txBox="1"/>
          <p:nvPr/>
        </p:nvSpPr>
        <p:spPr>
          <a:xfrm>
            <a:off x="2199243" y="1535272"/>
            <a:ext cx="3240262" cy="1323439"/>
          </a:xfrm>
          <a:prstGeom prst="rect">
            <a:avLst/>
          </a:prstGeom>
          <a:noFill/>
        </p:spPr>
        <p:txBody>
          <a:bodyPr wrap="square" rtlCol="0">
            <a:spAutoFit/>
          </a:bodyPr>
          <a:lstStyle/>
          <a:p>
            <a:pPr algn="ctr"/>
            <a:r>
              <a:rPr lang="en-US" sz="4000" dirty="0"/>
              <a:t>Environmental Impacts</a:t>
            </a:r>
          </a:p>
        </p:txBody>
      </p:sp>
      <p:sp>
        <p:nvSpPr>
          <p:cNvPr id="15" name="Flowchart: Connector 14">
            <a:extLst>
              <a:ext uri="{FF2B5EF4-FFF2-40B4-BE49-F238E27FC236}">
                <a16:creationId xmlns:a16="http://schemas.microsoft.com/office/drawing/2014/main" id="{1B729D7C-5495-44C6-BD5E-B5B15D691CB8}"/>
              </a:ext>
            </a:extLst>
          </p:cNvPr>
          <p:cNvSpPr/>
          <p:nvPr/>
        </p:nvSpPr>
        <p:spPr>
          <a:xfrm>
            <a:off x="2381679" y="1504153"/>
            <a:ext cx="4586068" cy="4586068"/>
          </a:xfrm>
          <a:prstGeom prst="flowChartConnector">
            <a:avLst/>
          </a:prstGeom>
          <a:solidFill>
            <a:schemeClr val="accent6">
              <a:lumMod val="60000"/>
              <a:lumOff val="4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1AF3360D-837D-49EF-B1E3-BA660FAAB198}"/>
              </a:ext>
            </a:extLst>
          </p:cNvPr>
          <p:cNvSpPr/>
          <p:nvPr/>
        </p:nvSpPr>
        <p:spPr>
          <a:xfrm>
            <a:off x="5280964" y="1398213"/>
            <a:ext cx="4586068" cy="4586068"/>
          </a:xfrm>
          <a:prstGeom prst="flowChartConnector">
            <a:avLst/>
          </a:prstGeom>
          <a:solidFill>
            <a:srgbClr val="EB8075">
              <a:alpha val="73725"/>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6A3BF3F-705A-4452-B905-7E6D58D8F4C4}"/>
              </a:ext>
            </a:extLst>
          </p:cNvPr>
          <p:cNvSpPr txBox="1"/>
          <p:nvPr/>
        </p:nvSpPr>
        <p:spPr>
          <a:xfrm>
            <a:off x="2753742" y="3020189"/>
            <a:ext cx="3240262" cy="1323439"/>
          </a:xfrm>
          <a:prstGeom prst="rect">
            <a:avLst/>
          </a:prstGeom>
          <a:noFill/>
        </p:spPr>
        <p:txBody>
          <a:bodyPr wrap="square" rtlCol="0">
            <a:spAutoFit/>
          </a:bodyPr>
          <a:lstStyle/>
          <a:p>
            <a:pPr algn="ctr"/>
            <a:r>
              <a:rPr lang="en-US" sz="4000" dirty="0"/>
              <a:t>Food </a:t>
            </a:r>
          </a:p>
          <a:p>
            <a:pPr algn="ctr"/>
            <a:r>
              <a:rPr lang="en-US" sz="4000" dirty="0"/>
              <a:t>Science</a:t>
            </a:r>
          </a:p>
        </p:txBody>
      </p:sp>
      <p:sp>
        <p:nvSpPr>
          <p:cNvPr id="18" name="TextBox 17">
            <a:extLst>
              <a:ext uri="{FF2B5EF4-FFF2-40B4-BE49-F238E27FC236}">
                <a16:creationId xmlns:a16="http://schemas.microsoft.com/office/drawing/2014/main" id="{11C2AD65-CF57-4E3C-BC04-2D0D3394B38F}"/>
              </a:ext>
            </a:extLst>
          </p:cNvPr>
          <p:cNvSpPr txBox="1"/>
          <p:nvPr/>
        </p:nvSpPr>
        <p:spPr>
          <a:xfrm>
            <a:off x="5619224" y="3233018"/>
            <a:ext cx="4102356" cy="707886"/>
          </a:xfrm>
          <a:prstGeom prst="rect">
            <a:avLst/>
          </a:prstGeom>
          <a:noFill/>
        </p:spPr>
        <p:txBody>
          <a:bodyPr wrap="square" rtlCol="0">
            <a:spAutoFit/>
          </a:bodyPr>
          <a:lstStyle/>
          <a:p>
            <a:pPr algn="ctr"/>
            <a:r>
              <a:rPr lang="en-US" sz="4000" dirty="0"/>
              <a:t>Commercialization</a:t>
            </a:r>
          </a:p>
        </p:txBody>
      </p:sp>
    </p:spTree>
    <p:extLst>
      <p:ext uri="{BB962C8B-B14F-4D97-AF65-F5344CB8AC3E}">
        <p14:creationId xmlns:p14="http://schemas.microsoft.com/office/powerpoint/2010/main" val="2984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4" grpId="0"/>
      <p:bldP spid="8" grpId="0" animBg="1"/>
      <p:bldP spid="9" grpId="0"/>
      <p:bldP spid="12" grpId="0"/>
      <p:bldP spid="13" grpId="0"/>
      <p:bldP spid="15" grpId="0" animBg="1"/>
      <p:bldP spid="16" grpId="0" animBg="1"/>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205360" y="714188"/>
            <a:ext cx="9069776" cy="1135878"/>
          </a:xfrm>
        </p:spPr>
        <p:txBody>
          <a:bodyPr>
            <a:normAutofit/>
          </a:bodyPr>
          <a:lstStyle/>
          <a:p>
            <a:pPr>
              <a:spcAft>
                <a:spcPts val="1200"/>
              </a:spcAft>
            </a:pPr>
            <a:r>
              <a:rPr lang="en-US" sz="3600" dirty="0"/>
              <a:t>Increase seed size and grain yield</a:t>
            </a:r>
          </a:p>
          <a:p>
            <a:pPr>
              <a:spcAft>
                <a:spcPts val="1200"/>
              </a:spcAft>
            </a:pPr>
            <a:endParaRPr lang="en-US" dirty="0"/>
          </a:p>
          <a:p>
            <a:pPr lvl="1">
              <a:spcAft>
                <a:spcPts val="1200"/>
              </a:spcAft>
            </a:pPr>
            <a:endParaRPr lang="en-US" dirty="0"/>
          </a:p>
        </p:txBody>
      </p:sp>
      <p:pic>
        <p:nvPicPr>
          <p:cNvPr id="10" name="Picture 9" descr="Wheatgrass_seeds.JPG"/>
          <p:cNvPicPr>
            <a:picLocks noChangeAspect="1"/>
          </p:cNvPicPr>
          <p:nvPr/>
        </p:nvPicPr>
        <p:blipFill rotWithShape="1">
          <a:blip r:embed="rId3">
            <a:extLst>
              <a:ext uri="{28A0092B-C50C-407E-A947-70E740481C1C}">
                <a14:useLocalDpi xmlns:a14="http://schemas.microsoft.com/office/drawing/2010/main" val="0"/>
              </a:ext>
            </a:extLst>
          </a:blip>
          <a:srcRect l="60004" t="10824" b="6207"/>
          <a:stretch/>
        </p:blipFill>
        <p:spPr>
          <a:xfrm>
            <a:off x="8867865" y="127969"/>
            <a:ext cx="3324135" cy="3190342"/>
          </a:xfrm>
          <a:prstGeom prst="rect">
            <a:avLst/>
          </a:prstGeom>
        </p:spPr>
      </p:pic>
      <p:pic>
        <p:nvPicPr>
          <p:cNvPr id="11" name="Picture 10" descr="Wheatgrass_seeds.JPG"/>
          <p:cNvPicPr>
            <a:picLocks noChangeAspect="1"/>
          </p:cNvPicPr>
          <p:nvPr/>
        </p:nvPicPr>
        <p:blipFill rotWithShape="1">
          <a:blip r:embed="rId3">
            <a:extLst>
              <a:ext uri="{28A0092B-C50C-407E-A947-70E740481C1C}">
                <a14:useLocalDpi xmlns:a14="http://schemas.microsoft.com/office/drawing/2010/main" val="0"/>
              </a:ext>
            </a:extLst>
          </a:blip>
          <a:srcRect l="4753" t="10428" r="59020" b="5577"/>
          <a:stretch/>
        </p:blipFill>
        <p:spPr>
          <a:xfrm>
            <a:off x="8859119" y="3282791"/>
            <a:ext cx="3332882" cy="3575209"/>
          </a:xfrm>
          <a:prstGeom prst="rect">
            <a:avLst/>
          </a:prstGeom>
        </p:spPr>
      </p:pic>
      <p:sp>
        <p:nvSpPr>
          <p:cNvPr id="6" name="Title 1"/>
          <p:cNvSpPr txBox="1">
            <a:spLocks/>
          </p:cNvSpPr>
          <p:nvPr/>
        </p:nvSpPr>
        <p:spPr>
          <a:xfrm>
            <a:off x="1981200" y="-1344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a:latin typeface="+mn-lt"/>
              </a:rPr>
              <a:t>Kernza</a:t>
            </a:r>
            <a:r>
              <a:rPr lang="en-US" dirty="0">
                <a:latin typeface="+mn-lt"/>
              </a:rPr>
              <a:t> Breeding</a:t>
            </a:r>
          </a:p>
        </p:txBody>
      </p:sp>
      <p:graphicFrame>
        <p:nvGraphicFramePr>
          <p:cNvPr id="8" name="Chart 7"/>
          <p:cNvGraphicFramePr>
            <a:graphicFrameLocks/>
          </p:cNvGraphicFramePr>
          <p:nvPr>
            <p:extLst>
              <p:ext uri="{D42A27DB-BD31-4B8C-83A1-F6EECF244321}">
                <p14:modId xmlns:p14="http://schemas.microsoft.com/office/powerpoint/2010/main" val="189101925"/>
              </p:ext>
            </p:extLst>
          </p:nvPr>
        </p:nvGraphicFramePr>
        <p:xfrm>
          <a:off x="0" y="2135871"/>
          <a:ext cx="5951000" cy="4881617"/>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p:cNvSpPr/>
          <p:nvPr/>
        </p:nvSpPr>
        <p:spPr>
          <a:xfrm>
            <a:off x="205360" y="1564800"/>
            <a:ext cx="6620742" cy="584775"/>
          </a:xfrm>
          <a:prstGeom prst="rect">
            <a:avLst/>
          </a:prstGeom>
        </p:spPr>
        <p:txBody>
          <a:bodyPr wrap="square">
            <a:spAutoFit/>
          </a:bodyPr>
          <a:lstStyle/>
          <a:p>
            <a:pPr>
              <a:spcAft>
                <a:spcPts val="1200"/>
              </a:spcAft>
            </a:pPr>
            <a:r>
              <a:rPr lang="en-US" sz="3200" dirty="0"/>
              <a:t>Increased grain yield by ~5-10% / yr.</a:t>
            </a:r>
          </a:p>
        </p:txBody>
      </p:sp>
    </p:spTree>
    <p:extLst>
      <p:ext uri="{BB962C8B-B14F-4D97-AF65-F5344CB8AC3E}">
        <p14:creationId xmlns:p14="http://schemas.microsoft.com/office/powerpoint/2010/main" val="25695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1543</Words>
  <Application>Microsoft Macintosh PowerPoint</Application>
  <PresentationFormat>Widescreen</PresentationFormat>
  <Paragraphs>282</Paragraphs>
  <Slides>29</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Century Gothic</vt:lpstr>
      <vt:lpstr>Mangal</vt:lpstr>
      <vt:lpstr>Times New Roman</vt:lpstr>
      <vt:lpstr>Office Theme</vt:lpstr>
      <vt:lpstr>Kernza® - An perennial grain crop for the Midwest Jacob Jungers  Assistant Professor, University of Minnesota MOSES Conference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Perennials &amp; Kernza’s Path to Commercialization</dc:title>
  <dc:creator>Jacob Jungers</dc:creator>
  <cp:lastModifiedBy>Anonymous</cp:lastModifiedBy>
  <cp:revision>27</cp:revision>
  <dcterms:created xsi:type="dcterms:W3CDTF">2019-12-05T01:10:21Z</dcterms:created>
  <dcterms:modified xsi:type="dcterms:W3CDTF">2020-02-11T14:46:59Z</dcterms:modified>
</cp:coreProperties>
</file>