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822" r:id="rId2"/>
    <p:sldMasterId id="2147483828" r:id="rId3"/>
  </p:sldMasterIdLst>
  <p:notesMasterIdLst>
    <p:notesMasterId r:id="rId37"/>
  </p:notesMasterIdLst>
  <p:handoutMasterIdLst>
    <p:handoutMasterId r:id="rId38"/>
  </p:handoutMasterIdLst>
  <p:sldIdLst>
    <p:sldId id="256" r:id="rId4"/>
    <p:sldId id="427" r:id="rId5"/>
    <p:sldId id="428" r:id="rId6"/>
    <p:sldId id="429" r:id="rId7"/>
    <p:sldId id="430" r:id="rId8"/>
    <p:sldId id="431" r:id="rId9"/>
    <p:sldId id="432" r:id="rId10"/>
    <p:sldId id="441" r:id="rId11"/>
    <p:sldId id="442" r:id="rId12"/>
    <p:sldId id="449" r:id="rId13"/>
    <p:sldId id="450" r:id="rId14"/>
    <p:sldId id="452" r:id="rId15"/>
    <p:sldId id="453" r:id="rId16"/>
    <p:sldId id="435" r:id="rId17"/>
    <p:sldId id="436" r:id="rId18"/>
    <p:sldId id="437" r:id="rId19"/>
    <p:sldId id="438" r:id="rId20"/>
    <p:sldId id="439" r:id="rId21"/>
    <p:sldId id="456" r:id="rId22"/>
    <p:sldId id="448" r:id="rId23"/>
    <p:sldId id="454" r:id="rId24"/>
    <p:sldId id="394" r:id="rId25"/>
    <p:sldId id="398" r:id="rId26"/>
    <p:sldId id="422" r:id="rId27"/>
    <p:sldId id="443" r:id="rId28"/>
    <p:sldId id="444" r:id="rId29"/>
    <p:sldId id="457" r:id="rId30"/>
    <p:sldId id="458" r:id="rId31"/>
    <p:sldId id="459" r:id="rId32"/>
    <p:sldId id="460" r:id="rId33"/>
    <p:sldId id="464" r:id="rId34"/>
    <p:sldId id="462" r:id="rId35"/>
    <p:sldId id="463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EDDA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6" autoAdjust="0"/>
    <p:restoredTop sz="94660"/>
  </p:normalViewPr>
  <p:slideViewPr>
    <p:cSldViewPr>
      <p:cViewPr varScale="1">
        <p:scale>
          <a:sx n="124" d="100"/>
          <a:sy n="124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ternal\mda\Share\WIP\Sheets\Excel%20Sheets\REV_nploadgraph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ulkeyas\Downloads\VerifbyQuarter%201_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2B-4BB3-988B-C4004784AED5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862B-4BB3-988B-C4004784AE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('2014+'!$G$3:$G$10,'2014+'!$G$12:$G$14)</c:f>
              <c:strCache>
                <c:ptCount val="11"/>
                <c:pt idx="0">
                  <c:v>1985 Progress</c:v>
                </c:pt>
                <c:pt idx="1">
                  <c:v>2009 Progress</c:v>
                </c:pt>
                <c:pt idx="2">
                  <c:v>2010 Progress</c:v>
                </c:pt>
                <c:pt idx="3">
                  <c:v>2011 Progress</c:v>
                </c:pt>
                <c:pt idx="4">
                  <c:v>2012 Progress</c:v>
                </c:pt>
                <c:pt idx="5">
                  <c:v>2013 Progress</c:v>
                </c:pt>
                <c:pt idx="6">
                  <c:v>2014 Progress</c:v>
                </c:pt>
                <c:pt idx="7">
                  <c:v>2015 Progress</c:v>
                </c:pt>
                <c:pt idx="8">
                  <c:v>2016 Progress </c:v>
                </c:pt>
                <c:pt idx="9">
                  <c:v>2017 Progress (prelim)</c:v>
                </c:pt>
                <c:pt idx="10">
                  <c:v>2017 Target</c:v>
                </c:pt>
              </c:strCache>
            </c:strRef>
          </c:cat>
          <c:val>
            <c:numRef>
              <c:f>('2014+'!$A$3:$A$10,'2014+'!$A$12:$A$14)</c:f>
              <c:numCache>
                <c:formatCode>#,##0</c:formatCode>
                <c:ptCount val="11"/>
                <c:pt idx="0" formatCode="_(* #,##0_);_(* \(#,##0\);_(* &quot;-&quot;??_);_(@_)">
                  <c:v>28343308</c:v>
                </c:pt>
                <c:pt idx="1">
                  <c:v>19764135</c:v>
                </c:pt>
                <c:pt idx="2">
                  <c:v>19948776</c:v>
                </c:pt>
                <c:pt idx="3">
                  <c:v>18744454</c:v>
                </c:pt>
                <c:pt idx="4">
                  <c:v>18918808</c:v>
                </c:pt>
                <c:pt idx="5">
                  <c:v>17151221</c:v>
                </c:pt>
                <c:pt idx="6">
                  <c:v>18843848</c:v>
                </c:pt>
                <c:pt idx="7">
                  <c:v>18037781</c:v>
                </c:pt>
                <c:pt idx="8">
                  <c:v>17930592</c:v>
                </c:pt>
                <c:pt idx="9">
                  <c:v>17539243</c:v>
                </c:pt>
                <c:pt idx="10">
                  <c:v>17018303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2B-4BB3-988B-C4004784A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537728"/>
        <c:axId val="126539264"/>
      </c:barChart>
      <c:catAx>
        <c:axId val="12653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6539264"/>
        <c:crosses val="autoZero"/>
        <c:auto val="1"/>
        <c:lblAlgn val="ctr"/>
        <c:lblOffset val="100"/>
        <c:noMultiLvlLbl val="0"/>
      </c:catAx>
      <c:valAx>
        <c:axId val="12653926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6537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71889763779535"/>
          <c:y val="1.8997908006283882E-3"/>
          <c:w val="0.61949760796298492"/>
          <c:h val="0.9091821368834215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0604716437161561"/>
          <c:w val="0.31882480314960648"/>
          <c:h val="0.530832286277506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33473940757403"/>
          <c:y val="6.7720701959494839E-2"/>
          <c:w val="0.489997305024372"/>
          <c:h val="0.9094246865382374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F4-48FC-9B70-93014C107B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F4-48FC-9B70-93014C107B4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F4-48FC-9B70-93014C107B4F}"/>
              </c:ext>
            </c:extLst>
          </c:dPt>
          <c:dLbls>
            <c:dLbl>
              <c:idx val="0"/>
              <c:layout>
                <c:manualLayout>
                  <c:x val="-0.10181084786276716"/>
                  <c:y val="0.16910363940980286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4F4-48FC-9B70-93014C107B4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4F4-48FC-9B70-93014C107B4F}"/>
                </c:ext>
              </c:extLst>
            </c:dLbl>
            <c:dLbl>
              <c:idx val="2"/>
              <c:layout>
                <c:manualLayout>
                  <c:x val="0.11787067632170974"/>
                  <c:y val="-0.2792817302289005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4F4-48FC-9B70-93014C107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'[CountyProgress 5.10.18.xlsx]Sheet1'!$P$7:$P$9</c:f>
              <c:strCache>
                <c:ptCount val="3"/>
                <c:pt idx="0">
                  <c:v>No Longer Exists/Superseded</c:v>
                </c:pt>
                <c:pt idx="1">
                  <c:v>Does Not Meet Standards</c:v>
                </c:pt>
                <c:pt idx="2">
                  <c:v>Meets Standards </c:v>
                </c:pt>
              </c:strCache>
            </c:strRef>
          </c:cat>
          <c:val>
            <c:numRef>
              <c:f>'[CountyProgress 5.10.18.xlsx]Sheet1'!$Q$7:$Q$9</c:f>
              <c:numCache>
                <c:formatCode>0.0%</c:formatCode>
                <c:ptCount val="3"/>
                <c:pt idx="0">
                  <c:v>0.22866363853693522</c:v>
                </c:pt>
                <c:pt idx="1">
                  <c:v>3.8250059765718381E-2</c:v>
                </c:pt>
                <c:pt idx="2">
                  <c:v>0.73308630169734645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F4-48FC-9B70-93014C107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168986689163874E-2"/>
          <c:y val="0.19663973513851127"/>
          <c:w val="0.23137619516310462"/>
          <c:h val="0.53545854058257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FFC4A-4EF1-4CA4-B696-F887AA0091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86DF1-1224-402F-8BA4-38A6454AA879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pPr algn="ctr" rtl="0"/>
          <a:r>
            <a:rPr lang="en-US" sz="1600" dirty="0"/>
            <a:t>Submerged aquatic vegetation recovery is linked to nutrient reductions.</a:t>
          </a:r>
        </a:p>
      </dgm:t>
    </dgm:pt>
    <dgm:pt modelId="{12D6E328-CA02-4802-8365-7328D92F9C5F}" type="sibTrans" cxnId="{135AEE28-6165-40CB-A9D4-7D9C4B68D12C}">
      <dgm:prSet/>
      <dgm:spPr/>
      <dgm:t>
        <a:bodyPr/>
        <a:lstStyle/>
        <a:p>
          <a:endParaRPr lang="en-US"/>
        </a:p>
      </dgm:t>
    </dgm:pt>
    <dgm:pt modelId="{D750BDD4-8BFC-40F0-94B9-76511C339A84}" type="parTrans" cxnId="{135AEE28-6165-40CB-A9D4-7D9C4B68D12C}">
      <dgm:prSet/>
      <dgm:spPr/>
      <dgm:t>
        <a:bodyPr/>
        <a:lstStyle/>
        <a:p>
          <a:endParaRPr lang="en-US"/>
        </a:p>
      </dgm:t>
    </dgm:pt>
    <dgm:pt modelId="{C21C706B-DC89-41F0-974D-6112ED8FE6A8}" type="pres">
      <dgm:prSet presAssocID="{D7BFFC4A-4EF1-4CA4-B696-F887AA0091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81988-3ABE-453D-9ACB-3D140A020C39}" type="pres">
      <dgm:prSet presAssocID="{5CA86DF1-1224-402F-8BA4-38A6454AA879}" presName="parentText" presStyleLbl="node1" presStyleIdx="0" presStyleCnt="1" custScaleY="456343" custLinFactNeighborY="2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5AEE28-6165-40CB-A9D4-7D9C4B68D12C}" srcId="{D7BFFC4A-4EF1-4CA4-B696-F887AA00911A}" destId="{5CA86DF1-1224-402F-8BA4-38A6454AA879}" srcOrd="0" destOrd="0" parTransId="{D750BDD4-8BFC-40F0-94B9-76511C339A84}" sibTransId="{12D6E328-CA02-4802-8365-7328D92F9C5F}"/>
    <dgm:cxn modelId="{A94DA84D-E31D-4D36-A973-6ECFB21A4E87}" type="presOf" srcId="{D7BFFC4A-4EF1-4CA4-B696-F887AA00911A}" destId="{C21C706B-DC89-41F0-974D-6112ED8FE6A8}" srcOrd="0" destOrd="0" presId="urn:microsoft.com/office/officeart/2005/8/layout/vList2"/>
    <dgm:cxn modelId="{8C8E7E01-14C6-487D-BF3D-2D8EDBBB4323}" type="presOf" srcId="{5CA86DF1-1224-402F-8BA4-38A6454AA879}" destId="{71581988-3ABE-453D-9ACB-3D140A020C39}" srcOrd="0" destOrd="0" presId="urn:microsoft.com/office/officeart/2005/8/layout/vList2"/>
    <dgm:cxn modelId="{E87BC3A0-4B10-41C2-B035-6054A0CD848D}" type="presParOf" srcId="{C21C706B-DC89-41F0-974D-6112ED8FE6A8}" destId="{71581988-3ABE-453D-9ACB-3D140A020C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BFFC4A-4EF1-4CA4-B696-F887AA0091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86DF1-1224-402F-8BA4-38A6454AA879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pPr algn="ctr" rtl="0"/>
          <a:r>
            <a:rPr lang="en-US" sz="1400" dirty="0"/>
            <a:t>Blue crab populations respond to fisheries management, habitat restoration, and SAV recovery.</a:t>
          </a:r>
        </a:p>
      </dgm:t>
    </dgm:pt>
    <dgm:pt modelId="{12D6E328-CA02-4802-8365-7328D92F9C5F}" type="sibTrans" cxnId="{135AEE28-6165-40CB-A9D4-7D9C4B68D12C}">
      <dgm:prSet/>
      <dgm:spPr/>
      <dgm:t>
        <a:bodyPr/>
        <a:lstStyle/>
        <a:p>
          <a:endParaRPr lang="en-US"/>
        </a:p>
      </dgm:t>
    </dgm:pt>
    <dgm:pt modelId="{D750BDD4-8BFC-40F0-94B9-76511C339A84}" type="parTrans" cxnId="{135AEE28-6165-40CB-A9D4-7D9C4B68D12C}">
      <dgm:prSet/>
      <dgm:spPr/>
      <dgm:t>
        <a:bodyPr/>
        <a:lstStyle/>
        <a:p>
          <a:endParaRPr lang="en-US"/>
        </a:p>
      </dgm:t>
    </dgm:pt>
    <dgm:pt modelId="{C21C706B-DC89-41F0-974D-6112ED8FE6A8}" type="pres">
      <dgm:prSet presAssocID="{D7BFFC4A-4EF1-4CA4-B696-F887AA0091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81988-3ABE-453D-9ACB-3D140A020C39}" type="pres">
      <dgm:prSet presAssocID="{5CA86DF1-1224-402F-8BA4-38A6454AA879}" presName="parentText" presStyleLbl="node1" presStyleIdx="0" presStyleCnt="1" custScaleY="456343" custLinFactNeighborY="2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5AEE28-6165-40CB-A9D4-7D9C4B68D12C}" srcId="{D7BFFC4A-4EF1-4CA4-B696-F887AA00911A}" destId="{5CA86DF1-1224-402F-8BA4-38A6454AA879}" srcOrd="0" destOrd="0" parTransId="{D750BDD4-8BFC-40F0-94B9-76511C339A84}" sibTransId="{12D6E328-CA02-4802-8365-7328D92F9C5F}"/>
    <dgm:cxn modelId="{E028F1F6-6CE1-4231-877E-6C9119A2E1C7}" type="presOf" srcId="{5CA86DF1-1224-402F-8BA4-38A6454AA879}" destId="{71581988-3ABE-453D-9ACB-3D140A020C39}" srcOrd="0" destOrd="0" presId="urn:microsoft.com/office/officeart/2005/8/layout/vList2"/>
    <dgm:cxn modelId="{3513FF52-A71B-4736-9DF6-129D5EC7FF41}" type="presOf" srcId="{D7BFFC4A-4EF1-4CA4-B696-F887AA00911A}" destId="{C21C706B-DC89-41F0-974D-6112ED8FE6A8}" srcOrd="0" destOrd="0" presId="urn:microsoft.com/office/officeart/2005/8/layout/vList2"/>
    <dgm:cxn modelId="{3FAE6236-0720-49CB-BE61-C593A3D57B8E}" type="presParOf" srcId="{C21C706B-DC89-41F0-974D-6112ED8FE6A8}" destId="{71581988-3ABE-453D-9ACB-3D140A020C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BFFC4A-4EF1-4CA4-B696-F887AA0091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A86DF1-1224-402F-8BA4-38A6454AA879}">
      <dgm:prSet custT="1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pPr algn="ctr" rtl="0"/>
          <a:r>
            <a:rPr lang="en-US" sz="1600" dirty="0"/>
            <a:t>Harris Creek, MD is the first fully restored oyster reef in Chesapeake Bay.</a:t>
          </a:r>
        </a:p>
      </dgm:t>
    </dgm:pt>
    <dgm:pt modelId="{12D6E328-CA02-4802-8365-7328D92F9C5F}" type="sibTrans" cxnId="{135AEE28-6165-40CB-A9D4-7D9C4B68D12C}">
      <dgm:prSet/>
      <dgm:spPr/>
      <dgm:t>
        <a:bodyPr/>
        <a:lstStyle/>
        <a:p>
          <a:endParaRPr lang="en-US"/>
        </a:p>
      </dgm:t>
    </dgm:pt>
    <dgm:pt modelId="{D750BDD4-8BFC-40F0-94B9-76511C339A84}" type="parTrans" cxnId="{135AEE28-6165-40CB-A9D4-7D9C4B68D12C}">
      <dgm:prSet/>
      <dgm:spPr/>
      <dgm:t>
        <a:bodyPr/>
        <a:lstStyle/>
        <a:p>
          <a:endParaRPr lang="en-US"/>
        </a:p>
      </dgm:t>
    </dgm:pt>
    <dgm:pt modelId="{C21C706B-DC89-41F0-974D-6112ED8FE6A8}" type="pres">
      <dgm:prSet presAssocID="{D7BFFC4A-4EF1-4CA4-B696-F887AA0091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81988-3ABE-453D-9ACB-3D140A020C39}" type="pres">
      <dgm:prSet presAssocID="{5CA86DF1-1224-402F-8BA4-38A6454AA879}" presName="parentText" presStyleLbl="node1" presStyleIdx="0" presStyleCnt="1" custScaleY="456343" custLinFactNeighborY="2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C385D0-05AC-4771-87F5-487C9C0C788D}" type="presOf" srcId="{D7BFFC4A-4EF1-4CA4-B696-F887AA00911A}" destId="{C21C706B-DC89-41F0-974D-6112ED8FE6A8}" srcOrd="0" destOrd="0" presId="urn:microsoft.com/office/officeart/2005/8/layout/vList2"/>
    <dgm:cxn modelId="{135AEE28-6165-40CB-A9D4-7D9C4B68D12C}" srcId="{D7BFFC4A-4EF1-4CA4-B696-F887AA00911A}" destId="{5CA86DF1-1224-402F-8BA4-38A6454AA879}" srcOrd="0" destOrd="0" parTransId="{D750BDD4-8BFC-40F0-94B9-76511C339A84}" sibTransId="{12D6E328-CA02-4802-8365-7328D92F9C5F}"/>
    <dgm:cxn modelId="{F54C1FEE-7668-4E43-9700-32C7D36C9BA6}" type="presOf" srcId="{5CA86DF1-1224-402F-8BA4-38A6454AA879}" destId="{71581988-3ABE-453D-9ACB-3D140A020C39}" srcOrd="0" destOrd="0" presId="urn:microsoft.com/office/officeart/2005/8/layout/vList2"/>
    <dgm:cxn modelId="{A99C32B1-CB65-4BC5-BF7A-730933D2D0DF}" type="presParOf" srcId="{C21C706B-DC89-41F0-974D-6112ED8FE6A8}" destId="{71581988-3ABE-453D-9ACB-3D140A020C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8E09CA-DDB4-49F7-92DD-D3B2EBD089A3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FBED904B-5E19-42E5-9805-09C977AE5BA8}">
      <dgm:prSet phldrT="[Text]"/>
      <dgm:spPr/>
      <dgm:t>
        <a:bodyPr/>
        <a:lstStyle/>
        <a:p>
          <a:r>
            <a:rPr lang="en-US" dirty="0" smtClean="0"/>
            <a:t>Wastewater</a:t>
          </a:r>
          <a:endParaRPr lang="en-US" dirty="0"/>
        </a:p>
      </dgm:t>
    </dgm:pt>
    <dgm:pt modelId="{71A3F9C0-51F2-4F37-8167-4A675D91BD33}" type="parTrans" cxnId="{01C06652-144D-44F8-BE8A-14C435D682ED}">
      <dgm:prSet/>
      <dgm:spPr/>
      <dgm:t>
        <a:bodyPr/>
        <a:lstStyle/>
        <a:p>
          <a:endParaRPr lang="en-US"/>
        </a:p>
      </dgm:t>
    </dgm:pt>
    <dgm:pt modelId="{7A977DB4-1AB3-4317-B949-108A11EBE590}" type="sibTrans" cxnId="{01C06652-144D-44F8-BE8A-14C435D682ED}">
      <dgm:prSet/>
      <dgm:spPr/>
      <dgm:t>
        <a:bodyPr/>
        <a:lstStyle/>
        <a:p>
          <a:endParaRPr lang="en-US"/>
        </a:p>
      </dgm:t>
    </dgm:pt>
    <dgm:pt modelId="{45464D61-702F-4593-BED9-0364287A9C80}">
      <dgm:prSet phldrT="[Text]"/>
      <dgm:spPr/>
      <dgm:t>
        <a:bodyPr/>
        <a:lstStyle/>
        <a:p>
          <a:r>
            <a:rPr lang="en-US" dirty="0" smtClean="0"/>
            <a:t>Dedicated Fund</a:t>
          </a:r>
          <a:endParaRPr lang="en-US" dirty="0"/>
        </a:p>
      </dgm:t>
    </dgm:pt>
    <dgm:pt modelId="{6C2ADD4C-5A09-434F-BA83-8581F5475B8D}" type="parTrans" cxnId="{2A0DF460-8650-4BE2-A553-55CF3DB5C6DB}">
      <dgm:prSet/>
      <dgm:spPr/>
      <dgm:t>
        <a:bodyPr/>
        <a:lstStyle/>
        <a:p>
          <a:endParaRPr lang="en-US"/>
        </a:p>
      </dgm:t>
    </dgm:pt>
    <dgm:pt modelId="{E52D5C90-D74B-4A46-8F46-2520E066B148}" type="sibTrans" cxnId="{2A0DF460-8650-4BE2-A553-55CF3DB5C6DB}">
      <dgm:prSet/>
      <dgm:spPr/>
      <dgm:t>
        <a:bodyPr/>
        <a:lstStyle/>
        <a:p>
          <a:endParaRPr lang="en-US"/>
        </a:p>
      </dgm:t>
    </dgm:pt>
    <dgm:pt modelId="{6B41C8FD-B9D5-43BA-B8E0-37E9D9D02EC9}">
      <dgm:prSet/>
      <dgm:spPr/>
      <dgm:t>
        <a:bodyPr/>
        <a:lstStyle/>
        <a:p>
          <a:r>
            <a:rPr lang="en-US" dirty="0" smtClean="0"/>
            <a:t>67 Majors to ENR</a:t>
          </a:r>
        </a:p>
      </dgm:t>
    </dgm:pt>
    <dgm:pt modelId="{F5224CAC-6735-4012-952E-6CBB36ACF532}" type="parTrans" cxnId="{5487B6C3-6873-4F2C-8C10-2BC41C3BF170}">
      <dgm:prSet/>
      <dgm:spPr/>
      <dgm:t>
        <a:bodyPr/>
        <a:lstStyle/>
        <a:p>
          <a:endParaRPr lang="en-US"/>
        </a:p>
      </dgm:t>
    </dgm:pt>
    <dgm:pt modelId="{C1272B25-4841-4B4D-950D-C735E2FBC7F1}" type="sibTrans" cxnId="{5487B6C3-6873-4F2C-8C10-2BC41C3BF170}">
      <dgm:prSet/>
      <dgm:spPr/>
      <dgm:t>
        <a:bodyPr/>
        <a:lstStyle/>
        <a:p>
          <a:endParaRPr lang="en-US"/>
        </a:p>
      </dgm:t>
    </dgm:pt>
    <dgm:pt modelId="{7777ACD8-3259-4AE2-A7C7-2C34D6D8EA31}">
      <dgm:prSet/>
      <dgm:spPr/>
      <dgm:t>
        <a:bodyPr/>
        <a:lstStyle/>
        <a:p>
          <a:r>
            <a:rPr lang="en-US" dirty="0" smtClean="0"/>
            <a:t>Economies of Scale</a:t>
          </a:r>
        </a:p>
      </dgm:t>
    </dgm:pt>
    <dgm:pt modelId="{3DF38619-0F6B-4C17-9528-AB24E05AADD9}" type="parTrans" cxnId="{902D74A2-6B5D-4AA0-9B45-BACB6A80ECB5}">
      <dgm:prSet/>
      <dgm:spPr/>
      <dgm:t>
        <a:bodyPr/>
        <a:lstStyle/>
        <a:p>
          <a:endParaRPr lang="en-US"/>
        </a:p>
      </dgm:t>
    </dgm:pt>
    <dgm:pt modelId="{139D2973-2D2B-4CB8-8C40-12FC5987CA2D}" type="sibTrans" cxnId="{902D74A2-6B5D-4AA0-9B45-BACB6A80ECB5}">
      <dgm:prSet/>
      <dgm:spPr/>
      <dgm:t>
        <a:bodyPr/>
        <a:lstStyle/>
        <a:p>
          <a:endParaRPr lang="en-US"/>
        </a:p>
      </dgm:t>
    </dgm:pt>
    <dgm:pt modelId="{F6BC4E69-B3A3-4400-8D6C-1891992E3C50}">
      <dgm:prSet/>
      <dgm:spPr/>
      <dgm:t>
        <a:bodyPr/>
        <a:lstStyle/>
        <a:p>
          <a:r>
            <a:rPr lang="en-US" dirty="0" smtClean="0"/>
            <a:t>Incentives</a:t>
          </a:r>
        </a:p>
      </dgm:t>
    </dgm:pt>
    <dgm:pt modelId="{C5786468-A74A-483B-966A-14FEC2882850}" type="parTrans" cxnId="{1A375FE0-467F-4368-8485-A187EB20954B}">
      <dgm:prSet/>
      <dgm:spPr/>
      <dgm:t>
        <a:bodyPr/>
        <a:lstStyle/>
        <a:p>
          <a:endParaRPr lang="en-US"/>
        </a:p>
      </dgm:t>
    </dgm:pt>
    <dgm:pt modelId="{9C516223-0AD9-4578-A729-3E42D182FEF4}" type="sibTrans" cxnId="{1A375FE0-467F-4368-8485-A187EB20954B}">
      <dgm:prSet/>
      <dgm:spPr/>
      <dgm:t>
        <a:bodyPr/>
        <a:lstStyle/>
        <a:p>
          <a:endParaRPr lang="en-US"/>
        </a:p>
      </dgm:t>
    </dgm:pt>
    <dgm:pt modelId="{411AD83C-C911-4BC7-B02A-FC6FECD5C56E}">
      <dgm:prSet/>
      <dgm:spPr/>
      <dgm:t>
        <a:bodyPr/>
        <a:lstStyle/>
        <a:p>
          <a:r>
            <a:rPr lang="en-US" dirty="0" smtClean="0"/>
            <a:t>Minors</a:t>
          </a:r>
        </a:p>
      </dgm:t>
    </dgm:pt>
    <dgm:pt modelId="{82ACBE10-317A-4ABC-AE3C-B66DF1E4ED53}" type="parTrans" cxnId="{14B6AC70-5BDE-4613-92D5-D51E4B1B67CB}">
      <dgm:prSet/>
      <dgm:spPr/>
      <dgm:t>
        <a:bodyPr/>
        <a:lstStyle/>
        <a:p>
          <a:endParaRPr lang="en-US"/>
        </a:p>
      </dgm:t>
    </dgm:pt>
    <dgm:pt modelId="{C5F68922-998E-4ADA-83F6-2273E19E4CA1}" type="sibTrans" cxnId="{14B6AC70-5BDE-4613-92D5-D51E4B1B67CB}">
      <dgm:prSet/>
      <dgm:spPr/>
      <dgm:t>
        <a:bodyPr/>
        <a:lstStyle/>
        <a:p>
          <a:endParaRPr lang="en-US"/>
        </a:p>
      </dgm:t>
    </dgm:pt>
    <dgm:pt modelId="{FFC518B3-D97B-435C-9F6D-853430DA085A}">
      <dgm:prSet/>
      <dgm:spPr/>
      <dgm:t>
        <a:bodyPr/>
        <a:lstStyle/>
        <a:p>
          <a:r>
            <a:rPr lang="en-US" dirty="0" smtClean="0"/>
            <a:t>Septic Upgrades &amp; Connections</a:t>
          </a:r>
        </a:p>
      </dgm:t>
    </dgm:pt>
    <dgm:pt modelId="{B37F340A-89E5-481A-8F39-8AEB6D095B07}" type="parTrans" cxnId="{BB463DFA-72B1-4C31-B1C4-79A37079E677}">
      <dgm:prSet/>
      <dgm:spPr/>
      <dgm:t>
        <a:bodyPr/>
        <a:lstStyle/>
        <a:p>
          <a:endParaRPr lang="en-US"/>
        </a:p>
      </dgm:t>
    </dgm:pt>
    <dgm:pt modelId="{D31875F6-F2BB-4688-BC62-46295A03585B}" type="sibTrans" cxnId="{BB463DFA-72B1-4C31-B1C4-79A37079E677}">
      <dgm:prSet/>
      <dgm:spPr/>
      <dgm:t>
        <a:bodyPr/>
        <a:lstStyle/>
        <a:p>
          <a:endParaRPr lang="en-US"/>
        </a:p>
      </dgm:t>
    </dgm:pt>
    <dgm:pt modelId="{CE7D4111-6B18-4167-84CB-1234E579AA7A}">
      <dgm:prSet phldrT="[Text]"/>
      <dgm:spPr/>
      <dgm:t>
        <a:bodyPr/>
        <a:lstStyle/>
        <a:p>
          <a:r>
            <a:rPr lang="en-US" smtClean="0"/>
            <a:t>Agriculture</a:t>
          </a:r>
          <a:endParaRPr lang="en-US" dirty="0"/>
        </a:p>
      </dgm:t>
    </dgm:pt>
    <dgm:pt modelId="{C7D1EA7D-A80C-4B1E-8C66-CF09E5B8C5CD}" type="sibTrans" cxnId="{3A23B70C-603C-4738-8D67-E87F29BF490B}">
      <dgm:prSet/>
      <dgm:spPr/>
      <dgm:t>
        <a:bodyPr/>
        <a:lstStyle/>
        <a:p>
          <a:endParaRPr lang="en-US"/>
        </a:p>
      </dgm:t>
    </dgm:pt>
    <dgm:pt modelId="{90586345-7625-499D-AFF6-298A060390C5}" type="parTrans" cxnId="{3A23B70C-603C-4738-8D67-E87F29BF490B}">
      <dgm:prSet/>
      <dgm:spPr/>
      <dgm:t>
        <a:bodyPr/>
        <a:lstStyle/>
        <a:p>
          <a:endParaRPr lang="en-US"/>
        </a:p>
      </dgm:t>
    </dgm:pt>
    <dgm:pt modelId="{0EBB3B9D-B2CC-470E-8E04-34BB99F8194B}">
      <dgm:prSet phldrT="[Text]"/>
      <dgm:spPr/>
      <dgm:t>
        <a:bodyPr/>
        <a:lstStyle/>
        <a:p>
          <a:r>
            <a:rPr lang="en-US" dirty="0" smtClean="0"/>
            <a:t>Locally Developed SCD Plans</a:t>
          </a:r>
          <a:endParaRPr lang="en-US" dirty="0"/>
        </a:p>
      </dgm:t>
    </dgm:pt>
    <dgm:pt modelId="{6DA21C9F-84C4-413D-86EE-14DB4052A4EC}" type="sibTrans" cxnId="{A6F8A82F-0B79-4DA3-99A1-B09C5CA35D2C}">
      <dgm:prSet/>
      <dgm:spPr/>
      <dgm:t>
        <a:bodyPr/>
        <a:lstStyle/>
        <a:p>
          <a:endParaRPr lang="en-US"/>
        </a:p>
      </dgm:t>
    </dgm:pt>
    <dgm:pt modelId="{8DEB4072-906F-484D-9B31-34D5C0020456}" type="parTrans" cxnId="{A6F8A82F-0B79-4DA3-99A1-B09C5CA35D2C}">
      <dgm:prSet/>
      <dgm:spPr/>
      <dgm:t>
        <a:bodyPr/>
        <a:lstStyle/>
        <a:p>
          <a:endParaRPr lang="en-US"/>
        </a:p>
      </dgm:t>
    </dgm:pt>
    <dgm:pt modelId="{544EA28B-F4BD-4381-A1FE-550933187935}">
      <dgm:prSet phldrT="[Text]"/>
      <dgm:spPr/>
      <dgm:t>
        <a:bodyPr/>
        <a:lstStyle/>
        <a:p>
          <a:r>
            <a:rPr lang="en-US" dirty="0" smtClean="0"/>
            <a:t>CREP </a:t>
          </a:r>
          <a:endParaRPr lang="en-US" dirty="0"/>
        </a:p>
      </dgm:t>
    </dgm:pt>
    <dgm:pt modelId="{691FF3F4-4D8B-426D-831C-EDABE4405505}" type="sibTrans" cxnId="{783B19EA-69AE-46F5-9542-1EBE1E4F17C7}">
      <dgm:prSet/>
      <dgm:spPr/>
      <dgm:t>
        <a:bodyPr/>
        <a:lstStyle/>
        <a:p>
          <a:endParaRPr lang="en-US"/>
        </a:p>
      </dgm:t>
    </dgm:pt>
    <dgm:pt modelId="{A6736DFB-89B2-4026-A1AE-B82EDB7692C2}" type="parTrans" cxnId="{783B19EA-69AE-46F5-9542-1EBE1E4F17C7}">
      <dgm:prSet/>
      <dgm:spPr/>
      <dgm:t>
        <a:bodyPr/>
        <a:lstStyle/>
        <a:p>
          <a:endParaRPr lang="en-US"/>
        </a:p>
      </dgm:t>
    </dgm:pt>
    <dgm:pt modelId="{A44364D4-1FEC-4147-AE40-5BBE44D42397}">
      <dgm:prSet phldrT="[Text]"/>
      <dgm:spPr/>
      <dgm:t>
        <a:bodyPr/>
        <a:lstStyle/>
        <a:p>
          <a:r>
            <a:rPr lang="en-US" dirty="0" smtClean="0"/>
            <a:t>Cover Crops</a:t>
          </a:r>
          <a:endParaRPr lang="en-US" dirty="0"/>
        </a:p>
      </dgm:t>
    </dgm:pt>
    <dgm:pt modelId="{A2CE5332-3076-4C1C-984B-661A925286D9}" type="sibTrans" cxnId="{064CFF69-B847-4210-983D-67A778C1AA4E}">
      <dgm:prSet/>
      <dgm:spPr/>
      <dgm:t>
        <a:bodyPr/>
        <a:lstStyle/>
        <a:p>
          <a:endParaRPr lang="en-US"/>
        </a:p>
      </dgm:t>
    </dgm:pt>
    <dgm:pt modelId="{1ACE0006-4857-4499-991D-B8ABBC1B0A5A}" type="parTrans" cxnId="{064CFF69-B847-4210-983D-67A778C1AA4E}">
      <dgm:prSet/>
      <dgm:spPr/>
      <dgm:t>
        <a:bodyPr/>
        <a:lstStyle/>
        <a:p>
          <a:endParaRPr lang="en-US"/>
        </a:p>
      </dgm:t>
    </dgm:pt>
    <dgm:pt modelId="{E4CC6F53-F258-46CF-B047-BE2E2E118699}">
      <dgm:prSet phldrT="[Text]"/>
      <dgm:spPr/>
      <dgm:t>
        <a:bodyPr/>
        <a:lstStyle/>
        <a:p>
          <a:r>
            <a:rPr lang="en-US" dirty="0" smtClean="0"/>
            <a:t>PMT</a:t>
          </a:r>
          <a:endParaRPr lang="en-US" dirty="0"/>
        </a:p>
      </dgm:t>
    </dgm:pt>
    <dgm:pt modelId="{E0A4A29D-7D0D-4375-9D22-C2F2A4C022E0}">
      <dgm:prSet phldrT="[Text]"/>
      <dgm:spPr/>
      <dgm:t>
        <a:bodyPr/>
        <a:lstStyle/>
        <a:p>
          <a:r>
            <a:rPr lang="en-US" dirty="0" smtClean="0"/>
            <a:t>Nutrient Management</a:t>
          </a:r>
          <a:endParaRPr lang="en-US" dirty="0"/>
        </a:p>
      </dgm:t>
    </dgm:pt>
    <dgm:pt modelId="{048E9198-AB6A-4DFC-A102-00748F2C3172}" type="sibTrans" cxnId="{0B430C46-C877-4501-A6D4-C17481BA1A49}">
      <dgm:prSet/>
      <dgm:spPr/>
      <dgm:t>
        <a:bodyPr/>
        <a:lstStyle/>
        <a:p>
          <a:endParaRPr lang="en-US"/>
        </a:p>
      </dgm:t>
    </dgm:pt>
    <dgm:pt modelId="{7ED711C5-3468-4006-93AC-77C79C83F8D4}" type="parTrans" cxnId="{0B430C46-C877-4501-A6D4-C17481BA1A49}">
      <dgm:prSet/>
      <dgm:spPr/>
      <dgm:t>
        <a:bodyPr/>
        <a:lstStyle/>
        <a:p>
          <a:endParaRPr lang="en-US"/>
        </a:p>
      </dgm:t>
    </dgm:pt>
    <dgm:pt modelId="{E3F0B137-D86F-4C4D-95AF-9E28B03A4B3A}" type="sibTrans" cxnId="{D8C3A9B3-E73E-4EA2-A9DA-0E0FB6107635}">
      <dgm:prSet/>
      <dgm:spPr/>
      <dgm:t>
        <a:bodyPr/>
        <a:lstStyle/>
        <a:p>
          <a:endParaRPr lang="en-US"/>
        </a:p>
      </dgm:t>
    </dgm:pt>
    <dgm:pt modelId="{9100F84B-341D-4B24-A953-ED23BE81DF04}" type="parTrans" cxnId="{D8C3A9B3-E73E-4EA2-A9DA-0E0FB6107635}">
      <dgm:prSet/>
      <dgm:spPr/>
      <dgm:t>
        <a:bodyPr/>
        <a:lstStyle/>
        <a:p>
          <a:endParaRPr lang="en-US"/>
        </a:p>
      </dgm:t>
    </dgm:pt>
    <dgm:pt modelId="{6AA9E9A0-DF28-446C-9B54-6A1A23801354}">
      <dgm:prSet phldrT="[Text]"/>
      <dgm:spPr/>
      <dgm:t>
        <a:bodyPr/>
        <a:lstStyle/>
        <a:p>
          <a:r>
            <a:rPr lang="en-US" dirty="0" smtClean="0"/>
            <a:t>Cost Share</a:t>
          </a:r>
          <a:endParaRPr lang="en-US" dirty="0"/>
        </a:p>
      </dgm:t>
    </dgm:pt>
    <dgm:pt modelId="{8D044A7D-A52E-47A3-8B8E-3B7828FD8AF3}" type="sibTrans" cxnId="{98FD8305-6019-45CA-941C-30D39882AA24}">
      <dgm:prSet/>
      <dgm:spPr/>
      <dgm:t>
        <a:bodyPr/>
        <a:lstStyle/>
        <a:p>
          <a:endParaRPr lang="en-US"/>
        </a:p>
      </dgm:t>
    </dgm:pt>
    <dgm:pt modelId="{CD1ED256-8404-4628-9DBD-F88BAF6156B9}" type="parTrans" cxnId="{98FD8305-6019-45CA-941C-30D39882AA24}">
      <dgm:prSet/>
      <dgm:spPr/>
      <dgm:t>
        <a:bodyPr/>
        <a:lstStyle/>
        <a:p>
          <a:endParaRPr lang="en-US"/>
        </a:p>
      </dgm:t>
    </dgm:pt>
    <dgm:pt modelId="{20EC5DCA-8284-46CC-BA4A-7235179F0B25}">
      <dgm:prSet/>
      <dgm:spPr/>
      <dgm:t>
        <a:bodyPr/>
        <a:lstStyle/>
        <a:p>
          <a:r>
            <a:rPr lang="en-US" dirty="0" smtClean="0"/>
            <a:t>P3</a:t>
          </a:r>
          <a:endParaRPr lang="en-US" dirty="0"/>
        </a:p>
      </dgm:t>
    </dgm:pt>
    <dgm:pt modelId="{221E3254-C57A-4BE1-91E4-7F3E73B53C88}">
      <dgm:prSet/>
      <dgm:spPr/>
      <dgm:t>
        <a:bodyPr/>
        <a:lstStyle/>
        <a:p>
          <a:r>
            <a:rPr lang="en-US" dirty="0" smtClean="0"/>
            <a:t>Financial Assurance </a:t>
          </a:r>
          <a:endParaRPr lang="en-US" dirty="0"/>
        </a:p>
      </dgm:t>
    </dgm:pt>
    <dgm:pt modelId="{5ECD8659-7543-4321-987C-416C9109644B}">
      <dgm:prSet/>
      <dgm:spPr/>
      <dgm:t>
        <a:bodyPr/>
        <a:lstStyle/>
        <a:p>
          <a:r>
            <a:rPr lang="en-US" dirty="0" smtClean="0"/>
            <a:t>MS4 Phase I </a:t>
          </a:r>
          <a:endParaRPr lang="en-US" dirty="0"/>
        </a:p>
      </dgm:t>
    </dgm:pt>
    <dgm:pt modelId="{5C4B89C2-F640-41E4-95E8-837702386603}" type="sibTrans" cxnId="{51F966D4-1E0E-4F19-B86F-5FE45DD2F03D}">
      <dgm:prSet/>
      <dgm:spPr/>
      <dgm:t>
        <a:bodyPr/>
        <a:lstStyle/>
        <a:p>
          <a:endParaRPr lang="en-US"/>
        </a:p>
      </dgm:t>
    </dgm:pt>
    <dgm:pt modelId="{0AB2E0CB-EAD2-4949-ACC4-B793E051C54F}" type="parTrans" cxnId="{51F966D4-1E0E-4F19-B86F-5FE45DD2F03D}">
      <dgm:prSet/>
      <dgm:spPr/>
      <dgm:t>
        <a:bodyPr/>
        <a:lstStyle/>
        <a:p>
          <a:endParaRPr lang="en-US"/>
        </a:p>
      </dgm:t>
    </dgm:pt>
    <dgm:pt modelId="{EA81E33E-34E6-446A-B7A7-31FB19E572DB}" type="sibTrans" cxnId="{ECC4A04E-71BF-4519-8EB8-6B045252B9BB}">
      <dgm:prSet/>
      <dgm:spPr/>
      <dgm:t>
        <a:bodyPr/>
        <a:lstStyle/>
        <a:p>
          <a:endParaRPr lang="en-US"/>
        </a:p>
      </dgm:t>
    </dgm:pt>
    <dgm:pt modelId="{053CFD9B-E7F2-42E2-A727-1209A128A8A1}" type="parTrans" cxnId="{ECC4A04E-71BF-4519-8EB8-6B045252B9BB}">
      <dgm:prSet/>
      <dgm:spPr/>
      <dgm:t>
        <a:bodyPr/>
        <a:lstStyle/>
        <a:p>
          <a:endParaRPr lang="en-US"/>
        </a:p>
      </dgm:t>
    </dgm:pt>
    <dgm:pt modelId="{2EE3FA18-5830-43F7-AC8B-3BFA67531878}">
      <dgm:prSet phldrT="[Text]"/>
      <dgm:spPr/>
      <dgm:t>
        <a:bodyPr/>
        <a:lstStyle/>
        <a:p>
          <a:r>
            <a:rPr lang="en-US" dirty="0" smtClean="0"/>
            <a:t>Urban </a:t>
          </a:r>
          <a:r>
            <a:rPr lang="en-US" dirty="0" err="1" smtClean="0"/>
            <a:t>Stormwater</a:t>
          </a:r>
          <a:endParaRPr lang="en-US" dirty="0"/>
        </a:p>
      </dgm:t>
    </dgm:pt>
    <dgm:pt modelId="{646CF81A-85D3-46EC-BC1C-BE6852A46D52}" type="sibTrans" cxnId="{F845BFDB-B5E9-4D26-BDB7-A181A16463CD}">
      <dgm:prSet/>
      <dgm:spPr/>
      <dgm:t>
        <a:bodyPr/>
        <a:lstStyle/>
        <a:p>
          <a:endParaRPr lang="en-US"/>
        </a:p>
      </dgm:t>
    </dgm:pt>
    <dgm:pt modelId="{1E36E236-F013-4003-9370-220DAA922772}" type="parTrans" cxnId="{F845BFDB-B5E9-4D26-BDB7-A181A16463CD}">
      <dgm:prSet/>
      <dgm:spPr/>
      <dgm:t>
        <a:bodyPr/>
        <a:lstStyle/>
        <a:p>
          <a:endParaRPr lang="en-US"/>
        </a:p>
      </dgm:t>
    </dgm:pt>
    <dgm:pt modelId="{69D4297A-8645-4547-A999-EA7C1D449A00}" type="sibTrans" cxnId="{95EDF887-B03D-4138-9205-A0AD21FA8BFF}">
      <dgm:prSet/>
      <dgm:spPr/>
      <dgm:t>
        <a:bodyPr/>
        <a:lstStyle/>
        <a:p>
          <a:endParaRPr lang="en-US"/>
        </a:p>
      </dgm:t>
    </dgm:pt>
    <dgm:pt modelId="{A9ECB5D5-7C94-4D78-ABCB-96659567F839}" type="parTrans" cxnId="{95EDF887-B03D-4138-9205-A0AD21FA8BFF}">
      <dgm:prSet/>
      <dgm:spPr/>
      <dgm:t>
        <a:bodyPr/>
        <a:lstStyle/>
        <a:p>
          <a:endParaRPr lang="en-US"/>
        </a:p>
      </dgm:t>
    </dgm:pt>
    <dgm:pt modelId="{CBE59F71-5B77-4F7D-8A96-FF6659A3AA3C}">
      <dgm:prSet/>
      <dgm:spPr/>
      <dgm:t>
        <a:bodyPr/>
        <a:lstStyle/>
        <a:p>
          <a:r>
            <a:rPr lang="en-US" dirty="0" smtClean="0"/>
            <a:t>Local Restoration</a:t>
          </a:r>
          <a:endParaRPr lang="en-US" dirty="0"/>
        </a:p>
      </dgm:t>
    </dgm:pt>
    <dgm:pt modelId="{F97CC603-DD45-4A1F-9065-2D2BEBE6D82A}" type="parTrans" cxnId="{903BAB9E-F945-48C6-BF22-AE5BF34B0126}">
      <dgm:prSet/>
      <dgm:spPr/>
      <dgm:t>
        <a:bodyPr/>
        <a:lstStyle/>
        <a:p>
          <a:endParaRPr lang="en-US"/>
        </a:p>
      </dgm:t>
    </dgm:pt>
    <dgm:pt modelId="{D2115A78-611E-433F-B2E8-585A4CCE1F7D}" type="sibTrans" cxnId="{903BAB9E-F945-48C6-BF22-AE5BF34B0126}">
      <dgm:prSet/>
      <dgm:spPr/>
      <dgm:t>
        <a:bodyPr/>
        <a:lstStyle/>
        <a:p>
          <a:endParaRPr lang="en-US"/>
        </a:p>
      </dgm:t>
    </dgm:pt>
    <dgm:pt modelId="{9849A2D9-484D-4F65-B467-8647F2880B1B}">
      <dgm:prSet/>
      <dgm:spPr/>
      <dgm:t>
        <a:bodyPr/>
        <a:lstStyle/>
        <a:p>
          <a:r>
            <a:rPr lang="en-US" dirty="0" smtClean="0"/>
            <a:t>Compliance</a:t>
          </a:r>
          <a:endParaRPr lang="en-US" dirty="0"/>
        </a:p>
      </dgm:t>
    </dgm:pt>
    <dgm:pt modelId="{BBC8BC3C-C20C-4BD9-8AFE-3E98B9CDE244}" type="parTrans" cxnId="{78899C04-4D3E-431B-9AC6-032D290071AE}">
      <dgm:prSet/>
      <dgm:spPr/>
      <dgm:t>
        <a:bodyPr/>
        <a:lstStyle/>
        <a:p>
          <a:endParaRPr lang="en-US"/>
        </a:p>
      </dgm:t>
    </dgm:pt>
    <dgm:pt modelId="{D2923AB9-2676-416D-9806-6140E3B3845D}" type="sibTrans" cxnId="{78899C04-4D3E-431B-9AC6-032D290071AE}">
      <dgm:prSet/>
      <dgm:spPr/>
      <dgm:t>
        <a:bodyPr/>
        <a:lstStyle/>
        <a:p>
          <a:endParaRPr lang="en-US"/>
        </a:p>
      </dgm:t>
    </dgm:pt>
    <dgm:pt modelId="{9D1A936F-3312-4237-BED2-2F8E8DCA9EB7}">
      <dgm:prSet/>
      <dgm:spPr/>
      <dgm:t>
        <a:bodyPr/>
        <a:lstStyle/>
        <a:p>
          <a:r>
            <a:rPr lang="en-US" dirty="0" smtClean="0"/>
            <a:t>New development </a:t>
          </a:r>
          <a:r>
            <a:rPr lang="en-US" dirty="0" err="1" smtClean="0"/>
            <a:t>stormwater</a:t>
          </a:r>
          <a:r>
            <a:rPr lang="en-US" dirty="0" smtClean="0"/>
            <a:t> standards</a:t>
          </a:r>
          <a:endParaRPr lang="en-US" dirty="0"/>
        </a:p>
      </dgm:t>
    </dgm:pt>
    <dgm:pt modelId="{1F84F99D-440B-44B4-B95F-F9CB3394D1C3}" type="parTrans" cxnId="{CB515164-F37D-460D-BEAF-C561D8C212C9}">
      <dgm:prSet/>
      <dgm:spPr/>
      <dgm:t>
        <a:bodyPr/>
        <a:lstStyle/>
        <a:p>
          <a:endParaRPr lang="en-US"/>
        </a:p>
      </dgm:t>
    </dgm:pt>
    <dgm:pt modelId="{8851012E-3FBA-4CB9-BAF3-2E036AECD309}" type="sibTrans" cxnId="{CB515164-F37D-460D-BEAF-C561D8C212C9}">
      <dgm:prSet/>
      <dgm:spPr/>
      <dgm:t>
        <a:bodyPr/>
        <a:lstStyle/>
        <a:p>
          <a:endParaRPr lang="en-US"/>
        </a:p>
      </dgm:t>
    </dgm:pt>
    <dgm:pt modelId="{8A136B2F-CECC-4F76-8B4D-092B73D45B93}">
      <dgm:prSet phldrT="[Text]"/>
      <dgm:spPr/>
      <dgm:t>
        <a:bodyPr/>
        <a:lstStyle/>
        <a:p>
          <a:r>
            <a:rPr lang="en-US" dirty="0" smtClean="0"/>
            <a:t>New technologies</a:t>
          </a:r>
          <a:endParaRPr lang="en-US" dirty="0"/>
        </a:p>
      </dgm:t>
    </dgm:pt>
    <dgm:pt modelId="{6FF93ADD-9D18-493D-A4A0-09C19266D11A}" type="parTrans" cxnId="{0DE6A6D1-E270-463E-8D84-7F92453E22F7}">
      <dgm:prSet/>
      <dgm:spPr/>
      <dgm:t>
        <a:bodyPr/>
        <a:lstStyle/>
        <a:p>
          <a:endParaRPr lang="en-US"/>
        </a:p>
      </dgm:t>
    </dgm:pt>
    <dgm:pt modelId="{BC7D7E95-E2FF-4BD6-B47F-A2FD8117A46F}" type="sibTrans" cxnId="{0DE6A6D1-E270-463E-8D84-7F92453E22F7}">
      <dgm:prSet/>
      <dgm:spPr/>
      <dgm:t>
        <a:bodyPr/>
        <a:lstStyle/>
        <a:p>
          <a:endParaRPr lang="en-US"/>
        </a:p>
      </dgm:t>
    </dgm:pt>
    <dgm:pt modelId="{E6D88A6A-4FDF-457F-A666-E7BFD6BD3FC5}">
      <dgm:prSet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CF645BEB-8EFC-4A5B-A861-1B476E55E57A}" type="parTrans" cxnId="{6BEB8F73-9C21-46CF-9172-F8B7F5C69F73}">
      <dgm:prSet/>
      <dgm:spPr/>
      <dgm:t>
        <a:bodyPr/>
        <a:lstStyle/>
        <a:p>
          <a:endParaRPr lang="en-US"/>
        </a:p>
      </dgm:t>
    </dgm:pt>
    <dgm:pt modelId="{DBC075A8-057E-4E94-9B40-5A12CB655221}" type="sibTrans" cxnId="{6BEB8F73-9C21-46CF-9172-F8B7F5C69F73}">
      <dgm:prSet/>
      <dgm:spPr/>
      <dgm:t>
        <a:bodyPr/>
        <a:lstStyle/>
        <a:p>
          <a:endParaRPr lang="en-US"/>
        </a:p>
      </dgm:t>
    </dgm:pt>
    <dgm:pt modelId="{6F4409A3-7EBC-452A-AEE6-9A1F4AE40CCF}" type="pres">
      <dgm:prSet presAssocID="{D98E09CA-DDB4-49F7-92DD-D3B2EBD089A3}" presName="Name0" presStyleCnt="0">
        <dgm:presLayoutVars>
          <dgm:dir/>
          <dgm:resizeHandles val="exact"/>
        </dgm:presLayoutVars>
      </dgm:prSet>
      <dgm:spPr/>
    </dgm:pt>
    <dgm:pt modelId="{125539C6-9C9E-4D57-B30C-3A9DD713B4CD}" type="pres">
      <dgm:prSet presAssocID="{D98E09CA-DDB4-49F7-92DD-D3B2EBD089A3}" presName="bkgdShp" presStyleLbl="alignAccFollowNode1" presStyleIdx="0" presStyleCnt="1" custScaleY="100799" custLinFactNeighborX="-543"/>
      <dgm:spPr/>
    </dgm:pt>
    <dgm:pt modelId="{B171638B-6782-4441-A6E5-B5A1BFD08650}" type="pres">
      <dgm:prSet presAssocID="{D98E09CA-DDB4-49F7-92DD-D3B2EBD089A3}" presName="linComp" presStyleCnt="0"/>
      <dgm:spPr/>
    </dgm:pt>
    <dgm:pt modelId="{786D0F7A-B983-4787-993E-E20198CE97BD}" type="pres">
      <dgm:prSet presAssocID="{FBED904B-5E19-42E5-9805-09C977AE5BA8}" presName="compNode" presStyleCnt="0"/>
      <dgm:spPr/>
    </dgm:pt>
    <dgm:pt modelId="{BC189A34-1DE0-4B52-9278-74A0903C8039}" type="pres">
      <dgm:prSet presAssocID="{FBED904B-5E19-42E5-9805-09C977AE5B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DA43D-7003-45DA-8F69-9387268657A0}" type="pres">
      <dgm:prSet presAssocID="{FBED904B-5E19-42E5-9805-09C977AE5BA8}" presName="invisiNode" presStyleLbl="node1" presStyleIdx="0" presStyleCnt="3"/>
      <dgm:spPr/>
    </dgm:pt>
    <dgm:pt modelId="{D98062A2-D2A3-4BD2-8AC9-F611927B25E6}" type="pres">
      <dgm:prSet presAssocID="{FBED904B-5E19-42E5-9805-09C977AE5BA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7825A9-BD34-406C-8C46-22C24E0A417B}" type="pres">
      <dgm:prSet presAssocID="{7A977DB4-1AB3-4317-B949-108A11EBE59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8D02C13-39F5-4398-B4CB-15B8C0C35149}" type="pres">
      <dgm:prSet presAssocID="{CE7D4111-6B18-4167-84CB-1234E579AA7A}" presName="compNode" presStyleCnt="0"/>
      <dgm:spPr/>
    </dgm:pt>
    <dgm:pt modelId="{A6180113-72E7-4E78-9D89-F57DF4CAFB3A}" type="pres">
      <dgm:prSet presAssocID="{CE7D4111-6B18-4167-84CB-1234E579AA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FD551-63B8-4908-8B84-9B1F1FB170E4}" type="pres">
      <dgm:prSet presAssocID="{CE7D4111-6B18-4167-84CB-1234E579AA7A}" presName="invisiNode" presStyleLbl="node1" presStyleIdx="1" presStyleCnt="3"/>
      <dgm:spPr/>
    </dgm:pt>
    <dgm:pt modelId="{D20680B3-EA37-4D73-A72E-47C2BE417F69}" type="pres">
      <dgm:prSet presAssocID="{CE7D4111-6B18-4167-84CB-1234E579AA7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53F4258-265D-46EA-8999-80B7D79053C9}" type="pres">
      <dgm:prSet presAssocID="{C7D1EA7D-A80C-4B1E-8C66-CF09E5B8C5C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E74022B-9585-483C-8C83-3B7DF8B3CAD9}" type="pres">
      <dgm:prSet presAssocID="{2EE3FA18-5830-43F7-AC8B-3BFA67531878}" presName="compNode" presStyleCnt="0"/>
      <dgm:spPr/>
    </dgm:pt>
    <dgm:pt modelId="{4531B3A5-5C15-46B8-A96F-8AD307D7347F}" type="pres">
      <dgm:prSet presAssocID="{2EE3FA18-5830-43F7-AC8B-3BFA675318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50A8B-1156-466F-A74D-3D42A3CD37E0}" type="pres">
      <dgm:prSet presAssocID="{2EE3FA18-5830-43F7-AC8B-3BFA67531878}" presName="invisiNode" presStyleLbl="node1" presStyleIdx="2" presStyleCnt="3"/>
      <dgm:spPr/>
    </dgm:pt>
    <dgm:pt modelId="{8B5547A7-A6AF-4B59-8932-71374D209694}" type="pres">
      <dgm:prSet presAssocID="{2EE3FA18-5830-43F7-AC8B-3BFA67531878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83B19EA-69AE-46F5-9542-1EBE1E4F17C7}" srcId="{CE7D4111-6B18-4167-84CB-1234E579AA7A}" destId="{544EA28B-F4BD-4381-A1FE-550933187935}" srcOrd="4" destOrd="0" parTransId="{A6736DFB-89B2-4026-A1AE-B82EDB7692C2}" sibTransId="{691FF3F4-4D8B-426D-831C-EDABE4405505}"/>
    <dgm:cxn modelId="{711EF630-F86A-4D4A-9F2D-1A00173719D5}" type="presOf" srcId="{F6BC4E69-B3A3-4400-8D6C-1891992E3C50}" destId="{BC189A34-1DE0-4B52-9278-74A0903C8039}" srcOrd="0" destOrd="4" presId="urn:microsoft.com/office/officeart/2005/8/layout/pList2#1"/>
    <dgm:cxn modelId="{95EDF887-B03D-4138-9205-A0AD21FA8BFF}" srcId="{2EE3FA18-5830-43F7-AC8B-3BFA67531878}" destId="{5ECD8659-7543-4321-987C-416C9109644B}" srcOrd="1" destOrd="0" parTransId="{A9ECB5D5-7C94-4D78-ABCB-96659567F839}" sibTransId="{69D4297A-8645-4547-A999-EA7C1D449A00}"/>
    <dgm:cxn modelId="{E6DF000C-DAFE-4369-950F-3B41735ED79A}" type="presOf" srcId="{A44364D4-1FEC-4147-AE40-5BBE44D42397}" destId="{A6180113-72E7-4E78-9D89-F57DF4CAFB3A}" srcOrd="0" destOrd="4" presId="urn:microsoft.com/office/officeart/2005/8/layout/pList2#1"/>
    <dgm:cxn modelId="{535604A9-74A1-426D-A276-B136901731E0}" type="presOf" srcId="{221E3254-C57A-4BE1-91E4-7F3E73B53C88}" destId="{4531B3A5-5C15-46B8-A96F-8AD307D7347F}" srcOrd="0" destOrd="4" presId="urn:microsoft.com/office/officeart/2005/8/layout/pList2#1"/>
    <dgm:cxn modelId="{09EA5E54-F4C3-4A70-A411-1C7C318276C8}" type="presOf" srcId="{8A136B2F-CECC-4F76-8B4D-092B73D45B93}" destId="{A6180113-72E7-4E78-9D89-F57DF4CAFB3A}" srcOrd="0" destOrd="6" presId="urn:microsoft.com/office/officeart/2005/8/layout/pList2#1"/>
    <dgm:cxn modelId="{902D74A2-6B5D-4AA0-9B45-BACB6A80ECB5}" srcId="{FBED904B-5E19-42E5-9805-09C977AE5BA8}" destId="{7777ACD8-3259-4AE2-A7C7-2C34D6D8EA31}" srcOrd="2" destOrd="0" parTransId="{3DF38619-0F6B-4C17-9528-AB24E05AADD9}" sibTransId="{139D2973-2D2B-4CB8-8C40-12FC5987CA2D}"/>
    <dgm:cxn modelId="{A6F8A82F-0B79-4DA3-99A1-B09C5CA35D2C}" srcId="{CE7D4111-6B18-4167-84CB-1234E579AA7A}" destId="{0EBB3B9D-B2CC-470E-8E04-34BB99F8194B}" srcOrd="6" destOrd="0" parTransId="{8DEB4072-906F-484D-9B31-34D5C0020456}" sibTransId="{6DA21C9F-84C4-413D-86EE-14DB4052A4EC}"/>
    <dgm:cxn modelId="{9BBC0578-1E94-4EDE-80A7-0D0F436B9AA8}" type="presOf" srcId="{2EE3FA18-5830-43F7-AC8B-3BFA67531878}" destId="{4531B3A5-5C15-46B8-A96F-8AD307D7347F}" srcOrd="0" destOrd="0" presId="urn:microsoft.com/office/officeart/2005/8/layout/pList2#1"/>
    <dgm:cxn modelId="{1BD0DBDA-1080-437E-9441-982A69C66D14}" type="presOf" srcId="{7A977DB4-1AB3-4317-B949-108A11EBE590}" destId="{D37825A9-BD34-406C-8C46-22C24E0A417B}" srcOrd="0" destOrd="0" presId="urn:microsoft.com/office/officeart/2005/8/layout/pList2#1"/>
    <dgm:cxn modelId="{BB463DFA-72B1-4C31-B1C4-79A37079E677}" srcId="{FBED904B-5E19-42E5-9805-09C977AE5BA8}" destId="{FFC518B3-D97B-435C-9F6D-853430DA085A}" srcOrd="5" destOrd="0" parTransId="{B37F340A-89E5-481A-8F39-8AEB6D095B07}" sibTransId="{D31875F6-F2BB-4688-BC62-46295A03585B}"/>
    <dgm:cxn modelId="{78899C04-4D3E-431B-9AC6-032D290071AE}" srcId="{5ECD8659-7543-4321-987C-416C9109644B}" destId="{9849A2D9-484D-4F65-B467-8647F2880B1B}" srcOrd="3" destOrd="0" parTransId="{BBC8BC3C-C20C-4BD9-8AFE-3E98B9CDE244}" sibTransId="{D2923AB9-2676-416D-9806-6140E3B3845D}"/>
    <dgm:cxn modelId="{14B6AC70-5BDE-4613-92D5-D51E4B1B67CB}" srcId="{FBED904B-5E19-42E5-9805-09C977AE5BA8}" destId="{411AD83C-C911-4BC7-B02A-FC6FECD5C56E}" srcOrd="4" destOrd="0" parTransId="{82ACBE10-317A-4ABC-AE3C-B66DF1E4ED53}" sibTransId="{C5F68922-998E-4ADA-83F6-2273E19E4CA1}"/>
    <dgm:cxn modelId="{0DE6A6D1-E270-463E-8D84-7F92453E22F7}" srcId="{CE7D4111-6B18-4167-84CB-1234E579AA7A}" destId="{8A136B2F-CECC-4F76-8B4D-092B73D45B93}" srcOrd="5" destOrd="0" parTransId="{6FF93ADD-9D18-493D-A4A0-09C19266D11A}" sibTransId="{BC7D7E95-E2FF-4BD6-B47F-A2FD8117A46F}"/>
    <dgm:cxn modelId="{2A0DF460-8650-4BE2-A553-55CF3DB5C6DB}" srcId="{FBED904B-5E19-42E5-9805-09C977AE5BA8}" destId="{45464D61-702F-4593-BED9-0364287A9C80}" srcOrd="0" destOrd="0" parTransId="{6C2ADD4C-5A09-434F-BA83-8581F5475B8D}" sibTransId="{E52D5C90-D74B-4A46-8F46-2520E066B148}"/>
    <dgm:cxn modelId="{E318598E-CC12-4051-ADF7-DBD7FEFB1430}" type="presOf" srcId="{5ECD8659-7543-4321-987C-416C9109644B}" destId="{4531B3A5-5C15-46B8-A96F-8AD307D7347F}" srcOrd="0" destOrd="2" presId="urn:microsoft.com/office/officeart/2005/8/layout/pList2#1"/>
    <dgm:cxn modelId="{88715E3D-0D2A-48D4-9C8A-8AB150C61E48}" type="presOf" srcId="{FFC518B3-D97B-435C-9F6D-853430DA085A}" destId="{BC189A34-1DE0-4B52-9278-74A0903C8039}" srcOrd="0" destOrd="6" presId="urn:microsoft.com/office/officeart/2005/8/layout/pList2#1"/>
    <dgm:cxn modelId="{51F966D4-1E0E-4F19-B86F-5FE45DD2F03D}" srcId="{5ECD8659-7543-4321-987C-416C9109644B}" destId="{20EC5DCA-8284-46CC-BA4A-7235179F0B25}" srcOrd="2" destOrd="0" parTransId="{0AB2E0CB-EAD2-4949-ACC4-B793E051C54F}" sibTransId="{5C4B89C2-F640-41E4-95E8-837702386603}"/>
    <dgm:cxn modelId="{F186B06E-0718-40F0-88C5-A34B3610F5E9}" type="presOf" srcId="{6B41C8FD-B9D5-43BA-B8E0-37E9D9D02EC9}" destId="{BC189A34-1DE0-4B52-9278-74A0903C8039}" srcOrd="0" destOrd="2" presId="urn:microsoft.com/office/officeart/2005/8/layout/pList2#1"/>
    <dgm:cxn modelId="{D99CCFDC-3111-4A03-8DE2-523E5E24B54F}" type="presOf" srcId="{7777ACD8-3259-4AE2-A7C7-2C34D6D8EA31}" destId="{BC189A34-1DE0-4B52-9278-74A0903C8039}" srcOrd="0" destOrd="3" presId="urn:microsoft.com/office/officeart/2005/8/layout/pList2#1"/>
    <dgm:cxn modelId="{A55788C5-61B0-48CF-868C-8286CE43E331}" type="presOf" srcId="{6AA9E9A0-DF28-446C-9B54-6A1A23801354}" destId="{A6180113-72E7-4E78-9D89-F57DF4CAFB3A}" srcOrd="0" destOrd="1" presId="urn:microsoft.com/office/officeart/2005/8/layout/pList2#1"/>
    <dgm:cxn modelId="{E5194CF1-364D-41C7-816D-FF5C88371F3E}" type="presOf" srcId="{E0A4A29D-7D0D-4375-9D22-C2F2A4C022E0}" destId="{A6180113-72E7-4E78-9D89-F57DF4CAFB3A}" srcOrd="0" destOrd="2" presId="urn:microsoft.com/office/officeart/2005/8/layout/pList2#1"/>
    <dgm:cxn modelId="{5487B6C3-6873-4F2C-8C10-2BC41C3BF170}" srcId="{FBED904B-5E19-42E5-9805-09C977AE5BA8}" destId="{6B41C8FD-B9D5-43BA-B8E0-37E9D9D02EC9}" srcOrd="1" destOrd="0" parTransId="{F5224CAC-6735-4012-952E-6CBB36ACF532}" sibTransId="{C1272B25-4841-4B4D-950D-C735E2FBC7F1}"/>
    <dgm:cxn modelId="{6BEB8F73-9C21-46CF-9172-F8B7F5C69F73}" srcId="{5ECD8659-7543-4321-987C-416C9109644B}" destId="{E6D88A6A-4FDF-457F-A666-E7BFD6BD3FC5}" srcOrd="4" destOrd="0" parTransId="{CF645BEB-8EFC-4A5B-A861-1B476E55E57A}" sibTransId="{DBC075A8-057E-4E94-9B40-5A12CB655221}"/>
    <dgm:cxn modelId="{13EBC64A-A57B-473C-9D25-B766FFAD047B}" type="presOf" srcId="{45464D61-702F-4593-BED9-0364287A9C80}" destId="{BC189A34-1DE0-4B52-9278-74A0903C8039}" srcOrd="0" destOrd="1" presId="urn:microsoft.com/office/officeart/2005/8/layout/pList2#1"/>
    <dgm:cxn modelId="{0B430C46-C877-4501-A6D4-C17481BA1A49}" srcId="{CE7D4111-6B18-4167-84CB-1234E579AA7A}" destId="{E0A4A29D-7D0D-4375-9D22-C2F2A4C022E0}" srcOrd="1" destOrd="0" parTransId="{7ED711C5-3468-4006-93AC-77C79C83F8D4}" sibTransId="{048E9198-AB6A-4DFC-A102-00748F2C3172}"/>
    <dgm:cxn modelId="{293D9673-514D-4F49-8158-E201ED5F8508}" type="presOf" srcId="{20EC5DCA-8284-46CC-BA4A-7235179F0B25}" destId="{4531B3A5-5C15-46B8-A96F-8AD307D7347F}" srcOrd="0" destOrd="5" presId="urn:microsoft.com/office/officeart/2005/8/layout/pList2#1"/>
    <dgm:cxn modelId="{064CFF69-B847-4210-983D-67A778C1AA4E}" srcId="{CE7D4111-6B18-4167-84CB-1234E579AA7A}" destId="{A44364D4-1FEC-4147-AE40-5BBE44D42397}" srcOrd="3" destOrd="0" parTransId="{1ACE0006-4857-4499-991D-B8ABBC1B0A5A}" sibTransId="{A2CE5332-3076-4C1C-984B-661A925286D9}"/>
    <dgm:cxn modelId="{903BAB9E-F945-48C6-BF22-AE5BF34B0126}" srcId="{5ECD8659-7543-4321-987C-416C9109644B}" destId="{CBE59F71-5B77-4F7D-8A96-FF6659A3AA3C}" srcOrd="0" destOrd="0" parTransId="{F97CC603-DD45-4A1F-9065-2D2BEBE6D82A}" sibTransId="{D2115A78-611E-433F-B2E8-585A4CCE1F7D}"/>
    <dgm:cxn modelId="{01C06652-144D-44F8-BE8A-14C435D682ED}" srcId="{D98E09CA-DDB4-49F7-92DD-D3B2EBD089A3}" destId="{FBED904B-5E19-42E5-9805-09C977AE5BA8}" srcOrd="0" destOrd="0" parTransId="{71A3F9C0-51F2-4F37-8167-4A675D91BD33}" sibTransId="{7A977DB4-1AB3-4317-B949-108A11EBE590}"/>
    <dgm:cxn modelId="{F845BFDB-B5E9-4D26-BDB7-A181A16463CD}" srcId="{D98E09CA-DDB4-49F7-92DD-D3B2EBD089A3}" destId="{2EE3FA18-5830-43F7-AC8B-3BFA67531878}" srcOrd="2" destOrd="0" parTransId="{1E36E236-F013-4003-9370-220DAA922772}" sibTransId="{646CF81A-85D3-46EC-BC1C-BE6852A46D52}"/>
    <dgm:cxn modelId="{4BC944FC-5007-4348-A476-65B0E4F6A9F9}" type="presOf" srcId="{0EBB3B9D-B2CC-470E-8E04-34BB99F8194B}" destId="{A6180113-72E7-4E78-9D89-F57DF4CAFB3A}" srcOrd="0" destOrd="7" presId="urn:microsoft.com/office/officeart/2005/8/layout/pList2#1"/>
    <dgm:cxn modelId="{CB515164-F37D-460D-BEAF-C561D8C212C9}" srcId="{2EE3FA18-5830-43F7-AC8B-3BFA67531878}" destId="{9D1A936F-3312-4237-BED2-2F8E8DCA9EB7}" srcOrd="0" destOrd="0" parTransId="{1F84F99D-440B-44B4-B95F-F9CB3394D1C3}" sibTransId="{8851012E-3FBA-4CB9-BAF3-2E036AECD309}"/>
    <dgm:cxn modelId="{D8C3A9B3-E73E-4EA2-A9DA-0E0FB6107635}" srcId="{CE7D4111-6B18-4167-84CB-1234E579AA7A}" destId="{E4CC6F53-F258-46CF-B047-BE2E2E118699}" srcOrd="2" destOrd="0" parTransId="{9100F84B-341D-4B24-A953-ED23BE81DF04}" sibTransId="{E3F0B137-D86F-4C4D-95AF-9E28B03A4B3A}"/>
    <dgm:cxn modelId="{948B1428-B646-402A-9A78-87629A86403C}" type="presOf" srcId="{E4CC6F53-F258-46CF-B047-BE2E2E118699}" destId="{A6180113-72E7-4E78-9D89-F57DF4CAFB3A}" srcOrd="0" destOrd="3" presId="urn:microsoft.com/office/officeart/2005/8/layout/pList2#1"/>
    <dgm:cxn modelId="{D879B5D3-96E2-4632-BAB3-DEFBCEE5E1BA}" type="presOf" srcId="{9849A2D9-484D-4F65-B467-8647F2880B1B}" destId="{4531B3A5-5C15-46B8-A96F-8AD307D7347F}" srcOrd="0" destOrd="6" presId="urn:microsoft.com/office/officeart/2005/8/layout/pList2#1"/>
    <dgm:cxn modelId="{2FF2B407-5AA7-49F0-AFB3-C3F98FBC2D63}" type="presOf" srcId="{C7D1EA7D-A80C-4B1E-8C66-CF09E5B8C5CD}" destId="{C53F4258-265D-46EA-8999-80B7D79053C9}" srcOrd="0" destOrd="0" presId="urn:microsoft.com/office/officeart/2005/8/layout/pList2#1"/>
    <dgm:cxn modelId="{E7AF8672-158A-4CB4-8FFD-5761924E4599}" type="presOf" srcId="{FBED904B-5E19-42E5-9805-09C977AE5BA8}" destId="{BC189A34-1DE0-4B52-9278-74A0903C8039}" srcOrd="0" destOrd="0" presId="urn:microsoft.com/office/officeart/2005/8/layout/pList2#1"/>
    <dgm:cxn modelId="{2D4F9BD7-2749-48B5-8ED9-52ECD4274226}" type="presOf" srcId="{D98E09CA-DDB4-49F7-92DD-D3B2EBD089A3}" destId="{6F4409A3-7EBC-452A-AEE6-9A1F4AE40CCF}" srcOrd="0" destOrd="0" presId="urn:microsoft.com/office/officeart/2005/8/layout/pList2#1"/>
    <dgm:cxn modelId="{1A375FE0-467F-4368-8485-A187EB20954B}" srcId="{FBED904B-5E19-42E5-9805-09C977AE5BA8}" destId="{F6BC4E69-B3A3-4400-8D6C-1891992E3C50}" srcOrd="3" destOrd="0" parTransId="{C5786468-A74A-483B-966A-14FEC2882850}" sibTransId="{9C516223-0AD9-4578-A729-3E42D182FEF4}"/>
    <dgm:cxn modelId="{3A23B70C-603C-4738-8D67-E87F29BF490B}" srcId="{D98E09CA-DDB4-49F7-92DD-D3B2EBD089A3}" destId="{CE7D4111-6B18-4167-84CB-1234E579AA7A}" srcOrd="1" destOrd="0" parTransId="{90586345-7625-499D-AFF6-298A060390C5}" sibTransId="{C7D1EA7D-A80C-4B1E-8C66-CF09E5B8C5CD}"/>
    <dgm:cxn modelId="{42469367-B7AF-4DF3-B411-75F7D2D3DA7A}" type="presOf" srcId="{411AD83C-C911-4BC7-B02A-FC6FECD5C56E}" destId="{BC189A34-1DE0-4B52-9278-74A0903C8039}" srcOrd="0" destOrd="5" presId="urn:microsoft.com/office/officeart/2005/8/layout/pList2#1"/>
    <dgm:cxn modelId="{B18B3BFA-D146-41A3-B0A1-6A6F73F73DC1}" type="presOf" srcId="{544EA28B-F4BD-4381-A1FE-550933187935}" destId="{A6180113-72E7-4E78-9D89-F57DF4CAFB3A}" srcOrd="0" destOrd="5" presId="urn:microsoft.com/office/officeart/2005/8/layout/pList2#1"/>
    <dgm:cxn modelId="{906C76C2-01F4-4677-8729-BCEF50E6DFAD}" type="presOf" srcId="{9D1A936F-3312-4237-BED2-2F8E8DCA9EB7}" destId="{4531B3A5-5C15-46B8-A96F-8AD307D7347F}" srcOrd="0" destOrd="1" presId="urn:microsoft.com/office/officeart/2005/8/layout/pList2#1"/>
    <dgm:cxn modelId="{ECC4A04E-71BF-4519-8EB8-6B045252B9BB}" srcId="{5ECD8659-7543-4321-987C-416C9109644B}" destId="{221E3254-C57A-4BE1-91E4-7F3E73B53C88}" srcOrd="1" destOrd="0" parTransId="{053CFD9B-E7F2-42E2-A727-1209A128A8A1}" sibTransId="{EA81E33E-34E6-446A-B7A7-31FB19E572DB}"/>
    <dgm:cxn modelId="{B75B68A5-93ED-4928-A542-B286161AF86F}" type="presOf" srcId="{CBE59F71-5B77-4F7D-8A96-FF6659A3AA3C}" destId="{4531B3A5-5C15-46B8-A96F-8AD307D7347F}" srcOrd="0" destOrd="3" presId="urn:microsoft.com/office/officeart/2005/8/layout/pList2#1"/>
    <dgm:cxn modelId="{365BFF93-89D1-46AC-AC77-CC1E84A45FD9}" type="presOf" srcId="{E6D88A6A-4FDF-457F-A666-E7BFD6BD3FC5}" destId="{4531B3A5-5C15-46B8-A96F-8AD307D7347F}" srcOrd="0" destOrd="7" presId="urn:microsoft.com/office/officeart/2005/8/layout/pList2#1"/>
    <dgm:cxn modelId="{98FD8305-6019-45CA-941C-30D39882AA24}" srcId="{CE7D4111-6B18-4167-84CB-1234E579AA7A}" destId="{6AA9E9A0-DF28-446C-9B54-6A1A23801354}" srcOrd="0" destOrd="0" parTransId="{CD1ED256-8404-4628-9DBD-F88BAF6156B9}" sibTransId="{8D044A7D-A52E-47A3-8B8E-3B7828FD8AF3}"/>
    <dgm:cxn modelId="{74074415-D6CF-43CB-A84B-8C07C0DA536E}" type="presOf" srcId="{CE7D4111-6B18-4167-84CB-1234E579AA7A}" destId="{A6180113-72E7-4E78-9D89-F57DF4CAFB3A}" srcOrd="0" destOrd="0" presId="urn:microsoft.com/office/officeart/2005/8/layout/pList2#1"/>
    <dgm:cxn modelId="{DED6530C-E25A-4366-A28B-2E38B0DB68B3}" type="presParOf" srcId="{6F4409A3-7EBC-452A-AEE6-9A1F4AE40CCF}" destId="{125539C6-9C9E-4D57-B30C-3A9DD713B4CD}" srcOrd="0" destOrd="0" presId="urn:microsoft.com/office/officeart/2005/8/layout/pList2#1"/>
    <dgm:cxn modelId="{BF699970-B7FF-4CD7-8698-A7326BAFB63F}" type="presParOf" srcId="{6F4409A3-7EBC-452A-AEE6-9A1F4AE40CCF}" destId="{B171638B-6782-4441-A6E5-B5A1BFD08650}" srcOrd="1" destOrd="0" presId="urn:microsoft.com/office/officeart/2005/8/layout/pList2#1"/>
    <dgm:cxn modelId="{63D9BB86-4EF7-4179-8F8D-C0203E82B708}" type="presParOf" srcId="{B171638B-6782-4441-A6E5-B5A1BFD08650}" destId="{786D0F7A-B983-4787-993E-E20198CE97BD}" srcOrd="0" destOrd="0" presId="urn:microsoft.com/office/officeart/2005/8/layout/pList2#1"/>
    <dgm:cxn modelId="{4D10A177-BC08-4792-ACB3-B0AA61DFE205}" type="presParOf" srcId="{786D0F7A-B983-4787-993E-E20198CE97BD}" destId="{BC189A34-1DE0-4B52-9278-74A0903C8039}" srcOrd="0" destOrd="0" presId="urn:microsoft.com/office/officeart/2005/8/layout/pList2#1"/>
    <dgm:cxn modelId="{321AFEB0-42A8-48B4-AA42-0D741ECDFB6A}" type="presParOf" srcId="{786D0F7A-B983-4787-993E-E20198CE97BD}" destId="{E7ADA43D-7003-45DA-8F69-9387268657A0}" srcOrd="1" destOrd="0" presId="urn:microsoft.com/office/officeart/2005/8/layout/pList2#1"/>
    <dgm:cxn modelId="{04B456F7-D74C-42CC-A53F-E7EA0AAD89CA}" type="presParOf" srcId="{786D0F7A-B983-4787-993E-E20198CE97BD}" destId="{D98062A2-D2A3-4BD2-8AC9-F611927B25E6}" srcOrd="2" destOrd="0" presId="urn:microsoft.com/office/officeart/2005/8/layout/pList2#1"/>
    <dgm:cxn modelId="{34F136C6-3A0C-43CD-AD11-DC470E2BEB35}" type="presParOf" srcId="{B171638B-6782-4441-A6E5-B5A1BFD08650}" destId="{D37825A9-BD34-406C-8C46-22C24E0A417B}" srcOrd="1" destOrd="0" presId="urn:microsoft.com/office/officeart/2005/8/layout/pList2#1"/>
    <dgm:cxn modelId="{89B17446-967C-40D9-9982-5C0B8503D02A}" type="presParOf" srcId="{B171638B-6782-4441-A6E5-B5A1BFD08650}" destId="{A8D02C13-39F5-4398-B4CB-15B8C0C35149}" srcOrd="2" destOrd="0" presId="urn:microsoft.com/office/officeart/2005/8/layout/pList2#1"/>
    <dgm:cxn modelId="{DD77900B-97BF-4BD3-8579-4C990A7459A6}" type="presParOf" srcId="{A8D02C13-39F5-4398-B4CB-15B8C0C35149}" destId="{A6180113-72E7-4E78-9D89-F57DF4CAFB3A}" srcOrd="0" destOrd="0" presId="urn:microsoft.com/office/officeart/2005/8/layout/pList2#1"/>
    <dgm:cxn modelId="{408F8672-8010-48F2-89F0-6A74748C5357}" type="presParOf" srcId="{A8D02C13-39F5-4398-B4CB-15B8C0C35149}" destId="{100FD551-63B8-4908-8B84-9B1F1FB170E4}" srcOrd="1" destOrd="0" presId="urn:microsoft.com/office/officeart/2005/8/layout/pList2#1"/>
    <dgm:cxn modelId="{F2283919-E409-467A-AEC2-D698EA23CB30}" type="presParOf" srcId="{A8D02C13-39F5-4398-B4CB-15B8C0C35149}" destId="{D20680B3-EA37-4D73-A72E-47C2BE417F69}" srcOrd="2" destOrd="0" presId="urn:microsoft.com/office/officeart/2005/8/layout/pList2#1"/>
    <dgm:cxn modelId="{5BDFD965-18AF-4B25-8189-9AE93DA1598B}" type="presParOf" srcId="{B171638B-6782-4441-A6E5-B5A1BFD08650}" destId="{C53F4258-265D-46EA-8999-80B7D79053C9}" srcOrd="3" destOrd="0" presId="urn:microsoft.com/office/officeart/2005/8/layout/pList2#1"/>
    <dgm:cxn modelId="{908392B0-1EF9-41A6-B67C-55A643F922BF}" type="presParOf" srcId="{B171638B-6782-4441-A6E5-B5A1BFD08650}" destId="{5E74022B-9585-483C-8C83-3B7DF8B3CAD9}" srcOrd="4" destOrd="0" presId="urn:microsoft.com/office/officeart/2005/8/layout/pList2#1"/>
    <dgm:cxn modelId="{BBD1DACD-47DE-4B70-8AC9-CE00595CE9A4}" type="presParOf" srcId="{5E74022B-9585-483C-8C83-3B7DF8B3CAD9}" destId="{4531B3A5-5C15-46B8-A96F-8AD307D7347F}" srcOrd="0" destOrd="0" presId="urn:microsoft.com/office/officeart/2005/8/layout/pList2#1"/>
    <dgm:cxn modelId="{50502D7B-B859-405D-B5BE-E69C4F5C16EE}" type="presParOf" srcId="{5E74022B-9585-483C-8C83-3B7DF8B3CAD9}" destId="{F4150A8B-1156-466F-A74D-3D42A3CD37E0}" srcOrd="1" destOrd="0" presId="urn:microsoft.com/office/officeart/2005/8/layout/pList2#1"/>
    <dgm:cxn modelId="{BE1A4EE1-94F1-4BB7-9BF5-00CCA9E592B1}" type="presParOf" srcId="{5E74022B-9585-483C-8C83-3B7DF8B3CAD9}" destId="{8B5547A7-A6AF-4B59-8932-71374D209694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81988-3ABE-453D-9ACB-3D140A020C39}">
      <dsp:nvSpPr>
        <dsp:cNvPr id="0" name=""/>
        <dsp:cNvSpPr/>
      </dsp:nvSpPr>
      <dsp:spPr>
        <a:xfrm>
          <a:off x="0" y="781"/>
          <a:ext cx="2572420" cy="799526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Submerged aquatic vegetation recovery is linked to nutrient reductions.</a:t>
          </a:r>
        </a:p>
      </dsp:txBody>
      <dsp:txXfrm>
        <a:off x="39030" y="39811"/>
        <a:ext cx="2494360" cy="721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81988-3ABE-453D-9ACB-3D140A020C39}">
      <dsp:nvSpPr>
        <dsp:cNvPr id="0" name=""/>
        <dsp:cNvSpPr/>
      </dsp:nvSpPr>
      <dsp:spPr>
        <a:xfrm>
          <a:off x="0" y="781"/>
          <a:ext cx="2572420" cy="799526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Blue crab populations respond to fisheries management, habitat restoration, and SAV recovery.</a:t>
          </a:r>
        </a:p>
      </dsp:txBody>
      <dsp:txXfrm>
        <a:off x="39030" y="39811"/>
        <a:ext cx="2494360" cy="721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81988-3ABE-453D-9ACB-3D140A020C39}">
      <dsp:nvSpPr>
        <dsp:cNvPr id="0" name=""/>
        <dsp:cNvSpPr/>
      </dsp:nvSpPr>
      <dsp:spPr>
        <a:xfrm>
          <a:off x="0" y="781"/>
          <a:ext cx="2572420" cy="799526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Harris Creek, MD is the first fully restored oyster reef in Chesapeake Bay.</a:t>
          </a:r>
        </a:p>
      </dsp:txBody>
      <dsp:txXfrm>
        <a:off x="39030" y="39811"/>
        <a:ext cx="2494360" cy="721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539C6-9C9E-4D57-B30C-3A9DD713B4CD}">
      <dsp:nvSpPr>
        <dsp:cNvPr id="0" name=""/>
        <dsp:cNvSpPr/>
      </dsp:nvSpPr>
      <dsp:spPr>
        <a:xfrm>
          <a:off x="0" y="-4657"/>
          <a:ext cx="7924800" cy="23503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062A2-D2A3-4BD2-8AC9-F611927B25E6}">
      <dsp:nvSpPr>
        <dsp:cNvPr id="0" name=""/>
        <dsp:cNvSpPr/>
      </dsp:nvSpPr>
      <dsp:spPr>
        <a:xfrm>
          <a:off x="237744" y="315553"/>
          <a:ext cx="2327909" cy="17099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89A34-1DE0-4B52-9278-74A0903C8039}">
      <dsp:nvSpPr>
        <dsp:cNvPr id="0" name=""/>
        <dsp:cNvSpPr/>
      </dsp:nvSpPr>
      <dsp:spPr>
        <a:xfrm rot="10800000">
          <a:off x="237744" y="2336377"/>
          <a:ext cx="2327909" cy="28498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Wastewater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Dedicated Fund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67 Majors to ENR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Economies of Scale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Incentives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Minors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Septic Upgrades &amp; Connections</a:t>
          </a:r>
        </a:p>
      </dsp:txBody>
      <dsp:txXfrm rot="10800000">
        <a:off x="309335" y="2336377"/>
        <a:ext cx="2184727" cy="2778289"/>
      </dsp:txXfrm>
    </dsp:sp>
    <dsp:sp modelId="{D20680B3-EA37-4D73-A72E-47C2BE417F69}">
      <dsp:nvSpPr>
        <dsp:cNvPr id="0" name=""/>
        <dsp:cNvSpPr/>
      </dsp:nvSpPr>
      <dsp:spPr>
        <a:xfrm>
          <a:off x="2798445" y="315553"/>
          <a:ext cx="2327909" cy="17099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80113-72E7-4E78-9D89-F57DF4CAFB3A}">
      <dsp:nvSpPr>
        <dsp:cNvPr id="0" name=""/>
        <dsp:cNvSpPr/>
      </dsp:nvSpPr>
      <dsp:spPr>
        <a:xfrm rot="10800000">
          <a:off x="2798445" y="2336377"/>
          <a:ext cx="2327909" cy="28498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Agriculture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Cost Share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Nutrient Management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PMT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Cover Crops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CREP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New technologies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Locally Developed SCD Plans</a:t>
          </a:r>
          <a:endParaRPr lang="en-US" sz="1500" kern="1200" dirty="0"/>
        </a:p>
      </dsp:txBody>
      <dsp:txXfrm rot="10800000">
        <a:off x="2870036" y="2336377"/>
        <a:ext cx="2184727" cy="2778289"/>
      </dsp:txXfrm>
    </dsp:sp>
    <dsp:sp modelId="{8B5547A7-A6AF-4B59-8932-71374D209694}">
      <dsp:nvSpPr>
        <dsp:cNvPr id="0" name=""/>
        <dsp:cNvSpPr/>
      </dsp:nvSpPr>
      <dsp:spPr>
        <a:xfrm>
          <a:off x="5359145" y="315553"/>
          <a:ext cx="2327909" cy="17099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1B3A5-5C15-46B8-A96F-8AD307D7347F}">
      <dsp:nvSpPr>
        <dsp:cNvPr id="0" name=""/>
        <dsp:cNvSpPr/>
      </dsp:nvSpPr>
      <dsp:spPr>
        <a:xfrm rot="10800000">
          <a:off x="5359145" y="2336377"/>
          <a:ext cx="2327909" cy="28498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Urban </a:t>
          </a:r>
          <a:r>
            <a:rPr lang="en-US" sz="1900" kern="1200" dirty="0" err="1" smtClean="0"/>
            <a:t>Stormwater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New development </a:t>
          </a:r>
          <a:r>
            <a:rPr lang="en-US" sz="1500" kern="1200" dirty="0" err="1" smtClean="0"/>
            <a:t>stormwater</a:t>
          </a:r>
          <a:r>
            <a:rPr lang="en-US" sz="1500" kern="1200" dirty="0" smtClean="0"/>
            <a:t> standards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MS4 Phase I 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Local Restoration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Financial Assurance 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P3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Compliance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Funding</a:t>
          </a:r>
          <a:endParaRPr lang="en-US" sz="1500" kern="1200" dirty="0"/>
        </a:p>
      </dsp:txBody>
      <dsp:txXfrm rot="10800000">
        <a:off x="5430736" y="2336377"/>
        <a:ext cx="2184727" cy="2778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4269F1-69D4-4DF9-B725-E1D4114B5E5D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9B2577-90B3-434A-8B90-9DA4BC20F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48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8B2CA7-5DC2-468B-96F9-B0B12D98909E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2A3DF0-6FC2-4A09-BB9D-6C1FA28E4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A7EEC-0544-4706-A0D5-9F80B07932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0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A8B8D-9D03-4D8B-B0EE-319203705A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6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/>
              <a:t>8.4 M lbs/yr REMAINING      2025 planning target 45.8 M lbs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A8B8D-9D03-4D8B-B0EE-319203705A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2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</a:t>
            </a:r>
            <a:r>
              <a:rPr lang="en-US" b="0" baseline="0" dirty="0" smtClean="0"/>
              <a:t>-0.01M </a:t>
            </a:r>
            <a:r>
              <a:rPr lang="en-US" baseline="0" dirty="0" smtClean="0"/>
              <a:t>lbs under 2025 Planning Target)   </a:t>
            </a:r>
            <a:r>
              <a:rPr lang="en-US" sz="1200" b="1" dirty="0" smtClean="0"/>
              <a:t>2025 planning target 3.68 M lbs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A8B8D-9D03-4D8B-B0EE-319203705A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2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8.4 million</a:t>
            </a:r>
            <a:r>
              <a:rPr lang="en-US" baseline="0" dirty="0" smtClean="0"/>
              <a:t> lbs N/yr total remaining reduction.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A8B8D-9D03-4D8B-B0EE-319203705A9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40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 words</a:t>
            </a:r>
            <a:r>
              <a:rPr lang="en-US" baseline="0" dirty="0" smtClean="0"/>
              <a:t>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A8B8D-9D03-4D8B-B0EE-319203705A9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47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A8B8D-9D03-4D8B-B0EE-319203705A9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25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5D0-C1D0-4937-9D56-C360825E159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814A-87C4-4B9F-BC11-205723FBF1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S:\WIP\Presentations\changingMD.jpe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2653" y="5948362"/>
            <a:ext cx="1521347" cy="909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303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5D0-C1D0-4937-9D56-C360825E159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814A-87C4-4B9F-BC11-205723FBF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9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5D0-C1D0-4937-9D56-C360825E159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814A-87C4-4B9F-BC11-205723FBF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01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0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0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96987E-FBB4-4961-8F03-8D8D2F46D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2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12/5/2018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89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1823" y="509143"/>
            <a:ext cx="7819391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12/5/2018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77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1823" y="509143"/>
            <a:ext cx="7819391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12/5/2018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3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1823" y="509143"/>
            <a:ext cx="7819391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12/5/2018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37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12/5/2018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5D0-C1D0-4937-9D56-C360825E159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814A-87C4-4B9F-BC11-205723FBF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7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 b="1">
                <a:solidFill>
                  <a:srgbClr val="156C48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MDELogo_Horizontal_Green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99595" y="457201"/>
            <a:ext cx="2744811" cy="109330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685800" y="1066800"/>
            <a:ext cx="3733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6019800" y="1053545"/>
            <a:ext cx="3695700" cy="13255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6477000"/>
            <a:ext cx="9448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222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/>
          </a:bodyPr>
          <a:lstStyle>
            <a:lvl1pPr algn="l">
              <a:defRPr sz="3600" b="0">
                <a:solidFill>
                  <a:srgbClr val="156C48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04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3352800"/>
            <a:ext cx="12954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156C48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 descr="MDELogo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" y="2819400"/>
            <a:ext cx="990606" cy="99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53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06133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8448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08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167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352800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73050"/>
            <a:ext cx="4648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352800" cy="376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MDELogo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0" y="304800"/>
            <a:ext cx="838206" cy="83820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295400"/>
            <a:ext cx="3352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157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093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11BC0-DE0C-4474-870B-ED1A0CCEE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5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5D0-C1D0-4937-9D56-C360825E159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814A-87C4-4B9F-BC11-205723FBF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43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11BC0-DE0C-4474-870B-ED1A0CCEEB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6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5D0-C1D0-4937-9D56-C360825E159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814A-87C4-4B9F-BC11-205723FBF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5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5D0-C1D0-4937-9D56-C360825E159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814A-87C4-4B9F-BC11-205723FBF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5D0-C1D0-4937-9D56-C360825E159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814A-87C4-4B9F-BC11-205723FBF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9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5D0-C1D0-4937-9D56-C360825E159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814A-87C4-4B9F-BC11-205723FBF1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S:\WIP\Presentations\changingMD.jpe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2653" y="5948362"/>
            <a:ext cx="1521347" cy="909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875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5D0-C1D0-4937-9D56-C360825E159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814A-87C4-4B9F-BC11-205723FBF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5D0-C1D0-4937-9D56-C360825E159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814A-87C4-4B9F-BC11-205723FBF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7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EB5D0-C1D0-4937-9D56-C360825E1590}" type="datetimeFigureOut">
              <a:rPr lang="en-US" smtClean="0"/>
              <a:pPr/>
              <a:t>12/5/2018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814A-87C4-4B9F-BC11-205723FBF1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33400" y="304800"/>
            <a:ext cx="8305800" cy="914400"/>
          </a:xfrm>
          <a:prstGeom prst="roundRect">
            <a:avLst/>
          </a:prstGeom>
          <a:solidFill>
            <a:srgbClr val="AEDDA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152402"/>
            <a:ext cx="1181332" cy="1211239"/>
          </a:xfrm>
          <a:prstGeom prst="rect">
            <a:avLst/>
          </a:prstGeom>
        </p:spPr>
      </p:pic>
      <p:pic>
        <p:nvPicPr>
          <p:cNvPr id="10" name="Picture 2" descr="S:\WIP\Presentations\changingMD.jpeg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2653" y="5948362"/>
            <a:ext cx="1521347" cy="909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887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80" r:id="rId12"/>
    <p:sldLayoutId id="2147483793" r:id="rId13"/>
    <p:sldLayoutId id="2147483821" r:id="rId14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1823" y="509143"/>
            <a:ext cx="781939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90012" y="1109219"/>
            <a:ext cx="51530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2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12/5/2018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6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78">
        <a:defRPr>
          <a:latin typeface="+mn-lt"/>
          <a:ea typeface="+mn-ea"/>
          <a:cs typeface="+mn-cs"/>
        </a:defRPr>
      </a:lvl2pPr>
      <a:lvl3pPr marL="914354">
        <a:defRPr>
          <a:latin typeface="+mn-lt"/>
          <a:ea typeface="+mn-ea"/>
          <a:cs typeface="+mn-cs"/>
        </a:defRPr>
      </a:lvl3pPr>
      <a:lvl4pPr marL="1371532">
        <a:defRPr>
          <a:latin typeface="+mn-lt"/>
          <a:ea typeface="+mn-ea"/>
          <a:cs typeface="+mn-cs"/>
        </a:defRPr>
      </a:lvl4pPr>
      <a:lvl5pPr marL="1828709">
        <a:defRPr>
          <a:latin typeface="+mn-lt"/>
          <a:ea typeface="+mn-ea"/>
          <a:cs typeface="+mn-cs"/>
        </a:defRPr>
      </a:lvl5pPr>
      <a:lvl6pPr marL="2285886">
        <a:defRPr>
          <a:latin typeface="+mn-lt"/>
          <a:ea typeface="+mn-ea"/>
          <a:cs typeface="+mn-cs"/>
        </a:defRPr>
      </a:lvl6pPr>
      <a:lvl7pPr marL="2743063">
        <a:defRPr>
          <a:latin typeface="+mn-lt"/>
          <a:ea typeface="+mn-ea"/>
          <a:cs typeface="+mn-cs"/>
        </a:defRPr>
      </a:lvl7pPr>
      <a:lvl8pPr marL="3200240">
        <a:defRPr>
          <a:latin typeface="+mn-lt"/>
          <a:ea typeface="+mn-ea"/>
          <a:cs typeface="+mn-cs"/>
        </a:defRPr>
      </a:lvl8pPr>
      <a:lvl9pPr marL="36574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8">
        <a:defRPr>
          <a:latin typeface="+mn-lt"/>
          <a:ea typeface="+mn-ea"/>
          <a:cs typeface="+mn-cs"/>
        </a:defRPr>
      </a:lvl2pPr>
      <a:lvl3pPr marL="914354">
        <a:defRPr>
          <a:latin typeface="+mn-lt"/>
          <a:ea typeface="+mn-ea"/>
          <a:cs typeface="+mn-cs"/>
        </a:defRPr>
      </a:lvl3pPr>
      <a:lvl4pPr marL="1371532">
        <a:defRPr>
          <a:latin typeface="+mn-lt"/>
          <a:ea typeface="+mn-ea"/>
          <a:cs typeface="+mn-cs"/>
        </a:defRPr>
      </a:lvl4pPr>
      <a:lvl5pPr marL="1828709">
        <a:defRPr>
          <a:latin typeface="+mn-lt"/>
          <a:ea typeface="+mn-ea"/>
          <a:cs typeface="+mn-cs"/>
        </a:defRPr>
      </a:lvl5pPr>
      <a:lvl6pPr marL="2285886">
        <a:defRPr>
          <a:latin typeface="+mn-lt"/>
          <a:ea typeface="+mn-ea"/>
          <a:cs typeface="+mn-cs"/>
        </a:defRPr>
      </a:lvl6pPr>
      <a:lvl7pPr marL="2743063">
        <a:defRPr>
          <a:latin typeface="+mn-lt"/>
          <a:ea typeface="+mn-ea"/>
          <a:cs typeface="+mn-cs"/>
        </a:defRPr>
      </a:lvl7pPr>
      <a:lvl8pPr marL="3200240">
        <a:defRPr>
          <a:latin typeface="+mn-lt"/>
          <a:ea typeface="+mn-ea"/>
          <a:cs typeface="+mn-cs"/>
        </a:defRPr>
      </a:lvl8pPr>
      <a:lvl9pPr marL="3657418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MDELogo_Symbo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57200" y="381000"/>
            <a:ext cx="838206" cy="83820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305800" cy="0"/>
          </a:xfrm>
          <a:prstGeom prst="line">
            <a:avLst/>
          </a:prstGeom>
          <a:ln w="28575">
            <a:solidFill>
              <a:srgbClr val="187E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19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156C48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400" kern="1200" dirty="0" smtClean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facebook.com/MdAgDe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diagramColors" Target="../diagrams/colors2.xml"/><Relationship Id="rId18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21" Type="http://schemas.openxmlformats.org/officeDocument/2006/relationships/image" Target="../media/image10.png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17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jpeg"/><Relationship Id="rId10" Type="http://schemas.openxmlformats.org/officeDocument/2006/relationships/diagramData" Target="../diagrams/data2.xml"/><Relationship Id="rId19" Type="http://schemas.openxmlformats.org/officeDocument/2006/relationships/diagramColors" Target="../diagrams/colors3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Maryland Agriculture’s Role and Progress toward the Chesapeake Bay Restoration </a:t>
            </a:r>
            <a:r>
              <a:rPr lang="en-US" sz="3200" dirty="0"/>
              <a:t/>
            </a:r>
            <a:br>
              <a:rPr lang="en-US" sz="3200" dirty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Agricultural Conservation Leasing Workshops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Jason Keppler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1816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371600"/>
          <a:ext cx="7391402" cy="4952997"/>
        </p:xfrm>
        <a:graphic>
          <a:graphicData uri="http://schemas.openxmlformats.org/drawingml/2006/table">
            <a:tbl>
              <a:tblPr/>
              <a:tblGrid>
                <a:gridCol w="358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BMP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 Milestones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 Goal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2025 Goal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10' Fertilizer Setback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5,280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3168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5,280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Alternative Crops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200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498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830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Barnyard Runoff Control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168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1,180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CAFO Manure Application Setback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2,500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1500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2,500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Conservation Tillage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764,630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704,198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765,487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Cover Crop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355,000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424,086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424,086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Cropland Irrigation Management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92,000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119,728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119,728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Dairy Manure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Incorporation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3,976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16,703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27,838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Decision Agriculture - Cropland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84,920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356,665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594,441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Enhanced Nutrient Management - Tier I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14,285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60,000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100,000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Enhanced Nutrient Management - Tier II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14,285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60,000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100,000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Enhanced Nutrient Management - Tier III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25,000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105,000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175,000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Forest Buffers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335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1,406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2,344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Grass Buffers; Vegetated Open Channel - Agriculture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538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2,258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3,763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Heavy Use Poultry Area Concrete Pads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Operations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19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Horse Pasture Management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712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2,994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4,990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Irrigation Water Capture Reuse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1,000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2,120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3,533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Land Retirement to hay without nutrients (HEL)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2,030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8,536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14,226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Land Retirement to pasture (HEL)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5,285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22,200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37,000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Loafing Lot Management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34 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5463" marR="5463" marT="54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95400" y="304800"/>
            <a:ext cx="7543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Agriculture WIPII Plan Goals</a:t>
            </a:r>
          </a:p>
        </p:txBody>
      </p:sp>
    </p:spTree>
    <p:extLst>
      <p:ext uri="{BB962C8B-B14F-4D97-AF65-F5344CB8AC3E}">
        <p14:creationId xmlns:p14="http://schemas.microsoft.com/office/powerpoint/2010/main" val="1088081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13409"/>
              </p:ext>
            </p:extLst>
          </p:nvPr>
        </p:nvGraphicFramePr>
        <p:xfrm>
          <a:off x="838202" y="1295400"/>
          <a:ext cx="7391401" cy="5257800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0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BMP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 Milestones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 Goal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2025 Goal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Manure Transport - Out of Watershed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37,000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Mortality Composters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Operations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 Urban Stream Restoration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Linear Feet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6,919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29,061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48,435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Nutrient Management - Cropland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685,000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211,036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351,726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Nutrient Management -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Hayland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75,000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Nutrient Management - Nursery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1,836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Off Stream Watering Without Fencing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655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4,167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Poultry Litter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Incorporation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23,876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100,283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167,138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Poultry Litter Treatment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Operations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64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Precision Intensive Rotational Grazing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398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Prescribed Grazing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2,614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Shallow Wildlife Wetland Habitat Management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Shoreline Erosion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Linear Feet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3,649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15,326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Soil Conservation and Water Quality Plans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826,000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1,026,413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1,145,326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Sorbing Materials in Ag Ditches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737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Stream Access Control with Fencing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5,050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20,956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35,355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Tree Planting; Vegetative Environmental Buffers - Poultry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118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Water Control Structures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2,453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17,173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66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Wetland Restoration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502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2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Phytase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8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Poultry Waste Structures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Operations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Livestock Waste Structures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Operations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95400" y="304800"/>
            <a:ext cx="7543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Agriculture WIPII Plan Goals</a:t>
            </a:r>
          </a:p>
        </p:txBody>
      </p:sp>
    </p:spTree>
    <p:extLst>
      <p:ext uri="{BB962C8B-B14F-4D97-AF65-F5344CB8AC3E}">
        <p14:creationId xmlns:p14="http://schemas.microsoft.com/office/powerpoint/2010/main" val="3284323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Pounds N Delivered to Bay: 2017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57200" y="1752600"/>
          <a:ext cx="7543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48600" y="541020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5.3.2</a:t>
            </a:r>
          </a:p>
        </p:txBody>
      </p:sp>
    </p:spTree>
    <p:extLst>
      <p:ext uri="{BB962C8B-B14F-4D97-AF65-F5344CB8AC3E}">
        <p14:creationId xmlns:p14="http://schemas.microsoft.com/office/powerpoint/2010/main" val="31017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914400"/>
          </a:xfrm>
        </p:spPr>
        <p:txBody>
          <a:bodyPr>
            <a:normAutofit/>
          </a:bodyPr>
          <a:lstStyle/>
          <a:p>
            <a:r>
              <a:rPr lang="en-US" sz="4000" dirty="0"/>
              <a:t>Implementation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2"/>
            <a:ext cx="6629400" cy="4525963"/>
          </a:xfrm>
        </p:spPr>
        <p:txBody>
          <a:bodyPr>
            <a:noAutofit/>
          </a:bodyPr>
          <a:lstStyle/>
          <a:p>
            <a:r>
              <a:rPr lang="en-US" sz="2400" dirty="0"/>
              <a:t>Fiscal Year 2017</a:t>
            </a:r>
          </a:p>
          <a:p>
            <a:pPr lvl="1"/>
            <a:r>
              <a:rPr lang="en-US" sz="2000" dirty="0"/>
              <a:t>924,000 acres under a Soil Conservation and Water Quality Plan </a:t>
            </a:r>
          </a:p>
          <a:p>
            <a:pPr lvl="1"/>
            <a:r>
              <a:rPr lang="en-US" sz="2000" dirty="0"/>
              <a:t>827,000 acres in compliance with nutrient management regulations </a:t>
            </a:r>
          </a:p>
          <a:p>
            <a:pPr lvl="1"/>
            <a:r>
              <a:rPr lang="en-US" sz="2000" dirty="0"/>
              <a:t>559,000 acres of winter cover crop</a:t>
            </a:r>
          </a:p>
          <a:p>
            <a:pPr lvl="1"/>
            <a:r>
              <a:rPr lang="en-US" sz="2000" dirty="0"/>
              <a:t>794,000 acres of conservation tillage  </a:t>
            </a:r>
          </a:p>
          <a:p>
            <a:r>
              <a:rPr lang="en-US" sz="2400" dirty="0"/>
              <a:t>Programmatic Highlights</a:t>
            </a:r>
          </a:p>
          <a:p>
            <a:pPr lvl="1"/>
            <a:r>
              <a:rPr lang="en-US" sz="2000" dirty="0"/>
              <a:t>Phosphorus Management Tool (PMT) regulations </a:t>
            </a:r>
          </a:p>
          <a:p>
            <a:pPr lvl="1"/>
            <a:r>
              <a:rPr lang="en-US" sz="2000" dirty="0"/>
              <a:t>Animal Waste Technology Fund</a:t>
            </a:r>
          </a:p>
          <a:p>
            <a:pPr lvl="1"/>
            <a:r>
              <a:rPr lang="en-US" sz="2000" dirty="0"/>
              <a:t>Manure Matching Services</a:t>
            </a:r>
          </a:p>
          <a:p>
            <a:pPr lvl="1"/>
            <a:r>
              <a:rPr lang="en-US" sz="2000" dirty="0"/>
              <a:t>Soil Health and Climate Change Initiatives</a:t>
            </a:r>
          </a:p>
          <a:p>
            <a:pPr lvl="1"/>
            <a:r>
              <a:rPr lang="en-US" sz="2000" dirty="0"/>
              <a:t>Agricultural Certainty Program</a:t>
            </a:r>
          </a:p>
          <a:p>
            <a:pPr lvl="1"/>
            <a:r>
              <a:rPr lang="en-US" sz="2000" dirty="0"/>
              <a:t>Nutrient Trading </a:t>
            </a:r>
          </a:p>
        </p:txBody>
      </p:sp>
    </p:spTree>
    <p:extLst>
      <p:ext uri="{BB962C8B-B14F-4D97-AF65-F5344CB8AC3E}">
        <p14:creationId xmlns:p14="http://schemas.microsoft.com/office/powerpoint/2010/main" val="6955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6977" y="2086561"/>
            <a:ext cx="7543800" cy="10883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949">
              <a:defRPr/>
            </a:pPr>
            <a:r>
              <a:rPr lang="en-US" sz="3301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remaining reductions needed and what is the gap</a:t>
            </a:r>
            <a:r>
              <a:rPr lang="en-US" sz="3301" b="1" i="1" spc="-37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301" b="1" i="1" spc="-37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301" b="1" i="1" spc="-37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799" y="2400032"/>
            <a:ext cx="4623211" cy="287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600199" y="3257506"/>
            <a:ext cx="1192695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b="1" dirty="0"/>
              <a:t>7.1 </a:t>
            </a:r>
            <a:r>
              <a:rPr lang="en-US" sz="1351" dirty="0"/>
              <a:t>million lbs.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14837" y="4000651"/>
            <a:ext cx="1192695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b="1" dirty="0"/>
              <a:t>1.3 </a:t>
            </a:r>
            <a:r>
              <a:rPr lang="en-US" sz="1351" dirty="0"/>
              <a:t>million lbs.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5406" y="5086783"/>
            <a:ext cx="783203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1" dirty="0"/>
              <a:t>2017 Progress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2880" y="5086783"/>
            <a:ext cx="783203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1" dirty="0"/>
              <a:t>Phase II WIP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86022" y="5086783"/>
            <a:ext cx="1143299" cy="71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1" dirty="0"/>
              <a:t>Phase III WIP Planning Target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3295" y="5143949"/>
            <a:ext cx="783203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1" dirty="0"/>
              <a:t>2009 Progress</a:t>
            </a:r>
          </a:p>
        </p:txBody>
      </p:sp>
      <p:sp>
        <p:nvSpPr>
          <p:cNvPr id="29" name="Down Arrow 28"/>
          <p:cNvSpPr/>
          <p:nvPr/>
        </p:nvSpPr>
        <p:spPr>
          <a:xfrm rot="3612749">
            <a:off x="5324587" y="2209478"/>
            <a:ext cx="309703" cy="151868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1" name="TextBox 30"/>
          <p:cNvSpPr txBox="1"/>
          <p:nvPr/>
        </p:nvSpPr>
        <p:spPr>
          <a:xfrm>
            <a:off x="6115455" y="2400032"/>
            <a:ext cx="132115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1" dirty="0"/>
              <a:t>Phase II WIP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86950" y="3314673"/>
            <a:ext cx="2515255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Remaining Reductions to Achieve Phase III WIP Planning Target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56438" y="962531"/>
            <a:ext cx="6895393" cy="83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1" b="1" dirty="0"/>
              <a:t>Where the Phase II WIP Level of Effort will Get Them in Terms of Nitrogen Load Reductions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01430" y="4172145"/>
            <a:ext cx="2172267" cy="71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/>
              <a:t>About another ~1 – 1.5 million lbs to Offset Future Growth</a:t>
            </a:r>
          </a:p>
        </p:txBody>
      </p:sp>
      <p:sp>
        <p:nvSpPr>
          <p:cNvPr id="42" name="Down Arrow 41"/>
          <p:cNvSpPr/>
          <p:nvPr/>
        </p:nvSpPr>
        <p:spPr>
          <a:xfrm rot="3612749">
            <a:off x="5771084" y="3540235"/>
            <a:ext cx="309703" cy="703343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6" name="TextBox 15"/>
          <p:cNvSpPr txBox="1"/>
          <p:nvPr/>
        </p:nvSpPr>
        <p:spPr>
          <a:xfrm>
            <a:off x="2" y="5770527"/>
            <a:ext cx="20794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Source: USEPA Chesapeake bay Program</a:t>
            </a:r>
          </a:p>
        </p:txBody>
      </p:sp>
    </p:spTree>
    <p:extLst>
      <p:ext uri="{BB962C8B-B14F-4D97-AF65-F5344CB8AC3E}">
        <p14:creationId xmlns:p14="http://schemas.microsoft.com/office/powerpoint/2010/main" val="4546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6977" y="2086561"/>
            <a:ext cx="7543800" cy="10883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3301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Maryland develop the Phase III WIP and close any remaining pollution reduction gaps? </a:t>
            </a:r>
          </a:p>
        </p:txBody>
      </p:sp>
    </p:spTree>
    <p:extLst>
      <p:ext uri="{BB962C8B-B14F-4D97-AF65-F5344CB8AC3E}">
        <p14:creationId xmlns:p14="http://schemas.microsoft.com/office/powerpoint/2010/main" val="30296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614239" y="1656890"/>
            <a:ext cx="1701679" cy="4344531"/>
          </a:xfrm>
          <a:custGeom>
            <a:avLst/>
            <a:gdLst>
              <a:gd name="connsiteX0" fmla="*/ 0 w 2268314"/>
              <a:gd name="connsiteY0" fmla="*/ 226831 h 6553200"/>
              <a:gd name="connsiteX1" fmla="*/ 66437 w 2268314"/>
              <a:gd name="connsiteY1" fmla="*/ 66437 h 6553200"/>
              <a:gd name="connsiteX2" fmla="*/ 226831 w 2268314"/>
              <a:gd name="connsiteY2" fmla="*/ 0 h 6553200"/>
              <a:gd name="connsiteX3" fmla="*/ 2041483 w 2268314"/>
              <a:gd name="connsiteY3" fmla="*/ 0 h 6553200"/>
              <a:gd name="connsiteX4" fmla="*/ 2201877 w 2268314"/>
              <a:gd name="connsiteY4" fmla="*/ 66437 h 6553200"/>
              <a:gd name="connsiteX5" fmla="*/ 2268314 w 2268314"/>
              <a:gd name="connsiteY5" fmla="*/ 226831 h 6553200"/>
              <a:gd name="connsiteX6" fmla="*/ 2268314 w 2268314"/>
              <a:gd name="connsiteY6" fmla="*/ 6326369 h 6553200"/>
              <a:gd name="connsiteX7" fmla="*/ 2201877 w 2268314"/>
              <a:gd name="connsiteY7" fmla="*/ 6486763 h 6553200"/>
              <a:gd name="connsiteX8" fmla="*/ 2041483 w 2268314"/>
              <a:gd name="connsiteY8" fmla="*/ 6553200 h 6553200"/>
              <a:gd name="connsiteX9" fmla="*/ 226831 w 2268314"/>
              <a:gd name="connsiteY9" fmla="*/ 6553200 h 6553200"/>
              <a:gd name="connsiteX10" fmla="*/ 66437 w 2268314"/>
              <a:gd name="connsiteY10" fmla="*/ 6486763 h 6553200"/>
              <a:gd name="connsiteX11" fmla="*/ 0 w 2268314"/>
              <a:gd name="connsiteY11" fmla="*/ 6326369 h 6553200"/>
              <a:gd name="connsiteX12" fmla="*/ 0 w 2268314"/>
              <a:gd name="connsiteY12" fmla="*/ 226831 h 655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8314" h="6553200">
                <a:moveTo>
                  <a:pt x="0" y="226831"/>
                </a:moveTo>
                <a:cubicBezTo>
                  <a:pt x="0" y="166672"/>
                  <a:pt x="23898" y="108976"/>
                  <a:pt x="66437" y="66437"/>
                </a:cubicBezTo>
                <a:cubicBezTo>
                  <a:pt x="108976" y="23898"/>
                  <a:pt x="166672" y="0"/>
                  <a:pt x="226831" y="0"/>
                </a:cubicBezTo>
                <a:lnTo>
                  <a:pt x="2041483" y="0"/>
                </a:lnTo>
                <a:cubicBezTo>
                  <a:pt x="2101642" y="0"/>
                  <a:pt x="2159338" y="23898"/>
                  <a:pt x="2201877" y="66437"/>
                </a:cubicBezTo>
                <a:cubicBezTo>
                  <a:pt x="2244416" y="108976"/>
                  <a:pt x="2268314" y="166672"/>
                  <a:pt x="2268314" y="226831"/>
                </a:cubicBezTo>
                <a:lnTo>
                  <a:pt x="2268314" y="6326369"/>
                </a:lnTo>
                <a:cubicBezTo>
                  <a:pt x="2268314" y="6386528"/>
                  <a:pt x="2244416" y="6444224"/>
                  <a:pt x="2201877" y="6486763"/>
                </a:cubicBezTo>
                <a:cubicBezTo>
                  <a:pt x="2159338" y="6529302"/>
                  <a:pt x="2101643" y="6553200"/>
                  <a:pt x="2041483" y="6553200"/>
                </a:cubicBezTo>
                <a:lnTo>
                  <a:pt x="226831" y="6553200"/>
                </a:lnTo>
                <a:cubicBezTo>
                  <a:pt x="166672" y="6553200"/>
                  <a:pt x="108976" y="6529302"/>
                  <a:pt x="66437" y="6486763"/>
                </a:cubicBezTo>
                <a:cubicBezTo>
                  <a:pt x="23898" y="6444224"/>
                  <a:pt x="0" y="6386528"/>
                  <a:pt x="0" y="6326369"/>
                </a:cubicBezTo>
                <a:lnTo>
                  <a:pt x="0" y="226831"/>
                </a:lnTo>
                <a:close/>
              </a:path>
            </a:pathLst>
          </a:cu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64" tIns="91464" rIns="91464" bIns="3532791" numCol="1" spcCol="1270" anchor="ctr" anchorCtr="0">
            <a:noAutofit/>
          </a:bodyPr>
          <a:lstStyle/>
          <a:p>
            <a:pPr algn="ctr" defTabSz="10670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1" dirty="0"/>
              <a:t>New Tools</a:t>
            </a:r>
          </a:p>
        </p:txBody>
      </p:sp>
      <p:sp>
        <p:nvSpPr>
          <p:cNvPr id="5" name="Freeform 4"/>
          <p:cNvSpPr/>
          <p:nvPr/>
        </p:nvSpPr>
        <p:spPr>
          <a:xfrm>
            <a:off x="5784407" y="2560215"/>
            <a:ext cx="1361343" cy="716183"/>
          </a:xfrm>
          <a:custGeom>
            <a:avLst/>
            <a:gdLst>
              <a:gd name="connsiteX0" fmla="*/ 0 w 1814651"/>
              <a:gd name="connsiteY0" fmla="*/ 95466 h 954661"/>
              <a:gd name="connsiteX1" fmla="*/ 27961 w 1814651"/>
              <a:gd name="connsiteY1" fmla="*/ 27961 h 954661"/>
              <a:gd name="connsiteX2" fmla="*/ 95466 w 1814651"/>
              <a:gd name="connsiteY2" fmla="*/ 0 h 954661"/>
              <a:gd name="connsiteX3" fmla="*/ 1719185 w 1814651"/>
              <a:gd name="connsiteY3" fmla="*/ 0 h 954661"/>
              <a:gd name="connsiteX4" fmla="*/ 1786690 w 1814651"/>
              <a:gd name="connsiteY4" fmla="*/ 27961 h 954661"/>
              <a:gd name="connsiteX5" fmla="*/ 1814651 w 1814651"/>
              <a:gd name="connsiteY5" fmla="*/ 95466 h 954661"/>
              <a:gd name="connsiteX6" fmla="*/ 1814651 w 1814651"/>
              <a:gd name="connsiteY6" fmla="*/ 859195 h 954661"/>
              <a:gd name="connsiteX7" fmla="*/ 1786690 w 1814651"/>
              <a:gd name="connsiteY7" fmla="*/ 926700 h 954661"/>
              <a:gd name="connsiteX8" fmla="*/ 1719185 w 1814651"/>
              <a:gd name="connsiteY8" fmla="*/ 954661 h 954661"/>
              <a:gd name="connsiteX9" fmla="*/ 95466 w 1814651"/>
              <a:gd name="connsiteY9" fmla="*/ 954661 h 954661"/>
              <a:gd name="connsiteX10" fmla="*/ 27961 w 1814651"/>
              <a:gd name="connsiteY10" fmla="*/ 926700 h 954661"/>
              <a:gd name="connsiteX11" fmla="*/ 0 w 1814651"/>
              <a:gd name="connsiteY11" fmla="*/ 859195 h 954661"/>
              <a:gd name="connsiteX12" fmla="*/ 0 w 1814651"/>
              <a:gd name="connsiteY12" fmla="*/ 95466 h 95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4651" h="954661">
                <a:moveTo>
                  <a:pt x="0" y="95466"/>
                </a:moveTo>
                <a:cubicBezTo>
                  <a:pt x="0" y="70147"/>
                  <a:pt x="10058" y="45865"/>
                  <a:pt x="27961" y="27961"/>
                </a:cubicBezTo>
                <a:cubicBezTo>
                  <a:pt x="45864" y="10058"/>
                  <a:pt x="70147" y="0"/>
                  <a:pt x="95466" y="0"/>
                </a:cubicBezTo>
                <a:lnTo>
                  <a:pt x="1719185" y="0"/>
                </a:lnTo>
                <a:cubicBezTo>
                  <a:pt x="1744504" y="0"/>
                  <a:pt x="1768786" y="10058"/>
                  <a:pt x="1786690" y="27961"/>
                </a:cubicBezTo>
                <a:cubicBezTo>
                  <a:pt x="1804593" y="45864"/>
                  <a:pt x="1814651" y="70147"/>
                  <a:pt x="1814651" y="95466"/>
                </a:cubicBezTo>
                <a:lnTo>
                  <a:pt x="1814651" y="859195"/>
                </a:lnTo>
                <a:cubicBezTo>
                  <a:pt x="1814651" y="884514"/>
                  <a:pt x="1804593" y="908796"/>
                  <a:pt x="1786690" y="926700"/>
                </a:cubicBezTo>
                <a:cubicBezTo>
                  <a:pt x="1768787" y="944603"/>
                  <a:pt x="1744504" y="954661"/>
                  <a:pt x="1719185" y="954661"/>
                </a:cubicBezTo>
                <a:lnTo>
                  <a:pt x="95466" y="954661"/>
                </a:lnTo>
                <a:cubicBezTo>
                  <a:pt x="70147" y="954661"/>
                  <a:pt x="45865" y="944603"/>
                  <a:pt x="27961" y="926700"/>
                </a:cubicBezTo>
                <a:cubicBezTo>
                  <a:pt x="10058" y="908797"/>
                  <a:pt x="0" y="884514"/>
                  <a:pt x="0" y="859195"/>
                </a:cubicBezTo>
                <a:lnTo>
                  <a:pt x="0" y="9546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087" tIns="49559" rIns="59087" bIns="49559" numCol="1" spcCol="1270" anchor="ctr" anchorCtr="0">
            <a:noAutofit/>
          </a:bodyPr>
          <a:lstStyle/>
          <a:p>
            <a:pPr algn="ctr" defTabSz="666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Clean Water Commerce </a:t>
            </a:r>
          </a:p>
        </p:txBody>
      </p:sp>
      <p:sp>
        <p:nvSpPr>
          <p:cNvPr id="7" name="Freeform 6"/>
          <p:cNvSpPr/>
          <p:nvPr/>
        </p:nvSpPr>
        <p:spPr>
          <a:xfrm>
            <a:off x="5784407" y="3386579"/>
            <a:ext cx="1361343" cy="716183"/>
          </a:xfrm>
          <a:custGeom>
            <a:avLst/>
            <a:gdLst>
              <a:gd name="connsiteX0" fmla="*/ 0 w 1814651"/>
              <a:gd name="connsiteY0" fmla="*/ 95466 h 954661"/>
              <a:gd name="connsiteX1" fmla="*/ 27961 w 1814651"/>
              <a:gd name="connsiteY1" fmla="*/ 27961 h 954661"/>
              <a:gd name="connsiteX2" fmla="*/ 95466 w 1814651"/>
              <a:gd name="connsiteY2" fmla="*/ 0 h 954661"/>
              <a:gd name="connsiteX3" fmla="*/ 1719185 w 1814651"/>
              <a:gd name="connsiteY3" fmla="*/ 0 h 954661"/>
              <a:gd name="connsiteX4" fmla="*/ 1786690 w 1814651"/>
              <a:gd name="connsiteY4" fmla="*/ 27961 h 954661"/>
              <a:gd name="connsiteX5" fmla="*/ 1814651 w 1814651"/>
              <a:gd name="connsiteY5" fmla="*/ 95466 h 954661"/>
              <a:gd name="connsiteX6" fmla="*/ 1814651 w 1814651"/>
              <a:gd name="connsiteY6" fmla="*/ 859195 h 954661"/>
              <a:gd name="connsiteX7" fmla="*/ 1786690 w 1814651"/>
              <a:gd name="connsiteY7" fmla="*/ 926700 h 954661"/>
              <a:gd name="connsiteX8" fmla="*/ 1719185 w 1814651"/>
              <a:gd name="connsiteY8" fmla="*/ 954661 h 954661"/>
              <a:gd name="connsiteX9" fmla="*/ 95466 w 1814651"/>
              <a:gd name="connsiteY9" fmla="*/ 954661 h 954661"/>
              <a:gd name="connsiteX10" fmla="*/ 27961 w 1814651"/>
              <a:gd name="connsiteY10" fmla="*/ 926700 h 954661"/>
              <a:gd name="connsiteX11" fmla="*/ 0 w 1814651"/>
              <a:gd name="connsiteY11" fmla="*/ 859195 h 954661"/>
              <a:gd name="connsiteX12" fmla="*/ 0 w 1814651"/>
              <a:gd name="connsiteY12" fmla="*/ 95466 h 95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4651" h="954661">
                <a:moveTo>
                  <a:pt x="0" y="95466"/>
                </a:moveTo>
                <a:cubicBezTo>
                  <a:pt x="0" y="70147"/>
                  <a:pt x="10058" y="45865"/>
                  <a:pt x="27961" y="27961"/>
                </a:cubicBezTo>
                <a:cubicBezTo>
                  <a:pt x="45864" y="10058"/>
                  <a:pt x="70147" y="0"/>
                  <a:pt x="95466" y="0"/>
                </a:cubicBezTo>
                <a:lnTo>
                  <a:pt x="1719185" y="0"/>
                </a:lnTo>
                <a:cubicBezTo>
                  <a:pt x="1744504" y="0"/>
                  <a:pt x="1768786" y="10058"/>
                  <a:pt x="1786690" y="27961"/>
                </a:cubicBezTo>
                <a:cubicBezTo>
                  <a:pt x="1804593" y="45864"/>
                  <a:pt x="1814651" y="70147"/>
                  <a:pt x="1814651" y="95466"/>
                </a:cubicBezTo>
                <a:lnTo>
                  <a:pt x="1814651" y="859195"/>
                </a:lnTo>
                <a:cubicBezTo>
                  <a:pt x="1814651" y="884514"/>
                  <a:pt x="1804593" y="908796"/>
                  <a:pt x="1786690" y="926700"/>
                </a:cubicBezTo>
                <a:cubicBezTo>
                  <a:pt x="1768787" y="944603"/>
                  <a:pt x="1744504" y="954661"/>
                  <a:pt x="1719185" y="954661"/>
                </a:cubicBezTo>
                <a:lnTo>
                  <a:pt x="95466" y="954661"/>
                </a:lnTo>
                <a:cubicBezTo>
                  <a:pt x="70147" y="954661"/>
                  <a:pt x="45865" y="944603"/>
                  <a:pt x="27961" y="926700"/>
                </a:cubicBezTo>
                <a:cubicBezTo>
                  <a:pt x="10058" y="908797"/>
                  <a:pt x="0" y="884514"/>
                  <a:pt x="0" y="859195"/>
                </a:cubicBezTo>
                <a:lnTo>
                  <a:pt x="0" y="9546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087" tIns="49559" rIns="59087" bIns="49559" numCol="1" spcCol="1270" anchor="ctr" anchorCtr="0">
            <a:noAutofit/>
          </a:bodyPr>
          <a:lstStyle/>
          <a:p>
            <a:pPr algn="ctr" defTabSz="666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Pay for performance</a:t>
            </a:r>
          </a:p>
        </p:txBody>
      </p:sp>
      <p:sp>
        <p:nvSpPr>
          <p:cNvPr id="8" name="Freeform 7"/>
          <p:cNvSpPr/>
          <p:nvPr/>
        </p:nvSpPr>
        <p:spPr>
          <a:xfrm>
            <a:off x="5784407" y="4212944"/>
            <a:ext cx="1361343" cy="716183"/>
          </a:xfrm>
          <a:custGeom>
            <a:avLst/>
            <a:gdLst>
              <a:gd name="connsiteX0" fmla="*/ 0 w 1814651"/>
              <a:gd name="connsiteY0" fmla="*/ 95466 h 954661"/>
              <a:gd name="connsiteX1" fmla="*/ 27961 w 1814651"/>
              <a:gd name="connsiteY1" fmla="*/ 27961 h 954661"/>
              <a:gd name="connsiteX2" fmla="*/ 95466 w 1814651"/>
              <a:gd name="connsiteY2" fmla="*/ 0 h 954661"/>
              <a:gd name="connsiteX3" fmla="*/ 1719185 w 1814651"/>
              <a:gd name="connsiteY3" fmla="*/ 0 h 954661"/>
              <a:gd name="connsiteX4" fmla="*/ 1786690 w 1814651"/>
              <a:gd name="connsiteY4" fmla="*/ 27961 h 954661"/>
              <a:gd name="connsiteX5" fmla="*/ 1814651 w 1814651"/>
              <a:gd name="connsiteY5" fmla="*/ 95466 h 954661"/>
              <a:gd name="connsiteX6" fmla="*/ 1814651 w 1814651"/>
              <a:gd name="connsiteY6" fmla="*/ 859195 h 954661"/>
              <a:gd name="connsiteX7" fmla="*/ 1786690 w 1814651"/>
              <a:gd name="connsiteY7" fmla="*/ 926700 h 954661"/>
              <a:gd name="connsiteX8" fmla="*/ 1719185 w 1814651"/>
              <a:gd name="connsiteY8" fmla="*/ 954661 h 954661"/>
              <a:gd name="connsiteX9" fmla="*/ 95466 w 1814651"/>
              <a:gd name="connsiteY9" fmla="*/ 954661 h 954661"/>
              <a:gd name="connsiteX10" fmla="*/ 27961 w 1814651"/>
              <a:gd name="connsiteY10" fmla="*/ 926700 h 954661"/>
              <a:gd name="connsiteX11" fmla="*/ 0 w 1814651"/>
              <a:gd name="connsiteY11" fmla="*/ 859195 h 954661"/>
              <a:gd name="connsiteX12" fmla="*/ 0 w 1814651"/>
              <a:gd name="connsiteY12" fmla="*/ 95466 h 95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4651" h="954661">
                <a:moveTo>
                  <a:pt x="0" y="95466"/>
                </a:moveTo>
                <a:cubicBezTo>
                  <a:pt x="0" y="70147"/>
                  <a:pt x="10058" y="45865"/>
                  <a:pt x="27961" y="27961"/>
                </a:cubicBezTo>
                <a:cubicBezTo>
                  <a:pt x="45864" y="10058"/>
                  <a:pt x="70147" y="0"/>
                  <a:pt x="95466" y="0"/>
                </a:cubicBezTo>
                <a:lnTo>
                  <a:pt x="1719185" y="0"/>
                </a:lnTo>
                <a:cubicBezTo>
                  <a:pt x="1744504" y="0"/>
                  <a:pt x="1768786" y="10058"/>
                  <a:pt x="1786690" y="27961"/>
                </a:cubicBezTo>
                <a:cubicBezTo>
                  <a:pt x="1804593" y="45864"/>
                  <a:pt x="1814651" y="70147"/>
                  <a:pt x="1814651" y="95466"/>
                </a:cubicBezTo>
                <a:lnTo>
                  <a:pt x="1814651" y="859195"/>
                </a:lnTo>
                <a:cubicBezTo>
                  <a:pt x="1814651" y="884514"/>
                  <a:pt x="1804593" y="908796"/>
                  <a:pt x="1786690" y="926700"/>
                </a:cubicBezTo>
                <a:cubicBezTo>
                  <a:pt x="1768787" y="944603"/>
                  <a:pt x="1744504" y="954661"/>
                  <a:pt x="1719185" y="954661"/>
                </a:cubicBezTo>
                <a:lnTo>
                  <a:pt x="95466" y="954661"/>
                </a:lnTo>
                <a:cubicBezTo>
                  <a:pt x="70147" y="954661"/>
                  <a:pt x="45865" y="944603"/>
                  <a:pt x="27961" y="926700"/>
                </a:cubicBezTo>
                <a:cubicBezTo>
                  <a:pt x="10058" y="908797"/>
                  <a:pt x="0" y="884514"/>
                  <a:pt x="0" y="859195"/>
                </a:cubicBezTo>
                <a:lnTo>
                  <a:pt x="0" y="9546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087" tIns="49559" rIns="59087" bIns="49559" numCol="1" spcCol="1270" anchor="ctr" anchorCtr="0">
            <a:noAutofit/>
          </a:bodyPr>
          <a:lstStyle/>
          <a:p>
            <a:pPr algn="ctr" defTabSz="666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Nutrient Trading</a:t>
            </a:r>
            <a:endParaRPr lang="en-US" sz="1351" dirty="0"/>
          </a:p>
        </p:txBody>
      </p:sp>
      <p:sp>
        <p:nvSpPr>
          <p:cNvPr id="9" name="Freeform 8"/>
          <p:cNvSpPr/>
          <p:nvPr/>
        </p:nvSpPr>
        <p:spPr>
          <a:xfrm>
            <a:off x="5784407" y="5039310"/>
            <a:ext cx="1361343" cy="716183"/>
          </a:xfrm>
          <a:custGeom>
            <a:avLst/>
            <a:gdLst>
              <a:gd name="connsiteX0" fmla="*/ 0 w 1814651"/>
              <a:gd name="connsiteY0" fmla="*/ 95466 h 954661"/>
              <a:gd name="connsiteX1" fmla="*/ 27961 w 1814651"/>
              <a:gd name="connsiteY1" fmla="*/ 27961 h 954661"/>
              <a:gd name="connsiteX2" fmla="*/ 95466 w 1814651"/>
              <a:gd name="connsiteY2" fmla="*/ 0 h 954661"/>
              <a:gd name="connsiteX3" fmla="*/ 1719185 w 1814651"/>
              <a:gd name="connsiteY3" fmla="*/ 0 h 954661"/>
              <a:gd name="connsiteX4" fmla="*/ 1786690 w 1814651"/>
              <a:gd name="connsiteY4" fmla="*/ 27961 h 954661"/>
              <a:gd name="connsiteX5" fmla="*/ 1814651 w 1814651"/>
              <a:gd name="connsiteY5" fmla="*/ 95466 h 954661"/>
              <a:gd name="connsiteX6" fmla="*/ 1814651 w 1814651"/>
              <a:gd name="connsiteY6" fmla="*/ 859195 h 954661"/>
              <a:gd name="connsiteX7" fmla="*/ 1786690 w 1814651"/>
              <a:gd name="connsiteY7" fmla="*/ 926700 h 954661"/>
              <a:gd name="connsiteX8" fmla="*/ 1719185 w 1814651"/>
              <a:gd name="connsiteY8" fmla="*/ 954661 h 954661"/>
              <a:gd name="connsiteX9" fmla="*/ 95466 w 1814651"/>
              <a:gd name="connsiteY9" fmla="*/ 954661 h 954661"/>
              <a:gd name="connsiteX10" fmla="*/ 27961 w 1814651"/>
              <a:gd name="connsiteY10" fmla="*/ 926700 h 954661"/>
              <a:gd name="connsiteX11" fmla="*/ 0 w 1814651"/>
              <a:gd name="connsiteY11" fmla="*/ 859195 h 954661"/>
              <a:gd name="connsiteX12" fmla="*/ 0 w 1814651"/>
              <a:gd name="connsiteY12" fmla="*/ 95466 h 95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4651" h="954661">
                <a:moveTo>
                  <a:pt x="0" y="95466"/>
                </a:moveTo>
                <a:cubicBezTo>
                  <a:pt x="0" y="70147"/>
                  <a:pt x="10058" y="45865"/>
                  <a:pt x="27961" y="27961"/>
                </a:cubicBezTo>
                <a:cubicBezTo>
                  <a:pt x="45864" y="10058"/>
                  <a:pt x="70147" y="0"/>
                  <a:pt x="95466" y="0"/>
                </a:cubicBezTo>
                <a:lnTo>
                  <a:pt x="1719185" y="0"/>
                </a:lnTo>
                <a:cubicBezTo>
                  <a:pt x="1744504" y="0"/>
                  <a:pt x="1768786" y="10058"/>
                  <a:pt x="1786690" y="27961"/>
                </a:cubicBezTo>
                <a:cubicBezTo>
                  <a:pt x="1804593" y="45864"/>
                  <a:pt x="1814651" y="70147"/>
                  <a:pt x="1814651" y="95466"/>
                </a:cubicBezTo>
                <a:lnTo>
                  <a:pt x="1814651" y="859195"/>
                </a:lnTo>
                <a:cubicBezTo>
                  <a:pt x="1814651" y="884514"/>
                  <a:pt x="1804593" y="908796"/>
                  <a:pt x="1786690" y="926700"/>
                </a:cubicBezTo>
                <a:cubicBezTo>
                  <a:pt x="1768787" y="944603"/>
                  <a:pt x="1744504" y="954661"/>
                  <a:pt x="1719185" y="954661"/>
                </a:cubicBezTo>
                <a:lnTo>
                  <a:pt x="95466" y="954661"/>
                </a:lnTo>
                <a:cubicBezTo>
                  <a:pt x="70147" y="954661"/>
                  <a:pt x="45865" y="944603"/>
                  <a:pt x="27961" y="926700"/>
                </a:cubicBezTo>
                <a:cubicBezTo>
                  <a:pt x="10058" y="908797"/>
                  <a:pt x="0" y="884514"/>
                  <a:pt x="0" y="859195"/>
                </a:cubicBezTo>
                <a:lnTo>
                  <a:pt x="0" y="9546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087" tIns="49559" rIns="59087" bIns="49559" numCol="1" spcCol="1270" anchor="ctr" anchorCtr="0">
            <a:noAutofit/>
          </a:bodyPr>
          <a:lstStyle/>
          <a:p>
            <a:pPr algn="ctr" defTabSz="666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Targeting</a:t>
            </a:r>
          </a:p>
        </p:txBody>
      </p:sp>
      <p:sp>
        <p:nvSpPr>
          <p:cNvPr id="10" name="Freeform 9"/>
          <p:cNvSpPr/>
          <p:nvPr/>
        </p:nvSpPr>
        <p:spPr>
          <a:xfrm>
            <a:off x="120279" y="1656889"/>
            <a:ext cx="1701679" cy="4344531"/>
          </a:xfrm>
          <a:custGeom>
            <a:avLst/>
            <a:gdLst>
              <a:gd name="connsiteX0" fmla="*/ 0 w 2268314"/>
              <a:gd name="connsiteY0" fmla="*/ 226831 h 6553200"/>
              <a:gd name="connsiteX1" fmla="*/ 66437 w 2268314"/>
              <a:gd name="connsiteY1" fmla="*/ 66437 h 6553200"/>
              <a:gd name="connsiteX2" fmla="*/ 226831 w 2268314"/>
              <a:gd name="connsiteY2" fmla="*/ 0 h 6553200"/>
              <a:gd name="connsiteX3" fmla="*/ 2041483 w 2268314"/>
              <a:gd name="connsiteY3" fmla="*/ 0 h 6553200"/>
              <a:gd name="connsiteX4" fmla="*/ 2201877 w 2268314"/>
              <a:gd name="connsiteY4" fmla="*/ 66437 h 6553200"/>
              <a:gd name="connsiteX5" fmla="*/ 2268314 w 2268314"/>
              <a:gd name="connsiteY5" fmla="*/ 226831 h 6553200"/>
              <a:gd name="connsiteX6" fmla="*/ 2268314 w 2268314"/>
              <a:gd name="connsiteY6" fmla="*/ 6326369 h 6553200"/>
              <a:gd name="connsiteX7" fmla="*/ 2201877 w 2268314"/>
              <a:gd name="connsiteY7" fmla="*/ 6486763 h 6553200"/>
              <a:gd name="connsiteX8" fmla="*/ 2041483 w 2268314"/>
              <a:gd name="connsiteY8" fmla="*/ 6553200 h 6553200"/>
              <a:gd name="connsiteX9" fmla="*/ 226831 w 2268314"/>
              <a:gd name="connsiteY9" fmla="*/ 6553200 h 6553200"/>
              <a:gd name="connsiteX10" fmla="*/ 66437 w 2268314"/>
              <a:gd name="connsiteY10" fmla="*/ 6486763 h 6553200"/>
              <a:gd name="connsiteX11" fmla="*/ 0 w 2268314"/>
              <a:gd name="connsiteY11" fmla="*/ 6326369 h 6553200"/>
              <a:gd name="connsiteX12" fmla="*/ 0 w 2268314"/>
              <a:gd name="connsiteY12" fmla="*/ 226831 h 655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8314" h="6553200">
                <a:moveTo>
                  <a:pt x="0" y="226831"/>
                </a:moveTo>
                <a:cubicBezTo>
                  <a:pt x="0" y="166672"/>
                  <a:pt x="23898" y="108976"/>
                  <a:pt x="66437" y="66437"/>
                </a:cubicBezTo>
                <a:cubicBezTo>
                  <a:pt x="108976" y="23898"/>
                  <a:pt x="166672" y="0"/>
                  <a:pt x="226831" y="0"/>
                </a:cubicBezTo>
                <a:lnTo>
                  <a:pt x="2041483" y="0"/>
                </a:lnTo>
                <a:cubicBezTo>
                  <a:pt x="2101642" y="0"/>
                  <a:pt x="2159338" y="23898"/>
                  <a:pt x="2201877" y="66437"/>
                </a:cubicBezTo>
                <a:cubicBezTo>
                  <a:pt x="2244416" y="108976"/>
                  <a:pt x="2268314" y="166672"/>
                  <a:pt x="2268314" y="226831"/>
                </a:cubicBezTo>
                <a:lnTo>
                  <a:pt x="2268314" y="6326369"/>
                </a:lnTo>
                <a:cubicBezTo>
                  <a:pt x="2268314" y="6386528"/>
                  <a:pt x="2244416" y="6444224"/>
                  <a:pt x="2201877" y="6486763"/>
                </a:cubicBezTo>
                <a:cubicBezTo>
                  <a:pt x="2159338" y="6529302"/>
                  <a:pt x="2101643" y="6553200"/>
                  <a:pt x="2041483" y="6553200"/>
                </a:cubicBezTo>
                <a:lnTo>
                  <a:pt x="226831" y="6553200"/>
                </a:lnTo>
                <a:cubicBezTo>
                  <a:pt x="166672" y="6553200"/>
                  <a:pt x="108976" y="6529302"/>
                  <a:pt x="66437" y="6486763"/>
                </a:cubicBezTo>
                <a:cubicBezTo>
                  <a:pt x="23898" y="6444224"/>
                  <a:pt x="0" y="6386528"/>
                  <a:pt x="0" y="6326369"/>
                </a:cubicBezTo>
                <a:lnTo>
                  <a:pt x="0" y="226831"/>
                </a:lnTo>
                <a:close/>
              </a:path>
            </a:pathLst>
          </a:cu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64" tIns="91464" rIns="91464" bIns="3532791" numCol="1" spcCol="1270" anchor="ctr" anchorCtr="0">
            <a:noAutofit/>
          </a:bodyPr>
          <a:lstStyle/>
          <a:p>
            <a:pPr algn="ctr" defTabSz="10670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1" dirty="0"/>
              <a:t>Wastewater</a:t>
            </a:r>
          </a:p>
        </p:txBody>
      </p:sp>
      <p:sp>
        <p:nvSpPr>
          <p:cNvPr id="11" name="Freeform 10"/>
          <p:cNvSpPr/>
          <p:nvPr/>
        </p:nvSpPr>
        <p:spPr>
          <a:xfrm>
            <a:off x="290449" y="2561535"/>
            <a:ext cx="1361343" cy="1482295"/>
          </a:xfrm>
          <a:custGeom>
            <a:avLst/>
            <a:gdLst>
              <a:gd name="connsiteX0" fmla="*/ 0 w 1814651"/>
              <a:gd name="connsiteY0" fmla="*/ 181465 h 1975879"/>
              <a:gd name="connsiteX1" fmla="*/ 53150 w 1814651"/>
              <a:gd name="connsiteY1" fmla="*/ 53150 h 1975879"/>
              <a:gd name="connsiteX2" fmla="*/ 181465 w 1814651"/>
              <a:gd name="connsiteY2" fmla="*/ 0 h 1975879"/>
              <a:gd name="connsiteX3" fmla="*/ 1633186 w 1814651"/>
              <a:gd name="connsiteY3" fmla="*/ 0 h 1975879"/>
              <a:gd name="connsiteX4" fmla="*/ 1761501 w 1814651"/>
              <a:gd name="connsiteY4" fmla="*/ 53150 h 1975879"/>
              <a:gd name="connsiteX5" fmla="*/ 1814651 w 1814651"/>
              <a:gd name="connsiteY5" fmla="*/ 181465 h 1975879"/>
              <a:gd name="connsiteX6" fmla="*/ 1814651 w 1814651"/>
              <a:gd name="connsiteY6" fmla="*/ 1794414 h 1975879"/>
              <a:gd name="connsiteX7" fmla="*/ 1761501 w 1814651"/>
              <a:gd name="connsiteY7" fmla="*/ 1922729 h 1975879"/>
              <a:gd name="connsiteX8" fmla="*/ 1633186 w 1814651"/>
              <a:gd name="connsiteY8" fmla="*/ 1975879 h 1975879"/>
              <a:gd name="connsiteX9" fmla="*/ 181465 w 1814651"/>
              <a:gd name="connsiteY9" fmla="*/ 1975879 h 1975879"/>
              <a:gd name="connsiteX10" fmla="*/ 53150 w 1814651"/>
              <a:gd name="connsiteY10" fmla="*/ 1922729 h 1975879"/>
              <a:gd name="connsiteX11" fmla="*/ 0 w 1814651"/>
              <a:gd name="connsiteY11" fmla="*/ 1794414 h 1975879"/>
              <a:gd name="connsiteX12" fmla="*/ 0 w 1814651"/>
              <a:gd name="connsiteY12" fmla="*/ 181465 h 197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4651" h="1975879">
                <a:moveTo>
                  <a:pt x="0" y="181465"/>
                </a:moveTo>
                <a:cubicBezTo>
                  <a:pt x="0" y="133337"/>
                  <a:pt x="19119" y="87181"/>
                  <a:pt x="53150" y="53150"/>
                </a:cubicBezTo>
                <a:cubicBezTo>
                  <a:pt x="87181" y="19119"/>
                  <a:pt x="133338" y="0"/>
                  <a:pt x="181465" y="0"/>
                </a:cubicBezTo>
                <a:lnTo>
                  <a:pt x="1633186" y="0"/>
                </a:lnTo>
                <a:cubicBezTo>
                  <a:pt x="1681314" y="0"/>
                  <a:pt x="1727470" y="19119"/>
                  <a:pt x="1761501" y="53150"/>
                </a:cubicBezTo>
                <a:cubicBezTo>
                  <a:pt x="1795532" y="87181"/>
                  <a:pt x="1814651" y="133338"/>
                  <a:pt x="1814651" y="181465"/>
                </a:cubicBezTo>
                <a:lnTo>
                  <a:pt x="1814651" y="1794414"/>
                </a:lnTo>
                <a:cubicBezTo>
                  <a:pt x="1814651" y="1842542"/>
                  <a:pt x="1795532" y="1888698"/>
                  <a:pt x="1761501" y="1922729"/>
                </a:cubicBezTo>
                <a:cubicBezTo>
                  <a:pt x="1727470" y="1956760"/>
                  <a:pt x="1681313" y="1975879"/>
                  <a:pt x="1633186" y="1975879"/>
                </a:cubicBezTo>
                <a:lnTo>
                  <a:pt x="181465" y="1975879"/>
                </a:lnTo>
                <a:cubicBezTo>
                  <a:pt x="133337" y="1975879"/>
                  <a:pt x="87181" y="1956760"/>
                  <a:pt x="53150" y="1922729"/>
                </a:cubicBezTo>
                <a:cubicBezTo>
                  <a:pt x="19119" y="1888698"/>
                  <a:pt x="0" y="1842541"/>
                  <a:pt x="0" y="1794414"/>
                </a:cubicBezTo>
                <a:lnTo>
                  <a:pt x="0" y="181465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83" tIns="68455" rIns="77983" bIns="68455" numCol="1" spcCol="1270" anchor="t" anchorCtr="0">
            <a:noAutofit/>
          </a:bodyPr>
          <a:lstStyle/>
          <a:p>
            <a:pPr defTabSz="666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WWTPs</a:t>
            </a:r>
          </a:p>
          <a:p>
            <a:pPr marL="128616" lvl="1" indent="-128616" defTabSz="6002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51" dirty="0"/>
              <a:t>Majors </a:t>
            </a:r>
          </a:p>
          <a:p>
            <a:pPr marL="128616" lvl="1" indent="-128616" defTabSz="6002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51" dirty="0"/>
              <a:t>Minors</a:t>
            </a:r>
          </a:p>
          <a:p>
            <a:pPr marL="128616" lvl="1" indent="-128616" defTabSz="6002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51" dirty="0"/>
              <a:t>Water reuse</a:t>
            </a:r>
          </a:p>
        </p:txBody>
      </p:sp>
      <p:sp>
        <p:nvSpPr>
          <p:cNvPr id="12" name="Freeform 11"/>
          <p:cNvSpPr/>
          <p:nvPr/>
        </p:nvSpPr>
        <p:spPr>
          <a:xfrm>
            <a:off x="290449" y="4271877"/>
            <a:ext cx="1361343" cy="1482295"/>
          </a:xfrm>
          <a:custGeom>
            <a:avLst/>
            <a:gdLst>
              <a:gd name="connsiteX0" fmla="*/ 0 w 1814651"/>
              <a:gd name="connsiteY0" fmla="*/ 181465 h 1975879"/>
              <a:gd name="connsiteX1" fmla="*/ 53150 w 1814651"/>
              <a:gd name="connsiteY1" fmla="*/ 53150 h 1975879"/>
              <a:gd name="connsiteX2" fmla="*/ 181465 w 1814651"/>
              <a:gd name="connsiteY2" fmla="*/ 0 h 1975879"/>
              <a:gd name="connsiteX3" fmla="*/ 1633186 w 1814651"/>
              <a:gd name="connsiteY3" fmla="*/ 0 h 1975879"/>
              <a:gd name="connsiteX4" fmla="*/ 1761501 w 1814651"/>
              <a:gd name="connsiteY4" fmla="*/ 53150 h 1975879"/>
              <a:gd name="connsiteX5" fmla="*/ 1814651 w 1814651"/>
              <a:gd name="connsiteY5" fmla="*/ 181465 h 1975879"/>
              <a:gd name="connsiteX6" fmla="*/ 1814651 w 1814651"/>
              <a:gd name="connsiteY6" fmla="*/ 1794414 h 1975879"/>
              <a:gd name="connsiteX7" fmla="*/ 1761501 w 1814651"/>
              <a:gd name="connsiteY7" fmla="*/ 1922729 h 1975879"/>
              <a:gd name="connsiteX8" fmla="*/ 1633186 w 1814651"/>
              <a:gd name="connsiteY8" fmla="*/ 1975879 h 1975879"/>
              <a:gd name="connsiteX9" fmla="*/ 181465 w 1814651"/>
              <a:gd name="connsiteY9" fmla="*/ 1975879 h 1975879"/>
              <a:gd name="connsiteX10" fmla="*/ 53150 w 1814651"/>
              <a:gd name="connsiteY10" fmla="*/ 1922729 h 1975879"/>
              <a:gd name="connsiteX11" fmla="*/ 0 w 1814651"/>
              <a:gd name="connsiteY11" fmla="*/ 1794414 h 1975879"/>
              <a:gd name="connsiteX12" fmla="*/ 0 w 1814651"/>
              <a:gd name="connsiteY12" fmla="*/ 181465 h 197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4651" h="1975879">
                <a:moveTo>
                  <a:pt x="0" y="181465"/>
                </a:moveTo>
                <a:cubicBezTo>
                  <a:pt x="0" y="133337"/>
                  <a:pt x="19119" y="87181"/>
                  <a:pt x="53150" y="53150"/>
                </a:cubicBezTo>
                <a:cubicBezTo>
                  <a:pt x="87181" y="19119"/>
                  <a:pt x="133338" y="0"/>
                  <a:pt x="181465" y="0"/>
                </a:cubicBezTo>
                <a:lnTo>
                  <a:pt x="1633186" y="0"/>
                </a:lnTo>
                <a:cubicBezTo>
                  <a:pt x="1681314" y="0"/>
                  <a:pt x="1727470" y="19119"/>
                  <a:pt x="1761501" y="53150"/>
                </a:cubicBezTo>
                <a:cubicBezTo>
                  <a:pt x="1795532" y="87181"/>
                  <a:pt x="1814651" y="133338"/>
                  <a:pt x="1814651" y="181465"/>
                </a:cubicBezTo>
                <a:lnTo>
                  <a:pt x="1814651" y="1794414"/>
                </a:lnTo>
                <a:cubicBezTo>
                  <a:pt x="1814651" y="1842542"/>
                  <a:pt x="1795532" y="1888698"/>
                  <a:pt x="1761501" y="1922729"/>
                </a:cubicBezTo>
                <a:cubicBezTo>
                  <a:pt x="1727470" y="1956760"/>
                  <a:pt x="1681313" y="1975879"/>
                  <a:pt x="1633186" y="1975879"/>
                </a:cubicBezTo>
                <a:lnTo>
                  <a:pt x="181465" y="1975879"/>
                </a:lnTo>
                <a:cubicBezTo>
                  <a:pt x="133337" y="1975879"/>
                  <a:pt x="87181" y="1956760"/>
                  <a:pt x="53150" y="1922729"/>
                </a:cubicBezTo>
                <a:cubicBezTo>
                  <a:pt x="19119" y="1888698"/>
                  <a:pt x="0" y="1842541"/>
                  <a:pt x="0" y="1794414"/>
                </a:cubicBezTo>
                <a:lnTo>
                  <a:pt x="0" y="181465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83" tIns="68455" rIns="77983" bIns="68455" numCol="1" spcCol="1270" anchor="t" anchorCtr="0">
            <a:noAutofit/>
          </a:bodyPr>
          <a:lstStyle/>
          <a:p>
            <a:pPr defTabSz="666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Septic systems</a:t>
            </a:r>
          </a:p>
          <a:p>
            <a:pPr marL="128616" lvl="1" indent="-128616" defTabSz="6002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51" dirty="0"/>
              <a:t>Upgrades</a:t>
            </a:r>
          </a:p>
          <a:p>
            <a:pPr marL="128616" lvl="1" indent="-128616" defTabSz="6002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51" dirty="0"/>
              <a:t>Connections</a:t>
            </a:r>
          </a:p>
          <a:p>
            <a:pPr marL="128616" lvl="1" indent="-128616" defTabSz="60020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51" dirty="0"/>
              <a:t>Stewardship</a:t>
            </a:r>
          </a:p>
        </p:txBody>
      </p:sp>
      <p:sp>
        <p:nvSpPr>
          <p:cNvPr id="13" name="Freeform 12"/>
          <p:cNvSpPr/>
          <p:nvPr/>
        </p:nvSpPr>
        <p:spPr>
          <a:xfrm>
            <a:off x="3784962" y="1656890"/>
            <a:ext cx="1701679" cy="4344531"/>
          </a:xfrm>
          <a:custGeom>
            <a:avLst/>
            <a:gdLst>
              <a:gd name="connsiteX0" fmla="*/ 0 w 2268314"/>
              <a:gd name="connsiteY0" fmla="*/ 226831 h 6553200"/>
              <a:gd name="connsiteX1" fmla="*/ 66437 w 2268314"/>
              <a:gd name="connsiteY1" fmla="*/ 66437 h 6553200"/>
              <a:gd name="connsiteX2" fmla="*/ 226831 w 2268314"/>
              <a:gd name="connsiteY2" fmla="*/ 0 h 6553200"/>
              <a:gd name="connsiteX3" fmla="*/ 2041483 w 2268314"/>
              <a:gd name="connsiteY3" fmla="*/ 0 h 6553200"/>
              <a:gd name="connsiteX4" fmla="*/ 2201877 w 2268314"/>
              <a:gd name="connsiteY4" fmla="*/ 66437 h 6553200"/>
              <a:gd name="connsiteX5" fmla="*/ 2268314 w 2268314"/>
              <a:gd name="connsiteY5" fmla="*/ 226831 h 6553200"/>
              <a:gd name="connsiteX6" fmla="*/ 2268314 w 2268314"/>
              <a:gd name="connsiteY6" fmla="*/ 6326369 h 6553200"/>
              <a:gd name="connsiteX7" fmla="*/ 2201877 w 2268314"/>
              <a:gd name="connsiteY7" fmla="*/ 6486763 h 6553200"/>
              <a:gd name="connsiteX8" fmla="*/ 2041483 w 2268314"/>
              <a:gd name="connsiteY8" fmla="*/ 6553200 h 6553200"/>
              <a:gd name="connsiteX9" fmla="*/ 226831 w 2268314"/>
              <a:gd name="connsiteY9" fmla="*/ 6553200 h 6553200"/>
              <a:gd name="connsiteX10" fmla="*/ 66437 w 2268314"/>
              <a:gd name="connsiteY10" fmla="*/ 6486763 h 6553200"/>
              <a:gd name="connsiteX11" fmla="*/ 0 w 2268314"/>
              <a:gd name="connsiteY11" fmla="*/ 6326369 h 6553200"/>
              <a:gd name="connsiteX12" fmla="*/ 0 w 2268314"/>
              <a:gd name="connsiteY12" fmla="*/ 226831 h 655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8314" h="6553200">
                <a:moveTo>
                  <a:pt x="0" y="226831"/>
                </a:moveTo>
                <a:cubicBezTo>
                  <a:pt x="0" y="166672"/>
                  <a:pt x="23898" y="108976"/>
                  <a:pt x="66437" y="66437"/>
                </a:cubicBezTo>
                <a:cubicBezTo>
                  <a:pt x="108976" y="23898"/>
                  <a:pt x="166672" y="0"/>
                  <a:pt x="226831" y="0"/>
                </a:cubicBezTo>
                <a:lnTo>
                  <a:pt x="2041483" y="0"/>
                </a:lnTo>
                <a:cubicBezTo>
                  <a:pt x="2101642" y="0"/>
                  <a:pt x="2159338" y="23898"/>
                  <a:pt x="2201877" y="66437"/>
                </a:cubicBezTo>
                <a:cubicBezTo>
                  <a:pt x="2244416" y="108976"/>
                  <a:pt x="2268314" y="166672"/>
                  <a:pt x="2268314" y="226831"/>
                </a:cubicBezTo>
                <a:lnTo>
                  <a:pt x="2268314" y="6326369"/>
                </a:lnTo>
                <a:cubicBezTo>
                  <a:pt x="2268314" y="6386528"/>
                  <a:pt x="2244416" y="6444224"/>
                  <a:pt x="2201877" y="6486763"/>
                </a:cubicBezTo>
                <a:cubicBezTo>
                  <a:pt x="2159338" y="6529302"/>
                  <a:pt x="2101643" y="6553200"/>
                  <a:pt x="2041483" y="6553200"/>
                </a:cubicBezTo>
                <a:lnTo>
                  <a:pt x="226831" y="6553200"/>
                </a:lnTo>
                <a:cubicBezTo>
                  <a:pt x="166672" y="6553200"/>
                  <a:pt x="108976" y="6529302"/>
                  <a:pt x="66437" y="6486763"/>
                </a:cubicBezTo>
                <a:cubicBezTo>
                  <a:pt x="23898" y="6444224"/>
                  <a:pt x="0" y="6386528"/>
                  <a:pt x="0" y="6326369"/>
                </a:cubicBezTo>
                <a:lnTo>
                  <a:pt x="0" y="226831"/>
                </a:lnTo>
                <a:close/>
              </a:path>
            </a:pathLst>
          </a:cu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64" tIns="91464" rIns="91464" bIns="3532791" numCol="1" spcCol="1270" anchor="ctr" anchorCtr="0">
            <a:noAutofit/>
          </a:bodyPr>
          <a:lstStyle/>
          <a:p>
            <a:pPr algn="ctr" defTabSz="10670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1" dirty="0"/>
              <a:t>Agriculture</a:t>
            </a:r>
          </a:p>
        </p:txBody>
      </p:sp>
      <p:sp>
        <p:nvSpPr>
          <p:cNvPr id="14" name="Freeform 13"/>
          <p:cNvSpPr/>
          <p:nvPr/>
        </p:nvSpPr>
        <p:spPr>
          <a:xfrm>
            <a:off x="3955130" y="2561497"/>
            <a:ext cx="1361343" cy="3154100"/>
          </a:xfrm>
          <a:custGeom>
            <a:avLst/>
            <a:gdLst>
              <a:gd name="connsiteX0" fmla="*/ 0 w 1814651"/>
              <a:gd name="connsiteY0" fmla="*/ 163040 h 1630401"/>
              <a:gd name="connsiteX1" fmla="*/ 47753 w 1814651"/>
              <a:gd name="connsiteY1" fmla="*/ 47753 h 1630401"/>
              <a:gd name="connsiteX2" fmla="*/ 163040 w 1814651"/>
              <a:gd name="connsiteY2" fmla="*/ 0 h 1630401"/>
              <a:gd name="connsiteX3" fmla="*/ 1651611 w 1814651"/>
              <a:gd name="connsiteY3" fmla="*/ 0 h 1630401"/>
              <a:gd name="connsiteX4" fmla="*/ 1766898 w 1814651"/>
              <a:gd name="connsiteY4" fmla="*/ 47753 h 1630401"/>
              <a:gd name="connsiteX5" fmla="*/ 1814651 w 1814651"/>
              <a:gd name="connsiteY5" fmla="*/ 163040 h 1630401"/>
              <a:gd name="connsiteX6" fmla="*/ 1814651 w 1814651"/>
              <a:gd name="connsiteY6" fmla="*/ 1467361 h 1630401"/>
              <a:gd name="connsiteX7" fmla="*/ 1766898 w 1814651"/>
              <a:gd name="connsiteY7" fmla="*/ 1582648 h 1630401"/>
              <a:gd name="connsiteX8" fmla="*/ 1651611 w 1814651"/>
              <a:gd name="connsiteY8" fmla="*/ 1630401 h 1630401"/>
              <a:gd name="connsiteX9" fmla="*/ 163040 w 1814651"/>
              <a:gd name="connsiteY9" fmla="*/ 1630401 h 1630401"/>
              <a:gd name="connsiteX10" fmla="*/ 47753 w 1814651"/>
              <a:gd name="connsiteY10" fmla="*/ 1582648 h 1630401"/>
              <a:gd name="connsiteX11" fmla="*/ 0 w 1814651"/>
              <a:gd name="connsiteY11" fmla="*/ 1467361 h 1630401"/>
              <a:gd name="connsiteX12" fmla="*/ 0 w 1814651"/>
              <a:gd name="connsiteY12" fmla="*/ 163040 h 163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4651" h="1630401">
                <a:moveTo>
                  <a:pt x="0" y="163040"/>
                </a:moveTo>
                <a:cubicBezTo>
                  <a:pt x="0" y="119799"/>
                  <a:pt x="17177" y="78329"/>
                  <a:pt x="47753" y="47753"/>
                </a:cubicBezTo>
                <a:cubicBezTo>
                  <a:pt x="78329" y="17177"/>
                  <a:pt x="119799" y="0"/>
                  <a:pt x="163040" y="0"/>
                </a:cubicBezTo>
                <a:lnTo>
                  <a:pt x="1651611" y="0"/>
                </a:lnTo>
                <a:cubicBezTo>
                  <a:pt x="1694852" y="0"/>
                  <a:pt x="1736322" y="17177"/>
                  <a:pt x="1766898" y="47753"/>
                </a:cubicBezTo>
                <a:cubicBezTo>
                  <a:pt x="1797474" y="78329"/>
                  <a:pt x="1814651" y="119799"/>
                  <a:pt x="1814651" y="163040"/>
                </a:cubicBezTo>
                <a:lnTo>
                  <a:pt x="1814651" y="1467361"/>
                </a:lnTo>
                <a:cubicBezTo>
                  <a:pt x="1814651" y="1510602"/>
                  <a:pt x="1797474" y="1552072"/>
                  <a:pt x="1766898" y="1582648"/>
                </a:cubicBezTo>
                <a:cubicBezTo>
                  <a:pt x="1736322" y="1613224"/>
                  <a:pt x="1694852" y="1630401"/>
                  <a:pt x="1651611" y="1630401"/>
                </a:cubicBezTo>
                <a:lnTo>
                  <a:pt x="163040" y="1630401"/>
                </a:lnTo>
                <a:cubicBezTo>
                  <a:pt x="119799" y="1630401"/>
                  <a:pt x="78329" y="1613224"/>
                  <a:pt x="47753" y="1582648"/>
                </a:cubicBezTo>
                <a:cubicBezTo>
                  <a:pt x="17177" y="1552072"/>
                  <a:pt x="0" y="1510602"/>
                  <a:pt x="0" y="1467361"/>
                </a:cubicBezTo>
                <a:lnTo>
                  <a:pt x="0" y="16304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3935" tIns="64407" rIns="73935" bIns="64407" numCol="1" spcCol="1270" anchor="ctr" anchorCtr="0">
            <a:noAutofit/>
          </a:bodyPr>
          <a:lstStyle/>
          <a:p>
            <a:pPr algn="ctr" defTabSz="666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Revisit Current Plan</a:t>
            </a:r>
          </a:p>
        </p:txBody>
      </p:sp>
      <p:sp>
        <p:nvSpPr>
          <p:cNvPr id="16" name="Freeform 15"/>
          <p:cNvSpPr/>
          <p:nvPr/>
        </p:nvSpPr>
        <p:spPr>
          <a:xfrm>
            <a:off x="1955685" y="1656889"/>
            <a:ext cx="1701679" cy="4344531"/>
          </a:xfrm>
          <a:custGeom>
            <a:avLst/>
            <a:gdLst>
              <a:gd name="connsiteX0" fmla="*/ 0 w 2268314"/>
              <a:gd name="connsiteY0" fmla="*/ 226831 h 6553200"/>
              <a:gd name="connsiteX1" fmla="*/ 66437 w 2268314"/>
              <a:gd name="connsiteY1" fmla="*/ 66437 h 6553200"/>
              <a:gd name="connsiteX2" fmla="*/ 226831 w 2268314"/>
              <a:gd name="connsiteY2" fmla="*/ 0 h 6553200"/>
              <a:gd name="connsiteX3" fmla="*/ 2041483 w 2268314"/>
              <a:gd name="connsiteY3" fmla="*/ 0 h 6553200"/>
              <a:gd name="connsiteX4" fmla="*/ 2201877 w 2268314"/>
              <a:gd name="connsiteY4" fmla="*/ 66437 h 6553200"/>
              <a:gd name="connsiteX5" fmla="*/ 2268314 w 2268314"/>
              <a:gd name="connsiteY5" fmla="*/ 226831 h 6553200"/>
              <a:gd name="connsiteX6" fmla="*/ 2268314 w 2268314"/>
              <a:gd name="connsiteY6" fmla="*/ 6326369 h 6553200"/>
              <a:gd name="connsiteX7" fmla="*/ 2201877 w 2268314"/>
              <a:gd name="connsiteY7" fmla="*/ 6486763 h 6553200"/>
              <a:gd name="connsiteX8" fmla="*/ 2041483 w 2268314"/>
              <a:gd name="connsiteY8" fmla="*/ 6553200 h 6553200"/>
              <a:gd name="connsiteX9" fmla="*/ 226831 w 2268314"/>
              <a:gd name="connsiteY9" fmla="*/ 6553200 h 6553200"/>
              <a:gd name="connsiteX10" fmla="*/ 66437 w 2268314"/>
              <a:gd name="connsiteY10" fmla="*/ 6486763 h 6553200"/>
              <a:gd name="connsiteX11" fmla="*/ 0 w 2268314"/>
              <a:gd name="connsiteY11" fmla="*/ 6326369 h 6553200"/>
              <a:gd name="connsiteX12" fmla="*/ 0 w 2268314"/>
              <a:gd name="connsiteY12" fmla="*/ 226831 h 655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8314" h="6553200">
                <a:moveTo>
                  <a:pt x="0" y="226831"/>
                </a:moveTo>
                <a:cubicBezTo>
                  <a:pt x="0" y="166672"/>
                  <a:pt x="23898" y="108976"/>
                  <a:pt x="66437" y="66437"/>
                </a:cubicBezTo>
                <a:cubicBezTo>
                  <a:pt x="108976" y="23898"/>
                  <a:pt x="166672" y="0"/>
                  <a:pt x="226831" y="0"/>
                </a:cubicBezTo>
                <a:lnTo>
                  <a:pt x="2041483" y="0"/>
                </a:lnTo>
                <a:cubicBezTo>
                  <a:pt x="2101642" y="0"/>
                  <a:pt x="2159338" y="23898"/>
                  <a:pt x="2201877" y="66437"/>
                </a:cubicBezTo>
                <a:cubicBezTo>
                  <a:pt x="2244416" y="108976"/>
                  <a:pt x="2268314" y="166672"/>
                  <a:pt x="2268314" y="226831"/>
                </a:cubicBezTo>
                <a:lnTo>
                  <a:pt x="2268314" y="6326369"/>
                </a:lnTo>
                <a:cubicBezTo>
                  <a:pt x="2268314" y="6386528"/>
                  <a:pt x="2244416" y="6444224"/>
                  <a:pt x="2201877" y="6486763"/>
                </a:cubicBezTo>
                <a:cubicBezTo>
                  <a:pt x="2159338" y="6529302"/>
                  <a:pt x="2101643" y="6553200"/>
                  <a:pt x="2041483" y="6553200"/>
                </a:cubicBezTo>
                <a:lnTo>
                  <a:pt x="226831" y="6553200"/>
                </a:lnTo>
                <a:cubicBezTo>
                  <a:pt x="166672" y="6553200"/>
                  <a:pt x="108976" y="6529302"/>
                  <a:pt x="66437" y="6486763"/>
                </a:cubicBezTo>
                <a:cubicBezTo>
                  <a:pt x="23898" y="6444224"/>
                  <a:pt x="0" y="6386528"/>
                  <a:pt x="0" y="6326369"/>
                </a:cubicBezTo>
                <a:lnTo>
                  <a:pt x="0" y="226831"/>
                </a:lnTo>
                <a:close/>
              </a:path>
            </a:pathLst>
          </a:cu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64" tIns="91464" rIns="91464" bIns="3532791" numCol="1" spcCol="1270" anchor="ctr" anchorCtr="0">
            <a:noAutofit/>
          </a:bodyPr>
          <a:lstStyle/>
          <a:p>
            <a:pPr algn="ctr" defTabSz="10670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1" dirty="0"/>
              <a:t>Urban </a:t>
            </a:r>
            <a:r>
              <a:rPr lang="en-US" sz="2401" dirty="0" err="1"/>
              <a:t>Stormwater</a:t>
            </a:r>
            <a:endParaRPr lang="en-US" sz="2401" dirty="0"/>
          </a:p>
        </p:txBody>
      </p:sp>
      <p:sp>
        <p:nvSpPr>
          <p:cNvPr id="17" name="Freeform 16"/>
          <p:cNvSpPr/>
          <p:nvPr/>
        </p:nvSpPr>
        <p:spPr>
          <a:xfrm>
            <a:off x="2125855" y="2560515"/>
            <a:ext cx="1361343" cy="965832"/>
          </a:xfrm>
          <a:custGeom>
            <a:avLst/>
            <a:gdLst>
              <a:gd name="connsiteX0" fmla="*/ 0 w 1814651"/>
              <a:gd name="connsiteY0" fmla="*/ 128744 h 1287441"/>
              <a:gd name="connsiteX1" fmla="*/ 37708 w 1814651"/>
              <a:gd name="connsiteY1" fmla="*/ 37708 h 1287441"/>
              <a:gd name="connsiteX2" fmla="*/ 128744 w 1814651"/>
              <a:gd name="connsiteY2" fmla="*/ 0 h 1287441"/>
              <a:gd name="connsiteX3" fmla="*/ 1685907 w 1814651"/>
              <a:gd name="connsiteY3" fmla="*/ 0 h 1287441"/>
              <a:gd name="connsiteX4" fmla="*/ 1776943 w 1814651"/>
              <a:gd name="connsiteY4" fmla="*/ 37708 h 1287441"/>
              <a:gd name="connsiteX5" fmla="*/ 1814651 w 1814651"/>
              <a:gd name="connsiteY5" fmla="*/ 128744 h 1287441"/>
              <a:gd name="connsiteX6" fmla="*/ 1814651 w 1814651"/>
              <a:gd name="connsiteY6" fmla="*/ 1158697 h 1287441"/>
              <a:gd name="connsiteX7" fmla="*/ 1776943 w 1814651"/>
              <a:gd name="connsiteY7" fmla="*/ 1249733 h 1287441"/>
              <a:gd name="connsiteX8" fmla="*/ 1685907 w 1814651"/>
              <a:gd name="connsiteY8" fmla="*/ 1287441 h 1287441"/>
              <a:gd name="connsiteX9" fmla="*/ 128744 w 1814651"/>
              <a:gd name="connsiteY9" fmla="*/ 1287441 h 1287441"/>
              <a:gd name="connsiteX10" fmla="*/ 37708 w 1814651"/>
              <a:gd name="connsiteY10" fmla="*/ 1249733 h 1287441"/>
              <a:gd name="connsiteX11" fmla="*/ 0 w 1814651"/>
              <a:gd name="connsiteY11" fmla="*/ 1158697 h 1287441"/>
              <a:gd name="connsiteX12" fmla="*/ 0 w 1814651"/>
              <a:gd name="connsiteY12" fmla="*/ 128744 h 128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4651" h="1287441">
                <a:moveTo>
                  <a:pt x="0" y="128744"/>
                </a:moveTo>
                <a:cubicBezTo>
                  <a:pt x="0" y="94599"/>
                  <a:pt x="13564" y="61852"/>
                  <a:pt x="37708" y="37708"/>
                </a:cubicBezTo>
                <a:cubicBezTo>
                  <a:pt x="61852" y="13564"/>
                  <a:pt x="94599" y="0"/>
                  <a:pt x="128744" y="0"/>
                </a:cubicBezTo>
                <a:lnTo>
                  <a:pt x="1685907" y="0"/>
                </a:lnTo>
                <a:cubicBezTo>
                  <a:pt x="1720052" y="0"/>
                  <a:pt x="1752799" y="13564"/>
                  <a:pt x="1776943" y="37708"/>
                </a:cubicBezTo>
                <a:cubicBezTo>
                  <a:pt x="1801087" y="61852"/>
                  <a:pt x="1814651" y="94599"/>
                  <a:pt x="1814651" y="128744"/>
                </a:cubicBezTo>
                <a:lnTo>
                  <a:pt x="1814651" y="1158697"/>
                </a:lnTo>
                <a:cubicBezTo>
                  <a:pt x="1814651" y="1192842"/>
                  <a:pt x="1801087" y="1225589"/>
                  <a:pt x="1776943" y="1249733"/>
                </a:cubicBezTo>
                <a:cubicBezTo>
                  <a:pt x="1752799" y="1273877"/>
                  <a:pt x="1720052" y="1287441"/>
                  <a:pt x="1685907" y="1287441"/>
                </a:cubicBezTo>
                <a:lnTo>
                  <a:pt x="128744" y="1287441"/>
                </a:lnTo>
                <a:cubicBezTo>
                  <a:pt x="94599" y="1287441"/>
                  <a:pt x="61852" y="1273877"/>
                  <a:pt x="37708" y="1249733"/>
                </a:cubicBezTo>
                <a:cubicBezTo>
                  <a:pt x="13564" y="1225589"/>
                  <a:pt x="0" y="1192842"/>
                  <a:pt x="0" y="1158697"/>
                </a:cubicBezTo>
                <a:lnTo>
                  <a:pt x="0" y="128744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399" tIns="56871" rIns="66399" bIns="56871" numCol="1" spcCol="1270" anchor="ctr" anchorCtr="0">
            <a:noAutofit/>
          </a:bodyPr>
          <a:lstStyle/>
          <a:p>
            <a:pPr algn="ctr" defTabSz="666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Phase I MS4</a:t>
            </a:r>
          </a:p>
        </p:txBody>
      </p:sp>
      <p:sp>
        <p:nvSpPr>
          <p:cNvPr id="18" name="Freeform 17"/>
          <p:cNvSpPr/>
          <p:nvPr/>
        </p:nvSpPr>
        <p:spPr>
          <a:xfrm>
            <a:off x="2125855" y="3674936"/>
            <a:ext cx="1361343" cy="965832"/>
          </a:xfrm>
          <a:custGeom>
            <a:avLst/>
            <a:gdLst>
              <a:gd name="connsiteX0" fmla="*/ 0 w 1814651"/>
              <a:gd name="connsiteY0" fmla="*/ 128744 h 1287441"/>
              <a:gd name="connsiteX1" fmla="*/ 37708 w 1814651"/>
              <a:gd name="connsiteY1" fmla="*/ 37708 h 1287441"/>
              <a:gd name="connsiteX2" fmla="*/ 128744 w 1814651"/>
              <a:gd name="connsiteY2" fmla="*/ 0 h 1287441"/>
              <a:gd name="connsiteX3" fmla="*/ 1685907 w 1814651"/>
              <a:gd name="connsiteY3" fmla="*/ 0 h 1287441"/>
              <a:gd name="connsiteX4" fmla="*/ 1776943 w 1814651"/>
              <a:gd name="connsiteY4" fmla="*/ 37708 h 1287441"/>
              <a:gd name="connsiteX5" fmla="*/ 1814651 w 1814651"/>
              <a:gd name="connsiteY5" fmla="*/ 128744 h 1287441"/>
              <a:gd name="connsiteX6" fmla="*/ 1814651 w 1814651"/>
              <a:gd name="connsiteY6" fmla="*/ 1158697 h 1287441"/>
              <a:gd name="connsiteX7" fmla="*/ 1776943 w 1814651"/>
              <a:gd name="connsiteY7" fmla="*/ 1249733 h 1287441"/>
              <a:gd name="connsiteX8" fmla="*/ 1685907 w 1814651"/>
              <a:gd name="connsiteY8" fmla="*/ 1287441 h 1287441"/>
              <a:gd name="connsiteX9" fmla="*/ 128744 w 1814651"/>
              <a:gd name="connsiteY9" fmla="*/ 1287441 h 1287441"/>
              <a:gd name="connsiteX10" fmla="*/ 37708 w 1814651"/>
              <a:gd name="connsiteY10" fmla="*/ 1249733 h 1287441"/>
              <a:gd name="connsiteX11" fmla="*/ 0 w 1814651"/>
              <a:gd name="connsiteY11" fmla="*/ 1158697 h 1287441"/>
              <a:gd name="connsiteX12" fmla="*/ 0 w 1814651"/>
              <a:gd name="connsiteY12" fmla="*/ 128744 h 128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4651" h="1287441">
                <a:moveTo>
                  <a:pt x="0" y="128744"/>
                </a:moveTo>
                <a:cubicBezTo>
                  <a:pt x="0" y="94599"/>
                  <a:pt x="13564" y="61852"/>
                  <a:pt x="37708" y="37708"/>
                </a:cubicBezTo>
                <a:cubicBezTo>
                  <a:pt x="61852" y="13564"/>
                  <a:pt x="94599" y="0"/>
                  <a:pt x="128744" y="0"/>
                </a:cubicBezTo>
                <a:lnTo>
                  <a:pt x="1685907" y="0"/>
                </a:lnTo>
                <a:cubicBezTo>
                  <a:pt x="1720052" y="0"/>
                  <a:pt x="1752799" y="13564"/>
                  <a:pt x="1776943" y="37708"/>
                </a:cubicBezTo>
                <a:cubicBezTo>
                  <a:pt x="1801087" y="61852"/>
                  <a:pt x="1814651" y="94599"/>
                  <a:pt x="1814651" y="128744"/>
                </a:cubicBezTo>
                <a:lnTo>
                  <a:pt x="1814651" y="1158697"/>
                </a:lnTo>
                <a:cubicBezTo>
                  <a:pt x="1814651" y="1192842"/>
                  <a:pt x="1801087" y="1225589"/>
                  <a:pt x="1776943" y="1249733"/>
                </a:cubicBezTo>
                <a:cubicBezTo>
                  <a:pt x="1752799" y="1273877"/>
                  <a:pt x="1720052" y="1287441"/>
                  <a:pt x="1685907" y="1287441"/>
                </a:cubicBezTo>
                <a:lnTo>
                  <a:pt x="128744" y="1287441"/>
                </a:lnTo>
                <a:cubicBezTo>
                  <a:pt x="94599" y="1287441"/>
                  <a:pt x="61852" y="1273877"/>
                  <a:pt x="37708" y="1249733"/>
                </a:cubicBezTo>
                <a:cubicBezTo>
                  <a:pt x="13564" y="1225589"/>
                  <a:pt x="0" y="1192842"/>
                  <a:pt x="0" y="1158697"/>
                </a:cubicBezTo>
                <a:lnTo>
                  <a:pt x="0" y="128744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399" tIns="56871" rIns="66399" bIns="56871" numCol="1" spcCol="1270" anchor="ctr" anchorCtr="0">
            <a:noAutofit/>
          </a:bodyPr>
          <a:lstStyle/>
          <a:p>
            <a:pPr algn="ctr" defTabSz="666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Phase II MS4</a:t>
            </a:r>
          </a:p>
        </p:txBody>
      </p:sp>
      <p:sp>
        <p:nvSpPr>
          <p:cNvPr id="19" name="Freeform 18"/>
          <p:cNvSpPr/>
          <p:nvPr/>
        </p:nvSpPr>
        <p:spPr>
          <a:xfrm>
            <a:off x="2125855" y="4789359"/>
            <a:ext cx="1361343" cy="965832"/>
          </a:xfrm>
          <a:custGeom>
            <a:avLst/>
            <a:gdLst>
              <a:gd name="connsiteX0" fmla="*/ 0 w 1814651"/>
              <a:gd name="connsiteY0" fmla="*/ 128744 h 1287441"/>
              <a:gd name="connsiteX1" fmla="*/ 37708 w 1814651"/>
              <a:gd name="connsiteY1" fmla="*/ 37708 h 1287441"/>
              <a:gd name="connsiteX2" fmla="*/ 128744 w 1814651"/>
              <a:gd name="connsiteY2" fmla="*/ 0 h 1287441"/>
              <a:gd name="connsiteX3" fmla="*/ 1685907 w 1814651"/>
              <a:gd name="connsiteY3" fmla="*/ 0 h 1287441"/>
              <a:gd name="connsiteX4" fmla="*/ 1776943 w 1814651"/>
              <a:gd name="connsiteY4" fmla="*/ 37708 h 1287441"/>
              <a:gd name="connsiteX5" fmla="*/ 1814651 w 1814651"/>
              <a:gd name="connsiteY5" fmla="*/ 128744 h 1287441"/>
              <a:gd name="connsiteX6" fmla="*/ 1814651 w 1814651"/>
              <a:gd name="connsiteY6" fmla="*/ 1158697 h 1287441"/>
              <a:gd name="connsiteX7" fmla="*/ 1776943 w 1814651"/>
              <a:gd name="connsiteY7" fmla="*/ 1249733 h 1287441"/>
              <a:gd name="connsiteX8" fmla="*/ 1685907 w 1814651"/>
              <a:gd name="connsiteY8" fmla="*/ 1287441 h 1287441"/>
              <a:gd name="connsiteX9" fmla="*/ 128744 w 1814651"/>
              <a:gd name="connsiteY9" fmla="*/ 1287441 h 1287441"/>
              <a:gd name="connsiteX10" fmla="*/ 37708 w 1814651"/>
              <a:gd name="connsiteY10" fmla="*/ 1249733 h 1287441"/>
              <a:gd name="connsiteX11" fmla="*/ 0 w 1814651"/>
              <a:gd name="connsiteY11" fmla="*/ 1158697 h 1287441"/>
              <a:gd name="connsiteX12" fmla="*/ 0 w 1814651"/>
              <a:gd name="connsiteY12" fmla="*/ 128744 h 128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4651" h="1287441">
                <a:moveTo>
                  <a:pt x="0" y="128744"/>
                </a:moveTo>
                <a:cubicBezTo>
                  <a:pt x="0" y="94599"/>
                  <a:pt x="13564" y="61852"/>
                  <a:pt x="37708" y="37708"/>
                </a:cubicBezTo>
                <a:cubicBezTo>
                  <a:pt x="61852" y="13564"/>
                  <a:pt x="94599" y="0"/>
                  <a:pt x="128744" y="0"/>
                </a:cubicBezTo>
                <a:lnTo>
                  <a:pt x="1685907" y="0"/>
                </a:lnTo>
                <a:cubicBezTo>
                  <a:pt x="1720052" y="0"/>
                  <a:pt x="1752799" y="13564"/>
                  <a:pt x="1776943" y="37708"/>
                </a:cubicBezTo>
                <a:cubicBezTo>
                  <a:pt x="1801087" y="61852"/>
                  <a:pt x="1814651" y="94599"/>
                  <a:pt x="1814651" y="128744"/>
                </a:cubicBezTo>
                <a:lnTo>
                  <a:pt x="1814651" y="1158697"/>
                </a:lnTo>
                <a:cubicBezTo>
                  <a:pt x="1814651" y="1192842"/>
                  <a:pt x="1801087" y="1225589"/>
                  <a:pt x="1776943" y="1249733"/>
                </a:cubicBezTo>
                <a:cubicBezTo>
                  <a:pt x="1752799" y="1273877"/>
                  <a:pt x="1720052" y="1287441"/>
                  <a:pt x="1685907" y="1287441"/>
                </a:cubicBezTo>
                <a:lnTo>
                  <a:pt x="128744" y="1287441"/>
                </a:lnTo>
                <a:cubicBezTo>
                  <a:pt x="94599" y="1287441"/>
                  <a:pt x="61852" y="1273877"/>
                  <a:pt x="37708" y="1249733"/>
                </a:cubicBezTo>
                <a:cubicBezTo>
                  <a:pt x="13564" y="1225589"/>
                  <a:pt x="0" y="1192842"/>
                  <a:pt x="0" y="1158697"/>
                </a:cubicBezTo>
                <a:lnTo>
                  <a:pt x="0" y="128744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399" tIns="56871" rIns="66399" bIns="56871" numCol="1" spcCol="1270" anchor="ctr" anchorCtr="0">
            <a:noAutofit/>
          </a:bodyPr>
          <a:lstStyle/>
          <a:p>
            <a:pPr algn="ctr" defTabSz="666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Non-MS4</a:t>
            </a:r>
          </a:p>
        </p:txBody>
      </p:sp>
      <p:sp>
        <p:nvSpPr>
          <p:cNvPr id="20" name="Freeform 19"/>
          <p:cNvSpPr/>
          <p:nvPr/>
        </p:nvSpPr>
        <p:spPr>
          <a:xfrm>
            <a:off x="7437473" y="1656889"/>
            <a:ext cx="1701679" cy="4344531"/>
          </a:xfrm>
          <a:custGeom>
            <a:avLst/>
            <a:gdLst>
              <a:gd name="connsiteX0" fmla="*/ 0 w 2268314"/>
              <a:gd name="connsiteY0" fmla="*/ 226831 h 6553200"/>
              <a:gd name="connsiteX1" fmla="*/ 66437 w 2268314"/>
              <a:gd name="connsiteY1" fmla="*/ 66437 h 6553200"/>
              <a:gd name="connsiteX2" fmla="*/ 226831 w 2268314"/>
              <a:gd name="connsiteY2" fmla="*/ 0 h 6553200"/>
              <a:gd name="connsiteX3" fmla="*/ 2041483 w 2268314"/>
              <a:gd name="connsiteY3" fmla="*/ 0 h 6553200"/>
              <a:gd name="connsiteX4" fmla="*/ 2201877 w 2268314"/>
              <a:gd name="connsiteY4" fmla="*/ 66437 h 6553200"/>
              <a:gd name="connsiteX5" fmla="*/ 2268314 w 2268314"/>
              <a:gd name="connsiteY5" fmla="*/ 226831 h 6553200"/>
              <a:gd name="connsiteX6" fmla="*/ 2268314 w 2268314"/>
              <a:gd name="connsiteY6" fmla="*/ 6326369 h 6553200"/>
              <a:gd name="connsiteX7" fmla="*/ 2201877 w 2268314"/>
              <a:gd name="connsiteY7" fmla="*/ 6486763 h 6553200"/>
              <a:gd name="connsiteX8" fmla="*/ 2041483 w 2268314"/>
              <a:gd name="connsiteY8" fmla="*/ 6553200 h 6553200"/>
              <a:gd name="connsiteX9" fmla="*/ 226831 w 2268314"/>
              <a:gd name="connsiteY9" fmla="*/ 6553200 h 6553200"/>
              <a:gd name="connsiteX10" fmla="*/ 66437 w 2268314"/>
              <a:gd name="connsiteY10" fmla="*/ 6486763 h 6553200"/>
              <a:gd name="connsiteX11" fmla="*/ 0 w 2268314"/>
              <a:gd name="connsiteY11" fmla="*/ 6326369 h 6553200"/>
              <a:gd name="connsiteX12" fmla="*/ 0 w 2268314"/>
              <a:gd name="connsiteY12" fmla="*/ 226831 h 655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8314" h="6553200">
                <a:moveTo>
                  <a:pt x="0" y="226831"/>
                </a:moveTo>
                <a:cubicBezTo>
                  <a:pt x="0" y="166672"/>
                  <a:pt x="23898" y="108976"/>
                  <a:pt x="66437" y="66437"/>
                </a:cubicBezTo>
                <a:cubicBezTo>
                  <a:pt x="108976" y="23898"/>
                  <a:pt x="166672" y="0"/>
                  <a:pt x="226831" y="0"/>
                </a:cubicBezTo>
                <a:lnTo>
                  <a:pt x="2041483" y="0"/>
                </a:lnTo>
                <a:cubicBezTo>
                  <a:pt x="2101642" y="0"/>
                  <a:pt x="2159338" y="23898"/>
                  <a:pt x="2201877" y="66437"/>
                </a:cubicBezTo>
                <a:cubicBezTo>
                  <a:pt x="2244416" y="108976"/>
                  <a:pt x="2268314" y="166672"/>
                  <a:pt x="2268314" y="226831"/>
                </a:cubicBezTo>
                <a:lnTo>
                  <a:pt x="2268314" y="6326369"/>
                </a:lnTo>
                <a:cubicBezTo>
                  <a:pt x="2268314" y="6386528"/>
                  <a:pt x="2244416" y="6444224"/>
                  <a:pt x="2201877" y="6486763"/>
                </a:cubicBezTo>
                <a:cubicBezTo>
                  <a:pt x="2159338" y="6529302"/>
                  <a:pt x="2101643" y="6553200"/>
                  <a:pt x="2041483" y="6553200"/>
                </a:cubicBezTo>
                <a:lnTo>
                  <a:pt x="226831" y="6553200"/>
                </a:lnTo>
                <a:cubicBezTo>
                  <a:pt x="166672" y="6553200"/>
                  <a:pt x="108976" y="6529302"/>
                  <a:pt x="66437" y="6486763"/>
                </a:cubicBezTo>
                <a:cubicBezTo>
                  <a:pt x="23898" y="6444224"/>
                  <a:pt x="0" y="6386528"/>
                  <a:pt x="0" y="6326369"/>
                </a:cubicBezTo>
                <a:lnTo>
                  <a:pt x="0" y="226831"/>
                </a:lnTo>
                <a:close/>
              </a:path>
            </a:pathLst>
          </a:custGeom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64" tIns="91464" rIns="91464" bIns="3532791" numCol="1" spcCol="1270" anchor="ctr" anchorCtr="0">
            <a:noAutofit/>
          </a:bodyPr>
          <a:lstStyle/>
          <a:p>
            <a:pPr algn="ctr" defTabSz="106703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1" dirty="0"/>
              <a:t>Future Conditions</a:t>
            </a:r>
            <a:endParaRPr lang="en-US" sz="1351" dirty="0"/>
          </a:p>
        </p:txBody>
      </p:sp>
      <p:sp>
        <p:nvSpPr>
          <p:cNvPr id="21" name="Freeform 20"/>
          <p:cNvSpPr/>
          <p:nvPr/>
        </p:nvSpPr>
        <p:spPr>
          <a:xfrm>
            <a:off x="7607641" y="2560515"/>
            <a:ext cx="1361343" cy="965832"/>
          </a:xfrm>
          <a:custGeom>
            <a:avLst/>
            <a:gdLst>
              <a:gd name="connsiteX0" fmla="*/ 0 w 1814651"/>
              <a:gd name="connsiteY0" fmla="*/ 128744 h 1287441"/>
              <a:gd name="connsiteX1" fmla="*/ 37708 w 1814651"/>
              <a:gd name="connsiteY1" fmla="*/ 37708 h 1287441"/>
              <a:gd name="connsiteX2" fmla="*/ 128744 w 1814651"/>
              <a:gd name="connsiteY2" fmla="*/ 0 h 1287441"/>
              <a:gd name="connsiteX3" fmla="*/ 1685907 w 1814651"/>
              <a:gd name="connsiteY3" fmla="*/ 0 h 1287441"/>
              <a:gd name="connsiteX4" fmla="*/ 1776943 w 1814651"/>
              <a:gd name="connsiteY4" fmla="*/ 37708 h 1287441"/>
              <a:gd name="connsiteX5" fmla="*/ 1814651 w 1814651"/>
              <a:gd name="connsiteY5" fmla="*/ 128744 h 1287441"/>
              <a:gd name="connsiteX6" fmla="*/ 1814651 w 1814651"/>
              <a:gd name="connsiteY6" fmla="*/ 1158697 h 1287441"/>
              <a:gd name="connsiteX7" fmla="*/ 1776943 w 1814651"/>
              <a:gd name="connsiteY7" fmla="*/ 1249733 h 1287441"/>
              <a:gd name="connsiteX8" fmla="*/ 1685907 w 1814651"/>
              <a:gd name="connsiteY8" fmla="*/ 1287441 h 1287441"/>
              <a:gd name="connsiteX9" fmla="*/ 128744 w 1814651"/>
              <a:gd name="connsiteY9" fmla="*/ 1287441 h 1287441"/>
              <a:gd name="connsiteX10" fmla="*/ 37708 w 1814651"/>
              <a:gd name="connsiteY10" fmla="*/ 1249733 h 1287441"/>
              <a:gd name="connsiteX11" fmla="*/ 0 w 1814651"/>
              <a:gd name="connsiteY11" fmla="*/ 1158697 h 1287441"/>
              <a:gd name="connsiteX12" fmla="*/ 0 w 1814651"/>
              <a:gd name="connsiteY12" fmla="*/ 128744 h 128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4651" h="1287441">
                <a:moveTo>
                  <a:pt x="0" y="128744"/>
                </a:moveTo>
                <a:cubicBezTo>
                  <a:pt x="0" y="94599"/>
                  <a:pt x="13564" y="61852"/>
                  <a:pt x="37708" y="37708"/>
                </a:cubicBezTo>
                <a:cubicBezTo>
                  <a:pt x="61852" y="13564"/>
                  <a:pt x="94599" y="0"/>
                  <a:pt x="128744" y="0"/>
                </a:cubicBezTo>
                <a:lnTo>
                  <a:pt x="1685907" y="0"/>
                </a:lnTo>
                <a:cubicBezTo>
                  <a:pt x="1720052" y="0"/>
                  <a:pt x="1752799" y="13564"/>
                  <a:pt x="1776943" y="37708"/>
                </a:cubicBezTo>
                <a:cubicBezTo>
                  <a:pt x="1801087" y="61852"/>
                  <a:pt x="1814651" y="94599"/>
                  <a:pt x="1814651" y="128744"/>
                </a:cubicBezTo>
                <a:lnTo>
                  <a:pt x="1814651" y="1158697"/>
                </a:lnTo>
                <a:cubicBezTo>
                  <a:pt x="1814651" y="1192842"/>
                  <a:pt x="1801087" y="1225589"/>
                  <a:pt x="1776943" y="1249733"/>
                </a:cubicBezTo>
                <a:cubicBezTo>
                  <a:pt x="1752799" y="1273877"/>
                  <a:pt x="1720052" y="1287441"/>
                  <a:pt x="1685907" y="1287441"/>
                </a:cubicBezTo>
                <a:lnTo>
                  <a:pt x="128744" y="1287441"/>
                </a:lnTo>
                <a:cubicBezTo>
                  <a:pt x="94599" y="1287441"/>
                  <a:pt x="61852" y="1273877"/>
                  <a:pt x="37708" y="1249733"/>
                </a:cubicBezTo>
                <a:cubicBezTo>
                  <a:pt x="13564" y="1225589"/>
                  <a:pt x="0" y="1192842"/>
                  <a:pt x="0" y="1158697"/>
                </a:cubicBezTo>
                <a:lnTo>
                  <a:pt x="0" y="12874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399" tIns="56871" rIns="66399" bIns="56871" numCol="1" spcCol="1270" anchor="ctr" anchorCtr="0">
            <a:noAutofit/>
          </a:bodyPr>
          <a:lstStyle/>
          <a:p>
            <a:pPr algn="ctr" defTabSz="666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Climate Resiliency and Adaptation</a:t>
            </a:r>
          </a:p>
        </p:txBody>
      </p:sp>
      <p:sp>
        <p:nvSpPr>
          <p:cNvPr id="22" name="Freeform 21"/>
          <p:cNvSpPr/>
          <p:nvPr/>
        </p:nvSpPr>
        <p:spPr>
          <a:xfrm>
            <a:off x="7607641" y="3674936"/>
            <a:ext cx="1361343" cy="965832"/>
          </a:xfrm>
          <a:custGeom>
            <a:avLst/>
            <a:gdLst>
              <a:gd name="connsiteX0" fmla="*/ 0 w 1814651"/>
              <a:gd name="connsiteY0" fmla="*/ 128744 h 1287441"/>
              <a:gd name="connsiteX1" fmla="*/ 37708 w 1814651"/>
              <a:gd name="connsiteY1" fmla="*/ 37708 h 1287441"/>
              <a:gd name="connsiteX2" fmla="*/ 128744 w 1814651"/>
              <a:gd name="connsiteY2" fmla="*/ 0 h 1287441"/>
              <a:gd name="connsiteX3" fmla="*/ 1685907 w 1814651"/>
              <a:gd name="connsiteY3" fmla="*/ 0 h 1287441"/>
              <a:gd name="connsiteX4" fmla="*/ 1776943 w 1814651"/>
              <a:gd name="connsiteY4" fmla="*/ 37708 h 1287441"/>
              <a:gd name="connsiteX5" fmla="*/ 1814651 w 1814651"/>
              <a:gd name="connsiteY5" fmla="*/ 128744 h 1287441"/>
              <a:gd name="connsiteX6" fmla="*/ 1814651 w 1814651"/>
              <a:gd name="connsiteY6" fmla="*/ 1158697 h 1287441"/>
              <a:gd name="connsiteX7" fmla="*/ 1776943 w 1814651"/>
              <a:gd name="connsiteY7" fmla="*/ 1249733 h 1287441"/>
              <a:gd name="connsiteX8" fmla="*/ 1685907 w 1814651"/>
              <a:gd name="connsiteY8" fmla="*/ 1287441 h 1287441"/>
              <a:gd name="connsiteX9" fmla="*/ 128744 w 1814651"/>
              <a:gd name="connsiteY9" fmla="*/ 1287441 h 1287441"/>
              <a:gd name="connsiteX10" fmla="*/ 37708 w 1814651"/>
              <a:gd name="connsiteY10" fmla="*/ 1249733 h 1287441"/>
              <a:gd name="connsiteX11" fmla="*/ 0 w 1814651"/>
              <a:gd name="connsiteY11" fmla="*/ 1158697 h 1287441"/>
              <a:gd name="connsiteX12" fmla="*/ 0 w 1814651"/>
              <a:gd name="connsiteY12" fmla="*/ 128744 h 128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4651" h="1287441">
                <a:moveTo>
                  <a:pt x="0" y="128744"/>
                </a:moveTo>
                <a:cubicBezTo>
                  <a:pt x="0" y="94599"/>
                  <a:pt x="13564" y="61852"/>
                  <a:pt x="37708" y="37708"/>
                </a:cubicBezTo>
                <a:cubicBezTo>
                  <a:pt x="61852" y="13564"/>
                  <a:pt x="94599" y="0"/>
                  <a:pt x="128744" y="0"/>
                </a:cubicBezTo>
                <a:lnTo>
                  <a:pt x="1685907" y="0"/>
                </a:lnTo>
                <a:cubicBezTo>
                  <a:pt x="1720052" y="0"/>
                  <a:pt x="1752799" y="13564"/>
                  <a:pt x="1776943" y="37708"/>
                </a:cubicBezTo>
                <a:cubicBezTo>
                  <a:pt x="1801087" y="61852"/>
                  <a:pt x="1814651" y="94599"/>
                  <a:pt x="1814651" y="128744"/>
                </a:cubicBezTo>
                <a:lnTo>
                  <a:pt x="1814651" y="1158697"/>
                </a:lnTo>
                <a:cubicBezTo>
                  <a:pt x="1814651" y="1192842"/>
                  <a:pt x="1801087" y="1225589"/>
                  <a:pt x="1776943" y="1249733"/>
                </a:cubicBezTo>
                <a:cubicBezTo>
                  <a:pt x="1752799" y="1273877"/>
                  <a:pt x="1720052" y="1287441"/>
                  <a:pt x="1685907" y="1287441"/>
                </a:cubicBezTo>
                <a:lnTo>
                  <a:pt x="128744" y="1287441"/>
                </a:lnTo>
                <a:cubicBezTo>
                  <a:pt x="94599" y="1287441"/>
                  <a:pt x="61852" y="1273877"/>
                  <a:pt x="37708" y="1249733"/>
                </a:cubicBezTo>
                <a:cubicBezTo>
                  <a:pt x="13564" y="1225589"/>
                  <a:pt x="0" y="1192842"/>
                  <a:pt x="0" y="1158697"/>
                </a:cubicBezTo>
                <a:lnTo>
                  <a:pt x="0" y="12874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399" tIns="56871" rIns="66399" bIns="56871" numCol="1" spcCol="1270" anchor="ctr" anchorCtr="0">
            <a:noAutofit/>
          </a:bodyPr>
          <a:lstStyle/>
          <a:p>
            <a:pPr algn="ctr" defTabSz="666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Aligning for Growth</a:t>
            </a:r>
          </a:p>
        </p:txBody>
      </p:sp>
      <p:sp>
        <p:nvSpPr>
          <p:cNvPr id="23" name="Freeform 22"/>
          <p:cNvSpPr/>
          <p:nvPr/>
        </p:nvSpPr>
        <p:spPr>
          <a:xfrm>
            <a:off x="7607641" y="4789359"/>
            <a:ext cx="1361343" cy="965832"/>
          </a:xfrm>
          <a:custGeom>
            <a:avLst/>
            <a:gdLst>
              <a:gd name="connsiteX0" fmla="*/ 0 w 1814651"/>
              <a:gd name="connsiteY0" fmla="*/ 128744 h 1287441"/>
              <a:gd name="connsiteX1" fmla="*/ 37708 w 1814651"/>
              <a:gd name="connsiteY1" fmla="*/ 37708 h 1287441"/>
              <a:gd name="connsiteX2" fmla="*/ 128744 w 1814651"/>
              <a:gd name="connsiteY2" fmla="*/ 0 h 1287441"/>
              <a:gd name="connsiteX3" fmla="*/ 1685907 w 1814651"/>
              <a:gd name="connsiteY3" fmla="*/ 0 h 1287441"/>
              <a:gd name="connsiteX4" fmla="*/ 1776943 w 1814651"/>
              <a:gd name="connsiteY4" fmla="*/ 37708 h 1287441"/>
              <a:gd name="connsiteX5" fmla="*/ 1814651 w 1814651"/>
              <a:gd name="connsiteY5" fmla="*/ 128744 h 1287441"/>
              <a:gd name="connsiteX6" fmla="*/ 1814651 w 1814651"/>
              <a:gd name="connsiteY6" fmla="*/ 1158697 h 1287441"/>
              <a:gd name="connsiteX7" fmla="*/ 1776943 w 1814651"/>
              <a:gd name="connsiteY7" fmla="*/ 1249733 h 1287441"/>
              <a:gd name="connsiteX8" fmla="*/ 1685907 w 1814651"/>
              <a:gd name="connsiteY8" fmla="*/ 1287441 h 1287441"/>
              <a:gd name="connsiteX9" fmla="*/ 128744 w 1814651"/>
              <a:gd name="connsiteY9" fmla="*/ 1287441 h 1287441"/>
              <a:gd name="connsiteX10" fmla="*/ 37708 w 1814651"/>
              <a:gd name="connsiteY10" fmla="*/ 1249733 h 1287441"/>
              <a:gd name="connsiteX11" fmla="*/ 0 w 1814651"/>
              <a:gd name="connsiteY11" fmla="*/ 1158697 h 1287441"/>
              <a:gd name="connsiteX12" fmla="*/ 0 w 1814651"/>
              <a:gd name="connsiteY12" fmla="*/ 128744 h 1287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4651" h="1287441">
                <a:moveTo>
                  <a:pt x="0" y="128744"/>
                </a:moveTo>
                <a:cubicBezTo>
                  <a:pt x="0" y="94599"/>
                  <a:pt x="13564" y="61852"/>
                  <a:pt x="37708" y="37708"/>
                </a:cubicBezTo>
                <a:cubicBezTo>
                  <a:pt x="61852" y="13564"/>
                  <a:pt x="94599" y="0"/>
                  <a:pt x="128744" y="0"/>
                </a:cubicBezTo>
                <a:lnTo>
                  <a:pt x="1685907" y="0"/>
                </a:lnTo>
                <a:cubicBezTo>
                  <a:pt x="1720052" y="0"/>
                  <a:pt x="1752799" y="13564"/>
                  <a:pt x="1776943" y="37708"/>
                </a:cubicBezTo>
                <a:cubicBezTo>
                  <a:pt x="1801087" y="61852"/>
                  <a:pt x="1814651" y="94599"/>
                  <a:pt x="1814651" y="128744"/>
                </a:cubicBezTo>
                <a:lnTo>
                  <a:pt x="1814651" y="1158697"/>
                </a:lnTo>
                <a:cubicBezTo>
                  <a:pt x="1814651" y="1192842"/>
                  <a:pt x="1801087" y="1225589"/>
                  <a:pt x="1776943" y="1249733"/>
                </a:cubicBezTo>
                <a:cubicBezTo>
                  <a:pt x="1752799" y="1273877"/>
                  <a:pt x="1720052" y="1287441"/>
                  <a:pt x="1685907" y="1287441"/>
                </a:cubicBezTo>
                <a:lnTo>
                  <a:pt x="128744" y="1287441"/>
                </a:lnTo>
                <a:cubicBezTo>
                  <a:pt x="94599" y="1287441"/>
                  <a:pt x="61852" y="1273877"/>
                  <a:pt x="37708" y="1249733"/>
                </a:cubicBezTo>
                <a:cubicBezTo>
                  <a:pt x="13564" y="1225589"/>
                  <a:pt x="0" y="1192842"/>
                  <a:pt x="0" y="1158697"/>
                </a:cubicBezTo>
                <a:lnTo>
                  <a:pt x="0" y="12874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399" tIns="56871" rIns="66399" bIns="56871" numCol="1" spcCol="1270" anchor="ctr" anchorCtr="0">
            <a:noAutofit/>
          </a:bodyPr>
          <a:lstStyle/>
          <a:p>
            <a:pPr algn="ctr" defTabSz="66689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Crediting Conservation</a:t>
            </a:r>
          </a:p>
        </p:txBody>
      </p:sp>
      <p:sp>
        <p:nvSpPr>
          <p:cNvPr id="25" name="Left Brace 24"/>
          <p:cNvSpPr/>
          <p:nvPr/>
        </p:nvSpPr>
        <p:spPr>
          <a:xfrm rot="5400000">
            <a:off x="2628393" y="-1201356"/>
            <a:ext cx="400155" cy="543066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6" name="TextBox 25"/>
          <p:cNvSpPr txBox="1"/>
          <p:nvPr/>
        </p:nvSpPr>
        <p:spPr>
          <a:xfrm>
            <a:off x="684788" y="856582"/>
            <a:ext cx="4230203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1" dirty="0"/>
              <a:t>Set Working Targets, Evaluate Current Strategies, Identify  Challenges and Opportunities</a:t>
            </a:r>
          </a:p>
        </p:txBody>
      </p:sp>
      <p:sp>
        <p:nvSpPr>
          <p:cNvPr id="27" name="Left Brace 26"/>
          <p:cNvSpPr/>
          <p:nvPr/>
        </p:nvSpPr>
        <p:spPr>
          <a:xfrm rot="5400000">
            <a:off x="7172407" y="-257540"/>
            <a:ext cx="400155" cy="3543032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8" name="TextBox 27"/>
          <p:cNvSpPr txBox="1"/>
          <p:nvPr/>
        </p:nvSpPr>
        <p:spPr>
          <a:xfrm>
            <a:off x="6972926" y="1028076"/>
            <a:ext cx="798680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dirty="0"/>
              <a:t>Factor In</a:t>
            </a:r>
          </a:p>
        </p:txBody>
      </p:sp>
    </p:spTree>
    <p:extLst>
      <p:ext uri="{BB962C8B-B14F-4D97-AF65-F5344CB8AC3E}">
        <p14:creationId xmlns:p14="http://schemas.microsoft.com/office/powerpoint/2010/main" val="19694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ryland county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228" y="2274684"/>
            <a:ext cx="5912159" cy="3232823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3" y="304801"/>
            <a:ext cx="7467599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Local Goals, Local Input &amp; Local Benefits</a:t>
            </a:r>
          </a:p>
        </p:txBody>
      </p:sp>
    </p:spTree>
    <p:extLst>
      <p:ext uri="{BB962C8B-B14F-4D97-AF65-F5344CB8AC3E}">
        <p14:creationId xmlns:p14="http://schemas.microsoft.com/office/powerpoint/2010/main" val="3933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MD’s Phase III WIP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Aug– Nov 2018:  Work with Partners to </a:t>
            </a:r>
          </a:p>
          <a:p>
            <a:pPr marL="971550" lvl="1" indent="-514350"/>
            <a:r>
              <a:rPr lang="en-US" dirty="0" smtClean="0"/>
              <a:t>compile county Inventory</a:t>
            </a:r>
          </a:p>
          <a:p>
            <a:pPr marL="971550" lvl="1" indent="-514350"/>
            <a:r>
              <a:rPr lang="en-US" dirty="0" smtClean="0"/>
              <a:t>evaluate Phase II WIP feasibility </a:t>
            </a:r>
          </a:p>
          <a:p>
            <a:pPr marL="971550" lvl="1" indent="-514350"/>
            <a:r>
              <a:rPr lang="en-US" dirty="0" smtClean="0"/>
              <a:t>inform the Phase III WIP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Nov-Dec 2018:  6 Regional Workshops </a:t>
            </a:r>
          </a:p>
          <a:p>
            <a:pPr marL="971550" lvl="1" indent="-514350"/>
            <a:r>
              <a:rPr lang="en-US" dirty="0" smtClean="0"/>
              <a:t>Review, Evaluate and refine Statewide and local Strategies</a:t>
            </a:r>
          </a:p>
          <a:p>
            <a:pPr marL="971550" lvl="1" indent="-514350"/>
            <a:r>
              <a:rPr lang="en-US" dirty="0" smtClean="0"/>
              <a:t>County WIP Summary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 startAt="3"/>
            </a:pPr>
            <a:r>
              <a:rPr lang="en-US" sz="2000" b="1" dirty="0" smtClean="0"/>
              <a:t>Dec 2018 – Feb 2019:              Bay Cabinet </a:t>
            </a:r>
          </a:p>
          <a:p>
            <a:pPr marL="971550" lvl="1" indent="-514350"/>
            <a:r>
              <a:rPr lang="en-US" dirty="0" smtClean="0"/>
              <a:t>Cabinet Approval</a:t>
            </a:r>
          </a:p>
          <a:p>
            <a:pPr marL="971550" lvl="1" indent="-514350"/>
            <a:r>
              <a:rPr lang="en-US" dirty="0" smtClean="0"/>
              <a:t>Phase III WIP Sector targets</a:t>
            </a:r>
          </a:p>
          <a:p>
            <a:pPr marL="971550" lvl="1" indent="-514350"/>
            <a:r>
              <a:rPr lang="en-US" dirty="0" smtClean="0"/>
              <a:t>County Goals and  Strategies</a:t>
            </a:r>
          </a:p>
          <a:p>
            <a:pPr marL="971550" lvl="1" indent="-514350"/>
            <a:r>
              <a:rPr lang="en-US" dirty="0" smtClean="0"/>
              <a:t>Phase III WIP Draft Report</a:t>
            </a:r>
          </a:p>
          <a:p>
            <a:pPr marL="514350" indent="-514350">
              <a:buAutoNum type="arabicPeriod" startAt="4"/>
            </a:pPr>
            <a:r>
              <a:rPr lang="en-US" sz="2000" b="1" dirty="0" smtClean="0"/>
              <a:t>Apr 2019:  60 day Public Comment</a:t>
            </a:r>
          </a:p>
          <a:p>
            <a:pPr marL="971550" lvl="1" indent="-514350"/>
            <a:r>
              <a:rPr lang="en-US" dirty="0" smtClean="0"/>
              <a:t>Informational meetings</a:t>
            </a:r>
          </a:p>
          <a:p>
            <a:pPr marL="971550" lvl="1" indent="-514350"/>
            <a:r>
              <a:rPr lang="en-US" dirty="0" smtClean="0"/>
              <a:t>Bay Cabinet – local elected official invitations</a:t>
            </a:r>
          </a:p>
          <a:p>
            <a:pPr marL="514350" indent="-514350">
              <a:buNone/>
            </a:pPr>
            <a:r>
              <a:rPr lang="en-US" sz="2000" b="1" dirty="0" smtClean="0"/>
              <a:t>5. 	Aug 2019: Final Report</a:t>
            </a:r>
            <a:endParaRPr lang="en-US" sz="2000" b="1" dirty="0"/>
          </a:p>
        </p:txBody>
      </p:sp>
      <p:pic>
        <p:nvPicPr>
          <p:cNvPr id="9" name="Picture 2" descr="Image result for changing maryland for the bet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9856" y="5951630"/>
            <a:ext cx="666944" cy="714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29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9144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847" indent="-385847">
              <a:buFont typeface="+mj-lt"/>
              <a:buAutoNum type="arabicPeriod"/>
            </a:pPr>
            <a:r>
              <a:rPr lang="en-US" i="1" spc="-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is the Bay Responding to our efforts?</a:t>
            </a:r>
          </a:p>
          <a:p>
            <a:pPr marL="385847" indent="-385847">
              <a:buFont typeface="+mj-lt"/>
              <a:buAutoNum type="arabicPeriod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programs have brought us this far?</a:t>
            </a:r>
          </a:p>
          <a:p>
            <a:pPr marL="385847" indent="-385847">
              <a:buFont typeface="+mj-lt"/>
              <a:buAutoNum type="arabicPeriod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remaining reductions needed and what is the gap</a:t>
            </a:r>
            <a:r>
              <a:rPr lang="en-US" i="1" spc="-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85847" indent="-385847">
              <a:buFont typeface="+mj-lt"/>
              <a:buAutoNum type="arabicPeriod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Maryland develop the Phase III WIP and close any remaining pollution reduction gaps</a:t>
            </a:r>
            <a:r>
              <a:rPr lang="en-US" i="1" spc="-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i="1" spc="-37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847" indent="-385847">
              <a:buFont typeface="+mj-lt"/>
              <a:buAutoNum type="arabicPeriod"/>
            </a:pPr>
            <a:r>
              <a:rPr lang="en-US" i="1" spc="-3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Phase III Strategy</a:t>
            </a:r>
            <a:endParaRPr lang="en-US" i="1" spc="-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847" indent="-385847">
              <a:buNone/>
            </a:pPr>
            <a:endParaRPr lang="en-US" b="1" i="1" spc="-37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spc="-37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15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6977" y="2086561"/>
            <a:ext cx="7543800" cy="10883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949">
              <a:defRPr/>
            </a:pPr>
            <a:r>
              <a:rPr lang="en-US" sz="3301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Sector Phase III</a:t>
            </a:r>
            <a:endParaRPr lang="en-US" sz="3301" b="1" i="1" spc="-37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7886700" cy="1325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Reaching our 2025 WIP goal has three primary components</a:t>
            </a:r>
            <a:endParaRPr lang="en-US" sz="40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881063" y="4181475"/>
            <a:ext cx="8262937" cy="206692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Progress toward WIP 2 </a:t>
            </a:r>
            <a:r>
              <a:rPr lang="en-US" sz="3200" dirty="0" smtClean="0"/>
              <a:t>goals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BMP re-verification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Maintaining progress and addressing any remaining gap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18578" y="2271282"/>
            <a:ext cx="3765555" cy="87206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#1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284133" y="2271284"/>
            <a:ext cx="1329267" cy="87206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94867" y="2271283"/>
            <a:ext cx="2186517" cy="87206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7688" y="3215269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9531" y="3215269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73923" y="3199314"/>
            <a:ext cx="81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pic>
        <p:nvPicPr>
          <p:cNvPr id="1026" name="Picture 2" descr="Image result for goal p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693" y="1467643"/>
            <a:ext cx="1114425" cy="173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914400"/>
          </a:xfrm>
        </p:spPr>
        <p:txBody>
          <a:bodyPr>
            <a:normAutofit/>
          </a:bodyPr>
          <a:lstStyle/>
          <a:p>
            <a:r>
              <a:rPr lang="en-US" sz="4000" dirty="0"/>
              <a:t>Ensuring BMP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2"/>
            <a:ext cx="69342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Since 2017, the Chesapeake Bay Program requires all states and sectors to provide enhanced verification of BMPs to receive WIP credit.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100% of BMPs have to be verified to receive initial “credit” and ~10% of BMPs will have to be re-verified annually to receive continued “credit”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914400"/>
          </a:xfrm>
        </p:spPr>
        <p:txBody>
          <a:bodyPr>
            <a:normAutofit/>
          </a:bodyPr>
          <a:lstStyle/>
          <a:p>
            <a:r>
              <a:rPr lang="en-US" sz="4000" dirty="0"/>
              <a:t>Verification Results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533400" y="2057400"/>
          <a:ext cx="7620000" cy="503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8367" y="1530337"/>
            <a:ext cx="854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More than </a:t>
            </a:r>
            <a:r>
              <a:rPr lang="en-US" sz="2400" b="1" dirty="0" smtClean="0"/>
              <a:t>10,000 </a:t>
            </a:r>
            <a:r>
              <a:rPr lang="en-US" sz="2400" b="1" dirty="0"/>
              <a:t>agricultural BMPs reviewed since October 2016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613854"/>
              </p:ext>
            </p:extLst>
          </p:nvPr>
        </p:nvGraphicFramePr>
        <p:xfrm>
          <a:off x="265435" y="1968351"/>
          <a:ext cx="8534400" cy="459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15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71600" y="304800"/>
            <a:ext cx="7467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New BMPs in the “WIP III Toolbox”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Cropland Irrigation Management </a:t>
            </a:r>
          </a:p>
          <a:p>
            <a:r>
              <a:rPr lang="en-US" sz="2800" dirty="0"/>
              <a:t>Agricultural </a:t>
            </a:r>
            <a:r>
              <a:rPr lang="en-US" sz="2800" dirty="0" err="1"/>
              <a:t>Stormwater</a:t>
            </a:r>
            <a:r>
              <a:rPr lang="en-US" sz="2800" dirty="0"/>
              <a:t> Management </a:t>
            </a:r>
          </a:p>
          <a:p>
            <a:r>
              <a:rPr lang="en-US" sz="2800" dirty="0"/>
              <a:t>Nursery/Greenhouse water capture and reuse</a:t>
            </a:r>
          </a:p>
          <a:p>
            <a:r>
              <a:rPr lang="en-US" sz="2800" dirty="0"/>
              <a:t>Agricultural Drainage Management </a:t>
            </a:r>
          </a:p>
          <a:p>
            <a:r>
              <a:rPr lang="en-US" sz="2800" dirty="0"/>
              <a:t>Manure Treatment Technologies</a:t>
            </a:r>
          </a:p>
          <a:p>
            <a:r>
              <a:rPr lang="en-US" sz="2800" dirty="0"/>
              <a:t>Manure Incorporation</a:t>
            </a:r>
          </a:p>
        </p:txBody>
      </p:sp>
    </p:spTree>
    <p:extLst>
      <p:ext uri="{BB962C8B-B14F-4D97-AF65-F5344CB8AC3E}">
        <p14:creationId xmlns:p14="http://schemas.microsoft.com/office/powerpoint/2010/main" val="1251538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521770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304800"/>
            <a:ext cx="7543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Agriculture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WIP III Draft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7776385" cy="311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3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95400" y="304800"/>
            <a:ext cx="7543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Agriculture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WIP III Draft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1000" y="5867400"/>
            <a:ext cx="838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780045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00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Draft WIP III </a:t>
            </a:r>
            <a:r>
              <a:rPr lang="en-US" sz="4000" dirty="0"/>
              <a:t>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2"/>
            <a:ext cx="66294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BMP Implementation</a:t>
            </a:r>
            <a:endParaRPr lang="en-US" sz="2400" dirty="0"/>
          </a:p>
          <a:p>
            <a:pPr lvl="1"/>
            <a:r>
              <a:rPr lang="en-US" sz="2000" dirty="0" smtClean="0"/>
              <a:t>100,000 additional acres </a:t>
            </a:r>
            <a:r>
              <a:rPr lang="en-US" sz="2000" dirty="0"/>
              <a:t>under a Soil Conservation and Water Quality Plan </a:t>
            </a:r>
            <a:r>
              <a:rPr lang="en-US" sz="2000" dirty="0" smtClean="0"/>
              <a:t>(1 million total)</a:t>
            </a:r>
            <a:endParaRPr lang="en-US" sz="2000" dirty="0"/>
          </a:p>
          <a:p>
            <a:pPr lvl="1"/>
            <a:r>
              <a:rPr lang="en-US" sz="2000" dirty="0" smtClean="0"/>
              <a:t>20,000 additional tons manure transported annually (~100,000 tons) </a:t>
            </a:r>
            <a:endParaRPr lang="en-US" sz="2000" dirty="0"/>
          </a:p>
          <a:p>
            <a:pPr lvl="1"/>
            <a:r>
              <a:rPr lang="en-US" sz="2000" dirty="0" smtClean="0"/>
              <a:t>Maintain Cover Crop enrollment (470,000 ac/</a:t>
            </a:r>
            <a:r>
              <a:rPr lang="en-US" sz="2000" dirty="0" err="1" smtClean="0"/>
              <a:t>yr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000" dirty="0" smtClean="0"/>
              <a:t>Additional Riparian Buffers</a:t>
            </a:r>
          </a:p>
          <a:p>
            <a:pPr lvl="2"/>
            <a:r>
              <a:rPr lang="en-US" sz="1600" dirty="0" smtClean="0"/>
              <a:t>4,400 Grassed</a:t>
            </a:r>
          </a:p>
          <a:p>
            <a:pPr lvl="2"/>
            <a:r>
              <a:rPr lang="en-US" sz="1600" dirty="0" smtClean="0"/>
              <a:t>1,200 Forest</a:t>
            </a:r>
          </a:p>
          <a:p>
            <a:pPr lvl="2"/>
            <a:r>
              <a:rPr lang="en-US" sz="1600" dirty="0" smtClean="0"/>
              <a:t>4,100 Wetland</a:t>
            </a:r>
          </a:p>
          <a:p>
            <a:pPr lvl="1"/>
            <a:r>
              <a:rPr lang="en-US" sz="2000" dirty="0" smtClean="0"/>
              <a:t>Agricultural Drainage Management (18,500 acres)</a:t>
            </a:r>
            <a:endParaRPr lang="en-US" sz="2000" dirty="0"/>
          </a:p>
          <a:p>
            <a:pPr lvl="1"/>
            <a:r>
              <a:rPr lang="en-US" sz="2000" dirty="0" smtClean="0"/>
              <a:t>Cropland Conversion</a:t>
            </a:r>
          </a:p>
          <a:p>
            <a:pPr lvl="2"/>
            <a:r>
              <a:rPr lang="en-US" sz="1600" dirty="0" smtClean="0"/>
              <a:t>5,200 Open Space</a:t>
            </a:r>
          </a:p>
          <a:p>
            <a:pPr lvl="2"/>
            <a:r>
              <a:rPr lang="en-US" sz="1600" dirty="0" smtClean="0"/>
              <a:t>2,500 Pasture</a:t>
            </a:r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70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6977" y="2086561"/>
            <a:ext cx="7543800" cy="10883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949">
              <a:defRPr/>
            </a:pPr>
            <a:r>
              <a:rPr lang="en-US" sz="3301" b="1" i="1" spc="-37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the Bay Responding to our efforts?</a:t>
            </a:r>
            <a:br>
              <a:rPr lang="en-US" sz="3301" b="1" i="1" spc="-37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301" b="1" i="1" spc="-37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914400"/>
          </a:xfrm>
        </p:spPr>
        <p:txBody>
          <a:bodyPr>
            <a:normAutofit/>
          </a:bodyPr>
          <a:lstStyle/>
          <a:p>
            <a:r>
              <a:rPr lang="en-US" sz="4000" dirty="0"/>
              <a:t>Implementation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2"/>
            <a:ext cx="66294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Programmatic </a:t>
            </a:r>
            <a:endParaRPr lang="en-US" sz="2400" dirty="0"/>
          </a:p>
          <a:p>
            <a:pPr lvl="1"/>
            <a:r>
              <a:rPr lang="en-US" sz="2000" dirty="0" smtClean="0"/>
              <a:t>BMP Verification</a:t>
            </a:r>
          </a:p>
          <a:p>
            <a:pPr lvl="2"/>
            <a:r>
              <a:rPr lang="en-US" sz="1600" dirty="0" smtClean="0"/>
              <a:t>Verify Remaining Practices</a:t>
            </a:r>
          </a:p>
          <a:p>
            <a:pPr lvl="2"/>
            <a:r>
              <a:rPr lang="en-US" sz="1600" dirty="0" smtClean="0"/>
              <a:t>Identify and Account for Unreported Practices</a:t>
            </a:r>
          </a:p>
          <a:p>
            <a:pPr lvl="1"/>
            <a:r>
              <a:rPr lang="en-US" sz="2000" dirty="0" smtClean="0"/>
              <a:t>Nutrient Management</a:t>
            </a:r>
          </a:p>
          <a:p>
            <a:pPr lvl="2"/>
            <a:r>
              <a:rPr lang="en-US" sz="1600" dirty="0" smtClean="0"/>
              <a:t>Increase Compliance</a:t>
            </a:r>
          </a:p>
          <a:p>
            <a:pPr lvl="2"/>
            <a:r>
              <a:rPr lang="en-US" sz="1600" dirty="0" smtClean="0"/>
              <a:t>Accounting for 4R Practices (Rate, Timing &amp; Placement)</a:t>
            </a:r>
          </a:p>
          <a:p>
            <a:pPr lvl="2"/>
            <a:r>
              <a:rPr lang="en-US" sz="1600" dirty="0" smtClean="0"/>
              <a:t>Livestock Exclusion</a:t>
            </a:r>
          </a:p>
          <a:p>
            <a:pPr lvl="2"/>
            <a:r>
              <a:rPr lang="en-US" sz="1600" dirty="0" smtClean="0"/>
              <a:t>Nutrient Application Setbacks</a:t>
            </a:r>
          </a:p>
          <a:p>
            <a:pPr lvl="1"/>
            <a:r>
              <a:rPr lang="en-US" sz="2000" dirty="0" smtClean="0"/>
              <a:t>MACS Payment Structure</a:t>
            </a:r>
          </a:p>
          <a:p>
            <a:pPr lvl="2"/>
            <a:r>
              <a:rPr lang="en-US" sz="1600" dirty="0" smtClean="0"/>
              <a:t>Incentives</a:t>
            </a:r>
          </a:p>
          <a:p>
            <a:pPr lvl="2"/>
            <a:r>
              <a:rPr lang="en-US" sz="1600" dirty="0" smtClean="0"/>
              <a:t>Rates</a:t>
            </a:r>
          </a:p>
          <a:p>
            <a:pPr lvl="2"/>
            <a:r>
              <a:rPr lang="en-US" sz="1600" dirty="0" smtClean="0"/>
              <a:t>Practices </a:t>
            </a:r>
          </a:p>
          <a:p>
            <a:pPr lvl="1"/>
            <a:r>
              <a:rPr lang="en-US" sz="2000" dirty="0" smtClean="0"/>
              <a:t>Co-benefits</a:t>
            </a:r>
          </a:p>
          <a:p>
            <a:pPr lvl="2"/>
            <a:r>
              <a:rPr lang="en-US" sz="1600" dirty="0" smtClean="0"/>
              <a:t>Soil </a:t>
            </a:r>
            <a:r>
              <a:rPr lang="en-US" sz="1600" dirty="0"/>
              <a:t>Health </a:t>
            </a:r>
            <a:endParaRPr lang="en-US" sz="1600" dirty="0" smtClean="0"/>
          </a:p>
          <a:p>
            <a:pPr lvl="2"/>
            <a:r>
              <a:rPr lang="en-US" sz="1600" dirty="0" smtClean="0"/>
              <a:t>Climate </a:t>
            </a:r>
            <a:r>
              <a:rPr lang="en-US" sz="1600" dirty="0"/>
              <a:t>Change </a:t>
            </a:r>
            <a:r>
              <a:rPr lang="en-US" sz="1600" dirty="0" smtClean="0"/>
              <a:t>Initiatives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17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Draft Ag WIP III Results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0" y="2057400"/>
            <a:ext cx="4584589" cy="2749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490" y="2057400"/>
            <a:ext cx="4584589" cy="27495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0706" y="4848985"/>
            <a:ext cx="2302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585,934 beyond WIP II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6856" y="4823160"/>
            <a:ext cx="218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48,607 beyond WIP II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7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Next Steps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2"/>
            <a:ext cx="66294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Address Data Gap</a:t>
            </a:r>
          </a:p>
          <a:p>
            <a:pPr lvl="1"/>
            <a:r>
              <a:rPr lang="en-US" sz="2000" dirty="0" smtClean="0"/>
              <a:t>NM AIR</a:t>
            </a:r>
          </a:p>
          <a:p>
            <a:pPr lvl="1"/>
            <a:r>
              <a:rPr lang="en-US" sz="2000" dirty="0" smtClean="0"/>
              <a:t>USDA NASS</a:t>
            </a:r>
          </a:p>
          <a:p>
            <a:pPr lvl="1"/>
            <a:r>
              <a:rPr lang="en-US" sz="2000" dirty="0" smtClean="0"/>
              <a:t>Fertilizer</a:t>
            </a:r>
          </a:p>
          <a:p>
            <a:pPr lvl="1"/>
            <a:r>
              <a:rPr lang="en-US" sz="2000" dirty="0" smtClean="0"/>
              <a:t>Industry</a:t>
            </a:r>
            <a:endParaRPr lang="en-US" sz="2000" dirty="0"/>
          </a:p>
          <a:p>
            <a:r>
              <a:rPr lang="en-US" sz="2400" dirty="0" smtClean="0"/>
              <a:t>Cost Analysis</a:t>
            </a:r>
          </a:p>
          <a:p>
            <a:pPr lvl="1"/>
            <a:r>
              <a:rPr lang="en-US" sz="2000" dirty="0" smtClean="0"/>
              <a:t>State Federal Resources (TA &amp; FA)</a:t>
            </a:r>
          </a:p>
          <a:p>
            <a:pPr lvl="1"/>
            <a:r>
              <a:rPr lang="en-US" sz="2000" dirty="0" smtClean="0"/>
              <a:t>Private</a:t>
            </a:r>
            <a:endParaRPr lang="en-US" sz="20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64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67600" cy="9144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2"/>
            <a:ext cx="8229600" cy="44497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Jason Keppler</a:t>
            </a:r>
          </a:p>
          <a:p>
            <a:pPr marL="0" indent="0" algn="ctr">
              <a:buNone/>
            </a:pPr>
            <a:r>
              <a:rPr lang="en-US" dirty="0" smtClean="0"/>
              <a:t>jason.keppler@maryland.gov</a:t>
            </a:r>
          </a:p>
          <a:p>
            <a:pPr marL="0" indent="0" algn="ctr">
              <a:buNone/>
            </a:pPr>
            <a:r>
              <a:rPr lang="en-US" dirty="0" smtClean="0"/>
              <a:t>410-841-5879</a:t>
            </a:r>
          </a:p>
        </p:txBody>
      </p:sp>
      <p:sp>
        <p:nvSpPr>
          <p:cNvPr id="5122" name="AutoShape 2" descr="Image result for Texas Institute for Applied Environmental Research log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4" name="AutoShape 4" descr="Image result for Texas Institute for Applied Environmental Research log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410201"/>
            <a:ext cx="64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itchFamily="18" charset="0"/>
                <a:cs typeface="Arial" pitchFamily="34" charset="0"/>
              </a:rPr>
              <a:t>Follow MDA on Twitter @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itchFamily="18" charset="0"/>
                <a:cs typeface="Arial" pitchFamily="34" charset="0"/>
              </a:rPr>
              <a:t>MdAgDept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itchFamily="18" charset="0"/>
                <a:cs typeface="Arial" pitchFamily="34" charset="0"/>
              </a:rPr>
              <a:t>Follow MDA 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itchFamily="18" charset="0"/>
                <a:cs typeface="Arial" pitchFamily="34" charset="0"/>
              </a:rPr>
              <a:t>Facebook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mbria Math" pitchFamily="18" charset="0"/>
                <a:cs typeface="Arial" pitchFamily="34" charset="0"/>
              </a:rPr>
              <a:t> 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mbria Math" pitchFamily="18" charset="0"/>
                <a:cs typeface="Arial" pitchFamily="34" charset="0"/>
                <a:hlinkClick r:id="rId2"/>
              </a:rPr>
              <a:t>www.facebook.com/MdAgDept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mbria Math" pitchFamily="18" charset="0"/>
                <a:cs typeface="Arial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11" name="Picture 5" descr="http://www.publicworkspartners.com/wp-content/uploads/2014/05/facebook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2" y="6019800"/>
            <a:ext cx="458471" cy="457200"/>
          </a:xfrm>
          <a:prstGeom prst="rect">
            <a:avLst/>
          </a:prstGeom>
          <a:noFill/>
        </p:spPr>
      </p:pic>
      <p:pic>
        <p:nvPicPr>
          <p:cNvPr id="12" name="Picture 7" descr="http://saurabhsays.com/wp-content/gallery/twitter/twitter-logo-icon-by-jon-bennallick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334000"/>
            <a:ext cx="5334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2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2FD6D65-578E-488E-AFEA-3A616EC9E4C1}"/>
              </a:ext>
            </a:extLst>
          </p:cNvPr>
          <p:cNvSpPr txBox="1"/>
          <p:nvPr/>
        </p:nvSpPr>
        <p:spPr>
          <a:xfrm>
            <a:off x="1" y="1885548"/>
            <a:ext cx="9144000" cy="300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1" dirty="0"/>
              <a:t>Indicators for a healthy Bay and to important to Maryland’s economy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6129" y="1085241"/>
            <a:ext cx="8288909" cy="800308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3301" b="1" dirty="0">
              <a:solidFill>
                <a:schemeClr val="bg1"/>
              </a:solidFill>
            </a:endParaRPr>
          </a:p>
        </p:txBody>
      </p:sp>
      <p:sp>
        <p:nvSpPr>
          <p:cNvPr id="4" name="Title 10"/>
          <p:cNvSpPr txBox="1">
            <a:spLocks/>
          </p:cNvSpPr>
          <p:nvPr/>
        </p:nvSpPr>
        <p:spPr>
          <a:xfrm>
            <a:off x="1713758" y="1081889"/>
            <a:ext cx="6915895" cy="5218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1" b="1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1" y="5625088"/>
            <a:ext cx="2133600" cy="273915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16" name="Round Same Side Corner Rectangle 15"/>
          <p:cNvSpPr/>
          <p:nvPr/>
        </p:nvSpPr>
        <p:spPr>
          <a:xfrm>
            <a:off x="170305" y="2171374"/>
            <a:ext cx="2686751" cy="3830047"/>
          </a:xfrm>
          <a:prstGeom prst="round2Same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alpha val="53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211025545"/>
              </p:ext>
            </p:extLst>
          </p:nvPr>
        </p:nvGraphicFramePr>
        <p:xfrm>
          <a:off x="227470" y="5086783"/>
          <a:ext cx="2572420" cy="800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0305" y="2285704"/>
            <a:ext cx="2686751" cy="60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1" dirty="0">
                <a:solidFill>
                  <a:schemeClr val="bg1"/>
                </a:solidFill>
                <a:latin typeface="+mj-lt"/>
              </a:rPr>
              <a:t>Bay Grasses</a:t>
            </a:r>
          </a:p>
        </p:txBody>
      </p:sp>
      <p:pic>
        <p:nvPicPr>
          <p:cNvPr id="20" name="Picture 2" descr="Image result for chesapeake bay program submerged aquatic vegetation">
            <a:extLst>
              <a:ext uri="{FF2B5EF4-FFF2-40B4-BE49-F238E27FC236}">
                <a16:creationId xmlns:a16="http://schemas.microsoft.com/office/drawing/2014/main" id="{B37EB974-07A9-4B2B-825E-C003B91BD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0"/>
          <a:stretch/>
        </p:blipFill>
        <p:spPr bwMode="auto">
          <a:xfrm>
            <a:off x="284635" y="3028847"/>
            <a:ext cx="2469523" cy="189731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miles\Pictures\MDE\MDELogo_Symbo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6128" y="970911"/>
            <a:ext cx="878053" cy="878053"/>
          </a:xfrm>
          <a:prstGeom prst="rect">
            <a:avLst/>
          </a:prstGeom>
          <a:noFill/>
        </p:spPr>
      </p:pic>
      <p:sp>
        <p:nvSpPr>
          <p:cNvPr id="47" name="Round Same Side Corner Rectangle 46"/>
          <p:cNvSpPr/>
          <p:nvPr/>
        </p:nvSpPr>
        <p:spPr>
          <a:xfrm>
            <a:off x="3142879" y="2171375"/>
            <a:ext cx="2686751" cy="3830047"/>
          </a:xfrm>
          <a:prstGeom prst="round2Same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alpha val="53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23611766"/>
              </p:ext>
            </p:extLst>
          </p:nvPr>
        </p:nvGraphicFramePr>
        <p:xfrm>
          <a:off x="3200043" y="5086784"/>
          <a:ext cx="2572420" cy="800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142879" y="2285706"/>
            <a:ext cx="2686751" cy="60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1" dirty="0">
                <a:solidFill>
                  <a:schemeClr val="bg1"/>
                </a:solidFill>
                <a:latin typeface="+mj-lt"/>
              </a:rPr>
              <a:t>Blue Crabs</a:t>
            </a:r>
          </a:p>
        </p:txBody>
      </p:sp>
      <p:pic>
        <p:nvPicPr>
          <p:cNvPr id="25" name="Picture 6" descr="Image result for chesapeake bay program crabs">
            <a:extLst>
              <a:ext uri="{FF2B5EF4-FFF2-40B4-BE49-F238E27FC236}">
                <a16:creationId xmlns:a16="http://schemas.microsoft.com/office/drawing/2014/main" id="{E88A7852-3481-427E-A1F7-C9E451853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57210" y="3031135"/>
            <a:ext cx="2469523" cy="18973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 Same Side Corner Rectangle 50"/>
          <p:cNvSpPr/>
          <p:nvPr/>
        </p:nvSpPr>
        <p:spPr>
          <a:xfrm>
            <a:off x="6172619" y="2171375"/>
            <a:ext cx="2686751" cy="3830047"/>
          </a:xfrm>
          <a:prstGeom prst="round2Same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alpha val="53000"/>
                </a:schemeClr>
              </a:gs>
              <a:gs pos="100000">
                <a:schemeClr val="bg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graphicFrame>
        <p:nvGraphicFramePr>
          <p:cNvPr id="52" name="Diagram 51"/>
          <p:cNvGraphicFramePr/>
          <p:nvPr>
            <p:extLst>
              <p:ext uri="{D42A27DB-BD31-4B8C-83A1-F6EECF244321}">
                <p14:modId xmlns:p14="http://schemas.microsoft.com/office/powerpoint/2010/main" val="708082302"/>
              </p:ext>
            </p:extLst>
          </p:nvPr>
        </p:nvGraphicFramePr>
        <p:xfrm>
          <a:off x="6229784" y="5086784"/>
          <a:ext cx="2572420" cy="800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6172619" y="2285706"/>
            <a:ext cx="2686751" cy="60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1" dirty="0">
                <a:solidFill>
                  <a:schemeClr val="bg1"/>
                </a:solidFill>
                <a:latin typeface="+mj-lt"/>
              </a:rPr>
              <a:t>Oysters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4715F93-0016-429F-972C-F476BEF1EDC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/>
          <a:srcRect l="8164" t="37456" r="72756" b="19317"/>
          <a:stretch/>
        </p:blipFill>
        <p:spPr>
          <a:xfrm>
            <a:off x="6286949" y="3031135"/>
            <a:ext cx="2469523" cy="18973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98964" y="1256735"/>
            <a:ext cx="8288909" cy="800308"/>
          </a:xfrm>
          <a:prstGeom prst="rect">
            <a:avLst/>
          </a:prstGeom>
        </p:spPr>
        <p:txBody>
          <a:bodyPr/>
          <a:lstStyle/>
          <a:p>
            <a:pPr algn="ctr" defTabSz="685949">
              <a:spcBef>
                <a:spcPct val="0"/>
              </a:spcBef>
              <a:defRPr/>
            </a:pPr>
            <a:endParaRPr lang="en-US" sz="3301" b="1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70460" y="1142406"/>
            <a:ext cx="8288909" cy="800308"/>
          </a:xfrm>
          <a:prstGeom prst="rect">
            <a:avLst/>
          </a:prstGeom>
        </p:spPr>
        <p:txBody>
          <a:bodyPr/>
          <a:lstStyle/>
          <a:p>
            <a:pPr algn="ctr" defTabSz="685949">
              <a:spcBef>
                <a:spcPct val="0"/>
              </a:spcBef>
              <a:defRPr/>
            </a:pPr>
            <a:r>
              <a:rPr lang="en-US" sz="3301" b="1" dirty="0">
                <a:latin typeface="+mj-lt"/>
                <a:ea typeface="+mj-ea"/>
                <a:cs typeface="+mj-cs"/>
              </a:rPr>
              <a:t>Living Resources are Recovering</a:t>
            </a:r>
          </a:p>
        </p:txBody>
      </p:sp>
      <p:sp>
        <p:nvSpPr>
          <p:cNvPr id="23" name="Slide Number Placeholder 8"/>
          <p:cNvSpPr txBox="1">
            <a:spLocks/>
          </p:cNvSpPr>
          <p:nvPr/>
        </p:nvSpPr>
        <p:spPr>
          <a:xfrm>
            <a:off x="6629936" y="5727506"/>
            <a:ext cx="2133600" cy="273915"/>
          </a:xfrm>
          <a:prstGeom prst="rect">
            <a:avLst/>
          </a:prstGeom>
        </p:spPr>
        <p:txBody>
          <a:bodyPr vert="horz" lIns="68599" tIns="34299" rIns="68599" bIns="34299" rtlCol="0" anchor="ctr"/>
          <a:lstStyle/>
          <a:p>
            <a:pPr algn="r" defTabSz="685949">
              <a:defRPr/>
            </a:pPr>
            <a:fld id="{91974DF9-AD47-4691-BA21-BBFCE3637A9A}" type="slidenum">
              <a:rPr lang="en-US" sz="900">
                <a:solidFill>
                  <a:schemeClr val="tx1">
                    <a:tint val="75000"/>
                  </a:schemeClr>
                </a:solidFill>
              </a:rPr>
              <a:pPr algn="r" defTabSz="685949">
                <a:defRPr/>
              </a:pPr>
              <a:t>4</a:t>
            </a:fld>
            <a:endParaRPr lang="en-US" sz="9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01872"/>
            <a:ext cx="3984273" cy="493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3886143" cy="4825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04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44344" y="2207211"/>
            <a:ext cx="7543800" cy="10883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1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programs have brought us this far?</a:t>
            </a:r>
            <a:r>
              <a:rPr lang="en-US" sz="330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30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2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25567144"/>
              </p:ext>
            </p:extLst>
          </p:nvPr>
        </p:nvGraphicFramePr>
        <p:xfrm>
          <a:off x="533400" y="609600"/>
          <a:ext cx="7924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71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8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b="91266"/>
          <a:stretch/>
        </p:blipFill>
        <p:spPr>
          <a:xfrm>
            <a:off x="2056747" y="5486937"/>
            <a:ext cx="5418423" cy="342989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3804" y="3257509"/>
            <a:ext cx="2597735" cy="1882401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l="4520" r="-4520"/>
          <a:stretch/>
        </p:blipFill>
        <p:spPr>
          <a:xfrm>
            <a:off x="284635" y="2171374"/>
            <a:ext cx="4095349" cy="2967621"/>
          </a:xfrm>
          <a:prstGeom prst="rect">
            <a:avLst/>
          </a:prstGeom>
          <a:ln>
            <a:noFill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354198" y="1159402"/>
            <a:ext cx="7031281" cy="380441"/>
          </a:xfrm>
          <a:prstGeom prst="rect">
            <a:avLst/>
          </a:prstGeom>
          <a:noFill/>
        </p:spPr>
        <p:txBody>
          <a:bodyPr vert="horz" lIns="68599" tIns="34299" rIns="68599" bIns="342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1" b="1" dirty="0"/>
              <a:t>Maryland </a:t>
            </a:r>
            <a:r>
              <a:rPr lang="en-US" sz="2701" b="1" u="sng" dirty="0"/>
              <a:t>Nitrogen</a:t>
            </a:r>
            <a:r>
              <a:rPr lang="en-US" sz="2701" b="1" dirty="0"/>
              <a:t> Loads (1985 – 2017)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7271" y="2981008"/>
            <a:ext cx="255031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500" b="1" dirty="0">
                <a:latin typeface="+mj-lt"/>
              </a:rPr>
              <a:t>Where did the </a:t>
            </a:r>
          </a:p>
          <a:p>
            <a:pPr algn="ctr">
              <a:lnSpc>
                <a:spcPts val="1500"/>
              </a:lnSpc>
            </a:pPr>
            <a:r>
              <a:rPr lang="en-US" sz="1500" b="1" dirty="0">
                <a:latin typeface="+mj-lt"/>
              </a:rPr>
              <a:t>Nitrogen reductions </a:t>
            </a:r>
          </a:p>
          <a:p>
            <a:pPr algn="ctr">
              <a:lnSpc>
                <a:spcPts val="1500"/>
              </a:lnSpc>
            </a:pPr>
            <a:r>
              <a:rPr lang="en-US" sz="1500" b="1" dirty="0">
                <a:latin typeface="+mj-lt"/>
              </a:rPr>
              <a:t>come from?</a:t>
            </a:r>
          </a:p>
        </p:txBody>
      </p:sp>
      <p:sp>
        <p:nvSpPr>
          <p:cNvPr id="12" name="Right Arrow 11"/>
          <p:cNvSpPr>
            <a:spLocks noChangeAspect="1"/>
          </p:cNvSpPr>
          <p:nvPr/>
        </p:nvSpPr>
        <p:spPr>
          <a:xfrm>
            <a:off x="4000351" y="2342870"/>
            <a:ext cx="1141164" cy="5653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TextBox 12"/>
          <p:cNvSpPr txBox="1"/>
          <p:nvPr/>
        </p:nvSpPr>
        <p:spPr>
          <a:xfrm>
            <a:off x="913447" y="5086783"/>
            <a:ext cx="2413695" cy="41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1985 (84.1 M lbs/yr</a:t>
            </a:r>
            <a:r>
              <a:rPr lang="en-US" sz="2101" b="1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2063" y="5086783"/>
            <a:ext cx="234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2017 (54.2 M lbs/yr)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rcRect l="8792"/>
          <a:stretch>
            <a:fillRect/>
          </a:stretch>
        </p:blipFill>
        <p:spPr>
          <a:xfrm>
            <a:off x="3771692" y="3714826"/>
            <a:ext cx="1779139" cy="1413491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" y="5770527"/>
            <a:ext cx="20794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Source: USEPA Chesapeake bay Program</a:t>
            </a:r>
          </a:p>
        </p:txBody>
      </p:sp>
      <p:pic>
        <p:nvPicPr>
          <p:cNvPr id="18" name="Picture 2" descr="C:\Users\ddalmasy\Desktop\MDELogo_Vertical_GreenText.png"/>
          <p:cNvPicPr>
            <a:picLocks noChangeAspect="1" noChangeArrowheads="1"/>
          </p:cNvPicPr>
          <p:nvPr/>
        </p:nvPicPr>
        <p:blipFill>
          <a:blip r:embed="rId7" cstate="print"/>
          <a:srcRect b="33729"/>
          <a:stretch>
            <a:fillRect/>
          </a:stretch>
        </p:blipFill>
        <p:spPr bwMode="auto">
          <a:xfrm>
            <a:off x="456129" y="970909"/>
            <a:ext cx="898068" cy="8777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1" y="1828384"/>
            <a:ext cx="9144000" cy="3002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1" dirty="0"/>
              <a:t>Maryland has made the most progress in reducing nitrogen since 1985 compared to the other 6 Bay jurisdictions</a:t>
            </a:r>
          </a:p>
        </p:txBody>
      </p:sp>
    </p:spTree>
    <p:extLst>
      <p:ext uri="{BB962C8B-B14F-4D97-AF65-F5344CB8AC3E}">
        <p14:creationId xmlns:p14="http://schemas.microsoft.com/office/powerpoint/2010/main" val="19795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4520" r="-4520"/>
          <a:stretch/>
        </p:blipFill>
        <p:spPr>
          <a:xfrm>
            <a:off x="170306" y="2228539"/>
            <a:ext cx="4209679" cy="3050468"/>
          </a:xfrm>
          <a:prstGeom prst="rect">
            <a:avLst/>
          </a:prstGeom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t="-1" b="91266"/>
          <a:stretch/>
        </p:blipFill>
        <p:spPr>
          <a:xfrm>
            <a:off x="1942416" y="5672133"/>
            <a:ext cx="5202005" cy="329289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/>
          <a:srcRect l="12409" r="-12409"/>
          <a:stretch/>
        </p:blipFill>
        <p:spPr>
          <a:xfrm>
            <a:off x="6058288" y="3714827"/>
            <a:ext cx="2153552" cy="1560532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543035" y="3086011"/>
            <a:ext cx="255031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500" b="1" dirty="0">
                <a:latin typeface="+mj-lt"/>
              </a:rPr>
              <a:t>Where did the </a:t>
            </a:r>
          </a:p>
          <a:p>
            <a:pPr algn="ctr">
              <a:lnSpc>
                <a:spcPts val="1500"/>
              </a:lnSpc>
            </a:pPr>
            <a:r>
              <a:rPr lang="en-US" sz="1500" b="1" dirty="0">
                <a:latin typeface="+mj-lt"/>
              </a:rPr>
              <a:t>Phosphorus reductions </a:t>
            </a:r>
          </a:p>
          <a:p>
            <a:pPr algn="ctr">
              <a:lnSpc>
                <a:spcPts val="1500"/>
              </a:lnSpc>
            </a:pPr>
            <a:r>
              <a:rPr lang="en-US" sz="1500" b="1" dirty="0">
                <a:latin typeface="+mj-lt"/>
              </a:rPr>
              <a:t>come from?</a:t>
            </a:r>
          </a:p>
        </p:txBody>
      </p:sp>
      <p:sp>
        <p:nvSpPr>
          <p:cNvPr id="11" name="Right Arrow 10"/>
          <p:cNvSpPr>
            <a:spLocks noChangeAspect="1"/>
          </p:cNvSpPr>
          <p:nvPr/>
        </p:nvSpPr>
        <p:spPr>
          <a:xfrm>
            <a:off x="4000351" y="2457198"/>
            <a:ext cx="1141164" cy="56539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TextBox 11"/>
          <p:cNvSpPr txBox="1"/>
          <p:nvPr/>
        </p:nvSpPr>
        <p:spPr>
          <a:xfrm>
            <a:off x="780388" y="5258278"/>
            <a:ext cx="2512483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1" b="1" dirty="0"/>
              <a:t>1985  (7.42 M lbs/yr)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2241" y="5315445"/>
            <a:ext cx="2512483" cy="415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1" b="1" dirty="0"/>
              <a:t>2017  (3.67 M lbs/yr)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1313604" y="1142407"/>
            <a:ext cx="7202776" cy="380441"/>
          </a:xfrm>
          <a:prstGeom prst="rect">
            <a:avLst/>
          </a:prstGeom>
          <a:noFill/>
        </p:spPr>
        <p:txBody>
          <a:bodyPr vert="horz" lIns="68599" tIns="34299" rIns="68599" bIns="3429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1" b="1" dirty="0"/>
              <a:t>Maryland </a:t>
            </a:r>
            <a:r>
              <a:rPr lang="en-US" sz="2701" b="1" u="sng" dirty="0"/>
              <a:t>Phosphorus</a:t>
            </a:r>
            <a:r>
              <a:rPr lang="en-US" sz="2701" b="1" dirty="0"/>
              <a:t> Loads (1985 – 2017)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0198" y="3829156"/>
            <a:ext cx="1950632" cy="1413491"/>
          </a:xfrm>
          <a:prstGeom prst="rect">
            <a:avLst/>
          </a:prstGeom>
          <a:ln>
            <a:noFill/>
          </a:ln>
        </p:spPr>
      </p:pic>
      <p:pic>
        <p:nvPicPr>
          <p:cNvPr id="17" name="Picture 2" descr="C:\Users\ddalmasy\Desktop\MDELogo_Vertical_GreenText.png"/>
          <p:cNvPicPr>
            <a:picLocks noChangeAspect="1" noChangeArrowheads="1"/>
          </p:cNvPicPr>
          <p:nvPr/>
        </p:nvPicPr>
        <p:blipFill>
          <a:blip r:embed="rId7" cstate="print"/>
          <a:srcRect b="33729"/>
          <a:stretch>
            <a:fillRect/>
          </a:stretch>
        </p:blipFill>
        <p:spPr bwMode="auto">
          <a:xfrm>
            <a:off x="456129" y="970909"/>
            <a:ext cx="898068" cy="8777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extBox 17"/>
          <p:cNvSpPr txBox="1"/>
          <p:nvPr/>
        </p:nvSpPr>
        <p:spPr>
          <a:xfrm>
            <a:off x="2" y="5770527"/>
            <a:ext cx="20826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Source: USEPA Chesapeake Bay Program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" y="1828385"/>
            <a:ext cx="9144000" cy="508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1" dirty="0"/>
              <a:t>While Maryland has almost met its 2025 phosphorus reduction goals,</a:t>
            </a:r>
          </a:p>
          <a:p>
            <a:pPr algn="ctr"/>
            <a:r>
              <a:rPr lang="en-US" sz="1351" dirty="0"/>
              <a:t>managing phosphorus is still critically important for restoring local waters</a:t>
            </a:r>
          </a:p>
        </p:txBody>
      </p:sp>
    </p:spTree>
    <p:extLst>
      <p:ext uri="{BB962C8B-B14F-4D97-AF65-F5344CB8AC3E}">
        <p14:creationId xmlns:p14="http://schemas.microsoft.com/office/powerpoint/2010/main" val="2184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2633</TotalTime>
  <Words>1379</Words>
  <Application>Microsoft Office PowerPoint</Application>
  <PresentationFormat>On-screen Show (4:3)</PresentationFormat>
  <Paragraphs>451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Times New Roman</vt:lpstr>
      <vt:lpstr>Office Theme</vt:lpstr>
      <vt:lpstr>1_Office Theme</vt:lpstr>
      <vt:lpstr>2_Office Theme</vt:lpstr>
      <vt:lpstr> Maryland Agriculture’s Role and Progress toward the Chesapeake Bay Restoration  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Pounds N Delivered to Bay: 2017</vt:lpstr>
      <vt:lpstr>Implementation Highlights</vt:lpstr>
      <vt:lpstr>PowerPoint Presentation</vt:lpstr>
      <vt:lpstr>PowerPoint Presentation</vt:lpstr>
      <vt:lpstr>PowerPoint Presentation</vt:lpstr>
      <vt:lpstr>PowerPoint Presentation</vt:lpstr>
      <vt:lpstr>Local Goals, Local Input &amp; Local Benefits</vt:lpstr>
      <vt:lpstr>MD’s Phase III WIP Approach</vt:lpstr>
      <vt:lpstr>PowerPoint Presentation</vt:lpstr>
      <vt:lpstr>Reaching our 2025 WIP goal has three primary components</vt:lpstr>
      <vt:lpstr>Ensuring BMP Performance</vt:lpstr>
      <vt:lpstr>Verification Results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Draft WIP III Highlights</vt:lpstr>
      <vt:lpstr>Implementation Highlights</vt:lpstr>
      <vt:lpstr>Draft Ag WIP III Results</vt:lpstr>
      <vt:lpstr>Next Steps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jkeppler</dc:creator>
  <cp:lastModifiedBy>Jason Keppler</cp:lastModifiedBy>
  <cp:revision>180</cp:revision>
  <cp:lastPrinted>2017-11-20T20:31:43Z</cp:lastPrinted>
  <dcterms:created xsi:type="dcterms:W3CDTF">2014-07-15T01:21:53Z</dcterms:created>
  <dcterms:modified xsi:type="dcterms:W3CDTF">2018-12-05T20:56:08Z</dcterms:modified>
</cp:coreProperties>
</file>