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87" r:id="rId5"/>
    <p:sldId id="261" r:id="rId6"/>
    <p:sldId id="278" r:id="rId7"/>
    <p:sldId id="258" r:id="rId8"/>
    <p:sldId id="265" r:id="rId9"/>
    <p:sldId id="288" r:id="rId10"/>
    <p:sldId id="289" r:id="rId11"/>
    <p:sldId id="283" r:id="rId12"/>
    <p:sldId id="290" r:id="rId13"/>
    <p:sldId id="291" r:id="rId14"/>
    <p:sldId id="292" r:id="rId15"/>
    <p:sldId id="293" r:id="rId16"/>
    <p:sldId id="284" r:id="rId17"/>
    <p:sldId id="294" r:id="rId18"/>
    <p:sldId id="298" r:id="rId19"/>
    <p:sldId id="299" r:id="rId20"/>
    <p:sldId id="271" r:id="rId21"/>
    <p:sldId id="263" r:id="rId22"/>
    <p:sldId id="268" r:id="rId23"/>
    <p:sldId id="269" r:id="rId24"/>
    <p:sldId id="270" r:id="rId25"/>
    <p:sldId id="300" r:id="rId26"/>
    <p:sldId id="264" r:id="rId27"/>
    <p:sldId id="277" r:id="rId28"/>
    <p:sldId id="295" r:id="rId29"/>
    <p:sldId id="282" r:id="rId30"/>
    <p:sldId id="279" r:id="rId31"/>
    <p:sldId id="301" r:id="rId32"/>
    <p:sldId id="29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2" autoAdjust="0"/>
    <p:restoredTop sz="94660"/>
  </p:normalViewPr>
  <p:slideViewPr>
    <p:cSldViewPr>
      <p:cViewPr varScale="1">
        <p:scale>
          <a:sx n="73" d="100"/>
          <a:sy n="73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1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7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3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3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3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C39CD-8DAC-438C-945A-58553647A21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7429A-BF9F-4383-AD53-885F71E5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6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Laying Chickens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10400" cy="464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28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Chickens? Chickens!</a:t>
            </a:r>
            <a:endParaRPr lang="en-US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52268"/>
            <a:ext cx="2709647" cy="14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the Chick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5257800" cy="5075238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 smtClean="0"/>
              <a:t>Plenty of information online and in books. Here are a few notes:</a:t>
            </a:r>
          </a:p>
          <a:p>
            <a:r>
              <a:rPr lang="en-US" dirty="0" smtClean="0"/>
              <a:t>90 – 95 degrees for first week </a:t>
            </a:r>
          </a:p>
          <a:p>
            <a:r>
              <a:rPr lang="en-US" dirty="0" smtClean="0"/>
              <a:t>Decrease </a:t>
            </a:r>
            <a:r>
              <a:rPr lang="en-US" dirty="0"/>
              <a:t>by 5 degrees per week</a:t>
            </a:r>
          </a:p>
          <a:p>
            <a:pPr lvl="1"/>
            <a:r>
              <a:rPr lang="en-US" dirty="0"/>
              <a:t>Watch the chicks</a:t>
            </a:r>
          </a:p>
          <a:p>
            <a:pPr lvl="2"/>
            <a:r>
              <a:rPr lang="en-US" dirty="0"/>
              <a:t>Piled up – too cold</a:t>
            </a:r>
          </a:p>
          <a:p>
            <a:pPr lvl="2"/>
            <a:r>
              <a:rPr lang="en-US" dirty="0"/>
              <a:t>Scattered around edges – too </a:t>
            </a:r>
            <a:r>
              <a:rPr lang="en-US" dirty="0" smtClean="0"/>
              <a:t>warm</a:t>
            </a:r>
            <a:endParaRPr lang="en-US" dirty="0"/>
          </a:p>
          <a:p>
            <a:pPr lvl="2"/>
            <a:r>
              <a:rPr lang="en-US" dirty="0"/>
              <a:t>Comfortably and evenly distributed – perfect</a:t>
            </a:r>
          </a:p>
          <a:p>
            <a:pPr marL="0" indent="0">
              <a:buNone/>
            </a:pPr>
            <a:r>
              <a:rPr lang="en-US" dirty="0"/>
              <a:t>Heat lamp</a:t>
            </a:r>
          </a:p>
          <a:p>
            <a:pPr lvl="1"/>
            <a:r>
              <a:rPr lang="en-US" dirty="0"/>
              <a:t>Extreme fire danger: ceramic, not plastic base</a:t>
            </a:r>
          </a:p>
          <a:p>
            <a:r>
              <a:rPr lang="en-US" dirty="0" smtClean="0"/>
              <a:t>Why not brood outside in a portable shelter?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95" y="1477962"/>
            <a:ext cx="356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2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brooders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28575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30384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36942"/>
            <a:ext cx="4800600" cy="279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402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to pasture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Don’t mix old birds with new</a:t>
            </a:r>
          </a:p>
          <a:p>
            <a:pPr lvl="1"/>
            <a:r>
              <a:rPr lang="en-US" dirty="0" smtClean="0"/>
              <a:t>This is an ideal that we can not always follow ourselves </a:t>
            </a:r>
          </a:p>
          <a:p>
            <a:r>
              <a:rPr lang="en-US" dirty="0" smtClean="0"/>
              <a:t>Feed considerations</a:t>
            </a:r>
          </a:p>
          <a:p>
            <a:pPr lvl="1"/>
            <a:r>
              <a:rPr lang="en-US" dirty="0" smtClean="0"/>
              <a:t>Higher protein in the summer and on pasture; lower protein in the winter</a:t>
            </a:r>
          </a:p>
          <a:p>
            <a:pPr lvl="1"/>
            <a:r>
              <a:rPr lang="en-US" dirty="0" smtClean="0"/>
              <a:t>Pullets shouldn’t have such high calcium until they start to lay</a:t>
            </a:r>
          </a:p>
          <a:p>
            <a:r>
              <a:rPr lang="en-US" dirty="0" smtClean="0"/>
              <a:t>We expect higher predator loss at first</a:t>
            </a:r>
          </a:p>
          <a:p>
            <a:r>
              <a:rPr lang="en-US" dirty="0" smtClean="0"/>
              <a:t>Lock inside the first few night for training</a:t>
            </a:r>
          </a:p>
          <a:p>
            <a:pPr lvl="1"/>
            <a:r>
              <a:rPr lang="en-US" dirty="0" smtClean="0"/>
              <a:t>Keep skunks and owls out</a:t>
            </a:r>
          </a:p>
          <a:p>
            <a:r>
              <a:rPr lang="en-US" dirty="0" smtClean="0"/>
              <a:t>If mixed, leg rings help to distinguish age</a:t>
            </a:r>
          </a:p>
          <a:p>
            <a:pPr lvl="1"/>
            <a:r>
              <a:rPr lang="en-US" dirty="0" smtClean="0"/>
              <a:t>Colored zip ties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9" y="28194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260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Pastured poultry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 water</a:t>
            </a:r>
          </a:p>
          <a:p>
            <a:r>
              <a:rPr lang="en-US" dirty="0" smtClean="0"/>
              <a:t>Security</a:t>
            </a:r>
            <a:endParaRPr lang="en-US" dirty="0"/>
          </a:p>
          <a:p>
            <a:r>
              <a:rPr lang="en-US" dirty="0" smtClean="0"/>
              <a:t>Shelter </a:t>
            </a:r>
          </a:p>
          <a:p>
            <a:r>
              <a:rPr lang="en-US" dirty="0"/>
              <a:t>Roosts</a:t>
            </a:r>
            <a:endParaRPr lang="en-US" dirty="0" smtClean="0"/>
          </a:p>
          <a:p>
            <a:r>
              <a:rPr lang="en-US" dirty="0" smtClean="0"/>
              <a:t>Nests</a:t>
            </a:r>
          </a:p>
          <a:p>
            <a:r>
              <a:rPr lang="en-US" dirty="0" smtClean="0"/>
              <a:t>Feed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548208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33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security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If your birds are outside they will be at risk</a:t>
            </a:r>
          </a:p>
          <a:p>
            <a:pPr lvl="1"/>
            <a:r>
              <a:rPr lang="en-US" dirty="0"/>
              <a:t>Quality of life vs. protected </a:t>
            </a:r>
            <a:r>
              <a:rPr lang="en-US" dirty="0" smtClean="0"/>
              <a:t>life</a:t>
            </a:r>
          </a:p>
          <a:p>
            <a:r>
              <a:rPr lang="en-US" dirty="0" smtClean="0"/>
              <a:t>Land and sky attack</a:t>
            </a:r>
          </a:p>
          <a:p>
            <a:pPr lvl="1"/>
            <a:r>
              <a:rPr lang="en-US" dirty="0" smtClean="0"/>
              <a:t>Everything loves to each chicken</a:t>
            </a:r>
          </a:p>
          <a:p>
            <a:r>
              <a:rPr lang="en-US" dirty="0" smtClean="0"/>
              <a:t>No single tactic will eliminate all threats</a:t>
            </a:r>
          </a:p>
          <a:p>
            <a:r>
              <a:rPr lang="en-US" dirty="0" smtClean="0"/>
              <a:t>Poultry netting</a:t>
            </a:r>
          </a:p>
          <a:p>
            <a:pPr lvl="1"/>
            <a:r>
              <a:rPr lang="en-US" dirty="0" smtClean="0"/>
              <a:t>Keeps most </a:t>
            </a:r>
            <a:r>
              <a:rPr lang="en-US" dirty="0"/>
              <a:t>land predators </a:t>
            </a:r>
            <a:r>
              <a:rPr lang="en-US" dirty="0" smtClean="0"/>
              <a:t>out</a:t>
            </a:r>
          </a:p>
          <a:p>
            <a:pPr lvl="2"/>
            <a:r>
              <a:rPr lang="en-US" dirty="0" smtClean="0"/>
              <a:t>Skunks a likely exception</a:t>
            </a:r>
            <a:endParaRPr lang="en-US" dirty="0"/>
          </a:p>
          <a:p>
            <a:pPr lvl="1"/>
            <a:r>
              <a:rPr lang="en-US" dirty="0"/>
              <a:t>Electrified</a:t>
            </a:r>
          </a:p>
          <a:p>
            <a:pPr lvl="2"/>
            <a:r>
              <a:rPr lang="en-US" dirty="0"/>
              <a:t>Battery powered</a:t>
            </a:r>
          </a:p>
          <a:p>
            <a:pPr lvl="3"/>
            <a:r>
              <a:rPr lang="en-US" dirty="0"/>
              <a:t>portable</a:t>
            </a:r>
          </a:p>
          <a:p>
            <a:pPr lvl="2"/>
            <a:r>
              <a:rPr lang="en-US" dirty="0"/>
              <a:t>AC fence charger</a:t>
            </a:r>
          </a:p>
          <a:p>
            <a:pPr lvl="3"/>
            <a:r>
              <a:rPr lang="en-US" dirty="0"/>
              <a:t>More reliable and stronger</a:t>
            </a:r>
          </a:p>
          <a:p>
            <a:pPr lvl="3"/>
            <a:r>
              <a:rPr lang="en-US" dirty="0"/>
              <a:t>As powerful as you can afford</a:t>
            </a:r>
          </a:p>
          <a:p>
            <a:pPr lvl="3"/>
            <a:r>
              <a:rPr lang="en-US" dirty="0"/>
              <a:t>15 joules for us</a:t>
            </a:r>
          </a:p>
          <a:p>
            <a:pPr lvl="3"/>
            <a:r>
              <a:rPr lang="en-US" dirty="0"/>
              <a:t>Don’t bother with less than 6 joules</a:t>
            </a:r>
          </a:p>
          <a:p>
            <a:pPr lvl="3"/>
            <a:r>
              <a:rPr lang="en-US" dirty="0"/>
              <a:t>Ground is extremely </a:t>
            </a:r>
            <a:r>
              <a:rPr lang="en-US" dirty="0" smtClean="0"/>
              <a:t>important</a:t>
            </a:r>
          </a:p>
          <a:p>
            <a:r>
              <a:rPr lang="en-US" dirty="0" smtClean="0"/>
              <a:t>Ship is best high off the ground</a:t>
            </a:r>
          </a:p>
          <a:p>
            <a:pPr lvl="1"/>
            <a:r>
              <a:rPr lang="en-US" dirty="0" smtClean="0"/>
              <a:t>Train the birds to sleep inside from the beginning</a:t>
            </a:r>
          </a:p>
          <a:p>
            <a:r>
              <a:rPr lang="en-US" dirty="0" smtClean="0"/>
              <a:t>More problems with cats and weasels in the first 6 weeks.</a:t>
            </a:r>
          </a:p>
          <a:p>
            <a:pPr lvl="1"/>
            <a:r>
              <a:rPr lang="en-US" dirty="0" smtClean="0"/>
              <a:t>Hardware cloth preferable to chicken wire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3352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06286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54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Chickens fleeced!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247310" cy="4754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Air protection</a:t>
            </a:r>
          </a:p>
          <a:p>
            <a:pPr lvl="1"/>
            <a:r>
              <a:rPr lang="en-US" dirty="0" smtClean="0"/>
              <a:t>Eagles, owls</a:t>
            </a:r>
          </a:p>
          <a:p>
            <a:r>
              <a:rPr lang="en-US" dirty="0" smtClean="0"/>
              <a:t>Plenty of overhead protection for chickens to take cover</a:t>
            </a:r>
          </a:p>
          <a:p>
            <a:pPr lvl="1"/>
            <a:r>
              <a:rPr lang="en-US" dirty="0" smtClean="0"/>
              <a:t>Fishing line spider web may help deter air attacks</a:t>
            </a:r>
          </a:p>
          <a:p>
            <a:r>
              <a:rPr lang="en-US" dirty="0" smtClean="0"/>
              <a:t>Night lights</a:t>
            </a:r>
          </a:p>
          <a:p>
            <a:r>
              <a:rPr lang="en-US" dirty="0"/>
              <a:t>Guard animals</a:t>
            </a:r>
          </a:p>
          <a:p>
            <a:pPr lvl="1"/>
            <a:r>
              <a:rPr lang="en-US" dirty="0"/>
              <a:t>Dogs</a:t>
            </a:r>
          </a:p>
          <a:p>
            <a:pPr lvl="1"/>
            <a:r>
              <a:rPr lang="en-US" dirty="0"/>
              <a:t>Geese</a:t>
            </a:r>
          </a:p>
          <a:p>
            <a:pPr lvl="1"/>
            <a:r>
              <a:rPr lang="en-US" dirty="0"/>
              <a:t>Guinea fowl</a:t>
            </a:r>
          </a:p>
          <a:p>
            <a:pPr lvl="1"/>
            <a:r>
              <a:rPr lang="en-US" dirty="0"/>
              <a:t>Roosters </a:t>
            </a:r>
          </a:p>
          <a:p>
            <a:r>
              <a:rPr lang="en-US" dirty="0" smtClean="0"/>
              <a:t>Other ingenious ideas?</a:t>
            </a:r>
          </a:p>
          <a:p>
            <a:r>
              <a:rPr lang="en-US" dirty="0" smtClean="0"/>
              <a:t>We defeat them with numbers</a:t>
            </a:r>
          </a:p>
          <a:p>
            <a:pPr lvl="1"/>
            <a:r>
              <a:rPr lang="en-US" dirty="0" smtClean="0"/>
              <a:t>Always raise more chickens than we need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265020" cy="24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7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ships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63514" cy="27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962400" cy="29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57" y="3962400"/>
            <a:ext cx="4126117" cy="250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02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Nests and roosts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1816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Think like a chicken but smarter</a:t>
            </a:r>
            <a:endParaRPr lang="en-US" dirty="0"/>
          </a:p>
          <a:p>
            <a:r>
              <a:rPr lang="en-US" dirty="0" smtClean="0"/>
              <a:t>Nest boxes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Roll </a:t>
            </a:r>
            <a:r>
              <a:rPr lang="en-US" dirty="0" smtClean="0"/>
              <a:t>out</a:t>
            </a:r>
          </a:p>
          <a:p>
            <a:pPr lvl="2"/>
            <a:r>
              <a:rPr lang="en-US" dirty="0" smtClean="0"/>
              <a:t>They seem expensive but do the math</a:t>
            </a:r>
            <a:endParaRPr lang="en-US" dirty="0"/>
          </a:p>
          <a:p>
            <a:pPr lvl="1"/>
            <a:r>
              <a:rPr lang="en-US" dirty="0" smtClean="0"/>
              <a:t>Dark, out of the way, and off the ground</a:t>
            </a:r>
          </a:p>
          <a:p>
            <a:pPr lvl="1"/>
            <a:r>
              <a:rPr lang="en-US" dirty="0" smtClean="0"/>
              <a:t>At least 1 per 15-20 birds</a:t>
            </a:r>
          </a:p>
          <a:p>
            <a:pPr lvl="1"/>
            <a:r>
              <a:rPr lang="en-US" dirty="0" smtClean="0"/>
              <a:t>Straw vs. wood shavings</a:t>
            </a:r>
          </a:p>
          <a:p>
            <a:pPr lvl="1"/>
            <a:r>
              <a:rPr lang="en-US" dirty="0"/>
              <a:t>12” – 18” wide; 10-12” </a:t>
            </a:r>
            <a:r>
              <a:rPr lang="en-US" dirty="0" smtClean="0"/>
              <a:t>tall</a:t>
            </a:r>
          </a:p>
          <a:p>
            <a:pPr lvl="1"/>
            <a:r>
              <a:rPr lang="en-US" dirty="0" smtClean="0"/>
              <a:t>Community boxes?</a:t>
            </a:r>
          </a:p>
          <a:p>
            <a:r>
              <a:rPr lang="en-US" dirty="0" smtClean="0"/>
              <a:t>Roosts </a:t>
            </a:r>
            <a:endParaRPr lang="en-US" dirty="0"/>
          </a:p>
          <a:p>
            <a:pPr lvl="1"/>
            <a:r>
              <a:rPr lang="en-US" dirty="0" smtClean="0"/>
              <a:t>1 foot per bird</a:t>
            </a:r>
          </a:p>
          <a:p>
            <a:pPr lvl="1"/>
            <a:r>
              <a:rPr lang="en-US" dirty="0" smtClean="0"/>
              <a:t>Slanted vs platform</a:t>
            </a:r>
          </a:p>
          <a:p>
            <a:pPr lvl="2"/>
            <a:r>
              <a:rPr lang="en-US" dirty="0"/>
              <a:t>They congregate toward the top</a:t>
            </a:r>
          </a:p>
          <a:p>
            <a:pPr lvl="2"/>
            <a:r>
              <a:rPr lang="en-US" dirty="0" smtClean="0"/>
              <a:t>Ideally in winter A shaped</a:t>
            </a:r>
          </a:p>
          <a:p>
            <a:pPr lvl="2"/>
            <a:r>
              <a:rPr lang="en-US" dirty="0" smtClean="0"/>
              <a:t>Summer V shaped</a:t>
            </a:r>
          </a:p>
          <a:p>
            <a:pPr lvl="1"/>
            <a:r>
              <a:rPr lang="en-US" dirty="0" smtClean="0"/>
              <a:t>Not necessary until </a:t>
            </a:r>
            <a:r>
              <a:rPr lang="en-US" dirty="0"/>
              <a:t>3 – 4 </a:t>
            </a:r>
            <a:r>
              <a:rPr lang="en-US" dirty="0" smtClean="0"/>
              <a:t>months</a:t>
            </a:r>
            <a:endParaRPr lang="en-US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29" y="2819400"/>
            <a:ext cx="456657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Chicken 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Design possibilities</a:t>
            </a:r>
          </a:p>
          <a:p>
            <a:pPr lvl="1"/>
            <a:r>
              <a:rPr lang="en-US" dirty="0" smtClean="0"/>
              <a:t>Grated vs solid floor</a:t>
            </a:r>
            <a:endParaRPr lang="en-US" dirty="0"/>
          </a:p>
          <a:p>
            <a:pPr lvl="1"/>
            <a:r>
              <a:rPr lang="en-US" dirty="0"/>
              <a:t>Trailer, sled, high </a:t>
            </a:r>
            <a:r>
              <a:rPr lang="en-US" dirty="0" smtClean="0"/>
              <a:t>tunnel</a:t>
            </a:r>
          </a:p>
          <a:p>
            <a:pPr lvl="1"/>
            <a:r>
              <a:rPr lang="en-US" dirty="0" smtClean="0"/>
              <a:t>Running gear</a:t>
            </a:r>
          </a:p>
          <a:p>
            <a:pPr lvl="2"/>
            <a:r>
              <a:rPr lang="en-US" dirty="0" smtClean="0"/>
              <a:t>High clearance </a:t>
            </a:r>
          </a:p>
          <a:p>
            <a:pPr lvl="2"/>
            <a:r>
              <a:rPr lang="en-US" dirty="0" smtClean="0"/>
              <a:t>readily available</a:t>
            </a:r>
          </a:p>
          <a:p>
            <a:pPr lvl="1"/>
            <a:r>
              <a:rPr lang="en-US" dirty="0" smtClean="0"/>
              <a:t>Air flow</a:t>
            </a:r>
          </a:p>
          <a:p>
            <a:pPr lvl="1"/>
            <a:r>
              <a:rPr lang="en-US" dirty="0" smtClean="0"/>
              <a:t>Completely </a:t>
            </a:r>
            <a:r>
              <a:rPr lang="en-US" dirty="0"/>
              <a:t>enclosed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Open and close by hand every day</a:t>
            </a:r>
          </a:p>
          <a:p>
            <a:r>
              <a:rPr lang="en-US" dirty="0" smtClean="0"/>
              <a:t>Rotation</a:t>
            </a:r>
          </a:p>
          <a:p>
            <a:pPr lvl="1"/>
            <a:r>
              <a:rPr lang="en-US" dirty="0" smtClean="0"/>
              <a:t>By tractor/</a:t>
            </a:r>
            <a:r>
              <a:rPr lang="en-US" dirty="0" err="1" smtClean="0"/>
              <a:t>atv</a:t>
            </a:r>
            <a:r>
              <a:rPr lang="en-US" dirty="0" smtClean="0"/>
              <a:t>/truck?</a:t>
            </a:r>
          </a:p>
          <a:p>
            <a:pPr lvl="1"/>
            <a:r>
              <a:rPr lang="en-US" dirty="0" smtClean="0"/>
              <a:t>By hand?</a:t>
            </a:r>
          </a:p>
          <a:p>
            <a:pPr lvl="1"/>
            <a:r>
              <a:rPr lang="en-US" dirty="0"/>
              <a:t>How often? Depends on circumstances</a:t>
            </a:r>
          </a:p>
          <a:p>
            <a:pPr lvl="2"/>
            <a:r>
              <a:rPr lang="en-US" dirty="0"/>
              <a:t>Chickens are tools, use them best for your </a:t>
            </a:r>
            <a:r>
              <a:rPr lang="en-US" dirty="0" smtClean="0"/>
              <a:t>situation</a:t>
            </a:r>
          </a:p>
          <a:p>
            <a:pPr lvl="1"/>
            <a:r>
              <a:rPr lang="en-US" dirty="0" smtClean="0"/>
              <a:t>After done laying </a:t>
            </a:r>
          </a:p>
          <a:p>
            <a:pPr lvl="2"/>
            <a:r>
              <a:rPr lang="en-US" dirty="0" smtClean="0"/>
              <a:t>Early afternoon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14762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36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Manure from the 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100 layers produce about 6.5 tons of manure per year.</a:t>
            </a:r>
          </a:p>
          <a:p>
            <a:pPr lvl="1"/>
            <a:r>
              <a:rPr lang="en-US" dirty="0" smtClean="0"/>
              <a:t>This does not include bedding from winter</a:t>
            </a:r>
          </a:p>
          <a:p>
            <a:r>
              <a:rPr lang="en-US" dirty="0" smtClean="0"/>
              <a:t>The industry says its nutrient content fresh is about 1.5/1/.5  N/P/K</a:t>
            </a:r>
          </a:p>
          <a:p>
            <a:pPr lvl="1"/>
            <a:r>
              <a:rPr lang="en-US" dirty="0" smtClean="0"/>
              <a:t>Morgan would charge you nearly $500 for that and you don’t know what those birds were fed</a:t>
            </a:r>
          </a:p>
          <a:p>
            <a:pPr lvl="1"/>
            <a:r>
              <a:rPr lang="en-US" dirty="0" smtClean="0"/>
              <a:t>Full of micro nutrients</a:t>
            </a:r>
          </a:p>
          <a:p>
            <a:pPr lvl="1"/>
            <a:r>
              <a:rPr lang="en-US" dirty="0" smtClean="0"/>
              <a:t>Good feed keeps healthy chickens producing healthy eggs and feeding healthy soils.</a:t>
            </a:r>
          </a:p>
          <a:p>
            <a:pPr lvl="1"/>
            <a:r>
              <a:rPr lang="en-US" dirty="0" smtClean="0"/>
              <a:t>Roaming layers stimulate the microbes of the soil</a:t>
            </a:r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387737" y="2438400"/>
            <a:ext cx="2362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Nutrient </a:t>
            </a:r>
            <a:r>
              <a:rPr lang="en-US" dirty="0" smtClean="0">
                <a:solidFill>
                  <a:srgbClr val="C00000"/>
                </a:solidFill>
              </a:rPr>
              <a:t>content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Calcium 3.200</a:t>
            </a:r>
          </a:p>
          <a:p>
            <a:r>
              <a:rPr lang="en-US" dirty="0">
                <a:solidFill>
                  <a:srgbClr val="C00000"/>
                </a:solidFill>
              </a:rPr>
              <a:t>Magnesium 0.290</a:t>
            </a:r>
          </a:p>
          <a:p>
            <a:r>
              <a:rPr lang="en-US" dirty="0">
                <a:solidFill>
                  <a:srgbClr val="C00000"/>
                </a:solidFill>
              </a:rPr>
              <a:t>Sulfur 0.310</a:t>
            </a:r>
          </a:p>
          <a:p>
            <a:r>
              <a:rPr lang="en-US" dirty="0">
                <a:solidFill>
                  <a:srgbClr val="C00000"/>
                </a:solidFill>
              </a:rPr>
              <a:t>Iron 0.046</a:t>
            </a:r>
          </a:p>
          <a:p>
            <a:r>
              <a:rPr lang="en-US" dirty="0">
                <a:solidFill>
                  <a:srgbClr val="C00000"/>
                </a:solidFill>
              </a:rPr>
              <a:t>Boron 0.060</a:t>
            </a:r>
          </a:p>
          <a:p>
            <a:r>
              <a:rPr lang="en-US" dirty="0">
                <a:solidFill>
                  <a:srgbClr val="C00000"/>
                </a:solidFill>
              </a:rPr>
              <a:t>Copper 0.002</a:t>
            </a:r>
          </a:p>
          <a:p>
            <a:r>
              <a:rPr lang="en-US" dirty="0">
                <a:solidFill>
                  <a:srgbClr val="C00000"/>
                </a:solidFill>
              </a:rPr>
              <a:t>Chlorine 0.080</a:t>
            </a:r>
          </a:p>
          <a:p>
            <a:r>
              <a:rPr lang="en-US" dirty="0">
                <a:solidFill>
                  <a:srgbClr val="C00000"/>
                </a:solidFill>
              </a:rPr>
              <a:t>Manganese 0.089</a:t>
            </a:r>
          </a:p>
          <a:p>
            <a:r>
              <a:rPr lang="en-US" dirty="0">
                <a:solidFill>
                  <a:srgbClr val="C00000"/>
                </a:solidFill>
              </a:rPr>
              <a:t>Molybdenum 0.006</a:t>
            </a:r>
          </a:p>
          <a:p>
            <a:r>
              <a:rPr lang="en-US" dirty="0">
                <a:solidFill>
                  <a:srgbClr val="C00000"/>
                </a:solidFill>
              </a:rPr>
              <a:t>Zinc 0.090 </a:t>
            </a:r>
          </a:p>
        </p:txBody>
      </p:sp>
    </p:spTree>
    <p:extLst>
      <p:ext uri="{BB962C8B-B14F-4D97-AF65-F5344CB8AC3E}">
        <p14:creationId xmlns:p14="http://schemas.microsoft.com/office/powerpoint/2010/main" val="372376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chickens?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454332"/>
            <a:ext cx="8229600" cy="18287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Farming is awesome. Farming with chickens is more awesome.</a:t>
            </a:r>
          </a:p>
          <a:p>
            <a:r>
              <a:rPr lang="en-US" dirty="0" smtClean="0"/>
              <a:t>An eggsellent addition to any diversified, market farm.</a:t>
            </a:r>
          </a:p>
          <a:p>
            <a:r>
              <a:rPr lang="en-US" dirty="0" smtClean="0"/>
              <a:t>A gateway drug for you and for your customers</a:t>
            </a:r>
          </a:p>
          <a:p>
            <a:pPr lvl="1"/>
            <a:r>
              <a:rPr lang="en-US" dirty="0" smtClean="0"/>
              <a:t>Part of a broader picture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5257800" cy="33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71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and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91001" cy="4525963"/>
          </a:xfrm>
        </p:spPr>
        <p:txBody>
          <a:bodyPr/>
          <a:lstStyle/>
          <a:p>
            <a:r>
              <a:rPr lang="en-US" dirty="0" smtClean="0"/>
              <a:t>Water</a:t>
            </a:r>
          </a:p>
          <a:p>
            <a:pPr lvl="1"/>
            <a:r>
              <a:rPr lang="en-US" dirty="0"/>
              <a:t>Always available and clean</a:t>
            </a:r>
          </a:p>
          <a:p>
            <a:pPr lvl="2"/>
            <a:r>
              <a:rPr lang="en-US" dirty="0"/>
              <a:t>Keep wild birds out</a:t>
            </a:r>
          </a:p>
          <a:p>
            <a:pPr lvl="2"/>
            <a:r>
              <a:rPr lang="en-US" dirty="0"/>
              <a:t>So very important in the heat</a:t>
            </a:r>
          </a:p>
          <a:p>
            <a:pPr lvl="3"/>
            <a:r>
              <a:rPr lang="en-US" dirty="0"/>
              <a:t>Stressed in a few hours if extremely hot and no </a:t>
            </a:r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Pressurized water lines </a:t>
            </a:r>
          </a:p>
          <a:p>
            <a:pPr lvl="2"/>
            <a:r>
              <a:rPr lang="en-US" dirty="0" smtClean="0"/>
              <a:t>Buried?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295401"/>
            <a:ext cx="3048000" cy="22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991225"/>
            <a:ext cx="14859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824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85" y="3974646"/>
            <a:ext cx="1753415" cy="175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43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chickens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200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Day-old to 6 weeks</a:t>
            </a:r>
          </a:p>
          <a:p>
            <a:pPr lvl="1"/>
            <a:r>
              <a:rPr lang="en-US" dirty="0" smtClean="0"/>
              <a:t>Fine mash or crumbles</a:t>
            </a:r>
          </a:p>
          <a:p>
            <a:pPr lvl="1"/>
            <a:r>
              <a:rPr lang="en-US" dirty="0" smtClean="0"/>
              <a:t>starter feed: 20%</a:t>
            </a:r>
          </a:p>
          <a:p>
            <a:pPr lvl="1"/>
            <a:r>
              <a:rPr lang="en-US" dirty="0" smtClean="0"/>
              <a:t>Grit – start early</a:t>
            </a:r>
          </a:p>
          <a:p>
            <a:pPr lvl="1"/>
            <a:r>
              <a:rPr lang="en-US" dirty="0" smtClean="0"/>
              <a:t>Medicated?</a:t>
            </a:r>
          </a:p>
          <a:p>
            <a:r>
              <a:rPr lang="en-US" dirty="0" smtClean="0"/>
              <a:t>Layer chicks: 6 weeks to Point of lay (POL)</a:t>
            </a:r>
          </a:p>
          <a:p>
            <a:pPr lvl="1"/>
            <a:r>
              <a:rPr lang="en-US" dirty="0" smtClean="0"/>
              <a:t>15-18% protein</a:t>
            </a:r>
          </a:p>
          <a:p>
            <a:pPr lvl="1"/>
            <a:r>
              <a:rPr lang="en-US" dirty="0" smtClean="0"/>
              <a:t>Mash or pellets</a:t>
            </a:r>
          </a:p>
          <a:p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We typically give 17% protein but chickens eat for calories</a:t>
            </a:r>
          </a:p>
          <a:p>
            <a:pPr lvl="1"/>
            <a:r>
              <a:rPr lang="en-US" dirty="0" smtClean="0"/>
              <a:t>15% or lower in the middle of winter</a:t>
            </a:r>
          </a:p>
          <a:p>
            <a:pPr lvl="1"/>
            <a:r>
              <a:rPr lang="en-US" dirty="0" smtClean="0"/>
              <a:t>19% or higher in the heat of the summer</a:t>
            </a:r>
          </a:p>
          <a:p>
            <a:pPr lvl="1"/>
            <a:r>
              <a:rPr lang="en-US" dirty="0" smtClean="0"/>
              <a:t>Higher calcium: 3-4%</a:t>
            </a:r>
          </a:p>
          <a:p>
            <a:pPr lvl="1"/>
            <a:r>
              <a:rPr lang="en-US" dirty="0" smtClean="0"/>
              <a:t>Always Grit</a:t>
            </a:r>
          </a:p>
          <a:p>
            <a:r>
              <a:rPr lang="en-US" dirty="0" smtClean="0"/>
              <a:t>Conventional, non GMO, organic, vegetarian, soy and corn free…</a:t>
            </a:r>
          </a:p>
          <a:p>
            <a:pPr lvl="1"/>
            <a:r>
              <a:rPr lang="en-US" dirty="0" smtClean="0"/>
              <a:t>So many alternatives</a:t>
            </a:r>
          </a:p>
          <a:p>
            <a:pPr lvl="1"/>
            <a:r>
              <a:rPr lang="en-US" dirty="0" smtClean="0"/>
              <a:t>What suits your situation</a:t>
            </a:r>
          </a:p>
          <a:p>
            <a:r>
              <a:rPr lang="en-US" dirty="0" smtClean="0"/>
              <a:t>Freshness</a:t>
            </a:r>
          </a:p>
          <a:p>
            <a:pPr lvl="1"/>
            <a:r>
              <a:rPr lang="en-US" dirty="0" smtClean="0"/>
              <a:t>Never older than 3 weeks in the summer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6925"/>
            <a:ext cx="3049813" cy="203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78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Complicated or simple</a:t>
            </a:r>
          </a:p>
          <a:p>
            <a:pPr lvl="1"/>
            <a:r>
              <a:rPr lang="en-US" dirty="0" smtClean="0"/>
              <a:t>At 100 birds, you probably do not have too many options</a:t>
            </a:r>
          </a:p>
          <a:p>
            <a:pPr lvl="1"/>
            <a:r>
              <a:rPr lang="en-US" dirty="0" smtClean="0"/>
              <a:t>Protein % and source</a:t>
            </a:r>
          </a:p>
          <a:p>
            <a:pPr lvl="2"/>
            <a:r>
              <a:rPr lang="en-US" dirty="0" smtClean="0"/>
              <a:t>Soybeans or other oil seeds, fishmeal, meat and bone meal… </a:t>
            </a:r>
          </a:p>
          <a:p>
            <a:pPr lvl="2"/>
            <a:r>
              <a:rPr lang="en-US" dirty="0" smtClean="0"/>
              <a:t>Amino acids: lysine, methionine </a:t>
            </a:r>
          </a:p>
          <a:p>
            <a:pPr lvl="1"/>
            <a:r>
              <a:rPr lang="en-US" dirty="0" smtClean="0"/>
              <a:t>Calcium</a:t>
            </a:r>
          </a:p>
          <a:p>
            <a:pPr lvl="2"/>
            <a:r>
              <a:rPr lang="en-US" dirty="0" smtClean="0"/>
              <a:t>1% until POL, 3-4% as layers</a:t>
            </a:r>
          </a:p>
          <a:p>
            <a:pPr lvl="2"/>
            <a:r>
              <a:rPr lang="en-US" dirty="0" smtClean="0"/>
              <a:t>CCC – finely ground and cheap</a:t>
            </a:r>
          </a:p>
          <a:p>
            <a:pPr lvl="2"/>
            <a:r>
              <a:rPr lang="en-US" dirty="0" smtClean="0"/>
              <a:t>Oyster shell</a:t>
            </a:r>
          </a:p>
          <a:p>
            <a:pPr lvl="1"/>
            <a:r>
              <a:rPr lang="en-US" dirty="0" smtClean="0"/>
              <a:t>Mineral mix</a:t>
            </a:r>
          </a:p>
          <a:p>
            <a:pPr lvl="2"/>
            <a:r>
              <a:rPr lang="en-US" dirty="0" smtClean="0"/>
              <a:t>Generic mill variety, </a:t>
            </a:r>
            <a:r>
              <a:rPr lang="en-US" dirty="0" err="1" smtClean="0"/>
              <a:t>fertrell</a:t>
            </a:r>
            <a:r>
              <a:rPr lang="en-US" dirty="0" smtClean="0"/>
              <a:t>, many others</a:t>
            </a:r>
          </a:p>
          <a:p>
            <a:pPr lvl="1"/>
            <a:r>
              <a:rPr lang="en-US" dirty="0" smtClean="0"/>
              <a:t>Grain</a:t>
            </a:r>
          </a:p>
          <a:p>
            <a:pPr lvl="2"/>
            <a:r>
              <a:rPr lang="en-US" dirty="0"/>
              <a:t>Corn, wheat, oats, barley, </a:t>
            </a:r>
            <a:r>
              <a:rPr lang="en-US" dirty="0" smtClean="0"/>
              <a:t>milo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9" y="3048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93" y="470616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223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Scratch</a:t>
            </a:r>
          </a:p>
          <a:p>
            <a:pPr lvl="1"/>
            <a:r>
              <a:rPr lang="en-US" dirty="0" smtClean="0"/>
              <a:t>Candy</a:t>
            </a:r>
          </a:p>
          <a:p>
            <a:pPr lvl="1"/>
            <a:r>
              <a:rPr lang="en-US" dirty="0" smtClean="0"/>
              <a:t>About 10% protein, high energy but low everything else</a:t>
            </a:r>
          </a:p>
          <a:p>
            <a:r>
              <a:rPr lang="en-US" dirty="0" smtClean="0"/>
              <a:t>Grit: starter, grower/developer, layer</a:t>
            </a:r>
          </a:p>
          <a:p>
            <a:r>
              <a:rPr lang="en-US" dirty="0" smtClean="0"/>
              <a:t>Local mill vs farm store</a:t>
            </a:r>
          </a:p>
          <a:p>
            <a:pPr lvl="1"/>
            <a:r>
              <a:rPr lang="en-US" dirty="0" smtClean="0"/>
              <a:t>Freshness: 3 weeks old or less, especially in summer</a:t>
            </a:r>
          </a:p>
          <a:p>
            <a:pPr lvl="2"/>
            <a:r>
              <a:rPr lang="en-US" dirty="0" smtClean="0"/>
              <a:t>Don’t buy more than your chickens can consume in a month</a:t>
            </a:r>
          </a:p>
          <a:p>
            <a:pPr lvl="1"/>
            <a:r>
              <a:rPr lang="en-US" dirty="0" smtClean="0"/>
              <a:t>Know the ingredients</a:t>
            </a:r>
          </a:p>
          <a:p>
            <a:pPr lvl="2"/>
            <a:r>
              <a:rPr lang="en-US" dirty="0" smtClean="0"/>
              <a:t>ask questions, expect answers</a:t>
            </a:r>
          </a:p>
        </p:txBody>
      </p:sp>
    </p:spTree>
    <p:extLst>
      <p:ext uri="{BB962C8B-B14F-4D97-AF65-F5344CB8AC3E}">
        <p14:creationId xmlns:p14="http://schemas.microsoft.com/office/powerpoint/2010/main" val="293215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Restricted feed</a:t>
            </a:r>
          </a:p>
          <a:p>
            <a:pPr lvl="1"/>
            <a:r>
              <a:rPr lang="en-US" dirty="0" smtClean="0"/>
              <a:t>.27/layer/day for red sex links; More for heritage birds</a:t>
            </a:r>
          </a:p>
          <a:p>
            <a:r>
              <a:rPr lang="en-US" dirty="0" smtClean="0"/>
              <a:t>Free choice? </a:t>
            </a:r>
            <a:endParaRPr lang="en-US" dirty="0"/>
          </a:p>
          <a:p>
            <a:pPr lvl="1"/>
            <a:r>
              <a:rPr lang="en-US" dirty="0" smtClean="0"/>
              <a:t>We did this for years but are </a:t>
            </a:r>
            <a:r>
              <a:rPr lang="en-US" dirty="0" smtClean="0"/>
              <a:t>now </a:t>
            </a:r>
            <a:r>
              <a:rPr lang="en-US" dirty="0" smtClean="0"/>
              <a:t>restricting diet. </a:t>
            </a:r>
            <a:endParaRPr lang="en-US" dirty="0"/>
          </a:p>
          <a:p>
            <a:r>
              <a:rPr lang="en-US" dirty="0" smtClean="0"/>
              <a:t>How much do they eat? </a:t>
            </a:r>
          </a:p>
          <a:p>
            <a:pPr marL="457200" lvl="1" indent="0">
              <a:buNone/>
            </a:pPr>
            <a:r>
              <a:rPr lang="en-US" dirty="0" smtClean="0"/>
              <a:t>100 birds: about 200#/week</a:t>
            </a:r>
          </a:p>
          <a:p>
            <a:pPr lvl="2"/>
            <a:r>
              <a:rPr lang="en-US" dirty="0" smtClean="0"/>
              <a:t>Variability depending on breed and season</a:t>
            </a:r>
          </a:p>
          <a:p>
            <a:pPr lvl="2"/>
            <a:r>
              <a:rPr lang="en-US" dirty="0" smtClean="0"/>
              <a:t>More in winter for warmth</a:t>
            </a:r>
          </a:p>
          <a:p>
            <a:pPr lvl="3"/>
            <a:r>
              <a:rPr lang="en-US" dirty="0" smtClean="0"/>
              <a:t>Adjust protein and mineral content as possible.</a:t>
            </a:r>
          </a:p>
          <a:p>
            <a:pPr lvl="2"/>
            <a:r>
              <a:rPr lang="en-US" dirty="0" smtClean="0"/>
              <a:t>In excess heat (85) provide ample trough and waterer space</a:t>
            </a:r>
          </a:p>
          <a:p>
            <a:pPr lvl="3"/>
            <a:r>
              <a:rPr lang="en-US" dirty="0" smtClean="0"/>
              <a:t>They won’t eat in mid day so they crowd the feeders in the morning and night and still won’t eat enough to produce</a:t>
            </a:r>
          </a:p>
          <a:p>
            <a:pPr lvl="3"/>
            <a:r>
              <a:rPr lang="en-US" dirty="0" smtClean="0"/>
              <a:t>Raise calcium and provide fresh, cool water</a:t>
            </a:r>
          </a:p>
          <a:p>
            <a:r>
              <a:rPr lang="en-US" dirty="0" smtClean="0"/>
              <a:t>How much from pasture or free range?</a:t>
            </a:r>
          </a:p>
          <a:p>
            <a:pPr lvl="1"/>
            <a:r>
              <a:rPr lang="en-US" dirty="0" smtClean="0"/>
              <a:t>Depends on what’s available and how much you want them to lay</a:t>
            </a:r>
          </a:p>
          <a:p>
            <a:pPr lvl="1"/>
            <a:r>
              <a:rPr lang="en-US" dirty="0" smtClean="0"/>
              <a:t>15-30% is my estimate</a:t>
            </a:r>
          </a:p>
        </p:txBody>
      </p:sp>
    </p:spTree>
    <p:extLst>
      <p:ext uri="{BB962C8B-B14F-4D97-AF65-F5344CB8AC3E}">
        <p14:creationId xmlns:p14="http://schemas.microsoft.com/office/powerpoint/2010/main" val="4067700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Northern Chicken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Spring </a:t>
            </a:r>
          </a:p>
          <a:p>
            <a:pPr lvl="1"/>
            <a:r>
              <a:rPr lang="en-US" dirty="0"/>
              <a:t>Out to pasture as soon as there is enough grass</a:t>
            </a:r>
          </a:p>
          <a:p>
            <a:pPr lvl="1"/>
            <a:r>
              <a:rPr lang="en-US" dirty="0"/>
              <a:t>First move is as far away from winter homes as possible</a:t>
            </a:r>
          </a:p>
          <a:p>
            <a:pPr lvl="1"/>
            <a:r>
              <a:rPr lang="en-US" dirty="0"/>
              <a:t>Move to chicken ships at night</a:t>
            </a:r>
          </a:p>
          <a:p>
            <a:pPr lvl="2"/>
            <a:r>
              <a:rPr lang="en-US" dirty="0"/>
              <a:t>Transport crates are </a:t>
            </a:r>
            <a:r>
              <a:rPr lang="en-US" dirty="0" smtClean="0"/>
              <a:t>invaluable</a:t>
            </a:r>
          </a:p>
          <a:p>
            <a:pPr lvl="1"/>
            <a:r>
              <a:rPr lang="en-US" dirty="0" smtClean="0"/>
              <a:t>Make good habits from the first night</a:t>
            </a:r>
          </a:p>
          <a:p>
            <a:pPr lvl="2"/>
            <a:r>
              <a:rPr lang="en-US" dirty="0" smtClean="0"/>
              <a:t>Are they all roosting in their housing?</a:t>
            </a:r>
          </a:p>
          <a:p>
            <a:pPr lvl="2"/>
            <a:r>
              <a:rPr lang="en-US" dirty="0" smtClean="0"/>
              <a:t>Potentially lock them in their houses  the first couple days?</a:t>
            </a:r>
          </a:p>
          <a:p>
            <a:r>
              <a:rPr lang="en-US" b="1" dirty="0" smtClean="0"/>
              <a:t>Summer </a:t>
            </a:r>
          </a:p>
          <a:p>
            <a:pPr lvl="1"/>
            <a:r>
              <a:rPr lang="en-US" dirty="0" smtClean="0"/>
              <a:t>Watch the heat stress. Raise protein?</a:t>
            </a:r>
          </a:p>
          <a:p>
            <a:pPr lvl="1"/>
            <a:r>
              <a:rPr lang="en-US" dirty="0" smtClean="0"/>
              <a:t>Provide plenty of waterer and feeder space</a:t>
            </a:r>
          </a:p>
          <a:p>
            <a:r>
              <a:rPr lang="en-US" b="1" dirty="0"/>
              <a:t>Fall </a:t>
            </a:r>
          </a:p>
          <a:p>
            <a:pPr lvl="1"/>
            <a:r>
              <a:rPr lang="en-US" dirty="0" smtClean="0"/>
              <a:t>We start </a:t>
            </a:r>
            <a:r>
              <a:rPr lang="en-US" dirty="0"/>
              <a:t>moving closer to barns in early October </a:t>
            </a:r>
            <a:endParaRPr lang="en-US" dirty="0" smtClean="0"/>
          </a:p>
          <a:p>
            <a:pPr lvl="1"/>
            <a:r>
              <a:rPr lang="en-US" dirty="0" smtClean="0"/>
              <a:t>Have your winter housing ready early. Winter doesn’t arrive on schedule.</a:t>
            </a:r>
            <a:endParaRPr lang="en-US" dirty="0"/>
          </a:p>
          <a:p>
            <a:pPr lvl="1"/>
            <a:r>
              <a:rPr lang="en-US" dirty="0"/>
              <a:t>lights</a:t>
            </a:r>
          </a:p>
          <a:p>
            <a:r>
              <a:rPr lang="en-US" b="1" dirty="0"/>
              <a:t>Winter</a:t>
            </a:r>
          </a:p>
          <a:p>
            <a:pPr lvl="1"/>
            <a:r>
              <a:rPr lang="en-US" dirty="0"/>
              <a:t>In barn when snow falls</a:t>
            </a:r>
          </a:p>
          <a:p>
            <a:r>
              <a:rPr lang="en-US" b="1" dirty="0"/>
              <a:t>T</a:t>
            </a:r>
            <a:r>
              <a:rPr lang="en-US" b="1" dirty="0" smtClean="0"/>
              <a:t>he permanent season</a:t>
            </a:r>
          </a:p>
          <a:p>
            <a:pPr lvl="1"/>
            <a:r>
              <a:rPr lang="en-US" dirty="0" smtClean="0"/>
              <a:t>Stewing hens or old layers.</a:t>
            </a:r>
          </a:p>
          <a:p>
            <a:pPr lvl="1"/>
            <a:r>
              <a:rPr lang="en-US" dirty="0" smtClean="0"/>
              <a:t>We mostly cull in fall or late winter</a:t>
            </a:r>
          </a:p>
        </p:txBody>
      </p:sp>
    </p:spTree>
    <p:extLst>
      <p:ext uri="{BB962C8B-B14F-4D97-AF65-F5344CB8AC3E}">
        <p14:creationId xmlns:p14="http://schemas.microsoft.com/office/powerpoint/2010/main" val="4124569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They lay all winter, can you sell all winter?</a:t>
            </a:r>
          </a:p>
          <a:p>
            <a:r>
              <a:rPr lang="en-US" dirty="0" smtClean="0"/>
              <a:t>Labeling: we change from “pasture raised” to “local, non-</a:t>
            </a:r>
            <a:r>
              <a:rPr lang="en-US" dirty="0" err="1" smtClean="0"/>
              <a:t>gmo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If you want people to trust your label, you must be trust worthy.</a:t>
            </a:r>
          </a:p>
          <a:p>
            <a:r>
              <a:rPr lang="en-US" dirty="0" smtClean="0"/>
              <a:t>Warmth </a:t>
            </a:r>
          </a:p>
          <a:p>
            <a:pPr lvl="1"/>
            <a:r>
              <a:rPr lang="en-US" dirty="0" smtClean="0"/>
              <a:t>Plenty of ventilation but no drafts</a:t>
            </a:r>
          </a:p>
          <a:p>
            <a:pPr lvl="1"/>
            <a:r>
              <a:rPr lang="en-US" dirty="0" smtClean="0"/>
              <a:t>Below 45 they begin to consume more</a:t>
            </a:r>
          </a:p>
          <a:p>
            <a:pPr lvl="1"/>
            <a:r>
              <a:rPr lang="en-US" dirty="0" smtClean="0"/>
              <a:t>Too cold and they may stop laying</a:t>
            </a:r>
          </a:p>
          <a:p>
            <a:r>
              <a:rPr lang="en-US" dirty="0" smtClean="0"/>
              <a:t>Feed </a:t>
            </a:r>
          </a:p>
          <a:p>
            <a:pPr lvl="1"/>
            <a:r>
              <a:rPr lang="en-US" dirty="0" smtClean="0"/>
              <a:t>More energy, Less protein</a:t>
            </a:r>
          </a:p>
          <a:p>
            <a:pPr lvl="2"/>
            <a:r>
              <a:rPr lang="en-US" dirty="0" smtClean="0"/>
              <a:t>15-16% if laying</a:t>
            </a:r>
          </a:p>
          <a:p>
            <a:pPr lvl="1"/>
            <a:r>
              <a:rPr lang="en-US" dirty="0" smtClean="0"/>
              <a:t>Hay, alfalfa pellets or sprouts to replace pasture?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Egg collection</a:t>
            </a:r>
          </a:p>
          <a:p>
            <a:pPr lvl="1"/>
            <a:r>
              <a:rPr lang="en-US" dirty="0" smtClean="0"/>
              <a:t>Frozen eggs</a:t>
            </a:r>
          </a:p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Heater?</a:t>
            </a:r>
          </a:p>
          <a:p>
            <a:pPr lvl="1"/>
            <a:r>
              <a:rPr lang="en-US" dirty="0" smtClean="0"/>
              <a:t>insulated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695700" cy="27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48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and Heat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Heat: Fire danger!</a:t>
            </a:r>
          </a:p>
          <a:p>
            <a:pPr lvl="1"/>
            <a:r>
              <a:rPr lang="en-US" dirty="0" smtClean="0"/>
              <a:t>Consider the risks</a:t>
            </a:r>
          </a:p>
          <a:p>
            <a:pPr lvl="1"/>
            <a:r>
              <a:rPr lang="en-US" dirty="0" smtClean="0"/>
              <a:t>Could you insulate rather than heat?</a:t>
            </a:r>
          </a:p>
          <a:p>
            <a:pPr lvl="1"/>
            <a:r>
              <a:rPr lang="en-US" dirty="0" smtClean="0"/>
              <a:t>Or adjust feed </a:t>
            </a:r>
          </a:p>
          <a:p>
            <a:r>
              <a:rPr lang="en-US" dirty="0" smtClean="0"/>
              <a:t>Light</a:t>
            </a:r>
          </a:p>
          <a:p>
            <a:pPr lvl="1"/>
            <a:r>
              <a:rPr lang="en-US" dirty="0" smtClean="0"/>
              <a:t>15-17 hours of light</a:t>
            </a:r>
          </a:p>
          <a:p>
            <a:pPr lvl="1"/>
            <a:r>
              <a:rPr lang="en-US" dirty="0" smtClean="0"/>
              <a:t>Supplement with artificial light</a:t>
            </a:r>
          </a:p>
          <a:p>
            <a:pPr lvl="2"/>
            <a:r>
              <a:rPr lang="en-US" dirty="0" smtClean="0"/>
              <a:t>Doesn’t take more than a 40w bulb</a:t>
            </a:r>
          </a:p>
          <a:p>
            <a:pPr lvl="2"/>
            <a:r>
              <a:rPr lang="en-US" dirty="0" smtClean="0"/>
              <a:t>It is better to have at least 2 in case one burns out</a:t>
            </a:r>
          </a:p>
          <a:p>
            <a:pPr lvl="2"/>
            <a:r>
              <a:rPr lang="en-US" dirty="0" smtClean="0"/>
              <a:t>Use a timer</a:t>
            </a:r>
          </a:p>
          <a:p>
            <a:pPr lvl="3"/>
            <a:r>
              <a:rPr lang="en-US" dirty="0" smtClean="0"/>
              <a:t>Best if turned on early and allow the day light to fade but more prone to frozen eggs at coldest part of the day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2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harvest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Eggs are beautiful, present them as </a:t>
            </a:r>
            <a:r>
              <a:rPr lang="en-US" dirty="0" smtClean="0"/>
              <a:t>beautiful</a:t>
            </a:r>
          </a:p>
          <a:p>
            <a:r>
              <a:rPr lang="en-US" dirty="0" smtClean="0"/>
              <a:t>We handle eggs like vegetables</a:t>
            </a:r>
          </a:p>
          <a:p>
            <a:pPr lvl="1"/>
            <a:r>
              <a:rPr lang="en-US" dirty="0" smtClean="0"/>
              <a:t>Sell fresh and clean</a:t>
            </a:r>
          </a:p>
          <a:p>
            <a:pPr lvl="1"/>
            <a:r>
              <a:rPr lang="en-US" dirty="0" smtClean="0"/>
              <a:t>Collect mid day and straight to cooler</a:t>
            </a:r>
          </a:p>
          <a:p>
            <a:r>
              <a:rPr lang="en-US" dirty="0" smtClean="0"/>
              <a:t>Egg washer</a:t>
            </a:r>
          </a:p>
          <a:p>
            <a:pPr lvl="1"/>
            <a:r>
              <a:rPr lang="en-US" dirty="0" smtClean="0"/>
              <a:t>At what point is it worth the investment?</a:t>
            </a:r>
          </a:p>
          <a:p>
            <a:pPr lvl="2"/>
            <a:r>
              <a:rPr lang="en-US" dirty="0" smtClean="0"/>
              <a:t>For us 250 layers</a:t>
            </a:r>
          </a:p>
          <a:p>
            <a:pPr lvl="1"/>
            <a:r>
              <a:rPr lang="en-US" dirty="0" smtClean="0"/>
              <a:t>Egg washing went from the worst chore on the farm to a </a:t>
            </a:r>
            <a:r>
              <a:rPr lang="en-US" dirty="0" err="1" smtClean="0"/>
              <a:t>zen</a:t>
            </a:r>
            <a:r>
              <a:rPr lang="en-US" dirty="0" smtClean="0"/>
              <a:t>-like activity.</a:t>
            </a:r>
          </a:p>
          <a:p>
            <a:r>
              <a:rPr lang="en-US" dirty="0" err="1"/>
              <a:t>Aquamatic</a:t>
            </a:r>
            <a:r>
              <a:rPr lang="en-US" dirty="0"/>
              <a:t>/</a:t>
            </a:r>
            <a:r>
              <a:rPr lang="en-US" dirty="0" err="1"/>
              <a:t>sanitouch</a:t>
            </a:r>
            <a:endParaRPr lang="en-US" dirty="0"/>
          </a:p>
          <a:p>
            <a:pPr lvl="1"/>
            <a:r>
              <a:rPr lang="en-US" dirty="0"/>
              <a:t>$5-10,000 if you can find one</a:t>
            </a:r>
          </a:p>
          <a:p>
            <a:pPr lvl="1"/>
            <a:r>
              <a:rPr lang="en-US" dirty="0"/>
              <a:t>Old technology, repairable</a:t>
            </a:r>
          </a:p>
          <a:p>
            <a:r>
              <a:rPr lang="en-US" dirty="0"/>
              <a:t>Gibson ridge egg washer</a:t>
            </a:r>
          </a:p>
          <a:p>
            <a:pPr lvl="1"/>
            <a:r>
              <a:rPr lang="en-US" dirty="0"/>
              <a:t>$2000</a:t>
            </a:r>
          </a:p>
          <a:p>
            <a:pPr lvl="1"/>
            <a:r>
              <a:rPr lang="en-US" dirty="0"/>
              <a:t>Portable, single user</a:t>
            </a:r>
          </a:p>
          <a:p>
            <a:r>
              <a:rPr lang="en-US" dirty="0" smtClean="0"/>
              <a:t>Always new technology</a:t>
            </a:r>
          </a:p>
          <a:p>
            <a:r>
              <a:rPr lang="en-US" dirty="0" smtClean="0"/>
              <a:t>Immersion egg washers</a:t>
            </a:r>
          </a:p>
          <a:p>
            <a:pPr lvl="1"/>
            <a:r>
              <a:rPr lang="en-US" dirty="0" smtClean="0"/>
              <a:t>Are they sanitary and legal?</a:t>
            </a:r>
          </a:p>
          <a:p>
            <a:pPr lvl="1"/>
            <a:r>
              <a:rPr lang="en-US" dirty="0" smtClean="0"/>
              <a:t>Does it save time and clean eggs?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6764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124200" cy="38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87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Chicken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Market farming – direct (or nearly direct) sales to consumers.</a:t>
            </a:r>
          </a:p>
          <a:p>
            <a:pPr lvl="1"/>
            <a:r>
              <a:rPr lang="en-US" dirty="0" smtClean="0"/>
              <a:t>Do you have a winter outlet for eggs?</a:t>
            </a:r>
          </a:p>
          <a:p>
            <a:pPr lvl="1"/>
            <a:r>
              <a:rPr lang="en-US" dirty="0" smtClean="0"/>
              <a:t>Do you have a spare hour everyday?</a:t>
            </a:r>
          </a:p>
          <a:p>
            <a:pPr lvl="1"/>
            <a:r>
              <a:rPr lang="en-US" dirty="0" smtClean="0"/>
              <a:t>Notice that market is half of market farming.</a:t>
            </a:r>
          </a:p>
          <a:p>
            <a:pPr lvl="1"/>
            <a:r>
              <a:rPr lang="en-US" dirty="0"/>
              <a:t>A farmer may only get $1 or $2 per dozen. A market farmer should get $3 - $6 (or higher)</a:t>
            </a:r>
          </a:p>
          <a:p>
            <a:pPr lvl="2"/>
            <a:r>
              <a:rPr lang="en-US" sz="2600" dirty="0"/>
              <a:t>Spends a great deal of time and effort </a:t>
            </a:r>
            <a:r>
              <a:rPr lang="en-US" sz="2600" dirty="0" smtClean="0"/>
              <a:t>marketing</a:t>
            </a:r>
          </a:p>
          <a:p>
            <a:pPr lvl="1"/>
            <a:r>
              <a:rPr lang="en-US" dirty="0" smtClean="0"/>
              <a:t>I’ve read that it doesn’t make financial sense to raise only 100 layers, but those people may not be charging enough or they may not see the whole picture</a:t>
            </a:r>
          </a:p>
        </p:txBody>
      </p:sp>
    </p:spTree>
    <p:extLst>
      <p:ext uri="{BB962C8B-B14F-4D97-AF65-F5344CB8AC3E}">
        <p14:creationId xmlns:p14="http://schemas.microsoft.com/office/powerpoint/2010/main" val="63257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Pastured vs. free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902201" cy="46021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 many ways to raise chickens</a:t>
            </a:r>
          </a:p>
          <a:p>
            <a:pPr lvl="1"/>
            <a:r>
              <a:rPr lang="en-US" dirty="0" smtClean="0"/>
              <a:t>Confinement </a:t>
            </a:r>
          </a:p>
          <a:p>
            <a:pPr lvl="1"/>
            <a:r>
              <a:rPr lang="en-US" dirty="0" smtClean="0"/>
              <a:t>Pastured</a:t>
            </a:r>
          </a:p>
          <a:p>
            <a:pPr lvl="2"/>
            <a:r>
              <a:rPr lang="en-US" dirty="0" smtClean="0"/>
              <a:t>Always access to grass</a:t>
            </a:r>
          </a:p>
          <a:p>
            <a:pPr lvl="2"/>
            <a:r>
              <a:rPr lang="en-US" dirty="0" smtClean="0"/>
              <a:t>Can you pasture in the winter?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ree range</a:t>
            </a:r>
          </a:p>
          <a:p>
            <a:pPr lvl="2"/>
            <a:r>
              <a:rPr lang="en-US" dirty="0" smtClean="0"/>
              <a:t>Not confined</a:t>
            </a:r>
          </a:p>
          <a:p>
            <a:pPr lvl="2"/>
            <a:r>
              <a:rPr lang="en-US" dirty="0" smtClean="0"/>
              <a:t>but access to grass?</a:t>
            </a:r>
          </a:p>
          <a:p>
            <a:pPr lvl="2"/>
            <a:r>
              <a:rPr lang="en-US" dirty="0" smtClean="0"/>
              <a:t>How many chickens is too many to free range?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43" y="4206422"/>
            <a:ext cx="3762256" cy="25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052354" cy="291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67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Chicken Math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787319"/>
              </p:ext>
            </p:extLst>
          </p:nvPr>
        </p:nvGraphicFramePr>
        <p:xfrm>
          <a:off x="914400" y="762000"/>
          <a:ext cx="7315199" cy="5899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5615"/>
                <a:gridCol w="960840"/>
                <a:gridCol w="1217064"/>
                <a:gridCol w="960840"/>
                <a:gridCol w="960840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Chicken expenses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$/week for 100 layers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250 layers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500 layers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1000 layers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3302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Feed @/.27#/bird/day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@ $400/ton (highly variable)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95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190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380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3302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Cost to raise a pullet @ $9/  bird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laying for 52 weeks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Bedding/nesting </a:t>
                      </a:r>
                      <a:r>
                        <a:rPr lang="en-US" sz="1050" dirty="0" smtClean="0">
                          <a:effectLst/>
                        </a:rPr>
                        <a:t>(straw in winter, </a:t>
                      </a:r>
                      <a:r>
                        <a:rPr lang="en-US" sz="1050" dirty="0">
                          <a:effectLst/>
                        </a:rPr>
                        <a:t>wood shavings)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520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Equipment: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Fencing: charger, poultry </a:t>
                      </a:r>
                      <a:r>
                        <a:rPr lang="en-US" sz="1050" dirty="0" smtClean="0">
                          <a:effectLst/>
                        </a:rPr>
                        <a:t>netting </a:t>
                      </a:r>
                      <a:r>
                        <a:rPr lang="en-US" sz="1050" dirty="0">
                          <a:effectLst/>
                        </a:rPr>
                        <a:t>(($330) $1000/350 hens/3yrs)),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Feeders: $100/100</a:t>
                      </a:r>
                      <a:r>
                        <a:rPr lang="en-US" sz="1050" dirty="0" smtClean="0">
                          <a:effectLst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effectLst/>
                        </a:rPr>
                        <a:t>Nest boxes:</a:t>
                      </a:r>
                      <a:r>
                        <a:rPr lang="en-US" sz="1050" baseline="0" dirty="0" smtClean="0">
                          <a:effectLst/>
                        </a:rPr>
                        <a:t> $500/100 birds/ 3 years</a:t>
                      </a:r>
                      <a:r>
                        <a:rPr lang="en-US" sz="1050" dirty="0" smtClean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waterers </a:t>
                      </a:r>
                      <a:r>
                        <a:rPr lang="en-US" sz="1050" dirty="0">
                          <a:effectLst/>
                        </a:rPr>
                        <a:t>$50/100,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totals: $/</a:t>
                      </a:r>
                      <a:r>
                        <a:rPr lang="en-US" sz="1050" dirty="0" err="1">
                          <a:effectLst/>
                        </a:rPr>
                        <a:t>yr</a:t>
                      </a:r>
                      <a:r>
                        <a:rPr lang="en-US" sz="1050" dirty="0">
                          <a:effectLst/>
                        </a:rPr>
                        <a:t> 500/52= $10 for 100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$/</a:t>
                      </a:r>
                      <a:r>
                        <a:rPr lang="en-US" sz="1050" dirty="0" err="1">
                          <a:effectLst/>
                        </a:rPr>
                        <a:t>yr</a:t>
                      </a:r>
                      <a:r>
                        <a:rPr lang="en-US" sz="1050" dirty="0">
                          <a:effectLst/>
                        </a:rPr>
                        <a:t>= 700 /52= $15 for 250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$/</a:t>
                      </a:r>
                      <a:r>
                        <a:rPr lang="en-US" sz="1050" dirty="0" err="1">
                          <a:effectLst/>
                        </a:rPr>
                        <a:t>yr</a:t>
                      </a:r>
                      <a:r>
                        <a:rPr lang="en-US" sz="1050" dirty="0">
                          <a:effectLst/>
                        </a:rPr>
                        <a:t>= 1400/52 = $30 for 500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$/</a:t>
                      </a:r>
                      <a:r>
                        <a:rPr lang="en-US" sz="1050" dirty="0" err="1">
                          <a:effectLst/>
                        </a:rPr>
                        <a:t>yr</a:t>
                      </a:r>
                      <a:r>
                        <a:rPr lang="en-US" sz="1050" dirty="0">
                          <a:effectLst/>
                        </a:rPr>
                        <a:t> = 2500 /52= $50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2874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</a:rPr>
                        <a:t>Pasture housing  ($1000/100 hens, $1500/300</a:t>
                      </a:r>
                      <a:r>
                        <a:rPr lang="en-US" sz="1050" dirty="0" smtClean="0">
                          <a:effectLst/>
                        </a:rPr>
                        <a:t>)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30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90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Winter housing  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Egg washer $2000/3 yrs ($660/yr)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Cartons and labels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50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Sub total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119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247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490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907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4178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$ Egg sales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70% @ $5 dz = $200 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70% @ $4 = $408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70% @ $3.75  = $765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70% @ $3.75 = $1,530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Gross profit (not including labor)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$81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$161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$275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$623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7187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labor: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washing /packing: 3 hr/100 dz;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feeding,  egg collecting, pasture rotation: 7-20 hr/k;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delivery, marketing: ?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?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  <a:tr h="16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Overhead : mortgage, tractor, egg storage, etc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?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00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1981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Rate of Lay: We consistently get 85-87%, but with breakage and staining, our average is slightly above 80%, however, it used to be closer to 70%, which is what one should expect as a base rate of lay.</a:t>
            </a:r>
          </a:p>
          <a:p>
            <a:r>
              <a:rPr lang="en-US" dirty="0" smtClean="0"/>
              <a:t>Market outlets</a:t>
            </a:r>
          </a:p>
          <a:p>
            <a:pPr lvl="1"/>
            <a:r>
              <a:rPr lang="en-US" dirty="0" smtClean="0"/>
              <a:t>Wholesale</a:t>
            </a:r>
          </a:p>
          <a:p>
            <a:pPr lvl="2"/>
            <a:r>
              <a:rPr lang="en-US" dirty="0" smtClean="0"/>
              <a:t>Consistent but lower price</a:t>
            </a:r>
          </a:p>
          <a:p>
            <a:pPr lvl="1"/>
            <a:r>
              <a:rPr lang="en-US" dirty="0"/>
              <a:t>Farm markets</a:t>
            </a:r>
          </a:p>
          <a:p>
            <a:pPr lvl="2"/>
            <a:r>
              <a:rPr lang="en-US" dirty="0"/>
              <a:t>Best price, most time consuming, erratic</a:t>
            </a:r>
          </a:p>
          <a:p>
            <a:pPr lvl="1"/>
            <a:r>
              <a:rPr lang="en-US" dirty="0" smtClean="0"/>
              <a:t>CSA </a:t>
            </a:r>
          </a:p>
          <a:p>
            <a:pPr lvl="2"/>
            <a:r>
              <a:rPr lang="en-US" dirty="0" smtClean="0"/>
              <a:t>Diversify and differentiate your </a:t>
            </a:r>
            <a:r>
              <a:rPr lang="en-US" dirty="0" err="1" smtClean="0"/>
              <a:t>csa</a:t>
            </a:r>
            <a:endParaRPr lang="en-US" dirty="0" smtClean="0"/>
          </a:p>
          <a:p>
            <a:pPr lvl="2"/>
            <a:r>
              <a:rPr lang="en-US" dirty="0" smtClean="0"/>
              <a:t>A winter market for eggs?</a:t>
            </a:r>
          </a:p>
          <a:p>
            <a:pPr lvl="1"/>
            <a:r>
              <a:rPr lang="en-US" dirty="0" smtClean="0"/>
              <a:t>Farm stand</a:t>
            </a:r>
          </a:p>
          <a:p>
            <a:pPr lvl="2"/>
            <a:r>
              <a:rPr lang="en-US" dirty="0" smtClean="0"/>
              <a:t>Poultry on pasture are the best advertising</a:t>
            </a:r>
          </a:p>
          <a:p>
            <a:pPr lvl="3"/>
            <a:r>
              <a:rPr lang="en-US" dirty="0" smtClean="0"/>
              <a:t>Signs on your ship</a:t>
            </a:r>
          </a:p>
          <a:p>
            <a:pPr lvl="2"/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07" y="381000"/>
            <a:ext cx="630396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1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Pasturing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dirty="0" smtClean="0"/>
              <a:t>Pasturing animals makes them public.</a:t>
            </a:r>
          </a:p>
          <a:p>
            <a:pPr lvl="1"/>
            <a:r>
              <a:rPr lang="en-US" dirty="0" smtClean="0"/>
              <a:t>Part of the landscape, part of society</a:t>
            </a:r>
          </a:p>
          <a:p>
            <a:r>
              <a:rPr lang="en-US" dirty="0" smtClean="0"/>
              <a:t>Raising animals is a political statement, whether one likes it or not. Take the role seriously.</a:t>
            </a:r>
          </a:p>
          <a:p>
            <a:r>
              <a:rPr lang="en-US" dirty="0" smtClean="0"/>
              <a:t>Pasturing animals is a public service. People need to observe the food they consume.</a:t>
            </a:r>
          </a:p>
          <a:p>
            <a:r>
              <a:rPr lang="en-US" dirty="0" smtClean="0"/>
              <a:t>email: aaronbrower@yahoo.com 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42" y="5357087"/>
            <a:ext cx="27066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8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(not) pasture chickens?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Why pasture</a:t>
            </a:r>
          </a:p>
          <a:p>
            <a:pPr lvl="1"/>
            <a:r>
              <a:rPr lang="en-US" sz="2400" dirty="0" smtClean="0"/>
              <a:t>Healthier chickens</a:t>
            </a:r>
          </a:p>
          <a:p>
            <a:pPr lvl="2"/>
            <a:r>
              <a:rPr lang="en-US" sz="2000" dirty="0" smtClean="0"/>
              <a:t>Cluck around like a chicken</a:t>
            </a:r>
          </a:p>
          <a:p>
            <a:pPr lvl="1"/>
            <a:r>
              <a:rPr lang="en-US" sz="2400" dirty="0" smtClean="0"/>
              <a:t>Healthier eggs</a:t>
            </a:r>
            <a:endParaRPr lang="en-US" sz="1600" dirty="0" smtClean="0"/>
          </a:p>
          <a:p>
            <a:pPr lvl="1"/>
            <a:r>
              <a:rPr lang="en-US" sz="2400" dirty="0" smtClean="0"/>
              <a:t>Healthier soil</a:t>
            </a:r>
          </a:p>
          <a:p>
            <a:pPr lvl="2"/>
            <a:r>
              <a:rPr lang="en-US" sz="2000" dirty="0" smtClean="0"/>
              <a:t>Input feed, output mostly balanced nutrients </a:t>
            </a:r>
          </a:p>
          <a:p>
            <a:pPr lvl="2"/>
            <a:r>
              <a:rPr lang="en-US" sz="2000" dirty="0" smtClean="0"/>
              <a:t>100 layers produce about 6 tons of manure per year.</a:t>
            </a:r>
            <a:endParaRPr lang="en-US" sz="1600" dirty="0" smtClean="0"/>
          </a:p>
          <a:p>
            <a:pPr lvl="1"/>
            <a:r>
              <a:rPr lang="en-US" sz="2400" dirty="0" smtClean="0"/>
              <a:t>Healthier farm</a:t>
            </a:r>
          </a:p>
          <a:p>
            <a:pPr lvl="2"/>
            <a:r>
              <a:rPr lang="en-US" sz="2000" dirty="0" smtClean="0"/>
              <a:t>Market exposure</a:t>
            </a:r>
          </a:p>
          <a:p>
            <a:pPr lvl="2"/>
            <a:r>
              <a:rPr lang="en-US" sz="2000" dirty="0" smtClean="0"/>
              <a:t>Year-round income</a:t>
            </a:r>
          </a:p>
          <a:p>
            <a:r>
              <a:rPr lang="en-US" sz="2400" dirty="0" smtClean="0"/>
              <a:t>Why not?</a:t>
            </a:r>
          </a:p>
          <a:p>
            <a:pPr lvl="1"/>
            <a:r>
              <a:rPr lang="en-US" sz="2400" dirty="0" smtClean="0"/>
              <a:t>More loss to predator</a:t>
            </a:r>
          </a:p>
          <a:p>
            <a:pPr lvl="1"/>
            <a:r>
              <a:rPr lang="en-US" sz="2400" dirty="0" smtClean="0"/>
              <a:t>More time consuming</a:t>
            </a:r>
          </a:p>
          <a:p>
            <a:pPr lvl="1"/>
            <a:r>
              <a:rPr lang="en-US" sz="2400" dirty="0" smtClean="0"/>
              <a:t>More overhead costs</a:t>
            </a:r>
          </a:p>
          <a:p>
            <a:pPr lvl="1"/>
            <a:r>
              <a:rPr lang="en-US" sz="2400" dirty="0" smtClean="0"/>
              <a:t>Is more, better?</a:t>
            </a:r>
          </a:p>
          <a:p>
            <a:pPr lvl="2"/>
            <a:r>
              <a:rPr lang="en-US" sz="2000" dirty="0" smtClean="0"/>
              <a:t>An extra hour per day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80754"/>
            <a:ext cx="4626201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1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 ½ to 2 year commitment</a:t>
            </a:r>
          </a:p>
          <a:p>
            <a:r>
              <a:rPr lang="en-US" dirty="0" smtClean="0"/>
              <a:t>Start to lay at 18-22 weeks</a:t>
            </a:r>
          </a:p>
          <a:p>
            <a:r>
              <a:rPr lang="en-US" dirty="0" smtClean="0"/>
              <a:t>Peak 30-50 weeks</a:t>
            </a:r>
          </a:p>
          <a:p>
            <a:r>
              <a:rPr lang="en-US" dirty="0" smtClean="0"/>
              <a:t>225-275 eggs per year in good conditions</a:t>
            </a:r>
          </a:p>
          <a:p>
            <a:r>
              <a:rPr lang="en-US" dirty="0" smtClean="0"/>
              <a:t>We keep for one year of laying: slaughter or sell at  about 1.5 years</a:t>
            </a:r>
          </a:p>
          <a:p>
            <a:pPr lvl="1"/>
            <a:r>
              <a:rPr lang="en-US" dirty="0" smtClean="0"/>
              <a:t>This varies based on breeds and practices</a:t>
            </a:r>
          </a:p>
          <a:p>
            <a:r>
              <a:rPr lang="en-US" dirty="0" smtClean="0"/>
              <a:t>Molt around 80 weeks</a:t>
            </a:r>
          </a:p>
          <a:p>
            <a:pPr lvl="1"/>
            <a:r>
              <a:rPr lang="en-US" dirty="0" smtClean="0"/>
              <a:t>This varies with seasonality</a:t>
            </a:r>
          </a:p>
          <a:p>
            <a:pPr lvl="1"/>
            <a:r>
              <a:rPr lang="en-US" dirty="0" smtClean="0"/>
              <a:t>Afterward: bigger eggs, less frequent</a:t>
            </a:r>
          </a:p>
          <a:p>
            <a:pPr lvl="1"/>
            <a:endParaRPr lang="en-US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3124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83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Tons of information on hatchery websites.</a:t>
            </a:r>
          </a:p>
          <a:p>
            <a:pPr lvl="1"/>
            <a:r>
              <a:rPr lang="en-US" dirty="0" smtClean="0"/>
              <a:t>Choose what suits you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xperiment</a:t>
            </a:r>
          </a:p>
          <a:p>
            <a:r>
              <a:rPr lang="en-US" dirty="0" smtClean="0"/>
              <a:t>Red sex links (or black or brown)</a:t>
            </a:r>
          </a:p>
          <a:p>
            <a:pPr lvl="1"/>
            <a:r>
              <a:rPr lang="en-US" dirty="0" smtClean="0"/>
              <a:t>Isa brown, red star, golden comet,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Most common for pastured operations</a:t>
            </a:r>
          </a:p>
          <a:p>
            <a:pPr lvl="2"/>
            <a:r>
              <a:rPr lang="en-US" dirty="0" smtClean="0"/>
              <a:t>Excellent layers, calm disposition</a:t>
            </a:r>
          </a:p>
          <a:p>
            <a:pPr lvl="2"/>
            <a:r>
              <a:rPr lang="en-US" dirty="0" smtClean="0"/>
              <a:t>250 + eggs per year</a:t>
            </a:r>
          </a:p>
          <a:p>
            <a:pPr lvl="2"/>
            <a:r>
              <a:rPr lang="en-US" dirty="0" smtClean="0"/>
              <a:t>Won’t breed true</a:t>
            </a:r>
          </a:p>
          <a:p>
            <a:r>
              <a:rPr lang="en-US" dirty="0" smtClean="0"/>
              <a:t>Dual purpose</a:t>
            </a:r>
          </a:p>
          <a:p>
            <a:pPr lvl="1"/>
            <a:r>
              <a:rPr lang="en-US" dirty="0" smtClean="0"/>
              <a:t>Reasonable layers</a:t>
            </a:r>
          </a:p>
          <a:p>
            <a:pPr lvl="1"/>
            <a:r>
              <a:rPr lang="en-US" dirty="0" smtClean="0"/>
              <a:t>Eat more</a:t>
            </a:r>
          </a:p>
          <a:p>
            <a:pPr lvl="1"/>
            <a:r>
              <a:rPr lang="en-US" dirty="0" smtClean="0"/>
              <a:t>Heavier for meat but NOT meat birds</a:t>
            </a:r>
          </a:p>
          <a:p>
            <a:pPr lvl="1"/>
            <a:r>
              <a:rPr lang="en-US" dirty="0" smtClean="0"/>
              <a:t>Standard old-time farm and homestead chickens</a:t>
            </a:r>
          </a:p>
          <a:p>
            <a:pPr lvl="1"/>
            <a:r>
              <a:rPr lang="en-US" dirty="0" smtClean="0"/>
              <a:t>Breed true to type</a:t>
            </a:r>
          </a:p>
          <a:p>
            <a:r>
              <a:rPr lang="en-US" dirty="0" smtClean="0"/>
              <a:t>Leghorn</a:t>
            </a:r>
          </a:p>
          <a:p>
            <a:pPr lvl="1"/>
            <a:r>
              <a:rPr lang="en-US" dirty="0" smtClean="0"/>
              <a:t>280+ eggs per year</a:t>
            </a:r>
          </a:p>
          <a:p>
            <a:pPr lvl="1"/>
            <a:r>
              <a:rPr lang="en-US" dirty="0" err="1" smtClean="0"/>
              <a:t>Skiddish</a:t>
            </a:r>
            <a:endParaRPr lang="en-US" dirty="0"/>
          </a:p>
          <a:p>
            <a:pPr lvl="1"/>
            <a:r>
              <a:rPr lang="en-US" dirty="0" smtClean="0"/>
              <a:t>White eggs</a:t>
            </a:r>
          </a:p>
          <a:p>
            <a:r>
              <a:rPr lang="en-US" dirty="0" smtClean="0"/>
              <a:t>Easter eggers</a:t>
            </a:r>
          </a:p>
          <a:p>
            <a:pPr lvl="1"/>
            <a:r>
              <a:rPr lang="en-US" dirty="0" err="1" smtClean="0"/>
              <a:t>Ameracuana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250+ eggs per year in an ideal situation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59" y="8382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24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6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Layer, broiler, dual purpose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276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4267200"/>
            <a:ext cx="1905000" cy="216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68927"/>
            <a:ext cx="3429000" cy="22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09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when I buy all lady chicks?</a:t>
            </a:r>
          </a:p>
          <a:p>
            <a:r>
              <a:rPr lang="en-US" dirty="0" smtClean="0"/>
              <a:t>Necessary?</a:t>
            </a:r>
          </a:p>
          <a:p>
            <a:r>
              <a:rPr lang="en-US" dirty="0" smtClean="0"/>
              <a:t>Hen management</a:t>
            </a:r>
          </a:p>
          <a:p>
            <a:pPr lvl="1"/>
            <a:r>
              <a:rPr lang="en-US" dirty="0" smtClean="0"/>
              <a:t>Flock organization</a:t>
            </a:r>
          </a:p>
          <a:p>
            <a:r>
              <a:rPr lang="en-US" dirty="0" smtClean="0"/>
              <a:t>Fertilization</a:t>
            </a:r>
          </a:p>
          <a:p>
            <a:r>
              <a:rPr lang="en-US" dirty="0" smtClean="0"/>
              <a:t>For meat?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908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2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the Egg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Buy pullets, day olds, or hatch your own?</a:t>
            </a:r>
          </a:p>
          <a:p>
            <a:pPr lvl="1"/>
            <a:r>
              <a:rPr lang="en-US" dirty="0"/>
              <a:t>Hatch your </a:t>
            </a:r>
            <a:r>
              <a:rPr lang="en-US" dirty="0" smtClean="0"/>
              <a:t>own</a:t>
            </a:r>
            <a:endParaRPr lang="en-US" dirty="0"/>
          </a:p>
          <a:p>
            <a:pPr lvl="2"/>
            <a:r>
              <a:rPr lang="en-US" dirty="0"/>
              <a:t>What will you do with half of your roosters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Day old</a:t>
            </a:r>
          </a:p>
          <a:p>
            <a:pPr lvl="2"/>
            <a:r>
              <a:rPr lang="en-US" dirty="0" smtClean="0"/>
              <a:t>Shipped on the day of birth</a:t>
            </a:r>
          </a:p>
          <a:p>
            <a:pPr lvl="3"/>
            <a:r>
              <a:rPr lang="en-US" dirty="0" smtClean="0"/>
              <a:t>Find a hatchery as close as possible</a:t>
            </a:r>
          </a:p>
          <a:p>
            <a:pPr lvl="2"/>
            <a:r>
              <a:rPr lang="en-US" dirty="0"/>
              <a:t>$</a:t>
            </a:r>
            <a:r>
              <a:rPr lang="en-US" dirty="0" smtClean="0"/>
              <a:t>8 </a:t>
            </a:r>
            <a:r>
              <a:rPr lang="en-US" dirty="0"/>
              <a:t>to </a:t>
            </a:r>
            <a:r>
              <a:rPr lang="en-US" dirty="0" smtClean="0"/>
              <a:t>Point Of Lay</a:t>
            </a:r>
            <a:endParaRPr lang="en-US" dirty="0"/>
          </a:p>
          <a:p>
            <a:pPr lvl="2"/>
            <a:r>
              <a:rPr lang="en-US" dirty="0"/>
              <a:t>You control their life during the crucial years of </a:t>
            </a:r>
            <a:r>
              <a:rPr lang="en-US" dirty="0" smtClean="0"/>
              <a:t>development</a:t>
            </a:r>
          </a:p>
          <a:p>
            <a:pPr lvl="2"/>
            <a:r>
              <a:rPr lang="en-US" dirty="0" smtClean="0"/>
              <a:t>20 weeks of risk before any eggs</a:t>
            </a:r>
          </a:p>
          <a:p>
            <a:pPr lvl="1"/>
            <a:r>
              <a:rPr lang="en-US" dirty="0" smtClean="0"/>
              <a:t>Pullets: 16 weeks</a:t>
            </a:r>
          </a:p>
          <a:p>
            <a:pPr lvl="2"/>
            <a:r>
              <a:rPr lang="en-US" dirty="0"/>
              <a:t>Save </a:t>
            </a:r>
            <a:r>
              <a:rPr lang="en-US" dirty="0" smtClean="0"/>
              <a:t>time and Reduce </a:t>
            </a:r>
            <a:r>
              <a:rPr lang="en-US" dirty="0"/>
              <a:t>risk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vailability when you need it?</a:t>
            </a:r>
          </a:p>
          <a:p>
            <a:pPr lvl="2"/>
            <a:r>
              <a:rPr lang="en-US" dirty="0" smtClean="0"/>
              <a:t>Usually $8-$12 at 16-18 weeks</a:t>
            </a:r>
          </a:p>
          <a:p>
            <a:pPr lvl="2"/>
            <a:r>
              <a:rPr lang="en-US" dirty="0" smtClean="0"/>
              <a:t>Less infrastructure needed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398"/>
            <a:ext cx="2997898" cy="22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646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10794</TotalTime>
  <Words>2307</Words>
  <Application>Microsoft Office PowerPoint</Application>
  <PresentationFormat>On-screen Show (4:3)</PresentationFormat>
  <Paragraphs>464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Laying Chickens</vt:lpstr>
      <vt:lpstr>Why chickens?</vt:lpstr>
      <vt:lpstr>Pastured vs. free range</vt:lpstr>
      <vt:lpstr>Why (not) pasture chickens?</vt:lpstr>
      <vt:lpstr>Chicken Basics</vt:lpstr>
      <vt:lpstr>Breeds </vt:lpstr>
      <vt:lpstr> Layer, broiler, dual purpose </vt:lpstr>
      <vt:lpstr>Roosters</vt:lpstr>
      <vt:lpstr>First the Egg</vt:lpstr>
      <vt:lpstr>Then the Chick</vt:lpstr>
      <vt:lpstr>Chicken brooders</vt:lpstr>
      <vt:lpstr>Out to pasture</vt:lpstr>
      <vt:lpstr>Pastured poultry needs</vt:lpstr>
      <vt:lpstr>Chicken security </vt:lpstr>
      <vt:lpstr>Chickens fleeced!</vt:lpstr>
      <vt:lpstr>Chicken ships</vt:lpstr>
      <vt:lpstr>Nests and roosts</vt:lpstr>
      <vt:lpstr>More Chicken ship</vt:lpstr>
      <vt:lpstr>Manure from the ships</vt:lpstr>
      <vt:lpstr>Feed and water</vt:lpstr>
      <vt:lpstr>Feeding chickens</vt:lpstr>
      <vt:lpstr>More feed</vt:lpstr>
      <vt:lpstr>More feed</vt:lpstr>
      <vt:lpstr>More feed</vt:lpstr>
      <vt:lpstr>Our Northern Chicken calendar</vt:lpstr>
      <vt:lpstr>Winter</vt:lpstr>
      <vt:lpstr>Light and Heat </vt:lpstr>
      <vt:lpstr>Post harvest handling</vt:lpstr>
      <vt:lpstr>Chicken Business</vt:lpstr>
      <vt:lpstr>Chicken Math</vt:lpstr>
      <vt:lpstr>PowerPoint Presentation</vt:lpstr>
      <vt:lpstr>Pasturing animals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Laying Chickens</dc:title>
  <dc:creator>aaron</dc:creator>
  <cp:lastModifiedBy>Windows User</cp:lastModifiedBy>
  <cp:revision>129</cp:revision>
  <dcterms:created xsi:type="dcterms:W3CDTF">2015-02-17T14:26:26Z</dcterms:created>
  <dcterms:modified xsi:type="dcterms:W3CDTF">2018-01-05T02:58:53Z</dcterms:modified>
</cp:coreProperties>
</file>