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1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24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48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33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26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2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58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4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57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591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2" r:id="rId5"/>
    <p:sldLayoutId id="2147483666" r:id="rId6"/>
    <p:sldLayoutId id="2147483667" r:id="rId7"/>
    <p:sldLayoutId id="2147483668" r:id="rId8"/>
    <p:sldLayoutId id="2147483671" r:id="rId9"/>
    <p:sldLayoutId id="2147483669" r:id="rId10"/>
    <p:sldLayoutId id="2147483670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hyperlink" Target="https://www.bing.com/images/search?view=detailV2&amp;ccid=745zlQ2w&amp;id=FF35B76550334D7F53E20D455B7BD59753214ADA&amp;thid=OIP.745zlQ2wABqe297EEJnSMAHaFW&amp;mediaurl=http%3a%2f%2f2.bp.blogspot.com%2f-3KkwwQUiISo%2fUZ0mfobQDAI%2fAAAAAAAAB-M%2f_rPplhj4m48%2fs1600%2f05.22.2013%2bCW%2b-%2bCommunity%2bLeaders%2bWordle.png&amp;exph=645&amp;expw=892&amp;q=community+leaders&amp;simid=607997210357403310&amp;selectedIndex=0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bing.com/images/search?view=detailV2&amp;ccid=Up%2b64o4R&amp;id=3D0DC717BB7C259F625E923273091484C11AD37B&amp;thid=OIP.Up-64o4RNKW-8Gt6dOcc1QHaE7&amp;mediaurl=https%3a%2f%2fimages.medicaldaily.com%2fsites%2fmedicaldaily.com%2ffiles%2f2016%2f03%2f03%2ffood-desert.jpg&amp;exph=493&amp;expw=740&amp;q=food+desert&amp;simid=608007058693162819&amp;selectedIndex=7" TargetMode="External"/><Relationship Id="rId5" Type="http://schemas.openxmlformats.org/officeDocument/2006/relationships/image" Target="../media/image38.jpeg"/><Relationship Id="rId4" Type="http://schemas.openxmlformats.org/officeDocument/2006/relationships/hyperlink" Target="https://www.bing.com/images/search?view=detailV2&amp;ccid=khLcma6U&amp;id=265AF313F2B994CDA52B48D7D2DA2EA4E270223A&amp;thid=OIP.khLcma6U9o63uUlIjBKLuQHaE8&amp;mediaurl=https%3a%2f%2fcdn.lawyer-monthly.com%2fLawyer-Monthly%2fwp-content%2fuploads%2f2019%2f01%2fHow-Is-Climate-Change-Impacting-the-Legal-Sector.jpg&amp;exph=836&amp;expw=1254&amp;q=climate+change&amp;simid=608013754611794677&amp;selectedIndex=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hyperlink" Target="https://www.bing.com/images/search?view=detailV2&amp;ccid=3rKmV2og&amp;id=2A9AB0349D2174AD83C32FC79A75C52DCB95E32E&amp;thid=OIP.3rKmV2og8rcAQwLDTm40sgHaC6&amp;mediaurl=http%3a%2f%2fwww.kgbtexas.com%2fwp-content%2fuploads%2f2015%2f09%2fcommunity-leadership.png&amp;exph=224&amp;expw=570&amp;q=community+leaders&amp;simid=607986863807267174&amp;selectedIndex=13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bing.com/images/search?view=detailV2&amp;ccid=0IOr4IO%2b&amp;id=1A297C1B745D62DD53C97B2B0976CB05BFC5E5C5&amp;thid=OIP.0IOr4IO-unMZb2Yc_mhpKgHaE8&amp;mediaurl=https%3a%2f%2fwww.globalgiving.org%2fpfil%2f22465%2fph_22465_81838.jpg&amp;exph=683&amp;expw=1024&amp;q=community+youth+leaders&amp;simid=608034937364742250&amp;selectedIndex=90" TargetMode="External"/><Relationship Id="rId5" Type="http://schemas.openxmlformats.org/officeDocument/2006/relationships/image" Target="../media/image41.jpeg"/><Relationship Id="rId4" Type="http://schemas.openxmlformats.org/officeDocument/2006/relationships/hyperlink" Target="https://www.bing.com/images/search?view=detailV2&amp;ccid=52v%2b1E8T&amp;id=47ACED5F08D786665730B5ECB5942BB5FCDA087D&amp;thid=OIP.52v-1E8Tots65zKYeiwhGgAAAA&amp;mediaurl=http%3a%2f%2feducationcareerarticles.com%2fwp-content%2fuploads%2f2015%2f11%2fCommunity-Leaders.jpg&amp;exph=345&amp;expw=460&amp;q=community+leaders&amp;simid=607990694904529069&amp;selectedIndex=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bing.com/images/search?view=detailV2&amp;ccid=XCgU9TVw&amp;id=B19D57E29563B98EC5DDC2598AE7320E5B955A13&amp;thid=OIP.XCgU9TVwSE83cAZzoC4jPQHaF7&amp;mediaurl=http%3a%2f%2frhizome.coop%2fwp-content%2fuploads%2f2017%2f01%2fgrassroots-trainers-1024x819.jpeg&amp;exph=819&amp;expw=1024&amp;q=grassroots&amp;simid=608017598552738898&amp;selectedIndex=2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flickr.com/photos/neilabercrombie/10986538853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31518-03E9-4550-A692-8B0B0172C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8" b="135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817914"/>
            <a:ext cx="3702134" cy="3378388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74ED7-DE1E-4F0A-8C85-A45D9404C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10" y="2324906"/>
            <a:ext cx="3412067" cy="15886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Legacy taste of the garden llc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7ED7CF-3E62-4392-BAC5-7A8BFD1FF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510" y="3945248"/>
            <a:ext cx="3412067" cy="9244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John Jamerson</a:t>
            </a:r>
          </a:p>
          <a:p>
            <a:r>
              <a:rPr lang="en-US" dirty="0"/>
              <a:t>Denise Jamerson</a:t>
            </a:r>
          </a:p>
          <a:p>
            <a:r>
              <a:rPr lang="en-US" dirty="0" err="1"/>
              <a:t>Deanthony</a:t>
            </a:r>
            <a:r>
              <a:rPr lang="en-US" dirty="0"/>
              <a:t> </a:t>
            </a:r>
            <a:r>
              <a:rPr lang="en-US" dirty="0" err="1"/>
              <a:t>jamerson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12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3980"/>
    </mc:Choice>
    <mc:Fallback xmlns="">
      <p:transition spd="slow" advTm="139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7F8016E-837B-4C70-B44C-E1627C028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9C6062-B8DD-49CC-9F05-D6DF7ABB6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846FCA-97FF-4271-8B97-C14BD3AA9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5DC838F-9824-40D4-99E8-23AC7E0CC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0EE19-2C05-46BC-BDF2-28463BC0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986411"/>
            <a:ext cx="3568661" cy="18723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b="0" kern="120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Pride in a great harvest 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96C80A-AD75-4A79-8E0F-4310D630D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403703-687D-4B06-AF9E-20C958B38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668A7F-C3EA-4352-BA87-B9203382C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A picture containing table, sitting, small, food&#10;&#10;Description automatically generated">
            <a:extLst>
              <a:ext uri="{FF2B5EF4-FFF2-40B4-BE49-F238E27FC236}">
                <a16:creationId xmlns:a16="http://schemas.microsoft.com/office/drawing/2014/main" id="{63B932AA-101E-4916-9835-3E94ECDDC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319" y="1094805"/>
            <a:ext cx="2856335" cy="2142251"/>
          </a:xfrm>
          <a:prstGeom prst="rect">
            <a:avLst/>
          </a:prstGeom>
        </p:spPr>
      </p:pic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33CC7E3-1658-4EE1-BB7A-DBA83881E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7039" y="960580"/>
            <a:ext cx="3263469" cy="2447601"/>
          </a:xfrm>
          <a:prstGeom prst="rect">
            <a:avLst/>
          </a:prstGeom>
        </p:spPr>
      </p:pic>
      <p:pic>
        <p:nvPicPr>
          <p:cNvPr id="12" name="Picture 11" descr="A picture containing outdoor, car, truck, small&#10;&#10;Description automatically generated">
            <a:extLst>
              <a:ext uri="{FF2B5EF4-FFF2-40B4-BE49-F238E27FC236}">
                <a16:creationId xmlns:a16="http://schemas.microsoft.com/office/drawing/2014/main" id="{F7F4DC42-7C3A-4F81-BC9B-55645483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47" y="777186"/>
            <a:ext cx="3703320" cy="27774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DAD7A-829C-4426-B4B9-7EE0E9B0C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20392" y="3956050"/>
            <a:ext cx="7225075" cy="19027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Youth group learning the different types of vegetables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4H member County Grand Champion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Mobile Market</a:t>
            </a:r>
          </a:p>
        </p:txBody>
      </p:sp>
    </p:spTree>
    <p:extLst>
      <p:ext uri="{BB962C8B-B14F-4D97-AF65-F5344CB8AC3E}">
        <p14:creationId xmlns:p14="http://schemas.microsoft.com/office/powerpoint/2010/main" val="192877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2"/>
    </mc:Choice>
    <mc:Fallback xmlns="">
      <p:transition spd="slow" advTm="1617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35E47987-51DD-47D8-82CB-3239C1041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43B51BC-A337-4FC1-8BEC-2C71D3B3F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6EB04D-98C2-4D74-86BC-1E95ECF5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A156CE-8696-4D8D-84F7-D82FE26A1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22054"/>
            <a:ext cx="4576634" cy="4235946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096CA-677F-4452-A89A-E63216A4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066617"/>
            <a:ext cx="3412067" cy="897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0" kern="1200" cap="all" dirty="0">
                <a:latin typeface="+mj-lt"/>
                <a:ea typeface="+mj-ea"/>
                <a:cs typeface="+mj-cs"/>
              </a:rPr>
              <a:t>Presentations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34D16A7-D145-4F4D-85FA-0AA36225E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30516" cy="2557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98EC4EB0-B6E7-44A2-9E0F-5FC7BE198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3" y="160867"/>
            <a:ext cx="2979089" cy="2234317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3E53837-D873-49C2-8EAD-41EE70573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6398" y="-2862"/>
            <a:ext cx="3755834" cy="2557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4783F-6E6A-4958-8A42-DA8BC76AC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3" y="3963665"/>
            <a:ext cx="3415074" cy="242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Youth presenting what they learned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Canning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Community Education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Value Added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6623120-73A4-492C-AD14-18F6861C8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6399" y="2646323"/>
            <a:ext cx="3747850" cy="42116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1CE2E04-09D7-4BCE-BED1-CF620E068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6" y="-460"/>
            <a:ext cx="100584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F46C5CB-9B76-40C8-B237-86D49BF5A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88" y="158018"/>
            <a:ext cx="2982888" cy="2237166"/>
          </a:xfrm>
          <a:prstGeom prst="rect">
            <a:avLst/>
          </a:prstGeom>
        </p:spPr>
      </p:pic>
      <p:pic>
        <p:nvPicPr>
          <p:cNvPr id="8" name="Picture 7" descr="A picture containing indoor, table, refrigerator&#10;&#10;Description automatically generated">
            <a:extLst>
              <a:ext uri="{FF2B5EF4-FFF2-40B4-BE49-F238E27FC236}">
                <a16:creationId xmlns:a16="http://schemas.microsoft.com/office/drawing/2014/main" id="{B00CD81A-506E-4225-9974-BBF14C065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252" y="3478760"/>
            <a:ext cx="3405961" cy="255447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145F1F0E-2898-45F7-8F5D-2AAF63F79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7531" y="0"/>
            <a:ext cx="107298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B2E5E2E-7396-4F2F-867D-6E1992482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0" y="2560620"/>
            <a:ext cx="8464969" cy="8570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DF53C91-B94B-43A7-A118-F05F456CE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4830" y="0"/>
            <a:ext cx="37478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181C64E-A6A1-4348-A21D-3C6D5EB2D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39" y="87764"/>
            <a:ext cx="3411412" cy="2558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F278D-8D02-4E49-8C3B-1A0566116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5382" y="3417297"/>
            <a:ext cx="3959525" cy="292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6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511"/>
    </mc:Choice>
    <mc:Fallback xmlns="">
      <p:transition spd="slow" advTm="1751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CE20F2-4BFC-4B5B-B1B9-B3A04E58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-460"/>
            <a:ext cx="12192139" cy="6858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indoor, sitting, table, man&#10;&#10;Description automatically generated">
            <a:extLst>
              <a:ext uri="{FF2B5EF4-FFF2-40B4-BE49-F238E27FC236}">
                <a16:creationId xmlns:a16="http://schemas.microsoft.com/office/drawing/2014/main" id="{F9DF1C15-1A05-425F-B29C-AD0A93FD0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7" b="12557"/>
          <a:stretch/>
        </p:blipFill>
        <p:spPr>
          <a:xfrm rot="5400000">
            <a:off x="3027409" y="1503104"/>
            <a:ext cx="6858000" cy="3851789"/>
          </a:xfrm>
          <a:prstGeom prst="rect">
            <a:avLst/>
          </a:prstGeom>
        </p:spPr>
      </p:pic>
      <p:pic>
        <p:nvPicPr>
          <p:cNvPr id="8" name="Picture 7" descr="A group of people sitting at a table in front of a crowd&#10;&#10;Description automatically generated">
            <a:extLst>
              <a:ext uri="{FF2B5EF4-FFF2-40B4-BE49-F238E27FC236}">
                <a16:creationId xmlns:a16="http://schemas.microsoft.com/office/drawing/2014/main" id="{EBAC0943-BD84-4E19-B56E-B688D3AD9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9" r="3" b="9882"/>
          <a:stretch/>
        </p:blipFill>
        <p:spPr>
          <a:xfrm>
            <a:off x="-1" y="3"/>
            <a:ext cx="4578272" cy="260895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C2811D4-5347-4268-B736-DF29160D7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22054"/>
            <a:ext cx="4576634" cy="4235946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1ED11-8B20-479E-AFAB-2A5AA563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066618"/>
            <a:ext cx="3412067" cy="8501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0" kern="1200" cap="all" dirty="0">
                <a:latin typeface="+mj-lt"/>
                <a:ea typeface="+mj-ea"/>
                <a:cs typeface="+mj-cs"/>
              </a:rPr>
              <a:t>Partnerships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9313C9E-0227-4919-B36E-DE3343267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E19677-8A5D-4057-8982-8AAC91261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3" y="4102059"/>
            <a:ext cx="3415074" cy="21545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NBFA National Black Farmers Assoc.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Legacy Farming and Health Group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 err="1"/>
              <a:t>AgrAbility</a:t>
            </a:r>
            <a:endParaRPr lang="en-US" dirty="0"/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Purdue Extension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Local Organizations: Churches</a:t>
            </a:r>
            <a:r>
              <a:rPr lang="en-US"/>
              <a:t>, Groups and Hospitals</a:t>
            </a:r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4EFA34C-3CB6-4E42-AA45-8B85EB878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man, standing, front, table&#10;&#10;Description automatically generated">
            <a:extLst>
              <a:ext uri="{FF2B5EF4-FFF2-40B4-BE49-F238E27FC236}">
                <a16:creationId xmlns:a16="http://schemas.microsoft.com/office/drawing/2014/main" id="{2228E280-9882-4DF8-BB4F-A700690CD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r="29926"/>
          <a:stretch/>
        </p:blipFill>
        <p:spPr>
          <a:xfrm>
            <a:off x="8382302" y="-471"/>
            <a:ext cx="3809697" cy="68580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154D46EC-BBDD-4492-86BC-7AC7F34E5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8597" y="-460"/>
            <a:ext cx="9144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59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6079"/>
    </mc:Choice>
    <mc:Fallback xmlns="">
      <p:transition spd="slow" advTm="1607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38B7E-84F5-4356-AFB3-3F6ED37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853441"/>
            <a:ext cx="2603321" cy="1684020"/>
          </a:xfrm>
        </p:spPr>
        <p:txBody>
          <a:bodyPr/>
          <a:lstStyle/>
          <a:p>
            <a:r>
              <a:rPr lang="en-US" dirty="0"/>
              <a:t>Legacy taste of the garden </a:t>
            </a:r>
            <a:r>
              <a:rPr lang="en-US" dirty="0" err="1"/>
              <a:t>llc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(812)385-0159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BAADC8-936D-4141-9B1A-BFB1341A1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78" y="25253"/>
            <a:ext cx="8820822" cy="680749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714C5-357E-4BC2-82E4-012613E5F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2603321" cy="3461276"/>
          </a:xfrm>
        </p:spPr>
        <p:txBody>
          <a:bodyPr>
            <a:normAutofit/>
          </a:bodyPr>
          <a:lstStyle/>
          <a:p>
            <a:r>
              <a:rPr lang="en-US" dirty="0"/>
              <a:t>2019: SARE Grant Awardee</a:t>
            </a:r>
          </a:p>
          <a:p>
            <a:r>
              <a:rPr lang="en-US" dirty="0"/>
              <a:t>2019: 2501 Grant Awardee</a:t>
            </a:r>
          </a:p>
          <a:p>
            <a:r>
              <a:rPr lang="en-US" dirty="0"/>
              <a:t>Purdue Master Gardener member</a:t>
            </a:r>
          </a:p>
          <a:p>
            <a:r>
              <a:rPr lang="en-US" dirty="0"/>
              <a:t>Jr Master Gardener instructor</a:t>
            </a:r>
          </a:p>
          <a:p>
            <a:r>
              <a:rPr lang="en-US" dirty="0"/>
              <a:t>Trauma Nutrition</a:t>
            </a:r>
          </a:p>
          <a:p>
            <a:r>
              <a:rPr lang="en-US" dirty="0"/>
              <a:t>Indiana Black Farmers</a:t>
            </a:r>
          </a:p>
          <a:p>
            <a:r>
              <a:rPr lang="en-US" dirty="0"/>
              <a:t>B.I.G.</a:t>
            </a:r>
          </a:p>
          <a:p>
            <a:r>
              <a:rPr lang="en-US" dirty="0"/>
              <a:t>Indiana Grown</a:t>
            </a:r>
          </a:p>
        </p:txBody>
      </p:sp>
    </p:spTree>
    <p:extLst>
      <p:ext uri="{BB962C8B-B14F-4D97-AF65-F5344CB8AC3E}">
        <p14:creationId xmlns:p14="http://schemas.microsoft.com/office/powerpoint/2010/main" val="552360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C94AB-0C1D-464B-82C8-8EBC5179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800" dirty="0"/>
              <a:t>Where to begin</a:t>
            </a:r>
            <a:br>
              <a:rPr lang="en-US" sz="2800" dirty="0"/>
            </a:br>
            <a:r>
              <a:rPr lang="en-US" sz="2800" dirty="0"/>
              <a:t>Climate &amp; environment change</a:t>
            </a:r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624EACC9-14E2-45C0-9580-D700B67269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7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Content Placeholder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458B143-C809-43A0-8096-22618B52C0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00" y="2779641"/>
            <a:ext cx="3568700" cy="2757631"/>
          </a:xfrm>
        </p:spPr>
      </p:pic>
    </p:spTree>
    <p:extLst>
      <p:ext uri="{BB962C8B-B14F-4D97-AF65-F5344CB8AC3E}">
        <p14:creationId xmlns:p14="http://schemas.microsoft.com/office/powerpoint/2010/main" val="411208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7"/>
    </mc:Choice>
    <mc:Fallback xmlns="">
      <p:transition spd="slow" advTm="88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Rectangle 173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56" name="Rectangle 175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57" name="Rectangle 177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0" name="Rectangle 179">
            <a:extLst>
              <a:ext uri="{FF2B5EF4-FFF2-40B4-BE49-F238E27FC236}">
                <a16:creationId xmlns:a16="http://schemas.microsoft.com/office/drawing/2014/main" id="{ABB03BCF-53C2-4F78-827D-E6DE86B90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A4FF5-70A5-456B-8A81-A5D436D4F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75915" cy="132453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b="0" kern="12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Key points to a great community communication strategy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FC31B1-C9FB-4110-B34B-BC74D8632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6F945249-DD95-405F-8A51-335F3FE0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31EDC20E-2FBC-4FDF-97C1-181B08DC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2772A-67FF-49D1-B8AE-77D1CB162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2180496"/>
            <a:ext cx="3475915" cy="36783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Clr>
                <a:srgbClr val="FF1F6A"/>
              </a:buClr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Identify Community Needs (Issues and Affects)</a:t>
            </a:r>
          </a:p>
          <a:p>
            <a:pPr marL="285750" indent="-285750">
              <a:buClr>
                <a:srgbClr val="FF1F6A"/>
              </a:buClr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Identify Community Leaders (Those who are actively Involved)</a:t>
            </a:r>
          </a:p>
        </p:txBody>
      </p:sp>
      <p:pic>
        <p:nvPicPr>
          <p:cNvPr id="2052" name="Picture 4" descr="Image result for community leaders">
            <a:hlinkClick r:id="rId2"/>
            <a:extLst>
              <a:ext uri="{FF2B5EF4-FFF2-40B4-BE49-F238E27FC236}">
                <a16:creationId xmlns:a16="http://schemas.microsoft.com/office/drawing/2014/main" id="{F55CD342-99DF-457E-8A57-DE4F35E6C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8" b="21305"/>
          <a:stretch/>
        </p:blipFill>
        <p:spPr bwMode="auto">
          <a:xfrm>
            <a:off x="4241823" y="628650"/>
            <a:ext cx="7503638" cy="35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" name="Picture 103" descr="Image result for climate change">
            <a:hlinkClick r:id="rId4"/>
            <a:extLst>
              <a:ext uri="{FF2B5EF4-FFF2-40B4-BE49-F238E27FC236}">
                <a16:creationId xmlns:a16="http://schemas.microsoft.com/office/drawing/2014/main" id="{5BCF51D4-682B-4E2A-8E2B-1EDDA0AFB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1"/>
          <a:stretch/>
        </p:blipFill>
        <p:spPr bwMode="auto">
          <a:xfrm>
            <a:off x="4245215" y="4233673"/>
            <a:ext cx="3699935" cy="214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" name="Picture 105" descr="Image result for food desert">
            <a:hlinkClick r:id="rId6"/>
            <a:extLst>
              <a:ext uri="{FF2B5EF4-FFF2-40B4-BE49-F238E27FC236}">
                <a16:creationId xmlns:a16="http://schemas.microsoft.com/office/drawing/2014/main" id="{E12FCF3E-D29C-4E7A-95AB-8448F36C3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" r="-3" b="12482"/>
          <a:stretch/>
        </p:blipFill>
        <p:spPr bwMode="auto">
          <a:xfrm>
            <a:off x="8045232" y="4233672"/>
            <a:ext cx="3700115" cy="214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204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77F8016E-837B-4C70-B44C-E1627C028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B9C6062-B8DD-49CC-9F05-D6DF7ABB6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F846FCA-97FF-4271-8B97-C14BD3AA9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118310A3-1517-431E-A8FC-5E6F018BC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41529-3C82-4483-A7B4-428E9C64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475915" cy="12345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0" kern="120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How to relate your message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7F23E396-BE04-4D91-89A5-24877C3E9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250CC05-D6B0-42F7-9792-8677B5394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0704962-EC61-43A0-B8F5-F0E73686A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8E58C-69BE-4F25-B39E-7BCBC90B7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2180496"/>
            <a:ext cx="3475915" cy="36783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Keep Ownership (LEGACY) with Community Members as active participants in Designing, Decision making and Development of programs.</a:t>
            </a:r>
          </a:p>
          <a:p>
            <a:pPr marL="285750" indent="-285750"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 a Trustworthy Relationship: Know Your Why; Humble Your Opinion; Listen/Respect Their Point of View and Be Open to Root Causes.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0DBC3A1-652F-4058-94C8-0F512D442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26" y="628650"/>
            <a:ext cx="7503518" cy="3528456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Image result for community leaders">
            <a:hlinkClick r:id="rId2"/>
            <a:extLst>
              <a:ext uri="{FF2B5EF4-FFF2-40B4-BE49-F238E27FC236}">
                <a16:creationId xmlns:a16="http://schemas.microsoft.com/office/drawing/2014/main" id="{CE88EA88-D2FB-44DF-B9B7-6EDF00446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047" y="998883"/>
            <a:ext cx="7165430" cy="279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5A205CC8-8A08-4581-B9ED-683CF3A04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26" y="4233559"/>
            <a:ext cx="3703324" cy="2140389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Image result for community leaders">
            <a:hlinkClick r:id="rId4"/>
            <a:extLst>
              <a:ext uri="{FF2B5EF4-FFF2-40B4-BE49-F238E27FC236}">
                <a16:creationId xmlns:a16="http://schemas.microsoft.com/office/drawing/2014/main" id="{04D1AE03-5808-4118-98FC-01100E82A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844" y="4401459"/>
            <a:ext cx="2443581" cy="18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Rectangle 158">
            <a:extLst>
              <a:ext uri="{FF2B5EF4-FFF2-40B4-BE49-F238E27FC236}">
                <a16:creationId xmlns:a16="http://schemas.microsoft.com/office/drawing/2014/main" id="{0D090A5C-3625-4701-8C21-52969B3A7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233559"/>
            <a:ext cx="3703197" cy="2140389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Image result for community youth leaders">
            <a:hlinkClick r:id="rId6"/>
            <a:extLst>
              <a:ext uri="{FF2B5EF4-FFF2-40B4-BE49-F238E27FC236}">
                <a16:creationId xmlns:a16="http://schemas.microsoft.com/office/drawing/2014/main" id="{DDBE72ED-FCC6-4A3C-9A72-849E85B3B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8297" y="4401459"/>
            <a:ext cx="2626850" cy="18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28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77F8016E-837B-4C70-B44C-E1627C028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B9C6062-B8DD-49CC-9F05-D6DF7ABB6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0F846FCA-97FF-4271-8B97-C14BD3AA9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2A74EFE6-7F0E-4B59-B933-BFBD637C9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9E7F58-87E3-4B78-9B88-7B33607F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1" y="685800"/>
            <a:ext cx="3427985" cy="16437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0" kern="120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Making it work</a:t>
            </a:r>
            <a:endParaRPr lang="en-US" sz="2800" b="0" kern="1200" cap="all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2992D089-C0D0-41C5-A6D6-3E265230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0981DD49-25C0-4CC0-8F8D-7D94DFADE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81BEF027-3FBF-42CF-8E92-58F9696E6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5B756-F345-4EA2-926B-1CBFD68A5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4201" y="2465613"/>
            <a:ext cx="3427985" cy="39277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Clr>
                <a:srgbClr val="86E600"/>
              </a:buClr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Grass Roots </a:t>
            </a:r>
          </a:p>
          <a:p>
            <a:pPr marL="285750" indent="-285750">
              <a:buClr>
                <a:srgbClr val="86E600"/>
              </a:buClr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You are a Tool (Education is Key: Teach them to Fish)</a:t>
            </a:r>
          </a:p>
          <a:p>
            <a:pPr>
              <a:buClr>
                <a:srgbClr val="86E600"/>
              </a:buClr>
              <a:buFont typeface="Wingdings 2" panose="05020102010507070707" pitchFamily="18" charset="2"/>
              <a:buChar char="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85EC3AD1-DA06-4E55-8EEF-07841996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5433" y="638174"/>
            <a:ext cx="3680469" cy="282842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grassroots">
            <a:hlinkClick r:id="rId2"/>
            <a:extLst>
              <a:ext uri="{FF2B5EF4-FFF2-40B4-BE49-F238E27FC236}">
                <a16:creationId xmlns:a16="http://schemas.microsoft.com/office/drawing/2014/main" id="{60CCD1C9-F9F3-4CEA-B5CA-54F2D6FEB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9322" y="971404"/>
            <a:ext cx="2761871" cy="21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" name="Rectangle 199">
            <a:extLst>
              <a:ext uri="{FF2B5EF4-FFF2-40B4-BE49-F238E27FC236}">
                <a16:creationId xmlns:a16="http://schemas.microsoft.com/office/drawing/2014/main" id="{5EFD83C0-7D88-4396-8CF2-B807E97D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598" y="3568647"/>
            <a:ext cx="3680469" cy="282842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223743C-3F0F-4EC0-A3D7-73DB13ED4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3566" y="3963700"/>
            <a:ext cx="3033384" cy="202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Rectangle 200">
            <a:extLst>
              <a:ext uri="{FF2B5EF4-FFF2-40B4-BE49-F238E27FC236}">
                <a16:creationId xmlns:a16="http://schemas.microsoft.com/office/drawing/2014/main" id="{E3A5CDF9-D53B-425C-8FFC-92ACC6A1C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180" y="638174"/>
            <a:ext cx="3680469" cy="575516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7E394C65-4BFC-4DA9-A95B-2B3D2249B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" r="-2" b="-2"/>
          <a:stretch/>
        </p:blipFill>
        <p:spPr>
          <a:xfrm>
            <a:off x="8367531" y="1292527"/>
            <a:ext cx="3033384" cy="445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14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B9A551-159D-4C7B-978A-5E2C37A3E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64" y="643467"/>
            <a:ext cx="718847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2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9"/>
    </mc:Choice>
    <mc:Fallback xmlns="">
      <p:transition spd="slow" advTm="1349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green truck&#10;&#10;Description automatically generated">
            <a:extLst>
              <a:ext uri="{FF2B5EF4-FFF2-40B4-BE49-F238E27FC236}">
                <a16:creationId xmlns:a16="http://schemas.microsoft.com/office/drawing/2014/main" id="{E8D658AA-F77F-45C4-AD13-6E558A1BD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82" y="63661"/>
            <a:ext cx="9074552" cy="680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9"/>
    </mc:Choice>
    <mc:Fallback xmlns="">
      <p:transition spd="slow" advTm="1513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Content Placeholder 7" descr="A picture containing outdoor, grass, fence, sitting&#10;&#10;Description automatically generated">
            <a:extLst>
              <a:ext uri="{FF2B5EF4-FFF2-40B4-BE49-F238E27FC236}">
                <a16:creationId xmlns:a16="http://schemas.microsoft.com/office/drawing/2014/main" id="{10BBB849-93E9-4D1F-97C6-25508E1D6B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8" r="7197"/>
          <a:stretch/>
        </p:blipFill>
        <p:spPr>
          <a:xfrm>
            <a:off x="1" y="10"/>
            <a:ext cx="4637078" cy="6857530"/>
          </a:xfrm>
          <a:prstGeom prst="rect">
            <a:avLst/>
          </a:prstGeom>
        </p:spPr>
      </p:pic>
      <p:pic>
        <p:nvPicPr>
          <p:cNvPr id="6" name="Content Placeholder 5" descr="A group of people standing in front of a car&#10;&#10;Description automatically generated">
            <a:extLst>
              <a:ext uri="{FF2B5EF4-FFF2-40B4-BE49-F238E27FC236}">
                <a16:creationId xmlns:a16="http://schemas.microsoft.com/office/drawing/2014/main" id="{1371BFA6-DD69-497C-AF14-0BED0E4CB8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0" b="12527"/>
          <a:stretch/>
        </p:blipFill>
        <p:spPr>
          <a:xfrm>
            <a:off x="4628829" y="-21255"/>
            <a:ext cx="7563171" cy="426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57E30F7-3253-4621-AB18-6A383D3A3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10E75-B8F8-4FB7-A72B-296433A40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42" y="4571122"/>
            <a:ext cx="6591957" cy="10379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Seed to Sales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05829B-9491-4F93-8853-9BCABA78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20158"/>
            <a:ext cx="7554921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F966F2-031A-4EA8-B214-62BED34F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1359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1"/>
    </mc:Choice>
    <mc:Fallback xmlns="">
      <p:transition spd="slow" advTm="1205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A person in a garden&#10;&#10;Description automatically generated">
            <a:extLst>
              <a:ext uri="{FF2B5EF4-FFF2-40B4-BE49-F238E27FC236}">
                <a16:creationId xmlns:a16="http://schemas.microsoft.com/office/drawing/2014/main" id="{14535E6B-8243-47A2-B3B5-1318E286C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 b="32524"/>
          <a:stretch/>
        </p:blipFill>
        <p:spPr>
          <a:xfrm>
            <a:off x="20" y="2"/>
            <a:ext cx="4578252" cy="260895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C2811D4-5347-4268-B736-DF29160D7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11819"/>
            <a:ext cx="4576634" cy="4235946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3D06F-AA60-4BF7-A726-CB8601A57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066617"/>
            <a:ext cx="3412067" cy="897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Garden styles</a:t>
            </a:r>
          </a:p>
        </p:txBody>
      </p:sp>
      <p:pic>
        <p:nvPicPr>
          <p:cNvPr id="8" name="Content Placeholder 7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3FCF632A-8346-4C0A-A227-06F0BC9950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03" r="24390" b="-2"/>
          <a:stretch/>
        </p:blipFill>
        <p:spPr>
          <a:xfrm>
            <a:off x="4578270" y="-2"/>
            <a:ext cx="761373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4EFA34C-3CB6-4E42-AA45-8B85EB878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313C9E-0227-4919-B36E-DE3343267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E12EB0D-16AC-4A1C-BF8D-EE1A8F8C5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4102059"/>
            <a:ext cx="3415074" cy="22733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Raised Beds</a:t>
            </a:r>
          </a:p>
          <a:p>
            <a:r>
              <a:rPr lang="en-US" dirty="0">
                <a:solidFill>
                  <a:srgbClr val="FFFFFF"/>
                </a:solidFill>
              </a:rPr>
              <a:t>Hoop House</a:t>
            </a:r>
          </a:p>
          <a:p>
            <a:r>
              <a:rPr lang="en-US" dirty="0">
                <a:solidFill>
                  <a:srgbClr val="FFFFFF"/>
                </a:solidFill>
              </a:rPr>
              <a:t>Aquaponics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4A050-7371-486E-B591-D9BF479B1665}"/>
              </a:ext>
            </a:extLst>
          </p:cNvPr>
          <p:cNvSpPr txBox="1"/>
          <p:nvPr/>
        </p:nvSpPr>
        <p:spPr>
          <a:xfrm>
            <a:off x="9798396" y="6657943"/>
            <a:ext cx="239360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www.flickr.com/photos/neilabercrombie/10986538853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F55E0-C685-46AF-9F8E-CE37D00B3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08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1770"/>
    </mc:Choice>
    <mc:Fallback xmlns="">
      <p:transition spd="slow" advTm="1177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DEF75-C5AE-46D9-B3B6-8E752A60B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wide world of agriculture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A9BBF-A349-40CE-AA5B-E0FB467F4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Rodeos -Marketing</a:t>
            </a:r>
          </a:p>
        </p:txBody>
      </p:sp>
      <p:pic>
        <p:nvPicPr>
          <p:cNvPr id="8" name="Content Placeholder 7" descr="A picture containing outdoor, table, chair, area&#10;&#10;Description automatically generated">
            <a:extLst>
              <a:ext uri="{FF2B5EF4-FFF2-40B4-BE49-F238E27FC236}">
                <a16:creationId xmlns:a16="http://schemas.microsoft.com/office/drawing/2014/main" id="{345A49B1-901C-4BCA-BF96-C2955D60DC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70" y="3193054"/>
            <a:ext cx="1651098" cy="29352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EA621C-0AF6-41DF-AF22-8FE414A10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Urban Gardening</a:t>
            </a:r>
          </a:p>
        </p:txBody>
      </p:sp>
      <p:pic>
        <p:nvPicPr>
          <p:cNvPr id="10" name="Content Placeholder 9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8FCB52C4-BB2A-446E-8CF0-51A2CA0C86B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96" y="3193055"/>
            <a:ext cx="3913716" cy="2935287"/>
          </a:xfrm>
        </p:spPr>
      </p:pic>
      <p:pic>
        <p:nvPicPr>
          <p:cNvPr id="12" name="Picture 11" descr="A close up of a garden&#10;&#10;Description automatically generated">
            <a:extLst>
              <a:ext uri="{FF2B5EF4-FFF2-40B4-BE49-F238E27FC236}">
                <a16:creationId xmlns:a16="http://schemas.microsoft.com/office/drawing/2014/main" id="{EFB1AD43-A13E-4FC4-8379-C8E9BBE7C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98" y="3762712"/>
            <a:ext cx="2751826" cy="2063870"/>
          </a:xfrm>
          <a:prstGeom prst="rect">
            <a:avLst/>
          </a:prstGeom>
        </p:spPr>
      </p:pic>
      <p:pic>
        <p:nvPicPr>
          <p:cNvPr id="14" name="Picture 13" descr="A picture containing fence, person, building, animal&#10;&#10;Description automatically generated">
            <a:extLst>
              <a:ext uri="{FF2B5EF4-FFF2-40B4-BE49-F238E27FC236}">
                <a16:creationId xmlns:a16="http://schemas.microsoft.com/office/drawing/2014/main" id="{388EE10A-8C6D-4E4E-BCC6-4CC3F878D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6" y="3596174"/>
            <a:ext cx="3079652" cy="230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4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5"/>
    </mc:Choice>
    <mc:Fallback xmlns="">
      <p:transition spd="slow" advTm="1538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AF9D3-3D6E-47EA-9832-C420848C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Garden designs</a:t>
            </a:r>
          </a:p>
        </p:txBody>
      </p:sp>
      <p:pic>
        <p:nvPicPr>
          <p:cNvPr id="6" name="Content Placeholder 5" descr="A picture containing grass, outdoor, green, white&#10;&#10;Description automatically generated">
            <a:extLst>
              <a:ext uri="{FF2B5EF4-FFF2-40B4-BE49-F238E27FC236}">
                <a16:creationId xmlns:a16="http://schemas.microsoft.com/office/drawing/2014/main" id="{286D7960-EA28-418D-98FA-6E07484B7F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156" y="2681486"/>
            <a:ext cx="3633787" cy="2725340"/>
          </a:xfrm>
        </p:spPr>
      </p:pic>
      <p:pic>
        <p:nvPicPr>
          <p:cNvPr id="8" name="Content Placeholder 7" descr="A sign on the grass&#10;&#10;Description automatically generated">
            <a:extLst>
              <a:ext uri="{FF2B5EF4-FFF2-40B4-BE49-F238E27FC236}">
                <a16:creationId xmlns:a16="http://schemas.microsoft.com/office/drawing/2014/main" id="{591E5569-2D41-48C9-B6D5-7059BEEC8A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227263"/>
            <a:ext cx="4845049" cy="3633787"/>
          </a:xfr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3E4D55B4-8EF7-41B3-8AE3-8FAA2B98D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58" y="2227263"/>
            <a:ext cx="2806091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3"/>
    </mc:Choice>
    <mc:Fallback xmlns="">
      <p:transition spd="slow" advTm="1628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6488705-FACC-4B3A-930C-DFCD0623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92A693-C11D-4258-BD5A-51F263108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1A7C75-82D3-40B8-BB33-CF1FC3BBE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4A4B7B9-9BC1-49B5-A20E-154D21F97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-460"/>
            <a:ext cx="12192139" cy="6858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6F9769-9783-49B6-9F03-EFD9F4DE33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39339" b="1"/>
          <a:stretch/>
        </p:blipFill>
        <p:spPr>
          <a:xfrm rot="5400000">
            <a:off x="984657" y="-984641"/>
            <a:ext cx="2608957" cy="45782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E2B1B2C-7545-4127-81AC-9389DF422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11819"/>
            <a:ext cx="4576634" cy="4235946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07DEF-F729-4350-96A3-1E73162C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125384"/>
            <a:ext cx="3412067" cy="8917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Various growing techniques  </a:t>
            </a:r>
            <a:endParaRPr lang="en-US" sz="2400" b="0" kern="1200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Content Placeholder 15" descr="A picture containing table, sitting, grass, white&#10;&#10;Description automatically generated">
            <a:extLst>
              <a:ext uri="{FF2B5EF4-FFF2-40B4-BE49-F238E27FC236}">
                <a16:creationId xmlns:a16="http://schemas.microsoft.com/office/drawing/2014/main" id="{0F0A1A73-273F-4BE9-AF7D-C438C05DF4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r="39445"/>
          <a:stretch/>
        </p:blipFill>
        <p:spPr>
          <a:xfrm rot="5400000">
            <a:off x="5187155" y="-610521"/>
            <a:ext cx="2557758" cy="3778801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DCC1414-5078-4102-B6C2-2477D13D9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4060209"/>
            <a:ext cx="3415074" cy="21932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Traditional</a:t>
            </a:r>
          </a:p>
          <a:p>
            <a:r>
              <a:rPr lang="en-US" dirty="0">
                <a:solidFill>
                  <a:srgbClr val="FFFFFF"/>
                </a:solidFill>
              </a:rPr>
              <a:t>Bucket irrigation</a:t>
            </a:r>
          </a:p>
          <a:p>
            <a:r>
              <a:rPr lang="en-US" dirty="0">
                <a:solidFill>
                  <a:srgbClr val="FFFFFF"/>
                </a:solidFill>
              </a:rPr>
              <a:t>Urban Garden classes</a:t>
            </a:r>
          </a:p>
          <a:p>
            <a:r>
              <a:rPr lang="en-US" dirty="0">
                <a:solidFill>
                  <a:srgbClr val="FFFFFF"/>
                </a:solidFill>
              </a:rPr>
              <a:t>Jr Master Gardeners program</a:t>
            </a:r>
          </a:p>
        </p:txBody>
      </p:sp>
      <p:pic>
        <p:nvPicPr>
          <p:cNvPr id="12" name="Content Placeholder 11" descr="A picture containing sitting, man, table, white&#10;&#10;Description automatically generated">
            <a:extLst>
              <a:ext uri="{FF2B5EF4-FFF2-40B4-BE49-F238E27FC236}">
                <a16:creationId xmlns:a16="http://schemas.microsoft.com/office/drawing/2014/main" id="{FF973690-0EC4-4142-A732-2F9F818E38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36" b="-1"/>
          <a:stretch/>
        </p:blipFill>
        <p:spPr>
          <a:xfrm rot="5400000">
            <a:off x="4357982" y="2860993"/>
            <a:ext cx="4222375" cy="377163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7D310F0-DF56-4836-B600-DA0D2DCE1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6" y="-460"/>
            <a:ext cx="100584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grass, table, sitting, filled&#10;&#10;Description automatically generated">
            <a:extLst>
              <a:ext uri="{FF2B5EF4-FFF2-40B4-BE49-F238E27FC236}">
                <a16:creationId xmlns:a16="http://schemas.microsoft.com/office/drawing/2014/main" id="{3E061B09-5C10-4007-8A1C-5D5C82671B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2" b="6688"/>
          <a:stretch/>
        </p:blipFill>
        <p:spPr>
          <a:xfrm rot="5400000">
            <a:off x="6892065" y="1557598"/>
            <a:ext cx="6858000" cy="374187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DD3F83B-131C-44EB-B983-57BBE5607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7531" y="0"/>
            <a:ext cx="100584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AF8FD60-7BF6-4532-BEDC-9201E154B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8412480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947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4"/>
    </mc:Choice>
    <mc:Fallback xmlns="">
      <p:transition spd="slow" advTm="1427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AF445D0-CF55-4D08-A1AE-931110371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9399B8-BBB0-4193-BE7B-7EB62CA23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325" y="457199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8CBFE7-2992-45B4-A394-82AD70972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8621" y="457199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866A5C-9F51-4124-A6FD-AB58720F2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8938" y="453642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A group of people sitting at a fruit stand&#10;&#10;Description automatically generated">
            <a:extLst>
              <a:ext uri="{FF2B5EF4-FFF2-40B4-BE49-F238E27FC236}">
                <a16:creationId xmlns:a16="http://schemas.microsoft.com/office/drawing/2014/main" id="{C00ECB70-04F5-4184-9470-72DA1351C1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r="10768" b="2"/>
          <a:stretch/>
        </p:blipFill>
        <p:spPr>
          <a:xfrm>
            <a:off x="446533" y="641101"/>
            <a:ext cx="3703322" cy="5749463"/>
          </a:xfrm>
          <a:prstGeom prst="rect">
            <a:avLst/>
          </a:prstGeom>
        </p:spPr>
      </p:pic>
      <p:pic>
        <p:nvPicPr>
          <p:cNvPr id="8" name="Content Placeholder 7" descr="A picture containing indoor, table, sitting, building&#10;&#10;Description automatically generated">
            <a:extLst>
              <a:ext uri="{FF2B5EF4-FFF2-40B4-BE49-F238E27FC236}">
                <a16:creationId xmlns:a16="http://schemas.microsoft.com/office/drawing/2014/main" id="{5BF6120A-EBA0-4ECF-AF3C-808751AF1F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r="19074"/>
          <a:stretch/>
        </p:blipFill>
        <p:spPr>
          <a:xfrm rot="5400000">
            <a:off x="4363934" y="518997"/>
            <a:ext cx="3465902" cy="3710111"/>
          </a:xfrm>
          <a:prstGeom prst="rect">
            <a:avLst/>
          </a:prstGeom>
        </p:spPr>
      </p:pic>
      <p:pic>
        <p:nvPicPr>
          <p:cNvPr id="10" name="Picture 9" descr="A person in a garden&#10;&#10;Description automatically generated">
            <a:extLst>
              <a:ext uri="{FF2B5EF4-FFF2-40B4-BE49-F238E27FC236}">
                <a16:creationId xmlns:a16="http://schemas.microsoft.com/office/drawing/2014/main" id="{4FAAC49B-BE7A-4DAF-987E-7FFB7AE393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9" b="1"/>
          <a:stretch/>
        </p:blipFill>
        <p:spPr>
          <a:xfrm rot="5400000">
            <a:off x="8168170" y="522916"/>
            <a:ext cx="3465903" cy="370227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611EEE4-B19B-462B-9B23-C4704CAF3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8621" y="4199466"/>
            <a:ext cx="7501436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B59E2-30F7-44C6-B483-946AB73E3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487" y="4334837"/>
            <a:ext cx="7198253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Marketing the harvest</a:t>
            </a:r>
          </a:p>
        </p:txBody>
      </p:sp>
    </p:spTree>
    <p:extLst>
      <p:ext uri="{BB962C8B-B14F-4D97-AF65-F5344CB8AC3E}">
        <p14:creationId xmlns:p14="http://schemas.microsoft.com/office/powerpoint/2010/main" val="178074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8"/>
    </mc:Choice>
    <mc:Fallback xmlns="">
      <p:transition spd="slow" advTm="14258"/>
    </mc:Fallback>
  </mc:AlternateContent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244129"/>
      </a:dk2>
      <a:lt2>
        <a:srgbClr val="E8E8E2"/>
      </a:lt2>
      <a:accent1>
        <a:srgbClr val="4C55E7"/>
      </a:accent1>
      <a:accent2>
        <a:srgbClr val="1B72D1"/>
      </a:accent2>
      <a:accent3>
        <a:srgbClr val="27B2C3"/>
      </a:accent3>
      <a:accent4>
        <a:srgbClr val="18B987"/>
      </a:accent4>
      <a:accent5>
        <a:srgbClr val="25BB4E"/>
      </a:accent5>
      <a:accent6>
        <a:srgbClr val="31BD19"/>
      </a:accent6>
      <a:hlink>
        <a:srgbClr val="32965E"/>
      </a:hlink>
      <a:folHlink>
        <a:srgbClr val="848484"/>
      </a:folHlink>
    </a:clrScheme>
    <a:fontScheme name="Dividend">
      <a:maj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262</Words>
  <Application>Microsoft Office PowerPoint</Application>
  <PresentationFormat>Widescreen</PresentationFormat>
  <Paragraphs>54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Tw Cen MT</vt:lpstr>
      <vt:lpstr>Wingdings 2</vt:lpstr>
      <vt:lpstr>DividendVTI</vt:lpstr>
      <vt:lpstr>Legacy taste of the garden llc</vt:lpstr>
      <vt:lpstr>PowerPoint Presentation</vt:lpstr>
      <vt:lpstr>PowerPoint Presentation</vt:lpstr>
      <vt:lpstr>Seed to Sales</vt:lpstr>
      <vt:lpstr>Garden styles</vt:lpstr>
      <vt:lpstr>Introducing the wide world of agriculture </vt:lpstr>
      <vt:lpstr>Garden designs</vt:lpstr>
      <vt:lpstr>Various growing techniques  </vt:lpstr>
      <vt:lpstr>Marketing the harvest</vt:lpstr>
      <vt:lpstr>Pride in a great harvest   </vt:lpstr>
      <vt:lpstr>Presentations</vt:lpstr>
      <vt:lpstr>Partnerships</vt:lpstr>
      <vt:lpstr>Legacy taste of the garden llc  (812)385-0159</vt:lpstr>
      <vt:lpstr>Where to begin Climate &amp; environment change</vt:lpstr>
      <vt:lpstr>Key points to a great community communication strategy</vt:lpstr>
      <vt:lpstr>How to relate your message</vt:lpstr>
      <vt:lpstr>Making it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Legacy taste of the garden llc</dc:title>
  <dc:creator>Yochanon Jamerson</dc:creator>
  <cp:lastModifiedBy>Yochanon Jamerson</cp:lastModifiedBy>
  <cp:revision>2</cp:revision>
  <dcterms:created xsi:type="dcterms:W3CDTF">2019-11-15T05:56:36Z</dcterms:created>
  <dcterms:modified xsi:type="dcterms:W3CDTF">2020-02-04T21:19:02Z</dcterms:modified>
</cp:coreProperties>
</file>