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Daniel, Marshall D [AGRON]" initials="MMD[" lastIdx="1" clrIdx="0">
    <p:extLst>
      <p:ext uri="{19B8F6BF-5375-455C-9EA6-DF929625EA0E}">
        <p15:presenceInfo xmlns:p15="http://schemas.microsoft.com/office/powerpoint/2012/main" userId="S-1-5-21-1659004503-1450960922-1606980848-71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49" autoAdjust="0"/>
  </p:normalViewPr>
  <p:slideViewPr>
    <p:cSldViewPr snapToGrid="0">
      <p:cViewPr>
        <p:scale>
          <a:sx n="20" d="100"/>
          <a:sy n="20" d="100"/>
        </p:scale>
        <p:origin x="642"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7T15:27:47.746" idx="1">
    <p:pos x="27565" y="813"/>
    <p:text>Change arrows to red</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FAAC2-EA24-4CE1-9E14-20F7A4E3B4A6}" type="datetimeFigureOut">
              <a:rPr lang="en-US" smtClean="0"/>
              <a:t>2/23/2020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70173-1802-466F-9B44-748B17956206}" type="slidenum">
              <a:rPr lang="en-US" smtClean="0"/>
              <a:t>‹#›</a:t>
            </a:fld>
            <a:endParaRPr lang="en-US" dirty="0"/>
          </a:p>
        </p:txBody>
      </p:sp>
    </p:spTree>
    <p:extLst>
      <p:ext uri="{BB962C8B-B14F-4D97-AF65-F5344CB8AC3E}">
        <p14:creationId xmlns:p14="http://schemas.microsoft.com/office/powerpoint/2010/main" val="84624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70173-1802-466F-9B44-748B17956206}" type="slidenum">
              <a:rPr lang="en-US" smtClean="0"/>
              <a:t>1</a:t>
            </a:fld>
            <a:endParaRPr lang="en-US" dirty="0"/>
          </a:p>
        </p:txBody>
      </p:sp>
    </p:spTree>
    <p:extLst>
      <p:ext uri="{BB962C8B-B14F-4D97-AF65-F5344CB8AC3E}">
        <p14:creationId xmlns:p14="http://schemas.microsoft.com/office/powerpoint/2010/main" val="193038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6591A2-DC65-4754-98E3-125FDD7FA504}"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FB7BC-6E4D-4C9C-9EE5-357AB9DACB0A}" type="slidenum">
              <a:rPr lang="en-US" smtClean="0"/>
              <a:t>‹#›</a:t>
            </a:fld>
            <a:endParaRPr lang="en-US" dirty="0"/>
          </a:p>
        </p:txBody>
      </p:sp>
    </p:spTree>
    <p:extLst>
      <p:ext uri="{BB962C8B-B14F-4D97-AF65-F5344CB8AC3E}">
        <p14:creationId xmlns:p14="http://schemas.microsoft.com/office/powerpoint/2010/main" val="342623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6591A2-DC65-4754-98E3-125FDD7FA504}"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FB7BC-6E4D-4C9C-9EE5-357AB9DACB0A}" type="slidenum">
              <a:rPr lang="en-US" smtClean="0"/>
              <a:t>‹#›</a:t>
            </a:fld>
            <a:endParaRPr lang="en-US" dirty="0"/>
          </a:p>
        </p:txBody>
      </p:sp>
    </p:spTree>
    <p:extLst>
      <p:ext uri="{BB962C8B-B14F-4D97-AF65-F5344CB8AC3E}">
        <p14:creationId xmlns:p14="http://schemas.microsoft.com/office/powerpoint/2010/main" val="252130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6591A2-DC65-4754-98E3-125FDD7FA504}"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FB7BC-6E4D-4C9C-9EE5-357AB9DACB0A}" type="slidenum">
              <a:rPr lang="en-US" smtClean="0"/>
              <a:t>‹#›</a:t>
            </a:fld>
            <a:endParaRPr lang="en-US" dirty="0"/>
          </a:p>
        </p:txBody>
      </p:sp>
    </p:spTree>
    <p:extLst>
      <p:ext uri="{BB962C8B-B14F-4D97-AF65-F5344CB8AC3E}">
        <p14:creationId xmlns:p14="http://schemas.microsoft.com/office/powerpoint/2010/main" val="403826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6591A2-DC65-4754-98E3-125FDD7FA504}"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FB7BC-6E4D-4C9C-9EE5-357AB9DACB0A}" type="slidenum">
              <a:rPr lang="en-US" smtClean="0"/>
              <a:t>‹#›</a:t>
            </a:fld>
            <a:endParaRPr lang="en-US" dirty="0"/>
          </a:p>
        </p:txBody>
      </p:sp>
    </p:spTree>
    <p:extLst>
      <p:ext uri="{BB962C8B-B14F-4D97-AF65-F5344CB8AC3E}">
        <p14:creationId xmlns:p14="http://schemas.microsoft.com/office/powerpoint/2010/main" val="241515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6591A2-DC65-4754-98E3-125FDD7FA504}"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EFB7BC-6E4D-4C9C-9EE5-357AB9DACB0A}" type="slidenum">
              <a:rPr lang="en-US" smtClean="0"/>
              <a:t>‹#›</a:t>
            </a:fld>
            <a:endParaRPr lang="en-US" dirty="0"/>
          </a:p>
        </p:txBody>
      </p:sp>
    </p:spTree>
    <p:extLst>
      <p:ext uri="{BB962C8B-B14F-4D97-AF65-F5344CB8AC3E}">
        <p14:creationId xmlns:p14="http://schemas.microsoft.com/office/powerpoint/2010/main" val="120956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6591A2-DC65-4754-98E3-125FDD7FA504}" type="datetimeFigureOut">
              <a:rPr lang="en-US" smtClean="0"/>
              <a:t>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EFB7BC-6E4D-4C9C-9EE5-357AB9DACB0A}" type="slidenum">
              <a:rPr lang="en-US" smtClean="0"/>
              <a:t>‹#›</a:t>
            </a:fld>
            <a:endParaRPr lang="en-US" dirty="0"/>
          </a:p>
        </p:txBody>
      </p:sp>
    </p:spTree>
    <p:extLst>
      <p:ext uri="{BB962C8B-B14F-4D97-AF65-F5344CB8AC3E}">
        <p14:creationId xmlns:p14="http://schemas.microsoft.com/office/powerpoint/2010/main" val="169018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6591A2-DC65-4754-98E3-125FDD7FA504}" type="datetimeFigureOut">
              <a:rPr lang="en-US" smtClean="0"/>
              <a:t>2/23/2020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EFB7BC-6E4D-4C9C-9EE5-357AB9DACB0A}" type="slidenum">
              <a:rPr lang="en-US" smtClean="0"/>
              <a:t>‹#›</a:t>
            </a:fld>
            <a:endParaRPr lang="en-US" dirty="0"/>
          </a:p>
        </p:txBody>
      </p:sp>
    </p:spTree>
    <p:extLst>
      <p:ext uri="{BB962C8B-B14F-4D97-AF65-F5344CB8AC3E}">
        <p14:creationId xmlns:p14="http://schemas.microsoft.com/office/powerpoint/2010/main" val="397478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6591A2-DC65-4754-98E3-125FDD7FA504}" type="datetimeFigureOut">
              <a:rPr lang="en-US" smtClean="0"/>
              <a:t>2/23/2020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EFB7BC-6E4D-4C9C-9EE5-357AB9DACB0A}" type="slidenum">
              <a:rPr lang="en-US" smtClean="0"/>
              <a:t>‹#›</a:t>
            </a:fld>
            <a:endParaRPr lang="en-US" dirty="0"/>
          </a:p>
        </p:txBody>
      </p:sp>
    </p:spTree>
    <p:extLst>
      <p:ext uri="{BB962C8B-B14F-4D97-AF65-F5344CB8AC3E}">
        <p14:creationId xmlns:p14="http://schemas.microsoft.com/office/powerpoint/2010/main" val="263419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591A2-DC65-4754-98E3-125FDD7FA504}" type="datetimeFigureOut">
              <a:rPr lang="en-US" smtClean="0"/>
              <a:t>2/23/2020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EFB7BC-6E4D-4C9C-9EE5-357AB9DACB0A}" type="slidenum">
              <a:rPr lang="en-US" smtClean="0"/>
              <a:t>‹#›</a:t>
            </a:fld>
            <a:endParaRPr lang="en-US" dirty="0"/>
          </a:p>
        </p:txBody>
      </p:sp>
    </p:spTree>
    <p:extLst>
      <p:ext uri="{BB962C8B-B14F-4D97-AF65-F5344CB8AC3E}">
        <p14:creationId xmlns:p14="http://schemas.microsoft.com/office/powerpoint/2010/main" val="276133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06591A2-DC65-4754-98E3-125FDD7FA504}" type="datetimeFigureOut">
              <a:rPr lang="en-US" smtClean="0"/>
              <a:t>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EFB7BC-6E4D-4C9C-9EE5-357AB9DACB0A}" type="slidenum">
              <a:rPr lang="en-US" smtClean="0"/>
              <a:t>‹#›</a:t>
            </a:fld>
            <a:endParaRPr lang="en-US" dirty="0"/>
          </a:p>
        </p:txBody>
      </p:sp>
    </p:spTree>
    <p:extLst>
      <p:ext uri="{BB962C8B-B14F-4D97-AF65-F5344CB8AC3E}">
        <p14:creationId xmlns:p14="http://schemas.microsoft.com/office/powerpoint/2010/main" val="104948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06591A2-DC65-4754-98E3-125FDD7FA504}" type="datetimeFigureOut">
              <a:rPr lang="en-US" smtClean="0"/>
              <a:t>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EFB7BC-6E4D-4C9C-9EE5-357AB9DACB0A}" type="slidenum">
              <a:rPr lang="en-US" smtClean="0"/>
              <a:t>‹#›</a:t>
            </a:fld>
            <a:endParaRPr lang="en-US" dirty="0"/>
          </a:p>
        </p:txBody>
      </p:sp>
    </p:spTree>
    <p:extLst>
      <p:ext uri="{BB962C8B-B14F-4D97-AF65-F5344CB8AC3E}">
        <p14:creationId xmlns:p14="http://schemas.microsoft.com/office/powerpoint/2010/main" val="365683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D06591A2-DC65-4754-98E3-125FDD7FA504}" type="datetimeFigureOut">
              <a:rPr lang="en-US" smtClean="0"/>
              <a:t>2/23/2020</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53EFB7BC-6E4D-4C9C-9EE5-357AB9DACB0A}" type="slidenum">
              <a:rPr lang="en-US" smtClean="0"/>
              <a:t>‹#›</a:t>
            </a:fld>
            <a:endParaRPr lang="en-US" dirty="0"/>
          </a:p>
        </p:txBody>
      </p:sp>
    </p:spTree>
    <p:extLst>
      <p:ext uri="{BB962C8B-B14F-4D97-AF65-F5344CB8AC3E}">
        <p14:creationId xmlns:p14="http://schemas.microsoft.com/office/powerpoint/2010/main" val="4236555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 name="TextBox 1045">
            <a:extLst>
              <a:ext uri="{FF2B5EF4-FFF2-40B4-BE49-F238E27FC236}">
                <a16:creationId xmlns:a16="http://schemas.microsoft.com/office/drawing/2014/main" id="{B0EF98A4-6D13-48F4-B982-F4AB13795628}"/>
              </a:ext>
            </a:extLst>
          </p:cNvPr>
          <p:cNvSpPr txBox="1"/>
          <p:nvPr/>
        </p:nvSpPr>
        <p:spPr>
          <a:xfrm>
            <a:off x="33066823" y="15061646"/>
            <a:ext cx="10563139" cy="8694688"/>
          </a:xfrm>
          <a:prstGeom prst="rect">
            <a:avLst/>
          </a:prstGeom>
          <a:noFill/>
        </p:spPr>
        <p:txBody>
          <a:bodyPr wrap="square" rtlCol="0">
            <a:spAutoFit/>
          </a:bodyPr>
          <a:lstStyle/>
          <a:p>
            <a:r>
              <a:rPr lang="en-US" sz="3400" b="1" dirty="0">
                <a:latin typeface="Times New Roman" panose="02020603050405020304" pitchFamily="18" charset="0"/>
                <a:cs typeface="Times New Roman" panose="02020603050405020304" pitchFamily="18" charset="0"/>
              </a:rPr>
              <a:t>Citizen Science Benefits: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Puts the generation of farm knowledge back into that hands of the famers, helping create feelings of empowerment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Helps to build interconnections between farmers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Helps researchers to see agricultural problems from a different perspective</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More data! (Ryan et al. 2019)</a:t>
            </a:r>
          </a:p>
          <a:p>
            <a:endParaRPr lang="en-US" sz="1100" b="1" dirty="0">
              <a:latin typeface="Times New Roman" panose="02020603050405020304" pitchFamily="18" charset="0"/>
              <a:cs typeface="Times New Roman" panose="02020603050405020304" pitchFamily="18" charset="0"/>
            </a:endParaRPr>
          </a:p>
          <a:p>
            <a:r>
              <a:rPr lang="en-US" sz="3400" b="1" dirty="0">
                <a:latin typeface="Times New Roman" panose="02020603050405020304" pitchFamily="18" charset="0"/>
                <a:cs typeface="Times New Roman" panose="02020603050405020304" pitchFamily="18" charset="0"/>
              </a:rPr>
              <a:t>Barriers to gardening within collaborator communities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Lack of agricultural knowledge </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Not enough time to build and maintain a garden plot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Animal influence (dogs especially)</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No water source near garden</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Inability to find available space for a garden</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Networks of gardeners within some communities not yet built so new gardeners lack outside assistance</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Childcare issues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Lack of access to seeds and gardening equipment</a:t>
            </a:r>
          </a:p>
        </p:txBody>
      </p:sp>
      <p:pic>
        <p:nvPicPr>
          <p:cNvPr id="28" name="Picture 4" descr="Image result for outline of midwest states">
            <a:extLst>
              <a:ext uri="{FF2B5EF4-FFF2-40B4-BE49-F238E27FC236}">
                <a16:creationId xmlns:a16="http://schemas.microsoft.com/office/drawing/2014/main" id="{AB5C2114-B1FA-4B01-966D-0E4C454D2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1918" y="22948490"/>
            <a:ext cx="10402219" cy="89965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987013" y="0"/>
            <a:ext cx="21884629" cy="32918400"/>
          </a:xfrm>
          <a:prstGeom prst="rect">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831072" y="508380"/>
            <a:ext cx="21754464" cy="12865060"/>
          </a:xfrm>
          <a:prstGeom prst="rect">
            <a:avLst/>
          </a:prstGeom>
          <a:noFill/>
          <a:effectLst>
            <a:outerShdw blurRad="50800" dist="38100" dir="2700000" algn="tl" rotWithShape="0">
              <a:schemeClr val="tx1">
                <a:alpha val="40000"/>
              </a:schemeClr>
            </a:outerShdw>
          </a:effectLst>
        </p:spPr>
        <p:txBody>
          <a:bodyPr wrap="square" rtlCol="0">
            <a:spAutoFit/>
          </a:bodyPr>
          <a:lstStyle/>
          <a:p>
            <a:r>
              <a:rPr lang="en-US" sz="16600" b="1" dirty="0">
                <a:solidFill>
                  <a:srgbClr val="FFFF00"/>
                </a:solidFill>
                <a:latin typeface="Times New Roman" panose="02020603050405020304" pitchFamily="18" charset="0"/>
                <a:cs typeface="Times New Roman" panose="02020603050405020304" pitchFamily="18" charset="0"/>
              </a:rPr>
              <a:t>Collaborative science with Native farmers can overcome barriers to improve soil and community health</a:t>
            </a:r>
          </a:p>
        </p:txBody>
      </p:sp>
      <p:sp>
        <p:nvSpPr>
          <p:cNvPr id="8" name="TextBox 7"/>
          <p:cNvSpPr txBox="1"/>
          <p:nvPr/>
        </p:nvSpPr>
        <p:spPr>
          <a:xfrm>
            <a:off x="129108" y="251940"/>
            <a:ext cx="10816635" cy="30608379"/>
          </a:xfrm>
          <a:prstGeom prst="rect">
            <a:avLst/>
          </a:prstGeom>
          <a:noFill/>
        </p:spPr>
        <p:txBody>
          <a:bodyPr wrap="square" rtlCol="0">
            <a:spAutoFit/>
          </a:bodyPr>
          <a:lstStyle/>
          <a:p>
            <a:r>
              <a:rPr lang="en-US" sz="6400" b="1" dirty="0">
                <a:solidFill>
                  <a:srgbClr val="920000"/>
                </a:solidFill>
                <a:latin typeface="Times New Roman" panose="02020603050405020304" pitchFamily="18" charset="0"/>
                <a:cs typeface="Times New Roman" panose="02020603050405020304" pitchFamily="18" charset="0"/>
              </a:rPr>
              <a:t>Reuniting the Three Sisters: </a:t>
            </a:r>
            <a:r>
              <a:rPr lang="en-US" sz="6600" i="1" dirty="0">
                <a:solidFill>
                  <a:srgbClr val="920000"/>
                </a:solidFill>
                <a:latin typeface="Times New Roman" panose="02020603050405020304" pitchFamily="18" charset="0"/>
                <a:cs typeface="Times New Roman" panose="02020603050405020304" pitchFamily="18" charset="0"/>
              </a:rPr>
              <a:t>Cultural and Agronomic Underpinnings of Corn, Squash, and Bean Intercropping</a:t>
            </a:r>
          </a:p>
          <a:p>
            <a:endParaRPr lang="en-US" sz="1400" u="sng" dirty="0">
              <a:latin typeface="Times New Roman" panose="02020603050405020304" pitchFamily="18" charset="0"/>
              <a:cs typeface="Times New Roman" panose="02020603050405020304" pitchFamily="18" charset="0"/>
            </a:endParaRPr>
          </a:p>
          <a:p>
            <a:pPr algn="ctr"/>
            <a:r>
              <a:rPr lang="en-US" sz="4800" dirty="0">
                <a:solidFill>
                  <a:schemeClr val="bg2">
                    <a:lumMod val="25000"/>
                  </a:schemeClr>
                </a:solidFill>
                <a:latin typeface="Times New Roman" panose="02020603050405020304" pitchFamily="18" charset="0"/>
                <a:cs typeface="Times New Roman" panose="02020603050405020304" pitchFamily="18" charset="0"/>
              </a:rPr>
              <a:t>Derrick Kapayou; Christina Gish-Hill; Marshall McDaniel</a:t>
            </a:r>
          </a:p>
          <a:p>
            <a:endParaRPr lang="en-US" sz="1200" dirty="0">
              <a:solidFill>
                <a:schemeClr val="bg2">
                  <a:lumMod val="75000"/>
                </a:schemeClr>
              </a:solidFill>
              <a:latin typeface="Times New Roman" panose="02020603050405020304" pitchFamily="18" charset="0"/>
              <a:cs typeface="Times New Roman" panose="02020603050405020304" pitchFamily="18" charset="0"/>
            </a:endParaRPr>
          </a:p>
          <a:p>
            <a:pPr algn="ctr"/>
            <a:r>
              <a:rPr lang="en-US" sz="6300" b="1" dirty="0">
                <a:solidFill>
                  <a:srgbClr val="C00000"/>
                </a:solidFill>
                <a:latin typeface="Times New Roman" panose="02020603050405020304" pitchFamily="18" charset="0"/>
                <a:cs typeface="Times New Roman" panose="02020603050405020304" pitchFamily="18" charset="0"/>
              </a:rPr>
              <a:t>IOWA STATE UNIVERSITY</a:t>
            </a:r>
          </a:p>
          <a:p>
            <a:endParaRPr lang="en-US" sz="2000" b="1" dirty="0">
              <a:latin typeface="Times New Roman" panose="02020603050405020304" pitchFamily="18" charset="0"/>
              <a:cs typeface="Times New Roman" panose="02020603050405020304" pitchFamily="18" charset="0"/>
            </a:endParaRPr>
          </a:p>
          <a:p>
            <a:r>
              <a:rPr lang="en-US" sz="3600" b="1" u="sng" dirty="0">
                <a:latin typeface="Times New Roman" panose="02020603050405020304" pitchFamily="18" charset="0"/>
                <a:cs typeface="Times New Roman" panose="02020603050405020304" pitchFamily="18" charset="0"/>
              </a:rPr>
              <a:t>Introduction</a:t>
            </a:r>
          </a:p>
          <a:p>
            <a:pPr marL="685800" indent="-6858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This is a cross-disciplinary project that combines both anthropological data, and soil health measurements</a:t>
            </a:r>
          </a:p>
          <a:p>
            <a:pPr marL="685800" indent="-6858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By working collaboratively with Native gardeners, our research will provide evidence for the socio-cultural, nutritional, and agroecological benefits of rejuvenating Native agriculture. </a:t>
            </a:r>
            <a:r>
              <a:rPr lang="en-US" sz="3200" b="1" dirty="0">
                <a:latin typeface="Times New Roman" panose="02020603050405020304" pitchFamily="18" charset="0"/>
                <a:cs typeface="Times New Roman" panose="02020603050405020304" pitchFamily="18" charset="0"/>
              </a:rPr>
              <a:t>(see Figure 1)</a:t>
            </a:r>
          </a:p>
          <a:p>
            <a:pPr marL="685800" indent="-6858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Our work will help to support increased awareness of the cultural, nutritional and environmental value of Three Sisters (3SI) to Native communities, as well as improved agricultural practices for soil health.</a:t>
            </a:r>
          </a:p>
          <a:p>
            <a:pPr marL="685800" indent="-6858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3600" b="1" u="sng" dirty="0">
                <a:latin typeface="Times New Roman" panose="02020603050405020304" pitchFamily="18" charset="0"/>
                <a:cs typeface="Times New Roman" panose="02020603050405020304" pitchFamily="18" charset="0"/>
              </a:rPr>
              <a:t>Materials &amp; Methods</a:t>
            </a:r>
          </a:p>
          <a:p>
            <a:r>
              <a:rPr lang="en-US" sz="36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Anthropological Methods</a:t>
            </a:r>
          </a:p>
          <a:p>
            <a:pPr marL="685800" indent="-6858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Focused on cultural ties to gardens, as well as exploring the relationships between soils, plants, and people in the 5 midwestern Tribal communities that we are collaborating with.  Example questions for interviews:</a:t>
            </a:r>
          </a:p>
          <a:p>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-Who taught you about your cultural ties to soil?</a:t>
            </a:r>
          </a:p>
          <a:p>
            <a:r>
              <a:rPr lang="en-US" sz="3200" i="1" dirty="0">
                <a:latin typeface="Times New Roman" panose="02020603050405020304" pitchFamily="18" charset="0"/>
                <a:cs typeface="Times New Roman" panose="02020603050405020304" pitchFamily="18" charset="0"/>
              </a:rPr>
              <a:t>		-What characteristics make a soil good?</a:t>
            </a:r>
          </a:p>
          <a:p>
            <a:r>
              <a:rPr lang="en-US" sz="3200" i="1" dirty="0">
                <a:latin typeface="Times New Roman" panose="02020603050405020304" pitchFamily="18" charset="0"/>
                <a:cs typeface="Times New Roman" panose="02020603050405020304" pitchFamily="18" charset="0"/>
              </a:rPr>
              <a:t>		-Does your tribe incorporate soils into cultural stories?</a:t>
            </a:r>
          </a:p>
          <a:p>
            <a:r>
              <a:rPr lang="en-US" sz="3200" i="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Soil Science Methods</a:t>
            </a:r>
          </a:p>
          <a:p>
            <a:pPr marL="685800" indent="-6858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Analysis of soil samples collected from within 3SI gardens and comparing them to monocrop (single species) plots, in order to quantify the differences in soil health between Native agriculture and contemporary agricultural practices. </a:t>
            </a:r>
            <a:r>
              <a:rPr lang="en-US" sz="3200" b="1" dirty="0">
                <a:latin typeface="Times New Roman" panose="02020603050405020304" pitchFamily="18" charset="0"/>
                <a:cs typeface="Times New Roman" panose="02020603050405020304" pitchFamily="18" charset="0"/>
              </a:rPr>
              <a:t>(</a:t>
            </a:r>
            <a:r>
              <a:rPr lang="en-US" sz="3000" b="1" dirty="0">
                <a:latin typeface="Times New Roman" panose="02020603050405020304" pitchFamily="18" charset="0"/>
                <a:cs typeface="Times New Roman" panose="02020603050405020304" pitchFamily="18" charset="0"/>
              </a:rPr>
              <a:t>see Figure 2</a:t>
            </a:r>
            <a:r>
              <a:rPr lang="en-US" sz="3200" b="1" dirty="0">
                <a:latin typeface="Times New Roman" panose="02020603050405020304" pitchFamily="18" charset="0"/>
                <a:cs typeface="Times New Roman" panose="02020603050405020304" pitchFamily="18" charset="0"/>
              </a:rPr>
              <a:t>)</a:t>
            </a:r>
          </a:p>
          <a:p>
            <a:endParaRPr lang="en-US" sz="2000" b="1" dirty="0">
              <a:latin typeface="Times New Roman" panose="02020603050405020304" pitchFamily="18" charset="0"/>
              <a:cs typeface="Times New Roman" panose="02020603050405020304" pitchFamily="18" charset="0"/>
            </a:endParaRPr>
          </a:p>
          <a:p>
            <a:r>
              <a:rPr lang="en-US" sz="3600" b="1" u="sng" dirty="0">
                <a:latin typeface="Times New Roman" panose="02020603050405020304" pitchFamily="18" charset="0"/>
                <a:cs typeface="Times New Roman" panose="02020603050405020304" pitchFamily="18" charset="0"/>
              </a:rPr>
              <a:t>Preliminary Observations  </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Participating Native communities value biodiverse cropping systems, both for agroecological and cultural reasons.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Soil and agriculture are incorporated into cultural stories and ceremonies.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Sustainable use of natural resources is highly valued. </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Biodiverse cropping systems score higher during soil health analysis than do single species systems. (McDaniel and Grandy, 2016)</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Native gardening culture favors site specific management, rather than a one-size fits all approach.</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Cultural values determine whether an agriculturalists will act with respect to the environment. </a:t>
            </a:r>
          </a:p>
          <a:p>
            <a:pPr marL="457200" indent="-457200">
              <a:buFont typeface="Arial" panose="020B0604020202020204" pitchFamily="34" charset="0"/>
              <a:buChar char="•"/>
            </a:pPr>
            <a:endParaRPr lang="en-US" sz="1400" b="1" dirty="0">
              <a:latin typeface="Times New Roman" panose="02020603050405020304" pitchFamily="18" charset="0"/>
              <a:cs typeface="Times New Roman" panose="02020603050405020304" pitchFamily="18" charset="0"/>
            </a:endParaRPr>
          </a:p>
          <a:p>
            <a:r>
              <a:rPr lang="en-US" sz="3600" b="1" u="sng" dirty="0">
                <a:latin typeface="Times New Roman" panose="02020603050405020304" pitchFamily="18" charset="0"/>
                <a:cs typeface="Times New Roman" panose="02020603050405020304" pitchFamily="18" charset="0"/>
              </a:rPr>
              <a:t>Discussion</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More seasons of controlled garden plots to gather soil health data are needed, as well as more seasons of ethnographic data collection. </a:t>
            </a:r>
          </a:p>
        </p:txBody>
      </p:sp>
      <p:sp>
        <p:nvSpPr>
          <p:cNvPr id="13" name="TextBox 12">
            <a:extLst>
              <a:ext uri="{FF2B5EF4-FFF2-40B4-BE49-F238E27FC236}">
                <a16:creationId xmlns:a16="http://schemas.microsoft.com/office/drawing/2014/main" id="{4E4FBCC2-F01F-4B9D-AB88-AD8BE6D8E665}"/>
              </a:ext>
            </a:extLst>
          </p:cNvPr>
          <p:cNvSpPr txBox="1"/>
          <p:nvPr/>
        </p:nvSpPr>
        <p:spPr>
          <a:xfrm>
            <a:off x="34000237" y="31861462"/>
            <a:ext cx="10374268"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3. Map of  the United States Upper Great Lakes region showing locations of collaborator tribal communities.</a:t>
            </a:r>
          </a:p>
        </p:txBody>
      </p:sp>
      <p:sp>
        <p:nvSpPr>
          <p:cNvPr id="6" name="Rectangle 5"/>
          <p:cNvSpPr/>
          <p:nvPr/>
        </p:nvSpPr>
        <p:spPr>
          <a:xfrm>
            <a:off x="129108" y="31206099"/>
            <a:ext cx="10837270" cy="1446550"/>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Acknowledgement</a:t>
            </a:r>
            <a:r>
              <a:rPr lang="en-US" sz="3200" dirty="0">
                <a:latin typeface="Times New Roman" panose="02020603050405020304" pitchFamily="18" charset="0"/>
                <a:cs typeface="Times New Roman" panose="02020603050405020304" pitchFamily="18" charset="0"/>
              </a:rPr>
              <a:t>s</a:t>
            </a:r>
          </a:p>
          <a:p>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FUNDING:USDA-NIFA-CARE;</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Sustainable Agriculture Research and Education;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Bridging the Divide Grant –Iowa State University</a:t>
            </a:r>
            <a:endParaRPr lang="en-US" sz="2800" b="1" dirty="0">
              <a:latin typeface="Times New Roman" panose="02020603050405020304" pitchFamily="18" charset="0"/>
              <a:cs typeface="Times New Roman" panose="02020603050405020304" pitchFamily="18" charset="0"/>
            </a:endParaRPr>
          </a:p>
        </p:txBody>
      </p:sp>
      <p:sp>
        <p:nvSpPr>
          <p:cNvPr id="7" name="Star: 5 Points 6">
            <a:extLst>
              <a:ext uri="{FF2B5EF4-FFF2-40B4-BE49-F238E27FC236}">
                <a16:creationId xmlns:a16="http://schemas.microsoft.com/office/drawing/2014/main" id="{BDA70A42-C5EC-4004-AF4B-7BAD1296E8A8}"/>
              </a:ext>
            </a:extLst>
          </p:cNvPr>
          <p:cNvSpPr/>
          <p:nvPr/>
        </p:nvSpPr>
        <p:spPr>
          <a:xfrm>
            <a:off x="37602124" y="28348640"/>
            <a:ext cx="537702" cy="4722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tar: 5 Points 23">
            <a:extLst>
              <a:ext uri="{FF2B5EF4-FFF2-40B4-BE49-F238E27FC236}">
                <a16:creationId xmlns:a16="http://schemas.microsoft.com/office/drawing/2014/main" id="{B0F89A77-8E18-43FB-B626-A1545F652EC3}"/>
              </a:ext>
            </a:extLst>
          </p:cNvPr>
          <p:cNvSpPr/>
          <p:nvPr/>
        </p:nvSpPr>
        <p:spPr>
          <a:xfrm>
            <a:off x="37282612" y="26351821"/>
            <a:ext cx="509313" cy="426662"/>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ar: 5 Points 13">
            <a:extLst>
              <a:ext uri="{FF2B5EF4-FFF2-40B4-BE49-F238E27FC236}">
                <a16:creationId xmlns:a16="http://schemas.microsoft.com/office/drawing/2014/main" id="{F26B5BCC-C517-4C1B-965C-237E54879FD6}"/>
              </a:ext>
            </a:extLst>
          </p:cNvPr>
          <p:cNvSpPr/>
          <p:nvPr/>
        </p:nvSpPr>
        <p:spPr>
          <a:xfrm>
            <a:off x="39575128" y="26707659"/>
            <a:ext cx="392393" cy="42666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tar: 5 Points 25">
            <a:extLst>
              <a:ext uri="{FF2B5EF4-FFF2-40B4-BE49-F238E27FC236}">
                <a16:creationId xmlns:a16="http://schemas.microsoft.com/office/drawing/2014/main" id="{B88A796E-E102-45B5-B648-B4D1AE3F6106}"/>
              </a:ext>
            </a:extLst>
          </p:cNvPr>
          <p:cNvSpPr/>
          <p:nvPr/>
        </p:nvSpPr>
        <p:spPr>
          <a:xfrm flipH="1">
            <a:off x="39142264" y="26622450"/>
            <a:ext cx="392393" cy="426662"/>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tar: 5 Points 21">
            <a:extLst>
              <a:ext uri="{FF2B5EF4-FFF2-40B4-BE49-F238E27FC236}">
                <a16:creationId xmlns:a16="http://schemas.microsoft.com/office/drawing/2014/main" id="{23B30345-F6DE-4407-A8C3-48BC4D865B1B}"/>
              </a:ext>
            </a:extLst>
          </p:cNvPr>
          <p:cNvSpPr/>
          <p:nvPr/>
        </p:nvSpPr>
        <p:spPr>
          <a:xfrm>
            <a:off x="36219824" y="28136388"/>
            <a:ext cx="656534" cy="636638"/>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tar: 5 Points 19">
            <a:extLst>
              <a:ext uri="{FF2B5EF4-FFF2-40B4-BE49-F238E27FC236}">
                <a16:creationId xmlns:a16="http://schemas.microsoft.com/office/drawing/2014/main" id="{1081E225-9811-45A3-8FAB-C5A6521B4E52}"/>
              </a:ext>
            </a:extLst>
          </p:cNvPr>
          <p:cNvSpPr/>
          <p:nvPr/>
        </p:nvSpPr>
        <p:spPr>
          <a:xfrm>
            <a:off x="35827476" y="27819097"/>
            <a:ext cx="620266" cy="51197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2862E34-39E7-40F8-90D0-5B170FD75D95}"/>
              </a:ext>
            </a:extLst>
          </p:cNvPr>
          <p:cNvSpPr txBox="1"/>
          <p:nvPr/>
        </p:nvSpPr>
        <p:spPr>
          <a:xfrm>
            <a:off x="40228477" y="30556965"/>
            <a:ext cx="3712158" cy="830997"/>
          </a:xfrm>
          <a:prstGeom prst="rect">
            <a:avLst/>
          </a:prstGeom>
          <a:noFill/>
        </p:spPr>
        <p:txBody>
          <a:bodyPr wrap="square" rtlCol="0">
            <a:spAutoFit/>
          </a:bodyPr>
          <a:lstStyle/>
          <a:p>
            <a:pPr algn="ctr"/>
            <a:r>
              <a:rPr lang="en-US" sz="2400" b="1" dirty="0">
                <a:solidFill>
                  <a:schemeClr val="accent1"/>
                </a:solidFill>
                <a:latin typeface="Times New Roman" panose="02020603050405020304" pitchFamily="18" charset="0"/>
                <a:cs typeface="Times New Roman" panose="02020603050405020304" pitchFamily="18" charset="0"/>
              </a:rPr>
              <a:t>IOWA STATE UNIVERSITY</a:t>
            </a:r>
          </a:p>
        </p:txBody>
      </p:sp>
      <p:sp>
        <p:nvSpPr>
          <p:cNvPr id="16" name="TextBox 15">
            <a:extLst>
              <a:ext uri="{FF2B5EF4-FFF2-40B4-BE49-F238E27FC236}">
                <a16:creationId xmlns:a16="http://schemas.microsoft.com/office/drawing/2014/main" id="{6B95894D-3827-4B26-A1D6-15002C067FCB}"/>
              </a:ext>
            </a:extLst>
          </p:cNvPr>
          <p:cNvSpPr txBox="1"/>
          <p:nvPr/>
        </p:nvSpPr>
        <p:spPr>
          <a:xfrm>
            <a:off x="33587673" y="26391617"/>
            <a:ext cx="248384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SANTEE SIOUX</a:t>
            </a:r>
          </a:p>
        </p:txBody>
      </p:sp>
      <p:sp>
        <p:nvSpPr>
          <p:cNvPr id="17" name="Arrow: Right 16">
            <a:extLst>
              <a:ext uri="{FF2B5EF4-FFF2-40B4-BE49-F238E27FC236}">
                <a16:creationId xmlns:a16="http://schemas.microsoft.com/office/drawing/2014/main" id="{52A1DDE8-7065-4992-AA46-4A187F19FF64}"/>
              </a:ext>
            </a:extLst>
          </p:cNvPr>
          <p:cNvSpPr/>
          <p:nvPr/>
        </p:nvSpPr>
        <p:spPr>
          <a:xfrm rot="16940371">
            <a:off x="35405660" y="29399145"/>
            <a:ext cx="1634046" cy="55922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27D6587-7709-4B31-A5DE-53AC4884B60D}"/>
              </a:ext>
            </a:extLst>
          </p:cNvPr>
          <p:cNvSpPr txBox="1"/>
          <p:nvPr/>
        </p:nvSpPr>
        <p:spPr>
          <a:xfrm>
            <a:off x="34912019" y="30510798"/>
            <a:ext cx="2615609" cy="461665"/>
          </a:xfrm>
          <a:prstGeom prst="rect">
            <a:avLst/>
          </a:prstGeom>
          <a:noFill/>
        </p:spPr>
        <p:txBody>
          <a:bodyPr wrap="square" rtlCol="0">
            <a:spAutoFit/>
          </a:bodyPr>
          <a:lstStyle/>
          <a:p>
            <a:r>
              <a:rPr lang="en-US" sz="2400" b="1" dirty="0">
                <a:solidFill>
                  <a:schemeClr val="accent1"/>
                </a:solidFill>
                <a:latin typeface="Times New Roman" panose="02020603050405020304" pitchFamily="18" charset="0"/>
                <a:cs typeface="Times New Roman" panose="02020603050405020304" pitchFamily="18" charset="0"/>
              </a:rPr>
              <a:t>OMAHA</a:t>
            </a:r>
          </a:p>
        </p:txBody>
      </p:sp>
      <p:sp>
        <p:nvSpPr>
          <p:cNvPr id="19" name="TextBox 18">
            <a:extLst>
              <a:ext uri="{FF2B5EF4-FFF2-40B4-BE49-F238E27FC236}">
                <a16:creationId xmlns:a16="http://schemas.microsoft.com/office/drawing/2014/main" id="{165B98E2-0749-4302-A575-F0A303B6C42B}"/>
              </a:ext>
            </a:extLst>
          </p:cNvPr>
          <p:cNvSpPr txBox="1"/>
          <p:nvPr/>
        </p:nvSpPr>
        <p:spPr>
          <a:xfrm>
            <a:off x="40762159" y="27767341"/>
            <a:ext cx="1594884"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ONEIDA</a:t>
            </a:r>
          </a:p>
        </p:txBody>
      </p:sp>
      <p:sp>
        <p:nvSpPr>
          <p:cNvPr id="30" name="TextBox 29">
            <a:extLst>
              <a:ext uri="{FF2B5EF4-FFF2-40B4-BE49-F238E27FC236}">
                <a16:creationId xmlns:a16="http://schemas.microsoft.com/office/drawing/2014/main" id="{FB4CB171-1C8C-4FAF-8617-39DAAE818A16}"/>
              </a:ext>
            </a:extLst>
          </p:cNvPr>
          <p:cNvSpPr txBox="1"/>
          <p:nvPr/>
        </p:nvSpPr>
        <p:spPr>
          <a:xfrm>
            <a:off x="40283451" y="24517469"/>
            <a:ext cx="233159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MENOMINEE</a:t>
            </a:r>
          </a:p>
        </p:txBody>
      </p:sp>
      <p:sp>
        <p:nvSpPr>
          <p:cNvPr id="1024" name="TextBox 1023">
            <a:extLst>
              <a:ext uri="{FF2B5EF4-FFF2-40B4-BE49-F238E27FC236}">
                <a16:creationId xmlns:a16="http://schemas.microsoft.com/office/drawing/2014/main" id="{751EE9CA-F8A0-4A56-AED7-48EF03F026F5}"/>
              </a:ext>
            </a:extLst>
          </p:cNvPr>
          <p:cNvSpPr txBox="1"/>
          <p:nvPr/>
        </p:nvSpPr>
        <p:spPr>
          <a:xfrm>
            <a:off x="37135076" y="23882936"/>
            <a:ext cx="4819393" cy="461665"/>
          </a:xfrm>
          <a:prstGeom prst="rect">
            <a:avLst/>
          </a:prstGeom>
          <a:noFill/>
        </p:spPr>
        <p:txBody>
          <a:bodyPr wrap="square" rtlCol="0">
            <a:spAutoFit/>
          </a:bodyPr>
          <a:lstStyle/>
          <a:p>
            <a:r>
              <a:rPr lang="en-US" sz="2400" b="1" dirty="0">
                <a:solidFill>
                  <a:schemeClr val="accent2"/>
                </a:solidFill>
                <a:latin typeface="Times New Roman" panose="02020603050405020304" pitchFamily="18" charset="0"/>
                <a:cs typeface="Times New Roman" panose="02020603050405020304" pitchFamily="18" charset="0"/>
              </a:rPr>
              <a:t>DREAMS OF WILD HEALTH</a:t>
            </a:r>
          </a:p>
        </p:txBody>
      </p:sp>
      <p:sp>
        <p:nvSpPr>
          <p:cNvPr id="1030" name="Oval 1029">
            <a:extLst>
              <a:ext uri="{FF2B5EF4-FFF2-40B4-BE49-F238E27FC236}">
                <a16:creationId xmlns:a16="http://schemas.microsoft.com/office/drawing/2014/main" id="{CE6EF266-68D5-49F2-9F3B-7AF08EB23D0C}"/>
              </a:ext>
            </a:extLst>
          </p:cNvPr>
          <p:cNvSpPr/>
          <p:nvPr/>
        </p:nvSpPr>
        <p:spPr>
          <a:xfrm>
            <a:off x="20143277" y="28584747"/>
            <a:ext cx="3604645" cy="3311853"/>
          </a:xfrm>
          <a:prstGeom prst="ellipse">
            <a:avLst/>
          </a:prstGeom>
          <a:solidFill>
            <a:schemeClr val="bg1"/>
          </a:solidFill>
          <a:ln w="2317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2E55319-6B1C-49A4-95B7-64143D196BE1}"/>
              </a:ext>
            </a:extLst>
          </p:cNvPr>
          <p:cNvSpPr/>
          <p:nvPr/>
        </p:nvSpPr>
        <p:spPr>
          <a:xfrm>
            <a:off x="26580695" y="28538374"/>
            <a:ext cx="3604645" cy="3311853"/>
          </a:xfrm>
          <a:prstGeom prst="ellipse">
            <a:avLst/>
          </a:prstGeom>
          <a:solidFill>
            <a:schemeClr val="bg1"/>
          </a:solidFill>
          <a:ln w="2317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58D59DBE-CD45-4A0C-9C4F-D51E44128DBD}"/>
              </a:ext>
            </a:extLst>
          </p:cNvPr>
          <p:cNvSpPr/>
          <p:nvPr/>
        </p:nvSpPr>
        <p:spPr>
          <a:xfrm>
            <a:off x="13764624" y="28518496"/>
            <a:ext cx="3604645" cy="3311853"/>
          </a:xfrm>
          <a:prstGeom prst="ellipse">
            <a:avLst/>
          </a:prstGeom>
          <a:solidFill>
            <a:schemeClr val="bg1"/>
          </a:solidFill>
          <a:ln w="2317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2" descr="Image result for corn clip art">
            <a:extLst>
              <a:ext uri="{FF2B5EF4-FFF2-40B4-BE49-F238E27FC236}">
                <a16:creationId xmlns:a16="http://schemas.microsoft.com/office/drawing/2014/main" id="{6A70AE55-0843-4A80-90F4-77FCD2029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6910" y="29026659"/>
            <a:ext cx="1990725" cy="22955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sign on the side of a tree&#10;&#10;Description automatically generated">
            <a:extLst>
              <a:ext uri="{FF2B5EF4-FFF2-40B4-BE49-F238E27FC236}">
                <a16:creationId xmlns:a16="http://schemas.microsoft.com/office/drawing/2014/main" id="{D8253C4E-BDD4-49CB-96B8-341115BD21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5121059" y="13363900"/>
            <a:ext cx="13649079" cy="14162987"/>
          </a:xfrm>
          <a:prstGeom prst="rect">
            <a:avLst/>
          </a:prstGeom>
          <a:ln w="231775">
            <a:solidFill>
              <a:srgbClr val="FFFF00"/>
            </a:solidFill>
          </a:ln>
        </p:spPr>
      </p:pic>
      <p:pic>
        <p:nvPicPr>
          <p:cNvPr id="1033" name="Picture 4" descr="Image result for squash clip art">
            <a:extLst>
              <a:ext uri="{FF2B5EF4-FFF2-40B4-BE49-F238E27FC236}">
                <a16:creationId xmlns:a16="http://schemas.microsoft.com/office/drawing/2014/main" id="{4B289928-63D8-4D4E-9257-E9CF247D4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82868" y="29127328"/>
            <a:ext cx="1927697" cy="23677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6" descr="Image result for bean plant clip art">
            <a:extLst>
              <a:ext uri="{FF2B5EF4-FFF2-40B4-BE49-F238E27FC236}">
                <a16:creationId xmlns:a16="http://schemas.microsoft.com/office/drawing/2014/main" id="{8B2BC8D4-D7CE-4EE7-82DC-A816F8AC92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90904" y="28979058"/>
            <a:ext cx="1984226" cy="2559778"/>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Box 1035">
            <a:extLst>
              <a:ext uri="{FF2B5EF4-FFF2-40B4-BE49-F238E27FC236}">
                <a16:creationId xmlns:a16="http://schemas.microsoft.com/office/drawing/2014/main" id="{996B6602-E5D9-4892-9D41-5CBC00EC1D39}"/>
              </a:ext>
            </a:extLst>
          </p:cNvPr>
          <p:cNvSpPr txBox="1"/>
          <p:nvPr/>
        </p:nvSpPr>
        <p:spPr>
          <a:xfrm>
            <a:off x="33772706" y="7609559"/>
            <a:ext cx="10739115" cy="138499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1: Plant-soil-human conceptual cycle.  Native cultural practices determine their relationship with their soils, helping to healthy crops that support a happy community </a:t>
            </a:r>
          </a:p>
        </p:txBody>
      </p:sp>
      <p:sp>
        <p:nvSpPr>
          <p:cNvPr id="1037" name="TextBox 1036">
            <a:extLst>
              <a:ext uri="{FF2B5EF4-FFF2-40B4-BE49-F238E27FC236}">
                <a16:creationId xmlns:a16="http://schemas.microsoft.com/office/drawing/2014/main" id="{9ACDB552-D65D-4292-B564-F8DD16B994F0}"/>
              </a:ext>
            </a:extLst>
          </p:cNvPr>
          <p:cNvSpPr txBox="1"/>
          <p:nvPr/>
        </p:nvSpPr>
        <p:spPr>
          <a:xfrm>
            <a:off x="33966047" y="13215400"/>
            <a:ext cx="10214323" cy="1815882"/>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2: Description of experimental design and associated hypothesis. Items A. and B. describe plot layouts. Item C. describes the synergism effect we expect from the 3SI working together on soil health</a:t>
            </a:r>
          </a:p>
        </p:txBody>
      </p:sp>
      <p:sp>
        <p:nvSpPr>
          <p:cNvPr id="2" name="Rectangle 1"/>
          <p:cNvSpPr/>
          <p:nvPr/>
        </p:nvSpPr>
        <p:spPr>
          <a:xfrm>
            <a:off x="33146537" y="9414310"/>
            <a:ext cx="3208577" cy="367292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3138396" y="9414310"/>
            <a:ext cx="3186419" cy="1022043"/>
          </a:xfrm>
          <a:prstGeom prst="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M = Maize (Corn)</a:t>
            </a:r>
            <a:br>
              <a:rPr lang="en-US" sz="2800"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Zea mays</a:t>
            </a:r>
          </a:p>
        </p:txBody>
      </p:sp>
      <p:sp>
        <p:nvSpPr>
          <p:cNvPr id="44" name="Rectangle 43"/>
          <p:cNvSpPr/>
          <p:nvPr/>
        </p:nvSpPr>
        <p:spPr>
          <a:xfrm>
            <a:off x="33168694" y="10419974"/>
            <a:ext cx="3186419" cy="88601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 = (Bean)</a:t>
            </a:r>
          </a:p>
          <a:p>
            <a:pPr algn="ctr"/>
            <a:r>
              <a:rPr lang="en-US" sz="2000" i="1" dirty="0">
                <a:solidFill>
                  <a:schemeClr val="tx1"/>
                </a:solidFill>
                <a:latin typeface="Times New Roman" panose="02020603050405020304" pitchFamily="18" charset="0"/>
                <a:cs typeface="Times New Roman" panose="02020603050405020304" pitchFamily="18" charset="0"/>
              </a:rPr>
              <a:t>Phaseolus vulgaris</a:t>
            </a:r>
          </a:p>
        </p:txBody>
      </p:sp>
      <p:cxnSp>
        <p:nvCxnSpPr>
          <p:cNvPr id="21" name="Straight Arrow Connector 20"/>
          <p:cNvCxnSpPr/>
          <p:nvPr/>
        </p:nvCxnSpPr>
        <p:spPr>
          <a:xfrm flipH="1" flipV="1">
            <a:off x="38154975" y="28790041"/>
            <a:ext cx="2779596" cy="1988333"/>
          </a:xfrm>
          <a:prstGeom prst="straightConnector1">
            <a:avLst/>
          </a:prstGeom>
          <a:ln w="2286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39992979" y="27007088"/>
            <a:ext cx="1134130" cy="712989"/>
          </a:xfrm>
          <a:prstGeom prst="straightConnector1">
            <a:avLst/>
          </a:prstGeom>
          <a:ln w="228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146538" y="11312414"/>
            <a:ext cx="3208575" cy="1107996"/>
          </a:xfrm>
          <a:prstGeom prst="rect">
            <a:avLst/>
          </a:prstGeom>
          <a:noFill/>
          <a:ln>
            <a:solidFill>
              <a:schemeClr val="tx1"/>
            </a:solidFill>
          </a:ln>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S = (Squash)</a:t>
            </a:r>
          </a:p>
          <a:p>
            <a:pPr algn="ctr"/>
            <a:r>
              <a:rPr lang="en-US" sz="2000" i="1" dirty="0">
                <a:latin typeface="Times New Roman" panose="02020603050405020304" pitchFamily="18" charset="0"/>
                <a:cs typeface="Times New Roman" panose="02020603050405020304" pitchFamily="18" charset="0"/>
              </a:rPr>
              <a:t>Cucurbita</a:t>
            </a:r>
          </a:p>
          <a:p>
            <a:pPr algn="ctr"/>
            <a:endParaRPr lang="en-US" dirty="0"/>
          </a:p>
        </p:txBody>
      </p:sp>
      <p:sp>
        <p:nvSpPr>
          <p:cNvPr id="10" name="Rectangle 9"/>
          <p:cNvSpPr/>
          <p:nvPr/>
        </p:nvSpPr>
        <p:spPr>
          <a:xfrm>
            <a:off x="33157615" y="12155863"/>
            <a:ext cx="3208576" cy="913193"/>
          </a:xfrm>
          <a:prstGeom prst="rect">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3SI= Corn, Squash, &amp; Bean</a:t>
            </a:r>
          </a:p>
        </p:txBody>
      </p:sp>
      <p:sp>
        <p:nvSpPr>
          <p:cNvPr id="23" name="Rectangle 22"/>
          <p:cNvSpPr/>
          <p:nvPr/>
        </p:nvSpPr>
        <p:spPr>
          <a:xfrm>
            <a:off x="36670437" y="9730760"/>
            <a:ext cx="2969076" cy="284327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6670437" y="11152396"/>
            <a:ext cx="1514836" cy="142163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a:t>
            </a:r>
          </a:p>
        </p:txBody>
      </p:sp>
      <p:sp>
        <p:nvSpPr>
          <p:cNvPr id="29" name="Rectangle 28"/>
          <p:cNvSpPr/>
          <p:nvPr/>
        </p:nvSpPr>
        <p:spPr>
          <a:xfrm>
            <a:off x="36670437" y="9730760"/>
            <a:ext cx="1514836" cy="14216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8185273" y="11152396"/>
            <a:ext cx="1454240" cy="142163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36670437" y="9730760"/>
            <a:ext cx="1514836" cy="1077218"/>
          </a:xfrm>
          <a:prstGeom prst="rect">
            <a:avLst/>
          </a:prstGeom>
          <a:noFill/>
        </p:spPr>
        <p:txBody>
          <a:bodyPr wrap="square" rtlCol="0">
            <a:spAutoFit/>
          </a:bodyPr>
          <a:lstStyle/>
          <a:p>
            <a:pPr algn="ctr"/>
            <a:endParaRPr lang="en-US" sz="2400" dirty="0">
              <a:latin typeface="Times New Roman" panose="02020603050405020304" pitchFamily="18" charset="0"/>
              <a:cs typeface="Times New Roman" panose="02020603050405020304" pitchFamily="18" charset="0"/>
            </a:endParaRPr>
          </a:p>
          <a:p>
            <a:pPr algn="ctr"/>
            <a:r>
              <a:rPr lang="en-US" sz="4000" dirty="0">
                <a:latin typeface="Times New Roman" panose="02020603050405020304" pitchFamily="18" charset="0"/>
                <a:cs typeface="Times New Roman" panose="02020603050405020304" pitchFamily="18" charset="0"/>
              </a:rPr>
              <a:t>M</a:t>
            </a:r>
          </a:p>
        </p:txBody>
      </p:sp>
      <p:sp>
        <p:nvSpPr>
          <p:cNvPr id="34" name="TextBox 33"/>
          <p:cNvSpPr txBox="1"/>
          <p:nvPr/>
        </p:nvSpPr>
        <p:spPr>
          <a:xfrm>
            <a:off x="38154975" y="9496249"/>
            <a:ext cx="1454240" cy="1323439"/>
          </a:xfrm>
          <a:prstGeom prst="rect">
            <a:avLst/>
          </a:prstGeom>
          <a:noFill/>
        </p:spPr>
        <p:txBody>
          <a:bodyPr wrap="square" rtlCol="0">
            <a:spAutoFit/>
          </a:bodyPr>
          <a:lstStyle/>
          <a:p>
            <a:pPr algn="ctr"/>
            <a:endParaRPr lang="en-US" sz="4000" dirty="0">
              <a:latin typeface="Times New Roman" panose="02020603050405020304" pitchFamily="18" charset="0"/>
              <a:cs typeface="Times New Roman" panose="02020603050405020304" pitchFamily="18" charset="0"/>
            </a:endParaRPr>
          </a:p>
          <a:p>
            <a:pPr algn="ctr"/>
            <a:r>
              <a:rPr lang="en-US" sz="4000" dirty="0">
                <a:latin typeface="Times New Roman" panose="02020603050405020304" pitchFamily="18" charset="0"/>
                <a:cs typeface="Times New Roman" panose="02020603050405020304" pitchFamily="18" charset="0"/>
              </a:rPr>
              <a:t>B</a:t>
            </a:r>
          </a:p>
        </p:txBody>
      </p:sp>
      <p:sp>
        <p:nvSpPr>
          <p:cNvPr id="35" name="TextBox 34"/>
          <p:cNvSpPr txBox="1"/>
          <p:nvPr/>
        </p:nvSpPr>
        <p:spPr>
          <a:xfrm>
            <a:off x="38139826" y="11509271"/>
            <a:ext cx="1469389"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3SI</a:t>
            </a:r>
          </a:p>
        </p:txBody>
      </p:sp>
      <p:cxnSp>
        <p:nvCxnSpPr>
          <p:cNvPr id="37" name="Straight Connector 36"/>
          <p:cNvCxnSpPr/>
          <p:nvPr/>
        </p:nvCxnSpPr>
        <p:spPr>
          <a:xfrm>
            <a:off x="39968213" y="9282145"/>
            <a:ext cx="0" cy="3854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941836" y="13136487"/>
            <a:ext cx="3630140" cy="303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9982845" y="12037325"/>
            <a:ext cx="714779" cy="10991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40795326" y="11694597"/>
            <a:ext cx="764275" cy="144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1659879" y="12217157"/>
            <a:ext cx="817885" cy="91933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42592260" y="9962559"/>
            <a:ext cx="1023999" cy="318002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39990467" y="12037325"/>
            <a:ext cx="704581" cy="1138773"/>
          </a:xfrm>
          <a:prstGeom prst="rect">
            <a:avLst/>
          </a:prstGeom>
          <a:noFill/>
        </p:spPr>
        <p:txBody>
          <a:bodyPr wrap="square" rtlCol="0">
            <a:spAutoFit/>
          </a:bodyPr>
          <a:lstStyle/>
          <a:p>
            <a:endParaRPr lang="en-US" dirty="0"/>
          </a:p>
          <a:p>
            <a:endParaRPr lang="en-US" dirty="0"/>
          </a:p>
          <a:p>
            <a:pPr algn="ctr"/>
            <a:r>
              <a:rPr lang="en-US" sz="3200" dirty="0">
                <a:latin typeface="Times New Roman" panose="02020603050405020304" pitchFamily="18" charset="0"/>
                <a:cs typeface="Times New Roman" panose="02020603050405020304" pitchFamily="18" charset="0"/>
              </a:rPr>
              <a:t>M</a:t>
            </a:r>
          </a:p>
        </p:txBody>
      </p:sp>
      <p:sp>
        <p:nvSpPr>
          <p:cNvPr id="49" name="TextBox 48"/>
          <p:cNvSpPr txBox="1"/>
          <p:nvPr/>
        </p:nvSpPr>
        <p:spPr>
          <a:xfrm>
            <a:off x="40770287" y="12574033"/>
            <a:ext cx="818982"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t>
            </a:r>
          </a:p>
        </p:txBody>
      </p:sp>
      <p:sp>
        <p:nvSpPr>
          <p:cNvPr id="50" name="TextBox 49"/>
          <p:cNvSpPr txBox="1"/>
          <p:nvPr/>
        </p:nvSpPr>
        <p:spPr>
          <a:xfrm>
            <a:off x="41703863" y="12582076"/>
            <a:ext cx="817885"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a:t>
            </a:r>
          </a:p>
        </p:txBody>
      </p:sp>
      <p:sp>
        <p:nvSpPr>
          <p:cNvPr id="51" name="TextBox 50"/>
          <p:cNvSpPr txBox="1"/>
          <p:nvPr/>
        </p:nvSpPr>
        <p:spPr>
          <a:xfrm>
            <a:off x="42704989" y="12546130"/>
            <a:ext cx="102377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3SI</a:t>
            </a:r>
          </a:p>
        </p:txBody>
      </p:sp>
      <p:cxnSp>
        <p:nvCxnSpPr>
          <p:cNvPr id="53" name="Straight Connector 52"/>
          <p:cNvCxnSpPr/>
          <p:nvPr/>
        </p:nvCxnSpPr>
        <p:spPr>
          <a:xfrm>
            <a:off x="39968213" y="12155863"/>
            <a:ext cx="376055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 name="Down Arrow 53"/>
          <p:cNvSpPr/>
          <p:nvPr/>
        </p:nvSpPr>
        <p:spPr>
          <a:xfrm>
            <a:off x="42145643" y="11036827"/>
            <a:ext cx="274320" cy="10855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wn Arrow 54"/>
          <p:cNvSpPr/>
          <p:nvPr/>
        </p:nvSpPr>
        <p:spPr>
          <a:xfrm rot="10800000">
            <a:off x="42145643" y="10112290"/>
            <a:ext cx="274320" cy="1180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41238143" y="9125388"/>
            <a:ext cx="2667168"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SYNERGISTIC EFFECT OF M,S, &amp; B COMBINED</a:t>
            </a:r>
          </a:p>
        </p:txBody>
      </p:sp>
      <p:sp>
        <p:nvSpPr>
          <p:cNvPr id="57" name="TextBox 56"/>
          <p:cNvSpPr txBox="1"/>
          <p:nvPr/>
        </p:nvSpPr>
        <p:spPr>
          <a:xfrm>
            <a:off x="40399814" y="10072006"/>
            <a:ext cx="1801299" cy="1077218"/>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AVERAGE EFFECT OF M,S,B ON SOIL HEALTH </a:t>
            </a:r>
          </a:p>
        </p:txBody>
      </p:sp>
      <p:sp>
        <p:nvSpPr>
          <p:cNvPr id="58" name="Down Arrow 57"/>
          <p:cNvSpPr/>
          <p:nvPr/>
        </p:nvSpPr>
        <p:spPr>
          <a:xfrm rot="20161983">
            <a:off x="41418616" y="11138543"/>
            <a:ext cx="330440" cy="101425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34496847" y="8648288"/>
            <a:ext cx="191396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a:t>
            </a:r>
          </a:p>
        </p:txBody>
      </p:sp>
      <p:sp>
        <p:nvSpPr>
          <p:cNvPr id="60" name="TextBox 59"/>
          <p:cNvSpPr txBox="1"/>
          <p:nvPr/>
        </p:nvSpPr>
        <p:spPr>
          <a:xfrm>
            <a:off x="37975395" y="8646030"/>
            <a:ext cx="153275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a:t>
            </a:r>
          </a:p>
        </p:txBody>
      </p:sp>
      <p:sp>
        <p:nvSpPr>
          <p:cNvPr id="61" name="TextBox 60"/>
          <p:cNvSpPr txBox="1"/>
          <p:nvPr/>
        </p:nvSpPr>
        <p:spPr>
          <a:xfrm>
            <a:off x="41530087" y="8674687"/>
            <a:ext cx="67102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a:t>
            </a:r>
          </a:p>
        </p:txBody>
      </p:sp>
      <p:sp>
        <p:nvSpPr>
          <p:cNvPr id="62" name="TextBox 61"/>
          <p:cNvSpPr txBox="1"/>
          <p:nvPr/>
        </p:nvSpPr>
        <p:spPr>
          <a:xfrm>
            <a:off x="39954836" y="9033809"/>
            <a:ext cx="1258648" cy="1015663"/>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Soil health indicators</a:t>
            </a:r>
          </a:p>
        </p:txBody>
      </p:sp>
      <p:sp>
        <p:nvSpPr>
          <p:cNvPr id="63" name="Down Arrow 62"/>
          <p:cNvSpPr/>
          <p:nvPr/>
        </p:nvSpPr>
        <p:spPr>
          <a:xfrm rot="1920599">
            <a:off x="40167970" y="9946720"/>
            <a:ext cx="278378" cy="88403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Down Arrow 51"/>
          <p:cNvSpPr/>
          <p:nvPr/>
        </p:nvSpPr>
        <p:spPr>
          <a:xfrm rot="921316">
            <a:off x="37642298" y="24361957"/>
            <a:ext cx="578002" cy="1989864"/>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Down Arrow 1024"/>
          <p:cNvSpPr/>
          <p:nvPr/>
        </p:nvSpPr>
        <p:spPr>
          <a:xfrm rot="1647975">
            <a:off x="39700804" y="24821644"/>
            <a:ext cx="588906" cy="190931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Down Arrow 1025"/>
          <p:cNvSpPr/>
          <p:nvPr/>
        </p:nvSpPr>
        <p:spPr>
          <a:xfrm rot="19416612">
            <a:off x="35325813" y="26742893"/>
            <a:ext cx="513658" cy="117388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Left-Right Arrow 5">
            <a:extLst>
              <a:ext uri="{FF2B5EF4-FFF2-40B4-BE49-F238E27FC236}">
                <a16:creationId xmlns:a16="http://schemas.microsoft.com/office/drawing/2014/main" id="{D6671AF4-5170-479B-BEED-844C31B1B3EF}"/>
              </a:ext>
            </a:extLst>
          </p:cNvPr>
          <p:cNvSpPr/>
          <p:nvPr/>
        </p:nvSpPr>
        <p:spPr>
          <a:xfrm>
            <a:off x="36840719" y="543401"/>
            <a:ext cx="3817256" cy="1582057"/>
          </a:xfrm>
          <a:prstGeom prst="leftRightArrow">
            <a:avLst>
              <a:gd name="adj1" fmla="val 70184"/>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Culture</a:t>
            </a:r>
          </a:p>
          <a:p>
            <a:pPr algn="ctr"/>
            <a:r>
              <a:rPr lang="en-US" sz="2100" dirty="0"/>
              <a:t>History</a:t>
            </a:r>
          </a:p>
          <a:p>
            <a:pPr algn="ctr"/>
            <a:r>
              <a:rPr lang="en-US" sz="2100" dirty="0"/>
              <a:t>Food/Health</a:t>
            </a:r>
          </a:p>
        </p:txBody>
      </p:sp>
      <p:pic>
        <p:nvPicPr>
          <p:cNvPr id="72" name="Picture 2" descr="Image result for three sisters cropping">
            <a:extLst>
              <a:ext uri="{FF2B5EF4-FFF2-40B4-BE49-F238E27FC236}">
                <a16:creationId xmlns:a16="http://schemas.microsoft.com/office/drawing/2014/main" id="{2145E10F-D4C4-42D6-A3D6-257BD55BF8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9513"/>
          <a:stretch/>
        </p:blipFill>
        <p:spPr bwMode="auto">
          <a:xfrm>
            <a:off x="41241360" y="366951"/>
            <a:ext cx="2381250" cy="324931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Image result for community of people stick figure">
            <a:extLst>
              <a:ext uri="{FF2B5EF4-FFF2-40B4-BE49-F238E27FC236}">
                <a16:creationId xmlns:a16="http://schemas.microsoft.com/office/drawing/2014/main" id="{D93FB06D-1A5E-41B5-9DFA-CE2D0FC003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20422" y="41025"/>
            <a:ext cx="2927669" cy="2927670"/>
          </a:xfrm>
          <a:prstGeom prst="rect">
            <a:avLst/>
          </a:prstGeom>
          <a:noFill/>
          <a:extLst>
            <a:ext uri="{909E8E84-426E-40DD-AFC4-6F175D3DCCD1}">
              <a14:hiddenFill xmlns:a14="http://schemas.microsoft.com/office/drawing/2010/main">
                <a:solidFill>
                  <a:srgbClr val="FFFFFF"/>
                </a:solidFill>
              </a14:hiddenFill>
            </a:ext>
          </a:extLst>
        </p:spPr>
      </p:pic>
      <p:sp>
        <p:nvSpPr>
          <p:cNvPr id="74" name="Left-Right Arrow 15">
            <a:extLst>
              <a:ext uri="{FF2B5EF4-FFF2-40B4-BE49-F238E27FC236}">
                <a16:creationId xmlns:a16="http://schemas.microsoft.com/office/drawing/2014/main" id="{D848C3B8-8AAF-4527-82F2-559AFA3A3EA0}"/>
              </a:ext>
            </a:extLst>
          </p:cNvPr>
          <p:cNvSpPr/>
          <p:nvPr/>
        </p:nvSpPr>
        <p:spPr>
          <a:xfrm rot="3009555">
            <a:off x="34497965" y="3796305"/>
            <a:ext cx="3162361" cy="1582057"/>
          </a:xfrm>
          <a:prstGeom prst="leftRightArrow">
            <a:avLst>
              <a:gd name="adj1" fmla="val 70184"/>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Citizen Science</a:t>
            </a:r>
          </a:p>
          <a:p>
            <a:pPr algn="ctr"/>
            <a:r>
              <a:rPr lang="en-US" sz="2100" dirty="0"/>
              <a:t>Manage Fertility</a:t>
            </a:r>
          </a:p>
          <a:p>
            <a:pPr algn="ctr"/>
            <a:r>
              <a:rPr lang="en-US" sz="2100" dirty="0"/>
              <a:t>Soil Health</a:t>
            </a:r>
          </a:p>
        </p:txBody>
      </p:sp>
      <p:sp>
        <p:nvSpPr>
          <p:cNvPr id="75" name="Left-Right Arrow 14">
            <a:extLst>
              <a:ext uri="{FF2B5EF4-FFF2-40B4-BE49-F238E27FC236}">
                <a16:creationId xmlns:a16="http://schemas.microsoft.com/office/drawing/2014/main" id="{AB497C49-4499-42A7-B4A5-CE5DD81EF515}"/>
              </a:ext>
            </a:extLst>
          </p:cNvPr>
          <p:cNvSpPr/>
          <p:nvPr/>
        </p:nvSpPr>
        <p:spPr>
          <a:xfrm rot="19042000">
            <a:off x="39477783" y="4314971"/>
            <a:ext cx="2928772" cy="1582057"/>
          </a:xfrm>
          <a:prstGeom prst="leftRightArrow">
            <a:avLst>
              <a:gd name="adj1" fmla="val 70184"/>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Fertility</a:t>
            </a:r>
          </a:p>
          <a:p>
            <a:pPr algn="ctr"/>
            <a:r>
              <a:rPr lang="en-US" sz="2100" dirty="0"/>
              <a:t>Biodiversity</a:t>
            </a:r>
          </a:p>
          <a:p>
            <a:pPr algn="ctr"/>
            <a:r>
              <a:rPr lang="en-US" sz="2100" dirty="0"/>
              <a:t>Sustainabilit</a:t>
            </a:r>
            <a:r>
              <a:rPr lang="en-US" dirty="0"/>
              <a:t>y</a:t>
            </a:r>
          </a:p>
        </p:txBody>
      </p:sp>
      <p:sp>
        <p:nvSpPr>
          <p:cNvPr id="76" name="Circular Arrow 8">
            <a:extLst>
              <a:ext uri="{FF2B5EF4-FFF2-40B4-BE49-F238E27FC236}">
                <a16:creationId xmlns:a16="http://schemas.microsoft.com/office/drawing/2014/main" id="{0975E4F3-CFC6-4219-86B1-72BE50A84AB9}"/>
              </a:ext>
            </a:extLst>
          </p:cNvPr>
          <p:cNvSpPr/>
          <p:nvPr/>
        </p:nvSpPr>
        <p:spPr>
          <a:xfrm>
            <a:off x="37153630" y="2338551"/>
            <a:ext cx="2902898" cy="2885254"/>
          </a:xfrm>
          <a:prstGeom prst="circularArrow">
            <a:avLst>
              <a:gd name="adj1" fmla="val 10447"/>
              <a:gd name="adj2" fmla="val 1142319"/>
              <a:gd name="adj3" fmla="val 8464100"/>
              <a:gd name="adj4" fmla="val 10800000"/>
              <a:gd name="adj5" fmla="val 12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7" name="Picture 6" descr="Image result for soil">
            <a:extLst>
              <a:ext uri="{FF2B5EF4-FFF2-40B4-BE49-F238E27FC236}">
                <a16:creationId xmlns:a16="http://schemas.microsoft.com/office/drawing/2014/main" id="{795A8C6F-15CB-48BB-860D-525E382A330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388486" y="6104249"/>
            <a:ext cx="6934654" cy="1394428"/>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29A54A47-166A-4BC3-941A-FDC01A45BD90}"/>
              </a:ext>
            </a:extLst>
          </p:cNvPr>
          <p:cNvSpPr txBox="1"/>
          <p:nvPr/>
        </p:nvSpPr>
        <p:spPr>
          <a:xfrm>
            <a:off x="33842374" y="2449547"/>
            <a:ext cx="2512739" cy="461665"/>
          </a:xfrm>
          <a:prstGeom prst="rect">
            <a:avLst/>
          </a:prstGeom>
          <a:noFill/>
        </p:spPr>
        <p:txBody>
          <a:bodyPr wrap="none" rtlCol="0">
            <a:spAutoFit/>
          </a:bodyPr>
          <a:lstStyle/>
          <a:p>
            <a:r>
              <a:rPr lang="en-US" sz="2400" dirty="0"/>
              <a:t>Native Community</a:t>
            </a:r>
          </a:p>
        </p:txBody>
      </p:sp>
      <p:sp>
        <p:nvSpPr>
          <p:cNvPr id="80" name="TextBox 79">
            <a:extLst>
              <a:ext uri="{FF2B5EF4-FFF2-40B4-BE49-F238E27FC236}">
                <a16:creationId xmlns:a16="http://schemas.microsoft.com/office/drawing/2014/main" id="{968B2617-E49D-4971-AAFB-5214FAF8C48D}"/>
              </a:ext>
            </a:extLst>
          </p:cNvPr>
          <p:cNvSpPr txBox="1"/>
          <p:nvPr/>
        </p:nvSpPr>
        <p:spPr>
          <a:xfrm>
            <a:off x="40344372" y="3609833"/>
            <a:ext cx="3536866" cy="461665"/>
          </a:xfrm>
          <a:prstGeom prst="rect">
            <a:avLst/>
          </a:prstGeom>
          <a:noFill/>
        </p:spPr>
        <p:txBody>
          <a:bodyPr wrap="none" rtlCol="0">
            <a:spAutoFit/>
          </a:bodyPr>
          <a:lstStyle/>
          <a:p>
            <a:r>
              <a:rPr lang="en-US" sz="2400" dirty="0"/>
              <a:t>Three Sisters Intercropping</a:t>
            </a:r>
          </a:p>
        </p:txBody>
      </p:sp>
      <p:sp>
        <p:nvSpPr>
          <p:cNvPr id="82" name="TextBox 81">
            <a:extLst>
              <a:ext uri="{FF2B5EF4-FFF2-40B4-BE49-F238E27FC236}">
                <a16:creationId xmlns:a16="http://schemas.microsoft.com/office/drawing/2014/main" id="{5DF80C41-B710-42EB-8FB1-EC8E0E188C69}"/>
              </a:ext>
            </a:extLst>
          </p:cNvPr>
          <p:cNvSpPr txBox="1"/>
          <p:nvPr/>
        </p:nvSpPr>
        <p:spPr>
          <a:xfrm>
            <a:off x="37635340" y="3406357"/>
            <a:ext cx="1909433" cy="830997"/>
          </a:xfrm>
          <a:prstGeom prst="rect">
            <a:avLst/>
          </a:prstGeom>
          <a:noFill/>
        </p:spPr>
        <p:txBody>
          <a:bodyPr wrap="none" rtlCol="0">
            <a:spAutoFit/>
          </a:bodyPr>
          <a:lstStyle/>
          <a:p>
            <a:pPr algn="ctr"/>
            <a:r>
              <a:rPr lang="en-US" sz="2400" b="1" dirty="0"/>
              <a:t>Healthy Soils</a:t>
            </a:r>
          </a:p>
          <a:p>
            <a:pPr algn="ctr"/>
            <a:r>
              <a:rPr lang="en-US" sz="2400" b="1" dirty="0"/>
              <a:t>Sustainability</a:t>
            </a:r>
          </a:p>
        </p:txBody>
      </p:sp>
      <p:pic>
        <p:nvPicPr>
          <p:cNvPr id="12" name="Picture 11">
            <a:extLst>
              <a:ext uri="{FF2B5EF4-FFF2-40B4-BE49-F238E27FC236}">
                <a16:creationId xmlns:a16="http://schemas.microsoft.com/office/drawing/2014/main" id="{CF1AE79C-E8CF-4AE2-A99D-5711EA3FE8C0}"/>
              </a:ext>
            </a:extLst>
          </p:cNvPr>
          <p:cNvPicPr>
            <a:picLocks noChangeAspect="1"/>
          </p:cNvPicPr>
          <p:nvPr/>
        </p:nvPicPr>
        <p:blipFill rotWithShape="1">
          <a:blip r:embed="rId11"/>
          <a:srcRect/>
          <a:stretch/>
        </p:blipFill>
        <p:spPr>
          <a:xfrm>
            <a:off x="11384345" y="15483589"/>
            <a:ext cx="2730980" cy="2628569"/>
          </a:xfrm>
          <a:prstGeom prst="rect">
            <a:avLst/>
          </a:prstGeom>
        </p:spPr>
      </p:pic>
    </p:spTree>
    <p:extLst>
      <p:ext uri="{BB962C8B-B14F-4D97-AF65-F5344CB8AC3E}">
        <p14:creationId xmlns:p14="http://schemas.microsoft.com/office/powerpoint/2010/main" val="39073106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5728</TotalTime>
  <Words>682</Words>
  <Application>Microsoft Office PowerPoint</Application>
  <PresentationFormat>Custom</PresentationFormat>
  <Paragraphs>95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McDaniel, Marshall D [AGRON]</dc:creator>
  <cp:lastModifiedBy>d k</cp:lastModifiedBy>
  <cp:revision>92</cp:revision>
  <dcterms:created xsi:type="dcterms:W3CDTF">2020-02-03T21:36:21Z</dcterms:created>
  <dcterms:modified xsi:type="dcterms:W3CDTF">2020-02-24T02:30:07Z</dcterms:modified>
</cp:coreProperties>
</file>