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
  </p:notesMasterIdLst>
  <p:sldIdLst>
    <p:sldId id="306" r:id="rId2"/>
  </p:sldIdLst>
  <p:sldSz cx="49377600" cy="32918400"/>
  <p:notesSz cx="6858000" cy="9144000"/>
  <p:embeddedFontLst>
    <p:embeddedFont>
      <p:font typeface="Lato" panose="020F0502020204030203" pitchFamily="34" charset="0"/>
      <p:regular r:id="rId4"/>
      <p:bold r:id="rId5"/>
      <p:italic r:id="rId6"/>
      <p:boldItalic r:id="rId7"/>
    </p:embeddedFont>
    <p:embeddedFont>
      <p:font typeface="Lato Black" panose="020F0502020204030203" pitchFamily="34" charset="0"/>
      <p:bold r:id="rId8"/>
      <p:boldItalic r:id="rId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5552" userDrawn="1">
          <p15:clr>
            <a:srgbClr val="A4A3A4"/>
          </p15:clr>
        </p15:guide>
        <p15:guide id="3" pos="2712" userDrawn="1">
          <p15:clr>
            <a:srgbClr val="A4A3A4"/>
          </p15:clr>
        </p15:guide>
        <p15:guide id="6" orient="horz" pos="1104" userDrawn="1">
          <p15:clr>
            <a:srgbClr val="A4A3A4"/>
          </p15:clr>
        </p15:guide>
        <p15:guide id="7" pos="5304" userDrawn="1">
          <p15:clr>
            <a:srgbClr val="A4A3A4"/>
          </p15:clr>
        </p15:guide>
        <p15:guide id="8" pos="10536" userDrawn="1">
          <p15:clr>
            <a:srgbClr val="5ACBF0"/>
          </p15:clr>
        </p15:guide>
        <p15:guide id="9" pos="7896" userDrawn="1">
          <p15:clr>
            <a:srgbClr val="A4A3A4"/>
          </p15:clr>
        </p15:guide>
        <p15:guide id="10" pos="13104" userDrawn="1">
          <p15:clr>
            <a:srgbClr val="A4A3A4"/>
          </p15:clr>
        </p15:guide>
        <p15:guide id="11" pos="18168" userDrawn="1">
          <p15:clr>
            <a:srgbClr val="A4A3A4"/>
          </p15:clr>
        </p15:guide>
        <p15:guide id="12" pos="20836" userDrawn="1">
          <p15:clr>
            <a:srgbClr val="A4A3A4"/>
          </p15:clr>
        </p15:guide>
        <p15:guide id="13" pos="23328" userDrawn="1">
          <p15:clr>
            <a:srgbClr val="A4A3A4"/>
          </p15:clr>
        </p15:guide>
        <p15:guide id="14" pos="25944" userDrawn="1">
          <p15:clr>
            <a:srgbClr val="A4A3A4"/>
          </p15:clr>
        </p15:guide>
        <p15:guide id="15" pos="28440" userDrawn="1">
          <p15:clr>
            <a:srgbClr val="A4A3A4"/>
          </p15:clr>
        </p15:guide>
        <p15:guide id="16" orient="horz" pos="200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6B6B6B"/>
    <a:srgbClr val="0D0D0D"/>
    <a:srgbClr val="31092D"/>
    <a:srgbClr val="E1F1F4"/>
    <a:srgbClr val="8DC63F"/>
    <a:srgbClr val="FBE2A3"/>
    <a:srgbClr val="ED1C24"/>
    <a:srgbClr val="2E2E2E"/>
    <a:srgbClr val="1953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0319" autoAdjust="0"/>
  </p:normalViewPr>
  <p:slideViewPr>
    <p:cSldViewPr snapToGrid="0" showGuides="1">
      <p:cViewPr varScale="1">
        <p:scale>
          <a:sx n="16" d="100"/>
          <a:sy n="16" d="100"/>
        </p:scale>
        <p:origin x="1166" y="110"/>
      </p:cViewPr>
      <p:guideLst>
        <p:guide pos="15552"/>
        <p:guide pos="2712"/>
        <p:guide orient="horz" pos="1104"/>
        <p:guide pos="5304"/>
        <p:guide pos="10536"/>
        <p:guide pos="7896"/>
        <p:guide pos="13104"/>
        <p:guide pos="18168"/>
        <p:guide pos="20836"/>
        <p:guide pos="23328"/>
        <p:guide pos="25944"/>
        <p:guide pos="28440"/>
        <p:guide orient="horz" pos="200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HP\Desktop\PHD%20Research%202023\PHD%20startup\JAN%202024\March%202024\Files%20for%20report%20farm%20tool%20safety%20projects\Research%20Project%202%202024\data2graphBook1.xlsx" TargetMode="External"/><Relationship Id="rId2" Type="http://schemas.microsoft.com/office/2011/relationships/chartColorStyle" Target="colors2.xml"/><Relationship Id="rId1" Type="http://schemas.microsoft.com/office/2011/relationships/chartStyle" Target="style2.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HP\Desktop\PHD%20Research%202023\PHD%20startup\JAN%202024\March%202024\Files%20for%20report%20farm%20tool%20safety%20projects\Research%20Project%202%202024\data2graph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914311819177114E-2"/>
          <c:y val="2.8451338842207692E-2"/>
          <c:w val="0.89501025254607081"/>
          <c:h val="0.75797340115491663"/>
        </c:manualLayout>
      </c:layout>
      <c:scatterChart>
        <c:scatterStyle val="lineMarker"/>
        <c:varyColors val="0"/>
        <c:ser>
          <c:idx val="0"/>
          <c:order val="0"/>
          <c:tx>
            <c:strRef>
              <c:f>Sheet7!$E$1</c:f>
              <c:strCache>
                <c:ptCount val="1"/>
                <c:pt idx="0">
                  <c:v>Energy expenditure Kj.m-1 Ergonomic</c:v>
                </c:pt>
              </c:strCache>
            </c:strRef>
          </c:tx>
          <c:spPr>
            <a:ln w="381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layout>
                <c:manualLayout>
                  <c:x val="-0.21152567057166635"/>
                  <c:y val="0.30641492661099484"/>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000" b="1" baseline="0">
                        <a:solidFill>
                          <a:schemeClr val="accent1"/>
                        </a:solidFill>
                        <a:latin typeface="Times New Roman" panose="02020603050405020304" pitchFamily="18" charset="0"/>
                        <a:cs typeface="Times New Roman" panose="02020603050405020304" pitchFamily="18" charset="0"/>
                      </a:rPr>
                      <a:t>y = 0.1586x - 8.685</a:t>
                    </a:r>
                    <a:br>
                      <a:rPr lang="en-US" sz="1000" b="1" baseline="0">
                        <a:solidFill>
                          <a:schemeClr val="accent1"/>
                        </a:solidFill>
                        <a:latin typeface="Times New Roman" panose="02020603050405020304" pitchFamily="18" charset="0"/>
                        <a:cs typeface="Times New Roman" panose="02020603050405020304" pitchFamily="18" charset="0"/>
                      </a:rPr>
                    </a:br>
                    <a:r>
                      <a:rPr lang="en-US" sz="1000" b="1" baseline="0">
                        <a:solidFill>
                          <a:schemeClr val="accent1"/>
                        </a:solidFill>
                        <a:latin typeface="Times New Roman" panose="02020603050405020304" pitchFamily="18" charset="0"/>
                        <a:cs typeface="Times New Roman" panose="02020603050405020304" pitchFamily="18" charset="0"/>
                      </a:rPr>
                      <a:t>R² = 0.9995</a:t>
                    </a:r>
                    <a:endParaRPr lang="en-US" sz="1000" b="1">
                      <a:solidFill>
                        <a:schemeClr val="accent1"/>
                      </a:solidFill>
                      <a:latin typeface="Times New Roman" panose="02020603050405020304" pitchFamily="18" charset="0"/>
                      <a:cs typeface="Times New Roman" panose="02020603050405020304" pitchFamily="18" charset="0"/>
                    </a:endParaRPr>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Sheet7!$D$2:$D$51</c:f>
              <c:numCache>
                <c:formatCode>General</c:formatCode>
                <c:ptCount val="50"/>
                <c:pt idx="0">
                  <c:v>84</c:v>
                </c:pt>
                <c:pt idx="1">
                  <c:v>66</c:v>
                </c:pt>
                <c:pt idx="2">
                  <c:v>80</c:v>
                </c:pt>
                <c:pt idx="3">
                  <c:v>61</c:v>
                </c:pt>
                <c:pt idx="4">
                  <c:v>89</c:v>
                </c:pt>
                <c:pt idx="5">
                  <c:v>96</c:v>
                </c:pt>
                <c:pt idx="6">
                  <c:v>56</c:v>
                </c:pt>
                <c:pt idx="7">
                  <c:v>69</c:v>
                </c:pt>
                <c:pt idx="9">
                  <c:v>84</c:v>
                </c:pt>
                <c:pt idx="10">
                  <c:v>87</c:v>
                </c:pt>
                <c:pt idx="11">
                  <c:v>102</c:v>
                </c:pt>
                <c:pt idx="12">
                  <c:v>105</c:v>
                </c:pt>
                <c:pt idx="13">
                  <c:v>81</c:v>
                </c:pt>
                <c:pt idx="14">
                  <c:v>79</c:v>
                </c:pt>
                <c:pt idx="15">
                  <c:v>93</c:v>
                </c:pt>
                <c:pt idx="16">
                  <c:v>76</c:v>
                </c:pt>
                <c:pt idx="17">
                  <c:v>75</c:v>
                </c:pt>
                <c:pt idx="18">
                  <c:v>69</c:v>
                </c:pt>
                <c:pt idx="19">
                  <c:v>91</c:v>
                </c:pt>
                <c:pt idx="20">
                  <c:v>76</c:v>
                </c:pt>
                <c:pt idx="21">
                  <c:v>103</c:v>
                </c:pt>
                <c:pt idx="22">
                  <c:v>81</c:v>
                </c:pt>
                <c:pt idx="23">
                  <c:v>83</c:v>
                </c:pt>
                <c:pt idx="24">
                  <c:v>103</c:v>
                </c:pt>
                <c:pt idx="25">
                  <c:v>89</c:v>
                </c:pt>
                <c:pt idx="26">
                  <c:v>90</c:v>
                </c:pt>
                <c:pt idx="27">
                  <c:v>83</c:v>
                </c:pt>
                <c:pt idx="28">
                  <c:v>65</c:v>
                </c:pt>
                <c:pt idx="29">
                  <c:v>94</c:v>
                </c:pt>
                <c:pt idx="30">
                  <c:v>62</c:v>
                </c:pt>
                <c:pt idx="31">
                  <c:v>67</c:v>
                </c:pt>
                <c:pt idx="32">
                  <c:v>75</c:v>
                </c:pt>
                <c:pt idx="33">
                  <c:v>96</c:v>
                </c:pt>
                <c:pt idx="34">
                  <c:v>89</c:v>
                </c:pt>
                <c:pt idx="35">
                  <c:v>91</c:v>
                </c:pt>
                <c:pt idx="36">
                  <c:v>74</c:v>
                </c:pt>
                <c:pt idx="37">
                  <c:v>81</c:v>
                </c:pt>
                <c:pt idx="38">
                  <c:v>82</c:v>
                </c:pt>
                <c:pt idx="39">
                  <c:v>62</c:v>
                </c:pt>
                <c:pt idx="40">
                  <c:v>68</c:v>
                </c:pt>
                <c:pt idx="41">
                  <c:v>73</c:v>
                </c:pt>
                <c:pt idx="42">
                  <c:v>91</c:v>
                </c:pt>
                <c:pt idx="43">
                  <c:v>81</c:v>
                </c:pt>
                <c:pt idx="44">
                  <c:v>69</c:v>
                </c:pt>
                <c:pt idx="45">
                  <c:v>59</c:v>
                </c:pt>
                <c:pt idx="46">
                  <c:v>61</c:v>
                </c:pt>
                <c:pt idx="47">
                  <c:v>99</c:v>
                </c:pt>
                <c:pt idx="48">
                  <c:v>80.638297872340431</c:v>
                </c:pt>
                <c:pt idx="49">
                  <c:v>81</c:v>
                </c:pt>
              </c:numCache>
            </c:numRef>
          </c:xVal>
          <c:yVal>
            <c:numRef>
              <c:f>Sheet7!$E$2:$E$51</c:f>
              <c:numCache>
                <c:formatCode>General</c:formatCode>
                <c:ptCount val="50"/>
                <c:pt idx="0">
                  <c:v>4.5999999999999996</c:v>
                </c:pt>
                <c:pt idx="1">
                  <c:v>1.8</c:v>
                </c:pt>
                <c:pt idx="2">
                  <c:v>4</c:v>
                </c:pt>
                <c:pt idx="3">
                  <c:v>1</c:v>
                </c:pt>
                <c:pt idx="4">
                  <c:v>5.4</c:v>
                </c:pt>
                <c:pt idx="5">
                  <c:v>6.5</c:v>
                </c:pt>
                <c:pt idx="6">
                  <c:v>0.2</c:v>
                </c:pt>
                <c:pt idx="7">
                  <c:v>2.2999999999999998</c:v>
                </c:pt>
                <c:pt idx="9">
                  <c:v>4.5999999999999996</c:v>
                </c:pt>
                <c:pt idx="10">
                  <c:v>5.0999999999999996</c:v>
                </c:pt>
                <c:pt idx="11">
                  <c:v>7.5</c:v>
                </c:pt>
                <c:pt idx="12">
                  <c:v>8</c:v>
                </c:pt>
                <c:pt idx="13">
                  <c:v>4.2</c:v>
                </c:pt>
                <c:pt idx="14">
                  <c:v>3.8</c:v>
                </c:pt>
                <c:pt idx="15">
                  <c:v>6</c:v>
                </c:pt>
                <c:pt idx="16">
                  <c:v>3.4</c:v>
                </c:pt>
                <c:pt idx="17">
                  <c:v>3.2</c:v>
                </c:pt>
                <c:pt idx="18">
                  <c:v>2.2000000000000002</c:v>
                </c:pt>
                <c:pt idx="19">
                  <c:v>5.8</c:v>
                </c:pt>
                <c:pt idx="20">
                  <c:v>3.3</c:v>
                </c:pt>
                <c:pt idx="21">
                  <c:v>7.7</c:v>
                </c:pt>
                <c:pt idx="22">
                  <c:v>4.0999999999999996</c:v>
                </c:pt>
                <c:pt idx="23">
                  <c:v>4.5</c:v>
                </c:pt>
                <c:pt idx="24">
                  <c:v>7.7</c:v>
                </c:pt>
                <c:pt idx="25">
                  <c:v>5.4</c:v>
                </c:pt>
                <c:pt idx="26">
                  <c:v>5.6</c:v>
                </c:pt>
                <c:pt idx="27">
                  <c:v>4.5</c:v>
                </c:pt>
                <c:pt idx="28">
                  <c:v>1.7</c:v>
                </c:pt>
                <c:pt idx="29">
                  <c:v>6.2</c:v>
                </c:pt>
                <c:pt idx="30">
                  <c:v>1.1000000000000001</c:v>
                </c:pt>
                <c:pt idx="31">
                  <c:v>1.9</c:v>
                </c:pt>
                <c:pt idx="32">
                  <c:v>3.2</c:v>
                </c:pt>
                <c:pt idx="33">
                  <c:v>6.5</c:v>
                </c:pt>
                <c:pt idx="34">
                  <c:v>5.4</c:v>
                </c:pt>
                <c:pt idx="35">
                  <c:v>5.7</c:v>
                </c:pt>
                <c:pt idx="36">
                  <c:v>3.1</c:v>
                </c:pt>
                <c:pt idx="37">
                  <c:v>4.0999999999999996</c:v>
                </c:pt>
                <c:pt idx="38">
                  <c:v>4.4000000000000004</c:v>
                </c:pt>
                <c:pt idx="39">
                  <c:v>1.2</c:v>
                </c:pt>
                <c:pt idx="40">
                  <c:v>2.2000000000000002</c:v>
                </c:pt>
                <c:pt idx="41">
                  <c:v>2.9</c:v>
                </c:pt>
                <c:pt idx="42">
                  <c:v>5.8</c:v>
                </c:pt>
                <c:pt idx="43">
                  <c:v>4.2</c:v>
                </c:pt>
                <c:pt idx="44">
                  <c:v>2.2000000000000002</c:v>
                </c:pt>
                <c:pt idx="45">
                  <c:v>0.7</c:v>
                </c:pt>
                <c:pt idx="46">
                  <c:v>0.9</c:v>
                </c:pt>
                <c:pt idx="47">
                  <c:v>7</c:v>
                </c:pt>
              </c:numCache>
            </c:numRef>
          </c:yVal>
          <c:smooth val="0"/>
          <c:extLst>
            <c:ext xmlns:c16="http://schemas.microsoft.com/office/drawing/2014/chart" uri="{C3380CC4-5D6E-409C-BE32-E72D297353CC}">
              <c16:uniqueId val="{00000002-6C5E-449B-8392-0630D6EABB58}"/>
            </c:ext>
          </c:extLst>
        </c:ser>
        <c:ser>
          <c:idx val="1"/>
          <c:order val="1"/>
          <c:tx>
            <c:strRef>
              <c:f>Sheet7!$L$1</c:f>
              <c:strCache>
                <c:ptCount val="1"/>
                <c:pt idx="0">
                  <c:v>Energy expenditure Kj.m-1 Conventional </c:v>
                </c:pt>
              </c:strCache>
            </c:strRef>
          </c:tx>
          <c:spPr>
            <a:ln w="3810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1"/>
            <c:dispEq val="1"/>
            <c:trendlineLbl>
              <c:layout>
                <c:manualLayout>
                  <c:x val="-5.276374751936496E-2"/>
                  <c:y val="6.4006237630892165E-2"/>
                </c:manualLayout>
              </c:layout>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000" b="1" baseline="0">
                        <a:solidFill>
                          <a:schemeClr val="accent2"/>
                        </a:solidFill>
                        <a:latin typeface="Times New Roman" panose="02020603050405020304" pitchFamily="18" charset="0"/>
                        <a:cs typeface="Times New Roman" panose="02020603050405020304" pitchFamily="18" charset="0"/>
                      </a:rPr>
                      <a:t>y = 0.16x - 8.806</a:t>
                    </a:r>
                    <a:br>
                      <a:rPr lang="en-US" sz="1000" b="1" baseline="0">
                        <a:solidFill>
                          <a:schemeClr val="accent2"/>
                        </a:solidFill>
                        <a:latin typeface="Times New Roman" panose="02020603050405020304" pitchFamily="18" charset="0"/>
                        <a:cs typeface="Times New Roman" panose="02020603050405020304" pitchFamily="18" charset="0"/>
                      </a:rPr>
                    </a:br>
                    <a:r>
                      <a:rPr lang="en-US" sz="1000" b="1" baseline="0">
                        <a:solidFill>
                          <a:schemeClr val="accent2"/>
                        </a:solidFill>
                        <a:latin typeface="Times New Roman" panose="02020603050405020304" pitchFamily="18" charset="0"/>
                        <a:cs typeface="Times New Roman" panose="02020603050405020304" pitchFamily="18" charset="0"/>
                      </a:rPr>
                      <a:t>R² = 0.9996</a:t>
                    </a:r>
                    <a:endParaRPr lang="en-US" sz="1000" b="1">
                      <a:solidFill>
                        <a:schemeClr val="accent2"/>
                      </a:solidFill>
                      <a:latin typeface="Times New Roman" panose="02020603050405020304" pitchFamily="18" charset="0"/>
                      <a:cs typeface="Times New Roman" panose="02020603050405020304" pitchFamily="18" charset="0"/>
                    </a:endParaRPr>
                  </a:p>
                </c:rich>
              </c:tx>
              <c:numFmt formatCode="General"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rendlineLbl>
          </c:trendline>
          <c:trendline>
            <c:spPr>
              <a:ln w="19050" cap="rnd">
                <a:solidFill>
                  <a:schemeClr val="accent2"/>
                </a:solidFill>
                <a:prstDash val="sysDot"/>
              </a:ln>
              <a:effectLst/>
            </c:spPr>
            <c:trendlineType val="linear"/>
            <c:dispRSqr val="0"/>
            <c:dispEq val="0"/>
          </c:trendline>
          <c:trendline>
            <c:spPr>
              <a:ln w="19050" cap="rnd">
                <a:solidFill>
                  <a:schemeClr val="accent2"/>
                </a:solidFill>
                <a:prstDash val="sysDot"/>
              </a:ln>
              <a:effectLst/>
            </c:spPr>
            <c:trendlineType val="linear"/>
            <c:dispRSqr val="0"/>
            <c:dispEq val="0"/>
          </c:trendline>
          <c:trendline>
            <c:spPr>
              <a:ln w="19050" cap="rnd">
                <a:solidFill>
                  <a:schemeClr val="accent2"/>
                </a:solidFill>
                <a:prstDash val="sysDot"/>
              </a:ln>
              <a:effectLst/>
            </c:spPr>
            <c:trendlineType val="linear"/>
            <c:dispRSqr val="0"/>
            <c:dispEq val="0"/>
          </c:trendline>
          <c:trendline>
            <c:spPr>
              <a:ln w="19050" cap="rnd">
                <a:solidFill>
                  <a:schemeClr val="accent2"/>
                </a:solidFill>
                <a:prstDash val="sysDot"/>
              </a:ln>
              <a:effectLst/>
            </c:spPr>
            <c:trendlineType val="linear"/>
            <c:dispRSqr val="0"/>
            <c:dispEq val="0"/>
          </c:trendline>
          <c:xVal>
            <c:numRef>
              <c:f>Sheet7!$K$2:$K$51</c:f>
              <c:numCache>
                <c:formatCode>General</c:formatCode>
                <c:ptCount val="50"/>
                <c:pt idx="0">
                  <c:v>57</c:v>
                </c:pt>
                <c:pt idx="1">
                  <c:v>63</c:v>
                </c:pt>
                <c:pt idx="2">
                  <c:v>77</c:v>
                </c:pt>
                <c:pt idx="3">
                  <c:v>68</c:v>
                </c:pt>
                <c:pt idx="4">
                  <c:v>79</c:v>
                </c:pt>
                <c:pt idx="5">
                  <c:v>86</c:v>
                </c:pt>
                <c:pt idx="6">
                  <c:v>69</c:v>
                </c:pt>
                <c:pt idx="7">
                  <c:v>97</c:v>
                </c:pt>
                <c:pt idx="8">
                  <c:v>74</c:v>
                </c:pt>
                <c:pt idx="9">
                  <c:v>86</c:v>
                </c:pt>
                <c:pt idx="10">
                  <c:v>75</c:v>
                </c:pt>
                <c:pt idx="12">
                  <c:v>96</c:v>
                </c:pt>
                <c:pt idx="13">
                  <c:v>82</c:v>
                </c:pt>
                <c:pt idx="14">
                  <c:v>84</c:v>
                </c:pt>
                <c:pt idx="15">
                  <c:v>93</c:v>
                </c:pt>
                <c:pt idx="16">
                  <c:v>74</c:v>
                </c:pt>
                <c:pt idx="17">
                  <c:v>91</c:v>
                </c:pt>
                <c:pt idx="18">
                  <c:v>94</c:v>
                </c:pt>
                <c:pt idx="19">
                  <c:v>68</c:v>
                </c:pt>
                <c:pt idx="20">
                  <c:v>70</c:v>
                </c:pt>
                <c:pt idx="21">
                  <c:v>102</c:v>
                </c:pt>
                <c:pt idx="22">
                  <c:v>98</c:v>
                </c:pt>
                <c:pt idx="23">
                  <c:v>70</c:v>
                </c:pt>
                <c:pt idx="24">
                  <c:v>93</c:v>
                </c:pt>
                <c:pt idx="25">
                  <c:v>76</c:v>
                </c:pt>
                <c:pt idx="26">
                  <c:v>75</c:v>
                </c:pt>
                <c:pt idx="27">
                  <c:v>96</c:v>
                </c:pt>
                <c:pt idx="28">
                  <c:v>97</c:v>
                </c:pt>
                <c:pt idx="29">
                  <c:v>81</c:v>
                </c:pt>
                <c:pt idx="30">
                  <c:v>96</c:v>
                </c:pt>
                <c:pt idx="31">
                  <c:v>105</c:v>
                </c:pt>
                <c:pt idx="32">
                  <c:v>101</c:v>
                </c:pt>
                <c:pt idx="33">
                  <c:v>92</c:v>
                </c:pt>
                <c:pt idx="34">
                  <c:v>107</c:v>
                </c:pt>
                <c:pt idx="35">
                  <c:v>118</c:v>
                </c:pt>
                <c:pt idx="36">
                  <c:v>83</c:v>
                </c:pt>
                <c:pt idx="37">
                  <c:v>91</c:v>
                </c:pt>
                <c:pt idx="38">
                  <c:v>68</c:v>
                </c:pt>
                <c:pt idx="39">
                  <c:v>104</c:v>
                </c:pt>
                <c:pt idx="40">
                  <c:v>71</c:v>
                </c:pt>
                <c:pt idx="41">
                  <c:v>75</c:v>
                </c:pt>
                <c:pt idx="42">
                  <c:v>86</c:v>
                </c:pt>
                <c:pt idx="43">
                  <c:v>110</c:v>
                </c:pt>
                <c:pt idx="44">
                  <c:v>73</c:v>
                </c:pt>
                <c:pt idx="45">
                  <c:v>88</c:v>
                </c:pt>
                <c:pt idx="46">
                  <c:v>73</c:v>
                </c:pt>
                <c:pt idx="47">
                  <c:v>94</c:v>
                </c:pt>
                <c:pt idx="48">
                  <c:v>85.234042553191486</c:v>
                </c:pt>
                <c:pt idx="49">
                  <c:v>86</c:v>
                </c:pt>
              </c:numCache>
            </c:numRef>
          </c:xVal>
          <c:yVal>
            <c:numRef>
              <c:f>Sheet7!$L$2:$L$51</c:f>
              <c:numCache>
                <c:formatCode>General</c:formatCode>
                <c:ptCount val="50"/>
                <c:pt idx="0">
                  <c:v>0.3</c:v>
                </c:pt>
                <c:pt idx="1">
                  <c:v>1.3</c:v>
                </c:pt>
                <c:pt idx="2">
                  <c:v>3.5</c:v>
                </c:pt>
                <c:pt idx="3">
                  <c:v>2.1</c:v>
                </c:pt>
                <c:pt idx="4">
                  <c:v>3.8</c:v>
                </c:pt>
                <c:pt idx="5">
                  <c:v>5</c:v>
                </c:pt>
                <c:pt idx="6">
                  <c:v>2.2999999999999998</c:v>
                </c:pt>
                <c:pt idx="7">
                  <c:v>6.7</c:v>
                </c:pt>
                <c:pt idx="8">
                  <c:v>3</c:v>
                </c:pt>
                <c:pt idx="9">
                  <c:v>5</c:v>
                </c:pt>
                <c:pt idx="10">
                  <c:v>3.2</c:v>
                </c:pt>
                <c:pt idx="12">
                  <c:v>6.5</c:v>
                </c:pt>
                <c:pt idx="13">
                  <c:v>4.3</c:v>
                </c:pt>
                <c:pt idx="14">
                  <c:v>4.5999999999999996</c:v>
                </c:pt>
                <c:pt idx="15">
                  <c:v>6.1</c:v>
                </c:pt>
                <c:pt idx="16">
                  <c:v>3</c:v>
                </c:pt>
                <c:pt idx="17">
                  <c:v>5.8</c:v>
                </c:pt>
                <c:pt idx="18">
                  <c:v>6.3</c:v>
                </c:pt>
                <c:pt idx="19">
                  <c:v>2.1</c:v>
                </c:pt>
                <c:pt idx="20">
                  <c:v>2.4</c:v>
                </c:pt>
                <c:pt idx="21">
                  <c:v>7.5</c:v>
                </c:pt>
                <c:pt idx="22">
                  <c:v>6.8</c:v>
                </c:pt>
                <c:pt idx="23">
                  <c:v>2.4</c:v>
                </c:pt>
                <c:pt idx="24">
                  <c:v>6.1</c:v>
                </c:pt>
                <c:pt idx="25">
                  <c:v>3.3</c:v>
                </c:pt>
                <c:pt idx="26">
                  <c:v>3.2</c:v>
                </c:pt>
                <c:pt idx="27">
                  <c:v>6.6</c:v>
                </c:pt>
                <c:pt idx="28">
                  <c:v>6.8</c:v>
                </c:pt>
                <c:pt idx="29">
                  <c:v>4.2</c:v>
                </c:pt>
                <c:pt idx="30">
                  <c:v>6.5</c:v>
                </c:pt>
                <c:pt idx="31">
                  <c:v>8</c:v>
                </c:pt>
                <c:pt idx="32">
                  <c:v>7.3</c:v>
                </c:pt>
                <c:pt idx="33">
                  <c:v>5.9</c:v>
                </c:pt>
                <c:pt idx="34">
                  <c:v>8.3000000000000007</c:v>
                </c:pt>
                <c:pt idx="35">
                  <c:v>10.1</c:v>
                </c:pt>
                <c:pt idx="36">
                  <c:v>4.4000000000000004</c:v>
                </c:pt>
                <c:pt idx="37">
                  <c:v>5.7</c:v>
                </c:pt>
                <c:pt idx="38">
                  <c:v>2.1</c:v>
                </c:pt>
                <c:pt idx="39">
                  <c:v>7.8</c:v>
                </c:pt>
                <c:pt idx="40">
                  <c:v>2.5</c:v>
                </c:pt>
                <c:pt idx="41">
                  <c:v>3.2</c:v>
                </c:pt>
                <c:pt idx="42">
                  <c:v>4.9000000000000004</c:v>
                </c:pt>
                <c:pt idx="43">
                  <c:v>8.8000000000000007</c:v>
                </c:pt>
                <c:pt idx="44">
                  <c:v>2.9</c:v>
                </c:pt>
                <c:pt idx="45">
                  <c:v>5.2</c:v>
                </c:pt>
                <c:pt idx="46">
                  <c:v>2.8</c:v>
                </c:pt>
                <c:pt idx="47">
                  <c:v>6.3</c:v>
                </c:pt>
              </c:numCache>
            </c:numRef>
          </c:yVal>
          <c:smooth val="0"/>
          <c:extLst>
            <c:ext xmlns:c16="http://schemas.microsoft.com/office/drawing/2014/chart" uri="{C3380CC4-5D6E-409C-BE32-E72D297353CC}">
              <c16:uniqueId val="{00000008-6C5E-449B-8392-0630D6EABB58}"/>
            </c:ext>
          </c:extLst>
        </c:ser>
        <c:dLbls>
          <c:showLegendKey val="0"/>
          <c:showVal val="0"/>
          <c:showCatName val="0"/>
          <c:showSerName val="0"/>
          <c:showPercent val="0"/>
          <c:showBubbleSize val="0"/>
        </c:dLbls>
        <c:axId val="1360282175"/>
        <c:axId val="1360270655"/>
      </c:scatterChart>
      <c:valAx>
        <c:axId val="136028217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sz="1200" b="1" i="0" baseline="0" dirty="0">
                    <a:solidFill>
                      <a:sysClr val="windowText" lastClr="000000"/>
                    </a:solidFill>
                    <a:effectLst/>
                    <a:latin typeface="Times New Roman" panose="02020603050405020304" pitchFamily="18" charset="0"/>
                    <a:cs typeface="Times New Roman" panose="02020603050405020304" pitchFamily="18" charset="0"/>
                  </a:rPr>
                  <a:t>Average Heart Rate bpm</a:t>
                </a:r>
                <a:endParaRPr lang="en-US" sz="1200" b="1" dirty="0">
                  <a:solidFill>
                    <a:sysClr val="windowText" lastClr="000000"/>
                  </a:solidFill>
                  <a:effectLst/>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0270655"/>
        <c:crosses val="autoZero"/>
        <c:crossBetween val="midCat"/>
      </c:valAx>
      <c:valAx>
        <c:axId val="13602706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sz="1200" b="1">
                    <a:solidFill>
                      <a:sysClr val="windowText" lastClr="000000"/>
                    </a:solidFill>
                    <a:latin typeface="Times New Roman" panose="02020603050405020304" pitchFamily="18" charset="0"/>
                    <a:cs typeface="Times New Roman" panose="02020603050405020304" pitchFamily="18" charset="0"/>
                  </a:rPr>
                  <a:t>Energy</a:t>
                </a:r>
                <a:r>
                  <a:rPr lang="en-US" sz="1200" b="1" baseline="0">
                    <a:solidFill>
                      <a:sysClr val="windowText" lastClr="000000"/>
                    </a:solidFill>
                    <a:latin typeface="Times New Roman" panose="02020603050405020304" pitchFamily="18" charset="0"/>
                    <a:cs typeface="Times New Roman" panose="02020603050405020304" pitchFamily="18" charset="0"/>
                  </a:rPr>
                  <a:t> Ecpenditure kjm1</a:t>
                </a:r>
                <a:endParaRPr lang="en-US" sz="1200" b="1">
                  <a:solidFill>
                    <a:sysClr val="windowText" lastClr="000000"/>
                  </a:solidFill>
                  <a:latin typeface="Times New Roman" panose="02020603050405020304" pitchFamily="18"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0282175"/>
        <c:crosses val="autoZero"/>
        <c:crossBetween val="midCat"/>
      </c:valAx>
      <c:spPr>
        <a:noFill/>
        <a:ln>
          <a:noFill/>
        </a:ln>
        <a:effectLst/>
      </c:spPr>
    </c:plotArea>
    <c:legend>
      <c:legendPos val="r"/>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Entry>
      <c:legendEntry>
        <c:idx val="2"/>
        <c:delete val="1"/>
      </c:legendEntry>
      <c:legendEntry>
        <c:idx val="3"/>
        <c:delete val="1"/>
      </c:legendEntry>
      <c:legendEntry>
        <c:idx val="4"/>
        <c:delete val="1"/>
      </c:legendEntry>
      <c:legendEntry>
        <c:idx val="5"/>
        <c:delete val="1"/>
      </c:legendEntry>
      <c:legendEntry>
        <c:idx val="6"/>
        <c:delete val="1"/>
      </c:legendEntry>
      <c:legendEntry>
        <c:idx val="7"/>
        <c:delete val="1"/>
      </c:legendEntry>
      <c:legendEntry>
        <c:idx val="8"/>
        <c:delete val="1"/>
      </c:legendEntry>
      <c:layout>
        <c:manualLayout>
          <c:xMode val="edge"/>
          <c:yMode val="edge"/>
          <c:x val="4.9388690692407283E-2"/>
          <c:y val="1.2339471885981343E-3"/>
          <c:w val="0.47743337157799942"/>
          <c:h val="0.129359297029940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Sheet10!$G$2:$G$97</cx:f>
        <cx:lvl ptCount="96">
          <cx:pt idx="0">Conventional Tool</cx:pt>
          <cx:pt idx="1">Conventional Tool</cx:pt>
          <cx:pt idx="2">Conventional Tool</cx:pt>
          <cx:pt idx="3">Conventional Tool</cx:pt>
          <cx:pt idx="4">Conventional Tool</cx:pt>
          <cx:pt idx="5">Conventional Tool</cx:pt>
          <cx:pt idx="6">Conventional Tool</cx:pt>
          <cx:pt idx="7">Conventional Tool</cx:pt>
          <cx:pt idx="8">Conventional Tool</cx:pt>
          <cx:pt idx="9">Conventional Tool</cx:pt>
          <cx:pt idx="10">Conventional Tool</cx:pt>
          <cx:pt idx="11">Conventional Tool</cx:pt>
          <cx:pt idx="12">Conventional Tool</cx:pt>
          <cx:pt idx="13">Conventional Tool</cx:pt>
          <cx:pt idx="14">Conventional Tool</cx:pt>
          <cx:pt idx="15">Conventional Tool</cx:pt>
          <cx:pt idx="16">Conventional Tool</cx:pt>
          <cx:pt idx="17">Conventional Tool</cx:pt>
          <cx:pt idx="18">Conventional Tool</cx:pt>
          <cx:pt idx="19">Conventional Tool</cx:pt>
          <cx:pt idx="20">Conventional Tool</cx:pt>
          <cx:pt idx="21">Conventional Tool</cx:pt>
          <cx:pt idx="22">Conventional Tool</cx:pt>
          <cx:pt idx="23">Conventional Tool</cx:pt>
          <cx:pt idx="24">Conventional Tool</cx:pt>
          <cx:pt idx="25">Conventional Tool</cx:pt>
          <cx:pt idx="26">Conventional Tool</cx:pt>
          <cx:pt idx="27">Conventional Tool</cx:pt>
          <cx:pt idx="28">Conventional Tool</cx:pt>
          <cx:pt idx="29">Conventional Tool</cx:pt>
          <cx:pt idx="30">Conventional Tool</cx:pt>
          <cx:pt idx="31">Conventional Tool</cx:pt>
          <cx:pt idx="32">Conventional Tool</cx:pt>
          <cx:pt idx="33">Conventional Tool</cx:pt>
          <cx:pt idx="34">Conventional Tool</cx:pt>
          <cx:pt idx="35">Conventional Tool</cx:pt>
          <cx:pt idx="36">Conventional Tool</cx:pt>
          <cx:pt idx="37">Conventional Tool</cx:pt>
          <cx:pt idx="38">Conventional Tool</cx:pt>
          <cx:pt idx="39">Conventional Tool</cx:pt>
          <cx:pt idx="40">Conventional Tool</cx:pt>
          <cx:pt idx="41">Conventional Tool</cx:pt>
          <cx:pt idx="42">Conventional Tool</cx:pt>
          <cx:pt idx="43">Conventional Tool</cx:pt>
          <cx:pt idx="44">Conventional Tool</cx:pt>
          <cx:pt idx="45">Conventional Tool</cx:pt>
          <cx:pt idx="46">Conventional Tool</cx:pt>
          <cx:pt idx="47">Conventional Tool</cx:pt>
          <cx:pt idx="48">EAHA</cx:pt>
          <cx:pt idx="49">EAHB</cx:pt>
          <cx:pt idx="50">EAHA</cx:pt>
          <cx:pt idx="51">EAHA</cx:pt>
          <cx:pt idx="52">EAHA</cx:pt>
          <cx:pt idx="53">EAHB</cx:pt>
          <cx:pt idx="54">EAHA</cx:pt>
          <cx:pt idx="55">EAHA</cx:pt>
          <cx:pt idx="56">EAHA</cx:pt>
          <cx:pt idx="57">EAHA</cx:pt>
          <cx:pt idx="58">EAHA</cx:pt>
          <cx:pt idx="59">EAHA</cx:pt>
          <cx:pt idx="60">EAHB</cx:pt>
          <cx:pt idx="61">EAHA</cx:pt>
          <cx:pt idx="62">EAHA</cx:pt>
          <cx:pt idx="63">EAHB</cx:pt>
          <cx:pt idx="64">EAHA</cx:pt>
          <cx:pt idx="65">EAHA</cx:pt>
          <cx:pt idx="66">EAHA</cx:pt>
          <cx:pt idx="67">EAHB</cx:pt>
          <cx:pt idx="68">EAHB</cx:pt>
          <cx:pt idx="69">EAHA</cx:pt>
          <cx:pt idx="70">EAHB</cx:pt>
          <cx:pt idx="71">EAHB</cx:pt>
          <cx:pt idx="72">EAHA</cx:pt>
          <cx:pt idx="73">EAHA</cx:pt>
          <cx:pt idx="74">EAHB</cx:pt>
          <cx:pt idx="75">EAHA</cx:pt>
          <cx:pt idx="76">EAHA</cx:pt>
          <cx:pt idx="77">EAHB</cx:pt>
          <cx:pt idx="78">EAHB</cx:pt>
          <cx:pt idx="79">EAHA</cx:pt>
          <cx:pt idx="80">EAHA</cx:pt>
          <cx:pt idx="81">EAHB</cx:pt>
          <cx:pt idx="82">EAHA</cx:pt>
          <cx:pt idx="83">EAHA</cx:pt>
          <cx:pt idx="84">EAHA</cx:pt>
          <cx:pt idx="85">EAHB</cx:pt>
          <cx:pt idx="86">EAHA</cx:pt>
          <cx:pt idx="87">EAHA</cx:pt>
          <cx:pt idx="88">EAHB</cx:pt>
          <cx:pt idx="89">EAHA</cx:pt>
          <cx:pt idx="90">EAHB</cx:pt>
          <cx:pt idx="91">EAHA</cx:pt>
          <cx:pt idx="92">EAHA</cx:pt>
          <cx:pt idx="93">EAHB</cx:pt>
          <cx:pt idx="94">EAHA</cx:pt>
          <cx:pt idx="95">EAHA</cx:pt>
        </cx:lvl>
      </cx:strDim>
      <cx:numDim type="val">
        <cx:f>Sheet10!$M$2:$M$97</cx:f>
        <cx:lvl ptCount="96" formatCode="General">
          <cx:pt idx="0">56.549999999999997</cx:pt>
          <cx:pt idx="1">71.25</cx:pt>
          <cx:pt idx="2">74.019999999999996</cx:pt>
          <cx:pt idx="3">80.219999999999999</cx:pt>
          <cx:pt idx="4">88.810000000000002</cx:pt>
          <cx:pt idx="5">97.780000000000001</cx:pt>
          <cx:pt idx="6">30.879999999999999</cx:pt>
          <cx:pt idx="7">80.489999999999995</cx:pt>
          <cx:pt idx="8">76.670000000000002</cx:pt>
          <cx:pt idx="9">71.370000000000005</cx:pt>
          <cx:pt idx="10">67.230000000000004</cx:pt>
          <cx:pt idx="11">67.040000000000006</cx:pt>
          <cx:pt idx="12">67.620000000000005</cx:pt>
          <cx:pt idx="13">78.640000000000001</cx:pt>
          <cx:pt idx="14">70.430000000000007</cx:pt>
          <cx:pt idx="15">30.350000000000001</cx:pt>
          <cx:pt idx="16">41.670000000000002</cx:pt>
          <cx:pt idx="17">60.259999999999998</cx:pt>
          <cx:pt idx="18">81.590000000000003</cx:pt>
          <cx:pt idx="19">58.850000000000001</cx:pt>
          <cx:pt idx="20">86.810000000000002</cx:pt>
          <cx:pt idx="21">66.510000000000005</cx:pt>
          <cx:pt idx="22">84</cx:pt>
          <cx:pt idx="23">68.950000000000003</cx:pt>
          <cx:pt idx="24">57.509999999999998</cx:pt>
          <cx:pt idx="25">42.030000000000001</cx:pt>
          <cx:pt idx="26">48.119999999999997</cx:pt>
          <cx:pt idx="27">48.590000000000003</cx:pt>
          <cx:pt idx="28">41</cx:pt>
          <cx:pt idx="29">46.670000000000002</cx:pt>
          <cx:pt idx="30">26.870000000000001</cx:pt>
          <cx:pt idx="31">18.5</cx:pt>
          <cx:pt idx="32">22.649999999999999</cx:pt>
          <cx:pt idx="33">54.990000000000002</cx:pt>
          <cx:pt idx="34">45.310000000000002</cx:pt>
          <cx:pt idx="35">52.079999999999998</cx:pt>
          <cx:pt idx="36">40.359999999999999</cx:pt>
          <cx:pt idx="37">60.219999999999999</cx:pt>
          <cx:pt idx="38">62.159999999999997</cx:pt>
          <cx:pt idx="39">42.280000000000001</cx:pt>
          <cx:pt idx="40">45.399999999999999</cx:pt>
          <cx:pt idx="41">33.460000000000001</cx:pt>
          <cx:pt idx="42">46.810000000000002</cx:pt>
          <cx:pt idx="43">60.369999999999997</cx:pt>
          <cx:pt idx="44">78.590000000000003</cx:pt>
          <cx:pt idx="45">57.659999999999997</cx:pt>
          <cx:pt idx="46">87.799999999999997</cx:pt>
          <cx:pt idx="47">85.180000000000007</cx:pt>
          <cx:pt idx="48">30.239999999999998</cx:pt>
          <cx:pt idx="49">69.459999999999994</cx:pt>
          <cx:pt idx="50">46.75</cx:pt>
          <cx:pt idx="51">58.460000000000001</cx:pt>
          <cx:pt idx="52">50.700000000000003</cx:pt>
          <cx:pt idx="53">58.579999999999998</cx:pt>
          <cx:pt idx="54">19.73</cx:pt>
          <cx:pt idx="55">44.799999999999997</cx:pt>
          <cx:pt idx="56">33.380000000000003</cx:pt>
          <cx:pt idx="57">35.880000000000003</cx:pt>
          <cx:pt idx="58">45.609999999999999</cx:pt>
          <cx:pt idx="59">50.560000000000002</cx:pt>
          <cx:pt idx="60">34.609999999999999</cx:pt>
          <cx:pt idx="61">52.509999999999998</cx:pt>
          <cx:pt idx="62">57.049999999999997</cx:pt>
          <cx:pt idx="63">24.879999999999999</cx:pt>
          <cx:pt idx="64">37.990000000000002</cx:pt>
          <cx:pt idx="65">30.210000000000001</cx:pt>
          <cx:pt idx="66">35.939999999999998</cx:pt>
          <cx:pt idx="67">67.819999999999993</cx:pt>
          <cx:pt idx="68">71.489999999999995</cx:pt>
          <cx:pt idx="69">23.670000000000002</cx:pt>
          <cx:pt idx="70">58.109999999999999</cx:pt>
          <cx:pt idx="71">73.75</cx:pt>
          <cx:pt idx="72">39.880000000000003</cx:pt>
          <cx:pt idx="73">35.329999999999998</cx:pt>
          <cx:pt idx="74">37.18</cx:pt>
          <cx:pt idx="75">39.850000000000001</cx:pt>
          <cx:pt idx="76">25.18</cx:pt>
          <cx:pt idx="77">32.530000000000001</cx:pt>
          <cx:pt idx="78">26.359999999999999</cx:pt>
          <cx:pt idx="79">24.710000000000001</cx:pt>
          <cx:pt idx="80">28.940000000000001</cx:pt>
          <cx:pt idx="81">55.030000000000001</cx:pt>
          <cx:pt idx="82">31.41</cx:pt>
          <cx:pt idx="83">27.460000000000001</cx:pt>
          <cx:pt idx="84">37.240000000000002</cx:pt>
          <cx:pt idx="85">54.719999999999999</cx:pt>
          <cx:pt idx="86">39.009999999999998</cx:pt>
          <cx:pt idx="87">29.510000000000002</cx:pt>
          <cx:pt idx="88">46.159999999999997</cx:pt>
          <cx:pt idx="89">21.629999999999999</cx:pt>
          <cx:pt idx="90">72.670000000000002</cx:pt>
          <cx:pt idx="91">37.659999999999997</cx:pt>
          <cx:pt idx="92">52.340000000000003</cx:pt>
          <cx:pt idx="93">73.230000000000004</cx:pt>
          <cx:pt idx="94">37.990000000000002</cx:pt>
          <cx:pt idx="95">79.329999999999998</cx:pt>
        </cx:lvl>
      </cx:numDim>
    </cx:data>
    <cx:data id="1">
      <cx:strDim type="cat">
        <cx:f>Sheet10!$G$2:$G$97</cx:f>
        <cx:lvl ptCount="96">
          <cx:pt idx="0">Conventional Tool</cx:pt>
          <cx:pt idx="1">Conventional Tool</cx:pt>
          <cx:pt idx="2">Conventional Tool</cx:pt>
          <cx:pt idx="3">Conventional Tool</cx:pt>
          <cx:pt idx="4">Conventional Tool</cx:pt>
          <cx:pt idx="5">Conventional Tool</cx:pt>
          <cx:pt idx="6">Conventional Tool</cx:pt>
          <cx:pt idx="7">Conventional Tool</cx:pt>
          <cx:pt idx="8">Conventional Tool</cx:pt>
          <cx:pt idx="9">Conventional Tool</cx:pt>
          <cx:pt idx="10">Conventional Tool</cx:pt>
          <cx:pt idx="11">Conventional Tool</cx:pt>
          <cx:pt idx="12">Conventional Tool</cx:pt>
          <cx:pt idx="13">Conventional Tool</cx:pt>
          <cx:pt idx="14">Conventional Tool</cx:pt>
          <cx:pt idx="15">Conventional Tool</cx:pt>
          <cx:pt idx="16">Conventional Tool</cx:pt>
          <cx:pt idx="17">Conventional Tool</cx:pt>
          <cx:pt idx="18">Conventional Tool</cx:pt>
          <cx:pt idx="19">Conventional Tool</cx:pt>
          <cx:pt idx="20">Conventional Tool</cx:pt>
          <cx:pt idx="21">Conventional Tool</cx:pt>
          <cx:pt idx="22">Conventional Tool</cx:pt>
          <cx:pt idx="23">Conventional Tool</cx:pt>
          <cx:pt idx="24">Conventional Tool</cx:pt>
          <cx:pt idx="25">Conventional Tool</cx:pt>
          <cx:pt idx="26">Conventional Tool</cx:pt>
          <cx:pt idx="27">Conventional Tool</cx:pt>
          <cx:pt idx="28">Conventional Tool</cx:pt>
          <cx:pt idx="29">Conventional Tool</cx:pt>
          <cx:pt idx="30">Conventional Tool</cx:pt>
          <cx:pt idx="31">Conventional Tool</cx:pt>
          <cx:pt idx="32">Conventional Tool</cx:pt>
          <cx:pt idx="33">Conventional Tool</cx:pt>
          <cx:pt idx="34">Conventional Tool</cx:pt>
          <cx:pt idx="35">Conventional Tool</cx:pt>
          <cx:pt idx="36">Conventional Tool</cx:pt>
          <cx:pt idx="37">Conventional Tool</cx:pt>
          <cx:pt idx="38">Conventional Tool</cx:pt>
          <cx:pt idx="39">Conventional Tool</cx:pt>
          <cx:pt idx="40">Conventional Tool</cx:pt>
          <cx:pt idx="41">Conventional Tool</cx:pt>
          <cx:pt idx="42">Conventional Tool</cx:pt>
          <cx:pt idx="43">Conventional Tool</cx:pt>
          <cx:pt idx="44">Conventional Tool</cx:pt>
          <cx:pt idx="45">Conventional Tool</cx:pt>
          <cx:pt idx="46">Conventional Tool</cx:pt>
          <cx:pt idx="47">Conventional Tool</cx:pt>
          <cx:pt idx="48">EAHA</cx:pt>
          <cx:pt idx="49">EAHB</cx:pt>
          <cx:pt idx="50">EAHA</cx:pt>
          <cx:pt idx="51">EAHA</cx:pt>
          <cx:pt idx="52">EAHA</cx:pt>
          <cx:pt idx="53">EAHB</cx:pt>
          <cx:pt idx="54">EAHA</cx:pt>
          <cx:pt idx="55">EAHA</cx:pt>
          <cx:pt idx="56">EAHA</cx:pt>
          <cx:pt idx="57">EAHA</cx:pt>
          <cx:pt idx="58">EAHA</cx:pt>
          <cx:pt idx="59">EAHA</cx:pt>
          <cx:pt idx="60">EAHB</cx:pt>
          <cx:pt idx="61">EAHA</cx:pt>
          <cx:pt idx="62">EAHA</cx:pt>
          <cx:pt idx="63">EAHB</cx:pt>
          <cx:pt idx="64">EAHA</cx:pt>
          <cx:pt idx="65">EAHA</cx:pt>
          <cx:pt idx="66">EAHA</cx:pt>
          <cx:pt idx="67">EAHB</cx:pt>
          <cx:pt idx="68">EAHB</cx:pt>
          <cx:pt idx="69">EAHA</cx:pt>
          <cx:pt idx="70">EAHB</cx:pt>
          <cx:pt idx="71">EAHB</cx:pt>
          <cx:pt idx="72">EAHA</cx:pt>
          <cx:pt idx="73">EAHA</cx:pt>
          <cx:pt idx="74">EAHB</cx:pt>
          <cx:pt idx="75">EAHA</cx:pt>
          <cx:pt idx="76">EAHA</cx:pt>
          <cx:pt idx="77">EAHB</cx:pt>
          <cx:pt idx="78">EAHB</cx:pt>
          <cx:pt idx="79">EAHA</cx:pt>
          <cx:pt idx="80">EAHA</cx:pt>
          <cx:pt idx="81">EAHB</cx:pt>
          <cx:pt idx="82">EAHA</cx:pt>
          <cx:pt idx="83">EAHA</cx:pt>
          <cx:pt idx="84">EAHA</cx:pt>
          <cx:pt idx="85">EAHB</cx:pt>
          <cx:pt idx="86">EAHA</cx:pt>
          <cx:pt idx="87">EAHA</cx:pt>
          <cx:pt idx="88">EAHB</cx:pt>
          <cx:pt idx="89">EAHA</cx:pt>
          <cx:pt idx="90">EAHB</cx:pt>
          <cx:pt idx="91">EAHA</cx:pt>
          <cx:pt idx="92">EAHA</cx:pt>
          <cx:pt idx="93">EAHB</cx:pt>
          <cx:pt idx="94">EAHA</cx:pt>
          <cx:pt idx="95">EAHA</cx:pt>
        </cx:lvl>
      </cx:strDim>
      <cx:numDim type="val">
        <cx:f>Sheet10!$N$2:$N$97</cx:f>
        <cx:lvl ptCount="96" formatCode="General">
          <cx:pt idx="0">77.640000000000001</cx:pt>
          <cx:pt idx="1">31.739999999999998</cx:pt>
          <cx:pt idx="2">46.829999999999998</cx:pt>
          <cx:pt idx="3">55.859999999999999</cx:pt>
          <cx:pt idx="4">42.450000000000003</cx:pt>
          <cx:pt idx="5">53.049999999999997</cx:pt>
          <cx:pt idx="6">35.289999999999999</cx:pt>
          <cx:pt idx="7">37.299999999999997</cx:pt>
          <cx:pt idx="8">30.940000000000001</cx:pt>
          <cx:pt idx="9">35.289999999999999</cx:pt>
          <cx:pt idx="10">83.890000000000001</cx:pt>
          <cx:pt idx="11">48.350000000000001</cx:pt>
          <cx:pt idx="12">42.909999999999997</cx:pt>
          <cx:pt idx="13">37.25</cx:pt>
          <cx:pt idx="14">47.130000000000003</cx:pt>
          <cx:pt idx="15">88.079999999999998</cx:pt>
          <cx:pt idx="16">65.980000000000004</cx:pt>
          <cx:pt idx="17">51.149999999999999</cx:pt>
          <cx:pt idx="18">29.899999999999999</cx:pt>
          <cx:pt idx="19">71.030000000000001</cx:pt>
          <cx:pt idx="20">25.940000000000001</cx:pt>
          <cx:pt idx="21">124.11</cx:pt>
          <cx:pt idx="22">34.979999999999997</cx:pt>
          <cx:pt idx="23">51.049999999999997</cx:pt>
          <cx:pt idx="24">37.640000000000001</cx:pt>
          <cx:pt idx="25">55.57</cx:pt>
          <cx:pt idx="26">50.229999999999997</cx:pt>
          <cx:pt idx="27">112.05</cx:pt>
          <cx:pt idx="28">100.23</cx:pt>
          <cx:pt idx="29">43.579999999999998</cx:pt>
          <cx:pt idx="30">40.079999999999998</cx:pt>
          <cx:pt idx="31">62.030000000000001</cx:pt>
          <cx:pt idx="32">31.789999999999999</cx:pt>
          <cx:pt idx="33">101.73999999999999</cx:pt>
          <cx:pt idx="34">106.52</cx:pt>
          <cx:pt idx="35">38.649999999999999</cx:pt>
          <cx:pt idx="36">60.909999999999997</cx:pt>
          <cx:pt idx="37">41.990000000000002</cx:pt>
          <cx:pt idx="38">62.420000000000002</cx:pt>
          <cx:pt idx="39">50.109999999999999</cx:pt>
          <cx:pt idx="40">45.159999999999997</cx:pt>
          <cx:pt idx="41">46.420000000000002</cx:pt>
          <cx:pt idx="42">55.090000000000003</cx:pt>
          <cx:pt idx="43">126.20999999999999</cx:pt>
          <cx:pt idx="44">26.239999999999998</cx:pt>
          <cx:pt idx="45">25.25</cx:pt>
          <cx:pt idx="46">39.68</cx:pt>
          <cx:pt idx="47">74.549999999999997</cx:pt>
          <cx:pt idx="48">73.859999999999999</cx:pt>
          <cx:pt idx="49">49.340000000000003</cx:pt>
          <cx:pt idx="50">81.879999999999995</cx:pt>
          <cx:pt idx="51">85.269999999999996</cx:pt>
          <cx:pt idx="52">84.25</cx:pt>
          <cx:pt idx="53">55.240000000000002</cx:pt>
          <cx:pt idx="54">58.479999999999997</cx:pt>
          <cx:pt idx="55">57.979999999999997</cx:pt>
          <cx:pt idx="56">56</cx:pt>
          <cx:pt idx="57">75.849999999999994</cx:pt>
          <cx:pt idx="58">63.390000000000001</cx:pt>
          <cx:pt idx="59">51.350000000000001</cx:pt>
          <cx:pt idx="60">62.350000000000001</cx:pt>
          <cx:pt idx="61">72.450000000000003</cx:pt>
          <cx:pt idx="62">89.060000000000002</cx:pt>
          <cx:pt idx="63">77.430000000000007</cx:pt>
          <cx:pt idx="64">76.870000000000005</cx:pt>
          <cx:pt idx="65">83.420000000000002</cx:pt>
          <cx:pt idx="66">86.700000000000003</cx:pt>
          <cx:pt idx="67">48</cx:pt>
          <cx:pt idx="68">47.579999999999998</cx:pt>
          <cx:pt idx="69">83.269999999999996</cx:pt>
          <cx:pt idx="70">82.170000000000002</cx:pt>
          <cx:pt idx="71">64.230000000000004</cx:pt>
          <cx:pt idx="72">112.65000000000001</cx:pt>
          <cx:pt idx="73">92.25</cx:pt>
          <cx:pt idx="74">71.489999999999995</cx:pt>
          <cx:pt idx="75">101.20999999999999</cx:pt>
          <cx:pt idx="76">95.930000000000007</cx:pt>
          <cx:pt idx="77">57.789999999999999</cx:pt>
          <cx:pt idx="78">53.649999999999999</cx:pt>
          <cx:pt idx="79">85.620000000000005</cx:pt>
          <cx:pt idx="80">87.430000000000007</cx:pt>
          <cx:pt idx="81">31.27</cx:pt>
          <cx:pt idx="82">94.980000000000004</cx:pt>
          <cx:pt idx="83">104.64</cx:pt>
          <cx:pt idx="84">139.69999999999999</cx:pt>
          <cx:pt idx="85">34.380000000000003</cx:pt>
          <cx:pt idx="86">91.060000000000002</cx:pt>
          <cx:pt idx="87">100.43000000000001</cx:pt>
          <cx:pt idx="88">60.310000000000002</cx:pt>
          <cx:pt idx="89">84.719999999999999</cx:pt>
          <cx:pt idx="90">32.07</cx:pt>
          <cx:pt idx="91">63.299999999999997</cx:pt>
          <cx:pt idx="92">76.069999999999993</cx:pt>
          <cx:pt idx="93">92.390000000000001</cx:pt>
          <cx:pt idx="94">81.129999999999995</cx:pt>
          <cx:pt idx="95">84.150000000000006</cx:pt>
        </cx:lvl>
      </cx:numDim>
    </cx:data>
    <cx:data id="2">
      <cx:strDim type="cat">
        <cx:f>Sheet10!$G$2:$G$97</cx:f>
        <cx:lvl ptCount="96">
          <cx:pt idx="0">Conventional Tool</cx:pt>
          <cx:pt idx="1">Conventional Tool</cx:pt>
          <cx:pt idx="2">Conventional Tool</cx:pt>
          <cx:pt idx="3">Conventional Tool</cx:pt>
          <cx:pt idx="4">Conventional Tool</cx:pt>
          <cx:pt idx="5">Conventional Tool</cx:pt>
          <cx:pt idx="6">Conventional Tool</cx:pt>
          <cx:pt idx="7">Conventional Tool</cx:pt>
          <cx:pt idx="8">Conventional Tool</cx:pt>
          <cx:pt idx="9">Conventional Tool</cx:pt>
          <cx:pt idx="10">Conventional Tool</cx:pt>
          <cx:pt idx="11">Conventional Tool</cx:pt>
          <cx:pt idx="12">Conventional Tool</cx:pt>
          <cx:pt idx="13">Conventional Tool</cx:pt>
          <cx:pt idx="14">Conventional Tool</cx:pt>
          <cx:pt idx="15">Conventional Tool</cx:pt>
          <cx:pt idx="16">Conventional Tool</cx:pt>
          <cx:pt idx="17">Conventional Tool</cx:pt>
          <cx:pt idx="18">Conventional Tool</cx:pt>
          <cx:pt idx="19">Conventional Tool</cx:pt>
          <cx:pt idx="20">Conventional Tool</cx:pt>
          <cx:pt idx="21">Conventional Tool</cx:pt>
          <cx:pt idx="22">Conventional Tool</cx:pt>
          <cx:pt idx="23">Conventional Tool</cx:pt>
          <cx:pt idx="24">Conventional Tool</cx:pt>
          <cx:pt idx="25">Conventional Tool</cx:pt>
          <cx:pt idx="26">Conventional Tool</cx:pt>
          <cx:pt idx="27">Conventional Tool</cx:pt>
          <cx:pt idx="28">Conventional Tool</cx:pt>
          <cx:pt idx="29">Conventional Tool</cx:pt>
          <cx:pt idx="30">Conventional Tool</cx:pt>
          <cx:pt idx="31">Conventional Tool</cx:pt>
          <cx:pt idx="32">Conventional Tool</cx:pt>
          <cx:pt idx="33">Conventional Tool</cx:pt>
          <cx:pt idx="34">Conventional Tool</cx:pt>
          <cx:pt idx="35">Conventional Tool</cx:pt>
          <cx:pt idx="36">Conventional Tool</cx:pt>
          <cx:pt idx="37">Conventional Tool</cx:pt>
          <cx:pt idx="38">Conventional Tool</cx:pt>
          <cx:pt idx="39">Conventional Tool</cx:pt>
          <cx:pt idx="40">Conventional Tool</cx:pt>
          <cx:pt idx="41">Conventional Tool</cx:pt>
          <cx:pt idx="42">Conventional Tool</cx:pt>
          <cx:pt idx="43">Conventional Tool</cx:pt>
          <cx:pt idx="44">Conventional Tool</cx:pt>
          <cx:pt idx="45">Conventional Tool</cx:pt>
          <cx:pt idx="46">Conventional Tool</cx:pt>
          <cx:pt idx="47">Conventional Tool</cx:pt>
          <cx:pt idx="48">EAHA</cx:pt>
          <cx:pt idx="49">EAHB</cx:pt>
          <cx:pt idx="50">EAHA</cx:pt>
          <cx:pt idx="51">EAHA</cx:pt>
          <cx:pt idx="52">EAHA</cx:pt>
          <cx:pt idx="53">EAHB</cx:pt>
          <cx:pt idx="54">EAHA</cx:pt>
          <cx:pt idx="55">EAHA</cx:pt>
          <cx:pt idx="56">EAHA</cx:pt>
          <cx:pt idx="57">EAHA</cx:pt>
          <cx:pt idx="58">EAHA</cx:pt>
          <cx:pt idx="59">EAHA</cx:pt>
          <cx:pt idx="60">EAHB</cx:pt>
          <cx:pt idx="61">EAHA</cx:pt>
          <cx:pt idx="62">EAHA</cx:pt>
          <cx:pt idx="63">EAHB</cx:pt>
          <cx:pt idx="64">EAHA</cx:pt>
          <cx:pt idx="65">EAHA</cx:pt>
          <cx:pt idx="66">EAHA</cx:pt>
          <cx:pt idx="67">EAHB</cx:pt>
          <cx:pt idx="68">EAHB</cx:pt>
          <cx:pt idx="69">EAHA</cx:pt>
          <cx:pt idx="70">EAHB</cx:pt>
          <cx:pt idx="71">EAHB</cx:pt>
          <cx:pt idx="72">EAHA</cx:pt>
          <cx:pt idx="73">EAHA</cx:pt>
          <cx:pt idx="74">EAHB</cx:pt>
          <cx:pt idx="75">EAHA</cx:pt>
          <cx:pt idx="76">EAHA</cx:pt>
          <cx:pt idx="77">EAHB</cx:pt>
          <cx:pt idx="78">EAHB</cx:pt>
          <cx:pt idx="79">EAHA</cx:pt>
          <cx:pt idx="80">EAHA</cx:pt>
          <cx:pt idx="81">EAHB</cx:pt>
          <cx:pt idx="82">EAHA</cx:pt>
          <cx:pt idx="83">EAHA</cx:pt>
          <cx:pt idx="84">EAHA</cx:pt>
          <cx:pt idx="85">EAHB</cx:pt>
          <cx:pt idx="86">EAHA</cx:pt>
          <cx:pt idx="87">EAHA</cx:pt>
          <cx:pt idx="88">EAHB</cx:pt>
          <cx:pt idx="89">EAHA</cx:pt>
          <cx:pt idx="90">EAHB</cx:pt>
          <cx:pt idx="91">EAHA</cx:pt>
          <cx:pt idx="92">EAHA</cx:pt>
          <cx:pt idx="93">EAHB</cx:pt>
          <cx:pt idx="94">EAHA</cx:pt>
          <cx:pt idx="95">EAHA</cx:pt>
        </cx:lvl>
      </cx:strDim>
      <cx:numDim type="val">
        <cx:f>Sheet10!$O$2:$O$97</cx:f>
        <cx:lvl ptCount="96" formatCode="General">
          <cx:pt idx="0">133.66999999999999</cx:pt>
          <cx:pt idx="1">25.210000000000001</cx:pt>
          <cx:pt idx="2">28.32</cx:pt>
          <cx:pt idx="3">101.28</cx:pt>
          <cx:pt idx="4">31.18</cx:pt>
          <cx:pt idx="5">122.91</cx:pt>
          <cx:pt idx="6">122.73999999999999</cx:pt>
          <cx:pt idx="7">172.88</cx:pt>
          <cx:pt idx="8">95.120000000000005</cx:pt>
          <cx:pt idx="9">86.549999999999997</cx:pt>
          <cx:pt idx="10">78.409999999999997</cx:pt>
          <cx:pt idx="11">125.81999999999999</cx:pt>
          <cx:pt idx="12">31.300000000000001</cx:pt>
          <cx:pt idx="13">127.51000000000001</cx:pt>
          <cx:pt idx="14">86.920000000000002</cx:pt>
          <cx:pt idx="15">80.629999999999995</cx:pt>
          <cx:pt idx="16">140.71000000000001</cx:pt>
          <cx:pt idx="17">51.340000000000003</cx:pt>
          <cx:pt idx="18">40.390000000000001</cx:pt>
          <cx:pt idx="19">104.67</cx:pt>
          <cx:pt idx="20">105.13</cx:pt>
          <cx:pt idx="21">49.030000000000001</cx:pt>
          <cx:pt idx="22">19.52</cx:pt>
          <cx:pt idx="23">94.650000000000006</cx:pt>
          <cx:pt idx="24">28.350000000000001</cx:pt>
          <cx:pt idx="25">16.300000000000001</cx:pt>
          <cx:pt idx="26">27.73</cx:pt>
          <cx:pt idx="27">112.88</cx:pt>
          <cx:pt idx="28">121.89</cx:pt>
          <cx:pt idx="29">51.710000000000001</cx:pt>
          <cx:pt idx="30">33.229999999999997</cx:pt>
          <cx:pt idx="31">97.299999999999997</cx:pt>
          <cx:pt idx="32">28.510000000000002</cx:pt>
          <cx:pt idx="33">79.299999999999997</cx:pt>
          <cx:pt idx="34">45.299999999999997</cx:pt>
          <cx:pt idx="35">21.719999999999999</cx:pt>
          <cx:pt idx="36">122.48999999999999</cx:pt>
          <cx:pt idx="37">34.399999999999999</cx:pt>
          <cx:pt idx="38">88.560000000000002</cx:pt>
          <cx:pt idx="39">41.140000000000001</cx:pt>
          <cx:pt idx="40">124.22</cx:pt>
          <cx:pt idx="41">101.84999999999999</cx:pt>
          <cx:pt idx="42">143.58000000000001</cx:pt>
          <cx:pt idx="43">59.25</cx:pt>
          <cx:pt idx="44">93.840000000000003</cx:pt>
          <cx:pt idx="45">34.079999999999998</cx:pt>
          <cx:pt idx="46">175.50999999999999</cx:pt>
          <cx:pt idx="47">61.68</cx:pt>
          <cx:pt idx="48">105.16</cx:pt>
          <cx:pt idx="49">44.140000000000001</cx:pt>
          <cx:pt idx="50">157.66999999999999</cx:pt>
          <cx:pt idx="51">99.670000000000002</cx:pt>
          <cx:pt idx="52">52.32</cx:pt>
          <cx:pt idx="53">79.310000000000002</cx:pt>
          <cx:pt idx="54">111.86</cx:pt>
          <cx:pt idx="55">113.70999999999999</cx:pt>
          <cx:pt idx="56">81.579999999999998</cx:pt>
          <cx:pt idx="57">107.78</cx:pt>
          <cx:pt idx="58">37.420000000000002</cx:pt>
          <cx:pt idx="59">34.810000000000002</cx:pt>
          <cx:pt idx="60">27.120000000000001</cx:pt>
          <cx:pt idx="61">156.99000000000001</cx:pt>
          <cx:pt idx="62">49</cx:pt>
          <cx:pt idx="63">35.090000000000003</cx:pt>
          <cx:pt idx="64">147.96000000000001</cx:pt>
          <cx:pt idx="65">88.189999999999998</cx:pt>
          <cx:pt idx="66">48.109999999999999</cx:pt>
          <cx:pt idx="67">53.549999999999997</cx:pt>
          <cx:pt idx="68">69.099999999999994</cx:pt>
          <cx:pt idx="69">133.00999999999999</cx:pt>
          <cx:pt idx="70">57.600000000000001</cx:pt>
          <cx:pt idx="71">134.77000000000001</cx:pt>
          <cx:pt idx="72">59.710000000000001</cx:pt>
          <cx:pt idx="73">38.219999999999999</cx:pt>
          <cx:pt idx="74">50.380000000000003</cx:pt>
          <cx:pt idx="75">91.219999999999999</cx:pt>
          <cx:pt idx="76">95.969999999999999</cx:pt>
          <cx:pt idx="77">38.030000000000001</cx:pt>
          <cx:pt idx="78">161.61000000000001</cx:pt>
          <cx:pt idx="79">156.03999999999999</cx:pt>
          <cx:pt idx="80">28.809999999999999</cx:pt>
          <cx:pt idx="81">48.890000000000001</cx:pt>
          <cx:pt idx="82">178.34999999999999</cx:pt>
          <cx:pt idx="83">45.380000000000003</cx:pt>
          <cx:pt idx="84">32.630000000000003</cx:pt>
          <cx:pt idx="85">24.789999999999999</cx:pt>
          <cx:pt idx="86">68.859999999999999</cx:pt>
          <cx:pt idx="87">139.31999999999999</cx:pt>
          <cx:pt idx="88">28.350000000000001</cx:pt>
          <cx:pt idx="89">41.979999999999997</cx:pt>
          <cx:pt idx="90">34.859999999999999</cx:pt>
          <cx:pt idx="91">36.049999999999997</cx:pt>
          <cx:pt idx="92">121.48999999999999</cx:pt>
          <cx:pt idx="93">44.259999999999998</cx:pt>
          <cx:pt idx="94">40.469999999999999</cx:pt>
          <cx:pt idx="95">106.15000000000001</cx:pt>
        </cx:lvl>
      </cx:numDim>
    </cx:data>
  </cx:chartData>
  <cx:chart>
    <cx:plotArea>
      <cx:plotAreaRegion>
        <cx:series layoutId="boxWhisker" uniqueId="{DFC67977-4149-4DB9-9A63-7B6A748B1A02}">
          <cx:tx>
            <cx:txData>
              <cx:f>Sheet10!$M$1</cx:f>
              <cx:v> Hip Angle</cx:v>
            </cx:txData>
          </cx:tx>
          <cx:dataId val="0"/>
          <cx:layoutPr>
            <cx:visibility meanLine="0" meanMarker="1" nonoutliers="0" outliers="1"/>
            <cx:statistics quartileMethod="exclusive"/>
          </cx:layoutPr>
        </cx:series>
        <cx:series layoutId="boxWhisker" uniqueId="{5E581958-7BE5-4AD3-98F6-13AC746CFBE6}">
          <cx:tx>
            <cx:txData>
              <cx:f>Sheet10!$N$1</cx:f>
              <cx:v>Effort elbow Angle</cx:v>
            </cx:txData>
          </cx:tx>
          <cx:dataId val="1"/>
          <cx:layoutPr>
            <cx:visibility meanLine="0" meanMarker="1" nonoutliers="0" outliers="1"/>
            <cx:statistics quartileMethod="exclusive"/>
          </cx:layoutPr>
        </cx:series>
        <cx:series layoutId="boxWhisker" uniqueId="{A1D64007-99C9-4ED8-BD46-88138687D7E6}">
          <cx:tx>
            <cx:txData>
              <cx:f>Sheet10!$O$1</cx:f>
              <cx:v>Effort wrist Angle</cx:v>
            </cx:txData>
          </cx:tx>
          <cx:dataId val="2"/>
          <cx:layoutPr>
            <cx:visibility meanLine="0" meanMarker="1" nonoutliers="0" outliers="1"/>
            <cx:statistics quartileMethod="exclusive"/>
          </cx:layoutPr>
        </cx:series>
      </cx:plotAreaRegion>
      <cx:axis id="0">
        <cx:catScaling gapWidth="1"/>
        <cx:title>
          <cx:tx>
            <cx:txData>
              <cx:v>Type of Tools</cx:v>
            </cx:txData>
          </cx:tx>
          <cx:txPr>
            <a:bodyPr spcFirstLastPara="1" vertOverflow="ellipsis" horzOverflow="overflow" wrap="square" lIns="0" tIns="0" rIns="0" bIns="0" anchor="ctr" anchorCtr="1"/>
            <a:lstStyle/>
            <a:p>
              <a:pPr algn="ctr" rtl="0">
                <a:defRPr>
                  <a:solidFill>
                    <a:sysClr val="windowText" lastClr="000000"/>
                  </a:solidFill>
                </a:defRPr>
              </a:pPr>
              <a:r>
                <a:rPr lang="en-US" sz="1200" b="1" i="0" u="none" strike="noStrike" baseline="0">
                  <a:solidFill>
                    <a:sysClr val="windowText" lastClr="000000"/>
                  </a:solidFill>
                  <a:latin typeface="Times New Roman" panose="02020603050405020304" pitchFamily="18" charset="0"/>
                  <a:cs typeface="Times New Roman" panose="02020603050405020304" pitchFamily="18" charset="0"/>
                </a:rPr>
                <a:t>Type of Tools</a:t>
              </a:r>
            </a:p>
          </cx:txPr>
        </cx:title>
        <cx:tickLabels/>
        <cx:txPr>
          <a:bodyPr spcFirstLastPara="1" vertOverflow="ellipsis" horzOverflow="overflow" wrap="square" lIns="0" tIns="0" rIns="0" bIns="0" anchor="ctr" anchorCtr="1"/>
          <a:lstStyle/>
          <a:p>
            <a:pPr algn="ctr" rtl="0">
              <a:defRPr sz="1200" b="1">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defRPr>
            </a:pPr>
            <a:endParaRPr lang="en-US" sz="1200" b="1" i="0" u="none" strike="noStrike" baseline="0">
              <a:solidFill>
                <a:sysClr val="windowText" lastClr="000000"/>
              </a:solidFill>
              <a:latin typeface="Times New Roman" panose="02020603050405020304" pitchFamily="18" charset="0"/>
              <a:cs typeface="Times New Roman" panose="02020603050405020304" pitchFamily="18" charset="0"/>
            </a:endParaRPr>
          </a:p>
        </cx:txPr>
      </cx:axis>
      <cx:axis id="1">
        <cx:valScaling/>
        <cx:title>
          <cx:tx>
            <cx:txData>
              <cx:v>Effort Angle. degrees</cx:v>
            </cx:txData>
          </cx:tx>
          <cx:txPr>
            <a:bodyPr spcFirstLastPara="1" vertOverflow="ellipsis" horzOverflow="overflow" wrap="square" lIns="0" tIns="0" rIns="0" bIns="0" anchor="ctr" anchorCtr="1"/>
            <a:lstStyle/>
            <a:p>
              <a:pPr algn="ctr" rtl="0">
                <a:defRPr sz="1200">
                  <a:solidFill>
                    <a:sysClr val="windowText" lastClr="000000"/>
                  </a:solidFill>
                </a:defRPr>
              </a:pPr>
              <a:r>
                <a:rPr lang="en-US" sz="1200" b="1" i="0" u="none" strike="noStrike" baseline="0">
                  <a:solidFill>
                    <a:sysClr val="windowText" lastClr="000000"/>
                  </a:solidFill>
                  <a:latin typeface="Times New Roman" panose="02020603050405020304" pitchFamily="18" charset="0"/>
                  <a:cs typeface="Times New Roman" panose="02020603050405020304" pitchFamily="18" charset="0"/>
                </a:rPr>
                <a:t>Effort Angle. degrees</a:t>
              </a:r>
            </a:p>
          </cx:txPr>
        </cx:title>
        <cx:majorGridlines/>
        <cx:tickLabels/>
      </cx:axis>
    </cx:plotArea>
    <cx:legend pos="b" align="ctr" overlay="0">
      <cx:txPr>
        <a:bodyPr spcFirstLastPara="1" vertOverflow="ellipsis" horzOverflow="overflow" wrap="square" lIns="0" tIns="0" rIns="0" bIns="0" anchor="ctr" anchorCtr="1"/>
        <a:lstStyle/>
        <a:p>
          <a:pPr algn="ctr" rtl="0">
            <a:defRPr sz="1200" b="1">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defRPr>
          </a:pPr>
          <a:endParaRPr lang="en-US" sz="1200" b="1" i="0" u="none" strike="noStrike" baseline="0">
            <a:solidFill>
              <a:sysClr val="windowText" lastClr="000000"/>
            </a:solidFill>
            <a:latin typeface="Times New Roman" panose="02020603050405020304" pitchFamily="18" charset="0"/>
            <a:cs typeface="Times New Roman" panose="02020603050405020304" pitchFamily="18" charset="0"/>
          </a:endParaRPr>
        </a:p>
      </cx:txPr>
    </cx:legend>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CB04D-1C75-43E0-9B64-B7DDAA42BB2C}" type="datetimeFigureOut">
              <a:rPr lang="en-US" smtClean="0"/>
              <a:t>7/7/2025</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C2670-3342-473C-969D-FDFF399F2050}" type="slidenum">
              <a:rPr lang="en-US" smtClean="0"/>
              <a:t>‹#›</a:t>
            </a:fld>
            <a:endParaRPr lang="en-US"/>
          </a:p>
        </p:txBody>
      </p:sp>
    </p:spTree>
    <p:extLst>
      <p:ext uri="{BB962C8B-B14F-4D97-AF65-F5344CB8AC3E}">
        <p14:creationId xmlns:p14="http://schemas.microsoft.com/office/powerpoint/2010/main" val="83174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pPr marL="171450" indent="-171450">
              <a:buFont typeface="Arial" panose="020B0604020202020204" pitchFamily="34" charset="0"/>
              <a:buChar char="•"/>
            </a:pPr>
            <a:r>
              <a:rPr lang="en-US" dirty="0"/>
              <a:t>In </a:t>
            </a:r>
            <a:r>
              <a:rPr lang="en-US" dirty="0" err="1"/>
              <a:t>Powerpoint</a:t>
            </a:r>
            <a:r>
              <a:rPr lang="en-US" dirty="0"/>
              <a:t>, click View &gt; Guides</a:t>
            </a:r>
          </a:p>
          <a:p>
            <a:pPr marL="171450" indent="-171450">
              <a:buFont typeface="Arial" panose="020B0604020202020204" pitchFamily="34" charset="0"/>
              <a:buChar char="•"/>
            </a:pPr>
            <a:r>
              <a:rPr lang="en-US" dirty="0"/>
              <a:t>Keep text within gutter guides.</a:t>
            </a:r>
          </a:p>
          <a:p>
            <a:pPr marL="171450" indent="-171450">
              <a:buFont typeface="Arial" panose="020B0604020202020204" pitchFamily="34" charset="0"/>
              <a:buChar char="•"/>
            </a:pPr>
            <a:r>
              <a:rPr lang="en-US" dirty="0"/>
              <a:t>Author list: Don’t split names onto two lines (e.g., “Jimmy [break] Smith”). If that happens, use a new line, unless you need the space. </a:t>
            </a:r>
            <a:r>
              <a:rPr lang="en-US" b="1" dirty="0"/>
              <a:t>Bold the first names of anybody who’s presenting</a:t>
            </a:r>
            <a:r>
              <a:rPr lang="en-US" dirty="0"/>
              <a:t> in person.</a:t>
            </a:r>
          </a:p>
          <a:p>
            <a:pPr marL="171450" indent="-171450">
              <a:buFont typeface="Arial" panose="020B0604020202020204" pitchFamily="34" charset="0"/>
              <a:buChar char="•"/>
            </a:pPr>
            <a:r>
              <a:rPr lang="en-US" dirty="0"/>
              <a:t>Intro/methods/result: </a:t>
            </a:r>
            <a:r>
              <a:rPr lang="en-US" b="1" dirty="0"/>
              <a:t>Do not drop below font size 28</a:t>
            </a:r>
            <a:r>
              <a:rPr lang="en-US" dirty="0"/>
              <a:t>, but if you have extra space, jack up the font size until the space is full.</a:t>
            </a:r>
          </a:p>
          <a:p>
            <a:pPr marL="171450" indent="-171450">
              <a:buFont typeface="Arial" panose="020B0604020202020204" pitchFamily="34" charset="0"/>
              <a:buChar char="•"/>
            </a:pPr>
            <a:r>
              <a:rPr lang="en-US" dirty="0"/>
              <a:t>Do not use color in the sidebars except in graphs/figures. It’ll pull attention from the center and slow interpretation for passersby.</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26C2670-3342-473C-969D-FDFF399F2050}" type="slidenum">
              <a:rPr lang="en-US" smtClean="0"/>
              <a:t>1</a:t>
            </a:fld>
            <a:endParaRPr lang="en-US"/>
          </a:p>
        </p:txBody>
      </p:sp>
    </p:spTree>
    <p:extLst>
      <p:ext uri="{BB962C8B-B14F-4D97-AF65-F5344CB8AC3E}">
        <p14:creationId xmlns:p14="http://schemas.microsoft.com/office/powerpoint/2010/main" val="972003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3320" y="5387342"/>
            <a:ext cx="4197096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6172200" y="17289782"/>
            <a:ext cx="370332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601755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21369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335848" y="1752600"/>
            <a:ext cx="10647045"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394713" y="1752600"/>
            <a:ext cx="31323915"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062549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31110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68995" y="8206749"/>
            <a:ext cx="4258818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3368995" y="22029429"/>
            <a:ext cx="4258818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135061-2F74-46D4-9F8F-C77EF304855D}"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055305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394710" y="8763000"/>
            <a:ext cx="209854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4997410" y="8763000"/>
            <a:ext cx="209854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35061-2F74-46D4-9F8F-C77EF304855D}" type="datetimeFigureOut">
              <a:rPr lang="en-US" smtClean="0"/>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28215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01141" y="1752607"/>
            <a:ext cx="425881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01147" y="8069582"/>
            <a:ext cx="20889036"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401147" y="12024360"/>
            <a:ext cx="20889036"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4997413" y="8069582"/>
            <a:ext cx="20991911"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4997413" y="12024360"/>
            <a:ext cx="20991911"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35061-2F74-46D4-9F8F-C77EF304855D}" type="datetimeFigureOut">
              <a:rPr lang="en-US" smtClean="0"/>
              <a:t>7/7/2025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3838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35061-2F74-46D4-9F8F-C77EF304855D}" type="datetimeFigureOut">
              <a:rPr lang="en-US" smtClean="0"/>
              <a:t>7/7/2025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42050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5061-2F74-46D4-9F8F-C77EF304855D}" type="datetimeFigureOut">
              <a:rPr lang="en-US" smtClean="0"/>
              <a:t>7/7/2025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0565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2" y="2194560"/>
            <a:ext cx="15925561"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20991911" y="4739647"/>
            <a:ext cx="2499741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01142" y="9875520"/>
            <a:ext cx="15925561"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446394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2" y="2194560"/>
            <a:ext cx="15925561"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20991911" y="4739647"/>
            <a:ext cx="2499741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401142" y="9875520"/>
            <a:ext cx="15925561"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62001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94710" y="1752607"/>
            <a:ext cx="425881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394710" y="8763000"/>
            <a:ext cx="4258818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394710" y="30510487"/>
            <a:ext cx="1110996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F135061-2F74-46D4-9F8F-C77EF304855D}" type="datetimeFigureOut">
              <a:rPr lang="en-US" smtClean="0"/>
              <a:t>7/7/2025</a:t>
            </a:fld>
            <a:endParaRPr lang="en-US"/>
          </a:p>
        </p:txBody>
      </p:sp>
      <p:sp>
        <p:nvSpPr>
          <p:cNvPr id="5" name="Footer Placeholder 4"/>
          <p:cNvSpPr>
            <a:spLocks noGrp="1"/>
          </p:cNvSpPr>
          <p:nvPr>
            <p:ph type="ftr" sz="quarter" idx="3"/>
          </p:nvPr>
        </p:nvSpPr>
        <p:spPr>
          <a:xfrm>
            <a:off x="16356330" y="30510487"/>
            <a:ext cx="1666494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4872930" y="30510487"/>
            <a:ext cx="1110996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63FC52CE-B062-47D6-A8CB-AF6B214D1AE5}" type="slidenum">
              <a:rPr lang="en-US" smtClean="0"/>
              <a:t>‹#›</a:t>
            </a:fld>
            <a:endParaRPr lang="en-US"/>
          </a:p>
        </p:txBody>
      </p:sp>
    </p:spTree>
    <p:extLst>
      <p:ext uri="{BB962C8B-B14F-4D97-AF65-F5344CB8AC3E}">
        <p14:creationId xmlns:p14="http://schemas.microsoft.com/office/powerpoint/2010/main" val="2343206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image" Target="../media/image1.jpeg"/><Relationship Id="rId21" Type="http://schemas.openxmlformats.org/officeDocument/2006/relationships/image" Target="../media/image17.png"/><Relationship Id="rId7" Type="http://schemas.openxmlformats.org/officeDocument/2006/relationships/image" Target="../media/image4.png"/><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1.xml"/><Relationship Id="rId6" Type="http://schemas.microsoft.com/office/2014/relationships/chartEx" Target="../charts/chartEx1.xml"/><Relationship Id="rId11" Type="http://schemas.openxmlformats.org/officeDocument/2006/relationships/image" Target="../media/image7.JPG"/><Relationship Id="rId24" Type="http://schemas.openxmlformats.org/officeDocument/2006/relationships/image" Target="../media/image20.jpeg"/><Relationship Id="rId5" Type="http://schemas.openxmlformats.org/officeDocument/2006/relationships/image" Target="../media/image3.jpg"/><Relationship Id="rId15" Type="http://schemas.openxmlformats.org/officeDocument/2006/relationships/image" Target="../media/image11.png"/><Relationship Id="rId23" Type="http://schemas.openxmlformats.org/officeDocument/2006/relationships/image" Target="../media/image19.jpg"/><Relationship Id="rId10" Type="http://schemas.openxmlformats.org/officeDocument/2006/relationships/image" Target="../media/image6.png"/><Relationship Id="rId19"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0.png"/><Relationship Id="rId22"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7A42B5DE-3B14-6FD6-2BFE-08D9FF58D59B}"/>
              </a:ext>
            </a:extLst>
          </p:cNvPr>
          <p:cNvSpPr/>
          <p:nvPr/>
        </p:nvSpPr>
        <p:spPr>
          <a:xfrm>
            <a:off x="13527567" y="17352155"/>
            <a:ext cx="11993581" cy="6705151"/>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31" name="Rectangle 30">
            <a:extLst>
              <a:ext uri="{FF2B5EF4-FFF2-40B4-BE49-F238E27FC236}">
                <a16:creationId xmlns:a16="http://schemas.microsoft.com/office/drawing/2014/main" id="{AF96CBA1-663D-C46D-BBB0-9D833740A759}"/>
              </a:ext>
            </a:extLst>
          </p:cNvPr>
          <p:cNvSpPr/>
          <p:nvPr/>
        </p:nvSpPr>
        <p:spPr>
          <a:xfrm>
            <a:off x="37171098" y="-41469"/>
            <a:ext cx="12410815" cy="3291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buClr>
                <a:srgbClr val="C00000"/>
              </a:buClr>
              <a:buSzPct val="100000"/>
              <a:tabLst>
                <a:tab pos="457200" algn="l"/>
              </a:tabLst>
            </a:pPr>
            <a:r>
              <a:rPr lang="en-US" sz="1800" b="1" kern="100" dirty="0">
                <a:effectLst/>
                <a:latin typeface="Lato" panose="020F0502020204030203" pitchFamily="34" charset="0"/>
                <a:ea typeface="Lato" panose="020F0502020204030203" pitchFamily="34" charset="0"/>
                <a:cs typeface="Lato" panose="020F0502020204030203" pitchFamily="34" charset="0"/>
              </a:rPr>
              <a:t>Rotational Design:</a:t>
            </a:r>
            <a:r>
              <a:rPr lang="en-US" sz="1800" kern="100" dirty="0">
                <a:effectLst/>
                <a:latin typeface="Lato" panose="020F0502020204030203" pitchFamily="34" charset="0"/>
                <a:ea typeface="Lato" panose="020F0502020204030203" pitchFamily="34" charset="0"/>
                <a:cs typeface="Lato" panose="020F0502020204030203" pitchFamily="34" charset="0"/>
              </a:rPr>
              <a:t> Aims to improve ergonomic handling and reduce upper body strain.</a:t>
            </a:r>
          </a:p>
        </p:txBody>
      </p:sp>
      <p:sp>
        <p:nvSpPr>
          <p:cNvPr id="12" name="silent presenter">
            <a:extLst>
              <a:ext uri="{FF2B5EF4-FFF2-40B4-BE49-F238E27FC236}">
                <a16:creationId xmlns:a16="http://schemas.microsoft.com/office/drawing/2014/main" id="{EC86DA8B-8163-4552-8FA4-435C18CFF2A9}"/>
              </a:ext>
            </a:extLst>
          </p:cNvPr>
          <p:cNvSpPr/>
          <p:nvPr/>
        </p:nvSpPr>
        <p:spPr>
          <a:xfrm>
            <a:off x="-14246" y="0"/>
            <a:ext cx="12581102" cy="3291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DC4359A-7BBB-495A-96DE-65574C0C88E6}"/>
              </a:ext>
            </a:extLst>
          </p:cNvPr>
          <p:cNvSpPr>
            <a:spLocks noGrp="1"/>
          </p:cNvSpPr>
          <p:nvPr>
            <p:ph type="ctrTitle"/>
          </p:nvPr>
        </p:nvSpPr>
        <p:spPr>
          <a:xfrm>
            <a:off x="12946198" y="558615"/>
            <a:ext cx="23971023" cy="7692511"/>
          </a:xfrm>
        </p:spPr>
        <p:txBody>
          <a:bodyPr anchor="t">
            <a:noAutofit/>
          </a:bodyPr>
          <a:lstStyle/>
          <a:p>
            <a:pPr marL="1143000" indent="-1143000" algn="l">
              <a:lnSpc>
                <a:spcPct val="150000"/>
              </a:lnSpc>
              <a:buClr>
                <a:srgbClr val="C00000"/>
              </a:buClr>
              <a:buFont typeface="Arial" panose="020B0604020202020204" pitchFamily="34" charset="0"/>
              <a:buChar char="•"/>
            </a:pPr>
            <a:r>
              <a:rPr lang="en-US" sz="8400" b="1" dirty="0">
                <a:effectLst/>
                <a:latin typeface="Lato Black" panose="020F0502020204030203" pitchFamily="34" charset="0"/>
                <a:ea typeface="Lato Black" panose="020F0502020204030203" pitchFamily="34" charset="0"/>
                <a:cs typeface="Lato Black" panose="020F0502020204030203" pitchFamily="34" charset="0"/>
              </a:rPr>
              <a:t>Ergonomic auxiliary handles</a:t>
            </a:r>
            <a:r>
              <a:rPr lang="en-US" sz="8400" dirty="0">
                <a:effectLst/>
                <a:latin typeface="Lato Black" panose="020F0502020204030203" pitchFamily="34" charset="0"/>
                <a:ea typeface="Lato Black" panose="020F0502020204030203" pitchFamily="34" charset="0"/>
                <a:cs typeface="Lato Black" panose="020F0502020204030203" pitchFamily="34" charset="0"/>
              </a:rPr>
              <a:t> </a:t>
            </a:r>
            <a:r>
              <a:rPr lang="en-US" sz="8400" dirty="0">
                <a:effectLst/>
                <a:latin typeface="Lato" panose="020F0502020204030203" pitchFamily="34" charset="0"/>
                <a:ea typeface="Lato" panose="020F0502020204030203" pitchFamily="34" charset="0"/>
                <a:cs typeface="Lato" panose="020F0502020204030203" pitchFamily="34" charset="0"/>
              </a:rPr>
              <a:t>have been shown to </a:t>
            </a:r>
            <a:r>
              <a:rPr lang="en-US" sz="8400" b="1" dirty="0">
                <a:effectLst/>
                <a:latin typeface="Lato Black" panose="020F0502020204030203" pitchFamily="34" charset="0"/>
                <a:ea typeface="Lato Black" panose="020F0502020204030203" pitchFamily="34" charset="0"/>
                <a:cs typeface="Lato Black" panose="020F0502020204030203" pitchFamily="34" charset="0"/>
              </a:rPr>
              <a:t>reduce strain</a:t>
            </a:r>
            <a:r>
              <a:rPr lang="en-US" sz="8400" dirty="0">
                <a:effectLst/>
                <a:latin typeface="Lato Black" panose="020F0502020204030203" pitchFamily="34" charset="0"/>
                <a:ea typeface="Lato Black" panose="020F0502020204030203" pitchFamily="34" charset="0"/>
                <a:cs typeface="Lato Black" panose="020F0502020204030203" pitchFamily="34" charset="0"/>
              </a:rPr>
              <a:t>, </a:t>
            </a:r>
            <a:r>
              <a:rPr lang="en-US" sz="8400" b="1" dirty="0">
                <a:effectLst/>
                <a:latin typeface="Lato Black" panose="020F0502020204030203" pitchFamily="34" charset="0"/>
                <a:ea typeface="Lato Black" panose="020F0502020204030203" pitchFamily="34" charset="0"/>
                <a:cs typeface="Lato Black" panose="020F0502020204030203" pitchFamily="34" charset="0"/>
              </a:rPr>
              <a:t>lower heart rate</a:t>
            </a:r>
            <a:r>
              <a:rPr lang="en-US" sz="8400" dirty="0">
                <a:effectLst/>
                <a:latin typeface="Lato Black" panose="020F0502020204030203" pitchFamily="34" charset="0"/>
                <a:ea typeface="Lato Black" panose="020F0502020204030203" pitchFamily="34" charset="0"/>
                <a:cs typeface="Lato Black" panose="020F0502020204030203" pitchFamily="34" charset="0"/>
              </a:rPr>
              <a:t>, and </a:t>
            </a:r>
            <a:r>
              <a:rPr lang="en-US" sz="8400" b="1" dirty="0">
                <a:effectLst/>
                <a:latin typeface="Lato Black" panose="020F0502020204030203" pitchFamily="34" charset="0"/>
                <a:ea typeface="Lato Black" panose="020F0502020204030203" pitchFamily="34" charset="0"/>
                <a:cs typeface="Lato Black" panose="020F0502020204030203" pitchFamily="34" charset="0"/>
              </a:rPr>
              <a:t>decrease energy use by up to 15%</a:t>
            </a:r>
            <a:r>
              <a:rPr lang="en-US" sz="8400" dirty="0">
                <a:effectLst/>
                <a:latin typeface="Lato Black" panose="020F0502020204030203" pitchFamily="34" charset="0"/>
                <a:ea typeface="Lato Black" panose="020F0502020204030203" pitchFamily="34" charset="0"/>
                <a:cs typeface="Lato Black" panose="020F0502020204030203" pitchFamily="34" charset="0"/>
              </a:rPr>
              <a:t> </a:t>
            </a:r>
            <a:r>
              <a:rPr lang="en-US" sz="8400" dirty="0">
                <a:latin typeface="Lato" panose="020F0502020204030203" pitchFamily="34" charset="0"/>
                <a:ea typeface="Lato" panose="020F0502020204030203" pitchFamily="34" charset="0"/>
                <a:cs typeface="Lato" panose="020F0502020204030203" pitchFamily="34" charset="0"/>
              </a:rPr>
              <a:t>with particularly significant benefits for</a:t>
            </a:r>
            <a:r>
              <a:rPr lang="en-US" sz="8400" dirty="0">
                <a:effectLst/>
                <a:latin typeface="Lato" panose="020F0502020204030203" pitchFamily="34" charset="0"/>
                <a:ea typeface="Lato" panose="020F0502020204030203" pitchFamily="34" charset="0"/>
                <a:cs typeface="Lato" panose="020F0502020204030203" pitchFamily="34" charset="0"/>
              </a:rPr>
              <a:t> women farmers. </a:t>
            </a:r>
            <a:br>
              <a:rPr lang="en-US" sz="8000" dirty="0">
                <a:effectLst/>
                <a:latin typeface="Lato" panose="020F0502020204030203" pitchFamily="34" charset="0"/>
                <a:ea typeface="Lato" panose="020F0502020204030203" pitchFamily="34" charset="0"/>
                <a:cs typeface="Lato" panose="020F0502020204030203" pitchFamily="34" charset="0"/>
              </a:rPr>
            </a:br>
            <a:endParaRPr lang="en-US" sz="80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3" name="TextBox 2">
            <a:extLst>
              <a:ext uri="{FF2B5EF4-FFF2-40B4-BE49-F238E27FC236}">
                <a16:creationId xmlns:a16="http://schemas.microsoft.com/office/drawing/2014/main" id="{8E35B311-3C19-412C-ADE6-EB2E4158F366}"/>
              </a:ext>
            </a:extLst>
          </p:cNvPr>
          <p:cNvSpPr txBox="1"/>
          <p:nvPr/>
        </p:nvSpPr>
        <p:spPr>
          <a:xfrm>
            <a:off x="750675" y="5668965"/>
            <a:ext cx="11509329" cy="24903869"/>
          </a:xfrm>
          <a:prstGeom prst="rect">
            <a:avLst/>
          </a:prstGeom>
          <a:noFill/>
        </p:spPr>
        <p:txBody>
          <a:bodyPr wrap="square" rtlCol="0">
            <a:spAutoFit/>
          </a:bodyPr>
          <a:lstStyle/>
          <a:p>
            <a:pPr lvl="0">
              <a:lnSpc>
                <a:spcPct val="107000"/>
              </a:lnSpc>
              <a:spcAft>
                <a:spcPts val="800"/>
              </a:spcAft>
              <a:buSzPts val="1000"/>
              <a:tabLst>
                <a:tab pos="457200" algn="l"/>
              </a:tabLst>
            </a:pPr>
            <a:r>
              <a:rPr lang="en-US" sz="3600" b="1" dirty="0">
                <a:solidFill>
                  <a:srgbClr val="C00000"/>
                </a:solidFill>
                <a:latin typeface="Lato" panose="020F0502020204030203" pitchFamily="34" charset="0"/>
                <a:cs typeface="Segoe UI" panose="020B0502040204020203" pitchFamily="34" charset="0"/>
              </a:rPr>
              <a:t>BACKGROUND: </a:t>
            </a:r>
          </a:p>
          <a:p>
            <a:pPr marL="342900" lvl="0" indent="-342900">
              <a:lnSpc>
                <a:spcPct val="107000"/>
              </a:lnSpc>
              <a:spcAft>
                <a:spcPts val="800"/>
              </a:spcAft>
              <a:buClr>
                <a:srgbClr val="C00000"/>
              </a:buClr>
              <a:buSzPct val="100000"/>
              <a:buFont typeface="Symbol" panose="05050102010706020507" pitchFamily="18" charset="2"/>
              <a:buChar char=""/>
              <a:tabLst>
                <a:tab pos="457200" algn="l"/>
              </a:tabLst>
            </a:pPr>
            <a:r>
              <a:rPr lang="en-US" sz="3600" dirty="0">
                <a:latin typeface="Lato" panose="020F0502020204030203" pitchFamily="34" charset="0"/>
                <a:ea typeface="Lato" panose="020F0502020204030203" pitchFamily="34" charset="0"/>
                <a:cs typeface="Lato" panose="020F0502020204030203" pitchFamily="34" charset="0"/>
              </a:rPr>
              <a:t>Traditional agricultural tools often lack ergonomic designs, which are especially needed by women farmers</a:t>
            </a:r>
            <a:r>
              <a:rPr lang="en-US" sz="3600" kern="100" dirty="0">
                <a:effectLst/>
                <a:latin typeface="Lato" panose="020F0502020204030203" pitchFamily="34" charset="0"/>
                <a:ea typeface="Lato" panose="020F0502020204030203" pitchFamily="34" charset="0"/>
                <a:cs typeface="Lato" panose="020F0502020204030203" pitchFamily="34" charset="0"/>
              </a:rPr>
              <a:t>.</a:t>
            </a:r>
          </a:p>
          <a:p>
            <a:pPr lvl="0">
              <a:lnSpc>
                <a:spcPct val="107000"/>
              </a:lnSpc>
              <a:spcAft>
                <a:spcPts val="800"/>
              </a:spcAft>
              <a:buSzPts val="1000"/>
              <a:tabLst>
                <a:tab pos="457200" algn="l"/>
              </a:tabLst>
            </a:pPr>
            <a:r>
              <a:rPr lang="en-US" sz="3600" b="1" kern="100" dirty="0">
                <a:effectLst/>
                <a:latin typeface="Lato" panose="020F0502020204030203" pitchFamily="34" charset="0"/>
                <a:ea typeface="Lato" panose="020F0502020204030203" pitchFamily="34" charset="0"/>
                <a:cs typeface="Lato" panose="020F0502020204030203" pitchFamily="34" charset="0"/>
              </a:rPr>
              <a:t>Previous Study Findings:</a:t>
            </a:r>
            <a:r>
              <a:rPr lang="en-US" sz="3600" kern="100" dirty="0">
                <a:effectLst/>
                <a:latin typeface="Lato" panose="020F0502020204030203" pitchFamily="34" charset="0"/>
                <a:ea typeface="Lato" panose="020F0502020204030203" pitchFamily="34" charset="0"/>
                <a:cs typeface="Lato" panose="020F0502020204030203" pitchFamily="34" charset="0"/>
              </a:rPr>
              <a:t> </a:t>
            </a:r>
          </a:p>
          <a:p>
            <a:pPr marL="571500" lvl="0" indent="-571500">
              <a:lnSpc>
                <a:spcPct val="107000"/>
              </a:lnSpc>
              <a:spcAft>
                <a:spcPts val="800"/>
              </a:spcAft>
              <a:buClr>
                <a:srgbClr val="C00000"/>
              </a:buClr>
              <a:buSzPct val="100000"/>
              <a:buFont typeface="Arial" panose="020B0604020202020204" pitchFamily="34" charset="0"/>
              <a:buChar char="•"/>
              <a:tabLst>
                <a:tab pos="457200" algn="l"/>
              </a:tabLst>
            </a:pPr>
            <a:r>
              <a:rPr lang="en-US" sz="3600" kern="100" dirty="0">
                <a:effectLst/>
                <a:latin typeface="Lato" panose="020F0502020204030203" pitchFamily="34" charset="0"/>
                <a:ea typeface="Lato" panose="020F0502020204030203" pitchFamily="34" charset="0"/>
                <a:cs typeface="Lato" panose="020F0502020204030203" pitchFamily="34" charset="0"/>
              </a:rPr>
              <a:t>Existing static auxiliary handles reduced strain but lacked adjustability for individual body mechanics, causing some areas (including the elbow, and shoulder) to experience additional strain.</a:t>
            </a:r>
          </a:p>
          <a:p>
            <a:pPr lvl="0">
              <a:lnSpc>
                <a:spcPct val="107000"/>
              </a:lnSpc>
              <a:spcAft>
                <a:spcPts val="800"/>
              </a:spcAft>
              <a:buSzPts val="1000"/>
              <a:tabLst>
                <a:tab pos="457200" algn="l"/>
              </a:tabLst>
            </a:pPr>
            <a:r>
              <a:rPr lang="en-US" sz="3600" b="1" kern="100" dirty="0">
                <a:solidFill>
                  <a:srgbClr val="C00000"/>
                </a:solidFill>
                <a:effectLst/>
                <a:latin typeface="Lato" panose="020F0502020204030203" pitchFamily="34" charset="0"/>
                <a:ea typeface="Lato" panose="020F0502020204030203" pitchFamily="34" charset="0"/>
                <a:cs typeface="Lato" panose="020F0502020204030203" pitchFamily="34" charset="0"/>
              </a:rPr>
              <a:t>Objective:</a:t>
            </a:r>
            <a:r>
              <a:rPr lang="en-US" sz="3600" kern="100" dirty="0">
                <a:solidFill>
                  <a:srgbClr val="C00000"/>
                </a:solidFill>
                <a:effectLst/>
                <a:latin typeface="Lato" panose="020F0502020204030203" pitchFamily="34" charset="0"/>
                <a:ea typeface="Lato" panose="020F0502020204030203" pitchFamily="34" charset="0"/>
                <a:cs typeface="Lato" panose="020F0502020204030203" pitchFamily="34" charset="0"/>
              </a:rPr>
              <a:t> </a:t>
            </a:r>
          </a:p>
          <a:p>
            <a:pPr marL="571500" lvl="0" indent="-571500">
              <a:lnSpc>
                <a:spcPct val="107000"/>
              </a:lnSpc>
              <a:spcAft>
                <a:spcPts val="800"/>
              </a:spcAft>
              <a:buClr>
                <a:srgbClr val="C00000"/>
              </a:buClr>
              <a:buSzPct val="100000"/>
              <a:buFont typeface="Arial" panose="020B0604020202020204" pitchFamily="34" charset="0"/>
              <a:buChar char="•"/>
              <a:tabLst>
                <a:tab pos="457200" algn="l"/>
              </a:tabLst>
            </a:pPr>
            <a:r>
              <a:rPr lang="en-US" sz="3600" dirty="0">
                <a:latin typeface="Lato" panose="020F0502020204030203" pitchFamily="34" charset="0"/>
                <a:ea typeface="Lato" panose="020F0502020204030203" pitchFamily="34" charset="0"/>
                <a:cs typeface="Lato" panose="020F0502020204030203" pitchFamily="34" charset="0"/>
              </a:rPr>
              <a:t>To design an ergonomic handle with rotation and height adjustability, promoting natural body alignment for each user</a:t>
            </a:r>
            <a:r>
              <a:rPr lang="en-US" sz="3600" kern="100" dirty="0">
                <a:effectLst/>
                <a:latin typeface="Lato" panose="020F0502020204030203" pitchFamily="34" charset="0"/>
                <a:ea typeface="Lato" panose="020F0502020204030203" pitchFamily="34" charset="0"/>
                <a:cs typeface="Lato" panose="020F0502020204030203" pitchFamily="34" charset="0"/>
              </a:rPr>
              <a:t>.</a:t>
            </a:r>
          </a:p>
          <a:p>
            <a:pPr lvl="0">
              <a:lnSpc>
                <a:spcPct val="107000"/>
              </a:lnSpc>
              <a:spcAft>
                <a:spcPts val="800"/>
              </a:spcAft>
              <a:buClr>
                <a:srgbClr val="C00000"/>
              </a:buClr>
              <a:buSzPct val="100000"/>
              <a:tabLst>
                <a:tab pos="457200" algn="l"/>
              </a:tabLst>
            </a:pPr>
            <a:endParaRPr lang="en-US" sz="3600" b="1" dirty="0">
              <a:solidFill>
                <a:srgbClr val="8C1616"/>
              </a:solidFill>
              <a:latin typeface="Lato" panose="020F0502020204030203" pitchFamily="34" charset="0"/>
              <a:cs typeface="Segoe UI" panose="020B0502040204020203" pitchFamily="34" charset="0"/>
            </a:endParaRPr>
          </a:p>
          <a:p>
            <a:pPr>
              <a:lnSpc>
                <a:spcPct val="120000"/>
              </a:lnSpc>
            </a:pPr>
            <a:r>
              <a:rPr lang="en-US" sz="3600" b="1" dirty="0">
                <a:solidFill>
                  <a:srgbClr val="C00000"/>
                </a:solidFill>
                <a:latin typeface="Lato" panose="020F0502020204030203" pitchFamily="34" charset="0"/>
                <a:cs typeface="Segoe UI" panose="020B0502040204020203" pitchFamily="34" charset="0"/>
              </a:rPr>
              <a:t>METHODS</a:t>
            </a:r>
          </a:p>
          <a:p>
            <a:pPr>
              <a:lnSpc>
                <a:spcPct val="107000"/>
              </a:lnSpc>
              <a:spcAft>
                <a:spcPts val="800"/>
              </a:spcAft>
            </a:pPr>
            <a:r>
              <a:rPr lang="en-US" sz="3600" b="1" kern="100" dirty="0">
                <a:effectLst/>
                <a:latin typeface="Lato" panose="020F0502020204030203" pitchFamily="34" charset="0"/>
                <a:ea typeface="Lato" panose="020F0502020204030203" pitchFamily="34" charset="0"/>
                <a:cs typeface="Lato" panose="020F0502020204030203" pitchFamily="34" charset="0"/>
              </a:rPr>
              <a:t>Static Handle Study:</a:t>
            </a:r>
          </a:p>
          <a:p>
            <a:pPr marL="571500" lvl="0" indent="-571500">
              <a:lnSpc>
                <a:spcPct val="107000"/>
              </a:lnSpc>
              <a:spcAft>
                <a:spcPts val="800"/>
              </a:spcAft>
              <a:buClr>
                <a:srgbClr val="C00000"/>
              </a:buClr>
              <a:buSzPct val="100000"/>
              <a:buFont typeface="Wingdings" panose="05000000000000000000" pitchFamily="2" charset="2"/>
              <a:buChar char="§"/>
              <a:tabLst>
                <a:tab pos="457200" algn="l"/>
              </a:tabLst>
            </a:pPr>
            <a:r>
              <a:rPr lang="en-US" sz="3600" dirty="0">
                <a:latin typeface="Lato" panose="020F0502020204030203" pitchFamily="34" charset="0"/>
                <a:ea typeface="Lato" panose="020F0502020204030203" pitchFamily="34" charset="0"/>
                <a:cs typeface="Lato" panose="020F0502020204030203" pitchFamily="34" charset="0"/>
              </a:rPr>
              <a:t>Participants: Eight women tested existing static auxiliary handles.</a:t>
            </a:r>
          </a:p>
          <a:p>
            <a:pPr marL="571500" lvl="0" indent="-571500">
              <a:lnSpc>
                <a:spcPct val="107000"/>
              </a:lnSpc>
              <a:spcAft>
                <a:spcPts val="800"/>
              </a:spcAft>
              <a:buClr>
                <a:srgbClr val="C00000"/>
              </a:buClr>
              <a:buSzPct val="100000"/>
              <a:buFont typeface="Wingdings" panose="05000000000000000000" pitchFamily="2" charset="2"/>
              <a:buChar char="§"/>
              <a:tabLst>
                <a:tab pos="457200" algn="l"/>
              </a:tabLst>
            </a:pPr>
            <a:r>
              <a:rPr lang="en-US" sz="3600" b="1" kern="100" dirty="0">
                <a:effectLst/>
                <a:latin typeface="Lato" panose="020F0502020204030203" pitchFamily="34" charset="0"/>
                <a:ea typeface="Lato" panose="020F0502020204030203" pitchFamily="34" charset="0"/>
                <a:cs typeface="Lato" panose="020F0502020204030203" pitchFamily="34" charset="0"/>
              </a:rPr>
              <a:t>Key Findings:</a:t>
            </a:r>
            <a:endParaRPr lang="en-US" sz="3600" kern="100" dirty="0">
              <a:effectLst/>
              <a:latin typeface="Lato" panose="020F0502020204030203" pitchFamily="34" charset="0"/>
              <a:ea typeface="Lato" panose="020F0502020204030203" pitchFamily="34" charset="0"/>
              <a:cs typeface="Lato" panose="020F0502020204030203" pitchFamily="34" charset="0"/>
            </a:endParaRPr>
          </a:p>
          <a:p>
            <a:pPr marL="1028700" lvl="1" indent="-571500">
              <a:lnSpc>
                <a:spcPct val="107000"/>
              </a:lnSpc>
              <a:spcAft>
                <a:spcPts val="800"/>
              </a:spcAft>
              <a:buClr>
                <a:srgbClr val="C00000"/>
              </a:buClr>
              <a:buSzPct val="100000"/>
              <a:buFont typeface="Arial" panose="020B0604020202020204" pitchFamily="34" charset="0"/>
              <a:buChar char="•"/>
              <a:tabLst>
                <a:tab pos="914400" algn="l"/>
              </a:tabLst>
            </a:pPr>
            <a:r>
              <a:rPr lang="en-US" sz="3600" b="1" dirty="0">
                <a:latin typeface="Lato" panose="020F0502020204030203" pitchFamily="34" charset="0"/>
                <a:ea typeface="Lato" panose="020F0502020204030203" pitchFamily="34" charset="0"/>
                <a:cs typeface="Lato" panose="020F0502020204030203" pitchFamily="34" charset="0"/>
              </a:rPr>
              <a:t>Reduced Heart Rate: </a:t>
            </a:r>
            <a:r>
              <a:rPr lang="en-US" sz="3600" dirty="0">
                <a:latin typeface="Lato" panose="020F0502020204030203" pitchFamily="34" charset="0"/>
                <a:ea typeface="Lato" panose="020F0502020204030203" pitchFamily="34" charset="0"/>
                <a:cs typeface="Lato" panose="020F0502020204030203" pitchFamily="34" charset="0"/>
              </a:rPr>
              <a:t>5 bpm decrease</a:t>
            </a:r>
          </a:p>
          <a:p>
            <a:pPr marL="1028700" lvl="1" indent="-571500">
              <a:lnSpc>
                <a:spcPct val="107000"/>
              </a:lnSpc>
              <a:spcAft>
                <a:spcPts val="800"/>
              </a:spcAft>
              <a:buClr>
                <a:srgbClr val="C00000"/>
              </a:buClr>
              <a:buSzPct val="100000"/>
              <a:buFont typeface="Arial" panose="020B0604020202020204" pitchFamily="34" charset="0"/>
              <a:buChar char="•"/>
              <a:tabLst>
                <a:tab pos="914400" algn="l"/>
              </a:tabLst>
            </a:pPr>
            <a:r>
              <a:rPr lang="en-US" sz="3600" b="1" dirty="0">
                <a:latin typeface="Lato" panose="020F0502020204030203" pitchFamily="34" charset="0"/>
                <a:ea typeface="Lato" panose="020F0502020204030203" pitchFamily="34" charset="0"/>
                <a:cs typeface="Lato" panose="020F0502020204030203" pitchFamily="34" charset="0"/>
              </a:rPr>
              <a:t>Energy Use Reduction: </a:t>
            </a:r>
            <a:r>
              <a:rPr lang="en-US" sz="3600" dirty="0">
                <a:latin typeface="Lato" panose="020F0502020204030203" pitchFamily="34" charset="0"/>
                <a:ea typeface="Lato" panose="020F0502020204030203" pitchFamily="34" charset="0"/>
                <a:cs typeface="Lato" panose="020F0502020204030203" pitchFamily="34" charset="0"/>
              </a:rPr>
              <a:t>approximately 15%</a:t>
            </a:r>
          </a:p>
          <a:p>
            <a:pPr marL="1028700" lvl="1" indent="-571500">
              <a:lnSpc>
                <a:spcPct val="107000"/>
              </a:lnSpc>
              <a:spcAft>
                <a:spcPts val="800"/>
              </a:spcAft>
              <a:buClr>
                <a:srgbClr val="C00000"/>
              </a:buClr>
              <a:buSzPct val="100000"/>
              <a:buFont typeface="Arial" panose="020B0604020202020204" pitchFamily="34" charset="0"/>
              <a:buChar char="•"/>
              <a:tabLst>
                <a:tab pos="914400" algn="l"/>
              </a:tabLst>
            </a:pPr>
            <a:r>
              <a:rPr lang="en-US" sz="3600" b="1" dirty="0">
                <a:latin typeface="Lato" panose="020F0502020204030203" pitchFamily="34" charset="0"/>
                <a:ea typeface="Lato" panose="020F0502020204030203" pitchFamily="34" charset="0"/>
                <a:cs typeface="Lato" panose="020F0502020204030203" pitchFamily="34" charset="0"/>
              </a:rPr>
              <a:t>Improved Hip Angle </a:t>
            </a:r>
            <a:r>
              <a:rPr lang="en-US" sz="3600" dirty="0">
                <a:latin typeface="Lato" panose="020F0502020204030203" pitchFamily="34" charset="0"/>
                <a:ea typeface="Lato" panose="020F0502020204030203" pitchFamily="34" charset="0"/>
                <a:cs typeface="Lato" panose="020F0502020204030203" pitchFamily="34" charset="0"/>
              </a:rPr>
              <a:t>by 15</a:t>
            </a:r>
            <a:r>
              <a:rPr lang="en-US" sz="3600" kern="100" dirty="0">
                <a:effectLst/>
                <a:latin typeface="Lato" panose="020F0502020204030203" pitchFamily="34" charset="0"/>
                <a:ea typeface="Lato" panose="020F0502020204030203" pitchFamily="34" charset="0"/>
                <a:cs typeface="Lato" panose="020F0502020204030203" pitchFamily="34" charset="0"/>
              </a:rPr>
              <a:t>°</a:t>
            </a:r>
          </a:p>
          <a:p>
            <a:pPr marL="1028700" lvl="1" indent="-571500">
              <a:lnSpc>
                <a:spcPct val="107000"/>
              </a:lnSpc>
              <a:spcAft>
                <a:spcPts val="800"/>
              </a:spcAft>
              <a:buClr>
                <a:srgbClr val="C00000"/>
              </a:buClr>
              <a:buSzPct val="100000"/>
              <a:buFont typeface="Arial" panose="020B0604020202020204" pitchFamily="34" charset="0"/>
              <a:buChar char="•"/>
              <a:tabLst>
                <a:tab pos="914400" algn="l"/>
              </a:tabLst>
            </a:pPr>
            <a:r>
              <a:rPr lang="en-US" sz="3600" b="1" kern="100" dirty="0">
                <a:effectLst/>
                <a:latin typeface="Lato" panose="020F0502020204030203" pitchFamily="34" charset="0"/>
                <a:ea typeface="Lato" panose="020F0502020204030203" pitchFamily="34" charset="0"/>
                <a:cs typeface="Lato" panose="020F0502020204030203" pitchFamily="34" charset="0"/>
              </a:rPr>
              <a:t>Elbow and Shoulder Strain:</a:t>
            </a:r>
            <a:r>
              <a:rPr lang="en-US" sz="3600" kern="100" dirty="0">
                <a:effectLst/>
                <a:latin typeface="Lato" panose="020F0502020204030203" pitchFamily="34" charset="0"/>
                <a:ea typeface="Lato" panose="020F0502020204030203" pitchFamily="34" charset="0"/>
                <a:cs typeface="Lato" panose="020F0502020204030203" pitchFamily="34" charset="0"/>
              </a:rPr>
              <a:t> Increased due to lack of adjustability</a:t>
            </a:r>
          </a:p>
          <a:p>
            <a:pPr>
              <a:lnSpc>
                <a:spcPct val="107000"/>
              </a:lnSpc>
              <a:spcAft>
                <a:spcPts val="800"/>
              </a:spcAft>
            </a:pPr>
            <a:r>
              <a:rPr lang="en-US" sz="3600" b="1" kern="100" dirty="0">
                <a:effectLst/>
                <a:latin typeface="Lato" panose="020F0502020204030203" pitchFamily="34" charset="0"/>
                <a:ea typeface="Lato" panose="020F0502020204030203" pitchFamily="34" charset="0"/>
                <a:cs typeface="Lato" panose="020F0502020204030203" pitchFamily="34" charset="0"/>
              </a:rPr>
              <a:t>New Design Features (Not Yet Tested)</a:t>
            </a:r>
            <a:endParaRPr lang="en-US" sz="3600" kern="100" dirty="0">
              <a:effectLst/>
              <a:latin typeface="Lato" panose="020F0502020204030203" pitchFamily="34" charset="0"/>
              <a:ea typeface="Lato" panose="020F0502020204030203" pitchFamily="34" charset="0"/>
              <a:cs typeface="Lato" panose="020F0502020204030203" pitchFamily="34" charset="0"/>
            </a:endParaRPr>
          </a:p>
          <a:p>
            <a:pPr marL="1028700" lvl="1" indent="-571500">
              <a:lnSpc>
                <a:spcPct val="107000"/>
              </a:lnSpc>
              <a:spcAft>
                <a:spcPts val="800"/>
              </a:spcAft>
              <a:buClr>
                <a:srgbClr val="C00000"/>
              </a:buClr>
              <a:buSzPct val="100000"/>
              <a:buFont typeface="Arial" panose="020B0604020202020204" pitchFamily="34" charset="0"/>
              <a:buChar char="•"/>
              <a:tabLst>
                <a:tab pos="457200" algn="l"/>
              </a:tabLst>
            </a:pPr>
            <a:r>
              <a:rPr lang="en-US" sz="3600" b="1" kern="100" dirty="0">
                <a:effectLst/>
                <a:latin typeface="Lato" panose="020F0502020204030203" pitchFamily="34" charset="0"/>
                <a:ea typeface="Lato" panose="020F0502020204030203" pitchFamily="34" charset="0"/>
                <a:cs typeface="Lato" panose="020F0502020204030203" pitchFamily="34" charset="0"/>
              </a:rPr>
              <a:t>Adjustable Heights:</a:t>
            </a:r>
            <a:r>
              <a:rPr lang="en-US" sz="3600" kern="100" dirty="0">
                <a:effectLst/>
                <a:latin typeface="Lato" panose="020F0502020204030203" pitchFamily="34" charset="0"/>
                <a:ea typeface="Lato" panose="020F0502020204030203" pitchFamily="34" charset="0"/>
                <a:cs typeface="Lato" panose="020F0502020204030203" pitchFamily="34" charset="0"/>
              </a:rPr>
              <a:t> 3-point adjustability (30 mm intervals for custom height based on elbow level.</a:t>
            </a:r>
          </a:p>
          <a:p>
            <a:pPr marL="1028700" lvl="1" indent="-571500">
              <a:lnSpc>
                <a:spcPct val="107000"/>
              </a:lnSpc>
              <a:spcAft>
                <a:spcPts val="800"/>
              </a:spcAft>
              <a:buClr>
                <a:srgbClr val="C00000"/>
              </a:buClr>
              <a:buSzPct val="100000"/>
              <a:buFont typeface="Arial" panose="020B0604020202020204" pitchFamily="34" charset="0"/>
              <a:buChar char="•"/>
              <a:tabLst>
                <a:tab pos="457200" algn="l"/>
              </a:tabLst>
            </a:pPr>
            <a:r>
              <a:rPr lang="en-US" sz="3600" b="1" kern="100" dirty="0">
                <a:effectLst/>
                <a:latin typeface="Lato" panose="020F0502020204030203" pitchFamily="34" charset="0"/>
                <a:ea typeface="Lato" panose="020F0502020204030203" pitchFamily="34" charset="0"/>
                <a:cs typeface="Lato" panose="020F0502020204030203" pitchFamily="34" charset="0"/>
              </a:rPr>
              <a:t>Rotational Movement:</a:t>
            </a:r>
            <a:r>
              <a:rPr lang="en-US" sz="3600" kern="100" dirty="0">
                <a:effectLst/>
                <a:latin typeface="Lato" panose="020F0502020204030203" pitchFamily="34" charset="0"/>
                <a:ea typeface="Lato" panose="020F0502020204030203" pitchFamily="34" charset="0"/>
                <a:cs typeface="Lato" panose="020F0502020204030203" pitchFamily="34" charset="0"/>
              </a:rPr>
              <a:t> </a:t>
            </a:r>
            <a:r>
              <a:rPr lang="en-US" sz="3600" dirty="0">
                <a:latin typeface="Lato" panose="020F0502020204030203" pitchFamily="34" charset="0"/>
                <a:ea typeface="Lato" panose="020F0502020204030203" pitchFamily="34" charset="0"/>
                <a:cs typeface="Lato" panose="020F0502020204030203" pitchFamily="34" charset="0"/>
              </a:rPr>
              <a:t>Allows natural motion, reducing strain on the elbow, shoulder, and wrist</a:t>
            </a:r>
            <a:r>
              <a:rPr lang="en-US" sz="3600" kern="100" dirty="0">
                <a:effectLst/>
                <a:latin typeface="Lato" panose="020F0502020204030203" pitchFamily="34" charset="0"/>
                <a:ea typeface="Lato" panose="020F0502020204030203" pitchFamily="34" charset="0"/>
                <a:cs typeface="Lato" panose="020F0502020204030203" pitchFamily="34" charset="0"/>
              </a:rPr>
              <a:t>.</a:t>
            </a:r>
          </a:p>
          <a:p>
            <a:r>
              <a:rPr lang="en-US" sz="3600" b="1" dirty="0">
                <a:solidFill>
                  <a:srgbClr val="C00000"/>
                </a:solidFill>
                <a:latin typeface="Lato" panose="020F0502020204030203" pitchFamily="34" charset="0"/>
                <a:cs typeface="Segoe UI" panose="020B0502040204020203" pitchFamily="34" charset="0"/>
              </a:rPr>
              <a:t>RESULTS</a:t>
            </a:r>
            <a:endParaRPr lang="en-US" sz="3600" dirty="0">
              <a:solidFill>
                <a:srgbClr val="C00000"/>
              </a:solidFill>
              <a:latin typeface="Lato" panose="020F0502020204030203" pitchFamily="34" charset="0"/>
              <a:cs typeface="Segoe UI" panose="020B0502040204020203" pitchFamily="34" charset="0"/>
            </a:endParaRPr>
          </a:p>
          <a:p>
            <a:pPr marL="571500" indent="-571500">
              <a:lnSpc>
                <a:spcPct val="120000"/>
              </a:lnSpc>
              <a:buFont typeface="Arial" panose="020B0604020202020204" pitchFamily="34" charset="0"/>
              <a:buChar char="•"/>
            </a:pPr>
            <a:endParaRPr lang="en-US" sz="3600" dirty="0">
              <a:latin typeface="Lato" panose="020F0502020204030203" pitchFamily="34" charset="0"/>
              <a:cs typeface="Segoe UI" panose="020B0502040204020203" pitchFamily="34" charset="0"/>
            </a:endParaRPr>
          </a:p>
          <a:p>
            <a:pPr>
              <a:lnSpc>
                <a:spcPct val="120000"/>
              </a:lnSpc>
            </a:pPr>
            <a:endParaRPr lang="en-US" sz="3600" dirty="0">
              <a:latin typeface="Lato" panose="020F0502020204030203" pitchFamily="34" charset="0"/>
              <a:cs typeface="Segoe UI" panose="020B0502040204020203" pitchFamily="34" charset="0"/>
            </a:endParaRPr>
          </a:p>
          <a:p>
            <a:pPr>
              <a:lnSpc>
                <a:spcPct val="120000"/>
              </a:lnSpc>
            </a:pPr>
            <a:endParaRPr lang="en-US" sz="3600" dirty="0">
              <a:latin typeface="Lato" panose="020F0502020204030203" pitchFamily="34" charset="0"/>
              <a:cs typeface="Segoe UI" panose="020B0502040204020203" pitchFamily="34" charset="0"/>
            </a:endParaRPr>
          </a:p>
          <a:p>
            <a:pPr>
              <a:lnSpc>
                <a:spcPct val="120000"/>
              </a:lnSpc>
            </a:pPr>
            <a:endParaRPr lang="en-US" sz="3600" dirty="0">
              <a:latin typeface="Lato" panose="020F0502020204030203" pitchFamily="34" charset="0"/>
              <a:cs typeface="Segoe UI" panose="020B0502040204020203" pitchFamily="34" charset="0"/>
            </a:endParaRPr>
          </a:p>
          <a:p>
            <a:pPr>
              <a:lnSpc>
                <a:spcPct val="120000"/>
              </a:lnSpc>
            </a:pPr>
            <a:endParaRPr lang="en-US" sz="3600" dirty="0">
              <a:latin typeface="Lato" panose="020F0502020204030203" pitchFamily="34" charset="0"/>
              <a:cs typeface="Segoe UI" panose="020B0502040204020203" pitchFamily="34" charset="0"/>
            </a:endParaRPr>
          </a:p>
          <a:p>
            <a:pPr>
              <a:lnSpc>
                <a:spcPct val="120000"/>
              </a:lnSpc>
            </a:pPr>
            <a:endParaRPr lang="en-US" sz="3600" dirty="0">
              <a:latin typeface="Lato" panose="020F0502020204030203" pitchFamily="34" charset="0"/>
              <a:cs typeface="Segoe UI" panose="020B0502040204020203" pitchFamily="34" charset="0"/>
            </a:endParaRPr>
          </a:p>
          <a:p>
            <a:pPr>
              <a:lnSpc>
                <a:spcPct val="120000"/>
              </a:lnSpc>
            </a:pPr>
            <a:endParaRPr lang="en-US" sz="3600" dirty="0">
              <a:latin typeface="Lato" panose="020F0502020204030203" pitchFamily="34" charset="0"/>
              <a:cs typeface="Segoe UI" panose="020B0502040204020203" pitchFamily="34" charset="0"/>
            </a:endParaRPr>
          </a:p>
          <a:p>
            <a:pPr>
              <a:lnSpc>
                <a:spcPct val="120000"/>
              </a:lnSpc>
            </a:pPr>
            <a:endParaRPr lang="en-US" sz="3600" dirty="0">
              <a:latin typeface="Lato" panose="020F050202020403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FCAC4B58-8623-4DBE-951A-DDF821787031}"/>
              </a:ext>
            </a:extLst>
          </p:cNvPr>
          <p:cNvSpPr txBox="1"/>
          <p:nvPr/>
        </p:nvSpPr>
        <p:spPr>
          <a:xfrm>
            <a:off x="37285688" y="681220"/>
            <a:ext cx="11740414" cy="5195205"/>
          </a:xfrm>
          <a:prstGeom prst="rect">
            <a:avLst/>
          </a:prstGeom>
          <a:noFill/>
        </p:spPr>
        <p:txBody>
          <a:bodyPr wrap="square" rtlCol="0">
            <a:spAutoFit/>
          </a:bodyPr>
          <a:lstStyle/>
          <a:p>
            <a:pPr lvl="0">
              <a:lnSpc>
                <a:spcPct val="107000"/>
              </a:lnSpc>
              <a:spcAft>
                <a:spcPts val="800"/>
              </a:spcAft>
              <a:buClr>
                <a:srgbClr val="C00000"/>
              </a:buClr>
              <a:buSzPct val="100000"/>
              <a:tabLst>
                <a:tab pos="457200" algn="l"/>
              </a:tabLst>
            </a:pPr>
            <a:endParaRPr lang="en-US" sz="3600" kern="100" dirty="0">
              <a:effectLst/>
              <a:latin typeface="Lato" panose="020F0502020204030203" pitchFamily="34" charset="0"/>
              <a:ea typeface="Lato" panose="020F0502020204030203" pitchFamily="34" charset="0"/>
              <a:cs typeface="Lato" panose="020F0502020204030203" pitchFamily="34" charset="0"/>
            </a:endParaRPr>
          </a:p>
          <a:p>
            <a:pPr>
              <a:lnSpc>
                <a:spcPct val="107000"/>
              </a:lnSpc>
              <a:spcAft>
                <a:spcPts val="800"/>
              </a:spcAft>
            </a:pPr>
            <a:r>
              <a:rPr lang="en-US" sz="3600" b="1" kern="100" dirty="0">
                <a:solidFill>
                  <a:srgbClr val="C00000"/>
                </a:solidFill>
                <a:effectLst/>
                <a:latin typeface="Lato" panose="020F0502020204030203" pitchFamily="34" charset="0"/>
                <a:ea typeface="Lato" panose="020F0502020204030203" pitchFamily="34" charset="0"/>
                <a:cs typeface="Lato" panose="020F0502020204030203" pitchFamily="34" charset="0"/>
              </a:rPr>
              <a:t>Results of Static Handle Study (Current Market Tools):</a:t>
            </a:r>
            <a:endParaRPr lang="en-US" sz="3600" kern="100" dirty="0">
              <a:solidFill>
                <a:srgbClr val="C00000"/>
              </a:solidFill>
              <a:effectLst/>
              <a:latin typeface="Lato" panose="020F0502020204030203" pitchFamily="34" charset="0"/>
              <a:ea typeface="Lato" panose="020F0502020204030203" pitchFamily="34" charset="0"/>
              <a:cs typeface="Lato" panose="020F0502020204030203" pitchFamily="34" charset="0"/>
            </a:endParaRPr>
          </a:p>
          <a:p>
            <a:pPr marL="571500" lvl="0" indent="-571500">
              <a:lnSpc>
                <a:spcPct val="107000"/>
              </a:lnSpc>
              <a:spcAft>
                <a:spcPts val="800"/>
              </a:spcAft>
              <a:buClr>
                <a:srgbClr val="C00000"/>
              </a:buClr>
              <a:buSzPct val="100000"/>
              <a:buFont typeface="Arial" panose="020B0604020202020204" pitchFamily="34" charset="0"/>
              <a:buChar char="•"/>
              <a:tabLst>
                <a:tab pos="457200" algn="l"/>
              </a:tabLst>
            </a:pPr>
            <a:r>
              <a:rPr lang="en-US" sz="3600" b="1" kern="100" dirty="0">
                <a:effectLst/>
                <a:latin typeface="Lato" panose="020F0502020204030203" pitchFamily="34" charset="0"/>
                <a:ea typeface="Lato" panose="020F0502020204030203" pitchFamily="34" charset="0"/>
                <a:cs typeface="Lato" panose="020F0502020204030203" pitchFamily="34" charset="0"/>
              </a:rPr>
              <a:t>Cardiovascular Benefits:</a:t>
            </a:r>
            <a:r>
              <a:rPr lang="en-US" sz="3600" kern="100" dirty="0">
                <a:effectLst/>
                <a:latin typeface="Lato" panose="020F0502020204030203" pitchFamily="34" charset="0"/>
                <a:ea typeface="Lato" panose="020F0502020204030203" pitchFamily="34" charset="0"/>
                <a:cs typeface="Lato" panose="020F0502020204030203" pitchFamily="34" charset="0"/>
              </a:rPr>
              <a:t> Lowered heart rate by 5 bpm, energy use decreased by 15%.</a:t>
            </a:r>
          </a:p>
          <a:p>
            <a:pPr marL="571500" lvl="0" indent="-571500">
              <a:lnSpc>
                <a:spcPct val="107000"/>
              </a:lnSpc>
              <a:spcAft>
                <a:spcPts val="800"/>
              </a:spcAft>
              <a:buClr>
                <a:srgbClr val="C00000"/>
              </a:buClr>
              <a:buSzPct val="100000"/>
              <a:buFont typeface="Arial" panose="020B0604020202020204" pitchFamily="34" charset="0"/>
              <a:buChar char="•"/>
              <a:tabLst>
                <a:tab pos="457200" algn="l"/>
              </a:tabLst>
            </a:pPr>
            <a:r>
              <a:rPr lang="en-US" sz="3600" b="1" kern="100" dirty="0">
                <a:effectLst/>
                <a:latin typeface="Lato" panose="020F0502020204030203" pitchFamily="34" charset="0"/>
                <a:ea typeface="Lato" panose="020F0502020204030203" pitchFamily="34" charset="0"/>
                <a:cs typeface="Lato" panose="020F0502020204030203" pitchFamily="34" charset="0"/>
              </a:rPr>
              <a:t>Strain Reduction:</a:t>
            </a:r>
            <a:r>
              <a:rPr lang="en-US" sz="3600" kern="100" dirty="0">
                <a:effectLst/>
                <a:latin typeface="Lato" panose="020F0502020204030203" pitchFamily="34" charset="0"/>
                <a:ea typeface="Lato" panose="020F0502020204030203" pitchFamily="34" charset="0"/>
                <a:cs typeface="Lato" panose="020F0502020204030203" pitchFamily="34" charset="0"/>
              </a:rPr>
              <a:t> Reduced hip angle by 15°, improved wrist alignment; elbow strain indicated the need for more adjustability.</a:t>
            </a:r>
          </a:p>
          <a:p>
            <a:pPr lvl="0">
              <a:lnSpc>
                <a:spcPct val="107000"/>
              </a:lnSpc>
              <a:spcAft>
                <a:spcPts val="800"/>
              </a:spcAft>
              <a:buClr>
                <a:srgbClr val="C00000"/>
              </a:buClr>
              <a:buSzPct val="100000"/>
              <a:tabLst>
                <a:tab pos="457200" algn="l"/>
              </a:tabLst>
            </a:pPr>
            <a:endParaRPr lang="en-US" sz="3600" kern="100" dirty="0">
              <a:effectLst/>
              <a:latin typeface="Lato" panose="020F0502020204030203" pitchFamily="34" charset="0"/>
              <a:ea typeface="Lato" panose="020F0502020204030203" pitchFamily="34" charset="0"/>
              <a:cs typeface="Lato" panose="020F0502020204030203" pitchFamily="34" charset="0"/>
            </a:endParaRPr>
          </a:p>
        </p:txBody>
      </p:sp>
      <p:sp>
        <p:nvSpPr>
          <p:cNvPr id="9" name="Graphic 7">
            <a:extLst>
              <a:ext uri="{FF2B5EF4-FFF2-40B4-BE49-F238E27FC236}">
                <a16:creationId xmlns:a16="http://schemas.microsoft.com/office/drawing/2014/main" id="{9914F9AF-0FB9-4924-8DCA-B46EEB713FE9}"/>
              </a:ext>
            </a:extLst>
          </p:cNvPr>
          <p:cNvSpPr/>
          <p:nvPr/>
        </p:nvSpPr>
        <p:spPr>
          <a:xfrm>
            <a:off x="17660503" y="29614615"/>
            <a:ext cx="1256803" cy="2173929"/>
          </a:xfrm>
          <a:custGeom>
            <a:avLst/>
            <a:gdLst>
              <a:gd name="connsiteX0" fmla="*/ 321256 w 2089376"/>
              <a:gd name="connsiteY0" fmla="*/ 0 h 3614056"/>
              <a:gd name="connsiteX1" fmla="*/ 0 w 2089376"/>
              <a:gd name="connsiteY1" fmla="*/ 321256 h 3614056"/>
              <a:gd name="connsiteX2" fmla="*/ 0 w 2089376"/>
              <a:gd name="connsiteY2" fmla="*/ 3292801 h 3614056"/>
              <a:gd name="connsiteX3" fmla="*/ 321256 w 2089376"/>
              <a:gd name="connsiteY3" fmla="*/ 3614057 h 3614056"/>
              <a:gd name="connsiteX4" fmla="*/ 1815047 w 2089376"/>
              <a:gd name="connsiteY4" fmla="*/ 3614057 h 3614056"/>
              <a:gd name="connsiteX5" fmla="*/ 2136303 w 2089376"/>
              <a:gd name="connsiteY5" fmla="*/ 3292801 h 3614056"/>
              <a:gd name="connsiteX6" fmla="*/ 2136303 w 2089376"/>
              <a:gd name="connsiteY6" fmla="*/ 321256 h 3614056"/>
              <a:gd name="connsiteX7" fmla="*/ 1815047 w 2089376"/>
              <a:gd name="connsiteY7" fmla="*/ 0 h 3614056"/>
              <a:gd name="connsiteX8" fmla="*/ 321256 w 2089376"/>
              <a:gd name="connsiteY8" fmla="*/ 0 h 3614056"/>
              <a:gd name="connsiteX9" fmla="*/ 889115 w 2089376"/>
              <a:gd name="connsiteY9" fmla="*/ 309397 h 3614056"/>
              <a:gd name="connsiteX10" fmla="*/ 1247302 w 2089376"/>
              <a:gd name="connsiteY10" fmla="*/ 309397 h 3614056"/>
              <a:gd name="connsiteX11" fmla="*/ 1289936 w 2089376"/>
              <a:gd name="connsiteY11" fmla="*/ 369650 h 3614056"/>
              <a:gd name="connsiteX12" fmla="*/ 1247302 w 2089376"/>
              <a:gd name="connsiteY12" fmla="*/ 429903 h 3614056"/>
              <a:gd name="connsiteX13" fmla="*/ 889115 w 2089376"/>
              <a:gd name="connsiteY13" fmla="*/ 429903 h 3614056"/>
              <a:gd name="connsiteX14" fmla="*/ 846480 w 2089376"/>
              <a:gd name="connsiteY14" fmla="*/ 369650 h 3614056"/>
              <a:gd name="connsiteX15" fmla="*/ 889115 w 2089376"/>
              <a:gd name="connsiteY15" fmla="*/ 309397 h 3614056"/>
              <a:gd name="connsiteX16" fmla="*/ 176468 w 2089376"/>
              <a:gd name="connsiteY16" fmla="*/ 738905 h 3614056"/>
              <a:gd name="connsiteX17" fmla="*/ 1959892 w 2089376"/>
              <a:gd name="connsiteY17" fmla="*/ 738905 h 3614056"/>
              <a:gd name="connsiteX18" fmla="*/ 1959892 w 2089376"/>
              <a:gd name="connsiteY18" fmla="*/ 2875208 h 3614056"/>
              <a:gd name="connsiteX19" fmla="*/ 176468 w 2089376"/>
              <a:gd name="connsiteY19" fmla="*/ 2875208 h 3614056"/>
              <a:gd name="connsiteX20" fmla="*/ 176468 w 2089376"/>
              <a:gd name="connsiteY20" fmla="*/ 738905 h 3614056"/>
              <a:gd name="connsiteX21" fmla="*/ 1068180 w 2089376"/>
              <a:gd name="connsiteY21" fmla="*/ 3045747 h 3614056"/>
              <a:gd name="connsiteX22" fmla="*/ 1068180 w 2089376"/>
              <a:gd name="connsiteY22" fmla="*/ 3045747 h 3614056"/>
              <a:gd name="connsiteX23" fmla="*/ 1267066 w 2089376"/>
              <a:gd name="connsiteY23" fmla="*/ 3244633 h 3614056"/>
              <a:gd name="connsiteX24" fmla="*/ 1267066 w 2089376"/>
              <a:gd name="connsiteY24" fmla="*/ 3244633 h 3614056"/>
              <a:gd name="connsiteX25" fmla="*/ 1267066 w 2089376"/>
              <a:gd name="connsiteY25" fmla="*/ 3244633 h 3614056"/>
              <a:gd name="connsiteX26" fmla="*/ 1267066 w 2089376"/>
              <a:gd name="connsiteY26" fmla="*/ 3244633 h 3614056"/>
              <a:gd name="connsiteX27" fmla="*/ 1068180 w 2089376"/>
              <a:gd name="connsiteY27" fmla="*/ 3443519 h 3614056"/>
              <a:gd name="connsiteX28" fmla="*/ 1068180 w 2089376"/>
              <a:gd name="connsiteY28" fmla="*/ 3443519 h 3614056"/>
              <a:gd name="connsiteX29" fmla="*/ 1068180 w 2089376"/>
              <a:gd name="connsiteY29" fmla="*/ 3443519 h 3614056"/>
              <a:gd name="connsiteX30" fmla="*/ 1068180 w 2089376"/>
              <a:gd name="connsiteY30" fmla="*/ 3443519 h 3614056"/>
              <a:gd name="connsiteX31" fmla="*/ 869294 w 2089376"/>
              <a:gd name="connsiteY31" fmla="*/ 3244633 h 3614056"/>
              <a:gd name="connsiteX32" fmla="*/ 869294 w 2089376"/>
              <a:gd name="connsiteY32" fmla="*/ 3244633 h 3614056"/>
              <a:gd name="connsiteX33" fmla="*/ 869294 w 2089376"/>
              <a:gd name="connsiteY33" fmla="*/ 3244633 h 3614056"/>
              <a:gd name="connsiteX34" fmla="*/ 869294 w 2089376"/>
              <a:gd name="connsiteY34" fmla="*/ 3244633 h 3614056"/>
              <a:gd name="connsiteX35" fmla="*/ 1068180 w 2089376"/>
              <a:gd name="connsiteY35" fmla="*/ 3045747 h 3614056"/>
              <a:gd name="connsiteX36" fmla="*/ 1068180 w 2089376"/>
              <a:gd name="connsiteY36" fmla="*/ 3045747 h 3614056"/>
              <a:gd name="connsiteX37" fmla="*/ 1068180 w 2089376"/>
              <a:gd name="connsiteY37" fmla="*/ 3045747 h 361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89376" h="3614056">
                <a:moveTo>
                  <a:pt x="321256" y="0"/>
                </a:moveTo>
                <a:cubicBezTo>
                  <a:pt x="144562" y="0"/>
                  <a:pt x="0" y="144562"/>
                  <a:pt x="0" y="321256"/>
                </a:cubicBezTo>
                <a:lnTo>
                  <a:pt x="0" y="3292801"/>
                </a:lnTo>
                <a:cubicBezTo>
                  <a:pt x="0" y="3469495"/>
                  <a:pt x="144562" y="3614057"/>
                  <a:pt x="321256" y="3614057"/>
                </a:cubicBezTo>
                <a:lnTo>
                  <a:pt x="1815047" y="3614057"/>
                </a:lnTo>
                <a:cubicBezTo>
                  <a:pt x="1991741" y="3614057"/>
                  <a:pt x="2136303" y="3469495"/>
                  <a:pt x="2136303" y="3292801"/>
                </a:cubicBezTo>
                <a:lnTo>
                  <a:pt x="2136303" y="321256"/>
                </a:lnTo>
                <a:cubicBezTo>
                  <a:pt x="2136303" y="144562"/>
                  <a:pt x="1991741" y="0"/>
                  <a:pt x="1815047" y="0"/>
                </a:cubicBezTo>
                <a:lnTo>
                  <a:pt x="321256" y="0"/>
                </a:lnTo>
                <a:close/>
                <a:moveTo>
                  <a:pt x="889115" y="309397"/>
                </a:moveTo>
                <a:lnTo>
                  <a:pt x="1247302" y="309397"/>
                </a:lnTo>
                <a:cubicBezTo>
                  <a:pt x="1270849" y="309397"/>
                  <a:pt x="1289936" y="336390"/>
                  <a:pt x="1289936" y="369650"/>
                </a:cubicBezTo>
                <a:cubicBezTo>
                  <a:pt x="1289936" y="402911"/>
                  <a:pt x="1270849" y="429903"/>
                  <a:pt x="1247302" y="429903"/>
                </a:cubicBezTo>
                <a:lnTo>
                  <a:pt x="889115" y="429903"/>
                </a:lnTo>
                <a:cubicBezTo>
                  <a:pt x="865567" y="429903"/>
                  <a:pt x="846480" y="402911"/>
                  <a:pt x="846480" y="369650"/>
                </a:cubicBezTo>
                <a:cubicBezTo>
                  <a:pt x="846480" y="336390"/>
                  <a:pt x="865567" y="309397"/>
                  <a:pt x="889115" y="309397"/>
                </a:cubicBezTo>
                <a:close/>
                <a:moveTo>
                  <a:pt x="176468" y="738905"/>
                </a:moveTo>
                <a:lnTo>
                  <a:pt x="1959892" y="738905"/>
                </a:lnTo>
                <a:lnTo>
                  <a:pt x="1959892" y="2875208"/>
                </a:lnTo>
                <a:lnTo>
                  <a:pt x="176468" y="2875208"/>
                </a:lnTo>
                <a:lnTo>
                  <a:pt x="176468" y="738905"/>
                </a:lnTo>
                <a:close/>
                <a:moveTo>
                  <a:pt x="1068180" y="3045747"/>
                </a:moveTo>
                <a:cubicBezTo>
                  <a:pt x="1068180" y="3045747"/>
                  <a:pt x="1068180" y="3045747"/>
                  <a:pt x="1068180" y="3045747"/>
                </a:cubicBezTo>
                <a:cubicBezTo>
                  <a:pt x="1178013" y="3045747"/>
                  <a:pt x="1267066" y="3134799"/>
                  <a:pt x="1267066" y="3244633"/>
                </a:cubicBezTo>
                <a:cubicBezTo>
                  <a:pt x="1267066" y="3244633"/>
                  <a:pt x="1267066" y="3244633"/>
                  <a:pt x="1267066" y="3244633"/>
                </a:cubicBezTo>
                <a:lnTo>
                  <a:pt x="1267066" y="3244633"/>
                </a:lnTo>
                <a:cubicBezTo>
                  <a:pt x="1267066" y="3244633"/>
                  <a:pt x="1267066" y="3244633"/>
                  <a:pt x="1267066" y="3244633"/>
                </a:cubicBezTo>
                <a:cubicBezTo>
                  <a:pt x="1267066" y="3354466"/>
                  <a:pt x="1178013" y="3443519"/>
                  <a:pt x="1068180" y="3443519"/>
                </a:cubicBezTo>
                <a:cubicBezTo>
                  <a:pt x="1068180" y="3443519"/>
                  <a:pt x="1068180" y="3443519"/>
                  <a:pt x="1068180" y="3443519"/>
                </a:cubicBezTo>
                <a:lnTo>
                  <a:pt x="1068180" y="3443519"/>
                </a:lnTo>
                <a:cubicBezTo>
                  <a:pt x="1068180" y="3443519"/>
                  <a:pt x="1068180" y="3443519"/>
                  <a:pt x="1068180" y="3443519"/>
                </a:cubicBezTo>
                <a:cubicBezTo>
                  <a:pt x="958346" y="3443519"/>
                  <a:pt x="869294" y="3354466"/>
                  <a:pt x="869294" y="3244633"/>
                </a:cubicBezTo>
                <a:cubicBezTo>
                  <a:pt x="869294" y="3244633"/>
                  <a:pt x="869294" y="3244633"/>
                  <a:pt x="869294" y="3244633"/>
                </a:cubicBezTo>
                <a:lnTo>
                  <a:pt x="869294" y="3244633"/>
                </a:lnTo>
                <a:cubicBezTo>
                  <a:pt x="869294" y="3244633"/>
                  <a:pt x="869294" y="3244633"/>
                  <a:pt x="869294" y="3244633"/>
                </a:cubicBezTo>
                <a:cubicBezTo>
                  <a:pt x="869294" y="3134799"/>
                  <a:pt x="958346" y="3045747"/>
                  <a:pt x="1068180" y="3045747"/>
                </a:cubicBezTo>
                <a:cubicBezTo>
                  <a:pt x="1068180" y="3045747"/>
                  <a:pt x="1068180" y="3045747"/>
                  <a:pt x="1068180" y="3045747"/>
                </a:cubicBezTo>
                <a:lnTo>
                  <a:pt x="1068180" y="3045747"/>
                </a:lnTo>
                <a:close/>
              </a:path>
            </a:pathLst>
          </a:custGeom>
          <a:solidFill>
            <a:srgbClr val="CDCDCD"/>
          </a:solidFill>
          <a:ln w="56406" cap="flat">
            <a:noFill/>
            <a:prstDash val="solid"/>
            <a:miter/>
          </a:ln>
        </p:spPr>
        <p:txBody>
          <a:bodyPr rtlCol="0" anchor="ctr"/>
          <a:lstStyle/>
          <a:p>
            <a:endParaRPr lang="en-US">
              <a:solidFill>
                <a:schemeClr val="bg1">
                  <a:lumMod val="85000"/>
                </a:schemeClr>
              </a:solidFill>
            </a:endParaRPr>
          </a:p>
        </p:txBody>
      </p:sp>
      <p:sp>
        <p:nvSpPr>
          <p:cNvPr id="19" name="TextBox 18">
            <a:extLst>
              <a:ext uri="{FF2B5EF4-FFF2-40B4-BE49-F238E27FC236}">
                <a16:creationId xmlns:a16="http://schemas.microsoft.com/office/drawing/2014/main" id="{315520EB-0F65-403D-A973-B17B2A4C2E9D}"/>
              </a:ext>
            </a:extLst>
          </p:cNvPr>
          <p:cNvSpPr txBox="1"/>
          <p:nvPr/>
        </p:nvSpPr>
        <p:spPr>
          <a:xfrm>
            <a:off x="18999424" y="30383952"/>
            <a:ext cx="5182581" cy="1200329"/>
          </a:xfrm>
          <a:prstGeom prst="rect">
            <a:avLst/>
          </a:prstGeom>
          <a:noFill/>
        </p:spPr>
        <p:txBody>
          <a:bodyPr wrap="square" rtlCol="0">
            <a:spAutoFit/>
          </a:bodyPr>
          <a:lstStyle/>
          <a:p>
            <a:r>
              <a:rPr lang="en-US" sz="3600" dirty="0">
                <a:solidFill>
                  <a:srgbClr val="CDCDCD"/>
                </a:solidFill>
                <a:latin typeface="Lato Black" panose="020F0A02020204030203" pitchFamily="34" charset="0"/>
                <a:cs typeface="Arial" panose="020B0604020202020204" pitchFamily="34" charset="0"/>
              </a:rPr>
              <a:t>Take a picture</a:t>
            </a:r>
            <a:r>
              <a:rPr lang="en-US" sz="3600" dirty="0">
                <a:solidFill>
                  <a:srgbClr val="CDCDCD"/>
                </a:solidFill>
                <a:latin typeface="Lato" panose="020F0502020204030203" pitchFamily="34" charset="0"/>
                <a:cs typeface="Arial" panose="020B0604020202020204" pitchFamily="34" charset="0"/>
              </a:rPr>
              <a:t> to </a:t>
            </a:r>
            <a:br>
              <a:rPr lang="en-US" sz="3600" dirty="0">
                <a:solidFill>
                  <a:srgbClr val="CDCDCD"/>
                </a:solidFill>
                <a:latin typeface="Lato" panose="020F0502020204030203" pitchFamily="34" charset="0"/>
                <a:cs typeface="Arial" panose="020B0604020202020204" pitchFamily="34" charset="0"/>
              </a:rPr>
            </a:br>
            <a:r>
              <a:rPr lang="en-US" sz="3600" dirty="0">
                <a:solidFill>
                  <a:srgbClr val="CDCDCD"/>
                </a:solidFill>
                <a:latin typeface="Lato Black" panose="020F0A02020204030203" pitchFamily="34" charset="0"/>
                <a:cs typeface="Arial" panose="020B0604020202020204" pitchFamily="34" charset="0"/>
              </a:rPr>
              <a:t>download</a:t>
            </a:r>
            <a:r>
              <a:rPr lang="en-US" sz="3600" dirty="0">
                <a:solidFill>
                  <a:srgbClr val="CDCDCD"/>
                </a:solidFill>
                <a:latin typeface="Lato" panose="020F0502020204030203" pitchFamily="34" charset="0"/>
                <a:cs typeface="Arial" panose="020B0604020202020204" pitchFamily="34" charset="0"/>
              </a:rPr>
              <a:t> the</a:t>
            </a:r>
            <a:r>
              <a:rPr lang="en-US" sz="3600" b="1" dirty="0">
                <a:solidFill>
                  <a:srgbClr val="CDCDCD"/>
                </a:solidFill>
                <a:latin typeface="Lato" panose="020F0502020204030203" pitchFamily="34" charset="0"/>
                <a:cs typeface="Arial" panose="020B0604020202020204" pitchFamily="34" charset="0"/>
              </a:rPr>
              <a:t> </a:t>
            </a:r>
            <a:r>
              <a:rPr lang="en-US" sz="3600" dirty="0">
                <a:solidFill>
                  <a:srgbClr val="CDCDCD"/>
                </a:solidFill>
                <a:latin typeface="Lato Black" panose="020F0A02020204030203" pitchFamily="34" charset="0"/>
                <a:cs typeface="Arial" panose="020B0604020202020204" pitchFamily="34" charset="0"/>
              </a:rPr>
              <a:t>full paper</a:t>
            </a:r>
          </a:p>
        </p:txBody>
      </p:sp>
      <p:cxnSp>
        <p:nvCxnSpPr>
          <p:cNvPr id="24" name="Straight Arrow Connector 23">
            <a:extLst>
              <a:ext uri="{FF2B5EF4-FFF2-40B4-BE49-F238E27FC236}">
                <a16:creationId xmlns:a16="http://schemas.microsoft.com/office/drawing/2014/main" id="{32B70FBA-A2DF-453C-9792-CA6E8DB0D343}"/>
              </a:ext>
            </a:extLst>
          </p:cNvPr>
          <p:cNvCxnSpPr>
            <a:cxnSpLocks/>
          </p:cNvCxnSpPr>
          <p:nvPr/>
        </p:nvCxnSpPr>
        <p:spPr>
          <a:xfrm flipH="1">
            <a:off x="16725900" y="30701579"/>
            <a:ext cx="967163" cy="0"/>
          </a:xfrm>
          <a:prstGeom prst="straightConnector1">
            <a:avLst/>
          </a:prstGeom>
          <a:ln w="66675">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 name="Graphic 18">
            <a:extLst>
              <a:ext uri="{FF2B5EF4-FFF2-40B4-BE49-F238E27FC236}">
                <a16:creationId xmlns:a16="http://schemas.microsoft.com/office/drawing/2014/main" id="{C1210836-80D5-470E-883D-041B85957069}"/>
              </a:ext>
            </a:extLst>
          </p:cNvPr>
          <p:cNvSpPr/>
          <p:nvPr/>
        </p:nvSpPr>
        <p:spPr>
          <a:xfrm>
            <a:off x="1674446" y="3994277"/>
            <a:ext cx="794104" cy="738508"/>
          </a:xfrm>
          <a:custGeom>
            <a:avLst/>
            <a:gdLst>
              <a:gd name="connsiteX0" fmla="*/ 310594 w 327663"/>
              <a:gd name="connsiteY0" fmla="*/ 219906 h 335196"/>
              <a:gd name="connsiteX1" fmla="*/ 246568 w 327663"/>
              <a:gd name="connsiteY1" fmla="*/ 176217 h 335196"/>
              <a:gd name="connsiteX2" fmla="*/ 212295 w 327663"/>
              <a:gd name="connsiteY2" fmla="*/ 176217 h 335196"/>
              <a:gd name="connsiteX3" fmla="*/ 165217 w 327663"/>
              <a:gd name="connsiteY3" fmla="*/ 189022 h 335196"/>
              <a:gd name="connsiteX4" fmla="*/ 118138 w 327663"/>
              <a:gd name="connsiteY4" fmla="*/ 176217 h 335196"/>
              <a:gd name="connsiteX5" fmla="*/ 83866 w 327663"/>
              <a:gd name="connsiteY5" fmla="*/ 176217 h 335196"/>
              <a:gd name="connsiteX6" fmla="*/ 19839 w 327663"/>
              <a:gd name="connsiteY6" fmla="*/ 219906 h 335196"/>
              <a:gd name="connsiteX7" fmla="*/ 1385 w 327663"/>
              <a:gd name="connsiteY7" fmla="*/ 299750 h 335196"/>
              <a:gd name="connsiteX8" fmla="*/ 165970 w 327663"/>
              <a:gd name="connsiteY8" fmla="*/ 335529 h 335196"/>
              <a:gd name="connsiteX9" fmla="*/ 329802 w 327663"/>
              <a:gd name="connsiteY9" fmla="*/ 299750 h 335196"/>
              <a:gd name="connsiteX10" fmla="*/ 310594 w 327663"/>
              <a:gd name="connsiteY10" fmla="*/ 219906 h 335196"/>
              <a:gd name="connsiteX11" fmla="*/ 165593 w 327663"/>
              <a:gd name="connsiteY11" fmla="*/ 154749 h 335196"/>
              <a:gd name="connsiteX12" fmla="*/ 242425 w 327663"/>
              <a:gd name="connsiteY12" fmla="*/ 77918 h 335196"/>
              <a:gd name="connsiteX13" fmla="*/ 165593 w 327663"/>
              <a:gd name="connsiteY13" fmla="*/ 1086 h 335196"/>
              <a:gd name="connsiteX14" fmla="*/ 88762 w 327663"/>
              <a:gd name="connsiteY14" fmla="*/ 77918 h 335196"/>
              <a:gd name="connsiteX15" fmla="*/ 165593 w 327663"/>
              <a:gd name="connsiteY15" fmla="*/ 154749 h 33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663" h="335196">
                <a:moveTo>
                  <a:pt x="310594" y="219906"/>
                </a:moveTo>
                <a:cubicBezTo>
                  <a:pt x="287243" y="179983"/>
                  <a:pt x="246568" y="176217"/>
                  <a:pt x="246568" y="176217"/>
                </a:cubicBezTo>
                <a:lnTo>
                  <a:pt x="212295" y="176217"/>
                </a:lnTo>
                <a:cubicBezTo>
                  <a:pt x="198360" y="184126"/>
                  <a:pt x="182541" y="189022"/>
                  <a:pt x="165217" y="189022"/>
                </a:cubicBezTo>
                <a:cubicBezTo>
                  <a:pt x="147892" y="189022"/>
                  <a:pt x="132074" y="184503"/>
                  <a:pt x="118138" y="176217"/>
                </a:cubicBezTo>
                <a:lnTo>
                  <a:pt x="83866" y="176217"/>
                </a:lnTo>
                <a:cubicBezTo>
                  <a:pt x="83866" y="176217"/>
                  <a:pt x="43190" y="179983"/>
                  <a:pt x="19839" y="219906"/>
                </a:cubicBezTo>
                <a:cubicBezTo>
                  <a:pt x="-2758" y="259828"/>
                  <a:pt x="1385" y="299750"/>
                  <a:pt x="1385" y="299750"/>
                </a:cubicBezTo>
                <a:cubicBezTo>
                  <a:pt x="1385" y="299750"/>
                  <a:pt x="37164" y="335529"/>
                  <a:pt x="165970" y="335529"/>
                </a:cubicBezTo>
                <a:cubicBezTo>
                  <a:pt x="294776" y="335529"/>
                  <a:pt x="329802" y="299750"/>
                  <a:pt x="329802" y="299750"/>
                </a:cubicBezTo>
                <a:cubicBezTo>
                  <a:pt x="329802" y="299750"/>
                  <a:pt x="333945" y="259828"/>
                  <a:pt x="310594" y="219906"/>
                </a:cubicBezTo>
                <a:close/>
                <a:moveTo>
                  <a:pt x="165593" y="154749"/>
                </a:moveTo>
                <a:cubicBezTo>
                  <a:pt x="208152" y="154749"/>
                  <a:pt x="242425" y="120477"/>
                  <a:pt x="242425" y="77918"/>
                </a:cubicBezTo>
                <a:cubicBezTo>
                  <a:pt x="242425" y="35359"/>
                  <a:pt x="208152" y="1086"/>
                  <a:pt x="165593" y="1086"/>
                </a:cubicBezTo>
                <a:cubicBezTo>
                  <a:pt x="123035" y="1086"/>
                  <a:pt x="88762" y="35736"/>
                  <a:pt x="88762" y="77918"/>
                </a:cubicBezTo>
                <a:cubicBezTo>
                  <a:pt x="88762" y="120477"/>
                  <a:pt x="123035" y="154749"/>
                  <a:pt x="165593" y="154749"/>
                </a:cubicBezTo>
                <a:close/>
              </a:path>
            </a:pathLst>
          </a:custGeom>
          <a:solidFill>
            <a:schemeClr val="bg1"/>
          </a:solidFill>
          <a:ln w="3663" cap="flat">
            <a:noFill/>
            <a:prstDash val="solid"/>
            <a:miter/>
          </a:ln>
        </p:spPr>
        <p:txBody>
          <a:bodyPr rtlCol="0" anchor="ctr"/>
          <a:lstStyle/>
          <a:p>
            <a:endParaRPr lang="en-US"/>
          </a:p>
        </p:txBody>
      </p:sp>
      <p:sp>
        <p:nvSpPr>
          <p:cNvPr id="20" name="Rectangle 19">
            <a:extLst>
              <a:ext uri="{FF2B5EF4-FFF2-40B4-BE49-F238E27FC236}">
                <a16:creationId xmlns:a16="http://schemas.microsoft.com/office/drawing/2014/main" id="{6BA4CF46-E210-4322-91D1-2A41779F64E4}"/>
              </a:ext>
            </a:extLst>
          </p:cNvPr>
          <p:cNvSpPr/>
          <p:nvPr/>
        </p:nvSpPr>
        <p:spPr>
          <a:xfrm>
            <a:off x="3272915" y="3700999"/>
            <a:ext cx="5618846" cy="1486689"/>
          </a:xfrm>
          <a:prstGeom prst="rect">
            <a:avLst/>
          </a:prstGeom>
        </p:spPr>
        <p:txBody>
          <a:bodyPr wrap="none">
            <a:spAutoFit/>
          </a:bodyPr>
          <a:lstStyle/>
          <a:p>
            <a:pPr>
              <a:lnSpc>
                <a:spcPct val="120000"/>
              </a:lnSpc>
            </a:pPr>
            <a:r>
              <a:rPr lang="en-US" sz="3600" dirty="0">
                <a:latin typeface="Lato" panose="020F0502020204030203" pitchFamily="34" charset="0"/>
                <a:cs typeface="Segoe UI" panose="020B0502040204020203" pitchFamily="34" charset="0"/>
              </a:rPr>
              <a:t>PRESENTER:</a:t>
            </a:r>
            <a:r>
              <a:rPr lang="en-US" sz="3600" b="1" dirty="0">
                <a:latin typeface="Lato" panose="020F0502020204030203" pitchFamily="34" charset="0"/>
                <a:cs typeface="Segoe UI" panose="020B0502040204020203" pitchFamily="34" charset="0"/>
              </a:rPr>
              <a:t> </a:t>
            </a:r>
          </a:p>
          <a:p>
            <a:pPr>
              <a:lnSpc>
                <a:spcPct val="120000"/>
              </a:lnSpc>
            </a:pPr>
            <a:r>
              <a:rPr lang="en-US" sz="4400" b="1" dirty="0">
                <a:latin typeface="Lato" panose="020F0502020204030203" pitchFamily="34" charset="0"/>
                <a:ea typeface="Lato" panose="020F0502020204030203" pitchFamily="34" charset="0"/>
                <a:cs typeface="Lato" panose="020F0502020204030203" pitchFamily="34" charset="0"/>
              </a:rPr>
              <a:t>Felix Michael Oguche</a:t>
            </a:r>
          </a:p>
        </p:txBody>
      </p:sp>
      <p:sp>
        <p:nvSpPr>
          <p:cNvPr id="21" name="TextBox 20">
            <a:extLst>
              <a:ext uri="{FF2B5EF4-FFF2-40B4-BE49-F238E27FC236}">
                <a16:creationId xmlns:a16="http://schemas.microsoft.com/office/drawing/2014/main" id="{CAC155C6-7E35-4156-B9B3-271571AF60CC}"/>
              </a:ext>
            </a:extLst>
          </p:cNvPr>
          <p:cNvSpPr txBox="1"/>
          <p:nvPr/>
        </p:nvSpPr>
        <p:spPr>
          <a:xfrm>
            <a:off x="811006" y="724953"/>
            <a:ext cx="12215358" cy="3416320"/>
          </a:xfrm>
          <a:prstGeom prst="rect">
            <a:avLst/>
          </a:prstGeom>
          <a:noFill/>
        </p:spPr>
        <p:txBody>
          <a:bodyPr wrap="square" rtlCol="0">
            <a:spAutoFit/>
          </a:bodyPr>
          <a:lstStyle/>
          <a:p>
            <a:r>
              <a:rPr lang="en-US" sz="5400" b="1" dirty="0">
                <a:latin typeface="Lato" panose="020F0502020204030203" pitchFamily="34" charset="0"/>
                <a:ea typeface="Lato" panose="020F0502020204030203" pitchFamily="34" charset="0"/>
                <a:cs typeface="Lato" panose="020F0502020204030203" pitchFamily="34" charset="0"/>
              </a:rPr>
              <a:t>Optimizing Tool Ergonomics for Farmers: Development of Adjustable Auxiliary Handles for Reduced Strain</a:t>
            </a:r>
            <a:br>
              <a:rPr lang="en-US" sz="5400" i="1" dirty="0">
                <a:latin typeface="Lato" panose="020F0502020204030203" pitchFamily="34" charset="0"/>
                <a:cs typeface="Segoe UI" panose="020B0502040204020203" pitchFamily="34" charset="0"/>
              </a:rPr>
            </a:br>
            <a:endParaRPr lang="en-US" sz="5400" i="1" dirty="0">
              <a:latin typeface="Lato" panose="020F0502020204030203" pitchFamily="34" charset="0"/>
              <a:cs typeface="Segoe UI" panose="020B0502040204020203" pitchFamily="34" charset="0"/>
            </a:endParaRPr>
          </a:p>
        </p:txBody>
      </p:sp>
      <p:sp>
        <p:nvSpPr>
          <p:cNvPr id="22" name="TextBox 21">
            <a:extLst>
              <a:ext uri="{FF2B5EF4-FFF2-40B4-BE49-F238E27FC236}">
                <a16:creationId xmlns:a16="http://schemas.microsoft.com/office/drawing/2014/main" id="{C3F61B32-8F5A-4CA2-B549-F3CD26098007}"/>
              </a:ext>
            </a:extLst>
          </p:cNvPr>
          <p:cNvSpPr txBox="1"/>
          <p:nvPr/>
        </p:nvSpPr>
        <p:spPr>
          <a:xfrm>
            <a:off x="37469293" y="24841528"/>
            <a:ext cx="10999059" cy="3647152"/>
          </a:xfrm>
          <a:prstGeom prst="rect">
            <a:avLst/>
          </a:prstGeom>
          <a:noFill/>
        </p:spPr>
        <p:txBody>
          <a:bodyPr wrap="square" rtlCol="0">
            <a:spAutoFit/>
          </a:bodyPr>
          <a:lstStyle/>
          <a:p>
            <a:pPr eaLnBrk="0" hangingPunct="0">
              <a:spcAft>
                <a:spcPts val="600"/>
              </a:spcAft>
            </a:pPr>
            <a:r>
              <a:rPr lang="en-US" sz="3600" b="1" dirty="0">
                <a:latin typeface="Lato" panose="020F0502020204030203" pitchFamily="34" charset="0"/>
                <a:ea typeface="Lato" panose="020F0502020204030203" pitchFamily="34" charset="0"/>
                <a:cs typeface="Lato" panose="020F0502020204030203" pitchFamily="34" charset="0"/>
              </a:rPr>
              <a:t>Felix Michael Oguche,              </a:t>
            </a:r>
            <a:r>
              <a:rPr lang="en-US" sz="3600" b="1" dirty="0" err="1">
                <a:latin typeface="Lato" panose="020F0502020204030203" pitchFamily="34" charset="0"/>
                <a:ea typeface="Lato" panose="020F0502020204030203" pitchFamily="34" charset="0"/>
                <a:cs typeface="Lato" panose="020F0502020204030203" pitchFamily="34" charset="0"/>
              </a:rPr>
              <a:t>Jianfeng</a:t>
            </a:r>
            <a:r>
              <a:rPr lang="en-US" sz="3600" b="1" dirty="0">
                <a:latin typeface="Lato" panose="020F0502020204030203" pitchFamily="34" charset="0"/>
                <a:ea typeface="Lato" panose="020F0502020204030203" pitchFamily="34" charset="0"/>
                <a:cs typeface="Lato" panose="020F0502020204030203" pitchFamily="34" charset="0"/>
              </a:rPr>
              <a:t> Zhou,  </a:t>
            </a:r>
          </a:p>
          <a:p>
            <a:pPr eaLnBrk="0" hangingPunct="0">
              <a:spcAft>
                <a:spcPts val="600"/>
              </a:spcAft>
            </a:pPr>
            <a:endParaRPr lang="en-US" sz="3600" b="1" dirty="0">
              <a:latin typeface="Lato" panose="020F0502020204030203" pitchFamily="34" charset="0"/>
              <a:ea typeface="Lato" panose="020F0502020204030203" pitchFamily="34" charset="0"/>
              <a:cs typeface="Lato" panose="020F0502020204030203" pitchFamily="34" charset="0"/>
            </a:endParaRPr>
          </a:p>
          <a:p>
            <a:pPr eaLnBrk="0" hangingPunct="0">
              <a:spcAft>
                <a:spcPts val="600"/>
              </a:spcAft>
            </a:pPr>
            <a:r>
              <a:rPr lang="en-US" sz="3600" b="1" dirty="0">
                <a:latin typeface="Lato" panose="020F0502020204030203" pitchFamily="34" charset="0"/>
                <a:ea typeface="Lato" panose="020F0502020204030203" pitchFamily="34" charset="0"/>
                <a:cs typeface="Lato" panose="020F0502020204030203" pitchFamily="34" charset="0"/>
              </a:rPr>
              <a:t>Karen </a:t>
            </a:r>
            <a:r>
              <a:rPr lang="en-US" sz="3600" b="1" dirty="0" err="1">
                <a:latin typeface="Lato" panose="020F0502020204030203" pitchFamily="34" charset="0"/>
                <a:ea typeface="Lato" panose="020F0502020204030203" pitchFamily="34" charset="0"/>
                <a:cs typeface="Lato" panose="020F0502020204030203" pitchFamily="34" charset="0"/>
              </a:rPr>
              <a:t>Funkenbusch</a:t>
            </a:r>
            <a:r>
              <a:rPr lang="en-US" sz="3600" b="1" dirty="0">
                <a:latin typeface="Lato" panose="020F0502020204030203" pitchFamily="34" charset="0"/>
                <a:ea typeface="Lato" panose="020F0502020204030203" pitchFamily="34" charset="0"/>
                <a:cs typeface="Lato" panose="020F0502020204030203" pitchFamily="34" charset="0"/>
              </a:rPr>
              <a:t>,              Marcia C. Shannon,</a:t>
            </a:r>
          </a:p>
          <a:p>
            <a:pPr eaLnBrk="0" hangingPunct="0"/>
            <a:endParaRPr lang="en-US" sz="3600" b="1" dirty="0">
              <a:latin typeface="Lato" panose="020F0502020204030203" pitchFamily="34" charset="0"/>
              <a:ea typeface="Lato" panose="020F0502020204030203" pitchFamily="34" charset="0"/>
              <a:cs typeface="Lato" panose="020F0502020204030203" pitchFamily="34" charset="0"/>
            </a:endParaRPr>
          </a:p>
          <a:p>
            <a:pPr eaLnBrk="0" hangingPunct="0"/>
            <a:r>
              <a:rPr lang="en-US" sz="3600" b="1" dirty="0">
                <a:latin typeface="Lato" panose="020F0502020204030203" pitchFamily="34" charset="0"/>
                <a:ea typeface="Lato" panose="020F0502020204030203" pitchFamily="34" charset="0"/>
                <a:cs typeface="Lato" panose="020F0502020204030203" pitchFamily="34" charset="0"/>
              </a:rPr>
              <a:t>University of Missouri, Columbia, MO</a:t>
            </a:r>
          </a:p>
          <a:p>
            <a:pPr eaLnBrk="0" hangingPunct="0"/>
            <a:r>
              <a:rPr lang="en-US" sz="3600" b="1" dirty="0">
                <a:latin typeface="Lato" panose="020F0502020204030203" pitchFamily="34" charset="0"/>
                <a:ea typeface="Lato" panose="020F0502020204030203" pitchFamily="34" charset="0"/>
                <a:cs typeface="Lato" panose="020F0502020204030203" pitchFamily="34" charset="0"/>
              </a:rPr>
              <a:t>(contact: fofdt@missouri.edu)</a:t>
            </a:r>
          </a:p>
        </p:txBody>
      </p:sp>
      <p:pic>
        <p:nvPicPr>
          <p:cNvPr id="8" name="Picture 2">
            <a:extLst>
              <a:ext uri="{FF2B5EF4-FFF2-40B4-BE49-F238E27FC236}">
                <a16:creationId xmlns:a16="http://schemas.microsoft.com/office/drawing/2014/main" id="{B633E5AC-568B-BB4C-1A98-FA977D39A7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9353" y="28697797"/>
            <a:ext cx="2929124" cy="26987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yellow letter on a black background&#10;&#10;Description automatically generated">
            <a:extLst>
              <a:ext uri="{FF2B5EF4-FFF2-40B4-BE49-F238E27FC236}">
                <a16:creationId xmlns:a16="http://schemas.microsoft.com/office/drawing/2014/main" id="{E4455CCC-01FE-1A3A-EE48-1B957FD293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51903" y="28830553"/>
            <a:ext cx="4475237" cy="2517321"/>
          </a:xfrm>
          <a:prstGeom prst="rect">
            <a:avLst/>
          </a:prstGeom>
        </p:spPr>
      </p:pic>
      <p:pic>
        <p:nvPicPr>
          <p:cNvPr id="25" name="Picture 24" descr="A close-up of black text&#10;&#10;Description automatically generated">
            <a:extLst>
              <a:ext uri="{FF2B5EF4-FFF2-40B4-BE49-F238E27FC236}">
                <a16:creationId xmlns:a16="http://schemas.microsoft.com/office/drawing/2014/main" id="{8929555E-00C4-84C2-8C00-952F60FAC3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31119" y="28996698"/>
            <a:ext cx="5895807" cy="1324523"/>
          </a:xfrm>
          <a:prstGeom prst="rect">
            <a:avLst/>
          </a:prstGeom>
        </p:spPr>
      </p:pic>
      <p:sp>
        <p:nvSpPr>
          <p:cNvPr id="30" name="TextBox 29">
            <a:extLst>
              <a:ext uri="{FF2B5EF4-FFF2-40B4-BE49-F238E27FC236}">
                <a16:creationId xmlns:a16="http://schemas.microsoft.com/office/drawing/2014/main" id="{66B3ACA1-FA94-BC88-C514-3E7E6C3C938C}"/>
              </a:ext>
            </a:extLst>
          </p:cNvPr>
          <p:cNvSpPr txBox="1"/>
          <p:nvPr/>
        </p:nvSpPr>
        <p:spPr>
          <a:xfrm>
            <a:off x="37759363" y="31399603"/>
            <a:ext cx="11139411" cy="1477328"/>
          </a:xfrm>
          <a:prstGeom prst="rect">
            <a:avLst/>
          </a:prstGeom>
          <a:noFill/>
        </p:spPr>
        <p:txBody>
          <a:bodyPr wrap="square">
            <a:spAutoFit/>
          </a:bodyPr>
          <a:lstStyle/>
          <a:p>
            <a:pPr algn="just"/>
            <a:r>
              <a:rPr lang="en-US" sz="1800" b="0" i="1" dirty="0">
                <a:solidFill>
                  <a:srgbClr val="212121"/>
                </a:solidFill>
                <a:effectLst/>
                <a:latin typeface="Lato" panose="020F0502020204030203" pitchFamily="34" charset="0"/>
                <a:ea typeface="Lato" panose="020F0502020204030203" pitchFamily="34" charset="0"/>
                <a:cs typeface="Lato" panose="020F0502020204030203" pitchFamily="34" charset="0"/>
              </a:rPr>
              <a:t>This material is based upon work that is supported by the National Institute of Food and Agriculture, U.S. Department of Agriculture, under agreement number 2021-38640-34714 through the North Central Region SARE program under project number LNC21-458. USDA is an equal opportunity employer and service provider. Any opinions, findings, conclusions, or recommendations expressed in this publication are those of the author(s) and do not necessarily reflect the view of the U.S. Department of Agriculture</a:t>
            </a:r>
            <a:endParaRPr lang="en-US" dirty="0">
              <a:latin typeface="Lato" panose="020F0502020204030203" pitchFamily="34" charset="0"/>
              <a:ea typeface="Lato" panose="020F0502020204030203" pitchFamily="34" charset="0"/>
              <a:cs typeface="Lato" panose="020F0502020204030203" pitchFamily="34" charset="0"/>
            </a:endParaRPr>
          </a:p>
        </p:txBody>
      </p:sp>
      <mc:AlternateContent xmlns:mc="http://schemas.openxmlformats.org/markup-compatibility/2006" xmlns:cx1="http://schemas.microsoft.com/office/drawing/2015/9/8/chartex">
        <mc:Choice Requires="cx1">
          <p:graphicFrame>
            <p:nvGraphicFramePr>
              <p:cNvPr id="35" name="Chart 34">
                <a:extLst>
                  <a:ext uri="{FF2B5EF4-FFF2-40B4-BE49-F238E27FC236}">
                    <a16:creationId xmlns:a16="http://schemas.microsoft.com/office/drawing/2014/main" id="{BBDCC675-1BEF-638C-C888-B55F070C41BD}"/>
                  </a:ext>
                </a:extLst>
              </p:cNvPr>
              <p:cNvGraphicFramePr/>
              <p:nvPr>
                <p:extLst>
                  <p:ext uri="{D42A27DB-BD31-4B8C-83A1-F6EECF244321}">
                    <p14:modId xmlns:p14="http://schemas.microsoft.com/office/powerpoint/2010/main" val="1929769069"/>
                  </p:ext>
                </p:extLst>
              </p:nvPr>
            </p:nvGraphicFramePr>
            <p:xfrm>
              <a:off x="38054401" y="8251126"/>
              <a:ext cx="9991071" cy="6309556"/>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35" name="Chart 34">
                <a:extLst>
                  <a:ext uri="{FF2B5EF4-FFF2-40B4-BE49-F238E27FC236}">
                    <a16:creationId xmlns:a16="http://schemas.microsoft.com/office/drawing/2014/main" id="{BBDCC675-1BEF-638C-C888-B55F070C41BD}"/>
                  </a:ext>
                </a:extLst>
              </p:cNvPr>
              <p:cNvPicPr>
                <a:picLocks noGrp="1" noRot="1" noChangeAspect="1" noMove="1" noResize="1" noEditPoints="1" noAdjustHandles="1" noChangeArrowheads="1" noChangeShapeType="1"/>
              </p:cNvPicPr>
              <p:nvPr/>
            </p:nvPicPr>
            <p:blipFill>
              <a:blip r:embed="rId7"/>
              <a:stretch>
                <a:fillRect/>
              </a:stretch>
            </p:blipFill>
            <p:spPr>
              <a:xfrm>
                <a:off x="38054401" y="8251126"/>
                <a:ext cx="9991071" cy="6309556"/>
              </a:xfrm>
              <a:prstGeom prst="rect">
                <a:avLst/>
              </a:prstGeom>
            </p:spPr>
          </p:pic>
        </mc:Fallback>
      </mc:AlternateContent>
      <p:graphicFrame>
        <p:nvGraphicFramePr>
          <p:cNvPr id="36" name="Chart 35">
            <a:extLst>
              <a:ext uri="{FF2B5EF4-FFF2-40B4-BE49-F238E27FC236}">
                <a16:creationId xmlns:a16="http://schemas.microsoft.com/office/drawing/2014/main" id="{B12205BA-0C48-0ED2-5F1D-B55DF0ED7527}"/>
              </a:ext>
            </a:extLst>
          </p:cNvPr>
          <p:cNvGraphicFramePr/>
          <p:nvPr>
            <p:extLst>
              <p:ext uri="{D42A27DB-BD31-4B8C-83A1-F6EECF244321}">
                <p14:modId xmlns:p14="http://schemas.microsoft.com/office/powerpoint/2010/main" val="2712068252"/>
              </p:ext>
            </p:extLst>
          </p:nvPr>
        </p:nvGraphicFramePr>
        <p:xfrm>
          <a:off x="731194" y="25733498"/>
          <a:ext cx="10630599" cy="6194109"/>
        </p:xfrm>
        <a:graphic>
          <a:graphicData uri="http://schemas.openxmlformats.org/drawingml/2006/chart">
            <c:chart xmlns:c="http://schemas.openxmlformats.org/drawingml/2006/chart" xmlns:r="http://schemas.openxmlformats.org/officeDocument/2006/relationships" r:id="rId8"/>
          </a:graphicData>
        </a:graphic>
      </p:graphicFrame>
      <p:pic>
        <p:nvPicPr>
          <p:cNvPr id="37" name="Picture 36">
            <a:extLst>
              <a:ext uri="{FF2B5EF4-FFF2-40B4-BE49-F238E27FC236}">
                <a16:creationId xmlns:a16="http://schemas.microsoft.com/office/drawing/2014/main" id="{265F7122-07AA-F98F-23CA-A0EB966561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178851" y="4656979"/>
            <a:ext cx="7464242" cy="3452155"/>
          </a:xfrm>
          <a:prstGeom prst="rect">
            <a:avLst/>
          </a:prstGeom>
        </p:spPr>
      </p:pic>
      <p:pic>
        <p:nvPicPr>
          <p:cNvPr id="54" name="Picture 53" descr="A qr code with a dinosaur&#10;&#10;Description automatically generated">
            <a:extLst>
              <a:ext uri="{FF2B5EF4-FFF2-40B4-BE49-F238E27FC236}">
                <a16:creationId xmlns:a16="http://schemas.microsoft.com/office/drawing/2014/main" id="{B01E44DD-1EB9-B45F-240B-25830100273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783454" y="28830553"/>
            <a:ext cx="3742054" cy="3742054"/>
          </a:xfrm>
          <a:prstGeom prst="rect">
            <a:avLst/>
          </a:prstGeom>
        </p:spPr>
      </p:pic>
      <p:sp>
        <p:nvSpPr>
          <p:cNvPr id="60" name="TextBox 59">
            <a:extLst>
              <a:ext uri="{FF2B5EF4-FFF2-40B4-BE49-F238E27FC236}">
                <a16:creationId xmlns:a16="http://schemas.microsoft.com/office/drawing/2014/main" id="{E7415A27-D3BD-6B3D-7116-29E930C5A67B}"/>
              </a:ext>
            </a:extLst>
          </p:cNvPr>
          <p:cNvSpPr txBox="1"/>
          <p:nvPr/>
        </p:nvSpPr>
        <p:spPr>
          <a:xfrm>
            <a:off x="38607711" y="14531567"/>
            <a:ext cx="9991071" cy="954107"/>
          </a:xfrm>
          <a:prstGeom prst="rect">
            <a:avLst/>
          </a:prstGeom>
          <a:noFill/>
        </p:spPr>
        <p:txBody>
          <a:bodyPr wrap="square">
            <a:spAutoFit/>
          </a:bodyPr>
          <a:lstStyle/>
          <a:p>
            <a:r>
              <a:rPr lang="en-US" sz="2800" b="1" dirty="0">
                <a:latin typeface="Lato" panose="020F0502020204030203" pitchFamily="34" charset="0"/>
                <a:ea typeface="Lato" panose="020F0502020204030203" pitchFamily="34" charset="0"/>
                <a:cs typeface="Lato" panose="020F0502020204030203" pitchFamily="34" charset="0"/>
              </a:rPr>
              <a:t>Elbow, Hip, and Wrist Strain Comparison: </a:t>
            </a:r>
            <a:r>
              <a:rPr lang="en-US" sz="2800" dirty="0">
                <a:latin typeface="Lato" panose="020F0502020204030203" pitchFamily="34" charset="0"/>
                <a:ea typeface="Lato" panose="020F0502020204030203" pitchFamily="34" charset="0"/>
                <a:cs typeface="Lato" panose="020F0502020204030203" pitchFamily="34" charset="0"/>
              </a:rPr>
              <a:t>Strain on Key Joints During Use of Different Handle Types</a:t>
            </a:r>
          </a:p>
        </p:txBody>
      </p:sp>
      <p:sp>
        <p:nvSpPr>
          <p:cNvPr id="61" name="TextBox 60">
            <a:extLst>
              <a:ext uri="{FF2B5EF4-FFF2-40B4-BE49-F238E27FC236}">
                <a16:creationId xmlns:a16="http://schemas.microsoft.com/office/drawing/2014/main" id="{5D4F51B7-3C15-5141-0B3C-4A9E4CF929D8}"/>
              </a:ext>
            </a:extLst>
          </p:cNvPr>
          <p:cNvSpPr txBox="1"/>
          <p:nvPr/>
        </p:nvSpPr>
        <p:spPr>
          <a:xfrm>
            <a:off x="965265" y="31354792"/>
            <a:ext cx="10999059" cy="954107"/>
          </a:xfrm>
          <a:prstGeom prst="rect">
            <a:avLst/>
          </a:prstGeom>
          <a:noFill/>
        </p:spPr>
        <p:txBody>
          <a:bodyPr wrap="square">
            <a:spAutoFit/>
          </a:bodyPr>
          <a:lstStyle/>
          <a:p>
            <a:r>
              <a:rPr lang="en-US" sz="2800" b="1" dirty="0">
                <a:latin typeface="Lato" panose="020F0502020204030203" pitchFamily="34" charset="0"/>
                <a:ea typeface="Lato" panose="020F0502020204030203" pitchFamily="34" charset="0"/>
                <a:cs typeface="Lato" panose="020F0502020204030203" pitchFamily="34" charset="0"/>
              </a:rPr>
              <a:t>Energy Expenditure Relative to Average Heart Rate: </a:t>
            </a:r>
            <a:r>
              <a:rPr lang="en-US" sz="2800" dirty="0">
                <a:latin typeface="Lato" panose="020F0502020204030203" pitchFamily="34" charset="0"/>
                <a:ea typeface="Lato" panose="020F0502020204030203" pitchFamily="34" charset="0"/>
                <a:cs typeface="Lato" panose="020F0502020204030203" pitchFamily="34" charset="0"/>
              </a:rPr>
              <a:t>Physiological Impact of Conventional vs. Ergonomic Handles</a:t>
            </a:r>
          </a:p>
        </p:txBody>
      </p:sp>
      <p:sp>
        <p:nvSpPr>
          <p:cNvPr id="63" name="TextBox 62">
            <a:extLst>
              <a:ext uri="{FF2B5EF4-FFF2-40B4-BE49-F238E27FC236}">
                <a16:creationId xmlns:a16="http://schemas.microsoft.com/office/drawing/2014/main" id="{A6A9E4A8-AA6B-597E-4A4B-03A1F7E3A7E8}"/>
              </a:ext>
            </a:extLst>
          </p:cNvPr>
          <p:cNvSpPr txBox="1"/>
          <p:nvPr/>
        </p:nvSpPr>
        <p:spPr>
          <a:xfrm>
            <a:off x="38289521" y="7143096"/>
            <a:ext cx="10079360" cy="954107"/>
          </a:xfrm>
          <a:prstGeom prst="rect">
            <a:avLst/>
          </a:prstGeom>
          <a:noFill/>
        </p:spPr>
        <p:txBody>
          <a:bodyPr wrap="square">
            <a:spAutoFit/>
          </a:bodyPr>
          <a:lstStyle/>
          <a:p>
            <a:r>
              <a:rPr lang="en-US" sz="2800" dirty="0">
                <a:latin typeface="Lato" panose="020F0502020204030203" pitchFamily="34" charset="0"/>
                <a:ea typeface="Lato" panose="020F0502020204030203" pitchFamily="34" charset="0"/>
                <a:cs typeface="Lato" panose="020F0502020204030203" pitchFamily="34" charset="0"/>
              </a:rPr>
              <a:t>Yellow Auxiliary Handle </a:t>
            </a:r>
            <a:r>
              <a:rPr lang="en-US" sz="2800" b="1" dirty="0">
                <a:latin typeface="Lato" panose="020F0502020204030203" pitchFamily="34" charset="0"/>
                <a:ea typeface="Lato" panose="020F0502020204030203" pitchFamily="34" charset="0"/>
                <a:cs typeface="Lato" panose="020F0502020204030203" pitchFamily="34" charset="0"/>
              </a:rPr>
              <a:t>(</a:t>
            </a:r>
            <a:r>
              <a:rPr lang="en-US" sz="2800" b="1" dirty="0" err="1">
                <a:latin typeface="Lato" panose="020F0502020204030203" pitchFamily="34" charset="0"/>
                <a:ea typeface="Lato" panose="020F0502020204030203" pitchFamily="34" charset="0"/>
                <a:cs typeface="Lato" panose="020F0502020204030203" pitchFamily="34" charset="0"/>
              </a:rPr>
              <a:t>BackEZ</a:t>
            </a:r>
            <a:r>
              <a:rPr lang="en-US" sz="2800" b="1" dirty="0">
                <a:latin typeface="Lato" panose="020F0502020204030203" pitchFamily="34" charset="0"/>
                <a:ea typeface="Lato" panose="020F0502020204030203" pitchFamily="34" charset="0"/>
                <a:cs typeface="Lato" panose="020F0502020204030203" pitchFamily="34" charset="0"/>
              </a:rPr>
              <a:t>)</a:t>
            </a:r>
          </a:p>
          <a:p>
            <a:r>
              <a:rPr lang="en-US" sz="2800" dirty="0">
                <a:latin typeface="Lato" panose="020F0502020204030203" pitchFamily="34" charset="0"/>
                <a:ea typeface="Lato" panose="020F0502020204030203" pitchFamily="34" charset="0"/>
                <a:cs typeface="Lato" panose="020F0502020204030203" pitchFamily="34" charset="0"/>
              </a:rPr>
              <a:t>Green Auxiliary Handle with Shaft </a:t>
            </a:r>
            <a:r>
              <a:rPr lang="en-US" sz="2800" dirty="0">
                <a:effectLst/>
                <a:latin typeface="Lato" panose="020F0502020204030203" pitchFamily="34" charset="0"/>
                <a:ea typeface="Lato" panose="020F0502020204030203" pitchFamily="34" charset="0"/>
                <a:cs typeface="Lato" panose="020F0502020204030203" pitchFamily="34" charset="0"/>
              </a:rPr>
              <a:t>EAHA </a:t>
            </a:r>
            <a:r>
              <a:rPr lang="en-US" sz="2800" b="1" dirty="0">
                <a:effectLst/>
                <a:latin typeface="Lato" panose="020F0502020204030203" pitchFamily="34" charset="0"/>
                <a:ea typeface="Lato" panose="020F0502020204030203" pitchFamily="34" charset="0"/>
                <a:cs typeface="Lato" panose="020F0502020204030203" pitchFamily="34" charset="0"/>
              </a:rPr>
              <a:t>(RAH! handle) </a:t>
            </a:r>
            <a:endParaRPr lang="en-US" sz="2800" b="1" dirty="0">
              <a:latin typeface="Lato" panose="020F0502020204030203" pitchFamily="34" charset="0"/>
              <a:ea typeface="Lato" panose="020F0502020204030203" pitchFamily="34" charset="0"/>
              <a:cs typeface="Lato" panose="020F0502020204030203" pitchFamily="34" charset="0"/>
            </a:endParaRPr>
          </a:p>
        </p:txBody>
      </p:sp>
      <p:sp>
        <p:nvSpPr>
          <p:cNvPr id="67" name="TextBox 66">
            <a:extLst>
              <a:ext uri="{FF2B5EF4-FFF2-40B4-BE49-F238E27FC236}">
                <a16:creationId xmlns:a16="http://schemas.microsoft.com/office/drawing/2014/main" id="{9A03E08B-3D64-BCFD-0D5B-5656A8A8232A}"/>
              </a:ext>
            </a:extLst>
          </p:cNvPr>
          <p:cNvSpPr txBox="1"/>
          <p:nvPr/>
        </p:nvSpPr>
        <p:spPr>
          <a:xfrm>
            <a:off x="13628268" y="24421766"/>
            <a:ext cx="11664121" cy="1754326"/>
          </a:xfrm>
          <a:prstGeom prst="rect">
            <a:avLst/>
          </a:prstGeom>
          <a:noFill/>
        </p:spPr>
        <p:txBody>
          <a:bodyPr wrap="square">
            <a:spAutoFit/>
          </a:bodyPr>
          <a:lstStyle/>
          <a:p>
            <a:pPr algn="just"/>
            <a:r>
              <a:rPr lang="en-US" sz="3600" b="1" dirty="0">
                <a:latin typeface="Lato" panose="020F0502020204030203" pitchFamily="34" charset="0"/>
                <a:ea typeface="Lato" panose="020F0502020204030203" pitchFamily="34" charset="0"/>
                <a:cs typeface="Lato" panose="020F0502020204030203" pitchFamily="34" charset="0"/>
              </a:rPr>
              <a:t>Prototype Design 1</a:t>
            </a:r>
            <a:r>
              <a:rPr lang="en-US" sz="3600" dirty="0">
                <a:latin typeface="Lato" panose="020F0502020204030203" pitchFamily="34" charset="0"/>
                <a:ea typeface="Lato" panose="020F0502020204030203" pitchFamily="34" charset="0"/>
                <a:cs typeface="Lato" panose="020F0502020204030203" pitchFamily="34" charset="0"/>
              </a:rPr>
              <a:t>: 3D model of an ergonomic auxiliary handle clamp attachment designed to allow rotational movement for enhanced tool ergonomics.</a:t>
            </a:r>
          </a:p>
        </p:txBody>
      </p:sp>
      <p:pic>
        <p:nvPicPr>
          <p:cNvPr id="70" name="Picture 69" descr="A person in a blue shirt&#10;&#10;Description automatically generated">
            <a:extLst>
              <a:ext uri="{FF2B5EF4-FFF2-40B4-BE49-F238E27FC236}">
                <a16:creationId xmlns:a16="http://schemas.microsoft.com/office/drawing/2014/main" id="{5FFAF7E5-D91D-1B42-E780-AE2EB8D16F4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8878" y="3627794"/>
            <a:ext cx="1828800" cy="1828800"/>
          </a:xfrm>
          <a:prstGeom prst="rect">
            <a:avLst/>
          </a:prstGeom>
        </p:spPr>
      </p:pic>
      <p:pic>
        <p:nvPicPr>
          <p:cNvPr id="76" name="Picture 75">
            <a:extLst>
              <a:ext uri="{FF2B5EF4-FFF2-40B4-BE49-F238E27FC236}">
                <a16:creationId xmlns:a16="http://schemas.microsoft.com/office/drawing/2014/main" id="{33F82957-E5E8-BCD3-CEDC-5E8B6EB678C6}"/>
              </a:ext>
            </a:extLst>
          </p:cNvPr>
          <p:cNvPicPr>
            <a:picLocks noChangeAspect="1"/>
          </p:cNvPicPr>
          <p:nvPr/>
        </p:nvPicPr>
        <p:blipFill>
          <a:blip r:embed="rId12"/>
          <a:stretch>
            <a:fillRect/>
          </a:stretch>
        </p:blipFill>
        <p:spPr>
          <a:xfrm>
            <a:off x="20064190" y="27214098"/>
            <a:ext cx="1256803" cy="1189773"/>
          </a:xfrm>
          <a:prstGeom prst="rect">
            <a:avLst/>
          </a:prstGeom>
        </p:spPr>
      </p:pic>
      <p:pic>
        <p:nvPicPr>
          <p:cNvPr id="80" name="Picture 79">
            <a:extLst>
              <a:ext uri="{FF2B5EF4-FFF2-40B4-BE49-F238E27FC236}">
                <a16:creationId xmlns:a16="http://schemas.microsoft.com/office/drawing/2014/main" id="{3699BD72-587D-5CFA-17F3-BD2B3C6AADDC}"/>
              </a:ext>
            </a:extLst>
          </p:cNvPr>
          <p:cNvPicPr>
            <a:picLocks noChangeAspect="1"/>
          </p:cNvPicPr>
          <p:nvPr/>
        </p:nvPicPr>
        <p:blipFill>
          <a:blip r:embed="rId13"/>
          <a:stretch>
            <a:fillRect/>
          </a:stretch>
        </p:blipFill>
        <p:spPr>
          <a:xfrm>
            <a:off x="24908974" y="27271272"/>
            <a:ext cx="1224746" cy="1094745"/>
          </a:xfrm>
          <a:prstGeom prst="rect">
            <a:avLst/>
          </a:prstGeom>
        </p:spPr>
      </p:pic>
      <p:pic>
        <p:nvPicPr>
          <p:cNvPr id="82" name="Picture 81">
            <a:extLst>
              <a:ext uri="{FF2B5EF4-FFF2-40B4-BE49-F238E27FC236}">
                <a16:creationId xmlns:a16="http://schemas.microsoft.com/office/drawing/2014/main" id="{734B981C-EB1F-F79E-4C48-3361DF3BE5EC}"/>
              </a:ext>
            </a:extLst>
          </p:cNvPr>
          <p:cNvPicPr>
            <a:picLocks noChangeAspect="1"/>
          </p:cNvPicPr>
          <p:nvPr/>
        </p:nvPicPr>
        <p:blipFill>
          <a:blip r:embed="rId14"/>
          <a:stretch>
            <a:fillRect/>
          </a:stretch>
        </p:blipFill>
        <p:spPr>
          <a:xfrm>
            <a:off x="22552290" y="27000190"/>
            <a:ext cx="971686" cy="1428949"/>
          </a:xfrm>
          <a:prstGeom prst="rect">
            <a:avLst/>
          </a:prstGeom>
        </p:spPr>
      </p:pic>
      <p:pic>
        <p:nvPicPr>
          <p:cNvPr id="84" name="Picture 83">
            <a:extLst>
              <a:ext uri="{FF2B5EF4-FFF2-40B4-BE49-F238E27FC236}">
                <a16:creationId xmlns:a16="http://schemas.microsoft.com/office/drawing/2014/main" id="{D44CB06A-9CFE-6CF4-6205-FDD1572049B4}"/>
              </a:ext>
            </a:extLst>
          </p:cNvPr>
          <p:cNvPicPr>
            <a:picLocks noChangeAspect="1"/>
          </p:cNvPicPr>
          <p:nvPr/>
        </p:nvPicPr>
        <p:blipFill>
          <a:blip r:embed="rId15"/>
          <a:stretch>
            <a:fillRect/>
          </a:stretch>
        </p:blipFill>
        <p:spPr>
          <a:xfrm>
            <a:off x="26673100" y="27232058"/>
            <a:ext cx="1620695" cy="1047388"/>
          </a:xfrm>
          <a:prstGeom prst="rect">
            <a:avLst/>
          </a:prstGeom>
        </p:spPr>
      </p:pic>
      <p:pic>
        <p:nvPicPr>
          <p:cNvPr id="86" name="Picture 85">
            <a:extLst>
              <a:ext uri="{FF2B5EF4-FFF2-40B4-BE49-F238E27FC236}">
                <a16:creationId xmlns:a16="http://schemas.microsoft.com/office/drawing/2014/main" id="{DE3AA554-4619-5BA5-CCE1-8DFDCE051EFF}"/>
              </a:ext>
            </a:extLst>
          </p:cNvPr>
          <p:cNvPicPr>
            <a:picLocks noChangeAspect="1"/>
          </p:cNvPicPr>
          <p:nvPr/>
        </p:nvPicPr>
        <p:blipFill>
          <a:blip r:embed="rId16"/>
          <a:stretch>
            <a:fillRect/>
          </a:stretch>
        </p:blipFill>
        <p:spPr>
          <a:xfrm>
            <a:off x="29296202" y="27321805"/>
            <a:ext cx="1270178" cy="993677"/>
          </a:xfrm>
          <a:prstGeom prst="rect">
            <a:avLst/>
          </a:prstGeom>
        </p:spPr>
      </p:pic>
      <p:sp>
        <p:nvSpPr>
          <p:cNvPr id="88" name="TextBox 87">
            <a:extLst>
              <a:ext uri="{FF2B5EF4-FFF2-40B4-BE49-F238E27FC236}">
                <a16:creationId xmlns:a16="http://schemas.microsoft.com/office/drawing/2014/main" id="{34A70C85-6168-B34B-901E-EC02A4A0F580}"/>
              </a:ext>
            </a:extLst>
          </p:cNvPr>
          <p:cNvSpPr txBox="1"/>
          <p:nvPr/>
        </p:nvSpPr>
        <p:spPr>
          <a:xfrm>
            <a:off x="19647992" y="28492261"/>
            <a:ext cx="11746710" cy="646331"/>
          </a:xfrm>
          <a:prstGeom prst="rect">
            <a:avLst/>
          </a:prstGeom>
          <a:noFill/>
        </p:spPr>
        <p:txBody>
          <a:bodyPr wrap="square">
            <a:spAutoFit/>
          </a:bodyPr>
          <a:lstStyle/>
          <a:p>
            <a:r>
              <a:rPr lang="en-US" sz="3600" dirty="0">
                <a:latin typeface="Lato" panose="020F0502020204030203" pitchFamily="34" charset="0"/>
                <a:ea typeface="Lato" panose="020F0502020204030203" pitchFamily="34" charset="0"/>
                <a:cs typeface="Lato" panose="020F0502020204030203" pitchFamily="34" charset="0"/>
              </a:rPr>
              <a:t>Flexibility, Adjustability, Rotation, Custom Fit, Durability</a:t>
            </a:r>
            <a:endParaRPr lang="en-US" sz="3600" dirty="0"/>
          </a:p>
        </p:txBody>
      </p:sp>
      <p:pic>
        <p:nvPicPr>
          <p:cNvPr id="28" name="Picture 27">
            <a:extLst>
              <a:ext uri="{FF2B5EF4-FFF2-40B4-BE49-F238E27FC236}">
                <a16:creationId xmlns:a16="http://schemas.microsoft.com/office/drawing/2014/main" id="{5D930ED2-8E05-3D0B-CAB4-EEC447A80DC0}"/>
              </a:ext>
            </a:extLst>
          </p:cNvPr>
          <p:cNvPicPr>
            <a:picLocks noChangeAspect="1"/>
          </p:cNvPicPr>
          <p:nvPr/>
        </p:nvPicPr>
        <p:blipFill>
          <a:blip r:embed="rId17"/>
          <a:stretch>
            <a:fillRect/>
          </a:stretch>
        </p:blipFill>
        <p:spPr>
          <a:xfrm>
            <a:off x="32705308" y="18317490"/>
            <a:ext cx="3790436" cy="4274986"/>
          </a:xfrm>
          <a:prstGeom prst="rect">
            <a:avLst/>
          </a:prstGeom>
        </p:spPr>
      </p:pic>
      <p:pic>
        <p:nvPicPr>
          <p:cNvPr id="34" name="Picture 33">
            <a:extLst>
              <a:ext uri="{FF2B5EF4-FFF2-40B4-BE49-F238E27FC236}">
                <a16:creationId xmlns:a16="http://schemas.microsoft.com/office/drawing/2014/main" id="{A97430F4-DAE3-E953-978F-E45A49AEBB8F}"/>
              </a:ext>
            </a:extLst>
          </p:cNvPr>
          <p:cNvPicPr>
            <a:picLocks noChangeAspect="1"/>
          </p:cNvPicPr>
          <p:nvPr/>
        </p:nvPicPr>
        <p:blipFill>
          <a:blip r:embed="rId18"/>
          <a:stretch>
            <a:fillRect/>
          </a:stretch>
        </p:blipFill>
        <p:spPr>
          <a:xfrm>
            <a:off x="26123683" y="18025769"/>
            <a:ext cx="6080422" cy="4975708"/>
          </a:xfrm>
          <a:prstGeom prst="rect">
            <a:avLst/>
          </a:prstGeom>
        </p:spPr>
      </p:pic>
      <p:pic>
        <p:nvPicPr>
          <p:cNvPr id="51" name="Picture 50">
            <a:extLst>
              <a:ext uri="{FF2B5EF4-FFF2-40B4-BE49-F238E27FC236}">
                <a16:creationId xmlns:a16="http://schemas.microsoft.com/office/drawing/2014/main" id="{5D8EC6A0-7310-56F4-13C1-7D93902B8B1D}"/>
              </a:ext>
            </a:extLst>
          </p:cNvPr>
          <p:cNvPicPr>
            <a:picLocks noChangeAspect="1"/>
          </p:cNvPicPr>
          <p:nvPr/>
        </p:nvPicPr>
        <p:blipFill>
          <a:blip r:embed="rId19"/>
          <a:stretch>
            <a:fillRect/>
          </a:stretch>
        </p:blipFill>
        <p:spPr>
          <a:xfrm>
            <a:off x="13625033" y="18139551"/>
            <a:ext cx="6563641" cy="4391638"/>
          </a:xfrm>
          <a:prstGeom prst="rect">
            <a:avLst/>
          </a:prstGeom>
        </p:spPr>
      </p:pic>
      <p:pic>
        <p:nvPicPr>
          <p:cNvPr id="53" name="Picture 52">
            <a:extLst>
              <a:ext uri="{FF2B5EF4-FFF2-40B4-BE49-F238E27FC236}">
                <a16:creationId xmlns:a16="http://schemas.microsoft.com/office/drawing/2014/main" id="{06DAFD68-4132-25E8-A178-446DA9B4600E}"/>
              </a:ext>
            </a:extLst>
          </p:cNvPr>
          <p:cNvPicPr>
            <a:picLocks noChangeAspect="1"/>
          </p:cNvPicPr>
          <p:nvPr/>
        </p:nvPicPr>
        <p:blipFill>
          <a:blip r:embed="rId20"/>
          <a:stretch>
            <a:fillRect/>
          </a:stretch>
        </p:blipFill>
        <p:spPr>
          <a:xfrm>
            <a:off x="20817856" y="17663789"/>
            <a:ext cx="4374924" cy="5699668"/>
          </a:xfrm>
          <a:prstGeom prst="rect">
            <a:avLst/>
          </a:prstGeom>
        </p:spPr>
      </p:pic>
      <p:pic>
        <p:nvPicPr>
          <p:cNvPr id="56" name="Picture 55" descr="A collage of a person using a tool&#10;&#10;Description automatically generated">
            <a:extLst>
              <a:ext uri="{FF2B5EF4-FFF2-40B4-BE49-F238E27FC236}">
                <a16:creationId xmlns:a16="http://schemas.microsoft.com/office/drawing/2014/main" id="{5AF5BC88-3E63-C6D2-D5EE-599C7D4212B8}"/>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7370819" y="19452712"/>
            <a:ext cx="12011372" cy="3399937"/>
          </a:xfrm>
          <a:prstGeom prst="rect">
            <a:avLst/>
          </a:prstGeom>
        </p:spPr>
      </p:pic>
      <p:sp>
        <p:nvSpPr>
          <p:cNvPr id="59" name="TextBox 58">
            <a:extLst>
              <a:ext uri="{FF2B5EF4-FFF2-40B4-BE49-F238E27FC236}">
                <a16:creationId xmlns:a16="http://schemas.microsoft.com/office/drawing/2014/main" id="{8C0BC63B-CA00-B496-A4EA-2B5C4B21EBA6}"/>
              </a:ext>
            </a:extLst>
          </p:cNvPr>
          <p:cNvSpPr txBox="1"/>
          <p:nvPr/>
        </p:nvSpPr>
        <p:spPr>
          <a:xfrm>
            <a:off x="26158034" y="24283423"/>
            <a:ext cx="10259390" cy="2308324"/>
          </a:xfrm>
          <a:prstGeom prst="rect">
            <a:avLst/>
          </a:prstGeom>
          <a:noFill/>
        </p:spPr>
        <p:txBody>
          <a:bodyPr wrap="square">
            <a:spAutoFit/>
          </a:bodyPr>
          <a:lstStyle/>
          <a:p>
            <a:pPr algn="just"/>
            <a:r>
              <a:rPr lang="en-US" sz="3600" b="1" dirty="0">
                <a:latin typeface="Lato" panose="020F0502020204030203" pitchFamily="34" charset="0"/>
                <a:ea typeface="Lato" panose="020F0502020204030203" pitchFamily="34" charset="0"/>
                <a:cs typeface="Lato" panose="020F0502020204030203" pitchFamily="34" charset="0"/>
              </a:rPr>
              <a:t>Prototype Design 2</a:t>
            </a:r>
            <a:r>
              <a:rPr lang="en-US" sz="3600" dirty="0">
                <a:latin typeface="Lato" panose="020F0502020204030203" pitchFamily="34" charset="0"/>
                <a:ea typeface="Lato" panose="020F0502020204030203" pitchFamily="34" charset="0"/>
                <a:cs typeface="Lato" panose="020F0502020204030203" pitchFamily="34" charset="0"/>
              </a:rPr>
              <a:t>: 3D model of an ergonomic auxiliary handle clamp attachment designed to securely hold a hand tool within a rotating handle support for improved tool ergonomics.</a:t>
            </a:r>
          </a:p>
        </p:txBody>
      </p:sp>
      <p:sp>
        <p:nvSpPr>
          <p:cNvPr id="64" name="TextBox 63">
            <a:extLst>
              <a:ext uri="{FF2B5EF4-FFF2-40B4-BE49-F238E27FC236}">
                <a16:creationId xmlns:a16="http://schemas.microsoft.com/office/drawing/2014/main" id="{8557AF1D-8DB2-FD6D-E544-BDB07C90F9C9}"/>
              </a:ext>
            </a:extLst>
          </p:cNvPr>
          <p:cNvSpPr txBox="1"/>
          <p:nvPr/>
        </p:nvSpPr>
        <p:spPr>
          <a:xfrm>
            <a:off x="15651801" y="22840494"/>
            <a:ext cx="2386817" cy="646331"/>
          </a:xfrm>
          <a:prstGeom prst="rect">
            <a:avLst/>
          </a:prstGeom>
          <a:noFill/>
        </p:spPr>
        <p:txBody>
          <a:bodyPr wrap="square">
            <a:spAutoFit/>
          </a:bodyPr>
          <a:lstStyle/>
          <a:p>
            <a:r>
              <a:rPr lang="en-US" sz="3600" b="0" i="0" u="none" strike="noStrike" baseline="0" dirty="0">
                <a:latin typeface="Lato" panose="020F0502020204030203" pitchFamily="34" charset="0"/>
                <a:ea typeface="Lato" panose="020F0502020204030203" pitchFamily="34" charset="0"/>
                <a:cs typeface="Lato" panose="020F0502020204030203" pitchFamily="34" charset="0"/>
              </a:rPr>
              <a:t>Side view</a:t>
            </a:r>
            <a:endParaRPr lang="en-US" sz="3600" dirty="0">
              <a:latin typeface="Lato" panose="020F0502020204030203" pitchFamily="34" charset="0"/>
              <a:ea typeface="Lato" panose="020F0502020204030203" pitchFamily="34" charset="0"/>
              <a:cs typeface="Lato" panose="020F0502020204030203" pitchFamily="34" charset="0"/>
            </a:endParaRPr>
          </a:p>
        </p:txBody>
      </p:sp>
      <p:sp>
        <p:nvSpPr>
          <p:cNvPr id="65" name="TextBox 64">
            <a:extLst>
              <a:ext uri="{FF2B5EF4-FFF2-40B4-BE49-F238E27FC236}">
                <a16:creationId xmlns:a16="http://schemas.microsoft.com/office/drawing/2014/main" id="{5C00EB49-7E85-EB03-D0D6-2F990BB24497}"/>
              </a:ext>
            </a:extLst>
          </p:cNvPr>
          <p:cNvSpPr txBox="1"/>
          <p:nvPr/>
        </p:nvSpPr>
        <p:spPr>
          <a:xfrm>
            <a:off x="21537736" y="23410975"/>
            <a:ext cx="4035730" cy="646331"/>
          </a:xfrm>
          <a:prstGeom prst="rect">
            <a:avLst/>
          </a:prstGeom>
          <a:noFill/>
        </p:spPr>
        <p:txBody>
          <a:bodyPr wrap="square">
            <a:spAutoFit/>
          </a:bodyPr>
          <a:lstStyle/>
          <a:p>
            <a:r>
              <a:rPr lang="en-US" sz="3600" b="0" i="0" u="none" strike="noStrike" baseline="0" dirty="0">
                <a:latin typeface="Lato" panose="020F0502020204030203" pitchFamily="34" charset="0"/>
                <a:ea typeface="Lato" panose="020F0502020204030203" pitchFamily="34" charset="0"/>
                <a:cs typeface="Lato" panose="020F0502020204030203" pitchFamily="34" charset="0"/>
              </a:rPr>
              <a:t>Isometric View</a:t>
            </a:r>
            <a:endParaRPr lang="en-US" sz="3600" dirty="0">
              <a:latin typeface="Lato" panose="020F0502020204030203" pitchFamily="34" charset="0"/>
              <a:ea typeface="Lato" panose="020F0502020204030203" pitchFamily="34" charset="0"/>
              <a:cs typeface="Lato" panose="020F0502020204030203" pitchFamily="34" charset="0"/>
            </a:endParaRPr>
          </a:p>
        </p:txBody>
      </p:sp>
      <p:sp>
        <p:nvSpPr>
          <p:cNvPr id="66" name="TextBox 65">
            <a:extLst>
              <a:ext uri="{FF2B5EF4-FFF2-40B4-BE49-F238E27FC236}">
                <a16:creationId xmlns:a16="http://schemas.microsoft.com/office/drawing/2014/main" id="{C838BEAC-4A4E-4623-94CB-470C60F1FA5B}"/>
              </a:ext>
            </a:extLst>
          </p:cNvPr>
          <p:cNvSpPr txBox="1"/>
          <p:nvPr/>
        </p:nvSpPr>
        <p:spPr>
          <a:xfrm>
            <a:off x="27879175" y="23163659"/>
            <a:ext cx="2386817" cy="646331"/>
          </a:xfrm>
          <a:prstGeom prst="rect">
            <a:avLst/>
          </a:prstGeom>
          <a:noFill/>
        </p:spPr>
        <p:txBody>
          <a:bodyPr wrap="square">
            <a:spAutoFit/>
          </a:bodyPr>
          <a:lstStyle/>
          <a:p>
            <a:r>
              <a:rPr lang="en-US" sz="3600" b="0" i="0" u="none" strike="noStrike" baseline="0" dirty="0">
                <a:latin typeface="Lato" panose="020F0502020204030203" pitchFamily="34" charset="0"/>
                <a:ea typeface="Lato" panose="020F0502020204030203" pitchFamily="34" charset="0"/>
                <a:cs typeface="Lato" panose="020F0502020204030203" pitchFamily="34" charset="0"/>
              </a:rPr>
              <a:t>Side view</a:t>
            </a:r>
            <a:endParaRPr lang="en-US" sz="3600" dirty="0">
              <a:latin typeface="Lato" panose="020F0502020204030203" pitchFamily="34" charset="0"/>
              <a:ea typeface="Lato" panose="020F0502020204030203" pitchFamily="34" charset="0"/>
              <a:cs typeface="Lato" panose="020F0502020204030203" pitchFamily="34" charset="0"/>
            </a:endParaRPr>
          </a:p>
        </p:txBody>
      </p:sp>
      <p:sp>
        <p:nvSpPr>
          <p:cNvPr id="68" name="TextBox 67">
            <a:extLst>
              <a:ext uri="{FF2B5EF4-FFF2-40B4-BE49-F238E27FC236}">
                <a16:creationId xmlns:a16="http://schemas.microsoft.com/office/drawing/2014/main" id="{A8C2D742-41BB-5DA8-9C3E-8FCF72BAEE98}"/>
              </a:ext>
            </a:extLst>
          </p:cNvPr>
          <p:cNvSpPr txBox="1"/>
          <p:nvPr/>
        </p:nvSpPr>
        <p:spPr>
          <a:xfrm>
            <a:off x="33302892" y="22840493"/>
            <a:ext cx="4035730" cy="646331"/>
          </a:xfrm>
          <a:prstGeom prst="rect">
            <a:avLst/>
          </a:prstGeom>
          <a:noFill/>
        </p:spPr>
        <p:txBody>
          <a:bodyPr wrap="square">
            <a:spAutoFit/>
          </a:bodyPr>
          <a:lstStyle/>
          <a:p>
            <a:r>
              <a:rPr lang="en-US" sz="3600" dirty="0">
                <a:latin typeface="Lato" panose="020F0502020204030203" pitchFamily="34" charset="0"/>
                <a:ea typeface="Lato" panose="020F0502020204030203" pitchFamily="34" charset="0"/>
                <a:cs typeface="Lato" panose="020F0502020204030203" pitchFamily="34" charset="0"/>
              </a:rPr>
              <a:t>Front </a:t>
            </a:r>
            <a:r>
              <a:rPr lang="en-US" sz="3600" b="0" i="0" u="none" strike="noStrike" baseline="0" dirty="0">
                <a:latin typeface="Lato" panose="020F0502020204030203" pitchFamily="34" charset="0"/>
                <a:ea typeface="Lato" panose="020F0502020204030203" pitchFamily="34" charset="0"/>
                <a:cs typeface="Lato" panose="020F0502020204030203" pitchFamily="34" charset="0"/>
              </a:rPr>
              <a:t>View</a:t>
            </a:r>
            <a:endParaRPr lang="en-US" sz="3600" dirty="0">
              <a:latin typeface="Lato" panose="020F0502020204030203" pitchFamily="34" charset="0"/>
              <a:ea typeface="Lato" panose="020F0502020204030203" pitchFamily="34" charset="0"/>
              <a:cs typeface="Lato" panose="020F0502020204030203" pitchFamily="34" charset="0"/>
            </a:endParaRPr>
          </a:p>
        </p:txBody>
      </p:sp>
      <p:sp>
        <p:nvSpPr>
          <p:cNvPr id="73" name="Rectangle 72">
            <a:extLst>
              <a:ext uri="{FF2B5EF4-FFF2-40B4-BE49-F238E27FC236}">
                <a16:creationId xmlns:a16="http://schemas.microsoft.com/office/drawing/2014/main" id="{9A0E7C51-2087-2346-96EF-DC168F6D92F5}"/>
              </a:ext>
            </a:extLst>
          </p:cNvPr>
          <p:cNvSpPr/>
          <p:nvPr/>
        </p:nvSpPr>
        <p:spPr>
          <a:xfrm>
            <a:off x="25872943" y="17686462"/>
            <a:ext cx="10857958" cy="6123527"/>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75" name="TextBox 74">
            <a:extLst>
              <a:ext uri="{FF2B5EF4-FFF2-40B4-BE49-F238E27FC236}">
                <a16:creationId xmlns:a16="http://schemas.microsoft.com/office/drawing/2014/main" id="{2F886443-A429-1360-74C8-4E0726DA58D3}"/>
              </a:ext>
            </a:extLst>
          </p:cNvPr>
          <p:cNvSpPr txBox="1"/>
          <p:nvPr/>
        </p:nvSpPr>
        <p:spPr>
          <a:xfrm>
            <a:off x="37213145" y="23093517"/>
            <a:ext cx="12201243" cy="1384995"/>
          </a:xfrm>
          <a:prstGeom prst="rect">
            <a:avLst/>
          </a:prstGeom>
          <a:noFill/>
        </p:spPr>
        <p:txBody>
          <a:bodyPr wrap="square">
            <a:spAutoFit/>
          </a:bodyPr>
          <a:lstStyle/>
          <a:p>
            <a:r>
              <a:rPr lang="en-US" sz="2800" b="1" dirty="0">
                <a:latin typeface="Lato" panose="020F0502020204030203" pitchFamily="34" charset="0"/>
                <a:ea typeface="Lato" panose="020F0502020204030203" pitchFamily="34" charset="0"/>
                <a:cs typeface="Lato" panose="020F0502020204030203" pitchFamily="34" charset="0"/>
              </a:rPr>
              <a:t>Rotational Adjustability of Ergonomic Handle:</a:t>
            </a:r>
            <a:br>
              <a:rPr lang="en-US" sz="2800" dirty="0">
                <a:latin typeface="Lato" panose="020F0502020204030203" pitchFamily="34" charset="0"/>
                <a:ea typeface="Lato" panose="020F0502020204030203" pitchFamily="34" charset="0"/>
                <a:cs typeface="Lato" panose="020F0502020204030203" pitchFamily="34" charset="0"/>
              </a:rPr>
            </a:br>
            <a:r>
              <a:rPr lang="en-US" sz="2800" dirty="0">
                <a:latin typeface="Lato" panose="020F0502020204030203" pitchFamily="34" charset="0"/>
                <a:ea typeface="Lato" panose="020F0502020204030203" pitchFamily="34" charset="0"/>
                <a:cs typeface="Lato" panose="020F0502020204030203" pitchFamily="34" charset="0"/>
              </a:rPr>
              <a:t>Three positions: </a:t>
            </a:r>
            <a:r>
              <a:rPr lang="en-US" sz="2800" b="1" dirty="0">
                <a:latin typeface="Lato" panose="020F0502020204030203" pitchFamily="34" charset="0"/>
                <a:ea typeface="Lato" panose="020F0502020204030203" pitchFamily="34" charset="0"/>
                <a:cs typeface="Lato" panose="020F0502020204030203" pitchFamily="34" charset="0"/>
              </a:rPr>
              <a:t>Neutral (0°)</a:t>
            </a:r>
            <a:r>
              <a:rPr lang="en-US" sz="2800" dirty="0">
                <a:latin typeface="Lato" panose="020F0502020204030203" pitchFamily="34" charset="0"/>
                <a:ea typeface="Lato" panose="020F0502020204030203" pitchFamily="34" charset="0"/>
                <a:cs typeface="Lato" panose="020F0502020204030203" pitchFamily="34" charset="0"/>
              </a:rPr>
              <a:t>, </a:t>
            </a:r>
            <a:r>
              <a:rPr lang="en-US" sz="2800" b="1" dirty="0">
                <a:latin typeface="Lato" panose="020F0502020204030203" pitchFamily="34" charset="0"/>
                <a:ea typeface="Lato" panose="020F0502020204030203" pitchFamily="34" charset="0"/>
                <a:cs typeface="Lato" panose="020F0502020204030203" pitchFamily="34" charset="0"/>
              </a:rPr>
              <a:t>Slightly Rotated (15°-45°)</a:t>
            </a:r>
            <a:r>
              <a:rPr lang="en-US" sz="2800" dirty="0">
                <a:latin typeface="Lato" panose="020F0502020204030203" pitchFamily="34" charset="0"/>
                <a:ea typeface="Lato" panose="020F0502020204030203" pitchFamily="34" charset="0"/>
                <a:cs typeface="Lato" panose="020F0502020204030203" pitchFamily="34" charset="0"/>
              </a:rPr>
              <a:t>, and </a:t>
            </a:r>
            <a:r>
              <a:rPr lang="en-US" sz="2800" b="1" dirty="0">
                <a:latin typeface="Lato" panose="020F0502020204030203" pitchFamily="34" charset="0"/>
                <a:ea typeface="Lato" panose="020F0502020204030203" pitchFamily="34" charset="0"/>
                <a:cs typeface="Lato" panose="020F0502020204030203" pitchFamily="34" charset="0"/>
              </a:rPr>
              <a:t>More Rotated (45°-90°)</a:t>
            </a:r>
            <a:r>
              <a:rPr lang="en-US" sz="2800" dirty="0">
                <a:latin typeface="Lato" panose="020F0502020204030203" pitchFamily="34" charset="0"/>
                <a:ea typeface="Lato" panose="020F0502020204030203" pitchFamily="34" charset="0"/>
                <a:cs typeface="Lato" panose="020F0502020204030203" pitchFamily="34" charset="0"/>
              </a:rPr>
              <a:t>, allowing for reduced wrist strain and enhanced comfort.</a:t>
            </a:r>
          </a:p>
        </p:txBody>
      </p:sp>
      <p:sp>
        <p:nvSpPr>
          <p:cNvPr id="78" name="TextBox 77">
            <a:extLst>
              <a:ext uri="{FF2B5EF4-FFF2-40B4-BE49-F238E27FC236}">
                <a16:creationId xmlns:a16="http://schemas.microsoft.com/office/drawing/2014/main" id="{A75BFD8A-A86F-3D93-C040-0BAC02A2878A}"/>
              </a:ext>
            </a:extLst>
          </p:cNvPr>
          <p:cNvSpPr txBox="1"/>
          <p:nvPr/>
        </p:nvSpPr>
        <p:spPr>
          <a:xfrm>
            <a:off x="37441340" y="15883714"/>
            <a:ext cx="12070545" cy="3211648"/>
          </a:xfrm>
          <a:prstGeom prst="rect">
            <a:avLst/>
          </a:prstGeom>
          <a:noFill/>
        </p:spPr>
        <p:txBody>
          <a:bodyPr wrap="square">
            <a:spAutoFit/>
          </a:bodyPr>
          <a:lstStyle/>
          <a:p>
            <a:pPr>
              <a:lnSpc>
                <a:spcPct val="107000"/>
              </a:lnSpc>
              <a:spcAft>
                <a:spcPts val="800"/>
              </a:spcAft>
            </a:pPr>
            <a:r>
              <a:rPr lang="en-US" sz="3600" b="1" kern="100" dirty="0">
                <a:solidFill>
                  <a:srgbClr val="C00000"/>
                </a:solidFill>
                <a:effectLst/>
                <a:latin typeface="Lato" panose="020F0502020204030203" pitchFamily="34" charset="0"/>
                <a:ea typeface="Lato" panose="020F0502020204030203" pitchFamily="34" charset="0"/>
                <a:cs typeface="Lato" panose="020F0502020204030203" pitchFamily="34" charset="0"/>
              </a:rPr>
              <a:t>Anticipated Benefits:</a:t>
            </a:r>
            <a:endParaRPr lang="en-US" sz="3600" kern="100" dirty="0">
              <a:solidFill>
                <a:srgbClr val="C00000"/>
              </a:solidFill>
              <a:effectLst/>
              <a:latin typeface="Lato" panose="020F0502020204030203" pitchFamily="34" charset="0"/>
              <a:ea typeface="Lato" panose="020F0502020204030203" pitchFamily="34" charset="0"/>
              <a:cs typeface="Lato" panose="020F0502020204030203" pitchFamily="34" charset="0"/>
            </a:endParaRPr>
          </a:p>
          <a:p>
            <a:pPr marL="571500" lvl="0" indent="-571500">
              <a:lnSpc>
                <a:spcPct val="107000"/>
              </a:lnSpc>
              <a:spcAft>
                <a:spcPts val="800"/>
              </a:spcAft>
              <a:buClr>
                <a:srgbClr val="C00000"/>
              </a:buClr>
              <a:buSzPct val="100000"/>
              <a:buFont typeface="Arial" panose="020B0604020202020204" pitchFamily="34" charset="0"/>
              <a:buChar char="•"/>
              <a:tabLst>
                <a:tab pos="457200" algn="l"/>
              </a:tabLst>
            </a:pPr>
            <a:r>
              <a:rPr lang="en-US" sz="3600" b="1" kern="100" dirty="0">
                <a:effectLst/>
                <a:latin typeface="Lato" panose="020F0502020204030203" pitchFamily="34" charset="0"/>
                <a:ea typeface="Lato" panose="020F0502020204030203" pitchFamily="34" charset="0"/>
                <a:cs typeface="Lato" panose="020F0502020204030203" pitchFamily="34" charset="0"/>
              </a:rPr>
              <a:t>Three-Point Adjustability:</a:t>
            </a:r>
            <a:r>
              <a:rPr lang="en-US" sz="3600" kern="100" dirty="0">
                <a:effectLst/>
                <a:latin typeface="Lato" panose="020F0502020204030203" pitchFamily="34" charset="0"/>
                <a:ea typeface="Lato" panose="020F0502020204030203" pitchFamily="34" charset="0"/>
                <a:cs typeface="Lato" panose="020F0502020204030203" pitchFamily="34" charset="0"/>
              </a:rPr>
              <a:t> Custom height for natural posture.</a:t>
            </a:r>
          </a:p>
          <a:p>
            <a:pPr marL="571500" lvl="0" indent="-571500">
              <a:lnSpc>
                <a:spcPct val="107000"/>
              </a:lnSpc>
              <a:spcAft>
                <a:spcPts val="800"/>
              </a:spcAft>
              <a:buClr>
                <a:srgbClr val="C00000"/>
              </a:buClr>
              <a:buSzPct val="100000"/>
              <a:buFont typeface="Arial" panose="020B0604020202020204" pitchFamily="34" charset="0"/>
              <a:buChar char="•"/>
              <a:tabLst>
                <a:tab pos="457200" algn="l"/>
              </a:tabLst>
            </a:pPr>
            <a:r>
              <a:rPr lang="en-US" sz="3600" b="1" kern="100" dirty="0">
                <a:effectLst/>
                <a:latin typeface="Lato" panose="020F0502020204030203" pitchFamily="34" charset="0"/>
                <a:ea typeface="Lato" panose="020F0502020204030203" pitchFamily="34" charset="0"/>
                <a:cs typeface="Lato" panose="020F0502020204030203" pitchFamily="34" charset="0"/>
              </a:rPr>
              <a:t>Rotational Design:</a:t>
            </a:r>
            <a:r>
              <a:rPr lang="en-US" sz="3600" kern="100" dirty="0">
                <a:effectLst/>
                <a:latin typeface="Lato" panose="020F0502020204030203" pitchFamily="34" charset="0"/>
                <a:ea typeface="Lato" panose="020F0502020204030203" pitchFamily="34" charset="0"/>
                <a:cs typeface="Lato" panose="020F0502020204030203" pitchFamily="34" charset="0"/>
              </a:rPr>
              <a:t> Aims to improve ergonomic handling and reduce upper body strain.</a:t>
            </a:r>
          </a:p>
        </p:txBody>
      </p:sp>
      <p:pic>
        <p:nvPicPr>
          <p:cNvPr id="89" name="Picture 88" descr="A person in a suit and tie&#10;&#10;Description automatically generated">
            <a:extLst>
              <a:ext uri="{FF2B5EF4-FFF2-40B4-BE49-F238E27FC236}">
                <a16:creationId xmlns:a16="http://schemas.microsoft.com/office/drawing/2014/main" id="{9B1B2D1A-45D3-CC91-D1CD-188992D5CEEF}"/>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7063520" y="24626722"/>
            <a:ext cx="1060877" cy="998472"/>
          </a:xfrm>
          <a:prstGeom prst="rect">
            <a:avLst/>
          </a:prstGeom>
        </p:spPr>
      </p:pic>
      <p:pic>
        <p:nvPicPr>
          <p:cNvPr id="92" name="Picture 91" descr="A close-up of a person&#10;&#10;Description automatically generated">
            <a:extLst>
              <a:ext uri="{FF2B5EF4-FFF2-40B4-BE49-F238E27FC236}">
                <a16:creationId xmlns:a16="http://schemas.microsoft.com/office/drawing/2014/main" id="{7B71A324-995F-4138-797E-702F0AE29B50}"/>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7529643" y="25988210"/>
            <a:ext cx="970825" cy="970825"/>
          </a:xfrm>
          <a:prstGeom prst="rect">
            <a:avLst/>
          </a:prstGeom>
        </p:spPr>
      </p:pic>
      <p:pic>
        <p:nvPicPr>
          <p:cNvPr id="95" name="Picture 94" descr="A person smiling at the camera&#10;&#10;Description automatically generated">
            <a:extLst>
              <a:ext uri="{FF2B5EF4-FFF2-40B4-BE49-F238E27FC236}">
                <a16:creationId xmlns:a16="http://schemas.microsoft.com/office/drawing/2014/main" id="{551A92D2-9A1B-29EA-CA03-26FAFD146C1F}"/>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2072702" y="25955542"/>
            <a:ext cx="971550" cy="914400"/>
          </a:xfrm>
          <a:prstGeom prst="rect">
            <a:avLst/>
          </a:prstGeom>
        </p:spPr>
      </p:pic>
      <p:pic>
        <p:nvPicPr>
          <p:cNvPr id="98" name="Picture 97" descr="A person in a blue shirt&#10;&#10;Description automatically generated">
            <a:extLst>
              <a:ext uri="{FF2B5EF4-FFF2-40B4-BE49-F238E27FC236}">
                <a16:creationId xmlns:a16="http://schemas.microsoft.com/office/drawing/2014/main" id="{4A256A2B-A1E8-D14F-60C4-FFBDD93D1B8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42311070" y="24653644"/>
            <a:ext cx="971550" cy="971550"/>
          </a:xfrm>
          <a:prstGeom prst="rect">
            <a:avLst/>
          </a:prstGeom>
        </p:spPr>
      </p:pic>
      <p:sp>
        <p:nvSpPr>
          <p:cNvPr id="101" name="Title 4">
            <a:extLst>
              <a:ext uri="{FF2B5EF4-FFF2-40B4-BE49-F238E27FC236}">
                <a16:creationId xmlns:a16="http://schemas.microsoft.com/office/drawing/2014/main" id="{9E7C6EB2-0230-A5CA-7D90-645065B9A979}"/>
              </a:ext>
            </a:extLst>
          </p:cNvPr>
          <p:cNvSpPr txBox="1">
            <a:spLocks/>
          </p:cNvSpPr>
          <p:nvPr/>
        </p:nvSpPr>
        <p:spPr>
          <a:xfrm>
            <a:off x="12752010" y="8432744"/>
            <a:ext cx="23971023" cy="7692511"/>
          </a:xfrm>
          <a:prstGeom prst="rect">
            <a:avLst/>
          </a:prstGeom>
        </p:spPr>
        <p:txBody>
          <a:bodyPr vert="horz" lIns="91440" tIns="45720" rIns="91440" bIns="45720" rtlCol="0" anchor="t">
            <a:noAutofit/>
          </a:bodyPr>
          <a:lstStyle>
            <a:lvl1pPr algn="ctr" defTabSz="4389120" rtl="0" eaLnBrk="1" latinLnBrk="0" hangingPunct="1">
              <a:lnSpc>
                <a:spcPct val="90000"/>
              </a:lnSpc>
              <a:spcBef>
                <a:spcPct val="0"/>
              </a:spcBef>
              <a:buNone/>
              <a:defRPr sz="28800" kern="1200">
                <a:solidFill>
                  <a:schemeClr val="tx1"/>
                </a:solidFill>
                <a:latin typeface="+mj-lt"/>
                <a:ea typeface="+mj-ea"/>
                <a:cs typeface="+mj-cs"/>
              </a:defRPr>
            </a:lvl1pPr>
          </a:lstStyle>
          <a:p>
            <a:pPr marL="1143000" indent="-1143000" algn="l">
              <a:lnSpc>
                <a:spcPct val="150000"/>
              </a:lnSpc>
              <a:buClr>
                <a:srgbClr val="C00000"/>
              </a:buClr>
              <a:buFont typeface="Arial" panose="020B0604020202020204" pitchFamily="34" charset="0"/>
              <a:buChar char="•"/>
            </a:pPr>
            <a:r>
              <a:rPr lang="en-US" sz="8400" dirty="0">
                <a:effectLst/>
                <a:latin typeface="Lato" panose="020F0502020204030203" pitchFamily="34" charset="0"/>
                <a:ea typeface="Lato" panose="020F0502020204030203" pitchFamily="34" charset="0"/>
                <a:cs typeface="Lato" panose="020F0502020204030203" pitchFamily="34" charset="0"/>
              </a:rPr>
              <a:t>Our </a:t>
            </a:r>
            <a:r>
              <a:rPr lang="en-US" sz="8400" b="1" dirty="0">
                <a:latin typeface="Lato Black" panose="020F0502020204030203" pitchFamily="34" charset="0"/>
                <a:ea typeface="Lato Black" panose="020F0502020204030203" pitchFamily="34" charset="0"/>
                <a:cs typeface="Lato Black" panose="020F0502020204030203" pitchFamily="34" charset="0"/>
              </a:rPr>
              <a:t>innovative</a:t>
            </a:r>
            <a:r>
              <a:rPr lang="en-US" sz="8400" b="1" dirty="0">
                <a:effectLst/>
                <a:latin typeface="Lato Black" panose="020F0502020204030203" pitchFamily="34" charset="0"/>
                <a:ea typeface="Lato Black" panose="020F0502020204030203" pitchFamily="34" charset="0"/>
                <a:cs typeface="Lato Black" panose="020F0502020204030203" pitchFamily="34" charset="0"/>
              </a:rPr>
              <a:t> adjustable and rotating handle design</a:t>
            </a:r>
            <a:r>
              <a:rPr lang="en-US" sz="8400" dirty="0">
                <a:effectLst/>
                <a:latin typeface="Lato Black" panose="020F0502020204030203" pitchFamily="34" charset="0"/>
                <a:ea typeface="Lato Black" panose="020F0502020204030203" pitchFamily="34" charset="0"/>
                <a:cs typeface="Lato Black" panose="020F0502020204030203" pitchFamily="34" charset="0"/>
              </a:rPr>
              <a:t> </a:t>
            </a:r>
            <a:r>
              <a:rPr lang="en-US" sz="8400" dirty="0">
                <a:effectLst/>
                <a:latin typeface="Lato" panose="020F0502020204030203" pitchFamily="34" charset="0"/>
                <a:ea typeface="Lato" panose="020F0502020204030203" pitchFamily="34" charset="0"/>
                <a:cs typeface="Lato" panose="020F0502020204030203" pitchFamily="34" charset="0"/>
              </a:rPr>
              <a:t>aims to enhance these benefits by </a:t>
            </a:r>
            <a:r>
              <a:rPr lang="en-US" sz="8400" b="1" dirty="0">
                <a:effectLst/>
                <a:latin typeface="Lato Black" panose="020F0502020204030203" pitchFamily="34" charset="0"/>
                <a:ea typeface="Lato Black" panose="020F0502020204030203" pitchFamily="34" charset="0"/>
                <a:cs typeface="Lato Black" panose="020F0502020204030203" pitchFamily="34" charset="0"/>
              </a:rPr>
              <a:t>aligning with individual body mechanics</a:t>
            </a:r>
            <a:r>
              <a:rPr lang="en-US" sz="8400" dirty="0">
                <a:effectLst/>
                <a:latin typeface="Lato Black" panose="020F0502020204030203" pitchFamily="34" charset="0"/>
                <a:ea typeface="Lato Black" panose="020F0502020204030203" pitchFamily="34" charset="0"/>
                <a:cs typeface="Lato Black" panose="020F0502020204030203" pitchFamily="34" charset="0"/>
              </a:rPr>
              <a:t> </a:t>
            </a:r>
            <a:r>
              <a:rPr lang="en-US" sz="8400" dirty="0">
                <a:effectLst/>
                <a:latin typeface="Lato" panose="020F0502020204030203" pitchFamily="34" charset="0"/>
                <a:ea typeface="Lato" panose="020F0502020204030203" pitchFamily="34" charset="0"/>
                <a:cs typeface="Lato" panose="020F0502020204030203" pitchFamily="34" charset="0"/>
              </a:rPr>
              <a:t>for improved comfort and</a:t>
            </a:r>
            <a:r>
              <a:rPr lang="en-US" sz="8400" dirty="0">
                <a:effectLst/>
                <a:latin typeface="Lato Black" panose="020F0502020204030203" pitchFamily="34" charset="0"/>
                <a:ea typeface="Lato Black" panose="020F0502020204030203" pitchFamily="34" charset="0"/>
                <a:cs typeface="Lato Black" panose="020F0502020204030203" pitchFamily="34" charset="0"/>
              </a:rPr>
              <a:t> </a:t>
            </a:r>
            <a:r>
              <a:rPr lang="en-US" sz="8400" b="1" dirty="0">
                <a:effectLst/>
                <a:latin typeface="Lato Black" panose="020F0502020204030203" pitchFamily="34" charset="0"/>
                <a:ea typeface="Lato Black" panose="020F0502020204030203" pitchFamily="34" charset="0"/>
                <a:cs typeface="Lato Black" panose="020F0502020204030203" pitchFamily="34" charset="0"/>
              </a:rPr>
              <a:t>reduced strain</a:t>
            </a:r>
            <a:r>
              <a:rPr lang="en-US" sz="8400" dirty="0">
                <a:effectLst/>
                <a:latin typeface="Lato Black" panose="020F0502020204030203" pitchFamily="34" charset="0"/>
                <a:ea typeface="Lato Black" panose="020F0502020204030203" pitchFamily="34" charset="0"/>
                <a:cs typeface="Lato Black" panose="020F0502020204030203" pitchFamily="34" charset="0"/>
              </a:rPr>
              <a:t>.</a:t>
            </a:r>
            <a:endParaRPr lang="en-US" sz="8400" dirty="0"/>
          </a:p>
        </p:txBody>
      </p:sp>
    </p:spTree>
    <p:extLst>
      <p:ext uri="{BB962C8B-B14F-4D97-AF65-F5344CB8AC3E}">
        <p14:creationId xmlns:p14="http://schemas.microsoft.com/office/powerpoint/2010/main" val="33385875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12595</TotalTime>
  <Words>755</Words>
  <Application>Microsoft Office PowerPoint</Application>
  <PresentationFormat>Custom</PresentationFormat>
  <Paragraphs>69</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Lato</vt:lpstr>
      <vt:lpstr>Times New Roman</vt:lpstr>
      <vt:lpstr>Wingdings</vt:lpstr>
      <vt:lpstr>Symbol</vt:lpstr>
      <vt:lpstr>Calibri Light</vt:lpstr>
      <vt:lpstr>Lato Black</vt:lpstr>
      <vt:lpstr>Arial</vt:lpstr>
      <vt:lpstr>Calibri</vt:lpstr>
      <vt:lpstr>Office Theme</vt:lpstr>
      <vt:lpstr>Ergonomic auxiliary handles have been shown to reduce strain, lower heart rate, and decrease energy use by up to 15% with particularly significant benefits for women farmers.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1. Correct fonts won’t load until you open this in PowerPoint (e.g., if you’re previewing this in your browser it’ll look uglier than it actually is).  2. Generate QR codes here: https://www.qrcode-monkey.com/</dc:title>
  <dc:creator>Morrison, Mike</dc:creator>
  <cp:lastModifiedBy>Oguche Felix Michael</cp:lastModifiedBy>
  <cp:revision>139</cp:revision>
  <dcterms:created xsi:type="dcterms:W3CDTF">2019-07-02T13:39:34Z</dcterms:created>
  <dcterms:modified xsi:type="dcterms:W3CDTF">2025-07-08T19:12:28Z</dcterms:modified>
</cp:coreProperties>
</file>