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9" r:id="rId2"/>
    <p:sldId id="288" r:id="rId3"/>
    <p:sldId id="369" r:id="rId4"/>
    <p:sldId id="308" r:id="rId5"/>
    <p:sldId id="293" r:id="rId6"/>
    <p:sldId id="298" r:id="rId7"/>
    <p:sldId id="289" r:id="rId8"/>
    <p:sldId id="297" r:id="rId9"/>
    <p:sldId id="412" r:id="rId10"/>
    <p:sldId id="388" r:id="rId11"/>
    <p:sldId id="470" r:id="rId12"/>
    <p:sldId id="471" r:id="rId13"/>
    <p:sldId id="473" r:id="rId14"/>
    <p:sldId id="472" r:id="rId15"/>
    <p:sldId id="309" r:id="rId16"/>
    <p:sldId id="362" r:id="rId17"/>
    <p:sldId id="364" r:id="rId18"/>
    <p:sldId id="294" r:id="rId19"/>
    <p:sldId id="310" r:id="rId20"/>
    <p:sldId id="304" r:id="rId21"/>
    <p:sldId id="305" r:id="rId22"/>
    <p:sldId id="468" r:id="rId23"/>
    <p:sldId id="395" r:id="rId24"/>
    <p:sldId id="393" r:id="rId25"/>
    <p:sldId id="392" r:id="rId26"/>
    <p:sldId id="394" r:id="rId27"/>
    <p:sldId id="479" r:id="rId28"/>
    <p:sldId id="480" r:id="rId29"/>
    <p:sldId id="481" r:id="rId30"/>
    <p:sldId id="482" r:id="rId31"/>
    <p:sldId id="483" r:id="rId32"/>
    <p:sldId id="447" r:id="rId33"/>
    <p:sldId id="448" r:id="rId34"/>
    <p:sldId id="325" r:id="rId35"/>
    <p:sldId id="415" r:id="rId36"/>
    <p:sldId id="416" r:id="rId37"/>
    <p:sldId id="420" r:id="rId38"/>
    <p:sldId id="421" r:id="rId39"/>
    <p:sldId id="422" r:id="rId40"/>
    <p:sldId id="423" r:id="rId41"/>
    <p:sldId id="425" r:id="rId42"/>
    <p:sldId id="424" r:id="rId43"/>
    <p:sldId id="453" r:id="rId44"/>
    <p:sldId id="430" r:id="rId45"/>
    <p:sldId id="331" r:id="rId46"/>
    <p:sldId id="457" r:id="rId47"/>
    <p:sldId id="444" r:id="rId48"/>
    <p:sldId id="336" r:id="rId49"/>
    <p:sldId id="339" r:id="rId50"/>
    <p:sldId id="476" r:id="rId51"/>
    <p:sldId id="341" r:id="rId52"/>
    <p:sldId id="279" r:id="rId53"/>
    <p:sldId id="278" r:id="rId54"/>
    <p:sldId id="276" r:id="rId55"/>
    <p:sldId id="390" r:id="rId56"/>
    <p:sldId id="260" r:id="rId57"/>
    <p:sldId id="343" r:id="rId58"/>
    <p:sldId id="399" r:id="rId59"/>
    <p:sldId id="350" r:id="rId60"/>
    <p:sldId id="401" r:id="rId61"/>
    <p:sldId id="405" r:id="rId62"/>
    <p:sldId id="402" r:id="rId63"/>
    <p:sldId id="406" r:id="rId64"/>
    <p:sldId id="353" r:id="rId65"/>
    <p:sldId id="312" r:id="rId66"/>
    <p:sldId id="477" r:id="rId67"/>
    <p:sldId id="378" r:id="rId68"/>
    <p:sldId id="474" r:id="rId69"/>
    <p:sldId id="475"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p:restoredTop sz="75069" autoAdjust="0"/>
  </p:normalViewPr>
  <p:slideViewPr>
    <p:cSldViewPr snapToGrid="0" snapToObjects="1">
      <p:cViewPr varScale="1">
        <p:scale>
          <a:sx n="89" d="100"/>
          <a:sy n="89" d="100"/>
        </p:scale>
        <p:origin x="832" y="1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Macintosh%20HD:Users:sw783:Dropbox:Cornell!!:Kernza%20Dropbox:Kernza%20Culman:Kernza-Culman%20Data:2015%20and%202016%20Kernza%20Culman%20data.xlsx" TargetMode="External"/><Relationship Id="rId4" Type="http://schemas.openxmlformats.org/officeDocument/2006/relationships/chartUserShapes" Target="../drawings/drawing1.xml"/><Relationship Id="rId1" Type="http://schemas.openxmlformats.org/officeDocument/2006/relationships/image" Target="../media/image55.JPG"/><Relationship Id="rId2" Type="http://schemas.openxmlformats.org/officeDocument/2006/relationships/image" Target="../media/image56.JP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600"/>
            </a:pPr>
            <a:r>
              <a:rPr lang="en-US" sz="2600"/>
              <a:t>Kernza forage</a:t>
            </a:r>
            <a:r>
              <a:rPr lang="en-US" sz="2600" baseline="0"/>
              <a:t> cut at vegetative stage and as straw</a:t>
            </a:r>
            <a:endParaRPr lang="en-US" sz="2600"/>
          </a:p>
        </c:rich>
      </c:tx>
      <c:layout>
        <c:manualLayout>
          <c:xMode val="edge"/>
          <c:yMode val="edge"/>
          <c:x val="0.137888485509832"/>
          <c:y val="0.0544793887542691"/>
        </c:manualLayout>
      </c:layout>
      <c:overlay val="0"/>
    </c:title>
    <c:autoTitleDeleted val="0"/>
    <c:plotArea>
      <c:layout>
        <c:manualLayout>
          <c:layoutTarget val="inner"/>
          <c:xMode val="edge"/>
          <c:yMode val="edge"/>
          <c:x val="0.172209917894102"/>
          <c:y val="0.202159252776595"/>
          <c:w val="0.715854377071605"/>
          <c:h val="0.643694556952851"/>
        </c:manualLayout>
      </c:layout>
      <c:barChart>
        <c:barDir val="col"/>
        <c:grouping val="stacked"/>
        <c:varyColors val="0"/>
        <c:ser>
          <c:idx val="0"/>
          <c:order val="0"/>
          <c:tx>
            <c:strRef>
              <c:f>'Summer Graphs + pivots'!$F$114</c:f>
              <c:strCache>
                <c:ptCount val="1"/>
                <c:pt idx="0">
                  <c:v>Vegetative forage</c:v>
                </c:pt>
              </c:strCache>
            </c:strRef>
          </c:tx>
          <c:spPr>
            <a:blipFill rotWithShape="1">
              <a:blip xmlns:r="http://schemas.openxmlformats.org/officeDocument/2006/relationships" r:embed="rId1"/>
              <a:stretch>
                <a:fillRect/>
              </a:stretch>
            </a:blipFill>
            <a:ln>
              <a:solidFill>
                <a:schemeClr val="tx1"/>
              </a:solidFill>
            </a:ln>
          </c:spPr>
          <c:invertIfNegative val="0"/>
          <c:pictureOptions>
            <c:pictureFormat val="stretch"/>
          </c:pictureOptions>
          <c:dPt>
            <c:idx val="2"/>
            <c:invertIfNegative val="0"/>
            <c:bubble3D val="0"/>
            <c:spPr>
              <a:blipFill rotWithShape="1">
                <a:blip xmlns:r="http://schemas.openxmlformats.org/officeDocument/2006/relationships" r:embed="rId1"/>
                <a:stretch>
                  <a:fillRect/>
                </a:stretch>
              </a:blipFill>
              <a:ln>
                <a:solidFill>
                  <a:schemeClr val="tx1"/>
                </a:solidFill>
              </a:ln>
            </c:spPr>
            <c:pictureOptions>
              <c:pictureFormat val="stack"/>
            </c:pictureOptions>
          </c:dPt>
          <c:dPt>
            <c:idx val="3"/>
            <c:invertIfNegative val="0"/>
            <c:bubble3D val="0"/>
            <c:spPr>
              <a:blipFill rotWithShape="1">
                <a:blip xmlns:r="http://schemas.openxmlformats.org/officeDocument/2006/relationships" r:embed="rId1"/>
                <a:stretch>
                  <a:fillRect/>
                </a:stretch>
              </a:blipFill>
              <a:ln>
                <a:solidFill>
                  <a:schemeClr val="tx1"/>
                </a:solidFill>
              </a:ln>
            </c:spPr>
            <c:pictureOptions>
              <c:pictureFormat val="stack"/>
            </c:pictureOptions>
          </c:dPt>
          <c:errBars>
            <c:errBarType val="both"/>
            <c:errValType val="cust"/>
            <c:noEndCap val="1"/>
            <c:plus>
              <c:numRef>
                <c:f>'Summer Graphs + pivots'!$K$114:$N$114</c:f>
                <c:numCache>
                  <c:formatCode>General</c:formatCode>
                  <c:ptCount val="4"/>
                  <c:pt idx="0">
                    <c:v>0.0</c:v>
                  </c:pt>
                  <c:pt idx="1">
                    <c:v>0.0</c:v>
                  </c:pt>
                  <c:pt idx="2">
                    <c:v>114.344599724993</c:v>
                  </c:pt>
                  <c:pt idx="3">
                    <c:v>130.7467070419443</c:v>
                  </c:pt>
                </c:numCache>
              </c:numRef>
            </c:plus>
            <c:minus>
              <c:numRef>
                <c:f>'Summer Graphs + pivots'!$K$114:$N$114</c:f>
                <c:numCache>
                  <c:formatCode>General</c:formatCode>
                  <c:ptCount val="4"/>
                  <c:pt idx="0">
                    <c:v>0.0</c:v>
                  </c:pt>
                  <c:pt idx="1">
                    <c:v>0.0</c:v>
                  </c:pt>
                  <c:pt idx="2">
                    <c:v>114.344599724993</c:v>
                  </c:pt>
                  <c:pt idx="3">
                    <c:v>130.7467070419443</c:v>
                  </c:pt>
                </c:numCache>
              </c:numRef>
            </c:minus>
            <c:spPr>
              <a:ln w="44450"/>
            </c:spPr>
          </c:errBars>
          <c:cat>
            <c:numRef>
              <c:f>'Summer Graphs + pivots'!$G$113:$J$113</c:f>
              <c:numCache>
                <c:formatCode>General</c:formatCode>
                <c:ptCount val="4"/>
                <c:pt idx="0">
                  <c:v>2015.0</c:v>
                </c:pt>
                <c:pt idx="1">
                  <c:v>2016.0</c:v>
                </c:pt>
                <c:pt idx="2">
                  <c:v>2015.0</c:v>
                </c:pt>
                <c:pt idx="3">
                  <c:v>2016.0</c:v>
                </c:pt>
              </c:numCache>
            </c:numRef>
          </c:cat>
          <c:val>
            <c:numRef>
              <c:f>'Summer Graphs + pivots'!$G$114:$J$114</c:f>
              <c:numCache>
                <c:formatCode>0</c:formatCode>
                <c:ptCount val="4"/>
                <c:pt idx="0">
                  <c:v>0.0</c:v>
                </c:pt>
                <c:pt idx="1">
                  <c:v>0.0</c:v>
                </c:pt>
                <c:pt idx="2">
                  <c:v>1409.9104737</c:v>
                </c:pt>
                <c:pt idx="3">
                  <c:v>1360.3610824875</c:v>
                </c:pt>
              </c:numCache>
            </c:numRef>
          </c:val>
        </c:ser>
        <c:ser>
          <c:idx val="1"/>
          <c:order val="1"/>
          <c:tx>
            <c:strRef>
              <c:f>'Summer Graphs + pivots'!$F$115</c:f>
              <c:strCache>
                <c:ptCount val="1"/>
                <c:pt idx="0">
                  <c:v>Straw forage</c:v>
                </c:pt>
              </c:strCache>
            </c:strRef>
          </c:tx>
          <c:spPr>
            <a:blipFill rotWithShape="1">
              <a:blip xmlns:r="http://schemas.openxmlformats.org/officeDocument/2006/relationships" r:embed="rId2"/>
              <a:stretch>
                <a:fillRect/>
              </a:stretch>
            </a:blipFill>
            <a:ln>
              <a:solidFill>
                <a:schemeClr val="tx1"/>
              </a:solidFill>
            </a:ln>
          </c:spPr>
          <c:invertIfNegative val="0"/>
          <c:errBars>
            <c:errBarType val="both"/>
            <c:errValType val="cust"/>
            <c:noEndCap val="1"/>
            <c:plus>
              <c:numRef>
                <c:f>'Summer Graphs + pivots'!$K$115:$N$115</c:f>
                <c:numCache>
                  <c:formatCode>General</c:formatCode>
                  <c:ptCount val="4"/>
                  <c:pt idx="0">
                    <c:v>519.6061654747214</c:v>
                  </c:pt>
                  <c:pt idx="1">
                    <c:v>341.9602909288058</c:v>
                  </c:pt>
                  <c:pt idx="2">
                    <c:v>341.2224336493363</c:v>
                  </c:pt>
                  <c:pt idx="3">
                    <c:v>353.8923552852119</c:v>
                  </c:pt>
                </c:numCache>
              </c:numRef>
            </c:plus>
            <c:minus>
              <c:numRef>
                <c:f>'Summer Graphs + pivots'!$K$115:$N$115</c:f>
                <c:numCache>
                  <c:formatCode>General</c:formatCode>
                  <c:ptCount val="4"/>
                  <c:pt idx="0">
                    <c:v>519.6061654747214</c:v>
                  </c:pt>
                  <c:pt idx="1">
                    <c:v>341.9602909288058</c:v>
                  </c:pt>
                  <c:pt idx="2">
                    <c:v>341.2224336493363</c:v>
                  </c:pt>
                  <c:pt idx="3">
                    <c:v>353.8923552852119</c:v>
                  </c:pt>
                </c:numCache>
              </c:numRef>
            </c:minus>
          </c:errBars>
          <c:cat>
            <c:numRef>
              <c:f>'Summer Graphs + pivots'!$G$113:$J$113</c:f>
              <c:numCache>
                <c:formatCode>General</c:formatCode>
                <c:ptCount val="4"/>
                <c:pt idx="0">
                  <c:v>2015.0</c:v>
                </c:pt>
                <c:pt idx="1">
                  <c:v>2016.0</c:v>
                </c:pt>
                <c:pt idx="2">
                  <c:v>2015.0</c:v>
                </c:pt>
                <c:pt idx="3">
                  <c:v>2016.0</c:v>
                </c:pt>
              </c:numCache>
            </c:numRef>
          </c:cat>
          <c:val>
            <c:numRef>
              <c:f>'Summer Graphs + pivots'!$G$115:$J$115</c:f>
              <c:numCache>
                <c:formatCode>0</c:formatCode>
                <c:ptCount val="4"/>
                <c:pt idx="0">
                  <c:v>4781.398721248286</c:v>
                </c:pt>
                <c:pt idx="1">
                  <c:v>5051.885092282286</c:v>
                </c:pt>
                <c:pt idx="2">
                  <c:v>2866.639198358572</c:v>
                </c:pt>
                <c:pt idx="3">
                  <c:v>2947.93383648343</c:v>
                </c:pt>
              </c:numCache>
            </c:numRef>
          </c:val>
        </c:ser>
        <c:dLbls>
          <c:showLegendKey val="0"/>
          <c:showVal val="0"/>
          <c:showCatName val="0"/>
          <c:showSerName val="0"/>
          <c:showPercent val="0"/>
          <c:showBubbleSize val="0"/>
        </c:dLbls>
        <c:gapWidth val="33"/>
        <c:overlap val="100"/>
        <c:axId val="-362001536"/>
        <c:axId val="-363618448"/>
      </c:barChart>
      <c:catAx>
        <c:axId val="-362001536"/>
        <c:scaling>
          <c:orientation val="minMax"/>
        </c:scaling>
        <c:delete val="0"/>
        <c:axPos val="b"/>
        <c:numFmt formatCode="General" sourceLinked="1"/>
        <c:majorTickMark val="out"/>
        <c:minorTickMark val="none"/>
        <c:tickLblPos val="nextTo"/>
        <c:txPr>
          <a:bodyPr/>
          <a:lstStyle/>
          <a:p>
            <a:pPr>
              <a:defRPr sz="1600"/>
            </a:pPr>
            <a:endParaRPr lang="en-US"/>
          </a:p>
        </c:txPr>
        <c:crossAx val="-363618448"/>
        <c:crosses val="autoZero"/>
        <c:auto val="1"/>
        <c:lblAlgn val="ctr"/>
        <c:lblOffset val="100"/>
        <c:noMultiLvlLbl val="0"/>
      </c:catAx>
      <c:valAx>
        <c:axId val="-363618448"/>
        <c:scaling>
          <c:orientation val="minMax"/>
          <c:min val="0.0"/>
        </c:scaling>
        <c:delete val="0"/>
        <c:axPos val="l"/>
        <c:title>
          <c:tx>
            <c:rich>
              <a:bodyPr rot="-5400000" vert="horz"/>
              <a:lstStyle/>
              <a:p>
                <a:pPr>
                  <a:defRPr sz="2400" b="0"/>
                </a:pPr>
                <a:r>
                  <a:rPr lang="en-US" sz="2400" b="0"/>
                  <a:t>Kernza</a:t>
                </a:r>
                <a:r>
                  <a:rPr lang="en-US" sz="2400" b="0" baseline="0"/>
                  <a:t> biomass </a:t>
                </a:r>
                <a:r>
                  <a:rPr lang="en-US" sz="2400" b="0"/>
                  <a:t>lbs/acre</a:t>
                </a:r>
              </a:p>
            </c:rich>
          </c:tx>
          <c:layout>
            <c:manualLayout>
              <c:xMode val="edge"/>
              <c:yMode val="edge"/>
              <c:x val="0.0272152536165537"/>
              <c:y val="0.242410907832454"/>
            </c:manualLayout>
          </c:layout>
          <c:overlay val="0"/>
        </c:title>
        <c:numFmt formatCode="0" sourceLinked="1"/>
        <c:majorTickMark val="out"/>
        <c:minorTickMark val="none"/>
        <c:tickLblPos val="nextTo"/>
        <c:txPr>
          <a:bodyPr/>
          <a:lstStyle/>
          <a:p>
            <a:pPr>
              <a:defRPr sz="1800"/>
            </a:pPr>
            <a:endParaRPr lang="en-US"/>
          </a:p>
        </c:txPr>
        <c:crossAx val="-362001536"/>
        <c:crosses val="autoZero"/>
        <c:crossBetween val="between"/>
      </c:valAx>
    </c:plotArea>
    <c:legend>
      <c:legendPos val="r"/>
      <c:layout>
        <c:manualLayout>
          <c:xMode val="edge"/>
          <c:yMode val="edge"/>
          <c:x val="0.330040135608049"/>
          <c:y val="0.126378206910966"/>
          <c:w val="0.453556539807524"/>
          <c:h val="0.119060347777318"/>
        </c:manualLayout>
      </c:layout>
      <c:overlay val="0"/>
      <c:txPr>
        <a:bodyPr/>
        <a:lstStyle/>
        <a:p>
          <a:pPr>
            <a:defRPr sz="1600"/>
          </a:pPr>
          <a:endParaRPr lang="en-US"/>
        </a:p>
      </c:txPr>
    </c:legend>
    <c:plotVisOnly val="1"/>
    <c:dispBlanksAs val="gap"/>
    <c:showDLblsOverMax val="0"/>
  </c:chart>
  <c:externalData r:id="rId3">
    <c:autoUpdate val="0"/>
  </c:externalData>
  <c:userShapes r:id="rId4"/>
</c:chartSpace>
</file>

<file path=ppt/drawings/drawing1.xml><?xml version="1.0" encoding="utf-8"?>
<c:userShapes xmlns:c="http://schemas.openxmlformats.org/drawingml/2006/chart">
  <cdr:relSizeAnchor xmlns:cdr="http://schemas.openxmlformats.org/drawingml/2006/chartDrawing">
    <cdr:from>
      <cdr:x>0.19346</cdr:x>
      <cdr:y>0.9226</cdr:y>
    </cdr:from>
    <cdr:to>
      <cdr:x>0.49311</cdr:x>
      <cdr:y>0.97078</cdr:y>
    </cdr:to>
    <cdr:sp macro="" textlink="">
      <cdr:nvSpPr>
        <cdr:cNvPr id="2" name="TextBox 1"/>
        <cdr:cNvSpPr txBox="1"/>
      </cdr:nvSpPr>
      <cdr:spPr>
        <a:xfrm xmlns:a="http://schemas.openxmlformats.org/drawingml/2006/main">
          <a:off x="1769019" y="5473699"/>
          <a:ext cx="2739999" cy="285847"/>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t>'</a:t>
          </a:r>
          <a:r>
            <a:rPr lang="en-US" sz="2000" b="1" dirty="0" smtClean="0"/>
            <a:t>Grain</a:t>
          </a:r>
          <a:r>
            <a:rPr lang="en-US" sz="2000" b="1" baseline="0" dirty="0" smtClean="0"/>
            <a:t>’</a:t>
          </a:r>
          <a:endParaRPr lang="en-US" sz="2000" b="1" baseline="0" dirty="0"/>
        </a:p>
        <a:p xmlns:a="http://schemas.openxmlformats.org/drawingml/2006/main">
          <a:pPr algn="ctr"/>
          <a:endParaRPr lang="en-US" sz="2000" b="1" dirty="0"/>
        </a:p>
      </cdr:txBody>
    </cdr:sp>
  </cdr:relSizeAnchor>
  <cdr:relSizeAnchor xmlns:cdr="http://schemas.openxmlformats.org/drawingml/2006/chartDrawing">
    <cdr:from>
      <cdr:x>0.57234</cdr:x>
      <cdr:y>0.92308</cdr:y>
    </cdr:from>
    <cdr:to>
      <cdr:x>0.86541</cdr:x>
      <cdr:y>0.97048</cdr:y>
    </cdr:to>
    <cdr:sp macro="" textlink="">
      <cdr:nvSpPr>
        <cdr:cNvPr id="4" name="TextBox 3"/>
        <cdr:cNvSpPr txBox="1"/>
      </cdr:nvSpPr>
      <cdr:spPr>
        <a:xfrm xmlns:a="http://schemas.openxmlformats.org/drawingml/2006/main">
          <a:off x="5233507" y="5476547"/>
          <a:ext cx="2679833" cy="28121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t>'Forage</a:t>
          </a:r>
          <a:r>
            <a:rPr lang="en-US" sz="2000" b="1" baseline="0" dirty="0"/>
            <a:t> &amp; </a:t>
          </a:r>
          <a:r>
            <a:rPr lang="en-US" sz="2000" b="1" baseline="0" dirty="0" smtClean="0"/>
            <a:t>Grain’</a:t>
          </a:r>
          <a:endParaRPr lang="en-US" sz="2000" b="1" baseline="0" dirty="0"/>
        </a:p>
        <a:p xmlns:a="http://schemas.openxmlformats.org/drawingml/2006/main">
          <a:pPr algn="ctr"/>
          <a:endParaRPr lang="en-US" sz="20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722F8F-EEE0-F846-AE49-7F68088E3B18}" type="datetimeFigureOut">
              <a:rPr lang="en-US" smtClean="0"/>
              <a:t>1/14/19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12E342-CCBA-134E-A5C6-4D9AD3C99485}" type="slidenum">
              <a:rPr lang="en-US" smtClean="0"/>
              <a:t>‹#›</a:t>
            </a:fld>
            <a:endParaRPr lang="en-US"/>
          </a:p>
        </p:txBody>
      </p:sp>
    </p:spTree>
    <p:extLst>
      <p:ext uri="{BB962C8B-B14F-4D97-AF65-F5344CB8AC3E}">
        <p14:creationId xmlns:p14="http://schemas.microsoft.com/office/powerpoint/2010/main" val="19161206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a:t>
            </a:r>
            <a:r>
              <a:rPr lang="en-US" b="1" baseline="0" dirty="0" smtClean="0"/>
              <a:t> </a:t>
            </a:r>
            <a:r>
              <a:rPr lang="en-US" b="1" dirty="0" smtClean="0"/>
              <a:t>Dual</a:t>
            </a:r>
            <a:r>
              <a:rPr lang="en-US" b="1" baseline="0" dirty="0" smtClean="0"/>
              <a:t> purpose grain and forage experiment, 2) Survey of famers in US and France, 3) New on-farm research in New York </a:t>
            </a:r>
            <a:endParaRPr lang="en-US" b="1" dirty="0" smtClean="0"/>
          </a:p>
          <a:p>
            <a:endParaRPr lang="en-US" b="1" dirty="0" smtClean="0"/>
          </a:p>
          <a:p>
            <a:r>
              <a:rPr lang="en-US" b="1" dirty="0" smtClean="0"/>
              <a:t>Why am I working on perennial grains?</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Compatibility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baseline="0" dirty="0" smtClean="0"/>
              <a:t>Clear climate change adaptation and mitigation benefits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dirty="0" smtClean="0"/>
              <a:t>Research</a:t>
            </a:r>
            <a:r>
              <a:rPr lang="en-US" b="0" baseline="0" dirty="0" smtClean="0"/>
              <a:t> programs has focused on using cover crops to increase the sustainability of cropping systems.  Started describing the work that we are doing as a way to increase the “perenniality” of annual cropping systems.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dirty="0" smtClean="0"/>
              <a:t>Dovetails with work on increasing</a:t>
            </a:r>
            <a:r>
              <a:rPr lang="en-US" b="0" baseline="0" dirty="0" smtClean="0"/>
              <a:t> resilience in </a:t>
            </a:r>
            <a:r>
              <a:rPr lang="en-US" b="0" dirty="0" smtClean="0"/>
              <a:t>forage production and the</a:t>
            </a:r>
            <a:r>
              <a:rPr lang="en-US" b="0" baseline="0" dirty="0" smtClean="0"/>
              <a:t> use of agroecological management practices. </a:t>
            </a:r>
            <a:r>
              <a:rPr lang="en-US" b="0" dirty="0" smtClean="0"/>
              <a:t> </a:t>
            </a:r>
          </a:p>
          <a:p>
            <a:endParaRPr lang="en-US" b="1" dirty="0" smtClean="0"/>
          </a:p>
          <a:p>
            <a:r>
              <a:rPr lang="en-US" b="1" dirty="0" smtClean="0"/>
              <a:t>Opportunity</a:t>
            </a:r>
          </a:p>
          <a:p>
            <a:pPr marL="171450" indent="-171450">
              <a:buFont typeface="Arial"/>
              <a:buChar char="•"/>
            </a:pPr>
            <a:r>
              <a:rPr lang="en-US" dirty="0" smtClean="0"/>
              <a:t>More students contacted me about these</a:t>
            </a:r>
            <a:r>
              <a:rPr lang="en-US" baseline="0" dirty="0" smtClean="0"/>
              <a:t> two words than anything else that I am doing</a:t>
            </a:r>
            <a:r>
              <a:rPr lang="en-US" dirty="0" smtClean="0"/>
              <a:t> (2 words</a:t>
            </a:r>
            <a:r>
              <a:rPr lang="en-US" baseline="0" dirty="0" smtClean="0"/>
              <a:t> out of a 100 words description)</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Timing was right for a NE SARE</a:t>
            </a:r>
            <a:r>
              <a:rPr lang="en-US" baseline="0" dirty="0" smtClean="0"/>
              <a:t> grant. Commercial production just starting, and in 2015 Wes Jackson was keynote speaker at NOFA NY meeting</a:t>
            </a:r>
            <a:endParaRPr lang="en-US" b="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Research Focus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research aims to increase cropping system sustainability through ecological intensification. By working with farmers, students, and other scientists, I research and develop solutions to problems in agriculture. I am currently focused on expanding the utility of cover crops by overcoming obstacles that limit their adoption and developing management practices that maximize their benefits. I am also interested in </a:t>
            </a:r>
            <a:r>
              <a:rPr lang="en-US" b="1" dirty="0" smtClean="0"/>
              <a:t>perennial grains</a:t>
            </a:r>
            <a:r>
              <a:rPr lang="en-US" dirty="0" smtClean="0"/>
              <a:t>, ecological weed management, conservation agriculture, agroecological theory, and the role of diversity in adapting to climate change. Much of my research is field based and conducted either on-farm or at the Musgrave and Willsboro Research Farms.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Why perennial grains? </a:t>
            </a:r>
          </a:p>
          <a:p>
            <a:pPr lvl="1"/>
            <a:r>
              <a:rPr lang="en-US" dirty="0" smtClean="0"/>
              <a:t>Extension of program focused on cover crops</a:t>
            </a:r>
          </a:p>
          <a:p>
            <a:pPr lvl="1"/>
            <a:r>
              <a:rPr lang="en-US" dirty="0" smtClean="0"/>
              <a:t>Ecosystem services</a:t>
            </a:r>
          </a:p>
          <a:p>
            <a:pPr lvl="1"/>
            <a:r>
              <a:rPr lang="en-US" dirty="0" smtClean="0"/>
              <a:t>Climate change adaptation and mitigation </a:t>
            </a:r>
          </a:p>
          <a:p>
            <a:r>
              <a:rPr lang="en-US" dirty="0" smtClean="0"/>
              <a:t>How are they made?</a:t>
            </a:r>
          </a:p>
          <a:p>
            <a:pPr lvl="1"/>
            <a:r>
              <a:rPr lang="en-US" dirty="0" smtClean="0"/>
              <a:t>Pipeline for domestication and examples</a:t>
            </a:r>
          </a:p>
          <a:p>
            <a:r>
              <a:rPr lang="en-US" dirty="0" smtClean="0"/>
              <a:t>Multi-site forage experiment</a:t>
            </a:r>
          </a:p>
          <a:p>
            <a:pPr lvl="1"/>
            <a:r>
              <a:rPr lang="en-US" dirty="0" smtClean="0"/>
              <a:t>Steve Culman and preliminary results</a:t>
            </a:r>
          </a:p>
          <a:p>
            <a:r>
              <a:rPr lang="en-US" dirty="0" smtClean="0"/>
              <a:t>Farmer perspectives (Valentine and Sandra)</a:t>
            </a:r>
          </a:p>
          <a:p>
            <a:pPr lvl="1"/>
            <a:r>
              <a:rPr lang="en-US" dirty="0" smtClean="0"/>
              <a:t>Survey results </a:t>
            </a:r>
          </a:p>
          <a:p>
            <a:r>
              <a:rPr lang="en-US" dirty="0" smtClean="0"/>
              <a:t>New experiments (Sandra and Eugene)</a:t>
            </a:r>
          </a:p>
          <a:p>
            <a:pPr lvl="1"/>
            <a:r>
              <a:rPr lang="en-US" dirty="0" smtClean="0"/>
              <a:t>Annual vs. perennial and on-farm trials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1</a:t>
            </a:fld>
            <a:endParaRPr lang="en-US"/>
          </a:p>
        </p:txBody>
      </p:sp>
    </p:spTree>
    <p:extLst>
      <p:ext uri="{BB962C8B-B14F-4D97-AF65-F5344CB8AC3E}">
        <p14:creationId xmlns:p14="http://schemas.microsoft.com/office/powerpoint/2010/main" val="118493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Over‐arching question: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“Is perenniality or management a larger driver of soil </a:t>
            </a:r>
            <a:endParaRPr lang="en-US" dirty="0" smtClean="0"/>
          </a:p>
          <a:p>
            <a:r>
              <a:rPr lang="en-US" sz="1200" kern="1200" dirty="0" smtClean="0">
                <a:solidFill>
                  <a:schemeClr val="tx1"/>
                </a:solidFill>
                <a:effectLst/>
                <a:latin typeface="+mn-lt"/>
                <a:ea typeface="+mn-ea"/>
                <a:cs typeface="+mn-cs"/>
              </a:rPr>
              <a:t>ecosystem services?”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2‐way full‐factorial split plot design </a:t>
            </a:r>
            <a:endParaRPr lang="en-US" dirty="0" smtClean="0"/>
          </a:p>
          <a:p>
            <a:r>
              <a:rPr lang="en-US" sz="1200" kern="1200" dirty="0" smtClean="0">
                <a:solidFill>
                  <a:schemeClr val="tx1"/>
                </a:solidFill>
                <a:effectLst/>
                <a:latin typeface="+mn-lt"/>
                <a:ea typeface="+mn-ea"/>
                <a:cs typeface="+mn-cs"/>
              </a:rPr>
              <a:t>– 3 managements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Organic (80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N/acre in chicken manure) </a:t>
            </a:r>
            <a:endParaRPr lang="en-US" dirty="0" smtClean="0"/>
          </a:p>
          <a:p>
            <a:r>
              <a:rPr lang="en-US" sz="1200" kern="1200" dirty="0" smtClean="0">
                <a:solidFill>
                  <a:schemeClr val="tx1"/>
                </a:solidFill>
                <a:effectLst/>
                <a:latin typeface="+mn-lt"/>
                <a:ea typeface="+mn-ea"/>
                <a:cs typeface="+mn-cs"/>
              </a:rPr>
              <a:t>• Low N Conventional (80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N/acre in urea)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High N Conventional (120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N/acre in urea) </a:t>
            </a:r>
            <a:endParaRPr lang="en-US" dirty="0" smtClean="0"/>
          </a:p>
          <a:p>
            <a:r>
              <a:rPr lang="en-US" sz="1200" kern="1200" dirty="0" smtClean="0">
                <a:solidFill>
                  <a:schemeClr val="tx1"/>
                </a:solidFill>
                <a:effectLst/>
                <a:latin typeface="+mn-lt"/>
                <a:ea typeface="+mn-ea"/>
                <a:cs typeface="+mn-cs"/>
              </a:rPr>
              <a:t>– 3 plants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Annual wheat (Caledonia) </a:t>
            </a:r>
            <a:endParaRPr lang="en-US" dirty="0" smtClean="0"/>
          </a:p>
          <a:p>
            <a:r>
              <a:rPr lang="en-US" sz="1200" kern="1200" dirty="0" smtClean="0">
                <a:solidFill>
                  <a:schemeClr val="tx1"/>
                </a:solidFill>
                <a:effectLst/>
                <a:latin typeface="+mn-lt"/>
                <a:ea typeface="+mn-ea"/>
                <a:cs typeface="+mn-cs"/>
              </a:rPr>
              <a:t>• Perennial wheat (WSU bulked material from 2005) • Intermediate wheatgrass (Kernza) </a:t>
            </a:r>
            <a:endParaRPr lang="en-US" dirty="0" smtClean="0"/>
          </a:p>
          <a:p>
            <a:pPr marL="342900" indent="-342900">
              <a:buFont typeface="Arial"/>
              <a:buChar char="•"/>
            </a:pPr>
            <a:r>
              <a:rPr lang="en-US" dirty="0" smtClean="0"/>
              <a:t>Kernza yields were 4.5% (yr 1) and 33% (yr 2) of annual wheat</a:t>
            </a:r>
          </a:p>
          <a:p>
            <a:pPr marL="342900" indent="-342900">
              <a:buFont typeface="Arial"/>
              <a:buChar char="•"/>
            </a:pPr>
            <a:r>
              <a:rPr lang="en-US" dirty="0" smtClean="0"/>
              <a:t>Kernza reduced N losses and moisture deeper in the soil</a:t>
            </a:r>
          </a:p>
          <a:p>
            <a:r>
              <a:rPr lang="pt-BR" dirty="0" smtClean="0"/>
              <a:t>Agron. J. 105:735–744 (2013)</a:t>
            </a:r>
          </a:p>
          <a:p>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19</a:t>
            </a:fld>
            <a:endParaRPr lang="en-US"/>
          </a:p>
        </p:txBody>
      </p:sp>
    </p:spTree>
    <p:extLst>
      <p:ext uri="{BB962C8B-B14F-4D97-AF65-F5344CB8AC3E}">
        <p14:creationId xmlns:p14="http://schemas.microsoft.com/office/powerpoint/2010/main" val="206583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Seeded at 7.5 row spacing, all varieties.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27</a:t>
            </a:fld>
            <a:endParaRPr lang="en-US"/>
          </a:p>
        </p:txBody>
      </p:sp>
    </p:spTree>
    <p:extLst>
      <p:ext uri="{BB962C8B-B14F-4D97-AF65-F5344CB8AC3E}">
        <p14:creationId xmlns:p14="http://schemas.microsoft.com/office/powerpoint/2010/main" val="50835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measure soil health before</a:t>
            </a:r>
            <a:r>
              <a:rPr lang="en-US" baseline="0" dirty="0" smtClean="0"/>
              <a:t> and after the experiment. </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29</a:t>
            </a:fld>
            <a:endParaRPr lang="en-US"/>
          </a:p>
        </p:txBody>
      </p:sp>
    </p:spTree>
    <p:extLst>
      <p:ext uri="{BB962C8B-B14F-4D97-AF65-F5344CB8AC3E}">
        <p14:creationId xmlns:p14="http://schemas.microsoft.com/office/powerpoint/2010/main" val="184519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taken 28 Sept 2016</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30</a:t>
            </a:fld>
            <a:endParaRPr lang="en-US"/>
          </a:p>
        </p:txBody>
      </p:sp>
    </p:spTree>
    <p:extLst>
      <p:ext uri="{BB962C8B-B14F-4D97-AF65-F5344CB8AC3E}">
        <p14:creationId xmlns:p14="http://schemas.microsoft.com/office/powerpoint/2010/main" val="374358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photos taken Oct 25, block</a:t>
            </a:r>
            <a:r>
              <a:rPr lang="en-US" baseline="0" dirty="0" smtClean="0"/>
              <a:t> 1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Endeavor barley is the second two-row winter malt variety released by the USDA-ARS and the IAES.  It has excellent test weight and plumps, and has improved yield over the first two-row winter malt variety, Charles, that was previously released.  It is average for heading date, height, and lodging.  Endeavor will provide producers with a variety with a good malt profile.  It has high levels of malting enzymes and is expected to be adapted to both irrigated and dry land regions.  It has winter hardiness.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8136 Warthog Winter Wheat OG Triticum aestivum This hard red winter wheat performed wonderfully in the trials conducted in 2011 and 2012 by the Universities of Maine and Vermont. For best overwintering, seed at 100–125#/acre in well-drained fields in early September. Maine-grown at Aurora Farm.</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food grain: Protein levels of 10–11% and high falling numbers make this wheat suitable for an all-purpose flour. Good milling and baking characteristics. </a:t>
            </a:r>
            <a:r>
              <a:rPr lang="en-US" dirty="0" err="1" smtClean="0"/>
              <a:t>Wormtown</a:t>
            </a:r>
            <a:r>
              <a:rPr lang="en-US" dirty="0" smtClean="0"/>
              <a:t> Brewery in Worcester, MA, uses locally grown Warthog to brew a varietal </a:t>
            </a:r>
            <a:r>
              <a:rPr lang="en-US" dirty="0" err="1" smtClean="0"/>
              <a:t>hefeweizen</a:t>
            </a:r>
            <a:r>
              <a:rPr lang="en-US" dirty="0" smtClean="0"/>
              <a:t> with “mild cracker [flavor] and some banana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feed grain: Protein approximately equivalent to barley, but with lower fiber content. Wheat is the best whole grain to feed to chickens, and at Treble Ridge our preferred base for low-protein finisher and gestation rations for hogs. Highly palatable to ruminants but should be fed carefully to prevent acidosis. This variety is susceptible to fusarium, so be sure to test grain for </a:t>
            </a:r>
            <a:r>
              <a:rPr lang="en-US" dirty="0" err="1" smtClean="0"/>
              <a:t>mycotoxins</a:t>
            </a:r>
            <a:r>
              <a:rPr lang="en-US" dirty="0" smtClean="0"/>
              <a:t> before feeding. Wheat should not be finely ground before feeding: cracking or soaking is preferable.</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31</a:t>
            </a:fld>
            <a:endParaRPr lang="en-US"/>
          </a:p>
        </p:txBody>
      </p:sp>
    </p:spTree>
    <p:extLst>
      <p:ext uri="{BB962C8B-B14F-4D97-AF65-F5344CB8AC3E}">
        <p14:creationId xmlns:p14="http://schemas.microsoft.com/office/powerpoint/2010/main" val="4220319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9F731-B46F-E745-95C4-1F4D0A84C6A1}" type="slidenum">
              <a:rPr lang="en-US"/>
              <a:pPr/>
              <a:t>32</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80095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C53FF-F1C8-CE4D-B0BD-8A7F62844C48}" type="slidenum">
              <a:rPr lang="en-US"/>
              <a:pPr/>
              <a:t>34</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582410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35</a:t>
            </a:fld>
            <a:endParaRPr lang="en-US"/>
          </a:p>
        </p:txBody>
      </p:sp>
    </p:spTree>
    <p:extLst>
      <p:ext uri="{BB962C8B-B14F-4D97-AF65-F5344CB8AC3E}">
        <p14:creationId xmlns:p14="http://schemas.microsoft.com/office/powerpoint/2010/main" val="1997053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Background</a:t>
            </a:r>
            <a:r>
              <a:rPr lang="en-US" b="1" baseline="0" dirty="0" smtClean="0"/>
              <a:t> rate of N applied of 10 </a:t>
            </a:r>
            <a:r>
              <a:rPr lang="en-US" b="1" baseline="0" dirty="0" err="1" smtClean="0"/>
              <a:t>lb</a:t>
            </a:r>
            <a:r>
              <a:rPr lang="en-US" b="1" baseline="0" dirty="0" smtClean="0"/>
              <a:t>/a in 2015 applied before the treatments, so we applied 55 and 55 for N120, for example                </a:t>
            </a:r>
          </a:p>
          <a:p>
            <a:r>
              <a:rPr lang="en-US" b="0" baseline="0" dirty="0" smtClean="0"/>
              <a:t>Is this N120 as in 120 </a:t>
            </a:r>
            <a:r>
              <a:rPr lang="en-US" b="0" baseline="0" dirty="0" err="1" smtClean="0"/>
              <a:t>lbs</a:t>
            </a:r>
            <a:r>
              <a:rPr lang="en-US" b="0" baseline="0" dirty="0" smtClean="0"/>
              <a:t> of NITROGEN itself, or 120 </a:t>
            </a:r>
            <a:r>
              <a:rPr lang="en-US" b="0" baseline="0" dirty="0" err="1" smtClean="0"/>
              <a:t>lbs</a:t>
            </a:r>
            <a:r>
              <a:rPr lang="en-US" b="0" baseline="0" dirty="0" smtClean="0"/>
              <a:t> of UREA? </a:t>
            </a:r>
            <a:r>
              <a:rPr lang="en-US" b="1" baseline="0" dirty="0" smtClean="0"/>
              <a:t>  From the protocol it seems to be 120 </a:t>
            </a:r>
            <a:r>
              <a:rPr lang="en-US" b="1" baseline="0" dirty="0" err="1" smtClean="0"/>
              <a:t>lbs</a:t>
            </a:r>
            <a:r>
              <a:rPr lang="en-US" b="1" baseline="0" dirty="0" smtClean="0"/>
              <a:t> of N.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29C957B3-1012-7141-BCD2-D6AB50939DD7}" type="slidenum">
              <a:rPr lang="en-US" smtClean="0"/>
              <a:t>36</a:t>
            </a:fld>
            <a:endParaRPr lang="en-US"/>
          </a:p>
        </p:txBody>
      </p:sp>
    </p:spTree>
    <p:extLst>
      <p:ext uri="{BB962C8B-B14F-4D97-AF65-F5344CB8AC3E}">
        <p14:creationId xmlns:p14="http://schemas.microsoft.com/office/powerpoint/2010/main" val="1148711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over a month later</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37</a:t>
            </a:fld>
            <a:endParaRPr lang="en-US"/>
          </a:p>
        </p:txBody>
      </p:sp>
    </p:spTree>
    <p:extLst>
      <p:ext uri="{BB962C8B-B14F-4D97-AF65-F5344CB8AC3E}">
        <p14:creationId xmlns:p14="http://schemas.microsoft.com/office/powerpoint/2010/main" val="56655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Sandra Wayman – Cornell Sustainable Cropping Systems Lab</a:t>
            </a:r>
          </a:p>
          <a:p>
            <a:pPr marL="0" indent="0">
              <a:buNone/>
            </a:pPr>
            <a:r>
              <a:rPr lang="en-US" sz="1200" dirty="0" smtClean="0"/>
              <a:t>Valentine </a:t>
            </a:r>
            <a:r>
              <a:rPr lang="en-US" sz="1200" dirty="0" err="1" smtClean="0"/>
              <a:t>Debray</a:t>
            </a:r>
            <a:r>
              <a:rPr lang="en-US" sz="1200" dirty="0" smtClean="0"/>
              <a:t> – Cornell Sustainable Cropping Systems Lab</a:t>
            </a:r>
          </a:p>
          <a:p>
            <a:pPr marL="0" indent="0">
              <a:buNone/>
            </a:pPr>
            <a:r>
              <a:rPr lang="en-US" sz="1200" dirty="0" smtClean="0"/>
              <a:t>Eugene Law – Cornell Weed Ecology and Management Lab</a:t>
            </a:r>
          </a:p>
          <a:p>
            <a:pPr marL="0" indent="0">
              <a:buNone/>
            </a:pPr>
            <a:r>
              <a:rPr lang="en-US" sz="1200" dirty="0" smtClean="0"/>
              <a:t>Steve Culman – The Ohio State University, Wooster, Ohio</a:t>
            </a:r>
          </a:p>
          <a:p>
            <a:pPr marL="0" indent="0">
              <a:buNone/>
            </a:pPr>
            <a:r>
              <a:rPr lang="en-US" sz="1200" smtClean="0"/>
              <a:t>Lee DeHaan – The Land Institute, Salina, Kansas</a:t>
            </a:r>
          </a:p>
          <a:p>
            <a:endParaRPr lang="en-US"/>
          </a:p>
        </p:txBody>
      </p:sp>
      <p:sp>
        <p:nvSpPr>
          <p:cNvPr id="4" name="Slide Number Placeholder 3"/>
          <p:cNvSpPr>
            <a:spLocks noGrp="1"/>
          </p:cNvSpPr>
          <p:nvPr>
            <p:ph type="sldNum" sz="quarter" idx="10"/>
          </p:nvPr>
        </p:nvSpPr>
        <p:spPr/>
        <p:txBody>
          <a:bodyPr/>
          <a:lstStyle/>
          <a:p>
            <a:fld id="{8F12E342-CCBA-134E-A5C6-4D9AD3C99485}" type="slidenum">
              <a:rPr lang="en-US" smtClean="0"/>
              <a:t>3</a:t>
            </a:fld>
            <a:endParaRPr lang="en-US"/>
          </a:p>
        </p:txBody>
      </p:sp>
    </p:spTree>
    <p:extLst>
      <p:ext uri="{BB962C8B-B14F-4D97-AF65-F5344CB8AC3E}">
        <p14:creationId xmlns:p14="http://schemas.microsoft.com/office/powerpoint/2010/main" val="254325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Spring forage cut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38</a:t>
            </a:fld>
            <a:endParaRPr lang="en-US"/>
          </a:p>
        </p:txBody>
      </p:sp>
    </p:spTree>
    <p:extLst>
      <p:ext uri="{BB962C8B-B14F-4D97-AF65-F5344CB8AC3E}">
        <p14:creationId xmlns:p14="http://schemas.microsoft.com/office/powerpoint/2010/main" val="164155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Worked to de-head the annual wheat</a:t>
            </a:r>
            <a:r>
              <a:rPr lang="en-US" baseline="0" dirty="0" smtClean="0"/>
              <a:t> from the plots so it wouldn’t increase the seedbank </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40</a:t>
            </a:fld>
            <a:endParaRPr lang="en-US"/>
          </a:p>
        </p:txBody>
      </p:sp>
    </p:spTree>
    <p:extLst>
      <p:ext uri="{BB962C8B-B14F-4D97-AF65-F5344CB8AC3E}">
        <p14:creationId xmlns:p14="http://schemas.microsoft.com/office/powerpoint/2010/main" val="1953019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Grain head level:</a:t>
            </a:r>
            <a:r>
              <a:rPr lang="en-US" b="1" baseline="0" dirty="0" smtClean="0"/>
              <a:t> how high the head is on the plant, and how much non-grain material that gets cut.</a:t>
            </a:r>
          </a:p>
          <a:p>
            <a:r>
              <a:rPr lang="en-US" b="1" baseline="0" dirty="0" smtClean="0"/>
              <a:t>Cylinder: the rotor is cylinder shaped and spinning in rotations. The rotor breaks up the panicle material even more before it can be separated. </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Concave: concave sits against the rotor. Narrow setting for small </a:t>
            </a:r>
            <a:r>
              <a:rPr lang="en-US" b="1" baseline="0" dirty="0" err="1" smtClean="0"/>
              <a:t>kernza</a:t>
            </a:r>
            <a:r>
              <a:rPr lang="en-US" b="1" baseline="0" dirty="0" smtClean="0"/>
              <a:t>, wider setting for bigger thing like corn.</a:t>
            </a:r>
          </a:p>
          <a:p>
            <a:r>
              <a:rPr lang="en-US" b="1" baseline="0" dirty="0" smtClean="0"/>
              <a:t>Screen: after the rotor, and after the auger, then the screen. It gets dropped onto the screens. Paul found a smaller one even than 10mm AFTER we harvested….</a:t>
            </a:r>
          </a:p>
          <a:p>
            <a:r>
              <a:rPr lang="en-US" b="1" baseline="0" dirty="0" smtClean="0"/>
              <a:t>Fan: fan blows wind across the screens as the grain falls onto the </a:t>
            </a:r>
            <a:r>
              <a:rPr lang="en-US" b="1" baseline="0" dirty="0" err="1" smtClean="0"/>
              <a:t>screeen</a:t>
            </a:r>
            <a:r>
              <a:rPr lang="en-US" b="1" baseline="0" dirty="0" smtClean="0"/>
              <a:t>, separates the grain from the chaff. </a:t>
            </a:r>
          </a:p>
          <a:p>
            <a:endParaRPr lang="en-US" b="1" dirty="0" smtClean="0"/>
          </a:p>
          <a:p>
            <a:pPr marL="285750" indent="-285750">
              <a:buFont typeface="Arial"/>
              <a:buChar char="•"/>
            </a:pPr>
            <a:r>
              <a:rPr lang="en-US" sz="1200" dirty="0" smtClean="0"/>
              <a:t>Small grain head set very high</a:t>
            </a:r>
          </a:p>
          <a:p>
            <a:pPr marL="285750" indent="-285750">
              <a:buFont typeface="Arial"/>
              <a:buChar char="•"/>
            </a:pPr>
            <a:r>
              <a:rPr lang="en-US" sz="1200" dirty="0" smtClean="0"/>
              <a:t>Cylinder speed 1200 rpm</a:t>
            </a:r>
          </a:p>
          <a:p>
            <a:pPr marL="285750" indent="-285750">
              <a:buFont typeface="Arial"/>
              <a:buChar char="•"/>
            </a:pPr>
            <a:r>
              <a:rPr lang="en-US" sz="1200" dirty="0" smtClean="0"/>
              <a:t>Concave setting narrow</a:t>
            </a:r>
          </a:p>
          <a:p>
            <a:pPr marL="285750" indent="-285750">
              <a:buFont typeface="Arial"/>
              <a:buChar char="•"/>
            </a:pPr>
            <a:r>
              <a:rPr lang="en-US" sz="1200" dirty="0" smtClean="0"/>
              <a:t>10mm screen (smallest)</a:t>
            </a:r>
          </a:p>
          <a:p>
            <a:pPr marL="285750" indent="-285750">
              <a:buFont typeface="Arial"/>
              <a:buChar char="•"/>
            </a:pPr>
            <a:r>
              <a:rPr lang="en-US" sz="1200" dirty="0" smtClean="0"/>
              <a:t>Fan speed 800 rpm</a:t>
            </a:r>
          </a:p>
          <a:p>
            <a:pPr marL="285750" indent="-285750">
              <a:buFont typeface="Arial"/>
              <a:buChar char="•"/>
            </a:pPr>
            <a:r>
              <a:rPr lang="en-US" sz="1200" dirty="0" smtClean="0"/>
              <a:t>Weeds and wet material caused periodic clogging</a:t>
            </a:r>
          </a:p>
          <a:p>
            <a:pPr marL="285750" indent="-285750">
              <a:buFont typeface="Arial"/>
              <a:buChar char="•"/>
            </a:pPr>
            <a:endParaRPr lang="en-US" sz="1200" dirty="0" smtClean="0"/>
          </a:p>
          <a:p>
            <a:endParaRPr lang="en-US" sz="1200" dirty="0" smtClean="0"/>
          </a:p>
          <a:p>
            <a:pPr marL="285750" indent="-285750">
              <a:buFont typeface="Arial"/>
              <a:buChar char="•"/>
            </a:pPr>
            <a:r>
              <a:rPr lang="en-US" sz="1200" dirty="0" smtClean="0"/>
              <a:t>~100 </a:t>
            </a:r>
            <a:r>
              <a:rPr lang="en-US" sz="1200" dirty="0" err="1" smtClean="0"/>
              <a:t>lbs</a:t>
            </a:r>
            <a:r>
              <a:rPr lang="en-US" sz="1200" dirty="0" smtClean="0"/>
              <a:t> grain </a:t>
            </a:r>
            <a:r>
              <a:rPr lang="en-US" sz="1200" dirty="0" err="1" smtClean="0"/>
              <a:t>uncleaned</a:t>
            </a:r>
            <a:endParaRPr lang="en-US" sz="1200" dirty="0" smtClean="0"/>
          </a:p>
          <a:p>
            <a:endParaRPr lang="en-US" b="1" dirty="0" smtClean="0"/>
          </a:p>
        </p:txBody>
      </p:sp>
      <p:sp>
        <p:nvSpPr>
          <p:cNvPr id="4" name="Slide Number Placeholder 3"/>
          <p:cNvSpPr>
            <a:spLocks noGrp="1"/>
          </p:cNvSpPr>
          <p:nvPr>
            <p:ph type="sldNum" sz="quarter" idx="10"/>
          </p:nvPr>
        </p:nvSpPr>
        <p:spPr/>
        <p:txBody>
          <a:bodyPr/>
          <a:lstStyle/>
          <a:p>
            <a:fld id="{29C957B3-1012-7141-BCD2-D6AB50939DD7}" type="slidenum">
              <a:rPr lang="en-US" smtClean="0"/>
              <a:t>41</a:t>
            </a:fld>
            <a:endParaRPr lang="en-US"/>
          </a:p>
        </p:txBody>
      </p:sp>
    </p:spTree>
    <p:extLst>
      <p:ext uri="{BB962C8B-B14F-4D97-AF65-F5344CB8AC3E}">
        <p14:creationId xmlns:p14="http://schemas.microsoft.com/office/powerpoint/2010/main" val="224902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a:t>
            </a:r>
            <a:r>
              <a:rPr lang="en-US" baseline="0" dirty="0" smtClean="0"/>
              <a:t> difference between Case and </a:t>
            </a:r>
            <a:r>
              <a:rPr lang="en-US" baseline="0" dirty="0" err="1" smtClean="0"/>
              <a:t>Almaco</a:t>
            </a:r>
            <a:r>
              <a:rPr lang="en-US" baseline="0" dirty="0" smtClean="0"/>
              <a:t> is the type of rotor. Axial rotor in the Case is more “chewing” of the plant matter, than “chopping” </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42</a:t>
            </a:fld>
            <a:endParaRPr lang="en-US"/>
          </a:p>
        </p:txBody>
      </p:sp>
    </p:spTree>
    <p:extLst>
      <p:ext uri="{BB962C8B-B14F-4D97-AF65-F5344CB8AC3E}">
        <p14:creationId xmlns:p14="http://schemas.microsoft.com/office/powerpoint/2010/main" val="3495650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we saw no difference between N80 and N120 rates, we did see a visual difference between no urea and some urea (alleys). </a:t>
            </a:r>
            <a:endParaRPr lang="en-US" dirty="0"/>
          </a:p>
        </p:txBody>
      </p:sp>
      <p:sp>
        <p:nvSpPr>
          <p:cNvPr id="4" name="Slide Number Placeholder 3"/>
          <p:cNvSpPr>
            <a:spLocks noGrp="1"/>
          </p:cNvSpPr>
          <p:nvPr>
            <p:ph type="sldNum" sz="quarter" idx="10"/>
          </p:nvPr>
        </p:nvSpPr>
        <p:spPr/>
        <p:txBody>
          <a:bodyPr/>
          <a:lstStyle/>
          <a:p>
            <a:fld id="{29C957B3-1012-7141-BCD2-D6AB50939DD7}" type="slidenum">
              <a:rPr lang="en-US" smtClean="0"/>
              <a:t>43</a:t>
            </a:fld>
            <a:endParaRPr lang="en-US"/>
          </a:p>
        </p:txBody>
      </p:sp>
    </p:spTree>
    <p:extLst>
      <p:ext uri="{BB962C8B-B14F-4D97-AF65-F5344CB8AC3E}">
        <p14:creationId xmlns:p14="http://schemas.microsoft.com/office/powerpoint/2010/main" val="299955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C53FF-F1C8-CE4D-B0BD-8A7F62844C48}" type="slidenum">
              <a:rPr lang="en-US"/>
              <a:pPr/>
              <a:t>45</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30558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 shows both “spring cut” and “summer cut” together. Only Summer-cut and Spring-cut plots are shown. </a:t>
            </a:r>
          </a:p>
          <a:p>
            <a:endParaRPr lang="en-US" baseline="0" dirty="0" smtClean="0"/>
          </a:p>
          <a:p>
            <a:r>
              <a:rPr lang="en-US" sz="2400" dirty="0" smtClean="0">
                <a:solidFill>
                  <a:srgbClr val="FF0000"/>
                </a:solidFill>
              </a:rPr>
              <a:t>Results from </a:t>
            </a:r>
            <a:r>
              <a:rPr lang="en-US" sz="2400" dirty="0" err="1" smtClean="0">
                <a:solidFill>
                  <a:srgbClr val="FF0000"/>
                </a:solidFill>
              </a:rPr>
              <a:t>Anovas</a:t>
            </a:r>
            <a:r>
              <a:rPr lang="en-US" sz="2400" dirty="0" smtClean="0">
                <a:solidFill>
                  <a:srgbClr val="FF0000"/>
                </a:solidFill>
              </a:rPr>
              <a:t> testing forage quality parameters:</a:t>
            </a:r>
          </a:p>
          <a:p>
            <a:pPr lvl="1"/>
            <a:r>
              <a:rPr lang="en-US" sz="2000" dirty="0" smtClean="0"/>
              <a:t>Within the straw harvest, there was no difference for any of the 6 forage quality parameters (Crude Protein, ADF, </a:t>
            </a:r>
            <a:r>
              <a:rPr lang="en-US" sz="2000" dirty="0" err="1" smtClean="0"/>
              <a:t>etc</a:t>
            </a:r>
            <a:r>
              <a:rPr lang="en-US" sz="2000" dirty="0" smtClean="0"/>
              <a:t>) among the SP, SU, and FA plots or between N rates</a:t>
            </a:r>
          </a:p>
          <a:p>
            <a:pPr lvl="1"/>
            <a:r>
              <a:rPr lang="en-US" sz="2000" dirty="0" smtClean="0"/>
              <a:t>Within the Spring plots, there </a:t>
            </a:r>
            <a:r>
              <a:rPr lang="en-US" sz="2000" b="1" dirty="0" smtClean="0"/>
              <a:t>was</a:t>
            </a:r>
            <a:r>
              <a:rPr lang="en-US" sz="2000" dirty="0" smtClean="0"/>
              <a:t> a significant difference between vegetative cut and straw cut (i.e., Season Factor) for all 6 FQ parameters. No difference by N rate. </a:t>
            </a:r>
          </a:p>
          <a:p>
            <a:pPr lvl="2"/>
            <a:r>
              <a:rPr lang="en-US" sz="1600" dirty="0" smtClean="0"/>
              <a:t>This makes sense that the vegetative growth would have significantly higher FQ than the straw. </a:t>
            </a:r>
          </a:p>
          <a:p>
            <a:endParaRPr lang="en-US" baseline="0" dirty="0" smtClean="0"/>
          </a:p>
        </p:txBody>
      </p:sp>
      <p:sp>
        <p:nvSpPr>
          <p:cNvPr id="4" name="Slide Number Placeholder 3"/>
          <p:cNvSpPr>
            <a:spLocks noGrp="1"/>
          </p:cNvSpPr>
          <p:nvPr>
            <p:ph type="sldNum" sz="quarter" idx="10"/>
          </p:nvPr>
        </p:nvSpPr>
        <p:spPr/>
        <p:txBody>
          <a:bodyPr/>
          <a:lstStyle/>
          <a:p>
            <a:fld id="{457DCC97-4B25-6045-8A49-343563C47D33}" type="slidenum">
              <a:rPr lang="en-US" smtClean="0"/>
              <a:t>46</a:t>
            </a:fld>
            <a:endParaRPr lang="en-US"/>
          </a:p>
        </p:txBody>
      </p:sp>
    </p:spTree>
    <p:extLst>
      <p:ext uri="{BB962C8B-B14F-4D97-AF65-F5344CB8AC3E}">
        <p14:creationId xmlns:p14="http://schemas.microsoft.com/office/powerpoint/2010/main" val="4126135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standard</a:t>
            </a:r>
            <a:r>
              <a:rPr lang="en-US" baseline="0" dirty="0" smtClean="0"/>
              <a:t> errors from the forage sheet in 2015 data </a:t>
            </a:r>
          </a:p>
          <a:p>
            <a:endParaRPr lang="en-US" baseline="0" dirty="0" smtClean="0"/>
          </a:p>
          <a:p>
            <a:r>
              <a:rPr lang="en-US" baseline="0" dirty="0" smtClean="0"/>
              <a:t>The CCE presentation is available: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blogs.cornell.edu</a:t>
            </a:r>
            <a:r>
              <a:rPr lang="en-US" dirty="0" smtClean="0"/>
              <a:t>/</a:t>
            </a:r>
            <a:r>
              <a:rPr lang="en-US" dirty="0" err="1" smtClean="0"/>
              <a:t>capitalareaagandhortprogram</a:t>
            </a:r>
            <a:r>
              <a:rPr lang="en-US" dirty="0" smtClean="0"/>
              <a:t>/files/2016/03/Preentation-What-is-Forage-Quality-2lj5wt1.pdf</a:t>
            </a:r>
          </a:p>
          <a:p>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47</a:t>
            </a:fld>
            <a:endParaRPr lang="en-US"/>
          </a:p>
        </p:txBody>
      </p:sp>
    </p:spTree>
    <p:extLst>
      <p:ext uri="{BB962C8B-B14F-4D97-AF65-F5344CB8AC3E}">
        <p14:creationId xmlns:p14="http://schemas.microsoft.com/office/powerpoint/2010/main" val="3926013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C53FF-F1C8-CE4D-B0BD-8A7F62844C48}" type="slidenum">
              <a:rPr lang="en-US"/>
              <a:pPr/>
              <a:t>48</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023081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9F731-B46F-E745-95C4-1F4D0A84C6A1}" type="slidenum">
              <a:rPr lang="en-US"/>
              <a:pPr/>
              <a:t>49</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ln/>
        </p:spPr>
        <p:txBody>
          <a:bodyPr/>
          <a:lstStyle/>
          <a:p>
            <a:endParaRPr lang="en-US"/>
          </a:p>
        </p:txBody>
      </p:sp>
    </p:spTree>
    <p:extLst>
      <p:ext uri="{BB962C8B-B14F-4D97-AF65-F5344CB8AC3E}">
        <p14:creationId xmlns:p14="http://schemas.microsoft.com/office/powerpoint/2010/main" val="180095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defRPr/>
            </a:pPr>
            <a:endParaRPr lang="en-US" dirty="0" smtClean="0"/>
          </a:p>
          <a:p>
            <a:pPr marL="0" indent="0">
              <a:spcBef>
                <a:spcPts val="0"/>
              </a:spcBef>
              <a:buNone/>
              <a:defRPr/>
            </a:pPr>
            <a:r>
              <a:rPr lang="en-US" dirty="0" smtClean="0"/>
              <a:t>Cultivation often has a negative impact on provision of [ecosystem] services. For example, cultivated systems tend to use more water, increase water pollution and soil erosion, store less carbon, emit more greenhouse gases, and support significantly less habitat and biodiversity than the ecosystems they replace</a:t>
            </a:r>
          </a:p>
          <a:p>
            <a:pPr marL="0" indent="0">
              <a:spcBef>
                <a:spcPts val="0"/>
              </a:spcBef>
              <a:buNone/>
              <a:defRPr/>
            </a:pPr>
            <a:endParaRPr lang="en-US" dirty="0" smtClean="0"/>
          </a:p>
          <a:p>
            <a:pPr marL="0" indent="0">
              <a:spcBef>
                <a:spcPts val="0"/>
              </a:spcBef>
              <a:buNone/>
              <a:defRPr/>
            </a:pPr>
            <a:r>
              <a:rPr lang="en-US" dirty="0" smtClean="0"/>
              <a:t>The 2005 Synthesis Report of the United Nations’ Millennium Ecosystem Assessment program labeled agriculture the “largest threat to biodiversity and ecosystem function of any single human activity.”[4] </a:t>
            </a:r>
          </a:p>
          <a:p>
            <a:pPr marL="0" indent="0">
              <a:spcBef>
                <a:spcPts val="0"/>
              </a:spcBef>
              <a:buNone/>
              <a:defRPr/>
            </a:pPr>
            <a:endParaRPr lang="en-US" dirty="0" smtClean="0"/>
          </a:p>
          <a:p>
            <a:pPr marL="0" indent="0">
              <a:spcBef>
                <a:spcPts val="0"/>
              </a:spcBef>
              <a:buNone/>
              <a:defRPr/>
            </a:pPr>
            <a:r>
              <a:rPr lang="en-US" dirty="0" smtClean="0"/>
              <a:t>Most agricultural land is devoted to the production of grain crops: cereal, oilseed, and legume crops occupy 75% of US and 69% of global croplands. These grains include such crops as wheat, rice, and maize; together they provide over 70% of human food calories.[5]</a:t>
            </a:r>
          </a:p>
          <a:p>
            <a:pPr marL="0" indent="0">
              <a:spcBef>
                <a:spcPts val="0"/>
              </a:spcBef>
              <a:buNone/>
              <a:defRPr/>
            </a:pPr>
            <a:endParaRPr lang="en-US" dirty="0" smtClean="0"/>
          </a:p>
          <a:p>
            <a:pPr marL="0" indent="0">
              <a:spcBef>
                <a:spcPts val="0"/>
              </a:spcBef>
              <a:buNone/>
              <a:defRPr/>
            </a:pPr>
            <a:r>
              <a:rPr lang="en-US" dirty="0" smtClean="0"/>
              <a:t>All these grain crops are currently annual plants which are generally planted into cultivated soil.</a:t>
            </a:r>
          </a:p>
          <a:p>
            <a:pPr marL="0" indent="0">
              <a:spcBef>
                <a:spcPts val="0"/>
              </a:spcBef>
              <a:buNone/>
              <a:defRPr/>
            </a:pPr>
            <a:r>
              <a:rPr lang="en-US" dirty="0" smtClean="0"/>
              <a:t>Frequent cultivation puts soil at risk of loss and degradation.[4]</a:t>
            </a:r>
          </a:p>
          <a:p>
            <a:pPr marL="0" indent="0">
              <a:spcBef>
                <a:spcPts val="0"/>
              </a:spcBef>
              <a:buNone/>
              <a:defRPr/>
            </a:pPr>
            <a:endParaRPr lang="en-US" dirty="0" smtClean="0"/>
          </a:p>
          <a:p>
            <a:pPr marL="0" indent="0">
              <a:spcBef>
                <a:spcPts val="0"/>
              </a:spcBef>
              <a:buNone/>
              <a:defRPr/>
            </a:pPr>
            <a:r>
              <a:rPr lang="en-US" dirty="0" smtClean="0"/>
              <a:t>This "central dilemma"[6] of agriculture in which current food production undermines the potential for future food production could be escaped by developing perennial grain crops that do not require tilling the soil each year. </a:t>
            </a:r>
          </a:p>
          <a:p>
            <a:pPr marL="0" indent="0">
              <a:spcBef>
                <a:spcPts val="0"/>
              </a:spcBef>
              <a:buNone/>
              <a:defRPr/>
            </a:pPr>
            <a:endParaRPr lang="en-US" dirty="0" smtClean="0"/>
          </a:p>
          <a:p>
            <a:pPr marL="0" indent="0">
              <a:spcBef>
                <a:spcPts val="0"/>
              </a:spcBef>
              <a:buNone/>
              <a:defRPr/>
            </a:pPr>
            <a:r>
              <a:rPr lang="en-US" dirty="0" smtClean="0"/>
              <a:t>No-till technology enables short-lived (annual) crops to be grown with less intense tillage, but perennial plants provide the most protection for the soil.[7]</a:t>
            </a:r>
          </a:p>
          <a:p>
            <a:pPr marL="0" indent="0">
              <a:spcBef>
                <a:spcPts val="0"/>
              </a:spcBef>
              <a:buNone/>
              <a:defRPr/>
            </a:pPr>
            <a:endParaRPr lang="en-US" dirty="0" smtClean="0"/>
          </a:p>
          <a:p>
            <a:pPr marL="0" indent="0">
              <a:spcBef>
                <a:spcPts val="0"/>
              </a:spcBef>
              <a:buNone/>
              <a:defRPr/>
            </a:pPr>
            <a:r>
              <a:rPr lang="en-US" dirty="0" smtClean="0"/>
              <a:t>A dense stocking of perennial plants-whether trees, shrubs, or herbs-in an agroecosystem increases the likelihood that the soil will be covered continuously, moderating oscillations in temperature and humidity that can damage the soil</a:t>
            </a:r>
          </a:p>
          <a:p>
            <a:pPr marL="0" indent="0">
              <a:spcBef>
                <a:spcPts val="0"/>
              </a:spcBef>
              <a:buNone/>
              <a:defRPr/>
            </a:pPr>
            <a:r>
              <a:rPr lang="en-US" dirty="0" smtClean="0"/>
              <a:t>J.J. </a:t>
            </a:r>
            <a:r>
              <a:rPr lang="en-US" dirty="0" err="1" smtClean="0"/>
              <a:t>Ewel</a:t>
            </a:r>
            <a:r>
              <a:rPr lang="en-US" dirty="0" smtClean="0"/>
              <a:t> (1986)[7]</a:t>
            </a:r>
          </a:p>
          <a:p>
            <a:pPr marL="0" indent="0">
              <a:spcBef>
                <a:spcPts val="0"/>
              </a:spcBef>
              <a:buNone/>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961349C-C06B-FF42-A93B-954837B089A2}" type="slidenum">
              <a:rPr lang="en-US" smtClean="0"/>
              <a:t>4</a:t>
            </a:fld>
            <a:endParaRPr lang="en-US"/>
          </a:p>
        </p:txBody>
      </p:sp>
    </p:spTree>
    <p:extLst>
      <p:ext uri="{BB962C8B-B14F-4D97-AF65-F5344CB8AC3E}">
        <p14:creationId xmlns:p14="http://schemas.microsoft.com/office/powerpoint/2010/main" val="147238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Encourage</a:t>
            </a:r>
            <a:r>
              <a:rPr lang="en-US" b="1" baseline="0" dirty="0" smtClean="0"/>
              <a:t> conference attendees to send around the survey. </a:t>
            </a:r>
          </a:p>
          <a:p>
            <a:r>
              <a:rPr lang="en-US" b="1" baseline="0" dirty="0" smtClean="0"/>
              <a:t>264 in </a:t>
            </a:r>
            <a:r>
              <a:rPr lang="en-US" b="1" baseline="0" dirty="0" err="1" smtClean="0"/>
              <a:t>france</a:t>
            </a:r>
            <a:endParaRPr lang="en-US" b="1" baseline="0" dirty="0" smtClean="0"/>
          </a:p>
          <a:p>
            <a:r>
              <a:rPr lang="en-US" b="1" baseline="0" dirty="0" smtClean="0"/>
              <a:t>114 in USA</a:t>
            </a:r>
          </a:p>
          <a:p>
            <a:r>
              <a:rPr lang="en-US" b="1" baseline="0" dirty="0" smtClean="0"/>
              <a:t>1 in </a:t>
            </a:r>
            <a:r>
              <a:rPr lang="en-US" b="1" baseline="0" dirty="0" err="1" smtClean="0"/>
              <a:t>canada</a:t>
            </a:r>
            <a:endParaRPr lang="en-US" b="1" dirty="0"/>
          </a:p>
        </p:txBody>
      </p:sp>
      <p:sp>
        <p:nvSpPr>
          <p:cNvPr id="4" name="Slide Number Placeholder 3"/>
          <p:cNvSpPr>
            <a:spLocks noGrp="1"/>
          </p:cNvSpPr>
          <p:nvPr>
            <p:ph type="sldNum" sz="quarter" idx="10"/>
          </p:nvPr>
        </p:nvSpPr>
        <p:spPr/>
        <p:txBody>
          <a:bodyPr/>
          <a:lstStyle/>
          <a:p>
            <a:fld id="{29C957B3-1012-7141-BCD2-D6AB50939DD7}" type="slidenum">
              <a:rPr lang="en-US" smtClean="0"/>
              <a:t>50</a:t>
            </a:fld>
            <a:endParaRPr lang="en-US"/>
          </a:p>
        </p:txBody>
      </p:sp>
    </p:spTree>
    <p:extLst>
      <p:ext uri="{BB962C8B-B14F-4D97-AF65-F5344CB8AC3E}">
        <p14:creationId xmlns:p14="http://schemas.microsoft.com/office/powerpoint/2010/main" val="3938342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was an “other” category for farmer type, but not reporting. </a:t>
            </a:r>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smtClean="0"/>
              <a:t>319 French farmers</a:t>
            </a:r>
          </a:p>
          <a:p>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51</a:t>
            </a:fld>
            <a:endParaRPr lang="en-US"/>
          </a:p>
        </p:txBody>
      </p:sp>
    </p:spTree>
    <p:extLst>
      <p:ext uri="{BB962C8B-B14F-4D97-AF65-F5344CB8AC3E}">
        <p14:creationId xmlns:p14="http://schemas.microsoft.com/office/powerpoint/2010/main" val="915906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Perspectives on Perennial Grain Crop Production Differ between Organic and Conventional Farmers in the United States and France</a:t>
            </a:r>
          </a:p>
          <a:p>
            <a:r>
              <a:rPr lang="en-US" dirty="0" smtClean="0"/>
              <a:t>Valentine </a:t>
            </a:r>
            <a:r>
              <a:rPr lang="en-US" dirty="0" err="1" smtClean="0"/>
              <a:t>Debray</a:t>
            </a:r>
            <a:r>
              <a:rPr lang="en-US" dirty="0" smtClean="0"/>
              <a:t>, Sandra Wayman, Christophe David and Matthew Ryan.</a:t>
            </a:r>
            <a:r>
              <a:rPr lang="en-US" baseline="0" dirty="0" smtClean="0"/>
              <a:t> </a:t>
            </a:r>
            <a:r>
              <a:rPr lang="en-US" i="1" baseline="0" dirty="0" smtClean="0"/>
              <a:t>In-Prep</a:t>
            </a:r>
            <a:endParaRPr lang="en-US" i="1" dirty="0" smtClean="0"/>
          </a:p>
          <a:p>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53</a:t>
            </a:fld>
            <a:endParaRPr lang="en-US"/>
          </a:p>
        </p:txBody>
      </p:sp>
    </p:spTree>
    <p:extLst>
      <p:ext uri="{BB962C8B-B14F-4D97-AF65-F5344CB8AC3E}">
        <p14:creationId xmlns:p14="http://schemas.microsoft.com/office/powerpoint/2010/main" val="1959311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54</a:t>
            </a:fld>
            <a:endParaRPr lang="en-US"/>
          </a:p>
        </p:txBody>
      </p:sp>
    </p:spTree>
    <p:extLst>
      <p:ext uri="{BB962C8B-B14F-4D97-AF65-F5344CB8AC3E}">
        <p14:creationId xmlns:p14="http://schemas.microsoft.com/office/powerpoint/2010/main" val="2983251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Thor Oechsner – In June 2015, Thor</a:t>
            </a:r>
            <a:r>
              <a:rPr lang="en-US" baseline="0" dirty="0" smtClean="0"/>
              <a:t> lost a great deal of soil during a storm that dumped 5-inches of rain in 1 hour</a:t>
            </a:r>
            <a:r>
              <a:rPr lang="en-US" baseline="0" smtClean="0"/>
              <a:t>. </a:t>
            </a:r>
          </a:p>
          <a:p>
            <a:endParaRPr lang="en-US"/>
          </a:p>
        </p:txBody>
      </p:sp>
      <p:sp>
        <p:nvSpPr>
          <p:cNvPr id="4" name="Slide Number Placeholder 3"/>
          <p:cNvSpPr>
            <a:spLocks noGrp="1"/>
          </p:cNvSpPr>
          <p:nvPr>
            <p:ph type="sldNum" sz="quarter" idx="10"/>
          </p:nvPr>
        </p:nvSpPr>
        <p:spPr/>
        <p:txBody>
          <a:bodyPr/>
          <a:lstStyle/>
          <a:p>
            <a:fld id="{8F12E342-CCBA-134E-A5C6-4D9AD3C99485}" type="slidenum">
              <a:rPr lang="en-US" smtClean="0"/>
              <a:t>57</a:t>
            </a:fld>
            <a:endParaRPr lang="en-US"/>
          </a:p>
        </p:txBody>
      </p:sp>
    </p:spTree>
    <p:extLst>
      <p:ext uri="{BB962C8B-B14F-4D97-AF65-F5344CB8AC3E}">
        <p14:creationId xmlns:p14="http://schemas.microsoft.com/office/powerpoint/2010/main" val="2215259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impossibly rocky in that field. </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58</a:t>
            </a:fld>
            <a:endParaRPr lang="en-US"/>
          </a:p>
        </p:txBody>
      </p:sp>
    </p:spTree>
    <p:extLst>
      <p:ext uri="{BB962C8B-B14F-4D97-AF65-F5344CB8AC3E}">
        <p14:creationId xmlns:p14="http://schemas.microsoft.com/office/powerpoint/2010/main" val="2738786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impossibly rocky in that field. </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60</a:t>
            </a:fld>
            <a:endParaRPr lang="en-US"/>
          </a:p>
        </p:txBody>
      </p:sp>
    </p:spTree>
    <p:extLst>
      <p:ext uri="{BB962C8B-B14F-4D97-AF65-F5344CB8AC3E}">
        <p14:creationId xmlns:p14="http://schemas.microsoft.com/office/powerpoint/2010/main" val="2738786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impossibly rocky in that field. </a:t>
            </a:r>
            <a:endParaRPr lang="en-US" dirty="0"/>
          </a:p>
        </p:txBody>
      </p:sp>
      <p:sp>
        <p:nvSpPr>
          <p:cNvPr id="4" name="Slide Number Placeholder 3"/>
          <p:cNvSpPr>
            <a:spLocks noGrp="1"/>
          </p:cNvSpPr>
          <p:nvPr>
            <p:ph type="sldNum" sz="quarter" idx="10"/>
          </p:nvPr>
        </p:nvSpPr>
        <p:spPr/>
        <p:txBody>
          <a:bodyPr/>
          <a:lstStyle/>
          <a:p>
            <a:fld id="{457DCC97-4B25-6045-8A49-343563C47D33}" type="slidenum">
              <a:rPr lang="en-US" smtClean="0"/>
              <a:t>62</a:t>
            </a:fld>
            <a:endParaRPr lang="en-US"/>
          </a:p>
        </p:txBody>
      </p:sp>
    </p:spTree>
    <p:extLst>
      <p:ext uri="{BB962C8B-B14F-4D97-AF65-F5344CB8AC3E}">
        <p14:creationId xmlns:p14="http://schemas.microsoft.com/office/powerpoint/2010/main" val="2738786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defRPr/>
            </a:pPr>
            <a:r>
              <a:rPr lang="en-US" dirty="0" smtClean="0"/>
              <a:t>Does not address food security today. Perennial grain crops are in the early stages of development and may take many years before achieving yields equivalent to annual grains.</a:t>
            </a:r>
          </a:p>
          <a:p>
            <a:pPr marL="0" indent="0">
              <a:spcBef>
                <a:spcPts val="0"/>
              </a:spcBef>
              <a:buNone/>
              <a:defRPr/>
            </a:pPr>
            <a:endParaRPr lang="en-US" dirty="0" smtClean="0"/>
          </a:p>
          <a:p>
            <a:pPr marL="0" indent="0">
              <a:spcBef>
                <a:spcPts val="0"/>
              </a:spcBef>
              <a:buNone/>
              <a:defRPr/>
            </a:pPr>
            <a:r>
              <a:rPr lang="en-US" dirty="0" smtClean="0"/>
              <a:t>Makes crop rotation more difficult. Crop rotations with perennial systems are possible, but the full rotation will necessarily take longer. For example, a perennial hay crop.[10] like alfalfa is commonly rotated with annual crops or other perennial hay crops after 3–5 years. The slower pace of rotation—compared with annual crops—could allow a greater buildup of pathogens, pests or weeds in the perennial phase of the rotation.</a:t>
            </a:r>
          </a:p>
          <a:p>
            <a:pPr marL="0" indent="0">
              <a:spcBef>
                <a:spcPts val="0"/>
              </a:spcBef>
              <a:buNone/>
              <a:defRPr/>
            </a:pPr>
            <a:endParaRPr lang="en-US" dirty="0" smtClean="0"/>
          </a:p>
          <a:p>
            <a:pPr marL="0" indent="0">
              <a:spcBef>
                <a:spcPts val="0"/>
              </a:spcBef>
              <a:buNone/>
              <a:defRPr/>
            </a:pPr>
            <a:r>
              <a:rPr lang="en-US" dirty="0" smtClean="0"/>
              <a:t>Builds soil organic matter at the expense of plant productivity. In the absence of tillage, and in soils with depleted organic matter, crops with large root systems may build up organic matter to the point that nearly all of the soil nitrogen and phosphorus is immobilized. When this happens, productivity may decline until either the organic matter builds up to a level where equilibrium is reached between nutrient mineralization and nutrient immobilization or fertilizer is added to the system.</a:t>
            </a:r>
          </a:p>
          <a:p>
            <a:pPr marL="0" indent="0">
              <a:spcBef>
                <a:spcPts val="0"/>
              </a:spcBef>
              <a:buNone/>
              <a:defRPr/>
            </a:pPr>
            <a:endParaRPr lang="en-US" dirty="0" smtClean="0"/>
          </a:p>
          <a:p>
            <a:pPr marL="0" indent="0">
              <a:spcBef>
                <a:spcPts val="0"/>
              </a:spcBef>
              <a:buNone/>
              <a:defRPr/>
            </a:pPr>
            <a:r>
              <a:rPr lang="en-US" dirty="0" smtClean="0"/>
              <a:t>Hydrological impacts. Perennial plants may intercept and utilize more of the incoming rainfall.[2] than annual plants each year. This may result in water tables dropping and/or reduced surface flow to rivers.</a:t>
            </a:r>
          </a:p>
          <a:p>
            <a:pPr marL="0" indent="0">
              <a:spcBef>
                <a:spcPts val="0"/>
              </a:spcBef>
              <a:buNone/>
              <a:defRPr/>
            </a:pPr>
            <a:endParaRPr lang="en-US" dirty="0" smtClean="0"/>
          </a:p>
          <a:p>
            <a:pPr marL="0" indent="0">
              <a:spcBef>
                <a:spcPts val="0"/>
              </a:spcBef>
              <a:buNone/>
              <a:defRPr/>
            </a:pPr>
            <a:r>
              <a:rPr lang="en-US" dirty="0" smtClean="0"/>
              <a:t>Reduced nutrient delivery to downstream farms. Wide replacement of annual with perennial plants on agricultural landscapes could stabilize soils and reduce nitrate leaching to the point that the delivery of sediment and dissolved nitrogen to downstream landscapes could be reduced. Farmers in these areas may currently rely on these nutrient inputs. On the other hand, other sectors might benefit from improved water quality.</a:t>
            </a:r>
          </a:p>
          <a:p>
            <a:pPr marL="0" indent="0">
              <a:spcBef>
                <a:spcPts val="0"/>
              </a:spcBef>
              <a:buNone/>
              <a:defRPr/>
            </a:pPr>
            <a:endParaRPr lang="en-US" dirty="0" smtClean="0"/>
          </a:p>
          <a:p>
            <a:pPr marL="0" indent="0">
              <a:spcBef>
                <a:spcPts val="0"/>
              </a:spcBef>
              <a:buNone/>
              <a:defRPr/>
            </a:pPr>
            <a:r>
              <a:rPr lang="en-US" dirty="0" smtClean="0"/>
              <a:t>Improved habitat for pests. If fields are not left bare for a portion of the year, rodents and insects populations may increase. Burning of the stubble of perennial grains could reduce these populations, but burning may not be permitted in some areas. Furthermore, rodents and insects living underground would survive burning, whereas tillage disrupts their habitat.</a:t>
            </a:r>
          </a:p>
          <a:p>
            <a:pPr marL="0" indent="0">
              <a:spcBef>
                <a:spcPts val="0"/>
              </a:spcBef>
              <a:buNone/>
              <a:defRPr/>
            </a:pPr>
            <a:endParaRPr lang="en-US" dirty="0" smtClean="0"/>
          </a:p>
          <a:p>
            <a:pPr marL="0" indent="0">
              <a:spcBef>
                <a:spcPts val="0"/>
              </a:spcBef>
              <a:buNone/>
              <a:defRPr/>
            </a:pPr>
            <a:endParaRPr lang="en-US" dirty="0" smtClean="0"/>
          </a:p>
          <a:p>
            <a:pPr marL="0" indent="0">
              <a:spcBef>
                <a:spcPts val="0"/>
              </a:spcBef>
              <a:buNone/>
              <a:defRPr/>
            </a:pPr>
            <a:r>
              <a:rPr lang="en-US" dirty="0" smtClean="0"/>
              <a:t>Advantages of perennial crops[edit]</a:t>
            </a:r>
          </a:p>
          <a:p>
            <a:pPr marL="0" indent="0">
              <a:spcBef>
                <a:spcPts val="0"/>
              </a:spcBef>
              <a:buNone/>
              <a:defRPr/>
            </a:pPr>
            <a:endParaRPr lang="en-US" dirty="0" smtClean="0"/>
          </a:p>
          <a:p>
            <a:pPr marL="0" indent="0">
              <a:spcBef>
                <a:spcPts val="0"/>
              </a:spcBef>
              <a:buNone/>
              <a:defRPr/>
            </a:pPr>
            <a:r>
              <a:rPr lang="en-US" dirty="0" smtClean="0"/>
              <a:t>Several claims have been published:[6]</a:t>
            </a:r>
          </a:p>
          <a:p>
            <a:pPr marL="0" indent="0">
              <a:spcBef>
                <a:spcPts val="0"/>
              </a:spcBef>
              <a:buNone/>
              <a:defRPr/>
            </a:pPr>
            <a:r>
              <a:rPr lang="en-US" dirty="0" smtClean="0"/>
              <a:t>Greater access to resources through a longer </a:t>
            </a:r>
            <a:r>
              <a:rPr lang="en-US" dirty="0" err="1" smtClean="0"/>
              <a:t>season.Perennial</a:t>
            </a:r>
            <a:r>
              <a:rPr lang="en-US" dirty="0" smtClean="0"/>
              <a:t> plants typically emerge earlier than annuals in the spring and go dormant in the autumn well after annual plants have died. The longer growing season allows greater interception of sunlight and rainfall. For example, In Minnesota, annual soybean seedlings emerge from the soil in early June. By this time perennial alfalfa has grown so much that it is ready for the first harvest. Therefore, by the time a soybean crop has just begun to photosynthesize, a field of alfalfa has already produced about 40% of the season’s production.[11]</a:t>
            </a:r>
          </a:p>
          <a:p>
            <a:pPr marL="0" indent="0">
              <a:spcBef>
                <a:spcPts val="0"/>
              </a:spcBef>
              <a:buNone/>
              <a:defRPr/>
            </a:pPr>
            <a:r>
              <a:rPr lang="en-US" dirty="0" smtClean="0"/>
              <a:t>Greater access to resources through a deeper rooting zone. Most long—lived plants construct larger, deeper root systems than short-lived plants adapted to the same region . Deeper roots enable perennials to "mine" a larger volume of soil each year.[2] A larger volume of soil also available for exploitation per unit of cropland also means a larger volume of soil water serves as a reservoir for periods without rainfall.</a:t>
            </a:r>
          </a:p>
          <a:p>
            <a:pPr marL="0" indent="0">
              <a:spcBef>
                <a:spcPts val="0"/>
              </a:spcBef>
              <a:buNone/>
              <a:defRPr/>
            </a:pPr>
            <a:r>
              <a:rPr lang="en-US" dirty="0" smtClean="0"/>
              <a:t>More efficient use of soil nutrients. Leaching of nitrogen from fertilizer has been found to be much lower under perennial crops such as alfalfa (lucerne) than annual crops such as maize.[12] A similar phenomenon is seen in unfertilized fields harvested for wild hay.[13] While adjacent wheat fields required annual inputs of fertilizer, the wild perennial grasses continued to produce nitrogen-rich hay for 75 to 100 years with no appreciable decline in productivity or soil fertility. Presumably, the larger root systems of the perennial plants and the microbial community they support intercept and cycle nutrients passing through the system much more efficiently than do the ephemeral root systems of crop plants.</a:t>
            </a:r>
          </a:p>
          <a:p>
            <a:pPr marL="0" indent="0">
              <a:spcBef>
                <a:spcPts val="0"/>
              </a:spcBef>
              <a:buNone/>
              <a:defRPr/>
            </a:pPr>
            <a:r>
              <a:rPr lang="en-US" dirty="0" smtClean="0"/>
              <a:t>Sustainable production on marginal lands. </a:t>
            </a:r>
            <a:r>
              <a:rPr lang="en-US" dirty="0" err="1" smtClean="0"/>
              <a:t>Cassman</a:t>
            </a:r>
            <a:r>
              <a:rPr lang="en-US" dirty="0" smtClean="0"/>
              <a:t> et al. (2003) wrote that for large areas in poor regions of the world, “annual cereal cropping …is not likely to be sustainable over the longer term because of severe erosion risk. Perennial crops and agroforestry systems are better suited to these environments.”[14] Current perennial crops and agroforestry systems do not produce grain. Grain provides greater food security than forage or fruit because it can be eaten directly by humans (unlike forage) and it can be stored (unlike fruit) for consumption during the winter or dry season.</a:t>
            </a:r>
          </a:p>
          <a:p>
            <a:pPr marL="0" indent="0">
              <a:spcBef>
                <a:spcPts val="0"/>
              </a:spcBef>
              <a:buNone/>
              <a:defRPr/>
            </a:pPr>
            <a:r>
              <a:rPr lang="en-US" dirty="0" smtClean="0"/>
              <a:t>Reduced Soil erosion U.S. Forest Service et al. cite perennial grasses as a preventative for soil erosion.[15] Perennials of all kinds establish thick root systems which tie up soil and prevent surface erosion by wind and water. Since water runoff is slowed, it has a longer time to soak in and enter the groundwater system. Net water inflow into streams is marginally reduced due to groundwater infusion, but this also reduces high flow rates in streams associated with fast-flowing water-based erosion of streambeds. .</a:t>
            </a:r>
          </a:p>
          <a:p>
            <a:pPr marL="0" indent="0">
              <a:spcBef>
                <a:spcPts val="0"/>
              </a:spcBef>
              <a:buNone/>
              <a:defRPr/>
            </a:pPr>
            <a:r>
              <a:rPr lang="en-US" dirty="0" smtClean="0"/>
              <a:t>Increased wildlife populations U.S. Forest Service et all cite slower release of water into streams, which makes water levels more consistent instead of alternating between dry and flash-flood situations common to deserts. Consistent water levels contribute to increased wildlife populations of fish, amphibians, waterfowl, and mammals dependent upon a consistent water source.[15]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61349C-C06B-FF42-A93B-954837B089A2}" type="slidenum">
              <a:rPr lang="en-US" smtClean="0"/>
              <a:t>65</a:t>
            </a:fld>
            <a:endParaRPr lang="en-US"/>
          </a:p>
        </p:txBody>
      </p:sp>
    </p:spTree>
    <p:extLst>
      <p:ext uri="{BB962C8B-B14F-4D97-AF65-F5344CB8AC3E}">
        <p14:creationId xmlns:p14="http://schemas.microsoft.com/office/powerpoint/2010/main" val="3282123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69</a:t>
            </a:fld>
            <a:endParaRPr lang="en-US"/>
          </a:p>
        </p:txBody>
      </p:sp>
    </p:spTree>
    <p:extLst>
      <p:ext uri="{BB962C8B-B14F-4D97-AF65-F5344CB8AC3E}">
        <p14:creationId xmlns:p14="http://schemas.microsoft.com/office/powerpoint/2010/main" val="60018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 3. Conceptual framework for comparing land use and trade-offs of ecosystem services. The provisioning of multiple ecosystem services under different land-use regimes can be illustrated with these simple "flower" diagrams, in which the condition of each ecosystem service is indicated along each axis. (In this qualitative illustration, the axes are not labeled or normalized with common units.) For purposes of illustration, we compare three hypothetical landscapes: a natural ecosystem (left), an intensively managed cropland (middle), and a cropland with restored ecosystem services (right). The natural ecosystems are able to support many ecosystem services at high levels, but not food production. The intensively managed cropland, however, is able to produce food in abundance (at least in the short run), at the cost of diminishing other ecosystem services. </a:t>
            </a:r>
            <a:r>
              <a:rPr lang="en-US" sz="1200" kern="1200" smtClean="0">
                <a:solidFill>
                  <a:schemeClr val="tx1"/>
                </a:solidFill>
                <a:latin typeface="+mn-lt"/>
                <a:ea typeface="+mn-ea"/>
                <a:cs typeface="+mn-cs"/>
              </a:rPr>
              <a:t>However, a middle ground-a cropland that is explicitly managed to maintain other ecosystem services-may be able to support a broader portfolio of ecosystem services.</a:t>
            </a:r>
            <a:endParaRPr lang="en-US"/>
          </a:p>
        </p:txBody>
      </p:sp>
      <p:sp>
        <p:nvSpPr>
          <p:cNvPr id="4" name="Slide Number Placeholder 3"/>
          <p:cNvSpPr>
            <a:spLocks noGrp="1"/>
          </p:cNvSpPr>
          <p:nvPr>
            <p:ph type="sldNum" sz="quarter" idx="10"/>
          </p:nvPr>
        </p:nvSpPr>
        <p:spPr/>
        <p:txBody>
          <a:bodyPr/>
          <a:lstStyle/>
          <a:p>
            <a:fld id="{B1CE80AA-F903-354D-89B4-06BE5E6575F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a:defRPr/>
            </a:pPr>
            <a:r>
              <a:rPr lang="en-US" baseline="0" dirty="0" smtClean="0"/>
              <a:t>Perennials provide greater benefits when they are present in low amounts.</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11FE3431-7368-7140-A947-1D8964C73C8A}" type="slidenum">
              <a:rPr lang="en-US" smtClean="0"/>
              <a:t>6</a:t>
            </a:fld>
            <a:endParaRPr lang="en-US"/>
          </a:p>
        </p:txBody>
      </p:sp>
    </p:spTree>
    <p:extLst>
      <p:ext uri="{BB962C8B-B14F-4D97-AF65-F5344CB8AC3E}">
        <p14:creationId xmlns:p14="http://schemas.microsoft.com/office/powerpoint/2010/main" val="599716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S1. Ecosystem functions of annual and perennial crops. (Left) Annual </a:t>
            </a:r>
          </a:p>
          <a:p>
            <a:r>
              <a:rPr lang="en-US" dirty="0" smtClean="0"/>
              <a:t>crops have relatively short growing seasons, shallow rooting depths, and lower </a:t>
            </a:r>
          </a:p>
          <a:p>
            <a:r>
              <a:rPr lang="en-US" dirty="0" smtClean="0"/>
              <a:t>root densities. This limits their access to nutrients and water, leaves croplands </a:t>
            </a:r>
          </a:p>
          <a:p>
            <a:r>
              <a:rPr lang="en-US" dirty="0" smtClean="0"/>
              <a:t>more vulnerable to degradation, and reduces soil carbon inputs and habitat for </a:t>
            </a:r>
          </a:p>
          <a:p>
            <a:r>
              <a:rPr lang="en-US" dirty="0" smtClean="0"/>
              <a:t>wildlife. (Right) Perennial crops capture, retain, and utilize more precipitation, </a:t>
            </a:r>
          </a:p>
          <a:p>
            <a:r>
              <a:rPr lang="en-US" dirty="0" smtClean="0"/>
              <a:t>have access to soil nutrients deeper within the soil, maintain more plant residues </a:t>
            </a:r>
          </a:p>
          <a:p>
            <a:r>
              <a:rPr lang="en-US" dirty="0" smtClean="0"/>
              <a:t>at the soil surface, and intercept sunlight for greater lengths of the year (S1). </a:t>
            </a:r>
          </a:p>
          <a:p>
            <a:endParaRPr lang="en-US" dirty="0" smtClean="0"/>
          </a:p>
          <a:p>
            <a:r>
              <a:rPr lang="en-US" dirty="0" smtClean="0"/>
              <a:t> S1. J. D. Glover, C. M. Cox, J. P. </a:t>
            </a:r>
            <a:r>
              <a:rPr lang="en-US" dirty="0" err="1" smtClean="0"/>
              <a:t>Reganold</a:t>
            </a:r>
            <a:r>
              <a:rPr lang="en-US" dirty="0" smtClean="0"/>
              <a:t>, Sci. Am. 297(August), 82 (2007). </a:t>
            </a:r>
          </a:p>
          <a:p>
            <a:endParaRPr lang="en-US" dirty="0" smtClean="0"/>
          </a:p>
          <a:p>
            <a:r>
              <a:rPr lang="en-US" dirty="0" smtClean="0"/>
              <a:t>From </a:t>
            </a:r>
            <a:r>
              <a:rPr lang="en-US" dirty="0" err="1" smtClean="0"/>
              <a:t>wikipedia</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Compared with annual counter- parts, perennial crops tend to have longer growing seasons and deeper rooting depths, and they intercept, retain, and utilize more precipitation (</a:t>
            </a:r>
            <a:r>
              <a:rPr lang="en-US" i="1" dirty="0" smtClean="0"/>
              <a:t>6</a:t>
            </a:r>
            <a:r>
              <a:rPr lang="en-US" dirty="0" smtClean="0"/>
              <a:t>–</a:t>
            </a:r>
            <a:r>
              <a:rPr lang="en-US" i="1" dirty="0" smtClean="0"/>
              <a:t>10</a:t>
            </a:r>
            <a:r>
              <a:rPr lang="en-US" dirty="0" smtClean="0"/>
              <a:t>). Longer </a:t>
            </a:r>
            <a:r>
              <a:rPr lang="en-US" dirty="0" err="1" smtClean="0"/>
              <a:t>photosyn</a:t>
            </a:r>
            <a:r>
              <a:rPr lang="en-US" dirty="0" smtClean="0"/>
              <a:t>- </a:t>
            </a:r>
            <a:r>
              <a:rPr lang="en-US" dirty="0" err="1" smtClean="0"/>
              <a:t>thetic</a:t>
            </a:r>
            <a:r>
              <a:rPr lang="en-US" dirty="0" smtClean="0"/>
              <a:t> seasons resulting from earlier canopy development and longer green leaf duration increase seasonal light interception </a:t>
            </a:r>
            <a:r>
              <a:rPr lang="en-US" dirty="0" err="1" smtClean="0"/>
              <a:t>efficien</a:t>
            </a:r>
            <a:r>
              <a:rPr lang="en-US" dirty="0" smtClean="0"/>
              <a:t>- </a:t>
            </a:r>
            <a:r>
              <a:rPr lang="en-US" dirty="0" err="1" smtClean="0"/>
              <a:t>cies</a:t>
            </a:r>
            <a:r>
              <a:rPr lang="en-US" dirty="0" smtClean="0"/>
              <a:t>, an important factor in plant productivity (</a:t>
            </a:r>
            <a:r>
              <a:rPr lang="en-US" i="1" dirty="0" smtClean="0"/>
              <a:t>7</a:t>
            </a:r>
            <a:r>
              <a:rPr lang="en-US" dirty="0" smtClean="0"/>
              <a:t>). Greater root mass reduces erosion risks and maintains more soil carbon compared with annual crops (</a:t>
            </a:r>
            <a:r>
              <a:rPr lang="en-US" i="1" dirty="0" smtClean="0"/>
              <a:t>9</a:t>
            </a:r>
            <a:r>
              <a:rPr lang="en-US" dirty="0" smtClean="0"/>
              <a:t>). Annual grain crops can lose five times as much water and 35 times as much nitrate as perennial crops (</a:t>
            </a:r>
            <a:r>
              <a:rPr lang="en-US" i="1" dirty="0" smtClean="0"/>
              <a:t>10</a:t>
            </a:r>
            <a:r>
              <a:rPr lang="en-US" dirty="0" smtClean="0"/>
              <a:t>). </a:t>
            </a:r>
            <a:r>
              <a:rPr lang="en-US" dirty="0" err="1" smtClean="0"/>
              <a:t>Peren</a:t>
            </a:r>
            <a:r>
              <a:rPr lang="en-US" dirty="0" smtClean="0"/>
              <a:t>- </a:t>
            </a:r>
            <a:r>
              <a:rPr lang="en-US" dirty="0" err="1" smtClean="0"/>
              <a:t>nial</a:t>
            </a:r>
            <a:r>
              <a:rPr lang="en-US" dirty="0" smtClean="0"/>
              <a:t> crops require fewer passes of farm equip- </a:t>
            </a:r>
            <a:r>
              <a:rPr lang="en-US" dirty="0" err="1" smtClean="0"/>
              <a:t>ment</a:t>
            </a:r>
            <a:r>
              <a:rPr lang="en-US" dirty="0" smtClean="0"/>
              <a:t> and less fertilizer and herbicide (</a:t>
            </a:r>
            <a:r>
              <a:rPr lang="en-US" i="1" dirty="0" smtClean="0"/>
              <a:t>9</a:t>
            </a:r>
            <a:r>
              <a:rPr lang="en-US" dirty="0" smtClean="0"/>
              <a:t>), important attributes in regions most needing agricultural advancement. </a:t>
            </a:r>
          </a:p>
          <a:p>
            <a:endParaRPr lang="en-US" dirty="0"/>
          </a:p>
        </p:txBody>
      </p:sp>
      <p:sp>
        <p:nvSpPr>
          <p:cNvPr id="4" name="Slide Number Placeholder 3"/>
          <p:cNvSpPr>
            <a:spLocks noGrp="1"/>
          </p:cNvSpPr>
          <p:nvPr>
            <p:ph type="sldNum" sz="quarter" idx="10"/>
          </p:nvPr>
        </p:nvSpPr>
        <p:spPr/>
        <p:txBody>
          <a:bodyPr/>
          <a:lstStyle/>
          <a:p>
            <a:fld id="{1961349C-C06B-FF42-A93B-954837B089A2}" type="slidenum">
              <a:rPr lang="en-US" smtClean="0"/>
              <a:t>8</a:t>
            </a:fld>
            <a:endParaRPr lang="en-US"/>
          </a:p>
        </p:txBody>
      </p:sp>
    </p:spTree>
    <p:extLst>
      <p:ext uri="{BB962C8B-B14F-4D97-AF65-F5344CB8AC3E}">
        <p14:creationId xmlns:p14="http://schemas.microsoft.com/office/powerpoint/2010/main" val="174729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S1. Ecosystem functions of annual and perennial crops. (Left) Annual </a:t>
            </a:r>
          </a:p>
          <a:p>
            <a:r>
              <a:rPr lang="en-US" dirty="0" smtClean="0"/>
              <a:t>crops have relatively short growing seasons, shallow rooting depths, and lower </a:t>
            </a:r>
          </a:p>
          <a:p>
            <a:r>
              <a:rPr lang="en-US" dirty="0" smtClean="0"/>
              <a:t>root densities. This limits their access to nutrients and water, leaves croplands </a:t>
            </a:r>
          </a:p>
          <a:p>
            <a:r>
              <a:rPr lang="en-US" dirty="0" smtClean="0"/>
              <a:t>more vulnerable to degradation, and reduces soil carbon inputs and habitat for </a:t>
            </a:r>
          </a:p>
          <a:p>
            <a:r>
              <a:rPr lang="en-US" dirty="0" smtClean="0"/>
              <a:t>wildlife. (Right) Perennial crops capture, retain, and utilize more precipitation, </a:t>
            </a:r>
          </a:p>
          <a:p>
            <a:r>
              <a:rPr lang="en-US" dirty="0" smtClean="0"/>
              <a:t>have access to soil nutrients deeper within the soil, maintain more plant residues </a:t>
            </a:r>
          </a:p>
          <a:p>
            <a:r>
              <a:rPr lang="en-US" dirty="0" smtClean="0"/>
              <a:t>at the soil surface, and intercept sunlight for greater lengths of the year (S1). </a:t>
            </a:r>
          </a:p>
          <a:p>
            <a:endParaRPr lang="en-US" dirty="0" smtClean="0"/>
          </a:p>
          <a:p>
            <a:r>
              <a:rPr lang="en-US" dirty="0" smtClean="0"/>
              <a:t> S1. J. D. Glover, C. M. Cox, J. P. </a:t>
            </a:r>
            <a:r>
              <a:rPr lang="en-US" dirty="0" err="1" smtClean="0"/>
              <a:t>Reganold</a:t>
            </a:r>
            <a:r>
              <a:rPr lang="en-US" dirty="0" smtClean="0"/>
              <a:t>, Sci. Am. 297(August), 82 (2007). </a:t>
            </a:r>
          </a:p>
          <a:p>
            <a:endParaRPr lang="en-US" dirty="0" smtClean="0"/>
          </a:p>
          <a:p>
            <a:r>
              <a:rPr lang="en-US" dirty="0" smtClean="0"/>
              <a:t>From </a:t>
            </a:r>
            <a:r>
              <a:rPr lang="en-US" dirty="0" err="1" smtClean="0"/>
              <a:t>wikipedia</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Compared with annual counter- parts, perennial crops tend to have longer growing seasons and deeper rooting depths, and they intercept, retain, and utilize more precipitation (</a:t>
            </a:r>
            <a:r>
              <a:rPr lang="en-US" i="1" dirty="0" smtClean="0"/>
              <a:t>6</a:t>
            </a:r>
            <a:r>
              <a:rPr lang="en-US" dirty="0" smtClean="0"/>
              <a:t>–</a:t>
            </a:r>
            <a:r>
              <a:rPr lang="en-US" i="1" dirty="0" smtClean="0"/>
              <a:t>10</a:t>
            </a:r>
            <a:r>
              <a:rPr lang="en-US" dirty="0" smtClean="0"/>
              <a:t>). Longer </a:t>
            </a:r>
            <a:r>
              <a:rPr lang="en-US" dirty="0" err="1" smtClean="0"/>
              <a:t>photosyn</a:t>
            </a:r>
            <a:r>
              <a:rPr lang="en-US" dirty="0" smtClean="0"/>
              <a:t>- </a:t>
            </a:r>
            <a:r>
              <a:rPr lang="en-US" dirty="0" err="1" smtClean="0"/>
              <a:t>thetic</a:t>
            </a:r>
            <a:r>
              <a:rPr lang="en-US" dirty="0" smtClean="0"/>
              <a:t> seasons resulting from earlier canopy development and longer green leaf duration increase seasonal light interception </a:t>
            </a:r>
            <a:r>
              <a:rPr lang="en-US" dirty="0" err="1" smtClean="0"/>
              <a:t>efficien</a:t>
            </a:r>
            <a:r>
              <a:rPr lang="en-US" dirty="0" smtClean="0"/>
              <a:t>- </a:t>
            </a:r>
            <a:r>
              <a:rPr lang="en-US" dirty="0" err="1" smtClean="0"/>
              <a:t>cies</a:t>
            </a:r>
            <a:r>
              <a:rPr lang="en-US" dirty="0" smtClean="0"/>
              <a:t>, an important factor in plant productivity (</a:t>
            </a:r>
            <a:r>
              <a:rPr lang="en-US" i="1" dirty="0" smtClean="0"/>
              <a:t>7</a:t>
            </a:r>
            <a:r>
              <a:rPr lang="en-US" dirty="0" smtClean="0"/>
              <a:t>). Greater root mass reduces erosion risks and maintains more soil carbon compared with annual crops (</a:t>
            </a:r>
            <a:r>
              <a:rPr lang="en-US" i="1" dirty="0" smtClean="0"/>
              <a:t>9</a:t>
            </a:r>
            <a:r>
              <a:rPr lang="en-US" dirty="0" smtClean="0"/>
              <a:t>). Annual grain crops can lose five times as much water and 35 times as much nitrate as perennial crops (</a:t>
            </a:r>
            <a:r>
              <a:rPr lang="en-US" i="1" dirty="0" smtClean="0"/>
              <a:t>10</a:t>
            </a:r>
            <a:r>
              <a:rPr lang="en-US" dirty="0" smtClean="0"/>
              <a:t>). </a:t>
            </a:r>
            <a:r>
              <a:rPr lang="en-US" dirty="0" err="1" smtClean="0"/>
              <a:t>Peren</a:t>
            </a:r>
            <a:r>
              <a:rPr lang="en-US" dirty="0" smtClean="0"/>
              <a:t>- </a:t>
            </a:r>
            <a:r>
              <a:rPr lang="en-US" dirty="0" err="1" smtClean="0"/>
              <a:t>nial</a:t>
            </a:r>
            <a:r>
              <a:rPr lang="en-US" dirty="0" smtClean="0"/>
              <a:t> crops require fewer passes of farm equip- </a:t>
            </a:r>
            <a:r>
              <a:rPr lang="en-US" dirty="0" err="1" smtClean="0"/>
              <a:t>ment</a:t>
            </a:r>
            <a:r>
              <a:rPr lang="en-US" dirty="0" smtClean="0"/>
              <a:t> and less fertilizer and herbicide (</a:t>
            </a:r>
            <a:r>
              <a:rPr lang="en-US" i="1" dirty="0" smtClean="0"/>
              <a:t>9</a:t>
            </a:r>
            <a:r>
              <a:rPr lang="en-US" dirty="0" smtClean="0"/>
              <a:t>), important attributes in regions most needing agricultural advancement. </a:t>
            </a:r>
          </a:p>
          <a:p>
            <a:endParaRPr lang="en-US" dirty="0"/>
          </a:p>
        </p:txBody>
      </p:sp>
      <p:sp>
        <p:nvSpPr>
          <p:cNvPr id="4" name="Slide Number Placeholder 3"/>
          <p:cNvSpPr>
            <a:spLocks noGrp="1"/>
          </p:cNvSpPr>
          <p:nvPr>
            <p:ph type="sldNum" sz="quarter" idx="10"/>
          </p:nvPr>
        </p:nvSpPr>
        <p:spPr/>
        <p:txBody>
          <a:bodyPr/>
          <a:lstStyle/>
          <a:p>
            <a:fld id="{1961349C-C06B-FF42-A93B-954837B089A2}" type="slidenum">
              <a:rPr lang="en-US" smtClean="0"/>
              <a:t>10</a:t>
            </a:fld>
            <a:endParaRPr lang="en-US"/>
          </a:p>
        </p:txBody>
      </p:sp>
    </p:spTree>
    <p:extLst>
      <p:ext uri="{BB962C8B-B14F-4D97-AF65-F5344CB8AC3E}">
        <p14:creationId xmlns:p14="http://schemas.microsoft.com/office/powerpoint/2010/main" val="174729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known commonly as intermediate wheatgrass, is a sod-forming perennial grass in the </a:t>
            </a:r>
            <a:r>
              <a:rPr lang="en-US" sz="1200" dirty="0" err="1" smtClean="0"/>
              <a:t>Triticeae</a:t>
            </a:r>
            <a:r>
              <a:rPr lang="en-US" sz="1200" dirty="0" smtClean="0"/>
              <a:t> tribe of </a:t>
            </a:r>
            <a:r>
              <a:rPr lang="en-US" sz="1200" dirty="0" err="1" smtClean="0"/>
              <a:t>Pooideae</a:t>
            </a:r>
            <a:r>
              <a:rPr lang="en-US" sz="1200" dirty="0" smtClean="0"/>
              <a:t>. It is part of a group of plants commonly called wheatgrasses because of the similarity of their seed heads or 'ears' to common wheat. However the wheatgrasses in general are perennial, while wheat is an annual. The grass is native to Europe and Western Asia.[1]</a:t>
            </a:r>
          </a:p>
          <a:p>
            <a:r>
              <a:rPr lang="en-US" sz="1200" dirty="0" smtClean="0"/>
              <a:t>Trials with intermediate wheatgrass, the product of which is trademarked by the Land Institute as "</a:t>
            </a:r>
            <a:r>
              <a:rPr lang="en-US" sz="1200" dirty="0" err="1" smtClean="0"/>
              <a:t>Kernza</a:t>
            </a:r>
            <a:r>
              <a:rPr lang="en-US" sz="1200" dirty="0" smtClean="0"/>
              <a:t>," show that it can be grown as a “multi-functional” crop, yielding various commodities as well as ecosystem services. Whereas annuals such as corn tend to deplete soil organic matter and require inputs, a perennial grain such as intermediate wheatgrass, can yield crops while building soil organic matter.[2][3]</a:t>
            </a:r>
          </a:p>
          <a:p>
            <a:r>
              <a:rPr lang="en-US" sz="1200" dirty="0" smtClean="0"/>
              <a:t>Forage</a:t>
            </a:r>
          </a:p>
          <a:p>
            <a:r>
              <a:rPr lang="en-US" sz="1200" dirty="0" err="1" smtClean="0"/>
              <a:t>Thinopyrum</a:t>
            </a:r>
            <a:r>
              <a:rPr lang="en-US" sz="1200" dirty="0" smtClean="0"/>
              <a:t> </a:t>
            </a:r>
            <a:r>
              <a:rPr lang="en-US" sz="1200" dirty="0" err="1" smtClean="0"/>
              <a:t>intermedium</a:t>
            </a:r>
            <a:r>
              <a:rPr lang="en-US" sz="1200" dirty="0" smtClean="0"/>
              <a:t> is among the most productive forage species for the western United States. Because it heads relatively late, it can be grown effectively in mixture with alfalfa to increase its productivity, longevity, and forage quality. It regrows slowly after grazing or cutting, making it best suited to management with a single harvest per year.[8] If multiple harvests are needed per year, other species will be more </a:t>
            </a:r>
            <a:r>
              <a:rPr lang="en-US" sz="1200" dirty="0" err="1" smtClean="0"/>
              <a:t>produtive</a:t>
            </a:r>
            <a:r>
              <a:rPr lang="en-US" sz="1200" dirty="0" smtClean="0"/>
              <a:t>. If managed well, stands can persist for up to 50 years.</a:t>
            </a:r>
          </a:p>
          <a:p>
            <a:r>
              <a:rPr lang="en-US" sz="1200" dirty="0" smtClean="0"/>
              <a:t>Habitat</a:t>
            </a:r>
          </a:p>
          <a:p>
            <a:r>
              <a:rPr lang="en-US" sz="1200" dirty="0" smtClean="0"/>
              <a:t>Habitat for wildlife - intermediate wheatgrass can be an excellent food source for grazing and browsing animals. Left </a:t>
            </a:r>
            <a:r>
              <a:rPr lang="en-US" sz="1200" dirty="0" err="1" smtClean="0"/>
              <a:t>unharvested</a:t>
            </a:r>
            <a:r>
              <a:rPr lang="en-US" sz="1200" dirty="0" smtClean="0"/>
              <a:t>, the vegetation is good nesting habitat for some birds and waterfowl. Generally, it is not an invasive plant, and coexists well with native plant species.</a:t>
            </a:r>
          </a:p>
          <a:p>
            <a:r>
              <a:rPr lang="en-US" sz="1200" dirty="0" smtClean="0"/>
              <a:t>Soil management</a:t>
            </a:r>
          </a:p>
          <a:p>
            <a:r>
              <a:rPr lang="en-US" sz="1200" dirty="0" smtClean="0"/>
              <a:t>Erosion control and land rehabilitation are uses also. It establishes quickly to form a protective mat of roots and rhizomes, even when planted on soils degraded by earth moving or mining. Within five years, stands have produced up to 7000 pounds of dry root mass per acre in the top 8 inches of soil.[8] Heavy root production holds the soil in place and restores its natural fertility by increasing the soil carbon.</a:t>
            </a:r>
          </a:p>
          <a:p>
            <a:r>
              <a:rPr lang="en-US" sz="1200" dirty="0" smtClean="0"/>
              <a:t>Grain</a:t>
            </a:r>
          </a:p>
          <a:p>
            <a:r>
              <a:rPr lang="en-US" sz="1200" dirty="0" err="1" smtClean="0"/>
              <a:t>Thinopyrum</a:t>
            </a:r>
            <a:r>
              <a:rPr lang="en-US" sz="1200" dirty="0" smtClean="0"/>
              <a:t> </a:t>
            </a:r>
            <a:r>
              <a:rPr lang="en-US" sz="1200" dirty="0" err="1" smtClean="0"/>
              <a:t>intermedium</a:t>
            </a:r>
            <a:r>
              <a:rPr lang="en-US" sz="1200" dirty="0" smtClean="0"/>
              <a:t> is a perennial grain crop. In 1983, the Rodale Research Center evaluated close to 100 species of perennial grasses to identify those with good potential for development into perennial grain crops. Intermediate wheatgrass was selected as the most promising species based on: flavor, ease of </a:t>
            </a:r>
            <a:r>
              <a:rPr lang="en-US" sz="1200" dirty="0" err="1" smtClean="0"/>
              <a:t>thresing</a:t>
            </a:r>
            <a:r>
              <a:rPr lang="en-US" sz="1200" dirty="0" smtClean="0"/>
              <a:t>, large seed size, resistance to shattering, lodging resistance, ease of harvest, and perennial growth.[9] Intermediate wheatgrass is nutritionally similar to wheat, and the grain can be ground into flour and used for food products, including muffins, tortillas, pancakes, cookies, crackers, and breads.</a:t>
            </a:r>
          </a:p>
          <a:p>
            <a:endParaRPr lang="en-US" dirty="0" smtClean="0"/>
          </a:p>
          <a:p>
            <a:r>
              <a:rPr lang="en-US" dirty="0" smtClean="0"/>
              <a:t>Why perennial grains</a:t>
            </a:r>
          </a:p>
          <a:p>
            <a:r>
              <a:rPr lang="en-US" dirty="0" smtClean="0"/>
              <a:t>Examples</a:t>
            </a:r>
          </a:p>
          <a:p>
            <a:r>
              <a:rPr lang="en-US" dirty="0" smtClean="0"/>
              <a:t>Challenges</a:t>
            </a:r>
          </a:p>
          <a:p>
            <a:r>
              <a:rPr lang="en-US" dirty="0" smtClean="0"/>
              <a:t>Current status </a:t>
            </a:r>
          </a:p>
          <a:p>
            <a:pPr lvl="1"/>
            <a:r>
              <a:rPr lang="en-US" dirty="0" smtClean="0"/>
              <a:t>Patagonia</a:t>
            </a:r>
          </a:p>
          <a:p>
            <a:pPr lvl="1"/>
            <a:r>
              <a:rPr lang="en-US" dirty="0" smtClean="0"/>
              <a:t>My plots at Musgrave</a:t>
            </a:r>
          </a:p>
          <a:p>
            <a:pPr lvl="1"/>
            <a:r>
              <a:rPr lang="en-US" dirty="0" smtClean="0"/>
              <a:t>Work with perennial rye </a:t>
            </a:r>
          </a:p>
          <a:p>
            <a:endParaRPr lang="en-US" dirty="0" smtClean="0"/>
          </a:p>
          <a:p>
            <a:r>
              <a:rPr lang="en-US" dirty="0" smtClean="0"/>
              <a:t>Check TLI website </a:t>
            </a:r>
          </a:p>
          <a:p>
            <a:r>
              <a:rPr lang="en-US" dirty="0" smtClean="0"/>
              <a:t>Show photos from Estes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61349C-C06B-FF42-A93B-954837B089A2}" type="slidenum">
              <a:rPr lang="en-US" smtClean="0"/>
              <a:t>12</a:t>
            </a:fld>
            <a:endParaRPr lang="en-US"/>
          </a:p>
        </p:txBody>
      </p:sp>
    </p:spTree>
    <p:extLst>
      <p:ext uri="{BB962C8B-B14F-4D97-AF65-F5344CB8AC3E}">
        <p14:creationId xmlns:p14="http://schemas.microsoft.com/office/powerpoint/2010/main" val="239144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weed scientist that Scott Peters talked about during his presentation last month on Civic</a:t>
            </a:r>
            <a:r>
              <a:rPr lang="en-US" baseline="0" dirty="0" smtClean="0"/>
              <a:t> Science.  300,000 </a:t>
            </a:r>
            <a:r>
              <a:rPr lang="en-US" baseline="0" dirty="0" err="1" smtClean="0"/>
              <a:t>bu</a:t>
            </a:r>
            <a:r>
              <a:rPr lang="en-US" baseline="0" dirty="0" smtClean="0"/>
              <a:t>/year = 9000 tons</a:t>
            </a:r>
            <a:endParaRPr lang="en-US" dirty="0"/>
          </a:p>
        </p:txBody>
      </p:sp>
      <p:sp>
        <p:nvSpPr>
          <p:cNvPr id="4" name="Slide Number Placeholder 3"/>
          <p:cNvSpPr>
            <a:spLocks noGrp="1"/>
          </p:cNvSpPr>
          <p:nvPr>
            <p:ph type="sldNum" sz="quarter" idx="10"/>
          </p:nvPr>
        </p:nvSpPr>
        <p:spPr/>
        <p:txBody>
          <a:bodyPr/>
          <a:lstStyle/>
          <a:p>
            <a:fld id="{8F12E342-CCBA-134E-A5C6-4D9AD3C99485}" type="slidenum">
              <a:rPr lang="en-US" smtClean="0"/>
              <a:t>17</a:t>
            </a:fld>
            <a:endParaRPr lang="en-US"/>
          </a:p>
        </p:txBody>
      </p:sp>
    </p:spTree>
    <p:extLst>
      <p:ext uri="{BB962C8B-B14F-4D97-AF65-F5344CB8AC3E}">
        <p14:creationId xmlns:p14="http://schemas.microsoft.com/office/powerpoint/2010/main" val="4038911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153B76-8EF2-E641-A5C2-B90A4331F8C4}"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46138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153B76-8EF2-E641-A5C2-B90A4331F8C4}"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43247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153B76-8EF2-E641-A5C2-B90A4331F8C4}"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34587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153B76-8EF2-E641-A5C2-B90A4331F8C4}"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379892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153B76-8EF2-E641-A5C2-B90A4331F8C4}"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1852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153B76-8EF2-E641-A5C2-B90A4331F8C4}"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144616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153B76-8EF2-E641-A5C2-B90A4331F8C4}"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2710906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153B76-8EF2-E641-A5C2-B90A4331F8C4}"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155479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53B76-8EF2-E641-A5C2-B90A4331F8C4}"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65185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53B76-8EF2-E641-A5C2-B90A4331F8C4}"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384569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53B76-8EF2-E641-A5C2-B90A4331F8C4}"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170E-3B5B-E543-B17B-682855F12938}" type="slidenum">
              <a:rPr lang="en-US" smtClean="0"/>
              <a:t>‹#›</a:t>
            </a:fld>
            <a:endParaRPr lang="en-US"/>
          </a:p>
        </p:txBody>
      </p:sp>
    </p:spTree>
    <p:extLst>
      <p:ext uri="{BB962C8B-B14F-4D97-AF65-F5344CB8AC3E}">
        <p14:creationId xmlns:p14="http://schemas.microsoft.com/office/powerpoint/2010/main" val="26734995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53B76-8EF2-E641-A5C2-B90A4331F8C4}" type="datetimeFigureOut">
              <a:rPr lang="en-US" smtClean="0"/>
              <a:t>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170E-3B5B-E543-B17B-682855F12938}" type="slidenum">
              <a:rPr lang="en-US" smtClean="0"/>
              <a:t>‹#›</a:t>
            </a:fld>
            <a:endParaRPr lang="en-US"/>
          </a:p>
        </p:txBody>
      </p:sp>
    </p:spTree>
    <p:extLst>
      <p:ext uri="{BB962C8B-B14F-4D97-AF65-F5344CB8AC3E}">
        <p14:creationId xmlns:p14="http://schemas.microsoft.com/office/powerpoint/2010/main" val="3215494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hyperlink" Target="https://www.youtube.com/watch?v=3Ezkp7Ctey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emf"/><Relationship Id="rId3" Type="http://schemas.openxmlformats.org/officeDocument/2006/relationships/image" Target="../media/image6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7.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8.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0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1"/>
          <p:cNvSpPr txBox="1">
            <a:spLocks/>
          </p:cNvSpPr>
          <p:nvPr/>
        </p:nvSpPr>
        <p:spPr>
          <a:xfrm>
            <a:off x="297180" y="311410"/>
            <a:ext cx="8549640" cy="147002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effectLst>
                  <a:glow rad="749300">
                    <a:schemeClr val="bg1">
                      <a:alpha val="75000"/>
                    </a:schemeClr>
                  </a:glow>
                </a:effectLst>
              </a:rPr>
              <a:t>Promises, problems, and progress with perennial grains in New York</a:t>
            </a:r>
            <a:endParaRPr lang="en-US" dirty="0">
              <a:effectLst>
                <a:glow rad="749300">
                  <a:schemeClr val="bg1">
                    <a:alpha val="75000"/>
                  </a:schemeClr>
                </a:glow>
              </a:effectLst>
            </a:endParaRPr>
          </a:p>
        </p:txBody>
      </p:sp>
      <p:sp>
        <p:nvSpPr>
          <p:cNvPr id="4" name="Subtitle 2"/>
          <p:cNvSpPr txBox="1">
            <a:spLocks/>
          </p:cNvSpPr>
          <p:nvPr/>
        </p:nvSpPr>
        <p:spPr>
          <a:xfrm>
            <a:off x="325984" y="4762500"/>
            <a:ext cx="8519465"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smtClean="0">
                <a:effectLst>
                  <a:glow rad="749300">
                    <a:schemeClr val="bg1">
                      <a:alpha val="75000"/>
                    </a:schemeClr>
                  </a:glow>
                </a:effectLst>
              </a:rPr>
              <a:t>Matthew Ryan - December 8, 2016</a:t>
            </a:r>
          </a:p>
          <a:p>
            <a:pPr marL="0" indent="0" algn="ctr">
              <a:buNone/>
            </a:pPr>
            <a:r>
              <a:rPr lang="en-US" sz="3600" b="1" dirty="0" smtClean="0">
                <a:effectLst>
                  <a:glow rad="749300">
                    <a:schemeClr val="bg1">
                      <a:alpha val="75000"/>
                    </a:schemeClr>
                  </a:glow>
                </a:effectLst>
              </a:rPr>
              <a:t>Soil and Crop Sciences, Cornell University</a:t>
            </a:r>
            <a:endParaRPr lang="en-US" sz="3600" b="1" dirty="0">
              <a:effectLst>
                <a:glow rad="749300">
                  <a:schemeClr val="bg1">
                    <a:alpha val="75000"/>
                  </a:schemeClr>
                </a:glow>
              </a:effectLst>
            </a:endParaRPr>
          </a:p>
        </p:txBody>
      </p:sp>
    </p:spTree>
    <p:extLst>
      <p:ext uri="{BB962C8B-B14F-4D97-AF65-F5344CB8AC3E}">
        <p14:creationId xmlns:p14="http://schemas.microsoft.com/office/powerpoint/2010/main" val="2754657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37" y="382910"/>
            <a:ext cx="8312727" cy="5626197"/>
          </a:xfrm>
          <a:prstGeom prst="rect">
            <a:avLst/>
          </a:prstGeom>
        </p:spPr>
      </p:pic>
      <p:sp>
        <p:nvSpPr>
          <p:cNvPr id="5" name="Rectangle 4"/>
          <p:cNvSpPr/>
          <p:nvPr/>
        </p:nvSpPr>
        <p:spPr>
          <a:xfrm>
            <a:off x="1" y="6174993"/>
            <a:ext cx="9144000" cy="307777"/>
          </a:xfrm>
          <a:prstGeom prst="rect">
            <a:avLst/>
          </a:prstGeom>
        </p:spPr>
        <p:txBody>
          <a:bodyPr wrap="square">
            <a:spAutoFit/>
          </a:bodyPr>
          <a:lstStyle/>
          <a:p>
            <a:pPr algn="ctr"/>
            <a:r>
              <a:rPr lang="en-US" sz="1400" dirty="0" smtClean="0"/>
              <a:t>Glover, J.D., C.M. Cox, and J.P. </a:t>
            </a:r>
            <a:r>
              <a:rPr lang="en-US" sz="1400" dirty="0" err="1" smtClean="0"/>
              <a:t>Reganold</a:t>
            </a:r>
            <a:r>
              <a:rPr lang="en-US" sz="1400" dirty="0" smtClean="0"/>
              <a:t>. 2007. Future farming: A return to roots? Scientific American 297(August):82-89.</a:t>
            </a:r>
            <a:endParaRPr lang="en-US" sz="1400" dirty="0"/>
          </a:p>
        </p:txBody>
      </p:sp>
    </p:spTree>
    <p:extLst>
      <p:ext uri="{BB962C8B-B14F-4D97-AF65-F5344CB8AC3E}">
        <p14:creationId xmlns:p14="http://schemas.microsoft.com/office/powerpoint/2010/main" val="3360039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Developing </a:t>
            </a:r>
            <a:r>
              <a:rPr lang="en-US" b="1" dirty="0"/>
              <a:t>perennial grain crops </a:t>
            </a:r>
          </a:p>
        </p:txBody>
      </p:sp>
      <p:sp>
        <p:nvSpPr>
          <p:cNvPr id="3" name="Content Placeholder 2"/>
          <p:cNvSpPr>
            <a:spLocks noGrp="1"/>
          </p:cNvSpPr>
          <p:nvPr>
            <p:ph idx="1"/>
          </p:nvPr>
        </p:nvSpPr>
        <p:spPr>
          <a:xfrm>
            <a:off x="457200" y="1600200"/>
            <a:ext cx="8229600" cy="4980801"/>
          </a:xfrm>
        </p:spPr>
        <p:txBody>
          <a:bodyPr>
            <a:normAutofit/>
          </a:bodyPr>
          <a:lstStyle/>
          <a:p>
            <a:pPr marL="0" indent="0">
              <a:spcBef>
                <a:spcPts val="0"/>
              </a:spcBef>
              <a:buNone/>
              <a:defRPr/>
            </a:pPr>
            <a:r>
              <a:rPr lang="en-US" b="1" dirty="0" smtClean="0"/>
              <a:t>Two main approaches</a:t>
            </a:r>
          </a:p>
          <a:p>
            <a:pPr marL="971550" lvl="1" indent="-514350">
              <a:spcBef>
                <a:spcPts val="600"/>
              </a:spcBef>
              <a:buFont typeface="+mj-lt"/>
              <a:buAutoNum type="arabicPeriod"/>
              <a:defRPr/>
            </a:pPr>
            <a:r>
              <a:rPr lang="en-US" dirty="0" smtClean="0"/>
              <a:t>Domesticate a wild perennial  </a:t>
            </a:r>
            <a:endParaRPr lang="en-US" dirty="0"/>
          </a:p>
          <a:p>
            <a:pPr marL="971550" lvl="1" indent="-514350">
              <a:spcBef>
                <a:spcPts val="600"/>
              </a:spcBef>
              <a:buFont typeface="+mj-lt"/>
              <a:buAutoNum type="arabicPeriod"/>
              <a:defRPr/>
            </a:pPr>
            <a:r>
              <a:rPr lang="en-US" dirty="0" smtClean="0"/>
              <a:t>Cross annual crop with a perennial relatives </a:t>
            </a:r>
          </a:p>
          <a:p>
            <a:pPr>
              <a:spcBef>
                <a:spcPts val="0"/>
              </a:spcBef>
              <a:defRPr/>
            </a:pPr>
            <a:endParaRPr lang="en-US" dirty="0"/>
          </a:p>
          <a:p>
            <a:pPr marL="0" indent="0">
              <a:spcBef>
                <a:spcPts val="0"/>
              </a:spcBef>
              <a:buNone/>
              <a:defRPr/>
            </a:pPr>
            <a:r>
              <a:rPr lang="en-US" b="1" dirty="0" smtClean="0"/>
              <a:t>Combine </a:t>
            </a:r>
            <a:r>
              <a:rPr lang="en-US" b="1" dirty="0"/>
              <a:t>multiple desirable </a:t>
            </a:r>
            <a:r>
              <a:rPr lang="en-US" b="1" dirty="0" smtClean="0"/>
              <a:t>traits including:</a:t>
            </a:r>
          </a:p>
          <a:p>
            <a:pPr lvl="1">
              <a:spcBef>
                <a:spcPts val="1200"/>
              </a:spcBef>
              <a:defRPr/>
            </a:pPr>
            <a:r>
              <a:rPr lang="en-US" dirty="0"/>
              <a:t>R</a:t>
            </a:r>
            <a:r>
              <a:rPr lang="en-US" dirty="0" smtClean="0"/>
              <a:t>eliable </a:t>
            </a:r>
            <a:r>
              <a:rPr lang="en-US" dirty="0"/>
              <a:t>regrowth and high grain yield and quality </a:t>
            </a:r>
            <a:endParaRPr lang="en-US" dirty="0" smtClean="0"/>
          </a:p>
          <a:p>
            <a:pPr lvl="1">
              <a:spcBef>
                <a:spcPts val="1200"/>
              </a:spcBef>
              <a:defRPr/>
            </a:pPr>
            <a:r>
              <a:rPr lang="en-US" dirty="0" smtClean="0"/>
              <a:t>Tolerance </a:t>
            </a:r>
            <a:r>
              <a:rPr lang="en-US" dirty="0"/>
              <a:t>to abiotic </a:t>
            </a:r>
            <a:r>
              <a:rPr lang="en-US" dirty="0" smtClean="0"/>
              <a:t>stressors</a:t>
            </a:r>
            <a:r>
              <a:rPr lang="en-US" dirty="0"/>
              <a:t>, such as water and nutrient </a:t>
            </a:r>
            <a:r>
              <a:rPr lang="en-US" dirty="0" smtClean="0"/>
              <a:t>deficiencies</a:t>
            </a:r>
          </a:p>
          <a:p>
            <a:pPr lvl="1">
              <a:spcBef>
                <a:spcPts val="1200"/>
              </a:spcBef>
              <a:defRPr/>
            </a:pPr>
            <a:r>
              <a:rPr lang="en-US" dirty="0" smtClean="0"/>
              <a:t>Resistance </a:t>
            </a:r>
            <a:r>
              <a:rPr lang="en-US" dirty="0"/>
              <a:t>to pests and </a:t>
            </a:r>
            <a:r>
              <a:rPr lang="en-US" dirty="0" smtClean="0"/>
              <a:t>diseases </a:t>
            </a:r>
            <a:endParaRPr lang="en-US" dirty="0"/>
          </a:p>
        </p:txBody>
      </p:sp>
      <p:sp>
        <p:nvSpPr>
          <p:cNvPr id="4" name="Rectangle 3"/>
          <p:cNvSpPr/>
          <p:nvPr/>
        </p:nvSpPr>
        <p:spPr>
          <a:xfrm>
            <a:off x="5600700" y="6581001"/>
            <a:ext cx="3543300" cy="276999"/>
          </a:xfrm>
          <a:prstGeom prst="rect">
            <a:avLst/>
          </a:prstGeom>
        </p:spPr>
        <p:txBody>
          <a:bodyPr wrap="square">
            <a:spAutoFit/>
          </a:bodyPr>
          <a:lstStyle/>
          <a:p>
            <a:pPr lvl="1" algn="r">
              <a:defRPr/>
            </a:pPr>
            <a:r>
              <a:rPr lang="en-US" sz="1200" dirty="0">
                <a:solidFill>
                  <a:prstClr val="black"/>
                </a:solidFill>
              </a:rPr>
              <a:t>Glover et al. Science 2007.  </a:t>
            </a:r>
          </a:p>
        </p:txBody>
      </p:sp>
    </p:spTree>
    <p:extLst>
      <p:ext uri="{BB962C8B-B14F-4D97-AF65-F5344CB8AC3E}">
        <p14:creationId xmlns:p14="http://schemas.microsoft.com/office/powerpoint/2010/main" val="2888560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6762"/>
          </a:xfrm>
        </p:spPr>
        <p:txBody>
          <a:bodyPr>
            <a:normAutofit/>
          </a:bodyPr>
          <a:lstStyle/>
          <a:p>
            <a:r>
              <a:rPr lang="en-US" sz="3600" b="1" dirty="0" smtClean="0"/>
              <a:t>Intermediate Wheatgrass</a:t>
            </a:r>
            <a:endParaRPr lang="en-US" sz="3600" b="1" dirty="0"/>
          </a:p>
        </p:txBody>
      </p:sp>
      <p:sp>
        <p:nvSpPr>
          <p:cNvPr id="3" name="Content Placeholder 2"/>
          <p:cNvSpPr>
            <a:spLocks noGrp="1"/>
          </p:cNvSpPr>
          <p:nvPr>
            <p:ph idx="1"/>
          </p:nvPr>
        </p:nvSpPr>
        <p:spPr>
          <a:xfrm>
            <a:off x="1104900" y="1219200"/>
            <a:ext cx="5715000" cy="5080000"/>
          </a:xfrm>
        </p:spPr>
        <p:txBody>
          <a:bodyPr>
            <a:noAutofit/>
          </a:bodyPr>
          <a:lstStyle/>
          <a:p>
            <a:pPr>
              <a:spcAft>
                <a:spcPts val="1200"/>
              </a:spcAft>
            </a:pPr>
            <a:r>
              <a:rPr lang="en-US" sz="2400" dirty="0" smtClean="0"/>
              <a:t>Scientific name: </a:t>
            </a:r>
            <a:r>
              <a:rPr lang="en-US" sz="2400" i="1" dirty="0" err="1" smtClean="0"/>
              <a:t>Thinopyrum</a:t>
            </a:r>
            <a:r>
              <a:rPr lang="en-US" sz="2400" i="1" dirty="0" smtClean="0"/>
              <a:t> </a:t>
            </a:r>
            <a:r>
              <a:rPr lang="en-US" sz="2400" i="1" dirty="0" err="1" smtClean="0"/>
              <a:t>intermedium</a:t>
            </a:r>
            <a:r>
              <a:rPr lang="en-US" sz="2400" i="1" dirty="0"/>
              <a:t> </a:t>
            </a:r>
            <a:endParaRPr lang="en-US" sz="2400" i="1" dirty="0" smtClean="0"/>
          </a:p>
          <a:p>
            <a:pPr>
              <a:spcAft>
                <a:spcPts val="1200"/>
              </a:spcAft>
            </a:pPr>
            <a:r>
              <a:rPr lang="en-US" sz="2400" dirty="0" smtClean="0"/>
              <a:t>Trade name: </a:t>
            </a:r>
            <a:r>
              <a:rPr lang="en-US" sz="2400" dirty="0" err="1" smtClean="0"/>
              <a:t>Kernza</a:t>
            </a:r>
            <a:endParaRPr lang="en-US" sz="2400" dirty="0" smtClean="0"/>
          </a:p>
          <a:p>
            <a:pPr>
              <a:spcAft>
                <a:spcPts val="1200"/>
              </a:spcAft>
            </a:pPr>
            <a:r>
              <a:rPr lang="en-US" sz="2400" dirty="0" smtClean="0"/>
              <a:t>Native to Europe and Western Asia</a:t>
            </a:r>
          </a:p>
          <a:p>
            <a:pPr>
              <a:spcAft>
                <a:spcPts val="1200"/>
              </a:spcAft>
            </a:pPr>
            <a:r>
              <a:rPr lang="en-US" sz="2400" dirty="0" smtClean="0"/>
              <a:t>Productive forage, persists for decades</a:t>
            </a:r>
          </a:p>
          <a:p>
            <a:pPr>
              <a:spcAft>
                <a:spcPts val="1200"/>
              </a:spcAft>
            </a:pPr>
            <a:r>
              <a:rPr lang="en-US" sz="2400" dirty="0" smtClean="0"/>
              <a:t>Candidate for development based on work by Peggy Wagoner in 1983, who evaluated ~100 perennial grass species</a:t>
            </a:r>
          </a:p>
          <a:p>
            <a:pPr>
              <a:spcAft>
                <a:spcPts val="1200"/>
              </a:spcAft>
            </a:pPr>
            <a:r>
              <a:rPr lang="en-US" sz="2400" dirty="0" smtClean="0"/>
              <a:t>Selected for multiple characteristics </a:t>
            </a:r>
            <a:r>
              <a:rPr lang="en-US" sz="2400" dirty="0"/>
              <a:t>including perenniality, </a:t>
            </a:r>
            <a:r>
              <a:rPr lang="en-US" sz="2400" dirty="0" smtClean="0"/>
              <a:t>large seed size, and flavor</a:t>
            </a:r>
            <a:endParaRPr lang="en-US"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0" y="2169050"/>
            <a:ext cx="2039107" cy="3080354"/>
          </a:xfrm>
          <a:prstGeom prst="rect">
            <a:avLst/>
          </a:prstGeom>
          <a:effectLst>
            <a:outerShdw blurRad="50800" dist="38100" dir="2700000" algn="tl" rotWithShape="0">
              <a:srgbClr val="000000">
                <a:alpha val="43000"/>
              </a:srgbClr>
            </a:outerShdw>
          </a:effectLst>
        </p:spPr>
      </p:pic>
      <p:sp>
        <p:nvSpPr>
          <p:cNvPr id="5" name="TextBox 4"/>
          <p:cNvSpPr txBox="1"/>
          <p:nvPr/>
        </p:nvSpPr>
        <p:spPr>
          <a:xfrm>
            <a:off x="6921500" y="5359400"/>
            <a:ext cx="1899407" cy="369332"/>
          </a:xfrm>
          <a:prstGeom prst="rect">
            <a:avLst/>
          </a:prstGeom>
          <a:noFill/>
        </p:spPr>
        <p:txBody>
          <a:bodyPr wrap="square" rtlCol="0">
            <a:spAutoFit/>
          </a:bodyPr>
          <a:lstStyle/>
          <a:p>
            <a:pPr algn="ctr"/>
            <a:r>
              <a:rPr lang="en-US" dirty="0" smtClean="0"/>
              <a:t>Dr. Lee </a:t>
            </a:r>
            <a:r>
              <a:rPr lang="en-US" dirty="0" err="1" smtClean="0"/>
              <a:t>DeHaan</a:t>
            </a:r>
            <a:endParaRPr lang="en-US" dirty="0"/>
          </a:p>
        </p:txBody>
      </p:sp>
      <p:pic>
        <p:nvPicPr>
          <p:cNvPr id="6" name="Picture 5" descr="Banner1_W-WG-WheatNoTLI-24in300dpi.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477280" y="3051916"/>
            <a:ext cx="6245475" cy="804105"/>
          </a:xfrm>
          <a:prstGeom prst="rect">
            <a:avLst/>
          </a:prstGeom>
        </p:spPr>
      </p:pic>
    </p:spTree>
    <p:extLst>
      <p:ext uri="{BB962C8B-B14F-4D97-AF65-F5344CB8AC3E}">
        <p14:creationId xmlns:p14="http://schemas.microsoft.com/office/powerpoint/2010/main" val="3391175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8 at 9.18.40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0" y="6426200"/>
            <a:ext cx="4470400" cy="369332"/>
          </a:xfrm>
          <a:prstGeom prst="rect">
            <a:avLst/>
          </a:prstGeom>
          <a:noFill/>
        </p:spPr>
        <p:txBody>
          <a:bodyPr wrap="square" rtlCol="0">
            <a:spAutoFit/>
          </a:bodyPr>
          <a:lstStyle/>
          <a:p>
            <a:r>
              <a:rPr lang="en-US" dirty="0" smtClean="0">
                <a:solidFill>
                  <a:schemeClr val="bg1"/>
                </a:solidFill>
              </a:rPr>
              <a:t>Image courtesy of The Land Institute </a:t>
            </a:r>
            <a:endParaRPr lang="en-US" dirty="0">
              <a:solidFill>
                <a:schemeClr val="bg1"/>
              </a:solidFill>
            </a:endParaRPr>
          </a:p>
        </p:txBody>
      </p:sp>
    </p:spTree>
    <p:extLst>
      <p:ext uri="{BB962C8B-B14F-4D97-AF65-F5344CB8AC3E}">
        <p14:creationId xmlns:p14="http://schemas.microsoft.com/office/powerpoint/2010/main" val="2378999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ernza grain 3 3.25.1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7030" y="0"/>
            <a:ext cx="4576970" cy="6858000"/>
          </a:xfrm>
          <a:prstGeom prst="rect">
            <a:avLst/>
          </a:prstGeom>
        </p:spPr>
      </p:pic>
      <p:pic>
        <p:nvPicPr>
          <p:cNvPr id="2" name="Picture 1" descr="IMG_54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67030" cy="3263080"/>
          </a:xfrm>
          <a:prstGeom prst="rect">
            <a:avLst/>
          </a:prstGeom>
        </p:spPr>
      </p:pic>
      <p:pic>
        <p:nvPicPr>
          <p:cNvPr id="3" name="Picture 2" descr="IMG_696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048000"/>
            <a:ext cx="4567030" cy="3810000"/>
          </a:xfrm>
          <a:prstGeom prst="rect">
            <a:avLst/>
          </a:prstGeom>
        </p:spPr>
      </p:pic>
      <p:sp>
        <p:nvSpPr>
          <p:cNvPr id="7" name="TextBox 6"/>
          <p:cNvSpPr txBox="1"/>
          <p:nvPr/>
        </p:nvSpPr>
        <p:spPr>
          <a:xfrm>
            <a:off x="4673600" y="6426200"/>
            <a:ext cx="4470400" cy="369332"/>
          </a:xfrm>
          <a:prstGeom prst="rect">
            <a:avLst/>
          </a:prstGeom>
          <a:noFill/>
        </p:spPr>
        <p:txBody>
          <a:bodyPr wrap="square" rtlCol="0">
            <a:spAutoFit/>
          </a:bodyPr>
          <a:lstStyle/>
          <a:p>
            <a:r>
              <a:rPr lang="en-US" dirty="0" smtClean="0">
                <a:solidFill>
                  <a:schemeClr val="bg1"/>
                </a:solidFill>
              </a:rPr>
              <a:t>Images courtesy of The Land Institute </a:t>
            </a:r>
            <a:endParaRPr lang="en-US" dirty="0">
              <a:solidFill>
                <a:schemeClr val="bg1"/>
              </a:solidFill>
            </a:endParaRPr>
          </a:p>
        </p:txBody>
      </p:sp>
    </p:spTree>
    <p:extLst>
      <p:ext uri="{BB962C8B-B14F-4D97-AF65-F5344CB8AC3E}">
        <p14:creationId xmlns:p14="http://schemas.microsoft.com/office/powerpoint/2010/main" val="1709846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7436"/>
            <a:ext cx="9144000" cy="6160741"/>
          </a:xfrm>
          <a:prstGeom prst="rect">
            <a:avLst/>
          </a:prstGeom>
        </p:spPr>
      </p:pic>
      <p:sp>
        <p:nvSpPr>
          <p:cNvPr id="4" name="Rectangle 3"/>
          <p:cNvSpPr/>
          <p:nvPr/>
        </p:nvSpPr>
        <p:spPr>
          <a:xfrm>
            <a:off x="0" y="6488668"/>
            <a:ext cx="9144000" cy="369332"/>
          </a:xfrm>
          <a:prstGeom prst="rect">
            <a:avLst/>
          </a:prstGeom>
        </p:spPr>
        <p:txBody>
          <a:bodyPr wrap="square">
            <a:spAutoFit/>
          </a:bodyPr>
          <a:lstStyle/>
          <a:p>
            <a:pPr algn="ctr"/>
            <a:r>
              <a:rPr lang="en-US" dirty="0" smtClean="0"/>
              <a:t>Check out 30 minute film ‘Unbroken Ground’ </a:t>
            </a:r>
            <a:r>
              <a:rPr lang="en-US" dirty="0" smtClean="0">
                <a:hlinkClick r:id="rId3"/>
              </a:rPr>
              <a:t>https</a:t>
            </a:r>
            <a:r>
              <a:rPr lang="en-US" dirty="0">
                <a:hlinkClick r:id="rId3"/>
              </a:rPr>
              <a:t>://www.youtube.com/watch?v=</a:t>
            </a:r>
            <a:r>
              <a:rPr lang="en-US" dirty="0" smtClean="0">
                <a:hlinkClick r:id="rId3"/>
              </a:rPr>
              <a:t>3Ezkp7Cteys</a:t>
            </a:r>
            <a:r>
              <a:rPr lang="en-US" dirty="0" smtClean="0"/>
              <a:t> </a:t>
            </a:r>
            <a:endParaRPr lang="en-US" dirty="0"/>
          </a:p>
        </p:txBody>
      </p:sp>
    </p:spTree>
    <p:extLst>
      <p:ext uri="{BB962C8B-B14F-4D97-AF65-F5344CB8AC3E}">
        <p14:creationId xmlns:p14="http://schemas.microsoft.com/office/powerpoint/2010/main" val="2468454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9100" y="0"/>
            <a:ext cx="5748759" cy="6858000"/>
          </a:xfrm>
          <a:prstGeom prst="rect">
            <a:avLst/>
          </a:prstGeom>
        </p:spPr>
      </p:pic>
    </p:spTree>
    <p:extLst>
      <p:ext uri="{BB962C8B-B14F-4D97-AF65-F5344CB8AC3E}">
        <p14:creationId xmlns:p14="http://schemas.microsoft.com/office/powerpoint/2010/main" val="436800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44" y="1293992"/>
            <a:ext cx="9136757" cy="53454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01" y="3829618"/>
            <a:ext cx="2339668" cy="2491594"/>
          </a:xfrm>
          <a:prstGeom prst="rect">
            <a:avLst/>
          </a:prstGeom>
        </p:spPr>
      </p:pic>
      <p:sp>
        <p:nvSpPr>
          <p:cNvPr id="4" name="Rectangle 3"/>
          <p:cNvSpPr/>
          <p:nvPr/>
        </p:nvSpPr>
        <p:spPr>
          <a:xfrm>
            <a:off x="203201" y="251226"/>
            <a:ext cx="8728694" cy="954107"/>
          </a:xfrm>
          <a:prstGeom prst="rect">
            <a:avLst/>
          </a:prstGeom>
        </p:spPr>
        <p:txBody>
          <a:bodyPr wrap="square">
            <a:spAutoFit/>
          </a:bodyPr>
          <a:lstStyle/>
          <a:p>
            <a:pPr algn="ctr"/>
            <a:r>
              <a:rPr lang="en-US" sz="2800" b="1" dirty="0" smtClean="0"/>
              <a:t>General Mills invited </a:t>
            </a:r>
            <a:r>
              <a:rPr lang="en-US" sz="2800" b="1" dirty="0"/>
              <a:t>a proposal to support </a:t>
            </a:r>
            <a:r>
              <a:rPr lang="en-US" sz="2800" b="1" dirty="0" smtClean="0"/>
              <a:t>research</a:t>
            </a:r>
            <a:r>
              <a:rPr lang="en-US" sz="2800" b="1" dirty="0"/>
              <a:t> </a:t>
            </a:r>
            <a:r>
              <a:rPr lang="en-US" sz="2800" b="1" dirty="0" smtClean="0"/>
              <a:t>and </a:t>
            </a:r>
            <a:r>
              <a:rPr lang="en-US" sz="2800" b="1" dirty="0"/>
              <a:t>has expressed interest in developing </a:t>
            </a:r>
            <a:r>
              <a:rPr lang="en-US" sz="2800" b="1" dirty="0" smtClean="0"/>
              <a:t>Kernza products</a:t>
            </a:r>
            <a:endParaRPr lang="en-US" sz="2800" b="1" dirty="0"/>
          </a:p>
        </p:txBody>
      </p:sp>
    </p:spTree>
    <p:extLst>
      <p:ext uri="{BB962C8B-B14F-4D97-AF65-F5344CB8AC3E}">
        <p14:creationId xmlns:p14="http://schemas.microsoft.com/office/powerpoint/2010/main" val="1222834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t>Ecosystem services from perennial grains</a:t>
            </a:r>
            <a:endParaRPr lang="en-US" sz="3600" b="1" dirty="0"/>
          </a:p>
        </p:txBody>
      </p:sp>
      <p:sp>
        <p:nvSpPr>
          <p:cNvPr id="4" name="Content Placeholder 3"/>
          <p:cNvSpPr>
            <a:spLocks noGrp="1"/>
          </p:cNvSpPr>
          <p:nvPr>
            <p:ph idx="1"/>
          </p:nvPr>
        </p:nvSpPr>
        <p:spPr>
          <a:xfrm>
            <a:off x="457200" y="1485900"/>
            <a:ext cx="8229600" cy="3213100"/>
          </a:xfrm>
        </p:spPr>
        <p:txBody>
          <a:bodyPr>
            <a:normAutofit/>
          </a:bodyPr>
          <a:lstStyle/>
          <a:p>
            <a:pPr>
              <a:spcAft>
                <a:spcPts val="1200"/>
              </a:spcAft>
            </a:pPr>
            <a:r>
              <a:rPr lang="en-US" dirty="0" smtClean="0"/>
              <a:t>Provide grain and food </a:t>
            </a:r>
          </a:p>
          <a:p>
            <a:pPr>
              <a:spcAft>
                <a:spcPts val="1200"/>
              </a:spcAft>
            </a:pPr>
            <a:r>
              <a:rPr lang="en-US" dirty="0" smtClean="0"/>
              <a:t>Soil carbon sequestration</a:t>
            </a:r>
          </a:p>
          <a:p>
            <a:pPr>
              <a:spcAft>
                <a:spcPts val="1200"/>
              </a:spcAft>
            </a:pPr>
            <a:r>
              <a:rPr lang="en-US" dirty="0" smtClean="0"/>
              <a:t>Provide habitat for wildlife</a:t>
            </a:r>
          </a:p>
          <a:p>
            <a:pPr>
              <a:spcAft>
                <a:spcPts val="1200"/>
              </a:spcAft>
            </a:pPr>
            <a:r>
              <a:rPr lang="en-US" dirty="0" smtClean="0"/>
              <a:t>Reduce tillage, erosion, pollution from inputs</a:t>
            </a:r>
          </a:p>
          <a:p>
            <a:pPr>
              <a:spcAft>
                <a:spcPts val="1200"/>
              </a:spcAft>
            </a:pPr>
            <a:endParaRPr lang="en-US" dirty="0"/>
          </a:p>
        </p:txBody>
      </p:sp>
      <p:pic>
        <p:nvPicPr>
          <p:cNvPr id="6" name="Picture 5" descr="Banner1_W-WG-26x202Thumb.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073" y="4799238"/>
            <a:ext cx="8312727" cy="1069525"/>
          </a:xfrm>
          <a:prstGeom prst="rect">
            <a:avLst/>
          </a:prstGeom>
        </p:spPr>
      </p:pic>
    </p:spTree>
    <p:extLst>
      <p:ext uri="{BB962C8B-B14F-4D97-AF65-F5344CB8AC3E}">
        <p14:creationId xmlns:p14="http://schemas.microsoft.com/office/powerpoint/2010/main" val="259862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6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461584" y="2079604"/>
            <a:ext cx="3243957" cy="646331"/>
          </a:xfrm>
          <a:prstGeom prst="rect">
            <a:avLst/>
          </a:prstGeom>
          <a:noFill/>
        </p:spPr>
        <p:txBody>
          <a:bodyPr wrap="square" rtlCol="0">
            <a:spAutoFit/>
          </a:bodyPr>
          <a:lstStyle/>
          <a:p>
            <a:r>
              <a:rPr lang="en-US" sz="3600" b="1" dirty="0" smtClean="0"/>
              <a:t>Annual wheat </a:t>
            </a:r>
            <a:endParaRPr lang="en-US" sz="3600" b="1" dirty="0"/>
          </a:p>
        </p:txBody>
      </p:sp>
      <p:sp>
        <p:nvSpPr>
          <p:cNvPr id="4" name="TextBox 3"/>
          <p:cNvSpPr txBox="1"/>
          <p:nvPr/>
        </p:nvSpPr>
        <p:spPr>
          <a:xfrm>
            <a:off x="1327904" y="3655180"/>
            <a:ext cx="3438627" cy="646331"/>
          </a:xfrm>
          <a:prstGeom prst="rect">
            <a:avLst/>
          </a:prstGeom>
          <a:noFill/>
        </p:spPr>
        <p:txBody>
          <a:bodyPr wrap="square" rtlCol="0">
            <a:spAutoFit/>
          </a:bodyPr>
          <a:lstStyle/>
          <a:p>
            <a:pPr algn="r"/>
            <a:r>
              <a:rPr lang="en-US" sz="3600" b="1" dirty="0" smtClean="0"/>
              <a:t>Perennial wheat </a:t>
            </a:r>
            <a:endParaRPr lang="en-US" sz="3600" b="1" dirty="0"/>
          </a:p>
        </p:txBody>
      </p:sp>
      <p:sp>
        <p:nvSpPr>
          <p:cNvPr id="5" name="TextBox 4"/>
          <p:cNvSpPr txBox="1"/>
          <p:nvPr/>
        </p:nvSpPr>
        <p:spPr>
          <a:xfrm>
            <a:off x="131961" y="716098"/>
            <a:ext cx="1773802" cy="646331"/>
          </a:xfrm>
          <a:prstGeom prst="rect">
            <a:avLst/>
          </a:prstGeom>
          <a:noFill/>
        </p:spPr>
        <p:txBody>
          <a:bodyPr wrap="square" rtlCol="0">
            <a:spAutoFit/>
          </a:bodyPr>
          <a:lstStyle/>
          <a:p>
            <a:pPr algn="ctr"/>
            <a:r>
              <a:rPr lang="en-US" sz="3600" b="1" dirty="0" smtClean="0"/>
              <a:t>Kernza</a:t>
            </a:r>
            <a:endParaRPr lang="en-US" sz="3600" b="1" dirty="0"/>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1502" y="4543622"/>
            <a:ext cx="6422040" cy="1145975"/>
          </a:xfrm>
          <a:prstGeom prst="rect">
            <a:avLst/>
          </a:prstGeom>
        </p:spPr>
      </p:pic>
      <p:sp>
        <p:nvSpPr>
          <p:cNvPr id="12" name="Rectangle 11"/>
          <p:cNvSpPr/>
          <p:nvPr/>
        </p:nvSpPr>
        <p:spPr>
          <a:xfrm>
            <a:off x="275321" y="5598052"/>
            <a:ext cx="6418221" cy="923330"/>
          </a:xfrm>
          <a:prstGeom prst="rect">
            <a:avLst/>
          </a:prstGeom>
          <a:solidFill>
            <a:schemeClr val="bg1"/>
          </a:solidFill>
        </p:spPr>
        <p:txBody>
          <a:bodyPr wrap="square">
            <a:spAutoFit/>
          </a:bodyPr>
          <a:lstStyle/>
          <a:p>
            <a:r>
              <a:rPr lang="pt-BR" dirty="0"/>
              <a:t>Agron. J. 105:735–744 (2013</a:t>
            </a:r>
            <a:r>
              <a:rPr lang="pt-BR" dirty="0" smtClean="0"/>
              <a:t>)</a:t>
            </a:r>
            <a:endParaRPr lang="en-US" dirty="0" smtClean="0"/>
          </a:p>
          <a:p>
            <a:pPr marL="342900" indent="-342900">
              <a:buFont typeface="Arial"/>
              <a:buChar char="•"/>
            </a:pPr>
            <a:r>
              <a:rPr lang="en-US" dirty="0" smtClean="0"/>
              <a:t>Kernza </a:t>
            </a:r>
            <a:r>
              <a:rPr lang="en-US" dirty="0"/>
              <a:t>yields were 4.5% (yr 1) and 33% (yr 2) of annual wheat</a:t>
            </a:r>
          </a:p>
          <a:p>
            <a:pPr marL="342900" indent="-342900">
              <a:buFont typeface="Arial"/>
              <a:buChar char="•"/>
            </a:pPr>
            <a:r>
              <a:rPr lang="en-US" dirty="0"/>
              <a:t>Kernza reduced N losses and moisture deeper in the </a:t>
            </a:r>
            <a:r>
              <a:rPr lang="en-US" dirty="0" smtClean="0"/>
              <a:t>soil</a:t>
            </a:r>
            <a:endParaRPr lang="en-US" dirty="0"/>
          </a:p>
        </p:txBody>
      </p:sp>
    </p:spTree>
    <p:extLst>
      <p:ext uri="{BB962C8B-B14F-4D97-AF65-F5344CB8AC3E}">
        <p14:creationId xmlns:p14="http://schemas.microsoft.com/office/powerpoint/2010/main" val="3324271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 home messages</a:t>
            </a:r>
            <a:endParaRPr lang="en-US" b="1" dirty="0"/>
          </a:p>
        </p:txBody>
      </p:sp>
      <p:sp>
        <p:nvSpPr>
          <p:cNvPr id="3" name="Content Placeholder 2"/>
          <p:cNvSpPr>
            <a:spLocks noGrp="1"/>
          </p:cNvSpPr>
          <p:nvPr>
            <p:ph idx="1"/>
          </p:nvPr>
        </p:nvSpPr>
        <p:spPr>
          <a:xfrm>
            <a:off x="457200" y="1417638"/>
            <a:ext cx="8343900" cy="4870760"/>
          </a:xfrm>
        </p:spPr>
        <p:txBody>
          <a:bodyPr>
            <a:normAutofit/>
          </a:bodyPr>
          <a:lstStyle/>
          <a:p>
            <a:pPr>
              <a:spcBef>
                <a:spcPts val="1320"/>
              </a:spcBef>
              <a:spcAft>
                <a:spcPts val="1800"/>
              </a:spcAft>
            </a:pPr>
            <a:r>
              <a:rPr lang="en-US" dirty="0" smtClean="0"/>
              <a:t>Perennial grains are becoming an option</a:t>
            </a:r>
          </a:p>
          <a:p>
            <a:pPr>
              <a:spcBef>
                <a:spcPts val="1320"/>
              </a:spcBef>
              <a:spcAft>
                <a:spcPts val="1800"/>
              </a:spcAft>
            </a:pPr>
            <a:r>
              <a:rPr lang="en-US" dirty="0" smtClean="0"/>
              <a:t>Increasing </a:t>
            </a:r>
            <a:r>
              <a:rPr lang="en-US" dirty="0"/>
              <a:t>interest and consumer demand</a:t>
            </a:r>
          </a:p>
          <a:p>
            <a:pPr>
              <a:spcBef>
                <a:spcPts val="1320"/>
              </a:spcBef>
              <a:spcAft>
                <a:spcPts val="1800"/>
              </a:spcAft>
            </a:pPr>
            <a:r>
              <a:rPr lang="en-US" dirty="0" smtClean="0"/>
              <a:t>Provide ecosystem services and increase the sustainability of cropping systems</a:t>
            </a:r>
          </a:p>
          <a:p>
            <a:pPr>
              <a:spcBef>
                <a:spcPts val="1320"/>
              </a:spcBef>
              <a:spcAft>
                <a:spcPts val="1800"/>
              </a:spcAft>
            </a:pPr>
            <a:r>
              <a:rPr lang="en-US" dirty="0" smtClean="0"/>
              <a:t>Integration strategy important for success</a:t>
            </a:r>
          </a:p>
          <a:p>
            <a:pPr>
              <a:spcBef>
                <a:spcPts val="1320"/>
              </a:spcBef>
              <a:spcAft>
                <a:spcPts val="1800"/>
              </a:spcAft>
            </a:pPr>
            <a:r>
              <a:rPr lang="en-US" dirty="0"/>
              <a:t>G</a:t>
            </a:r>
            <a:r>
              <a:rPr lang="en-US" dirty="0" smtClean="0"/>
              <a:t>uidelines are needed to optimize production</a:t>
            </a:r>
          </a:p>
        </p:txBody>
      </p:sp>
    </p:spTree>
    <p:extLst>
      <p:ext uri="{BB962C8B-B14F-4D97-AF65-F5344CB8AC3E}">
        <p14:creationId xmlns:p14="http://schemas.microsoft.com/office/powerpoint/2010/main" val="3794453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0"/>
            <a:ext cx="7908415"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0300" y="2087265"/>
            <a:ext cx="1524000" cy="1184870"/>
          </a:xfrm>
          <a:prstGeom prst="rect">
            <a:avLst/>
          </a:prstGeom>
        </p:spPr>
      </p:pic>
    </p:spTree>
    <p:extLst>
      <p:ext uri="{BB962C8B-B14F-4D97-AF65-F5344CB8AC3E}">
        <p14:creationId xmlns:p14="http://schemas.microsoft.com/office/powerpoint/2010/main" val="397489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0"/>
            <a:ext cx="7765090" cy="6858000"/>
          </a:xfrm>
          <a:prstGeom prst="rect">
            <a:avLst/>
          </a:prstGeom>
        </p:spPr>
      </p:pic>
      <p:sp>
        <p:nvSpPr>
          <p:cNvPr id="3" name="Rectangle 2"/>
          <p:cNvSpPr/>
          <p:nvPr/>
        </p:nvSpPr>
        <p:spPr>
          <a:xfrm>
            <a:off x="7391400" y="1367135"/>
            <a:ext cx="4572000" cy="646331"/>
          </a:xfrm>
          <a:prstGeom prst="rect">
            <a:avLst/>
          </a:prstGeom>
        </p:spPr>
        <p:txBody>
          <a:bodyPr>
            <a:spAutoFit/>
          </a:bodyPr>
          <a:lstStyle/>
          <a:p>
            <a:r>
              <a:rPr lang="en-US" b="1" dirty="0" smtClean="0"/>
              <a:t>120 </a:t>
            </a:r>
            <a:r>
              <a:rPr lang="en-US" b="1" dirty="0" err="1"/>
              <a:t>lbs</a:t>
            </a:r>
            <a:r>
              <a:rPr lang="en-US" b="1" dirty="0"/>
              <a:t> N/acre </a:t>
            </a:r>
            <a:endParaRPr lang="en-US" b="1" dirty="0" smtClean="0"/>
          </a:p>
          <a:p>
            <a:r>
              <a:rPr lang="en-US" b="1" dirty="0" smtClean="0"/>
              <a:t>as urea </a:t>
            </a:r>
            <a:endParaRPr lang="en-US" b="1" dirty="0"/>
          </a:p>
        </p:txBody>
      </p:sp>
      <p:sp>
        <p:nvSpPr>
          <p:cNvPr id="4" name="Rectangle 3"/>
          <p:cNvSpPr/>
          <p:nvPr/>
        </p:nvSpPr>
        <p:spPr>
          <a:xfrm>
            <a:off x="7391400" y="3259435"/>
            <a:ext cx="4572000" cy="646331"/>
          </a:xfrm>
          <a:prstGeom prst="rect">
            <a:avLst/>
          </a:prstGeom>
        </p:spPr>
        <p:txBody>
          <a:bodyPr>
            <a:spAutoFit/>
          </a:bodyPr>
          <a:lstStyle/>
          <a:p>
            <a:r>
              <a:rPr lang="en-US" b="1" dirty="0" smtClean="0"/>
              <a:t>80 </a:t>
            </a:r>
            <a:r>
              <a:rPr lang="en-US" b="1" dirty="0" err="1"/>
              <a:t>lbs</a:t>
            </a:r>
            <a:r>
              <a:rPr lang="en-US" b="1" dirty="0"/>
              <a:t> N/acre </a:t>
            </a:r>
            <a:endParaRPr lang="en-US" b="1" dirty="0" smtClean="0"/>
          </a:p>
          <a:p>
            <a:r>
              <a:rPr lang="en-US" b="1" dirty="0" smtClean="0"/>
              <a:t>as urea</a:t>
            </a:r>
            <a:endParaRPr lang="en-US" b="1" dirty="0"/>
          </a:p>
        </p:txBody>
      </p:sp>
      <p:sp>
        <p:nvSpPr>
          <p:cNvPr id="5" name="Rectangle 4"/>
          <p:cNvSpPr/>
          <p:nvPr/>
        </p:nvSpPr>
        <p:spPr>
          <a:xfrm>
            <a:off x="7391400" y="5075535"/>
            <a:ext cx="4572000" cy="646331"/>
          </a:xfrm>
          <a:prstGeom prst="rect">
            <a:avLst/>
          </a:prstGeom>
        </p:spPr>
        <p:txBody>
          <a:bodyPr>
            <a:spAutoFit/>
          </a:bodyPr>
          <a:lstStyle/>
          <a:p>
            <a:r>
              <a:rPr lang="en-US" b="1" dirty="0" smtClean="0"/>
              <a:t>80 </a:t>
            </a:r>
            <a:r>
              <a:rPr lang="en-US" b="1" dirty="0" err="1"/>
              <a:t>lbs</a:t>
            </a:r>
            <a:r>
              <a:rPr lang="en-US" b="1" dirty="0"/>
              <a:t> N/acre </a:t>
            </a:r>
            <a:endParaRPr lang="en-US" b="1" dirty="0" smtClean="0"/>
          </a:p>
          <a:p>
            <a:r>
              <a:rPr lang="en-US" b="1" dirty="0" smtClean="0"/>
              <a:t>as poultry litter </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80300" y="2087265"/>
            <a:ext cx="1524000" cy="1184870"/>
          </a:xfrm>
          <a:prstGeom prst="rect">
            <a:avLst/>
          </a:prstGeom>
        </p:spPr>
      </p:pic>
    </p:spTree>
    <p:extLst>
      <p:ext uri="{BB962C8B-B14F-4D97-AF65-F5344CB8AC3E}">
        <p14:creationId xmlns:p14="http://schemas.microsoft.com/office/powerpoint/2010/main" val="63789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88962"/>
          </a:xfrm>
        </p:spPr>
        <p:txBody>
          <a:bodyPr>
            <a:normAutofit fontScale="90000"/>
          </a:bodyPr>
          <a:lstStyle/>
          <a:p>
            <a:r>
              <a:rPr lang="en-US" b="1" dirty="0" smtClean="0"/>
              <a:t>Climate change mitigation</a:t>
            </a:r>
            <a:endParaRPr lang="en-US" b="1"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6766" y="1611168"/>
            <a:ext cx="2109133" cy="3916962"/>
          </a:xfrm>
          <a:prstGeom prst="rect">
            <a:avLst/>
          </a:prstGeom>
        </p:spPr>
      </p:pic>
      <p:sp>
        <p:nvSpPr>
          <p:cNvPr id="5" name="Rectangle 4"/>
          <p:cNvSpPr/>
          <p:nvPr/>
        </p:nvSpPr>
        <p:spPr>
          <a:xfrm>
            <a:off x="0" y="6416477"/>
            <a:ext cx="9144000" cy="307777"/>
          </a:xfrm>
          <a:prstGeom prst="rect">
            <a:avLst/>
          </a:prstGeom>
        </p:spPr>
        <p:txBody>
          <a:bodyPr wrap="square">
            <a:spAutoFit/>
          </a:bodyPr>
          <a:lstStyle/>
          <a:p>
            <a:pPr algn="ctr"/>
            <a:r>
              <a:rPr lang="en-US" sz="1400" dirty="0" smtClean="0"/>
              <a:t>Glover, J.D., Cox, C.M. and </a:t>
            </a:r>
            <a:r>
              <a:rPr lang="en-US" sz="1400" dirty="0" err="1" smtClean="0"/>
              <a:t>Reganold</a:t>
            </a:r>
            <a:r>
              <a:rPr lang="en-US" sz="1400" dirty="0" smtClean="0"/>
              <a:t>, J.P., 2007. Future farming: a return to roots?. Scientific </a:t>
            </a:r>
            <a:r>
              <a:rPr lang="en-US" sz="1400" dirty="0" err="1" smtClean="0"/>
              <a:t>american</a:t>
            </a:r>
            <a:r>
              <a:rPr lang="en-US" sz="1400" dirty="0" smtClean="0"/>
              <a:t>, 297(2), pp.82-89.</a:t>
            </a:r>
            <a:endParaRPr lang="en-US" sz="14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8" y="1283444"/>
            <a:ext cx="6870023" cy="4791841"/>
          </a:xfrm>
          <a:prstGeom prst="rect">
            <a:avLst/>
          </a:prstGeom>
        </p:spPr>
      </p:pic>
      <p:sp>
        <p:nvSpPr>
          <p:cNvPr id="8" name="TextBox 7"/>
          <p:cNvSpPr txBox="1"/>
          <p:nvPr/>
        </p:nvSpPr>
        <p:spPr>
          <a:xfrm>
            <a:off x="62568" y="6044168"/>
            <a:ext cx="4470400" cy="276999"/>
          </a:xfrm>
          <a:prstGeom prst="rect">
            <a:avLst/>
          </a:prstGeom>
          <a:noFill/>
        </p:spPr>
        <p:txBody>
          <a:bodyPr wrap="square" rtlCol="0">
            <a:spAutoFit/>
          </a:bodyPr>
          <a:lstStyle/>
          <a:p>
            <a:r>
              <a:rPr lang="en-US" sz="1200" dirty="0" smtClean="0"/>
              <a:t>Image courtesy of The Land Institute </a:t>
            </a:r>
            <a:endParaRPr lang="en-US" sz="1200" dirty="0"/>
          </a:p>
        </p:txBody>
      </p:sp>
    </p:spTree>
    <p:extLst>
      <p:ext uri="{BB962C8B-B14F-4D97-AF65-F5344CB8AC3E}">
        <p14:creationId xmlns:p14="http://schemas.microsoft.com/office/powerpoint/2010/main" val="167585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71" y="1214238"/>
            <a:ext cx="8956343" cy="4738441"/>
          </a:xfrm>
          <a:prstGeom prst="rect">
            <a:avLst/>
          </a:prstGeom>
        </p:spPr>
      </p:pic>
      <p:sp>
        <p:nvSpPr>
          <p:cNvPr id="2" name="Title 1"/>
          <p:cNvSpPr>
            <a:spLocks noGrp="1"/>
          </p:cNvSpPr>
          <p:nvPr>
            <p:ph type="title"/>
          </p:nvPr>
        </p:nvSpPr>
        <p:spPr>
          <a:xfrm>
            <a:off x="457200" y="274638"/>
            <a:ext cx="8229600" cy="739203"/>
          </a:xfrm>
        </p:spPr>
        <p:txBody>
          <a:bodyPr>
            <a:normAutofit/>
          </a:bodyPr>
          <a:lstStyle/>
          <a:p>
            <a:r>
              <a:rPr lang="en-US" sz="3600" b="1" dirty="0" smtClean="0"/>
              <a:t>Perennial grain cropping systems  </a:t>
            </a:r>
            <a:endParaRPr lang="en-US" sz="3600" b="1" dirty="0"/>
          </a:p>
        </p:txBody>
      </p:sp>
      <p:sp>
        <p:nvSpPr>
          <p:cNvPr id="3" name="Rectangle 2"/>
          <p:cNvSpPr/>
          <p:nvPr/>
        </p:nvSpPr>
        <p:spPr>
          <a:xfrm>
            <a:off x="507997" y="6088143"/>
            <a:ext cx="8229600" cy="584776"/>
          </a:xfrm>
          <a:prstGeom prst="rect">
            <a:avLst/>
          </a:prstGeom>
        </p:spPr>
        <p:txBody>
          <a:bodyPr wrap="square">
            <a:spAutoFit/>
          </a:bodyPr>
          <a:lstStyle/>
          <a:p>
            <a:r>
              <a:rPr lang="en-US" sz="1600" dirty="0"/>
              <a:t>Management Strategies for Perennial Grain Cropping </a:t>
            </a:r>
            <a:r>
              <a:rPr lang="en-US" sz="1600" dirty="0" smtClean="0"/>
              <a:t>Systems. MR Ryan, MG Bakker, TE Crews, SW Culman, S Damaraju, LR DeHaan, RC Hayes, JM Jungers, </a:t>
            </a:r>
            <a:r>
              <a:rPr lang="en-US" sz="1600" dirty="0"/>
              <a:t>and </a:t>
            </a:r>
            <a:r>
              <a:rPr lang="en-US" sz="1600" dirty="0" smtClean="0"/>
              <a:t>M Nosshi. In-Prep</a:t>
            </a:r>
            <a:endParaRPr lang="en-US" sz="1600" dirty="0"/>
          </a:p>
        </p:txBody>
      </p:sp>
    </p:spTree>
    <p:extLst>
      <p:ext uri="{BB962C8B-B14F-4D97-AF65-F5344CB8AC3E}">
        <p14:creationId xmlns:p14="http://schemas.microsoft.com/office/powerpoint/2010/main" val="28034950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6270" y="495339"/>
            <a:ext cx="3702227" cy="5853645"/>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622800" y="555346"/>
            <a:ext cx="4163504" cy="579363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147537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0343" y="495339"/>
            <a:ext cx="3673970" cy="5853645"/>
          </a:xfrm>
          <a:prstGeom prst="rect">
            <a:avLst/>
          </a:prstGeom>
          <a:effectLst>
            <a:outerShdw blurRad="50800" dist="38100" dir="2700000" algn="tl" rotWithShape="0">
              <a:srgbClr val="000000">
                <a:alpha val="43000"/>
              </a:srgbClr>
            </a:outerShdw>
          </a:effectLst>
        </p:spPr>
      </p:pic>
      <p:sp>
        <p:nvSpPr>
          <p:cNvPr id="6" name="Content Placeholder 2"/>
          <p:cNvSpPr txBox="1">
            <a:spLocks/>
          </p:cNvSpPr>
          <p:nvPr/>
        </p:nvSpPr>
        <p:spPr>
          <a:xfrm>
            <a:off x="4574705" y="477451"/>
            <a:ext cx="4450761" cy="5975621"/>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320"/>
              </a:spcBef>
            </a:pPr>
            <a:r>
              <a:rPr lang="en-US" b="1" dirty="0" smtClean="0"/>
              <a:t>Cross between cereal rye and wild perennial</a:t>
            </a:r>
          </a:p>
          <a:p>
            <a:pPr lvl="1">
              <a:spcBef>
                <a:spcPts val="1320"/>
              </a:spcBef>
            </a:pPr>
            <a:r>
              <a:rPr lang="en-US" i="1" dirty="0" smtClean="0"/>
              <a:t>Secale </a:t>
            </a:r>
            <a:r>
              <a:rPr lang="en-US" i="1" dirty="0"/>
              <a:t>cereale</a:t>
            </a:r>
            <a:r>
              <a:rPr lang="en-US" dirty="0"/>
              <a:t> x</a:t>
            </a:r>
            <a:r>
              <a:rPr lang="en-US" i="1" dirty="0"/>
              <a:t> </a:t>
            </a:r>
            <a:r>
              <a:rPr lang="en-US" i="1" dirty="0" smtClean="0"/>
              <a:t>Secale </a:t>
            </a:r>
            <a:r>
              <a:rPr lang="en-US" i="1" dirty="0" err="1" smtClean="0"/>
              <a:t>montanum</a:t>
            </a:r>
            <a:endParaRPr lang="en-US" dirty="0" smtClean="0"/>
          </a:p>
          <a:p>
            <a:pPr>
              <a:spcBef>
                <a:spcPts val="2520"/>
              </a:spcBef>
            </a:pPr>
            <a:r>
              <a:rPr lang="en-US" b="1" dirty="0" smtClean="0"/>
              <a:t>Relatively high yields </a:t>
            </a:r>
          </a:p>
          <a:p>
            <a:pPr lvl="1">
              <a:spcBef>
                <a:spcPts val="1320"/>
              </a:spcBef>
            </a:pPr>
            <a:r>
              <a:rPr lang="en-US" dirty="0"/>
              <a:t>1.3 Mg ha</a:t>
            </a:r>
            <a:r>
              <a:rPr lang="en-US" baseline="30000" dirty="0"/>
              <a:t>–</a:t>
            </a:r>
            <a:r>
              <a:rPr lang="en-US" baseline="30000" dirty="0" smtClean="0"/>
              <a:t>1</a:t>
            </a:r>
            <a:r>
              <a:rPr lang="en-US" dirty="0" smtClean="0"/>
              <a:t>, 73</a:t>
            </a:r>
            <a:r>
              <a:rPr lang="en-US" dirty="0"/>
              <a:t>% of annual </a:t>
            </a:r>
            <a:r>
              <a:rPr lang="en-US" dirty="0" smtClean="0"/>
              <a:t>rye (</a:t>
            </a:r>
            <a:r>
              <a:rPr lang="en-US" dirty="0" err="1" smtClean="0"/>
              <a:t>Jaikumar</a:t>
            </a:r>
            <a:r>
              <a:rPr lang="en-US" dirty="0" smtClean="0"/>
              <a:t> et al. 2012) </a:t>
            </a:r>
          </a:p>
          <a:p>
            <a:pPr>
              <a:spcBef>
                <a:spcPts val="2520"/>
              </a:spcBef>
            </a:pPr>
            <a:r>
              <a:rPr lang="en-US" b="1" dirty="0" smtClean="0"/>
              <a:t>Problems with fungal disease ergot</a:t>
            </a:r>
          </a:p>
          <a:p>
            <a:pPr lvl="1">
              <a:spcBef>
                <a:spcPts val="1320"/>
              </a:spcBef>
            </a:pPr>
            <a:r>
              <a:rPr lang="en-US" dirty="0" smtClean="0"/>
              <a:t>Due to sterile florets  </a:t>
            </a:r>
            <a:r>
              <a:rPr lang="en-US" dirty="0" smtClean="0">
                <a:effectLst/>
              </a:rPr>
              <a:t> </a:t>
            </a:r>
            <a:endParaRPr lang="en-US" dirty="0"/>
          </a:p>
        </p:txBody>
      </p:sp>
      <p:sp>
        <p:nvSpPr>
          <p:cNvPr id="2" name="Rectangle 1"/>
          <p:cNvSpPr/>
          <p:nvPr/>
        </p:nvSpPr>
        <p:spPr>
          <a:xfrm>
            <a:off x="0" y="6487579"/>
            <a:ext cx="9144001" cy="230832"/>
          </a:xfrm>
          <a:prstGeom prst="rect">
            <a:avLst/>
          </a:prstGeom>
        </p:spPr>
        <p:txBody>
          <a:bodyPr wrap="square">
            <a:spAutoFit/>
          </a:bodyPr>
          <a:lstStyle/>
          <a:p>
            <a:pPr algn="ctr"/>
            <a:r>
              <a:rPr lang="en-US" sz="900" dirty="0" err="1"/>
              <a:t>Jaikumar</a:t>
            </a:r>
            <a:r>
              <a:rPr lang="en-US" sz="900" dirty="0"/>
              <a:t>, N.S., </a:t>
            </a:r>
            <a:r>
              <a:rPr lang="en-US" sz="900" dirty="0" err="1"/>
              <a:t>Snapp</a:t>
            </a:r>
            <a:r>
              <a:rPr lang="en-US" sz="900" dirty="0"/>
              <a:t>, S.S., Murphy, K. and Jones, S.S., 2012. Agronomic assessment of perennial wheat and perennial rye as cereal crops. Agronomy Journal, 104(6), pp.1716-1726.</a:t>
            </a:r>
          </a:p>
        </p:txBody>
      </p:sp>
    </p:spTree>
    <p:extLst>
      <p:ext uri="{BB962C8B-B14F-4D97-AF65-F5344CB8AC3E}">
        <p14:creationId xmlns:p14="http://schemas.microsoft.com/office/powerpoint/2010/main" val="3018793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8875" y="495339"/>
            <a:ext cx="3722838" cy="5853645"/>
          </a:xfrm>
          <a:prstGeom prst="rect">
            <a:avLst/>
          </a:prstGeom>
          <a:effectLst>
            <a:outerShdw blurRad="50800" dist="38100" dir="2700000" algn="tl" rotWithShape="0">
              <a:srgbClr val="000000">
                <a:alpha val="43000"/>
              </a:srgbClr>
            </a:outerShdw>
          </a:effectLst>
        </p:spPr>
      </p:pic>
      <p:sp>
        <p:nvSpPr>
          <p:cNvPr id="3" name="Content Placeholder 2"/>
          <p:cNvSpPr txBox="1">
            <a:spLocks/>
          </p:cNvSpPr>
          <p:nvPr/>
        </p:nvSpPr>
        <p:spPr>
          <a:xfrm>
            <a:off x="4574706" y="495339"/>
            <a:ext cx="4112094" cy="5975621"/>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320"/>
              </a:spcBef>
            </a:pPr>
            <a:r>
              <a:rPr lang="en-US" b="1" dirty="0" smtClean="0"/>
              <a:t>Potential to provide nitrogen to kernza and to increase forage quality</a:t>
            </a:r>
          </a:p>
          <a:p>
            <a:pPr>
              <a:spcBef>
                <a:spcPts val="1320"/>
              </a:spcBef>
            </a:pPr>
            <a:endParaRPr lang="en-US" dirty="0" smtClean="0"/>
          </a:p>
          <a:p>
            <a:pPr>
              <a:spcBef>
                <a:spcPts val="1320"/>
              </a:spcBef>
            </a:pPr>
            <a:r>
              <a:rPr lang="en-US" b="1" dirty="0" smtClean="0"/>
              <a:t>Challenges with managing competition</a:t>
            </a:r>
          </a:p>
          <a:p>
            <a:pPr lvl="1">
              <a:spcBef>
                <a:spcPts val="1320"/>
              </a:spcBef>
            </a:pPr>
            <a:r>
              <a:rPr lang="en-US" dirty="0" smtClean="0"/>
              <a:t>Depending on timing of establishment, one species can easily outcompete the other</a:t>
            </a:r>
          </a:p>
          <a:p>
            <a:pPr lvl="1">
              <a:spcBef>
                <a:spcPts val="1320"/>
              </a:spcBef>
            </a:pPr>
            <a:endParaRPr lang="en-US" dirty="0"/>
          </a:p>
          <a:p>
            <a:pPr lvl="1">
              <a:spcBef>
                <a:spcPts val="1320"/>
              </a:spcBef>
            </a:pPr>
            <a:endParaRPr lang="en-US" dirty="0"/>
          </a:p>
        </p:txBody>
      </p:sp>
    </p:spTree>
    <p:extLst>
      <p:ext uri="{BB962C8B-B14F-4D97-AF65-F5344CB8AC3E}">
        <p14:creationId xmlns:p14="http://schemas.microsoft.com/office/powerpoint/2010/main" val="1360581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175332"/>
            <a:ext cx="8898467" cy="680267"/>
          </a:xfrm>
        </p:spPr>
        <p:txBody>
          <a:bodyPr>
            <a:normAutofit/>
          </a:bodyPr>
          <a:lstStyle/>
          <a:p>
            <a:r>
              <a:rPr lang="en-US" sz="3200" b="1" dirty="0" smtClean="0"/>
              <a:t>New experiment comparing </a:t>
            </a:r>
            <a:r>
              <a:rPr lang="en-US" sz="3200" b="1" dirty="0"/>
              <a:t>p</a:t>
            </a:r>
            <a:r>
              <a:rPr lang="en-US" sz="3200" b="1" dirty="0" smtClean="0"/>
              <a:t>erennials and annuals </a:t>
            </a:r>
            <a:endParaRPr lang="en-US" sz="3200" b="1" dirty="0"/>
          </a:p>
        </p:txBody>
      </p:sp>
      <p:sp>
        <p:nvSpPr>
          <p:cNvPr id="9" name="Content Placeholder 8"/>
          <p:cNvSpPr>
            <a:spLocks noGrp="1"/>
          </p:cNvSpPr>
          <p:nvPr>
            <p:ph idx="1"/>
          </p:nvPr>
        </p:nvSpPr>
        <p:spPr>
          <a:xfrm>
            <a:off x="5455355" y="1223790"/>
            <a:ext cx="3561645" cy="5096050"/>
          </a:xfrm>
        </p:spPr>
        <p:txBody>
          <a:bodyPr>
            <a:normAutofit/>
          </a:bodyPr>
          <a:lstStyle/>
          <a:p>
            <a:pPr marL="0" indent="0">
              <a:spcAft>
                <a:spcPts val="600"/>
              </a:spcAft>
              <a:buNone/>
            </a:pPr>
            <a:r>
              <a:rPr lang="en-US" sz="2400" b="1" dirty="0"/>
              <a:t>RCBD with </a:t>
            </a:r>
            <a:r>
              <a:rPr lang="en-US" sz="2400" b="1" dirty="0" smtClean="0"/>
              <a:t>split-plot</a:t>
            </a:r>
            <a:endParaRPr lang="en-US" sz="2400" b="1" dirty="0"/>
          </a:p>
          <a:p>
            <a:pPr marL="0" indent="0">
              <a:buNone/>
            </a:pPr>
            <a:r>
              <a:rPr lang="en-US" sz="2400" b="1" dirty="0"/>
              <a:t>2 annual </a:t>
            </a:r>
            <a:r>
              <a:rPr lang="en-US" sz="2400" b="1" dirty="0" smtClean="0"/>
              <a:t>grains</a:t>
            </a:r>
          </a:p>
          <a:p>
            <a:pPr marL="685800" lvl="1"/>
            <a:r>
              <a:rPr lang="en-US" sz="2000" dirty="0" smtClean="0"/>
              <a:t>‘Endeavor’ malting barley</a:t>
            </a:r>
          </a:p>
          <a:p>
            <a:pPr marL="685800" lvl="1"/>
            <a:r>
              <a:rPr lang="en-US" sz="2000" dirty="0" smtClean="0"/>
              <a:t>‘Warthog’ hard red winter wheat</a:t>
            </a:r>
          </a:p>
          <a:p>
            <a:pPr marL="0" indent="0">
              <a:spcBef>
                <a:spcPts val="624"/>
              </a:spcBef>
              <a:buNone/>
            </a:pPr>
            <a:r>
              <a:rPr lang="en-US" sz="2400" b="1" dirty="0" smtClean="0"/>
              <a:t>2 perennial grains</a:t>
            </a:r>
          </a:p>
          <a:p>
            <a:pPr marL="685800" lvl="1"/>
            <a:r>
              <a:rPr lang="en-US" sz="2000" dirty="0" smtClean="0"/>
              <a:t>‘ACE-1’ perennial rye</a:t>
            </a:r>
          </a:p>
          <a:p>
            <a:pPr marL="685800" lvl="1"/>
            <a:r>
              <a:rPr lang="en-US" sz="2000" dirty="0" smtClean="0"/>
              <a:t>‘Kernza’ intermediate wheatgrass</a:t>
            </a:r>
          </a:p>
          <a:p>
            <a:pPr marL="0" indent="0">
              <a:spcBef>
                <a:spcPts val="624"/>
              </a:spcBef>
              <a:buNone/>
            </a:pPr>
            <a:r>
              <a:rPr lang="en-US" sz="2400" b="1" dirty="0" smtClean="0"/>
              <a:t>Split-plot </a:t>
            </a:r>
          </a:p>
          <a:p>
            <a:pPr marL="685800" lvl="1"/>
            <a:r>
              <a:rPr lang="en-US" sz="2000" dirty="0" smtClean="0"/>
              <a:t>Red clover frost-seeded in spring at</a:t>
            </a:r>
            <a:r>
              <a:rPr lang="en-US" sz="2000" dirty="0"/>
              <a:t> </a:t>
            </a:r>
            <a:r>
              <a:rPr lang="en-US" sz="2000" dirty="0" smtClean="0"/>
              <a:t>8 lb/ac</a:t>
            </a:r>
          </a:p>
          <a:p>
            <a:pPr marL="285750"/>
            <a:endParaRPr lang="en-US" sz="2400" dirty="0"/>
          </a:p>
        </p:txBody>
      </p:sp>
      <p:pic>
        <p:nvPicPr>
          <p:cNvPr id="3" name="Picture 2" descr="Plot_plan_SARE.pdf"/>
          <p:cNvPicPr>
            <a:picLocks noChangeAspect="1"/>
          </p:cNvPicPr>
          <p:nvPr/>
        </p:nvPicPr>
        <p:blipFill rotWithShape="1">
          <a:blip r:embed="rId3" cstate="email">
            <a:extLst>
              <a:ext uri="{28A0092B-C50C-407E-A947-70E740481C1C}">
                <a14:useLocalDpi xmlns:a14="http://schemas.microsoft.com/office/drawing/2010/main"/>
              </a:ext>
            </a:extLst>
          </a:blip>
          <a:srcRect l="12186" t="22428" r="10638" b="19547"/>
          <a:stretch/>
        </p:blipFill>
        <p:spPr>
          <a:xfrm>
            <a:off x="0" y="841635"/>
            <a:ext cx="5630333" cy="5478205"/>
          </a:xfrm>
          <a:prstGeom prst="rect">
            <a:avLst/>
          </a:prstGeom>
        </p:spPr>
      </p:pic>
    </p:spTree>
    <p:extLst>
      <p:ext uri="{BB962C8B-B14F-4D97-AF65-F5344CB8AC3E}">
        <p14:creationId xmlns:p14="http://schemas.microsoft.com/office/powerpoint/2010/main" val="3586113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Hypotheses</a:t>
            </a:r>
            <a:endParaRPr lang="en-US" b="1" dirty="0"/>
          </a:p>
        </p:txBody>
      </p:sp>
      <p:sp>
        <p:nvSpPr>
          <p:cNvPr id="3" name="Content Placeholder 2"/>
          <p:cNvSpPr>
            <a:spLocks noGrp="1"/>
          </p:cNvSpPr>
          <p:nvPr>
            <p:ph idx="1"/>
          </p:nvPr>
        </p:nvSpPr>
        <p:spPr/>
        <p:txBody>
          <a:bodyPr/>
          <a:lstStyle/>
          <a:p>
            <a:pPr marL="514350" indent="-514350">
              <a:spcAft>
                <a:spcPts val="1800"/>
              </a:spcAft>
              <a:buFont typeface="+mj-lt"/>
              <a:buAutoNum type="arabicParenR"/>
            </a:pPr>
            <a:r>
              <a:rPr lang="en-US" dirty="0" smtClean="0"/>
              <a:t>Soil health will be greater in plots with perennial grains compared to plots with annual grains</a:t>
            </a:r>
            <a:endParaRPr lang="en-US" dirty="0"/>
          </a:p>
          <a:p>
            <a:pPr marL="514350" indent="-514350">
              <a:spcAft>
                <a:spcPts val="1800"/>
              </a:spcAft>
              <a:buFont typeface="+mj-lt"/>
              <a:buAutoNum type="arabicParenR"/>
            </a:pPr>
            <a:r>
              <a:rPr lang="en-US" dirty="0" smtClean="0"/>
              <a:t>Pests will be lower in plots with perennial grains compared to plots with annual grains</a:t>
            </a:r>
          </a:p>
          <a:p>
            <a:pPr marL="514350" indent="-514350">
              <a:spcAft>
                <a:spcPts val="1800"/>
              </a:spcAft>
              <a:buFont typeface="+mj-lt"/>
              <a:buAutoNum type="arabicParenR"/>
            </a:pPr>
            <a:r>
              <a:rPr lang="en-US" dirty="0" smtClean="0"/>
              <a:t>Red clover will increase grain yields and overall profitability </a:t>
            </a: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6399076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Measurements </a:t>
            </a:r>
            <a:endParaRPr lang="en-US" b="1" dirty="0"/>
          </a:p>
        </p:txBody>
      </p:sp>
      <p:sp>
        <p:nvSpPr>
          <p:cNvPr id="3" name="Content Placeholder 2"/>
          <p:cNvSpPr>
            <a:spLocks noGrp="1"/>
          </p:cNvSpPr>
          <p:nvPr>
            <p:ph idx="1"/>
          </p:nvPr>
        </p:nvSpPr>
        <p:spPr>
          <a:xfrm>
            <a:off x="457200" y="1417638"/>
            <a:ext cx="8229600" cy="5079441"/>
          </a:xfrm>
        </p:spPr>
        <p:txBody>
          <a:bodyPr>
            <a:normAutofit fontScale="92500" lnSpcReduction="20000"/>
          </a:bodyPr>
          <a:lstStyle/>
          <a:p>
            <a:pPr marL="0" indent="0">
              <a:spcAft>
                <a:spcPts val="600"/>
              </a:spcAft>
              <a:buNone/>
            </a:pPr>
            <a:r>
              <a:rPr lang="en-US" b="1" dirty="0" smtClean="0"/>
              <a:t>Crop and pests: </a:t>
            </a:r>
          </a:p>
          <a:p>
            <a:pPr lvl="1">
              <a:spcAft>
                <a:spcPts val="600"/>
              </a:spcAft>
            </a:pPr>
            <a:r>
              <a:rPr lang="en-US" dirty="0" smtClean="0"/>
              <a:t>Crop biomass, </a:t>
            </a:r>
            <a:r>
              <a:rPr lang="en-US" dirty="0"/>
              <a:t>grain yield, </a:t>
            </a:r>
            <a:r>
              <a:rPr lang="en-US" dirty="0" smtClean="0"/>
              <a:t>weed </a:t>
            </a:r>
            <a:r>
              <a:rPr lang="en-US" dirty="0"/>
              <a:t>abundance (density and biomass), </a:t>
            </a:r>
            <a:r>
              <a:rPr lang="en-US" dirty="0" smtClean="0"/>
              <a:t>disease (incidence and severity)</a:t>
            </a:r>
          </a:p>
          <a:p>
            <a:pPr marL="0" indent="0">
              <a:spcAft>
                <a:spcPts val="600"/>
              </a:spcAft>
              <a:buNone/>
            </a:pPr>
            <a:r>
              <a:rPr lang="en-US" b="1" dirty="0" smtClean="0"/>
              <a:t>Grain quality:</a:t>
            </a:r>
          </a:p>
          <a:p>
            <a:pPr lvl="1">
              <a:spcAft>
                <a:spcPts val="600"/>
              </a:spcAft>
            </a:pPr>
            <a:r>
              <a:rPr lang="en-US" dirty="0" smtClean="0"/>
              <a:t>Test weight, falling number, protein, and vomitoxin </a:t>
            </a:r>
            <a:endParaRPr lang="en-US" b="1" dirty="0" smtClean="0"/>
          </a:p>
          <a:p>
            <a:pPr marL="0" indent="0">
              <a:spcAft>
                <a:spcPts val="600"/>
              </a:spcAft>
              <a:buNone/>
            </a:pPr>
            <a:r>
              <a:rPr lang="en-US" b="1" dirty="0" smtClean="0"/>
              <a:t>Soil health indicators: </a:t>
            </a:r>
          </a:p>
          <a:p>
            <a:pPr lvl="1">
              <a:spcAft>
                <a:spcPts val="600"/>
              </a:spcAft>
            </a:pPr>
            <a:r>
              <a:rPr lang="en-US" dirty="0" smtClean="0"/>
              <a:t>Total </a:t>
            </a:r>
            <a:r>
              <a:rPr lang="en-US" dirty="0"/>
              <a:t>carbon and nitrogen, active carbon, aggregate stability, and water infiltration </a:t>
            </a:r>
            <a:r>
              <a:rPr lang="en-US" dirty="0" smtClean="0"/>
              <a:t>rates</a:t>
            </a:r>
          </a:p>
          <a:p>
            <a:pPr marL="0" indent="0">
              <a:spcAft>
                <a:spcPts val="600"/>
              </a:spcAft>
              <a:buNone/>
            </a:pPr>
            <a:r>
              <a:rPr lang="en-US" b="1" dirty="0" smtClean="0"/>
              <a:t>Soil </a:t>
            </a:r>
            <a:r>
              <a:rPr lang="en-US" b="1" dirty="0"/>
              <a:t>e</a:t>
            </a:r>
            <a:r>
              <a:rPr lang="en-US" b="1" dirty="0" smtClean="0"/>
              <a:t>rosion:</a:t>
            </a:r>
          </a:p>
          <a:p>
            <a:pPr lvl="1">
              <a:spcAft>
                <a:spcPts val="600"/>
              </a:spcAft>
            </a:pPr>
            <a:r>
              <a:rPr lang="en-US" dirty="0" smtClean="0"/>
              <a:t>Determine acreage </a:t>
            </a:r>
            <a:r>
              <a:rPr lang="en-US" dirty="0"/>
              <a:t>of perennial grains planted and estimate </a:t>
            </a:r>
            <a:r>
              <a:rPr lang="en-US" dirty="0" smtClean="0"/>
              <a:t>soil </a:t>
            </a:r>
            <a:r>
              <a:rPr lang="en-US" dirty="0"/>
              <a:t>erosion </a:t>
            </a:r>
            <a:r>
              <a:rPr lang="en-US" dirty="0" smtClean="0"/>
              <a:t>reduction</a:t>
            </a:r>
          </a:p>
        </p:txBody>
      </p:sp>
    </p:spTree>
    <p:extLst>
      <p:ext uri="{BB962C8B-B14F-4D97-AF65-F5344CB8AC3E}">
        <p14:creationId xmlns:p14="http://schemas.microsoft.com/office/powerpoint/2010/main" val="1665322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0464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50873" y="269923"/>
            <a:ext cx="2057400" cy="2892735"/>
          </a:xfrm>
          <a:prstGeom prst="rect">
            <a:avLst/>
          </a:prstGeom>
          <a:effectLst>
            <a:outerShdw blurRad="50800" dist="38100" dir="2700000" algn="tl" rotWithShape="0">
              <a:srgbClr val="000000">
                <a:alpha val="43000"/>
              </a:srgbClr>
            </a:outerShdw>
          </a:effectLst>
        </p:spPr>
      </p:pic>
      <p:pic>
        <p:nvPicPr>
          <p:cNvPr id="6" name="Picture 5" descr="IMG_020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06937" y="269923"/>
            <a:ext cx="2055036" cy="2885750"/>
          </a:xfrm>
          <a:prstGeom prst="rect">
            <a:avLst/>
          </a:prstGeom>
          <a:effectLst>
            <a:outerShdw blurRad="50800" dist="38100" dir="2700000" algn="tl" rotWithShape="0">
              <a:srgbClr val="000000">
                <a:alpha val="43000"/>
              </a:srgbClr>
            </a:outerShdw>
          </a:effectLst>
        </p:spPr>
      </p:pic>
      <p:pic>
        <p:nvPicPr>
          <p:cNvPr id="7" name="Picture 6" descr="IMG_3067.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8350" y="269922"/>
            <a:ext cx="2149686" cy="2885751"/>
          </a:xfrm>
          <a:prstGeom prst="rect">
            <a:avLst/>
          </a:prstGeom>
          <a:effectLst>
            <a:outerShdw blurRad="50800" dist="38100" dir="2700000" algn="tl" rotWithShape="0">
              <a:srgbClr val="000000">
                <a:alpha val="43000"/>
              </a:srgbClr>
            </a:outerShdw>
          </a:effectLst>
        </p:spPr>
      </p:pic>
      <p:pic>
        <p:nvPicPr>
          <p:cNvPr id="10" name="Picture 9" descr="DSC04643.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93737" y="276907"/>
            <a:ext cx="1932795" cy="2885751"/>
          </a:xfrm>
          <a:prstGeom prst="rect">
            <a:avLst/>
          </a:prstGeom>
          <a:effectLst>
            <a:outerShdw blurRad="50800" dist="38100" dir="2700000" algn="tl" rotWithShape="0">
              <a:srgbClr val="000000">
                <a:alpha val="43000"/>
              </a:srgbClr>
            </a:outerShdw>
          </a:effectLst>
        </p:spPr>
      </p:pic>
      <p:sp>
        <p:nvSpPr>
          <p:cNvPr id="11" name="Content Placeholder 2"/>
          <p:cNvSpPr>
            <a:spLocks noGrp="1"/>
          </p:cNvSpPr>
          <p:nvPr>
            <p:ph idx="1"/>
          </p:nvPr>
        </p:nvSpPr>
        <p:spPr>
          <a:xfrm>
            <a:off x="479214" y="3469165"/>
            <a:ext cx="8347318" cy="2989724"/>
          </a:xfrm>
        </p:spPr>
        <p:txBody>
          <a:bodyPr>
            <a:normAutofit/>
          </a:bodyPr>
          <a:lstStyle/>
          <a:p>
            <a:pPr marL="0" indent="0">
              <a:buNone/>
            </a:pPr>
            <a:r>
              <a:rPr lang="en-US" sz="2800" b="1" dirty="0" smtClean="0"/>
              <a:t>Key people involved in this research </a:t>
            </a:r>
          </a:p>
          <a:p>
            <a:r>
              <a:rPr lang="en-US" sz="2400" b="1" dirty="0" smtClean="0"/>
              <a:t>Sandra Wayman – Cornell Sustainable Cropping Systems Lab</a:t>
            </a:r>
          </a:p>
          <a:p>
            <a:r>
              <a:rPr lang="en-US" sz="2400" b="1" dirty="0" smtClean="0"/>
              <a:t>Valentine </a:t>
            </a:r>
            <a:r>
              <a:rPr lang="en-US" sz="2400" b="1" dirty="0" err="1" smtClean="0"/>
              <a:t>Debray</a:t>
            </a:r>
            <a:r>
              <a:rPr lang="en-US" sz="2400" b="1" dirty="0" smtClean="0"/>
              <a:t> – Cornell Sustainable Cropping Systems Lab</a:t>
            </a:r>
          </a:p>
          <a:p>
            <a:r>
              <a:rPr lang="en-US" sz="2400" b="1" dirty="0" smtClean="0"/>
              <a:t>Eugene Law – Cornell Weed Ecology and Management Lab</a:t>
            </a:r>
          </a:p>
          <a:p>
            <a:r>
              <a:rPr lang="en-US" sz="2400" b="1" dirty="0" smtClean="0"/>
              <a:t>Steve Culman – The Ohio State University, Wooster, Ohio</a:t>
            </a:r>
          </a:p>
          <a:p>
            <a:r>
              <a:rPr lang="en-US" sz="2400" b="1" dirty="0" smtClean="0"/>
              <a:t>Lee DeHaan – The Land Institute, Salina, Kansas</a:t>
            </a:r>
          </a:p>
          <a:p>
            <a:endParaRPr lang="en-US" sz="2400" b="1" dirty="0"/>
          </a:p>
        </p:txBody>
      </p:sp>
    </p:spTree>
    <p:extLst>
      <p:ext uri="{BB962C8B-B14F-4D97-AF65-F5344CB8AC3E}">
        <p14:creationId xmlns:p14="http://schemas.microsoft.com/office/powerpoint/2010/main" val="525028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351"/>
            <a:ext cx="8229600" cy="1450558"/>
          </a:xfrm>
        </p:spPr>
        <p:txBody>
          <a:bodyPr>
            <a:normAutofit/>
          </a:bodyPr>
          <a:lstStyle/>
          <a:p>
            <a:r>
              <a:rPr lang="en-US" b="1" dirty="0" smtClean="0"/>
              <a:t>Perennial grain seedlings</a:t>
            </a:r>
            <a:br>
              <a:rPr lang="en-US" b="1" dirty="0" smtClean="0"/>
            </a:br>
            <a:r>
              <a:rPr lang="en-US" b="1" dirty="0" smtClean="0"/>
              <a:t>28 days after planting </a:t>
            </a:r>
            <a:endParaRPr lang="en-US" b="1" dirty="0"/>
          </a:p>
        </p:txBody>
      </p:sp>
      <p:pic>
        <p:nvPicPr>
          <p:cNvPr id="4" name="Picture 3" descr="Rye_Seedlings1_0928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38930" y="1958914"/>
            <a:ext cx="4264369" cy="3201896"/>
          </a:xfrm>
          <a:prstGeom prst="rect">
            <a:avLst/>
          </a:prstGeom>
          <a:effectLst>
            <a:outerShdw blurRad="50800" dist="38100" dir="2700000" algn="tl" rotWithShape="0">
              <a:srgbClr val="000000">
                <a:alpha val="43000"/>
              </a:srgbClr>
            </a:outerShdw>
          </a:effectLst>
        </p:spPr>
      </p:pic>
      <p:pic>
        <p:nvPicPr>
          <p:cNvPr id="5" name="Picture 4" descr="Kernza_Seedlings1_0928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030" y="1958914"/>
            <a:ext cx="4274031" cy="3201896"/>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4638930" y="5279964"/>
            <a:ext cx="4264369" cy="523220"/>
          </a:xfrm>
          <a:prstGeom prst="rect">
            <a:avLst/>
          </a:prstGeom>
          <a:noFill/>
        </p:spPr>
        <p:txBody>
          <a:bodyPr wrap="square" rtlCol="0">
            <a:spAutoFit/>
          </a:bodyPr>
          <a:lstStyle/>
          <a:p>
            <a:pPr algn="ctr"/>
            <a:r>
              <a:rPr lang="en-US" sz="2800" b="1" dirty="0" smtClean="0"/>
              <a:t>ACE-1 perennial rye</a:t>
            </a:r>
            <a:endParaRPr lang="en-US" sz="2800" b="1" dirty="0"/>
          </a:p>
        </p:txBody>
      </p:sp>
      <p:sp>
        <p:nvSpPr>
          <p:cNvPr id="7" name="TextBox 6"/>
          <p:cNvSpPr txBox="1"/>
          <p:nvPr/>
        </p:nvSpPr>
        <p:spPr>
          <a:xfrm>
            <a:off x="232030" y="5276328"/>
            <a:ext cx="4274031" cy="523220"/>
          </a:xfrm>
          <a:prstGeom prst="rect">
            <a:avLst/>
          </a:prstGeom>
          <a:noFill/>
        </p:spPr>
        <p:txBody>
          <a:bodyPr wrap="square" rtlCol="0">
            <a:spAutoFit/>
          </a:bodyPr>
          <a:lstStyle/>
          <a:p>
            <a:pPr algn="ctr"/>
            <a:r>
              <a:rPr lang="en-US" sz="2800" b="1" dirty="0" smtClean="0"/>
              <a:t>Kernza</a:t>
            </a:r>
            <a:endParaRPr lang="en-US" sz="2800" b="1" dirty="0"/>
          </a:p>
        </p:txBody>
      </p:sp>
    </p:spTree>
    <p:extLst>
      <p:ext uri="{BB962C8B-B14F-4D97-AF65-F5344CB8AC3E}">
        <p14:creationId xmlns:p14="http://schemas.microsoft.com/office/powerpoint/2010/main" val="362219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902"/>
            <a:ext cx="9144000" cy="575861"/>
          </a:xfrm>
        </p:spPr>
        <p:txBody>
          <a:bodyPr>
            <a:noAutofit/>
          </a:bodyPr>
          <a:lstStyle/>
          <a:p>
            <a:r>
              <a:rPr lang="en-US" sz="3200" b="1" dirty="0" smtClean="0"/>
              <a:t>Establishment 55 days after planting</a:t>
            </a:r>
            <a:endParaRPr lang="en-US" sz="3200" b="1" dirty="0"/>
          </a:p>
        </p:txBody>
      </p:sp>
      <p:pic>
        <p:nvPicPr>
          <p:cNvPr id="4" name="Content Placeholder 3" descr="Block1_Barley_102516.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95371" y="901529"/>
            <a:ext cx="4362586" cy="2741185"/>
          </a:xfrm>
        </p:spPr>
      </p:pic>
      <p:pic>
        <p:nvPicPr>
          <p:cNvPr id="5" name="Picture 4" descr="Block1_Kernza_102516.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4184" y="901529"/>
            <a:ext cx="4353183" cy="2741185"/>
          </a:xfrm>
          <a:prstGeom prst="rect">
            <a:avLst/>
          </a:prstGeom>
        </p:spPr>
      </p:pic>
      <p:pic>
        <p:nvPicPr>
          <p:cNvPr id="6" name="Picture 5" descr="Block1_Rye_10251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24184" y="3750690"/>
            <a:ext cx="4362586" cy="2743200"/>
          </a:xfrm>
          <a:prstGeom prst="rect">
            <a:avLst/>
          </a:prstGeom>
        </p:spPr>
      </p:pic>
      <p:pic>
        <p:nvPicPr>
          <p:cNvPr id="7" name="Picture 6" descr="Block1_Wheat_102516.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5371" y="3750690"/>
            <a:ext cx="4362944" cy="2743200"/>
          </a:xfrm>
          <a:prstGeom prst="rect">
            <a:avLst/>
          </a:prstGeom>
        </p:spPr>
      </p:pic>
      <p:sp>
        <p:nvSpPr>
          <p:cNvPr id="9" name="TextBox 8"/>
          <p:cNvSpPr txBox="1"/>
          <p:nvPr/>
        </p:nvSpPr>
        <p:spPr>
          <a:xfrm>
            <a:off x="204774" y="3120794"/>
            <a:ext cx="4362586" cy="523220"/>
          </a:xfrm>
          <a:prstGeom prst="rect">
            <a:avLst/>
          </a:prstGeom>
          <a:solidFill>
            <a:schemeClr val="bg1">
              <a:alpha val="70000"/>
            </a:schemeClr>
          </a:solidFill>
        </p:spPr>
        <p:txBody>
          <a:bodyPr wrap="square" rtlCol="0">
            <a:spAutoFit/>
          </a:bodyPr>
          <a:lstStyle/>
          <a:p>
            <a:pPr algn="ctr"/>
            <a:r>
              <a:rPr lang="en-US" sz="2800" b="1" dirty="0" smtClean="0"/>
              <a:t>‘Endeavor’ barley</a:t>
            </a:r>
            <a:endParaRPr lang="en-US" sz="2800" b="1" dirty="0"/>
          </a:p>
        </p:txBody>
      </p:sp>
      <p:sp>
        <p:nvSpPr>
          <p:cNvPr id="10" name="TextBox 9"/>
          <p:cNvSpPr txBox="1"/>
          <p:nvPr/>
        </p:nvSpPr>
        <p:spPr>
          <a:xfrm>
            <a:off x="4633587" y="3119494"/>
            <a:ext cx="4353183" cy="523220"/>
          </a:xfrm>
          <a:prstGeom prst="rect">
            <a:avLst/>
          </a:prstGeom>
          <a:solidFill>
            <a:schemeClr val="bg1">
              <a:alpha val="70000"/>
            </a:schemeClr>
          </a:solidFill>
        </p:spPr>
        <p:txBody>
          <a:bodyPr wrap="square" rtlCol="0">
            <a:spAutoFit/>
          </a:bodyPr>
          <a:lstStyle/>
          <a:p>
            <a:pPr algn="ctr"/>
            <a:r>
              <a:rPr lang="en-US" sz="2800" b="1" dirty="0" smtClean="0"/>
              <a:t>Kernza</a:t>
            </a:r>
            <a:endParaRPr lang="en-US" sz="2800" b="1" dirty="0"/>
          </a:p>
        </p:txBody>
      </p:sp>
      <p:sp>
        <p:nvSpPr>
          <p:cNvPr id="11" name="TextBox 10"/>
          <p:cNvSpPr txBox="1"/>
          <p:nvPr/>
        </p:nvSpPr>
        <p:spPr>
          <a:xfrm>
            <a:off x="4633586" y="5971255"/>
            <a:ext cx="4353183" cy="523220"/>
          </a:xfrm>
          <a:prstGeom prst="rect">
            <a:avLst/>
          </a:prstGeom>
          <a:solidFill>
            <a:schemeClr val="bg1">
              <a:alpha val="70000"/>
            </a:schemeClr>
          </a:solidFill>
        </p:spPr>
        <p:txBody>
          <a:bodyPr wrap="square" rtlCol="0">
            <a:spAutoFit/>
          </a:bodyPr>
          <a:lstStyle/>
          <a:p>
            <a:pPr algn="ctr"/>
            <a:r>
              <a:rPr lang="en-US" sz="2800" b="1" dirty="0" smtClean="0"/>
              <a:t>ACE-1 perennial rye</a:t>
            </a:r>
            <a:endParaRPr lang="en-US" sz="2800" b="1" dirty="0"/>
          </a:p>
        </p:txBody>
      </p:sp>
      <p:sp>
        <p:nvSpPr>
          <p:cNvPr id="12" name="TextBox 11"/>
          <p:cNvSpPr txBox="1"/>
          <p:nvPr/>
        </p:nvSpPr>
        <p:spPr>
          <a:xfrm>
            <a:off x="204774" y="5975872"/>
            <a:ext cx="4362944" cy="523220"/>
          </a:xfrm>
          <a:prstGeom prst="rect">
            <a:avLst/>
          </a:prstGeom>
          <a:solidFill>
            <a:schemeClr val="bg1">
              <a:alpha val="70000"/>
            </a:schemeClr>
          </a:solidFill>
        </p:spPr>
        <p:txBody>
          <a:bodyPr wrap="square" rtlCol="0">
            <a:spAutoFit/>
          </a:bodyPr>
          <a:lstStyle/>
          <a:p>
            <a:pPr algn="ctr"/>
            <a:r>
              <a:rPr lang="en-US" sz="2800" b="1" dirty="0" smtClean="0"/>
              <a:t>‘Warthog’ wheat</a:t>
            </a:r>
            <a:endParaRPr lang="en-US" sz="2800" b="1" dirty="0"/>
          </a:p>
        </p:txBody>
      </p:sp>
    </p:spTree>
    <p:extLst>
      <p:ext uri="{BB962C8B-B14F-4D97-AF65-F5344CB8AC3E}">
        <p14:creationId xmlns:p14="http://schemas.microsoft.com/office/powerpoint/2010/main" val="26441616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8382000" cy="4525963"/>
          </a:xfrm>
        </p:spPr>
        <p:txBody>
          <a:bodyPr>
            <a:normAutofit fontScale="85000" lnSpcReduction="10000"/>
          </a:bodyPr>
          <a:lstStyle/>
          <a:p>
            <a:pPr>
              <a:lnSpc>
                <a:spcPct val="90000"/>
              </a:lnSpc>
              <a:spcAft>
                <a:spcPts val="3000"/>
              </a:spcAft>
            </a:pPr>
            <a:r>
              <a:rPr lang="en-US" dirty="0" smtClean="0"/>
              <a:t>Grain yields are not currently competitive with annual crops; typically &lt; 1000 kg/ha (15 </a:t>
            </a:r>
            <a:r>
              <a:rPr lang="en-US" dirty="0" err="1" smtClean="0"/>
              <a:t>bu</a:t>
            </a:r>
            <a:r>
              <a:rPr lang="en-US" dirty="0" smtClean="0"/>
              <a:t>/ac)</a:t>
            </a:r>
          </a:p>
          <a:p>
            <a:pPr>
              <a:lnSpc>
                <a:spcPct val="90000"/>
              </a:lnSpc>
              <a:spcAft>
                <a:spcPts val="3000"/>
              </a:spcAft>
            </a:pPr>
            <a:r>
              <a:rPr lang="en-US" dirty="0" smtClean="0"/>
              <a:t>Grain yield typically peaks at years 1 or 2 then declines over time (Wagoner, 1990; Culman et al., 2013)</a:t>
            </a:r>
          </a:p>
          <a:p>
            <a:pPr>
              <a:lnSpc>
                <a:spcPct val="90000"/>
              </a:lnSpc>
              <a:spcAft>
                <a:spcPts val="3000"/>
              </a:spcAft>
            </a:pPr>
            <a:r>
              <a:rPr lang="en-US" dirty="0" smtClean="0"/>
              <a:t>Kernza is highly rhizomatous and sod forming and reproductive tiller density increases greatly in years 2-3 </a:t>
            </a:r>
          </a:p>
          <a:p>
            <a:pPr>
              <a:lnSpc>
                <a:spcPct val="90000"/>
              </a:lnSpc>
              <a:spcAft>
                <a:spcPts val="3000"/>
              </a:spcAft>
            </a:pPr>
            <a:r>
              <a:rPr lang="en-US" b="0" dirty="0" smtClean="0"/>
              <a:t>Higher </a:t>
            </a:r>
            <a:r>
              <a:rPr lang="en-US" dirty="0" smtClean="0"/>
              <a:t>nitrogen</a:t>
            </a:r>
            <a:r>
              <a:rPr lang="en-US" b="0" dirty="0" smtClean="0"/>
              <a:t> rates often increase lodging, but not grain yields (</a:t>
            </a:r>
            <a:r>
              <a:rPr lang="en-US" dirty="0" smtClean="0"/>
              <a:t>Culman et al., 2013)</a:t>
            </a:r>
            <a:r>
              <a:rPr lang="en-US" b="0" dirty="0" smtClean="0">
                <a:cs typeface="Andale Mono"/>
              </a:rPr>
              <a:t> </a:t>
            </a:r>
          </a:p>
        </p:txBody>
      </p:sp>
      <p:sp>
        <p:nvSpPr>
          <p:cNvPr id="5" name="Rectangle 4"/>
          <p:cNvSpPr/>
          <p:nvPr/>
        </p:nvSpPr>
        <p:spPr>
          <a:xfrm>
            <a:off x="805501" y="6188670"/>
            <a:ext cx="7546153" cy="523220"/>
          </a:xfrm>
          <a:prstGeom prst="rect">
            <a:avLst/>
          </a:prstGeom>
        </p:spPr>
        <p:txBody>
          <a:bodyPr wrap="square">
            <a:spAutoFit/>
          </a:bodyPr>
          <a:lstStyle/>
          <a:p>
            <a:pPr algn="ctr" defTabSz="914400">
              <a:defRPr/>
            </a:pPr>
            <a:r>
              <a:rPr lang="en-US" sz="1400" dirty="0"/>
              <a:t>Can the perennial grain crop Kernza yield both forage and grain? Steve Culman and Jennie </a:t>
            </a:r>
            <a:r>
              <a:rPr lang="en-US" sz="1400" dirty="0" err="1" smtClean="0"/>
              <a:t>Pugliese</a:t>
            </a:r>
            <a:r>
              <a:rPr lang="en-US" sz="1400" dirty="0" smtClean="0"/>
              <a:t>. November 9, 2016. International meeting of the ASA, CSSA, and SSSA.</a:t>
            </a:r>
          </a:p>
        </p:txBody>
      </p:sp>
      <p:sp>
        <p:nvSpPr>
          <p:cNvPr id="6" name="Title 1"/>
          <p:cNvSpPr>
            <a:spLocks noGrp="1"/>
          </p:cNvSpPr>
          <p:nvPr>
            <p:ph type="title"/>
          </p:nvPr>
        </p:nvSpPr>
        <p:spPr>
          <a:xfrm>
            <a:off x="457200" y="274638"/>
            <a:ext cx="8229600" cy="1143000"/>
          </a:xfrm>
        </p:spPr>
        <p:txBody>
          <a:bodyPr>
            <a:noAutofit/>
          </a:bodyPr>
          <a:lstStyle/>
          <a:p>
            <a:r>
              <a:rPr lang="en-US" sz="4000" b="1" dirty="0" smtClean="0"/>
              <a:t>Dual purpose kernza experiment</a:t>
            </a:r>
            <a:endParaRPr lang="en-US" sz="4000" b="1" dirty="0"/>
          </a:p>
        </p:txBody>
      </p:sp>
    </p:spTree>
    <p:extLst>
      <p:ext uri="{BB962C8B-B14F-4D97-AF65-F5344CB8AC3E}">
        <p14:creationId xmlns:p14="http://schemas.microsoft.com/office/powerpoint/2010/main" val="27272643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Dual purpose kernza experiment</a:t>
            </a:r>
            <a:endParaRPr lang="en-US" sz="4000" b="1" dirty="0"/>
          </a:p>
        </p:txBody>
      </p:sp>
      <p:sp>
        <p:nvSpPr>
          <p:cNvPr id="3" name="Content Placeholder 2"/>
          <p:cNvSpPr>
            <a:spLocks noGrp="1"/>
          </p:cNvSpPr>
          <p:nvPr>
            <p:ph idx="1"/>
          </p:nvPr>
        </p:nvSpPr>
        <p:spPr/>
        <p:txBody>
          <a:bodyPr>
            <a:normAutofit lnSpcReduction="10000"/>
          </a:bodyPr>
          <a:lstStyle/>
          <a:p>
            <a:r>
              <a:rPr lang="en-US" b="1" dirty="0" smtClean="0"/>
              <a:t>Can we offset the low grain production with added value of forage? </a:t>
            </a:r>
          </a:p>
          <a:p>
            <a:pPr lvl="1"/>
            <a:r>
              <a:rPr lang="en-US" dirty="0" smtClean="0"/>
              <a:t>Document kernza grain and forage yield and quality over range of environments</a:t>
            </a:r>
          </a:p>
          <a:p>
            <a:endParaRPr lang="en-US" dirty="0" smtClean="0"/>
          </a:p>
          <a:p>
            <a:r>
              <a:rPr lang="en-US" b="1" dirty="0" smtClean="0"/>
              <a:t>How do we mitigate declining grain yields over time? </a:t>
            </a:r>
          </a:p>
          <a:p>
            <a:pPr lvl="1"/>
            <a:r>
              <a:rPr lang="en-US" dirty="0" smtClean="0"/>
              <a:t>Determine the effects of defoliation on grain yields over time</a:t>
            </a:r>
          </a:p>
          <a:p>
            <a:endParaRPr lang="en-US" dirty="0"/>
          </a:p>
        </p:txBody>
      </p:sp>
      <p:sp>
        <p:nvSpPr>
          <p:cNvPr id="5" name="Rectangle 4"/>
          <p:cNvSpPr/>
          <p:nvPr/>
        </p:nvSpPr>
        <p:spPr>
          <a:xfrm>
            <a:off x="805501" y="6188670"/>
            <a:ext cx="7546153" cy="523220"/>
          </a:xfrm>
          <a:prstGeom prst="rect">
            <a:avLst/>
          </a:prstGeom>
        </p:spPr>
        <p:txBody>
          <a:bodyPr wrap="square">
            <a:spAutoFit/>
          </a:bodyPr>
          <a:lstStyle/>
          <a:p>
            <a:pPr algn="ctr" defTabSz="914400">
              <a:defRPr/>
            </a:pPr>
            <a:r>
              <a:rPr lang="en-US" sz="1400" dirty="0"/>
              <a:t>Can the perennial grain crop Kernza yield both forage and grain? Steve Culman and Jennie </a:t>
            </a:r>
            <a:r>
              <a:rPr lang="en-US" sz="1400" dirty="0" err="1" smtClean="0"/>
              <a:t>Pugliese</a:t>
            </a:r>
            <a:r>
              <a:rPr lang="en-US" sz="1400" dirty="0" smtClean="0"/>
              <a:t>. November 9, 2016. International meeting of the ASA, CSSA, and SSSA.</a:t>
            </a:r>
          </a:p>
        </p:txBody>
      </p:sp>
    </p:spTree>
    <p:extLst>
      <p:ext uri="{BB962C8B-B14F-4D97-AF65-F5344CB8AC3E}">
        <p14:creationId xmlns:p14="http://schemas.microsoft.com/office/powerpoint/2010/main" val="20327467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73035890"/>
              </p:ext>
            </p:extLst>
          </p:nvPr>
        </p:nvGraphicFramePr>
        <p:xfrm>
          <a:off x="317498" y="1522950"/>
          <a:ext cx="8483602" cy="3916453"/>
        </p:xfrm>
        <a:graphic>
          <a:graphicData uri="http://schemas.openxmlformats.org/drawingml/2006/table">
            <a:tbl>
              <a:tblPr firstRow="1">
                <a:tableStyleId>{F5AB1C69-6EDB-4FF4-983F-18BD219EF322}</a:tableStyleId>
              </a:tblPr>
              <a:tblGrid>
                <a:gridCol w="664635">
                  <a:extLst>
                    <a:ext uri="{9D8B030D-6E8A-4147-A177-3AD203B41FA5}">
                      <a16:colId xmlns="" xmlns:a16="http://schemas.microsoft.com/office/drawing/2014/main" val="20000"/>
                    </a:ext>
                  </a:extLst>
                </a:gridCol>
                <a:gridCol w="11684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2449268">
                  <a:extLst>
                    <a:ext uri="{9D8B030D-6E8A-4147-A177-3AD203B41FA5}">
                      <a16:colId xmlns="" xmlns:a16="http://schemas.microsoft.com/office/drawing/2014/main" val="20003"/>
                    </a:ext>
                  </a:extLst>
                </a:gridCol>
                <a:gridCol w="768066">
                  <a:extLst>
                    <a:ext uri="{9D8B030D-6E8A-4147-A177-3AD203B41FA5}">
                      <a16:colId xmlns="" xmlns:a16="http://schemas.microsoft.com/office/drawing/2014/main" val="20004"/>
                    </a:ext>
                  </a:extLst>
                </a:gridCol>
                <a:gridCol w="2061633">
                  <a:extLst>
                    <a:ext uri="{9D8B030D-6E8A-4147-A177-3AD203B41FA5}">
                      <a16:colId xmlns="" xmlns:a16="http://schemas.microsoft.com/office/drawing/2014/main" val="20005"/>
                    </a:ext>
                  </a:extLst>
                </a:gridCol>
              </a:tblGrid>
              <a:tr h="305166">
                <a:tc>
                  <a:txBody>
                    <a:bodyPr/>
                    <a:lstStyle/>
                    <a:p>
                      <a:pPr algn="ctr" fontAlgn="b"/>
                      <a:r>
                        <a:rPr lang="en-US" sz="1800" u="none" strike="noStrike" dirty="0">
                          <a:effectLst/>
                        </a:rPr>
                        <a:t>Site</a:t>
                      </a:r>
                      <a:endParaRPr lang="en-US" sz="1800" b="1" i="0" u="none" strike="noStrike" dirty="0">
                        <a:solidFill>
                          <a:srgbClr val="000000"/>
                        </a:solidFill>
                        <a:effectLst/>
                        <a:latin typeface="Arial" charset="0"/>
                      </a:endParaRPr>
                    </a:p>
                  </a:txBody>
                  <a:tcPr marL="10987" marR="10987" marT="21975" marB="21975" anchor="b"/>
                </a:tc>
                <a:tc>
                  <a:txBody>
                    <a:bodyPr/>
                    <a:lstStyle/>
                    <a:p>
                      <a:pPr algn="ctr" fontAlgn="b"/>
                      <a:r>
                        <a:rPr lang="en-US" sz="1800" u="none" strike="noStrike" dirty="0">
                          <a:effectLst/>
                        </a:rPr>
                        <a:t>Location</a:t>
                      </a:r>
                      <a:endParaRPr lang="en-US" sz="1800" b="1" i="0" u="none" strike="noStrike" dirty="0">
                        <a:solidFill>
                          <a:srgbClr val="000000"/>
                        </a:solidFill>
                        <a:effectLst/>
                        <a:latin typeface="Arial" charset="0"/>
                      </a:endParaRPr>
                    </a:p>
                  </a:txBody>
                  <a:tcPr marL="10987" marR="10987" marT="10987" marB="0" anchor="b"/>
                </a:tc>
                <a:tc>
                  <a:txBody>
                    <a:bodyPr/>
                    <a:lstStyle/>
                    <a:p>
                      <a:pPr algn="ctr" fontAlgn="b"/>
                      <a:r>
                        <a:rPr lang="en-US" sz="1800" u="none" strike="noStrike" dirty="0">
                          <a:effectLst/>
                        </a:rPr>
                        <a:t>Institution</a:t>
                      </a:r>
                      <a:endParaRPr lang="en-US" sz="1800" b="1" i="0" u="none" strike="noStrike" dirty="0">
                        <a:solidFill>
                          <a:srgbClr val="000000"/>
                        </a:solidFill>
                        <a:effectLst/>
                        <a:latin typeface="Arial" charset="0"/>
                      </a:endParaRPr>
                    </a:p>
                  </a:txBody>
                  <a:tcPr marL="10987" marR="10987" marT="10987" marB="0" anchor="b"/>
                </a:tc>
                <a:tc>
                  <a:txBody>
                    <a:bodyPr/>
                    <a:lstStyle/>
                    <a:p>
                      <a:pPr algn="ctr" fontAlgn="b"/>
                      <a:r>
                        <a:rPr lang="en-US" sz="1800" u="none" strike="noStrike" dirty="0">
                          <a:effectLst/>
                        </a:rPr>
                        <a:t>PI/ Point Person</a:t>
                      </a:r>
                      <a:endParaRPr lang="en-US" sz="1800" b="1" i="0" u="none" strike="noStrike" dirty="0">
                        <a:solidFill>
                          <a:srgbClr val="000000"/>
                        </a:solidFill>
                        <a:effectLst/>
                        <a:latin typeface="Arial" charset="0"/>
                      </a:endParaRPr>
                    </a:p>
                  </a:txBody>
                  <a:tcPr marL="10987" marR="10987" marT="10987" marB="0" anchor="b"/>
                </a:tc>
                <a:tc>
                  <a:txBody>
                    <a:bodyPr/>
                    <a:lstStyle/>
                    <a:p>
                      <a:pPr algn="ctr" fontAlgn="b"/>
                      <a:r>
                        <a:rPr lang="en-US" sz="1800" u="none" strike="noStrike" dirty="0">
                          <a:effectLst/>
                        </a:rPr>
                        <a:t>Year </a:t>
                      </a:r>
                      <a:endParaRPr lang="en-US" sz="1800" u="none" strike="noStrike" dirty="0" smtClean="0">
                        <a:effectLst/>
                      </a:endParaRPr>
                    </a:p>
                    <a:p>
                      <a:pPr algn="ctr" fontAlgn="b"/>
                      <a:r>
                        <a:rPr lang="en-US" sz="1800" u="none" strike="noStrike" dirty="0" smtClean="0">
                          <a:effectLst/>
                        </a:rPr>
                        <a:t>Planted</a:t>
                      </a:r>
                      <a:endParaRPr lang="en-US" sz="1800" b="1" i="0" u="none" strike="noStrike" dirty="0">
                        <a:solidFill>
                          <a:srgbClr val="000000"/>
                        </a:solidFill>
                        <a:effectLst/>
                        <a:latin typeface="Arial" charset="0"/>
                      </a:endParaRPr>
                    </a:p>
                  </a:txBody>
                  <a:tcPr marL="10987" marR="10987" marT="10987" marB="0" anchor="b"/>
                </a:tc>
                <a:tc>
                  <a:txBody>
                    <a:bodyPr/>
                    <a:lstStyle/>
                    <a:p>
                      <a:pPr algn="ctr" fontAlgn="b"/>
                      <a:r>
                        <a:rPr lang="en-US" sz="1800" u="none" strike="noStrike" dirty="0">
                          <a:effectLst/>
                        </a:rPr>
                        <a:t>Factors Examined</a:t>
                      </a:r>
                      <a:endParaRPr lang="en-US" sz="1800" b="1" i="0" u="none" strike="noStrike" dirty="0">
                        <a:solidFill>
                          <a:srgbClr val="000000"/>
                        </a:solidFill>
                        <a:effectLst/>
                        <a:latin typeface="Arial" charset="0"/>
                      </a:endParaRPr>
                    </a:p>
                  </a:txBody>
                  <a:tcPr marL="10987" marR="10987" marT="10987" marB="0" anchor="b"/>
                </a:tc>
                <a:extLst>
                  <a:ext uri="{0D108BD9-81ED-4DB2-BD59-A6C34878D82A}">
                    <a16:rowId xmlns="" xmlns:a16="http://schemas.microsoft.com/office/drawing/2014/main" val="10000"/>
                  </a:ext>
                </a:extLst>
              </a:tr>
              <a:tr h="305166">
                <a:tc>
                  <a:txBody>
                    <a:bodyPr/>
                    <a:lstStyle/>
                    <a:p>
                      <a:pPr algn="ctr" fontAlgn="b"/>
                      <a:r>
                        <a:rPr lang="en-US" sz="1600" u="none" strike="noStrike" dirty="0">
                          <a:effectLst/>
                        </a:rPr>
                        <a:t>CO</a:t>
                      </a:r>
                      <a:endParaRPr lang="en-US" sz="1600" b="0" i="0" u="none" strike="noStrike" dirty="0">
                        <a:solidFill>
                          <a:srgbClr val="000000"/>
                        </a:solidFill>
                        <a:effectLst/>
                        <a:latin typeface="Arial" charset="0"/>
                      </a:endParaRPr>
                    </a:p>
                  </a:txBody>
                  <a:tcPr marL="10987" marR="10987" marT="21975" marB="21975" anchor="b"/>
                </a:tc>
                <a:tc>
                  <a:txBody>
                    <a:bodyPr/>
                    <a:lstStyle/>
                    <a:p>
                      <a:pPr algn="ctr" fontAlgn="b"/>
                      <a:r>
                        <a:rPr lang="en-US" sz="1600" u="none" strike="noStrike">
                          <a:effectLst/>
                        </a:rPr>
                        <a:t>Fort Collins</a:t>
                      </a:r>
                      <a:endParaRPr lang="en-US" sz="1600" b="0" i="0" u="none" strike="noStrike">
                        <a:solidFill>
                          <a:srgbClr val="000000"/>
                        </a:solidFill>
                        <a:effectLst/>
                        <a:latin typeface="Arial" charset="0"/>
                      </a:endParaRPr>
                    </a:p>
                  </a:txBody>
                  <a:tcPr marL="10987" marR="10987" marT="21975" marB="21975" anchor="b"/>
                </a:tc>
                <a:tc>
                  <a:txBody>
                    <a:bodyPr/>
                    <a:lstStyle/>
                    <a:p>
                      <a:pPr algn="ctr" fontAlgn="b"/>
                      <a:r>
                        <a:rPr lang="en-US" sz="1600" u="none" strike="noStrike">
                          <a:effectLst/>
                        </a:rPr>
                        <a:t>Colorado State</a:t>
                      </a:r>
                      <a:endParaRPr lang="en-US" sz="1600" b="0" i="0" u="none" strike="noStrike">
                        <a:solidFill>
                          <a:srgbClr val="000000"/>
                        </a:solidFill>
                        <a:effectLst/>
                        <a:latin typeface="Arial" charset="0"/>
                      </a:endParaRPr>
                    </a:p>
                  </a:txBody>
                  <a:tcPr marL="10987" marR="10987" marT="21975" marB="21975" anchor="b"/>
                </a:tc>
                <a:tc>
                  <a:txBody>
                    <a:bodyPr/>
                    <a:lstStyle/>
                    <a:p>
                      <a:pPr algn="ctr" fontAlgn="b"/>
                      <a:r>
                        <a:rPr lang="en-US" sz="1600" u="none" strike="noStrike" dirty="0">
                          <a:effectLst/>
                        </a:rPr>
                        <a:t>Meagan </a:t>
                      </a:r>
                      <a:r>
                        <a:rPr lang="en-US" sz="1600" u="none" strike="noStrike" dirty="0" smtClean="0">
                          <a:effectLst/>
                        </a:rPr>
                        <a:t>Schipanski*</a:t>
                      </a:r>
                      <a:endParaRPr lang="en-US" sz="1600" b="0" i="0" u="none" strike="noStrike" dirty="0">
                        <a:solidFill>
                          <a:srgbClr val="000000"/>
                        </a:solidFill>
                        <a:effectLst/>
                        <a:latin typeface="Arial" charset="0"/>
                      </a:endParaRPr>
                    </a:p>
                  </a:txBody>
                  <a:tcPr marL="10987" marR="10987" marT="21975" marB="21975" anchor="b"/>
                </a:tc>
                <a:tc>
                  <a:txBody>
                    <a:bodyPr/>
                    <a:lstStyle/>
                    <a:p>
                      <a:pPr algn="ctr" fontAlgn="b"/>
                      <a:r>
                        <a:rPr lang="en-US" sz="1600" u="none" strike="noStrike">
                          <a:effectLst/>
                        </a:rPr>
                        <a:t>2014</a:t>
                      </a:r>
                      <a:endParaRPr lang="en-US" sz="1600" b="0" i="0" u="none" strike="noStrike">
                        <a:solidFill>
                          <a:srgbClr val="000000"/>
                        </a:solidFill>
                        <a:effectLst/>
                        <a:latin typeface="Arial" charset="0"/>
                      </a:endParaRPr>
                    </a:p>
                  </a:txBody>
                  <a:tcPr marL="10987" marR="10987" marT="10987" marB="0" anchor="b"/>
                </a:tc>
                <a:tc>
                  <a:txBody>
                    <a:bodyPr/>
                    <a:lstStyle/>
                    <a:p>
                      <a:pPr algn="ctr" fontAlgn="b"/>
                      <a:r>
                        <a:rPr lang="en-US" sz="1600" u="none" strike="noStrike" dirty="0">
                          <a:effectLst/>
                        </a:rPr>
                        <a:t>Defoliation, </a:t>
                      </a:r>
                      <a:r>
                        <a:rPr lang="en-US" sz="1600" u="none" strike="noStrike" dirty="0" smtClean="0">
                          <a:effectLst/>
                        </a:rPr>
                        <a:t>N</a:t>
                      </a:r>
                      <a:endParaRPr lang="en-US" sz="1600" b="0" i="0" u="none" strike="noStrike" dirty="0">
                        <a:solidFill>
                          <a:srgbClr val="000000"/>
                        </a:solidFill>
                        <a:effectLst/>
                        <a:latin typeface="Arial" charset="0"/>
                      </a:endParaRPr>
                    </a:p>
                  </a:txBody>
                  <a:tcPr marL="10987" marR="10987" marT="21975" marB="21975" anchor="b"/>
                </a:tc>
                <a:extLst>
                  <a:ext uri="{0D108BD9-81ED-4DB2-BD59-A6C34878D82A}">
                    <a16:rowId xmlns="" xmlns:a16="http://schemas.microsoft.com/office/drawing/2014/main" val="10001"/>
                  </a:ext>
                </a:extLst>
              </a:tr>
              <a:tr h="305166">
                <a:tc>
                  <a:txBody>
                    <a:bodyPr/>
                    <a:lstStyle/>
                    <a:p>
                      <a:pPr algn="ctr" fontAlgn="b"/>
                      <a:r>
                        <a:rPr lang="en-US" sz="1600" u="none" strike="noStrike">
                          <a:effectLst/>
                        </a:rPr>
                        <a:t>KS</a:t>
                      </a:r>
                      <a:endParaRPr lang="en-US" sz="1600" b="0" i="0" u="none" strike="noStrike">
                        <a:solidFill>
                          <a:srgbClr val="000000"/>
                        </a:solidFill>
                        <a:effectLst/>
                        <a:latin typeface="Arial" charset="0"/>
                      </a:endParaRPr>
                    </a:p>
                  </a:txBody>
                  <a:tcPr marL="10987" marR="10987" marT="21975" marB="21975" anchor="b"/>
                </a:tc>
                <a:tc>
                  <a:txBody>
                    <a:bodyPr/>
                    <a:lstStyle/>
                    <a:p>
                      <a:pPr algn="ctr" fontAlgn="b"/>
                      <a:r>
                        <a:rPr lang="en-US" sz="1600" u="none" strike="noStrike">
                          <a:effectLst/>
                        </a:rPr>
                        <a:t>Salina</a:t>
                      </a:r>
                      <a:endParaRPr lang="en-US" sz="1600" b="0" i="0" u="none" strike="noStrike">
                        <a:solidFill>
                          <a:srgbClr val="000000"/>
                        </a:solidFill>
                        <a:effectLst/>
                        <a:latin typeface="Arial" charset="0"/>
                      </a:endParaRPr>
                    </a:p>
                  </a:txBody>
                  <a:tcPr marL="10987" marR="10987" marT="21975" marB="21975" anchor="b"/>
                </a:tc>
                <a:tc>
                  <a:txBody>
                    <a:bodyPr/>
                    <a:lstStyle/>
                    <a:p>
                      <a:pPr algn="ctr" fontAlgn="b"/>
                      <a:r>
                        <a:rPr lang="en-US" sz="1600" u="none" strike="noStrike" dirty="0">
                          <a:effectLst/>
                        </a:rPr>
                        <a:t>Land Institute</a:t>
                      </a:r>
                      <a:endParaRPr lang="en-US" sz="1600" b="0" i="0" u="none" strike="noStrike" dirty="0">
                        <a:solidFill>
                          <a:srgbClr val="000000"/>
                        </a:solidFill>
                        <a:effectLst/>
                        <a:latin typeface="Arial" charset="0"/>
                      </a:endParaRPr>
                    </a:p>
                  </a:txBody>
                  <a:tcPr marL="10987" marR="10987" marT="21975" marB="21975" anchor="b"/>
                </a:tc>
                <a:tc>
                  <a:txBody>
                    <a:bodyPr/>
                    <a:lstStyle/>
                    <a:p>
                      <a:pPr algn="ctr" fontAlgn="b"/>
                      <a:r>
                        <a:rPr lang="en-US" sz="1600" u="none" strike="noStrike" dirty="0">
                          <a:effectLst/>
                        </a:rPr>
                        <a:t>Tim </a:t>
                      </a:r>
                      <a:r>
                        <a:rPr lang="en-US" sz="1600" u="none" strike="noStrike" dirty="0" smtClean="0">
                          <a:effectLst/>
                        </a:rPr>
                        <a:t>Crews*, </a:t>
                      </a:r>
                      <a:r>
                        <a:rPr lang="en-US" sz="1600" u="none" strike="noStrike" dirty="0">
                          <a:effectLst/>
                        </a:rPr>
                        <a:t>Lee DeHaan</a:t>
                      </a:r>
                      <a:endParaRPr lang="en-US" sz="1600" b="0" i="0" u="none" strike="noStrike" dirty="0">
                        <a:solidFill>
                          <a:srgbClr val="000000"/>
                        </a:solidFill>
                        <a:effectLst/>
                        <a:latin typeface="Arial" charset="0"/>
                      </a:endParaRPr>
                    </a:p>
                  </a:txBody>
                  <a:tcPr marL="10987" marR="10987" marT="21975" marB="21975" anchor="b"/>
                </a:tc>
                <a:tc>
                  <a:txBody>
                    <a:bodyPr/>
                    <a:lstStyle/>
                    <a:p>
                      <a:pPr algn="ctr" fontAlgn="b"/>
                      <a:r>
                        <a:rPr lang="en-US" sz="1600" u="none" strike="noStrike" dirty="0">
                          <a:effectLst/>
                        </a:rPr>
                        <a:t>2014</a:t>
                      </a:r>
                      <a:endParaRPr lang="en-US" sz="1600" b="0" i="0" u="none" strike="noStrike" dirty="0">
                        <a:solidFill>
                          <a:srgbClr val="000000"/>
                        </a:solidFill>
                        <a:effectLst/>
                        <a:latin typeface="Arial" charset="0"/>
                      </a:endParaRPr>
                    </a:p>
                  </a:txBody>
                  <a:tcPr marL="10987" marR="10987" marT="10987" marB="0" anchor="b"/>
                </a:tc>
                <a:tc>
                  <a:txBody>
                    <a:bodyPr/>
                    <a:lstStyle/>
                    <a:p>
                      <a:pPr algn="ctr" fontAlgn="b"/>
                      <a:r>
                        <a:rPr lang="en-US" sz="1600" u="none" strike="noStrike" dirty="0">
                          <a:effectLst/>
                        </a:rPr>
                        <a:t>Defoliation, </a:t>
                      </a:r>
                      <a:r>
                        <a:rPr lang="en-US" sz="1600" u="none" strike="noStrike" dirty="0" smtClean="0">
                          <a:effectLst/>
                        </a:rPr>
                        <a:t>N, </a:t>
                      </a:r>
                      <a:r>
                        <a:rPr lang="en-US" sz="1600" u="none" strike="noStrike" dirty="0">
                          <a:effectLst/>
                        </a:rPr>
                        <a:t>Legumes</a:t>
                      </a:r>
                      <a:endParaRPr lang="en-US" sz="1600" b="0" i="0" u="none" strike="noStrike" dirty="0">
                        <a:solidFill>
                          <a:srgbClr val="000000"/>
                        </a:solidFill>
                        <a:effectLst/>
                        <a:latin typeface="Arial" charset="0"/>
                      </a:endParaRPr>
                    </a:p>
                  </a:txBody>
                  <a:tcPr marL="10987" marR="10987" marT="21975" marB="21975" anchor="b"/>
                </a:tc>
                <a:extLst>
                  <a:ext uri="{0D108BD9-81ED-4DB2-BD59-A6C34878D82A}">
                    <a16:rowId xmlns="" xmlns:a16="http://schemas.microsoft.com/office/drawing/2014/main" val="10002"/>
                  </a:ext>
                </a:extLst>
              </a:tr>
              <a:tr h="305166">
                <a:tc>
                  <a:txBody>
                    <a:bodyPr/>
                    <a:lstStyle/>
                    <a:p>
                      <a:pPr algn="ctr" fontAlgn="b"/>
                      <a:r>
                        <a:rPr lang="en-US" sz="1600" u="none" strike="noStrike" dirty="0">
                          <a:effectLst/>
                        </a:rPr>
                        <a:t>MD</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Beltsville</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USDA</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Jude </a:t>
                      </a:r>
                      <a:r>
                        <a:rPr lang="en-US" sz="1600" u="none" strike="noStrike" dirty="0" smtClean="0">
                          <a:effectLst/>
                        </a:rPr>
                        <a:t>Maul*</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2010</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Defoliation, Varieties</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3"/>
                  </a:ext>
                </a:extLst>
              </a:tr>
              <a:tr h="305166">
                <a:tc>
                  <a:txBody>
                    <a:bodyPr/>
                    <a:lstStyle/>
                    <a:p>
                      <a:pPr algn="ctr" fontAlgn="b"/>
                      <a:r>
                        <a:rPr lang="en-US" sz="1600" u="none" strike="noStrike">
                          <a:effectLst/>
                        </a:rPr>
                        <a:t>MN</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St. Paul</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U of Minnesota</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Jake </a:t>
                      </a:r>
                      <a:r>
                        <a:rPr lang="en-US" sz="1600" u="none" strike="noStrike" dirty="0" smtClean="0">
                          <a:effectLst/>
                        </a:rPr>
                        <a:t>Jungers,</a:t>
                      </a:r>
                      <a:r>
                        <a:rPr lang="en-US" sz="1600" u="none" strike="noStrike" baseline="0" dirty="0" smtClean="0">
                          <a:effectLst/>
                        </a:rPr>
                        <a:t> </a:t>
                      </a:r>
                      <a:r>
                        <a:rPr lang="en-US" sz="1600" u="none" strike="noStrike" dirty="0" smtClean="0">
                          <a:effectLst/>
                        </a:rPr>
                        <a:t>Craig </a:t>
                      </a:r>
                      <a:r>
                        <a:rPr lang="en-US" sz="1600" u="none" strike="noStrike" dirty="0" err="1">
                          <a:effectLst/>
                        </a:rPr>
                        <a:t>Sheaffer</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2014</a:t>
                      </a:r>
                      <a:endParaRPr lang="en-US" sz="1600" b="0" i="0" u="none" strike="noStrike" dirty="0">
                        <a:solidFill>
                          <a:schemeClr val="tx1"/>
                        </a:solidFill>
                        <a:effectLst/>
                        <a:latin typeface="Arial" charset="0"/>
                      </a:endParaRPr>
                    </a:p>
                  </a:txBody>
                  <a:tcPr marL="10987" marR="10987" marT="10987" marB="0" anchor="b"/>
                </a:tc>
                <a:tc>
                  <a:txBody>
                    <a:bodyPr/>
                    <a:lstStyle/>
                    <a:p>
                      <a:pPr algn="ctr" fontAlgn="b"/>
                      <a:r>
                        <a:rPr lang="en-US" sz="1600" u="none" strike="noStrike" dirty="0" smtClean="0">
                          <a:effectLst/>
                        </a:rPr>
                        <a:t>Defoliation, Spacing</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4"/>
                  </a:ext>
                </a:extLst>
              </a:tr>
              <a:tr h="305166">
                <a:tc>
                  <a:txBody>
                    <a:bodyPr/>
                    <a:lstStyle/>
                    <a:p>
                      <a:pPr algn="ctr" fontAlgn="b"/>
                      <a:r>
                        <a:rPr lang="en-US" sz="1600" u="none" strike="noStrike">
                          <a:effectLst/>
                        </a:rPr>
                        <a:t>NY</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Ithaca</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smtClean="0">
                          <a:effectLst/>
                        </a:rPr>
                        <a:t>Cornell</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smtClean="0">
                          <a:effectLst/>
                        </a:rPr>
                        <a:t>Matthew </a:t>
                      </a:r>
                      <a:r>
                        <a:rPr lang="en-US" sz="1600" u="none" strike="noStrike" dirty="0">
                          <a:effectLst/>
                        </a:rPr>
                        <a:t>Ryan</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2014</a:t>
                      </a:r>
                      <a:endParaRPr lang="en-US" sz="1600" b="0" i="0" u="none" strike="noStrike" dirty="0">
                        <a:solidFill>
                          <a:schemeClr val="tx1"/>
                        </a:solidFill>
                        <a:effectLst/>
                        <a:latin typeface="Arial" charset="0"/>
                      </a:endParaRPr>
                    </a:p>
                  </a:txBody>
                  <a:tcPr marL="10987" marR="10987" marT="10987" marB="0" anchor="b"/>
                </a:tc>
                <a:tc>
                  <a:txBody>
                    <a:bodyPr/>
                    <a:lstStyle/>
                    <a:p>
                      <a:pPr algn="ctr" fontAlgn="b"/>
                      <a:r>
                        <a:rPr lang="en-US" sz="1600" u="none" strike="noStrike" dirty="0">
                          <a:effectLst/>
                        </a:rPr>
                        <a:t>Defoliation, </a:t>
                      </a:r>
                      <a:r>
                        <a:rPr lang="en-US" sz="1600" u="none" strike="noStrike" dirty="0" smtClean="0">
                          <a:effectLst/>
                        </a:rPr>
                        <a:t>N</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5"/>
                  </a:ext>
                </a:extLst>
              </a:tr>
              <a:tr h="305166">
                <a:tc>
                  <a:txBody>
                    <a:bodyPr/>
                    <a:lstStyle/>
                    <a:p>
                      <a:pPr algn="ctr" fontAlgn="b"/>
                      <a:r>
                        <a:rPr lang="en-US" sz="1600" u="none" strike="noStrike" dirty="0" smtClean="0">
                          <a:effectLst/>
                        </a:rPr>
                        <a:t>OH</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S. Charleston</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Ohio State</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Mark </a:t>
                      </a:r>
                      <a:r>
                        <a:rPr lang="en-US" sz="1600" u="none" strike="noStrike" dirty="0" err="1">
                          <a:effectLst/>
                        </a:rPr>
                        <a:t>Sulc</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2014</a:t>
                      </a:r>
                      <a:endParaRPr lang="en-US" sz="1600" b="0" i="0" u="none" strike="noStrike">
                        <a:solidFill>
                          <a:schemeClr val="tx1"/>
                        </a:solidFill>
                        <a:effectLst/>
                        <a:latin typeface="Arial" charset="0"/>
                      </a:endParaRPr>
                    </a:p>
                  </a:txBody>
                  <a:tcPr marL="10987" marR="10987" marT="10987" marB="0" anchor="b"/>
                </a:tc>
                <a:tc>
                  <a:txBody>
                    <a:bodyPr/>
                    <a:lstStyle/>
                    <a:p>
                      <a:pPr algn="ctr" fontAlgn="b"/>
                      <a:r>
                        <a:rPr lang="en-US" sz="1600" u="none" strike="noStrike">
                          <a:effectLst/>
                        </a:rPr>
                        <a:t>Defoliation</a:t>
                      </a:r>
                      <a:endParaRPr lang="en-US" sz="1600" b="0" i="0" u="none" strike="noStrike">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6"/>
                  </a:ext>
                </a:extLst>
              </a:tr>
              <a:tr h="305166">
                <a:tc>
                  <a:txBody>
                    <a:bodyPr/>
                    <a:lstStyle/>
                    <a:p>
                      <a:pPr algn="ctr" fontAlgn="b"/>
                      <a:r>
                        <a:rPr lang="en-US" sz="1600" u="none" strike="noStrike" dirty="0" smtClean="0">
                          <a:effectLst/>
                        </a:rPr>
                        <a:t>OH</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Wooster</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Ohio State</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Steve </a:t>
                      </a:r>
                      <a:r>
                        <a:rPr lang="en-US" sz="1600" u="none" strike="noStrike" dirty="0" smtClean="0">
                          <a:effectLst/>
                        </a:rPr>
                        <a:t>Culman*</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2014</a:t>
                      </a:r>
                      <a:endParaRPr lang="en-US" sz="1600" b="0" i="0" u="none" strike="noStrike" dirty="0">
                        <a:solidFill>
                          <a:schemeClr val="tx1"/>
                        </a:solidFill>
                        <a:effectLst/>
                        <a:latin typeface="Arial" charset="0"/>
                      </a:endParaRPr>
                    </a:p>
                  </a:txBody>
                  <a:tcPr marL="10987" marR="10987" marT="10987" marB="0" anchor="b"/>
                </a:tc>
                <a:tc>
                  <a:txBody>
                    <a:bodyPr/>
                    <a:lstStyle/>
                    <a:p>
                      <a:pPr algn="ctr" fontAlgn="b"/>
                      <a:r>
                        <a:rPr lang="en-US" sz="1600" u="none" strike="noStrike" dirty="0">
                          <a:effectLst/>
                        </a:rPr>
                        <a:t>Defoliation, </a:t>
                      </a:r>
                      <a:r>
                        <a:rPr lang="en-US" sz="1600" u="none" strike="noStrike" dirty="0" smtClean="0">
                          <a:effectLst/>
                        </a:rPr>
                        <a:t>N</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7"/>
                  </a:ext>
                </a:extLst>
              </a:tr>
              <a:tr h="305166">
                <a:tc>
                  <a:txBody>
                    <a:bodyPr/>
                    <a:lstStyle/>
                    <a:p>
                      <a:pPr algn="ctr" fontAlgn="b"/>
                      <a:r>
                        <a:rPr lang="en-US" sz="1600" u="none" strike="noStrike" dirty="0">
                          <a:effectLst/>
                        </a:rPr>
                        <a:t>IA</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Ames</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Iowa State</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Mary </a:t>
                      </a:r>
                      <a:r>
                        <a:rPr lang="en-US" sz="1600" u="none" strike="noStrike" dirty="0" err="1">
                          <a:effectLst/>
                        </a:rPr>
                        <a:t>Wiedenhoeft</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2015</a:t>
                      </a:r>
                      <a:endParaRPr lang="en-US" sz="1600" b="0" i="0" u="none" strike="noStrike" dirty="0">
                        <a:solidFill>
                          <a:schemeClr val="tx1"/>
                        </a:solidFill>
                        <a:effectLst/>
                        <a:latin typeface="Arial" charset="0"/>
                      </a:endParaRPr>
                    </a:p>
                  </a:txBody>
                  <a:tcPr marL="10987" marR="10987" marT="10987" marB="0" anchor="b"/>
                </a:tc>
                <a:tc>
                  <a:txBody>
                    <a:bodyPr/>
                    <a:lstStyle/>
                    <a:p>
                      <a:pPr algn="ctr" fontAlgn="b"/>
                      <a:r>
                        <a:rPr lang="en-US" sz="1600" u="none" strike="noStrike">
                          <a:effectLst/>
                        </a:rPr>
                        <a:t>Defoliation</a:t>
                      </a:r>
                      <a:endParaRPr lang="en-US" sz="1600" b="0" i="0" u="none" strike="noStrike">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09"/>
                  </a:ext>
                </a:extLst>
              </a:tr>
              <a:tr h="305166">
                <a:tc>
                  <a:txBody>
                    <a:bodyPr/>
                    <a:lstStyle/>
                    <a:p>
                      <a:pPr algn="ctr" fontAlgn="b"/>
                      <a:r>
                        <a:rPr lang="en-US" sz="1600" u="none" strike="noStrike" dirty="0">
                          <a:effectLst/>
                        </a:rPr>
                        <a:t>WI</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Madison</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U of Wisconsin</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err="1">
                          <a:effectLst/>
                        </a:rPr>
                        <a:t>Valentin</a:t>
                      </a:r>
                      <a:r>
                        <a:rPr lang="en-US" sz="1600" u="none" strike="noStrike" dirty="0">
                          <a:effectLst/>
                        </a:rPr>
                        <a:t> Picasso</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2015</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Defoliation, Maybe N</a:t>
                      </a:r>
                      <a:endParaRPr lang="en-US" sz="1600" b="0" i="0" u="none" strike="noStrike">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10"/>
                  </a:ext>
                </a:extLst>
              </a:tr>
              <a:tr h="305166">
                <a:tc>
                  <a:txBody>
                    <a:bodyPr/>
                    <a:lstStyle/>
                    <a:p>
                      <a:pPr algn="ctr" fontAlgn="b"/>
                      <a:r>
                        <a:rPr lang="en-US" sz="1600" u="none" strike="noStrike" dirty="0">
                          <a:effectLst/>
                        </a:rPr>
                        <a:t>SD</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Brookings</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SDSU</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Chris Graham</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2015</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Defoliation, Maybe N</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11"/>
                  </a:ext>
                </a:extLst>
              </a:tr>
              <a:tr h="305166">
                <a:tc>
                  <a:txBody>
                    <a:bodyPr/>
                    <a:lstStyle/>
                    <a:p>
                      <a:pPr algn="ctr" fontAlgn="b"/>
                      <a:r>
                        <a:rPr lang="en-US" sz="1600" u="none" strike="noStrike" dirty="0">
                          <a:effectLst/>
                        </a:rPr>
                        <a:t>Alberta</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a:effectLst/>
                        </a:rPr>
                        <a:t>Lethbridge</a:t>
                      </a:r>
                      <a:endParaRPr lang="en-US" sz="1600" b="0" i="0" u="none" strike="noStrike">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Ag-Canada</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Jamie Larsen</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2015</a:t>
                      </a:r>
                      <a:endParaRPr lang="en-US" sz="1600" b="0" i="0" u="none" strike="noStrike" dirty="0">
                        <a:solidFill>
                          <a:schemeClr val="tx1"/>
                        </a:solidFill>
                        <a:effectLst/>
                        <a:latin typeface="Arial" charset="0"/>
                      </a:endParaRPr>
                    </a:p>
                  </a:txBody>
                  <a:tcPr marL="10987" marR="10987" marT="21975" marB="21975" anchor="b"/>
                </a:tc>
                <a:tc>
                  <a:txBody>
                    <a:bodyPr/>
                    <a:lstStyle/>
                    <a:p>
                      <a:pPr algn="ctr" fontAlgn="b"/>
                      <a:r>
                        <a:rPr lang="en-US" sz="1600" u="none" strike="noStrike" dirty="0">
                          <a:effectLst/>
                        </a:rPr>
                        <a:t>Defoliation</a:t>
                      </a:r>
                      <a:endParaRPr lang="en-US" sz="1600" b="0" i="0" u="none" strike="noStrike" dirty="0">
                        <a:solidFill>
                          <a:schemeClr val="tx1"/>
                        </a:solidFill>
                        <a:effectLst/>
                        <a:latin typeface="Arial" charset="0"/>
                      </a:endParaRPr>
                    </a:p>
                  </a:txBody>
                  <a:tcPr marL="10987" marR="10987" marT="21975" marB="21975" anchor="b"/>
                </a:tc>
                <a:extLst>
                  <a:ext uri="{0D108BD9-81ED-4DB2-BD59-A6C34878D82A}">
                    <a16:rowId xmlns="" xmlns:a16="http://schemas.microsoft.com/office/drawing/2014/main" val="10012"/>
                  </a:ext>
                </a:extLst>
              </a:tr>
            </a:tbl>
          </a:graphicData>
        </a:graphic>
      </p:graphicFrame>
      <p:sp>
        <p:nvSpPr>
          <p:cNvPr id="4" name="Title 3"/>
          <p:cNvSpPr>
            <a:spLocks noGrp="1"/>
          </p:cNvSpPr>
          <p:nvPr>
            <p:ph type="title"/>
          </p:nvPr>
        </p:nvSpPr>
        <p:spPr/>
        <p:txBody>
          <a:bodyPr/>
          <a:lstStyle/>
          <a:p>
            <a:r>
              <a:rPr lang="en-US" b="1" dirty="0" smtClean="0"/>
              <a:t>Experiment locations</a:t>
            </a:r>
            <a:endParaRPr lang="en-US" b="1" dirty="0"/>
          </a:p>
        </p:txBody>
      </p:sp>
      <p:sp>
        <p:nvSpPr>
          <p:cNvPr id="5" name="TextBox 4"/>
          <p:cNvSpPr txBox="1"/>
          <p:nvPr/>
        </p:nvSpPr>
        <p:spPr>
          <a:xfrm>
            <a:off x="228598" y="5577911"/>
            <a:ext cx="8572502" cy="313498"/>
          </a:xfrm>
          <a:prstGeom prst="rect">
            <a:avLst/>
          </a:prstGeom>
          <a:noFill/>
        </p:spPr>
        <p:txBody>
          <a:bodyPr wrap="square" rtlCol="0">
            <a:spAutoFit/>
          </a:bodyPr>
          <a:lstStyle/>
          <a:p>
            <a:r>
              <a:rPr lang="en-US" sz="1400" dirty="0" smtClean="0"/>
              <a:t>*received PhD from Cornell University</a:t>
            </a:r>
            <a:endParaRPr lang="en-US" sz="1400" dirty="0"/>
          </a:p>
        </p:txBody>
      </p:sp>
      <p:sp>
        <p:nvSpPr>
          <p:cNvPr id="6" name="Rectangle 5"/>
          <p:cNvSpPr/>
          <p:nvPr/>
        </p:nvSpPr>
        <p:spPr>
          <a:xfrm>
            <a:off x="805501" y="6188670"/>
            <a:ext cx="7546153" cy="523220"/>
          </a:xfrm>
          <a:prstGeom prst="rect">
            <a:avLst/>
          </a:prstGeom>
        </p:spPr>
        <p:txBody>
          <a:bodyPr wrap="square">
            <a:spAutoFit/>
          </a:bodyPr>
          <a:lstStyle/>
          <a:p>
            <a:pPr algn="ctr" defTabSz="914400">
              <a:defRPr/>
            </a:pPr>
            <a:r>
              <a:rPr lang="en-US" sz="1400" dirty="0"/>
              <a:t>Can the perennial grain crop Kernza yield both forage and grain? Steve Culman and Jennie </a:t>
            </a:r>
            <a:r>
              <a:rPr lang="en-US" sz="1400" dirty="0" err="1" smtClean="0"/>
              <a:t>Pugliese</a:t>
            </a:r>
            <a:r>
              <a:rPr lang="en-US" sz="1400" dirty="0" smtClean="0"/>
              <a:t>. November 9, 2016. International meeting of the ASA, CSSA, and SSSA.</a:t>
            </a:r>
          </a:p>
        </p:txBody>
      </p:sp>
    </p:spTree>
    <p:extLst>
      <p:ext uri="{BB962C8B-B14F-4D97-AF65-F5344CB8AC3E}">
        <p14:creationId xmlns:p14="http://schemas.microsoft.com/office/powerpoint/2010/main" val="1005451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66"/>
            <a:ext cx="8686800" cy="581975"/>
          </a:xfrm>
        </p:spPr>
        <p:txBody>
          <a:bodyPr>
            <a:normAutofit/>
          </a:bodyPr>
          <a:lstStyle/>
          <a:p>
            <a:pPr algn="l"/>
            <a:r>
              <a:rPr lang="en-US" sz="3200" b="1" dirty="0" smtClean="0"/>
              <a:t>Forage Harvest Treatments </a:t>
            </a:r>
            <a:endParaRPr lang="en-US" sz="3200" b="1" dirty="0"/>
          </a:p>
        </p:txBody>
      </p:sp>
      <p:sp>
        <p:nvSpPr>
          <p:cNvPr id="3" name="Content Placeholder 2"/>
          <p:cNvSpPr>
            <a:spLocks noGrp="1"/>
          </p:cNvSpPr>
          <p:nvPr>
            <p:ph idx="1"/>
          </p:nvPr>
        </p:nvSpPr>
        <p:spPr>
          <a:xfrm>
            <a:off x="457200" y="1079500"/>
            <a:ext cx="6565900" cy="5511800"/>
          </a:xfrm>
        </p:spPr>
        <p:txBody>
          <a:bodyPr>
            <a:normAutofit fontScale="85000" lnSpcReduction="10000"/>
          </a:bodyPr>
          <a:lstStyle/>
          <a:p>
            <a:r>
              <a:rPr lang="en-US" b="1" dirty="0" smtClean="0"/>
              <a:t>Control</a:t>
            </a:r>
          </a:p>
          <a:p>
            <a:pPr lvl="1"/>
            <a:r>
              <a:rPr lang="en-US" dirty="0"/>
              <a:t>H</a:t>
            </a:r>
            <a:r>
              <a:rPr lang="en-US" dirty="0" smtClean="0"/>
              <a:t>arvested </a:t>
            </a:r>
            <a:r>
              <a:rPr lang="en-US" dirty="0"/>
              <a:t>for grain </a:t>
            </a:r>
            <a:r>
              <a:rPr lang="en-US" dirty="0" smtClean="0"/>
              <a:t>only</a:t>
            </a:r>
          </a:p>
          <a:p>
            <a:pPr lvl="1"/>
            <a:endParaRPr lang="en-US" dirty="0" smtClean="0"/>
          </a:p>
          <a:p>
            <a:r>
              <a:rPr lang="en-US" b="1" dirty="0" smtClean="0"/>
              <a:t>Summer Cut, aka ‘Grain’</a:t>
            </a:r>
            <a:endParaRPr lang="en-US" b="1" dirty="0"/>
          </a:p>
          <a:p>
            <a:pPr lvl="1"/>
            <a:r>
              <a:rPr lang="en-US" dirty="0" smtClean="0"/>
              <a:t>Summer straw collection </a:t>
            </a:r>
            <a:r>
              <a:rPr lang="en-US" dirty="0"/>
              <a:t>after grain </a:t>
            </a:r>
            <a:r>
              <a:rPr lang="en-US" dirty="0" smtClean="0"/>
              <a:t>harvest</a:t>
            </a:r>
          </a:p>
          <a:p>
            <a:pPr lvl="1"/>
            <a:endParaRPr lang="en-US" dirty="0" smtClean="0"/>
          </a:p>
          <a:p>
            <a:r>
              <a:rPr lang="en-US" b="1" dirty="0" smtClean="0"/>
              <a:t>Spring Cut, aka ‘Forage &amp; Grain’</a:t>
            </a:r>
          </a:p>
          <a:p>
            <a:pPr lvl="1"/>
            <a:r>
              <a:rPr lang="en-US" dirty="0" smtClean="0"/>
              <a:t>Spring vegetative forage AND summer straw </a:t>
            </a:r>
            <a:r>
              <a:rPr lang="en-US" dirty="0"/>
              <a:t>cut after grain </a:t>
            </a:r>
            <a:r>
              <a:rPr lang="en-US" dirty="0" smtClean="0"/>
              <a:t>harvest </a:t>
            </a:r>
          </a:p>
          <a:p>
            <a:pPr lvl="1"/>
            <a:endParaRPr lang="en-US" dirty="0" smtClean="0"/>
          </a:p>
          <a:p>
            <a:r>
              <a:rPr lang="en-US" b="1" dirty="0" smtClean="0"/>
              <a:t>Fall Cut* </a:t>
            </a:r>
          </a:p>
          <a:p>
            <a:pPr lvl="1"/>
            <a:r>
              <a:rPr lang="en-US" dirty="0" smtClean="0"/>
              <a:t>Fall and </a:t>
            </a:r>
            <a:r>
              <a:rPr lang="en-US" dirty="0"/>
              <a:t>summer cut after grain </a:t>
            </a:r>
            <a:r>
              <a:rPr lang="en-US" dirty="0" smtClean="0"/>
              <a:t>harvest</a:t>
            </a:r>
            <a:endParaRPr lang="en-US" dirty="0"/>
          </a:p>
          <a:p>
            <a:pPr marL="457200" lvl="1" indent="0">
              <a:buNone/>
            </a:pPr>
            <a:r>
              <a:rPr lang="en-US" i="1" dirty="0" smtClean="0"/>
              <a:t>*Not implemented at Cornell in 2015</a:t>
            </a:r>
            <a:r>
              <a:rPr lang="en-US" dirty="0"/>
              <a:t> </a:t>
            </a:r>
            <a:r>
              <a:rPr lang="en-US" dirty="0" smtClean="0"/>
              <a:t> </a:t>
            </a:r>
            <a:r>
              <a:rPr lang="en-US" dirty="0"/>
              <a:t> </a:t>
            </a:r>
            <a:r>
              <a:rPr lang="en-US" dirty="0" smtClean="0"/>
              <a:t> </a:t>
            </a:r>
            <a:r>
              <a:rPr lang="en-US" dirty="0"/>
              <a:t> </a:t>
            </a:r>
            <a:r>
              <a:rPr lang="en-US" dirty="0" smtClean="0"/>
              <a:t> </a:t>
            </a:r>
            <a:r>
              <a:rPr lang="en-US" dirty="0"/>
              <a:t> </a:t>
            </a:r>
            <a:r>
              <a:rPr lang="en-US" dirty="0" smtClean="0"/>
              <a:t> </a:t>
            </a:r>
            <a:r>
              <a:rPr lang="en-US" dirty="0"/>
              <a:t> </a:t>
            </a:r>
            <a:r>
              <a:rPr lang="en-US" dirty="0" smtClean="0"/>
              <a:t> </a:t>
            </a:r>
            <a:r>
              <a:rPr lang="en-US" dirty="0"/>
              <a:t> </a:t>
            </a:r>
            <a:r>
              <a:rPr lang="en-US" dirty="0" smtClean="0"/>
              <a:t> </a:t>
            </a:r>
            <a:r>
              <a:rPr lang="en-US" dirty="0"/>
              <a:t> </a:t>
            </a:r>
          </a:p>
        </p:txBody>
      </p:sp>
      <p:pic>
        <p:nvPicPr>
          <p:cNvPr id="4" name="Picture 3" descr="kernza.spring.clip.cornell.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23100" y="614300"/>
            <a:ext cx="1944384" cy="552004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08784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588962"/>
          </a:xfrm>
        </p:spPr>
        <p:txBody>
          <a:bodyPr>
            <a:normAutofit/>
          </a:bodyPr>
          <a:lstStyle/>
          <a:p>
            <a:pPr algn="l"/>
            <a:r>
              <a:rPr lang="en-US" sz="3200" b="1" dirty="0" smtClean="0"/>
              <a:t>Nitrogen Fertilizer Treatments</a:t>
            </a:r>
            <a:endParaRPr lang="en-US" sz="3200" b="1" dirty="0"/>
          </a:p>
        </p:txBody>
      </p:sp>
      <p:sp>
        <p:nvSpPr>
          <p:cNvPr id="3" name="Content Placeholder 2"/>
          <p:cNvSpPr>
            <a:spLocks noGrp="1"/>
          </p:cNvSpPr>
          <p:nvPr>
            <p:ph idx="1"/>
          </p:nvPr>
        </p:nvSpPr>
        <p:spPr/>
        <p:txBody>
          <a:bodyPr>
            <a:normAutofit fontScale="92500" lnSpcReduction="10000"/>
          </a:bodyPr>
          <a:lstStyle/>
          <a:p>
            <a:r>
              <a:rPr lang="en-US" b="1" dirty="0"/>
              <a:t>Broadcast urea split </a:t>
            </a:r>
            <a:r>
              <a:rPr lang="en-US" b="1" dirty="0" smtClean="0"/>
              <a:t>application</a:t>
            </a:r>
          </a:p>
          <a:p>
            <a:endParaRPr lang="en-US" dirty="0" smtClean="0"/>
          </a:p>
          <a:p>
            <a:r>
              <a:rPr lang="en-US" b="1" dirty="0" smtClean="0"/>
              <a:t>N-120</a:t>
            </a:r>
          </a:p>
          <a:p>
            <a:pPr lvl="1"/>
            <a:r>
              <a:rPr lang="en-US" dirty="0" smtClean="0"/>
              <a:t>60 </a:t>
            </a:r>
            <a:r>
              <a:rPr lang="en-US" dirty="0" err="1" smtClean="0"/>
              <a:t>lb</a:t>
            </a:r>
            <a:r>
              <a:rPr lang="en-US" dirty="0" smtClean="0"/>
              <a:t> </a:t>
            </a:r>
            <a:r>
              <a:rPr lang="en-US" dirty="0"/>
              <a:t>N/</a:t>
            </a:r>
            <a:r>
              <a:rPr lang="en-US" dirty="0" smtClean="0"/>
              <a:t>ac </a:t>
            </a:r>
            <a:r>
              <a:rPr lang="en-US" dirty="0"/>
              <a:t>at green-up (early spring</a:t>
            </a:r>
            <a:r>
              <a:rPr lang="en-US" dirty="0" smtClean="0"/>
              <a:t>) </a:t>
            </a:r>
          </a:p>
          <a:p>
            <a:pPr lvl="1"/>
            <a:r>
              <a:rPr lang="en-US" dirty="0" smtClean="0"/>
              <a:t>60 </a:t>
            </a:r>
            <a:r>
              <a:rPr lang="en-US" dirty="0" err="1"/>
              <a:t>lb</a:t>
            </a:r>
            <a:r>
              <a:rPr lang="en-US" dirty="0"/>
              <a:t> N/</a:t>
            </a:r>
            <a:r>
              <a:rPr lang="en-US" dirty="0" smtClean="0"/>
              <a:t>ac </a:t>
            </a:r>
            <a:r>
              <a:rPr lang="en-US" dirty="0"/>
              <a:t>after grain </a:t>
            </a:r>
            <a:r>
              <a:rPr lang="en-US" dirty="0" smtClean="0"/>
              <a:t>harvest </a:t>
            </a:r>
          </a:p>
          <a:p>
            <a:endParaRPr lang="en-US" dirty="0" smtClean="0"/>
          </a:p>
          <a:p>
            <a:r>
              <a:rPr lang="en-US" b="1" dirty="0" smtClean="0"/>
              <a:t>N-80</a:t>
            </a:r>
          </a:p>
          <a:p>
            <a:pPr lvl="1"/>
            <a:r>
              <a:rPr lang="en-US" dirty="0" smtClean="0"/>
              <a:t>40 </a:t>
            </a:r>
            <a:r>
              <a:rPr lang="en-US" dirty="0" err="1" smtClean="0"/>
              <a:t>lb</a:t>
            </a:r>
            <a:r>
              <a:rPr lang="en-US" dirty="0" smtClean="0"/>
              <a:t> </a:t>
            </a:r>
            <a:r>
              <a:rPr lang="en-US" dirty="0"/>
              <a:t>N/</a:t>
            </a:r>
            <a:r>
              <a:rPr lang="en-US" dirty="0" smtClean="0"/>
              <a:t>ac </a:t>
            </a:r>
            <a:r>
              <a:rPr lang="en-US" dirty="0"/>
              <a:t>at green-up (early spring</a:t>
            </a:r>
            <a:r>
              <a:rPr lang="en-US" dirty="0" smtClean="0"/>
              <a:t>)</a:t>
            </a:r>
          </a:p>
          <a:p>
            <a:pPr lvl="1"/>
            <a:r>
              <a:rPr lang="en-US" dirty="0" smtClean="0"/>
              <a:t>40 </a:t>
            </a:r>
            <a:r>
              <a:rPr lang="en-US" dirty="0" err="1"/>
              <a:t>lb</a:t>
            </a:r>
            <a:r>
              <a:rPr lang="en-US" dirty="0"/>
              <a:t> N/</a:t>
            </a:r>
            <a:r>
              <a:rPr lang="en-US" dirty="0" smtClean="0"/>
              <a:t>ac </a:t>
            </a:r>
            <a:r>
              <a:rPr lang="en-US" dirty="0"/>
              <a:t>after grain </a:t>
            </a:r>
            <a:r>
              <a:rPr lang="en-US" dirty="0" smtClean="0"/>
              <a:t>harves</a:t>
            </a:r>
            <a:r>
              <a:rPr lang="en-US" dirty="0"/>
              <a:t>t</a:t>
            </a:r>
          </a:p>
        </p:txBody>
      </p:sp>
      <p:pic>
        <p:nvPicPr>
          <p:cNvPr id="5" name="Picture 4" descr="IMG_020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5237124" y="2395803"/>
            <a:ext cx="5517619" cy="194310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7829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449262"/>
          </a:xfrm>
        </p:spPr>
        <p:txBody>
          <a:bodyPr>
            <a:noAutofit/>
          </a:bodyPr>
          <a:lstStyle/>
          <a:p>
            <a:r>
              <a:rPr lang="en-US" sz="3200" b="1" dirty="0" smtClean="0"/>
              <a:t>Spring growth on May 22, 2015</a:t>
            </a:r>
            <a:endParaRPr lang="en-US" sz="3200" b="1" dirty="0"/>
          </a:p>
        </p:txBody>
      </p:sp>
      <p:pic>
        <p:nvPicPr>
          <p:cNvPr id="3" name="Picture 2" descr="IMG_93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3900"/>
            <a:ext cx="9201150" cy="6134100"/>
          </a:xfrm>
          <a:prstGeom prst="rect">
            <a:avLst/>
          </a:prstGeom>
        </p:spPr>
      </p:pic>
    </p:spTree>
    <p:extLst>
      <p:ext uri="{BB962C8B-B14F-4D97-AF65-F5344CB8AC3E}">
        <p14:creationId xmlns:p14="http://schemas.microsoft.com/office/powerpoint/2010/main" val="68046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90" y="173038"/>
            <a:ext cx="8686800" cy="500062"/>
          </a:xfrm>
        </p:spPr>
        <p:txBody>
          <a:bodyPr>
            <a:normAutofit fontScale="90000"/>
          </a:bodyPr>
          <a:lstStyle/>
          <a:p>
            <a:r>
              <a:rPr lang="en-US" sz="3600" b="1" dirty="0" smtClean="0"/>
              <a:t>Brian Caldwell harvesting forage on May 22, 2015</a:t>
            </a:r>
            <a:endParaRPr lang="en-US" sz="3600" b="1" dirty="0"/>
          </a:p>
        </p:txBody>
      </p:sp>
      <p:pic>
        <p:nvPicPr>
          <p:cNvPr id="3" name="Picture 2" descr="brian.on.cart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38662"/>
            <a:ext cx="9144000" cy="6119338"/>
          </a:xfrm>
          <a:prstGeom prst="rect">
            <a:avLst/>
          </a:prstGeom>
        </p:spPr>
      </p:pic>
    </p:spTree>
    <p:extLst>
      <p:ext uri="{BB962C8B-B14F-4D97-AF65-F5344CB8AC3E}">
        <p14:creationId xmlns:p14="http://schemas.microsoft.com/office/powerpoint/2010/main" val="3813504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7269" y="1421615"/>
            <a:ext cx="3813765" cy="3926965"/>
          </a:xfrm>
        </p:spPr>
        <p:txBody>
          <a:bodyPr>
            <a:normAutofit fontScale="90000"/>
          </a:bodyPr>
          <a:lstStyle/>
          <a:p>
            <a:r>
              <a:rPr lang="en-US" sz="3600" b="1" dirty="0" smtClean="0">
                <a:solidFill>
                  <a:srgbClr val="0000FF"/>
                </a:solidFill>
              </a:rPr>
              <a:t>Spring harvest in Forage &amp; Grain treatment </a:t>
            </a:r>
            <a:br>
              <a:rPr lang="en-US" sz="3600" b="1" dirty="0" smtClean="0">
                <a:solidFill>
                  <a:srgbClr val="0000FF"/>
                </a:solidFill>
              </a:rPr>
            </a:br>
            <a:r>
              <a:rPr lang="en-US" sz="3600" b="1" dirty="0" smtClean="0">
                <a:solidFill>
                  <a:srgbClr val="0000FF"/>
                </a:solidFill>
              </a:rPr>
              <a:t/>
            </a:r>
            <a:br>
              <a:rPr lang="en-US" sz="3600" b="1" dirty="0" smtClean="0">
                <a:solidFill>
                  <a:srgbClr val="0000FF"/>
                </a:solidFill>
              </a:rPr>
            </a:br>
            <a:r>
              <a:rPr lang="en-US" sz="3600" b="1" dirty="0" smtClean="0">
                <a:solidFill>
                  <a:srgbClr val="0000FF"/>
                </a:solidFill>
              </a:rPr>
              <a:t>Cut to height of 4 inches</a:t>
            </a:r>
            <a:r>
              <a:rPr lang="en-US" sz="3600" b="1" dirty="0">
                <a:solidFill>
                  <a:srgbClr val="0000FF"/>
                </a:solidFill>
              </a:rPr>
              <a:t> </a:t>
            </a:r>
            <a:r>
              <a:rPr lang="en-US" sz="3600" b="1" dirty="0" smtClean="0">
                <a:solidFill>
                  <a:srgbClr val="0000FF"/>
                </a:solidFill>
              </a:rPr>
              <a:t/>
            </a:r>
            <a:br>
              <a:rPr lang="en-US" sz="3600" b="1" dirty="0" smtClean="0">
                <a:solidFill>
                  <a:srgbClr val="0000FF"/>
                </a:solidFill>
              </a:rPr>
            </a:br>
            <a:r>
              <a:rPr lang="en-US" sz="3600" b="1" dirty="0">
                <a:solidFill>
                  <a:srgbClr val="0000FF"/>
                </a:solidFill>
              </a:rPr>
              <a:t/>
            </a:r>
            <a:br>
              <a:rPr lang="en-US" sz="3600" b="1" dirty="0">
                <a:solidFill>
                  <a:srgbClr val="0000FF"/>
                </a:solidFill>
              </a:rPr>
            </a:br>
            <a:r>
              <a:rPr lang="en-US" sz="3600" b="1" dirty="0" smtClean="0">
                <a:solidFill>
                  <a:srgbClr val="0000FF"/>
                </a:solidFill>
              </a:rPr>
              <a:t>May 22, 2015</a:t>
            </a:r>
            <a:endParaRPr lang="en-US" sz="3600" b="1" dirty="0">
              <a:solidFill>
                <a:srgbClr val="0000FF"/>
              </a:solidFill>
            </a:endParaRPr>
          </a:p>
        </p:txBody>
      </p:sp>
      <p:pic>
        <p:nvPicPr>
          <p:cNvPr id="3" name="Picture 2" descr="unmowed.left_mowed.righ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946150" y="1250950"/>
            <a:ext cx="6591299" cy="439419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3912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Why focus on perennial grains?</a:t>
            </a:r>
            <a:endParaRPr lang="en-US" b="1" dirty="0"/>
          </a:p>
        </p:txBody>
      </p:sp>
      <p:sp>
        <p:nvSpPr>
          <p:cNvPr id="4" name="Content Placeholder 3"/>
          <p:cNvSpPr>
            <a:spLocks noGrp="1"/>
          </p:cNvSpPr>
          <p:nvPr>
            <p:ph idx="1"/>
          </p:nvPr>
        </p:nvSpPr>
        <p:spPr/>
        <p:txBody>
          <a:bodyPr>
            <a:normAutofit/>
          </a:bodyPr>
          <a:lstStyle/>
          <a:p>
            <a:pPr>
              <a:spcBef>
                <a:spcPts val="0"/>
              </a:spcBef>
              <a:defRPr/>
            </a:pPr>
            <a:r>
              <a:rPr lang="en-US" dirty="0"/>
              <a:t>Effective strategy for mitigating and adapting to climate change</a:t>
            </a:r>
          </a:p>
          <a:p>
            <a:pPr>
              <a:spcBef>
                <a:spcPts val="0"/>
              </a:spcBef>
              <a:defRPr/>
            </a:pPr>
            <a:endParaRPr lang="en-US" dirty="0" smtClean="0"/>
          </a:p>
          <a:p>
            <a:pPr>
              <a:spcBef>
                <a:spcPts val="0"/>
              </a:spcBef>
              <a:defRPr/>
            </a:pPr>
            <a:r>
              <a:rPr lang="en-US" dirty="0" smtClean="0"/>
              <a:t>Recent </a:t>
            </a:r>
            <a:r>
              <a:rPr lang="en-US" dirty="0"/>
              <a:t>advances in </a:t>
            </a:r>
            <a:r>
              <a:rPr lang="en-US" dirty="0" smtClean="0"/>
              <a:t>crop breeding can potentially accelerate </a:t>
            </a:r>
            <a:r>
              <a:rPr lang="en-US" dirty="0"/>
              <a:t>progress</a:t>
            </a:r>
          </a:p>
          <a:p>
            <a:pPr>
              <a:spcBef>
                <a:spcPts val="0"/>
              </a:spcBef>
              <a:defRPr/>
            </a:pPr>
            <a:endParaRPr lang="en-US" dirty="0" smtClean="0"/>
          </a:p>
          <a:p>
            <a:pPr>
              <a:spcBef>
                <a:spcPts val="0"/>
              </a:spcBef>
              <a:defRPr/>
            </a:pPr>
            <a:r>
              <a:rPr lang="en-US" dirty="0"/>
              <a:t>Mounting support for multifunctional agriculture that enhances ecosystem services   </a:t>
            </a:r>
          </a:p>
          <a:p>
            <a:pPr>
              <a:spcBef>
                <a:spcPts val="0"/>
              </a:spcBef>
              <a:defRPr/>
            </a:pPr>
            <a:endParaRPr lang="en-US" dirty="0" smtClean="0"/>
          </a:p>
          <a:p>
            <a:pPr>
              <a:spcBef>
                <a:spcPts val="0"/>
              </a:spcBef>
              <a:defRPr/>
            </a:pPr>
            <a:endParaRPr lang="en-US" dirty="0" smtClean="0"/>
          </a:p>
          <a:p>
            <a:pPr>
              <a:spcBef>
                <a:spcPts val="0"/>
              </a:spcBef>
              <a:defRPr/>
            </a:pPr>
            <a:endParaRPr lang="en-US" dirty="0"/>
          </a:p>
          <a:p>
            <a:pPr marL="0" indent="0">
              <a:spcBef>
                <a:spcPts val="0"/>
              </a:spcBef>
              <a:buNone/>
              <a:defRPr/>
            </a:pPr>
            <a:endParaRPr lang="en-US" dirty="0"/>
          </a:p>
          <a:p>
            <a:endParaRPr lang="en-US" dirty="0"/>
          </a:p>
        </p:txBody>
      </p:sp>
    </p:spTree>
    <p:extLst>
      <p:ext uri="{BB962C8B-B14F-4D97-AF65-F5344CB8AC3E}">
        <p14:creationId xmlns:p14="http://schemas.microsoft.com/office/powerpoint/2010/main" val="3237819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823" y="2024568"/>
            <a:ext cx="3550015" cy="2418286"/>
          </a:xfrm>
        </p:spPr>
        <p:txBody>
          <a:bodyPr>
            <a:normAutofit/>
          </a:bodyPr>
          <a:lstStyle/>
          <a:p>
            <a:r>
              <a:rPr lang="en-US" sz="3200" b="1" dirty="0" smtClean="0">
                <a:solidFill>
                  <a:srgbClr val="0000FF"/>
                </a:solidFill>
              </a:rPr>
              <a:t>Major infestation of annual wheat </a:t>
            </a:r>
            <a:br>
              <a:rPr lang="en-US" sz="3200" b="1" dirty="0" smtClean="0">
                <a:solidFill>
                  <a:srgbClr val="0000FF"/>
                </a:solidFill>
              </a:rPr>
            </a:br>
            <a:r>
              <a:rPr lang="en-US" sz="3200" b="1" dirty="0">
                <a:solidFill>
                  <a:srgbClr val="0000FF"/>
                </a:solidFill>
              </a:rPr>
              <a:t/>
            </a:r>
            <a:br>
              <a:rPr lang="en-US" sz="3200" b="1" dirty="0">
                <a:solidFill>
                  <a:srgbClr val="0000FF"/>
                </a:solidFill>
              </a:rPr>
            </a:br>
            <a:r>
              <a:rPr lang="en-US" sz="3200" b="1" dirty="0" smtClean="0">
                <a:solidFill>
                  <a:srgbClr val="0000FF"/>
                </a:solidFill>
              </a:rPr>
              <a:t>June 11, 2015</a:t>
            </a:r>
            <a:endParaRPr lang="en-US" sz="3200" b="1" dirty="0">
              <a:solidFill>
                <a:srgbClr val="0000FF"/>
              </a:solidFill>
            </a:endParaRPr>
          </a:p>
        </p:txBody>
      </p:sp>
      <p:pic>
        <p:nvPicPr>
          <p:cNvPr id="3" name="Picture 2" descr="kernza.and.annual.wheat.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994" y="215900"/>
            <a:ext cx="4393932" cy="6426200"/>
          </a:xfrm>
          <a:prstGeom prst="rect">
            <a:avLst/>
          </a:prstGeom>
        </p:spPr>
      </p:pic>
    </p:spTree>
    <p:extLst>
      <p:ext uri="{BB962C8B-B14F-4D97-AF65-F5344CB8AC3E}">
        <p14:creationId xmlns:p14="http://schemas.microsoft.com/office/powerpoint/2010/main" val="25226710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26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1274"/>
            <a:ext cx="9180199" cy="6885149"/>
          </a:xfrm>
          <a:prstGeom prst="rect">
            <a:avLst/>
          </a:prstGeom>
        </p:spPr>
      </p:pic>
      <p:sp>
        <p:nvSpPr>
          <p:cNvPr id="2" name="Title 1"/>
          <p:cNvSpPr>
            <a:spLocks noGrp="1"/>
          </p:cNvSpPr>
          <p:nvPr>
            <p:ph type="title"/>
          </p:nvPr>
        </p:nvSpPr>
        <p:spPr>
          <a:xfrm>
            <a:off x="139700" y="-23974"/>
            <a:ext cx="2374900" cy="1255874"/>
          </a:xfrm>
        </p:spPr>
        <p:txBody>
          <a:bodyPr>
            <a:normAutofit/>
          </a:bodyPr>
          <a:lstStyle/>
          <a:p>
            <a:pPr algn="l"/>
            <a:r>
              <a:rPr lang="en-US" sz="3200" b="1" dirty="0" err="1" smtClean="0"/>
              <a:t>Almaco</a:t>
            </a:r>
            <a:r>
              <a:rPr lang="en-US" sz="3200" b="1" dirty="0" smtClean="0"/>
              <a:t> plot combine</a:t>
            </a:r>
            <a:endParaRPr lang="en-US" sz="3200" b="1" dirty="0"/>
          </a:p>
        </p:txBody>
      </p:sp>
      <p:sp>
        <p:nvSpPr>
          <p:cNvPr id="6" name="Rectangle 5"/>
          <p:cNvSpPr/>
          <p:nvPr/>
        </p:nvSpPr>
        <p:spPr>
          <a:xfrm>
            <a:off x="7167880" y="183988"/>
            <a:ext cx="1844040" cy="946293"/>
          </a:xfrm>
          <a:prstGeom prst="rect">
            <a:avLst/>
          </a:prstGeom>
        </p:spPr>
        <p:txBody>
          <a:bodyPr wrap="square">
            <a:spAutoFit/>
          </a:bodyPr>
          <a:lstStyle/>
          <a:p>
            <a:pPr algn="ctr"/>
            <a:r>
              <a:rPr lang="en-US" b="1" dirty="0" smtClean="0"/>
              <a:t>Weeds and wet material caused periodic clogging</a:t>
            </a:r>
          </a:p>
        </p:txBody>
      </p:sp>
    </p:spTree>
    <p:extLst>
      <p:ext uri="{BB962C8B-B14F-4D97-AF65-F5344CB8AC3E}">
        <p14:creationId xmlns:p14="http://schemas.microsoft.com/office/powerpoint/2010/main" val="25126267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34" y="0"/>
            <a:ext cx="9207234" cy="6905426"/>
          </a:xfrm>
          <a:prstGeom prst="rect">
            <a:avLst/>
          </a:prstGeom>
        </p:spPr>
      </p:pic>
      <p:pic>
        <p:nvPicPr>
          <p:cNvPr id="4" name="Picture 3" descr="from.the.CaseIII.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3000" y="175641"/>
            <a:ext cx="2670779" cy="1996059"/>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114300" y="48641"/>
            <a:ext cx="4673600" cy="830997"/>
          </a:xfrm>
          <a:prstGeom prst="rect">
            <a:avLst/>
          </a:prstGeom>
          <a:noFill/>
        </p:spPr>
        <p:txBody>
          <a:bodyPr wrap="square" rtlCol="0">
            <a:spAutoFit/>
          </a:bodyPr>
          <a:lstStyle/>
          <a:p>
            <a:r>
              <a:rPr lang="en-US" sz="2400" b="1" dirty="0" smtClean="0"/>
              <a:t>Harvest on September 11, 2015</a:t>
            </a:r>
          </a:p>
          <a:p>
            <a:r>
              <a:rPr lang="en-US" sz="2400" b="1" dirty="0" smtClean="0"/>
              <a:t>Material was dirty</a:t>
            </a:r>
            <a:endParaRPr lang="en-US" sz="2400" b="1" dirty="0"/>
          </a:p>
        </p:txBody>
      </p:sp>
    </p:spTree>
    <p:extLst>
      <p:ext uri="{BB962C8B-B14F-4D97-AF65-F5344CB8AC3E}">
        <p14:creationId xmlns:p14="http://schemas.microsoft.com/office/powerpoint/2010/main" val="598170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dark.plots.urea.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4" name="Group 3"/>
          <p:cNvGrpSpPr/>
          <p:nvPr/>
        </p:nvGrpSpPr>
        <p:grpSpPr>
          <a:xfrm>
            <a:off x="770992" y="3208297"/>
            <a:ext cx="8373008" cy="3566187"/>
            <a:chOff x="770992" y="3208297"/>
            <a:chExt cx="8373008" cy="3566187"/>
          </a:xfrm>
        </p:grpSpPr>
        <p:cxnSp>
          <p:nvCxnSpPr>
            <p:cNvPr id="5" name="Straight Connector 4"/>
            <p:cNvCxnSpPr/>
            <p:nvPr/>
          </p:nvCxnSpPr>
          <p:spPr>
            <a:xfrm>
              <a:off x="770992" y="3259097"/>
              <a:ext cx="1642008" cy="3515387"/>
            </a:xfrm>
            <a:prstGeom prst="line">
              <a:avLst/>
            </a:prstGeom>
            <a:ln w="508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537745" y="3208297"/>
              <a:ext cx="5606255" cy="1643103"/>
            </a:xfrm>
            <a:prstGeom prst="line">
              <a:avLst/>
            </a:prstGeom>
            <a:ln w="508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770992" y="3208297"/>
              <a:ext cx="2766753" cy="50800"/>
            </a:xfrm>
            <a:prstGeom prst="line">
              <a:avLst/>
            </a:prstGeom>
            <a:ln w="508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457200" y="366122"/>
            <a:ext cx="8229600" cy="461558"/>
          </a:xfrm>
        </p:spPr>
        <p:txBody>
          <a:bodyPr>
            <a:noAutofit/>
          </a:bodyPr>
          <a:lstStyle/>
          <a:p>
            <a:r>
              <a:rPr lang="en-US" sz="3200" b="1" dirty="0" smtClean="0"/>
              <a:t>Areas that received urea on May 9, 2016</a:t>
            </a:r>
            <a:endParaRPr lang="en-US" sz="3200" b="1" dirty="0"/>
          </a:p>
        </p:txBody>
      </p:sp>
    </p:spTree>
    <p:extLst>
      <p:ext uri="{BB962C8B-B14F-4D97-AF65-F5344CB8AC3E}">
        <p14:creationId xmlns:p14="http://schemas.microsoft.com/office/powerpoint/2010/main" val="285073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rnza.July1.1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711201"/>
            <a:ext cx="9169815" cy="6146800"/>
          </a:xfrm>
          <a:prstGeom prst="rect">
            <a:avLst/>
          </a:prstGeom>
        </p:spPr>
      </p:pic>
      <p:sp>
        <p:nvSpPr>
          <p:cNvPr id="6" name="Title 1"/>
          <p:cNvSpPr>
            <a:spLocks noGrp="1"/>
          </p:cNvSpPr>
          <p:nvPr>
            <p:ph type="title"/>
          </p:nvPr>
        </p:nvSpPr>
        <p:spPr>
          <a:xfrm>
            <a:off x="62653" y="369706"/>
            <a:ext cx="9052560" cy="471884"/>
          </a:xfrm>
        </p:spPr>
        <p:txBody>
          <a:bodyPr>
            <a:noAutofit/>
          </a:bodyPr>
          <a:lstStyle/>
          <a:p>
            <a:r>
              <a:rPr lang="en-US" sz="3200" b="1" dirty="0" smtClean="0"/>
              <a:t>Kernza plants post-anthesis</a:t>
            </a:r>
            <a:r>
              <a:rPr lang="en-US" sz="3200" b="1" dirty="0"/>
              <a:t> </a:t>
            </a:r>
            <a:r>
              <a:rPr lang="en-US" sz="3200" b="1" dirty="0" smtClean="0"/>
              <a:t>on July 1, 2016</a:t>
            </a:r>
            <a:endParaRPr lang="en-US" sz="3200" b="1" dirty="0"/>
          </a:p>
        </p:txBody>
      </p:sp>
    </p:spTree>
    <p:extLst>
      <p:ext uri="{BB962C8B-B14F-4D97-AF65-F5344CB8AC3E}">
        <p14:creationId xmlns:p14="http://schemas.microsoft.com/office/powerpoint/2010/main" val="21308178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55" y="1159470"/>
            <a:ext cx="9083283" cy="3352800"/>
          </a:xfrm>
          <a:prstGeom prst="rect">
            <a:avLst/>
          </a:prstGeom>
        </p:spPr>
      </p:pic>
      <p:sp>
        <p:nvSpPr>
          <p:cNvPr id="7" name="TextBox 6"/>
          <p:cNvSpPr txBox="1"/>
          <p:nvPr/>
        </p:nvSpPr>
        <p:spPr>
          <a:xfrm>
            <a:off x="1869440" y="4626570"/>
            <a:ext cx="5532120" cy="1384995"/>
          </a:xfrm>
          <a:prstGeom prst="rect">
            <a:avLst/>
          </a:prstGeom>
          <a:noFill/>
        </p:spPr>
        <p:txBody>
          <a:bodyPr wrap="square" rtlCol="0">
            <a:spAutoFit/>
          </a:bodyPr>
          <a:lstStyle/>
          <a:p>
            <a:pPr algn="ctr"/>
            <a:r>
              <a:rPr lang="en-US" sz="2800" b="1" dirty="0" smtClean="0"/>
              <a:t>Average grain yield </a:t>
            </a:r>
            <a:r>
              <a:rPr lang="en-US" sz="2800" b="1" dirty="0"/>
              <a:t>o</a:t>
            </a:r>
            <a:r>
              <a:rPr lang="en-US" sz="2800" b="1" dirty="0" smtClean="0"/>
              <a:t>ver all sites:</a:t>
            </a:r>
          </a:p>
          <a:p>
            <a:pPr algn="ctr"/>
            <a:r>
              <a:rPr lang="en-US" sz="2800" dirty="0" smtClean="0"/>
              <a:t>2015 = 704 kg/ha </a:t>
            </a:r>
          </a:p>
          <a:p>
            <a:pPr algn="ctr"/>
            <a:r>
              <a:rPr lang="en-US" sz="2800" dirty="0" smtClean="0"/>
              <a:t>2016 = 363 kg/ha</a:t>
            </a:r>
            <a:endParaRPr lang="en-US" sz="2800" dirty="0"/>
          </a:p>
        </p:txBody>
      </p:sp>
      <p:sp>
        <p:nvSpPr>
          <p:cNvPr id="2" name="Title 1"/>
          <p:cNvSpPr>
            <a:spLocks noGrp="1"/>
          </p:cNvSpPr>
          <p:nvPr>
            <p:ph type="title"/>
          </p:nvPr>
        </p:nvSpPr>
        <p:spPr>
          <a:xfrm>
            <a:off x="457200" y="274638"/>
            <a:ext cx="8229600" cy="588962"/>
          </a:xfrm>
        </p:spPr>
        <p:txBody>
          <a:bodyPr>
            <a:noAutofit/>
          </a:bodyPr>
          <a:lstStyle/>
          <a:p>
            <a:r>
              <a:rPr lang="en-US" sz="3600" b="1" dirty="0" smtClean="0"/>
              <a:t>Grain yields across 9 sites</a:t>
            </a:r>
            <a:endParaRPr lang="en-US" sz="3600" b="1" dirty="0"/>
          </a:p>
        </p:txBody>
      </p:sp>
      <p:sp>
        <p:nvSpPr>
          <p:cNvPr id="3" name="Rectangle 2"/>
          <p:cNvSpPr/>
          <p:nvPr/>
        </p:nvSpPr>
        <p:spPr>
          <a:xfrm>
            <a:off x="805501" y="6188670"/>
            <a:ext cx="7546153" cy="523220"/>
          </a:xfrm>
          <a:prstGeom prst="rect">
            <a:avLst/>
          </a:prstGeom>
        </p:spPr>
        <p:txBody>
          <a:bodyPr wrap="square">
            <a:spAutoFit/>
          </a:bodyPr>
          <a:lstStyle/>
          <a:p>
            <a:pPr algn="ctr" defTabSz="914400">
              <a:defRPr/>
            </a:pPr>
            <a:r>
              <a:rPr lang="en-US" sz="1400" dirty="0"/>
              <a:t>Can the perennial grain crop Kernza yield both forage and grain? Steve Culman and Jennie </a:t>
            </a:r>
            <a:r>
              <a:rPr lang="en-US" sz="1400" dirty="0" err="1" smtClean="0"/>
              <a:t>Pugliese</a:t>
            </a:r>
            <a:r>
              <a:rPr lang="en-US" sz="1400" dirty="0" smtClean="0"/>
              <a:t>. November 9, 2016. International meeting of the ASA, CSSA, and SSSA.</a:t>
            </a:r>
          </a:p>
        </p:txBody>
      </p:sp>
    </p:spTree>
    <p:extLst>
      <p:ext uri="{BB962C8B-B14F-4D97-AF65-F5344CB8AC3E}">
        <p14:creationId xmlns:p14="http://schemas.microsoft.com/office/powerpoint/2010/main" val="3818042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673612675"/>
              </p:ext>
            </p:extLst>
          </p:nvPr>
        </p:nvGraphicFramePr>
        <p:xfrm>
          <a:off x="1" y="204332"/>
          <a:ext cx="8737600" cy="631076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658100" y="4322517"/>
            <a:ext cx="1325843" cy="1200329"/>
          </a:xfrm>
          <a:prstGeom prst="rect">
            <a:avLst/>
          </a:prstGeom>
          <a:noFill/>
        </p:spPr>
        <p:txBody>
          <a:bodyPr wrap="square" rtlCol="0">
            <a:spAutoFit/>
          </a:bodyPr>
          <a:lstStyle/>
          <a:p>
            <a:pPr>
              <a:defRPr/>
            </a:pPr>
            <a:r>
              <a:rPr lang="en-US" dirty="0"/>
              <a:t>Vegetative forage cut: 5/22/15 and 5/9/</a:t>
            </a:r>
            <a:r>
              <a:rPr lang="en-US" dirty="0" smtClean="0"/>
              <a:t>16</a:t>
            </a:r>
            <a:endParaRPr lang="en-US" dirty="0"/>
          </a:p>
        </p:txBody>
      </p:sp>
      <p:sp>
        <p:nvSpPr>
          <p:cNvPr id="8" name="TextBox 7"/>
          <p:cNvSpPr txBox="1"/>
          <p:nvPr/>
        </p:nvSpPr>
        <p:spPr>
          <a:xfrm>
            <a:off x="7658100" y="2538851"/>
            <a:ext cx="1524000" cy="923330"/>
          </a:xfrm>
          <a:prstGeom prst="rect">
            <a:avLst/>
          </a:prstGeom>
          <a:noFill/>
        </p:spPr>
        <p:txBody>
          <a:bodyPr wrap="square" rtlCol="0">
            <a:spAutoFit/>
          </a:bodyPr>
          <a:lstStyle/>
          <a:p>
            <a:r>
              <a:rPr lang="en-US" dirty="0" smtClean="0"/>
              <a:t>Straw </a:t>
            </a:r>
            <a:r>
              <a:rPr lang="en-US" dirty="0"/>
              <a:t>forage cut: 9/11/15 and 8/23/16</a:t>
            </a:r>
          </a:p>
        </p:txBody>
      </p:sp>
    </p:spTree>
    <p:extLst>
      <p:ext uri="{BB962C8B-B14F-4D97-AF65-F5344CB8AC3E}">
        <p14:creationId xmlns:p14="http://schemas.microsoft.com/office/powerpoint/2010/main" val="4167449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576262"/>
          </a:xfrm>
        </p:spPr>
        <p:txBody>
          <a:bodyPr>
            <a:noAutofit/>
          </a:bodyPr>
          <a:lstStyle/>
          <a:p>
            <a:r>
              <a:rPr lang="en-US" sz="3600" b="1" dirty="0"/>
              <a:t>F</a:t>
            </a:r>
            <a:r>
              <a:rPr lang="en-US" sz="3600" b="1" dirty="0" smtClean="0"/>
              <a:t>orage </a:t>
            </a:r>
            <a:r>
              <a:rPr lang="en-US" sz="3600" b="1" dirty="0"/>
              <a:t>q</a:t>
            </a:r>
            <a:r>
              <a:rPr lang="en-US" sz="3600" b="1" dirty="0" smtClean="0"/>
              <a:t>uality from spring and summer 2015</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1854609"/>
              </p:ext>
            </p:extLst>
          </p:nvPr>
        </p:nvGraphicFramePr>
        <p:xfrm>
          <a:off x="457200" y="1889836"/>
          <a:ext cx="8229599" cy="3266363"/>
        </p:xfrm>
        <a:graphic>
          <a:graphicData uri="http://schemas.openxmlformats.org/drawingml/2006/table">
            <a:tbl>
              <a:tblPr firstRow="1" bandRow="1">
                <a:tableStyleId>{F5AB1C69-6EDB-4FF4-983F-18BD219EF322}</a:tableStyleId>
              </a:tblPr>
              <a:tblGrid>
                <a:gridCol w="2794000"/>
                <a:gridCol w="1714500"/>
                <a:gridCol w="1714500"/>
                <a:gridCol w="2006599"/>
              </a:tblGrid>
              <a:tr h="702443">
                <a:tc>
                  <a:txBody>
                    <a:bodyPr/>
                    <a:lstStyle/>
                    <a:p>
                      <a:pPr algn="ctr" fontAlgn="b"/>
                      <a:endParaRPr lang="en-US" sz="1100" b="1" i="0" u="none" strike="noStrike" dirty="0">
                        <a:solidFill>
                          <a:srgbClr val="60497A"/>
                        </a:solidFill>
                        <a:effectLst/>
                        <a:latin typeface="Calibri"/>
                      </a:endParaRPr>
                    </a:p>
                  </a:txBody>
                  <a:tcPr marL="0" marR="0" marT="0" marB="0" anchor="b"/>
                </a:tc>
                <a:tc>
                  <a:txBody>
                    <a:bodyPr/>
                    <a:lstStyle/>
                    <a:p>
                      <a:pPr algn="ctr" fontAlgn="b"/>
                      <a:r>
                        <a:rPr lang="en-US" sz="2000" u="none" strike="noStrike" dirty="0">
                          <a:effectLst/>
                        </a:rPr>
                        <a:t>Spring cut Kernza</a:t>
                      </a:r>
                      <a:endParaRPr lang="en-US" sz="2000" b="1" i="0" u="none" strike="noStrike" dirty="0">
                        <a:solidFill>
                          <a:srgbClr val="000000"/>
                        </a:solidFill>
                        <a:effectLst/>
                        <a:latin typeface="Calibri"/>
                      </a:endParaRPr>
                    </a:p>
                  </a:txBody>
                  <a:tcPr marL="0" marR="0" marT="0" marB="0" anchor="b"/>
                </a:tc>
                <a:tc>
                  <a:txBody>
                    <a:bodyPr/>
                    <a:lstStyle/>
                    <a:p>
                      <a:pPr algn="ctr" fontAlgn="b"/>
                      <a:r>
                        <a:rPr lang="en-US" sz="2000" u="none" strike="noStrike" dirty="0">
                          <a:effectLst/>
                        </a:rPr>
                        <a:t>Summer cut Kernza</a:t>
                      </a:r>
                      <a:endParaRPr lang="en-US" sz="2000" b="1" i="0" u="none" strike="noStrike" dirty="0">
                        <a:solidFill>
                          <a:srgbClr val="000000"/>
                        </a:solidFill>
                        <a:effectLst/>
                        <a:latin typeface="Calibri"/>
                      </a:endParaRPr>
                    </a:p>
                  </a:txBody>
                  <a:tcPr marL="0" marR="0" marT="0" marB="0" anchor="b"/>
                </a:tc>
                <a:tc>
                  <a:txBody>
                    <a:bodyPr/>
                    <a:lstStyle/>
                    <a:p>
                      <a:pPr algn="ctr" fontAlgn="b"/>
                      <a:r>
                        <a:rPr lang="en-US" sz="2000" b="1" i="0" u="none" strike="noStrike" dirty="0" smtClean="0">
                          <a:solidFill>
                            <a:srgbClr val="000000"/>
                          </a:solidFill>
                          <a:effectLst/>
                          <a:latin typeface="Calibri"/>
                        </a:rPr>
                        <a:t>Prime forage standards</a:t>
                      </a:r>
                      <a:endParaRPr lang="en-US" sz="2000" b="1" i="0" u="none" strike="noStrike" dirty="0">
                        <a:solidFill>
                          <a:srgbClr val="000000"/>
                        </a:solidFill>
                        <a:effectLst/>
                        <a:latin typeface="Calibri"/>
                      </a:endParaRPr>
                    </a:p>
                  </a:txBody>
                  <a:tcPr marL="0" marR="0" marT="0" marB="0" anchor="b"/>
                </a:tc>
              </a:tr>
              <a:tr h="427320">
                <a:tc>
                  <a:txBody>
                    <a:bodyPr/>
                    <a:lstStyle/>
                    <a:p>
                      <a:pPr algn="l" fontAlgn="b"/>
                      <a:r>
                        <a:rPr lang="en-US" sz="1800" u="none" strike="noStrike" dirty="0">
                          <a:effectLst/>
                        </a:rPr>
                        <a:t>Crude Protein </a:t>
                      </a:r>
                      <a:r>
                        <a:rPr lang="en-US" sz="1800" u="none" strike="noStrike" dirty="0" smtClean="0">
                          <a:effectLst/>
                        </a:rPr>
                        <a:t>% </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19 (1.2)</a:t>
                      </a:r>
                    </a:p>
                  </a:txBody>
                  <a:tcPr marL="0" marR="0" marT="0" marB="0" anchor="ctr"/>
                </a:tc>
                <a:tc>
                  <a:txBody>
                    <a:bodyPr/>
                    <a:lstStyle/>
                    <a:p>
                      <a:pPr algn="ctr" fontAlgn="ctr"/>
                      <a:r>
                        <a:rPr lang="en-US" sz="1800" u="none" strike="noStrike" dirty="0" smtClean="0">
                          <a:effectLst/>
                        </a:rPr>
                        <a:t>30 (1.7)</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&gt; 19</a:t>
                      </a:r>
                    </a:p>
                  </a:txBody>
                  <a:tcPr marL="0" marR="0" marT="0" marB="0" anchor="ctr"/>
                </a:tc>
              </a:tr>
              <a:tr h="427320">
                <a:tc>
                  <a:txBody>
                    <a:bodyPr/>
                    <a:lstStyle/>
                    <a:p>
                      <a:pPr algn="l" fontAlgn="b"/>
                      <a:r>
                        <a:rPr lang="en-US" sz="1800" u="none" strike="noStrike" dirty="0">
                          <a:effectLst/>
                        </a:rPr>
                        <a:t>Total Digestible Nutrients %</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77 (0.2)</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u="none" strike="noStrike" dirty="0" smtClean="0">
                          <a:effectLst/>
                        </a:rPr>
                        <a:t>68 (0.3)</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a:t>
                      </a:r>
                      <a:endParaRPr lang="en-US" sz="1800" b="0" i="0" u="none" strike="noStrike" dirty="0">
                        <a:solidFill>
                          <a:srgbClr val="000000"/>
                        </a:solidFill>
                        <a:effectLst/>
                        <a:latin typeface="Calibri"/>
                      </a:endParaRPr>
                    </a:p>
                  </a:txBody>
                  <a:tcPr marL="0" marR="0" marT="0" marB="0" anchor="ctr"/>
                </a:tc>
              </a:tr>
              <a:tr h="427320">
                <a:tc>
                  <a:txBody>
                    <a:bodyPr/>
                    <a:lstStyle/>
                    <a:p>
                      <a:pPr algn="l" fontAlgn="b"/>
                      <a:r>
                        <a:rPr lang="en-US" sz="1800" u="none" strike="noStrike" dirty="0">
                          <a:effectLst/>
                        </a:rPr>
                        <a:t>Relative Feed Value </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214 (2.9)</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u="none" strike="noStrike" dirty="0" smtClean="0">
                          <a:effectLst/>
                        </a:rPr>
                        <a:t>144 (2.6)</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&gt; 151</a:t>
                      </a:r>
                      <a:endParaRPr lang="en-US" sz="1800" b="0" i="0" u="none" strike="noStrike" dirty="0">
                        <a:solidFill>
                          <a:srgbClr val="000000"/>
                        </a:solidFill>
                        <a:effectLst/>
                        <a:latin typeface="Calibri"/>
                      </a:endParaRPr>
                    </a:p>
                  </a:txBody>
                  <a:tcPr marL="0" marR="0" marT="0" marB="0" anchor="ctr"/>
                </a:tc>
              </a:tr>
              <a:tr h="427320">
                <a:tc>
                  <a:txBody>
                    <a:bodyPr/>
                    <a:lstStyle/>
                    <a:p>
                      <a:pPr algn="l" fontAlgn="b"/>
                      <a:r>
                        <a:rPr lang="en-US" sz="1800" u="none" strike="noStrike" dirty="0">
                          <a:effectLst/>
                        </a:rPr>
                        <a:t>Acid Detergent Fiber %</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16 (0.3)</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u="none" strike="noStrike" dirty="0" smtClean="0">
                          <a:effectLst/>
                        </a:rPr>
                        <a:t>29 (0.5)</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&lt;</a:t>
                      </a:r>
                      <a:r>
                        <a:rPr lang="en-US" sz="1800" b="0" i="0" u="none" strike="noStrike" baseline="0" dirty="0" smtClean="0">
                          <a:solidFill>
                            <a:srgbClr val="000000"/>
                          </a:solidFill>
                          <a:effectLst/>
                          <a:latin typeface="Calibri"/>
                        </a:rPr>
                        <a:t> 31</a:t>
                      </a:r>
                      <a:endParaRPr lang="en-US" sz="1800" b="0" i="0" u="none" strike="noStrike" dirty="0">
                        <a:solidFill>
                          <a:srgbClr val="000000"/>
                        </a:solidFill>
                        <a:effectLst/>
                        <a:latin typeface="Calibri"/>
                      </a:endParaRPr>
                    </a:p>
                  </a:txBody>
                  <a:tcPr marL="0" marR="0" marT="0" marB="0" anchor="ctr"/>
                </a:tc>
              </a:tr>
              <a:tr h="427320">
                <a:tc>
                  <a:txBody>
                    <a:bodyPr/>
                    <a:lstStyle/>
                    <a:p>
                      <a:pPr algn="l" fontAlgn="b"/>
                      <a:r>
                        <a:rPr lang="en-US" sz="1800" u="none" strike="noStrike" dirty="0">
                          <a:effectLst/>
                        </a:rPr>
                        <a:t>Neutral Detergent Fiber %</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33 (0.4)</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u="none" strike="noStrike" dirty="0" smtClean="0">
                          <a:effectLst/>
                        </a:rPr>
                        <a:t>43 (0.6)</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&lt; 40</a:t>
                      </a:r>
                      <a:endParaRPr lang="en-US" sz="1800" b="0" i="0" u="none" strike="noStrike" dirty="0">
                        <a:solidFill>
                          <a:srgbClr val="000000"/>
                        </a:solidFill>
                        <a:effectLst/>
                        <a:latin typeface="Calibri"/>
                      </a:endParaRPr>
                    </a:p>
                  </a:txBody>
                  <a:tcPr marL="0" marR="0" marT="0" marB="0" anchor="ctr"/>
                </a:tc>
              </a:tr>
              <a:tr h="427320">
                <a:tc>
                  <a:txBody>
                    <a:bodyPr/>
                    <a:lstStyle/>
                    <a:p>
                      <a:pPr algn="l" fontAlgn="b"/>
                      <a:r>
                        <a:rPr lang="en-US" sz="1800" u="none" strike="noStrike" dirty="0">
                          <a:effectLst/>
                        </a:rPr>
                        <a:t>Net Energy </a:t>
                      </a:r>
                      <a:r>
                        <a:rPr lang="en-US" sz="1800" u="none" strike="noStrike" dirty="0" err="1">
                          <a:effectLst/>
                        </a:rPr>
                        <a:t>Mcal</a:t>
                      </a:r>
                      <a:r>
                        <a:rPr lang="en-US" sz="1800" u="none" strike="noStrike" dirty="0">
                          <a:effectLst/>
                        </a:rPr>
                        <a:t>/100 lb</a:t>
                      </a:r>
                      <a:endParaRPr lang="en-US" sz="1800" b="0" i="0" u="none" strike="noStrike" dirty="0">
                        <a:solidFill>
                          <a:srgbClr val="000000"/>
                        </a:solidFill>
                        <a:effectLst/>
                        <a:latin typeface="Calibri"/>
                      </a:endParaRPr>
                    </a:p>
                  </a:txBody>
                  <a:tcPr marL="0" marR="0" marT="0" marB="0" anchor="b"/>
                </a:tc>
                <a:tc>
                  <a:txBody>
                    <a:bodyPr/>
                    <a:lstStyle/>
                    <a:p>
                      <a:pPr algn="ctr" fontAlgn="ctr"/>
                      <a:r>
                        <a:rPr lang="en-US" sz="1800" u="none" strike="noStrike" dirty="0" smtClean="0">
                          <a:effectLst/>
                        </a:rPr>
                        <a:t>83 (0.3)</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u="none" strike="noStrike" dirty="0" smtClean="0">
                          <a:effectLst/>
                        </a:rPr>
                        <a:t>67 (0.7)</a:t>
                      </a:r>
                      <a:endParaRPr lang="en-US" sz="1800" b="0" i="0" u="none" strike="noStrike" dirty="0">
                        <a:solidFill>
                          <a:srgbClr val="000000"/>
                        </a:solidFill>
                        <a:effectLst/>
                        <a:latin typeface="Calibri"/>
                      </a:endParaRPr>
                    </a:p>
                  </a:txBody>
                  <a:tcPr marL="0" marR="0" marT="0" marB="0" anchor="ctr"/>
                </a:tc>
                <a:tc>
                  <a:txBody>
                    <a:bodyPr/>
                    <a:lstStyle/>
                    <a:p>
                      <a:pPr algn="ctr" fontAlgn="ctr"/>
                      <a:r>
                        <a:rPr lang="en-US" sz="1800" b="0" i="0" u="none" strike="noStrike" dirty="0" smtClean="0">
                          <a:solidFill>
                            <a:srgbClr val="000000"/>
                          </a:solidFill>
                          <a:effectLst/>
                          <a:latin typeface="Calibri"/>
                        </a:rPr>
                        <a:t>--</a:t>
                      </a:r>
                      <a:endParaRPr lang="en-US" sz="1800" b="0" i="0" u="none" strike="noStrike" dirty="0">
                        <a:solidFill>
                          <a:srgbClr val="000000"/>
                        </a:solidFill>
                        <a:effectLst/>
                        <a:latin typeface="Calibri"/>
                      </a:endParaRPr>
                    </a:p>
                  </a:txBody>
                  <a:tcPr marL="0" marR="0" marT="0" marB="0" anchor="ctr"/>
                </a:tc>
              </a:tr>
            </a:tbl>
          </a:graphicData>
        </a:graphic>
      </p:graphicFrame>
      <p:sp>
        <p:nvSpPr>
          <p:cNvPr id="5" name="TextBox 4"/>
          <p:cNvSpPr txBox="1"/>
          <p:nvPr/>
        </p:nvSpPr>
        <p:spPr>
          <a:xfrm>
            <a:off x="685800" y="5449842"/>
            <a:ext cx="7772400" cy="1077218"/>
          </a:xfrm>
          <a:prstGeom prst="rect">
            <a:avLst/>
          </a:prstGeom>
          <a:noFill/>
        </p:spPr>
        <p:txBody>
          <a:bodyPr wrap="square" rtlCol="0">
            <a:spAutoFit/>
          </a:bodyPr>
          <a:lstStyle/>
          <a:p>
            <a:r>
              <a:rPr lang="en-US" sz="1600" i="1" dirty="0" smtClean="0"/>
              <a:t>Numbers in parentheses indicate standard error</a:t>
            </a:r>
          </a:p>
          <a:p>
            <a:endParaRPr lang="en-US" sz="1600" i="1" dirty="0"/>
          </a:p>
          <a:p>
            <a:r>
              <a:rPr lang="en-US" sz="1600" i="1" dirty="0" smtClean="0"/>
              <a:t>Prime forage standards from </a:t>
            </a:r>
            <a:r>
              <a:rPr lang="en-US" sz="1600" i="1" dirty="0"/>
              <a:t>“What is Forage Quality”, Ashley Pierce, Rensselaer County Cornell Cooperative </a:t>
            </a:r>
            <a:r>
              <a:rPr lang="en-US" sz="1600" i="1" dirty="0" smtClean="0"/>
              <a:t>Extension</a:t>
            </a:r>
            <a:endParaRPr lang="en-US" sz="1600" i="1" dirty="0"/>
          </a:p>
        </p:txBody>
      </p:sp>
      <p:pic>
        <p:nvPicPr>
          <p:cNvPr id="3" name="Picture 2" descr="forage at spring.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51199" y="1172633"/>
            <a:ext cx="1712097" cy="717205"/>
          </a:xfrm>
          <a:prstGeom prst="rect">
            <a:avLst/>
          </a:prstGeom>
          <a:ln>
            <a:solidFill>
              <a:schemeClr val="bg1"/>
            </a:solidFill>
          </a:ln>
        </p:spPr>
      </p:pic>
      <p:pic>
        <p:nvPicPr>
          <p:cNvPr id="6" name="Picture 5" descr="forage at summer.JPG"/>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4972314" y="1172633"/>
            <a:ext cx="1699419" cy="717206"/>
          </a:xfrm>
          <a:prstGeom prst="rect">
            <a:avLst/>
          </a:prstGeom>
          <a:ln>
            <a:solidFill>
              <a:srgbClr val="FFFFFF"/>
            </a:solidFill>
          </a:ln>
        </p:spPr>
      </p:pic>
    </p:spTree>
    <p:extLst>
      <p:ext uri="{BB962C8B-B14F-4D97-AF65-F5344CB8AC3E}">
        <p14:creationId xmlns:p14="http://schemas.microsoft.com/office/powerpoint/2010/main" val="2423041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498" y="1332546"/>
            <a:ext cx="8402782" cy="4864768"/>
          </a:xfrm>
          <a:prstGeom prst="rect">
            <a:avLst/>
          </a:prstGeom>
        </p:spPr>
      </p:pic>
      <p:sp>
        <p:nvSpPr>
          <p:cNvPr id="4" name="TextBox 3"/>
          <p:cNvSpPr txBox="1"/>
          <p:nvPr/>
        </p:nvSpPr>
        <p:spPr>
          <a:xfrm>
            <a:off x="2655146" y="4567391"/>
            <a:ext cx="304800" cy="406265"/>
          </a:xfrm>
          <a:prstGeom prst="rect">
            <a:avLst/>
          </a:prstGeom>
          <a:noFill/>
        </p:spPr>
        <p:txBody>
          <a:bodyPr wrap="square" rtlCol="0">
            <a:spAutoFit/>
          </a:bodyPr>
          <a:lstStyle/>
          <a:p>
            <a:pPr algn="ctr"/>
            <a:r>
              <a:rPr lang="en-US" dirty="0" smtClean="0">
                <a:solidFill>
                  <a:srgbClr val="000000"/>
                </a:solidFill>
              </a:rPr>
              <a:t>b</a:t>
            </a:r>
            <a:endParaRPr lang="en-US" dirty="0">
              <a:solidFill>
                <a:srgbClr val="000000"/>
              </a:solidFill>
            </a:endParaRPr>
          </a:p>
        </p:txBody>
      </p:sp>
      <p:sp>
        <p:nvSpPr>
          <p:cNvPr id="6" name="TextBox 5"/>
          <p:cNvSpPr txBox="1"/>
          <p:nvPr/>
        </p:nvSpPr>
        <p:spPr>
          <a:xfrm>
            <a:off x="3086948" y="4278946"/>
            <a:ext cx="304800" cy="419100"/>
          </a:xfrm>
          <a:prstGeom prst="rect">
            <a:avLst/>
          </a:prstGeom>
          <a:noFill/>
        </p:spPr>
        <p:txBody>
          <a:bodyPr wrap="square" rtlCol="0">
            <a:spAutoFit/>
          </a:bodyPr>
          <a:lstStyle/>
          <a:p>
            <a:pPr algn="ctr"/>
            <a:r>
              <a:rPr lang="en-US" dirty="0" smtClean="0">
                <a:solidFill>
                  <a:srgbClr val="000000"/>
                </a:solidFill>
              </a:rPr>
              <a:t>a</a:t>
            </a:r>
            <a:endParaRPr lang="en-US" dirty="0">
              <a:solidFill>
                <a:srgbClr val="000000"/>
              </a:solidFill>
            </a:endParaRPr>
          </a:p>
        </p:txBody>
      </p:sp>
      <p:sp>
        <p:nvSpPr>
          <p:cNvPr id="7" name="TextBox 6"/>
          <p:cNvSpPr txBox="1"/>
          <p:nvPr/>
        </p:nvSpPr>
        <p:spPr>
          <a:xfrm>
            <a:off x="1588346" y="4965330"/>
            <a:ext cx="304800" cy="369332"/>
          </a:xfrm>
          <a:prstGeom prst="rect">
            <a:avLst/>
          </a:prstGeom>
          <a:noFill/>
        </p:spPr>
        <p:txBody>
          <a:bodyPr wrap="square" rtlCol="0">
            <a:spAutoFit/>
          </a:bodyPr>
          <a:lstStyle/>
          <a:p>
            <a:pPr algn="ctr"/>
            <a:r>
              <a:rPr lang="en-US" dirty="0" smtClean="0">
                <a:solidFill>
                  <a:srgbClr val="000000"/>
                </a:solidFill>
              </a:rPr>
              <a:t>a</a:t>
            </a:r>
            <a:endParaRPr lang="en-US" dirty="0">
              <a:solidFill>
                <a:srgbClr val="000000"/>
              </a:solidFill>
            </a:endParaRPr>
          </a:p>
        </p:txBody>
      </p:sp>
      <p:sp>
        <p:nvSpPr>
          <p:cNvPr id="8" name="TextBox 7"/>
          <p:cNvSpPr txBox="1"/>
          <p:nvPr/>
        </p:nvSpPr>
        <p:spPr>
          <a:xfrm>
            <a:off x="2020148" y="4964746"/>
            <a:ext cx="304800" cy="369332"/>
          </a:xfrm>
          <a:prstGeom prst="rect">
            <a:avLst/>
          </a:prstGeom>
          <a:noFill/>
        </p:spPr>
        <p:txBody>
          <a:bodyPr wrap="square" rtlCol="0">
            <a:spAutoFit/>
          </a:bodyPr>
          <a:lstStyle/>
          <a:p>
            <a:pPr algn="ctr"/>
            <a:r>
              <a:rPr lang="en-US" dirty="0" smtClean="0">
                <a:solidFill>
                  <a:srgbClr val="000000"/>
                </a:solidFill>
              </a:rPr>
              <a:t>b</a:t>
            </a:r>
            <a:endParaRPr lang="en-US" dirty="0">
              <a:solidFill>
                <a:srgbClr val="000000"/>
              </a:solidFill>
            </a:endParaRPr>
          </a:p>
        </p:txBody>
      </p:sp>
      <p:sp>
        <p:nvSpPr>
          <p:cNvPr id="3" name="Title 2"/>
          <p:cNvSpPr>
            <a:spLocks noGrp="1"/>
          </p:cNvSpPr>
          <p:nvPr>
            <p:ph type="title"/>
          </p:nvPr>
        </p:nvSpPr>
        <p:spPr>
          <a:xfrm>
            <a:off x="45720" y="274638"/>
            <a:ext cx="9052560" cy="1143000"/>
          </a:xfrm>
        </p:spPr>
        <p:txBody>
          <a:bodyPr>
            <a:normAutofit/>
          </a:bodyPr>
          <a:lstStyle/>
          <a:p>
            <a:r>
              <a:rPr lang="en-US" sz="3200" b="1" dirty="0" smtClean="0"/>
              <a:t>Does harvesting forage reduce grain yield? </a:t>
            </a:r>
            <a:endParaRPr lang="en-US" sz="3200" b="1" dirty="0"/>
          </a:p>
        </p:txBody>
      </p:sp>
      <p:sp>
        <p:nvSpPr>
          <p:cNvPr id="14" name="Rectangle 13"/>
          <p:cNvSpPr/>
          <p:nvPr/>
        </p:nvSpPr>
        <p:spPr>
          <a:xfrm>
            <a:off x="800101" y="5658579"/>
            <a:ext cx="7701279" cy="5387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285481" y="2851211"/>
            <a:ext cx="858519" cy="1846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9045842">
            <a:off x="2901619" y="5964905"/>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17" name="TextBox 16"/>
          <p:cNvSpPr txBox="1"/>
          <p:nvPr/>
        </p:nvSpPr>
        <p:spPr>
          <a:xfrm rot="19045842">
            <a:off x="3347057" y="5979449"/>
            <a:ext cx="1257687" cy="307777"/>
          </a:xfrm>
          <a:prstGeom prst="rect">
            <a:avLst/>
          </a:prstGeom>
          <a:noFill/>
        </p:spPr>
        <p:txBody>
          <a:bodyPr wrap="square" rtlCol="0">
            <a:spAutoFit/>
          </a:bodyPr>
          <a:lstStyle/>
          <a:p>
            <a:pPr algn="r"/>
            <a:r>
              <a:rPr lang="en-US" sz="1400" dirty="0" smtClean="0"/>
              <a:t>Grain</a:t>
            </a:r>
          </a:p>
        </p:txBody>
      </p:sp>
      <p:sp>
        <p:nvSpPr>
          <p:cNvPr id="18" name="TextBox 17"/>
          <p:cNvSpPr txBox="1"/>
          <p:nvPr/>
        </p:nvSpPr>
        <p:spPr>
          <a:xfrm rot="19045842">
            <a:off x="3981119" y="5977604"/>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19" name="TextBox 18"/>
          <p:cNvSpPr txBox="1"/>
          <p:nvPr/>
        </p:nvSpPr>
        <p:spPr>
          <a:xfrm rot="19045842">
            <a:off x="4426557" y="5976759"/>
            <a:ext cx="1257687" cy="338555"/>
          </a:xfrm>
          <a:prstGeom prst="rect">
            <a:avLst/>
          </a:prstGeom>
          <a:noFill/>
        </p:spPr>
        <p:txBody>
          <a:bodyPr wrap="square" rtlCol="0">
            <a:spAutoFit/>
          </a:bodyPr>
          <a:lstStyle/>
          <a:p>
            <a:pPr algn="r"/>
            <a:r>
              <a:rPr lang="en-US" sz="1400" dirty="0" smtClean="0"/>
              <a:t>Grain</a:t>
            </a:r>
          </a:p>
        </p:txBody>
      </p:sp>
      <p:sp>
        <p:nvSpPr>
          <p:cNvPr id="20" name="TextBox 19"/>
          <p:cNvSpPr txBox="1"/>
          <p:nvPr/>
        </p:nvSpPr>
        <p:spPr>
          <a:xfrm rot="19045842">
            <a:off x="5043779" y="5978082"/>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21" name="TextBox 20"/>
          <p:cNvSpPr txBox="1"/>
          <p:nvPr/>
        </p:nvSpPr>
        <p:spPr>
          <a:xfrm rot="19045842">
            <a:off x="5489217" y="5992626"/>
            <a:ext cx="1257687" cy="307777"/>
          </a:xfrm>
          <a:prstGeom prst="rect">
            <a:avLst/>
          </a:prstGeom>
          <a:noFill/>
        </p:spPr>
        <p:txBody>
          <a:bodyPr wrap="square" rtlCol="0">
            <a:spAutoFit/>
          </a:bodyPr>
          <a:lstStyle/>
          <a:p>
            <a:pPr algn="r"/>
            <a:r>
              <a:rPr lang="en-US" sz="1400" dirty="0" smtClean="0"/>
              <a:t>Grain</a:t>
            </a:r>
          </a:p>
        </p:txBody>
      </p:sp>
      <p:sp>
        <p:nvSpPr>
          <p:cNvPr id="22" name="TextBox 21"/>
          <p:cNvSpPr txBox="1"/>
          <p:nvPr/>
        </p:nvSpPr>
        <p:spPr>
          <a:xfrm rot="19045842">
            <a:off x="6123279" y="5990781"/>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23" name="TextBox 22"/>
          <p:cNvSpPr txBox="1"/>
          <p:nvPr/>
        </p:nvSpPr>
        <p:spPr>
          <a:xfrm rot="19045842">
            <a:off x="6568717" y="5989936"/>
            <a:ext cx="1257687" cy="338555"/>
          </a:xfrm>
          <a:prstGeom prst="rect">
            <a:avLst/>
          </a:prstGeom>
          <a:noFill/>
        </p:spPr>
        <p:txBody>
          <a:bodyPr wrap="square" rtlCol="0">
            <a:spAutoFit/>
          </a:bodyPr>
          <a:lstStyle/>
          <a:p>
            <a:pPr algn="r"/>
            <a:r>
              <a:rPr lang="en-US" sz="1400" dirty="0" smtClean="0"/>
              <a:t>Grain</a:t>
            </a:r>
          </a:p>
        </p:txBody>
      </p:sp>
      <p:sp>
        <p:nvSpPr>
          <p:cNvPr id="9" name="TextBox 8"/>
          <p:cNvSpPr txBox="1"/>
          <p:nvPr/>
        </p:nvSpPr>
        <p:spPr>
          <a:xfrm rot="19045842">
            <a:off x="738478" y="5978082"/>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10" name="TextBox 9"/>
          <p:cNvSpPr txBox="1"/>
          <p:nvPr/>
        </p:nvSpPr>
        <p:spPr>
          <a:xfrm rot="19045842">
            <a:off x="1183916" y="5992626"/>
            <a:ext cx="1257687" cy="307777"/>
          </a:xfrm>
          <a:prstGeom prst="rect">
            <a:avLst/>
          </a:prstGeom>
          <a:noFill/>
        </p:spPr>
        <p:txBody>
          <a:bodyPr wrap="square" rtlCol="0">
            <a:spAutoFit/>
          </a:bodyPr>
          <a:lstStyle/>
          <a:p>
            <a:pPr algn="r"/>
            <a:r>
              <a:rPr lang="en-US" sz="1400" dirty="0" smtClean="0"/>
              <a:t>Grain</a:t>
            </a:r>
          </a:p>
        </p:txBody>
      </p:sp>
      <p:sp>
        <p:nvSpPr>
          <p:cNvPr id="12" name="TextBox 11"/>
          <p:cNvSpPr txBox="1"/>
          <p:nvPr/>
        </p:nvSpPr>
        <p:spPr>
          <a:xfrm rot="19045842">
            <a:off x="1817978" y="5990781"/>
            <a:ext cx="1257687" cy="307776"/>
          </a:xfrm>
          <a:prstGeom prst="rect">
            <a:avLst/>
          </a:prstGeom>
          <a:noFill/>
        </p:spPr>
        <p:txBody>
          <a:bodyPr wrap="square" rtlCol="0">
            <a:spAutoFit/>
          </a:bodyPr>
          <a:lstStyle/>
          <a:p>
            <a:pPr algn="r"/>
            <a:r>
              <a:rPr lang="en-US" sz="1400" dirty="0" smtClean="0"/>
              <a:t>Forage + grain</a:t>
            </a:r>
            <a:endParaRPr lang="en-US" sz="1600" dirty="0" smtClean="0"/>
          </a:p>
        </p:txBody>
      </p:sp>
      <p:sp>
        <p:nvSpPr>
          <p:cNvPr id="13" name="TextBox 12"/>
          <p:cNvSpPr txBox="1"/>
          <p:nvPr/>
        </p:nvSpPr>
        <p:spPr>
          <a:xfrm rot="19045842">
            <a:off x="2263416" y="5989936"/>
            <a:ext cx="1257687" cy="338555"/>
          </a:xfrm>
          <a:prstGeom prst="rect">
            <a:avLst/>
          </a:prstGeom>
          <a:noFill/>
        </p:spPr>
        <p:txBody>
          <a:bodyPr wrap="square" rtlCol="0">
            <a:spAutoFit/>
          </a:bodyPr>
          <a:lstStyle/>
          <a:p>
            <a:pPr algn="r"/>
            <a:r>
              <a:rPr lang="en-US" sz="1400" dirty="0" smtClean="0"/>
              <a:t>Grain</a:t>
            </a:r>
          </a:p>
        </p:txBody>
      </p:sp>
    </p:spTree>
    <p:extLst>
      <p:ext uri="{BB962C8B-B14F-4D97-AF65-F5344CB8AC3E}">
        <p14:creationId xmlns:p14="http://schemas.microsoft.com/office/powerpoint/2010/main" val="9950305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smtClean="0"/>
              <a:t>Dual purpose kernza experiment</a:t>
            </a:r>
            <a:endParaRPr lang="en-US" sz="4000" b="1" dirty="0"/>
          </a:p>
        </p:txBody>
      </p:sp>
      <p:sp>
        <p:nvSpPr>
          <p:cNvPr id="4" name="Content Placeholder 3"/>
          <p:cNvSpPr>
            <a:spLocks noGrp="1"/>
          </p:cNvSpPr>
          <p:nvPr>
            <p:ph idx="1"/>
          </p:nvPr>
        </p:nvSpPr>
        <p:spPr/>
        <p:txBody>
          <a:bodyPr>
            <a:normAutofit lnSpcReduction="10000"/>
          </a:bodyPr>
          <a:lstStyle/>
          <a:p>
            <a:r>
              <a:rPr lang="en-US" dirty="0" smtClean="0"/>
              <a:t>Yields vary widely across sites and environments</a:t>
            </a:r>
          </a:p>
          <a:p>
            <a:endParaRPr lang="en-US" dirty="0" smtClean="0"/>
          </a:p>
          <a:p>
            <a:r>
              <a:rPr lang="en-US" dirty="0" smtClean="0"/>
              <a:t>Control treatments yielded less grain in 2016</a:t>
            </a:r>
          </a:p>
          <a:p>
            <a:pPr lvl="1"/>
            <a:r>
              <a:rPr lang="en-US" dirty="0" smtClean="0"/>
              <a:t>Need to remove straw after grain harvest</a:t>
            </a:r>
          </a:p>
          <a:p>
            <a:endParaRPr lang="en-US" dirty="0" smtClean="0"/>
          </a:p>
          <a:p>
            <a:r>
              <a:rPr lang="en-US" dirty="0" smtClean="0"/>
              <a:t>Spring clipping reduced plant height, but few declines in grain occurred</a:t>
            </a:r>
          </a:p>
          <a:p>
            <a:pPr lvl="1"/>
            <a:r>
              <a:rPr lang="en-US" dirty="0" smtClean="0"/>
              <a:t>Could help with lodging</a:t>
            </a:r>
          </a:p>
        </p:txBody>
      </p:sp>
    </p:spTree>
    <p:extLst>
      <p:ext uri="{BB962C8B-B14F-4D97-AF65-F5344CB8AC3E}">
        <p14:creationId xmlns:p14="http://schemas.microsoft.com/office/powerpoint/2010/main" val="35629480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609600" y="381000"/>
            <a:ext cx="7543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solidFill>
                  <a:schemeClr val="bg1"/>
                </a:solidFill>
              </a:rPr>
              <a:t>The spider plot</a:t>
            </a:r>
          </a:p>
        </p:txBody>
      </p:sp>
      <p:sp>
        <p:nvSpPr>
          <p:cNvPr id="7" name="Rectangle 6"/>
          <p:cNvSpPr/>
          <p:nvPr/>
        </p:nvSpPr>
        <p:spPr>
          <a:xfrm>
            <a:off x="5956300" y="1417638"/>
            <a:ext cx="2730500" cy="4875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5"/>
          <p:cNvSpPr>
            <a:spLocks noGrp="1"/>
          </p:cNvSpPr>
          <p:nvPr>
            <p:ph type="title"/>
          </p:nvPr>
        </p:nvSpPr>
        <p:spPr>
          <a:xfrm>
            <a:off x="457200" y="274638"/>
            <a:ext cx="8229600" cy="779462"/>
          </a:xfrm>
        </p:spPr>
        <p:txBody>
          <a:bodyPr>
            <a:normAutofit/>
          </a:bodyPr>
          <a:lstStyle/>
          <a:p>
            <a:r>
              <a:rPr lang="en-US" sz="3200" b="1" dirty="0" smtClean="0"/>
              <a:t> Overcoming trade-offs of in agriculture</a:t>
            </a:r>
            <a:endParaRPr lang="en-US" sz="3200" b="1" dirty="0"/>
          </a:p>
        </p:txBody>
      </p:sp>
      <p:pic>
        <p:nvPicPr>
          <p:cNvPr id="11" name="Picture 10" descr="F3.larg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637" y="1202928"/>
            <a:ext cx="8312727" cy="4500563"/>
          </a:xfrm>
          <a:prstGeom prst="rect">
            <a:avLst/>
          </a:prstGeom>
        </p:spPr>
      </p:pic>
      <p:sp>
        <p:nvSpPr>
          <p:cNvPr id="12" name="Rectangle 11"/>
          <p:cNvSpPr/>
          <p:nvPr/>
        </p:nvSpPr>
        <p:spPr>
          <a:xfrm>
            <a:off x="723900" y="6420535"/>
            <a:ext cx="7772400" cy="307777"/>
          </a:xfrm>
          <a:prstGeom prst="rect">
            <a:avLst/>
          </a:prstGeom>
        </p:spPr>
        <p:txBody>
          <a:bodyPr wrap="square">
            <a:spAutoFit/>
          </a:bodyPr>
          <a:lstStyle/>
          <a:p>
            <a:pPr algn="ctr"/>
            <a:r>
              <a:rPr lang="en-US" sz="1400" dirty="0"/>
              <a:t>Foley et al. 2005. Global Consequences of Land Use. Science 309</a:t>
            </a:r>
            <a:r>
              <a:rPr lang="en-US" sz="1400" dirty="0" smtClean="0"/>
              <a:t>:570-574</a:t>
            </a:r>
            <a:endParaRPr lang="en-US" sz="1400" dirty="0"/>
          </a:p>
        </p:txBody>
      </p:sp>
    </p:spTree>
    <p:extLst>
      <p:ext uri="{BB962C8B-B14F-4D97-AF65-F5344CB8AC3E}">
        <p14:creationId xmlns:p14="http://schemas.microsoft.com/office/powerpoint/2010/main" val="16205813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432"/>
            <a:ext cx="8229600" cy="1143000"/>
          </a:xfrm>
        </p:spPr>
        <p:txBody>
          <a:bodyPr/>
          <a:lstStyle/>
          <a:p>
            <a:r>
              <a:rPr lang="en-US" b="1" dirty="0" smtClean="0"/>
              <a:t>Survey on perennial grains</a:t>
            </a:r>
            <a:endParaRPr lang="en-US" b="1" dirty="0"/>
          </a:p>
        </p:txBody>
      </p:sp>
      <p:sp>
        <p:nvSpPr>
          <p:cNvPr id="3" name="Content Placeholder 2"/>
          <p:cNvSpPr>
            <a:spLocks noGrp="1"/>
          </p:cNvSpPr>
          <p:nvPr>
            <p:ph idx="1"/>
          </p:nvPr>
        </p:nvSpPr>
        <p:spPr>
          <a:xfrm>
            <a:off x="4980532" y="1540933"/>
            <a:ext cx="3908706" cy="4706029"/>
          </a:xfrm>
        </p:spPr>
        <p:txBody>
          <a:bodyPr>
            <a:normAutofit/>
          </a:bodyPr>
          <a:lstStyle/>
          <a:p>
            <a:pPr>
              <a:spcAft>
                <a:spcPts val="3000"/>
              </a:spcAft>
            </a:pPr>
            <a:r>
              <a:rPr lang="en-US" sz="2800" dirty="0" smtClean="0"/>
              <a:t>Farmers &amp; Processors</a:t>
            </a:r>
          </a:p>
          <a:p>
            <a:pPr>
              <a:spcAft>
                <a:spcPts val="3000"/>
              </a:spcAft>
            </a:pPr>
            <a:r>
              <a:rPr lang="en-US" sz="2800" dirty="0" smtClean="0"/>
              <a:t>Gauge interest and current knowledge</a:t>
            </a:r>
          </a:p>
          <a:p>
            <a:pPr>
              <a:spcAft>
                <a:spcPts val="3000"/>
              </a:spcAft>
            </a:pPr>
            <a:r>
              <a:rPr lang="en-US" sz="2800" dirty="0" smtClean="0"/>
              <a:t>France and USA</a:t>
            </a:r>
          </a:p>
          <a:p>
            <a:pPr>
              <a:spcAft>
                <a:spcPts val="3000"/>
              </a:spcAft>
            </a:pPr>
            <a:r>
              <a:rPr lang="en-US" sz="2800" dirty="0"/>
              <a:t>I</a:t>
            </a:r>
            <a:r>
              <a:rPr lang="en-US" sz="2800" dirty="0" smtClean="0"/>
              <a:t>nform research and market goals</a:t>
            </a:r>
          </a:p>
        </p:txBody>
      </p:sp>
      <p:pic>
        <p:nvPicPr>
          <p:cNvPr id="4" name="Picture 3" descr="qualtrics per grains survey screensho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779" y="1356551"/>
            <a:ext cx="4523332" cy="5117530"/>
          </a:xfrm>
          <a:prstGeom prst="rect">
            <a:avLst/>
          </a:prstGeom>
        </p:spPr>
      </p:pic>
    </p:spTree>
    <p:extLst>
      <p:ext uri="{BB962C8B-B14F-4D97-AF65-F5344CB8AC3E}">
        <p14:creationId xmlns:p14="http://schemas.microsoft.com/office/powerpoint/2010/main" val="14547194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750"/>
          </a:xfrm>
        </p:spPr>
        <p:txBody>
          <a:bodyPr>
            <a:normAutofit fontScale="90000"/>
          </a:bodyPr>
          <a:lstStyle/>
          <a:p>
            <a:r>
              <a:rPr lang="en-US" b="1" dirty="0" smtClean="0"/>
              <a:t>Survey responses by state and region </a:t>
            </a:r>
            <a:endParaRPr lang="en-US" b="1" dirty="0"/>
          </a:p>
        </p:txBody>
      </p:sp>
      <p:sp>
        <p:nvSpPr>
          <p:cNvPr id="10" name="TextBox 9"/>
          <p:cNvSpPr txBox="1"/>
          <p:nvPr/>
        </p:nvSpPr>
        <p:spPr>
          <a:xfrm>
            <a:off x="1512047" y="1841224"/>
            <a:ext cx="1531188" cy="369332"/>
          </a:xfrm>
          <a:prstGeom prst="rect">
            <a:avLst/>
          </a:prstGeom>
          <a:noFill/>
        </p:spPr>
        <p:txBody>
          <a:bodyPr wrap="none" rtlCol="0">
            <a:spAutoFit/>
          </a:bodyPr>
          <a:lstStyle/>
          <a:p>
            <a:r>
              <a:rPr lang="en-US" b="1" dirty="0" smtClean="0"/>
              <a:t>88 US farmers</a:t>
            </a:r>
            <a:endParaRPr lang="en-US" b="1" dirty="0"/>
          </a:p>
        </p:txBody>
      </p:sp>
      <p:pic>
        <p:nvPicPr>
          <p:cNvPr id="7" name="Picture 6" descr="map US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105" y="2413817"/>
            <a:ext cx="4854856" cy="3235761"/>
          </a:xfrm>
          <a:prstGeom prst="rect">
            <a:avLst/>
          </a:prstGeom>
        </p:spPr>
      </p:pic>
      <p:pic>
        <p:nvPicPr>
          <p:cNvPr id="5" name="Picture 4" descr="map Fran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4591" y="2237367"/>
            <a:ext cx="4264585" cy="3939665"/>
          </a:xfrm>
          <a:prstGeom prst="rect">
            <a:avLst/>
          </a:prstGeom>
        </p:spPr>
      </p:pic>
      <p:sp>
        <p:nvSpPr>
          <p:cNvPr id="11" name="TextBox 10"/>
          <p:cNvSpPr txBox="1"/>
          <p:nvPr/>
        </p:nvSpPr>
        <p:spPr>
          <a:xfrm>
            <a:off x="5862919" y="1841224"/>
            <a:ext cx="2035721" cy="369332"/>
          </a:xfrm>
          <a:prstGeom prst="rect">
            <a:avLst/>
          </a:prstGeom>
          <a:noFill/>
        </p:spPr>
        <p:txBody>
          <a:bodyPr wrap="none" rtlCol="0">
            <a:spAutoFit/>
          </a:bodyPr>
          <a:lstStyle/>
          <a:p>
            <a:r>
              <a:rPr lang="en-US" b="1" dirty="0" smtClean="0"/>
              <a:t>319 French farmers</a:t>
            </a:r>
            <a:endParaRPr lang="en-US" b="1" dirty="0"/>
          </a:p>
        </p:txBody>
      </p:sp>
      <p:pic>
        <p:nvPicPr>
          <p:cNvPr id="14" name="Picture 13" descr="map USA.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88553" y="1075504"/>
            <a:ext cx="1063110" cy="1792162"/>
          </a:xfrm>
          <a:prstGeom prst="rect">
            <a:avLst/>
          </a:prstGeom>
        </p:spPr>
      </p:pic>
      <p:pic>
        <p:nvPicPr>
          <p:cNvPr id="16" name="Picture 15" descr="map USA.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4107097" y="4953815"/>
            <a:ext cx="916177" cy="453039"/>
          </a:xfrm>
          <a:prstGeom prst="rect">
            <a:avLst/>
          </a:prstGeom>
        </p:spPr>
      </p:pic>
      <p:pic>
        <p:nvPicPr>
          <p:cNvPr id="17" name="Picture 16" descr="map USA.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8198829" y="2656086"/>
            <a:ext cx="916177" cy="453039"/>
          </a:xfrm>
          <a:prstGeom prst="rect">
            <a:avLst/>
          </a:prstGeom>
        </p:spPr>
      </p:pic>
      <p:pic>
        <p:nvPicPr>
          <p:cNvPr id="15" name="Picture 14" descr="map France.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23413" y="1381479"/>
            <a:ext cx="910212" cy="1501127"/>
          </a:xfrm>
          <a:prstGeom prst="rect">
            <a:avLst/>
          </a:prstGeom>
        </p:spPr>
      </p:pic>
      <p:sp>
        <p:nvSpPr>
          <p:cNvPr id="3" name="Rectangle 2"/>
          <p:cNvSpPr/>
          <p:nvPr/>
        </p:nvSpPr>
        <p:spPr>
          <a:xfrm>
            <a:off x="448842" y="6226770"/>
            <a:ext cx="8312727" cy="523220"/>
          </a:xfrm>
          <a:prstGeom prst="rect">
            <a:avLst/>
          </a:prstGeom>
        </p:spPr>
        <p:txBody>
          <a:bodyPr wrap="square">
            <a:spAutoFit/>
          </a:bodyPr>
          <a:lstStyle/>
          <a:p>
            <a:pPr algn="ctr"/>
            <a:r>
              <a:rPr lang="en-US" sz="1400" dirty="0" smtClean="0"/>
              <a:t>Perspectives on Perennial Grain Crop Production Differ Between Organic and Conventional Farmers in </a:t>
            </a:r>
            <a:r>
              <a:rPr lang="en-US" sz="1400" dirty="0"/>
              <a:t>t</a:t>
            </a:r>
            <a:r>
              <a:rPr lang="en-US" sz="1400" dirty="0" smtClean="0"/>
              <a:t>he United States and France. Valentine </a:t>
            </a:r>
            <a:r>
              <a:rPr lang="en-US" sz="1400" dirty="0" err="1" smtClean="0"/>
              <a:t>Debray</a:t>
            </a:r>
            <a:r>
              <a:rPr lang="en-US" sz="1400" dirty="0" smtClean="0"/>
              <a:t>, Sandra Wayman, Christophe David and Matthew Ryan. </a:t>
            </a:r>
            <a:r>
              <a:rPr lang="en-US" sz="1400" i="1" dirty="0" smtClean="0"/>
              <a:t>In-Prep</a:t>
            </a:r>
            <a:r>
              <a:rPr lang="en-US" sz="1400" dirty="0" smtClean="0"/>
              <a:t> </a:t>
            </a:r>
            <a:endParaRPr lang="en-US" sz="1400" dirty="0"/>
          </a:p>
        </p:txBody>
      </p:sp>
    </p:spTree>
    <p:extLst>
      <p:ext uri="{BB962C8B-B14F-4D97-AF65-F5344CB8AC3E}">
        <p14:creationId xmlns:p14="http://schemas.microsoft.com/office/powerpoint/2010/main" val="39310342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p:cNvPicPr>
            <a:picLocks noChangeAspect="1"/>
          </p:cNvPicPr>
          <p:nvPr/>
        </p:nvPicPr>
        <p:blipFill rotWithShape="1">
          <a:blip r:embed="rId2" cstate="email">
            <a:extLst>
              <a:ext uri="{28A0092B-C50C-407E-A947-70E740481C1C}">
                <a14:useLocalDpi xmlns:a14="http://schemas.microsoft.com/office/drawing/2010/main"/>
              </a:ext>
            </a:extLst>
          </a:blip>
          <a:srcRect l="3407" r="1531" b="6887"/>
          <a:stretch/>
        </p:blipFill>
        <p:spPr bwMode="auto">
          <a:xfrm>
            <a:off x="-52188" y="708822"/>
            <a:ext cx="9186725" cy="5883902"/>
          </a:xfrm>
          <a:prstGeom prst="rect">
            <a:avLst/>
          </a:prstGeom>
          <a:noFill/>
          <a:ln>
            <a:noFill/>
          </a:ln>
        </p:spPr>
      </p:pic>
      <p:sp>
        <p:nvSpPr>
          <p:cNvPr id="3" name="Title 1"/>
          <p:cNvSpPr txBox="1">
            <a:spLocks/>
          </p:cNvSpPr>
          <p:nvPr/>
        </p:nvSpPr>
        <p:spPr>
          <a:xfrm>
            <a:off x="457200" y="152873"/>
            <a:ext cx="8229600" cy="55229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t>Motivations for growing perennial grains</a:t>
            </a:r>
            <a:endParaRPr lang="en-US" sz="3200" b="1" dirty="0"/>
          </a:p>
        </p:txBody>
      </p:sp>
      <p:pic>
        <p:nvPicPr>
          <p:cNvPr id="5" name="Image 11"/>
          <p:cNvPicPr>
            <a:picLocks noChangeAspect="1"/>
          </p:cNvPicPr>
          <p:nvPr/>
        </p:nvPicPr>
        <p:blipFill rotWithShape="1">
          <a:blip r:embed="rId3" cstate="email">
            <a:extLst>
              <a:ext uri="{28A0092B-C50C-407E-A947-70E740481C1C}">
                <a14:useLocalDpi xmlns:a14="http://schemas.microsoft.com/office/drawing/2010/main"/>
              </a:ext>
            </a:extLst>
          </a:blip>
          <a:srcRect l="38584" t="93767" r="38503" b="1354"/>
          <a:stretch/>
        </p:blipFill>
        <p:spPr bwMode="auto">
          <a:xfrm>
            <a:off x="5397364" y="5273216"/>
            <a:ext cx="2767543" cy="385591"/>
          </a:xfrm>
          <a:prstGeom prst="rect">
            <a:avLst/>
          </a:prstGeom>
          <a:noFill/>
          <a:ln>
            <a:noFill/>
          </a:ln>
        </p:spPr>
      </p:pic>
      <p:sp>
        <p:nvSpPr>
          <p:cNvPr id="7" name="Rectangle 6"/>
          <p:cNvSpPr/>
          <p:nvPr/>
        </p:nvSpPr>
        <p:spPr>
          <a:xfrm>
            <a:off x="1" y="6592724"/>
            <a:ext cx="9144000" cy="230832"/>
          </a:xfrm>
          <a:prstGeom prst="rect">
            <a:avLst/>
          </a:prstGeom>
        </p:spPr>
        <p:txBody>
          <a:bodyPr wrap="square">
            <a:spAutoFit/>
          </a:bodyPr>
          <a:lstStyle/>
          <a:p>
            <a:pPr algn="ctr"/>
            <a:r>
              <a:rPr lang="en-US" sz="900" dirty="0" smtClean="0"/>
              <a:t>Perspectives on Perennial Grain Crop Production Differ between Organic and Conventional Farmers in the United States and France. </a:t>
            </a:r>
            <a:r>
              <a:rPr lang="en-US" sz="900" dirty="0" err="1" smtClean="0"/>
              <a:t>Debray</a:t>
            </a:r>
            <a:r>
              <a:rPr lang="en-US" sz="900" dirty="0" smtClean="0"/>
              <a:t>, V., S. Wayman, C. David, and M. Ryan.</a:t>
            </a:r>
            <a:r>
              <a:rPr lang="en-US" sz="900" baseline="0" dirty="0" smtClean="0"/>
              <a:t> </a:t>
            </a:r>
            <a:r>
              <a:rPr lang="en-US" sz="900" i="1" baseline="0" dirty="0" smtClean="0"/>
              <a:t>In-Prep</a:t>
            </a:r>
            <a:endParaRPr lang="en-US" sz="900" i="1" dirty="0" smtClean="0"/>
          </a:p>
        </p:txBody>
      </p:sp>
    </p:spTree>
    <p:extLst>
      <p:ext uri="{BB962C8B-B14F-4D97-AF65-F5344CB8AC3E}">
        <p14:creationId xmlns:p14="http://schemas.microsoft.com/office/powerpoint/2010/main" val="23952182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1"/>
          <p:cNvPicPr>
            <a:picLocks noChangeAspect="1"/>
          </p:cNvPicPr>
          <p:nvPr/>
        </p:nvPicPr>
        <p:blipFill rotWithShape="1">
          <a:blip r:embed="rId3" cstate="email">
            <a:extLst>
              <a:ext uri="{28A0092B-C50C-407E-A947-70E740481C1C}">
                <a14:useLocalDpi xmlns:a14="http://schemas.microsoft.com/office/drawing/2010/main"/>
              </a:ext>
            </a:extLst>
          </a:blip>
          <a:srcRect l="3665" b="7248"/>
          <a:stretch/>
        </p:blipFill>
        <p:spPr bwMode="auto">
          <a:xfrm>
            <a:off x="34794" y="768289"/>
            <a:ext cx="9087090" cy="5725224"/>
          </a:xfrm>
          <a:prstGeom prst="rect">
            <a:avLst/>
          </a:prstGeom>
          <a:noFill/>
          <a:ln>
            <a:noFill/>
          </a:ln>
        </p:spPr>
      </p:pic>
      <p:sp>
        <p:nvSpPr>
          <p:cNvPr id="2" name="Title 1"/>
          <p:cNvSpPr>
            <a:spLocks noGrp="1"/>
          </p:cNvSpPr>
          <p:nvPr>
            <p:ph type="title"/>
          </p:nvPr>
        </p:nvSpPr>
        <p:spPr>
          <a:xfrm>
            <a:off x="457200" y="152873"/>
            <a:ext cx="8229600" cy="552297"/>
          </a:xfrm>
        </p:spPr>
        <p:txBody>
          <a:bodyPr>
            <a:noAutofit/>
          </a:bodyPr>
          <a:lstStyle/>
          <a:p>
            <a:r>
              <a:rPr lang="en-US" sz="3200" b="1" dirty="0" smtClean="0"/>
              <a:t>Concerns about perennial grains</a:t>
            </a:r>
            <a:endParaRPr lang="en-US" sz="3200" b="1" dirty="0"/>
          </a:p>
        </p:txBody>
      </p:sp>
      <p:pic>
        <p:nvPicPr>
          <p:cNvPr id="7" name="Image 11"/>
          <p:cNvPicPr>
            <a:picLocks noChangeAspect="1"/>
          </p:cNvPicPr>
          <p:nvPr/>
        </p:nvPicPr>
        <p:blipFill rotWithShape="1">
          <a:blip r:embed="rId3" cstate="email">
            <a:extLst>
              <a:ext uri="{28A0092B-C50C-407E-A947-70E740481C1C}">
                <a14:useLocalDpi xmlns:a14="http://schemas.microsoft.com/office/drawing/2010/main"/>
              </a:ext>
            </a:extLst>
          </a:blip>
          <a:srcRect l="38584" t="93767" r="38503" b="1354"/>
          <a:stretch/>
        </p:blipFill>
        <p:spPr bwMode="auto">
          <a:xfrm>
            <a:off x="6245317" y="5428323"/>
            <a:ext cx="2767543" cy="385591"/>
          </a:xfrm>
          <a:prstGeom prst="rect">
            <a:avLst/>
          </a:prstGeom>
          <a:noFill/>
          <a:ln>
            <a:noFill/>
          </a:ln>
        </p:spPr>
      </p:pic>
      <p:sp>
        <p:nvSpPr>
          <p:cNvPr id="8" name="Rectangle 7"/>
          <p:cNvSpPr/>
          <p:nvPr/>
        </p:nvSpPr>
        <p:spPr>
          <a:xfrm>
            <a:off x="1" y="6592724"/>
            <a:ext cx="9144000" cy="230832"/>
          </a:xfrm>
          <a:prstGeom prst="rect">
            <a:avLst/>
          </a:prstGeom>
        </p:spPr>
        <p:txBody>
          <a:bodyPr wrap="square">
            <a:spAutoFit/>
          </a:bodyPr>
          <a:lstStyle/>
          <a:p>
            <a:pPr algn="ctr"/>
            <a:r>
              <a:rPr lang="en-US" sz="900" dirty="0" smtClean="0"/>
              <a:t>Perspectives on Perennial Grain Crop Production Differ between Organic and Conventional Farmers in the United States and France. </a:t>
            </a:r>
            <a:r>
              <a:rPr lang="en-US" sz="900" dirty="0" err="1" smtClean="0"/>
              <a:t>Debray</a:t>
            </a:r>
            <a:r>
              <a:rPr lang="en-US" sz="900" dirty="0" smtClean="0"/>
              <a:t>, V., S. Wayman, C. David, and M. Ryan.</a:t>
            </a:r>
            <a:r>
              <a:rPr lang="en-US" sz="900" baseline="0" dirty="0" smtClean="0"/>
              <a:t> </a:t>
            </a:r>
            <a:r>
              <a:rPr lang="en-US" sz="900" i="1" baseline="0" dirty="0" smtClean="0"/>
              <a:t>In-Prep</a:t>
            </a:r>
            <a:endParaRPr lang="en-US" sz="900" i="1" dirty="0" smtClean="0"/>
          </a:p>
        </p:txBody>
      </p:sp>
    </p:spTree>
    <p:extLst>
      <p:ext uri="{BB962C8B-B14F-4D97-AF65-F5344CB8AC3E}">
        <p14:creationId xmlns:p14="http://schemas.microsoft.com/office/powerpoint/2010/main" val="3944154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019" y="806528"/>
            <a:ext cx="8803728" cy="5744828"/>
          </a:xfrm>
          <a:prstGeom prst="rect">
            <a:avLst/>
          </a:prstGeom>
          <a:noFill/>
          <a:ln>
            <a:noFill/>
          </a:ln>
        </p:spPr>
      </p:pic>
      <p:sp>
        <p:nvSpPr>
          <p:cNvPr id="3" name="Title 1"/>
          <p:cNvSpPr txBox="1">
            <a:spLocks/>
          </p:cNvSpPr>
          <p:nvPr/>
        </p:nvSpPr>
        <p:spPr>
          <a:xfrm>
            <a:off x="457200" y="152873"/>
            <a:ext cx="8229600" cy="55229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t>Farmer agreement with targeted statements </a:t>
            </a:r>
            <a:endParaRPr lang="en-US" sz="3200" b="1" dirty="0"/>
          </a:p>
        </p:txBody>
      </p:sp>
    </p:spTree>
    <p:extLst>
      <p:ext uri="{BB962C8B-B14F-4D97-AF65-F5344CB8AC3E}">
        <p14:creationId xmlns:p14="http://schemas.microsoft.com/office/powerpoint/2010/main" val="40973502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274638"/>
            <a:ext cx="9052560" cy="1143000"/>
          </a:xfrm>
        </p:spPr>
        <p:txBody>
          <a:bodyPr>
            <a:noAutofit/>
          </a:bodyPr>
          <a:lstStyle/>
          <a:p>
            <a:r>
              <a:rPr lang="en-US" sz="2800" b="1" dirty="0" smtClean="0"/>
              <a:t>Developing </a:t>
            </a:r>
            <a:r>
              <a:rPr lang="en-US" sz="2800" b="1" dirty="0"/>
              <a:t>perennial grain cropping systems and </a:t>
            </a:r>
            <a:r>
              <a:rPr lang="en-US" sz="2800" b="1" dirty="0" smtClean="0"/>
              <a:t>market opportunities </a:t>
            </a:r>
            <a:r>
              <a:rPr lang="en-US" sz="2800" b="1" dirty="0"/>
              <a:t>in </a:t>
            </a:r>
            <a:r>
              <a:rPr lang="en-US" sz="2800" b="1" dirty="0" smtClean="0"/>
              <a:t>the NE (NE SARE Grant LNE16</a:t>
            </a:r>
            <a:r>
              <a:rPr lang="en-US" sz="2800" b="1" dirty="0"/>
              <a:t>-351 )</a:t>
            </a:r>
          </a:p>
        </p:txBody>
      </p:sp>
      <p:sp>
        <p:nvSpPr>
          <p:cNvPr id="3" name="Content Placeholder 2"/>
          <p:cNvSpPr>
            <a:spLocks noGrp="1"/>
          </p:cNvSpPr>
          <p:nvPr>
            <p:ph idx="1"/>
          </p:nvPr>
        </p:nvSpPr>
        <p:spPr>
          <a:xfrm>
            <a:off x="457201" y="2895593"/>
            <a:ext cx="8204199" cy="3572933"/>
          </a:xfrm>
        </p:spPr>
        <p:txBody>
          <a:bodyPr>
            <a:noAutofit/>
          </a:bodyPr>
          <a:lstStyle/>
          <a:p>
            <a:pPr>
              <a:spcAft>
                <a:spcPts val="1200"/>
              </a:spcAft>
            </a:pPr>
            <a:r>
              <a:rPr lang="en-US" sz="2400" dirty="0" smtClean="0"/>
              <a:t>Outstanding organic farmers and project manager (Sandra Wayman) who are committed to the project</a:t>
            </a:r>
            <a:endParaRPr lang="en-US" sz="2400" dirty="0"/>
          </a:p>
          <a:p>
            <a:pPr>
              <a:spcAft>
                <a:spcPts val="1200"/>
              </a:spcAft>
            </a:pPr>
            <a:r>
              <a:rPr lang="en-US" sz="2400" dirty="0" smtClean="0"/>
              <a:t>On-farm trials designed by farmers and focused on practical questions; new experiment at Musgrave comparing perennial and annual grains</a:t>
            </a:r>
            <a:endParaRPr lang="en-US" sz="2400" dirty="0"/>
          </a:p>
          <a:p>
            <a:pPr>
              <a:spcAft>
                <a:spcPts val="1200"/>
              </a:spcAft>
            </a:pPr>
            <a:r>
              <a:rPr lang="en-US" sz="2400" dirty="0" smtClean="0"/>
              <a:t>Workshop, tasting event with bakers, brewers,                        and distillers, and on-farm field day  </a:t>
            </a:r>
            <a:endParaRPr lang="en-US" sz="2400" dirty="0"/>
          </a:p>
          <a:p>
            <a:pPr>
              <a:spcAft>
                <a:spcPts val="1200"/>
              </a:spcAft>
            </a:pPr>
            <a:endParaRPr lang="en-US" sz="2400" dirty="0" smtClean="0"/>
          </a:p>
          <a:p>
            <a:pPr>
              <a:spcAft>
                <a:spcPts val="1200"/>
              </a:spcAft>
            </a:pPr>
            <a:endParaRPr lang="en-US" sz="24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4933" y="4800852"/>
            <a:ext cx="1786467" cy="1583009"/>
          </a:xfrm>
          <a:prstGeom prst="rect">
            <a:avLst/>
          </a:prstGeom>
        </p:spPr>
      </p:pic>
      <p:sp>
        <p:nvSpPr>
          <p:cNvPr id="6" name="Content Placeholder 2"/>
          <p:cNvSpPr txBox="1">
            <a:spLocks/>
          </p:cNvSpPr>
          <p:nvPr/>
        </p:nvSpPr>
        <p:spPr>
          <a:xfrm>
            <a:off x="210818" y="1468437"/>
            <a:ext cx="8773161" cy="1261539"/>
          </a:xfrm>
          <a:prstGeom prst="rect">
            <a:avLst/>
          </a:prstGeom>
          <a:solidFill>
            <a:schemeClr val="accent3">
              <a:lumMod val="40000"/>
              <a:lumOff val="60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1200"/>
              </a:spcAft>
              <a:buFont typeface="Arial"/>
              <a:buNone/>
            </a:pPr>
            <a:r>
              <a:rPr lang="en-US" sz="2400" dirty="0" smtClean="0"/>
              <a:t>20 farmers establish perennial grains on a total of 400 ac, reducing erosion by an average of 2 t/ac/yr, and contributing to the creation of a new niche market and sale of 150 t of perennial grain in the NE</a:t>
            </a:r>
          </a:p>
          <a:p>
            <a:pPr algn="ctr">
              <a:spcAft>
                <a:spcPts val="1200"/>
              </a:spcAft>
            </a:pPr>
            <a:endParaRPr lang="en-US" sz="2400" dirty="0"/>
          </a:p>
        </p:txBody>
      </p:sp>
    </p:spTree>
    <p:extLst>
      <p:ext uri="{BB962C8B-B14F-4D97-AF65-F5344CB8AC3E}">
        <p14:creationId xmlns:p14="http://schemas.microsoft.com/office/powerpoint/2010/main" val="1986766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543" y="3966072"/>
            <a:ext cx="184666" cy="369332"/>
          </a:xfrm>
          <a:prstGeom prst="rect">
            <a:avLst/>
          </a:prstGeom>
          <a:noFill/>
        </p:spPr>
        <p:txBody>
          <a:bodyPr wrap="none" rtlCol="0">
            <a:spAutoFit/>
          </a:bodyPr>
          <a:lstStyle/>
          <a:p>
            <a:endParaRPr lang="en-US" dirty="0"/>
          </a:p>
        </p:txBody>
      </p:sp>
      <p:pic>
        <p:nvPicPr>
          <p:cNvPr id="4" name="Picture 3" descr="IMG_308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136989" y="321007"/>
            <a:ext cx="6870023" cy="1200329"/>
          </a:xfrm>
          <a:prstGeom prst="rect">
            <a:avLst/>
          </a:prstGeom>
          <a:noFill/>
        </p:spPr>
        <p:txBody>
          <a:bodyPr wrap="square" rtlCol="0">
            <a:spAutoFit/>
          </a:bodyPr>
          <a:lstStyle/>
          <a:p>
            <a:pPr algn="ctr"/>
            <a:r>
              <a:rPr lang="en-US" sz="3600" b="1" dirty="0" smtClean="0"/>
              <a:t>Farmer collaborators evaluate kernza plots on July 19, 2016 </a:t>
            </a:r>
            <a:endParaRPr lang="en-US" sz="3600" b="1" dirty="0"/>
          </a:p>
        </p:txBody>
      </p:sp>
    </p:spTree>
    <p:extLst>
      <p:ext uri="{BB962C8B-B14F-4D97-AF65-F5344CB8AC3E}">
        <p14:creationId xmlns:p14="http://schemas.microsoft.com/office/powerpoint/2010/main" val="5622383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Establishing on-farm trials in 2016</a:t>
            </a:r>
            <a:endParaRPr lang="en-US" b="1" dirty="0"/>
          </a:p>
        </p:txBody>
      </p:sp>
      <p:sp>
        <p:nvSpPr>
          <p:cNvPr id="4" name="Content Placeholder 3"/>
          <p:cNvSpPr>
            <a:spLocks noGrp="1"/>
          </p:cNvSpPr>
          <p:nvPr>
            <p:ph idx="1"/>
          </p:nvPr>
        </p:nvSpPr>
        <p:spPr>
          <a:xfrm>
            <a:off x="457200" y="1600200"/>
            <a:ext cx="8483600" cy="4525963"/>
          </a:xfrm>
        </p:spPr>
        <p:txBody>
          <a:bodyPr>
            <a:normAutofit/>
          </a:bodyPr>
          <a:lstStyle/>
          <a:p>
            <a:r>
              <a:rPr lang="en-US" b="1" dirty="0" smtClean="0"/>
              <a:t>Kernza and ACE-1 </a:t>
            </a:r>
            <a:r>
              <a:rPr lang="en-US" b="1" dirty="0"/>
              <a:t>p</a:t>
            </a:r>
            <a:r>
              <a:rPr lang="en-US" b="1" dirty="0" smtClean="0"/>
              <a:t>erennial rye planted in September</a:t>
            </a:r>
          </a:p>
          <a:p>
            <a:pPr lvl="1"/>
            <a:r>
              <a:rPr lang="en-US" dirty="0" smtClean="0"/>
              <a:t>About 1 ac of each crop at each of the 3 sites</a:t>
            </a:r>
          </a:p>
          <a:p>
            <a:endParaRPr lang="en-US" dirty="0" smtClean="0"/>
          </a:p>
          <a:p>
            <a:r>
              <a:rPr lang="en-US" b="1" dirty="0" smtClean="0"/>
              <a:t>Research questions</a:t>
            </a:r>
          </a:p>
          <a:p>
            <a:pPr lvl="1"/>
            <a:r>
              <a:rPr lang="en-US" dirty="0" smtClean="0"/>
              <a:t>Direct combining vs. Swathing (Thor Oechsner)</a:t>
            </a:r>
          </a:p>
          <a:p>
            <a:pPr lvl="1"/>
            <a:r>
              <a:rPr lang="en-US" dirty="0" smtClean="0"/>
              <a:t>Spring fertility application vs. None (John Myer)</a:t>
            </a:r>
          </a:p>
          <a:p>
            <a:pPr lvl="1"/>
            <a:r>
              <a:rPr lang="en-US" dirty="0" smtClean="0"/>
              <a:t>Kernza seeding rates (Klaas Martens)</a:t>
            </a:r>
          </a:p>
          <a:p>
            <a:endParaRPr lang="en-US" dirty="0"/>
          </a:p>
        </p:txBody>
      </p:sp>
    </p:spTree>
    <p:extLst>
      <p:ext uri="{BB962C8B-B14F-4D97-AF65-F5344CB8AC3E}">
        <p14:creationId xmlns:p14="http://schemas.microsoft.com/office/powerpoint/2010/main" val="14214343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8962"/>
          </a:xfrm>
        </p:spPr>
        <p:txBody>
          <a:bodyPr>
            <a:normAutofit/>
          </a:bodyPr>
          <a:lstStyle/>
          <a:p>
            <a:r>
              <a:rPr lang="en-US" sz="3200" b="1" dirty="0" smtClean="0"/>
              <a:t>Planting at Thor</a:t>
            </a:r>
            <a:r>
              <a:rPr lang="en-US" sz="3200" b="1" dirty="0"/>
              <a:t> </a:t>
            </a:r>
            <a:r>
              <a:rPr lang="en-US" sz="3200" b="1" dirty="0" err="1" smtClean="0"/>
              <a:t>Oechsner’s</a:t>
            </a:r>
            <a:r>
              <a:rPr lang="en-US" sz="3200" b="1" dirty="0" smtClean="0"/>
              <a:t> on September 9 </a:t>
            </a:r>
            <a:endParaRPr lang="en-US" sz="3200" b="1" dirty="0"/>
          </a:p>
        </p:txBody>
      </p:sp>
      <p:pic>
        <p:nvPicPr>
          <p:cNvPr id="4" name="Content Placeholder 3" descr="IMG_0894.JPG"/>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rot="16200000">
            <a:off x="-1013341" y="2336344"/>
            <a:ext cx="5495020" cy="3022600"/>
          </a:xfrm>
          <a:effectLst>
            <a:outerShdw blurRad="50800" dist="38100" dir="2700000" algn="tl" rotWithShape="0">
              <a:srgbClr val="000000">
                <a:alpha val="43000"/>
              </a:srgbClr>
            </a:outerShdw>
          </a:effectLst>
        </p:spPr>
      </p:pic>
      <p:pic>
        <p:nvPicPr>
          <p:cNvPr id="6" name="Picture 5" descr="IMG_090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72469" y="3907516"/>
            <a:ext cx="3993531" cy="2687638"/>
          </a:xfrm>
          <a:prstGeom prst="rect">
            <a:avLst/>
          </a:prstGeom>
          <a:effectLst>
            <a:outerShdw blurRad="50800" dist="38100" dir="2700000" algn="tl" rotWithShape="0">
              <a:srgbClr val="000000">
                <a:alpha val="43000"/>
              </a:srgbClr>
            </a:outerShdw>
          </a:effectLst>
        </p:spPr>
      </p:pic>
      <p:sp>
        <p:nvSpPr>
          <p:cNvPr id="8" name="Content Placeholder 3"/>
          <p:cNvSpPr txBox="1">
            <a:spLocks/>
          </p:cNvSpPr>
          <p:nvPr/>
        </p:nvSpPr>
        <p:spPr>
          <a:xfrm>
            <a:off x="3372468" y="1112835"/>
            <a:ext cx="5466732" cy="26717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dirty="0" smtClean="0"/>
              <a:t>Lost soil in storm in June 2015 (5 inch in 1 hour)</a:t>
            </a:r>
          </a:p>
          <a:p>
            <a:pPr>
              <a:spcAft>
                <a:spcPts val="1200"/>
              </a:spcAft>
            </a:pPr>
            <a:r>
              <a:rPr lang="en-US" sz="2000" dirty="0" smtClean="0"/>
              <a:t>Inspired by Wes Jackson’s writings </a:t>
            </a:r>
          </a:p>
          <a:p>
            <a:pPr>
              <a:spcAft>
                <a:spcPts val="1200"/>
              </a:spcAft>
            </a:pPr>
            <a:r>
              <a:rPr lang="en-US" sz="2000" dirty="0" smtClean="0"/>
              <a:t>Experience with harvesting crops for seed including buckwheat and red clover</a:t>
            </a:r>
          </a:p>
          <a:p>
            <a:pPr>
              <a:spcAft>
                <a:spcPts val="1200"/>
              </a:spcAft>
            </a:pPr>
            <a:r>
              <a:rPr lang="en-US" sz="2000" dirty="0" smtClean="0"/>
              <a:t>Organic grain farmer and part owner                  of flour mill and bakery near Ithaca </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2200" y="3257435"/>
            <a:ext cx="1498600" cy="14986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35863" y="4826000"/>
            <a:ext cx="1344342" cy="1769154"/>
          </a:xfrm>
          <a:prstGeom prst="rect">
            <a:avLst/>
          </a:prstGeom>
        </p:spPr>
      </p:pic>
    </p:spTree>
    <p:extLst>
      <p:ext uri="{BB962C8B-B14F-4D97-AF65-F5344CB8AC3E}">
        <p14:creationId xmlns:p14="http://schemas.microsoft.com/office/powerpoint/2010/main" val="196177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87"/>
            <a:ext cx="9144000" cy="741362"/>
          </a:xfrm>
        </p:spPr>
        <p:txBody>
          <a:bodyPr>
            <a:normAutofit/>
          </a:bodyPr>
          <a:lstStyle/>
          <a:p>
            <a:r>
              <a:rPr lang="en-US" sz="3200" b="1" dirty="0" smtClean="0"/>
              <a:t>Thor </a:t>
            </a:r>
            <a:r>
              <a:rPr lang="en-US" sz="3200" b="1" dirty="0" err="1" smtClean="0"/>
              <a:t>Oechsner’s</a:t>
            </a:r>
            <a:r>
              <a:rPr lang="en-US" sz="3200" b="1" dirty="0" smtClean="0"/>
              <a:t> Farm – 1 month after planting</a:t>
            </a:r>
            <a:endParaRPr lang="en-US" sz="3200" b="1" dirty="0"/>
          </a:p>
        </p:txBody>
      </p:sp>
      <p:pic>
        <p:nvPicPr>
          <p:cNvPr id="6" name="Picture 5" descr="kernza.thors.brassicaweed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69145" y="1706914"/>
            <a:ext cx="5486411" cy="3657608"/>
          </a:xfrm>
          <a:prstGeom prst="rect">
            <a:avLst/>
          </a:prstGeom>
          <a:effectLst>
            <a:outerShdw blurRad="50800" dist="38100" dir="2700000" algn="tl" rotWithShape="0">
              <a:srgbClr val="000000">
                <a:alpha val="43000"/>
              </a:srgbClr>
            </a:outerShdw>
          </a:effectLst>
        </p:spPr>
      </p:pic>
      <p:pic>
        <p:nvPicPr>
          <p:cNvPr id="7" name="Picture 6" descr="perennial rye rows thor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715459" y="1706914"/>
            <a:ext cx="5486408" cy="3657605"/>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845256" y="6327612"/>
            <a:ext cx="3657609" cy="461665"/>
          </a:xfrm>
          <a:prstGeom prst="rect">
            <a:avLst/>
          </a:prstGeom>
          <a:noFill/>
        </p:spPr>
        <p:txBody>
          <a:bodyPr wrap="square" rtlCol="0">
            <a:spAutoFit/>
          </a:bodyPr>
          <a:lstStyle/>
          <a:p>
            <a:pPr algn="ctr"/>
            <a:r>
              <a:rPr lang="en-US" sz="2400" b="1" dirty="0" smtClean="0"/>
              <a:t>Kernza</a:t>
            </a:r>
            <a:endParaRPr lang="en-US" sz="2400" b="1" dirty="0"/>
          </a:p>
        </p:txBody>
      </p:sp>
      <p:sp>
        <p:nvSpPr>
          <p:cNvPr id="9" name="TextBox 8"/>
          <p:cNvSpPr txBox="1"/>
          <p:nvPr/>
        </p:nvSpPr>
        <p:spPr>
          <a:xfrm>
            <a:off x="4629859" y="6327612"/>
            <a:ext cx="3657607" cy="461665"/>
          </a:xfrm>
          <a:prstGeom prst="rect">
            <a:avLst/>
          </a:prstGeom>
          <a:noFill/>
        </p:spPr>
        <p:txBody>
          <a:bodyPr wrap="square" rtlCol="0">
            <a:spAutoFit/>
          </a:bodyPr>
          <a:lstStyle/>
          <a:p>
            <a:pPr algn="ctr"/>
            <a:r>
              <a:rPr lang="en-US" sz="2400" b="1" dirty="0" smtClean="0"/>
              <a:t>ACE-1 Perennial Rye</a:t>
            </a:r>
            <a:endParaRPr lang="en-US" sz="2400" b="1" dirty="0"/>
          </a:p>
        </p:txBody>
      </p:sp>
    </p:spTree>
    <p:extLst>
      <p:ext uri="{BB962C8B-B14F-4D97-AF65-F5344CB8AC3E}">
        <p14:creationId xmlns:p14="http://schemas.microsoft.com/office/powerpoint/2010/main" val="2557843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44049"/>
            <a:ext cx="9144000" cy="261610"/>
          </a:xfrm>
          <a:prstGeom prst="rect">
            <a:avLst/>
          </a:prstGeom>
        </p:spPr>
        <p:txBody>
          <a:bodyPr wrap="square">
            <a:spAutoFit/>
          </a:bodyPr>
          <a:lstStyle/>
          <a:p>
            <a:pPr algn="ctr"/>
            <a:r>
              <a:rPr lang="en-US" sz="1100" dirty="0" err="1" smtClean="0"/>
              <a:t>Asbjornsen</a:t>
            </a:r>
            <a:r>
              <a:rPr lang="en-US" sz="1100" dirty="0" smtClean="0"/>
              <a:t> H. et al. (2013) </a:t>
            </a:r>
            <a:r>
              <a:rPr lang="en-US" sz="1100" dirty="0"/>
              <a:t>Targeting perennial vegetation </a:t>
            </a:r>
            <a:r>
              <a:rPr lang="en-US" sz="1100" dirty="0" smtClean="0"/>
              <a:t>in agricultural </a:t>
            </a:r>
            <a:r>
              <a:rPr lang="en-US" sz="1100" dirty="0"/>
              <a:t>landscapes for enhancing ecosystem </a:t>
            </a:r>
            <a:r>
              <a:rPr lang="en-US" sz="1100" dirty="0" smtClean="0"/>
              <a:t>services. </a:t>
            </a:r>
            <a:r>
              <a:rPr lang="en-US" sz="1100" dirty="0"/>
              <a:t>Renewable </a:t>
            </a:r>
            <a:r>
              <a:rPr lang="en-US" sz="1100" dirty="0" smtClean="0"/>
              <a:t>Ag. </a:t>
            </a:r>
            <a:r>
              <a:rPr lang="en-US" sz="1100" dirty="0"/>
              <a:t>and Food </a:t>
            </a:r>
            <a:r>
              <a:rPr lang="en-US" sz="1100" dirty="0" smtClean="0"/>
              <a:t>Systems. </a:t>
            </a:r>
            <a:endParaRPr lang="en-US" sz="11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11728"/>
            <a:ext cx="5996961" cy="6234545"/>
          </a:xfrm>
          <a:prstGeom prst="rect">
            <a:avLst/>
          </a:prstGeom>
        </p:spPr>
      </p:pic>
      <p:sp>
        <p:nvSpPr>
          <p:cNvPr id="2" name="TextBox 1"/>
          <p:cNvSpPr txBox="1"/>
          <p:nvPr/>
        </p:nvSpPr>
        <p:spPr>
          <a:xfrm>
            <a:off x="3681984" y="228600"/>
            <a:ext cx="737616" cy="461665"/>
          </a:xfrm>
          <a:prstGeom prst="rect">
            <a:avLst/>
          </a:prstGeom>
          <a:noFill/>
        </p:spPr>
        <p:txBody>
          <a:bodyPr wrap="square" rtlCol="0">
            <a:spAutoFit/>
          </a:bodyPr>
          <a:lstStyle/>
          <a:p>
            <a:r>
              <a:rPr lang="en-US" sz="2400" b="1" dirty="0" smtClean="0">
                <a:solidFill>
                  <a:srgbClr val="0000FF"/>
                </a:solidFill>
              </a:rPr>
              <a:t>4%</a:t>
            </a:r>
            <a:endParaRPr lang="en-US" sz="2400" b="1" dirty="0">
              <a:solidFill>
                <a:srgbClr val="0000FF"/>
              </a:solidFill>
            </a:endParaRPr>
          </a:p>
        </p:txBody>
      </p:sp>
      <p:sp>
        <p:nvSpPr>
          <p:cNvPr id="6" name="TextBox 5"/>
          <p:cNvSpPr txBox="1"/>
          <p:nvPr/>
        </p:nvSpPr>
        <p:spPr>
          <a:xfrm>
            <a:off x="3684422" y="2286000"/>
            <a:ext cx="811378" cy="461665"/>
          </a:xfrm>
          <a:prstGeom prst="rect">
            <a:avLst/>
          </a:prstGeom>
          <a:noFill/>
        </p:spPr>
        <p:txBody>
          <a:bodyPr wrap="square" rtlCol="0">
            <a:spAutoFit/>
          </a:bodyPr>
          <a:lstStyle/>
          <a:p>
            <a:r>
              <a:rPr lang="en-US" sz="2400" b="1" dirty="0" smtClean="0">
                <a:solidFill>
                  <a:srgbClr val="0000FF"/>
                </a:solidFill>
              </a:rPr>
              <a:t>16%</a:t>
            </a:r>
            <a:endParaRPr lang="en-US" sz="2400" b="1" dirty="0">
              <a:solidFill>
                <a:srgbClr val="0000FF"/>
              </a:solidFill>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86200" y="4800600"/>
            <a:ext cx="661411" cy="317515"/>
          </a:xfrm>
          <a:prstGeom prst="rect">
            <a:avLst/>
          </a:prstGeom>
        </p:spPr>
      </p:pic>
      <p:sp>
        <p:nvSpPr>
          <p:cNvPr id="7" name="TextBox 6"/>
          <p:cNvSpPr txBox="1"/>
          <p:nvPr/>
        </p:nvSpPr>
        <p:spPr>
          <a:xfrm>
            <a:off x="3684422" y="4419600"/>
            <a:ext cx="811378" cy="461665"/>
          </a:xfrm>
          <a:prstGeom prst="rect">
            <a:avLst/>
          </a:prstGeom>
          <a:noFill/>
        </p:spPr>
        <p:txBody>
          <a:bodyPr wrap="square" rtlCol="0">
            <a:spAutoFit/>
          </a:bodyPr>
          <a:lstStyle/>
          <a:p>
            <a:r>
              <a:rPr lang="en-US" sz="2400" b="1" dirty="0" smtClean="0">
                <a:solidFill>
                  <a:srgbClr val="0000FF"/>
                </a:solidFill>
              </a:rPr>
              <a:t>64%</a:t>
            </a:r>
            <a:endParaRPr lang="en-US" sz="2400" b="1" dirty="0">
              <a:solidFill>
                <a:srgbClr val="0000FF"/>
              </a:solidFill>
            </a:endParaRPr>
          </a:p>
        </p:txBody>
      </p:sp>
      <p:sp>
        <p:nvSpPr>
          <p:cNvPr id="9" name="TextBox 8"/>
          <p:cNvSpPr txBox="1"/>
          <p:nvPr/>
        </p:nvSpPr>
        <p:spPr>
          <a:xfrm>
            <a:off x="5948934" y="1752600"/>
            <a:ext cx="3042666" cy="3170099"/>
          </a:xfrm>
          <a:prstGeom prst="rect">
            <a:avLst/>
          </a:prstGeom>
          <a:noFill/>
        </p:spPr>
        <p:txBody>
          <a:bodyPr wrap="square" rtlCol="0">
            <a:spAutoFit/>
          </a:bodyPr>
          <a:lstStyle/>
          <a:p>
            <a:pPr algn="ctr"/>
            <a:r>
              <a:rPr lang="en-US" sz="2000" b="1" dirty="0" smtClean="0">
                <a:solidFill>
                  <a:srgbClr val="0000FF"/>
                </a:solidFill>
              </a:rPr>
              <a:t>Delivery of ecosystem services in agricultural landscapes is related to the % of land in perennial vegetation</a:t>
            </a:r>
          </a:p>
          <a:p>
            <a:pPr algn="ctr"/>
            <a:endParaRPr lang="en-US" sz="2000" b="1" dirty="0" smtClean="0">
              <a:solidFill>
                <a:srgbClr val="0000FF"/>
              </a:solidFill>
            </a:endParaRPr>
          </a:p>
          <a:p>
            <a:pPr algn="ctr"/>
            <a:endParaRPr lang="en-US" sz="2000" b="1" dirty="0">
              <a:solidFill>
                <a:srgbClr val="0000FF"/>
              </a:solidFill>
            </a:endParaRPr>
          </a:p>
          <a:p>
            <a:pPr algn="ctr"/>
            <a:endParaRPr lang="en-US" sz="2000" b="1" dirty="0">
              <a:solidFill>
                <a:srgbClr val="0000FF"/>
              </a:solidFill>
            </a:endParaRPr>
          </a:p>
          <a:p>
            <a:pPr algn="ctr"/>
            <a:r>
              <a:rPr lang="en-US" sz="2000" b="1" dirty="0" smtClean="0">
                <a:solidFill>
                  <a:srgbClr val="0000FF"/>
                </a:solidFill>
              </a:rPr>
              <a:t>Greatest benefits in annual dominated landscapes  </a:t>
            </a:r>
            <a:endParaRPr lang="en-US" sz="2000" b="1" dirty="0">
              <a:solidFill>
                <a:srgbClr val="0000FF"/>
              </a:solidFill>
            </a:endParaRPr>
          </a:p>
        </p:txBody>
      </p:sp>
    </p:spTree>
    <p:extLst>
      <p:ext uri="{BB962C8B-B14F-4D97-AF65-F5344CB8AC3E}">
        <p14:creationId xmlns:p14="http://schemas.microsoft.com/office/powerpoint/2010/main" val="24528792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8962"/>
          </a:xfrm>
        </p:spPr>
        <p:txBody>
          <a:bodyPr>
            <a:normAutofit/>
          </a:bodyPr>
          <a:lstStyle/>
          <a:p>
            <a:r>
              <a:rPr lang="en-US" sz="3200" b="1" dirty="0" smtClean="0"/>
              <a:t>Planting at John Myer’s on September 15 </a:t>
            </a:r>
            <a:endParaRPr lang="en-US" sz="3200" b="1" dirty="0"/>
          </a:p>
        </p:txBody>
      </p:sp>
      <p:sp>
        <p:nvSpPr>
          <p:cNvPr id="8" name="Content Placeholder 3"/>
          <p:cNvSpPr txBox="1">
            <a:spLocks/>
          </p:cNvSpPr>
          <p:nvPr/>
        </p:nvSpPr>
        <p:spPr>
          <a:xfrm>
            <a:off x="3327400" y="1112835"/>
            <a:ext cx="5646888" cy="197636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dirty="0" smtClean="0"/>
              <a:t>Longtime collaborator with Cornell researchers</a:t>
            </a:r>
          </a:p>
          <a:p>
            <a:pPr>
              <a:spcAft>
                <a:spcPts val="1200"/>
              </a:spcAft>
            </a:pPr>
            <a:r>
              <a:rPr lang="en-US" sz="2000" dirty="0" smtClean="0"/>
              <a:t>Excellent farmer, pays close attention to detail </a:t>
            </a:r>
          </a:p>
          <a:p>
            <a:pPr>
              <a:spcAft>
                <a:spcPts val="1200"/>
              </a:spcAft>
            </a:pPr>
            <a:r>
              <a:rPr lang="en-US" sz="2000" dirty="0" smtClean="0"/>
              <a:t>Organic grain farmer and owner of distillery specializing in local grains</a:t>
            </a:r>
          </a:p>
        </p:txBody>
      </p:sp>
      <p:pic>
        <p:nvPicPr>
          <p:cNvPr id="7" name="Content Placeholder 3" descr="IMG_7385.JPG"/>
          <p:cNvPicPr>
            <a:picLocks noChangeAspect="1"/>
          </p:cNvPicPr>
          <p:nvPr/>
        </p:nvPicPr>
        <p:blipFill rotWithShape="1">
          <a:blip r:embed="rId3" cstate="email">
            <a:extLst>
              <a:ext uri="{28A0092B-C50C-407E-A947-70E740481C1C}">
                <a14:useLocalDpi xmlns:a14="http://schemas.microsoft.com/office/drawing/2010/main"/>
              </a:ext>
            </a:extLst>
          </a:blip>
          <a:srcRect l="-1" t="-409"/>
          <a:stretch/>
        </p:blipFill>
        <p:spPr>
          <a:xfrm>
            <a:off x="6015188" y="4186985"/>
            <a:ext cx="2959100" cy="2480419"/>
          </a:xfrm>
          <a:prstGeom prst="rect">
            <a:avLst/>
          </a:prstGeom>
          <a:effectLst>
            <a:outerShdw blurRad="50800" dist="38100" dir="2700000" algn="tl" rotWithShape="0">
              <a:srgbClr val="000000">
                <a:alpha val="43000"/>
              </a:srgbClr>
            </a:outerShdw>
          </a:effectLst>
        </p:spPr>
      </p:pic>
      <p:pic>
        <p:nvPicPr>
          <p:cNvPr id="9" name="Picture 8" descr="IMG_7407.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9300" y="4186986"/>
            <a:ext cx="2563560" cy="2480418"/>
          </a:xfrm>
          <a:prstGeom prst="rect">
            <a:avLst/>
          </a:prstGeom>
          <a:effectLst>
            <a:outerShdw blurRad="50800" dist="38100" dir="2700000" algn="tl" rotWithShape="0">
              <a:srgbClr val="000000">
                <a:alpha val="43000"/>
              </a:srgbClr>
            </a:outerShdw>
          </a:effectLst>
        </p:spPr>
      </p:pic>
      <p:pic>
        <p:nvPicPr>
          <p:cNvPr id="3" name="Picture 2" descr="IMG_309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0167" y="1112835"/>
            <a:ext cx="2946782" cy="5554571"/>
          </a:xfrm>
          <a:prstGeom prst="rect">
            <a:avLst/>
          </a:prstGeom>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2640" y="2962203"/>
            <a:ext cx="5611648" cy="1059683"/>
          </a:xfrm>
          <a:prstGeom prst="rect">
            <a:avLst/>
          </a:prstGeom>
        </p:spPr>
      </p:pic>
    </p:spTree>
    <p:extLst>
      <p:ext uri="{BB962C8B-B14F-4D97-AF65-F5344CB8AC3E}">
        <p14:creationId xmlns:p14="http://schemas.microsoft.com/office/powerpoint/2010/main" val="2870608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87"/>
            <a:ext cx="9144000" cy="741362"/>
          </a:xfrm>
        </p:spPr>
        <p:txBody>
          <a:bodyPr>
            <a:normAutofit/>
          </a:bodyPr>
          <a:lstStyle/>
          <a:p>
            <a:r>
              <a:rPr lang="en-US" sz="3200" b="1" dirty="0" smtClean="0"/>
              <a:t>John Myer’s Farm – 41 days after planting</a:t>
            </a:r>
            <a:endParaRPr lang="en-US" sz="3200" b="1" dirty="0"/>
          </a:p>
        </p:txBody>
      </p:sp>
      <p:pic>
        <p:nvPicPr>
          <p:cNvPr id="10" name="Picture 9" descr="per.rye.closeu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8491" y="1016000"/>
            <a:ext cx="4457128" cy="4868334"/>
          </a:xfrm>
          <a:prstGeom prst="rect">
            <a:avLst/>
          </a:prstGeom>
        </p:spPr>
      </p:pic>
      <p:pic>
        <p:nvPicPr>
          <p:cNvPr id="11" name="Picture 10" descr="kernzastrip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867" y="1016000"/>
            <a:ext cx="4308178" cy="4868334"/>
          </a:xfrm>
          <a:prstGeom prst="rect">
            <a:avLst/>
          </a:prstGeom>
        </p:spPr>
      </p:pic>
      <p:sp>
        <p:nvSpPr>
          <p:cNvPr id="7" name="TextBox 6"/>
          <p:cNvSpPr txBox="1"/>
          <p:nvPr/>
        </p:nvSpPr>
        <p:spPr>
          <a:xfrm>
            <a:off x="160867" y="6327612"/>
            <a:ext cx="4341998" cy="461665"/>
          </a:xfrm>
          <a:prstGeom prst="rect">
            <a:avLst/>
          </a:prstGeom>
          <a:noFill/>
        </p:spPr>
        <p:txBody>
          <a:bodyPr wrap="square" rtlCol="0">
            <a:spAutoFit/>
          </a:bodyPr>
          <a:lstStyle/>
          <a:p>
            <a:pPr algn="ctr"/>
            <a:r>
              <a:rPr lang="en-US" sz="2400" b="1" dirty="0" smtClean="0"/>
              <a:t>Kernza</a:t>
            </a:r>
            <a:endParaRPr lang="en-US" sz="2400" b="1" dirty="0"/>
          </a:p>
        </p:txBody>
      </p:sp>
      <p:sp>
        <p:nvSpPr>
          <p:cNvPr id="12" name="TextBox 11"/>
          <p:cNvSpPr txBox="1"/>
          <p:nvPr/>
        </p:nvSpPr>
        <p:spPr>
          <a:xfrm>
            <a:off x="4629859" y="6327612"/>
            <a:ext cx="4399841" cy="461665"/>
          </a:xfrm>
          <a:prstGeom prst="rect">
            <a:avLst/>
          </a:prstGeom>
          <a:noFill/>
        </p:spPr>
        <p:txBody>
          <a:bodyPr wrap="square" rtlCol="0">
            <a:spAutoFit/>
          </a:bodyPr>
          <a:lstStyle/>
          <a:p>
            <a:pPr algn="ctr"/>
            <a:r>
              <a:rPr lang="en-US" sz="2400" b="1" dirty="0" smtClean="0"/>
              <a:t>ACE-1 Perennial Rye</a:t>
            </a:r>
            <a:endParaRPr lang="en-US" sz="2400" b="1" dirty="0"/>
          </a:p>
        </p:txBody>
      </p:sp>
    </p:spTree>
    <p:extLst>
      <p:ext uri="{BB962C8B-B14F-4D97-AF65-F5344CB8AC3E}">
        <p14:creationId xmlns:p14="http://schemas.microsoft.com/office/powerpoint/2010/main" val="20551464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8962"/>
          </a:xfrm>
        </p:spPr>
        <p:txBody>
          <a:bodyPr>
            <a:normAutofit/>
          </a:bodyPr>
          <a:lstStyle/>
          <a:p>
            <a:r>
              <a:rPr lang="en-US" sz="3200" b="1" dirty="0" smtClean="0"/>
              <a:t>Planting at Klaas Martens’ on September 21 </a:t>
            </a:r>
            <a:endParaRPr lang="en-US" sz="3200" b="1" dirty="0"/>
          </a:p>
        </p:txBody>
      </p:sp>
      <p:sp>
        <p:nvSpPr>
          <p:cNvPr id="8" name="Content Placeholder 3"/>
          <p:cNvSpPr txBox="1">
            <a:spLocks/>
          </p:cNvSpPr>
          <p:nvPr/>
        </p:nvSpPr>
        <p:spPr>
          <a:xfrm>
            <a:off x="3105821" y="1112835"/>
            <a:ext cx="5733379" cy="21637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dirty="0"/>
              <a:t>I</a:t>
            </a:r>
            <a:r>
              <a:rPr lang="en-US" sz="2000" dirty="0" smtClean="0"/>
              <a:t>nvolved locally and nationally</a:t>
            </a:r>
          </a:p>
          <a:p>
            <a:pPr>
              <a:spcAft>
                <a:spcPts val="1200"/>
              </a:spcAft>
            </a:pPr>
            <a:r>
              <a:rPr lang="en-US" sz="2000" dirty="0" smtClean="0"/>
              <a:t>Along with wife Mary-Howell, operates organic seed and feed company  </a:t>
            </a:r>
          </a:p>
          <a:p>
            <a:pPr>
              <a:spcAft>
                <a:spcPts val="1200"/>
              </a:spcAft>
            </a:pPr>
            <a:r>
              <a:rPr lang="en-US" sz="2000" dirty="0" smtClean="0"/>
              <a:t>Innovative farmer with long history of good collaboration with researchers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9297" y="2997200"/>
            <a:ext cx="2049903" cy="1134280"/>
          </a:xfrm>
          <a:prstGeom prst="rect">
            <a:avLst/>
          </a:prstGeom>
        </p:spPr>
      </p:pic>
      <p:pic>
        <p:nvPicPr>
          <p:cNvPr id="9" name="Picture 8" descr="IMG_751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05821" y="3302000"/>
            <a:ext cx="3383879" cy="3321473"/>
          </a:xfrm>
          <a:prstGeom prst="rect">
            <a:avLst/>
          </a:prstGeom>
          <a:effectLst>
            <a:outerShdw blurRad="50800" dist="38100" dir="2700000" algn="tl" rotWithShape="0">
              <a:srgbClr val="000000">
                <a:alpha val="43000"/>
              </a:srgbClr>
            </a:outerShdw>
          </a:effectLst>
        </p:spPr>
      </p:pic>
      <p:pic>
        <p:nvPicPr>
          <p:cNvPr id="10" name="Picture 9" descr="DSC04777.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900" y="1189233"/>
            <a:ext cx="2769364" cy="5448300"/>
          </a:xfrm>
          <a:prstGeom prst="rect">
            <a:avLst/>
          </a:prstGeom>
          <a:effectLst>
            <a:outerShdw blurRad="50800" dist="38100" dir="2700000" algn="tl" rotWithShape="0">
              <a:srgbClr val="000000">
                <a:alpha val="43000"/>
              </a:srgbClr>
            </a:outerShdw>
          </a:effectLst>
        </p:spPr>
      </p:pic>
      <p:pic>
        <p:nvPicPr>
          <p:cNvPr id="11" name="Picture 10" descr="IMG_751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616699" y="4261274"/>
            <a:ext cx="2298701" cy="236219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93291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87"/>
            <a:ext cx="9144000" cy="741362"/>
          </a:xfrm>
        </p:spPr>
        <p:txBody>
          <a:bodyPr>
            <a:normAutofit/>
          </a:bodyPr>
          <a:lstStyle/>
          <a:p>
            <a:r>
              <a:rPr lang="en-US" sz="3200" b="1" dirty="0" smtClean="0"/>
              <a:t>Klaas Martens’ Farm – 35 days after planting</a:t>
            </a:r>
            <a:endParaRPr lang="en-US" sz="3200" b="1" dirty="0"/>
          </a:p>
        </p:txBody>
      </p:sp>
      <p:pic>
        <p:nvPicPr>
          <p:cNvPr id="10" name="Picture 9" descr="martens.kernza.close.u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198744" y="1454357"/>
            <a:ext cx="5136446" cy="4280370"/>
          </a:xfrm>
          <a:prstGeom prst="rect">
            <a:avLst/>
          </a:prstGeom>
          <a:effectLst>
            <a:outerShdw blurRad="50800" dist="38100" dir="2700000" algn="tl" rotWithShape="0">
              <a:srgbClr val="000000">
                <a:alpha val="43000"/>
              </a:srgbClr>
            </a:outerShdw>
          </a:effectLst>
        </p:spPr>
      </p:pic>
      <p:pic>
        <p:nvPicPr>
          <p:cNvPr id="11" name="Picture 10" descr="ACE1.had.a.lot.of.grass.weeds.in.it.probably.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7729" y="1026318"/>
            <a:ext cx="4280371" cy="5136447"/>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229293" y="6327612"/>
            <a:ext cx="4273572" cy="461665"/>
          </a:xfrm>
          <a:prstGeom prst="rect">
            <a:avLst/>
          </a:prstGeom>
          <a:noFill/>
        </p:spPr>
        <p:txBody>
          <a:bodyPr wrap="square" rtlCol="0">
            <a:spAutoFit/>
          </a:bodyPr>
          <a:lstStyle/>
          <a:p>
            <a:pPr algn="ctr"/>
            <a:r>
              <a:rPr lang="en-US" sz="2400" b="1" dirty="0" smtClean="0"/>
              <a:t>Kernza</a:t>
            </a:r>
            <a:endParaRPr lang="en-US" sz="2400" b="1" dirty="0"/>
          </a:p>
        </p:txBody>
      </p:sp>
      <p:sp>
        <p:nvSpPr>
          <p:cNvPr id="12" name="TextBox 11"/>
          <p:cNvSpPr txBox="1"/>
          <p:nvPr/>
        </p:nvSpPr>
        <p:spPr>
          <a:xfrm>
            <a:off x="4629859" y="6327612"/>
            <a:ext cx="4298241" cy="461665"/>
          </a:xfrm>
          <a:prstGeom prst="rect">
            <a:avLst/>
          </a:prstGeom>
          <a:noFill/>
        </p:spPr>
        <p:txBody>
          <a:bodyPr wrap="square" rtlCol="0">
            <a:spAutoFit/>
          </a:bodyPr>
          <a:lstStyle/>
          <a:p>
            <a:pPr algn="ctr"/>
            <a:r>
              <a:rPr lang="en-US" sz="2400" b="1" dirty="0" smtClean="0"/>
              <a:t>ACE-1 Perennial Rye</a:t>
            </a:r>
            <a:endParaRPr lang="en-US" sz="2400" b="1" dirty="0"/>
          </a:p>
        </p:txBody>
      </p:sp>
    </p:spTree>
    <p:extLst>
      <p:ext uri="{BB962C8B-B14F-4D97-AF65-F5344CB8AC3E}">
        <p14:creationId xmlns:p14="http://schemas.microsoft.com/office/powerpoint/2010/main" val="20551464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Farmer Feedback (fall 2016)</a:t>
            </a:r>
            <a:r>
              <a:rPr lang="en-US" sz="2800" b="1" dirty="0" smtClean="0"/>
              <a:t> </a:t>
            </a:r>
            <a:br>
              <a:rPr lang="en-US" sz="2800" b="1" dirty="0" smtClean="0"/>
            </a:br>
            <a:r>
              <a:rPr lang="en-US" sz="3100" b="1" dirty="0" smtClean="0"/>
              <a:t>Early thoughts about perennial grains on their farms</a:t>
            </a:r>
            <a:endParaRPr lang="en-US" b="1" dirty="0"/>
          </a:p>
        </p:txBody>
      </p:sp>
      <p:sp>
        <p:nvSpPr>
          <p:cNvPr id="3" name="Content Placeholder 2"/>
          <p:cNvSpPr>
            <a:spLocks noGrp="1"/>
          </p:cNvSpPr>
          <p:nvPr>
            <p:ph idx="1"/>
          </p:nvPr>
        </p:nvSpPr>
        <p:spPr>
          <a:xfrm>
            <a:off x="457199" y="1862666"/>
            <a:ext cx="8449733" cy="4314296"/>
          </a:xfrm>
        </p:spPr>
        <p:txBody>
          <a:bodyPr>
            <a:normAutofit fontScale="92500" lnSpcReduction="20000"/>
          </a:bodyPr>
          <a:lstStyle/>
          <a:p>
            <a:pPr marL="0" indent="0">
              <a:buNone/>
            </a:pPr>
            <a:r>
              <a:rPr lang="en-US" b="1" dirty="0" smtClean="0"/>
              <a:t>Thor Oechsner</a:t>
            </a:r>
            <a:r>
              <a:rPr lang="en-US" dirty="0" smtClean="0"/>
              <a:t> </a:t>
            </a:r>
          </a:p>
          <a:p>
            <a:pPr lvl="1">
              <a:spcAft>
                <a:spcPts val="1200"/>
              </a:spcAft>
            </a:pPr>
            <a:r>
              <a:rPr lang="en-US" dirty="0"/>
              <a:t>E</a:t>
            </a:r>
            <a:r>
              <a:rPr lang="en-US" dirty="0" smtClean="0"/>
              <a:t>xcited about kernza (heard about it years ago), but </a:t>
            </a:r>
            <a:r>
              <a:rPr lang="en-US" dirty="0"/>
              <a:t>s</a:t>
            </a:r>
            <a:r>
              <a:rPr lang="en-US" dirty="0" smtClean="0"/>
              <a:t>keptical of the “pathetic” looking </a:t>
            </a:r>
            <a:r>
              <a:rPr lang="en-US" dirty="0"/>
              <a:t>k</a:t>
            </a:r>
            <a:r>
              <a:rPr lang="en-US" dirty="0" smtClean="0"/>
              <a:t>ernza plants coming up. Interested to see how it does on “poor” fields. </a:t>
            </a:r>
          </a:p>
          <a:p>
            <a:pPr marL="0" indent="0">
              <a:buNone/>
            </a:pPr>
            <a:r>
              <a:rPr lang="en-US" b="1" dirty="0" smtClean="0"/>
              <a:t>John Myer</a:t>
            </a:r>
            <a:r>
              <a:rPr lang="en-US" dirty="0" smtClean="0"/>
              <a:t> </a:t>
            </a:r>
          </a:p>
          <a:p>
            <a:pPr lvl="1">
              <a:spcAft>
                <a:spcPts val="1200"/>
              </a:spcAft>
            </a:pPr>
            <a:r>
              <a:rPr lang="en-US" dirty="0" smtClean="0"/>
              <a:t>Curious. So far pretty quiet about the process</a:t>
            </a:r>
          </a:p>
          <a:p>
            <a:pPr marL="0" indent="0">
              <a:buNone/>
            </a:pPr>
            <a:r>
              <a:rPr lang="en-US" b="1" dirty="0" smtClean="0"/>
              <a:t>Klaas Martens </a:t>
            </a:r>
          </a:p>
          <a:p>
            <a:pPr lvl="1"/>
            <a:r>
              <a:rPr lang="en-US" dirty="0"/>
              <a:t>Concerned about small seed size. Lots </a:t>
            </a:r>
            <a:r>
              <a:rPr lang="en-US" dirty="0" smtClean="0"/>
              <a:t>of ideas about breeding Kernza. </a:t>
            </a:r>
            <a:r>
              <a:rPr lang="en-US" dirty="0"/>
              <a:t>C</a:t>
            </a:r>
            <a:r>
              <a:rPr lang="en-US" dirty="0" smtClean="0"/>
              <a:t>ompares it to emmer. Thinks that forage will be important for kernza success. </a:t>
            </a:r>
            <a:endParaRPr lang="en-US" dirty="0"/>
          </a:p>
        </p:txBody>
      </p:sp>
    </p:spTree>
    <p:extLst>
      <p:ext uri="{BB962C8B-B14F-4D97-AF65-F5344CB8AC3E}">
        <p14:creationId xmlns:p14="http://schemas.microsoft.com/office/powerpoint/2010/main" val="20156051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Compared to annual grain crops, perennial grain crops have benefits and drawbacks </a:t>
            </a:r>
            <a:endParaRPr lang="en-US" sz="3200" b="1" dirty="0"/>
          </a:p>
        </p:txBody>
      </p:sp>
      <p:sp>
        <p:nvSpPr>
          <p:cNvPr id="4" name="Text Placeholder 3"/>
          <p:cNvSpPr>
            <a:spLocks noGrp="1"/>
          </p:cNvSpPr>
          <p:nvPr>
            <p:ph type="body" idx="1"/>
          </p:nvPr>
        </p:nvSpPr>
        <p:spPr/>
        <p:txBody>
          <a:bodyPr/>
          <a:lstStyle/>
          <a:p>
            <a:pPr algn="ctr"/>
            <a:r>
              <a:rPr lang="en-US" sz="3200" dirty="0" smtClean="0">
                <a:solidFill>
                  <a:schemeClr val="accent3">
                    <a:lumMod val="50000"/>
                  </a:schemeClr>
                </a:solidFill>
              </a:rPr>
              <a:t>Benefits </a:t>
            </a:r>
            <a:endParaRPr lang="en-US" sz="3200" dirty="0">
              <a:solidFill>
                <a:schemeClr val="accent3">
                  <a:lumMod val="50000"/>
                </a:schemeClr>
              </a:solidFill>
            </a:endParaRPr>
          </a:p>
        </p:txBody>
      </p:sp>
      <p:sp>
        <p:nvSpPr>
          <p:cNvPr id="3" name="Content Placeholder 2"/>
          <p:cNvSpPr>
            <a:spLocks noGrp="1"/>
          </p:cNvSpPr>
          <p:nvPr>
            <p:ph sz="half" idx="2"/>
          </p:nvPr>
        </p:nvSpPr>
        <p:spPr/>
        <p:txBody>
          <a:bodyPr>
            <a:normAutofit fontScale="92500" lnSpcReduction="20000"/>
          </a:bodyPr>
          <a:lstStyle/>
          <a:p>
            <a:pPr marL="0" indent="0">
              <a:spcBef>
                <a:spcPts val="0"/>
              </a:spcBef>
              <a:buNone/>
              <a:defRPr/>
            </a:pPr>
            <a:r>
              <a:rPr lang="en-US" dirty="0" smtClean="0">
                <a:solidFill>
                  <a:schemeClr val="accent3">
                    <a:lumMod val="50000"/>
                  </a:schemeClr>
                </a:solidFill>
              </a:rPr>
              <a:t>Utilize solar radiation at start and end of annual crop season</a:t>
            </a:r>
          </a:p>
          <a:p>
            <a:pPr marL="0" indent="0">
              <a:spcBef>
                <a:spcPts val="0"/>
              </a:spcBef>
              <a:buNone/>
              <a:defRPr/>
            </a:pPr>
            <a:endParaRPr lang="en-US" dirty="0" smtClean="0">
              <a:solidFill>
                <a:schemeClr val="accent3">
                  <a:lumMod val="50000"/>
                </a:schemeClr>
              </a:solidFill>
            </a:endParaRPr>
          </a:p>
          <a:p>
            <a:pPr marL="0" indent="0">
              <a:spcBef>
                <a:spcPts val="0"/>
              </a:spcBef>
              <a:buNone/>
              <a:defRPr/>
            </a:pPr>
            <a:r>
              <a:rPr lang="en-US" dirty="0">
                <a:solidFill>
                  <a:schemeClr val="accent3">
                    <a:lumMod val="50000"/>
                  </a:schemeClr>
                </a:solidFill>
              </a:rPr>
              <a:t>G</a:t>
            </a:r>
            <a:r>
              <a:rPr lang="en-US" dirty="0" smtClean="0">
                <a:solidFill>
                  <a:schemeClr val="accent3">
                    <a:lumMod val="50000"/>
                  </a:schemeClr>
                </a:solidFill>
              </a:rPr>
              <a:t>reater access to soil resources and ability to use them more efficiently </a:t>
            </a:r>
            <a:endParaRPr lang="en-US" dirty="0">
              <a:solidFill>
                <a:schemeClr val="accent3">
                  <a:lumMod val="50000"/>
                </a:schemeClr>
              </a:solidFill>
            </a:endParaRPr>
          </a:p>
          <a:p>
            <a:pPr marL="0" indent="0">
              <a:spcBef>
                <a:spcPts val="0"/>
              </a:spcBef>
              <a:buNone/>
              <a:defRPr/>
            </a:pPr>
            <a:endParaRPr lang="en-US" dirty="0" smtClean="0">
              <a:solidFill>
                <a:schemeClr val="accent3">
                  <a:lumMod val="50000"/>
                </a:schemeClr>
              </a:solidFill>
            </a:endParaRPr>
          </a:p>
          <a:p>
            <a:pPr marL="0" indent="0">
              <a:spcBef>
                <a:spcPts val="0"/>
              </a:spcBef>
              <a:buNone/>
              <a:defRPr/>
            </a:pPr>
            <a:r>
              <a:rPr lang="en-US" dirty="0" smtClean="0">
                <a:solidFill>
                  <a:schemeClr val="accent3">
                    <a:lumMod val="50000"/>
                  </a:schemeClr>
                </a:solidFill>
              </a:rPr>
              <a:t>Can be grown sustainably on marginal lands</a:t>
            </a:r>
          </a:p>
          <a:p>
            <a:pPr marL="0" indent="0">
              <a:spcBef>
                <a:spcPts val="0"/>
              </a:spcBef>
              <a:buNone/>
              <a:defRPr/>
            </a:pPr>
            <a:endParaRPr lang="en-US" dirty="0" smtClean="0">
              <a:solidFill>
                <a:schemeClr val="accent3">
                  <a:lumMod val="50000"/>
                </a:schemeClr>
              </a:solidFill>
            </a:endParaRPr>
          </a:p>
          <a:p>
            <a:pPr marL="0" indent="0">
              <a:spcBef>
                <a:spcPts val="0"/>
              </a:spcBef>
              <a:buNone/>
              <a:defRPr/>
            </a:pPr>
            <a:r>
              <a:rPr lang="en-US" dirty="0" smtClean="0">
                <a:solidFill>
                  <a:schemeClr val="accent3">
                    <a:lumMod val="50000"/>
                  </a:schemeClr>
                </a:solidFill>
              </a:rPr>
              <a:t>Decreased erosion and improved soil and water quality</a:t>
            </a:r>
          </a:p>
          <a:p>
            <a:pPr marL="0" indent="0">
              <a:spcBef>
                <a:spcPts val="0"/>
              </a:spcBef>
              <a:buNone/>
              <a:defRPr/>
            </a:pPr>
            <a:endParaRPr lang="en-US" dirty="0">
              <a:solidFill>
                <a:schemeClr val="accent3">
                  <a:lumMod val="50000"/>
                </a:schemeClr>
              </a:solidFill>
            </a:endParaRPr>
          </a:p>
          <a:p>
            <a:pPr marL="0" indent="0">
              <a:spcBef>
                <a:spcPts val="0"/>
              </a:spcBef>
              <a:buNone/>
              <a:defRPr/>
            </a:pPr>
            <a:r>
              <a:rPr lang="en-US" dirty="0" smtClean="0">
                <a:solidFill>
                  <a:schemeClr val="accent3">
                    <a:lumMod val="50000"/>
                  </a:schemeClr>
                </a:solidFill>
              </a:rPr>
              <a:t>Soil carbon accumulation</a:t>
            </a:r>
            <a:endParaRPr lang="en-US" dirty="0">
              <a:solidFill>
                <a:schemeClr val="accent3">
                  <a:lumMod val="50000"/>
                </a:schemeClr>
              </a:solidFill>
            </a:endParaRPr>
          </a:p>
          <a:p>
            <a:pPr marL="0" indent="0">
              <a:spcBef>
                <a:spcPts val="0"/>
              </a:spcBef>
              <a:buNone/>
              <a:defRPr/>
            </a:pPr>
            <a:endParaRPr lang="en-US" dirty="0" smtClean="0">
              <a:solidFill>
                <a:schemeClr val="accent3">
                  <a:lumMod val="50000"/>
                </a:schemeClr>
              </a:solidFill>
            </a:endParaRPr>
          </a:p>
          <a:p>
            <a:endParaRPr lang="en-US" dirty="0">
              <a:solidFill>
                <a:schemeClr val="accent3">
                  <a:lumMod val="50000"/>
                </a:schemeClr>
              </a:solidFill>
            </a:endParaRPr>
          </a:p>
        </p:txBody>
      </p:sp>
      <p:sp>
        <p:nvSpPr>
          <p:cNvPr id="5" name="Text Placeholder 4"/>
          <p:cNvSpPr>
            <a:spLocks noGrp="1"/>
          </p:cNvSpPr>
          <p:nvPr>
            <p:ph type="body" sz="quarter" idx="3"/>
          </p:nvPr>
        </p:nvSpPr>
        <p:spPr/>
        <p:txBody>
          <a:bodyPr>
            <a:normAutofit/>
          </a:bodyPr>
          <a:lstStyle/>
          <a:p>
            <a:pPr algn="ctr"/>
            <a:r>
              <a:rPr lang="en-US" sz="3200" dirty="0" smtClean="0">
                <a:solidFill>
                  <a:srgbClr val="FF0000"/>
                </a:solidFill>
              </a:rPr>
              <a:t>Drawbacks </a:t>
            </a:r>
            <a:endParaRPr lang="en-US" sz="3200" dirty="0">
              <a:solidFill>
                <a:srgbClr val="FF0000"/>
              </a:solidFill>
            </a:endParaRPr>
          </a:p>
        </p:txBody>
      </p:sp>
      <p:sp>
        <p:nvSpPr>
          <p:cNvPr id="6" name="Content Placeholder 5"/>
          <p:cNvSpPr>
            <a:spLocks noGrp="1"/>
          </p:cNvSpPr>
          <p:nvPr>
            <p:ph sz="quarter" idx="4"/>
          </p:nvPr>
        </p:nvSpPr>
        <p:spPr>
          <a:xfrm>
            <a:off x="4645025" y="2174874"/>
            <a:ext cx="4041775" cy="4302125"/>
          </a:xfrm>
        </p:spPr>
        <p:txBody>
          <a:bodyPr>
            <a:normAutofit lnSpcReduction="10000"/>
          </a:bodyPr>
          <a:lstStyle/>
          <a:p>
            <a:pPr marL="0" indent="0">
              <a:spcBef>
                <a:spcPts val="0"/>
              </a:spcBef>
              <a:buNone/>
              <a:defRPr/>
            </a:pPr>
            <a:r>
              <a:rPr lang="en-US" sz="2200" dirty="0" smtClean="0">
                <a:solidFill>
                  <a:srgbClr val="FF0000"/>
                </a:solidFill>
              </a:rPr>
              <a:t>Do not address immediate food security needs  </a:t>
            </a:r>
          </a:p>
          <a:p>
            <a:pPr marL="0" indent="0">
              <a:spcBef>
                <a:spcPts val="0"/>
              </a:spcBef>
              <a:buNone/>
              <a:defRPr/>
            </a:pPr>
            <a:endParaRPr lang="en-US" sz="2200" dirty="0">
              <a:solidFill>
                <a:srgbClr val="FF0000"/>
              </a:solidFill>
            </a:endParaRPr>
          </a:p>
          <a:p>
            <a:pPr marL="0" indent="0">
              <a:spcBef>
                <a:spcPts val="0"/>
              </a:spcBef>
              <a:buNone/>
              <a:defRPr/>
            </a:pPr>
            <a:r>
              <a:rPr lang="en-US" sz="2200" dirty="0">
                <a:solidFill>
                  <a:srgbClr val="FF0000"/>
                </a:solidFill>
              </a:rPr>
              <a:t>Lower </a:t>
            </a:r>
            <a:r>
              <a:rPr lang="en-US" sz="2200" dirty="0" smtClean="0">
                <a:solidFill>
                  <a:srgbClr val="FF0000"/>
                </a:solidFill>
              </a:rPr>
              <a:t>yields than annual counterparts</a:t>
            </a:r>
          </a:p>
          <a:p>
            <a:pPr marL="0" indent="0">
              <a:spcBef>
                <a:spcPts val="0"/>
              </a:spcBef>
              <a:buNone/>
              <a:defRPr/>
            </a:pPr>
            <a:endParaRPr lang="en-US" sz="2200" dirty="0">
              <a:solidFill>
                <a:srgbClr val="FF0000"/>
              </a:solidFill>
            </a:endParaRPr>
          </a:p>
          <a:p>
            <a:pPr marL="0" indent="0">
              <a:spcBef>
                <a:spcPts val="0"/>
              </a:spcBef>
              <a:buNone/>
              <a:defRPr/>
            </a:pPr>
            <a:r>
              <a:rPr lang="en-US" sz="2200" dirty="0" smtClean="0">
                <a:solidFill>
                  <a:srgbClr val="FF0000"/>
                </a:solidFill>
              </a:rPr>
              <a:t>Quality traits maybe lacking </a:t>
            </a:r>
          </a:p>
          <a:p>
            <a:pPr marL="0" indent="0">
              <a:spcBef>
                <a:spcPts val="0"/>
              </a:spcBef>
              <a:buNone/>
              <a:defRPr/>
            </a:pPr>
            <a:endParaRPr lang="en-US" sz="2200" dirty="0" smtClean="0">
              <a:solidFill>
                <a:srgbClr val="FF0000"/>
              </a:solidFill>
            </a:endParaRPr>
          </a:p>
          <a:p>
            <a:pPr marL="0" indent="0">
              <a:spcBef>
                <a:spcPts val="0"/>
              </a:spcBef>
              <a:buNone/>
              <a:defRPr/>
            </a:pPr>
            <a:r>
              <a:rPr lang="en-US" sz="2200" dirty="0" smtClean="0">
                <a:solidFill>
                  <a:srgbClr val="FF0000"/>
                </a:solidFill>
              </a:rPr>
              <a:t>Potential build up of pests and pathogens</a:t>
            </a:r>
            <a:endParaRPr lang="en-US" sz="2200" dirty="0">
              <a:solidFill>
                <a:srgbClr val="FF0000"/>
              </a:solidFill>
            </a:endParaRPr>
          </a:p>
          <a:p>
            <a:pPr marL="0" indent="0">
              <a:spcBef>
                <a:spcPts val="0"/>
              </a:spcBef>
              <a:buNone/>
              <a:defRPr/>
            </a:pPr>
            <a:endParaRPr lang="en-US" sz="2200" dirty="0">
              <a:solidFill>
                <a:srgbClr val="FF0000"/>
              </a:solidFill>
            </a:endParaRPr>
          </a:p>
          <a:p>
            <a:pPr marL="0" indent="0">
              <a:spcBef>
                <a:spcPts val="0"/>
              </a:spcBef>
              <a:buNone/>
              <a:defRPr/>
            </a:pPr>
            <a:r>
              <a:rPr lang="en-US" sz="2200" dirty="0" smtClean="0">
                <a:solidFill>
                  <a:srgbClr val="FF0000"/>
                </a:solidFill>
              </a:rPr>
              <a:t>Reduced of ground- and surface water recharge</a:t>
            </a:r>
            <a:endParaRPr lang="en-US" sz="2200" dirty="0">
              <a:solidFill>
                <a:srgbClr val="FF0000"/>
              </a:solidFill>
            </a:endParaRPr>
          </a:p>
          <a:p>
            <a:pPr marL="0" indent="0">
              <a:spcBef>
                <a:spcPts val="0"/>
              </a:spcBef>
              <a:buNone/>
              <a:defRPr/>
            </a:pPr>
            <a:endParaRPr lang="en-US" sz="2200" dirty="0">
              <a:solidFill>
                <a:srgbClr val="FF0000"/>
              </a:solidFill>
            </a:endParaRPr>
          </a:p>
          <a:p>
            <a:pPr marL="0" indent="0">
              <a:spcBef>
                <a:spcPts val="0"/>
              </a:spcBef>
              <a:buNone/>
              <a:defRPr/>
            </a:pPr>
            <a:endParaRPr lang="en-US" sz="2200" dirty="0" smtClean="0">
              <a:solidFill>
                <a:srgbClr val="FF0000"/>
              </a:solidFill>
            </a:endParaRPr>
          </a:p>
          <a:p>
            <a:pPr marL="0" indent="0">
              <a:spcBef>
                <a:spcPts val="0"/>
              </a:spcBef>
              <a:buNone/>
              <a:defRPr/>
            </a:pPr>
            <a:endParaRPr lang="en-US" sz="2200" dirty="0" smtClean="0">
              <a:solidFill>
                <a:srgbClr val="FF0000"/>
              </a:solidFill>
            </a:endParaRPr>
          </a:p>
          <a:p>
            <a:pPr marL="0" indent="0">
              <a:spcBef>
                <a:spcPts val="0"/>
              </a:spcBef>
              <a:buNone/>
              <a:defRPr/>
            </a:pPr>
            <a:endParaRPr lang="en-US" sz="2200" dirty="0">
              <a:solidFill>
                <a:srgbClr val="FF0000"/>
              </a:solidFill>
            </a:endParaRPr>
          </a:p>
          <a:p>
            <a:pPr marL="0" indent="0">
              <a:buNone/>
            </a:pPr>
            <a:endParaRPr lang="en-US" sz="2200" dirty="0">
              <a:solidFill>
                <a:srgbClr val="FF0000"/>
              </a:solidFill>
            </a:endParaRPr>
          </a:p>
        </p:txBody>
      </p:sp>
    </p:spTree>
    <p:extLst>
      <p:ext uri="{BB962C8B-B14F-4D97-AF65-F5344CB8AC3E}">
        <p14:creationId xmlns:p14="http://schemas.microsoft.com/office/powerpoint/2010/main" val="25618240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Take home messages</a:t>
            </a:r>
            <a:endParaRPr lang="en-US" b="1" dirty="0"/>
          </a:p>
        </p:txBody>
      </p:sp>
      <p:sp>
        <p:nvSpPr>
          <p:cNvPr id="3" name="Content Placeholder 2"/>
          <p:cNvSpPr>
            <a:spLocks noGrp="1"/>
          </p:cNvSpPr>
          <p:nvPr>
            <p:ph idx="1"/>
          </p:nvPr>
        </p:nvSpPr>
        <p:spPr>
          <a:xfrm>
            <a:off x="457200" y="1417638"/>
            <a:ext cx="8343900" cy="4870760"/>
          </a:xfrm>
        </p:spPr>
        <p:txBody>
          <a:bodyPr>
            <a:normAutofit/>
          </a:bodyPr>
          <a:lstStyle/>
          <a:p>
            <a:pPr>
              <a:spcBef>
                <a:spcPts val="1320"/>
              </a:spcBef>
              <a:spcAft>
                <a:spcPts val="1800"/>
              </a:spcAft>
            </a:pPr>
            <a:r>
              <a:rPr lang="en-US" dirty="0" smtClean="0"/>
              <a:t>Perennial grains are becoming an option</a:t>
            </a:r>
          </a:p>
          <a:p>
            <a:pPr>
              <a:spcBef>
                <a:spcPts val="1320"/>
              </a:spcBef>
              <a:spcAft>
                <a:spcPts val="1800"/>
              </a:spcAft>
            </a:pPr>
            <a:r>
              <a:rPr lang="en-US" dirty="0" smtClean="0"/>
              <a:t>Increasing </a:t>
            </a:r>
            <a:r>
              <a:rPr lang="en-US" dirty="0"/>
              <a:t>interest and consumer demand</a:t>
            </a:r>
          </a:p>
          <a:p>
            <a:pPr>
              <a:spcBef>
                <a:spcPts val="1320"/>
              </a:spcBef>
              <a:spcAft>
                <a:spcPts val="1800"/>
              </a:spcAft>
            </a:pPr>
            <a:r>
              <a:rPr lang="en-US" dirty="0" smtClean="0"/>
              <a:t>Provide ecosystem services and increase the sustainability of cropping systems</a:t>
            </a:r>
          </a:p>
          <a:p>
            <a:pPr>
              <a:spcBef>
                <a:spcPts val="1320"/>
              </a:spcBef>
              <a:spcAft>
                <a:spcPts val="1800"/>
              </a:spcAft>
            </a:pPr>
            <a:r>
              <a:rPr lang="en-US" dirty="0" smtClean="0"/>
              <a:t>Integration strategy important for success</a:t>
            </a:r>
          </a:p>
          <a:p>
            <a:pPr>
              <a:spcBef>
                <a:spcPts val="1320"/>
              </a:spcBef>
              <a:spcAft>
                <a:spcPts val="1800"/>
              </a:spcAft>
            </a:pPr>
            <a:r>
              <a:rPr lang="en-US" dirty="0"/>
              <a:t>G</a:t>
            </a:r>
            <a:r>
              <a:rPr lang="en-US" dirty="0" smtClean="0"/>
              <a:t>uidelines are needed to optimize production</a:t>
            </a:r>
          </a:p>
        </p:txBody>
      </p:sp>
    </p:spTree>
    <p:extLst>
      <p:ext uri="{BB962C8B-B14F-4D97-AF65-F5344CB8AC3E}">
        <p14:creationId xmlns:p14="http://schemas.microsoft.com/office/powerpoint/2010/main" val="20929164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7867"/>
            <a:ext cx="8229600" cy="870214"/>
          </a:xfrm>
        </p:spPr>
        <p:txBody>
          <a:bodyPr>
            <a:noAutofit/>
          </a:bodyPr>
          <a:lstStyle/>
          <a:p>
            <a:r>
              <a:rPr lang="en-US" b="1" dirty="0" smtClean="0"/>
              <a:t>Thank you!</a:t>
            </a:r>
            <a:endParaRPr lang="en-US" b="1" dirty="0"/>
          </a:p>
        </p:txBody>
      </p:sp>
      <p:sp>
        <p:nvSpPr>
          <p:cNvPr id="6" name="Content Placeholder 5"/>
          <p:cNvSpPr>
            <a:spLocks noGrp="1"/>
          </p:cNvSpPr>
          <p:nvPr>
            <p:ph idx="1"/>
          </p:nvPr>
        </p:nvSpPr>
        <p:spPr>
          <a:xfrm>
            <a:off x="1185136" y="1409700"/>
            <a:ext cx="4006273" cy="3276915"/>
          </a:xfrm>
        </p:spPr>
        <p:txBody>
          <a:bodyPr>
            <a:normAutofit fontScale="92500" lnSpcReduction="10000"/>
          </a:bodyPr>
          <a:lstStyle/>
          <a:p>
            <a:r>
              <a:rPr lang="en-US" sz="2800" dirty="0" smtClean="0"/>
              <a:t>Surya </a:t>
            </a:r>
            <a:r>
              <a:rPr lang="en-US" sz="2800" dirty="0" err="1" smtClean="0"/>
              <a:t>Acharya</a:t>
            </a:r>
            <a:endParaRPr lang="en-US" sz="2800" dirty="0" smtClean="0"/>
          </a:p>
          <a:p>
            <a:r>
              <a:rPr lang="en-US" sz="2800" dirty="0" smtClean="0"/>
              <a:t>Kristine Averill</a:t>
            </a:r>
          </a:p>
          <a:p>
            <a:r>
              <a:rPr lang="en-US" sz="2800" dirty="0"/>
              <a:t>Matthew Bakker</a:t>
            </a:r>
            <a:endParaRPr lang="en-US" sz="2800" baseline="30000" dirty="0"/>
          </a:p>
          <a:p>
            <a:r>
              <a:rPr lang="en-US" sz="2800" dirty="0"/>
              <a:t>Brian Caldwell </a:t>
            </a:r>
          </a:p>
          <a:p>
            <a:r>
              <a:rPr lang="en-US" sz="2800" dirty="0"/>
              <a:t>Timothy Crews </a:t>
            </a:r>
          </a:p>
          <a:p>
            <a:r>
              <a:rPr lang="en-US" sz="2800" dirty="0" smtClean="0"/>
              <a:t>Siva Damaraju</a:t>
            </a:r>
          </a:p>
          <a:p>
            <a:r>
              <a:rPr lang="en-US" sz="2800" dirty="0" smtClean="0"/>
              <a:t>Christophe David</a:t>
            </a:r>
            <a:endParaRPr lang="en-US" sz="2800" dirty="0"/>
          </a:p>
        </p:txBody>
      </p:sp>
      <p:pic>
        <p:nvPicPr>
          <p:cNvPr id="5" name="Picture 4"/>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p:blipFill>
        <p:spPr>
          <a:xfrm rot="10800000">
            <a:off x="482600" y="4877116"/>
            <a:ext cx="5600700" cy="1493520"/>
          </a:xfrm>
          <a:prstGeom prst="rect">
            <a:avLst/>
          </a:prstGeom>
          <a:effectLst>
            <a:outerShdw blurRad="50800" dist="38100" dir="2700000" algn="tl" rotWithShape="0">
              <a:srgbClr val="000000">
                <a:alpha val="43000"/>
              </a:srgbClr>
            </a:outerShdw>
          </a:effectLst>
        </p:spPr>
      </p:pic>
      <p:sp>
        <p:nvSpPr>
          <p:cNvPr id="8" name="Content Placeholder 5"/>
          <p:cNvSpPr txBox="1">
            <a:spLocks/>
          </p:cNvSpPr>
          <p:nvPr/>
        </p:nvSpPr>
        <p:spPr>
          <a:xfrm>
            <a:off x="4629728" y="1409700"/>
            <a:ext cx="4006273" cy="314536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600" dirty="0" smtClean="0"/>
              <a:t>Richard Hayes</a:t>
            </a:r>
            <a:endParaRPr lang="en-US" sz="2600" baseline="30000" dirty="0" smtClean="0"/>
          </a:p>
          <a:p>
            <a:pPr>
              <a:lnSpc>
                <a:spcPct val="90000"/>
              </a:lnSpc>
            </a:pPr>
            <a:r>
              <a:rPr lang="en-US" sz="2600" dirty="0" smtClean="0"/>
              <a:t>Jacob Jungers</a:t>
            </a:r>
          </a:p>
          <a:p>
            <a:pPr>
              <a:lnSpc>
                <a:spcPct val="90000"/>
              </a:lnSpc>
            </a:pPr>
            <a:r>
              <a:rPr lang="en-US" sz="2600" dirty="0" smtClean="0"/>
              <a:t>Jamie Larsen</a:t>
            </a:r>
          </a:p>
          <a:p>
            <a:pPr>
              <a:lnSpc>
                <a:spcPct val="90000"/>
              </a:lnSpc>
            </a:pPr>
            <a:r>
              <a:rPr lang="en-US" sz="2600" dirty="0" smtClean="0"/>
              <a:t>Maged Nosshi</a:t>
            </a:r>
          </a:p>
          <a:p>
            <a:pPr>
              <a:lnSpc>
                <a:spcPct val="90000"/>
              </a:lnSpc>
            </a:pPr>
            <a:r>
              <a:rPr lang="en-US" sz="2600" dirty="0" smtClean="0"/>
              <a:t>Chris Pelzer</a:t>
            </a:r>
          </a:p>
          <a:p>
            <a:pPr>
              <a:lnSpc>
                <a:spcPct val="90000"/>
              </a:lnSpc>
            </a:pPr>
            <a:r>
              <a:rPr lang="en-US" sz="2600" dirty="0" smtClean="0"/>
              <a:t>Paul Stachowski</a:t>
            </a:r>
          </a:p>
          <a:p>
            <a:pPr>
              <a:lnSpc>
                <a:spcPct val="90000"/>
              </a:lnSpc>
            </a:pPr>
            <a:r>
              <a:rPr lang="en-US" sz="2600" dirty="0"/>
              <a:t>R</a:t>
            </a:r>
            <a:r>
              <a:rPr lang="en-US" sz="2600" dirty="0" smtClean="0"/>
              <a:t>esearch assistants</a:t>
            </a:r>
          </a:p>
        </p:txBody>
      </p:sp>
      <p:pic>
        <p:nvPicPr>
          <p:cNvPr id="9" name="Picture 8" descr="IMG_339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5697" y="4877116"/>
            <a:ext cx="2425701" cy="149352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03029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5916"/>
          </a:xfrm>
        </p:spPr>
        <p:txBody>
          <a:bodyPr>
            <a:normAutofit fontScale="90000"/>
          </a:bodyPr>
          <a:lstStyle/>
          <a:p>
            <a:r>
              <a:rPr lang="en-US" dirty="0" smtClean="0"/>
              <a:t>Dates of “activities”, Kernza </a:t>
            </a:r>
            <a:r>
              <a:rPr lang="en-US" dirty="0" err="1" smtClean="0"/>
              <a:t>Culman</a:t>
            </a:r>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9485858"/>
              </p:ext>
            </p:extLst>
          </p:nvPr>
        </p:nvGraphicFramePr>
        <p:xfrm>
          <a:off x="457200" y="1254125"/>
          <a:ext cx="8290939" cy="3293048"/>
        </p:xfrm>
        <a:graphic>
          <a:graphicData uri="http://schemas.openxmlformats.org/drawingml/2006/table">
            <a:tbl>
              <a:tblPr firstRow="1" bandRow="1">
                <a:tableStyleId>{2D5ABB26-0587-4C30-8999-92F81FD0307C}</a:tableStyleId>
              </a:tblPr>
              <a:tblGrid>
                <a:gridCol w="2317747"/>
                <a:gridCol w="2571138"/>
                <a:gridCol w="1426668"/>
                <a:gridCol w="862271"/>
                <a:gridCol w="1113115"/>
              </a:tblGrid>
              <a:tr h="370840">
                <a:tc>
                  <a:txBody>
                    <a:bodyPr/>
                    <a:lstStyle/>
                    <a:p>
                      <a:pPr algn="ctr"/>
                      <a:r>
                        <a:rPr lang="en-US" sz="1600" b="1" dirty="0" smtClean="0"/>
                        <a:t>Activity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b="1" dirty="0" smtClean="0"/>
                        <a:t>Applied to what treatment?</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b="1" dirty="0" smtClean="0"/>
                        <a:t>Plant Stage</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t>Date</a:t>
                      </a:r>
                      <a:r>
                        <a:rPr lang="en-US" sz="1600" b="1" baseline="0" dirty="0" smtClean="0"/>
                        <a:t> in 2015</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t>Date</a:t>
                      </a:r>
                      <a:r>
                        <a:rPr lang="en-US" sz="1600" b="1" baseline="0" dirty="0" smtClean="0"/>
                        <a:t> in 2016</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r"/>
                      <a:r>
                        <a:rPr lang="en-US" sz="1600" b="0" dirty="0" smtClean="0"/>
                        <a:t>Spring urea application*</a:t>
                      </a:r>
                      <a:endParaRPr lang="en-US" sz="16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All</a:t>
                      </a:r>
                      <a:r>
                        <a:rPr lang="en-US" sz="1600" baseline="0" dirty="0" smtClean="0"/>
                        <a:t> treatments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Early vegetative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5/4/15</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4/20/16</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r"/>
                      <a:r>
                        <a:rPr lang="en-US" sz="1600" b="0" dirty="0" smtClean="0"/>
                        <a:t>Spring</a:t>
                      </a:r>
                      <a:r>
                        <a:rPr lang="en-US" sz="1600" b="0" baseline="0" dirty="0" smtClean="0"/>
                        <a:t> cut</a:t>
                      </a:r>
                      <a:endParaRPr lang="en-US" sz="16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Spring Cut (aka ‘Forage &amp; Grain’)</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Vegetative/elongation</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5/22/15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5/9/16</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r"/>
                      <a:r>
                        <a:rPr lang="en-US" sz="1600" dirty="0" smtClean="0"/>
                        <a:t>Summer harvest</a:t>
                      </a:r>
                      <a:r>
                        <a:rPr lang="en-US" sz="1600" baseline="0" dirty="0" smtClean="0"/>
                        <a:t> &amp; Straw cut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Spring</a:t>
                      </a:r>
                      <a:r>
                        <a:rPr lang="en-US" sz="1600" baseline="0" dirty="0" smtClean="0"/>
                        <a:t> Cut, Summer Cut (aka ‘Grain’), Fall Cut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Grain maturity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9/11/15</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8/23/16</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r"/>
                      <a:r>
                        <a:rPr lang="en-US" sz="1600" dirty="0" smtClean="0"/>
                        <a:t>Post-harvest urea application</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All treatments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Post-harvest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10/2/15</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8/31/16</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97448">
                <a:tc>
                  <a:txBody>
                    <a:bodyPr/>
                    <a:lstStyle/>
                    <a:p>
                      <a:pPr algn="r"/>
                      <a:r>
                        <a:rPr lang="en-US" sz="1600" dirty="0" smtClean="0"/>
                        <a:t>Fall cut </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Fall Cut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Vegetative </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NA</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10/18/16</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213019" y="4687362"/>
            <a:ext cx="8473781" cy="2031325"/>
          </a:xfrm>
          <a:prstGeom prst="rect">
            <a:avLst/>
          </a:prstGeom>
          <a:noFill/>
        </p:spPr>
        <p:txBody>
          <a:bodyPr wrap="square" rtlCol="0">
            <a:spAutoFit/>
          </a:bodyPr>
          <a:lstStyle/>
          <a:p>
            <a:r>
              <a:rPr lang="en-US" b="1" dirty="0" smtClean="0"/>
              <a:t>Planting: </a:t>
            </a:r>
            <a:r>
              <a:rPr lang="en-US" dirty="0" smtClean="0"/>
              <a:t>8/26/14 at 15 </a:t>
            </a:r>
            <a:r>
              <a:rPr lang="en-US" dirty="0" err="1" smtClean="0"/>
              <a:t>lbs</a:t>
            </a:r>
            <a:r>
              <a:rPr lang="en-US" dirty="0" smtClean="0"/>
              <a:t>/ac</a:t>
            </a:r>
          </a:p>
          <a:p>
            <a:r>
              <a:rPr lang="en-US" dirty="0" smtClean="0"/>
              <a:t>*urea applications were the N-rate split plots at 80 lb/ac and 120 lb/ac</a:t>
            </a:r>
          </a:p>
          <a:p>
            <a:endParaRPr lang="en-US" dirty="0"/>
          </a:p>
          <a:p>
            <a:r>
              <a:rPr lang="en-US" dirty="0" smtClean="0"/>
              <a:t>NOTE: these dates are for the actual management activity itself, not the sample collection corresponding to it (sometimes sampling and management happened at different times). Also: sometimes there was a range of dates, in which case the given date is the start date. </a:t>
            </a:r>
          </a:p>
        </p:txBody>
      </p:sp>
    </p:spTree>
    <p:extLst>
      <p:ext uri="{BB962C8B-B14F-4D97-AF65-F5344CB8AC3E}">
        <p14:creationId xmlns:p14="http://schemas.microsoft.com/office/powerpoint/2010/main" val="36635921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59556"/>
          </a:xfrm>
        </p:spPr>
        <p:txBody>
          <a:bodyPr/>
          <a:lstStyle/>
          <a:p>
            <a:r>
              <a:rPr lang="en-US" dirty="0" smtClean="0"/>
              <a:t>On Farm Seeding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364837"/>
              </p:ext>
            </p:extLst>
          </p:nvPr>
        </p:nvGraphicFramePr>
        <p:xfrm>
          <a:off x="241300" y="959556"/>
          <a:ext cx="8801101" cy="3723639"/>
        </p:xfrm>
        <a:graphic>
          <a:graphicData uri="http://schemas.openxmlformats.org/drawingml/2006/table">
            <a:tbl>
              <a:tblPr firstRow="1" bandRow="1">
                <a:tableStyleId>{5C22544A-7EE6-4342-B048-85BDC9FD1C3A}</a:tableStyleId>
              </a:tblPr>
              <a:tblGrid>
                <a:gridCol w="966339"/>
                <a:gridCol w="1196319"/>
                <a:gridCol w="929382"/>
                <a:gridCol w="1085483"/>
                <a:gridCol w="1097827"/>
                <a:gridCol w="744450"/>
                <a:gridCol w="1066800"/>
                <a:gridCol w="952500"/>
                <a:gridCol w="762001"/>
              </a:tblGrid>
              <a:tr h="370840">
                <a:tc gridSpan="3">
                  <a:txBody>
                    <a:bodyPr/>
                    <a:lstStyle/>
                    <a:p>
                      <a:pPr algn="ctr"/>
                      <a:r>
                        <a:rPr lang="en-US" dirty="0" smtClean="0"/>
                        <a:t>Farm Info</a:t>
                      </a:r>
                      <a:endParaRPr lang="en-US" dirty="0"/>
                    </a:p>
                  </a:txBody>
                  <a:tcPr/>
                </a:tc>
                <a:tc hMerge="1">
                  <a:txBody>
                    <a:bodyPr/>
                    <a:lstStyle/>
                    <a:p>
                      <a:pPr algn="ctr"/>
                      <a:endParaRPr lang="en-US" dirty="0"/>
                    </a:p>
                  </a:txBody>
                  <a:tcPr/>
                </a:tc>
                <a:tc hMerge="1">
                  <a:txBody>
                    <a:bodyPr/>
                    <a:lstStyle/>
                    <a:p>
                      <a:pPr algn="ctr"/>
                      <a:endParaRPr lang="en-US" dirty="0"/>
                    </a:p>
                  </a:txBody>
                  <a:tcPr/>
                </a:tc>
                <a:tc gridSpan="3">
                  <a:txBody>
                    <a:bodyPr/>
                    <a:lstStyle/>
                    <a:p>
                      <a:pPr algn="ctr"/>
                      <a:r>
                        <a:rPr lang="en-US" dirty="0" smtClean="0"/>
                        <a:t>Kernza</a:t>
                      </a:r>
                      <a:endParaRPr lang="en-US" dirty="0"/>
                    </a:p>
                  </a:txBody>
                  <a:tcPr/>
                </a:tc>
                <a:tc hMerge="1">
                  <a:txBody>
                    <a:bodyPr/>
                    <a:lstStyle/>
                    <a:p>
                      <a:endParaRPr lang="en-US" dirty="0"/>
                    </a:p>
                  </a:txBody>
                  <a:tcPr/>
                </a:tc>
                <a:tc hMerge="1">
                  <a:txBody>
                    <a:bodyPr/>
                    <a:lstStyle/>
                    <a:p>
                      <a:pPr algn="ctr"/>
                      <a:endParaRPr lang="en-US" dirty="0"/>
                    </a:p>
                  </a:txBody>
                  <a:tcPr/>
                </a:tc>
                <a:tc gridSpan="3">
                  <a:txBody>
                    <a:bodyPr/>
                    <a:lstStyle/>
                    <a:p>
                      <a:pPr algn="ctr"/>
                      <a:r>
                        <a:rPr lang="en-US" dirty="0" smtClean="0"/>
                        <a:t>ACE1 Perennial Rye</a:t>
                      </a:r>
                      <a:endParaRPr lang="en-US" dirty="0"/>
                    </a:p>
                  </a:txBody>
                  <a:tcPr/>
                </a:tc>
                <a:tc hMerge="1">
                  <a:txBody>
                    <a:bodyPr/>
                    <a:lstStyle/>
                    <a:p>
                      <a:endParaRPr lang="en-US" dirty="0"/>
                    </a:p>
                  </a:txBody>
                  <a:tcPr/>
                </a:tc>
                <a:tc hMerge="1">
                  <a:txBody>
                    <a:bodyPr/>
                    <a:lstStyle/>
                    <a:p>
                      <a:pPr algn="ctr"/>
                      <a:endParaRPr lang="en-US" dirty="0"/>
                    </a:p>
                  </a:txBody>
                  <a:tcPr/>
                </a:tc>
              </a:tr>
              <a:tr h="370840">
                <a:tc>
                  <a:txBody>
                    <a:bodyPr/>
                    <a:lstStyle/>
                    <a:p>
                      <a:pPr algn="l"/>
                      <a:r>
                        <a:rPr lang="en-US" sz="1400" b="1" dirty="0" smtClean="0"/>
                        <a:t>Farmer</a:t>
                      </a:r>
                      <a:endParaRPr lang="en-US" sz="1400" b="1" dirty="0"/>
                    </a:p>
                  </a:txBody>
                  <a:tcPr anchor="b"/>
                </a:tc>
                <a:tc>
                  <a:txBody>
                    <a:bodyPr/>
                    <a:lstStyle/>
                    <a:p>
                      <a:pPr algn="ctr"/>
                      <a:r>
                        <a:rPr lang="en-US" sz="1400" b="1" dirty="0" smtClean="0"/>
                        <a:t>Equipment</a:t>
                      </a:r>
                      <a:endParaRPr lang="en-US" sz="1400" b="1" dirty="0"/>
                    </a:p>
                  </a:txBody>
                  <a:tcPr anchor="b"/>
                </a:tc>
                <a:tc>
                  <a:txBody>
                    <a:bodyPr/>
                    <a:lstStyle/>
                    <a:p>
                      <a:pPr algn="ctr"/>
                      <a:r>
                        <a:rPr lang="en-US" sz="1400" b="1" dirty="0" smtClean="0"/>
                        <a:t>Planting Date</a:t>
                      </a:r>
                      <a:endParaRPr lang="en-US" sz="1400" b="1" dirty="0"/>
                    </a:p>
                  </a:txBody>
                  <a:tcPr anchor="b"/>
                </a:tc>
                <a:tc>
                  <a:txBody>
                    <a:bodyPr/>
                    <a:lstStyle/>
                    <a:p>
                      <a:pPr algn="ctr"/>
                      <a:r>
                        <a:rPr lang="en-US" sz="1400" b="1" dirty="0" smtClean="0"/>
                        <a:t>Actual seeding rate (lb/ac)</a:t>
                      </a:r>
                      <a:endParaRPr lang="en-US" sz="1400" b="1" dirty="0"/>
                    </a:p>
                  </a:txBody>
                  <a:tcPr anchor="b"/>
                </a:tc>
                <a:tc>
                  <a:txBody>
                    <a:bodyPr/>
                    <a:lstStyle/>
                    <a:p>
                      <a:pPr algn="ctr"/>
                      <a:r>
                        <a:rPr lang="en-US" sz="1400" b="1" dirty="0" smtClean="0"/>
                        <a:t>Area</a:t>
                      </a:r>
                      <a:r>
                        <a:rPr lang="en-US" sz="1400" b="1" baseline="0" dirty="0" smtClean="0"/>
                        <a:t> covered</a:t>
                      </a:r>
                      <a:endParaRPr lang="en-US" sz="1400" b="1" dirty="0"/>
                    </a:p>
                  </a:txBody>
                  <a:tcPr anchor="b"/>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t>Drill Setting</a:t>
                      </a:r>
                    </a:p>
                    <a:p>
                      <a:pPr algn="ctr"/>
                      <a:endParaRPr lang="en-US" sz="1400" b="1" dirty="0"/>
                    </a:p>
                  </a:txBody>
                  <a:tcPr anchor="b"/>
                </a:tc>
                <a:tc>
                  <a:txBody>
                    <a:bodyPr/>
                    <a:lstStyle/>
                    <a:p>
                      <a:pPr algn="ctr"/>
                      <a:r>
                        <a:rPr lang="en-US" sz="1400" b="1" dirty="0" smtClean="0"/>
                        <a:t>Actual seeding</a:t>
                      </a:r>
                      <a:r>
                        <a:rPr lang="en-US" sz="1400" b="1" baseline="0" dirty="0" smtClean="0"/>
                        <a:t> rate (lb/ac)</a:t>
                      </a:r>
                      <a:endParaRPr lang="en-US" sz="1400" b="1" dirty="0"/>
                    </a:p>
                  </a:txBody>
                  <a:tcPr anchor="b"/>
                </a:tc>
                <a:tc>
                  <a:txBody>
                    <a:bodyPr/>
                    <a:lstStyle/>
                    <a:p>
                      <a:pPr algn="ctr"/>
                      <a:r>
                        <a:rPr lang="en-US" sz="1400" b="1" dirty="0" smtClean="0"/>
                        <a:t>Area</a:t>
                      </a:r>
                      <a:r>
                        <a:rPr lang="en-US" sz="1400" b="1" baseline="0" dirty="0" smtClean="0"/>
                        <a:t> covered  (</a:t>
                      </a:r>
                      <a:r>
                        <a:rPr lang="en-US" sz="1400" b="1" baseline="0" dirty="0" err="1" smtClean="0"/>
                        <a:t>ft</a:t>
                      </a:r>
                      <a:r>
                        <a:rPr lang="en-US" sz="1400" b="1" baseline="0" dirty="0" smtClean="0"/>
                        <a:t>)</a:t>
                      </a:r>
                      <a:endParaRPr lang="en-US" sz="1400" b="1" dirty="0"/>
                    </a:p>
                  </a:txBody>
                  <a:tcPr anchor="b"/>
                </a:tc>
                <a:tc>
                  <a:txBody>
                    <a:bodyPr/>
                    <a:lstStyle/>
                    <a:p>
                      <a:pPr algn="ctr"/>
                      <a:r>
                        <a:rPr lang="en-US" sz="1400" b="1" dirty="0" smtClean="0"/>
                        <a:t>Drill Setting</a:t>
                      </a:r>
                      <a:endParaRPr lang="en-US" sz="1400" b="1" dirty="0"/>
                    </a:p>
                  </a:txBody>
                  <a:tcPr anchor="b"/>
                </a:tc>
              </a:tr>
              <a:tr h="370840">
                <a:tc>
                  <a:txBody>
                    <a:bodyPr/>
                    <a:lstStyle/>
                    <a:p>
                      <a:pPr algn="l"/>
                      <a:r>
                        <a:rPr lang="en-US" sz="1400" b="1" dirty="0" smtClean="0"/>
                        <a:t>Thor Oechsner</a:t>
                      </a: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10-foot</a:t>
                      </a:r>
                      <a:r>
                        <a:rPr lang="en-US" sz="1400" baseline="0" dirty="0" smtClean="0"/>
                        <a:t> </a:t>
                      </a:r>
                      <a:r>
                        <a:rPr lang="en-US" sz="1400" dirty="0" smtClean="0"/>
                        <a:t>IH5300 grain drill</a:t>
                      </a:r>
                    </a:p>
                  </a:txBody>
                  <a:tcPr anchor="ct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9-9-16</a:t>
                      </a:r>
                    </a:p>
                  </a:txBody>
                  <a:tcPr anchor="ctr">
                    <a:solidFill>
                      <a:schemeClr val="bg1">
                        <a:lumMod val="95000"/>
                      </a:schemeClr>
                    </a:solidFill>
                  </a:tcPr>
                </a:tc>
                <a:tc>
                  <a:txBody>
                    <a:bodyPr/>
                    <a:lstStyle/>
                    <a:p>
                      <a:pPr algn="ctr"/>
                      <a:r>
                        <a:rPr lang="en-US" sz="1400" dirty="0" smtClean="0"/>
                        <a:t>23</a:t>
                      </a:r>
                      <a:endParaRPr lang="en-US" sz="1400" dirty="0"/>
                    </a:p>
                  </a:txBody>
                  <a:tcPr anchor="ctr">
                    <a:solidFill>
                      <a:schemeClr val="bg1">
                        <a:lumMod val="95000"/>
                      </a:schemeClr>
                    </a:solidFill>
                  </a:tcPr>
                </a:tc>
                <a:tc>
                  <a:txBody>
                    <a:bodyPr/>
                    <a:lstStyle/>
                    <a:p>
                      <a:pPr algn="ctr"/>
                      <a:r>
                        <a:rPr lang="en-US" sz="1400" dirty="0" smtClean="0"/>
                        <a:t>400 x 80 </a:t>
                      </a:r>
                      <a:r>
                        <a:rPr lang="en-US" sz="1400" dirty="0" err="1" smtClean="0"/>
                        <a:t>ft</a:t>
                      </a:r>
                      <a:r>
                        <a:rPr lang="en-US" sz="1400" dirty="0" smtClean="0"/>
                        <a:t/>
                      </a:r>
                      <a:br>
                        <a:rPr lang="en-US" sz="1400" dirty="0" smtClean="0"/>
                      </a:br>
                      <a:r>
                        <a:rPr lang="en-US" sz="1400" dirty="0" smtClean="0"/>
                        <a:t>0.73 ac</a:t>
                      </a:r>
                      <a:endParaRPr lang="en-US" sz="1400" dirty="0"/>
                    </a:p>
                  </a:txBody>
                  <a:tcPr anchor="ctr">
                    <a:solidFill>
                      <a:schemeClr val="bg1">
                        <a:lumMod val="95000"/>
                      </a:schemeClr>
                    </a:solidFill>
                  </a:tcPr>
                </a:tc>
                <a:tc>
                  <a:txBody>
                    <a:bodyPr/>
                    <a:lstStyle/>
                    <a:p>
                      <a:pPr algn="ctr"/>
                      <a:r>
                        <a:rPr lang="en-US" sz="1400" dirty="0" smtClean="0"/>
                        <a:t>12</a:t>
                      </a:r>
                      <a:endParaRPr lang="en-US" sz="1400" dirty="0"/>
                    </a:p>
                  </a:txBody>
                  <a:tcPr anchor="ctr">
                    <a:solidFill>
                      <a:schemeClr val="bg1">
                        <a:lumMod val="95000"/>
                      </a:schemeClr>
                    </a:solidFill>
                  </a:tcPr>
                </a:tc>
                <a:tc>
                  <a:txBody>
                    <a:bodyPr/>
                    <a:lstStyle/>
                    <a:p>
                      <a:pPr algn="ctr"/>
                      <a:r>
                        <a:rPr lang="en-US" sz="1400" dirty="0" smtClean="0"/>
                        <a:t>95</a:t>
                      </a:r>
                      <a:endParaRPr lang="en-US" sz="1400" dirty="0"/>
                    </a:p>
                  </a:txBody>
                  <a:tcPr anchor="ctr">
                    <a:solidFill>
                      <a:schemeClr val="bg1">
                        <a:lumMod val="95000"/>
                      </a:schemeClr>
                    </a:solidFill>
                  </a:tcPr>
                </a:tc>
                <a:tc>
                  <a:txBody>
                    <a:bodyPr/>
                    <a:lstStyle/>
                    <a:p>
                      <a:pPr algn="ctr"/>
                      <a:r>
                        <a:rPr lang="en-US" sz="1400" dirty="0" smtClean="0"/>
                        <a:t>400 x 60 </a:t>
                      </a:r>
                    </a:p>
                    <a:p>
                      <a:pPr algn="ctr"/>
                      <a:r>
                        <a:rPr lang="en-US" sz="1400" dirty="0" smtClean="0"/>
                        <a:t>(0.55 ac)</a:t>
                      </a:r>
                      <a:endParaRPr lang="en-US" sz="1400" dirty="0"/>
                    </a:p>
                  </a:txBody>
                  <a:tcPr anchor="ctr">
                    <a:solidFill>
                      <a:schemeClr val="bg1">
                        <a:lumMod val="95000"/>
                      </a:schemeClr>
                    </a:solidFill>
                  </a:tcPr>
                </a:tc>
                <a:tc>
                  <a:txBody>
                    <a:bodyPr/>
                    <a:lstStyle/>
                    <a:p>
                      <a:pPr algn="ctr"/>
                      <a:r>
                        <a:rPr lang="en-US" sz="1400" dirty="0" smtClean="0"/>
                        <a:t>12</a:t>
                      </a:r>
                      <a:endParaRPr lang="en-US" sz="1400" dirty="0"/>
                    </a:p>
                  </a:txBody>
                  <a:tcPr anchor="ctr">
                    <a:solidFill>
                      <a:schemeClr val="bg1">
                        <a:lumMod val="95000"/>
                      </a:schemeClr>
                    </a:solidFill>
                  </a:tcPr>
                </a:tc>
              </a:tr>
              <a:tr h="370840">
                <a:tc>
                  <a:txBody>
                    <a:bodyPr/>
                    <a:lstStyle/>
                    <a:p>
                      <a:pPr algn="l"/>
                      <a:r>
                        <a:rPr lang="en-US" sz="1400" b="1" dirty="0" smtClean="0"/>
                        <a:t>Klaas Martens</a:t>
                      </a:r>
                      <a:endParaRPr lang="en-US" sz="1400" b="1" dirty="0"/>
                    </a:p>
                  </a:txBody>
                  <a:tcPr>
                    <a:solidFill>
                      <a:schemeClr val="bg1">
                        <a:lumMod val="95000"/>
                      </a:schemeClr>
                    </a:solidFill>
                  </a:tcPr>
                </a:tc>
                <a:tc>
                  <a:txBody>
                    <a:bodyPr/>
                    <a:lstStyle/>
                    <a:p>
                      <a:pPr algn="ctr"/>
                      <a:r>
                        <a:rPr lang="en-US" sz="1400" dirty="0" err="1" smtClean="0"/>
                        <a:t>Amazone</a:t>
                      </a:r>
                      <a:r>
                        <a:rPr lang="en-US" sz="1400" dirty="0" smtClean="0"/>
                        <a:t> </a:t>
                      </a:r>
                      <a:r>
                        <a:rPr lang="en-US" sz="1400" dirty="0" err="1" smtClean="0"/>
                        <a:t>Airstar</a:t>
                      </a:r>
                      <a:r>
                        <a:rPr lang="en-US" sz="1400" dirty="0" smtClean="0"/>
                        <a:t> </a:t>
                      </a:r>
                      <a:r>
                        <a:rPr lang="en-US" sz="1400" dirty="0" err="1" smtClean="0"/>
                        <a:t>Prafi</a:t>
                      </a:r>
                      <a:endParaRPr lang="en-US" sz="1400" dirty="0"/>
                    </a:p>
                  </a:txBody>
                  <a:tcPr anchor="ctr">
                    <a:solidFill>
                      <a:schemeClr val="bg1">
                        <a:lumMod val="95000"/>
                      </a:schemeClr>
                    </a:solidFill>
                  </a:tcPr>
                </a:tc>
                <a:tc>
                  <a:txBody>
                    <a:bodyPr/>
                    <a:lstStyle/>
                    <a:p>
                      <a:pPr algn="ctr"/>
                      <a:r>
                        <a:rPr lang="en-US" sz="1400" dirty="0" smtClean="0"/>
                        <a:t>9-21-16</a:t>
                      </a:r>
                      <a:endParaRPr lang="en-US" sz="1400" dirty="0"/>
                    </a:p>
                  </a:txBody>
                  <a:tcPr anchor="ctr">
                    <a:solidFill>
                      <a:schemeClr val="bg1">
                        <a:lumMod val="95000"/>
                      </a:schemeClr>
                    </a:solidFill>
                  </a:tcPr>
                </a:tc>
                <a:tc>
                  <a:txBody>
                    <a:bodyPr/>
                    <a:lstStyle/>
                    <a:p>
                      <a:pPr algn="ctr"/>
                      <a:r>
                        <a:rPr lang="en-US" sz="1400" dirty="0" smtClean="0"/>
                        <a:t>Targeted</a:t>
                      </a:r>
                      <a:r>
                        <a:rPr lang="en-US" sz="1400" baseline="0" dirty="0" smtClean="0"/>
                        <a:t> </a:t>
                      </a:r>
                    </a:p>
                    <a:p>
                      <a:pPr algn="ctr"/>
                      <a:r>
                        <a:rPr lang="en-US" sz="1400" baseline="0" dirty="0" smtClean="0"/>
                        <a:t>15 lb/ac </a:t>
                      </a:r>
                    </a:p>
                    <a:p>
                      <a:pPr algn="ctr"/>
                      <a:r>
                        <a:rPr lang="en-US" sz="1400" baseline="0" dirty="0" smtClean="0"/>
                        <a:t>25 lb/ac</a:t>
                      </a:r>
                      <a:endParaRPr lang="en-US" sz="1400" dirty="0"/>
                    </a:p>
                  </a:txBody>
                  <a:tcPr anchor="ctr">
                    <a:solidFill>
                      <a:schemeClr val="bg1">
                        <a:lumMod val="95000"/>
                      </a:schemeClr>
                    </a:solidFill>
                  </a:tcPr>
                </a:tc>
                <a:tc>
                  <a:txBody>
                    <a:bodyPr/>
                    <a:lstStyle/>
                    <a:p>
                      <a:pPr algn="ctr"/>
                      <a:r>
                        <a:rPr lang="en-US" sz="1400" dirty="0" smtClean="0"/>
                        <a:t>290 x 60 </a:t>
                      </a:r>
                      <a:r>
                        <a:rPr lang="en-US" sz="1400" baseline="0" dirty="0" err="1" smtClean="0"/>
                        <a:t>ft</a:t>
                      </a:r>
                      <a:r>
                        <a:rPr lang="en-US" sz="1400" baseline="0" dirty="0" smtClean="0"/>
                        <a:t> (low rate)</a:t>
                      </a:r>
                    </a:p>
                    <a:p>
                      <a:pPr algn="ctr"/>
                      <a:r>
                        <a:rPr lang="en-US" sz="1400" baseline="0" dirty="0" smtClean="0"/>
                        <a:t>290 x 60 </a:t>
                      </a:r>
                      <a:r>
                        <a:rPr lang="en-US" sz="1400" baseline="0" dirty="0" err="1" smtClean="0"/>
                        <a:t>ft</a:t>
                      </a:r>
                      <a:r>
                        <a:rPr lang="en-US" sz="1400" baseline="0" dirty="0" smtClean="0"/>
                        <a:t> (high rate)</a:t>
                      </a:r>
                    </a:p>
                    <a:p>
                      <a:pPr algn="ctr"/>
                      <a:r>
                        <a:rPr lang="en-US" sz="1400" baseline="0" dirty="0" smtClean="0"/>
                        <a:t>aka 0.40 ac each</a:t>
                      </a:r>
                      <a:endParaRPr lang="en-US" sz="1400" dirty="0"/>
                    </a:p>
                  </a:txBody>
                  <a:tcPr anchor="ctr">
                    <a:solidFill>
                      <a:schemeClr val="bg1">
                        <a:lumMod val="95000"/>
                      </a:schemeClr>
                    </a:solidFill>
                  </a:tcPr>
                </a:tc>
                <a:tc>
                  <a:txBody>
                    <a:bodyPr/>
                    <a:lstStyle/>
                    <a:p>
                      <a:pPr algn="ctr"/>
                      <a:r>
                        <a:rPr lang="en-US" sz="1400" dirty="0" smtClean="0"/>
                        <a:t>0</a:t>
                      </a:r>
                      <a:r>
                        <a:rPr lang="en-US" sz="1400" baseline="0" dirty="0" smtClean="0"/>
                        <a:t> (15 lb/ac)</a:t>
                      </a:r>
                    </a:p>
                    <a:p>
                      <a:pPr algn="ctr"/>
                      <a:r>
                        <a:rPr lang="en-US" sz="1400" baseline="0" dirty="0" smtClean="0"/>
                        <a:t>8 (25 lb/ac)</a:t>
                      </a:r>
                      <a:endParaRPr lang="en-US" sz="1400" dirty="0"/>
                    </a:p>
                  </a:txBody>
                  <a:tcPr anchor="ctr">
                    <a:solidFill>
                      <a:schemeClr val="bg1">
                        <a:lumMod val="95000"/>
                      </a:schemeClr>
                    </a:solidFill>
                  </a:tcPr>
                </a:tc>
                <a:tc>
                  <a:txBody>
                    <a:bodyPr/>
                    <a:lstStyle/>
                    <a:p>
                      <a:pPr algn="ctr"/>
                      <a:r>
                        <a:rPr lang="en-US" sz="1400" dirty="0" smtClean="0"/>
                        <a:t>50</a:t>
                      </a:r>
                      <a:endParaRPr lang="en-US" sz="1400" dirty="0"/>
                    </a:p>
                  </a:txBody>
                  <a:tcPr anchor="ctr">
                    <a:solidFill>
                      <a:schemeClr val="bg1">
                        <a:lumMod val="95000"/>
                      </a:schemeClr>
                    </a:solidFill>
                  </a:tcPr>
                </a:tc>
                <a:tc>
                  <a:txBody>
                    <a:bodyPr/>
                    <a:lstStyle/>
                    <a:p>
                      <a:pPr algn="ctr"/>
                      <a:r>
                        <a:rPr lang="en-US" sz="1400" dirty="0" smtClean="0"/>
                        <a:t>120 x 290</a:t>
                      </a:r>
                    </a:p>
                    <a:p>
                      <a:pPr algn="ctr"/>
                      <a:r>
                        <a:rPr lang="en-US" sz="1400" dirty="0" smtClean="0"/>
                        <a:t>(0.80 ac)</a:t>
                      </a:r>
                      <a:endParaRPr lang="en-US" sz="1400" dirty="0"/>
                    </a:p>
                  </a:txBody>
                  <a:tcPr anchor="ctr">
                    <a:solidFill>
                      <a:schemeClr val="bg1">
                        <a:lumMod val="95000"/>
                      </a:schemeClr>
                    </a:solidFill>
                  </a:tcPr>
                </a:tc>
                <a:tc>
                  <a:txBody>
                    <a:bodyPr/>
                    <a:lstStyle/>
                    <a:p>
                      <a:pPr algn="ctr"/>
                      <a:r>
                        <a:rPr lang="en-US" sz="1400" dirty="0" smtClean="0"/>
                        <a:t>6</a:t>
                      </a:r>
                      <a:endParaRPr lang="en-US" sz="1400" dirty="0"/>
                    </a:p>
                  </a:txBody>
                  <a:tcPr anchor="ctr">
                    <a:solidFill>
                      <a:schemeClr val="bg1">
                        <a:lumMod val="95000"/>
                      </a:schemeClr>
                    </a:solidFill>
                  </a:tcPr>
                </a:tc>
              </a:tr>
              <a:tr h="370840">
                <a:tc>
                  <a:txBody>
                    <a:bodyPr/>
                    <a:lstStyle/>
                    <a:p>
                      <a:pPr algn="l"/>
                      <a:r>
                        <a:rPr lang="en-US" sz="1400" b="1" dirty="0" smtClean="0"/>
                        <a:t>John Myer</a:t>
                      </a:r>
                      <a:endParaRPr lang="en-US" sz="1400" b="1" dirty="0"/>
                    </a:p>
                  </a:txBody>
                  <a:tcPr>
                    <a:solidFill>
                      <a:schemeClr val="bg1">
                        <a:lumMod val="95000"/>
                      </a:schemeClr>
                    </a:solidFill>
                  </a:tcPr>
                </a:tc>
                <a:tc>
                  <a:txBody>
                    <a:bodyPr/>
                    <a:lstStyle/>
                    <a:p>
                      <a:pPr algn="ctr"/>
                      <a:r>
                        <a:rPr lang="en-US" sz="1400" dirty="0" smtClean="0"/>
                        <a:t>Case III 5400 No-till Drill</a:t>
                      </a:r>
                      <a:endParaRPr lang="en-US" sz="1400" dirty="0"/>
                    </a:p>
                  </a:txBody>
                  <a:tcPr anchor="ctr">
                    <a:solidFill>
                      <a:schemeClr val="bg1">
                        <a:lumMod val="95000"/>
                      </a:schemeClr>
                    </a:solidFill>
                  </a:tcPr>
                </a:tc>
                <a:tc>
                  <a:txBody>
                    <a:bodyPr/>
                    <a:lstStyle/>
                    <a:p>
                      <a:pPr algn="ctr"/>
                      <a:r>
                        <a:rPr lang="en-US" sz="1400" dirty="0" smtClean="0"/>
                        <a:t>9-15-16</a:t>
                      </a:r>
                      <a:endParaRPr lang="en-US" sz="1400" dirty="0"/>
                    </a:p>
                  </a:txBody>
                  <a:tcPr anchor="ctr">
                    <a:solidFill>
                      <a:schemeClr val="bg1">
                        <a:lumMod val="95000"/>
                      </a:schemeClr>
                    </a:solidFill>
                  </a:tcPr>
                </a:tc>
                <a:tc>
                  <a:txBody>
                    <a:bodyPr/>
                    <a:lstStyle/>
                    <a:p>
                      <a:pPr algn="ctr"/>
                      <a:r>
                        <a:rPr lang="en-US" sz="1400" dirty="0" smtClean="0"/>
                        <a:t>14</a:t>
                      </a:r>
                      <a:endParaRPr lang="en-US" sz="1400" dirty="0"/>
                    </a:p>
                  </a:txBody>
                  <a:tcPr anchor="ctr">
                    <a:solidFill>
                      <a:schemeClr val="bg1">
                        <a:lumMod val="95000"/>
                      </a:schemeClr>
                    </a:solidFill>
                  </a:tcPr>
                </a:tc>
                <a:tc>
                  <a:txBody>
                    <a:bodyPr/>
                    <a:lstStyle/>
                    <a:p>
                      <a:pPr algn="ctr"/>
                      <a:r>
                        <a:rPr lang="en-US" sz="1400" dirty="0" smtClean="0"/>
                        <a:t>75 x 600 </a:t>
                      </a:r>
                      <a:r>
                        <a:rPr lang="en-US" sz="1400" dirty="0" err="1" smtClean="0"/>
                        <a:t>ft</a:t>
                      </a:r>
                      <a:endParaRPr lang="en-US" sz="1400" dirty="0" smtClean="0"/>
                    </a:p>
                    <a:p>
                      <a:pPr algn="ctr"/>
                      <a:r>
                        <a:rPr lang="en-US" sz="1400" dirty="0" smtClean="0"/>
                        <a:t>1 ac</a:t>
                      </a:r>
                      <a:endParaRPr lang="en-US" sz="1400" dirty="0"/>
                    </a:p>
                  </a:txBody>
                  <a:tcPr anchor="ctr">
                    <a:solidFill>
                      <a:schemeClr val="bg1">
                        <a:lumMod val="95000"/>
                      </a:schemeClr>
                    </a:solidFill>
                  </a:tcPr>
                </a:tc>
                <a:tc>
                  <a:txBody>
                    <a:bodyPr/>
                    <a:lstStyle/>
                    <a:p>
                      <a:pPr algn="ctr"/>
                      <a:r>
                        <a:rPr lang="en-US" sz="1400" dirty="0" smtClean="0"/>
                        <a:t>12</a:t>
                      </a:r>
                      <a:endParaRPr lang="en-US" sz="1400" dirty="0"/>
                    </a:p>
                  </a:txBody>
                  <a:tcPr anchor="ctr">
                    <a:solidFill>
                      <a:schemeClr val="bg1">
                        <a:lumMod val="95000"/>
                      </a:schemeClr>
                    </a:solidFill>
                  </a:tcPr>
                </a:tc>
                <a:tc>
                  <a:txBody>
                    <a:bodyPr/>
                    <a:lstStyle/>
                    <a:p>
                      <a:pPr algn="ctr"/>
                      <a:r>
                        <a:rPr lang="en-US" sz="1400" dirty="0" smtClean="0"/>
                        <a:t>51</a:t>
                      </a:r>
                      <a:endParaRPr lang="en-US" sz="1400" dirty="0"/>
                    </a:p>
                  </a:txBody>
                  <a:tcPr anchor="ctr">
                    <a:solidFill>
                      <a:schemeClr val="bg1">
                        <a:lumMod val="95000"/>
                      </a:schemeClr>
                    </a:solidFill>
                  </a:tcPr>
                </a:tc>
                <a:tc>
                  <a:txBody>
                    <a:bodyPr/>
                    <a:lstStyle/>
                    <a:p>
                      <a:pPr algn="ctr"/>
                      <a:r>
                        <a:rPr lang="en-US" sz="1400" dirty="0" smtClean="0"/>
                        <a:t>60 x 600</a:t>
                      </a:r>
                    </a:p>
                    <a:p>
                      <a:pPr algn="ctr"/>
                      <a:r>
                        <a:rPr lang="en-US" sz="1400" dirty="0" smtClean="0"/>
                        <a:t> (0.83 </a:t>
                      </a:r>
                      <a:r>
                        <a:rPr lang="en-US" sz="1400" baseline="0" dirty="0" smtClean="0"/>
                        <a:t>ac)</a:t>
                      </a:r>
                      <a:endParaRPr lang="en-US" sz="1400" dirty="0"/>
                    </a:p>
                  </a:txBody>
                  <a:tcPr anchor="ctr">
                    <a:solidFill>
                      <a:schemeClr val="bg1">
                        <a:lumMod val="95000"/>
                      </a:schemeClr>
                    </a:solidFill>
                  </a:tcPr>
                </a:tc>
                <a:tc>
                  <a:txBody>
                    <a:bodyPr/>
                    <a:lstStyle/>
                    <a:p>
                      <a:pPr algn="ctr"/>
                      <a:r>
                        <a:rPr lang="en-US" sz="1400" dirty="0" smtClean="0"/>
                        <a:t>12</a:t>
                      </a:r>
                      <a:endParaRPr lang="en-US" sz="1400" dirty="0"/>
                    </a:p>
                  </a:txBody>
                  <a:tcPr anchor="ctr">
                    <a:solidFill>
                      <a:schemeClr val="bg1">
                        <a:lumMod val="95000"/>
                      </a:schemeClr>
                    </a:solidFill>
                  </a:tcPr>
                </a:tc>
              </a:tr>
            </a:tbl>
          </a:graphicData>
        </a:graphic>
      </p:graphicFrame>
      <p:sp>
        <p:nvSpPr>
          <p:cNvPr id="5" name="TextBox 4"/>
          <p:cNvSpPr txBox="1"/>
          <p:nvPr/>
        </p:nvSpPr>
        <p:spPr>
          <a:xfrm flipH="1">
            <a:off x="76200" y="5103673"/>
            <a:ext cx="8799688" cy="1754327"/>
          </a:xfrm>
          <a:prstGeom prst="rect">
            <a:avLst/>
          </a:prstGeom>
          <a:noFill/>
        </p:spPr>
        <p:txBody>
          <a:bodyPr wrap="square" rtlCol="0">
            <a:spAutoFit/>
          </a:bodyPr>
          <a:lstStyle/>
          <a:p>
            <a:r>
              <a:rPr lang="en-US" b="1" dirty="0" smtClean="0"/>
              <a:t>Notes </a:t>
            </a:r>
          </a:p>
          <a:p>
            <a:r>
              <a:rPr lang="en-US" b="1" dirty="0" smtClean="0"/>
              <a:t>Thor: </a:t>
            </a:r>
            <a:r>
              <a:rPr lang="en-US" dirty="0" smtClean="0"/>
              <a:t>half inch rain the day before, but field had previously been “talcum powder” dry.</a:t>
            </a:r>
          </a:p>
          <a:p>
            <a:r>
              <a:rPr lang="en-US" b="1" dirty="0" smtClean="0"/>
              <a:t>Martens: </a:t>
            </a:r>
            <a:r>
              <a:rPr lang="en-US" dirty="0" smtClean="0"/>
              <a:t>drill is not accurate under 40 lb/ac rate. Field was rolled after planting. </a:t>
            </a:r>
            <a:r>
              <a:rPr lang="en-US" dirty="0" err="1" smtClean="0"/>
              <a:t>Klaas</a:t>
            </a:r>
            <a:r>
              <a:rPr lang="en-US" dirty="0" smtClean="0"/>
              <a:t> only field site to plant 2015 </a:t>
            </a:r>
            <a:r>
              <a:rPr lang="en-US" dirty="0" err="1" smtClean="0"/>
              <a:t>Archarya</a:t>
            </a:r>
            <a:r>
              <a:rPr lang="en-US" dirty="0" smtClean="0"/>
              <a:t> ACE1 lot) </a:t>
            </a:r>
          </a:p>
          <a:p>
            <a:r>
              <a:rPr lang="en-US" b="1" dirty="0" smtClean="0"/>
              <a:t>Myer: </a:t>
            </a:r>
            <a:r>
              <a:rPr lang="en-US" dirty="0" smtClean="0"/>
              <a:t>fairly dry planting conditions. </a:t>
            </a:r>
            <a:endParaRPr lang="en-US" b="1" dirty="0" smtClean="0"/>
          </a:p>
          <a:p>
            <a:r>
              <a:rPr lang="en-US" dirty="0" smtClean="0"/>
              <a:t> </a:t>
            </a:r>
            <a:endParaRPr lang="en-US" dirty="0"/>
          </a:p>
        </p:txBody>
      </p:sp>
    </p:spTree>
    <p:extLst>
      <p:ext uri="{BB962C8B-B14F-4D97-AF65-F5344CB8AC3E}">
        <p14:creationId xmlns:p14="http://schemas.microsoft.com/office/powerpoint/2010/main" val="1249371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Annual cropping </a:t>
            </a:r>
            <a:r>
              <a:rPr lang="en-US" b="1" dirty="0"/>
              <a:t>s</a:t>
            </a:r>
            <a:r>
              <a:rPr lang="en-US" b="1" dirty="0" smtClean="0"/>
              <a:t>ystem </a:t>
            </a:r>
            <a:r>
              <a:rPr lang="en-US" b="1" dirty="0"/>
              <a:t>e</a:t>
            </a:r>
            <a:r>
              <a:rPr lang="en-US" b="1" dirty="0" smtClean="0"/>
              <a:t>cology</a:t>
            </a:r>
            <a:endParaRPr lang="en-US" b="1" dirty="0"/>
          </a:p>
        </p:txBody>
      </p:sp>
      <p:sp>
        <p:nvSpPr>
          <p:cNvPr id="3" name="Content Placeholder 2"/>
          <p:cNvSpPr>
            <a:spLocks noGrp="1"/>
          </p:cNvSpPr>
          <p:nvPr>
            <p:ph idx="1"/>
          </p:nvPr>
        </p:nvSpPr>
        <p:spPr>
          <a:xfrm>
            <a:off x="457200" y="1600200"/>
            <a:ext cx="8382000" cy="4525963"/>
          </a:xfrm>
        </p:spPr>
        <p:txBody>
          <a:bodyPr>
            <a:normAutofit/>
          </a:bodyPr>
          <a:lstStyle/>
          <a:p>
            <a:r>
              <a:rPr lang="en-US" dirty="0" smtClean="0"/>
              <a:t>Highly productive monocultures that require relatively large amounts of external inputs </a:t>
            </a:r>
          </a:p>
          <a:p>
            <a:endParaRPr lang="en-US" dirty="0"/>
          </a:p>
          <a:p>
            <a:r>
              <a:rPr lang="en-US" dirty="0" smtClean="0"/>
              <a:t>Perpetual state of initial secondary succession</a:t>
            </a:r>
          </a:p>
          <a:p>
            <a:pPr lvl="1"/>
            <a:r>
              <a:rPr lang="en-US" dirty="0" smtClean="0"/>
              <a:t>Resource availability</a:t>
            </a:r>
          </a:p>
          <a:p>
            <a:pPr lvl="2"/>
            <a:r>
              <a:rPr lang="en-US" dirty="0" smtClean="0"/>
              <a:t>Disturbance (e.g. tillage) increases plant resources </a:t>
            </a:r>
          </a:p>
          <a:p>
            <a:pPr lvl="1"/>
            <a:r>
              <a:rPr lang="en-US" dirty="0" smtClean="0"/>
              <a:t>Energy requirements</a:t>
            </a:r>
          </a:p>
          <a:p>
            <a:pPr lvl="2"/>
            <a:r>
              <a:rPr lang="en-US" dirty="0" smtClean="0"/>
              <a:t>Environmental impacts directly related to energy required to maintain succession conditions (Smith 2014)</a:t>
            </a:r>
          </a:p>
          <a:p>
            <a:endParaRPr lang="en-US" dirty="0" smtClean="0"/>
          </a:p>
        </p:txBody>
      </p:sp>
    </p:spTree>
    <p:extLst>
      <p:ext uri="{BB962C8B-B14F-4D97-AF65-F5344CB8AC3E}">
        <p14:creationId xmlns:p14="http://schemas.microsoft.com/office/powerpoint/2010/main" val="3790427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5637" y="382910"/>
            <a:ext cx="4245263" cy="5626197"/>
          </a:xfrm>
          <a:prstGeom prst="rect">
            <a:avLst/>
          </a:prstGeom>
        </p:spPr>
      </p:pic>
      <p:sp>
        <p:nvSpPr>
          <p:cNvPr id="2" name="Rectangle 1"/>
          <p:cNvSpPr/>
          <p:nvPr/>
        </p:nvSpPr>
        <p:spPr>
          <a:xfrm>
            <a:off x="1" y="6174993"/>
            <a:ext cx="9144000" cy="307777"/>
          </a:xfrm>
          <a:prstGeom prst="rect">
            <a:avLst/>
          </a:prstGeom>
        </p:spPr>
        <p:txBody>
          <a:bodyPr wrap="square">
            <a:spAutoFit/>
          </a:bodyPr>
          <a:lstStyle/>
          <a:p>
            <a:pPr algn="ctr"/>
            <a:r>
              <a:rPr lang="en-US" sz="1400" dirty="0" smtClean="0"/>
              <a:t>Glover, J.D., C.M. Cox, and J.P. </a:t>
            </a:r>
            <a:r>
              <a:rPr lang="en-US" sz="1400" dirty="0" err="1" smtClean="0"/>
              <a:t>Reganold</a:t>
            </a:r>
            <a:r>
              <a:rPr lang="en-US" sz="1400" dirty="0" smtClean="0"/>
              <a:t>. 2007. Future farming: A return to roots? Scientific American 297(August):82-89.</a:t>
            </a:r>
            <a:endParaRPr lang="en-US" sz="1400" dirty="0"/>
          </a:p>
        </p:txBody>
      </p:sp>
      <p:sp>
        <p:nvSpPr>
          <p:cNvPr id="6" name="TextBox 5"/>
          <p:cNvSpPr txBox="1"/>
          <p:nvPr/>
        </p:nvSpPr>
        <p:spPr>
          <a:xfrm>
            <a:off x="4724400" y="1346200"/>
            <a:ext cx="4233222" cy="2246769"/>
          </a:xfrm>
          <a:prstGeom prst="rect">
            <a:avLst/>
          </a:prstGeom>
          <a:noFill/>
        </p:spPr>
        <p:txBody>
          <a:bodyPr wrap="square" rtlCol="0">
            <a:spAutoFit/>
          </a:bodyPr>
          <a:lstStyle/>
          <a:p>
            <a:pPr algn="ctr"/>
            <a:r>
              <a:rPr lang="en-US" sz="2800" b="1" dirty="0" smtClean="0">
                <a:solidFill>
                  <a:srgbClr val="0000FF"/>
                </a:solidFill>
              </a:rPr>
              <a:t>Annual cropping systems are susceptible to extreme weather events such as short-term drought and extreme rainfall</a:t>
            </a:r>
            <a:endParaRPr lang="en-US" sz="2800" b="1" dirty="0">
              <a:solidFill>
                <a:srgbClr val="0000FF"/>
              </a:solidFill>
            </a:endParaRPr>
          </a:p>
        </p:txBody>
      </p:sp>
    </p:spTree>
    <p:extLst>
      <p:ext uri="{BB962C8B-B14F-4D97-AF65-F5344CB8AC3E}">
        <p14:creationId xmlns:p14="http://schemas.microsoft.com/office/powerpoint/2010/main" val="1849695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65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4500033" cy="6858000"/>
          </a:xfrm>
          <a:prstGeom prst="rect">
            <a:avLst/>
          </a:prstGeom>
        </p:spPr>
      </p:pic>
      <p:sp>
        <p:nvSpPr>
          <p:cNvPr id="6" name="TextBox 5"/>
          <p:cNvSpPr txBox="1"/>
          <p:nvPr/>
        </p:nvSpPr>
        <p:spPr>
          <a:xfrm>
            <a:off x="4809067" y="719069"/>
            <a:ext cx="4136505" cy="1938992"/>
          </a:xfrm>
          <a:prstGeom prst="rect">
            <a:avLst/>
          </a:prstGeom>
          <a:noFill/>
        </p:spPr>
        <p:txBody>
          <a:bodyPr wrap="square" rtlCol="0">
            <a:spAutoFit/>
          </a:bodyPr>
          <a:lstStyle/>
          <a:p>
            <a:pPr marL="285750" indent="-285750">
              <a:buFont typeface="Arial"/>
              <a:buChar char="•"/>
            </a:pPr>
            <a:r>
              <a:rPr lang="en-US" sz="2400" dirty="0"/>
              <a:t>R</a:t>
            </a:r>
            <a:r>
              <a:rPr lang="en-US" sz="2400" dirty="0" smtClean="0"/>
              <a:t>ill erosion in tilled fields at Musgrave Research Farm</a:t>
            </a:r>
            <a:br>
              <a:rPr lang="en-US" sz="2400" dirty="0" smtClean="0"/>
            </a:br>
            <a:endParaRPr lang="en-US" sz="2400" dirty="0" smtClean="0"/>
          </a:p>
          <a:p>
            <a:pPr marL="285750" indent="-285750">
              <a:buFont typeface="Arial"/>
              <a:buChar char="•"/>
            </a:pPr>
            <a:r>
              <a:rPr lang="en-US" sz="2400" dirty="0" smtClean="0"/>
              <a:t>More than double the average rainfall in June 2015</a:t>
            </a:r>
            <a:endParaRPr lang="en-US" sz="2400" dirty="0"/>
          </a:p>
        </p:txBody>
      </p:sp>
      <p:grpSp>
        <p:nvGrpSpPr>
          <p:cNvPr id="10" name="Group 9"/>
          <p:cNvGrpSpPr/>
          <p:nvPr/>
        </p:nvGrpSpPr>
        <p:grpSpPr>
          <a:xfrm>
            <a:off x="4803472" y="3246545"/>
            <a:ext cx="4001861" cy="2689423"/>
            <a:chOff x="5142139" y="3576745"/>
            <a:chExt cx="4001861" cy="2689423"/>
          </a:xfrm>
        </p:grpSpPr>
        <p:pic>
          <p:nvPicPr>
            <p:cNvPr id="8" name="Picture 7" descr="Rplot_rain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2139" y="3576745"/>
              <a:ext cx="4001861" cy="2689423"/>
            </a:xfrm>
            <a:prstGeom prst="rect">
              <a:avLst/>
            </a:prstGeom>
          </p:spPr>
        </p:pic>
        <p:sp>
          <p:nvSpPr>
            <p:cNvPr id="9" name="TextBox 8"/>
            <p:cNvSpPr txBox="1"/>
            <p:nvPr/>
          </p:nvSpPr>
          <p:spPr>
            <a:xfrm>
              <a:off x="7516896" y="3912854"/>
              <a:ext cx="1199567" cy="338554"/>
            </a:xfrm>
            <a:prstGeom prst="rect">
              <a:avLst/>
            </a:prstGeom>
            <a:noFill/>
          </p:spPr>
          <p:txBody>
            <a:bodyPr wrap="none" rtlCol="0">
              <a:spAutoFit/>
            </a:bodyPr>
            <a:lstStyle/>
            <a:p>
              <a:r>
                <a:rPr lang="en-US" sz="1600" dirty="0" smtClean="0">
                  <a:latin typeface="Helvetica"/>
                  <a:cs typeface="Helvetica"/>
                </a:rPr>
                <a:t>Aurora, NY</a:t>
              </a:r>
              <a:endParaRPr lang="en-US" sz="1600" dirty="0">
                <a:latin typeface="Helvetica"/>
                <a:cs typeface="Helvetica"/>
              </a:endParaRPr>
            </a:p>
          </p:txBody>
        </p:sp>
      </p:grpSp>
      <p:sp>
        <p:nvSpPr>
          <p:cNvPr id="3" name="TextBox 2"/>
          <p:cNvSpPr txBox="1"/>
          <p:nvPr/>
        </p:nvSpPr>
        <p:spPr>
          <a:xfrm>
            <a:off x="4500032" y="6464300"/>
            <a:ext cx="4643968" cy="369332"/>
          </a:xfrm>
          <a:prstGeom prst="rect">
            <a:avLst/>
          </a:prstGeom>
          <a:noFill/>
        </p:spPr>
        <p:txBody>
          <a:bodyPr wrap="square" rtlCol="0">
            <a:spAutoFit/>
          </a:bodyPr>
          <a:lstStyle/>
          <a:p>
            <a:pPr algn="r"/>
            <a:r>
              <a:rPr lang="en-US" dirty="0" smtClean="0"/>
              <a:t>Jeff Liebert, PhD Student, Cornell University</a:t>
            </a:r>
            <a:endParaRPr lang="en-US" dirty="0"/>
          </a:p>
        </p:txBody>
      </p:sp>
    </p:spTree>
    <p:extLst>
      <p:ext uri="{BB962C8B-B14F-4D97-AF65-F5344CB8AC3E}">
        <p14:creationId xmlns:p14="http://schemas.microsoft.com/office/powerpoint/2010/main" val="2290984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5296</TotalTime>
  <Words>6599</Words>
  <Application>Microsoft Macintosh PowerPoint</Application>
  <PresentationFormat>On-screen Show (4:3)</PresentationFormat>
  <Paragraphs>741</Paragraphs>
  <Slides>69</Slides>
  <Notes>39</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Andale Mono</vt:lpstr>
      <vt:lpstr>Calibri</vt:lpstr>
      <vt:lpstr>Helvetica</vt:lpstr>
      <vt:lpstr>Arial</vt:lpstr>
      <vt:lpstr>Office Theme</vt:lpstr>
      <vt:lpstr>PowerPoint Presentation</vt:lpstr>
      <vt:lpstr>Take home messages</vt:lpstr>
      <vt:lpstr>PowerPoint Presentation</vt:lpstr>
      <vt:lpstr>Why focus on perennial grains?</vt:lpstr>
      <vt:lpstr> Overcoming trade-offs of in agriculture</vt:lpstr>
      <vt:lpstr>PowerPoint Presentation</vt:lpstr>
      <vt:lpstr>Annual cropping system ecology</vt:lpstr>
      <vt:lpstr>PowerPoint Presentation</vt:lpstr>
      <vt:lpstr>PowerPoint Presentation</vt:lpstr>
      <vt:lpstr>PowerPoint Presentation</vt:lpstr>
      <vt:lpstr>Developing perennial grain crops </vt:lpstr>
      <vt:lpstr>Intermediate Wheatgrass</vt:lpstr>
      <vt:lpstr>PowerPoint Presentation</vt:lpstr>
      <vt:lpstr>PowerPoint Presentation</vt:lpstr>
      <vt:lpstr>PowerPoint Presentation</vt:lpstr>
      <vt:lpstr>PowerPoint Presentation</vt:lpstr>
      <vt:lpstr>PowerPoint Presentation</vt:lpstr>
      <vt:lpstr>Ecosystem services from perennial grains</vt:lpstr>
      <vt:lpstr>PowerPoint Presentation</vt:lpstr>
      <vt:lpstr>PowerPoint Presentation</vt:lpstr>
      <vt:lpstr>PowerPoint Presentation</vt:lpstr>
      <vt:lpstr>Climate change mitigation</vt:lpstr>
      <vt:lpstr>Perennial grain cropping systems  </vt:lpstr>
      <vt:lpstr>PowerPoint Presentation</vt:lpstr>
      <vt:lpstr>PowerPoint Presentation</vt:lpstr>
      <vt:lpstr>PowerPoint Presentation</vt:lpstr>
      <vt:lpstr>New experiment comparing perennials and annuals </vt:lpstr>
      <vt:lpstr>Hypotheses</vt:lpstr>
      <vt:lpstr>Measurements </vt:lpstr>
      <vt:lpstr>Perennial grain seedlings 28 days after planting </vt:lpstr>
      <vt:lpstr>Establishment 55 days after planting</vt:lpstr>
      <vt:lpstr>Dual purpose kernza experiment</vt:lpstr>
      <vt:lpstr>Dual purpose kernza experiment</vt:lpstr>
      <vt:lpstr>Experiment locations</vt:lpstr>
      <vt:lpstr>Forage Harvest Treatments </vt:lpstr>
      <vt:lpstr>Nitrogen Fertilizer Treatments</vt:lpstr>
      <vt:lpstr>Spring growth on May 22, 2015</vt:lpstr>
      <vt:lpstr>Brian Caldwell harvesting forage on May 22, 2015</vt:lpstr>
      <vt:lpstr>Spring harvest in Forage &amp; Grain treatment   Cut to height of 4 inches   May 22, 2015</vt:lpstr>
      <vt:lpstr>Major infestation of annual wheat   June 11, 2015</vt:lpstr>
      <vt:lpstr>Almaco plot combine</vt:lpstr>
      <vt:lpstr>PowerPoint Presentation</vt:lpstr>
      <vt:lpstr>Areas that received urea on May 9, 2016</vt:lpstr>
      <vt:lpstr>Kernza plants post-anthesis on July 1, 2016</vt:lpstr>
      <vt:lpstr>Grain yields across 9 sites</vt:lpstr>
      <vt:lpstr>PowerPoint Presentation</vt:lpstr>
      <vt:lpstr>Forage quality from spring and summer 2015</vt:lpstr>
      <vt:lpstr>Does harvesting forage reduce grain yield? </vt:lpstr>
      <vt:lpstr>Dual purpose kernza experiment</vt:lpstr>
      <vt:lpstr>Survey on perennial grains</vt:lpstr>
      <vt:lpstr>Survey responses by state and region </vt:lpstr>
      <vt:lpstr>PowerPoint Presentation</vt:lpstr>
      <vt:lpstr>Concerns about perennial grains</vt:lpstr>
      <vt:lpstr>PowerPoint Presentation</vt:lpstr>
      <vt:lpstr>Developing perennial grain cropping systems and market opportunities in the NE (NE SARE Grant LNE16-351 )</vt:lpstr>
      <vt:lpstr>PowerPoint Presentation</vt:lpstr>
      <vt:lpstr>Establishing on-farm trials in 2016</vt:lpstr>
      <vt:lpstr>Planting at Thor Oechsner’s on September 9 </vt:lpstr>
      <vt:lpstr>Thor Oechsner’s Farm – 1 month after planting</vt:lpstr>
      <vt:lpstr>Planting at John Myer’s on September 15 </vt:lpstr>
      <vt:lpstr>John Myer’s Farm – 41 days after planting</vt:lpstr>
      <vt:lpstr>Planting at Klaas Martens’ on September 21 </vt:lpstr>
      <vt:lpstr>Klaas Martens’ Farm – 35 days after planting</vt:lpstr>
      <vt:lpstr>Farmer Feedback (fall 2016)  Early thoughts about perennial grains on their farms</vt:lpstr>
      <vt:lpstr>Compared to annual grain crops, perennial grain crops have benefits and drawbacks </vt:lpstr>
      <vt:lpstr>Take home messages</vt:lpstr>
      <vt:lpstr>Thank you!</vt:lpstr>
      <vt:lpstr>Dates of “activities”, Kernza Culman </vt:lpstr>
      <vt:lpstr>On Farm Seeding</vt:lpstr>
    </vt:vector>
  </TitlesOfParts>
  <Company>The Pennsylvania State University</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Promises, problems, and progress with perennial grains in New York</dc:title>
  <dc:creator>Matthew Ryan</dc:creator>
  <cp:lastModifiedBy>Sandra Wayman</cp:lastModifiedBy>
  <cp:revision>121</cp:revision>
  <dcterms:created xsi:type="dcterms:W3CDTF">2016-12-06T02:31:43Z</dcterms:created>
  <dcterms:modified xsi:type="dcterms:W3CDTF">2019-01-14T17:05:59Z</dcterms:modified>
</cp:coreProperties>
</file>