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A62A-65E0-40E7-BAEB-33CD79964897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B5CD-922F-40F9-AC2C-237EE9AAB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48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A62A-65E0-40E7-BAEB-33CD79964897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B5CD-922F-40F9-AC2C-237EE9AAB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76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A62A-65E0-40E7-BAEB-33CD79964897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B5CD-922F-40F9-AC2C-237EE9AAB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A62A-65E0-40E7-BAEB-33CD79964897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B5CD-922F-40F9-AC2C-237EE9AAB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66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A62A-65E0-40E7-BAEB-33CD79964897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B5CD-922F-40F9-AC2C-237EE9AAB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4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A62A-65E0-40E7-BAEB-33CD79964897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B5CD-922F-40F9-AC2C-237EE9AAB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1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A62A-65E0-40E7-BAEB-33CD79964897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B5CD-922F-40F9-AC2C-237EE9AAB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72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A62A-65E0-40E7-BAEB-33CD79964897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B5CD-922F-40F9-AC2C-237EE9AAB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94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A62A-65E0-40E7-BAEB-33CD79964897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B5CD-922F-40F9-AC2C-237EE9AAB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2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A62A-65E0-40E7-BAEB-33CD79964897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B5CD-922F-40F9-AC2C-237EE9AAB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8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A62A-65E0-40E7-BAEB-33CD79964897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B5CD-922F-40F9-AC2C-237EE9AAB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16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2A62A-65E0-40E7-BAEB-33CD79964897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8B5CD-922F-40F9-AC2C-237EE9AAB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5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2" y="0"/>
            <a:ext cx="10322790" cy="6881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1508" y="3083601"/>
            <a:ext cx="8063105" cy="1841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00" b="1" dirty="0" smtClean="0">
                <a:solidFill>
                  <a:schemeClr val="bg1"/>
                </a:solidFill>
              </a:rPr>
              <a:t>Brian Beal</a:t>
            </a:r>
          </a:p>
          <a:p>
            <a:pPr algn="ctr"/>
            <a:r>
              <a:rPr lang="en-US" sz="3100" b="1" dirty="0" smtClean="0">
                <a:solidFill>
                  <a:schemeClr val="bg1"/>
                </a:solidFill>
              </a:rPr>
              <a:t>Professor of Marine Ecology (Univ. ME Machias)</a:t>
            </a:r>
          </a:p>
          <a:p>
            <a:pPr algn="ctr"/>
            <a:r>
              <a:rPr lang="en-US" sz="3100" b="1" dirty="0" smtClean="0">
                <a:solidFill>
                  <a:schemeClr val="bg1"/>
                </a:solidFill>
              </a:rPr>
              <a:t>Director of Research (Downeast Institute)</a:t>
            </a:r>
          </a:p>
          <a:p>
            <a:endParaRPr lang="en-US" sz="3100" b="1" baseline="30000" dirty="0">
              <a:solidFill>
                <a:schemeClr val="bg1"/>
              </a:solidFill>
            </a:endParaRPr>
          </a:p>
        </p:txBody>
      </p:sp>
      <p:pic>
        <p:nvPicPr>
          <p:cNvPr id="8" name="Picture 13" descr="https://lh6.googleusercontent.com/26nLSVfZvU-PHDYEfpIEhmoLaA_UqZ4Wvlu61Z--7KMeXQ4tjiLO7kB21oIlGmH7FDBfMuKo3nibXkAYdqe2ztOV8b-wiVIZdnzUO6PjURBKLcmTIN31M7oRNJyGznR_f2k0uTAN4TZWpp554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756" y="5355358"/>
            <a:ext cx="2334196" cy="153035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1" y="5351510"/>
            <a:ext cx="1530350" cy="15303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387532" y="48567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Arctic </a:t>
            </a:r>
            <a:r>
              <a:rPr lang="en-US" sz="4000" b="1" dirty="0" smtClean="0"/>
              <a:t>surfclam, </a:t>
            </a:r>
            <a:r>
              <a:rPr lang="en-US" sz="4000" b="1" i="1" dirty="0"/>
              <a:t>Mactromeris </a:t>
            </a:r>
            <a:r>
              <a:rPr lang="en-US" sz="4000" b="1" i="1" dirty="0" smtClean="0"/>
              <a:t>polynyma, </a:t>
            </a:r>
            <a:r>
              <a:rPr lang="en-US" sz="4000" b="1" dirty="0" smtClean="0"/>
              <a:t>culture in Maine: field growout</a:t>
            </a:r>
            <a:endParaRPr lang="en-US" sz="4000" b="1" dirty="0"/>
          </a:p>
          <a:p>
            <a:pPr algn="ctr"/>
            <a:r>
              <a:rPr lang="en-US" sz="4000" b="1" dirty="0" smtClean="0"/>
              <a:t>trials in the soft-bottom intertidal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5537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10" y="633382"/>
            <a:ext cx="7454981" cy="5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8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61508"/>
            <a:ext cx="798195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150105" y="361507"/>
            <a:ext cx="533400" cy="609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9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0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34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4495801" y="4419601"/>
            <a:ext cx="142653" cy="13556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2763979" y="4318106"/>
            <a:ext cx="2173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Downeast Institute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10" y="633382"/>
            <a:ext cx="7454981" cy="5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2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99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5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952575" y="3083858"/>
            <a:ext cx="910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pPr algn="ctr"/>
            <a:r>
              <a:rPr lang="en-US" b="1" dirty="0" smtClean="0"/>
              <a:t>Larval</a:t>
            </a:r>
          </a:p>
          <a:p>
            <a:pPr algn="ctr"/>
            <a:r>
              <a:rPr lang="en-US" b="1" dirty="0" smtClean="0"/>
              <a:t>Rearing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084710" y="3774141"/>
            <a:ext cx="1404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 smtClean="0"/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Broodstock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Conditioning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5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6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me_out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631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5298281" y="5829300"/>
            <a:ext cx="257175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7536656" y="4468416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7870031" y="4183856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7191640" y="4554141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11451" y="425422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Cutler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55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56" y="655685"/>
            <a:ext cx="7454981" cy="5591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1760" y="3969413"/>
            <a:ext cx="1845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Mactromeris</a:t>
            </a:r>
          </a:p>
          <a:p>
            <a:r>
              <a:rPr lang="en-US" sz="2400" b="1" i="1" dirty="0"/>
              <a:t>   polynyma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45366" y="2356778"/>
            <a:ext cx="5692047" cy="334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77883" y="1867012"/>
            <a:ext cx="180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105 mm SL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2746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69" y="-83980"/>
            <a:ext cx="4836366" cy="3627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7441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69" y="3230724"/>
            <a:ext cx="4836366" cy="3627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92882" y="2575249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Open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1" y="6254621"/>
            <a:ext cx="1215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Netted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240971" y="2164702"/>
            <a:ext cx="4301413" cy="2519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64316" y="1767445"/>
            <a:ext cx="854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6-in.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610947" y="3230724"/>
            <a:ext cx="9331" cy="328550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3391677" y="4963886"/>
            <a:ext cx="854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6-in.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4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4676"/>
                    </a14:imgEffect>
                    <a14:imgEffect>
                      <a14:saturation sat="49000"/>
                    </a14:imgEffect>
                    <a14:imgEffect>
                      <a14:brightnessContrast bright="-1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27" y="168884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58474" y="170555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56106" y="1705556"/>
            <a:ext cx="41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14880" y="1731602"/>
            <a:ext cx="41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77392" y="1731602"/>
            <a:ext cx="41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9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8933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55" y="0"/>
            <a:ext cx="9285624" cy="6964218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7" idx="2"/>
          </p:cNvCxnSpPr>
          <p:nvPr/>
        </p:nvCxnSpPr>
        <p:spPr>
          <a:xfrm flipH="1">
            <a:off x="1219200" y="771175"/>
            <a:ext cx="334585" cy="292337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7381" y="401843"/>
            <a:ext cx="1592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Hatchery mark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39519" y="771175"/>
            <a:ext cx="3928408" cy="359762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551716" y="771175"/>
            <a:ext cx="2851075" cy="1155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89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132000" y="0"/>
          <a:ext cx="9657184" cy="6880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SPW 14.0 Graph" r:id="rId3" imgW="5576412" imgH="3972997" progId="SigmaPlotGraphicObject.13">
                  <p:embed/>
                </p:oleObj>
              </mc:Choice>
              <mc:Fallback>
                <p:oleObj name="SPW 14.0 Graph" r:id="rId3" imgW="5576412" imgH="3972997" progId="SigmaPlotGraphicObject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32000" y="0"/>
                        <a:ext cx="9657184" cy="6880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83974" y="0"/>
            <a:ext cx="2845837" cy="3984171"/>
            <a:chOff x="83974" y="0"/>
            <a:chExt cx="2845837" cy="39841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974" y="0"/>
              <a:ext cx="2845837" cy="3984171"/>
            </a:xfrm>
            <a:prstGeom prst="rect">
              <a:avLst/>
            </a:prstGeom>
          </p:spPr>
        </p:pic>
        <p:sp>
          <p:nvSpPr>
            <p:cNvPr id="6" name="5-Point Star 5"/>
            <p:cNvSpPr/>
            <p:nvPr/>
          </p:nvSpPr>
          <p:spPr>
            <a:xfrm>
              <a:off x="2286228" y="2183290"/>
              <a:ext cx="191049" cy="17504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2416970" y="2095766"/>
              <a:ext cx="191049" cy="17504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2286228" y="2358338"/>
              <a:ext cx="95524" cy="524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947032" y="2801922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Beals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03280" y="1633791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Cutler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343321" y="1913857"/>
              <a:ext cx="127072" cy="2210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718040" y="144912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64%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994571" y="379950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30%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079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893699" y="-12794"/>
          <a:ext cx="4494242" cy="6888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SPW 14.0 Graph" r:id="rId3" imgW="5495770" imgH="8248650" progId="SigmaPlotGraphicObject.13">
                  <p:embed/>
                </p:oleObj>
              </mc:Choice>
              <mc:Fallback>
                <p:oleObj name="SPW 14.0 Graph" r:id="rId3" imgW="5495770" imgH="8248650" progId="SigmaPlotGraphicObject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93699" y="-12794"/>
                        <a:ext cx="4494242" cy="68888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219063" y="0"/>
          <a:ext cx="4581331" cy="687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SPW 14.0 Graph" r:id="rId5" imgW="5495770" imgH="8248650" progId="SigmaPlotGraphicObject.13">
                  <p:embed/>
                </p:oleObj>
              </mc:Choice>
              <mc:Fallback>
                <p:oleObj name="SPW 14.0 Graph" r:id="rId5" imgW="5495770" imgH="8248650" progId="SigmaPlotGraphicObject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19063" y="0"/>
                        <a:ext cx="4581331" cy="6876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" y="0"/>
            <a:ext cx="2845837" cy="3984171"/>
            <a:chOff x="83974" y="0"/>
            <a:chExt cx="2845837" cy="39841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974" y="0"/>
              <a:ext cx="2845837" cy="3984171"/>
            </a:xfrm>
            <a:prstGeom prst="rect">
              <a:avLst/>
            </a:prstGeom>
          </p:spPr>
        </p:pic>
        <p:sp>
          <p:nvSpPr>
            <p:cNvPr id="9" name="5-Point Star 8"/>
            <p:cNvSpPr/>
            <p:nvPr/>
          </p:nvSpPr>
          <p:spPr>
            <a:xfrm>
              <a:off x="2286228" y="2183290"/>
              <a:ext cx="191049" cy="17504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2416970" y="2095766"/>
              <a:ext cx="191049" cy="17504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2286228" y="2358338"/>
              <a:ext cx="95524" cy="524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947032" y="2801922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Beals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03280" y="1633791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Cutler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2343321" y="1913857"/>
              <a:ext cx="127072" cy="2210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4441371" y="117970"/>
            <a:ext cx="2791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Beals</a:t>
            </a:r>
            <a:r>
              <a:rPr lang="en-US" dirty="0" smtClean="0"/>
              <a:t> (5 Apr – 19 Oct. 2012)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79457" y="122026"/>
            <a:ext cx="287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Cutler</a:t>
            </a:r>
            <a:r>
              <a:rPr lang="en-US" dirty="0" smtClean="0"/>
              <a:t> (6 Apr – 18 Oct. 2012)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58989" y="4139739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+ 14.7 mm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063896" y="3770407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+ 16.9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38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69" y="0"/>
            <a:ext cx="9144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" y="0"/>
            <a:ext cx="2845837" cy="3984171"/>
            <a:chOff x="83974" y="0"/>
            <a:chExt cx="2845837" cy="39841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74" y="0"/>
              <a:ext cx="2845837" cy="3984171"/>
            </a:xfrm>
            <a:prstGeom prst="rect">
              <a:avLst/>
            </a:prstGeom>
          </p:spPr>
        </p:pic>
        <p:sp>
          <p:nvSpPr>
            <p:cNvPr id="5" name="5-Point Star 4"/>
            <p:cNvSpPr/>
            <p:nvPr/>
          </p:nvSpPr>
          <p:spPr>
            <a:xfrm>
              <a:off x="2286228" y="2183290"/>
              <a:ext cx="191049" cy="17504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5-Point Star 5"/>
            <p:cNvSpPr/>
            <p:nvPr/>
          </p:nvSpPr>
          <p:spPr>
            <a:xfrm>
              <a:off x="2416970" y="2095766"/>
              <a:ext cx="191049" cy="17504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2286228" y="2358338"/>
              <a:ext cx="95524" cy="524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947032" y="2801922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Beals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03280" y="1633791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Cutler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2343321" y="1913857"/>
              <a:ext cx="127072" cy="2210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599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086600" y="4191000"/>
            <a:ext cx="381000" cy="381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696200" y="3238500"/>
            <a:ext cx="381000" cy="381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448800" y="3615267"/>
            <a:ext cx="381000" cy="381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7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10" y="-42209"/>
            <a:ext cx="4298991" cy="32242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143250"/>
            <a:ext cx="4953000" cy="37147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143500" cy="6858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642724" y="2581871"/>
            <a:ext cx="2906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4-inch PVC pipe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4.2 mm Extruded Net</a:t>
            </a:r>
          </a:p>
        </p:txBody>
      </p:sp>
    </p:spTree>
    <p:extLst>
      <p:ext uri="{BB962C8B-B14F-4D97-AF65-F5344CB8AC3E}">
        <p14:creationId xmlns:p14="http://schemas.microsoft.com/office/powerpoint/2010/main" val="34348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290"/>
            <a:ext cx="12192000" cy="4487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flipV="1">
            <a:off x="0" y="1010090"/>
            <a:ext cx="12192000" cy="3054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065764"/>
            <a:ext cx="3839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https://www.gbif.org/species/2286442</a:t>
            </a:r>
          </a:p>
        </p:txBody>
      </p:sp>
    </p:spTree>
    <p:extLst>
      <p:ext uri="{BB962C8B-B14F-4D97-AF65-F5344CB8AC3E}">
        <p14:creationId xmlns:p14="http://schemas.microsoft.com/office/powerpoint/2010/main" val="370020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1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801" y="579120"/>
            <a:ext cx="825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4201" y="3733800"/>
            <a:ext cx="45719" cy="762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flipV="1">
            <a:off x="5943601" y="2743200"/>
            <a:ext cx="76200" cy="5715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6324600" y="1440181"/>
            <a:ext cx="76200" cy="45719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4800600" y="1394461"/>
            <a:ext cx="76200" cy="45719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842759" y="3657600"/>
            <a:ext cx="228600" cy="228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677400" y="3391432"/>
            <a:ext cx="228600" cy="228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9753601" y="3505732"/>
            <a:ext cx="45719" cy="762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48400" y="1348739"/>
            <a:ext cx="228600" cy="228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867401" y="2628900"/>
            <a:ext cx="228600" cy="228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24400" y="1303019"/>
            <a:ext cx="228600" cy="228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5638800" y="3398520"/>
            <a:ext cx="152400" cy="1834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4690534" y="3810000"/>
            <a:ext cx="152400" cy="1834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4241800" y="3962400"/>
            <a:ext cx="177800" cy="1834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4165600" y="3771900"/>
            <a:ext cx="152400" cy="1834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3733800" y="4064532"/>
            <a:ext cx="152400" cy="1834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3505200" y="4173703"/>
            <a:ext cx="152400" cy="1834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3200400" y="4357115"/>
            <a:ext cx="152400" cy="1834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3107267" y="4448821"/>
            <a:ext cx="152400" cy="1834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>
            <a:off x="3031067" y="4842375"/>
            <a:ext cx="152400" cy="1834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>
            <a:off x="4343400" y="5150491"/>
            <a:ext cx="152400" cy="1834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4216400" y="5479167"/>
            <a:ext cx="152400" cy="1834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3505200" y="6025848"/>
            <a:ext cx="152400" cy="1834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93960" y="3822646"/>
            <a:ext cx="1326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Banquereau</a:t>
            </a:r>
            <a:endParaRPr lang="en-US" dirty="0" smtClean="0"/>
          </a:p>
          <a:p>
            <a:pPr algn="ctr"/>
            <a:r>
              <a:rPr lang="en-US" dirty="0" smtClean="0"/>
              <a:t>Bank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963044" y="3187238"/>
            <a:ext cx="76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Grand</a:t>
            </a:r>
          </a:p>
          <a:p>
            <a:pPr algn="ctr"/>
            <a:r>
              <a:rPr lang="en-US" dirty="0" smtClean="0"/>
              <a:t>Bank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52800" y="4923826"/>
            <a:ext cx="1256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Stellwagen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Bank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187109" y="5036323"/>
            <a:ext cx="228600" cy="228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9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0444" cy="383216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48" y="3491344"/>
            <a:ext cx="5842352" cy="33666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" y="3491344"/>
            <a:ext cx="6349648" cy="45994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44" y="0"/>
            <a:ext cx="5831556" cy="34848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397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io.gc.ca/science/research-recherche/fisheries-pecheries/managed-gere/images/clam-3-e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70" y="-254939"/>
            <a:ext cx="9132570" cy="714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92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sustainablesushi.net/wp-content/uploads/2008/12/surfclam-sushi-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304800"/>
            <a:ext cx="10972800" cy="729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89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 of Maine's 16 Coun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"/>
            <a:ext cx="4765774" cy="662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55245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74" y="1809750"/>
            <a:ext cx="4296004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638800" y="4305300"/>
            <a:ext cx="2895600" cy="571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5-Point Star 6"/>
          <p:cNvSpPr/>
          <p:nvPr/>
        </p:nvSpPr>
        <p:spPr>
          <a:xfrm>
            <a:off x="8458200" y="48006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4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4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Office PowerPoint</Application>
  <PresentationFormat>Widescreen</PresentationFormat>
  <Paragraphs>49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SPW 14.0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Maine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F Beal</dc:creator>
  <cp:lastModifiedBy> </cp:lastModifiedBy>
  <cp:revision>1</cp:revision>
  <dcterms:created xsi:type="dcterms:W3CDTF">2022-01-30T17:40:39Z</dcterms:created>
  <dcterms:modified xsi:type="dcterms:W3CDTF">2022-01-30T17:41:07Z</dcterms:modified>
</cp:coreProperties>
</file>