
<file path=[Content_Types].xml><?xml version="1.0" encoding="utf-8"?>
<Types xmlns="http://schemas.openxmlformats.org/package/2006/content-types">
  <Default ContentType="image/jpeg" Extension="jpg"/>
  <Default ContentType="application/x-fontdata" Extension="fntdata"/>
  <Default ContentType="image/gif" Extension="gif"/>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Lst>
  <p:sldSz cy="5143500" cx="9144000"/>
  <p:notesSz cx="6858000" cy="9144000"/>
  <p:embeddedFontLst>
    <p:embeddedFont>
      <p:font typeface="Cherry Cream Soda"/>
      <p:regular r:id="rId1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6" Type="http://schemas.openxmlformats.org/officeDocument/2006/relationships/font" Target="fonts/CherryCreamSoda-regular.fnt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399" cy="4114800"/>
          </a:xfrm>
          <a:prstGeom prst="rect">
            <a:avLst/>
          </a:prstGeom>
          <a:noFill/>
          <a:ln>
            <a:noFill/>
          </a:ln>
        </p:spPr>
        <p:txBody>
          <a:bodyPr anchorCtr="0" anchor="t" bIns="91425" lIns="91425" rIns="91425" tIns="91425"/>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theblueprint.com/stories/dale-dougherty/" TargetMode="External"/></Relationships>
</file>

<file path=ppt/notesSlides/_rels/notesSlide4.xml.rels><?xml version="1.0" encoding="UTF-8" standalone="yes"?><Relationships xmlns="http://schemas.openxmlformats.org/package/2006/relationships"><Relationship Id="rId11" Type="http://schemas.openxmlformats.org/officeDocument/2006/relationships/hyperlink" Target="https://en.wikipedia.org/wiki/TechShop" TargetMode="External"/><Relationship Id="rId10" Type="http://schemas.openxmlformats.org/officeDocument/2006/relationships/hyperlink" Target="https://en.wikipedia.org/wiki/Maker_culture#cite_note-11" TargetMode="External"/><Relationship Id="rId13" Type="http://schemas.openxmlformats.org/officeDocument/2006/relationships/hyperlink" Target="https://en.wikipedia.org/wiki/Carnegie_Mellon_University" TargetMode="External"/><Relationship Id="rId12" Type="http://schemas.openxmlformats.org/officeDocument/2006/relationships/hyperlink" Target="https://en.wikipedia.org/wiki/MIT" TargetMode="External"/><Relationship Id="rId1" Type="http://schemas.openxmlformats.org/officeDocument/2006/relationships/notesMaster" Target="../notesMasters/notesMaster1.xml"/><Relationship Id="rId2" Type="http://schemas.openxmlformats.org/officeDocument/2006/relationships/hyperlink" Target="https://en.wikipedia.org/wiki/Maker_culture#cite_note-8" TargetMode="External"/><Relationship Id="rId3" Type="http://schemas.openxmlformats.org/officeDocument/2006/relationships/hyperlink" Target="https://en.wikipedia.org/wiki/Maker_culture#cite_note-9" TargetMode="External"/><Relationship Id="rId4" Type="http://schemas.openxmlformats.org/officeDocument/2006/relationships/hyperlink" Target="https://en.wikipedia.org/wiki/Maker_culture#cite_note-10" TargetMode="External"/><Relationship Id="rId9" Type="http://schemas.openxmlformats.org/officeDocument/2006/relationships/hyperlink" Target="https://en.wikipedia.org/w/index.php?title=Artisan%27s_Asylum&amp;action=edit&amp;redlink=1" TargetMode="External"/><Relationship Id="rId15" Type="http://schemas.openxmlformats.org/officeDocument/2006/relationships/hyperlink" Target="https://en.wikipedia.org/wiki/Maker_culture#cite_note-12" TargetMode="External"/><Relationship Id="rId14" Type="http://schemas.openxmlformats.org/officeDocument/2006/relationships/hyperlink" Target="https://en.wikipedia.org/wiki/Industrial_arts" TargetMode="External"/><Relationship Id="rId16" Type="http://schemas.openxmlformats.org/officeDocument/2006/relationships/hyperlink" Target="https://en.wikipedia.org/wiki/Maker_culture#cite_note-13" TargetMode="External"/><Relationship Id="rId5" Type="http://schemas.openxmlformats.org/officeDocument/2006/relationships/hyperlink" Target="https://en.wikipedia.org/wiki/Noisebridge" TargetMode="External"/><Relationship Id="rId6" Type="http://schemas.openxmlformats.org/officeDocument/2006/relationships/hyperlink" Target="https://en.wikipedia.org/wiki/NYC_Resistor" TargetMode="External"/><Relationship Id="rId7" Type="http://schemas.openxmlformats.org/officeDocument/2006/relationships/hyperlink" Target="https://en.wikipedia.org/w/index.php?title=A2_Mech_Shop&amp;action=edit&amp;redlink=1" TargetMode="External"/><Relationship Id="rId8" Type="http://schemas.openxmlformats.org/officeDocument/2006/relationships/hyperlink" Target="https://en.wikipedia.org/wiki/Pumping_Station:_One" TargetMode="Externa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farmhack.org/tools" TargetMode="External"/><Relationship Id="rId3" Type="http://schemas.openxmlformats.org/officeDocument/2006/relationships/hyperlink" Target="http://farmhack.org/calendar" TargetMode="External"/><Relationship Id="rId4" Type="http://schemas.openxmlformats.org/officeDocument/2006/relationships/hyperlink" Target="http://www.resilience.org/stories/2015-09-16/a-tale-of-pollen-and-empowerment" TargetMode="Externa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0" name="Shape 50"/>
        <p:cNvGrpSpPr/>
        <p:nvPr/>
      </p:nvGrpSpPr>
      <p:grpSpPr>
        <a:xfrm>
          <a:off x="0" y="0"/>
          <a:ext cx="0" cy="0"/>
          <a:chOff x="0" y="0"/>
          <a:chExt cx="0" cy="0"/>
        </a:xfrm>
      </p:grpSpPr>
      <p:sp>
        <p:nvSpPr>
          <p:cNvPr id="51" name="Shape 51"/>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52" name="Shape 52"/>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lnSpc>
                <a:spcPct val="115000"/>
              </a:lnSpc>
              <a:spcBef>
                <a:spcPts val="0"/>
              </a:spcBef>
              <a:buNone/>
            </a:pPr>
            <a:r>
              <a:rPr lang="en">
                <a:solidFill>
                  <a:schemeClr val="dk1"/>
                </a:solidFill>
              </a:rPr>
              <a:t>I am April Roggio. My husband and I ran the now closed Medusa General Store on the south side of Rensselaerville for five years. We are both lifelong residents of the hilltowns, and are committed to building greater prosperity for families here on the hill.  I am also an independent researcher by training and, on a whim, decided to apply for some funding to ask some questions about the economic future of the hill. </a:t>
            </a:r>
          </a:p>
          <a:p>
            <a:pPr lvl="0" rtl="0">
              <a:lnSpc>
                <a:spcPct val="115000"/>
              </a:lnSpc>
              <a:spcBef>
                <a:spcPts val="0"/>
              </a:spcBef>
              <a:buNone/>
            </a:pPr>
            <a:r>
              <a:t/>
            </a:r>
            <a:endParaRPr>
              <a:solidFill>
                <a:schemeClr val="dk1"/>
              </a:solidFill>
            </a:endParaRPr>
          </a:p>
          <a:p>
            <a:pPr lvl="0">
              <a:lnSpc>
                <a:spcPct val="115000"/>
              </a:lnSpc>
              <a:spcBef>
                <a:spcPts val="0"/>
              </a:spcBef>
              <a:buClr>
                <a:schemeClr val="dk1"/>
              </a:buClr>
              <a:buSzPct val="100000"/>
              <a:buFont typeface="Arial"/>
              <a:buNone/>
            </a:pPr>
            <a:r>
              <a:rPr lang="en">
                <a:solidFill>
                  <a:schemeClr val="dk1"/>
                </a:solidFill>
              </a:rPr>
              <a:t>The Northeast SARE apparently agreed with our characterization of important questions. The Medusa General Store, in collaboration with numerous farmers and a supportive community, propose a feasibility study to investigate the potential community benefit to developing a Maker Space for local farmers and small businesses in our region. This project will serve as the first step in a larger project to boost sustainable economic development in our largely agricultural region.</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0" name="Shape 110"/>
        <p:cNvGrpSpPr/>
        <p:nvPr/>
      </p:nvGrpSpPr>
      <p:grpSpPr>
        <a:xfrm>
          <a:off x="0" y="0"/>
          <a:ext cx="0" cy="0"/>
          <a:chOff x="0" y="0"/>
          <a:chExt cx="0" cy="0"/>
        </a:xfrm>
      </p:grpSpPr>
      <p:sp>
        <p:nvSpPr>
          <p:cNvPr id="111" name="Shape 11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2" name="Shape 112"/>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rPr lang="en"/>
              <a:t>There are many other possibilities for funding. It would be nice to have a supportive local government, but that is not essential. Albany County has offered their help, for example. Sustainable Hilltowns could also get our nonprofit designation, which would enable us to become an applicant on many of these projects. </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6" name="Shape 116"/>
        <p:cNvGrpSpPr/>
        <p:nvPr/>
      </p:nvGrpSpPr>
      <p:grpSpPr>
        <a:xfrm>
          <a:off x="0" y="0"/>
          <a:ext cx="0" cy="0"/>
          <a:chOff x="0" y="0"/>
          <a:chExt cx="0" cy="0"/>
        </a:xfrm>
      </p:grpSpPr>
      <p:sp>
        <p:nvSpPr>
          <p:cNvPr id="117" name="Shape 11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8" name="Shape 118"/>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rPr lang="en"/>
              <a:t>And as this is a beta run of this project, I really appreciate your help with tweaking any pieces that were not clear!</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9" name="Shape 59"/>
        <p:cNvGrpSpPr/>
        <p:nvPr/>
      </p:nvGrpSpPr>
      <p:grpSpPr>
        <a:xfrm>
          <a:off x="0" y="0"/>
          <a:ext cx="0" cy="0"/>
          <a:chOff x="0" y="0"/>
          <a:chExt cx="0" cy="0"/>
        </a:xfrm>
      </p:grpSpPr>
      <p:sp>
        <p:nvSpPr>
          <p:cNvPr id="60" name="Shape 6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1" name="Shape 61"/>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So what on earth is the Maker Movement? (Ask for a show of hands: who is familiar with the Maker Movement?) </a:t>
            </a:r>
          </a:p>
          <a:p>
            <a:pPr lvl="0" rtl="0">
              <a:spcBef>
                <a:spcPts val="0"/>
              </a:spcBef>
              <a:buNone/>
            </a:pPr>
            <a:r>
              <a:t/>
            </a:r>
            <a:endParaRPr/>
          </a:p>
          <a:p>
            <a:pPr lvl="0" rtl="0">
              <a:lnSpc>
                <a:spcPct val="115000"/>
              </a:lnSpc>
              <a:spcBef>
                <a:spcPts val="0"/>
              </a:spcBef>
              <a:buClr>
                <a:schemeClr val="dk1"/>
              </a:buClr>
              <a:buSzPct val="100000"/>
              <a:buFont typeface="Arial"/>
              <a:buNone/>
            </a:pPr>
            <a:r>
              <a:rPr lang="en">
                <a:solidFill>
                  <a:schemeClr val="dk1"/>
                </a:solidFill>
              </a:rPr>
              <a:t>Maker Spaces are a relatively new concept. A brainchild of the Make movement, which developed as a result of Make: magazine’s 2005 launch as a publication to support the growing community of hackers, hobbyists and tech entrepreneurs who embraced the democratizing appeal of the do-it-yourself culture. Maker Spaces, as physical places that support a community’s do-it-yourself projects, have popped up all over the world, but they have become especially popular in the United States. While their usefulness in filling a gap - test-anxious schools in particular have become less interested over time in providing the kinds of spaces that used to support tinkerers and innovators - part of their appeal is undoubtedly the rekindling of the age old desire to make things ourselves, as is evident in this claim made in a recent Atlantic Monthly piece:</a:t>
            </a:r>
          </a:p>
          <a:p>
            <a:pPr indent="-69850" lvl="0" marL="457200" rtl="0">
              <a:lnSpc>
                <a:spcPct val="115000"/>
              </a:lnSpc>
              <a:spcBef>
                <a:spcPts val="0"/>
              </a:spcBef>
              <a:buClr>
                <a:schemeClr val="dk1"/>
              </a:buClr>
              <a:buSzPct val="100000"/>
              <a:buFont typeface="Arial"/>
              <a:buNone/>
            </a:pPr>
            <a:r>
              <a:t/>
            </a:r>
            <a:endParaRPr>
              <a:solidFill>
                <a:schemeClr val="dk1"/>
              </a:solidFill>
            </a:endParaRPr>
          </a:p>
          <a:p>
            <a:pPr indent="-69850" lvl="0" marL="457200" rtl="0">
              <a:lnSpc>
                <a:spcPct val="115000"/>
              </a:lnSpc>
              <a:spcBef>
                <a:spcPts val="0"/>
              </a:spcBef>
              <a:buClr>
                <a:schemeClr val="dk1"/>
              </a:buClr>
              <a:buSzPct val="100000"/>
              <a:buFont typeface="Arial"/>
              <a:buNone/>
            </a:pPr>
            <a:r>
              <a:rPr lang="en">
                <a:solidFill>
                  <a:schemeClr val="dk1"/>
                </a:solidFill>
              </a:rPr>
              <a:t>“In these [Maker] spaces, students who no longer have access to wood and machine shops in school, entrepreneurs who have a great idea but little capital to invest in the equipment necessary to build a prototype, and adults who long for a creative break from staring at computer screens all come together to work, to collaborate, to create.”</a:t>
            </a:r>
          </a:p>
          <a:p>
            <a:pPr indent="-69850" lvl="0" marL="457200" rtl="0">
              <a:lnSpc>
                <a:spcPct val="115000"/>
              </a:lnSpc>
              <a:spcBef>
                <a:spcPts val="0"/>
              </a:spcBef>
              <a:buClr>
                <a:schemeClr val="dk1"/>
              </a:buClr>
              <a:buSzPct val="100000"/>
              <a:buFont typeface="Arial"/>
              <a:buNone/>
            </a:pPr>
            <a:r>
              <a:t/>
            </a:r>
            <a:endParaRPr>
              <a:solidFill>
                <a:schemeClr val="dk1"/>
              </a:solidFill>
            </a:endParaRPr>
          </a:p>
          <a:p>
            <a:pPr lvl="0" rtl="0">
              <a:lnSpc>
                <a:spcPct val="115000"/>
              </a:lnSpc>
              <a:spcBef>
                <a:spcPts val="0"/>
              </a:spcBef>
              <a:buClr>
                <a:schemeClr val="dk1"/>
              </a:buClr>
              <a:buSzPct val="100000"/>
              <a:buFont typeface="Arial"/>
              <a:buNone/>
            </a:pPr>
            <a:r>
              <a:rPr lang="en">
                <a:solidFill>
                  <a:schemeClr val="dk1"/>
                </a:solidFill>
              </a:rPr>
              <a:t>There been some criticism that the Maker movement has not been as cognizant of their roots as they should be: perhaps in the rush to develop innovative new widgets, they have foregone the opportunity to use this movement as a strategy that brings us closer to long term sustainability. Moreover, it is essential that in addition to addressing access to the “convivial tools”, as remarked by an author in a New Yorker piece, we cannot forget the underlying social and political constructs that are shaping our world. We cannot, as the argument goes, lose  the grassroots democratizing appeal of the Maker movement in favor of pumping out more products for a consumer society.</a:t>
            </a:r>
          </a:p>
          <a:p>
            <a:pPr lvl="0" rtl="0">
              <a:spcBef>
                <a:spcPts val="0"/>
              </a:spcBef>
              <a:buNone/>
            </a:pPr>
            <a:r>
              <a:t/>
            </a:r>
            <a:endParaRPr/>
          </a:p>
          <a:p>
            <a:pPr lvl="0" rtl="0">
              <a:spcBef>
                <a:spcPts val="0"/>
              </a:spcBef>
              <a:buNone/>
            </a:pPr>
            <a:r>
              <a:t/>
            </a:r>
            <a:endParaRPr/>
          </a:p>
          <a:p>
            <a:pPr lvl="0">
              <a:spcBef>
                <a:spcPts val="0"/>
              </a:spcBef>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4" name="Shape 64"/>
        <p:cNvGrpSpPr/>
        <p:nvPr/>
      </p:nvGrpSpPr>
      <p:grpSpPr>
        <a:xfrm>
          <a:off x="0" y="0"/>
          <a:ext cx="0" cy="0"/>
          <a:chOff x="0" y="0"/>
          <a:chExt cx="0" cy="0"/>
        </a:xfrm>
      </p:grpSpPr>
      <p:sp>
        <p:nvSpPr>
          <p:cNvPr id="65" name="Shape 6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6" name="Shape 66"/>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Dale Dougherty: We are Makers</a:t>
            </a:r>
          </a:p>
          <a:p>
            <a:pPr lvl="0" rtl="0">
              <a:spcBef>
                <a:spcPts val="0"/>
              </a:spcBef>
              <a:buNone/>
            </a:pPr>
            <a:r>
              <a:t/>
            </a:r>
            <a:endParaRPr/>
          </a:p>
          <a:p>
            <a:pPr lvl="0" rtl="0">
              <a:spcBef>
                <a:spcPts val="0"/>
              </a:spcBef>
              <a:buNone/>
            </a:pPr>
            <a:r>
              <a:rPr lang="en"/>
              <a:t>Some words of wisdom from Dale, in the event that his talk doesn’t load: “</a:t>
            </a:r>
            <a:r>
              <a:rPr lang="en" sz="1300">
                <a:solidFill>
                  <a:schemeClr val="dk1"/>
                </a:solidFill>
                <a:highlight>
                  <a:srgbClr val="FFFFFF"/>
                </a:highlight>
              </a:rPr>
              <a:t>I think of makers as accidental entrepreneurs. Entrepreneurship always seems to be framed as “I’ve got to have a idea to start a business.” Makers seem to start off with building a physical project and that leads to ideas about possible innovations and then they realize that what they’re doing can be turned into a business. The process is such that they would keep doing it, not because the goal is to have a business, but because they enjoy it. It’s about how they learn and derive meaning from the work they do.”</a:t>
            </a:r>
          </a:p>
          <a:p>
            <a:pPr lvl="0" rtl="0">
              <a:spcBef>
                <a:spcPts val="0"/>
              </a:spcBef>
              <a:buNone/>
            </a:pPr>
            <a:r>
              <a:t/>
            </a:r>
            <a:endParaRPr sz="1300">
              <a:solidFill>
                <a:schemeClr val="dk1"/>
              </a:solidFill>
              <a:highlight>
                <a:srgbClr val="FFFFFF"/>
              </a:highlight>
            </a:endParaRPr>
          </a:p>
          <a:p>
            <a:pPr lvl="0" rtl="0">
              <a:spcBef>
                <a:spcPts val="0"/>
              </a:spcBef>
              <a:buNone/>
            </a:pPr>
            <a:r>
              <a:rPr lang="en" sz="1300">
                <a:solidFill>
                  <a:schemeClr val="dk1"/>
                </a:solidFill>
                <a:highlight>
                  <a:srgbClr val="FFFFFF"/>
                </a:highlight>
              </a:rPr>
              <a:t>Also, if there is interest, re education, “I’m really excited about the potential for the maker movement to reshape our education system at every level. Hands-on education is not found in our schools anymore. “Learning by doing” was once a familiar phrase in education but now it is foreign. We don’t value hands-on learning the way that we should. Making is currently at the edge but it belongs in the center, and I think enlightened parents and students themselves will cause this change to happen. Making is an engaging and authentic way to learn, especially about science and technology, which are changing the world we live in. I want every child to learn how they can gain the power to contribute to those changes, not just be subject to them.”</a:t>
            </a:r>
          </a:p>
          <a:p>
            <a:pPr lvl="0" rtl="0">
              <a:spcBef>
                <a:spcPts val="0"/>
              </a:spcBef>
              <a:buNone/>
            </a:pPr>
            <a:r>
              <a:t/>
            </a:r>
            <a:endParaRPr sz="1300">
              <a:solidFill>
                <a:schemeClr val="dk1"/>
              </a:solidFill>
              <a:highlight>
                <a:srgbClr val="FFFFFF"/>
              </a:highlight>
            </a:endParaRPr>
          </a:p>
          <a:p>
            <a:pPr lvl="0" rtl="0">
              <a:spcBef>
                <a:spcPts val="0"/>
              </a:spcBef>
              <a:buNone/>
            </a:pPr>
            <a:r>
              <a:rPr lang="en" sz="1300">
                <a:solidFill>
                  <a:schemeClr val="dk1"/>
                </a:solidFill>
                <a:highlight>
                  <a:srgbClr val="FFFFFF"/>
                </a:highlight>
              </a:rPr>
              <a:t>“The maker community is developing new talent that can discover and exploit these new opportunities. They have a different perspective, one that is gain from being hands-on. This is the kind of talent that you saw flourishing during the personal computer revolution: people wanting to do this so badly that they’re determined to figure out how to do it the best way they can and learn from each other. I always want organize people doing something, bringing them together so that they can learn from each other. It’s huge to meet face to face.</a:t>
            </a:r>
          </a:p>
          <a:p>
            <a:pPr lvl="0" rtl="0">
              <a:lnSpc>
                <a:spcPct val="100000"/>
              </a:lnSpc>
              <a:spcBef>
                <a:spcPts val="0"/>
              </a:spcBef>
              <a:spcAft>
                <a:spcPts val="1900"/>
              </a:spcAft>
              <a:buNone/>
            </a:pPr>
            <a:r>
              <a:t/>
            </a:r>
            <a:endParaRPr sz="1300">
              <a:solidFill>
                <a:schemeClr val="dk1"/>
              </a:solidFill>
              <a:highlight>
                <a:srgbClr val="FFFFFF"/>
              </a:highlight>
            </a:endParaRPr>
          </a:p>
          <a:p>
            <a:pPr lvl="0" rtl="0">
              <a:lnSpc>
                <a:spcPct val="100000"/>
              </a:lnSpc>
              <a:spcBef>
                <a:spcPts val="0"/>
              </a:spcBef>
              <a:spcAft>
                <a:spcPts val="1900"/>
              </a:spcAft>
              <a:buNone/>
            </a:pPr>
            <a:r>
              <a:rPr lang="en" sz="1300">
                <a:solidFill>
                  <a:schemeClr val="dk1"/>
                </a:solidFill>
                <a:highlight>
                  <a:srgbClr val="FFFFFF"/>
                </a:highlight>
              </a:rPr>
              <a:t>The maker market is one with a “thousand flowers blooming”. The early Web was like this. There were a lot of people creating websites for all kinds of reasons and for all kinds of applications. Today, people who combine creative and technical talent are making physical, interactive objects — almost like a website that doesn’t live on a computer anymore.”</a:t>
            </a:r>
          </a:p>
          <a:p>
            <a:pPr lvl="0" rtl="0">
              <a:lnSpc>
                <a:spcPct val="100000"/>
              </a:lnSpc>
              <a:spcBef>
                <a:spcPts val="0"/>
              </a:spcBef>
              <a:spcAft>
                <a:spcPts val="1900"/>
              </a:spcAft>
              <a:buNone/>
            </a:pPr>
            <a:r>
              <a:rPr lang="en" sz="1300">
                <a:solidFill>
                  <a:schemeClr val="dk1"/>
                </a:solidFill>
                <a:highlight>
                  <a:srgbClr val="FFFFFF"/>
                </a:highlight>
              </a:rPr>
              <a:t>See </a:t>
            </a:r>
            <a:r>
              <a:rPr lang="en" sz="1300" u="sng">
                <a:solidFill>
                  <a:schemeClr val="hlink"/>
                </a:solidFill>
                <a:highlight>
                  <a:srgbClr val="FFFFFF"/>
                </a:highlight>
                <a:hlinkClick r:id="rId2"/>
              </a:rPr>
              <a:t>https://theblueprint.com/stories/dale-dougherty/</a:t>
            </a:r>
            <a:r>
              <a:rPr lang="en" sz="1300">
                <a:solidFill>
                  <a:schemeClr val="dk1"/>
                </a:solidFill>
                <a:highlight>
                  <a:srgbClr val="FFFFFF"/>
                </a:highlight>
              </a:rPr>
              <a:t> for more from this interview.</a:t>
            </a:r>
          </a:p>
          <a:p>
            <a:pPr lvl="0" rtl="0">
              <a:lnSpc>
                <a:spcPct val="100000"/>
              </a:lnSpc>
              <a:spcBef>
                <a:spcPts val="0"/>
              </a:spcBef>
              <a:spcAft>
                <a:spcPts val="1900"/>
              </a:spcAft>
              <a:buClr>
                <a:schemeClr val="dk1"/>
              </a:buClr>
              <a:buSzPct val="84615"/>
              <a:buFont typeface="Arial"/>
              <a:buNone/>
            </a:pPr>
            <a:r>
              <a:t/>
            </a:r>
            <a:endParaRPr sz="1300">
              <a:solidFill>
                <a:schemeClr val="dk1"/>
              </a:solidFill>
              <a:highlight>
                <a:srgbClr val="FFFFFF"/>
              </a:highlight>
            </a:endParaRPr>
          </a:p>
          <a:p>
            <a:pPr lvl="0">
              <a:spcBef>
                <a:spcPts val="0"/>
              </a:spcBef>
              <a:buNone/>
            </a:pPr>
            <a:r>
              <a:t/>
            </a:r>
            <a:endParaRPr sz="1300">
              <a:solidFill>
                <a:schemeClr val="dk1"/>
              </a:solidFill>
              <a:highlight>
                <a:srgbClr val="FFFFFF"/>
              </a:highlight>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9" name="Shape 69"/>
        <p:cNvGrpSpPr/>
        <p:nvPr/>
      </p:nvGrpSpPr>
      <p:grpSpPr>
        <a:xfrm>
          <a:off x="0" y="0"/>
          <a:ext cx="0" cy="0"/>
          <a:chOff x="0" y="0"/>
          <a:chExt cx="0" cy="0"/>
        </a:xfrm>
      </p:grpSpPr>
      <p:sp>
        <p:nvSpPr>
          <p:cNvPr id="70" name="Shape 7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1" name="Shape 71"/>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b="1" lang="en" sz="1200">
                <a:solidFill>
                  <a:srgbClr val="222222"/>
                </a:solidFill>
                <a:highlight>
                  <a:srgbClr val="FFFFFF"/>
                </a:highlight>
              </a:rPr>
              <a:t>Makerspaces</a:t>
            </a:r>
            <a:r>
              <a:rPr lang="en" sz="1200">
                <a:solidFill>
                  <a:srgbClr val="222222"/>
                </a:solidFill>
                <a:highlight>
                  <a:srgbClr val="FFFFFF"/>
                </a:highlight>
              </a:rPr>
              <a:t>, sometimes also referred to as hackerspaces, hackspaces, and fablabs are creative, DIY spaces where people can gather to create, invent, and learn. In libraries they often have 3D printers, software, electronics, craft and hardware supplies and tools, and more.</a:t>
            </a:r>
          </a:p>
          <a:p>
            <a:pPr lvl="0" rtl="0">
              <a:spcBef>
                <a:spcPts val="0"/>
              </a:spcBef>
              <a:buNone/>
            </a:pPr>
            <a:r>
              <a:t/>
            </a:r>
            <a:endParaRPr sz="1050">
              <a:solidFill>
                <a:srgbClr val="252525"/>
              </a:solidFill>
              <a:highlight>
                <a:srgbClr val="FFFFFF"/>
              </a:highlight>
            </a:endParaRPr>
          </a:p>
          <a:p>
            <a:pPr lvl="0" rtl="0">
              <a:spcBef>
                <a:spcPts val="0"/>
              </a:spcBef>
              <a:buNone/>
            </a:pPr>
            <a:r>
              <a:rPr lang="en" sz="1050">
                <a:solidFill>
                  <a:srgbClr val="252525"/>
                </a:solidFill>
                <a:highlight>
                  <a:srgbClr val="FFFFFF"/>
                </a:highlight>
              </a:rPr>
              <a:t>From Wikipedia: The rise of the maker culture is closely associated with the rise of hackerspaces, Fab Labs and other "maker spaces", of which there are now many around the world, including over 100 each in Germany and the United States.</a:t>
            </a:r>
            <a:r>
              <a:rPr baseline="30000" lang="en" sz="1400">
                <a:solidFill>
                  <a:srgbClr val="0B0080"/>
                </a:solidFill>
                <a:highlight>
                  <a:srgbClr val="FFFFFF"/>
                </a:highlight>
                <a:hlinkClick r:id="rId2"/>
              </a:rPr>
              <a:t>[8]</a:t>
            </a:r>
            <a:r>
              <a:rPr lang="en" sz="1050">
                <a:solidFill>
                  <a:srgbClr val="252525"/>
                </a:solidFill>
                <a:highlight>
                  <a:srgbClr val="FFFFFF"/>
                </a:highlight>
              </a:rPr>
              <a:t> Hackerspaces allow like-minded individuals to share ideas, tools, and skillsets.</a:t>
            </a:r>
            <a:r>
              <a:rPr baseline="30000" lang="en" sz="1400">
                <a:solidFill>
                  <a:srgbClr val="0B0080"/>
                </a:solidFill>
                <a:highlight>
                  <a:srgbClr val="FFFFFF"/>
                </a:highlight>
                <a:hlinkClick r:id="rId3"/>
              </a:rPr>
              <a:t>[9]</a:t>
            </a:r>
            <a:r>
              <a:rPr baseline="30000" lang="en" sz="1400">
                <a:solidFill>
                  <a:srgbClr val="0B0080"/>
                </a:solidFill>
                <a:highlight>
                  <a:srgbClr val="FFFFFF"/>
                </a:highlight>
                <a:hlinkClick r:id="rId4"/>
              </a:rPr>
              <a:t>[10]</a:t>
            </a:r>
            <a:r>
              <a:rPr lang="en" sz="1050">
                <a:solidFill>
                  <a:srgbClr val="252525"/>
                </a:solidFill>
                <a:highlight>
                  <a:srgbClr val="FFFFFF"/>
                </a:highlight>
              </a:rPr>
              <a:t> Some notable hackerspaces which have been linked with the maker culture include </a:t>
            </a:r>
            <a:r>
              <a:rPr lang="en" sz="1050">
                <a:solidFill>
                  <a:srgbClr val="0B0080"/>
                </a:solidFill>
                <a:highlight>
                  <a:srgbClr val="FFFFFF"/>
                </a:highlight>
                <a:hlinkClick r:id="rId5"/>
              </a:rPr>
              <a:t>Noisebridge</a:t>
            </a:r>
            <a:r>
              <a:rPr lang="en" sz="1050">
                <a:solidFill>
                  <a:srgbClr val="252525"/>
                </a:solidFill>
                <a:highlight>
                  <a:srgbClr val="FFFFFF"/>
                </a:highlight>
              </a:rPr>
              <a:t>, </a:t>
            </a:r>
            <a:r>
              <a:rPr lang="en" sz="1050">
                <a:solidFill>
                  <a:srgbClr val="0B0080"/>
                </a:solidFill>
                <a:highlight>
                  <a:srgbClr val="FFFFFF"/>
                </a:highlight>
                <a:hlinkClick r:id="rId6"/>
              </a:rPr>
              <a:t>NYC Resistor</a:t>
            </a:r>
            <a:r>
              <a:rPr lang="en" sz="1050">
                <a:solidFill>
                  <a:srgbClr val="252525"/>
                </a:solidFill>
                <a:highlight>
                  <a:srgbClr val="FFFFFF"/>
                </a:highlight>
              </a:rPr>
              <a:t>, </a:t>
            </a:r>
            <a:r>
              <a:rPr lang="en" sz="1050">
                <a:solidFill>
                  <a:srgbClr val="A55858"/>
                </a:solidFill>
                <a:highlight>
                  <a:srgbClr val="FFFFFF"/>
                </a:highlight>
                <a:hlinkClick r:id="rId7"/>
              </a:rPr>
              <a:t>A2 Mech Shop</a:t>
            </a:r>
            <a:r>
              <a:rPr lang="en" sz="1050">
                <a:solidFill>
                  <a:srgbClr val="252525"/>
                </a:solidFill>
                <a:highlight>
                  <a:srgbClr val="FFFFFF"/>
                </a:highlight>
              </a:rPr>
              <a:t>, </a:t>
            </a:r>
            <a:r>
              <a:rPr lang="en" sz="1050">
                <a:solidFill>
                  <a:srgbClr val="0B0080"/>
                </a:solidFill>
                <a:highlight>
                  <a:srgbClr val="FFFFFF"/>
                </a:highlight>
                <a:hlinkClick r:id="rId8"/>
              </a:rPr>
              <a:t>Pumping Station: One</a:t>
            </a:r>
            <a:r>
              <a:rPr lang="en" sz="1050">
                <a:solidFill>
                  <a:srgbClr val="252525"/>
                </a:solidFill>
                <a:highlight>
                  <a:srgbClr val="FFFFFF"/>
                </a:highlight>
              </a:rPr>
              <a:t>, </a:t>
            </a:r>
            <a:r>
              <a:rPr lang="en" sz="1050">
                <a:solidFill>
                  <a:srgbClr val="A55858"/>
                </a:solidFill>
                <a:highlight>
                  <a:srgbClr val="FFFFFF"/>
                </a:highlight>
                <a:hlinkClick r:id="rId9"/>
              </a:rPr>
              <a:t>Artisan's Asylum</a:t>
            </a:r>
            <a:r>
              <a:rPr lang="en" sz="1050">
                <a:solidFill>
                  <a:srgbClr val="252525"/>
                </a:solidFill>
                <a:highlight>
                  <a:srgbClr val="FFFFFF"/>
                </a:highlight>
              </a:rPr>
              <a:t>,</a:t>
            </a:r>
            <a:r>
              <a:rPr baseline="30000" lang="en" sz="1400">
                <a:solidFill>
                  <a:srgbClr val="0B0080"/>
                </a:solidFill>
                <a:highlight>
                  <a:srgbClr val="FFFFFF"/>
                </a:highlight>
                <a:hlinkClick r:id="rId10"/>
              </a:rPr>
              <a:t>[11]</a:t>
            </a:r>
            <a:r>
              <a:rPr lang="en" sz="1050">
                <a:solidFill>
                  <a:srgbClr val="252525"/>
                </a:solidFill>
                <a:highlight>
                  <a:srgbClr val="FFFFFF"/>
                </a:highlight>
              </a:rPr>
              <a:t> and </a:t>
            </a:r>
            <a:r>
              <a:rPr lang="en" sz="1050">
                <a:solidFill>
                  <a:srgbClr val="0B0080"/>
                </a:solidFill>
                <a:highlight>
                  <a:srgbClr val="FFFFFF"/>
                </a:highlight>
                <a:hlinkClick r:id="rId11"/>
              </a:rPr>
              <a:t>TechShop</a:t>
            </a:r>
            <a:r>
              <a:rPr lang="en" sz="1050">
                <a:solidFill>
                  <a:srgbClr val="252525"/>
                </a:solidFill>
                <a:highlight>
                  <a:srgbClr val="FFFFFF"/>
                </a:highlight>
              </a:rPr>
              <a:t>. In addition, those who identify with the subculture can be found at more traditional universities with a technical orientation, such as </a:t>
            </a:r>
            <a:r>
              <a:rPr lang="en" sz="1050">
                <a:solidFill>
                  <a:srgbClr val="0B0080"/>
                </a:solidFill>
                <a:highlight>
                  <a:srgbClr val="FFFFFF"/>
                </a:highlight>
                <a:hlinkClick r:id="rId12"/>
              </a:rPr>
              <a:t>MIT</a:t>
            </a:r>
            <a:r>
              <a:rPr lang="en" sz="1050">
                <a:solidFill>
                  <a:srgbClr val="252525"/>
                </a:solidFill>
                <a:highlight>
                  <a:srgbClr val="FFFFFF"/>
                </a:highlight>
              </a:rPr>
              <a:t> and </a:t>
            </a:r>
            <a:r>
              <a:rPr lang="en" sz="1050">
                <a:solidFill>
                  <a:srgbClr val="0B0080"/>
                </a:solidFill>
                <a:highlight>
                  <a:srgbClr val="FFFFFF"/>
                </a:highlight>
                <a:hlinkClick r:id="rId13"/>
              </a:rPr>
              <a:t>Carnegie Mellon</a:t>
            </a:r>
            <a:r>
              <a:rPr lang="en" sz="1050">
                <a:solidFill>
                  <a:srgbClr val="252525"/>
                </a:solidFill>
                <a:highlight>
                  <a:srgbClr val="FFFFFF"/>
                </a:highlight>
              </a:rPr>
              <a:t> (specifically around "</a:t>
            </a:r>
            <a:r>
              <a:rPr lang="en" sz="1050">
                <a:solidFill>
                  <a:srgbClr val="0B0080"/>
                </a:solidFill>
                <a:highlight>
                  <a:srgbClr val="FFFFFF"/>
                </a:highlight>
                <a:hlinkClick r:id="rId14"/>
              </a:rPr>
              <a:t>shop</a:t>
            </a:r>
            <a:r>
              <a:rPr lang="en" sz="1050">
                <a:solidFill>
                  <a:srgbClr val="252525"/>
                </a:solidFill>
                <a:highlight>
                  <a:srgbClr val="FFFFFF"/>
                </a:highlight>
              </a:rPr>
              <a:t>" areas like the MIT Hobby Shop and CMU Robotics Club). As maker culture becomes more popular, hackerspaces and Fab Labs are becoming more common in universities</a:t>
            </a:r>
            <a:r>
              <a:rPr baseline="30000" lang="en" sz="1400">
                <a:solidFill>
                  <a:srgbClr val="0B0080"/>
                </a:solidFill>
                <a:highlight>
                  <a:srgbClr val="FFFFFF"/>
                </a:highlight>
                <a:hlinkClick r:id="rId15"/>
              </a:rPr>
              <a:t>[12]</a:t>
            </a:r>
            <a:r>
              <a:rPr lang="en" sz="1050">
                <a:solidFill>
                  <a:srgbClr val="252525"/>
                </a:solidFill>
                <a:highlight>
                  <a:srgbClr val="FFFFFF"/>
                </a:highlight>
              </a:rPr>
              <a:t> and public libraries. In Europe the popularity of the labs is more prominent than in the US: about three times more labs exist there.</a:t>
            </a:r>
            <a:r>
              <a:rPr baseline="30000" lang="en" sz="1400">
                <a:solidFill>
                  <a:srgbClr val="0B0080"/>
                </a:solidFill>
                <a:highlight>
                  <a:srgbClr val="FFFFFF"/>
                </a:highlight>
                <a:hlinkClick r:id="rId16"/>
              </a:rPr>
              <a:t>[13]</a:t>
            </a:r>
          </a:p>
          <a:p>
            <a:pPr lvl="0" rtl="0">
              <a:spcBef>
                <a:spcPts val="0"/>
              </a:spcBef>
              <a:buNone/>
            </a:pPr>
            <a:r>
              <a:t/>
            </a:r>
            <a:endParaRPr/>
          </a:p>
          <a:p>
            <a:pPr lvl="0">
              <a:spcBef>
                <a:spcPts val="0"/>
              </a:spcBef>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0" name="Shape 80"/>
        <p:cNvGrpSpPr/>
        <p:nvPr/>
      </p:nvGrpSpPr>
      <p:grpSpPr>
        <a:xfrm>
          <a:off x="0" y="0"/>
          <a:ext cx="0" cy="0"/>
          <a:chOff x="0" y="0"/>
          <a:chExt cx="0" cy="0"/>
        </a:xfrm>
      </p:grpSpPr>
      <p:sp>
        <p:nvSpPr>
          <p:cNvPr id="81" name="Shape 8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2" name="Shape 82"/>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From an art student… So why should we create one? After all, a number of our local libraries are already on board with MakerSpaces. (Berne, in particular has an active Make movement program.)</a:t>
            </a:r>
          </a:p>
          <a:p>
            <a:pPr lvl="0" rtl="0">
              <a:spcBef>
                <a:spcPts val="0"/>
              </a:spcBef>
              <a:buNone/>
            </a:pPr>
            <a:r>
              <a:t/>
            </a:r>
            <a:endParaRPr/>
          </a:p>
          <a:p>
            <a:pPr lvl="0" rtl="0">
              <a:spcBef>
                <a:spcPts val="0"/>
              </a:spcBef>
              <a:buNone/>
            </a:pPr>
            <a:r>
              <a:t/>
            </a:r>
            <a:endParaRPr/>
          </a:p>
          <a:p>
            <a:pPr lvl="0">
              <a:spcBef>
                <a:spcPts val="0"/>
              </a:spcBef>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5" name="Shape 85"/>
        <p:cNvGrpSpPr/>
        <p:nvPr/>
      </p:nvGrpSpPr>
      <p:grpSpPr>
        <a:xfrm>
          <a:off x="0" y="0"/>
          <a:ext cx="0" cy="0"/>
          <a:chOff x="0" y="0"/>
          <a:chExt cx="0" cy="0"/>
        </a:xfrm>
      </p:grpSpPr>
      <p:sp>
        <p:nvSpPr>
          <p:cNvPr id="86" name="Shape 8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7" name="Shape 87"/>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We would like to add small farmers to this list. Having been born and raised here, my first experience with Makers, long before the term became popular, was small farmers.</a:t>
            </a:r>
          </a:p>
          <a:p>
            <a:pPr lvl="0" rtl="0">
              <a:spcBef>
                <a:spcPts val="0"/>
              </a:spcBef>
              <a:buNone/>
            </a:pPr>
            <a:r>
              <a:t/>
            </a:r>
            <a:endParaRPr/>
          </a:p>
          <a:p>
            <a:pPr lvl="0" rtl="0">
              <a:lnSpc>
                <a:spcPct val="115000"/>
              </a:lnSpc>
              <a:spcBef>
                <a:spcPts val="0"/>
              </a:spcBef>
              <a:buClr>
                <a:schemeClr val="dk1"/>
              </a:buClr>
              <a:buSzPct val="100000"/>
              <a:buFont typeface="Arial"/>
              <a:buNone/>
            </a:pPr>
            <a:r>
              <a:rPr lang="en">
                <a:solidFill>
                  <a:schemeClr val="dk1"/>
                </a:solidFill>
              </a:rPr>
              <a:t>Surprisingly, while the Makers have left their mark on organizations from big business to education, and inspired designers, young and old, it tends to be an urban movement. We think now’s the time to change that: we want to reach out to our community and design a maker space that promises to support our small farmers, especially in a region that has not yet recovered from a recession economy. Farmers are, after all, the very first “makers” and have longed thrived on their ingenuity and entrepreneurship. Our version could include an extensive resource library, a workshop with relevant tools and a space for sharing ideas and collaborating with other farmers and small businesses. It could precede a complementary effort to build a full scale rural business incubator in our region.</a:t>
            </a:r>
          </a:p>
          <a:p>
            <a:pPr lvl="0" rtl="0">
              <a:lnSpc>
                <a:spcPct val="115000"/>
              </a:lnSpc>
              <a:spcBef>
                <a:spcPts val="0"/>
              </a:spcBef>
              <a:buClr>
                <a:schemeClr val="dk1"/>
              </a:buClr>
              <a:buSzPct val="100000"/>
              <a:buFont typeface="Arial"/>
              <a:buNone/>
            </a:pPr>
            <a:r>
              <a:t/>
            </a:r>
            <a:endParaRPr>
              <a:solidFill>
                <a:schemeClr val="dk1"/>
              </a:solidFill>
            </a:endParaRPr>
          </a:p>
          <a:p>
            <a:pPr lvl="0" rtl="0">
              <a:lnSpc>
                <a:spcPct val="115000"/>
              </a:lnSpc>
              <a:spcBef>
                <a:spcPts val="0"/>
              </a:spcBef>
              <a:buClr>
                <a:schemeClr val="dk1"/>
              </a:buClr>
              <a:buSzPct val="100000"/>
              <a:buFont typeface="Arial"/>
              <a:buNone/>
            </a:pPr>
            <a:r>
              <a:rPr lang="en">
                <a:solidFill>
                  <a:schemeClr val="dk1"/>
                </a:solidFill>
              </a:rPr>
              <a:t>Moreover, the economics our region are tenuous, at best. Our population, on the hill continues to decline and the makeup of people tends to be significantly weighted towards commuters and second home owners, despite our prosperous past, when hamlets like these used to contain multiple commercial enterprises, including stores, taverns, mills and boarding houses. Moreover, much like the rest of the nation, the economics of our region continue to decline: folks are sliding from middle class into working poor, or worse, much like is happening throughout the nation.</a:t>
            </a:r>
          </a:p>
          <a:p>
            <a:pPr lvl="0" rtl="0">
              <a:lnSpc>
                <a:spcPct val="115000"/>
              </a:lnSpc>
              <a:spcBef>
                <a:spcPts val="0"/>
              </a:spcBef>
              <a:buClr>
                <a:schemeClr val="dk1"/>
              </a:buClr>
              <a:buSzPct val="100000"/>
              <a:buFont typeface="Arial"/>
              <a:buNone/>
            </a:pPr>
            <a:r>
              <a:t/>
            </a:r>
            <a:endParaRPr>
              <a:solidFill>
                <a:schemeClr val="dk1"/>
              </a:solidFill>
            </a:endParaRPr>
          </a:p>
          <a:p>
            <a:pPr lvl="0">
              <a:lnSpc>
                <a:spcPct val="115000"/>
              </a:lnSpc>
              <a:spcBef>
                <a:spcPts val="0"/>
              </a:spcBef>
              <a:buClr>
                <a:schemeClr val="dk1"/>
              </a:buClr>
              <a:buSzPct val="100000"/>
              <a:buFont typeface="Arial"/>
              <a:buNone/>
            </a:pPr>
            <a:r>
              <a:rPr lang="en">
                <a:solidFill>
                  <a:schemeClr val="dk1"/>
                </a:solidFill>
              </a:rPr>
              <a:t>One way to stem this deterioration is to consider how we can bring more wealth, for as little cash as possible. Providing the space and tools for the DIY movement, here in our hamlets, and in our hilltowns, to thrive, provides that possibility. I am focusing on small farmers and, most recently, homesteaders, because in a rural area, that represents low hanging fruit.</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1" name="Shape 91"/>
        <p:cNvGrpSpPr/>
        <p:nvPr/>
      </p:nvGrpSpPr>
      <p:grpSpPr>
        <a:xfrm>
          <a:off x="0" y="0"/>
          <a:ext cx="0" cy="0"/>
          <a:chOff x="0" y="0"/>
          <a:chExt cx="0" cy="0"/>
        </a:xfrm>
      </p:grpSpPr>
      <p:sp>
        <p:nvSpPr>
          <p:cNvPr id="92" name="Shape 9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3" name="Shape 93"/>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Some of the greatest ideas are born when people talk. Really, when people from different fields, with different passions and different skill sets get together and dream out loud. These are a few examples of what is happening at the intersection of sustainability, small farming, and the growing DIY / Maker movement. This talk took place at the MakerFaire in NYC in September of 2013. </a:t>
            </a:r>
          </a:p>
          <a:p>
            <a:pPr lvl="0" rtl="0">
              <a:spcBef>
                <a:spcPts val="0"/>
              </a:spcBef>
              <a:buNone/>
            </a:pPr>
            <a:r>
              <a:t/>
            </a:r>
            <a:endParaRPr/>
          </a:p>
          <a:p>
            <a:pPr lvl="0">
              <a:spcBef>
                <a:spcPts val="0"/>
              </a:spcBef>
              <a:buNone/>
            </a:pPr>
            <a:r>
              <a:rPr lang="en"/>
              <a:t>It is long and quite dry, but the gist of it is simply that there are others thinking along these lines as well - how do we use this growing movement, and the energy and inspiration it provokes, to reshape and rebuild our own communities?</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7" name="Shape 97"/>
        <p:cNvGrpSpPr/>
        <p:nvPr/>
      </p:nvGrpSpPr>
      <p:grpSpPr>
        <a:xfrm>
          <a:off x="0" y="0"/>
          <a:ext cx="0" cy="0"/>
          <a:chOff x="0" y="0"/>
          <a:chExt cx="0" cy="0"/>
        </a:xfrm>
      </p:grpSpPr>
      <p:sp>
        <p:nvSpPr>
          <p:cNvPr id="98" name="Shape 9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9" name="Shape 99"/>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The ways in which we could use a Makerspace, or collection of spaces is pretty expansive. If it is remotely related to making, we could construct a space to address any of these. </a:t>
            </a:r>
          </a:p>
          <a:p>
            <a:pPr lvl="0" rtl="0">
              <a:spcBef>
                <a:spcPts val="0"/>
              </a:spcBef>
              <a:buNone/>
            </a:pPr>
            <a:r>
              <a:t/>
            </a:r>
            <a:endParaRPr/>
          </a:p>
          <a:p>
            <a:pPr lvl="0" rtl="0">
              <a:spcBef>
                <a:spcPts val="0"/>
              </a:spcBef>
              <a:buNone/>
            </a:pPr>
            <a:r>
              <a:rPr lang="en"/>
              <a:t>And it could be done with the support of such organizations as farmhack.org: </a:t>
            </a:r>
            <a:r>
              <a:rPr lang="en">
                <a:solidFill>
                  <a:srgbClr val="333333"/>
                </a:solidFill>
                <a:highlight>
                  <a:srgbClr val="FFFFFF"/>
                </a:highlight>
              </a:rPr>
              <a:t>We are a worldwide community of farmers that build and modify our own tools. We share our hacks </a:t>
            </a:r>
            <a:r>
              <a:rPr lang="en">
                <a:solidFill>
                  <a:srgbClr val="337AB7"/>
                </a:solidFill>
                <a:highlight>
                  <a:srgbClr val="FFFFFF"/>
                </a:highlight>
                <a:hlinkClick r:id="rId2"/>
              </a:rPr>
              <a:t>online</a:t>
            </a:r>
            <a:r>
              <a:rPr lang="en">
                <a:solidFill>
                  <a:srgbClr val="333333"/>
                </a:solidFill>
                <a:highlight>
                  <a:srgbClr val="FFFFFF"/>
                </a:highlight>
              </a:rPr>
              <a:t> and at </a:t>
            </a:r>
            <a:r>
              <a:rPr lang="en">
                <a:solidFill>
                  <a:srgbClr val="337AB7"/>
                </a:solidFill>
                <a:highlight>
                  <a:srgbClr val="FFFFFF"/>
                </a:highlight>
                <a:hlinkClick r:id="rId3"/>
              </a:rPr>
              <a:t>meet ups</a:t>
            </a:r>
            <a:r>
              <a:rPr lang="en">
                <a:solidFill>
                  <a:srgbClr val="333333"/>
                </a:solidFill>
                <a:highlight>
                  <a:srgbClr val="FFFFFF"/>
                </a:highlight>
              </a:rPr>
              <a:t> because we become better farmers when we work together.</a:t>
            </a:r>
          </a:p>
          <a:p>
            <a:pPr lvl="0" rtl="0">
              <a:spcBef>
                <a:spcPts val="0"/>
              </a:spcBef>
              <a:buNone/>
            </a:pPr>
            <a:r>
              <a:t/>
            </a:r>
            <a:endParaRPr>
              <a:solidFill>
                <a:srgbClr val="333333"/>
              </a:solidFill>
              <a:highlight>
                <a:srgbClr val="FFFFFF"/>
              </a:highlight>
            </a:endParaRPr>
          </a:p>
          <a:p>
            <a:pPr lvl="0" rtl="0">
              <a:spcBef>
                <a:spcPts val="0"/>
              </a:spcBef>
              <a:buNone/>
            </a:pPr>
            <a:r>
              <a:rPr lang="en">
                <a:solidFill>
                  <a:srgbClr val="333333"/>
                </a:solidFill>
                <a:highlight>
                  <a:srgbClr val="FFFFFF"/>
                </a:highlight>
              </a:rPr>
              <a:t>Or through organizations such as the Ellen MacArthur Foundation, which is a leader in the reuse, reinvent, circular economy movement. I</a:t>
            </a:r>
            <a:r>
              <a:rPr lang="en" sz="1150">
                <a:solidFill>
                  <a:srgbClr val="333333"/>
                </a:solidFill>
                <a:highlight>
                  <a:srgbClr val="FFFFFF"/>
                </a:highlight>
                <a:latin typeface="Times New Roman"/>
                <a:ea typeface="Times New Roman"/>
                <a:cs typeface="Times New Roman"/>
                <a:sym typeface="Times New Roman"/>
              </a:rPr>
              <a:t>t defines the circular economy as “one that is restorative by design, and which aims to keep products, components and materials at their highest utility and value, at all times.” </a:t>
            </a:r>
            <a:r>
              <a:rPr lang="en" sz="1150">
                <a:solidFill>
                  <a:srgbClr val="333333"/>
                </a:solidFill>
                <a:highlight>
                  <a:srgbClr val="FFFFFF"/>
                </a:highlight>
              </a:rPr>
              <a:t>This is necessarily what we are talking about when we refer to small farming makerspace innovations. How to find useful ways to reestablish our connection to our resources, such as our land, and promote greater prosperity.</a:t>
            </a:r>
          </a:p>
          <a:p>
            <a:pPr lvl="0" rtl="0">
              <a:spcBef>
                <a:spcPts val="0"/>
              </a:spcBef>
              <a:buNone/>
            </a:pPr>
            <a:r>
              <a:t/>
            </a:r>
            <a:endParaRPr>
              <a:solidFill>
                <a:srgbClr val="333333"/>
              </a:solidFill>
              <a:highlight>
                <a:srgbClr val="FFFFFF"/>
              </a:highlight>
            </a:endParaRPr>
          </a:p>
          <a:p>
            <a:pPr lvl="0">
              <a:spcBef>
                <a:spcPts val="0"/>
              </a:spcBef>
              <a:buNone/>
            </a:pPr>
            <a:r>
              <a:rPr lang="en" u="sng">
                <a:solidFill>
                  <a:schemeClr val="accent5"/>
                </a:solidFill>
                <a:hlinkClick r:id="rId4"/>
              </a:rPr>
              <a:t>http://www.resilience.org/stories/2015-09-16/a-tale-of-pollen-and-empowerment</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4" name="Shape 104"/>
        <p:cNvGrpSpPr/>
        <p:nvPr/>
      </p:nvGrpSpPr>
      <p:grpSpPr>
        <a:xfrm>
          <a:off x="0" y="0"/>
          <a:ext cx="0" cy="0"/>
          <a:chOff x="0" y="0"/>
          <a:chExt cx="0" cy="0"/>
        </a:xfrm>
      </p:grpSpPr>
      <p:sp>
        <p:nvSpPr>
          <p:cNvPr id="105" name="Shape 10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6" name="Shape 106"/>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t/>
            </a:r>
            <a:endParaRPr/>
          </a:p>
          <a:p>
            <a:pPr lvl="0" rtl="0">
              <a:spcBef>
                <a:spcPts val="0"/>
              </a:spcBef>
              <a:buNone/>
            </a:pPr>
            <a:r>
              <a:t/>
            </a:r>
            <a:endParaRPr/>
          </a:p>
          <a:p>
            <a:pPr lvl="0" rtl="0">
              <a:spcBef>
                <a:spcPts val="0"/>
              </a:spcBef>
              <a:buNone/>
            </a:pPr>
            <a:r>
              <a:rPr lang="en"/>
              <a:t>Complete upcoming survey, which can be emailed to you, or downloaded via the web, or submitted directed on surveymonkey. Provide feedback. (We could use Sustainable Hilltowns’ Facebook page, which tends to be broadly focused on the hilltowns’ four town region. Or design something else, hamlet by hamlet. Or we could even put up something at a brick and mortar location - either at a firehouse, or a post office, or something like my store.)</a:t>
            </a:r>
          </a:p>
          <a:p>
            <a:pPr lvl="0" rtl="0">
              <a:spcBef>
                <a:spcPts val="0"/>
              </a:spcBef>
              <a:buNone/>
            </a:pPr>
            <a:r>
              <a:t/>
            </a:r>
            <a:endParaRPr/>
          </a:p>
          <a:p>
            <a:pPr lvl="0" rtl="0">
              <a:spcBef>
                <a:spcPts val="0"/>
              </a:spcBef>
              <a:buNone/>
            </a:pPr>
            <a:r>
              <a:rPr lang="en"/>
              <a:t>Find collaborators and funding, if necessary. ...which brings us to...</a:t>
            </a:r>
          </a:p>
          <a:p>
            <a:pPr lvl="0">
              <a:spcBef>
                <a:spcPts val="0"/>
              </a:spcBef>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9" name="Shape 9"/>
        <p:cNvGrpSpPr/>
        <p:nvPr/>
      </p:nvGrpSpPr>
      <p:grpSpPr>
        <a:xfrm>
          <a:off x="0" y="0"/>
          <a:ext cx="0" cy="0"/>
          <a:chOff x="0" y="0"/>
          <a:chExt cx="0" cy="0"/>
        </a:xfrm>
      </p:grpSpPr>
      <p:sp>
        <p:nvSpPr>
          <p:cNvPr id="10" name="Shape 10"/>
          <p:cNvSpPr txBox="1"/>
          <p:nvPr>
            <p:ph type="ctrTitle"/>
          </p:nvPr>
        </p:nvSpPr>
        <p:spPr>
          <a:xfrm>
            <a:off x="311708" y="744575"/>
            <a:ext cx="8520599" cy="2052599"/>
          </a:xfrm>
          <a:prstGeom prst="rect">
            <a:avLst/>
          </a:prstGeom>
        </p:spPr>
        <p:txBody>
          <a:bodyPr anchorCtr="0" anchor="b" bIns="91425" lIns="91425" rIns="91425" tIns="91425"/>
          <a:lstStyle>
            <a:lvl1pPr lvl="0" algn="ctr">
              <a:spcBef>
                <a:spcPts val="0"/>
              </a:spcBef>
              <a:buSzPct val="100000"/>
              <a:defRPr sz="5200"/>
            </a:lvl1pPr>
            <a:lvl2pPr lvl="1" algn="ctr">
              <a:spcBef>
                <a:spcPts val="0"/>
              </a:spcBef>
              <a:buSzPct val="100000"/>
              <a:defRPr sz="5200"/>
            </a:lvl2pPr>
            <a:lvl3pPr lvl="2" algn="ctr">
              <a:spcBef>
                <a:spcPts val="0"/>
              </a:spcBef>
              <a:buSzPct val="100000"/>
              <a:defRPr sz="5200"/>
            </a:lvl3pPr>
            <a:lvl4pPr lvl="3" algn="ctr">
              <a:spcBef>
                <a:spcPts val="0"/>
              </a:spcBef>
              <a:buSzPct val="100000"/>
              <a:defRPr sz="5200"/>
            </a:lvl4pPr>
            <a:lvl5pPr lvl="4" algn="ctr">
              <a:spcBef>
                <a:spcPts val="0"/>
              </a:spcBef>
              <a:buSzPct val="100000"/>
              <a:defRPr sz="5200"/>
            </a:lvl5pPr>
            <a:lvl6pPr lvl="5" algn="ctr">
              <a:spcBef>
                <a:spcPts val="0"/>
              </a:spcBef>
              <a:buSzPct val="100000"/>
              <a:defRPr sz="5200"/>
            </a:lvl6pPr>
            <a:lvl7pPr lvl="6" algn="ctr">
              <a:spcBef>
                <a:spcPts val="0"/>
              </a:spcBef>
              <a:buSzPct val="100000"/>
              <a:defRPr sz="5200"/>
            </a:lvl7pPr>
            <a:lvl8pPr lvl="7" algn="ctr">
              <a:spcBef>
                <a:spcPts val="0"/>
              </a:spcBef>
              <a:buSzPct val="100000"/>
              <a:defRPr sz="5200"/>
            </a:lvl8pPr>
            <a:lvl9pPr lvl="8" algn="ctr">
              <a:spcBef>
                <a:spcPts val="0"/>
              </a:spcBef>
              <a:buSzPct val="100000"/>
              <a:defRPr sz="5200"/>
            </a:lvl9pPr>
          </a:lstStyle>
          <a:p/>
        </p:txBody>
      </p:sp>
      <p:sp>
        <p:nvSpPr>
          <p:cNvPr id="11" name="Shape 11"/>
          <p:cNvSpPr txBox="1"/>
          <p:nvPr>
            <p:ph idx="1" type="subTitle"/>
          </p:nvPr>
        </p:nvSpPr>
        <p:spPr>
          <a:xfrm>
            <a:off x="311700" y="2834125"/>
            <a:ext cx="8520599" cy="792600"/>
          </a:xfrm>
          <a:prstGeom prst="rect">
            <a:avLst/>
          </a:prstGeom>
        </p:spPr>
        <p:txBody>
          <a:bodyPr anchorCtr="0" anchor="t" bIns="91425" lIns="91425" rIns="91425" tIns="91425"/>
          <a:lstStyle>
            <a:lvl1pPr lvl="0" algn="ctr">
              <a:lnSpc>
                <a:spcPct val="100000"/>
              </a:lnSpc>
              <a:spcBef>
                <a:spcPts val="0"/>
              </a:spcBef>
              <a:spcAft>
                <a:spcPts val="0"/>
              </a:spcAft>
              <a:buSzPct val="100000"/>
              <a:buNone/>
              <a:defRPr sz="2800"/>
            </a:lvl1pPr>
            <a:lvl2pPr lvl="1" algn="ctr">
              <a:lnSpc>
                <a:spcPct val="100000"/>
              </a:lnSpc>
              <a:spcBef>
                <a:spcPts val="0"/>
              </a:spcBef>
              <a:spcAft>
                <a:spcPts val="0"/>
              </a:spcAft>
              <a:buSzPct val="100000"/>
              <a:buNone/>
              <a:defRPr sz="2800"/>
            </a:lvl2pPr>
            <a:lvl3pPr lvl="2" algn="ctr">
              <a:lnSpc>
                <a:spcPct val="100000"/>
              </a:lnSpc>
              <a:spcBef>
                <a:spcPts val="0"/>
              </a:spcBef>
              <a:spcAft>
                <a:spcPts val="0"/>
              </a:spcAft>
              <a:buSzPct val="100000"/>
              <a:buNone/>
              <a:defRPr sz="2800"/>
            </a:lvl3pPr>
            <a:lvl4pPr lvl="3" algn="ctr">
              <a:lnSpc>
                <a:spcPct val="100000"/>
              </a:lnSpc>
              <a:spcBef>
                <a:spcPts val="0"/>
              </a:spcBef>
              <a:spcAft>
                <a:spcPts val="0"/>
              </a:spcAft>
              <a:buSzPct val="100000"/>
              <a:buNone/>
              <a:defRPr sz="2800"/>
            </a:lvl4pPr>
            <a:lvl5pPr lvl="4" algn="ctr">
              <a:lnSpc>
                <a:spcPct val="100000"/>
              </a:lnSpc>
              <a:spcBef>
                <a:spcPts val="0"/>
              </a:spcBef>
              <a:spcAft>
                <a:spcPts val="0"/>
              </a:spcAft>
              <a:buSzPct val="100000"/>
              <a:buNone/>
              <a:defRPr sz="2800"/>
            </a:lvl5pPr>
            <a:lvl6pPr lvl="5" algn="ctr">
              <a:lnSpc>
                <a:spcPct val="100000"/>
              </a:lnSpc>
              <a:spcBef>
                <a:spcPts val="0"/>
              </a:spcBef>
              <a:spcAft>
                <a:spcPts val="0"/>
              </a:spcAft>
              <a:buSzPct val="100000"/>
              <a:buNone/>
              <a:defRPr sz="2800"/>
            </a:lvl6pPr>
            <a:lvl7pPr lvl="6" algn="ctr">
              <a:lnSpc>
                <a:spcPct val="100000"/>
              </a:lnSpc>
              <a:spcBef>
                <a:spcPts val="0"/>
              </a:spcBef>
              <a:spcAft>
                <a:spcPts val="0"/>
              </a:spcAft>
              <a:buSzPct val="100000"/>
              <a:buNone/>
              <a:defRPr sz="2800"/>
            </a:lvl7pPr>
            <a:lvl8pPr lvl="7" algn="ctr">
              <a:lnSpc>
                <a:spcPct val="100000"/>
              </a:lnSpc>
              <a:spcBef>
                <a:spcPts val="0"/>
              </a:spcBef>
              <a:spcAft>
                <a:spcPts val="0"/>
              </a:spcAft>
              <a:buSzPct val="100000"/>
              <a:buNone/>
              <a:defRPr sz="2800"/>
            </a:lvl8pPr>
            <a:lvl9pPr lvl="8" algn="ctr">
              <a:lnSpc>
                <a:spcPct val="100000"/>
              </a:lnSpc>
              <a:spcBef>
                <a:spcPts val="0"/>
              </a:spcBef>
              <a:spcAft>
                <a:spcPts val="0"/>
              </a:spcAft>
              <a:buSzPct val="100000"/>
              <a:buNone/>
              <a:defRPr sz="2800"/>
            </a:lvl9pPr>
          </a:lstStyle>
          <a:p/>
        </p:txBody>
      </p:sp>
      <p:sp>
        <p:nvSpPr>
          <p:cNvPr id="12" name="Shape 12"/>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Big number">
    <p:spTree>
      <p:nvGrpSpPr>
        <p:cNvPr id="44" name="Shape 44"/>
        <p:cNvGrpSpPr/>
        <p:nvPr/>
      </p:nvGrpSpPr>
      <p:grpSpPr>
        <a:xfrm>
          <a:off x="0" y="0"/>
          <a:ext cx="0" cy="0"/>
          <a:chOff x="0" y="0"/>
          <a:chExt cx="0" cy="0"/>
        </a:xfrm>
      </p:grpSpPr>
      <p:sp>
        <p:nvSpPr>
          <p:cNvPr id="45" name="Shape 45"/>
          <p:cNvSpPr txBox="1"/>
          <p:nvPr>
            <p:ph type="title"/>
          </p:nvPr>
        </p:nvSpPr>
        <p:spPr>
          <a:xfrm>
            <a:off x="311700" y="1106125"/>
            <a:ext cx="8520599" cy="1963500"/>
          </a:xfrm>
          <a:prstGeom prst="rect">
            <a:avLst/>
          </a:prstGeom>
        </p:spPr>
        <p:txBody>
          <a:bodyPr anchorCtr="0" anchor="b" bIns="91425" lIns="91425" rIns="91425" tIns="91425"/>
          <a:lstStyle>
            <a:lvl1pPr lvl="0" algn="ctr">
              <a:spcBef>
                <a:spcPts val="0"/>
              </a:spcBef>
              <a:buSzPct val="100000"/>
              <a:defRPr sz="12000"/>
            </a:lvl1pPr>
            <a:lvl2pPr lvl="1" algn="ctr">
              <a:spcBef>
                <a:spcPts val="0"/>
              </a:spcBef>
              <a:buSzPct val="100000"/>
              <a:defRPr sz="12000"/>
            </a:lvl2pPr>
            <a:lvl3pPr lvl="2" algn="ctr">
              <a:spcBef>
                <a:spcPts val="0"/>
              </a:spcBef>
              <a:buSzPct val="100000"/>
              <a:defRPr sz="12000"/>
            </a:lvl3pPr>
            <a:lvl4pPr lvl="3" algn="ctr">
              <a:spcBef>
                <a:spcPts val="0"/>
              </a:spcBef>
              <a:buSzPct val="100000"/>
              <a:defRPr sz="12000"/>
            </a:lvl4pPr>
            <a:lvl5pPr lvl="4" algn="ctr">
              <a:spcBef>
                <a:spcPts val="0"/>
              </a:spcBef>
              <a:buSzPct val="100000"/>
              <a:defRPr sz="12000"/>
            </a:lvl5pPr>
            <a:lvl6pPr lvl="5" algn="ctr">
              <a:spcBef>
                <a:spcPts val="0"/>
              </a:spcBef>
              <a:buSzPct val="100000"/>
              <a:defRPr sz="12000"/>
            </a:lvl6pPr>
            <a:lvl7pPr lvl="6" algn="ctr">
              <a:spcBef>
                <a:spcPts val="0"/>
              </a:spcBef>
              <a:buSzPct val="100000"/>
              <a:defRPr sz="12000"/>
            </a:lvl7pPr>
            <a:lvl8pPr lvl="7" algn="ctr">
              <a:spcBef>
                <a:spcPts val="0"/>
              </a:spcBef>
              <a:buSzPct val="100000"/>
              <a:defRPr sz="12000"/>
            </a:lvl8pPr>
            <a:lvl9pPr lvl="8" algn="ctr">
              <a:spcBef>
                <a:spcPts val="0"/>
              </a:spcBef>
              <a:buSzPct val="100000"/>
              <a:defRPr sz="12000"/>
            </a:lvl9pPr>
          </a:lstStyle>
          <a:p/>
        </p:txBody>
      </p:sp>
      <p:sp>
        <p:nvSpPr>
          <p:cNvPr id="46" name="Shape 46"/>
          <p:cNvSpPr txBox="1"/>
          <p:nvPr>
            <p:ph idx="1" type="body"/>
          </p:nvPr>
        </p:nvSpPr>
        <p:spPr>
          <a:xfrm>
            <a:off x="311700" y="3152225"/>
            <a:ext cx="8520599" cy="1300800"/>
          </a:xfrm>
          <a:prstGeom prst="rect">
            <a:avLst/>
          </a:prstGeom>
        </p:spPr>
        <p:txBody>
          <a:bodyPr anchorCtr="0" anchor="t" bIns="91425" lIns="91425" rIns="91425" tIns="91425"/>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p:txBody>
      </p:sp>
      <p:sp>
        <p:nvSpPr>
          <p:cNvPr id="47" name="Shape 47"/>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48" name="Shape 48"/>
        <p:cNvGrpSpPr/>
        <p:nvPr/>
      </p:nvGrpSpPr>
      <p:grpSpPr>
        <a:xfrm>
          <a:off x="0" y="0"/>
          <a:ext cx="0" cy="0"/>
          <a:chOff x="0" y="0"/>
          <a:chExt cx="0" cy="0"/>
        </a:xfrm>
      </p:grpSpPr>
      <p:sp>
        <p:nvSpPr>
          <p:cNvPr id="49" name="Shape 49"/>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13" name="Shape 13"/>
        <p:cNvGrpSpPr/>
        <p:nvPr/>
      </p:nvGrpSpPr>
      <p:grpSpPr>
        <a:xfrm>
          <a:off x="0" y="0"/>
          <a:ext cx="0" cy="0"/>
          <a:chOff x="0" y="0"/>
          <a:chExt cx="0" cy="0"/>
        </a:xfrm>
      </p:grpSpPr>
      <p:sp>
        <p:nvSpPr>
          <p:cNvPr id="14" name="Shape 14"/>
          <p:cNvSpPr txBox="1"/>
          <p:nvPr>
            <p:ph type="title"/>
          </p:nvPr>
        </p:nvSpPr>
        <p:spPr>
          <a:xfrm>
            <a:off x="311700" y="2150850"/>
            <a:ext cx="8520599" cy="841800"/>
          </a:xfrm>
          <a:prstGeom prst="rect">
            <a:avLst/>
          </a:prstGeom>
        </p:spPr>
        <p:txBody>
          <a:bodyPr anchorCtr="0" anchor="ctr" bIns="91425" lIns="91425" rIns="91425" tIns="91425"/>
          <a:lstStyle>
            <a:lvl1pPr lvl="0" algn="ctr">
              <a:spcBef>
                <a:spcPts val="0"/>
              </a:spcBef>
              <a:buSzPct val="100000"/>
              <a:defRPr sz="3600"/>
            </a:lvl1pPr>
            <a:lvl2pPr lvl="1" algn="ctr">
              <a:spcBef>
                <a:spcPts val="0"/>
              </a:spcBef>
              <a:buSzPct val="100000"/>
              <a:defRPr sz="3600"/>
            </a:lvl2pPr>
            <a:lvl3pPr lvl="2" algn="ctr">
              <a:spcBef>
                <a:spcPts val="0"/>
              </a:spcBef>
              <a:buSzPct val="100000"/>
              <a:defRPr sz="3600"/>
            </a:lvl3pPr>
            <a:lvl4pPr lvl="3" algn="ctr">
              <a:spcBef>
                <a:spcPts val="0"/>
              </a:spcBef>
              <a:buSzPct val="100000"/>
              <a:defRPr sz="3600"/>
            </a:lvl4pPr>
            <a:lvl5pPr lvl="4" algn="ctr">
              <a:spcBef>
                <a:spcPts val="0"/>
              </a:spcBef>
              <a:buSzPct val="100000"/>
              <a:defRPr sz="3600"/>
            </a:lvl5pPr>
            <a:lvl6pPr lvl="5" algn="ctr">
              <a:spcBef>
                <a:spcPts val="0"/>
              </a:spcBef>
              <a:buSzPct val="100000"/>
              <a:defRPr sz="3600"/>
            </a:lvl6pPr>
            <a:lvl7pPr lvl="6" algn="ctr">
              <a:spcBef>
                <a:spcPts val="0"/>
              </a:spcBef>
              <a:buSzPct val="100000"/>
              <a:defRPr sz="3600"/>
            </a:lvl7pPr>
            <a:lvl8pPr lvl="7" algn="ctr">
              <a:spcBef>
                <a:spcPts val="0"/>
              </a:spcBef>
              <a:buSzPct val="100000"/>
              <a:defRPr sz="3600"/>
            </a:lvl8pPr>
            <a:lvl9pPr lvl="8" algn="ctr">
              <a:spcBef>
                <a:spcPts val="0"/>
              </a:spcBef>
              <a:buSzPct val="100000"/>
              <a:defRPr sz="3600"/>
            </a:lvl9pPr>
          </a:lstStyle>
          <a:p/>
        </p:txBody>
      </p:sp>
      <p:sp>
        <p:nvSpPr>
          <p:cNvPr id="15" name="Shape 15"/>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16" name="Shape 16"/>
        <p:cNvGrpSpPr/>
        <p:nvPr/>
      </p:nvGrpSpPr>
      <p:grpSpPr>
        <a:xfrm>
          <a:off x="0" y="0"/>
          <a:ext cx="0" cy="0"/>
          <a:chOff x="0" y="0"/>
          <a:chExt cx="0" cy="0"/>
        </a:xfrm>
      </p:grpSpPr>
      <p:sp>
        <p:nvSpPr>
          <p:cNvPr id="17" name="Shape 17"/>
          <p:cNvSpPr txBox="1"/>
          <p:nvPr>
            <p:ph type="title"/>
          </p:nvPr>
        </p:nvSpPr>
        <p:spPr>
          <a:xfrm>
            <a:off x="311700" y="445025"/>
            <a:ext cx="8520599" cy="572699"/>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18" name="Shape 18"/>
          <p:cNvSpPr txBox="1"/>
          <p:nvPr>
            <p:ph idx="1" type="body"/>
          </p:nvPr>
        </p:nvSpPr>
        <p:spPr>
          <a:xfrm>
            <a:off x="311700" y="1152475"/>
            <a:ext cx="8520599" cy="34164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19" name="Shape 19"/>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20" name="Shape 20"/>
        <p:cNvGrpSpPr/>
        <p:nvPr/>
      </p:nvGrpSpPr>
      <p:grpSpPr>
        <a:xfrm>
          <a:off x="0" y="0"/>
          <a:ext cx="0" cy="0"/>
          <a:chOff x="0" y="0"/>
          <a:chExt cx="0" cy="0"/>
        </a:xfrm>
      </p:grpSpPr>
      <p:sp>
        <p:nvSpPr>
          <p:cNvPr id="21" name="Shape 21"/>
          <p:cNvSpPr txBox="1"/>
          <p:nvPr>
            <p:ph type="title"/>
          </p:nvPr>
        </p:nvSpPr>
        <p:spPr>
          <a:xfrm>
            <a:off x="311700" y="445025"/>
            <a:ext cx="8520599" cy="572699"/>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2" name="Shape 22"/>
          <p:cNvSpPr txBox="1"/>
          <p:nvPr>
            <p:ph idx="1" type="body"/>
          </p:nvPr>
        </p:nvSpPr>
        <p:spPr>
          <a:xfrm>
            <a:off x="311700" y="1152475"/>
            <a:ext cx="3999899" cy="34164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3" name="Shape 23"/>
          <p:cNvSpPr txBox="1"/>
          <p:nvPr>
            <p:ph idx="2" type="body"/>
          </p:nvPr>
        </p:nvSpPr>
        <p:spPr>
          <a:xfrm>
            <a:off x="4832400" y="1152475"/>
            <a:ext cx="3999899" cy="34164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4" name="Shape 24"/>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25" name="Shape 25"/>
        <p:cNvGrpSpPr/>
        <p:nvPr/>
      </p:nvGrpSpPr>
      <p:grpSpPr>
        <a:xfrm>
          <a:off x="0" y="0"/>
          <a:ext cx="0" cy="0"/>
          <a:chOff x="0" y="0"/>
          <a:chExt cx="0" cy="0"/>
        </a:xfrm>
      </p:grpSpPr>
      <p:sp>
        <p:nvSpPr>
          <p:cNvPr id="26" name="Shape 26"/>
          <p:cNvSpPr txBox="1"/>
          <p:nvPr>
            <p:ph type="title"/>
          </p:nvPr>
        </p:nvSpPr>
        <p:spPr>
          <a:xfrm>
            <a:off x="311700" y="445025"/>
            <a:ext cx="8520599" cy="572699"/>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7" name="Shape 27"/>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One column text">
    <p:spTree>
      <p:nvGrpSpPr>
        <p:cNvPr id="28" name="Shape 28"/>
        <p:cNvGrpSpPr/>
        <p:nvPr/>
      </p:nvGrpSpPr>
      <p:grpSpPr>
        <a:xfrm>
          <a:off x="0" y="0"/>
          <a:ext cx="0" cy="0"/>
          <a:chOff x="0" y="0"/>
          <a:chExt cx="0" cy="0"/>
        </a:xfrm>
      </p:grpSpPr>
      <p:sp>
        <p:nvSpPr>
          <p:cNvPr id="29" name="Shape 29"/>
          <p:cNvSpPr txBox="1"/>
          <p:nvPr>
            <p:ph type="title"/>
          </p:nvPr>
        </p:nvSpPr>
        <p:spPr>
          <a:xfrm>
            <a:off x="311700" y="555600"/>
            <a:ext cx="2807999" cy="755699"/>
          </a:xfrm>
          <a:prstGeom prst="rect">
            <a:avLst/>
          </a:prstGeom>
        </p:spPr>
        <p:txBody>
          <a:bodyPr anchorCtr="0" anchor="b" bIns="91425" lIns="91425" rIns="91425" tIns="91425"/>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p:txBody>
      </p:sp>
      <p:sp>
        <p:nvSpPr>
          <p:cNvPr id="30" name="Shape 30"/>
          <p:cNvSpPr txBox="1"/>
          <p:nvPr>
            <p:ph idx="1" type="body"/>
          </p:nvPr>
        </p:nvSpPr>
        <p:spPr>
          <a:xfrm>
            <a:off x="311700" y="1389600"/>
            <a:ext cx="2807999" cy="3179400"/>
          </a:xfrm>
          <a:prstGeom prst="rect">
            <a:avLst/>
          </a:prstGeom>
        </p:spPr>
        <p:txBody>
          <a:bodyPr anchorCtr="0" anchor="t" bIns="91425" lIns="91425" rIns="91425" tIns="91425"/>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31" name="Shape 31"/>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Main point">
    <p:spTree>
      <p:nvGrpSpPr>
        <p:cNvPr id="32" name="Shape 32"/>
        <p:cNvGrpSpPr/>
        <p:nvPr/>
      </p:nvGrpSpPr>
      <p:grpSpPr>
        <a:xfrm>
          <a:off x="0" y="0"/>
          <a:ext cx="0" cy="0"/>
          <a:chOff x="0" y="0"/>
          <a:chExt cx="0" cy="0"/>
        </a:xfrm>
      </p:grpSpPr>
      <p:sp>
        <p:nvSpPr>
          <p:cNvPr id="33" name="Shape 33"/>
          <p:cNvSpPr txBox="1"/>
          <p:nvPr>
            <p:ph type="title"/>
          </p:nvPr>
        </p:nvSpPr>
        <p:spPr>
          <a:xfrm>
            <a:off x="490250" y="450150"/>
            <a:ext cx="6367800" cy="4090800"/>
          </a:xfrm>
          <a:prstGeom prst="rect">
            <a:avLst/>
          </a:prstGeom>
        </p:spPr>
        <p:txBody>
          <a:bodyPr anchorCtr="0" anchor="ctr" bIns="91425" lIns="91425" rIns="91425" tIns="91425"/>
          <a:lstStyle>
            <a:lvl1pPr lvl="0">
              <a:spcBef>
                <a:spcPts val="0"/>
              </a:spcBef>
              <a:buSzPct val="100000"/>
              <a:defRPr sz="4800"/>
            </a:lvl1pPr>
            <a:lvl2pPr lvl="1">
              <a:spcBef>
                <a:spcPts val="0"/>
              </a:spcBef>
              <a:buSzPct val="100000"/>
              <a:defRPr sz="4800"/>
            </a:lvl2pPr>
            <a:lvl3pPr lvl="2">
              <a:spcBef>
                <a:spcPts val="0"/>
              </a:spcBef>
              <a:buSzPct val="100000"/>
              <a:defRPr sz="4800"/>
            </a:lvl3pPr>
            <a:lvl4pPr lvl="3">
              <a:spcBef>
                <a:spcPts val="0"/>
              </a:spcBef>
              <a:buSzPct val="100000"/>
              <a:defRPr sz="4800"/>
            </a:lvl4pPr>
            <a:lvl5pPr lvl="4">
              <a:spcBef>
                <a:spcPts val="0"/>
              </a:spcBef>
              <a:buSzPct val="100000"/>
              <a:defRPr sz="4800"/>
            </a:lvl5pPr>
            <a:lvl6pPr lvl="5">
              <a:spcBef>
                <a:spcPts val="0"/>
              </a:spcBef>
              <a:buSzPct val="100000"/>
              <a:defRPr sz="4800"/>
            </a:lvl6pPr>
            <a:lvl7pPr lvl="6">
              <a:spcBef>
                <a:spcPts val="0"/>
              </a:spcBef>
              <a:buSzPct val="100000"/>
              <a:defRPr sz="4800"/>
            </a:lvl7pPr>
            <a:lvl8pPr lvl="7">
              <a:spcBef>
                <a:spcPts val="0"/>
              </a:spcBef>
              <a:buSzPct val="100000"/>
              <a:defRPr sz="4800"/>
            </a:lvl8pPr>
            <a:lvl9pPr lvl="8">
              <a:spcBef>
                <a:spcPts val="0"/>
              </a:spcBef>
              <a:buSzPct val="100000"/>
              <a:defRPr sz="4800"/>
            </a:lvl9pPr>
          </a:lstStyle>
          <a:p/>
        </p:txBody>
      </p:sp>
      <p:sp>
        <p:nvSpPr>
          <p:cNvPr id="34" name="Shape 34"/>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Section title and description">
    <p:spTree>
      <p:nvGrpSpPr>
        <p:cNvPr id="35" name="Shape 35"/>
        <p:cNvGrpSpPr/>
        <p:nvPr/>
      </p:nvGrpSpPr>
      <p:grpSpPr>
        <a:xfrm>
          <a:off x="0" y="0"/>
          <a:ext cx="0" cy="0"/>
          <a:chOff x="0" y="0"/>
          <a:chExt cx="0" cy="0"/>
        </a:xfrm>
      </p:grpSpPr>
      <p:sp>
        <p:nvSpPr>
          <p:cNvPr id="36" name="Shape 36"/>
          <p:cNvSpPr/>
          <p:nvPr/>
        </p:nvSpPr>
        <p:spPr>
          <a:xfrm>
            <a:off x="4572000" y="-125"/>
            <a:ext cx="4572000" cy="5143499"/>
          </a:xfrm>
          <a:prstGeom prst="rect">
            <a:avLst/>
          </a:prstGeom>
          <a:solidFill>
            <a:schemeClr val="lt2"/>
          </a:solidFill>
          <a:ln>
            <a:noFill/>
          </a:ln>
        </p:spPr>
        <p:txBody>
          <a:bodyPr anchorCtr="0" anchor="ctr" bIns="91425" lIns="91425" rIns="91425" tIns="91425">
            <a:noAutofit/>
          </a:bodyPr>
          <a:lstStyle/>
          <a:p>
            <a:pPr lvl="0">
              <a:spcBef>
                <a:spcPts val="0"/>
              </a:spcBef>
              <a:buNone/>
            </a:pPr>
            <a:r>
              <a:t/>
            </a:r>
            <a:endParaRPr/>
          </a:p>
        </p:txBody>
      </p:sp>
      <p:sp>
        <p:nvSpPr>
          <p:cNvPr id="37" name="Shape 37"/>
          <p:cNvSpPr txBox="1"/>
          <p:nvPr>
            <p:ph type="title"/>
          </p:nvPr>
        </p:nvSpPr>
        <p:spPr>
          <a:xfrm>
            <a:off x="265500" y="1233175"/>
            <a:ext cx="4045199" cy="1482300"/>
          </a:xfrm>
          <a:prstGeom prst="rect">
            <a:avLst/>
          </a:prstGeom>
        </p:spPr>
        <p:txBody>
          <a:bodyPr anchorCtr="0" anchor="b" bIns="91425" lIns="91425" rIns="91425" tIns="91425"/>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p:txBody>
      </p:sp>
      <p:sp>
        <p:nvSpPr>
          <p:cNvPr id="38" name="Shape 38"/>
          <p:cNvSpPr txBox="1"/>
          <p:nvPr>
            <p:ph idx="1" type="subTitle"/>
          </p:nvPr>
        </p:nvSpPr>
        <p:spPr>
          <a:xfrm>
            <a:off x="265500" y="2803075"/>
            <a:ext cx="4045199" cy="1235100"/>
          </a:xfrm>
          <a:prstGeom prst="rect">
            <a:avLst/>
          </a:prstGeom>
        </p:spPr>
        <p:txBody>
          <a:bodyPr anchorCtr="0" anchor="t" bIns="91425" lIns="91425" rIns="91425" tIns="91425"/>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p:txBody>
      </p:sp>
      <p:sp>
        <p:nvSpPr>
          <p:cNvPr id="39" name="Shape 39"/>
          <p:cNvSpPr txBox="1"/>
          <p:nvPr>
            <p:ph idx="2" type="body"/>
          </p:nvPr>
        </p:nvSpPr>
        <p:spPr>
          <a:xfrm>
            <a:off x="4939500" y="724075"/>
            <a:ext cx="3837000" cy="3695099"/>
          </a:xfrm>
          <a:prstGeom prst="rect">
            <a:avLst/>
          </a:prstGeom>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40" name="Shape 40"/>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41" name="Shape 41"/>
        <p:cNvGrpSpPr/>
        <p:nvPr/>
      </p:nvGrpSpPr>
      <p:grpSpPr>
        <a:xfrm>
          <a:off x="0" y="0"/>
          <a:ext cx="0" cy="0"/>
          <a:chOff x="0" y="0"/>
          <a:chExt cx="0" cy="0"/>
        </a:xfrm>
      </p:grpSpPr>
      <p:sp>
        <p:nvSpPr>
          <p:cNvPr id="42" name="Shape 42"/>
          <p:cNvSpPr txBox="1"/>
          <p:nvPr>
            <p:ph idx="1" type="body"/>
          </p:nvPr>
        </p:nvSpPr>
        <p:spPr>
          <a:xfrm>
            <a:off x="311700" y="4230575"/>
            <a:ext cx="5998800" cy="605100"/>
          </a:xfrm>
          <a:prstGeom prst="rect">
            <a:avLst/>
          </a:prstGeom>
        </p:spPr>
        <p:txBody>
          <a:bodyPr anchorCtr="0" anchor="ctr" bIns="91425" lIns="91425" rIns="91425" tIns="91425"/>
          <a:lstStyle>
            <a:lvl1pPr lvl="0">
              <a:lnSpc>
                <a:spcPct val="100000"/>
              </a:lnSpc>
              <a:spcBef>
                <a:spcPts val="0"/>
              </a:spcBef>
              <a:spcAft>
                <a:spcPts val="0"/>
              </a:spcAft>
              <a:buNone/>
              <a:defRPr/>
            </a:lvl1pPr>
          </a:lstStyle>
          <a:p/>
        </p:txBody>
      </p:sp>
      <p:sp>
        <p:nvSpPr>
          <p:cNvPr id="43" name="Shape 43"/>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445025"/>
            <a:ext cx="8520599" cy="572699"/>
          </a:xfrm>
          <a:prstGeom prst="rect">
            <a:avLst/>
          </a:prstGeom>
          <a:noFill/>
          <a:ln>
            <a:noFill/>
          </a:ln>
        </p:spPr>
        <p:txBody>
          <a:bodyPr anchorCtr="0" anchor="t" bIns="91425" lIns="91425" rIns="91425" tIns="91425"/>
          <a:lstStyle>
            <a:lvl1pPr lvl="0">
              <a:spcBef>
                <a:spcPts val="0"/>
              </a:spcBef>
              <a:buClr>
                <a:schemeClr val="dk1"/>
              </a:buClr>
              <a:buSzPct val="100000"/>
              <a:buNone/>
              <a:defRPr sz="2800">
                <a:solidFill>
                  <a:schemeClr val="dk1"/>
                </a:solidFill>
              </a:defRPr>
            </a:lvl1pPr>
            <a:lvl2pPr lvl="1">
              <a:spcBef>
                <a:spcPts val="0"/>
              </a:spcBef>
              <a:buClr>
                <a:schemeClr val="dk1"/>
              </a:buClr>
              <a:buSzPct val="100000"/>
              <a:buNone/>
              <a:defRPr sz="2800">
                <a:solidFill>
                  <a:schemeClr val="dk1"/>
                </a:solidFill>
              </a:defRPr>
            </a:lvl2pPr>
            <a:lvl3pPr lvl="2">
              <a:spcBef>
                <a:spcPts val="0"/>
              </a:spcBef>
              <a:buClr>
                <a:schemeClr val="dk1"/>
              </a:buClr>
              <a:buSzPct val="100000"/>
              <a:buNone/>
              <a:defRPr sz="2800">
                <a:solidFill>
                  <a:schemeClr val="dk1"/>
                </a:solidFill>
              </a:defRPr>
            </a:lvl3pPr>
            <a:lvl4pPr lvl="3">
              <a:spcBef>
                <a:spcPts val="0"/>
              </a:spcBef>
              <a:buClr>
                <a:schemeClr val="dk1"/>
              </a:buClr>
              <a:buSzPct val="100000"/>
              <a:buNone/>
              <a:defRPr sz="2800">
                <a:solidFill>
                  <a:schemeClr val="dk1"/>
                </a:solidFill>
              </a:defRPr>
            </a:lvl4pPr>
            <a:lvl5pPr lvl="4">
              <a:spcBef>
                <a:spcPts val="0"/>
              </a:spcBef>
              <a:buClr>
                <a:schemeClr val="dk1"/>
              </a:buClr>
              <a:buSzPct val="100000"/>
              <a:buNone/>
              <a:defRPr sz="2800">
                <a:solidFill>
                  <a:schemeClr val="dk1"/>
                </a:solidFill>
              </a:defRPr>
            </a:lvl5pPr>
            <a:lvl6pPr lvl="5">
              <a:spcBef>
                <a:spcPts val="0"/>
              </a:spcBef>
              <a:buClr>
                <a:schemeClr val="dk1"/>
              </a:buClr>
              <a:buSzPct val="100000"/>
              <a:buNone/>
              <a:defRPr sz="2800">
                <a:solidFill>
                  <a:schemeClr val="dk1"/>
                </a:solidFill>
              </a:defRPr>
            </a:lvl6pPr>
            <a:lvl7pPr lvl="6">
              <a:spcBef>
                <a:spcPts val="0"/>
              </a:spcBef>
              <a:buClr>
                <a:schemeClr val="dk1"/>
              </a:buClr>
              <a:buSzPct val="100000"/>
              <a:buNone/>
              <a:defRPr sz="2800">
                <a:solidFill>
                  <a:schemeClr val="dk1"/>
                </a:solidFill>
              </a:defRPr>
            </a:lvl7pPr>
            <a:lvl8pPr lvl="7">
              <a:spcBef>
                <a:spcPts val="0"/>
              </a:spcBef>
              <a:buClr>
                <a:schemeClr val="dk1"/>
              </a:buClr>
              <a:buSzPct val="100000"/>
              <a:buNone/>
              <a:defRPr sz="2800">
                <a:solidFill>
                  <a:schemeClr val="dk1"/>
                </a:solidFill>
              </a:defRPr>
            </a:lvl8pPr>
            <a:lvl9pPr lvl="8">
              <a:spcBef>
                <a:spcPts val="0"/>
              </a:spcBef>
              <a:buClr>
                <a:schemeClr val="dk1"/>
              </a:buClr>
              <a:buSzPct val="100000"/>
              <a:buNone/>
              <a:defRPr sz="2800">
                <a:solidFill>
                  <a:schemeClr val="dk1"/>
                </a:solidFill>
              </a:defRPr>
            </a:lvl9pPr>
          </a:lstStyle>
          <a:p/>
        </p:txBody>
      </p:sp>
      <p:sp>
        <p:nvSpPr>
          <p:cNvPr id="7" name="Shape 7"/>
          <p:cNvSpPr txBox="1"/>
          <p:nvPr>
            <p:ph idx="1" type="body"/>
          </p:nvPr>
        </p:nvSpPr>
        <p:spPr>
          <a:xfrm>
            <a:off x="311700" y="1152475"/>
            <a:ext cx="8520599" cy="3416400"/>
          </a:xfrm>
          <a:prstGeom prst="rect">
            <a:avLst/>
          </a:prstGeom>
          <a:noFill/>
          <a:ln>
            <a:noFill/>
          </a:ln>
        </p:spPr>
        <p:txBody>
          <a:bodyPr anchorCtr="0" anchor="t" bIns="91425" lIns="91425" rIns="91425" tIns="91425"/>
          <a:lstStyle>
            <a:lvl1pPr lvl="0">
              <a:lnSpc>
                <a:spcPct val="115000"/>
              </a:lnSpc>
              <a:spcBef>
                <a:spcPts val="0"/>
              </a:spcBef>
              <a:spcAft>
                <a:spcPts val="1600"/>
              </a:spcAft>
              <a:buClr>
                <a:schemeClr val="dk2"/>
              </a:buClr>
              <a:buSzPct val="100000"/>
              <a:defRPr sz="1800">
                <a:solidFill>
                  <a:schemeClr val="dk2"/>
                </a:solidFill>
              </a:defRPr>
            </a:lvl1pPr>
            <a:lvl2pPr lvl="1">
              <a:lnSpc>
                <a:spcPct val="115000"/>
              </a:lnSpc>
              <a:spcBef>
                <a:spcPts val="0"/>
              </a:spcBef>
              <a:spcAft>
                <a:spcPts val="1600"/>
              </a:spcAft>
              <a:buClr>
                <a:schemeClr val="dk2"/>
              </a:buClr>
              <a:defRPr>
                <a:solidFill>
                  <a:schemeClr val="dk2"/>
                </a:solidFill>
              </a:defRPr>
            </a:lvl2pPr>
            <a:lvl3pPr lvl="2">
              <a:lnSpc>
                <a:spcPct val="115000"/>
              </a:lnSpc>
              <a:spcBef>
                <a:spcPts val="0"/>
              </a:spcBef>
              <a:spcAft>
                <a:spcPts val="1600"/>
              </a:spcAft>
              <a:buClr>
                <a:schemeClr val="dk2"/>
              </a:buClr>
              <a:defRPr>
                <a:solidFill>
                  <a:schemeClr val="dk2"/>
                </a:solidFill>
              </a:defRPr>
            </a:lvl3pPr>
            <a:lvl4pPr lvl="3">
              <a:lnSpc>
                <a:spcPct val="115000"/>
              </a:lnSpc>
              <a:spcBef>
                <a:spcPts val="0"/>
              </a:spcBef>
              <a:spcAft>
                <a:spcPts val="1600"/>
              </a:spcAft>
              <a:buClr>
                <a:schemeClr val="dk2"/>
              </a:buClr>
              <a:defRPr>
                <a:solidFill>
                  <a:schemeClr val="dk2"/>
                </a:solidFill>
              </a:defRPr>
            </a:lvl4pPr>
            <a:lvl5pPr lvl="4">
              <a:lnSpc>
                <a:spcPct val="115000"/>
              </a:lnSpc>
              <a:spcBef>
                <a:spcPts val="0"/>
              </a:spcBef>
              <a:spcAft>
                <a:spcPts val="1600"/>
              </a:spcAft>
              <a:buClr>
                <a:schemeClr val="dk2"/>
              </a:buClr>
              <a:defRPr>
                <a:solidFill>
                  <a:schemeClr val="dk2"/>
                </a:solidFill>
              </a:defRPr>
            </a:lvl5pPr>
            <a:lvl6pPr lvl="5">
              <a:lnSpc>
                <a:spcPct val="115000"/>
              </a:lnSpc>
              <a:spcBef>
                <a:spcPts val="0"/>
              </a:spcBef>
              <a:spcAft>
                <a:spcPts val="1600"/>
              </a:spcAft>
              <a:buClr>
                <a:schemeClr val="dk2"/>
              </a:buClr>
              <a:defRPr>
                <a:solidFill>
                  <a:schemeClr val="dk2"/>
                </a:solidFill>
              </a:defRPr>
            </a:lvl6pPr>
            <a:lvl7pPr lvl="6">
              <a:lnSpc>
                <a:spcPct val="115000"/>
              </a:lnSpc>
              <a:spcBef>
                <a:spcPts val="0"/>
              </a:spcBef>
              <a:spcAft>
                <a:spcPts val="1600"/>
              </a:spcAft>
              <a:buClr>
                <a:schemeClr val="dk2"/>
              </a:buClr>
              <a:defRPr>
                <a:solidFill>
                  <a:schemeClr val="dk2"/>
                </a:solidFill>
              </a:defRPr>
            </a:lvl7pPr>
            <a:lvl8pPr lvl="7">
              <a:lnSpc>
                <a:spcPct val="115000"/>
              </a:lnSpc>
              <a:spcBef>
                <a:spcPts val="0"/>
              </a:spcBef>
              <a:spcAft>
                <a:spcPts val="1600"/>
              </a:spcAft>
              <a:buClr>
                <a:schemeClr val="dk2"/>
              </a:buClr>
              <a:defRPr>
                <a:solidFill>
                  <a:schemeClr val="dk2"/>
                </a:solidFill>
              </a:defRPr>
            </a:lvl8pPr>
            <a:lvl9pPr lvl="8">
              <a:lnSpc>
                <a:spcPct val="115000"/>
              </a:lnSpc>
              <a:spcBef>
                <a:spcPts val="0"/>
              </a:spcBef>
              <a:spcAft>
                <a:spcPts val="1600"/>
              </a:spcAft>
              <a:buClr>
                <a:schemeClr val="dk2"/>
              </a:buClr>
              <a:defRPr>
                <a:solidFill>
                  <a:schemeClr val="dk2"/>
                </a:solidFill>
              </a:defRPr>
            </a:lvl9pPr>
          </a:lstStyle>
          <a:p/>
        </p:txBody>
      </p:sp>
      <p:sp>
        <p:nvSpPr>
          <p:cNvPr id="8" name="Shape 8"/>
          <p:cNvSpPr txBox="1"/>
          <p:nvPr>
            <p:ph idx="12" type="sldNum"/>
          </p:nvPr>
        </p:nvSpPr>
        <p:spPr>
          <a:xfrm>
            <a:off x="8472457" y="4663216"/>
            <a:ext cx="548699" cy="393600"/>
          </a:xfrm>
          <a:prstGeom prst="rect">
            <a:avLst/>
          </a:prstGeom>
          <a:noFill/>
          <a:ln>
            <a:noFill/>
          </a:ln>
        </p:spPr>
        <p:txBody>
          <a:bodyPr anchorCtr="0" anchor="ctr" bIns="91425" lIns="91425" rIns="91425" tIns="91425">
            <a:noAutofit/>
          </a:bodyPr>
          <a:lstStyle/>
          <a:p>
            <a:pPr lvl="0" algn="r">
              <a:spcBef>
                <a:spcPts val="0"/>
              </a:spcBef>
              <a:buNone/>
            </a:pPr>
            <a:fld id="{00000000-1234-1234-1234-123412341234}" type="slidenum">
              <a:rPr lang="en" sz="1000">
                <a:solidFill>
                  <a:schemeClr val="dk2"/>
                </a:solidFill>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00.gif"/><Relationship Id="rId4" Type="http://schemas.openxmlformats.org/officeDocument/2006/relationships/image" Target="../media/image07.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12.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hyperlink" Target="http://youtube.com/v/mlrB6npbwVQ" TargetMode="External"/><Relationship Id="rId4" Type="http://schemas.openxmlformats.org/officeDocument/2006/relationships/image" Target="../media/image11.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 Id="rId3" Type="http://schemas.openxmlformats.org/officeDocument/2006/relationships/image" Target="../media/image06.jpg"/><Relationship Id="rId4" Type="http://schemas.openxmlformats.org/officeDocument/2006/relationships/image" Target="../media/image04.jpg"/><Relationship Id="rId5" Type="http://schemas.openxmlformats.org/officeDocument/2006/relationships/image" Target="../media/image01.jpg"/><Relationship Id="rId6" Type="http://schemas.openxmlformats.org/officeDocument/2006/relationships/image" Target="../media/image05.jpg"/><Relationship Id="rId7" Type="http://schemas.openxmlformats.org/officeDocument/2006/relationships/image" Target="../media/image02.jpg"/><Relationship Id="rId8" Type="http://schemas.openxmlformats.org/officeDocument/2006/relationships/image" Target="../media/image0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10.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09.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hyperlink" Target="http://youtube.com/v/ytPK0zdz7jg" TargetMode="External"/><Relationship Id="rId4" Type="http://schemas.openxmlformats.org/officeDocument/2006/relationships/image" Target="../media/image08.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3" name="Shape 53"/>
        <p:cNvGrpSpPr/>
        <p:nvPr/>
      </p:nvGrpSpPr>
      <p:grpSpPr>
        <a:xfrm>
          <a:off x="0" y="0"/>
          <a:ext cx="0" cy="0"/>
          <a:chOff x="0" y="0"/>
          <a:chExt cx="0" cy="0"/>
        </a:xfrm>
      </p:grpSpPr>
      <p:sp>
        <p:nvSpPr>
          <p:cNvPr id="54" name="Shape 54"/>
          <p:cNvSpPr txBox="1"/>
          <p:nvPr>
            <p:ph type="ctrTitle"/>
          </p:nvPr>
        </p:nvSpPr>
        <p:spPr>
          <a:xfrm>
            <a:off x="263183" y="271450"/>
            <a:ext cx="8520599" cy="2052599"/>
          </a:xfrm>
          <a:prstGeom prst="rect">
            <a:avLst/>
          </a:prstGeom>
        </p:spPr>
        <p:txBody>
          <a:bodyPr anchorCtr="0" anchor="b" bIns="91425" lIns="91425" rIns="91425" tIns="91425">
            <a:noAutofit/>
          </a:bodyPr>
          <a:lstStyle/>
          <a:p>
            <a:pPr lvl="0">
              <a:spcBef>
                <a:spcPts val="0"/>
              </a:spcBef>
              <a:buNone/>
            </a:pPr>
            <a:r>
              <a:rPr lang="en"/>
              <a:t>Farmers as Makers</a:t>
            </a:r>
          </a:p>
        </p:txBody>
      </p:sp>
      <p:sp>
        <p:nvSpPr>
          <p:cNvPr id="55" name="Shape 55"/>
          <p:cNvSpPr txBox="1"/>
          <p:nvPr>
            <p:ph idx="1" type="subTitle"/>
          </p:nvPr>
        </p:nvSpPr>
        <p:spPr>
          <a:xfrm>
            <a:off x="311700" y="2324050"/>
            <a:ext cx="8520599" cy="792600"/>
          </a:xfrm>
          <a:prstGeom prst="rect">
            <a:avLst/>
          </a:prstGeom>
        </p:spPr>
        <p:txBody>
          <a:bodyPr anchorCtr="0" anchor="t" bIns="91425" lIns="91425" rIns="91425" tIns="91425">
            <a:noAutofit/>
          </a:bodyPr>
          <a:lstStyle/>
          <a:p>
            <a:pPr lvl="0">
              <a:spcBef>
                <a:spcPts val="0"/>
              </a:spcBef>
              <a:buNone/>
            </a:pPr>
            <a:r>
              <a:rPr lang="en"/>
              <a:t>Shall we build a MakerSpace in the Hilltowns?</a:t>
            </a:r>
          </a:p>
        </p:txBody>
      </p:sp>
      <p:pic>
        <p:nvPicPr>
          <p:cNvPr descr="North East SARE: Sustainable Agriculture Research and Education" id="56" name="Shape 56" title="North East SARE: Sustainable Agriculture Research and Education"/>
          <p:cNvPicPr preferRelativeResize="0"/>
          <p:nvPr/>
        </p:nvPicPr>
        <p:blipFill>
          <a:blip r:embed="rId3">
            <a:alphaModFix/>
          </a:blip>
          <a:stretch>
            <a:fillRect/>
          </a:stretch>
        </p:blipFill>
        <p:spPr>
          <a:xfrm>
            <a:off x="2416150" y="3568450"/>
            <a:ext cx="1219200" cy="1219200"/>
          </a:xfrm>
          <a:prstGeom prst="rect">
            <a:avLst/>
          </a:prstGeom>
          <a:noFill/>
          <a:ln>
            <a:noFill/>
          </a:ln>
        </p:spPr>
      </p:pic>
      <p:pic>
        <p:nvPicPr>
          <p:cNvPr descr="Picture" id="57" name="Shape 57"/>
          <p:cNvPicPr preferRelativeResize="0"/>
          <p:nvPr/>
        </p:nvPicPr>
        <p:blipFill>
          <a:blip r:embed="rId4">
            <a:alphaModFix/>
          </a:blip>
          <a:stretch>
            <a:fillRect/>
          </a:stretch>
        </p:blipFill>
        <p:spPr>
          <a:xfrm>
            <a:off x="4361400" y="3802175"/>
            <a:ext cx="1028700" cy="590550"/>
          </a:xfrm>
          <a:prstGeom prst="rect">
            <a:avLst/>
          </a:prstGeom>
          <a:noFill/>
          <a:ln>
            <a:noFill/>
          </a:ln>
        </p:spPr>
      </p:pic>
      <p:sp>
        <p:nvSpPr>
          <p:cNvPr id="58" name="Shape 58"/>
          <p:cNvSpPr txBox="1"/>
          <p:nvPr/>
        </p:nvSpPr>
        <p:spPr>
          <a:xfrm>
            <a:off x="6306700" y="3692375"/>
            <a:ext cx="1400099" cy="700200"/>
          </a:xfrm>
          <a:prstGeom prst="rect">
            <a:avLst/>
          </a:prstGeom>
          <a:noFill/>
          <a:ln>
            <a:noFill/>
          </a:ln>
        </p:spPr>
        <p:txBody>
          <a:bodyPr anchorCtr="0" anchor="t" bIns="91425" lIns="91425" rIns="91425" tIns="91425">
            <a:noAutofit/>
          </a:bodyPr>
          <a:lstStyle/>
          <a:p>
            <a:pPr lvl="0" rtl="0" algn="ctr">
              <a:spcBef>
                <a:spcPts val="0"/>
              </a:spcBef>
              <a:buNone/>
            </a:pPr>
            <a:r>
              <a:rPr lang="en">
                <a:latin typeface="Cherry Cream Soda"/>
                <a:ea typeface="Cherry Cream Soda"/>
                <a:cs typeface="Cherry Cream Soda"/>
                <a:sym typeface="Cherry Cream Soda"/>
              </a:rPr>
              <a:t>Sustainable</a:t>
            </a:r>
          </a:p>
          <a:p>
            <a:pPr lvl="0" algn="ctr">
              <a:spcBef>
                <a:spcPts val="0"/>
              </a:spcBef>
              <a:buNone/>
            </a:pPr>
            <a:r>
              <a:rPr lang="en">
                <a:latin typeface="Cherry Cream Soda"/>
                <a:ea typeface="Cherry Cream Soda"/>
                <a:cs typeface="Cherry Cream Soda"/>
                <a:sym typeface="Cherry Cream Soda"/>
              </a:rPr>
              <a:t>Hilltowns</a:t>
            </a: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6"/>
                                        </p:tgtEl>
                                        <p:attrNameLst>
                                          <p:attrName>style.visibility</p:attrName>
                                        </p:attrNameLst>
                                      </p:cBhvr>
                                      <p:to>
                                        <p:strVal val="visible"/>
                                      </p:to>
                                    </p:set>
                                    <p:animEffect filter="fade" transition="in">
                                      <p:cBhvr>
                                        <p:cTn dur="1000"/>
                                        <p:tgtEl>
                                          <p:spTgt spid="5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7"/>
                                        </p:tgtEl>
                                        <p:attrNameLst>
                                          <p:attrName>style.visibility</p:attrName>
                                        </p:attrNameLst>
                                      </p:cBhvr>
                                      <p:to>
                                        <p:strVal val="visible"/>
                                      </p:to>
                                    </p:set>
                                    <p:animEffect filter="fade" transition="in">
                                      <p:cBhvr>
                                        <p:cTn dur="1000"/>
                                        <p:tgtEl>
                                          <p:spTgt spid="5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8"/>
                                        </p:tgtEl>
                                        <p:attrNameLst>
                                          <p:attrName>style.visibility</p:attrName>
                                        </p:attrNameLst>
                                      </p:cBhvr>
                                      <p:to>
                                        <p:strVal val="visible"/>
                                      </p:to>
                                    </p:set>
                                    <p:animEffect filter="fade" transition="in">
                                      <p:cBhvr>
                                        <p:cTn dur="1000"/>
                                        <p:tgtEl>
                                          <p:spTgt spid="5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3" name="Shape 113"/>
        <p:cNvGrpSpPr/>
        <p:nvPr/>
      </p:nvGrpSpPr>
      <p:grpSpPr>
        <a:xfrm>
          <a:off x="0" y="0"/>
          <a:ext cx="0" cy="0"/>
          <a:chOff x="0" y="0"/>
          <a:chExt cx="0" cy="0"/>
        </a:xfrm>
      </p:grpSpPr>
      <p:sp>
        <p:nvSpPr>
          <p:cNvPr id="114" name="Shape 114"/>
          <p:cNvSpPr txBox="1"/>
          <p:nvPr>
            <p:ph type="title"/>
          </p:nvPr>
        </p:nvSpPr>
        <p:spPr>
          <a:xfrm>
            <a:off x="311700" y="445025"/>
            <a:ext cx="8520599" cy="572699"/>
          </a:xfrm>
          <a:prstGeom prst="rect">
            <a:avLst/>
          </a:prstGeom>
        </p:spPr>
        <p:txBody>
          <a:bodyPr anchorCtr="0" anchor="t" bIns="91425" lIns="91425" rIns="91425" tIns="91425">
            <a:noAutofit/>
          </a:bodyPr>
          <a:lstStyle/>
          <a:p>
            <a:pPr lvl="0">
              <a:spcBef>
                <a:spcPts val="0"/>
              </a:spcBef>
              <a:buNone/>
            </a:pPr>
            <a:r>
              <a:rPr lang="en"/>
              <a:t>Other possibilities</a:t>
            </a:r>
          </a:p>
        </p:txBody>
      </p:sp>
      <p:sp>
        <p:nvSpPr>
          <p:cNvPr id="115" name="Shape 115"/>
          <p:cNvSpPr txBox="1"/>
          <p:nvPr>
            <p:ph idx="1" type="body"/>
          </p:nvPr>
        </p:nvSpPr>
        <p:spPr>
          <a:xfrm>
            <a:off x="311700" y="1152475"/>
            <a:ext cx="8520599" cy="3416400"/>
          </a:xfrm>
          <a:prstGeom prst="rect">
            <a:avLst/>
          </a:prstGeom>
        </p:spPr>
        <p:txBody>
          <a:bodyPr anchorCtr="0" anchor="t" bIns="91425" lIns="91425" rIns="91425" tIns="91425">
            <a:noAutofit/>
          </a:bodyPr>
          <a:lstStyle/>
          <a:p>
            <a:pPr indent="-228600" lvl="0" marL="457200" rtl="0">
              <a:spcBef>
                <a:spcPts val="0"/>
              </a:spcBef>
              <a:buChar char="●"/>
            </a:pPr>
            <a:r>
              <a:rPr lang="en"/>
              <a:t>Further funding through Northeast SARE or other small grant programs to investigate questions of significance or provide funding for planning and project design (i.e. Hamlet Harvest: It takes a village to feed a village!)</a:t>
            </a:r>
          </a:p>
          <a:p>
            <a:pPr indent="-228600" lvl="0" marL="457200" rtl="0">
              <a:spcBef>
                <a:spcPts val="0"/>
              </a:spcBef>
              <a:buChar char="●"/>
            </a:pPr>
            <a:r>
              <a:rPr lang="en"/>
              <a:t>Albany County Microenterprise program</a:t>
            </a:r>
          </a:p>
          <a:p>
            <a:pPr indent="-228600" lvl="0" marL="457200" rtl="0">
              <a:spcBef>
                <a:spcPts val="0"/>
              </a:spcBef>
              <a:buChar char="●"/>
            </a:pPr>
            <a:r>
              <a:rPr lang="en"/>
              <a:t>New York State Enhancements program (NYSDOT)</a:t>
            </a:r>
          </a:p>
          <a:p>
            <a:pPr indent="-228600" lvl="0" marL="457200" rtl="0">
              <a:spcBef>
                <a:spcPts val="0"/>
              </a:spcBef>
              <a:buChar char="●"/>
            </a:pPr>
            <a:r>
              <a:rPr lang="en"/>
              <a:t>Historical registry programs: see attached spreadsheet of buildings in R’ville listed in the NYS CRIS system</a:t>
            </a:r>
          </a:p>
          <a:p>
            <a:pPr indent="-228600" lvl="0" marL="457200" rtl="0">
              <a:spcBef>
                <a:spcPts val="0"/>
              </a:spcBef>
              <a:buChar char="●"/>
            </a:pPr>
            <a:r>
              <a:rPr lang="en"/>
              <a:t>New York State Main Street Program</a:t>
            </a:r>
          </a:p>
          <a:p>
            <a:pPr lvl="0">
              <a:spcBef>
                <a:spcPts val="0"/>
              </a:spcBef>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9" name="Shape 119"/>
        <p:cNvGrpSpPr/>
        <p:nvPr/>
      </p:nvGrpSpPr>
      <p:grpSpPr>
        <a:xfrm>
          <a:off x="0" y="0"/>
          <a:ext cx="0" cy="0"/>
          <a:chOff x="0" y="0"/>
          <a:chExt cx="0" cy="0"/>
        </a:xfrm>
      </p:grpSpPr>
      <p:sp>
        <p:nvSpPr>
          <p:cNvPr id="120" name="Shape 120"/>
          <p:cNvSpPr txBox="1"/>
          <p:nvPr>
            <p:ph idx="1" type="body"/>
          </p:nvPr>
        </p:nvSpPr>
        <p:spPr>
          <a:xfrm>
            <a:off x="311700" y="1152475"/>
            <a:ext cx="8520599" cy="3416400"/>
          </a:xfrm>
          <a:prstGeom prst="rect">
            <a:avLst/>
          </a:prstGeom>
        </p:spPr>
        <p:txBody>
          <a:bodyPr anchorCtr="0" anchor="t" bIns="91425" lIns="91425" rIns="91425" tIns="91425">
            <a:noAutofit/>
          </a:bodyPr>
          <a:lstStyle/>
          <a:p>
            <a:pPr lvl="0">
              <a:spcBef>
                <a:spcPts val="0"/>
              </a:spcBef>
              <a:buNone/>
            </a:pPr>
            <a:r>
              <a:rPr lang="en" sz="6000"/>
              <a:t>           Thank you!</a:t>
            </a: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2" name="Shape 62"/>
        <p:cNvGrpSpPr/>
        <p:nvPr/>
      </p:nvGrpSpPr>
      <p:grpSpPr>
        <a:xfrm>
          <a:off x="0" y="0"/>
          <a:ext cx="0" cy="0"/>
          <a:chOff x="0" y="0"/>
          <a:chExt cx="0" cy="0"/>
        </a:xfrm>
      </p:grpSpPr>
      <p:pic>
        <p:nvPicPr>
          <p:cNvPr id="63" name="Shape 63"/>
          <p:cNvPicPr preferRelativeResize="0"/>
          <p:nvPr/>
        </p:nvPicPr>
        <p:blipFill>
          <a:blip r:embed="rId3">
            <a:alphaModFix/>
          </a:blip>
          <a:stretch>
            <a:fillRect/>
          </a:stretch>
        </p:blipFill>
        <p:spPr>
          <a:xfrm>
            <a:off x="1571825" y="533125"/>
            <a:ext cx="6287249" cy="40629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7" name="Shape 67"/>
        <p:cNvGrpSpPr/>
        <p:nvPr/>
      </p:nvGrpSpPr>
      <p:grpSpPr>
        <a:xfrm>
          <a:off x="0" y="0"/>
          <a:ext cx="0" cy="0"/>
          <a:chOff x="0" y="0"/>
          <a:chExt cx="0" cy="0"/>
        </a:xfrm>
      </p:grpSpPr>
      <p:sp>
        <p:nvSpPr>
          <p:cNvPr descr="http://www.ted.com America was built by makers -- curious, enthusiastic amateur inventors whose tinkering habit sparked whole new industries. At TED@MotorCity, MAKE magazine publisher Dale Dougherty says we're all makers at heart, and shows cool new tools to tinker with, like Arduinos, affordable 3D printers, even DIY satellites.  TEDTalks is a daily video podcast of the best talks and performances from the TED Conference, where the world's leading thinkers and doers give the talk of their lives in 18 minutes. Featured speakers have included Al Gore on climate change, Philippe Starck on design, Jill Bolte Taylor on observing her own stroke, Nicholas Negroponte on One Laptop per Child, Jane Goodall on chimpanzees, Bill Gates on malaria and mosquitoes, Pattie Maes on the &quot;Sixth Sense&quot; wearable tech, and &quot;Lost&quot; producer JJ Abrams on the allure of mystery. TED stands for Technology, Entertainment, Design, and TEDTalks cover these topics as well as science, business, development and the arts. Closed captions and translated subtitles in a variety of languages are now available on TED.com, at http://www.ted.com/translate." id="68" name="Shape 68" title="Dale Dougherty: We are makers">
            <a:hlinkClick r:id="rId3"/>
          </p:cNvPr>
          <p:cNvSpPr/>
          <p:nvPr/>
        </p:nvSpPr>
        <p:spPr>
          <a:xfrm>
            <a:off x="2286000" y="857250"/>
            <a:ext cx="4572000" cy="3429000"/>
          </a:xfrm>
          <a:prstGeom prst="rect">
            <a:avLst/>
          </a:prstGeom>
          <a:blipFill>
            <a:blip r:embed="rId4">
              <a:alphaModFix/>
            </a:blip>
            <a:stretch>
              <a:fillRect/>
            </a:stretch>
          </a:blipFill>
          <a:ln>
            <a:noFill/>
          </a:ln>
        </p:spPr>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2" name="Shape 72"/>
        <p:cNvGrpSpPr/>
        <p:nvPr/>
      </p:nvGrpSpPr>
      <p:grpSpPr>
        <a:xfrm>
          <a:off x="0" y="0"/>
          <a:ext cx="0" cy="0"/>
          <a:chOff x="0" y="0"/>
          <a:chExt cx="0" cy="0"/>
        </a:xfrm>
      </p:grpSpPr>
      <p:sp>
        <p:nvSpPr>
          <p:cNvPr id="73" name="Shape 73"/>
          <p:cNvSpPr txBox="1"/>
          <p:nvPr>
            <p:ph type="title"/>
          </p:nvPr>
        </p:nvSpPr>
        <p:spPr>
          <a:xfrm>
            <a:off x="311700" y="445025"/>
            <a:ext cx="8520599" cy="572699"/>
          </a:xfrm>
          <a:prstGeom prst="rect">
            <a:avLst/>
          </a:prstGeom>
        </p:spPr>
        <p:txBody>
          <a:bodyPr anchorCtr="0" anchor="t" bIns="91425" lIns="91425" rIns="91425" tIns="91425">
            <a:noAutofit/>
          </a:bodyPr>
          <a:lstStyle/>
          <a:p>
            <a:pPr lvl="0">
              <a:spcBef>
                <a:spcPts val="0"/>
              </a:spcBef>
              <a:buNone/>
            </a:pPr>
            <a:r>
              <a:rPr lang="en"/>
              <a:t>Defining a Makerspace</a:t>
            </a:r>
          </a:p>
        </p:txBody>
      </p:sp>
      <p:pic>
        <p:nvPicPr>
          <p:cNvPr descr="Image result for makerspaces" id="74" name="Shape 74"/>
          <p:cNvPicPr preferRelativeResize="0"/>
          <p:nvPr/>
        </p:nvPicPr>
        <p:blipFill>
          <a:blip r:embed="rId3">
            <a:alphaModFix/>
          </a:blip>
          <a:stretch>
            <a:fillRect/>
          </a:stretch>
        </p:blipFill>
        <p:spPr>
          <a:xfrm>
            <a:off x="431175" y="1235750"/>
            <a:ext cx="3570800" cy="2384925"/>
          </a:xfrm>
          <a:prstGeom prst="rect">
            <a:avLst/>
          </a:prstGeom>
          <a:noFill/>
          <a:ln>
            <a:noFill/>
          </a:ln>
        </p:spPr>
      </p:pic>
      <p:pic>
        <p:nvPicPr>
          <p:cNvPr descr="Image result for makerspaces" id="75" name="Shape 75"/>
          <p:cNvPicPr preferRelativeResize="0"/>
          <p:nvPr/>
        </p:nvPicPr>
        <p:blipFill>
          <a:blip r:embed="rId4">
            <a:alphaModFix/>
          </a:blip>
          <a:stretch>
            <a:fillRect/>
          </a:stretch>
        </p:blipFill>
        <p:spPr>
          <a:xfrm>
            <a:off x="1839175" y="2656800"/>
            <a:ext cx="2970674" cy="1969575"/>
          </a:xfrm>
          <a:prstGeom prst="rect">
            <a:avLst/>
          </a:prstGeom>
          <a:noFill/>
          <a:ln>
            <a:noFill/>
          </a:ln>
        </p:spPr>
      </p:pic>
      <p:pic>
        <p:nvPicPr>
          <p:cNvPr descr="Image result for makerspaces" id="76" name="Shape 76"/>
          <p:cNvPicPr preferRelativeResize="0"/>
          <p:nvPr/>
        </p:nvPicPr>
        <p:blipFill>
          <a:blip r:embed="rId5">
            <a:alphaModFix/>
          </a:blip>
          <a:stretch>
            <a:fillRect/>
          </a:stretch>
        </p:blipFill>
        <p:spPr>
          <a:xfrm>
            <a:off x="3685375" y="1017725"/>
            <a:ext cx="2352675" cy="1762124"/>
          </a:xfrm>
          <a:prstGeom prst="rect">
            <a:avLst/>
          </a:prstGeom>
          <a:noFill/>
          <a:ln>
            <a:noFill/>
          </a:ln>
        </p:spPr>
      </p:pic>
      <p:pic>
        <p:nvPicPr>
          <p:cNvPr descr="Image result for makerspaces" id="77" name="Shape 77"/>
          <p:cNvPicPr preferRelativeResize="0"/>
          <p:nvPr/>
        </p:nvPicPr>
        <p:blipFill>
          <a:blip r:embed="rId6">
            <a:alphaModFix/>
          </a:blip>
          <a:stretch>
            <a:fillRect/>
          </a:stretch>
        </p:blipFill>
        <p:spPr>
          <a:xfrm>
            <a:off x="4438475" y="2083225"/>
            <a:ext cx="2466975" cy="1857375"/>
          </a:xfrm>
          <a:prstGeom prst="rect">
            <a:avLst/>
          </a:prstGeom>
          <a:noFill/>
          <a:ln>
            <a:noFill/>
          </a:ln>
        </p:spPr>
      </p:pic>
      <p:pic>
        <p:nvPicPr>
          <p:cNvPr descr="Image result for makerspaces" id="78" name="Shape 78"/>
          <p:cNvPicPr preferRelativeResize="0"/>
          <p:nvPr/>
        </p:nvPicPr>
        <p:blipFill>
          <a:blip r:embed="rId7">
            <a:alphaModFix/>
          </a:blip>
          <a:stretch>
            <a:fillRect/>
          </a:stretch>
        </p:blipFill>
        <p:spPr>
          <a:xfrm>
            <a:off x="6038050" y="2779850"/>
            <a:ext cx="2628900" cy="1743075"/>
          </a:xfrm>
          <a:prstGeom prst="rect">
            <a:avLst/>
          </a:prstGeom>
          <a:noFill/>
          <a:ln>
            <a:noFill/>
          </a:ln>
        </p:spPr>
      </p:pic>
      <p:pic>
        <p:nvPicPr>
          <p:cNvPr id="79" name="Shape 79"/>
          <p:cNvPicPr preferRelativeResize="0"/>
          <p:nvPr/>
        </p:nvPicPr>
        <p:blipFill>
          <a:blip r:embed="rId8">
            <a:alphaModFix/>
          </a:blip>
          <a:stretch>
            <a:fillRect/>
          </a:stretch>
        </p:blipFill>
        <p:spPr>
          <a:xfrm>
            <a:off x="5668112" y="1162337"/>
            <a:ext cx="2619375" cy="1743075"/>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4"/>
                                        </p:tgtEl>
                                        <p:attrNameLst>
                                          <p:attrName>style.visibility</p:attrName>
                                        </p:attrNameLst>
                                      </p:cBhvr>
                                      <p:to>
                                        <p:strVal val="visible"/>
                                      </p:to>
                                    </p:set>
                                    <p:animEffect filter="fade" transition="in">
                                      <p:cBhvr>
                                        <p:cTn dur="1000"/>
                                        <p:tgtEl>
                                          <p:spTgt spid="74"/>
                                        </p:tgtEl>
                                      </p:cBhvr>
                                    </p:animEffect>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76"/>
                                        </p:tgtEl>
                                        <p:attrNameLst>
                                          <p:attrName>style.visibility</p:attrName>
                                        </p:attrNameLst>
                                      </p:cBhvr>
                                      <p:to>
                                        <p:strVal val="visible"/>
                                      </p:to>
                                    </p:set>
                                    <p:animEffect filter="fade" transition="in">
                                      <p:cBhvr>
                                        <p:cTn dur="1000"/>
                                        <p:tgtEl>
                                          <p:spTgt spid="76"/>
                                        </p:tgtEl>
                                      </p:cBhvr>
                                    </p:animEffect>
                                  </p:childTnLst>
                                </p:cTn>
                              </p:par>
                            </p:childTnLst>
                          </p:cTn>
                        </p:par>
                        <p:par>
                          <p:cTn fill="hold">
                            <p:stCondLst>
                              <p:cond delay="2000"/>
                            </p:stCondLst>
                            <p:childTnLst>
                              <p:par>
                                <p:cTn fill="hold" nodeType="afterEffect" presetClass="entr" presetID="10" presetSubtype="0">
                                  <p:stCondLst>
                                    <p:cond delay="0"/>
                                  </p:stCondLst>
                                  <p:childTnLst>
                                    <p:set>
                                      <p:cBhvr>
                                        <p:cTn dur="1" fill="hold">
                                          <p:stCondLst>
                                            <p:cond delay="0"/>
                                          </p:stCondLst>
                                        </p:cTn>
                                        <p:tgtEl>
                                          <p:spTgt spid="75"/>
                                        </p:tgtEl>
                                        <p:attrNameLst>
                                          <p:attrName>style.visibility</p:attrName>
                                        </p:attrNameLst>
                                      </p:cBhvr>
                                      <p:to>
                                        <p:strVal val="visible"/>
                                      </p:to>
                                    </p:set>
                                    <p:animEffect filter="fade" transition="in">
                                      <p:cBhvr>
                                        <p:cTn dur="1000"/>
                                        <p:tgtEl>
                                          <p:spTgt spid="75"/>
                                        </p:tgtEl>
                                      </p:cBhvr>
                                    </p:animEffect>
                                  </p:childTnLst>
                                </p:cTn>
                              </p:par>
                            </p:childTnLst>
                          </p:cTn>
                        </p:par>
                        <p:par>
                          <p:cTn fill="hold">
                            <p:stCondLst>
                              <p:cond delay="3000"/>
                            </p:stCondLst>
                            <p:childTnLst>
                              <p:par>
                                <p:cTn fill="hold" nodeType="afterEffect" presetClass="entr" presetID="10" presetSubtype="0">
                                  <p:stCondLst>
                                    <p:cond delay="0"/>
                                  </p:stCondLst>
                                  <p:childTnLst>
                                    <p:set>
                                      <p:cBhvr>
                                        <p:cTn dur="1" fill="hold">
                                          <p:stCondLst>
                                            <p:cond delay="0"/>
                                          </p:stCondLst>
                                        </p:cTn>
                                        <p:tgtEl>
                                          <p:spTgt spid="77"/>
                                        </p:tgtEl>
                                        <p:attrNameLst>
                                          <p:attrName>style.visibility</p:attrName>
                                        </p:attrNameLst>
                                      </p:cBhvr>
                                      <p:to>
                                        <p:strVal val="visible"/>
                                      </p:to>
                                    </p:set>
                                    <p:animEffect filter="fade" transition="in">
                                      <p:cBhvr>
                                        <p:cTn dur="1000"/>
                                        <p:tgtEl>
                                          <p:spTgt spid="77"/>
                                        </p:tgtEl>
                                      </p:cBhvr>
                                    </p:animEffect>
                                  </p:childTnLst>
                                </p:cTn>
                              </p:par>
                            </p:childTnLst>
                          </p:cTn>
                        </p:par>
                        <p:par>
                          <p:cTn fill="hold">
                            <p:stCondLst>
                              <p:cond delay="4000"/>
                            </p:stCondLst>
                            <p:childTnLst>
                              <p:par>
                                <p:cTn fill="hold" nodeType="afterEffect" presetClass="entr" presetID="10" presetSubtype="0">
                                  <p:stCondLst>
                                    <p:cond delay="0"/>
                                  </p:stCondLst>
                                  <p:childTnLst>
                                    <p:set>
                                      <p:cBhvr>
                                        <p:cTn dur="1" fill="hold">
                                          <p:stCondLst>
                                            <p:cond delay="0"/>
                                          </p:stCondLst>
                                        </p:cTn>
                                        <p:tgtEl>
                                          <p:spTgt spid="78"/>
                                        </p:tgtEl>
                                        <p:attrNameLst>
                                          <p:attrName>style.visibility</p:attrName>
                                        </p:attrNameLst>
                                      </p:cBhvr>
                                      <p:to>
                                        <p:strVal val="visible"/>
                                      </p:to>
                                    </p:set>
                                    <p:animEffect filter="fade" transition="in">
                                      <p:cBhvr>
                                        <p:cTn dur="1000"/>
                                        <p:tgtEl>
                                          <p:spTgt spid="78"/>
                                        </p:tgtEl>
                                      </p:cBhvr>
                                    </p:animEffect>
                                  </p:childTnLst>
                                </p:cTn>
                              </p:par>
                            </p:childTnLst>
                          </p:cTn>
                        </p:par>
                        <p:par>
                          <p:cTn fill="hold">
                            <p:stCondLst>
                              <p:cond delay="5000"/>
                            </p:stCondLst>
                            <p:childTnLst>
                              <p:par>
                                <p:cTn fill="hold" nodeType="afterEffect" presetClass="entr" presetID="10" presetSubtype="0">
                                  <p:stCondLst>
                                    <p:cond delay="0"/>
                                  </p:stCondLst>
                                  <p:childTnLst>
                                    <p:set>
                                      <p:cBhvr>
                                        <p:cTn dur="1" fill="hold">
                                          <p:stCondLst>
                                            <p:cond delay="0"/>
                                          </p:stCondLst>
                                        </p:cTn>
                                        <p:tgtEl>
                                          <p:spTgt spid="79"/>
                                        </p:tgtEl>
                                        <p:attrNameLst>
                                          <p:attrName>style.visibility</p:attrName>
                                        </p:attrNameLst>
                                      </p:cBhvr>
                                      <p:to>
                                        <p:strVal val="visible"/>
                                      </p:to>
                                    </p:set>
                                    <p:animEffect filter="fade" transition="in">
                                      <p:cBhvr>
                                        <p:cTn dur="1000"/>
                                        <p:tgtEl>
                                          <p:spTgt spid="7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3" name="Shape 83"/>
        <p:cNvGrpSpPr/>
        <p:nvPr/>
      </p:nvGrpSpPr>
      <p:grpSpPr>
        <a:xfrm>
          <a:off x="0" y="0"/>
          <a:ext cx="0" cy="0"/>
          <a:chOff x="0" y="0"/>
          <a:chExt cx="0" cy="0"/>
        </a:xfrm>
      </p:grpSpPr>
      <p:pic>
        <p:nvPicPr>
          <p:cNvPr id="84" name="Shape 84"/>
          <p:cNvPicPr preferRelativeResize="0"/>
          <p:nvPr/>
        </p:nvPicPr>
        <p:blipFill>
          <a:blip r:embed="rId3">
            <a:alphaModFix/>
          </a:blip>
          <a:stretch>
            <a:fillRect/>
          </a:stretch>
        </p:blipFill>
        <p:spPr>
          <a:xfrm>
            <a:off x="2122475" y="425272"/>
            <a:ext cx="5357425" cy="4122699"/>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8" name="Shape 88"/>
        <p:cNvGrpSpPr/>
        <p:nvPr/>
      </p:nvGrpSpPr>
      <p:grpSpPr>
        <a:xfrm>
          <a:off x="0" y="0"/>
          <a:ext cx="0" cy="0"/>
          <a:chOff x="0" y="0"/>
          <a:chExt cx="0" cy="0"/>
        </a:xfrm>
      </p:grpSpPr>
      <p:sp>
        <p:nvSpPr>
          <p:cNvPr id="89" name="Shape 89"/>
          <p:cNvSpPr txBox="1"/>
          <p:nvPr>
            <p:ph type="title"/>
          </p:nvPr>
        </p:nvSpPr>
        <p:spPr>
          <a:xfrm>
            <a:off x="311700" y="445025"/>
            <a:ext cx="8520599" cy="572699"/>
          </a:xfrm>
          <a:prstGeom prst="rect">
            <a:avLst/>
          </a:prstGeom>
        </p:spPr>
        <p:txBody>
          <a:bodyPr anchorCtr="0" anchor="t" bIns="91425" lIns="91425" rIns="91425" tIns="91425">
            <a:noAutofit/>
          </a:bodyPr>
          <a:lstStyle/>
          <a:p>
            <a:pPr lvl="0" algn="ctr">
              <a:spcBef>
                <a:spcPts val="0"/>
              </a:spcBef>
              <a:buNone/>
            </a:pPr>
            <a:r>
              <a:rPr lang="en"/>
              <a:t>Why here? Why this?</a:t>
            </a:r>
          </a:p>
        </p:txBody>
      </p:sp>
      <p:pic>
        <p:nvPicPr>
          <p:cNvPr descr="Image result for maker movement manifesto" id="90" name="Shape 90"/>
          <p:cNvPicPr preferRelativeResize="0"/>
          <p:nvPr/>
        </p:nvPicPr>
        <p:blipFill>
          <a:blip r:embed="rId3">
            <a:alphaModFix/>
          </a:blip>
          <a:stretch>
            <a:fillRect/>
          </a:stretch>
        </p:blipFill>
        <p:spPr>
          <a:xfrm>
            <a:off x="1896775" y="1704150"/>
            <a:ext cx="6232774" cy="2634849"/>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4" name="Shape 94"/>
        <p:cNvGrpSpPr/>
        <p:nvPr/>
      </p:nvGrpSpPr>
      <p:grpSpPr>
        <a:xfrm>
          <a:off x="0" y="0"/>
          <a:ext cx="0" cy="0"/>
          <a:chOff x="0" y="0"/>
          <a:chExt cx="0" cy="0"/>
        </a:xfrm>
      </p:grpSpPr>
      <p:sp>
        <p:nvSpPr>
          <p:cNvPr id="95" name="Shape 95"/>
          <p:cNvSpPr txBox="1"/>
          <p:nvPr>
            <p:ph type="title"/>
          </p:nvPr>
        </p:nvSpPr>
        <p:spPr>
          <a:xfrm>
            <a:off x="311700" y="445025"/>
            <a:ext cx="8520599" cy="572699"/>
          </a:xfrm>
          <a:prstGeom prst="rect">
            <a:avLst/>
          </a:prstGeom>
        </p:spPr>
        <p:txBody>
          <a:bodyPr anchorCtr="0" anchor="t" bIns="91425" lIns="91425" rIns="91425" tIns="91425">
            <a:noAutofit/>
          </a:bodyPr>
          <a:lstStyle/>
          <a:p>
            <a:pPr lvl="0">
              <a:spcBef>
                <a:spcPts val="0"/>
              </a:spcBef>
              <a:buNone/>
            </a:pPr>
            <a:r>
              <a:rPr lang="en"/>
              <a:t>Crosspollination!</a:t>
            </a:r>
          </a:p>
        </p:txBody>
      </p:sp>
      <p:sp>
        <p:nvSpPr>
          <p:cNvPr descr="Farm Hack is about enabling sustainable farms to build, create, or obtain the scale appropriate tools they need. Dorn Cox, Director of Green Start, explains how Farm Hack brings farmers and makers together, taking open-source principles and applying them to farm tools. Farm Hack hopes to inspire Makers to channel some of their energies into projects that can solve problems faced by their local farm community." id="96" name="Shape 96" title="Make: Live Farm Hack: A Community for Open-Source Farm Tool Innovation">
            <a:hlinkClick r:id="rId3"/>
          </p:cNvPr>
          <p:cNvSpPr/>
          <p:nvPr/>
        </p:nvSpPr>
        <p:spPr>
          <a:xfrm>
            <a:off x="2036975" y="1152475"/>
            <a:ext cx="4572000" cy="3429000"/>
          </a:xfrm>
          <a:prstGeom prst="rect">
            <a:avLst/>
          </a:prstGeom>
          <a:blipFill>
            <a:blip r:embed="rId4">
              <a:alphaModFix/>
            </a:blip>
            <a:stretch>
              <a:fillRect/>
            </a:stretch>
          </a:blipFill>
          <a:ln>
            <a:noFill/>
          </a:ln>
        </p:spPr>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0" name="Shape 100"/>
        <p:cNvGrpSpPr/>
        <p:nvPr/>
      </p:nvGrpSpPr>
      <p:grpSpPr>
        <a:xfrm>
          <a:off x="0" y="0"/>
          <a:ext cx="0" cy="0"/>
          <a:chOff x="0" y="0"/>
          <a:chExt cx="0" cy="0"/>
        </a:xfrm>
      </p:grpSpPr>
      <p:sp>
        <p:nvSpPr>
          <p:cNvPr id="101" name="Shape 101"/>
          <p:cNvSpPr txBox="1"/>
          <p:nvPr>
            <p:ph type="title"/>
          </p:nvPr>
        </p:nvSpPr>
        <p:spPr>
          <a:xfrm>
            <a:off x="311700" y="445025"/>
            <a:ext cx="8520599" cy="572699"/>
          </a:xfrm>
          <a:prstGeom prst="rect">
            <a:avLst/>
          </a:prstGeom>
        </p:spPr>
        <p:txBody>
          <a:bodyPr anchorCtr="0" anchor="t" bIns="91425" lIns="91425" rIns="91425" tIns="91425">
            <a:noAutofit/>
          </a:bodyPr>
          <a:lstStyle/>
          <a:p>
            <a:pPr lvl="0">
              <a:spcBef>
                <a:spcPts val="0"/>
              </a:spcBef>
              <a:buNone/>
            </a:pPr>
            <a:r>
              <a:rPr lang="en"/>
              <a:t>What could we do?</a:t>
            </a:r>
          </a:p>
        </p:txBody>
      </p:sp>
      <p:sp>
        <p:nvSpPr>
          <p:cNvPr id="102" name="Shape 102"/>
          <p:cNvSpPr txBox="1"/>
          <p:nvPr>
            <p:ph idx="1" type="body"/>
          </p:nvPr>
        </p:nvSpPr>
        <p:spPr>
          <a:xfrm>
            <a:off x="311700" y="1152475"/>
            <a:ext cx="3999899" cy="3416400"/>
          </a:xfrm>
          <a:prstGeom prst="rect">
            <a:avLst/>
          </a:prstGeom>
        </p:spPr>
        <p:txBody>
          <a:bodyPr anchorCtr="0" anchor="t" bIns="91425" lIns="91425" rIns="91425" tIns="91425">
            <a:noAutofit/>
          </a:bodyPr>
          <a:lstStyle/>
          <a:p>
            <a:pPr lvl="0" rtl="0">
              <a:spcBef>
                <a:spcPts val="0"/>
              </a:spcBef>
              <a:buNone/>
            </a:pPr>
            <a:r>
              <a:rPr lang="en" sz="1800"/>
              <a:t>Processing</a:t>
            </a:r>
          </a:p>
          <a:p>
            <a:pPr indent="-228600" lvl="0" marL="457200" rtl="0">
              <a:spcBef>
                <a:spcPts val="0"/>
              </a:spcBef>
              <a:buChar char="●"/>
            </a:pPr>
            <a:r>
              <a:rPr lang="en"/>
              <a:t>Canning and preserving</a:t>
            </a:r>
          </a:p>
          <a:p>
            <a:pPr indent="-228600" lvl="0" marL="457200" rtl="0">
              <a:spcBef>
                <a:spcPts val="0"/>
              </a:spcBef>
              <a:buChar char="●"/>
            </a:pPr>
            <a:r>
              <a:rPr lang="en"/>
              <a:t>Cooking and sharing</a:t>
            </a:r>
          </a:p>
          <a:p>
            <a:pPr lvl="0" rtl="0">
              <a:spcBef>
                <a:spcPts val="0"/>
              </a:spcBef>
              <a:buNone/>
            </a:pPr>
            <a:r>
              <a:t/>
            </a:r>
            <a:endParaRPr/>
          </a:p>
          <a:p>
            <a:pPr lvl="0" rtl="0">
              <a:spcBef>
                <a:spcPts val="0"/>
              </a:spcBef>
              <a:buNone/>
            </a:pPr>
            <a:r>
              <a:rPr lang="en" sz="1800"/>
              <a:t>Value added production</a:t>
            </a:r>
          </a:p>
          <a:p>
            <a:pPr indent="-228600" lvl="0" marL="457200" rtl="0">
              <a:spcBef>
                <a:spcPts val="0"/>
              </a:spcBef>
              <a:buChar char="●"/>
            </a:pPr>
            <a:r>
              <a:rPr lang="en"/>
              <a:t>dairy products - cheeses, yogurts, etc.</a:t>
            </a:r>
          </a:p>
          <a:p>
            <a:pPr indent="-228600" lvl="0" marL="457200" rtl="0">
              <a:spcBef>
                <a:spcPts val="0"/>
              </a:spcBef>
              <a:buChar char="●"/>
            </a:pPr>
            <a:r>
              <a:rPr lang="en"/>
              <a:t>extracts and herbals</a:t>
            </a:r>
          </a:p>
          <a:p>
            <a:pPr indent="-228600" lvl="0" marL="457200" rtl="0">
              <a:spcBef>
                <a:spcPts val="0"/>
              </a:spcBef>
              <a:buChar char="●"/>
            </a:pPr>
            <a:r>
              <a:rPr lang="en"/>
              <a:t>tea</a:t>
            </a:r>
          </a:p>
          <a:p>
            <a:pPr lvl="0">
              <a:spcBef>
                <a:spcPts val="0"/>
              </a:spcBef>
              <a:buNone/>
            </a:pPr>
            <a:r>
              <a:t/>
            </a:r>
            <a:endParaRPr/>
          </a:p>
        </p:txBody>
      </p:sp>
      <p:sp>
        <p:nvSpPr>
          <p:cNvPr id="103" name="Shape 103"/>
          <p:cNvSpPr txBox="1"/>
          <p:nvPr>
            <p:ph idx="2" type="body"/>
          </p:nvPr>
        </p:nvSpPr>
        <p:spPr>
          <a:xfrm>
            <a:off x="4832400" y="1152475"/>
            <a:ext cx="3999899" cy="3416400"/>
          </a:xfrm>
          <a:prstGeom prst="rect">
            <a:avLst/>
          </a:prstGeom>
        </p:spPr>
        <p:txBody>
          <a:bodyPr anchorCtr="0" anchor="t" bIns="91425" lIns="91425" rIns="91425" tIns="91425">
            <a:noAutofit/>
          </a:bodyPr>
          <a:lstStyle/>
          <a:p>
            <a:pPr lvl="0" rtl="0">
              <a:spcBef>
                <a:spcPts val="0"/>
              </a:spcBef>
              <a:buNone/>
            </a:pPr>
            <a:r>
              <a:rPr lang="en" sz="1800"/>
              <a:t>Building</a:t>
            </a:r>
          </a:p>
          <a:p>
            <a:pPr indent="-228600" lvl="0" marL="457200" rtl="0">
              <a:spcBef>
                <a:spcPts val="0"/>
              </a:spcBef>
              <a:buChar char="●"/>
            </a:pPr>
            <a:r>
              <a:rPr lang="en"/>
              <a:t>Homesteading </a:t>
            </a:r>
          </a:p>
          <a:p>
            <a:pPr indent="-228600" lvl="1" marL="914400" rtl="0">
              <a:spcBef>
                <a:spcPts val="0"/>
              </a:spcBef>
              <a:buChar char="○"/>
            </a:pPr>
            <a:r>
              <a:rPr lang="en"/>
              <a:t>devices for building </a:t>
            </a:r>
          </a:p>
          <a:p>
            <a:pPr indent="-228600" lvl="1" marL="914400" rtl="0">
              <a:spcBef>
                <a:spcPts val="0"/>
              </a:spcBef>
              <a:buChar char="○"/>
            </a:pPr>
            <a:r>
              <a:rPr lang="en"/>
              <a:t>tools</a:t>
            </a:r>
          </a:p>
          <a:p>
            <a:pPr indent="-228600" lvl="1" marL="914400" rtl="0">
              <a:spcBef>
                <a:spcPts val="0"/>
              </a:spcBef>
              <a:buChar char="○"/>
            </a:pPr>
            <a:r>
              <a:rPr lang="en"/>
              <a:t>renewable energy equipment</a:t>
            </a:r>
          </a:p>
          <a:p>
            <a:pPr indent="-228600" lvl="0" marL="457200" rtl="0">
              <a:spcBef>
                <a:spcPts val="0"/>
              </a:spcBef>
              <a:buChar char="●"/>
            </a:pPr>
            <a:r>
              <a:rPr lang="en"/>
              <a:t>Agricultural devices</a:t>
            </a:r>
          </a:p>
          <a:p>
            <a:pPr indent="-228600" lvl="1" marL="914400" rtl="0">
              <a:spcBef>
                <a:spcPts val="0"/>
              </a:spcBef>
              <a:buChar char="○"/>
            </a:pPr>
            <a:r>
              <a:rPr lang="en"/>
              <a:t>Hives and beekeeping</a:t>
            </a:r>
          </a:p>
          <a:p>
            <a:pPr indent="-228600" lvl="1" marL="914400" rtl="0">
              <a:spcBef>
                <a:spcPts val="0"/>
              </a:spcBef>
              <a:buChar char="○"/>
            </a:pPr>
            <a:r>
              <a:rPr lang="en"/>
              <a:t>Mapling</a:t>
            </a:r>
          </a:p>
          <a:p>
            <a:pPr indent="-228600" lvl="1" marL="914400" rtl="0">
              <a:spcBef>
                <a:spcPts val="0"/>
              </a:spcBef>
              <a:buChar char="○"/>
            </a:pPr>
            <a:r>
              <a:rPr lang="en"/>
              <a:t>Small animal keeping and processing</a:t>
            </a:r>
          </a:p>
          <a:p>
            <a:pPr indent="-228600" lvl="1" marL="914400" rtl="0">
              <a:spcBef>
                <a:spcPts val="0"/>
              </a:spcBef>
              <a:buChar char="○"/>
            </a:pPr>
            <a:r>
              <a:rPr lang="en"/>
              <a:t>Small scale grain production</a:t>
            </a: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7" name="Shape 107"/>
        <p:cNvGrpSpPr/>
        <p:nvPr/>
      </p:nvGrpSpPr>
      <p:grpSpPr>
        <a:xfrm>
          <a:off x="0" y="0"/>
          <a:ext cx="0" cy="0"/>
          <a:chOff x="0" y="0"/>
          <a:chExt cx="0" cy="0"/>
        </a:xfrm>
      </p:grpSpPr>
      <p:sp>
        <p:nvSpPr>
          <p:cNvPr id="108" name="Shape 108"/>
          <p:cNvSpPr txBox="1"/>
          <p:nvPr>
            <p:ph type="title"/>
          </p:nvPr>
        </p:nvSpPr>
        <p:spPr>
          <a:xfrm>
            <a:off x="311700" y="445025"/>
            <a:ext cx="8520599" cy="572699"/>
          </a:xfrm>
          <a:prstGeom prst="rect">
            <a:avLst/>
          </a:prstGeom>
        </p:spPr>
        <p:txBody>
          <a:bodyPr anchorCtr="0" anchor="t" bIns="91425" lIns="91425" rIns="91425" tIns="91425">
            <a:noAutofit/>
          </a:bodyPr>
          <a:lstStyle/>
          <a:p>
            <a:pPr lvl="0">
              <a:spcBef>
                <a:spcPts val="0"/>
              </a:spcBef>
              <a:buNone/>
            </a:pPr>
            <a:r>
              <a:rPr lang="en"/>
              <a:t>Ways to move forward...</a:t>
            </a:r>
          </a:p>
        </p:txBody>
      </p:sp>
      <p:sp>
        <p:nvSpPr>
          <p:cNvPr id="109" name="Shape 109"/>
          <p:cNvSpPr txBox="1"/>
          <p:nvPr>
            <p:ph idx="1" type="body"/>
          </p:nvPr>
        </p:nvSpPr>
        <p:spPr>
          <a:xfrm>
            <a:off x="311700" y="1152475"/>
            <a:ext cx="8520599" cy="3416400"/>
          </a:xfrm>
          <a:prstGeom prst="rect">
            <a:avLst/>
          </a:prstGeom>
        </p:spPr>
        <p:txBody>
          <a:bodyPr anchorCtr="0" anchor="t" bIns="91425" lIns="91425" rIns="91425" tIns="91425">
            <a:noAutofit/>
          </a:bodyPr>
          <a:lstStyle/>
          <a:p>
            <a:pPr indent="0" lvl="0" marL="0" rtl="0">
              <a:spcBef>
                <a:spcPts val="0"/>
              </a:spcBef>
              <a:buNone/>
            </a:pPr>
            <a:r>
              <a:rPr lang="en"/>
              <a:t>What are our next steps?</a:t>
            </a:r>
          </a:p>
          <a:p>
            <a:pPr indent="-228600" lvl="0" marL="457200" rtl="0">
              <a:spcBef>
                <a:spcPts val="0"/>
              </a:spcBef>
              <a:buChar char="●"/>
            </a:pPr>
            <a:r>
              <a:rPr lang="en"/>
              <a:t>Complete the upcoming survey</a:t>
            </a:r>
          </a:p>
          <a:p>
            <a:pPr indent="-228600" lvl="0" marL="457200" rtl="0">
              <a:spcBef>
                <a:spcPts val="0"/>
              </a:spcBef>
              <a:buChar char="●"/>
            </a:pPr>
            <a:r>
              <a:rPr lang="en"/>
              <a:t>Provide feedback</a:t>
            </a:r>
          </a:p>
          <a:p>
            <a:pPr indent="-228600" lvl="1" marL="914400" rtl="0">
              <a:spcBef>
                <a:spcPts val="0"/>
              </a:spcBef>
              <a:buChar char="○"/>
            </a:pPr>
            <a:r>
              <a:rPr lang="en"/>
              <a:t>...to me directly or</a:t>
            </a:r>
          </a:p>
          <a:p>
            <a:pPr indent="-228600" lvl="1" marL="914400" rtl="0">
              <a:spcBef>
                <a:spcPts val="0"/>
              </a:spcBef>
              <a:buChar char="○"/>
            </a:pPr>
            <a:r>
              <a:rPr lang="en"/>
              <a:t>via the survey</a:t>
            </a:r>
          </a:p>
          <a:p>
            <a:pPr indent="-228600" lvl="1" marL="914400" rtl="0">
              <a:spcBef>
                <a:spcPts val="0"/>
              </a:spcBef>
              <a:buChar char="○"/>
            </a:pPr>
            <a:r>
              <a:rPr lang="en"/>
              <a:t>or through some sort of web portal.</a:t>
            </a:r>
          </a:p>
          <a:p>
            <a:pPr indent="-228600" lvl="0" marL="457200" rtl="0">
              <a:spcBef>
                <a:spcPts val="0"/>
              </a:spcBef>
              <a:buChar char="●"/>
            </a:pPr>
            <a:r>
              <a:rPr lang="en"/>
              <a:t>Find collaborators and funding, if necessary.</a:t>
            </a:r>
          </a:p>
          <a:p>
            <a:pPr lvl="0">
              <a:spcBef>
                <a:spcPts val="0"/>
              </a:spcBef>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light-2">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