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Cherry Cream Soda"/>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CherryCreamSoda-regular.fnt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lnSpc>
                <a:spcPct val="115000"/>
              </a:lnSpc>
              <a:spcBef>
                <a:spcPts val="0"/>
              </a:spcBef>
              <a:buNone/>
            </a:pPr>
            <a:r>
              <a:rPr lang="en">
                <a:solidFill>
                  <a:schemeClr val="dk1"/>
                </a:solidFill>
              </a:rPr>
              <a:t>Welcome back to those of you who were able to make these gatherings last fall - and welcome to those of you just discovering this project. I am April Roggio (sometimes April Caprio) and I am the former co-owner and operator of the Medusa General Store, in nearby Rensselaerville, and a conspirator behind Sustainable Hilltowns, a citizens group in the hilltowns, focusing on sustainable economics and resilient communities.</a:t>
            </a:r>
          </a:p>
          <a:p>
            <a:pPr lvl="0" rtl="0">
              <a:lnSpc>
                <a:spcPct val="115000"/>
              </a:lnSpc>
              <a:spcBef>
                <a:spcPts val="0"/>
              </a:spcBef>
              <a:buNone/>
            </a:pPr>
            <a:r>
              <a:t/>
            </a:r>
            <a:endParaRPr>
              <a:solidFill>
                <a:schemeClr val="dk1"/>
              </a:solidFill>
            </a:endParaRPr>
          </a:p>
          <a:p>
            <a:pPr lvl="0" rtl="0">
              <a:lnSpc>
                <a:spcPct val="115000"/>
              </a:lnSpc>
              <a:spcBef>
                <a:spcPts val="0"/>
              </a:spcBef>
              <a:buNone/>
            </a:pPr>
            <a:r>
              <a:rPr lang="en">
                <a:solidFill>
                  <a:schemeClr val="dk1"/>
                </a:solidFill>
              </a:rPr>
              <a:t>I am also a research scholar by training, earning a PhD at UAlbany a few years ago, a mom to a small tribe of hilltown kids, and a lifelong resident committed this region’s prosperity.</a:t>
            </a:r>
          </a:p>
          <a:p>
            <a:pPr lvl="0" rtl="0">
              <a:lnSpc>
                <a:spcPct val="115000"/>
              </a:lnSpc>
              <a:spcBef>
                <a:spcPts val="0"/>
              </a:spcBef>
              <a:buNone/>
            </a:pPr>
            <a:r>
              <a:t/>
            </a:r>
            <a:endParaRPr>
              <a:solidFill>
                <a:schemeClr val="dk1"/>
              </a:solidFill>
            </a:endParaRPr>
          </a:p>
          <a:p>
            <a:pPr lvl="0">
              <a:lnSpc>
                <a:spcPct val="115000"/>
              </a:lnSpc>
              <a:spcBef>
                <a:spcPts val="0"/>
              </a:spcBef>
              <a:buClr>
                <a:schemeClr val="dk1"/>
              </a:buClr>
              <a:buSzPct val="100000"/>
              <a:buFont typeface="Arial"/>
              <a:buNone/>
            </a:pPr>
            <a:r>
              <a:rPr lang="en">
                <a:solidFill>
                  <a:schemeClr val="dk1"/>
                </a:solidFill>
              </a:rPr>
              <a:t>Last fall, we were funded through Northeast SARE to investigate the feasibility and the potential community benefit of developing a Maker Space for local farmers and small businesses in our region. This project will serve as the first step in a larger project to boost sustainable economic development in our largely agricultural region. This presentation will hopefully be brief - I don’t want to take up your whole evening. I am going to outline the key themes that came out of last fall’s gatherings, as well as the information gained through our surveys and some data gotten through CDRPC.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rPr lang="en"/>
              <a:t>And as this is a beta run of this project, I really appreciate your help with tweaking any pieces that were not clear!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228600" lvl="0" marL="457200">
              <a:spcBef>
                <a:spcPts val="0"/>
              </a:spcBef>
              <a:buChar char="●"/>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Our gatherings all tended to coalesce around a particular set of facts. Small farming on the hill is critical, both because we need to be developing strong local foodsheds, and small farmers are the ones that are keeping our region rural, for whatever other reasons are important that we stay rural, such as recreation and ecotourism, or just nostalgia. But our farmers cannot survive without additional markets - while the size of the population might theoretically exist, the demographics suggest that folks cannot or will not buy enough of their products locally to keep our farmers thriving. </a:t>
            </a:r>
          </a:p>
          <a:p>
            <a:pPr lvl="0" rtl="0">
              <a:spcBef>
                <a:spcPts val="0"/>
              </a:spcBef>
              <a:buNone/>
            </a:pPr>
            <a:r>
              <a:t/>
            </a:r>
            <a:endParaRPr/>
          </a:p>
          <a:p>
            <a:pPr lvl="0" rtl="0">
              <a:spcBef>
                <a:spcPts val="0"/>
              </a:spcBef>
              <a:buNone/>
            </a:pPr>
            <a:r>
              <a:rPr lang="en"/>
              <a:t>So what do we do? Encouraging additional small farmers in the hilltowns solves one problem - we are working toward building a local foodshed - but we are also condemning additional families to poverty, as it often seems like a zero-sum game. We are effectively adding to the stock of people who cannot afford to buy their meats, produce and other goods locally.</a:t>
            </a:r>
          </a:p>
          <a:p>
            <a:pPr lvl="0" rtl="0">
              <a:spcBef>
                <a:spcPts val="0"/>
              </a:spcBef>
              <a:buNone/>
            </a:pPr>
            <a:r>
              <a:t/>
            </a:r>
            <a:endParaRPr/>
          </a:p>
          <a:p>
            <a:pPr lvl="0">
              <a:spcBef>
                <a:spcPts val="0"/>
              </a:spcBef>
              <a:buNone/>
            </a:pPr>
            <a:r>
              <a:rPr lang="en"/>
              <a:t>We need a new model… And, from your responses, it is clear that just convening, even in a particular space, with specific people, namely farmers, is not going to provide for greater prosperity here, nor is it a substanial enough response to the problems we are facing.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So this is interesting, right? First, since you asked, I contacted the Capital District Regional Planning Commission, to talk about data. They, and more specifically, the Census Bureau, has a lot of data - they prefer snapsots, not over time data, but you can still extract some interesting things. </a:t>
            </a:r>
          </a:p>
          <a:p>
            <a:pPr lvl="0" rtl="0">
              <a:spcBef>
                <a:spcPts val="0"/>
              </a:spcBef>
              <a:buNone/>
            </a:pPr>
            <a:r>
              <a:t/>
            </a:r>
            <a:endParaRPr/>
          </a:p>
          <a:p>
            <a:pPr lvl="0">
              <a:spcBef>
                <a:spcPts val="0"/>
              </a:spcBef>
              <a:buNone/>
            </a:pPr>
            <a:r>
              <a:rPr lang="en"/>
              <a:t>They happen to have some time, right now, to work with us, to identify the data that could best inform our planning. Indeed, they seemed eager to help.</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The survey results were pretty interesting - I will have a complete report posted by our final workshop on April 30. But to summarize, there is pretty overwhelming agreement that developing something would be useful for our region. That funding is necessary, but limited and that there are few saviors on white horses coming to our rescue.</a:t>
            </a:r>
          </a:p>
          <a:p>
            <a:pPr lvl="0" rtl="0">
              <a:spcBef>
                <a:spcPts val="0"/>
              </a:spcBef>
              <a:buNone/>
            </a:pPr>
            <a:r>
              <a:t/>
            </a:r>
            <a:endParaRPr/>
          </a:p>
          <a:p>
            <a:pPr lvl="0" rtl="0">
              <a:spcBef>
                <a:spcPts val="0"/>
              </a:spcBef>
              <a:buNone/>
            </a:pPr>
            <a:r>
              <a:rPr lang="en"/>
              <a:t>There aren’t a whole lot of options, to be honest - my group is prepared to form, this spring, as a 501C3, which would enable us to both apply for funding to create things, make spaces, build programs, and also seek out funding on your behalf as well. It would be an uphill battle, with a tremendous amount of effort being expended on development.</a:t>
            </a:r>
          </a:p>
          <a:p>
            <a:pPr lvl="0" rtl="0">
              <a:spcBef>
                <a:spcPts val="0"/>
              </a:spcBef>
              <a:buNone/>
            </a:pPr>
            <a:r>
              <a:t/>
            </a:r>
            <a:endParaRPr/>
          </a:p>
          <a:p>
            <a:pPr lvl="0" rtl="0">
              <a:spcBef>
                <a:spcPts val="0"/>
              </a:spcBef>
              <a:buNone/>
            </a:pPr>
            <a:r>
              <a:rPr lang="en"/>
              <a:t>On the other hand, we don’t really have a choice. For one thing, we are a fairly small rural area. For another, as was obvious from our gatherings last fall, and from the email addresses I collected from our survey, there are a mere handful of people in any one of our townships that are ready and willing to devote time to these kinds of projects. I think I could name all of them, right now.</a:t>
            </a:r>
          </a:p>
          <a:p>
            <a:pPr lvl="0" rtl="0">
              <a:spcBef>
                <a:spcPts val="0"/>
              </a:spcBef>
              <a:buNone/>
            </a:pPr>
            <a:r>
              <a:t/>
            </a:r>
            <a:endParaRPr/>
          </a:p>
          <a:p>
            <a:pPr lvl="0">
              <a:spcBef>
                <a:spcPts val="0"/>
              </a:spcBef>
              <a:buNone/>
            </a:pPr>
            <a:r>
              <a:rPr lang="en"/>
              <a:t>...which should also not necessarily be cause for alarm - I suspect that is the way it goes in most places. You are here because you are ready to lead.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...which brings me to another theme, which is that...</a:t>
            </a:r>
          </a:p>
          <a:p>
            <a:pPr lvl="0" rtl="0">
              <a:spcBef>
                <a:spcPts val="0"/>
              </a:spcBef>
              <a:buNone/>
            </a:pPr>
            <a:r>
              <a:t/>
            </a:r>
            <a:endParaRPr/>
          </a:p>
          <a:p>
            <a:pPr lvl="0" rtl="0">
              <a:spcBef>
                <a:spcPts val="0"/>
              </a:spcBef>
              <a:buNone/>
            </a:pPr>
            <a:r>
              <a:rPr lang="en"/>
              <a:t>There has been a pretty strong sense of urgency, throughout all of these workshops, from newly elected local legislators who are building support for solar farms, to CSA farmers and market growers who are forced to include the potential challenges of climate change in their plans. </a:t>
            </a:r>
          </a:p>
          <a:p>
            <a:pPr lvl="0" rtl="0">
              <a:spcBef>
                <a:spcPts val="0"/>
              </a:spcBef>
              <a:buNone/>
            </a:pPr>
            <a:r>
              <a:t/>
            </a:r>
            <a:endParaRPr/>
          </a:p>
          <a:p>
            <a:pPr lvl="0" rtl="0">
              <a:spcBef>
                <a:spcPts val="0"/>
              </a:spcBef>
              <a:buNone/>
            </a:pPr>
            <a:r>
              <a:rPr lang="en"/>
              <a:t>A Space for small farmers, homesteaders, residents is critical on it’s own. But when partnered with these additional crises, it almost seems like a given. This is especially true as our churches and firehouses have lost parishioners and members</a:t>
            </a:r>
          </a:p>
          <a:p>
            <a:pPr lvl="0" rtl="0">
              <a:spcBef>
                <a:spcPts val="0"/>
              </a:spcBef>
              <a:buNone/>
            </a:pPr>
            <a:r>
              <a:t/>
            </a:r>
            <a:endParaRPr/>
          </a:p>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There is some sense that if we had people and resources devoted to our “issues” , then solutions would be more readily available. This is probably somewhat true, but it is also unlikely that we’ll get staff or money, so how to move forward?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5" name="Shape 11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599" cy="2052599"/>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599"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599"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599"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599"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599"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899"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899"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599" cy="572699"/>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7999" cy="7556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7999"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499"/>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199"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199"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099"/>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599" cy="572699"/>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599"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gif"/><Relationship Id="rId4" Type="http://schemas.openxmlformats.org/officeDocument/2006/relationships/image" Target="../media/image0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04.png"/><Relationship Id="rId4" Type="http://schemas.openxmlformats.org/officeDocument/2006/relationships/image" Target="../media/image0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05.png"/><Relationship Id="rId4" Type="http://schemas.openxmlformats.org/officeDocument/2006/relationships/image" Target="../media/image03.png"/><Relationship Id="rId5" Type="http://schemas.openxmlformats.org/officeDocument/2006/relationships/image" Target="../media/image07.png"/><Relationship Id="rId6" Type="http://schemas.openxmlformats.org/officeDocument/2006/relationships/image" Target="../media/image0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263183" y="271450"/>
            <a:ext cx="8520599" cy="2052599"/>
          </a:xfrm>
          <a:prstGeom prst="rect">
            <a:avLst/>
          </a:prstGeom>
        </p:spPr>
        <p:txBody>
          <a:bodyPr anchorCtr="0" anchor="b" bIns="91425" lIns="91425" rIns="91425" tIns="91425">
            <a:noAutofit/>
          </a:bodyPr>
          <a:lstStyle/>
          <a:p>
            <a:pPr lvl="0">
              <a:spcBef>
                <a:spcPts val="0"/>
              </a:spcBef>
              <a:buNone/>
            </a:pPr>
            <a:r>
              <a:rPr lang="en"/>
              <a:t>Farmers as Makers</a:t>
            </a:r>
          </a:p>
        </p:txBody>
      </p:sp>
      <p:sp>
        <p:nvSpPr>
          <p:cNvPr id="55" name="Shape 55"/>
          <p:cNvSpPr txBox="1"/>
          <p:nvPr>
            <p:ph idx="1" type="subTitle"/>
          </p:nvPr>
        </p:nvSpPr>
        <p:spPr>
          <a:xfrm>
            <a:off x="311700" y="2324050"/>
            <a:ext cx="8520599" cy="792600"/>
          </a:xfrm>
          <a:prstGeom prst="rect">
            <a:avLst/>
          </a:prstGeom>
        </p:spPr>
        <p:txBody>
          <a:bodyPr anchorCtr="0" anchor="t" bIns="91425" lIns="91425" rIns="91425" tIns="91425">
            <a:noAutofit/>
          </a:bodyPr>
          <a:lstStyle/>
          <a:p>
            <a:pPr lvl="0" rtl="0">
              <a:spcBef>
                <a:spcPts val="0"/>
              </a:spcBef>
              <a:buNone/>
            </a:pPr>
            <a:r>
              <a:rPr lang="en"/>
              <a:t>Shall we build a MakerSpace in the Hilltowns?</a:t>
            </a:r>
          </a:p>
          <a:p>
            <a:pPr lvl="0">
              <a:spcBef>
                <a:spcPts val="0"/>
              </a:spcBef>
              <a:buNone/>
            </a:pPr>
            <a:r>
              <a:rPr lang="en"/>
              <a:t>Spring, 2016</a:t>
            </a:r>
          </a:p>
        </p:txBody>
      </p:sp>
      <p:pic>
        <p:nvPicPr>
          <p:cNvPr descr="North East SARE: Sustainable Agriculture Research and Education" id="56" name="Shape 56" title="North East SARE: Sustainable Agriculture Research and Education"/>
          <p:cNvPicPr preferRelativeResize="0"/>
          <p:nvPr/>
        </p:nvPicPr>
        <p:blipFill>
          <a:blip r:embed="rId3">
            <a:alphaModFix/>
          </a:blip>
          <a:stretch>
            <a:fillRect/>
          </a:stretch>
        </p:blipFill>
        <p:spPr>
          <a:xfrm>
            <a:off x="2343325" y="3559350"/>
            <a:ext cx="1219200" cy="1219200"/>
          </a:xfrm>
          <a:prstGeom prst="rect">
            <a:avLst/>
          </a:prstGeom>
          <a:noFill/>
          <a:ln>
            <a:noFill/>
          </a:ln>
        </p:spPr>
      </p:pic>
      <p:pic>
        <p:nvPicPr>
          <p:cNvPr descr="Picture" id="57" name="Shape 57"/>
          <p:cNvPicPr preferRelativeResize="0"/>
          <p:nvPr/>
        </p:nvPicPr>
        <p:blipFill>
          <a:blip r:embed="rId4">
            <a:alphaModFix/>
          </a:blip>
          <a:stretch>
            <a:fillRect/>
          </a:stretch>
        </p:blipFill>
        <p:spPr>
          <a:xfrm>
            <a:off x="4361400" y="3802175"/>
            <a:ext cx="1028700" cy="590550"/>
          </a:xfrm>
          <a:prstGeom prst="rect">
            <a:avLst/>
          </a:prstGeom>
          <a:noFill/>
          <a:ln>
            <a:noFill/>
          </a:ln>
        </p:spPr>
      </p:pic>
      <p:sp>
        <p:nvSpPr>
          <p:cNvPr id="58" name="Shape 58"/>
          <p:cNvSpPr txBox="1"/>
          <p:nvPr/>
        </p:nvSpPr>
        <p:spPr>
          <a:xfrm>
            <a:off x="6306700" y="3692375"/>
            <a:ext cx="1400099" cy="700200"/>
          </a:xfrm>
          <a:prstGeom prst="rect">
            <a:avLst/>
          </a:prstGeom>
          <a:noFill/>
          <a:ln>
            <a:noFill/>
          </a:ln>
        </p:spPr>
        <p:txBody>
          <a:bodyPr anchorCtr="0" anchor="t" bIns="91425" lIns="91425" rIns="91425" tIns="91425">
            <a:noAutofit/>
          </a:bodyPr>
          <a:lstStyle/>
          <a:p>
            <a:pPr lvl="0" rtl="0" algn="ctr">
              <a:spcBef>
                <a:spcPts val="0"/>
              </a:spcBef>
              <a:buNone/>
            </a:pPr>
            <a:r>
              <a:rPr lang="en">
                <a:latin typeface="Cherry Cream Soda"/>
                <a:ea typeface="Cherry Cream Soda"/>
                <a:cs typeface="Cherry Cream Soda"/>
                <a:sym typeface="Cherry Cream Soda"/>
              </a:rPr>
              <a:t>Sustainable</a:t>
            </a:r>
          </a:p>
          <a:p>
            <a:pPr lvl="0" algn="ctr">
              <a:spcBef>
                <a:spcPts val="0"/>
              </a:spcBef>
              <a:buNone/>
            </a:pPr>
            <a:r>
              <a:rPr lang="en">
                <a:latin typeface="Cherry Cream Soda"/>
                <a:ea typeface="Cherry Cream Soda"/>
                <a:cs typeface="Cherry Cream Soda"/>
                <a:sym typeface="Cherry Cream Soda"/>
              </a:rPr>
              <a:t>Hilltowns</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6"/>
                                        </p:tgtEl>
                                        <p:attrNameLst>
                                          <p:attrName>style.visibility</p:attrName>
                                        </p:attrNameLst>
                                      </p:cBhvr>
                                      <p:to>
                                        <p:strVal val="visible"/>
                                      </p:to>
                                    </p:set>
                                    <p:animEffect filter="fade" transition="in">
                                      <p:cBhvr>
                                        <p:cTn dur="1000"/>
                                        <p:tgtEl>
                                          <p:spTgt spid="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
                                        </p:tgtEl>
                                        <p:attrNameLst>
                                          <p:attrName>style.visibility</p:attrName>
                                        </p:attrNameLst>
                                      </p:cBhvr>
                                      <p:to>
                                        <p:strVal val="visible"/>
                                      </p:to>
                                    </p:set>
                                    <p:animEffect filter="fade" transition="in">
                                      <p:cBhvr>
                                        <p:cTn dur="1000"/>
                                        <p:tgtEl>
                                          <p:spTgt spid="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
                                        </p:tgtEl>
                                        <p:attrNameLst>
                                          <p:attrName>style.visibility</p:attrName>
                                        </p:attrNameLst>
                                      </p:cBhvr>
                                      <p:to>
                                        <p:strVal val="visible"/>
                                      </p:to>
                                    </p:set>
                                    <p:animEffect filter="fade" transition="in">
                                      <p:cBhvr>
                                        <p:cTn dur="1000"/>
                                        <p:tgtEl>
                                          <p:spTgt spid="5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sz="6000"/>
              <a:t>           Thank you!</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 name="Shape 62"/>
        <p:cNvGrpSpPr/>
        <p:nvPr/>
      </p:nvGrpSpPr>
      <p:grpSpPr>
        <a:xfrm>
          <a:off x="0" y="0"/>
          <a:ext cx="0" cy="0"/>
          <a:chOff x="0" y="0"/>
          <a:chExt cx="0" cy="0"/>
        </a:xfrm>
      </p:grpSpPr>
      <p:sp>
        <p:nvSpPr>
          <p:cNvPr id="63" name="Shape 6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Your answer? It depends</a:t>
            </a:r>
          </a:p>
        </p:txBody>
      </p:sp>
      <p:sp>
        <p:nvSpPr>
          <p:cNvPr id="64" name="Shape 64"/>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Who is our audience? </a:t>
            </a:r>
          </a:p>
          <a:p>
            <a:pPr indent="-228600" lvl="1" marL="914400" rtl="0">
              <a:spcBef>
                <a:spcPts val="0"/>
              </a:spcBef>
              <a:buChar char="○"/>
            </a:pPr>
            <a:r>
              <a:rPr lang="en"/>
              <a:t>Farmers as makers - *homesteaders* as makers</a:t>
            </a:r>
          </a:p>
          <a:p>
            <a:pPr indent="-228600" lvl="0" marL="457200" rtl="0">
              <a:spcBef>
                <a:spcPts val="0"/>
              </a:spcBef>
              <a:buChar char="●"/>
            </a:pPr>
            <a:r>
              <a:rPr lang="en"/>
              <a:t>Who benefits? </a:t>
            </a:r>
          </a:p>
          <a:p>
            <a:pPr indent="-228600" lvl="1" marL="914400" rtl="0">
              <a:spcBef>
                <a:spcPts val="0"/>
              </a:spcBef>
              <a:buChar char="○"/>
            </a:pPr>
            <a:r>
              <a:rPr lang="en"/>
              <a:t>Makerspace? Grangerspace? Farmer networks? </a:t>
            </a:r>
          </a:p>
          <a:p>
            <a:pPr indent="-228600" lvl="0" marL="457200" rtl="0">
              <a:spcBef>
                <a:spcPts val="0"/>
              </a:spcBef>
              <a:buChar char="●"/>
            </a:pPr>
            <a:r>
              <a:rPr lang="en"/>
              <a:t>How does it address transition?</a:t>
            </a:r>
          </a:p>
          <a:p>
            <a:pPr indent="-228600" lvl="1" marL="914400" rtl="0">
              <a:spcBef>
                <a:spcPts val="0"/>
              </a:spcBef>
              <a:buChar char="○"/>
            </a:pPr>
            <a:r>
              <a:rPr lang="en"/>
              <a:t>Climate disruption, economic instability, income inequality</a:t>
            </a:r>
          </a:p>
          <a:p>
            <a:pPr indent="-228600" lvl="0" marL="457200" rtl="0">
              <a:spcBef>
                <a:spcPts val="0"/>
              </a:spcBef>
              <a:buChar char="●"/>
            </a:pPr>
            <a:r>
              <a:rPr lang="en"/>
              <a:t>Can a Makerspace address a broad range of hilltown challenges?</a:t>
            </a:r>
          </a:p>
          <a:p>
            <a:pPr indent="-228600" lvl="1" marL="914400">
              <a:spcBef>
                <a:spcPts val="0"/>
              </a:spcBef>
              <a:buChar char="○"/>
            </a:pPr>
            <a:r>
              <a:rPr lang="en"/>
              <a:t>Circuit riding</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x="0" y="0"/>
          <a:ext cx="0" cy="0"/>
          <a:chOff x="0" y="0"/>
          <a:chExt cx="0" cy="0"/>
        </a:xfrm>
      </p:grpSpPr>
      <p:sp>
        <p:nvSpPr>
          <p:cNvPr id="69" name="Shape 6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Farmers and Homesteaders Aligned?</a:t>
            </a:r>
          </a:p>
        </p:txBody>
      </p:sp>
      <p:sp>
        <p:nvSpPr>
          <p:cNvPr id="70" name="Shape 70"/>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 </a:t>
            </a:r>
          </a:p>
        </p:txBody>
      </p:sp>
      <p:sp>
        <p:nvSpPr>
          <p:cNvPr id="71" name="Shape 71"/>
          <p:cNvSpPr/>
          <p:nvPr/>
        </p:nvSpPr>
        <p:spPr>
          <a:xfrm>
            <a:off x="391450" y="1343875"/>
            <a:ext cx="4961400" cy="3225000"/>
          </a:xfrm>
          <a:prstGeom prst="ellipse">
            <a:avLst/>
          </a:prstGeom>
          <a:no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rPr b="1" lang="en"/>
              <a:t>Small Farmers and </a:t>
            </a:r>
          </a:p>
          <a:p>
            <a:pPr lvl="0">
              <a:spcBef>
                <a:spcPts val="0"/>
              </a:spcBef>
              <a:buNone/>
            </a:pPr>
            <a:r>
              <a:rPr b="1" lang="en"/>
              <a:t>Market Producers</a:t>
            </a:r>
          </a:p>
        </p:txBody>
      </p:sp>
      <p:sp>
        <p:nvSpPr>
          <p:cNvPr id="72" name="Shape 72"/>
          <p:cNvSpPr/>
          <p:nvPr/>
        </p:nvSpPr>
        <p:spPr>
          <a:xfrm>
            <a:off x="3240850" y="1256300"/>
            <a:ext cx="5498400" cy="3243000"/>
          </a:xfrm>
          <a:prstGeom prst="ellipse">
            <a:avLst/>
          </a:prstGeom>
          <a:no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rPr lang="en"/>
              <a:t>                                 </a:t>
            </a:r>
            <a:r>
              <a:rPr b="1" lang="en"/>
              <a:t>Hilltown Homesteaders </a:t>
            </a:r>
            <a:r>
              <a:rPr lang="en"/>
              <a:t>   </a:t>
            </a:r>
          </a:p>
        </p:txBody>
      </p:sp>
      <p:sp>
        <p:nvSpPr>
          <p:cNvPr id="73" name="Shape 73"/>
          <p:cNvSpPr txBox="1"/>
          <p:nvPr/>
        </p:nvSpPr>
        <p:spPr>
          <a:xfrm>
            <a:off x="3504875" y="2303200"/>
            <a:ext cx="1647600" cy="1192500"/>
          </a:xfrm>
          <a:prstGeom prst="rect">
            <a:avLst/>
          </a:prstGeom>
          <a:noFill/>
          <a:ln>
            <a:noFill/>
          </a:ln>
        </p:spPr>
        <p:txBody>
          <a:bodyPr anchorCtr="0" anchor="t" bIns="91425" lIns="91425" rIns="91425" tIns="91425">
            <a:noAutofit/>
          </a:bodyPr>
          <a:lstStyle/>
          <a:p>
            <a:pPr lvl="0">
              <a:spcBef>
                <a:spcPts val="0"/>
              </a:spcBef>
              <a:buNone/>
            </a:pPr>
            <a:r>
              <a:rPr i="1" lang="en"/>
              <a:t>Ethic of land conservation</a:t>
            </a:r>
          </a:p>
        </p:txBody>
      </p:sp>
      <p:sp>
        <p:nvSpPr>
          <p:cNvPr id="74" name="Shape 74"/>
          <p:cNvSpPr txBox="1"/>
          <p:nvPr/>
        </p:nvSpPr>
        <p:spPr>
          <a:xfrm>
            <a:off x="728275" y="3441125"/>
            <a:ext cx="5243700" cy="611700"/>
          </a:xfrm>
          <a:prstGeom prst="rect">
            <a:avLst/>
          </a:prstGeom>
          <a:noFill/>
          <a:ln>
            <a:noFill/>
          </a:ln>
        </p:spPr>
        <p:txBody>
          <a:bodyPr anchorCtr="0" anchor="t" bIns="91425" lIns="91425" rIns="91425" tIns="91425">
            <a:noAutofit/>
          </a:bodyPr>
          <a:lstStyle/>
          <a:p>
            <a:pPr lvl="0" rtl="0">
              <a:spcBef>
                <a:spcPts val="0"/>
              </a:spcBef>
              <a:buNone/>
            </a:pPr>
            <a:r>
              <a:rPr i="1" lang="en"/>
              <a:t>Interest in market development</a:t>
            </a:r>
          </a:p>
          <a:p>
            <a:pPr lvl="0">
              <a:spcBef>
                <a:spcPts val="0"/>
              </a:spcBef>
              <a:buNone/>
            </a:pPr>
            <a:r>
              <a:t/>
            </a:r>
            <a:endParaRPr/>
          </a:p>
        </p:txBody>
      </p:sp>
      <p:sp>
        <p:nvSpPr>
          <p:cNvPr id="75" name="Shape 75"/>
          <p:cNvSpPr txBox="1"/>
          <p:nvPr/>
        </p:nvSpPr>
        <p:spPr>
          <a:xfrm>
            <a:off x="3368200" y="2829425"/>
            <a:ext cx="5243700" cy="611700"/>
          </a:xfrm>
          <a:prstGeom prst="rect">
            <a:avLst/>
          </a:prstGeom>
          <a:noFill/>
          <a:ln>
            <a:noFill/>
          </a:ln>
        </p:spPr>
        <p:txBody>
          <a:bodyPr anchorCtr="0" anchor="t" bIns="91425" lIns="91425" rIns="91425" tIns="91425">
            <a:noAutofit/>
          </a:bodyPr>
          <a:lstStyle/>
          <a:p>
            <a:pPr lvl="0" rtl="0">
              <a:spcBef>
                <a:spcPts val="0"/>
              </a:spcBef>
              <a:buNone/>
            </a:pPr>
            <a:r>
              <a:rPr i="1" lang="en"/>
              <a:t>Focus on </a:t>
            </a:r>
          </a:p>
          <a:p>
            <a:pPr lvl="0" rtl="0">
              <a:spcBef>
                <a:spcPts val="0"/>
              </a:spcBef>
              <a:buNone/>
            </a:pPr>
            <a:r>
              <a:rPr i="1" lang="en"/>
              <a:t>community resilience</a:t>
            </a:r>
          </a:p>
          <a:p>
            <a:pPr lvl="0">
              <a:spcBef>
                <a:spcPts val="0"/>
              </a:spcBef>
              <a:buNone/>
            </a:pPr>
            <a:r>
              <a:t/>
            </a:r>
            <a:endParaRPr/>
          </a:p>
        </p:txBody>
      </p:sp>
      <p:sp>
        <p:nvSpPr>
          <p:cNvPr id="76" name="Shape 76"/>
          <p:cNvSpPr txBox="1"/>
          <p:nvPr/>
        </p:nvSpPr>
        <p:spPr>
          <a:xfrm>
            <a:off x="5152475" y="1691500"/>
            <a:ext cx="5243700" cy="611700"/>
          </a:xfrm>
          <a:prstGeom prst="rect">
            <a:avLst/>
          </a:prstGeom>
          <a:noFill/>
          <a:ln>
            <a:noFill/>
          </a:ln>
        </p:spPr>
        <p:txBody>
          <a:bodyPr anchorCtr="0" anchor="t" bIns="91425" lIns="91425" rIns="91425" tIns="91425">
            <a:noAutofit/>
          </a:bodyPr>
          <a:lstStyle/>
          <a:p>
            <a:pPr lvl="0" rtl="0">
              <a:spcBef>
                <a:spcPts val="0"/>
              </a:spcBef>
              <a:buNone/>
            </a:pPr>
            <a:r>
              <a:rPr i="1" lang="en"/>
              <a:t>Interest in shared (or community </a:t>
            </a:r>
          </a:p>
          <a:p>
            <a:pPr lvl="0">
              <a:spcBef>
                <a:spcPts val="0"/>
              </a:spcBef>
              <a:buNone/>
            </a:pPr>
            <a:r>
              <a:rPr i="1" lang="en"/>
              <a:t>owned) services</a:t>
            </a:r>
          </a:p>
        </p:txBody>
      </p:sp>
      <p:sp>
        <p:nvSpPr>
          <p:cNvPr id="77" name="Shape 77"/>
          <p:cNvSpPr txBox="1"/>
          <p:nvPr/>
        </p:nvSpPr>
        <p:spPr>
          <a:xfrm>
            <a:off x="1285500" y="1771025"/>
            <a:ext cx="7858500" cy="916800"/>
          </a:xfrm>
          <a:prstGeom prst="rect">
            <a:avLst/>
          </a:prstGeom>
          <a:noFill/>
          <a:ln>
            <a:noFill/>
          </a:ln>
        </p:spPr>
        <p:txBody>
          <a:bodyPr anchorCtr="0" anchor="t" bIns="91425" lIns="91425" rIns="91425" tIns="91425">
            <a:noAutofit/>
          </a:bodyPr>
          <a:lstStyle/>
          <a:p>
            <a:pPr lvl="0" rtl="0">
              <a:spcBef>
                <a:spcPts val="0"/>
              </a:spcBef>
              <a:buNone/>
            </a:pPr>
            <a:r>
              <a:rPr i="1" lang="en"/>
              <a:t>Interest in the development </a:t>
            </a:r>
          </a:p>
          <a:p>
            <a:pPr lvl="0">
              <a:spcBef>
                <a:spcPts val="0"/>
              </a:spcBef>
              <a:buNone/>
            </a:pPr>
            <a:r>
              <a:rPr i="1" lang="en"/>
              <a:t>of a food hub</a:t>
            </a: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1"/>
                                        </p:tgtEl>
                                        <p:attrNameLst>
                                          <p:attrName>style.visibility</p:attrName>
                                        </p:attrNameLst>
                                      </p:cBhvr>
                                      <p:to>
                                        <p:strVal val="visible"/>
                                      </p:to>
                                    </p:set>
                                    <p:animEffect filter="fade" transition="in">
                                      <p:cBhvr>
                                        <p:cTn dur="1000"/>
                                        <p:tgtEl>
                                          <p:spTgt spid="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gtEl>
                                        <p:attrNameLst>
                                          <p:attrName>style.visibility</p:attrName>
                                        </p:attrNameLst>
                                      </p:cBhvr>
                                      <p:to>
                                        <p:strVal val="visible"/>
                                      </p:to>
                                    </p:set>
                                    <p:animEffect filter="fade" transition="in">
                                      <p:cBhvr>
                                        <p:cTn dur="1000"/>
                                        <p:tgtEl>
                                          <p:spTgt spid="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x="0" y="0"/>
          <a:ext cx="0" cy="0"/>
          <a:chOff x="0" y="0"/>
          <a:chExt cx="0" cy="0"/>
        </a:xfrm>
      </p:grpSpPr>
      <p:sp>
        <p:nvSpPr>
          <p:cNvPr id="82" name="Shape 8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Census data</a:t>
            </a:r>
          </a:p>
        </p:txBody>
      </p:sp>
      <p:sp>
        <p:nvSpPr>
          <p:cNvPr id="83" name="Shape 8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 </a:t>
            </a:r>
          </a:p>
        </p:txBody>
      </p:sp>
      <p:pic>
        <p:nvPicPr>
          <p:cNvPr descr="broker.png" id="84" name="Shape 84"/>
          <p:cNvPicPr preferRelativeResize="0"/>
          <p:nvPr/>
        </p:nvPicPr>
        <p:blipFill>
          <a:blip r:embed="rId3">
            <a:alphaModFix/>
          </a:blip>
          <a:stretch>
            <a:fillRect/>
          </a:stretch>
        </p:blipFill>
        <p:spPr>
          <a:xfrm>
            <a:off x="311700" y="1152475"/>
            <a:ext cx="3885024" cy="2913774"/>
          </a:xfrm>
          <a:prstGeom prst="rect">
            <a:avLst/>
          </a:prstGeom>
          <a:noFill/>
          <a:ln>
            <a:noFill/>
          </a:ln>
        </p:spPr>
      </p:pic>
      <p:pic>
        <p:nvPicPr>
          <p:cNvPr descr="broker (2).png" id="85" name="Shape 85"/>
          <p:cNvPicPr preferRelativeResize="0"/>
          <p:nvPr/>
        </p:nvPicPr>
        <p:blipFill>
          <a:blip r:embed="rId4">
            <a:alphaModFix/>
          </a:blip>
          <a:stretch>
            <a:fillRect/>
          </a:stretch>
        </p:blipFill>
        <p:spPr>
          <a:xfrm>
            <a:off x="4684275" y="1152475"/>
            <a:ext cx="3885023" cy="2913774"/>
          </a:xfrm>
          <a:prstGeom prst="rect">
            <a:avLst/>
          </a:prstGeom>
          <a:noFill/>
          <a:ln>
            <a:noFill/>
          </a:ln>
        </p:spPr>
      </p:pic>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1000"/>
                                        <p:tgtEl>
                                          <p:spTgt spid="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1000"/>
                                        <p:tgtEl>
                                          <p:spTgt spid="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x="0" y="0"/>
          <a:ext cx="0" cy="0"/>
          <a:chOff x="0" y="0"/>
          <a:chExt cx="0" cy="0"/>
        </a:xfrm>
      </p:grpSpPr>
      <p:sp>
        <p:nvSpPr>
          <p:cNvPr id="90" name="Shape 90"/>
          <p:cNvSpPr txBox="1"/>
          <p:nvPr>
            <p:ph idx="1" type="body"/>
          </p:nvPr>
        </p:nvSpPr>
        <p:spPr>
          <a:xfrm>
            <a:off x="311700" y="1125150"/>
            <a:ext cx="8520600" cy="3416400"/>
          </a:xfrm>
          <a:prstGeom prst="rect">
            <a:avLst/>
          </a:prstGeom>
        </p:spPr>
        <p:txBody>
          <a:bodyPr anchorCtr="0" anchor="t" bIns="91425" lIns="91425" rIns="91425" tIns="91425">
            <a:noAutofit/>
          </a:bodyPr>
          <a:lstStyle/>
          <a:p>
            <a:pPr lvl="0">
              <a:spcBef>
                <a:spcPts val="0"/>
              </a:spcBef>
              <a:buNone/>
            </a:pPr>
            <a:r>
              <a:rPr lang="en"/>
              <a:t> </a:t>
            </a:r>
          </a:p>
        </p:txBody>
      </p:sp>
      <p:pic>
        <p:nvPicPr>
          <p:cNvPr descr="Chart_Q7_160313.png" id="91" name="Shape 91"/>
          <p:cNvPicPr preferRelativeResize="0"/>
          <p:nvPr/>
        </p:nvPicPr>
        <p:blipFill>
          <a:blip r:embed="rId3">
            <a:alphaModFix/>
          </a:blip>
          <a:stretch>
            <a:fillRect/>
          </a:stretch>
        </p:blipFill>
        <p:spPr>
          <a:xfrm>
            <a:off x="4990924" y="230874"/>
            <a:ext cx="3712075" cy="2849750"/>
          </a:xfrm>
          <a:prstGeom prst="rect">
            <a:avLst/>
          </a:prstGeom>
          <a:noFill/>
          <a:ln>
            <a:noFill/>
          </a:ln>
        </p:spPr>
      </p:pic>
      <p:pic>
        <p:nvPicPr>
          <p:cNvPr descr="Chart_Q6_160313.png" id="92" name="Shape 92"/>
          <p:cNvPicPr preferRelativeResize="0"/>
          <p:nvPr/>
        </p:nvPicPr>
        <p:blipFill>
          <a:blip r:embed="rId4">
            <a:alphaModFix/>
          </a:blip>
          <a:stretch>
            <a:fillRect/>
          </a:stretch>
        </p:blipFill>
        <p:spPr>
          <a:xfrm>
            <a:off x="405362" y="230884"/>
            <a:ext cx="3870649" cy="2685635"/>
          </a:xfrm>
          <a:prstGeom prst="rect">
            <a:avLst/>
          </a:prstGeom>
          <a:noFill/>
          <a:ln>
            <a:noFill/>
          </a:ln>
        </p:spPr>
      </p:pic>
      <p:pic>
        <p:nvPicPr>
          <p:cNvPr id="93" name="Shape 93"/>
          <p:cNvPicPr preferRelativeResize="0"/>
          <p:nvPr/>
        </p:nvPicPr>
        <p:blipFill rotWithShape="1">
          <a:blip r:embed="rId5">
            <a:alphaModFix/>
          </a:blip>
          <a:srcRect b="0" l="-50240" r="0" t="-50240"/>
          <a:stretch/>
        </p:blipFill>
        <p:spPr>
          <a:xfrm>
            <a:off x="-939950" y="2834587"/>
            <a:ext cx="5614524" cy="448374"/>
          </a:xfrm>
          <a:prstGeom prst="rect">
            <a:avLst/>
          </a:prstGeom>
          <a:noFill/>
          <a:ln>
            <a:noFill/>
          </a:ln>
        </p:spPr>
      </p:pic>
      <p:pic>
        <p:nvPicPr>
          <p:cNvPr id="94" name="Shape 94"/>
          <p:cNvPicPr preferRelativeResize="0"/>
          <p:nvPr/>
        </p:nvPicPr>
        <p:blipFill>
          <a:blip r:embed="rId6">
            <a:alphaModFix/>
          </a:blip>
          <a:stretch>
            <a:fillRect/>
          </a:stretch>
        </p:blipFill>
        <p:spPr>
          <a:xfrm>
            <a:off x="1027375" y="3502525"/>
            <a:ext cx="5705475" cy="7715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1000"/>
                                        <p:tgtEl>
                                          <p:spTgt spid="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1000"/>
                                        <p:tgtEl>
                                          <p:spTgt spid="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1000"/>
                                        <p:tgtEl>
                                          <p:spTgt spid="9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1000"/>
                                        <p:tgtEl>
                                          <p:spTgt spid="93"/>
                                        </p:tgtEl>
                                      </p:cBhvr>
                                    </p:animEffect>
                                  </p:childTnLst>
                                </p:cTn>
                              </p:par>
                              <p:par>
                                <p:cTn fill="hold" nodeType="with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1000"/>
                                        <p:tgtEl>
                                          <p:spTgt spid="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x="0" y="0"/>
          <a:ext cx="0" cy="0"/>
          <a:chOff x="0" y="0"/>
          <a:chExt cx="0" cy="0"/>
        </a:xfrm>
      </p:grpSpPr>
      <p:sp>
        <p:nvSpPr>
          <p:cNvPr id="99" name="Shape 9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MakerSpace? GrangerSpace?</a:t>
            </a:r>
          </a:p>
        </p:txBody>
      </p:sp>
      <p:sp>
        <p:nvSpPr>
          <p:cNvPr id="100" name="Shape 100"/>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Survey results</a:t>
            </a:r>
          </a:p>
          <a:p>
            <a:pPr indent="-228600" lvl="1" marL="914400" rtl="0">
              <a:spcBef>
                <a:spcPts val="0"/>
              </a:spcBef>
              <a:buChar char="○"/>
            </a:pPr>
            <a:r>
              <a:rPr lang="en"/>
              <a:t>Building something…</a:t>
            </a:r>
          </a:p>
          <a:p>
            <a:pPr indent="-228600" lvl="1" marL="914400" rtl="0">
              <a:spcBef>
                <a:spcPts val="0"/>
              </a:spcBef>
              <a:buChar char="○"/>
            </a:pPr>
            <a:r>
              <a:rPr lang="en"/>
              <a:t>Cautious hope</a:t>
            </a:r>
          </a:p>
          <a:p>
            <a:pPr indent="-228600" lvl="0" marL="457200" rtl="0">
              <a:spcBef>
                <a:spcPts val="0"/>
              </a:spcBef>
              <a:buChar char="●"/>
            </a:pPr>
            <a:r>
              <a:rPr lang="en"/>
              <a:t>Development of a hybrid approach </a:t>
            </a:r>
          </a:p>
          <a:p>
            <a:pPr indent="-228600" lvl="0" marL="457200" rtl="0">
              <a:spcBef>
                <a:spcPts val="0"/>
              </a:spcBef>
              <a:buChar char="●"/>
            </a:pPr>
            <a:r>
              <a:rPr lang="en"/>
              <a:t>Funding? </a:t>
            </a:r>
          </a:p>
          <a:p>
            <a:pPr indent="-228600" lvl="1" marL="914400" rtl="0">
              <a:spcBef>
                <a:spcPts val="0"/>
              </a:spcBef>
              <a:buChar char="○"/>
            </a:pPr>
            <a:r>
              <a:rPr lang="en"/>
              <a:t>Volunteer?</a:t>
            </a:r>
          </a:p>
          <a:p>
            <a:pPr indent="-228600" lvl="1" marL="914400" rtl="0">
              <a:spcBef>
                <a:spcPts val="0"/>
              </a:spcBef>
              <a:buChar char="○"/>
            </a:pPr>
            <a:r>
              <a:rPr lang="en"/>
              <a:t>Grants</a:t>
            </a:r>
          </a:p>
          <a:p>
            <a:pPr indent="-228600" lvl="1" marL="914400">
              <a:spcBef>
                <a:spcPts val="0"/>
              </a:spcBef>
              <a:buChar char="○"/>
            </a:pPr>
            <a:r>
              <a:rPr lang="en"/>
              <a:t>Direct government assistance</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Addressing transition through a Makerspace?</a:t>
            </a:r>
          </a:p>
        </p:txBody>
      </p:sp>
      <p:sp>
        <p:nvSpPr>
          <p:cNvPr id="106" name="Shape 106"/>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Climate change, energy and economic instability, and income inequality came up frequently, in our gatherings, as well as in the survey </a:t>
            </a:r>
          </a:p>
          <a:p>
            <a:pPr indent="-228600" lvl="0" marL="457200" rtl="0">
              <a:spcBef>
                <a:spcPts val="0"/>
              </a:spcBef>
              <a:buChar char="●"/>
            </a:pPr>
            <a:r>
              <a:rPr lang="en"/>
              <a:t>Use of a space as a linkage among neighbors working on common problems</a:t>
            </a:r>
          </a:p>
          <a:p>
            <a:pPr indent="-228600" lvl="0" marL="457200">
              <a:spcBef>
                <a:spcPts val="0"/>
              </a:spcBef>
              <a:buChar char="●"/>
            </a:pPr>
            <a:r>
              <a:rPr lang="en"/>
              <a:t>Use of a space to champion particular strategies, i.e. renewables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Addressing broader challenges: Circuit riding</a:t>
            </a:r>
          </a:p>
        </p:txBody>
      </p:sp>
      <p:sp>
        <p:nvSpPr>
          <p:cNvPr id="112" name="Shape 112"/>
          <p:cNvSpPr txBox="1"/>
          <p:nvPr>
            <p:ph idx="1" type="body"/>
          </p:nvPr>
        </p:nvSpPr>
        <p:spPr>
          <a:xfrm>
            <a:off x="257100" y="11251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Staff or funding devoted to Hilltown issues</a:t>
            </a:r>
          </a:p>
          <a:p>
            <a:pPr indent="-228600" lvl="0" marL="457200" rtl="0">
              <a:spcBef>
                <a:spcPts val="0"/>
              </a:spcBef>
              <a:buChar char="●"/>
            </a:pPr>
            <a:r>
              <a:rPr lang="en"/>
              <a:t>Identified challenges with a toolbox of solutions</a:t>
            </a:r>
          </a:p>
          <a:p>
            <a:pPr indent="-228600" lvl="0" marL="457200">
              <a:spcBef>
                <a:spcPts val="0"/>
              </a:spcBef>
              <a:buChar char="●"/>
            </a:pPr>
            <a:r>
              <a:rPr lang="en"/>
              <a:t>Use of a Grangerspace as a portal for rural solutions</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Your thoughts?</a:t>
            </a:r>
          </a:p>
        </p:txBody>
      </p:sp>
      <p:sp>
        <p:nvSpPr>
          <p:cNvPr id="118" name="Shape 118"/>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Feedback about this project in general</a:t>
            </a:r>
          </a:p>
          <a:p>
            <a:pPr indent="-228600" lvl="0" marL="457200" rtl="0">
              <a:spcBef>
                <a:spcPts val="0"/>
              </a:spcBef>
              <a:buChar char="●"/>
            </a:pPr>
            <a:r>
              <a:rPr lang="en"/>
              <a:t>Thoughts on future hilltowns projects</a:t>
            </a:r>
          </a:p>
          <a:p>
            <a:pPr indent="-228600" lvl="0" marL="457200">
              <a:spcBef>
                <a:spcPts val="0"/>
              </a:spcBef>
              <a:buChar char="●"/>
            </a:pPr>
            <a:r>
              <a:rPr lang="en"/>
              <a:t>Responses to my interpretation of data and participation</a:t>
            </a: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