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60" r:id="rId3"/>
    <p:sldId id="267" r:id="rId4"/>
    <p:sldId id="262" r:id="rId5"/>
    <p:sldId id="266" r:id="rId6"/>
    <p:sldId id="268" r:id="rId7"/>
    <p:sldId id="271" r:id="rId8"/>
    <p:sldId id="263" r:id="rId9"/>
    <p:sldId id="274" r:id="rId10"/>
    <p:sldId id="272" r:id="rId11"/>
    <p:sldId id="273" r:id="rId12"/>
    <p:sldId id="278" r:id="rId13"/>
    <p:sldId id="269" r:id="rId14"/>
    <p:sldId id="270" r:id="rId15"/>
    <p:sldId id="275" r:id="rId16"/>
    <p:sldId id="276" r:id="rId17"/>
    <p:sldId id="277"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9" d="100"/>
          <a:sy n="89" d="100"/>
        </p:scale>
        <p:origin x="9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46432986199308"/>
          <c:y val="7.2712326053582924E-2"/>
          <c:w val="0.81691846583693173"/>
          <c:h val="0.81399987179991073"/>
        </c:manualLayout>
      </c:layout>
      <c:barChart>
        <c:barDir val="col"/>
        <c:grouping val="clustered"/>
        <c:varyColors val="0"/>
        <c:ser>
          <c:idx val="0"/>
          <c:order val="0"/>
          <c:tx>
            <c:strRef>
              <c:f>Sheet1!$C$4</c:f>
              <c:strCache>
                <c:ptCount val="1"/>
                <c:pt idx="0">
                  <c:v>Trap 1</c:v>
                </c:pt>
              </c:strCache>
            </c:strRef>
          </c:tx>
          <c:spPr>
            <a:solidFill>
              <a:schemeClr val="accent1"/>
            </a:solidFill>
            <a:ln>
              <a:noFill/>
            </a:ln>
            <a:effectLst/>
          </c:spPr>
          <c:invertIfNegative val="0"/>
          <c:cat>
            <c:strRef>
              <c:f>Sheet1!$D$3:$F$3</c:f>
              <c:strCache>
                <c:ptCount val="3"/>
                <c:pt idx="0">
                  <c:v>Week 1</c:v>
                </c:pt>
                <c:pt idx="1">
                  <c:v>Week 2</c:v>
                </c:pt>
                <c:pt idx="2">
                  <c:v>Week 3</c:v>
                </c:pt>
              </c:strCache>
            </c:strRef>
          </c:cat>
          <c:val>
            <c:numRef>
              <c:f>Sheet1!$D$4:$F$4</c:f>
              <c:numCache>
                <c:formatCode>General</c:formatCode>
                <c:ptCount val="3"/>
                <c:pt idx="0">
                  <c:v>82</c:v>
                </c:pt>
                <c:pt idx="1">
                  <c:v>120</c:v>
                </c:pt>
                <c:pt idx="2">
                  <c:v>132</c:v>
                </c:pt>
              </c:numCache>
            </c:numRef>
          </c:val>
          <c:extLst>
            <c:ext xmlns:c16="http://schemas.microsoft.com/office/drawing/2014/chart" uri="{C3380CC4-5D6E-409C-BE32-E72D297353CC}">
              <c16:uniqueId val="{00000000-924A-4AED-8186-73BDCBFF4328}"/>
            </c:ext>
          </c:extLst>
        </c:ser>
        <c:ser>
          <c:idx val="1"/>
          <c:order val="1"/>
          <c:tx>
            <c:strRef>
              <c:f>Sheet1!$C$5</c:f>
              <c:strCache>
                <c:ptCount val="1"/>
                <c:pt idx="0">
                  <c:v>Trap 2</c:v>
                </c:pt>
              </c:strCache>
            </c:strRef>
          </c:tx>
          <c:spPr>
            <a:solidFill>
              <a:srgbClr val="FF0000"/>
            </a:solidFill>
            <a:ln>
              <a:noFill/>
            </a:ln>
            <a:effectLst/>
          </c:spPr>
          <c:invertIfNegative val="0"/>
          <c:cat>
            <c:strRef>
              <c:f>Sheet1!$D$3:$F$3</c:f>
              <c:strCache>
                <c:ptCount val="3"/>
                <c:pt idx="0">
                  <c:v>Week 1</c:v>
                </c:pt>
                <c:pt idx="1">
                  <c:v>Week 2</c:v>
                </c:pt>
                <c:pt idx="2">
                  <c:v>Week 3</c:v>
                </c:pt>
              </c:strCache>
            </c:strRef>
          </c:cat>
          <c:val>
            <c:numRef>
              <c:f>Sheet1!$D$5:$F$5</c:f>
              <c:numCache>
                <c:formatCode>General</c:formatCode>
                <c:ptCount val="3"/>
                <c:pt idx="0">
                  <c:v>85</c:v>
                </c:pt>
                <c:pt idx="1">
                  <c:v>84</c:v>
                </c:pt>
                <c:pt idx="2">
                  <c:v>62</c:v>
                </c:pt>
              </c:numCache>
            </c:numRef>
          </c:val>
          <c:extLst>
            <c:ext xmlns:c16="http://schemas.microsoft.com/office/drawing/2014/chart" uri="{C3380CC4-5D6E-409C-BE32-E72D297353CC}">
              <c16:uniqueId val="{00000001-924A-4AED-8186-73BDCBFF4328}"/>
            </c:ext>
          </c:extLst>
        </c:ser>
        <c:ser>
          <c:idx val="2"/>
          <c:order val="2"/>
          <c:tx>
            <c:strRef>
              <c:f>Sheet1!$C$6</c:f>
              <c:strCache>
                <c:ptCount val="1"/>
                <c:pt idx="0">
                  <c:v>Trap 3</c:v>
                </c:pt>
              </c:strCache>
            </c:strRef>
          </c:tx>
          <c:spPr>
            <a:solidFill>
              <a:srgbClr val="92D050"/>
            </a:solidFill>
            <a:ln>
              <a:noFill/>
            </a:ln>
            <a:effectLst/>
          </c:spPr>
          <c:invertIfNegative val="0"/>
          <c:cat>
            <c:strRef>
              <c:f>Sheet1!$D$3:$F$3</c:f>
              <c:strCache>
                <c:ptCount val="3"/>
                <c:pt idx="0">
                  <c:v>Week 1</c:v>
                </c:pt>
                <c:pt idx="1">
                  <c:v>Week 2</c:v>
                </c:pt>
                <c:pt idx="2">
                  <c:v>Week 3</c:v>
                </c:pt>
              </c:strCache>
            </c:strRef>
          </c:cat>
          <c:val>
            <c:numRef>
              <c:f>Sheet1!$D$6:$F$6</c:f>
              <c:numCache>
                <c:formatCode>General</c:formatCode>
                <c:ptCount val="3"/>
                <c:pt idx="0">
                  <c:v>37</c:v>
                </c:pt>
                <c:pt idx="1">
                  <c:v>18</c:v>
                </c:pt>
                <c:pt idx="2">
                  <c:v>10</c:v>
                </c:pt>
              </c:numCache>
            </c:numRef>
          </c:val>
          <c:extLst>
            <c:ext xmlns:c16="http://schemas.microsoft.com/office/drawing/2014/chart" uri="{C3380CC4-5D6E-409C-BE32-E72D297353CC}">
              <c16:uniqueId val="{00000002-924A-4AED-8186-73BDCBFF4328}"/>
            </c:ext>
          </c:extLst>
        </c:ser>
        <c:dLbls>
          <c:showLegendKey val="0"/>
          <c:showVal val="0"/>
          <c:showCatName val="0"/>
          <c:showSerName val="0"/>
          <c:showPercent val="0"/>
          <c:showBubbleSize val="0"/>
        </c:dLbls>
        <c:gapWidth val="219"/>
        <c:overlap val="-27"/>
        <c:axId val="392648152"/>
        <c:axId val="349733920"/>
      </c:barChart>
      <c:catAx>
        <c:axId val="392648152"/>
        <c:scaling>
          <c:orientation val="minMax"/>
        </c:scaling>
        <c:delete val="0"/>
        <c:axPos val="b"/>
        <c:numFmt formatCode="General"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49733920"/>
        <c:crosses val="autoZero"/>
        <c:auto val="1"/>
        <c:lblAlgn val="ctr"/>
        <c:lblOffset val="100"/>
        <c:noMultiLvlLbl val="0"/>
      </c:catAx>
      <c:valAx>
        <c:axId val="349733920"/>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t># of Male</a:t>
                </a:r>
                <a:r>
                  <a:rPr lang="en-US" baseline="0" dirty="0"/>
                  <a:t> CEW/night</a:t>
                </a:r>
                <a:endParaRPr lang="en-US" dirty="0"/>
              </a:p>
            </c:rich>
          </c:tx>
          <c:layout>
            <c:manualLayout>
              <c:xMode val="edge"/>
              <c:yMode val="edge"/>
              <c:x val="6.1082601463776316E-2"/>
              <c:y val="0.20539845856179789"/>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92648152"/>
        <c:crosses val="autoZero"/>
        <c:crossBetween val="between"/>
      </c:valAx>
      <c:spPr>
        <a:noFill/>
        <a:ln>
          <a:noFill/>
        </a:ln>
        <a:effectLst/>
      </c:spPr>
    </c:plotArea>
    <c:legend>
      <c:legendPos val="b"/>
      <c:layout>
        <c:manualLayout>
          <c:xMode val="edge"/>
          <c:yMode val="edge"/>
          <c:x val="0.18030395817797829"/>
          <c:y val="1.9311787101329912E-3"/>
          <c:w val="0.43233438743057001"/>
          <c:h val="8.698898618981038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2000" b="1">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F6DCD-C3CC-4A4B-883A-262ED5F5106A}"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8646D-5064-4913-AD11-C31739F0A9D6}" type="slidenum">
              <a:rPr lang="en-US" smtClean="0"/>
              <a:t>‹#›</a:t>
            </a:fld>
            <a:endParaRPr lang="en-US"/>
          </a:p>
        </p:txBody>
      </p:sp>
    </p:spTree>
    <p:extLst>
      <p:ext uri="{BB962C8B-B14F-4D97-AF65-F5344CB8AC3E}">
        <p14:creationId xmlns:p14="http://schemas.microsoft.com/office/powerpoint/2010/main" val="51620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t>
            </a:r>
          </a:p>
        </p:txBody>
      </p:sp>
      <p:sp>
        <p:nvSpPr>
          <p:cNvPr id="4" name="Slide Number Placeholder 3"/>
          <p:cNvSpPr>
            <a:spLocks noGrp="1"/>
          </p:cNvSpPr>
          <p:nvPr>
            <p:ph type="sldNum" sz="quarter" idx="10"/>
          </p:nvPr>
        </p:nvSpPr>
        <p:spPr/>
        <p:txBody>
          <a:bodyPr/>
          <a:lstStyle/>
          <a:p>
            <a:fld id="{D5688D7E-4A78-44D9-8E8C-81BBEA2C8A3A}" type="slidenum">
              <a:rPr lang="en-US" smtClean="0"/>
              <a:t>2</a:t>
            </a:fld>
            <a:endParaRPr lang="en-US"/>
          </a:p>
        </p:txBody>
      </p:sp>
    </p:spTree>
    <p:extLst>
      <p:ext uri="{BB962C8B-B14F-4D97-AF65-F5344CB8AC3E}">
        <p14:creationId xmlns:p14="http://schemas.microsoft.com/office/powerpoint/2010/main" val="233708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examples</a:t>
            </a:r>
            <a:r>
              <a:rPr lang="en-US" baseline="0" dirty="0"/>
              <a:t> of massive infestation </a:t>
            </a:r>
          </a:p>
          <a:p>
            <a:endParaRPr lang="en-US" baseline="0" dirty="0"/>
          </a:p>
          <a:p>
            <a:pPr marL="228600" indent="-228600">
              <a:buAutoNum type="arabicPeriod"/>
            </a:pPr>
            <a:r>
              <a:rPr lang="en-US" baseline="0" dirty="0"/>
              <a:t>Corn earworm enjoying leaves and flowers </a:t>
            </a:r>
          </a:p>
          <a:p>
            <a:pPr marL="228600" indent="-228600">
              <a:buAutoNum type="arabicPeriod"/>
            </a:pPr>
            <a:endParaRPr lang="en-US" baseline="0" dirty="0"/>
          </a:p>
          <a:p>
            <a:pPr marL="228600" indent="-228600">
              <a:buAutoNum type="arabicPeriod"/>
            </a:pPr>
            <a:r>
              <a:rPr lang="en-US" baseline="0" dirty="0"/>
              <a:t>As the corn earworm feeds it burrows through the canopy leaving discoloration and </a:t>
            </a:r>
            <a:r>
              <a:rPr lang="en-US" baseline="0" dirty="0" err="1"/>
              <a:t>frass</a:t>
            </a:r>
            <a:r>
              <a:rPr lang="en-US" baseline="0" dirty="0"/>
              <a:t> on flowers </a:t>
            </a:r>
          </a:p>
          <a:p>
            <a:pPr marL="228600" indent="-228600">
              <a:buAutoNum type="arabicPeriod"/>
            </a:pPr>
            <a:endParaRPr lang="en-US" baseline="0" dirty="0"/>
          </a:p>
          <a:p>
            <a:pPr marL="228600" indent="-228600">
              <a:buAutoNum type="arabicPeriod"/>
            </a:pPr>
            <a:r>
              <a:rPr lang="en-US" baseline="0" dirty="0"/>
              <a:t>Here you can see weak hemp plants due to massive infestation </a:t>
            </a:r>
            <a:endParaRPr lang="en-US" dirty="0"/>
          </a:p>
        </p:txBody>
      </p:sp>
      <p:sp>
        <p:nvSpPr>
          <p:cNvPr id="4" name="Slide Number Placeholder 3"/>
          <p:cNvSpPr>
            <a:spLocks noGrp="1"/>
          </p:cNvSpPr>
          <p:nvPr>
            <p:ph type="sldNum" sz="quarter" idx="10"/>
          </p:nvPr>
        </p:nvSpPr>
        <p:spPr/>
        <p:txBody>
          <a:bodyPr/>
          <a:lstStyle/>
          <a:p>
            <a:fld id="{D5688D7E-4A78-44D9-8E8C-81BBEA2C8A3A}" type="slidenum">
              <a:rPr lang="en-US" smtClean="0"/>
              <a:t>4</a:t>
            </a:fld>
            <a:endParaRPr lang="en-US"/>
          </a:p>
        </p:txBody>
      </p:sp>
    </p:spTree>
    <p:extLst>
      <p:ext uri="{BB962C8B-B14F-4D97-AF65-F5344CB8AC3E}">
        <p14:creationId xmlns:p14="http://schemas.microsoft.com/office/powerpoint/2010/main" val="1843982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equal importance is the fact that com serves as the primary nursery for generation turnover of CEW populations which eventually shift to soybean later in the growing season.</a:t>
            </a:r>
          </a:p>
          <a:p>
            <a:endParaRPr lang="en-US" dirty="0"/>
          </a:p>
        </p:txBody>
      </p:sp>
      <p:sp>
        <p:nvSpPr>
          <p:cNvPr id="4" name="Slide Number Placeholder 3"/>
          <p:cNvSpPr>
            <a:spLocks noGrp="1"/>
          </p:cNvSpPr>
          <p:nvPr>
            <p:ph type="sldNum" sz="quarter" idx="10"/>
          </p:nvPr>
        </p:nvSpPr>
        <p:spPr/>
        <p:txBody>
          <a:bodyPr/>
          <a:lstStyle/>
          <a:p>
            <a:fld id="{E1A921DB-0367-4167-98AD-4C93EE640BE5}" type="slidenum">
              <a:rPr lang="en-US" smtClean="0"/>
              <a:t>6</a:t>
            </a:fld>
            <a:endParaRPr lang="en-US"/>
          </a:p>
        </p:txBody>
      </p:sp>
    </p:spTree>
    <p:extLst>
      <p:ext uri="{BB962C8B-B14F-4D97-AF65-F5344CB8AC3E}">
        <p14:creationId xmlns:p14="http://schemas.microsoft.com/office/powerpoint/2010/main" val="350489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to be transplanted by a local farmer Mike</a:t>
            </a:r>
            <a:r>
              <a:rPr lang="en-US" baseline="0" dirty="0"/>
              <a:t> and his wife </a:t>
            </a:r>
            <a:endParaRPr lang="en-US" dirty="0"/>
          </a:p>
        </p:txBody>
      </p:sp>
      <p:sp>
        <p:nvSpPr>
          <p:cNvPr id="4" name="Slide Number Placeholder 3"/>
          <p:cNvSpPr>
            <a:spLocks noGrp="1"/>
          </p:cNvSpPr>
          <p:nvPr>
            <p:ph type="sldNum" sz="quarter" idx="10"/>
          </p:nvPr>
        </p:nvSpPr>
        <p:spPr/>
        <p:txBody>
          <a:bodyPr/>
          <a:lstStyle/>
          <a:p>
            <a:fld id="{D5688D7E-4A78-44D9-8E8C-81BBEA2C8A3A}" type="slidenum">
              <a:rPr lang="en-US" smtClean="0"/>
              <a:t>8</a:t>
            </a:fld>
            <a:endParaRPr lang="en-US"/>
          </a:p>
        </p:txBody>
      </p:sp>
    </p:spTree>
    <p:extLst>
      <p:ext uri="{BB962C8B-B14F-4D97-AF65-F5344CB8AC3E}">
        <p14:creationId xmlns:p14="http://schemas.microsoft.com/office/powerpoint/2010/main" val="276991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field experiment</a:t>
            </a:r>
            <a:r>
              <a:rPr lang="en-US" baseline="0" dirty="0"/>
              <a:t> </a:t>
            </a:r>
            <a:r>
              <a:rPr lang="en-US" dirty="0"/>
              <a:t>3 Treatments of HD , MD, and control were used </a:t>
            </a:r>
          </a:p>
          <a:p>
            <a:endParaRPr lang="en-US" dirty="0"/>
          </a:p>
          <a:p>
            <a:r>
              <a:rPr lang="en-US" dirty="0"/>
              <a:t>In HDC 25 pre-</a:t>
            </a:r>
            <a:r>
              <a:rPr lang="en-US" dirty="0" err="1"/>
              <a:t>straved</a:t>
            </a:r>
            <a:r>
              <a:rPr lang="en-US" dirty="0"/>
              <a:t> fourth instar larvae were placed on hemp flowers and leaves in 6 cages </a:t>
            </a:r>
          </a:p>
          <a:p>
            <a:r>
              <a:rPr lang="en-US" dirty="0"/>
              <a:t>In CC Plants</a:t>
            </a:r>
            <a:r>
              <a:rPr lang="en-US" baseline="0" dirty="0"/>
              <a:t> </a:t>
            </a:r>
            <a:r>
              <a:rPr lang="en-US" baseline="0" dirty="0" err="1"/>
              <a:t>plants</a:t>
            </a:r>
            <a:r>
              <a:rPr lang="en-US" baseline="0" dirty="0"/>
              <a:t> were kept without the insects </a:t>
            </a:r>
            <a:endParaRPr lang="en-US" dirty="0"/>
          </a:p>
          <a:p>
            <a:r>
              <a:rPr lang="en-US" dirty="0"/>
              <a:t>In CWC there was no HD or MD </a:t>
            </a:r>
          </a:p>
          <a:p>
            <a:r>
              <a:rPr lang="en-US" dirty="0"/>
              <a:t>After 24 hours  flowers and leaves were collected for cannabinoid extraction </a:t>
            </a:r>
          </a:p>
          <a:p>
            <a:endParaRPr lang="en-US" dirty="0"/>
          </a:p>
        </p:txBody>
      </p:sp>
      <p:sp>
        <p:nvSpPr>
          <p:cNvPr id="4" name="Slide Number Placeholder 3"/>
          <p:cNvSpPr>
            <a:spLocks noGrp="1"/>
          </p:cNvSpPr>
          <p:nvPr>
            <p:ph type="sldNum" sz="quarter" idx="10"/>
          </p:nvPr>
        </p:nvSpPr>
        <p:spPr/>
        <p:txBody>
          <a:bodyPr/>
          <a:lstStyle/>
          <a:p>
            <a:fld id="{D5688D7E-4A78-44D9-8E8C-81BBEA2C8A3A}" type="slidenum">
              <a:rPr lang="en-US" smtClean="0"/>
              <a:t>15</a:t>
            </a:fld>
            <a:endParaRPr lang="en-US"/>
          </a:p>
        </p:txBody>
      </p:sp>
    </p:spTree>
    <p:extLst>
      <p:ext uri="{BB962C8B-B14F-4D97-AF65-F5344CB8AC3E}">
        <p14:creationId xmlns:p14="http://schemas.microsoft.com/office/powerpoint/2010/main" val="4043317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CBD levels in this trial show that Cherry Blossom has a increase in CBD in response to herbivory damage</a:t>
            </a:r>
          </a:p>
          <a:p>
            <a:endParaRPr lang="en-US" dirty="0"/>
          </a:p>
          <a:p>
            <a:endParaRPr lang="en-US" dirty="0"/>
          </a:p>
          <a:p>
            <a:r>
              <a:rPr lang="en-US" dirty="0"/>
              <a:t>This increase of CBD in Cherry Blossom shows significant difference over the CWC and CC in both varieties. </a:t>
            </a:r>
          </a:p>
          <a:p>
            <a:endParaRPr lang="en-US" dirty="0"/>
          </a:p>
          <a:p>
            <a:endParaRPr lang="en-US" dirty="0"/>
          </a:p>
          <a:p>
            <a:r>
              <a:rPr lang="en-US" dirty="0"/>
              <a:t>The wife shows no significant difference in all treatments. And yields low THC undesirable for extraction </a:t>
            </a:r>
          </a:p>
        </p:txBody>
      </p:sp>
      <p:sp>
        <p:nvSpPr>
          <p:cNvPr id="4" name="Slide Number Placeholder 3"/>
          <p:cNvSpPr>
            <a:spLocks noGrp="1"/>
          </p:cNvSpPr>
          <p:nvPr>
            <p:ph type="sldNum" sz="quarter" idx="10"/>
          </p:nvPr>
        </p:nvSpPr>
        <p:spPr/>
        <p:txBody>
          <a:bodyPr/>
          <a:lstStyle/>
          <a:p>
            <a:fld id="{D5688D7E-4A78-44D9-8E8C-81BBEA2C8A3A}" type="slidenum">
              <a:rPr lang="en-US" smtClean="0"/>
              <a:t>16</a:t>
            </a:fld>
            <a:endParaRPr lang="en-US"/>
          </a:p>
        </p:txBody>
      </p:sp>
    </p:spTree>
    <p:extLst>
      <p:ext uri="{BB962C8B-B14F-4D97-AF65-F5344CB8AC3E}">
        <p14:creationId xmlns:p14="http://schemas.microsoft.com/office/powerpoint/2010/main" val="534864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D9THC levels in this trial show that Cherry Blossom has a increase in D9THC that is significant difference over the CWC and CC in both varieties. </a:t>
            </a:r>
          </a:p>
          <a:p>
            <a:endParaRPr lang="en-US" baseline="0" dirty="0"/>
          </a:p>
          <a:p>
            <a:endParaRPr lang="en-US" baseline="0" dirty="0"/>
          </a:p>
          <a:p>
            <a:r>
              <a:rPr lang="en-US" baseline="0" dirty="0"/>
              <a:t>The wife shows no significant difference in all treatments. The D9THC threshold is maintained at legal limit </a:t>
            </a:r>
          </a:p>
          <a:p>
            <a:endParaRPr lang="en-US" baseline="0" dirty="0"/>
          </a:p>
        </p:txBody>
      </p:sp>
      <p:sp>
        <p:nvSpPr>
          <p:cNvPr id="4" name="Slide Number Placeholder 3"/>
          <p:cNvSpPr>
            <a:spLocks noGrp="1"/>
          </p:cNvSpPr>
          <p:nvPr>
            <p:ph type="sldNum" sz="quarter" idx="10"/>
          </p:nvPr>
        </p:nvSpPr>
        <p:spPr/>
        <p:txBody>
          <a:bodyPr/>
          <a:lstStyle/>
          <a:p>
            <a:fld id="{D5688D7E-4A78-44D9-8E8C-81BBEA2C8A3A}" type="slidenum">
              <a:rPr lang="en-US" smtClean="0"/>
              <a:t>17</a:t>
            </a:fld>
            <a:endParaRPr lang="en-US"/>
          </a:p>
        </p:txBody>
      </p:sp>
    </p:spTree>
    <p:extLst>
      <p:ext uri="{BB962C8B-B14F-4D97-AF65-F5344CB8AC3E}">
        <p14:creationId xmlns:p14="http://schemas.microsoft.com/office/powerpoint/2010/main" val="790640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8C1BF4-6968-4552-A318-A45793FFDBCC}"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8D94B-B33D-4029-A47E-F6380DD21C83}" type="slidenum">
              <a:rPr lang="en-US" smtClean="0"/>
              <a:t>‹#›</a:t>
            </a:fld>
            <a:endParaRPr lang="en-US"/>
          </a:p>
        </p:txBody>
      </p:sp>
    </p:spTree>
    <p:extLst>
      <p:ext uri="{BB962C8B-B14F-4D97-AF65-F5344CB8AC3E}">
        <p14:creationId xmlns:p14="http://schemas.microsoft.com/office/powerpoint/2010/main" val="410497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8C1BF4-6968-4552-A318-A45793FFDBCC}"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8D94B-B33D-4029-A47E-F6380DD21C83}" type="slidenum">
              <a:rPr lang="en-US" smtClean="0"/>
              <a:t>‹#›</a:t>
            </a:fld>
            <a:endParaRPr lang="en-US"/>
          </a:p>
        </p:txBody>
      </p:sp>
    </p:spTree>
    <p:extLst>
      <p:ext uri="{BB962C8B-B14F-4D97-AF65-F5344CB8AC3E}">
        <p14:creationId xmlns:p14="http://schemas.microsoft.com/office/powerpoint/2010/main" val="3877572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8C1BF4-6968-4552-A318-A45793FFDBCC}"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8D94B-B33D-4029-A47E-F6380DD21C83}" type="slidenum">
              <a:rPr lang="en-US" smtClean="0"/>
              <a:t>‹#›</a:t>
            </a:fld>
            <a:endParaRPr lang="en-US"/>
          </a:p>
        </p:txBody>
      </p:sp>
    </p:spTree>
    <p:extLst>
      <p:ext uri="{BB962C8B-B14F-4D97-AF65-F5344CB8AC3E}">
        <p14:creationId xmlns:p14="http://schemas.microsoft.com/office/powerpoint/2010/main" val="3520786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8C1BF4-6968-4552-A318-A45793FFDBCC}"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8D94B-B33D-4029-A47E-F6380DD21C83}" type="slidenum">
              <a:rPr lang="en-US" smtClean="0"/>
              <a:t>‹#›</a:t>
            </a:fld>
            <a:endParaRPr lang="en-US"/>
          </a:p>
        </p:txBody>
      </p:sp>
    </p:spTree>
    <p:extLst>
      <p:ext uri="{BB962C8B-B14F-4D97-AF65-F5344CB8AC3E}">
        <p14:creationId xmlns:p14="http://schemas.microsoft.com/office/powerpoint/2010/main" val="1694905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8C1BF4-6968-4552-A318-A45793FFDBCC}"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8D94B-B33D-4029-A47E-F6380DD21C83}" type="slidenum">
              <a:rPr lang="en-US" smtClean="0"/>
              <a:t>‹#›</a:t>
            </a:fld>
            <a:endParaRPr lang="en-US"/>
          </a:p>
        </p:txBody>
      </p:sp>
    </p:spTree>
    <p:extLst>
      <p:ext uri="{BB962C8B-B14F-4D97-AF65-F5344CB8AC3E}">
        <p14:creationId xmlns:p14="http://schemas.microsoft.com/office/powerpoint/2010/main" val="896799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8C1BF4-6968-4552-A318-A45793FFDBCC}"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8D94B-B33D-4029-A47E-F6380DD21C83}" type="slidenum">
              <a:rPr lang="en-US" smtClean="0"/>
              <a:t>‹#›</a:t>
            </a:fld>
            <a:endParaRPr lang="en-US"/>
          </a:p>
        </p:txBody>
      </p:sp>
    </p:spTree>
    <p:extLst>
      <p:ext uri="{BB962C8B-B14F-4D97-AF65-F5344CB8AC3E}">
        <p14:creationId xmlns:p14="http://schemas.microsoft.com/office/powerpoint/2010/main" val="177738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8C1BF4-6968-4552-A318-A45793FFDBCC}"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E8D94B-B33D-4029-A47E-F6380DD21C83}" type="slidenum">
              <a:rPr lang="en-US" smtClean="0"/>
              <a:t>‹#›</a:t>
            </a:fld>
            <a:endParaRPr lang="en-US"/>
          </a:p>
        </p:txBody>
      </p:sp>
    </p:spTree>
    <p:extLst>
      <p:ext uri="{BB962C8B-B14F-4D97-AF65-F5344CB8AC3E}">
        <p14:creationId xmlns:p14="http://schemas.microsoft.com/office/powerpoint/2010/main" val="34012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8C1BF4-6968-4552-A318-A45793FFDBCC}"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E8D94B-B33D-4029-A47E-F6380DD21C83}" type="slidenum">
              <a:rPr lang="en-US" smtClean="0"/>
              <a:t>‹#›</a:t>
            </a:fld>
            <a:endParaRPr lang="en-US"/>
          </a:p>
        </p:txBody>
      </p:sp>
    </p:spTree>
    <p:extLst>
      <p:ext uri="{BB962C8B-B14F-4D97-AF65-F5344CB8AC3E}">
        <p14:creationId xmlns:p14="http://schemas.microsoft.com/office/powerpoint/2010/main" val="3294313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8C1BF4-6968-4552-A318-A45793FFDBCC}"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E8D94B-B33D-4029-A47E-F6380DD21C83}" type="slidenum">
              <a:rPr lang="en-US" smtClean="0"/>
              <a:t>‹#›</a:t>
            </a:fld>
            <a:endParaRPr lang="en-US"/>
          </a:p>
        </p:txBody>
      </p:sp>
    </p:spTree>
    <p:extLst>
      <p:ext uri="{BB962C8B-B14F-4D97-AF65-F5344CB8AC3E}">
        <p14:creationId xmlns:p14="http://schemas.microsoft.com/office/powerpoint/2010/main" val="273177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8C1BF4-6968-4552-A318-A45793FFDBCC}"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8D94B-B33D-4029-A47E-F6380DD21C83}" type="slidenum">
              <a:rPr lang="en-US" smtClean="0"/>
              <a:t>‹#›</a:t>
            </a:fld>
            <a:endParaRPr lang="en-US"/>
          </a:p>
        </p:txBody>
      </p:sp>
    </p:spTree>
    <p:extLst>
      <p:ext uri="{BB962C8B-B14F-4D97-AF65-F5344CB8AC3E}">
        <p14:creationId xmlns:p14="http://schemas.microsoft.com/office/powerpoint/2010/main" val="601008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8C1BF4-6968-4552-A318-A45793FFDBCC}"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8D94B-B33D-4029-A47E-F6380DD21C83}" type="slidenum">
              <a:rPr lang="en-US" smtClean="0"/>
              <a:t>‹#›</a:t>
            </a:fld>
            <a:endParaRPr lang="en-US"/>
          </a:p>
        </p:txBody>
      </p:sp>
    </p:spTree>
    <p:extLst>
      <p:ext uri="{BB962C8B-B14F-4D97-AF65-F5344CB8AC3E}">
        <p14:creationId xmlns:p14="http://schemas.microsoft.com/office/powerpoint/2010/main" val="4069462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C1BF4-6968-4552-A318-A45793FFDBCC}" type="datetimeFigureOut">
              <a:rPr lang="en-US" smtClean="0"/>
              <a:t>1/13/2022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8D94B-B33D-4029-A47E-F6380DD21C83}" type="slidenum">
              <a:rPr lang="en-US" smtClean="0"/>
              <a:t>‹#›</a:t>
            </a:fld>
            <a:endParaRPr lang="en-US"/>
          </a:p>
        </p:txBody>
      </p:sp>
    </p:spTree>
    <p:extLst>
      <p:ext uri="{BB962C8B-B14F-4D97-AF65-F5344CB8AC3E}">
        <p14:creationId xmlns:p14="http://schemas.microsoft.com/office/powerpoint/2010/main" val="3271583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71C4B-FB6E-4311-8B80-0A2D4AD3137B}"/>
              </a:ext>
            </a:extLst>
          </p:cNvPr>
          <p:cNvSpPr>
            <a:spLocks noGrp="1"/>
          </p:cNvSpPr>
          <p:nvPr>
            <p:ph type="ctrTitle"/>
          </p:nvPr>
        </p:nvSpPr>
        <p:spPr>
          <a:xfrm>
            <a:off x="178676" y="2023387"/>
            <a:ext cx="12013324" cy="1626285"/>
          </a:xfrm>
        </p:spPr>
        <p:txBody>
          <a:bodyPr>
            <a:noAutofit/>
          </a:bodyPr>
          <a:lstStyle/>
          <a:p>
            <a:r>
              <a:rPr lang="en-US" sz="4800" b="1" dirty="0">
                <a:latin typeface="Times New Roman" panose="02020603050405020304" pitchFamily="18" charset="0"/>
                <a:cs typeface="Times New Roman" panose="02020603050405020304" pitchFamily="18" charset="0"/>
              </a:rPr>
              <a:t>Managing Corn Earworm in Hemp Field by Using Sweet Corn as a Trap Crop </a:t>
            </a:r>
            <a:endParaRPr lang="en-US" sz="48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346DE36C-59CB-4D54-A09E-8BD1D713AB65}"/>
              </a:ext>
            </a:extLst>
          </p:cNvPr>
          <p:cNvSpPr>
            <a:spLocks noGrp="1"/>
          </p:cNvSpPr>
          <p:nvPr>
            <p:ph type="subTitle" idx="1"/>
          </p:nvPr>
        </p:nvSpPr>
        <p:spPr>
          <a:xfrm>
            <a:off x="3963459" y="3649672"/>
            <a:ext cx="5016878" cy="927729"/>
          </a:xfrm>
        </p:spPr>
        <p:txBody>
          <a:bodyPr>
            <a:noAutofit/>
          </a:bodyPr>
          <a:lstStyle/>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Michael Edwards and Simon Zebelo </a:t>
            </a:r>
          </a:p>
        </p:txBody>
      </p:sp>
      <p:sp>
        <p:nvSpPr>
          <p:cNvPr id="4" name="Rectangle 3"/>
          <p:cNvSpPr/>
          <p:nvPr/>
        </p:nvSpPr>
        <p:spPr>
          <a:xfrm>
            <a:off x="3511294" y="4840393"/>
            <a:ext cx="5921207" cy="523220"/>
          </a:xfrm>
          <a:prstGeom prst="rect">
            <a:avLst/>
          </a:prstGeom>
        </p:spPr>
        <p:txBody>
          <a:bodyPr wrap="square">
            <a:spAutoFit/>
          </a:bodyPr>
          <a:lstStyle/>
          <a:p>
            <a:pPr algn="ctr">
              <a:spcAft>
                <a:spcPts val="800"/>
              </a:spcAft>
            </a:pPr>
            <a:r>
              <a:rPr lang="en-US" sz="2800" b="1" dirty="0">
                <a:latin typeface="Times New Roman" panose="02020603050405020304" pitchFamily="18" charset="0"/>
                <a:cs typeface="Times New Roman" panose="02020603050405020304" pitchFamily="18" charset="0"/>
              </a:rPr>
              <a:t>2020 Northeast SARE Farmer Grant </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UMES Visual identity Program | University of Maryland Eastern Shore"/>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253439" y="164190"/>
            <a:ext cx="3731275" cy="18629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ifter CBD Hemp Flower &amp; Prerolls (Joints) - The Hemp Do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53" y="3654626"/>
            <a:ext cx="3746285" cy="3746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CBD – Hemp CBD Flower, Oil and Edible Produc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9586" y="3367016"/>
            <a:ext cx="3211663" cy="3631369"/>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 descr="SARE Roundup: Research and Education Funding OpportunitiesNational  Sustainable Agriculture Coal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descr="National SARE Logo - S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6139" y="131399"/>
            <a:ext cx="3011515" cy="21576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Us — Wood Duck Land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723"/>
            <a:ext cx="5081499" cy="2242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25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10" y="327428"/>
            <a:ext cx="10515600" cy="1325563"/>
          </a:xfrm>
        </p:spPr>
        <p:txBody>
          <a:bodyPr/>
          <a:lstStyle/>
          <a:p>
            <a:r>
              <a:rPr lang="en-US" dirty="0">
                <a:latin typeface="Times New Roman" panose="02020603050405020304" pitchFamily="18" charset="0"/>
                <a:cs typeface="Times New Roman" panose="02020603050405020304" pitchFamily="18" charset="0"/>
              </a:rPr>
              <a:t>Hemp plants plot with sweet corn in the perimeter (2020)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825624"/>
            <a:ext cx="9855440" cy="4663735"/>
          </a:xfrm>
        </p:spPr>
      </p:pic>
      <p:sp>
        <p:nvSpPr>
          <p:cNvPr id="5" name="Down Arrow 4"/>
          <p:cNvSpPr/>
          <p:nvPr/>
        </p:nvSpPr>
        <p:spPr>
          <a:xfrm>
            <a:off x="2490952" y="2585545"/>
            <a:ext cx="388882" cy="83031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96698" y="2240280"/>
            <a:ext cx="1977390" cy="345265"/>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Sweet Corn</a:t>
            </a:r>
          </a:p>
        </p:txBody>
      </p:sp>
    </p:spTree>
    <p:extLst>
      <p:ext uri="{BB962C8B-B14F-4D97-AF65-F5344CB8AC3E}">
        <p14:creationId xmlns:p14="http://schemas.microsoft.com/office/powerpoint/2010/main" val="1781755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759" y="147955"/>
            <a:ext cx="10736580" cy="1325563"/>
          </a:xfrm>
        </p:spPr>
        <p:txBody>
          <a:bodyPr>
            <a:noAutofit/>
          </a:bodyPr>
          <a:lstStyle/>
          <a:p>
            <a:r>
              <a:rPr lang="en-US" sz="3200" dirty="0">
                <a:latin typeface="Times New Roman" panose="02020603050405020304" pitchFamily="18" charset="0"/>
                <a:cs typeface="Times New Roman" panose="02020603050405020304" pitchFamily="18" charset="0"/>
              </a:rPr>
              <a:t>This experiment was progressing well, while the hemp about to be bloomed in august being struck by </a:t>
            </a:r>
            <a:r>
              <a:rPr lang="en-US" sz="3200" b="1" u="sng" dirty="0">
                <a:solidFill>
                  <a:srgbClr val="00B0F0"/>
                </a:solidFill>
                <a:latin typeface="Times New Roman" panose="02020603050405020304" pitchFamily="18" charset="0"/>
                <a:cs typeface="Times New Roman" panose="02020603050405020304" pitchFamily="18" charset="0"/>
              </a:rPr>
              <a:t>tropical storm Isaias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690688"/>
            <a:ext cx="10533139" cy="4984432"/>
          </a:xfrm>
        </p:spPr>
      </p:pic>
    </p:spTree>
    <p:extLst>
      <p:ext uri="{BB962C8B-B14F-4D97-AF65-F5344CB8AC3E}">
        <p14:creationId xmlns:p14="http://schemas.microsoft.com/office/powerpoint/2010/main" val="783883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 y="0"/>
            <a:ext cx="10515600" cy="1325563"/>
          </a:xfrm>
        </p:spPr>
        <p:txBody>
          <a:bodyPr/>
          <a:lstStyle/>
          <a:p>
            <a:r>
              <a:rPr lang="en-US" b="1" dirty="0">
                <a:latin typeface="Times New Roman" panose="02020603050405020304" pitchFamily="18" charset="0"/>
                <a:cs typeface="Times New Roman" panose="02020603050405020304" pitchFamily="18" charset="0"/>
              </a:rPr>
              <a:t>2021 trial in progress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023110"/>
            <a:ext cx="6446520" cy="483489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9261" y="168592"/>
            <a:ext cx="6877050" cy="5157788"/>
          </a:xfrm>
          <a:prstGeom prst="rect">
            <a:avLst/>
          </a:prstGeom>
        </p:spPr>
      </p:pic>
    </p:spTree>
    <p:extLst>
      <p:ext uri="{BB962C8B-B14F-4D97-AF65-F5344CB8AC3E}">
        <p14:creationId xmlns:p14="http://schemas.microsoft.com/office/powerpoint/2010/main" val="981327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lh3.googleusercontent.com/Ed6R4qASCQshVht8b6COTiTVIJN7sFcrX4xEgpLb1QLwHOqky-cO_Ll-gUUjTmSzO-L9YZ0B5ooWi_8V9C6XfHF6dFNu8McF60ZPFpHIxeOuSJFfdEoecqLBkz-Bhrzck5JlYQEOO-IpFkUOMC6CPOf81GW0OpRjSnFnAM5C3e19fvHOGUvrPtHsYtGeDK5Ws2KkdQfuD-xQlNrxdPYqtVcRr_CVMrUmyCoO4beTJr0xwbVRyyzJs6EQpzG19-az5_g_4Te1wDYqfjWBQp6oNl5NqFPV7yNTkpPWr7xa4Oz2ns_zP3_RM89YxBp4g6YIrg3IPkh6ved8_AFK6y-Vvt18EPmf6fDqVZ2TaOj3So55Eib6V9tU0Gou3hUDwbdeC5M6W0fkj5Xpkpu4_-DZTP9LLpIttnrQij0RbusW4SgaXLCeZ-d4NBRzrexmJNux5C9yHwhLxFIHqLgag3oBkImvXgRaagzSl37gdDRxxcs1rLLEpOOYPLBHOB3k48Vq2dZgfAg6rXPRtZGcp8bxQ9-8w3_LVcz-4akv0zFscmw7UgoxbGPSdyVzad9hmmQFI03rhgHFyjsjygDHOXli-cBFjoB-JcnEiFSn2Jg7JsZNhHFyGeXSNTHNophfYtv20hCpr-KURkev_uxH_FH4upuII59BsXdL8vaw9HdaxnisPofQ_Z0nnHokYpmUaZ1Xwfs1wMKvJWndaNg6Sq2hVy9q9aeEK8kBA4Y7VsBMKhxl0BSB=w531-h708-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34" y="1081727"/>
            <a:ext cx="4332204" cy="57762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9344575" y="674448"/>
            <a:ext cx="2872277" cy="5911547"/>
          </a:xfrm>
          <a:prstGeom prst="rect">
            <a:avLst/>
          </a:prstGeom>
        </p:spPr>
      </p:pic>
      <p:pic>
        <p:nvPicPr>
          <p:cNvPr id="5" name="20190814_183446_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986288" y="856528"/>
            <a:ext cx="4305783" cy="5481702"/>
          </a:xfrm>
        </p:spPr>
      </p:pic>
      <p:sp>
        <p:nvSpPr>
          <p:cNvPr id="6" name="Title 5"/>
          <p:cNvSpPr>
            <a:spLocks noGrp="1"/>
          </p:cNvSpPr>
          <p:nvPr>
            <p:ph type="title"/>
          </p:nvPr>
        </p:nvSpPr>
        <p:spPr>
          <a:xfrm>
            <a:off x="244058" y="99278"/>
            <a:ext cx="10988906" cy="424732"/>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Com earworm (CEW) </a:t>
            </a:r>
            <a:r>
              <a:rPr lang="en-US" sz="2400" b="1" i="1" dirty="0" err="1">
                <a:latin typeface="Times New Roman" panose="02020603050405020304" pitchFamily="18" charset="0"/>
                <a:cs typeface="Times New Roman" panose="02020603050405020304" pitchFamily="18" charset="0"/>
              </a:rPr>
              <a:t>Helicoverpa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zea</a:t>
            </a:r>
            <a:r>
              <a:rPr lang="en-US" sz="2400" b="1" i="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Boddie</a:t>
            </a:r>
            <a:r>
              <a:rPr lang="en-US" sz="2400" b="1" dirty="0">
                <a:latin typeface="Times New Roman" panose="02020603050405020304" pitchFamily="18" charset="0"/>
                <a:cs typeface="Times New Roman" panose="02020603050405020304" pitchFamily="18" charset="0"/>
              </a:rPr>
              <a:t>) Sampling was made in hemp field </a:t>
            </a:r>
          </a:p>
        </p:txBody>
      </p:sp>
      <p:sp>
        <p:nvSpPr>
          <p:cNvPr id="7" name="Rectangle 6"/>
          <p:cNvSpPr/>
          <p:nvPr/>
        </p:nvSpPr>
        <p:spPr>
          <a:xfrm>
            <a:off x="6392143" y="6488668"/>
            <a:ext cx="5799857" cy="369332"/>
          </a:xfrm>
          <a:prstGeom prst="rect">
            <a:avLst/>
          </a:prstGeom>
        </p:spPr>
        <p:txBody>
          <a:bodyPr wrap="none">
            <a:spAutoFit/>
          </a:bodyPr>
          <a:lstStyle/>
          <a:p>
            <a:r>
              <a:rPr lang="en-US" dirty="0">
                <a:effectLst/>
                <a:latin typeface="Times New Roman" panose="02020603050405020304" pitchFamily="18" charset="0"/>
                <a:ea typeface="Calibri" panose="020F0502020204030204" pitchFamily="34" charset="0"/>
              </a:rPr>
              <a:t>Pic @ Wood Duck Landings Hemp Farm, Princess Anne MD</a:t>
            </a:r>
            <a:endParaRPr lang="en-US" dirty="0"/>
          </a:p>
        </p:txBody>
      </p:sp>
    </p:spTree>
    <p:extLst>
      <p:ext uri="{BB962C8B-B14F-4D97-AF65-F5344CB8AC3E}">
        <p14:creationId xmlns:p14="http://schemas.microsoft.com/office/powerpoint/2010/main" val="1605797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9818" y="139027"/>
            <a:ext cx="9155732"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Preliminary results were collected on Corn Earworm (CEW) moth traps placed on hemp field at Wood Duck Landing Farm</a:t>
            </a:r>
          </a:p>
        </p:txBody>
      </p:sp>
      <p:graphicFrame>
        <p:nvGraphicFramePr>
          <p:cNvPr id="7" name="Content Placeholder 6"/>
          <p:cNvGraphicFramePr>
            <a:graphicFrameLocks noGrp="1"/>
          </p:cNvGraphicFramePr>
          <p:nvPr>
            <p:ph idx="1"/>
          </p:nvPr>
        </p:nvGraphicFramePr>
        <p:xfrm>
          <a:off x="601884" y="1446835"/>
          <a:ext cx="10751916" cy="47301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4256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3C7FD-C5F0-4B61-96E6-2C472C961272}"/>
              </a:ext>
            </a:extLst>
          </p:cNvPr>
          <p:cNvSpPr>
            <a:spLocks noGrp="1"/>
          </p:cNvSpPr>
          <p:nvPr>
            <p:ph type="title"/>
          </p:nvPr>
        </p:nvSpPr>
        <p:spPr>
          <a:xfrm>
            <a:off x="356936" y="312988"/>
            <a:ext cx="4311316" cy="854075"/>
          </a:xfrm>
        </p:spPr>
        <p:txBody>
          <a:bodyPr>
            <a:normAutofit fontScale="90000"/>
          </a:bodyPr>
          <a:lstStyle/>
          <a:p>
            <a:r>
              <a:rPr lang="en-US" sz="3200" b="1" dirty="0">
                <a:latin typeface="Times New Roman" panose="02020603050405020304" pitchFamily="18" charset="0"/>
                <a:cs typeface="Times New Roman" panose="02020603050405020304" pitchFamily="18" charset="0"/>
              </a:rPr>
              <a:t>Methods and Material</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Field Experiment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3829729C-C79B-401C-A0FC-E38816C6A23E}"/>
              </a:ext>
            </a:extLst>
          </p:cNvPr>
          <p:cNvSpPr>
            <a:spLocks noGrp="1"/>
          </p:cNvSpPr>
          <p:nvPr>
            <p:ph idx="1"/>
          </p:nvPr>
        </p:nvSpPr>
        <p:spPr>
          <a:xfrm>
            <a:off x="164431" y="911225"/>
            <a:ext cx="5626769" cy="4783722"/>
          </a:xfrm>
        </p:spPr>
        <p:txBody>
          <a:bodyPr>
            <a:noAutofit/>
          </a:bodyPr>
          <a:lstStyle/>
          <a:p>
            <a:pPr>
              <a:lnSpc>
                <a:spcPct val="120000"/>
              </a:lnSpc>
            </a:pPr>
            <a:r>
              <a:rPr lang="en-US" sz="2400" dirty="0">
                <a:latin typeface="Times New Roman" panose="02020603050405020304" pitchFamily="18" charset="0"/>
                <a:cs typeface="Times New Roman" panose="02020603050405020304" pitchFamily="18" charset="0"/>
              </a:rPr>
              <a:t>Herbivore damage cage (HDC): Six cages housed twenty-five, pre-starved fourth instar larvae introduced to each hemp flower and leaf  to inflect herbivore damage for 24 </a:t>
            </a:r>
            <a:r>
              <a:rPr lang="en-US" sz="2400" dirty="0" err="1">
                <a:latin typeface="Times New Roman" panose="02020603050405020304" pitchFamily="18" charset="0"/>
                <a:cs typeface="Times New Roman" panose="02020603050405020304" pitchFamily="18" charset="0"/>
              </a:rPr>
              <a:t>hrs</a:t>
            </a:r>
            <a:r>
              <a:rPr lang="en-US" sz="2400" dirty="0">
                <a:latin typeface="Times New Roman" panose="02020603050405020304" pitchFamily="18" charset="0"/>
                <a:cs typeface="Times New Roman" panose="02020603050405020304" pitchFamily="18" charset="0"/>
              </a:rPr>
              <a:t> </a:t>
            </a:r>
          </a:p>
          <a:p>
            <a:pPr>
              <a:lnSpc>
                <a:spcPct val="120000"/>
              </a:lnSpc>
            </a:pPr>
            <a:r>
              <a:rPr lang="en-US" sz="2400" dirty="0">
                <a:latin typeface="Times New Roman" panose="02020603050405020304" pitchFamily="18" charset="0"/>
                <a:cs typeface="Times New Roman" panose="02020603050405020304" pitchFamily="18" charset="0"/>
              </a:rPr>
              <a:t>Control Cage (CC): Six cages were kept as a control cage (CC) without the introduction of insects</a:t>
            </a:r>
          </a:p>
          <a:p>
            <a:pPr>
              <a:lnSpc>
                <a:spcPct val="120000"/>
              </a:lnSpc>
            </a:pPr>
            <a:r>
              <a:rPr lang="en-US" sz="2400" dirty="0">
                <a:latin typeface="Times New Roman" panose="02020603050405020304" pitchFamily="18" charset="0"/>
                <a:cs typeface="Times New Roman" panose="02020603050405020304" pitchFamily="18" charset="0"/>
              </a:rPr>
              <a:t>Control without a cage (CWC): Six plants from each variety were selected and flagged as Control without a cage (CWC) for a treatment sensitive to environmental factors </a:t>
            </a: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2863" y="1562518"/>
            <a:ext cx="6400799" cy="3481137"/>
          </a:xfrm>
          <a:prstGeom prst="rect">
            <a:avLst/>
          </a:prstGeom>
          <a:noFill/>
        </p:spPr>
      </p:pic>
    </p:spTree>
    <p:extLst>
      <p:ext uri="{BB962C8B-B14F-4D97-AF65-F5344CB8AC3E}">
        <p14:creationId xmlns:p14="http://schemas.microsoft.com/office/powerpoint/2010/main" val="1551072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635E4-2D6C-4246-AB2F-733CC3C11AA4}"/>
              </a:ext>
            </a:extLst>
          </p:cNvPr>
          <p:cNvSpPr>
            <a:spLocks noGrp="1"/>
          </p:cNvSpPr>
          <p:nvPr>
            <p:ph type="title"/>
          </p:nvPr>
        </p:nvSpPr>
        <p:spPr>
          <a:xfrm>
            <a:off x="529388" y="-2090"/>
            <a:ext cx="10515600" cy="1325563"/>
          </a:xfrm>
        </p:spPr>
        <p:txBody>
          <a:bodyPr>
            <a:normAutofit fontScale="90000"/>
          </a:bodyPr>
          <a:lstStyle/>
          <a:p>
            <a:r>
              <a:rPr lang="en-US" sz="3200" b="1" dirty="0">
                <a:latin typeface="Times New Roman" panose="02020603050405020304" pitchFamily="18" charset="0"/>
                <a:cs typeface="Times New Roman" panose="02020603050405020304" pitchFamily="18" charset="0"/>
              </a:rPr>
              <a:t>Results </a:t>
            </a: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Field Trial </a:t>
            </a:r>
          </a:p>
        </p:txBody>
      </p:sp>
      <p:pic>
        <p:nvPicPr>
          <p:cNvPr id="4" name="Content Placeholder 3">
            <a:extLst>
              <a:ext uri="{FF2B5EF4-FFF2-40B4-BE49-F238E27FC236}">
                <a16:creationId xmlns:a16="http://schemas.microsoft.com/office/drawing/2014/main" id="{A0E6DDBA-BBD1-4524-A2E8-B031C80FAB68}"/>
              </a:ext>
            </a:extLst>
          </p:cNvPr>
          <p:cNvPicPr>
            <a:picLocks noGrp="1" noChangeAspect="1"/>
          </p:cNvPicPr>
          <p:nvPr>
            <p:ph idx="1"/>
          </p:nvPr>
        </p:nvPicPr>
        <p:blipFill>
          <a:blip r:embed="rId3"/>
          <a:stretch>
            <a:fillRect/>
          </a:stretch>
        </p:blipFill>
        <p:spPr>
          <a:xfrm>
            <a:off x="1022683" y="1323473"/>
            <a:ext cx="9529011" cy="4897111"/>
          </a:xfrm>
          <a:prstGeom prst="rect">
            <a:avLst/>
          </a:prstGeom>
        </p:spPr>
      </p:pic>
      <p:sp>
        <p:nvSpPr>
          <p:cNvPr id="5" name="TextBox 4">
            <a:extLst>
              <a:ext uri="{FF2B5EF4-FFF2-40B4-BE49-F238E27FC236}">
                <a16:creationId xmlns:a16="http://schemas.microsoft.com/office/drawing/2014/main" id="{208743AF-DCB1-46C0-B124-0B3D25E91866}"/>
              </a:ext>
            </a:extLst>
          </p:cNvPr>
          <p:cNvSpPr txBox="1"/>
          <p:nvPr/>
        </p:nvSpPr>
        <p:spPr>
          <a:xfrm>
            <a:off x="2306721" y="6220585"/>
            <a:ext cx="7691521" cy="579967"/>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Data are means ± standard error. Tukey’s test (n=6,α =0.05)</a:t>
            </a:r>
          </a:p>
        </p:txBody>
      </p:sp>
    </p:spTree>
    <p:extLst>
      <p:ext uri="{BB962C8B-B14F-4D97-AF65-F5344CB8AC3E}">
        <p14:creationId xmlns:p14="http://schemas.microsoft.com/office/powerpoint/2010/main" val="1348462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D3125-0AEF-498D-9685-CE68EC353922}"/>
              </a:ext>
            </a:extLst>
          </p:cNvPr>
          <p:cNvSpPr>
            <a:spLocks noGrp="1"/>
          </p:cNvSpPr>
          <p:nvPr>
            <p:ph type="title"/>
          </p:nvPr>
        </p:nvSpPr>
        <p:spPr>
          <a:xfrm>
            <a:off x="418205" y="-93371"/>
            <a:ext cx="10515600" cy="1325563"/>
          </a:xfrm>
        </p:spPr>
        <p:txBody>
          <a:bodyPr>
            <a:normAutofit fontScale="90000"/>
          </a:bodyPr>
          <a:lstStyle/>
          <a:p>
            <a:r>
              <a:rPr lang="en-US" sz="3200" b="1" dirty="0">
                <a:latin typeface="Times New Roman" panose="02020603050405020304" pitchFamily="18" charset="0"/>
                <a:cs typeface="Times New Roman" panose="02020603050405020304" pitchFamily="18" charset="0"/>
              </a:rPr>
              <a:t>Results </a:t>
            </a: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Field Trial </a:t>
            </a:r>
          </a:p>
        </p:txBody>
      </p:sp>
      <p:pic>
        <p:nvPicPr>
          <p:cNvPr id="4" name="Content Placeholder 3">
            <a:extLst>
              <a:ext uri="{FF2B5EF4-FFF2-40B4-BE49-F238E27FC236}">
                <a16:creationId xmlns:a16="http://schemas.microsoft.com/office/drawing/2014/main" id="{BD88C2A9-1790-458C-B9DB-8098F394A7D7}"/>
              </a:ext>
            </a:extLst>
          </p:cNvPr>
          <p:cNvPicPr>
            <a:picLocks noGrp="1" noChangeAspect="1"/>
          </p:cNvPicPr>
          <p:nvPr>
            <p:ph idx="1"/>
          </p:nvPr>
        </p:nvPicPr>
        <p:blipFill>
          <a:blip r:embed="rId3"/>
          <a:stretch>
            <a:fillRect/>
          </a:stretch>
        </p:blipFill>
        <p:spPr>
          <a:xfrm>
            <a:off x="950495" y="1232192"/>
            <a:ext cx="9779668" cy="5287702"/>
          </a:xfrm>
          <a:prstGeom prst="rect">
            <a:avLst/>
          </a:prstGeom>
        </p:spPr>
      </p:pic>
      <p:sp>
        <p:nvSpPr>
          <p:cNvPr id="5" name="TextBox 4">
            <a:extLst>
              <a:ext uri="{FF2B5EF4-FFF2-40B4-BE49-F238E27FC236}">
                <a16:creationId xmlns:a16="http://schemas.microsoft.com/office/drawing/2014/main" id="{208743AF-DCB1-46C0-B124-0B3D25E91866}"/>
              </a:ext>
            </a:extLst>
          </p:cNvPr>
          <p:cNvSpPr txBox="1"/>
          <p:nvPr/>
        </p:nvSpPr>
        <p:spPr>
          <a:xfrm>
            <a:off x="2174374" y="6242255"/>
            <a:ext cx="7691521" cy="559640"/>
          </a:xfrm>
          <a:prstGeom prst="rect">
            <a:avLst/>
          </a:prstGeom>
          <a:noFill/>
        </p:spPr>
        <p:txBody>
          <a:bodyPr wrap="square" rtlCol="0">
            <a:spAutoFit/>
          </a:bodyPr>
          <a:lstStyle/>
          <a:p>
            <a:pPr algn="just">
              <a:lnSpc>
                <a:spcPct val="150000"/>
              </a:lnSpc>
            </a:pPr>
            <a:r>
              <a:rPr lang="en-US" sz="2300" dirty="0">
                <a:latin typeface="Times New Roman" panose="02020603050405020304" pitchFamily="18" charset="0"/>
                <a:cs typeface="Times New Roman" panose="02020603050405020304" pitchFamily="18" charset="0"/>
              </a:rPr>
              <a:t>Data are means ± standard error. Tukey’s test (n=6,p&lt;0.05)</a:t>
            </a:r>
          </a:p>
        </p:txBody>
      </p:sp>
      <p:cxnSp>
        <p:nvCxnSpPr>
          <p:cNvPr id="7" name="Straight Connector 6"/>
          <p:cNvCxnSpPr/>
          <p:nvPr/>
        </p:nvCxnSpPr>
        <p:spPr>
          <a:xfrm flipV="1">
            <a:off x="2174374" y="4700337"/>
            <a:ext cx="7691521" cy="641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913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B0383-20D0-44F8-B3CF-05B0EA462CD0}"/>
              </a:ext>
            </a:extLst>
          </p:cNvPr>
          <p:cNvSpPr>
            <a:spLocks noGrp="1"/>
          </p:cNvSpPr>
          <p:nvPr>
            <p:ph type="title"/>
          </p:nvPr>
        </p:nvSpPr>
        <p:spPr>
          <a:xfrm>
            <a:off x="118110" y="113665"/>
            <a:ext cx="10515600" cy="1325563"/>
          </a:xfrm>
        </p:spPr>
        <p:txBody>
          <a:bodyPr>
            <a:normAutofit/>
          </a:bodyPr>
          <a:lstStyle/>
          <a:p>
            <a:r>
              <a:rPr lang="en-US" sz="2900" b="1" dirty="0">
                <a:latin typeface="Times New Roman" panose="02020603050405020304" pitchFamily="18" charset="0"/>
                <a:cs typeface="Times New Roman" panose="02020603050405020304" pitchFamily="18" charset="0"/>
              </a:rPr>
              <a:t>Summary </a:t>
            </a:r>
          </a:p>
        </p:txBody>
      </p:sp>
      <p:sp>
        <p:nvSpPr>
          <p:cNvPr id="3" name="Content Placeholder 2">
            <a:extLst>
              <a:ext uri="{FF2B5EF4-FFF2-40B4-BE49-F238E27FC236}">
                <a16:creationId xmlns:a16="http://schemas.microsoft.com/office/drawing/2014/main" id="{2F4C1A8D-D9E6-4DCC-B764-A1A3E901B02D}"/>
              </a:ext>
            </a:extLst>
          </p:cNvPr>
          <p:cNvSpPr>
            <a:spLocks noGrp="1"/>
          </p:cNvSpPr>
          <p:nvPr>
            <p:ph idx="1"/>
          </p:nvPr>
        </p:nvSpPr>
        <p:spPr>
          <a:xfrm>
            <a:off x="621030" y="1528445"/>
            <a:ext cx="10397490" cy="4758055"/>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We are repeating the 2020 experiment on the use of sweet corn as a trap crop of corn earworm this year, the plants are growing, and we have started collecting data.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High CBD was prevalent in Cherry Blossom varieties. However, legal levels of D9THC in the Wife were maintained.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Cherry Blossom compared to the Wife shows higher yields of CBD in the field experiments.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Further research is underway using different hemp varieties to investigate insect herbivory's impact on the level of cannabinoids.</a:t>
            </a:r>
          </a:p>
        </p:txBody>
      </p:sp>
    </p:spTree>
    <p:extLst>
      <p:ext uri="{BB962C8B-B14F-4D97-AF65-F5344CB8AC3E}">
        <p14:creationId xmlns:p14="http://schemas.microsoft.com/office/powerpoint/2010/main" val="296966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EF2D-3CFD-4FAD-B4E7-1A54C538960E}"/>
              </a:ext>
            </a:extLst>
          </p:cNvPr>
          <p:cNvSpPr>
            <a:spLocks noGrp="1"/>
          </p:cNvSpPr>
          <p:nvPr>
            <p:ph type="title"/>
          </p:nvPr>
        </p:nvSpPr>
        <p:spPr>
          <a:xfrm>
            <a:off x="188495" y="-197073"/>
            <a:ext cx="3348789" cy="1325563"/>
          </a:xfrm>
        </p:spPr>
        <p:txBody>
          <a:bodyPr>
            <a:normAutofit/>
          </a:bodyPr>
          <a:lstStyle/>
          <a:p>
            <a:r>
              <a:rPr lang="en-US" sz="2900" b="1" dirty="0">
                <a:latin typeface="Times New Roman" panose="02020603050405020304" pitchFamily="18" charset="0"/>
                <a:cs typeface="Times New Roman" panose="02020603050405020304" pitchFamily="18" charset="0"/>
              </a:rPr>
              <a:t>Introduction</a:t>
            </a:r>
          </a:p>
        </p:txBody>
      </p:sp>
      <p:grpSp>
        <p:nvGrpSpPr>
          <p:cNvPr id="8" name="Group 7"/>
          <p:cNvGrpSpPr/>
          <p:nvPr/>
        </p:nvGrpSpPr>
        <p:grpSpPr>
          <a:xfrm>
            <a:off x="4307305" y="128824"/>
            <a:ext cx="3236495" cy="1264341"/>
            <a:chOff x="3793959" y="308254"/>
            <a:chExt cx="2534652" cy="1208750"/>
          </a:xfrm>
        </p:grpSpPr>
        <p:sp>
          <p:nvSpPr>
            <p:cNvPr id="4" name="Title 1">
              <a:extLst>
                <a:ext uri="{FF2B5EF4-FFF2-40B4-BE49-F238E27FC236}">
                  <a16:creationId xmlns:a16="http://schemas.microsoft.com/office/drawing/2014/main" id="{4E07EF2D-3CFD-4FAD-B4E7-1A54C538960E}"/>
                </a:ext>
              </a:extLst>
            </p:cNvPr>
            <p:cNvSpPr txBox="1">
              <a:spLocks/>
            </p:cNvSpPr>
            <p:nvPr/>
          </p:nvSpPr>
          <p:spPr>
            <a:xfrm>
              <a:off x="3793959" y="308254"/>
              <a:ext cx="2534652" cy="10874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latin typeface="Times New Roman" panose="02020603050405020304" pitchFamily="18" charset="0"/>
                  <a:cs typeface="Times New Roman" panose="02020603050405020304" pitchFamily="18" charset="0"/>
                </a:rPr>
                <a:t>Hot      Hemp</a:t>
              </a:r>
            </a:p>
          </p:txBody>
        </p:sp>
        <p:pic>
          <p:nvPicPr>
            <p:cNvPr id="5" name="Picture 2" descr="Fire flame icon. Isolated bonfire sign, emoticon flame symbol isolated on  white, , #spon, #bonfire, #sign, #emoticon, #… | Logo illustration,  Emoticon, Illustration">
              <a:extLst>
                <a:ext uri="{FF2B5EF4-FFF2-40B4-BE49-F238E27FC236}">
                  <a16:creationId xmlns:a16="http://schemas.microsoft.com/office/drawing/2014/main" id="{BAA051E9-15E2-4305-AD13-276D8EFA01E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6680" y="308254"/>
              <a:ext cx="1208750" cy="120875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Freeform 14"/>
          <p:cNvSpPr/>
          <p:nvPr/>
        </p:nvSpPr>
        <p:spPr>
          <a:xfrm>
            <a:off x="629652" y="1359922"/>
            <a:ext cx="10872536" cy="3915162"/>
          </a:xfrm>
          <a:custGeom>
            <a:avLst/>
            <a:gdLst>
              <a:gd name="connsiteX0" fmla="*/ 4499216 w 5582652"/>
              <a:gd name="connsiteY0" fmla="*/ 1907155 h 2105526"/>
              <a:gd name="connsiteX1" fmla="*/ 4503943 w 5582652"/>
              <a:gd name="connsiteY1" fmla="*/ 1908541 h 2105526"/>
              <a:gd name="connsiteX2" fmla="*/ 4500114 w 5582652"/>
              <a:gd name="connsiteY2" fmla="*/ 1908026 h 2105526"/>
              <a:gd name="connsiteX3" fmla="*/ 4732939 w 5582652"/>
              <a:gd name="connsiteY3" fmla="*/ 1846926 h 2105526"/>
              <a:gd name="connsiteX4" fmla="*/ 4731750 w 5582652"/>
              <a:gd name="connsiteY4" fmla="*/ 1848519 h 2105526"/>
              <a:gd name="connsiteX5" fmla="*/ 4732076 w 5582652"/>
              <a:gd name="connsiteY5" fmla="*/ 1848047 h 2105526"/>
              <a:gd name="connsiteX6" fmla="*/ 4732939 w 5582652"/>
              <a:gd name="connsiteY6" fmla="*/ 1846926 h 2105526"/>
              <a:gd name="connsiteX7" fmla="*/ 398852 w 5582652"/>
              <a:gd name="connsiteY7" fmla="*/ 136693 h 2105526"/>
              <a:gd name="connsiteX8" fmla="*/ 400040 w 5582652"/>
              <a:gd name="connsiteY8" fmla="*/ 138285 h 2105526"/>
              <a:gd name="connsiteX9" fmla="*/ 399177 w 5582652"/>
              <a:gd name="connsiteY9" fmla="*/ 137164 h 2105526"/>
              <a:gd name="connsiteX10" fmla="*/ 1743048 w 5582652"/>
              <a:gd name="connsiteY10" fmla="*/ 0 h 2105526"/>
              <a:gd name="connsiteX11" fmla="*/ 1803206 w 5582652"/>
              <a:gd name="connsiteY11" fmla="*/ 12031 h 2105526"/>
              <a:gd name="connsiteX12" fmla="*/ 1875396 w 5582652"/>
              <a:gd name="connsiteY12" fmla="*/ 84221 h 2105526"/>
              <a:gd name="connsiteX13" fmla="*/ 1923522 w 5582652"/>
              <a:gd name="connsiteY13" fmla="*/ 120315 h 2105526"/>
              <a:gd name="connsiteX14" fmla="*/ 1971648 w 5582652"/>
              <a:gd name="connsiteY14" fmla="*/ 180473 h 2105526"/>
              <a:gd name="connsiteX15" fmla="*/ 2031806 w 5582652"/>
              <a:gd name="connsiteY15" fmla="*/ 228600 h 2105526"/>
              <a:gd name="connsiteX16" fmla="*/ 2103996 w 5582652"/>
              <a:gd name="connsiteY16" fmla="*/ 300789 h 2105526"/>
              <a:gd name="connsiteX17" fmla="*/ 2188217 w 5582652"/>
              <a:gd name="connsiteY17" fmla="*/ 348915 h 2105526"/>
              <a:gd name="connsiteX18" fmla="*/ 2212280 w 5582652"/>
              <a:gd name="connsiteY18" fmla="*/ 372979 h 2105526"/>
              <a:gd name="connsiteX19" fmla="*/ 2236343 w 5582652"/>
              <a:gd name="connsiteY19" fmla="*/ 324852 h 2105526"/>
              <a:gd name="connsiteX20" fmla="*/ 2260406 w 5582652"/>
              <a:gd name="connsiteY20" fmla="*/ 36094 h 2105526"/>
              <a:gd name="connsiteX21" fmla="*/ 2332596 w 5582652"/>
              <a:gd name="connsiteY21" fmla="*/ 84221 h 2105526"/>
              <a:gd name="connsiteX22" fmla="*/ 2392753 w 5582652"/>
              <a:gd name="connsiteY22" fmla="*/ 120315 h 2105526"/>
              <a:gd name="connsiteX23" fmla="*/ 2501038 w 5582652"/>
              <a:gd name="connsiteY23" fmla="*/ 192505 h 2105526"/>
              <a:gd name="connsiteX24" fmla="*/ 2537132 w 5582652"/>
              <a:gd name="connsiteY24" fmla="*/ 204536 h 2105526"/>
              <a:gd name="connsiteX25" fmla="*/ 2705574 w 5582652"/>
              <a:gd name="connsiteY25" fmla="*/ 324852 h 2105526"/>
              <a:gd name="connsiteX26" fmla="*/ 2741669 w 5582652"/>
              <a:gd name="connsiteY26" fmla="*/ 336884 h 2105526"/>
              <a:gd name="connsiteX27" fmla="*/ 2765732 w 5582652"/>
              <a:gd name="connsiteY27" fmla="*/ 288758 h 2105526"/>
              <a:gd name="connsiteX28" fmla="*/ 2813859 w 5582652"/>
              <a:gd name="connsiteY28" fmla="*/ 96252 h 2105526"/>
              <a:gd name="connsiteX29" fmla="*/ 2886048 w 5582652"/>
              <a:gd name="connsiteY29" fmla="*/ 192505 h 2105526"/>
              <a:gd name="connsiteX30" fmla="*/ 3030427 w 5582652"/>
              <a:gd name="connsiteY30" fmla="*/ 216568 h 2105526"/>
              <a:gd name="connsiteX31" fmla="*/ 3102617 w 5582652"/>
              <a:gd name="connsiteY31" fmla="*/ 204536 h 2105526"/>
              <a:gd name="connsiteX32" fmla="*/ 3162774 w 5582652"/>
              <a:gd name="connsiteY32" fmla="*/ 96252 h 2105526"/>
              <a:gd name="connsiteX33" fmla="*/ 3198869 w 5582652"/>
              <a:gd name="connsiteY33" fmla="*/ 120315 h 2105526"/>
              <a:gd name="connsiteX34" fmla="*/ 3259027 w 5582652"/>
              <a:gd name="connsiteY34" fmla="*/ 192505 h 2105526"/>
              <a:gd name="connsiteX35" fmla="*/ 3307153 w 5582652"/>
              <a:gd name="connsiteY35" fmla="*/ 204536 h 2105526"/>
              <a:gd name="connsiteX36" fmla="*/ 3343248 w 5582652"/>
              <a:gd name="connsiteY36" fmla="*/ 216568 h 2105526"/>
              <a:gd name="connsiteX37" fmla="*/ 3427469 w 5582652"/>
              <a:gd name="connsiteY37" fmla="*/ 240631 h 2105526"/>
              <a:gd name="connsiteX38" fmla="*/ 3463564 w 5582652"/>
              <a:gd name="connsiteY38" fmla="*/ 192505 h 2105526"/>
              <a:gd name="connsiteX39" fmla="*/ 3475596 w 5582652"/>
              <a:gd name="connsiteY39" fmla="*/ 156410 h 2105526"/>
              <a:gd name="connsiteX40" fmla="*/ 3511690 w 5582652"/>
              <a:gd name="connsiteY40" fmla="*/ 132347 h 2105526"/>
              <a:gd name="connsiteX41" fmla="*/ 3559817 w 5582652"/>
              <a:gd name="connsiteY41" fmla="*/ 156410 h 2105526"/>
              <a:gd name="connsiteX42" fmla="*/ 3571848 w 5582652"/>
              <a:gd name="connsiteY42" fmla="*/ 204536 h 2105526"/>
              <a:gd name="connsiteX43" fmla="*/ 3595911 w 5582652"/>
              <a:gd name="connsiteY43" fmla="*/ 240631 h 2105526"/>
              <a:gd name="connsiteX44" fmla="*/ 3619974 w 5582652"/>
              <a:gd name="connsiteY44" fmla="*/ 324852 h 2105526"/>
              <a:gd name="connsiteX45" fmla="*/ 3644038 w 5582652"/>
              <a:gd name="connsiteY45" fmla="*/ 360947 h 2105526"/>
              <a:gd name="connsiteX46" fmla="*/ 3692164 w 5582652"/>
              <a:gd name="connsiteY46" fmla="*/ 385010 h 2105526"/>
              <a:gd name="connsiteX47" fmla="*/ 3836543 w 5582652"/>
              <a:gd name="connsiteY47" fmla="*/ 324852 h 2105526"/>
              <a:gd name="connsiteX48" fmla="*/ 3944827 w 5582652"/>
              <a:gd name="connsiteY48" fmla="*/ 300789 h 2105526"/>
              <a:gd name="connsiteX49" fmla="*/ 4149364 w 5582652"/>
              <a:gd name="connsiteY49" fmla="*/ 276726 h 2105526"/>
              <a:gd name="connsiteX50" fmla="*/ 4197490 w 5582652"/>
              <a:gd name="connsiteY50" fmla="*/ 264694 h 2105526"/>
              <a:gd name="connsiteX51" fmla="*/ 4317806 w 5582652"/>
              <a:gd name="connsiteY51" fmla="*/ 252663 h 2105526"/>
              <a:gd name="connsiteX52" fmla="*/ 4329838 w 5582652"/>
              <a:gd name="connsiteY52" fmla="*/ 192505 h 2105526"/>
              <a:gd name="connsiteX53" fmla="*/ 4353901 w 5582652"/>
              <a:gd name="connsiteY53" fmla="*/ 156410 h 2105526"/>
              <a:gd name="connsiteX54" fmla="*/ 4402027 w 5582652"/>
              <a:gd name="connsiteY54" fmla="*/ 72189 h 2105526"/>
              <a:gd name="connsiteX55" fmla="*/ 4486248 w 5582652"/>
              <a:gd name="connsiteY55" fmla="*/ 84221 h 2105526"/>
              <a:gd name="connsiteX56" fmla="*/ 4558438 w 5582652"/>
              <a:gd name="connsiteY56" fmla="*/ 156410 h 2105526"/>
              <a:gd name="connsiteX57" fmla="*/ 4594532 w 5582652"/>
              <a:gd name="connsiteY57" fmla="*/ 204536 h 2105526"/>
              <a:gd name="connsiteX58" fmla="*/ 4606564 w 5582652"/>
              <a:gd name="connsiteY58" fmla="*/ 240631 h 2105526"/>
              <a:gd name="connsiteX59" fmla="*/ 4618596 w 5582652"/>
              <a:gd name="connsiteY59" fmla="*/ 192505 h 2105526"/>
              <a:gd name="connsiteX60" fmla="*/ 4630627 w 5582652"/>
              <a:gd name="connsiteY60" fmla="*/ 108284 h 2105526"/>
              <a:gd name="connsiteX61" fmla="*/ 4690785 w 5582652"/>
              <a:gd name="connsiteY61" fmla="*/ 48126 h 2105526"/>
              <a:gd name="connsiteX62" fmla="*/ 4738911 w 5582652"/>
              <a:gd name="connsiteY62" fmla="*/ 96252 h 2105526"/>
              <a:gd name="connsiteX63" fmla="*/ 4762974 w 5582652"/>
              <a:gd name="connsiteY63" fmla="*/ 168442 h 2105526"/>
              <a:gd name="connsiteX64" fmla="*/ 4811101 w 5582652"/>
              <a:gd name="connsiteY64" fmla="*/ 252663 h 2105526"/>
              <a:gd name="connsiteX65" fmla="*/ 4847196 w 5582652"/>
              <a:gd name="connsiteY65" fmla="*/ 312821 h 2105526"/>
              <a:gd name="connsiteX66" fmla="*/ 4859227 w 5582652"/>
              <a:gd name="connsiteY66" fmla="*/ 276726 h 2105526"/>
              <a:gd name="connsiteX67" fmla="*/ 4847196 w 5582652"/>
              <a:gd name="connsiteY67" fmla="*/ 216568 h 2105526"/>
              <a:gd name="connsiteX68" fmla="*/ 4835164 w 5582652"/>
              <a:gd name="connsiteY68" fmla="*/ 180473 h 2105526"/>
              <a:gd name="connsiteX69" fmla="*/ 4847196 w 5582652"/>
              <a:gd name="connsiteY69" fmla="*/ 132347 h 2105526"/>
              <a:gd name="connsiteX70" fmla="*/ 4907353 w 5582652"/>
              <a:gd name="connsiteY70" fmla="*/ 144379 h 2105526"/>
              <a:gd name="connsiteX71" fmla="*/ 5027669 w 5582652"/>
              <a:gd name="connsiteY71" fmla="*/ 192505 h 2105526"/>
              <a:gd name="connsiteX72" fmla="*/ 5075796 w 5582652"/>
              <a:gd name="connsiteY72" fmla="*/ 204536 h 2105526"/>
              <a:gd name="connsiteX73" fmla="*/ 5111890 w 5582652"/>
              <a:gd name="connsiteY73" fmla="*/ 216568 h 2105526"/>
              <a:gd name="connsiteX74" fmla="*/ 5172048 w 5582652"/>
              <a:gd name="connsiteY74" fmla="*/ 228600 h 2105526"/>
              <a:gd name="connsiteX75" fmla="*/ 5232206 w 5582652"/>
              <a:gd name="connsiteY75" fmla="*/ 216568 h 2105526"/>
              <a:gd name="connsiteX76" fmla="*/ 5244238 w 5582652"/>
              <a:gd name="connsiteY76" fmla="*/ 180473 h 2105526"/>
              <a:gd name="connsiteX77" fmla="*/ 5256269 w 5582652"/>
              <a:gd name="connsiteY77" fmla="*/ 96252 h 2105526"/>
              <a:gd name="connsiteX78" fmla="*/ 5304396 w 5582652"/>
              <a:gd name="connsiteY78" fmla="*/ 144379 h 2105526"/>
              <a:gd name="connsiteX79" fmla="*/ 5352522 w 5582652"/>
              <a:gd name="connsiteY79" fmla="*/ 168442 h 2105526"/>
              <a:gd name="connsiteX80" fmla="*/ 5508932 w 5582652"/>
              <a:gd name="connsiteY80" fmla="*/ 204536 h 2105526"/>
              <a:gd name="connsiteX81" fmla="*/ 5582652 w 5582652"/>
              <a:gd name="connsiteY81" fmla="*/ 194005 h 2105526"/>
              <a:gd name="connsiteX82" fmla="*/ 5582652 w 5582652"/>
              <a:gd name="connsiteY82" fmla="*/ 1736772 h 2105526"/>
              <a:gd name="connsiteX83" fmla="*/ 5576983 w 5582652"/>
              <a:gd name="connsiteY83" fmla="*/ 1740274 h 2105526"/>
              <a:gd name="connsiteX84" fmla="*/ 5578198 w 5582652"/>
              <a:gd name="connsiteY84" fmla="*/ 1799035 h 2105526"/>
              <a:gd name="connsiteX85" fmla="*/ 5582652 w 5582652"/>
              <a:gd name="connsiteY85" fmla="*/ 1843615 h 2105526"/>
              <a:gd name="connsiteX86" fmla="*/ 5582652 w 5582652"/>
              <a:gd name="connsiteY86" fmla="*/ 2033337 h 2105526"/>
              <a:gd name="connsiteX87" fmla="*/ 5558589 w 5582652"/>
              <a:gd name="connsiteY87" fmla="*/ 1997242 h 2105526"/>
              <a:gd name="connsiteX88" fmla="*/ 5546558 w 5582652"/>
              <a:gd name="connsiteY88" fmla="*/ 1949116 h 2105526"/>
              <a:gd name="connsiteX89" fmla="*/ 5522495 w 5582652"/>
              <a:gd name="connsiteY89" fmla="*/ 1888958 h 2105526"/>
              <a:gd name="connsiteX90" fmla="*/ 5510463 w 5582652"/>
              <a:gd name="connsiteY90" fmla="*/ 1852863 h 2105526"/>
              <a:gd name="connsiteX91" fmla="*/ 5486400 w 5582652"/>
              <a:gd name="connsiteY91" fmla="*/ 1816768 h 2105526"/>
              <a:gd name="connsiteX92" fmla="*/ 5462337 w 5582652"/>
              <a:gd name="connsiteY92" fmla="*/ 1756610 h 2105526"/>
              <a:gd name="connsiteX93" fmla="*/ 5450305 w 5582652"/>
              <a:gd name="connsiteY93" fmla="*/ 1720516 h 2105526"/>
              <a:gd name="connsiteX94" fmla="*/ 5402179 w 5582652"/>
              <a:gd name="connsiteY94" fmla="*/ 1768642 h 2105526"/>
              <a:gd name="connsiteX95" fmla="*/ 5354052 w 5582652"/>
              <a:gd name="connsiteY95" fmla="*/ 1840831 h 2105526"/>
              <a:gd name="connsiteX96" fmla="*/ 5342021 w 5582652"/>
              <a:gd name="connsiteY96" fmla="*/ 1900989 h 2105526"/>
              <a:gd name="connsiteX97" fmla="*/ 5329989 w 5582652"/>
              <a:gd name="connsiteY97" fmla="*/ 1973179 h 2105526"/>
              <a:gd name="connsiteX98" fmla="*/ 5317958 w 5582652"/>
              <a:gd name="connsiteY98" fmla="*/ 1937084 h 2105526"/>
              <a:gd name="connsiteX99" fmla="*/ 5293895 w 5582652"/>
              <a:gd name="connsiteY99" fmla="*/ 1900989 h 2105526"/>
              <a:gd name="connsiteX100" fmla="*/ 5281863 w 5582652"/>
              <a:gd name="connsiteY100" fmla="*/ 1864895 h 2105526"/>
              <a:gd name="connsiteX101" fmla="*/ 5257800 w 5582652"/>
              <a:gd name="connsiteY101" fmla="*/ 1792705 h 2105526"/>
              <a:gd name="connsiteX102" fmla="*/ 5209674 w 5582652"/>
              <a:gd name="connsiteY102" fmla="*/ 1696452 h 2105526"/>
              <a:gd name="connsiteX103" fmla="*/ 5197642 w 5582652"/>
              <a:gd name="connsiteY103" fmla="*/ 1660358 h 2105526"/>
              <a:gd name="connsiteX104" fmla="*/ 5149516 w 5582652"/>
              <a:gd name="connsiteY104" fmla="*/ 1949116 h 2105526"/>
              <a:gd name="connsiteX105" fmla="*/ 5113421 w 5582652"/>
              <a:gd name="connsiteY105" fmla="*/ 1925052 h 2105526"/>
              <a:gd name="connsiteX106" fmla="*/ 5065295 w 5582652"/>
              <a:gd name="connsiteY106" fmla="*/ 1913021 h 2105526"/>
              <a:gd name="connsiteX107" fmla="*/ 5029200 w 5582652"/>
              <a:gd name="connsiteY107" fmla="*/ 1888958 h 2105526"/>
              <a:gd name="connsiteX108" fmla="*/ 4981074 w 5582652"/>
              <a:gd name="connsiteY108" fmla="*/ 1780674 h 2105526"/>
              <a:gd name="connsiteX109" fmla="*/ 4944979 w 5582652"/>
              <a:gd name="connsiteY109" fmla="*/ 1744579 h 2105526"/>
              <a:gd name="connsiteX110" fmla="*/ 4872789 w 5582652"/>
              <a:gd name="connsiteY110" fmla="*/ 1925052 h 2105526"/>
              <a:gd name="connsiteX111" fmla="*/ 4836695 w 5582652"/>
              <a:gd name="connsiteY111" fmla="*/ 1792705 h 2105526"/>
              <a:gd name="connsiteX112" fmla="*/ 4800600 w 5582652"/>
              <a:gd name="connsiteY112" fmla="*/ 1684421 h 2105526"/>
              <a:gd name="connsiteX113" fmla="*/ 4788568 w 5582652"/>
              <a:gd name="connsiteY113" fmla="*/ 1636295 h 2105526"/>
              <a:gd name="connsiteX114" fmla="*/ 4776537 w 5582652"/>
              <a:gd name="connsiteY114" fmla="*/ 1744579 h 2105526"/>
              <a:gd name="connsiteX115" fmla="*/ 4740442 w 5582652"/>
              <a:gd name="connsiteY115" fmla="*/ 1816768 h 2105526"/>
              <a:gd name="connsiteX116" fmla="*/ 4729575 w 5582652"/>
              <a:gd name="connsiteY116" fmla="*/ 1851431 h 2105526"/>
              <a:gd name="connsiteX117" fmla="*/ 4731750 w 5582652"/>
              <a:gd name="connsiteY117" fmla="*/ 1848519 h 2105526"/>
              <a:gd name="connsiteX118" fmla="*/ 4723655 w 5582652"/>
              <a:gd name="connsiteY118" fmla="*/ 1860242 h 2105526"/>
              <a:gd name="connsiteX119" fmla="*/ 4704347 w 5582652"/>
              <a:gd name="connsiteY119" fmla="*/ 1888958 h 2105526"/>
              <a:gd name="connsiteX120" fmla="*/ 4632158 w 5582652"/>
              <a:gd name="connsiteY120" fmla="*/ 1852863 h 2105526"/>
              <a:gd name="connsiteX121" fmla="*/ 4584031 w 5582652"/>
              <a:gd name="connsiteY121" fmla="*/ 1780674 h 2105526"/>
              <a:gd name="connsiteX122" fmla="*/ 4559968 w 5582652"/>
              <a:gd name="connsiteY122" fmla="*/ 1756610 h 2105526"/>
              <a:gd name="connsiteX123" fmla="*/ 4523874 w 5582652"/>
              <a:gd name="connsiteY123" fmla="*/ 1816768 h 2105526"/>
              <a:gd name="connsiteX124" fmla="*/ 4499810 w 5582652"/>
              <a:gd name="connsiteY124" fmla="*/ 1840831 h 2105526"/>
              <a:gd name="connsiteX125" fmla="*/ 4491180 w 5582652"/>
              <a:gd name="connsiteY125" fmla="*/ 1899365 h 2105526"/>
              <a:gd name="connsiteX126" fmla="*/ 4499216 w 5582652"/>
              <a:gd name="connsiteY126" fmla="*/ 1907155 h 2105526"/>
              <a:gd name="connsiteX127" fmla="*/ 4492216 w 5582652"/>
              <a:gd name="connsiteY127" fmla="*/ 1905104 h 2105526"/>
              <a:gd name="connsiteX128" fmla="*/ 4259179 w 5582652"/>
              <a:gd name="connsiteY128" fmla="*/ 1913021 h 2105526"/>
              <a:gd name="connsiteX129" fmla="*/ 4223084 w 5582652"/>
              <a:gd name="connsiteY129" fmla="*/ 1900989 h 2105526"/>
              <a:gd name="connsiteX130" fmla="*/ 4174958 w 5582652"/>
              <a:gd name="connsiteY130" fmla="*/ 1888958 h 2105526"/>
              <a:gd name="connsiteX131" fmla="*/ 4126831 w 5582652"/>
              <a:gd name="connsiteY131" fmla="*/ 1804737 h 2105526"/>
              <a:gd name="connsiteX132" fmla="*/ 4078705 w 5582652"/>
              <a:gd name="connsiteY132" fmla="*/ 1732547 h 2105526"/>
              <a:gd name="connsiteX133" fmla="*/ 4066674 w 5582652"/>
              <a:gd name="connsiteY133" fmla="*/ 1840831 h 2105526"/>
              <a:gd name="connsiteX134" fmla="*/ 4054642 w 5582652"/>
              <a:gd name="connsiteY134" fmla="*/ 1876926 h 2105526"/>
              <a:gd name="connsiteX135" fmla="*/ 4018547 w 5582652"/>
              <a:gd name="connsiteY135" fmla="*/ 1804737 h 2105526"/>
              <a:gd name="connsiteX136" fmla="*/ 4006516 w 5582652"/>
              <a:gd name="connsiteY136" fmla="*/ 1768642 h 2105526"/>
              <a:gd name="connsiteX137" fmla="*/ 3982452 w 5582652"/>
              <a:gd name="connsiteY137" fmla="*/ 1732547 h 2105526"/>
              <a:gd name="connsiteX138" fmla="*/ 3946358 w 5582652"/>
              <a:gd name="connsiteY138" fmla="*/ 1672389 h 2105526"/>
              <a:gd name="connsiteX139" fmla="*/ 3910263 w 5582652"/>
              <a:gd name="connsiteY139" fmla="*/ 1660358 h 2105526"/>
              <a:gd name="connsiteX140" fmla="*/ 3898231 w 5582652"/>
              <a:gd name="connsiteY140" fmla="*/ 1696452 h 2105526"/>
              <a:gd name="connsiteX141" fmla="*/ 3874168 w 5582652"/>
              <a:gd name="connsiteY141" fmla="*/ 1720516 h 2105526"/>
              <a:gd name="connsiteX142" fmla="*/ 3789947 w 5582652"/>
              <a:gd name="connsiteY142" fmla="*/ 1780674 h 2105526"/>
              <a:gd name="connsiteX143" fmla="*/ 3741821 w 5582652"/>
              <a:gd name="connsiteY143" fmla="*/ 1804737 h 2105526"/>
              <a:gd name="connsiteX144" fmla="*/ 3693695 w 5582652"/>
              <a:gd name="connsiteY144" fmla="*/ 1840831 h 2105526"/>
              <a:gd name="connsiteX145" fmla="*/ 3621505 w 5582652"/>
              <a:gd name="connsiteY145" fmla="*/ 1840831 h 2105526"/>
              <a:gd name="connsiteX146" fmla="*/ 3609474 w 5582652"/>
              <a:gd name="connsiteY146" fmla="*/ 1804737 h 2105526"/>
              <a:gd name="connsiteX147" fmla="*/ 3561347 w 5582652"/>
              <a:gd name="connsiteY147" fmla="*/ 1708484 h 2105526"/>
              <a:gd name="connsiteX148" fmla="*/ 3501189 w 5582652"/>
              <a:gd name="connsiteY148" fmla="*/ 1588168 h 2105526"/>
              <a:gd name="connsiteX149" fmla="*/ 3465095 w 5582652"/>
              <a:gd name="connsiteY149" fmla="*/ 1540042 h 2105526"/>
              <a:gd name="connsiteX150" fmla="*/ 3429000 w 5582652"/>
              <a:gd name="connsiteY150" fmla="*/ 1528010 h 2105526"/>
              <a:gd name="connsiteX151" fmla="*/ 3356810 w 5582652"/>
              <a:gd name="connsiteY151" fmla="*/ 1552074 h 2105526"/>
              <a:gd name="connsiteX152" fmla="*/ 3224463 w 5582652"/>
              <a:gd name="connsiteY152" fmla="*/ 1648326 h 2105526"/>
              <a:gd name="connsiteX153" fmla="*/ 3019926 w 5582652"/>
              <a:gd name="connsiteY153" fmla="*/ 1816768 h 2105526"/>
              <a:gd name="connsiteX154" fmla="*/ 2935705 w 5582652"/>
              <a:gd name="connsiteY154" fmla="*/ 1864895 h 2105526"/>
              <a:gd name="connsiteX155" fmla="*/ 2875547 w 5582652"/>
              <a:gd name="connsiteY155" fmla="*/ 1792705 h 2105526"/>
              <a:gd name="connsiteX156" fmla="*/ 2851484 w 5582652"/>
              <a:gd name="connsiteY156" fmla="*/ 1756610 h 2105526"/>
              <a:gd name="connsiteX157" fmla="*/ 2815389 w 5582652"/>
              <a:gd name="connsiteY157" fmla="*/ 1744579 h 2105526"/>
              <a:gd name="connsiteX158" fmla="*/ 2743200 w 5582652"/>
              <a:gd name="connsiteY158" fmla="*/ 1816768 h 2105526"/>
              <a:gd name="connsiteX159" fmla="*/ 2695074 w 5582652"/>
              <a:gd name="connsiteY159" fmla="*/ 1852863 h 2105526"/>
              <a:gd name="connsiteX160" fmla="*/ 2658979 w 5582652"/>
              <a:gd name="connsiteY160" fmla="*/ 1888958 h 2105526"/>
              <a:gd name="connsiteX161" fmla="*/ 2598821 w 5582652"/>
              <a:gd name="connsiteY161" fmla="*/ 1900989 h 2105526"/>
              <a:gd name="connsiteX162" fmla="*/ 2562726 w 5582652"/>
              <a:gd name="connsiteY162" fmla="*/ 1876926 h 2105526"/>
              <a:gd name="connsiteX163" fmla="*/ 2478505 w 5582652"/>
              <a:gd name="connsiteY163" fmla="*/ 1768642 h 2105526"/>
              <a:gd name="connsiteX164" fmla="*/ 2406316 w 5582652"/>
              <a:gd name="connsiteY164" fmla="*/ 1744579 h 2105526"/>
              <a:gd name="connsiteX165" fmla="*/ 2382252 w 5582652"/>
              <a:gd name="connsiteY165" fmla="*/ 1768642 h 2105526"/>
              <a:gd name="connsiteX166" fmla="*/ 2346158 w 5582652"/>
              <a:gd name="connsiteY166" fmla="*/ 1792705 h 2105526"/>
              <a:gd name="connsiteX167" fmla="*/ 2310063 w 5582652"/>
              <a:gd name="connsiteY167" fmla="*/ 1840831 h 2105526"/>
              <a:gd name="connsiteX168" fmla="*/ 2249905 w 5582652"/>
              <a:gd name="connsiteY168" fmla="*/ 1852863 h 2105526"/>
              <a:gd name="connsiteX169" fmla="*/ 2237874 w 5582652"/>
              <a:gd name="connsiteY169" fmla="*/ 2021305 h 2105526"/>
              <a:gd name="connsiteX170" fmla="*/ 2213810 w 5582652"/>
              <a:gd name="connsiteY170" fmla="*/ 1997242 h 2105526"/>
              <a:gd name="connsiteX171" fmla="*/ 2189747 w 5582652"/>
              <a:gd name="connsiteY171" fmla="*/ 1925052 h 2105526"/>
              <a:gd name="connsiteX172" fmla="*/ 2129589 w 5582652"/>
              <a:gd name="connsiteY172" fmla="*/ 1828800 h 2105526"/>
              <a:gd name="connsiteX173" fmla="*/ 2069431 w 5582652"/>
              <a:gd name="connsiteY173" fmla="*/ 1804737 h 2105526"/>
              <a:gd name="connsiteX174" fmla="*/ 1997242 w 5582652"/>
              <a:gd name="connsiteY174" fmla="*/ 1876926 h 2105526"/>
              <a:gd name="connsiteX175" fmla="*/ 1828800 w 5582652"/>
              <a:gd name="connsiteY175" fmla="*/ 1997242 h 2105526"/>
              <a:gd name="connsiteX176" fmla="*/ 1792705 w 5582652"/>
              <a:gd name="connsiteY176" fmla="*/ 1973179 h 2105526"/>
              <a:gd name="connsiteX177" fmla="*/ 1756610 w 5582652"/>
              <a:gd name="connsiteY177" fmla="*/ 1888958 h 2105526"/>
              <a:gd name="connsiteX178" fmla="*/ 1744579 w 5582652"/>
              <a:gd name="connsiteY178" fmla="*/ 1828800 h 2105526"/>
              <a:gd name="connsiteX179" fmla="*/ 1636295 w 5582652"/>
              <a:gd name="connsiteY179" fmla="*/ 1744579 h 2105526"/>
              <a:gd name="connsiteX180" fmla="*/ 1576137 w 5582652"/>
              <a:gd name="connsiteY180" fmla="*/ 1804737 h 2105526"/>
              <a:gd name="connsiteX181" fmla="*/ 1540042 w 5582652"/>
              <a:gd name="connsiteY181" fmla="*/ 1840831 h 2105526"/>
              <a:gd name="connsiteX182" fmla="*/ 1528010 w 5582652"/>
              <a:gd name="connsiteY182" fmla="*/ 1888958 h 2105526"/>
              <a:gd name="connsiteX183" fmla="*/ 1491916 w 5582652"/>
              <a:gd name="connsiteY183" fmla="*/ 1925052 h 2105526"/>
              <a:gd name="connsiteX184" fmla="*/ 1467852 w 5582652"/>
              <a:gd name="connsiteY184" fmla="*/ 1973179 h 2105526"/>
              <a:gd name="connsiteX185" fmla="*/ 1395663 w 5582652"/>
              <a:gd name="connsiteY185" fmla="*/ 1925052 h 2105526"/>
              <a:gd name="connsiteX186" fmla="*/ 1335505 w 5582652"/>
              <a:gd name="connsiteY186" fmla="*/ 1913021 h 2105526"/>
              <a:gd name="connsiteX187" fmla="*/ 1323474 w 5582652"/>
              <a:gd name="connsiteY187" fmla="*/ 2105526 h 2105526"/>
              <a:gd name="connsiteX188" fmla="*/ 1287497 w 5582652"/>
              <a:gd name="connsiteY188" fmla="*/ 2105526 h 2105526"/>
              <a:gd name="connsiteX189" fmla="*/ 1285334 w 5582652"/>
              <a:gd name="connsiteY189" fmla="*/ 2102167 h 2105526"/>
              <a:gd name="connsiteX190" fmla="*/ 1263316 w 5582652"/>
              <a:gd name="connsiteY190" fmla="*/ 2057400 h 2105526"/>
              <a:gd name="connsiteX191" fmla="*/ 1239252 w 5582652"/>
              <a:gd name="connsiteY191" fmla="*/ 1997242 h 2105526"/>
              <a:gd name="connsiteX192" fmla="*/ 1215189 w 5582652"/>
              <a:gd name="connsiteY192" fmla="*/ 1961147 h 2105526"/>
              <a:gd name="connsiteX193" fmla="*/ 1203158 w 5582652"/>
              <a:gd name="connsiteY193" fmla="*/ 1925052 h 2105526"/>
              <a:gd name="connsiteX194" fmla="*/ 1179095 w 5582652"/>
              <a:gd name="connsiteY194" fmla="*/ 1876926 h 2105526"/>
              <a:gd name="connsiteX195" fmla="*/ 1155031 w 5582652"/>
              <a:gd name="connsiteY195" fmla="*/ 1852863 h 2105526"/>
              <a:gd name="connsiteX196" fmla="*/ 1130968 w 5582652"/>
              <a:gd name="connsiteY196" fmla="*/ 1804737 h 2105526"/>
              <a:gd name="connsiteX197" fmla="*/ 1094874 w 5582652"/>
              <a:gd name="connsiteY197" fmla="*/ 1792705 h 2105526"/>
              <a:gd name="connsiteX198" fmla="*/ 1058779 w 5582652"/>
              <a:gd name="connsiteY198" fmla="*/ 1816768 h 2105526"/>
              <a:gd name="connsiteX199" fmla="*/ 1010652 w 5582652"/>
              <a:gd name="connsiteY199" fmla="*/ 1888958 h 2105526"/>
              <a:gd name="connsiteX200" fmla="*/ 974558 w 5582652"/>
              <a:gd name="connsiteY200" fmla="*/ 1949116 h 2105526"/>
              <a:gd name="connsiteX201" fmla="*/ 926431 w 5582652"/>
              <a:gd name="connsiteY201" fmla="*/ 2021305 h 2105526"/>
              <a:gd name="connsiteX202" fmla="*/ 866274 w 5582652"/>
              <a:gd name="connsiteY202" fmla="*/ 1937084 h 2105526"/>
              <a:gd name="connsiteX203" fmla="*/ 842210 w 5582652"/>
              <a:gd name="connsiteY203" fmla="*/ 1900989 h 2105526"/>
              <a:gd name="connsiteX204" fmla="*/ 794084 w 5582652"/>
              <a:gd name="connsiteY204" fmla="*/ 1780674 h 2105526"/>
              <a:gd name="connsiteX205" fmla="*/ 757989 w 5582652"/>
              <a:gd name="connsiteY205" fmla="*/ 1768642 h 2105526"/>
              <a:gd name="connsiteX206" fmla="*/ 745958 w 5582652"/>
              <a:gd name="connsiteY206" fmla="*/ 1973179 h 2105526"/>
              <a:gd name="connsiteX207" fmla="*/ 709863 w 5582652"/>
              <a:gd name="connsiteY207" fmla="*/ 1900989 h 2105526"/>
              <a:gd name="connsiteX208" fmla="*/ 697831 w 5582652"/>
              <a:gd name="connsiteY208" fmla="*/ 1864895 h 2105526"/>
              <a:gd name="connsiteX209" fmla="*/ 661737 w 5582652"/>
              <a:gd name="connsiteY209" fmla="*/ 1852863 h 2105526"/>
              <a:gd name="connsiteX210" fmla="*/ 517358 w 5582652"/>
              <a:gd name="connsiteY210" fmla="*/ 1828800 h 2105526"/>
              <a:gd name="connsiteX211" fmla="*/ 409074 w 5582652"/>
              <a:gd name="connsiteY211" fmla="*/ 1804737 h 2105526"/>
              <a:gd name="connsiteX212" fmla="*/ 324852 w 5582652"/>
              <a:gd name="connsiteY212" fmla="*/ 1792705 h 2105526"/>
              <a:gd name="connsiteX213" fmla="*/ 312821 w 5582652"/>
              <a:gd name="connsiteY213" fmla="*/ 1756610 h 2105526"/>
              <a:gd name="connsiteX214" fmla="*/ 252663 w 5582652"/>
              <a:gd name="connsiteY214" fmla="*/ 1708484 h 2105526"/>
              <a:gd name="connsiteX215" fmla="*/ 240631 w 5582652"/>
              <a:gd name="connsiteY215" fmla="*/ 1828800 h 2105526"/>
              <a:gd name="connsiteX216" fmla="*/ 192505 w 5582652"/>
              <a:gd name="connsiteY216" fmla="*/ 1840831 h 2105526"/>
              <a:gd name="connsiteX217" fmla="*/ 180474 w 5582652"/>
              <a:gd name="connsiteY217" fmla="*/ 1804737 h 2105526"/>
              <a:gd name="connsiteX218" fmla="*/ 144379 w 5582652"/>
              <a:gd name="connsiteY218" fmla="*/ 1744579 h 2105526"/>
              <a:gd name="connsiteX219" fmla="*/ 132347 w 5582652"/>
              <a:gd name="connsiteY219" fmla="*/ 1696452 h 2105526"/>
              <a:gd name="connsiteX220" fmla="*/ 96252 w 5582652"/>
              <a:gd name="connsiteY220" fmla="*/ 1684421 h 2105526"/>
              <a:gd name="connsiteX221" fmla="*/ 72189 w 5582652"/>
              <a:gd name="connsiteY221" fmla="*/ 1756610 h 2105526"/>
              <a:gd name="connsiteX222" fmla="*/ 48126 w 5582652"/>
              <a:gd name="connsiteY222" fmla="*/ 1804737 h 2105526"/>
              <a:gd name="connsiteX223" fmla="*/ 12389 w 5582652"/>
              <a:gd name="connsiteY223" fmla="*/ 1826144 h 2105526"/>
              <a:gd name="connsiteX224" fmla="*/ 0 w 5582652"/>
              <a:gd name="connsiteY224" fmla="*/ 1827223 h 2105526"/>
              <a:gd name="connsiteX225" fmla="*/ 0 w 5582652"/>
              <a:gd name="connsiteY225" fmla="*/ 149595 h 2105526"/>
              <a:gd name="connsiteX226" fmla="*/ 63147 w 5582652"/>
              <a:gd name="connsiteY226" fmla="*/ 194253 h 2105526"/>
              <a:gd name="connsiteX227" fmla="*/ 154880 w 5582652"/>
              <a:gd name="connsiteY227" fmla="*/ 252663 h 2105526"/>
              <a:gd name="connsiteX228" fmla="*/ 203006 w 5582652"/>
              <a:gd name="connsiteY228" fmla="*/ 240631 h 2105526"/>
              <a:gd name="connsiteX229" fmla="*/ 299259 w 5582652"/>
              <a:gd name="connsiteY229" fmla="*/ 132347 h 2105526"/>
              <a:gd name="connsiteX230" fmla="*/ 371448 w 5582652"/>
              <a:gd name="connsiteY230" fmla="*/ 96252 h 2105526"/>
              <a:gd name="connsiteX231" fmla="*/ 390756 w 5582652"/>
              <a:gd name="connsiteY231" fmla="*/ 124969 h 2105526"/>
              <a:gd name="connsiteX232" fmla="*/ 398852 w 5582652"/>
              <a:gd name="connsiteY232" fmla="*/ 136693 h 2105526"/>
              <a:gd name="connsiteX233" fmla="*/ 396676 w 5582652"/>
              <a:gd name="connsiteY233" fmla="*/ 133779 h 2105526"/>
              <a:gd name="connsiteX234" fmla="*/ 407543 w 5582652"/>
              <a:gd name="connsiteY234" fmla="*/ 168442 h 2105526"/>
              <a:gd name="connsiteX235" fmla="*/ 431606 w 5582652"/>
              <a:gd name="connsiteY235" fmla="*/ 204536 h 2105526"/>
              <a:gd name="connsiteX236" fmla="*/ 443638 w 5582652"/>
              <a:gd name="connsiteY236" fmla="*/ 240631 h 2105526"/>
              <a:gd name="connsiteX237" fmla="*/ 491764 w 5582652"/>
              <a:gd name="connsiteY237" fmla="*/ 312821 h 2105526"/>
              <a:gd name="connsiteX238" fmla="*/ 503796 w 5582652"/>
              <a:gd name="connsiteY238" fmla="*/ 264694 h 2105526"/>
              <a:gd name="connsiteX239" fmla="*/ 515827 w 5582652"/>
              <a:gd name="connsiteY239" fmla="*/ 120315 h 2105526"/>
              <a:gd name="connsiteX240" fmla="*/ 600048 w 5582652"/>
              <a:gd name="connsiteY240" fmla="*/ 132347 h 2105526"/>
              <a:gd name="connsiteX241" fmla="*/ 636143 w 5582652"/>
              <a:gd name="connsiteY241" fmla="*/ 156410 h 2105526"/>
              <a:gd name="connsiteX242" fmla="*/ 756459 w 5582652"/>
              <a:gd name="connsiteY242" fmla="*/ 180473 h 2105526"/>
              <a:gd name="connsiteX243" fmla="*/ 792553 w 5582652"/>
              <a:gd name="connsiteY243" fmla="*/ 192505 h 2105526"/>
              <a:gd name="connsiteX244" fmla="*/ 864743 w 5582652"/>
              <a:gd name="connsiteY244" fmla="*/ 240631 h 2105526"/>
              <a:gd name="connsiteX245" fmla="*/ 948964 w 5582652"/>
              <a:gd name="connsiteY245" fmla="*/ 336884 h 2105526"/>
              <a:gd name="connsiteX246" fmla="*/ 973027 w 5582652"/>
              <a:gd name="connsiteY246" fmla="*/ 300789 h 2105526"/>
              <a:gd name="connsiteX247" fmla="*/ 985059 w 5582652"/>
              <a:gd name="connsiteY247" fmla="*/ 240631 h 2105526"/>
              <a:gd name="connsiteX248" fmla="*/ 997090 w 5582652"/>
              <a:gd name="connsiteY248" fmla="*/ 12031 h 2105526"/>
              <a:gd name="connsiteX249" fmla="*/ 1033185 w 5582652"/>
              <a:gd name="connsiteY249" fmla="*/ 24063 h 2105526"/>
              <a:gd name="connsiteX250" fmla="*/ 1081311 w 5582652"/>
              <a:gd name="connsiteY250" fmla="*/ 120315 h 2105526"/>
              <a:gd name="connsiteX251" fmla="*/ 1093343 w 5582652"/>
              <a:gd name="connsiteY251" fmla="*/ 156410 h 2105526"/>
              <a:gd name="connsiteX252" fmla="*/ 1129438 w 5582652"/>
              <a:gd name="connsiteY252" fmla="*/ 192505 h 2105526"/>
              <a:gd name="connsiteX253" fmla="*/ 1165532 w 5582652"/>
              <a:gd name="connsiteY253" fmla="*/ 204536 h 2105526"/>
              <a:gd name="connsiteX254" fmla="*/ 1297880 w 5582652"/>
              <a:gd name="connsiteY254" fmla="*/ 240631 h 2105526"/>
              <a:gd name="connsiteX255" fmla="*/ 1394132 w 5582652"/>
              <a:gd name="connsiteY255" fmla="*/ 288758 h 2105526"/>
              <a:gd name="connsiteX256" fmla="*/ 1478353 w 5582652"/>
              <a:gd name="connsiteY256" fmla="*/ 312821 h 2105526"/>
              <a:gd name="connsiteX257" fmla="*/ 1550543 w 5582652"/>
              <a:gd name="connsiteY257" fmla="*/ 336884 h 2105526"/>
              <a:gd name="connsiteX258" fmla="*/ 1646796 w 5582652"/>
              <a:gd name="connsiteY258" fmla="*/ 360947 h 2105526"/>
              <a:gd name="connsiteX259" fmla="*/ 1670859 w 5582652"/>
              <a:gd name="connsiteY259" fmla="*/ 228600 h 2105526"/>
              <a:gd name="connsiteX260" fmla="*/ 1706953 w 5582652"/>
              <a:gd name="connsiteY260" fmla="*/ 84221 h 2105526"/>
              <a:gd name="connsiteX261" fmla="*/ 1743048 w 5582652"/>
              <a:gd name="connsiteY261" fmla="*/ 0 h 210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5582652" h="2105526">
                <a:moveTo>
                  <a:pt x="4499216" y="1907155"/>
                </a:moveTo>
                <a:lnTo>
                  <a:pt x="4503943" y="1908541"/>
                </a:lnTo>
                <a:cubicBezTo>
                  <a:pt x="4504679" y="1909261"/>
                  <a:pt x="4502821" y="1909322"/>
                  <a:pt x="4500114" y="1908026"/>
                </a:cubicBezTo>
                <a:close/>
                <a:moveTo>
                  <a:pt x="4732939" y="1846926"/>
                </a:moveTo>
                <a:lnTo>
                  <a:pt x="4731750" y="1848519"/>
                </a:lnTo>
                <a:lnTo>
                  <a:pt x="4732076" y="1848047"/>
                </a:lnTo>
                <a:cubicBezTo>
                  <a:pt x="4733438" y="1846130"/>
                  <a:pt x="4733541" y="1846059"/>
                  <a:pt x="4732939" y="1846926"/>
                </a:cubicBezTo>
                <a:close/>
                <a:moveTo>
                  <a:pt x="398852" y="136693"/>
                </a:moveTo>
                <a:lnTo>
                  <a:pt x="400040" y="138285"/>
                </a:lnTo>
                <a:cubicBezTo>
                  <a:pt x="400642" y="139151"/>
                  <a:pt x="400539" y="139080"/>
                  <a:pt x="399177" y="137164"/>
                </a:cubicBezTo>
                <a:close/>
                <a:moveTo>
                  <a:pt x="1743048" y="0"/>
                </a:moveTo>
                <a:cubicBezTo>
                  <a:pt x="1763101" y="4010"/>
                  <a:pt x="1785953" y="1052"/>
                  <a:pt x="1803206" y="12031"/>
                </a:cubicBezTo>
                <a:cubicBezTo>
                  <a:pt x="1831916" y="30301"/>
                  <a:pt x="1850101" y="61456"/>
                  <a:pt x="1875396" y="84221"/>
                </a:cubicBezTo>
                <a:cubicBezTo>
                  <a:pt x="1890301" y="97635"/>
                  <a:pt x="1909343" y="106136"/>
                  <a:pt x="1923522" y="120315"/>
                </a:cubicBezTo>
                <a:cubicBezTo>
                  <a:pt x="1941680" y="138473"/>
                  <a:pt x="1953490" y="162315"/>
                  <a:pt x="1971648" y="180473"/>
                </a:cubicBezTo>
                <a:cubicBezTo>
                  <a:pt x="1989806" y="198632"/>
                  <a:pt x="2012804" y="211326"/>
                  <a:pt x="2031806" y="228600"/>
                </a:cubicBezTo>
                <a:cubicBezTo>
                  <a:pt x="2056987" y="251491"/>
                  <a:pt x="2073558" y="285570"/>
                  <a:pt x="2103996" y="300789"/>
                </a:cubicBezTo>
                <a:cubicBezTo>
                  <a:pt x="2136928" y="317255"/>
                  <a:pt x="2159876" y="326242"/>
                  <a:pt x="2188217" y="348915"/>
                </a:cubicBezTo>
                <a:cubicBezTo>
                  <a:pt x="2197075" y="356001"/>
                  <a:pt x="2204259" y="364958"/>
                  <a:pt x="2212280" y="372979"/>
                </a:cubicBezTo>
                <a:cubicBezTo>
                  <a:pt x="2220301" y="356937"/>
                  <a:pt x="2235654" y="342775"/>
                  <a:pt x="2236343" y="324852"/>
                </a:cubicBezTo>
                <a:cubicBezTo>
                  <a:pt x="2247695" y="29685"/>
                  <a:pt x="2146887" y="111775"/>
                  <a:pt x="2260406" y="36094"/>
                </a:cubicBezTo>
                <a:cubicBezTo>
                  <a:pt x="2284469" y="52136"/>
                  <a:pt x="2308197" y="68694"/>
                  <a:pt x="2332596" y="84221"/>
                </a:cubicBezTo>
                <a:cubicBezTo>
                  <a:pt x="2352325" y="96776"/>
                  <a:pt x="2373296" y="107343"/>
                  <a:pt x="2392753" y="120315"/>
                </a:cubicBezTo>
                <a:cubicBezTo>
                  <a:pt x="2453205" y="160616"/>
                  <a:pt x="2431128" y="157550"/>
                  <a:pt x="2501038" y="192505"/>
                </a:cubicBezTo>
                <a:cubicBezTo>
                  <a:pt x="2512381" y="198177"/>
                  <a:pt x="2525101" y="200526"/>
                  <a:pt x="2537132" y="204536"/>
                </a:cubicBezTo>
                <a:cubicBezTo>
                  <a:pt x="2539414" y="206248"/>
                  <a:pt x="2684461" y="317814"/>
                  <a:pt x="2705574" y="324852"/>
                </a:cubicBezTo>
                <a:lnTo>
                  <a:pt x="2741669" y="336884"/>
                </a:lnTo>
                <a:cubicBezTo>
                  <a:pt x="2749690" y="320842"/>
                  <a:pt x="2763507" y="306555"/>
                  <a:pt x="2765732" y="288758"/>
                </a:cubicBezTo>
                <a:cubicBezTo>
                  <a:pt x="2795522" y="50440"/>
                  <a:pt x="2725393" y="-21701"/>
                  <a:pt x="2813859" y="96252"/>
                </a:cubicBezTo>
                <a:cubicBezTo>
                  <a:pt x="2834490" y="158144"/>
                  <a:pt x="2821672" y="176411"/>
                  <a:pt x="2886048" y="192505"/>
                </a:cubicBezTo>
                <a:cubicBezTo>
                  <a:pt x="2933381" y="204338"/>
                  <a:pt x="3030427" y="216568"/>
                  <a:pt x="3030427" y="216568"/>
                </a:cubicBezTo>
                <a:cubicBezTo>
                  <a:pt x="3054490" y="212557"/>
                  <a:pt x="3089520" y="225117"/>
                  <a:pt x="3102617" y="204536"/>
                </a:cubicBezTo>
                <a:cubicBezTo>
                  <a:pt x="3179583" y="83589"/>
                  <a:pt x="3049581" y="67955"/>
                  <a:pt x="3162774" y="96252"/>
                </a:cubicBezTo>
                <a:cubicBezTo>
                  <a:pt x="3174806" y="104273"/>
                  <a:pt x="3188644" y="110090"/>
                  <a:pt x="3198869" y="120315"/>
                </a:cubicBezTo>
                <a:cubicBezTo>
                  <a:pt x="3232092" y="153538"/>
                  <a:pt x="3213034" y="166224"/>
                  <a:pt x="3259027" y="192505"/>
                </a:cubicBezTo>
                <a:cubicBezTo>
                  <a:pt x="3273384" y="200709"/>
                  <a:pt x="3291254" y="199993"/>
                  <a:pt x="3307153" y="204536"/>
                </a:cubicBezTo>
                <a:cubicBezTo>
                  <a:pt x="3319348" y="208020"/>
                  <a:pt x="3331053" y="213084"/>
                  <a:pt x="3343248" y="216568"/>
                </a:cubicBezTo>
                <a:cubicBezTo>
                  <a:pt x="3449027" y="246792"/>
                  <a:pt x="3340905" y="211778"/>
                  <a:pt x="3427469" y="240631"/>
                </a:cubicBezTo>
                <a:cubicBezTo>
                  <a:pt x="3439501" y="224589"/>
                  <a:pt x="3453615" y="209915"/>
                  <a:pt x="3463564" y="192505"/>
                </a:cubicBezTo>
                <a:cubicBezTo>
                  <a:pt x="3469856" y="181494"/>
                  <a:pt x="3467673" y="166313"/>
                  <a:pt x="3475596" y="156410"/>
                </a:cubicBezTo>
                <a:cubicBezTo>
                  <a:pt x="3484629" y="145119"/>
                  <a:pt x="3499659" y="140368"/>
                  <a:pt x="3511690" y="132347"/>
                </a:cubicBezTo>
                <a:cubicBezTo>
                  <a:pt x="3527732" y="140368"/>
                  <a:pt x="3548335" y="142631"/>
                  <a:pt x="3559817" y="156410"/>
                </a:cubicBezTo>
                <a:cubicBezTo>
                  <a:pt x="3570403" y="169113"/>
                  <a:pt x="3565334" y="189337"/>
                  <a:pt x="3571848" y="204536"/>
                </a:cubicBezTo>
                <a:cubicBezTo>
                  <a:pt x="3577544" y="217827"/>
                  <a:pt x="3589444" y="227697"/>
                  <a:pt x="3595911" y="240631"/>
                </a:cubicBezTo>
                <a:cubicBezTo>
                  <a:pt x="3619333" y="287475"/>
                  <a:pt x="3596835" y="270861"/>
                  <a:pt x="3619974" y="324852"/>
                </a:cubicBezTo>
                <a:cubicBezTo>
                  <a:pt x="3625670" y="338143"/>
                  <a:pt x="3632929" y="351690"/>
                  <a:pt x="3644038" y="360947"/>
                </a:cubicBezTo>
                <a:cubicBezTo>
                  <a:pt x="3657816" y="372429"/>
                  <a:pt x="3676122" y="376989"/>
                  <a:pt x="3692164" y="385010"/>
                </a:cubicBezTo>
                <a:cubicBezTo>
                  <a:pt x="3740290" y="364957"/>
                  <a:pt x="3785648" y="336162"/>
                  <a:pt x="3836543" y="324852"/>
                </a:cubicBezTo>
                <a:cubicBezTo>
                  <a:pt x="3872638" y="316831"/>
                  <a:pt x="3908414" y="307215"/>
                  <a:pt x="3944827" y="300789"/>
                </a:cubicBezTo>
                <a:cubicBezTo>
                  <a:pt x="3972920" y="295831"/>
                  <a:pt x="4125974" y="279325"/>
                  <a:pt x="4149364" y="276726"/>
                </a:cubicBezTo>
                <a:cubicBezTo>
                  <a:pt x="4165406" y="272715"/>
                  <a:pt x="4181120" y="267032"/>
                  <a:pt x="4197490" y="264694"/>
                </a:cubicBezTo>
                <a:cubicBezTo>
                  <a:pt x="4237390" y="258994"/>
                  <a:pt x="4282422" y="271963"/>
                  <a:pt x="4317806" y="252663"/>
                </a:cubicBezTo>
                <a:cubicBezTo>
                  <a:pt x="4335759" y="242871"/>
                  <a:pt x="4322658" y="211653"/>
                  <a:pt x="4329838" y="192505"/>
                </a:cubicBezTo>
                <a:cubicBezTo>
                  <a:pt x="4334915" y="178965"/>
                  <a:pt x="4346727" y="168965"/>
                  <a:pt x="4353901" y="156410"/>
                </a:cubicBezTo>
                <a:cubicBezTo>
                  <a:pt x="4414961" y="49555"/>
                  <a:pt x="4343401" y="160129"/>
                  <a:pt x="4402027" y="72189"/>
                </a:cubicBezTo>
                <a:cubicBezTo>
                  <a:pt x="4430101" y="76200"/>
                  <a:pt x="4459597" y="74530"/>
                  <a:pt x="4486248" y="84221"/>
                </a:cubicBezTo>
                <a:cubicBezTo>
                  <a:pt x="4528395" y="99547"/>
                  <a:pt x="4535905" y="124864"/>
                  <a:pt x="4558438" y="156410"/>
                </a:cubicBezTo>
                <a:cubicBezTo>
                  <a:pt x="4570093" y="172727"/>
                  <a:pt x="4582501" y="188494"/>
                  <a:pt x="4594532" y="204536"/>
                </a:cubicBezTo>
                <a:cubicBezTo>
                  <a:pt x="4598543" y="216568"/>
                  <a:pt x="4595220" y="246302"/>
                  <a:pt x="4606564" y="240631"/>
                </a:cubicBezTo>
                <a:cubicBezTo>
                  <a:pt x="4621354" y="233236"/>
                  <a:pt x="4615638" y="208774"/>
                  <a:pt x="4618596" y="192505"/>
                </a:cubicBezTo>
                <a:cubicBezTo>
                  <a:pt x="4623669" y="164604"/>
                  <a:pt x="4622478" y="135447"/>
                  <a:pt x="4630627" y="108284"/>
                </a:cubicBezTo>
                <a:cubicBezTo>
                  <a:pt x="4640653" y="74862"/>
                  <a:pt x="4664716" y="65505"/>
                  <a:pt x="4690785" y="48126"/>
                </a:cubicBezTo>
                <a:cubicBezTo>
                  <a:pt x="4706827" y="64168"/>
                  <a:pt x="4727239" y="76798"/>
                  <a:pt x="4738911" y="96252"/>
                </a:cubicBezTo>
                <a:cubicBezTo>
                  <a:pt x="4751961" y="118002"/>
                  <a:pt x="4753554" y="144891"/>
                  <a:pt x="4762974" y="168442"/>
                </a:cubicBezTo>
                <a:cubicBezTo>
                  <a:pt x="4778237" y="206599"/>
                  <a:pt x="4789399" y="220109"/>
                  <a:pt x="4811101" y="252663"/>
                </a:cubicBezTo>
                <a:cubicBezTo>
                  <a:pt x="4811948" y="255204"/>
                  <a:pt x="4827376" y="319428"/>
                  <a:pt x="4847196" y="312821"/>
                </a:cubicBezTo>
                <a:cubicBezTo>
                  <a:pt x="4859228" y="308810"/>
                  <a:pt x="4855217" y="288758"/>
                  <a:pt x="4859227" y="276726"/>
                </a:cubicBezTo>
                <a:cubicBezTo>
                  <a:pt x="4855217" y="256673"/>
                  <a:pt x="4852156" y="236407"/>
                  <a:pt x="4847196" y="216568"/>
                </a:cubicBezTo>
                <a:cubicBezTo>
                  <a:pt x="4844120" y="204264"/>
                  <a:pt x="4835164" y="193156"/>
                  <a:pt x="4835164" y="180473"/>
                </a:cubicBezTo>
                <a:cubicBezTo>
                  <a:pt x="4835164" y="163937"/>
                  <a:pt x="4843185" y="148389"/>
                  <a:pt x="4847196" y="132347"/>
                </a:cubicBezTo>
                <a:cubicBezTo>
                  <a:pt x="4867248" y="136358"/>
                  <a:pt x="4887953" y="137912"/>
                  <a:pt x="4907353" y="144379"/>
                </a:cubicBezTo>
                <a:cubicBezTo>
                  <a:pt x="4948331" y="158038"/>
                  <a:pt x="4985764" y="182029"/>
                  <a:pt x="5027669" y="192505"/>
                </a:cubicBezTo>
                <a:cubicBezTo>
                  <a:pt x="5043711" y="196515"/>
                  <a:pt x="5059896" y="199993"/>
                  <a:pt x="5075796" y="204536"/>
                </a:cubicBezTo>
                <a:cubicBezTo>
                  <a:pt x="5087990" y="208020"/>
                  <a:pt x="5099586" y="213492"/>
                  <a:pt x="5111890" y="216568"/>
                </a:cubicBezTo>
                <a:cubicBezTo>
                  <a:pt x="5131729" y="221528"/>
                  <a:pt x="5151995" y="224589"/>
                  <a:pt x="5172048" y="228600"/>
                </a:cubicBezTo>
                <a:cubicBezTo>
                  <a:pt x="5192101" y="224589"/>
                  <a:pt x="5215191" y="227912"/>
                  <a:pt x="5232206" y="216568"/>
                </a:cubicBezTo>
                <a:cubicBezTo>
                  <a:pt x="5242758" y="209533"/>
                  <a:pt x="5241751" y="192909"/>
                  <a:pt x="5244238" y="180473"/>
                </a:cubicBezTo>
                <a:cubicBezTo>
                  <a:pt x="5249800" y="152665"/>
                  <a:pt x="5252259" y="124326"/>
                  <a:pt x="5256269" y="96252"/>
                </a:cubicBezTo>
                <a:cubicBezTo>
                  <a:pt x="5352522" y="128337"/>
                  <a:pt x="5240227" y="80210"/>
                  <a:pt x="5304396" y="144379"/>
                </a:cubicBezTo>
                <a:cubicBezTo>
                  <a:pt x="5317078" y="157061"/>
                  <a:pt x="5335507" y="162770"/>
                  <a:pt x="5352522" y="168442"/>
                </a:cubicBezTo>
                <a:cubicBezTo>
                  <a:pt x="5396062" y="182955"/>
                  <a:pt x="5461207" y="194991"/>
                  <a:pt x="5508932" y="204536"/>
                </a:cubicBezTo>
                <a:lnTo>
                  <a:pt x="5582652" y="194005"/>
                </a:lnTo>
                <a:lnTo>
                  <a:pt x="5582652" y="1736772"/>
                </a:lnTo>
                <a:lnTo>
                  <a:pt x="5576983" y="1740274"/>
                </a:lnTo>
                <a:cubicBezTo>
                  <a:pt x="5572205" y="1749853"/>
                  <a:pt x="5574590" y="1768246"/>
                  <a:pt x="5578198" y="1799035"/>
                </a:cubicBezTo>
                <a:lnTo>
                  <a:pt x="5582652" y="1843615"/>
                </a:lnTo>
                <a:lnTo>
                  <a:pt x="5582652" y="2033337"/>
                </a:lnTo>
                <a:cubicBezTo>
                  <a:pt x="5574631" y="2021305"/>
                  <a:pt x="5564285" y="2010533"/>
                  <a:pt x="5558589" y="1997242"/>
                </a:cubicBezTo>
                <a:cubicBezTo>
                  <a:pt x="5552075" y="1982043"/>
                  <a:pt x="5551787" y="1964803"/>
                  <a:pt x="5546558" y="1949116"/>
                </a:cubicBezTo>
                <a:cubicBezTo>
                  <a:pt x="5539728" y="1928627"/>
                  <a:pt x="5530078" y="1909180"/>
                  <a:pt x="5522495" y="1888958"/>
                </a:cubicBezTo>
                <a:cubicBezTo>
                  <a:pt x="5518042" y="1877083"/>
                  <a:pt x="5516135" y="1864207"/>
                  <a:pt x="5510463" y="1852863"/>
                </a:cubicBezTo>
                <a:cubicBezTo>
                  <a:pt x="5503996" y="1839929"/>
                  <a:pt x="5492867" y="1829702"/>
                  <a:pt x="5486400" y="1816768"/>
                </a:cubicBezTo>
                <a:cubicBezTo>
                  <a:pt x="5476741" y="1797451"/>
                  <a:pt x="5469920" y="1776832"/>
                  <a:pt x="5462337" y="1756610"/>
                </a:cubicBezTo>
                <a:cubicBezTo>
                  <a:pt x="5457884" y="1744735"/>
                  <a:pt x="5461648" y="1726188"/>
                  <a:pt x="5450305" y="1720516"/>
                </a:cubicBezTo>
                <a:cubicBezTo>
                  <a:pt x="5413636" y="1702182"/>
                  <a:pt x="5406763" y="1754891"/>
                  <a:pt x="5402179" y="1768642"/>
                </a:cubicBezTo>
                <a:cubicBezTo>
                  <a:pt x="5402179" y="1768642"/>
                  <a:pt x="5366019" y="1814503"/>
                  <a:pt x="5354052" y="1840831"/>
                </a:cubicBezTo>
                <a:cubicBezTo>
                  <a:pt x="5345590" y="1859448"/>
                  <a:pt x="5345679" y="1880869"/>
                  <a:pt x="5342021" y="1900989"/>
                </a:cubicBezTo>
                <a:cubicBezTo>
                  <a:pt x="5337657" y="1924991"/>
                  <a:pt x="5343521" y="1952881"/>
                  <a:pt x="5329989" y="1973179"/>
                </a:cubicBezTo>
                <a:cubicBezTo>
                  <a:pt x="5322954" y="1983731"/>
                  <a:pt x="5321968" y="1949116"/>
                  <a:pt x="5317958" y="1937084"/>
                </a:cubicBezTo>
                <a:lnTo>
                  <a:pt x="5293895" y="1900989"/>
                </a:lnTo>
                <a:cubicBezTo>
                  <a:pt x="5286860" y="1890437"/>
                  <a:pt x="5285874" y="1876926"/>
                  <a:pt x="5281863" y="1864895"/>
                </a:cubicBezTo>
                <a:lnTo>
                  <a:pt x="5257800" y="1792705"/>
                </a:lnTo>
                <a:cubicBezTo>
                  <a:pt x="5246457" y="1758674"/>
                  <a:pt x="5224518" y="1729108"/>
                  <a:pt x="5209674" y="1696452"/>
                </a:cubicBezTo>
                <a:cubicBezTo>
                  <a:pt x="5204426" y="1684907"/>
                  <a:pt x="5201653" y="1672389"/>
                  <a:pt x="5197642" y="1660358"/>
                </a:cubicBezTo>
                <a:cubicBezTo>
                  <a:pt x="5191893" y="1804068"/>
                  <a:pt x="5279946" y="2014332"/>
                  <a:pt x="5149516" y="1949116"/>
                </a:cubicBezTo>
                <a:cubicBezTo>
                  <a:pt x="5136582" y="1942649"/>
                  <a:pt x="5125453" y="1933073"/>
                  <a:pt x="5113421" y="1925052"/>
                </a:cubicBezTo>
                <a:cubicBezTo>
                  <a:pt x="5097379" y="1921042"/>
                  <a:pt x="5080494" y="1919535"/>
                  <a:pt x="5065295" y="1913021"/>
                </a:cubicBezTo>
                <a:cubicBezTo>
                  <a:pt x="5052004" y="1907325"/>
                  <a:pt x="5039425" y="1899183"/>
                  <a:pt x="5029200" y="1888958"/>
                </a:cubicBezTo>
                <a:cubicBezTo>
                  <a:pt x="5000601" y="1860359"/>
                  <a:pt x="4992987" y="1816413"/>
                  <a:pt x="4981074" y="1780674"/>
                </a:cubicBezTo>
                <a:cubicBezTo>
                  <a:pt x="4969042" y="1768642"/>
                  <a:pt x="4960198" y="1752189"/>
                  <a:pt x="4944979" y="1744579"/>
                </a:cubicBezTo>
                <a:cubicBezTo>
                  <a:pt x="4824016" y="1684097"/>
                  <a:pt x="4879054" y="1824819"/>
                  <a:pt x="4872789" y="1925052"/>
                </a:cubicBezTo>
                <a:cubicBezTo>
                  <a:pt x="4850300" y="1857583"/>
                  <a:pt x="4863834" y="1901261"/>
                  <a:pt x="4836695" y="1792705"/>
                </a:cubicBezTo>
                <a:cubicBezTo>
                  <a:pt x="4800757" y="1720832"/>
                  <a:pt x="4819259" y="1768388"/>
                  <a:pt x="4800600" y="1684421"/>
                </a:cubicBezTo>
                <a:cubicBezTo>
                  <a:pt x="4797013" y="1668279"/>
                  <a:pt x="4794709" y="1620942"/>
                  <a:pt x="4788568" y="1636295"/>
                </a:cubicBezTo>
                <a:cubicBezTo>
                  <a:pt x="4775080" y="1670014"/>
                  <a:pt x="4780547" y="1708484"/>
                  <a:pt x="4776537" y="1744579"/>
                </a:cubicBezTo>
                <a:cubicBezTo>
                  <a:pt x="4746294" y="1835306"/>
                  <a:pt x="4787090" y="1723474"/>
                  <a:pt x="4740442" y="1816768"/>
                </a:cubicBezTo>
                <a:cubicBezTo>
                  <a:pt x="4715534" y="1866583"/>
                  <a:pt x="4723752" y="1858769"/>
                  <a:pt x="4729575" y="1851431"/>
                </a:cubicBezTo>
                <a:lnTo>
                  <a:pt x="4731750" y="1848519"/>
                </a:lnTo>
                <a:lnTo>
                  <a:pt x="4723655" y="1860242"/>
                </a:lnTo>
                <a:cubicBezTo>
                  <a:pt x="4719219" y="1866758"/>
                  <a:pt x="4712968" y="1876027"/>
                  <a:pt x="4704347" y="1888958"/>
                </a:cubicBezTo>
                <a:cubicBezTo>
                  <a:pt x="4654534" y="1872353"/>
                  <a:pt x="4678804" y="1883961"/>
                  <a:pt x="4632158" y="1852863"/>
                </a:cubicBezTo>
                <a:cubicBezTo>
                  <a:pt x="4608095" y="1836821"/>
                  <a:pt x="4601383" y="1803810"/>
                  <a:pt x="4584031" y="1780674"/>
                </a:cubicBezTo>
                <a:cubicBezTo>
                  <a:pt x="4577225" y="1771599"/>
                  <a:pt x="4571312" y="1756610"/>
                  <a:pt x="4559968" y="1756610"/>
                </a:cubicBezTo>
                <a:cubicBezTo>
                  <a:pt x="4537948" y="1756610"/>
                  <a:pt x="4527183" y="1806842"/>
                  <a:pt x="4523874" y="1816768"/>
                </a:cubicBezTo>
                <a:cubicBezTo>
                  <a:pt x="4515853" y="1824789"/>
                  <a:pt x="4504883" y="1830685"/>
                  <a:pt x="4499810" y="1840831"/>
                </a:cubicBezTo>
                <a:cubicBezTo>
                  <a:pt x="4484077" y="1872297"/>
                  <a:pt x="4485846" y="1889944"/>
                  <a:pt x="4491180" y="1899365"/>
                </a:cubicBezTo>
                <a:lnTo>
                  <a:pt x="4499216" y="1907155"/>
                </a:lnTo>
                <a:lnTo>
                  <a:pt x="4492216" y="1905104"/>
                </a:lnTo>
                <a:cubicBezTo>
                  <a:pt x="4469228" y="1901089"/>
                  <a:pt x="4407227" y="1897437"/>
                  <a:pt x="4259179" y="1913021"/>
                </a:cubicBezTo>
                <a:cubicBezTo>
                  <a:pt x="4247147" y="1909010"/>
                  <a:pt x="4235279" y="1904473"/>
                  <a:pt x="4223084" y="1900989"/>
                </a:cubicBezTo>
                <a:cubicBezTo>
                  <a:pt x="4207185" y="1896446"/>
                  <a:pt x="4188717" y="1898130"/>
                  <a:pt x="4174958" y="1888958"/>
                </a:cubicBezTo>
                <a:cubicBezTo>
                  <a:pt x="4162205" y="1880456"/>
                  <a:pt x="4130993" y="1813061"/>
                  <a:pt x="4126831" y="1804737"/>
                </a:cubicBezTo>
                <a:cubicBezTo>
                  <a:pt x="4113897" y="1778870"/>
                  <a:pt x="4103504" y="1717668"/>
                  <a:pt x="4078705" y="1732547"/>
                </a:cubicBezTo>
                <a:cubicBezTo>
                  <a:pt x="4047564" y="1751232"/>
                  <a:pt x="4072644" y="1805008"/>
                  <a:pt x="4066674" y="1840831"/>
                </a:cubicBezTo>
                <a:cubicBezTo>
                  <a:pt x="4064589" y="1853341"/>
                  <a:pt x="4058653" y="1864894"/>
                  <a:pt x="4054642" y="1876926"/>
                </a:cubicBezTo>
                <a:cubicBezTo>
                  <a:pt x="4024397" y="1786192"/>
                  <a:pt x="4065197" y="1898039"/>
                  <a:pt x="4018547" y="1804737"/>
                </a:cubicBezTo>
                <a:cubicBezTo>
                  <a:pt x="4012875" y="1793393"/>
                  <a:pt x="4012188" y="1779986"/>
                  <a:pt x="4006516" y="1768642"/>
                </a:cubicBezTo>
                <a:cubicBezTo>
                  <a:pt x="4000049" y="1755708"/>
                  <a:pt x="3990116" y="1744809"/>
                  <a:pt x="3982452" y="1732547"/>
                </a:cubicBezTo>
                <a:cubicBezTo>
                  <a:pt x="3970058" y="1712716"/>
                  <a:pt x="3958389" y="1692442"/>
                  <a:pt x="3946358" y="1672389"/>
                </a:cubicBezTo>
                <a:cubicBezTo>
                  <a:pt x="3934326" y="1668379"/>
                  <a:pt x="3921607" y="1654686"/>
                  <a:pt x="3910263" y="1660358"/>
                </a:cubicBezTo>
                <a:cubicBezTo>
                  <a:pt x="3898920" y="1666030"/>
                  <a:pt x="3904756" y="1685577"/>
                  <a:pt x="3898231" y="1696452"/>
                </a:cubicBezTo>
                <a:cubicBezTo>
                  <a:pt x="3892395" y="1706179"/>
                  <a:pt x="3882189" y="1712495"/>
                  <a:pt x="3874168" y="1720516"/>
                </a:cubicBezTo>
                <a:cubicBezTo>
                  <a:pt x="3797402" y="1746104"/>
                  <a:pt x="3881297" y="1712161"/>
                  <a:pt x="3789947" y="1780674"/>
                </a:cubicBezTo>
                <a:cubicBezTo>
                  <a:pt x="3775599" y="1791435"/>
                  <a:pt x="3757030" y="1795231"/>
                  <a:pt x="3741821" y="1804737"/>
                </a:cubicBezTo>
                <a:cubicBezTo>
                  <a:pt x="3724817" y="1815365"/>
                  <a:pt x="3709737" y="1828800"/>
                  <a:pt x="3693695" y="1840831"/>
                </a:cubicBezTo>
                <a:cubicBezTo>
                  <a:pt x="3669631" y="1848853"/>
                  <a:pt x="3645569" y="1864895"/>
                  <a:pt x="3621505" y="1840831"/>
                </a:cubicBezTo>
                <a:cubicBezTo>
                  <a:pt x="3612537" y="1831863"/>
                  <a:pt x="3613484" y="1816768"/>
                  <a:pt x="3609474" y="1804737"/>
                </a:cubicBezTo>
                <a:cubicBezTo>
                  <a:pt x="3573430" y="1750672"/>
                  <a:pt x="3590780" y="1782068"/>
                  <a:pt x="3561347" y="1708484"/>
                </a:cubicBezTo>
                <a:cubicBezTo>
                  <a:pt x="3544694" y="1666852"/>
                  <a:pt x="3523435" y="1627099"/>
                  <a:pt x="3501189" y="1588168"/>
                </a:cubicBezTo>
                <a:cubicBezTo>
                  <a:pt x="3491240" y="1570758"/>
                  <a:pt x="3480500" y="1552879"/>
                  <a:pt x="3465095" y="1540042"/>
                </a:cubicBezTo>
                <a:cubicBezTo>
                  <a:pt x="3455352" y="1531923"/>
                  <a:pt x="3441032" y="1532021"/>
                  <a:pt x="3429000" y="1528010"/>
                </a:cubicBezTo>
                <a:lnTo>
                  <a:pt x="3356810" y="1552074"/>
                </a:lnTo>
                <a:cubicBezTo>
                  <a:pt x="3330080" y="1560984"/>
                  <a:pt x="3247865" y="1629604"/>
                  <a:pt x="3224463" y="1648326"/>
                </a:cubicBezTo>
                <a:cubicBezTo>
                  <a:pt x="3149017" y="1708682"/>
                  <a:pt x="3101989" y="1745647"/>
                  <a:pt x="3019926" y="1816768"/>
                </a:cubicBezTo>
                <a:cubicBezTo>
                  <a:pt x="2961806" y="1867139"/>
                  <a:pt x="3010380" y="1846226"/>
                  <a:pt x="2935705" y="1864895"/>
                </a:cubicBezTo>
                <a:cubicBezTo>
                  <a:pt x="2875961" y="1775278"/>
                  <a:pt x="2952746" y="1885345"/>
                  <a:pt x="2875547" y="1792705"/>
                </a:cubicBezTo>
                <a:cubicBezTo>
                  <a:pt x="2866290" y="1781596"/>
                  <a:pt x="2862776" y="1765643"/>
                  <a:pt x="2851484" y="1756610"/>
                </a:cubicBezTo>
                <a:cubicBezTo>
                  <a:pt x="2841581" y="1748687"/>
                  <a:pt x="2827421" y="1748589"/>
                  <a:pt x="2815389" y="1744579"/>
                </a:cubicBezTo>
                <a:cubicBezTo>
                  <a:pt x="2730327" y="1801288"/>
                  <a:pt x="2832741" y="1727227"/>
                  <a:pt x="2743200" y="1816768"/>
                </a:cubicBezTo>
                <a:cubicBezTo>
                  <a:pt x="2729021" y="1830947"/>
                  <a:pt x="2710299" y="1839813"/>
                  <a:pt x="2695074" y="1852863"/>
                </a:cubicBezTo>
                <a:cubicBezTo>
                  <a:pt x="2682155" y="1863936"/>
                  <a:pt x="2674198" y="1881349"/>
                  <a:pt x="2658979" y="1888958"/>
                </a:cubicBezTo>
                <a:cubicBezTo>
                  <a:pt x="2640688" y="1898103"/>
                  <a:pt x="2618874" y="1896979"/>
                  <a:pt x="2598821" y="1900989"/>
                </a:cubicBezTo>
                <a:lnTo>
                  <a:pt x="2562726" y="1876926"/>
                </a:lnTo>
                <a:cubicBezTo>
                  <a:pt x="2457841" y="1807004"/>
                  <a:pt x="2562891" y="1815523"/>
                  <a:pt x="2478505" y="1768642"/>
                </a:cubicBezTo>
                <a:cubicBezTo>
                  <a:pt x="2456332" y="1756324"/>
                  <a:pt x="2430379" y="1752600"/>
                  <a:pt x="2406316" y="1744579"/>
                </a:cubicBezTo>
                <a:cubicBezTo>
                  <a:pt x="2398295" y="1752600"/>
                  <a:pt x="2391110" y="1761556"/>
                  <a:pt x="2382252" y="1768642"/>
                </a:cubicBezTo>
                <a:cubicBezTo>
                  <a:pt x="2370961" y="1777675"/>
                  <a:pt x="2356383" y="1782480"/>
                  <a:pt x="2346158" y="1792705"/>
                </a:cubicBezTo>
                <a:cubicBezTo>
                  <a:pt x="2331979" y="1806884"/>
                  <a:pt x="2327068" y="1830203"/>
                  <a:pt x="2310063" y="1840831"/>
                </a:cubicBezTo>
                <a:cubicBezTo>
                  <a:pt x="2292722" y="1851669"/>
                  <a:pt x="2257500" y="1833876"/>
                  <a:pt x="2249905" y="1852863"/>
                </a:cubicBezTo>
                <a:cubicBezTo>
                  <a:pt x="2228999" y="1905127"/>
                  <a:pt x="2241884" y="1965158"/>
                  <a:pt x="2237874" y="2021305"/>
                </a:cubicBezTo>
                <a:lnTo>
                  <a:pt x="2213810" y="1997242"/>
                </a:lnTo>
                <a:cubicBezTo>
                  <a:pt x="2195874" y="1979307"/>
                  <a:pt x="2199167" y="1948603"/>
                  <a:pt x="2189747" y="1925052"/>
                </a:cubicBezTo>
                <a:cubicBezTo>
                  <a:pt x="2180123" y="1900992"/>
                  <a:pt x="2150276" y="1844315"/>
                  <a:pt x="2129589" y="1828800"/>
                </a:cubicBezTo>
                <a:cubicBezTo>
                  <a:pt x="2112311" y="1815842"/>
                  <a:pt x="2089484" y="1812758"/>
                  <a:pt x="2069431" y="1804737"/>
                </a:cubicBezTo>
                <a:cubicBezTo>
                  <a:pt x="2034245" y="1857515"/>
                  <a:pt x="2056935" y="1832156"/>
                  <a:pt x="1997242" y="1876926"/>
                </a:cubicBezTo>
                <a:cubicBezTo>
                  <a:pt x="1877857" y="1966466"/>
                  <a:pt x="1934356" y="1926871"/>
                  <a:pt x="1828800" y="1997242"/>
                </a:cubicBezTo>
                <a:cubicBezTo>
                  <a:pt x="1816768" y="1989221"/>
                  <a:pt x="1802930" y="1983404"/>
                  <a:pt x="1792705" y="1973179"/>
                </a:cubicBezTo>
                <a:cubicBezTo>
                  <a:pt x="1766160" y="1946634"/>
                  <a:pt x="1764499" y="1924458"/>
                  <a:pt x="1756610" y="1888958"/>
                </a:cubicBezTo>
                <a:cubicBezTo>
                  <a:pt x="1752174" y="1868995"/>
                  <a:pt x="1752884" y="1847487"/>
                  <a:pt x="1744579" y="1828800"/>
                </a:cubicBezTo>
                <a:cubicBezTo>
                  <a:pt x="1719705" y="1772833"/>
                  <a:pt x="1689708" y="1771286"/>
                  <a:pt x="1636295" y="1744579"/>
                </a:cubicBezTo>
                <a:cubicBezTo>
                  <a:pt x="1570119" y="1788696"/>
                  <a:pt x="1626270" y="1744578"/>
                  <a:pt x="1576137" y="1804737"/>
                </a:cubicBezTo>
                <a:cubicBezTo>
                  <a:pt x="1565244" y="1817808"/>
                  <a:pt x="1548484" y="1826058"/>
                  <a:pt x="1540042" y="1840831"/>
                </a:cubicBezTo>
                <a:cubicBezTo>
                  <a:pt x="1531838" y="1855188"/>
                  <a:pt x="1532021" y="1872916"/>
                  <a:pt x="1528010" y="1888958"/>
                </a:cubicBezTo>
                <a:cubicBezTo>
                  <a:pt x="1515979" y="1900989"/>
                  <a:pt x="1501806" y="1911206"/>
                  <a:pt x="1491916" y="1925052"/>
                </a:cubicBezTo>
                <a:cubicBezTo>
                  <a:pt x="1481491" y="1939647"/>
                  <a:pt x="1483232" y="1963951"/>
                  <a:pt x="1467852" y="1973179"/>
                </a:cubicBezTo>
                <a:cubicBezTo>
                  <a:pt x="1446088" y="1986238"/>
                  <a:pt x="1399843" y="1929232"/>
                  <a:pt x="1395663" y="1925052"/>
                </a:cubicBezTo>
                <a:cubicBezTo>
                  <a:pt x="1375610" y="1921042"/>
                  <a:pt x="1343100" y="1894034"/>
                  <a:pt x="1335505" y="1913021"/>
                </a:cubicBezTo>
                <a:cubicBezTo>
                  <a:pt x="1311627" y="1972716"/>
                  <a:pt x="1330205" y="2041586"/>
                  <a:pt x="1323474" y="2105526"/>
                </a:cubicBezTo>
                <a:lnTo>
                  <a:pt x="1287497" y="2105526"/>
                </a:lnTo>
                <a:lnTo>
                  <a:pt x="1285334" y="2102167"/>
                </a:lnTo>
                <a:cubicBezTo>
                  <a:pt x="1279073" y="2091675"/>
                  <a:pt x="1273493" y="2080298"/>
                  <a:pt x="1263316" y="2057400"/>
                </a:cubicBezTo>
                <a:cubicBezTo>
                  <a:pt x="1254544" y="2037664"/>
                  <a:pt x="1248911" y="2016559"/>
                  <a:pt x="1239252" y="1997242"/>
                </a:cubicBezTo>
                <a:cubicBezTo>
                  <a:pt x="1232785" y="1984308"/>
                  <a:pt x="1221656" y="1974081"/>
                  <a:pt x="1215189" y="1961147"/>
                </a:cubicBezTo>
                <a:cubicBezTo>
                  <a:pt x="1209517" y="1949803"/>
                  <a:pt x="1208154" y="1936709"/>
                  <a:pt x="1203158" y="1925052"/>
                </a:cubicBezTo>
                <a:cubicBezTo>
                  <a:pt x="1196093" y="1908567"/>
                  <a:pt x="1187116" y="1892968"/>
                  <a:pt x="1179095" y="1876926"/>
                </a:cubicBezTo>
                <a:cubicBezTo>
                  <a:pt x="1171074" y="1868905"/>
                  <a:pt x="1161323" y="1862301"/>
                  <a:pt x="1155031" y="1852863"/>
                </a:cubicBezTo>
                <a:cubicBezTo>
                  <a:pt x="1145082" y="1837940"/>
                  <a:pt x="1143650" y="1817419"/>
                  <a:pt x="1130968" y="1804737"/>
                </a:cubicBezTo>
                <a:cubicBezTo>
                  <a:pt x="1122000" y="1795769"/>
                  <a:pt x="1106905" y="1796716"/>
                  <a:pt x="1094874" y="1792705"/>
                </a:cubicBezTo>
                <a:lnTo>
                  <a:pt x="1058779" y="1816768"/>
                </a:lnTo>
                <a:cubicBezTo>
                  <a:pt x="1034716" y="1832810"/>
                  <a:pt x="1026179" y="1864559"/>
                  <a:pt x="1010652" y="1888958"/>
                </a:cubicBezTo>
                <a:cubicBezTo>
                  <a:pt x="998097" y="1908687"/>
                  <a:pt x="986589" y="1929063"/>
                  <a:pt x="974558" y="1949116"/>
                </a:cubicBezTo>
                <a:cubicBezTo>
                  <a:pt x="959679" y="1973915"/>
                  <a:pt x="942473" y="1997242"/>
                  <a:pt x="926431" y="2021305"/>
                </a:cubicBezTo>
                <a:cubicBezTo>
                  <a:pt x="866274" y="2001253"/>
                  <a:pt x="894347" y="2021305"/>
                  <a:pt x="866274" y="1937084"/>
                </a:cubicBezTo>
                <a:lnTo>
                  <a:pt x="842210" y="1900989"/>
                </a:lnTo>
                <a:cubicBezTo>
                  <a:pt x="823414" y="1872796"/>
                  <a:pt x="821756" y="1808346"/>
                  <a:pt x="794084" y="1780674"/>
                </a:cubicBezTo>
                <a:cubicBezTo>
                  <a:pt x="785116" y="1771706"/>
                  <a:pt x="761065" y="1756338"/>
                  <a:pt x="757989" y="1768642"/>
                </a:cubicBezTo>
                <a:cubicBezTo>
                  <a:pt x="741425" y="1834900"/>
                  <a:pt x="749968" y="1905000"/>
                  <a:pt x="745958" y="1973179"/>
                </a:cubicBezTo>
                <a:cubicBezTo>
                  <a:pt x="715716" y="1882456"/>
                  <a:pt x="756509" y="1994280"/>
                  <a:pt x="709863" y="1900989"/>
                </a:cubicBezTo>
                <a:cubicBezTo>
                  <a:pt x="704191" y="1889646"/>
                  <a:pt x="706799" y="1873863"/>
                  <a:pt x="697831" y="1864895"/>
                </a:cubicBezTo>
                <a:cubicBezTo>
                  <a:pt x="688863" y="1855927"/>
                  <a:pt x="673768" y="1856874"/>
                  <a:pt x="661737" y="1852863"/>
                </a:cubicBezTo>
                <a:cubicBezTo>
                  <a:pt x="500359" y="1829808"/>
                  <a:pt x="646365" y="1852255"/>
                  <a:pt x="517358" y="1828800"/>
                </a:cubicBezTo>
                <a:cubicBezTo>
                  <a:pt x="424192" y="1811861"/>
                  <a:pt x="472713" y="1825949"/>
                  <a:pt x="409074" y="1804737"/>
                </a:cubicBezTo>
                <a:cubicBezTo>
                  <a:pt x="381000" y="1800726"/>
                  <a:pt x="350217" y="1805388"/>
                  <a:pt x="324852" y="1792705"/>
                </a:cubicBezTo>
                <a:cubicBezTo>
                  <a:pt x="313509" y="1787033"/>
                  <a:pt x="318493" y="1767954"/>
                  <a:pt x="312821" y="1756610"/>
                </a:cubicBezTo>
                <a:cubicBezTo>
                  <a:pt x="291053" y="1713074"/>
                  <a:pt x="294292" y="1722361"/>
                  <a:pt x="252663" y="1708484"/>
                </a:cubicBezTo>
                <a:cubicBezTo>
                  <a:pt x="248652" y="1748589"/>
                  <a:pt x="257310" y="1792107"/>
                  <a:pt x="240631" y="1828800"/>
                </a:cubicBezTo>
                <a:cubicBezTo>
                  <a:pt x="233788" y="1843854"/>
                  <a:pt x="207858" y="1846972"/>
                  <a:pt x="192505" y="1840831"/>
                </a:cubicBezTo>
                <a:cubicBezTo>
                  <a:pt x="180730" y="1836121"/>
                  <a:pt x="184484" y="1816768"/>
                  <a:pt x="180474" y="1804737"/>
                </a:cubicBezTo>
                <a:cubicBezTo>
                  <a:pt x="150235" y="1774499"/>
                  <a:pt x="156874" y="1788313"/>
                  <a:pt x="144379" y="1744579"/>
                </a:cubicBezTo>
                <a:cubicBezTo>
                  <a:pt x="139836" y="1728679"/>
                  <a:pt x="142677" y="1709364"/>
                  <a:pt x="132347" y="1696452"/>
                </a:cubicBezTo>
                <a:cubicBezTo>
                  <a:pt x="124424" y="1686549"/>
                  <a:pt x="108284" y="1688431"/>
                  <a:pt x="96252" y="1684421"/>
                </a:cubicBezTo>
                <a:cubicBezTo>
                  <a:pt x="96252" y="1684421"/>
                  <a:pt x="81609" y="1733060"/>
                  <a:pt x="72189" y="1756610"/>
                </a:cubicBezTo>
                <a:cubicBezTo>
                  <a:pt x="65528" y="1773263"/>
                  <a:pt x="60808" y="1792054"/>
                  <a:pt x="48126" y="1804737"/>
                </a:cubicBezTo>
                <a:cubicBezTo>
                  <a:pt x="37043" y="1815821"/>
                  <a:pt x="25017" y="1822481"/>
                  <a:pt x="12389" y="1826144"/>
                </a:cubicBezTo>
                <a:lnTo>
                  <a:pt x="0" y="1827223"/>
                </a:lnTo>
                <a:lnTo>
                  <a:pt x="0" y="149595"/>
                </a:lnTo>
                <a:lnTo>
                  <a:pt x="63147" y="194253"/>
                </a:lnTo>
                <a:cubicBezTo>
                  <a:pt x="94896" y="215824"/>
                  <a:pt x="126254" y="236042"/>
                  <a:pt x="154880" y="252663"/>
                </a:cubicBezTo>
                <a:cubicBezTo>
                  <a:pt x="169180" y="260966"/>
                  <a:pt x="189459" y="250114"/>
                  <a:pt x="203006" y="240631"/>
                </a:cubicBezTo>
                <a:cubicBezTo>
                  <a:pt x="371428" y="122736"/>
                  <a:pt x="219774" y="211834"/>
                  <a:pt x="299259" y="132347"/>
                </a:cubicBezTo>
                <a:cubicBezTo>
                  <a:pt x="322582" y="109024"/>
                  <a:pt x="342092" y="106038"/>
                  <a:pt x="371448" y="96252"/>
                </a:cubicBezTo>
                <a:cubicBezTo>
                  <a:pt x="380069" y="109183"/>
                  <a:pt x="386320" y="118453"/>
                  <a:pt x="390756" y="124969"/>
                </a:cubicBezTo>
                <a:lnTo>
                  <a:pt x="398852" y="136693"/>
                </a:lnTo>
                <a:lnTo>
                  <a:pt x="396676" y="133779"/>
                </a:lnTo>
                <a:cubicBezTo>
                  <a:pt x="390852" y="126442"/>
                  <a:pt x="382635" y="118627"/>
                  <a:pt x="407543" y="168442"/>
                </a:cubicBezTo>
                <a:cubicBezTo>
                  <a:pt x="414010" y="181375"/>
                  <a:pt x="425139" y="191603"/>
                  <a:pt x="431606" y="204536"/>
                </a:cubicBezTo>
                <a:cubicBezTo>
                  <a:pt x="437278" y="215880"/>
                  <a:pt x="437479" y="229544"/>
                  <a:pt x="443638" y="240631"/>
                </a:cubicBezTo>
                <a:cubicBezTo>
                  <a:pt x="457683" y="265912"/>
                  <a:pt x="491764" y="312821"/>
                  <a:pt x="491764" y="312821"/>
                </a:cubicBezTo>
                <a:cubicBezTo>
                  <a:pt x="495775" y="296779"/>
                  <a:pt x="501745" y="281102"/>
                  <a:pt x="503796" y="264694"/>
                </a:cubicBezTo>
                <a:cubicBezTo>
                  <a:pt x="509786" y="216774"/>
                  <a:pt x="487422" y="159371"/>
                  <a:pt x="515827" y="120315"/>
                </a:cubicBezTo>
                <a:cubicBezTo>
                  <a:pt x="532507" y="97380"/>
                  <a:pt x="571974" y="128336"/>
                  <a:pt x="600048" y="132347"/>
                </a:cubicBezTo>
                <a:cubicBezTo>
                  <a:pt x="612080" y="140368"/>
                  <a:pt x="622852" y="150714"/>
                  <a:pt x="636143" y="156410"/>
                </a:cubicBezTo>
                <a:cubicBezTo>
                  <a:pt x="658990" y="166202"/>
                  <a:pt x="740167" y="177758"/>
                  <a:pt x="756459" y="180473"/>
                </a:cubicBezTo>
                <a:cubicBezTo>
                  <a:pt x="768490" y="184484"/>
                  <a:pt x="781467" y="186346"/>
                  <a:pt x="792553" y="192505"/>
                </a:cubicBezTo>
                <a:cubicBezTo>
                  <a:pt x="817834" y="206550"/>
                  <a:pt x="864743" y="240631"/>
                  <a:pt x="864743" y="240631"/>
                </a:cubicBezTo>
                <a:cubicBezTo>
                  <a:pt x="920890" y="324853"/>
                  <a:pt x="888806" y="296779"/>
                  <a:pt x="948964" y="336884"/>
                </a:cubicBezTo>
                <a:cubicBezTo>
                  <a:pt x="956985" y="324852"/>
                  <a:pt x="967950" y="314329"/>
                  <a:pt x="973027" y="300789"/>
                </a:cubicBezTo>
                <a:cubicBezTo>
                  <a:pt x="980207" y="281641"/>
                  <a:pt x="983361" y="261010"/>
                  <a:pt x="985059" y="240631"/>
                </a:cubicBezTo>
                <a:cubicBezTo>
                  <a:pt x="991396" y="164589"/>
                  <a:pt x="993080" y="88231"/>
                  <a:pt x="997090" y="12031"/>
                </a:cubicBezTo>
                <a:cubicBezTo>
                  <a:pt x="1009122" y="16042"/>
                  <a:pt x="1025399" y="14052"/>
                  <a:pt x="1033185" y="24063"/>
                </a:cubicBezTo>
                <a:cubicBezTo>
                  <a:pt x="1055208" y="52378"/>
                  <a:pt x="1069967" y="86285"/>
                  <a:pt x="1081311" y="120315"/>
                </a:cubicBezTo>
                <a:cubicBezTo>
                  <a:pt x="1085322" y="132347"/>
                  <a:pt x="1086308" y="145858"/>
                  <a:pt x="1093343" y="156410"/>
                </a:cubicBezTo>
                <a:cubicBezTo>
                  <a:pt x="1102781" y="170568"/>
                  <a:pt x="1115280" y="183067"/>
                  <a:pt x="1129438" y="192505"/>
                </a:cubicBezTo>
                <a:cubicBezTo>
                  <a:pt x="1139990" y="199540"/>
                  <a:pt x="1153338" y="201052"/>
                  <a:pt x="1165532" y="204536"/>
                </a:cubicBezTo>
                <a:cubicBezTo>
                  <a:pt x="1209165" y="217003"/>
                  <a:pt x="1255707" y="223761"/>
                  <a:pt x="1297880" y="240631"/>
                </a:cubicBezTo>
                <a:cubicBezTo>
                  <a:pt x="1331185" y="253953"/>
                  <a:pt x="1360827" y="275436"/>
                  <a:pt x="1394132" y="288758"/>
                </a:cubicBezTo>
                <a:cubicBezTo>
                  <a:pt x="1421241" y="299602"/>
                  <a:pt x="1450447" y="304235"/>
                  <a:pt x="1478353" y="312821"/>
                </a:cubicBezTo>
                <a:cubicBezTo>
                  <a:pt x="1502596" y="320280"/>
                  <a:pt x="1526072" y="330210"/>
                  <a:pt x="1550543" y="336884"/>
                </a:cubicBezTo>
                <a:cubicBezTo>
                  <a:pt x="1710231" y="380434"/>
                  <a:pt x="1537287" y="324443"/>
                  <a:pt x="1646796" y="360947"/>
                </a:cubicBezTo>
                <a:cubicBezTo>
                  <a:pt x="1677056" y="270163"/>
                  <a:pt x="1636847" y="398660"/>
                  <a:pt x="1670859" y="228600"/>
                </a:cubicBezTo>
                <a:cubicBezTo>
                  <a:pt x="1680588" y="179956"/>
                  <a:pt x="1684768" y="128591"/>
                  <a:pt x="1706953" y="84221"/>
                </a:cubicBezTo>
                <a:cubicBezTo>
                  <a:pt x="1736689" y="24751"/>
                  <a:pt x="1725345" y="53110"/>
                  <a:pt x="1743048" y="0"/>
                </a:cubicBezTo>
                <a:close/>
              </a:path>
            </a:pathLst>
          </a:custGeom>
          <a:solidFill>
            <a:schemeClr val="accent4">
              <a:alpha val="20000"/>
            </a:schemeClr>
          </a:solidFill>
          <a:ln>
            <a:noFill/>
          </a:ln>
          <a:effectLst>
            <a:glow rad="63500">
              <a:schemeClr val="bg2">
                <a:alpha val="40000"/>
              </a:schemeClr>
            </a:glow>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dirty="0">
                <a:solidFill>
                  <a:schemeClr val="tx1"/>
                </a:solidFill>
              </a:rPr>
              <a:t>Congressional Research Service (2019)</a:t>
            </a:r>
          </a:p>
          <a:p>
            <a:r>
              <a:rPr lang="en-US" sz="2400" dirty="0">
                <a:solidFill>
                  <a:schemeClr val="tx1"/>
                </a:solidFill>
                <a:latin typeface="Times New Roman" panose="02020603050405020304" pitchFamily="18" charset="0"/>
                <a:cs typeface="Times New Roman" panose="02020603050405020304" pitchFamily="18" charset="0"/>
              </a:rPr>
              <a:t>The new definition of hemp by </a:t>
            </a:r>
            <a:r>
              <a:rPr lang="en-US" sz="2400" b="1" dirty="0">
                <a:solidFill>
                  <a:schemeClr val="tx1"/>
                </a:solidFill>
                <a:latin typeface="Times New Roman" panose="02020603050405020304" pitchFamily="18" charset="0"/>
                <a:cs typeface="Times New Roman" panose="02020603050405020304" pitchFamily="18" charset="0"/>
              </a:rPr>
              <a:t>Congress</a:t>
            </a:r>
            <a:r>
              <a:rPr lang="en-US" sz="2400" dirty="0">
                <a:solidFill>
                  <a:schemeClr val="tx1"/>
                </a:solidFill>
                <a:latin typeface="Times New Roman" panose="02020603050405020304" pitchFamily="18" charset="0"/>
                <a:cs typeface="Times New Roman" panose="02020603050405020304" pitchFamily="18" charset="0"/>
              </a:rPr>
              <a:t>, quote “the plant </a:t>
            </a:r>
            <a:r>
              <a:rPr lang="en-US" sz="2400" i="1" dirty="0">
                <a:solidFill>
                  <a:schemeClr val="tx1"/>
                </a:solidFill>
                <a:latin typeface="Times New Roman" panose="02020603050405020304" pitchFamily="18" charset="0"/>
                <a:cs typeface="Times New Roman" panose="02020603050405020304" pitchFamily="18" charset="0"/>
              </a:rPr>
              <a:t>Cannabis sativa</a:t>
            </a:r>
            <a:r>
              <a:rPr lang="en-US" sz="2400" dirty="0">
                <a:solidFill>
                  <a:schemeClr val="tx1"/>
                </a:solidFill>
                <a:latin typeface="Times New Roman" panose="02020603050405020304" pitchFamily="18" charset="0"/>
                <a:cs typeface="Times New Roman" panose="02020603050405020304" pitchFamily="18" charset="0"/>
              </a:rPr>
              <a:t> L. and any part of that plant, including the seeds thereof and all derivatives, extracts, cannabinoids, isomers, acids, salts, and salts of isomers, whether growing or not, with a delta-9 tetrahydrocannabinol concentration of not more than </a:t>
            </a:r>
            <a:r>
              <a:rPr lang="en-US" sz="2400" b="1" dirty="0">
                <a:solidFill>
                  <a:schemeClr val="tx1"/>
                </a:solidFill>
                <a:latin typeface="Times New Roman" panose="02020603050405020304" pitchFamily="18" charset="0"/>
                <a:cs typeface="Times New Roman" panose="02020603050405020304" pitchFamily="18" charset="0"/>
              </a:rPr>
              <a:t>0.3 percent </a:t>
            </a:r>
            <a:r>
              <a:rPr lang="en-US" sz="2400" dirty="0">
                <a:solidFill>
                  <a:schemeClr val="tx1"/>
                </a:solidFill>
                <a:latin typeface="Times New Roman" panose="02020603050405020304" pitchFamily="18" charset="0"/>
                <a:cs typeface="Times New Roman" panose="02020603050405020304" pitchFamily="18" charset="0"/>
              </a:rPr>
              <a:t>on a dry weight basis”</a:t>
            </a:r>
          </a:p>
          <a:p>
            <a:pPr algn="ctr"/>
            <a:endParaRPr lang="en-US" sz="2200" dirty="0">
              <a:latin typeface="Arial" panose="020B0604020202020204" pitchFamily="34" charset="0"/>
              <a:cs typeface="Arial" panose="020B0604020202020204" pitchFamily="34" charset="0"/>
            </a:endParaRPr>
          </a:p>
        </p:txBody>
      </p:sp>
      <p:sp>
        <p:nvSpPr>
          <p:cNvPr id="16" name="Rectangle 15"/>
          <p:cNvSpPr/>
          <p:nvPr/>
        </p:nvSpPr>
        <p:spPr>
          <a:xfrm>
            <a:off x="884319" y="5275084"/>
            <a:ext cx="10617869" cy="830997"/>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Hot hemp</a:t>
            </a:r>
            <a:r>
              <a:rPr lang="en-US" sz="2400" dirty="0">
                <a:latin typeface="Times New Roman" panose="02020603050405020304" pitchFamily="18" charset="0"/>
                <a:ea typeface="Times New Roman" panose="02020603050405020304" pitchFamily="18" charset="0"/>
              </a:rPr>
              <a:t>,” a new term coined by hemp farmers describes the spike of D9THC above the 0.3% threshold, that must be confiscated by state agencies</a:t>
            </a:r>
            <a:endParaRPr lang="en-US" sz="2400" dirty="0"/>
          </a:p>
        </p:txBody>
      </p:sp>
      <p:sp>
        <p:nvSpPr>
          <p:cNvPr id="3" name="Rectangle 2"/>
          <p:cNvSpPr/>
          <p:nvPr/>
        </p:nvSpPr>
        <p:spPr>
          <a:xfrm>
            <a:off x="4307305" y="4144412"/>
            <a:ext cx="7868356" cy="338554"/>
          </a:xfrm>
          <a:prstGeom prst="rect">
            <a:avLst/>
          </a:prstGeom>
        </p:spPr>
        <p:txBody>
          <a:bodyPr wrap="square">
            <a:spAutoFit/>
          </a:bodyPr>
          <a:lstStyle/>
          <a:p>
            <a:r>
              <a:rPr lang="en-GB" sz="1600" dirty="0">
                <a:latin typeface="Bookman Old Style" panose="02050604050505020204" pitchFamily="18" charset="0"/>
                <a:ea typeface="Calibri" panose="020F0502020204030204" pitchFamily="34" charset="0"/>
                <a:cs typeface="Times New Roman" panose="02020603050405020304" pitchFamily="18" charset="0"/>
              </a:rPr>
              <a:t>Agriculture Improvement Act </a:t>
            </a:r>
            <a:r>
              <a:rPr lang="en-GB" sz="1600" i="1" dirty="0">
                <a:latin typeface="Bookman Old Style" panose="02050604050505020204" pitchFamily="18" charset="0"/>
                <a:ea typeface="Calibri" panose="020F0502020204030204" pitchFamily="34" charset="0"/>
                <a:cs typeface="Times New Roman" panose="02020603050405020304" pitchFamily="18" charset="0"/>
              </a:rPr>
              <a:t>HR 2, 115th Cong, 2nd Sess.</a:t>
            </a:r>
            <a:r>
              <a:rPr lang="en-GB" sz="1600" dirty="0">
                <a:latin typeface="Bookman Old Style" panose="02050604050505020204" pitchFamily="18" charset="0"/>
                <a:ea typeface="Calibri" panose="020F0502020204030204" pitchFamily="34" charset="0"/>
                <a:cs typeface="Times New Roman" panose="02020603050405020304" pitchFamily="18" charset="0"/>
              </a:rPr>
              <a:t> 2018.</a:t>
            </a:r>
            <a:endParaRPr lang="en-US" sz="1600" dirty="0">
              <a:latin typeface="Bookman Old Style" panose="02050604050505020204" pitchFamily="18" charset="0"/>
            </a:endParaRPr>
          </a:p>
        </p:txBody>
      </p:sp>
    </p:spTree>
    <p:extLst>
      <p:ext uri="{BB962C8B-B14F-4D97-AF65-F5344CB8AC3E}">
        <p14:creationId xmlns:p14="http://schemas.microsoft.com/office/powerpoint/2010/main" val="113751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918" y="0"/>
            <a:ext cx="10515600" cy="1325563"/>
          </a:xfrm>
        </p:spPr>
        <p:txBody>
          <a:bodyPr/>
          <a:lstStyle/>
          <a:p>
            <a:r>
              <a:rPr lang="en-US" b="1" dirty="0">
                <a:latin typeface="Times New Roman" panose="02020603050405020304" pitchFamily="18" charset="0"/>
                <a:cs typeface="Times New Roman" panose="02020603050405020304" pitchFamily="18" charset="0"/>
              </a:rPr>
              <a:t>Introduction</a:t>
            </a:r>
          </a:p>
        </p:txBody>
      </p:sp>
      <p:sp>
        <p:nvSpPr>
          <p:cNvPr id="3" name="Content Placeholder 2"/>
          <p:cNvSpPr>
            <a:spLocks noGrp="1"/>
          </p:cNvSpPr>
          <p:nvPr>
            <p:ph idx="1"/>
          </p:nvPr>
        </p:nvSpPr>
        <p:spPr>
          <a:xfrm>
            <a:off x="245918" y="1524289"/>
            <a:ext cx="8172868" cy="4351338"/>
          </a:xfrm>
        </p:spPr>
        <p:txBody>
          <a:bodyPr>
            <a:normAutofit lnSpcReduction="10000"/>
          </a:bodyPr>
          <a:lstStyle/>
          <a:p>
            <a:r>
              <a:rPr lang="en-US" dirty="0">
                <a:latin typeface="Times New Roman" panose="02020603050405020304" pitchFamily="18" charset="0"/>
                <a:cs typeface="Times New Roman" panose="02020603050405020304" pitchFamily="18" charset="0"/>
              </a:rPr>
              <a:t>Com earworm (CEW) </a:t>
            </a:r>
            <a:r>
              <a:rPr lang="en-US" i="1" dirty="0" err="1">
                <a:latin typeface="Times New Roman" panose="02020603050405020304" pitchFamily="18" charset="0"/>
                <a:cs typeface="Times New Roman" panose="02020603050405020304" pitchFamily="18" charset="0"/>
              </a:rPr>
              <a:t>Helicoverpa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zea</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Boddie</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Because of its generalist feeding habits CEW has multiple approved common names, including corn earworm, bollworm, tomato </a:t>
            </a:r>
            <a:r>
              <a:rPr lang="en-US" dirty="0" err="1">
                <a:latin typeface="Times New Roman" panose="02020603050405020304" pitchFamily="18" charset="0"/>
                <a:cs typeface="Times New Roman" panose="02020603050405020304" pitchFamily="18" charset="0"/>
              </a:rPr>
              <a:t>fruitworm</a:t>
            </a:r>
            <a:r>
              <a:rPr lang="en-US"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soybean, CEW larvae are known as </a:t>
            </a:r>
            <a:r>
              <a:rPr lang="en-US" dirty="0" err="1">
                <a:latin typeface="Times New Roman" panose="02020603050405020304" pitchFamily="18" charset="0"/>
                <a:cs typeface="Times New Roman" panose="02020603050405020304" pitchFamily="18" charset="0"/>
              </a:rPr>
              <a:t>podworms</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In hemp “ No name”….!?!</a:t>
            </a:r>
          </a:p>
          <a:p>
            <a:r>
              <a:rPr lang="en-US" dirty="0">
                <a:latin typeface="Times New Roman" panose="02020603050405020304" pitchFamily="18" charset="0"/>
                <a:cs typeface="Times New Roman" panose="02020603050405020304" pitchFamily="18" charset="0"/>
              </a:rPr>
              <a:t> Emerged as number one damaging insect pest in hemp</a:t>
            </a:r>
          </a:p>
        </p:txBody>
      </p:sp>
      <p:pic>
        <p:nvPicPr>
          <p:cNvPr id="1026" name="Picture 2" descr="H. zea variations of larvae. Photo: Scott Stewart, University of Tenness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693" y="2707600"/>
            <a:ext cx="2943225" cy="3705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r="51290"/>
          <a:stretch/>
        </p:blipFill>
        <p:spPr>
          <a:xfrm>
            <a:off x="9324109" y="340978"/>
            <a:ext cx="1760394" cy="2366622"/>
          </a:xfrm>
          <a:prstGeom prst="rect">
            <a:avLst/>
          </a:prstGeom>
        </p:spPr>
      </p:pic>
      <p:sp>
        <p:nvSpPr>
          <p:cNvPr id="5" name="Rectangle 4"/>
          <p:cNvSpPr/>
          <p:nvPr/>
        </p:nvSpPr>
        <p:spPr>
          <a:xfrm>
            <a:off x="9492980" y="6372895"/>
            <a:ext cx="2044149"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Swenson </a:t>
            </a:r>
            <a:r>
              <a:rPr lang="en-US" i="1" dirty="0" err="1">
                <a:latin typeface="Times New Roman" panose="02020603050405020304" pitchFamily="18" charset="0"/>
                <a:cs typeface="Times New Roman" panose="02020603050405020304" pitchFamily="18" charset="0"/>
              </a:rPr>
              <a:t>etal</a:t>
            </a:r>
            <a:r>
              <a:rPr lang="en-US" dirty="0">
                <a:latin typeface="Times New Roman" panose="02020603050405020304" pitchFamily="18" charset="0"/>
                <a:cs typeface="Times New Roman" panose="02020603050405020304" pitchFamily="18" charset="0"/>
              </a:rPr>
              <a:t>, 2013</a:t>
            </a:r>
            <a:endParaRPr lang="en-US" dirty="0"/>
          </a:p>
        </p:txBody>
      </p:sp>
    </p:spTree>
    <p:extLst>
      <p:ext uri="{BB962C8B-B14F-4D97-AF65-F5344CB8AC3E}">
        <p14:creationId xmlns:p14="http://schemas.microsoft.com/office/powerpoint/2010/main" val="540820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B54A3-3088-499E-BD62-8D24CFEA64E4}"/>
              </a:ext>
            </a:extLst>
          </p:cNvPr>
          <p:cNvSpPr>
            <a:spLocks noGrp="1"/>
          </p:cNvSpPr>
          <p:nvPr>
            <p:ph type="title"/>
          </p:nvPr>
        </p:nvSpPr>
        <p:spPr>
          <a:xfrm>
            <a:off x="0" y="-226090"/>
            <a:ext cx="10515600" cy="1325563"/>
          </a:xfrm>
        </p:spPr>
        <p:txBody>
          <a:bodyPr>
            <a:normAutofit/>
          </a:bodyPr>
          <a:lstStyle/>
          <a:p>
            <a:r>
              <a:rPr lang="en-US" sz="2900" b="1" dirty="0">
                <a:latin typeface="Times New Roman" panose="02020603050405020304" pitchFamily="18" charset="0"/>
                <a:cs typeface="Times New Roman" panose="02020603050405020304" pitchFamily="18" charset="0"/>
              </a:rPr>
              <a:t>Introduction </a:t>
            </a:r>
          </a:p>
        </p:txBody>
      </p:sp>
      <p:pic>
        <p:nvPicPr>
          <p:cNvPr id="8" name="Picture 7">
            <a:extLst>
              <a:ext uri="{FF2B5EF4-FFF2-40B4-BE49-F238E27FC236}">
                <a16:creationId xmlns:a16="http://schemas.microsoft.com/office/drawing/2014/main" id="{D56B9692-BA06-4D42-BB0E-34ED9983B6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5056" y="1031652"/>
            <a:ext cx="3745434" cy="3636447"/>
          </a:xfrm>
          <a:prstGeom prst="rect">
            <a:avLst/>
          </a:prstGeom>
        </p:spPr>
      </p:pic>
      <p:sp>
        <p:nvSpPr>
          <p:cNvPr id="10" name="TextBox 9">
            <a:extLst>
              <a:ext uri="{FF2B5EF4-FFF2-40B4-BE49-F238E27FC236}">
                <a16:creationId xmlns:a16="http://schemas.microsoft.com/office/drawing/2014/main" id="{88861E3C-FC5F-42B1-812C-800B042FE8FF}"/>
              </a:ext>
            </a:extLst>
          </p:cNvPr>
          <p:cNvSpPr txBox="1"/>
          <p:nvPr/>
        </p:nvSpPr>
        <p:spPr>
          <a:xfrm>
            <a:off x="910463" y="4779434"/>
            <a:ext cx="2193684" cy="461665"/>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Corn earworm </a:t>
            </a:r>
          </a:p>
        </p:txBody>
      </p:sp>
      <p:sp>
        <p:nvSpPr>
          <p:cNvPr id="16" name="TextBox 15">
            <a:extLst>
              <a:ext uri="{FF2B5EF4-FFF2-40B4-BE49-F238E27FC236}">
                <a16:creationId xmlns:a16="http://schemas.microsoft.com/office/drawing/2014/main" id="{E6781328-7329-47F4-89CB-27E68007F0FA}"/>
              </a:ext>
            </a:extLst>
          </p:cNvPr>
          <p:cNvSpPr txBox="1"/>
          <p:nvPr/>
        </p:nvSpPr>
        <p:spPr>
          <a:xfrm>
            <a:off x="349549" y="5710103"/>
            <a:ext cx="11492900" cy="1200329"/>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Few botanical pest control products have been registered for hemp. However, CBD hemp extraction will harbor the chemicals used to control pests and will contaminate CBD oil. In result, growers have many challenges growing CBD hemp varieties</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3478" r="21040"/>
          <a:stretch/>
        </p:blipFill>
        <p:spPr>
          <a:xfrm rot="10800000">
            <a:off x="4150894" y="977158"/>
            <a:ext cx="3633536" cy="409456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5221" y="0"/>
            <a:ext cx="3468827" cy="5803527"/>
          </a:xfrm>
          <a:prstGeom prst="rect">
            <a:avLst/>
          </a:prstGeom>
        </p:spPr>
      </p:pic>
    </p:spTree>
    <p:extLst>
      <p:ext uri="{BB962C8B-B14F-4D97-AF65-F5344CB8AC3E}">
        <p14:creationId xmlns:p14="http://schemas.microsoft.com/office/powerpoint/2010/main" val="1691046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798" y="172285"/>
            <a:ext cx="10515600" cy="1325563"/>
          </a:xfrm>
        </p:spPr>
        <p:txBody>
          <a:bodyPr/>
          <a:lstStyle/>
          <a:p>
            <a:r>
              <a:rPr lang="en-US" b="1" dirty="0">
                <a:latin typeface="Times New Roman" panose="02020603050405020304" pitchFamily="18" charset="0"/>
                <a:cs typeface="Times New Roman" panose="02020603050405020304" pitchFamily="18" charset="0"/>
              </a:rPr>
              <a:t>Caterpillar Complex in Hemp field</a:t>
            </a:r>
          </a:p>
        </p:txBody>
      </p:sp>
      <p:pic>
        <p:nvPicPr>
          <p:cNvPr id="10242" name="Picture 2" descr="https://lh3.googleusercontent.com/9Pux0bq7JjMCAh5NrXwQPa148-KqPlZAynApORQYyvhIueOZeHCvwtaqS0SQlg4eZS3p6_d4Geoj-OE9kl4i9MqS3eOGXbLcxHRPjjkwSt4l-d5sIFx6RdWY0rm7M4k1fDppBr8i6JBlu7F2pQ6uBKM4mXlHGRHkG52TUaLqq0-b9X6iqiRkLcDR-QtxfZuuA3w2qYWyA4kdTH-7oH_FDVWcjsoX9CBXu1WmCigexM_n4Ikdj04lhvU_0Wc7SmQcYsl8hn-QvtSEYop-4tRfIawanB3Z_moInvVHnByMkvGgzpWBYW42gQJ7AMvi97LpXNspoRt5DHqThLcdD5qNz05J_bcVJ-2-XLxFLsbbUGd4ztorQvq-k3X5ZFGgBVvGCs5FSxBrEnUh6WlBaDfiwMmMzcVBM6oayWUzb6Wxn19pN7PwrB2CiBKlsI0WsNnbzErgmdtHx5jMJ4XhJ9SgbXiqUih_juTOud_Bhph-S0_POolU8RbMkY1MkseSbsi23SNsXS0nhx8OC_6tLLZkenQKCFhwSxSSEe5cC329koO1BiaHzHr_kyB0zntByjW8PpSrq5IhTDBeuE01upwVo0Y4L5a4zV0vTQyGw8pGTxJiS6SNnyG2OHJUHi8VDvtxLocSsqUK_iq8Vqyf8YRlHeN_SsESqVtWXFr7jyCQ6mhXpj6_zkL-mbmCkVvaYSlyyIXiLBJFU-9U8SD6NB1lXNIc0RG0gioBn9ZEiWccuwp74SIR=w531-h708-no"/>
          <p:cNvPicPr>
            <a:picLocks noChangeAspect="1" noChangeArrowheads="1"/>
          </p:cNvPicPr>
          <p:nvPr/>
        </p:nvPicPr>
        <p:blipFill rotWithShape="1">
          <a:blip r:embed="rId2">
            <a:extLst>
              <a:ext uri="{28A0092B-C50C-407E-A947-70E740481C1C}">
                <a14:useLocalDpi xmlns:a14="http://schemas.microsoft.com/office/drawing/2010/main" val="0"/>
              </a:ext>
            </a:extLst>
          </a:blip>
          <a:srcRect t="33989" b="29080"/>
          <a:stretch/>
        </p:blipFill>
        <p:spPr bwMode="auto">
          <a:xfrm>
            <a:off x="167607" y="1900989"/>
            <a:ext cx="4007126" cy="197317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lh3.googleusercontent.com/G5HDQ59Bts2TTDU6dkmDIiwSVLZqBdKPBR9TUnsR3rVNtOBpPWHC6P80WQZyejITzTagvvWgS9AV6JV--JCZgxfwkQKsgzOVriPydsVE-9qVPahuHGB7HYZwR8BUAUAs09b6A6YgTJRNsFOjfmgH168oj9V4G22EeVgiORYyOdTOv_XX7Z7g68klU-S1l4rE0vxVV1pIAtOvWTCnrlY_w7MvEUg-LTch4XGxKdrFGSEM8QF1WStc1i7QvFZ2NxuCC4fBaqi64RJnYH1WBjHnSL5MPm7aaDJofGgrKNrSe0FtszBGkUgJ5O5Y9f2jz6BVMbe-xuRgvC3HZCPETqXOeYq5DxB5ec6Qp9ctvF4csRi2bqmeOUdWkBaG29WGFElwWUOGviMlyp_-Gtb4gZVK4Ks2iPMUwulBggNeBrZZfmaG3D8R5lAFMZ9Shelz6jZPFMsuT2CyLW4VDV_bbVX0jT5JYkGt6sZNculKA9c1O9aKBgwVmUVsPf3ajyihGogIPqvp0Fe8zAEbIusBXvNe38KA3EoLLLjc9boxHdB1QWeDPs3lGaT_HwRvWhBorkygHfUF0j6e1BpgBJdiqi5ZgGMLlnMts820gRnZqjCAH2uebwMMmrgRox9CltFMUwoocNXIzfuMtWrFuc9LjRAqT8wqIv436v5j-cb3U3Vud8kRf1zrn1nwHJdtRTBTHZ3PkPhPOotoHENk_qAfHKkSKyal5nWkbgeZp5DmEB0WS2D2jqqA=w944-h708-no"/>
          <p:cNvPicPr>
            <a:picLocks noChangeAspect="1" noChangeArrowheads="1"/>
          </p:cNvPicPr>
          <p:nvPr/>
        </p:nvPicPr>
        <p:blipFill rotWithShape="1">
          <a:blip r:embed="rId3">
            <a:extLst>
              <a:ext uri="{28A0092B-C50C-407E-A947-70E740481C1C}">
                <a14:useLocalDpi xmlns:a14="http://schemas.microsoft.com/office/drawing/2010/main" val="0"/>
              </a:ext>
            </a:extLst>
          </a:blip>
          <a:srcRect l="32248" t="39698" r="21846" b="30150"/>
          <a:stretch/>
        </p:blipFill>
        <p:spPr bwMode="auto">
          <a:xfrm>
            <a:off x="4330533" y="1870909"/>
            <a:ext cx="4127667" cy="20333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lh3.googleusercontent.com/VxeB_ItvzMRKuAh2Yw1uPMt2pc79763N1BOyNVTjgdlnYiBH49j24uqTFRB--TiWlYA9OGncVrL6Au2Y_etjmSIzDyb0tAVRp_TrCrZx00SYQssbF1MJpwX8Ep9gDFLQnzP4j2cyFQe_0cNU3pOM2ElAOcadX18BvEq1txxlfvzhTtHx5NI6TU5eEOegeJjUABZD6q6w9h2qx6iE46ipYr_brwGfExSQvhNBOrB-N5gZcvHAK4VoZgNOSIbjb0c2OnGIGoYETmIvkKP9QyvNN5k6CBFn4_HZt4YUpWtxPzrgSrUu2Oq0lq6hWNTyYG1ynXqTPbCYOl9gPqs5fGq_Y24iGgHre00sIfPujBH3yeb036Aq2E9ZOptbtPxs5KVPXhtSjubmXinu9rA-VB5vixHb5CMr7NFS47__HPO6BS9DB1UbcByxh-r9jRUSlk2tU0nF_fpCxzMRlV_0on9Ye1QwyZV0KgRi0PBuPAXadaZVOfFYLej0ilhtYLwxLQ0PNeDd2bMTimMZnw-mJRkgBM4_Z85rdkMc2wf6aOrApZnQPM7kU4-zD5wjMHiJVaHu-ISHN3QVVp26eEKoiJaUwvOJvflFEAH-CsgWILsUngeSzlgsbapbEMyKVeAx9dVCjPo6n4x6LzJkRVVs1-x4Jx5aWlaAisZl0wi6QER1cOhR2hCwt5g375ED0aTsMkUeTpABntAAid6mhXgG_o18CXXjlEWTt57ZvWOKuLknF-_CU5bw=w531-h708-no"/>
          <p:cNvPicPr>
            <a:picLocks noChangeAspect="1" noChangeArrowheads="1"/>
          </p:cNvPicPr>
          <p:nvPr/>
        </p:nvPicPr>
        <p:blipFill rotWithShape="1">
          <a:blip r:embed="rId4">
            <a:extLst>
              <a:ext uri="{28A0092B-C50C-407E-A947-70E740481C1C}">
                <a14:useLocalDpi xmlns:a14="http://schemas.microsoft.com/office/drawing/2010/main" val="0"/>
              </a:ext>
            </a:extLst>
          </a:blip>
          <a:srcRect l="19285" t="38449" b="33897"/>
          <a:stretch/>
        </p:blipFill>
        <p:spPr bwMode="auto">
          <a:xfrm>
            <a:off x="8570528" y="2060405"/>
            <a:ext cx="3621472" cy="165434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lh3.googleusercontent.com/bUUgbaxNjcFgjVNUpJEGY-JunhS5aEqd54lK9ankAo9xmV3ZxloTyBn_Iq0hkIPwiKnYqS5aZJNJCBOXKL_jyd9G2edhhj1FBK9yaCZBqxlX8ufg--IyA__ql4GXXRngjqsXB3L4RnICTh9gi1-Abur6tgtscIF-2FHscT3Ffg1yPSNLAqpL1yVlMq2VWs9TzsOqtizF7JedzKm9hdkPDbgKzJ9kRo7kRET7CK8Kryl5TlpYQAAuM_twDD698x8N_Ma2wcGlpKJ9v0PgqgIdCnMeDoaHiZzK3fa8_2FAlKucmMQ-iy-T41MNEDoNpJl8ulcY4Fl5sdC1WNePzJhLqTHLhPDY-crHm1qIIVaAb_04pYRTf0akjdH_0UnIcwAV6I2syJKXNyIxS1GRUjzgnsUkV2b8i8DYHh6rMJPTMWxrcKYF9F6jG2vbhch8pgBgisnvII_ct6lnv4nvzQM7ldadEglTvXq1jl9MyRdJp-ZAwxczvsJx6JGyanXyubwRlmxkoVJYe6UR35Bj4S2NVi35LVl4e8ymOcEiiKzSdTHEHON89p_MHa-tCIYeAZpH0RtZ5wdRBAzqbH4GzrfexcvzpXBQFa9s23dptVb8GQpxaPHR6UWZoY8Iu4dmeeg2L_bhZ8j71YCb6uBY0-1f7CZ8AOcjBPQxc2ZmuKJ8-V_klsGVNpWOWsc=w336-h708-no"/>
          <p:cNvPicPr>
            <a:picLocks noChangeAspect="1" noChangeArrowheads="1"/>
          </p:cNvPicPr>
          <p:nvPr/>
        </p:nvPicPr>
        <p:blipFill rotWithShape="1">
          <a:blip r:embed="rId5">
            <a:extLst>
              <a:ext uri="{28A0092B-C50C-407E-A947-70E740481C1C}">
                <a14:useLocalDpi xmlns:a14="http://schemas.microsoft.com/office/drawing/2010/main" val="0"/>
              </a:ext>
            </a:extLst>
          </a:blip>
          <a:srcRect t="18824" b="26760"/>
          <a:stretch/>
        </p:blipFill>
        <p:spPr bwMode="auto">
          <a:xfrm rot="5400000">
            <a:off x="362303" y="3817685"/>
            <a:ext cx="2595274" cy="298466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https://lh3.googleusercontent.com/2yDMxU4YeYiElGIQHco63KHI-IFa8BK54EWCsaCAMhS8BmX7-M3U85r9pApDACVZyp7E1gDj71XRrxWkAepqEJGJGJCfoDVAD5hBHjPFA1in_LrADwwQmC9PaXU9z4_kgRfe8QxOq1fy1XIxX4pafw9mKeJkt7QCRR-amQ7rP9k6gYUtBw2aGNEmcEuXwc70ekQ1wKxCxH-0n6qfCCU45mWfLJ1fWk1koyMnYWL9xwQ9D4spftQDP3cyjZTK-vwUyB80HG5tJEvLFKCpWbdPHAtP3uci1kKyq5r_wsmQGFjoRbClJEm-gbTKPMvNHNnB0Qm1U8uYfOdauqanjmYQBsc_93_gN28wh25VQJ-1tS4WkgCItqAAtJPZAdJ69NqwIckctuCCouA-DaMrsuboIJirty_6oOnGHdfO1q3CXJ--dcPmJ_Uje2G680HgEayt8HjXU6IS3xWbF5U5AdcModMjY9L4PxAXNc6nOnAB1WrxqRep87fh3If6UBnXGKthEuVNU0vczvfSzYL7j86jxSqU6MtAencBlabcx17cZBXMn3qpu4oPV215B9FWhBIXe_f5kI2xdlwIuNqU1m1jtPsINHzdUF7Rvi9ikhYGR5YXL9F95YxsDY74tFoqNFxpvS0k9vyVIlyOJaLT9J4ZqRXrfx1cUPKObq1OmZv1Ct9ltSLIcgMbzcc=w336-h708-n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https://lh3.googleusercontent.com/2yDMxU4YeYiElGIQHco63KHI-IFa8BK54EWCsaCAMhS8BmX7-M3U85r9pApDACVZyp7E1gDj71XRrxWkAepqEJGJGJCfoDVAD5hBHjPFA1in_LrADwwQmC9PaXU9z4_kgRfe8QxOq1fy1XIxX4pafw9mKeJkt7QCRR-amQ7rP9k6gYUtBw2aGNEmcEuXwc70ekQ1wKxCxH-0n6qfCCU45mWfLJ1fWk1koyMnYWL9xwQ9D4spftQDP3cyjZTK-vwUyB80HG5tJEvLFKCpWbdPHAtP3uci1kKyq5r_wsmQGFjoRbClJEm-gbTKPMvNHNnB0Qm1U8uYfOdauqanjmYQBsc_93_gN28wh25VQJ-1tS4WkgCItqAAtJPZAdJ69NqwIckctuCCouA-DaMrsuboIJirty_6oOnGHdfO1q3CXJ--dcPmJ_Uje2G680HgEayt8HjXU6IS3xWbF5U5AdcModMjY9L4PxAXNc6nOnAB1WrxqRep87fh3If6UBnXGKthEuVNU0vczvfSzYL7j86jxSqU6MtAencBlabcx17cZBXMn3qpu4oPV215B9FWhBIXe_f5kI2xdlwIuNqU1m1jtPsINHzdUF7Rvi9ikhYGR5YXL9F95YxsDY74tFoqNFxpvS0k9vyVIlyOJaLT9J4ZqRXrfx1cUPKObq1OmZv1Ct9ltSLIcgMbzcc=w336-h708-n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https://lh3.googleusercontent.com/2yDMxU4YeYiElGIQHco63KHI-IFa8BK54EWCsaCAMhS8BmX7-M3U85r9pApDACVZyp7E1gDj71XRrxWkAepqEJGJGJCfoDVAD5hBHjPFA1in_LrADwwQmC9PaXU9z4_kgRfe8QxOq1fy1XIxX4pafw9mKeJkt7QCRR-amQ7rP9k6gYUtBw2aGNEmcEuXwc70ekQ1wKxCxH-0n6qfCCU45mWfLJ1fWk1koyMnYWL9xwQ9D4spftQDP3cyjZTK-vwUyB80HG5tJEvLFKCpWbdPHAtP3uci1kKyq5r_wsmQGFjoRbClJEm-gbTKPMvNHNnB0Qm1U8uYfOdauqanjmYQBsc_93_gN28wh25VQJ-1tS4WkgCItqAAtJPZAdJ69NqwIckctuCCouA-DaMrsuboIJirty_6oOnGHdfO1q3CXJ--dcPmJ_Uje2G680HgEayt8HjXU6IS3xWbF5U5AdcModMjY9L4PxAXNc6nOnAB1WrxqRep87fh3If6UBnXGKthEuVNU0vczvfSzYL7j86jxSqU6MtAencBlabcx17cZBXMn3qpu4oPV215B9FWhBIXe_f5kI2xdlwIuNqU1m1jtPsINHzdUF7Rvi9ikhYGR5YXL9F95YxsDY74tFoqNFxpvS0k9vyVIlyOJaLT9J4ZqRXrfx1cUPKObq1OmZv1Ct9ltSLIcgMbzcc=w336-h708-n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6"/>
          <a:srcRect t="54995"/>
          <a:stretch/>
        </p:blipFill>
        <p:spPr>
          <a:xfrm rot="16200000">
            <a:off x="3214219" y="4053230"/>
            <a:ext cx="2618394" cy="2490457"/>
          </a:xfrm>
          <a:prstGeom prst="rect">
            <a:avLst/>
          </a:prstGeom>
        </p:spPr>
      </p:pic>
      <p:pic>
        <p:nvPicPr>
          <p:cNvPr id="8" name="Picture 7"/>
          <p:cNvPicPr>
            <a:picLocks noChangeAspect="1"/>
          </p:cNvPicPr>
          <p:nvPr/>
        </p:nvPicPr>
        <p:blipFill rotWithShape="1">
          <a:blip r:embed="rId7"/>
          <a:srcRect t="36837" r="31422" b="31667"/>
          <a:stretch/>
        </p:blipFill>
        <p:spPr>
          <a:xfrm>
            <a:off x="5894558" y="4116751"/>
            <a:ext cx="3859486" cy="2363413"/>
          </a:xfrm>
          <a:prstGeom prst="rect">
            <a:avLst/>
          </a:prstGeom>
        </p:spPr>
      </p:pic>
      <p:sp>
        <p:nvSpPr>
          <p:cNvPr id="13" name="Rectangle 12"/>
          <p:cNvSpPr/>
          <p:nvPr/>
        </p:nvSpPr>
        <p:spPr>
          <a:xfrm>
            <a:off x="6392143" y="6488668"/>
            <a:ext cx="5799857" cy="369332"/>
          </a:xfrm>
          <a:prstGeom prst="rect">
            <a:avLst/>
          </a:prstGeom>
        </p:spPr>
        <p:txBody>
          <a:bodyPr wrap="none">
            <a:spAutoFit/>
          </a:bodyPr>
          <a:lstStyle/>
          <a:p>
            <a:r>
              <a:rPr lang="en-US" dirty="0">
                <a:effectLst/>
                <a:latin typeface="Times New Roman" panose="02020603050405020304" pitchFamily="18" charset="0"/>
                <a:ea typeface="Calibri" panose="020F0502020204030204" pitchFamily="34" charset="0"/>
              </a:rPr>
              <a:t>Pic @ Wood Duck Landings Hemp Farm, Princess Anne MD</a:t>
            </a:r>
            <a:endParaRPr lang="en-US" dirty="0"/>
          </a:p>
        </p:txBody>
      </p:sp>
    </p:spTree>
    <p:extLst>
      <p:ext uri="{BB962C8B-B14F-4D97-AF65-F5344CB8AC3E}">
        <p14:creationId xmlns:p14="http://schemas.microsoft.com/office/powerpoint/2010/main" val="2314171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590464" y="-75783"/>
            <a:ext cx="8064422" cy="3352368"/>
            <a:chOff x="3417109" y="-150775"/>
            <a:chExt cx="8064422" cy="3352368"/>
          </a:xfrm>
        </p:grpSpPr>
        <p:pic>
          <p:nvPicPr>
            <p:cNvPr id="45" name="Picture 44"/>
            <p:cNvPicPr>
              <a:picLocks noChangeAspect="1"/>
            </p:cNvPicPr>
            <p:nvPr/>
          </p:nvPicPr>
          <p:blipFill>
            <a:blip r:embed="rId3">
              <a:clrChange>
                <a:clrFrom>
                  <a:srgbClr val="FFFFFF"/>
                </a:clrFrom>
                <a:clrTo>
                  <a:srgbClr val="FFFFFF">
                    <a:alpha val="0"/>
                  </a:srgbClr>
                </a:clrTo>
              </a:clrChange>
            </a:blip>
            <a:stretch>
              <a:fillRect/>
            </a:stretch>
          </p:blipFill>
          <p:spPr>
            <a:xfrm>
              <a:off x="7185715" y="-150775"/>
              <a:ext cx="1901300" cy="2759953"/>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3417109" y="1716800"/>
              <a:ext cx="614749" cy="892378"/>
            </a:xfrm>
            <a:prstGeom prst="rect">
              <a:avLst/>
            </a:prstGeom>
          </p:spPr>
        </p:pic>
        <p:pic>
          <p:nvPicPr>
            <p:cNvPr id="39" name="Picture 38"/>
            <p:cNvPicPr>
              <a:picLocks noChangeAspect="1"/>
            </p:cNvPicPr>
            <p:nvPr/>
          </p:nvPicPr>
          <p:blipFill>
            <a:blip r:embed="rId3">
              <a:clrChange>
                <a:clrFrom>
                  <a:srgbClr val="FFFFFF"/>
                </a:clrFrom>
                <a:clrTo>
                  <a:srgbClr val="FFFFFF">
                    <a:alpha val="0"/>
                  </a:srgbClr>
                </a:clrTo>
              </a:clrChange>
            </a:blip>
            <a:stretch>
              <a:fillRect/>
            </a:stretch>
          </p:blipFill>
          <p:spPr>
            <a:xfrm>
              <a:off x="4178546" y="1262981"/>
              <a:ext cx="1006746" cy="1461406"/>
            </a:xfrm>
            <a:prstGeom prst="rect">
              <a:avLst/>
            </a:prstGeom>
          </p:spPr>
        </p:pic>
        <p:pic>
          <p:nvPicPr>
            <p:cNvPr id="40" name="Picture 39"/>
            <p:cNvPicPr>
              <a:picLocks noChangeAspect="1"/>
            </p:cNvPicPr>
            <p:nvPr/>
          </p:nvPicPr>
          <p:blipFill>
            <a:blip r:embed="rId3">
              <a:clrChange>
                <a:clrFrom>
                  <a:srgbClr val="FFFFFF"/>
                </a:clrFrom>
                <a:clrTo>
                  <a:srgbClr val="FFFFFF">
                    <a:alpha val="0"/>
                  </a:srgbClr>
                </a:clrTo>
              </a:clrChange>
            </a:blip>
            <a:stretch>
              <a:fillRect/>
            </a:stretch>
          </p:blipFill>
          <p:spPr>
            <a:xfrm>
              <a:off x="5207719" y="918593"/>
              <a:ext cx="1211755" cy="1759000"/>
            </a:xfrm>
            <a:prstGeom prst="rect">
              <a:avLst/>
            </a:prstGeom>
          </p:spPr>
        </p:pic>
        <p:pic>
          <p:nvPicPr>
            <p:cNvPr id="41" name="Picture 40"/>
            <p:cNvPicPr>
              <a:picLocks noChangeAspect="1"/>
            </p:cNvPicPr>
            <p:nvPr/>
          </p:nvPicPr>
          <p:blipFill>
            <a:blip r:embed="rId3">
              <a:clrChange>
                <a:clrFrom>
                  <a:srgbClr val="FFFFFF"/>
                </a:clrFrom>
                <a:clrTo>
                  <a:srgbClr val="FFFFFF">
                    <a:alpha val="0"/>
                  </a:srgbClr>
                </a:clrTo>
              </a:clrChange>
            </a:blip>
            <a:stretch>
              <a:fillRect/>
            </a:stretch>
          </p:blipFill>
          <p:spPr>
            <a:xfrm>
              <a:off x="6147679" y="258386"/>
              <a:ext cx="1623340" cy="2356461"/>
            </a:xfrm>
            <a:prstGeom prst="rect">
              <a:avLst/>
            </a:prstGeom>
          </p:spPr>
        </p:pic>
        <p:pic>
          <p:nvPicPr>
            <p:cNvPr id="43" name="Picture 42"/>
            <p:cNvPicPr>
              <a:picLocks noChangeAspect="1"/>
            </p:cNvPicPr>
            <p:nvPr/>
          </p:nvPicPr>
          <p:blipFill>
            <a:blip r:embed="rId3">
              <a:clrChange>
                <a:clrFrom>
                  <a:srgbClr val="FFFFFF"/>
                </a:clrFrom>
                <a:clrTo>
                  <a:srgbClr val="FFFFFF">
                    <a:alpha val="0"/>
                  </a:srgbClr>
                </a:clrTo>
              </a:clrChange>
            </a:blip>
            <a:stretch>
              <a:fillRect/>
            </a:stretch>
          </p:blipFill>
          <p:spPr>
            <a:xfrm>
              <a:off x="9604668" y="-25833"/>
              <a:ext cx="1876863" cy="2724480"/>
            </a:xfrm>
            <a:prstGeom prst="rect">
              <a:avLst/>
            </a:prstGeom>
          </p:spPr>
        </p:pic>
        <p:pic>
          <p:nvPicPr>
            <p:cNvPr id="42" name="Picture 41"/>
            <p:cNvPicPr>
              <a:picLocks noChangeAspect="1"/>
            </p:cNvPicPr>
            <p:nvPr/>
          </p:nvPicPr>
          <p:blipFill>
            <a:blip r:embed="rId3">
              <a:clrChange>
                <a:clrFrom>
                  <a:srgbClr val="FFFFFF"/>
                </a:clrFrom>
                <a:clrTo>
                  <a:srgbClr val="FFFFFF">
                    <a:alpha val="0"/>
                  </a:srgbClr>
                </a:clrTo>
              </a:clrChange>
            </a:blip>
            <a:stretch>
              <a:fillRect/>
            </a:stretch>
          </p:blipFill>
          <p:spPr>
            <a:xfrm>
              <a:off x="8382973" y="-116996"/>
              <a:ext cx="1901300" cy="2759953"/>
            </a:xfrm>
            <a:prstGeom prst="rect">
              <a:avLst/>
            </a:prstGeom>
          </p:spPr>
        </p:pic>
        <p:pic>
          <p:nvPicPr>
            <p:cNvPr id="5" name="Picture 4"/>
            <p:cNvPicPr>
              <a:picLocks noChangeAspect="1"/>
            </p:cNvPicPr>
            <p:nvPr/>
          </p:nvPicPr>
          <p:blipFill>
            <a:blip r:embed="rId4"/>
            <a:stretch>
              <a:fillRect/>
            </a:stretch>
          </p:blipFill>
          <p:spPr>
            <a:xfrm>
              <a:off x="3429208" y="2544368"/>
              <a:ext cx="7453694" cy="657225"/>
            </a:xfrm>
            <a:prstGeom prst="rect">
              <a:avLst/>
            </a:prstGeom>
          </p:spPr>
        </p:pic>
      </p:grpSp>
      <p:pic>
        <p:nvPicPr>
          <p:cNvPr id="4" name="Picture 3"/>
          <p:cNvPicPr>
            <a:picLocks noChangeAspect="1"/>
          </p:cNvPicPr>
          <p:nvPr/>
        </p:nvPicPr>
        <p:blipFill rotWithShape="1">
          <a:blip r:embed="rId5">
            <a:clrChange>
              <a:clrFrom>
                <a:srgbClr val="FFFFFF"/>
              </a:clrFrom>
              <a:clrTo>
                <a:srgbClr val="FFFFFF">
                  <a:alpha val="0"/>
                </a:srgbClr>
              </a:clrTo>
            </a:clrChange>
          </a:blip>
          <a:srcRect b="9947"/>
          <a:stretch/>
        </p:blipFill>
        <p:spPr>
          <a:xfrm>
            <a:off x="171163" y="3243984"/>
            <a:ext cx="6968515" cy="3204205"/>
          </a:xfrm>
          <a:prstGeom prst="rect">
            <a:avLst/>
          </a:prstGeom>
        </p:spPr>
      </p:pic>
      <p:sp>
        <p:nvSpPr>
          <p:cNvPr id="8" name="Rectangle 7"/>
          <p:cNvSpPr/>
          <p:nvPr/>
        </p:nvSpPr>
        <p:spPr>
          <a:xfrm>
            <a:off x="0" y="6435422"/>
            <a:ext cx="1279517" cy="369332"/>
          </a:xfrm>
          <a:prstGeom prst="rect">
            <a:avLst/>
          </a:prstGeom>
        </p:spPr>
        <p:txBody>
          <a:bodyPr wrap="none">
            <a:spAutoFit/>
          </a:bodyPr>
          <a:lstStyle/>
          <a:p>
            <a:r>
              <a:rPr lang="en-US" dirty="0"/>
              <a:t>End of April</a:t>
            </a:r>
          </a:p>
        </p:txBody>
      </p:sp>
      <p:sp>
        <p:nvSpPr>
          <p:cNvPr id="9" name="Rectangle 8"/>
          <p:cNvSpPr/>
          <p:nvPr/>
        </p:nvSpPr>
        <p:spPr>
          <a:xfrm>
            <a:off x="1967177" y="6439595"/>
            <a:ext cx="592342" cy="369332"/>
          </a:xfrm>
          <a:prstGeom prst="rect">
            <a:avLst/>
          </a:prstGeom>
        </p:spPr>
        <p:txBody>
          <a:bodyPr wrap="none">
            <a:spAutoFit/>
          </a:bodyPr>
          <a:lstStyle/>
          <a:p>
            <a:r>
              <a:rPr lang="en-US" dirty="0"/>
              <a:t>May</a:t>
            </a:r>
          </a:p>
        </p:txBody>
      </p:sp>
      <p:sp>
        <p:nvSpPr>
          <p:cNvPr id="10" name="Rectangle 9"/>
          <p:cNvSpPr/>
          <p:nvPr/>
        </p:nvSpPr>
        <p:spPr>
          <a:xfrm>
            <a:off x="3041183" y="6430634"/>
            <a:ext cx="617477" cy="369332"/>
          </a:xfrm>
          <a:prstGeom prst="rect">
            <a:avLst/>
          </a:prstGeom>
        </p:spPr>
        <p:txBody>
          <a:bodyPr wrap="none">
            <a:spAutoFit/>
          </a:bodyPr>
          <a:lstStyle/>
          <a:p>
            <a:r>
              <a:rPr lang="en-US" dirty="0"/>
              <a:t>June</a:t>
            </a:r>
          </a:p>
        </p:txBody>
      </p:sp>
      <p:sp>
        <p:nvSpPr>
          <p:cNvPr id="11" name="Rectangle 10"/>
          <p:cNvSpPr/>
          <p:nvPr/>
        </p:nvSpPr>
        <p:spPr>
          <a:xfrm>
            <a:off x="4205796" y="6426434"/>
            <a:ext cx="537327" cy="369332"/>
          </a:xfrm>
          <a:prstGeom prst="rect">
            <a:avLst/>
          </a:prstGeom>
        </p:spPr>
        <p:txBody>
          <a:bodyPr wrap="none">
            <a:spAutoFit/>
          </a:bodyPr>
          <a:lstStyle/>
          <a:p>
            <a:r>
              <a:rPr lang="en-US" dirty="0"/>
              <a:t>July</a:t>
            </a:r>
          </a:p>
        </p:txBody>
      </p:sp>
      <p:sp>
        <p:nvSpPr>
          <p:cNvPr id="12" name="Rectangle 11"/>
          <p:cNvSpPr/>
          <p:nvPr/>
        </p:nvSpPr>
        <p:spPr>
          <a:xfrm>
            <a:off x="5290259" y="6421314"/>
            <a:ext cx="834524" cy="369332"/>
          </a:xfrm>
          <a:prstGeom prst="rect">
            <a:avLst/>
          </a:prstGeom>
        </p:spPr>
        <p:txBody>
          <a:bodyPr wrap="none">
            <a:spAutoFit/>
          </a:bodyPr>
          <a:lstStyle/>
          <a:p>
            <a:r>
              <a:rPr lang="en-US" dirty="0"/>
              <a:t>August</a:t>
            </a:r>
          </a:p>
        </p:txBody>
      </p:sp>
      <p:sp>
        <p:nvSpPr>
          <p:cNvPr id="14" name="Rectangle 13"/>
          <p:cNvSpPr/>
          <p:nvPr/>
        </p:nvSpPr>
        <p:spPr>
          <a:xfrm>
            <a:off x="6594152" y="6457826"/>
            <a:ext cx="1218282" cy="369332"/>
          </a:xfrm>
          <a:prstGeom prst="rect">
            <a:avLst/>
          </a:prstGeom>
        </p:spPr>
        <p:txBody>
          <a:bodyPr wrap="none">
            <a:spAutoFit/>
          </a:bodyPr>
          <a:lstStyle/>
          <a:p>
            <a:r>
              <a:rPr lang="en-US" dirty="0"/>
              <a:t>September</a:t>
            </a:r>
          </a:p>
        </p:txBody>
      </p:sp>
      <p:sp>
        <p:nvSpPr>
          <p:cNvPr id="15" name="Rectangle 14"/>
          <p:cNvSpPr/>
          <p:nvPr/>
        </p:nvSpPr>
        <p:spPr>
          <a:xfrm>
            <a:off x="8096005" y="6439595"/>
            <a:ext cx="948658" cy="369332"/>
          </a:xfrm>
          <a:prstGeom prst="rect">
            <a:avLst/>
          </a:prstGeom>
        </p:spPr>
        <p:txBody>
          <a:bodyPr wrap="none">
            <a:spAutoFit/>
          </a:bodyPr>
          <a:lstStyle/>
          <a:p>
            <a:r>
              <a:rPr lang="en-US" dirty="0"/>
              <a:t>October</a:t>
            </a:r>
          </a:p>
        </p:txBody>
      </p:sp>
      <p:pic>
        <p:nvPicPr>
          <p:cNvPr id="19" name="Picture 18"/>
          <p:cNvPicPr>
            <a:picLocks noChangeAspect="1"/>
          </p:cNvPicPr>
          <p:nvPr/>
        </p:nvPicPr>
        <p:blipFill>
          <a:blip r:embed="rId6">
            <a:clrChange>
              <a:clrFrom>
                <a:srgbClr val="FFFEFF"/>
              </a:clrFrom>
              <a:clrTo>
                <a:srgbClr val="FFFEFF">
                  <a:alpha val="0"/>
                </a:srgbClr>
              </a:clrTo>
            </a:clrChange>
          </a:blip>
          <a:stretch>
            <a:fillRect/>
          </a:stretch>
        </p:blipFill>
        <p:spPr>
          <a:xfrm rot="7753406">
            <a:off x="1169449" y="3835187"/>
            <a:ext cx="1038398" cy="603467"/>
          </a:xfrm>
          <a:prstGeom prst="rect">
            <a:avLst/>
          </a:prstGeom>
        </p:spPr>
      </p:pic>
      <p:pic>
        <p:nvPicPr>
          <p:cNvPr id="20" name="Picture 2" descr="Image result for larva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998721">
            <a:off x="1941378" y="4768608"/>
            <a:ext cx="975668" cy="3074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larva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925934">
            <a:off x="3101156" y="4728027"/>
            <a:ext cx="900066" cy="4091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larva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925934">
            <a:off x="3949838" y="4444255"/>
            <a:ext cx="918499" cy="4175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larva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925934">
            <a:off x="4546531" y="4401270"/>
            <a:ext cx="1057451" cy="48066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11">
            <a:clrChange>
              <a:clrFrom>
                <a:srgbClr val="FFFFFF"/>
              </a:clrFrom>
              <a:clrTo>
                <a:srgbClr val="FFFFFF">
                  <a:alpha val="0"/>
                </a:srgbClr>
              </a:clrTo>
            </a:clrChange>
          </a:blip>
          <a:stretch>
            <a:fillRect/>
          </a:stretch>
        </p:blipFill>
        <p:spPr>
          <a:xfrm rot="20016653">
            <a:off x="6000608" y="5057581"/>
            <a:ext cx="930352" cy="818626"/>
          </a:xfrm>
          <a:prstGeom prst="rect">
            <a:avLst/>
          </a:prstGeom>
        </p:spPr>
      </p:pic>
      <p:pic>
        <p:nvPicPr>
          <p:cNvPr id="25" name="Picture 24"/>
          <p:cNvPicPr>
            <a:picLocks noChangeAspect="1"/>
          </p:cNvPicPr>
          <p:nvPr/>
        </p:nvPicPr>
        <p:blipFill>
          <a:blip r:embed="rId6">
            <a:clrChange>
              <a:clrFrom>
                <a:srgbClr val="FFFEFF"/>
              </a:clrFrom>
              <a:clrTo>
                <a:srgbClr val="FFFEFF">
                  <a:alpha val="0"/>
                </a:srgbClr>
              </a:clrTo>
            </a:clrChange>
          </a:blip>
          <a:stretch>
            <a:fillRect/>
          </a:stretch>
        </p:blipFill>
        <p:spPr>
          <a:xfrm rot="2177140">
            <a:off x="6328956" y="3539404"/>
            <a:ext cx="1038398" cy="603467"/>
          </a:xfrm>
          <a:prstGeom prst="rect">
            <a:avLst/>
          </a:prstGeom>
        </p:spPr>
      </p:pic>
      <p:sp>
        <p:nvSpPr>
          <p:cNvPr id="29" name="Right Arrow 28"/>
          <p:cNvSpPr/>
          <p:nvPr/>
        </p:nvSpPr>
        <p:spPr>
          <a:xfrm rot="2562688">
            <a:off x="1762192" y="4227494"/>
            <a:ext cx="433595" cy="3687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0200980">
            <a:off x="2014780" y="4297449"/>
            <a:ext cx="607859"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eggs</a:t>
            </a:r>
          </a:p>
        </p:txBody>
      </p:sp>
      <p:sp>
        <p:nvSpPr>
          <p:cNvPr id="31" name="Rectangle 30"/>
          <p:cNvSpPr/>
          <p:nvPr/>
        </p:nvSpPr>
        <p:spPr>
          <a:xfrm rot="20200980">
            <a:off x="2148957" y="5009614"/>
            <a:ext cx="787395"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Larva</a:t>
            </a:r>
          </a:p>
        </p:txBody>
      </p:sp>
      <p:sp>
        <p:nvSpPr>
          <p:cNvPr id="32" name="Rectangle 31"/>
          <p:cNvSpPr/>
          <p:nvPr/>
        </p:nvSpPr>
        <p:spPr>
          <a:xfrm rot="20200980">
            <a:off x="6372112" y="5541922"/>
            <a:ext cx="68480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pupa</a:t>
            </a:r>
          </a:p>
        </p:txBody>
      </p:sp>
      <p:sp>
        <p:nvSpPr>
          <p:cNvPr id="33" name="Right Arrow 32"/>
          <p:cNvSpPr/>
          <p:nvPr/>
        </p:nvSpPr>
        <p:spPr>
          <a:xfrm rot="16685376">
            <a:off x="6380369" y="4567821"/>
            <a:ext cx="596453" cy="2636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11">
            <a:clrChange>
              <a:clrFrom>
                <a:srgbClr val="FFFFFF"/>
              </a:clrFrom>
              <a:clrTo>
                <a:srgbClr val="FFFFFF">
                  <a:alpha val="0"/>
                </a:srgbClr>
              </a:clrTo>
            </a:clrChange>
          </a:blip>
          <a:stretch>
            <a:fillRect/>
          </a:stretch>
        </p:blipFill>
        <p:spPr>
          <a:xfrm rot="20016653">
            <a:off x="11016355" y="2073733"/>
            <a:ext cx="930352" cy="818626"/>
          </a:xfrm>
          <a:prstGeom prst="rect">
            <a:avLst/>
          </a:prstGeom>
        </p:spPr>
      </p:pic>
      <p:sp>
        <p:nvSpPr>
          <p:cNvPr id="38" name="Right Arrow 37"/>
          <p:cNvSpPr/>
          <p:nvPr/>
        </p:nvSpPr>
        <p:spPr>
          <a:xfrm rot="17815815" flipV="1">
            <a:off x="6241270" y="2054374"/>
            <a:ext cx="2529652" cy="233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6">
            <a:clrChange>
              <a:clrFrom>
                <a:srgbClr val="FFFEFF"/>
              </a:clrFrom>
              <a:clrTo>
                <a:srgbClr val="FFFEFF">
                  <a:alpha val="0"/>
                </a:srgbClr>
              </a:clrTo>
            </a:clrChange>
          </a:blip>
          <a:stretch>
            <a:fillRect/>
          </a:stretch>
        </p:blipFill>
        <p:spPr>
          <a:xfrm rot="2973608">
            <a:off x="7663957" y="265019"/>
            <a:ext cx="1038398" cy="603467"/>
          </a:xfrm>
          <a:prstGeom prst="rect">
            <a:avLst/>
          </a:prstGeom>
        </p:spPr>
      </p:pic>
      <p:sp>
        <p:nvSpPr>
          <p:cNvPr id="34" name="Rectangle 33"/>
          <p:cNvSpPr/>
          <p:nvPr/>
        </p:nvSpPr>
        <p:spPr>
          <a:xfrm rot="20200980">
            <a:off x="8672746" y="224536"/>
            <a:ext cx="607859"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eggs</a:t>
            </a:r>
          </a:p>
        </p:txBody>
      </p:sp>
      <p:pic>
        <p:nvPicPr>
          <p:cNvPr id="36" name="Picture 2" descr="Image result for larva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925934">
            <a:off x="8203854" y="1139957"/>
            <a:ext cx="900066" cy="40912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9159547" y="6448189"/>
            <a:ext cx="1173655" cy="369332"/>
          </a:xfrm>
          <a:prstGeom prst="rect">
            <a:avLst/>
          </a:prstGeom>
        </p:spPr>
        <p:txBody>
          <a:bodyPr wrap="none">
            <a:spAutoFit/>
          </a:bodyPr>
          <a:lstStyle/>
          <a:p>
            <a:r>
              <a:rPr lang="en-US" dirty="0"/>
              <a:t>November</a:t>
            </a:r>
          </a:p>
        </p:txBody>
      </p:sp>
      <p:sp>
        <p:nvSpPr>
          <p:cNvPr id="3" name="Rectangle 2"/>
          <p:cNvSpPr/>
          <p:nvPr/>
        </p:nvSpPr>
        <p:spPr>
          <a:xfrm>
            <a:off x="331168" y="127597"/>
            <a:ext cx="6673430" cy="461665"/>
          </a:xfrm>
          <a:prstGeom prst="rect">
            <a:avLst/>
          </a:prstGeom>
        </p:spPr>
        <p:txBody>
          <a:bodyPr wrap="none">
            <a:spAutoFit/>
          </a:bodyPr>
          <a:lstStyle/>
          <a:p>
            <a:r>
              <a:rPr lang="en-US" sz="2400" dirty="0">
                <a:latin typeface="Segoe UI Semibold" panose="020B0702040204020203" pitchFamily="34" charset="0"/>
                <a:cs typeface="Times New Roman" panose="02020603050405020304" pitchFamily="18" charset="0"/>
              </a:rPr>
              <a:t>Com earworm (CEW) </a:t>
            </a:r>
            <a:r>
              <a:rPr lang="en-US" sz="2400" i="1" dirty="0" err="1">
                <a:latin typeface="Segoe UI Semibold" panose="020B0702040204020203" pitchFamily="34" charset="0"/>
                <a:cs typeface="Times New Roman" panose="02020603050405020304" pitchFamily="18" charset="0"/>
              </a:rPr>
              <a:t>Helicoverpa</a:t>
            </a:r>
            <a:r>
              <a:rPr lang="en-US" sz="2400" i="1" dirty="0">
                <a:latin typeface="Segoe UI Semibold" panose="020B0702040204020203" pitchFamily="34" charset="0"/>
                <a:cs typeface="Times New Roman" panose="02020603050405020304" pitchFamily="18" charset="0"/>
              </a:rPr>
              <a:t> </a:t>
            </a:r>
            <a:r>
              <a:rPr lang="en-US" sz="2400" i="1" dirty="0" err="1">
                <a:latin typeface="Segoe UI Semibold" panose="020B0702040204020203" pitchFamily="34" charset="0"/>
                <a:cs typeface="Times New Roman" panose="02020603050405020304" pitchFamily="18" charset="0"/>
              </a:rPr>
              <a:t>zea</a:t>
            </a:r>
            <a:r>
              <a:rPr lang="en-US" sz="2400" i="1" dirty="0">
                <a:latin typeface="Segoe UI Semibold" panose="020B0702040204020203" pitchFamily="34" charset="0"/>
                <a:cs typeface="Times New Roman" panose="02020603050405020304" pitchFamily="18" charset="0"/>
              </a:rPr>
              <a:t> </a:t>
            </a:r>
            <a:r>
              <a:rPr lang="en-US" sz="2400" dirty="0">
                <a:latin typeface="Segoe UI Semibold" panose="020B0702040204020203" pitchFamily="34" charset="0"/>
                <a:cs typeface="Times New Roman" panose="02020603050405020304" pitchFamily="18" charset="0"/>
              </a:rPr>
              <a:t>(</a:t>
            </a:r>
            <a:r>
              <a:rPr lang="en-US" sz="2400" dirty="0" err="1">
                <a:latin typeface="Segoe UI Semibold" panose="020B0702040204020203" pitchFamily="34" charset="0"/>
                <a:cs typeface="Times New Roman" panose="02020603050405020304" pitchFamily="18" charset="0"/>
              </a:rPr>
              <a:t>Boddie</a:t>
            </a:r>
            <a:r>
              <a:rPr lang="en-US" sz="2400" dirty="0">
                <a:latin typeface="Segoe UI Semibold" panose="020B0702040204020203" pitchFamily="34" charset="0"/>
                <a:cs typeface="Times New Roman" panose="02020603050405020304" pitchFamily="18" charset="0"/>
              </a:rPr>
              <a:t>)</a:t>
            </a:r>
          </a:p>
        </p:txBody>
      </p:sp>
    </p:spTree>
    <p:extLst>
      <p:ext uri="{BB962C8B-B14F-4D97-AF65-F5344CB8AC3E}">
        <p14:creationId xmlns:p14="http://schemas.microsoft.com/office/powerpoint/2010/main" val="3205628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89" y="228490"/>
            <a:ext cx="10515600" cy="1325563"/>
          </a:xfrm>
        </p:spPr>
        <p:txBody>
          <a:bodyPr/>
          <a:lstStyle/>
          <a:p>
            <a:r>
              <a:rPr lang="en-US" b="1" dirty="0">
                <a:latin typeface="Times New Roman" panose="02020603050405020304" pitchFamily="18" charset="0"/>
                <a:cs typeface="Times New Roman" panose="02020603050405020304" pitchFamily="18" charset="0"/>
              </a:rPr>
              <a:t>Objectives</a:t>
            </a:r>
          </a:p>
        </p:txBody>
      </p:sp>
      <p:sp>
        <p:nvSpPr>
          <p:cNvPr id="3" name="Content Placeholder 2"/>
          <p:cNvSpPr>
            <a:spLocks noGrp="1"/>
          </p:cNvSpPr>
          <p:nvPr>
            <p:ph idx="1"/>
          </p:nvPr>
        </p:nvSpPr>
        <p:spPr>
          <a:xfrm>
            <a:off x="649013" y="1690688"/>
            <a:ext cx="10515600" cy="4351338"/>
          </a:xfrm>
        </p:spPr>
        <p:txBody>
          <a:bodyPr/>
          <a:lstStyle/>
          <a:p>
            <a:r>
              <a:rPr lang="en-US" b="1" dirty="0">
                <a:latin typeface="Times New Roman" panose="02020603050405020304" pitchFamily="18" charset="0"/>
                <a:cs typeface="Times New Roman" panose="02020603050405020304" pitchFamily="18" charset="0"/>
              </a:rPr>
              <a:t>Objective 1</a:t>
            </a:r>
            <a:r>
              <a:rPr lang="en-US" dirty="0">
                <a:latin typeface="Times New Roman" panose="02020603050405020304" pitchFamily="18" charset="0"/>
                <a:cs typeface="Times New Roman" panose="02020603050405020304" pitchFamily="18" charset="0"/>
              </a:rPr>
              <a:t>: To develop a sustainable way of controlling CEW by using sweet corn as a trap crop </a:t>
            </a:r>
          </a:p>
          <a:p>
            <a:pPr marL="0" indent="0">
              <a:buNone/>
            </a:pP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Objective 2</a:t>
            </a:r>
            <a:r>
              <a:rPr lang="en-US" dirty="0">
                <a:latin typeface="Times New Roman" panose="02020603050405020304" pitchFamily="18" charset="0"/>
                <a:cs typeface="Times New Roman" panose="02020603050405020304" pitchFamily="18" charset="0"/>
              </a:rPr>
              <a:t>: To assess the impact of insect herbivore damage in the level of cannabinoids.</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734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D777B-DB71-4DFA-A967-7A4C48CFA3D0}"/>
              </a:ext>
            </a:extLst>
          </p:cNvPr>
          <p:cNvSpPr>
            <a:spLocks noGrp="1"/>
          </p:cNvSpPr>
          <p:nvPr>
            <p:ph type="title"/>
          </p:nvPr>
        </p:nvSpPr>
        <p:spPr>
          <a:xfrm>
            <a:off x="185036" y="15436"/>
            <a:ext cx="4299284" cy="946317"/>
          </a:xfrm>
        </p:spPr>
        <p:txBody>
          <a:bodyPr>
            <a:normAutofit fontScale="90000"/>
          </a:bodyPr>
          <a:lstStyle/>
          <a:p>
            <a:r>
              <a:rPr lang="en-US" sz="3200" b="1" dirty="0">
                <a:latin typeface="Times New Roman" panose="02020603050405020304" pitchFamily="18" charset="0"/>
                <a:cs typeface="Times New Roman" panose="02020603050405020304" pitchFamily="18" charset="0"/>
              </a:rPr>
              <a:t>Materials and Methods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27072771-E2E5-4699-A136-E18AB01246D2}"/>
              </a:ext>
            </a:extLst>
          </p:cNvPr>
          <p:cNvSpPr>
            <a:spLocks noGrp="1"/>
          </p:cNvSpPr>
          <p:nvPr>
            <p:ph idx="1"/>
          </p:nvPr>
        </p:nvSpPr>
        <p:spPr>
          <a:xfrm>
            <a:off x="234616" y="5976177"/>
            <a:ext cx="11892046" cy="916080"/>
          </a:xfrm>
        </p:spPr>
        <p:txBody>
          <a:bodyPr>
            <a:normAutofit/>
          </a:bodyPr>
          <a:lstStyle/>
          <a:p>
            <a:pPr>
              <a:lnSpc>
                <a:spcPct val="110000"/>
              </a:lnSpc>
            </a:pPr>
            <a:r>
              <a:rPr lang="en-US" sz="2400" b="1" dirty="0">
                <a:latin typeface="Times New Roman" panose="02020603050405020304" pitchFamily="18" charset="0"/>
                <a:cs typeface="Times New Roman" panose="02020603050405020304" pitchFamily="18" charset="0"/>
              </a:rPr>
              <a:t>10-week-old seedlings transplanted to a raised bed covered with black plastics </a:t>
            </a:r>
          </a:p>
        </p:txBody>
      </p:sp>
      <p:sp>
        <p:nvSpPr>
          <p:cNvPr id="4" name="Rectangle 3"/>
          <p:cNvSpPr/>
          <p:nvPr/>
        </p:nvSpPr>
        <p:spPr>
          <a:xfrm>
            <a:off x="234616" y="700143"/>
            <a:ext cx="4337726" cy="538609"/>
          </a:xfrm>
          <a:prstGeom prst="rect">
            <a:avLst/>
          </a:prstGeom>
        </p:spPr>
        <p:txBody>
          <a:bodyPr wrap="none">
            <a:spAutoFit/>
          </a:bodyPr>
          <a:lstStyle/>
          <a:p>
            <a:r>
              <a:rPr lang="en-US" sz="2900" b="1" dirty="0">
                <a:latin typeface="Times New Roman" panose="02020603050405020304" pitchFamily="18" charset="0"/>
                <a:cs typeface="Times New Roman" panose="02020603050405020304" pitchFamily="18" charset="0"/>
              </a:rPr>
              <a:t>Plant Growth in the Field </a:t>
            </a:r>
            <a:endParaRPr lang="en-US" sz="2900" dirty="0"/>
          </a:p>
        </p:txBody>
      </p:sp>
      <p:pic>
        <p:nvPicPr>
          <p:cNvPr id="6" name="Picture 5"/>
          <p:cNvPicPr>
            <a:picLocks noChangeAspect="1"/>
          </p:cNvPicPr>
          <p:nvPr/>
        </p:nvPicPr>
        <p:blipFill>
          <a:blip r:embed="rId3"/>
          <a:stretch>
            <a:fillRect/>
          </a:stretch>
        </p:blipFill>
        <p:spPr>
          <a:xfrm>
            <a:off x="731169" y="1236904"/>
            <a:ext cx="9920789" cy="4691997"/>
          </a:xfrm>
          <a:prstGeom prst="rect">
            <a:avLst/>
          </a:prstGeom>
        </p:spPr>
      </p:pic>
    </p:spTree>
    <p:extLst>
      <p:ext uri="{BB962C8B-B14F-4D97-AF65-F5344CB8AC3E}">
        <p14:creationId xmlns:p14="http://schemas.microsoft.com/office/powerpoint/2010/main" val="4123029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304" y="-190460"/>
            <a:ext cx="10515600" cy="1325563"/>
          </a:xfrm>
        </p:spPr>
        <p:txBody>
          <a:bodyPr/>
          <a:lstStyle/>
          <a:p>
            <a:r>
              <a:rPr lang="en-US" dirty="0">
                <a:latin typeface="Times New Roman" panose="02020603050405020304" pitchFamily="18" charset="0"/>
                <a:cs typeface="Times New Roman" panose="02020603050405020304" pitchFamily="18" charset="0"/>
              </a:rPr>
              <a:t>Farm plot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421"/>
          <a:stretch/>
        </p:blipFill>
        <p:spPr>
          <a:xfrm>
            <a:off x="486714" y="789683"/>
            <a:ext cx="11529735" cy="5962953"/>
          </a:xfrm>
          <a:prstGeom prst="rect">
            <a:avLst/>
          </a:prstGeom>
        </p:spPr>
      </p:pic>
    </p:spTree>
    <p:extLst>
      <p:ext uri="{BB962C8B-B14F-4D97-AF65-F5344CB8AC3E}">
        <p14:creationId xmlns:p14="http://schemas.microsoft.com/office/powerpoint/2010/main" val="1639127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TotalTime>
  <Words>926</Words>
  <Application>Microsoft Office PowerPoint</Application>
  <PresentationFormat>Widescreen</PresentationFormat>
  <Paragraphs>103</Paragraphs>
  <Slides>18</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Bookman Old Style</vt:lpstr>
      <vt:lpstr>Calibri</vt:lpstr>
      <vt:lpstr>Calibri Light</vt:lpstr>
      <vt:lpstr>Segoe UI Semibold</vt:lpstr>
      <vt:lpstr>Times New Roman</vt:lpstr>
      <vt:lpstr>Office Theme</vt:lpstr>
      <vt:lpstr>Managing Corn Earworm in Hemp Field by Using Sweet Corn as a Trap Crop </vt:lpstr>
      <vt:lpstr>Introduction</vt:lpstr>
      <vt:lpstr>Introduction</vt:lpstr>
      <vt:lpstr>Introduction </vt:lpstr>
      <vt:lpstr>Caterpillar Complex in Hemp field</vt:lpstr>
      <vt:lpstr>PowerPoint Presentation</vt:lpstr>
      <vt:lpstr>Objectives</vt:lpstr>
      <vt:lpstr>Materials and Methods   </vt:lpstr>
      <vt:lpstr>Farm plot</vt:lpstr>
      <vt:lpstr>Hemp plants plot with sweet corn in the perimeter (2020) </vt:lpstr>
      <vt:lpstr>This experiment was progressing well, while the hemp about to be bloomed in august being struck by tropical storm Isaias </vt:lpstr>
      <vt:lpstr>2021 trial in progress </vt:lpstr>
      <vt:lpstr>Com earworm (CEW) Helicoverpa zea (Boddie) Sampling was made in hemp field </vt:lpstr>
      <vt:lpstr>PowerPoint Presentation</vt:lpstr>
      <vt:lpstr>Methods and Material   Field Experiment   </vt:lpstr>
      <vt:lpstr>Results    Field Trial </vt:lpstr>
      <vt:lpstr>Results    Field Trial </vt:lpstr>
      <vt:lpstr>Summary </vt:lpstr>
    </vt:vector>
  </TitlesOfParts>
  <Company>University of Maryland Eastern Shore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Zebelo, Simon A</dc:creator>
  <cp:lastModifiedBy>Kelly</cp:lastModifiedBy>
  <cp:revision>8</cp:revision>
  <dcterms:created xsi:type="dcterms:W3CDTF">2021-08-26T02:52:24Z</dcterms:created>
  <dcterms:modified xsi:type="dcterms:W3CDTF">2022-01-13T20:42:31Z</dcterms:modified>
</cp:coreProperties>
</file>