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Lst>
  <p:notesMasterIdLst>
    <p:notesMasterId r:id="rId48"/>
  </p:notesMasterIdLst>
  <p:sldIdLst>
    <p:sldId id="256" r:id="rId14"/>
    <p:sldId id="443" r:id="rId15"/>
    <p:sldId id="444" r:id="rId16"/>
    <p:sldId id="445" r:id="rId17"/>
    <p:sldId id="446" r:id="rId18"/>
    <p:sldId id="452" r:id="rId19"/>
    <p:sldId id="453" r:id="rId20"/>
    <p:sldId id="447" r:id="rId21"/>
    <p:sldId id="448" r:id="rId22"/>
    <p:sldId id="449" r:id="rId23"/>
    <p:sldId id="454" r:id="rId24"/>
    <p:sldId id="450" r:id="rId25"/>
    <p:sldId id="451" r:id="rId26"/>
    <p:sldId id="456" r:id="rId27"/>
    <p:sldId id="455" r:id="rId28"/>
    <p:sldId id="457" r:id="rId29"/>
    <p:sldId id="459" r:id="rId30"/>
    <p:sldId id="466" r:id="rId31"/>
    <p:sldId id="467" r:id="rId32"/>
    <p:sldId id="468" r:id="rId33"/>
    <p:sldId id="419" r:id="rId34"/>
    <p:sldId id="420" r:id="rId35"/>
    <p:sldId id="462" r:id="rId36"/>
    <p:sldId id="461" r:id="rId37"/>
    <p:sldId id="460" r:id="rId38"/>
    <p:sldId id="463" r:id="rId39"/>
    <p:sldId id="409" r:id="rId40"/>
    <p:sldId id="381" r:id="rId41"/>
    <p:sldId id="430" r:id="rId42"/>
    <p:sldId id="397" r:id="rId43"/>
    <p:sldId id="464" r:id="rId44"/>
    <p:sldId id="465" r:id="rId45"/>
    <p:sldId id="442" r:id="rId46"/>
    <p:sldId id="441"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ite, Charlie" initials="WC" lastIdx="1" clrIdx="0">
    <p:extLst>
      <p:ext uri="{19B8F6BF-5375-455C-9EA6-DF929625EA0E}">
        <p15:presenceInfo xmlns:p15="http://schemas.microsoft.com/office/powerpoint/2012/main" userId="S::cmw29@psu.edu::7e4877e0-3233-4461-981d-702acf3728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87506"/>
    <a:srgbClr val="BF9000"/>
    <a:srgbClr val="DDDDDD"/>
    <a:srgbClr val="996633"/>
    <a:srgbClr val="FF0000"/>
    <a:srgbClr val="006600"/>
    <a:srgbClr val="FFFFCC"/>
    <a:srgbClr val="FFFF99"/>
    <a:srgbClr val="FF505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96" autoAdjust="0"/>
    <p:restoredTop sz="92504" autoAdjust="0"/>
  </p:normalViewPr>
  <p:slideViewPr>
    <p:cSldViewPr>
      <p:cViewPr varScale="1">
        <p:scale>
          <a:sx n="76" d="100"/>
          <a:sy n="76" d="100"/>
        </p:scale>
        <p:origin x="360" y="53"/>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32843787784953"/>
          <c:y val="5.7678699253502393E-2"/>
          <c:w val="0.86322407030581849"/>
          <c:h val="0.74194217200122714"/>
        </c:manualLayout>
      </c:layout>
      <c:scatterChart>
        <c:scatterStyle val="lineMarker"/>
        <c:varyColors val="0"/>
        <c:ser>
          <c:idx val="0"/>
          <c:order val="0"/>
          <c:spPr>
            <a:ln w="28575">
              <a:noFill/>
            </a:ln>
          </c:spPr>
          <c:trendline>
            <c:trendlineType val="linear"/>
            <c:dispRSqr val="1"/>
            <c:dispEq val="1"/>
            <c:trendlineLbl>
              <c:layout>
                <c:manualLayout>
                  <c:x val="-0.45991587235806053"/>
                  <c:y val="7.6736997429989351E-2"/>
                </c:manualLayout>
              </c:layout>
              <c:numFmt formatCode="General" sourceLinked="0"/>
            </c:trendlineLbl>
          </c:trendline>
          <c:xVal>
            <c:numRef>
              <c:f>Sheet1!$BP$3:$BP$34</c:f>
              <c:numCache>
                <c:formatCode>General</c:formatCode>
                <c:ptCount val="32"/>
                <c:pt idx="0">
                  <c:v>2.5299999999999998</c:v>
                </c:pt>
                <c:pt idx="1">
                  <c:v>2.25</c:v>
                </c:pt>
                <c:pt idx="2">
                  <c:v>1.91</c:v>
                </c:pt>
                <c:pt idx="3">
                  <c:v>1.72</c:v>
                </c:pt>
                <c:pt idx="4">
                  <c:v>1.93</c:v>
                </c:pt>
                <c:pt idx="5">
                  <c:v>1.99</c:v>
                </c:pt>
                <c:pt idx="6">
                  <c:v>2.52</c:v>
                </c:pt>
                <c:pt idx="7">
                  <c:v>2.2999999999999998</c:v>
                </c:pt>
                <c:pt idx="8">
                  <c:v>2.95</c:v>
                </c:pt>
                <c:pt idx="9">
                  <c:v>3.26</c:v>
                </c:pt>
                <c:pt idx="10">
                  <c:v>3.47</c:v>
                </c:pt>
                <c:pt idx="11">
                  <c:v>3.69</c:v>
                </c:pt>
                <c:pt idx="12">
                  <c:v>4.32</c:v>
                </c:pt>
                <c:pt idx="13">
                  <c:v>2.87</c:v>
                </c:pt>
                <c:pt idx="14">
                  <c:v>4.91</c:v>
                </c:pt>
                <c:pt idx="15">
                  <c:v>2.5</c:v>
                </c:pt>
                <c:pt idx="16">
                  <c:v>2.87</c:v>
                </c:pt>
                <c:pt idx="17">
                  <c:v>2.4700000000000002</c:v>
                </c:pt>
                <c:pt idx="18">
                  <c:v>3.64</c:v>
                </c:pt>
                <c:pt idx="19">
                  <c:v>2.54</c:v>
                </c:pt>
                <c:pt idx="20">
                  <c:v>3.82</c:v>
                </c:pt>
                <c:pt idx="21">
                  <c:v>3.7</c:v>
                </c:pt>
                <c:pt idx="22">
                  <c:v>4.7</c:v>
                </c:pt>
                <c:pt idx="23">
                  <c:v>4.3</c:v>
                </c:pt>
                <c:pt idx="24">
                  <c:v>5</c:v>
                </c:pt>
                <c:pt idx="25">
                  <c:v>3.9</c:v>
                </c:pt>
                <c:pt idx="26">
                  <c:v>6.6</c:v>
                </c:pt>
                <c:pt idx="27">
                  <c:v>7.2</c:v>
                </c:pt>
                <c:pt idx="28">
                  <c:v>2.82</c:v>
                </c:pt>
                <c:pt idx="29">
                  <c:v>2.39</c:v>
                </c:pt>
                <c:pt idx="30">
                  <c:v>3.38</c:v>
                </c:pt>
                <c:pt idx="31">
                  <c:v>3.45</c:v>
                </c:pt>
              </c:numCache>
            </c:numRef>
          </c:xVal>
          <c:yVal>
            <c:numRef>
              <c:f>Sheet1!$BW$3:$BW$34</c:f>
              <c:numCache>
                <c:formatCode>General</c:formatCode>
                <c:ptCount val="32"/>
                <c:pt idx="0">
                  <c:v>3.2</c:v>
                </c:pt>
                <c:pt idx="1">
                  <c:v>2.5</c:v>
                </c:pt>
                <c:pt idx="2">
                  <c:v>2.2000000000000002</c:v>
                </c:pt>
                <c:pt idx="3">
                  <c:v>2</c:v>
                </c:pt>
                <c:pt idx="4">
                  <c:v>2.2999999999999998</c:v>
                </c:pt>
                <c:pt idx="5">
                  <c:v>2.2999999999999998</c:v>
                </c:pt>
                <c:pt idx="6">
                  <c:v>3</c:v>
                </c:pt>
                <c:pt idx="7">
                  <c:v>2.8</c:v>
                </c:pt>
                <c:pt idx="8">
                  <c:v>3.6</c:v>
                </c:pt>
                <c:pt idx="9">
                  <c:v>3.9</c:v>
                </c:pt>
                <c:pt idx="10">
                  <c:v>4.4000000000000004</c:v>
                </c:pt>
                <c:pt idx="11">
                  <c:v>4.3</c:v>
                </c:pt>
                <c:pt idx="12">
                  <c:v>5.4</c:v>
                </c:pt>
                <c:pt idx="13">
                  <c:v>3.7</c:v>
                </c:pt>
                <c:pt idx="14">
                  <c:v>5</c:v>
                </c:pt>
                <c:pt idx="15">
                  <c:v>3.1</c:v>
                </c:pt>
                <c:pt idx="16">
                  <c:v>3.5</c:v>
                </c:pt>
                <c:pt idx="17">
                  <c:v>2.9</c:v>
                </c:pt>
                <c:pt idx="18">
                  <c:v>3.9</c:v>
                </c:pt>
                <c:pt idx="19">
                  <c:v>3.1</c:v>
                </c:pt>
                <c:pt idx="20">
                  <c:v>4.3</c:v>
                </c:pt>
                <c:pt idx="21">
                  <c:v>4.2</c:v>
                </c:pt>
                <c:pt idx="22">
                  <c:v>5.2</c:v>
                </c:pt>
                <c:pt idx="23">
                  <c:v>4.5</c:v>
                </c:pt>
                <c:pt idx="24">
                  <c:v>5.0999999999999996</c:v>
                </c:pt>
                <c:pt idx="25">
                  <c:v>4.0999999999999996</c:v>
                </c:pt>
                <c:pt idx="26">
                  <c:v>6.9</c:v>
                </c:pt>
                <c:pt idx="27">
                  <c:v>7</c:v>
                </c:pt>
                <c:pt idx="28">
                  <c:v>3.3</c:v>
                </c:pt>
                <c:pt idx="29">
                  <c:v>3.1</c:v>
                </c:pt>
              </c:numCache>
            </c:numRef>
          </c:yVal>
          <c:smooth val="0"/>
          <c:extLst>
            <c:ext xmlns:c16="http://schemas.microsoft.com/office/drawing/2014/chart" uri="{C3380CC4-5D6E-409C-BE32-E72D297353CC}">
              <c16:uniqueId val="{00000001-C7C2-49D5-B632-5C7FB3703CE5}"/>
            </c:ext>
          </c:extLst>
        </c:ser>
        <c:dLbls>
          <c:showLegendKey val="0"/>
          <c:showVal val="0"/>
          <c:showCatName val="0"/>
          <c:showSerName val="0"/>
          <c:showPercent val="0"/>
          <c:showBubbleSize val="0"/>
        </c:dLbls>
        <c:axId val="90162200"/>
        <c:axId val="496961152"/>
      </c:scatterChart>
      <c:valAx>
        <c:axId val="90162200"/>
        <c:scaling>
          <c:orientation val="minMax"/>
          <c:min val="1"/>
        </c:scaling>
        <c:delete val="0"/>
        <c:axPos val="b"/>
        <c:majorGridlines>
          <c:spPr>
            <a:ln>
              <a:solidFill>
                <a:schemeClr val="bg1">
                  <a:lumMod val="65000"/>
                </a:schemeClr>
              </a:solidFill>
            </a:ln>
          </c:spPr>
        </c:majorGridlines>
        <c:title>
          <c:tx>
            <c:rich>
              <a:bodyPr/>
              <a:lstStyle/>
              <a:p>
                <a:pPr>
                  <a:defRPr/>
                </a:pPr>
                <a:r>
                  <a:rPr lang="en-US"/>
                  <a:t>PSU AASL %OM</a:t>
                </a:r>
              </a:p>
            </c:rich>
          </c:tx>
          <c:overlay val="0"/>
        </c:title>
        <c:numFmt formatCode="General" sourceLinked="1"/>
        <c:majorTickMark val="out"/>
        <c:minorTickMark val="none"/>
        <c:tickLblPos val="nextTo"/>
        <c:crossAx val="496961152"/>
        <c:crosses val="autoZero"/>
        <c:crossBetween val="midCat"/>
        <c:majorUnit val="1"/>
      </c:valAx>
      <c:valAx>
        <c:axId val="496961152"/>
        <c:scaling>
          <c:orientation val="minMax"/>
          <c:min val="1"/>
        </c:scaling>
        <c:delete val="0"/>
        <c:axPos val="l"/>
        <c:majorGridlines>
          <c:spPr>
            <a:ln>
              <a:solidFill>
                <a:schemeClr val="bg1">
                  <a:lumMod val="65000"/>
                </a:schemeClr>
              </a:solidFill>
            </a:ln>
          </c:spPr>
        </c:majorGridlines>
        <c:title>
          <c:tx>
            <c:rich>
              <a:bodyPr rot="-5400000" vert="horz"/>
              <a:lstStyle/>
              <a:p>
                <a:pPr algn="ctr" rtl="0">
                  <a:defRPr/>
                </a:pPr>
                <a:r>
                  <a:rPr lang="en-US"/>
                  <a:t>Cornell %OM</a:t>
                </a:r>
              </a:p>
            </c:rich>
          </c:tx>
          <c:overlay val="0"/>
        </c:title>
        <c:numFmt formatCode="General" sourceLinked="1"/>
        <c:majorTickMark val="out"/>
        <c:minorTickMark val="none"/>
        <c:tickLblPos val="nextTo"/>
        <c:crossAx val="90162200"/>
        <c:crosses val="autoZero"/>
        <c:crossBetween val="midCat"/>
      </c:valAx>
    </c:plotArea>
    <c:plotVisOnly val="1"/>
    <c:dispBlanksAs val="gap"/>
    <c:showDLblsOverMax val="0"/>
  </c:chart>
  <c:txPr>
    <a:bodyPr/>
    <a:lstStyle/>
    <a:p>
      <a:pPr>
        <a:defRPr sz="16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63093199264099"/>
          <c:y val="4.6296296296296294E-2"/>
          <c:w val="0.78697906037696885"/>
          <c:h val="0.73577136191309422"/>
        </c:manualLayout>
      </c:layout>
      <c:scatterChart>
        <c:scatterStyle val="lineMarker"/>
        <c:varyColors val="0"/>
        <c:ser>
          <c:idx val="0"/>
          <c:order val="0"/>
          <c:tx>
            <c:v> </c:v>
          </c:tx>
          <c:spPr>
            <a:ln w="25400" cap="rnd">
              <a:noFill/>
              <a:round/>
            </a:ln>
            <a:effectLst/>
          </c:spPr>
          <c:marker>
            <c:symbol val="circle"/>
            <c:size val="5"/>
            <c:spPr>
              <a:noFill/>
              <a:ln w="9525">
                <a:noFill/>
              </a:ln>
              <a:effectLst/>
            </c:spPr>
          </c:marker>
          <c:trendline>
            <c:spPr>
              <a:ln w="19050" cap="rnd">
                <a:solidFill>
                  <a:schemeClr val="accent1"/>
                </a:solidFill>
                <a:prstDash val="sysDot"/>
              </a:ln>
              <a:effectLst/>
            </c:spPr>
            <c:trendlineType val="log"/>
            <c:dispRSqr val="1"/>
            <c:dispEq val="1"/>
            <c:trendlineLbl>
              <c:layout>
                <c:manualLayout>
                  <c:x val="0.11994543625302773"/>
                  <c:y val="-6.3521026786136248E-2"/>
                </c:manualLayout>
              </c:layout>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rendlineLbl>
          </c:trendline>
          <c:xVal>
            <c:numRef>
              <c:f>Sheet1!$BW$3:$BW$126</c:f>
              <c:numCache>
                <c:formatCode>General</c:formatCode>
                <c:ptCount val="99"/>
                <c:pt idx="0">
                  <c:v>3.2</c:v>
                </c:pt>
                <c:pt idx="1">
                  <c:v>2.5</c:v>
                </c:pt>
                <c:pt idx="2">
                  <c:v>2.2000000000000002</c:v>
                </c:pt>
                <c:pt idx="3">
                  <c:v>2</c:v>
                </c:pt>
                <c:pt idx="4">
                  <c:v>2.2999999999999998</c:v>
                </c:pt>
                <c:pt idx="5">
                  <c:v>2.2999999999999998</c:v>
                </c:pt>
                <c:pt idx="6">
                  <c:v>3</c:v>
                </c:pt>
                <c:pt idx="7">
                  <c:v>2.8</c:v>
                </c:pt>
                <c:pt idx="8">
                  <c:v>3.6</c:v>
                </c:pt>
                <c:pt idx="9">
                  <c:v>3.9</c:v>
                </c:pt>
                <c:pt idx="10">
                  <c:v>4.4000000000000004</c:v>
                </c:pt>
                <c:pt idx="11">
                  <c:v>4.3</c:v>
                </c:pt>
                <c:pt idx="12">
                  <c:v>5.2</c:v>
                </c:pt>
                <c:pt idx="13">
                  <c:v>4.5</c:v>
                </c:pt>
                <c:pt idx="14">
                  <c:v>5.0999999999999996</c:v>
                </c:pt>
                <c:pt idx="15">
                  <c:v>4.0999999999999996</c:v>
                </c:pt>
                <c:pt idx="16">
                  <c:v>6.9</c:v>
                </c:pt>
                <c:pt idx="17">
                  <c:v>7</c:v>
                </c:pt>
                <c:pt idx="18">
                  <c:v>3.3</c:v>
                </c:pt>
                <c:pt idx="19">
                  <c:v>3.1</c:v>
                </c:pt>
                <c:pt idx="20">
                  <c:v>4.2</c:v>
                </c:pt>
                <c:pt idx="21">
                  <c:v>4.0999999999999996</c:v>
                </c:pt>
                <c:pt idx="41">
                  <c:v>2.4</c:v>
                </c:pt>
                <c:pt idx="42">
                  <c:v>3.3</c:v>
                </c:pt>
                <c:pt idx="43">
                  <c:v>4.3</c:v>
                </c:pt>
                <c:pt idx="44">
                  <c:v>3.1</c:v>
                </c:pt>
                <c:pt idx="45">
                  <c:v>1.3</c:v>
                </c:pt>
                <c:pt idx="46">
                  <c:v>3.1</c:v>
                </c:pt>
                <c:pt idx="47">
                  <c:v>2.9</c:v>
                </c:pt>
                <c:pt idx="48">
                  <c:v>2.2000000000000002</c:v>
                </c:pt>
                <c:pt idx="49">
                  <c:v>4.3</c:v>
                </c:pt>
                <c:pt idx="50">
                  <c:v>4</c:v>
                </c:pt>
                <c:pt idx="51">
                  <c:v>1.5</c:v>
                </c:pt>
                <c:pt idx="52">
                  <c:v>3.5</c:v>
                </c:pt>
                <c:pt idx="53">
                  <c:v>1.2</c:v>
                </c:pt>
                <c:pt idx="54">
                  <c:v>1.8</c:v>
                </c:pt>
                <c:pt idx="55">
                  <c:v>3.8</c:v>
                </c:pt>
                <c:pt idx="56">
                  <c:v>5.9</c:v>
                </c:pt>
                <c:pt idx="57">
                  <c:v>6.2</c:v>
                </c:pt>
                <c:pt idx="58">
                  <c:v>6.4</c:v>
                </c:pt>
                <c:pt idx="59">
                  <c:v>3.3</c:v>
                </c:pt>
                <c:pt idx="60">
                  <c:v>1.7</c:v>
                </c:pt>
                <c:pt idx="61">
                  <c:v>3.4</c:v>
                </c:pt>
                <c:pt idx="62">
                  <c:v>2.6</c:v>
                </c:pt>
                <c:pt idx="63">
                  <c:v>3.3</c:v>
                </c:pt>
                <c:pt idx="64">
                  <c:v>3.7</c:v>
                </c:pt>
                <c:pt idx="65">
                  <c:v>1.8</c:v>
                </c:pt>
                <c:pt idx="66">
                  <c:v>1.9</c:v>
                </c:pt>
                <c:pt idx="67">
                  <c:v>2</c:v>
                </c:pt>
                <c:pt idx="68">
                  <c:v>1.9</c:v>
                </c:pt>
                <c:pt idx="69">
                  <c:v>2.9</c:v>
                </c:pt>
                <c:pt idx="70">
                  <c:v>2.9</c:v>
                </c:pt>
                <c:pt idx="71">
                  <c:v>7.8</c:v>
                </c:pt>
                <c:pt idx="72">
                  <c:v>3.7</c:v>
                </c:pt>
                <c:pt idx="73">
                  <c:v>5.2</c:v>
                </c:pt>
                <c:pt idx="74">
                  <c:v>1.8</c:v>
                </c:pt>
                <c:pt idx="75">
                  <c:v>1.5</c:v>
                </c:pt>
                <c:pt idx="76">
                  <c:v>3.7</c:v>
                </c:pt>
                <c:pt idx="77">
                  <c:v>5.8</c:v>
                </c:pt>
                <c:pt idx="79" formatCode="0.0">
                  <c:v>4.7679999999999989</c:v>
                </c:pt>
                <c:pt idx="80" formatCode="0.0">
                  <c:v>4.7819999999999991</c:v>
                </c:pt>
                <c:pt idx="81" formatCode="0.0">
                  <c:v>5.2929999999999993</c:v>
                </c:pt>
                <c:pt idx="82" formatCode="0.0">
                  <c:v>4.4389999999999992</c:v>
                </c:pt>
                <c:pt idx="83" formatCode="0.0">
                  <c:v>4.5789999999999997</c:v>
                </c:pt>
                <c:pt idx="84" formatCode="0.0">
                  <c:v>4.6349999999999998</c:v>
                </c:pt>
                <c:pt idx="85" formatCode="0.0">
                  <c:v>4.9989999999999988</c:v>
                </c:pt>
                <c:pt idx="86" formatCode="0.0">
                  <c:v>5.1739999999999995</c:v>
                </c:pt>
                <c:pt idx="87" formatCode="0.0">
                  <c:v>4.0959999999999992</c:v>
                </c:pt>
                <c:pt idx="88" formatCode="0.0">
                  <c:v>4.6979999999999995</c:v>
                </c:pt>
                <c:pt idx="89" formatCode="0.0">
                  <c:v>4.0469999999999997</c:v>
                </c:pt>
                <c:pt idx="90" formatCode="0.0">
                  <c:v>4.53</c:v>
                </c:pt>
                <c:pt idx="91" formatCode="0.0">
                  <c:v>3.8929999999999993</c:v>
                </c:pt>
                <c:pt idx="92" formatCode="0.0">
                  <c:v>4.7050000000000001</c:v>
                </c:pt>
                <c:pt idx="93" formatCode="0.0">
                  <c:v>4.2149999999999999</c:v>
                </c:pt>
                <c:pt idx="95">
                  <c:v>5.1879999999999997</c:v>
                </c:pt>
                <c:pt idx="96">
                  <c:v>5.16</c:v>
                </c:pt>
                <c:pt idx="97">
                  <c:v>3.8720000000000003</c:v>
                </c:pt>
                <c:pt idx="98">
                  <c:v>4.2289999999999992</c:v>
                </c:pt>
              </c:numCache>
            </c:numRef>
          </c:xVal>
          <c:yVal>
            <c:numRef>
              <c:f>Sheet1!$BZ$3:$BZ$126</c:f>
              <c:numCache>
                <c:formatCode>General</c:formatCode>
                <c:ptCount val="99"/>
                <c:pt idx="0">
                  <c:v>513</c:v>
                </c:pt>
                <c:pt idx="1">
                  <c:v>517</c:v>
                </c:pt>
                <c:pt idx="2">
                  <c:v>391</c:v>
                </c:pt>
                <c:pt idx="3">
                  <c:v>338</c:v>
                </c:pt>
                <c:pt idx="4">
                  <c:v>332</c:v>
                </c:pt>
                <c:pt idx="5">
                  <c:v>220</c:v>
                </c:pt>
                <c:pt idx="6">
                  <c:v>480</c:v>
                </c:pt>
                <c:pt idx="7">
                  <c:v>461</c:v>
                </c:pt>
                <c:pt idx="8">
                  <c:v>783</c:v>
                </c:pt>
                <c:pt idx="9">
                  <c:v>758</c:v>
                </c:pt>
                <c:pt idx="10">
                  <c:v>585</c:v>
                </c:pt>
                <c:pt idx="11">
                  <c:v>684</c:v>
                </c:pt>
                <c:pt idx="12">
                  <c:v>701</c:v>
                </c:pt>
                <c:pt idx="13">
                  <c:v>626</c:v>
                </c:pt>
                <c:pt idx="14">
                  <c:v>806</c:v>
                </c:pt>
                <c:pt idx="15">
                  <c:v>563</c:v>
                </c:pt>
                <c:pt idx="16">
                  <c:v>702</c:v>
                </c:pt>
                <c:pt idx="17">
                  <c:v>725</c:v>
                </c:pt>
                <c:pt idx="18">
                  <c:v>376</c:v>
                </c:pt>
                <c:pt idx="19">
                  <c:v>452</c:v>
                </c:pt>
                <c:pt idx="20">
                  <c:v>610</c:v>
                </c:pt>
                <c:pt idx="21">
                  <c:v>544</c:v>
                </c:pt>
                <c:pt idx="41">
                  <c:v>482</c:v>
                </c:pt>
                <c:pt idx="42">
                  <c:v>588</c:v>
                </c:pt>
                <c:pt idx="43">
                  <c:v>698</c:v>
                </c:pt>
                <c:pt idx="44">
                  <c:v>470</c:v>
                </c:pt>
                <c:pt idx="45">
                  <c:v>330</c:v>
                </c:pt>
                <c:pt idx="46">
                  <c:v>513</c:v>
                </c:pt>
                <c:pt idx="47">
                  <c:v>590</c:v>
                </c:pt>
                <c:pt idx="48">
                  <c:v>435</c:v>
                </c:pt>
                <c:pt idx="49">
                  <c:v>838</c:v>
                </c:pt>
                <c:pt idx="50">
                  <c:v>686</c:v>
                </c:pt>
                <c:pt idx="51">
                  <c:v>335</c:v>
                </c:pt>
                <c:pt idx="52">
                  <c:v>701</c:v>
                </c:pt>
                <c:pt idx="53">
                  <c:v>275</c:v>
                </c:pt>
                <c:pt idx="54">
                  <c:v>391</c:v>
                </c:pt>
                <c:pt idx="55">
                  <c:v>455</c:v>
                </c:pt>
                <c:pt idx="56">
                  <c:v>583</c:v>
                </c:pt>
                <c:pt idx="57">
                  <c:v>942</c:v>
                </c:pt>
                <c:pt idx="58">
                  <c:v>916</c:v>
                </c:pt>
                <c:pt idx="59">
                  <c:v>518</c:v>
                </c:pt>
                <c:pt idx="60">
                  <c:v>339</c:v>
                </c:pt>
                <c:pt idx="61">
                  <c:v>611</c:v>
                </c:pt>
                <c:pt idx="62">
                  <c:v>511</c:v>
                </c:pt>
                <c:pt idx="63">
                  <c:v>518</c:v>
                </c:pt>
                <c:pt idx="64">
                  <c:v>527</c:v>
                </c:pt>
                <c:pt idx="65">
                  <c:v>412</c:v>
                </c:pt>
                <c:pt idx="66">
                  <c:v>423</c:v>
                </c:pt>
                <c:pt idx="67">
                  <c:v>396</c:v>
                </c:pt>
                <c:pt idx="68">
                  <c:v>368</c:v>
                </c:pt>
                <c:pt idx="69">
                  <c:v>351</c:v>
                </c:pt>
                <c:pt idx="70">
                  <c:v>334</c:v>
                </c:pt>
                <c:pt idx="71">
                  <c:v>704</c:v>
                </c:pt>
                <c:pt idx="72">
                  <c:v>335</c:v>
                </c:pt>
                <c:pt idx="73">
                  <c:v>527</c:v>
                </c:pt>
                <c:pt idx="74">
                  <c:v>263</c:v>
                </c:pt>
                <c:pt idx="75">
                  <c:v>227</c:v>
                </c:pt>
                <c:pt idx="76">
                  <c:v>351</c:v>
                </c:pt>
                <c:pt idx="77">
                  <c:v>523</c:v>
                </c:pt>
                <c:pt idx="79" formatCode="0.0">
                  <c:v>588.41194837933426</c:v>
                </c:pt>
                <c:pt idx="80" formatCode="0.0">
                  <c:v>605.96640997271174</c:v>
                </c:pt>
                <c:pt idx="81" formatCode="0.0">
                  <c:v>681.47878618984691</c:v>
                </c:pt>
                <c:pt idx="82" formatCode="0.0">
                  <c:v>567.37119546173165</c:v>
                </c:pt>
                <c:pt idx="83" formatCode="0.0">
                  <c:v>569.0492482665569</c:v>
                </c:pt>
                <c:pt idx="84" formatCode="0.0">
                  <c:v>545.55650899900365</c:v>
                </c:pt>
                <c:pt idx="85" formatCode="0.0">
                  <c:v>701.61541984774954</c:v>
                </c:pt>
                <c:pt idx="86" formatCode="0.0">
                  <c:v>664.69825814159458</c:v>
                </c:pt>
                <c:pt idx="87" formatCode="0.0">
                  <c:v>544.96472592558712</c:v>
                </c:pt>
                <c:pt idx="88" formatCode="0.0">
                  <c:v>693.55996592650183</c:v>
                </c:pt>
                <c:pt idx="89" formatCode="0.0">
                  <c:v>509.09690937364218</c:v>
                </c:pt>
                <c:pt idx="90" formatCode="0.0">
                  <c:v>676.48005328271847</c:v>
                </c:pt>
                <c:pt idx="91" formatCode="0.0">
                  <c:v>529.59280454618215</c:v>
                </c:pt>
                <c:pt idx="92" formatCode="0.0">
                  <c:v>763.58760776601343</c:v>
                </c:pt>
                <c:pt idx="93" formatCode="0.0">
                  <c:v>553.50468224747863</c:v>
                </c:pt>
                <c:pt idx="95">
                  <c:v>784.08350293855335</c:v>
                </c:pt>
                <c:pt idx="96">
                  <c:v>884.85498753687489</c:v>
                </c:pt>
                <c:pt idx="97">
                  <c:v>440.77725879850902</c:v>
                </c:pt>
                <c:pt idx="98">
                  <c:v>550.08869971872195</c:v>
                </c:pt>
              </c:numCache>
            </c:numRef>
          </c:yVal>
          <c:smooth val="0"/>
          <c:extLst>
            <c:ext xmlns:c16="http://schemas.microsoft.com/office/drawing/2014/chart" uri="{C3380CC4-5D6E-409C-BE32-E72D297353CC}">
              <c16:uniqueId val="{00000000-820E-4977-974E-14C0210300B3}"/>
            </c:ext>
          </c:extLst>
        </c:ser>
        <c:ser>
          <c:idx val="1"/>
          <c:order val="1"/>
          <c:tx>
            <c:v>PA</c:v>
          </c:tx>
          <c:spPr>
            <a:ln w="25400" cap="rnd">
              <a:noFill/>
              <a:round/>
            </a:ln>
            <a:effectLst/>
          </c:spPr>
          <c:marker>
            <c:symbol val="circle"/>
            <c:size val="7"/>
            <c:spPr>
              <a:solidFill>
                <a:srgbClr val="002060"/>
              </a:solidFill>
              <a:ln w="9525">
                <a:noFill/>
              </a:ln>
              <a:effectLst/>
            </c:spPr>
          </c:marker>
          <c:xVal>
            <c:numRef>
              <c:f>Sheet1!$BW$3:$BW$34</c:f>
              <c:numCache>
                <c:formatCode>General</c:formatCode>
                <c:ptCount val="22"/>
                <c:pt idx="0">
                  <c:v>3.2</c:v>
                </c:pt>
                <c:pt idx="1">
                  <c:v>2.5</c:v>
                </c:pt>
                <c:pt idx="2">
                  <c:v>2.2000000000000002</c:v>
                </c:pt>
                <c:pt idx="3">
                  <c:v>2</c:v>
                </c:pt>
                <c:pt idx="4">
                  <c:v>2.2999999999999998</c:v>
                </c:pt>
                <c:pt idx="5">
                  <c:v>2.2999999999999998</c:v>
                </c:pt>
                <c:pt idx="6">
                  <c:v>3</c:v>
                </c:pt>
                <c:pt idx="7">
                  <c:v>2.8</c:v>
                </c:pt>
                <c:pt idx="8">
                  <c:v>3.6</c:v>
                </c:pt>
                <c:pt idx="9">
                  <c:v>3.9</c:v>
                </c:pt>
                <c:pt idx="10">
                  <c:v>4.4000000000000004</c:v>
                </c:pt>
                <c:pt idx="11">
                  <c:v>4.3</c:v>
                </c:pt>
                <c:pt idx="12">
                  <c:v>5.2</c:v>
                </c:pt>
                <c:pt idx="13">
                  <c:v>4.5</c:v>
                </c:pt>
                <c:pt idx="14">
                  <c:v>5.0999999999999996</c:v>
                </c:pt>
                <c:pt idx="15">
                  <c:v>4.0999999999999996</c:v>
                </c:pt>
                <c:pt idx="16">
                  <c:v>6.9</c:v>
                </c:pt>
                <c:pt idx="17">
                  <c:v>7</c:v>
                </c:pt>
                <c:pt idx="18">
                  <c:v>3.3</c:v>
                </c:pt>
                <c:pt idx="19">
                  <c:v>3.1</c:v>
                </c:pt>
                <c:pt idx="20">
                  <c:v>4.2</c:v>
                </c:pt>
                <c:pt idx="21">
                  <c:v>4.0999999999999996</c:v>
                </c:pt>
              </c:numCache>
            </c:numRef>
          </c:xVal>
          <c:yVal>
            <c:numRef>
              <c:f>Sheet1!$BZ$3:$BZ$34</c:f>
              <c:numCache>
                <c:formatCode>General</c:formatCode>
                <c:ptCount val="22"/>
                <c:pt idx="0">
                  <c:v>513</c:v>
                </c:pt>
                <c:pt idx="1">
                  <c:v>517</c:v>
                </c:pt>
                <c:pt idx="2">
                  <c:v>391</c:v>
                </c:pt>
                <c:pt idx="3">
                  <c:v>338</c:v>
                </c:pt>
                <c:pt idx="4">
                  <c:v>332</c:v>
                </c:pt>
                <c:pt idx="5">
                  <c:v>220</c:v>
                </c:pt>
                <c:pt idx="6">
                  <c:v>480</c:v>
                </c:pt>
                <c:pt idx="7">
                  <c:v>461</c:v>
                </c:pt>
                <c:pt idx="8">
                  <c:v>783</c:v>
                </c:pt>
                <c:pt idx="9">
                  <c:v>758</c:v>
                </c:pt>
                <c:pt idx="10">
                  <c:v>585</c:v>
                </c:pt>
                <c:pt idx="11">
                  <c:v>684</c:v>
                </c:pt>
                <c:pt idx="12">
                  <c:v>701</c:v>
                </c:pt>
                <c:pt idx="13">
                  <c:v>626</c:v>
                </c:pt>
                <c:pt idx="14">
                  <c:v>806</c:v>
                </c:pt>
                <c:pt idx="15">
                  <c:v>563</c:v>
                </c:pt>
                <c:pt idx="16">
                  <c:v>702</c:v>
                </c:pt>
                <c:pt idx="17">
                  <c:v>725</c:v>
                </c:pt>
                <c:pt idx="18">
                  <c:v>376</c:v>
                </c:pt>
                <c:pt idx="19">
                  <c:v>452</c:v>
                </c:pt>
                <c:pt idx="20">
                  <c:v>610</c:v>
                </c:pt>
                <c:pt idx="21">
                  <c:v>544</c:v>
                </c:pt>
              </c:numCache>
            </c:numRef>
          </c:yVal>
          <c:smooth val="0"/>
          <c:extLst>
            <c:ext xmlns:c16="http://schemas.microsoft.com/office/drawing/2014/chart" uri="{C3380CC4-5D6E-409C-BE32-E72D297353CC}">
              <c16:uniqueId val="{00000001-6E3A-4BF7-A0A3-E16F85B22E76}"/>
            </c:ext>
          </c:extLst>
        </c:ser>
        <c:ser>
          <c:idx val="2"/>
          <c:order val="2"/>
          <c:tx>
            <c:v>MD, VA</c:v>
          </c:tx>
          <c:spPr>
            <a:ln w="25400" cap="rnd">
              <a:noFill/>
              <a:round/>
            </a:ln>
            <a:effectLst/>
          </c:spPr>
          <c:marker>
            <c:symbol val="circle"/>
            <c:size val="7"/>
            <c:spPr>
              <a:solidFill>
                <a:srgbClr val="C00000"/>
              </a:solidFill>
              <a:ln w="9525">
                <a:noFill/>
              </a:ln>
              <a:effectLst/>
            </c:spPr>
          </c:marker>
          <c:xVal>
            <c:numRef>
              <c:f>Sheet1!$BW$54:$BW$105</c:f>
              <c:numCache>
                <c:formatCode>General</c:formatCode>
                <c:ptCount val="37"/>
                <c:pt idx="0">
                  <c:v>2.4</c:v>
                </c:pt>
                <c:pt idx="1">
                  <c:v>3.3</c:v>
                </c:pt>
                <c:pt idx="2">
                  <c:v>4.3</c:v>
                </c:pt>
                <c:pt idx="3">
                  <c:v>3.1</c:v>
                </c:pt>
                <c:pt idx="4">
                  <c:v>1.3</c:v>
                </c:pt>
                <c:pt idx="5">
                  <c:v>3.1</c:v>
                </c:pt>
                <c:pt idx="6">
                  <c:v>2.9</c:v>
                </c:pt>
                <c:pt idx="7">
                  <c:v>2.2000000000000002</c:v>
                </c:pt>
                <c:pt idx="8">
                  <c:v>4.3</c:v>
                </c:pt>
                <c:pt idx="9">
                  <c:v>4</c:v>
                </c:pt>
                <c:pt idx="10">
                  <c:v>1.5</c:v>
                </c:pt>
                <c:pt idx="11">
                  <c:v>3.5</c:v>
                </c:pt>
                <c:pt idx="12">
                  <c:v>1.2</c:v>
                </c:pt>
                <c:pt idx="13">
                  <c:v>1.8</c:v>
                </c:pt>
                <c:pt idx="14">
                  <c:v>3.8</c:v>
                </c:pt>
                <c:pt idx="15">
                  <c:v>5.9</c:v>
                </c:pt>
                <c:pt idx="16">
                  <c:v>6.2</c:v>
                </c:pt>
                <c:pt idx="17">
                  <c:v>6.4</c:v>
                </c:pt>
                <c:pt idx="18">
                  <c:v>3.3</c:v>
                </c:pt>
                <c:pt idx="19">
                  <c:v>1.7</c:v>
                </c:pt>
                <c:pt idx="20">
                  <c:v>3.4</c:v>
                </c:pt>
                <c:pt idx="21">
                  <c:v>2.6</c:v>
                </c:pt>
                <c:pt idx="22">
                  <c:v>3.3</c:v>
                </c:pt>
                <c:pt idx="23">
                  <c:v>3.7</c:v>
                </c:pt>
                <c:pt idx="24">
                  <c:v>1.8</c:v>
                </c:pt>
                <c:pt idx="25">
                  <c:v>1.9</c:v>
                </c:pt>
                <c:pt idx="26">
                  <c:v>2</c:v>
                </c:pt>
                <c:pt idx="27">
                  <c:v>1.9</c:v>
                </c:pt>
                <c:pt idx="28">
                  <c:v>2.9</c:v>
                </c:pt>
                <c:pt idx="29">
                  <c:v>2.9</c:v>
                </c:pt>
                <c:pt idx="30">
                  <c:v>7.8</c:v>
                </c:pt>
                <c:pt idx="31">
                  <c:v>3.7</c:v>
                </c:pt>
                <c:pt idx="32">
                  <c:v>5.2</c:v>
                </c:pt>
                <c:pt idx="33">
                  <c:v>1.8</c:v>
                </c:pt>
                <c:pt idx="34">
                  <c:v>1.5</c:v>
                </c:pt>
                <c:pt idx="35">
                  <c:v>3.7</c:v>
                </c:pt>
                <c:pt idx="36">
                  <c:v>5.8</c:v>
                </c:pt>
              </c:numCache>
            </c:numRef>
          </c:xVal>
          <c:yVal>
            <c:numRef>
              <c:f>Sheet1!$BZ$54:$BZ$105</c:f>
              <c:numCache>
                <c:formatCode>General</c:formatCode>
                <c:ptCount val="37"/>
                <c:pt idx="0">
                  <c:v>482</c:v>
                </c:pt>
                <c:pt idx="1">
                  <c:v>588</c:v>
                </c:pt>
                <c:pt idx="2">
                  <c:v>698</c:v>
                </c:pt>
                <c:pt idx="3">
                  <c:v>470</c:v>
                </c:pt>
                <c:pt idx="4">
                  <c:v>330</c:v>
                </c:pt>
                <c:pt idx="5">
                  <c:v>513</c:v>
                </c:pt>
                <c:pt idx="6">
                  <c:v>590</c:v>
                </c:pt>
                <c:pt idx="7">
                  <c:v>435</c:v>
                </c:pt>
                <c:pt idx="8">
                  <c:v>838</c:v>
                </c:pt>
                <c:pt idx="9">
                  <c:v>686</c:v>
                </c:pt>
                <c:pt idx="10">
                  <c:v>335</c:v>
                </c:pt>
                <c:pt idx="11">
                  <c:v>701</c:v>
                </c:pt>
                <c:pt idx="12">
                  <c:v>275</c:v>
                </c:pt>
                <c:pt idx="13">
                  <c:v>391</c:v>
                </c:pt>
                <c:pt idx="14">
                  <c:v>455</c:v>
                </c:pt>
                <c:pt idx="15">
                  <c:v>583</c:v>
                </c:pt>
                <c:pt idx="16">
                  <c:v>942</c:v>
                </c:pt>
                <c:pt idx="17">
                  <c:v>916</c:v>
                </c:pt>
                <c:pt idx="18">
                  <c:v>518</c:v>
                </c:pt>
                <c:pt idx="19">
                  <c:v>339</c:v>
                </c:pt>
                <c:pt idx="20">
                  <c:v>611</c:v>
                </c:pt>
                <c:pt idx="21">
                  <c:v>511</c:v>
                </c:pt>
                <c:pt idx="22">
                  <c:v>518</c:v>
                </c:pt>
                <c:pt idx="23">
                  <c:v>527</c:v>
                </c:pt>
                <c:pt idx="24">
                  <c:v>412</c:v>
                </c:pt>
                <c:pt idx="25">
                  <c:v>423</c:v>
                </c:pt>
                <c:pt idx="26">
                  <c:v>396</c:v>
                </c:pt>
                <c:pt idx="27">
                  <c:v>368</c:v>
                </c:pt>
                <c:pt idx="28">
                  <c:v>351</c:v>
                </c:pt>
                <c:pt idx="29">
                  <c:v>334</c:v>
                </c:pt>
                <c:pt idx="30">
                  <c:v>704</c:v>
                </c:pt>
                <c:pt idx="31">
                  <c:v>335</c:v>
                </c:pt>
                <c:pt idx="32">
                  <c:v>527</c:v>
                </c:pt>
                <c:pt idx="33">
                  <c:v>263</c:v>
                </c:pt>
                <c:pt idx="34">
                  <c:v>227</c:v>
                </c:pt>
                <c:pt idx="35">
                  <c:v>351</c:v>
                </c:pt>
                <c:pt idx="36">
                  <c:v>523</c:v>
                </c:pt>
              </c:numCache>
            </c:numRef>
          </c:yVal>
          <c:smooth val="0"/>
          <c:extLst>
            <c:ext xmlns:c16="http://schemas.microsoft.com/office/drawing/2014/chart" uri="{C3380CC4-5D6E-409C-BE32-E72D297353CC}">
              <c16:uniqueId val="{00000002-6E3A-4BF7-A0A3-E16F85B22E76}"/>
            </c:ext>
          </c:extLst>
        </c:ser>
        <c:dLbls>
          <c:showLegendKey val="0"/>
          <c:showVal val="0"/>
          <c:showCatName val="0"/>
          <c:showSerName val="0"/>
          <c:showPercent val="0"/>
          <c:showBubbleSize val="0"/>
        </c:dLbls>
        <c:axId val="496961936"/>
        <c:axId val="496962328"/>
      </c:scatterChart>
      <c:valAx>
        <c:axId val="4969619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 Organic Matter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6962328"/>
        <c:crosses val="autoZero"/>
        <c:crossBetween val="midCat"/>
      </c:valAx>
      <c:valAx>
        <c:axId val="496962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POXC (mg C/kg soil)</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6961936"/>
        <c:crosses val="autoZero"/>
        <c:crossBetween val="midCat"/>
      </c:valAx>
      <c:spPr>
        <a:noFill/>
        <a:ln>
          <a:noFill/>
        </a:ln>
        <a:effectLst/>
      </c:spPr>
    </c:plotArea>
    <c:legend>
      <c:legendPos val="b"/>
      <c:layout>
        <c:manualLayout>
          <c:xMode val="edge"/>
          <c:yMode val="edge"/>
          <c:x val="0.82090131980539649"/>
          <c:y val="0.61447361049987215"/>
          <c:w val="0.1403607256311141"/>
          <c:h val="0.14634662515800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11631186726659168"/>
                  <c:y val="0.4871821795495821"/>
                </c:manualLayout>
              </c:layout>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Sheet1!$X$3:$X$52</c:f>
              <c:numCache>
                <c:formatCode>General</c:formatCode>
                <c:ptCount val="27"/>
                <c:pt idx="0">
                  <c:v>3.44</c:v>
                </c:pt>
                <c:pt idx="1">
                  <c:v>3.08</c:v>
                </c:pt>
                <c:pt idx="2">
                  <c:v>2.95</c:v>
                </c:pt>
                <c:pt idx="3">
                  <c:v>2.6</c:v>
                </c:pt>
                <c:pt idx="4">
                  <c:v>2.87</c:v>
                </c:pt>
                <c:pt idx="5">
                  <c:v>2.72</c:v>
                </c:pt>
                <c:pt idx="6">
                  <c:v>3.44</c:v>
                </c:pt>
                <c:pt idx="7">
                  <c:v>3.04</c:v>
                </c:pt>
                <c:pt idx="8">
                  <c:v>3.91</c:v>
                </c:pt>
                <c:pt idx="9">
                  <c:v>4.01</c:v>
                </c:pt>
                <c:pt idx="10">
                  <c:v>4.4000000000000004</c:v>
                </c:pt>
                <c:pt idx="11">
                  <c:v>4.3</c:v>
                </c:pt>
                <c:pt idx="12">
                  <c:v>6.4</c:v>
                </c:pt>
                <c:pt idx="13">
                  <c:v>5.2</c:v>
                </c:pt>
                <c:pt idx="14">
                  <c:v>6</c:v>
                </c:pt>
                <c:pt idx="15">
                  <c:v>5.9</c:v>
                </c:pt>
                <c:pt idx="16">
                  <c:v>7.3</c:v>
                </c:pt>
                <c:pt idx="17">
                  <c:v>8.6</c:v>
                </c:pt>
                <c:pt idx="18">
                  <c:v>5.0999999999999996</c:v>
                </c:pt>
                <c:pt idx="19">
                  <c:v>4.9000000000000004</c:v>
                </c:pt>
                <c:pt idx="20">
                  <c:v>4.3</c:v>
                </c:pt>
                <c:pt idx="21">
                  <c:v>3.9</c:v>
                </c:pt>
                <c:pt idx="22">
                  <c:v>3.2</c:v>
                </c:pt>
                <c:pt idx="23">
                  <c:v>3.7</c:v>
                </c:pt>
                <c:pt idx="24">
                  <c:v>3.8</c:v>
                </c:pt>
                <c:pt idx="25">
                  <c:v>4.8</c:v>
                </c:pt>
                <c:pt idx="26">
                  <c:v>5.0999999999999996</c:v>
                </c:pt>
              </c:numCache>
            </c:numRef>
          </c:xVal>
          <c:yVal>
            <c:numRef>
              <c:f>Sheet1!$I$3:$I$52</c:f>
              <c:numCache>
                <c:formatCode>General</c:formatCode>
                <c:ptCount val="27"/>
                <c:pt idx="0">
                  <c:v>94.1</c:v>
                </c:pt>
                <c:pt idx="1">
                  <c:v>82.3</c:v>
                </c:pt>
                <c:pt idx="2">
                  <c:v>90.2</c:v>
                </c:pt>
                <c:pt idx="3">
                  <c:v>74.599999999999994</c:v>
                </c:pt>
                <c:pt idx="4">
                  <c:v>82.3</c:v>
                </c:pt>
                <c:pt idx="5">
                  <c:v>82.3</c:v>
                </c:pt>
                <c:pt idx="6">
                  <c:v>90.2</c:v>
                </c:pt>
                <c:pt idx="7">
                  <c:v>82.3</c:v>
                </c:pt>
                <c:pt idx="8">
                  <c:v>108</c:v>
                </c:pt>
                <c:pt idx="9">
                  <c:v>118.5</c:v>
                </c:pt>
                <c:pt idx="10">
                  <c:v>86.3</c:v>
                </c:pt>
                <c:pt idx="11">
                  <c:v>82.3</c:v>
                </c:pt>
                <c:pt idx="12">
                  <c:v>103</c:v>
                </c:pt>
                <c:pt idx="13">
                  <c:v>103</c:v>
                </c:pt>
                <c:pt idx="14">
                  <c:v>103</c:v>
                </c:pt>
                <c:pt idx="15">
                  <c:v>98</c:v>
                </c:pt>
                <c:pt idx="16">
                  <c:v>163</c:v>
                </c:pt>
                <c:pt idx="17">
                  <c:v>156</c:v>
                </c:pt>
                <c:pt idx="18">
                  <c:v>113.2</c:v>
                </c:pt>
                <c:pt idx="19">
                  <c:v>102.8</c:v>
                </c:pt>
                <c:pt idx="20">
                  <c:v>113</c:v>
                </c:pt>
                <c:pt idx="21">
                  <c:v>119</c:v>
                </c:pt>
                <c:pt idx="22">
                  <c:v>102</c:v>
                </c:pt>
                <c:pt idx="23">
                  <c:v>102</c:v>
                </c:pt>
                <c:pt idx="24">
                  <c:v>108</c:v>
                </c:pt>
                <c:pt idx="25">
                  <c:v>118</c:v>
                </c:pt>
                <c:pt idx="26">
                  <c:v>118</c:v>
                </c:pt>
              </c:numCache>
            </c:numRef>
          </c:yVal>
          <c:smooth val="0"/>
          <c:extLst>
            <c:ext xmlns:c16="http://schemas.microsoft.com/office/drawing/2014/chart" uri="{C3380CC4-5D6E-409C-BE32-E72D297353CC}">
              <c16:uniqueId val="{00000000-B766-4D82-B13B-56B0FE8D9E20}"/>
            </c:ext>
          </c:extLst>
        </c:ser>
        <c:dLbls>
          <c:showLegendKey val="0"/>
          <c:showVal val="0"/>
          <c:showCatName val="0"/>
          <c:showSerName val="0"/>
          <c:showPercent val="0"/>
          <c:showBubbleSize val="0"/>
        </c:dLbls>
        <c:axId val="496963112"/>
        <c:axId val="496963504"/>
      </c:scatterChart>
      <c:valAx>
        <c:axId val="4969631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Woods End</a:t>
                </a:r>
                <a:r>
                  <a:rPr lang="en-US" sz="1400" b="1" baseline="0"/>
                  <a:t> % LOI</a:t>
                </a:r>
                <a:endParaRPr lang="en-US" sz="1400" b="1"/>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6963504"/>
        <c:crosses val="autoZero"/>
        <c:crossBetween val="midCat"/>
      </c:valAx>
      <c:valAx>
        <c:axId val="496963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mg CO</a:t>
                </a:r>
                <a:r>
                  <a:rPr lang="en-US" sz="1400" b="1" baseline="-25000" dirty="0"/>
                  <a:t>2</a:t>
                </a:r>
                <a:r>
                  <a:rPr lang="en-US" sz="1400" b="1" dirty="0"/>
                  <a:t>-C/kg soil/24hr</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69631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2"/>
            <c:dispRSqr val="1"/>
            <c:dispEq val="1"/>
            <c:trendlineLbl>
              <c:layout>
                <c:manualLayout>
                  <c:x val="-3.788609631880837E-2"/>
                  <c:y val="-5.6495234655906043E-2"/>
                </c:manualLayout>
              </c:layout>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Sheet1!$BW$3:$BW$52</c:f>
              <c:numCache>
                <c:formatCode>General</c:formatCode>
                <c:ptCount val="27"/>
                <c:pt idx="0">
                  <c:v>3.2</c:v>
                </c:pt>
                <c:pt idx="1">
                  <c:v>2.5</c:v>
                </c:pt>
                <c:pt idx="2">
                  <c:v>2.2000000000000002</c:v>
                </c:pt>
                <c:pt idx="3">
                  <c:v>2</c:v>
                </c:pt>
                <c:pt idx="4">
                  <c:v>2.2999999999999998</c:v>
                </c:pt>
                <c:pt idx="5">
                  <c:v>2.2999999999999998</c:v>
                </c:pt>
                <c:pt idx="6">
                  <c:v>3</c:v>
                </c:pt>
                <c:pt idx="7">
                  <c:v>2.8</c:v>
                </c:pt>
                <c:pt idx="8">
                  <c:v>3.6</c:v>
                </c:pt>
                <c:pt idx="9">
                  <c:v>3.9</c:v>
                </c:pt>
                <c:pt idx="10">
                  <c:v>4.4000000000000004</c:v>
                </c:pt>
                <c:pt idx="11">
                  <c:v>4.3</c:v>
                </c:pt>
                <c:pt idx="12">
                  <c:v>5.2</c:v>
                </c:pt>
                <c:pt idx="13">
                  <c:v>4.5</c:v>
                </c:pt>
                <c:pt idx="14">
                  <c:v>5.0999999999999996</c:v>
                </c:pt>
                <c:pt idx="15">
                  <c:v>4.0999999999999996</c:v>
                </c:pt>
                <c:pt idx="16">
                  <c:v>6.9</c:v>
                </c:pt>
                <c:pt idx="17">
                  <c:v>7</c:v>
                </c:pt>
                <c:pt idx="18">
                  <c:v>3.3</c:v>
                </c:pt>
                <c:pt idx="19">
                  <c:v>3.1</c:v>
                </c:pt>
                <c:pt idx="20">
                  <c:v>4.2</c:v>
                </c:pt>
                <c:pt idx="21">
                  <c:v>4.0999999999999996</c:v>
                </c:pt>
              </c:numCache>
            </c:numRef>
          </c:xVal>
          <c:yVal>
            <c:numRef>
              <c:f>Sheet1!$BY$3:$BY$52</c:f>
              <c:numCache>
                <c:formatCode>General</c:formatCode>
                <c:ptCount val="27"/>
                <c:pt idx="0">
                  <c:v>0.37</c:v>
                </c:pt>
                <c:pt idx="1">
                  <c:v>0.5</c:v>
                </c:pt>
                <c:pt idx="2">
                  <c:v>0.48</c:v>
                </c:pt>
                <c:pt idx="3">
                  <c:v>0.5</c:v>
                </c:pt>
                <c:pt idx="4">
                  <c:v>0.65</c:v>
                </c:pt>
                <c:pt idx="5">
                  <c:v>0.44</c:v>
                </c:pt>
                <c:pt idx="6">
                  <c:v>0.41</c:v>
                </c:pt>
                <c:pt idx="7">
                  <c:v>0.52</c:v>
                </c:pt>
                <c:pt idx="8">
                  <c:v>0.97</c:v>
                </c:pt>
                <c:pt idx="9">
                  <c:v>1.29</c:v>
                </c:pt>
                <c:pt idx="10">
                  <c:v>0.62</c:v>
                </c:pt>
                <c:pt idx="11">
                  <c:v>0.53</c:v>
                </c:pt>
                <c:pt idx="12">
                  <c:v>0.9</c:v>
                </c:pt>
                <c:pt idx="13">
                  <c:v>1.05</c:v>
                </c:pt>
                <c:pt idx="14">
                  <c:v>1.41</c:v>
                </c:pt>
                <c:pt idx="15">
                  <c:v>0.94</c:v>
                </c:pt>
                <c:pt idx="16">
                  <c:v>2.4</c:v>
                </c:pt>
                <c:pt idx="17">
                  <c:v>2.98</c:v>
                </c:pt>
                <c:pt idx="18">
                  <c:v>0.87</c:v>
                </c:pt>
                <c:pt idx="19">
                  <c:v>0.84</c:v>
                </c:pt>
                <c:pt idx="20">
                  <c:v>0.83</c:v>
                </c:pt>
                <c:pt idx="21">
                  <c:v>0.95</c:v>
                </c:pt>
              </c:numCache>
            </c:numRef>
          </c:yVal>
          <c:smooth val="0"/>
          <c:extLst>
            <c:ext xmlns:c16="http://schemas.microsoft.com/office/drawing/2014/chart" uri="{C3380CC4-5D6E-409C-BE32-E72D297353CC}">
              <c16:uniqueId val="{00000000-B766-4D82-B13B-56B0FE8D9E20}"/>
            </c:ext>
          </c:extLst>
        </c:ser>
        <c:dLbls>
          <c:showLegendKey val="0"/>
          <c:showVal val="0"/>
          <c:showCatName val="0"/>
          <c:showSerName val="0"/>
          <c:showPercent val="0"/>
          <c:showBubbleSize val="0"/>
        </c:dLbls>
        <c:axId val="496964288"/>
        <c:axId val="496964680"/>
      </c:scatterChart>
      <c:valAx>
        <c:axId val="4969642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Cornell %Organic</a:t>
                </a:r>
                <a:r>
                  <a:rPr lang="en-US" sz="1400" baseline="0" dirty="0"/>
                  <a:t> Matter</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6964680"/>
        <c:crosses val="autoZero"/>
        <c:crossBetween val="midCat"/>
      </c:valAx>
      <c:valAx>
        <c:axId val="496964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g CO</a:t>
                </a:r>
                <a:r>
                  <a:rPr lang="en-US" sz="1400" baseline="-25000" dirty="0"/>
                  <a:t>2</a:t>
                </a:r>
                <a:r>
                  <a:rPr lang="en-US" sz="1400" dirty="0"/>
                  <a:t>/kg soil/4d</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69642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charset="0"/>
              </a:defRPr>
            </a:lvl1pPr>
          </a:lstStyle>
          <a:p>
            <a:pPr>
              <a:defRPr/>
            </a:pPr>
            <a:endParaRPr lang="en-US" altLang="en-US"/>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charset="0"/>
              </a:defRPr>
            </a:lvl1pPr>
          </a:lstStyle>
          <a:p>
            <a:pPr>
              <a:defRPr/>
            </a:pPr>
            <a:endParaRPr lang="en-US" alt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charset="0"/>
              </a:defRPr>
            </a:lvl1pPr>
          </a:lstStyle>
          <a:p>
            <a:pPr>
              <a:defRPr/>
            </a:pPr>
            <a:endParaRPr lang="en-US" alt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C420D513-39C6-44E9-85F2-B000070294EE}" type="slidenum">
              <a:rPr lang="en-US" altLang="en-US"/>
              <a:pPr/>
              <a:t>‹#›</a:t>
            </a:fld>
            <a:endParaRPr lang="en-US" altLang="en-US"/>
          </a:p>
        </p:txBody>
      </p:sp>
    </p:spTree>
    <p:extLst>
      <p:ext uri="{BB962C8B-B14F-4D97-AF65-F5344CB8AC3E}">
        <p14:creationId xmlns:p14="http://schemas.microsoft.com/office/powerpoint/2010/main" val="3587204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D599783-D56B-4B23-AEF5-944F51808637}" type="slidenum">
              <a:rPr lang="en-US" altLang="en-US"/>
              <a:pPr eaLnBrk="1" hangingPunct="1">
                <a:spcBef>
                  <a:spcPct val="0"/>
                </a:spcBef>
              </a:pPr>
              <a:t>1</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203491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D599783-D56B-4B23-AEF5-944F51808637}" type="slidenum">
              <a:rPr lang="en-US" altLang="en-US"/>
              <a:pPr eaLnBrk="1" hangingPunct="1">
                <a:spcBef>
                  <a:spcPct val="0"/>
                </a:spcBef>
              </a:pPr>
              <a:t>10</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973071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D599783-D56B-4B23-AEF5-944F51808637}" type="slidenum">
              <a:rPr lang="en-US" altLang="en-US"/>
              <a:pPr eaLnBrk="1" hangingPunct="1">
                <a:spcBef>
                  <a:spcPct val="0"/>
                </a:spcBef>
              </a:pPr>
              <a:t>11</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3618090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D599783-D56B-4B23-AEF5-944F51808637}" type="slidenum">
              <a:rPr lang="en-US" altLang="en-US"/>
              <a:pPr eaLnBrk="1" hangingPunct="1">
                <a:spcBef>
                  <a:spcPct val="0"/>
                </a:spcBef>
              </a:pPr>
              <a:t>12</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3960075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D599783-D56B-4B23-AEF5-944F51808637}" type="slidenum">
              <a:rPr lang="en-US" altLang="en-US"/>
              <a:pPr eaLnBrk="1" hangingPunct="1">
                <a:spcBef>
                  <a:spcPct val="0"/>
                </a:spcBef>
              </a:pPr>
              <a:t>13</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174782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D599783-D56B-4B23-AEF5-944F51808637}" type="slidenum">
              <a:rPr lang="en-US" altLang="en-US"/>
              <a:pPr eaLnBrk="1" hangingPunct="1">
                <a:spcBef>
                  <a:spcPct val="0"/>
                </a:spcBef>
              </a:pPr>
              <a:t>14</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894134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D599783-D56B-4B23-AEF5-944F51808637}" type="slidenum">
              <a:rPr lang="en-US" altLang="en-US"/>
              <a:pPr eaLnBrk="1" hangingPunct="1">
                <a:spcBef>
                  <a:spcPct val="0"/>
                </a:spcBef>
              </a:pPr>
              <a:t>15</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2574255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D599783-D56B-4B23-AEF5-944F51808637}" type="slidenum">
              <a:rPr lang="en-US" altLang="en-US"/>
              <a:pPr eaLnBrk="1" hangingPunct="1">
                <a:spcBef>
                  <a:spcPct val="0"/>
                </a:spcBef>
              </a:pPr>
              <a:t>16</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1105641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D599783-D56B-4B23-AEF5-944F51808637}" type="slidenum">
              <a:rPr lang="en-US" altLang="en-US"/>
              <a:pPr eaLnBrk="1" hangingPunct="1">
                <a:spcBef>
                  <a:spcPct val="0"/>
                </a:spcBef>
              </a:pPr>
              <a:t>17</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1586323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cs typeface="Arial" charset="0"/>
              </a:rPr>
              <a:t>http://</a:t>
            </a:r>
            <a:r>
              <a:rPr lang="en-US" dirty="0" err="1">
                <a:cs typeface="Arial" charset="0"/>
              </a:rPr>
              <a:t>soilquality.org</a:t>
            </a:r>
            <a:r>
              <a:rPr lang="en-US" dirty="0">
                <a:cs typeface="Arial" charset="0"/>
              </a:rPr>
              <a:t>/images/structure_photo2.jpg</a:t>
            </a:r>
          </a:p>
          <a:p>
            <a:pPr eaLnBrk="1" hangingPunct="1">
              <a:defRPr/>
            </a:pPr>
            <a:r>
              <a:rPr lang="en-US" dirty="0">
                <a:cs typeface="Arial" charset="0"/>
              </a:rPr>
              <a:t>It is difficult to</a:t>
            </a:r>
            <a:r>
              <a:rPr lang="en-US" baseline="0" dirty="0">
                <a:cs typeface="Arial" charset="0"/>
              </a:rPr>
              <a:t> </a:t>
            </a:r>
            <a:r>
              <a:rPr lang="en-US" baseline="0" dirty="0" err="1">
                <a:cs typeface="Arial" charset="0"/>
              </a:rPr>
              <a:t>comprehensiely</a:t>
            </a:r>
            <a:r>
              <a:rPr lang="en-US" baseline="0" dirty="0">
                <a:cs typeface="Arial" charset="0"/>
              </a:rPr>
              <a:t> measure the health of a soil so we measure chemical, physical, and biological indicators of soil health</a:t>
            </a:r>
          </a:p>
          <a:p>
            <a:pPr eaLnBrk="1" hangingPunct="1">
              <a:defRPr/>
            </a:pPr>
            <a:endParaRPr lang="en-US" baseline="0" dirty="0">
              <a:cs typeface="Arial" charset="0"/>
            </a:endParaRPr>
          </a:p>
          <a:p>
            <a:pPr eaLnBrk="1" hangingPunct="1">
              <a:defRPr/>
            </a:pPr>
            <a:r>
              <a:rPr lang="en-US" dirty="0"/>
              <a:t>http://</a:t>
            </a:r>
            <a:r>
              <a:rPr lang="en-US" dirty="0" err="1"/>
              <a:t>www.nrcs.usda.gov</a:t>
            </a:r>
            <a:r>
              <a:rPr lang="en-US" dirty="0"/>
              <a:t>/</a:t>
            </a:r>
            <a:r>
              <a:rPr lang="en-US" dirty="0" err="1"/>
              <a:t>wps</a:t>
            </a:r>
            <a:r>
              <a:rPr lang="en-US" dirty="0"/>
              <a:t>/portal/</a:t>
            </a:r>
            <a:r>
              <a:rPr lang="en-US" dirty="0" err="1"/>
              <a:t>nrcs</a:t>
            </a:r>
            <a:r>
              <a:rPr lang="en-US" dirty="0"/>
              <a:t>/main/soils/health/assessment/</a:t>
            </a:r>
          </a:p>
          <a:p>
            <a:pPr eaLnBrk="1" hangingPunct="1">
              <a:defRPr/>
            </a:pPr>
            <a:r>
              <a:rPr lang="en-US" dirty="0"/>
              <a:t>Soil health is an assessment of how well soil performs all of its functions now and how those functions are being preserved for future use. Soil health cannot be determined by measuring only crop yield, water quality, or any other single outcome. Soil health cannot be measured directly, so we evaluate indicators. Indicators are measurable properties of soil or plants that provide clues about how well the soil can function. Indicators can be physical, chemical, and biological properties, processes, or characteristics of soils. They can also be morphological or visual features of plants.</a:t>
            </a:r>
            <a:endParaRPr lang="en-US" dirty="0">
              <a:cs typeface="Arial" charset="0"/>
            </a:endParaRPr>
          </a:p>
          <a:p>
            <a:pPr eaLnBrk="1" hangingPunct="1">
              <a:defRPr/>
            </a:pPr>
            <a:endParaRPr lang="en-US" dirty="0">
              <a:cs typeface="Arial" charset="0"/>
            </a:endParaRPr>
          </a:p>
          <a:p>
            <a:pPr eaLnBrk="1" hangingPunct="1">
              <a:defRPr/>
            </a:pPr>
            <a:r>
              <a:rPr lang="en-US" dirty="0">
                <a:cs typeface="Arial" charset="0"/>
              </a:rPr>
              <a:t>Changes in aggregate stability may serve as early indicators of recovery or degradation of soils. Aggregate stability is an indicator of organic matter content, biological activity, and nutrient cycling in soil. Generally, the particles in small aggregates (&lt; 0.25 mm) are bound by older and more stable forms of organic matter. Microbial decomposition of fresh organic matter releases products (that are less stable) that bind small aggregates into large aggregates (&gt; 2-5 mm). These large aggregates are more sensitive to management effects on organic matter, serving as a better indicator of changes in soil quality. Greater amounts of stable aggregates suggest better soil quality. When the proportion of large to small aggregates increases, soil quality generally increases.</a:t>
            </a:r>
          </a:p>
          <a:p>
            <a:pPr eaLnBrk="1" hangingPunct="1">
              <a:defRPr/>
            </a:pPr>
            <a:r>
              <a:rPr lang="en-US" dirty="0">
                <a:cs typeface="Arial" charset="0"/>
              </a:rPr>
              <a:t>Stable aggregates can also provide a large range in pore space, including small pores within and large pores between aggregates. Pore space is essential for air and water entry into soil, and for air, water, nutrient, and biota movement within soil. Large pores associated with large, stable aggregates favor high infiltration rates and appropriate aeration for plant growth. Pore space also provides zones of weakness for root growth and penetration. Surface crusts and filled pores occur in weakly aggregated soils. Surface crusts prevent infiltration and promote erosion; filled pores lower water-holding and air-exchange capacity and increase bulk density, diminishing the conditions for root growth.</a:t>
            </a:r>
          </a:p>
          <a:p>
            <a:pPr eaLnBrk="1" hangingPunct="1">
              <a:defRPr/>
            </a:pPr>
            <a:endParaRPr lang="en-US" dirty="0">
              <a:cs typeface="Arial" charset="0"/>
            </a:endParaRPr>
          </a:p>
          <a:p>
            <a:endParaRPr lang="en-US" dirty="0"/>
          </a:p>
        </p:txBody>
      </p:sp>
      <p:sp>
        <p:nvSpPr>
          <p:cNvPr id="4" name="Slide Number Placeholder 3"/>
          <p:cNvSpPr>
            <a:spLocks noGrp="1"/>
          </p:cNvSpPr>
          <p:nvPr>
            <p:ph type="sldNum" sz="quarter" idx="10"/>
          </p:nvPr>
        </p:nvSpPr>
        <p:spPr/>
        <p:txBody>
          <a:bodyPr/>
          <a:lstStyle/>
          <a:p>
            <a:fld id="{7CCFD713-6BC4-463C-A7E3-837597991551}" type="slidenum">
              <a:rPr lang="en-US" altLang="en-US" smtClean="0"/>
              <a:pPr/>
              <a:t>21</a:t>
            </a:fld>
            <a:endParaRPr lang="en-US" altLang="en-US"/>
          </a:p>
        </p:txBody>
      </p:sp>
    </p:spTree>
    <p:extLst>
      <p:ext uri="{BB962C8B-B14F-4D97-AF65-F5344CB8AC3E}">
        <p14:creationId xmlns:p14="http://schemas.microsoft.com/office/powerpoint/2010/main" val="2058316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cs typeface="Arial" charset="0"/>
              </a:rPr>
              <a:t>http://</a:t>
            </a:r>
            <a:r>
              <a:rPr lang="en-US" dirty="0" err="1">
                <a:cs typeface="Arial" charset="0"/>
              </a:rPr>
              <a:t>soilquality.org</a:t>
            </a:r>
            <a:r>
              <a:rPr lang="en-US" dirty="0">
                <a:cs typeface="Arial" charset="0"/>
              </a:rPr>
              <a:t>/images/structure_photo2.jpg</a:t>
            </a:r>
          </a:p>
          <a:p>
            <a:pPr eaLnBrk="1" hangingPunct="1">
              <a:defRPr/>
            </a:pPr>
            <a:r>
              <a:rPr lang="en-US" dirty="0">
                <a:cs typeface="Arial" charset="0"/>
              </a:rPr>
              <a:t>It is difficult to</a:t>
            </a:r>
            <a:r>
              <a:rPr lang="en-US" baseline="0" dirty="0">
                <a:cs typeface="Arial" charset="0"/>
              </a:rPr>
              <a:t> </a:t>
            </a:r>
            <a:r>
              <a:rPr lang="en-US" baseline="0" dirty="0" err="1">
                <a:cs typeface="Arial" charset="0"/>
              </a:rPr>
              <a:t>comprehensiely</a:t>
            </a:r>
            <a:r>
              <a:rPr lang="en-US" baseline="0" dirty="0">
                <a:cs typeface="Arial" charset="0"/>
              </a:rPr>
              <a:t> measure the health of a soil so we measure chemical, physical, and biological indicators of soil health</a:t>
            </a:r>
          </a:p>
          <a:p>
            <a:pPr eaLnBrk="1" hangingPunct="1">
              <a:defRPr/>
            </a:pPr>
            <a:endParaRPr lang="en-US" baseline="0" dirty="0">
              <a:cs typeface="Arial" charset="0"/>
            </a:endParaRPr>
          </a:p>
          <a:p>
            <a:pPr eaLnBrk="1" hangingPunct="1">
              <a:defRPr/>
            </a:pPr>
            <a:r>
              <a:rPr lang="en-US" dirty="0"/>
              <a:t>http://</a:t>
            </a:r>
            <a:r>
              <a:rPr lang="en-US" dirty="0" err="1"/>
              <a:t>www.nrcs.usda.gov</a:t>
            </a:r>
            <a:r>
              <a:rPr lang="en-US" dirty="0"/>
              <a:t>/</a:t>
            </a:r>
            <a:r>
              <a:rPr lang="en-US" dirty="0" err="1"/>
              <a:t>wps</a:t>
            </a:r>
            <a:r>
              <a:rPr lang="en-US" dirty="0"/>
              <a:t>/portal/</a:t>
            </a:r>
            <a:r>
              <a:rPr lang="en-US" dirty="0" err="1"/>
              <a:t>nrcs</a:t>
            </a:r>
            <a:r>
              <a:rPr lang="en-US" dirty="0"/>
              <a:t>/main/soils/health/assessment/</a:t>
            </a:r>
          </a:p>
          <a:p>
            <a:pPr eaLnBrk="1" hangingPunct="1">
              <a:defRPr/>
            </a:pPr>
            <a:r>
              <a:rPr lang="en-US" dirty="0"/>
              <a:t>Soil health is an assessment of how well soil performs all of its functions now and how those functions are being preserved for future use. Soil health cannot be determined by measuring only crop yield, water quality, or any other single outcome. Soil health cannot be measured directly, so we evaluate indicators. Indicators are measurable properties of soil or plants that provide clues about how well the soil can function. Indicators can be physical, chemical, and biological properties, processes, or characteristics of soils. They can also be morphological or visual features of plants.</a:t>
            </a:r>
            <a:endParaRPr lang="en-US" dirty="0">
              <a:cs typeface="Arial" charset="0"/>
            </a:endParaRPr>
          </a:p>
          <a:p>
            <a:pPr eaLnBrk="1" hangingPunct="1">
              <a:defRPr/>
            </a:pPr>
            <a:endParaRPr lang="en-US" dirty="0">
              <a:cs typeface="Arial" charset="0"/>
            </a:endParaRPr>
          </a:p>
          <a:p>
            <a:pPr eaLnBrk="1" hangingPunct="1">
              <a:defRPr/>
            </a:pPr>
            <a:r>
              <a:rPr lang="en-US" dirty="0">
                <a:cs typeface="Arial" charset="0"/>
              </a:rPr>
              <a:t>Changes in aggregate stability may serve as early indicators of recovery or degradation of soils. Aggregate stability is an indicator of organic matter content, biological activity, and nutrient cycling in soil. Generally, the particles in small aggregates (&lt; 0.25 mm) are bound by older and more stable forms of organic matter. Microbial decomposition of fresh organic matter releases products (that are less stable) that bind small aggregates into large aggregates (&gt; 2-5 mm). These large aggregates are more sensitive to management effects on organic matter, serving as a better indicator of changes in soil quality. Greater amounts of stable aggregates suggest better soil quality. When the proportion of large to small aggregates increases, soil quality generally increases.</a:t>
            </a:r>
          </a:p>
          <a:p>
            <a:pPr eaLnBrk="1" hangingPunct="1">
              <a:defRPr/>
            </a:pPr>
            <a:r>
              <a:rPr lang="en-US" dirty="0">
                <a:cs typeface="Arial" charset="0"/>
              </a:rPr>
              <a:t>Stable aggregates can also provide a large range in pore space, including small pores within and large pores between aggregates. Pore space is essential for air and water entry into soil, and for air, water, nutrient, and biota movement within soil. Large pores associated with large, stable aggregates favor high infiltration rates and appropriate aeration for plant growth. Pore space also provides zones of weakness for root growth and penetration. Surface crusts and filled pores occur in weakly aggregated soils. Surface crusts prevent infiltration and promote erosion; filled pores lower water-holding and air-exchange capacity and increase bulk density, diminishing the conditions for root growth.</a:t>
            </a:r>
          </a:p>
          <a:p>
            <a:pPr eaLnBrk="1" hangingPunct="1">
              <a:defRPr/>
            </a:pPr>
            <a:endParaRPr lang="en-US" dirty="0">
              <a:cs typeface="Arial" charset="0"/>
            </a:endParaRPr>
          </a:p>
          <a:p>
            <a:endParaRPr lang="en-US" dirty="0"/>
          </a:p>
        </p:txBody>
      </p:sp>
      <p:sp>
        <p:nvSpPr>
          <p:cNvPr id="4" name="Slide Number Placeholder 3"/>
          <p:cNvSpPr>
            <a:spLocks noGrp="1"/>
          </p:cNvSpPr>
          <p:nvPr>
            <p:ph type="sldNum" sz="quarter" idx="10"/>
          </p:nvPr>
        </p:nvSpPr>
        <p:spPr/>
        <p:txBody>
          <a:bodyPr/>
          <a:lstStyle/>
          <a:p>
            <a:fld id="{7CCFD713-6BC4-463C-A7E3-837597991551}" type="slidenum">
              <a:rPr lang="en-US" altLang="en-US" smtClean="0"/>
              <a:pPr/>
              <a:t>22</a:t>
            </a:fld>
            <a:endParaRPr lang="en-US" altLang="en-US"/>
          </a:p>
        </p:txBody>
      </p:sp>
    </p:spTree>
    <p:extLst>
      <p:ext uri="{BB962C8B-B14F-4D97-AF65-F5344CB8AC3E}">
        <p14:creationId xmlns:p14="http://schemas.microsoft.com/office/powerpoint/2010/main" val="399483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D599783-D56B-4B23-AEF5-944F51808637}" type="slidenum">
              <a:rPr lang="en-US" altLang="en-US"/>
              <a:pPr eaLnBrk="1" hangingPunct="1">
                <a:spcBef>
                  <a:spcPct val="0"/>
                </a:spcBef>
              </a:pPr>
              <a:t>2</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3446933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cs typeface="Arial" charset="0"/>
              </a:rPr>
              <a:t>http://</a:t>
            </a:r>
            <a:r>
              <a:rPr lang="en-US" dirty="0" err="1">
                <a:cs typeface="Arial" charset="0"/>
              </a:rPr>
              <a:t>soilquality.org</a:t>
            </a:r>
            <a:r>
              <a:rPr lang="en-US" dirty="0">
                <a:cs typeface="Arial" charset="0"/>
              </a:rPr>
              <a:t>/images/structure_photo2.jpg</a:t>
            </a:r>
          </a:p>
          <a:p>
            <a:pPr eaLnBrk="1" hangingPunct="1">
              <a:defRPr/>
            </a:pPr>
            <a:r>
              <a:rPr lang="en-US" dirty="0">
                <a:cs typeface="Arial" charset="0"/>
              </a:rPr>
              <a:t>It is difficult to</a:t>
            </a:r>
            <a:r>
              <a:rPr lang="en-US" baseline="0" dirty="0">
                <a:cs typeface="Arial" charset="0"/>
              </a:rPr>
              <a:t> </a:t>
            </a:r>
            <a:r>
              <a:rPr lang="en-US" baseline="0" dirty="0" err="1">
                <a:cs typeface="Arial" charset="0"/>
              </a:rPr>
              <a:t>comprehensiely</a:t>
            </a:r>
            <a:r>
              <a:rPr lang="en-US" baseline="0" dirty="0">
                <a:cs typeface="Arial" charset="0"/>
              </a:rPr>
              <a:t> measure the health of a soil so we measure chemical, physical, and biological indicators of soil health</a:t>
            </a:r>
          </a:p>
          <a:p>
            <a:pPr eaLnBrk="1" hangingPunct="1">
              <a:defRPr/>
            </a:pPr>
            <a:endParaRPr lang="en-US" baseline="0" dirty="0">
              <a:cs typeface="Arial" charset="0"/>
            </a:endParaRPr>
          </a:p>
          <a:p>
            <a:pPr eaLnBrk="1" hangingPunct="1">
              <a:defRPr/>
            </a:pPr>
            <a:r>
              <a:rPr lang="en-US" dirty="0"/>
              <a:t>http://</a:t>
            </a:r>
            <a:r>
              <a:rPr lang="en-US" dirty="0" err="1"/>
              <a:t>www.nrcs.usda.gov</a:t>
            </a:r>
            <a:r>
              <a:rPr lang="en-US" dirty="0"/>
              <a:t>/</a:t>
            </a:r>
            <a:r>
              <a:rPr lang="en-US" dirty="0" err="1"/>
              <a:t>wps</a:t>
            </a:r>
            <a:r>
              <a:rPr lang="en-US" dirty="0"/>
              <a:t>/portal/</a:t>
            </a:r>
            <a:r>
              <a:rPr lang="en-US" dirty="0" err="1"/>
              <a:t>nrcs</a:t>
            </a:r>
            <a:r>
              <a:rPr lang="en-US" dirty="0"/>
              <a:t>/main/soils/health/assessment/</a:t>
            </a:r>
          </a:p>
          <a:p>
            <a:pPr eaLnBrk="1" hangingPunct="1">
              <a:defRPr/>
            </a:pPr>
            <a:r>
              <a:rPr lang="en-US" dirty="0"/>
              <a:t>Soil health is an assessment of how well soil performs all of its functions now and how those functions are being preserved for future use. Soil health cannot be determined by measuring only crop yield, water quality, or any other single outcome. Soil health cannot be measured directly, so we evaluate indicators. Indicators are measurable properties of soil or plants that provide clues about how well the soil can function. Indicators can be physical, chemical, and biological properties, processes, or characteristics of soils. They can also be morphological or visual features of plants.</a:t>
            </a:r>
            <a:endParaRPr lang="en-US" dirty="0">
              <a:cs typeface="Arial" charset="0"/>
            </a:endParaRPr>
          </a:p>
          <a:p>
            <a:pPr eaLnBrk="1" hangingPunct="1">
              <a:defRPr/>
            </a:pPr>
            <a:endParaRPr lang="en-US" dirty="0">
              <a:cs typeface="Arial" charset="0"/>
            </a:endParaRPr>
          </a:p>
          <a:p>
            <a:pPr eaLnBrk="1" hangingPunct="1">
              <a:defRPr/>
            </a:pPr>
            <a:r>
              <a:rPr lang="en-US" dirty="0">
                <a:cs typeface="Arial" charset="0"/>
              </a:rPr>
              <a:t>Changes in aggregate stability may serve as early indicators of recovery or degradation of soils. Aggregate stability is an indicator of organic matter content, biological activity, and nutrient cycling in soil. Generally, the particles in small aggregates (&lt; 0.25 mm) are bound by older and more stable forms of organic matter. Microbial decomposition of fresh organic matter releases products (that are less stable) that bind small aggregates into large aggregates (&gt; 2-5 mm). These large aggregates are more sensitive to management effects on organic matter, serving as a better indicator of changes in soil quality. Greater amounts of stable aggregates suggest better soil quality. When the proportion of large to small aggregates increases, soil quality generally increases.</a:t>
            </a:r>
          </a:p>
          <a:p>
            <a:pPr eaLnBrk="1" hangingPunct="1">
              <a:defRPr/>
            </a:pPr>
            <a:r>
              <a:rPr lang="en-US" dirty="0">
                <a:cs typeface="Arial" charset="0"/>
              </a:rPr>
              <a:t>Stable aggregates can also provide a large range in pore space, including small pores within and large pores between aggregates. Pore space is essential for air and water entry into soil, and for air, water, nutrient, and biota movement within soil. Large pores associated with large, stable aggregates favor high infiltration rates and appropriate aeration for plant growth. Pore space also provides zones of weakness for root growth and penetration. Surface crusts and filled pores occur in weakly aggregated soils. Surface crusts prevent infiltration and promote erosion; filled pores lower water-holding and air-exchange capacity and increase bulk density, diminishing the conditions for root growth.</a:t>
            </a:r>
          </a:p>
          <a:p>
            <a:pPr eaLnBrk="1" hangingPunct="1">
              <a:defRPr/>
            </a:pPr>
            <a:endParaRPr lang="en-US" dirty="0">
              <a:cs typeface="Arial" charset="0"/>
            </a:endParaRPr>
          </a:p>
          <a:p>
            <a:endParaRPr lang="en-US" dirty="0"/>
          </a:p>
        </p:txBody>
      </p:sp>
      <p:sp>
        <p:nvSpPr>
          <p:cNvPr id="4" name="Slide Number Placeholder 3"/>
          <p:cNvSpPr>
            <a:spLocks noGrp="1"/>
          </p:cNvSpPr>
          <p:nvPr>
            <p:ph type="sldNum" sz="quarter" idx="10"/>
          </p:nvPr>
        </p:nvSpPr>
        <p:spPr/>
        <p:txBody>
          <a:bodyPr/>
          <a:lstStyle/>
          <a:p>
            <a:fld id="{7CCFD713-6BC4-463C-A7E3-837597991551}" type="slidenum">
              <a:rPr lang="en-US" altLang="en-US" smtClean="0"/>
              <a:pPr/>
              <a:t>27</a:t>
            </a:fld>
            <a:endParaRPr lang="en-US" altLang="en-US"/>
          </a:p>
        </p:txBody>
      </p:sp>
    </p:spTree>
    <p:extLst>
      <p:ext uri="{BB962C8B-B14F-4D97-AF65-F5344CB8AC3E}">
        <p14:creationId xmlns:p14="http://schemas.microsoft.com/office/powerpoint/2010/main" val="1988586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CFD713-6BC4-463C-A7E3-837597991551}" type="slidenum">
              <a:rPr lang="en-US" altLang="en-US" smtClean="0"/>
              <a:pPr/>
              <a:t>28</a:t>
            </a:fld>
            <a:endParaRPr lang="en-US" altLang="en-US"/>
          </a:p>
        </p:txBody>
      </p:sp>
    </p:spTree>
    <p:extLst>
      <p:ext uri="{BB962C8B-B14F-4D97-AF65-F5344CB8AC3E}">
        <p14:creationId xmlns:p14="http://schemas.microsoft.com/office/powerpoint/2010/main" val="1988586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CFD713-6BC4-463C-A7E3-837597991551}" type="slidenum">
              <a:rPr lang="en-US" altLang="en-US" smtClean="0"/>
              <a:pPr/>
              <a:t>30</a:t>
            </a:fld>
            <a:endParaRPr lang="en-US" altLang="en-US"/>
          </a:p>
        </p:txBody>
      </p:sp>
    </p:spTree>
    <p:extLst>
      <p:ext uri="{BB962C8B-B14F-4D97-AF65-F5344CB8AC3E}">
        <p14:creationId xmlns:p14="http://schemas.microsoft.com/office/powerpoint/2010/main" val="198858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D599783-D56B-4B23-AEF5-944F51808637}" type="slidenum">
              <a:rPr lang="en-US" altLang="en-US"/>
              <a:pPr eaLnBrk="1" hangingPunct="1">
                <a:spcBef>
                  <a:spcPct val="0"/>
                </a:spcBef>
              </a:pPr>
              <a:t>3</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1856030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D599783-D56B-4B23-AEF5-944F51808637}" type="slidenum">
              <a:rPr lang="en-US" altLang="en-US"/>
              <a:pPr eaLnBrk="1" hangingPunct="1">
                <a:spcBef>
                  <a:spcPct val="0"/>
                </a:spcBef>
              </a:pPr>
              <a:t>4</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21841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D599783-D56B-4B23-AEF5-944F51808637}" type="slidenum">
              <a:rPr lang="en-US" altLang="en-US"/>
              <a:pPr eaLnBrk="1" hangingPunct="1">
                <a:spcBef>
                  <a:spcPct val="0"/>
                </a:spcBef>
              </a:pPr>
              <a:t>5</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308900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D599783-D56B-4B23-AEF5-944F51808637}" type="slidenum">
              <a:rPr lang="en-US" altLang="en-US"/>
              <a:pPr eaLnBrk="1" hangingPunct="1">
                <a:spcBef>
                  <a:spcPct val="0"/>
                </a:spcBef>
              </a:pPr>
              <a:t>6</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174661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D599783-D56B-4B23-AEF5-944F51808637}" type="slidenum">
              <a:rPr lang="en-US" altLang="en-US"/>
              <a:pPr eaLnBrk="1" hangingPunct="1">
                <a:spcBef>
                  <a:spcPct val="0"/>
                </a:spcBef>
              </a:pPr>
              <a:t>7</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2410964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D599783-D56B-4B23-AEF5-944F51808637}" type="slidenum">
              <a:rPr lang="en-US" altLang="en-US"/>
              <a:pPr eaLnBrk="1" hangingPunct="1">
                <a:spcBef>
                  <a:spcPct val="0"/>
                </a:spcBef>
              </a:pPr>
              <a:t>8</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172549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D599783-D56B-4B23-AEF5-944F51808637}" type="slidenum">
              <a:rPr lang="en-US" altLang="en-US"/>
              <a:pPr eaLnBrk="1" hangingPunct="1">
                <a:spcBef>
                  <a:spcPct val="0"/>
                </a:spcBef>
              </a:pPr>
              <a:t>9</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368391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9338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1117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5525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149492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9525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047234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41915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59591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98652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1443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574420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124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02252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17963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92214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124009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55737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156020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77882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6257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031056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5872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2387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5417C5B-CD12-4C2C-850A-B844F25C4101}" type="slidenum">
              <a:rPr lang="en-US" altLang="en-US"/>
              <a:pPr/>
              <a:t>‹#›</a:t>
            </a:fld>
            <a:endParaRPr lang="en-US" altLang="en-US"/>
          </a:p>
        </p:txBody>
      </p:sp>
    </p:spTree>
    <p:extLst>
      <p:ext uri="{BB962C8B-B14F-4D97-AF65-F5344CB8AC3E}">
        <p14:creationId xmlns:p14="http://schemas.microsoft.com/office/powerpoint/2010/main" val="8836234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21330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11602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50388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fld id="{B1FDB43B-5BB8-4044-9912-8BDC8505013B}" type="slidenum">
              <a:rPr lang="en-US" altLang="en-US"/>
              <a:pPr/>
              <a:t>‹#›</a:t>
            </a:fld>
            <a:endParaRPr lang="en-US" altLang="en-US"/>
          </a:p>
        </p:txBody>
      </p:sp>
    </p:spTree>
    <p:extLst>
      <p:ext uri="{BB962C8B-B14F-4D97-AF65-F5344CB8AC3E}">
        <p14:creationId xmlns:p14="http://schemas.microsoft.com/office/powerpoint/2010/main" val="13398895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fld id="{891D681D-1910-43F6-9523-C1F878F47F50}" type="slidenum">
              <a:rPr lang="en-US" altLang="en-US"/>
              <a:pPr/>
              <a:t>‹#›</a:t>
            </a:fld>
            <a:endParaRPr lang="en-US" altLang="en-US"/>
          </a:p>
        </p:txBody>
      </p:sp>
    </p:spTree>
    <p:extLst>
      <p:ext uri="{BB962C8B-B14F-4D97-AF65-F5344CB8AC3E}">
        <p14:creationId xmlns:p14="http://schemas.microsoft.com/office/powerpoint/2010/main" val="9435510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fld id="{C6895A08-51E9-4137-AFAD-864B1AAD3D57}" type="slidenum">
              <a:rPr lang="en-US" altLang="en-US"/>
              <a:pPr/>
              <a:t>‹#›</a:t>
            </a:fld>
            <a:endParaRPr lang="en-US" altLang="en-US"/>
          </a:p>
        </p:txBody>
      </p:sp>
    </p:spTree>
    <p:extLst>
      <p:ext uri="{BB962C8B-B14F-4D97-AF65-F5344CB8AC3E}">
        <p14:creationId xmlns:p14="http://schemas.microsoft.com/office/powerpoint/2010/main" val="2210892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8FBBE1D-B1E3-4478-B055-458F88B2F293}" type="slidenum">
              <a:rPr lang="en-US" altLang="en-US"/>
              <a:pPr/>
              <a:t>‹#›</a:t>
            </a:fld>
            <a:endParaRPr lang="en-US" altLang="en-US"/>
          </a:p>
        </p:txBody>
      </p:sp>
    </p:spTree>
    <p:extLst>
      <p:ext uri="{BB962C8B-B14F-4D97-AF65-F5344CB8AC3E}">
        <p14:creationId xmlns:p14="http://schemas.microsoft.com/office/powerpoint/2010/main" val="3071529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fld id="{886E22E8-C185-4AB6-BE21-C0CF28715860}" type="slidenum">
              <a:rPr lang="en-US" altLang="en-US"/>
              <a:pPr/>
              <a:t>‹#›</a:t>
            </a:fld>
            <a:endParaRPr lang="en-US" altLang="en-US"/>
          </a:p>
        </p:txBody>
      </p:sp>
    </p:spTree>
    <p:extLst>
      <p:ext uri="{BB962C8B-B14F-4D97-AF65-F5344CB8AC3E}">
        <p14:creationId xmlns:p14="http://schemas.microsoft.com/office/powerpoint/2010/main" val="4055952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ftr" sz="quarter" idx="11"/>
          </p:nvPr>
        </p:nvSpPr>
        <p:spPr/>
        <p:txBody>
          <a:bodyPr/>
          <a:lstStyle>
            <a:lvl1pPr>
              <a:defRPr/>
            </a:lvl1pPr>
          </a:lstStyle>
          <a:p>
            <a:pPr>
              <a:defRPr/>
            </a:pPr>
            <a:endParaRPr lang="en-US"/>
          </a:p>
        </p:txBody>
      </p:sp>
      <p:sp>
        <p:nvSpPr>
          <p:cNvPr id="5" name="Rectangle 4"/>
          <p:cNvSpPr>
            <a:spLocks noGrp="1" noChangeArrowheads="1"/>
          </p:cNvSpPr>
          <p:nvPr>
            <p:ph type="sldNum" sz="quarter" idx="12"/>
          </p:nvPr>
        </p:nvSpPr>
        <p:spPr/>
        <p:txBody>
          <a:bodyPr/>
          <a:lstStyle>
            <a:lvl1pPr>
              <a:defRPr/>
            </a:lvl1pPr>
          </a:lstStyle>
          <a:p>
            <a:fld id="{95290861-4EFE-43F3-9D7D-21B46BFF1459}" type="slidenum">
              <a:rPr lang="en-US" altLang="en-US"/>
              <a:pPr/>
              <a:t>‹#›</a:t>
            </a:fld>
            <a:endParaRPr lang="en-US" altLang="en-US"/>
          </a:p>
        </p:txBody>
      </p:sp>
    </p:spTree>
    <p:extLst>
      <p:ext uri="{BB962C8B-B14F-4D97-AF65-F5344CB8AC3E}">
        <p14:creationId xmlns:p14="http://schemas.microsoft.com/office/powerpoint/2010/main" val="23927508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p:txBody>
          <a:bodyPr/>
          <a:lstStyle>
            <a:lvl1pPr>
              <a:defRPr/>
            </a:lvl1pPr>
          </a:lstStyle>
          <a:p>
            <a:pPr>
              <a:defRPr/>
            </a:pPr>
            <a:endParaRPr lang="en-US"/>
          </a:p>
        </p:txBody>
      </p:sp>
      <p:sp>
        <p:nvSpPr>
          <p:cNvPr id="3" name="Rectangle 2"/>
          <p:cNvSpPr>
            <a:spLocks noGrp="1" noChangeArrowheads="1"/>
          </p:cNvSpPr>
          <p:nvPr>
            <p:ph type="ftr" sz="quarter" idx="11"/>
          </p:nvPr>
        </p:nvSpPr>
        <p:spPr/>
        <p:txBody>
          <a:bodyPr/>
          <a:lstStyle>
            <a:lvl1pPr>
              <a:defRPr/>
            </a:lvl1pPr>
          </a:lstStyle>
          <a:p>
            <a:pPr>
              <a:defRPr/>
            </a:pPr>
            <a:endParaRPr lang="en-US"/>
          </a:p>
        </p:txBody>
      </p:sp>
      <p:sp>
        <p:nvSpPr>
          <p:cNvPr id="4" name="Rectangle 3"/>
          <p:cNvSpPr>
            <a:spLocks noGrp="1" noChangeArrowheads="1"/>
          </p:cNvSpPr>
          <p:nvPr>
            <p:ph type="sldNum" sz="quarter" idx="12"/>
          </p:nvPr>
        </p:nvSpPr>
        <p:spPr/>
        <p:txBody>
          <a:bodyPr/>
          <a:lstStyle>
            <a:lvl1pPr>
              <a:defRPr/>
            </a:lvl1pPr>
          </a:lstStyle>
          <a:p>
            <a:fld id="{AC73AD02-EC92-420C-AB6B-56D8EBEC59BD}" type="slidenum">
              <a:rPr lang="en-US" altLang="en-US"/>
              <a:pPr/>
              <a:t>‹#›</a:t>
            </a:fld>
            <a:endParaRPr lang="en-US" altLang="en-US"/>
          </a:p>
        </p:txBody>
      </p:sp>
    </p:spTree>
    <p:extLst>
      <p:ext uri="{BB962C8B-B14F-4D97-AF65-F5344CB8AC3E}">
        <p14:creationId xmlns:p14="http://schemas.microsoft.com/office/powerpoint/2010/main" val="1350064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D30E02C-6379-40D9-9DE3-80865C47CC7C}" type="slidenum">
              <a:rPr lang="en-US" altLang="en-US"/>
              <a:pPr/>
              <a:t>‹#›</a:t>
            </a:fld>
            <a:endParaRPr lang="en-US" altLang="en-US"/>
          </a:p>
        </p:txBody>
      </p:sp>
    </p:spTree>
    <p:extLst>
      <p:ext uri="{BB962C8B-B14F-4D97-AF65-F5344CB8AC3E}">
        <p14:creationId xmlns:p14="http://schemas.microsoft.com/office/powerpoint/2010/main" val="24600922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06D0DD84-2AAC-43B6-87A8-C499D354333F}" type="slidenum">
              <a:rPr lang="en-US" altLang="en-US"/>
              <a:pPr/>
              <a:t>‹#›</a:t>
            </a:fld>
            <a:endParaRPr lang="en-US" altLang="en-US"/>
          </a:p>
        </p:txBody>
      </p:sp>
    </p:spTree>
    <p:extLst>
      <p:ext uri="{BB962C8B-B14F-4D97-AF65-F5344CB8AC3E}">
        <p14:creationId xmlns:p14="http://schemas.microsoft.com/office/powerpoint/2010/main" val="26242630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E448144-023D-40A3-98DA-BFAA11FE977F}" type="slidenum">
              <a:rPr lang="en-US" altLang="en-US"/>
              <a:pPr/>
              <a:t>‹#›</a:t>
            </a:fld>
            <a:endParaRPr lang="en-US" altLang="en-US"/>
          </a:p>
        </p:txBody>
      </p:sp>
    </p:spTree>
    <p:extLst>
      <p:ext uri="{BB962C8B-B14F-4D97-AF65-F5344CB8AC3E}">
        <p14:creationId xmlns:p14="http://schemas.microsoft.com/office/powerpoint/2010/main" val="32510983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fld id="{22647DDF-D9EC-4D36-AE55-915A7A1E5C38}" type="slidenum">
              <a:rPr lang="en-US" altLang="en-US"/>
              <a:pPr/>
              <a:t>‹#›</a:t>
            </a:fld>
            <a:endParaRPr lang="en-US" altLang="en-US"/>
          </a:p>
        </p:txBody>
      </p:sp>
    </p:spTree>
    <p:extLst>
      <p:ext uri="{BB962C8B-B14F-4D97-AF65-F5344CB8AC3E}">
        <p14:creationId xmlns:p14="http://schemas.microsoft.com/office/powerpoint/2010/main" val="24134504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fld id="{A9FE32D5-907C-4AB6-BA0C-96BF8F82B1E4}" type="slidenum">
              <a:rPr lang="en-US" altLang="en-US"/>
              <a:pPr/>
              <a:t>‹#›</a:t>
            </a:fld>
            <a:endParaRPr lang="en-US" altLang="en-US"/>
          </a:p>
        </p:txBody>
      </p:sp>
    </p:spTree>
    <p:extLst>
      <p:ext uri="{BB962C8B-B14F-4D97-AF65-F5344CB8AC3E}">
        <p14:creationId xmlns:p14="http://schemas.microsoft.com/office/powerpoint/2010/main" val="39556890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6"/>
          <p:cNvSpPr>
            <a:spLocks noGrp="1"/>
          </p:cNvSpPr>
          <p:nvPr>
            <p:ph type="dt" sz="half" idx="10"/>
          </p:nvPr>
        </p:nvSpPr>
        <p:spPr/>
        <p:txBody>
          <a:bodyPr/>
          <a:lstStyle>
            <a:lvl1pPr>
              <a:defRPr/>
            </a:lvl1pPr>
          </a:lstStyle>
          <a:p>
            <a:pPr>
              <a:defRPr/>
            </a:pPr>
            <a:endParaRPr lang="en-US"/>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fld id="{F611043E-B387-4294-9B1B-270029F25BEB}" type="slidenum">
              <a:rPr lang="en-US" altLang="en-US"/>
              <a:pPr/>
              <a:t>‹#›</a:t>
            </a:fld>
            <a:endParaRPr lang="en-US" altLang="en-US"/>
          </a:p>
        </p:txBody>
      </p:sp>
    </p:spTree>
    <p:extLst>
      <p:ext uri="{BB962C8B-B14F-4D97-AF65-F5344CB8AC3E}">
        <p14:creationId xmlns:p14="http://schemas.microsoft.com/office/powerpoint/2010/main" val="16498232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a:lstStyle>
            <a:lvl1pPr>
              <a:defRPr/>
            </a:lvl1pPr>
          </a:lstStyle>
          <a:p>
            <a:pPr>
              <a:defRPr/>
            </a:pPr>
            <a:endParaRPr lang="en-US"/>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fld id="{8A554350-D113-4C1D-8195-371407595926}" type="slidenum">
              <a:rPr lang="en-US" altLang="en-US"/>
              <a:pPr/>
              <a:t>‹#›</a:t>
            </a:fld>
            <a:endParaRPr lang="en-US" altLang="en-US"/>
          </a:p>
        </p:txBody>
      </p:sp>
    </p:spTree>
    <p:extLst>
      <p:ext uri="{BB962C8B-B14F-4D97-AF65-F5344CB8AC3E}">
        <p14:creationId xmlns:p14="http://schemas.microsoft.com/office/powerpoint/2010/main" val="31309841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6"/>
          <p:cNvSpPr>
            <a:spLocks noGrp="1"/>
          </p:cNvSpPr>
          <p:nvPr>
            <p:ph type="dt" sz="half" idx="10"/>
          </p:nvPr>
        </p:nvSpPr>
        <p:spPr/>
        <p:txBody>
          <a:bodyPr/>
          <a:lstStyle>
            <a:lvl1pPr>
              <a:defRPr/>
            </a:lvl1pPr>
          </a:lstStyle>
          <a:p>
            <a:pPr>
              <a:defRPr/>
            </a:pPr>
            <a:endParaRPr lang="en-US"/>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fld id="{23BE554C-047A-4B30-8F1C-A7D099C4FFDC}" type="slidenum">
              <a:rPr lang="en-US" altLang="en-US"/>
              <a:pPr/>
              <a:t>‹#›</a:t>
            </a:fld>
            <a:endParaRPr lang="en-US" altLang="en-US"/>
          </a:p>
        </p:txBody>
      </p:sp>
    </p:spTree>
    <p:extLst>
      <p:ext uri="{BB962C8B-B14F-4D97-AF65-F5344CB8AC3E}">
        <p14:creationId xmlns:p14="http://schemas.microsoft.com/office/powerpoint/2010/main" val="15027720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fld id="{2B5DE0C2-3738-4A71-A597-BEB292E6B53D}" type="slidenum">
              <a:rPr lang="en-US" altLang="en-US"/>
              <a:pPr/>
              <a:t>‹#›</a:t>
            </a:fld>
            <a:endParaRPr lang="en-US" altLang="en-US"/>
          </a:p>
        </p:txBody>
      </p:sp>
    </p:spTree>
    <p:extLst>
      <p:ext uri="{BB962C8B-B14F-4D97-AF65-F5344CB8AC3E}">
        <p14:creationId xmlns:p14="http://schemas.microsoft.com/office/powerpoint/2010/main" val="22359579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5590A3BA-8A63-432C-8210-53501D53F1C5}" type="slidenum">
              <a:rPr lang="en-US" altLang="en-US"/>
              <a:pPr/>
              <a:t>‹#›</a:t>
            </a:fld>
            <a:endParaRPr lang="en-US" altLang="en-US"/>
          </a:p>
        </p:txBody>
      </p:sp>
    </p:spTree>
    <p:extLst>
      <p:ext uri="{BB962C8B-B14F-4D97-AF65-F5344CB8AC3E}">
        <p14:creationId xmlns:p14="http://schemas.microsoft.com/office/powerpoint/2010/main" val="35845514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6"/>
          <p:cNvSpPr>
            <a:spLocks noGrp="1"/>
          </p:cNvSpPr>
          <p:nvPr>
            <p:ph type="dt" sz="half" idx="10"/>
          </p:nvPr>
        </p:nvSpPr>
        <p:spPr/>
        <p:txBody>
          <a:bodyPr/>
          <a:lstStyle>
            <a:lvl1pPr>
              <a:defRPr/>
            </a:lvl1pPr>
          </a:lstStyle>
          <a:p>
            <a:pPr>
              <a:defRPr/>
            </a:pPr>
            <a:endParaRPr lang="en-US"/>
          </a:p>
        </p:txBody>
      </p:sp>
      <p:sp>
        <p:nvSpPr>
          <p:cNvPr id="4" name="Footer Placeholder 7"/>
          <p:cNvSpPr>
            <a:spLocks noGrp="1"/>
          </p:cNvSpPr>
          <p:nvPr>
            <p:ph type="ftr" sz="quarter" idx="11"/>
          </p:nvPr>
        </p:nvSpPr>
        <p:spPr/>
        <p:txBody>
          <a:bodyPr/>
          <a:lstStyle>
            <a:lvl1pPr>
              <a:defRPr/>
            </a:lvl1pPr>
          </a:lstStyle>
          <a:p>
            <a:pPr>
              <a:defRPr/>
            </a:pPr>
            <a:endParaRPr lang="en-US"/>
          </a:p>
        </p:txBody>
      </p:sp>
      <p:sp>
        <p:nvSpPr>
          <p:cNvPr id="5" name="Slide Number Placeholder 8"/>
          <p:cNvSpPr>
            <a:spLocks noGrp="1"/>
          </p:cNvSpPr>
          <p:nvPr>
            <p:ph type="sldNum" sz="quarter" idx="12"/>
          </p:nvPr>
        </p:nvSpPr>
        <p:spPr/>
        <p:txBody>
          <a:bodyPr/>
          <a:lstStyle>
            <a:lvl1pPr>
              <a:defRPr/>
            </a:lvl1pPr>
          </a:lstStyle>
          <a:p>
            <a:fld id="{9B095C18-9E3D-4FEB-98EC-2D7D552D0248}" type="slidenum">
              <a:rPr lang="en-US" altLang="en-US"/>
              <a:pPr/>
              <a:t>‹#›</a:t>
            </a:fld>
            <a:endParaRPr lang="en-US" altLang="en-US"/>
          </a:p>
        </p:txBody>
      </p:sp>
    </p:spTree>
    <p:extLst>
      <p:ext uri="{BB962C8B-B14F-4D97-AF65-F5344CB8AC3E}">
        <p14:creationId xmlns:p14="http://schemas.microsoft.com/office/powerpoint/2010/main" val="93421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F93BAB-8CF2-45F4-A4FE-E2B18B6E22B1}" type="slidenum">
              <a:rPr lang="en-US" altLang="en-US"/>
              <a:pPr/>
              <a:t>‹#›</a:t>
            </a:fld>
            <a:endParaRPr lang="en-US" altLang="en-US"/>
          </a:p>
        </p:txBody>
      </p:sp>
    </p:spTree>
    <p:extLst>
      <p:ext uri="{BB962C8B-B14F-4D97-AF65-F5344CB8AC3E}">
        <p14:creationId xmlns:p14="http://schemas.microsoft.com/office/powerpoint/2010/main" val="10067358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endParaRPr lang="en-US"/>
          </a:p>
        </p:txBody>
      </p:sp>
      <p:sp>
        <p:nvSpPr>
          <p:cNvPr id="3" name="Footer Placeholder 7"/>
          <p:cNvSpPr>
            <a:spLocks noGrp="1"/>
          </p:cNvSpPr>
          <p:nvPr>
            <p:ph type="ftr" sz="quarter" idx="11"/>
          </p:nvPr>
        </p:nvSpPr>
        <p:spPr/>
        <p:txBody>
          <a:bodyPr/>
          <a:lstStyle>
            <a:lvl1pPr>
              <a:defRPr/>
            </a:lvl1pPr>
          </a:lstStyle>
          <a:p>
            <a:pPr>
              <a:defRPr/>
            </a:pPr>
            <a:endParaRPr lang="en-US"/>
          </a:p>
        </p:txBody>
      </p:sp>
      <p:sp>
        <p:nvSpPr>
          <p:cNvPr id="4" name="Slide Number Placeholder 8"/>
          <p:cNvSpPr>
            <a:spLocks noGrp="1"/>
          </p:cNvSpPr>
          <p:nvPr>
            <p:ph type="sldNum" sz="quarter" idx="12"/>
          </p:nvPr>
        </p:nvSpPr>
        <p:spPr/>
        <p:txBody>
          <a:bodyPr/>
          <a:lstStyle>
            <a:lvl1pPr>
              <a:defRPr/>
            </a:lvl1pPr>
          </a:lstStyle>
          <a:p>
            <a:fld id="{E72BC695-B672-4234-8837-9408BE1FDB04}" type="slidenum">
              <a:rPr lang="en-US" altLang="en-US"/>
              <a:pPr/>
              <a:t>‹#›</a:t>
            </a:fld>
            <a:endParaRPr lang="en-US" altLang="en-US"/>
          </a:p>
        </p:txBody>
      </p:sp>
    </p:spTree>
    <p:extLst>
      <p:ext uri="{BB962C8B-B14F-4D97-AF65-F5344CB8AC3E}">
        <p14:creationId xmlns:p14="http://schemas.microsoft.com/office/powerpoint/2010/main" val="22202700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fld id="{8F25420E-E64B-4E3C-B44E-5DDCB518ACA1}" type="slidenum">
              <a:rPr lang="en-US" altLang="en-US"/>
              <a:pPr/>
              <a:t>‹#›</a:t>
            </a:fld>
            <a:endParaRPr lang="en-US" altLang="en-US"/>
          </a:p>
        </p:txBody>
      </p:sp>
    </p:spTree>
    <p:extLst>
      <p:ext uri="{BB962C8B-B14F-4D97-AF65-F5344CB8AC3E}">
        <p14:creationId xmlns:p14="http://schemas.microsoft.com/office/powerpoint/2010/main" val="353427075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fld id="{A2AFC41E-C2AA-44B3-8A35-8D6C886DE882}" type="slidenum">
              <a:rPr lang="en-US" altLang="en-US"/>
              <a:pPr/>
              <a:t>‹#›</a:t>
            </a:fld>
            <a:endParaRPr lang="en-US" altLang="en-US"/>
          </a:p>
        </p:txBody>
      </p:sp>
    </p:spTree>
    <p:extLst>
      <p:ext uri="{BB962C8B-B14F-4D97-AF65-F5344CB8AC3E}">
        <p14:creationId xmlns:p14="http://schemas.microsoft.com/office/powerpoint/2010/main" val="37948586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a:lstStyle>
            <a:lvl1pPr>
              <a:defRPr/>
            </a:lvl1pPr>
          </a:lstStyle>
          <a:p>
            <a:pPr>
              <a:defRPr/>
            </a:pPr>
            <a:endParaRPr lang="en-US"/>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fld id="{3B0B3B4A-6ACA-47FF-86F9-4EAD753CC847}" type="slidenum">
              <a:rPr lang="en-US" altLang="en-US"/>
              <a:pPr/>
              <a:t>‹#›</a:t>
            </a:fld>
            <a:endParaRPr lang="en-US" altLang="en-US"/>
          </a:p>
        </p:txBody>
      </p:sp>
    </p:spTree>
    <p:extLst>
      <p:ext uri="{BB962C8B-B14F-4D97-AF65-F5344CB8AC3E}">
        <p14:creationId xmlns:p14="http://schemas.microsoft.com/office/powerpoint/2010/main" val="985446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a:lstStyle>
            <a:lvl1pPr>
              <a:defRPr/>
            </a:lvl1pPr>
          </a:lstStyle>
          <a:p>
            <a:pPr>
              <a:defRPr/>
            </a:pPr>
            <a:endParaRPr lang="en-US"/>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fld id="{5CEAB600-4A0D-497B-899D-95E817C5346B}" type="slidenum">
              <a:rPr lang="en-US" altLang="en-US"/>
              <a:pPr/>
              <a:t>‹#›</a:t>
            </a:fld>
            <a:endParaRPr lang="en-US" altLang="en-US"/>
          </a:p>
        </p:txBody>
      </p:sp>
    </p:spTree>
    <p:extLst>
      <p:ext uri="{BB962C8B-B14F-4D97-AF65-F5344CB8AC3E}">
        <p14:creationId xmlns:p14="http://schemas.microsoft.com/office/powerpoint/2010/main" val="1476008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9494464-041B-436F-B275-CB4E3DB0A4A4}" type="slidenum">
              <a:rPr lang="en-US" altLang="en-US"/>
              <a:pPr/>
              <a:t>‹#›</a:t>
            </a:fld>
            <a:endParaRPr lang="en-US" altLang="en-US"/>
          </a:p>
        </p:txBody>
      </p:sp>
    </p:spTree>
    <p:extLst>
      <p:ext uri="{BB962C8B-B14F-4D97-AF65-F5344CB8AC3E}">
        <p14:creationId xmlns:p14="http://schemas.microsoft.com/office/powerpoint/2010/main" val="2186796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3602A49-8690-4CA0-8492-34C9C8496959}" type="slidenum">
              <a:rPr lang="en-US" altLang="en-US"/>
              <a:pPr/>
              <a:t>‹#›</a:t>
            </a:fld>
            <a:endParaRPr lang="en-US" altLang="en-US"/>
          </a:p>
        </p:txBody>
      </p:sp>
    </p:spTree>
    <p:extLst>
      <p:ext uri="{BB962C8B-B14F-4D97-AF65-F5344CB8AC3E}">
        <p14:creationId xmlns:p14="http://schemas.microsoft.com/office/powerpoint/2010/main" val="1458264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058AE0A-535D-4023-A39B-35D25DEDA6FC}" type="slidenum">
              <a:rPr lang="en-US" altLang="en-US"/>
              <a:pPr/>
              <a:t>‹#›</a:t>
            </a:fld>
            <a:endParaRPr lang="en-US" altLang="en-US"/>
          </a:p>
        </p:txBody>
      </p:sp>
    </p:spTree>
    <p:extLst>
      <p:ext uri="{BB962C8B-B14F-4D97-AF65-F5344CB8AC3E}">
        <p14:creationId xmlns:p14="http://schemas.microsoft.com/office/powerpoint/2010/main" val="3358616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26D17B4-0777-40ED-B2EC-2CC58002C37D}" type="slidenum">
              <a:rPr lang="en-US" altLang="en-US"/>
              <a:pPr/>
              <a:t>‹#›</a:t>
            </a:fld>
            <a:endParaRPr lang="en-US" altLang="en-US"/>
          </a:p>
        </p:txBody>
      </p:sp>
    </p:spTree>
    <p:extLst>
      <p:ext uri="{BB962C8B-B14F-4D97-AF65-F5344CB8AC3E}">
        <p14:creationId xmlns:p14="http://schemas.microsoft.com/office/powerpoint/2010/main" val="1953230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5804D5C-C2BA-44FD-AB57-8B0A46235C20}" type="slidenum">
              <a:rPr lang="en-US" altLang="en-US"/>
              <a:pPr/>
              <a:t>‹#›</a:t>
            </a:fld>
            <a:endParaRPr lang="en-US" altLang="en-US"/>
          </a:p>
        </p:txBody>
      </p:sp>
    </p:spTree>
    <p:extLst>
      <p:ext uri="{BB962C8B-B14F-4D97-AF65-F5344CB8AC3E}">
        <p14:creationId xmlns:p14="http://schemas.microsoft.com/office/powerpoint/2010/main" val="260772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5985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17990E5-AEBB-4788-B198-19A5555959C4}" type="slidenum">
              <a:rPr lang="en-US" altLang="en-US"/>
              <a:pPr/>
              <a:t>‹#›</a:t>
            </a:fld>
            <a:endParaRPr lang="en-US" altLang="en-US"/>
          </a:p>
        </p:txBody>
      </p:sp>
    </p:spTree>
    <p:extLst>
      <p:ext uri="{BB962C8B-B14F-4D97-AF65-F5344CB8AC3E}">
        <p14:creationId xmlns:p14="http://schemas.microsoft.com/office/powerpoint/2010/main" val="2575015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E47DDA7-04C0-4F67-9BB5-9626095990F7}" type="slidenum">
              <a:rPr lang="en-US" altLang="en-US"/>
              <a:pPr/>
              <a:t>‹#›</a:t>
            </a:fld>
            <a:endParaRPr lang="en-US" altLang="en-US"/>
          </a:p>
        </p:txBody>
      </p:sp>
    </p:spTree>
    <p:extLst>
      <p:ext uri="{BB962C8B-B14F-4D97-AF65-F5344CB8AC3E}">
        <p14:creationId xmlns:p14="http://schemas.microsoft.com/office/powerpoint/2010/main" val="2459116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27F5B9-71CC-4190-B15C-5DE6F5C32058}" type="slidenum">
              <a:rPr lang="en-US" altLang="en-US"/>
              <a:pPr/>
              <a:t>‹#›</a:t>
            </a:fld>
            <a:endParaRPr lang="en-US" altLang="en-US"/>
          </a:p>
        </p:txBody>
      </p:sp>
    </p:spTree>
    <p:extLst>
      <p:ext uri="{BB962C8B-B14F-4D97-AF65-F5344CB8AC3E}">
        <p14:creationId xmlns:p14="http://schemas.microsoft.com/office/powerpoint/2010/main" val="3339286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18538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8841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77116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6069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6748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5746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22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44977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37237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6739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7675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7975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27860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3759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82769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256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5494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018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165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9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269693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075700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94081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0268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74170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78203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0076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83404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453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0101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85776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71892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9775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48027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574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11565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136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251668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39372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8192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21722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06615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5244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65177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2851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307729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32042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52670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7220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785834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114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5807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055382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41455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86076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14161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536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68794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82106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9898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33234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9373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520827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98951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628636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37233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37607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049340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3680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50352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251707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1355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318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63544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606590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51296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369097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67447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88896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28699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9301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364056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898190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987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5.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5.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5.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5.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5.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5.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Footer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5857875"/>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 descr="blankheadt.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26988"/>
            <a:ext cx="91440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descr="Head&amp;FootAr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bwMode="auto">
          <a:xfrm>
            <a:off x="646113" y="357188"/>
            <a:ext cx="8035925" cy="731837"/>
          </a:xfrm>
          <a:prstGeom prst="rect">
            <a:avLst/>
          </a:prstGeom>
          <a:noFill/>
          <a:ln>
            <a:noFill/>
          </a:ln>
        </p:spPr>
        <p:txBody>
          <a:bodyPr lIns="0" rIns="0" anchor="ctr"/>
          <a:lstStyle>
            <a:lvl1pPr algn="l">
              <a:defRPr/>
            </a:lvl1pPr>
          </a:lstStyle>
          <a:p>
            <a:pPr>
              <a:defRPr/>
            </a:pPr>
            <a:endParaRPr lang="en-US" sz="4400" dirty="0">
              <a:latin typeface="+mj-lt"/>
              <a:ea typeface="+mj-ea"/>
              <a:cs typeface="+mj-cs"/>
            </a:endParaRPr>
          </a:p>
        </p:txBody>
      </p:sp>
      <p:pic>
        <p:nvPicPr>
          <p:cNvPr id="11267" name="Picture 2" descr="Head&amp;FootAr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229350"/>
            <a:ext cx="9144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Date Placeholder 6"/>
          <p:cNvSpPr>
            <a:spLocks noGrp="1" noChangeArrowheads="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8" name="Footer Placeholder 7"/>
          <p:cNvSpPr>
            <a:spLocks noGrp="1" noChangeArrowheads="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9" name="Slide Number Placeholder 8"/>
          <p:cNvSpPr>
            <a:spLocks noGrp="1" noChangeArrowheads="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452A9D5-1192-4841-A20C-FC6CA61B6B6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Date Placeholder 6"/>
          <p:cNvSpPr>
            <a:spLocks noGrp="1"/>
          </p:cNvSpPr>
          <p:nvPr>
            <p:ph type="dt" sz="half" idx="2"/>
          </p:nvPr>
        </p:nvSpPr>
        <p:spPr>
          <a:xfrm>
            <a:off x="609600" y="6245225"/>
            <a:ext cx="1981200" cy="476250"/>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8" name="Footer Placeholder 7"/>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9" name="Slide Number Placeholder 8"/>
          <p:cNvSpPr>
            <a:spLocks noGrp="1"/>
          </p:cNvSpPr>
          <p:nvPr>
            <p:ph type="sldNum" sz="quarter" idx="4"/>
          </p:nvPr>
        </p:nvSpPr>
        <p:spPr>
          <a:xfrm>
            <a:off x="6553200" y="6245225"/>
            <a:ext cx="1981200" cy="476250"/>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7AB1D0C-3522-463B-B235-784B01F5016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6D1495E-73A9-4F2A-BB8A-1B0A3C443187}" type="slidenum">
              <a:rPr lang="en-US" altLang="en-US"/>
              <a:pPr/>
              <a:t>‹#›</a:t>
            </a:fld>
            <a:endParaRPr lang="en-US" altLang="en-US"/>
          </a:p>
        </p:txBody>
      </p:sp>
      <p:pic>
        <p:nvPicPr>
          <p:cNvPr id="7" name="Imagen 8" descr="PSU_EXT_1_RGB_2C.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39026" y="6324488"/>
            <a:ext cx="1811696" cy="540000"/>
          </a:xfrm>
          <a:prstGeom prst="rect">
            <a:avLst/>
          </a:prstGeom>
        </p:spPr>
      </p:pic>
      <p:cxnSp>
        <p:nvCxnSpPr>
          <p:cNvPr id="8" name="Conector recto 7"/>
          <p:cNvCxnSpPr/>
          <p:nvPr userDrawn="1"/>
        </p:nvCxnSpPr>
        <p:spPr>
          <a:xfrm>
            <a:off x="430213" y="6302046"/>
            <a:ext cx="8420509" cy="0"/>
          </a:xfrm>
          <a:prstGeom prst="line">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4" descr="Footer2.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5857875"/>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descr="blankheadt.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26988"/>
            <a:ext cx="91440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3" descr="Head&amp;FootArt.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457200" y="60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5" descr="Head&amp;FootAr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229350"/>
            <a:ext cx="9144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3" descr="Head&amp;FootAr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5" descr="Head&amp;FootAr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229350"/>
            <a:ext cx="9144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5" descr="Head&amp;FootAr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bwMode="auto">
          <a:xfrm>
            <a:off x="646113" y="357188"/>
            <a:ext cx="8112125" cy="731837"/>
          </a:xfrm>
          <a:prstGeom prst="rect">
            <a:avLst/>
          </a:prstGeom>
          <a:noFill/>
          <a:ln>
            <a:noFill/>
          </a:ln>
        </p:spPr>
        <p:txBody>
          <a:bodyPr lIns="0" tIns="0" rIns="0" bIns="0" anchor="ctr"/>
          <a:lstStyle>
            <a:lvl1pPr algn="l">
              <a:defRPr/>
            </a:lvl1pPr>
          </a:lstStyle>
          <a:p>
            <a:pPr>
              <a:defRPr/>
            </a:pPr>
            <a:endParaRPr lang="en-US" sz="4400" dirty="0">
              <a:latin typeface="+mj-lt"/>
              <a:ea typeface="+mj-ea"/>
              <a:cs typeface="+mj-cs"/>
            </a:endParaRPr>
          </a:p>
        </p:txBody>
      </p:sp>
      <p:pic>
        <p:nvPicPr>
          <p:cNvPr id="9219" name="Picture 6" descr="Head&amp;FootAr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229350"/>
            <a:ext cx="9144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2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0.emf"/><Relationship Id="rId5" Type="http://schemas.microsoft.com/office/2007/relationships/hdphoto" Target="../media/hdphoto3.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0.emf"/><Relationship Id="rId5" Type="http://schemas.microsoft.com/office/2007/relationships/hdphoto" Target="../media/hdphoto3.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0.emf"/><Relationship Id="rId5" Type="http://schemas.microsoft.com/office/2007/relationships/hdphoto" Target="../media/hdphoto3.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0.emf"/><Relationship Id="rId5" Type="http://schemas.microsoft.com/office/2007/relationships/hdphoto" Target="../media/hdphoto3.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0.emf"/><Relationship Id="rId5" Type="http://schemas.microsoft.com/office/2007/relationships/hdphoto" Target="../media/hdphoto3.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s://cycles-model.psu.edu/Cycles/CyclesModel.html"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cmw29@psu.edu" TargetMode="Externa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emf"/><Relationship Id="rId5" Type="http://schemas.microsoft.com/office/2007/relationships/hdphoto" Target="../media/hdphoto3.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emf"/><Relationship Id="rId5" Type="http://schemas.microsoft.com/office/2007/relationships/hdphoto" Target="../media/hdphoto3.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emf"/><Relationship Id="rId5" Type="http://schemas.microsoft.com/office/2007/relationships/hdphoto" Target="../media/hdphoto3.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0.emf"/><Relationship Id="rId5" Type="http://schemas.microsoft.com/office/2007/relationships/hdphoto" Target="../media/hdphoto3.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0.emf"/><Relationship Id="rId5" Type="http://schemas.microsoft.com/office/2007/relationships/hdphoto" Target="../media/hdphoto3.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ctrTitle"/>
          </p:nvPr>
        </p:nvSpPr>
        <p:spPr>
          <a:xfrm>
            <a:off x="76200" y="0"/>
            <a:ext cx="8991600" cy="1143000"/>
          </a:xfrm>
        </p:spPr>
        <p:txBody>
          <a:bodyPr/>
          <a:lstStyle/>
          <a:p>
            <a:r>
              <a:rPr lang="en-US" altLang="en-US" sz="2800" b="1" dirty="0"/>
              <a:t>Managing, Measuring, and Interpreting Soil Carbon Levels</a:t>
            </a:r>
            <a:endParaRPr lang="en-US" altLang="en-US" sz="2000" b="1" dirty="0"/>
          </a:p>
        </p:txBody>
      </p:sp>
      <p:pic>
        <p:nvPicPr>
          <p:cNvPr id="2" name="Picture 1" descr="DSC_0328">
            <a:extLst>
              <a:ext uri="{FF2B5EF4-FFF2-40B4-BE49-F238E27FC236}">
                <a16:creationId xmlns:a16="http://schemas.microsoft.com/office/drawing/2014/main" id="{7F8C6A12-AA7E-411B-ABC3-985263A2932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652"/>
          <a:stretch/>
        </p:blipFill>
        <p:spPr bwMode="auto">
          <a:xfrm>
            <a:off x="257968" y="838201"/>
            <a:ext cx="86280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A572990-7B2E-41F7-82AC-C2D923D25573}"/>
              </a:ext>
            </a:extLst>
          </p:cNvPr>
          <p:cNvSpPr txBox="1"/>
          <p:nvPr/>
        </p:nvSpPr>
        <p:spPr>
          <a:xfrm>
            <a:off x="266342" y="6400800"/>
            <a:ext cx="4424866" cy="369332"/>
          </a:xfrm>
          <a:prstGeom prst="rect">
            <a:avLst/>
          </a:prstGeom>
          <a:noFill/>
        </p:spPr>
        <p:txBody>
          <a:bodyPr wrap="none" rtlCol="0">
            <a:spAutoFit/>
          </a:bodyPr>
          <a:lstStyle/>
          <a:p>
            <a:r>
              <a:rPr lang="en-US" dirty="0"/>
              <a:t>Charlie White, 2020 Mid-Atlantic Crop School</a:t>
            </a:r>
          </a:p>
        </p:txBody>
      </p:sp>
      <p:pic>
        <p:nvPicPr>
          <p:cNvPr id="4" name="Picture 10" descr="northeast_sare">
            <a:extLst>
              <a:ext uri="{FF2B5EF4-FFF2-40B4-BE49-F238E27FC236}">
                <a16:creationId xmlns:a16="http://schemas.microsoft.com/office/drawing/2014/main" id="{F6D9D94F-547C-431C-AF87-D0F3B343DF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359" y="4967289"/>
            <a:ext cx="126682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13">
            <a:extLst>
              <a:ext uri="{FF2B5EF4-FFF2-40B4-BE49-F238E27FC236}">
                <a16:creationId xmlns:a16="http://schemas.microsoft.com/office/drawing/2014/main" id="{00770E4E-D804-4644-A247-FDA26B44A7F5}"/>
              </a:ext>
            </a:extLst>
          </p:cNvPr>
          <p:cNvSpPr/>
          <p:nvPr/>
        </p:nvSpPr>
        <p:spPr>
          <a:xfrm>
            <a:off x="5930783" y="3984731"/>
            <a:ext cx="1644713" cy="851622"/>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339" name="Rectangle 2"/>
          <p:cNvSpPr>
            <a:spLocks noGrp="1"/>
          </p:cNvSpPr>
          <p:nvPr>
            <p:ph type="ctrTitle"/>
          </p:nvPr>
        </p:nvSpPr>
        <p:spPr>
          <a:xfrm>
            <a:off x="0" y="955"/>
            <a:ext cx="8991600" cy="778734"/>
          </a:xfrm>
        </p:spPr>
        <p:txBody>
          <a:bodyPr/>
          <a:lstStyle/>
          <a:p>
            <a:r>
              <a:rPr lang="en-US" altLang="en-US" sz="3600" b="1" dirty="0"/>
              <a:t>Factors affecting carbon stabilization</a:t>
            </a:r>
            <a:endParaRPr lang="en-US" altLang="en-US" sz="2800" b="1" dirty="0"/>
          </a:p>
        </p:txBody>
      </p:sp>
      <p:sp>
        <p:nvSpPr>
          <p:cNvPr id="9" name="Circular Arrow 9">
            <a:extLst>
              <a:ext uri="{FF2B5EF4-FFF2-40B4-BE49-F238E27FC236}">
                <a16:creationId xmlns:a16="http://schemas.microsoft.com/office/drawing/2014/main" id="{82077C77-8B1B-494A-A917-8645490C397C}"/>
              </a:ext>
            </a:extLst>
          </p:cNvPr>
          <p:cNvSpPr/>
          <p:nvPr/>
        </p:nvSpPr>
        <p:spPr>
          <a:xfrm rot="21260074" flipV="1">
            <a:off x="3203006" y="1349699"/>
            <a:ext cx="3863292" cy="3003271"/>
          </a:xfrm>
          <a:prstGeom prst="circularArrow">
            <a:avLst>
              <a:gd name="adj1" fmla="val 9470"/>
              <a:gd name="adj2" fmla="val 616538"/>
              <a:gd name="adj3" fmla="val 20438493"/>
              <a:gd name="adj4" fmla="val 15797845"/>
              <a:gd name="adj5" fmla="val 12392"/>
            </a:avLst>
          </a:prstGeom>
          <a:solidFill>
            <a:srgbClr val="DDDDDD"/>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8616B37-AC20-4E36-BB0B-3814E407C952}"/>
              </a:ext>
            </a:extLst>
          </p:cNvPr>
          <p:cNvSpPr txBox="1"/>
          <p:nvPr/>
        </p:nvSpPr>
        <p:spPr>
          <a:xfrm>
            <a:off x="6123554" y="4225876"/>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Byproducts</a:t>
            </a:r>
          </a:p>
        </p:txBody>
      </p:sp>
      <p:sp>
        <p:nvSpPr>
          <p:cNvPr id="12" name="TextBox 11">
            <a:extLst>
              <a:ext uri="{FF2B5EF4-FFF2-40B4-BE49-F238E27FC236}">
                <a16:creationId xmlns:a16="http://schemas.microsoft.com/office/drawing/2014/main" id="{BABD3D77-07F0-4D92-8C8D-F6A2DDEBDE0E}"/>
              </a:ext>
            </a:extLst>
          </p:cNvPr>
          <p:cNvSpPr txBox="1"/>
          <p:nvPr/>
        </p:nvSpPr>
        <p:spPr>
          <a:xfrm>
            <a:off x="6324600" y="2430013"/>
            <a:ext cx="889154" cy="646331"/>
          </a:xfrm>
          <a:prstGeom prst="rect">
            <a:avLst/>
          </a:prstGeom>
          <a:noFill/>
        </p:spPr>
        <p:txBody>
          <a:bodyPr wrap="none" rtlCol="0">
            <a:spAutoFit/>
          </a:bodyPr>
          <a:lstStyle/>
          <a:p>
            <a:pPr fontAlgn="auto">
              <a:spcBef>
                <a:spcPts val="0"/>
              </a:spcBef>
              <a:spcAft>
                <a:spcPts val="0"/>
              </a:spcAft>
            </a:pPr>
            <a:r>
              <a:rPr lang="en-US" sz="3600" dirty="0">
                <a:solidFill>
                  <a:prstClr val="black"/>
                </a:solidFill>
                <a:latin typeface="Calibri" panose="020F0502020204030204"/>
                <a:cs typeface="+mn-cs"/>
              </a:rPr>
              <a:t>CO</a:t>
            </a:r>
            <a:r>
              <a:rPr lang="en-US" sz="3600" baseline="-25000" dirty="0">
                <a:solidFill>
                  <a:prstClr val="black"/>
                </a:solidFill>
                <a:latin typeface="Calibri" panose="020F0502020204030204"/>
                <a:cs typeface="+mn-cs"/>
              </a:rPr>
              <a:t>2</a:t>
            </a:r>
          </a:p>
        </p:txBody>
      </p:sp>
      <p:sp>
        <p:nvSpPr>
          <p:cNvPr id="15" name="Oval 14">
            <a:extLst>
              <a:ext uri="{FF2B5EF4-FFF2-40B4-BE49-F238E27FC236}">
                <a16:creationId xmlns:a16="http://schemas.microsoft.com/office/drawing/2014/main" id="{7DFE1116-8281-43EA-B143-7189AAC4412C}"/>
              </a:ext>
            </a:extLst>
          </p:cNvPr>
          <p:cNvSpPr/>
          <p:nvPr/>
        </p:nvSpPr>
        <p:spPr>
          <a:xfrm>
            <a:off x="3750229" y="3165310"/>
            <a:ext cx="2345772" cy="2566494"/>
          </a:xfrm>
          <a:prstGeom prst="ellipse">
            <a:avLst/>
          </a:prstGeom>
          <a:solidFill>
            <a:sysClr val="window" lastClr="FFFFFF"/>
          </a:solidFill>
          <a:ln w="57150"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lt;strong&gt;Bacteria&lt;/strong&gt; PNG">
            <a:extLst>
              <a:ext uri="{FF2B5EF4-FFF2-40B4-BE49-F238E27FC236}">
                <a16:creationId xmlns:a16="http://schemas.microsoft.com/office/drawing/2014/main" id="{FB5CD301-7688-47F7-93EE-4F3AAE86A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5023" y="3718510"/>
            <a:ext cx="1330848" cy="1339681"/>
          </a:xfrm>
          <a:prstGeom prst="rect">
            <a:avLst/>
          </a:prstGeom>
        </p:spPr>
      </p:pic>
      <p:sp>
        <p:nvSpPr>
          <p:cNvPr id="17" name="Right Arrow 13">
            <a:extLst>
              <a:ext uri="{FF2B5EF4-FFF2-40B4-BE49-F238E27FC236}">
                <a16:creationId xmlns:a16="http://schemas.microsoft.com/office/drawing/2014/main" id="{F74E78F1-4C9C-4CA6-9ED5-9EC1894610B9}"/>
              </a:ext>
            </a:extLst>
          </p:cNvPr>
          <p:cNvSpPr/>
          <p:nvPr/>
        </p:nvSpPr>
        <p:spPr>
          <a:xfrm>
            <a:off x="2251046" y="3754292"/>
            <a:ext cx="2024386" cy="1388530"/>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Microbial Decomposition</a:t>
            </a:r>
          </a:p>
        </p:txBody>
      </p:sp>
      <p:pic>
        <p:nvPicPr>
          <p:cNvPr id="2" name="Picture 7" descr="DSC_2143">
            <a:extLst>
              <a:ext uri="{FF2B5EF4-FFF2-40B4-BE49-F238E27FC236}">
                <a16:creationId xmlns:a16="http://schemas.microsoft.com/office/drawing/2014/main" id="{DF716CA2-48F2-492A-BAAC-443119CB4B7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backgroundMark x1="19757" y1="57884" x2="19757" y2="57884"/>
                        <a14:backgroundMark x1="9878" y1="44252" x2="21581" y2="53103"/>
                        <a14:backgroundMark x1="21581" y1="53103" x2="24012" y2="64700"/>
                        <a14:backgroundMark x1="24012" y1="64700" x2="16109" y2="76195"/>
                        <a14:backgroundMark x1="16109" y1="76195" x2="13678" y2="76704"/>
                        <a14:backgroundMark x1="26900" y1="74669" x2="29939" y2="80264"/>
                        <a14:backgroundMark x1="26140" y1="75483" x2="29179" y2="79858"/>
                        <a14:backgroundMark x1="30851" y1="74873" x2="30851" y2="74873"/>
                        <a14:backgroundMark x1="33891" y1="75280" x2="33891" y2="75280"/>
                        <a14:backgroundMark x1="33587" y1="75788" x2="33587" y2="75788"/>
                        <a14:backgroundMark x1="33891" y1="77518" x2="33891" y2="77518"/>
                        <a14:backgroundMark x1="35258" y1="76704" x2="35258" y2="76704"/>
                      </a14:backgroundRemoval>
                    </a14:imgEffect>
                  </a14:imgLayer>
                </a14:imgProps>
              </a:ext>
              <a:ext uri="{28A0092B-C50C-407E-A947-70E740481C1C}">
                <a14:useLocalDpi xmlns:a14="http://schemas.microsoft.com/office/drawing/2010/main" val="0"/>
              </a:ext>
            </a:extLst>
          </a:blip>
          <a:srcRect/>
          <a:stretch>
            <a:fillRect/>
          </a:stretch>
        </p:blipFill>
        <p:spPr bwMode="auto">
          <a:xfrm>
            <a:off x="-91475" y="2430013"/>
            <a:ext cx="2759401" cy="411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ircular Arrow 10">
            <a:extLst>
              <a:ext uri="{FF2B5EF4-FFF2-40B4-BE49-F238E27FC236}">
                <a16:creationId xmlns:a16="http://schemas.microsoft.com/office/drawing/2014/main" id="{10B61959-BC30-44C0-8324-64D06C9EFDCD}"/>
              </a:ext>
            </a:extLst>
          </p:cNvPr>
          <p:cNvSpPr/>
          <p:nvPr/>
        </p:nvSpPr>
        <p:spPr>
          <a:xfrm rot="8958323">
            <a:off x="4451539" y="3164431"/>
            <a:ext cx="2847591" cy="2947614"/>
          </a:xfrm>
          <a:prstGeom prst="circularArrow">
            <a:avLst>
              <a:gd name="adj1" fmla="val 12354"/>
              <a:gd name="adj2" fmla="val 858524"/>
              <a:gd name="adj3" fmla="val 19667929"/>
              <a:gd name="adj4" fmla="val 12584910"/>
              <a:gd name="adj5" fmla="val 13938"/>
            </a:avLst>
          </a:prstGeom>
          <a:solidFill>
            <a:srgbClr val="BF9000"/>
          </a:solidFill>
          <a:ln w="12700" cap="flat" cmpd="sng" algn="ctr">
            <a:solidFill>
              <a:srgbClr val="98750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25" name="Picture 2">
            <a:extLst>
              <a:ext uri="{FF2B5EF4-FFF2-40B4-BE49-F238E27FC236}">
                <a16:creationId xmlns:a16="http://schemas.microsoft.com/office/drawing/2014/main" id="{27A43175-63B8-47A3-AD77-430D9937D0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39" t="3001" r="80796" b="55043"/>
          <a:stretch/>
        </p:blipFill>
        <p:spPr bwMode="auto">
          <a:xfrm rot="10800000">
            <a:off x="7708559" y="3229115"/>
            <a:ext cx="1062113" cy="208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a:extLst>
              <a:ext uri="{FF2B5EF4-FFF2-40B4-BE49-F238E27FC236}">
                <a16:creationId xmlns:a16="http://schemas.microsoft.com/office/drawing/2014/main" id="{7EDBEDE1-0F87-41DC-9622-EF84C8BCDF0C}"/>
              </a:ext>
            </a:extLst>
          </p:cNvPr>
          <p:cNvSpPr txBox="1"/>
          <p:nvPr/>
        </p:nvSpPr>
        <p:spPr>
          <a:xfrm rot="5400000">
            <a:off x="7443877" y="4351660"/>
            <a:ext cx="29589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Mineral Surfaces (Clays)</a:t>
            </a:r>
          </a:p>
        </p:txBody>
      </p:sp>
      <p:sp>
        <p:nvSpPr>
          <p:cNvPr id="29" name="TextBox 28">
            <a:extLst>
              <a:ext uri="{FF2B5EF4-FFF2-40B4-BE49-F238E27FC236}">
                <a16:creationId xmlns:a16="http://schemas.microsoft.com/office/drawing/2014/main" id="{501D14B3-27A7-46DF-A601-1605D8C0ACA7}"/>
              </a:ext>
            </a:extLst>
          </p:cNvPr>
          <p:cNvSpPr txBox="1"/>
          <p:nvPr/>
        </p:nvSpPr>
        <p:spPr>
          <a:xfrm>
            <a:off x="7575496" y="2891678"/>
            <a:ext cx="1195176" cy="2747122"/>
          </a:xfrm>
          <a:prstGeom prst="rect">
            <a:avLst/>
          </a:prstGeom>
          <a:noFill/>
          <a:ln>
            <a:solidFill>
              <a:schemeClr val="tx1"/>
            </a:solidFill>
          </a:ln>
        </p:spPr>
        <p:txBody>
          <a:bodyPr wrap="square" rtlCol="0">
            <a:noAutofit/>
          </a:bodyPr>
          <a:lstStyle/>
          <a:p>
            <a:pPr algn="ctr" fontAlgn="auto">
              <a:spcBef>
                <a:spcPts val="0"/>
              </a:spcBef>
              <a:spcAft>
                <a:spcPts val="0"/>
              </a:spcAft>
            </a:pPr>
            <a:r>
              <a:rPr lang="en-US" sz="1600" dirty="0">
                <a:solidFill>
                  <a:prstClr val="black"/>
                </a:solidFill>
                <a:latin typeface="Calibri" panose="020F0502020204030204"/>
                <a:cs typeface="+mn-cs"/>
              </a:rPr>
              <a:t>Stabilization</a:t>
            </a:r>
          </a:p>
        </p:txBody>
      </p:sp>
      <p:sp>
        <p:nvSpPr>
          <p:cNvPr id="31" name="TextBox 30">
            <a:extLst>
              <a:ext uri="{FF2B5EF4-FFF2-40B4-BE49-F238E27FC236}">
                <a16:creationId xmlns:a16="http://schemas.microsoft.com/office/drawing/2014/main" id="{7DCE8CAF-6E87-404C-854F-7E9A8C64894D}"/>
              </a:ext>
            </a:extLst>
          </p:cNvPr>
          <p:cNvSpPr txBox="1"/>
          <p:nvPr/>
        </p:nvSpPr>
        <p:spPr>
          <a:xfrm rot="19239393">
            <a:off x="5604597" y="4814995"/>
            <a:ext cx="1482457" cy="745476"/>
          </a:xfrm>
          <a:prstGeom prst="rect">
            <a:avLst/>
          </a:prstGeom>
          <a:noFill/>
        </p:spPr>
        <p:txBody>
          <a:bodyPr wrap="square" rtlCol="0">
            <a:prstTxWarp prst="textArchDown">
              <a:avLst>
                <a:gd name="adj" fmla="val 45747"/>
              </a:avLst>
            </a:prstTxWarp>
            <a:spAutoFit/>
          </a:bodyPr>
          <a:lstStyle/>
          <a:p>
            <a:pPr fontAlgn="auto">
              <a:spcBef>
                <a:spcPts val="0"/>
              </a:spcBef>
              <a:spcAft>
                <a:spcPts val="0"/>
              </a:spcAft>
            </a:pPr>
            <a:r>
              <a:rPr lang="en-US" dirty="0">
                <a:solidFill>
                  <a:prstClr val="black"/>
                </a:solidFill>
                <a:latin typeface="Calibri" panose="020F0502020204030204"/>
                <a:cs typeface="+mn-cs"/>
              </a:rPr>
              <a:t>Decomposition</a:t>
            </a:r>
          </a:p>
        </p:txBody>
      </p:sp>
      <p:sp>
        <p:nvSpPr>
          <p:cNvPr id="4" name="TextBox 3">
            <a:extLst>
              <a:ext uri="{FF2B5EF4-FFF2-40B4-BE49-F238E27FC236}">
                <a16:creationId xmlns:a16="http://schemas.microsoft.com/office/drawing/2014/main" id="{40906E99-78E2-4051-A1AF-09529EBE9F1D}"/>
              </a:ext>
            </a:extLst>
          </p:cNvPr>
          <p:cNvSpPr txBox="1"/>
          <p:nvPr/>
        </p:nvSpPr>
        <p:spPr>
          <a:xfrm rot="19143609">
            <a:off x="5734612" y="3238763"/>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Respiration</a:t>
            </a:r>
          </a:p>
        </p:txBody>
      </p:sp>
      <p:sp>
        <p:nvSpPr>
          <p:cNvPr id="5" name="TextBox 4">
            <a:extLst>
              <a:ext uri="{FF2B5EF4-FFF2-40B4-BE49-F238E27FC236}">
                <a16:creationId xmlns:a16="http://schemas.microsoft.com/office/drawing/2014/main" id="{66BB3725-75C2-4ABC-AD90-C6314B31D31E}"/>
              </a:ext>
            </a:extLst>
          </p:cNvPr>
          <p:cNvSpPr txBox="1"/>
          <p:nvPr/>
        </p:nvSpPr>
        <p:spPr>
          <a:xfrm rot="20863237">
            <a:off x="3870974" y="3400083"/>
            <a:ext cx="2243294" cy="2098613"/>
          </a:xfrm>
          <a:prstGeom prst="rect">
            <a:avLst/>
          </a:prstGeom>
          <a:noFill/>
        </p:spPr>
        <p:txBody>
          <a:bodyPr wrap="square" rtlCol="0">
            <a:prstTxWarp prst="textArchUp">
              <a:avLst>
                <a:gd name="adj" fmla="val 11050275"/>
              </a:avLst>
            </a:prstTxWarp>
            <a:spAutoFit/>
          </a:bodyPr>
          <a:lstStyle/>
          <a:p>
            <a:pPr algn="ctr" fontAlgn="auto">
              <a:spcBef>
                <a:spcPts val="0"/>
              </a:spcBef>
              <a:spcAft>
                <a:spcPts val="0"/>
              </a:spcAft>
            </a:pPr>
            <a:r>
              <a:rPr lang="en-US" dirty="0">
                <a:solidFill>
                  <a:prstClr val="black"/>
                </a:solidFill>
                <a:latin typeface="Calibri" panose="020F0502020204030204"/>
                <a:cs typeface="+mn-cs"/>
              </a:rPr>
              <a:t>Microbial Biomass</a:t>
            </a:r>
          </a:p>
        </p:txBody>
      </p:sp>
      <p:sp>
        <p:nvSpPr>
          <p:cNvPr id="8" name="TextBox 7">
            <a:extLst>
              <a:ext uri="{FF2B5EF4-FFF2-40B4-BE49-F238E27FC236}">
                <a16:creationId xmlns:a16="http://schemas.microsoft.com/office/drawing/2014/main" id="{41BF2245-DEAE-4B2C-A4A1-4415E2A28940}"/>
              </a:ext>
            </a:extLst>
          </p:cNvPr>
          <p:cNvSpPr txBox="1"/>
          <p:nvPr/>
        </p:nvSpPr>
        <p:spPr>
          <a:xfrm>
            <a:off x="360962" y="838670"/>
            <a:ext cx="8269675" cy="1692771"/>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bri" panose="020F0502020204030204"/>
                <a:cs typeface="+mn-cs"/>
              </a:rPr>
              <a:t>Quality of Residue Inputs</a:t>
            </a:r>
          </a:p>
          <a:p>
            <a:pPr marL="342900" indent="-342900" fontAlgn="auto">
              <a:spcBef>
                <a:spcPts val="0"/>
              </a:spcBef>
              <a:spcAft>
                <a:spcPts val="0"/>
              </a:spcAft>
              <a:buFont typeface="Arial" panose="020B0604020202020204" pitchFamily="34" charset="0"/>
              <a:buChar char="•"/>
            </a:pPr>
            <a:r>
              <a:rPr lang="en-US" sz="2000" dirty="0">
                <a:solidFill>
                  <a:prstClr val="black"/>
                </a:solidFill>
                <a:latin typeface="Calibri" panose="020F0502020204030204"/>
                <a:cs typeface="+mn-cs"/>
              </a:rPr>
              <a:t>High quality residues are more efficiently used to grow microbial biomass versus respired as CO</a:t>
            </a:r>
            <a:r>
              <a:rPr lang="en-US" sz="2000" baseline="-25000" dirty="0">
                <a:solidFill>
                  <a:prstClr val="black"/>
                </a:solidFill>
                <a:latin typeface="Calibri" panose="020F0502020204030204"/>
                <a:cs typeface="+mn-cs"/>
              </a:rPr>
              <a:t>2</a:t>
            </a:r>
            <a:r>
              <a:rPr lang="en-US" sz="2000" dirty="0">
                <a:solidFill>
                  <a:prstClr val="black"/>
                </a:solidFill>
                <a:latin typeface="Calibri" panose="020F0502020204030204"/>
                <a:cs typeface="+mn-cs"/>
              </a:rPr>
              <a:t> (increased CUE)</a:t>
            </a:r>
          </a:p>
          <a:p>
            <a:pPr marL="342900" indent="-342900" fontAlgn="auto">
              <a:spcBef>
                <a:spcPts val="0"/>
              </a:spcBef>
              <a:spcAft>
                <a:spcPts val="0"/>
              </a:spcAft>
              <a:buFont typeface="Arial" panose="020B0604020202020204" pitchFamily="34" charset="0"/>
              <a:buChar char="•"/>
            </a:pPr>
            <a:r>
              <a:rPr lang="en-US" sz="2000" dirty="0">
                <a:solidFill>
                  <a:prstClr val="black"/>
                </a:solidFill>
                <a:latin typeface="Calibri" panose="020F0502020204030204"/>
                <a:cs typeface="+mn-cs"/>
              </a:rPr>
              <a:t>High quality residues = more microbial biomass = more byproducts = more stabilization</a:t>
            </a:r>
          </a:p>
        </p:txBody>
      </p:sp>
    </p:spTree>
    <p:extLst>
      <p:ext uri="{BB962C8B-B14F-4D97-AF65-F5344CB8AC3E}">
        <p14:creationId xmlns:p14="http://schemas.microsoft.com/office/powerpoint/2010/main" val="1389825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13">
            <a:extLst>
              <a:ext uri="{FF2B5EF4-FFF2-40B4-BE49-F238E27FC236}">
                <a16:creationId xmlns:a16="http://schemas.microsoft.com/office/drawing/2014/main" id="{00770E4E-D804-4644-A247-FDA26B44A7F5}"/>
              </a:ext>
            </a:extLst>
          </p:cNvPr>
          <p:cNvSpPr/>
          <p:nvPr/>
        </p:nvSpPr>
        <p:spPr>
          <a:xfrm>
            <a:off x="5930783" y="3984731"/>
            <a:ext cx="1644713" cy="851622"/>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339" name="Rectangle 2"/>
          <p:cNvSpPr>
            <a:spLocks noGrp="1"/>
          </p:cNvSpPr>
          <p:nvPr>
            <p:ph type="ctrTitle"/>
          </p:nvPr>
        </p:nvSpPr>
        <p:spPr>
          <a:xfrm>
            <a:off x="0" y="955"/>
            <a:ext cx="8991600" cy="778734"/>
          </a:xfrm>
        </p:spPr>
        <p:txBody>
          <a:bodyPr/>
          <a:lstStyle/>
          <a:p>
            <a:r>
              <a:rPr lang="en-US" altLang="en-US" sz="3600" b="1" dirty="0"/>
              <a:t>Factors affecting carbon stabilization</a:t>
            </a:r>
            <a:endParaRPr lang="en-US" altLang="en-US" sz="2800" b="1" dirty="0"/>
          </a:p>
        </p:txBody>
      </p:sp>
      <p:sp>
        <p:nvSpPr>
          <p:cNvPr id="9" name="Circular Arrow 9">
            <a:extLst>
              <a:ext uri="{FF2B5EF4-FFF2-40B4-BE49-F238E27FC236}">
                <a16:creationId xmlns:a16="http://schemas.microsoft.com/office/drawing/2014/main" id="{82077C77-8B1B-494A-A917-8645490C397C}"/>
              </a:ext>
            </a:extLst>
          </p:cNvPr>
          <p:cNvSpPr/>
          <p:nvPr/>
        </p:nvSpPr>
        <p:spPr>
          <a:xfrm rot="21260074" flipV="1">
            <a:off x="3203006" y="1349699"/>
            <a:ext cx="3863292" cy="3003271"/>
          </a:xfrm>
          <a:prstGeom prst="circularArrow">
            <a:avLst>
              <a:gd name="adj1" fmla="val 9470"/>
              <a:gd name="adj2" fmla="val 616538"/>
              <a:gd name="adj3" fmla="val 20438493"/>
              <a:gd name="adj4" fmla="val 15797845"/>
              <a:gd name="adj5" fmla="val 12392"/>
            </a:avLst>
          </a:prstGeom>
          <a:solidFill>
            <a:srgbClr val="DDDDDD"/>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8616B37-AC20-4E36-BB0B-3814E407C952}"/>
              </a:ext>
            </a:extLst>
          </p:cNvPr>
          <p:cNvSpPr txBox="1"/>
          <p:nvPr/>
        </p:nvSpPr>
        <p:spPr>
          <a:xfrm>
            <a:off x="6123554" y="4225876"/>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Byproducts</a:t>
            </a:r>
          </a:p>
        </p:txBody>
      </p:sp>
      <p:sp>
        <p:nvSpPr>
          <p:cNvPr id="12" name="TextBox 11">
            <a:extLst>
              <a:ext uri="{FF2B5EF4-FFF2-40B4-BE49-F238E27FC236}">
                <a16:creationId xmlns:a16="http://schemas.microsoft.com/office/drawing/2014/main" id="{BABD3D77-07F0-4D92-8C8D-F6A2DDEBDE0E}"/>
              </a:ext>
            </a:extLst>
          </p:cNvPr>
          <p:cNvSpPr txBox="1"/>
          <p:nvPr/>
        </p:nvSpPr>
        <p:spPr>
          <a:xfrm>
            <a:off x="6324600" y="2430013"/>
            <a:ext cx="889154" cy="646331"/>
          </a:xfrm>
          <a:prstGeom prst="rect">
            <a:avLst/>
          </a:prstGeom>
          <a:noFill/>
        </p:spPr>
        <p:txBody>
          <a:bodyPr wrap="none" rtlCol="0">
            <a:spAutoFit/>
          </a:bodyPr>
          <a:lstStyle/>
          <a:p>
            <a:pPr fontAlgn="auto">
              <a:spcBef>
                <a:spcPts val="0"/>
              </a:spcBef>
              <a:spcAft>
                <a:spcPts val="0"/>
              </a:spcAft>
            </a:pPr>
            <a:r>
              <a:rPr lang="en-US" sz="3600" dirty="0">
                <a:solidFill>
                  <a:prstClr val="black"/>
                </a:solidFill>
                <a:latin typeface="Calibri" panose="020F0502020204030204"/>
                <a:cs typeface="+mn-cs"/>
              </a:rPr>
              <a:t>CO</a:t>
            </a:r>
            <a:r>
              <a:rPr lang="en-US" sz="3600" baseline="-25000" dirty="0">
                <a:solidFill>
                  <a:prstClr val="black"/>
                </a:solidFill>
                <a:latin typeface="Calibri" panose="020F0502020204030204"/>
                <a:cs typeface="+mn-cs"/>
              </a:rPr>
              <a:t>2</a:t>
            </a:r>
          </a:p>
        </p:txBody>
      </p:sp>
      <p:sp>
        <p:nvSpPr>
          <p:cNvPr id="15" name="Oval 14">
            <a:extLst>
              <a:ext uri="{FF2B5EF4-FFF2-40B4-BE49-F238E27FC236}">
                <a16:creationId xmlns:a16="http://schemas.microsoft.com/office/drawing/2014/main" id="{7DFE1116-8281-43EA-B143-7189AAC4412C}"/>
              </a:ext>
            </a:extLst>
          </p:cNvPr>
          <p:cNvSpPr/>
          <p:nvPr/>
        </p:nvSpPr>
        <p:spPr>
          <a:xfrm>
            <a:off x="3750229" y="3165310"/>
            <a:ext cx="2345772" cy="2566494"/>
          </a:xfrm>
          <a:prstGeom prst="ellipse">
            <a:avLst/>
          </a:prstGeom>
          <a:solidFill>
            <a:sysClr val="window" lastClr="FFFFFF"/>
          </a:solidFill>
          <a:ln w="57150"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lt;strong&gt;Bacteria&lt;/strong&gt; PNG">
            <a:extLst>
              <a:ext uri="{FF2B5EF4-FFF2-40B4-BE49-F238E27FC236}">
                <a16:creationId xmlns:a16="http://schemas.microsoft.com/office/drawing/2014/main" id="{FB5CD301-7688-47F7-93EE-4F3AAE86A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5023" y="3718510"/>
            <a:ext cx="1330848" cy="1339681"/>
          </a:xfrm>
          <a:prstGeom prst="rect">
            <a:avLst/>
          </a:prstGeom>
        </p:spPr>
      </p:pic>
      <p:sp>
        <p:nvSpPr>
          <p:cNvPr id="17" name="Right Arrow 13">
            <a:extLst>
              <a:ext uri="{FF2B5EF4-FFF2-40B4-BE49-F238E27FC236}">
                <a16:creationId xmlns:a16="http://schemas.microsoft.com/office/drawing/2014/main" id="{F74E78F1-4C9C-4CA6-9ED5-9EC1894610B9}"/>
              </a:ext>
            </a:extLst>
          </p:cNvPr>
          <p:cNvSpPr/>
          <p:nvPr/>
        </p:nvSpPr>
        <p:spPr>
          <a:xfrm>
            <a:off x="2251046" y="3754292"/>
            <a:ext cx="2024386" cy="1388530"/>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Microbial Decomposition</a:t>
            </a:r>
          </a:p>
        </p:txBody>
      </p:sp>
      <p:pic>
        <p:nvPicPr>
          <p:cNvPr id="2" name="Picture 7" descr="DSC_2143">
            <a:extLst>
              <a:ext uri="{FF2B5EF4-FFF2-40B4-BE49-F238E27FC236}">
                <a16:creationId xmlns:a16="http://schemas.microsoft.com/office/drawing/2014/main" id="{DF716CA2-48F2-492A-BAAC-443119CB4B7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backgroundMark x1="19757" y1="57884" x2="19757" y2="57884"/>
                        <a14:backgroundMark x1="9878" y1="44252" x2="21581" y2="53103"/>
                        <a14:backgroundMark x1="21581" y1="53103" x2="24012" y2="64700"/>
                        <a14:backgroundMark x1="24012" y1="64700" x2="16109" y2="76195"/>
                        <a14:backgroundMark x1="16109" y1="76195" x2="13678" y2="76704"/>
                        <a14:backgroundMark x1="26900" y1="74669" x2="29939" y2="80264"/>
                        <a14:backgroundMark x1="26140" y1="75483" x2="29179" y2="79858"/>
                        <a14:backgroundMark x1="30851" y1="74873" x2="30851" y2="74873"/>
                        <a14:backgroundMark x1="33891" y1="75280" x2="33891" y2="75280"/>
                        <a14:backgroundMark x1="33587" y1="75788" x2="33587" y2="75788"/>
                        <a14:backgroundMark x1="33891" y1="77518" x2="33891" y2="77518"/>
                        <a14:backgroundMark x1="35258" y1="76704" x2="35258" y2="76704"/>
                      </a14:backgroundRemoval>
                    </a14:imgEffect>
                  </a14:imgLayer>
                </a14:imgProps>
              </a:ext>
              <a:ext uri="{28A0092B-C50C-407E-A947-70E740481C1C}">
                <a14:useLocalDpi xmlns:a14="http://schemas.microsoft.com/office/drawing/2010/main" val="0"/>
              </a:ext>
            </a:extLst>
          </a:blip>
          <a:srcRect/>
          <a:stretch>
            <a:fillRect/>
          </a:stretch>
        </p:blipFill>
        <p:spPr bwMode="auto">
          <a:xfrm>
            <a:off x="-91475" y="2430013"/>
            <a:ext cx="2759401" cy="411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ircular Arrow 10">
            <a:extLst>
              <a:ext uri="{FF2B5EF4-FFF2-40B4-BE49-F238E27FC236}">
                <a16:creationId xmlns:a16="http://schemas.microsoft.com/office/drawing/2014/main" id="{10B61959-BC30-44C0-8324-64D06C9EFDCD}"/>
              </a:ext>
            </a:extLst>
          </p:cNvPr>
          <p:cNvSpPr/>
          <p:nvPr/>
        </p:nvSpPr>
        <p:spPr>
          <a:xfrm rot="8958323">
            <a:off x="4451539" y="3164431"/>
            <a:ext cx="2847591" cy="2947614"/>
          </a:xfrm>
          <a:prstGeom prst="circularArrow">
            <a:avLst>
              <a:gd name="adj1" fmla="val 12354"/>
              <a:gd name="adj2" fmla="val 858524"/>
              <a:gd name="adj3" fmla="val 19667929"/>
              <a:gd name="adj4" fmla="val 12584910"/>
              <a:gd name="adj5" fmla="val 13938"/>
            </a:avLst>
          </a:prstGeom>
          <a:solidFill>
            <a:srgbClr val="BF9000"/>
          </a:solidFill>
          <a:ln w="12700" cap="flat" cmpd="sng" algn="ctr">
            <a:solidFill>
              <a:srgbClr val="98750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25" name="Picture 2">
            <a:extLst>
              <a:ext uri="{FF2B5EF4-FFF2-40B4-BE49-F238E27FC236}">
                <a16:creationId xmlns:a16="http://schemas.microsoft.com/office/drawing/2014/main" id="{27A43175-63B8-47A3-AD77-430D9937D0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39" t="3001" r="80796" b="55043"/>
          <a:stretch/>
        </p:blipFill>
        <p:spPr bwMode="auto">
          <a:xfrm rot="10800000">
            <a:off x="7708559" y="3229115"/>
            <a:ext cx="1062113" cy="208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a:extLst>
              <a:ext uri="{FF2B5EF4-FFF2-40B4-BE49-F238E27FC236}">
                <a16:creationId xmlns:a16="http://schemas.microsoft.com/office/drawing/2014/main" id="{7EDBEDE1-0F87-41DC-9622-EF84C8BCDF0C}"/>
              </a:ext>
            </a:extLst>
          </p:cNvPr>
          <p:cNvSpPr txBox="1"/>
          <p:nvPr/>
        </p:nvSpPr>
        <p:spPr>
          <a:xfrm rot="5400000">
            <a:off x="7443877" y="4351660"/>
            <a:ext cx="29589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Mineral Surfaces (Clays)</a:t>
            </a:r>
          </a:p>
        </p:txBody>
      </p:sp>
      <p:sp>
        <p:nvSpPr>
          <p:cNvPr id="29" name="TextBox 28">
            <a:extLst>
              <a:ext uri="{FF2B5EF4-FFF2-40B4-BE49-F238E27FC236}">
                <a16:creationId xmlns:a16="http://schemas.microsoft.com/office/drawing/2014/main" id="{501D14B3-27A7-46DF-A601-1605D8C0ACA7}"/>
              </a:ext>
            </a:extLst>
          </p:cNvPr>
          <p:cNvSpPr txBox="1"/>
          <p:nvPr/>
        </p:nvSpPr>
        <p:spPr>
          <a:xfrm>
            <a:off x="7575496" y="2891678"/>
            <a:ext cx="1195176" cy="2747122"/>
          </a:xfrm>
          <a:prstGeom prst="rect">
            <a:avLst/>
          </a:prstGeom>
          <a:noFill/>
          <a:ln>
            <a:solidFill>
              <a:schemeClr val="tx1"/>
            </a:solidFill>
          </a:ln>
        </p:spPr>
        <p:txBody>
          <a:bodyPr wrap="square" rtlCol="0">
            <a:noAutofit/>
          </a:bodyPr>
          <a:lstStyle/>
          <a:p>
            <a:pPr algn="ctr" fontAlgn="auto">
              <a:spcBef>
                <a:spcPts val="0"/>
              </a:spcBef>
              <a:spcAft>
                <a:spcPts val="0"/>
              </a:spcAft>
            </a:pPr>
            <a:r>
              <a:rPr lang="en-US" sz="1600" dirty="0">
                <a:solidFill>
                  <a:prstClr val="black"/>
                </a:solidFill>
                <a:latin typeface="Calibri" panose="020F0502020204030204"/>
                <a:cs typeface="+mn-cs"/>
              </a:rPr>
              <a:t>Stabilization</a:t>
            </a:r>
          </a:p>
        </p:txBody>
      </p:sp>
      <p:sp>
        <p:nvSpPr>
          <p:cNvPr id="31" name="TextBox 30">
            <a:extLst>
              <a:ext uri="{FF2B5EF4-FFF2-40B4-BE49-F238E27FC236}">
                <a16:creationId xmlns:a16="http://schemas.microsoft.com/office/drawing/2014/main" id="{7DCE8CAF-6E87-404C-854F-7E9A8C64894D}"/>
              </a:ext>
            </a:extLst>
          </p:cNvPr>
          <p:cNvSpPr txBox="1"/>
          <p:nvPr/>
        </p:nvSpPr>
        <p:spPr>
          <a:xfrm rot="19239393">
            <a:off x="5604597" y="4814995"/>
            <a:ext cx="1482457" cy="745476"/>
          </a:xfrm>
          <a:prstGeom prst="rect">
            <a:avLst/>
          </a:prstGeom>
          <a:noFill/>
        </p:spPr>
        <p:txBody>
          <a:bodyPr wrap="square" rtlCol="0">
            <a:prstTxWarp prst="textArchDown">
              <a:avLst>
                <a:gd name="adj" fmla="val 45747"/>
              </a:avLst>
            </a:prstTxWarp>
            <a:spAutoFit/>
          </a:bodyPr>
          <a:lstStyle/>
          <a:p>
            <a:pPr fontAlgn="auto">
              <a:spcBef>
                <a:spcPts val="0"/>
              </a:spcBef>
              <a:spcAft>
                <a:spcPts val="0"/>
              </a:spcAft>
            </a:pPr>
            <a:r>
              <a:rPr lang="en-US" dirty="0">
                <a:solidFill>
                  <a:prstClr val="black"/>
                </a:solidFill>
                <a:latin typeface="Calibri" panose="020F0502020204030204"/>
                <a:cs typeface="+mn-cs"/>
              </a:rPr>
              <a:t>Decomposition</a:t>
            </a:r>
          </a:p>
        </p:txBody>
      </p:sp>
      <p:sp>
        <p:nvSpPr>
          <p:cNvPr id="4" name="TextBox 3">
            <a:extLst>
              <a:ext uri="{FF2B5EF4-FFF2-40B4-BE49-F238E27FC236}">
                <a16:creationId xmlns:a16="http://schemas.microsoft.com/office/drawing/2014/main" id="{40906E99-78E2-4051-A1AF-09529EBE9F1D}"/>
              </a:ext>
            </a:extLst>
          </p:cNvPr>
          <p:cNvSpPr txBox="1"/>
          <p:nvPr/>
        </p:nvSpPr>
        <p:spPr>
          <a:xfrm rot="19143609">
            <a:off x="5734612" y="3238763"/>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Respiration</a:t>
            </a:r>
          </a:p>
        </p:txBody>
      </p:sp>
      <p:sp>
        <p:nvSpPr>
          <p:cNvPr id="5" name="TextBox 4">
            <a:extLst>
              <a:ext uri="{FF2B5EF4-FFF2-40B4-BE49-F238E27FC236}">
                <a16:creationId xmlns:a16="http://schemas.microsoft.com/office/drawing/2014/main" id="{66BB3725-75C2-4ABC-AD90-C6314B31D31E}"/>
              </a:ext>
            </a:extLst>
          </p:cNvPr>
          <p:cNvSpPr txBox="1"/>
          <p:nvPr/>
        </p:nvSpPr>
        <p:spPr>
          <a:xfrm rot="20863237">
            <a:off x="3870974" y="3400083"/>
            <a:ext cx="2243294" cy="2098613"/>
          </a:xfrm>
          <a:prstGeom prst="rect">
            <a:avLst/>
          </a:prstGeom>
          <a:noFill/>
        </p:spPr>
        <p:txBody>
          <a:bodyPr wrap="square" rtlCol="0">
            <a:prstTxWarp prst="textArchUp">
              <a:avLst>
                <a:gd name="adj" fmla="val 11050275"/>
              </a:avLst>
            </a:prstTxWarp>
            <a:spAutoFit/>
          </a:bodyPr>
          <a:lstStyle/>
          <a:p>
            <a:pPr algn="ctr" fontAlgn="auto">
              <a:spcBef>
                <a:spcPts val="0"/>
              </a:spcBef>
              <a:spcAft>
                <a:spcPts val="0"/>
              </a:spcAft>
            </a:pPr>
            <a:r>
              <a:rPr lang="en-US" dirty="0">
                <a:solidFill>
                  <a:prstClr val="black"/>
                </a:solidFill>
                <a:latin typeface="Calibri" panose="020F0502020204030204"/>
                <a:cs typeface="+mn-cs"/>
              </a:rPr>
              <a:t>Microbial Biomass</a:t>
            </a:r>
          </a:p>
        </p:txBody>
      </p:sp>
      <p:sp>
        <p:nvSpPr>
          <p:cNvPr id="6" name="TextBox 5">
            <a:extLst>
              <a:ext uri="{FF2B5EF4-FFF2-40B4-BE49-F238E27FC236}">
                <a16:creationId xmlns:a16="http://schemas.microsoft.com/office/drawing/2014/main" id="{49AEDA3C-FFD5-40AB-962C-75F02EFA289C}"/>
              </a:ext>
            </a:extLst>
          </p:cNvPr>
          <p:cNvSpPr txBox="1"/>
          <p:nvPr/>
        </p:nvSpPr>
        <p:spPr>
          <a:xfrm>
            <a:off x="627376" y="889791"/>
            <a:ext cx="4140904" cy="1754326"/>
          </a:xfrm>
          <a:prstGeom prst="rect">
            <a:avLst/>
          </a:prstGeom>
          <a:noFill/>
        </p:spPr>
        <p:txBody>
          <a:bodyPr wrap="square" rtlCol="0">
            <a:spAutoFit/>
          </a:bodyPr>
          <a:lstStyle/>
          <a:p>
            <a:r>
              <a:rPr lang="en-US" b="1" u="sng" dirty="0"/>
              <a:t>High quality residues</a:t>
            </a:r>
          </a:p>
          <a:p>
            <a:r>
              <a:rPr lang="en-US" dirty="0"/>
              <a:t>Carbohydrates</a:t>
            </a:r>
          </a:p>
          <a:p>
            <a:r>
              <a:rPr lang="en-US" dirty="0"/>
              <a:t>Proteins</a:t>
            </a:r>
          </a:p>
          <a:p>
            <a:r>
              <a:rPr lang="en-US" dirty="0"/>
              <a:t>Legumes</a:t>
            </a:r>
          </a:p>
          <a:p>
            <a:r>
              <a:rPr lang="en-US" dirty="0"/>
              <a:t>Fresh manure</a:t>
            </a:r>
          </a:p>
          <a:p>
            <a:r>
              <a:rPr lang="en-US" dirty="0"/>
              <a:t>Root exudates</a:t>
            </a:r>
          </a:p>
        </p:txBody>
      </p:sp>
      <p:sp>
        <p:nvSpPr>
          <p:cNvPr id="7" name="TextBox 6">
            <a:extLst>
              <a:ext uri="{FF2B5EF4-FFF2-40B4-BE49-F238E27FC236}">
                <a16:creationId xmlns:a16="http://schemas.microsoft.com/office/drawing/2014/main" id="{4BDB45D8-24D9-422D-AB96-B797AC45AB62}"/>
              </a:ext>
            </a:extLst>
          </p:cNvPr>
          <p:cNvSpPr txBox="1"/>
          <p:nvPr/>
        </p:nvSpPr>
        <p:spPr>
          <a:xfrm>
            <a:off x="3413918" y="858567"/>
            <a:ext cx="4140904" cy="1754326"/>
          </a:xfrm>
          <a:prstGeom prst="rect">
            <a:avLst/>
          </a:prstGeom>
          <a:noFill/>
        </p:spPr>
        <p:txBody>
          <a:bodyPr wrap="square" rtlCol="0">
            <a:spAutoFit/>
          </a:bodyPr>
          <a:lstStyle/>
          <a:p>
            <a:r>
              <a:rPr lang="en-US" b="1" u="sng" dirty="0"/>
              <a:t>Lower quality residues</a:t>
            </a:r>
          </a:p>
          <a:p>
            <a:r>
              <a:rPr lang="en-US" dirty="0" err="1"/>
              <a:t>Lignins</a:t>
            </a:r>
            <a:endParaRPr lang="en-US" dirty="0"/>
          </a:p>
          <a:p>
            <a:r>
              <a:rPr lang="en-US" dirty="0"/>
              <a:t>Polyphenols</a:t>
            </a:r>
          </a:p>
          <a:p>
            <a:r>
              <a:rPr lang="en-US" dirty="0"/>
              <a:t>Straw and corn fodder</a:t>
            </a:r>
          </a:p>
          <a:p>
            <a:r>
              <a:rPr lang="en-US" dirty="0"/>
              <a:t>Mature grasses</a:t>
            </a:r>
          </a:p>
          <a:p>
            <a:r>
              <a:rPr lang="en-US" dirty="0"/>
              <a:t>Composted manures</a:t>
            </a:r>
          </a:p>
        </p:txBody>
      </p:sp>
    </p:spTree>
    <p:extLst>
      <p:ext uri="{BB962C8B-B14F-4D97-AF65-F5344CB8AC3E}">
        <p14:creationId xmlns:p14="http://schemas.microsoft.com/office/powerpoint/2010/main" val="408090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13">
            <a:extLst>
              <a:ext uri="{FF2B5EF4-FFF2-40B4-BE49-F238E27FC236}">
                <a16:creationId xmlns:a16="http://schemas.microsoft.com/office/drawing/2014/main" id="{00770E4E-D804-4644-A247-FDA26B44A7F5}"/>
              </a:ext>
            </a:extLst>
          </p:cNvPr>
          <p:cNvSpPr/>
          <p:nvPr/>
        </p:nvSpPr>
        <p:spPr>
          <a:xfrm>
            <a:off x="5930783" y="3984731"/>
            <a:ext cx="1644713" cy="851622"/>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339" name="Rectangle 2"/>
          <p:cNvSpPr>
            <a:spLocks noGrp="1"/>
          </p:cNvSpPr>
          <p:nvPr>
            <p:ph type="ctrTitle"/>
          </p:nvPr>
        </p:nvSpPr>
        <p:spPr>
          <a:xfrm>
            <a:off x="0" y="955"/>
            <a:ext cx="8991600" cy="778734"/>
          </a:xfrm>
        </p:spPr>
        <p:txBody>
          <a:bodyPr/>
          <a:lstStyle/>
          <a:p>
            <a:r>
              <a:rPr lang="en-US" altLang="en-US" sz="3600" b="1" dirty="0"/>
              <a:t>Factors affecting carbon stabilization</a:t>
            </a:r>
            <a:endParaRPr lang="en-US" altLang="en-US" sz="2800" b="1" dirty="0"/>
          </a:p>
        </p:txBody>
      </p:sp>
      <p:sp>
        <p:nvSpPr>
          <p:cNvPr id="9" name="Circular Arrow 9">
            <a:extLst>
              <a:ext uri="{FF2B5EF4-FFF2-40B4-BE49-F238E27FC236}">
                <a16:creationId xmlns:a16="http://schemas.microsoft.com/office/drawing/2014/main" id="{82077C77-8B1B-494A-A917-8645490C397C}"/>
              </a:ext>
            </a:extLst>
          </p:cNvPr>
          <p:cNvSpPr/>
          <p:nvPr/>
        </p:nvSpPr>
        <p:spPr>
          <a:xfrm rot="21260074" flipV="1">
            <a:off x="3203006" y="1349699"/>
            <a:ext cx="3863292" cy="3003271"/>
          </a:xfrm>
          <a:prstGeom prst="circularArrow">
            <a:avLst>
              <a:gd name="adj1" fmla="val 9470"/>
              <a:gd name="adj2" fmla="val 616538"/>
              <a:gd name="adj3" fmla="val 20438493"/>
              <a:gd name="adj4" fmla="val 15797845"/>
              <a:gd name="adj5" fmla="val 12392"/>
            </a:avLst>
          </a:prstGeom>
          <a:solidFill>
            <a:srgbClr val="DDDDDD"/>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8616B37-AC20-4E36-BB0B-3814E407C952}"/>
              </a:ext>
            </a:extLst>
          </p:cNvPr>
          <p:cNvSpPr txBox="1"/>
          <p:nvPr/>
        </p:nvSpPr>
        <p:spPr>
          <a:xfrm>
            <a:off x="6123554" y="4225876"/>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Byproducts</a:t>
            </a:r>
          </a:p>
        </p:txBody>
      </p:sp>
      <p:sp>
        <p:nvSpPr>
          <p:cNvPr id="12" name="TextBox 11">
            <a:extLst>
              <a:ext uri="{FF2B5EF4-FFF2-40B4-BE49-F238E27FC236}">
                <a16:creationId xmlns:a16="http://schemas.microsoft.com/office/drawing/2014/main" id="{BABD3D77-07F0-4D92-8C8D-F6A2DDEBDE0E}"/>
              </a:ext>
            </a:extLst>
          </p:cNvPr>
          <p:cNvSpPr txBox="1"/>
          <p:nvPr/>
        </p:nvSpPr>
        <p:spPr>
          <a:xfrm>
            <a:off x="6324600" y="2430013"/>
            <a:ext cx="889154" cy="646331"/>
          </a:xfrm>
          <a:prstGeom prst="rect">
            <a:avLst/>
          </a:prstGeom>
          <a:noFill/>
        </p:spPr>
        <p:txBody>
          <a:bodyPr wrap="none" rtlCol="0">
            <a:spAutoFit/>
          </a:bodyPr>
          <a:lstStyle/>
          <a:p>
            <a:pPr fontAlgn="auto">
              <a:spcBef>
                <a:spcPts val="0"/>
              </a:spcBef>
              <a:spcAft>
                <a:spcPts val="0"/>
              </a:spcAft>
            </a:pPr>
            <a:r>
              <a:rPr lang="en-US" sz="3600" dirty="0">
                <a:solidFill>
                  <a:prstClr val="black"/>
                </a:solidFill>
                <a:latin typeface="Calibri" panose="020F0502020204030204"/>
                <a:cs typeface="+mn-cs"/>
              </a:rPr>
              <a:t>CO</a:t>
            </a:r>
            <a:r>
              <a:rPr lang="en-US" sz="3600" baseline="-25000" dirty="0">
                <a:solidFill>
                  <a:prstClr val="black"/>
                </a:solidFill>
                <a:latin typeface="Calibri" panose="020F0502020204030204"/>
                <a:cs typeface="+mn-cs"/>
              </a:rPr>
              <a:t>2</a:t>
            </a:r>
          </a:p>
        </p:txBody>
      </p:sp>
      <p:sp>
        <p:nvSpPr>
          <p:cNvPr id="15" name="Oval 14">
            <a:extLst>
              <a:ext uri="{FF2B5EF4-FFF2-40B4-BE49-F238E27FC236}">
                <a16:creationId xmlns:a16="http://schemas.microsoft.com/office/drawing/2014/main" id="{7DFE1116-8281-43EA-B143-7189AAC4412C}"/>
              </a:ext>
            </a:extLst>
          </p:cNvPr>
          <p:cNvSpPr/>
          <p:nvPr/>
        </p:nvSpPr>
        <p:spPr>
          <a:xfrm>
            <a:off x="3750229" y="3165310"/>
            <a:ext cx="2345772" cy="2566494"/>
          </a:xfrm>
          <a:prstGeom prst="ellipse">
            <a:avLst/>
          </a:prstGeom>
          <a:solidFill>
            <a:sysClr val="window" lastClr="FFFFFF"/>
          </a:solidFill>
          <a:ln w="57150"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lt;strong&gt;Bacteria&lt;/strong&gt; PNG">
            <a:extLst>
              <a:ext uri="{FF2B5EF4-FFF2-40B4-BE49-F238E27FC236}">
                <a16:creationId xmlns:a16="http://schemas.microsoft.com/office/drawing/2014/main" id="{FB5CD301-7688-47F7-93EE-4F3AAE86A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5023" y="3718510"/>
            <a:ext cx="1330848" cy="1339681"/>
          </a:xfrm>
          <a:prstGeom prst="rect">
            <a:avLst/>
          </a:prstGeom>
        </p:spPr>
      </p:pic>
      <p:sp>
        <p:nvSpPr>
          <p:cNvPr id="17" name="Right Arrow 13">
            <a:extLst>
              <a:ext uri="{FF2B5EF4-FFF2-40B4-BE49-F238E27FC236}">
                <a16:creationId xmlns:a16="http://schemas.microsoft.com/office/drawing/2014/main" id="{F74E78F1-4C9C-4CA6-9ED5-9EC1894610B9}"/>
              </a:ext>
            </a:extLst>
          </p:cNvPr>
          <p:cNvSpPr/>
          <p:nvPr/>
        </p:nvSpPr>
        <p:spPr>
          <a:xfrm>
            <a:off x="2251046" y="3754292"/>
            <a:ext cx="2024386" cy="1388530"/>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Microbial Decomposition</a:t>
            </a:r>
          </a:p>
        </p:txBody>
      </p:sp>
      <p:sp>
        <p:nvSpPr>
          <p:cNvPr id="19" name="TextBox 18">
            <a:extLst>
              <a:ext uri="{FF2B5EF4-FFF2-40B4-BE49-F238E27FC236}">
                <a16:creationId xmlns:a16="http://schemas.microsoft.com/office/drawing/2014/main" id="{1E80B652-EAB9-4B05-9120-94037BB74AA2}"/>
              </a:ext>
            </a:extLst>
          </p:cNvPr>
          <p:cNvSpPr txBox="1"/>
          <p:nvPr/>
        </p:nvSpPr>
        <p:spPr>
          <a:xfrm>
            <a:off x="500997" y="790731"/>
            <a:ext cx="8269675" cy="2000548"/>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bri" panose="020F0502020204030204"/>
                <a:cs typeface="+mn-cs"/>
              </a:rPr>
              <a:t>Temperature</a:t>
            </a:r>
            <a:endParaRPr lang="en-US" sz="2000" dirty="0">
              <a:solidFill>
                <a:prstClr val="black"/>
              </a:solidFill>
              <a:latin typeface="Calibri" panose="020F0502020204030204"/>
              <a:cs typeface="+mn-cs"/>
            </a:endParaRPr>
          </a:p>
          <a:p>
            <a:pPr marL="342900" indent="-342900" fontAlgn="auto">
              <a:spcBef>
                <a:spcPts val="0"/>
              </a:spcBef>
              <a:spcAft>
                <a:spcPts val="0"/>
              </a:spcAft>
              <a:buFont typeface="Arial" panose="020B0604020202020204" pitchFamily="34" charset="0"/>
              <a:buChar char="•"/>
            </a:pPr>
            <a:r>
              <a:rPr lang="en-US" sz="2000" dirty="0">
                <a:solidFill>
                  <a:prstClr val="black"/>
                </a:solidFill>
                <a:latin typeface="Calibri" panose="020F0502020204030204"/>
                <a:cs typeface="+mn-cs"/>
              </a:rPr>
              <a:t>In warm temperatures, microbes respire more C and less is converted to biomass and byproducts that can be stabilized</a:t>
            </a:r>
          </a:p>
          <a:p>
            <a:pPr marL="342900" indent="-342900" fontAlgn="auto">
              <a:spcBef>
                <a:spcPts val="0"/>
              </a:spcBef>
              <a:spcAft>
                <a:spcPts val="0"/>
              </a:spcAft>
              <a:buFont typeface="Arial" panose="020B0604020202020204" pitchFamily="34" charset="0"/>
              <a:buChar char="•"/>
            </a:pPr>
            <a:r>
              <a:rPr lang="en-US" sz="2000" dirty="0">
                <a:solidFill>
                  <a:prstClr val="black"/>
                </a:solidFill>
                <a:latin typeface="Calibri" panose="020F0502020204030204"/>
                <a:cs typeface="+mn-cs"/>
              </a:rPr>
              <a:t>Soil temperature affected by climate zone, but also residue cover</a:t>
            </a:r>
          </a:p>
          <a:p>
            <a:pPr marL="342900" indent="-342900" fontAlgn="auto">
              <a:spcBef>
                <a:spcPts val="0"/>
              </a:spcBef>
              <a:spcAft>
                <a:spcPts val="0"/>
              </a:spcAft>
              <a:buFont typeface="Arial" panose="020B0604020202020204" pitchFamily="34" charset="0"/>
              <a:buChar char="•"/>
            </a:pPr>
            <a:r>
              <a:rPr lang="en-US" sz="2000" dirty="0">
                <a:solidFill>
                  <a:prstClr val="black"/>
                </a:solidFill>
                <a:latin typeface="Calibri" panose="020F0502020204030204"/>
                <a:cs typeface="+mn-cs"/>
              </a:rPr>
              <a:t>No-till keeps soils cooler</a:t>
            </a:r>
          </a:p>
          <a:p>
            <a:pPr marL="342900" indent="-342900" fontAlgn="auto">
              <a:spcBef>
                <a:spcPts val="0"/>
              </a:spcBef>
              <a:spcAft>
                <a:spcPts val="0"/>
              </a:spcAft>
              <a:buFont typeface="Arial" panose="020B0604020202020204" pitchFamily="34" charset="0"/>
              <a:buChar char="•"/>
            </a:pPr>
            <a:endParaRPr lang="en-US" sz="2000" dirty="0">
              <a:solidFill>
                <a:prstClr val="black"/>
              </a:solidFill>
              <a:latin typeface="Calibri" panose="020F0502020204030204"/>
              <a:cs typeface="+mn-cs"/>
            </a:endParaRPr>
          </a:p>
        </p:txBody>
      </p:sp>
      <p:pic>
        <p:nvPicPr>
          <p:cNvPr id="2" name="Picture 7" descr="DSC_2143">
            <a:extLst>
              <a:ext uri="{FF2B5EF4-FFF2-40B4-BE49-F238E27FC236}">
                <a16:creationId xmlns:a16="http://schemas.microsoft.com/office/drawing/2014/main" id="{DF716CA2-48F2-492A-BAAC-443119CB4B7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backgroundMark x1="19757" y1="57884" x2="19757" y2="57884"/>
                        <a14:backgroundMark x1="9878" y1="44252" x2="21581" y2="53103"/>
                        <a14:backgroundMark x1="21581" y1="53103" x2="24012" y2="64700"/>
                        <a14:backgroundMark x1="24012" y1="64700" x2="16109" y2="76195"/>
                        <a14:backgroundMark x1="16109" y1="76195" x2="13678" y2="76704"/>
                        <a14:backgroundMark x1="26900" y1="74669" x2="29939" y2="80264"/>
                        <a14:backgroundMark x1="26140" y1="75483" x2="29179" y2="79858"/>
                        <a14:backgroundMark x1="30851" y1="74873" x2="30851" y2="74873"/>
                        <a14:backgroundMark x1="33891" y1="75280" x2="33891" y2="75280"/>
                        <a14:backgroundMark x1="33587" y1="75788" x2="33587" y2="75788"/>
                        <a14:backgroundMark x1="33891" y1="77518" x2="33891" y2="77518"/>
                        <a14:backgroundMark x1="35258" y1="76704" x2="35258" y2="76704"/>
                      </a14:backgroundRemoval>
                    </a14:imgEffect>
                  </a14:imgLayer>
                </a14:imgProps>
              </a:ext>
              <a:ext uri="{28A0092B-C50C-407E-A947-70E740481C1C}">
                <a14:useLocalDpi xmlns:a14="http://schemas.microsoft.com/office/drawing/2010/main" val="0"/>
              </a:ext>
            </a:extLst>
          </a:blip>
          <a:srcRect/>
          <a:stretch>
            <a:fillRect/>
          </a:stretch>
        </p:blipFill>
        <p:spPr bwMode="auto">
          <a:xfrm>
            <a:off x="-91475" y="2430013"/>
            <a:ext cx="2759401" cy="411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ircular Arrow 10">
            <a:extLst>
              <a:ext uri="{FF2B5EF4-FFF2-40B4-BE49-F238E27FC236}">
                <a16:creationId xmlns:a16="http://schemas.microsoft.com/office/drawing/2014/main" id="{10B61959-BC30-44C0-8324-64D06C9EFDCD}"/>
              </a:ext>
            </a:extLst>
          </p:cNvPr>
          <p:cNvSpPr/>
          <p:nvPr/>
        </p:nvSpPr>
        <p:spPr>
          <a:xfrm rot="8958323">
            <a:off x="4451539" y="3164431"/>
            <a:ext cx="2847591" cy="2947614"/>
          </a:xfrm>
          <a:prstGeom prst="circularArrow">
            <a:avLst>
              <a:gd name="adj1" fmla="val 12354"/>
              <a:gd name="adj2" fmla="val 858524"/>
              <a:gd name="adj3" fmla="val 19667929"/>
              <a:gd name="adj4" fmla="val 12584910"/>
              <a:gd name="adj5" fmla="val 13938"/>
            </a:avLst>
          </a:prstGeom>
          <a:solidFill>
            <a:srgbClr val="BF9000"/>
          </a:solidFill>
          <a:ln w="12700" cap="flat" cmpd="sng" algn="ctr">
            <a:solidFill>
              <a:srgbClr val="98750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25" name="Picture 2">
            <a:extLst>
              <a:ext uri="{FF2B5EF4-FFF2-40B4-BE49-F238E27FC236}">
                <a16:creationId xmlns:a16="http://schemas.microsoft.com/office/drawing/2014/main" id="{27A43175-63B8-47A3-AD77-430D9937D0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39" t="3001" r="80796" b="55043"/>
          <a:stretch/>
        </p:blipFill>
        <p:spPr bwMode="auto">
          <a:xfrm rot="10800000">
            <a:off x="7708559" y="3229115"/>
            <a:ext cx="1062113" cy="208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a:extLst>
              <a:ext uri="{FF2B5EF4-FFF2-40B4-BE49-F238E27FC236}">
                <a16:creationId xmlns:a16="http://schemas.microsoft.com/office/drawing/2014/main" id="{7EDBEDE1-0F87-41DC-9622-EF84C8BCDF0C}"/>
              </a:ext>
            </a:extLst>
          </p:cNvPr>
          <p:cNvSpPr txBox="1"/>
          <p:nvPr/>
        </p:nvSpPr>
        <p:spPr>
          <a:xfrm rot="5400000">
            <a:off x="7443877" y="4351660"/>
            <a:ext cx="29589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Mineral Surfaces (Clays)</a:t>
            </a:r>
          </a:p>
        </p:txBody>
      </p:sp>
      <p:sp>
        <p:nvSpPr>
          <p:cNvPr id="29" name="TextBox 28">
            <a:extLst>
              <a:ext uri="{FF2B5EF4-FFF2-40B4-BE49-F238E27FC236}">
                <a16:creationId xmlns:a16="http://schemas.microsoft.com/office/drawing/2014/main" id="{501D14B3-27A7-46DF-A601-1605D8C0ACA7}"/>
              </a:ext>
            </a:extLst>
          </p:cNvPr>
          <p:cNvSpPr txBox="1"/>
          <p:nvPr/>
        </p:nvSpPr>
        <p:spPr>
          <a:xfrm>
            <a:off x="7575496" y="2891678"/>
            <a:ext cx="1195176" cy="2747122"/>
          </a:xfrm>
          <a:prstGeom prst="rect">
            <a:avLst/>
          </a:prstGeom>
          <a:noFill/>
          <a:ln>
            <a:solidFill>
              <a:schemeClr val="tx1"/>
            </a:solidFill>
          </a:ln>
        </p:spPr>
        <p:txBody>
          <a:bodyPr wrap="square" rtlCol="0">
            <a:noAutofit/>
          </a:bodyPr>
          <a:lstStyle/>
          <a:p>
            <a:pPr algn="ctr" fontAlgn="auto">
              <a:spcBef>
                <a:spcPts val="0"/>
              </a:spcBef>
              <a:spcAft>
                <a:spcPts val="0"/>
              </a:spcAft>
            </a:pPr>
            <a:r>
              <a:rPr lang="en-US" sz="1600" dirty="0">
                <a:solidFill>
                  <a:prstClr val="black"/>
                </a:solidFill>
                <a:latin typeface="Calibri" panose="020F0502020204030204"/>
                <a:cs typeface="+mn-cs"/>
              </a:rPr>
              <a:t>Stabilization</a:t>
            </a:r>
          </a:p>
        </p:txBody>
      </p:sp>
      <p:sp>
        <p:nvSpPr>
          <p:cNvPr id="31" name="TextBox 30">
            <a:extLst>
              <a:ext uri="{FF2B5EF4-FFF2-40B4-BE49-F238E27FC236}">
                <a16:creationId xmlns:a16="http://schemas.microsoft.com/office/drawing/2014/main" id="{7DCE8CAF-6E87-404C-854F-7E9A8C64894D}"/>
              </a:ext>
            </a:extLst>
          </p:cNvPr>
          <p:cNvSpPr txBox="1"/>
          <p:nvPr/>
        </p:nvSpPr>
        <p:spPr>
          <a:xfrm rot="19239393">
            <a:off x="5604597" y="4814995"/>
            <a:ext cx="1482457" cy="745476"/>
          </a:xfrm>
          <a:prstGeom prst="rect">
            <a:avLst/>
          </a:prstGeom>
          <a:noFill/>
        </p:spPr>
        <p:txBody>
          <a:bodyPr wrap="square" rtlCol="0">
            <a:prstTxWarp prst="textArchDown">
              <a:avLst>
                <a:gd name="adj" fmla="val 45747"/>
              </a:avLst>
            </a:prstTxWarp>
            <a:spAutoFit/>
          </a:bodyPr>
          <a:lstStyle/>
          <a:p>
            <a:pPr fontAlgn="auto">
              <a:spcBef>
                <a:spcPts val="0"/>
              </a:spcBef>
              <a:spcAft>
                <a:spcPts val="0"/>
              </a:spcAft>
            </a:pPr>
            <a:r>
              <a:rPr lang="en-US" dirty="0">
                <a:solidFill>
                  <a:prstClr val="black"/>
                </a:solidFill>
                <a:latin typeface="Calibri" panose="020F0502020204030204"/>
                <a:cs typeface="+mn-cs"/>
              </a:rPr>
              <a:t>Decomposition</a:t>
            </a:r>
          </a:p>
        </p:txBody>
      </p:sp>
      <p:sp>
        <p:nvSpPr>
          <p:cNvPr id="4" name="TextBox 3">
            <a:extLst>
              <a:ext uri="{FF2B5EF4-FFF2-40B4-BE49-F238E27FC236}">
                <a16:creationId xmlns:a16="http://schemas.microsoft.com/office/drawing/2014/main" id="{40906E99-78E2-4051-A1AF-09529EBE9F1D}"/>
              </a:ext>
            </a:extLst>
          </p:cNvPr>
          <p:cNvSpPr txBox="1"/>
          <p:nvPr/>
        </p:nvSpPr>
        <p:spPr>
          <a:xfrm rot="19143609">
            <a:off x="5734612" y="3238763"/>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Respiration</a:t>
            </a:r>
          </a:p>
        </p:txBody>
      </p:sp>
      <p:sp>
        <p:nvSpPr>
          <p:cNvPr id="5" name="TextBox 4">
            <a:extLst>
              <a:ext uri="{FF2B5EF4-FFF2-40B4-BE49-F238E27FC236}">
                <a16:creationId xmlns:a16="http://schemas.microsoft.com/office/drawing/2014/main" id="{66BB3725-75C2-4ABC-AD90-C6314B31D31E}"/>
              </a:ext>
            </a:extLst>
          </p:cNvPr>
          <p:cNvSpPr txBox="1"/>
          <p:nvPr/>
        </p:nvSpPr>
        <p:spPr>
          <a:xfrm rot="20863237">
            <a:off x="3870974" y="3400083"/>
            <a:ext cx="2243294" cy="2098613"/>
          </a:xfrm>
          <a:prstGeom prst="rect">
            <a:avLst/>
          </a:prstGeom>
          <a:noFill/>
        </p:spPr>
        <p:txBody>
          <a:bodyPr wrap="square" rtlCol="0">
            <a:prstTxWarp prst="textArchUp">
              <a:avLst>
                <a:gd name="adj" fmla="val 11050275"/>
              </a:avLst>
            </a:prstTxWarp>
            <a:spAutoFit/>
          </a:bodyPr>
          <a:lstStyle/>
          <a:p>
            <a:pPr algn="ctr" fontAlgn="auto">
              <a:spcBef>
                <a:spcPts val="0"/>
              </a:spcBef>
              <a:spcAft>
                <a:spcPts val="0"/>
              </a:spcAft>
            </a:pPr>
            <a:r>
              <a:rPr lang="en-US" dirty="0">
                <a:solidFill>
                  <a:prstClr val="black"/>
                </a:solidFill>
                <a:latin typeface="Calibri" panose="020F0502020204030204"/>
                <a:cs typeface="+mn-cs"/>
              </a:rPr>
              <a:t>Microbial Biomass</a:t>
            </a:r>
          </a:p>
        </p:txBody>
      </p:sp>
    </p:spTree>
    <p:extLst>
      <p:ext uri="{BB962C8B-B14F-4D97-AF65-F5344CB8AC3E}">
        <p14:creationId xmlns:p14="http://schemas.microsoft.com/office/powerpoint/2010/main" val="665451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13">
            <a:extLst>
              <a:ext uri="{FF2B5EF4-FFF2-40B4-BE49-F238E27FC236}">
                <a16:creationId xmlns:a16="http://schemas.microsoft.com/office/drawing/2014/main" id="{00770E4E-D804-4644-A247-FDA26B44A7F5}"/>
              </a:ext>
            </a:extLst>
          </p:cNvPr>
          <p:cNvSpPr/>
          <p:nvPr/>
        </p:nvSpPr>
        <p:spPr>
          <a:xfrm>
            <a:off x="5930783" y="3984731"/>
            <a:ext cx="1644713" cy="851622"/>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339" name="Rectangle 2"/>
          <p:cNvSpPr>
            <a:spLocks noGrp="1"/>
          </p:cNvSpPr>
          <p:nvPr>
            <p:ph type="ctrTitle"/>
          </p:nvPr>
        </p:nvSpPr>
        <p:spPr>
          <a:xfrm>
            <a:off x="0" y="955"/>
            <a:ext cx="8991600" cy="778734"/>
          </a:xfrm>
        </p:spPr>
        <p:txBody>
          <a:bodyPr/>
          <a:lstStyle/>
          <a:p>
            <a:r>
              <a:rPr lang="en-US" altLang="en-US" sz="3600" b="1" dirty="0"/>
              <a:t>Factors affecting carbon stabilization</a:t>
            </a:r>
            <a:endParaRPr lang="en-US" altLang="en-US" sz="2800" b="1" dirty="0"/>
          </a:p>
        </p:txBody>
      </p:sp>
      <p:sp>
        <p:nvSpPr>
          <p:cNvPr id="9" name="Circular Arrow 9">
            <a:extLst>
              <a:ext uri="{FF2B5EF4-FFF2-40B4-BE49-F238E27FC236}">
                <a16:creationId xmlns:a16="http://schemas.microsoft.com/office/drawing/2014/main" id="{82077C77-8B1B-494A-A917-8645490C397C}"/>
              </a:ext>
            </a:extLst>
          </p:cNvPr>
          <p:cNvSpPr/>
          <p:nvPr/>
        </p:nvSpPr>
        <p:spPr>
          <a:xfrm rot="21260074" flipV="1">
            <a:off x="3203006" y="1349699"/>
            <a:ext cx="3863292" cy="3003271"/>
          </a:xfrm>
          <a:prstGeom prst="circularArrow">
            <a:avLst>
              <a:gd name="adj1" fmla="val 9470"/>
              <a:gd name="adj2" fmla="val 616538"/>
              <a:gd name="adj3" fmla="val 20438493"/>
              <a:gd name="adj4" fmla="val 15797845"/>
              <a:gd name="adj5" fmla="val 12392"/>
            </a:avLst>
          </a:prstGeom>
          <a:solidFill>
            <a:srgbClr val="DDDDDD"/>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8616B37-AC20-4E36-BB0B-3814E407C952}"/>
              </a:ext>
            </a:extLst>
          </p:cNvPr>
          <p:cNvSpPr txBox="1"/>
          <p:nvPr/>
        </p:nvSpPr>
        <p:spPr>
          <a:xfrm>
            <a:off x="6123554" y="4225876"/>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Byproducts</a:t>
            </a:r>
          </a:p>
        </p:txBody>
      </p:sp>
      <p:sp>
        <p:nvSpPr>
          <p:cNvPr id="12" name="TextBox 11">
            <a:extLst>
              <a:ext uri="{FF2B5EF4-FFF2-40B4-BE49-F238E27FC236}">
                <a16:creationId xmlns:a16="http://schemas.microsoft.com/office/drawing/2014/main" id="{BABD3D77-07F0-4D92-8C8D-F6A2DDEBDE0E}"/>
              </a:ext>
            </a:extLst>
          </p:cNvPr>
          <p:cNvSpPr txBox="1"/>
          <p:nvPr/>
        </p:nvSpPr>
        <p:spPr>
          <a:xfrm>
            <a:off x="6324600" y="2430013"/>
            <a:ext cx="889154" cy="646331"/>
          </a:xfrm>
          <a:prstGeom prst="rect">
            <a:avLst/>
          </a:prstGeom>
          <a:noFill/>
        </p:spPr>
        <p:txBody>
          <a:bodyPr wrap="none" rtlCol="0">
            <a:spAutoFit/>
          </a:bodyPr>
          <a:lstStyle/>
          <a:p>
            <a:pPr fontAlgn="auto">
              <a:spcBef>
                <a:spcPts val="0"/>
              </a:spcBef>
              <a:spcAft>
                <a:spcPts val="0"/>
              </a:spcAft>
            </a:pPr>
            <a:r>
              <a:rPr lang="en-US" sz="3600" dirty="0">
                <a:solidFill>
                  <a:prstClr val="black"/>
                </a:solidFill>
                <a:latin typeface="Calibri" panose="020F0502020204030204"/>
                <a:cs typeface="+mn-cs"/>
              </a:rPr>
              <a:t>CO</a:t>
            </a:r>
            <a:r>
              <a:rPr lang="en-US" sz="3600" baseline="-25000" dirty="0">
                <a:solidFill>
                  <a:prstClr val="black"/>
                </a:solidFill>
                <a:latin typeface="Calibri" panose="020F0502020204030204"/>
                <a:cs typeface="+mn-cs"/>
              </a:rPr>
              <a:t>2</a:t>
            </a:r>
          </a:p>
        </p:txBody>
      </p:sp>
      <p:sp>
        <p:nvSpPr>
          <p:cNvPr id="15" name="Oval 14">
            <a:extLst>
              <a:ext uri="{FF2B5EF4-FFF2-40B4-BE49-F238E27FC236}">
                <a16:creationId xmlns:a16="http://schemas.microsoft.com/office/drawing/2014/main" id="{7DFE1116-8281-43EA-B143-7189AAC4412C}"/>
              </a:ext>
            </a:extLst>
          </p:cNvPr>
          <p:cNvSpPr/>
          <p:nvPr/>
        </p:nvSpPr>
        <p:spPr>
          <a:xfrm>
            <a:off x="3750229" y="3165310"/>
            <a:ext cx="2345772" cy="2566494"/>
          </a:xfrm>
          <a:prstGeom prst="ellipse">
            <a:avLst/>
          </a:prstGeom>
          <a:solidFill>
            <a:sysClr val="window" lastClr="FFFFFF"/>
          </a:solidFill>
          <a:ln w="57150"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lt;strong&gt;Bacteria&lt;/strong&gt; PNG">
            <a:extLst>
              <a:ext uri="{FF2B5EF4-FFF2-40B4-BE49-F238E27FC236}">
                <a16:creationId xmlns:a16="http://schemas.microsoft.com/office/drawing/2014/main" id="{FB5CD301-7688-47F7-93EE-4F3AAE86A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5023" y="3718510"/>
            <a:ext cx="1330848" cy="1339681"/>
          </a:xfrm>
          <a:prstGeom prst="rect">
            <a:avLst/>
          </a:prstGeom>
        </p:spPr>
      </p:pic>
      <p:sp>
        <p:nvSpPr>
          <p:cNvPr id="17" name="Right Arrow 13">
            <a:extLst>
              <a:ext uri="{FF2B5EF4-FFF2-40B4-BE49-F238E27FC236}">
                <a16:creationId xmlns:a16="http://schemas.microsoft.com/office/drawing/2014/main" id="{F74E78F1-4C9C-4CA6-9ED5-9EC1894610B9}"/>
              </a:ext>
            </a:extLst>
          </p:cNvPr>
          <p:cNvSpPr/>
          <p:nvPr/>
        </p:nvSpPr>
        <p:spPr>
          <a:xfrm>
            <a:off x="2251046" y="3754292"/>
            <a:ext cx="2024386" cy="1388530"/>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Microbial Decomposition</a:t>
            </a:r>
          </a:p>
        </p:txBody>
      </p:sp>
      <p:sp>
        <p:nvSpPr>
          <p:cNvPr id="19" name="TextBox 18">
            <a:extLst>
              <a:ext uri="{FF2B5EF4-FFF2-40B4-BE49-F238E27FC236}">
                <a16:creationId xmlns:a16="http://schemas.microsoft.com/office/drawing/2014/main" id="{1E80B652-EAB9-4B05-9120-94037BB74AA2}"/>
              </a:ext>
            </a:extLst>
          </p:cNvPr>
          <p:cNvSpPr txBox="1"/>
          <p:nvPr/>
        </p:nvSpPr>
        <p:spPr>
          <a:xfrm>
            <a:off x="500997" y="992558"/>
            <a:ext cx="8269675" cy="1384995"/>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bri" panose="020F0502020204030204"/>
                <a:cs typeface="+mn-cs"/>
              </a:rPr>
              <a:t>Texture</a:t>
            </a:r>
          </a:p>
          <a:p>
            <a:pPr marL="342900" indent="-342900" fontAlgn="auto">
              <a:spcBef>
                <a:spcPts val="0"/>
              </a:spcBef>
              <a:spcAft>
                <a:spcPts val="0"/>
              </a:spcAft>
              <a:buFont typeface="Arial" panose="020B0604020202020204" pitchFamily="34" charset="0"/>
              <a:buChar char="•"/>
            </a:pPr>
            <a:r>
              <a:rPr lang="en-US" sz="2000" dirty="0">
                <a:solidFill>
                  <a:prstClr val="black"/>
                </a:solidFill>
                <a:latin typeface="Calibri" panose="020F0502020204030204"/>
                <a:cs typeface="+mn-cs"/>
              </a:rPr>
              <a:t>Higher clay content provides more surface area for stabilization</a:t>
            </a:r>
          </a:p>
          <a:p>
            <a:pPr marL="342900" indent="-342900" fontAlgn="auto">
              <a:spcBef>
                <a:spcPts val="0"/>
              </a:spcBef>
              <a:spcAft>
                <a:spcPts val="0"/>
              </a:spcAft>
              <a:buFont typeface="Arial" panose="020B0604020202020204" pitchFamily="34" charset="0"/>
              <a:buChar char="•"/>
            </a:pPr>
            <a:r>
              <a:rPr lang="en-US" sz="2000" dirty="0">
                <a:solidFill>
                  <a:prstClr val="black"/>
                </a:solidFill>
                <a:latin typeface="Calibri" panose="020F0502020204030204"/>
                <a:cs typeface="+mn-cs"/>
              </a:rPr>
              <a:t>When microbial byproducts are stabilized, they are less likely to undergo further decomposition and respiration</a:t>
            </a:r>
          </a:p>
        </p:txBody>
      </p:sp>
      <p:pic>
        <p:nvPicPr>
          <p:cNvPr id="2" name="Picture 7" descr="DSC_2143">
            <a:extLst>
              <a:ext uri="{FF2B5EF4-FFF2-40B4-BE49-F238E27FC236}">
                <a16:creationId xmlns:a16="http://schemas.microsoft.com/office/drawing/2014/main" id="{DF716CA2-48F2-492A-BAAC-443119CB4B7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backgroundMark x1="19757" y1="57884" x2="19757" y2="57884"/>
                        <a14:backgroundMark x1="9878" y1="44252" x2="21581" y2="53103"/>
                        <a14:backgroundMark x1="21581" y1="53103" x2="24012" y2="64700"/>
                        <a14:backgroundMark x1="24012" y1="64700" x2="16109" y2="76195"/>
                        <a14:backgroundMark x1="16109" y1="76195" x2="13678" y2="76704"/>
                        <a14:backgroundMark x1="26900" y1="74669" x2="29939" y2="80264"/>
                        <a14:backgroundMark x1="26140" y1="75483" x2="29179" y2="79858"/>
                        <a14:backgroundMark x1="30851" y1="74873" x2="30851" y2="74873"/>
                        <a14:backgroundMark x1="33891" y1="75280" x2="33891" y2="75280"/>
                        <a14:backgroundMark x1="33587" y1="75788" x2="33587" y2="75788"/>
                        <a14:backgroundMark x1="33891" y1="77518" x2="33891" y2="77518"/>
                        <a14:backgroundMark x1="35258" y1="76704" x2="35258" y2="76704"/>
                      </a14:backgroundRemoval>
                    </a14:imgEffect>
                  </a14:imgLayer>
                </a14:imgProps>
              </a:ext>
              <a:ext uri="{28A0092B-C50C-407E-A947-70E740481C1C}">
                <a14:useLocalDpi xmlns:a14="http://schemas.microsoft.com/office/drawing/2010/main" val="0"/>
              </a:ext>
            </a:extLst>
          </a:blip>
          <a:srcRect/>
          <a:stretch>
            <a:fillRect/>
          </a:stretch>
        </p:blipFill>
        <p:spPr bwMode="auto">
          <a:xfrm>
            <a:off x="-91475" y="2430013"/>
            <a:ext cx="2759401" cy="411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ircular Arrow 10">
            <a:extLst>
              <a:ext uri="{FF2B5EF4-FFF2-40B4-BE49-F238E27FC236}">
                <a16:creationId xmlns:a16="http://schemas.microsoft.com/office/drawing/2014/main" id="{10B61959-BC30-44C0-8324-64D06C9EFDCD}"/>
              </a:ext>
            </a:extLst>
          </p:cNvPr>
          <p:cNvSpPr/>
          <p:nvPr/>
        </p:nvSpPr>
        <p:spPr>
          <a:xfrm rot="8958323">
            <a:off x="4451539" y="3164431"/>
            <a:ext cx="2847591" cy="2947614"/>
          </a:xfrm>
          <a:prstGeom prst="circularArrow">
            <a:avLst>
              <a:gd name="adj1" fmla="val 12354"/>
              <a:gd name="adj2" fmla="val 858524"/>
              <a:gd name="adj3" fmla="val 19667929"/>
              <a:gd name="adj4" fmla="val 12584910"/>
              <a:gd name="adj5" fmla="val 13938"/>
            </a:avLst>
          </a:prstGeom>
          <a:solidFill>
            <a:srgbClr val="BF9000"/>
          </a:solidFill>
          <a:ln w="12700" cap="flat" cmpd="sng" algn="ctr">
            <a:solidFill>
              <a:srgbClr val="98750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25" name="Picture 2">
            <a:extLst>
              <a:ext uri="{FF2B5EF4-FFF2-40B4-BE49-F238E27FC236}">
                <a16:creationId xmlns:a16="http://schemas.microsoft.com/office/drawing/2014/main" id="{27A43175-63B8-47A3-AD77-430D9937D0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39" t="3001" r="80796" b="55043"/>
          <a:stretch/>
        </p:blipFill>
        <p:spPr bwMode="auto">
          <a:xfrm rot="10800000">
            <a:off x="7708559" y="3229115"/>
            <a:ext cx="1062113" cy="208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a:extLst>
              <a:ext uri="{FF2B5EF4-FFF2-40B4-BE49-F238E27FC236}">
                <a16:creationId xmlns:a16="http://schemas.microsoft.com/office/drawing/2014/main" id="{7EDBEDE1-0F87-41DC-9622-EF84C8BCDF0C}"/>
              </a:ext>
            </a:extLst>
          </p:cNvPr>
          <p:cNvSpPr txBox="1"/>
          <p:nvPr/>
        </p:nvSpPr>
        <p:spPr>
          <a:xfrm rot="5400000">
            <a:off x="7443877" y="4351660"/>
            <a:ext cx="29589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Mineral Surfaces (Clays)</a:t>
            </a:r>
          </a:p>
        </p:txBody>
      </p:sp>
      <p:sp>
        <p:nvSpPr>
          <p:cNvPr id="29" name="TextBox 28">
            <a:extLst>
              <a:ext uri="{FF2B5EF4-FFF2-40B4-BE49-F238E27FC236}">
                <a16:creationId xmlns:a16="http://schemas.microsoft.com/office/drawing/2014/main" id="{501D14B3-27A7-46DF-A601-1605D8C0ACA7}"/>
              </a:ext>
            </a:extLst>
          </p:cNvPr>
          <p:cNvSpPr txBox="1"/>
          <p:nvPr/>
        </p:nvSpPr>
        <p:spPr>
          <a:xfrm>
            <a:off x="7575496" y="2891678"/>
            <a:ext cx="1195176" cy="2747122"/>
          </a:xfrm>
          <a:prstGeom prst="rect">
            <a:avLst/>
          </a:prstGeom>
          <a:noFill/>
          <a:ln>
            <a:solidFill>
              <a:schemeClr val="tx1"/>
            </a:solidFill>
          </a:ln>
        </p:spPr>
        <p:txBody>
          <a:bodyPr wrap="square" rtlCol="0">
            <a:noAutofit/>
          </a:bodyPr>
          <a:lstStyle/>
          <a:p>
            <a:pPr algn="ctr" fontAlgn="auto">
              <a:spcBef>
                <a:spcPts val="0"/>
              </a:spcBef>
              <a:spcAft>
                <a:spcPts val="0"/>
              </a:spcAft>
            </a:pPr>
            <a:r>
              <a:rPr lang="en-US" sz="1600" dirty="0">
                <a:solidFill>
                  <a:prstClr val="black"/>
                </a:solidFill>
                <a:latin typeface="Calibri" panose="020F0502020204030204"/>
                <a:cs typeface="+mn-cs"/>
              </a:rPr>
              <a:t>Stabilization</a:t>
            </a:r>
          </a:p>
        </p:txBody>
      </p:sp>
      <p:sp>
        <p:nvSpPr>
          <p:cNvPr id="31" name="TextBox 30">
            <a:extLst>
              <a:ext uri="{FF2B5EF4-FFF2-40B4-BE49-F238E27FC236}">
                <a16:creationId xmlns:a16="http://schemas.microsoft.com/office/drawing/2014/main" id="{7DCE8CAF-6E87-404C-854F-7E9A8C64894D}"/>
              </a:ext>
            </a:extLst>
          </p:cNvPr>
          <p:cNvSpPr txBox="1"/>
          <p:nvPr/>
        </p:nvSpPr>
        <p:spPr>
          <a:xfrm rot="19239393">
            <a:off x="5604597" y="4814995"/>
            <a:ext cx="1482457" cy="745476"/>
          </a:xfrm>
          <a:prstGeom prst="rect">
            <a:avLst/>
          </a:prstGeom>
          <a:noFill/>
        </p:spPr>
        <p:txBody>
          <a:bodyPr wrap="square" rtlCol="0">
            <a:prstTxWarp prst="textArchDown">
              <a:avLst>
                <a:gd name="adj" fmla="val 45747"/>
              </a:avLst>
            </a:prstTxWarp>
            <a:spAutoFit/>
          </a:bodyPr>
          <a:lstStyle/>
          <a:p>
            <a:pPr fontAlgn="auto">
              <a:spcBef>
                <a:spcPts val="0"/>
              </a:spcBef>
              <a:spcAft>
                <a:spcPts val="0"/>
              </a:spcAft>
            </a:pPr>
            <a:r>
              <a:rPr lang="en-US" dirty="0">
                <a:solidFill>
                  <a:prstClr val="black"/>
                </a:solidFill>
                <a:latin typeface="Calibri" panose="020F0502020204030204"/>
                <a:cs typeface="+mn-cs"/>
              </a:rPr>
              <a:t>Decomposition</a:t>
            </a:r>
          </a:p>
        </p:txBody>
      </p:sp>
      <p:sp>
        <p:nvSpPr>
          <p:cNvPr id="4" name="TextBox 3">
            <a:extLst>
              <a:ext uri="{FF2B5EF4-FFF2-40B4-BE49-F238E27FC236}">
                <a16:creationId xmlns:a16="http://schemas.microsoft.com/office/drawing/2014/main" id="{40906E99-78E2-4051-A1AF-09529EBE9F1D}"/>
              </a:ext>
            </a:extLst>
          </p:cNvPr>
          <p:cNvSpPr txBox="1"/>
          <p:nvPr/>
        </p:nvSpPr>
        <p:spPr>
          <a:xfrm rot="19143609">
            <a:off x="5734612" y="3238763"/>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Respiration</a:t>
            </a:r>
          </a:p>
        </p:txBody>
      </p:sp>
      <p:sp>
        <p:nvSpPr>
          <p:cNvPr id="5" name="TextBox 4">
            <a:extLst>
              <a:ext uri="{FF2B5EF4-FFF2-40B4-BE49-F238E27FC236}">
                <a16:creationId xmlns:a16="http://schemas.microsoft.com/office/drawing/2014/main" id="{66BB3725-75C2-4ABC-AD90-C6314B31D31E}"/>
              </a:ext>
            </a:extLst>
          </p:cNvPr>
          <p:cNvSpPr txBox="1"/>
          <p:nvPr/>
        </p:nvSpPr>
        <p:spPr>
          <a:xfrm rot="20863237">
            <a:off x="3870974" y="3400083"/>
            <a:ext cx="2243294" cy="2098613"/>
          </a:xfrm>
          <a:prstGeom prst="rect">
            <a:avLst/>
          </a:prstGeom>
          <a:noFill/>
        </p:spPr>
        <p:txBody>
          <a:bodyPr wrap="square" rtlCol="0">
            <a:prstTxWarp prst="textArchUp">
              <a:avLst>
                <a:gd name="adj" fmla="val 11050275"/>
              </a:avLst>
            </a:prstTxWarp>
            <a:spAutoFit/>
          </a:bodyPr>
          <a:lstStyle/>
          <a:p>
            <a:pPr algn="ctr" fontAlgn="auto">
              <a:spcBef>
                <a:spcPts val="0"/>
              </a:spcBef>
              <a:spcAft>
                <a:spcPts val="0"/>
              </a:spcAft>
            </a:pPr>
            <a:r>
              <a:rPr lang="en-US" dirty="0">
                <a:solidFill>
                  <a:prstClr val="black"/>
                </a:solidFill>
                <a:latin typeface="Calibri" panose="020F0502020204030204"/>
                <a:cs typeface="+mn-cs"/>
              </a:rPr>
              <a:t>Microbial Biomass</a:t>
            </a:r>
          </a:p>
        </p:txBody>
      </p:sp>
    </p:spTree>
    <p:extLst>
      <p:ext uri="{BB962C8B-B14F-4D97-AF65-F5344CB8AC3E}">
        <p14:creationId xmlns:p14="http://schemas.microsoft.com/office/powerpoint/2010/main" val="774017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ctrTitle"/>
          </p:nvPr>
        </p:nvSpPr>
        <p:spPr>
          <a:xfrm>
            <a:off x="0" y="955"/>
            <a:ext cx="8991600" cy="778734"/>
          </a:xfrm>
        </p:spPr>
        <p:txBody>
          <a:bodyPr/>
          <a:lstStyle/>
          <a:p>
            <a:r>
              <a:rPr lang="en-US" altLang="en-US" sz="3600" b="1" dirty="0"/>
              <a:t>Factors affecting carbon stabilization</a:t>
            </a:r>
            <a:endParaRPr lang="en-US" altLang="en-US" sz="2800" b="1" dirty="0"/>
          </a:p>
        </p:txBody>
      </p:sp>
      <p:sp>
        <p:nvSpPr>
          <p:cNvPr id="19" name="TextBox 18">
            <a:extLst>
              <a:ext uri="{FF2B5EF4-FFF2-40B4-BE49-F238E27FC236}">
                <a16:creationId xmlns:a16="http://schemas.microsoft.com/office/drawing/2014/main" id="{1E80B652-EAB9-4B05-9120-94037BB74AA2}"/>
              </a:ext>
            </a:extLst>
          </p:cNvPr>
          <p:cNvSpPr txBox="1"/>
          <p:nvPr/>
        </p:nvSpPr>
        <p:spPr>
          <a:xfrm>
            <a:off x="526869" y="610232"/>
            <a:ext cx="8269675" cy="1384995"/>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bri" panose="020F0502020204030204"/>
                <a:cs typeface="+mn-cs"/>
              </a:rPr>
              <a:t>Texture</a:t>
            </a:r>
          </a:p>
          <a:p>
            <a:pPr marL="342900" indent="-342900" fontAlgn="auto">
              <a:spcBef>
                <a:spcPts val="0"/>
              </a:spcBef>
              <a:spcAft>
                <a:spcPts val="0"/>
              </a:spcAft>
              <a:buFont typeface="Arial" panose="020B0604020202020204" pitchFamily="34" charset="0"/>
              <a:buChar char="•"/>
            </a:pPr>
            <a:r>
              <a:rPr lang="en-US" sz="2000" dirty="0">
                <a:solidFill>
                  <a:prstClr val="black"/>
                </a:solidFill>
                <a:latin typeface="Calibri" panose="020F0502020204030204"/>
                <a:cs typeface="+mn-cs"/>
              </a:rPr>
              <a:t>Higher clay content provides more surface area for stabilization</a:t>
            </a:r>
          </a:p>
          <a:p>
            <a:pPr marL="342900" indent="-342900" fontAlgn="auto">
              <a:spcBef>
                <a:spcPts val="0"/>
              </a:spcBef>
              <a:spcAft>
                <a:spcPts val="0"/>
              </a:spcAft>
              <a:buFont typeface="Arial" panose="020B0604020202020204" pitchFamily="34" charset="0"/>
              <a:buChar char="•"/>
            </a:pPr>
            <a:r>
              <a:rPr lang="en-US" sz="2000" dirty="0">
                <a:solidFill>
                  <a:prstClr val="black"/>
                </a:solidFill>
                <a:latin typeface="Calibri" panose="020F0502020204030204"/>
                <a:cs typeface="+mn-cs"/>
              </a:rPr>
              <a:t>When microbial byproducts are stabilized, they are less likely to undergo further decomposition and respiration</a:t>
            </a:r>
          </a:p>
        </p:txBody>
      </p:sp>
      <p:pic>
        <p:nvPicPr>
          <p:cNvPr id="7" name="Picture 6">
            <a:extLst>
              <a:ext uri="{FF2B5EF4-FFF2-40B4-BE49-F238E27FC236}">
                <a16:creationId xmlns:a16="http://schemas.microsoft.com/office/drawing/2014/main" id="{71C6B6F4-53A9-4E82-AF91-8817249FF2AE}"/>
              </a:ext>
            </a:extLst>
          </p:cNvPr>
          <p:cNvPicPr>
            <a:picLocks noChangeAspect="1"/>
          </p:cNvPicPr>
          <p:nvPr/>
        </p:nvPicPr>
        <p:blipFill>
          <a:blip r:embed="rId3"/>
          <a:stretch>
            <a:fillRect/>
          </a:stretch>
        </p:blipFill>
        <p:spPr>
          <a:xfrm>
            <a:off x="1119623" y="2604504"/>
            <a:ext cx="7084166" cy="3578662"/>
          </a:xfrm>
          <a:prstGeom prst="rect">
            <a:avLst/>
          </a:prstGeom>
        </p:spPr>
      </p:pic>
      <p:sp>
        <p:nvSpPr>
          <p:cNvPr id="8" name="TextBox 7">
            <a:extLst>
              <a:ext uri="{FF2B5EF4-FFF2-40B4-BE49-F238E27FC236}">
                <a16:creationId xmlns:a16="http://schemas.microsoft.com/office/drawing/2014/main" id="{8BEF37B3-C4C8-4EFF-9174-01123B91F45F}"/>
              </a:ext>
            </a:extLst>
          </p:cNvPr>
          <p:cNvSpPr txBox="1"/>
          <p:nvPr/>
        </p:nvSpPr>
        <p:spPr>
          <a:xfrm>
            <a:off x="2514600" y="2209800"/>
            <a:ext cx="4517903" cy="646331"/>
          </a:xfrm>
          <a:prstGeom prst="rect">
            <a:avLst/>
          </a:prstGeom>
          <a:noFill/>
        </p:spPr>
        <p:txBody>
          <a:bodyPr wrap="none" rtlCol="0">
            <a:spAutoFit/>
          </a:bodyPr>
          <a:lstStyle/>
          <a:p>
            <a:pPr algn="ctr"/>
            <a:r>
              <a:rPr lang="en-US" dirty="0"/>
              <a:t>Soil Samples from Rock Springs Research Farm</a:t>
            </a:r>
          </a:p>
          <a:p>
            <a:pPr algn="ctr"/>
            <a:r>
              <a:rPr lang="en-US" dirty="0"/>
              <a:t>Grain Rotations with No Manure</a:t>
            </a:r>
          </a:p>
        </p:txBody>
      </p:sp>
    </p:spTree>
    <p:extLst>
      <p:ext uri="{BB962C8B-B14F-4D97-AF65-F5344CB8AC3E}">
        <p14:creationId xmlns:p14="http://schemas.microsoft.com/office/powerpoint/2010/main" val="191598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13">
            <a:extLst>
              <a:ext uri="{FF2B5EF4-FFF2-40B4-BE49-F238E27FC236}">
                <a16:creationId xmlns:a16="http://schemas.microsoft.com/office/drawing/2014/main" id="{00770E4E-D804-4644-A247-FDA26B44A7F5}"/>
              </a:ext>
            </a:extLst>
          </p:cNvPr>
          <p:cNvSpPr/>
          <p:nvPr/>
        </p:nvSpPr>
        <p:spPr>
          <a:xfrm>
            <a:off x="5930783" y="3984731"/>
            <a:ext cx="1644713" cy="851622"/>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339" name="Rectangle 2"/>
          <p:cNvSpPr>
            <a:spLocks noGrp="1"/>
          </p:cNvSpPr>
          <p:nvPr>
            <p:ph type="ctrTitle"/>
          </p:nvPr>
        </p:nvSpPr>
        <p:spPr>
          <a:xfrm>
            <a:off x="0" y="955"/>
            <a:ext cx="8991600" cy="778734"/>
          </a:xfrm>
        </p:spPr>
        <p:txBody>
          <a:bodyPr/>
          <a:lstStyle/>
          <a:p>
            <a:r>
              <a:rPr lang="en-US" altLang="en-US" sz="3600" b="1" dirty="0"/>
              <a:t>Factors affecting carbon stabilization</a:t>
            </a:r>
            <a:endParaRPr lang="en-US" altLang="en-US" sz="2800" b="1" dirty="0"/>
          </a:p>
        </p:txBody>
      </p:sp>
      <p:sp>
        <p:nvSpPr>
          <p:cNvPr id="9" name="Circular Arrow 9">
            <a:extLst>
              <a:ext uri="{FF2B5EF4-FFF2-40B4-BE49-F238E27FC236}">
                <a16:creationId xmlns:a16="http://schemas.microsoft.com/office/drawing/2014/main" id="{82077C77-8B1B-494A-A917-8645490C397C}"/>
              </a:ext>
            </a:extLst>
          </p:cNvPr>
          <p:cNvSpPr/>
          <p:nvPr/>
        </p:nvSpPr>
        <p:spPr>
          <a:xfrm rot="21260074" flipV="1">
            <a:off x="3203006" y="1349699"/>
            <a:ext cx="3863292" cy="3003271"/>
          </a:xfrm>
          <a:prstGeom prst="circularArrow">
            <a:avLst>
              <a:gd name="adj1" fmla="val 9470"/>
              <a:gd name="adj2" fmla="val 616538"/>
              <a:gd name="adj3" fmla="val 20438493"/>
              <a:gd name="adj4" fmla="val 15797845"/>
              <a:gd name="adj5" fmla="val 12392"/>
            </a:avLst>
          </a:prstGeom>
          <a:solidFill>
            <a:srgbClr val="DDDDDD"/>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8616B37-AC20-4E36-BB0B-3814E407C952}"/>
              </a:ext>
            </a:extLst>
          </p:cNvPr>
          <p:cNvSpPr txBox="1"/>
          <p:nvPr/>
        </p:nvSpPr>
        <p:spPr>
          <a:xfrm>
            <a:off x="6123554" y="4225876"/>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Byproducts</a:t>
            </a:r>
          </a:p>
        </p:txBody>
      </p:sp>
      <p:sp>
        <p:nvSpPr>
          <p:cNvPr id="12" name="TextBox 11">
            <a:extLst>
              <a:ext uri="{FF2B5EF4-FFF2-40B4-BE49-F238E27FC236}">
                <a16:creationId xmlns:a16="http://schemas.microsoft.com/office/drawing/2014/main" id="{BABD3D77-07F0-4D92-8C8D-F6A2DDEBDE0E}"/>
              </a:ext>
            </a:extLst>
          </p:cNvPr>
          <p:cNvSpPr txBox="1"/>
          <p:nvPr/>
        </p:nvSpPr>
        <p:spPr>
          <a:xfrm>
            <a:off x="6324600" y="2430013"/>
            <a:ext cx="889154" cy="646331"/>
          </a:xfrm>
          <a:prstGeom prst="rect">
            <a:avLst/>
          </a:prstGeom>
          <a:noFill/>
        </p:spPr>
        <p:txBody>
          <a:bodyPr wrap="none" rtlCol="0">
            <a:spAutoFit/>
          </a:bodyPr>
          <a:lstStyle/>
          <a:p>
            <a:pPr fontAlgn="auto">
              <a:spcBef>
                <a:spcPts val="0"/>
              </a:spcBef>
              <a:spcAft>
                <a:spcPts val="0"/>
              </a:spcAft>
            </a:pPr>
            <a:r>
              <a:rPr lang="en-US" sz="3600" dirty="0">
                <a:solidFill>
                  <a:prstClr val="black"/>
                </a:solidFill>
                <a:latin typeface="Calibri" panose="020F0502020204030204"/>
                <a:cs typeface="+mn-cs"/>
              </a:rPr>
              <a:t>CO</a:t>
            </a:r>
            <a:r>
              <a:rPr lang="en-US" sz="3600" baseline="-25000" dirty="0">
                <a:solidFill>
                  <a:prstClr val="black"/>
                </a:solidFill>
                <a:latin typeface="Calibri" panose="020F0502020204030204"/>
                <a:cs typeface="+mn-cs"/>
              </a:rPr>
              <a:t>2</a:t>
            </a:r>
          </a:p>
        </p:txBody>
      </p:sp>
      <p:sp>
        <p:nvSpPr>
          <p:cNvPr id="15" name="Oval 14">
            <a:extLst>
              <a:ext uri="{FF2B5EF4-FFF2-40B4-BE49-F238E27FC236}">
                <a16:creationId xmlns:a16="http://schemas.microsoft.com/office/drawing/2014/main" id="{7DFE1116-8281-43EA-B143-7189AAC4412C}"/>
              </a:ext>
            </a:extLst>
          </p:cNvPr>
          <p:cNvSpPr/>
          <p:nvPr/>
        </p:nvSpPr>
        <p:spPr>
          <a:xfrm>
            <a:off x="3750229" y="3165310"/>
            <a:ext cx="2345772" cy="2566494"/>
          </a:xfrm>
          <a:prstGeom prst="ellipse">
            <a:avLst/>
          </a:prstGeom>
          <a:solidFill>
            <a:sysClr val="window" lastClr="FFFFFF"/>
          </a:solidFill>
          <a:ln w="57150"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lt;strong&gt;Bacteria&lt;/strong&gt; PNG">
            <a:extLst>
              <a:ext uri="{FF2B5EF4-FFF2-40B4-BE49-F238E27FC236}">
                <a16:creationId xmlns:a16="http://schemas.microsoft.com/office/drawing/2014/main" id="{FB5CD301-7688-47F7-93EE-4F3AAE86A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5023" y="3718510"/>
            <a:ext cx="1330848" cy="1339681"/>
          </a:xfrm>
          <a:prstGeom prst="rect">
            <a:avLst/>
          </a:prstGeom>
        </p:spPr>
      </p:pic>
      <p:sp>
        <p:nvSpPr>
          <p:cNvPr id="17" name="Right Arrow 13">
            <a:extLst>
              <a:ext uri="{FF2B5EF4-FFF2-40B4-BE49-F238E27FC236}">
                <a16:creationId xmlns:a16="http://schemas.microsoft.com/office/drawing/2014/main" id="{F74E78F1-4C9C-4CA6-9ED5-9EC1894610B9}"/>
              </a:ext>
            </a:extLst>
          </p:cNvPr>
          <p:cNvSpPr/>
          <p:nvPr/>
        </p:nvSpPr>
        <p:spPr>
          <a:xfrm>
            <a:off x="2251046" y="3754292"/>
            <a:ext cx="2024386" cy="1388530"/>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Microbial Decomposition</a:t>
            </a:r>
          </a:p>
        </p:txBody>
      </p:sp>
      <p:sp>
        <p:nvSpPr>
          <p:cNvPr id="19" name="TextBox 18">
            <a:extLst>
              <a:ext uri="{FF2B5EF4-FFF2-40B4-BE49-F238E27FC236}">
                <a16:creationId xmlns:a16="http://schemas.microsoft.com/office/drawing/2014/main" id="{1E80B652-EAB9-4B05-9120-94037BB74AA2}"/>
              </a:ext>
            </a:extLst>
          </p:cNvPr>
          <p:cNvSpPr txBox="1"/>
          <p:nvPr/>
        </p:nvSpPr>
        <p:spPr>
          <a:xfrm>
            <a:off x="516070" y="850970"/>
            <a:ext cx="8269675" cy="2000548"/>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bri" panose="020F0502020204030204"/>
                <a:cs typeface="+mn-cs"/>
              </a:rPr>
              <a:t>Carbon Saturation</a:t>
            </a:r>
          </a:p>
          <a:p>
            <a:pPr marL="342900" indent="-342900" fontAlgn="auto">
              <a:spcBef>
                <a:spcPts val="0"/>
              </a:spcBef>
              <a:spcAft>
                <a:spcPts val="0"/>
              </a:spcAft>
              <a:buFont typeface="Arial" panose="020B0604020202020204" pitchFamily="34" charset="0"/>
              <a:buChar char="•"/>
            </a:pPr>
            <a:r>
              <a:rPr lang="en-US" sz="2000" dirty="0">
                <a:solidFill>
                  <a:prstClr val="black"/>
                </a:solidFill>
                <a:latin typeface="Calibri" panose="020F0502020204030204"/>
                <a:cs typeface="+mn-cs"/>
              </a:rPr>
              <a:t>When mineral surfaces are saturated, byproducts are not stabilized, so increasing inputs does not increase stable C, just increases microbial biomass and respiration</a:t>
            </a:r>
          </a:p>
          <a:p>
            <a:pPr marL="342900" indent="-342900" fontAlgn="auto">
              <a:spcBef>
                <a:spcPts val="0"/>
              </a:spcBef>
              <a:spcAft>
                <a:spcPts val="0"/>
              </a:spcAft>
              <a:buFont typeface="Arial" panose="020B0604020202020204" pitchFamily="34" charset="0"/>
              <a:buChar char="•"/>
            </a:pPr>
            <a:r>
              <a:rPr lang="en-US" sz="2000" dirty="0">
                <a:solidFill>
                  <a:prstClr val="black"/>
                </a:solidFill>
                <a:latin typeface="Calibri" panose="020F0502020204030204"/>
                <a:cs typeface="+mn-cs"/>
              </a:rPr>
              <a:t>Problem in no-till systems where residues are not mixed into the soil – </a:t>
            </a:r>
            <a:r>
              <a:rPr lang="en-US" sz="2000" b="1" dirty="0">
                <a:solidFill>
                  <a:prstClr val="black"/>
                </a:solidFill>
                <a:latin typeface="Calibri" panose="020F0502020204030204"/>
                <a:cs typeface="+mn-cs"/>
              </a:rPr>
              <a:t>carbon stratification</a:t>
            </a:r>
          </a:p>
        </p:txBody>
      </p:sp>
      <p:pic>
        <p:nvPicPr>
          <p:cNvPr id="2" name="Picture 7" descr="DSC_2143">
            <a:extLst>
              <a:ext uri="{FF2B5EF4-FFF2-40B4-BE49-F238E27FC236}">
                <a16:creationId xmlns:a16="http://schemas.microsoft.com/office/drawing/2014/main" id="{DF716CA2-48F2-492A-BAAC-443119CB4B7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backgroundMark x1="19757" y1="57884" x2="19757" y2="57884"/>
                        <a14:backgroundMark x1="9878" y1="44252" x2="21581" y2="53103"/>
                        <a14:backgroundMark x1="21581" y1="53103" x2="24012" y2="64700"/>
                        <a14:backgroundMark x1="24012" y1="64700" x2="16109" y2="76195"/>
                        <a14:backgroundMark x1="16109" y1="76195" x2="13678" y2="76704"/>
                        <a14:backgroundMark x1="26900" y1="74669" x2="29939" y2="80264"/>
                        <a14:backgroundMark x1="26140" y1="75483" x2="29179" y2="79858"/>
                        <a14:backgroundMark x1="30851" y1="74873" x2="30851" y2="74873"/>
                        <a14:backgroundMark x1="33891" y1="75280" x2="33891" y2="75280"/>
                        <a14:backgroundMark x1="33587" y1="75788" x2="33587" y2="75788"/>
                        <a14:backgroundMark x1="33891" y1="77518" x2="33891" y2="77518"/>
                        <a14:backgroundMark x1="35258" y1="76704" x2="35258" y2="76704"/>
                      </a14:backgroundRemoval>
                    </a14:imgEffect>
                  </a14:imgLayer>
                </a14:imgProps>
              </a:ext>
              <a:ext uri="{28A0092B-C50C-407E-A947-70E740481C1C}">
                <a14:useLocalDpi xmlns:a14="http://schemas.microsoft.com/office/drawing/2010/main" val="0"/>
              </a:ext>
            </a:extLst>
          </a:blip>
          <a:srcRect/>
          <a:stretch>
            <a:fillRect/>
          </a:stretch>
        </p:blipFill>
        <p:spPr bwMode="auto">
          <a:xfrm>
            <a:off x="-91475" y="2430013"/>
            <a:ext cx="2759401" cy="411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ircular Arrow 10">
            <a:extLst>
              <a:ext uri="{FF2B5EF4-FFF2-40B4-BE49-F238E27FC236}">
                <a16:creationId xmlns:a16="http://schemas.microsoft.com/office/drawing/2014/main" id="{10B61959-BC30-44C0-8324-64D06C9EFDCD}"/>
              </a:ext>
            </a:extLst>
          </p:cNvPr>
          <p:cNvSpPr/>
          <p:nvPr/>
        </p:nvSpPr>
        <p:spPr>
          <a:xfrm rot="8958323">
            <a:off x="4451539" y="3164431"/>
            <a:ext cx="2847591" cy="2947614"/>
          </a:xfrm>
          <a:prstGeom prst="circularArrow">
            <a:avLst>
              <a:gd name="adj1" fmla="val 12354"/>
              <a:gd name="adj2" fmla="val 858524"/>
              <a:gd name="adj3" fmla="val 19667929"/>
              <a:gd name="adj4" fmla="val 12584910"/>
              <a:gd name="adj5" fmla="val 13938"/>
            </a:avLst>
          </a:prstGeom>
          <a:solidFill>
            <a:srgbClr val="BF9000"/>
          </a:solidFill>
          <a:ln w="12700" cap="flat" cmpd="sng" algn="ctr">
            <a:solidFill>
              <a:srgbClr val="98750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25" name="Picture 2">
            <a:extLst>
              <a:ext uri="{FF2B5EF4-FFF2-40B4-BE49-F238E27FC236}">
                <a16:creationId xmlns:a16="http://schemas.microsoft.com/office/drawing/2014/main" id="{27A43175-63B8-47A3-AD77-430D9937D0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39" t="3001" r="80796" b="55043"/>
          <a:stretch/>
        </p:blipFill>
        <p:spPr bwMode="auto">
          <a:xfrm rot="10800000">
            <a:off x="7708559" y="3229115"/>
            <a:ext cx="1062113" cy="208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a:extLst>
              <a:ext uri="{FF2B5EF4-FFF2-40B4-BE49-F238E27FC236}">
                <a16:creationId xmlns:a16="http://schemas.microsoft.com/office/drawing/2014/main" id="{7EDBEDE1-0F87-41DC-9622-EF84C8BCDF0C}"/>
              </a:ext>
            </a:extLst>
          </p:cNvPr>
          <p:cNvSpPr txBox="1"/>
          <p:nvPr/>
        </p:nvSpPr>
        <p:spPr>
          <a:xfrm rot="5400000">
            <a:off x="7443877" y="4351660"/>
            <a:ext cx="29589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Mineral Surfaces (Clays)</a:t>
            </a:r>
          </a:p>
        </p:txBody>
      </p:sp>
      <p:sp>
        <p:nvSpPr>
          <p:cNvPr id="29" name="TextBox 28">
            <a:extLst>
              <a:ext uri="{FF2B5EF4-FFF2-40B4-BE49-F238E27FC236}">
                <a16:creationId xmlns:a16="http://schemas.microsoft.com/office/drawing/2014/main" id="{501D14B3-27A7-46DF-A601-1605D8C0ACA7}"/>
              </a:ext>
            </a:extLst>
          </p:cNvPr>
          <p:cNvSpPr txBox="1"/>
          <p:nvPr/>
        </p:nvSpPr>
        <p:spPr>
          <a:xfrm>
            <a:off x="7575496" y="2891678"/>
            <a:ext cx="1195176" cy="2747122"/>
          </a:xfrm>
          <a:prstGeom prst="rect">
            <a:avLst/>
          </a:prstGeom>
          <a:noFill/>
          <a:ln>
            <a:solidFill>
              <a:schemeClr val="tx1"/>
            </a:solidFill>
          </a:ln>
        </p:spPr>
        <p:txBody>
          <a:bodyPr wrap="square" rtlCol="0">
            <a:noAutofit/>
          </a:bodyPr>
          <a:lstStyle/>
          <a:p>
            <a:pPr algn="ctr" fontAlgn="auto">
              <a:spcBef>
                <a:spcPts val="0"/>
              </a:spcBef>
              <a:spcAft>
                <a:spcPts val="0"/>
              </a:spcAft>
            </a:pPr>
            <a:r>
              <a:rPr lang="en-US" sz="1600" dirty="0">
                <a:solidFill>
                  <a:prstClr val="black"/>
                </a:solidFill>
                <a:latin typeface="Calibri" panose="020F0502020204030204"/>
                <a:cs typeface="+mn-cs"/>
              </a:rPr>
              <a:t>Stabilization</a:t>
            </a:r>
          </a:p>
        </p:txBody>
      </p:sp>
      <p:sp>
        <p:nvSpPr>
          <p:cNvPr id="31" name="TextBox 30">
            <a:extLst>
              <a:ext uri="{FF2B5EF4-FFF2-40B4-BE49-F238E27FC236}">
                <a16:creationId xmlns:a16="http://schemas.microsoft.com/office/drawing/2014/main" id="{7DCE8CAF-6E87-404C-854F-7E9A8C64894D}"/>
              </a:ext>
            </a:extLst>
          </p:cNvPr>
          <p:cNvSpPr txBox="1"/>
          <p:nvPr/>
        </p:nvSpPr>
        <p:spPr>
          <a:xfrm rot="19239393">
            <a:off x="5604597" y="4814995"/>
            <a:ext cx="1482457" cy="745476"/>
          </a:xfrm>
          <a:prstGeom prst="rect">
            <a:avLst/>
          </a:prstGeom>
          <a:noFill/>
        </p:spPr>
        <p:txBody>
          <a:bodyPr wrap="square" rtlCol="0">
            <a:prstTxWarp prst="textArchDown">
              <a:avLst>
                <a:gd name="adj" fmla="val 45747"/>
              </a:avLst>
            </a:prstTxWarp>
            <a:spAutoFit/>
          </a:bodyPr>
          <a:lstStyle/>
          <a:p>
            <a:pPr fontAlgn="auto">
              <a:spcBef>
                <a:spcPts val="0"/>
              </a:spcBef>
              <a:spcAft>
                <a:spcPts val="0"/>
              </a:spcAft>
            </a:pPr>
            <a:r>
              <a:rPr lang="en-US" dirty="0">
                <a:solidFill>
                  <a:prstClr val="black"/>
                </a:solidFill>
                <a:latin typeface="Calibri" panose="020F0502020204030204"/>
                <a:cs typeface="+mn-cs"/>
              </a:rPr>
              <a:t>Decomposition</a:t>
            </a:r>
          </a:p>
        </p:txBody>
      </p:sp>
      <p:sp>
        <p:nvSpPr>
          <p:cNvPr id="4" name="TextBox 3">
            <a:extLst>
              <a:ext uri="{FF2B5EF4-FFF2-40B4-BE49-F238E27FC236}">
                <a16:creationId xmlns:a16="http://schemas.microsoft.com/office/drawing/2014/main" id="{40906E99-78E2-4051-A1AF-09529EBE9F1D}"/>
              </a:ext>
            </a:extLst>
          </p:cNvPr>
          <p:cNvSpPr txBox="1"/>
          <p:nvPr/>
        </p:nvSpPr>
        <p:spPr>
          <a:xfrm rot="19143609">
            <a:off x="5734612" y="3238763"/>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Respiration</a:t>
            </a:r>
          </a:p>
        </p:txBody>
      </p:sp>
      <p:sp>
        <p:nvSpPr>
          <p:cNvPr id="5" name="TextBox 4">
            <a:extLst>
              <a:ext uri="{FF2B5EF4-FFF2-40B4-BE49-F238E27FC236}">
                <a16:creationId xmlns:a16="http://schemas.microsoft.com/office/drawing/2014/main" id="{66BB3725-75C2-4ABC-AD90-C6314B31D31E}"/>
              </a:ext>
            </a:extLst>
          </p:cNvPr>
          <p:cNvSpPr txBox="1"/>
          <p:nvPr/>
        </p:nvSpPr>
        <p:spPr>
          <a:xfrm rot="20863237">
            <a:off x="3870974" y="3400083"/>
            <a:ext cx="2243294" cy="2098613"/>
          </a:xfrm>
          <a:prstGeom prst="rect">
            <a:avLst/>
          </a:prstGeom>
          <a:noFill/>
        </p:spPr>
        <p:txBody>
          <a:bodyPr wrap="square" rtlCol="0">
            <a:prstTxWarp prst="textArchUp">
              <a:avLst>
                <a:gd name="adj" fmla="val 11050275"/>
              </a:avLst>
            </a:prstTxWarp>
            <a:spAutoFit/>
          </a:bodyPr>
          <a:lstStyle/>
          <a:p>
            <a:pPr algn="ctr" fontAlgn="auto">
              <a:spcBef>
                <a:spcPts val="0"/>
              </a:spcBef>
              <a:spcAft>
                <a:spcPts val="0"/>
              </a:spcAft>
            </a:pPr>
            <a:r>
              <a:rPr lang="en-US" dirty="0">
                <a:solidFill>
                  <a:prstClr val="black"/>
                </a:solidFill>
                <a:latin typeface="Calibri" panose="020F0502020204030204"/>
                <a:cs typeface="+mn-cs"/>
              </a:rPr>
              <a:t>Microbial Biomass</a:t>
            </a:r>
          </a:p>
        </p:txBody>
      </p:sp>
    </p:spTree>
    <p:extLst>
      <p:ext uri="{BB962C8B-B14F-4D97-AF65-F5344CB8AC3E}">
        <p14:creationId xmlns:p14="http://schemas.microsoft.com/office/powerpoint/2010/main" val="330577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ctrTitle"/>
          </p:nvPr>
        </p:nvSpPr>
        <p:spPr>
          <a:xfrm>
            <a:off x="0" y="955"/>
            <a:ext cx="8991600" cy="778734"/>
          </a:xfrm>
        </p:spPr>
        <p:txBody>
          <a:bodyPr/>
          <a:lstStyle/>
          <a:p>
            <a:r>
              <a:rPr lang="en-US" altLang="en-US" sz="3600" b="1" dirty="0"/>
              <a:t>Carbon stratification and saturation</a:t>
            </a:r>
            <a:endParaRPr lang="en-US" altLang="en-US" sz="2800" b="1" dirty="0"/>
          </a:p>
        </p:txBody>
      </p:sp>
      <p:pic>
        <p:nvPicPr>
          <p:cNvPr id="7" name="Picture 6">
            <a:extLst>
              <a:ext uri="{FF2B5EF4-FFF2-40B4-BE49-F238E27FC236}">
                <a16:creationId xmlns:a16="http://schemas.microsoft.com/office/drawing/2014/main" id="{C37F92D8-4BCF-48CE-81D2-DF711EE65744}"/>
              </a:ext>
            </a:extLst>
          </p:cNvPr>
          <p:cNvPicPr>
            <a:picLocks noChangeAspect="1"/>
          </p:cNvPicPr>
          <p:nvPr/>
        </p:nvPicPr>
        <p:blipFill>
          <a:blip r:embed="rId3"/>
          <a:stretch>
            <a:fillRect/>
          </a:stretch>
        </p:blipFill>
        <p:spPr>
          <a:xfrm>
            <a:off x="2278937" y="2312982"/>
            <a:ext cx="4586126" cy="4158662"/>
          </a:xfrm>
          <a:prstGeom prst="rect">
            <a:avLst/>
          </a:prstGeom>
        </p:spPr>
      </p:pic>
      <p:sp>
        <p:nvSpPr>
          <p:cNvPr id="6" name="TextBox 5">
            <a:extLst>
              <a:ext uri="{FF2B5EF4-FFF2-40B4-BE49-F238E27FC236}">
                <a16:creationId xmlns:a16="http://schemas.microsoft.com/office/drawing/2014/main" id="{98EE1662-7BC3-4F17-BE42-04FE1258B29C}"/>
              </a:ext>
            </a:extLst>
          </p:cNvPr>
          <p:cNvSpPr txBox="1"/>
          <p:nvPr/>
        </p:nvSpPr>
        <p:spPr>
          <a:xfrm>
            <a:off x="381000" y="849505"/>
            <a:ext cx="4702185" cy="1477328"/>
          </a:xfrm>
          <a:prstGeom prst="rect">
            <a:avLst/>
          </a:prstGeom>
          <a:noFill/>
        </p:spPr>
        <p:txBody>
          <a:bodyPr wrap="none" rtlCol="0">
            <a:spAutoFit/>
          </a:bodyPr>
          <a:lstStyle/>
          <a:p>
            <a:r>
              <a:rPr lang="en-US" dirty="0"/>
              <a:t>Soil Samples from no-till dairy farm in central PA</a:t>
            </a:r>
          </a:p>
          <a:p>
            <a:pPr marL="285750" indent="-285750">
              <a:buFont typeface="Arial" panose="020B0604020202020204" pitchFamily="34" charset="0"/>
              <a:buChar char="•"/>
            </a:pPr>
            <a:r>
              <a:rPr lang="en-US" dirty="0"/>
              <a:t>Corn-alfalfa rotation</a:t>
            </a:r>
          </a:p>
          <a:p>
            <a:pPr marL="285750" indent="-285750">
              <a:buFont typeface="Arial" panose="020B0604020202020204" pitchFamily="34" charset="0"/>
              <a:buChar char="•"/>
            </a:pPr>
            <a:r>
              <a:rPr lang="en-US" dirty="0"/>
              <a:t>No-till since year 2000</a:t>
            </a:r>
          </a:p>
          <a:p>
            <a:pPr marL="285750" indent="-285750">
              <a:buFont typeface="Arial" panose="020B0604020202020204" pitchFamily="34" charset="0"/>
              <a:buChar char="•"/>
            </a:pPr>
            <a:r>
              <a:rPr lang="en-US" dirty="0"/>
              <a:t>6,000 gal/ac manure in fall and spring</a:t>
            </a:r>
          </a:p>
          <a:p>
            <a:pPr marL="285750" indent="-285750">
              <a:buFont typeface="Arial" panose="020B0604020202020204" pitchFamily="34" charset="0"/>
              <a:buChar char="•"/>
            </a:pPr>
            <a:r>
              <a:rPr lang="en-US" dirty="0"/>
              <a:t>Rye cover crop, sometimes harvested</a:t>
            </a:r>
          </a:p>
        </p:txBody>
      </p:sp>
      <p:sp>
        <p:nvSpPr>
          <p:cNvPr id="2" name="TextBox 1">
            <a:extLst>
              <a:ext uri="{FF2B5EF4-FFF2-40B4-BE49-F238E27FC236}">
                <a16:creationId xmlns:a16="http://schemas.microsoft.com/office/drawing/2014/main" id="{10CE9678-8AC9-4DD3-B4CA-1E928A96F126}"/>
              </a:ext>
            </a:extLst>
          </p:cNvPr>
          <p:cNvSpPr txBox="1"/>
          <p:nvPr/>
        </p:nvSpPr>
        <p:spPr>
          <a:xfrm>
            <a:off x="76200" y="6400800"/>
            <a:ext cx="2766398" cy="369332"/>
          </a:xfrm>
          <a:prstGeom prst="rect">
            <a:avLst/>
          </a:prstGeom>
          <a:noFill/>
        </p:spPr>
        <p:txBody>
          <a:bodyPr wrap="none" rtlCol="0">
            <a:spAutoFit/>
          </a:bodyPr>
          <a:lstStyle/>
          <a:p>
            <a:r>
              <a:rPr lang="en-US" dirty="0"/>
              <a:t>Data Courtesy Zack Sanders</a:t>
            </a:r>
          </a:p>
        </p:txBody>
      </p:sp>
    </p:spTree>
    <p:extLst>
      <p:ext uri="{BB962C8B-B14F-4D97-AF65-F5344CB8AC3E}">
        <p14:creationId xmlns:p14="http://schemas.microsoft.com/office/powerpoint/2010/main" val="262175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ctrTitle"/>
          </p:nvPr>
        </p:nvSpPr>
        <p:spPr>
          <a:xfrm>
            <a:off x="42658" y="228600"/>
            <a:ext cx="8991600" cy="1066800"/>
          </a:xfrm>
        </p:spPr>
        <p:txBody>
          <a:bodyPr/>
          <a:lstStyle/>
          <a:p>
            <a:r>
              <a:rPr lang="en-US" altLang="en-US" sz="3600" b="1" dirty="0"/>
              <a:t>Occasionally mixing no-till soils may alleviate C saturation and increase C stabilization</a:t>
            </a:r>
            <a:endParaRPr lang="en-US" altLang="en-US" sz="2800" b="1" dirty="0"/>
          </a:p>
        </p:txBody>
      </p:sp>
      <p:pic>
        <p:nvPicPr>
          <p:cNvPr id="2" name="Picture 1" descr="A close up of a map&#10;&#10;Description automatically generated">
            <a:extLst>
              <a:ext uri="{FF2B5EF4-FFF2-40B4-BE49-F238E27FC236}">
                <a16:creationId xmlns:a16="http://schemas.microsoft.com/office/drawing/2014/main" id="{F16F6BEF-7B81-4838-833D-56216D39AF79}"/>
              </a:ext>
            </a:extLst>
          </p:cNvPr>
          <p:cNvPicPr>
            <a:picLocks noChangeAspect="1"/>
          </p:cNvPicPr>
          <p:nvPr/>
        </p:nvPicPr>
        <p:blipFill>
          <a:blip r:embed="rId3"/>
          <a:stretch>
            <a:fillRect/>
          </a:stretch>
        </p:blipFill>
        <p:spPr>
          <a:xfrm>
            <a:off x="190500" y="1358900"/>
            <a:ext cx="5334000" cy="5334000"/>
          </a:xfrm>
          <a:prstGeom prst="rect">
            <a:avLst/>
          </a:prstGeom>
        </p:spPr>
      </p:pic>
      <p:pic>
        <p:nvPicPr>
          <p:cNvPr id="3" name="Picture 2" descr="A close up of a map&#10;&#10;Description automatically generated">
            <a:extLst>
              <a:ext uri="{FF2B5EF4-FFF2-40B4-BE49-F238E27FC236}">
                <a16:creationId xmlns:a16="http://schemas.microsoft.com/office/drawing/2014/main" id="{FA419FD9-B8DD-4920-8697-477BE4BD3671}"/>
              </a:ext>
            </a:extLst>
          </p:cNvPr>
          <p:cNvPicPr>
            <a:picLocks noChangeAspect="1"/>
          </p:cNvPicPr>
          <p:nvPr/>
        </p:nvPicPr>
        <p:blipFill rotWithShape="1">
          <a:blip r:embed="rId3"/>
          <a:srcRect l="85000" t="43095" r="714" b="42619"/>
          <a:stretch/>
        </p:blipFill>
        <p:spPr>
          <a:xfrm>
            <a:off x="4724400" y="2988628"/>
            <a:ext cx="1905000" cy="1905000"/>
          </a:xfrm>
          <a:prstGeom prst="rect">
            <a:avLst/>
          </a:prstGeom>
        </p:spPr>
      </p:pic>
      <p:sp>
        <p:nvSpPr>
          <p:cNvPr id="4" name="TextBox 3">
            <a:extLst>
              <a:ext uri="{FF2B5EF4-FFF2-40B4-BE49-F238E27FC236}">
                <a16:creationId xmlns:a16="http://schemas.microsoft.com/office/drawing/2014/main" id="{FA1F8182-E3C6-455A-A0C6-32AD51C02A16}"/>
              </a:ext>
            </a:extLst>
          </p:cNvPr>
          <p:cNvSpPr txBox="1"/>
          <p:nvPr/>
        </p:nvSpPr>
        <p:spPr>
          <a:xfrm>
            <a:off x="5143552" y="2788573"/>
            <a:ext cx="933397" cy="400110"/>
          </a:xfrm>
          <a:prstGeom prst="rect">
            <a:avLst/>
          </a:prstGeom>
          <a:noFill/>
        </p:spPr>
        <p:txBody>
          <a:bodyPr wrap="none" rtlCol="0">
            <a:spAutoFit/>
          </a:bodyPr>
          <a:lstStyle/>
          <a:p>
            <a:r>
              <a:rPr lang="en-US" sz="2000" dirty="0">
                <a:latin typeface="Arial" panose="020B0604020202020204" pitchFamily="34" charset="0"/>
              </a:rPr>
              <a:t>Tillage</a:t>
            </a:r>
          </a:p>
        </p:txBody>
      </p:sp>
      <p:sp>
        <p:nvSpPr>
          <p:cNvPr id="5" name="TextBox 4">
            <a:extLst>
              <a:ext uri="{FF2B5EF4-FFF2-40B4-BE49-F238E27FC236}">
                <a16:creationId xmlns:a16="http://schemas.microsoft.com/office/drawing/2014/main" id="{DEDEC837-AA9B-49D3-B51E-F5B20B6B7904}"/>
              </a:ext>
            </a:extLst>
          </p:cNvPr>
          <p:cNvSpPr txBox="1"/>
          <p:nvPr/>
        </p:nvSpPr>
        <p:spPr>
          <a:xfrm>
            <a:off x="5524500" y="3426598"/>
            <a:ext cx="3599190" cy="1323439"/>
          </a:xfrm>
          <a:prstGeom prst="rect">
            <a:avLst/>
          </a:prstGeom>
          <a:solidFill>
            <a:schemeClr val="bg1"/>
          </a:solidFill>
        </p:spPr>
        <p:txBody>
          <a:bodyPr wrap="none" rtlCol="0">
            <a:spAutoFit/>
          </a:bodyPr>
          <a:lstStyle/>
          <a:p>
            <a:r>
              <a:rPr lang="en-US" sz="2000" dirty="0">
                <a:latin typeface="Arial" panose="020B0604020202020204" pitchFamily="34" charset="0"/>
              </a:rPr>
              <a:t>No-Till since 2000</a:t>
            </a:r>
          </a:p>
          <a:p>
            <a:r>
              <a:rPr lang="en-US" sz="2000" dirty="0">
                <a:latin typeface="Arial" panose="020B0604020202020204" pitchFamily="34" charset="0"/>
              </a:rPr>
              <a:t>Tillage once every 6 years</a:t>
            </a:r>
          </a:p>
          <a:p>
            <a:r>
              <a:rPr lang="en-US" sz="2000" dirty="0">
                <a:latin typeface="Arial" panose="020B0604020202020204" pitchFamily="34" charset="0"/>
              </a:rPr>
              <a:t>Continuous Tillage</a:t>
            </a:r>
          </a:p>
          <a:p>
            <a:r>
              <a:rPr lang="en-US" sz="2000" dirty="0">
                <a:latin typeface="Arial" panose="020B0604020202020204" pitchFamily="34" charset="0"/>
              </a:rPr>
              <a:t>Continuous No-Till since 1980</a:t>
            </a:r>
          </a:p>
        </p:txBody>
      </p:sp>
      <p:sp>
        <p:nvSpPr>
          <p:cNvPr id="10" name="TextBox 9">
            <a:extLst>
              <a:ext uri="{FF2B5EF4-FFF2-40B4-BE49-F238E27FC236}">
                <a16:creationId xmlns:a16="http://schemas.microsoft.com/office/drawing/2014/main" id="{9E35B98D-3472-4FE7-A567-C59C1A606B0B}"/>
              </a:ext>
            </a:extLst>
          </p:cNvPr>
          <p:cNvSpPr txBox="1"/>
          <p:nvPr/>
        </p:nvSpPr>
        <p:spPr>
          <a:xfrm>
            <a:off x="4370161" y="1687204"/>
            <a:ext cx="4664097" cy="1015663"/>
          </a:xfrm>
          <a:prstGeom prst="rect">
            <a:avLst/>
          </a:prstGeom>
          <a:noFill/>
        </p:spPr>
        <p:txBody>
          <a:bodyPr wrap="none" rtlCol="0">
            <a:spAutoFit/>
          </a:bodyPr>
          <a:lstStyle/>
          <a:p>
            <a:r>
              <a:rPr lang="en-US" sz="2000" b="1" dirty="0"/>
              <a:t>Cycles Simulation Model</a:t>
            </a:r>
          </a:p>
          <a:p>
            <a:pPr marL="342900" indent="-342900">
              <a:buFont typeface="Arial" panose="020B0604020202020204" pitchFamily="34" charset="0"/>
              <a:buChar char="•"/>
            </a:pPr>
            <a:r>
              <a:rPr lang="en-US" sz="2000" b="1" dirty="0"/>
              <a:t>40-year dairy rotation with cover crops</a:t>
            </a:r>
          </a:p>
          <a:p>
            <a:pPr marL="342900" indent="-342900">
              <a:buFont typeface="Arial" panose="020B0604020202020204" pitchFamily="34" charset="0"/>
              <a:buChar char="•"/>
            </a:pPr>
            <a:r>
              <a:rPr lang="en-US" sz="2000" b="1" dirty="0"/>
              <a:t>Soil %C in 0-20cm soil layer</a:t>
            </a:r>
          </a:p>
        </p:txBody>
      </p:sp>
      <p:pic>
        <p:nvPicPr>
          <p:cNvPr id="1026" name="Picture 2" descr="Cycles Agroecosystems Model">
            <a:extLst>
              <a:ext uri="{FF2B5EF4-FFF2-40B4-BE49-F238E27FC236}">
                <a16:creationId xmlns:a16="http://schemas.microsoft.com/office/drawing/2014/main" id="{66FA0989-AC83-4C02-A27C-CB168EDCC1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4608" y="5167411"/>
            <a:ext cx="1009650" cy="88582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8C439EF-C1F1-4C47-910E-A6083E0BA236}"/>
              </a:ext>
            </a:extLst>
          </p:cNvPr>
          <p:cNvSpPr txBox="1"/>
          <p:nvPr/>
        </p:nvSpPr>
        <p:spPr>
          <a:xfrm>
            <a:off x="4787901" y="5793263"/>
            <a:ext cx="4246357" cy="830997"/>
          </a:xfrm>
          <a:prstGeom prst="rect">
            <a:avLst/>
          </a:prstGeom>
          <a:noFill/>
        </p:spPr>
        <p:txBody>
          <a:bodyPr wrap="square">
            <a:spAutoFit/>
          </a:bodyPr>
          <a:lstStyle/>
          <a:p>
            <a:r>
              <a:rPr lang="en-US" sz="1600" dirty="0">
                <a:hlinkClick r:id="rId5"/>
              </a:rPr>
              <a:t>https://cycles-model.psu.edu/Cycles/CyclesModel.html</a:t>
            </a:r>
            <a:endParaRPr lang="en-US" sz="1600" dirty="0"/>
          </a:p>
          <a:p>
            <a:endParaRPr lang="en-US" sz="1600" dirty="0"/>
          </a:p>
        </p:txBody>
      </p:sp>
      <p:sp>
        <p:nvSpPr>
          <p:cNvPr id="6" name="TextBox 5">
            <a:extLst>
              <a:ext uri="{FF2B5EF4-FFF2-40B4-BE49-F238E27FC236}">
                <a16:creationId xmlns:a16="http://schemas.microsoft.com/office/drawing/2014/main" id="{F5F9DEC4-EBA5-4F16-A90D-9C99C3457929}"/>
              </a:ext>
            </a:extLst>
          </p:cNvPr>
          <p:cNvSpPr txBox="1"/>
          <p:nvPr/>
        </p:nvSpPr>
        <p:spPr>
          <a:xfrm>
            <a:off x="59691" y="6508234"/>
            <a:ext cx="4565224" cy="369332"/>
          </a:xfrm>
          <a:prstGeom prst="rect">
            <a:avLst/>
          </a:prstGeom>
          <a:noFill/>
        </p:spPr>
        <p:txBody>
          <a:bodyPr wrap="none" rtlCol="0">
            <a:spAutoFit/>
          </a:bodyPr>
          <a:lstStyle/>
          <a:p>
            <a:r>
              <a:rPr lang="en-US" dirty="0"/>
              <a:t>Simulations by Zack Sanders and Jillian Barskey</a:t>
            </a:r>
          </a:p>
        </p:txBody>
      </p:sp>
    </p:spTree>
    <p:extLst>
      <p:ext uri="{BB962C8B-B14F-4D97-AF65-F5344CB8AC3E}">
        <p14:creationId xmlns:p14="http://schemas.microsoft.com/office/powerpoint/2010/main" val="2598993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9EC3-7621-4CA6-B3F8-D28ABD2CC63D}"/>
              </a:ext>
            </a:extLst>
          </p:cNvPr>
          <p:cNvSpPr>
            <a:spLocks noGrp="1"/>
          </p:cNvSpPr>
          <p:nvPr>
            <p:ph type="title"/>
          </p:nvPr>
        </p:nvSpPr>
        <p:spPr/>
        <p:txBody>
          <a:bodyPr/>
          <a:lstStyle/>
          <a:p>
            <a:r>
              <a:rPr lang="en-US" dirty="0"/>
              <a:t>Cycles Model Demonstration</a:t>
            </a:r>
          </a:p>
        </p:txBody>
      </p:sp>
      <p:sp>
        <p:nvSpPr>
          <p:cNvPr id="3" name="Content Placeholder 2">
            <a:extLst>
              <a:ext uri="{FF2B5EF4-FFF2-40B4-BE49-F238E27FC236}">
                <a16:creationId xmlns:a16="http://schemas.microsoft.com/office/drawing/2014/main" id="{3829EA2F-988E-4098-B743-795664EA1DC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72906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9EC3-7621-4CA6-B3F8-D28ABD2CC63D}"/>
              </a:ext>
            </a:extLst>
          </p:cNvPr>
          <p:cNvSpPr>
            <a:spLocks noGrp="1"/>
          </p:cNvSpPr>
          <p:nvPr>
            <p:ph type="title"/>
          </p:nvPr>
        </p:nvSpPr>
        <p:spPr>
          <a:xfrm>
            <a:off x="228600" y="274638"/>
            <a:ext cx="8763000" cy="639762"/>
          </a:xfrm>
        </p:spPr>
        <p:txBody>
          <a:bodyPr/>
          <a:lstStyle/>
          <a:p>
            <a:r>
              <a:rPr lang="en-US" sz="4000" dirty="0"/>
              <a:t>Management Scenarios Tested in Cycles</a:t>
            </a:r>
          </a:p>
        </p:txBody>
      </p:sp>
      <p:sp>
        <p:nvSpPr>
          <p:cNvPr id="4" name="TextBox 3">
            <a:extLst>
              <a:ext uri="{FF2B5EF4-FFF2-40B4-BE49-F238E27FC236}">
                <a16:creationId xmlns:a16="http://schemas.microsoft.com/office/drawing/2014/main" id="{EAE8A352-11CA-4CD7-BDC2-35748EFD04DF}"/>
              </a:ext>
            </a:extLst>
          </p:cNvPr>
          <p:cNvSpPr txBox="1"/>
          <p:nvPr/>
        </p:nvSpPr>
        <p:spPr>
          <a:xfrm>
            <a:off x="685800" y="1600200"/>
            <a:ext cx="1219200" cy="369332"/>
          </a:xfrm>
          <a:prstGeom prst="rect">
            <a:avLst/>
          </a:prstGeom>
          <a:noFill/>
        </p:spPr>
        <p:txBody>
          <a:bodyPr wrap="square" rtlCol="0">
            <a:spAutoFit/>
          </a:bodyPr>
          <a:lstStyle/>
          <a:p>
            <a:r>
              <a:rPr lang="en-US" dirty="0"/>
              <a:t>Corn</a:t>
            </a:r>
          </a:p>
        </p:txBody>
      </p:sp>
      <p:sp>
        <p:nvSpPr>
          <p:cNvPr id="5" name="TextBox 4">
            <a:extLst>
              <a:ext uri="{FF2B5EF4-FFF2-40B4-BE49-F238E27FC236}">
                <a16:creationId xmlns:a16="http://schemas.microsoft.com/office/drawing/2014/main" id="{8CC218F9-B12C-4F70-AA9D-BD641F4B4DD7}"/>
              </a:ext>
            </a:extLst>
          </p:cNvPr>
          <p:cNvSpPr txBox="1"/>
          <p:nvPr/>
        </p:nvSpPr>
        <p:spPr>
          <a:xfrm>
            <a:off x="928440" y="1905000"/>
            <a:ext cx="1459246" cy="369332"/>
          </a:xfrm>
          <a:prstGeom prst="rect">
            <a:avLst/>
          </a:prstGeom>
          <a:noFill/>
        </p:spPr>
        <p:txBody>
          <a:bodyPr wrap="none" rtlCol="0">
            <a:spAutoFit/>
          </a:bodyPr>
          <a:lstStyle/>
          <a:p>
            <a:r>
              <a:rPr lang="en-US" dirty="0"/>
              <a:t>59.6 Mg/ha C</a:t>
            </a:r>
          </a:p>
        </p:txBody>
      </p:sp>
      <p:cxnSp>
        <p:nvCxnSpPr>
          <p:cNvPr id="7" name="Connector: Elbow 6">
            <a:extLst>
              <a:ext uri="{FF2B5EF4-FFF2-40B4-BE49-F238E27FC236}">
                <a16:creationId xmlns:a16="http://schemas.microsoft.com/office/drawing/2014/main" id="{CA37DCFD-CC29-427C-A37B-564D88092E12}"/>
              </a:ext>
            </a:extLst>
          </p:cNvPr>
          <p:cNvCxnSpPr/>
          <p:nvPr/>
        </p:nvCxnSpPr>
        <p:spPr bwMode="auto">
          <a:xfrm>
            <a:off x="928440" y="1993180"/>
            <a:ext cx="914400" cy="914400"/>
          </a:xfrm>
          <a:prstGeom prst="bentConnector3">
            <a:avLst>
              <a:gd name="adj1" fmla="val -575"/>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D5A92D9D-9B92-4072-9280-50D19165147E}"/>
              </a:ext>
            </a:extLst>
          </p:cNvPr>
          <p:cNvSpPr txBox="1"/>
          <p:nvPr/>
        </p:nvSpPr>
        <p:spPr>
          <a:xfrm>
            <a:off x="947934" y="2508087"/>
            <a:ext cx="2124171" cy="369332"/>
          </a:xfrm>
          <a:prstGeom prst="rect">
            <a:avLst/>
          </a:prstGeom>
          <a:noFill/>
        </p:spPr>
        <p:txBody>
          <a:bodyPr wrap="none" rtlCol="0">
            <a:spAutoFit/>
          </a:bodyPr>
          <a:lstStyle/>
          <a:p>
            <a:r>
              <a:rPr lang="en-US" dirty="0"/>
              <a:t>w/ tillage every 6 </a:t>
            </a:r>
            <a:r>
              <a:rPr lang="en-US" dirty="0" err="1"/>
              <a:t>yrs</a:t>
            </a:r>
            <a:endParaRPr lang="en-US" dirty="0"/>
          </a:p>
        </p:txBody>
      </p:sp>
      <p:sp>
        <p:nvSpPr>
          <p:cNvPr id="10" name="TextBox 9">
            <a:extLst>
              <a:ext uri="{FF2B5EF4-FFF2-40B4-BE49-F238E27FC236}">
                <a16:creationId xmlns:a16="http://schemas.microsoft.com/office/drawing/2014/main" id="{2CA728CB-D712-44AA-A8BE-C5C78E3DD59C}"/>
              </a:ext>
            </a:extLst>
          </p:cNvPr>
          <p:cNvSpPr txBox="1"/>
          <p:nvPr/>
        </p:nvSpPr>
        <p:spPr>
          <a:xfrm>
            <a:off x="1842840" y="2722914"/>
            <a:ext cx="593432" cy="369332"/>
          </a:xfrm>
          <a:prstGeom prst="rect">
            <a:avLst/>
          </a:prstGeom>
          <a:noFill/>
        </p:spPr>
        <p:txBody>
          <a:bodyPr wrap="none" rtlCol="0">
            <a:spAutoFit/>
          </a:bodyPr>
          <a:lstStyle/>
          <a:p>
            <a:r>
              <a:rPr lang="en-US" dirty="0"/>
              <a:t>61.0</a:t>
            </a:r>
          </a:p>
        </p:txBody>
      </p:sp>
      <p:cxnSp>
        <p:nvCxnSpPr>
          <p:cNvPr id="12" name="Straight Arrow Connector 11">
            <a:extLst>
              <a:ext uri="{FF2B5EF4-FFF2-40B4-BE49-F238E27FC236}">
                <a16:creationId xmlns:a16="http://schemas.microsoft.com/office/drawing/2014/main" id="{3DB0BF65-8054-46D8-807F-97986FEA686F}"/>
              </a:ext>
            </a:extLst>
          </p:cNvPr>
          <p:cNvCxnSpPr/>
          <p:nvPr/>
        </p:nvCxnSpPr>
        <p:spPr bwMode="auto">
          <a:xfrm>
            <a:off x="1303411" y="1784866"/>
            <a:ext cx="14478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CB922E5E-06F4-4B36-B19B-326769955C0C}"/>
              </a:ext>
            </a:extLst>
          </p:cNvPr>
          <p:cNvSpPr txBox="1"/>
          <p:nvPr/>
        </p:nvSpPr>
        <p:spPr>
          <a:xfrm>
            <a:off x="1273819" y="1405024"/>
            <a:ext cx="1337930" cy="369332"/>
          </a:xfrm>
          <a:prstGeom prst="rect">
            <a:avLst/>
          </a:prstGeom>
          <a:noFill/>
        </p:spPr>
        <p:txBody>
          <a:bodyPr wrap="none" rtlCol="0">
            <a:spAutoFit/>
          </a:bodyPr>
          <a:lstStyle/>
          <a:p>
            <a:r>
              <a:rPr lang="en-US" dirty="0"/>
              <a:t>+ cover crop</a:t>
            </a:r>
          </a:p>
        </p:txBody>
      </p:sp>
      <p:sp>
        <p:nvSpPr>
          <p:cNvPr id="15" name="TextBox 14">
            <a:extLst>
              <a:ext uri="{FF2B5EF4-FFF2-40B4-BE49-F238E27FC236}">
                <a16:creationId xmlns:a16="http://schemas.microsoft.com/office/drawing/2014/main" id="{53EC95C1-A56D-451D-85F4-1712AC0A31FB}"/>
              </a:ext>
            </a:extLst>
          </p:cNvPr>
          <p:cNvSpPr txBox="1"/>
          <p:nvPr/>
        </p:nvSpPr>
        <p:spPr>
          <a:xfrm>
            <a:off x="2775390" y="1589690"/>
            <a:ext cx="593432" cy="369332"/>
          </a:xfrm>
          <a:prstGeom prst="rect">
            <a:avLst/>
          </a:prstGeom>
          <a:noFill/>
        </p:spPr>
        <p:txBody>
          <a:bodyPr wrap="none" rtlCol="0">
            <a:spAutoFit/>
          </a:bodyPr>
          <a:lstStyle/>
          <a:p>
            <a:r>
              <a:rPr lang="en-US" dirty="0"/>
              <a:t>60.0</a:t>
            </a:r>
          </a:p>
        </p:txBody>
      </p:sp>
      <p:cxnSp>
        <p:nvCxnSpPr>
          <p:cNvPr id="16" name="Connector: Elbow 15">
            <a:extLst>
              <a:ext uri="{FF2B5EF4-FFF2-40B4-BE49-F238E27FC236}">
                <a16:creationId xmlns:a16="http://schemas.microsoft.com/office/drawing/2014/main" id="{93278E86-010D-45B6-A803-F48EBE2A0495}"/>
              </a:ext>
            </a:extLst>
          </p:cNvPr>
          <p:cNvCxnSpPr>
            <a:stCxn id="15" idx="2"/>
            <a:endCxn id="18" idx="1"/>
          </p:cNvCxnSpPr>
          <p:nvPr/>
        </p:nvCxnSpPr>
        <p:spPr bwMode="auto">
          <a:xfrm rot="16200000" flipH="1">
            <a:off x="3225206" y="1805921"/>
            <a:ext cx="556736" cy="862937"/>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D1AC9A2E-5A89-4089-A281-086BBD5145B3}"/>
              </a:ext>
            </a:extLst>
          </p:cNvPr>
          <p:cNvSpPr txBox="1"/>
          <p:nvPr/>
        </p:nvSpPr>
        <p:spPr>
          <a:xfrm>
            <a:off x="3061980" y="2100444"/>
            <a:ext cx="2124171" cy="369332"/>
          </a:xfrm>
          <a:prstGeom prst="rect">
            <a:avLst/>
          </a:prstGeom>
          <a:noFill/>
        </p:spPr>
        <p:txBody>
          <a:bodyPr wrap="none" rtlCol="0">
            <a:spAutoFit/>
          </a:bodyPr>
          <a:lstStyle/>
          <a:p>
            <a:r>
              <a:rPr lang="en-US" dirty="0"/>
              <a:t>w/ tillage every 6 </a:t>
            </a:r>
            <a:r>
              <a:rPr lang="en-US" dirty="0" err="1"/>
              <a:t>yrs</a:t>
            </a:r>
            <a:endParaRPr lang="en-US" dirty="0"/>
          </a:p>
        </p:txBody>
      </p:sp>
      <p:sp>
        <p:nvSpPr>
          <p:cNvPr id="18" name="TextBox 17">
            <a:extLst>
              <a:ext uri="{FF2B5EF4-FFF2-40B4-BE49-F238E27FC236}">
                <a16:creationId xmlns:a16="http://schemas.microsoft.com/office/drawing/2014/main" id="{1A288F49-3653-44E0-B8DE-9B12729079BF}"/>
              </a:ext>
            </a:extLst>
          </p:cNvPr>
          <p:cNvSpPr txBox="1"/>
          <p:nvPr/>
        </p:nvSpPr>
        <p:spPr>
          <a:xfrm>
            <a:off x="3935043" y="2331092"/>
            <a:ext cx="593432" cy="369332"/>
          </a:xfrm>
          <a:prstGeom prst="rect">
            <a:avLst/>
          </a:prstGeom>
          <a:noFill/>
        </p:spPr>
        <p:txBody>
          <a:bodyPr wrap="none" rtlCol="0">
            <a:spAutoFit/>
          </a:bodyPr>
          <a:lstStyle/>
          <a:p>
            <a:r>
              <a:rPr lang="en-US" dirty="0"/>
              <a:t>61.0</a:t>
            </a:r>
          </a:p>
        </p:txBody>
      </p:sp>
      <p:cxnSp>
        <p:nvCxnSpPr>
          <p:cNvPr id="20" name="Straight Arrow Connector 19">
            <a:extLst>
              <a:ext uri="{FF2B5EF4-FFF2-40B4-BE49-F238E27FC236}">
                <a16:creationId xmlns:a16="http://schemas.microsoft.com/office/drawing/2014/main" id="{5D73A2B4-587E-4AB8-BAAC-5C40622FF3A3}"/>
              </a:ext>
            </a:extLst>
          </p:cNvPr>
          <p:cNvCxnSpPr/>
          <p:nvPr/>
        </p:nvCxnSpPr>
        <p:spPr bwMode="auto">
          <a:xfrm>
            <a:off x="3429385" y="1801210"/>
            <a:ext cx="2438015"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a:extLst>
              <a:ext uri="{FF2B5EF4-FFF2-40B4-BE49-F238E27FC236}">
                <a16:creationId xmlns:a16="http://schemas.microsoft.com/office/drawing/2014/main" id="{75EF30AD-B927-47D8-950D-7C66BA85619C}"/>
              </a:ext>
            </a:extLst>
          </p:cNvPr>
          <p:cNvSpPr txBox="1"/>
          <p:nvPr/>
        </p:nvSpPr>
        <p:spPr>
          <a:xfrm>
            <a:off x="3532463" y="1431878"/>
            <a:ext cx="2100255" cy="369332"/>
          </a:xfrm>
          <a:prstGeom prst="rect">
            <a:avLst/>
          </a:prstGeom>
          <a:noFill/>
        </p:spPr>
        <p:txBody>
          <a:bodyPr wrap="none" rtlCol="0">
            <a:spAutoFit/>
          </a:bodyPr>
          <a:lstStyle/>
          <a:p>
            <a:r>
              <a:rPr lang="en-US" dirty="0"/>
              <a:t>+ 3T/ac poultry litter</a:t>
            </a:r>
          </a:p>
        </p:txBody>
      </p:sp>
      <p:sp>
        <p:nvSpPr>
          <p:cNvPr id="24" name="TextBox 23">
            <a:extLst>
              <a:ext uri="{FF2B5EF4-FFF2-40B4-BE49-F238E27FC236}">
                <a16:creationId xmlns:a16="http://schemas.microsoft.com/office/drawing/2014/main" id="{E7CACBD6-C6FF-47E6-8E52-6AB417C65E82}"/>
              </a:ext>
            </a:extLst>
          </p:cNvPr>
          <p:cNvSpPr txBox="1"/>
          <p:nvPr/>
        </p:nvSpPr>
        <p:spPr>
          <a:xfrm>
            <a:off x="5971239" y="1600200"/>
            <a:ext cx="593432" cy="369332"/>
          </a:xfrm>
          <a:prstGeom prst="rect">
            <a:avLst/>
          </a:prstGeom>
          <a:noFill/>
        </p:spPr>
        <p:txBody>
          <a:bodyPr wrap="none" rtlCol="0">
            <a:spAutoFit/>
          </a:bodyPr>
          <a:lstStyle/>
          <a:p>
            <a:r>
              <a:rPr lang="en-US" dirty="0"/>
              <a:t>78.2</a:t>
            </a:r>
          </a:p>
        </p:txBody>
      </p:sp>
      <p:cxnSp>
        <p:nvCxnSpPr>
          <p:cNvPr id="25" name="Connector: Elbow 24">
            <a:extLst>
              <a:ext uri="{FF2B5EF4-FFF2-40B4-BE49-F238E27FC236}">
                <a16:creationId xmlns:a16="http://schemas.microsoft.com/office/drawing/2014/main" id="{137244B1-8C22-4E3C-A49F-BBE01B893A6A}"/>
              </a:ext>
            </a:extLst>
          </p:cNvPr>
          <p:cNvCxnSpPr>
            <a:stCxn id="24" idx="2"/>
            <a:endCxn id="27" idx="1"/>
          </p:cNvCxnSpPr>
          <p:nvPr/>
        </p:nvCxnSpPr>
        <p:spPr bwMode="auto">
          <a:xfrm rot="16200000" flipH="1">
            <a:off x="6421055" y="1816431"/>
            <a:ext cx="556736" cy="862937"/>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a:extLst>
              <a:ext uri="{FF2B5EF4-FFF2-40B4-BE49-F238E27FC236}">
                <a16:creationId xmlns:a16="http://schemas.microsoft.com/office/drawing/2014/main" id="{AE025654-AFCB-4223-8935-043A355EA61C}"/>
              </a:ext>
            </a:extLst>
          </p:cNvPr>
          <p:cNvSpPr txBox="1"/>
          <p:nvPr/>
        </p:nvSpPr>
        <p:spPr>
          <a:xfrm>
            <a:off x="6257829" y="2110954"/>
            <a:ext cx="2124171" cy="369332"/>
          </a:xfrm>
          <a:prstGeom prst="rect">
            <a:avLst/>
          </a:prstGeom>
          <a:noFill/>
        </p:spPr>
        <p:txBody>
          <a:bodyPr wrap="none" rtlCol="0">
            <a:spAutoFit/>
          </a:bodyPr>
          <a:lstStyle/>
          <a:p>
            <a:r>
              <a:rPr lang="en-US" dirty="0"/>
              <a:t>w/ tillage every 6 </a:t>
            </a:r>
            <a:r>
              <a:rPr lang="en-US" dirty="0" err="1"/>
              <a:t>yrs</a:t>
            </a:r>
            <a:endParaRPr lang="en-US" dirty="0"/>
          </a:p>
        </p:txBody>
      </p:sp>
      <p:sp>
        <p:nvSpPr>
          <p:cNvPr id="27" name="TextBox 26">
            <a:extLst>
              <a:ext uri="{FF2B5EF4-FFF2-40B4-BE49-F238E27FC236}">
                <a16:creationId xmlns:a16="http://schemas.microsoft.com/office/drawing/2014/main" id="{0F9F2A3D-89F5-48BC-B353-719B7F6B4B59}"/>
              </a:ext>
            </a:extLst>
          </p:cNvPr>
          <p:cNvSpPr txBox="1"/>
          <p:nvPr/>
        </p:nvSpPr>
        <p:spPr>
          <a:xfrm>
            <a:off x="7130892" y="2341602"/>
            <a:ext cx="710451" cy="369332"/>
          </a:xfrm>
          <a:prstGeom prst="rect">
            <a:avLst/>
          </a:prstGeom>
          <a:noFill/>
        </p:spPr>
        <p:txBody>
          <a:bodyPr wrap="none" rtlCol="0">
            <a:spAutoFit/>
          </a:bodyPr>
          <a:lstStyle/>
          <a:p>
            <a:r>
              <a:rPr lang="en-US" dirty="0"/>
              <a:t>106.6</a:t>
            </a:r>
          </a:p>
        </p:txBody>
      </p:sp>
      <p:pic>
        <p:nvPicPr>
          <p:cNvPr id="29" name="Picture 28" descr="A picture containing arrow&#10;&#10;Description automatically generated">
            <a:extLst>
              <a:ext uri="{FF2B5EF4-FFF2-40B4-BE49-F238E27FC236}">
                <a16:creationId xmlns:a16="http://schemas.microsoft.com/office/drawing/2014/main" id="{290DE0E0-C51A-45E8-ACD9-2082F4B5D26B}"/>
              </a:ext>
            </a:extLst>
          </p:cNvPr>
          <p:cNvPicPr>
            <a:picLocks noChangeAspect="1"/>
          </p:cNvPicPr>
          <p:nvPr/>
        </p:nvPicPr>
        <p:blipFill rotWithShape="1">
          <a:blip r:embed="rId2">
            <a:extLst>
              <a:ext uri="{28A0092B-C50C-407E-A947-70E740481C1C}">
                <a14:useLocalDpi xmlns:a14="http://schemas.microsoft.com/office/drawing/2010/main" val="0"/>
              </a:ext>
            </a:extLst>
          </a:blip>
          <a:srcRect r="20019"/>
          <a:stretch/>
        </p:blipFill>
        <p:spPr>
          <a:xfrm>
            <a:off x="0" y="2971800"/>
            <a:ext cx="4342325" cy="3810000"/>
          </a:xfrm>
          <a:prstGeom prst="rect">
            <a:avLst/>
          </a:prstGeom>
        </p:spPr>
      </p:pic>
      <p:pic>
        <p:nvPicPr>
          <p:cNvPr id="31" name="Picture 30" descr="A picture containing arrow&#10;&#10;Description automatically generated">
            <a:extLst>
              <a:ext uri="{FF2B5EF4-FFF2-40B4-BE49-F238E27FC236}">
                <a16:creationId xmlns:a16="http://schemas.microsoft.com/office/drawing/2014/main" id="{0D26DB6E-6CAD-404A-A3EE-3C2A5F41F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819400"/>
            <a:ext cx="5429250" cy="3810000"/>
          </a:xfrm>
          <a:prstGeom prst="rect">
            <a:avLst/>
          </a:prstGeom>
        </p:spPr>
      </p:pic>
      <p:sp>
        <p:nvSpPr>
          <p:cNvPr id="32" name="Oval 31">
            <a:extLst>
              <a:ext uri="{FF2B5EF4-FFF2-40B4-BE49-F238E27FC236}">
                <a16:creationId xmlns:a16="http://schemas.microsoft.com/office/drawing/2014/main" id="{91CA1BE6-AD4F-4C41-938D-592E52884CB2}"/>
              </a:ext>
            </a:extLst>
          </p:cNvPr>
          <p:cNvSpPr/>
          <p:nvPr/>
        </p:nvSpPr>
        <p:spPr bwMode="auto">
          <a:xfrm>
            <a:off x="5825961" y="1531885"/>
            <a:ext cx="847121" cy="449469"/>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cs typeface="Arial" charset="0"/>
            </a:endParaRPr>
          </a:p>
        </p:txBody>
      </p:sp>
      <p:cxnSp>
        <p:nvCxnSpPr>
          <p:cNvPr id="34" name="Straight Arrow Connector 33">
            <a:extLst>
              <a:ext uri="{FF2B5EF4-FFF2-40B4-BE49-F238E27FC236}">
                <a16:creationId xmlns:a16="http://schemas.microsoft.com/office/drawing/2014/main" id="{B4CF1611-CBDE-42CA-8956-B28C6C8ABB39}"/>
              </a:ext>
            </a:extLst>
          </p:cNvPr>
          <p:cNvCxnSpPr>
            <a:stCxn id="32" idx="3"/>
          </p:cNvCxnSpPr>
          <p:nvPr/>
        </p:nvCxnSpPr>
        <p:spPr bwMode="auto">
          <a:xfrm flipH="1">
            <a:off x="2183436" y="1915531"/>
            <a:ext cx="3766583" cy="195900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Oval 37">
            <a:extLst>
              <a:ext uri="{FF2B5EF4-FFF2-40B4-BE49-F238E27FC236}">
                <a16:creationId xmlns:a16="http://schemas.microsoft.com/office/drawing/2014/main" id="{FC1EAFFF-F75A-4DB2-92B8-9B86ACD275B8}"/>
              </a:ext>
            </a:extLst>
          </p:cNvPr>
          <p:cNvSpPr/>
          <p:nvPr/>
        </p:nvSpPr>
        <p:spPr bwMode="auto">
          <a:xfrm>
            <a:off x="7062556" y="2301533"/>
            <a:ext cx="847121" cy="449469"/>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cs typeface="Arial" charset="0"/>
            </a:endParaRPr>
          </a:p>
        </p:txBody>
      </p:sp>
      <p:cxnSp>
        <p:nvCxnSpPr>
          <p:cNvPr id="39" name="Straight Arrow Connector 38">
            <a:extLst>
              <a:ext uri="{FF2B5EF4-FFF2-40B4-BE49-F238E27FC236}">
                <a16:creationId xmlns:a16="http://schemas.microsoft.com/office/drawing/2014/main" id="{29D67A41-E186-4B70-8279-058264DD6124}"/>
              </a:ext>
            </a:extLst>
          </p:cNvPr>
          <p:cNvCxnSpPr>
            <a:stCxn id="38" idx="3"/>
          </p:cNvCxnSpPr>
          <p:nvPr/>
        </p:nvCxnSpPr>
        <p:spPr bwMode="auto">
          <a:xfrm flipH="1">
            <a:off x="5408072" y="2685179"/>
            <a:ext cx="1778542" cy="119988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a:extLst>
              <a:ext uri="{FF2B5EF4-FFF2-40B4-BE49-F238E27FC236}">
                <a16:creationId xmlns:a16="http://schemas.microsoft.com/office/drawing/2014/main" id="{BDB1EE7D-20B8-4D04-A710-6617F0C16BAA}"/>
              </a:ext>
            </a:extLst>
          </p:cNvPr>
          <p:cNvSpPr txBox="1"/>
          <p:nvPr/>
        </p:nvSpPr>
        <p:spPr>
          <a:xfrm>
            <a:off x="877918" y="851026"/>
            <a:ext cx="6226769" cy="369332"/>
          </a:xfrm>
          <a:prstGeom prst="rect">
            <a:avLst/>
          </a:prstGeom>
          <a:noFill/>
        </p:spPr>
        <p:txBody>
          <a:bodyPr wrap="none" rtlCol="0">
            <a:spAutoFit/>
          </a:bodyPr>
          <a:lstStyle/>
          <a:p>
            <a:pPr marL="285750" indent="-285750">
              <a:buFont typeface="Arial" panose="020B0604020202020204" pitchFamily="34" charset="0"/>
              <a:buChar char="•"/>
            </a:pPr>
            <a:r>
              <a:rPr lang="en-US" b="1" dirty="0"/>
              <a:t>Hagerstown soil in Central Pennsylvania climate (2014-2019)</a:t>
            </a:r>
          </a:p>
        </p:txBody>
      </p:sp>
    </p:spTree>
    <p:extLst>
      <p:ext uri="{BB962C8B-B14F-4D97-AF65-F5344CB8AC3E}">
        <p14:creationId xmlns:p14="http://schemas.microsoft.com/office/powerpoint/2010/main" val="97594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5" grpId="0"/>
      <p:bldP spid="17" grpId="0"/>
      <p:bldP spid="18" grpId="0"/>
      <p:bldP spid="21" grpId="0"/>
      <p:bldP spid="24" grpId="0"/>
      <p:bldP spid="26" grpId="0"/>
      <p:bldP spid="27" grpId="0"/>
      <p:bldP spid="32"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ctrTitle"/>
          </p:nvPr>
        </p:nvSpPr>
        <p:spPr>
          <a:xfrm>
            <a:off x="76200" y="0"/>
            <a:ext cx="8991600" cy="838201"/>
          </a:xfrm>
        </p:spPr>
        <p:txBody>
          <a:bodyPr/>
          <a:lstStyle/>
          <a:p>
            <a:r>
              <a:rPr lang="en-US" altLang="en-US" sz="2800" b="1" dirty="0"/>
              <a:t>Why should you care about managing soil carbon?</a:t>
            </a:r>
            <a:endParaRPr lang="en-US" altLang="en-US" sz="2000" b="1" dirty="0"/>
          </a:p>
        </p:txBody>
      </p:sp>
      <p:pic>
        <p:nvPicPr>
          <p:cNvPr id="2" name="Picture 1" descr="DSC_0328">
            <a:extLst>
              <a:ext uri="{FF2B5EF4-FFF2-40B4-BE49-F238E27FC236}">
                <a16:creationId xmlns:a16="http://schemas.microsoft.com/office/drawing/2014/main" id="{7F8C6A12-AA7E-411B-ABC3-985263A2932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313" b="10652"/>
          <a:stretch/>
        </p:blipFill>
        <p:spPr bwMode="auto">
          <a:xfrm>
            <a:off x="6324600" y="838201"/>
            <a:ext cx="2561431"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75DD44-945A-4E7D-B739-1AB4A3534D26}"/>
              </a:ext>
            </a:extLst>
          </p:cNvPr>
          <p:cNvSpPr txBox="1"/>
          <p:nvPr/>
        </p:nvSpPr>
        <p:spPr>
          <a:xfrm>
            <a:off x="473029" y="990600"/>
            <a:ext cx="5501634" cy="4708981"/>
          </a:xfrm>
          <a:prstGeom prst="rect">
            <a:avLst/>
          </a:prstGeom>
          <a:noFill/>
        </p:spPr>
        <p:txBody>
          <a:bodyPr wrap="none" rtlCol="0">
            <a:spAutoFit/>
          </a:bodyPr>
          <a:lstStyle/>
          <a:p>
            <a:r>
              <a:rPr lang="en-US" sz="2800" b="1" dirty="0"/>
              <a:t>Soil health and productivity</a:t>
            </a:r>
          </a:p>
          <a:p>
            <a:pPr marL="800100" lvl="1" indent="-342900">
              <a:buFont typeface="Wingdings" panose="05000000000000000000" pitchFamily="2" charset="2"/>
              <a:buChar char="ü"/>
            </a:pPr>
            <a:r>
              <a:rPr lang="en-US" sz="2400" dirty="0"/>
              <a:t>Nutrient availability</a:t>
            </a:r>
          </a:p>
          <a:p>
            <a:pPr marL="800100" lvl="1" indent="-342900">
              <a:buFont typeface="Wingdings" panose="05000000000000000000" pitchFamily="2" charset="2"/>
              <a:buChar char="ü"/>
            </a:pPr>
            <a:r>
              <a:rPr lang="en-US" sz="2400" dirty="0"/>
              <a:t>Aggregation</a:t>
            </a:r>
          </a:p>
          <a:p>
            <a:pPr marL="800100" lvl="1" indent="-342900">
              <a:buFont typeface="Wingdings" panose="05000000000000000000" pitchFamily="2" charset="2"/>
              <a:buChar char="ü"/>
            </a:pPr>
            <a:r>
              <a:rPr lang="en-US" sz="2400" dirty="0"/>
              <a:t>Infiltration</a:t>
            </a:r>
          </a:p>
          <a:p>
            <a:pPr marL="800100" lvl="1" indent="-342900">
              <a:buFont typeface="Wingdings" panose="05000000000000000000" pitchFamily="2" charset="2"/>
              <a:buChar char="ü"/>
            </a:pPr>
            <a:r>
              <a:rPr lang="en-US" sz="2400" dirty="0"/>
              <a:t>Resilience to compaction</a:t>
            </a:r>
          </a:p>
          <a:p>
            <a:pPr marL="800100" lvl="1" indent="-342900">
              <a:buFont typeface="Wingdings" panose="05000000000000000000" pitchFamily="2" charset="2"/>
              <a:buChar char="ü"/>
            </a:pPr>
            <a:r>
              <a:rPr lang="en-US" sz="2400" dirty="0"/>
              <a:t>Resilience to drought</a:t>
            </a:r>
          </a:p>
          <a:p>
            <a:pPr marL="800100" lvl="1" indent="-342900">
              <a:buFont typeface="Wingdings" panose="05000000000000000000" pitchFamily="2" charset="2"/>
              <a:buChar char="ü"/>
            </a:pPr>
            <a:r>
              <a:rPr lang="en-US" sz="2400" dirty="0"/>
              <a:t>Resilience to excessive rain</a:t>
            </a:r>
          </a:p>
          <a:p>
            <a:endParaRPr lang="en-US" sz="2800" b="1" dirty="0"/>
          </a:p>
          <a:p>
            <a:r>
              <a:rPr lang="en-US" sz="2800" b="1" dirty="0"/>
              <a:t>Carbon sequestration</a:t>
            </a:r>
          </a:p>
          <a:p>
            <a:pPr marL="800100" lvl="1" indent="-342900">
              <a:buFont typeface="Wingdings" panose="05000000000000000000" pitchFamily="2" charset="2"/>
              <a:buChar char="ü"/>
            </a:pPr>
            <a:r>
              <a:rPr lang="en-US" sz="2400" dirty="0"/>
              <a:t>Reverse the trend in global warming</a:t>
            </a:r>
          </a:p>
          <a:p>
            <a:pPr marL="800100" lvl="1" indent="-342900">
              <a:buFont typeface="Wingdings" panose="05000000000000000000" pitchFamily="2" charset="2"/>
              <a:buChar char="ü"/>
            </a:pPr>
            <a:r>
              <a:rPr lang="en-US" sz="2400" dirty="0"/>
              <a:t>Participate in carbon markets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628473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9EC3-7621-4CA6-B3F8-D28ABD2CC63D}"/>
              </a:ext>
            </a:extLst>
          </p:cNvPr>
          <p:cNvSpPr>
            <a:spLocks noGrp="1"/>
          </p:cNvSpPr>
          <p:nvPr>
            <p:ph type="title"/>
          </p:nvPr>
        </p:nvSpPr>
        <p:spPr>
          <a:xfrm>
            <a:off x="228600" y="274638"/>
            <a:ext cx="8763000" cy="639762"/>
          </a:xfrm>
        </p:spPr>
        <p:txBody>
          <a:bodyPr/>
          <a:lstStyle/>
          <a:p>
            <a:r>
              <a:rPr lang="en-US" sz="4000" dirty="0"/>
              <a:t>Management Scenarios Tested in Cycles</a:t>
            </a:r>
          </a:p>
        </p:txBody>
      </p:sp>
      <p:sp>
        <p:nvSpPr>
          <p:cNvPr id="4" name="TextBox 3">
            <a:extLst>
              <a:ext uri="{FF2B5EF4-FFF2-40B4-BE49-F238E27FC236}">
                <a16:creationId xmlns:a16="http://schemas.microsoft.com/office/drawing/2014/main" id="{EAE8A352-11CA-4CD7-BDC2-35748EFD04DF}"/>
              </a:ext>
            </a:extLst>
          </p:cNvPr>
          <p:cNvSpPr txBox="1"/>
          <p:nvPr/>
        </p:nvSpPr>
        <p:spPr>
          <a:xfrm>
            <a:off x="685800" y="1600200"/>
            <a:ext cx="1219200" cy="369332"/>
          </a:xfrm>
          <a:prstGeom prst="rect">
            <a:avLst/>
          </a:prstGeom>
          <a:noFill/>
        </p:spPr>
        <p:txBody>
          <a:bodyPr wrap="square" rtlCol="0">
            <a:spAutoFit/>
          </a:bodyPr>
          <a:lstStyle/>
          <a:p>
            <a:r>
              <a:rPr lang="en-US" dirty="0"/>
              <a:t>Corn</a:t>
            </a:r>
          </a:p>
        </p:txBody>
      </p:sp>
      <p:sp>
        <p:nvSpPr>
          <p:cNvPr id="5" name="TextBox 4">
            <a:extLst>
              <a:ext uri="{FF2B5EF4-FFF2-40B4-BE49-F238E27FC236}">
                <a16:creationId xmlns:a16="http://schemas.microsoft.com/office/drawing/2014/main" id="{8CC218F9-B12C-4F70-AA9D-BD641F4B4DD7}"/>
              </a:ext>
            </a:extLst>
          </p:cNvPr>
          <p:cNvSpPr txBox="1"/>
          <p:nvPr/>
        </p:nvSpPr>
        <p:spPr>
          <a:xfrm>
            <a:off x="928440" y="1905000"/>
            <a:ext cx="1459246" cy="369332"/>
          </a:xfrm>
          <a:prstGeom prst="rect">
            <a:avLst/>
          </a:prstGeom>
          <a:noFill/>
        </p:spPr>
        <p:txBody>
          <a:bodyPr wrap="none" rtlCol="0">
            <a:spAutoFit/>
          </a:bodyPr>
          <a:lstStyle/>
          <a:p>
            <a:r>
              <a:rPr lang="en-US" dirty="0"/>
              <a:t>59.6 Mg/ha C</a:t>
            </a:r>
          </a:p>
        </p:txBody>
      </p:sp>
      <p:cxnSp>
        <p:nvCxnSpPr>
          <p:cNvPr id="7" name="Connector: Elbow 6">
            <a:extLst>
              <a:ext uri="{FF2B5EF4-FFF2-40B4-BE49-F238E27FC236}">
                <a16:creationId xmlns:a16="http://schemas.microsoft.com/office/drawing/2014/main" id="{CA37DCFD-CC29-427C-A37B-564D88092E12}"/>
              </a:ext>
            </a:extLst>
          </p:cNvPr>
          <p:cNvCxnSpPr/>
          <p:nvPr/>
        </p:nvCxnSpPr>
        <p:spPr bwMode="auto">
          <a:xfrm>
            <a:off x="928440" y="1993180"/>
            <a:ext cx="914400" cy="914400"/>
          </a:xfrm>
          <a:prstGeom prst="bentConnector3">
            <a:avLst>
              <a:gd name="adj1" fmla="val -575"/>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D5A92D9D-9B92-4072-9280-50D19165147E}"/>
              </a:ext>
            </a:extLst>
          </p:cNvPr>
          <p:cNvSpPr txBox="1"/>
          <p:nvPr/>
        </p:nvSpPr>
        <p:spPr>
          <a:xfrm>
            <a:off x="947934" y="2508087"/>
            <a:ext cx="2124171" cy="369332"/>
          </a:xfrm>
          <a:prstGeom prst="rect">
            <a:avLst/>
          </a:prstGeom>
          <a:noFill/>
        </p:spPr>
        <p:txBody>
          <a:bodyPr wrap="none" rtlCol="0">
            <a:spAutoFit/>
          </a:bodyPr>
          <a:lstStyle/>
          <a:p>
            <a:r>
              <a:rPr lang="en-US" dirty="0"/>
              <a:t>w/ tillage every 6 </a:t>
            </a:r>
            <a:r>
              <a:rPr lang="en-US" dirty="0" err="1"/>
              <a:t>yrs</a:t>
            </a:r>
            <a:endParaRPr lang="en-US" dirty="0"/>
          </a:p>
        </p:txBody>
      </p:sp>
      <p:sp>
        <p:nvSpPr>
          <p:cNvPr id="10" name="TextBox 9">
            <a:extLst>
              <a:ext uri="{FF2B5EF4-FFF2-40B4-BE49-F238E27FC236}">
                <a16:creationId xmlns:a16="http://schemas.microsoft.com/office/drawing/2014/main" id="{2CA728CB-D712-44AA-A8BE-C5C78E3DD59C}"/>
              </a:ext>
            </a:extLst>
          </p:cNvPr>
          <p:cNvSpPr txBox="1"/>
          <p:nvPr/>
        </p:nvSpPr>
        <p:spPr>
          <a:xfrm>
            <a:off x="1842840" y="2722914"/>
            <a:ext cx="593432" cy="369332"/>
          </a:xfrm>
          <a:prstGeom prst="rect">
            <a:avLst/>
          </a:prstGeom>
          <a:noFill/>
        </p:spPr>
        <p:txBody>
          <a:bodyPr wrap="none" rtlCol="0">
            <a:spAutoFit/>
          </a:bodyPr>
          <a:lstStyle/>
          <a:p>
            <a:r>
              <a:rPr lang="en-US" dirty="0"/>
              <a:t>61.0</a:t>
            </a:r>
          </a:p>
        </p:txBody>
      </p:sp>
      <p:cxnSp>
        <p:nvCxnSpPr>
          <p:cNvPr id="12" name="Straight Arrow Connector 11">
            <a:extLst>
              <a:ext uri="{FF2B5EF4-FFF2-40B4-BE49-F238E27FC236}">
                <a16:creationId xmlns:a16="http://schemas.microsoft.com/office/drawing/2014/main" id="{3DB0BF65-8054-46D8-807F-97986FEA686F}"/>
              </a:ext>
            </a:extLst>
          </p:cNvPr>
          <p:cNvCxnSpPr/>
          <p:nvPr/>
        </p:nvCxnSpPr>
        <p:spPr bwMode="auto">
          <a:xfrm>
            <a:off x="1303411" y="1784866"/>
            <a:ext cx="14478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CB922E5E-06F4-4B36-B19B-326769955C0C}"/>
              </a:ext>
            </a:extLst>
          </p:cNvPr>
          <p:cNvSpPr txBox="1"/>
          <p:nvPr/>
        </p:nvSpPr>
        <p:spPr>
          <a:xfrm>
            <a:off x="1273819" y="1405024"/>
            <a:ext cx="1337930" cy="369332"/>
          </a:xfrm>
          <a:prstGeom prst="rect">
            <a:avLst/>
          </a:prstGeom>
          <a:noFill/>
        </p:spPr>
        <p:txBody>
          <a:bodyPr wrap="none" rtlCol="0">
            <a:spAutoFit/>
          </a:bodyPr>
          <a:lstStyle/>
          <a:p>
            <a:r>
              <a:rPr lang="en-US" dirty="0"/>
              <a:t>+ cover crop</a:t>
            </a:r>
          </a:p>
        </p:txBody>
      </p:sp>
      <p:sp>
        <p:nvSpPr>
          <p:cNvPr id="15" name="TextBox 14">
            <a:extLst>
              <a:ext uri="{FF2B5EF4-FFF2-40B4-BE49-F238E27FC236}">
                <a16:creationId xmlns:a16="http://schemas.microsoft.com/office/drawing/2014/main" id="{53EC95C1-A56D-451D-85F4-1712AC0A31FB}"/>
              </a:ext>
            </a:extLst>
          </p:cNvPr>
          <p:cNvSpPr txBox="1"/>
          <p:nvPr/>
        </p:nvSpPr>
        <p:spPr>
          <a:xfrm>
            <a:off x="2775390" y="1589690"/>
            <a:ext cx="593432" cy="369332"/>
          </a:xfrm>
          <a:prstGeom prst="rect">
            <a:avLst/>
          </a:prstGeom>
          <a:noFill/>
        </p:spPr>
        <p:txBody>
          <a:bodyPr wrap="none" rtlCol="0">
            <a:spAutoFit/>
          </a:bodyPr>
          <a:lstStyle/>
          <a:p>
            <a:r>
              <a:rPr lang="en-US" dirty="0"/>
              <a:t>60.0</a:t>
            </a:r>
          </a:p>
        </p:txBody>
      </p:sp>
      <p:cxnSp>
        <p:nvCxnSpPr>
          <p:cNvPr id="16" name="Connector: Elbow 15">
            <a:extLst>
              <a:ext uri="{FF2B5EF4-FFF2-40B4-BE49-F238E27FC236}">
                <a16:creationId xmlns:a16="http://schemas.microsoft.com/office/drawing/2014/main" id="{93278E86-010D-45B6-A803-F48EBE2A0495}"/>
              </a:ext>
            </a:extLst>
          </p:cNvPr>
          <p:cNvCxnSpPr>
            <a:stCxn id="15" idx="2"/>
            <a:endCxn id="18" idx="1"/>
          </p:cNvCxnSpPr>
          <p:nvPr/>
        </p:nvCxnSpPr>
        <p:spPr bwMode="auto">
          <a:xfrm rot="16200000" flipH="1">
            <a:off x="3225206" y="1805921"/>
            <a:ext cx="556736" cy="862937"/>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D1AC9A2E-5A89-4089-A281-086BBD5145B3}"/>
              </a:ext>
            </a:extLst>
          </p:cNvPr>
          <p:cNvSpPr txBox="1"/>
          <p:nvPr/>
        </p:nvSpPr>
        <p:spPr>
          <a:xfrm>
            <a:off x="3061980" y="2100444"/>
            <a:ext cx="2124171" cy="369332"/>
          </a:xfrm>
          <a:prstGeom prst="rect">
            <a:avLst/>
          </a:prstGeom>
          <a:noFill/>
        </p:spPr>
        <p:txBody>
          <a:bodyPr wrap="none" rtlCol="0">
            <a:spAutoFit/>
          </a:bodyPr>
          <a:lstStyle/>
          <a:p>
            <a:r>
              <a:rPr lang="en-US" dirty="0"/>
              <a:t>w/ tillage every 6 </a:t>
            </a:r>
            <a:r>
              <a:rPr lang="en-US" dirty="0" err="1"/>
              <a:t>yrs</a:t>
            </a:r>
            <a:endParaRPr lang="en-US" dirty="0"/>
          </a:p>
        </p:txBody>
      </p:sp>
      <p:sp>
        <p:nvSpPr>
          <p:cNvPr id="18" name="TextBox 17">
            <a:extLst>
              <a:ext uri="{FF2B5EF4-FFF2-40B4-BE49-F238E27FC236}">
                <a16:creationId xmlns:a16="http://schemas.microsoft.com/office/drawing/2014/main" id="{1A288F49-3653-44E0-B8DE-9B12729079BF}"/>
              </a:ext>
            </a:extLst>
          </p:cNvPr>
          <p:cNvSpPr txBox="1"/>
          <p:nvPr/>
        </p:nvSpPr>
        <p:spPr>
          <a:xfrm>
            <a:off x="3935043" y="2331092"/>
            <a:ext cx="593432" cy="369332"/>
          </a:xfrm>
          <a:prstGeom prst="rect">
            <a:avLst/>
          </a:prstGeom>
          <a:noFill/>
        </p:spPr>
        <p:txBody>
          <a:bodyPr wrap="none" rtlCol="0">
            <a:spAutoFit/>
          </a:bodyPr>
          <a:lstStyle/>
          <a:p>
            <a:r>
              <a:rPr lang="en-US" dirty="0"/>
              <a:t>61.0</a:t>
            </a:r>
          </a:p>
        </p:txBody>
      </p:sp>
      <p:cxnSp>
        <p:nvCxnSpPr>
          <p:cNvPr id="20" name="Straight Arrow Connector 19">
            <a:extLst>
              <a:ext uri="{FF2B5EF4-FFF2-40B4-BE49-F238E27FC236}">
                <a16:creationId xmlns:a16="http://schemas.microsoft.com/office/drawing/2014/main" id="{5D73A2B4-587E-4AB8-BAAC-5C40622FF3A3}"/>
              </a:ext>
            </a:extLst>
          </p:cNvPr>
          <p:cNvCxnSpPr/>
          <p:nvPr/>
        </p:nvCxnSpPr>
        <p:spPr bwMode="auto">
          <a:xfrm>
            <a:off x="3429385" y="1801210"/>
            <a:ext cx="2438015"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a:extLst>
              <a:ext uri="{FF2B5EF4-FFF2-40B4-BE49-F238E27FC236}">
                <a16:creationId xmlns:a16="http://schemas.microsoft.com/office/drawing/2014/main" id="{75EF30AD-B927-47D8-950D-7C66BA85619C}"/>
              </a:ext>
            </a:extLst>
          </p:cNvPr>
          <p:cNvSpPr txBox="1"/>
          <p:nvPr/>
        </p:nvSpPr>
        <p:spPr>
          <a:xfrm>
            <a:off x="3532463" y="1431878"/>
            <a:ext cx="2100255" cy="369332"/>
          </a:xfrm>
          <a:prstGeom prst="rect">
            <a:avLst/>
          </a:prstGeom>
          <a:noFill/>
        </p:spPr>
        <p:txBody>
          <a:bodyPr wrap="none" rtlCol="0">
            <a:spAutoFit/>
          </a:bodyPr>
          <a:lstStyle/>
          <a:p>
            <a:r>
              <a:rPr lang="en-US" dirty="0"/>
              <a:t>+ 3T/ac poultry litter</a:t>
            </a:r>
          </a:p>
        </p:txBody>
      </p:sp>
      <p:sp>
        <p:nvSpPr>
          <p:cNvPr id="24" name="TextBox 23">
            <a:extLst>
              <a:ext uri="{FF2B5EF4-FFF2-40B4-BE49-F238E27FC236}">
                <a16:creationId xmlns:a16="http://schemas.microsoft.com/office/drawing/2014/main" id="{E7CACBD6-C6FF-47E6-8E52-6AB417C65E82}"/>
              </a:ext>
            </a:extLst>
          </p:cNvPr>
          <p:cNvSpPr txBox="1"/>
          <p:nvPr/>
        </p:nvSpPr>
        <p:spPr>
          <a:xfrm>
            <a:off x="5971239" y="1600200"/>
            <a:ext cx="593432" cy="369332"/>
          </a:xfrm>
          <a:prstGeom prst="rect">
            <a:avLst/>
          </a:prstGeom>
          <a:noFill/>
        </p:spPr>
        <p:txBody>
          <a:bodyPr wrap="none" rtlCol="0">
            <a:spAutoFit/>
          </a:bodyPr>
          <a:lstStyle/>
          <a:p>
            <a:r>
              <a:rPr lang="en-US" dirty="0"/>
              <a:t>78.2</a:t>
            </a:r>
          </a:p>
        </p:txBody>
      </p:sp>
      <p:cxnSp>
        <p:nvCxnSpPr>
          <p:cNvPr id="25" name="Connector: Elbow 24">
            <a:extLst>
              <a:ext uri="{FF2B5EF4-FFF2-40B4-BE49-F238E27FC236}">
                <a16:creationId xmlns:a16="http://schemas.microsoft.com/office/drawing/2014/main" id="{137244B1-8C22-4E3C-A49F-BBE01B893A6A}"/>
              </a:ext>
            </a:extLst>
          </p:cNvPr>
          <p:cNvCxnSpPr>
            <a:stCxn id="24" idx="2"/>
            <a:endCxn id="27" idx="1"/>
          </p:cNvCxnSpPr>
          <p:nvPr/>
        </p:nvCxnSpPr>
        <p:spPr bwMode="auto">
          <a:xfrm rot="16200000" flipH="1">
            <a:off x="6421055" y="1816431"/>
            <a:ext cx="556736" cy="862937"/>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a:extLst>
              <a:ext uri="{FF2B5EF4-FFF2-40B4-BE49-F238E27FC236}">
                <a16:creationId xmlns:a16="http://schemas.microsoft.com/office/drawing/2014/main" id="{AE025654-AFCB-4223-8935-043A355EA61C}"/>
              </a:ext>
            </a:extLst>
          </p:cNvPr>
          <p:cNvSpPr txBox="1"/>
          <p:nvPr/>
        </p:nvSpPr>
        <p:spPr>
          <a:xfrm>
            <a:off x="6257829" y="2110954"/>
            <a:ext cx="2124171" cy="369332"/>
          </a:xfrm>
          <a:prstGeom prst="rect">
            <a:avLst/>
          </a:prstGeom>
          <a:noFill/>
        </p:spPr>
        <p:txBody>
          <a:bodyPr wrap="none" rtlCol="0">
            <a:spAutoFit/>
          </a:bodyPr>
          <a:lstStyle/>
          <a:p>
            <a:r>
              <a:rPr lang="en-US" dirty="0"/>
              <a:t>w/ tillage every 6 </a:t>
            </a:r>
            <a:r>
              <a:rPr lang="en-US" dirty="0" err="1"/>
              <a:t>yrs</a:t>
            </a:r>
            <a:endParaRPr lang="en-US" dirty="0"/>
          </a:p>
        </p:txBody>
      </p:sp>
      <p:sp>
        <p:nvSpPr>
          <p:cNvPr id="27" name="TextBox 26">
            <a:extLst>
              <a:ext uri="{FF2B5EF4-FFF2-40B4-BE49-F238E27FC236}">
                <a16:creationId xmlns:a16="http://schemas.microsoft.com/office/drawing/2014/main" id="{0F9F2A3D-89F5-48BC-B353-719B7F6B4B59}"/>
              </a:ext>
            </a:extLst>
          </p:cNvPr>
          <p:cNvSpPr txBox="1"/>
          <p:nvPr/>
        </p:nvSpPr>
        <p:spPr>
          <a:xfrm>
            <a:off x="7130892" y="2341602"/>
            <a:ext cx="710451" cy="369332"/>
          </a:xfrm>
          <a:prstGeom prst="rect">
            <a:avLst/>
          </a:prstGeom>
          <a:noFill/>
        </p:spPr>
        <p:txBody>
          <a:bodyPr wrap="none" rtlCol="0">
            <a:spAutoFit/>
          </a:bodyPr>
          <a:lstStyle/>
          <a:p>
            <a:r>
              <a:rPr lang="en-US" dirty="0"/>
              <a:t>106.6</a:t>
            </a:r>
          </a:p>
        </p:txBody>
      </p:sp>
      <p:sp>
        <p:nvSpPr>
          <p:cNvPr id="28" name="TextBox 27">
            <a:extLst>
              <a:ext uri="{FF2B5EF4-FFF2-40B4-BE49-F238E27FC236}">
                <a16:creationId xmlns:a16="http://schemas.microsoft.com/office/drawing/2014/main" id="{7F596550-7CDA-4CC4-863E-08437831C1B9}"/>
              </a:ext>
            </a:extLst>
          </p:cNvPr>
          <p:cNvSpPr txBox="1"/>
          <p:nvPr/>
        </p:nvSpPr>
        <p:spPr>
          <a:xfrm>
            <a:off x="235238" y="3968913"/>
            <a:ext cx="1219200" cy="369332"/>
          </a:xfrm>
          <a:prstGeom prst="rect">
            <a:avLst/>
          </a:prstGeom>
          <a:noFill/>
        </p:spPr>
        <p:txBody>
          <a:bodyPr wrap="square" rtlCol="0">
            <a:spAutoFit/>
          </a:bodyPr>
          <a:lstStyle/>
          <a:p>
            <a:r>
              <a:rPr lang="en-US" dirty="0"/>
              <a:t>Corn/Soy</a:t>
            </a:r>
          </a:p>
        </p:txBody>
      </p:sp>
      <p:sp>
        <p:nvSpPr>
          <p:cNvPr id="30" name="TextBox 29">
            <a:extLst>
              <a:ext uri="{FF2B5EF4-FFF2-40B4-BE49-F238E27FC236}">
                <a16:creationId xmlns:a16="http://schemas.microsoft.com/office/drawing/2014/main" id="{CFC03889-827B-41BE-A34A-E8C1CBDE6695}"/>
              </a:ext>
            </a:extLst>
          </p:cNvPr>
          <p:cNvSpPr txBox="1"/>
          <p:nvPr/>
        </p:nvSpPr>
        <p:spPr>
          <a:xfrm>
            <a:off x="928440" y="4299154"/>
            <a:ext cx="1459246" cy="369332"/>
          </a:xfrm>
          <a:prstGeom prst="rect">
            <a:avLst/>
          </a:prstGeom>
          <a:noFill/>
        </p:spPr>
        <p:txBody>
          <a:bodyPr wrap="none" rtlCol="0">
            <a:spAutoFit/>
          </a:bodyPr>
          <a:lstStyle/>
          <a:p>
            <a:r>
              <a:rPr lang="en-US" dirty="0"/>
              <a:t>60.6 Mg/ha C</a:t>
            </a:r>
          </a:p>
        </p:txBody>
      </p:sp>
      <p:cxnSp>
        <p:nvCxnSpPr>
          <p:cNvPr id="33" name="Connector: Elbow 32">
            <a:extLst>
              <a:ext uri="{FF2B5EF4-FFF2-40B4-BE49-F238E27FC236}">
                <a16:creationId xmlns:a16="http://schemas.microsoft.com/office/drawing/2014/main" id="{8FE8FA17-09B1-4F0E-B022-BFA644ABC73F}"/>
              </a:ext>
            </a:extLst>
          </p:cNvPr>
          <p:cNvCxnSpPr/>
          <p:nvPr/>
        </p:nvCxnSpPr>
        <p:spPr bwMode="auto">
          <a:xfrm>
            <a:off x="928440" y="4387334"/>
            <a:ext cx="914400" cy="914400"/>
          </a:xfrm>
          <a:prstGeom prst="bentConnector3">
            <a:avLst>
              <a:gd name="adj1" fmla="val -575"/>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a:extLst>
              <a:ext uri="{FF2B5EF4-FFF2-40B4-BE49-F238E27FC236}">
                <a16:creationId xmlns:a16="http://schemas.microsoft.com/office/drawing/2014/main" id="{D63BBD7B-928D-4F9C-8330-3923600B0AA8}"/>
              </a:ext>
            </a:extLst>
          </p:cNvPr>
          <p:cNvSpPr txBox="1"/>
          <p:nvPr/>
        </p:nvSpPr>
        <p:spPr>
          <a:xfrm>
            <a:off x="947934" y="4902241"/>
            <a:ext cx="2124171" cy="369332"/>
          </a:xfrm>
          <a:prstGeom prst="rect">
            <a:avLst/>
          </a:prstGeom>
          <a:noFill/>
        </p:spPr>
        <p:txBody>
          <a:bodyPr wrap="none" rtlCol="0">
            <a:spAutoFit/>
          </a:bodyPr>
          <a:lstStyle/>
          <a:p>
            <a:r>
              <a:rPr lang="en-US" dirty="0"/>
              <a:t>w/ tillage every 6 </a:t>
            </a:r>
            <a:r>
              <a:rPr lang="en-US" dirty="0" err="1"/>
              <a:t>yrs</a:t>
            </a:r>
            <a:endParaRPr lang="en-US" dirty="0"/>
          </a:p>
        </p:txBody>
      </p:sp>
      <p:sp>
        <p:nvSpPr>
          <p:cNvPr id="36" name="TextBox 35">
            <a:extLst>
              <a:ext uri="{FF2B5EF4-FFF2-40B4-BE49-F238E27FC236}">
                <a16:creationId xmlns:a16="http://schemas.microsoft.com/office/drawing/2014/main" id="{3693C78B-50DF-4FAC-AD62-1E10B73349DD}"/>
              </a:ext>
            </a:extLst>
          </p:cNvPr>
          <p:cNvSpPr txBox="1"/>
          <p:nvPr/>
        </p:nvSpPr>
        <p:spPr>
          <a:xfrm>
            <a:off x="1842840" y="5117068"/>
            <a:ext cx="593432" cy="369332"/>
          </a:xfrm>
          <a:prstGeom prst="rect">
            <a:avLst/>
          </a:prstGeom>
          <a:noFill/>
        </p:spPr>
        <p:txBody>
          <a:bodyPr wrap="none" rtlCol="0">
            <a:spAutoFit/>
          </a:bodyPr>
          <a:lstStyle/>
          <a:p>
            <a:r>
              <a:rPr lang="en-US" dirty="0"/>
              <a:t>95.2</a:t>
            </a:r>
          </a:p>
        </p:txBody>
      </p:sp>
      <p:cxnSp>
        <p:nvCxnSpPr>
          <p:cNvPr id="37" name="Straight Arrow Connector 36">
            <a:extLst>
              <a:ext uri="{FF2B5EF4-FFF2-40B4-BE49-F238E27FC236}">
                <a16:creationId xmlns:a16="http://schemas.microsoft.com/office/drawing/2014/main" id="{C14F026E-EF3D-4582-885F-F6F3D4A6CE5C}"/>
              </a:ext>
            </a:extLst>
          </p:cNvPr>
          <p:cNvCxnSpPr/>
          <p:nvPr/>
        </p:nvCxnSpPr>
        <p:spPr bwMode="auto">
          <a:xfrm>
            <a:off x="1303411" y="4179020"/>
            <a:ext cx="14478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a:extLst>
              <a:ext uri="{FF2B5EF4-FFF2-40B4-BE49-F238E27FC236}">
                <a16:creationId xmlns:a16="http://schemas.microsoft.com/office/drawing/2014/main" id="{53C2A7BD-5B55-4414-97EB-818CE8CFA985}"/>
              </a:ext>
            </a:extLst>
          </p:cNvPr>
          <p:cNvSpPr txBox="1"/>
          <p:nvPr/>
        </p:nvSpPr>
        <p:spPr>
          <a:xfrm>
            <a:off x="1273819" y="3799178"/>
            <a:ext cx="1337930" cy="369332"/>
          </a:xfrm>
          <a:prstGeom prst="rect">
            <a:avLst/>
          </a:prstGeom>
          <a:noFill/>
        </p:spPr>
        <p:txBody>
          <a:bodyPr wrap="none" rtlCol="0">
            <a:spAutoFit/>
          </a:bodyPr>
          <a:lstStyle/>
          <a:p>
            <a:r>
              <a:rPr lang="en-US" dirty="0"/>
              <a:t>+ cover crop</a:t>
            </a:r>
          </a:p>
        </p:txBody>
      </p:sp>
      <p:sp>
        <p:nvSpPr>
          <p:cNvPr id="41" name="TextBox 40">
            <a:extLst>
              <a:ext uri="{FF2B5EF4-FFF2-40B4-BE49-F238E27FC236}">
                <a16:creationId xmlns:a16="http://schemas.microsoft.com/office/drawing/2014/main" id="{5A5F9BBA-B168-4708-AB56-B6220DE5212B}"/>
              </a:ext>
            </a:extLst>
          </p:cNvPr>
          <p:cNvSpPr txBox="1"/>
          <p:nvPr/>
        </p:nvSpPr>
        <p:spPr>
          <a:xfrm>
            <a:off x="2775390" y="3983844"/>
            <a:ext cx="593432" cy="369332"/>
          </a:xfrm>
          <a:prstGeom prst="rect">
            <a:avLst/>
          </a:prstGeom>
          <a:noFill/>
        </p:spPr>
        <p:txBody>
          <a:bodyPr wrap="none" rtlCol="0">
            <a:spAutoFit/>
          </a:bodyPr>
          <a:lstStyle/>
          <a:p>
            <a:r>
              <a:rPr lang="en-US" dirty="0"/>
              <a:t>62.6</a:t>
            </a:r>
          </a:p>
        </p:txBody>
      </p:sp>
      <p:cxnSp>
        <p:nvCxnSpPr>
          <p:cNvPr id="42" name="Connector: Elbow 41">
            <a:extLst>
              <a:ext uri="{FF2B5EF4-FFF2-40B4-BE49-F238E27FC236}">
                <a16:creationId xmlns:a16="http://schemas.microsoft.com/office/drawing/2014/main" id="{F7DBF788-18A1-4356-B2E2-A0F03A6CB8F0}"/>
              </a:ext>
            </a:extLst>
          </p:cNvPr>
          <p:cNvCxnSpPr>
            <a:stCxn id="41" idx="2"/>
            <a:endCxn id="44" idx="1"/>
          </p:cNvCxnSpPr>
          <p:nvPr/>
        </p:nvCxnSpPr>
        <p:spPr bwMode="auto">
          <a:xfrm rot="16200000" flipH="1">
            <a:off x="3225206" y="4200075"/>
            <a:ext cx="556736" cy="862937"/>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a:extLst>
              <a:ext uri="{FF2B5EF4-FFF2-40B4-BE49-F238E27FC236}">
                <a16:creationId xmlns:a16="http://schemas.microsoft.com/office/drawing/2014/main" id="{A7FD0908-2DC4-479C-902D-0A412B9A10C0}"/>
              </a:ext>
            </a:extLst>
          </p:cNvPr>
          <p:cNvSpPr txBox="1"/>
          <p:nvPr/>
        </p:nvSpPr>
        <p:spPr>
          <a:xfrm>
            <a:off x="3061980" y="4494598"/>
            <a:ext cx="2124171" cy="369332"/>
          </a:xfrm>
          <a:prstGeom prst="rect">
            <a:avLst/>
          </a:prstGeom>
          <a:noFill/>
        </p:spPr>
        <p:txBody>
          <a:bodyPr wrap="none" rtlCol="0">
            <a:spAutoFit/>
          </a:bodyPr>
          <a:lstStyle/>
          <a:p>
            <a:r>
              <a:rPr lang="en-US" dirty="0"/>
              <a:t>w/ tillage every 6 </a:t>
            </a:r>
            <a:r>
              <a:rPr lang="en-US" dirty="0" err="1"/>
              <a:t>yrs</a:t>
            </a:r>
            <a:endParaRPr lang="en-US" dirty="0"/>
          </a:p>
        </p:txBody>
      </p:sp>
      <p:sp>
        <p:nvSpPr>
          <p:cNvPr id="44" name="TextBox 43">
            <a:extLst>
              <a:ext uri="{FF2B5EF4-FFF2-40B4-BE49-F238E27FC236}">
                <a16:creationId xmlns:a16="http://schemas.microsoft.com/office/drawing/2014/main" id="{C555E704-07F7-429F-B0AC-5D7FAEDB43CE}"/>
              </a:ext>
            </a:extLst>
          </p:cNvPr>
          <p:cNvSpPr txBox="1"/>
          <p:nvPr/>
        </p:nvSpPr>
        <p:spPr>
          <a:xfrm>
            <a:off x="3935043" y="4725246"/>
            <a:ext cx="593432" cy="369332"/>
          </a:xfrm>
          <a:prstGeom prst="rect">
            <a:avLst/>
          </a:prstGeom>
          <a:noFill/>
        </p:spPr>
        <p:txBody>
          <a:bodyPr wrap="none" rtlCol="0">
            <a:spAutoFit/>
          </a:bodyPr>
          <a:lstStyle/>
          <a:p>
            <a:r>
              <a:rPr lang="en-US" dirty="0"/>
              <a:t>96.4</a:t>
            </a:r>
          </a:p>
        </p:txBody>
      </p:sp>
      <p:cxnSp>
        <p:nvCxnSpPr>
          <p:cNvPr id="45" name="Straight Arrow Connector 44">
            <a:extLst>
              <a:ext uri="{FF2B5EF4-FFF2-40B4-BE49-F238E27FC236}">
                <a16:creationId xmlns:a16="http://schemas.microsoft.com/office/drawing/2014/main" id="{9EB1E6ED-81A5-4725-AF50-87B0D5A8454A}"/>
              </a:ext>
            </a:extLst>
          </p:cNvPr>
          <p:cNvCxnSpPr/>
          <p:nvPr/>
        </p:nvCxnSpPr>
        <p:spPr bwMode="auto">
          <a:xfrm>
            <a:off x="3429385" y="4195364"/>
            <a:ext cx="2438015"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a:extLst>
              <a:ext uri="{FF2B5EF4-FFF2-40B4-BE49-F238E27FC236}">
                <a16:creationId xmlns:a16="http://schemas.microsoft.com/office/drawing/2014/main" id="{4F304A13-C260-4E95-892D-C12B8BCFD98F}"/>
              </a:ext>
            </a:extLst>
          </p:cNvPr>
          <p:cNvSpPr txBox="1"/>
          <p:nvPr/>
        </p:nvSpPr>
        <p:spPr>
          <a:xfrm>
            <a:off x="3532463" y="3826032"/>
            <a:ext cx="2869375" cy="369332"/>
          </a:xfrm>
          <a:prstGeom prst="rect">
            <a:avLst/>
          </a:prstGeom>
          <a:noFill/>
        </p:spPr>
        <p:txBody>
          <a:bodyPr wrap="none" rtlCol="0">
            <a:spAutoFit/>
          </a:bodyPr>
          <a:lstStyle/>
          <a:p>
            <a:r>
              <a:rPr lang="en-US" dirty="0"/>
              <a:t>+ 3T/ac poultry litter on corn</a:t>
            </a:r>
          </a:p>
        </p:txBody>
      </p:sp>
      <p:sp>
        <p:nvSpPr>
          <p:cNvPr id="47" name="TextBox 46">
            <a:extLst>
              <a:ext uri="{FF2B5EF4-FFF2-40B4-BE49-F238E27FC236}">
                <a16:creationId xmlns:a16="http://schemas.microsoft.com/office/drawing/2014/main" id="{56C01690-C9B4-466A-90B7-43FF9AFFEE44}"/>
              </a:ext>
            </a:extLst>
          </p:cNvPr>
          <p:cNvSpPr txBox="1"/>
          <p:nvPr/>
        </p:nvSpPr>
        <p:spPr>
          <a:xfrm>
            <a:off x="5971239" y="3994354"/>
            <a:ext cx="593432" cy="369332"/>
          </a:xfrm>
          <a:prstGeom prst="rect">
            <a:avLst/>
          </a:prstGeom>
          <a:noFill/>
        </p:spPr>
        <p:txBody>
          <a:bodyPr wrap="none" rtlCol="0">
            <a:spAutoFit/>
          </a:bodyPr>
          <a:lstStyle/>
          <a:p>
            <a:r>
              <a:rPr lang="en-US" dirty="0"/>
              <a:t>77.7</a:t>
            </a:r>
          </a:p>
        </p:txBody>
      </p:sp>
      <p:cxnSp>
        <p:nvCxnSpPr>
          <p:cNvPr id="48" name="Connector: Elbow 47">
            <a:extLst>
              <a:ext uri="{FF2B5EF4-FFF2-40B4-BE49-F238E27FC236}">
                <a16:creationId xmlns:a16="http://schemas.microsoft.com/office/drawing/2014/main" id="{53010334-C062-4D7D-AD0E-65E2365F7DCC}"/>
              </a:ext>
            </a:extLst>
          </p:cNvPr>
          <p:cNvCxnSpPr>
            <a:stCxn id="47" idx="2"/>
            <a:endCxn id="50" idx="1"/>
          </p:cNvCxnSpPr>
          <p:nvPr/>
        </p:nvCxnSpPr>
        <p:spPr bwMode="auto">
          <a:xfrm rot="16200000" flipH="1">
            <a:off x="6421055" y="4210585"/>
            <a:ext cx="556736" cy="862937"/>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a:extLst>
              <a:ext uri="{FF2B5EF4-FFF2-40B4-BE49-F238E27FC236}">
                <a16:creationId xmlns:a16="http://schemas.microsoft.com/office/drawing/2014/main" id="{44D319E8-0A40-4A69-AC63-16CDFD0ABEDA}"/>
              </a:ext>
            </a:extLst>
          </p:cNvPr>
          <p:cNvSpPr txBox="1"/>
          <p:nvPr/>
        </p:nvSpPr>
        <p:spPr>
          <a:xfrm>
            <a:off x="6257829" y="4505108"/>
            <a:ext cx="2124171" cy="369332"/>
          </a:xfrm>
          <a:prstGeom prst="rect">
            <a:avLst/>
          </a:prstGeom>
          <a:noFill/>
        </p:spPr>
        <p:txBody>
          <a:bodyPr wrap="none" rtlCol="0">
            <a:spAutoFit/>
          </a:bodyPr>
          <a:lstStyle/>
          <a:p>
            <a:r>
              <a:rPr lang="en-US" dirty="0"/>
              <a:t>w/ tillage every 6 </a:t>
            </a:r>
            <a:r>
              <a:rPr lang="en-US" dirty="0" err="1"/>
              <a:t>yrs</a:t>
            </a:r>
            <a:endParaRPr lang="en-US" dirty="0"/>
          </a:p>
        </p:txBody>
      </p:sp>
      <p:sp>
        <p:nvSpPr>
          <p:cNvPr id="50" name="TextBox 49">
            <a:extLst>
              <a:ext uri="{FF2B5EF4-FFF2-40B4-BE49-F238E27FC236}">
                <a16:creationId xmlns:a16="http://schemas.microsoft.com/office/drawing/2014/main" id="{C9E782CE-C322-4AFC-B3F8-9F77F63DD9A7}"/>
              </a:ext>
            </a:extLst>
          </p:cNvPr>
          <p:cNvSpPr txBox="1"/>
          <p:nvPr/>
        </p:nvSpPr>
        <p:spPr>
          <a:xfrm>
            <a:off x="7130892" y="4735756"/>
            <a:ext cx="710451" cy="369332"/>
          </a:xfrm>
          <a:prstGeom prst="rect">
            <a:avLst/>
          </a:prstGeom>
          <a:noFill/>
        </p:spPr>
        <p:txBody>
          <a:bodyPr wrap="none" rtlCol="0">
            <a:spAutoFit/>
          </a:bodyPr>
          <a:lstStyle/>
          <a:p>
            <a:r>
              <a:rPr lang="en-US" dirty="0"/>
              <a:t>102.9</a:t>
            </a:r>
          </a:p>
        </p:txBody>
      </p:sp>
      <p:sp>
        <p:nvSpPr>
          <p:cNvPr id="3" name="TextBox 2">
            <a:extLst>
              <a:ext uri="{FF2B5EF4-FFF2-40B4-BE49-F238E27FC236}">
                <a16:creationId xmlns:a16="http://schemas.microsoft.com/office/drawing/2014/main" id="{4B0E6DC0-CBC6-40CC-8DF2-48E404BCE54E}"/>
              </a:ext>
            </a:extLst>
          </p:cNvPr>
          <p:cNvSpPr txBox="1"/>
          <p:nvPr/>
        </p:nvSpPr>
        <p:spPr>
          <a:xfrm>
            <a:off x="877918" y="851026"/>
            <a:ext cx="6226769" cy="369332"/>
          </a:xfrm>
          <a:prstGeom prst="rect">
            <a:avLst/>
          </a:prstGeom>
          <a:noFill/>
        </p:spPr>
        <p:txBody>
          <a:bodyPr wrap="none" rtlCol="0">
            <a:spAutoFit/>
          </a:bodyPr>
          <a:lstStyle/>
          <a:p>
            <a:pPr marL="285750" indent="-285750">
              <a:buFont typeface="Arial" panose="020B0604020202020204" pitchFamily="34" charset="0"/>
              <a:buChar char="•"/>
            </a:pPr>
            <a:r>
              <a:rPr lang="en-US" b="1" dirty="0"/>
              <a:t>Hagerstown soil in Central Pennsylvania climate (2014-2019)</a:t>
            </a:r>
          </a:p>
        </p:txBody>
      </p:sp>
    </p:spTree>
    <p:extLst>
      <p:ext uri="{BB962C8B-B14F-4D97-AF65-F5344CB8AC3E}">
        <p14:creationId xmlns:p14="http://schemas.microsoft.com/office/powerpoint/2010/main" val="320929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0" grpId="0"/>
      <p:bldP spid="41" grpId="0"/>
      <p:bldP spid="43" grpId="0"/>
      <p:bldP spid="44" grpId="0"/>
      <p:bldP spid="46" grpId="0"/>
      <p:bldP spid="47"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28600"/>
            <a:ext cx="8610600" cy="685800"/>
          </a:xfrm>
          <a:prstGeom prst="rect">
            <a:avLst/>
          </a:prstGeom>
        </p:spPr>
        <p:txBody>
          <a:bodyPr>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2400" dirty="0"/>
              <a:t>There are lots of different ways to measure soil C, particularly through various “Soil Health” testing services</a:t>
            </a:r>
          </a:p>
        </p:txBody>
      </p:sp>
      <p:sp>
        <p:nvSpPr>
          <p:cNvPr id="5" name="Content Placeholder 2"/>
          <p:cNvSpPr txBox="1">
            <a:spLocks/>
          </p:cNvSpPr>
          <p:nvPr/>
        </p:nvSpPr>
        <p:spPr>
          <a:xfrm>
            <a:off x="304800" y="1219200"/>
            <a:ext cx="8610600" cy="5083175"/>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a:lstStyle>
          <a:p>
            <a:pPr eaLnBrk="1" hangingPunct="1"/>
            <a:r>
              <a:rPr lang="en-US" sz="2800" dirty="0">
                <a:latin typeface="Arial" charset="0"/>
                <a:cs typeface="Arial" charset="0"/>
              </a:rPr>
              <a:t>Cornell Soil Health Test</a:t>
            </a:r>
          </a:p>
          <a:p>
            <a:pPr eaLnBrk="1" hangingPunct="1"/>
            <a:r>
              <a:rPr lang="en-US" sz="2800" dirty="0">
                <a:latin typeface="Arial" charset="0"/>
                <a:cs typeface="Arial" charset="0"/>
              </a:rPr>
              <a:t>Woods End Laboratory Soil Health Tool</a:t>
            </a:r>
          </a:p>
          <a:p>
            <a:pPr eaLnBrk="1" hangingPunct="1"/>
            <a:r>
              <a:rPr lang="en-US" sz="2800" dirty="0">
                <a:latin typeface="Arial" charset="0"/>
              </a:rPr>
              <a:t>Standard soil test labs usually offer total C and total OM</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962" t="10417" r="21967" b="10776"/>
          <a:stretch/>
        </p:blipFill>
        <p:spPr bwMode="auto">
          <a:xfrm>
            <a:off x="152400" y="3518089"/>
            <a:ext cx="3124200" cy="2425511"/>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411" b="23420"/>
          <a:stretch/>
        </p:blipFill>
        <p:spPr bwMode="auto">
          <a:xfrm>
            <a:off x="3429000" y="3542516"/>
            <a:ext cx="2481008" cy="2434981"/>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072" t="11099" r="21888" b="6845"/>
          <a:stretch/>
        </p:blipFill>
        <p:spPr bwMode="auto">
          <a:xfrm>
            <a:off x="6099194" y="3581400"/>
            <a:ext cx="2968606" cy="235964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19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52400"/>
            <a:ext cx="8610600" cy="685800"/>
          </a:xfrm>
          <a:prstGeom prst="rect">
            <a:avLst/>
          </a:prstGeom>
        </p:spPr>
        <p:txBody>
          <a:bodyPr>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2800" u="sng" dirty="0"/>
              <a:t>Soil Health Indicators Measured by Each Testing Package</a:t>
            </a:r>
          </a:p>
        </p:txBody>
      </p:sp>
      <p:sp>
        <p:nvSpPr>
          <p:cNvPr id="5" name="Content Placeholder 2"/>
          <p:cNvSpPr txBox="1">
            <a:spLocks/>
          </p:cNvSpPr>
          <p:nvPr/>
        </p:nvSpPr>
        <p:spPr>
          <a:xfrm>
            <a:off x="304800" y="1600200"/>
            <a:ext cx="8077200" cy="5387975"/>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a:lstStyle>
          <a:p>
            <a:pPr eaLnBrk="1" hangingPunct="1"/>
            <a:endParaRPr lang="en-US" sz="2800" dirty="0">
              <a:latin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110319302"/>
              </p:ext>
            </p:extLst>
          </p:nvPr>
        </p:nvGraphicFramePr>
        <p:xfrm>
          <a:off x="457200" y="983097"/>
          <a:ext cx="8229600" cy="4753260"/>
        </p:xfrm>
        <a:graphic>
          <a:graphicData uri="http://schemas.openxmlformats.org/drawingml/2006/table">
            <a:tbl>
              <a:tblPr firstRow="1" firstCol="1" bandRow="1">
                <a:tableStyleId>{5C22544A-7EE6-4342-B048-85BDC9FD1C3A}</a:tableStyleId>
              </a:tblPr>
              <a:tblGrid>
                <a:gridCol w="2638567">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009633">
                  <a:extLst>
                    <a:ext uri="{9D8B030D-6E8A-4147-A177-3AD203B41FA5}">
                      <a16:colId xmlns:a16="http://schemas.microsoft.com/office/drawing/2014/main" val="20003"/>
                    </a:ext>
                  </a:extLst>
                </a:gridCol>
              </a:tblGrid>
              <a:tr h="365598">
                <a:tc>
                  <a:txBody>
                    <a:bodyPr/>
                    <a:lstStyle/>
                    <a:p>
                      <a:pPr marL="0" marR="0">
                        <a:spcBef>
                          <a:spcPts val="0"/>
                        </a:spcBef>
                        <a:spcAft>
                          <a:spcPts val="0"/>
                        </a:spcAft>
                      </a:pPr>
                      <a:r>
                        <a:rPr lang="en-US" sz="2000" dirty="0">
                          <a:effectLst/>
                        </a:rPr>
                        <a:t>Soil health indicator</a:t>
                      </a:r>
                      <a:endParaRPr lang="en-US" sz="4000" dirty="0">
                        <a:effectLst/>
                        <a:latin typeface="Cambria"/>
                        <a:ea typeface="MS Mincho"/>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Cornell</a:t>
                      </a:r>
                      <a:endParaRPr lang="en-US" sz="4000" dirty="0">
                        <a:effectLst/>
                        <a:latin typeface="Cambria"/>
                        <a:ea typeface="MS Mincho"/>
                        <a:cs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mn-lt"/>
                          <a:ea typeface="+mn-ea"/>
                          <a:cs typeface="+mn-cs"/>
                        </a:rPr>
                        <a:t>Woods End</a:t>
                      </a:r>
                      <a:endParaRPr lang="en-US" sz="2000" dirty="0">
                        <a:effectLst/>
                        <a:latin typeface="Cambria"/>
                        <a:ea typeface="MS Mincho"/>
                        <a:cs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mn-lt"/>
                          <a:ea typeface="+mn-ea"/>
                          <a:cs typeface="+mn-cs"/>
                        </a:rPr>
                        <a:t>Standard Soil Lab</a:t>
                      </a:r>
                      <a:endParaRPr lang="en-US" sz="2000" dirty="0">
                        <a:effectLst/>
                        <a:latin typeface="Cambria"/>
                        <a:ea typeface="MS Mincho"/>
                        <a:cs typeface="Times New Roman"/>
                      </a:endParaRPr>
                    </a:p>
                  </a:txBody>
                  <a:tcPr marL="68580" marR="68580" marT="0" marB="0"/>
                </a:tc>
                <a:extLst>
                  <a:ext uri="{0D108BD9-81ED-4DB2-BD59-A6C34878D82A}">
                    <a16:rowId xmlns:a16="http://schemas.microsoft.com/office/drawing/2014/main" val="10000"/>
                  </a:ext>
                </a:extLst>
              </a:tr>
              <a:tr h="365598">
                <a:tc>
                  <a:txBody>
                    <a:bodyPr/>
                    <a:lstStyle/>
                    <a:p>
                      <a:pPr marL="0" marR="0">
                        <a:spcBef>
                          <a:spcPts val="0"/>
                        </a:spcBef>
                        <a:spcAft>
                          <a:spcPts val="0"/>
                        </a:spcAft>
                      </a:pPr>
                      <a:r>
                        <a:rPr lang="en-US" sz="1800" dirty="0">
                          <a:effectLst/>
                        </a:rPr>
                        <a:t>Soil Organic Matter</a:t>
                      </a:r>
                      <a:endParaRPr lang="en-US" sz="36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US" sz="1800" b="1" dirty="0">
                          <a:solidFill>
                            <a:schemeClr val="tx1"/>
                          </a:solidFill>
                          <a:effectLst/>
                          <a:latin typeface="+mn-lt"/>
                          <a:ea typeface="+mn-ea"/>
                          <a:cs typeface="+mn-cs"/>
                        </a:rPr>
                        <a:t>$</a:t>
                      </a:r>
                      <a:endParaRPr lang="en-US" sz="3600" b="1"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b="1" dirty="0">
                          <a:solidFill>
                            <a:schemeClr val="tx1"/>
                          </a:solidFill>
                          <a:effectLst/>
                          <a:latin typeface="Calibri" panose="020F0502020204030204" pitchFamily="34" charset="0"/>
                          <a:ea typeface="MS Mincho"/>
                          <a:cs typeface="Times New Roman"/>
                        </a:rPr>
                        <a:t>$$</a:t>
                      </a:r>
                    </a:p>
                  </a:txBody>
                  <a:tcPr marL="68580" marR="68580" marT="0" marB="0" anchor="ctr"/>
                </a:tc>
                <a:tc>
                  <a:txBody>
                    <a:bodyPr/>
                    <a:lstStyle/>
                    <a:p>
                      <a:pPr marL="0" marR="0" algn="ctr">
                        <a:spcBef>
                          <a:spcPts val="0"/>
                        </a:spcBef>
                        <a:spcAft>
                          <a:spcPts val="0"/>
                        </a:spcAft>
                      </a:pPr>
                      <a:r>
                        <a:rPr lang="en-US" sz="1800" b="1" dirty="0">
                          <a:solidFill>
                            <a:schemeClr val="tx1"/>
                          </a:solidFill>
                          <a:effectLst/>
                          <a:latin typeface="Calibri" panose="020F0502020204030204" pitchFamily="34" charset="0"/>
                          <a:ea typeface="MS Mincho"/>
                          <a:cs typeface="Times New Roman"/>
                          <a:sym typeface="Wingdings"/>
                        </a:rPr>
                        <a:t></a:t>
                      </a:r>
                      <a:endParaRPr lang="en-US" sz="1800" b="1" dirty="0">
                        <a:solidFill>
                          <a:schemeClr val="tx1"/>
                        </a:solidFill>
                        <a:effectLst/>
                        <a:latin typeface="Calibri" panose="020F0502020204030204" pitchFamily="34" charset="0"/>
                        <a:ea typeface="MS Mincho"/>
                        <a:cs typeface="Times New Roman"/>
                      </a:endParaRPr>
                    </a:p>
                  </a:txBody>
                  <a:tcPr marL="68580" marR="68580" marT="0" marB="0" anchor="ctr"/>
                </a:tc>
                <a:extLst>
                  <a:ext uri="{0D108BD9-81ED-4DB2-BD59-A6C34878D82A}">
                    <a16:rowId xmlns:a16="http://schemas.microsoft.com/office/drawing/2014/main" val="10001"/>
                  </a:ext>
                </a:extLst>
              </a:tr>
              <a:tr h="365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n-lt"/>
                          <a:ea typeface="+mn-ea"/>
                          <a:cs typeface="+mn-cs"/>
                        </a:rPr>
                        <a:t>Total C</a:t>
                      </a:r>
                      <a:endParaRPr kumimoji="0" lang="en-US" sz="3600" b="1" i="0" u="none" strike="noStrike" kern="1200" cap="none" spc="0" normalizeH="0" baseline="0" noProof="0" dirty="0">
                        <a:ln>
                          <a:noFill/>
                        </a:ln>
                        <a:solidFill>
                          <a:srgbClr val="FFFFFF"/>
                        </a:solidFill>
                        <a:effectLst/>
                        <a:uLnTx/>
                        <a:uFillTx/>
                        <a:latin typeface="Cambria"/>
                        <a:ea typeface="MS Mincho"/>
                        <a:cs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rPr>
                        <a:t>$</a:t>
                      </a:r>
                      <a:endParaRPr lang="en-US" sz="1800" b="1"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latin typeface="Calibri" panose="020F0502020204030204" pitchFamily="34" charset="0"/>
                          <a:ea typeface="MS Mincho"/>
                          <a:cs typeface="Times New Roman"/>
                        </a:rPr>
                        <a:t>$$</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latin typeface="Calibri" panose="020F0502020204030204" pitchFamily="34" charset="0"/>
                          <a:ea typeface="MS Mincho"/>
                          <a:cs typeface="Times New Roman"/>
                          <a:sym typeface="Wingdings"/>
                        </a:rPr>
                        <a:t></a:t>
                      </a:r>
                      <a:endParaRPr lang="en-US" sz="1800" b="1" dirty="0">
                        <a:solidFill>
                          <a:schemeClr val="tx1"/>
                        </a:solidFill>
                        <a:effectLst/>
                        <a:latin typeface="Calibri" panose="020F0502020204030204" pitchFamily="34" charset="0"/>
                        <a:ea typeface="MS Mincho"/>
                        <a:cs typeface="Times New Roman"/>
                      </a:endParaRPr>
                    </a:p>
                  </a:txBody>
                  <a:tcPr marL="68580" marR="68580" marT="0" marB="0" anchor="ctr"/>
                </a:tc>
                <a:extLst>
                  <a:ext uri="{0D108BD9-81ED-4DB2-BD59-A6C34878D82A}">
                    <a16:rowId xmlns:a16="http://schemas.microsoft.com/office/drawing/2014/main" val="1127699140"/>
                  </a:ext>
                </a:extLst>
              </a:tr>
              <a:tr h="365598">
                <a:tc>
                  <a:txBody>
                    <a:bodyPr/>
                    <a:lstStyle/>
                    <a:p>
                      <a:pPr marL="0" marR="0">
                        <a:spcBef>
                          <a:spcPts val="0"/>
                        </a:spcBef>
                        <a:spcAft>
                          <a:spcPts val="0"/>
                        </a:spcAft>
                      </a:pPr>
                      <a:r>
                        <a:rPr lang="en-US" sz="1800" dirty="0">
                          <a:effectLst/>
                        </a:rPr>
                        <a:t>Permanganate Oxidizable Carbon (POXC)</a:t>
                      </a:r>
                      <a:endParaRPr lang="en-US" sz="36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US" sz="1800" b="1" dirty="0">
                          <a:solidFill>
                            <a:schemeClr val="tx1"/>
                          </a:solidFill>
                          <a:effectLst/>
                        </a:rPr>
                        <a:t>$</a:t>
                      </a:r>
                      <a:endParaRPr lang="en-US" sz="3600" b="1"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endParaRPr lang="en-US" sz="1800" b="1"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marL="0" marR="0" algn="ctr">
                        <a:spcBef>
                          <a:spcPts val="0"/>
                        </a:spcBef>
                        <a:spcAft>
                          <a:spcPts val="0"/>
                        </a:spcAft>
                      </a:pPr>
                      <a:endParaRPr lang="en-US" sz="1800" b="1" dirty="0">
                        <a:solidFill>
                          <a:schemeClr val="tx1"/>
                        </a:solidFill>
                        <a:effectLst/>
                        <a:latin typeface="Calibri" panose="020F0502020204030204" pitchFamily="34" charset="0"/>
                        <a:ea typeface="MS Mincho"/>
                        <a:cs typeface="Times New Roman"/>
                      </a:endParaRPr>
                    </a:p>
                  </a:txBody>
                  <a:tcPr marL="68580" marR="68580" marT="0" marB="0" anchor="ctr"/>
                </a:tc>
                <a:extLst>
                  <a:ext uri="{0D108BD9-81ED-4DB2-BD59-A6C34878D82A}">
                    <a16:rowId xmlns:a16="http://schemas.microsoft.com/office/drawing/2014/main" val="10002"/>
                  </a:ext>
                </a:extLst>
              </a:tr>
              <a:tr h="365598">
                <a:tc>
                  <a:txBody>
                    <a:bodyPr/>
                    <a:lstStyle/>
                    <a:p>
                      <a:pPr marL="0" marR="0">
                        <a:spcBef>
                          <a:spcPts val="0"/>
                        </a:spcBef>
                        <a:spcAft>
                          <a:spcPts val="0"/>
                        </a:spcAft>
                      </a:pPr>
                      <a:r>
                        <a:rPr lang="en-US" sz="1800" dirty="0">
                          <a:effectLst/>
                        </a:rPr>
                        <a:t>Microbial Respiration</a:t>
                      </a:r>
                      <a:endParaRPr lang="en-US" sz="36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US" sz="1800" b="1" dirty="0">
                          <a:solidFill>
                            <a:schemeClr val="tx1"/>
                          </a:solidFill>
                          <a:effectLst/>
                        </a:rPr>
                        <a:t>$$</a:t>
                      </a:r>
                      <a:endParaRPr lang="en-US" sz="3600" b="1"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b="1" dirty="0">
                          <a:solidFill>
                            <a:schemeClr val="tx1"/>
                          </a:solidFill>
                          <a:effectLst/>
                          <a:latin typeface="Calibri" panose="020F0502020204030204" pitchFamily="34" charset="0"/>
                          <a:ea typeface="MS Mincho"/>
                          <a:cs typeface="Times New Roman"/>
                        </a:rPr>
                        <a:t>$</a:t>
                      </a:r>
                    </a:p>
                  </a:txBody>
                  <a:tcPr marL="68580" marR="68580" marT="0" marB="0" anchor="ctr"/>
                </a:tc>
                <a:tc>
                  <a:txBody>
                    <a:bodyPr/>
                    <a:lstStyle/>
                    <a:p>
                      <a:pPr marL="0" marR="0" algn="ctr">
                        <a:spcBef>
                          <a:spcPts val="0"/>
                        </a:spcBef>
                        <a:spcAft>
                          <a:spcPts val="0"/>
                        </a:spcAft>
                      </a:pPr>
                      <a:endParaRPr lang="en-US" sz="1800" b="1" dirty="0">
                        <a:solidFill>
                          <a:schemeClr val="tx1"/>
                        </a:solidFill>
                        <a:effectLst/>
                        <a:latin typeface="Calibri" panose="020F0502020204030204" pitchFamily="34" charset="0"/>
                        <a:ea typeface="MS Mincho"/>
                        <a:cs typeface="Times New Roman"/>
                      </a:endParaRPr>
                    </a:p>
                  </a:txBody>
                  <a:tcPr marL="68580" marR="68580" marT="0" marB="0" anchor="ctr"/>
                </a:tc>
                <a:extLst>
                  <a:ext uri="{0D108BD9-81ED-4DB2-BD59-A6C34878D82A}">
                    <a16:rowId xmlns:a16="http://schemas.microsoft.com/office/drawing/2014/main" val="10003"/>
                  </a:ext>
                </a:extLst>
              </a:tr>
              <a:tr h="365598">
                <a:tc>
                  <a:txBody>
                    <a:bodyPr/>
                    <a:lstStyle/>
                    <a:p>
                      <a:pPr marL="0" marR="0">
                        <a:spcBef>
                          <a:spcPts val="0"/>
                        </a:spcBef>
                        <a:spcAft>
                          <a:spcPts val="0"/>
                        </a:spcAft>
                      </a:pPr>
                      <a:r>
                        <a:rPr lang="en-US" sz="1800" dirty="0">
                          <a:effectLst/>
                        </a:rPr>
                        <a:t>Amino/Protein Nitrogen</a:t>
                      </a:r>
                      <a:endParaRPr lang="en-US" sz="36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US" sz="1800" b="1" dirty="0">
                          <a:solidFill>
                            <a:schemeClr val="tx1"/>
                          </a:solidFill>
                          <a:effectLst/>
                        </a:rPr>
                        <a:t>$$</a:t>
                      </a:r>
                      <a:endParaRPr lang="en-US" sz="3600" b="1"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b="1" dirty="0">
                          <a:solidFill>
                            <a:schemeClr val="tx1"/>
                          </a:solidFill>
                          <a:effectLst/>
                          <a:latin typeface="Calibri" panose="020F0502020204030204" pitchFamily="34" charset="0"/>
                          <a:ea typeface="MS Mincho"/>
                          <a:cs typeface="Times New Roman"/>
                        </a:rPr>
                        <a:t>$</a:t>
                      </a:r>
                    </a:p>
                  </a:txBody>
                  <a:tcPr marL="68580" marR="68580" marT="0" marB="0" anchor="ctr"/>
                </a:tc>
                <a:tc>
                  <a:txBody>
                    <a:bodyPr/>
                    <a:lstStyle/>
                    <a:p>
                      <a:pPr marL="0" marR="0" algn="ctr">
                        <a:spcBef>
                          <a:spcPts val="0"/>
                        </a:spcBef>
                        <a:spcAft>
                          <a:spcPts val="0"/>
                        </a:spcAft>
                      </a:pPr>
                      <a:endParaRPr lang="en-US" sz="1800" b="1" dirty="0">
                        <a:solidFill>
                          <a:schemeClr val="tx1"/>
                        </a:solidFill>
                        <a:effectLst/>
                        <a:latin typeface="Calibri" panose="020F0502020204030204" pitchFamily="34" charset="0"/>
                        <a:ea typeface="MS Mincho"/>
                        <a:cs typeface="Times New Roman"/>
                      </a:endParaRPr>
                    </a:p>
                  </a:txBody>
                  <a:tcPr marL="68580" marR="68580" marT="0" marB="0" anchor="ctr"/>
                </a:tc>
                <a:extLst>
                  <a:ext uri="{0D108BD9-81ED-4DB2-BD59-A6C34878D82A}">
                    <a16:rowId xmlns:a16="http://schemas.microsoft.com/office/drawing/2014/main" val="10004"/>
                  </a:ext>
                </a:extLst>
              </a:tr>
              <a:tr h="365598">
                <a:tc>
                  <a:txBody>
                    <a:bodyPr/>
                    <a:lstStyle/>
                    <a:p>
                      <a:pPr marL="0" marR="0">
                        <a:spcBef>
                          <a:spcPts val="0"/>
                        </a:spcBef>
                        <a:spcAft>
                          <a:spcPts val="0"/>
                        </a:spcAft>
                      </a:pPr>
                      <a:r>
                        <a:rPr lang="en-US" sz="1800" dirty="0">
                          <a:effectLst/>
                        </a:rPr>
                        <a:t>Soil-borne Diseases</a:t>
                      </a:r>
                      <a:endParaRPr lang="en-US" sz="36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US" sz="1800" b="1" dirty="0">
                          <a:solidFill>
                            <a:schemeClr val="tx1"/>
                          </a:solidFill>
                          <a:effectLst/>
                          <a:latin typeface="Calibri" panose="020F0502020204030204" pitchFamily="34" charset="0"/>
                          <a:ea typeface="MS Mincho"/>
                          <a:cs typeface="Times New Roman"/>
                          <a:sym typeface="Wingdings"/>
                        </a:rPr>
                        <a:t></a:t>
                      </a:r>
                      <a:endParaRPr lang="en-US" sz="1800" b="1"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marL="0" marR="0" algn="ctr">
                        <a:spcBef>
                          <a:spcPts val="0"/>
                        </a:spcBef>
                        <a:spcAft>
                          <a:spcPts val="0"/>
                        </a:spcAft>
                      </a:pPr>
                      <a:endParaRPr lang="en-US" sz="1800" b="1"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marL="0" marR="0" algn="ctr">
                        <a:spcBef>
                          <a:spcPts val="0"/>
                        </a:spcBef>
                        <a:spcAft>
                          <a:spcPts val="0"/>
                        </a:spcAft>
                      </a:pPr>
                      <a:endParaRPr lang="en-US" sz="1800" b="1" dirty="0">
                        <a:solidFill>
                          <a:schemeClr val="tx1"/>
                        </a:solidFill>
                        <a:effectLst/>
                        <a:latin typeface="Calibri" panose="020F0502020204030204" pitchFamily="34" charset="0"/>
                        <a:ea typeface="MS Mincho"/>
                        <a:cs typeface="Times New Roman"/>
                      </a:endParaRPr>
                    </a:p>
                  </a:txBody>
                  <a:tcPr marL="68580" marR="68580" marT="0" marB="0" anchor="ctr"/>
                </a:tc>
                <a:extLst>
                  <a:ext uri="{0D108BD9-81ED-4DB2-BD59-A6C34878D82A}">
                    <a16:rowId xmlns:a16="http://schemas.microsoft.com/office/drawing/2014/main" val="10005"/>
                  </a:ext>
                </a:extLst>
              </a:tr>
              <a:tr h="365598">
                <a:tc>
                  <a:txBody>
                    <a:bodyPr/>
                    <a:lstStyle/>
                    <a:p>
                      <a:pPr marL="0" marR="0">
                        <a:spcBef>
                          <a:spcPts val="0"/>
                        </a:spcBef>
                        <a:spcAft>
                          <a:spcPts val="0"/>
                        </a:spcAft>
                      </a:pPr>
                      <a:r>
                        <a:rPr lang="en-US" sz="1800" dirty="0">
                          <a:effectLst/>
                        </a:rPr>
                        <a:t>Soil Chemistry</a:t>
                      </a:r>
                    </a:p>
                    <a:p>
                      <a:pPr marL="0" marR="0">
                        <a:spcBef>
                          <a:spcPts val="0"/>
                        </a:spcBef>
                        <a:spcAft>
                          <a:spcPts val="0"/>
                        </a:spcAft>
                      </a:pPr>
                      <a:r>
                        <a:rPr lang="en-US" sz="1800" dirty="0">
                          <a:effectLst/>
                        </a:rPr>
                        <a:t>(P, K, Ca, Mg,</a:t>
                      </a:r>
                      <a:r>
                        <a:rPr lang="en-US" sz="1800" baseline="0" dirty="0">
                          <a:effectLst/>
                        </a:rPr>
                        <a:t> pH)</a:t>
                      </a:r>
                      <a:endParaRPr lang="en-US" sz="1800" dirty="0">
                        <a:effectLst/>
                      </a:endParaRPr>
                    </a:p>
                  </a:txBody>
                  <a:tcPr marL="68580" marR="68580" marT="0" marB="0"/>
                </a:tc>
                <a:tc>
                  <a:txBody>
                    <a:bodyPr/>
                    <a:lstStyle/>
                    <a:p>
                      <a:pPr marL="0" marR="0" algn="ctr">
                        <a:spcBef>
                          <a:spcPts val="0"/>
                        </a:spcBef>
                        <a:spcAft>
                          <a:spcPts val="0"/>
                        </a:spcAft>
                      </a:pPr>
                      <a:r>
                        <a:rPr lang="en-US" sz="1800" b="1" dirty="0">
                          <a:solidFill>
                            <a:schemeClr val="tx1"/>
                          </a:solidFill>
                          <a:effectLst/>
                        </a:rPr>
                        <a:t>$</a:t>
                      </a:r>
                      <a:endParaRPr lang="en-US" sz="3600" b="1"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endParaRPr lang="en-US" sz="1800" b="1"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marL="0" marR="0" algn="ctr">
                        <a:spcBef>
                          <a:spcPts val="0"/>
                        </a:spcBef>
                        <a:spcAft>
                          <a:spcPts val="0"/>
                        </a:spcAft>
                      </a:pPr>
                      <a:r>
                        <a:rPr lang="en-US" sz="1800" b="1" dirty="0">
                          <a:solidFill>
                            <a:schemeClr val="tx1"/>
                          </a:solidFill>
                          <a:effectLst/>
                          <a:latin typeface="Calibri" panose="020F0502020204030204" pitchFamily="34" charset="0"/>
                          <a:ea typeface="MS Mincho"/>
                          <a:cs typeface="Times New Roman"/>
                          <a:sym typeface="Wingdings"/>
                        </a:rPr>
                        <a:t></a:t>
                      </a:r>
                      <a:endParaRPr lang="en-US" sz="1800" b="1" dirty="0">
                        <a:solidFill>
                          <a:schemeClr val="tx1"/>
                        </a:solidFill>
                        <a:effectLst/>
                        <a:latin typeface="Calibri" panose="020F0502020204030204" pitchFamily="34" charset="0"/>
                        <a:ea typeface="MS Mincho"/>
                        <a:cs typeface="Times New Roman"/>
                      </a:endParaRPr>
                    </a:p>
                  </a:txBody>
                  <a:tcPr marL="68580" marR="68580" marT="0" marB="0" anchor="ctr"/>
                </a:tc>
                <a:extLst>
                  <a:ext uri="{0D108BD9-81ED-4DB2-BD59-A6C34878D82A}">
                    <a16:rowId xmlns:a16="http://schemas.microsoft.com/office/drawing/2014/main" val="10006"/>
                  </a:ext>
                </a:extLst>
              </a:tr>
              <a:tr h="365598">
                <a:tc>
                  <a:txBody>
                    <a:bodyPr/>
                    <a:lstStyle/>
                    <a:p>
                      <a:pPr marL="0" marR="0">
                        <a:spcBef>
                          <a:spcPts val="0"/>
                        </a:spcBef>
                        <a:spcAft>
                          <a:spcPts val="0"/>
                        </a:spcAft>
                      </a:pPr>
                      <a:r>
                        <a:rPr lang="en-US" sz="1800" dirty="0">
                          <a:effectLst/>
                        </a:rPr>
                        <a:t>Soil Compaction</a:t>
                      </a:r>
                      <a:endParaRPr lang="en-US" sz="36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US" sz="1800" b="1" dirty="0">
                          <a:solidFill>
                            <a:schemeClr val="tx1"/>
                          </a:solidFill>
                          <a:effectLst/>
                        </a:rPr>
                        <a:t>$</a:t>
                      </a:r>
                      <a:endParaRPr lang="en-US" sz="3600" b="1"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endParaRPr lang="en-US" sz="1800" b="1"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marL="0" marR="0" algn="ctr">
                        <a:spcBef>
                          <a:spcPts val="0"/>
                        </a:spcBef>
                        <a:spcAft>
                          <a:spcPts val="0"/>
                        </a:spcAft>
                      </a:pPr>
                      <a:endParaRPr lang="en-US" sz="1800" b="1" dirty="0">
                        <a:solidFill>
                          <a:schemeClr val="tx1"/>
                        </a:solidFill>
                        <a:effectLst/>
                        <a:latin typeface="Calibri" panose="020F0502020204030204" pitchFamily="34" charset="0"/>
                        <a:ea typeface="MS Mincho"/>
                        <a:cs typeface="Times New Roman"/>
                      </a:endParaRPr>
                    </a:p>
                  </a:txBody>
                  <a:tcPr marL="68580" marR="68580" marT="0" marB="0" anchor="ctr"/>
                </a:tc>
                <a:extLst>
                  <a:ext uri="{0D108BD9-81ED-4DB2-BD59-A6C34878D82A}">
                    <a16:rowId xmlns:a16="http://schemas.microsoft.com/office/drawing/2014/main" val="10007"/>
                  </a:ext>
                </a:extLst>
              </a:tr>
              <a:tr h="365598">
                <a:tc>
                  <a:txBody>
                    <a:bodyPr/>
                    <a:lstStyle/>
                    <a:p>
                      <a:pPr marL="0" marR="0">
                        <a:spcBef>
                          <a:spcPts val="0"/>
                        </a:spcBef>
                        <a:spcAft>
                          <a:spcPts val="0"/>
                        </a:spcAft>
                      </a:pPr>
                      <a:r>
                        <a:rPr lang="en-US" sz="1800" dirty="0">
                          <a:effectLst/>
                        </a:rPr>
                        <a:t>Aggregate Stability</a:t>
                      </a:r>
                      <a:endParaRPr lang="en-US" sz="36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US" sz="1800" b="1" dirty="0">
                          <a:solidFill>
                            <a:schemeClr val="tx1"/>
                          </a:solidFill>
                          <a:effectLst/>
                        </a:rPr>
                        <a:t>$</a:t>
                      </a:r>
                      <a:endParaRPr lang="en-US" sz="3600" b="1"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b="1" dirty="0">
                          <a:solidFill>
                            <a:schemeClr val="tx1"/>
                          </a:solidFill>
                          <a:effectLst/>
                          <a:latin typeface="Calibri" panose="020F0502020204030204" pitchFamily="34" charset="0"/>
                          <a:ea typeface="MS Mincho"/>
                          <a:cs typeface="Times New Roman"/>
                        </a:rPr>
                        <a:t>$</a:t>
                      </a:r>
                    </a:p>
                  </a:txBody>
                  <a:tcPr marL="68580" marR="68580" marT="0" marB="0" anchor="ctr"/>
                </a:tc>
                <a:tc>
                  <a:txBody>
                    <a:bodyPr/>
                    <a:lstStyle/>
                    <a:p>
                      <a:pPr marL="0" marR="0" algn="ctr">
                        <a:spcBef>
                          <a:spcPts val="0"/>
                        </a:spcBef>
                        <a:spcAft>
                          <a:spcPts val="0"/>
                        </a:spcAft>
                      </a:pPr>
                      <a:endParaRPr lang="en-US" sz="1800" b="1" dirty="0">
                        <a:solidFill>
                          <a:schemeClr val="tx1"/>
                        </a:solidFill>
                        <a:effectLst/>
                        <a:latin typeface="Calibri" panose="020F0502020204030204" pitchFamily="34" charset="0"/>
                        <a:ea typeface="MS Mincho"/>
                        <a:cs typeface="Times New Roman"/>
                      </a:endParaRPr>
                    </a:p>
                  </a:txBody>
                  <a:tcPr marL="68580" marR="68580" marT="0" marB="0" anchor="ctr"/>
                </a:tc>
                <a:extLst>
                  <a:ext uri="{0D108BD9-81ED-4DB2-BD59-A6C34878D82A}">
                    <a16:rowId xmlns:a16="http://schemas.microsoft.com/office/drawing/2014/main" val="10008"/>
                  </a:ext>
                </a:extLst>
              </a:tr>
              <a:tr h="365598">
                <a:tc>
                  <a:txBody>
                    <a:bodyPr/>
                    <a:lstStyle/>
                    <a:p>
                      <a:pPr marL="0" marR="0">
                        <a:spcBef>
                          <a:spcPts val="0"/>
                        </a:spcBef>
                        <a:spcAft>
                          <a:spcPts val="0"/>
                        </a:spcAft>
                      </a:pPr>
                      <a:r>
                        <a:rPr lang="en-US" sz="1800" dirty="0">
                          <a:effectLst/>
                          <a:latin typeface="+mn-lt"/>
                          <a:ea typeface="MS Mincho"/>
                          <a:cs typeface="Times New Roman"/>
                        </a:rPr>
                        <a:t>Soil Texture</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rPr>
                        <a:t>$$</a:t>
                      </a:r>
                      <a:endParaRPr lang="en-US" sz="3600" b="1"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endParaRPr lang="en-US" sz="1800" b="1"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latin typeface="Calibri" panose="020F0502020204030204" pitchFamily="34" charset="0"/>
                          <a:ea typeface="MS Mincho"/>
                          <a:cs typeface="Times New Roman"/>
                          <a:sym typeface="Wingdings"/>
                        </a:rPr>
                        <a:t></a:t>
                      </a:r>
                      <a:endParaRPr lang="en-US" sz="1800" b="1" dirty="0">
                        <a:solidFill>
                          <a:schemeClr val="tx1"/>
                        </a:solidFill>
                        <a:effectLst/>
                        <a:latin typeface="Calibri" panose="020F0502020204030204" pitchFamily="34" charset="0"/>
                        <a:ea typeface="MS Mincho"/>
                        <a:cs typeface="Times New Roman"/>
                      </a:endParaRPr>
                    </a:p>
                  </a:txBody>
                  <a:tcPr marL="68580" marR="68580" marT="0" marB="0" anchor="ctr"/>
                </a:tc>
                <a:extLst>
                  <a:ext uri="{0D108BD9-81ED-4DB2-BD59-A6C34878D82A}">
                    <a16:rowId xmlns:a16="http://schemas.microsoft.com/office/drawing/2014/main" val="10009"/>
                  </a:ext>
                </a:extLst>
              </a:tr>
              <a:tr h="365598">
                <a:tc>
                  <a:txBody>
                    <a:bodyPr/>
                    <a:lstStyle/>
                    <a:p>
                      <a:pPr marL="0" marR="0">
                        <a:spcBef>
                          <a:spcPts val="0"/>
                        </a:spcBef>
                        <a:spcAft>
                          <a:spcPts val="0"/>
                        </a:spcAft>
                      </a:pPr>
                      <a:r>
                        <a:rPr lang="en-US" sz="1800" dirty="0">
                          <a:effectLst/>
                          <a:latin typeface="+mn-lt"/>
                          <a:ea typeface="MS Mincho"/>
                          <a:cs typeface="Times New Roman"/>
                        </a:rPr>
                        <a:t>Available Water Capacity</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rPr>
                        <a:t>$$</a:t>
                      </a:r>
                      <a:endParaRPr lang="en-US" sz="3600" b="1"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endParaRPr lang="en-US" sz="1800" b="1" dirty="0">
                        <a:solidFill>
                          <a:schemeClr val="tx1"/>
                        </a:solidFill>
                        <a:effectLst/>
                        <a:latin typeface="+mn-lt"/>
                        <a:ea typeface="MS Mincho"/>
                        <a:cs typeface="Times New Roman"/>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effectLst/>
                        <a:latin typeface="+mn-lt"/>
                        <a:ea typeface="MS Mincho"/>
                        <a:cs typeface="Times New Roman"/>
                      </a:endParaRPr>
                    </a:p>
                  </a:txBody>
                  <a:tcPr marL="68580" marR="68580" marT="0" marB="0" anchor="ctr"/>
                </a:tc>
                <a:extLst>
                  <a:ext uri="{0D108BD9-81ED-4DB2-BD59-A6C34878D82A}">
                    <a16:rowId xmlns:a16="http://schemas.microsoft.com/office/drawing/2014/main" val="10010"/>
                  </a:ext>
                </a:extLst>
              </a:tr>
            </a:tbl>
          </a:graphicData>
        </a:graphic>
      </p:graphicFrame>
      <p:sp>
        <p:nvSpPr>
          <p:cNvPr id="2" name="TextBox 1"/>
          <p:cNvSpPr txBox="1"/>
          <p:nvPr/>
        </p:nvSpPr>
        <p:spPr>
          <a:xfrm>
            <a:off x="381000" y="5638800"/>
            <a:ext cx="7195496" cy="1015663"/>
          </a:xfrm>
          <a:prstGeom prst="rect">
            <a:avLst/>
          </a:prstGeom>
          <a:noFill/>
        </p:spPr>
        <p:txBody>
          <a:bodyPr wrap="none" rtlCol="0">
            <a:spAutoFit/>
          </a:bodyPr>
          <a:lstStyle/>
          <a:p>
            <a:r>
              <a:rPr lang="en-US" sz="2000" b="1" u="sng" dirty="0">
                <a:ea typeface="MS Mincho"/>
                <a:cs typeface="Times New Roman"/>
                <a:sym typeface="Wingdings"/>
              </a:rPr>
              <a:t>Costs of Soil Health Testing Packages</a:t>
            </a:r>
          </a:p>
          <a:p>
            <a:r>
              <a:rPr lang="en-US" sz="2000" b="1" dirty="0"/>
              <a:t>$</a:t>
            </a:r>
            <a:r>
              <a:rPr lang="en-US" sz="2000" dirty="0"/>
              <a:t>=$70 Cornell/$60 Woods End:  </a:t>
            </a:r>
            <a:r>
              <a:rPr lang="en-US" sz="2000" b="1" dirty="0"/>
              <a:t>$$</a:t>
            </a:r>
            <a:r>
              <a:rPr lang="en-US" sz="2000" dirty="0"/>
              <a:t>=$110 Cornell/$80 Woods End    </a:t>
            </a:r>
          </a:p>
          <a:p>
            <a:r>
              <a:rPr lang="en-US" sz="2000" dirty="0">
                <a:ea typeface="MS Mincho"/>
                <a:cs typeface="Times New Roman"/>
                <a:sym typeface="Wingdings"/>
              </a:rPr>
              <a:t> = A la carte</a:t>
            </a:r>
            <a:r>
              <a:rPr lang="en-US" sz="2000" b="1" dirty="0">
                <a:ea typeface="MS Mincho"/>
                <a:cs typeface="Times New Roman"/>
                <a:sym typeface="Wingdings"/>
              </a:rPr>
              <a:t> </a:t>
            </a:r>
            <a:r>
              <a:rPr lang="en-US" sz="2000" dirty="0">
                <a:ea typeface="MS Mincho"/>
                <a:cs typeface="Times New Roman"/>
                <a:sym typeface="Wingdings"/>
              </a:rPr>
              <a:t>at $5-25</a:t>
            </a:r>
            <a:endParaRPr lang="en-US" sz="2000" dirty="0"/>
          </a:p>
        </p:txBody>
      </p:sp>
      <p:sp>
        <p:nvSpPr>
          <p:cNvPr id="3" name="Star: 5 Points 2">
            <a:extLst>
              <a:ext uri="{FF2B5EF4-FFF2-40B4-BE49-F238E27FC236}">
                <a16:creationId xmlns:a16="http://schemas.microsoft.com/office/drawing/2014/main" id="{91FE7D82-34F2-45DF-850A-DD645930A692}"/>
              </a:ext>
            </a:extLst>
          </p:cNvPr>
          <p:cNvSpPr/>
          <p:nvPr/>
        </p:nvSpPr>
        <p:spPr bwMode="auto">
          <a:xfrm>
            <a:off x="165798" y="1402197"/>
            <a:ext cx="228600" cy="228600"/>
          </a:xfrm>
          <a:prstGeom prst="star5">
            <a:avLst/>
          </a:prstGeom>
          <a:solidFill>
            <a:srgbClr val="BF9000"/>
          </a:solidFill>
          <a:ln w="9525" cap="flat" cmpd="sng" algn="ctr">
            <a:solidFill>
              <a:srgbClr val="987506"/>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cs typeface="Arial" charset="0"/>
            </a:endParaRPr>
          </a:p>
        </p:txBody>
      </p:sp>
      <p:sp>
        <p:nvSpPr>
          <p:cNvPr id="6" name="Star: 5 Points 5">
            <a:extLst>
              <a:ext uri="{FF2B5EF4-FFF2-40B4-BE49-F238E27FC236}">
                <a16:creationId xmlns:a16="http://schemas.microsoft.com/office/drawing/2014/main" id="{DF7EF104-3981-458F-8E43-2B16922417F9}"/>
              </a:ext>
            </a:extLst>
          </p:cNvPr>
          <p:cNvSpPr/>
          <p:nvPr/>
        </p:nvSpPr>
        <p:spPr bwMode="auto">
          <a:xfrm>
            <a:off x="169262" y="1776630"/>
            <a:ext cx="228600" cy="228600"/>
          </a:xfrm>
          <a:prstGeom prst="star5">
            <a:avLst/>
          </a:prstGeom>
          <a:solidFill>
            <a:srgbClr val="BF9000"/>
          </a:solidFill>
          <a:ln w="9525" cap="flat" cmpd="sng" algn="ctr">
            <a:solidFill>
              <a:srgbClr val="987506"/>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cs typeface="Arial" charset="0"/>
            </a:endParaRPr>
          </a:p>
        </p:txBody>
      </p:sp>
      <p:sp>
        <p:nvSpPr>
          <p:cNvPr id="8" name="Star: 5 Points 7">
            <a:extLst>
              <a:ext uri="{FF2B5EF4-FFF2-40B4-BE49-F238E27FC236}">
                <a16:creationId xmlns:a16="http://schemas.microsoft.com/office/drawing/2014/main" id="{C3822D72-08D3-4BCE-8333-84DDBABC93F5}"/>
              </a:ext>
            </a:extLst>
          </p:cNvPr>
          <p:cNvSpPr/>
          <p:nvPr/>
        </p:nvSpPr>
        <p:spPr bwMode="auto">
          <a:xfrm>
            <a:off x="159099" y="2207375"/>
            <a:ext cx="228600" cy="228600"/>
          </a:xfrm>
          <a:prstGeom prst="star5">
            <a:avLst/>
          </a:prstGeom>
          <a:solidFill>
            <a:srgbClr val="BF9000"/>
          </a:solidFill>
          <a:ln w="9525" cap="flat" cmpd="sng" algn="ctr">
            <a:solidFill>
              <a:srgbClr val="987506"/>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cs typeface="Arial" charset="0"/>
            </a:endParaRPr>
          </a:p>
        </p:txBody>
      </p:sp>
      <p:sp>
        <p:nvSpPr>
          <p:cNvPr id="12" name="Star: 5 Points 11">
            <a:extLst>
              <a:ext uri="{FF2B5EF4-FFF2-40B4-BE49-F238E27FC236}">
                <a16:creationId xmlns:a16="http://schemas.microsoft.com/office/drawing/2014/main" id="{A26150AC-78A4-4687-954D-5ACA033E740C}"/>
              </a:ext>
            </a:extLst>
          </p:cNvPr>
          <p:cNvSpPr/>
          <p:nvPr/>
        </p:nvSpPr>
        <p:spPr bwMode="auto">
          <a:xfrm>
            <a:off x="165798" y="2678703"/>
            <a:ext cx="228600" cy="228600"/>
          </a:xfrm>
          <a:prstGeom prst="star5">
            <a:avLst/>
          </a:prstGeom>
          <a:solidFill>
            <a:srgbClr val="BF9000"/>
          </a:solidFill>
          <a:ln w="9525" cap="flat" cmpd="sng" algn="ctr">
            <a:solidFill>
              <a:srgbClr val="987506"/>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cs typeface="Arial" charset="0"/>
            </a:endParaRPr>
          </a:p>
        </p:txBody>
      </p:sp>
      <p:sp>
        <p:nvSpPr>
          <p:cNvPr id="16" name="Star: 5 Points 15">
            <a:extLst>
              <a:ext uri="{FF2B5EF4-FFF2-40B4-BE49-F238E27FC236}">
                <a16:creationId xmlns:a16="http://schemas.microsoft.com/office/drawing/2014/main" id="{F72262B9-5DCF-428A-9AF1-E7B5F3D22E96}"/>
              </a:ext>
            </a:extLst>
          </p:cNvPr>
          <p:cNvSpPr/>
          <p:nvPr/>
        </p:nvSpPr>
        <p:spPr bwMode="auto">
          <a:xfrm>
            <a:off x="685800" y="655496"/>
            <a:ext cx="228600" cy="228600"/>
          </a:xfrm>
          <a:prstGeom prst="star5">
            <a:avLst/>
          </a:prstGeom>
          <a:solidFill>
            <a:srgbClr val="BF9000"/>
          </a:solidFill>
          <a:ln w="9525" cap="flat" cmpd="sng" algn="ctr">
            <a:solidFill>
              <a:srgbClr val="987506"/>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cs typeface="Arial" charset="0"/>
            </a:endParaRPr>
          </a:p>
        </p:txBody>
      </p:sp>
      <p:sp>
        <p:nvSpPr>
          <p:cNvPr id="17" name="TextBox 16">
            <a:extLst>
              <a:ext uri="{FF2B5EF4-FFF2-40B4-BE49-F238E27FC236}">
                <a16:creationId xmlns:a16="http://schemas.microsoft.com/office/drawing/2014/main" id="{9E53C698-E6CD-4F5C-94A2-DC7A341C8EAE}"/>
              </a:ext>
            </a:extLst>
          </p:cNvPr>
          <p:cNvSpPr txBox="1"/>
          <p:nvPr/>
        </p:nvSpPr>
        <p:spPr>
          <a:xfrm>
            <a:off x="914400" y="585130"/>
            <a:ext cx="3807324" cy="369332"/>
          </a:xfrm>
          <a:prstGeom prst="rect">
            <a:avLst/>
          </a:prstGeom>
          <a:noFill/>
        </p:spPr>
        <p:txBody>
          <a:bodyPr wrap="none" rtlCol="0">
            <a:spAutoFit/>
          </a:bodyPr>
          <a:lstStyle/>
          <a:p>
            <a:r>
              <a:rPr lang="en-US" dirty="0"/>
              <a:t>= measures some aspect of soil carbon</a:t>
            </a:r>
          </a:p>
        </p:txBody>
      </p:sp>
    </p:spTree>
    <p:extLst>
      <p:ext uri="{BB962C8B-B14F-4D97-AF65-F5344CB8AC3E}">
        <p14:creationId xmlns:p14="http://schemas.microsoft.com/office/powerpoint/2010/main" val="241130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994AC3-0993-4872-98E4-3D4E1E259588}"/>
              </a:ext>
            </a:extLst>
          </p:cNvPr>
          <p:cNvSpPr txBox="1">
            <a:spLocks/>
          </p:cNvSpPr>
          <p:nvPr/>
        </p:nvSpPr>
        <p:spPr>
          <a:xfrm>
            <a:off x="381000" y="228600"/>
            <a:ext cx="8610600" cy="685800"/>
          </a:xfrm>
          <a:prstGeom prst="rect">
            <a:avLst/>
          </a:prstGeom>
        </p:spPr>
        <p:txBody>
          <a:bodyPr>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2800" dirty="0"/>
              <a:t>Soil Organic Matter (SOM) by Loss on Ignition</a:t>
            </a:r>
          </a:p>
        </p:txBody>
      </p:sp>
      <p:sp>
        <p:nvSpPr>
          <p:cNvPr id="4" name="TextBox 3">
            <a:extLst>
              <a:ext uri="{FF2B5EF4-FFF2-40B4-BE49-F238E27FC236}">
                <a16:creationId xmlns:a16="http://schemas.microsoft.com/office/drawing/2014/main" id="{CF0F17E5-0117-4DBB-976A-A02F0AC0A557}"/>
              </a:ext>
            </a:extLst>
          </p:cNvPr>
          <p:cNvSpPr txBox="1"/>
          <p:nvPr/>
        </p:nvSpPr>
        <p:spPr>
          <a:xfrm>
            <a:off x="685800" y="719078"/>
            <a:ext cx="830580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Soil sample is heated to the burning point of soil organic matter, measure % weight loss</a:t>
            </a:r>
          </a:p>
          <a:p>
            <a:pPr marL="285750" indent="-285750">
              <a:buFont typeface="Arial" panose="020B0604020202020204" pitchFamily="34" charset="0"/>
              <a:buChar char="•"/>
            </a:pPr>
            <a:r>
              <a:rPr lang="en-US" sz="2000" dirty="0"/>
              <a:t>Cheapest and most widely available method to approximate total soil carbon</a:t>
            </a:r>
          </a:p>
          <a:p>
            <a:pPr marL="285750" indent="-285750">
              <a:buFont typeface="Arial" panose="020B0604020202020204" pitchFamily="34" charset="0"/>
              <a:buChar char="•"/>
            </a:pPr>
            <a:r>
              <a:rPr lang="en-US" sz="2000" dirty="0"/>
              <a:t>Carbon is the most abundant element in soil organic matter (~50% by mass)</a:t>
            </a:r>
          </a:p>
          <a:p>
            <a:pPr marL="285750" indent="-285750">
              <a:buFont typeface="Arial" panose="020B0604020202020204" pitchFamily="34" charset="0"/>
              <a:buChar char="•"/>
            </a:pPr>
            <a:r>
              <a:rPr lang="en-US" sz="2000" dirty="0"/>
              <a:t>Total SOM is Highly correlated with other measurements of soil carbon</a:t>
            </a:r>
          </a:p>
          <a:p>
            <a:pPr marL="285750" indent="-285750">
              <a:buFont typeface="Arial" panose="020B0604020202020204" pitchFamily="34" charset="0"/>
              <a:buChar char="•"/>
            </a:pPr>
            <a:r>
              <a:rPr lang="en-US" sz="2000" dirty="0"/>
              <a:t>Disadvantage- total soil C changes slowly with management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6" name="Picture 5" descr="A picture containing building, sitting, dirty, empty&#10;&#10;Description automatically generated">
            <a:extLst>
              <a:ext uri="{FF2B5EF4-FFF2-40B4-BE49-F238E27FC236}">
                <a16:creationId xmlns:a16="http://schemas.microsoft.com/office/drawing/2014/main" id="{57320ED7-9489-43FE-8C79-DEA3749105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903" r="25584"/>
          <a:stretch/>
        </p:blipFill>
        <p:spPr>
          <a:xfrm rot="5400000">
            <a:off x="759476" y="3379116"/>
            <a:ext cx="2946333" cy="3097035"/>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cup, plate, table, sitting&#10;&#10;Description automatically generated">
            <a:extLst>
              <a:ext uri="{FF2B5EF4-FFF2-40B4-BE49-F238E27FC236}">
                <a16:creationId xmlns:a16="http://schemas.microsoft.com/office/drawing/2014/main" id="{0647DF9C-C1C0-4D68-AF4B-E4E7E9BAE5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84" r="15323"/>
          <a:stretch/>
        </p:blipFill>
        <p:spPr>
          <a:xfrm>
            <a:off x="4572000" y="3448007"/>
            <a:ext cx="3886200" cy="2946331"/>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9E72CA75-9767-4B30-9253-78F42F5DDEBF}"/>
              </a:ext>
            </a:extLst>
          </p:cNvPr>
          <p:cNvSpPr txBox="1"/>
          <p:nvPr/>
        </p:nvSpPr>
        <p:spPr>
          <a:xfrm>
            <a:off x="684125" y="3090994"/>
            <a:ext cx="3138360" cy="369332"/>
          </a:xfrm>
          <a:prstGeom prst="rect">
            <a:avLst/>
          </a:prstGeom>
          <a:noFill/>
        </p:spPr>
        <p:txBody>
          <a:bodyPr wrap="none" rtlCol="0">
            <a:spAutoFit/>
          </a:bodyPr>
          <a:lstStyle/>
          <a:p>
            <a:r>
              <a:rPr lang="en-US" b="1" dirty="0"/>
              <a:t>Muffle Furnace @ 350 to 500 C</a:t>
            </a:r>
          </a:p>
        </p:txBody>
      </p:sp>
      <p:sp>
        <p:nvSpPr>
          <p:cNvPr id="11" name="TextBox 10">
            <a:extLst>
              <a:ext uri="{FF2B5EF4-FFF2-40B4-BE49-F238E27FC236}">
                <a16:creationId xmlns:a16="http://schemas.microsoft.com/office/drawing/2014/main" id="{ADCA3898-64A0-440F-B53F-887DFBF9F77A}"/>
              </a:ext>
            </a:extLst>
          </p:cNvPr>
          <p:cNvSpPr txBox="1"/>
          <p:nvPr/>
        </p:nvSpPr>
        <p:spPr>
          <a:xfrm>
            <a:off x="4622242" y="3092720"/>
            <a:ext cx="3785716" cy="369332"/>
          </a:xfrm>
          <a:prstGeom prst="rect">
            <a:avLst/>
          </a:prstGeom>
          <a:noFill/>
        </p:spPr>
        <p:txBody>
          <a:bodyPr wrap="none" rtlCol="0">
            <a:spAutoFit/>
          </a:bodyPr>
          <a:lstStyle/>
          <a:p>
            <a:r>
              <a:rPr lang="en-US" b="1" dirty="0"/>
              <a:t>Soil Samples Before and After Ignition</a:t>
            </a:r>
          </a:p>
        </p:txBody>
      </p:sp>
      <p:sp>
        <p:nvSpPr>
          <p:cNvPr id="13" name="TextBox 12">
            <a:extLst>
              <a:ext uri="{FF2B5EF4-FFF2-40B4-BE49-F238E27FC236}">
                <a16:creationId xmlns:a16="http://schemas.microsoft.com/office/drawing/2014/main" id="{F4B45B42-0AFB-4437-9BD2-9716D71D4C51}"/>
              </a:ext>
            </a:extLst>
          </p:cNvPr>
          <p:cNvSpPr txBox="1"/>
          <p:nvPr/>
        </p:nvSpPr>
        <p:spPr>
          <a:xfrm>
            <a:off x="5105400" y="5224594"/>
            <a:ext cx="4572000" cy="369332"/>
          </a:xfrm>
          <a:prstGeom prst="rect">
            <a:avLst/>
          </a:prstGeom>
          <a:noFill/>
        </p:spPr>
        <p:txBody>
          <a:bodyPr wrap="square">
            <a:spAutoFit/>
          </a:bodyPr>
          <a:lstStyle/>
          <a:p>
            <a:r>
              <a:rPr lang="en-US" b="1" dirty="0"/>
              <a:t>Before</a:t>
            </a:r>
            <a:endParaRPr lang="en-US" dirty="0"/>
          </a:p>
        </p:txBody>
      </p:sp>
      <p:sp>
        <p:nvSpPr>
          <p:cNvPr id="15" name="TextBox 14">
            <a:extLst>
              <a:ext uri="{FF2B5EF4-FFF2-40B4-BE49-F238E27FC236}">
                <a16:creationId xmlns:a16="http://schemas.microsoft.com/office/drawing/2014/main" id="{7D2C4C23-5B09-411C-BF14-B2F1D7727D79}"/>
              </a:ext>
            </a:extLst>
          </p:cNvPr>
          <p:cNvSpPr txBox="1"/>
          <p:nvPr/>
        </p:nvSpPr>
        <p:spPr>
          <a:xfrm>
            <a:off x="7124700" y="5238639"/>
            <a:ext cx="1295400" cy="369332"/>
          </a:xfrm>
          <a:prstGeom prst="rect">
            <a:avLst/>
          </a:prstGeom>
          <a:noFill/>
        </p:spPr>
        <p:txBody>
          <a:bodyPr wrap="square">
            <a:spAutoFit/>
          </a:bodyPr>
          <a:lstStyle/>
          <a:p>
            <a:r>
              <a:rPr lang="en-US" b="1" dirty="0"/>
              <a:t>After</a:t>
            </a:r>
            <a:endParaRPr lang="en-US" dirty="0"/>
          </a:p>
        </p:txBody>
      </p:sp>
    </p:spTree>
    <p:extLst>
      <p:ext uri="{BB962C8B-B14F-4D97-AF65-F5344CB8AC3E}">
        <p14:creationId xmlns:p14="http://schemas.microsoft.com/office/powerpoint/2010/main" val="3076039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9800" y="2559816"/>
            <a:ext cx="5257800" cy="3573322"/>
          </a:xfrm>
          <a:prstGeom prst="rect">
            <a:avLst/>
          </a:prstGeom>
        </p:spPr>
      </p:pic>
      <p:sp>
        <p:nvSpPr>
          <p:cNvPr id="5" name="TextBox 4">
            <a:extLst>
              <a:ext uri="{FF2B5EF4-FFF2-40B4-BE49-F238E27FC236}">
                <a16:creationId xmlns:a16="http://schemas.microsoft.com/office/drawing/2014/main" id="{04D3A850-E12F-4BCF-93A5-6DF9B41A0A19}"/>
              </a:ext>
            </a:extLst>
          </p:cNvPr>
          <p:cNvSpPr txBox="1"/>
          <p:nvPr/>
        </p:nvSpPr>
        <p:spPr>
          <a:xfrm>
            <a:off x="190500" y="203200"/>
            <a:ext cx="8763000" cy="2308324"/>
          </a:xfrm>
          <a:prstGeom prst="rect">
            <a:avLst/>
          </a:prstGeom>
          <a:noFill/>
        </p:spPr>
        <p:txBody>
          <a:bodyPr wrap="square" rtlCol="0">
            <a:spAutoFit/>
          </a:bodyPr>
          <a:lstStyle/>
          <a:p>
            <a:r>
              <a:rPr lang="en-US" sz="2400" b="1" dirty="0"/>
              <a:t>Beware of inconsistency across labs in soil organic matter measurements</a:t>
            </a:r>
          </a:p>
          <a:p>
            <a:pPr marL="457200" indent="-457200">
              <a:buFont typeface="Arial" panose="020B0604020202020204" pitchFamily="34" charset="0"/>
              <a:buChar char="•"/>
            </a:pPr>
            <a:r>
              <a:rPr lang="en-US" sz="2400" dirty="0"/>
              <a:t>Some labs report raw % Loss on Ignition</a:t>
            </a:r>
          </a:p>
          <a:p>
            <a:pPr marL="457200" indent="-457200">
              <a:buFont typeface="Arial" panose="020B0604020202020204" pitchFamily="34" charset="0"/>
              <a:buChar char="•"/>
            </a:pPr>
            <a:r>
              <a:rPr lang="en-US" sz="2400" dirty="0"/>
              <a:t>Other labs have a conversion to a historical method of organic matter analysis, the Walkley-Black Method</a:t>
            </a:r>
          </a:p>
          <a:p>
            <a:pPr marL="457200" indent="-457200">
              <a:buFont typeface="Arial" panose="020B0604020202020204" pitchFamily="34" charset="0"/>
              <a:buChar char="•"/>
            </a:pPr>
            <a:r>
              <a:rPr lang="en-US" sz="2400" dirty="0"/>
              <a:t>%LOI is about 0.8% points greater than converted to %OM</a:t>
            </a:r>
          </a:p>
        </p:txBody>
      </p:sp>
    </p:spTree>
    <p:extLst>
      <p:ext uri="{BB962C8B-B14F-4D97-AF65-F5344CB8AC3E}">
        <p14:creationId xmlns:p14="http://schemas.microsoft.com/office/powerpoint/2010/main" val="3330446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958517407"/>
              </p:ext>
            </p:extLst>
          </p:nvPr>
        </p:nvGraphicFramePr>
        <p:xfrm>
          <a:off x="1295400" y="2438400"/>
          <a:ext cx="6781800" cy="3911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90500" y="203200"/>
            <a:ext cx="8763000" cy="2308324"/>
          </a:xfrm>
          <a:prstGeom prst="rect">
            <a:avLst/>
          </a:prstGeom>
          <a:noFill/>
        </p:spPr>
        <p:txBody>
          <a:bodyPr wrap="square" rtlCol="0">
            <a:spAutoFit/>
          </a:bodyPr>
          <a:lstStyle/>
          <a:p>
            <a:r>
              <a:rPr lang="en-US" sz="2400" b="1" dirty="0"/>
              <a:t>Beware of inconsistency across labs in soil organic matter measurements</a:t>
            </a:r>
          </a:p>
          <a:p>
            <a:pPr marL="457200" indent="-457200">
              <a:buFont typeface="Arial" panose="020B0604020202020204" pitchFamily="34" charset="0"/>
              <a:buChar char="•"/>
            </a:pPr>
            <a:r>
              <a:rPr lang="en-US" sz="2400" dirty="0"/>
              <a:t>Labs use different temperatures and durations in the muffle furnace</a:t>
            </a:r>
          </a:p>
          <a:p>
            <a:pPr marL="457200" indent="-457200">
              <a:buFont typeface="Arial" panose="020B0604020202020204" pitchFamily="34" charset="0"/>
              <a:buChar char="•"/>
            </a:pPr>
            <a:r>
              <a:rPr lang="en-US" sz="2400" dirty="0"/>
              <a:t>Cornell lab is about 0.5% points higher than PSU AASL</a:t>
            </a:r>
          </a:p>
          <a:p>
            <a:pPr marL="457200" indent="-457200">
              <a:buFont typeface="Arial" panose="020B0604020202020204" pitchFamily="34" charset="0"/>
              <a:buChar char="•"/>
            </a:pPr>
            <a:r>
              <a:rPr lang="en-US" sz="2400" dirty="0"/>
              <a:t>Both labs convert to Walkley-Black %OM</a:t>
            </a:r>
          </a:p>
        </p:txBody>
      </p:sp>
    </p:spTree>
    <p:extLst>
      <p:ext uri="{BB962C8B-B14F-4D97-AF65-F5344CB8AC3E}">
        <p14:creationId xmlns:p14="http://schemas.microsoft.com/office/powerpoint/2010/main" val="1454297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994AC3-0993-4872-98E4-3D4E1E259588}"/>
              </a:ext>
            </a:extLst>
          </p:cNvPr>
          <p:cNvSpPr txBox="1">
            <a:spLocks/>
          </p:cNvSpPr>
          <p:nvPr/>
        </p:nvSpPr>
        <p:spPr>
          <a:xfrm>
            <a:off x="381000" y="228600"/>
            <a:ext cx="8610600" cy="685800"/>
          </a:xfrm>
          <a:prstGeom prst="rect">
            <a:avLst/>
          </a:prstGeom>
        </p:spPr>
        <p:txBody>
          <a:bodyPr>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2800" dirty="0"/>
              <a:t>Total Carbon by Elemental Combustion Analysis</a:t>
            </a:r>
          </a:p>
        </p:txBody>
      </p:sp>
      <p:sp>
        <p:nvSpPr>
          <p:cNvPr id="4" name="TextBox 3">
            <a:extLst>
              <a:ext uri="{FF2B5EF4-FFF2-40B4-BE49-F238E27FC236}">
                <a16:creationId xmlns:a16="http://schemas.microsoft.com/office/drawing/2014/main" id="{CF0F17E5-0117-4DBB-976A-A02F0AC0A557}"/>
              </a:ext>
            </a:extLst>
          </p:cNvPr>
          <p:cNvSpPr txBox="1"/>
          <p:nvPr/>
        </p:nvSpPr>
        <p:spPr>
          <a:xfrm>
            <a:off x="533400" y="664795"/>
            <a:ext cx="8305800"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Soil sample is heated to the burning point of carbon</a:t>
            </a:r>
          </a:p>
          <a:p>
            <a:pPr marL="285750" indent="-285750">
              <a:buFont typeface="Arial" panose="020B0604020202020204" pitchFamily="34" charset="0"/>
              <a:buChar char="•"/>
            </a:pPr>
            <a:r>
              <a:rPr lang="en-US" sz="2000" dirty="0"/>
              <a:t>Gas stream of helium carries CO</a:t>
            </a:r>
            <a:r>
              <a:rPr lang="en-US" sz="2000" baseline="-25000" dirty="0"/>
              <a:t>2</a:t>
            </a:r>
            <a:r>
              <a:rPr lang="en-US" sz="2000" dirty="0"/>
              <a:t> released from combustion to a detector</a:t>
            </a:r>
          </a:p>
          <a:p>
            <a:pPr marL="285750" indent="-285750">
              <a:buFont typeface="Arial" panose="020B0604020202020204" pitchFamily="34" charset="0"/>
              <a:buChar char="•"/>
            </a:pPr>
            <a:r>
              <a:rPr lang="en-US" sz="2000" dirty="0"/>
              <a:t>Measures total carbon in the soil sample, including carbonates</a:t>
            </a:r>
          </a:p>
          <a:p>
            <a:pPr marL="285750" indent="-285750">
              <a:buFont typeface="Arial" panose="020B0604020202020204" pitchFamily="34" charset="0"/>
              <a:buChar char="•"/>
            </a:pPr>
            <a:r>
              <a:rPr lang="en-US" sz="2000" dirty="0"/>
              <a:t>More expensive method to measure soil C than %SOM, but highly accurate and definable</a:t>
            </a:r>
          </a:p>
          <a:p>
            <a:pPr marL="285750" indent="-285750">
              <a:buFont typeface="Arial" panose="020B0604020202020204" pitchFamily="34" charset="0"/>
              <a:buChar char="•"/>
            </a:pPr>
            <a:r>
              <a:rPr lang="en-US" sz="2000" dirty="0"/>
              <a:t>Disadvantage- total soil C changes slowly with management</a:t>
            </a:r>
          </a:p>
        </p:txBody>
      </p:sp>
      <p:pic>
        <p:nvPicPr>
          <p:cNvPr id="5" name="Picture 4" descr="A picture containing indoor, sitting, small, room&#10;&#10;Description automatically generated">
            <a:extLst>
              <a:ext uri="{FF2B5EF4-FFF2-40B4-BE49-F238E27FC236}">
                <a16:creationId xmlns:a16="http://schemas.microsoft.com/office/drawing/2014/main" id="{12CE89D7-879A-4A2D-A3CC-2906032875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743410"/>
            <a:ext cx="6248400" cy="3514725"/>
          </a:xfrm>
          <a:prstGeom prst="rect">
            <a:avLst/>
          </a:prstGeom>
        </p:spPr>
      </p:pic>
    </p:spTree>
    <p:extLst>
      <p:ext uri="{BB962C8B-B14F-4D97-AF65-F5344CB8AC3E}">
        <p14:creationId xmlns:p14="http://schemas.microsoft.com/office/powerpoint/2010/main" val="264937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228600" y="156217"/>
            <a:ext cx="8686800" cy="5387975"/>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a:lstStyle>
          <a:p>
            <a:pPr marL="0" indent="0" eaLnBrk="1" hangingPunct="1">
              <a:buNone/>
            </a:pPr>
            <a:r>
              <a:rPr lang="en-US" sz="2400" b="1" dirty="0">
                <a:latin typeface="Arial" charset="0"/>
                <a:cs typeface="Arial" charset="0"/>
              </a:rPr>
              <a:t>Permanganate Oxidizable Carbon (POXC) or “Active C”</a:t>
            </a:r>
          </a:p>
          <a:p>
            <a:pPr lvl="1" eaLnBrk="1" hangingPunct="1"/>
            <a:r>
              <a:rPr lang="en-US" sz="2400" dirty="0">
                <a:latin typeface="Arial" charset="0"/>
              </a:rPr>
              <a:t>Carbon in soil organic matter oxidized by weak solution of potassium permanganate</a:t>
            </a:r>
          </a:p>
          <a:p>
            <a:pPr lvl="1" eaLnBrk="1" hangingPunct="1"/>
            <a:r>
              <a:rPr lang="en-US" sz="2400" dirty="0">
                <a:latin typeface="Arial" charset="0"/>
              </a:rPr>
              <a:t>Intermediately labile fraction of soil carbon</a:t>
            </a:r>
          </a:p>
          <a:p>
            <a:pPr lvl="1" eaLnBrk="1" hangingPunct="1"/>
            <a:r>
              <a:rPr lang="en-US" sz="2400" dirty="0">
                <a:latin typeface="Arial" charset="0"/>
              </a:rPr>
              <a:t>Only available via Cornell Soil Health Test</a:t>
            </a:r>
          </a:p>
          <a:p>
            <a:pPr lvl="1" eaLnBrk="1" hangingPunct="1"/>
            <a:r>
              <a:rPr lang="en-US" sz="2400" dirty="0">
                <a:latin typeface="Arial" charset="0"/>
              </a:rPr>
              <a:t>Correlated to microbial biomass</a:t>
            </a:r>
          </a:p>
          <a:p>
            <a:pPr lvl="1" eaLnBrk="1" hangingPunct="1"/>
            <a:r>
              <a:rPr lang="en-US" sz="2400" dirty="0">
                <a:latin typeface="Arial" charset="0"/>
              </a:rPr>
              <a:t>Sensitive to short-term changes in soil management</a:t>
            </a:r>
          </a:p>
        </p:txBody>
      </p:sp>
      <p:pic>
        <p:nvPicPr>
          <p:cNvPr id="13" name="Picture 12" descr="P101004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233" r="27681"/>
          <a:stretch/>
        </p:blipFill>
        <p:spPr bwMode="auto">
          <a:xfrm>
            <a:off x="1828800" y="3221491"/>
            <a:ext cx="4953000" cy="34618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495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6700" y="266701"/>
            <a:ext cx="8610600" cy="685800"/>
          </a:xfrm>
          <a:prstGeom prst="rect">
            <a:avLst/>
          </a:prstGeom>
        </p:spPr>
        <p:txBody>
          <a:bodyPr>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eaLnBrk="1" hangingPunct="1"/>
            <a:r>
              <a:rPr lang="en-US" sz="3600" b="0" dirty="0"/>
              <a:t>Comparison of POXC to % Organic Matter</a:t>
            </a:r>
          </a:p>
        </p:txBody>
      </p:sp>
      <p:graphicFrame>
        <p:nvGraphicFramePr>
          <p:cNvPr id="7" name="Chart 6">
            <a:extLst>
              <a:ext uri="{FF2B5EF4-FFF2-40B4-BE49-F238E27FC236}">
                <a16:creationId xmlns:a16="http://schemas.microsoft.com/office/drawing/2014/main" id="{56878D07-333F-4654-9BA9-7DF30DA9B074}"/>
              </a:ext>
              <a:ext uri="{147F2762-F138-4A5C-976F-8EAC2B608ADB}">
                <a16:predDERef xmlns:a16="http://schemas.microsoft.com/office/drawing/2014/main" pred="{00000000-0008-0000-0000-000002000000}"/>
              </a:ext>
            </a:extLst>
          </p:cNvPr>
          <p:cNvGraphicFramePr>
            <a:graphicFrameLocks/>
          </p:cNvGraphicFramePr>
          <p:nvPr/>
        </p:nvGraphicFramePr>
        <p:xfrm>
          <a:off x="304800" y="1986870"/>
          <a:ext cx="8153399" cy="4337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0097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a:xfrm>
            <a:off x="228600" y="177359"/>
            <a:ext cx="8534400" cy="5387975"/>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a:lstStyle>
          <a:p>
            <a:pPr marL="0" indent="0" eaLnBrk="1" hangingPunct="1">
              <a:buNone/>
            </a:pPr>
            <a:r>
              <a:rPr lang="en-US" sz="2800" dirty="0">
                <a:latin typeface="Arial" charset="0"/>
                <a:cs typeface="Arial" charset="0"/>
              </a:rPr>
              <a:t>Microbial Respiration</a:t>
            </a:r>
          </a:p>
          <a:p>
            <a:pPr lvl="1" eaLnBrk="1" hangingPunct="1"/>
            <a:r>
              <a:rPr lang="en-US" sz="2000" dirty="0">
                <a:latin typeface="Arial" charset="0"/>
              </a:rPr>
              <a:t>Quantity of CO</a:t>
            </a:r>
            <a:r>
              <a:rPr lang="en-US" sz="2000" baseline="-25000" dirty="0">
                <a:latin typeface="Arial" charset="0"/>
              </a:rPr>
              <a:t>2</a:t>
            </a:r>
            <a:r>
              <a:rPr lang="en-US" sz="2000" dirty="0">
                <a:latin typeface="Arial" charset="0"/>
              </a:rPr>
              <a:t> respired by microbes over 24 or 96 hours in a lab incubation of re-wetted soil</a:t>
            </a:r>
          </a:p>
          <a:p>
            <a:pPr lvl="1" eaLnBrk="1" hangingPunct="1"/>
            <a:r>
              <a:rPr lang="en-US" sz="2000" dirty="0">
                <a:latin typeface="Arial" charset="0"/>
              </a:rPr>
              <a:t>Available via </a:t>
            </a:r>
            <a:r>
              <a:rPr lang="en-US" sz="2000" dirty="0" err="1">
                <a:latin typeface="Arial" charset="0"/>
              </a:rPr>
              <a:t>Solvita</a:t>
            </a:r>
            <a:r>
              <a:rPr lang="en-US" sz="2000" dirty="0">
                <a:latin typeface="Arial" charset="0"/>
              </a:rPr>
              <a:t> Test in Woods End Soil Health Tool, Cornell Soil Health Test, and certain other soil testing labs</a:t>
            </a:r>
          </a:p>
          <a:p>
            <a:pPr lvl="1" eaLnBrk="1" hangingPunct="1"/>
            <a:r>
              <a:rPr lang="en-US" sz="2000" dirty="0">
                <a:latin typeface="Arial" charset="0"/>
              </a:rPr>
              <a:t>Indicator of size of microbial population and availability of organic matter to decompose</a:t>
            </a:r>
          </a:p>
          <a:p>
            <a:pPr lvl="1" eaLnBrk="1" hangingPunct="1"/>
            <a:r>
              <a:rPr lang="en-US" sz="2000" dirty="0">
                <a:latin typeface="Arial" charset="0"/>
              </a:rPr>
              <a:t>Potential indicator of N mineralization</a:t>
            </a:r>
          </a:p>
          <a:p>
            <a:pPr lvl="1" eaLnBrk="1" hangingPunct="1"/>
            <a:r>
              <a:rPr lang="en-US" sz="2000" dirty="0">
                <a:latin typeface="Arial" charset="0"/>
              </a:rPr>
              <a:t>Unclear whether this test is related to “soil building” versus “soil depleting” processes, since what is actually measured is </a:t>
            </a:r>
            <a:r>
              <a:rPr lang="en-US" sz="2000" b="1" u="sng" dirty="0">
                <a:latin typeface="Arial" charset="0"/>
              </a:rPr>
              <a:t>C loss</a:t>
            </a:r>
          </a:p>
        </p:txBody>
      </p:sp>
      <p:pic>
        <p:nvPicPr>
          <p:cNvPr id="11" name="Picture 10" descr="Haney_Brinton_soil_jar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3841531"/>
            <a:ext cx="1520354" cy="2280532"/>
          </a:xfrm>
          <a:prstGeom prst="rect">
            <a:avLst/>
          </a:prstGeom>
          <a:ln>
            <a:noFill/>
          </a:ln>
          <a:effectLst>
            <a:outerShdw blurRad="292100" dist="139700" dir="2700000" algn="tl" rotWithShape="0">
              <a:srgbClr val="333333">
                <a:alpha val="65000"/>
              </a:srgbClr>
            </a:outerShdw>
          </a:effectLst>
        </p:spPr>
      </p:pic>
      <p:pic>
        <p:nvPicPr>
          <p:cNvPr id="40962" name="Picture 2" descr="C:\Users\cmw29\Pictures\2014-9 September\2014-09-18 12.59.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810000"/>
            <a:ext cx="3124200" cy="2343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31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ctrTitle"/>
          </p:nvPr>
        </p:nvSpPr>
        <p:spPr>
          <a:xfrm>
            <a:off x="76200" y="0"/>
            <a:ext cx="8991600" cy="838201"/>
          </a:xfrm>
        </p:spPr>
        <p:txBody>
          <a:bodyPr/>
          <a:lstStyle/>
          <a:p>
            <a:r>
              <a:rPr lang="en-US" altLang="en-US" sz="2800" b="1" dirty="0"/>
              <a:t>Old and New Perspectives on Soil Carbon Dynamics</a:t>
            </a:r>
            <a:endParaRPr lang="en-US" altLang="en-US" sz="2000" b="1" dirty="0"/>
          </a:p>
        </p:txBody>
      </p:sp>
      <p:sp>
        <p:nvSpPr>
          <p:cNvPr id="4" name="TextBox 3">
            <a:extLst>
              <a:ext uri="{FF2B5EF4-FFF2-40B4-BE49-F238E27FC236}">
                <a16:creationId xmlns:a16="http://schemas.microsoft.com/office/drawing/2014/main" id="{9D75DD44-945A-4E7D-B739-1AB4A3534D26}"/>
              </a:ext>
            </a:extLst>
          </p:cNvPr>
          <p:cNvSpPr txBox="1"/>
          <p:nvPr/>
        </p:nvSpPr>
        <p:spPr>
          <a:xfrm>
            <a:off x="228600" y="918499"/>
            <a:ext cx="5255288" cy="2000548"/>
          </a:xfrm>
          <a:prstGeom prst="rect">
            <a:avLst/>
          </a:prstGeom>
          <a:noFill/>
        </p:spPr>
        <p:txBody>
          <a:bodyPr wrap="square" rtlCol="0">
            <a:spAutoFit/>
          </a:bodyPr>
          <a:lstStyle/>
          <a:p>
            <a:r>
              <a:rPr lang="en-US" sz="2800" b="1" dirty="0"/>
              <a:t>Old View</a:t>
            </a:r>
          </a:p>
          <a:p>
            <a:pPr lvl="1"/>
            <a:r>
              <a:rPr lang="en-US" sz="2400" dirty="0"/>
              <a:t>Soil organic matter is formed from large complex molecules that are resistant to decomposition because of their size and complexity</a:t>
            </a:r>
          </a:p>
        </p:txBody>
      </p:sp>
      <p:pic>
        <p:nvPicPr>
          <p:cNvPr id="7" name="Picture 6" descr="A close up of text on a whiteboard&#10;&#10;Description automatically generated">
            <a:extLst>
              <a:ext uri="{FF2B5EF4-FFF2-40B4-BE49-F238E27FC236}">
                <a16:creationId xmlns:a16="http://schemas.microsoft.com/office/drawing/2014/main" id="{66922ED1-E284-45B7-9FFA-DACB824ADAC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5556" t="22747" r="8889" b="17994"/>
          <a:stretch/>
        </p:blipFill>
        <p:spPr>
          <a:xfrm>
            <a:off x="548473" y="3429000"/>
            <a:ext cx="4953000" cy="1929740"/>
          </a:xfrm>
          <a:prstGeom prst="rect">
            <a:avLst/>
          </a:prstGeom>
        </p:spPr>
      </p:pic>
      <p:pic>
        <p:nvPicPr>
          <p:cNvPr id="9" name="Picture 8" descr="A close up of a box&#10;&#10;Description automatically generated">
            <a:extLst>
              <a:ext uri="{FF2B5EF4-FFF2-40B4-BE49-F238E27FC236}">
                <a16:creationId xmlns:a16="http://schemas.microsoft.com/office/drawing/2014/main" id="{CCF05ECD-1BF8-4110-AB0A-2FFC7D6C9606}"/>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37500" t="11481" r="9166" b="11481"/>
          <a:stretch/>
        </p:blipFill>
        <p:spPr>
          <a:xfrm rot="5400000">
            <a:off x="5097027" y="1459142"/>
            <a:ext cx="4314092" cy="3505200"/>
          </a:xfrm>
          <a:prstGeom prst="rect">
            <a:avLst/>
          </a:prstGeom>
        </p:spPr>
      </p:pic>
      <p:sp>
        <p:nvSpPr>
          <p:cNvPr id="10" name="TextBox 9">
            <a:extLst>
              <a:ext uri="{FF2B5EF4-FFF2-40B4-BE49-F238E27FC236}">
                <a16:creationId xmlns:a16="http://schemas.microsoft.com/office/drawing/2014/main" id="{D61A978C-3E15-4572-9433-7E111B4A70E8}"/>
              </a:ext>
            </a:extLst>
          </p:cNvPr>
          <p:cNvSpPr txBox="1"/>
          <p:nvPr/>
        </p:nvSpPr>
        <p:spPr>
          <a:xfrm>
            <a:off x="5776127" y="5541694"/>
            <a:ext cx="3291673" cy="523220"/>
          </a:xfrm>
          <a:prstGeom prst="rect">
            <a:avLst/>
          </a:prstGeom>
          <a:noFill/>
        </p:spPr>
        <p:txBody>
          <a:bodyPr wrap="square" rtlCol="0">
            <a:spAutoFit/>
          </a:bodyPr>
          <a:lstStyle/>
          <a:p>
            <a:r>
              <a:rPr lang="en-US" sz="1400" dirty="0"/>
              <a:t>Figure 12.11. </a:t>
            </a:r>
            <a:r>
              <a:rPr lang="en-US" sz="1400" i="1" dirty="0"/>
              <a:t>The Nature and Properties of Soils, 11</a:t>
            </a:r>
            <a:r>
              <a:rPr lang="en-US" sz="1400" i="1" baseline="30000" dirty="0"/>
              <a:t>th</a:t>
            </a:r>
            <a:r>
              <a:rPr lang="en-US" sz="1400" i="1" dirty="0"/>
              <a:t> edition.</a:t>
            </a:r>
            <a:r>
              <a:rPr lang="en-US" sz="1400" dirty="0"/>
              <a:t> Brady and Weil, 1996</a:t>
            </a:r>
          </a:p>
        </p:txBody>
      </p:sp>
      <p:sp>
        <p:nvSpPr>
          <p:cNvPr id="11" name="TextBox 10">
            <a:extLst>
              <a:ext uri="{FF2B5EF4-FFF2-40B4-BE49-F238E27FC236}">
                <a16:creationId xmlns:a16="http://schemas.microsoft.com/office/drawing/2014/main" id="{4E4E4903-3474-4555-992E-2893E8B48212}"/>
              </a:ext>
            </a:extLst>
          </p:cNvPr>
          <p:cNvSpPr txBox="1"/>
          <p:nvPr/>
        </p:nvSpPr>
        <p:spPr>
          <a:xfrm>
            <a:off x="655846" y="5509846"/>
            <a:ext cx="3947327" cy="523220"/>
          </a:xfrm>
          <a:prstGeom prst="rect">
            <a:avLst/>
          </a:prstGeom>
          <a:noFill/>
        </p:spPr>
        <p:txBody>
          <a:bodyPr wrap="square" rtlCol="0">
            <a:spAutoFit/>
          </a:bodyPr>
          <a:lstStyle/>
          <a:p>
            <a:r>
              <a:rPr lang="en-US" sz="1400" dirty="0"/>
              <a:t>Figure 2-8. </a:t>
            </a:r>
            <a:r>
              <a:rPr lang="en-US" sz="1400" i="1" dirty="0"/>
              <a:t>Soil Fertility and Fertilizers, 7</a:t>
            </a:r>
            <a:r>
              <a:rPr lang="en-US" sz="1400" i="1" baseline="30000" dirty="0"/>
              <a:t>th</a:t>
            </a:r>
            <a:r>
              <a:rPr lang="en-US" sz="1400" i="1" dirty="0"/>
              <a:t> edition.</a:t>
            </a:r>
            <a:r>
              <a:rPr lang="en-US" sz="1400" dirty="0"/>
              <a:t> </a:t>
            </a:r>
            <a:r>
              <a:rPr lang="en-US" sz="1400" dirty="0" err="1"/>
              <a:t>Havlin</a:t>
            </a:r>
            <a:r>
              <a:rPr lang="en-US" sz="1400" dirty="0"/>
              <a:t> et al., 2005</a:t>
            </a:r>
          </a:p>
        </p:txBody>
      </p:sp>
      <p:sp>
        <p:nvSpPr>
          <p:cNvPr id="13" name="TextBox 12">
            <a:extLst>
              <a:ext uri="{FF2B5EF4-FFF2-40B4-BE49-F238E27FC236}">
                <a16:creationId xmlns:a16="http://schemas.microsoft.com/office/drawing/2014/main" id="{192DE8D6-E1AD-44DF-A44E-A344492461A4}"/>
              </a:ext>
            </a:extLst>
          </p:cNvPr>
          <p:cNvSpPr txBox="1"/>
          <p:nvPr/>
        </p:nvSpPr>
        <p:spPr>
          <a:xfrm>
            <a:off x="486737" y="3115985"/>
            <a:ext cx="3947327" cy="338554"/>
          </a:xfrm>
          <a:prstGeom prst="rect">
            <a:avLst/>
          </a:prstGeom>
          <a:noFill/>
        </p:spPr>
        <p:txBody>
          <a:bodyPr wrap="square" rtlCol="0">
            <a:spAutoFit/>
          </a:bodyPr>
          <a:lstStyle/>
          <a:p>
            <a:r>
              <a:rPr lang="en-US" sz="1600" dirty="0"/>
              <a:t>Suggested Structure of </a:t>
            </a:r>
            <a:r>
              <a:rPr lang="en-US" sz="1600" dirty="0" err="1"/>
              <a:t>Humic</a:t>
            </a:r>
            <a:r>
              <a:rPr lang="en-US" sz="1600" dirty="0"/>
              <a:t> Acids</a:t>
            </a:r>
          </a:p>
        </p:txBody>
      </p:sp>
    </p:spTree>
    <p:extLst>
      <p:ext uri="{BB962C8B-B14F-4D97-AF65-F5344CB8AC3E}">
        <p14:creationId xmlns:p14="http://schemas.microsoft.com/office/powerpoint/2010/main" val="380223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378317"/>
            <a:ext cx="8801100" cy="685800"/>
          </a:xfrm>
          <a:prstGeom prst="rect">
            <a:avLst/>
          </a:prstGeom>
        </p:spPr>
        <p:txBody>
          <a:bodyPr>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eaLnBrk="1" hangingPunct="1"/>
            <a:r>
              <a:rPr lang="en-US" sz="2800" dirty="0"/>
              <a:t>Comparison of Microbial Respiration to % Organic Matter</a:t>
            </a:r>
          </a:p>
        </p:txBody>
      </p:sp>
      <p:sp>
        <p:nvSpPr>
          <p:cNvPr id="11" name="TextBox 10"/>
          <p:cNvSpPr txBox="1"/>
          <p:nvPr/>
        </p:nvSpPr>
        <p:spPr>
          <a:xfrm>
            <a:off x="1828800" y="1295400"/>
            <a:ext cx="1734193" cy="646331"/>
          </a:xfrm>
          <a:prstGeom prst="rect">
            <a:avLst/>
          </a:prstGeom>
          <a:noFill/>
        </p:spPr>
        <p:txBody>
          <a:bodyPr wrap="none" rtlCol="0">
            <a:spAutoFit/>
          </a:bodyPr>
          <a:lstStyle/>
          <a:p>
            <a:pPr algn="ctr"/>
            <a:r>
              <a:rPr lang="en-US" u="sng" dirty="0"/>
              <a:t>Woods End</a:t>
            </a:r>
          </a:p>
          <a:p>
            <a:pPr algn="ctr"/>
            <a:r>
              <a:rPr lang="en-US" dirty="0"/>
              <a:t>=24 </a:t>
            </a:r>
            <a:r>
              <a:rPr lang="en-US" dirty="0" err="1"/>
              <a:t>hr</a:t>
            </a:r>
            <a:r>
              <a:rPr lang="en-US" dirty="0"/>
              <a:t> CO</a:t>
            </a:r>
            <a:r>
              <a:rPr lang="en-US" baseline="-25000" dirty="0"/>
              <a:t>2</a:t>
            </a:r>
            <a:r>
              <a:rPr lang="en-US" dirty="0"/>
              <a:t> Burst</a:t>
            </a:r>
          </a:p>
        </p:txBody>
      </p:sp>
      <p:sp>
        <p:nvSpPr>
          <p:cNvPr id="16" name="TextBox 15"/>
          <p:cNvSpPr txBox="1"/>
          <p:nvPr/>
        </p:nvSpPr>
        <p:spPr>
          <a:xfrm>
            <a:off x="6178323" y="1219200"/>
            <a:ext cx="1734194" cy="646331"/>
          </a:xfrm>
          <a:prstGeom prst="rect">
            <a:avLst/>
          </a:prstGeom>
          <a:noFill/>
        </p:spPr>
        <p:txBody>
          <a:bodyPr wrap="none" rtlCol="0">
            <a:spAutoFit/>
          </a:bodyPr>
          <a:lstStyle/>
          <a:p>
            <a:pPr algn="ctr"/>
            <a:r>
              <a:rPr lang="en-US" u="sng" dirty="0"/>
              <a:t>Cornell</a:t>
            </a:r>
          </a:p>
          <a:p>
            <a:pPr algn="ctr"/>
            <a:r>
              <a:rPr lang="en-US" dirty="0"/>
              <a:t>=96 </a:t>
            </a:r>
            <a:r>
              <a:rPr lang="en-US" dirty="0" err="1"/>
              <a:t>hr</a:t>
            </a:r>
            <a:r>
              <a:rPr lang="en-US" dirty="0"/>
              <a:t> CO</a:t>
            </a:r>
            <a:r>
              <a:rPr lang="en-US" baseline="-25000" dirty="0"/>
              <a:t>2</a:t>
            </a:r>
            <a:r>
              <a:rPr lang="en-US" dirty="0"/>
              <a:t> Burst</a:t>
            </a:r>
          </a:p>
        </p:txBody>
      </p:sp>
      <p:graphicFrame>
        <p:nvGraphicFramePr>
          <p:cNvPr id="9" name="Chart 8">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951085079"/>
              </p:ext>
            </p:extLst>
          </p:nvPr>
        </p:nvGraphicFramePr>
        <p:xfrm>
          <a:off x="193164" y="1865531"/>
          <a:ext cx="4267200" cy="30570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245874398"/>
              </p:ext>
            </p:extLst>
          </p:nvPr>
        </p:nvGraphicFramePr>
        <p:xfrm>
          <a:off x="4610100" y="1895928"/>
          <a:ext cx="4444403" cy="30570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3793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a:xfrm>
            <a:off x="228600" y="177359"/>
            <a:ext cx="8534400" cy="5387975"/>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a:lstStyle>
          <a:p>
            <a:pPr marL="0" indent="0" eaLnBrk="1" hangingPunct="1">
              <a:buNone/>
            </a:pPr>
            <a:r>
              <a:rPr lang="en-US" sz="2800" dirty="0">
                <a:latin typeface="Arial" charset="0"/>
                <a:cs typeface="Arial" charset="0"/>
              </a:rPr>
              <a:t>Particulate Organic Matter</a:t>
            </a:r>
          </a:p>
          <a:p>
            <a:pPr lvl="1" eaLnBrk="1" hangingPunct="1"/>
            <a:r>
              <a:rPr lang="en-US" sz="2000" dirty="0">
                <a:latin typeface="Arial" charset="0"/>
              </a:rPr>
              <a:t>Sieve the sand-sized fraction of soil (2 mm to 250 microns)</a:t>
            </a:r>
          </a:p>
          <a:p>
            <a:pPr lvl="1" eaLnBrk="1" hangingPunct="1"/>
            <a:r>
              <a:rPr lang="en-US" sz="2000" dirty="0">
                <a:latin typeface="Arial" charset="0"/>
              </a:rPr>
              <a:t>Fragments of non- to semi- decomposed organic matter inputs</a:t>
            </a:r>
          </a:p>
          <a:p>
            <a:pPr lvl="1" eaLnBrk="1" hangingPunct="1"/>
            <a:r>
              <a:rPr lang="en-US" sz="2000" dirty="0">
                <a:latin typeface="Arial" charset="0"/>
              </a:rPr>
              <a:t>Can be analyzed as %OM by LOI or as %C by elemental combustion</a:t>
            </a:r>
          </a:p>
          <a:p>
            <a:pPr lvl="1" eaLnBrk="1" hangingPunct="1"/>
            <a:r>
              <a:rPr lang="en-US" sz="2000" dirty="0">
                <a:latin typeface="Arial" charset="0"/>
              </a:rPr>
              <a:t>Sensitive to changes in carbon inputs, which potentially indicates direction of soil C storage</a:t>
            </a:r>
          </a:p>
        </p:txBody>
      </p:sp>
      <p:pic>
        <p:nvPicPr>
          <p:cNvPr id="3" name="Picture 2" descr="A picture containing cup, table, coffee, food&#10;&#10;Description automatically generated">
            <a:extLst>
              <a:ext uri="{FF2B5EF4-FFF2-40B4-BE49-F238E27FC236}">
                <a16:creationId xmlns:a16="http://schemas.microsoft.com/office/drawing/2014/main" id="{0019FF5E-B3FC-4E01-958F-6BF93DE9FA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234" y="2923293"/>
            <a:ext cx="4027076" cy="3020307"/>
          </a:xfrm>
          <a:prstGeom prst="rect">
            <a:avLst/>
          </a:prstGeom>
          <a:ln>
            <a:noFill/>
          </a:ln>
          <a:effectLst>
            <a:outerShdw blurRad="292100" dist="139700" dir="2700000" algn="tl" rotWithShape="0">
              <a:srgbClr val="333333">
                <a:alpha val="65000"/>
              </a:srgbClr>
            </a:outerShdw>
          </a:effectLst>
        </p:spPr>
      </p:pic>
      <p:pic>
        <p:nvPicPr>
          <p:cNvPr id="5" name="Picture 4" descr="A picture containing food, plate, table, cake&#10;&#10;Description automatically generated">
            <a:extLst>
              <a:ext uri="{FF2B5EF4-FFF2-40B4-BE49-F238E27FC236}">
                <a16:creationId xmlns:a16="http://schemas.microsoft.com/office/drawing/2014/main" id="{DE59C328-DF00-4886-B164-6B8F5C00DB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820" r="10768"/>
          <a:stretch/>
        </p:blipFill>
        <p:spPr>
          <a:xfrm rot="5400000">
            <a:off x="5005829" y="2461771"/>
            <a:ext cx="3524651" cy="37827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6436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a:xfrm>
            <a:off x="228600" y="177359"/>
            <a:ext cx="8534400" cy="5387975"/>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a:lstStyle>
          <a:p>
            <a:pPr marL="0" indent="0" eaLnBrk="1" hangingPunct="1">
              <a:buNone/>
            </a:pPr>
            <a:r>
              <a:rPr lang="en-US" sz="2800" dirty="0">
                <a:latin typeface="Arial" charset="0"/>
                <a:cs typeface="Arial" charset="0"/>
              </a:rPr>
              <a:t>Simple POM Test in the Field</a:t>
            </a:r>
          </a:p>
          <a:p>
            <a:pPr lvl="1" eaLnBrk="1" hangingPunct="1"/>
            <a:r>
              <a:rPr lang="en-US" sz="2000" dirty="0">
                <a:latin typeface="Arial" charset="0"/>
              </a:rPr>
              <a:t>Float POM in a solution of 0.01M CaCl</a:t>
            </a:r>
            <a:r>
              <a:rPr lang="en-US" sz="2000" baseline="-25000" dirty="0">
                <a:latin typeface="Arial" charset="0"/>
              </a:rPr>
              <a:t>2</a:t>
            </a:r>
          </a:p>
          <a:p>
            <a:pPr lvl="1" eaLnBrk="1" hangingPunct="1"/>
            <a:r>
              <a:rPr lang="en-US" sz="2000" dirty="0">
                <a:latin typeface="Arial" charset="0"/>
              </a:rPr>
              <a:t>Shake soil in a test tube for 1 minute and let soil settle out</a:t>
            </a:r>
          </a:p>
          <a:p>
            <a:pPr lvl="1" eaLnBrk="1" hangingPunct="1"/>
            <a:r>
              <a:rPr lang="en-US" sz="2000" dirty="0">
                <a:latin typeface="Arial" charset="0"/>
              </a:rPr>
              <a:t>POM will float to the surface</a:t>
            </a:r>
          </a:p>
        </p:txBody>
      </p:sp>
      <p:pic>
        <p:nvPicPr>
          <p:cNvPr id="7" name="Picture 6" descr="A picture containing timeline&#10;&#10;Description automatically generated">
            <a:extLst>
              <a:ext uri="{FF2B5EF4-FFF2-40B4-BE49-F238E27FC236}">
                <a16:creationId xmlns:a16="http://schemas.microsoft.com/office/drawing/2014/main" id="{F021D6B2-D547-4D5F-A75C-84BB31145E42}"/>
              </a:ext>
            </a:extLst>
          </p:cNvPr>
          <p:cNvPicPr>
            <a:picLocks noChangeAspect="1"/>
          </p:cNvPicPr>
          <p:nvPr/>
        </p:nvPicPr>
        <p:blipFill rotWithShape="1">
          <a:blip r:embed="rId2">
            <a:extLst>
              <a:ext uri="{28A0092B-C50C-407E-A947-70E740481C1C}">
                <a14:useLocalDpi xmlns:a14="http://schemas.microsoft.com/office/drawing/2010/main" val="0"/>
              </a:ext>
            </a:extLst>
          </a:blip>
          <a:srcRect l="8333" t="17408" r="10000" b="7037"/>
          <a:stretch/>
        </p:blipFill>
        <p:spPr>
          <a:xfrm>
            <a:off x="299341" y="1828800"/>
            <a:ext cx="8497818" cy="4422334"/>
          </a:xfrm>
          <a:prstGeom prst="rect">
            <a:avLst/>
          </a:prstGeom>
        </p:spPr>
      </p:pic>
      <p:sp>
        <p:nvSpPr>
          <p:cNvPr id="2" name="TextBox 1">
            <a:extLst>
              <a:ext uri="{FF2B5EF4-FFF2-40B4-BE49-F238E27FC236}">
                <a16:creationId xmlns:a16="http://schemas.microsoft.com/office/drawing/2014/main" id="{CB15F2CD-F569-4DDF-8228-C000EFB46B26}"/>
              </a:ext>
            </a:extLst>
          </p:cNvPr>
          <p:cNvSpPr txBox="1"/>
          <p:nvPr/>
        </p:nvSpPr>
        <p:spPr>
          <a:xfrm>
            <a:off x="762000" y="6291587"/>
            <a:ext cx="2487925" cy="369332"/>
          </a:xfrm>
          <a:prstGeom prst="rect">
            <a:avLst/>
          </a:prstGeom>
          <a:noFill/>
        </p:spPr>
        <p:txBody>
          <a:bodyPr wrap="none" rtlCol="0">
            <a:spAutoFit/>
          </a:bodyPr>
          <a:lstStyle/>
          <a:p>
            <a:r>
              <a:rPr lang="en-US" dirty="0"/>
              <a:t>Courtesy Nina Camillone</a:t>
            </a:r>
          </a:p>
        </p:txBody>
      </p:sp>
    </p:spTree>
    <p:extLst>
      <p:ext uri="{BB962C8B-B14F-4D97-AF65-F5344CB8AC3E}">
        <p14:creationId xmlns:p14="http://schemas.microsoft.com/office/powerpoint/2010/main" val="407289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8229600" cy="838200"/>
          </a:xfrm>
          <a:prstGeom prst="rect">
            <a:avLst/>
          </a:prstGeom>
        </p:spPr>
        <p:txBody>
          <a:bodyPr>
            <a:norm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r>
              <a:rPr lang="en-US" dirty="0"/>
              <a:t>Conclusions</a:t>
            </a:r>
            <a:endParaRPr lang="en-US" sz="2700" dirty="0"/>
          </a:p>
        </p:txBody>
      </p:sp>
      <p:sp>
        <p:nvSpPr>
          <p:cNvPr id="3" name="Content Placeholder 2"/>
          <p:cNvSpPr txBox="1">
            <a:spLocks/>
          </p:cNvSpPr>
          <p:nvPr/>
        </p:nvSpPr>
        <p:spPr>
          <a:xfrm>
            <a:off x="457200" y="1066800"/>
            <a:ext cx="8534400" cy="5029200"/>
          </a:xfrm>
          <a:prstGeom prst="rect">
            <a:avLst/>
          </a:prstGeom>
        </p:spPr>
        <p:txBody>
          <a:bodyPr>
            <a:normAutofit lnSpcReduction="10000"/>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a:lstStyle>
          <a:p>
            <a:r>
              <a:rPr lang="en-US" dirty="0"/>
              <a:t>There are lots of factors that regulate soil C dynamics</a:t>
            </a:r>
            <a:endParaRPr lang="en-US" u="sng" dirty="0"/>
          </a:p>
          <a:p>
            <a:r>
              <a:rPr lang="en-US" dirty="0"/>
              <a:t>Some processes of soil C dynamics may result in counterintuitive outcomes for management practices</a:t>
            </a:r>
          </a:p>
          <a:p>
            <a:pPr lvl="1"/>
            <a:r>
              <a:rPr lang="en-US" dirty="0"/>
              <a:t>e.g., occasional tillage and legumes in rotation</a:t>
            </a:r>
          </a:p>
          <a:p>
            <a:r>
              <a:rPr lang="en-US" dirty="0"/>
              <a:t>There are lots of different ways to measure soil C, with challenges for cost and interpretation</a:t>
            </a:r>
          </a:p>
          <a:p>
            <a:r>
              <a:rPr lang="en-US" dirty="0"/>
              <a:t>There could be lots of opportunity to improve soil C management</a:t>
            </a:r>
          </a:p>
        </p:txBody>
      </p:sp>
    </p:spTree>
    <p:extLst>
      <p:ext uri="{BB962C8B-B14F-4D97-AF65-F5344CB8AC3E}">
        <p14:creationId xmlns:p14="http://schemas.microsoft.com/office/powerpoint/2010/main" val="381994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457200" y="152400"/>
            <a:ext cx="8229600" cy="914400"/>
          </a:xfrm>
          <a:prstGeom prst="rect">
            <a:avLst/>
          </a:prstGeom>
        </p:spPr>
        <p:txBody>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a:lstStyle>
          <a:p>
            <a:r>
              <a:rPr lang="en-US" altLang="en-US" sz="4000" kern="0" dirty="0"/>
              <a:t>Thank You!</a:t>
            </a:r>
          </a:p>
        </p:txBody>
      </p:sp>
      <p:sp>
        <p:nvSpPr>
          <p:cNvPr id="3" name="Text Box 3"/>
          <p:cNvSpPr txBox="1">
            <a:spLocks noChangeArrowheads="1"/>
          </p:cNvSpPr>
          <p:nvPr/>
        </p:nvSpPr>
        <p:spPr bwMode="auto">
          <a:xfrm>
            <a:off x="152400" y="990600"/>
            <a:ext cx="8686800" cy="4114800"/>
          </a:xfrm>
          <a:prstGeom prst="rect">
            <a:avLst/>
          </a:prstGeom>
          <a:solidFill>
            <a:srgbClr val="96969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10000"/>
              </a:spcBef>
              <a:buFontTx/>
              <a:buNone/>
            </a:pPr>
            <a:endParaRPr lang="en-US" altLang="en-US" sz="2000" b="1" u="sng"/>
          </a:p>
        </p:txBody>
      </p:sp>
      <p:sp>
        <p:nvSpPr>
          <p:cNvPr id="4" name="Rectangle 7"/>
          <p:cNvSpPr txBox="1">
            <a:spLocks/>
          </p:cNvSpPr>
          <p:nvPr/>
        </p:nvSpPr>
        <p:spPr>
          <a:xfrm>
            <a:off x="228600" y="990600"/>
            <a:ext cx="8915400" cy="22098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a:lstStyle>
          <a:p>
            <a:pPr marL="0" indent="0" algn="ctr">
              <a:buFont typeface="Arial" charset="0"/>
              <a:buNone/>
            </a:pPr>
            <a:r>
              <a:rPr lang="en-US" altLang="en-US" sz="2800" b="1" kern="0" dirty="0"/>
              <a:t>Feel free to contact me for more information:</a:t>
            </a:r>
          </a:p>
          <a:p>
            <a:pPr marL="0" indent="0" algn="ctr">
              <a:buFont typeface="Arial" charset="0"/>
              <a:buNone/>
            </a:pPr>
            <a:r>
              <a:rPr lang="en-US" altLang="en-US" sz="2800" b="1" kern="0" dirty="0"/>
              <a:t>Charlie White - </a:t>
            </a:r>
            <a:r>
              <a:rPr lang="en-US" altLang="en-US" sz="2800" b="1" kern="0" dirty="0">
                <a:hlinkClick r:id="rId2"/>
              </a:rPr>
              <a:t>cmw29@psu.edu</a:t>
            </a:r>
            <a:r>
              <a:rPr lang="en-US" altLang="en-US" sz="2800" b="1" kern="0" dirty="0"/>
              <a:t> - 814-863-1016</a:t>
            </a:r>
          </a:p>
          <a:p>
            <a:pPr marL="0" indent="0" algn="ctr">
              <a:buFont typeface="Arial" charset="0"/>
              <a:buNone/>
            </a:pPr>
            <a:endParaRPr lang="en-US" altLang="en-US" sz="1200" b="1" kern="0" dirty="0"/>
          </a:p>
        </p:txBody>
      </p:sp>
      <p:pic>
        <p:nvPicPr>
          <p:cNvPr id="6" name="Picture 10" descr="northeast_s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119688"/>
            <a:ext cx="126682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SC_03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4468" y="2209800"/>
            <a:ext cx="3903663" cy="266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AD18DE6-C634-4EAE-95F4-59E6CB2281ED}"/>
              </a:ext>
            </a:extLst>
          </p:cNvPr>
          <p:cNvSpPr txBox="1"/>
          <p:nvPr/>
        </p:nvSpPr>
        <p:spPr>
          <a:xfrm>
            <a:off x="1571625" y="5620434"/>
            <a:ext cx="7079168" cy="646331"/>
          </a:xfrm>
          <a:prstGeom prst="rect">
            <a:avLst/>
          </a:prstGeom>
          <a:noFill/>
        </p:spPr>
        <p:txBody>
          <a:bodyPr wrap="square">
            <a:spAutoFit/>
          </a:bodyPr>
          <a:lstStyle/>
          <a:p>
            <a:r>
              <a:rPr lang="en-US" dirty="0"/>
              <a:t>LNE18-367 - Carbon Gaps, Nitrogen Bulges, and Phosphorus Imbalances: In Search of Sustainable Soil Organic Matter Management</a:t>
            </a:r>
          </a:p>
        </p:txBody>
      </p:sp>
    </p:spTree>
    <p:extLst>
      <p:ext uri="{BB962C8B-B14F-4D97-AF65-F5344CB8AC3E}">
        <p14:creationId xmlns:p14="http://schemas.microsoft.com/office/powerpoint/2010/main" val="465418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ctrTitle"/>
          </p:nvPr>
        </p:nvSpPr>
        <p:spPr>
          <a:xfrm>
            <a:off x="76200" y="0"/>
            <a:ext cx="8991600" cy="838201"/>
          </a:xfrm>
        </p:spPr>
        <p:txBody>
          <a:bodyPr/>
          <a:lstStyle/>
          <a:p>
            <a:r>
              <a:rPr lang="en-US" altLang="en-US" sz="2800" b="1" dirty="0"/>
              <a:t>Old and New Perspectives on Soil Carbon Dynamics</a:t>
            </a:r>
            <a:endParaRPr lang="en-US" altLang="en-US" sz="2000" b="1" dirty="0"/>
          </a:p>
        </p:txBody>
      </p:sp>
      <p:sp>
        <p:nvSpPr>
          <p:cNvPr id="4" name="TextBox 3">
            <a:extLst>
              <a:ext uri="{FF2B5EF4-FFF2-40B4-BE49-F238E27FC236}">
                <a16:creationId xmlns:a16="http://schemas.microsoft.com/office/drawing/2014/main" id="{9D75DD44-945A-4E7D-B739-1AB4A3534D26}"/>
              </a:ext>
            </a:extLst>
          </p:cNvPr>
          <p:cNvSpPr txBox="1"/>
          <p:nvPr/>
        </p:nvSpPr>
        <p:spPr>
          <a:xfrm>
            <a:off x="473028" y="990600"/>
            <a:ext cx="8213771" cy="1631216"/>
          </a:xfrm>
          <a:prstGeom prst="rect">
            <a:avLst/>
          </a:prstGeom>
          <a:noFill/>
        </p:spPr>
        <p:txBody>
          <a:bodyPr wrap="square" rtlCol="0">
            <a:spAutoFit/>
          </a:bodyPr>
          <a:lstStyle/>
          <a:p>
            <a:r>
              <a:rPr lang="en-US" sz="2800" b="1" dirty="0"/>
              <a:t>New View</a:t>
            </a:r>
          </a:p>
          <a:p>
            <a:pPr lvl="1"/>
            <a:r>
              <a:rPr lang="en-US" sz="2400" dirty="0"/>
              <a:t>Soil organic matter is formed from simple molecules left over from microbial biomass and is stabilized by association with mineral surfaces</a:t>
            </a:r>
          </a:p>
        </p:txBody>
      </p:sp>
      <p:pic>
        <p:nvPicPr>
          <p:cNvPr id="5" name="Picture 2">
            <a:extLst>
              <a:ext uri="{FF2B5EF4-FFF2-40B4-BE49-F238E27FC236}">
                <a16:creationId xmlns:a16="http://schemas.microsoft.com/office/drawing/2014/main" id="{3A45E23D-EF03-41BC-9443-8F00699CF7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39" t="3001" b="55043"/>
          <a:stretch/>
        </p:blipFill>
        <p:spPr bwMode="auto">
          <a:xfrm>
            <a:off x="528136" y="2909611"/>
            <a:ext cx="8063034" cy="277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31D9B02F-5E77-4643-93BE-77A3268F1BE3}"/>
              </a:ext>
            </a:extLst>
          </p:cNvPr>
          <p:cNvSpPr txBox="1"/>
          <p:nvPr/>
        </p:nvSpPr>
        <p:spPr>
          <a:xfrm>
            <a:off x="762000" y="5867400"/>
            <a:ext cx="4794389" cy="307777"/>
          </a:xfrm>
          <a:prstGeom prst="rect">
            <a:avLst/>
          </a:prstGeom>
          <a:noFill/>
        </p:spPr>
        <p:txBody>
          <a:bodyPr wrap="none" rtlCol="0">
            <a:spAutoFit/>
          </a:bodyPr>
          <a:lstStyle/>
          <a:p>
            <a:r>
              <a:rPr lang="en-US" sz="1400" dirty="0"/>
              <a:t>Figure Source: M. </a:t>
            </a:r>
            <a:r>
              <a:rPr lang="en-US" sz="1400" dirty="0" err="1"/>
              <a:t>Kleber</a:t>
            </a:r>
            <a:r>
              <a:rPr lang="en-US" sz="1400" dirty="0"/>
              <a:t> et al. Biogeochemistry (2007) 85:9-24.</a:t>
            </a:r>
          </a:p>
        </p:txBody>
      </p:sp>
    </p:spTree>
    <p:extLst>
      <p:ext uri="{BB962C8B-B14F-4D97-AF65-F5344CB8AC3E}">
        <p14:creationId xmlns:p14="http://schemas.microsoft.com/office/powerpoint/2010/main" val="200372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13">
            <a:extLst>
              <a:ext uri="{FF2B5EF4-FFF2-40B4-BE49-F238E27FC236}">
                <a16:creationId xmlns:a16="http://schemas.microsoft.com/office/drawing/2014/main" id="{00770E4E-D804-4644-A247-FDA26B44A7F5}"/>
              </a:ext>
            </a:extLst>
          </p:cNvPr>
          <p:cNvSpPr/>
          <p:nvPr/>
        </p:nvSpPr>
        <p:spPr>
          <a:xfrm>
            <a:off x="5930783" y="3984731"/>
            <a:ext cx="1644713" cy="851622"/>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339" name="Rectangle 2"/>
          <p:cNvSpPr>
            <a:spLocks noGrp="1"/>
          </p:cNvSpPr>
          <p:nvPr>
            <p:ph type="ctrTitle"/>
          </p:nvPr>
        </p:nvSpPr>
        <p:spPr>
          <a:xfrm>
            <a:off x="39837" y="133357"/>
            <a:ext cx="8991600" cy="1234535"/>
          </a:xfrm>
        </p:spPr>
        <p:txBody>
          <a:bodyPr/>
          <a:lstStyle/>
          <a:p>
            <a:r>
              <a:rPr lang="en-US" altLang="en-US" sz="3600" b="1" dirty="0"/>
              <a:t>Carbon’s journey to stabilization</a:t>
            </a:r>
            <a:endParaRPr lang="en-US" altLang="en-US" sz="2800" b="1" dirty="0"/>
          </a:p>
        </p:txBody>
      </p:sp>
      <p:sp>
        <p:nvSpPr>
          <p:cNvPr id="9" name="Circular Arrow 9">
            <a:extLst>
              <a:ext uri="{FF2B5EF4-FFF2-40B4-BE49-F238E27FC236}">
                <a16:creationId xmlns:a16="http://schemas.microsoft.com/office/drawing/2014/main" id="{82077C77-8B1B-494A-A917-8645490C397C}"/>
              </a:ext>
            </a:extLst>
          </p:cNvPr>
          <p:cNvSpPr/>
          <p:nvPr/>
        </p:nvSpPr>
        <p:spPr>
          <a:xfrm rot="21260074" flipV="1">
            <a:off x="3203006" y="1349699"/>
            <a:ext cx="3863292" cy="3003271"/>
          </a:xfrm>
          <a:prstGeom prst="circularArrow">
            <a:avLst>
              <a:gd name="adj1" fmla="val 9470"/>
              <a:gd name="adj2" fmla="val 616538"/>
              <a:gd name="adj3" fmla="val 20438493"/>
              <a:gd name="adj4" fmla="val 15797845"/>
              <a:gd name="adj5" fmla="val 12392"/>
            </a:avLst>
          </a:prstGeom>
          <a:solidFill>
            <a:srgbClr val="DDDDDD"/>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8616B37-AC20-4E36-BB0B-3814E407C952}"/>
              </a:ext>
            </a:extLst>
          </p:cNvPr>
          <p:cNvSpPr txBox="1"/>
          <p:nvPr/>
        </p:nvSpPr>
        <p:spPr>
          <a:xfrm>
            <a:off x="6123554" y="4225876"/>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Byproducts</a:t>
            </a:r>
          </a:p>
        </p:txBody>
      </p:sp>
      <p:sp>
        <p:nvSpPr>
          <p:cNvPr id="12" name="TextBox 11">
            <a:extLst>
              <a:ext uri="{FF2B5EF4-FFF2-40B4-BE49-F238E27FC236}">
                <a16:creationId xmlns:a16="http://schemas.microsoft.com/office/drawing/2014/main" id="{BABD3D77-07F0-4D92-8C8D-F6A2DDEBDE0E}"/>
              </a:ext>
            </a:extLst>
          </p:cNvPr>
          <p:cNvSpPr txBox="1"/>
          <p:nvPr/>
        </p:nvSpPr>
        <p:spPr>
          <a:xfrm>
            <a:off x="6324600" y="2430013"/>
            <a:ext cx="889154" cy="646331"/>
          </a:xfrm>
          <a:prstGeom prst="rect">
            <a:avLst/>
          </a:prstGeom>
          <a:noFill/>
        </p:spPr>
        <p:txBody>
          <a:bodyPr wrap="none" rtlCol="0">
            <a:spAutoFit/>
          </a:bodyPr>
          <a:lstStyle/>
          <a:p>
            <a:pPr fontAlgn="auto">
              <a:spcBef>
                <a:spcPts val="0"/>
              </a:spcBef>
              <a:spcAft>
                <a:spcPts val="0"/>
              </a:spcAft>
            </a:pPr>
            <a:r>
              <a:rPr lang="en-US" sz="3600" dirty="0">
                <a:solidFill>
                  <a:prstClr val="black"/>
                </a:solidFill>
                <a:latin typeface="Calibri" panose="020F0502020204030204"/>
                <a:cs typeface="+mn-cs"/>
              </a:rPr>
              <a:t>CO</a:t>
            </a:r>
            <a:r>
              <a:rPr lang="en-US" sz="3600" baseline="-25000" dirty="0">
                <a:solidFill>
                  <a:prstClr val="black"/>
                </a:solidFill>
                <a:latin typeface="Calibri" panose="020F0502020204030204"/>
                <a:cs typeface="+mn-cs"/>
              </a:rPr>
              <a:t>2</a:t>
            </a:r>
          </a:p>
        </p:txBody>
      </p:sp>
      <p:sp>
        <p:nvSpPr>
          <p:cNvPr id="15" name="Oval 14">
            <a:extLst>
              <a:ext uri="{FF2B5EF4-FFF2-40B4-BE49-F238E27FC236}">
                <a16:creationId xmlns:a16="http://schemas.microsoft.com/office/drawing/2014/main" id="{7DFE1116-8281-43EA-B143-7189AAC4412C}"/>
              </a:ext>
            </a:extLst>
          </p:cNvPr>
          <p:cNvSpPr/>
          <p:nvPr/>
        </p:nvSpPr>
        <p:spPr>
          <a:xfrm>
            <a:off x="3750229" y="3165310"/>
            <a:ext cx="2345772" cy="2566494"/>
          </a:xfrm>
          <a:prstGeom prst="ellipse">
            <a:avLst/>
          </a:prstGeom>
          <a:solidFill>
            <a:sysClr val="window" lastClr="FFFFFF"/>
          </a:solidFill>
          <a:ln w="57150"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lt;strong&gt;Bacteria&lt;/strong&gt; PNG">
            <a:extLst>
              <a:ext uri="{FF2B5EF4-FFF2-40B4-BE49-F238E27FC236}">
                <a16:creationId xmlns:a16="http://schemas.microsoft.com/office/drawing/2014/main" id="{FB5CD301-7688-47F7-93EE-4F3AAE86A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5023" y="3718510"/>
            <a:ext cx="1330848" cy="1339681"/>
          </a:xfrm>
          <a:prstGeom prst="rect">
            <a:avLst/>
          </a:prstGeom>
        </p:spPr>
      </p:pic>
      <p:sp>
        <p:nvSpPr>
          <p:cNvPr id="17" name="Right Arrow 13">
            <a:extLst>
              <a:ext uri="{FF2B5EF4-FFF2-40B4-BE49-F238E27FC236}">
                <a16:creationId xmlns:a16="http://schemas.microsoft.com/office/drawing/2014/main" id="{F74E78F1-4C9C-4CA6-9ED5-9EC1894610B9}"/>
              </a:ext>
            </a:extLst>
          </p:cNvPr>
          <p:cNvSpPr/>
          <p:nvPr/>
        </p:nvSpPr>
        <p:spPr>
          <a:xfrm>
            <a:off x="2251046" y="3754292"/>
            <a:ext cx="2024386" cy="1388530"/>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Microbial Decomposition</a:t>
            </a:r>
          </a:p>
        </p:txBody>
      </p:sp>
      <p:sp>
        <p:nvSpPr>
          <p:cNvPr id="19" name="TextBox 18">
            <a:extLst>
              <a:ext uri="{FF2B5EF4-FFF2-40B4-BE49-F238E27FC236}">
                <a16:creationId xmlns:a16="http://schemas.microsoft.com/office/drawing/2014/main" id="{1E80B652-EAB9-4B05-9120-94037BB74AA2}"/>
              </a:ext>
            </a:extLst>
          </p:cNvPr>
          <p:cNvSpPr txBox="1"/>
          <p:nvPr/>
        </p:nvSpPr>
        <p:spPr>
          <a:xfrm>
            <a:off x="304800" y="2060681"/>
            <a:ext cx="3445429" cy="738664"/>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bri" panose="020F0502020204030204"/>
                <a:cs typeface="+mn-cs"/>
              </a:rPr>
              <a:t>Carbon Inputs</a:t>
            </a:r>
          </a:p>
          <a:p>
            <a:pPr marL="342900" indent="-342900" fontAlgn="auto">
              <a:spcBef>
                <a:spcPts val="0"/>
              </a:spcBef>
              <a:spcAft>
                <a:spcPts val="0"/>
              </a:spcAft>
              <a:buFont typeface="Arial" panose="020B0604020202020204" pitchFamily="34" charset="0"/>
              <a:buChar char="•"/>
            </a:pPr>
            <a:r>
              <a:rPr lang="en-US" dirty="0">
                <a:solidFill>
                  <a:prstClr val="black"/>
                </a:solidFill>
                <a:latin typeface="Calibri" panose="020F0502020204030204"/>
                <a:cs typeface="+mn-cs"/>
              </a:rPr>
              <a:t>Crop residues, roots, manures</a:t>
            </a:r>
          </a:p>
        </p:txBody>
      </p:sp>
      <p:pic>
        <p:nvPicPr>
          <p:cNvPr id="2" name="Picture 7" descr="DSC_2143">
            <a:extLst>
              <a:ext uri="{FF2B5EF4-FFF2-40B4-BE49-F238E27FC236}">
                <a16:creationId xmlns:a16="http://schemas.microsoft.com/office/drawing/2014/main" id="{DF716CA2-48F2-492A-BAAC-443119CB4B7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backgroundMark x1="19757" y1="57884" x2="19757" y2="57884"/>
                        <a14:backgroundMark x1="9878" y1="44252" x2="21581" y2="53103"/>
                        <a14:backgroundMark x1="21581" y1="53103" x2="24012" y2="64700"/>
                        <a14:backgroundMark x1="24012" y1="64700" x2="16109" y2="76195"/>
                        <a14:backgroundMark x1="16109" y1="76195" x2="13678" y2="76704"/>
                        <a14:backgroundMark x1="26900" y1="74669" x2="29939" y2="80264"/>
                        <a14:backgroundMark x1="26140" y1="75483" x2="29179" y2="79858"/>
                        <a14:backgroundMark x1="30851" y1="74873" x2="30851" y2="74873"/>
                        <a14:backgroundMark x1="33891" y1="75280" x2="33891" y2="75280"/>
                        <a14:backgroundMark x1="33587" y1="75788" x2="33587" y2="75788"/>
                        <a14:backgroundMark x1="33891" y1="77518" x2="33891" y2="77518"/>
                        <a14:backgroundMark x1="35258" y1="76704" x2="35258" y2="76704"/>
                      </a14:backgroundRemoval>
                    </a14:imgEffect>
                  </a14:imgLayer>
                </a14:imgProps>
              </a:ext>
              <a:ext uri="{28A0092B-C50C-407E-A947-70E740481C1C}">
                <a14:useLocalDpi xmlns:a14="http://schemas.microsoft.com/office/drawing/2010/main" val="0"/>
              </a:ext>
            </a:extLst>
          </a:blip>
          <a:srcRect/>
          <a:stretch>
            <a:fillRect/>
          </a:stretch>
        </p:blipFill>
        <p:spPr bwMode="auto">
          <a:xfrm>
            <a:off x="-91475" y="2430013"/>
            <a:ext cx="2759401" cy="411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ircular Arrow 10">
            <a:extLst>
              <a:ext uri="{FF2B5EF4-FFF2-40B4-BE49-F238E27FC236}">
                <a16:creationId xmlns:a16="http://schemas.microsoft.com/office/drawing/2014/main" id="{10B61959-BC30-44C0-8324-64D06C9EFDCD}"/>
              </a:ext>
            </a:extLst>
          </p:cNvPr>
          <p:cNvSpPr/>
          <p:nvPr/>
        </p:nvSpPr>
        <p:spPr>
          <a:xfrm rot="8958323">
            <a:off x="4451539" y="3164431"/>
            <a:ext cx="2847591" cy="2947614"/>
          </a:xfrm>
          <a:prstGeom prst="circularArrow">
            <a:avLst>
              <a:gd name="adj1" fmla="val 12354"/>
              <a:gd name="adj2" fmla="val 858524"/>
              <a:gd name="adj3" fmla="val 19667929"/>
              <a:gd name="adj4" fmla="val 12584910"/>
              <a:gd name="adj5" fmla="val 13938"/>
            </a:avLst>
          </a:prstGeom>
          <a:solidFill>
            <a:srgbClr val="BF9000"/>
          </a:solidFill>
          <a:ln w="12700" cap="flat" cmpd="sng" algn="ctr">
            <a:solidFill>
              <a:srgbClr val="98750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25" name="Picture 2">
            <a:extLst>
              <a:ext uri="{FF2B5EF4-FFF2-40B4-BE49-F238E27FC236}">
                <a16:creationId xmlns:a16="http://schemas.microsoft.com/office/drawing/2014/main" id="{27A43175-63B8-47A3-AD77-430D9937D0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39" t="3001" r="80796" b="55043"/>
          <a:stretch/>
        </p:blipFill>
        <p:spPr bwMode="auto">
          <a:xfrm rot="10800000">
            <a:off x="7708559" y="3229115"/>
            <a:ext cx="1062113" cy="208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a:extLst>
              <a:ext uri="{FF2B5EF4-FFF2-40B4-BE49-F238E27FC236}">
                <a16:creationId xmlns:a16="http://schemas.microsoft.com/office/drawing/2014/main" id="{7EDBEDE1-0F87-41DC-9622-EF84C8BCDF0C}"/>
              </a:ext>
            </a:extLst>
          </p:cNvPr>
          <p:cNvSpPr txBox="1"/>
          <p:nvPr/>
        </p:nvSpPr>
        <p:spPr>
          <a:xfrm rot="5400000">
            <a:off x="7443877" y="4351660"/>
            <a:ext cx="29589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Mineral Surfaces (Clays)</a:t>
            </a:r>
          </a:p>
        </p:txBody>
      </p:sp>
      <p:sp>
        <p:nvSpPr>
          <p:cNvPr id="29" name="TextBox 28">
            <a:extLst>
              <a:ext uri="{FF2B5EF4-FFF2-40B4-BE49-F238E27FC236}">
                <a16:creationId xmlns:a16="http://schemas.microsoft.com/office/drawing/2014/main" id="{501D14B3-27A7-46DF-A601-1605D8C0ACA7}"/>
              </a:ext>
            </a:extLst>
          </p:cNvPr>
          <p:cNvSpPr txBox="1"/>
          <p:nvPr/>
        </p:nvSpPr>
        <p:spPr>
          <a:xfrm>
            <a:off x="7575496" y="2891678"/>
            <a:ext cx="1195176" cy="2747122"/>
          </a:xfrm>
          <a:prstGeom prst="rect">
            <a:avLst/>
          </a:prstGeom>
          <a:noFill/>
          <a:ln>
            <a:solidFill>
              <a:schemeClr val="tx1"/>
            </a:solidFill>
          </a:ln>
        </p:spPr>
        <p:txBody>
          <a:bodyPr wrap="square" rtlCol="0">
            <a:noAutofit/>
          </a:bodyPr>
          <a:lstStyle/>
          <a:p>
            <a:pPr algn="ctr" fontAlgn="auto">
              <a:spcBef>
                <a:spcPts val="0"/>
              </a:spcBef>
              <a:spcAft>
                <a:spcPts val="0"/>
              </a:spcAft>
            </a:pPr>
            <a:r>
              <a:rPr lang="en-US" sz="1600" dirty="0">
                <a:solidFill>
                  <a:prstClr val="black"/>
                </a:solidFill>
                <a:latin typeface="Calibri" panose="020F0502020204030204"/>
                <a:cs typeface="+mn-cs"/>
              </a:rPr>
              <a:t>Stabilization</a:t>
            </a:r>
          </a:p>
        </p:txBody>
      </p:sp>
      <p:sp>
        <p:nvSpPr>
          <p:cNvPr id="31" name="TextBox 30">
            <a:extLst>
              <a:ext uri="{FF2B5EF4-FFF2-40B4-BE49-F238E27FC236}">
                <a16:creationId xmlns:a16="http://schemas.microsoft.com/office/drawing/2014/main" id="{7DCE8CAF-6E87-404C-854F-7E9A8C64894D}"/>
              </a:ext>
            </a:extLst>
          </p:cNvPr>
          <p:cNvSpPr txBox="1"/>
          <p:nvPr/>
        </p:nvSpPr>
        <p:spPr>
          <a:xfrm rot="19239393">
            <a:off x="5604597" y="4814995"/>
            <a:ext cx="1482457" cy="745476"/>
          </a:xfrm>
          <a:prstGeom prst="rect">
            <a:avLst/>
          </a:prstGeom>
          <a:noFill/>
        </p:spPr>
        <p:txBody>
          <a:bodyPr wrap="square" rtlCol="0">
            <a:prstTxWarp prst="textArchDown">
              <a:avLst>
                <a:gd name="adj" fmla="val 45747"/>
              </a:avLst>
            </a:prstTxWarp>
            <a:spAutoFit/>
          </a:bodyPr>
          <a:lstStyle/>
          <a:p>
            <a:pPr fontAlgn="auto">
              <a:spcBef>
                <a:spcPts val="0"/>
              </a:spcBef>
              <a:spcAft>
                <a:spcPts val="0"/>
              </a:spcAft>
            </a:pPr>
            <a:r>
              <a:rPr lang="en-US" dirty="0">
                <a:solidFill>
                  <a:prstClr val="black"/>
                </a:solidFill>
                <a:latin typeface="Calibri" panose="020F0502020204030204"/>
                <a:cs typeface="+mn-cs"/>
              </a:rPr>
              <a:t>Decomposition</a:t>
            </a:r>
          </a:p>
        </p:txBody>
      </p:sp>
      <p:sp>
        <p:nvSpPr>
          <p:cNvPr id="33" name="TextBox 32">
            <a:extLst>
              <a:ext uri="{FF2B5EF4-FFF2-40B4-BE49-F238E27FC236}">
                <a16:creationId xmlns:a16="http://schemas.microsoft.com/office/drawing/2014/main" id="{08CA098E-0B75-4C87-90E0-8E8413427C9A}"/>
              </a:ext>
            </a:extLst>
          </p:cNvPr>
          <p:cNvSpPr txBox="1"/>
          <p:nvPr/>
        </p:nvSpPr>
        <p:spPr>
          <a:xfrm rot="19143609">
            <a:off x="5734612" y="3238763"/>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Respiration</a:t>
            </a:r>
          </a:p>
        </p:txBody>
      </p:sp>
      <p:sp>
        <p:nvSpPr>
          <p:cNvPr id="35" name="TextBox 34">
            <a:extLst>
              <a:ext uri="{FF2B5EF4-FFF2-40B4-BE49-F238E27FC236}">
                <a16:creationId xmlns:a16="http://schemas.microsoft.com/office/drawing/2014/main" id="{9B81451A-F5E6-44A4-9344-FC5B58050D6E}"/>
              </a:ext>
            </a:extLst>
          </p:cNvPr>
          <p:cNvSpPr txBox="1"/>
          <p:nvPr/>
        </p:nvSpPr>
        <p:spPr>
          <a:xfrm rot="20863237">
            <a:off x="3870974" y="3400083"/>
            <a:ext cx="2243294" cy="2098613"/>
          </a:xfrm>
          <a:prstGeom prst="rect">
            <a:avLst/>
          </a:prstGeom>
          <a:noFill/>
        </p:spPr>
        <p:txBody>
          <a:bodyPr wrap="square" rtlCol="0">
            <a:prstTxWarp prst="textArchUp">
              <a:avLst>
                <a:gd name="adj" fmla="val 11050275"/>
              </a:avLst>
            </a:prstTxWarp>
            <a:spAutoFit/>
          </a:bodyPr>
          <a:lstStyle/>
          <a:p>
            <a:pPr algn="ctr" fontAlgn="auto">
              <a:spcBef>
                <a:spcPts val="0"/>
              </a:spcBef>
              <a:spcAft>
                <a:spcPts val="0"/>
              </a:spcAft>
            </a:pPr>
            <a:r>
              <a:rPr lang="en-US" dirty="0">
                <a:solidFill>
                  <a:prstClr val="black"/>
                </a:solidFill>
                <a:latin typeface="Calibri" panose="020F0502020204030204"/>
                <a:cs typeface="+mn-cs"/>
              </a:rPr>
              <a:t>Microbial Biomass</a:t>
            </a:r>
          </a:p>
        </p:txBody>
      </p:sp>
    </p:spTree>
    <p:extLst>
      <p:ext uri="{BB962C8B-B14F-4D97-AF65-F5344CB8AC3E}">
        <p14:creationId xmlns:p14="http://schemas.microsoft.com/office/powerpoint/2010/main" val="393870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13">
            <a:extLst>
              <a:ext uri="{FF2B5EF4-FFF2-40B4-BE49-F238E27FC236}">
                <a16:creationId xmlns:a16="http://schemas.microsoft.com/office/drawing/2014/main" id="{00770E4E-D804-4644-A247-FDA26B44A7F5}"/>
              </a:ext>
            </a:extLst>
          </p:cNvPr>
          <p:cNvSpPr/>
          <p:nvPr/>
        </p:nvSpPr>
        <p:spPr>
          <a:xfrm>
            <a:off x="5930783" y="3984731"/>
            <a:ext cx="1644713" cy="851622"/>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339" name="Rectangle 2"/>
          <p:cNvSpPr>
            <a:spLocks noGrp="1"/>
          </p:cNvSpPr>
          <p:nvPr>
            <p:ph type="ctrTitle"/>
          </p:nvPr>
        </p:nvSpPr>
        <p:spPr>
          <a:xfrm>
            <a:off x="39837" y="133357"/>
            <a:ext cx="8991600" cy="1234535"/>
          </a:xfrm>
        </p:spPr>
        <p:txBody>
          <a:bodyPr/>
          <a:lstStyle/>
          <a:p>
            <a:r>
              <a:rPr lang="en-US" altLang="en-US" sz="3600" b="1" dirty="0"/>
              <a:t>How much carbon is in each pool</a:t>
            </a:r>
            <a:endParaRPr lang="en-US" altLang="en-US" sz="2800" b="1" dirty="0"/>
          </a:p>
        </p:txBody>
      </p:sp>
      <p:sp>
        <p:nvSpPr>
          <p:cNvPr id="9" name="Circular Arrow 9">
            <a:extLst>
              <a:ext uri="{FF2B5EF4-FFF2-40B4-BE49-F238E27FC236}">
                <a16:creationId xmlns:a16="http://schemas.microsoft.com/office/drawing/2014/main" id="{82077C77-8B1B-494A-A917-8645490C397C}"/>
              </a:ext>
            </a:extLst>
          </p:cNvPr>
          <p:cNvSpPr/>
          <p:nvPr/>
        </p:nvSpPr>
        <p:spPr>
          <a:xfrm rot="21260074" flipV="1">
            <a:off x="3203006" y="1349699"/>
            <a:ext cx="3863292" cy="3003271"/>
          </a:xfrm>
          <a:prstGeom prst="circularArrow">
            <a:avLst>
              <a:gd name="adj1" fmla="val 9470"/>
              <a:gd name="adj2" fmla="val 616538"/>
              <a:gd name="adj3" fmla="val 20438493"/>
              <a:gd name="adj4" fmla="val 15797845"/>
              <a:gd name="adj5" fmla="val 12392"/>
            </a:avLst>
          </a:prstGeom>
          <a:solidFill>
            <a:srgbClr val="DDDDDD"/>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8616B37-AC20-4E36-BB0B-3814E407C952}"/>
              </a:ext>
            </a:extLst>
          </p:cNvPr>
          <p:cNvSpPr txBox="1"/>
          <p:nvPr/>
        </p:nvSpPr>
        <p:spPr>
          <a:xfrm>
            <a:off x="6123554" y="4225876"/>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Byproducts</a:t>
            </a:r>
          </a:p>
        </p:txBody>
      </p:sp>
      <p:sp>
        <p:nvSpPr>
          <p:cNvPr id="12" name="TextBox 11">
            <a:extLst>
              <a:ext uri="{FF2B5EF4-FFF2-40B4-BE49-F238E27FC236}">
                <a16:creationId xmlns:a16="http://schemas.microsoft.com/office/drawing/2014/main" id="{BABD3D77-07F0-4D92-8C8D-F6A2DDEBDE0E}"/>
              </a:ext>
            </a:extLst>
          </p:cNvPr>
          <p:cNvSpPr txBox="1"/>
          <p:nvPr/>
        </p:nvSpPr>
        <p:spPr>
          <a:xfrm>
            <a:off x="6324600" y="2430013"/>
            <a:ext cx="889154" cy="646331"/>
          </a:xfrm>
          <a:prstGeom prst="rect">
            <a:avLst/>
          </a:prstGeom>
          <a:noFill/>
        </p:spPr>
        <p:txBody>
          <a:bodyPr wrap="none" rtlCol="0">
            <a:spAutoFit/>
          </a:bodyPr>
          <a:lstStyle/>
          <a:p>
            <a:pPr fontAlgn="auto">
              <a:spcBef>
                <a:spcPts val="0"/>
              </a:spcBef>
              <a:spcAft>
                <a:spcPts val="0"/>
              </a:spcAft>
            </a:pPr>
            <a:r>
              <a:rPr lang="en-US" sz="3600" dirty="0">
                <a:solidFill>
                  <a:prstClr val="black"/>
                </a:solidFill>
                <a:latin typeface="Calibri" panose="020F0502020204030204"/>
                <a:cs typeface="+mn-cs"/>
              </a:rPr>
              <a:t>CO</a:t>
            </a:r>
            <a:r>
              <a:rPr lang="en-US" sz="3600" baseline="-25000" dirty="0">
                <a:solidFill>
                  <a:prstClr val="black"/>
                </a:solidFill>
                <a:latin typeface="Calibri" panose="020F0502020204030204"/>
                <a:cs typeface="+mn-cs"/>
              </a:rPr>
              <a:t>2</a:t>
            </a:r>
          </a:p>
        </p:txBody>
      </p:sp>
      <p:sp>
        <p:nvSpPr>
          <p:cNvPr id="15" name="Oval 14">
            <a:extLst>
              <a:ext uri="{FF2B5EF4-FFF2-40B4-BE49-F238E27FC236}">
                <a16:creationId xmlns:a16="http://schemas.microsoft.com/office/drawing/2014/main" id="{7DFE1116-8281-43EA-B143-7189AAC4412C}"/>
              </a:ext>
            </a:extLst>
          </p:cNvPr>
          <p:cNvSpPr/>
          <p:nvPr/>
        </p:nvSpPr>
        <p:spPr>
          <a:xfrm>
            <a:off x="3750229" y="3165310"/>
            <a:ext cx="2345772" cy="2566494"/>
          </a:xfrm>
          <a:prstGeom prst="ellipse">
            <a:avLst/>
          </a:prstGeom>
          <a:solidFill>
            <a:sysClr val="window" lastClr="FFFFFF"/>
          </a:solidFill>
          <a:ln w="57150"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lt;strong&gt;Bacteria&lt;/strong&gt; PNG">
            <a:extLst>
              <a:ext uri="{FF2B5EF4-FFF2-40B4-BE49-F238E27FC236}">
                <a16:creationId xmlns:a16="http://schemas.microsoft.com/office/drawing/2014/main" id="{FB5CD301-7688-47F7-93EE-4F3AAE86A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5023" y="3718510"/>
            <a:ext cx="1330848" cy="1339681"/>
          </a:xfrm>
          <a:prstGeom prst="rect">
            <a:avLst/>
          </a:prstGeom>
        </p:spPr>
      </p:pic>
      <p:sp>
        <p:nvSpPr>
          <p:cNvPr id="17" name="Right Arrow 13">
            <a:extLst>
              <a:ext uri="{FF2B5EF4-FFF2-40B4-BE49-F238E27FC236}">
                <a16:creationId xmlns:a16="http://schemas.microsoft.com/office/drawing/2014/main" id="{F74E78F1-4C9C-4CA6-9ED5-9EC1894610B9}"/>
              </a:ext>
            </a:extLst>
          </p:cNvPr>
          <p:cNvSpPr/>
          <p:nvPr/>
        </p:nvSpPr>
        <p:spPr>
          <a:xfrm>
            <a:off x="2251046" y="3754292"/>
            <a:ext cx="2024386" cy="1388530"/>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Microbial Decomposition</a:t>
            </a:r>
          </a:p>
        </p:txBody>
      </p:sp>
      <p:sp>
        <p:nvSpPr>
          <p:cNvPr id="19" name="TextBox 18">
            <a:extLst>
              <a:ext uri="{FF2B5EF4-FFF2-40B4-BE49-F238E27FC236}">
                <a16:creationId xmlns:a16="http://schemas.microsoft.com/office/drawing/2014/main" id="{1E80B652-EAB9-4B05-9120-94037BB74AA2}"/>
              </a:ext>
            </a:extLst>
          </p:cNvPr>
          <p:cNvSpPr txBox="1"/>
          <p:nvPr/>
        </p:nvSpPr>
        <p:spPr>
          <a:xfrm>
            <a:off x="90659" y="1424889"/>
            <a:ext cx="3733800" cy="1292662"/>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bri" panose="020F0502020204030204"/>
                <a:cs typeface="+mn-cs"/>
              </a:rPr>
              <a:t>Carbon Inputs</a:t>
            </a:r>
          </a:p>
          <a:p>
            <a:pPr marL="342900" indent="-342900" fontAlgn="auto">
              <a:spcBef>
                <a:spcPts val="0"/>
              </a:spcBef>
              <a:spcAft>
                <a:spcPts val="0"/>
              </a:spcAft>
              <a:buFont typeface="Arial" panose="020B0604020202020204" pitchFamily="34" charset="0"/>
              <a:buChar char="•"/>
            </a:pPr>
            <a:r>
              <a:rPr lang="en-US" dirty="0">
                <a:solidFill>
                  <a:prstClr val="black"/>
                </a:solidFill>
                <a:latin typeface="Calibri" panose="020F0502020204030204"/>
                <a:cs typeface="+mn-cs"/>
              </a:rPr>
              <a:t>Particulate Organic Matter</a:t>
            </a:r>
          </a:p>
          <a:p>
            <a:pPr marL="342900" indent="-342900" fontAlgn="auto">
              <a:spcBef>
                <a:spcPts val="0"/>
              </a:spcBef>
              <a:spcAft>
                <a:spcPts val="0"/>
              </a:spcAft>
              <a:buFont typeface="Arial" panose="020B0604020202020204" pitchFamily="34" charset="0"/>
              <a:buChar char="•"/>
            </a:pPr>
            <a:r>
              <a:rPr lang="en-US" dirty="0">
                <a:solidFill>
                  <a:prstClr val="black"/>
                </a:solidFill>
                <a:latin typeface="Calibri" panose="020F0502020204030204"/>
                <a:cs typeface="+mn-cs"/>
              </a:rPr>
              <a:t>Undecomposed litter</a:t>
            </a:r>
          </a:p>
          <a:p>
            <a:pPr marL="342900" indent="-342900" fontAlgn="auto">
              <a:spcBef>
                <a:spcPts val="0"/>
              </a:spcBef>
              <a:spcAft>
                <a:spcPts val="0"/>
              </a:spcAft>
              <a:buFont typeface="Arial" panose="020B0604020202020204" pitchFamily="34" charset="0"/>
              <a:buChar char="•"/>
            </a:pPr>
            <a:r>
              <a:rPr lang="en-US" dirty="0">
                <a:solidFill>
                  <a:prstClr val="black"/>
                </a:solidFill>
                <a:latin typeface="Calibri" panose="020F0502020204030204"/>
                <a:cs typeface="+mn-cs"/>
              </a:rPr>
              <a:t>~15-20% of total organic carbon</a:t>
            </a:r>
          </a:p>
        </p:txBody>
      </p:sp>
      <p:pic>
        <p:nvPicPr>
          <p:cNvPr id="2" name="Picture 7" descr="DSC_2143">
            <a:extLst>
              <a:ext uri="{FF2B5EF4-FFF2-40B4-BE49-F238E27FC236}">
                <a16:creationId xmlns:a16="http://schemas.microsoft.com/office/drawing/2014/main" id="{DF716CA2-48F2-492A-BAAC-443119CB4B7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backgroundMark x1="19757" y1="57884" x2="19757" y2="57884"/>
                        <a14:backgroundMark x1="9878" y1="44252" x2="21581" y2="53103"/>
                        <a14:backgroundMark x1="21581" y1="53103" x2="24012" y2="64700"/>
                        <a14:backgroundMark x1="24012" y1="64700" x2="16109" y2="76195"/>
                        <a14:backgroundMark x1="16109" y1="76195" x2="13678" y2="76704"/>
                        <a14:backgroundMark x1="26900" y1="74669" x2="29939" y2="80264"/>
                        <a14:backgroundMark x1="26140" y1="75483" x2="29179" y2="79858"/>
                        <a14:backgroundMark x1="30851" y1="74873" x2="30851" y2="74873"/>
                        <a14:backgroundMark x1="33891" y1="75280" x2="33891" y2="75280"/>
                        <a14:backgroundMark x1="33587" y1="75788" x2="33587" y2="75788"/>
                        <a14:backgroundMark x1="33891" y1="77518" x2="33891" y2="77518"/>
                        <a14:backgroundMark x1="35258" y1="76704" x2="35258" y2="76704"/>
                      </a14:backgroundRemoval>
                    </a14:imgEffect>
                  </a14:imgLayer>
                </a14:imgProps>
              </a:ext>
              <a:ext uri="{28A0092B-C50C-407E-A947-70E740481C1C}">
                <a14:useLocalDpi xmlns:a14="http://schemas.microsoft.com/office/drawing/2010/main" val="0"/>
              </a:ext>
            </a:extLst>
          </a:blip>
          <a:srcRect/>
          <a:stretch>
            <a:fillRect/>
          </a:stretch>
        </p:blipFill>
        <p:spPr bwMode="auto">
          <a:xfrm>
            <a:off x="-91475" y="2430013"/>
            <a:ext cx="2759401" cy="411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ircular Arrow 10">
            <a:extLst>
              <a:ext uri="{FF2B5EF4-FFF2-40B4-BE49-F238E27FC236}">
                <a16:creationId xmlns:a16="http://schemas.microsoft.com/office/drawing/2014/main" id="{10B61959-BC30-44C0-8324-64D06C9EFDCD}"/>
              </a:ext>
            </a:extLst>
          </p:cNvPr>
          <p:cNvSpPr/>
          <p:nvPr/>
        </p:nvSpPr>
        <p:spPr>
          <a:xfrm rot="8958323">
            <a:off x="4451539" y="3164431"/>
            <a:ext cx="2847591" cy="2947614"/>
          </a:xfrm>
          <a:prstGeom prst="circularArrow">
            <a:avLst>
              <a:gd name="adj1" fmla="val 12354"/>
              <a:gd name="adj2" fmla="val 858524"/>
              <a:gd name="adj3" fmla="val 19667929"/>
              <a:gd name="adj4" fmla="val 12584910"/>
              <a:gd name="adj5" fmla="val 13938"/>
            </a:avLst>
          </a:prstGeom>
          <a:solidFill>
            <a:srgbClr val="BF9000"/>
          </a:solidFill>
          <a:ln w="12700" cap="flat" cmpd="sng" algn="ctr">
            <a:solidFill>
              <a:srgbClr val="98750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25" name="Picture 2">
            <a:extLst>
              <a:ext uri="{FF2B5EF4-FFF2-40B4-BE49-F238E27FC236}">
                <a16:creationId xmlns:a16="http://schemas.microsoft.com/office/drawing/2014/main" id="{27A43175-63B8-47A3-AD77-430D9937D0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39" t="3001" r="80796" b="55043"/>
          <a:stretch/>
        </p:blipFill>
        <p:spPr bwMode="auto">
          <a:xfrm rot="10800000">
            <a:off x="7708559" y="3229115"/>
            <a:ext cx="1062113" cy="208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a:extLst>
              <a:ext uri="{FF2B5EF4-FFF2-40B4-BE49-F238E27FC236}">
                <a16:creationId xmlns:a16="http://schemas.microsoft.com/office/drawing/2014/main" id="{7EDBEDE1-0F87-41DC-9622-EF84C8BCDF0C}"/>
              </a:ext>
            </a:extLst>
          </p:cNvPr>
          <p:cNvSpPr txBox="1"/>
          <p:nvPr/>
        </p:nvSpPr>
        <p:spPr>
          <a:xfrm rot="5400000">
            <a:off x="7443877" y="4351660"/>
            <a:ext cx="29589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Mineral Surfaces (Clays)</a:t>
            </a:r>
          </a:p>
        </p:txBody>
      </p:sp>
      <p:sp>
        <p:nvSpPr>
          <p:cNvPr id="29" name="TextBox 28">
            <a:extLst>
              <a:ext uri="{FF2B5EF4-FFF2-40B4-BE49-F238E27FC236}">
                <a16:creationId xmlns:a16="http://schemas.microsoft.com/office/drawing/2014/main" id="{501D14B3-27A7-46DF-A601-1605D8C0ACA7}"/>
              </a:ext>
            </a:extLst>
          </p:cNvPr>
          <p:cNvSpPr txBox="1"/>
          <p:nvPr/>
        </p:nvSpPr>
        <p:spPr>
          <a:xfrm>
            <a:off x="7575496" y="2891678"/>
            <a:ext cx="1195176" cy="2747122"/>
          </a:xfrm>
          <a:prstGeom prst="rect">
            <a:avLst/>
          </a:prstGeom>
          <a:noFill/>
          <a:ln>
            <a:solidFill>
              <a:schemeClr val="tx1"/>
            </a:solidFill>
          </a:ln>
        </p:spPr>
        <p:txBody>
          <a:bodyPr wrap="square" rtlCol="0">
            <a:noAutofit/>
          </a:bodyPr>
          <a:lstStyle/>
          <a:p>
            <a:pPr algn="ctr" fontAlgn="auto">
              <a:spcBef>
                <a:spcPts val="0"/>
              </a:spcBef>
              <a:spcAft>
                <a:spcPts val="0"/>
              </a:spcAft>
            </a:pPr>
            <a:r>
              <a:rPr lang="en-US" sz="1600" dirty="0">
                <a:solidFill>
                  <a:prstClr val="black"/>
                </a:solidFill>
                <a:latin typeface="Calibri" panose="020F0502020204030204"/>
                <a:cs typeface="+mn-cs"/>
              </a:rPr>
              <a:t>Stabilization</a:t>
            </a:r>
          </a:p>
        </p:txBody>
      </p:sp>
      <p:sp>
        <p:nvSpPr>
          <p:cNvPr id="31" name="TextBox 30">
            <a:extLst>
              <a:ext uri="{FF2B5EF4-FFF2-40B4-BE49-F238E27FC236}">
                <a16:creationId xmlns:a16="http://schemas.microsoft.com/office/drawing/2014/main" id="{7DCE8CAF-6E87-404C-854F-7E9A8C64894D}"/>
              </a:ext>
            </a:extLst>
          </p:cNvPr>
          <p:cNvSpPr txBox="1"/>
          <p:nvPr/>
        </p:nvSpPr>
        <p:spPr>
          <a:xfrm rot="19239393">
            <a:off x="5604597" y="4814995"/>
            <a:ext cx="1482457" cy="745476"/>
          </a:xfrm>
          <a:prstGeom prst="rect">
            <a:avLst/>
          </a:prstGeom>
          <a:noFill/>
        </p:spPr>
        <p:txBody>
          <a:bodyPr wrap="square" rtlCol="0">
            <a:prstTxWarp prst="textArchDown">
              <a:avLst>
                <a:gd name="adj" fmla="val 45747"/>
              </a:avLst>
            </a:prstTxWarp>
            <a:spAutoFit/>
          </a:bodyPr>
          <a:lstStyle/>
          <a:p>
            <a:pPr fontAlgn="auto">
              <a:spcBef>
                <a:spcPts val="0"/>
              </a:spcBef>
              <a:spcAft>
                <a:spcPts val="0"/>
              </a:spcAft>
            </a:pPr>
            <a:r>
              <a:rPr lang="en-US" dirty="0">
                <a:solidFill>
                  <a:prstClr val="black"/>
                </a:solidFill>
                <a:latin typeface="Calibri" panose="020F0502020204030204"/>
                <a:cs typeface="+mn-cs"/>
              </a:rPr>
              <a:t>Decomposition</a:t>
            </a:r>
          </a:p>
        </p:txBody>
      </p:sp>
      <p:sp>
        <p:nvSpPr>
          <p:cNvPr id="33" name="TextBox 32">
            <a:extLst>
              <a:ext uri="{FF2B5EF4-FFF2-40B4-BE49-F238E27FC236}">
                <a16:creationId xmlns:a16="http://schemas.microsoft.com/office/drawing/2014/main" id="{08CA098E-0B75-4C87-90E0-8E8413427C9A}"/>
              </a:ext>
            </a:extLst>
          </p:cNvPr>
          <p:cNvSpPr txBox="1"/>
          <p:nvPr/>
        </p:nvSpPr>
        <p:spPr>
          <a:xfrm rot="19143609">
            <a:off x="5734612" y="3238763"/>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Respiration</a:t>
            </a:r>
          </a:p>
        </p:txBody>
      </p:sp>
      <p:sp>
        <p:nvSpPr>
          <p:cNvPr id="35" name="TextBox 34">
            <a:extLst>
              <a:ext uri="{FF2B5EF4-FFF2-40B4-BE49-F238E27FC236}">
                <a16:creationId xmlns:a16="http://schemas.microsoft.com/office/drawing/2014/main" id="{9B81451A-F5E6-44A4-9344-FC5B58050D6E}"/>
              </a:ext>
            </a:extLst>
          </p:cNvPr>
          <p:cNvSpPr txBox="1"/>
          <p:nvPr/>
        </p:nvSpPr>
        <p:spPr>
          <a:xfrm rot="20863237">
            <a:off x="3870974" y="3400083"/>
            <a:ext cx="2243294" cy="2098613"/>
          </a:xfrm>
          <a:prstGeom prst="rect">
            <a:avLst/>
          </a:prstGeom>
          <a:noFill/>
        </p:spPr>
        <p:txBody>
          <a:bodyPr wrap="square" rtlCol="0">
            <a:prstTxWarp prst="textArchUp">
              <a:avLst>
                <a:gd name="adj" fmla="val 11050275"/>
              </a:avLst>
            </a:prstTxWarp>
            <a:spAutoFit/>
          </a:bodyPr>
          <a:lstStyle/>
          <a:p>
            <a:pPr algn="ctr" fontAlgn="auto">
              <a:spcBef>
                <a:spcPts val="0"/>
              </a:spcBef>
              <a:spcAft>
                <a:spcPts val="0"/>
              </a:spcAft>
            </a:pPr>
            <a:r>
              <a:rPr lang="en-US" dirty="0">
                <a:solidFill>
                  <a:prstClr val="black"/>
                </a:solidFill>
                <a:latin typeface="Calibri" panose="020F0502020204030204"/>
                <a:cs typeface="+mn-cs"/>
              </a:rPr>
              <a:t>Microbial Biomass</a:t>
            </a:r>
          </a:p>
        </p:txBody>
      </p:sp>
      <p:sp>
        <p:nvSpPr>
          <p:cNvPr id="4" name="TextBox 3">
            <a:extLst>
              <a:ext uri="{FF2B5EF4-FFF2-40B4-BE49-F238E27FC236}">
                <a16:creationId xmlns:a16="http://schemas.microsoft.com/office/drawing/2014/main" id="{185BCB5C-A519-4DF7-897A-D698ABE10D16}"/>
              </a:ext>
            </a:extLst>
          </p:cNvPr>
          <p:cNvSpPr txBox="1"/>
          <p:nvPr/>
        </p:nvSpPr>
        <p:spPr>
          <a:xfrm>
            <a:off x="3540584" y="1374230"/>
            <a:ext cx="2771190" cy="1015663"/>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bri" panose="020F0502020204030204"/>
                <a:cs typeface="+mn-cs"/>
              </a:rPr>
              <a:t>Microbial Biomass</a:t>
            </a:r>
            <a:endParaRPr lang="en-US" dirty="0">
              <a:solidFill>
                <a:prstClr val="black"/>
              </a:solidFill>
              <a:latin typeface="Calibri" panose="020F0502020204030204"/>
              <a:cs typeface="+mn-cs"/>
            </a:endParaRPr>
          </a:p>
          <a:p>
            <a:pPr marL="342900" indent="-342900" fontAlgn="auto">
              <a:spcBef>
                <a:spcPts val="0"/>
              </a:spcBef>
              <a:spcAft>
                <a:spcPts val="0"/>
              </a:spcAft>
              <a:buFont typeface="Arial" panose="020B0604020202020204" pitchFamily="34" charset="0"/>
              <a:buChar char="•"/>
            </a:pPr>
            <a:r>
              <a:rPr lang="en-US" dirty="0">
                <a:solidFill>
                  <a:prstClr val="black"/>
                </a:solidFill>
                <a:latin typeface="Calibri" panose="020F0502020204030204"/>
                <a:cs typeface="+mn-cs"/>
              </a:rPr>
              <a:t>~1-3% of total organic carbon</a:t>
            </a:r>
          </a:p>
        </p:txBody>
      </p:sp>
      <p:sp>
        <p:nvSpPr>
          <p:cNvPr id="5" name="TextBox 4">
            <a:extLst>
              <a:ext uri="{FF2B5EF4-FFF2-40B4-BE49-F238E27FC236}">
                <a16:creationId xmlns:a16="http://schemas.microsoft.com/office/drawing/2014/main" id="{8637C162-6DB6-4D61-9F2F-EB52D7D5E77D}"/>
              </a:ext>
            </a:extLst>
          </p:cNvPr>
          <p:cNvSpPr txBox="1"/>
          <p:nvPr/>
        </p:nvSpPr>
        <p:spPr>
          <a:xfrm>
            <a:off x="7132170" y="1152320"/>
            <a:ext cx="2314641" cy="1754326"/>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bri" panose="020F0502020204030204"/>
                <a:cs typeface="+mn-cs"/>
              </a:rPr>
              <a:t>Mineral Associated Carbon</a:t>
            </a:r>
            <a:endParaRPr lang="en-US" dirty="0">
              <a:solidFill>
                <a:prstClr val="black"/>
              </a:solidFill>
              <a:latin typeface="Calibri" panose="020F0502020204030204"/>
              <a:cs typeface="+mn-cs"/>
            </a:endParaRPr>
          </a:p>
          <a:p>
            <a:pPr marL="342900" indent="-342900" fontAlgn="auto">
              <a:spcBef>
                <a:spcPts val="0"/>
              </a:spcBef>
              <a:spcAft>
                <a:spcPts val="0"/>
              </a:spcAft>
              <a:buFont typeface="Arial" panose="020B0604020202020204" pitchFamily="34" charset="0"/>
              <a:buChar char="•"/>
            </a:pPr>
            <a:r>
              <a:rPr lang="en-US" dirty="0">
                <a:solidFill>
                  <a:prstClr val="black"/>
                </a:solidFill>
                <a:latin typeface="Calibri" panose="020F0502020204030204"/>
                <a:cs typeface="+mn-cs"/>
              </a:rPr>
              <a:t>~80% of total organic carbon</a:t>
            </a:r>
          </a:p>
        </p:txBody>
      </p:sp>
    </p:spTree>
    <p:extLst>
      <p:ext uri="{BB962C8B-B14F-4D97-AF65-F5344CB8AC3E}">
        <p14:creationId xmlns:p14="http://schemas.microsoft.com/office/powerpoint/2010/main" val="942876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13">
            <a:extLst>
              <a:ext uri="{FF2B5EF4-FFF2-40B4-BE49-F238E27FC236}">
                <a16:creationId xmlns:a16="http://schemas.microsoft.com/office/drawing/2014/main" id="{00770E4E-D804-4644-A247-FDA26B44A7F5}"/>
              </a:ext>
            </a:extLst>
          </p:cNvPr>
          <p:cNvSpPr/>
          <p:nvPr/>
        </p:nvSpPr>
        <p:spPr>
          <a:xfrm>
            <a:off x="5930783" y="3984731"/>
            <a:ext cx="1644713" cy="851622"/>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339" name="Rectangle 2"/>
          <p:cNvSpPr>
            <a:spLocks noGrp="1"/>
          </p:cNvSpPr>
          <p:nvPr>
            <p:ph type="ctrTitle"/>
          </p:nvPr>
        </p:nvSpPr>
        <p:spPr>
          <a:xfrm>
            <a:off x="39837" y="133357"/>
            <a:ext cx="8991600" cy="1234535"/>
          </a:xfrm>
        </p:spPr>
        <p:txBody>
          <a:bodyPr/>
          <a:lstStyle/>
          <a:p>
            <a:r>
              <a:rPr lang="en-US" altLang="en-US" sz="3600" b="1" dirty="0"/>
              <a:t>If a soil had 1% carbon (2% organic matter)…</a:t>
            </a:r>
            <a:endParaRPr lang="en-US" altLang="en-US" sz="2800" b="1" dirty="0"/>
          </a:p>
        </p:txBody>
      </p:sp>
      <p:sp>
        <p:nvSpPr>
          <p:cNvPr id="9" name="Circular Arrow 9">
            <a:extLst>
              <a:ext uri="{FF2B5EF4-FFF2-40B4-BE49-F238E27FC236}">
                <a16:creationId xmlns:a16="http://schemas.microsoft.com/office/drawing/2014/main" id="{82077C77-8B1B-494A-A917-8645490C397C}"/>
              </a:ext>
            </a:extLst>
          </p:cNvPr>
          <p:cNvSpPr/>
          <p:nvPr/>
        </p:nvSpPr>
        <p:spPr>
          <a:xfrm rot="21260074" flipV="1">
            <a:off x="3203006" y="1349699"/>
            <a:ext cx="3863292" cy="3003271"/>
          </a:xfrm>
          <a:prstGeom prst="circularArrow">
            <a:avLst>
              <a:gd name="adj1" fmla="val 9470"/>
              <a:gd name="adj2" fmla="val 616538"/>
              <a:gd name="adj3" fmla="val 20438493"/>
              <a:gd name="adj4" fmla="val 15797845"/>
              <a:gd name="adj5" fmla="val 12392"/>
            </a:avLst>
          </a:prstGeom>
          <a:solidFill>
            <a:srgbClr val="DDDDDD"/>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8616B37-AC20-4E36-BB0B-3814E407C952}"/>
              </a:ext>
            </a:extLst>
          </p:cNvPr>
          <p:cNvSpPr txBox="1"/>
          <p:nvPr/>
        </p:nvSpPr>
        <p:spPr>
          <a:xfrm>
            <a:off x="6123554" y="4225876"/>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Byproducts</a:t>
            </a:r>
          </a:p>
        </p:txBody>
      </p:sp>
      <p:sp>
        <p:nvSpPr>
          <p:cNvPr id="12" name="TextBox 11">
            <a:extLst>
              <a:ext uri="{FF2B5EF4-FFF2-40B4-BE49-F238E27FC236}">
                <a16:creationId xmlns:a16="http://schemas.microsoft.com/office/drawing/2014/main" id="{BABD3D77-07F0-4D92-8C8D-F6A2DDEBDE0E}"/>
              </a:ext>
            </a:extLst>
          </p:cNvPr>
          <p:cNvSpPr txBox="1"/>
          <p:nvPr/>
        </p:nvSpPr>
        <p:spPr>
          <a:xfrm>
            <a:off x="6324600" y="2430013"/>
            <a:ext cx="889154" cy="646331"/>
          </a:xfrm>
          <a:prstGeom prst="rect">
            <a:avLst/>
          </a:prstGeom>
          <a:noFill/>
        </p:spPr>
        <p:txBody>
          <a:bodyPr wrap="none" rtlCol="0">
            <a:spAutoFit/>
          </a:bodyPr>
          <a:lstStyle/>
          <a:p>
            <a:pPr fontAlgn="auto">
              <a:spcBef>
                <a:spcPts val="0"/>
              </a:spcBef>
              <a:spcAft>
                <a:spcPts val="0"/>
              </a:spcAft>
            </a:pPr>
            <a:r>
              <a:rPr lang="en-US" sz="3600" dirty="0">
                <a:solidFill>
                  <a:prstClr val="black"/>
                </a:solidFill>
                <a:latin typeface="Calibri" panose="020F0502020204030204"/>
                <a:cs typeface="+mn-cs"/>
              </a:rPr>
              <a:t>CO</a:t>
            </a:r>
            <a:r>
              <a:rPr lang="en-US" sz="3600" baseline="-25000" dirty="0">
                <a:solidFill>
                  <a:prstClr val="black"/>
                </a:solidFill>
                <a:latin typeface="Calibri" panose="020F0502020204030204"/>
                <a:cs typeface="+mn-cs"/>
              </a:rPr>
              <a:t>2</a:t>
            </a:r>
          </a:p>
        </p:txBody>
      </p:sp>
      <p:sp>
        <p:nvSpPr>
          <p:cNvPr id="15" name="Oval 14">
            <a:extLst>
              <a:ext uri="{FF2B5EF4-FFF2-40B4-BE49-F238E27FC236}">
                <a16:creationId xmlns:a16="http://schemas.microsoft.com/office/drawing/2014/main" id="{7DFE1116-8281-43EA-B143-7189AAC4412C}"/>
              </a:ext>
            </a:extLst>
          </p:cNvPr>
          <p:cNvSpPr/>
          <p:nvPr/>
        </p:nvSpPr>
        <p:spPr>
          <a:xfrm>
            <a:off x="3750229" y="3165310"/>
            <a:ext cx="2345772" cy="2566494"/>
          </a:xfrm>
          <a:prstGeom prst="ellipse">
            <a:avLst/>
          </a:prstGeom>
          <a:solidFill>
            <a:sysClr val="window" lastClr="FFFFFF"/>
          </a:solidFill>
          <a:ln w="57150"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lt;strong&gt;Bacteria&lt;/strong&gt; PNG">
            <a:extLst>
              <a:ext uri="{FF2B5EF4-FFF2-40B4-BE49-F238E27FC236}">
                <a16:creationId xmlns:a16="http://schemas.microsoft.com/office/drawing/2014/main" id="{FB5CD301-7688-47F7-93EE-4F3AAE86A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5023" y="3718510"/>
            <a:ext cx="1330848" cy="1339681"/>
          </a:xfrm>
          <a:prstGeom prst="rect">
            <a:avLst/>
          </a:prstGeom>
        </p:spPr>
      </p:pic>
      <p:sp>
        <p:nvSpPr>
          <p:cNvPr id="17" name="Right Arrow 13">
            <a:extLst>
              <a:ext uri="{FF2B5EF4-FFF2-40B4-BE49-F238E27FC236}">
                <a16:creationId xmlns:a16="http://schemas.microsoft.com/office/drawing/2014/main" id="{F74E78F1-4C9C-4CA6-9ED5-9EC1894610B9}"/>
              </a:ext>
            </a:extLst>
          </p:cNvPr>
          <p:cNvSpPr/>
          <p:nvPr/>
        </p:nvSpPr>
        <p:spPr>
          <a:xfrm>
            <a:off x="2251046" y="3754292"/>
            <a:ext cx="2024386" cy="1388530"/>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Microbial Decomposition</a:t>
            </a:r>
          </a:p>
        </p:txBody>
      </p:sp>
      <p:sp>
        <p:nvSpPr>
          <p:cNvPr id="19" name="TextBox 18">
            <a:extLst>
              <a:ext uri="{FF2B5EF4-FFF2-40B4-BE49-F238E27FC236}">
                <a16:creationId xmlns:a16="http://schemas.microsoft.com/office/drawing/2014/main" id="{1E80B652-EAB9-4B05-9120-94037BB74AA2}"/>
              </a:ext>
            </a:extLst>
          </p:cNvPr>
          <p:cNvSpPr txBox="1"/>
          <p:nvPr/>
        </p:nvSpPr>
        <p:spPr>
          <a:xfrm>
            <a:off x="116105" y="1593291"/>
            <a:ext cx="2577267" cy="138499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panose="020F0502020204030204"/>
                <a:cs typeface="+mn-cs"/>
              </a:rPr>
              <a:t>Particulate Organic Matter</a:t>
            </a:r>
          </a:p>
          <a:p>
            <a:pPr algn="ctr" fontAlgn="auto">
              <a:spcBef>
                <a:spcPts val="0"/>
              </a:spcBef>
              <a:spcAft>
                <a:spcPts val="0"/>
              </a:spcAft>
            </a:pPr>
            <a:r>
              <a:rPr lang="en-US" dirty="0">
                <a:solidFill>
                  <a:prstClr val="black"/>
                </a:solidFill>
                <a:latin typeface="Calibri" panose="020F0502020204030204"/>
                <a:cs typeface="+mn-cs"/>
              </a:rPr>
              <a:t>~3,900 </a:t>
            </a:r>
            <a:r>
              <a:rPr lang="en-US" dirty="0" err="1">
                <a:solidFill>
                  <a:prstClr val="black"/>
                </a:solidFill>
                <a:latin typeface="Calibri" panose="020F0502020204030204"/>
                <a:cs typeface="+mn-cs"/>
              </a:rPr>
              <a:t>lbs</a:t>
            </a:r>
            <a:r>
              <a:rPr lang="en-US" dirty="0">
                <a:solidFill>
                  <a:prstClr val="black"/>
                </a:solidFill>
                <a:latin typeface="Calibri" panose="020F0502020204030204"/>
                <a:cs typeface="+mn-cs"/>
              </a:rPr>
              <a:t> C/ac</a:t>
            </a:r>
          </a:p>
          <a:p>
            <a:pPr marL="342900" indent="-342900" algn="ctr" fontAlgn="auto">
              <a:spcBef>
                <a:spcPts val="0"/>
              </a:spcBef>
              <a:spcAft>
                <a:spcPts val="0"/>
              </a:spcAft>
              <a:buFont typeface="Arial" panose="020B0604020202020204" pitchFamily="34" charset="0"/>
              <a:buChar char="•"/>
            </a:pPr>
            <a:endParaRPr lang="en-US" dirty="0">
              <a:solidFill>
                <a:prstClr val="black"/>
              </a:solidFill>
              <a:latin typeface="Calibri" panose="020F0502020204030204"/>
              <a:cs typeface="+mn-cs"/>
            </a:endParaRPr>
          </a:p>
        </p:txBody>
      </p:sp>
      <p:pic>
        <p:nvPicPr>
          <p:cNvPr id="2" name="Picture 7" descr="DSC_2143">
            <a:extLst>
              <a:ext uri="{FF2B5EF4-FFF2-40B4-BE49-F238E27FC236}">
                <a16:creationId xmlns:a16="http://schemas.microsoft.com/office/drawing/2014/main" id="{DF716CA2-48F2-492A-BAAC-443119CB4B7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backgroundMark x1="19757" y1="57884" x2="19757" y2="57884"/>
                        <a14:backgroundMark x1="9878" y1="44252" x2="21581" y2="53103"/>
                        <a14:backgroundMark x1="21581" y1="53103" x2="24012" y2="64700"/>
                        <a14:backgroundMark x1="24012" y1="64700" x2="16109" y2="76195"/>
                        <a14:backgroundMark x1="16109" y1="76195" x2="13678" y2="76704"/>
                        <a14:backgroundMark x1="26900" y1="74669" x2="29939" y2="80264"/>
                        <a14:backgroundMark x1="26140" y1="75483" x2="29179" y2="79858"/>
                        <a14:backgroundMark x1="30851" y1="74873" x2="30851" y2="74873"/>
                        <a14:backgroundMark x1="33891" y1="75280" x2="33891" y2="75280"/>
                        <a14:backgroundMark x1="33587" y1="75788" x2="33587" y2="75788"/>
                        <a14:backgroundMark x1="33891" y1="77518" x2="33891" y2="77518"/>
                        <a14:backgroundMark x1="35258" y1="76704" x2="35258" y2="76704"/>
                      </a14:backgroundRemoval>
                    </a14:imgEffect>
                  </a14:imgLayer>
                </a14:imgProps>
              </a:ext>
              <a:ext uri="{28A0092B-C50C-407E-A947-70E740481C1C}">
                <a14:useLocalDpi xmlns:a14="http://schemas.microsoft.com/office/drawing/2010/main" val="0"/>
              </a:ext>
            </a:extLst>
          </a:blip>
          <a:srcRect/>
          <a:stretch>
            <a:fillRect/>
          </a:stretch>
        </p:blipFill>
        <p:spPr bwMode="auto">
          <a:xfrm>
            <a:off x="-91475" y="2430013"/>
            <a:ext cx="2759401" cy="411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ircular Arrow 10">
            <a:extLst>
              <a:ext uri="{FF2B5EF4-FFF2-40B4-BE49-F238E27FC236}">
                <a16:creationId xmlns:a16="http://schemas.microsoft.com/office/drawing/2014/main" id="{10B61959-BC30-44C0-8324-64D06C9EFDCD}"/>
              </a:ext>
            </a:extLst>
          </p:cNvPr>
          <p:cNvSpPr/>
          <p:nvPr/>
        </p:nvSpPr>
        <p:spPr>
          <a:xfrm rot="8958323">
            <a:off x="4451539" y="3164431"/>
            <a:ext cx="2847591" cy="2947614"/>
          </a:xfrm>
          <a:prstGeom prst="circularArrow">
            <a:avLst>
              <a:gd name="adj1" fmla="val 12354"/>
              <a:gd name="adj2" fmla="val 858524"/>
              <a:gd name="adj3" fmla="val 19667929"/>
              <a:gd name="adj4" fmla="val 12584910"/>
              <a:gd name="adj5" fmla="val 13938"/>
            </a:avLst>
          </a:prstGeom>
          <a:solidFill>
            <a:srgbClr val="BF9000"/>
          </a:solidFill>
          <a:ln w="12700" cap="flat" cmpd="sng" algn="ctr">
            <a:solidFill>
              <a:srgbClr val="98750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25" name="Picture 2">
            <a:extLst>
              <a:ext uri="{FF2B5EF4-FFF2-40B4-BE49-F238E27FC236}">
                <a16:creationId xmlns:a16="http://schemas.microsoft.com/office/drawing/2014/main" id="{27A43175-63B8-47A3-AD77-430D9937D0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39" t="3001" r="80796" b="55043"/>
          <a:stretch/>
        </p:blipFill>
        <p:spPr bwMode="auto">
          <a:xfrm rot="10800000">
            <a:off x="7708559" y="3229115"/>
            <a:ext cx="1062113" cy="208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a:extLst>
              <a:ext uri="{FF2B5EF4-FFF2-40B4-BE49-F238E27FC236}">
                <a16:creationId xmlns:a16="http://schemas.microsoft.com/office/drawing/2014/main" id="{7EDBEDE1-0F87-41DC-9622-EF84C8BCDF0C}"/>
              </a:ext>
            </a:extLst>
          </p:cNvPr>
          <p:cNvSpPr txBox="1"/>
          <p:nvPr/>
        </p:nvSpPr>
        <p:spPr>
          <a:xfrm rot="5400000">
            <a:off x="7443877" y="4351660"/>
            <a:ext cx="29589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Mineral Surfaces (Clays)</a:t>
            </a:r>
          </a:p>
        </p:txBody>
      </p:sp>
      <p:sp>
        <p:nvSpPr>
          <p:cNvPr id="29" name="TextBox 28">
            <a:extLst>
              <a:ext uri="{FF2B5EF4-FFF2-40B4-BE49-F238E27FC236}">
                <a16:creationId xmlns:a16="http://schemas.microsoft.com/office/drawing/2014/main" id="{501D14B3-27A7-46DF-A601-1605D8C0ACA7}"/>
              </a:ext>
            </a:extLst>
          </p:cNvPr>
          <p:cNvSpPr txBox="1"/>
          <p:nvPr/>
        </p:nvSpPr>
        <p:spPr>
          <a:xfrm>
            <a:off x="7575496" y="2891678"/>
            <a:ext cx="1195176" cy="2747122"/>
          </a:xfrm>
          <a:prstGeom prst="rect">
            <a:avLst/>
          </a:prstGeom>
          <a:noFill/>
          <a:ln>
            <a:solidFill>
              <a:schemeClr val="tx1"/>
            </a:solidFill>
          </a:ln>
        </p:spPr>
        <p:txBody>
          <a:bodyPr wrap="square" rtlCol="0">
            <a:noAutofit/>
          </a:bodyPr>
          <a:lstStyle/>
          <a:p>
            <a:pPr algn="ctr" fontAlgn="auto">
              <a:spcBef>
                <a:spcPts val="0"/>
              </a:spcBef>
              <a:spcAft>
                <a:spcPts val="0"/>
              </a:spcAft>
            </a:pPr>
            <a:r>
              <a:rPr lang="en-US" sz="1600" dirty="0">
                <a:solidFill>
                  <a:prstClr val="black"/>
                </a:solidFill>
                <a:latin typeface="Calibri" panose="020F0502020204030204"/>
                <a:cs typeface="+mn-cs"/>
              </a:rPr>
              <a:t>Stabilization</a:t>
            </a:r>
          </a:p>
        </p:txBody>
      </p:sp>
      <p:sp>
        <p:nvSpPr>
          <p:cNvPr id="31" name="TextBox 30">
            <a:extLst>
              <a:ext uri="{FF2B5EF4-FFF2-40B4-BE49-F238E27FC236}">
                <a16:creationId xmlns:a16="http://schemas.microsoft.com/office/drawing/2014/main" id="{7DCE8CAF-6E87-404C-854F-7E9A8C64894D}"/>
              </a:ext>
            </a:extLst>
          </p:cNvPr>
          <p:cNvSpPr txBox="1"/>
          <p:nvPr/>
        </p:nvSpPr>
        <p:spPr>
          <a:xfrm rot="19239393">
            <a:off x="5604597" y="4814995"/>
            <a:ext cx="1482457" cy="745476"/>
          </a:xfrm>
          <a:prstGeom prst="rect">
            <a:avLst/>
          </a:prstGeom>
          <a:noFill/>
        </p:spPr>
        <p:txBody>
          <a:bodyPr wrap="square" rtlCol="0">
            <a:prstTxWarp prst="textArchDown">
              <a:avLst>
                <a:gd name="adj" fmla="val 45747"/>
              </a:avLst>
            </a:prstTxWarp>
            <a:spAutoFit/>
          </a:bodyPr>
          <a:lstStyle/>
          <a:p>
            <a:pPr fontAlgn="auto">
              <a:spcBef>
                <a:spcPts val="0"/>
              </a:spcBef>
              <a:spcAft>
                <a:spcPts val="0"/>
              </a:spcAft>
            </a:pPr>
            <a:r>
              <a:rPr lang="en-US" dirty="0">
                <a:solidFill>
                  <a:prstClr val="black"/>
                </a:solidFill>
                <a:latin typeface="Calibri" panose="020F0502020204030204"/>
                <a:cs typeface="+mn-cs"/>
              </a:rPr>
              <a:t>Decomposition</a:t>
            </a:r>
          </a:p>
        </p:txBody>
      </p:sp>
      <p:sp>
        <p:nvSpPr>
          <p:cNvPr id="33" name="TextBox 32">
            <a:extLst>
              <a:ext uri="{FF2B5EF4-FFF2-40B4-BE49-F238E27FC236}">
                <a16:creationId xmlns:a16="http://schemas.microsoft.com/office/drawing/2014/main" id="{08CA098E-0B75-4C87-90E0-8E8413427C9A}"/>
              </a:ext>
            </a:extLst>
          </p:cNvPr>
          <p:cNvSpPr txBox="1"/>
          <p:nvPr/>
        </p:nvSpPr>
        <p:spPr>
          <a:xfrm rot="19143609">
            <a:off x="5734612" y="3238763"/>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Respiration</a:t>
            </a:r>
          </a:p>
        </p:txBody>
      </p:sp>
      <p:sp>
        <p:nvSpPr>
          <p:cNvPr id="35" name="TextBox 34">
            <a:extLst>
              <a:ext uri="{FF2B5EF4-FFF2-40B4-BE49-F238E27FC236}">
                <a16:creationId xmlns:a16="http://schemas.microsoft.com/office/drawing/2014/main" id="{9B81451A-F5E6-44A4-9344-FC5B58050D6E}"/>
              </a:ext>
            </a:extLst>
          </p:cNvPr>
          <p:cNvSpPr txBox="1"/>
          <p:nvPr/>
        </p:nvSpPr>
        <p:spPr>
          <a:xfrm rot="20863237">
            <a:off x="3870974" y="3400083"/>
            <a:ext cx="2243294" cy="2098613"/>
          </a:xfrm>
          <a:prstGeom prst="rect">
            <a:avLst/>
          </a:prstGeom>
          <a:noFill/>
        </p:spPr>
        <p:txBody>
          <a:bodyPr wrap="square" rtlCol="0">
            <a:prstTxWarp prst="textArchUp">
              <a:avLst>
                <a:gd name="adj" fmla="val 11050275"/>
              </a:avLst>
            </a:prstTxWarp>
            <a:spAutoFit/>
          </a:bodyPr>
          <a:lstStyle/>
          <a:p>
            <a:pPr algn="ctr" fontAlgn="auto">
              <a:spcBef>
                <a:spcPts val="0"/>
              </a:spcBef>
              <a:spcAft>
                <a:spcPts val="0"/>
              </a:spcAft>
            </a:pPr>
            <a:r>
              <a:rPr lang="en-US" dirty="0">
                <a:solidFill>
                  <a:prstClr val="black"/>
                </a:solidFill>
                <a:latin typeface="Calibri" panose="020F0502020204030204"/>
                <a:cs typeface="+mn-cs"/>
              </a:rPr>
              <a:t>Microbial Biomass</a:t>
            </a:r>
          </a:p>
        </p:txBody>
      </p:sp>
      <p:sp>
        <p:nvSpPr>
          <p:cNvPr id="4" name="TextBox 3">
            <a:extLst>
              <a:ext uri="{FF2B5EF4-FFF2-40B4-BE49-F238E27FC236}">
                <a16:creationId xmlns:a16="http://schemas.microsoft.com/office/drawing/2014/main" id="{185BCB5C-A519-4DF7-897A-D698ABE10D16}"/>
              </a:ext>
            </a:extLst>
          </p:cNvPr>
          <p:cNvSpPr txBox="1"/>
          <p:nvPr/>
        </p:nvSpPr>
        <p:spPr>
          <a:xfrm>
            <a:off x="3449309" y="2239622"/>
            <a:ext cx="2771190" cy="738664"/>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panose="020F0502020204030204"/>
                <a:cs typeface="+mn-cs"/>
              </a:rPr>
              <a:t>Microbial Biomass</a:t>
            </a:r>
            <a:endParaRPr lang="en-US" dirty="0">
              <a:solidFill>
                <a:prstClr val="black"/>
              </a:solidFill>
              <a:latin typeface="Calibri" panose="020F0502020204030204"/>
              <a:cs typeface="+mn-cs"/>
            </a:endParaRPr>
          </a:p>
          <a:p>
            <a:pPr algn="ctr" fontAlgn="auto">
              <a:spcBef>
                <a:spcPts val="0"/>
              </a:spcBef>
              <a:spcAft>
                <a:spcPts val="0"/>
              </a:spcAft>
            </a:pPr>
            <a:r>
              <a:rPr lang="en-US" dirty="0">
                <a:solidFill>
                  <a:prstClr val="black"/>
                </a:solidFill>
                <a:latin typeface="Calibri" panose="020F0502020204030204"/>
                <a:cs typeface="+mn-cs"/>
              </a:rPr>
              <a:t>~200 </a:t>
            </a:r>
            <a:r>
              <a:rPr lang="en-US" dirty="0" err="1">
                <a:solidFill>
                  <a:prstClr val="black"/>
                </a:solidFill>
                <a:latin typeface="Calibri" panose="020F0502020204030204"/>
                <a:cs typeface="+mn-cs"/>
              </a:rPr>
              <a:t>lbs</a:t>
            </a:r>
            <a:r>
              <a:rPr lang="en-US" dirty="0">
                <a:solidFill>
                  <a:prstClr val="black"/>
                </a:solidFill>
                <a:latin typeface="Calibri" panose="020F0502020204030204"/>
                <a:cs typeface="+mn-cs"/>
              </a:rPr>
              <a:t> C/ac</a:t>
            </a:r>
          </a:p>
        </p:txBody>
      </p:sp>
      <p:sp>
        <p:nvSpPr>
          <p:cNvPr id="5" name="TextBox 4">
            <a:extLst>
              <a:ext uri="{FF2B5EF4-FFF2-40B4-BE49-F238E27FC236}">
                <a16:creationId xmlns:a16="http://schemas.microsoft.com/office/drawing/2014/main" id="{8637C162-6DB6-4D61-9F2F-EB52D7D5E77D}"/>
              </a:ext>
            </a:extLst>
          </p:cNvPr>
          <p:cNvSpPr txBox="1"/>
          <p:nvPr/>
        </p:nvSpPr>
        <p:spPr>
          <a:xfrm>
            <a:off x="6378565" y="1805494"/>
            <a:ext cx="3135038" cy="738664"/>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panose="020F0502020204030204"/>
                <a:cs typeface="+mn-cs"/>
              </a:rPr>
              <a:t>Mineral Associated</a:t>
            </a:r>
            <a:endParaRPr lang="en-US" dirty="0">
              <a:solidFill>
                <a:prstClr val="black"/>
              </a:solidFill>
              <a:latin typeface="Calibri" panose="020F0502020204030204"/>
              <a:cs typeface="+mn-cs"/>
            </a:endParaRPr>
          </a:p>
          <a:p>
            <a:pPr algn="ctr" fontAlgn="auto">
              <a:spcBef>
                <a:spcPts val="0"/>
              </a:spcBef>
              <a:spcAft>
                <a:spcPts val="0"/>
              </a:spcAft>
            </a:pPr>
            <a:r>
              <a:rPr lang="en-US" dirty="0">
                <a:solidFill>
                  <a:prstClr val="black"/>
                </a:solidFill>
                <a:latin typeface="Calibri" panose="020F0502020204030204"/>
                <a:cs typeface="+mn-cs"/>
              </a:rPr>
              <a:t>~15,900 </a:t>
            </a:r>
            <a:r>
              <a:rPr lang="en-US" dirty="0" err="1">
                <a:solidFill>
                  <a:prstClr val="black"/>
                </a:solidFill>
                <a:latin typeface="Calibri" panose="020F0502020204030204"/>
                <a:cs typeface="+mn-cs"/>
              </a:rPr>
              <a:t>lbs</a:t>
            </a:r>
            <a:r>
              <a:rPr lang="en-US" dirty="0">
                <a:solidFill>
                  <a:prstClr val="black"/>
                </a:solidFill>
                <a:latin typeface="Calibri" panose="020F0502020204030204"/>
                <a:cs typeface="+mn-cs"/>
              </a:rPr>
              <a:t> C/ac</a:t>
            </a:r>
          </a:p>
        </p:txBody>
      </p:sp>
      <p:sp>
        <p:nvSpPr>
          <p:cNvPr id="6" name="TextBox 5">
            <a:extLst>
              <a:ext uri="{FF2B5EF4-FFF2-40B4-BE49-F238E27FC236}">
                <a16:creationId xmlns:a16="http://schemas.microsoft.com/office/drawing/2014/main" id="{8F3609AF-F03D-4644-9547-D5AC8F195053}"/>
              </a:ext>
            </a:extLst>
          </p:cNvPr>
          <p:cNvSpPr txBox="1"/>
          <p:nvPr/>
        </p:nvSpPr>
        <p:spPr>
          <a:xfrm>
            <a:off x="341049" y="981342"/>
            <a:ext cx="9105762" cy="461665"/>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bri" panose="020F0502020204030204"/>
                <a:cs typeface="+mn-cs"/>
              </a:rPr>
              <a:t>There would be 20,000 </a:t>
            </a:r>
            <a:r>
              <a:rPr lang="en-US" sz="2400" dirty="0" err="1">
                <a:solidFill>
                  <a:prstClr val="black"/>
                </a:solidFill>
                <a:latin typeface="Calibri" panose="020F0502020204030204"/>
                <a:cs typeface="+mn-cs"/>
              </a:rPr>
              <a:t>lbs</a:t>
            </a:r>
            <a:r>
              <a:rPr lang="en-US" sz="2400" dirty="0">
                <a:solidFill>
                  <a:prstClr val="black"/>
                </a:solidFill>
                <a:latin typeface="Calibri" panose="020F0502020204030204"/>
                <a:cs typeface="+mn-cs"/>
              </a:rPr>
              <a:t>/ac of carbon in an acre furrow slice…</a:t>
            </a:r>
            <a:endParaRPr lang="en-US" dirty="0">
              <a:solidFill>
                <a:prstClr val="black"/>
              </a:solidFill>
              <a:latin typeface="Calibri" panose="020F0502020204030204"/>
              <a:cs typeface="+mn-cs"/>
            </a:endParaRPr>
          </a:p>
        </p:txBody>
      </p:sp>
    </p:spTree>
    <p:extLst>
      <p:ext uri="{BB962C8B-B14F-4D97-AF65-F5344CB8AC3E}">
        <p14:creationId xmlns:p14="http://schemas.microsoft.com/office/powerpoint/2010/main" val="2326729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13">
            <a:extLst>
              <a:ext uri="{FF2B5EF4-FFF2-40B4-BE49-F238E27FC236}">
                <a16:creationId xmlns:a16="http://schemas.microsoft.com/office/drawing/2014/main" id="{00770E4E-D804-4644-A247-FDA26B44A7F5}"/>
              </a:ext>
            </a:extLst>
          </p:cNvPr>
          <p:cNvSpPr/>
          <p:nvPr/>
        </p:nvSpPr>
        <p:spPr>
          <a:xfrm>
            <a:off x="5930783" y="3984731"/>
            <a:ext cx="1644713" cy="851622"/>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339" name="Rectangle 2"/>
          <p:cNvSpPr>
            <a:spLocks noGrp="1"/>
          </p:cNvSpPr>
          <p:nvPr>
            <p:ph type="ctrTitle"/>
          </p:nvPr>
        </p:nvSpPr>
        <p:spPr>
          <a:xfrm>
            <a:off x="0" y="955"/>
            <a:ext cx="8991600" cy="778734"/>
          </a:xfrm>
        </p:spPr>
        <p:txBody>
          <a:bodyPr/>
          <a:lstStyle/>
          <a:p>
            <a:r>
              <a:rPr lang="en-US" altLang="en-US" sz="3600" b="1" dirty="0"/>
              <a:t>Factors affecting carbon stabilization</a:t>
            </a:r>
            <a:endParaRPr lang="en-US" altLang="en-US" sz="2800" b="1" dirty="0"/>
          </a:p>
        </p:txBody>
      </p:sp>
      <p:sp>
        <p:nvSpPr>
          <p:cNvPr id="9" name="Circular Arrow 9">
            <a:extLst>
              <a:ext uri="{FF2B5EF4-FFF2-40B4-BE49-F238E27FC236}">
                <a16:creationId xmlns:a16="http://schemas.microsoft.com/office/drawing/2014/main" id="{82077C77-8B1B-494A-A917-8645490C397C}"/>
              </a:ext>
            </a:extLst>
          </p:cNvPr>
          <p:cNvSpPr/>
          <p:nvPr/>
        </p:nvSpPr>
        <p:spPr>
          <a:xfrm rot="21260074" flipV="1">
            <a:off x="3203006" y="1349699"/>
            <a:ext cx="3863292" cy="3003271"/>
          </a:xfrm>
          <a:prstGeom prst="circularArrow">
            <a:avLst>
              <a:gd name="adj1" fmla="val 9470"/>
              <a:gd name="adj2" fmla="val 616538"/>
              <a:gd name="adj3" fmla="val 20438493"/>
              <a:gd name="adj4" fmla="val 15797845"/>
              <a:gd name="adj5" fmla="val 12392"/>
            </a:avLst>
          </a:prstGeom>
          <a:solidFill>
            <a:srgbClr val="DDDDDD"/>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8616B37-AC20-4E36-BB0B-3814E407C952}"/>
              </a:ext>
            </a:extLst>
          </p:cNvPr>
          <p:cNvSpPr txBox="1"/>
          <p:nvPr/>
        </p:nvSpPr>
        <p:spPr>
          <a:xfrm>
            <a:off x="6123554" y="4225876"/>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Byproducts</a:t>
            </a:r>
          </a:p>
        </p:txBody>
      </p:sp>
      <p:sp>
        <p:nvSpPr>
          <p:cNvPr id="12" name="TextBox 11">
            <a:extLst>
              <a:ext uri="{FF2B5EF4-FFF2-40B4-BE49-F238E27FC236}">
                <a16:creationId xmlns:a16="http://schemas.microsoft.com/office/drawing/2014/main" id="{BABD3D77-07F0-4D92-8C8D-F6A2DDEBDE0E}"/>
              </a:ext>
            </a:extLst>
          </p:cNvPr>
          <p:cNvSpPr txBox="1"/>
          <p:nvPr/>
        </p:nvSpPr>
        <p:spPr>
          <a:xfrm>
            <a:off x="6324600" y="2430013"/>
            <a:ext cx="889154" cy="646331"/>
          </a:xfrm>
          <a:prstGeom prst="rect">
            <a:avLst/>
          </a:prstGeom>
          <a:noFill/>
        </p:spPr>
        <p:txBody>
          <a:bodyPr wrap="none" rtlCol="0">
            <a:spAutoFit/>
          </a:bodyPr>
          <a:lstStyle/>
          <a:p>
            <a:pPr fontAlgn="auto">
              <a:spcBef>
                <a:spcPts val="0"/>
              </a:spcBef>
              <a:spcAft>
                <a:spcPts val="0"/>
              </a:spcAft>
            </a:pPr>
            <a:r>
              <a:rPr lang="en-US" sz="3600" dirty="0">
                <a:solidFill>
                  <a:prstClr val="black"/>
                </a:solidFill>
                <a:latin typeface="Calibri" panose="020F0502020204030204"/>
                <a:cs typeface="+mn-cs"/>
              </a:rPr>
              <a:t>CO</a:t>
            </a:r>
            <a:r>
              <a:rPr lang="en-US" sz="3600" baseline="-25000" dirty="0">
                <a:solidFill>
                  <a:prstClr val="black"/>
                </a:solidFill>
                <a:latin typeface="Calibri" panose="020F0502020204030204"/>
                <a:cs typeface="+mn-cs"/>
              </a:rPr>
              <a:t>2</a:t>
            </a:r>
          </a:p>
        </p:txBody>
      </p:sp>
      <p:sp>
        <p:nvSpPr>
          <p:cNvPr id="15" name="Oval 14">
            <a:extLst>
              <a:ext uri="{FF2B5EF4-FFF2-40B4-BE49-F238E27FC236}">
                <a16:creationId xmlns:a16="http://schemas.microsoft.com/office/drawing/2014/main" id="{7DFE1116-8281-43EA-B143-7189AAC4412C}"/>
              </a:ext>
            </a:extLst>
          </p:cNvPr>
          <p:cNvSpPr/>
          <p:nvPr/>
        </p:nvSpPr>
        <p:spPr>
          <a:xfrm>
            <a:off x="3750229" y="3165310"/>
            <a:ext cx="2345772" cy="2566494"/>
          </a:xfrm>
          <a:prstGeom prst="ellipse">
            <a:avLst/>
          </a:prstGeom>
          <a:solidFill>
            <a:sysClr val="window" lastClr="FFFFFF"/>
          </a:solidFill>
          <a:ln w="57150"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lt;strong&gt;Bacteria&lt;/strong&gt; PNG">
            <a:extLst>
              <a:ext uri="{FF2B5EF4-FFF2-40B4-BE49-F238E27FC236}">
                <a16:creationId xmlns:a16="http://schemas.microsoft.com/office/drawing/2014/main" id="{FB5CD301-7688-47F7-93EE-4F3AAE86A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5023" y="3718510"/>
            <a:ext cx="1330848" cy="1339681"/>
          </a:xfrm>
          <a:prstGeom prst="rect">
            <a:avLst/>
          </a:prstGeom>
        </p:spPr>
      </p:pic>
      <p:sp>
        <p:nvSpPr>
          <p:cNvPr id="17" name="Right Arrow 13">
            <a:extLst>
              <a:ext uri="{FF2B5EF4-FFF2-40B4-BE49-F238E27FC236}">
                <a16:creationId xmlns:a16="http://schemas.microsoft.com/office/drawing/2014/main" id="{F74E78F1-4C9C-4CA6-9ED5-9EC1894610B9}"/>
              </a:ext>
            </a:extLst>
          </p:cNvPr>
          <p:cNvSpPr/>
          <p:nvPr/>
        </p:nvSpPr>
        <p:spPr>
          <a:xfrm>
            <a:off x="2251046" y="3754292"/>
            <a:ext cx="2024386" cy="1388530"/>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Microbial Decomposition</a:t>
            </a:r>
          </a:p>
        </p:txBody>
      </p:sp>
      <p:sp>
        <p:nvSpPr>
          <p:cNvPr id="19" name="TextBox 18">
            <a:extLst>
              <a:ext uri="{FF2B5EF4-FFF2-40B4-BE49-F238E27FC236}">
                <a16:creationId xmlns:a16="http://schemas.microsoft.com/office/drawing/2014/main" id="{1E80B652-EAB9-4B05-9120-94037BB74AA2}"/>
              </a:ext>
            </a:extLst>
          </p:cNvPr>
          <p:cNvSpPr txBox="1"/>
          <p:nvPr/>
        </p:nvSpPr>
        <p:spPr>
          <a:xfrm>
            <a:off x="500997" y="1101698"/>
            <a:ext cx="7548869" cy="1015663"/>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bri" panose="020F0502020204030204"/>
                <a:cs typeface="+mn-cs"/>
              </a:rPr>
              <a:t>Quantity of carbon inputs</a:t>
            </a:r>
          </a:p>
          <a:p>
            <a:pPr marL="285750" indent="-285750" fontAlgn="auto">
              <a:spcBef>
                <a:spcPts val="0"/>
              </a:spcBef>
              <a:spcAft>
                <a:spcPts val="0"/>
              </a:spcAft>
              <a:buFont typeface="Arial" panose="020B0604020202020204" pitchFamily="34" charset="0"/>
              <a:buChar char="•"/>
            </a:pPr>
            <a:r>
              <a:rPr lang="en-US" dirty="0">
                <a:solidFill>
                  <a:prstClr val="black"/>
                </a:solidFill>
                <a:latin typeface="Calibri" panose="020F0502020204030204"/>
                <a:cs typeface="+mn-cs"/>
              </a:rPr>
              <a:t>Quantity: More C inputs, more C stabilized (assuming other limiting factors don’t arise) </a:t>
            </a:r>
          </a:p>
        </p:txBody>
      </p:sp>
      <p:pic>
        <p:nvPicPr>
          <p:cNvPr id="2" name="Picture 7" descr="DSC_2143">
            <a:extLst>
              <a:ext uri="{FF2B5EF4-FFF2-40B4-BE49-F238E27FC236}">
                <a16:creationId xmlns:a16="http://schemas.microsoft.com/office/drawing/2014/main" id="{DF716CA2-48F2-492A-BAAC-443119CB4B7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backgroundMark x1="19757" y1="57884" x2="19757" y2="57884"/>
                        <a14:backgroundMark x1="9878" y1="44252" x2="21581" y2="53103"/>
                        <a14:backgroundMark x1="21581" y1="53103" x2="24012" y2="64700"/>
                        <a14:backgroundMark x1="24012" y1="64700" x2="16109" y2="76195"/>
                        <a14:backgroundMark x1="16109" y1="76195" x2="13678" y2="76704"/>
                        <a14:backgroundMark x1="26900" y1="74669" x2="29939" y2="80264"/>
                        <a14:backgroundMark x1="26140" y1="75483" x2="29179" y2="79858"/>
                        <a14:backgroundMark x1="30851" y1="74873" x2="30851" y2="74873"/>
                        <a14:backgroundMark x1="33891" y1="75280" x2="33891" y2="75280"/>
                        <a14:backgroundMark x1="33587" y1="75788" x2="33587" y2="75788"/>
                        <a14:backgroundMark x1="33891" y1="77518" x2="33891" y2="77518"/>
                        <a14:backgroundMark x1="35258" y1="76704" x2="35258" y2="76704"/>
                      </a14:backgroundRemoval>
                    </a14:imgEffect>
                  </a14:imgLayer>
                </a14:imgProps>
              </a:ext>
              <a:ext uri="{28A0092B-C50C-407E-A947-70E740481C1C}">
                <a14:useLocalDpi xmlns:a14="http://schemas.microsoft.com/office/drawing/2010/main" val="0"/>
              </a:ext>
            </a:extLst>
          </a:blip>
          <a:srcRect/>
          <a:stretch>
            <a:fillRect/>
          </a:stretch>
        </p:blipFill>
        <p:spPr bwMode="auto">
          <a:xfrm>
            <a:off x="-91475" y="2430013"/>
            <a:ext cx="2759401" cy="411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ircular Arrow 10">
            <a:extLst>
              <a:ext uri="{FF2B5EF4-FFF2-40B4-BE49-F238E27FC236}">
                <a16:creationId xmlns:a16="http://schemas.microsoft.com/office/drawing/2014/main" id="{10B61959-BC30-44C0-8324-64D06C9EFDCD}"/>
              </a:ext>
            </a:extLst>
          </p:cNvPr>
          <p:cNvSpPr/>
          <p:nvPr/>
        </p:nvSpPr>
        <p:spPr>
          <a:xfrm rot="8958323">
            <a:off x="4451539" y="3164431"/>
            <a:ext cx="2847591" cy="2947614"/>
          </a:xfrm>
          <a:prstGeom prst="circularArrow">
            <a:avLst>
              <a:gd name="adj1" fmla="val 12354"/>
              <a:gd name="adj2" fmla="val 858524"/>
              <a:gd name="adj3" fmla="val 19667929"/>
              <a:gd name="adj4" fmla="val 12584910"/>
              <a:gd name="adj5" fmla="val 13938"/>
            </a:avLst>
          </a:prstGeom>
          <a:solidFill>
            <a:srgbClr val="BF9000"/>
          </a:solidFill>
          <a:ln w="12700" cap="flat" cmpd="sng" algn="ctr">
            <a:solidFill>
              <a:srgbClr val="98750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25" name="Picture 2">
            <a:extLst>
              <a:ext uri="{FF2B5EF4-FFF2-40B4-BE49-F238E27FC236}">
                <a16:creationId xmlns:a16="http://schemas.microsoft.com/office/drawing/2014/main" id="{27A43175-63B8-47A3-AD77-430D9937D0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39" t="3001" r="80796" b="55043"/>
          <a:stretch/>
        </p:blipFill>
        <p:spPr bwMode="auto">
          <a:xfrm rot="10800000">
            <a:off x="7708559" y="3229115"/>
            <a:ext cx="1062113" cy="208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a:extLst>
              <a:ext uri="{FF2B5EF4-FFF2-40B4-BE49-F238E27FC236}">
                <a16:creationId xmlns:a16="http://schemas.microsoft.com/office/drawing/2014/main" id="{7EDBEDE1-0F87-41DC-9622-EF84C8BCDF0C}"/>
              </a:ext>
            </a:extLst>
          </p:cNvPr>
          <p:cNvSpPr txBox="1"/>
          <p:nvPr/>
        </p:nvSpPr>
        <p:spPr>
          <a:xfrm rot="5400000">
            <a:off x="7443877" y="4351660"/>
            <a:ext cx="29589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Mineral Surfaces (Clays)</a:t>
            </a:r>
          </a:p>
        </p:txBody>
      </p:sp>
      <p:sp>
        <p:nvSpPr>
          <p:cNvPr id="29" name="TextBox 28">
            <a:extLst>
              <a:ext uri="{FF2B5EF4-FFF2-40B4-BE49-F238E27FC236}">
                <a16:creationId xmlns:a16="http://schemas.microsoft.com/office/drawing/2014/main" id="{501D14B3-27A7-46DF-A601-1605D8C0ACA7}"/>
              </a:ext>
            </a:extLst>
          </p:cNvPr>
          <p:cNvSpPr txBox="1"/>
          <p:nvPr/>
        </p:nvSpPr>
        <p:spPr>
          <a:xfrm>
            <a:off x="7575496" y="2891678"/>
            <a:ext cx="1195176" cy="2747122"/>
          </a:xfrm>
          <a:prstGeom prst="rect">
            <a:avLst/>
          </a:prstGeom>
          <a:noFill/>
          <a:ln>
            <a:solidFill>
              <a:schemeClr val="tx1"/>
            </a:solidFill>
          </a:ln>
        </p:spPr>
        <p:txBody>
          <a:bodyPr wrap="square" rtlCol="0">
            <a:noAutofit/>
          </a:bodyPr>
          <a:lstStyle/>
          <a:p>
            <a:pPr algn="ctr" fontAlgn="auto">
              <a:spcBef>
                <a:spcPts val="0"/>
              </a:spcBef>
              <a:spcAft>
                <a:spcPts val="0"/>
              </a:spcAft>
            </a:pPr>
            <a:r>
              <a:rPr lang="en-US" sz="1600" dirty="0">
                <a:solidFill>
                  <a:prstClr val="black"/>
                </a:solidFill>
                <a:latin typeface="Calibri" panose="020F0502020204030204"/>
                <a:cs typeface="+mn-cs"/>
              </a:rPr>
              <a:t>Stabilization</a:t>
            </a:r>
          </a:p>
        </p:txBody>
      </p:sp>
      <p:sp>
        <p:nvSpPr>
          <p:cNvPr id="31" name="TextBox 30">
            <a:extLst>
              <a:ext uri="{FF2B5EF4-FFF2-40B4-BE49-F238E27FC236}">
                <a16:creationId xmlns:a16="http://schemas.microsoft.com/office/drawing/2014/main" id="{7DCE8CAF-6E87-404C-854F-7E9A8C64894D}"/>
              </a:ext>
            </a:extLst>
          </p:cNvPr>
          <p:cNvSpPr txBox="1"/>
          <p:nvPr/>
        </p:nvSpPr>
        <p:spPr>
          <a:xfrm rot="19239393">
            <a:off x="5604597" y="4814995"/>
            <a:ext cx="1482457" cy="745476"/>
          </a:xfrm>
          <a:prstGeom prst="rect">
            <a:avLst/>
          </a:prstGeom>
          <a:noFill/>
        </p:spPr>
        <p:txBody>
          <a:bodyPr wrap="square" rtlCol="0">
            <a:prstTxWarp prst="textArchDown">
              <a:avLst>
                <a:gd name="adj" fmla="val 45747"/>
              </a:avLst>
            </a:prstTxWarp>
            <a:spAutoFit/>
          </a:bodyPr>
          <a:lstStyle/>
          <a:p>
            <a:pPr fontAlgn="auto">
              <a:spcBef>
                <a:spcPts val="0"/>
              </a:spcBef>
              <a:spcAft>
                <a:spcPts val="0"/>
              </a:spcAft>
            </a:pPr>
            <a:r>
              <a:rPr lang="en-US" dirty="0">
                <a:solidFill>
                  <a:prstClr val="black"/>
                </a:solidFill>
                <a:latin typeface="Calibri" panose="020F0502020204030204"/>
                <a:cs typeface="+mn-cs"/>
              </a:rPr>
              <a:t>Decomposition</a:t>
            </a:r>
          </a:p>
        </p:txBody>
      </p:sp>
      <p:sp>
        <p:nvSpPr>
          <p:cNvPr id="4" name="TextBox 3">
            <a:extLst>
              <a:ext uri="{FF2B5EF4-FFF2-40B4-BE49-F238E27FC236}">
                <a16:creationId xmlns:a16="http://schemas.microsoft.com/office/drawing/2014/main" id="{40906E99-78E2-4051-A1AF-09529EBE9F1D}"/>
              </a:ext>
            </a:extLst>
          </p:cNvPr>
          <p:cNvSpPr txBox="1"/>
          <p:nvPr/>
        </p:nvSpPr>
        <p:spPr>
          <a:xfrm rot="19143609">
            <a:off x="5734612" y="3238763"/>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Respiration</a:t>
            </a:r>
          </a:p>
        </p:txBody>
      </p:sp>
      <p:sp>
        <p:nvSpPr>
          <p:cNvPr id="5" name="TextBox 4">
            <a:extLst>
              <a:ext uri="{FF2B5EF4-FFF2-40B4-BE49-F238E27FC236}">
                <a16:creationId xmlns:a16="http://schemas.microsoft.com/office/drawing/2014/main" id="{66BB3725-75C2-4ABC-AD90-C6314B31D31E}"/>
              </a:ext>
            </a:extLst>
          </p:cNvPr>
          <p:cNvSpPr txBox="1"/>
          <p:nvPr/>
        </p:nvSpPr>
        <p:spPr>
          <a:xfrm rot="20863237">
            <a:off x="3870974" y="3400083"/>
            <a:ext cx="2243294" cy="2098613"/>
          </a:xfrm>
          <a:prstGeom prst="rect">
            <a:avLst/>
          </a:prstGeom>
          <a:noFill/>
        </p:spPr>
        <p:txBody>
          <a:bodyPr wrap="square" rtlCol="0">
            <a:prstTxWarp prst="textArchUp">
              <a:avLst>
                <a:gd name="adj" fmla="val 11050275"/>
              </a:avLst>
            </a:prstTxWarp>
            <a:spAutoFit/>
          </a:bodyPr>
          <a:lstStyle/>
          <a:p>
            <a:pPr algn="ctr" fontAlgn="auto">
              <a:spcBef>
                <a:spcPts val="0"/>
              </a:spcBef>
              <a:spcAft>
                <a:spcPts val="0"/>
              </a:spcAft>
            </a:pPr>
            <a:r>
              <a:rPr lang="en-US" dirty="0">
                <a:solidFill>
                  <a:prstClr val="black"/>
                </a:solidFill>
                <a:latin typeface="Calibri" panose="020F0502020204030204"/>
                <a:cs typeface="+mn-cs"/>
              </a:rPr>
              <a:t>Microbial Biomass</a:t>
            </a:r>
          </a:p>
        </p:txBody>
      </p:sp>
    </p:spTree>
    <p:extLst>
      <p:ext uri="{BB962C8B-B14F-4D97-AF65-F5344CB8AC3E}">
        <p14:creationId xmlns:p14="http://schemas.microsoft.com/office/powerpoint/2010/main" val="317423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13">
            <a:extLst>
              <a:ext uri="{FF2B5EF4-FFF2-40B4-BE49-F238E27FC236}">
                <a16:creationId xmlns:a16="http://schemas.microsoft.com/office/drawing/2014/main" id="{00770E4E-D804-4644-A247-FDA26B44A7F5}"/>
              </a:ext>
            </a:extLst>
          </p:cNvPr>
          <p:cNvSpPr/>
          <p:nvPr/>
        </p:nvSpPr>
        <p:spPr>
          <a:xfrm>
            <a:off x="5930783" y="3984731"/>
            <a:ext cx="1644713" cy="851622"/>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339" name="Rectangle 2"/>
          <p:cNvSpPr>
            <a:spLocks noGrp="1"/>
          </p:cNvSpPr>
          <p:nvPr>
            <p:ph type="ctrTitle"/>
          </p:nvPr>
        </p:nvSpPr>
        <p:spPr>
          <a:xfrm>
            <a:off x="0" y="955"/>
            <a:ext cx="8991600" cy="778734"/>
          </a:xfrm>
        </p:spPr>
        <p:txBody>
          <a:bodyPr/>
          <a:lstStyle/>
          <a:p>
            <a:r>
              <a:rPr lang="en-US" altLang="en-US" sz="3600" b="1" dirty="0"/>
              <a:t>Factors affecting carbon stabilization</a:t>
            </a:r>
            <a:endParaRPr lang="en-US" altLang="en-US" sz="2800" b="1" dirty="0"/>
          </a:p>
        </p:txBody>
      </p:sp>
      <p:sp>
        <p:nvSpPr>
          <p:cNvPr id="9" name="Circular Arrow 9">
            <a:extLst>
              <a:ext uri="{FF2B5EF4-FFF2-40B4-BE49-F238E27FC236}">
                <a16:creationId xmlns:a16="http://schemas.microsoft.com/office/drawing/2014/main" id="{82077C77-8B1B-494A-A917-8645490C397C}"/>
              </a:ext>
            </a:extLst>
          </p:cNvPr>
          <p:cNvSpPr/>
          <p:nvPr/>
        </p:nvSpPr>
        <p:spPr>
          <a:xfrm rot="21260074" flipV="1">
            <a:off x="3203006" y="1349699"/>
            <a:ext cx="3863292" cy="3003271"/>
          </a:xfrm>
          <a:prstGeom prst="circularArrow">
            <a:avLst>
              <a:gd name="adj1" fmla="val 9470"/>
              <a:gd name="adj2" fmla="val 616538"/>
              <a:gd name="adj3" fmla="val 20438493"/>
              <a:gd name="adj4" fmla="val 15797845"/>
              <a:gd name="adj5" fmla="val 12392"/>
            </a:avLst>
          </a:prstGeom>
          <a:solidFill>
            <a:srgbClr val="DDDDDD"/>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8616B37-AC20-4E36-BB0B-3814E407C952}"/>
              </a:ext>
            </a:extLst>
          </p:cNvPr>
          <p:cNvSpPr txBox="1"/>
          <p:nvPr/>
        </p:nvSpPr>
        <p:spPr>
          <a:xfrm>
            <a:off x="6123554" y="4225876"/>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Byproducts</a:t>
            </a:r>
          </a:p>
        </p:txBody>
      </p:sp>
      <p:sp>
        <p:nvSpPr>
          <p:cNvPr id="12" name="TextBox 11">
            <a:extLst>
              <a:ext uri="{FF2B5EF4-FFF2-40B4-BE49-F238E27FC236}">
                <a16:creationId xmlns:a16="http://schemas.microsoft.com/office/drawing/2014/main" id="{BABD3D77-07F0-4D92-8C8D-F6A2DDEBDE0E}"/>
              </a:ext>
            </a:extLst>
          </p:cNvPr>
          <p:cNvSpPr txBox="1"/>
          <p:nvPr/>
        </p:nvSpPr>
        <p:spPr>
          <a:xfrm>
            <a:off x="6324600" y="2430013"/>
            <a:ext cx="889154" cy="646331"/>
          </a:xfrm>
          <a:prstGeom prst="rect">
            <a:avLst/>
          </a:prstGeom>
          <a:noFill/>
        </p:spPr>
        <p:txBody>
          <a:bodyPr wrap="none" rtlCol="0">
            <a:spAutoFit/>
          </a:bodyPr>
          <a:lstStyle/>
          <a:p>
            <a:pPr fontAlgn="auto">
              <a:spcBef>
                <a:spcPts val="0"/>
              </a:spcBef>
              <a:spcAft>
                <a:spcPts val="0"/>
              </a:spcAft>
            </a:pPr>
            <a:r>
              <a:rPr lang="en-US" sz="3600" dirty="0">
                <a:solidFill>
                  <a:prstClr val="black"/>
                </a:solidFill>
                <a:latin typeface="Calibri" panose="020F0502020204030204"/>
                <a:cs typeface="+mn-cs"/>
              </a:rPr>
              <a:t>CO</a:t>
            </a:r>
            <a:r>
              <a:rPr lang="en-US" sz="3600" baseline="-25000" dirty="0">
                <a:solidFill>
                  <a:prstClr val="black"/>
                </a:solidFill>
                <a:latin typeface="Calibri" panose="020F0502020204030204"/>
                <a:cs typeface="+mn-cs"/>
              </a:rPr>
              <a:t>2</a:t>
            </a:r>
          </a:p>
        </p:txBody>
      </p:sp>
      <p:sp>
        <p:nvSpPr>
          <p:cNvPr id="15" name="Oval 14">
            <a:extLst>
              <a:ext uri="{FF2B5EF4-FFF2-40B4-BE49-F238E27FC236}">
                <a16:creationId xmlns:a16="http://schemas.microsoft.com/office/drawing/2014/main" id="{7DFE1116-8281-43EA-B143-7189AAC4412C}"/>
              </a:ext>
            </a:extLst>
          </p:cNvPr>
          <p:cNvSpPr/>
          <p:nvPr/>
        </p:nvSpPr>
        <p:spPr>
          <a:xfrm>
            <a:off x="3750229" y="3165310"/>
            <a:ext cx="2345772" cy="2566494"/>
          </a:xfrm>
          <a:prstGeom prst="ellipse">
            <a:avLst/>
          </a:prstGeom>
          <a:solidFill>
            <a:sysClr val="window" lastClr="FFFFFF"/>
          </a:solidFill>
          <a:ln w="57150"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lt;strong&gt;Bacteria&lt;/strong&gt; PNG">
            <a:extLst>
              <a:ext uri="{FF2B5EF4-FFF2-40B4-BE49-F238E27FC236}">
                <a16:creationId xmlns:a16="http://schemas.microsoft.com/office/drawing/2014/main" id="{FB5CD301-7688-47F7-93EE-4F3AAE86A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5023" y="3718510"/>
            <a:ext cx="1330848" cy="1339681"/>
          </a:xfrm>
          <a:prstGeom prst="rect">
            <a:avLst/>
          </a:prstGeom>
        </p:spPr>
      </p:pic>
      <p:sp>
        <p:nvSpPr>
          <p:cNvPr id="17" name="Right Arrow 13">
            <a:extLst>
              <a:ext uri="{FF2B5EF4-FFF2-40B4-BE49-F238E27FC236}">
                <a16:creationId xmlns:a16="http://schemas.microsoft.com/office/drawing/2014/main" id="{F74E78F1-4C9C-4CA6-9ED5-9EC1894610B9}"/>
              </a:ext>
            </a:extLst>
          </p:cNvPr>
          <p:cNvSpPr/>
          <p:nvPr/>
        </p:nvSpPr>
        <p:spPr>
          <a:xfrm>
            <a:off x="2251046" y="3754292"/>
            <a:ext cx="2024386" cy="1388530"/>
          </a:xfrm>
          <a:prstGeom prst="rightArrow">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Microbial Decomposition</a:t>
            </a:r>
          </a:p>
        </p:txBody>
      </p:sp>
      <p:sp>
        <p:nvSpPr>
          <p:cNvPr id="19" name="TextBox 18">
            <a:extLst>
              <a:ext uri="{FF2B5EF4-FFF2-40B4-BE49-F238E27FC236}">
                <a16:creationId xmlns:a16="http://schemas.microsoft.com/office/drawing/2014/main" id="{1E80B652-EAB9-4B05-9120-94037BB74AA2}"/>
              </a:ext>
            </a:extLst>
          </p:cNvPr>
          <p:cNvSpPr txBox="1"/>
          <p:nvPr/>
        </p:nvSpPr>
        <p:spPr>
          <a:xfrm>
            <a:off x="500997" y="657739"/>
            <a:ext cx="8643003" cy="2308324"/>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bri" panose="020F0502020204030204"/>
                <a:cs typeface="+mn-cs"/>
              </a:rPr>
              <a:t>Microbial carbon use efficiency (CUE)</a:t>
            </a:r>
          </a:p>
          <a:p>
            <a:pPr marL="342900" indent="-342900" fontAlgn="auto">
              <a:spcBef>
                <a:spcPts val="0"/>
              </a:spcBef>
              <a:spcAft>
                <a:spcPts val="0"/>
              </a:spcAft>
              <a:buFont typeface="Arial" panose="020B0604020202020204" pitchFamily="34" charset="0"/>
              <a:buChar char="•"/>
            </a:pPr>
            <a:r>
              <a:rPr lang="en-US" sz="2000" dirty="0">
                <a:solidFill>
                  <a:prstClr val="black"/>
                </a:solidFill>
                <a:latin typeface="Calibri" panose="020F0502020204030204"/>
                <a:cs typeface="+mn-cs"/>
              </a:rPr>
              <a:t>Proportion of decomposed C that is built into microbial biomass versus respired</a:t>
            </a:r>
          </a:p>
          <a:p>
            <a:pPr marL="342900" indent="-342900" fontAlgn="auto">
              <a:spcBef>
                <a:spcPts val="0"/>
              </a:spcBef>
              <a:spcAft>
                <a:spcPts val="0"/>
              </a:spcAft>
              <a:buFont typeface="Arial" panose="020B0604020202020204" pitchFamily="34" charset="0"/>
              <a:buChar char="•"/>
            </a:pPr>
            <a:r>
              <a:rPr lang="en-US" sz="2000" dirty="0">
                <a:solidFill>
                  <a:prstClr val="black"/>
                </a:solidFill>
                <a:latin typeface="Calibri" panose="020F0502020204030204"/>
                <a:cs typeface="+mn-cs"/>
              </a:rPr>
              <a:t>Higher CUE = more microbial biomass = more byproducts = more stabilization</a:t>
            </a:r>
          </a:p>
          <a:p>
            <a:pPr marL="342900" indent="-342900" fontAlgn="auto">
              <a:spcBef>
                <a:spcPts val="0"/>
              </a:spcBef>
              <a:spcAft>
                <a:spcPts val="0"/>
              </a:spcAft>
              <a:buFont typeface="Arial" panose="020B0604020202020204" pitchFamily="34" charset="0"/>
              <a:buChar char="•"/>
            </a:pPr>
            <a:r>
              <a:rPr lang="en-US" sz="2000" dirty="0">
                <a:solidFill>
                  <a:prstClr val="black"/>
                </a:solidFill>
                <a:latin typeface="Calibri" panose="020F0502020204030204"/>
                <a:cs typeface="+mn-cs"/>
              </a:rPr>
              <a:t>Fungi have greater CUE than bacteria</a:t>
            </a:r>
          </a:p>
          <a:p>
            <a:pPr marL="342900" indent="-342900" fontAlgn="auto">
              <a:spcBef>
                <a:spcPts val="0"/>
              </a:spcBef>
              <a:spcAft>
                <a:spcPts val="0"/>
              </a:spcAft>
              <a:buFont typeface="Arial" panose="020B0604020202020204" pitchFamily="34" charset="0"/>
              <a:buChar char="•"/>
            </a:pPr>
            <a:r>
              <a:rPr lang="en-US" sz="2000" dirty="0">
                <a:solidFill>
                  <a:prstClr val="black"/>
                </a:solidFill>
                <a:latin typeface="Calibri" panose="020F0502020204030204"/>
                <a:cs typeface="+mn-cs"/>
              </a:rPr>
              <a:t>No-till promotes fungi</a:t>
            </a:r>
          </a:p>
          <a:p>
            <a:pPr marL="342900" indent="-342900" fontAlgn="auto">
              <a:spcBef>
                <a:spcPts val="0"/>
              </a:spcBef>
              <a:spcAft>
                <a:spcPts val="0"/>
              </a:spcAft>
              <a:buFont typeface="Arial" panose="020B0604020202020204" pitchFamily="34" charset="0"/>
              <a:buChar char="•"/>
            </a:pPr>
            <a:endParaRPr lang="en-US" sz="2000" dirty="0">
              <a:solidFill>
                <a:prstClr val="black"/>
              </a:solidFill>
              <a:latin typeface="Calibri" panose="020F0502020204030204"/>
              <a:cs typeface="+mn-cs"/>
            </a:endParaRPr>
          </a:p>
        </p:txBody>
      </p:sp>
      <p:pic>
        <p:nvPicPr>
          <p:cNvPr id="2" name="Picture 7" descr="DSC_2143">
            <a:extLst>
              <a:ext uri="{FF2B5EF4-FFF2-40B4-BE49-F238E27FC236}">
                <a16:creationId xmlns:a16="http://schemas.microsoft.com/office/drawing/2014/main" id="{DF716CA2-48F2-492A-BAAC-443119CB4B7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backgroundMark x1="19757" y1="57884" x2="19757" y2="57884"/>
                        <a14:backgroundMark x1="9878" y1="44252" x2="21581" y2="53103"/>
                        <a14:backgroundMark x1="21581" y1="53103" x2="24012" y2="64700"/>
                        <a14:backgroundMark x1="24012" y1="64700" x2="16109" y2="76195"/>
                        <a14:backgroundMark x1="16109" y1="76195" x2="13678" y2="76704"/>
                        <a14:backgroundMark x1="26900" y1="74669" x2="29939" y2="80264"/>
                        <a14:backgroundMark x1="26140" y1="75483" x2="29179" y2="79858"/>
                        <a14:backgroundMark x1="30851" y1="74873" x2="30851" y2="74873"/>
                        <a14:backgroundMark x1="33891" y1="75280" x2="33891" y2="75280"/>
                        <a14:backgroundMark x1="33587" y1="75788" x2="33587" y2="75788"/>
                        <a14:backgroundMark x1="33891" y1="77518" x2="33891" y2="77518"/>
                        <a14:backgroundMark x1="35258" y1="76704" x2="35258" y2="76704"/>
                      </a14:backgroundRemoval>
                    </a14:imgEffect>
                  </a14:imgLayer>
                </a14:imgProps>
              </a:ext>
              <a:ext uri="{28A0092B-C50C-407E-A947-70E740481C1C}">
                <a14:useLocalDpi xmlns:a14="http://schemas.microsoft.com/office/drawing/2010/main" val="0"/>
              </a:ext>
            </a:extLst>
          </a:blip>
          <a:srcRect/>
          <a:stretch>
            <a:fillRect/>
          </a:stretch>
        </p:blipFill>
        <p:spPr bwMode="auto">
          <a:xfrm>
            <a:off x="-91475" y="2430013"/>
            <a:ext cx="2759401" cy="411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ircular Arrow 10">
            <a:extLst>
              <a:ext uri="{FF2B5EF4-FFF2-40B4-BE49-F238E27FC236}">
                <a16:creationId xmlns:a16="http://schemas.microsoft.com/office/drawing/2014/main" id="{10B61959-BC30-44C0-8324-64D06C9EFDCD}"/>
              </a:ext>
            </a:extLst>
          </p:cNvPr>
          <p:cNvSpPr/>
          <p:nvPr/>
        </p:nvSpPr>
        <p:spPr>
          <a:xfrm rot="8958323">
            <a:off x="4451539" y="3164431"/>
            <a:ext cx="2847591" cy="2947614"/>
          </a:xfrm>
          <a:prstGeom prst="circularArrow">
            <a:avLst>
              <a:gd name="adj1" fmla="val 12354"/>
              <a:gd name="adj2" fmla="val 858524"/>
              <a:gd name="adj3" fmla="val 19667929"/>
              <a:gd name="adj4" fmla="val 12584910"/>
              <a:gd name="adj5" fmla="val 13938"/>
            </a:avLst>
          </a:prstGeom>
          <a:solidFill>
            <a:srgbClr val="BF9000"/>
          </a:solidFill>
          <a:ln w="12700" cap="flat" cmpd="sng" algn="ctr">
            <a:solidFill>
              <a:srgbClr val="98750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25" name="Picture 2">
            <a:extLst>
              <a:ext uri="{FF2B5EF4-FFF2-40B4-BE49-F238E27FC236}">
                <a16:creationId xmlns:a16="http://schemas.microsoft.com/office/drawing/2014/main" id="{27A43175-63B8-47A3-AD77-430D9937D0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39" t="3001" r="80796" b="55043"/>
          <a:stretch/>
        </p:blipFill>
        <p:spPr bwMode="auto">
          <a:xfrm rot="10800000">
            <a:off x="7708559" y="3229115"/>
            <a:ext cx="1062113" cy="208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a:extLst>
              <a:ext uri="{FF2B5EF4-FFF2-40B4-BE49-F238E27FC236}">
                <a16:creationId xmlns:a16="http://schemas.microsoft.com/office/drawing/2014/main" id="{7EDBEDE1-0F87-41DC-9622-EF84C8BCDF0C}"/>
              </a:ext>
            </a:extLst>
          </p:cNvPr>
          <p:cNvSpPr txBox="1"/>
          <p:nvPr/>
        </p:nvSpPr>
        <p:spPr>
          <a:xfrm rot="5400000">
            <a:off x="7443877" y="4351660"/>
            <a:ext cx="29589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Mineral Surfaces (Clays)</a:t>
            </a:r>
          </a:p>
        </p:txBody>
      </p:sp>
      <p:sp>
        <p:nvSpPr>
          <p:cNvPr id="29" name="TextBox 28">
            <a:extLst>
              <a:ext uri="{FF2B5EF4-FFF2-40B4-BE49-F238E27FC236}">
                <a16:creationId xmlns:a16="http://schemas.microsoft.com/office/drawing/2014/main" id="{501D14B3-27A7-46DF-A601-1605D8C0ACA7}"/>
              </a:ext>
            </a:extLst>
          </p:cNvPr>
          <p:cNvSpPr txBox="1"/>
          <p:nvPr/>
        </p:nvSpPr>
        <p:spPr>
          <a:xfrm>
            <a:off x="7575496" y="2891678"/>
            <a:ext cx="1195176" cy="2747122"/>
          </a:xfrm>
          <a:prstGeom prst="rect">
            <a:avLst/>
          </a:prstGeom>
          <a:noFill/>
          <a:ln>
            <a:solidFill>
              <a:schemeClr val="tx1"/>
            </a:solidFill>
          </a:ln>
        </p:spPr>
        <p:txBody>
          <a:bodyPr wrap="square" rtlCol="0">
            <a:noAutofit/>
          </a:bodyPr>
          <a:lstStyle/>
          <a:p>
            <a:pPr algn="ctr" fontAlgn="auto">
              <a:spcBef>
                <a:spcPts val="0"/>
              </a:spcBef>
              <a:spcAft>
                <a:spcPts val="0"/>
              </a:spcAft>
            </a:pPr>
            <a:r>
              <a:rPr lang="en-US" sz="1600" dirty="0">
                <a:solidFill>
                  <a:prstClr val="black"/>
                </a:solidFill>
                <a:latin typeface="Calibri" panose="020F0502020204030204"/>
                <a:cs typeface="+mn-cs"/>
              </a:rPr>
              <a:t>Stabilization</a:t>
            </a:r>
          </a:p>
        </p:txBody>
      </p:sp>
      <p:sp>
        <p:nvSpPr>
          <p:cNvPr id="31" name="TextBox 30">
            <a:extLst>
              <a:ext uri="{FF2B5EF4-FFF2-40B4-BE49-F238E27FC236}">
                <a16:creationId xmlns:a16="http://schemas.microsoft.com/office/drawing/2014/main" id="{7DCE8CAF-6E87-404C-854F-7E9A8C64894D}"/>
              </a:ext>
            </a:extLst>
          </p:cNvPr>
          <p:cNvSpPr txBox="1"/>
          <p:nvPr/>
        </p:nvSpPr>
        <p:spPr>
          <a:xfrm rot="19239393">
            <a:off x="5604597" y="4814995"/>
            <a:ext cx="1482457" cy="745476"/>
          </a:xfrm>
          <a:prstGeom prst="rect">
            <a:avLst/>
          </a:prstGeom>
          <a:noFill/>
        </p:spPr>
        <p:txBody>
          <a:bodyPr wrap="square" rtlCol="0">
            <a:prstTxWarp prst="textArchDown">
              <a:avLst>
                <a:gd name="adj" fmla="val 45747"/>
              </a:avLst>
            </a:prstTxWarp>
            <a:spAutoFit/>
          </a:bodyPr>
          <a:lstStyle/>
          <a:p>
            <a:pPr fontAlgn="auto">
              <a:spcBef>
                <a:spcPts val="0"/>
              </a:spcBef>
              <a:spcAft>
                <a:spcPts val="0"/>
              </a:spcAft>
            </a:pPr>
            <a:r>
              <a:rPr lang="en-US" dirty="0">
                <a:solidFill>
                  <a:prstClr val="black"/>
                </a:solidFill>
                <a:latin typeface="Calibri" panose="020F0502020204030204"/>
                <a:cs typeface="+mn-cs"/>
              </a:rPr>
              <a:t>Decomposition</a:t>
            </a:r>
          </a:p>
        </p:txBody>
      </p:sp>
      <p:sp>
        <p:nvSpPr>
          <p:cNvPr id="4" name="TextBox 3">
            <a:extLst>
              <a:ext uri="{FF2B5EF4-FFF2-40B4-BE49-F238E27FC236}">
                <a16:creationId xmlns:a16="http://schemas.microsoft.com/office/drawing/2014/main" id="{40906E99-78E2-4051-A1AF-09529EBE9F1D}"/>
              </a:ext>
            </a:extLst>
          </p:cNvPr>
          <p:cNvSpPr txBox="1"/>
          <p:nvPr/>
        </p:nvSpPr>
        <p:spPr>
          <a:xfrm rot="19143609">
            <a:off x="5734612" y="3238763"/>
            <a:ext cx="128790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Respiration</a:t>
            </a:r>
          </a:p>
        </p:txBody>
      </p:sp>
      <p:sp>
        <p:nvSpPr>
          <p:cNvPr id="5" name="TextBox 4">
            <a:extLst>
              <a:ext uri="{FF2B5EF4-FFF2-40B4-BE49-F238E27FC236}">
                <a16:creationId xmlns:a16="http://schemas.microsoft.com/office/drawing/2014/main" id="{66BB3725-75C2-4ABC-AD90-C6314B31D31E}"/>
              </a:ext>
            </a:extLst>
          </p:cNvPr>
          <p:cNvSpPr txBox="1"/>
          <p:nvPr/>
        </p:nvSpPr>
        <p:spPr>
          <a:xfrm rot="20863237">
            <a:off x="3870974" y="3400083"/>
            <a:ext cx="2243294" cy="2098613"/>
          </a:xfrm>
          <a:prstGeom prst="rect">
            <a:avLst/>
          </a:prstGeom>
          <a:noFill/>
        </p:spPr>
        <p:txBody>
          <a:bodyPr wrap="square" rtlCol="0">
            <a:prstTxWarp prst="textArchUp">
              <a:avLst>
                <a:gd name="adj" fmla="val 11050275"/>
              </a:avLst>
            </a:prstTxWarp>
            <a:spAutoFit/>
          </a:bodyPr>
          <a:lstStyle/>
          <a:p>
            <a:pPr algn="ctr" fontAlgn="auto">
              <a:spcBef>
                <a:spcPts val="0"/>
              </a:spcBef>
              <a:spcAft>
                <a:spcPts val="0"/>
              </a:spcAft>
            </a:pPr>
            <a:r>
              <a:rPr lang="en-US" dirty="0">
                <a:solidFill>
                  <a:prstClr val="black"/>
                </a:solidFill>
                <a:latin typeface="Calibri" panose="020F0502020204030204"/>
                <a:cs typeface="+mn-cs"/>
              </a:rPr>
              <a:t>Microbial Biomass</a:t>
            </a:r>
          </a:p>
        </p:txBody>
      </p:sp>
    </p:spTree>
    <p:extLst>
      <p:ext uri="{BB962C8B-B14F-4D97-AF65-F5344CB8AC3E}">
        <p14:creationId xmlns:p14="http://schemas.microsoft.com/office/powerpoint/2010/main" val="3671280904"/>
      </p:ext>
    </p:extLst>
  </p:cSld>
  <p:clrMapOvr>
    <a:masterClrMapping/>
  </p:clrMapOvr>
</p:sld>
</file>

<file path=ppt/theme/theme1.xml><?xml version="1.0" encoding="utf-8"?>
<a:theme xmlns:a="http://schemas.openxmlformats.org/drawingml/2006/main" name="extension-template-white[1]">
  <a:themeElements>
    <a:clrScheme name="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extension-template-white[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extension-template-white[1]">
  <a:themeElements>
    <a:clrScheme name="9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extension-template-white[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9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extension-template-white[1]">
  <a:themeElements>
    <a:clrScheme name="10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extension-template-white[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10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xtension-template-white[1]">
  <a:themeElements>
    <a:clrScheme name="11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extension-template-white[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11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xtension-template-white[1]">
  <a:themeElements>
    <a:clrScheme name="12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extension-template-white[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12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xtension-template-white[1]">
  <a:themeElements>
    <a:clrScheme name="1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extension-template-white[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1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xtension-template-white[1]">
  <a:themeElements>
    <a:clrScheme name="2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xtension-template-white[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2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xtension-template-white[1]">
  <a:themeElements>
    <a:clrScheme name="3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extension-template-white[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3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extension-template-white[1]">
  <a:themeElements>
    <a:clrScheme name="4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extension-template-white[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4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extension-template-white[1]">
  <a:themeElements>
    <a:clrScheme name="5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extension-template-white[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5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extension-template-white[1]">
  <a:themeElements>
    <a:clrScheme name="6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extension-template-white[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6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extension-template-white[1]">
  <a:themeElements>
    <a:clrScheme name="7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extension-template-white[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7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extension-template-white[1]">
  <a:themeElements>
    <a:clrScheme name="8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extension-template-white[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8_extension-template-white[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Presentation_Template_2011</Template>
  <TotalTime>6818</TotalTime>
  <Words>3022</Words>
  <Application>Microsoft Office PowerPoint</Application>
  <PresentationFormat>On-screen Show (4:3)</PresentationFormat>
  <Paragraphs>389</Paragraphs>
  <Slides>34</Slides>
  <Notes>22</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34</vt:i4>
      </vt:variant>
    </vt:vector>
  </HeadingPairs>
  <TitlesOfParts>
    <vt:vector size="52" baseType="lpstr">
      <vt:lpstr>Arial</vt:lpstr>
      <vt:lpstr>Calibri</vt:lpstr>
      <vt:lpstr>Cambria</vt:lpstr>
      <vt:lpstr>Times New Roman</vt:lpstr>
      <vt:lpstr>Wingdings</vt:lpstr>
      <vt:lpstr>extension-template-white[1]</vt:lpstr>
      <vt:lpstr>1_extension-template-white[1]</vt:lpstr>
      <vt:lpstr>2_extension-template-white[1]</vt:lpstr>
      <vt:lpstr>3_extension-template-white[1]</vt:lpstr>
      <vt:lpstr>4_extension-template-white[1]</vt:lpstr>
      <vt:lpstr>5_extension-template-white[1]</vt:lpstr>
      <vt:lpstr>6_extension-template-white[1]</vt:lpstr>
      <vt:lpstr>7_extension-template-white[1]</vt:lpstr>
      <vt:lpstr>8_extension-template-white[1]</vt:lpstr>
      <vt:lpstr>9_extension-template-white[1]</vt:lpstr>
      <vt:lpstr>10_extension-template-white[1]</vt:lpstr>
      <vt:lpstr>11_extension-template-white[1]</vt:lpstr>
      <vt:lpstr>12_extension-template-white[1]</vt:lpstr>
      <vt:lpstr>Managing, Measuring, and Interpreting Soil Carbon Levels</vt:lpstr>
      <vt:lpstr>Why should you care about managing soil carbon?</vt:lpstr>
      <vt:lpstr>Old and New Perspectives on Soil Carbon Dynamics</vt:lpstr>
      <vt:lpstr>Old and New Perspectives on Soil Carbon Dynamics</vt:lpstr>
      <vt:lpstr>Carbon’s journey to stabilization</vt:lpstr>
      <vt:lpstr>How much carbon is in each pool</vt:lpstr>
      <vt:lpstr>If a soil had 1% carbon (2% organic matter)…</vt:lpstr>
      <vt:lpstr>Factors affecting carbon stabilization</vt:lpstr>
      <vt:lpstr>Factors affecting carbon stabilization</vt:lpstr>
      <vt:lpstr>Factors affecting carbon stabilization</vt:lpstr>
      <vt:lpstr>Factors affecting carbon stabilization</vt:lpstr>
      <vt:lpstr>Factors affecting carbon stabilization</vt:lpstr>
      <vt:lpstr>Factors affecting carbon stabilization</vt:lpstr>
      <vt:lpstr>Factors affecting carbon stabilization</vt:lpstr>
      <vt:lpstr>Factors affecting carbon stabilization</vt:lpstr>
      <vt:lpstr>Carbon stratification and saturation</vt:lpstr>
      <vt:lpstr>Occasionally mixing no-till soils may alleviate C saturation and increase C stabilization</vt:lpstr>
      <vt:lpstr>Cycles Model Demonstration</vt:lpstr>
      <vt:lpstr>Management Scenarios Tested in Cycles</vt:lpstr>
      <vt:lpstr>Management Scenarios Tested in Cycles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Charlie White</dc:creator>
  <cp:lastModifiedBy>White, Charlie</cp:lastModifiedBy>
  <cp:revision>173</cp:revision>
  <dcterms:created xsi:type="dcterms:W3CDTF">2008-12-29T21:04:44Z</dcterms:created>
  <dcterms:modified xsi:type="dcterms:W3CDTF">2020-11-17T14:44:28Z</dcterms:modified>
</cp:coreProperties>
</file>