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1"/>
  </p:notesMasterIdLst>
  <p:sldIdLst>
    <p:sldId id="341" r:id="rId2"/>
    <p:sldId id="257" r:id="rId3"/>
    <p:sldId id="317" r:id="rId4"/>
    <p:sldId id="330" r:id="rId5"/>
    <p:sldId id="333" r:id="rId6"/>
    <p:sldId id="332" r:id="rId7"/>
    <p:sldId id="318" r:id="rId8"/>
    <p:sldId id="259" r:id="rId9"/>
    <p:sldId id="260" r:id="rId10"/>
    <p:sldId id="264" r:id="rId11"/>
    <p:sldId id="267" r:id="rId12"/>
    <p:sldId id="270" r:id="rId13"/>
    <p:sldId id="379" r:id="rId14"/>
    <p:sldId id="276" r:id="rId15"/>
    <p:sldId id="278" r:id="rId16"/>
    <p:sldId id="297" r:id="rId17"/>
    <p:sldId id="380" r:id="rId18"/>
    <p:sldId id="351" r:id="rId19"/>
    <p:sldId id="346" r:id="rId20"/>
    <p:sldId id="350" r:id="rId21"/>
    <p:sldId id="381" r:id="rId22"/>
    <p:sldId id="382" r:id="rId23"/>
    <p:sldId id="343" r:id="rId24"/>
    <p:sldId id="410" r:id="rId25"/>
    <p:sldId id="383" r:id="rId26"/>
    <p:sldId id="293" r:id="rId27"/>
    <p:sldId id="406" r:id="rId28"/>
    <p:sldId id="407" r:id="rId29"/>
    <p:sldId id="409" r:id="rId30"/>
    <p:sldId id="370" r:id="rId31"/>
    <p:sldId id="311" r:id="rId32"/>
    <p:sldId id="312" r:id="rId33"/>
    <p:sldId id="314" r:id="rId34"/>
    <p:sldId id="313" r:id="rId35"/>
    <p:sldId id="296" r:id="rId36"/>
    <p:sldId id="308" r:id="rId37"/>
    <p:sldId id="298" r:id="rId38"/>
    <p:sldId id="353" r:id="rId39"/>
    <p:sldId id="299" r:id="rId40"/>
    <p:sldId id="294" r:id="rId41"/>
    <p:sldId id="292" r:id="rId42"/>
    <p:sldId id="266" r:id="rId43"/>
    <p:sldId id="372" r:id="rId44"/>
    <p:sldId id="361" r:id="rId45"/>
    <p:sldId id="362" r:id="rId46"/>
    <p:sldId id="375" r:id="rId47"/>
    <p:sldId id="377" r:id="rId48"/>
    <p:sldId id="335" r:id="rId49"/>
    <p:sldId id="40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CC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77B97-E9C8-4353-B63B-D6F90376C042}" type="datetimeFigureOut">
              <a:rPr lang="en-US" smtClean="0"/>
              <a:t>9/5/2023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354EF-6019-4EC1-9B16-9BB284156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792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</a:t>
            </a:r>
            <a:r>
              <a:rPr lang="en-US" baseline="0" dirty="0"/>
              <a:t> stop me if you have a question or want more information on anything.</a:t>
            </a:r>
          </a:p>
          <a:p>
            <a:r>
              <a:rPr lang="en-US" baseline="0" dirty="0"/>
              <a:t>These presentations will be made available online.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4C76C-B6C9-4FA9-98A2-E1566CC0E7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04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Side walls.  All the differences.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4C76C-B6C9-4FA9-98A2-E1566CC0E7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46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</a:t>
            </a:r>
            <a:r>
              <a:rPr lang="en-US" baseline="0" dirty="0"/>
              <a:t> Mulch? Soil moisture and temperature.  Weed reduction.  Reduced labor.  Clean plants/fruit.  What types?  </a:t>
            </a:r>
          </a:p>
          <a:p>
            <a:r>
              <a:rPr lang="en-US" baseline="0" dirty="0"/>
              <a:t>Pictures</a:t>
            </a:r>
          </a:p>
          <a:p>
            <a:r>
              <a:rPr lang="en-US" baseline="0" dirty="0"/>
              <a:t>Pulling the black plastic off mid season.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4C76C-B6C9-4FA9-98A2-E1566CC0E7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22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bed set up</a:t>
            </a:r>
          </a:p>
          <a:p>
            <a:r>
              <a:rPr lang="en-US" dirty="0"/>
              <a:t>What about horizontal beds? Efficiency.  Managing the</a:t>
            </a:r>
            <a:r>
              <a:rPr lang="en-US" baseline="0" dirty="0"/>
              <a:t> space.  Row cover.  Multiple crops. Irrigation.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4C76C-B6C9-4FA9-98A2-E1566CC0E7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13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planting dates</a:t>
            </a:r>
          </a:p>
          <a:p>
            <a:r>
              <a:rPr lang="en-US" dirty="0"/>
              <a:t>Middle rows are a little warmer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96D09-DE6A-4EDD-9EF5-E4BB94C38B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57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Lbs</a:t>
            </a:r>
            <a:r>
              <a:rPr lang="en-US" dirty="0"/>
              <a:t> per plant.  Heads.  Fruit per plant.</a:t>
            </a:r>
          </a:p>
          <a:p>
            <a:r>
              <a:rPr lang="en-US" dirty="0"/>
              <a:t>Find the info that will give you what you need i.e.</a:t>
            </a:r>
            <a:r>
              <a:rPr lang="en-US" baseline="0" dirty="0"/>
              <a:t> how do you sale your product (weight, heads </a:t>
            </a:r>
            <a:r>
              <a:rPr lang="en-US" baseline="0" dirty="0" err="1"/>
              <a:t>etc</a:t>
            </a:r>
            <a:r>
              <a:rPr lang="en-US" baseline="0" dirty="0"/>
              <a:t>…)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4C76C-B6C9-4FA9-98A2-E1566CC0E70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05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things you need to consider when planning out the space in</a:t>
            </a:r>
            <a:r>
              <a:rPr lang="en-US" baseline="0" dirty="0"/>
              <a:t> your tunnel.</a:t>
            </a:r>
          </a:p>
          <a:p>
            <a:r>
              <a:rPr lang="en-US" baseline="0" dirty="0"/>
              <a:t>I’ll touch a little more on each of these.</a:t>
            </a:r>
          </a:p>
          <a:p>
            <a:r>
              <a:rPr lang="en-US" baseline="0" dirty="0"/>
              <a:t>Picture and why that set up works in there for that production.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34C76C-B6C9-4FA9-98A2-E1566CC0E70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91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8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DF8C6ED-22C6-4A89-9BC6-CB428A444CA7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A9F10F0-5669-40A8-8A41-3D1CD70D017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2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989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C6ED-22C6-4A89-9BC6-CB428A444CA7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10F0-5669-40A8-8A41-3D1CD70D0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50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2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C6ED-22C6-4A89-9BC6-CB428A444CA7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10F0-5669-40A8-8A41-3D1CD70D0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96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C6ED-22C6-4A89-9BC6-CB428A444CA7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10F0-5669-40A8-8A41-3D1CD70D0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74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C6ED-22C6-4A89-9BC6-CB428A444CA7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10F0-5669-40A8-8A41-3D1CD70D017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2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38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C6ED-22C6-4A89-9BC6-CB428A444CA7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10F0-5669-40A8-8A41-3D1CD70D0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04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C6ED-22C6-4A89-9BC6-CB428A444CA7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10F0-5669-40A8-8A41-3D1CD70D0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090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C6ED-22C6-4A89-9BC6-CB428A444CA7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10F0-5669-40A8-8A41-3D1CD70D0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003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C6ED-22C6-4A89-9BC6-CB428A444CA7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10F0-5669-40A8-8A41-3D1CD70D0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45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C6ED-22C6-4A89-9BC6-CB428A444CA7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10F0-5669-40A8-8A41-3D1CD70D0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68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8C6ED-22C6-4A89-9BC6-CB428A444CA7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F10F0-5669-40A8-8A41-3D1CD70D0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114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3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7" y="6223832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DF8C6ED-22C6-4A89-9BC6-CB428A444CA7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50" y="6223832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3" y="6223832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A9F10F0-5669-40A8-8A41-3D1CD70D0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18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rowingsmallfarms.ces.ncsu.edu/" TargetMode="Externa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xB_Ylc04MqaXPI8U8PjZgi8AOh0BdVcKUtZ1_Uaog_E/edit?usp=shari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rolinafarmstewards.org/techniques-to-improve-your-winter-high-tunnel-production/" TargetMode="Externa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fDPcEUtQejqdwI5Jah_Zw2_p7EH1h0VP23z6yPoCxtQ/edit?usp=sharing" TargetMode="External"/><Relationship Id="rId2" Type="http://schemas.openxmlformats.org/officeDocument/2006/relationships/hyperlink" Target="https://docs.google.com/spreadsheets/d/1FvgUNuBQKx1Vb1447Kh6laUozm8bXjFFDeQLKLuOEZI/edit?usp=sharing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olinafarmstewards.org/high-tunnel-micro-irrigation-guide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1" b="12400"/>
          <a:stretch/>
        </p:blipFill>
        <p:spPr>
          <a:xfrm>
            <a:off x="289560" y="262246"/>
            <a:ext cx="11612880" cy="63335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50282" y="261256"/>
            <a:ext cx="11702321" cy="15185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44842" y="5489242"/>
            <a:ext cx="11702321" cy="92787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627" y="5603546"/>
            <a:ext cx="5053815" cy="89611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  <a:latin typeface="Raleway ExtraLight" panose="020B0303030101060003" pitchFamily="34" charset="0"/>
              </a:rPr>
              <a:t>Joe Rowland</a:t>
            </a:r>
          </a:p>
          <a:p>
            <a:pPr algn="l"/>
            <a:r>
              <a:rPr lang="en-US" sz="3200" i="1" dirty="0">
                <a:solidFill>
                  <a:schemeClr val="tx1"/>
                </a:solidFill>
                <a:latin typeface="Raleway ExtraLight" panose="020B0303030101060003" pitchFamily="34" charset="0"/>
              </a:rPr>
              <a:t>Organic Initiatives Coordinator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980" y="5505571"/>
            <a:ext cx="4215393" cy="8961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404" y="64665"/>
            <a:ext cx="11702321" cy="1879089"/>
          </a:xfrm>
        </p:spPr>
        <p:txBody>
          <a:bodyPr>
            <a:normAutofit/>
          </a:bodyPr>
          <a:lstStyle/>
          <a:p>
            <a:pPr algn="l"/>
            <a:r>
              <a:rPr lang="en-US" sz="6000" b="0" dirty="0">
                <a:solidFill>
                  <a:schemeClr val="tx1"/>
                </a:solidFill>
                <a:effectLst/>
                <a:latin typeface="Raleway" panose="020B0503030101060003" pitchFamily="34" charset="0"/>
              </a:rPr>
              <a:t>Maximizing High tunnel production</a:t>
            </a:r>
          </a:p>
        </p:txBody>
      </p:sp>
    </p:spTree>
    <p:extLst>
      <p:ext uri="{BB962C8B-B14F-4D97-AF65-F5344CB8AC3E}">
        <p14:creationId xmlns:p14="http://schemas.microsoft.com/office/powerpoint/2010/main" val="791134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outside cost not included in original purchase of kit</a:t>
            </a:r>
          </a:p>
          <a:p>
            <a:pPr lvl="1"/>
            <a:r>
              <a:rPr lang="en-US" dirty="0"/>
              <a:t>Grading</a:t>
            </a:r>
          </a:p>
          <a:p>
            <a:pPr lvl="1"/>
            <a:r>
              <a:rPr lang="en-US" dirty="0"/>
              <a:t>Driving sidewall post (contracting or renting equipment)</a:t>
            </a:r>
          </a:p>
          <a:p>
            <a:pPr lvl="1"/>
            <a:r>
              <a:rPr lang="en-US" dirty="0"/>
              <a:t>Hired labor or contracting for </a:t>
            </a:r>
            <a:r>
              <a:rPr lang="en-US" b="1" dirty="0"/>
              <a:t>installation</a:t>
            </a:r>
          </a:p>
          <a:p>
            <a:pPr lvl="1"/>
            <a:r>
              <a:rPr lang="en-US" dirty="0"/>
              <a:t>Drills, Impact Drivers, Chop Saw, Reciprocating Saw, Drill Bits, Nut Drivers, Ratchets</a:t>
            </a:r>
          </a:p>
          <a:p>
            <a:pPr lvl="1"/>
            <a:r>
              <a:rPr lang="en-US" dirty="0"/>
              <a:t>Materials for </a:t>
            </a:r>
            <a:r>
              <a:rPr lang="en-US" dirty="0" err="1"/>
              <a:t>endwalls</a:t>
            </a:r>
            <a:endParaRPr lang="en-US" dirty="0"/>
          </a:p>
          <a:p>
            <a:pPr lvl="1"/>
            <a:r>
              <a:rPr lang="en-US" dirty="0"/>
              <a:t>Doors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69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Site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Site selection is more important than orientation!!!</a:t>
            </a:r>
          </a:p>
          <a:p>
            <a:r>
              <a:rPr lang="en-US" dirty="0"/>
              <a:t>Maximize the morning sun</a:t>
            </a:r>
          </a:p>
          <a:p>
            <a:pPr lvl="1"/>
            <a:r>
              <a:rPr lang="en-US" dirty="0"/>
              <a:t>Why? Warm up sooner, evaporate moisture build up</a:t>
            </a:r>
          </a:p>
          <a:p>
            <a:r>
              <a:rPr lang="en-US" dirty="0"/>
              <a:t>Afternoon Sun</a:t>
            </a:r>
          </a:p>
          <a:p>
            <a:r>
              <a:rPr lang="en-US" dirty="0"/>
              <a:t>Ventilation </a:t>
            </a:r>
          </a:p>
          <a:p>
            <a:r>
              <a:rPr lang="en-US" dirty="0"/>
              <a:t>Irrigation Access</a:t>
            </a:r>
          </a:p>
          <a:p>
            <a:r>
              <a:rPr lang="en-US" dirty="0"/>
              <a:t>Level Ground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  <p:sp>
        <p:nvSpPr>
          <p:cNvPr id="6" name="TextBox 5"/>
          <p:cNvSpPr txBox="1"/>
          <p:nvPr/>
        </p:nvSpPr>
        <p:spPr>
          <a:xfrm>
            <a:off x="6400800" y="5851723"/>
            <a:ext cx="4475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Lomax Incubator Farm   Concord, NC</a:t>
            </a:r>
          </a:p>
        </p:txBody>
      </p:sp>
      <p:sp>
        <p:nvSpPr>
          <p:cNvPr id="4" name="Oval 3"/>
          <p:cNvSpPr/>
          <p:nvPr/>
        </p:nvSpPr>
        <p:spPr>
          <a:xfrm>
            <a:off x="8177328" y="3019104"/>
            <a:ext cx="3214255" cy="251277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8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03" y="280425"/>
            <a:ext cx="8264752" cy="630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03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70" b="21818"/>
          <a:stretch/>
        </p:blipFill>
        <p:spPr>
          <a:xfrm>
            <a:off x="1524000" y="484908"/>
            <a:ext cx="9144000" cy="48768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8618" y="5486400"/>
            <a:ext cx="6650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Lomax Incubator Farm   Concord, NC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259782" y="1136073"/>
            <a:ext cx="1316182" cy="762000"/>
            <a:chOff x="7259782" y="1136073"/>
            <a:chExt cx="1316182" cy="762000"/>
          </a:xfrm>
        </p:grpSpPr>
        <p:sp>
          <p:nvSpPr>
            <p:cNvPr id="4" name="Left-Right Arrow Callout 3"/>
            <p:cNvSpPr/>
            <p:nvPr/>
          </p:nvSpPr>
          <p:spPr>
            <a:xfrm>
              <a:off x="7259782" y="1136073"/>
              <a:ext cx="1316182" cy="762000"/>
            </a:xfrm>
            <a:prstGeom prst="leftRightArrow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716982" y="1316182"/>
              <a:ext cx="4433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6’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953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230" y="335427"/>
            <a:ext cx="5403541" cy="5687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4230" y="6123709"/>
            <a:ext cx="5403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www.zimmermanhightunnels.com</a:t>
            </a:r>
          </a:p>
        </p:txBody>
      </p:sp>
    </p:spTree>
    <p:extLst>
      <p:ext uri="{BB962C8B-B14F-4D97-AF65-F5344CB8AC3E}">
        <p14:creationId xmlns:p14="http://schemas.microsoft.com/office/powerpoint/2010/main" val="2991261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" r="1015"/>
          <a:stretch/>
        </p:blipFill>
        <p:spPr>
          <a:xfrm>
            <a:off x="249381" y="1176769"/>
            <a:ext cx="5805055" cy="4572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" b="3186"/>
          <a:stretch/>
        </p:blipFill>
        <p:spPr>
          <a:xfrm rot="16200000">
            <a:off x="6756689" y="576694"/>
            <a:ext cx="4566805" cy="57773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2109" y="5874326"/>
            <a:ext cx="1083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Lomax Incubator Farm   Concord, NC                                    UNC Charlotte Botanical Garden   Charlotte, NC</a:t>
            </a:r>
          </a:p>
        </p:txBody>
      </p:sp>
    </p:spTree>
    <p:extLst>
      <p:ext uri="{BB962C8B-B14F-4D97-AF65-F5344CB8AC3E}">
        <p14:creationId xmlns:p14="http://schemas.microsoft.com/office/powerpoint/2010/main" val="1826775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658" y="1487314"/>
            <a:ext cx="6232814" cy="4151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4815" y="5832764"/>
            <a:ext cx="476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www.nrcs.usda.gov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072" y="830408"/>
            <a:ext cx="4807960" cy="4807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86815" y="5809612"/>
            <a:ext cx="433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www.growerssupply.com</a:t>
            </a:r>
          </a:p>
        </p:txBody>
      </p:sp>
    </p:spTree>
    <p:extLst>
      <p:ext uri="{BB962C8B-B14F-4D97-AF65-F5344CB8AC3E}">
        <p14:creationId xmlns:p14="http://schemas.microsoft.com/office/powerpoint/2010/main" val="4081365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6" y="436417"/>
            <a:ext cx="4525241" cy="6033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909" y="436417"/>
            <a:ext cx="6774873" cy="50811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58691" y="5680364"/>
            <a:ext cx="6026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Lomax Incubator Farm   Concord, NC</a:t>
            </a:r>
          </a:p>
          <a:p>
            <a:pPr algn="ctr"/>
            <a:r>
              <a:rPr lang="en-US" dirty="0"/>
              <a:t>Double plastic layer on greenhouse</a:t>
            </a:r>
          </a:p>
        </p:txBody>
      </p:sp>
    </p:spTree>
    <p:extLst>
      <p:ext uri="{BB962C8B-B14F-4D97-AF65-F5344CB8AC3E}">
        <p14:creationId xmlns:p14="http://schemas.microsoft.com/office/powerpoint/2010/main" val="3544759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293" r="7162"/>
          <a:stretch/>
        </p:blipFill>
        <p:spPr>
          <a:xfrm>
            <a:off x="637311" y="387931"/>
            <a:ext cx="5791200" cy="560111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34111" y="6068352"/>
            <a:ext cx="436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www.growingformarket.com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1" t="19269" r="50909"/>
          <a:stretch/>
        </p:blipFill>
        <p:spPr>
          <a:xfrm>
            <a:off x="8534401" y="203200"/>
            <a:ext cx="3417455" cy="647246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Rectangular Callout 7"/>
          <p:cNvSpPr/>
          <p:nvPr/>
        </p:nvSpPr>
        <p:spPr>
          <a:xfrm>
            <a:off x="5384802" y="825685"/>
            <a:ext cx="3842327" cy="1963697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Side Walls:</a:t>
            </a:r>
          </a:p>
          <a:p>
            <a:pPr algn="ctr"/>
            <a:r>
              <a:rPr lang="en-US" sz="2400" dirty="0"/>
              <a:t>Drop Down</a:t>
            </a:r>
          </a:p>
          <a:p>
            <a:pPr algn="ctr"/>
            <a:r>
              <a:rPr lang="en-US" sz="2400" dirty="0"/>
              <a:t>Roll Up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**Tunnel Height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780147" y="1422401"/>
            <a:ext cx="3731492" cy="16533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887857" y="1838040"/>
            <a:ext cx="1588655" cy="123767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668656" y="5606687"/>
            <a:ext cx="2013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Dancing Pines Farm</a:t>
            </a:r>
          </a:p>
          <a:p>
            <a:r>
              <a:rPr lang="en-US" dirty="0"/>
              <a:t>Efland, NC</a:t>
            </a:r>
          </a:p>
        </p:txBody>
      </p:sp>
    </p:spTree>
    <p:extLst>
      <p:ext uri="{BB962C8B-B14F-4D97-AF65-F5344CB8AC3E}">
        <p14:creationId xmlns:p14="http://schemas.microsoft.com/office/powerpoint/2010/main" val="3926474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3" y="391391"/>
            <a:ext cx="8100291" cy="60752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9107057" y="1616364"/>
            <a:ext cx="2503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Sylvan Farm</a:t>
            </a:r>
          </a:p>
          <a:p>
            <a:r>
              <a:rPr lang="en-US" dirty="0"/>
              <a:t>Saluda, SC</a:t>
            </a:r>
          </a:p>
        </p:txBody>
      </p:sp>
    </p:spTree>
    <p:extLst>
      <p:ext uri="{BB962C8B-B14F-4D97-AF65-F5344CB8AC3E}">
        <p14:creationId xmlns:p14="http://schemas.microsoft.com/office/powerpoint/2010/main" val="166774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high tunnel?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0" y="1622685"/>
            <a:ext cx="5384800" cy="4038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291" y="336028"/>
            <a:ext cx="4681929" cy="3511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216" y="1755307"/>
            <a:ext cx="3860800" cy="271780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5"/>
          <a:srcRect t="21998" b="10528"/>
          <a:stretch/>
        </p:blipFill>
        <p:spPr>
          <a:xfrm>
            <a:off x="8201891" y="3243451"/>
            <a:ext cx="3655329" cy="32835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4" b="24837"/>
          <a:stretch/>
        </p:blipFill>
        <p:spPr>
          <a:xfrm>
            <a:off x="474280" y="4540555"/>
            <a:ext cx="4165100" cy="2008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8" b="10404"/>
          <a:stretch/>
        </p:blipFill>
        <p:spPr>
          <a:xfrm>
            <a:off x="4493498" y="4142509"/>
            <a:ext cx="3827080" cy="240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Mulch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7" y="1743479"/>
            <a:ext cx="5364480" cy="4023360"/>
          </a:xfrm>
          <a:ln w="9525">
            <a:solidFill>
              <a:schemeClr val="tx1"/>
            </a:solidFill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/>
          <a:stretch/>
        </p:blipFill>
        <p:spPr bwMode="auto">
          <a:xfrm>
            <a:off x="6336147" y="1743479"/>
            <a:ext cx="5385319" cy="4023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22475" y="5855857"/>
            <a:ext cx="482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https://growingsmallfarms.ces.ncsu.edu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85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" b="13952"/>
          <a:stretch/>
        </p:blipFill>
        <p:spPr>
          <a:xfrm>
            <a:off x="296486" y="290945"/>
            <a:ext cx="4671753" cy="27801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753" y="1380617"/>
            <a:ext cx="6480120" cy="4863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22" y="496453"/>
            <a:ext cx="3569278" cy="4759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6" y="3230417"/>
            <a:ext cx="4376651" cy="328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77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B83C7-8CD9-0BF5-C88C-3BD52D10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7640" y="609600"/>
            <a:ext cx="4553507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Production Planning</a:t>
            </a:r>
          </a:p>
        </p:txBody>
      </p:sp>
      <p:pic>
        <p:nvPicPr>
          <p:cNvPr id="1034" name="Picture 10" descr="Get Seedtime">
            <a:extLst>
              <a:ext uri="{FF2B5EF4-FFF2-40B4-BE49-F238E27FC236}">
                <a16:creationId xmlns:a16="http://schemas.microsoft.com/office/drawing/2014/main" id="{1913D379-EDC6-6004-1BC7-8FD5D8869F0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657" y="435429"/>
            <a:ext cx="6503983" cy="58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AA6D0-1C95-AD36-35D5-27DCD5F0C1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This is Production Planning, NOT complete recordkeeping</a:t>
            </a:r>
          </a:p>
          <a:p>
            <a:pPr lvl="1"/>
            <a:r>
              <a:rPr lang="en-US" sz="2400" dirty="0"/>
              <a:t>Harvest data, financials, business planning</a:t>
            </a:r>
          </a:p>
          <a:p>
            <a:r>
              <a:rPr lang="en-US" sz="2400" dirty="0"/>
              <a:t>What to grow?</a:t>
            </a:r>
          </a:p>
          <a:p>
            <a:r>
              <a:rPr lang="en-US" sz="2400" dirty="0"/>
              <a:t>When to plant?</a:t>
            </a:r>
          </a:p>
          <a:p>
            <a:r>
              <a:rPr lang="en-US" sz="2400" dirty="0"/>
              <a:t>Where to plant?</a:t>
            </a:r>
          </a:p>
          <a:p>
            <a:r>
              <a:rPr lang="en-US" sz="2400" dirty="0"/>
              <a:t>How much to grow?</a:t>
            </a:r>
          </a:p>
          <a:p>
            <a:endParaRPr lang="en-US" sz="1600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5655CC6-7CE1-6D0A-9FD7-8196C6F45FA7}"/>
              </a:ext>
            </a:extLst>
          </p:cNvPr>
          <p:cNvSpPr txBox="1">
            <a:spLocks/>
          </p:cNvSpPr>
          <p:nvPr/>
        </p:nvSpPr>
        <p:spPr>
          <a:xfrm>
            <a:off x="8749156" y="5296244"/>
            <a:ext cx="2425736" cy="963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731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3" y="849970"/>
            <a:ext cx="11423651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Brace 1"/>
          <p:cNvSpPr/>
          <p:nvPr/>
        </p:nvSpPr>
        <p:spPr>
          <a:xfrm rot="5400000">
            <a:off x="5958789" y="-4692384"/>
            <a:ext cx="274427" cy="11041991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78764" y="369455"/>
            <a:ext cx="1043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30’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575004" y="1831849"/>
            <a:ext cx="1348509" cy="61264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Side Wall Beds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3629891" y="2138173"/>
            <a:ext cx="914400" cy="61264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Interior Beds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5911273" y="3070369"/>
            <a:ext cx="1237675" cy="612648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Walkways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8405091" y="688740"/>
            <a:ext cx="1708728" cy="517235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Front Space</a:t>
            </a:r>
          </a:p>
        </p:txBody>
      </p:sp>
      <p:sp>
        <p:nvSpPr>
          <p:cNvPr id="8" name="Rectangle 7"/>
          <p:cNvSpPr/>
          <p:nvPr/>
        </p:nvSpPr>
        <p:spPr>
          <a:xfrm>
            <a:off x="384178" y="4618186"/>
            <a:ext cx="3883025" cy="18195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Other Considerations: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Irrigation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Ventilation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Side wall type</a:t>
            </a:r>
          </a:p>
        </p:txBody>
      </p:sp>
    </p:spTree>
    <p:extLst>
      <p:ext uri="{BB962C8B-B14F-4D97-AF65-F5344CB8AC3E}">
        <p14:creationId xmlns:p14="http://schemas.microsoft.com/office/powerpoint/2010/main" val="133478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1164" y="616528"/>
            <a:ext cx="10889672" cy="562494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28254" y="803564"/>
            <a:ext cx="102523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Row 1            Planting Date 3             February 20     Why outer last?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8254" y="1714362"/>
            <a:ext cx="10252363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Row 2            Planting Date 2             February 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8254" y="2625160"/>
            <a:ext cx="102523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Row 3             Planting Date 1             February 1     Why inner first?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8254" y="3660648"/>
            <a:ext cx="10252363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Row 4             Planting Date 1             February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254" y="4571446"/>
            <a:ext cx="10252363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Row 5             Planting Date 2             February 10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8254" y="5482244"/>
            <a:ext cx="10252363" cy="5486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Row 6             Planting Date 3             February 20</a:t>
            </a:r>
          </a:p>
        </p:txBody>
      </p:sp>
    </p:spTree>
    <p:extLst>
      <p:ext uri="{BB962C8B-B14F-4D97-AF65-F5344CB8AC3E}">
        <p14:creationId xmlns:p14="http://schemas.microsoft.com/office/powerpoint/2010/main" val="2084991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15B5C-2E96-0F11-77DC-A9A6E2D0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5943" y="609600"/>
            <a:ext cx="6814457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			Crop &amp; Variety</a:t>
            </a:r>
          </a:p>
        </p:txBody>
      </p:sp>
      <p:pic>
        <p:nvPicPr>
          <p:cNvPr id="5" name="Picture 2" descr="Suggested Vegetable Varieties for the Home Garden">
            <a:extLst>
              <a:ext uri="{FF2B5EF4-FFF2-40B4-BE49-F238E27FC236}">
                <a16:creationId xmlns:a16="http://schemas.microsoft.com/office/drawing/2014/main" id="{E5BEA271-E5A2-6C25-D181-E12CDD6EC65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" r="21144" b="1"/>
          <a:stretch/>
        </p:blipFill>
        <p:spPr bwMode="auto">
          <a:xfrm>
            <a:off x="223336" y="243840"/>
            <a:ext cx="5502550" cy="63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C78C9-03CD-C65C-1984-9AB8E465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8029" y="2057400"/>
            <a:ext cx="5136815" cy="4038600"/>
          </a:xfrm>
        </p:spPr>
        <p:txBody>
          <a:bodyPr vert="horz" lIns="91440" tIns="45720" rIns="91440" bIns="45720" rtlCol="0">
            <a:normAutofit/>
          </a:bodyPr>
          <a:lstStyle/>
          <a:p>
            <a:pPr marL="45720"/>
            <a:r>
              <a:rPr lang="en-US" dirty="0"/>
              <a:t>Ex: </a:t>
            </a:r>
            <a:r>
              <a:rPr lang="en-US" dirty="0" err="1"/>
              <a:t>Belstar</a:t>
            </a:r>
            <a:r>
              <a:rPr lang="en-US" dirty="0"/>
              <a:t>, Broccoli</a:t>
            </a:r>
          </a:p>
          <a:p>
            <a:pPr marL="45720"/>
            <a:r>
              <a:rPr lang="en-US" dirty="0"/>
              <a:t>Ex: Spinach, </a:t>
            </a:r>
            <a:r>
              <a:rPr lang="en-US" dirty="0" err="1"/>
              <a:t>Corvair</a:t>
            </a:r>
            <a:endParaRPr lang="en-US" dirty="0"/>
          </a:p>
          <a:p>
            <a:pPr marL="45720"/>
            <a:r>
              <a:rPr lang="en-US" dirty="0"/>
              <a:t>Good to differentiate between varieties:</a:t>
            </a:r>
          </a:p>
          <a:p>
            <a:pPr marL="548640" lvl="2"/>
            <a:r>
              <a:rPr lang="en-US" dirty="0"/>
              <a:t>Days to Maturity</a:t>
            </a:r>
          </a:p>
          <a:p>
            <a:pPr marL="548640" lvl="2"/>
            <a:r>
              <a:rPr lang="en-US" dirty="0"/>
              <a:t>Spacing</a:t>
            </a:r>
          </a:p>
          <a:p>
            <a:pPr marL="548640" lvl="2"/>
            <a:r>
              <a:rPr lang="en-US" dirty="0"/>
              <a:t>Germination</a:t>
            </a:r>
          </a:p>
          <a:p>
            <a:pPr marL="548640" lvl="2"/>
            <a:r>
              <a:rPr lang="en-US" dirty="0"/>
              <a:t>Fertility</a:t>
            </a:r>
          </a:p>
          <a:p>
            <a:pPr marL="45720"/>
            <a:r>
              <a:rPr lang="en-US" dirty="0"/>
              <a:t>Lacinato Kale is a good example!</a:t>
            </a:r>
          </a:p>
          <a:p>
            <a:pPr marL="45720"/>
            <a:r>
              <a:rPr lang="en-US" dirty="0">
                <a:hlinkClick r:id="rId3"/>
              </a:rPr>
              <a:t>High Tunnel Crops &amp; Varieties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47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Variety selection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Cool Season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610044"/>
          </a:xfrm>
        </p:spPr>
        <p:txBody>
          <a:bodyPr>
            <a:normAutofit/>
          </a:bodyPr>
          <a:lstStyle/>
          <a:p>
            <a:r>
              <a:rPr lang="en-US" dirty="0"/>
              <a:t>Spring </a:t>
            </a:r>
          </a:p>
          <a:p>
            <a:pPr lvl="1"/>
            <a:r>
              <a:rPr lang="en-US" dirty="0"/>
              <a:t>Bolt resistant varieties</a:t>
            </a:r>
          </a:p>
          <a:p>
            <a:r>
              <a:rPr lang="en-US" dirty="0"/>
              <a:t>Summer</a:t>
            </a:r>
          </a:p>
          <a:p>
            <a:pPr lvl="1"/>
            <a:r>
              <a:rPr lang="en-US" dirty="0"/>
              <a:t>Heat loving varieties </a:t>
            </a:r>
          </a:p>
          <a:p>
            <a:r>
              <a:rPr lang="en-US" dirty="0"/>
              <a:t>Fall</a:t>
            </a:r>
          </a:p>
          <a:p>
            <a:pPr lvl="1"/>
            <a:r>
              <a:rPr lang="en-US" dirty="0"/>
              <a:t>Cold loving varieties</a:t>
            </a:r>
          </a:p>
          <a:p>
            <a:r>
              <a:rPr lang="en-US" dirty="0"/>
              <a:t>Winter</a:t>
            </a:r>
          </a:p>
          <a:p>
            <a:pPr lvl="1"/>
            <a:r>
              <a:rPr lang="en-US" dirty="0"/>
              <a:t>Day neutral OR extend the harvest with cold loving varieties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Warm Season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792314"/>
          </a:xfrm>
        </p:spPr>
        <p:txBody>
          <a:bodyPr/>
          <a:lstStyle/>
          <a:p>
            <a:r>
              <a:rPr lang="en-US" dirty="0"/>
              <a:t>Spring</a:t>
            </a:r>
          </a:p>
          <a:p>
            <a:pPr lvl="1"/>
            <a:r>
              <a:rPr lang="en-US" dirty="0"/>
              <a:t>Indeterminate tomatoes</a:t>
            </a:r>
          </a:p>
          <a:p>
            <a:pPr lvl="1"/>
            <a:r>
              <a:rPr lang="en-US" dirty="0"/>
              <a:t>Early producers</a:t>
            </a:r>
          </a:p>
          <a:p>
            <a:r>
              <a:rPr lang="en-US" dirty="0"/>
              <a:t>Summer</a:t>
            </a:r>
          </a:p>
          <a:p>
            <a:pPr lvl="1"/>
            <a:r>
              <a:rPr lang="en-US" dirty="0"/>
              <a:t>Usually carrying through spring plantings</a:t>
            </a:r>
          </a:p>
          <a:p>
            <a:r>
              <a:rPr lang="en-US" dirty="0"/>
              <a:t>Fall</a:t>
            </a:r>
          </a:p>
          <a:p>
            <a:pPr lvl="1"/>
            <a:r>
              <a:rPr lang="en-US" dirty="0"/>
              <a:t>Determinate tomatoes</a:t>
            </a:r>
          </a:p>
          <a:p>
            <a:pPr lvl="1"/>
            <a:r>
              <a:rPr lang="en-US" dirty="0"/>
              <a:t>High disease resistance varieties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00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build="p"/>
      <p:bldP spid="5" grpId="0" build="p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A29EA-322A-2D33-DDA4-686FA4432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Successions &amp; Intervals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43741A-96CC-F004-9ED7-99606AC9C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3002" y="2546430"/>
            <a:ext cx="5084178" cy="354957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1800" dirty="0"/>
              <a:t>Succession – Additional plantings, “rounds”, of same/similar crops/varieties</a:t>
            </a:r>
          </a:p>
          <a:p>
            <a:r>
              <a:rPr lang="en-US" sz="1800" dirty="0"/>
              <a:t>Interval - Amount of time between planting similar crops?</a:t>
            </a:r>
          </a:p>
          <a:p>
            <a:pPr lvl="1"/>
            <a:endParaRPr lang="en-US" sz="1600" dirty="0"/>
          </a:p>
          <a:p>
            <a:pPr lvl="1"/>
            <a:r>
              <a:rPr lang="en-US" sz="1800" dirty="0"/>
              <a:t>This can be the same variety or same crop or family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Weekly, Bi-Weekly, Monthly, up to you!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Depends on projected harvest date and market demands</a:t>
            </a:r>
          </a:p>
          <a:p>
            <a:pPr lvl="1"/>
            <a:r>
              <a:rPr lang="en-US" sz="1800" dirty="0"/>
              <a:t>How long can I successfully grow this crop per season, know your crop and seasonality</a:t>
            </a:r>
          </a:p>
          <a:p>
            <a:pPr marL="274320" lvl="1" indent="0">
              <a:buNone/>
            </a:pPr>
            <a:endParaRPr lang="en-US" sz="1800" dirty="0"/>
          </a:p>
        </p:txBody>
      </p:sp>
      <p:pic>
        <p:nvPicPr>
          <p:cNvPr id="3076" name="Picture 4" descr="Succession Planting Guide — San Diego Seed Company">
            <a:extLst>
              <a:ext uri="{FF2B5EF4-FFF2-40B4-BE49-F238E27FC236}">
                <a16:creationId xmlns:a16="http://schemas.microsoft.com/office/drawing/2014/main" id="{80836432-D09C-F257-70DB-0EDA9051238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4" r="15880" b="-2"/>
          <a:stretch/>
        </p:blipFill>
        <p:spPr bwMode="auto">
          <a:xfrm>
            <a:off x="6342927" y="660918"/>
            <a:ext cx="5199926" cy="545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026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DD292-C14F-E699-52CD-18627C78E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Continual Harvest – Important for Tunnels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E23BD-7A9E-7B7A-5AB0-A96522DE9B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Base the plantings on the projected harvest period, ex: 2 week harvest = start next planting every 2 weeks</a:t>
            </a:r>
          </a:p>
          <a:p>
            <a:r>
              <a:rPr lang="en-US" dirty="0"/>
              <a:t>Intensive, flip &amp; replant quickly, base planting dates off of final harvest date, back up amount of maturity time needed to begin harvest on time</a:t>
            </a:r>
          </a:p>
          <a:p>
            <a:r>
              <a:rPr lang="en-US" dirty="0"/>
              <a:t>Filling gaps immediately may lead to doubling later harvests</a:t>
            </a:r>
          </a:p>
          <a:p>
            <a:r>
              <a:rPr lang="en-US" dirty="0"/>
              <a:t>Fill any gaps of 4 weeks or more with quick succession, radish, baby greens, etc. or COVER CROPS, Cucumber</a:t>
            </a:r>
          </a:p>
          <a:p>
            <a:r>
              <a:rPr lang="en-US" dirty="0">
                <a:hlinkClick r:id="rId2"/>
              </a:rPr>
              <a:t>High Tunnel Winter Article</a:t>
            </a:r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541625-FA1B-A3B3-8541-E591FE3C627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Think of it as stacking multiple production plans based on projected harvest and when bed space is free</a:t>
            </a:r>
          </a:p>
          <a:p>
            <a:r>
              <a:rPr lang="en-US" dirty="0"/>
              <a:t>Do a cover crop production plan too!</a:t>
            </a:r>
          </a:p>
          <a:p>
            <a:r>
              <a:rPr lang="en-US" dirty="0"/>
              <a:t>You can choose to let beds/fields “play out” and transition to cover crops and prep for future plantings but it limits production in those areas and leaves fallow ground for extended periods of time</a:t>
            </a:r>
          </a:p>
          <a:p>
            <a:r>
              <a:rPr lang="en-US" dirty="0"/>
              <a:t>Don’t limit production in covered space in shoulder seasons</a:t>
            </a:r>
          </a:p>
        </p:txBody>
      </p:sp>
    </p:spTree>
    <p:extLst>
      <p:ext uri="{BB962C8B-B14F-4D97-AF65-F5344CB8AC3E}">
        <p14:creationId xmlns:p14="http://schemas.microsoft.com/office/powerpoint/2010/main" val="2424776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3CA23-0F15-F0F3-27B7-3A72297D1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/>
          <a:lstStyle/>
          <a:p>
            <a:r>
              <a:rPr lang="en-US" dirty="0"/>
              <a:t>     Production Planning Templates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ED81-9C16-94DC-4B44-7F3D0CB90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2999" y="914400"/>
            <a:ext cx="5519057" cy="5516545"/>
          </a:xfrm>
        </p:spPr>
        <p:txBody>
          <a:bodyPr>
            <a:normAutofit/>
          </a:bodyPr>
          <a:lstStyle/>
          <a:p>
            <a:endParaRPr lang="en-US" sz="1800" b="0" i="0" u="sng" strike="noStrike" dirty="0">
              <a:solidFill>
                <a:srgbClr val="1155CC"/>
              </a:solidFill>
              <a:effectLst/>
              <a:latin typeface="Arial" panose="020B0604020202020204" pitchFamily="34" charset="0"/>
              <a:hlinkClick r:id="rId2"/>
            </a:endParaRPr>
          </a:p>
          <a:p>
            <a:endParaRPr lang="en-US" sz="1800" u="sng" dirty="0">
              <a:solidFill>
                <a:srgbClr val="1155CC"/>
              </a:solidFill>
              <a:latin typeface="Arial" panose="020B0604020202020204" pitchFamily="34" charset="0"/>
              <a:hlinkClick r:id="rId2"/>
            </a:endParaRPr>
          </a:p>
          <a:p>
            <a:endParaRPr lang="en-US" sz="1800" b="0" i="0" u="sng" strike="noStrike" dirty="0">
              <a:solidFill>
                <a:srgbClr val="1155CC"/>
              </a:solidFill>
              <a:effectLst/>
              <a:latin typeface="Arial" panose="020B0604020202020204" pitchFamily="34" charset="0"/>
              <a:hlinkClick r:id="rId2"/>
            </a:endParaRPr>
          </a:p>
          <a:p>
            <a:endParaRPr lang="en-US" sz="1800" u="sng" dirty="0">
              <a:solidFill>
                <a:srgbClr val="1155CC"/>
              </a:solidFill>
              <a:latin typeface="Arial" panose="020B0604020202020204" pitchFamily="34" charset="0"/>
              <a:hlinkClick r:id="rId2"/>
            </a:endParaRPr>
          </a:p>
          <a:p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2"/>
              </a:rPr>
              <a:t>Production Planning Resources 2023</a:t>
            </a:r>
            <a:endParaRPr lang="en-US" sz="1800" b="0" i="0" u="sng" strike="noStrike" dirty="0">
              <a:solidFill>
                <a:srgbClr val="1155CC"/>
              </a:solidFill>
              <a:effectLst/>
              <a:latin typeface="Arial" panose="020B0604020202020204" pitchFamily="34" charset="0"/>
            </a:endParaRPr>
          </a:p>
          <a:p>
            <a:endParaRPr lang="en-US" sz="1800" u="sng" dirty="0">
              <a:solidFill>
                <a:srgbClr val="1155CC"/>
              </a:solidFill>
              <a:latin typeface="Arial" panose="020B0604020202020204" pitchFamily="34" charset="0"/>
            </a:endParaRPr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7B8AD-D4E7-783A-8F15-67DBE83D9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2056" y="914400"/>
            <a:ext cx="4360436" cy="3336053"/>
          </a:xfrm>
        </p:spPr>
        <p:txBody>
          <a:bodyPr>
            <a:normAutofit/>
          </a:bodyPr>
          <a:lstStyle/>
          <a:p>
            <a:endParaRPr lang="en-US" sz="1800" b="0" i="0" u="sng" strike="noStrike" dirty="0">
              <a:solidFill>
                <a:srgbClr val="1155CC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endParaRPr lang="en-US" sz="1800" u="sng" dirty="0">
              <a:solidFill>
                <a:srgbClr val="1155CC"/>
              </a:solidFill>
              <a:latin typeface="Arial" panose="020B0604020202020204" pitchFamily="34" charset="0"/>
              <a:hlinkClick r:id="rId3"/>
            </a:endParaRPr>
          </a:p>
          <a:p>
            <a:endParaRPr lang="en-US" sz="1800" b="0" i="0" u="sng" strike="noStrike" dirty="0">
              <a:solidFill>
                <a:srgbClr val="1155CC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endParaRPr lang="en-US" sz="1800" u="sng" dirty="0">
              <a:solidFill>
                <a:srgbClr val="1155CC"/>
              </a:solidFill>
              <a:latin typeface="Arial" panose="020B0604020202020204" pitchFamily="34" charset="0"/>
              <a:hlinkClick r:id="rId3"/>
            </a:endParaRPr>
          </a:p>
          <a:p>
            <a:r>
              <a:rPr lang="en-US" sz="1800" b="0" i="0" u="sng" strike="noStrike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3"/>
              </a:rPr>
              <a:t>10 Year Rotation_2023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69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to high tunnel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Season Extension</a:t>
            </a:r>
          </a:p>
          <a:p>
            <a:pPr lvl="1"/>
            <a:r>
              <a:rPr lang="en-US" dirty="0"/>
              <a:t>Early spring, late fall, and winter production</a:t>
            </a:r>
          </a:p>
          <a:p>
            <a:r>
              <a:rPr lang="en-US" dirty="0"/>
              <a:t>Clean fruit/plants</a:t>
            </a:r>
          </a:p>
          <a:p>
            <a:r>
              <a:rPr lang="en-US" dirty="0"/>
              <a:t>Protected from elements</a:t>
            </a:r>
          </a:p>
          <a:p>
            <a:r>
              <a:rPr lang="en-US" dirty="0"/>
              <a:t>Reduced disease pressure</a:t>
            </a:r>
          </a:p>
          <a:p>
            <a:r>
              <a:rPr lang="en-US" dirty="0"/>
              <a:t>Controlled growing environment</a:t>
            </a:r>
          </a:p>
          <a:p>
            <a:r>
              <a:rPr lang="en-US" dirty="0"/>
              <a:t>Slower to freeze, faster to thaw</a:t>
            </a:r>
          </a:p>
          <a:p>
            <a:r>
              <a:rPr lang="en-US" dirty="0"/>
              <a:t>4-6 degrees protection, I assume 4!</a:t>
            </a:r>
          </a:p>
          <a:p>
            <a:r>
              <a:rPr lang="en-US" dirty="0"/>
              <a:t>Bigger, cleaner, better quality, earlier/later in season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26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 techniques</a:t>
            </a:r>
          </a:p>
        </p:txBody>
      </p:sp>
    </p:spTree>
    <p:extLst>
      <p:ext uri="{BB962C8B-B14F-4D97-AF65-F5344CB8AC3E}">
        <p14:creationId xmlns:p14="http://schemas.microsoft.com/office/powerpoint/2010/main" val="2018892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 Cover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Thick fabric</a:t>
            </a:r>
          </a:p>
          <a:p>
            <a:r>
              <a:rPr lang="en-US" dirty="0"/>
              <a:t>High light penetration</a:t>
            </a:r>
          </a:p>
          <a:p>
            <a:r>
              <a:rPr lang="en-US" dirty="0"/>
              <a:t>Good frost protection</a:t>
            </a:r>
          </a:p>
          <a:p>
            <a:r>
              <a:rPr lang="en-US" dirty="0"/>
              <a:t>Overwintering</a:t>
            </a:r>
          </a:p>
          <a:p>
            <a:endParaRPr lang="en-US" dirty="0"/>
          </a:p>
          <a:p>
            <a:r>
              <a:rPr lang="en-US" dirty="0"/>
              <a:t>Avoid soggy row covers by mulching aisle ways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40" y="2006207"/>
            <a:ext cx="4937125" cy="3702843"/>
          </a:xfrm>
          <a:ln w="9525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899816" y="5793225"/>
            <a:ext cx="3747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 A&amp;T University</a:t>
            </a:r>
          </a:p>
        </p:txBody>
      </p:sp>
    </p:spTree>
    <p:extLst>
      <p:ext uri="{BB962C8B-B14F-4D97-AF65-F5344CB8AC3E}">
        <p14:creationId xmlns:p14="http://schemas.microsoft.com/office/powerpoint/2010/main" val="403203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Shade Cloth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Used on:</a:t>
            </a:r>
          </a:p>
          <a:p>
            <a:pPr lvl="1"/>
            <a:r>
              <a:rPr lang="en-US" dirty="0"/>
              <a:t>Green houses</a:t>
            </a:r>
          </a:p>
          <a:p>
            <a:pPr lvl="1"/>
            <a:r>
              <a:rPr lang="en-US" dirty="0"/>
              <a:t>High tunnels</a:t>
            </a:r>
          </a:p>
          <a:p>
            <a:pPr lvl="1"/>
            <a:r>
              <a:rPr lang="en-US" dirty="0"/>
              <a:t>Low tunnels</a:t>
            </a:r>
          </a:p>
          <a:p>
            <a:r>
              <a:rPr lang="en-US" dirty="0"/>
              <a:t>Inhibits light penetration</a:t>
            </a:r>
          </a:p>
          <a:p>
            <a:r>
              <a:rPr lang="en-US" dirty="0"/>
              <a:t>Lessens greenhouse effect in tunnels</a:t>
            </a:r>
          </a:p>
          <a:p>
            <a:r>
              <a:rPr lang="en-US" dirty="0"/>
              <a:t>Different shade out values available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4484"/>
          <a:stretch/>
        </p:blipFill>
        <p:spPr>
          <a:xfrm>
            <a:off x="6877051" y="1966916"/>
            <a:ext cx="3619500" cy="361185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946756" y="5654306"/>
            <a:ext cx="7030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http://www.johnnyseeds.com/p-8450-knitted-shade-cloth-50-shade-10-x-100.aspx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2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Rotation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4495797" cy="4038600"/>
          </a:xfrm>
        </p:spPr>
        <p:txBody>
          <a:bodyPr>
            <a:normAutofit/>
          </a:bodyPr>
          <a:lstStyle/>
          <a:p>
            <a:r>
              <a:rPr lang="en-US" dirty="0"/>
              <a:t>Why?</a:t>
            </a:r>
          </a:p>
          <a:p>
            <a:pPr lvl="1"/>
            <a:r>
              <a:rPr lang="en-US" dirty="0"/>
              <a:t>Soil health</a:t>
            </a:r>
          </a:p>
          <a:p>
            <a:pPr lvl="1"/>
            <a:r>
              <a:rPr lang="en-US" dirty="0"/>
              <a:t>Disease</a:t>
            </a:r>
          </a:p>
          <a:p>
            <a:r>
              <a:rPr lang="en-US" dirty="0"/>
              <a:t>Monoculture</a:t>
            </a:r>
          </a:p>
          <a:p>
            <a:pPr lvl="1"/>
            <a:r>
              <a:rPr lang="en-US" dirty="0"/>
              <a:t>Whole tunnel rotation</a:t>
            </a:r>
          </a:p>
          <a:p>
            <a:pPr lvl="1"/>
            <a:r>
              <a:rPr lang="en-US" dirty="0"/>
              <a:t>Tomato and lettuce </a:t>
            </a:r>
          </a:p>
          <a:p>
            <a:r>
              <a:rPr lang="en-US" dirty="0"/>
              <a:t>Section or row crop rotation</a:t>
            </a:r>
          </a:p>
          <a:p>
            <a:pPr lvl="1"/>
            <a:r>
              <a:rPr lang="en-US" dirty="0"/>
              <a:t>Integrate as possible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763492" y="1080659"/>
            <a:ext cx="5666509" cy="2216727"/>
            <a:chOff x="5763491" y="1080655"/>
            <a:chExt cx="5666509" cy="2216727"/>
          </a:xfrm>
        </p:grpSpPr>
        <p:sp>
          <p:nvSpPr>
            <p:cNvPr id="4" name="Rectangle 3"/>
            <p:cNvSpPr/>
            <p:nvPr/>
          </p:nvSpPr>
          <p:spPr>
            <a:xfrm>
              <a:off x="5763491" y="1080655"/>
              <a:ext cx="5666509" cy="2216727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888181" y="1229764"/>
              <a:ext cx="5417127" cy="87352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Tomatoes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5888181" y="2240626"/>
              <a:ext cx="5417127" cy="87352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Cucumbers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763491" y="4145976"/>
            <a:ext cx="5666509" cy="2216727"/>
            <a:chOff x="5763491" y="1080655"/>
            <a:chExt cx="5666509" cy="2216727"/>
          </a:xfrm>
        </p:grpSpPr>
        <p:sp>
          <p:nvSpPr>
            <p:cNvPr id="11" name="Rectangle 10"/>
            <p:cNvSpPr/>
            <p:nvPr/>
          </p:nvSpPr>
          <p:spPr>
            <a:xfrm>
              <a:off x="5763491" y="1080655"/>
              <a:ext cx="5666509" cy="2216727"/>
            </a:xfrm>
            <a:prstGeom prst="rect">
              <a:avLst/>
            </a:prstGeom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888181" y="2248594"/>
              <a:ext cx="5417127" cy="87352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Tomatoes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888183" y="1247992"/>
              <a:ext cx="5417127" cy="87352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Cucumbers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419108" y="636769"/>
            <a:ext cx="235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One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46367" y="3699164"/>
            <a:ext cx="2500751" cy="37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Year Two</a:t>
            </a:r>
          </a:p>
        </p:txBody>
      </p:sp>
    </p:spTree>
    <p:extLst>
      <p:ext uri="{BB962C8B-B14F-4D97-AF65-F5344CB8AC3E}">
        <p14:creationId xmlns:p14="http://schemas.microsoft.com/office/powerpoint/2010/main" val="230083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 Crops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  <a:p>
            <a:pPr lvl="1"/>
            <a:r>
              <a:rPr lang="en-US" dirty="0"/>
              <a:t>Soil health</a:t>
            </a:r>
          </a:p>
          <a:p>
            <a:pPr lvl="1"/>
            <a:r>
              <a:rPr lang="en-US" dirty="0"/>
              <a:t>Beneficial's</a:t>
            </a:r>
          </a:p>
          <a:p>
            <a:pPr lvl="1"/>
            <a:r>
              <a:rPr lang="en-US" dirty="0"/>
              <a:t>Crop rotation</a:t>
            </a:r>
          </a:p>
          <a:p>
            <a:r>
              <a:rPr lang="en-US" dirty="0"/>
              <a:t>Entire tunnel cover cropping</a:t>
            </a:r>
          </a:p>
          <a:p>
            <a:pPr lvl="1"/>
            <a:r>
              <a:rPr lang="en-US" dirty="0"/>
              <a:t>Done during fallow production time (summer)</a:t>
            </a:r>
          </a:p>
          <a:p>
            <a:r>
              <a:rPr lang="en-US" dirty="0"/>
              <a:t>Section or row cover cropping</a:t>
            </a:r>
          </a:p>
          <a:p>
            <a:pPr lvl="1"/>
            <a:r>
              <a:rPr lang="en-US" dirty="0"/>
              <a:t>Permanent beds</a:t>
            </a:r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13" y="872841"/>
            <a:ext cx="3832729" cy="5110307"/>
          </a:xfr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92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Basics</a:t>
            </a:r>
          </a:p>
          <a:p>
            <a:pPr lvl="1"/>
            <a:r>
              <a:rPr lang="en-US" dirty="0"/>
              <a:t>Drip is best</a:t>
            </a:r>
          </a:p>
          <a:p>
            <a:pPr lvl="1"/>
            <a:r>
              <a:rPr lang="en-US" dirty="0"/>
              <a:t>Plants can be placed at each emitter</a:t>
            </a:r>
          </a:p>
          <a:p>
            <a:pPr lvl="1"/>
            <a:r>
              <a:rPr lang="en-US" dirty="0"/>
              <a:t>Needs: pressure reducer, filter, fittings, injection system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Over head is necessary for cover crops.  Install above the maximum height of the cover crop and irrigate as needed.  </a:t>
            </a:r>
          </a:p>
          <a:p>
            <a:pPr lvl="1"/>
            <a:r>
              <a:rPr lang="en-US" dirty="0"/>
              <a:t>Higher pressure is needed to run these</a:t>
            </a:r>
          </a:p>
          <a:p>
            <a:pPr lvl="1"/>
            <a:r>
              <a:rPr lang="en-US" dirty="0"/>
              <a:t>Good for germination of some crops and summer greens production with misters on timers</a:t>
            </a:r>
          </a:p>
          <a:p>
            <a:pPr marL="274320" lvl="1" indent="0">
              <a:buNone/>
            </a:pPr>
            <a:endParaRPr lang="en-US" dirty="0"/>
          </a:p>
          <a:p>
            <a:pPr marL="274320" lvl="1" indent="0">
              <a:buNone/>
            </a:pPr>
            <a:endParaRPr lang="en-US" sz="2800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16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53" y="474518"/>
            <a:ext cx="11629899" cy="33920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6073" y="4364186"/>
            <a:ext cx="9961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https://www.carolinafarmstewards.org/high-tunnel-micro-irrigation-guide/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02304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Trellising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Proper trellising makes management easy</a:t>
            </a:r>
          </a:p>
          <a:p>
            <a:r>
              <a:rPr lang="en-US" dirty="0"/>
              <a:t>Less Inputs</a:t>
            </a:r>
          </a:p>
          <a:p>
            <a:r>
              <a:rPr lang="en-US" dirty="0"/>
              <a:t>Choices</a:t>
            </a:r>
          </a:p>
          <a:p>
            <a:pPr lvl="1"/>
            <a:r>
              <a:rPr lang="en-US" dirty="0"/>
              <a:t>Roller hook/line trellising</a:t>
            </a:r>
          </a:p>
          <a:p>
            <a:pPr lvl="1"/>
            <a:r>
              <a:rPr lang="en-US" dirty="0"/>
              <a:t>Florida weave</a:t>
            </a:r>
          </a:p>
          <a:p>
            <a:pPr lvl="1"/>
            <a:r>
              <a:rPr lang="en-US" dirty="0"/>
              <a:t>Cages</a:t>
            </a:r>
          </a:p>
          <a:p>
            <a:pPr lvl="1"/>
            <a:r>
              <a:rPr lang="en-US" dirty="0"/>
              <a:t>Single stakes</a:t>
            </a:r>
          </a:p>
          <a:p>
            <a:pPr lvl="1"/>
            <a:r>
              <a:rPr lang="en-US" dirty="0"/>
              <a:t>Mesh wire/fence</a:t>
            </a:r>
          </a:p>
          <a:p>
            <a:pPr lvl="1"/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469" y="1676201"/>
            <a:ext cx="4754563" cy="3565922"/>
          </a:xfr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1177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Trellising Equipment</a:t>
            </a:r>
          </a:p>
        </p:txBody>
      </p:sp>
      <p:pic>
        <p:nvPicPr>
          <p:cNvPr id="3074" name="Picture 2" descr="RollerhookÂ® â 25 Count RollerhookÂ®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r="7251"/>
          <a:stretch/>
        </p:blipFill>
        <p:spPr bwMode="auto">
          <a:xfrm>
            <a:off x="1588657" y="1919288"/>
            <a:ext cx="3315855" cy="3686176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omahook â 323 Count Tomahook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26"/>
          <a:stretch/>
        </p:blipFill>
        <p:spPr bwMode="auto">
          <a:xfrm>
            <a:off x="6533145" y="1919288"/>
            <a:ext cx="3349767" cy="3686176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637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63" y="274320"/>
            <a:ext cx="4732020" cy="63093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346" y="274320"/>
            <a:ext cx="4732020" cy="63093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710545" y="6229929"/>
            <a:ext cx="2826328" cy="33855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NC A&amp;T University</a:t>
            </a:r>
          </a:p>
        </p:txBody>
      </p:sp>
    </p:spTree>
    <p:extLst>
      <p:ext uri="{BB962C8B-B14F-4D97-AF65-F5344CB8AC3E}">
        <p14:creationId xmlns:p14="http://schemas.microsoft.com/office/powerpoint/2010/main" val="162264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Season Extension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  <a:p>
            <a:pPr lvl="1"/>
            <a:r>
              <a:rPr lang="en-US" dirty="0"/>
              <a:t>Higher profit margins</a:t>
            </a:r>
          </a:p>
          <a:p>
            <a:pPr lvl="1"/>
            <a:r>
              <a:rPr lang="en-US" dirty="0"/>
              <a:t>Capturing customers early in season</a:t>
            </a:r>
          </a:p>
          <a:p>
            <a:pPr lvl="1"/>
            <a:r>
              <a:rPr lang="en-US" dirty="0"/>
              <a:t>Helps in a competitive marketplace</a:t>
            </a:r>
          </a:p>
          <a:p>
            <a:pPr lvl="1"/>
            <a:r>
              <a:rPr lang="en-US" dirty="0"/>
              <a:t>High fruit quality</a:t>
            </a:r>
          </a:p>
          <a:p>
            <a:r>
              <a:rPr lang="en-US" dirty="0"/>
              <a:t>Capturing shoulder season markets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Crops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Tomato</a:t>
            </a:r>
          </a:p>
          <a:p>
            <a:r>
              <a:rPr lang="en-US" dirty="0"/>
              <a:t>Pepper</a:t>
            </a:r>
          </a:p>
          <a:p>
            <a:r>
              <a:rPr lang="en-US" dirty="0"/>
              <a:t>Cucumber</a:t>
            </a:r>
          </a:p>
          <a:p>
            <a:r>
              <a:rPr lang="en-US" dirty="0"/>
              <a:t>Lettuce</a:t>
            </a:r>
          </a:p>
          <a:p>
            <a:r>
              <a:rPr lang="en-US" dirty="0"/>
              <a:t>Greens/Spinach</a:t>
            </a:r>
          </a:p>
          <a:p>
            <a:r>
              <a:rPr lang="en-US" dirty="0"/>
              <a:t>Many 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185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Pruning and culling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Increases ventilation</a:t>
            </a:r>
          </a:p>
          <a:p>
            <a:r>
              <a:rPr lang="en-US" dirty="0"/>
              <a:t>Reduces disease</a:t>
            </a:r>
          </a:p>
          <a:p>
            <a:pPr lvl="1"/>
            <a:r>
              <a:rPr lang="en-US" dirty="0"/>
              <a:t>Reduces spread of disease</a:t>
            </a:r>
          </a:p>
          <a:p>
            <a:r>
              <a:rPr lang="en-US" dirty="0"/>
              <a:t>Reduces pest pressure</a:t>
            </a:r>
          </a:p>
          <a:p>
            <a:r>
              <a:rPr lang="en-US" dirty="0"/>
              <a:t>Easier harvesting</a:t>
            </a:r>
          </a:p>
          <a:p>
            <a:r>
              <a:rPr lang="en-US" dirty="0"/>
              <a:t>Healthier plants!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957" y="1965960"/>
            <a:ext cx="4754563" cy="356592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486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Ventilation tips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Opening and close sides at appropriate times can be critical to plant health and quality of produce</a:t>
            </a:r>
          </a:p>
          <a:p>
            <a:r>
              <a:rPr lang="en-US" dirty="0"/>
              <a:t>Ventilation practices will depend on the crop.  Warm season vs Cool season</a:t>
            </a:r>
          </a:p>
          <a:p>
            <a:pPr lvl="1"/>
            <a:r>
              <a:rPr lang="en-US" dirty="0"/>
              <a:t>Warm season: base temperature of 50°F</a:t>
            </a:r>
          </a:p>
          <a:p>
            <a:pPr lvl="1"/>
            <a:r>
              <a:rPr lang="en-US" dirty="0"/>
              <a:t>Cool season: base temperature of 40°F</a:t>
            </a:r>
          </a:p>
          <a:p>
            <a:r>
              <a:rPr lang="en-US" dirty="0"/>
              <a:t>Cold damage</a:t>
            </a:r>
          </a:p>
          <a:p>
            <a:pPr lvl="1"/>
            <a:r>
              <a:rPr lang="en-US" dirty="0"/>
              <a:t>Warm season: anything at or below freezing</a:t>
            </a:r>
          </a:p>
          <a:p>
            <a:pPr lvl="1"/>
            <a:r>
              <a:rPr lang="en-US" dirty="0"/>
              <a:t>Cool season: typically at or below 25°F but it varies </a:t>
            </a:r>
          </a:p>
          <a:p>
            <a:r>
              <a:rPr lang="en-US" dirty="0"/>
              <a:t>Humidity!  Vent the tunnel to decrease humidity and leaf wetness</a:t>
            </a:r>
          </a:p>
        </p:txBody>
      </p:sp>
    </p:spTree>
    <p:extLst>
      <p:ext uri="{BB962C8B-B14F-4D97-AF65-F5344CB8AC3E}">
        <p14:creationId xmlns:p14="http://schemas.microsoft.com/office/powerpoint/2010/main" val="369787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Ventilation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3" y="1586345"/>
            <a:ext cx="9872871" cy="44958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r>
              <a:rPr lang="en-US" dirty="0"/>
              <a:t>Close the sides in the evening soon enough the trap in some heat for that long cold night</a:t>
            </a:r>
          </a:p>
          <a:p>
            <a:r>
              <a:rPr lang="en-US" dirty="0"/>
              <a:t>Heat accumulates fast during sunny conditions so get those sides up early</a:t>
            </a:r>
          </a:p>
          <a:p>
            <a:r>
              <a:rPr lang="en-US" dirty="0"/>
              <a:t>Avoid high leaf wetness and humidity while maintaining heat can be difficult</a:t>
            </a:r>
          </a:p>
          <a:p>
            <a:pPr lvl="1"/>
            <a:r>
              <a:rPr lang="en-US" dirty="0"/>
              <a:t>Vent the tunnel during high moisture conditions even if it’s a little chilly, you need the air movement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06" b="33872"/>
          <a:stretch/>
        </p:blipFill>
        <p:spPr>
          <a:xfrm>
            <a:off x="1524000" y="4498108"/>
            <a:ext cx="9144000" cy="19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Keeping</a:t>
            </a:r>
          </a:p>
        </p:txBody>
      </p:sp>
    </p:spTree>
    <p:extLst>
      <p:ext uri="{BB962C8B-B14F-4D97-AF65-F5344CB8AC3E}">
        <p14:creationId xmlns:p14="http://schemas.microsoft.com/office/powerpoint/2010/main" val="16207185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Your Harvest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Break it down to a “per plant” basis</a:t>
            </a:r>
          </a:p>
          <a:p>
            <a:r>
              <a:rPr lang="en-US" dirty="0"/>
              <a:t>Use estimated harvest amounts:</a:t>
            </a:r>
          </a:p>
          <a:p>
            <a:pPr lvl="1"/>
            <a:r>
              <a:rPr lang="en-US" dirty="0"/>
              <a:t>Past production records</a:t>
            </a:r>
          </a:p>
          <a:p>
            <a:pPr lvl="1"/>
            <a:r>
              <a:rPr lang="en-US" dirty="0"/>
              <a:t>Seed information</a:t>
            </a:r>
          </a:p>
          <a:p>
            <a:pPr lvl="1"/>
            <a:r>
              <a:rPr lang="en-US" dirty="0"/>
              <a:t>Online records</a:t>
            </a:r>
          </a:p>
          <a:p>
            <a:r>
              <a:rPr lang="en-US" dirty="0"/>
              <a:t>Don’t forget about production and labor cost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77" y="1864277"/>
            <a:ext cx="4671753" cy="3503815"/>
          </a:xfr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737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15" y="814389"/>
            <a:ext cx="11467972" cy="506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54620" y="4572004"/>
            <a:ext cx="2244437" cy="38792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7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Spring High Tunnel Lettuce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Specifics:</a:t>
            </a:r>
          </a:p>
          <a:p>
            <a:r>
              <a:rPr lang="en-US" dirty="0"/>
              <a:t>30’ x 96’ Tunnel</a:t>
            </a:r>
          </a:p>
          <a:p>
            <a:pPr lvl="1"/>
            <a:r>
              <a:rPr lang="en-US" dirty="0"/>
              <a:t>6 beds 3.5’ x 90’</a:t>
            </a:r>
          </a:p>
          <a:p>
            <a:r>
              <a:rPr lang="en-US" dirty="0"/>
              <a:t>Mini head lettuce spacing </a:t>
            </a:r>
          </a:p>
          <a:p>
            <a:pPr lvl="1"/>
            <a:r>
              <a:rPr lang="en-US" dirty="0"/>
              <a:t>6” in row spacing</a:t>
            </a:r>
          </a:p>
          <a:p>
            <a:pPr lvl="1"/>
            <a:r>
              <a:rPr lang="en-US" dirty="0"/>
              <a:t>8-10” between rows</a:t>
            </a:r>
          </a:p>
          <a:p>
            <a:r>
              <a:rPr lang="en-US" dirty="0"/>
              <a:t>Beds</a:t>
            </a:r>
          </a:p>
          <a:p>
            <a:pPr lvl="1"/>
            <a:r>
              <a:rPr lang="en-US" dirty="0"/>
              <a:t>3.5’ x 90’</a:t>
            </a:r>
          </a:p>
          <a:p>
            <a:pPr lvl="1"/>
            <a:r>
              <a:rPr lang="en-US" dirty="0"/>
              <a:t>3 rows of lettuce per bed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So, how many?</a:t>
            </a:r>
          </a:p>
          <a:p>
            <a:pPr lvl="1"/>
            <a:r>
              <a:rPr lang="en-US" dirty="0"/>
              <a:t>180 plants per row</a:t>
            </a:r>
          </a:p>
          <a:p>
            <a:pPr lvl="1"/>
            <a:r>
              <a:rPr lang="en-US" dirty="0"/>
              <a:t>540 plants per bed</a:t>
            </a:r>
          </a:p>
          <a:p>
            <a:pPr lvl="1"/>
            <a:r>
              <a:rPr lang="en-US" dirty="0"/>
              <a:t>3240 plants per tunnel</a:t>
            </a:r>
          </a:p>
          <a:p>
            <a:r>
              <a:rPr lang="en-US" dirty="0"/>
              <a:t>Break it into 3 planting dates, 7-10 days apart</a:t>
            </a:r>
          </a:p>
          <a:p>
            <a:pPr lvl="1"/>
            <a:r>
              <a:rPr lang="en-US" dirty="0"/>
              <a:t>Why various planting dates?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4634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Harvest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5728855" cy="4038600"/>
          </a:xfrm>
        </p:spPr>
        <p:txBody>
          <a:bodyPr/>
          <a:lstStyle/>
          <a:p>
            <a:r>
              <a:rPr lang="en-US" dirty="0"/>
              <a:t>Harvesting for roughly 3-4 weeks</a:t>
            </a:r>
          </a:p>
          <a:p>
            <a:r>
              <a:rPr lang="en-US" dirty="0"/>
              <a:t>Potentially harvesting 1080 heads at a time (2 rows)</a:t>
            </a:r>
          </a:p>
          <a:p>
            <a:r>
              <a:rPr lang="en-US" dirty="0"/>
              <a:t>Assume 80% success rate (I’m always this optimistic)</a:t>
            </a:r>
          </a:p>
          <a:p>
            <a:pPr lvl="1"/>
            <a:r>
              <a:rPr lang="en-US" dirty="0"/>
              <a:t>2,592 heads</a:t>
            </a:r>
          </a:p>
          <a:p>
            <a:pPr lvl="1"/>
            <a:r>
              <a:rPr lang="en-US" dirty="0"/>
              <a:t>At $1 a head</a:t>
            </a:r>
          </a:p>
          <a:p>
            <a:pPr lvl="1"/>
            <a:r>
              <a:rPr lang="en-US" dirty="0"/>
              <a:t>$2,592</a:t>
            </a:r>
          </a:p>
          <a:p>
            <a:pPr lvl="0">
              <a:buClr>
                <a:srgbClr val="549E39"/>
              </a:buClr>
            </a:pPr>
            <a:r>
              <a:rPr lang="en-US" dirty="0">
                <a:solidFill>
                  <a:srgbClr val="549E39"/>
                </a:solidFill>
              </a:rPr>
              <a:t>As you harvest your lettuce, prepare for warm season crops</a:t>
            </a:r>
          </a:p>
          <a:p>
            <a:pPr marL="27432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102" y="2057399"/>
            <a:ext cx="4553526" cy="3415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89364" y="5605206"/>
            <a:ext cx="3777521" cy="3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NC A&amp;T University</a:t>
            </a:r>
          </a:p>
        </p:txBody>
      </p:sp>
    </p:spTree>
    <p:extLst>
      <p:ext uri="{BB962C8B-B14F-4D97-AF65-F5344CB8AC3E}">
        <p14:creationId xmlns:p14="http://schemas.microsoft.com/office/powerpoint/2010/main" val="13040250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Crop Economics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399"/>
            <a:ext cx="9872871" cy="4426527"/>
          </a:xfrm>
        </p:spPr>
        <p:txBody>
          <a:bodyPr/>
          <a:lstStyle/>
          <a:p>
            <a:r>
              <a:rPr lang="en-US" dirty="0"/>
              <a:t>High tunnels can gross more per square foot as compared to field production</a:t>
            </a:r>
          </a:p>
          <a:p>
            <a:pPr marL="45720" indent="0">
              <a:buNone/>
            </a:pPr>
            <a:r>
              <a:rPr lang="en-US" dirty="0"/>
              <a:t> </a:t>
            </a:r>
          </a:p>
          <a:p>
            <a:pPr marL="4572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Input cost vary from farm to farm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76583" y="2675313"/>
          <a:ext cx="8127999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Tomatoes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 Tunnel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Field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Row Feet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  <a:r>
                        <a:rPr lang="en-US" baseline="0" dirty="0"/>
                        <a:t> of 30” bed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 of 30” bed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Bed Spacing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rows at 2’ spacing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 row at 18” spacing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  <a:r>
                        <a:rPr lang="en-US" baseline="0" dirty="0"/>
                        <a:t> Plants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Avg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Marketable Harvest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20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baseline="0" dirty="0" err="1">
                          <a:solidFill>
                            <a:srgbClr val="FF0000"/>
                          </a:solidFill>
                        </a:rPr>
                        <a:t>lbs</a:t>
                      </a:r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 per plant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10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lbs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per plant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Marketable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lbs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2,660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Avg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 Price per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lb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$2.00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$1.75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Gross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$16,000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$4,655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5348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dditional Resources Pic - Americans for Medical Progress">
            <a:extLst>
              <a:ext uri="{FF2B5EF4-FFF2-40B4-BE49-F238E27FC236}">
                <a16:creationId xmlns:a16="http://schemas.microsoft.com/office/drawing/2014/main" id="{057C94FB-013E-BEF6-CDCD-95127D87A05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4" r="12222"/>
          <a:stretch/>
        </p:blipFill>
        <p:spPr bwMode="auto">
          <a:xfrm>
            <a:off x="872064" y="857675"/>
            <a:ext cx="5223936" cy="5140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335486" y="857675"/>
            <a:ext cx="5135661" cy="523832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/>
            <a:r>
              <a:rPr lang="en-US" sz="2400" dirty="0"/>
              <a:t>NCSU, Clemson, Cornell, Purdue</a:t>
            </a:r>
          </a:p>
          <a:p>
            <a:pPr marL="0"/>
            <a:r>
              <a:rPr lang="en-US" sz="2400" dirty="0"/>
              <a:t>County Cooperative Extension</a:t>
            </a:r>
          </a:p>
          <a:p>
            <a:pPr marL="0"/>
            <a:r>
              <a:rPr lang="en-US" sz="2400" dirty="0"/>
              <a:t>Carolina Farm Stewardship Association</a:t>
            </a:r>
          </a:p>
          <a:p>
            <a:pPr marL="0"/>
            <a:r>
              <a:rPr lang="en-US" sz="2400" dirty="0"/>
              <a:t>Veggie Compass, Seed Time, other Spreadsheets</a:t>
            </a:r>
          </a:p>
          <a:p>
            <a:pPr marL="0"/>
            <a:r>
              <a:rPr lang="en-US" sz="2400" dirty="0" err="1"/>
              <a:t>Attra</a:t>
            </a:r>
            <a:r>
              <a:rPr lang="en-US" sz="2400" dirty="0"/>
              <a:t>, SARE</a:t>
            </a:r>
          </a:p>
          <a:p>
            <a:pPr marL="0"/>
            <a:r>
              <a:rPr lang="en-US" sz="2400" dirty="0"/>
              <a:t>Elliot Coleman, JM Fortier, Ben Hartmann, Connor </a:t>
            </a:r>
            <a:r>
              <a:rPr lang="en-US" sz="2400" dirty="0" err="1"/>
              <a:t>Crickmore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       QUESTIONS:</a:t>
            </a:r>
          </a:p>
          <a:p>
            <a:pPr marL="0" indent="0">
              <a:buNone/>
            </a:pPr>
            <a:r>
              <a:rPr lang="en-US" sz="2400" dirty="0"/>
              <a:t>Joe Rowland</a:t>
            </a:r>
          </a:p>
          <a:p>
            <a:pPr marL="0" indent="0">
              <a:buNone/>
            </a:pPr>
            <a:r>
              <a:rPr lang="en-US" sz="2400" dirty="0"/>
              <a:t>joe@carolinafarmstewards.org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85392"/>
            <a:ext cx="4754880" cy="4023360"/>
          </a:xfrm>
        </p:spPr>
        <p:txBody>
          <a:bodyPr/>
          <a:lstStyle/>
          <a:p>
            <a:r>
              <a:rPr lang="en-US" dirty="0"/>
              <a:t>Year-round harvests </a:t>
            </a:r>
          </a:p>
          <a:p>
            <a:r>
              <a:rPr lang="en-US" dirty="0"/>
              <a:t>Possible in all parts of NC</a:t>
            </a:r>
          </a:p>
          <a:p>
            <a:r>
              <a:rPr lang="en-US" dirty="0"/>
              <a:t>Great for restaurants, year-round farmers markets/CSAs</a:t>
            </a:r>
          </a:p>
          <a:p>
            <a:r>
              <a:rPr lang="en-US" dirty="0"/>
              <a:t>Can only produce cool season crops</a:t>
            </a:r>
          </a:p>
          <a:p>
            <a:r>
              <a:rPr lang="en-US" dirty="0"/>
              <a:t>Limiting factors: day length, soil temperature, viable market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Special Considerations: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Management needs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Double plastic layer/blower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Row Covers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Temperature/humidity monitoring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Crop variety selection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Extending the harvest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98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Exotic Crops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195618" cy="4023360"/>
          </a:xfrm>
        </p:spPr>
        <p:txBody>
          <a:bodyPr>
            <a:normAutofit/>
          </a:bodyPr>
          <a:lstStyle/>
          <a:p>
            <a:r>
              <a:rPr lang="en-US" dirty="0"/>
              <a:t>Crops that are unable to grow in the field</a:t>
            </a:r>
          </a:p>
          <a:p>
            <a:r>
              <a:rPr lang="en-US" dirty="0"/>
              <a:t>Niche market</a:t>
            </a:r>
          </a:p>
          <a:p>
            <a:r>
              <a:rPr lang="en-US" dirty="0"/>
              <a:t>Ginger</a:t>
            </a:r>
          </a:p>
          <a:p>
            <a:r>
              <a:rPr lang="en-US" dirty="0"/>
              <a:t>Turmeric </a:t>
            </a:r>
          </a:p>
          <a:p>
            <a:r>
              <a:rPr lang="en-US" dirty="0"/>
              <a:t>Berries, small fruits</a:t>
            </a:r>
          </a:p>
          <a:p>
            <a:r>
              <a:rPr lang="en-US" dirty="0"/>
              <a:t>Special needs: soil fertilizer inputs, shade cloth, irrigation, seed prep and post harvest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95" y="1711744"/>
            <a:ext cx="5788097" cy="3377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6995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Drawbacks to high tunnel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Pollinator Exclusion</a:t>
            </a:r>
          </a:p>
          <a:p>
            <a:r>
              <a:rPr lang="en-US" dirty="0"/>
              <a:t>Temperature Swings &amp; Extremes</a:t>
            </a:r>
          </a:p>
          <a:p>
            <a:r>
              <a:rPr lang="en-US" dirty="0"/>
              <a:t>Summer Heat</a:t>
            </a:r>
          </a:p>
          <a:p>
            <a:r>
              <a:rPr lang="en-US" dirty="0"/>
              <a:t>Humidity</a:t>
            </a:r>
          </a:p>
          <a:p>
            <a:r>
              <a:rPr lang="en-US" dirty="0"/>
              <a:t>Soil Health</a:t>
            </a:r>
          </a:p>
          <a:p>
            <a:r>
              <a:rPr lang="en-US" dirty="0"/>
              <a:t>Maintenance Inputs</a:t>
            </a:r>
          </a:p>
          <a:p>
            <a:r>
              <a:rPr lang="en-US" dirty="0"/>
              <a:t>Perimeter Weed Management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106" y="1965960"/>
            <a:ext cx="5182466" cy="34549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079435" y="5573802"/>
            <a:ext cx="5182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Timothy </a:t>
            </a:r>
            <a:r>
              <a:rPr lang="en-US" i="1" dirty="0" err="1"/>
              <a:t>Coolong</a:t>
            </a:r>
            <a:r>
              <a:rPr lang="en-US" i="1" dirty="0"/>
              <a:t>, University of Kentucky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63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Drawbacks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Runoff – Water diverted from roof can cause drainage issues</a:t>
            </a:r>
          </a:p>
          <a:p>
            <a:r>
              <a:rPr lang="en-US" dirty="0"/>
              <a:t>Shading – High tunnel will cast shade potential changing field planting capacities</a:t>
            </a:r>
          </a:p>
          <a:p>
            <a:r>
              <a:rPr lang="en-US" dirty="0"/>
              <a:t>Grading – Top soil movement, sediment runoff</a:t>
            </a:r>
          </a:p>
          <a:p>
            <a:pPr lvl="1"/>
            <a:r>
              <a:rPr lang="en-US" dirty="0"/>
              <a:t>Placement can create odd shaped fields, difficult to plant in</a:t>
            </a:r>
          </a:p>
          <a:p>
            <a:r>
              <a:rPr lang="en-US" dirty="0"/>
              <a:t>Cost – expensive to construct and continually manage</a:t>
            </a:r>
          </a:p>
          <a:p>
            <a:r>
              <a:rPr lang="en-US" b="1" dirty="0"/>
              <a:t>Worrying about the structure during extreme weather events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990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a High Tunnel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Size, type, truss system!</a:t>
            </a:r>
          </a:p>
          <a:p>
            <a:r>
              <a:rPr lang="en-US" dirty="0"/>
              <a:t>Price Estimate for 30 x 72</a:t>
            </a:r>
          </a:p>
          <a:p>
            <a:pPr lvl="1"/>
            <a:r>
              <a:rPr lang="en-US" dirty="0"/>
              <a:t>Low end $10,000</a:t>
            </a:r>
          </a:p>
          <a:p>
            <a:pPr lvl="1"/>
            <a:r>
              <a:rPr lang="en-US" dirty="0"/>
              <a:t>High End $20,000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74320" lvl="1" indent="0">
              <a:buNone/>
            </a:pPr>
            <a:r>
              <a:rPr lang="en-US" dirty="0"/>
              <a:t>Atlas Budget Plus </a:t>
            </a:r>
            <a:r>
              <a:rPr lang="en-US" dirty="0">
                <a:latin typeface="Calibri" panose="020F0502020204030204" pitchFamily="34" charset="0"/>
              </a:rPr>
              <a:t>→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80760" y="1965960"/>
            <a:ext cx="5301816" cy="342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87273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Custom 3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000000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ustom 1">
      <a:majorFont>
        <a:latin typeface="Railway"/>
        <a:ea typeface=""/>
        <a:cs typeface=""/>
      </a:majorFont>
      <a:minorFont>
        <a:latin typeface="Railway"/>
        <a:ea typeface=""/>
        <a:cs typeface="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2393</TotalTime>
  <Words>1796</Words>
  <Application>Microsoft Office PowerPoint</Application>
  <PresentationFormat>Widescreen</PresentationFormat>
  <Paragraphs>377</Paragraphs>
  <Slides>49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Corbel</vt:lpstr>
      <vt:lpstr>Railway</vt:lpstr>
      <vt:lpstr>Raleway</vt:lpstr>
      <vt:lpstr>Raleway ExtraLight</vt:lpstr>
      <vt:lpstr>Basis</vt:lpstr>
      <vt:lpstr>Maximizing High tunnel production</vt:lpstr>
      <vt:lpstr>What is a high tunnel?</vt:lpstr>
      <vt:lpstr>Benefits to high tunnel production</vt:lpstr>
      <vt:lpstr>Season Extension</vt:lpstr>
      <vt:lpstr>Winter Production</vt:lpstr>
      <vt:lpstr>Exotic Crops</vt:lpstr>
      <vt:lpstr>Drawbacks to high tunnel production</vt:lpstr>
      <vt:lpstr>Drawbacks</vt:lpstr>
      <vt:lpstr>Cost of a High Tunnel</vt:lpstr>
      <vt:lpstr>Cost Continued</vt:lpstr>
      <vt:lpstr>Site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Mulch</vt:lpstr>
      <vt:lpstr>PowerPoint Presentation</vt:lpstr>
      <vt:lpstr>Production Planning</vt:lpstr>
      <vt:lpstr>PowerPoint Presentation</vt:lpstr>
      <vt:lpstr>PowerPoint Presentation</vt:lpstr>
      <vt:lpstr>   Crop &amp; Variety</vt:lpstr>
      <vt:lpstr>Variety selection</vt:lpstr>
      <vt:lpstr>Successions &amp; Intervals</vt:lpstr>
      <vt:lpstr>Continual Harvest – Important for Tunnels</vt:lpstr>
      <vt:lpstr>     Production Planning Templates</vt:lpstr>
      <vt:lpstr>Management techniques</vt:lpstr>
      <vt:lpstr>Row Cover</vt:lpstr>
      <vt:lpstr>Shade Cloth</vt:lpstr>
      <vt:lpstr>Crop Rotation</vt:lpstr>
      <vt:lpstr>Cover Crops</vt:lpstr>
      <vt:lpstr>Irrigation</vt:lpstr>
      <vt:lpstr>PowerPoint Presentation</vt:lpstr>
      <vt:lpstr>Trellising</vt:lpstr>
      <vt:lpstr>Trellising Equipment</vt:lpstr>
      <vt:lpstr>PowerPoint Presentation</vt:lpstr>
      <vt:lpstr>Pruning and culling</vt:lpstr>
      <vt:lpstr>Ventilation tips </vt:lpstr>
      <vt:lpstr>Ventilation Continued</vt:lpstr>
      <vt:lpstr>Record Keeping</vt:lpstr>
      <vt:lpstr>Project Your Harvest</vt:lpstr>
      <vt:lpstr>PowerPoint Presentation</vt:lpstr>
      <vt:lpstr>Spring High Tunnel Lettuce</vt:lpstr>
      <vt:lpstr>The Harvest</vt:lpstr>
      <vt:lpstr>Crop Economics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High Tunnels</dc:title>
  <dc:creator>Gena Moore</dc:creator>
  <cp:lastModifiedBy>Joe Rowland</cp:lastModifiedBy>
  <cp:revision>124</cp:revision>
  <cp:lastPrinted>2019-08-23T11:38:16Z</cp:lastPrinted>
  <dcterms:created xsi:type="dcterms:W3CDTF">2016-06-23T13:47:40Z</dcterms:created>
  <dcterms:modified xsi:type="dcterms:W3CDTF">2023-09-05T16:10:51Z</dcterms:modified>
</cp:coreProperties>
</file>