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7"/>
  </p:notesMasterIdLst>
  <p:sldIdLst>
    <p:sldId id="256" r:id="rId2"/>
    <p:sldId id="257" r:id="rId3"/>
    <p:sldId id="312" r:id="rId4"/>
    <p:sldId id="310" r:id="rId5"/>
    <p:sldId id="313" r:id="rId6"/>
    <p:sldId id="318" r:id="rId7"/>
    <p:sldId id="320" r:id="rId8"/>
    <p:sldId id="321" r:id="rId9"/>
    <p:sldId id="311" r:id="rId10"/>
    <p:sldId id="314" r:id="rId11"/>
    <p:sldId id="315" r:id="rId12"/>
    <p:sldId id="316" r:id="rId13"/>
    <p:sldId id="317" r:id="rId14"/>
    <p:sldId id="271" r:id="rId15"/>
    <p:sldId id="302" r:id="rId16"/>
    <p:sldId id="280" r:id="rId17"/>
    <p:sldId id="261" r:id="rId18"/>
    <p:sldId id="262" r:id="rId19"/>
    <p:sldId id="276" r:id="rId20"/>
    <p:sldId id="289" r:id="rId21"/>
    <p:sldId id="264" r:id="rId22"/>
    <p:sldId id="291" r:id="rId23"/>
    <p:sldId id="292" r:id="rId24"/>
    <p:sldId id="293" r:id="rId25"/>
    <p:sldId id="296" r:id="rId26"/>
    <p:sldId id="297" r:id="rId27"/>
    <p:sldId id="298" r:id="rId28"/>
    <p:sldId id="299" r:id="rId29"/>
    <p:sldId id="301" r:id="rId30"/>
    <p:sldId id="303" r:id="rId31"/>
    <p:sldId id="305" r:id="rId32"/>
    <p:sldId id="306" r:id="rId33"/>
    <p:sldId id="304" r:id="rId34"/>
    <p:sldId id="308" r:id="rId35"/>
    <p:sldId id="307" r:id="rId36"/>
    <p:sldId id="309" r:id="rId37"/>
    <p:sldId id="322" r:id="rId38"/>
    <p:sldId id="323" r:id="rId39"/>
    <p:sldId id="324" r:id="rId40"/>
    <p:sldId id="325" r:id="rId41"/>
    <p:sldId id="326" r:id="rId42"/>
    <p:sldId id="266" r:id="rId43"/>
    <p:sldId id="288" r:id="rId44"/>
    <p:sldId id="260" r:id="rId45"/>
    <p:sldId id="327" r:id="rId4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charset="0"/>
        <a:ea typeface="MS PGothic" charset="0"/>
        <a:cs typeface="MS PGothic" charset="0"/>
      </a:defRPr>
    </a:lvl1pPr>
    <a:lvl2pPr marL="457200" algn="l" rtl="0" fontAlgn="base">
      <a:spcBef>
        <a:spcPct val="0"/>
      </a:spcBef>
      <a:spcAft>
        <a:spcPct val="0"/>
      </a:spcAft>
      <a:defRPr kern="1200">
        <a:solidFill>
          <a:schemeClr val="tx1"/>
        </a:solidFill>
        <a:latin typeface="Calibri" charset="0"/>
        <a:ea typeface="MS PGothic" charset="0"/>
        <a:cs typeface="MS PGothic" charset="0"/>
      </a:defRPr>
    </a:lvl2pPr>
    <a:lvl3pPr marL="914400" algn="l" rtl="0" fontAlgn="base">
      <a:spcBef>
        <a:spcPct val="0"/>
      </a:spcBef>
      <a:spcAft>
        <a:spcPct val="0"/>
      </a:spcAft>
      <a:defRPr kern="1200">
        <a:solidFill>
          <a:schemeClr val="tx1"/>
        </a:solidFill>
        <a:latin typeface="Calibri" charset="0"/>
        <a:ea typeface="MS PGothic" charset="0"/>
        <a:cs typeface="MS PGothic" charset="0"/>
      </a:defRPr>
    </a:lvl3pPr>
    <a:lvl4pPr marL="1371600" algn="l" rtl="0" fontAlgn="base">
      <a:spcBef>
        <a:spcPct val="0"/>
      </a:spcBef>
      <a:spcAft>
        <a:spcPct val="0"/>
      </a:spcAft>
      <a:defRPr kern="1200">
        <a:solidFill>
          <a:schemeClr val="tx1"/>
        </a:solidFill>
        <a:latin typeface="Calibri" charset="0"/>
        <a:ea typeface="MS PGothic" charset="0"/>
        <a:cs typeface="MS PGothic" charset="0"/>
      </a:defRPr>
    </a:lvl4pPr>
    <a:lvl5pPr marL="1828800" algn="l" rtl="0" fontAlgn="base">
      <a:spcBef>
        <a:spcPct val="0"/>
      </a:spcBef>
      <a:spcAft>
        <a:spcPct val="0"/>
      </a:spcAft>
      <a:defRPr kern="1200">
        <a:solidFill>
          <a:schemeClr val="tx1"/>
        </a:solidFill>
        <a:latin typeface="Calibri" charset="0"/>
        <a:ea typeface="MS PGothic" charset="0"/>
        <a:cs typeface="MS PGothic" charset="0"/>
      </a:defRPr>
    </a:lvl5pPr>
    <a:lvl6pPr marL="2286000" algn="l" defTabSz="457200" rtl="0" eaLnBrk="1" latinLnBrk="0" hangingPunct="1">
      <a:defRPr kern="1200">
        <a:solidFill>
          <a:schemeClr val="tx1"/>
        </a:solidFill>
        <a:latin typeface="Calibri" charset="0"/>
        <a:ea typeface="MS PGothic" charset="0"/>
        <a:cs typeface="MS PGothic" charset="0"/>
      </a:defRPr>
    </a:lvl6pPr>
    <a:lvl7pPr marL="2743200" algn="l" defTabSz="457200" rtl="0" eaLnBrk="1" latinLnBrk="0" hangingPunct="1">
      <a:defRPr kern="1200">
        <a:solidFill>
          <a:schemeClr val="tx1"/>
        </a:solidFill>
        <a:latin typeface="Calibri" charset="0"/>
        <a:ea typeface="MS PGothic" charset="0"/>
        <a:cs typeface="MS PGothic" charset="0"/>
      </a:defRPr>
    </a:lvl7pPr>
    <a:lvl8pPr marL="3200400" algn="l" defTabSz="457200" rtl="0" eaLnBrk="1" latinLnBrk="0" hangingPunct="1">
      <a:defRPr kern="1200">
        <a:solidFill>
          <a:schemeClr val="tx1"/>
        </a:solidFill>
        <a:latin typeface="Calibri" charset="0"/>
        <a:ea typeface="MS PGothic" charset="0"/>
        <a:cs typeface="MS PGothic" charset="0"/>
      </a:defRPr>
    </a:lvl8pPr>
    <a:lvl9pPr marL="3657600" algn="l" defTabSz="457200" rtl="0" eaLnBrk="1" latinLnBrk="0" hangingPunct="1">
      <a:defRPr kern="1200">
        <a:solidFill>
          <a:schemeClr val="tx1"/>
        </a:solidFill>
        <a:latin typeface="Calibri" charset="0"/>
        <a:ea typeface="MS PGothic" charset="0"/>
        <a:cs typeface="MS PGothic"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9710" autoAdjust="0"/>
  </p:normalViewPr>
  <p:slideViewPr>
    <p:cSldViewPr>
      <p:cViewPr varScale="1">
        <p:scale>
          <a:sx n="43" d="100"/>
          <a:sy n="43" d="100"/>
        </p:scale>
        <p:origin x="652" y="5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C6F20894-C4D6-754A-BF2F-B78B1A9448F6}" type="datetimeFigureOut">
              <a:rPr lang="en-US"/>
              <a:pPr>
                <a:defRPr/>
              </a:pPr>
              <a:t>3/3/2021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4E9F552F-A2DA-F141-95AF-6946AC98AC38}" type="slidenum">
              <a:rPr lang="en-US"/>
              <a:pPr>
                <a:defRPr/>
              </a:pPr>
              <a:t>‹#›</a:t>
            </a:fld>
            <a:endParaRPr lang="en-US"/>
          </a:p>
        </p:txBody>
      </p:sp>
    </p:spTree>
    <p:extLst>
      <p:ext uri="{BB962C8B-B14F-4D97-AF65-F5344CB8AC3E}">
        <p14:creationId xmlns:p14="http://schemas.microsoft.com/office/powerpoint/2010/main" val="855368619"/>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1pPr>
    <a:lvl2pPr marL="457200"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2pPr>
    <a:lvl3pPr marL="914400"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3pPr>
    <a:lvl4pPr marL="1371600"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4pPr>
    <a:lvl5pPr marL="1828800"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7410"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latin typeface="Calibri" charset="0"/>
              <a:ea typeface="MS PGothic" charset="0"/>
            </a:endParaRPr>
          </a:p>
        </p:txBody>
      </p:sp>
      <p:sp>
        <p:nvSpPr>
          <p:cNvPr id="17411"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fld id="{55D382CC-215A-1445-A33E-5C0D807F74E5}" type="slidenum">
              <a:rPr lang="en-US" sz="1200"/>
              <a:pPr eaLnBrk="1" hangingPunct="1"/>
              <a:t>2</a:t>
            </a:fld>
            <a:endParaRPr lang="en-US" sz="1200"/>
          </a:p>
        </p:txBody>
      </p:sp>
    </p:spTree>
    <p:extLst>
      <p:ext uri="{BB962C8B-B14F-4D97-AF65-F5344CB8AC3E}">
        <p14:creationId xmlns:p14="http://schemas.microsoft.com/office/powerpoint/2010/main" val="8040302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560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MS PGothic" charset="0"/>
              </a:rPr>
              <a:t>Adapted with permission from Holding Ground: A Guide to Northeast Farmland Tenure and Stewardship © 2004 </a:t>
            </a:r>
          </a:p>
          <a:p>
            <a:r>
              <a:rPr lang="en-US">
                <a:latin typeface="Calibri" charset="0"/>
                <a:ea typeface="MS PGothic" charset="0"/>
              </a:rPr>
              <a:t>New England Small Farm Institute</a:t>
            </a:r>
          </a:p>
          <a:p>
            <a:endParaRPr lang="en-US">
              <a:latin typeface="Calibri" charset="0"/>
              <a:ea typeface="MS PGothic" charset="0"/>
            </a:endParaRPr>
          </a:p>
        </p:txBody>
      </p:sp>
      <p:sp>
        <p:nvSpPr>
          <p:cNvPr id="25603"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fld id="{4B3A09E8-4260-9E48-AACC-AA52FFA52779}" type="slidenum">
              <a:rPr lang="en-US" sz="1200"/>
              <a:pPr eaLnBrk="1" hangingPunct="1"/>
              <a:t>14</a:t>
            </a:fld>
            <a:endParaRPr lang="en-US" sz="1200"/>
          </a:p>
        </p:txBody>
      </p:sp>
    </p:spTree>
    <p:extLst>
      <p:ext uri="{BB962C8B-B14F-4D97-AF65-F5344CB8AC3E}">
        <p14:creationId xmlns:p14="http://schemas.microsoft.com/office/powerpoint/2010/main" val="35782064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7650"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MS PGothic" charset="0"/>
              </a:rPr>
              <a:t>Access - Access addresses the user’s rights to get onto and control the land sufficiently to meet farming goals. If a farmer owns the land, he or she enjoys maximum rights and control. Tenancy offers a farmer access to the property, subject to the conditions in the agreement. In practical terms, access also means that the operator must be able to get to and onto the land without undue constraint. For example, if a landlord keeps the gate to the leased property locked or blocked, the tenant may have an agreement to use the land, but experiences barriers to access.</a:t>
            </a:r>
          </a:p>
          <a:p>
            <a:r>
              <a:rPr lang="en-US">
                <a:latin typeface="Calibri" charset="0"/>
                <a:ea typeface="MS PGothic" charset="0"/>
              </a:rPr>
              <a:t>Security: For tenants, security means that the farm operator is (relatively) free from fear that he or she will be arbitrarily kicked off the land, or that the terms of use will be altered without due process. It also means that the length of the lease agreement is sufficient for the farmer to meet his or her goals. While shorter leases offer flexibility (which has advantages), the longer the lease, the more secure the tenure. While the research is inconclusive, a common thought is that the longer the lease, the more likely the tenant is to treat the land well, rather than mine it for short-term gain. Longer-term agreements are more likely to foster longer-term conservation practices such as crop rotations, fallowing and application of certain soil amendments.</a:t>
            </a:r>
          </a:p>
          <a:p>
            <a:r>
              <a:rPr lang="en-US">
                <a:latin typeface="Calibri" charset="0"/>
                <a:ea typeface="MS PGothic" charset="0"/>
              </a:rPr>
              <a:t>Affordability: Housing is often a bigger challenge in terms of affordability than the land. Sometimes the house is part of the farm property and sometimes the farmer can find appropriate housing nearby. Certain non-traditional arrangements address the affordability issue. For example, some long- term and ground leases build in affordability provisions, so that the land is affordable for farming in perpetuity. Easements can reduce the price of a property. Share-lease agreements remove some of the risk from rental payments, making them more affordable. Owner financing and new mission-driven investor financing can offer friendlier terms for farm purchasing.</a:t>
            </a:r>
          </a:p>
          <a:p>
            <a:r>
              <a:rPr lang="en-US">
                <a:latin typeface="Calibri" charset="0"/>
                <a:ea typeface="MS PGothic" charset="0"/>
              </a:rPr>
              <a:t>Legacy: If you own a farm, you can arrange for it to be passed on – within the family, or however else you might choose. Sometimes a farm family will pass the farm to a non-family member, or to a charity such as the church or a land trust.</a:t>
            </a:r>
          </a:p>
          <a:p>
            <a:r>
              <a:rPr lang="en-US">
                <a:latin typeface="Calibri" charset="0"/>
                <a:ea typeface="MS PGothic" charset="0"/>
              </a:rPr>
              <a:t>long-term leases can be inheritable. Ground leases also are inheritable. In the case of a ground lease, you can pass on the improvements you own, as well as the lease itself. </a:t>
            </a:r>
          </a:p>
          <a:p>
            <a:r>
              <a:rPr lang="en-US">
                <a:latin typeface="Calibri" charset="0"/>
                <a:ea typeface="MS PGothic" charset="0"/>
              </a:rPr>
              <a:t>Stewardship: Stewardship implies both values and responsibilities. Most farm property owners feel responsible for making sure that the land is cared for and not abused. Of course, people have different ideas about what constitutes use and abuse. If the owner is the operator of the land, her uses will correspond to her values and goals for it. If the user and owner are different entities, there needs to be an agreement about how both parties’ stewardship goals and values are addressed.</a:t>
            </a:r>
          </a:p>
          <a:p>
            <a:endParaRPr lang="en-US">
              <a:latin typeface="Calibri" charset="0"/>
              <a:ea typeface="MS PGothic" charset="0"/>
            </a:endParaRPr>
          </a:p>
          <a:p>
            <a:endParaRPr lang="en-US">
              <a:latin typeface="Calibri" charset="0"/>
              <a:ea typeface="MS PGothic" charset="0"/>
            </a:endParaRPr>
          </a:p>
        </p:txBody>
      </p:sp>
      <p:sp>
        <p:nvSpPr>
          <p:cNvPr id="27651"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fld id="{900D2D50-24F1-1C4F-8CD6-8C1AB36FED19}" type="slidenum">
              <a:rPr lang="en-US" sz="1200"/>
              <a:pPr eaLnBrk="1" hangingPunct="1"/>
              <a:t>15</a:t>
            </a:fld>
            <a:endParaRPr lang="en-US" sz="1200"/>
          </a:p>
        </p:txBody>
      </p:sp>
    </p:spTree>
    <p:extLst>
      <p:ext uri="{BB962C8B-B14F-4D97-AF65-F5344CB8AC3E}">
        <p14:creationId xmlns:p14="http://schemas.microsoft.com/office/powerpoint/2010/main" val="7824270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9698"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MS PGothic" charset="0"/>
              </a:rPr>
              <a:t>Land tenure arrangements determine who can use what resources for how long, and under what conditions. Tenure arrangements may be well defined or poorly defined, characterized by ambiguities leading to confusion and exploitation. Tenure arrangements may be formalized by written documents or may be informal based on a handshake agreement, longstanding relationships or generally accepted understanding within a community. Many informal agreements often are clear enough to work most of the time, but they may not help resolve unforeseen disputes or be legally enforceable if disputes do arise. A written document is more likely to be clear and legally enforceable.</a:t>
            </a:r>
          </a:p>
          <a:p>
            <a:r>
              <a:rPr lang="en-US" i="1">
                <a:latin typeface="Calibri" charset="0"/>
                <a:ea typeface="MS PGothic" charset="0"/>
              </a:rPr>
              <a:t>Land For Good strongly recommends that land tenure agreements are thorough, carefully crafted and put into writing. This makes them legally enforceable and enables all parties to review the agreements whenever a question arises.</a:t>
            </a:r>
            <a:endParaRPr lang="en-US">
              <a:latin typeface="Calibri" charset="0"/>
              <a:ea typeface="MS PGothic" charset="0"/>
            </a:endParaRPr>
          </a:p>
          <a:p>
            <a:endParaRPr lang="en-US">
              <a:latin typeface="Calibri" charset="0"/>
              <a:ea typeface="MS PGothic" charset="0"/>
            </a:endParaRPr>
          </a:p>
        </p:txBody>
      </p:sp>
      <p:sp>
        <p:nvSpPr>
          <p:cNvPr id="29699"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fld id="{09F87294-26E1-274B-8EDF-7B0145669115}" type="slidenum">
              <a:rPr lang="en-US" sz="1200"/>
              <a:pPr eaLnBrk="1" hangingPunct="1"/>
              <a:t>16</a:t>
            </a:fld>
            <a:endParaRPr lang="en-US" sz="1200"/>
          </a:p>
        </p:txBody>
      </p:sp>
    </p:spTree>
    <p:extLst>
      <p:ext uri="{BB962C8B-B14F-4D97-AF65-F5344CB8AC3E}">
        <p14:creationId xmlns:p14="http://schemas.microsoft.com/office/powerpoint/2010/main" val="2412079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4818"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MS PGothic" charset="0"/>
              </a:rPr>
              <a:t>(2)Care and maintenance of the relationship is of crucial importance. An annual report from the lessee to the lessor detailing what has happened in the year just ending and hopes/plans for the coming year should precede an annual meeting/farm walk.</a:t>
            </a:r>
          </a:p>
          <a:p>
            <a:r>
              <a:rPr lang="en-US">
                <a:latin typeface="Calibri" charset="0"/>
                <a:ea typeface="MS PGothic" charset="0"/>
              </a:rPr>
              <a:t>(7) All agreements should have a section that calls for regularly scheduled meetings and farm walks. These should be at predetermined times and be preceded by an exchange of topics to be covered such that people can come fully prepared. </a:t>
            </a:r>
          </a:p>
          <a:p>
            <a:endParaRPr lang="en-US">
              <a:latin typeface="Calibri" charset="0"/>
              <a:ea typeface="MS PGothic" charset="0"/>
            </a:endParaRPr>
          </a:p>
        </p:txBody>
      </p:sp>
      <p:sp>
        <p:nvSpPr>
          <p:cNvPr id="34819"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fld id="{6053FCDD-A834-2748-A97C-8913931C789C}" type="slidenum">
              <a:rPr lang="en-US" sz="1200"/>
              <a:pPr eaLnBrk="1" hangingPunct="1"/>
              <a:t>20</a:t>
            </a:fld>
            <a:endParaRPr lang="en-US" sz="1200"/>
          </a:p>
        </p:txBody>
      </p:sp>
    </p:spTree>
    <p:extLst>
      <p:ext uri="{BB962C8B-B14F-4D97-AF65-F5344CB8AC3E}">
        <p14:creationId xmlns:p14="http://schemas.microsoft.com/office/powerpoint/2010/main" val="27094220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686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MS PGothic" charset="0"/>
              </a:rPr>
              <a:t>The original agreement should state the protocol for calling in a mediator should re-negotiation be needed.</a:t>
            </a:r>
            <a:br>
              <a:rPr lang="en-US">
                <a:latin typeface="Calibri" charset="0"/>
                <a:ea typeface="MS PGothic" charset="0"/>
              </a:rPr>
            </a:br>
            <a:r>
              <a:rPr lang="en-US">
                <a:latin typeface="Calibri" charset="0"/>
                <a:ea typeface="MS PGothic" charset="0"/>
              </a:rPr>
              <a:t>Once the agreement is in place, there should be firm rules about the circumstances under which it is altered or decisions are made. For example, the agreement should state that, while ideas may be discussed informally, decisions must be made at a sit-down meeting with careful notes recorded.</a:t>
            </a:r>
          </a:p>
        </p:txBody>
      </p:sp>
      <p:sp>
        <p:nvSpPr>
          <p:cNvPr id="36867"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fld id="{DD0BE939-D361-A54E-AFF0-AFD4C3004258}" type="slidenum">
              <a:rPr lang="en-US" sz="1200"/>
              <a:pPr eaLnBrk="1" hangingPunct="1"/>
              <a:t>21</a:t>
            </a:fld>
            <a:endParaRPr lang="en-US" sz="1200"/>
          </a:p>
        </p:txBody>
      </p:sp>
    </p:spTree>
    <p:extLst>
      <p:ext uri="{BB962C8B-B14F-4D97-AF65-F5344CB8AC3E}">
        <p14:creationId xmlns:p14="http://schemas.microsoft.com/office/powerpoint/2010/main" val="6121313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228600" y="228600"/>
            <a:ext cx="8686800" cy="1371600"/>
          </a:xfrm>
          <a:prstGeom prst="rect">
            <a:avLst/>
          </a:prstGeom>
          <a:solidFill>
            <a:srgbClr val="7C8034"/>
          </a:solidFill>
          <a:ln>
            <a:solidFill>
              <a:srgbClr val="6E721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p:nvSpPr>
        <p:spPr>
          <a:xfrm>
            <a:off x="228600" y="1600200"/>
            <a:ext cx="8674100" cy="152400"/>
          </a:xfrm>
          <a:prstGeom prst="rect">
            <a:avLst/>
          </a:prstGeom>
          <a:solidFill>
            <a:srgbClr val="CDD3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6" name="Picture 8" descr="LFG_logo-RGB-Gbgrnd-Tan.png"/>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28600" y="228600"/>
            <a:ext cx="2663825" cy="137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Rectangle 6"/>
          <p:cNvSpPr/>
          <p:nvPr/>
        </p:nvSpPr>
        <p:spPr>
          <a:xfrm>
            <a:off x="228600" y="6019800"/>
            <a:ext cx="8686800" cy="292100"/>
          </a:xfrm>
          <a:prstGeom prst="rect">
            <a:avLst/>
          </a:prstGeom>
          <a:solidFill>
            <a:srgbClr val="7C803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a:xfrm>
            <a:off x="228600" y="228600"/>
            <a:ext cx="8686800" cy="6096000"/>
          </a:xfrm>
          <a:prstGeom prst="rect">
            <a:avLst/>
          </a:prstGeom>
          <a:noFill/>
          <a:ln>
            <a:solidFill>
              <a:srgbClr val="6E721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8"/>
          <p:cNvSpPr/>
          <p:nvPr/>
        </p:nvSpPr>
        <p:spPr>
          <a:xfrm>
            <a:off x="228600" y="228600"/>
            <a:ext cx="8686800" cy="1371600"/>
          </a:xfrm>
          <a:prstGeom prst="rect">
            <a:avLst/>
          </a:prstGeom>
          <a:solidFill>
            <a:srgbClr val="7C8034"/>
          </a:solidFill>
          <a:ln>
            <a:solidFill>
              <a:srgbClr val="6E721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ectangle 9"/>
          <p:cNvSpPr/>
          <p:nvPr/>
        </p:nvSpPr>
        <p:spPr>
          <a:xfrm>
            <a:off x="228600" y="1600200"/>
            <a:ext cx="8674100" cy="152400"/>
          </a:xfrm>
          <a:prstGeom prst="rect">
            <a:avLst/>
          </a:prstGeom>
          <a:solidFill>
            <a:srgbClr val="CDD3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1" name="Picture 13" descr="LFG_logo-RGB-Gbgrnd-Tan.png"/>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28600" y="228600"/>
            <a:ext cx="2663825" cy="137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 name="Rectangle 11"/>
          <p:cNvSpPr/>
          <p:nvPr/>
        </p:nvSpPr>
        <p:spPr>
          <a:xfrm>
            <a:off x="228600" y="6019800"/>
            <a:ext cx="8686800" cy="292100"/>
          </a:xfrm>
          <a:prstGeom prst="rect">
            <a:avLst/>
          </a:prstGeom>
          <a:solidFill>
            <a:srgbClr val="7C803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Rectangle 12"/>
          <p:cNvSpPr/>
          <p:nvPr/>
        </p:nvSpPr>
        <p:spPr>
          <a:xfrm>
            <a:off x="228600" y="228600"/>
            <a:ext cx="8686800" cy="6096000"/>
          </a:xfrm>
          <a:prstGeom prst="rect">
            <a:avLst/>
          </a:prstGeom>
          <a:noFill/>
          <a:ln>
            <a:solidFill>
              <a:srgbClr val="6E721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ctrTitle"/>
          </p:nvPr>
        </p:nvSpPr>
        <p:spPr>
          <a:xfrm>
            <a:off x="685800" y="2130425"/>
            <a:ext cx="7772400" cy="1470025"/>
          </a:xfrm>
        </p:spPr>
        <p:txBody>
          <a:bodyPr/>
          <a:lstStyle>
            <a:lvl1pPr>
              <a:defRPr>
                <a:solidFill>
                  <a:srgbClr val="7C8034"/>
                </a:solidFill>
                <a:latin typeface="Georgia" pitchFamily="18" charset="0"/>
              </a:defRPr>
            </a:lvl1p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Myriad Pro"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4" name="Footer Placeholder 4"/>
          <p:cNvSpPr>
            <a:spLocks noGrp="1"/>
          </p:cNvSpPr>
          <p:nvPr>
            <p:ph type="ftr" sz="quarter" idx="10"/>
          </p:nvPr>
        </p:nvSpPr>
        <p:spPr>
          <a:xfrm>
            <a:off x="215900" y="6362700"/>
            <a:ext cx="2895600" cy="365125"/>
          </a:xfrm>
        </p:spPr>
        <p:txBody>
          <a:bodyPr/>
          <a:lstStyle>
            <a:lvl1pPr algn="l">
              <a:defRPr/>
            </a:lvl1pPr>
          </a:lstStyle>
          <a:p>
            <a:pPr>
              <a:defRPr/>
            </a:pPr>
            <a:endParaRPr lang="en-US"/>
          </a:p>
        </p:txBody>
      </p:sp>
      <p:sp>
        <p:nvSpPr>
          <p:cNvPr id="15" name="Slide Number Placeholder 5"/>
          <p:cNvSpPr>
            <a:spLocks noGrp="1"/>
          </p:cNvSpPr>
          <p:nvPr>
            <p:ph type="sldNum" sz="quarter" idx="11"/>
          </p:nvPr>
        </p:nvSpPr>
        <p:spPr/>
        <p:txBody>
          <a:bodyPr/>
          <a:lstStyle>
            <a:lvl1pPr>
              <a:defRPr/>
            </a:lvl1pPr>
          </a:lstStyle>
          <a:p>
            <a:pPr>
              <a:defRPr/>
            </a:pPr>
            <a:fld id="{F44D4691-7E49-2F43-BC5F-4A4F6F452C1B}" type="slidenum">
              <a:rPr lang="en-US"/>
              <a:pPr>
                <a:defRPr/>
              </a:pPr>
              <a:t>‹#›</a:t>
            </a:fld>
            <a:endParaRPr lang="en-US"/>
          </a:p>
        </p:txBody>
      </p:sp>
    </p:spTree>
    <p:extLst>
      <p:ext uri="{BB962C8B-B14F-4D97-AF65-F5344CB8AC3E}">
        <p14:creationId xmlns:p14="http://schemas.microsoft.com/office/powerpoint/2010/main" val="31180742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6" descr="LFG_logo-RGB.png"/>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962400" y="6248400"/>
            <a:ext cx="1212850" cy="498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solidFill>
            <a:srgbClr val="7C8034"/>
          </a:solidFill>
        </p:spPr>
        <p:txBody>
          <a:bodyPr/>
          <a:lstStyle>
            <a:lvl1pPr>
              <a:defRPr>
                <a:solidFill>
                  <a:schemeClr val="bg1"/>
                </a:solidFill>
                <a:latin typeface="Georgia" pitchFamily="18" charset="0"/>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latin typeface="Myriad Pro" pitchFamily="34" charset="0"/>
              </a:defRPr>
            </a:lvl1pPr>
            <a:lvl2pPr>
              <a:defRPr>
                <a:latin typeface="Myriad Pro" pitchFamily="34" charset="0"/>
              </a:defRPr>
            </a:lvl2pPr>
            <a:lvl3pPr>
              <a:defRPr>
                <a:latin typeface="Myriad Pro" pitchFamily="34" charset="0"/>
              </a:defRPr>
            </a:lvl3pPr>
            <a:lvl4pPr>
              <a:defRPr>
                <a:latin typeface="Myriad Pro" pitchFamily="34" charset="0"/>
              </a:defRPr>
            </a:lvl4pPr>
            <a:lvl5pPr>
              <a:defRPr>
                <a:latin typeface="Myriad Pro"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DE2CD4BC-8DC5-9444-9110-359DCE290A0F}" type="slidenum">
              <a:rPr lang="en-US"/>
              <a:pPr>
                <a:defRPr/>
              </a:pPr>
              <a:t>‹#›</a:t>
            </a:fld>
            <a:endParaRPr lang="en-US"/>
          </a:p>
        </p:txBody>
      </p:sp>
      <p:sp>
        <p:nvSpPr>
          <p:cNvPr id="6" name="Footer Placeholder 4"/>
          <p:cNvSpPr>
            <a:spLocks noGrp="1"/>
          </p:cNvSpPr>
          <p:nvPr>
            <p:ph type="ftr" sz="quarter" idx="11"/>
          </p:nvPr>
        </p:nvSpPr>
        <p:spPr>
          <a:xfrm>
            <a:off x="457200" y="6324600"/>
            <a:ext cx="2895600" cy="365125"/>
          </a:xfrm>
        </p:spPr>
        <p:txBody>
          <a:bodyPr/>
          <a:lstStyle>
            <a:lvl1pPr algn="l">
              <a:defRPr/>
            </a:lvl1pPr>
          </a:lstStyle>
          <a:p>
            <a:pPr>
              <a:defRPr/>
            </a:pPr>
            <a:endParaRPr lang="en-US"/>
          </a:p>
        </p:txBody>
      </p:sp>
    </p:spTree>
    <p:extLst>
      <p:ext uri="{BB962C8B-B14F-4D97-AF65-F5344CB8AC3E}">
        <p14:creationId xmlns:p14="http://schemas.microsoft.com/office/powerpoint/2010/main" val="2927290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4" name="Picture 6" descr="LFG_logo-RGB.png"/>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962400" y="6248400"/>
            <a:ext cx="1212850" cy="498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Vertical Title 1"/>
          <p:cNvSpPr>
            <a:spLocks noGrp="1"/>
          </p:cNvSpPr>
          <p:nvPr>
            <p:ph type="title" orient="vert"/>
          </p:nvPr>
        </p:nvSpPr>
        <p:spPr>
          <a:xfrm>
            <a:off x="6629400" y="274638"/>
            <a:ext cx="2057400" cy="5851525"/>
          </a:xfrm>
          <a:solidFill>
            <a:srgbClr val="7C8034"/>
          </a:solidFill>
        </p:spPr>
        <p:txBody>
          <a:bodyPr vert="eaVert"/>
          <a:lstStyle>
            <a:lvl1pPr>
              <a:defRPr>
                <a:solidFill>
                  <a:schemeClr val="bg1"/>
                </a:solidFill>
                <a:latin typeface="Georgia" pitchFamily="18" charset="0"/>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lvl1pPr>
              <a:defRPr>
                <a:latin typeface="Myriad Pro" pitchFamily="34" charset="0"/>
              </a:defRPr>
            </a:lvl1pPr>
            <a:lvl2pPr>
              <a:defRPr>
                <a:latin typeface="Myriad Pro" pitchFamily="34" charset="0"/>
              </a:defRPr>
            </a:lvl2pPr>
            <a:lvl3pPr>
              <a:defRPr>
                <a:latin typeface="Myriad Pro" pitchFamily="34" charset="0"/>
              </a:defRPr>
            </a:lvl3pPr>
            <a:lvl4pPr>
              <a:defRPr>
                <a:latin typeface="Myriad Pro" pitchFamily="34" charset="0"/>
              </a:defRPr>
            </a:lvl4pPr>
            <a:lvl5pPr>
              <a:defRPr>
                <a:latin typeface="Myriad Pro"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F495503B-3A34-1444-90E9-DC16283A50CB}" type="slidenum">
              <a:rPr lang="en-US"/>
              <a:pPr>
                <a:defRPr/>
              </a:pPr>
              <a:t>‹#›</a:t>
            </a:fld>
            <a:endParaRPr lang="en-US"/>
          </a:p>
        </p:txBody>
      </p:sp>
      <p:sp>
        <p:nvSpPr>
          <p:cNvPr id="6" name="Footer Placeholder 4"/>
          <p:cNvSpPr>
            <a:spLocks noGrp="1"/>
          </p:cNvSpPr>
          <p:nvPr>
            <p:ph type="ftr" sz="quarter" idx="11"/>
          </p:nvPr>
        </p:nvSpPr>
        <p:spPr>
          <a:xfrm>
            <a:off x="457200" y="6324600"/>
            <a:ext cx="2895600" cy="365125"/>
          </a:xfrm>
        </p:spPr>
        <p:txBody>
          <a:bodyPr/>
          <a:lstStyle>
            <a:lvl1pPr algn="l">
              <a:defRPr/>
            </a:lvl1pPr>
          </a:lstStyle>
          <a:p>
            <a:pPr>
              <a:defRPr/>
            </a:pPr>
            <a:endParaRPr lang="en-US"/>
          </a:p>
        </p:txBody>
      </p:sp>
    </p:spTree>
    <p:extLst>
      <p:ext uri="{BB962C8B-B14F-4D97-AF65-F5344CB8AC3E}">
        <p14:creationId xmlns:p14="http://schemas.microsoft.com/office/powerpoint/2010/main" val="4768774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6" descr="LFG_logo-RGB.png"/>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962400" y="6248400"/>
            <a:ext cx="1212850" cy="498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7" descr="LFG_logo-RGB.png"/>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962400" y="6248400"/>
            <a:ext cx="1212850" cy="498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solidFill>
            <a:srgbClr val="7C8034"/>
          </a:solidFill>
        </p:spPr>
        <p:txBody>
          <a:bodyPr/>
          <a:lstStyle>
            <a:lvl1pPr>
              <a:defRPr>
                <a:solidFill>
                  <a:schemeClr val="bg1"/>
                </a:solidFill>
                <a:latin typeface="Georgia" pitchFamily="18"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latin typeface="Myriad Pro" pitchFamily="34" charset="0"/>
              </a:defRPr>
            </a:lvl1pPr>
            <a:lvl2pPr>
              <a:defRPr>
                <a:latin typeface="Myriad Pro" pitchFamily="34" charset="0"/>
              </a:defRPr>
            </a:lvl2pPr>
            <a:lvl3pPr>
              <a:defRPr>
                <a:latin typeface="Myriad Pro" pitchFamily="34" charset="0"/>
              </a:defRPr>
            </a:lvl3pPr>
            <a:lvl4pPr>
              <a:defRPr>
                <a:latin typeface="Myriad Pro" pitchFamily="34" charset="0"/>
              </a:defRPr>
            </a:lvl4pPr>
            <a:lvl5pPr>
              <a:defRPr>
                <a:latin typeface="Myriad Pro"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4"/>
          <p:cNvSpPr>
            <a:spLocks noGrp="1"/>
          </p:cNvSpPr>
          <p:nvPr>
            <p:ph type="ftr" sz="quarter" idx="10"/>
          </p:nvPr>
        </p:nvSpPr>
        <p:spPr>
          <a:xfrm>
            <a:off x="457200" y="6324600"/>
            <a:ext cx="2895600" cy="365125"/>
          </a:xfrm>
        </p:spPr>
        <p:txBody>
          <a:bodyPr/>
          <a:lstStyle>
            <a:lvl1pPr algn="l">
              <a:defRPr/>
            </a:lvl1pPr>
          </a:lstStyle>
          <a:p>
            <a:pPr>
              <a:defRPr/>
            </a:pPr>
            <a:endParaRPr lang="en-US"/>
          </a:p>
        </p:txBody>
      </p:sp>
      <p:sp>
        <p:nvSpPr>
          <p:cNvPr id="7" name="Slide Number Placeholder 5"/>
          <p:cNvSpPr>
            <a:spLocks noGrp="1"/>
          </p:cNvSpPr>
          <p:nvPr>
            <p:ph type="sldNum" sz="quarter" idx="11"/>
          </p:nvPr>
        </p:nvSpPr>
        <p:spPr/>
        <p:txBody>
          <a:bodyPr/>
          <a:lstStyle>
            <a:lvl1pPr>
              <a:defRPr/>
            </a:lvl1pPr>
          </a:lstStyle>
          <a:p>
            <a:pPr>
              <a:defRPr/>
            </a:pPr>
            <a:fld id="{A53D5F44-2702-C24D-BB5D-8F7C88323EB4}" type="slidenum">
              <a:rPr lang="en-US"/>
              <a:pPr>
                <a:defRPr/>
              </a:pPr>
              <a:t>‹#›</a:t>
            </a:fld>
            <a:endParaRPr lang="en-US"/>
          </a:p>
        </p:txBody>
      </p:sp>
    </p:spTree>
    <p:extLst>
      <p:ext uri="{BB962C8B-B14F-4D97-AF65-F5344CB8AC3E}">
        <p14:creationId xmlns:p14="http://schemas.microsoft.com/office/powerpoint/2010/main" val="3945627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6" descr="LFG_logo-RGB.png"/>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962400" y="6248400"/>
            <a:ext cx="1212850" cy="498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722313" y="4406900"/>
            <a:ext cx="7772400" cy="1362075"/>
          </a:xfrm>
          <a:solidFill>
            <a:srgbClr val="7C8034"/>
          </a:solidFill>
        </p:spPr>
        <p:txBody>
          <a:bodyPr anchor="t"/>
          <a:lstStyle>
            <a:lvl1pPr algn="l">
              <a:defRPr sz="4000" b="1" cap="none" baseline="0">
                <a:solidFill>
                  <a:schemeClr val="bg1"/>
                </a:solidFill>
                <a:latin typeface="Georgia" pitchFamily="18" charset="0"/>
              </a:defRPr>
            </a:lvl1pPr>
          </a:lstStyle>
          <a:p>
            <a:r>
              <a:rPr lang="en-US"/>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latin typeface="Myriad Pro"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2DE58E10-6EC5-4E4C-B515-7664F1BA8292}" type="slidenum">
              <a:rPr lang="en-US"/>
              <a:pPr>
                <a:defRPr/>
              </a:pPr>
              <a:t>‹#›</a:t>
            </a:fld>
            <a:endParaRPr lang="en-US"/>
          </a:p>
        </p:txBody>
      </p:sp>
      <p:sp>
        <p:nvSpPr>
          <p:cNvPr id="6" name="Footer Placeholder 4"/>
          <p:cNvSpPr>
            <a:spLocks noGrp="1"/>
          </p:cNvSpPr>
          <p:nvPr>
            <p:ph type="ftr" sz="quarter" idx="11"/>
          </p:nvPr>
        </p:nvSpPr>
        <p:spPr>
          <a:xfrm>
            <a:off x="457200" y="6324600"/>
            <a:ext cx="2895600" cy="365125"/>
          </a:xfrm>
        </p:spPr>
        <p:txBody>
          <a:bodyPr/>
          <a:lstStyle>
            <a:lvl1pPr algn="l">
              <a:defRPr/>
            </a:lvl1pPr>
          </a:lstStyle>
          <a:p>
            <a:pPr>
              <a:defRPr/>
            </a:pPr>
            <a:endParaRPr lang="en-US"/>
          </a:p>
        </p:txBody>
      </p:sp>
    </p:spTree>
    <p:extLst>
      <p:ext uri="{BB962C8B-B14F-4D97-AF65-F5344CB8AC3E}">
        <p14:creationId xmlns:p14="http://schemas.microsoft.com/office/powerpoint/2010/main" val="25488008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6" descr="LFG_logo-RGB.png"/>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962400" y="6248400"/>
            <a:ext cx="1212850" cy="498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solidFill>
            <a:srgbClr val="7C8034"/>
          </a:solidFill>
        </p:spPr>
        <p:txBody>
          <a:bodyPr/>
          <a:lstStyle>
            <a:lvl1pPr>
              <a:defRPr>
                <a:solidFill>
                  <a:schemeClr val="bg1"/>
                </a:solidFill>
                <a:latin typeface="Georgia" pitchFamily="18" charset="0"/>
              </a:defRPr>
            </a:lvl1pPr>
          </a:lstStyle>
          <a:p>
            <a:r>
              <a:rPr lang="en-US"/>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atin typeface="Myriad Pro" pitchFamily="34" charset="0"/>
              </a:defRPr>
            </a:lvl1pPr>
            <a:lvl2pPr>
              <a:defRPr sz="2400">
                <a:latin typeface="Myriad Pro" pitchFamily="34" charset="0"/>
              </a:defRPr>
            </a:lvl2pPr>
            <a:lvl3pPr>
              <a:defRPr sz="2000">
                <a:latin typeface="Myriad Pro" pitchFamily="34" charset="0"/>
              </a:defRPr>
            </a:lvl3pPr>
            <a:lvl4pPr>
              <a:defRPr sz="1800">
                <a:latin typeface="Myriad Pro" pitchFamily="34" charset="0"/>
              </a:defRPr>
            </a:lvl4pPr>
            <a:lvl5pPr>
              <a:defRPr sz="1800">
                <a:latin typeface="Myriad Pro"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atin typeface="Myriad Pro" pitchFamily="34" charset="0"/>
              </a:defRPr>
            </a:lvl1pPr>
            <a:lvl2pPr>
              <a:defRPr sz="2400">
                <a:latin typeface="Myriad Pro" pitchFamily="34" charset="0"/>
              </a:defRPr>
            </a:lvl2pPr>
            <a:lvl3pPr>
              <a:defRPr sz="2000">
                <a:latin typeface="Myriad Pro" pitchFamily="34" charset="0"/>
              </a:defRPr>
            </a:lvl3pPr>
            <a:lvl4pPr>
              <a:defRPr sz="1800">
                <a:latin typeface="Myriad Pro" pitchFamily="34" charset="0"/>
              </a:defRPr>
            </a:lvl4pPr>
            <a:lvl5pPr>
              <a:defRPr sz="1800">
                <a:latin typeface="Myriad Pro"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6"/>
          <p:cNvSpPr>
            <a:spLocks noGrp="1"/>
          </p:cNvSpPr>
          <p:nvPr>
            <p:ph type="sldNum" sz="quarter" idx="10"/>
          </p:nvPr>
        </p:nvSpPr>
        <p:spPr/>
        <p:txBody>
          <a:bodyPr/>
          <a:lstStyle>
            <a:lvl1pPr>
              <a:defRPr/>
            </a:lvl1pPr>
          </a:lstStyle>
          <a:p>
            <a:pPr>
              <a:defRPr/>
            </a:pPr>
            <a:fld id="{EA376006-2C0B-7447-98A5-415FA7AEED67}" type="slidenum">
              <a:rPr lang="en-US"/>
              <a:pPr>
                <a:defRPr/>
              </a:pPr>
              <a:t>‹#›</a:t>
            </a:fld>
            <a:endParaRPr lang="en-US"/>
          </a:p>
        </p:txBody>
      </p:sp>
      <p:sp>
        <p:nvSpPr>
          <p:cNvPr id="7" name="Footer Placeholder 4"/>
          <p:cNvSpPr>
            <a:spLocks noGrp="1"/>
          </p:cNvSpPr>
          <p:nvPr>
            <p:ph type="ftr" sz="quarter" idx="11"/>
          </p:nvPr>
        </p:nvSpPr>
        <p:spPr>
          <a:xfrm>
            <a:off x="457200" y="6324600"/>
            <a:ext cx="2895600" cy="365125"/>
          </a:xfrm>
        </p:spPr>
        <p:txBody>
          <a:bodyPr/>
          <a:lstStyle>
            <a:lvl1pPr algn="l">
              <a:defRPr/>
            </a:lvl1pPr>
          </a:lstStyle>
          <a:p>
            <a:pPr>
              <a:defRPr/>
            </a:pPr>
            <a:endParaRPr lang="en-US"/>
          </a:p>
        </p:txBody>
      </p:sp>
    </p:spTree>
    <p:extLst>
      <p:ext uri="{BB962C8B-B14F-4D97-AF65-F5344CB8AC3E}">
        <p14:creationId xmlns:p14="http://schemas.microsoft.com/office/powerpoint/2010/main" val="14817436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6" descr="LFG_logo-RGB.png"/>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962400" y="6248400"/>
            <a:ext cx="1212850" cy="498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solidFill>
            <a:srgbClr val="7C8034"/>
          </a:solidFill>
        </p:spPr>
        <p:txBody>
          <a:bodyPr/>
          <a:lstStyle>
            <a:lvl1pPr>
              <a:defRPr>
                <a:solidFill>
                  <a:schemeClr val="bg1"/>
                </a:solidFill>
                <a:latin typeface="Georgia" pitchFamily="18" charset="0"/>
              </a:defRPr>
            </a:lvl1pPr>
          </a:lstStyle>
          <a:p>
            <a:r>
              <a:rPr lang="en-US"/>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noAutofit/>
          </a:bodyPr>
          <a:lstStyle>
            <a:lvl1pPr marL="0" indent="0">
              <a:buNone/>
              <a:defRPr sz="2400" b="1">
                <a:latin typeface="Georgia"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Myriad Pro" pitchFamily="34" charset="0"/>
              </a:defRPr>
            </a:lvl1pPr>
            <a:lvl2pPr>
              <a:defRPr sz="2000">
                <a:latin typeface="Myriad Pro" pitchFamily="34" charset="0"/>
              </a:defRPr>
            </a:lvl2pPr>
            <a:lvl3pPr>
              <a:defRPr sz="1800">
                <a:latin typeface="Myriad Pro" pitchFamily="34" charset="0"/>
              </a:defRPr>
            </a:lvl3pPr>
            <a:lvl4pPr>
              <a:defRPr sz="1600">
                <a:latin typeface="Myriad Pro" pitchFamily="34" charset="0"/>
              </a:defRPr>
            </a:lvl4pPr>
            <a:lvl5pPr>
              <a:defRPr sz="1600">
                <a:latin typeface="Myriad Pro"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atin typeface="Georgia"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atin typeface="Myriad Pro" pitchFamily="34" charset="0"/>
              </a:defRPr>
            </a:lvl1pPr>
            <a:lvl2pPr>
              <a:defRPr sz="2000">
                <a:latin typeface="Myriad Pro" pitchFamily="34" charset="0"/>
              </a:defRPr>
            </a:lvl2pPr>
            <a:lvl3pPr>
              <a:defRPr sz="1800">
                <a:latin typeface="Myriad Pro" pitchFamily="34" charset="0"/>
              </a:defRPr>
            </a:lvl3pPr>
            <a:lvl4pPr>
              <a:defRPr sz="1600">
                <a:latin typeface="Myriad Pro" pitchFamily="34" charset="0"/>
              </a:defRPr>
            </a:lvl4pPr>
            <a:lvl5pPr>
              <a:defRPr sz="1600">
                <a:latin typeface="Myriad Pro"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8"/>
          <p:cNvSpPr>
            <a:spLocks noGrp="1"/>
          </p:cNvSpPr>
          <p:nvPr>
            <p:ph type="sldNum" sz="quarter" idx="10"/>
          </p:nvPr>
        </p:nvSpPr>
        <p:spPr/>
        <p:txBody>
          <a:bodyPr/>
          <a:lstStyle>
            <a:lvl1pPr>
              <a:defRPr/>
            </a:lvl1pPr>
          </a:lstStyle>
          <a:p>
            <a:pPr>
              <a:defRPr/>
            </a:pPr>
            <a:fld id="{6344FD9D-BBF2-4144-B8B1-25CA5FB895B3}" type="slidenum">
              <a:rPr lang="en-US"/>
              <a:pPr>
                <a:defRPr/>
              </a:pPr>
              <a:t>‹#›</a:t>
            </a:fld>
            <a:endParaRPr lang="en-US"/>
          </a:p>
        </p:txBody>
      </p:sp>
      <p:sp>
        <p:nvSpPr>
          <p:cNvPr id="9" name="Footer Placeholder 4"/>
          <p:cNvSpPr>
            <a:spLocks noGrp="1"/>
          </p:cNvSpPr>
          <p:nvPr>
            <p:ph type="ftr" sz="quarter" idx="11"/>
          </p:nvPr>
        </p:nvSpPr>
        <p:spPr>
          <a:xfrm>
            <a:off x="457200" y="6324600"/>
            <a:ext cx="2895600" cy="365125"/>
          </a:xfrm>
        </p:spPr>
        <p:txBody>
          <a:bodyPr/>
          <a:lstStyle>
            <a:lvl1pPr algn="l">
              <a:defRPr/>
            </a:lvl1pPr>
          </a:lstStyle>
          <a:p>
            <a:pPr>
              <a:defRPr/>
            </a:pPr>
            <a:endParaRPr lang="en-US"/>
          </a:p>
        </p:txBody>
      </p:sp>
    </p:spTree>
    <p:extLst>
      <p:ext uri="{BB962C8B-B14F-4D97-AF65-F5344CB8AC3E}">
        <p14:creationId xmlns:p14="http://schemas.microsoft.com/office/powerpoint/2010/main" val="28783298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6" descr="LFG_logo-RGB.png"/>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962400" y="6248400"/>
            <a:ext cx="1212850" cy="498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solidFill>
            <a:srgbClr val="7C8034"/>
          </a:solidFill>
        </p:spPr>
        <p:txBody>
          <a:bodyPr/>
          <a:lstStyle>
            <a:lvl1pPr>
              <a:defRPr>
                <a:solidFill>
                  <a:schemeClr val="bg1"/>
                </a:solidFill>
                <a:latin typeface="Georgia" pitchFamily="18" charset="0"/>
              </a:defRPr>
            </a:lvl1pPr>
          </a:lstStyle>
          <a:p>
            <a:r>
              <a:rPr lang="en-US"/>
              <a:t>Click to edit Master title style</a:t>
            </a:r>
            <a:endParaRPr lang="en-US" dirty="0"/>
          </a:p>
        </p:txBody>
      </p:sp>
      <p:sp>
        <p:nvSpPr>
          <p:cNvPr id="4" name="Slide Number Placeholder 4"/>
          <p:cNvSpPr>
            <a:spLocks noGrp="1"/>
          </p:cNvSpPr>
          <p:nvPr>
            <p:ph type="sldNum" sz="quarter" idx="10"/>
          </p:nvPr>
        </p:nvSpPr>
        <p:spPr/>
        <p:txBody>
          <a:bodyPr/>
          <a:lstStyle>
            <a:lvl1pPr>
              <a:defRPr/>
            </a:lvl1pPr>
          </a:lstStyle>
          <a:p>
            <a:pPr>
              <a:defRPr/>
            </a:pPr>
            <a:fld id="{92577F41-A114-AA44-8C44-D6F601772956}" type="slidenum">
              <a:rPr lang="en-US"/>
              <a:pPr>
                <a:defRPr/>
              </a:pPr>
              <a:t>‹#›</a:t>
            </a:fld>
            <a:endParaRPr lang="en-US"/>
          </a:p>
        </p:txBody>
      </p:sp>
      <p:sp>
        <p:nvSpPr>
          <p:cNvPr id="5" name="Footer Placeholder 4"/>
          <p:cNvSpPr>
            <a:spLocks noGrp="1"/>
          </p:cNvSpPr>
          <p:nvPr>
            <p:ph type="ftr" sz="quarter" idx="11"/>
          </p:nvPr>
        </p:nvSpPr>
        <p:spPr>
          <a:xfrm>
            <a:off x="457200" y="6324600"/>
            <a:ext cx="2895600" cy="365125"/>
          </a:xfrm>
        </p:spPr>
        <p:txBody>
          <a:bodyPr/>
          <a:lstStyle>
            <a:lvl1pPr algn="l">
              <a:defRPr/>
            </a:lvl1pPr>
          </a:lstStyle>
          <a:p>
            <a:pPr>
              <a:defRPr/>
            </a:pPr>
            <a:endParaRPr lang="en-US"/>
          </a:p>
        </p:txBody>
      </p:sp>
    </p:spTree>
    <p:extLst>
      <p:ext uri="{BB962C8B-B14F-4D97-AF65-F5344CB8AC3E}">
        <p14:creationId xmlns:p14="http://schemas.microsoft.com/office/powerpoint/2010/main" val="39484256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pic>
        <p:nvPicPr>
          <p:cNvPr id="3" name="Picture 6" descr="LFG_logo-RGB.png"/>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962400" y="6283325"/>
            <a:ext cx="1212850" cy="498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Rectangle 3"/>
          <p:cNvSpPr/>
          <p:nvPr/>
        </p:nvSpPr>
        <p:spPr>
          <a:xfrm>
            <a:off x="228600" y="152400"/>
            <a:ext cx="8686800" cy="1371600"/>
          </a:xfrm>
          <a:prstGeom prst="rect">
            <a:avLst/>
          </a:prstGeom>
          <a:solidFill>
            <a:srgbClr val="7C8034"/>
          </a:solidFill>
          <a:ln>
            <a:solidFill>
              <a:srgbClr val="6E721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p:nvSpPr>
        <p:spPr>
          <a:xfrm>
            <a:off x="228600" y="1524000"/>
            <a:ext cx="8674100" cy="152400"/>
          </a:xfrm>
          <a:prstGeom prst="rect">
            <a:avLst/>
          </a:prstGeom>
          <a:solidFill>
            <a:srgbClr val="CDD3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a:off x="228600" y="5943600"/>
            <a:ext cx="8686800" cy="292100"/>
          </a:xfrm>
          <a:prstGeom prst="rect">
            <a:avLst/>
          </a:prstGeom>
          <a:solidFill>
            <a:srgbClr val="7C803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p:nvSpPr>
        <p:spPr>
          <a:xfrm>
            <a:off x="228600" y="152400"/>
            <a:ext cx="8686800" cy="6096000"/>
          </a:xfrm>
          <a:prstGeom prst="rect">
            <a:avLst/>
          </a:prstGeom>
          <a:noFill/>
          <a:ln>
            <a:solidFill>
              <a:srgbClr val="6E721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Title 1"/>
          <p:cNvSpPr>
            <a:spLocks noGrp="1"/>
          </p:cNvSpPr>
          <p:nvPr>
            <p:ph type="title"/>
          </p:nvPr>
        </p:nvSpPr>
        <p:spPr>
          <a:xfrm>
            <a:off x="457200" y="274638"/>
            <a:ext cx="8229600" cy="1143000"/>
          </a:xfrm>
          <a:noFill/>
        </p:spPr>
        <p:txBody>
          <a:bodyPr/>
          <a:lstStyle>
            <a:lvl1pPr>
              <a:defRPr>
                <a:solidFill>
                  <a:schemeClr val="bg1"/>
                </a:solidFill>
                <a:latin typeface="Georgia" pitchFamily="18" charset="0"/>
              </a:defRPr>
            </a:lvl1pPr>
          </a:lstStyle>
          <a:p>
            <a:r>
              <a:rPr lang="en-US"/>
              <a:t>Click to edit Master title style</a:t>
            </a:r>
            <a:endParaRPr lang="en-US" dirty="0"/>
          </a:p>
        </p:txBody>
      </p:sp>
      <p:sp>
        <p:nvSpPr>
          <p:cNvPr id="8" name="Slide Number Placeholder 3"/>
          <p:cNvSpPr>
            <a:spLocks noGrp="1"/>
          </p:cNvSpPr>
          <p:nvPr>
            <p:ph type="sldNum" sz="quarter" idx="10"/>
          </p:nvPr>
        </p:nvSpPr>
        <p:spPr/>
        <p:txBody>
          <a:bodyPr/>
          <a:lstStyle>
            <a:lvl1pPr>
              <a:defRPr/>
            </a:lvl1pPr>
          </a:lstStyle>
          <a:p>
            <a:pPr>
              <a:defRPr/>
            </a:pPr>
            <a:fld id="{FBB57D1E-666F-8E47-8D1E-FC3810A527FB}" type="slidenum">
              <a:rPr lang="en-US"/>
              <a:pPr>
                <a:defRPr/>
              </a:pPr>
              <a:t>‹#›</a:t>
            </a:fld>
            <a:endParaRPr lang="en-US"/>
          </a:p>
        </p:txBody>
      </p:sp>
      <p:sp>
        <p:nvSpPr>
          <p:cNvPr id="9" name="Footer Placeholder 4"/>
          <p:cNvSpPr>
            <a:spLocks noGrp="1"/>
          </p:cNvSpPr>
          <p:nvPr>
            <p:ph type="ftr" sz="quarter" idx="11"/>
          </p:nvPr>
        </p:nvSpPr>
        <p:spPr>
          <a:xfrm>
            <a:off x="457200" y="6324600"/>
            <a:ext cx="2895600" cy="365125"/>
          </a:xfrm>
        </p:spPr>
        <p:txBody>
          <a:bodyPr/>
          <a:lstStyle>
            <a:lvl1pPr algn="l">
              <a:defRPr/>
            </a:lvl1pPr>
          </a:lstStyle>
          <a:p>
            <a:pPr>
              <a:defRPr/>
            </a:pPr>
            <a:endParaRPr lang="en-US"/>
          </a:p>
        </p:txBody>
      </p:sp>
    </p:spTree>
    <p:extLst>
      <p:ext uri="{BB962C8B-B14F-4D97-AF65-F5344CB8AC3E}">
        <p14:creationId xmlns:p14="http://schemas.microsoft.com/office/powerpoint/2010/main" val="35840613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6" descr="LFG_logo-RGB.png"/>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962400" y="6248400"/>
            <a:ext cx="1212850" cy="498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457200" y="273050"/>
            <a:ext cx="3008313" cy="1162050"/>
          </a:xfrm>
          <a:solidFill>
            <a:srgbClr val="7C8034"/>
          </a:solidFill>
        </p:spPr>
        <p:txBody>
          <a:bodyPr anchor="b"/>
          <a:lstStyle>
            <a:lvl1pPr algn="l">
              <a:defRPr sz="2000" b="1">
                <a:solidFill>
                  <a:schemeClr val="bg1"/>
                </a:solidFill>
                <a:latin typeface="Georgia" pitchFamily="18" charset="0"/>
              </a:defRPr>
            </a:lvl1pPr>
          </a:lstStyle>
          <a:p>
            <a:r>
              <a:rPr lang="en-US"/>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atin typeface="Myriad Pro" pitchFamily="34" charset="0"/>
              </a:defRPr>
            </a:lvl1pPr>
            <a:lvl2pPr>
              <a:defRPr sz="2800">
                <a:latin typeface="Myriad Pro" pitchFamily="34" charset="0"/>
              </a:defRPr>
            </a:lvl2pPr>
            <a:lvl3pPr>
              <a:defRPr sz="2400">
                <a:latin typeface="Myriad Pro" pitchFamily="34" charset="0"/>
              </a:defRPr>
            </a:lvl3pPr>
            <a:lvl4pPr>
              <a:defRPr sz="2000">
                <a:latin typeface="Myriad Pro" pitchFamily="34" charset="0"/>
              </a:defRPr>
            </a:lvl4pPr>
            <a:lvl5pPr>
              <a:defRPr sz="2000">
                <a:latin typeface="Myriad Pro"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atin typeface="Myriad Pro"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Slide Number Placeholder 6"/>
          <p:cNvSpPr>
            <a:spLocks noGrp="1"/>
          </p:cNvSpPr>
          <p:nvPr>
            <p:ph type="sldNum" sz="quarter" idx="10"/>
          </p:nvPr>
        </p:nvSpPr>
        <p:spPr/>
        <p:txBody>
          <a:bodyPr/>
          <a:lstStyle>
            <a:lvl1pPr>
              <a:defRPr/>
            </a:lvl1pPr>
          </a:lstStyle>
          <a:p>
            <a:pPr>
              <a:defRPr/>
            </a:pPr>
            <a:fld id="{F55EE8B8-BA1D-CB42-B840-03AF6AF65F5A}" type="slidenum">
              <a:rPr lang="en-US"/>
              <a:pPr>
                <a:defRPr/>
              </a:pPr>
              <a:t>‹#›</a:t>
            </a:fld>
            <a:endParaRPr lang="en-US"/>
          </a:p>
        </p:txBody>
      </p:sp>
      <p:sp>
        <p:nvSpPr>
          <p:cNvPr id="7" name="Footer Placeholder 4"/>
          <p:cNvSpPr>
            <a:spLocks noGrp="1"/>
          </p:cNvSpPr>
          <p:nvPr>
            <p:ph type="ftr" sz="quarter" idx="11"/>
          </p:nvPr>
        </p:nvSpPr>
        <p:spPr>
          <a:xfrm>
            <a:off x="457200" y="6324600"/>
            <a:ext cx="2895600" cy="365125"/>
          </a:xfrm>
        </p:spPr>
        <p:txBody>
          <a:bodyPr/>
          <a:lstStyle>
            <a:lvl1pPr algn="l">
              <a:defRPr/>
            </a:lvl1pPr>
          </a:lstStyle>
          <a:p>
            <a:pPr>
              <a:defRPr/>
            </a:pPr>
            <a:endParaRPr lang="en-US"/>
          </a:p>
        </p:txBody>
      </p:sp>
    </p:spTree>
    <p:extLst>
      <p:ext uri="{BB962C8B-B14F-4D97-AF65-F5344CB8AC3E}">
        <p14:creationId xmlns:p14="http://schemas.microsoft.com/office/powerpoint/2010/main" val="13423888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6" descr="LFG_logo-RGB.png"/>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962400" y="6248400"/>
            <a:ext cx="1212850" cy="498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1792288" y="4800600"/>
            <a:ext cx="5486400" cy="566738"/>
          </a:xfrm>
          <a:solidFill>
            <a:srgbClr val="7C8034"/>
          </a:solidFill>
        </p:spPr>
        <p:txBody>
          <a:bodyPr anchor="b"/>
          <a:lstStyle>
            <a:lvl1pPr algn="l">
              <a:defRPr sz="2000" b="1">
                <a:solidFill>
                  <a:schemeClr val="bg1"/>
                </a:solidFill>
                <a:latin typeface="Georgia" pitchFamily="18" charset="0"/>
              </a:defRPr>
            </a:lvl1pPr>
          </a:lstStyle>
          <a:p>
            <a:r>
              <a:rPr lang="en-US"/>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Myriad Pro"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Slide Number Placeholder 6"/>
          <p:cNvSpPr>
            <a:spLocks noGrp="1"/>
          </p:cNvSpPr>
          <p:nvPr>
            <p:ph type="sldNum" sz="quarter" idx="10"/>
          </p:nvPr>
        </p:nvSpPr>
        <p:spPr/>
        <p:txBody>
          <a:bodyPr/>
          <a:lstStyle>
            <a:lvl1pPr>
              <a:defRPr/>
            </a:lvl1pPr>
          </a:lstStyle>
          <a:p>
            <a:pPr>
              <a:defRPr/>
            </a:pPr>
            <a:fld id="{65A4B896-06B7-6C4C-8AB7-ABFF80823EC6}" type="slidenum">
              <a:rPr lang="en-US"/>
              <a:pPr>
                <a:defRPr/>
              </a:pPr>
              <a:t>‹#›</a:t>
            </a:fld>
            <a:endParaRPr lang="en-US"/>
          </a:p>
        </p:txBody>
      </p:sp>
      <p:sp>
        <p:nvSpPr>
          <p:cNvPr id="7" name="Footer Placeholder 4"/>
          <p:cNvSpPr>
            <a:spLocks noGrp="1"/>
          </p:cNvSpPr>
          <p:nvPr>
            <p:ph type="ftr" sz="quarter" idx="11"/>
          </p:nvPr>
        </p:nvSpPr>
        <p:spPr>
          <a:xfrm>
            <a:off x="457200" y="6324600"/>
            <a:ext cx="2895600" cy="365125"/>
          </a:xfrm>
        </p:spPr>
        <p:txBody>
          <a:bodyPr/>
          <a:lstStyle>
            <a:lvl1pPr algn="l">
              <a:defRPr/>
            </a:lvl1pPr>
          </a:lstStyle>
          <a:p>
            <a:pPr>
              <a:defRPr/>
            </a:pPr>
            <a:endParaRPr lang="en-US"/>
          </a:p>
        </p:txBody>
      </p:sp>
    </p:spTree>
    <p:extLst>
      <p:ext uri="{BB962C8B-B14F-4D97-AF65-F5344CB8AC3E}">
        <p14:creationId xmlns:p14="http://schemas.microsoft.com/office/powerpoint/2010/main" val="24191621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pPr>
              <a:defRPr/>
            </a:pPr>
            <a:fld id="{5A7CB382-F54C-2B49-974F-027F0880D182}" type="datetimeFigureOut">
              <a:rPr lang="en-US"/>
              <a:pPr>
                <a:defRPr/>
              </a:pPr>
              <a:t>3/3/2021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a:defRPr/>
            </a:pPr>
            <a:fld id="{B0127CC5-C07B-A24A-B805-8ED3BAF690A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24" r:id="rId1"/>
    <p:sldLayoutId id="2147483825" r:id="rId2"/>
    <p:sldLayoutId id="2147483826" r:id="rId3"/>
    <p:sldLayoutId id="2147483827" r:id="rId4"/>
    <p:sldLayoutId id="2147483828" r:id="rId5"/>
    <p:sldLayoutId id="2147483829" r:id="rId6"/>
    <p:sldLayoutId id="2147483830" r:id="rId7"/>
    <p:sldLayoutId id="2147483831" r:id="rId8"/>
    <p:sldLayoutId id="2147483832" r:id="rId9"/>
    <p:sldLayoutId id="2147483833" r:id="rId10"/>
    <p:sldLayoutId id="2147483834" r:id="rId11"/>
  </p:sldLayoutIdLst>
  <p:txStyles>
    <p:titleStyle>
      <a:lvl1pPr algn="ctr"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rtl="0" eaLnBrk="0" fontAlgn="base" hangingPunct="0">
        <a:spcBef>
          <a:spcPct val="0"/>
        </a:spcBef>
        <a:spcAft>
          <a:spcPct val="0"/>
        </a:spcAft>
        <a:defRPr sz="4400">
          <a:solidFill>
            <a:schemeClr val="tx1"/>
          </a:solidFill>
          <a:latin typeface="Calibri" charset="0"/>
          <a:ea typeface="MS PGothic" pitchFamily="34" charset="-128"/>
          <a:cs typeface="MS PGothic" charset="0"/>
        </a:defRPr>
      </a:lvl2pPr>
      <a:lvl3pPr algn="ctr" rtl="0" eaLnBrk="0" fontAlgn="base" hangingPunct="0">
        <a:spcBef>
          <a:spcPct val="0"/>
        </a:spcBef>
        <a:spcAft>
          <a:spcPct val="0"/>
        </a:spcAft>
        <a:defRPr sz="4400">
          <a:solidFill>
            <a:schemeClr val="tx1"/>
          </a:solidFill>
          <a:latin typeface="Calibri" charset="0"/>
          <a:ea typeface="MS PGothic" pitchFamily="34" charset="-128"/>
          <a:cs typeface="MS PGothic" charset="0"/>
        </a:defRPr>
      </a:lvl3pPr>
      <a:lvl4pPr algn="ctr" rtl="0" eaLnBrk="0" fontAlgn="base" hangingPunct="0">
        <a:spcBef>
          <a:spcPct val="0"/>
        </a:spcBef>
        <a:spcAft>
          <a:spcPct val="0"/>
        </a:spcAft>
        <a:defRPr sz="4400">
          <a:solidFill>
            <a:schemeClr val="tx1"/>
          </a:solidFill>
          <a:latin typeface="Calibri" charset="0"/>
          <a:ea typeface="MS PGothic" pitchFamily="34" charset="-128"/>
          <a:cs typeface="MS PGothic" charset="0"/>
        </a:defRPr>
      </a:lvl4pPr>
      <a:lvl5pPr algn="ctr" rtl="0" eaLnBrk="0" fontAlgn="base" hangingPunct="0">
        <a:spcBef>
          <a:spcPct val="0"/>
        </a:spcBef>
        <a:spcAft>
          <a:spcPct val="0"/>
        </a:spcAft>
        <a:defRPr sz="4400">
          <a:solidFill>
            <a:schemeClr val="tx1"/>
          </a:solidFill>
          <a:latin typeface="Calibri" charset="0"/>
          <a:ea typeface="MS PGothic" pitchFamily="34" charset="-128"/>
          <a:cs typeface="MS PGothic" charset="0"/>
        </a:defRPr>
      </a:lvl5pPr>
      <a:lvl6pPr marL="457200" algn="ctr"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S PGothic"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9.xml"/><Relationship Id="rId6" Type="http://schemas.openxmlformats.org/officeDocument/2006/relationships/image" Target="../media/image31.jpeg"/><Relationship Id="rId5" Type="http://schemas.openxmlformats.org/officeDocument/2006/relationships/image" Target="../media/image30.png"/><Relationship Id="rId4" Type="http://schemas.openxmlformats.org/officeDocument/2006/relationships/image" Target="../media/image29.png"/></Relationships>
</file>

<file path=ppt/slides/_rels/slide45.xml.rels><?xml version="1.0" encoding="UTF-8" standalone="yes"?>
<Relationships xmlns="http://schemas.openxmlformats.org/package/2006/relationships"><Relationship Id="rId2" Type="http://schemas.openxmlformats.org/officeDocument/2006/relationships/image" Target="../media/image32.gif"/><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ctrTitle"/>
          </p:nvPr>
        </p:nvSpPr>
        <p:spPr/>
        <p:txBody>
          <a:bodyPr/>
          <a:lstStyle/>
          <a:p>
            <a:pPr eaLnBrk="1" hangingPunct="1"/>
            <a:r>
              <a:rPr lang="en-US" dirty="0">
                <a:latin typeface="Georgia" charset="0"/>
                <a:ea typeface="MS PGothic" charset="0"/>
              </a:rPr>
              <a:t>Mediating Leases</a:t>
            </a:r>
            <a:br>
              <a:rPr lang="en-US" dirty="0">
                <a:latin typeface="Georgia" charset="0"/>
                <a:ea typeface="MS PGothic" charset="0"/>
              </a:rPr>
            </a:br>
            <a:r>
              <a:rPr lang="en-US" dirty="0">
                <a:latin typeface="Georgia" charset="0"/>
                <a:ea typeface="MS PGothic" charset="0"/>
              </a:rPr>
              <a:t> Webinar</a:t>
            </a:r>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r>
              <a:rPr lang="en-US" i="1" dirty="0">
                <a:ea typeface="+mn-ea"/>
                <a:cs typeface="+mn-cs"/>
              </a:rPr>
              <a:t>Cara Cargill, Land For Good</a:t>
            </a:r>
          </a:p>
          <a:p>
            <a:pPr eaLnBrk="1" fontAlgn="auto" hangingPunct="1">
              <a:spcAft>
                <a:spcPts val="0"/>
              </a:spcAft>
              <a:buFont typeface="Arial" pitchFamily="34" charset="0"/>
              <a:buNone/>
              <a:defRPr/>
            </a:pPr>
            <a:endParaRPr lang="en-US" i="1" dirty="0">
              <a:ea typeface="+mn-ea"/>
              <a:cs typeface="+mn-cs"/>
            </a:endParaRPr>
          </a:p>
          <a:p>
            <a:pPr eaLnBrk="1" fontAlgn="auto" hangingPunct="1">
              <a:spcAft>
                <a:spcPts val="0"/>
              </a:spcAft>
              <a:buFont typeface="Arial" pitchFamily="34" charset="0"/>
              <a:buNone/>
              <a:defRPr/>
            </a:pPr>
            <a:r>
              <a:rPr lang="en-US" i="1" dirty="0">
                <a:ea typeface="+mn-ea"/>
                <a:cs typeface="+mn-cs"/>
              </a:rPr>
              <a:t>June 2017</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Title 1"/>
          <p:cNvSpPr>
            <a:spLocks noGrp="1"/>
          </p:cNvSpPr>
          <p:nvPr>
            <p:ph type="title"/>
          </p:nvPr>
        </p:nvSpPr>
        <p:spPr/>
        <p:txBody>
          <a:bodyPr/>
          <a:lstStyle/>
          <a:p>
            <a:endParaRPr lang="en-US">
              <a:latin typeface="Georgia" charset="0"/>
              <a:ea typeface="MS PGothic" charset="0"/>
            </a:endParaRPr>
          </a:p>
        </p:txBody>
      </p:sp>
      <p:pic>
        <p:nvPicPr>
          <p:cNvPr id="84994" name="Content Placeholder 3" descr="Screen Shot 2017-07-01 at 8.35.17 AM.png"/>
          <p:cNvPicPr>
            <a:picLocks noGrp="1" noChangeAspect="1"/>
          </p:cNvPicPr>
          <p:nvPr>
            <p:ph idx="1"/>
          </p:nvPr>
        </p:nvPicPr>
        <p:blipFill>
          <a:blip r:embed="rId2" cstate="print">
            <a:extLst>
              <a:ext uri="{28A0092B-C50C-407E-A947-70E740481C1C}">
                <a14:useLocalDpi xmlns:a14="http://schemas.microsoft.com/office/drawing/2010/main" val="0"/>
              </a:ext>
            </a:extLst>
          </a:blip>
          <a:srcRect t="1019" b="1019"/>
          <a:stretch>
            <a:fillRect/>
          </a:stretch>
        </p:blip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Title 1"/>
          <p:cNvSpPr>
            <a:spLocks noGrp="1"/>
          </p:cNvSpPr>
          <p:nvPr>
            <p:ph type="title"/>
          </p:nvPr>
        </p:nvSpPr>
        <p:spPr/>
        <p:txBody>
          <a:bodyPr/>
          <a:lstStyle/>
          <a:p>
            <a:endParaRPr lang="en-US">
              <a:latin typeface="Georgia" charset="0"/>
              <a:ea typeface="MS PGothic" charset="0"/>
            </a:endParaRPr>
          </a:p>
        </p:txBody>
      </p:sp>
      <p:pic>
        <p:nvPicPr>
          <p:cNvPr id="86018" name="Content Placeholder 3" descr="Screen Shot 2017-07-01 at 8.37.02 AM.png"/>
          <p:cNvPicPr>
            <a:picLocks noGrp="1" noChangeAspect="1"/>
          </p:cNvPicPr>
          <p:nvPr>
            <p:ph idx="1"/>
          </p:nvPr>
        </p:nvPicPr>
        <p:blipFill>
          <a:blip r:embed="rId2" cstate="print">
            <a:extLst>
              <a:ext uri="{28A0092B-C50C-407E-A947-70E740481C1C}">
                <a14:useLocalDpi xmlns:a14="http://schemas.microsoft.com/office/drawing/2010/main" val="0"/>
              </a:ext>
            </a:extLst>
          </a:blip>
          <a:srcRect t="983" b="983"/>
          <a:stretch>
            <a:fillRect/>
          </a:stretch>
        </p:blipFill>
        <p:spPr>
          <a:xfrm>
            <a:off x="457200" y="1828800"/>
            <a:ext cx="8229600" cy="4525963"/>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Title 1"/>
          <p:cNvSpPr>
            <a:spLocks noGrp="1"/>
          </p:cNvSpPr>
          <p:nvPr>
            <p:ph type="title"/>
          </p:nvPr>
        </p:nvSpPr>
        <p:spPr/>
        <p:txBody>
          <a:bodyPr/>
          <a:lstStyle/>
          <a:p>
            <a:endParaRPr lang="en-US">
              <a:latin typeface="Georgia" charset="0"/>
              <a:ea typeface="MS PGothic" charset="0"/>
            </a:endParaRPr>
          </a:p>
        </p:txBody>
      </p:sp>
      <p:pic>
        <p:nvPicPr>
          <p:cNvPr id="87042" name="Content Placeholder 3" descr="Screen Shot 2017-07-01 at 8.39.32 AM.png"/>
          <p:cNvPicPr>
            <a:picLocks noGrp="1" noChangeAspect="1"/>
          </p:cNvPicPr>
          <p:nvPr>
            <p:ph idx="1"/>
          </p:nvPr>
        </p:nvPicPr>
        <p:blipFill>
          <a:blip r:embed="rId2" cstate="print">
            <a:extLst>
              <a:ext uri="{28A0092B-C50C-407E-A947-70E740481C1C}">
                <a14:useLocalDpi xmlns:a14="http://schemas.microsoft.com/office/drawing/2010/main" val="0"/>
              </a:ext>
            </a:extLst>
          </a:blip>
          <a:srcRect t="1035" b="1035"/>
          <a:stretch>
            <a:fillRect/>
          </a:stretch>
        </p:blip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Title 1"/>
          <p:cNvSpPr>
            <a:spLocks noGrp="1"/>
          </p:cNvSpPr>
          <p:nvPr>
            <p:ph type="title"/>
          </p:nvPr>
        </p:nvSpPr>
        <p:spPr/>
        <p:txBody>
          <a:bodyPr/>
          <a:lstStyle/>
          <a:p>
            <a:endParaRPr lang="en-US">
              <a:latin typeface="Georgia" charset="0"/>
              <a:ea typeface="MS PGothic" charset="0"/>
            </a:endParaRPr>
          </a:p>
        </p:txBody>
      </p:sp>
      <p:pic>
        <p:nvPicPr>
          <p:cNvPr id="89090" name="Content Placeholder 3" descr="Screen Shot 2017-07-01 at 9.07.35 AM.png"/>
          <p:cNvPicPr>
            <a:picLocks noGrp="1" noChangeAspect="1"/>
          </p:cNvPicPr>
          <p:nvPr>
            <p:ph idx="1"/>
          </p:nvPr>
        </p:nvPicPr>
        <p:blipFill>
          <a:blip r:embed="rId2" cstate="print">
            <a:extLst>
              <a:ext uri="{28A0092B-C50C-407E-A947-70E740481C1C}">
                <a14:useLocalDpi xmlns:a14="http://schemas.microsoft.com/office/drawing/2010/main" val="0"/>
              </a:ext>
            </a:extLst>
          </a:blip>
          <a:srcRect t="1100" b="1100"/>
          <a:stretch>
            <a:fillRect/>
          </a:stretch>
        </p:blip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p:txBody>
          <a:bodyPr/>
          <a:lstStyle/>
          <a:p>
            <a:pPr eaLnBrk="1" hangingPunct="1"/>
            <a:r>
              <a:rPr lang="en-US" sz="4000">
                <a:latin typeface="Georgia" charset="0"/>
                <a:ea typeface="MS PGothic" charset="0"/>
              </a:rPr>
              <a:t>A Decision Tree for Farmers</a:t>
            </a:r>
          </a:p>
        </p:txBody>
      </p:sp>
      <p:pic>
        <p:nvPicPr>
          <p:cNvPr id="24578" name="Content Placeholder 4" descr="Screen Shot 2017-05-20 at 9.37.27 AM.png"/>
          <p:cNvPicPr>
            <a:picLocks noGrp="1" noChangeAspect="1"/>
          </p:cNvPicPr>
          <p:nvPr>
            <p:ph idx="1"/>
          </p:nvPr>
        </p:nvPicPr>
        <p:blipFill>
          <a:blip r:embed="rId3" cstate="email">
            <a:extLst>
              <a:ext uri="{28A0092B-C50C-407E-A947-70E740481C1C}">
                <a14:useLocalDpi xmlns:a14="http://schemas.microsoft.com/office/drawing/2010/main" val="0"/>
              </a:ext>
            </a:extLst>
          </a:blip>
          <a:srcRect t="8553" b="8553"/>
          <a:stretch>
            <a:fillRect/>
          </a:stretch>
        </p:blipFill>
        <p:spPr>
          <a:xfrm>
            <a:off x="473075" y="1676400"/>
            <a:ext cx="8670925" cy="4495800"/>
          </a:xfr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p:txBody>
          <a:bodyPr/>
          <a:lstStyle/>
          <a:p>
            <a:r>
              <a:rPr lang="en-US">
                <a:latin typeface="Georgia" charset="0"/>
                <a:ea typeface="MS PGothic" charset="0"/>
              </a:rPr>
              <a:t>Principles of Land Tenure</a:t>
            </a:r>
          </a:p>
        </p:txBody>
      </p:sp>
      <p:sp>
        <p:nvSpPr>
          <p:cNvPr id="3" name="Content Placeholder 2"/>
          <p:cNvSpPr>
            <a:spLocks noGrp="1"/>
          </p:cNvSpPr>
          <p:nvPr>
            <p:ph idx="1"/>
          </p:nvPr>
        </p:nvSpPr>
        <p:spPr>
          <a:xfrm>
            <a:off x="457200" y="1676400"/>
            <a:ext cx="8229600" cy="4449763"/>
          </a:xfrm>
        </p:spPr>
        <p:txBody>
          <a:bodyPr/>
          <a:lstStyle/>
          <a:p>
            <a:pPr>
              <a:defRPr/>
            </a:pPr>
            <a:r>
              <a:rPr lang="en-US" sz="2400" dirty="0"/>
              <a:t>Access</a:t>
            </a:r>
          </a:p>
          <a:p>
            <a:pPr>
              <a:defRPr/>
            </a:pPr>
            <a:r>
              <a:rPr lang="en-US" sz="2400" dirty="0"/>
              <a:t>Security</a:t>
            </a:r>
          </a:p>
          <a:p>
            <a:pPr>
              <a:defRPr/>
            </a:pPr>
            <a:r>
              <a:rPr lang="en-US" sz="2400" dirty="0"/>
              <a:t>Affordability</a:t>
            </a:r>
          </a:p>
          <a:p>
            <a:pPr>
              <a:defRPr/>
            </a:pPr>
            <a:r>
              <a:rPr lang="en-US" sz="2400" dirty="0"/>
              <a:t>Legacy</a:t>
            </a:r>
          </a:p>
          <a:p>
            <a:pPr>
              <a:defRPr/>
            </a:pPr>
            <a:r>
              <a:rPr lang="en-US" sz="2400" dirty="0"/>
              <a:t>Stewardship</a:t>
            </a:r>
          </a:p>
          <a:p>
            <a:pPr marL="0" indent="0">
              <a:buFont typeface="Arial" charset="0"/>
              <a:buNone/>
              <a:defRPr/>
            </a:pPr>
            <a:endParaRPr lang="en-US" dirty="0"/>
          </a:p>
        </p:txBody>
      </p:sp>
      <p:pic>
        <p:nvPicPr>
          <p:cNvPr id="5" name="Picture 4" descr="Peck photo (5).jpg"/>
          <p:cNvPicPr>
            <a:picLocks noChangeAspect="1"/>
          </p:cNvPicPr>
          <p:nvPr/>
        </p:nvPicPr>
        <p:blipFill>
          <a:blip r:embed="rId3" cstate="print"/>
          <a:stretch>
            <a:fillRect/>
          </a:stretch>
        </p:blipFill>
        <p:spPr>
          <a:xfrm>
            <a:off x="3733800" y="1905000"/>
            <a:ext cx="4983480" cy="332232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4"/>
          <p:cNvSpPr>
            <a:spLocks noGrp="1"/>
          </p:cNvSpPr>
          <p:nvPr>
            <p:ph type="title"/>
          </p:nvPr>
        </p:nvSpPr>
        <p:spPr/>
        <p:txBody>
          <a:bodyPr/>
          <a:lstStyle/>
          <a:p>
            <a:pPr eaLnBrk="1" hangingPunct="1"/>
            <a:r>
              <a:rPr lang="en-US">
                <a:latin typeface="Georgia" charset="0"/>
                <a:ea typeface="MS PGothic" charset="0"/>
              </a:rPr>
              <a:t>What is a lease?</a:t>
            </a:r>
          </a:p>
        </p:txBody>
      </p:sp>
      <p:sp>
        <p:nvSpPr>
          <p:cNvPr id="20482" name="Content Placeholder 5"/>
          <p:cNvSpPr>
            <a:spLocks noGrp="1"/>
          </p:cNvSpPr>
          <p:nvPr>
            <p:ph idx="1"/>
          </p:nvPr>
        </p:nvSpPr>
        <p:spPr/>
        <p:txBody>
          <a:bodyPr/>
          <a:lstStyle/>
          <a:p>
            <a:pPr>
              <a:defRPr/>
            </a:pPr>
            <a:r>
              <a:rPr lang="en-US" sz="2600" dirty="0"/>
              <a:t>It is a contract between the property owner and property user.</a:t>
            </a:r>
          </a:p>
          <a:p>
            <a:pPr marL="0" indent="0">
              <a:buFont typeface="Arial" charset="0"/>
              <a:buNone/>
              <a:defRPr/>
            </a:pPr>
            <a:endParaRPr lang="en-US" sz="1000" dirty="0"/>
          </a:p>
          <a:p>
            <a:pPr>
              <a:defRPr/>
            </a:pPr>
            <a:r>
              <a:rPr lang="en-US" sz="2600" dirty="0"/>
              <a:t>It specifies the rights, limitations, and obligations of both parties.</a:t>
            </a:r>
          </a:p>
          <a:p>
            <a:pPr eaLnBrk="1" hangingPunct="1">
              <a:lnSpc>
                <a:spcPct val="80000"/>
              </a:lnSpc>
              <a:defRPr/>
            </a:pPr>
            <a:endParaRPr lang="en-US" sz="2200" dirty="0">
              <a:latin typeface="Myriad Pro" charset="0"/>
              <a:ea typeface="MS PGothic" charset="0"/>
            </a:endParaRPr>
          </a:p>
        </p:txBody>
      </p:sp>
      <p:pic>
        <p:nvPicPr>
          <p:cNvPr id="1026" name="Picture 2"/>
          <p:cNvPicPr>
            <a:picLocks noChangeAspect="1" noChangeArrowheads="1"/>
          </p:cNvPicPr>
          <p:nvPr/>
        </p:nvPicPr>
        <p:blipFill>
          <a:blip r:embed="rId3" cstate="print"/>
          <a:srcRect l="11875" t="31000" r="40625" b="50000"/>
          <a:stretch>
            <a:fillRect/>
          </a:stretch>
        </p:blipFill>
        <p:spPr bwMode="auto">
          <a:xfrm>
            <a:off x="3048000" y="4114800"/>
            <a:ext cx="5486400" cy="1371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p:txBody>
          <a:bodyPr/>
          <a:lstStyle/>
          <a:p>
            <a:pPr eaLnBrk="1" hangingPunct="1"/>
            <a:r>
              <a:rPr lang="en-US">
                <a:latin typeface="Georgia" charset="0"/>
                <a:ea typeface="MS PGothic" charset="0"/>
              </a:rPr>
              <a:t>Types of leases</a:t>
            </a:r>
          </a:p>
        </p:txBody>
      </p:sp>
      <p:sp>
        <p:nvSpPr>
          <p:cNvPr id="3" name="Content Placeholder 2"/>
          <p:cNvSpPr>
            <a:spLocks noGrp="1"/>
          </p:cNvSpPr>
          <p:nvPr>
            <p:ph idx="1"/>
          </p:nvPr>
        </p:nvSpPr>
        <p:spPr/>
        <p:txBody>
          <a:bodyPr rtlCol="0">
            <a:normAutofit fontScale="77500" lnSpcReduction="20000"/>
          </a:bodyPr>
          <a:lstStyle/>
          <a:p>
            <a:pPr>
              <a:defRPr/>
            </a:pPr>
            <a:r>
              <a:rPr lang="en-US" sz="3100" b="1" dirty="0"/>
              <a:t>Short-term </a:t>
            </a:r>
            <a:r>
              <a:rPr lang="en-US" sz="3100" dirty="0"/>
              <a:t>(annual to 3-5 years)</a:t>
            </a:r>
          </a:p>
          <a:p>
            <a:pPr>
              <a:defRPr/>
            </a:pPr>
            <a:endParaRPr lang="en-US" sz="3100" b="1" dirty="0"/>
          </a:p>
          <a:p>
            <a:pPr>
              <a:defRPr/>
            </a:pPr>
            <a:r>
              <a:rPr lang="en-US" sz="3100" b="1" dirty="0"/>
              <a:t>Long-term </a:t>
            </a:r>
            <a:r>
              <a:rPr lang="en-US" sz="3100" dirty="0"/>
              <a:t>(5-99 years)</a:t>
            </a:r>
          </a:p>
          <a:p>
            <a:pPr marL="0" indent="0">
              <a:buNone/>
              <a:defRPr/>
            </a:pPr>
            <a:endParaRPr lang="en-US" sz="3100" dirty="0"/>
          </a:p>
          <a:p>
            <a:pPr>
              <a:defRPr/>
            </a:pPr>
            <a:r>
              <a:rPr lang="en-US" sz="3100" b="1" dirty="0"/>
              <a:t>Ground lease </a:t>
            </a:r>
            <a:r>
              <a:rPr lang="en-US" sz="3100" dirty="0"/>
              <a:t>(long-term, where tenant rents the ground and owns the improvements)</a:t>
            </a:r>
          </a:p>
          <a:p>
            <a:pPr>
              <a:defRPr/>
            </a:pPr>
            <a:endParaRPr lang="en-US" sz="3100" b="1" dirty="0"/>
          </a:p>
          <a:p>
            <a:pPr>
              <a:defRPr/>
            </a:pPr>
            <a:r>
              <a:rPr lang="en-US" sz="3100" b="1" dirty="0"/>
              <a:t>Rolling term </a:t>
            </a:r>
            <a:r>
              <a:rPr lang="en-US" sz="3100" dirty="0"/>
              <a:t>(term “rolls forward” so that it’s always, for example, 3 years)</a:t>
            </a:r>
          </a:p>
          <a:p>
            <a:pPr marL="0" indent="0">
              <a:buNone/>
              <a:defRPr/>
            </a:pPr>
            <a:endParaRPr lang="en-US" sz="3100" dirty="0"/>
          </a:p>
          <a:p>
            <a:pPr>
              <a:defRPr/>
            </a:pPr>
            <a:r>
              <a:rPr lang="en-US" sz="3100" b="1" dirty="0"/>
              <a:t>Residential lease </a:t>
            </a:r>
            <a:r>
              <a:rPr lang="en-US" sz="3100" dirty="0"/>
              <a:t>(preferably separated from the lease for land and farm structures)</a:t>
            </a:r>
          </a:p>
          <a:p>
            <a:pPr eaLnBrk="1" fontAlgn="auto" hangingPunct="1">
              <a:spcAft>
                <a:spcPts val="0"/>
              </a:spcAft>
              <a:buFont typeface="Arial" pitchFamily="34" charset="0"/>
              <a:buChar char="•"/>
              <a:defRPr/>
            </a:pPr>
            <a:endParaRPr lang="en-US" sz="2600" dirty="0">
              <a:ea typeface="+mn-ea"/>
              <a:cs typeface="+mn-c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p:txBody>
          <a:bodyPr/>
          <a:lstStyle/>
          <a:p>
            <a:pPr eaLnBrk="1" hangingPunct="1"/>
            <a:r>
              <a:rPr lang="en-US">
                <a:latin typeface="Georgia" charset="0"/>
                <a:ea typeface="MS PGothic" charset="0"/>
              </a:rPr>
              <a:t>Lease to own models</a:t>
            </a:r>
          </a:p>
        </p:txBody>
      </p:sp>
      <p:sp>
        <p:nvSpPr>
          <p:cNvPr id="16387" name="Content Placeholder 2"/>
          <p:cNvSpPr>
            <a:spLocks noGrp="1"/>
          </p:cNvSpPr>
          <p:nvPr>
            <p:ph idx="1"/>
          </p:nvPr>
        </p:nvSpPr>
        <p:spPr/>
        <p:txBody>
          <a:bodyPr/>
          <a:lstStyle/>
          <a:p>
            <a:pPr marL="457200" indent="-457200">
              <a:buFont typeface="Arial" charset="0"/>
              <a:buAutoNum type="arabicParenBoth"/>
              <a:defRPr/>
            </a:pPr>
            <a:r>
              <a:rPr lang="en-US" sz="2000" b="1" dirty="0"/>
              <a:t>Lease with option to purchase</a:t>
            </a:r>
          </a:p>
          <a:p>
            <a:pPr>
              <a:defRPr/>
            </a:pPr>
            <a:r>
              <a:rPr lang="en-US" sz="2000" dirty="0"/>
              <a:t>The lease grants the tenant an option to purchase the property at a time in the future. </a:t>
            </a:r>
          </a:p>
          <a:p>
            <a:pPr>
              <a:defRPr/>
            </a:pPr>
            <a:r>
              <a:rPr lang="en-US" sz="2000" dirty="0"/>
              <a:t>Usually the price and the terms of the purchase are set forth at the outset. </a:t>
            </a:r>
          </a:p>
          <a:p>
            <a:pPr>
              <a:defRPr/>
            </a:pPr>
            <a:r>
              <a:rPr lang="en-US" sz="2000" dirty="0"/>
              <a:t>The option may run for the length of the lease or for only a portion of the lease period. </a:t>
            </a:r>
          </a:p>
          <a:p>
            <a:pPr>
              <a:defRPr/>
            </a:pPr>
            <a:r>
              <a:rPr lang="en-US" sz="2000" dirty="0"/>
              <a:t>The lease payments are not part of the consideration of the purchase price unless the terms specifically allow for that.</a:t>
            </a:r>
          </a:p>
          <a:p>
            <a:pPr marL="0" indent="0">
              <a:buFont typeface="Arial" charset="0"/>
              <a:buNone/>
              <a:defRPr/>
            </a:pPr>
            <a:r>
              <a:rPr lang="en-US" sz="2000" b="1" dirty="0"/>
              <a:t>(2)   Lease-Purchase Agreement</a:t>
            </a:r>
          </a:p>
          <a:p>
            <a:pPr>
              <a:buFont typeface="Arial"/>
              <a:buChar char="•"/>
              <a:defRPr/>
            </a:pPr>
            <a:r>
              <a:rPr lang="en-US" sz="2000" dirty="0"/>
              <a:t>The tenant leases the property and is obligated by the terms of the lease to buy the property.</a:t>
            </a:r>
          </a:p>
          <a:p>
            <a:pPr>
              <a:buFont typeface="Arial"/>
              <a:buChar char="•"/>
              <a:defRPr/>
            </a:pPr>
            <a:r>
              <a:rPr lang="en-US" sz="2000" dirty="0"/>
              <a:t>The rent can go towards the purchase price.</a:t>
            </a:r>
          </a:p>
          <a:p>
            <a:pPr marL="0" indent="0" eaLnBrk="1" hangingPunct="1">
              <a:buFont typeface="Arial" charset="0"/>
              <a:buNone/>
              <a:defRPr/>
            </a:pPr>
            <a:endParaRPr lang="en-US" dirty="0">
              <a:latin typeface="Myriad Pro" charset="0"/>
              <a:ea typeface="MS PGothic"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p:txBody>
          <a:bodyPr/>
          <a:lstStyle/>
          <a:p>
            <a:pPr eaLnBrk="1" hangingPunct="1"/>
            <a:r>
              <a:rPr lang="en-US">
                <a:latin typeface="Georgia" charset="0"/>
                <a:ea typeface="MS PGothic" charset="0"/>
              </a:rPr>
              <a:t>What’s in a lease</a:t>
            </a:r>
          </a:p>
        </p:txBody>
      </p:sp>
      <p:sp>
        <p:nvSpPr>
          <p:cNvPr id="26626" name="Content Placeholder 2"/>
          <p:cNvSpPr>
            <a:spLocks noGrp="1"/>
          </p:cNvSpPr>
          <p:nvPr>
            <p:ph idx="1"/>
          </p:nvPr>
        </p:nvSpPr>
        <p:spPr>
          <a:xfrm>
            <a:off x="457200" y="1752600"/>
            <a:ext cx="8229600" cy="4373563"/>
          </a:xfrm>
        </p:spPr>
        <p:txBody>
          <a:bodyPr/>
          <a:lstStyle/>
          <a:p>
            <a:pPr marL="0" indent="0">
              <a:buFont typeface="Arial" charset="0"/>
              <a:buNone/>
              <a:defRPr/>
            </a:pPr>
            <a:r>
              <a:rPr lang="en-US" sz="2400" b="1" dirty="0"/>
              <a:t>Five basic, minimum provisions make a lease a</a:t>
            </a:r>
            <a:br>
              <a:rPr lang="en-US" sz="2400" b="1" dirty="0"/>
            </a:br>
            <a:r>
              <a:rPr lang="en-US" sz="2400" b="1" dirty="0"/>
              <a:t>legal contract.</a:t>
            </a:r>
            <a:br>
              <a:rPr lang="en-US" sz="2400" b="1" dirty="0"/>
            </a:br>
            <a:endParaRPr lang="en-US" sz="2000" b="1" dirty="0"/>
          </a:p>
          <a:p>
            <a:pPr marL="457200" indent="-457200">
              <a:buClr>
                <a:schemeClr val="accent3">
                  <a:lumMod val="50000"/>
                </a:schemeClr>
              </a:buClr>
              <a:buSzPct val="102000"/>
              <a:buFont typeface="+mj-lt"/>
              <a:buAutoNum type="arabicPeriod"/>
              <a:defRPr/>
            </a:pPr>
            <a:r>
              <a:rPr lang="en-US" sz="2000" dirty="0"/>
              <a:t>The parties (tenant and landlord)</a:t>
            </a:r>
          </a:p>
          <a:p>
            <a:pPr marL="457200" indent="-457200">
              <a:buClr>
                <a:schemeClr val="accent3">
                  <a:lumMod val="50000"/>
                </a:schemeClr>
              </a:buClr>
              <a:buSzPct val="102000"/>
              <a:buFont typeface="+mj-lt"/>
              <a:buAutoNum type="arabicPeriod"/>
              <a:defRPr/>
            </a:pPr>
            <a:r>
              <a:rPr lang="en-US" sz="2000" dirty="0"/>
              <a:t>Start and end date</a:t>
            </a:r>
          </a:p>
          <a:p>
            <a:pPr marL="457200" indent="-457200">
              <a:buClr>
                <a:schemeClr val="accent3">
                  <a:lumMod val="50000"/>
                </a:schemeClr>
              </a:buClr>
              <a:buSzPct val="102000"/>
              <a:buFont typeface="+mj-lt"/>
              <a:buAutoNum type="arabicPeriod"/>
              <a:defRPr/>
            </a:pPr>
            <a:r>
              <a:rPr lang="en-US" sz="2000" dirty="0"/>
              <a:t>Rental rate</a:t>
            </a:r>
          </a:p>
          <a:p>
            <a:pPr marL="457200" indent="-457200">
              <a:buClr>
                <a:schemeClr val="accent3">
                  <a:lumMod val="50000"/>
                </a:schemeClr>
              </a:buClr>
              <a:buSzPct val="102000"/>
              <a:buFont typeface="+mj-lt"/>
              <a:buAutoNum type="arabicPeriod"/>
              <a:defRPr/>
            </a:pPr>
            <a:r>
              <a:rPr lang="en-US" sz="2000" dirty="0"/>
              <a:t>Identification of tenant and landlord that are parties to the contract</a:t>
            </a:r>
          </a:p>
          <a:p>
            <a:pPr marL="457200" indent="-457200">
              <a:buClr>
                <a:schemeClr val="accent3">
                  <a:lumMod val="50000"/>
                </a:schemeClr>
              </a:buClr>
              <a:buSzPct val="102000"/>
              <a:buFont typeface="+mj-lt"/>
              <a:buAutoNum type="arabicPeriod"/>
              <a:defRPr/>
            </a:pPr>
            <a:r>
              <a:rPr lang="en-US" sz="2000" dirty="0"/>
              <a:t>Signatures of the parties</a:t>
            </a:r>
          </a:p>
          <a:p>
            <a:pPr marL="0" indent="0" eaLnBrk="1" hangingPunct="1">
              <a:buFont typeface="Arial" charset="0"/>
              <a:buNone/>
              <a:defRPr/>
            </a:pPr>
            <a:endParaRPr lang="en-US" b="1" dirty="0">
              <a:latin typeface="Myriad Pro" charset="0"/>
              <a:ea typeface="MS PGothic" charset="0"/>
            </a:endParaRPr>
          </a:p>
        </p:txBody>
      </p:sp>
    </p:spTree>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lstStyle/>
          <a:p>
            <a:pPr eaLnBrk="1" hangingPunct="1"/>
            <a:r>
              <a:rPr lang="en-US" sz="4000">
                <a:latin typeface="Georgia" charset="0"/>
                <a:ea typeface="MS PGothic" charset="0"/>
              </a:rPr>
              <a:t>Hand Shake vs. Written Agreement</a:t>
            </a:r>
          </a:p>
        </p:txBody>
      </p:sp>
      <p:pic>
        <p:nvPicPr>
          <p:cNvPr id="16386" name="Content Placeholder 3" descr="Screen Shot 2017-05-20 at 9.48.07 AM.png"/>
          <p:cNvPicPr>
            <a:picLocks noGrp="1" noChangeAspect="1"/>
          </p:cNvPicPr>
          <p:nvPr>
            <p:ph idx="1"/>
          </p:nvPr>
        </p:nvPicPr>
        <p:blipFill>
          <a:blip r:embed="rId3" cstate="print">
            <a:extLst>
              <a:ext uri="{28A0092B-C50C-407E-A947-70E740481C1C}">
                <a14:useLocalDpi xmlns:a14="http://schemas.microsoft.com/office/drawing/2010/main" val="0"/>
              </a:ext>
            </a:extLst>
          </a:blip>
          <a:srcRect t="19424" b="19424"/>
          <a:stretch>
            <a:fillRect/>
          </a:stretch>
        </p:blip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p:txBody>
          <a:bodyPr/>
          <a:lstStyle/>
          <a:p>
            <a:r>
              <a:rPr lang="en-US">
                <a:latin typeface="Georgia" charset="0"/>
                <a:ea typeface="MS PGothic" charset="0"/>
              </a:rPr>
              <a:t>Other items to cover in a lease</a:t>
            </a:r>
          </a:p>
        </p:txBody>
      </p:sp>
      <p:sp>
        <p:nvSpPr>
          <p:cNvPr id="33794" name="Content Placeholder 1"/>
          <p:cNvSpPr>
            <a:spLocks noGrp="1"/>
          </p:cNvSpPr>
          <p:nvPr>
            <p:ph idx="1"/>
          </p:nvPr>
        </p:nvSpPr>
        <p:spPr/>
        <p:txBody>
          <a:bodyPr/>
          <a:lstStyle/>
          <a:p>
            <a:pPr marL="0" indent="0">
              <a:buFont typeface="Arial" charset="0"/>
              <a:buNone/>
            </a:pPr>
            <a:r>
              <a:rPr lang="en-US" sz="2400" dirty="0">
                <a:latin typeface="Myriad Pro" charset="0"/>
                <a:ea typeface="MS PGothic" charset="0"/>
              </a:rPr>
              <a:t>1. Conditions of access to leasehold</a:t>
            </a:r>
          </a:p>
          <a:p>
            <a:pPr marL="0" indent="0">
              <a:buFont typeface="Arial" charset="0"/>
              <a:buNone/>
            </a:pPr>
            <a:r>
              <a:rPr lang="en-US" sz="2400" dirty="0">
                <a:latin typeface="Myriad Pro" charset="0"/>
                <a:ea typeface="MS PGothic" charset="0"/>
              </a:rPr>
              <a:t>2. </a:t>
            </a:r>
            <a:r>
              <a:rPr lang="en-US" sz="2400" dirty="0">
                <a:solidFill>
                  <a:srgbClr val="3366FF"/>
                </a:solidFill>
                <a:latin typeface="Myriad Pro" charset="0"/>
                <a:ea typeface="MS PGothic" charset="0"/>
              </a:rPr>
              <a:t>Repairs and maintenance</a:t>
            </a:r>
          </a:p>
          <a:p>
            <a:pPr marL="0" indent="0">
              <a:buFont typeface="Arial" charset="0"/>
              <a:buNone/>
            </a:pPr>
            <a:r>
              <a:rPr lang="en-US" sz="2400" dirty="0">
                <a:latin typeface="Myriad Pro" charset="0"/>
                <a:ea typeface="MS PGothic" charset="0"/>
              </a:rPr>
              <a:t>3. Means for establishing and modifying the rental rates</a:t>
            </a:r>
          </a:p>
          <a:p>
            <a:pPr marL="0" indent="0">
              <a:buFont typeface="Arial" charset="0"/>
              <a:buNone/>
            </a:pPr>
            <a:r>
              <a:rPr lang="en-US" sz="2400" dirty="0">
                <a:latin typeface="Myriad Pro" charset="0"/>
                <a:ea typeface="MS PGothic" charset="0"/>
              </a:rPr>
              <a:t>4. Payment requirements and schedule</a:t>
            </a:r>
          </a:p>
          <a:p>
            <a:pPr marL="0" indent="0">
              <a:buFont typeface="Arial" charset="0"/>
              <a:buNone/>
            </a:pPr>
            <a:r>
              <a:rPr lang="en-US" sz="2400" dirty="0">
                <a:latin typeface="Myriad Pro" charset="0"/>
                <a:ea typeface="MS PGothic" charset="0"/>
              </a:rPr>
              <a:t>5. Permitted and prohibited uses of the property and any land use restrictions</a:t>
            </a:r>
          </a:p>
          <a:p>
            <a:pPr marL="0" indent="0">
              <a:buFont typeface="Arial" charset="0"/>
              <a:buNone/>
            </a:pPr>
            <a:r>
              <a:rPr lang="en-US" sz="2400" dirty="0">
                <a:latin typeface="Myriad Pro" charset="0"/>
                <a:ea typeface="MS PGothic" charset="0"/>
              </a:rPr>
              <a:t>6. Capital improvements (i.e., what is permitted, procedure for approval, who owns them)</a:t>
            </a:r>
          </a:p>
          <a:p>
            <a:pPr marL="0" indent="0">
              <a:buFont typeface="Arial" charset="0"/>
              <a:buNone/>
            </a:pPr>
            <a:r>
              <a:rPr lang="en-US" sz="2400" dirty="0">
                <a:latin typeface="Myriad Pro" charset="0"/>
                <a:ea typeface="MS PGothic" charset="0"/>
              </a:rPr>
              <a:t>7. </a:t>
            </a:r>
            <a:r>
              <a:rPr lang="en-US" sz="2400" dirty="0">
                <a:solidFill>
                  <a:srgbClr val="3366FF"/>
                </a:solidFill>
                <a:latin typeface="Myriad Pro" charset="0"/>
                <a:ea typeface="MS PGothic" charset="0"/>
              </a:rPr>
              <a:t>Communication</a:t>
            </a:r>
            <a:endParaRPr lang="en-US" sz="2400" dirty="0">
              <a:latin typeface="Myriad Pro" charset="0"/>
              <a:ea typeface="MS PGothic" charset="0"/>
            </a:endParaRPr>
          </a:p>
          <a:p>
            <a:pPr marL="0" indent="0">
              <a:buFont typeface="Arial" charset="0"/>
              <a:buNone/>
            </a:pPr>
            <a:endParaRPr lang="en-US" dirty="0">
              <a:latin typeface="Myriad Pro" charset="0"/>
              <a:ea typeface="MS PGothic"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p:txBody>
          <a:bodyPr/>
          <a:lstStyle/>
          <a:p>
            <a:pPr eaLnBrk="1" hangingPunct="1"/>
            <a:r>
              <a:rPr lang="en-US">
                <a:latin typeface="Georgia" charset="0"/>
                <a:ea typeface="MS PGothic" charset="0"/>
              </a:rPr>
              <a:t>Other items to cover in a lease</a:t>
            </a:r>
          </a:p>
        </p:txBody>
      </p:sp>
      <p:sp>
        <p:nvSpPr>
          <p:cNvPr id="27650" name="Content Placeholder 2"/>
          <p:cNvSpPr>
            <a:spLocks noGrp="1"/>
          </p:cNvSpPr>
          <p:nvPr>
            <p:ph idx="1"/>
          </p:nvPr>
        </p:nvSpPr>
        <p:spPr/>
        <p:txBody>
          <a:bodyPr/>
          <a:lstStyle/>
          <a:p>
            <a:pPr marL="0" indent="0">
              <a:buFont typeface="Arial" charset="0"/>
              <a:buNone/>
              <a:defRPr/>
            </a:pPr>
            <a:r>
              <a:rPr lang="en-US" sz="2400" dirty="0"/>
              <a:t>8. Termination</a:t>
            </a:r>
          </a:p>
          <a:p>
            <a:pPr marL="0" indent="0">
              <a:buFont typeface="Arial" charset="0"/>
              <a:buNone/>
              <a:defRPr/>
            </a:pPr>
            <a:r>
              <a:rPr lang="en-US" sz="2400" dirty="0"/>
              <a:t>9. Subleasing and assigns</a:t>
            </a:r>
          </a:p>
          <a:p>
            <a:pPr marL="0" indent="0">
              <a:buFont typeface="Arial" charset="0"/>
              <a:buNone/>
              <a:defRPr/>
            </a:pPr>
            <a:r>
              <a:rPr lang="en-US" sz="2400" dirty="0"/>
              <a:t>10. Insurance and liability issues</a:t>
            </a:r>
          </a:p>
          <a:p>
            <a:pPr marL="0" indent="0">
              <a:buFont typeface="Arial" charset="0"/>
              <a:buNone/>
              <a:defRPr/>
            </a:pPr>
            <a:r>
              <a:rPr lang="en-US" sz="2400" dirty="0"/>
              <a:t>11. State and Federal lease law considerations</a:t>
            </a:r>
          </a:p>
          <a:p>
            <a:pPr marL="0" indent="0">
              <a:buFont typeface="Arial" charset="0"/>
              <a:buNone/>
              <a:defRPr/>
            </a:pPr>
            <a:r>
              <a:rPr lang="en-US" sz="2400" dirty="0"/>
              <a:t>12. Default and eviction</a:t>
            </a:r>
          </a:p>
          <a:p>
            <a:pPr marL="0" indent="0">
              <a:buFont typeface="Arial" charset="0"/>
              <a:buNone/>
              <a:defRPr/>
            </a:pPr>
            <a:r>
              <a:rPr lang="en-US" sz="2400" dirty="0"/>
              <a:t>13. Reference to easements and/or other liens on the property</a:t>
            </a:r>
          </a:p>
          <a:p>
            <a:pPr marL="0" indent="0">
              <a:buFont typeface="Arial" charset="0"/>
              <a:buNone/>
              <a:defRPr/>
            </a:pPr>
            <a:r>
              <a:rPr lang="en-US" sz="2400" dirty="0"/>
              <a:t>14. Landlord’s right to enter</a:t>
            </a:r>
          </a:p>
          <a:p>
            <a:pPr marL="0" indent="0">
              <a:buFont typeface="Arial" charset="0"/>
              <a:buNone/>
              <a:defRPr/>
            </a:pPr>
            <a:r>
              <a:rPr lang="en-US" sz="2400" dirty="0"/>
              <a:t>15. </a:t>
            </a:r>
            <a:r>
              <a:rPr lang="en-US" sz="2400" dirty="0">
                <a:solidFill>
                  <a:srgbClr val="3366FF"/>
                </a:solidFill>
              </a:rPr>
              <a:t>Procedures to resolve disputes</a:t>
            </a:r>
          </a:p>
          <a:p>
            <a:pPr marL="0" indent="0">
              <a:buFont typeface="Arial" charset="0"/>
              <a:buNone/>
              <a:defRPr/>
            </a:pPr>
            <a:endParaRPr lang="en-US" sz="2000" dirty="0">
              <a:solidFill>
                <a:srgbClr val="3366FF"/>
              </a:solidFill>
            </a:endParaRPr>
          </a:p>
          <a:p>
            <a:pPr marL="0" indent="0">
              <a:buFont typeface="Arial" charset="0"/>
              <a:buNone/>
              <a:defRPr/>
            </a:pPr>
            <a:endParaRPr lang="en-US" sz="2000" dirty="0">
              <a:solidFill>
                <a:srgbClr val="3366FF"/>
              </a:solidFill>
            </a:endParaRPr>
          </a:p>
          <a:p>
            <a:pPr eaLnBrk="1" hangingPunct="1">
              <a:buFont typeface="Arial" charset="0"/>
              <a:buNone/>
              <a:defRPr/>
            </a:pPr>
            <a:endParaRPr lang="en-US" dirty="0">
              <a:latin typeface="Myriad Pro" charset="0"/>
              <a:ea typeface="MS PGothic"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p:txBody>
          <a:bodyPr/>
          <a:lstStyle/>
          <a:p>
            <a:r>
              <a:rPr lang="en-US" dirty="0">
                <a:latin typeface="Georgia" charset="0"/>
                <a:ea typeface="MS PGothic" charset="0"/>
              </a:rPr>
              <a:t>Advantages of leasing</a:t>
            </a:r>
          </a:p>
        </p:txBody>
      </p:sp>
      <p:sp>
        <p:nvSpPr>
          <p:cNvPr id="3" name="Content Placeholder 2"/>
          <p:cNvSpPr>
            <a:spLocks noGrp="1"/>
          </p:cNvSpPr>
          <p:nvPr>
            <p:ph idx="1"/>
          </p:nvPr>
        </p:nvSpPr>
        <p:spPr>
          <a:xfrm>
            <a:off x="1143000" y="1676400"/>
            <a:ext cx="7391400" cy="4449763"/>
          </a:xfrm>
        </p:spPr>
        <p:txBody>
          <a:bodyPr/>
          <a:lstStyle/>
          <a:p>
            <a:pPr marL="0">
              <a:spcBef>
                <a:spcPts val="0"/>
              </a:spcBef>
              <a:buNone/>
              <a:defRPr/>
            </a:pPr>
            <a:r>
              <a:rPr lang="en-US" sz="2000" dirty="0"/>
              <a:t>The ability to get on with farming without the enormous capital investment required to purchase land.</a:t>
            </a:r>
          </a:p>
          <a:p>
            <a:pPr marL="0" indent="0">
              <a:spcBef>
                <a:spcPts val="0"/>
              </a:spcBef>
              <a:buNone/>
              <a:defRPr/>
            </a:pPr>
            <a:endParaRPr lang="en-US" sz="2000" dirty="0"/>
          </a:p>
          <a:p>
            <a:pPr marL="0">
              <a:spcBef>
                <a:spcPts val="0"/>
              </a:spcBef>
              <a:buNone/>
              <a:defRPr/>
            </a:pPr>
            <a:r>
              <a:rPr lang="en-US" sz="2000" dirty="0"/>
              <a:t>Some farmers like short-term lease arrangement because they can experiment with new enterprises or locations without a long-term commitment. This flexibility is particularly useful for start up farmers.</a:t>
            </a:r>
          </a:p>
          <a:p>
            <a:pPr marL="0" indent="0">
              <a:spcBef>
                <a:spcPts val="0"/>
              </a:spcBef>
              <a:buNone/>
              <a:defRPr/>
            </a:pPr>
            <a:endParaRPr lang="en-US" sz="2000" dirty="0"/>
          </a:p>
          <a:p>
            <a:pPr marL="0">
              <a:spcBef>
                <a:spcPts val="0"/>
              </a:spcBef>
              <a:buNone/>
              <a:defRPr/>
            </a:pPr>
            <a:r>
              <a:rPr lang="en-US" sz="2000" dirty="0"/>
              <a:t>A short-term lease can enable a farmer to test whether her farm plans are financially feasible or whether he is comfortable with his landlord. It allows both parties to decide if a longer-term arrangement would work. </a:t>
            </a:r>
          </a:p>
          <a:p>
            <a:pPr marL="0" indent="0">
              <a:spcBef>
                <a:spcPts val="0"/>
              </a:spcBef>
              <a:buNone/>
              <a:defRPr/>
            </a:pPr>
            <a:endParaRPr lang="en-US" sz="2000" dirty="0"/>
          </a:p>
          <a:p>
            <a:pPr marL="0">
              <a:spcBef>
                <a:spcPts val="0"/>
              </a:spcBef>
              <a:buNone/>
              <a:defRPr/>
            </a:pPr>
            <a:r>
              <a:rPr lang="en-US" sz="2000" dirty="0"/>
              <a:t>A short-term lease also allows the tenant to limit financial risk.</a:t>
            </a:r>
          </a:p>
          <a:p>
            <a:pPr marL="0" indent="0">
              <a:spcBef>
                <a:spcPts val="0"/>
              </a:spcBef>
              <a:buNone/>
              <a:defRPr/>
            </a:pPr>
            <a:endParaRPr lang="en-US" dirty="0"/>
          </a:p>
        </p:txBody>
      </p:sp>
      <p:pic>
        <p:nvPicPr>
          <p:cNvPr id="2050" name="Picture 2" descr="C:\Users\Lisa\AppData\Local\Microsoft\Windows\INetCache\IE\3CQW1RNM\oV2PM[1].png"/>
          <p:cNvPicPr>
            <a:picLocks noChangeAspect="1" noChangeArrowheads="1"/>
          </p:cNvPicPr>
          <p:nvPr/>
        </p:nvPicPr>
        <p:blipFill>
          <a:blip r:embed="rId2" cstate="print"/>
          <a:srcRect/>
          <a:stretch>
            <a:fillRect/>
          </a:stretch>
        </p:blipFill>
        <p:spPr bwMode="auto">
          <a:xfrm>
            <a:off x="381000" y="1600200"/>
            <a:ext cx="771525" cy="762000"/>
          </a:xfrm>
          <a:prstGeom prst="rect">
            <a:avLst/>
          </a:prstGeom>
          <a:noFill/>
        </p:spPr>
      </p:pic>
      <p:pic>
        <p:nvPicPr>
          <p:cNvPr id="5" name="Picture 2" descr="C:\Users\Lisa\AppData\Local\Microsoft\Windows\INetCache\IE\3CQW1RNM\oV2PM[1].png"/>
          <p:cNvPicPr>
            <a:picLocks noChangeAspect="1" noChangeArrowheads="1"/>
          </p:cNvPicPr>
          <p:nvPr/>
        </p:nvPicPr>
        <p:blipFill>
          <a:blip r:embed="rId2" cstate="print"/>
          <a:srcRect/>
          <a:stretch>
            <a:fillRect/>
          </a:stretch>
        </p:blipFill>
        <p:spPr bwMode="auto">
          <a:xfrm>
            <a:off x="381000" y="2667000"/>
            <a:ext cx="771525" cy="762000"/>
          </a:xfrm>
          <a:prstGeom prst="rect">
            <a:avLst/>
          </a:prstGeom>
          <a:noFill/>
        </p:spPr>
      </p:pic>
      <p:pic>
        <p:nvPicPr>
          <p:cNvPr id="6" name="Picture 2" descr="C:\Users\Lisa\AppData\Local\Microsoft\Windows\INetCache\IE\3CQW1RNM\oV2PM[1].png"/>
          <p:cNvPicPr>
            <a:picLocks noChangeAspect="1" noChangeArrowheads="1"/>
          </p:cNvPicPr>
          <p:nvPr/>
        </p:nvPicPr>
        <p:blipFill>
          <a:blip r:embed="rId2" cstate="print"/>
          <a:srcRect/>
          <a:stretch>
            <a:fillRect/>
          </a:stretch>
        </p:blipFill>
        <p:spPr bwMode="auto">
          <a:xfrm>
            <a:off x="381000" y="3886200"/>
            <a:ext cx="771525" cy="762000"/>
          </a:xfrm>
          <a:prstGeom prst="rect">
            <a:avLst/>
          </a:prstGeom>
          <a:noFill/>
        </p:spPr>
      </p:pic>
      <p:pic>
        <p:nvPicPr>
          <p:cNvPr id="7" name="Picture 2" descr="C:\Users\Lisa\AppData\Local\Microsoft\Windows\INetCache\IE\3CQW1RNM\oV2PM[1].png"/>
          <p:cNvPicPr>
            <a:picLocks noChangeAspect="1" noChangeArrowheads="1"/>
          </p:cNvPicPr>
          <p:nvPr/>
        </p:nvPicPr>
        <p:blipFill>
          <a:blip r:embed="rId2" cstate="print"/>
          <a:srcRect/>
          <a:stretch>
            <a:fillRect/>
          </a:stretch>
        </p:blipFill>
        <p:spPr bwMode="auto">
          <a:xfrm>
            <a:off x="381000" y="5105400"/>
            <a:ext cx="771525" cy="762000"/>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p:txBody>
          <a:bodyPr/>
          <a:lstStyle/>
          <a:p>
            <a:r>
              <a:rPr lang="en-US">
                <a:latin typeface="Georgia" charset="0"/>
                <a:ea typeface="MS PGothic" charset="0"/>
              </a:rPr>
              <a:t>Disadvantages to leasing</a:t>
            </a:r>
          </a:p>
        </p:txBody>
      </p:sp>
      <p:sp>
        <p:nvSpPr>
          <p:cNvPr id="3" name="Content Placeholder 2"/>
          <p:cNvSpPr>
            <a:spLocks noGrp="1"/>
          </p:cNvSpPr>
          <p:nvPr>
            <p:ph idx="1"/>
          </p:nvPr>
        </p:nvSpPr>
        <p:spPr/>
        <p:txBody>
          <a:bodyPr/>
          <a:lstStyle/>
          <a:p>
            <a:pPr>
              <a:defRPr/>
            </a:pPr>
            <a:r>
              <a:rPr lang="en-US" sz="2000" dirty="0"/>
              <a:t>Insecurity of tenure can lead to disruption of the operation and difficult in making long-term business plans or personal decisions.</a:t>
            </a:r>
          </a:p>
          <a:p>
            <a:pPr marL="0" indent="0">
              <a:buFont typeface="Arial" charset="0"/>
              <a:buNone/>
              <a:defRPr/>
            </a:pPr>
            <a:endParaRPr lang="en-US" sz="2000" dirty="0"/>
          </a:p>
          <a:p>
            <a:pPr>
              <a:defRPr/>
            </a:pPr>
            <a:r>
              <a:rPr lang="en-US" sz="2000" dirty="0"/>
              <a:t>Inability to build equity in the land.</a:t>
            </a:r>
          </a:p>
          <a:p>
            <a:pPr marL="0" indent="0">
              <a:buFont typeface="Arial" charset="0"/>
              <a:buNone/>
              <a:defRPr/>
            </a:pPr>
            <a:endParaRPr lang="en-US" sz="2000" dirty="0"/>
          </a:p>
          <a:p>
            <a:pPr>
              <a:defRPr/>
            </a:pPr>
            <a:r>
              <a:rPr lang="en-US" sz="2000" dirty="0"/>
              <a:t>Lenders may balk at financing long-term assets such as equipment or livestock if the borrower does not have a written lease covering the loan period.</a:t>
            </a:r>
          </a:p>
          <a:p>
            <a:pPr marL="0" indent="0">
              <a:buFont typeface="Arial" charset="0"/>
              <a:buNone/>
              <a:defRPr/>
            </a:pPr>
            <a:endParaRPr lang="en-US" sz="2000" dirty="0"/>
          </a:p>
          <a:p>
            <a:pPr>
              <a:defRPr/>
            </a:pPr>
            <a:r>
              <a:rPr lang="en-US" sz="2000" dirty="0"/>
              <a:t>Tenants may have less financial incentive to invest in longer-term conservation practices or install conservation structures.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p:txBody>
          <a:bodyPr/>
          <a:lstStyle/>
          <a:p>
            <a:r>
              <a:rPr lang="en-US" sz="4000">
                <a:latin typeface="Georgia" charset="0"/>
                <a:ea typeface="MS PGothic" charset="0"/>
              </a:rPr>
              <a:t>Advantages of short term leasing</a:t>
            </a:r>
          </a:p>
        </p:txBody>
      </p:sp>
      <p:sp>
        <p:nvSpPr>
          <p:cNvPr id="3" name="Content Placeholder 2"/>
          <p:cNvSpPr>
            <a:spLocks noGrp="1"/>
          </p:cNvSpPr>
          <p:nvPr>
            <p:ph idx="1"/>
          </p:nvPr>
        </p:nvSpPr>
        <p:spPr>
          <a:xfrm>
            <a:off x="1219200" y="1752600"/>
            <a:ext cx="7467600" cy="4373563"/>
          </a:xfrm>
        </p:spPr>
        <p:txBody>
          <a:bodyPr/>
          <a:lstStyle/>
          <a:p>
            <a:pPr>
              <a:buNone/>
              <a:defRPr/>
            </a:pPr>
            <a:r>
              <a:rPr lang="en-US" sz="2000" dirty="0"/>
              <a:t>Lower costs (initial and monthly) than purchasing</a:t>
            </a:r>
          </a:p>
          <a:p>
            <a:pPr marL="0" indent="0">
              <a:buNone/>
              <a:defRPr/>
            </a:pPr>
            <a:endParaRPr lang="en-US" sz="2000" dirty="0"/>
          </a:p>
          <a:p>
            <a:pPr>
              <a:buNone/>
              <a:defRPr/>
            </a:pPr>
            <a:r>
              <a:rPr lang="en-US" sz="2000" dirty="0"/>
              <a:t>Tax deductions for leasing costs</a:t>
            </a:r>
          </a:p>
          <a:p>
            <a:pPr marL="0" indent="0">
              <a:buNone/>
              <a:defRPr/>
            </a:pPr>
            <a:endParaRPr lang="en-US" sz="2000" dirty="0"/>
          </a:p>
          <a:p>
            <a:pPr>
              <a:buNone/>
              <a:defRPr/>
            </a:pPr>
            <a:r>
              <a:rPr lang="en-US" sz="2000" dirty="0"/>
              <a:t>Rights to terminate</a:t>
            </a:r>
          </a:p>
          <a:p>
            <a:pPr marL="0" indent="0">
              <a:buNone/>
              <a:defRPr/>
            </a:pPr>
            <a:endParaRPr lang="en-US" sz="2000" dirty="0"/>
          </a:p>
          <a:p>
            <a:pPr>
              <a:buNone/>
              <a:defRPr/>
            </a:pPr>
            <a:r>
              <a:rPr lang="en-US" sz="2000" dirty="0"/>
              <a:t>Allows savings or investment in short-term capital needs</a:t>
            </a:r>
          </a:p>
          <a:p>
            <a:pPr marL="0" indent="0">
              <a:buNone/>
              <a:defRPr/>
            </a:pPr>
            <a:endParaRPr lang="en-US" sz="2000" dirty="0"/>
          </a:p>
          <a:p>
            <a:pPr>
              <a:buNone/>
              <a:defRPr/>
            </a:pPr>
            <a:r>
              <a:rPr lang="en-US" sz="2000" dirty="0"/>
              <a:t>Test period for enterprises, locations, and markets</a:t>
            </a:r>
          </a:p>
          <a:p>
            <a:pPr>
              <a:buNone/>
              <a:defRPr/>
            </a:pPr>
            <a:endParaRPr lang="en-US" dirty="0"/>
          </a:p>
        </p:txBody>
      </p:sp>
      <p:pic>
        <p:nvPicPr>
          <p:cNvPr id="4" name="Picture 2" descr="C:\Users\Lisa\AppData\Local\Microsoft\Windows\INetCache\IE\3CQW1RNM\oV2PM[1].png"/>
          <p:cNvPicPr>
            <a:picLocks noChangeAspect="1" noChangeArrowheads="1"/>
          </p:cNvPicPr>
          <p:nvPr/>
        </p:nvPicPr>
        <p:blipFill>
          <a:blip r:embed="rId2" cstate="print"/>
          <a:srcRect/>
          <a:stretch>
            <a:fillRect/>
          </a:stretch>
        </p:blipFill>
        <p:spPr bwMode="auto">
          <a:xfrm>
            <a:off x="426720" y="1600201"/>
            <a:ext cx="640080" cy="632178"/>
          </a:xfrm>
          <a:prstGeom prst="rect">
            <a:avLst/>
          </a:prstGeom>
          <a:noFill/>
        </p:spPr>
      </p:pic>
      <p:pic>
        <p:nvPicPr>
          <p:cNvPr id="5" name="Picture 2" descr="C:\Users\Lisa\AppData\Local\Microsoft\Windows\INetCache\IE\3CQW1RNM\oV2PM[1].png"/>
          <p:cNvPicPr>
            <a:picLocks noChangeAspect="1" noChangeArrowheads="1"/>
          </p:cNvPicPr>
          <p:nvPr/>
        </p:nvPicPr>
        <p:blipFill>
          <a:blip r:embed="rId2" cstate="print"/>
          <a:srcRect/>
          <a:stretch>
            <a:fillRect/>
          </a:stretch>
        </p:blipFill>
        <p:spPr bwMode="auto">
          <a:xfrm>
            <a:off x="426720" y="2362200"/>
            <a:ext cx="640080" cy="632178"/>
          </a:xfrm>
          <a:prstGeom prst="rect">
            <a:avLst/>
          </a:prstGeom>
          <a:noFill/>
        </p:spPr>
      </p:pic>
      <p:pic>
        <p:nvPicPr>
          <p:cNvPr id="6" name="Picture 2" descr="C:\Users\Lisa\AppData\Local\Microsoft\Windows\INetCache\IE\3CQW1RNM\oV2PM[1].png"/>
          <p:cNvPicPr>
            <a:picLocks noChangeAspect="1" noChangeArrowheads="1"/>
          </p:cNvPicPr>
          <p:nvPr/>
        </p:nvPicPr>
        <p:blipFill>
          <a:blip r:embed="rId2" cstate="print"/>
          <a:srcRect/>
          <a:stretch>
            <a:fillRect/>
          </a:stretch>
        </p:blipFill>
        <p:spPr bwMode="auto">
          <a:xfrm>
            <a:off x="426720" y="3124200"/>
            <a:ext cx="640080" cy="632178"/>
          </a:xfrm>
          <a:prstGeom prst="rect">
            <a:avLst/>
          </a:prstGeom>
          <a:noFill/>
        </p:spPr>
      </p:pic>
      <p:pic>
        <p:nvPicPr>
          <p:cNvPr id="7" name="Picture 2" descr="C:\Users\Lisa\AppData\Local\Microsoft\Windows\INetCache\IE\3CQW1RNM\oV2PM[1].png"/>
          <p:cNvPicPr>
            <a:picLocks noChangeAspect="1" noChangeArrowheads="1"/>
          </p:cNvPicPr>
          <p:nvPr/>
        </p:nvPicPr>
        <p:blipFill>
          <a:blip r:embed="rId2" cstate="print"/>
          <a:srcRect/>
          <a:stretch>
            <a:fillRect/>
          </a:stretch>
        </p:blipFill>
        <p:spPr bwMode="auto">
          <a:xfrm>
            <a:off x="426720" y="3863622"/>
            <a:ext cx="640080" cy="632178"/>
          </a:xfrm>
          <a:prstGeom prst="rect">
            <a:avLst/>
          </a:prstGeom>
          <a:noFill/>
        </p:spPr>
      </p:pic>
      <p:pic>
        <p:nvPicPr>
          <p:cNvPr id="8" name="Picture 2" descr="C:\Users\Lisa\AppData\Local\Microsoft\Windows\INetCache\IE\3CQW1RNM\oV2PM[1].png"/>
          <p:cNvPicPr>
            <a:picLocks noChangeAspect="1" noChangeArrowheads="1"/>
          </p:cNvPicPr>
          <p:nvPr/>
        </p:nvPicPr>
        <p:blipFill>
          <a:blip r:embed="rId2" cstate="print"/>
          <a:srcRect/>
          <a:stretch>
            <a:fillRect/>
          </a:stretch>
        </p:blipFill>
        <p:spPr bwMode="auto">
          <a:xfrm>
            <a:off x="426720" y="4625622"/>
            <a:ext cx="640080" cy="632178"/>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p:txBody>
          <a:bodyPr/>
          <a:lstStyle/>
          <a:p>
            <a:r>
              <a:rPr lang="en-US" sz="4000">
                <a:latin typeface="Georgia" charset="0"/>
                <a:ea typeface="MS PGothic" charset="0"/>
              </a:rPr>
              <a:t>Disadvantages of short term leasing</a:t>
            </a:r>
          </a:p>
        </p:txBody>
      </p:sp>
      <p:sp>
        <p:nvSpPr>
          <p:cNvPr id="3" name="Content Placeholder 2"/>
          <p:cNvSpPr>
            <a:spLocks noGrp="1"/>
          </p:cNvSpPr>
          <p:nvPr>
            <p:ph idx="1"/>
          </p:nvPr>
        </p:nvSpPr>
        <p:spPr/>
        <p:txBody>
          <a:bodyPr/>
          <a:lstStyle/>
          <a:p>
            <a:pPr>
              <a:defRPr/>
            </a:pPr>
            <a:r>
              <a:rPr lang="en-US" sz="2000" dirty="0"/>
              <a:t>Cannot recover lease costs as equity in land</a:t>
            </a:r>
          </a:p>
          <a:p>
            <a:pPr marL="0" indent="0">
              <a:buFont typeface="Arial" charset="0"/>
              <a:buNone/>
              <a:defRPr/>
            </a:pPr>
            <a:endParaRPr lang="en-US" sz="2000" dirty="0"/>
          </a:p>
          <a:p>
            <a:pPr>
              <a:defRPr/>
            </a:pPr>
            <a:r>
              <a:rPr lang="en-US" sz="2000" dirty="0"/>
              <a:t>Cannot benefit from appreciation in land value</a:t>
            </a:r>
          </a:p>
          <a:p>
            <a:pPr marL="0" indent="0">
              <a:buFont typeface="Arial" charset="0"/>
              <a:buNone/>
              <a:defRPr/>
            </a:pPr>
            <a:endParaRPr lang="en-US" sz="2000" dirty="0"/>
          </a:p>
          <a:p>
            <a:pPr>
              <a:defRPr/>
            </a:pPr>
            <a:r>
              <a:rPr lang="en-US" sz="2000" dirty="0"/>
              <a:t>Limited control over land and improvements</a:t>
            </a:r>
          </a:p>
          <a:p>
            <a:pPr marL="0" indent="0">
              <a:buFont typeface="Arial" charset="0"/>
              <a:buNone/>
              <a:defRPr/>
            </a:pPr>
            <a:endParaRPr lang="en-US" sz="2000" dirty="0"/>
          </a:p>
          <a:p>
            <a:pPr>
              <a:defRPr/>
            </a:pPr>
            <a:r>
              <a:rPr lang="en-US" sz="2000" dirty="0"/>
              <a:t>Less ability to plan or make improvements</a:t>
            </a:r>
          </a:p>
          <a:p>
            <a:pPr marL="0" indent="0">
              <a:buFont typeface="Arial" charset="0"/>
              <a:buNone/>
              <a:defRPr/>
            </a:pPr>
            <a:endParaRPr lang="en-US" sz="2000" dirty="0"/>
          </a:p>
          <a:p>
            <a:pPr>
              <a:defRPr/>
            </a:pPr>
            <a:r>
              <a:rPr lang="en-US" sz="2000" dirty="0"/>
              <a:t>May be unable to get credit from lenders</a:t>
            </a:r>
          </a:p>
          <a:p>
            <a:pPr marL="0" indent="0">
              <a:buFont typeface="Arial" charset="0"/>
              <a:buNone/>
              <a:defRPr/>
            </a:pPr>
            <a:endParaRPr lang="en-US" sz="2000" dirty="0"/>
          </a:p>
          <a:p>
            <a:pPr>
              <a:defRPr/>
            </a:pPr>
            <a:r>
              <a:rPr lang="en-US" sz="2000" dirty="0"/>
              <a:t>May lose investment in infrastructure and land if lease is terminated.</a:t>
            </a:r>
          </a:p>
          <a:p>
            <a:pPr marL="0" indent="0">
              <a:buNone/>
              <a:defRPr/>
            </a:pP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p:txBody>
          <a:bodyPr/>
          <a:lstStyle/>
          <a:p>
            <a:r>
              <a:rPr lang="en-US">
                <a:latin typeface="Georgia" charset="0"/>
                <a:ea typeface="MS PGothic" charset="0"/>
              </a:rPr>
              <a:t>Long Term Leases</a:t>
            </a:r>
          </a:p>
        </p:txBody>
      </p:sp>
      <p:sp>
        <p:nvSpPr>
          <p:cNvPr id="3" name="Content Placeholder 2"/>
          <p:cNvSpPr>
            <a:spLocks noGrp="1"/>
          </p:cNvSpPr>
          <p:nvPr>
            <p:ph idx="1"/>
          </p:nvPr>
        </p:nvSpPr>
        <p:spPr>
          <a:xfrm>
            <a:off x="457200" y="1600200"/>
            <a:ext cx="3124200" cy="4525963"/>
          </a:xfrm>
        </p:spPr>
        <p:txBody>
          <a:bodyPr/>
          <a:lstStyle/>
          <a:p>
            <a:pPr>
              <a:defRPr/>
            </a:pPr>
            <a:r>
              <a:rPr lang="en-US" sz="2000" dirty="0"/>
              <a:t>Offer more security than short-term leases.</a:t>
            </a:r>
          </a:p>
          <a:p>
            <a:pPr marL="0" indent="0">
              <a:buFont typeface="Arial" charset="0"/>
              <a:buNone/>
              <a:defRPr/>
            </a:pPr>
            <a:endParaRPr lang="en-US" sz="800" dirty="0"/>
          </a:p>
          <a:p>
            <a:pPr>
              <a:defRPr/>
            </a:pPr>
            <a:r>
              <a:rPr lang="en-US" sz="2000" dirty="0"/>
              <a:t>It gives the operator time to build the business as well as the soil, and establish markets as well as community relationships.</a:t>
            </a:r>
          </a:p>
          <a:p>
            <a:pPr marL="0" indent="0">
              <a:buFont typeface="Arial" charset="0"/>
              <a:buNone/>
              <a:defRPr/>
            </a:pPr>
            <a:endParaRPr lang="en-US" sz="800" dirty="0"/>
          </a:p>
          <a:p>
            <a:pPr>
              <a:defRPr/>
            </a:pPr>
            <a:r>
              <a:rPr lang="en-US" sz="2000" dirty="0"/>
              <a:t>It is possible to borrow against a long-term lease and to participate in USDA conservation programs.</a:t>
            </a:r>
          </a:p>
          <a:p>
            <a:pPr marL="0" indent="0">
              <a:buFont typeface="Arial" charset="0"/>
              <a:buNone/>
              <a:defRPr/>
            </a:pPr>
            <a:endParaRPr lang="en-US" dirty="0"/>
          </a:p>
          <a:p>
            <a:pPr>
              <a:defRPr/>
            </a:pPr>
            <a:endParaRPr lang="en-US" dirty="0"/>
          </a:p>
        </p:txBody>
      </p:sp>
      <p:pic>
        <p:nvPicPr>
          <p:cNvPr id="4" name="Picture 3" descr="Peck photo (2).jpg"/>
          <p:cNvPicPr>
            <a:picLocks noChangeAspect="1"/>
          </p:cNvPicPr>
          <p:nvPr/>
        </p:nvPicPr>
        <p:blipFill>
          <a:blip r:embed="rId2" cstate="print"/>
          <a:stretch>
            <a:fillRect/>
          </a:stretch>
        </p:blipFill>
        <p:spPr>
          <a:xfrm>
            <a:off x="3657600" y="2133600"/>
            <a:ext cx="4983480" cy="3322320"/>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p:txBody>
          <a:bodyPr/>
          <a:lstStyle/>
          <a:p>
            <a:r>
              <a:rPr lang="en-US" dirty="0">
                <a:latin typeface="Georgia" charset="0"/>
                <a:ea typeface="MS PGothic" charset="0"/>
              </a:rPr>
              <a:t>Advantages of long-term leasing</a:t>
            </a:r>
          </a:p>
        </p:txBody>
      </p:sp>
      <p:sp>
        <p:nvSpPr>
          <p:cNvPr id="3" name="Content Placeholder 2"/>
          <p:cNvSpPr>
            <a:spLocks noGrp="1"/>
          </p:cNvSpPr>
          <p:nvPr>
            <p:ph idx="1"/>
          </p:nvPr>
        </p:nvSpPr>
        <p:spPr>
          <a:xfrm>
            <a:off x="1219200" y="1676400"/>
            <a:ext cx="7467600" cy="4449763"/>
          </a:xfrm>
        </p:spPr>
        <p:txBody>
          <a:bodyPr/>
          <a:lstStyle/>
          <a:p>
            <a:pPr marL="0">
              <a:spcBef>
                <a:spcPts val="0"/>
              </a:spcBef>
              <a:buNone/>
              <a:defRPr/>
            </a:pPr>
            <a:r>
              <a:rPr lang="en-US" sz="2000" dirty="0"/>
              <a:t>Longer planning horizon for business and resource stewardship</a:t>
            </a:r>
          </a:p>
          <a:p>
            <a:pPr marL="0" indent="0">
              <a:spcBef>
                <a:spcPts val="0"/>
              </a:spcBef>
              <a:buNone/>
              <a:defRPr/>
            </a:pPr>
            <a:endParaRPr lang="en-US" sz="2000" dirty="0"/>
          </a:p>
          <a:p>
            <a:pPr marL="0">
              <a:spcBef>
                <a:spcPts val="0"/>
              </a:spcBef>
              <a:buNone/>
              <a:defRPr/>
            </a:pPr>
            <a:r>
              <a:rPr lang="en-US" sz="2000" dirty="0"/>
              <a:t>Allows farmer to capture the useful life of investments made to the leasehold</a:t>
            </a:r>
          </a:p>
          <a:p>
            <a:pPr marL="0" indent="0">
              <a:spcBef>
                <a:spcPts val="0"/>
              </a:spcBef>
              <a:buNone/>
              <a:defRPr/>
            </a:pPr>
            <a:endParaRPr lang="en-US" sz="2000" dirty="0"/>
          </a:p>
          <a:p>
            <a:pPr marL="0">
              <a:spcBef>
                <a:spcPts val="0"/>
              </a:spcBef>
              <a:buNone/>
              <a:defRPr/>
            </a:pPr>
            <a:r>
              <a:rPr lang="en-US" sz="2000" dirty="0"/>
              <a:t>Legacy to the next generation with renew and inherit lease provisions</a:t>
            </a:r>
          </a:p>
          <a:p>
            <a:pPr marL="0" indent="0">
              <a:spcBef>
                <a:spcPts val="0"/>
              </a:spcBef>
              <a:buNone/>
              <a:defRPr/>
            </a:pPr>
            <a:endParaRPr lang="en-US" sz="2000" dirty="0"/>
          </a:p>
          <a:p>
            <a:pPr marL="0">
              <a:spcBef>
                <a:spcPts val="0"/>
              </a:spcBef>
              <a:buNone/>
              <a:defRPr/>
            </a:pPr>
            <a:r>
              <a:rPr lang="en-US" sz="2000" dirty="0"/>
              <a:t>Security to participate in community life</a:t>
            </a:r>
          </a:p>
          <a:p>
            <a:pPr marL="0" indent="0">
              <a:spcBef>
                <a:spcPts val="0"/>
              </a:spcBef>
              <a:buNone/>
              <a:defRPr/>
            </a:pPr>
            <a:endParaRPr lang="en-US" sz="2000" dirty="0"/>
          </a:p>
          <a:p>
            <a:pPr marL="0">
              <a:spcBef>
                <a:spcPts val="0"/>
              </a:spcBef>
              <a:buNone/>
              <a:defRPr/>
            </a:pPr>
            <a:r>
              <a:rPr lang="en-US" sz="2000" dirty="0"/>
              <a:t>May increase borrowing capacity when the value of the lease is used for security along with tenant-owned improvements on the property.</a:t>
            </a:r>
          </a:p>
          <a:p>
            <a:pPr marL="0">
              <a:spcBef>
                <a:spcPts val="0"/>
              </a:spcBef>
              <a:buNone/>
              <a:defRPr/>
            </a:pPr>
            <a:endParaRPr lang="en-US" dirty="0"/>
          </a:p>
        </p:txBody>
      </p:sp>
      <p:pic>
        <p:nvPicPr>
          <p:cNvPr id="5" name="Picture 2" descr="C:\Users\Lisa\AppData\Local\Microsoft\Windows\INetCache\IE\3CQW1RNM\oV2PM[1].png"/>
          <p:cNvPicPr>
            <a:picLocks noChangeAspect="1" noChangeArrowheads="1"/>
          </p:cNvPicPr>
          <p:nvPr/>
        </p:nvPicPr>
        <p:blipFill>
          <a:blip r:embed="rId2" cstate="print"/>
          <a:srcRect/>
          <a:stretch>
            <a:fillRect/>
          </a:stretch>
        </p:blipFill>
        <p:spPr bwMode="auto">
          <a:xfrm>
            <a:off x="457200" y="1600201"/>
            <a:ext cx="640080" cy="632178"/>
          </a:xfrm>
          <a:prstGeom prst="rect">
            <a:avLst/>
          </a:prstGeom>
          <a:noFill/>
        </p:spPr>
      </p:pic>
      <p:pic>
        <p:nvPicPr>
          <p:cNvPr id="6" name="Picture 2" descr="C:\Users\Lisa\AppData\Local\Microsoft\Windows\INetCache\IE\3CQW1RNM\oV2PM[1].png"/>
          <p:cNvPicPr>
            <a:picLocks noChangeAspect="1" noChangeArrowheads="1"/>
          </p:cNvPicPr>
          <p:nvPr/>
        </p:nvPicPr>
        <p:blipFill>
          <a:blip r:embed="rId2" cstate="print"/>
          <a:srcRect/>
          <a:stretch>
            <a:fillRect/>
          </a:stretch>
        </p:blipFill>
        <p:spPr bwMode="auto">
          <a:xfrm>
            <a:off x="457200" y="2362200"/>
            <a:ext cx="640080" cy="632178"/>
          </a:xfrm>
          <a:prstGeom prst="rect">
            <a:avLst/>
          </a:prstGeom>
          <a:noFill/>
        </p:spPr>
      </p:pic>
      <p:pic>
        <p:nvPicPr>
          <p:cNvPr id="7" name="Picture 2" descr="C:\Users\Lisa\AppData\Local\Microsoft\Windows\INetCache\IE\3CQW1RNM\oV2PM[1].png"/>
          <p:cNvPicPr>
            <a:picLocks noChangeAspect="1" noChangeArrowheads="1"/>
          </p:cNvPicPr>
          <p:nvPr/>
        </p:nvPicPr>
        <p:blipFill>
          <a:blip r:embed="rId2" cstate="print"/>
          <a:srcRect/>
          <a:stretch>
            <a:fillRect/>
          </a:stretch>
        </p:blipFill>
        <p:spPr bwMode="auto">
          <a:xfrm>
            <a:off x="457200" y="3276600"/>
            <a:ext cx="640080" cy="632178"/>
          </a:xfrm>
          <a:prstGeom prst="rect">
            <a:avLst/>
          </a:prstGeom>
          <a:noFill/>
        </p:spPr>
      </p:pic>
      <p:pic>
        <p:nvPicPr>
          <p:cNvPr id="8" name="Picture 2" descr="C:\Users\Lisa\AppData\Local\Microsoft\Windows\INetCache\IE\3CQW1RNM\oV2PM[1].png"/>
          <p:cNvPicPr>
            <a:picLocks noChangeAspect="1" noChangeArrowheads="1"/>
          </p:cNvPicPr>
          <p:nvPr/>
        </p:nvPicPr>
        <p:blipFill>
          <a:blip r:embed="rId2" cstate="print"/>
          <a:srcRect/>
          <a:stretch>
            <a:fillRect/>
          </a:stretch>
        </p:blipFill>
        <p:spPr bwMode="auto">
          <a:xfrm>
            <a:off x="457200" y="4016022"/>
            <a:ext cx="640080" cy="632178"/>
          </a:xfrm>
          <a:prstGeom prst="rect">
            <a:avLst/>
          </a:prstGeom>
          <a:noFill/>
        </p:spPr>
      </p:pic>
      <p:pic>
        <p:nvPicPr>
          <p:cNvPr id="9" name="Picture 2" descr="C:\Users\Lisa\AppData\Local\Microsoft\Windows\INetCache\IE\3CQW1RNM\oV2PM[1].png"/>
          <p:cNvPicPr>
            <a:picLocks noChangeAspect="1" noChangeArrowheads="1"/>
          </p:cNvPicPr>
          <p:nvPr/>
        </p:nvPicPr>
        <p:blipFill>
          <a:blip r:embed="rId2" cstate="print"/>
          <a:srcRect/>
          <a:stretch>
            <a:fillRect/>
          </a:stretch>
        </p:blipFill>
        <p:spPr bwMode="auto">
          <a:xfrm>
            <a:off x="457200" y="4854222"/>
            <a:ext cx="640080" cy="632178"/>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p:nvPr>
        </p:nvSpPr>
        <p:spPr/>
        <p:txBody>
          <a:bodyPr/>
          <a:lstStyle/>
          <a:p>
            <a:r>
              <a:rPr lang="en-US" sz="4000" dirty="0">
                <a:latin typeface="Georgia" charset="0"/>
                <a:ea typeface="MS PGothic" charset="0"/>
              </a:rPr>
              <a:t>Disadvantages of long-term leasing</a:t>
            </a:r>
          </a:p>
        </p:txBody>
      </p:sp>
      <p:sp>
        <p:nvSpPr>
          <p:cNvPr id="3" name="Content Placeholder 2"/>
          <p:cNvSpPr>
            <a:spLocks noGrp="1"/>
          </p:cNvSpPr>
          <p:nvPr>
            <p:ph idx="1"/>
          </p:nvPr>
        </p:nvSpPr>
        <p:spPr/>
        <p:txBody>
          <a:bodyPr/>
          <a:lstStyle/>
          <a:p>
            <a:pPr>
              <a:defRPr/>
            </a:pPr>
            <a:r>
              <a:rPr lang="en-US" sz="2000" dirty="0"/>
              <a:t>Reduces net income without contributing to long-term accumulation of wealth in a property</a:t>
            </a:r>
          </a:p>
          <a:p>
            <a:pPr marL="0" indent="0">
              <a:buFont typeface="Arial" charset="0"/>
              <a:buNone/>
              <a:defRPr/>
            </a:pPr>
            <a:endParaRPr lang="en-US" sz="2000" dirty="0"/>
          </a:p>
          <a:p>
            <a:pPr>
              <a:defRPr/>
            </a:pPr>
            <a:r>
              <a:rPr lang="en-US" sz="2000" dirty="0"/>
              <a:t>Cannot rely on land appreciation as a retirement fund</a:t>
            </a:r>
          </a:p>
          <a:p>
            <a:pPr marL="0" indent="0">
              <a:buFont typeface="Arial" charset="0"/>
              <a:buNone/>
              <a:defRPr/>
            </a:pPr>
            <a:endParaRPr lang="en-US" sz="2000" dirty="0"/>
          </a:p>
          <a:p>
            <a:pPr>
              <a:defRPr/>
            </a:pPr>
            <a:r>
              <a:rPr lang="en-US" sz="2000" dirty="0"/>
              <a:t>Typically more complex legal documents and higher legal costs</a:t>
            </a:r>
          </a:p>
          <a:p>
            <a:pPr marL="0" indent="0">
              <a:buFont typeface="Arial" charset="0"/>
              <a:buNone/>
              <a:defRPr/>
            </a:pPr>
            <a:endParaRPr lang="en-US" sz="2000" dirty="0"/>
          </a:p>
          <a:p>
            <a:pPr>
              <a:defRPr/>
            </a:pPr>
            <a:r>
              <a:rPr lang="en-US" sz="2000" dirty="0"/>
              <a:t>Can make loans more difficult or impossible to get without land as security for a loan</a:t>
            </a:r>
          </a:p>
          <a:p>
            <a:pPr>
              <a:defRPr/>
            </a:pP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p:txBody>
          <a:bodyPr/>
          <a:lstStyle/>
          <a:p>
            <a:r>
              <a:rPr lang="en-US" sz="3600">
                <a:latin typeface="Georgia" charset="0"/>
                <a:ea typeface="MS PGothic" charset="0"/>
              </a:rPr>
              <a:t>Best Practices for Avoiding Problems</a:t>
            </a:r>
          </a:p>
        </p:txBody>
      </p:sp>
      <p:sp>
        <p:nvSpPr>
          <p:cNvPr id="45058" name="Content Placeholder 2"/>
          <p:cNvSpPr>
            <a:spLocks noGrp="1"/>
          </p:cNvSpPr>
          <p:nvPr>
            <p:ph idx="1"/>
          </p:nvPr>
        </p:nvSpPr>
        <p:spPr/>
        <p:txBody>
          <a:bodyPr/>
          <a:lstStyle/>
          <a:p>
            <a:pPr>
              <a:buNone/>
            </a:pPr>
            <a:r>
              <a:rPr lang="en-US" sz="2400" dirty="0">
                <a:latin typeface="Myriad Pro" charset="0"/>
                <a:ea typeface="MS PGothic" charset="0"/>
              </a:rPr>
              <a:t>Work for </a:t>
            </a:r>
            <a:r>
              <a:rPr lang="en-US" sz="2400" b="1" dirty="0">
                <a:latin typeface="Myriad Pro" charset="0"/>
                <a:ea typeface="MS PGothic" charset="0"/>
              </a:rPr>
              <a:t>clarity</a:t>
            </a:r>
            <a:r>
              <a:rPr lang="en-US" sz="2400" dirty="0">
                <a:latin typeface="Myriad Pro" charset="0"/>
                <a:ea typeface="MS PGothic" charset="0"/>
              </a:rPr>
              <a:t> in </a:t>
            </a:r>
            <a:r>
              <a:rPr lang="en-US" sz="2400" b="1" dirty="0">
                <a:latin typeface="Myriad Pro" charset="0"/>
                <a:ea typeface="MS PGothic" charset="0"/>
              </a:rPr>
              <a:t>communication</a:t>
            </a:r>
            <a:r>
              <a:rPr lang="en-US" sz="2400" dirty="0">
                <a:latin typeface="Myriad Pro" charset="0"/>
                <a:ea typeface="MS PGothic" charset="0"/>
              </a:rPr>
              <a:t>. </a:t>
            </a:r>
          </a:p>
          <a:p>
            <a:r>
              <a:rPr lang="en-US" sz="2000" dirty="0">
                <a:latin typeface="Myriad Pro" charset="0"/>
                <a:ea typeface="MS PGothic" charset="0"/>
              </a:rPr>
              <a:t>Capture all agreements and decisions in writing. Let each participant review the written record and either agree that it is an accurate record or suggest changes for accuracy.</a:t>
            </a:r>
          </a:p>
          <a:p>
            <a:r>
              <a:rPr lang="en-US" sz="2000" dirty="0">
                <a:latin typeface="Myriad Pro" charset="0"/>
                <a:ea typeface="MS PGothic" charset="0"/>
              </a:rPr>
              <a:t>When speaking/discussing, be sure to be clear and repeat what you think the other party is saying so that they can confirm whether this is what they meant. </a:t>
            </a:r>
          </a:p>
        </p:txBody>
      </p:sp>
      <p:pic>
        <p:nvPicPr>
          <p:cNvPr id="3074" name="Picture 2" descr="C:\Users\Lisa\AppData\Local\Microsoft\Windows\INetCache\IE\YHPW64QT\SocialMedia_300[1].jpg"/>
          <p:cNvPicPr>
            <a:picLocks noChangeAspect="1" noChangeArrowheads="1"/>
          </p:cNvPicPr>
          <p:nvPr/>
        </p:nvPicPr>
        <p:blipFill>
          <a:blip r:embed="rId2" cstate="print"/>
          <a:srcRect/>
          <a:stretch>
            <a:fillRect/>
          </a:stretch>
        </p:blipFill>
        <p:spPr bwMode="auto">
          <a:xfrm>
            <a:off x="5715000" y="3657600"/>
            <a:ext cx="2819400" cy="2603246"/>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Title 1"/>
          <p:cNvSpPr>
            <a:spLocks noGrp="1"/>
          </p:cNvSpPr>
          <p:nvPr>
            <p:ph type="title"/>
          </p:nvPr>
        </p:nvSpPr>
        <p:spPr/>
        <p:txBody>
          <a:bodyPr/>
          <a:lstStyle/>
          <a:p>
            <a:endParaRPr lang="en-US">
              <a:latin typeface="Georgia" charset="0"/>
              <a:ea typeface="MS PGothic" charset="0"/>
            </a:endParaRPr>
          </a:p>
        </p:txBody>
      </p:sp>
      <p:pic>
        <p:nvPicPr>
          <p:cNvPr id="83970" name="Content Placeholder 19" descr="Screen Shot 2017-07-01 at 8.25.28 AM.png"/>
          <p:cNvPicPr>
            <a:picLocks noGrp="1" noChangeAspect="1"/>
          </p:cNvPicPr>
          <p:nvPr>
            <p:ph idx="1"/>
          </p:nvPr>
        </p:nvPicPr>
        <p:blipFill>
          <a:blip r:embed="rId2" cstate="print">
            <a:extLst>
              <a:ext uri="{28A0092B-C50C-407E-A947-70E740481C1C}">
                <a14:useLocalDpi xmlns:a14="http://schemas.microsoft.com/office/drawing/2010/main" val="0"/>
              </a:ext>
            </a:extLst>
          </a:blip>
          <a:srcRect t="1666" b="1666"/>
          <a:stretch>
            <a:fillRect/>
          </a:stretch>
        </p:blipFill>
        <p:spPr/>
      </p:pic>
      <p:sp>
        <p:nvSpPr>
          <p:cNvPr id="4" name="Rectangle 3"/>
          <p:cNvSpPr/>
          <p:nvPr/>
        </p:nvSpPr>
        <p:spPr>
          <a:xfrm>
            <a:off x="838200" y="1905000"/>
            <a:ext cx="7467600"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990600" y="1676400"/>
            <a:ext cx="7239000" cy="523220"/>
          </a:xfrm>
          <a:prstGeom prst="rect">
            <a:avLst/>
          </a:prstGeom>
          <a:noFill/>
        </p:spPr>
        <p:txBody>
          <a:bodyPr wrap="square" rtlCol="0">
            <a:spAutoFit/>
          </a:bodyPr>
          <a:lstStyle/>
          <a:p>
            <a:pPr algn="ctr"/>
            <a:r>
              <a:rPr lang="en-US" sz="2800" b="1" dirty="0">
                <a:latin typeface="Myriad Pro" pitchFamily="34" charset="0"/>
              </a:rPr>
              <a:t>Over 38% of all U.S. farmland is rented</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p:nvPr>
        </p:nvSpPr>
        <p:spPr/>
        <p:txBody>
          <a:bodyPr/>
          <a:lstStyle/>
          <a:p>
            <a:r>
              <a:rPr lang="en-US" sz="3600">
                <a:latin typeface="Georgia" charset="0"/>
                <a:ea typeface="MS PGothic" charset="0"/>
              </a:rPr>
              <a:t>Best Practices for Avoiding Problems</a:t>
            </a:r>
          </a:p>
        </p:txBody>
      </p:sp>
      <p:sp>
        <p:nvSpPr>
          <p:cNvPr id="3" name="Content Placeholder 2"/>
          <p:cNvSpPr>
            <a:spLocks noGrp="1"/>
          </p:cNvSpPr>
          <p:nvPr>
            <p:ph idx="1"/>
          </p:nvPr>
        </p:nvSpPr>
        <p:spPr>
          <a:xfrm>
            <a:off x="457200" y="1447800"/>
            <a:ext cx="8229600" cy="4678363"/>
          </a:xfrm>
        </p:spPr>
        <p:txBody>
          <a:bodyPr/>
          <a:lstStyle/>
          <a:p>
            <a:pPr>
              <a:spcBef>
                <a:spcPts val="0"/>
              </a:spcBef>
              <a:buNone/>
              <a:defRPr/>
            </a:pPr>
            <a:r>
              <a:rPr lang="en-US" sz="2400" b="1" dirty="0"/>
              <a:t>Use measurable standards</a:t>
            </a:r>
            <a:r>
              <a:rPr lang="en-US" sz="2400" dirty="0"/>
              <a:t>. </a:t>
            </a:r>
          </a:p>
          <a:p>
            <a:pPr>
              <a:lnSpc>
                <a:spcPts val="2100"/>
              </a:lnSpc>
              <a:spcBef>
                <a:spcPts val="0"/>
              </a:spcBef>
              <a:defRPr/>
            </a:pPr>
            <a:r>
              <a:rPr lang="en-US" sz="1800" dirty="0"/>
              <a:t>Use photos to show before and after condition of tools, equipment, buildings, livestock – anything that is being leased over a period of time.</a:t>
            </a:r>
          </a:p>
          <a:p>
            <a:pPr>
              <a:lnSpc>
                <a:spcPts val="2100"/>
              </a:lnSpc>
              <a:spcBef>
                <a:spcPts val="0"/>
              </a:spcBef>
              <a:defRPr/>
            </a:pPr>
            <a:r>
              <a:rPr lang="en-US" sz="1800" dirty="0"/>
              <a:t>Attach $ amounts to all "goods and services" that are exchanged. If labor is used to pay rent, determine ahead of time what an hour is worth or how many hours of labor will pay for a month's rent (or a year's)</a:t>
            </a:r>
          </a:p>
          <a:p>
            <a:pPr>
              <a:lnSpc>
                <a:spcPts val="2100"/>
              </a:lnSpc>
              <a:spcBef>
                <a:spcPts val="0"/>
              </a:spcBef>
              <a:defRPr/>
            </a:pPr>
            <a:r>
              <a:rPr lang="en-US" sz="1800" dirty="0"/>
              <a:t>Use a description of the outcome of the labor (the fruit trees will be pruned. The rotten fence posts will be replaced and any broken wire will be mended.)  Also specify the date by which various tasks will be done. </a:t>
            </a:r>
          </a:p>
          <a:p>
            <a:pPr>
              <a:lnSpc>
                <a:spcPts val="2100"/>
              </a:lnSpc>
              <a:spcBef>
                <a:spcPts val="0"/>
              </a:spcBef>
              <a:defRPr/>
            </a:pPr>
            <a:r>
              <a:rPr lang="en-US" sz="1800" dirty="0"/>
              <a:t>It is not proper payment if you agree to prune the fruit trees but don't get to it until late May. If you agree to mow the hay field, it </a:t>
            </a:r>
          </a:p>
          <a:p>
            <a:pPr marL="0" indent="0">
              <a:lnSpc>
                <a:spcPts val="2100"/>
              </a:lnSpc>
              <a:spcBef>
                <a:spcPts val="0"/>
              </a:spcBef>
              <a:buNone/>
              <a:defRPr/>
            </a:pPr>
            <a:r>
              <a:rPr lang="en-US" sz="1800" dirty="0"/>
              <a:t>      must be done when the hay is at its prime. The </a:t>
            </a:r>
          </a:p>
          <a:p>
            <a:pPr marL="0" indent="0">
              <a:lnSpc>
                <a:spcPts val="2100"/>
              </a:lnSpc>
              <a:spcBef>
                <a:spcPts val="0"/>
              </a:spcBef>
              <a:buNone/>
              <a:defRPr/>
            </a:pPr>
            <a:r>
              <a:rPr lang="en-US" sz="1800" dirty="0"/>
              <a:t>      barn roof has to be mended before the hay is put </a:t>
            </a:r>
          </a:p>
          <a:p>
            <a:pPr marL="0" indent="0">
              <a:lnSpc>
                <a:spcPts val="2100"/>
              </a:lnSpc>
              <a:spcBef>
                <a:spcPts val="0"/>
              </a:spcBef>
              <a:buNone/>
              <a:defRPr/>
            </a:pPr>
            <a:r>
              <a:rPr lang="en-US" sz="1800" dirty="0"/>
              <a:t>      in it for the winter.</a:t>
            </a:r>
          </a:p>
          <a:p>
            <a:pPr>
              <a:lnSpc>
                <a:spcPts val="2100"/>
              </a:lnSpc>
              <a:spcBef>
                <a:spcPts val="0"/>
              </a:spcBef>
              <a:defRPr/>
            </a:pPr>
            <a:r>
              <a:rPr lang="en-US" sz="1800" dirty="0"/>
              <a:t>Use maps or aerial (satellite) photos with </a:t>
            </a:r>
          </a:p>
          <a:p>
            <a:pPr marL="0" indent="0">
              <a:lnSpc>
                <a:spcPts val="2100"/>
              </a:lnSpc>
              <a:spcBef>
                <a:spcPts val="0"/>
              </a:spcBef>
              <a:buNone/>
              <a:defRPr/>
            </a:pPr>
            <a:r>
              <a:rPr lang="en-US" sz="1800" dirty="0"/>
              <a:t>      boundaries drawn on and various areas defined. </a:t>
            </a:r>
          </a:p>
          <a:p>
            <a:pPr marL="0" indent="0">
              <a:lnSpc>
                <a:spcPts val="2100"/>
              </a:lnSpc>
              <a:spcBef>
                <a:spcPts val="0"/>
              </a:spcBef>
              <a:buNone/>
              <a:defRPr/>
            </a:pPr>
            <a:r>
              <a:rPr lang="en-US" sz="1800" dirty="0"/>
              <a:t>      Create a legend for identifying key features that</a:t>
            </a:r>
          </a:p>
          <a:p>
            <a:pPr marL="0" indent="0">
              <a:lnSpc>
                <a:spcPts val="2100"/>
              </a:lnSpc>
              <a:spcBef>
                <a:spcPts val="0"/>
              </a:spcBef>
              <a:buNone/>
              <a:defRPr/>
            </a:pPr>
            <a:r>
              <a:rPr lang="en-US" sz="1800" dirty="0"/>
              <a:t>      relate to the agreement.</a:t>
            </a:r>
          </a:p>
          <a:p>
            <a:pPr marL="0" indent="0">
              <a:spcBef>
                <a:spcPts val="0"/>
              </a:spcBef>
              <a:defRPr/>
            </a:pPr>
            <a:endParaRPr lang="en-US" sz="1800" dirty="0"/>
          </a:p>
        </p:txBody>
      </p:sp>
      <p:pic>
        <p:nvPicPr>
          <p:cNvPr id="9" name="Picture 8" descr="Peck photo (21).jpg"/>
          <p:cNvPicPr>
            <a:picLocks noChangeAspect="1"/>
          </p:cNvPicPr>
          <p:nvPr/>
        </p:nvPicPr>
        <p:blipFill>
          <a:blip r:embed="rId2" cstate="print"/>
          <a:stretch>
            <a:fillRect/>
          </a:stretch>
        </p:blipFill>
        <p:spPr>
          <a:xfrm>
            <a:off x="6057900" y="4419600"/>
            <a:ext cx="2628900" cy="1752600"/>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p:txBody>
          <a:bodyPr/>
          <a:lstStyle/>
          <a:p>
            <a:r>
              <a:rPr lang="en-US" sz="3600">
                <a:latin typeface="Georgia" charset="0"/>
                <a:ea typeface="MS PGothic" charset="0"/>
              </a:rPr>
              <a:t>Best Practices for Avoiding Problems</a:t>
            </a:r>
          </a:p>
        </p:txBody>
      </p:sp>
      <p:sp>
        <p:nvSpPr>
          <p:cNvPr id="3" name="Content Placeholder 2"/>
          <p:cNvSpPr>
            <a:spLocks noGrp="1"/>
          </p:cNvSpPr>
          <p:nvPr>
            <p:ph idx="1"/>
          </p:nvPr>
        </p:nvSpPr>
        <p:spPr>
          <a:xfrm>
            <a:off x="457200" y="1600200"/>
            <a:ext cx="8458200" cy="4525963"/>
          </a:xfrm>
        </p:spPr>
        <p:txBody>
          <a:bodyPr/>
          <a:lstStyle/>
          <a:p>
            <a:pPr marL="0">
              <a:spcBef>
                <a:spcPts val="0"/>
              </a:spcBef>
              <a:buNone/>
              <a:defRPr/>
            </a:pPr>
            <a:r>
              <a:rPr lang="en-US" sz="2000" b="1" dirty="0"/>
              <a:t>Anticipate problems that COULD come up and pre-plan procedures for dealing with them.</a:t>
            </a:r>
          </a:p>
          <a:p>
            <a:pPr>
              <a:defRPr/>
            </a:pPr>
            <a:r>
              <a:rPr lang="en-US" sz="1800" dirty="0"/>
              <a:t>Schedule regular meetings (at lease annually) so that face-to-face communication about the property &amp; the agreement can be anticipated &amp; occur at a specified time.</a:t>
            </a:r>
          </a:p>
          <a:p>
            <a:pPr>
              <a:defRPr/>
            </a:pPr>
            <a:r>
              <a:rPr lang="en-US" sz="1800" dirty="0"/>
              <a:t>The lessee should supply the lessor with an annual report, delivered at least a week before the annual meeting, that details what happened on the property in the past year &amp; what is in the plans for the upcoming year. This report should serve to keep the lessor abreast of how the property is being employed by the lessee as well as to help the lessor anticipate what it to come. This report might serve as a major focus of the meeting.</a:t>
            </a:r>
          </a:p>
          <a:p>
            <a:pPr>
              <a:defRPr/>
            </a:pPr>
            <a:r>
              <a:rPr lang="en-US" sz="1800" dirty="0"/>
              <a:t>Establish a method for communications that fall between formal meetings. </a:t>
            </a:r>
            <a:br>
              <a:rPr lang="en-US" sz="1800" dirty="0"/>
            </a:br>
            <a:r>
              <a:rPr lang="en-US" sz="1800" dirty="0"/>
              <a:t>Perhaps a quarterly email with a "snapshot" of what is happening on the leasehold - especially anything that was not listed in the annual report. Perhaps periodic phone calls or farm walks would serve to keep communications open - those creating the lease agreement should choose the method that would work best                         for their situation.</a:t>
            </a:r>
          </a:p>
          <a:p>
            <a:pPr marL="0" indent="0">
              <a:buFont typeface="Arial" charset="0"/>
              <a:buNone/>
              <a:defRPr/>
            </a:pPr>
            <a:endParaRPr lang="en-US" sz="20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title"/>
          </p:nvPr>
        </p:nvSpPr>
        <p:spPr/>
        <p:txBody>
          <a:bodyPr/>
          <a:lstStyle/>
          <a:p>
            <a:r>
              <a:rPr lang="en-US" sz="3600">
                <a:latin typeface="Georgia" charset="0"/>
                <a:ea typeface="MS PGothic" charset="0"/>
              </a:rPr>
              <a:t>Best Practices for Avoiding Problems</a:t>
            </a:r>
          </a:p>
        </p:txBody>
      </p:sp>
      <p:sp>
        <p:nvSpPr>
          <p:cNvPr id="3" name="Content Placeholder 2"/>
          <p:cNvSpPr>
            <a:spLocks noGrp="1"/>
          </p:cNvSpPr>
          <p:nvPr>
            <p:ph idx="1"/>
          </p:nvPr>
        </p:nvSpPr>
        <p:spPr>
          <a:xfrm>
            <a:off x="457200" y="1600200"/>
            <a:ext cx="7924800" cy="4525963"/>
          </a:xfrm>
        </p:spPr>
        <p:txBody>
          <a:bodyPr/>
          <a:lstStyle/>
          <a:p>
            <a:pPr>
              <a:buNone/>
              <a:defRPr/>
            </a:pPr>
            <a:r>
              <a:rPr lang="en-US" sz="2400" b="1" dirty="0"/>
              <a:t>Keep business businesslike.</a:t>
            </a:r>
            <a:endParaRPr lang="en-US" sz="2000" dirty="0"/>
          </a:p>
          <a:p>
            <a:pPr>
              <a:defRPr/>
            </a:pPr>
            <a:r>
              <a:rPr lang="en-US" sz="1800" dirty="0"/>
              <a:t>Many people who are friends enter into lease agreements or end up becoming friends during the term of the agreement. Separate friendship from business.</a:t>
            </a:r>
          </a:p>
          <a:p>
            <a:pPr>
              <a:defRPr/>
            </a:pPr>
            <a:r>
              <a:rPr lang="en-US" sz="1800" dirty="0"/>
              <a:t>Never make a decision based solely on an informal conversation. If you are weeding the carrots together and bat some ideas around for a change in your agreement, those changes are not binding based on the informal conversation.</a:t>
            </a:r>
          </a:p>
          <a:p>
            <a:pPr>
              <a:defRPr/>
            </a:pPr>
            <a:r>
              <a:rPr lang="en-US" sz="1800" dirty="0"/>
              <a:t>All binding changes to the agreement should </a:t>
            </a:r>
            <a:br>
              <a:rPr lang="en-US" sz="1800" dirty="0"/>
            </a:br>
            <a:r>
              <a:rPr lang="en-US" sz="1800" dirty="0"/>
              <a:t>occur at a formal, sit-down meeting at which </a:t>
            </a:r>
            <a:br>
              <a:rPr lang="en-US" sz="1800" dirty="0"/>
            </a:br>
            <a:r>
              <a:rPr lang="en-US" sz="1800" dirty="0"/>
              <a:t>notes are taken and reviewed/approved by all. </a:t>
            </a:r>
            <a:br>
              <a:rPr lang="en-US" sz="1800" dirty="0"/>
            </a:br>
            <a:r>
              <a:rPr lang="en-US" sz="1800" dirty="0"/>
              <a:t>These changes get recorded, in writing, on the </a:t>
            </a:r>
            <a:br>
              <a:rPr lang="en-US" sz="1800" dirty="0"/>
            </a:br>
            <a:r>
              <a:rPr lang="en-US" sz="1800" dirty="0"/>
              <a:t>lease document with the date and signatures </a:t>
            </a:r>
            <a:br>
              <a:rPr lang="en-US" sz="1800" dirty="0"/>
            </a:br>
            <a:r>
              <a:rPr lang="en-US" sz="1800" dirty="0"/>
              <a:t>of all.</a:t>
            </a:r>
          </a:p>
          <a:p>
            <a:pPr marL="0" indent="0">
              <a:buFont typeface="Arial" charset="0"/>
              <a:buNone/>
              <a:defRPr/>
            </a:pPr>
            <a:endParaRPr lang="en-US" sz="2000" dirty="0"/>
          </a:p>
        </p:txBody>
      </p:sp>
      <p:pic>
        <p:nvPicPr>
          <p:cNvPr id="4" name="Picture 3" descr="Homestead Farm.jpg"/>
          <p:cNvPicPr>
            <a:picLocks noChangeAspect="1"/>
          </p:cNvPicPr>
          <p:nvPr/>
        </p:nvPicPr>
        <p:blipFill>
          <a:blip r:embed="rId2" cstate="print"/>
          <a:stretch>
            <a:fillRect/>
          </a:stretch>
        </p:blipFill>
        <p:spPr>
          <a:xfrm>
            <a:off x="5638800" y="4105275"/>
            <a:ext cx="2857500" cy="2143125"/>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p:txBody>
          <a:bodyPr/>
          <a:lstStyle/>
          <a:p>
            <a:r>
              <a:rPr lang="en-US">
                <a:latin typeface="Georgia" charset="0"/>
                <a:ea typeface="MS PGothic" charset="0"/>
              </a:rPr>
              <a:t>Vignette One</a:t>
            </a:r>
          </a:p>
        </p:txBody>
      </p:sp>
      <p:sp>
        <p:nvSpPr>
          <p:cNvPr id="49154" name="Content Placeholder 2"/>
          <p:cNvSpPr>
            <a:spLocks noGrp="1"/>
          </p:cNvSpPr>
          <p:nvPr>
            <p:ph idx="1"/>
          </p:nvPr>
        </p:nvSpPr>
        <p:spPr>
          <a:xfrm>
            <a:off x="457200" y="1600201"/>
            <a:ext cx="8229600" cy="914400"/>
          </a:xfrm>
        </p:spPr>
        <p:txBody>
          <a:bodyPr/>
          <a:lstStyle/>
          <a:p>
            <a:pPr>
              <a:buNone/>
            </a:pPr>
            <a:r>
              <a:rPr lang="en-US" sz="2400" dirty="0">
                <a:latin typeface="Myriad Pro" charset="0"/>
                <a:ea typeface="MS PGothic" charset="0"/>
              </a:rPr>
              <a:t>A guy bought a storybook Maine farm in the 1970s with the thought that he'd farm it but now lives on the west coast. </a:t>
            </a:r>
            <a:br>
              <a:rPr lang="en-US" sz="2400" dirty="0">
                <a:latin typeface="Myriad Pro" charset="0"/>
                <a:ea typeface="MS PGothic" charset="0"/>
              </a:rPr>
            </a:br>
            <a:endParaRPr lang="en-US" sz="1800" dirty="0">
              <a:latin typeface="Myriad Pro" charset="0"/>
              <a:ea typeface="MS PGothic" charset="0"/>
            </a:endParaRPr>
          </a:p>
        </p:txBody>
      </p:sp>
      <p:pic>
        <p:nvPicPr>
          <p:cNvPr id="4" name="Picture 3" descr="Btown scene.jpeg"/>
          <p:cNvPicPr>
            <a:picLocks noChangeAspect="1"/>
          </p:cNvPicPr>
          <p:nvPr/>
        </p:nvPicPr>
        <p:blipFill>
          <a:blip r:embed="rId2" cstate="print"/>
          <a:stretch>
            <a:fillRect/>
          </a:stretch>
        </p:blipFill>
        <p:spPr>
          <a:xfrm>
            <a:off x="5334000" y="2743200"/>
            <a:ext cx="3383660" cy="2535093"/>
          </a:xfrm>
          <a:prstGeom prst="rect">
            <a:avLst/>
          </a:prstGeom>
        </p:spPr>
      </p:pic>
      <p:sp>
        <p:nvSpPr>
          <p:cNvPr id="5" name="TextBox 4"/>
          <p:cNvSpPr txBox="1"/>
          <p:nvPr/>
        </p:nvSpPr>
        <p:spPr>
          <a:xfrm>
            <a:off x="838200" y="2362200"/>
            <a:ext cx="4343400" cy="3970318"/>
          </a:xfrm>
          <a:prstGeom prst="rect">
            <a:avLst/>
          </a:prstGeom>
          <a:noFill/>
        </p:spPr>
        <p:txBody>
          <a:bodyPr wrap="square" rtlCol="0">
            <a:spAutoFit/>
          </a:bodyPr>
          <a:lstStyle/>
          <a:p>
            <a:r>
              <a:rPr lang="en-US" dirty="0">
                <a:latin typeface="Myriad Pro" charset="0"/>
              </a:rPr>
              <a:t>It has an old farmhouse and several fields. There is a small barn and a tractor that he uses to annually cut the fields. He comes to the property for a couple of weeks each summer. He is offering the use of it to a young couple in exchange for labor. He would get skittish whenever the couple wanted to have specificity about what labor, how much labor, what standards they'd be held to, etc. He just wanted it to be a friendly agreement.  "Do whatever seems to need to be done. It will be hard for me to say from across the country”.</a:t>
            </a:r>
          </a:p>
          <a:p>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nvPr>
        </p:nvSpPr>
        <p:spPr/>
        <p:txBody>
          <a:bodyPr/>
          <a:lstStyle/>
          <a:p>
            <a:r>
              <a:rPr lang="en-US">
                <a:latin typeface="Georgia" charset="0"/>
                <a:ea typeface="MS PGothic" charset="0"/>
              </a:rPr>
              <a:t>Vignette One</a:t>
            </a:r>
          </a:p>
        </p:txBody>
      </p:sp>
      <p:sp>
        <p:nvSpPr>
          <p:cNvPr id="50178" name="Content Placeholder 2"/>
          <p:cNvSpPr>
            <a:spLocks noGrp="1"/>
          </p:cNvSpPr>
          <p:nvPr>
            <p:ph idx="1"/>
          </p:nvPr>
        </p:nvSpPr>
        <p:spPr>
          <a:xfrm>
            <a:off x="457200" y="1371600"/>
            <a:ext cx="8229600" cy="4754563"/>
          </a:xfrm>
        </p:spPr>
        <p:txBody>
          <a:bodyPr/>
          <a:lstStyle/>
          <a:p>
            <a:pPr>
              <a:buNone/>
            </a:pPr>
            <a:r>
              <a:rPr lang="en-US" sz="2400" dirty="0">
                <a:latin typeface="Myriad Pro" charset="0"/>
                <a:ea typeface="MS PGothic" charset="0"/>
              </a:rPr>
              <a:t>For mediation, I asked the couple where he would stay</a:t>
            </a:r>
            <a:endParaRPr lang="en-US" sz="1800" dirty="0">
              <a:latin typeface="Myriad Pro" charset="0"/>
              <a:ea typeface="MS PGothic" charset="0"/>
            </a:endParaRPr>
          </a:p>
          <a:p>
            <a:pPr>
              <a:buNone/>
            </a:pPr>
            <a:r>
              <a:rPr lang="en-US" sz="1800" dirty="0">
                <a:latin typeface="Myriad Pro" charset="0"/>
                <a:ea typeface="MS PGothic" charset="0"/>
              </a:rPr>
              <a:t>during his two weeks and they said in the farmhouse with them. I asked if he</a:t>
            </a:r>
          </a:p>
          <a:p>
            <a:pPr>
              <a:buNone/>
            </a:pPr>
            <a:r>
              <a:rPr lang="en-US" sz="1800" dirty="0">
                <a:latin typeface="Myriad Pro" charset="0"/>
                <a:ea typeface="MS PGothic" charset="0"/>
              </a:rPr>
              <a:t>would have any expectations as to how they were keeping the house. Would</a:t>
            </a:r>
          </a:p>
          <a:p>
            <a:pPr>
              <a:buNone/>
            </a:pPr>
            <a:r>
              <a:rPr lang="en-US" sz="1800" dirty="0">
                <a:latin typeface="Myriad Pro" charset="0"/>
                <a:ea typeface="MS PGothic" charset="0"/>
              </a:rPr>
              <a:t>they use his furnishings? Move them out and move theirs in? Would a room in</a:t>
            </a:r>
          </a:p>
          <a:p>
            <a:pPr>
              <a:buNone/>
            </a:pPr>
            <a:r>
              <a:rPr lang="en-US" sz="1800" dirty="0">
                <a:latin typeface="Myriad Pro" charset="0"/>
                <a:ea typeface="MS PGothic" charset="0"/>
              </a:rPr>
              <a:t>the house be left untouched for his use? Would he mind if his things were taken</a:t>
            </a:r>
          </a:p>
          <a:p>
            <a:pPr>
              <a:buNone/>
            </a:pPr>
            <a:r>
              <a:rPr lang="en-US" sz="1800" dirty="0">
                <a:latin typeface="Myriad Pro" charset="0"/>
                <a:ea typeface="MS PGothic" charset="0"/>
              </a:rPr>
              <a:t>off the walls and replace with theirs? What if the rugs got worn or soiled? None</a:t>
            </a:r>
          </a:p>
          <a:p>
            <a:pPr>
              <a:buNone/>
            </a:pPr>
            <a:r>
              <a:rPr lang="en-US" sz="1800" dirty="0">
                <a:latin typeface="Myriad Pro" charset="0"/>
                <a:ea typeface="MS PGothic" charset="0"/>
              </a:rPr>
              <a:t>of this was being addressed. I coached them to create a list of such questions</a:t>
            </a:r>
          </a:p>
          <a:p>
            <a:pPr>
              <a:buNone/>
            </a:pPr>
            <a:r>
              <a:rPr lang="en-US" sz="1800" dirty="0">
                <a:latin typeface="Myriad Pro" charset="0"/>
                <a:ea typeface="MS PGothic" charset="0"/>
              </a:rPr>
              <a:t>to send him before their first meeting. I also suggested</a:t>
            </a:r>
          </a:p>
          <a:p>
            <a:pPr>
              <a:buNone/>
            </a:pPr>
            <a:r>
              <a:rPr lang="en-US" sz="1800" dirty="0">
                <a:latin typeface="Myriad Pro" charset="0"/>
                <a:ea typeface="MS PGothic" charset="0"/>
              </a:rPr>
              <a:t>that they agree with him on an hourly rate for the labor</a:t>
            </a:r>
          </a:p>
          <a:p>
            <a:pPr>
              <a:buNone/>
            </a:pPr>
            <a:r>
              <a:rPr lang="en-US" sz="1800" dirty="0">
                <a:latin typeface="Myriad Pro" charset="0"/>
                <a:ea typeface="MS PGothic" charset="0"/>
              </a:rPr>
              <a:t>that they would provide and ask him for a detailed list of</a:t>
            </a:r>
          </a:p>
          <a:p>
            <a:pPr>
              <a:buNone/>
            </a:pPr>
            <a:r>
              <a:rPr lang="en-US" sz="1800" dirty="0">
                <a:latin typeface="Myriad Pro" charset="0"/>
                <a:ea typeface="MS PGothic" charset="0"/>
              </a:rPr>
              <a:t>jobs that he'd like to see get done. If other things came</a:t>
            </a:r>
          </a:p>
          <a:p>
            <a:pPr>
              <a:buNone/>
            </a:pPr>
            <a:r>
              <a:rPr lang="en-US" sz="1800" dirty="0">
                <a:latin typeface="Myriad Pro" charset="0"/>
                <a:ea typeface="MS PGothic" charset="0"/>
              </a:rPr>
              <a:t>up, they could call or email him before doing the work.</a:t>
            </a:r>
          </a:p>
          <a:p>
            <a:pPr>
              <a:buNone/>
            </a:pPr>
            <a:r>
              <a:rPr lang="en-US" sz="1800" dirty="0">
                <a:latin typeface="Myriad Pro" charset="0"/>
                <a:ea typeface="MS PGothic" charset="0"/>
              </a:rPr>
              <a:t>They'd also need to clarify who would pay initially for </a:t>
            </a:r>
          </a:p>
          <a:p>
            <a:pPr>
              <a:buNone/>
            </a:pPr>
            <a:r>
              <a:rPr lang="en-US" sz="1800" dirty="0">
                <a:latin typeface="Myriad Pro" charset="0"/>
                <a:ea typeface="MS PGothic" charset="0"/>
              </a:rPr>
              <a:t>supplies and how any reimbursement would be handled</a:t>
            </a:r>
          </a:p>
          <a:p>
            <a:pPr>
              <a:buNone/>
            </a:pPr>
            <a:r>
              <a:rPr lang="en-US" sz="1800" dirty="0">
                <a:latin typeface="Myriad Pro" charset="0"/>
                <a:ea typeface="MS PGothic" charset="0"/>
              </a:rPr>
              <a:t>They also would need to agree                      how they would share the farmhouse during the two                               weeks each summer. </a:t>
            </a:r>
          </a:p>
          <a:p>
            <a:pPr>
              <a:buNone/>
            </a:pPr>
            <a:endParaRPr lang="en-US" dirty="0">
              <a:latin typeface="Myriad Pro" charset="0"/>
              <a:ea typeface="MS PGothic" charset="0"/>
            </a:endParaRPr>
          </a:p>
        </p:txBody>
      </p:sp>
      <p:pic>
        <p:nvPicPr>
          <p:cNvPr id="4" name="Picture 3" descr="farm -at sundown.jpg"/>
          <p:cNvPicPr>
            <a:picLocks noChangeAspect="1"/>
          </p:cNvPicPr>
          <p:nvPr/>
        </p:nvPicPr>
        <p:blipFill>
          <a:blip r:embed="rId2" cstate="print"/>
          <a:stretch>
            <a:fillRect/>
          </a:stretch>
        </p:blipFill>
        <p:spPr>
          <a:xfrm>
            <a:off x="6172201" y="4155956"/>
            <a:ext cx="2590800" cy="1943100"/>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p:txBody>
          <a:bodyPr/>
          <a:lstStyle/>
          <a:p>
            <a:r>
              <a:rPr lang="en-US">
                <a:latin typeface="Georgia" charset="0"/>
                <a:ea typeface="MS PGothic" charset="0"/>
              </a:rPr>
              <a:t>Vignette Two</a:t>
            </a:r>
          </a:p>
        </p:txBody>
      </p:sp>
      <p:sp>
        <p:nvSpPr>
          <p:cNvPr id="51202" name="Content Placeholder 2"/>
          <p:cNvSpPr>
            <a:spLocks noGrp="1"/>
          </p:cNvSpPr>
          <p:nvPr>
            <p:ph idx="1"/>
          </p:nvPr>
        </p:nvSpPr>
        <p:spPr>
          <a:xfrm>
            <a:off x="457200" y="1600200"/>
            <a:ext cx="4800600" cy="4525963"/>
          </a:xfrm>
        </p:spPr>
        <p:txBody>
          <a:bodyPr/>
          <a:lstStyle/>
          <a:p>
            <a:pPr>
              <a:buNone/>
            </a:pPr>
            <a:r>
              <a:rPr lang="en-US" sz="2400" dirty="0">
                <a:latin typeface="Myriad Pro" charset="0"/>
                <a:ea typeface="MS PGothic" charset="0"/>
              </a:rPr>
              <a:t>Nick and Ellen are leasing a cabin on the farm </a:t>
            </a:r>
            <a:r>
              <a:rPr lang="en-US" sz="1800" dirty="0">
                <a:latin typeface="Myriad Pro" charset="0"/>
                <a:ea typeface="MS PGothic" charset="0"/>
              </a:rPr>
              <a:t>of Leslie and Al. They have the use of an acre of garden land, which has a 17' x 96' greenhouse on it. There are many perennials on the acre that were planted with </a:t>
            </a:r>
            <a:r>
              <a:rPr lang="en-US" sz="1800" dirty="0" err="1">
                <a:latin typeface="Myriad Pro" charset="0"/>
                <a:ea typeface="MS PGothic" charset="0"/>
              </a:rPr>
              <a:t>permaculture</a:t>
            </a:r>
            <a:r>
              <a:rPr lang="en-US" sz="1800" dirty="0">
                <a:latin typeface="Myriad Pro" charset="0"/>
                <a:ea typeface="MS PGothic" charset="0"/>
              </a:rPr>
              <a:t> practices in mind and Al &amp; Leslie would like for them to be maintained. Nick and Ellen are welcome to harvest these plants and sell the produce from them. Ellen and Nick are welcome to use the tractor with several useful attachments and are expected to help with the maintenance and repair of the machines. </a:t>
            </a:r>
          </a:p>
        </p:txBody>
      </p:sp>
      <p:pic>
        <p:nvPicPr>
          <p:cNvPr id="6" name="Picture 5" descr="Common License - flickr by Chiot's Run (5).jpg"/>
          <p:cNvPicPr>
            <a:picLocks noChangeAspect="1"/>
          </p:cNvPicPr>
          <p:nvPr/>
        </p:nvPicPr>
        <p:blipFill>
          <a:blip r:embed="rId2" cstate="print"/>
          <a:stretch>
            <a:fillRect/>
          </a:stretch>
        </p:blipFill>
        <p:spPr>
          <a:xfrm>
            <a:off x="5475601" y="2476166"/>
            <a:ext cx="3249416" cy="2160989"/>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p:nvPr>
        </p:nvSpPr>
        <p:spPr/>
        <p:txBody>
          <a:bodyPr/>
          <a:lstStyle/>
          <a:p>
            <a:r>
              <a:rPr lang="en-US">
                <a:latin typeface="Georgia" charset="0"/>
                <a:ea typeface="MS PGothic" charset="0"/>
              </a:rPr>
              <a:t>Vignette Two</a:t>
            </a:r>
          </a:p>
        </p:txBody>
      </p:sp>
      <p:sp>
        <p:nvSpPr>
          <p:cNvPr id="52226" name="Content Placeholder 2"/>
          <p:cNvSpPr>
            <a:spLocks noGrp="1"/>
          </p:cNvSpPr>
          <p:nvPr>
            <p:ph idx="1"/>
          </p:nvPr>
        </p:nvSpPr>
        <p:spPr>
          <a:xfrm>
            <a:off x="457200" y="1600200"/>
            <a:ext cx="7696200" cy="4525963"/>
          </a:xfrm>
        </p:spPr>
        <p:txBody>
          <a:bodyPr/>
          <a:lstStyle/>
          <a:p>
            <a:pPr>
              <a:buNone/>
            </a:pPr>
            <a:r>
              <a:rPr lang="en-US" sz="2400" dirty="0">
                <a:latin typeface="Myriad Pro" charset="0"/>
                <a:ea typeface="MS PGothic" charset="0"/>
              </a:rPr>
              <a:t>For mediation, I suggested that keeping up </a:t>
            </a:r>
            <a:br>
              <a:rPr lang="en-US" sz="2400" dirty="0">
                <a:latin typeface="Myriad Pro" charset="0"/>
                <a:ea typeface="MS PGothic" charset="0"/>
              </a:rPr>
            </a:br>
            <a:r>
              <a:rPr lang="en-US" sz="1800" dirty="0">
                <a:latin typeface="Myriad Pro" charset="0"/>
                <a:ea typeface="MS PGothic" charset="0"/>
              </a:rPr>
              <a:t>with oil changes, and lubrication would be a fine expectation but that repairs get tricky. They are going to go to a nearby implement dealer that rents out equipment to see what like- new, wonderfully maintained equipment rents for and have agreed that Ellen and Nick will pay one-third that much per hour, keeping an equipment use log in the tractor shed. With this arrangement, Al and Leslie will take care of all repairs. </a:t>
            </a:r>
            <a:br>
              <a:rPr lang="en-US" sz="1800" dirty="0">
                <a:latin typeface="Myriad Pro" charset="0"/>
                <a:ea typeface="MS PGothic" charset="0"/>
              </a:rPr>
            </a:br>
            <a:r>
              <a:rPr lang="en-US" sz="1800" dirty="0">
                <a:latin typeface="Myriad Pro" charset="0"/>
                <a:ea typeface="MS PGothic" charset="0"/>
              </a:rPr>
              <a:t>Ellen and Nick will photograph the perennials before </a:t>
            </a:r>
            <a:br>
              <a:rPr lang="en-US" sz="1800" dirty="0">
                <a:latin typeface="Myriad Pro" charset="0"/>
                <a:ea typeface="MS PGothic" charset="0"/>
              </a:rPr>
            </a:br>
            <a:r>
              <a:rPr lang="en-US" sz="1800" dirty="0">
                <a:latin typeface="Myriad Pro" charset="0"/>
                <a:ea typeface="MS PGothic" charset="0"/>
              </a:rPr>
              <a:t>they begin farming in order to document their </a:t>
            </a:r>
            <a:br>
              <a:rPr lang="en-US" sz="1800" dirty="0">
                <a:latin typeface="Myriad Pro" charset="0"/>
                <a:ea typeface="MS PGothic" charset="0"/>
              </a:rPr>
            </a:br>
            <a:r>
              <a:rPr lang="en-US" sz="1800" dirty="0">
                <a:latin typeface="Myriad Pro" charset="0"/>
                <a:ea typeface="MS PGothic" charset="0"/>
              </a:rPr>
              <a:t>condition (they haven't been properly managed </a:t>
            </a:r>
            <a:br>
              <a:rPr lang="en-US" sz="1800" dirty="0">
                <a:latin typeface="Myriad Pro" charset="0"/>
                <a:ea typeface="MS PGothic" charset="0"/>
              </a:rPr>
            </a:br>
            <a:r>
              <a:rPr lang="en-US" sz="1800" dirty="0">
                <a:latin typeface="Myriad Pro" charset="0"/>
                <a:ea typeface="MS PGothic" charset="0"/>
              </a:rPr>
              <a:t>for years).They anticipate that the care of these </a:t>
            </a:r>
            <a:br>
              <a:rPr lang="en-US" sz="1800" dirty="0">
                <a:latin typeface="Myriad Pro" charset="0"/>
                <a:ea typeface="MS PGothic" charset="0"/>
              </a:rPr>
            </a:br>
            <a:r>
              <a:rPr lang="en-US" sz="1800" dirty="0">
                <a:latin typeface="Myriad Pro" charset="0"/>
                <a:ea typeface="MS PGothic" charset="0"/>
              </a:rPr>
              <a:t>plantings will take a lot of work their first year, </a:t>
            </a:r>
            <a:br>
              <a:rPr lang="en-US" sz="1800" dirty="0">
                <a:latin typeface="Myriad Pro" charset="0"/>
                <a:ea typeface="MS PGothic" charset="0"/>
              </a:rPr>
            </a:br>
            <a:r>
              <a:rPr lang="en-US" sz="1800" dirty="0">
                <a:latin typeface="Myriad Pro" charset="0"/>
                <a:ea typeface="MS PGothic" charset="0"/>
              </a:rPr>
              <a:t>with little yield in produce and are working to </a:t>
            </a:r>
            <a:br>
              <a:rPr lang="en-US" sz="1800" dirty="0">
                <a:latin typeface="Myriad Pro" charset="0"/>
                <a:ea typeface="MS PGothic" charset="0"/>
              </a:rPr>
            </a:br>
            <a:r>
              <a:rPr lang="en-US" sz="1800" dirty="0">
                <a:latin typeface="Myriad Pro" charset="0"/>
                <a:ea typeface="MS PGothic" charset="0"/>
              </a:rPr>
              <a:t>budget the time to do the work. </a:t>
            </a:r>
          </a:p>
        </p:txBody>
      </p:sp>
      <p:pic>
        <p:nvPicPr>
          <p:cNvPr id="5" name="Picture 4" descr="tractor on dirt -bliss farm.jpg"/>
          <p:cNvPicPr>
            <a:picLocks noChangeAspect="1"/>
          </p:cNvPicPr>
          <p:nvPr/>
        </p:nvPicPr>
        <p:blipFill>
          <a:blip r:embed="rId2" cstate="print"/>
          <a:stretch>
            <a:fillRect/>
          </a:stretch>
        </p:blipFill>
        <p:spPr>
          <a:xfrm>
            <a:off x="5887198" y="4184442"/>
            <a:ext cx="2993611" cy="1987758"/>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Vignette Three</a:t>
            </a:r>
            <a:br>
              <a:rPr lang="en-US" sz="3600" dirty="0"/>
            </a:br>
            <a:r>
              <a:rPr lang="en-US" sz="3600" dirty="0"/>
              <a:t>The Background</a:t>
            </a:r>
          </a:p>
        </p:txBody>
      </p:sp>
      <p:sp>
        <p:nvSpPr>
          <p:cNvPr id="3" name="Content Placeholder 2"/>
          <p:cNvSpPr>
            <a:spLocks noGrp="1"/>
          </p:cNvSpPr>
          <p:nvPr>
            <p:ph idx="1"/>
          </p:nvPr>
        </p:nvSpPr>
        <p:spPr/>
        <p:txBody>
          <a:bodyPr/>
          <a:lstStyle/>
          <a:p>
            <a:pPr marL="0" indent="0">
              <a:buNone/>
            </a:pPr>
            <a:r>
              <a:rPr lang="en-US" sz="2000" dirty="0"/>
              <a:t>The Snyder family owns High Acres Farm, 750 acres of tillable farmland, </a:t>
            </a:r>
            <a:r>
              <a:rPr lang="en-US" sz="1800" dirty="0"/>
              <a:t>which they use for commercial crops. Multiple generations have farmed it, mostly for potatoes and grain corn. They are in Maine Department of Agriculture, Conservation and Forestry’s Farms for the Future (</a:t>
            </a:r>
            <a:r>
              <a:rPr lang="en-US" sz="1800" dirty="0" err="1"/>
              <a:t>FfF</a:t>
            </a:r>
            <a:r>
              <a:rPr lang="en-US" sz="1800" dirty="0"/>
              <a:t>) program, which they are using to research options for transition to the next generation over the next 5-10 years. Susan is the point person for the family’s dealings with the </a:t>
            </a:r>
            <a:r>
              <a:rPr lang="en-US" sz="1800" dirty="0" err="1"/>
              <a:t>FfF</a:t>
            </a:r>
            <a:r>
              <a:rPr lang="en-US" sz="1800" dirty="0"/>
              <a:t> process. The principal family is made up of Chuck D, his wife Lucy, and their 3 adult children. Chuck D and their son are the general partners in their Limited Partnership (LP), while Lucy and the two daughters are limited partners. Chuck D. and Lucy have been in charge of the High Acres grain corn operation as well as the management of the forested land (approximately 1,000 acres).  Chuck D’s nephew, Chuck R, has been farming with Chuck D since 1983. He runs his own heifer operation and is in charge of the High Acres potato operation. Chuck R’s wife, Marion, has retired. The farm consists of 9 parcels of land in two different towns. They do not want to sell development rights to a land trust but do want to preserve the land for agriculture. </a:t>
            </a:r>
          </a:p>
        </p:txBody>
      </p:sp>
    </p:spTree>
    <p:extLst>
      <p:ext uri="{BB962C8B-B14F-4D97-AF65-F5344CB8AC3E}">
        <p14:creationId xmlns:p14="http://schemas.microsoft.com/office/powerpoint/2010/main" val="4874982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Vignette Three</a:t>
            </a:r>
            <a:br>
              <a:rPr lang="en-US" sz="3600" dirty="0"/>
            </a:br>
            <a:r>
              <a:rPr lang="en-US" sz="3600" dirty="0"/>
              <a:t>The Team</a:t>
            </a:r>
          </a:p>
        </p:txBody>
      </p:sp>
      <p:sp>
        <p:nvSpPr>
          <p:cNvPr id="3" name="Content Placeholder 2"/>
          <p:cNvSpPr>
            <a:spLocks noGrp="1"/>
          </p:cNvSpPr>
          <p:nvPr>
            <p:ph idx="1"/>
          </p:nvPr>
        </p:nvSpPr>
        <p:spPr/>
        <p:txBody>
          <a:bodyPr/>
          <a:lstStyle/>
          <a:p>
            <a:pPr marL="0" indent="0">
              <a:buNone/>
            </a:pPr>
            <a:r>
              <a:rPr lang="en-US" sz="2000" dirty="0"/>
              <a:t>Susan and the DACF assembled a team of advisors:</a:t>
            </a:r>
          </a:p>
          <a:p>
            <a:pPr marL="0" indent="0">
              <a:buNone/>
            </a:pPr>
            <a:r>
              <a:rPr lang="en-US" sz="2000" dirty="0"/>
              <a:t>   2 University of Maine Cooperative Extension Educators</a:t>
            </a:r>
          </a:p>
          <a:p>
            <a:pPr marL="0" indent="0">
              <a:buNone/>
            </a:pPr>
            <a:r>
              <a:rPr lang="en-US" sz="2000" dirty="0"/>
              <a:t>   1 agronomist</a:t>
            </a:r>
          </a:p>
          <a:p>
            <a:pPr marL="0" indent="0">
              <a:buNone/>
            </a:pPr>
            <a:r>
              <a:rPr lang="en-US" sz="2000" dirty="0"/>
              <a:t>   1 note-taker</a:t>
            </a:r>
          </a:p>
          <a:p>
            <a:pPr marL="0" indent="0">
              <a:buNone/>
            </a:pPr>
            <a:r>
              <a:rPr lang="en-US" sz="2000" dirty="0"/>
              <a:t>   2 Maine DACF reps, including a soil specialist</a:t>
            </a:r>
          </a:p>
          <a:p>
            <a:pPr marL="0" indent="0">
              <a:buNone/>
            </a:pPr>
            <a:r>
              <a:rPr lang="en-US" sz="2000" dirty="0"/>
              <a:t>   1 Land For Good Field Agent</a:t>
            </a:r>
          </a:p>
          <a:p>
            <a:pPr marL="0" indent="0">
              <a:buNone/>
            </a:pPr>
            <a:r>
              <a:rPr lang="en-US" sz="2000" dirty="0"/>
              <a:t>   2 NRCS reps</a:t>
            </a:r>
          </a:p>
          <a:p>
            <a:pPr marL="0" indent="0">
              <a:buNone/>
            </a:pPr>
            <a:r>
              <a:rPr lang="en-US" sz="2000" dirty="0"/>
              <a:t>   5 members of the Snyder family</a:t>
            </a:r>
          </a:p>
          <a:p>
            <a:endParaRPr lang="en-US" dirty="0"/>
          </a:p>
        </p:txBody>
      </p:sp>
    </p:spTree>
    <p:extLst>
      <p:ext uri="{BB962C8B-B14F-4D97-AF65-F5344CB8AC3E}">
        <p14:creationId xmlns:p14="http://schemas.microsoft.com/office/powerpoint/2010/main" val="25131584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Vignette Three</a:t>
            </a:r>
            <a:br>
              <a:rPr lang="en-US" sz="3600" dirty="0"/>
            </a:br>
            <a:r>
              <a:rPr lang="en-US" sz="3600" dirty="0"/>
              <a:t>The Conversation</a:t>
            </a:r>
          </a:p>
        </p:txBody>
      </p:sp>
      <p:sp>
        <p:nvSpPr>
          <p:cNvPr id="3" name="Content Placeholder 2"/>
          <p:cNvSpPr>
            <a:spLocks noGrp="1"/>
          </p:cNvSpPr>
          <p:nvPr>
            <p:ph idx="1"/>
          </p:nvPr>
        </p:nvSpPr>
        <p:spPr/>
        <p:txBody>
          <a:bodyPr/>
          <a:lstStyle/>
          <a:p>
            <a:pPr marL="0" indent="0">
              <a:buNone/>
            </a:pPr>
            <a:r>
              <a:rPr lang="en-US" sz="2400" dirty="0"/>
              <a:t>A meeting of this team was called to discuss topics such as:</a:t>
            </a:r>
            <a:r>
              <a:rPr lang="en-US" sz="2000" dirty="0"/>
              <a:t> </a:t>
            </a:r>
          </a:p>
          <a:p>
            <a:pPr marL="0" indent="0">
              <a:buNone/>
            </a:pPr>
            <a:r>
              <a:rPr lang="en-US" sz="2000" dirty="0"/>
              <a:t>   Bringing in new partners </a:t>
            </a:r>
          </a:p>
          <a:p>
            <a:pPr marL="0" indent="0">
              <a:buNone/>
            </a:pPr>
            <a:r>
              <a:rPr lang="en-US" sz="2000" dirty="0"/>
              <a:t>   Best use of land and equipment as they currently exist</a:t>
            </a:r>
          </a:p>
          <a:p>
            <a:pPr marL="0" indent="0">
              <a:buNone/>
            </a:pPr>
            <a:r>
              <a:rPr lang="en-US" sz="2000" dirty="0"/>
              <a:t>   Other possible use of the land (beef, replacement heifers, solar </a:t>
            </a:r>
          </a:p>
          <a:p>
            <a:pPr marL="0" indent="0">
              <a:buNone/>
            </a:pPr>
            <a:r>
              <a:rPr lang="en-US" sz="2000" dirty="0"/>
              <a:t>      installations, etc.)</a:t>
            </a:r>
          </a:p>
          <a:p>
            <a:pPr marL="0" indent="0">
              <a:buNone/>
            </a:pPr>
            <a:r>
              <a:rPr lang="en-US" sz="2000" dirty="0"/>
              <a:t>   What is included in a strong farm lease</a:t>
            </a:r>
          </a:p>
          <a:p>
            <a:pPr marL="0" indent="0">
              <a:buNone/>
            </a:pPr>
            <a:r>
              <a:rPr lang="en-US" sz="2000" dirty="0"/>
              <a:t>   Ways to make a farm lease support the goals of the landowners</a:t>
            </a:r>
          </a:p>
          <a:p>
            <a:pPr marL="0" indent="0">
              <a:buNone/>
            </a:pPr>
            <a:r>
              <a:rPr lang="en-US" sz="2000" dirty="0"/>
              <a:t>   Ways to keep a leasing relationship running smoothly and give </a:t>
            </a:r>
          </a:p>
          <a:p>
            <a:pPr marL="0" indent="0">
              <a:buNone/>
            </a:pPr>
            <a:r>
              <a:rPr lang="en-US" sz="2000" dirty="0"/>
              <a:t>      security to both parties</a:t>
            </a:r>
          </a:p>
          <a:p>
            <a:pPr marL="0" indent="0">
              <a:buNone/>
            </a:pPr>
            <a:r>
              <a:rPr lang="en-US" sz="2000" dirty="0"/>
              <a:t>   How to structure and direct lease payments (payable to the LP?)</a:t>
            </a:r>
          </a:p>
          <a:p>
            <a:pPr marL="0" indent="0">
              <a:buNone/>
            </a:pPr>
            <a:r>
              <a:rPr lang="en-US" sz="2000" dirty="0"/>
              <a:t>   Clarify who (or which entity) owns each parcel</a:t>
            </a:r>
          </a:p>
          <a:p>
            <a:endParaRPr lang="en-US" dirty="0"/>
          </a:p>
        </p:txBody>
      </p:sp>
    </p:spTree>
    <p:extLst>
      <p:ext uri="{BB962C8B-B14F-4D97-AF65-F5344CB8AC3E}">
        <p14:creationId xmlns:p14="http://schemas.microsoft.com/office/powerpoint/2010/main" val="41599537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sz="3200">
                <a:latin typeface="Georgia" charset="0"/>
                <a:ea typeface="MS PGothic" charset="0"/>
              </a:rPr>
              <a:t/>
            </a:r>
            <a:br>
              <a:rPr lang="en-US" sz="3200">
                <a:latin typeface="Georgia" charset="0"/>
                <a:ea typeface="MS PGothic" charset="0"/>
              </a:rPr>
            </a:br>
            <a:r>
              <a:rPr lang="en-US" sz="3200">
                <a:latin typeface="Georgia" charset="0"/>
                <a:ea typeface="MS PGothic" charset="0"/>
              </a:rPr>
              <a:t>Motivation for Farmers to lease land: </a:t>
            </a:r>
            <a:r>
              <a:rPr lang="en-US">
                <a:latin typeface="Georgia" charset="0"/>
                <a:ea typeface="MS PGothic" charset="0"/>
              </a:rPr>
              <a:t/>
            </a:r>
            <a:br>
              <a:rPr lang="en-US">
                <a:latin typeface="Georgia" charset="0"/>
                <a:ea typeface="MS PGothic" charset="0"/>
              </a:rPr>
            </a:br>
            <a:endParaRPr lang="en-US">
              <a:latin typeface="Georgia" charset="0"/>
              <a:ea typeface="MS PGothic" charset="0"/>
            </a:endParaRPr>
          </a:p>
        </p:txBody>
      </p:sp>
      <p:sp>
        <p:nvSpPr>
          <p:cNvPr id="19458" name="Content Placeholder 2"/>
          <p:cNvSpPr>
            <a:spLocks noGrp="1"/>
          </p:cNvSpPr>
          <p:nvPr>
            <p:ph idx="1"/>
          </p:nvPr>
        </p:nvSpPr>
        <p:spPr>
          <a:xfrm>
            <a:off x="457200" y="1600201"/>
            <a:ext cx="6075042" cy="4419600"/>
          </a:xfrm>
        </p:spPr>
        <p:txBody>
          <a:bodyPr/>
          <a:lstStyle/>
          <a:p>
            <a:r>
              <a:rPr lang="en-US" sz="2000" dirty="0">
                <a:latin typeface="Myriad Pro" charset="0"/>
                <a:ea typeface="MS PGothic" charset="0"/>
              </a:rPr>
              <a:t>It’s Economic!</a:t>
            </a:r>
          </a:p>
          <a:p>
            <a:pPr lvl="1"/>
            <a:r>
              <a:rPr lang="en-US" sz="2000" dirty="0">
                <a:latin typeface="Myriad Pro" charset="0"/>
                <a:ea typeface="MS PGothic" charset="0"/>
              </a:rPr>
              <a:t>Can’t afford to buy land</a:t>
            </a:r>
          </a:p>
          <a:p>
            <a:pPr lvl="1"/>
            <a:r>
              <a:rPr lang="en-US" sz="2000" dirty="0">
                <a:latin typeface="Myriad Pro" charset="0"/>
                <a:ea typeface="MS PGothic" charset="0"/>
              </a:rPr>
              <a:t>Can’t afford all of the land base that they need (own some, rent some)</a:t>
            </a:r>
          </a:p>
          <a:p>
            <a:r>
              <a:rPr lang="en-US" sz="2000" dirty="0">
                <a:latin typeface="Myriad Pro" charset="0"/>
                <a:ea typeface="MS PGothic" charset="0"/>
              </a:rPr>
              <a:t>Or, want to put capital into the business assets and not real estate and make a conscious choice to lease.</a:t>
            </a:r>
          </a:p>
          <a:p>
            <a:pPr>
              <a:defRPr/>
            </a:pPr>
            <a:r>
              <a:rPr lang="en-US" sz="2000" dirty="0"/>
              <a:t>As one farm management professional states, “Control, not ownership, is the critical issue in efficient production.”</a:t>
            </a:r>
          </a:p>
          <a:p>
            <a:endParaRPr lang="en-US" sz="2000" dirty="0">
              <a:latin typeface="Myriad Pro" charset="0"/>
              <a:ea typeface="MS PGothic" charset="0"/>
            </a:endParaRPr>
          </a:p>
          <a:p>
            <a:endParaRPr lang="en-US" dirty="0">
              <a:latin typeface="Myriad Pro" charset="0"/>
              <a:ea typeface="MS PGothic" charset="0"/>
            </a:endParaRPr>
          </a:p>
        </p:txBody>
      </p:sp>
      <p:pic>
        <p:nvPicPr>
          <p:cNvPr id="4" name="Picture 3" descr="Happy Derrick.PNG"/>
          <p:cNvPicPr>
            <a:picLocks noChangeAspect="1"/>
          </p:cNvPicPr>
          <p:nvPr/>
        </p:nvPicPr>
        <p:blipFill>
          <a:blip r:embed="rId2" cstate="print"/>
          <a:stretch>
            <a:fillRect/>
          </a:stretch>
        </p:blipFill>
        <p:spPr>
          <a:xfrm rot="259777">
            <a:off x="6629400" y="1981200"/>
            <a:ext cx="2059441" cy="2651760"/>
          </a:xfrm>
          <a:prstGeom prst="rect">
            <a:avLst/>
          </a:prstGeom>
          <a:effectLst>
            <a:softEdge rad="31750"/>
          </a:effectLst>
        </p:spPr>
      </p:pic>
      <p:sp>
        <p:nvSpPr>
          <p:cNvPr id="5" name="TextBox 4"/>
          <p:cNvSpPr txBox="1"/>
          <p:nvPr/>
        </p:nvSpPr>
        <p:spPr>
          <a:xfrm rot="260263">
            <a:off x="6441275" y="4685154"/>
            <a:ext cx="2322722" cy="1031051"/>
          </a:xfrm>
          <a:prstGeom prst="rect">
            <a:avLst/>
          </a:prstGeom>
          <a:noFill/>
        </p:spPr>
        <p:txBody>
          <a:bodyPr wrap="square" rtlCol="0">
            <a:spAutoFit/>
          </a:bodyPr>
          <a:lstStyle/>
          <a:p>
            <a:r>
              <a:rPr lang="en-US" sz="1400" dirty="0">
                <a:latin typeface="Georgia" pitchFamily="18" charset="0"/>
              </a:rPr>
              <a:t>Finding and securing land can be a difficult task.</a:t>
            </a:r>
          </a:p>
          <a:p>
            <a:pPr algn="r"/>
            <a:r>
              <a:rPr lang="en-US" sz="1100" i="1" dirty="0">
                <a:latin typeface="Myriad Pro" pitchFamily="34" charset="0"/>
              </a:rPr>
              <a:t/>
            </a:r>
            <a:br>
              <a:rPr lang="en-US" sz="1100" i="1" dirty="0">
                <a:latin typeface="Myriad Pro" pitchFamily="34" charset="0"/>
              </a:rPr>
            </a:br>
            <a:r>
              <a:rPr lang="en-US" sz="1100" i="1" dirty="0">
                <a:latin typeface="Myriad Pro" pitchFamily="34" charset="0"/>
              </a:rPr>
              <a:t>Derek Christianson</a:t>
            </a:r>
          </a:p>
          <a:p>
            <a:pPr algn="r"/>
            <a:r>
              <a:rPr lang="en-US" sz="1100" i="1" dirty="0" err="1">
                <a:latin typeface="Myriad Pro" pitchFamily="34" charset="0"/>
              </a:rPr>
              <a:t>Brix</a:t>
            </a:r>
            <a:r>
              <a:rPr lang="en-US" sz="1100" i="1" dirty="0">
                <a:latin typeface="Myriad Pro" pitchFamily="34" charset="0"/>
              </a:rPr>
              <a:t> Bounty Farm, MA</a:t>
            </a:r>
          </a:p>
        </p:txBody>
      </p:sp>
      <p:sp>
        <p:nvSpPr>
          <p:cNvPr id="6" name="TextBox 5"/>
          <p:cNvSpPr txBox="1"/>
          <p:nvPr/>
        </p:nvSpPr>
        <p:spPr>
          <a:xfrm rot="447809">
            <a:off x="6201399" y="4449952"/>
            <a:ext cx="517492" cy="769441"/>
          </a:xfrm>
          <a:prstGeom prst="rect">
            <a:avLst/>
          </a:prstGeom>
          <a:noFill/>
        </p:spPr>
        <p:txBody>
          <a:bodyPr wrap="square" rtlCol="0">
            <a:spAutoFit/>
          </a:bodyPr>
          <a:lstStyle/>
          <a:p>
            <a:r>
              <a:rPr lang="en-US" sz="4400" dirty="0">
                <a:solidFill>
                  <a:schemeClr val="bg1">
                    <a:lumMod val="50000"/>
                  </a:schemeClr>
                </a:solidFill>
                <a:latin typeface="Georgia" pitchFamily="18" charset="0"/>
                <a:cs typeface="Myriad Arabic" pitchFamily="50" charset="-78"/>
              </a:rPr>
              <a:t>“</a:t>
            </a:r>
            <a:endParaRPr lang="en-US" sz="4800" dirty="0">
              <a:solidFill>
                <a:schemeClr val="bg1">
                  <a:lumMod val="50000"/>
                </a:schemeClr>
              </a:solidFill>
              <a:latin typeface="Georgia" pitchFamily="18" charset="0"/>
              <a:cs typeface="Myriad Arabic" pitchFamily="50" charset="-78"/>
            </a:endParaRPr>
          </a:p>
        </p:txBody>
      </p:sp>
      <p:sp>
        <p:nvSpPr>
          <p:cNvPr id="7" name="TextBox 6"/>
          <p:cNvSpPr txBox="1"/>
          <p:nvPr/>
        </p:nvSpPr>
        <p:spPr>
          <a:xfrm rot="397614">
            <a:off x="8229600" y="4909531"/>
            <a:ext cx="685800" cy="615553"/>
          </a:xfrm>
          <a:prstGeom prst="rect">
            <a:avLst/>
          </a:prstGeom>
          <a:noFill/>
        </p:spPr>
        <p:txBody>
          <a:bodyPr wrap="square" rtlCol="0">
            <a:spAutoFit/>
          </a:bodyPr>
          <a:lstStyle/>
          <a:p>
            <a:r>
              <a:rPr lang="en-US" sz="3400" dirty="0">
                <a:solidFill>
                  <a:schemeClr val="bg1">
                    <a:lumMod val="50000"/>
                  </a:schemeClr>
                </a:solidFill>
                <a:latin typeface="Georgia" pitchFamily="18" charset="0"/>
                <a:cs typeface="Myriad Arabic" pitchFamily="50" charset="-78"/>
              </a:rPr>
              <a:t>”</a:t>
            </a:r>
            <a:endParaRPr lang="en-US" sz="3400" dirty="0">
              <a:solidFill>
                <a:schemeClr val="bg1">
                  <a:lumMod val="50000"/>
                </a:schemeClr>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Vignette Three </a:t>
            </a:r>
            <a:br>
              <a:rPr lang="en-US" sz="3600" dirty="0"/>
            </a:br>
            <a:r>
              <a:rPr lang="en-US" sz="3600" dirty="0"/>
              <a:t>Insights</a:t>
            </a:r>
          </a:p>
        </p:txBody>
      </p:sp>
      <p:sp>
        <p:nvSpPr>
          <p:cNvPr id="3" name="Content Placeholder 2"/>
          <p:cNvSpPr>
            <a:spLocks noGrp="1"/>
          </p:cNvSpPr>
          <p:nvPr>
            <p:ph idx="1"/>
          </p:nvPr>
        </p:nvSpPr>
        <p:spPr/>
        <p:txBody>
          <a:bodyPr/>
          <a:lstStyle/>
          <a:p>
            <a:pPr marL="0" indent="0">
              <a:buNone/>
            </a:pPr>
            <a:r>
              <a:rPr lang="en-US" sz="2000" dirty="0"/>
              <a:t>Do you have any specific thoughts on multiple service providers being at the table when working on complex farm operations? </a:t>
            </a:r>
          </a:p>
          <a:p>
            <a:pPr marL="0" indent="0">
              <a:buNone/>
            </a:pPr>
            <a:endParaRPr lang="en-US" sz="2000" dirty="0"/>
          </a:p>
          <a:p>
            <a:pPr marL="0" indent="0">
              <a:buNone/>
            </a:pPr>
            <a:r>
              <a:rPr lang="en-US" sz="2000" dirty="0">
                <a:solidFill>
                  <a:srgbClr val="3366FF"/>
                </a:solidFill>
              </a:rPr>
              <a:t>It was great. We were able to think of the farm family’s complex issues from every conceivable angle, adding ideas others didn't come up with or adding nuance to one another's ideas. It was also good to get affirmation from the other providers about certain ideas. We were able to directly deal with how the various aspects of the project would affect the others.</a:t>
            </a:r>
          </a:p>
          <a:p>
            <a:pPr marL="0" indent="0">
              <a:buNone/>
            </a:pPr>
            <a:endParaRPr lang="en-US" dirty="0"/>
          </a:p>
        </p:txBody>
      </p:sp>
    </p:spTree>
    <p:extLst>
      <p:ext uri="{BB962C8B-B14F-4D97-AF65-F5344CB8AC3E}">
        <p14:creationId xmlns:p14="http://schemas.microsoft.com/office/powerpoint/2010/main" val="29674671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Vignette Three </a:t>
            </a:r>
            <a:br>
              <a:rPr lang="en-US" sz="3600" dirty="0"/>
            </a:br>
            <a:r>
              <a:rPr lang="en-US" sz="3600" dirty="0"/>
              <a:t>Insights</a:t>
            </a:r>
          </a:p>
        </p:txBody>
      </p:sp>
      <p:sp>
        <p:nvSpPr>
          <p:cNvPr id="3" name="Content Placeholder 2"/>
          <p:cNvSpPr>
            <a:spLocks noGrp="1"/>
          </p:cNvSpPr>
          <p:nvPr>
            <p:ph idx="1"/>
          </p:nvPr>
        </p:nvSpPr>
        <p:spPr/>
        <p:txBody>
          <a:bodyPr/>
          <a:lstStyle/>
          <a:p>
            <a:pPr marL="0" indent="0">
              <a:buNone/>
            </a:pPr>
            <a:r>
              <a:rPr lang="en-US" sz="1400" dirty="0"/>
              <a:t>Could you speak to how any of the following have been resolved or are in the process of being worked on?  </a:t>
            </a:r>
            <a:r>
              <a:rPr lang="en-US" sz="1200" dirty="0">
                <a:solidFill>
                  <a:srgbClr val="3366FF"/>
                </a:solidFill>
              </a:rPr>
              <a:t>Generally speaking, I was called in to add the LFG perspective to the leasing portion of the project. After I'd provided tools and input, my role was over. I don't know what decisions they ended up making.</a:t>
            </a:r>
          </a:p>
          <a:p>
            <a:pPr marL="0" indent="0">
              <a:buNone/>
            </a:pPr>
            <a:endParaRPr lang="en-US" sz="1200" dirty="0"/>
          </a:p>
          <a:p>
            <a:pPr marL="0" indent="0">
              <a:buNone/>
            </a:pPr>
            <a:r>
              <a:rPr lang="en-US" sz="1400" dirty="0"/>
              <a:t>A meeting of this team was called to discuss topics such as:</a:t>
            </a:r>
          </a:p>
          <a:p>
            <a:pPr marL="0" indent="0">
              <a:buNone/>
            </a:pPr>
            <a:r>
              <a:rPr lang="en-US" sz="1200" dirty="0"/>
              <a:t>    Best use of land and equipment as they currently exist - </a:t>
            </a:r>
            <a:r>
              <a:rPr lang="en-US" sz="1200" dirty="0">
                <a:solidFill>
                  <a:srgbClr val="3366FF"/>
                </a:solidFill>
              </a:rPr>
              <a:t>Diversify operations by trying new crops and rotating crops</a:t>
            </a:r>
          </a:p>
          <a:p>
            <a:pPr marL="0" indent="0">
              <a:buNone/>
            </a:pPr>
            <a:r>
              <a:rPr lang="en-US" sz="1200" dirty="0"/>
              <a:t>    </a:t>
            </a:r>
          </a:p>
          <a:p>
            <a:pPr marL="0" indent="0">
              <a:buNone/>
            </a:pPr>
            <a:r>
              <a:rPr lang="en-US" sz="1200" dirty="0"/>
              <a:t>    Other possible use of the land (beef, replacement heifers, solar installations, etc.) - </a:t>
            </a:r>
            <a:r>
              <a:rPr lang="en-US" sz="1200" dirty="0">
                <a:solidFill>
                  <a:srgbClr val="3366FF"/>
                </a:solidFill>
              </a:rPr>
              <a:t>none of this got decided while I was involved but it was all on the table</a:t>
            </a:r>
          </a:p>
          <a:p>
            <a:pPr marL="0" indent="0">
              <a:buNone/>
            </a:pPr>
            <a:r>
              <a:rPr lang="en-US" sz="1200" dirty="0"/>
              <a:t>   </a:t>
            </a:r>
          </a:p>
          <a:p>
            <a:pPr marL="0" indent="0">
              <a:buNone/>
            </a:pPr>
            <a:r>
              <a:rPr lang="en-US" sz="1200" dirty="0"/>
              <a:t>    What is included in a strong farm lease - </a:t>
            </a:r>
            <a:r>
              <a:rPr lang="en-US" sz="1200" dirty="0">
                <a:solidFill>
                  <a:srgbClr val="3366FF"/>
                </a:solidFill>
              </a:rPr>
              <a:t> I think they were going to have the LP be the lessor - as opposed to the senior generation alone. This seemed like a good idea so that the leasing situation will be seamless when the elders stop being involved.</a:t>
            </a:r>
          </a:p>
          <a:p>
            <a:pPr marL="0" indent="0">
              <a:buNone/>
            </a:pPr>
            <a:r>
              <a:rPr lang="en-US" sz="1200" dirty="0"/>
              <a:t>   </a:t>
            </a:r>
          </a:p>
          <a:p>
            <a:pPr marL="0" indent="0">
              <a:buNone/>
            </a:pPr>
            <a:r>
              <a:rPr lang="en-US" sz="1200" dirty="0"/>
              <a:t>    Ways to make a farm lease support the goals of the landowners - </a:t>
            </a:r>
            <a:r>
              <a:rPr lang="en-US" sz="1200" dirty="0">
                <a:solidFill>
                  <a:srgbClr val="3366FF"/>
                </a:solidFill>
              </a:rPr>
              <a:t>Their main goal was to make some income on the parcels that they were not currently using so that they didn't have to sell any land in order to meet the bottom line.</a:t>
            </a:r>
          </a:p>
          <a:p>
            <a:pPr marL="0" indent="0">
              <a:buNone/>
            </a:pPr>
            <a:r>
              <a:rPr lang="en-US" sz="1200" dirty="0">
                <a:solidFill>
                  <a:srgbClr val="3366FF"/>
                </a:solidFill>
              </a:rPr>
              <a:t>   </a:t>
            </a:r>
          </a:p>
          <a:p>
            <a:pPr marL="0" indent="0">
              <a:buNone/>
            </a:pPr>
            <a:r>
              <a:rPr lang="en-US" sz="1200" dirty="0">
                <a:solidFill>
                  <a:srgbClr val="3366FF"/>
                </a:solidFill>
              </a:rPr>
              <a:t>   </a:t>
            </a:r>
            <a:r>
              <a:rPr lang="en-US" sz="1200" dirty="0"/>
              <a:t>Ways to keep a leasing relationship running smoothly and give security to both parties - </a:t>
            </a:r>
            <a:r>
              <a:rPr lang="en-US" sz="1200" dirty="0">
                <a:solidFill>
                  <a:srgbClr val="3366FF"/>
                </a:solidFill>
              </a:rPr>
              <a:t>Clarifying each party's goals and needs then negotiating honestly and forthrightly - in detail with graphics and carefully chosen language to add to the clarity.</a:t>
            </a:r>
          </a:p>
          <a:p>
            <a:pPr marL="0" indent="0">
              <a:buNone/>
            </a:pPr>
            <a:r>
              <a:rPr lang="en-US" sz="1200" dirty="0"/>
              <a:t>   </a:t>
            </a:r>
          </a:p>
          <a:p>
            <a:pPr marL="0" indent="0">
              <a:buNone/>
            </a:pPr>
            <a:r>
              <a:rPr lang="en-US" sz="1200" dirty="0"/>
              <a:t>  Clarify who (or which entity) owns each parcel -                         </a:t>
            </a:r>
            <a:r>
              <a:rPr lang="en-US" sz="1200" dirty="0">
                <a:solidFill>
                  <a:srgbClr val="3366FF"/>
                </a:solidFill>
              </a:rPr>
              <a:t>This is simply a matter of going to the registry of deeds to see who owns the parcels currently. Then they                              might decide to have the LP own some that are currently held privately by individuals.</a:t>
            </a:r>
          </a:p>
        </p:txBody>
      </p:sp>
    </p:spTree>
    <p:extLst>
      <p:ext uri="{BB962C8B-B14F-4D97-AF65-F5344CB8AC3E}">
        <p14:creationId xmlns:p14="http://schemas.microsoft.com/office/powerpoint/2010/main" val="131752712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1"/>
          <p:cNvSpPr>
            <a:spLocks noGrp="1"/>
          </p:cNvSpPr>
          <p:nvPr>
            <p:ph type="title"/>
          </p:nvPr>
        </p:nvSpPr>
        <p:spPr/>
        <p:txBody>
          <a:bodyPr/>
          <a:lstStyle/>
          <a:p>
            <a:pPr eaLnBrk="1" hangingPunct="1"/>
            <a:r>
              <a:rPr lang="en-US" dirty="0">
                <a:latin typeface="Georgia" charset="0"/>
                <a:ea typeface="MS PGothic" charset="0"/>
              </a:rPr>
              <a:t>Other discussion points</a:t>
            </a:r>
          </a:p>
        </p:txBody>
      </p:sp>
      <p:sp>
        <p:nvSpPr>
          <p:cNvPr id="65538" name="Content Placeholder 1"/>
          <p:cNvSpPr>
            <a:spLocks noGrp="1"/>
          </p:cNvSpPr>
          <p:nvPr>
            <p:ph idx="1"/>
          </p:nvPr>
        </p:nvSpPr>
        <p:spPr/>
        <p:txBody>
          <a:bodyPr/>
          <a:lstStyle/>
          <a:p>
            <a:r>
              <a:rPr lang="en-US" sz="2400" dirty="0">
                <a:latin typeface="Myriad Pro" charset="0"/>
                <a:ea typeface="MS PGothic" charset="0"/>
              </a:rPr>
              <a:t>Talking about the long term picture</a:t>
            </a:r>
          </a:p>
          <a:p>
            <a:pPr marL="0" indent="0">
              <a:buNone/>
            </a:pPr>
            <a:endParaRPr lang="en-US" sz="2400" dirty="0">
              <a:latin typeface="Myriad Pro" charset="0"/>
              <a:ea typeface="MS PGothic" charset="0"/>
            </a:endParaRPr>
          </a:p>
          <a:p>
            <a:r>
              <a:rPr lang="en-US" sz="2400" dirty="0"/>
              <a:t>How do you resolve conflict with an organization (who is the landowner that the farmer is leasing from)?</a:t>
            </a:r>
          </a:p>
          <a:p>
            <a:pPr marL="0" indent="0">
              <a:buNone/>
            </a:pPr>
            <a:endParaRPr lang="en-US" sz="2400" dirty="0"/>
          </a:p>
          <a:p>
            <a:r>
              <a:rPr lang="en-US" sz="2400" dirty="0"/>
              <a:t>Identity &amp; stewardship</a:t>
            </a:r>
          </a:p>
          <a:p>
            <a:pPr marL="0" indent="0">
              <a:buNone/>
            </a:pPr>
            <a:endParaRPr lang="en-US" sz="2400" dirty="0"/>
          </a:p>
          <a:p>
            <a:r>
              <a:rPr lang="en-US" sz="2400" dirty="0"/>
              <a:t>Additional Questions</a:t>
            </a:r>
          </a:p>
          <a:p>
            <a:endParaRPr lang="en-US" dirty="0">
              <a:latin typeface="Myriad Pro" charset="0"/>
              <a:ea typeface="MS PGothic"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itle 1"/>
          <p:cNvSpPr>
            <a:spLocks noGrp="1"/>
          </p:cNvSpPr>
          <p:nvPr>
            <p:ph type="title"/>
          </p:nvPr>
        </p:nvSpPr>
        <p:spPr/>
        <p:txBody>
          <a:bodyPr/>
          <a:lstStyle/>
          <a:p>
            <a:r>
              <a:rPr lang="en-US" sz="3200" dirty="0">
                <a:latin typeface="Georgia" charset="0"/>
                <a:ea typeface="MS PGothic" charset="0"/>
              </a:rPr>
              <a:t>landforgood.org/toolbox</a:t>
            </a:r>
          </a:p>
        </p:txBody>
      </p:sp>
      <p:sp>
        <p:nvSpPr>
          <p:cNvPr id="4" name="Content Placeholder 3"/>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2" cstate="print"/>
          <a:srcRect l="1638" t="9000" r="3100" b="3000"/>
          <a:stretch>
            <a:fillRect/>
          </a:stretch>
        </p:blipFill>
        <p:spPr bwMode="auto">
          <a:xfrm>
            <a:off x="533400" y="1524000"/>
            <a:ext cx="8077200" cy="4663440"/>
          </a:xfrm>
          <a:prstGeom prst="rect">
            <a:avLst/>
          </a:prstGeom>
          <a:noFill/>
          <a:ln w="9525">
            <a:noFill/>
            <a:miter lim="800000"/>
            <a:headEnd/>
            <a:tailEnd/>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facebook.jpg"/>
          <p:cNvPicPr>
            <a:picLocks noGrp="1" noChangeAspect="1"/>
          </p:cNvPicPr>
          <p:nvPr>
            <p:ph type="pic" idx="1"/>
          </p:nvPr>
        </p:nvPicPr>
        <p:blipFill>
          <a:blip r:embed="rId2" cstate="print"/>
          <a:srcRect l="5636" r="5636"/>
          <a:stretch>
            <a:fillRect/>
          </a:stretch>
        </p:blipFill>
        <p:spPr>
          <a:xfrm>
            <a:off x="2286000" y="2453640"/>
            <a:ext cx="1097280" cy="822960"/>
          </a:xfrm>
        </p:spPr>
      </p:pic>
      <p:pic>
        <p:nvPicPr>
          <p:cNvPr id="7" name="Picture 6" descr="linkedin.png"/>
          <p:cNvPicPr>
            <a:picLocks noChangeAspect="1"/>
          </p:cNvPicPr>
          <p:nvPr/>
        </p:nvPicPr>
        <p:blipFill>
          <a:blip r:embed="rId3" cstate="print"/>
          <a:stretch>
            <a:fillRect/>
          </a:stretch>
        </p:blipFill>
        <p:spPr>
          <a:xfrm>
            <a:off x="4210060" y="2481267"/>
            <a:ext cx="777240" cy="777240"/>
          </a:xfrm>
          <a:prstGeom prst="rect">
            <a:avLst/>
          </a:prstGeom>
        </p:spPr>
      </p:pic>
      <p:pic>
        <p:nvPicPr>
          <p:cNvPr id="8" name="Picture 7" descr="pinterest-logo-circle.png"/>
          <p:cNvPicPr>
            <a:picLocks noChangeAspect="1"/>
          </p:cNvPicPr>
          <p:nvPr/>
        </p:nvPicPr>
        <p:blipFill>
          <a:blip r:embed="rId4" cstate="print"/>
          <a:stretch>
            <a:fillRect/>
          </a:stretch>
        </p:blipFill>
        <p:spPr>
          <a:xfrm>
            <a:off x="5105400" y="2501270"/>
            <a:ext cx="740664" cy="740664"/>
          </a:xfrm>
          <a:prstGeom prst="rect">
            <a:avLst/>
          </a:prstGeom>
        </p:spPr>
      </p:pic>
      <p:pic>
        <p:nvPicPr>
          <p:cNvPr id="9" name="Picture 8" descr="twitter.png"/>
          <p:cNvPicPr>
            <a:picLocks noChangeAspect="1"/>
          </p:cNvPicPr>
          <p:nvPr/>
        </p:nvPicPr>
        <p:blipFill>
          <a:blip r:embed="rId5" cstate="print"/>
          <a:stretch>
            <a:fillRect/>
          </a:stretch>
        </p:blipFill>
        <p:spPr>
          <a:xfrm>
            <a:off x="3357571" y="2491744"/>
            <a:ext cx="740664" cy="740664"/>
          </a:xfrm>
          <a:prstGeom prst="rect">
            <a:avLst/>
          </a:prstGeom>
        </p:spPr>
      </p:pic>
      <p:pic>
        <p:nvPicPr>
          <p:cNvPr id="10" name="Picture 9" descr="youtube-logo-button.jpg"/>
          <p:cNvPicPr>
            <a:picLocks noChangeAspect="1"/>
          </p:cNvPicPr>
          <p:nvPr/>
        </p:nvPicPr>
        <p:blipFill>
          <a:blip r:embed="rId6" cstate="print"/>
          <a:stretch>
            <a:fillRect/>
          </a:stretch>
        </p:blipFill>
        <p:spPr>
          <a:xfrm>
            <a:off x="5981688" y="2501254"/>
            <a:ext cx="762000" cy="742462"/>
          </a:xfrm>
          <a:prstGeom prst="rect">
            <a:avLst/>
          </a:prstGeom>
        </p:spPr>
      </p:pic>
      <p:sp>
        <p:nvSpPr>
          <p:cNvPr id="12" name="Title 1"/>
          <p:cNvSpPr txBox="1">
            <a:spLocks/>
          </p:cNvSpPr>
          <p:nvPr/>
        </p:nvSpPr>
        <p:spPr bwMode="auto">
          <a:xfrm>
            <a:off x="457200" y="274638"/>
            <a:ext cx="8229600" cy="1143000"/>
          </a:xfrm>
          <a:prstGeom prst="rect">
            <a:avLst/>
          </a:prstGeom>
          <a:solidFill>
            <a:srgbClr val="7C8034"/>
          </a:solidFill>
          <a:ln>
            <a:noFill/>
          </a:ln>
          <a:extLs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i="0" u="none" strike="noStrike" kern="1200" cap="none" spc="0" normalizeH="0" baseline="0" noProof="0" dirty="0">
                <a:ln>
                  <a:noFill/>
                </a:ln>
                <a:solidFill>
                  <a:schemeClr val="bg1"/>
                </a:solidFill>
                <a:effectLst/>
                <a:uLnTx/>
                <a:uFillTx/>
                <a:latin typeface="Georgia" charset="0"/>
                <a:ea typeface="MS PGothic" charset="0"/>
                <a:cs typeface="MS PGothic" charset="0"/>
              </a:rPr>
              <a:t>Stay connected!</a:t>
            </a:r>
          </a:p>
        </p:txBody>
      </p:sp>
      <p:sp>
        <p:nvSpPr>
          <p:cNvPr id="13" name="TextBox 12"/>
          <p:cNvSpPr txBox="1"/>
          <p:nvPr/>
        </p:nvSpPr>
        <p:spPr>
          <a:xfrm>
            <a:off x="609600" y="3657600"/>
            <a:ext cx="8077200" cy="1846659"/>
          </a:xfrm>
          <a:prstGeom prst="rect">
            <a:avLst/>
          </a:prstGeom>
          <a:noFill/>
        </p:spPr>
        <p:txBody>
          <a:bodyPr wrap="square" rtlCol="0">
            <a:spAutoFit/>
          </a:bodyPr>
          <a:lstStyle/>
          <a:p>
            <a:pPr algn="ctr"/>
            <a:r>
              <a:rPr lang="en-US" sz="2000" b="1" dirty="0">
                <a:latin typeface="Myriad Pro" pitchFamily="34" charset="0"/>
              </a:rPr>
              <a:t>Thank You</a:t>
            </a:r>
          </a:p>
          <a:p>
            <a:pPr algn="ctr"/>
            <a:endParaRPr lang="en-US" sz="1200" dirty="0">
              <a:latin typeface="Myriad Pro" pitchFamily="34" charset="0"/>
            </a:endParaRPr>
          </a:p>
          <a:p>
            <a:pPr algn="ctr"/>
            <a:r>
              <a:rPr lang="en-US" sz="2000" dirty="0">
                <a:latin typeface="Myriad Pro" pitchFamily="34" charset="0"/>
              </a:rPr>
              <a:t>Cara Cargill</a:t>
            </a:r>
          </a:p>
          <a:p>
            <a:pPr algn="ctr"/>
            <a:r>
              <a:rPr lang="en-US" sz="2000" i="1" dirty="0">
                <a:latin typeface="Myriad Pro" pitchFamily="34" charset="0"/>
              </a:rPr>
              <a:t>New Hampshire Field Agent</a:t>
            </a:r>
          </a:p>
          <a:p>
            <a:pPr algn="ctr"/>
            <a:r>
              <a:rPr lang="en-US" sz="2000" dirty="0">
                <a:latin typeface="Myriad Pro" pitchFamily="34" charset="0"/>
              </a:rPr>
              <a:t>Land For Good</a:t>
            </a:r>
          </a:p>
          <a:p>
            <a:pPr algn="ctr"/>
            <a:r>
              <a:rPr lang="en-US" sz="2000" dirty="0">
                <a:latin typeface="Myriad Pro" pitchFamily="34" charset="0"/>
              </a:rPr>
              <a:t>cara@landforgood.org</a:t>
            </a:r>
          </a:p>
        </p:txBody>
      </p:sp>
      <p:sp>
        <p:nvSpPr>
          <p:cNvPr id="14" name="TextBox 13"/>
          <p:cNvSpPr txBox="1"/>
          <p:nvPr/>
        </p:nvSpPr>
        <p:spPr>
          <a:xfrm>
            <a:off x="609600" y="1752600"/>
            <a:ext cx="8077200" cy="461665"/>
          </a:xfrm>
          <a:prstGeom prst="rect">
            <a:avLst/>
          </a:prstGeom>
          <a:noFill/>
        </p:spPr>
        <p:txBody>
          <a:bodyPr wrap="square" rtlCol="0">
            <a:spAutoFit/>
          </a:bodyPr>
          <a:lstStyle/>
          <a:p>
            <a:pPr algn="ctr"/>
            <a:r>
              <a:rPr lang="en-US" sz="2400" b="1" dirty="0">
                <a:latin typeface="Myriad Pro" pitchFamily="34" charset="0"/>
              </a:rPr>
              <a:t>landforgood.org</a:t>
            </a:r>
            <a:endParaRPr lang="en-US" sz="2400" dirty="0">
              <a:latin typeface="Myriad Pro" pitchFamily="34"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3C73B-59B8-4F06-A4F5-437D5CFB0E2F}"/>
              </a:ext>
            </a:extLst>
          </p:cNvPr>
          <p:cNvSpPr>
            <a:spLocks noGrp="1"/>
          </p:cNvSpPr>
          <p:nvPr>
            <p:ph type="title"/>
          </p:nvPr>
        </p:nvSpPr>
        <p:spPr>
          <a:xfrm>
            <a:off x="228600" y="4876800"/>
            <a:ext cx="8763000" cy="1981200"/>
          </a:xfrm>
        </p:spPr>
        <p:txBody>
          <a:bodyPr/>
          <a:lstStyle/>
          <a:p>
            <a:r>
              <a:rPr lang="en-US" sz="1800" b="1" dirty="0">
                <a:solidFill>
                  <a:srgbClr val="212121"/>
                </a:solidFill>
                <a:effectLst/>
                <a:latin typeface="Arial" panose="020B0604020202020204" pitchFamily="34" charset="0"/>
                <a:ea typeface="Times New Roman" panose="02020603050405020304" pitchFamily="18" charset="0"/>
                <a:cs typeface="Times New Roman" panose="02020603050405020304" pitchFamily="18" charset="0"/>
              </a:rPr>
              <a:t>ACKNOWLEDGEMENT: “This material is based upon work supported by the National Institute of Food and Agriculture, U.S. Department of Agriculture, through the Northeast Sustainable Agriculture Research and Education program under subaward number ONE 17-301.”</a:t>
            </a:r>
            <a:r>
              <a:rPr lang="en-US" sz="1800" dirty="0">
                <a:effectLst/>
                <a:latin typeface="Calibri" panose="020F0502020204030204" pitchFamily="34" charset="0"/>
                <a:ea typeface="Calibri" panose="020F0502020204030204" pitchFamily="34" charset="0"/>
                <a:cs typeface="Times New Roman" panose="02020603050405020304" pitchFamily="18" charset="0"/>
              </a:rPr>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pic>
        <p:nvPicPr>
          <p:cNvPr id="10" name="Picture Placeholder 9">
            <a:extLst>
              <a:ext uri="{FF2B5EF4-FFF2-40B4-BE49-F238E27FC236}">
                <a16:creationId xmlns:a16="http://schemas.microsoft.com/office/drawing/2014/main" id="{9E800224-F315-425D-824F-4FCCEF86328A}"/>
              </a:ext>
            </a:extLst>
          </p:cNvPr>
          <p:cNvPicPr>
            <a:picLocks noGrp="1" noChangeAspect="1"/>
          </p:cNvPicPr>
          <p:nvPr>
            <p:ph type="pic" idx="1"/>
          </p:nvPr>
        </p:nvPicPr>
        <p:blipFill>
          <a:blip r:embed="rId2" cstate="email">
            <a:extLst>
              <a:ext uri="{28A0092B-C50C-407E-A947-70E740481C1C}">
                <a14:useLocalDpi xmlns:a14="http://schemas.microsoft.com/office/drawing/2010/main" val="0"/>
              </a:ext>
            </a:extLst>
          </a:blip>
          <a:srcRect t="8711" b="8711"/>
          <a:stretch>
            <a:fillRect/>
          </a:stretch>
        </p:blipFill>
        <p:spPr/>
      </p:pic>
    </p:spTree>
    <p:extLst>
      <p:ext uri="{BB962C8B-B14F-4D97-AF65-F5344CB8AC3E}">
        <p14:creationId xmlns:p14="http://schemas.microsoft.com/office/powerpoint/2010/main" val="38751023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Title 1"/>
          <p:cNvSpPr>
            <a:spLocks noGrp="1"/>
          </p:cNvSpPr>
          <p:nvPr>
            <p:ph type="title"/>
          </p:nvPr>
        </p:nvSpPr>
        <p:spPr/>
        <p:txBody>
          <a:bodyPr/>
          <a:lstStyle/>
          <a:p>
            <a:endParaRPr lang="en-US">
              <a:latin typeface="Georgia" charset="0"/>
              <a:ea typeface="MS PGothic" charset="0"/>
            </a:endParaRPr>
          </a:p>
        </p:txBody>
      </p:sp>
      <p:pic>
        <p:nvPicPr>
          <p:cNvPr id="88066" name="Content Placeholder 3" descr="Screen Shot 2017-07-01 at 8.30.56 AM.png"/>
          <p:cNvPicPr>
            <a:picLocks noGrp="1" noChangeAspect="1"/>
          </p:cNvPicPr>
          <p:nvPr>
            <p:ph idx="1"/>
          </p:nvPr>
        </p:nvPicPr>
        <p:blipFill>
          <a:blip r:embed="rId2" cstate="print">
            <a:extLst>
              <a:ext uri="{28A0092B-C50C-407E-A947-70E740481C1C}">
                <a14:useLocalDpi xmlns:a14="http://schemas.microsoft.com/office/drawing/2010/main" val="0"/>
              </a:ext>
            </a:extLst>
          </a:blip>
          <a:srcRect t="1318" b="1318"/>
          <a:stretch>
            <a:fillRect/>
          </a:stretch>
        </p:blipFill>
        <p:spPr>
          <a:xfrm>
            <a:off x="228600" y="1600200"/>
            <a:ext cx="8229600" cy="4525963"/>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Financial Stresses in Farming</a:t>
            </a:r>
          </a:p>
        </p:txBody>
      </p:sp>
      <p:sp>
        <p:nvSpPr>
          <p:cNvPr id="3" name="Content Placeholder 2"/>
          <p:cNvSpPr>
            <a:spLocks noGrp="1"/>
          </p:cNvSpPr>
          <p:nvPr>
            <p:ph idx="1"/>
          </p:nvPr>
        </p:nvSpPr>
        <p:spPr>
          <a:xfrm>
            <a:off x="457200" y="1828800"/>
            <a:ext cx="3048000" cy="4297363"/>
          </a:xfrm>
        </p:spPr>
        <p:txBody>
          <a:bodyPr/>
          <a:lstStyle/>
          <a:p>
            <a:r>
              <a:rPr lang="en-US" sz="2000" dirty="0"/>
              <a:t>The best laid plans can still go south.</a:t>
            </a:r>
          </a:p>
          <a:p>
            <a:pPr marL="0" indent="0">
              <a:buNone/>
            </a:pPr>
            <a:endParaRPr lang="en-US" sz="1000" dirty="0"/>
          </a:p>
          <a:p>
            <a:r>
              <a:rPr lang="en-US" sz="2000" dirty="0"/>
              <a:t>Weather, health issues, changes in markets and regulations, and cost of production (fuel or grain price spikes), can make it difficult for a farmer to follow through with their plan.  </a:t>
            </a:r>
          </a:p>
        </p:txBody>
      </p:sp>
      <p:pic>
        <p:nvPicPr>
          <p:cNvPr id="4" name="Picture 3" descr="Susan_daughter in stand.PNG"/>
          <p:cNvPicPr>
            <a:picLocks noChangeAspect="1"/>
          </p:cNvPicPr>
          <p:nvPr/>
        </p:nvPicPr>
        <p:blipFill>
          <a:blip r:embed="rId2" cstate="print"/>
          <a:stretch>
            <a:fillRect/>
          </a:stretch>
        </p:blipFill>
        <p:spPr>
          <a:xfrm>
            <a:off x="3703320" y="2057400"/>
            <a:ext cx="4983480" cy="2779247"/>
          </a:xfrm>
          <a:prstGeom prst="rect">
            <a:avLst/>
          </a:prstGeom>
        </p:spPr>
      </p:pic>
    </p:spTree>
    <p:extLst>
      <p:ext uri="{BB962C8B-B14F-4D97-AF65-F5344CB8AC3E}">
        <p14:creationId xmlns:p14="http://schemas.microsoft.com/office/powerpoint/2010/main" val="42444088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Attachment-1 (1).png"/>
          <p:cNvPicPr>
            <a:picLocks noGrp="1" noChangeAspect="1"/>
          </p:cNvPicPr>
          <p:nvPr>
            <p:ph idx="1"/>
          </p:nvPr>
        </p:nvPicPr>
        <p:blipFill>
          <a:blip r:embed="rId2" cstate="print"/>
          <a:stretch>
            <a:fillRect/>
          </a:stretch>
        </p:blipFill>
        <p:spPr>
          <a:xfrm>
            <a:off x="1741576" y="1600200"/>
            <a:ext cx="5660848" cy="4525963"/>
          </a:xfrm>
        </p:spPr>
      </p:pic>
    </p:spTree>
    <p:extLst>
      <p:ext uri="{BB962C8B-B14F-4D97-AF65-F5344CB8AC3E}">
        <p14:creationId xmlns:p14="http://schemas.microsoft.com/office/powerpoint/2010/main" val="24428570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Attachment-1 (2).png"/>
          <p:cNvPicPr>
            <a:picLocks noGrp="1" noChangeAspect="1"/>
          </p:cNvPicPr>
          <p:nvPr>
            <p:ph idx="1"/>
          </p:nvPr>
        </p:nvPicPr>
        <p:blipFill>
          <a:blip r:embed="rId2" cstate="print"/>
          <a:stretch>
            <a:fillRect/>
          </a:stretch>
        </p:blipFill>
        <p:spPr>
          <a:xfrm>
            <a:off x="1741576" y="1600200"/>
            <a:ext cx="5660848" cy="4525963"/>
          </a:xfrm>
        </p:spPr>
      </p:pic>
    </p:spTree>
    <p:extLst>
      <p:ext uri="{BB962C8B-B14F-4D97-AF65-F5344CB8AC3E}">
        <p14:creationId xmlns:p14="http://schemas.microsoft.com/office/powerpoint/2010/main" val="40351446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6858000" y="1981200"/>
            <a:ext cx="1828800" cy="2819400"/>
          </a:xfrm>
          <a:prstGeom prst="rect">
            <a:avLst/>
          </a:prstGeom>
          <a:solidFill>
            <a:srgbClr val="7C8034"/>
          </a:solidFill>
          <a:ln>
            <a:noFill/>
          </a:ln>
          <a:extLs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i="0" u="none" strike="noStrike" kern="120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Georgia" charset="0"/>
              <a:ea typeface="MS PGothic" charset="0"/>
              <a:cs typeface="MS PGothic" charset="0"/>
            </a:endParaRPr>
          </a:p>
        </p:txBody>
      </p:sp>
      <p:sp>
        <p:nvSpPr>
          <p:cNvPr id="23553" name="Title 1"/>
          <p:cNvSpPr>
            <a:spLocks noGrp="1"/>
          </p:cNvSpPr>
          <p:nvPr>
            <p:ph type="title"/>
          </p:nvPr>
        </p:nvSpPr>
        <p:spPr/>
        <p:txBody>
          <a:bodyPr/>
          <a:lstStyle/>
          <a:p>
            <a:r>
              <a:rPr lang="en-US" sz="2800">
                <a:latin typeface="Georgia" charset="0"/>
                <a:ea typeface="MS PGothic" charset="0"/>
              </a:rPr>
              <a:t/>
            </a:r>
            <a:br>
              <a:rPr lang="en-US" sz="2800">
                <a:latin typeface="Georgia" charset="0"/>
                <a:ea typeface="MS PGothic" charset="0"/>
              </a:rPr>
            </a:br>
            <a:r>
              <a:rPr lang="en-US" sz="2800">
                <a:latin typeface="Georgia" charset="0"/>
                <a:ea typeface="MS PGothic" charset="0"/>
              </a:rPr>
              <a:t>Motivations for Landowners to lease their land: </a:t>
            </a:r>
            <a:br>
              <a:rPr lang="en-US" sz="2800">
                <a:latin typeface="Georgia" charset="0"/>
                <a:ea typeface="MS PGothic" charset="0"/>
              </a:rPr>
            </a:br>
            <a:endParaRPr lang="en-US" sz="2800">
              <a:latin typeface="Georgia" charset="0"/>
              <a:ea typeface="MS PGothic" charset="0"/>
            </a:endParaRPr>
          </a:p>
        </p:txBody>
      </p:sp>
      <p:sp>
        <p:nvSpPr>
          <p:cNvPr id="23554" name="Content Placeholder 2"/>
          <p:cNvSpPr>
            <a:spLocks noGrp="1"/>
          </p:cNvSpPr>
          <p:nvPr>
            <p:ph idx="1"/>
          </p:nvPr>
        </p:nvSpPr>
        <p:spPr>
          <a:xfrm>
            <a:off x="457200" y="1600200"/>
            <a:ext cx="7391400" cy="4525963"/>
          </a:xfrm>
        </p:spPr>
        <p:txBody>
          <a:bodyPr/>
          <a:lstStyle/>
          <a:p>
            <a:pPr>
              <a:spcBef>
                <a:spcPts val="0"/>
              </a:spcBef>
            </a:pPr>
            <a:r>
              <a:rPr lang="en-US" sz="1600" dirty="0">
                <a:latin typeface="Myriad Pro" charset="0"/>
                <a:ea typeface="MS PGothic" charset="0"/>
              </a:rPr>
              <a:t>Retired farmers without successors who want to keep the land active</a:t>
            </a:r>
          </a:p>
          <a:p>
            <a:pPr>
              <a:spcBef>
                <a:spcPts val="0"/>
              </a:spcBef>
            </a:pPr>
            <a:r>
              <a:rPr lang="en-US" sz="1600" dirty="0">
                <a:latin typeface="Myriad Pro" charset="0"/>
                <a:ea typeface="MS PGothic" charset="0"/>
              </a:rPr>
              <a:t>Many landowners have their land as part of a family legacy</a:t>
            </a:r>
          </a:p>
          <a:p>
            <a:pPr lvl="1">
              <a:spcBef>
                <a:spcPts val="0"/>
              </a:spcBef>
            </a:pPr>
            <a:r>
              <a:rPr lang="en-US" sz="1600" dirty="0">
                <a:latin typeface="Myriad Pro" charset="0"/>
                <a:ea typeface="MS PGothic" charset="0"/>
              </a:rPr>
              <a:t>The land gets handed down to non-farming heirs, who </a:t>
            </a:r>
            <a:br>
              <a:rPr lang="en-US" sz="1600" dirty="0">
                <a:latin typeface="Myriad Pro" charset="0"/>
                <a:ea typeface="MS PGothic" charset="0"/>
              </a:rPr>
            </a:br>
            <a:r>
              <a:rPr lang="en-US" sz="1600" dirty="0">
                <a:latin typeface="Myriad Pro" charset="0"/>
                <a:ea typeface="MS PGothic" charset="0"/>
              </a:rPr>
              <a:t>sometimes don’t even live in the same state, but want to </a:t>
            </a:r>
            <a:br>
              <a:rPr lang="en-US" sz="1600" dirty="0">
                <a:latin typeface="Myriad Pro" charset="0"/>
                <a:ea typeface="MS PGothic" charset="0"/>
              </a:rPr>
            </a:br>
            <a:r>
              <a:rPr lang="en-US" sz="1600" dirty="0">
                <a:latin typeface="Myriad Pro" charset="0"/>
                <a:ea typeface="MS PGothic" charset="0"/>
              </a:rPr>
              <a:t>keep the land in active use.</a:t>
            </a:r>
          </a:p>
          <a:p>
            <a:pPr>
              <a:spcBef>
                <a:spcPts val="0"/>
              </a:spcBef>
            </a:pPr>
            <a:r>
              <a:rPr lang="en-US" sz="1600" dirty="0">
                <a:latin typeface="Myriad Pro" charset="0"/>
                <a:ea typeface="MS PGothic" charset="0"/>
              </a:rPr>
              <a:t>Primary and vacation homeowners who bought the place for the </a:t>
            </a:r>
            <a:br>
              <a:rPr lang="en-US" sz="1600" dirty="0">
                <a:latin typeface="Myriad Pro" charset="0"/>
                <a:ea typeface="MS PGothic" charset="0"/>
              </a:rPr>
            </a:br>
            <a:r>
              <a:rPr lang="en-US" sz="1600" dirty="0">
                <a:latin typeface="Myriad Pro" charset="0"/>
                <a:ea typeface="MS PGothic" charset="0"/>
              </a:rPr>
              <a:t>rural aesthetic, but don’t want to farm</a:t>
            </a:r>
          </a:p>
          <a:p>
            <a:pPr>
              <a:spcBef>
                <a:spcPts val="0"/>
              </a:spcBef>
            </a:pPr>
            <a:r>
              <a:rPr lang="en-US" sz="1600" dirty="0">
                <a:latin typeface="Myriad Pro" charset="0"/>
                <a:ea typeface="MS PGothic" charset="0"/>
              </a:rPr>
              <a:t>Business owners who bought commercial property with </a:t>
            </a:r>
            <a:r>
              <a:rPr lang="en-US" sz="1600" dirty="0" err="1">
                <a:latin typeface="Myriad Pro" charset="0"/>
                <a:ea typeface="MS PGothic" charset="0"/>
              </a:rPr>
              <a:t>ag</a:t>
            </a:r>
            <a:r>
              <a:rPr lang="en-US" sz="1600" dirty="0">
                <a:latin typeface="Myriad Pro" charset="0"/>
                <a:ea typeface="MS PGothic" charset="0"/>
              </a:rPr>
              <a:t> land </a:t>
            </a:r>
            <a:br>
              <a:rPr lang="en-US" sz="1600" dirty="0">
                <a:latin typeface="Myriad Pro" charset="0"/>
                <a:ea typeface="MS PGothic" charset="0"/>
              </a:rPr>
            </a:br>
            <a:r>
              <a:rPr lang="en-US" sz="1600" dirty="0">
                <a:latin typeface="Myriad Pro" charset="0"/>
                <a:ea typeface="MS PGothic" charset="0"/>
              </a:rPr>
              <a:t>attached</a:t>
            </a:r>
          </a:p>
          <a:p>
            <a:pPr>
              <a:spcBef>
                <a:spcPts val="0"/>
              </a:spcBef>
            </a:pPr>
            <a:r>
              <a:rPr lang="en-US" sz="1600" dirty="0">
                <a:latin typeface="Myriad Pro" charset="0"/>
                <a:ea typeface="MS PGothic" charset="0"/>
              </a:rPr>
              <a:t>Investors looking to make money off of </a:t>
            </a:r>
            <a:r>
              <a:rPr lang="en-US" sz="1600" dirty="0" err="1">
                <a:latin typeface="Myriad Pro" charset="0"/>
                <a:ea typeface="MS PGothic" charset="0"/>
              </a:rPr>
              <a:t>ag</a:t>
            </a:r>
            <a:r>
              <a:rPr lang="en-US" sz="1600" dirty="0">
                <a:latin typeface="Myriad Pro" charset="0"/>
                <a:ea typeface="MS PGothic" charset="0"/>
              </a:rPr>
              <a:t> land through rent or </a:t>
            </a:r>
            <a:br>
              <a:rPr lang="en-US" sz="1600" dirty="0">
                <a:latin typeface="Myriad Pro" charset="0"/>
                <a:ea typeface="MS PGothic" charset="0"/>
              </a:rPr>
            </a:br>
            <a:r>
              <a:rPr lang="en-US" sz="1600" dirty="0">
                <a:latin typeface="Myriad Pro" charset="0"/>
                <a:ea typeface="MS PGothic" charset="0"/>
              </a:rPr>
              <a:t>appreciation</a:t>
            </a:r>
          </a:p>
          <a:p>
            <a:pPr>
              <a:spcBef>
                <a:spcPts val="0"/>
              </a:spcBef>
            </a:pPr>
            <a:r>
              <a:rPr lang="en-US" sz="1600" dirty="0">
                <a:latin typeface="Myriad Pro" charset="0"/>
                <a:ea typeface="MS PGothic" charset="0"/>
              </a:rPr>
              <a:t>Non-profits/community groups/public entities who bought land to </a:t>
            </a:r>
            <a:br>
              <a:rPr lang="en-US" sz="1600" dirty="0">
                <a:latin typeface="Myriad Pro" charset="0"/>
                <a:ea typeface="MS PGothic" charset="0"/>
              </a:rPr>
            </a:br>
            <a:r>
              <a:rPr lang="en-US" sz="1600" dirty="0">
                <a:latin typeface="Myriad Pro" charset="0"/>
                <a:ea typeface="MS PGothic" charset="0"/>
              </a:rPr>
              <a:t>keep it in agriculture.</a:t>
            </a:r>
          </a:p>
          <a:p>
            <a:pPr>
              <a:spcBef>
                <a:spcPts val="0"/>
              </a:spcBef>
            </a:pPr>
            <a:r>
              <a:rPr lang="en-US" sz="1600" dirty="0">
                <a:latin typeface="Myriad Pro" charset="0"/>
                <a:ea typeface="MS PGothic" charset="0"/>
              </a:rPr>
              <a:t>Public entities who own land for other purposes</a:t>
            </a:r>
          </a:p>
          <a:p>
            <a:pPr>
              <a:spcBef>
                <a:spcPts val="0"/>
              </a:spcBef>
            </a:pPr>
            <a:r>
              <a:rPr lang="en-US" sz="1600" dirty="0">
                <a:latin typeface="Myriad Pro" charset="0"/>
                <a:ea typeface="MS PGothic" charset="0"/>
              </a:rPr>
              <a:t>Watershed protection, future cemetery expansion, public park/access but want to keep land active </a:t>
            </a:r>
          </a:p>
          <a:p>
            <a:pPr>
              <a:spcBef>
                <a:spcPts val="0"/>
              </a:spcBef>
            </a:pPr>
            <a:r>
              <a:rPr lang="en-US" sz="1600" dirty="0">
                <a:latin typeface="Myriad Pro" charset="0"/>
                <a:ea typeface="MS PGothic" charset="0"/>
              </a:rPr>
              <a:t>All of the private landowner groups are often motivated by property tax breaks from keeping land active and/or they don’t want the land to grow to brush/trees.</a:t>
            </a:r>
          </a:p>
          <a:p>
            <a:pPr>
              <a:spcBef>
                <a:spcPts val="0"/>
              </a:spcBef>
            </a:pPr>
            <a:endParaRPr lang="en-US" sz="1600" dirty="0">
              <a:latin typeface="Myriad Pro" charset="0"/>
              <a:ea typeface="MS PGothic" charset="0"/>
            </a:endParaRPr>
          </a:p>
        </p:txBody>
      </p:sp>
      <p:sp>
        <p:nvSpPr>
          <p:cNvPr id="4" name="TextBox 3"/>
          <p:cNvSpPr txBox="1"/>
          <p:nvPr/>
        </p:nvSpPr>
        <p:spPr>
          <a:xfrm>
            <a:off x="6934200" y="2257485"/>
            <a:ext cx="1981200" cy="2308324"/>
          </a:xfrm>
          <a:prstGeom prst="rect">
            <a:avLst/>
          </a:prstGeom>
          <a:noFill/>
        </p:spPr>
        <p:txBody>
          <a:bodyPr wrap="square" rtlCol="0">
            <a:spAutoFit/>
          </a:bodyPr>
          <a:lstStyle/>
          <a:p>
            <a:r>
              <a:rPr lang="en-US" sz="2400" dirty="0">
                <a:solidFill>
                  <a:schemeClr val="bg1"/>
                </a:solidFill>
                <a:latin typeface="Myriad Pro" pitchFamily="34" charset="0"/>
              </a:rPr>
              <a:t>80% of all rented farmland is owned by non-farming landlords</a:t>
            </a:r>
          </a:p>
        </p:txBody>
      </p:sp>
      <p:sp>
        <p:nvSpPr>
          <p:cNvPr id="6" name="Title 1"/>
          <p:cNvSpPr txBox="1">
            <a:spLocks/>
          </p:cNvSpPr>
          <p:nvPr/>
        </p:nvSpPr>
        <p:spPr bwMode="auto">
          <a:xfrm>
            <a:off x="6781800" y="1905000"/>
            <a:ext cx="1981200" cy="2971800"/>
          </a:xfrm>
          <a:prstGeom prst="rect">
            <a:avLst/>
          </a:prstGeom>
          <a:noFill/>
          <a:ln>
            <a:solidFill>
              <a:schemeClr val="tx1">
                <a:lumMod val="50000"/>
                <a:lumOff val="50000"/>
              </a:schemeClr>
            </a:solidFill>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i="0" u="none" strike="noStrike" kern="120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Georgia" charset="0"/>
              <a:ea typeface="MS PGothic" charset="0"/>
              <a:cs typeface="MS PGothic" charset="0"/>
            </a:endParaRPr>
          </a:p>
        </p:txBody>
      </p:sp>
    </p:spTree>
  </p:cSld>
  <p:clrMapOvr>
    <a:masterClrMapping/>
  </p:clrMapOvr>
</p:sld>
</file>

<file path=ppt/theme/theme1.xml><?xml version="1.0" encoding="utf-8"?>
<a:theme xmlns:a="http://schemas.openxmlformats.org/drawingml/2006/main" name="LFG Theme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LFG Theme 1</Template>
  <TotalTime>47766</TotalTime>
  <Words>4284</Words>
  <Application>Microsoft Office PowerPoint</Application>
  <PresentationFormat>On-screen Show (4:3)</PresentationFormat>
  <Paragraphs>279</Paragraphs>
  <Slides>45</Slides>
  <Notes>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ＭＳ Ｐゴシック</vt:lpstr>
      <vt:lpstr>ＭＳ Ｐゴシック</vt:lpstr>
      <vt:lpstr>Arial</vt:lpstr>
      <vt:lpstr>Calibri</vt:lpstr>
      <vt:lpstr>Georgia</vt:lpstr>
      <vt:lpstr>Myriad Arabic</vt:lpstr>
      <vt:lpstr>Myriad Pro</vt:lpstr>
      <vt:lpstr>Times New Roman</vt:lpstr>
      <vt:lpstr>LFG Theme 1</vt:lpstr>
      <vt:lpstr>Mediating Leases  Webinar</vt:lpstr>
      <vt:lpstr>Hand Shake vs. Written Agreement</vt:lpstr>
      <vt:lpstr>PowerPoint Presentation</vt:lpstr>
      <vt:lpstr> Motivation for Farmers to lease land:  </vt:lpstr>
      <vt:lpstr>PowerPoint Presentation</vt:lpstr>
      <vt:lpstr>Financial Stresses in Farming</vt:lpstr>
      <vt:lpstr>PowerPoint Presentation</vt:lpstr>
      <vt:lpstr>PowerPoint Presentation</vt:lpstr>
      <vt:lpstr> Motivations for Landowners to lease their land:  </vt:lpstr>
      <vt:lpstr>PowerPoint Presentation</vt:lpstr>
      <vt:lpstr>PowerPoint Presentation</vt:lpstr>
      <vt:lpstr>PowerPoint Presentation</vt:lpstr>
      <vt:lpstr>PowerPoint Presentation</vt:lpstr>
      <vt:lpstr>A Decision Tree for Farmers</vt:lpstr>
      <vt:lpstr>Principles of Land Tenure</vt:lpstr>
      <vt:lpstr>What is a lease?</vt:lpstr>
      <vt:lpstr>Types of leases</vt:lpstr>
      <vt:lpstr>Lease to own models</vt:lpstr>
      <vt:lpstr>What’s in a lease</vt:lpstr>
      <vt:lpstr>Other items to cover in a lease</vt:lpstr>
      <vt:lpstr>Other items to cover in a lease</vt:lpstr>
      <vt:lpstr>Advantages of leasing</vt:lpstr>
      <vt:lpstr>Disadvantages to leasing</vt:lpstr>
      <vt:lpstr>Advantages of short term leasing</vt:lpstr>
      <vt:lpstr>Disadvantages of short term leasing</vt:lpstr>
      <vt:lpstr>Long Term Leases</vt:lpstr>
      <vt:lpstr>Advantages of long-term leasing</vt:lpstr>
      <vt:lpstr>Disadvantages of long-term leasing</vt:lpstr>
      <vt:lpstr>Best Practices for Avoiding Problems</vt:lpstr>
      <vt:lpstr>Best Practices for Avoiding Problems</vt:lpstr>
      <vt:lpstr>Best Practices for Avoiding Problems</vt:lpstr>
      <vt:lpstr>Best Practices for Avoiding Problems</vt:lpstr>
      <vt:lpstr>Vignette One</vt:lpstr>
      <vt:lpstr>Vignette One</vt:lpstr>
      <vt:lpstr>Vignette Two</vt:lpstr>
      <vt:lpstr>Vignette Two</vt:lpstr>
      <vt:lpstr>Vignette Three The Background</vt:lpstr>
      <vt:lpstr>Vignette Three The Team</vt:lpstr>
      <vt:lpstr>Vignette Three The Conversation</vt:lpstr>
      <vt:lpstr>Vignette Three  Insights</vt:lpstr>
      <vt:lpstr>Vignette Three  Insights</vt:lpstr>
      <vt:lpstr>Other discussion points</vt:lpstr>
      <vt:lpstr>landforgood.org/toolbox</vt:lpstr>
      <vt:lpstr>PowerPoint Presentation</vt:lpstr>
      <vt:lpstr>ACKNOWLEDGEMENT: “This material is based upon work supported by the National Institute of Food and Agriculture, U.S. Department of Agriculture, through the Northeast Sustainable Agriculture Research and Education program under subaward number ONE 17-301.”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Lisa</dc:creator>
  <cp:lastModifiedBy>Candice Huber</cp:lastModifiedBy>
  <cp:revision>146</cp:revision>
  <cp:lastPrinted>2016-09-18T23:59:59Z</cp:lastPrinted>
  <dcterms:created xsi:type="dcterms:W3CDTF">2014-10-23T16:07:54Z</dcterms:created>
  <dcterms:modified xsi:type="dcterms:W3CDTF">2021-03-03T21:03:47Z</dcterms:modified>
</cp:coreProperties>
</file>