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16" r:id="rId2"/>
    <p:sldId id="317" r:id="rId3"/>
    <p:sldId id="318" r:id="rId4"/>
    <p:sldId id="371" r:id="rId5"/>
    <p:sldId id="370" r:id="rId6"/>
    <p:sldId id="372" r:id="rId7"/>
    <p:sldId id="319" r:id="rId8"/>
    <p:sldId id="320" r:id="rId9"/>
    <p:sldId id="373" r:id="rId10"/>
    <p:sldId id="394" r:id="rId11"/>
    <p:sldId id="376" r:id="rId12"/>
    <p:sldId id="380" r:id="rId13"/>
    <p:sldId id="382" r:id="rId14"/>
    <p:sldId id="381" r:id="rId15"/>
    <p:sldId id="387" r:id="rId16"/>
    <p:sldId id="383" r:id="rId17"/>
    <p:sldId id="384" r:id="rId18"/>
    <p:sldId id="385" r:id="rId19"/>
    <p:sldId id="386" r:id="rId20"/>
    <p:sldId id="379" r:id="rId21"/>
    <p:sldId id="389" r:id="rId22"/>
    <p:sldId id="393" r:id="rId23"/>
    <p:sldId id="390" r:id="rId24"/>
    <p:sldId id="391" r:id="rId25"/>
    <p:sldId id="392" r:id="rId26"/>
    <p:sldId id="388" r:id="rId27"/>
    <p:sldId id="395" r:id="rId28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7" autoAdjust="0"/>
    <p:restoredTop sz="95007"/>
  </p:normalViewPr>
  <p:slideViewPr>
    <p:cSldViewPr snapToGrid="0" snapToObjects="1">
      <p:cViewPr varScale="1">
        <p:scale>
          <a:sx n="65" d="100"/>
          <a:sy n="65" d="100"/>
        </p:scale>
        <p:origin x="76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3808" tIns="46904" rIns="93808" bIns="469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3808" tIns="46904" rIns="93808" bIns="46904" rtlCol="0"/>
          <a:lstStyle>
            <a:lvl1pPr algn="r">
              <a:defRPr sz="1200"/>
            </a:lvl1pPr>
          </a:lstStyle>
          <a:p>
            <a:fld id="{038A363D-E774-EC43-9FA7-8DAF661BBF63}" type="datetime1">
              <a:rPr lang="en-US" smtClean="0"/>
              <a:pPr/>
              <a:t>3/5/19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3808" tIns="46904" rIns="93808" bIns="469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3808" tIns="46904" rIns="93808" bIns="46904" rtlCol="0" anchor="b"/>
          <a:lstStyle>
            <a:lvl1pPr algn="r">
              <a:defRPr sz="1200"/>
            </a:lvl1pPr>
          </a:lstStyle>
          <a:p>
            <a:fld id="{C6E73FB1-E92F-A544-B17F-228B049D8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839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3808" tIns="46904" rIns="93808" bIns="469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3808" tIns="46904" rIns="93808" bIns="46904" rtlCol="0"/>
          <a:lstStyle>
            <a:lvl1pPr algn="r">
              <a:defRPr sz="1200"/>
            </a:lvl1pPr>
          </a:lstStyle>
          <a:p>
            <a:fld id="{7985ECAB-246D-A047-A51B-D1B4515394AF}" type="datetime1">
              <a:rPr lang="en-US" smtClean="0"/>
              <a:pPr/>
              <a:t>3/5/19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08" tIns="46904" rIns="93808" bIns="4690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808" tIns="46904" rIns="93808" bIns="4690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3808" tIns="46904" rIns="93808" bIns="469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3808" tIns="46904" rIns="93808" bIns="46904" rtlCol="0" anchor="b"/>
          <a:lstStyle>
            <a:lvl1pPr algn="r">
              <a:defRPr sz="1200"/>
            </a:lvl1pPr>
          </a:lstStyle>
          <a:p>
            <a:fld id="{237B0449-A5A9-1E49-B38F-1CDC88017E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555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2192" indent="-29315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2604" indent="-2345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1645" indent="-2345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0687" indent="-2345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9728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48770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17811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86853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226D849-1A3A-4675-A70C-06CD7E7DE243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78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2192" indent="-29315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2604" indent="-2345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1645" indent="-2345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0687" indent="-2345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9728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48770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17811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86853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EE8E6D2-39A9-49FC-91E1-1EAF628E8C7F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767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2192" indent="-29315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2604" indent="-2345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1645" indent="-2345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0687" indent="-2345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9728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48770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17811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86853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902BD6D-224A-4BD4-A01F-A030B72E9C5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381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2192" indent="-29315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2604" indent="-2345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1645" indent="-2345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0687" indent="-234521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9728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48770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17811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86853" indent="-2345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9F66E4-98A4-4A82-A5B5-11B5A4B2E46A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92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7299" y="6474881"/>
            <a:ext cx="558821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/>
                <a:cs typeface="Helvetica"/>
              </a:defRPr>
            </a:lvl1pPr>
          </a:lstStyle>
          <a:p>
            <a:fld id="{97F41EFD-BE05-C140-AE69-A7CA4ACAD7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6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F41EFD-BE05-C140-AE69-A7CA4ACAD7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4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F41EFD-BE05-C140-AE69-A7CA4ACAD7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3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3525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871913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B17DF-9866-4589-A471-FBDE97435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8104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F7343FA-7CDD-4261-9021-E68BA463A1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15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i="0" cap="all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F41EFD-BE05-C140-AE69-A7CA4ACAD7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93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F41EFD-BE05-C140-AE69-A7CA4ACAD7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F41EFD-BE05-C140-AE69-A7CA4ACAD7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2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F41EFD-BE05-C140-AE69-A7CA4ACAD7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0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F41EFD-BE05-C140-AE69-A7CA4ACAD7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42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F41EFD-BE05-C140-AE69-A7CA4ACAD7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68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F41EFD-BE05-C140-AE69-A7CA4ACAD7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4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CD95EF3-78AC-0849-AD69-0AF47C5E4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6138863"/>
            <a:ext cx="204946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B0AC337-CE16-1F4C-9F71-5A82463B60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6062663"/>
            <a:ext cx="739775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6845B2F-0D12-A445-A895-5280347781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6148388"/>
            <a:ext cx="165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9FBFDF-0867-3843-81F7-EC8C354A5F44}"/>
              </a:ext>
            </a:extLst>
          </p:cNvPr>
          <p:cNvCxnSpPr>
            <a:cxnSpLocks/>
          </p:cNvCxnSpPr>
          <p:nvPr userDrawn="1"/>
        </p:nvCxnSpPr>
        <p:spPr>
          <a:xfrm>
            <a:off x="0" y="5953125"/>
            <a:ext cx="9144000" cy="0"/>
          </a:xfrm>
          <a:prstGeom prst="line">
            <a:avLst/>
          </a:prstGeom>
          <a:ln w="38100">
            <a:solidFill>
              <a:srgbClr val="005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1A16A-810F-5E45-BB51-DF646AF943B8}"/>
              </a:ext>
            </a:extLst>
          </p:cNvPr>
          <p:cNvSpPr/>
          <p:nvPr userDrawn="1"/>
        </p:nvSpPr>
        <p:spPr>
          <a:xfrm>
            <a:off x="1588" y="0"/>
            <a:ext cx="9144000" cy="827088"/>
          </a:xfrm>
          <a:prstGeom prst="rect">
            <a:avLst/>
          </a:prstGeom>
          <a:gradFill flip="none" rotWithShape="1">
            <a:gsLst>
              <a:gs pos="0">
                <a:srgbClr val="C7EFD0">
                  <a:alpha val="54000"/>
                </a:srgbClr>
              </a:gs>
              <a:gs pos="100000">
                <a:srgbClr val="00B050">
                  <a:tint val="23500"/>
                  <a:satMod val="160000"/>
                  <a:lumMod val="0"/>
                  <a:lumOff val="10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24DD72-E53A-7146-BD1E-EC1657C6C591}"/>
              </a:ext>
            </a:extLst>
          </p:cNvPr>
          <p:cNvSpPr/>
          <p:nvPr userDrawn="1"/>
        </p:nvSpPr>
        <p:spPr>
          <a:xfrm rot="10800000">
            <a:off x="0" y="5105400"/>
            <a:ext cx="9144000" cy="827088"/>
          </a:xfrm>
          <a:prstGeom prst="rect">
            <a:avLst/>
          </a:prstGeom>
          <a:gradFill flip="none" rotWithShape="1">
            <a:gsLst>
              <a:gs pos="0">
                <a:srgbClr val="C7EFD0">
                  <a:alpha val="54000"/>
                </a:srgbClr>
              </a:gs>
              <a:gs pos="100000">
                <a:srgbClr val="00B050">
                  <a:tint val="23500"/>
                  <a:satMod val="160000"/>
                  <a:lumMod val="0"/>
                  <a:lumOff val="10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83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jpg"/><Relationship Id="rId4" Type="http://schemas.openxmlformats.org/officeDocument/2006/relationships/image" Target="../media/image44.jpg"/><Relationship Id="rId9" Type="http://schemas.openxmlformats.org/officeDocument/2006/relationships/hyperlink" Target="https://www.google.com/url?sa=i&amp;rct=j&amp;q=&amp;esrc=s&amp;source=images&amp;cd=&amp;cad=rja&amp;uact=8&amp;ved=2ahUKEwj3i66lu_jdAhUYHDQIHQmyCCsQjRx6BAgBEAU&amp;url=https://www.bfgsupply.com/order-now/product/163/116734/netafim-thinwall-dripline-fittings-and-connectors--636in&amp;psig=AOvVaw1cYt4sccljdqySeBMTMQEW&amp;ust=153914361936301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0263" y="1763264"/>
            <a:ext cx="7772400" cy="1371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>
                <a:latin typeface="Palatino" pitchFamily="2" charset="77"/>
                <a:ea typeface="Palatino" pitchFamily="2" charset="77"/>
              </a:rPr>
              <a:t>Irrigation Systems </a:t>
            </a:r>
            <a:br>
              <a:rPr lang="en-US" altLang="en-US" dirty="0">
                <a:latin typeface="Palatino" pitchFamily="2" charset="77"/>
                <a:ea typeface="Palatino" pitchFamily="2" charset="77"/>
              </a:rPr>
            </a:br>
            <a:r>
              <a:rPr lang="en-US" altLang="en-US" dirty="0">
                <a:latin typeface="Palatino" pitchFamily="2" charset="77"/>
                <a:ea typeface="Palatino" pitchFamily="2" charset="77"/>
              </a:rPr>
              <a:t>The Basics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0263" y="3398458"/>
            <a:ext cx="7620000" cy="105207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4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Prepared by:</a:t>
            </a: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Joe Tuquero, Jesse Bamba, Bob Barber, &amp; Mark Acosta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Guam Cooperative Extension Service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1569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8588" y="458371"/>
            <a:ext cx="6107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Palatino" pitchFamily="2" charset="77"/>
                <a:ea typeface="Palatino" pitchFamily="2" charset="77"/>
              </a:rPr>
              <a:t>Why Use Drip Irrigation?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371" y="1104702"/>
            <a:ext cx="640489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Pros:</a:t>
            </a:r>
          </a:p>
          <a:p>
            <a:pPr marL="742950" indent="-742950">
              <a:buAutoNum type="arabicPeriod"/>
            </a:pPr>
            <a:r>
              <a:rPr lang="en-US" sz="2000" dirty="0"/>
              <a:t>Even/Accurate watering – Efficient</a:t>
            </a:r>
          </a:p>
          <a:p>
            <a:pPr marL="742950" indent="-742950">
              <a:buAutoNum type="arabicPeriod"/>
            </a:pPr>
            <a:r>
              <a:rPr lang="en-US" sz="2000" dirty="0"/>
              <a:t>Improves plant growth and development</a:t>
            </a:r>
          </a:p>
          <a:p>
            <a:pPr marL="742950" indent="-742950">
              <a:buAutoNum type="arabicPeriod"/>
            </a:pPr>
            <a:r>
              <a:rPr lang="en-US" sz="2000" dirty="0"/>
              <a:t>Timely mannered watering</a:t>
            </a:r>
          </a:p>
          <a:p>
            <a:pPr marL="742950" indent="-742950">
              <a:buAutoNum type="arabicPeriod"/>
            </a:pPr>
            <a:r>
              <a:rPr lang="en-US" sz="2000" dirty="0"/>
              <a:t>Less labor</a:t>
            </a:r>
          </a:p>
          <a:p>
            <a:pPr marL="742950" indent="-742950">
              <a:buAutoNum type="arabicPeriod"/>
            </a:pPr>
            <a:r>
              <a:rPr lang="en-US" sz="2000" dirty="0"/>
              <a:t>Reduce water waste/erosions/run-off - Conservation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308" y="3497580"/>
            <a:ext cx="785484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Cons:</a:t>
            </a:r>
          </a:p>
          <a:p>
            <a:pPr marL="742950" indent="-742950">
              <a:buAutoNum type="arabicPeriod"/>
            </a:pPr>
            <a:r>
              <a:rPr lang="en-US" sz="2000" dirty="0"/>
              <a:t>Can be costly up front</a:t>
            </a:r>
          </a:p>
          <a:p>
            <a:pPr marL="742950" indent="-742950">
              <a:buAutoNum type="arabicPeriod"/>
            </a:pPr>
            <a:r>
              <a:rPr lang="en-US" sz="2000" dirty="0"/>
              <a:t>Not all parts always ready available in our region</a:t>
            </a:r>
          </a:p>
          <a:p>
            <a:pPr marL="742950" indent="-742950">
              <a:buAutoNum type="arabicPeriod"/>
            </a:pPr>
            <a:r>
              <a:rPr lang="en-US" sz="2000" dirty="0"/>
              <a:t>System needs to be maintained and cleaned frequently</a:t>
            </a:r>
          </a:p>
          <a:p>
            <a:pPr marL="742950" indent="-742950">
              <a:buAutoNum type="arabicPeriod"/>
            </a:pPr>
            <a:r>
              <a:rPr lang="en-US" sz="2000" dirty="0"/>
              <a:t>Lines get clogged</a:t>
            </a:r>
          </a:p>
          <a:p>
            <a:pPr marL="742950" indent="-742950">
              <a:buAutoNum type="arabicPeriod"/>
            </a:pPr>
            <a:r>
              <a:rPr lang="en-US" sz="2000" dirty="0"/>
              <a:t>If not installed correctly contaminants (if used for fertilizing/pesticide application) can enter main waterline</a:t>
            </a:r>
          </a:p>
        </p:txBody>
      </p:sp>
    </p:spTree>
    <p:extLst>
      <p:ext uri="{BB962C8B-B14F-4D97-AF65-F5344CB8AC3E}">
        <p14:creationId xmlns:p14="http://schemas.microsoft.com/office/powerpoint/2010/main" val="571089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4329"/>
            <a:ext cx="7772400" cy="951734"/>
          </a:xfrm>
        </p:spPr>
        <p:txBody>
          <a:bodyPr>
            <a:normAutofit/>
          </a:bodyPr>
          <a:lstStyle/>
          <a:p>
            <a:r>
              <a:rPr lang="en-US" sz="2400" dirty="0"/>
              <a:t>Basic Components of Micro-Irrigation System (Drip and Sprinkler/mist systems)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17" y="1247775"/>
            <a:ext cx="5715000" cy="4362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8017" y="5622628"/>
            <a:ext cx="56558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https://www.irrigationtutorials.com/drip-system-basic-parts-valves-backflow-preventers-filters-tubing-emitters-and-more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11686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cc098c2-4ca3-40a8-b8c9-dca33d0dad6a@namprd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3628" y="759229"/>
            <a:ext cx="5327374" cy="456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788" y="2121854"/>
            <a:ext cx="3889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alatino" pitchFamily="2" charset="77"/>
                <a:ea typeface="Palatino" pitchFamily="2" charset="77"/>
              </a:rPr>
              <a:t>Drip Tape Installation</a:t>
            </a:r>
          </a:p>
        </p:txBody>
      </p:sp>
    </p:spTree>
    <p:extLst>
      <p:ext uri="{BB962C8B-B14F-4D97-AF65-F5344CB8AC3E}">
        <p14:creationId xmlns:p14="http://schemas.microsoft.com/office/powerpoint/2010/main" val="3205775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41434" y="273080"/>
            <a:ext cx="8229600" cy="7978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altLang="en-US" sz="3200" dirty="0">
                <a:latin typeface="Palatino" pitchFamily="2" charset="77"/>
                <a:ea typeface="Palatino" pitchFamily="2" charset="77"/>
              </a:rPr>
              <a:t>Basic Components of Micro-irrigation Drip-line system (common faucet)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2939" y="5546100"/>
            <a:ext cx="3226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https://www.dripirrigation.com/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71" y="2018192"/>
            <a:ext cx="3017923" cy="301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93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41434" y="273080"/>
            <a:ext cx="8229600" cy="7978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altLang="en-US" sz="3200" dirty="0">
                <a:latin typeface="Palatino" pitchFamily="2" charset="77"/>
                <a:ea typeface="Palatino" pitchFamily="2" charset="77"/>
              </a:rPr>
              <a:t>Basic Components of Micro-irrigation Drip-line and Sprinkler system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2939" y="5546100"/>
            <a:ext cx="3226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https://www.dripirrigation.com/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58" y="1510767"/>
            <a:ext cx="2030777" cy="1314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61" y="1253515"/>
            <a:ext cx="1598066" cy="199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812" y="3386331"/>
            <a:ext cx="1195596" cy="17631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305" y="3907551"/>
            <a:ext cx="2137348" cy="1143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86" y="1253515"/>
            <a:ext cx="1901474" cy="16777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122" y="2892994"/>
            <a:ext cx="2138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Spigot / Hose bib faucet / Valve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44472" y="3247832"/>
            <a:ext cx="13044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Timer / Controller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81711" y="2892994"/>
            <a:ext cx="23986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Hose thread to Pipe thread adaptor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3192" y="5052406"/>
            <a:ext cx="22681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Check Valve / Backflow Preventer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76047" y="5101119"/>
            <a:ext cx="5052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Filter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76342" y="5071637"/>
            <a:ext cx="16532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 Pipe to </a:t>
            </a:r>
            <a:r>
              <a:rPr lang="en-US" sz="1200" dirty="0" err="1"/>
              <a:t>Polyhose</a:t>
            </a:r>
            <a:r>
              <a:rPr lang="en-US" sz="1200" dirty="0"/>
              <a:t> Insert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272" y="3505956"/>
            <a:ext cx="1595196" cy="142799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309195" y="4934506"/>
            <a:ext cx="1394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 Pressure Regulator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4" y="3776665"/>
            <a:ext cx="12382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28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41434" y="466809"/>
            <a:ext cx="8229600" cy="7978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altLang="en-US" sz="3200" dirty="0">
                <a:latin typeface="Palatino" pitchFamily="2" charset="77"/>
                <a:ea typeface="Palatino" pitchFamily="2" charset="77"/>
              </a:rPr>
              <a:t>Basic Components of Micro-irrigation Drip-line system (from pipe fitting</a:t>
            </a:r>
            <a:r>
              <a:rPr lang="en-US" altLang="en-US" sz="2800" dirty="0"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1026" name="Picture 2" descr="2a5a71ed-b0e6-47ec-af31-8e9721446a30@namprd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98" y="1710421"/>
            <a:ext cx="5344378" cy="400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451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41434" y="273080"/>
            <a:ext cx="8229600" cy="7978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altLang="en-US" sz="2800" dirty="0">
                <a:ea typeface="ＭＳ Ｐゴシック" panose="020B0600070205080204" pitchFamily="34" charset="-128"/>
              </a:rPr>
              <a:t>Basic Components of Micro-irrigation Drip-line system (PVC pipe fitting)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2939" y="5692806"/>
            <a:ext cx="3226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https://www.dripirrigation.com/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447" y="1500193"/>
            <a:ext cx="1396238" cy="1550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47" y="1493605"/>
            <a:ext cx="2701732" cy="1545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4096950"/>
            <a:ext cx="1221335" cy="12213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97" y="3943713"/>
            <a:ext cx="2254298" cy="13745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38" y="3853893"/>
            <a:ext cx="1548573" cy="15485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3861" y="3117253"/>
            <a:ext cx="1041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Shut-off valve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40014" y="3118143"/>
            <a:ext cx="7740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 PVC pipe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2378" y="5179785"/>
            <a:ext cx="4355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 Tee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22791" y="5312190"/>
            <a:ext cx="8140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90° elbow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67267" y="5349221"/>
            <a:ext cx="766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 Coupling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59" y="1535403"/>
            <a:ext cx="1496160" cy="151112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076541" y="3102857"/>
            <a:ext cx="930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 Teflon Tape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939" y="1731865"/>
            <a:ext cx="810718" cy="119175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650938" y="2983164"/>
            <a:ext cx="20200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PVC cement/glue &amp; primer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12" y="1740000"/>
            <a:ext cx="1183620" cy="118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71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41434" y="273080"/>
            <a:ext cx="8441574" cy="7978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altLang="en-US" sz="2400" dirty="0">
                <a:ea typeface="ＭＳ Ｐゴシック" panose="020B0600070205080204" pitchFamily="34" charset="-128"/>
              </a:rPr>
              <a:t>Basic Components of Micro-irrigation Drip and Sprinkler/mist system (water source to sub-main </a:t>
            </a: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connections</a:t>
            </a:r>
            <a:r>
              <a:rPr lang="en-US" altLang="en-US" sz="2400" dirty="0"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16" y="1641906"/>
            <a:ext cx="2448182" cy="14566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42939" y="5546100"/>
            <a:ext cx="3226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https://www.dripirrigation.com/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35" y="1355742"/>
            <a:ext cx="1860332" cy="1952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826" y="1432193"/>
            <a:ext cx="1798256" cy="1798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15" y="3676558"/>
            <a:ext cx="1728296" cy="1728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11" y="3591756"/>
            <a:ext cx="1691522" cy="16915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32" y="1738083"/>
            <a:ext cx="1186476" cy="1186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438" y="3328934"/>
            <a:ext cx="1728910" cy="1728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37" y="3968240"/>
            <a:ext cx="1163497" cy="9385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93440" y="2892994"/>
            <a:ext cx="20971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Pipe to </a:t>
            </a:r>
            <a:r>
              <a:rPr lang="en-US" sz="1200" dirty="0" err="1"/>
              <a:t>polyhose</a:t>
            </a:r>
            <a:r>
              <a:rPr lang="en-US" sz="1200" dirty="0"/>
              <a:t> barbed insert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99074" y="3051935"/>
            <a:ext cx="14559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Polyhose</a:t>
            </a:r>
            <a:r>
              <a:rPr lang="en-US" sz="1200" dirty="0"/>
              <a:t> / Sub main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01398" y="2885391"/>
            <a:ext cx="9140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Hose clamp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1434" y="5024973"/>
            <a:ext cx="23319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Polyhose</a:t>
            </a:r>
            <a:r>
              <a:rPr lang="en-US" sz="1200" dirty="0"/>
              <a:t>  elbow insert / extension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17512" y="4690083"/>
            <a:ext cx="23357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Polyhose</a:t>
            </a:r>
            <a:r>
              <a:rPr lang="en-US" sz="1200" dirty="0"/>
              <a:t>  nipple insert / extension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32320" y="4979591"/>
            <a:ext cx="21160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Polyhose</a:t>
            </a:r>
            <a:r>
              <a:rPr lang="en-US" sz="1200" dirty="0"/>
              <a:t> tee insert / extension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68864" y="4979591"/>
            <a:ext cx="1358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Polyhose</a:t>
            </a:r>
            <a:r>
              <a:rPr lang="en-US" sz="1200" dirty="0"/>
              <a:t>  end plug</a:t>
            </a:r>
          </a:p>
        </p:txBody>
      </p:sp>
    </p:spTree>
    <p:extLst>
      <p:ext uri="{BB962C8B-B14F-4D97-AF65-F5344CB8AC3E}">
        <p14:creationId xmlns:p14="http://schemas.microsoft.com/office/powerpoint/2010/main" val="780279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91" y="1716732"/>
            <a:ext cx="4235092" cy="2933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09" y="1716732"/>
            <a:ext cx="3914775" cy="2933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9609" y="4733157"/>
            <a:ext cx="38326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https://www.youtube.com/watch?v=iRo5CiKsd_w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7392" y="549965"/>
            <a:ext cx="7857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Basic Components of Micro-irrigation Drip line system</a:t>
            </a:r>
          </a:p>
          <a:p>
            <a:pPr algn="ctr"/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 (sub-main </a:t>
            </a:r>
            <a:r>
              <a:rPr lang="en-US" altLang="en-US" sz="2400" dirty="0" err="1">
                <a:latin typeface="Palatino" pitchFamily="2" charset="77"/>
                <a:ea typeface="Palatino" pitchFamily="2" charset="77"/>
              </a:rPr>
              <a:t>polyhose</a:t>
            </a: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 to drip line)</a:t>
            </a:r>
          </a:p>
        </p:txBody>
      </p:sp>
    </p:spTree>
    <p:extLst>
      <p:ext uri="{BB962C8B-B14F-4D97-AF65-F5344CB8AC3E}">
        <p14:creationId xmlns:p14="http://schemas.microsoft.com/office/powerpoint/2010/main" val="2670317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2" y="1570311"/>
            <a:ext cx="2448182" cy="1456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0" y="4084024"/>
            <a:ext cx="1819430" cy="1300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932" y="4637909"/>
            <a:ext cx="1893967" cy="961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444" y="1507291"/>
            <a:ext cx="658425" cy="1707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5763" y="3797006"/>
            <a:ext cx="1588531" cy="857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143" y="4351015"/>
            <a:ext cx="1729970" cy="1161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332" y="1633331"/>
            <a:ext cx="2204706" cy="1466650"/>
          </a:xfrm>
          <a:prstGeom prst="rect">
            <a:avLst/>
          </a:prstGeom>
        </p:spPr>
      </p:pic>
      <p:sp>
        <p:nvSpPr>
          <p:cNvPr id="10" name="AutoShape 2" descr="Image result for dripline connectors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2433638" y="-1690688"/>
            <a:ext cx="352425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6" y="1626108"/>
            <a:ext cx="1588531" cy="15885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9308" y="449686"/>
            <a:ext cx="7772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Basic Components of Micro-irrigation Drip line system</a:t>
            </a:r>
          </a:p>
          <a:p>
            <a:pPr algn="ctr"/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 (sub-main </a:t>
            </a:r>
            <a:r>
              <a:rPr lang="en-US" altLang="en-US" sz="2400" dirty="0" err="1">
                <a:latin typeface="Palatino" pitchFamily="2" charset="77"/>
                <a:ea typeface="Palatino" pitchFamily="2" charset="77"/>
              </a:rPr>
              <a:t>polyhose</a:t>
            </a: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 to drip line)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33638" y="5848080"/>
            <a:ext cx="3226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https://www.dripirrigation.com/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9170" y="2961481"/>
            <a:ext cx="17188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Polyhose</a:t>
            </a:r>
            <a:r>
              <a:rPr lang="en-US" sz="1200" dirty="0"/>
              <a:t> / Sub main line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97499" y="3202513"/>
            <a:ext cx="10262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Hole puncher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65923" y="3145739"/>
            <a:ext cx="23335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Connectors – Sub main to drip line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9943" y="5391346"/>
            <a:ext cx="14331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Drip tape/line/tube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69466" y="5589861"/>
            <a:ext cx="2576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Drip line extenders/connectors/repair</a:t>
            </a:r>
          </a:p>
        </p:txBody>
      </p:sp>
    </p:spTree>
    <p:extLst>
      <p:ext uri="{BB962C8B-B14F-4D97-AF65-F5344CB8AC3E}">
        <p14:creationId xmlns:p14="http://schemas.microsoft.com/office/powerpoint/2010/main" val="1161696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Palatino" pitchFamily="2" charset="77"/>
                <a:ea typeface="Palatino" pitchFamily="2" charset="77"/>
              </a:rPr>
              <a:t>Irrigation?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0625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The supply of water to land or crops typically by artificial means.</a:t>
            </a:r>
          </a:p>
          <a:p>
            <a:pPr marL="457200" lvl="1" indent="0"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1988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4" y="1069949"/>
            <a:ext cx="6281980" cy="41068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2820" y="5283347"/>
            <a:ext cx="55406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https://www.dosatronusa.com/essential_grid/drip-irrigation-installation/</a:t>
            </a:r>
          </a:p>
        </p:txBody>
      </p:sp>
      <p:sp>
        <p:nvSpPr>
          <p:cNvPr id="4" name="Rectangle 3"/>
          <p:cNvSpPr/>
          <p:nvPr/>
        </p:nvSpPr>
        <p:spPr>
          <a:xfrm>
            <a:off x="626502" y="115842"/>
            <a:ext cx="7573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Advanced Micro-irrigation Drip line system</a:t>
            </a:r>
          </a:p>
          <a:p>
            <a:pPr algn="ctr"/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 (</a:t>
            </a:r>
            <a:r>
              <a:rPr lang="en-US" altLang="en-US" sz="2800" dirty="0" err="1">
                <a:latin typeface="Palatino" pitchFamily="2" charset="77"/>
                <a:ea typeface="Palatino" pitchFamily="2" charset="77"/>
              </a:rPr>
              <a:t>Fertigator</a:t>
            </a:r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9204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latin typeface="Palatino" pitchFamily="2" charset="77"/>
                <a:ea typeface="Palatino" pitchFamily="2" charset="77"/>
              </a:rPr>
              <a:t>Sustainable Practices</a:t>
            </a:r>
            <a:br>
              <a:rPr lang="en-US" altLang="en-US" sz="2800" b="1" dirty="0">
                <a:latin typeface="Palatino" pitchFamily="2" charset="77"/>
                <a:ea typeface="Palatino" pitchFamily="2" charset="77"/>
              </a:rPr>
            </a:br>
            <a:r>
              <a:rPr lang="en-US" altLang="en-US" sz="2800" b="1" dirty="0">
                <a:latin typeface="Palatino" pitchFamily="2" charset="77"/>
                <a:ea typeface="Palatino" pitchFamily="2" charset="77"/>
              </a:rPr>
              <a:t>Irrigation Management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Drip-irrigation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	</a:t>
            </a:r>
            <a:r>
              <a:rPr lang="en-US" altLang="en-US" sz="2400" dirty="0"/>
              <a:t>Even watering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Controllers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	</a:t>
            </a:r>
            <a:r>
              <a:rPr lang="en-US" altLang="en-US" sz="2400" dirty="0"/>
              <a:t>Timely watering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Fertigators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	</a:t>
            </a:r>
            <a:r>
              <a:rPr lang="en-US" altLang="en-US" sz="2400" dirty="0"/>
              <a:t>Efficient fertilizing</a:t>
            </a:r>
            <a:r>
              <a:rPr lang="en-US" altLang="en-US" sz="2800" dirty="0"/>
              <a:t> </a:t>
            </a:r>
          </a:p>
        </p:txBody>
      </p:sp>
      <p:pic>
        <p:nvPicPr>
          <p:cNvPr id="109572" name="Picture 4" descr="DSCN0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4888" y="1058517"/>
            <a:ext cx="4382589" cy="251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4" name="Picture 6" descr="DSCN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4888" y="3573117"/>
            <a:ext cx="4382589" cy="22635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081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334" y="87107"/>
            <a:ext cx="7772400" cy="71770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Water Pressure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3334" y="1052051"/>
            <a:ext cx="7566286" cy="2201369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Pounds per Square Inch (PSI)</a:t>
            </a:r>
            <a:r>
              <a:rPr lang="en-US" sz="2400" dirty="0">
                <a:solidFill>
                  <a:schemeClr val="tx1"/>
                </a:solidFill>
              </a:rPr>
              <a:t>– </a:t>
            </a:r>
            <a:r>
              <a:rPr lang="en-US" sz="1800" dirty="0">
                <a:solidFill>
                  <a:schemeClr val="tx1"/>
                </a:solidFill>
              </a:rPr>
              <a:t>measure of water pressure.  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Most drip systems work best in the range of 20-40 PSI. Emitter flow rates may slightly fluctuate at different PSI’s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Drip systems will not operate correctly if PSI is too low or too high.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4" y="3270326"/>
            <a:ext cx="2212298" cy="2278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2451" y="5565899"/>
            <a:ext cx="3226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https://www.dripirrigation.com/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0988" y="4409659"/>
            <a:ext cx="3328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PRESSURE GAUGE – measures PSI</a:t>
            </a:r>
          </a:p>
        </p:txBody>
      </p:sp>
    </p:spTree>
    <p:extLst>
      <p:ext uri="{BB962C8B-B14F-4D97-AF65-F5344CB8AC3E}">
        <p14:creationId xmlns:p14="http://schemas.microsoft.com/office/powerpoint/2010/main" val="3889588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334" y="114248"/>
            <a:ext cx="7772400" cy="1470025"/>
          </a:xfrm>
        </p:spPr>
        <p:txBody>
          <a:bodyPr/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Water Pressure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20566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Flow Rate </a:t>
            </a:r>
            <a:r>
              <a:rPr lang="en-US" dirty="0">
                <a:solidFill>
                  <a:schemeClr val="tx1"/>
                </a:solidFill>
              </a:rPr>
              <a:t>– amount of water that moves through pipes at a given time.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Gallons Per Hour (GPH)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Gallons Per Minute (GPM)</a:t>
            </a:r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33334" y="3290033"/>
            <a:ext cx="8053466" cy="209697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300" b="1" dirty="0">
                <a:solidFill>
                  <a:schemeClr val="tx1"/>
                </a:solidFill>
              </a:rPr>
              <a:t>Ensure your Flow Rate from main water source can accommodate your field</a:t>
            </a:r>
          </a:p>
          <a:p>
            <a:pPr algn="l"/>
            <a:r>
              <a:rPr lang="en-US" sz="3300" b="1" dirty="0">
                <a:solidFill>
                  <a:schemeClr val="tx1"/>
                </a:solidFill>
              </a:rPr>
              <a:t>Example Question: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3300" dirty="0">
                <a:solidFill>
                  <a:schemeClr val="tx1"/>
                </a:solidFill>
              </a:rPr>
              <a:t>Emitters (drippers on drip-line) are spaced 1 </a:t>
            </a:r>
            <a:r>
              <a:rPr lang="en-US" sz="3300" dirty="0" err="1">
                <a:solidFill>
                  <a:schemeClr val="tx1"/>
                </a:solidFill>
              </a:rPr>
              <a:t>ft</a:t>
            </a:r>
            <a:r>
              <a:rPr lang="en-US" sz="3300" dirty="0">
                <a:solidFill>
                  <a:schemeClr val="tx1"/>
                </a:solidFill>
              </a:rPr>
              <a:t> apart on drip line.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3300" dirty="0">
                <a:solidFill>
                  <a:schemeClr val="tx1"/>
                </a:solidFill>
              </a:rPr>
              <a:t>Each emitter drips 0.39 gallons per hour at 20 PSI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3300" dirty="0">
                <a:solidFill>
                  <a:schemeClr val="tx1"/>
                </a:solidFill>
              </a:rPr>
              <a:t>PSI measures at 20 from main water pipeline faucet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3300" dirty="0">
                <a:solidFill>
                  <a:schemeClr val="tx1"/>
                </a:solidFill>
              </a:rPr>
              <a:t>Your flow rate from main water pipeline faucet is 300 gallons per hour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3300" dirty="0">
                <a:solidFill>
                  <a:schemeClr val="tx1"/>
                </a:solidFill>
              </a:rPr>
              <a:t>How many feet of drip line can be accommodated with this Water Pressure?</a:t>
            </a:r>
          </a:p>
          <a:p>
            <a:pPr marL="342900" indent="-342900" algn="l">
              <a:buAutoNum type="arabicPeriod"/>
            </a:pPr>
            <a:endParaRPr lang="en-US" sz="3300" b="1" dirty="0">
              <a:solidFill>
                <a:schemeClr val="tx1"/>
              </a:solidFill>
            </a:endParaRPr>
          </a:p>
          <a:p>
            <a:pPr algn="l"/>
            <a:endParaRPr lang="en-US" sz="33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464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438462" y="269514"/>
            <a:ext cx="8053466" cy="53443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Emitters (drippers on drip-line) are spaced 1 </a:t>
            </a:r>
            <a:r>
              <a:rPr lang="en-US" sz="1800" dirty="0" err="1">
                <a:solidFill>
                  <a:schemeClr val="tx1"/>
                </a:solidFill>
              </a:rPr>
              <a:t>ft</a:t>
            </a:r>
            <a:r>
              <a:rPr lang="en-US" sz="1800" dirty="0">
                <a:solidFill>
                  <a:schemeClr val="tx1"/>
                </a:solidFill>
              </a:rPr>
              <a:t> apart on drip line.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Each emitter drips 0.39 gallons per hour at 20 PSI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PSI measures at 20 from main water pipeline faucet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Your flow rate from main water pipeline faucet is 300 gallons per hour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How many feet of drip line can be accommodated with this Water Pressure?</a:t>
            </a:r>
          </a:p>
          <a:p>
            <a:pPr marL="342900" indent="-342900" algn="l">
              <a:buAutoNum type="arabicPeriod"/>
            </a:pPr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r>
              <a:rPr lang="en-US" sz="1900" dirty="0">
                <a:solidFill>
                  <a:schemeClr val="tx1"/>
                </a:solidFill>
              </a:rPr>
              <a:t>We know that the PSI will accommodate the drip-line to ensure that 0.39 GPH will be emitted from each drip line.</a:t>
            </a:r>
          </a:p>
          <a:p>
            <a:r>
              <a:rPr lang="en-US" sz="2200" dirty="0">
                <a:solidFill>
                  <a:schemeClr val="tx1"/>
                </a:solidFill>
              </a:rPr>
              <a:t>Basic Calculation</a:t>
            </a:r>
          </a:p>
          <a:p>
            <a:r>
              <a:rPr lang="en-US" sz="2200" dirty="0">
                <a:solidFill>
                  <a:schemeClr val="tx1"/>
                </a:solidFill>
              </a:rPr>
              <a:t>300 GPH / 0.39 GPH </a:t>
            </a:r>
            <a:r>
              <a:rPr lang="en-US" dirty="0">
                <a:solidFill>
                  <a:schemeClr val="tx1"/>
                </a:solidFill>
              </a:rPr>
              <a:t>= 769 ft. of Drip Line</a:t>
            </a:r>
          </a:p>
          <a:p>
            <a:r>
              <a:rPr lang="en-US" dirty="0">
                <a:solidFill>
                  <a:schemeClr val="tx1"/>
                </a:solidFill>
              </a:rPr>
              <a:t>About 769 emitters at 1 ft. apart can be accommodated with this water pressure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179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753" y="382248"/>
            <a:ext cx="813216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Understand the capacity of the type of Drip line you choose</a:t>
            </a:r>
          </a:p>
          <a:p>
            <a:endParaRPr lang="en-US" sz="2000" dirty="0"/>
          </a:p>
          <a:p>
            <a:r>
              <a:rPr lang="en-US" sz="2000" b="1" dirty="0"/>
              <a:t>Drip lines are available with different features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drip lines are designed to be stretched within a certain length before they do NOT operate appropriately to the specifications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Emitter </a:t>
            </a:r>
            <a:r>
              <a:rPr lang="en-US" sz="2000" dirty="0" err="1"/>
              <a:t>spacings</a:t>
            </a:r>
            <a:r>
              <a:rPr lang="en-US" sz="2000" dirty="0"/>
              <a:t> can differ – 4” apart, 8” apart, 12” apart…etc.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dripline emitter GPH may fluctuate with PSI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dripline offer even watering despite change in terrain and PSI (Pressure Compensating).  Some don’t.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00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891" y="359764"/>
            <a:ext cx="8649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" pitchFamily="2" charset="77"/>
                <a:ea typeface="Palatino" pitchFamily="2" charset="77"/>
              </a:rPr>
              <a:t>KEY Concepts to successful Drip Line installation and operation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813" y="1678897"/>
            <a:ext cx="87017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Proper parts (including repair parts) and sizes for desired Drip-line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Proper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Understanding Water Pressure (PSI &amp; Flow Rate) and drip-line requirements and capacity</a:t>
            </a:r>
          </a:p>
        </p:txBody>
      </p:sp>
    </p:spTree>
    <p:extLst>
      <p:ext uri="{BB962C8B-B14F-4D97-AF65-F5344CB8AC3E}">
        <p14:creationId xmlns:p14="http://schemas.microsoft.com/office/powerpoint/2010/main" val="931901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Palatino" pitchFamily="2" charset="77"/>
                <a:ea typeface="Palatino" pitchFamily="2" charset="77"/>
              </a:rPr>
              <a:t>Disclaimer</a:t>
            </a:r>
            <a:br>
              <a:rPr lang="en-US" dirty="0">
                <a:latin typeface="Palatino" pitchFamily="2" charset="77"/>
                <a:ea typeface="Palatino" pitchFamily="2" charset="77"/>
              </a:rPr>
            </a:br>
            <a:r>
              <a:rPr lang="en-US" dirty="0">
                <a:latin typeface="Palatino" pitchFamily="2" charset="77"/>
                <a:ea typeface="Palatino" pitchFamily="2" charset="77"/>
              </a:rPr>
              <a:t>Mention of a company or organization is to provide an example and is not an endorsement or recommenda­tion in preference to others that may also be suitab</a:t>
            </a:r>
            <a:r>
              <a:rPr lang="en-US" dirty="0"/>
              <a:t>le.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38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1001110" y="545473"/>
            <a:ext cx="74649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dirty="0">
                <a:latin typeface="Palatino" pitchFamily="2" charset="77"/>
                <a:ea typeface="Palatino" pitchFamily="2" charset="77"/>
              </a:rPr>
              <a:t>Common Irrigation Techniques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34662" y="1253359"/>
            <a:ext cx="396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Low-tech Hand Watering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98" y="1979744"/>
            <a:ext cx="3713836" cy="30399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86698" y="5019699"/>
            <a:ext cx="357938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https://www.alamy.com/hand-watering-plants-in-backyard-image276453849.html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62" y="1979743"/>
            <a:ext cx="4460585" cy="30399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4698" y="501969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http://www.startribune.com/tools-to-simply-hand-watering-in-the-garden/390014891/</a:t>
            </a:r>
          </a:p>
        </p:txBody>
      </p:sp>
    </p:spTree>
    <p:extLst>
      <p:ext uri="{BB962C8B-B14F-4D97-AF65-F5344CB8AC3E}">
        <p14:creationId xmlns:p14="http://schemas.microsoft.com/office/powerpoint/2010/main" val="2171809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867103" y="304800"/>
            <a:ext cx="74649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dirty="0">
                <a:latin typeface="Palatino" pitchFamily="2" charset="77"/>
                <a:ea typeface="Palatino" pitchFamily="2" charset="77"/>
              </a:rPr>
              <a:t>Common Irrigation Techniques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66" y="1748256"/>
            <a:ext cx="4877128" cy="3483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7130" y="52319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https://www.quora.com/What-is-the-difference-between-sprinkler-irrigation-and-furrow-irrigation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4662" y="1253359"/>
            <a:ext cx="396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Furrow/Flood irrigation</a:t>
            </a:r>
          </a:p>
        </p:txBody>
      </p:sp>
    </p:spTree>
    <p:extLst>
      <p:ext uri="{BB962C8B-B14F-4D97-AF65-F5344CB8AC3E}">
        <p14:creationId xmlns:p14="http://schemas.microsoft.com/office/powerpoint/2010/main" val="492001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867103" y="304800"/>
            <a:ext cx="74649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dirty="0">
                <a:latin typeface="Palatino" pitchFamily="2" charset="77"/>
                <a:ea typeface="Palatino" pitchFamily="2" charset="77"/>
              </a:rPr>
              <a:t>Common Irrigation Techniques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4662" y="1253359"/>
            <a:ext cx="396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Drip-irrigation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4" y="2104697"/>
            <a:ext cx="4459442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824" y="5076497"/>
            <a:ext cx="4338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https://www.agrilinks.org/blog/introducing-drip-irrigation-technologies-smallholder-farmers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066" y="2095842"/>
            <a:ext cx="3758500" cy="29806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55779" y="5076497"/>
            <a:ext cx="38467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https://www.dripirrigation.com/1-gph-button-drip-emitter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7808" y="1726510"/>
            <a:ext cx="25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Button emitter / Bubbler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2636" y="1699868"/>
            <a:ext cx="396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Drip tape / Drip - line</a:t>
            </a:r>
          </a:p>
        </p:txBody>
      </p:sp>
    </p:spTree>
    <p:extLst>
      <p:ext uri="{BB962C8B-B14F-4D97-AF65-F5344CB8AC3E}">
        <p14:creationId xmlns:p14="http://schemas.microsoft.com/office/powerpoint/2010/main" val="409764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5" y="1598581"/>
            <a:ext cx="3498226" cy="23298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601" y="3928400"/>
            <a:ext cx="3484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https://www.indiamart.com/proddetail/sprinkler-irrigation-system-14061781491.html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85799" y="70732"/>
            <a:ext cx="74649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dirty="0">
                <a:latin typeface="Palatino" pitchFamily="2" charset="77"/>
                <a:ea typeface="Palatino" pitchFamily="2" charset="77"/>
              </a:rPr>
              <a:t>Common Irrigation Techniques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555" y="1205651"/>
            <a:ext cx="396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Spray/Sprinkler/Mist Irrigation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558" y="760181"/>
            <a:ext cx="3552825" cy="2466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90402" y="3227156"/>
            <a:ext cx="2947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https://water.usgs.gov/edu/irsprayhigh.html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93" y="3481922"/>
            <a:ext cx="3764018" cy="22625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18285" y="5675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https://english.mathrubhumi.com/agriculture/agri-news/keep-plants-cool-with-mist-irrigation-system-english-news-1.1222129</a:t>
            </a:r>
          </a:p>
        </p:txBody>
      </p:sp>
    </p:spTree>
    <p:extLst>
      <p:ext uri="{BB962C8B-B14F-4D97-AF65-F5344CB8AC3E}">
        <p14:creationId xmlns:p14="http://schemas.microsoft.com/office/powerpoint/2010/main" val="843671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latin typeface="Palatino" pitchFamily="2" charset="77"/>
                <a:ea typeface="Palatino" pitchFamily="2" charset="77"/>
              </a:rPr>
              <a:t>Micro Irrigation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Usually refers to </a:t>
            </a:r>
          </a:p>
          <a:p>
            <a:pPr marL="0" indent="0" eaLnBrk="1" hangingPunct="1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Drip irrigation </a:t>
            </a:r>
          </a:p>
          <a:p>
            <a:pPr marL="457200" lvl="1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Smaller spray/sprinkler and mist</a:t>
            </a:r>
          </a:p>
        </p:txBody>
      </p:sp>
    </p:spTree>
    <p:extLst>
      <p:ext uri="{BB962C8B-B14F-4D97-AF65-F5344CB8AC3E}">
        <p14:creationId xmlns:p14="http://schemas.microsoft.com/office/powerpoint/2010/main" val="165415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20262" y="3815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>
                <a:latin typeface="Palatino" pitchFamily="2" charset="77"/>
                <a:ea typeface="Palatino" pitchFamily="2" charset="77"/>
              </a:rPr>
              <a:t>Mist or sprinkler Basic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07" y="1655379"/>
            <a:ext cx="4514850" cy="34132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60711" y="4766788"/>
            <a:ext cx="38891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https://www.aisgreenworks.com.au/water-systems/overhead-sprinklers/#iLightbox[963b385300d8ea72fae]/0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9"/>
          <a:stretch/>
        </p:blipFill>
        <p:spPr>
          <a:xfrm>
            <a:off x="78374" y="1947041"/>
            <a:ext cx="4217729" cy="28197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0262" y="4745448"/>
            <a:ext cx="3714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http://cdn.yourarticlelibrary.com/wp-content/uploads/2015/06/image693.png</a:t>
            </a:r>
          </a:p>
        </p:txBody>
      </p:sp>
    </p:spTree>
    <p:extLst>
      <p:ext uri="{BB962C8B-B14F-4D97-AF65-F5344CB8AC3E}">
        <p14:creationId xmlns:p14="http://schemas.microsoft.com/office/powerpoint/2010/main" val="4144651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0"/>
          <a:stretch/>
        </p:blipFill>
        <p:spPr>
          <a:xfrm>
            <a:off x="1552903" y="1366832"/>
            <a:ext cx="6006662" cy="39398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0764" y="5397647"/>
            <a:ext cx="5638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https://aggie-horticulture.tamu.edu/earthkind/drought/efficient-use-of-water-in-the-garden-and-landscape/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41434" y="273080"/>
            <a:ext cx="8229600" cy="7978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altLang="en-US" sz="3200" dirty="0">
                <a:latin typeface="Palatino" pitchFamily="2" charset="77"/>
                <a:ea typeface="Palatino" pitchFamily="2" charset="77"/>
              </a:rPr>
              <a:t>Basic Field Layout of Drip Tape/Bubbler Irrigation System</a:t>
            </a:r>
          </a:p>
        </p:txBody>
      </p:sp>
    </p:spTree>
    <p:extLst>
      <p:ext uri="{BB962C8B-B14F-4D97-AF65-F5344CB8AC3E}">
        <p14:creationId xmlns:p14="http://schemas.microsoft.com/office/powerpoint/2010/main" val="2962824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29906</TotalTime>
  <Words>1027</Words>
  <Application>Microsoft Macintosh PowerPoint</Application>
  <PresentationFormat>On-screen Show (4:3)</PresentationFormat>
  <Paragraphs>169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MS PGothic</vt:lpstr>
      <vt:lpstr>Arial</vt:lpstr>
      <vt:lpstr>Calibri</vt:lpstr>
      <vt:lpstr>Helvetica</vt:lpstr>
      <vt:lpstr>Palatino</vt:lpstr>
      <vt:lpstr>Wingdings</vt:lpstr>
      <vt:lpstr>Office Theme</vt:lpstr>
      <vt:lpstr>Irrigation Systems  The Basics</vt:lpstr>
      <vt:lpstr>Irrigation?</vt:lpstr>
      <vt:lpstr>PowerPoint Presentation</vt:lpstr>
      <vt:lpstr>PowerPoint Presentation</vt:lpstr>
      <vt:lpstr>PowerPoint Presentation</vt:lpstr>
      <vt:lpstr>PowerPoint Presentation</vt:lpstr>
      <vt:lpstr>Micro Irrigation</vt:lpstr>
      <vt:lpstr>Mist or sprinkler Basic Design</vt:lpstr>
      <vt:lpstr>PowerPoint Presentation</vt:lpstr>
      <vt:lpstr>PowerPoint Presentation</vt:lpstr>
      <vt:lpstr>Basic Components of Micro-Irrigation System (Drip and Sprinkler/mist systems)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Sustainable Practices Irrigation Management</vt:lpstr>
      <vt:lpstr>Water Pressure</vt:lpstr>
      <vt:lpstr>Water Pressure</vt:lpstr>
      <vt:lpstr>PowerPoint Presentation</vt:lpstr>
      <vt:lpstr>PowerPoint Presentation</vt:lpstr>
      <vt:lpstr>PowerPoint Presentation</vt:lpstr>
      <vt:lpstr>Disclaimer Mention of a company or organization is to provide an example and is not an endorsement or recommenda­tion in preference to others that may also be suitable. </vt:lpstr>
    </vt:vector>
  </TitlesOfParts>
  <Manager/>
  <Company/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Joe</dc:creator>
  <cp:keywords/>
  <dc:description/>
  <cp:lastModifiedBy>Mark Acosta</cp:lastModifiedBy>
  <cp:revision>339</cp:revision>
  <cp:lastPrinted>2019-02-25T05:16:40Z</cp:lastPrinted>
  <dcterms:created xsi:type="dcterms:W3CDTF">2015-01-19T06:31:21Z</dcterms:created>
  <dcterms:modified xsi:type="dcterms:W3CDTF">2019-03-05T05:17:32Z</dcterms:modified>
  <cp:category/>
</cp:coreProperties>
</file>