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0" d="100"/>
          <a:sy n="120" d="100"/>
        </p:scale>
        <p:origin x="134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166F1F-CE9B-4651-A6AA-CD717754106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21451-1387-4CA6-816F-3879F97B5CB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6F1F-CE9B-4651-A6AA-CD717754106B}"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1451-1387-4CA6-816F-3879F97B5C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457200" y="2829000"/>
            <a:ext cx="8229600" cy="1200000"/>
          </a:xfrm>
          <a:prstGeom prst="rect">
            <a:avLst/>
          </a:prstGeom>
          <a:noFill/>
        </p:spPr>
        <p:txBody>
          <a:bodyPr wrap="square" rtlCol="0"/>
          <a:lstStyle/>
          <a:p>
            <a:pPr algn="ctr"/>
            <a:r>
              <a:rPr lang="en-US" sz="4800" dirty="0" smtClean="0">
                <a:solidFill>
                  <a:srgbClr val="4D4D4D"/>
                </a:solidFill>
                <a:latin typeface="Helvetica Neue" pitchFamily="34" charset="0"/>
                <a:cs typeface="Helvetica Neue" pitchFamily="34" charset="0"/>
              </a:rPr>
              <a:t>Mobile Unit Survey 1-21-20</a:t>
            </a:r>
            <a:endParaRPr lang="en-US" sz="4800" dirty="0"/>
          </a:p>
        </p:txBody>
      </p:sp>
      <p:sp>
        <p:nvSpPr>
          <p:cNvPr id="3" name="Object 2"/>
          <p:cNvSpPr txBox="1"/>
          <p:nvPr/>
        </p:nvSpPr>
        <p:spPr>
          <a:xfrm>
            <a:off x="457200" y="5000000"/>
            <a:ext cx="8229600" cy="369332"/>
          </a:xfrm>
          <a:prstGeom prst="rect">
            <a:avLst/>
          </a:prstGeom>
          <a:noFill/>
        </p:spPr>
        <p:txBody>
          <a:bodyPr wrap="square" rtlCol="0"/>
          <a:lstStyle/>
          <a:p>
            <a:pPr algn="ctr"/>
            <a:r>
              <a:rPr lang="en-US" sz="1400" dirty="0" smtClean="0">
                <a:solidFill>
                  <a:srgbClr val="7F7F7F"/>
                </a:solidFill>
                <a:latin typeface="Helvetica" pitchFamily="34" charset="0"/>
                <a:cs typeface="Helvetica" pitchFamily="34" charset="0"/>
              </a:rPr>
              <a:t>SARE Mobile Unit</a:t>
            </a:r>
            <a:endParaRPr lang="en-US" sz="1400" dirty="0"/>
          </a:p>
        </p:txBody>
      </p:sp>
      <p:sp>
        <p:nvSpPr>
          <p:cNvPr id="4" name="Object 3"/>
          <p:cNvSpPr txBox="1"/>
          <p:nvPr/>
        </p:nvSpPr>
        <p:spPr>
          <a:xfrm>
            <a:off x="457200" y="5400000"/>
            <a:ext cx="8229600" cy="369332"/>
          </a:xfrm>
          <a:prstGeom prst="rect">
            <a:avLst/>
          </a:prstGeom>
          <a:noFill/>
        </p:spPr>
        <p:txBody>
          <a:bodyPr wrap="square" rtlCol="0"/>
          <a:lstStyle/>
          <a:p>
            <a:pPr algn="ctr"/>
            <a:r>
              <a:rPr lang="en-US" sz="1200" b="1" dirty="0" smtClean="0">
                <a:solidFill>
                  <a:srgbClr val="7F7F7F"/>
                </a:solidFill>
                <a:latin typeface="Helvetica" pitchFamily="34" charset="0"/>
                <a:cs typeface="Helvetica" pitchFamily="34" charset="0"/>
              </a:rPr>
              <a:t>January 21st 2020, 11:59 am MST</a:t>
            </a:r>
            <a:endParaRPr 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3 - Classify your grazing operation.</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Part time, minimal income from grazing animals</a:t>
                      </a:r>
                      <a:endParaRPr lang="en-US" sz="1600" dirty="0"/>
                    </a:p>
                  </a:txBody>
                  <a:tcPr/>
                </a:tc>
                <a:tc>
                  <a:txBody>
                    <a:bodyPr/>
                    <a:lstStyle/>
                    <a:p>
                      <a:r>
                        <a:rPr lang="en-US" sz="1600" dirty="0" smtClean="0"/>
                        <a:t>21.21%</a:t>
                      </a:r>
                      <a:endParaRPr lang="en-US" sz="1600" dirty="0"/>
                    </a:p>
                  </a:txBody>
                  <a:tcPr/>
                </a:tc>
                <a:tc>
                  <a:txBody>
                    <a:bodyPr/>
                    <a:lstStyle/>
                    <a:p>
                      <a:r>
                        <a:rPr lang="en-US" sz="1600" dirty="0" smtClean="0"/>
                        <a:t>14</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Small now but planning to expand to significantly increase income</a:t>
                      </a:r>
                      <a:endParaRPr lang="en-US" sz="1600" dirty="0"/>
                    </a:p>
                  </a:txBody>
                  <a:tcPr/>
                </a:tc>
                <a:tc>
                  <a:txBody>
                    <a:bodyPr/>
                    <a:lstStyle/>
                    <a:p>
                      <a:r>
                        <a:rPr lang="en-US" sz="1600" dirty="0" smtClean="0"/>
                        <a:t>13.64%</a:t>
                      </a:r>
                      <a:endParaRPr lang="en-US" sz="1600" dirty="0"/>
                    </a:p>
                  </a:txBody>
                  <a:tcPr/>
                </a:tc>
                <a:tc>
                  <a:txBody>
                    <a:bodyPr/>
                    <a:lstStyle/>
                    <a:p>
                      <a:r>
                        <a:rPr lang="en-US" sz="1600" dirty="0" smtClean="0"/>
                        <a:t>9</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Receive significant income from grazing cattle now, but still mostly live on non-farm income</a:t>
                      </a:r>
                      <a:endParaRPr lang="en-US" sz="1600" dirty="0"/>
                    </a:p>
                  </a:txBody>
                  <a:tcPr/>
                </a:tc>
                <a:tc>
                  <a:txBody>
                    <a:bodyPr/>
                    <a:lstStyle/>
                    <a:p>
                      <a:r>
                        <a:rPr lang="en-US" sz="1600" dirty="0" smtClean="0"/>
                        <a:t>28.79%</a:t>
                      </a:r>
                      <a:endParaRPr lang="en-US" sz="1600" dirty="0"/>
                    </a:p>
                  </a:txBody>
                  <a:tcPr/>
                </a:tc>
                <a:tc>
                  <a:txBody>
                    <a:bodyPr/>
                    <a:lstStyle/>
                    <a:p>
                      <a:r>
                        <a:rPr lang="en-US" sz="1600" dirty="0" smtClean="0"/>
                        <a:t>19</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Cattle are a major part of our income and farm operation</a:t>
                      </a:r>
                      <a:endParaRPr lang="en-US" sz="1600" dirty="0"/>
                    </a:p>
                  </a:txBody>
                  <a:tcPr/>
                </a:tc>
                <a:tc>
                  <a:txBody>
                    <a:bodyPr/>
                    <a:lstStyle/>
                    <a:p>
                      <a:r>
                        <a:rPr lang="en-US" sz="1600" dirty="0" smtClean="0"/>
                        <a:t>36.36%</a:t>
                      </a:r>
                      <a:endParaRPr lang="en-US" sz="1600" dirty="0"/>
                    </a:p>
                  </a:txBody>
                  <a:tcPr/>
                </a:tc>
                <a:tc>
                  <a:txBody>
                    <a:bodyPr/>
                    <a:lstStyle/>
                    <a:p>
                      <a:r>
                        <a:rPr lang="en-US" sz="1600" dirty="0" smtClean="0"/>
                        <a:t>24</a:t>
                      </a:r>
                      <a:endParaRPr lang="en-US" sz="1600" dirty="0"/>
                    </a:p>
                  </a:txBody>
                  <a:tcPr/>
                </a:tc>
                <a:extLst>
                  <a:ext uri="{0D108BD9-81ED-4DB2-BD59-A6C34878D82A}">
                    <a16:rowId xmlns:a16="http://schemas.microsoft.com/office/drawing/2014/main" val="10004"/>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66</a:t>
                      </a:r>
                      <a:endParaRPr lang="en-US"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27 - Would you be willing to test a prototype that would involve providing written comments and suggestions, possibly hosting a field day, possibly being interviewed for a video or article?</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27 - Would you be willing to test a prototype that would involve providing written comments and suggestions, possibly hosting a field day, possibly being interviewed for a video or article?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Would you be willing to test a prototype that would involve providing written comments and suggestions, possibly hosting a field day, possibly being interviewed for a video or article? - Selected Choice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2.00</a:t>
                      </a:r>
                      <a:endParaRPr lang="en-US" sz="1600" dirty="0"/>
                    </a:p>
                  </a:txBody>
                  <a:tcPr/>
                </a:tc>
                <a:tc>
                  <a:txBody>
                    <a:bodyPr/>
                    <a:lstStyle/>
                    <a:p>
                      <a:r>
                        <a:rPr lang="en-US" sz="1600" dirty="0" smtClean="0"/>
                        <a:t>1.36</a:t>
                      </a:r>
                      <a:endParaRPr lang="en-US" sz="1600" dirty="0"/>
                    </a:p>
                  </a:txBody>
                  <a:tcPr/>
                </a:tc>
                <a:tc>
                  <a:txBody>
                    <a:bodyPr/>
                    <a:lstStyle/>
                    <a:p>
                      <a:r>
                        <a:rPr lang="en-US" sz="1600" dirty="0" smtClean="0"/>
                        <a:t>0.48</a:t>
                      </a:r>
                      <a:endParaRPr lang="en-US" sz="1600" dirty="0"/>
                    </a:p>
                  </a:txBody>
                  <a:tcPr/>
                </a:tc>
                <a:tc>
                  <a:txBody>
                    <a:bodyPr/>
                    <a:lstStyle/>
                    <a:p>
                      <a:r>
                        <a:rPr lang="en-US" sz="1600" dirty="0" smtClean="0"/>
                        <a:t>0.23</a:t>
                      </a:r>
                      <a:endParaRPr lang="en-US" sz="1600" dirty="0"/>
                    </a:p>
                  </a:txBody>
                  <a:tcPr/>
                </a:tc>
                <a:tc>
                  <a:txBody>
                    <a:bodyPr/>
                    <a:lstStyle/>
                    <a:p>
                      <a:r>
                        <a:rPr lang="en-US" sz="1600" dirty="0" smtClean="0"/>
                        <a:t>56</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27 - Would you be willing to test a prototype that would involve providing written comments and suggestions, possibly hosting a field day, possibly being interviewed for a video or article?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Yes, please contact me at the following phone or email</a:t>
                      </a:r>
                      <a:endParaRPr lang="en-US" sz="1600" dirty="0"/>
                    </a:p>
                  </a:txBody>
                  <a:tcPr/>
                </a:tc>
                <a:tc>
                  <a:txBody>
                    <a:bodyPr/>
                    <a:lstStyle/>
                    <a:p>
                      <a:r>
                        <a:rPr lang="en-US" sz="1600" dirty="0" smtClean="0"/>
                        <a:t>64.29%</a:t>
                      </a:r>
                      <a:endParaRPr lang="en-US" sz="1600" dirty="0"/>
                    </a:p>
                  </a:txBody>
                  <a:tcPr/>
                </a:tc>
                <a:tc>
                  <a:txBody>
                    <a:bodyPr/>
                    <a:lstStyle/>
                    <a:p>
                      <a:r>
                        <a:rPr lang="en-US" sz="1600" dirty="0" smtClean="0"/>
                        <a:t>36</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No</a:t>
                      </a:r>
                      <a:endParaRPr lang="en-US" sz="1600" dirty="0"/>
                    </a:p>
                  </a:txBody>
                  <a:tcPr/>
                </a:tc>
                <a:tc>
                  <a:txBody>
                    <a:bodyPr/>
                    <a:lstStyle/>
                    <a:p>
                      <a:r>
                        <a:rPr lang="en-US" sz="1600" dirty="0" smtClean="0"/>
                        <a:t>35.71%</a:t>
                      </a:r>
                      <a:endParaRPr lang="en-US" sz="1600" dirty="0"/>
                    </a:p>
                  </a:txBody>
                  <a:tcPr/>
                </a:tc>
                <a:tc>
                  <a:txBody>
                    <a:bodyPr/>
                    <a:lstStyle/>
                    <a:p>
                      <a:r>
                        <a:rPr lang="en-US" sz="1600" dirty="0" smtClean="0"/>
                        <a:t>20</a:t>
                      </a:r>
                      <a:endParaRPr lang="en-US" sz="1600" dirty="0"/>
                    </a:p>
                  </a:txBody>
                  <a:tcPr/>
                </a:tc>
                <a:extLst>
                  <a:ext uri="{0D108BD9-81ED-4DB2-BD59-A6C34878D82A}">
                    <a16:rowId xmlns:a16="http://schemas.microsoft.com/office/drawing/2014/main" val="10002"/>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56</a:t>
                      </a:r>
                      <a:endParaRPr lang="en-US"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27 - Would you be willing to test a prototype that would involve providing written comments and suggestions, possibly hosting a field day, possibly being interviewed for a video or article?</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27_1_TEXT - Yes, please contact me at the following phone or email</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Yes, please contact me at the following phone or email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rhandeen@hotmail.com</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jolsons101@gmail.com</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6124902186</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Ggelhar@msn.com</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judith.worm@isd181.org  (previous submitted survey was sent before full address was given.</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judith.worm@isd181.org</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Jill@bevarafarms.com</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507-240-5004</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mike.scheibel@newulmtel.net</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My farm is not large enough to test but would be willing to help a producer that may be in the area....Gary Wyatt - wyatt@umn.edu</a:t>
                      </a:r>
                      <a:endParaRPr lang="en-US" sz="1600" dirty="0"/>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27 - Would you be willing to test a prototype that would involve providing written comments and suggestions, possibly hosting a field day, possibly being interviewed for a video or article?</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27_1_TEXT - Yes, please contact me at the following phone or email</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Yes, please contact me at the following phone or email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sleepybisonacres@gmail.com</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cotterfarm@hotmail.com</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omnifarmlaura@gmail.com</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Walkerfarmsm@gmail.com</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320-221-1943</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jmm22250@gmail.com</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Maybe, mjorge016@msn.com</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scanlancrew@gmail.com</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zipzapp@me.com</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ajauhola@yahoo.com</a:t>
                      </a:r>
                      <a:endParaRPr lang="en-US" sz="1600" dirty="0"/>
                    </a:p>
                  </a:txBody>
                  <a:tcPr/>
                </a:tc>
                <a:extLst>
                  <a:ext uri="{0D108BD9-81ED-4DB2-BD59-A6C34878D82A}">
                    <a16:rowId xmlns:a16="http://schemas.microsoft.com/office/drawing/2014/main" val="10010"/>
                  </a:ext>
                </a:extLst>
              </a:tr>
              <a:tr h="370840">
                <a:tc>
                  <a:txBody>
                    <a:bodyPr/>
                    <a:lstStyle/>
                    <a:p>
                      <a:r>
                        <a:rPr lang="en-US" sz="1600" dirty="0" smtClean="0"/>
                        <a:t>612-590-2999 or tkfarms@prtel.com</a:t>
                      </a:r>
                      <a:endParaRPr lang="en-US" sz="1600" dirty="0"/>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27 - Would you be willing to test a prototype that would involve providing written comments and suggestions, possibly hosting a field day, possibly being interviewed for a video or article?</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27_1_TEXT - Yes, please contact me at the following phone or email</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Yes, please contact me at the following phone or email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trinitycreekranchinc@gmail.com</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218 395 0409</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cloverleafgrassfarm@gmail.com</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Pettitpastures@gmail.com</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Yes, but only if you're looking for input from a dairy grazier. It seems geared more toward beef operations where animals do not return to buildings regularly. bearpa01@luther.edu  563.419.3780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tdbarch@gmail.com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763.213.9978</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2188310698 abebrea@gmail.com</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hein0106@umn.edu</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712-309-1326</a:t>
                      </a:r>
                      <a:endParaRPr lang="en-US" sz="1600" dirty="0"/>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27 - Would you be willing to test a prototype that would involve providing written comments and suggestions, possibly hosting a field day, possibly being interviewed for a video or article?</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27_1_TEXT - Yes, please contact me at the following phone or email</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Yes, please contact me at the following phone or email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mfarmboy95@hotmail.com</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Info@ironshoefarm.com</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763-443-1531</a:t>
                      </a:r>
                      <a:endParaRPr lang="en-US"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Q28 - Please provide mailing address to receive $10 for fully completed survey.</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Q28 - Please provide mailing address to receive $10 for fully completed survey.</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Please provide mailing address to receive $10 for fully completed survey. - Selected Choice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1.00</a:t>
                      </a:r>
                      <a:endParaRPr lang="en-US" sz="1600" dirty="0"/>
                    </a:p>
                  </a:txBody>
                  <a:tcPr/>
                </a:tc>
                <a:tc>
                  <a:txBody>
                    <a:bodyPr/>
                    <a:lstStyle/>
                    <a:p>
                      <a:r>
                        <a:rPr lang="en-US" sz="1600" dirty="0" smtClean="0"/>
                        <a:t>1.00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52</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Q28 - Please provide mailing address to receive $10 for fully completed survey.</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Contact information</a:t>
                      </a:r>
                      <a:endParaRPr lang="en-US" sz="1600" dirty="0"/>
                    </a:p>
                  </a:txBody>
                  <a:tcPr/>
                </a:tc>
                <a:tc>
                  <a:txBody>
                    <a:bodyPr/>
                    <a:lstStyle/>
                    <a:p>
                      <a:r>
                        <a:rPr lang="en-US" sz="1600" dirty="0" smtClean="0"/>
                        <a:t>100.00%</a:t>
                      </a:r>
                      <a:endParaRPr lang="en-US" sz="1600" dirty="0"/>
                    </a:p>
                  </a:txBody>
                  <a:tcPr/>
                </a:tc>
                <a:tc>
                  <a:txBody>
                    <a:bodyPr/>
                    <a:lstStyle/>
                    <a:p>
                      <a:r>
                        <a:rPr lang="en-US" sz="1600" dirty="0" smtClean="0"/>
                        <a:t>52</a:t>
                      </a:r>
                      <a:endParaRPr lang="en-US" sz="1600" dirty="0"/>
                    </a:p>
                  </a:txBody>
                  <a:tcPr/>
                </a:tc>
                <a:extLst>
                  <a:ext uri="{0D108BD9-81ED-4DB2-BD59-A6C34878D82A}">
                    <a16:rowId xmlns:a16="http://schemas.microsoft.com/office/drawing/2014/main" val="10001"/>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52</a:t>
                      </a:r>
                      <a:endParaRPr lang="en-US" sz="1600"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4 - What is your goal of grazing? Check (click) all that apply.</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Q28 - Please provide mailing address to receive $10 for fully completed survey.</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Q28_1_TEXT - Contact information</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Contact information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50114 140th St., Donnelly,MN 56235</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Richard Handeen9060 40th st SW Montevideo MN 56265</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PO Box 24 Glenwood MN 56334</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Hannah Bernhardt 68393 Scotch Pine Rd Finlayson MN 55735</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No need to send $10.  Tim Reese, Gale Woods Farm, 7210 County Road 110 Ext, Mound MN 55364 tim.reese@threeriversparks.org</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Glenn Gelhar 4115 310th Avenue Clarkfield Mn 56333</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Judy Worm, 12607 Red Pine Road, Brainerd, MN 56401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Judy Worm</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Chris Kiesz 1341 Quail St. Braham, MN 55006</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13413 Ireland Ave. NW Annandale, MN 55302</a:t>
                      </a:r>
                      <a:endParaRPr lang="en-US" sz="1600" dirty="0"/>
                    </a:p>
                  </a:txBody>
                  <a:tcPr/>
                </a:tc>
                <a:extLst>
                  <a:ext uri="{0D108BD9-81ED-4DB2-BD59-A6C34878D82A}">
                    <a16:rowId xmlns:a16="http://schemas.microsoft.com/office/drawing/2014/main" val="10010"/>
                  </a:ext>
                </a:extLst>
              </a:tr>
              <a:tr h="370840">
                <a:tc>
                  <a:txBody>
                    <a:bodyPr/>
                    <a:lstStyle/>
                    <a:p>
                      <a:r>
                        <a:rPr lang="en-US" sz="1600" dirty="0" smtClean="0"/>
                        <a:t>Keith and Anna Johnson 63326 300th St  Gibbon, MN 55335</a:t>
                      </a:r>
                      <a:endParaRPr lang="en-US" sz="1600" dirty="0"/>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Q28 - Please provide mailing address to receive $10 for fully completed survey.</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Q28_1_TEXT - Contact information</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Contact information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14272 County Road 24, New Ulm, MN 56073</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Jim Ostlie 752 70th Street NE, Benson, MN 56215</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Gary Wyatt, 75057 - 340th St.  St. James, MN  56081</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15463 257th Ave Sleepy Eye, MN 56085</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Ben Dwire.  1473 Terrace Drive.  Lake Benton, MN 56149.</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Kristi Dwire.  2559 280th Ave.  Arco, MN 56113</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42184 County Rd 53 Jeffers, MN 56145</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David Lindig  17495 cty hwy 15, Fergus Falls Mn   56537</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50203 205th st Austin MN 55912</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15118 Irish Ave. N Hugo MN 55038</a:t>
                      </a:r>
                      <a:endParaRPr lang="en-US" sz="1600" dirty="0"/>
                    </a:p>
                  </a:txBody>
                  <a:tcPr/>
                </a:tc>
                <a:extLst>
                  <a:ext uri="{0D108BD9-81ED-4DB2-BD59-A6C34878D82A}">
                    <a16:rowId xmlns:a16="http://schemas.microsoft.com/office/drawing/2014/main" val="10010"/>
                  </a:ext>
                </a:extLst>
              </a:tr>
              <a:tr h="370840">
                <a:tc>
                  <a:txBody>
                    <a:bodyPr/>
                    <a:lstStyle/>
                    <a:p>
                      <a:r>
                        <a:rPr lang="en-US" sz="1600" dirty="0" smtClean="0"/>
                        <a:t>30851 146th st nw Princeton Mn 55398</a:t>
                      </a:r>
                      <a:endParaRPr lang="en-US" sz="1600" dirty="0"/>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Q28 - Please provide mailing address to receive $10 for fully completed survey.</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Q28_1_TEXT - Contact information</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Contact information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4875 county road 12, Moose Lake, mn 55767</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35300 MN Hwy 22 South, Eden Valley, MN 55329</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Keep the $10 and put it towards the concept</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2959 Hornet St, Mora MN 55051</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Mike Jorgenson, 33626 660th Avenue, Clinton MN 56225</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John Mesko, 11321 Georgia Av. N, Champlin, MN  55316</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Bob Scanlan, 2344 Cork Hollow Dr., Brownsville, MN 55919</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Thank you but it is not necessary:)</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A. Arndt 3639 SE 34th Ave Owatonna, MN 55060</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88488 Cty.hwy 61 sturgeon lake MN.55783</a:t>
                      </a:r>
                      <a:endParaRPr lang="en-US" sz="1600" dirty="0"/>
                    </a:p>
                  </a:txBody>
                  <a:tcPr/>
                </a:tc>
                <a:extLst>
                  <a:ext uri="{0D108BD9-81ED-4DB2-BD59-A6C34878D82A}">
                    <a16:rowId xmlns:a16="http://schemas.microsoft.com/office/drawing/2014/main" val="10010"/>
                  </a:ext>
                </a:extLst>
              </a:tr>
              <a:tr h="370840">
                <a:tc>
                  <a:txBody>
                    <a:bodyPr/>
                    <a:lstStyle/>
                    <a:p>
                      <a:r>
                        <a:rPr lang="en-US" sz="1600" dirty="0" smtClean="0"/>
                        <a:t>Andrew Jauhola, 2959 Hornet St, Mora, MN 55051</a:t>
                      </a:r>
                      <a:endParaRPr lang="en-US" sz="1600" dirty="0"/>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Q28 - Please provide mailing address to receive $10 for fully completed survey.</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Q28_1_TEXT - Contact information</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Contact information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Tipperary-Kerry Farms  31636 160th Ave.  Elbow Lake, Minnesota  56531</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Mikayla Tabert; 16330 224th St. SE; Red Lake Falls, MN 56750</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Tom Olson 5398 Co. Rd. 2 NW Williams MN 56686</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9341 125th Ave Milaca Mn 56353</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14488 119th Avenue, Park Rapids, mn 56470</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Tyler Carlson.  20232 Balsam Drive, Sauk Centre, MN  56378</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Lynn Mizner, Chengwatana Farm, 47513 334th Pl., Palisade MN 56469</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Aimee Schomburg, W1334 Pierce Road, WI 54614</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Thanks for the offer :)</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4920 Dalton Ave NE, Buffalo, MN. 55313</a:t>
                      </a:r>
                      <a:endParaRPr lang="en-US" sz="1600" dirty="0"/>
                    </a:p>
                  </a:txBody>
                  <a:tcPr/>
                </a:tc>
                <a:extLst>
                  <a:ext uri="{0D108BD9-81ED-4DB2-BD59-A6C34878D82A}">
                    <a16:rowId xmlns:a16="http://schemas.microsoft.com/office/drawing/2014/main" val="10010"/>
                  </a:ext>
                </a:extLst>
              </a:tr>
              <a:tr h="370840">
                <a:tc>
                  <a:txBody>
                    <a:bodyPr/>
                    <a:lstStyle/>
                    <a:p>
                      <a:r>
                        <a:rPr lang="en-US" sz="1600" dirty="0" smtClean="0"/>
                        <a:t>Ryan Nelson 1622 Garden St, Ogilvie MN 56358</a:t>
                      </a:r>
                      <a:endParaRPr lang="en-US" sz="1600" dirty="0"/>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Q28 - Please provide mailing address to receive $10 for fully completed survey.</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Q28_1_TEXT - Contact information</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Contact information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27725 business 23 e Paynesville, Mn 56362</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12857 Nokasippi River Road, Brainerd MN 56401</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46352 State Hwy 329 Morris MN 56267</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Jordan W. Ellis 2571 430th Ave. Graettinger, IA 51342</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Mike Mammele, 3268 236th St. Dawson MN 56232</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Harold Freyholtz 46081 131st avenue Hewitt Mn 56453</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31548 136th st Princeton mn 55371</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11131 lakeview Heights Road, Pine City MN 55063</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4 - What is your goal of grazing? Check (click) all that apply.</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Maintenance of nursing cows and grow calves</a:t>
                      </a:r>
                      <a:endParaRPr lang="en-US" sz="1600" dirty="0"/>
                    </a:p>
                  </a:txBody>
                  <a:tcPr/>
                </a:tc>
                <a:tc>
                  <a:txBody>
                    <a:bodyPr/>
                    <a:lstStyle/>
                    <a:p>
                      <a:r>
                        <a:rPr lang="en-US" sz="1600" dirty="0" smtClean="0"/>
                        <a:t>20.10%</a:t>
                      </a:r>
                      <a:endParaRPr lang="en-US" sz="1600" dirty="0"/>
                    </a:p>
                  </a:txBody>
                  <a:tcPr/>
                </a:tc>
                <a:tc>
                  <a:txBody>
                    <a:bodyPr/>
                    <a:lstStyle/>
                    <a:p>
                      <a:r>
                        <a:rPr lang="en-US" sz="1600" dirty="0" smtClean="0"/>
                        <a:t>42</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Maximize milk production</a:t>
                      </a:r>
                      <a:endParaRPr lang="en-US" sz="1600" dirty="0"/>
                    </a:p>
                  </a:txBody>
                  <a:tcPr/>
                </a:tc>
                <a:tc>
                  <a:txBody>
                    <a:bodyPr/>
                    <a:lstStyle/>
                    <a:p>
                      <a:r>
                        <a:rPr lang="en-US" sz="1600" dirty="0" smtClean="0"/>
                        <a:t>4.31%</a:t>
                      </a:r>
                      <a:endParaRPr lang="en-US" sz="1600" dirty="0"/>
                    </a:p>
                  </a:txBody>
                  <a:tcPr/>
                </a:tc>
                <a:tc>
                  <a:txBody>
                    <a:bodyPr/>
                    <a:lstStyle/>
                    <a:p>
                      <a:r>
                        <a:rPr lang="en-US" sz="1600" dirty="0" smtClean="0"/>
                        <a:t>9</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Background yearlings (good rate of gain)</a:t>
                      </a:r>
                      <a:endParaRPr lang="en-US" sz="1600" dirty="0"/>
                    </a:p>
                  </a:txBody>
                  <a:tcPr/>
                </a:tc>
                <a:tc>
                  <a:txBody>
                    <a:bodyPr/>
                    <a:lstStyle/>
                    <a:p>
                      <a:r>
                        <a:rPr lang="en-US" sz="1600" dirty="0" smtClean="0"/>
                        <a:t>9.57%</a:t>
                      </a:r>
                      <a:endParaRPr lang="en-US" sz="1600" dirty="0"/>
                    </a:p>
                  </a:txBody>
                  <a:tcPr/>
                </a:tc>
                <a:tc>
                  <a:txBody>
                    <a:bodyPr/>
                    <a:lstStyle/>
                    <a:p>
                      <a:r>
                        <a:rPr lang="en-US" sz="1600" dirty="0" smtClean="0"/>
                        <a:t>20</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Finish yearlings (maximize rate of gain)</a:t>
                      </a:r>
                      <a:endParaRPr lang="en-US" sz="1600" dirty="0"/>
                    </a:p>
                  </a:txBody>
                  <a:tcPr/>
                </a:tc>
                <a:tc>
                  <a:txBody>
                    <a:bodyPr/>
                    <a:lstStyle/>
                    <a:p>
                      <a:r>
                        <a:rPr lang="en-US" sz="1600" dirty="0" smtClean="0"/>
                        <a:t>11.96%</a:t>
                      </a:r>
                      <a:endParaRPr lang="en-US" sz="1600" dirty="0"/>
                    </a:p>
                  </a:txBody>
                  <a:tcPr/>
                </a:tc>
                <a:tc>
                  <a:txBody>
                    <a:bodyPr/>
                    <a:lstStyle/>
                    <a:p>
                      <a:r>
                        <a:rPr lang="en-US" sz="1600" dirty="0" smtClean="0"/>
                        <a:t>25</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Build sol health</a:t>
                      </a:r>
                      <a:endParaRPr lang="en-US" sz="1600" dirty="0"/>
                    </a:p>
                  </a:txBody>
                  <a:tcPr/>
                </a:tc>
                <a:tc>
                  <a:txBody>
                    <a:bodyPr/>
                    <a:lstStyle/>
                    <a:p>
                      <a:r>
                        <a:rPr lang="en-US" sz="1600" dirty="0" smtClean="0"/>
                        <a:t>25.36%</a:t>
                      </a:r>
                      <a:endParaRPr lang="en-US" sz="1600" dirty="0"/>
                    </a:p>
                  </a:txBody>
                  <a:tcPr/>
                </a:tc>
                <a:tc>
                  <a:txBody>
                    <a:bodyPr/>
                    <a:lstStyle/>
                    <a:p>
                      <a:r>
                        <a:rPr lang="en-US" sz="1600" dirty="0" smtClean="0"/>
                        <a:t>53</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Reduce feed costs</a:t>
                      </a:r>
                      <a:endParaRPr lang="en-US" sz="1600" dirty="0"/>
                    </a:p>
                  </a:txBody>
                  <a:tcPr/>
                </a:tc>
                <a:tc>
                  <a:txBody>
                    <a:bodyPr/>
                    <a:lstStyle/>
                    <a:p>
                      <a:r>
                        <a:rPr lang="en-US" sz="1600" dirty="0" smtClean="0"/>
                        <a:t>22.49%</a:t>
                      </a:r>
                      <a:endParaRPr lang="en-US" sz="1600" dirty="0"/>
                    </a:p>
                  </a:txBody>
                  <a:tcPr/>
                </a:tc>
                <a:tc>
                  <a:txBody>
                    <a:bodyPr/>
                    <a:lstStyle/>
                    <a:p>
                      <a:r>
                        <a:rPr lang="en-US" sz="1600" dirty="0" smtClean="0"/>
                        <a:t>47</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Meet organic certification</a:t>
                      </a:r>
                      <a:endParaRPr lang="en-US" sz="1600" dirty="0"/>
                    </a:p>
                  </a:txBody>
                  <a:tcPr/>
                </a:tc>
                <a:tc>
                  <a:txBody>
                    <a:bodyPr/>
                    <a:lstStyle/>
                    <a:p>
                      <a:r>
                        <a:rPr lang="en-US" sz="1600" dirty="0" smtClean="0"/>
                        <a:t>3.83%</a:t>
                      </a:r>
                      <a:endParaRPr lang="en-US" sz="1600" dirty="0"/>
                    </a:p>
                  </a:txBody>
                  <a:tcPr/>
                </a:tc>
                <a:tc>
                  <a:txBody>
                    <a:bodyPr/>
                    <a:lstStyle/>
                    <a:p>
                      <a:r>
                        <a:rPr lang="en-US" sz="1600" dirty="0" smtClean="0"/>
                        <a:t>8</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4 - What is your goal of grazing? Check (click) all that apply.</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8</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2.39%</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1"/>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209</a:t>
                      </a:r>
                      <a:endParaRPr lang="en-US" sz="1600"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4 - What is your goal of grazing? Check (click) all that apply.</a:t>
            </a:r>
            <a:endParaRPr lang="en-US" sz="22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4_8_TEXT - Other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Other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Maximize profit - this is different than max milk production. When will extension switch terminology?</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It's best for my land situation</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Wild Life, Consumer Education,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utilize crop nresidue from harvest without much machinery expense and labor</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Utilize our land assets as a way of raising dairy heifers</a:t>
                      </a:r>
                      <a:endParaRPr lang="en-US"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5 - How would you classify your pastures?</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5 - How would you classify your pastures?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How would you classify your pastures? - Selected Choice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7.00</a:t>
                      </a:r>
                      <a:endParaRPr lang="en-US" sz="1600" dirty="0"/>
                    </a:p>
                  </a:txBody>
                  <a:tcPr/>
                </a:tc>
                <a:tc>
                  <a:txBody>
                    <a:bodyPr/>
                    <a:lstStyle/>
                    <a:p>
                      <a:r>
                        <a:rPr lang="en-US" sz="1600" dirty="0" smtClean="0"/>
                        <a:t>4.84</a:t>
                      </a:r>
                      <a:endParaRPr lang="en-US" sz="1600" dirty="0"/>
                    </a:p>
                  </a:txBody>
                  <a:tcPr/>
                </a:tc>
                <a:tc>
                  <a:txBody>
                    <a:bodyPr/>
                    <a:lstStyle/>
                    <a:p>
                      <a:r>
                        <a:rPr lang="en-US" sz="1600" dirty="0" smtClean="0"/>
                        <a:t>1.73</a:t>
                      </a:r>
                      <a:endParaRPr lang="en-US" sz="1600" dirty="0"/>
                    </a:p>
                  </a:txBody>
                  <a:tcPr/>
                </a:tc>
                <a:tc>
                  <a:txBody>
                    <a:bodyPr/>
                    <a:lstStyle/>
                    <a:p>
                      <a:r>
                        <a:rPr lang="en-US" sz="1600" dirty="0" smtClean="0"/>
                        <a:t>3.00</a:t>
                      </a:r>
                      <a:endParaRPr lang="en-US" sz="1600" dirty="0"/>
                    </a:p>
                  </a:txBody>
                  <a:tcPr/>
                </a:tc>
                <a:tc>
                  <a:txBody>
                    <a:bodyPr/>
                    <a:lstStyle/>
                    <a:p>
                      <a:r>
                        <a:rPr lang="en-US" sz="1600" dirty="0" smtClean="0"/>
                        <a:t>67</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5 - How would you classify your pastures?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Unimproved, poor quality</a:t>
                      </a:r>
                      <a:endParaRPr lang="en-US" sz="1600" dirty="0"/>
                    </a:p>
                  </a:txBody>
                  <a:tcPr/>
                </a:tc>
                <a:tc>
                  <a:txBody>
                    <a:bodyPr/>
                    <a:lstStyle/>
                    <a:p>
                      <a:r>
                        <a:rPr lang="en-US" sz="1600" dirty="0" smtClean="0"/>
                        <a:t>8.96%</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Reseeded in last 10 years and good fertility</a:t>
                      </a:r>
                      <a:endParaRPr lang="en-US" sz="1600" dirty="0"/>
                    </a:p>
                  </a:txBody>
                  <a:tcPr/>
                </a:tc>
                <a:tc>
                  <a:txBody>
                    <a:bodyPr/>
                    <a:lstStyle/>
                    <a:p>
                      <a:r>
                        <a:rPr lang="en-US" sz="1600" dirty="0" smtClean="0"/>
                        <a:t>5.97%</a:t>
                      </a:r>
                      <a:endParaRPr lang="en-US" sz="1600" dirty="0"/>
                    </a:p>
                  </a:txBody>
                  <a:tcPr/>
                </a:tc>
                <a:tc>
                  <a:txBody>
                    <a:bodyPr/>
                    <a:lstStyle/>
                    <a:p>
                      <a:r>
                        <a:rPr lang="en-US" sz="1600" dirty="0" smtClean="0"/>
                        <a:t>4</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Reseeded in last 5 years and good fertility</a:t>
                      </a:r>
                      <a:endParaRPr lang="en-US" sz="1600" dirty="0"/>
                    </a:p>
                  </a:txBody>
                  <a:tcPr/>
                </a:tc>
                <a:tc>
                  <a:txBody>
                    <a:bodyPr/>
                    <a:lstStyle/>
                    <a:p>
                      <a:r>
                        <a:rPr lang="en-US" sz="1600" dirty="0" smtClean="0"/>
                        <a:t>5.97%</a:t>
                      </a:r>
                      <a:endParaRPr lang="en-US" sz="1600" dirty="0"/>
                    </a:p>
                  </a:txBody>
                  <a:tcPr/>
                </a:tc>
                <a:tc>
                  <a:txBody>
                    <a:bodyPr/>
                    <a:lstStyle/>
                    <a:p>
                      <a:r>
                        <a:rPr lang="en-US" sz="1600" dirty="0" smtClean="0"/>
                        <a:t>4</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Inter-seeded in last 5 years and good fertility</a:t>
                      </a:r>
                      <a:endParaRPr lang="en-US" sz="1600" dirty="0"/>
                    </a:p>
                  </a:txBody>
                  <a:tcPr/>
                </a:tc>
                <a:tc>
                  <a:txBody>
                    <a:bodyPr/>
                    <a:lstStyle/>
                    <a:p>
                      <a:r>
                        <a:rPr lang="en-US" sz="1600" dirty="0" smtClean="0"/>
                        <a:t>10.45%</a:t>
                      </a:r>
                      <a:endParaRPr lang="en-US" sz="1600" dirty="0"/>
                    </a:p>
                  </a:txBody>
                  <a:tcPr/>
                </a:tc>
                <a:tc>
                  <a:txBody>
                    <a:bodyPr/>
                    <a:lstStyle/>
                    <a:p>
                      <a:r>
                        <a:rPr lang="en-US" sz="1600" dirty="0" smtClean="0"/>
                        <a:t>7</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Highly productive, includes legumes and has high fertility</a:t>
                      </a:r>
                      <a:endParaRPr lang="en-US" sz="1600" dirty="0"/>
                    </a:p>
                  </a:txBody>
                  <a:tcPr/>
                </a:tc>
                <a:tc>
                  <a:txBody>
                    <a:bodyPr/>
                    <a:lstStyle/>
                    <a:p>
                      <a:r>
                        <a:rPr lang="en-US" sz="1600" dirty="0" smtClean="0"/>
                        <a:t>14.93%</a:t>
                      </a:r>
                      <a:endParaRPr lang="en-US" sz="1600" dirty="0"/>
                    </a:p>
                  </a:txBody>
                  <a:tcPr/>
                </a:tc>
                <a:tc>
                  <a:txBody>
                    <a:bodyPr/>
                    <a:lstStyle/>
                    <a:p>
                      <a:r>
                        <a:rPr lang="en-US" sz="1600" dirty="0" smtClean="0"/>
                        <a:t>10</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Variable quality</a:t>
                      </a:r>
                      <a:endParaRPr lang="en-US" sz="1600" dirty="0"/>
                    </a:p>
                  </a:txBody>
                  <a:tcPr/>
                </a:tc>
                <a:tc>
                  <a:txBody>
                    <a:bodyPr/>
                    <a:lstStyle/>
                    <a:p>
                      <a:r>
                        <a:rPr lang="en-US" sz="1600" dirty="0" smtClean="0"/>
                        <a:t>47.76%</a:t>
                      </a:r>
                      <a:endParaRPr lang="en-US" sz="1600" dirty="0"/>
                    </a:p>
                  </a:txBody>
                  <a:tcPr/>
                </a:tc>
                <a:tc>
                  <a:txBody>
                    <a:bodyPr/>
                    <a:lstStyle/>
                    <a:p>
                      <a:r>
                        <a:rPr lang="en-US" sz="1600" dirty="0" smtClean="0"/>
                        <a:t>32</a:t>
                      </a:r>
                      <a:endParaRPr lang="en-US"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5 - How would you classify your pastures?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7</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5.97%</a:t>
                      </a:r>
                      <a:endParaRPr lang="en-US" sz="1600" dirty="0"/>
                    </a:p>
                  </a:txBody>
                  <a:tcPr/>
                </a:tc>
                <a:tc>
                  <a:txBody>
                    <a:bodyPr/>
                    <a:lstStyle/>
                    <a:p>
                      <a:r>
                        <a:rPr lang="en-US" sz="1600" dirty="0" smtClean="0"/>
                        <a:t>4</a:t>
                      </a:r>
                      <a:endParaRPr lang="en-US" sz="1600" dirty="0"/>
                    </a:p>
                  </a:txBody>
                  <a:tcPr/>
                </a:tc>
                <a:extLst>
                  <a:ext uri="{0D108BD9-81ED-4DB2-BD59-A6C34878D82A}">
                    <a16:rowId xmlns:a16="http://schemas.microsoft.com/office/drawing/2014/main" val="10001"/>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67</a:t>
                      </a:r>
                      <a:endParaRPr lang="en-US" sz="1600"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5 - How would you classify your pastures?</a:t>
            </a:r>
            <a:endParaRPr lang="en-US" sz="22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5_7_TEXT - Other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Other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We Bale Graze in the winter.  We have pastures that are Highly to medium, Most have be reseeded in the last 10.  We are building soil</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Need some reseeding to get more diversity and have some fertility issues on certain paddocks.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have variabilityn as have original prairie and interseeded and planted sections of pasture</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All of the above</a:t>
                      </a:r>
                      <a:endParaRPr lang="en-US" sz="16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1 - Do you rotationally graze cattle?</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6 - How many years have you been rotationally grazing?</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6 - How many years have you been rotationally grazing?</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How many years have you been rotationally grazing?</a:t>
                      </a:r>
                      <a:endParaRPr lang="en-US" sz="1600" dirty="0"/>
                    </a:p>
                  </a:txBody>
                  <a:tcPr/>
                </a:tc>
                <a:tc>
                  <a:txBody>
                    <a:bodyPr/>
                    <a:lstStyle/>
                    <a:p>
                      <a:r>
                        <a:rPr lang="en-US" sz="1600" dirty="0" smtClean="0"/>
                        <a:t>1.00</a:t>
                      </a:r>
                      <a:endParaRPr lang="en-US" sz="1600" dirty="0"/>
                    </a:p>
                  </a:txBody>
                  <a:tcPr/>
                </a:tc>
                <a:tc>
                  <a:txBody>
                    <a:bodyPr/>
                    <a:lstStyle/>
                    <a:p>
                      <a:r>
                        <a:rPr lang="en-US" sz="1600" dirty="0" smtClean="0"/>
                        <a:t>4.00</a:t>
                      </a:r>
                      <a:endParaRPr lang="en-US" sz="1600" dirty="0"/>
                    </a:p>
                  </a:txBody>
                  <a:tcPr/>
                </a:tc>
                <a:tc>
                  <a:txBody>
                    <a:bodyPr/>
                    <a:lstStyle/>
                    <a:p>
                      <a:r>
                        <a:rPr lang="en-US" sz="1600" dirty="0" smtClean="0"/>
                        <a:t>2.64</a:t>
                      </a:r>
                      <a:endParaRPr lang="en-US" sz="1600" dirty="0"/>
                    </a:p>
                  </a:txBody>
                  <a:tcPr/>
                </a:tc>
                <a:tc>
                  <a:txBody>
                    <a:bodyPr/>
                    <a:lstStyle/>
                    <a:p>
                      <a:r>
                        <a:rPr lang="en-US" sz="1600" dirty="0" smtClean="0"/>
                        <a:t>1.13</a:t>
                      </a:r>
                      <a:endParaRPr lang="en-US" sz="1600" dirty="0"/>
                    </a:p>
                  </a:txBody>
                  <a:tcPr/>
                </a:tc>
                <a:tc>
                  <a:txBody>
                    <a:bodyPr/>
                    <a:lstStyle/>
                    <a:p>
                      <a:r>
                        <a:rPr lang="en-US" sz="1600" dirty="0" smtClean="0"/>
                        <a:t>1.27</a:t>
                      </a:r>
                      <a:endParaRPr lang="en-US" sz="1600" dirty="0"/>
                    </a:p>
                  </a:txBody>
                  <a:tcPr/>
                </a:tc>
                <a:tc>
                  <a:txBody>
                    <a:bodyPr/>
                    <a:lstStyle/>
                    <a:p>
                      <a:r>
                        <a:rPr lang="en-US" sz="1600" dirty="0" smtClean="0"/>
                        <a:t>67</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6 - How many years have you been rotationally grazing?</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0-3</a:t>
                      </a:r>
                      <a:endParaRPr lang="en-US" sz="1600" dirty="0"/>
                    </a:p>
                  </a:txBody>
                  <a:tcPr/>
                </a:tc>
                <a:tc>
                  <a:txBody>
                    <a:bodyPr/>
                    <a:lstStyle/>
                    <a:p>
                      <a:r>
                        <a:rPr lang="en-US" sz="1600" dirty="0" smtClean="0"/>
                        <a:t>20.90%</a:t>
                      </a:r>
                      <a:endParaRPr lang="en-US" sz="1600" dirty="0"/>
                    </a:p>
                  </a:txBody>
                  <a:tcPr/>
                </a:tc>
                <a:tc>
                  <a:txBody>
                    <a:bodyPr/>
                    <a:lstStyle/>
                    <a:p>
                      <a:r>
                        <a:rPr lang="en-US" sz="1600" dirty="0" smtClean="0"/>
                        <a:t>14</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4-6</a:t>
                      </a:r>
                      <a:endParaRPr lang="en-US" sz="1600" dirty="0"/>
                    </a:p>
                  </a:txBody>
                  <a:tcPr/>
                </a:tc>
                <a:tc>
                  <a:txBody>
                    <a:bodyPr/>
                    <a:lstStyle/>
                    <a:p>
                      <a:r>
                        <a:rPr lang="en-US" sz="1600" dirty="0" smtClean="0"/>
                        <a:t>25.37%</a:t>
                      </a:r>
                      <a:endParaRPr lang="en-US" sz="1600" dirty="0"/>
                    </a:p>
                  </a:txBody>
                  <a:tcPr/>
                </a:tc>
                <a:tc>
                  <a:txBody>
                    <a:bodyPr/>
                    <a:lstStyle/>
                    <a:p>
                      <a:r>
                        <a:rPr lang="en-US" sz="1600" dirty="0" smtClean="0"/>
                        <a:t>17</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7-10</a:t>
                      </a:r>
                      <a:endParaRPr lang="en-US" sz="1600" dirty="0"/>
                    </a:p>
                  </a:txBody>
                  <a:tcPr/>
                </a:tc>
                <a:tc>
                  <a:txBody>
                    <a:bodyPr/>
                    <a:lstStyle/>
                    <a:p>
                      <a:r>
                        <a:rPr lang="en-US" sz="1600" dirty="0" smtClean="0"/>
                        <a:t>22.39%</a:t>
                      </a:r>
                      <a:endParaRPr lang="en-US" sz="1600" dirty="0"/>
                    </a:p>
                  </a:txBody>
                  <a:tcPr/>
                </a:tc>
                <a:tc>
                  <a:txBody>
                    <a:bodyPr/>
                    <a:lstStyle/>
                    <a:p>
                      <a:r>
                        <a:rPr lang="en-US" sz="1600" dirty="0" smtClean="0"/>
                        <a:t>15</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&gt;10</a:t>
                      </a:r>
                      <a:endParaRPr lang="en-US" sz="1600" dirty="0"/>
                    </a:p>
                  </a:txBody>
                  <a:tcPr/>
                </a:tc>
                <a:tc>
                  <a:txBody>
                    <a:bodyPr/>
                    <a:lstStyle/>
                    <a:p>
                      <a:r>
                        <a:rPr lang="en-US" sz="1600" dirty="0" smtClean="0"/>
                        <a:t>31.34%</a:t>
                      </a:r>
                      <a:endParaRPr lang="en-US" sz="1600" dirty="0"/>
                    </a:p>
                  </a:txBody>
                  <a:tcPr/>
                </a:tc>
                <a:tc>
                  <a:txBody>
                    <a:bodyPr/>
                    <a:lstStyle/>
                    <a:p>
                      <a:r>
                        <a:rPr lang="en-US" sz="1600" dirty="0" smtClean="0"/>
                        <a:t>21</a:t>
                      </a:r>
                      <a:endParaRPr lang="en-US" sz="1600" dirty="0"/>
                    </a:p>
                  </a:txBody>
                  <a:tcPr/>
                </a:tc>
                <a:extLst>
                  <a:ext uri="{0D108BD9-81ED-4DB2-BD59-A6C34878D82A}">
                    <a16:rowId xmlns:a16="http://schemas.microsoft.com/office/drawing/2014/main" val="10004"/>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67</a:t>
                      </a:r>
                      <a:endParaRPr lang="en-US"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7 - Number of cows or yearlings or total of both? (do not count nursing calves.)</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7 - Number of cows or yearlings or total of both? (do not count nursing calves.)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Number of cows or yearlings or total of both? (do not count nursing calves.)</a:t>
                      </a:r>
                      <a:endParaRPr lang="en-US" sz="1600" dirty="0"/>
                    </a:p>
                  </a:txBody>
                  <a:tcPr/>
                </a:tc>
                <a:tc>
                  <a:txBody>
                    <a:bodyPr/>
                    <a:lstStyle/>
                    <a:p>
                      <a:r>
                        <a:rPr lang="en-US" sz="1600" dirty="0" smtClean="0"/>
                        <a:t>1.00</a:t>
                      </a:r>
                      <a:endParaRPr lang="en-US" sz="1600" dirty="0"/>
                    </a:p>
                  </a:txBody>
                  <a:tcPr/>
                </a:tc>
                <a:tc>
                  <a:txBody>
                    <a:bodyPr/>
                    <a:lstStyle/>
                    <a:p>
                      <a:r>
                        <a:rPr lang="en-US" sz="1600" dirty="0" smtClean="0"/>
                        <a:t>5.00</a:t>
                      </a:r>
                      <a:endParaRPr lang="en-US" sz="1600" dirty="0"/>
                    </a:p>
                  </a:txBody>
                  <a:tcPr/>
                </a:tc>
                <a:tc>
                  <a:txBody>
                    <a:bodyPr/>
                    <a:lstStyle/>
                    <a:p>
                      <a:r>
                        <a:rPr lang="en-US" sz="1600" dirty="0" smtClean="0"/>
                        <a:t>3.40</a:t>
                      </a:r>
                      <a:endParaRPr lang="en-US" sz="1600" dirty="0"/>
                    </a:p>
                  </a:txBody>
                  <a:tcPr/>
                </a:tc>
                <a:tc>
                  <a:txBody>
                    <a:bodyPr/>
                    <a:lstStyle/>
                    <a:p>
                      <a:r>
                        <a:rPr lang="en-US" sz="1600" dirty="0" smtClean="0"/>
                        <a:t>1.47</a:t>
                      </a:r>
                      <a:endParaRPr lang="en-US" sz="1600" dirty="0"/>
                    </a:p>
                  </a:txBody>
                  <a:tcPr/>
                </a:tc>
                <a:tc>
                  <a:txBody>
                    <a:bodyPr/>
                    <a:lstStyle/>
                    <a:p>
                      <a:r>
                        <a:rPr lang="en-US" sz="1600" dirty="0" smtClean="0"/>
                        <a:t>2.15</a:t>
                      </a:r>
                      <a:endParaRPr lang="en-US" sz="1600" dirty="0"/>
                    </a:p>
                  </a:txBody>
                  <a:tcPr/>
                </a:tc>
                <a:tc>
                  <a:txBody>
                    <a:bodyPr/>
                    <a:lstStyle/>
                    <a:p>
                      <a:r>
                        <a:rPr lang="en-US" sz="1600" dirty="0" smtClean="0"/>
                        <a:t>67</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7 - Number of cows or yearlings or total of both? (do not count nursing calves.)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01-10</a:t>
                      </a:r>
                      <a:endParaRPr lang="en-US" sz="1600" dirty="0"/>
                    </a:p>
                  </a:txBody>
                  <a:tcPr/>
                </a:tc>
                <a:tc>
                  <a:txBody>
                    <a:bodyPr/>
                    <a:lstStyle/>
                    <a:p>
                      <a:r>
                        <a:rPr lang="en-US" sz="1600" dirty="0" smtClean="0"/>
                        <a:t>16.42%</a:t>
                      </a:r>
                      <a:endParaRPr lang="en-US" sz="1600" dirty="0"/>
                    </a:p>
                  </a:txBody>
                  <a:tcPr/>
                </a:tc>
                <a:tc>
                  <a:txBody>
                    <a:bodyPr/>
                    <a:lstStyle/>
                    <a:p>
                      <a:r>
                        <a:rPr lang="en-US" sz="1600" dirty="0" smtClean="0"/>
                        <a:t>11</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11-20</a:t>
                      </a:r>
                      <a:endParaRPr lang="en-US" sz="1600" dirty="0"/>
                    </a:p>
                  </a:txBody>
                  <a:tcPr/>
                </a:tc>
                <a:tc>
                  <a:txBody>
                    <a:bodyPr/>
                    <a:lstStyle/>
                    <a:p>
                      <a:r>
                        <a:rPr lang="en-US" sz="1600" dirty="0" smtClean="0"/>
                        <a:t>11.94%</a:t>
                      </a:r>
                      <a:endParaRPr lang="en-US" sz="1600" dirty="0"/>
                    </a:p>
                  </a:txBody>
                  <a:tcPr/>
                </a:tc>
                <a:tc>
                  <a:txBody>
                    <a:bodyPr/>
                    <a:lstStyle/>
                    <a:p>
                      <a:r>
                        <a:rPr lang="en-US" sz="1600" dirty="0" smtClean="0"/>
                        <a:t>8</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21-40</a:t>
                      </a:r>
                      <a:endParaRPr lang="en-US" sz="1600" dirty="0"/>
                    </a:p>
                  </a:txBody>
                  <a:tcPr/>
                </a:tc>
                <a:tc>
                  <a:txBody>
                    <a:bodyPr/>
                    <a:lstStyle/>
                    <a:p>
                      <a:r>
                        <a:rPr lang="en-US" sz="1600" dirty="0" smtClean="0"/>
                        <a:t>20.90%</a:t>
                      </a:r>
                      <a:endParaRPr lang="en-US" sz="1600" dirty="0"/>
                    </a:p>
                  </a:txBody>
                  <a:tcPr/>
                </a:tc>
                <a:tc>
                  <a:txBody>
                    <a:bodyPr/>
                    <a:lstStyle/>
                    <a:p>
                      <a:r>
                        <a:rPr lang="en-US" sz="1600" dirty="0" smtClean="0"/>
                        <a:t>14</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41-60</a:t>
                      </a:r>
                      <a:endParaRPr lang="en-US" sz="1600" dirty="0"/>
                    </a:p>
                  </a:txBody>
                  <a:tcPr/>
                </a:tc>
                <a:tc>
                  <a:txBody>
                    <a:bodyPr/>
                    <a:lstStyle/>
                    <a:p>
                      <a:r>
                        <a:rPr lang="en-US" sz="1600" dirty="0" smtClean="0"/>
                        <a:t>16.42%</a:t>
                      </a:r>
                      <a:endParaRPr lang="en-US" sz="1600" dirty="0"/>
                    </a:p>
                  </a:txBody>
                  <a:tcPr/>
                </a:tc>
                <a:tc>
                  <a:txBody>
                    <a:bodyPr/>
                    <a:lstStyle/>
                    <a:p>
                      <a:r>
                        <a:rPr lang="en-US" sz="1600" dirty="0" smtClean="0"/>
                        <a:t>11</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&gt;60</a:t>
                      </a:r>
                      <a:endParaRPr lang="en-US" sz="1600" dirty="0"/>
                    </a:p>
                  </a:txBody>
                  <a:tcPr/>
                </a:tc>
                <a:tc>
                  <a:txBody>
                    <a:bodyPr/>
                    <a:lstStyle/>
                    <a:p>
                      <a:r>
                        <a:rPr lang="en-US" sz="1600" dirty="0" smtClean="0"/>
                        <a:t>34.33%</a:t>
                      </a:r>
                      <a:endParaRPr lang="en-US" sz="1600" dirty="0"/>
                    </a:p>
                  </a:txBody>
                  <a:tcPr/>
                </a:tc>
                <a:tc>
                  <a:txBody>
                    <a:bodyPr/>
                    <a:lstStyle/>
                    <a:p>
                      <a:r>
                        <a:rPr lang="en-US" sz="1600" dirty="0" smtClean="0"/>
                        <a:t>23</a:t>
                      </a:r>
                      <a:endParaRPr lang="en-US" sz="1600" dirty="0"/>
                    </a:p>
                  </a:txBody>
                  <a:tcPr/>
                </a:tc>
                <a:extLst>
                  <a:ext uri="{0D108BD9-81ED-4DB2-BD59-A6C34878D82A}">
                    <a16:rowId xmlns:a16="http://schemas.microsoft.com/office/drawing/2014/main" val="10005"/>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67</a:t>
                      </a:r>
                      <a:endParaRPr lang="en-US"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8 - Number of pasture acres.</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8 - Number of pasture acres.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Number of pasture acres.</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6.00</a:t>
                      </a:r>
                      <a:endParaRPr lang="en-US" sz="1600" dirty="0"/>
                    </a:p>
                  </a:txBody>
                  <a:tcPr/>
                </a:tc>
                <a:tc>
                  <a:txBody>
                    <a:bodyPr/>
                    <a:lstStyle/>
                    <a:p>
                      <a:r>
                        <a:rPr lang="en-US" sz="1600" dirty="0" smtClean="0"/>
                        <a:t>4.39</a:t>
                      </a:r>
                      <a:endParaRPr lang="en-US" sz="1600" dirty="0"/>
                    </a:p>
                  </a:txBody>
                  <a:tcPr/>
                </a:tc>
                <a:tc>
                  <a:txBody>
                    <a:bodyPr/>
                    <a:lstStyle/>
                    <a:p>
                      <a:r>
                        <a:rPr lang="en-US" sz="1600" dirty="0" smtClean="0"/>
                        <a:t>1.76</a:t>
                      </a:r>
                      <a:endParaRPr lang="en-US" sz="1600" dirty="0"/>
                    </a:p>
                  </a:txBody>
                  <a:tcPr/>
                </a:tc>
                <a:tc>
                  <a:txBody>
                    <a:bodyPr/>
                    <a:lstStyle/>
                    <a:p>
                      <a:r>
                        <a:rPr lang="en-US" sz="1600" dirty="0" smtClean="0"/>
                        <a:t>3.10</a:t>
                      </a:r>
                      <a:endParaRPr lang="en-US" sz="1600" dirty="0"/>
                    </a:p>
                  </a:txBody>
                  <a:tcPr/>
                </a:tc>
                <a:tc>
                  <a:txBody>
                    <a:bodyPr/>
                    <a:lstStyle/>
                    <a:p>
                      <a:r>
                        <a:rPr lang="en-US" sz="1600" dirty="0" smtClean="0"/>
                        <a:t>67</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8 - Number of pasture acres.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0-10</a:t>
                      </a:r>
                      <a:endParaRPr lang="en-US" sz="1600" dirty="0"/>
                    </a:p>
                  </a:txBody>
                  <a:tcPr/>
                </a:tc>
                <a:tc>
                  <a:txBody>
                    <a:bodyPr/>
                    <a:lstStyle/>
                    <a:p>
                      <a:r>
                        <a:rPr lang="en-US" sz="1600" dirty="0" smtClean="0"/>
                        <a:t>8.96%</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11-20</a:t>
                      </a:r>
                      <a:endParaRPr lang="en-US" sz="1600" dirty="0"/>
                    </a:p>
                  </a:txBody>
                  <a:tcPr/>
                </a:tc>
                <a:tc>
                  <a:txBody>
                    <a:bodyPr/>
                    <a:lstStyle/>
                    <a:p>
                      <a:r>
                        <a:rPr lang="en-US" sz="1600" dirty="0" smtClean="0"/>
                        <a:t>10.45%</a:t>
                      </a:r>
                      <a:endParaRPr lang="en-US" sz="1600" dirty="0"/>
                    </a:p>
                  </a:txBody>
                  <a:tcPr/>
                </a:tc>
                <a:tc>
                  <a:txBody>
                    <a:bodyPr/>
                    <a:lstStyle/>
                    <a:p>
                      <a:r>
                        <a:rPr lang="en-US" sz="1600" dirty="0" smtClean="0"/>
                        <a:t>7</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21-40</a:t>
                      </a:r>
                      <a:endParaRPr lang="en-US" sz="1600" dirty="0"/>
                    </a:p>
                  </a:txBody>
                  <a:tcPr/>
                </a:tc>
                <a:tc>
                  <a:txBody>
                    <a:bodyPr/>
                    <a:lstStyle/>
                    <a:p>
                      <a:r>
                        <a:rPr lang="en-US" sz="1600" dirty="0" smtClean="0"/>
                        <a:t>14.93%</a:t>
                      </a:r>
                      <a:endParaRPr lang="en-US" sz="1600" dirty="0"/>
                    </a:p>
                  </a:txBody>
                  <a:tcPr/>
                </a:tc>
                <a:tc>
                  <a:txBody>
                    <a:bodyPr/>
                    <a:lstStyle/>
                    <a:p>
                      <a:r>
                        <a:rPr lang="en-US" sz="1600" dirty="0" smtClean="0"/>
                        <a:t>10</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41-60</a:t>
                      </a:r>
                      <a:endParaRPr lang="en-US" sz="1600" dirty="0"/>
                    </a:p>
                  </a:txBody>
                  <a:tcPr/>
                </a:tc>
                <a:tc>
                  <a:txBody>
                    <a:bodyPr/>
                    <a:lstStyle/>
                    <a:p>
                      <a:r>
                        <a:rPr lang="en-US" sz="1600" dirty="0" smtClean="0"/>
                        <a:t>7.46%</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61-80</a:t>
                      </a:r>
                      <a:endParaRPr lang="en-US" sz="1600" dirty="0"/>
                    </a:p>
                  </a:txBody>
                  <a:tcPr/>
                </a:tc>
                <a:tc>
                  <a:txBody>
                    <a:bodyPr/>
                    <a:lstStyle/>
                    <a:p>
                      <a:r>
                        <a:rPr lang="en-US" sz="1600" dirty="0" smtClean="0"/>
                        <a:t>14.93%</a:t>
                      </a:r>
                      <a:endParaRPr lang="en-US" sz="1600" dirty="0"/>
                    </a:p>
                  </a:txBody>
                  <a:tcPr/>
                </a:tc>
                <a:tc>
                  <a:txBody>
                    <a:bodyPr/>
                    <a:lstStyle/>
                    <a:p>
                      <a:r>
                        <a:rPr lang="en-US" sz="1600" dirty="0" smtClean="0"/>
                        <a:t>10</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&gt;80</a:t>
                      </a:r>
                      <a:endParaRPr lang="en-US" sz="1600" dirty="0"/>
                    </a:p>
                  </a:txBody>
                  <a:tcPr/>
                </a:tc>
                <a:tc>
                  <a:txBody>
                    <a:bodyPr/>
                    <a:lstStyle/>
                    <a:p>
                      <a:r>
                        <a:rPr lang="en-US" sz="1600" dirty="0" smtClean="0"/>
                        <a:t>43.28%</a:t>
                      </a:r>
                      <a:endParaRPr lang="en-US" sz="1600" dirty="0"/>
                    </a:p>
                  </a:txBody>
                  <a:tcPr/>
                </a:tc>
                <a:tc>
                  <a:txBody>
                    <a:bodyPr/>
                    <a:lstStyle/>
                    <a:p>
                      <a:r>
                        <a:rPr lang="en-US" sz="1600" dirty="0" smtClean="0"/>
                        <a:t>29</a:t>
                      </a:r>
                      <a:endParaRPr lang="en-US" sz="1600" dirty="0"/>
                    </a:p>
                  </a:txBody>
                  <a:tcPr/>
                </a:tc>
                <a:extLst>
                  <a:ext uri="{0D108BD9-81ED-4DB2-BD59-A6C34878D82A}">
                    <a16:rowId xmlns:a16="http://schemas.microsoft.com/office/drawing/2014/main" val="10006"/>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67</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9 - Number of paddocks (pasture subdivisions.)</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1 - Do you rotationally graze cattle?</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Do you rotationally graze cattle?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3.00</a:t>
                      </a:r>
                      <a:endParaRPr lang="en-US" sz="1600" dirty="0"/>
                    </a:p>
                  </a:txBody>
                  <a:tcPr/>
                </a:tc>
                <a:tc>
                  <a:txBody>
                    <a:bodyPr/>
                    <a:lstStyle/>
                    <a:p>
                      <a:r>
                        <a:rPr lang="en-US" sz="1600" dirty="0" smtClean="0"/>
                        <a:t>1.14</a:t>
                      </a:r>
                      <a:endParaRPr lang="en-US" sz="1600" dirty="0"/>
                    </a:p>
                  </a:txBody>
                  <a:tcPr/>
                </a:tc>
                <a:tc>
                  <a:txBody>
                    <a:bodyPr/>
                    <a:lstStyle/>
                    <a:p>
                      <a:r>
                        <a:rPr lang="en-US" sz="1600" dirty="0" smtClean="0"/>
                        <a:t>0.52</a:t>
                      </a:r>
                      <a:endParaRPr lang="en-US" sz="1600" dirty="0"/>
                    </a:p>
                  </a:txBody>
                  <a:tcPr/>
                </a:tc>
                <a:tc>
                  <a:txBody>
                    <a:bodyPr/>
                    <a:lstStyle/>
                    <a:p>
                      <a:r>
                        <a:rPr lang="en-US" sz="1600" dirty="0" smtClean="0"/>
                        <a:t>0.27</a:t>
                      </a:r>
                      <a:endParaRPr lang="en-US" sz="1600" dirty="0"/>
                    </a:p>
                  </a:txBody>
                  <a:tcPr/>
                </a:tc>
                <a:tc>
                  <a:txBody>
                    <a:bodyPr/>
                    <a:lstStyle/>
                    <a:p>
                      <a:r>
                        <a:rPr lang="en-US" sz="1600" dirty="0" smtClean="0"/>
                        <a:t>70</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9 - Number of paddocks (pasture subdivisions.)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Number of paddocks (pasture subdivisions.)</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6.00</a:t>
                      </a:r>
                      <a:endParaRPr lang="en-US" sz="1600" dirty="0"/>
                    </a:p>
                  </a:txBody>
                  <a:tcPr/>
                </a:tc>
                <a:tc>
                  <a:txBody>
                    <a:bodyPr/>
                    <a:lstStyle/>
                    <a:p>
                      <a:r>
                        <a:rPr lang="en-US" sz="1600" dirty="0" smtClean="0"/>
                        <a:t>3.84</a:t>
                      </a:r>
                      <a:endParaRPr lang="en-US" sz="1600" dirty="0"/>
                    </a:p>
                  </a:txBody>
                  <a:tcPr/>
                </a:tc>
                <a:tc>
                  <a:txBody>
                    <a:bodyPr/>
                    <a:lstStyle/>
                    <a:p>
                      <a:r>
                        <a:rPr lang="en-US" sz="1600" dirty="0" smtClean="0"/>
                        <a:t>1.48</a:t>
                      </a:r>
                      <a:endParaRPr lang="en-US" sz="1600" dirty="0"/>
                    </a:p>
                  </a:txBody>
                  <a:tcPr/>
                </a:tc>
                <a:tc>
                  <a:txBody>
                    <a:bodyPr/>
                    <a:lstStyle/>
                    <a:p>
                      <a:r>
                        <a:rPr lang="en-US" sz="1600" dirty="0" smtClean="0"/>
                        <a:t>2.20</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9 - Number of paddocks (pasture subdivisions.)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1</a:t>
                      </a:r>
                      <a:endParaRPr lang="en-US" sz="1600" dirty="0"/>
                    </a:p>
                  </a:txBody>
                  <a:tcPr/>
                </a:tc>
                <a:tc>
                  <a:txBody>
                    <a:bodyPr/>
                    <a:lstStyle/>
                    <a:p>
                      <a:r>
                        <a:rPr lang="en-US" sz="1600" dirty="0" smtClean="0"/>
                        <a:t>3.23%</a:t>
                      </a:r>
                      <a:endParaRPr lang="en-US" sz="1600" dirty="0"/>
                    </a:p>
                  </a:txBody>
                  <a:tcPr/>
                </a:tc>
                <a:tc>
                  <a:txBody>
                    <a:bodyPr/>
                    <a:lstStyle/>
                    <a:p>
                      <a:r>
                        <a:rPr lang="en-US" sz="1600" dirty="0" smtClean="0"/>
                        <a:t>2</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2-8</a:t>
                      </a:r>
                      <a:endParaRPr lang="en-US" sz="1600" dirty="0"/>
                    </a:p>
                  </a:txBody>
                  <a:tcPr/>
                </a:tc>
                <a:tc>
                  <a:txBody>
                    <a:bodyPr/>
                    <a:lstStyle/>
                    <a:p>
                      <a:r>
                        <a:rPr lang="en-US" sz="1600" dirty="0" smtClean="0"/>
                        <a:t>24.19%</a:t>
                      </a:r>
                      <a:endParaRPr lang="en-US" sz="1600" dirty="0"/>
                    </a:p>
                  </a:txBody>
                  <a:tcPr/>
                </a:tc>
                <a:tc>
                  <a:txBody>
                    <a:bodyPr/>
                    <a:lstStyle/>
                    <a:p>
                      <a:r>
                        <a:rPr lang="en-US" sz="1600" dirty="0" smtClean="0"/>
                        <a:t>15</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9-16</a:t>
                      </a:r>
                      <a:endParaRPr lang="en-US" sz="1600" dirty="0"/>
                    </a:p>
                  </a:txBody>
                  <a:tcPr/>
                </a:tc>
                <a:tc>
                  <a:txBody>
                    <a:bodyPr/>
                    <a:lstStyle/>
                    <a:p>
                      <a:r>
                        <a:rPr lang="en-US" sz="1600" dirty="0" smtClean="0"/>
                        <a:t>12.90%</a:t>
                      </a:r>
                      <a:endParaRPr lang="en-US" sz="1600" dirty="0"/>
                    </a:p>
                  </a:txBody>
                  <a:tcPr/>
                </a:tc>
                <a:tc>
                  <a:txBody>
                    <a:bodyPr/>
                    <a:lstStyle/>
                    <a:p>
                      <a:r>
                        <a:rPr lang="en-US" sz="1600" dirty="0" smtClean="0"/>
                        <a:t>8</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17-24</a:t>
                      </a:r>
                      <a:endParaRPr lang="en-US" sz="1600" dirty="0"/>
                    </a:p>
                  </a:txBody>
                  <a:tcPr/>
                </a:tc>
                <a:tc>
                  <a:txBody>
                    <a:bodyPr/>
                    <a:lstStyle/>
                    <a:p>
                      <a:r>
                        <a:rPr lang="en-US" sz="1600" dirty="0" smtClean="0"/>
                        <a:t>19.35%</a:t>
                      </a:r>
                      <a:endParaRPr lang="en-US" sz="1600" dirty="0"/>
                    </a:p>
                  </a:txBody>
                  <a:tcPr/>
                </a:tc>
                <a:tc>
                  <a:txBody>
                    <a:bodyPr/>
                    <a:lstStyle/>
                    <a:p>
                      <a:r>
                        <a:rPr lang="en-US" sz="1600" dirty="0" smtClean="0"/>
                        <a:t>12</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25-50</a:t>
                      </a:r>
                      <a:endParaRPr lang="en-US" sz="1600" dirty="0"/>
                    </a:p>
                  </a:txBody>
                  <a:tcPr/>
                </a:tc>
                <a:tc>
                  <a:txBody>
                    <a:bodyPr/>
                    <a:lstStyle/>
                    <a:p>
                      <a:r>
                        <a:rPr lang="en-US" sz="1600" dirty="0" smtClean="0"/>
                        <a:t>25.81%</a:t>
                      </a:r>
                      <a:endParaRPr lang="en-US" sz="1600" dirty="0"/>
                    </a:p>
                  </a:txBody>
                  <a:tcPr/>
                </a:tc>
                <a:tc>
                  <a:txBody>
                    <a:bodyPr/>
                    <a:lstStyle/>
                    <a:p>
                      <a:r>
                        <a:rPr lang="en-US" sz="1600" dirty="0" smtClean="0"/>
                        <a:t>16</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&gt;50</a:t>
                      </a:r>
                      <a:endParaRPr lang="en-US" sz="1600" dirty="0"/>
                    </a:p>
                  </a:txBody>
                  <a:tcPr/>
                </a:tc>
                <a:tc>
                  <a:txBody>
                    <a:bodyPr/>
                    <a:lstStyle/>
                    <a:p>
                      <a:r>
                        <a:rPr lang="en-US" sz="1600" dirty="0" smtClean="0"/>
                        <a:t>14.52%</a:t>
                      </a:r>
                      <a:endParaRPr lang="en-US" sz="1600" dirty="0"/>
                    </a:p>
                  </a:txBody>
                  <a:tcPr/>
                </a:tc>
                <a:tc>
                  <a:txBody>
                    <a:bodyPr/>
                    <a:lstStyle/>
                    <a:p>
                      <a:r>
                        <a:rPr lang="en-US" sz="1600" dirty="0" smtClean="0"/>
                        <a:t>9</a:t>
                      </a:r>
                      <a:endParaRPr lang="en-US" sz="1600" dirty="0"/>
                    </a:p>
                  </a:txBody>
                  <a:tcPr/>
                </a:tc>
                <a:extLst>
                  <a:ext uri="{0D108BD9-81ED-4DB2-BD59-A6C34878D82A}">
                    <a16:rowId xmlns:a16="http://schemas.microsoft.com/office/drawing/2014/main" val="10006"/>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10 - Size of paddocks (acres.) They may change during the season but what it your average paddock size.</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10 - Size of paddocks (acres.) They may change during the season but what it your average paddock size.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Size of paddocks (acres.) They may change during the season but what it your average paddock size.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7.00</a:t>
                      </a:r>
                      <a:endParaRPr lang="en-US" sz="1600" dirty="0"/>
                    </a:p>
                  </a:txBody>
                  <a:tcPr/>
                </a:tc>
                <a:tc>
                  <a:txBody>
                    <a:bodyPr/>
                    <a:lstStyle/>
                    <a:p>
                      <a:r>
                        <a:rPr lang="en-US" sz="1600" dirty="0" smtClean="0"/>
                        <a:t>3.68</a:t>
                      </a:r>
                      <a:endParaRPr lang="en-US" sz="1600" dirty="0"/>
                    </a:p>
                  </a:txBody>
                  <a:tcPr/>
                </a:tc>
                <a:tc>
                  <a:txBody>
                    <a:bodyPr/>
                    <a:lstStyle/>
                    <a:p>
                      <a:r>
                        <a:rPr lang="en-US" sz="1600" dirty="0" smtClean="0"/>
                        <a:t>2.12</a:t>
                      </a:r>
                      <a:endParaRPr lang="en-US" sz="1600" dirty="0"/>
                    </a:p>
                  </a:txBody>
                  <a:tcPr/>
                </a:tc>
                <a:tc>
                  <a:txBody>
                    <a:bodyPr/>
                    <a:lstStyle/>
                    <a:p>
                      <a:r>
                        <a:rPr lang="en-US" sz="1600" dirty="0" smtClean="0"/>
                        <a:t>4.50</a:t>
                      </a:r>
                      <a:endParaRPr lang="en-US" sz="1600" dirty="0"/>
                    </a:p>
                  </a:txBody>
                  <a:tcPr/>
                </a:tc>
                <a:tc>
                  <a:txBody>
                    <a:bodyPr/>
                    <a:lstStyle/>
                    <a:p>
                      <a:r>
                        <a:rPr lang="en-US" sz="1600" dirty="0" smtClean="0"/>
                        <a:t>63</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10 - Size of paddocks (acres.) They may change during the season but what it your average paddock size.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&lt;1</a:t>
                      </a:r>
                      <a:endParaRPr lang="en-US" sz="1600" dirty="0"/>
                    </a:p>
                  </a:txBody>
                  <a:tcPr/>
                </a:tc>
                <a:tc>
                  <a:txBody>
                    <a:bodyPr/>
                    <a:lstStyle/>
                    <a:p>
                      <a:r>
                        <a:rPr lang="en-US" sz="1600" dirty="0" smtClean="0"/>
                        <a:t>15.87%</a:t>
                      </a:r>
                      <a:endParaRPr lang="en-US" sz="1600" dirty="0"/>
                    </a:p>
                  </a:txBody>
                  <a:tcPr/>
                </a:tc>
                <a:tc>
                  <a:txBody>
                    <a:bodyPr/>
                    <a:lstStyle/>
                    <a:p>
                      <a:r>
                        <a:rPr lang="en-US" sz="1600" dirty="0" smtClean="0"/>
                        <a:t>10</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1.0-1.9</a:t>
                      </a:r>
                      <a:endParaRPr lang="en-US" sz="1600" dirty="0"/>
                    </a:p>
                  </a:txBody>
                  <a:tcPr/>
                </a:tc>
                <a:tc>
                  <a:txBody>
                    <a:bodyPr/>
                    <a:lstStyle/>
                    <a:p>
                      <a:r>
                        <a:rPr lang="en-US" sz="1600" dirty="0" smtClean="0"/>
                        <a:t>26.98%</a:t>
                      </a:r>
                      <a:endParaRPr lang="en-US" sz="1600" dirty="0"/>
                    </a:p>
                  </a:txBody>
                  <a:tcPr/>
                </a:tc>
                <a:tc>
                  <a:txBody>
                    <a:bodyPr/>
                    <a:lstStyle/>
                    <a:p>
                      <a:r>
                        <a:rPr lang="en-US" sz="1600" dirty="0" smtClean="0"/>
                        <a:t>17</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2.0-2.9</a:t>
                      </a:r>
                      <a:endParaRPr lang="en-US" sz="1600" dirty="0"/>
                    </a:p>
                  </a:txBody>
                  <a:tcPr/>
                </a:tc>
                <a:tc>
                  <a:txBody>
                    <a:bodyPr/>
                    <a:lstStyle/>
                    <a:p>
                      <a:r>
                        <a:rPr lang="en-US" sz="1600" dirty="0" smtClean="0"/>
                        <a:t>9.52%</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3.0-3.9</a:t>
                      </a:r>
                      <a:endParaRPr lang="en-US" sz="1600" dirty="0"/>
                    </a:p>
                  </a:txBody>
                  <a:tcPr/>
                </a:tc>
                <a:tc>
                  <a:txBody>
                    <a:bodyPr/>
                    <a:lstStyle/>
                    <a:p>
                      <a:r>
                        <a:rPr lang="en-US" sz="1600" dirty="0" smtClean="0"/>
                        <a:t>11.11%</a:t>
                      </a:r>
                      <a:endParaRPr lang="en-US" sz="1600" dirty="0"/>
                    </a:p>
                  </a:txBody>
                  <a:tcPr/>
                </a:tc>
                <a:tc>
                  <a:txBody>
                    <a:bodyPr/>
                    <a:lstStyle/>
                    <a:p>
                      <a:r>
                        <a:rPr lang="en-US" sz="1600" dirty="0" smtClean="0"/>
                        <a:t>7</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4.0-4.9</a:t>
                      </a:r>
                      <a:endParaRPr lang="en-US" sz="1600" dirty="0"/>
                    </a:p>
                  </a:txBody>
                  <a:tcPr/>
                </a:tc>
                <a:tc>
                  <a:txBody>
                    <a:bodyPr/>
                    <a:lstStyle/>
                    <a:p>
                      <a:r>
                        <a:rPr lang="en-US" sz="1600" dirty="0" smtClean="0"/>
                        <a:t>11.11%</a:t>
                      </a:r>
                      <a:endParaRPr lang="en-US" sz="1600" dirty="0"/>
                    </a:p>
                  </a:txBody>
                  <a:tcPr/>
                </a:tc>
                <a:tc>
                  <a:txBody>
                    <a:bodyPr/>
                    <a:lstStyle/>
                    <a:p>
                      <a:r>
                        <a:rPr lang="en-US" sz="1600" dirty="0" smtClean="0"/>
                        <a:t>7</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5.0-5.9</a:t>
                      </a:r>
                      <a:endParaRPr lang="en-US" sz="1600" dirty="0"/>
                    </a:p>
                  </a:txBody>
                  <a:tcPr/>
                </a:tc>
                <a:tc>
                  <a:txBody>
                    <a:bodyPr/>
                    <a:lstStyle/>
                    <a:p>
                      <a:r>
                        <a:rPr lang="en-US" sz="1600" dirty="0" smtClean="0"/>
                        <a:t>7.94%</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&gt;5.0</a:t>
                      </a:r>
                      <a:endParaRPr lang="en-US" sz="1600" dirty="0"/>
                    </a:p>
                  </a:txBody>
                  <a:tcPr/>
                </a:tc>
                <a:tc>
                  <a:txBody>
                    <a:bodyPr/>
                    <a:lstStyle/>
                    <a:p>
                      <a:r>
                        <a:rPr lang="en-US" sz="1600" dirty="0" smtClean="0"/>
                        <a:t>17.46%</a:t>
                      </a:r>
                      <a:endParaRPr lang="en-US" sz="1600" dirty="0"/>
                    </a:p>
                  </a:txBody>
                  <a:tcPr/>
                </a:tc>
                <a:tc>
                  <a:txBody>
                    <a:bodyPr/>
                    <a:lstStyle/>
                    <a:p>
                      <a:r>
                        <a:rPr lang="en-US" sz="1600" dirty="0" smtClean="0"/>
                        <a:t>11</a:t>
                      </a:r>
                      <a:endParaRPr lang="en-US" sz="1600" dirty="0"/>
                    </a:p>
                  </a:txBody>
                  <a:tcPr/>
                </a:tc>
                <a:extLst>
                  <a:ext uri="{0D108BD9-81ED-4DB2-BD59-A6C34878D82A}">
                    <a16:rowId xmlns:a16="http://schemas.microsoft.com/office/drawing/2014/main" val="10007"/>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63</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11 - Average number of days between paddock moves (~number of days in a paddock.)</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11 - Average number of days between paddock moves (~number of days in a paddock.)</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Average number of days between paddock moves (~number of days in a paddock.)</a:t>
                      </a:r>
                      <a:endParaRPr lang="en-US" sz="1600" dirty="0"/>
                    </a:p>
                  </a:txBody>
                  <a:tcPr/>
                </a:tc>
                <a:tc>
                  <a:txBody>
                    <a:bodyPr/>
                    <a:lstStyle/>
                    <a:p>
                      <a:r>
                        <a:rPr lang="en-US" sz="1600" dirty="0" smtClean="0"/>
                        <a:t>1.00</a:t>
                      </a:r>
                      <a:endParaRPr lang="en-US" sz="1600" dirty="0"/>
                    </a:p>
                  </a:txBody>
                  <a:tcPr/>
                </a:tc>
                <a:tc>
                  <a:txBody>
                    <a:bodyPr/>
                    <a:lstStyle/>
                    <a:p>
                      <a:r>
                        <a:rPr lang="en-US" sz="1600" dirty="0" smtClean="0"/>
                        <a:t>7.00</a:t>
                      </a:r>
                      <a:endParaRPr lang="en-US" sz="1600" dirty="0"/>
                    </a:p>
                  </a:txBody>
                  <a:tcPr/>
                </a:tc>
                <a:tc>
                  <a:txBody>
                    <a:bodyPr/>
                    <a:lstStyle/>
                    <a:p>
                      <a:r>
                        <a:rPr lang="en-US" sz="1600" dirty="0" smtClean="0"/>
                        <a:t>3.60</a:t>
                      </a:r>
                      <a:endParaRPr lang="en-US" sz="1600" dirty="0"/>
                    </a:p>
                  </a:txBody>
                  <a:tcPr/>
                </a:tc>
                <a:tc>
                  <a:txBody>
                    <a:bodyPr/>
                    <a:lstStyle/>
                    <a:p>
                      <a:r>
                        <a:rPr lang="en-US" sz="1600" dirty="0" smtClean="0"/>
                        <a:t>2.04</a:t>
                      </a:r>
                      <a:endParaRPr lang="en-US" sz="1600" dirty="0"/>
                    </a:p>
                  </a:txBody>
                  <a:tcPr/>
                </a:tc>
                <a:tc>
                  <a:txBody>
                    <a:bodyPr/>
                    <a:lstStyle/>
                    <a:p>
                      <a:r>
                        <a:rPr lang="en-US" sz="1600" dirty="0" smtClean="0"/>
                        <a:t>4.14</a:t>
                      </a:r>
                      <a:endParaRPr lang="en-US" sz="1600" dirty="0"/>
                    </a:p>
                  </a:txBody>
                  <a:tcPr/>
                </a:tc>
                <a:tc>
                  <a:txBody>
                    <a:bodyPr/>
                    <a:lstStyle/>
                    <a:p>
                      <a:r>
                        <a:rPr lang="en-US" sz="1600" dirty="0" smtClean="0"/>
                        <a:t>63</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11 - Average number of days between paddock moves (~number of days in a paddock.)</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&lt;1</a:t>
                      </a:r>
                      <a:endParaRPr lang="en-US" sz="1600" dirty="0"/>
                    </a:p>
                  </a:txBody>
                  <a:tcPr/>
                </a:tc>
                <a:tc>
                  <a:txBody>
                    <a:bodyPr/>
                    <a:lstStyle/>
                    <a:p>
                      <a:r>
                        <a:rPr lang="en-US" sz="1600" dirty="0" smtClean="0"/>
                        <a:t>7.94%</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1.0-1.9</a:t>
                      </a:r>
                      <a:endParaRPr lang="en-US" sz="1600" dirty="0"/>
                    </a:p>
                  </a:txBody>
                  <a:tcPr/>
                </a:tc>
                <a:tc>
                  <a:txBody>
                    <a:bodyPr/>
                    <a:lstStyle/>
                    <a:p>
                      <a:r>
                        <a:rPr lang="en-US" sz="1600" dirty="0" smtClean="0"/>
                        <a:t>42.86%</a:t>
                      </a:r>
                      <a:endParaRPr lang="en-US" sz="1600" dirty="0"/>
                    </a:p>
                  </a:txBody>
                  <a:tcPr/>
                </a:tc>
                <a:tc>
                  <a:txBody>
                    <a:bodyPr/>
                    <a:lstStyle/>
                    <a:p>
                      <a:r>
                        <a:rPr lang="en-US" sz="1600" dirty="0" smtClean="0"/>
                        <a:t>27</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2.0-2.9</a:t>
                      </a:r>
                      <a:endParaRPr lang="en-US" sz="1600" dirty="0"/>
                    </a:p>
                  </a:txBody>
                  <a:tcPr/>
                </a:tc>
                <a:tc>
                  <a:txBody>
                    <a:bodyPr/>
                    <a:lstStyle/>
                    <a:p>
                      <a:r>
                        <a:rPr lang="en-US" sz="1600" dirty="0" smtClean="0"/>
                        <a:t>4.76%</a:t>
                      </a:r>
                      <a:endParaRPr lang="en-US" sz="1600" dirty="0"/>
                    </a:p>
                  </a:txBody>
                  <a:tcPr/>
                </a:tc>
                <a:tc>
                  <a:txBody>
                    <a:bodyPr/>
                    <a:lstStyle/>
                    <a:p>
                      <a:r>
                        <a:rPr lang="en-US" sz="1600" dirty="0" smtClean="0"/>
                        <a:t>3</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3.0-3.9</a:t>
                      </a:r>
                      <a:endParaRPr lang="en-US" sz="1600" dirty="0"/>
                    </a:p>
                  </a:txBody>
                  <a:tcPr/>
                </a:tc>
                <a:tc>
                  <a:txBody>
                    <a:bodyPr/>
                    <a:lstStyle/>
                    <a:p>
                      <a:r>
                        <a:rPr lang="en-US" sz="1600" dirty="0" smtClean="0"/>
                        <a:t>9.52%</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4.0-4.9</a:t>
                      </a:r>
                      <a:endParaRPr lang="en-US" sz="1600" dirty="0"/>
                    </a:p>
                  </a:txBody>
                  <a:tcPr/>
                </a:tc>
                <a:tc>
                  <a:txBody>
                    <a:bodyPr/>
                    <a:lstStyle/>
                    <a:p>
                      <a:r>
                        <a:rPr lang="en-US" sz="1600" dirty="0" smtClean="0"/>
                        <a:t>9.52%</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5.0-5.9</a:t>
                      </a:r>
                      <a:endParaRPr lang="en-US" sz="1600" dirty="0"/>
                    </a:p>
                  </a:txBody>
                  <a:tcPr/>
                </a:tc>
                <a:tc>
                  <a:txBody>
                    <a:bodyPr/>
                    <a:lstStyle/>
                    <a:p>
                      <a:r>
                        <a:rPr lang="en-US" sz="1600" dirty="0" smtClean="0"/>
                        <a:t>11.11%</a:t>
                      </a:r>
                      <a:endParaRPr lang="en-US" sz="1600" dirty="0"/>
                    </a:p>
                  </a:txBody>
                  <a:tcPr/>
                </a:tc>
                <a:tc>
                  <a:txBody>
                    <a:bodyPr/>
                    <a:lstStyle/>
                    <a:p>
                      <a:r>
                        <a:rPr lang="en-US" sz="1600" dirty="0" smtClean="0"/>
                        <a:t>7</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&gt;5</a:t>
                      </a:r>
                      <a:endParaRPr lang="en-US" sz="1600" dirty="0"/>
                    </a:p>
                  </a:txBody>
                  <a:tcPr/>
                </a:tc>
                <a:tc>
                  <a:txBody>
                    <a:bodyPr/>
                    <a:lstStyle/>
                    <a:p>
                      <a:r>
                        <a:rPr lang="en-US" sz="1600" dirty="0" smtClean="0"/>
                        <a:t>14.29%</a:t>
                      </a:r>
                      <a:endParaRPr lang="en-US" sz="1600" dirty="0"/>
                    </a:p>
                  </a:txBody>
                  <a:tcPr/>
                </a:tc>
                <a:tc>
                  <a:txBody>
                    <a:bodyPr/>
                    <a:lstStyle/>
                    <a:p>
                      <a:r>
                        <a:rPr lang="en-US" sz="1600" dirty="0" smtClean="0"/>
                        <a:t>9</a:t>
                      </a:r>
                      <a:endParaRPr lang="en-US" sz="1600" dirty="0"/>
                    </a:p>
                  </a:txBody>
                  <a:tcPr/>
                </a:tc>
                <a:extLst>
                  <a:ext uri="{0D108BD9-81ED-4DB2-BD59-A6C34878D82A}">
                    <a16:rowId xmlns:a16="http://schemas.microsoft.com/office/drawing/2014/main" val="10007"/>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63</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12 - What are you providing for cattle and calves in each paddock, check all that apply. .</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12 - What are you providing for cattle and calves in each paddock, check all that apply. .</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Water</a:t>
                      </a:r>
                      <a:endParaRPr lang="en-US" sz="1600" dirty="0"/>
                    </a:p>
                  </a:txBody>
                  <a:tcPr/>
                </a:tc>
                <a:tc>
                  <a:txBody>
                    <a:bodyPr/>
                    <a:lstStyle/>
                    <a:p>
                      <a:r>
                        <a:rPr lang="en-US" sz="1600" dirty="0" smtClean="0"/>
                        <a:t>41.22%</a:t>
                      </a:r>
                      <a:endParaRPr lang="en-US" sz="1600" dirty="0"/>
                    </a:p>
                  </a:txBody>
                  <a:tcPr/>
                </a:tc>
                <a:tc>
                  <a:txBody>
                    <a:bodyPr/>
                    <a:lstStyle/>
                    <a:p>
                      <a:r>
                        <a:rPr lang="en-US" sz="1600" dirty="0" smtClean="0"/>
                        <a:t>61</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Mineral</a:t>
                      </a:r>
                      <a:endParaRPr lang="en-US" sz="1600" dirty="0"/>
                    </a:p>
                  </a:txBody>
                  <a:tcPr/>
                </a:tc>
                <a:tc>
                  <a:txBody>
                    <a:bodyPr/>
                    <a:lstStyle/>
                    <a:p>
                      <a:r>
                        <a:rPr lang="en-US" sz="1600" dirty="0" smtClean="0"/>
                        <a:t>39.19%</a:t>
                      </a:r>
                      <a:endParaRPr lang="en-US" sz="1600" dirty="0"/>
                    </a:p>
                  </a:txBody>
                  <a:tcPr/>
                </a:tc>
                <a:tc>
                  <a:txBody>
                    <a:bodyPr/>
                    <a:lstStyle/>
                    <a:p>
                      <a:r>
                        <a:rPr lang="en-US" sz="1600" dirty="0" smtClean="0"/>
                        <a:t>58</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Back scratcher</a:t>
                      </a:r>
                      <a:endParaRPr lang="en-US" sz="1600" dirty="0"/>
                    </a:p>
                  </a:txBody>
                  <a:tcPr/>
                </a:tc>
                <a:tc>
                  <a:txBody>
                    <a:bodyPr/>
                    <a:lstStyle/>
                    <a:p>
                      <a:r>
                        <a:rPr lang="en-US" sz="1600" dirty="0" smtClean="0"/>
                        <a:t>2.03%</a:t>
                      </a:r>
                      <a:endParaRPr lang="en-US" sz="1600" dirty="0"/>
                    </a:p>
                  </a:txBody>
                  <a:tcPr/>
                </a:tc>
                <a:tc>
                  <a:txBody>
                    <a:bodyPr/>
                    <a:lstStyle/>
                    <a:p>
                      <a:r>
                        <a:rPr lang="en-US" sz="1600" dirty="0" smtClean="0"/>
                        <a:t>3</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Fly control</a:t>
                      </a:r>
                      <a:endParaRPr lang="en-US" sz="1600" dirty="0"/>
                    </a:p>
                  </a:txBody>
                  <a:tcPr/>
                </a:tc>
                <a:tc>
                  <a:txBody>
                    <a:bodyPr/>
                    <a:lstStyle/>
                    <a:p>
                      <a:r>
                        <a:rPr lang="en-US" sz="1600" dirty="0" smtClean="0"/>
                        <a:t>6.76%</a:t>
                      </a:r>
                      <a:endParaRPr lang="en-US" sz="1600" dirty="0"/>
                    </a:p>
                  </a:txBody>
                  <a:tcPr/>
                </a:tc>
                <a:tc>
                  <a:txBody>
                    <a:bodyPr/>
                    <a:lstStyle/>
                    <a:p>
                      <a:r>
                        <a:rPr lang="en-US" sz="1600" dirty="0" smtClean="0"/>
                        <a:t>10</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Portable shade</a:t>
                      </a:r>
                      <a:endParaRPr lang="en-US" sz="1600" dirty="0"/>
                    </a:p>
                  </a:txBody>
                  <a:tcPr/>
                </a:tc>
                <a:tc>
                  <a:txBody>
                    <a:bodyPr/>
                    <a:lstStyle/>
                    <a:p>
                      <a:r>
                        <a:rPr lang="en-US" sz="1600" dirty="0" smtClean="0"/>
                        <a:t>2.70%</a:t>
                      </a:r>
                      <a:endParaRPr lang="en-US" sz="1600" dirty="0"/>
                    </a:p>
                  </a:txBody>
                  <a:tcPr/>
                </a:tc>
                <a:tc>
                  <a:txBody>
                    <a:bodyPr/>
                    <a:lstStyle/>
                    <a:p>
                      <a:r>
                        <a:rPr lang="en-US" sz="1600" dirty="0" smtClean="0"/>
                        <a:t>4</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Creep feed</a:t>
                      </a:r>
                      <a:endParaRPr lang="en-US" sz="1600" dirty="0"/>
                    </a:p>
                  </a:txBody>
                  <a:tcPr/>
                </a:tc>
                <a:tc>
                  <a:txBody>
                    <a:bodyPr/>
                    <a:lstStyle/>
                    <a:p>
                      <a:r>
                        <a:rPr lang="en-US" sz="1600" dirty="0" smtClean="0"/>
                        <a:t>1.35%</a:t>
                      </a:r>
                      <a:endParaRPr lang="en-US" sz="1600" dirty="0"/>
                    </a:p>
                  </a:txBody>
                  <a:tcPr/>
                </a:tc>
                <a:tc>
                  <a:txBody>
                    <a:bodyPr/>
                    <a:lstStyle/>
                    <a:p>
                      <a:r>
                        <a:rPr lang="en-US" sz="1600" dirty="0" smtClean="0"/>
                        <a:t>2</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Apple cider vinegar</a:t>
                      </a:r>
                      <a:endParaRPr lang="en-US" sz="1600" dirty="0"/>
                    </a:p>
                  </a:txBody>
                  <a:tcPr/>
                </a:tc>
                <a:tc>
                  <a:txBody>
                    <a:bodyPr/>
                    <a:lstStyle/>
                    <a:p>
                      <a:r>
                        <a:rPr lang="en-US" sz="1600" dirty="0" smtClean="0"/>
                        <a:t>4.73%</a:t>
                      </a:r>
                      <a:endParaRPr lang="en-US" sz="1600" dirty="0"/>
                    </a:p>
                  </a:txBody>
                  <a:tcPr/>
                </a:tc>
                <a:tc>
                  <a:txBody>
                    <a:bodyPr/>
                    <a:lstStyle/>
                    <a:p>
                      <a:r>
                        <a:rPr lang="en-US" sz="1600" dirty="0" smtClean="0"/>
                        <a:t>7</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8</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2.03%</a:t>
                      </a:r>
                      <a:endParaRPr lang="en-US" sz="1600" dirty="0"/>
                    </a:p>
                  </a:txBody>
                  <a:tcPr/>
                </a:tc>
                <a:tc>
                  <a:txBody>
                    <a:bodyPr/>
                    <a:lstStyle/>
                    <a:p>
                      <a:r>
                        <a:rPr lang="en-US" sz="1600" dirty="0" smtClean="0"/>
                        <a:t>3</a:t>
                      </a:r>
                      <a:endParaRPr lang="en-US" sz="1600" dirty="0"/>
                    </a:p>
                  </a:txBody>
                  <a:tcPr/>
                </a:tc>
                <a:extLst>
                  <a:ext uri="{0D108BD9-81ED-4DB2-BD59-A6C34878D82A}">
                    <a16:rowId xmlns:a16="http://schemas.microsoft.com/office/drawing/2014/main" val="10008"/>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148</a:t>
                      </a:r>
                      <a:endParaRPr lang="en-US" sz="16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1 - Do you rotationally graze cattle?</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Yes or I have in the recent past so I have direct experience.</a:t>
                      </a:r>
                      <a:endParaRPr lang="en-US" sz="1600" dirty="0"/>
                    </a:p>
                  </a:txBody>
                  <a:tcPr/>
                </a:tc>
                <a:tc>
                  <a:txBody>
                    <a:bodyPr/>
                    <a:lstStyle/>
                    <a:p>
                      <a:r>
                        <a:rPr lang="en-US" sz="1600" dirty="0" smtClean="0"/>
                        <a:t>92.86%</a:t>
                      </a:r>
                      <a:endParaRPr lang="en-US" sz="1600" dirty="0"/>
                    </a:p>
                  </a:txBody>
                  <a:tcPr/>
                </a:tc>
                <a:tc>
                  <a:txBody>
                    <a:bodyPr/>
                    <a:lstStyle/>
                    <a:p>
                      <a:r>
                        <a:rPr lang="en-US" sz="1600" dirty="0" smtClean="0"/>
                        <a:t>65</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3</a:t>
                      </a:r>
                      <a:endParaRPr lang="en-US" sz="1600" dirty="0"/>
                    </a:p>
                  </a:txBody>
                  <a:tcPr/>
                </a:tc>
                <a:tc>
                  <a:txBody>
                    <a:bodyPr/>
                    <a:lstStyle/>
                    <a:p>
                      <a:r>
                        <a:rPr lang="en-US" sz="1600" dirty="0" smtClean="0"/>
                        <a:t>No (If answer is 'no' then end survey)</a:t>
                      </a:r>
                      <a:endParaRPr lang="en-US" sz="1600" dirty="0"/>
                    </a:p>
                  </a:txBody>
                  <a:tcPr/>
                </a:tc>
                <a:tc>
                  <a:txBody>
                    <a:bodyPr/>
                    <a:lstStyle/>
                    <a:p>
                      <a:r>
                        <a:rPr lang="en-US" sz="1600" dirty="0" smtClean="0"/>
                        <a:t>7.14%</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2"/>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70</a:t>
                      </a:r>
                      <a:endParaRPr lang="en-US"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12 - What are you providing for cattle and calves in each paddock, check all that apply. .</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12_8_TEXT - Other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Other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salt, dried kelp</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supplemental hay at times and  cuttiong, spray for weed control and added fertility for grass growth supplementation</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Windbreaks</a:t>
                      </a:r>
                      <a:endParaRPr lang="en-US"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13 - How do you move these items now?</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13 - How do you move these items now?</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How do you move these items now? - Selected Choice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7.00</a:t>
                      </a:r>
                      <a:endParaRPr lang="en-US" sz="1600" dirty="0"/>
                    </a:p>
                  </a:txBody>
                  <a:tcPr/>
                </a:tc>
                <a:tc>
                  <a:txBody>
                    <a:bodyPr/>
                    <a:lstStyle/>
                    <a:p>
                      <a:r>
                        <a:rPr lang="en-US" sz="1600" dirty="0" smtClean="0"/>
                        <a:t>4.06</a:t>
                      </a:r>
                      <a:endParaRPr lang="en-US" sz="1600" dirty="0"/>
                    </a:p>
                  </a:txBody>
                  <a:tcPr/>
                </a:tc>
                <a:tc>
                  <a:txBody>
                    <a:bodyPr/>
                    <a:lstStyle/>
                    <a:p>
                      <a:r>
                        <a:rPr lang="en-US" sz="1600" dirty="0" smtClean="0"/>
                        <a:t>2.33</a:t>
                      </a:r>
                      <a:endParaRPr lang="en-US" sz="1600" dirty="0"/>
                    </a:p>
                  </a:txBody>
                  <a:tcPr/>
                </a:tc>
                <a:tc>
                  <a:txBody>
                    <a:bodyPr/>
                    <a:lstStyle/>
                    <a:p>
                      <a:r>
                        <a:rPr lang="en-US" sz="1600" dirty="0" smtClean="0"/>
                        <a:t>5.45</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13 - How do you move these items now?</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Hand carry</a:t>
                      </a:r>
                      <a:endParaRPr lang="en-US" sz="1600" dirty="0"/>
                    </a:p>
                  </a:txBody>
                  <a:tcPr/>
                </a:tc>
                <a:tc>
                  <a:txBody>
                    <a:bodyPr/>
                    <a:lstStyle/>
                    <a:p>
                      <a:r>
                        <a:rPr lang="en-US" sz="1600" dirty="0" smtClean="0"/>
                        <a:t>16.13%</a:t>
                      </a:r>
                      <a:endParaRPr lang="en-US" sz="1600" dirty="0"/>
                    </a:p>
                  </a:txBody>
                  <a:tcPr/>
                </a:tc>
                <a:tc>
                  <a:txBody>
                    <a:bodyPr/>
                    <a:lstStyle/>
                    <a:p>
                      <a:r>
                        <a:rPr lang="en-US" sz="1600" dirty="0" smtClean="0"/>
                        <a:t>10</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4-wheeler</a:t>
                      </a:r>
                      <a:endParaRPr lang="en-US" sz="1600" dirty="0"/>
                    </a:p>
                  </a:txBody>
                  <a:tcPr/>
                </a:tc>
                <a:tc>
                  <a:txBody>
                    <a:bodyPr/>
                    <a:lstStyle/>
                    <a:p>
                      <a:r>
                        <a:rPr lang="en-US" sz="1600" dirty="0" smtClean="0"/>
                        <a:t>25.81%</a:t>
                      </a:r>
                      <a:endParaRPr lang="en-US" sz="1600" dirty="0"/>
                    </a:p>
                  </a:txBody>
                  <a:tcPr/>
                </a:tc>
                <a:tc>
                  <a:txBody>
                    <a:bodyPr/>
                    <a:lstStyle/>
                    <a:p>
                      <a:r>
                        <a:rPr lang="en-US" sz="1600" dirty="0" smtClean="0"/>
                        <a:t>16</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Pick-up</a:t>
                      </a:r>
                      <a:endParaRPr lang="en-US" sz="1600" dirty="0"/>
                    </a:p>
                  </a:txBody>
                  <a:tcPr/>
                </a:tc>
                <a:tc>
                  <a:txBody>
                    <a:bodyPr/>
                    <a:lstStyle/>
                    <a:p>
                      <a:r>
                        <a:rPr lang="en-US" sz="1600" dirty="0" smtClean="0"/>
                        <a:t>8.06%</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Pull by hand (on wheels)</a:t>
                      </a:r>
                      <a:endParaRPr lang="en-US" sz="1600" dirty="0"/>
                    </a:p>
                  </a:txBody>
                  <a:tcPr/>
                </a:tc>
                <a:tc>
                  <a:txBody>
                    <a:bodyPr/>
                    <a:lstStyle/>
                    <a:p>
                      <a:r>
                        <a:rPr lang="en-US" sz="1600" dirty="0" smtClean="0"/>
                        <a:t>1.61%</a:t>
                      </a:r>
                      <a:endParaRPr lang="en-US" sz="1600" dirty="0"/>
                    </a:p>
                  </a:txBody>
                  <a:tcPr/>
                </a:tc>
                <a:tc>
                  <a:txBody>
                    <a:bodyPr/>
                    <a:lstStyle/>
                    <a:p>
                      <a:r>
                        <a:rPr lang="en-US" sz="1600" dirty="0" smtClean="0"/>
                        <a:t>1</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Pull by hand (on skids)</a:t>
                      </a:r>
                      <a:endParaRPr lang="en-US" sz="1600" dirty="0"/>
                    </a:p>
                  </a:txBody>
                  <a:tcPr/>
                </a:tc>
                <a:tc>
                  <a:txBody>
                    <a:bodyPr/>
                    <a:lstStyle/>
                    <a:p>
                      <a:r>
                        <a:rPr lang="en-US" sz="1600" dirty="0" smtClean="0"/>
                        <a:t>3.23%</a:t>
                      </a:r>
                      <a:endParaRPr lang="en-US" sz="1600" dirty="0"/>
                    </a:p>
                  </a:txBody>
                  <a:tcPr/>
                </a:tc>
                <a:tc>
                  <a:txBody>
                    <a:bodyPr/>
                    <a:lstStyle/>
                    <a:p>
                      <a:r>
                        <a:rPr lang="en-US" sz="1600" dirty="0" smtClean="0"/>
                        <a:t>2</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Have multiple tanks and tubs etc so don't move much</a:t>
                      </a:r>
                      <a:endParaRPr lang="en-US" sz="1600" dirty="0"/>
                    </a:p>
                  </a:txBody>
                  <a:tcPr/>
                </a:tc>
                <a:tc>
                  <a:txBody>
                    <a:bodyPr/>
                    <a:lstStyle/>
                    <a:p>
                      <a:r>
                        <a:rPr lang="en-US" sz="1600" dirty="0" smtClean="0"/>
                        <a:t>24.19%</a:t>
                      </a:r>
                      <a:endParaRPr lang="en-US" sz="1600" dirty="0"/>
                    </a:p>
                  </a:txBody>
                  <a:tcPr/>
                </a:tc>
                <a:tc>
                  <a:txBody>
                    <a:bodyPr/>
                    <a:lstStyle/>
                    <a:p>
                      <a:r>
                        <a:rPr lang="en-US" sz="1600" dirty="0" smtClean="0"/>
                        <a:t>15</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20.97%</a:t>
                      </a:r>
                      <a:endParaRPr lang="en-US" sz="1600" dirty="0"/>
                    </a:p>
                  </a:txBody>
                  <a:tcPr/>
                </a:tc>
                <a:tc>
                  <a:txBody>
                    <a:bodyPr/>
                    <a:lstStyle/>
                    <a:p>
                      <a:r>
                        <a:rPr lang="en-US" sz="1600" dirty="0" smtClean="0"/>
                        <a:t>13</a:t>
                      </a:r>
                      <a:endParaRPr lang="en-US" sz="1600" dirty="0"/>
                    </a:p>
                  </a:txBody>
                  <a:tcPr/>
                </a:tc>
                <a:extLst>
                  <a:ext uri="{0D108BD9-81ED-4DB2-BD59-A6C34878D82A}">
                    <a16:rowId xmlns:a16="http://schemas.microsoft.com/office/drawing/2014/main" val="10007"/>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13 - How do you move these items now?</a:t>
            </a:r>
            <a:endParaRPr lang="en-US" sz="22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13_7_TEXT - Other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Other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loader tractor and 4-wheeler</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Cows can walk back to the feedlot from several pastures...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Have 2,500 ft of waterline which provides for most paddocks, and mineral change with 4 wheeler</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make a single pathway connecting between all paddocs that leads to waterer and mineral and shelter</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Water is small tank that is hand carried and minerals are pulled by ATV</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We have water Lines for troughs but move the minerals with a tractor</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hand, pickup and tractor with and without trailer</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Have multiple tanks, pull mineral feeder with 4-wheeler</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Drag with golf cart and by hand depending on distance and access. </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water lines movable tanks</a:t>
                      </a:r>
                      <a:endParaRPr lang="en-US" sz="1600" dirty="0"/>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13 - How do you move these items now?</a:t>
            </a:r>
            <a:endParaRPr lang="en-US" sz="22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13_7_TEXT - Other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Other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Tractor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Because our dairy cows move so often and return to the buildings to be milked, they don't normally have access to minerals, portable shade or moveable water in paddocks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main water line with connections to floats in small tanks</a:t>
                      </a:r>
                      <a:endParaRPr lang="en-US"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14 - How long does it take you to move items from each paddock?</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14 - How long does it take you to move items from each paddock?</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How long does it take you to move items from each paddock?</a:t>
                      </a:r>
                      <a:endParaRPr lang="en-US" sz="1600" dirty="0"/>
                    </a:p>
                  </a:txBody>
                  <a:tcPr/>
                </a:tc>
                <a:tc>
                  <a:txBody>
                    <a:bodyPr/>
                    <a:lstStyle/>
                    <a:p>
                      <a:r>
                        <a:rPr lang="en-US" sz="1600" dirty="0" smtClean="0"/>
                        <a:t>1.00</a:t>
                      </a:r>
                      <a:endParaRPr lang="en-US" sz="1600" dirty="0"/>
                    </a:p>
                  </a:txBody>
                  <a:tcPr/>
                </a:tc>
                <a:tc>
                  <a:txBody>
                    <a:bodyPr/>
                    <a:lstStyle/>
                    <a:p>
                      <a:r>
                        <a:rPr lang="en-US" sz="1600" dirty="0" smtClean="0"/>
                        <a:t>4.00</a:t>
                      </a:r>
                      <a:endParaRPr lang="en-US" sz="1600" dirty="0"/>
                    </a:p>
                  </a:txBody>
                  <a:tcPr/>
                </a:tc>
                <a:tc>
                  <a:txBody>
                    <a:bodyPr/>
                    <a:lstStyle/>
                    <a:p>
                      <a:r>
                        <a:rPr lang="en-US" sz="1600" dirty="0" smtClean="0"/>
                        <a:t>1.95</a:t>
                      </a:r>
                      <a:endParaRPr lang="en-US" sz="1600" dirty="0"/>
                    </a:p>
                  </a:txBody>
                  <a:tcPr/>
                </a:tc>
                <a:tc>
                  <a:txBody>
                    <a:bodyPr/>
                    <a:lstStyle/>
                    <a:p>
                      <a:r>
                        <a:rPr lang="en-US" sz="1600" dirty="0" smtClean="0"/>
                        <a:t>0.90</a:t>
                      </a:r>
                      <a:endParaRPr lang="en-US" sz="1600" dirty="0"/>
                    </a:p>
                  </a:txBody>
                  <a:tcPr/>
                </a:tc>
                <a:tc>
                  <a:txBody>
                    <a:bodyPr/>
                    <a:lstStyle/>
                    <a:p>
                      <a:r>
                        <a:rPr lang="en-US" sz="1600" dirty="0" smtClean="0"/>
                        <a:t>0.81</a:t>
                      </a:r>
                      <a:endParaRPr lang="en-US" sz="1600" dirty="0"/>
                    </a:p>
                  </a:txBody>
                  <a:tcPr/>
                </a:tc>
                <a:tc>
                  <a:txBody>
                    <a:bodyPr/>
                    <a:lstStyle/>
                    <a:p>
                      <a:r>
                        <a:rPr lang="en-US" sz="1600" dirty="0" smtClean="0"/>
                        <a:t>60</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14 - How long does it take you to move items from each paddock?</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&lt;10 minutes</a:t>
                      </a:r>
                      <a:endParaRPr lang="en-US" sz="1600" dirty="0"/>
                    </a:p>
                  </a:txBody>
                  <a:tcPr/>
                </a:tc>
                <a:tc>
                  <a:txBody>
                    <a:bodyPr/>
                    <a:lstStyle/>
                    <a:p>
                      <a:r>
                        <a:rPr lang="en-US" sz="1600" dirty="0" smtClean="0"/>
                        <a:t>33.33%</a:t>
                      </a:r>
                      <a:endParaRPr lang="en-US" sz="1600" dirty="0"/>
                    </a:p>
                  </a:txBody>
                  <a:tcPr/>
                </a:tc>
                <a:tc>
                  <a:txBody>
                    <a:bodyPr/>
                    <a:lstStyle/>
                    <a:p>
                      <a:r>
                        <a:rPr lang="en-US" sz="1600" dirty="0" smtClean="0"/>
                        <a:t>20</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10-20 minutes</a:t>
                      </a:r>
                      <a:endParaRPr lang="en-US" sz="1600" dirty="0"/>
                    </a:p>
                  </a:txBody>
                  <a:tcPr/>
                </a:tc>
                <a:tc>
                  <a:txBody>
                    <a:bodyPr/>
                    <a:lstStyle/>
                    <a:p>
                      <a:r>
                        <a:rPr lang="en-US" sz="1600" dirty="0" smtClean="0"/>
                        <a:t>48.33%</a:t>
                      </a:r>
                      <a:endParaRPr lang="en-US" sz="1600" dirty="0"/>
                    </a:p>
                  </a:txBody>
                  <a:tcPr/>
                </a:tc>
                <a:tc>
                  <a:txBody>
                    <a:bodyPr/>
                    <a:lstStyle/>
                    <a:p>
                      <a:r>
                        <a:rPr lang="en-US" sz="1600" dirty="0" smtClean="0"/>
                        <a:t>29</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20-30 minutes</a:t>
                      </a:r>
                      <a:endParaRPr lang="en-US" sz="1600" dirty="0"/>
                    </a:p>
                  </a:txBody>
                  <a:tcPr/>
                </a:tc>
                <a:tc>
                  <a:txBody>
                    <a:bodyPr/>
                    <a:lstStyle/>
                    <a:p>
                      <a:r>
                        <a:rPr lang="en-US" sz="1600" dirty="0" smtClean="0"/>
                        <a:t>8.33%</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&gt;30 minutes</a:t>
                      </a:r>
                      <a:endParaRPr lang="en-US" sz="1600" dirty="0"/>
                    </a:p>
                  </a:txBody>
                  <a:tcPr/>
                </a:tc>
                <a:tc>
                  <a:txBody>
                    <a:bodyPr/>
                    <a:lstStyle/>
                    <a:p>
                      <a:r>
                        <a:rPr lang="en-US" sz="1600" dirty="0" smtClean="0"/>
                        <a:t>10.00%</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4"/>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60</a:t>
                      </a:r>
                      <a:endParaRPr lang="en-US"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15 - Does the hassle of moving items tempt you to move cattle less than the ideal or to compromise by leaving back gates open so cattle can get back to water or you are using other less than ideal shortcuts?</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2 - Do you graze beef or dairy cows?</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15 - Does the hassle of moving items tempt you to move cattle less than the ideal or to compromise by leaving back gates open so cattle can get back to water or you are using other less than ideal shortcuts?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Does the hassle of moving items tempt you to move cattle less than the ideal or to compromise by leaving back gates open so cattle can get back to water or you are using other less than ideal shortcuts? - Selected Choice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6.00</a:t>
                      </a:r>
                      <a:endParaRPr lang="en-US" sz="1600" dirty="0"/>
                    </a:p>
                  </a:txBody>
                  <a:tcPr/>
                </a:tc>
                <a:tc>
                  <a:txBody>
                    <a:bodyPr/>
                    <a:lstStyle/>
                    <a:p>
                      <a:r>
                        <a:rPr lang="en-US" sz="1600" dirty="0" smtClean="0"/>
                        <a:t>2.89</a:t>
                      </a:r>
                      <a:endParaRPr lang="en-US" sz="1600" dirty="0"/>
                    </a:p>
                  </a:txBody>
                  <a:tcPr/>
                </a:tc>
                <a:tc>
                  <a:txBody>
                    <a:bodyPr/>
                    <a:lstStyle/>
                    <a:p>
                      <a:r>
                        <a:rPr lang="en-US" sz="1600" dirty="0" smtClean="0"/>
                        <a:t>1.38</a:t>
                      </a:r>
                      <a:endParaRPr lang="en-US" sz="1600" dirty="0"/>
                    </a:p>
                  </a:txBody>
                  <a:tcPr/>
                </a:tc>
                <a:tc>
                  <a:txBody>
                    <a:bodyPr/>
                    <a:lstStyle/>
                    <a:p>
                      <a:r>
                        <a:rPr lang="en-US" sz="1600" dirty="0" smtClean="0"/>
                        <a:t>1.91</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15 - Does the hassle of moving items tempt you to move cattle less than the ideal or to compromise by leaving back gates open so cattle can get back to water or you are using other less than ideal shortcuts?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Yes, often</a:t>
                      </a:r>
                      <a:endParaRPr lang="en-US" sz="1600" dirty="0"/>
                    </a:p>
                  </a:txBody>
                  <a:tcPr/>
                </a:tc>
                <a:tc>
                  <a:txBody>
                    <a:bodyPr/>
                    <a:lstStyle/>
                    <a:p>
                      <a:r>
                        <a:rPr lang="en-US" sz="1600" dirty="0" smtClean="0"/>
                        <a:t>14.52%</a:t>
                      </a:r>
                      <a:endParaRPr lang="en-US" sz="1600" dirty="0"/>
                    </a:p>
                  </a:txBody>
                  <a:tcPr/>
                </a:tc>
                <a:tc>
                  <a:txBody>
                    <a:bodyPr/>
                    <a:lstStyle/>
                    <a:p>
                      <a:r>
                        <a:rPr lang="en-US" sz="1600" dirty="0" smtClean="0"/>
                        <a:t>9</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Yes, sometimes</a:t>
                      </a:r>
                      <a:endParaRPr lang="en-US" sz="1600" dirty="0"/>
                    </a:p>
                  </a:txBody>
                  <a:tcPr/>
                </a:tc>
                <a:tc>
                  <a:txBody>
                    <a:bodyPr/>
                    <a:lstStyle/>
                    <a:p>
                      <a:r>
                        <a:rPr lang="en-US" sz="1600" dirty="0" smtClean="0"/>
                        <a:t>33.87%</a:t>
                      </a:r>
                      <a:endParaRPr lang="en-US" sz="1600" dirty="0"/>
                    </a:p>
                  </a:txBody>
                  <a:tcPr/>
                </a:tc>
                <a:tc>
                  <a:txBody>
                    <a:bodyPr/>
                    <a:lstStyle/>
                    <a:p>
                      <a:r>
                        <a:rPr lang="en-US" sz="1600" dirty="0" smtClean="0"/>
                        <a:t>21</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Yes, but seldom</a:t>
                      </a:r>
                      <a:endParaRPr lang="en-US" sz="1600" dirty="0"/>
                    </a:p>
                  </a:txBody>
                  <a:tcPr/>
                </a:tc>
                <a:tc>
                  <a:txBody>
                    <a:bodyPr/>
                    <a:lstStyle/>
                    <a:p>
                      <a:r>
                        <a:rPr lang="en-US" sz="1600" dirty="0" smtClean="0"/>
                        <a:t>19.35%</a:t>
                      </a:r>
                      <a:endParaRPr lang="en-US" sz="1600" dirty="0"/>
                    </a:p>
                  </a:txBody>
                  <a:tcPr/>
                </a:tc>
                <a:tc>
                  <a:txBody>
                    <a:bodyPr/>
                    <a:lstStyle/>
                    <a:p>
                      <a:r>
                        <a:rPr lang="en-US" sz="1600" dirty="0" smtClean="0"/>
                        <a:t>12</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No, not an issue</a:t>
                      </a:r>
                      <a:endParaRPr lang="en-US" sz="1600" dirty="0"/>
                    </a:p>
                  </a:txBody>
                  <a:tcPr/>
                </a:tc>
                <a:tc>
                  <a:txBody>
                    <a:bodyPr/>
                    <a:lstStyle/>
                    <a:p>
                      <a:r>
                        <a:rPr lang="en-US" sz="1600" dirty="0" smtClean="0"/>
                        <a:t>17.74%</a:t>
                      </a:r>
                      <a:endParaRPr lang="en-US" sz="1600" dirty="0"/>
                    </a:p>
                  </a:txBody>
                  <a:tcPr/>
                </a:tc>
                <a:tc>
                  <a:txBody>
                    <a:bodyPr/>
                    <a:lstStyle/>
                    <a:p>
                      <a:r>
                        <a:rPr lang="en-US" sz="1600" dirty="0" smtClean="0"/>
                        <a:t>11</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No, but I wish it were easier</a:t>
                      </a:r>
                      <a:endParaRPr lang="en-US" sz="1600" dirty="0"/>
                    </a:p>
                  </a:txBody>
                  <a:tcPr/>
                </a:tc>
                <a:tc>
                  <a:txBody>
                    <a:bodyPr/>
                    <a:lstStyle/>
                    <a:p>
                      <a:r>
                        <a:rPr lang="en-US" sz="1600" dirty="0" smtClean="0"/>
                        <a:t>9.68%</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4.84%</a:t>
                      </a:r>
                      <a:endParaRPr lang="en-US" sz="1600" dirty="0"/>
                    </a:p>
                  </a:txBody>
                  <a:tcPr/>
                </a:tc>
                <a:tc>
                  <a:txBody>
                    <a:bodyPr/>
                    <a:lstStyle/>
                    <a:p>
                      <a:r>
                        <a:rPr lang="en-US" sz="1600" dirty="0" smtClean="0"/>
                        <a:t>3</a:t>
                      </a:r>
                      <a:endParaRPr lang="en-US" sz="1600" dirty="0"/>
                    </a:p>
                  </a:txBody>
                  <a:tcPr/>
                </a:tc>
                <a:extLst>
                  <a:ext uri="{0D108BD9-81ED-4DB2-BD59-A6C34878D82A}">
                    <a16:rowId xmlns:a16="http://schemas.microsoft.com/office/drawing/2014/main" val="10006"/>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15 - Does the hassle of moving items tempt you to move cattle less than the ideal or to compromise by leaving back gates open so cattle can get back to water or you are using other less than ideal shortcuts?</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15_6_TEXT - Other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Other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No, but I’d like mobile shade</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No,  I move water or have setup for next.  The mineral may follow a day late to the next pasture</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No, we could certainly graze better if we had a watering system</a:t>
                      </a:r>
                      <a:endParaRPr lang="en-US"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16 - If a mobile unit contained water, mineral etc how would you prefer it be transportable?</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16 - If a mobile unit contained water, mineral etc how would you prefer it be transportable?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If a mobile unit contained water, mineral etc how would you prefer it be transportable? - Selected Choice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4.00</a:t>
                      </a:r>
                      <a:endParaRPr lang="en-US" sz="1600" dirty="0"/>
                    </a:p>
                  </a:txBody>
                  <a:tcPr/>
                </a:tc>
                <a:tc>
                  <a:txBody>
                    <a:bodyPr/>
                    <a:lstStyle/>
                    <a:p>
                      <a:r>
                        <a:rPr lang="en-US" sz="1600" dirty="0" smtClean="0"/>
                        <a:t>2.74</a:t>
                      </a:r>
                      <a:endParaRPr lang="en-US" sz="1600" dirty="0"/>
                    </a:p>
                  </a:txBody>
                  <a:tcPr/>
                </a:tc>
                <a:tc>
                  <a:txBody>
                    <a:bodyPr/>
                    <a:lstStyle/>
                    <a:p>
                      <a:r>
                        <a:rPr lang="en-US" sz="1600" dirty="0" smtClean="0"/>
                        <a:t>0.84</a:t>
                      </a:r>
                      <a:endParaRPr lang="en-US" sz="1600" dirty="0"/>
                    </a:p>
                  </a:txBody>
                  <a:tcPr/>
                </a:tc>
                <a:tc>
                  <a:txBody>
                    <a:bodyPr/>
                    <a:lstStyle/>
                    <a:p>
                      <a:r>
                        <a:rPr lang="en-US" sz="1600" dirty="0" smtClean="0"/>
                        <a:t>0.71</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16 - If a mobile unit contained water, mineral etc how would you prefer it be transportable?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On skids</a:t>
                      </a:r>
                      <a:endParaRPr lang="en-US" sz="1600" dirty="0"/>
                    </a:p>
                  </a:txBody>
                  <a:tcPr/>
                </a:tc>
                <a:tc>
                  <a:txBody>
                    <a:bodyPr/>
                    <a:lstStyle/>
                    <a:p>
                      <a:r>
                        <a:rPr lang="en-US" sz="1600" dirty="0" smtClean="0"/>
                        <a:t>16.13%</a:t>
                      </a:r>
                      <a:endParaRPr lang="en-US" sz="1600" dirty="0"/>
                    </a:p>
                  </a:txBody>
                  <a:tcPr/>
                </a:tc>
                <a:tc>
                  <a:txBody>
                    <a:bodyPr/>
                    <a:lstStyle/>
                    <a:p>
                      <a:r>
                        <a:rPr lang="en-US" sz="1600" dirty="0" smtClean="0"/>
                        <a:t>10</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On pallet frame so move with loader</a:t>
                      </a:r>
                      <a:endParaRPr lang="en-US" sz="1600" dirty="0"/>
                    </a:p>
                  </a:txBody>
                  <a:tcPr/>
                </a:tc>
                <a:tc>
                  <a:txBody>
                    <a:bodyPr/>
                    <a:lstStyle/>
                    <a:p>
                      <a:r>
                        <a:rPr lang="en-US" sz="1600" dirty="0" smtClean="0"/>
                        <a:t>3.23%</a:t>
                      </a:r>
                      <a:endParaRPr lang="en-US" sz="1600" dirty="0"/>
                    </a:p>
                  </a:txBody>
                  <a:tcPr/>
                </a:tc>
                <a:tc>
                  <a:txBody>
                    <a:bodyPr/>
                    <a:lstStyle/>
                    <a:p>
                      <a:r>
                        <a:rPr lang="en-US" sz="1600" dirty="0" smtClean="0"/>
                        <a:t>2</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On wheels</a:t>
                      </a:r>
                      <a:endParaRPr lang="en-US" sz="1600" dirty="0"/>
                    </a:p>
                  </a:txBody>
                  <a:tcPr/>
                </a:tc>
                <a:tc>
                  <a:txBody>
                    <a:bodyPr/>
                    <a:lstStyle/>
                    <a:p>
                      <a:r>
                        <a:rPr lang="en-US" sz="1600" dirty="0" smtClean="0"/>
                        <a:t>70.97%</a:t>
                      </a:r>
                      <a:endParaRPr lang="en-US" sz="1600" dirty="0"/>
                    </a:p>
                  </a:txBody>
                  <a:tcPr/>
                </a:tc>
                <a:tc>
                  <a:txBody>
                    <a:bodyPr/>
                    <a:lstStyle/>
                    <a:p>
                      <a:r>
                        <a:rPr lang="en-US" sz="1600" dirty="0" smtClean="0"/>
                        <a:t>44</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9.68%</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4"/>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16 - If a mobile unit contained water, mineral etc how would you prefer it be transportable?</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16_4_TEXT - Other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Other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wheels or pallet frame</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not interested.  my system works just fine</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self propelled (single unit that's movable from the pasture without use of different equipment -Electric or gas/diesel engine - Can be hooked up to machinery incase the motor on the mobile unit does not work</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The minerals is currently on Skids.  The water is a 25 Gallon tank.  I would prefer skids or wheels</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I have ideas for a self-propelled on wheels mobile unit</a:t>
                      </a:r>
                      <a:endParaRPr lang="en-US"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17 - How would you want to transport it?</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17 - How would you want to transport it?</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How would you want to transport it? - Selected Choice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6.00</a:t>
                      </a:r>
                      <a:endParaRPr lang="en-US" sz="1600" dirty="0"/>
                    </a:p>
                  </a:txBody>
                  <a:tcPr/>
                </a:tc>
                <a:tc>
                  <a:txBody>
                    <a:bodyPr/>
                    <a:lstStyle/>
                    <a:p>
                      <a:r>
                        <a:rPr lang="en-US" sz="1600" dirty="0" smtClean="0"/>
                        <a:t>2.76</a:t>
                      </a:r>
                      <a:endParaRPr lang="en-US" sz="1600" dirty="0"/>
                    </a:p>
                  </a:txBody>
                  <a:tcPr/>
                </a:tc>
                <a:tc>
                  <a:txBody>
                    <a:bodyPr/>
                    <a:lstStyle/>
                    <a:p>
                      <a:r>
                        <a:rPr lang="en-US" sz="1600" dirty="0" smtClean="0"/>
                        <a:t>1.64</a:t>
                      </a:r>
                      <a:endParaRPr lang="en-US" sz="1600" dirty="0"/>
                    </a:p>
                  </a:txBody>
                  <a:tcPr/>
                </a:tc>
                <a:tc>
                  <a:txBody>
                    <a:bodyPr/>
                    <a:lstStyle/>
                    <a:p>
                      <a:r>
                        <a:rPr lang="en-US" sz="1600" dirty="0" smtClean="0"/>
                        <a:t>2.70</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17 - How would you want to transport it?</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Hand pull</a:t>
                      </a:r>
                      <a:endParaRPr lang="en-US" sz="1600" dirty="0"/>
                    </a:p>
                  </a:txBody>
                  <a:tcPr/>
                </a:tc>
                <a:tc>
                  <a:txBody>
                    <a:bodyPr/>
                    <a:lstStyle/>
                    <a:p>
                      <a:r>
                        <a:rPr lang="en-US" sz="1600" dirty="0" smtClean="0"/>
                        <a:t>12.90%</a:t>
                      </a:r>
                      <a:endParaRPr lang="en-US" sz="1600" dirty="0"/>
                    </a:p>
                  </a:txBody>
                  <a:tcPr/>
                </a:tc>
                <a:tc>
                  <a:txBody>
                    <a:bodyPr/>
                    <a:lstStyle/>
                    <a:p>
                      <a:r>
                        <a:rPr lang="en-US" sz="1600" dirty="0" smtClean="0"/>
                        <a:t>8</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4-wheeler</a:t>
                      </a:r>
                      <a:endParaRPr lang="en-US" sz="1600" dirty="0"/>
                    </a:p>
                  </a:txBody>
                  <a:tcPr/>
                </a:tc>
                <a:tc>
                  <a:txBody>
                    <a:bodyPr/>
                    <a:lstStyle/>
                    <a:p>
                      <a:r>
                        <a:rPr lang="en-US" sz="1600" dirty="0" smtClean="0"/>
                        <a:t>56.45%</a:t>
                      </a:r>
                      <a:endParaRPr lang="en-US" sz="1600" dirty="0"/>
                    </a:p>
                  </a:txBody>
                  <a:tcPr/>
                </a:tc>
                <a:tc>
                  <a:txBody>
                    <a:bodyPr/>
                    <a:lstStyle/>
                    <a:p>
                      <a:r>
                        <a:rPr lang="en-US" sz="1600" dirty="0" smtClean="0"/>
                        <a:t>35</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Pick up</a:t>
                      </a:r>
                      <a:endParaRPr lang="en-US" sz="1600" dirty="0"/>
                    </a:p>
                  </a:txBody>
                  <a:tcPr/>
                </a:tc>
                <a:tc>
                  <a:txBody>
                    <a:bodyPr/>
                    <a:lstStyle/>
                    <a:p>
                      <a:r>
                        <a:rPr lang="en-US" sz="1600" dirty="0" smtClean="0"/>
                        <a:t>9.68%</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&lt;40 hp tractor</a:t>
                      </a:r>
                      <a:endParaRPr lang="en-US" sz="1600" dirty="0"/>
                    </a:p>
                  </a:txBody>
                  <a:tcPr/>
                </a:tc>
                <a:tc>
                  <a:txBody>
                    <a:bodyPr/>
                    <a:lstStyle/>
                    <a:p>
                      <a:r>
                        <a:rPr lang="en-US" sz="1600" dirty="0" smtClean="0"/>
                        <a:t>1.61%</a:t>
                      </a:r>
                      <a:endParaRPr lang="en-US" sz="1600" dirty="0"/>
                    </a:p>
                  </a:txBody>
                  <a:tcPr/>
                </a:tc>
                <a:tc>
                  <a:txBody>
                    <a:bodyPr/>
                    <a:lstStyle/>
                    <a:p>
                      <a:r>
                        <a:rPr lang="en-US" sz="1600" dirty="0" smtClean="0"/>
                        <a:t>1</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&gt;40 hp tractor</a:t>
                      </a:r>
                      <a:endParaRPr lang="en-US" sz="1600" dirty="0"/>
                    </a:p>
                  </a:txBody>
                  <a:tcPr/>
                </a:tc>
                <a:tc>
                  <a:txBody>
                    <a:bodyPr/>
                    <a:lstStyle/>
                    <a:p>
                      <a:r>
                        <a:rPr lang="en-US" sz="1600" dirty="0" smtClean="0"/>
                        <a:t>1.61%</a:t>
                      </a:r>
                      <a:endParaRPr lang="en-US" sz="1600" dirty="0"/>
                    </a:p>
                  </a:txBody>
                  <a:tcPr/>
                </a:tc>
                <a:tc>
                  <a:txBody>
                    <a:bodyPr/>
                    <a:lstStyle/>
                    <a:p>
                      <a:r>
                        <a:rPr lang="en-US" sz="1600" dirty="0" smtClean="0"/>
                        <a:t>1</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17.74%</a:t>
                      </a:r>
                      <a:endParaRPr lang="en-US" sz="1600" dirty="0"/>
                    </a:p>
                  </a:txBody>
                  <a:tcPr/>
                </a:tc>
                <a:tc>
                  <a:txBody>
                    <a:bodyPr/>
                    <a:lstStyle/>
                    <a:p>
                      <a:r>
                        <a:rPr lang="en-US" sz="1600" dirty="0" smtClean="0"/>
                        <a:t>11</a:t>
                      </a:r>
                      <a:endParaRPr lang="en-US" sz="1600" dirty="0"/>
                    </a:p>
                  </a:txBody>
                  <a:tcPr/>
                </a:tc>
                <a:extLst>
                  <a:ext uri="{0D108BD9-81ED-4DB2-BD59-A6C34878D82A}">
                    <a16:rowId xmlns:a16="http://schemas.microsoft.com/office/drawing/2014/main" val="10006"/>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2 - Do you graze beef or dairy cows?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Do you graze beef or dairy cows?</a:t>
                      </a:r>
                      <a:endParaRPr lang="en-US" sz="1600" dirty="0"/>
                    </a:p>
                  </a:txBody>
                  <a:tcPr/>
                </a:tc>
                <a:tc>
                  <a:txBody>
                    <a:bodyPr/>
                    <a:lstStyle/>
                    <a:p>
                      <a:r>
                        <a:rPr lang="en-US" sz="1600" dirty="0" smtClean="0"/>
                        <a:t>1.00</a:t>
                      </a:r>
                      <a:endParaRPr lang="en-US" sz="1600" dirty="0"/>
                    </a:p>
                  </a:txBody>
                  <a:tcPr/>
                </a:tc>
                <a:tc>
                  <a:txBody>
                    <a:bodyPr/>
                    <a:lstStyle/>
                    <a:p>
                      <a:r>
                        <a:rPr lang="en-US" sz="1600" dirty="0" smtClean="0"/>
                        <a:t>3.00</a:t>
                      </a:r>
                      <a:endParaRPr lang="en-US" sz="1600" dirty="0"/>
                    </a:p>
                  </a:txBody>
                  <a:tcPr/>
                </a:tc>
                <a:tc>
                  <a:txBody>
                    <a:bodyPr/>
                    <a:lstStyle/>
                    <a:p>
                      <a:r>
                        <a:rPr lang="en-US" sz="1600" dirty="0" smtClean="0"/>
                        <a:t>1.26</a:t>
                      </a:r>
                      <a:endParaRPr lang="en-US" sz="1600" dirty="0"/>
                    </a:p>
                  </a:txBody>
                  <a:tcPr/>
                </a:tc>
                <a:tc>
                  <a:txBody>
                    <a:bodyPr/>
                    <a:lstStyle/>
                    <a:p>
                      <a:r>
                        <a:rPr lang="en-US" sz="1600" dirty="0" smtClean="0"/>
                        <a:t>0.61</a:t>
                      </a:r>
                      <a:endParaRPr lang="en-US" sz="1600" dirty="0"/>
                    </a:p>
                  </a:txBody>
                  <a:tcPr/>
                </a:tc>
                <a:tc>
                  <a:txBody>
                    <a:bodyPr/>
                    <a:lstStyle/>
                    <a:p>
                      <a:r>
                        <a:rPr lang="en-US" sz="1600" dirty="0" smtClean="0"/>
                        <a:t>0.37</a:t>
                      </a:r>
                      <a:endParaRPr lang="en-US" sz="1600" dirty="0"/>
                    </a:p>
                  </a:txBody>
                  <a:tcPr/>
                </a:tc>
                <a:tc>
                  <a:txBody>
                    <a:bodyPr/>
                    <a:lstStyle/>
                    <a:p>
                      <a:r>
                        <a:rPr lang="en-US" sz="1600" dirty="0" smtClean="0"/>
                        <a:t>66</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17 - How would you want to transport it?</a:t>
            </a:r>
            <a:endParaRPr lang="en-US" sz="22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17_6_TEXT - Other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Other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4-wheeler or small tractor</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Hand pull or 4-wheeler</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no need to answer</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self propelled</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4 wheeler or an old riding lawn mower</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skid steer</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Electric solar powered which would also run the fencer any any other power demands you may have</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pickup and or small tractor </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Golf cart and by hand if needed</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It would be great to have the option of how to move it</a:t>
                      </a:r>
                      <a:endParaRPr lang="en-US" sz="1600" dirty="0"/>
                    </a:p>
                  </a:txBody>
                  <a:tcPr/>
                </a:tc>
                <a:extLst>
                  <a:ext uri="{0D108BD9-81ED-4DB2-BD59-A6C34878D82A}">
                    <a16:rowId xmlns:a16="http://schemas.microsoft.com/office/drawing/2014/main" val="10010"/>
                  </a:ext>
                </a:extLst>
              </a:tr>
              <a:tr h="370840">
                <a:tc>
                  <a:txBody>
                    <a:bodyPr/>
                    <a:lstStyle/>
                    <a:p>
                      <a:r>
                        <a:rPr lang="en-US" sz="1600" dirty="0" smtClean="0"/>
                        <a:t>Truck or tractor </a:t>
                      </a:r>
                      <a:endParaRPr lang="en-US" sz="1600" dirty="0"/>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18 - What are you most likely to provide in each paddock on a mobile unit, Rank from 1 to 8 or 9. Drag and Drop.</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18 - What are you most likely to provide in each paddock on a mobile unit, Rank from 1 to 8 or 9. Drag and Drop.</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Water</a:t>
                      </a:r>
                      <a:endParaRPr lang="en-US" sz="1600" dirty="0"/>
                    </a:p>
                  </a:txBody>
                  <a:tcPr/>
                </a:tc>
                <a:tc>
                  <a:txBody>
                    <a:bodyPr/>
                    <a:lstStyle/>
                    <a:p>
                      <a:r>
                        <a:rPr lang="en-US" sz="1600" dirty="0" smtClean="0"/>
                        <a:t>1.00</a:t>
                      </a:r>
                      <a:endParaRPr lang="en-US" sz="1600" dirty="0"/>
                    </a:p>
                  </a:txBody>
                  <a:tcPr/>
                </a:tc>
                <a:tc>
                  <a:txBody>
                    <a:bodyPr/>
                    <a:lstStyle/>
                    <a:p>
                      <a:r>
                        <a:rPr lang="en-US" sz="1600" dirty="0" smtClean="0"/>
                        <a:t>8.00</a:t>
                      </a:r>
                      <a:endParaRPr lang="en-US" sz="1600" dirty="0"/>
                    </a:p>
                  </a:txBody>
                  <a:tcPr/>
                </a:tc>
                <a:tc>
                  <a:txBody>
                    <a:bodyPr/>
                    <a:lstStyle/>
                    <a:p>
                      <a:r>
                        <a:rPr lang="en-US" sz="1600" dirty="0" smtClean="0"/>
                        <a:t>1.69</a:t>
                      </a:r>
                      <a:endParaRPr lang="en-US" sz="1600" dirty="0"/>
                    </a:p>
                  </a:txBody>
                  <a:tcPr/>
                </a:tc>
                <a:tc>
                  <a:txBody>
                    <a:bodyPr/>
                    <a:lstStyle/>
                    <a:p>
                      <a:r>
                        <a:rPr lang="en-US" sz="1600" dirty="0" smtClean="0"/>
                        <a:t>1.56</a:t>
                      </a:r>
                      <a:endParaRPr lang="en-US" sz="1600" dirty="0"/>
                    </a:p>
                  </a:txBody>
                  <a:tcPr/>
                </a:tc>
                <a:tc>
                  <a:txBody>
                    <a:bodyPr/>
                    <a:lstStyle/>
                    <a:p>
                      <a:r>
                        <a:rPr lang="en-US" sz="1600" dirty="0" smtClean="0"/>
                        <a:t>2.43</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Mineral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5.00</a:t>
                      </a:r>
                      <a:endParaRPr lang="en-US" sz="1600" dirty="0"/>
                    </a:p>
                  </a:txBody>
                  <a:tcPr/>
                </a:tc>
                <a:tc>
                  <a:txBody>
                    <a:bodyPr/>
                    <a:lstStyle/>
                    <a:p>
                      <a:r>
                        <a:rPr lang="en-US" sz="1600" dirty="0" smtClean="0"/>
                        <a:t>1.95</a:t>
                      </a:r>
                      <a:endParaRPr lang="en-US" sz="1600" dirty="0"/>
                    </a:p>
                  </a:txBody>
                  <a:tcPr/>
                </a:tc>
                <a:tc>
                  <a:txBody>
                    <a:bodyPr/>
                    <a:lstStyle/>
                    <a:p>
                      <a:r>
                        <a:rPr lang="en-US" sz="1600" dirty="0" smtClean="0"/>
                        <a:t>0.69</a:t>
                      </a:r>
                      <a:endParaRPr lang="en-US" sz="1600" dirty="0"/>
                    </a:p>
                  </a:txBody>
                  <a:tcPr/>
                </a:tc>
                <a:tc>
                  <a:txBody>
                    <a:bodyPr/>
                    <a:lstStyle/>
                    <a:p>
                      <a:r>
                        <a:rPr lang="en-US" sz="1600" dirty="0" smtClean="0"/>
                        <a:t>0.48</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Back scratcher</a:t>
                      </a:r>
                      <a:endParaRPr lang="en-US" sz="1600" dirty="0"/>
                    </a:p>
                  </a:txBody>
                  <a:tcPr/>
                </a:tc>
                <a:tc>
                  <a:txBody>
                    <a:bodyPr/>
                    <a:lstStyle/>
                    <a:p>
                      <a:r>
                        <a:rPr lang="en-US" sz="1600" dirty="0" smtClean="0"/>
                        <a:t>1.00</a:t>
                      </a:r>
                      <a:endParaRPr lang="en-US" sz="1600" dirty="0"/>
                    </a:p>
                  </a:txBody>
                  <a:tcPr/>
                </a:tc>
                <a:tc>
                  <a:txBody>
                    <a:bodyPr/>
                    <a:lstStyle/>
                    <a:p>
                      <a:r>
                        <a:rPr lang="en-US" sz="1600" dirty="0" smtClean="0"/>
                        <a:t>8.00</a:t>
                      </a:r>
                      <a:endParaRPr lang="en-US" sz="1600" dirty="0"/>
                    </a:p>
                  </a:txBody>
                  <a:tcPr/>
                </a:tc>
                <a:tc>
                  <a:txBody>
                    <a:bodyPr/>
                    <a:lstStyle/>
                    <a:p>
                      <a:r>
                        <a:rPr lang="en-US" sz="1600" dirty="0" smtClean="0"/>
                        <a:t>4.81</a:t>
                      </a:r>
                      <a:endParaRPr lang="en-US" sz="1600" dirty="0"/>
                    </a:p>
                  </a:txBody>
                  <a:tcPr/>
                </a:tc>
                <a:tc>
                  <a:txBody>
                    <a:bodyPr/>
                    <a:lstStyle/>
                    <a:p>
                      <a:r>
                        <a:rPr lang="en-US" sz="1600" dirty="0" smtClean="0"/>
                        <a:t>1.63</a:t>
                      </a:r>
                      <a:endParaRPr lang="en-US" sz="1600" dirty="0"/>
                    </a:p>
                  </a:txBody>
                  <a:tcPr/>
                </a:tc>
                <a:tc>
                  <a:txBody>
                    <a:bodyPr/>
                    <a:lstStyle/>
                    <a:p>
                      <a:r>
                        <a:rPr lang="en-US" sz="1600" dirty="0" smtClean="0"/>
                        <a:t>2.65</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Portable shade</a:t>
                      </a:r>
                      <a:endParaRPr lang="en-US" sz="1600" dirty="0"/>
                    </a:p>
                  </a:txBody>
                  <a:tcPr/>
                </a:tc>
                <a:tc>
                  <a:txBody>
                    <a:bodyPr/>
                    <a:lstStyle/>
                    <a:p>
                      <a:r>
                        <a:rPr lang="en-US" sz="1600" dirty="0" smtClean="0"/>
                        <a:t>2.00</a:t>
                      </a:r>
                      <a:endParaRPr lang="en-US" sz="1600" dirty="0"/>
                    </a:p>
                  </a:txBody>
                  <a:tcPr/>
                </a:tc>
                <a:tc>
                  <a:txBody>
                    <a:bodyPr/>
                    <a:lstStyle/>
                    <a:p>
                      <a:r>
                        <a:rPr lang="en-US" sz="1600" dirty="0" smtClean="0"/>
                        <a:t>8.00</a:t>
                      </a:r>
                      <a:endParaRPr lang="en-US" sz="1600" dirty="0"/>
                    </a:p>
                  </a:txBody>
                  <a:tcPr/>
                </a:tc>
                <a:tc>
                  <a:txBody>
                    <a:bodyPr/>
                    <a:lstStyle/>
                    <a:p>
                      <a:r>
                        <a:rPr lang="en-US" sz="1600" dirty="0" smtClean="0"/>
                        <a:t>4.88</a:t>
                      </a:r>
                      <a:endParaRPr lang="en-US" sz="1600" dirty="0"/>
                    </a:p>
                  </a:txBody>
                  <a:tcPr/>
                </a:tc>
                <a:tc>
                  <a:txBody>
                    <a:bodyPr/>
                    <a:lstStyle/>
                    <a:p>
                      <a:r>
                        <a:rPr lang="en-US" sz="1600" dirty="0" smtClean="0"/>
                        <a:t>1.43</a:t>
                      </a:r>
                      <a:endParaRPr lang="en-US" sz="1600" dirty="0"/>
                    </a:p>
                  </a:txBody>
                  <a:tcPr/>
                </a:tc>
                <a:tc>
                  <a:txBody>
                    <a:bodyPr/>
                    <a:lstStyle/>
                    <a:p>
                      <a:r>
                        <a:rPr lang="en-US" sz="1600" dirty="0" smtClean="0"/>
                        <a:t>2.05</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Windbreak</a:t>
                      </a:r>
                      <a:endParaRPr lang="en-US" sz="1600" dirty="0"/>
                    </a:p>
                  </a:txBody>
                  <a:tcPr/>
                </a:tc>
                <a:tc>
                  <a:txBody>
                    <a:bodyPr/>
                    <a:lstStyle/>
                    <a:p>
                      <a:r>
                        <a:rPr lang="en-US" sz="1600" dirty="0" smtClean="0"/>
                        <a:t>2.00</a:t>
                      </a:r>
                      <a:endParaRPr lang="en-US" sz="1600" dirty="0"/>
                    </a:p>
                  </a:txBody>
                  <a:tcPr/>
                </a:tc>
                <a:tc>
                  <a:txBody>
                    <a:bodyPr/>
                    <a:lstStyle/>
                    <a:p>
                      <a:r>
                        <a:rPr lang="en-US" sz="1600" dirty="0" smtClean="0"/>
                        <a:t>9.00</a:t>
                      </a:r>
                      <a:endParaRPr lang="en-US" sz="1600" dirty="0"/>
                    </a:p>
                  </a:txBody>
                  <a:tcPr/>
                </a:tc>
                <a:tc>
                  <a:txBody>
                    <a:bodyPr/>
                    <a:lstStyle/>
                    <a:p>
                      <a:r>
                        <a:rPr lang="en-US" sz="1600" dirty="0" smtClean="0"/>
                        <a:t>5.92</a:t>
                      </a:r>
                      <a:endParaRPr lang="en-US" sz="1600" dirty="0"/>
                    </a:p>
                  </a:txBody>
                  <a:tcPr/>
                </a:tc>
                <a:tc>
                  <a:txBody>
                    <a:bodyPr/>
                    <a:lstStyle/>
                    <a:p>
                      <a:r>
                        <a:rPr lang="en-US" sz="1600" dirty="0" smtClean="0"/>
                        <a:t>1.45</a:t>
                      </a:r>
                      <a:endParaRPr lang="en-US" sz="1600" dirty="0"/>
                    </a:p>
                  </a:txBody>
                  <a:tcPr/>
                </a:tc>
                <a:tc>
                  <a:txBody>
                    <a:bodyPr/>
                    <a:lstStyle/>
                    <a:p>
                      <a:r>
                        <a:rPr lang="en-US" sz="1600" dirty="0" smtClean="0"/>
                        <a:t>2.10</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Fly control</a:t>
                      </a:r>
                      <a:endParaRPr lang="en-US" sz="1600" dirty="0"/>
                    </a:p>
                  </a:txBody>
                  <a:tcPr/>
                </a:tc>
                <a:tc>
                  <a:txBody>
                    <a:bodyPr/>
                    <a:lstStyle/>
                    <a:p>
                      <a:r>
                        <a:rPr lang="en-US" sz="1600" dirty="0" smtClean="0"/>
                        <a:t>2.00</a:t>
                      </a:r>
                      <a:endParaRPr lang="en-US" sz="1600" dirty="0"/>
                    </a:p>
                  </a:txBody>
                  <a:tcPr/>
                </a:tc>
                <a:tc>
                  <a:txBody>
                    <a:bodyPr/>
                    <a:lstStyle/>
                    <a:p>
                      <a:r>
                        <a:rPr lang="en-US" sz="1600" dirty="0" smtClean="0"/>
                        <a:t>9.00</a:t>
                      </a:r>
                      <a:endParaRPr lang="en-US" sz="1600" dirty="0"/>
                    </a:p>
                  </a:txBody>
                  <a:tcPr/>
                </a:tc>
                <a:tc>
                  <a:txBody>
                    <a:bodyPr/>
                    <a:lstStyle/>
                    <a:p>
                      <a:r>
                        <a:rPr lang="en-US" sz="1600" dirty="0" smtClean="0"/>
                        <a:t>4.84</a:t>
                      </a:r>
                      <a:endParaRPr lang="en-US" sz="1600" dirty="0"/>
                    </a:p>
                  </a:txBody>
                  <a:tcPr/>
                </a:tc>
                <a:tc>
                  <a:txBody>
                    <a:bodyPr/>
                    <a:lstStyle/>
                    <a:p>
                      <a:r>
                        <a:rPr lang="en-US" sz="1600" dirty="0" smtClean="0"/>
                        <a:t>1.73</a:t>
                      </a:r>
                      <a:endParaRPr lang="en-US" sz="1600" dirty="0"/>
                    </a:p>
                  </a:txBody>
                  <a:tcPr/>
                </a:tc>
                <a:tc>
                  <a:txBody>
                    <a:bodyPr/>
                    <a:lstStyle/>
                    <a:p>
                      <a:r>
                        <a:rPr lang="en-US" sz="1600" dirty="0" smtClean="0"/>
                        <a:t>3.01</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Creep feed</a:t>
                      </a:r>
                      <a:endParaRPr lang="en-US" sz="1600" dirty="0"/>
                    </a:p>
                  </a:txBody>
                  <a:tcPr/>
                </a:tc>
                <a:tc>
                  <a:txBody>
                    <a:bodyPr/>
                    <a:lstStyle/>
                    <a:p>
                      <a:r>
                        <a:rPr lang="en-US" sz="1600" dirty="0" smtClean="0"/>
                        <a:t>1.00</a:t>
                      </a:r>
                      <a:endParaRPr lang="en-US" sz="1600" dirty="0"/>
                    </a:p>
                  </a:txBody>
                  <a:tcPr/>
                </a:tc>
                <a:tc>
                  <a:txBody>
                    <a:bodyPr/>
                    <a:lstStyle/>
                    <a:p>
                      <a:r>
                        <a:rPr lang="en-US" sz="1600" dirty="0" smtClean="0"/>
                        <a:t>9.00</a:t>
                      </a:r>
                      <a:endParaRPr lang="en-US" sz="1600" dirty="0"/>
                    </a:p>
                  </a:txBody>
                  <a:tcPr/>
                </a:tc>
                <a:tc>
                  <a:txBody>
                    <a:bodyPr/>
                    <a:lstStyle/>
                    <a:p>
                      <a:r>
                        <a:rPr lang="en-US" sz="1600" dirty="0" smtClean="0"/>
                        <a:t>6.83</a:t>
                      </a:r>
                      <a:endParaRPr lang="en-US" sz="1600" dirty="0"/>
                    </a:p>
                  </a:txBody>
                  <a:tcPr/>
                </a:tc>
                <a:tc>
                  <a:txBody>
                    <a:bodyPr/>
                    <a:lstStyle/>
                    <a:p>
                      <a:r>
                        <a:rPr lang="en-US" sz="1600" dirty="0" smtClean="0"/>
                        <a:t>1.75</a:t>
                      </a:r>
                      <a:endParaRPr lang="en-US" sz="1600" dirty="0"/>
                    </a:p>
                  </a:txBody>
                  <a:tcPr/>
                </a:tc>
                <a:tc>
                  <a:txBody>
                    <a:bodyPr/>
                    <a:lstStyle/>
                    <a:p>
                      <a:r>
                        <a:rPr lang="en-US" sz="1600" dirty="0" smtClean="0"/>
                        <a:t>3.08</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8</a:t>
                      </a:r>
                      <a:endParaRPr lang="en-US" sz="1600" dirty="0"/>
                    </a:p>
                  </a:txBody>
                  <a:tcPr/>
                </a:tc>
                <a:tc>
                  <a:txBody>
                    <a:bodyPr/>
                    <a:lstStyle/>
                    <a:p>
                      <a:r>
                        <a:rPr lang="en-US" sz="1600" dirty="0" smtClean="0"/>
                        <a:t>Storage box (wire, posts, seed, mineral, fly control)</a:t>
                      </a:r>
                      <a:endParaRPr lang="en-US" sz="1600" dirty="0"/>
                    </a:p>
                  </a:txBody>
                  <a:tcPr/>
                </a:tc>
                <a:tc>
                  <a:txBody>
                    <a:bodyPr/>
                    <a:lstStyle/>
                    <a:p>
                      <a:r>
                        <a:rPr lang="en-US" sz="1600" dirty="0" smtClean="0"/>
                        <a:t>2.00</a:t>
                      </a:r>
                      <a:endParaRPr lang="en-US" sz="1600" dirty="0"/>
                    </a:p>
                  </a:txBody>
                  <a:tcPr/>
                </a:tc>
                <a:tc>
                  <a:txBody>
                    <a:bodyPr/>
                    <a:lstStyle/>
                    <a:p>
                      <a:r>
                        <a:rPr lang="en-US" sz="1600" dirty="0" smtClean="0"/>
                        <a:t>8.00</a:t>
                      </a:r>
                      <a:endParaRPr lang="en-US" sz="1600" dirty="0"/>
                    </a:p>
                  </a:txBody>
                  <a:tcPr/>
                </a:tc>
                <a:tc>
                  <a:txBody>
                    <a:bodyPr/>
                    <a:lstStyle/>
                    <a:p>
                      <a:r>
                        <a:rPr lang="en-US" sz="1600" dirty="0" smtClean="0"/>
                        <a:t>5.56</a:t>
                      </a:r>
                      <a:endParaRPr lang="en-US" sz="1600" dirty="0"/>
                    </a:p>
                  </a:txBody>
                  <a:tcPr/>
                </a:tc>
                <a:tc>
                  <a:txBody>
                    <a:bodyPr/>
                    <a:lstStyle/>
                    <a:p>
                      <a:r>
                        <a:rPr lang="en-US" sz="1600" dirty="0" smtClean="0"/>
                        <a:t>2.20</a:t>
                      </a:r>
                      <a:endParaRPr lang="en-US" sz="1600" dirty="0"/>
                    </a:p>
                  </a:txBody>
                  <a:tcPr/>
                </a:tc>
                <a:tc>
                  <a:txBody>
                    <a:bodyPr/>
                    <a:lstStyle/>
                    <a:p>
                      <a:r>
                        <a:rPr lang="en-US" sz="1600" dirty="0" smtClean="0"/>
                        <a:t>4.84</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18 - What are you most likely to provide in each paddock on a mobile unit, Rank from 1 to 8 or 9. Drag and Drop.</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9</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1.00</a:t>
                      </a:r>
                      <a:endParaRPr lang="en-US" sz="1600" dirty="0"/>
                    </a:p>
                  </a:txBody>
                  <a:tcPr/>
                </a:tc>
                <a:tc>
                  <a:txBody>
                    <a:bodyPr/>
                    <a:lstStyle/>
                    <a:p>
                      <a:r>
                        <a:rPr lang="en-US" sz="1600" dirty="0" smtClean="0"/>
                        <a:t>9.00</a:t>
                      </a:r>
                      <a:endParaRPr lang="en-US" sz="1600" dirty="0"/>
                    </a:p>
                  </a:txBody>
                  <a:tcPr/>
                </a:tc>
                <a:tc>
                  <a:txBody>
                    <a:bodyPr/>
                    <a:lstStyle/>
                    <a:p>
                      <a:r>
                        <a:rPr lang="en-US" sz="1600" dirty="0" smtClean="0"/>
                        <a:t>8.52</a:t>
                      </a:r>
                      <a:endParaRPr lang="en-US" sz="1600" dirty="0"/>
                    </a:p>
                  </a:txBody>
                  <a:tcPr/>
                </a:tc>
                <a:tc>
                  <a:txBody>
                    <a:bodyPr/>
                    <a:lstStyle/>
                    <a:p>
                      <a:r>
                        <a:rPr lang="en-US" sz="1600" dirty="0" smtClean="0"/>
                        <a:t>1.47</a:t>
                      </a:r>
                      <a:endParaRPr lang="en-US" sz="1600" dirty="0"/>
                    </a:p>
                  </a:txBody>
                  <a:tcPr/>
                </a:tc>
                <a:tc>
                  <a:txBody>
                    <a:bodyPr/>
                    <a:lstStyle/>
                    <a:p>
                      <a:r>
                        <a:rPr lang="en-US" sz="1600" dirty="0" smtClean="0"/>
                        <a:t>2.16</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18 - What are you most likely to provide in each paddock on a mobile unit, Rank from 1 to 8 or 9. Drag and Drop.</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992752">
                  <a:extLst>
                    <a:ext uri="{9D8B030D-6E8A-4147-A177-3AD203B41FA5}">
                      <a16:colId xmlns:a16="http://schemas.microsoft.com/office/drawing/2014/main" val="20000"/>
                    </a:ext>
                  </a:extLst>
                </a:gridCol>
                <a:gridCol w="992752">
                  <a:extLst>
                    <a:ext uri="{9D8B030D-6E8A-4147-A177-3AD203B41FA5}">
                      <a16:colId xmlns:a16="http://schemas.microsoft.com/office/drawing/2014/main" val="20001"/>
                    </a:ext>
                  </a:extLst>
                </a:gridCol>
                <a:gridCol w="992752">
                  <a:extLst>
                    <a:ext uri="{9D8B030D-6E8A-4147-A177-3AD203B41FA5}">
                      <a16:colId xmlns:a16="http://schemas.microsoft.com/office/drawing/2014/main" val="20002"/>
                    </a:ext>
                  </a:extLst>
                </a:gridCol>
                <a:gridCol w="992752">
                  <a:extLst>
                    <a:ext uri="{9D8B030D-6E8A-4147-A177-3AD203B41FA5}">
                      <a16:colId xmlns:a16="http://schemas.microsoft.com/office/drawing/2014/main" val="20003"/>
                    </a:ext>
                  </a:extLst>
                </a:gridCol>
                <a:gridCol w="992752">
                  <a:extLst>
                    <a:ext uri="{9D8B030D-6E8A-4147-A177-3AD203B41FA5}">
                      <a16:colId xmlns:a16="http://schemas.microsoft.com/office/drawing/2014/main" val="20004"/>
                    </a:ext>
                  </a:extLst>
                </a:gridCol>
                <a:gridCol w="992752">
                  <a:extLst>
                    <a:ext uri="{9D8B030D-6E8A-4147-A177-3AD203B41FA5}">
                      <a16:colId xmlns:a16="http://schemas.microsoft.com/office/drawing/2014/main" val="20005"/>
                    </a:ext>
                  </a:extLst>
                </a:gridCol>
                <a:gridCol w="992752">
                  <a:extLst>
                    <a:ext uri="{9D8B030D-6E8A-4147-A177-3AD203B41FA5}">
                      <a16:colId xmlns:a16="http://schemas.microsoft.com/office/drawing/2014/main" val="20006"/>
                    </a:ext>
                  </a:extLst>
                </a:gridCol>
                <a:gridCol w="992752">
                  <a:extLst>
                    <a:ext uri="{9D8B030D-6E8A-4147-A177-3AD203B41FA5}">
                      <a16:colId xmlns:a16="http://schemas.microsoft.com/office/drawing/2014/main" val="20007"/>
                    </a:ext>
                  </a:extLst>
                </a:gridCol>
                <a:gridCol w="992752">
                  <a:extLst>
                    <a:ext uri="{9D8B030D-6E8A-4147-A177-3AD203B41FA5}">
                      <a16:colId xmlns:a16="http://schemas.microsoft.com/office/drawing/2014/main" val="20008"/>
                    </a:ext>
                  </a:extLst>
                </a:gridCol>
                <a:gridCol w="992752">
                  <a:extLst>
                    <a:ext uri="{9D8B030D-6E8A-4147-A177-3AD203B41FA5}">
                      <a16:colId xmlns:a16="http://schemas.microsoft.com/office/drawing/2014/main" val="20009"/>
                    </a:ext>
                  </a:extLst>
                </a:gridCol>
                <a:gridCol w="992752">
                  <a:extLst>
                    <a:ext uri="{9D8B030D-6E8A-4147-A177-3AD203B41FA5}">
                      <a16:colId xmlns:a16="http://schemas.microsoft.com/office/drawing/2014/main" val="20010"/>
                    </a:ext>
                  </a:extLst>
                </a:gridCol>
                <a:gridCol w="992752">
                  <a:extLst>
                    <a:ext uri="{9D8B030D-6E8A-4147-A177-3AD203B41FA5}">
                      <a16:colId xmlns:a16="http://schemas.microsoft.com/office/drawing/2014/main" val="20011"/>
                    </a:ext>
                  </a:extLst>
                </a:gridCol>
                <a:gridCol w="992752">
                  <a:extLst>
                    <a:ext uri="{9D8B030D-6E8A-4147-A177-3AD203B41FA5}">
                      <a16:colId xmlns:a16="http://schemas.microsoft.com/office/drawing/2014/main" val="20012"/>
                    </a:ext>
                  </a:extLst>
                </a:gridCol>
                <a:gridCol w="992752">
                  <a:extLst>
                    <a:ext uri="{9D8B030D-6E8A-4147-A177-3AD203B41FA5}">
                      <a16:colId xmlns:a16="http://schemas.microsoft.com/office/drawing/2014/main" val="20013"/>
                    </a:ext>
                  </a:extLst>
                </a:gridCol>
                <a:gridCol w="992752">
                  <a:extLst>
                    <a:ext uri="{9D8B030D-6E8A-4147-A177-3AD203B41FA5}">
                      <a16:colId xmlns:a16="http://schemas.microsoft.com/office/drawing/2014/main" val="20014"/>
                    </a:ext>
                  </a:extLst>
                </a:gridCol>
                <a:gridCol w="992752">
                  <a:extLst>
                    <a:ext uri="{9D8B030D-6E8A-4147-A177-3AD203B41FA5}">
                      <a16:colId xmlns:a16="http://schemas.microsoft.com/office/drawing/2014/main" val="20015"/>
                    </a:ext>
                  </a:extLst>
                </a:gridCol>
                <a:gridCol w="992752">
                  <a:extLst>
                    <a:ext uri="{9D8B030D-6E8A-4147-A177-3AD203B41FA5}">
                      <a16:colId xmlns:a16="http://schemas.microsoft.com/office/drawing/2014/main" val="20016"/>
                    </a:ext>
                  </a:extLst>
                </a:gridCol>
                <a:gridCol w="992752">
                  <a:extLst>
                    <a:ext uri="{9D8B030D-6E8A-4147-A177-3AD203B41FA5}">
                      <a16:colId xmlns:a16="http://schemas.microsoft.com/office/drawing/2014/main" val="20017"/>
                    </a:ext>
                  </a:extLst>
                </a:gridCol>
                <a:gridCol w="992752">
                  <a:extLst>
                    <a:ext uri="{9D8B030D-6E8A-4147-A177-3AD203B41FA5}">
                      <a16:colId xmlns:a16="http://schemas.microsoft.com/office/drawing/2014/main" val="20018"/>
                    </a:ext>
                  </a:extLst>
                </a:gridCol>
                <a:gridCol w="992752">
                  <a:extLst>
                    <a:ext uri="{9D8B030D-6E8A-4147-A177-3AD203B41FA5}">
                      <a16:colId xmlns:a16="http://schemas.microsoft.com/office/drawing/2014/main" val="20019"/>
                    </a:ext>
                  </a:extLst>
                </a:gridCol>
                <a:gridCol w="992752">
                  <a:extLst>
                    <a:ext uri="{9D8B030D-6E8A-4147-A177-3AD203B41FA5}">
                      <a16:colId xmlns:a16="http://schemas.microsoft.com/office/drawing/2014/main" val="20020"/>
                    </a:ext>
                  </a:extLst>
                </a:gridCol>
              </a:tblGrid>
              <a:tr h="370840">
                <a:tc>
                  <a:txBody>
                    <a:bodyPr/>
                    <a:lstStyle/>
                    <a:p>
                      <a:r>
                        <a:rPr lang="en-US" sz="1600" dirty="0" smtClean="0"/>
                        <a:t>#</a:t>
                      </a:r>
                      <a:endParaRPr lang="en-US" sz="1600" dirty="0"/>
                    </a:p>
                  </a:txBody>
                  <a:tcPr/>
                </a:tc>
                <a:tc>
                  <a:txBody>
                    <a:bodyPr/>
                    <a:lstStyle/>
                    <a:p>
                      <a:r>
                        <a:rPr lang="en-US" sz="1600" dirty="0" smtClean="0"/>
                        <a:t>Question</a:t>
                      </a:r>
                      <a:endParaRPr lang="en-US" sz="1600" dirty="0"/>
                    </a:p>
                  </a:txBody>
                  <a:tcPr/>
                </a:tc>
                <a:tc>
                  <a:txBody>
                    <a:bodyPr/>
                    <a:lstStyle/>
                    <a:p>
                      <a:r>
                        <a:rPr lang="en-US" sz="1600" dirty="0" smtClean="0"/>
                        <a:t>1</a:t>
                      </a:r>
                      <a:endParaRPr lang="en-US" sz="1600" dirty="0"/>
                    </a:p>
                  </a:txBody>
                  <a:tcPr/>
                </a:tc>
                <a:tc>
                  <a:txBody>
                    <a:bodyPr/>
                    <a:lstStyle/>
                    <a:p>
                      <a:endParaRPr lang="en-US" sz="1600" dirty="0"/>
                    </a:p>
                  </a:txBody>
                  <a:tcPr/>
                </a:tc>
                <a:tc>
                  <a:txBody>
                    <a:bodyPr/>
                    <a:lstStyle/>
                    <a:p>
                      <a:r>
                        <a:rPr lang="en-US" sz="1600" dirty="0" smtClean="0"/>
                        <a:t>2</a:t>
                      </a:r>
                      <a:endParaRPr lang="en-US" sz="1600" dirty="0"/>
                    </a:p>
                  </a:txBody>
                  <a:tcPr/>
                </a:tc>
                <a:tc>
                  <a:txBody>
                    <a:bodyPr/>
                    <a:lstStyle/>
                    <a:p>
                      <a:endParaRPr lang="en-US" sz="1600" dirty="0"/>
                    </a:p>
                  </a:txBody>
                  <a:tcPr/>
                </a:tc>
                <a:tc>
                  <a:txBody>
                    <a:bodyPr/>
                    <a:lstStyle/>
                    <a:p>
                      <a:r>
                        <a:rPr lang="en-US" sz="1600" dirty="0" smtClean="0"/>
                        <a:t>3</a:t>
                      </a:r>
                      <a:endParaRPr lang="en-US" sz="1600" dirty="0"/>
                    </a:p>
                  </a:txBody>
                  <a:tcPr/>
                </a:tc>
                <a:tc>
                  <a:txBody>
                    <a:bodyPr/>
                    <a:lstStyle/>
                    <a:p>
                      <a:endParaRPr lang="en-US" sz="1600" dirty="0"/>
                    </a:p>
                  </a:txBody>
                  <a:tcPr/>
                </a:tc>
                <a:tc>
                  <a:txBody>
                    <a:bodyPr/>
                    <a:lstStyle/>
                    <a:p>
                      <a:r>
                        <a:rPr lang="en-US" sz="1600" dirty="0" smtClean="0"/>
                        <a:t>4</a:t>
                      </a:r>
                      <a:endParaRPr lang="en-US" sz="1600" dirty="0"/>
                    </a:p>
                  </a:txBody>
                  <a:tcPr/>
                </a:tc>
                <a:tc>
                  <a:txBody>
                    <a:bodyPr/>
                    <a:lstStyle/>
                    <a:p>
                      <a:endParaRPr lang="en-US" sz="1600" dirty="0"/>
                    </a:p>
                  </a:txBody>
                  <a:tcPr/>
                </a:tc>
                <a:tc>
                  <a:txBody>
                    <a:bodyPr/>
                    <a:lstStyle/>
                    <a:p>
                      <a:r>
                        <a:rPr lang="en-US" sz="1600" dirty="0" smtClean="0"/>
                        <a:t>5</a:t>
                      </a:r>
                      <a:endParaRPr lang="en-US" sz="1600" dirty="0"/>
                    </a:p>
                  </a:txBody>
                  <a:tcPr/>
                </a:tc>
                <a:tc>
                  <a:txBody>
                    <a:bodyPr/>
                    <a:lstStyle/>
                    <a:p>
                      <a:endParaRPr lang="en-US" sz="1600" dirty="0"/>
                    </a:p>
                  </a:txBody>
                  <a:tcPr/>
                </a:tc>
                <a:tc>
                  <a:txBody>
                    <a:bodyPr/>
                    <a:lstStyle/>
                    <a:p>
                      <a:r>
                        <a:rPr lang="en-US" sz="1600" dirty="0" smtClean="0"/>
                        <a:t>6</a:t>
                      </a:r>
                      <a:endParaRPr lang="en-US" sz="1600" dirty="0"/>
                    </a:p>
                  </a:txBody>
                  <a:tcPr/>
                </a:tc>
                <a:tc>
                  <a:txBody>
                    <a:bodyPr/>
                    <a:lstStyle/>
                    <a:p>
                      <a:endParaRPr lang="en-US" sz="1600" dirty="0"/>
                    </a:p>
                  </a:txBody>
                  <a:tcPr/>
                </a:tc>
                <a:tc>
                  <a:txBody>
                    <a:bodyPr/>
                    <a:lstStyle/>
                    <a:p>
                      <a:r>
                        <a:rPr lang="en-US" sz="1600" dirty="0" smtClean="0"/>
                        <a:t>7</a:t>
                      </a:r>
                      <a:endParaRPr lang="en-US" sz="1600" dirty="0"/>
                    </a:p>
                  </a:txBody>
                  <a:tcPr/>
                </a:tc>
                <a:tc>
                  <a:txBody>
                    <a:bodyPr/>
                    <a:lstStyle/>
                    <a:p>
                      <a:endParaRPr lang="en-US" sz="1600" dirty="0"/>
                    </a:p>
                  </a:txBody>
                  <a:tcPr/>
                </a:tc>
                <a:tc>
                  <a:txBody>
                    <a:bodyPr/>
                    <a:lstStyle/>
                    <a:p>
                      <a:r>
                        <a:rPr lang="en-US" sz="1600" dirty="0" smtClean="0"/>
                        <a:t>8</a:t>
                      </a:r>
                      <a:endParaRPr lang="en-US" sz="1600" dirty="0"/>
                    </a:p>
                  </a:txBody>
                  <a:tcPr/>
                </a:tc>
                <a:tc>
                  <a:txBody>
                    <a:bodyPr/>
                    <a:lstStyle/>
                    <a:p>
                      <a:endParaRPr lang="en-US" sz="1600" dirty="0"/>
                    </a:p>
                  </a:txBody>
                  <a:tcPr/>
                </a:tc>
                <a:tc>
                  <a:txBody>
                    <a:bodyPr/>
                    <a:lstStyle/>
                    <a:p>
                      <a:r>
                        <a:rPr lang="en-US" sz="1600" dirty="0" smtClean="0"/>
                        <a:t>9</a:t>
                      </a:r>
                      <a:endParaRPr lang="en-US" sz="1600" dirty="0"/>
                    </a:p>
                  </a:txBody>
                  <a:tcPr/>
                </a:tc>
                <a:tc>
                  <a:txBody>
                    <a:bodyPr/>
                    <a:lstStyle/>
                    <a:p>
                      <a:endParaRPr lang="en-US" sz="1600" dirty="0"/>
                    </a:p>
                  </a:txBody>
                  <a:tcPr/>
                </a:tc>
                <a:tc>
                  <a:txBody>
                    <a:bodyPr/>
                    <a:lstStyle/>
                    <a:p>
                      <a:r>
                        <a:rPr lang="en-US" sz="1600" dirty="0" smtClean="0"/>
                        <a:t>Total</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Water</a:t>
                      </a:r>
                      <a:endParaRPr lang="en-US" sz="1600" dirty="0"/>
                    </a:p>
                  </a:txBody>
                  <a:tcPr/>
                </a:tc>
                <a:tc>
                  <a:txBody>
                    <a:bodyPr/>
                    <a:lstStyle/>
                    <a:p>
                      <a:r>
                        <a:rPr lang="en-US" sz="1600" dirty="0" smtClean="0"/>
                        <a:t>73.44%</a:t>
                      </a:r>
                      <a:endParaRPr lang="en-US" sz="1600" dirty="0"/>
                    </a:p>
                  </a:txBody>
                  <a:tcPr/>
                </a:tc>
                <a:tc>
                  <a:txBody>
                    <a:bodyPr/>
                    <a:lstStyle/>
                    <a:p>
                      <a:r>
                        <a:rPr lang="en-US" sz="1600" dirty="0" smtClean="0"/>
                        <a:t>47</a:t>
                      </a:r>
                      <a:endParaRPr lang="en-US" sz="1600" dirty="0"/>
                    </a:p>
                  </a:txBody>
                  <a:tcPr/>
                </a:tc>
                <a:tc>
                  <a:txBody>
                    <a:bodyPr/>
                    <a:lstStyle/>
                    <a:p>
                      <a:r>
                        <a:rPr lang="en-US" sz="1600" dirty="0" smtClean="0"/>
                        <a:t>12.50%</a:t>
                      </a:r>
                      <a:endParaRPr lang="en-US" sz="1600" dirty="0"/>
                    </a:p>
                  </a:txBody>
                  <a:tcPr/>
                </a:tc>
                <a:tc>
                  <a:txBody>
                    <a:bodyPr/>
                    <a:lstStyle/>
                    <a:p>
                      <a:r>
                        <a:rPr lang="en-US" sz="1600" dirty="0" smtClean="0"/>
                        <a:t>8</a:t>
                      </a:r>
                      <a:endParaRPr lang="en-US" sz="1600" dirty="0"/>
                    </a:p>
                  </a:txBody>
                  <a:tcPr/>
                </a:tc>
                <a:tc>
                  <a:txBody>
                    <a:bodyPr/>
                    <a:lstStyle/>
                    <a:p>
                      <a:r>
                        <a:rPr lang="en-US" sz="1600" dirty="0" smtClean="0"/>
                        <a:t>3.13%</a:t>
                      </a:r>
                      <a:endParaRPr lang="en-US" sz="1600" dirty="0"/>
                    </a:p>
                  </a:txBody>
                  <a:tcPr/>
                </a:tc>
                <a:tc>
                  <a:txBody>
                    <a:bodyPr/>
                    <a:lstStyle/>
                    <a:p>
                      <a:r>
                        <a:rPr lang="en-US" sz="1600" dirty="0" smtClean="0"/>
                        <a:t>2</a:t>
                      </a:r>
                      <a:endParaRPr lang="en-US" sz="1600" dirty="0"/>
                    </a:p>
                  </a:txBody>
                  <a:tcPr/>
                </a:tc>
                <a:tc>
                  <a:txBody>
                    <a:bodyPr/>
                    <a:lstStyle/>
                    <a:p>
                      <a:r>
                        <a:rPr lang="en-US" sz="1600" dirty="0" smtClean="0"/>
                        <a:t>6.25%</a:t>
                      </a:r>
                      <a:endParaRPr lang="en-US" sz="1600" dirty="0"/>
                    </a:p>
                  </a:txBody>
                  <a:tcPr/>
                </a:tc>
                <a:tc>
                  <a:txBody>
                    <a:bodyPr/>
                    <a:lstStyle/>
                    <a:p>
                      <a:r>
                        <a:rPr lang="en-US" sz="1600" dirty="0" smtClean="0"/>
                        <a:t>4</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3.13%</a:t>
                      </a:r>
                      <a:endParaRPr lang="en-US" sz="1600" dirty="0"/>
                    </a:p>
                  </a:txBody>
                  <a:tcPr/>
                </a:tc>
                <a:tc>
                  <a:txBody>
                    <a:bodyPr/>
                    <a:lstStyle/>
                    <a:p>
                      <a:r>
                        <a:rPr lang="en-US" sz="1600" dirty="0" smtClean="0"/>
                        <a:t>2</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Mineral</a:t>
                      </a:r>
                      <a:endParaRPr lang="en-US" sz="1600" dirty="0"/>
                    </a:p>
                  </a:txBody>
                  <a:tcPr/>
                </a:tc>
                <a:tc>
                  <a:txBody>
                    <a:bodyPr/>
                    <a:lstStyle/>
                    <a:p>
                      <a:r>
                        <a:rPr lang="en-US" sz="1600" dirty="0" smtClean="0"/>
                        <a:t>20.31%</a:t>
                      </a:r>
                      <a:endParaRPr lang="en-US" sz="1600" dirty="0"/>
                    </a:p>
                  </a:txBody>
                  <a:tcPr/>
                </a:tc>
                <a:tc>
                  <a:txBody>
                    <a:bodyPr/>
                    <a:lstStyle/>
                    <a:p>
                      <a:r>
                        <a:rPr lang="en-US" sz="1600" dirty="0" smtClean="0"/>
                        <a:t>13</a:t>
                      </a:r>
                      <a:endParaRPr lang="en-US" sz="1600" dirty="0"/>
                    </a:p>
                  </a:txBody>
                  <a:tcPr/>
                </a:tc>
                <a:tc>
                  <a:txBody>
                    <a:bodyPr/>
                    <a:lstStyle/>
                    <a:p>
                      <a:r>
                        <a:rPr lang="en-US" sz="1600" dirty="0" smtClean="0"/>
                        <a:t>68.75%</a:t>
                      </a:r>
                      <a:endParaRPr lang="en-US" sz="1600" dirty="0"/>
                    </a:p>
                  </a:txBody>
                  <a:tcPr/>
                </a:tc>
                <a:tc>
                  <a:txBody>
                    <a:bodyPr/>
                    <a:lstStyle/>
                    <a:p>
                      <a:r>
                        <a:rPr lang="en-US" sz="1600" dirty="0" smtClean="0"/>
                        <a:t>44</a:t>
                      </a:r>
                      <a:endParaRPr lang="en-US" sz="1600" dirty="0"/>
                    </a:p>
                  </a:txBody>
                  <a:tcPr/>
                </a:tc>
                <a:tc>
                  <a:txBody>
                    <a:bodyPr/>
                    <a:lstStyle/>
                    <a:p>
                      <a:r>
                        <a:rPr lang="en-US" sz="1600" dirty="0" smtClean="0"/>
                        <a:t>7.81%</a:t>
                      </a:r>
                      <a:endParaRPr lang="en-US" sz="1600" dirty="0"/>
                    </a:p>
                  </a:txBody>
                  <a:tcPr/>
                </a:tc>
                <a:tc>
                  <a:txBody>
                    <a:bodyPr/>
                    <a:lstStyle/>
                    <a:p>
                      <a:r>
                        <a:rPr lang="en-US" sz="1600" dirty="0" smtClean="0"/>
                        <a:t>5</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Back scratcher</a:t>
                      </a:r>
                      <a:endParaRPr lang="en-US" sz="1600" dirty="0"/>
                    </a:p>
                  </a:txBody>
                  <a:tcPr/>
                </a:tc>
                <a:tc>
                  <a:txBody>
                    <a:bodyPr/>
                    <a:lstStyle/>
                    <a:p>
                      <a:r>
                        <a:rPr lang="en-US" sz="1600" dirty="0" smtClean="0"/>
                        <a:t>3.13%</a:t>
                      </a:r>
                      <a:endParaRPr lang="en-US" sz="1600" dirty="0"/>
                    </a:p>
                  </a:txBody>
                  <a:tcPr/>
                </a:tc>
                <a:tc>
                  <a:txBody>
                    <a:bodyPr/>
                    <a:lstStyle/>
                    <a:p>
                      <a:r>
                        <a:rPr lang="en-US" sz="1600" dirty="0" smtClean="0"/>
                        <a:t>2</a:t>
                      </a:r>
                      <a:endParaRPr lang="en-US" sz="1600" dirty="0"/>
                    </a:p>
                  </a:txBody>
                  <a:tcPr/>
                </a:tc>
                <a:tc>
                  <a:txBody>
                    <a:bodyPr/>
                    <a:lstStyle/>
                    <a:p>
                      <a:r>
                        <a:rPr lang="en-US" sz="1600" dirty="0" smtClean="0"/>
                        <a:t>3.13%</a:t>
                      </a:r>
                      <a:endParaRPr lang="en-US" sz="1600" dirty="0"/>
                    </a:p>
                  </a:txBody>
                  <a:tcPr/>
                </a:tc>
                <a:tc>
                  <a:txBody>
                    <a:bodyPr/>
                    <a:lstStyle/>
                    <a:p>
                      <a:r>
                        <a:rPr lang="en-US" sz="1600" dirty="0" smtClean="0"/>
                        <a:t>2</a:t>
                      </a:r>
                      <a:endParaRPr lang="en-US" sz="1600" dirty="0"/>
                    </a:p>
                  </a:txBody>
                  <a:tcPr/>
                </a:tc>
                <a:tc>
                  <a:txBody>
                    <a:bodyPr/>
                    <a:lstStyle/>
                    <a:p>
                      <a:r>
                        <a:rPr lang="en-US" sz="1600" dirty="0" smtClean="0"/>
                        <a:t>10.94%</a:t>
                      </a:r>
                      <a:endParaRPr lang="en-US" sz="1600" dirty="0"/>
                    </a:p>
                  </a:txBody>
                  <a:tcPr/>
                </a:tc>
                <a:tc>
                  <a:txBody>
                    <a:bodyPr/>
                    <a:lstStyle/>
                    <a:p>
                      <a:r>
                        <a:rPr lang="en-US" sz="1600" dirty="0" smtClean="0"/>
                        <a:t>7</a:t>
                      </a:r>
                      <a:endParaRPr lang="en-US" sz="1600" dirty="0"/>
                    </a:p>
                  </a:txBody>
                  <a:tcPr/>
                </a:tc>
                <a:tc>
                  <a:txBody>
                    <a:bodyPr/>
                    <a:lstStyle/>
                    <a:p>
                      <a:r>
                        <a:rPr lang="en-US" sz="1600" dirty="0" smtClean="0"/>
                        <a:t>31.25%</a:t>
                      </a:r>
                      <a:endParaRPr lang="en-US" sz="1600" dirty="0"/>
                    </a:p>
                  </a:txBody>
                  <a:tcPr/>
                </a:tc>
                <a:tc>
                  <a:txBody>
                    <a:bodyPr/>
                    <a:lstStyle/>
                    <a:p>
                      <a:r>
                        <a:rPr lang="en-US" sz="1600" dirty="0" smtClean="0"/>
                        <a:t>20</a:t>
                      </a:r>
                      <a:endParaRPr lang="en-US" sz="1600" dirty="0"/>
                    </a:p>
                  </a:txBody>
                  <a:tcPr/>
                </a:tc>
                <a:tc>
                  <a:txBody>
                    <a:bodyPr/>
                    <a:lstStyle/>
                    <a:p>
                      <a:r>
                        <a:rPr lang="en-US" sz="1600" dirty="0" smtClean="0"/>
                        <a:t>18.75%</a:t>
                      </a:r>
                      <a:endParaRPr lang="en-US" sz="1600" dirty="0"/>
                    </a:p>
                  </a:txBody>
                  <a:tcPr/>
                </a:tc>
                <a:tc>
                  <a:txBody>
                    <a:bodyPr/>
                    <a:lstStyle/>
                    <a:p>
                      <a:r>
                        <a:rPr lang="en-US" sz="1600" dirty="0" smtClean="0"/>
                        <a:t>12</a:t>
                      </a:r>
                      <a:endParaRPr lang="en-US" sz="1600" dirty="0"/>
                    </a:p>
                  </a:txBody>
                  <a:tcPr/>
                </a:tc>
                <a:tc>
                  <a:txBody>
                    <a:bodyPr/>
                    <a:lstStyle/>
                    <a:p>
                      <a:r>
                        <a:rPr lang="en-US" sz="1600" dirty="0" smtClean="0"/>
                        <a:t>15.63%</a:t>
                      </a:r>
                      <a:endParaRPr lang="en-US" sz="1600" dirty="0"/>
                    </a:p>
                  </a:txBody>
                  <a:tcPr/>
                </a:tc>
                <a:tc>
                  <a:txBody>
                    <a:bodyPr/>
                    <a:lstStyle/>
                    <a:p>
                      <a:r>
                        <a:rPr lang="en-US" sz="1600" dirty="0" smtClean="0"/>
                        <a:t>10</a:t>
                      </a:r>
                      <a:endParaRPr lang="en-US" sz="1600" dirty="0"/>
                    </a:p>
                  </a:txBody>
                  <a:tcPr/>
                </a:tc>
                <a:tc>
                  <a:txBody>
                    <a:bodyPr/>
                    <a:lstStyle/>
                    <a:p>
                      <a:r>
                        <a:rPr lang="en-US" sz="1600" dirty="0" smtClean="0"/>
                        <a:t>10.94%</a:t>
                      </a:r>
                      <a:endParaRPr lang="en-US" sz="1600" dirty="0"/>
                    </a:p>
                  </a:txBody>
                  <a:tcPr/>
                </a:tc>
                <a:tc>
                  <a:txBody>
                    <a:bodyPr/>
                    <a:lstStyle/>
                    <a:p>
                      <a:r>
                        <a:rPr lang="en-US" sz="1600" dirty="0" smtClean="0"/>
                        <a:t>7</a:t>
                      </a:r>
                      <a:endParaRPr lang="en-US" sz="1600" dirty="0"/>
                    </a:p>
                  </a:txBody>
                  <a:tcPr/>
                </a:tc>
                <a:tc>
                  <a:txBody>
                    <a:bodyPr/>
                    <a:lstStyle/>
                    <a:p>
                      <a:r>
                        <a:rPr lang="en-US" sz="1600" dirty="0" smtClean="0"/>
                        <a:t>6.25%</a:t>
                      </a:r>
                      <a:endParaRPr lang="en-US" sz="1600" dirty="0"/>
                    </a:p>
                  </a:txBody>
                  <a:tcPr/>
                </a:tc>
                <a:tc>
                  <a:txBody>
                    <a:bodyPr/>
                    <a:lstStyle/>
                    <a:p>
                      <a:r>
                        <a:rPr lang="en-US" sz="1600" dirty="0" smtClean="0"/>
                        <a:t>4</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Portable shade</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18.75%</a:t>
                      </a:r>
                      <a:endParaRPr lang="en-US" sz="1600" dirty="0"/>
                    </a:p>
                  </a:txBody>
                  <a:tcPr/>
                </a:tc>
                <a:tc>
                  <a:txBody>
                    <a:bodyPr/>
                    <a:lstStyle/>
                    <a:p>
                      <a:r>
                        <a:rPr lang="en-US" sz="1600" dirty="0" smtClean="0"/>
                        <a:t>12</a:t>
                      </a:r>
                      <a:endParaRPr lang="en-US" sz="1600" dirty="0"/>
                    </a:p>
                  </a:txBody>
                  <a:tcPr/>
                </a:tc>
                <a:tc>
                  <a:txBody>
                    <a:bodyPr/>
                    <a:lstStyle/>
                    <a:p>
                      <a:r>
                        <a:rPr lang="en-US" sz="1600" dirty="0" smtClean="0"/>
                        <a:t>21.88%</a:t>
                      </a:r>
                      <a:endParaRPr lang="en-US" sz="1600" dirty="0"/>
                    </a:p>
                  </a:txBody>
                  <a:tcPr/>
                </a:tc>
                <a:tc>
                  <a:txBody>
                    <a:bodyPr/>
                    <a:lstStyle/>
                    <a:p>
                      <a:r>
                        <a:rPr lang="en-US" sz="1600" dirty="0" smtClean="0"/>
                        <a:t>14</a:t>
                      </a:r>
                      <a:endParaRPr lang="en-US" sz="1600" dirty="0"/>
                    </a:p>
                  </a:txBody>
                  <a:tcPr/>
                </a:tc>
                <a:tc>
                  <a:txBody>
                    <a:bodyPr/>
                    <a:lstStyle/>
                    <a:p>
                      <a:r>
                        <a:rPr lang="en-US" sz="1600" dirty="0" smtClean="0"/>
                        <a:t>23.44%</a:t>
                      </a:r>
                      <a:endParaRPr lang="en-US" sz="1600" dirty="0"/>
                    </a:p>
                  </a:txBody>
                  <a:tcPr/>
                </a:tc>
                <a:tc>
                  <a:txBody>
                    <a:bodyPr/>
                    <a:lstStyle/>
                    <a:p>
                      <a:r>
                        <a:rPr lang="en-US" sz="1600" dirty="0" smtClean="0"/>
                        <a:t>15</a:t>
                      </a:r>
                      <a:endParaRPr lang="en-US" sz="1600" dirty="0"/>
                    </a:p>
                  </a:txBody>
                  <a:tcPr/>
                </a:tc>
                <a:tc>
                  <a:txBody>
                    <a:bodyPr/>
                    <a:lstStyle/>
                    <a:p>
                      <a:r>
                        <a:rPr lang="en-US" sz="1600" dirty="0" smtClean="0"/>
                        <a:t>21.88%</a:t>
                      </a:r>
                      <a:endParaRPr lang="en-US" sz="1600" dirty="0"/>
                    </a:p>
                  </a:txBody>
                  <a:tcPr/>
                </a:tc>
                <a:tc>
                  <a:txBody>
                    <a:bodyPr/>
                    <a:lstStyle/>
                    <a:p>
                      <a:r>
                        <a:rPr lang="en-US" sz="1600" dirty="0" smtClean="0"/>
                        <a:t>14</a:t>
                      </a:r>
                      <a:endParaRPr lang="en-US" sz="1600" dirty="0"/>
                    </a:p>
                  </a:txBody>
                  <a:tcPr/>
                </a:tc>
                <a:tc>
                  <a:txBody>
                    <a:bodyPr/>
                    <a:lstStyle/>
                    <a:p>
                      <a:r>
                        <a:rPr lang="en-US" sz="1600" dirty="0" smtClean="0"/>
                        <a:t>7.81%</a:t>
                      </a:r>
                      <a:endParaRPr lang="en-US" sz="1600" dirty="0"/>
                    </a:p>
                  </a:txBody>
                  <a:tcPr/>
                </a:tc>
                <a:tc>
                  <a:txBody>
                    <a:bodyPr/>
                    <a:lstStyle/>
                    <a:p>
                      <a:r>
                        <a:rPr lang="en-US" sz="1600" dirty="0" smtClean="0"/>
                        <a:t>5</a:t>
                      </a:r>
                      <a:endParaRPr lang="en-US" sz="1600" dirty="0"/>
                    </a:p>
                  </a:txBody>
                  <a:tcPr/>
                </a:tc>
                <a:tc>
                  <a:txBody>
                    <a:bodyPr/>
                    <a:lstStyle/>
                    <a:p>
                      <a:r>
                        <a:rPr lang="en-US" sz="1600" dirty="0" smtClean="0"/>
                        <a:t>4.69%</a:t>
                      </a:r>
                      <a:endParaRPr lang="en-US" sz="1600" dirty="0"/>
                    </a:p>
                  </a:txBody>
                  <a:tcPr/>
                </a:tc>
                <a:tc>
                  <a:txBody>
                    <a:bodyPr/>
                    <a:lstStyle/>
                    <a:p>
                      <a:r>
                        <a:rPr lang="en-US" sz="1600" dirty="0" smtClean="0"/>
                        <a:t>3</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Windbreak</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4.69%</a:t>
                      </a:r>
                      <a:endParaRPr lang="en-US" sz="1600" dirty="0"/>
                    </a:p>
                  </a:txBody>
                  <a:tcPr/>
                </a:tc>
                <a:tc>
                  <a:txBody>
                    <a:bodyPr/>
                    <a:lstStyle/>
                    <a:p>
                      <a:r>
                        <a:rPr lang="en-US" sz="1600" dirty="0" smtClean="0"/>
                        <a:t>3</a:t>
                      </a:r>
                      <a:endParaRPr lang="en-US" sz="1600" dirty="0"/>
                    </a:p>
                  </a:txBody>
                  <a:tcPr/>
                </a:tc>
                <a:tc>
                  <a:txBody>
                    <a:bodyPr/>
                    <a:lstStyle/>
                    <a:p>
                      <a:r>
                        <a:rPr lang="en-US" sz="1600" dirty="0" smtClean="0"/>
                        <a:t>10.94%</a:t>
                      </a:r>
                      <a:endParaRPr lang="en-US" sz="1600" dirty="0"/>
                    </a:p>
                  </a:txBody>
                  <a:tcPr/>
                </a:tc>
                <a:tc>
                  <a:txBody>
                    <a:bodyPr/>
                    <a:lstStyle/>
                    <a:p>
                      <a:r>
                        <a:rPr lang="en-US" sz="1600" dirty="0" smtClean="0"/>
                        <a:t>7</a:t>
                      </a:r>
                      <a:endParaRPr lang="en-US" sz="1600" dirty="0"/>
                    </a:p>
                  </a:txBody>
                  <a:tcPr/>
                </a:tc>
                <a:tc>
                  <a:txBody>
                    <a:bodyPr/>
                    <a:lstStyle/>
                    <a:p>
                      <a:r>
                        <a:rPr lang="en-US" sz="1600" dirty="0" smtClean="0"/>
                        <a:t>17.19%</a:t>
                      </a:r>
                      <a:endParaRPr lang="en-US" sz="1600" dirty="0"/>
                    </a:p>
                  </a:txBody>
                  <a:tcPr/>
                </a:tc>
                <a:tc>
                  <a:txBody>
                    <a:bodyPr/>
                    <a:lstStyle/>
                    <a:p>
                      <a:r>
                        <a:rPr lang="en-US" sz="1600" dirty="0" smtClean="0"/>
                        <a:t>11</a:t>
                      </a:r>
                      <a:endParaRPr lang="en-US" sz="1600" dirty="0"/>
                    </a:p>
                  </a:txBody>
                  <a:tcPr/>
                </a:tc>
                <a:tc>
                  <a:txBody>
                    <a:bodyPr/>
                    <a:lstStyle/>
                    <a:p>
                      <a:r>
                        <a:rPr lang="en-US" sz="1600" dirty="0" smtClean="0"/>
                        <a:t>28.13%</a:t>
                      </a:r>
                      <a:endParaRPr lang="en-US" sz="1600" dirty="0"/>
                    </a:p>
                  </a:txBody>
                  <a:tcPr/>
                </a:tc>
                <a:tc>
                  <a:txBody>
                    <a:bodyPr/>
                    <a:lstStyle/>
                    <a:p>
                      <a:r>
                        <a:rPr lang="en-US" sz="1600" dirty="0" smtClean="0"/>
                        <a:t>18</a:t>
                      </a:r>
                      <a:endParaRPr lang="en-US" sz="1600" dirty="0"/>
                    </a:p>
                  </a:txBody>
                  <a:tcPr/>
                </a:tc>
                <a:tc>
                  <a:txBody>
                    <a:bodyPr/>
                    <a:lstStyle/>
                    <a:p>
                      <a:r>
                        <a:rPr lang="en-US" sz="1600" dirty="0" smtClean="0"/>
                        <a:t>25.00%</a:t>
                      </a:r>
                      <a:endParaRPr lang="en-US" sz="1600" dirty="0"/>
                    </a:p>
                  </a:txBody>
                  <a:tcPr/>
                </a:tc>
                <a:tc>
                  <a:txBody>
                    <a:bodyPr/>
                    <a:lstStyle/>
                    <a:p>
                      <a:r>
                        <a:rPr lang="en-US" sz="1600" dirty="0" smtClean="0"/>
                        <a:t>16</a:t>
                      </a:r>
                      <a:endParaRPr lang="en-US" sz="1600" dirty="0"/>
                    </a:p>
                  </a:txBody>
                  <a:tcPr/>
                </a:tc>
                <a:tc>
                  <a:txBody>
                    <a:bodyPr/>
                    <a:lstStyle/>
                    <a:p>
                      <a:r>
                        <a:rPr lang="en-US" sz="1600" dirty="0" smtClean="0"/>
                        <a:t>10.94%</a:t>
                      </a:r>
                      <a:endParaRPr lang="en-US" sz="1600" dirty="0"/>
                    </a:p>
                  </a:txBody>
                  <a:tcPr/>
                </a:tc>
                <a:tc>
                  <a:txBody>
                    <a:bodyPr/>
                    <a:lstStyle/>
                    <a:p>
                      <a:r>
                        <a:rPr lang="en-US" sz="1600" dirty="0" smtClean="0"/>
                        <a:t>7</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Fly control</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4.69%</a:t>
                      </a:r>
                      <a:endParaRPr lang="en-US" sz="1600" dirty="0"/>
                    </a:p>
                  </a:txBody>
                  <a:tcPr/>
                </a:tc>
                <a:tc>
                  <a:txBody>
                    <a:bodyPr/>
                    <a:lstStyle/>
                    <a:p>
                      <a:r>
                        <a:rPr lang="en-US" sz="1600" dirty="0" smtClean="0"/>
                        <a:t>3</a:t>
                      </a:r>
                      <a:endParaRPr lang="en-US" sz="1600" dirty="0"/>
                    </a:p>
                  </a:txBody>
                  <a:tcPr/>
                </a:tc>
                <a:tc>
                  <a:txBody>
                    <a:bodyPr/>
                    <a:lstStyle/>
                    <a:p>
                      <a:r>
                        <a:rPr lang="en-US" sz="1600" dirty="0" smtClean="0"/>
                        <a:t>28.13%</a:t>
                      </a:r>
                      <a:endParaRPr lang="en-US" sz="1600" dirty="0"/>
                    </a:p>
                  </a:txBody>
                  <a:tcPr/>
                </a:tc>
                <a:tc>
                  <a:txBody>
                    <a:bodyPr/>
                    <a:lstStyle/>
                    <a:p>
                      <a:r>
                        <a:rPr lang="en-US" sz="1600" dirty="0" smtClean="0"/>
                        <a:t>18</a:t>
                      </a:r>
                      <a:endParaRPr lang="en-US" sz="1600" dirty="0"/>
                    </a:p>
                  </a:txBody>
                  <a:tcPr/>
                </a:tc>
                <a:tc>
                  <a:txBody>
                    <a:bodyPr/>
                    <a:lstStyle/>
                    <a:p>
                      <a:r>
                        <a:rPr lang="en-US" sz="1600" dirty="0" smtClean="0"/>
                        <a:t>10.94%</a:t>
                      </a:r>
                      <a:endParaRPr lang="en-US" sz="1600" dirty="0"/>
                    </a:p>
                  </a:txBody>
                  <a:tcPr/>
                </a:tc>
                <a:tc>
                  <a:txBody>
                    <a:bodyPr/>
                    <a:lstStyle/>
                    <a:p>
                      <a:r>
                        <a:rPr lang="en-US" sz="1600" dirty="0" smtClean="0"/>
                        <a:t>7</a:t>
                      </a:r>
                      <a:endParaRPr lang="en-US" sz="1600" dirty="0"/>
                    </a:p>
                  </a:txBody>
                  <a:tcPr/>
                </a:tc>
                <a:tc>
                  <a:txBody>
                    <a:bodyPr/>
                    <a:lstStyle/>
                    <a:p>
                      <a:r>
                        <a:rPr lang="en-US" sz="1600" dirty="0" smtClean="0"/>
                        <a:t>17.19%</a:t>
                      </a:r>
                      <a:endParaRPr lang="en-US" sz="1600" dirty="0"/>
                    </a:p>
                  </a:txBody>
                  <a:tcPr/>
                </a:tc>
                <a:tc>
                  <a:txBody>
                    <a:bodyPr/>
                    <a:lstStyle/>
                    <a:p>
                      <a:r>
                        <a:rPr lang="en-US" sz="1600" dirty="0" smtClean="0"/>
                        <a:t>11</a:t>
                      </a:r>
                      <a:endParaRPr lang="en-US" sz="1600" dirty="0"/>
                    </a:p>
                  </a:txBody>
                  <a:tcPr/>
                </a:tc>
                <a:tc>
                  <a:txBody>
                    <a:bodyPr/>
                    <a:lstStyle/>
                    <a:p>
                      <a:r>
                        <a:rPr lang="en-US" sz="1600" dirty="0" smtClean="0"/>
                        <a:t>20.31%</a:t>
                      </a:r>
                      <a:endParaRPr lang="en-US" sz="1600" dirty="0"/>
                    </a:p>
                  </a:txBody>
                  <a:tcPr/>
                </a:tc>
                <a:tc>
                  <a:txBody>
                    <a:bodyPr/>
                    <a:lstStyle/>
                    <a:p>
                      <a:r>
                        <a:rPr lang="en-US" sz="1600" dirty="0" smtClean="0"/>
                        <a:t>13</a:t>
                      </a:r>
                      <a:endParaRPr lang="en-US" sz="1600" dirty="0"/>
                    </a:p>
                  </a:txBody>
                  <a:tcPr/>
                </a:tc>
                <a:tc>
                  <a:txBody>
                    <a:bodyPr/>
                    <a:lstStyle/>
                    <a:p>
                      <a:r>
                        <a:rPr lang="en-US" sz="1600" dirty="0" smtClean="0"/>
                        <a:t>12.50%</a:t>
                      </a:r>
                      <a:endParaRPr lang="en-US" sz="1600" dirty="0"/>
                    </a:p>
                  </a:txBody>
                  <a:tcPr/>
                </a:tc>
                <a:tc>
                  <a:txBody>
                    <a:bodyPr/>
                    <a:lstStyle/>
                    <a:p>
                      <a:r>
                        <a:rPr lang="en-US" sz="1600" dirty="0" smtClean="0"/>
                        <a:t>8</a:t>
                      </a:r>
                      <a:endParaRPr lang="en-US" sz="1600" dirty="0"/>
                    </a:p>
                  </a:txBody>
                  <a:tcPr/>
                </a:tc>
                <a:tc>
                  <a:txBody>
                    <a:bodyPr/>
                    <a:lstStyle/>
                    <a:p>
                      <a:r>
                        <a:rPr lang="en-US" sz="1600" dirty="0" smtClean="0"/>
                        <a:t>4.69%</a:t>
                      </a:r>
                      <a:endParaRPr lang="en-US" sz="1600" dirty="0"/>
                    </a:p>
                  </a:txBody>
                  <a:tcPr/>
                </a:tc>
                <a:tc>
                  <a:txBody>
                    <a:bodyPr/>
                    <a:lstStyle/>
                    <a:p>
                      <a:r>
                        <a:rPr lang="en-US" sz="1600" dirty="0" smtClean="0"/>
                        <a:t>3</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Creep feed</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3.13%</a:t>
                      </a:r>
                      <a:endParaRPr lang="en-US" sz="1600" dirty="0"/>
                    </a:p>
                  </a:txBody>
                  <a:tcPr/>
                </a:tc>
                <a:tc>
                  <a:txBody>
                    <a:bodyPr/>
                    <a:lstStyle/>
                    <a:p>
                      <a:r>
                        <a:rPr lang="en-US" sz="1600" dirty="0" smtClean="0"/>
                        <a:t>2</a:t>
                      </a:r>
                      <a:endParaRPr lang="en-US" sz="1600" dirty="0"/>
                    </a:p>
                  </a:txBody>
                  <a:tcPr/>
                </a:tc>
                <a:tc>
                  <a:txBody>
                    <a:bodyPr/>
                    <a:lstStyle/>
                    <a:p>
                      <a:r>
                        <a:rPr lang="en-US" sz="1600" dirty="0" smtClean="0"/>
                        <a:t>3.13%</a:t>
                      </a:r>
                      <a:endParaRPr lang="en-US" sz="1600" dirty="0"/>
                    </a:p>
                  </a:txBody>
                  <a:tcPr/>
                </a:tc>
                <a:tc>
                  <a:txBody>
                    <a:bodyPr/>
                    <a:lstStyle/>
                    <a:p>
                      <a:r>
                        <a:rPr lang="en-US" sz="1600" dirty="0" smtClean="0"/>
                        <a:t>2</a:t>
                      </a:r>
                      <a:endParaRPr lang="en-US" sz="1600" dirty="0"/>
                    </a:p>
                  </a:txBody>
                  <a:tcPr/>
                </a:tc>
                <a:tc>
                  <a:txBody>
                    <a:bodyPr/>
                    <a:lstStyle/>
                    <a:p>
                      <a:r>
                        <a:rPr lang="en-US" sz="1600" dirty="0" smtClean="0"/>
                        <a:t>12.50%</a:t>
                      </a:r>
                      <a:endParaRPr lang="en-US" sz="1600" dirty="0"/>
                    </a:p>
                  </a:txBody>
                  <a:tcPr/>
                </a:tc>
                <a:tc>
                  <a:txBody>
                    <a:bodyPr/>
                    <a:lstStyle/>
                    <a:p>
                      <a:r>
                        <a:rPr lang="en-US" sz="1600" dirty="0" smtClean="0"/>
                        <a:t>8</a:t>
                      </a:r>
                      <a:endParaRPr lang="en-US" sz="1600" dirty="0"/>
                    </a:p>
                  </a:txBody>
                  <a:tcPr/>
                </a:tc>
                <a:tc>
                  <a:txBody>
                    <a:bodyPr/>
                    <a:lstStyle/>
                    <a:p>
                      <a:r>
                        <a:rPr lang="en-US" sz="1600" dirty="0" smtClean="0"/>
                        <a:t>7.81%</a:t>
                      </a:r>
                      <a:endParaRPr lang="en-US" sz="1600" dirty="0"/>
                    </a:p>
                  </a:txBody>
                  <a:tcPr/>
                </a:tc>
                <a:tc>
                  <a:txBody>
                    <a:bodyPr/>
                    <a:lstStyle/>
                    <a:p>
                      <a:r>
                        <a:rPr lang="en-US" sz="1600" dirty="0" smtClean="0"/>
                        <a:t>5</a:t>
                      </a:r>
                      <a:endParaRPr lang="en-US" sz="1600" dirty="0"/>
                    </a:p>
                  </a:txBody>
                  <a:tcPr/>
                </a:tc>
                <a:tc>
                  <a:txBody>
                    <a:bodyPr/>
                    <a:lstStyle/>
                    <a:p>
                      <a:r>
                        <a:rPr lang="en-US" sz="1600" dirty="0" smtClean="0"/>
                        <a:t>28.13%</a:t>
                      </a:r>
                      <a:endParaRPr lang="en-US" sz="1600" dirty="0"/>
                    </a:p>
                  </a:txBody>
                  <a:tcPr/>
                </a:tc>
                <a:tc>
                  <a:txBody>
                    <a:bodyPr/>
                    <a:lstStyle/>
                    <a:p>
                      <a:r>
                        <a:rPr lang="en-US" sz="1600" dirty="0" smtClean="0"/>
                        <a:t>18</a:t>
                      </a:r>
                      <a:endParaRPr lang="en-US" sz="1600" dirty="0"/>
                    </a:p>
                  </a:txBody>
                  <a:tcPr/>
                </a:tc>
                <a:tc>
                  <a:txBody>
                    <a:bodyPr/>
                    <a:lstStyle/>
                    <a:p>
                      <a:r>
                        <a:rPr lang="en-US" sz="1600" dirty="0" smtClean="0"/>
                        <a:t>29.69%</a:t>
                      </a:r>
                      <a:endParaRPr lang="en-US" sz="1600" dirty="0"/>
                    </a:p>
                  </a:txBody>
                  <a:tcPr/>
                </a:tc>
                <a:tc>
                  <a:txBody>
                    <a:bodyPr/>
                    <a:lstStyle/>
                    <a:p>
                      <a:r>
                        <a:rPr lang="en-US" sz="1600" dirty="0" smtClean="0"/>
                        <a:t>19</a:t>
                      </a:r>
                      <a:endParaRPr lang="en-US" sz="1600" dirty="0"/>
                    </a:p>
                  </a:txBody>
                  <a:tcPr/>
                </a:tc>
                <a:tc>
                  <a:txBody>
                    <a:bodyPr/>
                    <a:lstStyle/>
                    <a:p>
                      <a:r>
                        <a:rPr lang="en-US" sz="1600" dirty="0" smtClean="0"/>
                        <a:t>12.50%</a:t>
                      </a:r>
                      <a:endParaRPr lang="en-US" sz="1600" dirty="0"/>
                    </a:p>
                  </a:txBody>
                  <a:tcPr/>
                </a:tc>
                <a:tc>
                  <a:txBody>
                    <a:bodyPr/>
                    <a:lstStyle/>
                    <a:p>
                      <a:r>
                        <a:rPr lang="en-US" sz="1600" dirty="0" smtClean="0"/>
                        <a:t>8</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8</a:t>
                      </a:r>
                      <a:endParaRPr lang="en-US" sz="1600" dirty="0"/>
                    </a:p>
                  </a:txBody>
                  <a:tcPr/>
                </a:tc>
                <a:tc>
                  <a:txBody>
                    <a:bodyPr/>
                    <a:lstStyle/>
                    <a:p>
                      <a:r>
                        <a:rPr lang="en-US" sz="1600" dirty="0" smtClean="0"/>
                        <a:t>Storage box (wire, posts, seed, mineral, fly control)</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6.25%</a:t>
                      </a:r>
                      <a:endParaRPr lang="en-US" sz="1600" dirty="0"/>
                    </a:p>
                  </a:txBody>
                  <a:tcPr/>
                </a:tc>
                <a:tc>
                  <a:txBody>
                    <a:bodyPr/>
                    <a:lstStyle/>
                    <a:p>
                      <a:r>
                        <a:rPr lang="en-US" sz="1600" dirty="0" smtClean="0"/>
                        <a:t>4</a:t>
                      </a:r>
                      <a:endParaRPr lang="en-US" sz="1600" dirty="0"/>
                    </a:p>
                  </a:txBody>
                  <a:tcPr/>
                </a:tc>
                <a:tc>
                  <a:txBody>
                    <a:bodyPr/>
                    <a:lstStyle/>
                    <a:p>
                      <a:r>
                        <a:rPr lang="en-US" sz="1600" dirty="0" smtClean="0"/>
                        <a:t>21.88%</a:t>
                      </a:r>
                      <a:endParaRPr lang="en-US" sz="1600" dirty="0"/>
                    </a:p>
                  </a:txBody>
                  <a:tcPr/>
                </a:tc>
                <a:tc>
                  <a:txBody>
                    <a:bodyPr/>
                    <a:lstStyle/>
                    <a:p>
                      <a:r>
                        <a:rPr lang="en-US" sz="1600" dirty="0" smtClean="0"/>
                        <a:t>14</a:t>
                      </a:r>
                      <a:endParaRPr lang="en-US" sz="1600" dirty="0"/>
                    </a:p>
                  </a:txBody>
                  <a:tcPr/>
                </a:tc>
                <a:tc>
                  <a:txBody>
                    <a:bodyPr/>
                    <a:lstStyle/>
                    <a:p>
                      <a:r>
                        <a:rPr lang="en-US" sz="1600" dirty="0" smtClean="0"/>
                        <a:t>12.50%</a:t>
                      </a:r>
                      <a:endParaRPr lang="en-US" sz="1600" dirty="0"/>
                    </a:p>
                  </a:txBody>
                  <a:tcPr/>
                </a:tc>
                <a:tc>
                  <a:txBody>
                    <a:bodyPr/>
                    <a:lstStyle/>
                    <a:p>
                      <a:r>
                        <a:rPr lang="en-US" sz="1600" dirty="0" smtClean="0"/>
                        <a:t>8</a:t>
                      </a:r>
                      <a:endParaRPr lang="en-US" sz="1600" dirty="0"/>
                    </a:p>
                  </a:txBody>
                  <a:tcPr/>
                </a:tc>
                <a:tc>
                  <a:txBody>
                    <a:bodyPr/>
                    <a:lstStyle/>
                    <a:p>
                      <a:r>
                        <a:rPr lang="en-US" sz="1600" dirty="0" smtClean="0"/>
                        <a:t>7.81%</a:t>
                      </a:r>
                      <a:endParaRPr lang="en-US" sz="1600" dirty="0"/>
                    </a:p>
                  </a:txBody>
                  <a:tcPr/>
                </a:tc>
                <a:tc>
                  <a:txBody>
                    <a:bodyPr/>
                    <a:lstStyle/>
                    <a:p>
                      <a:r>
                        <a:rPr lang="en-US" sz="1600" dirty="0" smtClean="0"/>
                        <a:t>5</a:t>
                      </a:r>
                      <a:endParaRPr lang="en-US" sz="1600" dirty="0"/>
                    </a:p>
                  </a:txBody>
                  <a:tcPr/>
                </a:tc>
                <a:tc>
                  <a:txBody>
                    <a:bodyPr/>
                    <a:lstStyle/>
                    <a:p>
                      <a:r>
                        <a:rPr lang="en-US" sz="1600" dirty="0" smtClean="0"/>
                        <a:t>6.25%</a:t>
                      </a:r>
                      <a:endParaRPr lang="en-US" sz="1600" dirty="0"/>
                    </a:p>
                  </a:txBody>
                  <a:tcPr/>
                </a:tc>
                <a:tc>
                  <a:txBody>
                    <a:bodyPr/>
                    <a:lstStyle/>
                    <a:p>
                      <a:r>
                        <a:rPr lang="en-US" sz="1600" dirty="0" smtClean="0"/>
                        <a:t>4</a:t>
                      </a:r>
                      <a:endParaRPr lang="en-US" sz="1600" dirty="0"/>
                    </a:p>
                  </a:txBody>
                  <a:tcPr/>
                </a:tc>
                <a:tc>
                  <a:txBody>
                    <a:bodyPr/>
                    <a:lstStyle/>
                    <a:p>
                      <a:r>
                        <a:rPr lang="en-US" sz="1600" dirty="0" smtClean="0"/>
                        <a:t>10.94%</a:t>
                      </a:r>
                      <a:endParaRPr lang="en-US" sz="1600" dirty="0"/>
                    </a:p>
                  </a:txBody>
                  <a:tcPr/>
                </a:tc>
                <a:tc>
                  <a:txBody>
                    <a:bodyPr/>
                    <a:lstStyle/>
                    <a:p>
                      <a:r>
                        <a:rPr lang="en-US" sz="1600" dirty="0" smtClean="0"/>
                        <a:t>7</a:t>
                      </a:r>
                      <a:endParaRPr lang="en-US" sz="1600" dirty="0"/>
                    </a:p>
                  </a:txBody>
                  <a:tcPr/>
                </a:tc>
                <a:tc>
                  <a:txBody>
                    <a:bodyPr/>
                    <a:lstStyle/>
                    <a:p>
                      <a:r>
                        <a:rPr lang="en-US" sz="1600" dirty="0" smtClean="0"/>
                        <a:t>34.38%</a:t>
                      </a:r>
                      <a:endParaRPr lang="en-US" sz="1600" dirty="0"/>
                    </a:p>
                  </a:txBody>
                  <a:tcPr/>
                </a:tc>
                <a:tc>
                  <a:txBody>
                    <a:bodyPr/>
                    <a:lstStyle/>
                    <a:p>
                      <a:r>
                        <a:rPr lang="en-US" sz="1600" dirty="0" smtClean="0"/>
                        <a:t>22</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18 - What are you most likely to provide in each paddock on a mobile unit, Rank from 1 to 8 or 9. Drag and Drop.</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992752">
                  <a:extLst>
                    <a:ext uri="{9D8B030D-6E8A-4147-A177-3AD203B41FA5}">
                      <a16:colId xmlns:a16="http://schemas.microsoft.com/office/drawing/2014/main" val="20000"/>
                    </a:ext>
                  </a:extLst>
                </a:gridCol>
                <a:gridCol w="992752">
                  <a:extLst>
                    <a:ext uri="{9D8B030D-6E8A-4147-A177-3AD203B41FA5}">
                      <a16:colId xmlns:a16="http://schemas.microsoft.com/office/drawing/2014/main" val="20001"/>
                    </a:ext>
                  </a:extLst>
                </a:gridCol>
                <a:gridCol w="992752">
                  <a:extLst>
                    <a:ext uri="{9D8B030D-6E8A-4147-A177-3AD203B41FA5}">
                      <a16:colId xmlns:a16="http://schemas.microsoft.com/office/drawing/2014/main" val="20002"/>
                    </a:ext>
                  </a:extLst>
                </a:gridCol>
                <a:gridCol w="992752">
                  <a:extLst>
                    <a:ext uri="{9D8B030D-6E8A-4147-A177-3AD203B41FA5}">
                      <a16:colId xmlns:a16="http://schemas.microsoft.com/office/drawing/2014/main" val="20003"/>
                    </a:ext>
                  </a:extLst>
                </a:gridCol>
                <a:gridCol w="992752">
                  <a:extLst>
                    <a:ext uri="{9D8B030D-6E8A-4147-A177-3AD203B41FA5}">
                      <a16:colId xmlns:a16="http://schemas.microsoft.com/office/drawing/2014/main" val="20004"/>
                    </a:ext>
                  </a:extLst>
                </a:gridCol>
                <a:gridCol w="992752">
                  <a:extLst>
                    <a:ext uri="{9D8B030D-6E8A-4147-A177-3AD203B41FA5}">
                      <a16:colId xmlns:a16="http://schemas.microsoft.com/office/drawing/2014/main" val="20005"/>
                    </a:ext>
                  </a:extLst>
                </a:gridCol>
                <a:gridCol w="992752">
                  <a:extLst>
                    <a:ext uri="{9D8B030D-6E8A-4147-A177-3AD203B41FA5}">
                      <a16:colId xmlns:a16="http://schemas.microsoft.com/office/drawing/2014/main" val="20006"/>
                    </a:ext>
                  </a:extLst>
                </a:gridCol>
                <a:gridCol w="992752">
                  <a:extLst>
                    <a:ext uri="{9D8B030D-6E8A-4147-A177-3AD203B41FA5}">
                      <a16:colId xmlns:a16="http://schemas.microsoft.com/office/drawing/2014/main" val="20007"/>
                    </a:ext>
                  </a:extLst>
                </a:gridCol>
                <a:gridCol w="992752">
                  <a:extLst>
                    <a:ext uri="{9D8B030D-6E8A-4147-A177-3AD203B41FA5}">
                      <a16:colId xmlns:a16="http://schemas.microsoft.com/office/drawing/2014/main" val="20008"/>
                    </a:ext>
                  </a:extLst>
                </a:gridCol>
                <a:gridCol w="992752">
                  <a:extLst>
                    <a:ext uri="{9D8B030D-6E8A-4147-A177-3AD203B41FA5}">
                      <a16:colId xmlns:a16="http://schemas.microsoft.com/office/drawing/2014/main" val="20009"/>
                    </a:ext>
                  </a:extLst>
                </a:gridCol>
                <a:gridCol w="992752">
                  <a:extLst>
                    <a:ext uri="{9D8B030D-6E8A-4147-A177-3AD203B41FA5}">
                      <a16:colId xmlns:a16="http://schemas.microsoft.com/office/drawing/2014/main" val="20010"/>
                    </a:ext>
                  </a:extLst>
                </a:gridCol>
                <a:gridCol w="992752">
                  <a:extLst>
                    <a:ext uri="{9D8B030D-6E8A-4147-A177-3AD203B41FA5}">
                      <a16:colId xmlns:a16="http://schemas.microsoft.com/office/drawing/2014/main" val="20011"/>
                    </a:ext>
                  </a:extLst>
                </a:gridCol>
                <a:gridCol w="992752">
                  <a:extLst>
                    <a:ext uri="{9D8B030D-6E8A-4147-A177-3AD203B41FA5}">
                      <a16:colId xmlns:a16="http://schemas.microsoft.com/office/drawing/2014/main" val="20012"/>
                    </a:ext>
                  </a:extLst>
                </a:gridCol>
                <a:gridCol w="992752">
                  <a:extLst>
                    <a:ext uri="{9D8B030D-6E8A-4147-A177-3AD203B41FA5}">
                      <a16:colId xmlns:a16="http://schemas.microsoft.com/office/drawing/2014/main" val="20013"/>
                    </a:ext>
                  </a:extLst>
                </a:gridCol>
                <a:gridCol w="992752">
                  <a:extLst>
                    <a:ext uri="{9D8B030D-6E8A-4147-A177-3AD203B41FA5}">
                      <a16:colId xmlns:a16="http://schemas.microsoft.com/office/drawing/2014/main" val="20014"/>
                    </a:ext>
                  </a:extLst>
                </a:gridCol>
                <a:gridCol w="992752">
                  <a:extLst>
                    <a:ext uri="{9D8B030D-6E8A-4147-A177-3AD203B41FA5}">
                      <a16:colId xmlns:a16="http://schemas.microsoft.com/office/drawing/2014/main" val="20015"/>
                    </a:ext>
                  </a:extLst>
                </a:gridCol>
                <a:gridCol w="992752">
                  <a:extLst>
                    <a:ext uri="{9D8B030D-6E8A-4147-A177-3AD203B41FA5}">
                      <a16:colId xmlns:a16="http://schemas.microsoft.com/office/drawing/2014/main" val="20016"/>
                    </a:ext>
                  </a:extLst>
                </a:gridCol>
                <a:gridCol w="992752">
                  <a:extLst>
                    <a:ext uri="{9D8B030D-6E8A-4147-A177-3AD203B41FA5}">
                      <a16:colId xmlns:a16="http://schemas.microsoft.com/office/drawing/2014/main" val="20017"/>
                    </a:ext>
                  </a:extLst>
                </a:gridCol>
                <a:gridCol w="992752">
                  <a:extLst>
                    <a:ext uri="{9D8B030D-6E8A-4147-A177-3AD203B41FA5}">
                      <a16:colId xmlns:a16="http://schemas.microsoft.com/office/drawing/2014/main" val="20018"/>
                    </a:ext>
                  </a:extLst>
                </a:gridCol>
                <a:gridCol w="992752">
                  <a:extLst>
                    <a:ext uri="{9D8B030D-6E8A-4147-A177-3AD203B41FA5}">
                      <a16:colId xmlns:a16="http://schemas.microsoft.com/office/drawing/2014/main" val="20019"/>
                    </a:ext>
                  </a:extLst>
                </a:gridCol>
                <a:gridCol w="992752">
                  <a:extLst>
                    <a:ext uri="{9D8B030D-6E8A-4147-A177-3AD203B41FA5}">
                      <a16:colId xmlns:a16="http://schemas.microsoft.com/office/drawing/2014/main" val="20020"/>
                    </a:ext>
                  </a:extLst>
                </a:gridCol>
              </a:tblGrid>
              <a:tr h="370840">
                <a:tc>
                  <a:txBody>
                    <a:bodyPr/>
                    <a:lstStyle/>
                    <a:p>
                      <a:r>
                        <a:rPr lang="en-US" sz="1600" dirty="0" smtClean="0"/>
                        <a:t>#</a:t>
                      </a:r>
                      <a:endParaRPr lang="en-US" sz="1600" dirty="0"/>
                    </a:p>
                  </a:txBody>
                  <a:tcPr/>
                </a:tc>
                <a:tc>
                  <a:txBody>
                    <a:bodyPr/>
                    <a:lstStyle/>
                    <a:p>
                      <a:r>
                        <a:rPr lang="en-US" sz="1600" dirty="0" smtClean="0"/>
                        <a:t>Question</a:t>
                      </a:r>
                      <a:endParaRPr lang="en-US" sz="1600" dirty="0"/>
                    </a:p>
                  </a:txBody>
                  <a:tcPr/>
                </a:tc>
                <a:tc>
                  <a:txBody>
                    <a:bodyPr/>
                    <a:lstStyle/>
                    <a:p>
                      <a:r>
                        <a:rPr lang="en-US" sz="1600" dirty="0" smtClean="0"/>
                        <a:t>1</a:t>
                      </a:r>
                      <a:endParaRPr lang="en-US" sz="1600" dirty="0"/>
                    </a:p>
                  </a:txBody>
                  <a:tcPr/>
                </a:tc>
                <a:tc>
                  <a:txBody>
                    <a:bodyPr/>
                    <a:lstStyle/>
                    <a:p>
                      <a:endParaRPr lang="en-US" sz="1600" dirty="0"/>
                    </a:p>
                  </a:txBody>
                  <a:tcPr/>
                </a:tc>
                <a:tc>
                  <a:txBody>
                    <a:bodyPr/>
                    <a:lstStyle/>
                    <a:p>
                      <a:r>
                        <a:rPr lang="en-US" sz="1600" dirty="0" smtClean="0"/>
                        <a:t>2</a:t>
                      </a:r>
                      <a:endParaRPr lang="en-US" sz="1600" dirty="0"/>
                    </a:p>
                  </a:txBody>
                  <a:tcPr/>
                </a:tc>
                <a:tc>
                  <a:txBody>
                    <a:bodyPr/>
                    <a:lstStyle/>
                    <a:p>
                      <a:endParaRPr lang="en-US" sz="1600" dirty="0"/>
                    </a:p>
                  </a:txBody>
                  <a:tcPr/>
                </a:tc>
                <a:tc>
                  <a:txBody>
                    <a:bodyPr/>
                    <a:lstStyle/>
                    <a:p>
                      <a:r>
                        <a:rPr lang="en-US" sz="1600" dirty="0" smtClean="0"/>
                        <a:t>3</a:t>
                      </a:r>
                      <a:endParaRPr lang="en-US" sz="1600" dirty="0"/>
                    </a:p>
                  </a:txBody>
                  <a:tcPr/>
                </a:tc>
                <a:tc>
                  <a:txBody>
                    <a:bodyPr/>
                    <a:lstStyle/>
                    <a:p>
                      <a:endParaRPr lang="en-US" sz="1600" dirty="0"/>
                    </a:p>
                  </a:txBody>
                  <a:tcPr/>
                </a:tc>
                <a:tc>
                  <a:txBody>
                    <a:bodyPr/>
                    <a:lstStyle/>
                    <a:p>
                      <a:r>
                        <a:rPr lang="en-US" sz="1600" dirty="0" smtClean="0"/>
                        <a:t>4</a:t>
                      </a:r>
                      <a:endParaRPr lang="en-US" sz="1600" dirty="0"/>
                    </a:p>
                  </a:txBody>
                  <a:tcPr/>
                </a:tc>
                <a:tc>
                  <a:txBody>
                    <a:bodyPr/>
                    <a:lstStyle/>
                    <a:p>
                      <a:endParaRPr lang="en-US" sz="1600" dirty="0"/>
                    </a:p>
                  </a:txBody>
                  <a:tcPr/>
                </a:tc>
                <a:tc>
                  <a:txBody>
                    <a:bodyPr/>
                    <a:lstStyle/>
                    <a:p>
                      <a:r>
                        <a:rPr lang="en-US" sz="1600" dirty="0" smtClean="0"/>
                        <a:t>5</a:t>
                      </a:r>
                      <a:endParaRPr lang="en-US" sz="1600" dirty="0"/>
                    </a:p>
                  </a:txBody>
                  <a:tcPr/>
                </a:tc>
                <a:tc>
                  <a:txBody>
                    <a:bodyPr/>
                    <a:lstStyle/>
                    <a:p>
                      <a:endParaRPr lang="en-US" sz="1600" dirty="0"/>
                    </a:p>
                  </a:txBody>
                  <a:tcPr/>
                </a:tc>
                <a:tc>
                  <a:txBody>
                    <a:bodyPr/>
                    <a:lstStyle/>
                    <a:p>
                      <a:r>
                        <a:rPr lang="en-US" sz="1600" dirty="0" smtClean="0"/>
                        <a:t>6</a:t>
                      </a:r>
                      <a:endParaRPr lang="en-US" sz="1600" dirty="0"/>
                    </a:p>
                  </a:txBody>
                  <a:tcPr/>
                </a:tc>
                <a:tc>
                  <a:txBody>
                    <a:bodyPr/>
                    <a:lstStyle/>
                    <a:p>
                      <a:endParaRPr lang="en-US" sz="1600" dirty="0"/>
                    </a:p>
                  </a:txBody>
                  <a:tcPr/>
                </a:tc>
                <a:tc>
                  <a:txBody>
                    <a:bodyPr/>
                    <a:lstStyle/>
                    <a:p>
                      <a:r>
                        <a:rPr lang="en-US" sz="1600" dirty="0" smtClean="0"/>
                        <a:t>7</a:t>
                      </a:r>
                      <a:endParaRPr lang="en-US" sz="1600" dirty="0"/>
                    </a:p>
                  </a:txBody>
                  <a:tcPr/>
                </a:tc>
                <a:tc>
                  <a:txBody>
                    <a:bodyPr/>
                    <a:lstStyle/>
                    <a:p>
                      <a:endParaRPr lang="en-US" sz="1600" dirty="0"/>
                    </a:p>
                  </a:txBody>
                  <a:tcPr/>
                </a:tc>
                <a:tc>
                  <a:txBody>
                    <a:bodyPr/>
                    <a:lstStyle/>
                    <a:p>
                      <a:r>
                        <a:rPr lang="en-US" sz="1600" dirty="0" smtClean="0"/>
                        <a:t>8</a:t>
                      </a:r>
                      <a:endParaRPr lang="en-US" sz="1600" dirty="0"/>
                    </a:p>
                  </a:txBody>
                  <a:tcPr/>
                </a:tc>
                <a:tc>
                  <a:txBody>
                    <a:bodyPr/>
                    <a:lstStyle/>
                    <a:p>
                      <a:endParaRPr lang="en-US" sz="1600" dirty="0"/>
                    </a:p>
                  </a:txBody>
                  <a:tcPr/>
                </a:tc>
                <a:tc>
                  <a:txBody>
                    <a:bodyPr/>
                    <a:lstStyle/>
                    <a:p>
                      <a:r>
                        <a:rPr lang="en-US" sz="1600" dirty="0" smtClean="0"/>
                        <a:t>9</a:t>
                      </a:r>
                      <a:endParaRPr lang="en-US" sz="1600" dirty="0"/>
                    </a:p>
                  </a:txBody>
                  <a:tcPr/>
                </a:tc>
                <a:tc>
                  <a:txBody>
                    <a:bodyPr/>
                    <a:lstStyle/>
                    <a:p>
                      <a:endParaRPr lang="en-US" sz="1600" dirty="0"/>
                    </a:p>
                  </a:txBody>
                  <a:tcPr/>
                </a:tc>
                <a:tc>
                  <a:txBody>
                    <a:bodyPr/>
                    <a:lstStyle/>
                    <a:p>
                      <a:r>
                        <a:rPr lang="en-US" sz="1600" dirty="0" smtClean="0"/>
                        <a:t>Total</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9</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1.56%</a:t>
                      </a:r>
                      <a:endParaRPr lang="en-US" sz="1600" dirty="0"/>
                    </a:p>
                  </a:txBody>
                  <a:tcPr/>
                </a:tc>
                <a:tc>
                  <a:txBody>
                    <a:bodyPr/>
                    <a:lstStyle/>
                    <a:p>
                      <a:r>
                        <a:rPr lang="en-US" sz="1600" dirty="0" smtClean="0"/>
                        <a:t>1</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c>
                  <a:txBody>
                    <a:bodyPr/>
                    <a:lstStyle/>
                    <a:p>
                      <a:r>
                        <a:rPr lang="en-US" sz="1600" dirty="0" smtClean="0"/>
                        <a:t>3.13%</a:t>
                      </a:r>
                      <a:endParaRPr lang="en-US" sz="1600" dirty="0"/>
                    </a:p>
                  </a:txBody>
                  <a:tcPr/>
                </a:tc>
                <a:tc>
                  <a:txBody>
                    <a:bodyPr/>
                    <a:lstStyle/>
                    <a:p>
                      <a:r>
                        <a:rPr lang="en-US" sz="1600" dirty="0" smtClean="0"/>
                        <a:t>2</a:t>
                      </a:r>
                      <a:endParaRPr lang="en-US" sz="1600" dirty="0"/>
                    </a:p>
                  </a:txBody>
                  <a:tcPr/>
                </a:tc>
                <a:tc>
                  <a:txBody>
                    <a:bodyPr/>
                    <a:lstStyle/>
                    <a:p>
                      <a:r>
                        <a:rPr lang="en-US" sz="1600" dirty="0" smtClean="0"/>
                        <a:t>6.25%</a:t>
                      </a:r>
                      <a:endParaRPr lang="en-US" sz="1600" dirty="0"/>
                    </a:p>
                  </a:txBody>
                  <a:tcPr/>
                </a:tc>
                <a:tc>
                  <a:txBody>
                    <a:bodyPr/>
                    <a:lstStyle/>
                    <a:p>
                      <a:r>
                        <a:rPr lang="en-US" sz="1600" dirty="0" smtClean="0"/>
                        <a:t>4</a:t>
                      </a:r>
                      <a:endParaRPr lang="en-US" sz="1600" dirty="0"/>
                    </a:p>
                  </a:txBody>
                  <a:tcPr/>
                </a:tc>
                <a:tc>
                  <a:txBody>
                    <a:bodyPr/>
                    <a:lstStyle/>
                    <a:p>
                      <a:r>
                        <a:rPr lang="en-US" sz="1600" dirty="0" smtClean="0"/>
                        <a:t>84.38%</a:t>
                      </a:r>
                      <a:endParaRPr lang="en-US" sz="1600" dirty="0"/>
                    </a:p>
                  </a:txBody>
                  <a:tcPr/>
                </a:tc>
                <a:tc>
                  <a:txBody>
                    <a:bodyPr/>
                    <a:lstStyle/>
                    <a:p>
                      <a:r>
                        <a:rPr lang="en-US" sz="1600" dirty="0" smtClean="0"/>
                        <a:t>54</a:t>
                      </a:r>
                      <a:endParaRPr lang="en-US" sz="1600" dirty="0"/>
                    </a:p>
                  </a:txBody>
                  <a:tcPr/>
                </a:tc>
                <a:tc>
                  <a:txBody>
                    <a:bodyPr/>
                    <a:lstStyle/>
                    <a:p>
                      <a:r>
                        <a:rPr lang="en-US" sz="1600" dirty="0" smtClean="0"/>
                        <a:t>64</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19 - Do you have width limitations to get through gates?  Check all that apply</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19 - Do you have width limitations to get through gates?  Check all that apply</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4</a:t>
                      </a:r>
                      <a:endParaRPr lang="en-US" sz="1600" dirty="0"/>
                    </a:p>
                  </a:txBody>
                  <a:tcPr/>
                </a:tc>
                <a:tc>
                  <a:txBody>
                    <a:bodyPr/>
                    <a:lstStyle/>
                    <a:p>
                      <a:r>
                        <a:rPr lang="en-US" sz="1600" dirty="0" smtClean="0"/>
                        <a:t>No as long as it is &lt;10 feet</a:t>
                      </a:r>
                      <a:endParaRPr lang="en-US" sz="1600" dirty="0"/>
                    </a:p>
                  </a:txBody>
                  <a:tcPr/>
                </a:tc>
                <a:tc>
                  <a:txBody>
                    <a:bodyPr/>
                    <a:lstStyle/>
                    <a:p>
                      <a:r>
                        <a:rPr lang="en-US" sz="1600" dirty="0" smtClean="0"/>
                        <a:t>81.97%</a:t>
                      </a:r>
                      <a:endParaRPr lang="en-US" sz="1600" dirty="0"/>
                    </a:p>
                  </a:txBody>
                  <a:tcPr/>
                </a:tc>
                <a:tc>
                  <a:txBody>
                    <a:bodyPr/>
                    <a:lstStyle/>
                    <a:p>
                      <a:r>
                        <a:rPr lang="en-US" sz="1600" dirty="0" smtClean="0"/>
                        <a:t>50</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11</a:t>
                      </a:r>
                      <a:endParaRPr lang="en-US" sz="1600" dirty="0"/>
                    </a:p>
                  </a:txBody>
                  <a:tcPr/>
                </a:tc>
                <a:tc>
                  <a:txBody>
                    <a:bodyPr/>
                    <a:lstStyle/>
                    <a:p>
                      <a:r>
                        <a:rPr lang="en-US" sz="1600" dirty="0" smtClean="0"/>
                        <a:t>Other</a:t>
                      </a:r>
                      <a:endParaRPr lang="en-US" sz="1600" dirty="0"/>
                    </a:p>
                  </a:txBody>
                  <a:tcPr/>
                </a:tc>
                <a:tc>
                  <a:txBody>
                    <a:bodyPr/>
                    <a:lstStyle/>
                    <a:p>
                      <a:r>
                        <a:rPr lang="en-US" sz="1600" dirty="0" smtClean="0"/>
                        <a:t>18.03%</a:t>
                      </a:r>
                      <a:endParaRPr lang="en-US" sz="1600" dirty="0"/>
                    </a:p>
                  </a:txBody>
                  <a:tcPr/>
                </a:tc>
                <a:tc>
                  <a:txBody>
                    <a:bodyPr/>
                    <a:lstStyle/>
                    <a:p>
                      <a:r>
                        <a:rPr lang="en-US" sz="1600" dirty="0" smtClean="0"/>
                        <a:t>11</a:t>
                      </a:r>
                      <a:endParaRPr lang="en-US" sz="1600" dirty="0"/>
                    </a:p>
                  </a:txBody>
                  <a:tcPr/>
                </a:tc>
                <a:extLst>
                  <a:ext uri="{0D108BD9-81ED-4DB2-BD59-A6C34878D82A}">
                    <a16:rowId xmlns:a16="http://schemas.microsoft.com/office/drawing/2014/main" val="10002"/>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61</a:t>
                      </a:r>
                      <a:endParaRPr lang="en-US"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19 - Do you have width limitations to get through gates?  Check all that apply</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19_11_TEXT - Other</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Other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15.5 ft</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Width of a pickup</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15</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under 14 feet, 12 is about right for stability</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No if less than 15’</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a couple of 8' gates.   could also add fold out or pull out extensions which would allow for more options!</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25 feet</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8ft</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25 feet.  Though it should be built so it can drive over fences without snagging.</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15 feet</a:t>
                      </a:r>
                      <a:endParaRPr lang="en-US" sz="1600" dirty="0"/>
                    </a:p>
                  </a:txBody>
                  <a:tcPr/>
                </a:tc>
                <a:extLst>
                  <a:ext uri="{0D108BD9-81ED-4DB2-BD59-A6C34878D82A}">
                    <a16:rowId xmlns:a16="http://schemas.microsoft.com/office/drawing/2014/main" val="10010"/>
                  </a:ext>
                </a:extLst>
              </a:tr>
              <a:tr h="370840">
                <a:tc>
                  <a:txBody>
                    <a:bodyPr/>
                    <a:lstStyle/>
                    <a:p>
                      <a:r>
                        <a:rPr lang="en-US" sz="1600" dirty="0" smtClean="0"/>
                        <a:t>15 feet wide</a:t>
                      </a:r>
                      <a:endParaRPr lang="en-US" sz="1600" dirty="0"/>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20 - I would pay $10,000 for a mobile unit that drastically simplified paddock moves and allowed me to maximize grass productivity and cattle health and productivity and saves me significant time? (Assuming it has all the stations you need)</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2 - Do you graze beef or dairy cows?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Beef</a:t>
                      </a:r>
                      <a:endParaRPr lang="en-US" sz="1600" dirty="0"/>
                    </a:p>
                  </a:txBody>
                  <a:tcPr/>
                </a:tc>
                <a:tc>
                  <a:txBody>
                    <a:bodyPr/>
                    <a:lstStyle/>
                    <a:p>
                      <a:r>
                        <a:rPr lang="en-US" sz="1600" dirty="0" smtClean="0"/>
                        <a:t>83.33%</a:t>
                      </a:r>
                      <a:endParaRPr lang="en-US" sz="1600" dirty="0"/>
                    </a:p>
                  </a:txBody>
                  <a:tcPr/>
                </a:tc>
                <a:tc>
                  <a:txBody>
                    <a:bodyPr/>
                    <a:lstStyle/>
                    <a:p>
                      <a:r>
                        <a:rPr lang="en-US" sz="1600" dirty="0" smtClean="0"/>
                        <a:t>55</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Dairy</a:t>
                      </a:r>
                      <a:endParaRPr lang="en-US" sz="1600" dirty="0"/>
                    </a:p>
                  </a:txBody>
                  <a:tcPr/>
                </a:tc>
                <a:tc>
                  <a:txBody>
                    <a:bodyPr/>
                    <a:lstStyle/>
                    <a:p>
                      <a:r>
                        <a:rPr lang="en-US" sz="1600" dirty="0" smtClean="0"/>
                        <a:t>7.58%</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Mixed</a:t>
                      </a:r>
                      <a:endParaRPr lang="en-US" sz="1600" dirty="0"/>
                    </a:p>
                  </a:txBody>
                  <a:tcPr/>
                </a:tc>
                <a:tc>
                  <a:txBody>
                    <a:bodyPr/>
                    <a:lstStyle/>
                    <a:p>
                      <a:r>
                        <a:rPr lang="en-US" sz="1600" dirty="0" smtClean="0"/>
                        <a:t>9.09%</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3"/>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66</a:t>
                      </a:r>
                      <a:endParaRPr lang="en-US" sz="16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20 - I would pay $10,000 for a mobile unit that drastically simplified paddock moves and allowed me to maximize grass productivity and cattle health and productivity and saves me significant time? (Assuming it has all the stations you need)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I would pay $10,000 for a mobile unit that drastically simplified paddock moves and allowed me to maximize grass productivity and cattle health and productivity and saves me significant time? (Assuming it has all the stations you need)</a:t>
                      </a:r>
                      <a:endParaRPr lang="en-US" sz="1600" dirty="0"/>
                    </a:p>
                  </a:txBody>
                  <a:tcPr/>
                </a:tc>
                <a:tc>
                  <a:txBody>
                    <a:bodyPr/>
                    <a:lstStyle/>
                    <a:p>
                      <a:r>
                        <a:rPr lang="en-US" sz="1600" dirty="0" smtClean="0"/>
                        <a:t>1.00</a:t>
                      </a:r>
                      <a:endParaRPr lang="en-US" sz="1600" dirty="0"/>
                    </a:p>
                  </a:txBody>
                  <a:tcPr/>
                </a:tc>
                <a:tc>
                  <a:txBody>
                    <a:bodyPr/>
                    <a:lstStyle/>
                    <a:p>
                      <a:r>
                        <a:rPr lang="en-US" sz="1600" dirty="0" smtClean="0"/>
                        <a:t>7.00</a:t>
                      </a:r>
                      <a:endParaRPr lang="en-US" sz="1600" dirty="0"/>
                    </a:p>
                  </a:txBody>
                  <a:tcPr/>
                </a:tc>
                <a:tc>
                  <a:txBody>
                    <a:bodyPr/>
                    <a:lstStyle/>
                    <a:p>
                      <a:r>
                        <a:rPr lang="en-US" sz="1600" dirty="0" smtClean="0"/>
                        <a:t>5.52</a:t>
                      </a:r>
                      <a:endParaRPr lang="en-US" sz="1600" dirty="0"/>
                    </a:p>
                  </a:txBody>
                  <a:tcPr/>
                </a:tc>
                <a:tc>
                  <a:txBody>
                    <a:bodyPr/>
                    <a:lstStyle/>
                    <a:p>
                      <a:r>
                        <a:rPr lang="en-US" sz="1600" dirty="0" smtClean="0"/>
                        <a:t>1.61</a:t>
                      </a:r>
                      <a:endParaRPr lang="en-US" sz="1600" dirty="0"/>
                    </a:p>
                  </a:txBody>
                  <a:tcPr/>
                </a:tc>
                <a:tc>
                  <a:txBody>
                    <a:bodyPr/>
                    <a:lstStyle/>
                    <a:p>
                      <a:r>
                        <a:rPr lang="en-US" sz="1600" dirty="0" smtClean="0"/>
                        <a:t>2.60</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20 - I would pay $10,000 for a mobile unit that drastically simplified paddock moves and allowed me to maximize grass productivity and cattle health and productivity and saves me significant time? (Assuming it has all the stations you need)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Strongly agree</a:t>
                      </a:r>
                      <a:endParaRPr lang="en-US" sz="1600" dirty="0"/>
                    </a:p>
                  </a:txBody>
                  <a:tcPr/>
                </a:tc>
                <a:tc>
                  <a:txBody>
                    <a:bodyPr/>
                    <a:lstStyle/>
                    <a:p>
                      <a:r>
                        <a:rPr lang="en-US" sz="1600" dirty="0" smtClean="0"/>
                        <a:t>4.84%</a:t>
                      </a:r>
                      <a:endParaRPr lang="en-US" sz="1600" dirty="0"/>
                    </a:p>
                  </a:txBody>
                  <a:tcPr/>
                </a:tc>
                <a:tc>
                  <a:txBody>
                    <a:bodyPr/>
                    <a:lstStyle/>
                    <a:p>
                      <a:r>
                        <a:rPr lang="en-US" sz="1600" dirty="0" smtClean="0"/>
                        <a:t>3</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Agree</a:t>
                      </a:r>
                      <a:endParaRPr lang="en-US" sz="1600" dirty="0"/>
                    </a:p>
                  </a:txBody>
                  <a:tcPr/>
                </a:tc>
                <a:tc>
                  <a:txBody>
                    <a:bodyPr/>
                    <a:lstStyle/>
                    <a:p>
                      <a:r>
                        <a:rPr lang="en-US" sz="1600" dirty="0" smtClean="0"/>
                        <a:t>1.61%</a:t>
                      </a:r>
                      <a:endParaRPr lang="en-US" sz="1600" dirty="0"/>
                    </a:p>
                  </a:txBody>
                  <a:tcPr/>
                </a:tc>
                <a:tc>
                  <a:txBody>
                    <a:bodyPr/>
                    <a:lstStyle/>
                    <a:p>
                      <a:r>
                        <a:rPr lang="en-US" sz="1600" dirty="0" smtClean="0"/>
                        <a:t>1</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Somewhat agree</a:t>
                      </a:r>
                      <a:endParaRPr lang="en-US" sz="1600" dirty="0"/>
                    </a:p>
                  </a:txBody>
                  <a:tcPr/>
                </a:tc>
                <a:tc>
                  <a:txBody>
                    <a:bodyPr/>
                    <a:lstStyle/>
                    <a:p>
                      <a:r>
                        <a:rPr lang="en-US" sz="1600" dirty="0" smtClean="0"/>
                        <a:t>4.84%</a:t>
                      </a:r>
                      <a:endParaRPr lang="en-US" sz="1600" dirty="0"/>
                    </a:p>
                  </a:txBody>
                  <a:tcPr/>
                </a:tc>
                <a:tc>
                  <a:txBody>
                    <a:bodyPr/>
                    <a:lstStyle/>
                    <a:p>
                      <a:r>
                        <a:rPr lang="en-US" sz="1600" dirty="0" smtClean="0"/>
                        <a:t>3</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Neither agree nor disagree</a:t>
                      </a:r>
                      <a:endParaRPr lang="en-US" sz="1600" dirty="0"/>
                    </a:p>
                  </a:txBody>
                  <a:tcPr/>
                </a:tc>
                <a:tc>
                  <a:txBody>
                    <a:bodyPr/>
                    <a:lstStyle/>
                    <a:p>
                      <a:r>
                        <a:rPr lang="en-US" sz="1600" dirty="0" smtClean="0"/>
                        <a:t>11.29%</a:t>
                      </a:r>
                      <a:endParaRPr lang="en-US" sz="1600" dirty="0"/>
                    </a:p>
                  </a:txBody>
                  <a:tcPr/>
                </a:tc>
                <a:tc>
                  <a:txBody>
                    <a:bodyPr/>
                    <a:lstStyle/>
                    <a:p>
                      <a:r>
                        <a:rPr lang="en-US" sz="1600" dirty="0" smtClean="0"/>
                        <a:t>7</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Somewhat disagree</a:t>
                      </a:r>
                      <a:endParaRPr lang="en-US" sz="1600" dirty="0"/>
                    </a:p>
                  </a:txBody>
                  <a:tcPr/>
                </a:tc>
                <a:tc>
                  <a:txBody>
                    <a:bodyPr/>
                    <a:lstStyle/>
                    <a:p>
                      <a:r>
                        <a:rPr lang="en-US" sz="1600" dirty="0" smtClean="0"/>
                        <a:t>14.52%</a:t>
                      </a:r>
                      <a:endParaRPr lang="en-US" sz="1600" dirty="0"/>
                    </a:p>
                  </a:txBody>
                  <a:tcPr/>
                </a:tc>
                <a:tc>
                  <a:txBody>
                    <a:bodyPr/>
                    <a:lstStyle/>
                    <a:p>
                      <a:r>
                        <a:rPr lang="en-US" sz="1600" dirty="0" smtClean="0"/>
                        <a:t>9</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Disagree</a:t>
                      </a:r>
                      <a:endParaRPr lang="en-US" sz="1600" dirty="0"/>
                    </a:p>
                  </a:txBody>
                  <a:tcPr/>
                </a:tc>
                <a:tc>
                  <a:txBody>
                    <a:bodyPr/>
                    <a:lstStyle/>
                    <a:p>
                      <a:r>
                        <a:rPr lang="en-US" sz="1600" dirty="0" smtClean="0"/>
                        <a:t>29.03%</a:t>
                      </a:r>
                      <a:endParaRPr lang="en-US" sz="1600" dirty="0"/>
                    </a:p>
                  </a:txBody>
                  <a:tcPr/>
                </a:tc>
                <a:tc>
                  <a:txBody>
                    <a:bodyPr/>
                    <a:lstStyle/>
                    <a:p>
                      <a:r>
                        <a:rPr lang="en-US" sz="1600" dirty="0" smtClean="0"/>
                        <a:t>18</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Strongly disagree</a:t>
                      </a:r>
                      <a:endParaRPr lang="en-US" sz="1600" dirty="0"/>
                    </a:p>
                  </a:txBody>
                  <a:tcPr/>
                </a:tc>
                <a:tc>
                  <a:txBody>
                    <a:bodyPr/>
                    <a:lstStyle/>
                    <a:p>
                      <a:r>
                        <a:rPr lang="en-US" sz="1600" dirty="0" smtClean="0"/>
                        <a:t>33.87%</a:t>
                      </a:r>
                      <a:endParaRPr lang="en-US" sz="1600" dirty="0"/>
                    </a:p>
                  </a:txBody>
                  <a:tcPr/>
                </a:tc>
                <a:tc>
                  <a:txBody>
                    <a:bodyPr/>
                    <a:lstStyle/>
                    <a:p>
                      <a:r>
                        <a:rPr lang="en-US" sz="1600" dirty="0" smtClean="0"/>
                        <a:t>21</a:t>
                      </a:r>
                      <a:endParaRPr lang="en-US" sz="1600" dirty="0"/>
                    </a:p>
                  </a:txBody>
                  <a:tcPr/>
                </a:tc>
                <a:extLst>
                  <a:ext uri="{0D108BD9-81ED-4DB2-BD59-A6C34878D82A}">
                    <a16:rowId xmlns:a16="http://schemas.microsoft.com/office/drawing/2014/main" val="10007"/>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62</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21 - I would pay $7,500 for a mobile unit that drastically simplified paddock moves and allowed me to maximize grass productivity and cattle health and productivity and saves me significant time? (Assuming it has all the stations you need)</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21 - I would pay $7,500 for a mobile unit that drastically simplified paddock moves and allowed me to maximize grass productivity and cattle health and productivity and saves me significant time? (Assuming it has all the stations you need)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I would pay $7,500 for a mobile unit that drastically simplified paddock moves and allowed me to maximize grass productivity and cattle health and productivity and saves me significant time? (Assuming it has all the stations you need)</a:t>
                      </a:r>
                      <a:endParaRPr lang="en-US" sz="1600" dirty="0"/>
                    </a:p>
                  </a:txBody>
                  <a:tcPr/>
                </a:tc>
                <a:tc>
                  <a:txBody>
                    <a:bodyPr/>
                    <a:lstStyle/>
                    <a:p>
                      <a:r>
                        <a:rPr lang="en-US" sz="1600" dirty="0" smtClean="0"/>
                        <a:t>1.00</a:t>
                      </a:r>
                      <a:endParaRPr lang="en-US" sz="1600" dirty="0"/>
                    </a:p>
                  </a:txBody>
                  <a:tcPr/>
                </a:tc>
                <a:tc>
                  <a:txBody>
                    <a:bodyPr/>
                    <a:lstStyle/>
                    <a:p>
                      <a:r>
                        <a:rPr lang="en-US" sz="1600" dirty="0" smtClean="0"/>
                        <a:t>7.00</a:t>
                      </a:r>
                      <a:endParaRPr lang="en-US" sz="1600" dirty="0"/>
                    </a:p>
                  </a:txBody>
                  <a:tcPr/>
                </a:tc>
                <a:tc>
                  <a:txBody>
                    <a:bodyPr/>
                    <a:lstStyle/>
                    <a:p>
                      <a:r>
                        <a:rPr lang="en-US" sz="1600" dirty="0" smtClean="0"/>
                        <a:t>5.22</a:t>
                      </a:r>
                      <a:endParaRPr lang="en-US" sz="1600" dirty="0"/>
                    </a:p>
                  </a:txBody>
                  <a:tcPr/>
                </a:tc>
                <a:tc>
                  <a:txBody>
                    <a:bodyPr/>
                    <a:lstStyle/>
                    <a:p>
                      <a:r>
                        <a:rPr lang="en-US" sz="1600" dirty="0" smtClean="0"/>
                        <a:t>1.75</a:t>
                      </a:r>
                      <a:endParaRPr lang="en-US" sz="1600" dirty="0"/>
                    </a:p>
                  </a:txBody>
                  <a:tcPr/>
                </a:tc>
                <a:tc>
                  <a:txBody>
                    <a:bodyPr/>
                    <a:lstStyle/>
                    <a:p>
                      <a:r>
                        <a:rPr lang="en-US" sz="1600" dirty="0" smtClean="0"/>
                        <a:t>3.07</a:t>
                      </a:r>
                      <a:endParaRPr lang="en-US" sz="1600" dirty="0"/>
                    </a:p>
                  </a:txBody>
                  <a:tcPr/>
                </a:tc>
                <a:tc>
                  <a:txBody>
                    <a:bodyPr/>
                    <a:lstStyle/>
                    <a:p>
                      <a:r>
                        <a:rPr lang="en-US" sz="1600" dirty="0" smtClean="0"/>
                        <a:t>60</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21 - I would pay $7,500 for a mobile unit that drastically simplified paddock moves and allowed me to maximize grass productivity and cattle health and productivity and saves me significant time? (Assuming it has all the stations you need)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Strongly agree</a:t>
                      </a:r>
                      <a:endParaRPr lang="en-US" sz="1600" dirty="0"/>
                    </a:p>
                  </a:txBody>
                  <a:tcPr/>
                </a:tc>
                <a:tc>
                  <a:txBody>
                    <a:bodyPr/>
                    <a:lstStyle/>
                    <a:p>
                      <a:r>
                        <a:rPr lang="en-US" sz="1600" dirty="0" smtClean="0"/>
                        <a:t>5.00%</a:t>
                      </a:r>
                      <a:endParaRPr lang="en-US" sz="1600" dirty="0"/>
                    </a:p>
                  </a:txBody>
                  <a:tcPr/>
                </a:tc>
                <a:tc>
                  <a:txBody>
                    <a:bodyPr/>
                    <a:lstStyle/>
                    <a:p>
                      <a:r>
                        <a:rPr lang="en-US" sz="1600" dirty="0" smtClean="0"/>
                        <a:t>3</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Agree</a:t>
                      </a:r>
                      <a:endParaRPr lang="en-US" sz="1600" dirty="0"/>
                    </a:p>
                  </a:txBody>
                  <a:tcPr/>
                </a:tc>
                <a:tc>
                  <a:txBody>
                    <a:bodyPr/>
                    <a:lstStyle/>
                    <a:p>
                      <a:r>
                        <a:rPr lang="en-US" sz="1600" dirty="0" smtClean="0"/>
                        <a:t>6.67%</a:t>
                      </a:r>
                      <a:endParaRPr lang="en-US" sz="1600" dirty="0"/>
                    </a:p>
                  </a:txBody>
                  <a:tcPr/>
                </a:tc>
                <a:tc>
                  <a:txBody>
                    <a:bodyPr/>
                    <a:lstStyle/>
                    <a:p>
                      <a:r>
                        <a:rPr lang="en-US" sz="1600" dirty="0" smtClean="0"/>
                        <a:t>4</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Somewhat agree</a:t>
                      </a:r>
                      <a:endParaRPr lang="en-US" sz="1600" dirty="0"/>
                    </a:p>
                  </a:txBody>
                  <a:tcPr/>
                </a:tc>
                <a:tc>
                  <a:txBody>
                    <a:bodyPr/>
                    <a:lstStyle/>
                    <a:p>
                      <a:r>
                        <a:rPr lang="en-US" sz="1600" dirty="0" smtClean="0"/>
                        <a:t>5.00%</a:t>
                      </a:r>
                      <a:endParaRPr lang="en-US" sz="1600" dirty="0"/>
                    </a:p>
                  </a:txBody>
                  <a:tcPr/>
                </a:tc>
                <a:tc>
                  <a:txBody>
                    <a:bodyPr/>
                    <a:lstStyle/>
                    <a:p>
                      <a:r>
                        <a:rPr lang="en-US" sz="1600" dirty="0" smtClean="0"/>
                        <a:t>3</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Neither agree nor disagree</a:t>
                      </a:r>
                      <a:endParaRPr lang="en-US" sz="1600" dirty="0"/>
                    </a:p>
                  </a:txBody>
                  <a:tcPr/>
                </a:tc>
                <a:tc>
                  <a:txBody>
                    <a:bodyPr/>
                    <a:lstStyle/>
                    <a:p>
                      <a:r>
                        <a:rPr lang="en-US" sz="1600" dirty="0" smtClean="0"/>
                        <a:t>13.33%</a:t>
                      </a:r>
                      <a:endParaRPr lang="en-US" sz="1600" dirty="0"/>
                    </a:p>
                  </a:txBody>
                  <a:tcPr/>
                </a:tc>
                <a:tc>
                  <a:txBody>
                    <a:bodyPr/>
                    <a:lstStyle/>
                    <a:p>
                      <a:r>
                        <a:rPr lang="en-US" sz="1600" dirty="0" smtClean="0"/>
                        <a:t>8</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Somewhat disagree</a:t>
                      </a:r>
                      <a:endParaRPr lang="en-US" sz="1600" dirty="0"/>
                    </a:p>
                  </a:txBody>
                  <a:tcPr/>
                </a:tc>
                <a:tc>
                  <a:txBody>
                    <a:bodyPr/>
                    <a:lstStyle/>
                    <a:p>
                      <a:r>
                        <a:rPr lang="en-US" sz="1600" dirty="0" smtClean="0"/>
                        <a:t>11.67%</a:t>
                      </a:r>
                      <a:endParaRPr lang="en-US" sz="1600" dirty="0"/>
                    </a:p>
                  </a:txBody>
                  <a:tcPr/>
                </a:tc>
                <a:tc>
                  <a:txBody>
                    <a:bodyPr/>
                    <a:lstStyle/>
                    <a:p>
                      <a:r>
                        <a:rPr lang="en-US" sz="1600" dirty="0" smtClean="0"/>
                        <a:t>7</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Disagree</a:t>
                      </a:r>
                      <a:endParaRPr lang="en-US" sz="1600" dirty="0"/>
                    </a:p>
                  </a:txBody>
                  <a:tcPr/>
                </a:tc>
                <a:tc>
                  <a:txBody>
                    <a:bodyPr/>
                    <a:lstStyle/>
                    <a:p>
                      <a:r>
                        <a:rPr lang="en-US" sz="1600" dirty="0" smtClean="0"/>
                        <a:t>31.67%</a:t>
                      </a:r>
                      <a:endParaRPr lang="en-US" sz="1600" dirty="0"/>
                    </a:p>
                  </a:txBody>
                  <a:tcPr/>
                </a:tc>
                <a:tc>
                  <a:txBody>
                    <a:bodyPr/>
                    <a:lstStyle/>
                    <a:p>
                      <a:r>
                        <a:rPr lang="en-US" sz="1600" dirty="0" smtClean="0"/>
                        <a:t>19</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Strongly disagree</a:t>
                      </a:r>
                      <a:endParaRPr lang="en-US" sz="1600" dirty="0"/>
                    </a:p>
                  </a:txBody>
                  <a:tcPr/>
                </a:tc>
                <a:tc>
                  <a:txBody>
                    <a:bodyPr/>
                    <a:lstStyle/>
                    <a:p>
                      <a:r>
                        <a:rPr lang="en-US" sz="1600" dirty="0" smtClean="0"/>
                        <a:t>26.67%</a:t>
                      </a:r>
                      <a:endParaRPr lang="en-US" sz="1600" dirty="0"/>
                    </a:p>
                  </a:txBody>
                  <a:tcPr/>
                </a:tc>
                <a:tc>
                  <a:txBody>
                    <a:bodyPr/>
                    <a:lstStyle/>
                    <a:p>
                      <a:r>
                        <a:rPr lang="en-US" sz="1600" dirty="0" smtClean="0"/>
                        <a:t>16</a:t>
                      </a:r>
                      <a:endParaRPr lang="en-US" sz="1600" dirty="0"/>
                    </a:p>
                  </a:txBody>
                  <a:tcPr/>
                </a:tc>
                <a:extLst>
                  <a:ext uri="{0D108BD9-81ED-4DB2-BD59-A6C34878D82A}">
                    <a16:rowId xmlns:a16="http://schemas.microsoft.com/office/drawing/2014/main" val="10007"/>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60</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22 - I would pay $5,000 for a mobile unit that drastically simplified paddock moves and allowed me to maximize grass productivity and cattle health and productivity and saves me significant time? (Assuming it has all the stations you need)</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22 - I would pay $5,000 for a mobile unit that drastically simplified paddock moves and allowed me to maximize grass productivity and cattle health and productivity and saves me significant time? (Assuming it has all the stations you need)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I would pay $5,000 for a mobile unit that drastically simplified paddock moves and allowed me to maximize grass productivity and cattle health and productivity and saves me significant time? (Assuming it has all the stations you need)</a:t>
                      </a:r>
                      <a:endParaRPr lang="en-US" sz="1600" dirty="0"/>
                    </a:p>
                  </a:txBody>
                  <a:tcPr/>
                </a:tc>
                <a:tc>
                  <a:txBody>
                    <a:bodyPr/>
                    <a:lstStyle/>
                    <a:p>
                      <a:r>
                        <a:rPr lang="en-US" sz="1600" dirty="0" smtClean="0"/>
                        <a:t>1.00</a:t>
                      </a:r>
                      <a:endParaRPr lang="en-US" sz="1600" dirty="0"/>
                    </a:p>
                  </a:txBody>
                  <a:tcPr/>
                </a:tc>
                <a:tc>
                  <a:txBody>
                    <a:bodyPr/>
                    <a:lstStyle/>
                    <a:p>
                      <a:r>
                        <a:rPr lang="en-US" sz="1600" dirty="0" smtClean="0"/>
                        <a:t>7.00</a:t>
                      </a:r>
                      <a:endParaRPr lang="en-US" sz="1600" dirty="0"/>
                    </a:p>
                  </a:txBody>
                  <a:tcPr/>
                </a:tc>
                <a:tc>
                  <a:txBody>
                    <a:bodyPr/>
                    <a:lstStyle/>
                    <a:p>
                      <a:r>
                        <a:rPr lang="en-US" sz="1600" dirty="0" smtClean="0"/>
                        <a:t>4.77</a:t>
                      </a:r>
                      <a:endParaRPr lang="en-US" sz="1600" dirty="0"/>
                    </a:p>
                  </a:txBody>
                  <a:tcPr/>
                </a:tc>
                <a:tc>
                  <a:txBody>
                    <a:bodyPr/>
                    <a:lstStyle/>
                    <a:p>
                      <a:r>
                        <a:rPr lang="en-US" sz="1600" dirty="0" smtClean="0"/>
                        <a:t>1.87</a:t>
                      </a:r>
                      <a:endParaRPr lang="en-US" sz="1600" dirty="0"/>
                    </a:p>
                  </a:txBody>
                  <a:tcPr/>
                </a:tc>
                <a:tc>
                  <a:txBody>
                    <a:bodyPr/>
                    <a:lstStyle/>
                    <a:p>
                      <a:r>
                        <a:rPr lang="en-US" sz="1600" dirty="0" smtClean="0"/>
                        <a:t>3.51</a:t>
                      </a:r>
                      <a:endParaRPr lang="en-US" sz="1600" dirty="0"/>
                    </a:p>
                  </a:txBody>
                  <a:tcPr/>
                </a:tc>
                <a:tc>
                  <a:txBody>
                    <a:bodyPr/>
                    <a:lstStyle/>
                    <a:p>
                      <a:r>
                        <a:rPr lang="en-US" sz="1600" dirty="0" smtClean="0"/>
                        <a:t>60</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22 - I would pay $5,000 for a mobile unit that drastically simplified paddock moves and allowed me to maximize grass productivity and cattle health and productivity and saves me significant time? (Assuming it has all the stations you need)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Strongly agree</a:t>
                      </a:r>
                      <a:endParaRPr lang="en-US" sz="1600" dirty="0"/>
                    </a:p>
                  </a:txBody>
                  <a:tcPr/>
                </a:tc>
                <a:tc>
                  <a:txBody>
                    <a:bodyPr/>
                    <a:lstStyle/>
                    <a:p>
                      <a:r>
                        <a:rPr lang="en-US" sz="1600" dirty="0" smtClean="0"/>
                        <a:t>10.00%</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Agree</a:t>
                      </a:r>
                      <a:endParaRPr lang="en-US" sz="1600" dirty="0"/>
                    </a:p>
                  </a:txBody>
                  <a:tcPr/>
                </a:tc>
                <a:tc>
                  <a:txBody>
                    <a:bodyPr/>
                    <a:lstStyle/>
                    <a:p>
                      <a:r>
                        <a:rPr lang="en-US" sz="1600" dirty="0" smtClean="0"/>
                        <a:t>5.00%</a:t>
                      </a:r>
                      <a:endParaRPr lang="en-US" sz="1600" dirty="0"/>
                    </a:p>
                  </a:txBody>
                  <a:tcPr/>
                </a:tc>
                <a:tc>
                  <a:txBody>
                    <a:bodyPr/>
                    <a:lstStyle/>
                    <a:p>
                      <a:r>
                        <a:rPr lang="en-US" sz="1600" dirty="0" smtClean="0"/>
                        <a:t>3</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Somewhat agree</a:t>
                      </a:r>
                      <a:endParaRPr lang="en-US" sz="1600" dirty="0"/>
                    </a:p>
                  </a:txBody>
                  <a:tcPr/>
                </a:tc>
                <a:tc>
                  <a:txBody>
                    <a:bodyPr/>
                    <a:lstStyle/>
                    <a:p>
                      <a:r>
                        <a:rPr lang="en-US" sz="1600" dirty="0" smtClean="0"/>
                        <a:t>8.33%</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Neither agree nor disagree</a:t>
                      </a:r>
                      <a:endParaRPr lang="en-US" sz="1600" dirty="0"/>
                    </a:p>
                  </a:txBody>
                  <a:tcPr/>
                </a:tc>
                <a:tc>
                  <a:txBody>
                    <a:bodyPr/>
                    <a:lstStyle/>
                    <a:p>
                      <a:r>
                        <a:rPr lang="en-US" sz="1600" dirty="0" smtClean="0"/>
                        <a:t>15.00%</a:t>
                      </a:r>
                      <a:endParaRPr lang="en-US" sz="1600" dirty="0"/>
                    </a:p>
                  </a:txBody>
                  <a:tcPr/>
                </a:tc>
                <a:tc>
                  <a:txBody>
                    <a:bodyPr/>
                    <a:lstStyle/>
                    <a:p>
                      <a:r>
                        <a:rPr lang="en-US" sz="1600" dirty="0" smtClean="0"/>
                        <a:t>9</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Somewhat disagree</a:t>
                      </a:r>
                      <a:endParaRPr lang="en-US" sz="1600" dirty="0"/>
                    </a:p>
                  </a:txBody>
                  <a:tcPr/>
                </a:tc>
                <a:tc>
                  <a:txBody>
                    <a:bodyPr/>
                    <a:lstStyle/>
                    <a:p>
                      <a:r>
                        <a:rPr lang="en-US" sz="1600" dirty="0" smtClean="0"/>
                        <a:t>18.33%</a:t>
                      </a:r>
                      <a:endParaRPr lang="en-US" sz="1600" dirty="0"/>
                    </a:p>
                  </a:txBody>
                  <a:tcPr/>
                </a:tc>
                <a:tc>
                  <a:txBody>
                    <a:bodyPr/>
                    <a:lstStyle/>
                    <a:p>
                      <a:r>
                        <a:rPr lang="en-US" sz="1600" dirty="0" smtClean="0"/>
                        <a:t>11</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Disagree</a:t>
                      </a:r>
                      <a:endParaRPr lang="en-US" sz="1600" dirty="0"/>
                    </a:p>
                  </a:txBody>
                  <a:tcPr/>
                </a:tc>
                <a:tc>
                  <a:txBody>
                    <a:bodyPr/>
                    <a:lstStyle/>
                    <a:p>
                      <a:r>
                        <a:rPr lang="en-US" sz="1600" dirty="0" smtClean="0"/>
                        <a:t>23.33%</a:t>
                      </a:r>
                      <a:endParaRPr lang="en-US" sz="1600" dirty="0"/>
                    </a:p>
                  </a:txBody>
                  <a:tcPr/>
                </a:tc>
                <a:tc>
                  <a:txBody>
                    <a:bodyPr/>
                    <a:lstStyle/>
                    <a:p>
                      <a:r>
                        <a:rPr lang="en-US" sz="1600" dirty="0" smtClean="0"/>
                        <a:t>14</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Strongly disagree</a:t>
                      </a:r>
                      <a:endParaRPr lang="en-US" sz="1600" dirty="0"/>
                    </a:p>
                  </a:txBody>
                  <a:tcPr/>
                </a:tc>
                <a:tc>
                  <a:txBody>
                    <a:bodyPr/>
                    <a:lstStyle/>
                    <a:p>
                      <a:r>
                        <a:rPr lang="en-US" sz="1600" dirty="0" smtClean="0"/>
                        <a:t>20.00%</a:t>
                      </a:r>
                      <a:endParaRPr lang="en-US" sz="1600" dirty="0"/>
                    </a:p>
                  </a:txBody>
                  <a:tcPr/>
                </a:tc>
                <a:tc>
                  <a:txBody>
                    <a:bodyPr/>
                    <a:lstStyle/>
                    <a:p>
                      <a:r>
                        <a:rPr lang="en-US" sz="1600" dirty="0" smtClean="0"/>
                        <a:t>12</a:t>
                      </a:r>
                      <a:endParaRPr lang="en-US" sz="1600" dirty="0"/>
                    </a:p>
                  </a:txBody>
                  <a:tcPr/>
                </a:tc>
                <a:extLst>
                  <a:ext uri="{0D108BD9-81ED-4DB2-BD59-A6C34878D82A}">
                    <a16:rowId xmlns:a16="http://schemas.microsoft.com/office/drawing/2014/main" val="10007"/>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60</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23 - I would pay $4,000 for a mobile unit that drastically simplified paddock moves and allowed me to maximize grass productivity and cattle health and productivity and saves me significant time? (Assuming it has all the stations you need)</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23 - I would pay $4,000 for a mobile unit that drastically simplified paddock moves and allowed me to maximize grass productivity and cattle health and productivity and saves me significant time? (Assuming it has all the stations you need)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I would pay $4,000 for a mobile unit that drastically simplified paddock moves and allowed me to maximize grass productivity and cattle health and productivity and saves me significant time? (Assuming it has all the stations you need)</a:t>
                      </a:r>
                      <a:endParaRPr lang="en-US" sz="1600" dirty="0"/>
                    </a:p>
                  </a:txBody>
                  <a:tcPr/>
                </a:tc>
                <a:tc>
                  <a:txBody>
                    <a:bodyPr/>
                    <a:lstStyle/>
                    <a:p>
                      <a:r>
                        <a:rPr lang="en-US" sz="1600" dirty="0" smtClean="0"/>
                        <a:t>1.00</a:t>
                      </a:r>
                      <a:endParaRPr lang="en-US" sz="1600" dirty="0"/>
                    </a:p>
                  </a:txBody>
                  <a:tcPr/>
                </a:tc>
                <a:tc>
                  <a:txBody>
                    <a:bodyPr/>
                    <a:lstStyle/>
                    <a:p>
                      <a:r>
                        <a:rPr lang="en-US" sz="1600" dirty="0" smtClean="0"/>
                        <a:t>7.00</a:t>
                      </a:r>
                      <a:endParaRPr lang="en-US" sz="1600" dirty="0"/>
                    </a:p>
                  </a:txBody>
                  <a:tcPr/>
                </a:tc>
                <a:tc>
                  <a:txBody>
                    <a:bodyPr/>
                    <a:lstStyle/>
                    <a:p>
                      <a:r>
                        <a:rPr lang="en-US" sz="1600" dirty="0" smtClean="0"/>
                        <a:t>4.10</a:t>
                      </a:r>
                      <a:endParaRPr lang="en-US" sz="1600" dirty="0"/>
                    </a:p>
                  </a:txBody>
                  <a:tcPr/>
                </a:tc>
                <a:tc>
                  <a:txBody>
                    <a:bodyPr/>
                    <a:lstStyle/>
                    <a:p>
                      <a:r>
                        <a:rPr lang="en-US" sz="1600" dirty="0" smtClean="0"/>
                        <a:t>1.89</a:t>
                      </a:r>
                      <a:endParaRPr lang="en-US" sz="1600" dirty="0"/>
                    </a:p>
                  </a:txBody>
                  <a:tcPr/>
                </a:tc>
                <a:tc>
                  <a:txBody>
                    <a:bodyPr/>
                    <a:lstStyle/>
                    <a:p>
                      <a:r>
                        <a:rPr lang="en-US" sz="1600" dirty="0" smtClean="0"/>
                        <a:t>3.56</a:t>
                      </a:r>
                      <a:endParaRPr lang="en-US" sz="1600" dirty="0"/>
                    </a:p>
                  </a:txBody>
                  <a:tcPr/>
                </a:tc>
                <a:tc>
                  <a:txBody>
                    <a:bodyPr/>
                    <a:lstStyle/>
                    <a:p>
                      <a:r>
                        <a:rPr lang="en-US" sz="1600" dirty="0" smtClean="0"/>
                        <a:t>60</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3 - Classify your grazing operation.</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23 - I would pay $4,000 for a mobile unit that drastically simplified paddock moves and allowed me to maximize grass productivity and cattle health and productivity and saves me significant time? (Assuming it has all the stations you need)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Strongly agree</a:t>
                      </a:r>
                      <a:endParaRPr lang="en-US" sz="1600" dirty="0"/>
                    </a:p>
                  </a:txBody>
                  <a:tcPr/>
                </a:tc>
                <a:tc>
                  <a:txBody>
                    <a:bodyPr/>
                    <a:lstStyle/>
                    <a:p>
                      <a:r>
                        <a:rPr lang="en-US" sz="1600" dirty="0" smtClean="0"/>
                        <a:t>10.00%</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Agree</a:t>
                      </a:r>
                      <a:endParaRPr lang="en-US" sz="1600" dirty="0"/>
                    </a:p>
                  </a:txBody>
                  <a:tcPr/>
                </a:tc>
                <a:tc>
                  <a:txBody>
                    <a:bodyPr/>
                    <a:lstStyle/>
                    <a:p>
                      <a:r>
                        <a:rPr lang="en-US" sz="1600" dirty="0" smtClean="0"/>
                        <a:t>10.00%</a:t>
                      </a:r>
                      <a:endParaRPr lang="en-US" sz="1600" dirty="0"/>
                    </a:p>
                  </a:txBody>
                  <a:tcPr/>
                </a:tc>
                <a:tc>
                  <a:txBody>
                    <a:bodyPr/>
                    <a:lstStyle/>
                    <a:p>
                      <a:r>
                        <a:rPr lang="en-US" sz="1600" dirty="0" smtClean="0"/>
                        <a:t>6</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3</a:t>
                      </a:r>
                      <a:endParaRPr lang="en-US" sz="1600" dirty="0"/>
                    </a:p>
                  </a:txBody>
                  <a:tcPr/>
                </a:tc>
                <a:tc>
                  <a:txBody>
                    <a:bodyPr/>
                    <a:lstStyle/>
                    <a:p>
                      <a:r>
                        <a:rPr lang="en-US" sz="1600" dirty="0" smtClean="0"/>
                        <a:t>Somewhat agree</a:t>
                      </a:r>
                      <a:endParaRPr lang="en-US" sz="1600" dirty="0"/>
                    </a:p>
                  </a:txBody>
                  <a:tcPr/>
                </a:tc>
                <a:tc>
                  <a:txBody>
                    <a:bodyPr/>
                    <a:lstStyle/>
                    <a:p>
                      <a:r>
                        <a:rPr lang="en-US" sz="1600" dirty="0" smtClean="0"/>
                        <a:t>23.33%</a:t>
                      </a:r>
                      <a:endParaRPr lang="en-US" sz="1600" dirty="0"/>
                    </a:p>
                  </a:txBody>
                  <a:tcPr/>
                </a:tc>
                <a:tc>
                  <a:txBody>
                    <a:bodyPr/>
                    <a:lstStyle/>
                    <a:p>
                      <a:r>
                        <a:rPr lang="en-US" sz="1600" dirty="0" smtClean="0"/>
                        <a:t>14</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4</a:t>
                      </a:r>
                      <a:endParaRPr lang="en-US" sz="1600" dirty="0"/>
                    </a:p>
                  </a:txBody>
                  <a:tcPr/>
                </a:tc>
                <a:tc>
                  <a:txBody>
                    <a:bodyPr/>
                    <a:lstStyle/>
                    <a:p>
                      <a:r>
                        <a:rPr lang="en-US" sz="1600" dirty="0" smtClean="0"/>
                        <a:t>Neither agree nor disagree</a:t>
                      </a:r>
                      <a:endParaRPr lang="en-US" sz="1600" dirty="0"/>
                    </a:p>
                  </a:txBody>
                  <a:tcPr/>
                </a:tc>
                <a:tc>
                  <a:txBody>
                    <a:bodyPr/>
                    <a:lstStyle/>
                    <a:p>
                      <a:r>
                        <a:rPr lang="en-US" sz="1600" dirty="0" smtClean="0"/>
                        <a:t>18.33%</a:t>
                      </a:r>
                      <a:endParaRPr lang="en-US" sz="1600" dirty="0"/>
                    </a:p>
                  </a:txBody>
                  <a:tcPr/>
                </a:tc>
                <a:tc>
                  <a:txBody>
                    <a:bodyPr/>
                    <a:lstStyle/>
                    <a:p>
                      <a:r>
                        <a:rPr lang="en-US" sz="1600" dirty="0" smtClean="0"/>
                        <a:t>11</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5</a:t>
                      </a:r>
                      <a:endParaRPr lang="en-US" sz="1600" dirty="0"/>
                    </a:p>
                  </a:txBody>
                  <a:tcPr/>
                </a:tc>
                <a:tc>
                  <a:txBody>
                    <a:bodyPr/>
                    <a:lstStyle/>
                    <a:p>
                      <a:r>
                        <a:rPr lang="en-US" sz="1600" dirty="0" smtClean="0"/>
                        <a:t>Somewhat disagree</a:t>
                      </a:r>
                      <a:endParaRPr lang="en-US" sz="1600" dirty="0"/>
                    </a:p>
                  </a:txBody>
                  <a:tcPr/>
                </a:tc>
                <a:tc>
                  <a:txBody>
                    <a:bodyPr/>
                    <a:lstStyle/>
                    <a:p>
                      <a:r>
                        <a:rPr lang="en-US" sz="1600" dirty="0" smtClean="0"/>
                        <a:t>8.33%</a:t>
                      </a:r>
                      <a:endParaRPr lang="en-US" sz="1600" dirty="0"/>
                    </a:p>
                  </a:txBody>
                  <a:tcPr/>
                </a:tc>
                <a:tc>
                  <a:txBody>
                    <a:bodyPr/>
                    <a:lstStyle/>
                    <a:p>
                      <a:r>
                        <a:rPr lang="en-US" sz="1600" dirty="0" smtClean="0"/>
                        <a:t>5</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6</a:t>
                      </a:r>
                      <a:endParaRPr lang="en-US" sz="1600" dirty="0"/>
                    </a:p>
                  </a:txBody>
                  <a:tcPr/>
                </a:tc>
                <a:tc>
                  <a:txBody>
                    <a:bodyPr/>
                    <a:lstStyle/>
                    <a:p>
                      <a:r>
                        <a:rPr lang="en-US" sz="1600" dirty="0" smtClean="0"/>
                        <a:t>Disagree</a:t>
                      </a:r>
                      <a:endParaRPr lang="en-US" sz="1600" dirty="0"/>
                    </a:p>
                  </a:txBody>
                  <a:tcPr/>
                </a:tc>
                <a:tc>
                  <a:txBody>
                    <a:bodyPr/>
                    <a:lstStyle/>
                    <a:p>
                      <a:r>
                        <a:rPr lang="en-US" sz="1600" dirty="0" smtClean="0"/>
                        <a:t>15.00%</a:t>
                      </a:r>
                      <a:endParaRPr lang="en-US" sz="1600" dirty="0"/>
                    </a:p>
                  </a:txBody>
                  <a:tcPr/>
                </a:tc>
                <a:tc>
                  <a:txBody>
                    <a:bodyPr/>
                    <a:lstStyle/>
                    <a:p>
                      <a:r>
                        <a:rPr lang="en-US" sz="1600" dirty="0" smtClean="0"/>
                        <a:t>9</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7</a:t>
                      </a:r>
                      <a:endParaRPr lang="en-US" sz="1600" dirty="0"/>
                    </a:p>
                  </a:txBody>
                  <a:tcPr/>
                </a:tc>
                <a:tc>
                  <a:txBody>
                    <a:bodyPr/>
                    <a:lstStyle/>
                    <a:p>
                      <a:r>
                        <a:rPr lang="en-US" sz="1600" dirty="0" smtClean="0"/>
                        <a:t>Strongly disagree</a:t>
                      </a:r>
                      <a:endParaRPr lang="en-US" sz="1600" dirty="0"/>
                    </a:p>
                  </a:txBody>
                  <a:tcPr/>
                </a:tc>
                <a:tc>
                  <a:txBody>
                    <a:bodyPr/>
                    <a:lstStyle/>
                    <a:p>
                      <a:r>
                        <a:rPr lang="en-US" sz="1600" dirty="0" smtClean="0"/>
                        <a:t>15.00%</a:t>
                      </a:r>
                      <a:endParaRPr lang="en-US" sz="1600" dirty="0"/>
                    </a:p>
                  </a:txBody>
                  <a:tcPr/>
                </a:tc>
                <a:tc>
                  <a:txBody>
                    <a:bodyPr/>
                    <a:lstStyle/>
                    <a:p>
                      <a:r>
                        <a:rPr lang="en-US" sz="1600" dirty="0" smtClean="0"/>
                        <a:t>9</a:t>
                      </a:r>
                      <a:endParaRPr lang="en-US" sz="1600" dirty="0"/>
                    </a:p>
                  </a:txBody>
                  <a:tcPr/>
                </a:tc>
                <a:extLst>
                  <a:ext uri="{0D108BD9-81ED-4DB2-BD59-A6C34878D82A}">
                    <a16:rowId xmlns:a16="http://schemas.microsoft.com/office/drawing/2014/main" val="10007"/>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60</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24 - What else would you need to know about this mobile unit before making a purchase decision?</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24 - What else would you need to know about this mobile unit before making a purchase decision?</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What else would you need to know about this mobile unit before making a purchase decision? - Selected Choice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1.00</a:t>
                      </a:r>
                      <a:endParaRPr lang="en-US" sz="1600" dirty="0"/>
                    </a:p>
                  </a:txBody>
                  <a:tcPr/>
                </a:tc>
                <a:tc>
                  <a:txBody>
                    <a:bodyPr/>
                    <a:lstStyle/>
                    <a:p>
                      <a:r>
                        <a:rPr lang="en-US" sz="1600" dirty="0" smtClean="0"/>
                        <a:t>1.00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39</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24 - What else would you need to know about this mobile unit before making a purchase decision?</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Comments</a:t>
                      </a:r>
                      <a:endParaRPr lang="en-US" sz="1600" dirty="0"/>
                    </a:p>
                  </a:txBody>
                  <a:tcPr/>
                </a:tc>
                <a:tc>
                  <a:txBody>
                    <a:bodyPr/>
                    <a:lstStyle/>
                    <a:p>
                      <a:r>
                        <a:rPr lang="en-US" sz="1600" dirty="0" smtClean="0"/>
                        <a:t>100.00%</a:t>
                      </a:r>
                      <a:endParaRPr lang="en-US" sz="1600" dirty="0"/>
                    </a:p>
                  </a:txBody>
                  <a:tcPr/>
                </a:tc>
                <a:tc>
                  <a:txBody>
                    <a:bodyPr/>
                    <a:lstStyle/>
                    <a:p>
                      <a:r>
                        <a:rPr lang="en-US" sz="1600" dirty="0" smtClean="0"/>
                        <a:t>39</a:t>
                      </a:r>
                      <a:endParaRPr lang="en-US" sz="1600" dirty="0"/>
                    </a:p>
                  </a:txBody>
                  <a:tcPr/>
                </a:tc>
                <a:extLst>
                  <a:ext uri="{0D108BD9-81ED-4DB2-BD59-A6C34878D82A}">
                    <a16:rowId xmlns:a16="http://schemas.microsoft.com/office/drawing/2014/main" val="10001"/>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39</a:t>
                      </a:r>
                      <a:endParaRPr lang="en-US" sz="1600"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24 - What else would you need to know about this mobile unit before making a purchase decision?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24_1_TEXT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We currently have 35 permanent watering locations but are considering some changes to improve cattle movement.</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Durability</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already have to haul water to half my pastures, so technically that is my mobile unit, a trailer with a 100 gallon tank behind the four wheeler. I can easily throw a 100 gallon water tank on it and a mineral tub, and I have a storage bin for holding posts and reels. I’ve also tried sticky fly paper on a plastic barrel but when I got to more than 10 cattle it was too much work and money to be effective. The only advantage of a mobile unit for me would be the addition of shade. I probably can’t justify an expense over $2.5k, and knowing the current price of mobile shade units I figure I’m better off investing in heat tolerant cattle.</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 return</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water capacity or does it connect to existing pipeline?</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Capacity of water, or is it tanks to be connected to water lines?</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I would like to build a unit rather than buy</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24 - What else would you need to know about this mobile unit before making a purchase decision?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24_1_TEXT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If it could be outfitted to serve other classes of livestock. We primarily rotationally graze sheep.</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Durability, ease of repairs, ability to use in winter/snow</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How easy is it to pull in an actual pasture (i.e. chest high grass heads in spring, chicory stalks, orchardgrass clumps, etc.)</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The positioning of the water tank is critical to the stability of the wagon so it does not tip over.  The water tank could be filled and then drained before moving, then filled again in the new pasture.  Could be placed on the ground then filled in each new pasture???  Weight of the water on a trailer could be a major issue when moving or setting still???</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How easy will it travel down the road.</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How well it holds up to bull abuse.</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Chances are I will build my own for much cheaper than one could be built and purchased</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nothing</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24 - What else would you need to know about this mobile unit before making a purchase decision?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24_1_TEXT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What is the water holding capacity? How would I move this machine on hills and make it more accessible to cattle there?</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water capacity,  1000 gal wouuld be nice.  I may have to pull it home to fill it.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Have to see it.  Se what options there are for it.  See it in action.</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Life expectancy/durability. Costshare?</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Size of wheels and cost</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How well constructed it was and how easily it is maintained.</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I'd want to see it in use</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cost</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I prefer direction on how to make one instead of purchasing </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If this unit comes on wheels would it contain some type of break system so cattle don't push it away from desired site?</a:t>
                      </a:r>
                      <a:endParaRPr lang="en-US" sz="1600" dirty="0"/>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24 - What else would you need to know about this mobile unit before making a purchase decision?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24_1_TEXT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how likely is it to roll away</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simplicity and quality (strength) AND ABILITY TO LOWER OR sections that could be lowered to the optional feeding level so both cows, calfs, yearling heifers, etc. all have access  to all of the options.  To reduce coss, it could be sold as a starter unit with other options to be purchased as needed or affordable.  broken down so farmer / rancher could save money by self assembly.                                                             m unit portions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Would need to be able to be pulled by ATV and used by 150 cow/calf pairs.  Unlikely something that could be moved daily by atv would service that many head</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ease of movment durability</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How it will pay for itself.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Would need to be able to drive over fences.  If it incorporated a mobile bale feeder I might be persuaded to pay more for it.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I would need to see that it would add enough value to improve my bottom line.</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Since water is the main concern, Its functionality would be directly rated to how much water it could hold and how many animals it could handle </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24 - What else would you need to know about this mobile unit before making a purchase decision?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24_1_TEXT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cold weather performance</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How the unit would fit the context of each situation/paddock on the farm.</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If it could actually work fully integrated, especially on rainy days.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details, what is included</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Life of unit. It has to be proven profitable. And adaptable for winter watering</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Durability, Customizability</a:t>
                      </a:r>
                      <a:endParaRPr lang="en-US"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25 - What other feedback or advice can you provide us as we design and test a mobile unit?  Someone mentioned a brake might be needed for hilly terrain.</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3 - Classify your grazing operation.</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Classify your grazing operation.</a:t>
                      </a:r>
                      <a:endParaRPr lang="en-US" sz="1600" dirty="0"/>
                    </a:p>
                  </a:txBody>
                  <a:tcPr/>
                </a:tc>
                <a:tc>
                  <a:txBody>
                    <a:bodyPr/>
                    <a:lstStyle/>
                    <a:p>
                      <a:r>
                        <a:rPr lang="en-US" sz="1600" dirty="0" smtClean="0"/>
                        <a:t>1.00</a:t>
                      </a:r>
                      <a:endParaRPr lang="en-US" sz="1600" dirty="0"/>
                    </a:p>
                  </a:txBody>
                  <a:tcPr/>
                </a:tc>
                <a:tc>
                  <a:txBody>
                    <a:bodyPr/>
                    <a:lstStyle/>
                    <a:p>
                      <a:r>
                        <a:rPr lang="en-US" sz="1600" dirty="0" smtClean="0"/>
                        <a:t>4.00</a:t>
                      </a:r>
                      <a:endParaRPr lang="en-US" sz="1600" dirty="0"/>
                    </a:p>
                  </a:txBody>
                  <a:tcPr/>
                </a:tc>
                <a:tc>
                  <a:txBody>
                    <a:bodyPr/>
                    <a:lstStyle/>
                    <a:p>
                      <a:r>
                        <a:rPr lang="en-US" sz="1600" dirty="0" smtClean="0"/>
                        <a:t>2.80</a:t>
                      </a:r>
                      <a:endParaRPr lang="en-US" sz="1600" dirty="0"/>
                    </a:p>
                  </a:txBody>
                  <a:tcPr/>
                </a:tc>
                <a:tc>
                  <a:txBody>
                    <a:bodyPr/>
                    <a:lstStyle/>
                    <a:p>
                      <a:r>
                        <a:rPr lang="en-US" sz="1600" dirty="0" smtClean="0"/>
                        <a:t>1.14</a:t>
                      </a:r>
                      <a:endParaRPr lang="en-US" sz="1600" dirty="0"/>
                    </a:p>
                  </a:txBody>
                  <a:tcPr/>
                </a:tc>
                <a:tc>
                  <a:txBody>
                    <a:bodyPr/>
                    <a:lstStyle/>
                    <a:p>
                      <a:r>
                        <a:rPr lang="en-US" sz="1600" dirty="0" smtClean="0"/>
                        <a:t>1.31</a:t>
                      </a:r>
                      <a:endParaRPr lang="en-US" sz="1600" dirty="0"/>
                    </a:p>
                  </a:txBody>
                  <a:tcPr/>
                </a:tc>
                <a:tc>
                  <a:txBody>
                    <a:bodyPr/>
                    <a:lstStyle/>
                    <a:p>
                      <a:r>
                        <a:rPr lang="en-US" sz="1600" dirty="0" smtClean="0"/>
                        <a:t>66</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25 - What other feedback or advice can you provide us as we design and test a mobile unit?  Someone mentioned a brake might be needed for hilly terrain.</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What other feedback or advice can you provide us as we design and test a mobile unit?  Someone mentioned a brake might be needed for hilly terrain. - Selected Choice</a:t>
                      </a:r>
                      <a:endParaRPr lang="en-US" sz="1600" dirty="0"/>
                    </a:p>
                  </a:txBody>
                  <a:tcPr/>
                </a:tc>
                <a:tc>
                  <a:txBody>
                    <a:bodyPr/>
                    <a:lstStyle/>
                    <a:p>
                      <a:r>
                        <a:rPr lang="en-US" sz="1600" dirty="0" smtClean="0"/>
                        <a:t>1.00</a:t>
                      </a:r>
                      <a:endParaRPr lang="en-US" sz="1600" dirty="0"/>
                    </a:p>
                  </a:txBody>
                  <a:tcPr/>
                </a:tc>
                <a:tc>
                  <a:txBody>
                    <a:bodyPr/>
                    <a:lstStyle/>
                    <a:p>
                      <a:r>
                        <a:rPr lang="en-US" sz="1600" dirty="0" smtClean="0"/>
                        <a:t>1.00</a:t>
                      </a:r>
                      <a:endParaRPr lang="en-US" sz="1600" dirty="0"/>
                    </a:p>
                  </a:txBody>
                  <a:tcPr/>
                </a:tc>
                <a:tc>
                  <a:txBody>
                    <a:bodyPr/>
                    <a:lstStyle/>
                    <a:p>
                      <a:r>
                        <a:rPr lang="en-US" sz="1600" dirty="0" smtClean="0"/>
                        <a:t>1.00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0.00</a:t>
                      </a:r>
                      <a:endParaRPr lang="en-US" sz="1600" dirty="0"/>
                    </a:p>
                  </a:txBody>
                  <a:tcPr/>
                </a:tc>
                <a:tc>
                  <a:txBody>
                    <a:bodyPr/>
                    <a:lstStyle/>
                    <a:p>
                      <a:r>
                        <a:rPr lang="en-US" sz="1600" dirty="0" smtClean="0"/>
                        <a:t>44</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25 - What other feedback or advice can you provide us as we design and test a mobile unit?  Someone mentioned a brake might be needed for hilly terrain.</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Comments</a:t>
                      </a:r>
                      <a:endParaRPr lang="en-US" sz="1600" dirty="0"/>
                    </a:p>
                  </a:txBody>
                  <a:tcPr/>
                </a:tc>
                <a:tc>
                  <a:txBody>
                    <a:bodyPr/>
                    <a:lstStyle/>
                    <a:p>
                      <a:r>
                        <a:rPr lang="en-US" sz="1600" dirty="0" smtClean="0"/>
                        <a:t>100.00%</a:t>
                      </a:r>
                      <a:endParaRPr lang="en-US" sz="1600" dirty="0"/>
                    </a:p>
                  </a:txBody>
                  <a:tcPr/>
                </a:tc>
                <a:tc>
                  <a:txBody>
                    <a:bodyPr/>
                    <a:lstStyle/>
                    <a:p>
                      <a:r>
                        <a:rPr lang="en-US" sz="1600" dirty="0" smtClean="0"/>
                        <a:t>44</a:t>
                      </a:r>
                      <a:endParaRPr lang="en-US" sz="1600" dirty="0"/>
                    </a:p>
                  </a:txBody>
                  <a:tcPr/>
                </a:tc>
                <a:extLst>
                  <a:ext uri="{0D108BD9-81ED-4DB2-BD59-A6C34878D82A}">
                    <a16:rowId xmlns:a16="http://schemas.microsoft.com/office/drawing/2014/main" val="10001"/>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44</a:t>
                      </a:r>
                      <a:endParaRPr lang="en-US" sz="1600"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25 - What other feedback or advice can you provide us as we design and test a mobile unit?  Someone mentioned a brake might be needed for hilly terrain.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25_1_TEXT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Easy hitch, flexability</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Skids would not work with many areas of my terrain, plus with the amount of rain we’ve been having it would tear up too much ground.  But I worry about cattle scratching on anything with wheels that could potentially move on them. I’d also love more experimenting and feedback from other farmers on what does work for organic fly control, or a system for using fly paper that doesn’t involve myself and my tools getting sticky daily.</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Need to consider continous water filling (float valve and water hookup)</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Durable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weather proof</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Fairly weather proof</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Make it human scale</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Brakes are essential!</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Make sure the cattle (bull) can't destroy it if he scratches his head on it.  Can it or a similar design also be used for sheep?</a:t>
                      </a:r>
                      <a:endParaRPr lang="en-US" sz="16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25 - What other feedback or advice can you provide us as we design and test a mobile unit?  Someone mentioned a brake might be needed for hilly terrain.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25_1_TEXT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Light enough to pull with a smaller utility vehicle, yet strong enough to take some abuse from cattle.</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Brake or blocks for the wheels.   Water weight is a big concern...</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Blocks or brakes for Wheels, so animals dont push the unit around</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It needs to be able to take strong winds.</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I feel that skid would be nice because it would not move as easily when animals use it, however they would need to be wide to accommodate wet conditions.  Also having wheels that could be put on for longer no moves or down the road moves would be a good idea.</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It would be nice to have a unit capable of being used in below freezing conditions.</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If I did not have underground water line, I probably would not do paddocks, or at least less of them</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good weight balance</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Put the water holding tank either under the water trough so that the water will not be hot, or scummy. </a:t>
                      </a:r>
                      <a:endParaRPr lang="en-US" sz="16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25 - What other feedback or advice can you provide us as we design and test a mobile unit?  Someone mentioned a brake might be needed for hilly terrain.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25_1_TEXT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Low cost, easy to reproduce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Brake yes, stabilizer legs, adjustible hitch that can be locked in upright position , wide tires to pull through muddy areas, high clearance,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If it is going to have a scratcher on it platform legs may be nice</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 was think a brake also for hills and cattle pushing it. Stabilizers if has shade canopy so wind doesn’t blow it over?</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All-terrain wheels</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Do you really think a portable shade option is economically feasible.  I have explored portable shade and it's easy to send $10K.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flotation tires</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You need to address the cost and possibly provide instruction on constructing one for themselves</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What size water tank would be used?  I'm assuming it would need to be emptied when moving to the next site.</a:t>
                      </a:r>
                      <a:endParaRPr lang="en-US" sz="16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25 - What other feedback or advice can you provide us as we design and test a mobile unit?  Someone mentioned a brake might be needed for hilly terrain.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25_1_TEXT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And audible noise so that the cattle trained to sound and people know that it’s in motion</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Does it have a way to drain the stock tank before moves. pulling 120gallons of water would not be easy by hand.</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or old fashened block stops as on old stage coaches</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needs to be very sturdy/cow-proof</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duribility and how do you keep it in place</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Portable enough to move from one property to another property and light enough to get through wet areas</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Attachments for electric hot wire and jumper clip to existing fence to keep cattle from rubbing on it.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It would have to be pretty sturdy; cattle might break it or tip it over. Big wheels would be needed for long grass and brush.</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Would it stay in the paddock? If so how do you also keep the cattle from moving it</a:t>
                      </a:r>
                      <a:endParaRPr lang="en-US" sz="16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25 - What other feedback or advice can you provide us as we design and test a mobile unit?  Someone mentioned a brake might be needed for hilly terrain.</a:t>
            </a:r>
            <a:endParaRPr lang="en-US" sz="1600" dirty="0"/>
          </a:p>
        </p:txBody>
      </p:sp>
      <p:sp>
        <p:nvSpPr>
          <p:cNvPr id="3" name="Object 2"/>
          <p:cNvSpPr txBox="1"/>
          <p:nvPr/>
        </p:nvSpPr>
        <p:spPr>
          <a:xfrm>
            <a:off x="270000" y="800000"/>
            <a:ext cx="8229600" cy="369332"/>
          </a:xfrm>
          <a:prstGeom prst="rect">
            <a:avLst/>
          </a:prstGeom>
          <a:noFill/>
        </p:spPr>
        <p:txBody>
          <a:bodyPr wrap="square" rtlCol="0"/>
          <a:lstStyle/>
          <a:p>
            <a:r>
              <a:rPr lang="en-US" sz="1600" dirty="0" smtClean="0"/>
              <a:t>25_1_TEXT - Comments</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Comments - Text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 ranked shade very low not because it isn't important to have rather because it seems important that it NOT be close to water.</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Modular design, so you can add the features you need to keep purchase price down by not buying things you dont need</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A brake would likely be needed just from cattle rubbing. If watering large herds you need to address flow capacity of water sources and if a reservoir is needed, etc.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A brake would be nice</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Yes, a break. Outriggers. Floatation tires.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Maybe some L.E.D lights if needing to work on something in the dark</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rubbing protection</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Size of water tanks or tubs (big or small)</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26 - Would you be willing to be in a focus group to discuss the concept in more detail?</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26 - Would you be willing to be in a focus group to discuss the concept in more detail?</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1043658">
                  <a:extLst>
                    <a:ext uri="{9D8B030D-6E8A-4147-A177-3AD203B41FA5}">
                      <a16:colId xmlns:a16="http://schemas.microsoft.com/office/drawing/2014/main" val="20000"/>
                    </a:ext>
                  </a:extLst>
                </a:gridCol>
                <a:gridCol w="1043658">
                  <a:extLst>
                    <a:ext uri="{9D8B030D-6E8A-4147-A177-3AD203B41FA5}">
                      <a16:colId xmlns:a16="http://schemas.microsoft.com/office/drawing/2014/main" val="20001"/>
                    </a:ext>
                  </a:extLst>
                </a:gridCol>
                <a:gridCol w="1043658">
                  <a:extLst>
                    <a:ext uri="{9D8B030D-6E8A-4147-A177-3AD203B41FA5}">
                      <a16:colId xmlns:a16="http://schemas.microsoft.com/office/drawing/2014/main" val="20002"/>
                    </a:ext>
                  </a:extLst>
                </a:gridCol>
                <a:gridCol w="1043658">
                  <a:extLst>
                    <a:ext uri="{9D8B030D-6E8A-4147-A177-3AD203B41FA5}">
                      <a16:colId xmlns:a16="http://schemas.microsoft.com/office/drawing/2014/main" val="20003"/>
                    </a:ext>
                  </a:extLst>
                </a:gridCol>
                <a:gridCol w="1043658">
                  <a:extLst>
                    <a:ext uri="{9D8B030D-6E8A-4147-A177-3AD203B41FA5}">
                      <a16:colId xmlns:a16="http://schemas.microsoft.com/office/drawing/2014/main" val="20004"/>
                    </a:ext>
                  </a:extLst>
                </a:gridCol>
                <a:gridCol w="1043658">
                  <a:extLst>
                    <a:ext uri="{9D8B030D-6E8A-4147-A177-3AD203B41FA5}">
                      <a16:colId xmlns:a16="http://schemas.microsoft.com/office/drawing/2014/main" val="20005"/>
                    </a:ext>
                  </a:extLst>
                </a:gridCol>
                <a:gridCol w="1043658">
                  <a:extLst>
                    <a:ext uri="{9D8B030D-6E8A-4147-A177-3AD203B41FA5}">
                      <a16:colId xmlns:a16="http://schemas.microsoft.com/office/drawing/2014/main" val="20006"/>
                    </a:ext>
                  </a:extLst>
                </a:gridCol>
                <a:gridCol w="1043658">
                  <a:extLst>
                    <a:ext uri="{9D8B030D-6E8A-4147-A177-3AD203B41FA5}">
                      <a16:colId xmlns:a16="http://schemas.microsoft.com/office/drawing/2014/main" val="20007"/>
                    </a:ext>
                  </a:extLst>
                </a:gridCol>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Would you be willing to be in a focus group to discuss the concept in more detail?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2.00</a:t>
                      </a:r>
                      <a:endParaRPr lang="en-US" sz="1600" dirty="0"/>
                    </a:p>
                  </a:txBody>
                  <a:tcPr/>
                </a:tc>
                <a:tc>
                  <a:txBody>
                    <a:bodyPr/>
                    <a:lstStyle/>
                    <a:p>
                      <a:r>
                        <a:rPr lang="en-US" sz="1600" dirty="0" smtClean="0"/>
                        <a:t>1.36</a:t>
                      </a:r>
                      <a:endParaRPr lang="en-US" sz="1600" dirty="0"/>
                    </a:p>
                  </a:txBody>
                  <a:tcPr/>
                </a:tc>
                <a:tc>
                  <a:txBody>
                    <a:bodyPr/>
                    <a:lstStyle/>
                    <a:p>
                      <a:r>
                        <a:rPr lang="en-US" sz="1600" dirty="0" smtClean="0"/>
                        <a:t>0.48</a:t>
                      </a:r>
                      <a:endParaRPr lang="en-US" sz="1600" dirty="0"/>
                    </a:p>
                  </a:txBody>
                  <a:tcPr/>
                </a:tc>
                <a:tc>
                  <a:txBody>
                    <a:bodyPr/>
                    <a:lstStyle/>
                    <a:p>
                      <a:r>
                        <a:rPr lang="en-US" sz="1600" dirty="0" smtClean="0"/>
                        <a:t>0.23</a:t>
                      </a:r>
                      <a:endParaRPr lang="en-US" sz="1600" dirty="0"/>
                    </a:p>
                  </a:txBody>
                  <a:tcPr/>
                </a:tc>
                <a:tc>
                  <a:txBody>
                    <a:bodyPr/>
                    <a:lstStyle/>
                    <a:p>
                      <a:r>
                        <a:rPr lang="en-US" sz="1600" dirty="0" smtClean="0"/>
                        <a:t>58</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26 - Would you be willing to be in a focus group to discuss the concept in more detail?</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204800000" cy="204800000"/>
        </p:xfrm>
        <a:graphic>
          <a:graphicData uri="http://schemas.openxmlformats.org/drawingml/2006/table">
            <a:tbl>
              <a:tblPr firstRow="1" bandRow="1">
                <a:tableStyleId>{69012ECD-51FC-41F1-AA8D-1B2483CD663E}</a:tableStyleId>
              </a:tblPr>
              <a:tblGrid>
                <a:gridCol w="2087316">
                  <a:extLst>
                    <a:ext uri="{9D8B030D-6E8A-4147-A177-3AD203B41FA5}">
                      <a16:colId xmlns:a16="http://schemas.microsoft.com/office/drawing/2014/main" val="20000"/>
                    </a:ext>
                  </a:extLst>
                </a:gridCol>
                <a:gridCol w="2087316">
                  <a:extLst>
                    <a:ext uri="{9D8B030D-6E8A-4147-A177-3AD203B41FA5}">
                      <a16:colId xmlns:a16="http://schemas.microsoft.com/office/drawing/2014/main" val="20001"/>
                    </a:ext>
                  </a:extLst>
                </a:gridCol>
                <a:gridCol w="2087316">
                  <a:extLst>
                    <a:ext uri="{9D8B030D-6E8A-4147-A177-3AD203B41FA5}">
                      <a16:colId xmlns:a16="http://schemas.microsoft.com/office/drawing/2014/main" val="20002"/>
                    </a:ext>
                  </a:extLst>
                </a:gridCol>
                <a:gridCol w="2087316">
                  <a:extLst>
                    <a:ext uri="{9D8B030D-6E8A-4147-A177-3AD203B41FA5}">
                      <a16:colId xmlns:a16="http://schemas.microsoft.com/office/drawing/2014/main" val="20003"/>
                    </a:ext>
                  </a:extLst>
                </a:gridCol>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1</a:t>
                      </a:r>
                      <a:endParaRPr lang="en-US" sz="1600" dirty="0"/>
                    </a:p>
                  </a:txBody>
                  <a:tcPr/>
                </a:tc>
                <a:tc>
                  <a:txBody>
                    <a:bodyPr/>
                    <a:lstStyle/>
                    <a:p>
                      <a:r>
                        <a:rPr lang="en-US" sz="1600" dirty="0" smtClean="0"/>
                        <a:t>Yes</a:t>
                      </a:r>
                      <a:endParaRPr lang="en-US" sz="1600" dirty="0"/>
                    </a:p>
                  </a:txBody>
                  <a:tcPr/>
                </a:tc>
                <a:tc>
                  <a:txBody>
                    <a:bodyPr/>
                    <a:lstStyle/>
                    <a:p>
                      <a:r>
                        <a:rPr lang="en-US" sz="1600" dirty="0" smtClean="0"/>
                        <a:t>63.79%</a:t>
                      </a:r>
                      <a:endParaRPr lang="en-US" sz="1600" dirty="0"/>
                    </a:p>
                  </a:txBody>
                  <a:tcPr/>
                </a:tc>
                <a:tc>
                  <a:txBody>
                    <a:bodyPr/>
                    <a:lstStyle/>
                    <a:p>
                      <a:r>
                        <a:rPr lang="en-US" sz="1600" dirty="0" smtClean="0"/>
                        <a:t>37</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2</a:t>
                      </a:r>
                      <a:endParaRPr lang="en-US" sz="1600" dirty="0"/>
                    </a:p>
                  </a:txBody>
                  <a:tcPr/>
                </a:tc>
                <a:tc>
                  <a:txBody>
                    <a:bodyPr/>
                    <a:lstStyle/>
                    <a:p>
                      <a:r>
                        <a:rPr lang="en-US" sz="1600" dirty="0" smtClean="0"/>
                        <a:t>No</a:t>
                      </a:r>
                      <a:endParaRPr lang="en-US" sz="1600" dirty="0"/>
                    </a:p>
                  </a:txBody>
                  <a:tcPr/>
                </a:tc>
                <a:tc>
                  <a:txBody>
                    <a:bodyPr/>
                    <a:lstStyle/>
                    <a:p>
                      <a:r>
                        <a:rPr lang="en-US" sz="1600" dirty="0" smtClean="0"/>
                        <a:t>36.21%</a:t>
                      </a:r>
                      <a:endParaRPr lang="en-US" sz="1600" dirty="0"/>
                    </a:p>
                  </a:txBody>
                  <a:tcPr/>
                </a:tc>
                <a:tc>
                  <a:txBody>
                    <a:bodyPr/>
                    <a:lstStyle/>
                    <a:p>
                      <a:r>
                        <a:rPr lang="en-US" sz="1600" dirty="0" smtClean="0"/>
                        <a:t>21</a:t>
                      </a:r>
                      <a:endParaRPr lang="en-US" sz="1600" dirty="0"/>
                    </a:p>
                  </a:txBody>
                  <a:tcPr/>
                </a:tc>
                <a:extLst>
                  <a:ext uri="{0D108BD9-81ED-4DB2-BD59-A6C34878D82A}">
                    <a16:rowId xmlns:a16="http://schemas.microsoft.com/office/drawing/2014/main" val="10002"/>
                  </a:ext>
                </a:extLst>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58</a:t>
                      </a:r>
                      <a:endParaRPr lang="en-US"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7735</Words>
  <Application>Microsoft Office PowerPoint</Application>
  <PresentationFormat>On-screen Show (4:3)</PresentationFormat>
  <Paragraphs>1802</Paragraphs>
  <Slides>114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114</vt:i4>
      </vt:variant>
    </vt:vector>
  </HeadingPairs>
  <TitlesOfParts>
    <vt:vector size="119" baseType="lpstr">
      <vt:lpstr>Arial</vt:lpstr>
      <vt:lpstr>Calibri</vt:lpstr>
      <vt:lpstr>Helvetica</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officegen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officegen</dc:creator>
  <cp:lastModifiedBy>Rod Greder</cp:lastModifiedBy>
  <cp:revision>2</cp:revision>
  <dcterms:created xsi:type="dcterms:W3CDTF">2020-01-21T19:00:42Z</dcterms:created>
  <dcterms:modified xsi:type="dcterms:W3CDTF">2020-01-21T19:02:24Z</dcterms:modified>
</cp:coreProperties>
</file>