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notesMasterIdLst>
    <p:notesMasterId r:id="rId26"/>
  </p:notesMasterIdLst>
  <p:sldIdLst>
    <p:sldId id="256" r:id="rId5"/>
    <p:sldId id="267" r:id="rId6"/>
    <p:sldId id="1738" r:id="rId7"/>
    <p:sldId id="263" r:id="rId8"/>
    <p:sldId id="1744" r:id="rId9"/>
    <p:sldId id="1739" r:id="rId10"/>
    <p:sldId id="1740" r:id="rId11"/>
    <p:sldId id="1746" r:id="rId12"/>
    <p:sldId id="1748" r:id="rId13"/>
    <p:sldId id="1743" r:id="rId14"/>
    <p:sldId id="1728" r:id="rId15"/>
    <p:sldId id="1707" r:id="rId16"/>
    <p:sldId id="1711" r:id="rId17"/>
    <p:sldId id="270" r:id="rId18"/>
    <p:sldId id="1705" r:id="rId19"/>
    <p:sldId id="1708" r:id="rId20"/>
    <p:sldId id="1749" r:id="rId21"/>
    <p:sldId id="1716" r:id="rId22"/>
    <p:sldId id="1717" r:id="rId23"/>
    <p:sldId id="1735" r:id="rId24"/>
    <p:sldId id="1713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895E06F-ACC8-4DA1-8367-2A5C7F740121}">
          <p14:sldIdLst>
            <p14:sldId id="256"/>
            <p14:sldId id="267"/>
            <p14:sldId id="1738"/>
            <p14:sldId id="263"/>
            <p14:sldId id="1744"/>
            <p14:sldId id="1739"/>
            <p14:sldId id="1740"/>
            <p14:sldId id="1746"/>
            <p14:sldId id="1748"/>
            <p14:sldId id="1743"/>
            <p14:sldId id="1728"/>
            <p14:sldId id="1707"/>
            <p14:sldId id="1711"/>
            <p14:sldId id="270"/>
            <p14:sldId id="1705"/>
            <p14:sldId id="1708"/>
            <p14:sldId id="1749"/>
            <p14:sldId id="1716"/>
            <p14:sldId id="1717"/>
            <p14:sldId id="1735"/>
            <p14:sldId id="171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0202"/>
    <a:srgbClr val="8797B1"/>
    <a:srgbClr val="FFE494"/>
    <a:srgbClr val="FF9900"/>
    <a:srgbClr val="FFEEB7"/>
    <a:srgbClr val="663300"/>
    <a:srgbClr val="996633"/>
    <a:srgbClr val="948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81881" autoAdjust="0"/>
  </p:normalViewPr>
  <p:slideViewPr>
    <p:cSldViewPr snapToGrid="0">
      <p:cViewPr>
        <p:scale>
          <a:sx n="64" d="100"/>
          <a:sy n="64" d="100"/>
        </p:scale>
        <p:origin x="1426" y="53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19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6.xml"/><Relationship Id="rId3" Type="http://schemas.openxmlformats.org/officeDocument/2006/relationships/slide" Target="slides/slide11.xml"/><Relationship Id="rId7" Type="http://schemas.openxmlformats.org/officeDocument/2006/relationships/slide" Target="slides/slide15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6" Type="http://schemas.openxmlformats.org/officeDocument/2006/relationships/slide" Target="slides/slide14.xml"/><Relationship Id="rId11" Type="http://schemas.openxmlformats.org/officeDocument/2006/relationships/slide" Target="slides/slide21.xml"/><Relationship Id="rId5" Type="http://schemas.openxmlformats.org/officeDocument/2006/relationships/slide" Target="slides/slide13.xml"/><Relationship Id="rId10" Type="http://schemas.openxmlformats.org/officeDocument/2006/relationships/slide" Target="slides/slide19.xml"/><Relationship Id="rId4" Type="http://schemas.openxmlformats.org/officeDocument/2006/relationships/slide" Target="slides/slide12.xml"/><Relationship Id="rId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6965A-6994-4470-8C29-B76387948A9C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E1965A-7864-4278-B4CB-432BA6736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76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need to re-</a:t>
            </a:r>
            <a:r>
              <a:rPr lang="en-US" dirty="0" err="1"/>
              <a:t>introcue</a:t>
            </a:r>
            <a:r>
              <a:rPr lang="en-US" dirty="0"/>
              <a:t> or title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1965A-7864-4278-B4CB-432BA6736A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90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Alter legend = make clearer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1965A-7864-4278-B4CB-432BA6736A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02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carrots </a:t>
            </a:r>
            <a:r>
              <a:rPr lang="en-US" dirty="0" err="1"/>
              <a:t>bc</a:t>
            </a:r>
            <a:r>
              <a:rPr lang="en-US" dirty="0"/>
              <a:t> high market value, management challenges, and ability to grow in MT</a:t>
            </a:r>
          </a:p>
          <a:p>
            <a:r>
              <a:rPr lang="en-US" dirty="0"/>
              <a:t>Connect more to vegetable production- conventional w/ herbicides – look at </a:t>
            </a:r>
            <a:r>
              <a:rPr lang="en-US" dirty="0" err="1"/>
              <a:t>organoc</a:t>
            </a:r>
            <a:r>
              <a:rPr lang="en-US" dirty="0"/>
              <a:t> </a:t>
            </a:r>
            <a:r>
              <a:rPr lang="en-US" dirty="0" err="1"/>
              <a:t>vegatble</a:t>
            </a:r>
            <a:r>
              <a:rPr lang="en-US" dirty="0"/>
              <a:t> production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1965A-7864-4278-B4CB-432BA6736A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75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Yellow- how long crop can coexist yield reduction </a:t>
            </a:r>
          </a:p>
          <a:p>
            <a:r>
              <a:rPr lang="en-US" dirty="0"/>
              <a:t>Green- how long crops must remain weed free to maintain high yields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1965A-7864-4278-B4CB-432BA6736A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36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synthetic herbicides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1965A-7864-4278-B4CB-432BA6736A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76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where/what Towne Harvest 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1965A-7864-4278-B4CB-432BA6736A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09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 program GD </a:t>
            </a:r>
          </a:p>
          <a:p>
            <a:r>
              <a:rPr lang="en-US" dirty="0"/>
              <a:t>DRC</a:t>
            </a:r>
          </a:p>
          <a:p>
            <a:r>
              <a:rPr lang="en-US" dirty="0"/>
              <a:t>Separate out 2015</a:t>
            </a:r>
          </a:p>
          <a:p>
            <a:r>
              <a:rPr lang="en-US" dirty="0"/>
              <a:t>Out picture in of example graph that would be integrated </a:t>
            </a:r>
          </a:p>
          <a:p>
            <a:r>
              <a:rPr lang="en-US" dirty="0"/>
              <a:t>Find shape of non-linear regression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1965A-7864-4278-B4CB-432BA6736A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42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 more of curves here and how they relate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1965A-7864-4278-B4CB-432BA6736A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13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boxplot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1965A-7864-4278-B4CB-432BA6736A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87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1965A-7864-4278-B4CB-432BA6736A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7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B6AF3-B84E-4A52-B51A-C63BD403D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DA4E37-EB99-4A77-AE3C-6D0AAABC2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74C3D-47A9-47BC-B608-145897FEA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B9FB-7D73-4E10-9ECC-CE65DA71DB6F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B1436-7CC3-4C10-8D5A-12990495F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EEC5C-7730-41EE-B8C9-42BF5D994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7E25-4AA9-4EEE-8FC8-511BF5E1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14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62F43-2222-4918-9F17-914DDF130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75F036-D15F-465F-B518-DD725F2A0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8196D-DA7A-4649-B7B2-5A14A7AF2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B9FB-7D73-4E10-9ECC-CE65DA71DB6F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CC7E4-9936-441F-A517-64AD5C6BD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EC8BF-DBBE-41A3-9A43-1FA671F93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7E25-4AA9-4EEE-8FC8-511BF5E1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81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6309F2-F55E-4758-9716-379F2680D5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9A652D-722A-4DD1-AC9B-E42D0395A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4A089-E08A-49D9-BD7E-1CD7451E3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B9FB-7D73-4E10-9ECC-CE65DA71DB6F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231C4-1D01-4F5E-9F41-FD2B83433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7DBF-B348-46E4-8027-BD3CC1381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7E25-4AA9-4EEE-8FC8-511BF5E1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04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C77-3020-4240-8235-5880F28DC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D4ABE-C4D9-4CEC-81F3-F33A29D52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785B8-CC7F-44C1-A567-56CC2A8AF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B9FB-7D73-4E10-9ECC-CE65DA71DB6F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7E1F4-57CD-48A5-8807-B98E9E9A6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74619-471B-41B3-AAFC-7197D5D55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7E25-4AA9-4EEE-8FC8-511BF5E1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40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C22BD-B4C0-4DCD-A6A0-61FAB5183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74746-3FD6-493B-9297-53364366D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6D5A2-0D7C-437D-A50F-6BD522DB3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B9FB-7D73-4E10-9ECC-CE65DA71DB6F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B682B-778B-46E5-89BC-DDB967911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38CB8-032A-490A-BDBD-AB9415911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7E25-4AA9-4EEE-8FC8-511BF5E1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1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F612-2982-4FF8-9228-A7F312F3D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1782C-5259-4E71-A0CE-B025B3558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A52662-1348-4012-A9A7-1368D8E06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7438E-D2D4-4228-856F-A0EE390A1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B9FB-7D73-4E10-9ECC-CE65DA71DB6F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8768E-D94A-424E-AD16-D18CA130B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8FA7F-E07B-489C-95BC-E4869E0DA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7E25-4AA9-4EEE-8FC8-511BF5E1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219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7B551-8D48-442F-9E86-1939BFC1D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D7A9D-D806-4348-B42F-02ECCAFDD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846BA-0282-41B8-8359-566E24EC8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4EAFDF-6AA1-4D29-BD4D-4104869100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93CAE9-647C-4DA8-BBD9-0676A48BF4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0D3352-6C48-4A9F-8B3F-83CD0E707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B9FB-7D73-4E10-9ECC-CE65DA71DB6F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E51711-F8B6-4B48-AC01-14C3D51FF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E00DEF-C508-4569-BAA8-9213E0067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7E25-4AA9-4EEE-8FC8-511BF5E1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57AC0-597B-40A6-B0A8-D20BD5C4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A50BFE-2E17-401A-BB61-F849179EA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B9FB-7D73-4E10-9ECC-CE65DA71DB6F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B37F69-E30F-42E6-891A-2CD0CBBC3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817F4A-B0FB-48EE-B43D-B3776BD65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7E25-4AA9-4EEE-8FC8-511BF5E1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40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A4B052-BAB0-4DFF-B2A4-471FC05B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B9FB-7D73-4E10-9ECC-CE65DA71DB6F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FD47A-DD7E-415B-BFDF-2FA5BFB44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4279F-674B-4911-B7B4-698327CE3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7E25-4AA9-4EEE-8FC8-511BF5E1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5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F3269-E10C-4153-9E3B-CC838291E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DD575-F6D2-4BC2-9421-F38AF38D3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2021B0-49A4-4392-AD7C-5C7A400C7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21A62B-7BF7-425B-8C23-31324E46E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B9FB-7D73-4E10-9ECC-CE65DA71DB6F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BC3AFF-CC32-4793-B898-3C3F250C4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549140-8A22-45B7-94D9-D832C553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7E25-4AA9-4EEE-8FC8-511BF5E1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19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43188-7BFD-45A4-9CE9-39B9BC613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FEC443-F80D-4F37-AED2-17F5DDCF9A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0DEA5-8ACF-4711-9141-A96B175B1C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BBA456-36D9-45E0-9723-22B3EF14F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B9FB-7D73-4E10-9ECC-CE65DA71DB6F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BEB042-D363-491F-820B-1031938B4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DA8E2-04F8-437C-AFB5-6531FAFF5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7E25-4AA9-4EEE-8FC8-511BF5E1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82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CDD59-F211-485D-AB9C-5A093A7BC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121F1-DD28-4C81-BE5A-E78109E24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06A65-10B3-43BD-9315-2D5414F715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CB9FB-7D73-4E10-9ECC-CE65DA71DB6F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60AB9-9F12-404B-9608-A422C763FD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28B58-2959-4BB0-B627-F5F223D9FF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97E25-4AA9-4EEE-8FC8-511BF5E1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97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45A75-00C1-45F7-AA6E-30271C4DB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7" y="640080"/>
            <a:ext cx="4514001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4200" b="1" dirty="0"/>
              <a:t>Weed Communities and Management on Organic Vegetable Farms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BB8F34-68D6-4AED-BBDE-2B8AD5BCD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539" y="4630582"/>
            <a:ext cx="3296650" cy="183010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Presented by Emma Kubinski</a:t>
            </a:r>
          </a:p>
          <a:p>
            <a:pPr algn="l"/>
            <a:r>
              <a:rPr lang="en-US" dirty="0"/>
              <a:t>Advised by Fabian Menalled, Zach Miller, Roland Ebel, Mac Burgess, and Lisa </a:t>
            </a:r>
            <a:r>
              <a:rPr lang="en-US" dirty="0" err="1"/>
              <a:t>Rew</a:t>
            </a:r>
            <a:endParaRPr lang="en-US" dirty="0"/>
          </a:p>
        </p:txBody>
      </p:sp>
      <p:sp>
        <p:nvSpPr>
          <p:cNvPr id="19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ows of green plants&#10;&#10;Description automatically generated with low confidence">
            <a:extLst>
              <a:ext uri="{FF2B5EF4-FFF2-40B4-BE49-F238E27FC236}">
                <a16:creationId xmlns:a16="http://schemas.microsoft.com/office/drawing/2014/main" id="{365DD166-5AF8-4D99-905F-B9E710C8F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" r="19295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1AAD09E-1C82-2499-238C-6C6552B93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99" y="4919461"/>
            <a:ext cx="1610490" cy="148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63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2F330A-639F-FCDC-B7C1-23AC666C4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Future work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8200-DEAF-8877-C515-48F559691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200"/>
              <a:t>Determining factors that may be influencing weed community dynamics </a:t>
            </a:r>
          </a:p>
          <a:p>
            <a:pPr lvl="1"/>
            <a:r>
              <a:rPr lang="en-US" sz="2200"/>
              <a:t>Is certain management selecting for species/functional traits?</a:t>
            </a:r>
          </a:p>
          <a:p>
            <a:pPr lvl="1"/>
            <a:r>
              <a:rPr lang="en-US" sz="2200"/>
              <a:t>How are weed communities influenced by soil characteristics (ie nutrient content, soil type, etc.)</a:t>
            </a:r>
          </a:p>
          <a:p>
            <a:pPr lvl="1"/>
            <a:endParaRPr lang="en-US" sz="2200"/>
          </a:p>
        </p:txBody>
      </p:sp>
      <p:pic>
        <p:nvPicPr>
          <p:cNvPr id="6" name="Picture 5" descr="A person standing in a field of plants&#10;&#10;Description automatically generated with medium confidence">
            <a:extLst>
              <a:ext uri="{FF2B5EF4-FFF2-40B4-BE49-F238E27FC236}">
                <a16:creationId xmlns:a16="http://schemas.microsoft.com/office/drawing/2014/main" id="{B3AF01B4-D46F-2A7B-ECD9-6FAE0D1E80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2" r="15004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04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3225F-0D54-4230-83D5-946BE25DE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1088136"/>
            <a:ext cx="3429000" cy="171907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kern="1200" dirty="0">
                <a:latin typeface="+mj-lt"/>
                <a:ea typeface="+mj-ea"/>
                <a:cs typeface="+mj-cs"/>
              </a:rPr>
              <a:t>Objective </a:t>
            </a:r>
            <a:r>
              <a:rPr lang="en-US" sz="4000" dirty="0"/>
              <a:t>2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: </a:t>
            </a:r>
            <a:r>
              <a:rPr lang="en-US" sz="4000" i="1" kern="1200" dirty="0">
                <a:latin typeface="+mj-lt"/>
                <a:ea typeface="+mj-ea"/>
                <a:cs typeface="+mj-cs"/>
              </a:rPr>
              <a:t>Define the critical period of weed control</a:t>
            </a:r>
            <a:br>
              <a:rPr lang="en-US" sz="2600" kern="1200" dirty="0">
                <a:latin typeface="+mj-lt"/>
                <a:ea typeface="+mj-ea"/>
                <a:cs typeface="+mj-cs"/>
              </a:rPr>
            </a:br>
            <a:endParaRPr lang="en-US" sz="2600" i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6CE22-AEEC-46F7-B27A-719F8F49A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kern="1200" dirty="0">
                <a:latin typeface="+mn-lt"/>
                <a:ea typeface="+mn-ea"/>
                <a:cs typeface="+mn-cs"/>
              </a:rPr>
              <a:t>The period in which weed removal is necessary to avoid yield and economic loss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45014FA-22FE-47CD-B4B1-CA4F1B948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859" y="1067934"/>
            <a:ext cx="7501826" cy="440732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66842A-D44B-42E3-AF63-AA542E5DA5C8}"/>
              </a:ext>
            </a:extLst>
          </p:cNvPr>
          <p:cNvSpPr/>
          <p:nvPr/>
        </p:nvSpPr>
        <p:spPr>
          <a:xfrm>
            <a:off x="5483200" y="1359789"/>
            <a:ext cx="6508860" cy="3152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BBDB53C-9FD2-4A4B-AD1A-8853402C072D}"/>
              </a:ext>
            </a:extLst>
          </p:cNvPr>
          <p:cNvSpPr/>
          <p:nvPr/>
        </p:nvSpPr>
        <p:spPr>
          <a:xfrm>
            <a:off x="5492725" y="1441662"/>
            <a:ext cx="6238875" cy="2764999"/>
          </a:xfrm>
          <a:custGeom>
            <a:avLst/>
            <a:gdLst>
              <a:gd name="connsiteX0" fmla="*/ 0 w 6238875"/>
              <a:gd name="connsiteY0" fmla="*/ 2749 h 2764999"/>
              <a:gd name="connsiteX1" fmla="*/ 447675 w 6238875"/>
              <a:gd name="connsiteY1" fmla="*/ 2749 h 2764999"/>
              <a:gd name="connsiteX2" fmla="*/ 838200 w 6238875"/>
              <a:gd name="connsiteY2" fmla="*/ 31324 h 2764999"/>
              <a:gd name="connsiteX3" fmla="*/ 1362075 w 6238875"/>
              <a:gd name="connsiteY3" fmla="*/ 107524 h 2764999"/>
              <a:gd name="connsiteX4" fmla="*/ 1714500 w 6238875"/>
              <a:gd name="connsiteY4" fmla="*/ 269449 h 2764999"/>
              <a:gd name="connsiteX5" fmla="*/ 2057400 w 6238875"/>
              <a:gd name="connsiteY5" fmla="*/ 574249 h 2764999"/>
              <a:gd name="connsiteX6" fmla="*/ 2419350 w 6238875"/>
              <a:gd name="connsiteY6" fmla="*/ 1098124 h 2764999"/>
              <a:gd name="connsiteX7" fmla="*/ 2781300 w 6238875"/>
              <a:gd name="connsiteY7" fmla="*/ 1783924 h 2764999"/>
              <a:gd name="connsiteX8" fmla="*/ 3314700 w 6238875"/>
              <a:gd name="connsiteY8" fmla="*/ 2422099 h 2764999"/>
              <a:gd name="connsiteX9" fmla="*/ 3676650 w 6238875"/>
              <a:gd name="connsiteY9" fmla="*/ 2622124 h 2764999"/>
              <a:gd name="connsiteX10" fmla="*/ 4143375 w 6238875"/>
              <a:gd name="connsiteY10" fmla="*/ 2726899 h 2764999"/>
              <a:gd name="connsiteX11" fmla="*/ 6238875 w 6238875"/>
              <a:gd name="connsiteY11" fmla="*/ 2764999 h 276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38875" h="2764999">
                <a:moveTo>
                  <a:pt x="0" y="2749"/>
                </a:moveTo>
                <a:cubicBezTo>
                  <a:pt x="153987" y="368"/>
                  <a:pt x="307975" y="-2013"/>
                  <a:pt x="447675" y="2749"/>
                </a:cubicBezTo>
                <a:cubicBezTo>
                  <a:pt x="587375" y="7511"/>
                  <a:pt x="685800" y="13862"/>
                  <a:pt x="838200" y="31324"/>
                </a:cubicBezTo>
                <a:cubicBezTo>
                  <a:pt x="990600" y="48786"/>
                  <a:pt x="1216025" y="67837"/>
                  <a:pt x="1362075" y="107524"/>
                </a:cubicBezTo>
                <a:cubicBezTo>
                  <a:pt x="1508125" y="147212"/>
                  <a:pt x="1598613" y="191662"/>
                  <a:pt x="1714500" y="269449"/>
                </a:cubicBezTo>
                <a:cubicBezTo>
                  <a:pt x="1830387" y="347236"/>
                  <a:pt x="1939925" y="436137"/>
                  <a:pt x="2057400" y="574249"/>
                </a:cubicBezTo>
                <a:cubicBezTo>
                  <a:pt x="2174875" y="712362"/>
                  <a:pt x="2298700" y="896512"/>
                  <a:pt x="2419350" y="1098124"/>
                </a:cubicBezTo>
                <a:cubicBezTo>
                  <a:pt x="2540000" y="1299736"/>
                  <a:pt x="2632075" y="1563262"/>
                  <a:pt x="2781300" y="1783924"/>
                </a:cubicBezTo>
                <a:cubicBezTo>
                  <a:pt x="2930525" y="2004586"/>
                  <a:pt x="3165475" y="2282399"/>
                  <a:pt x="3314700" y="2422099"/>
                </a:cubicBezTo>
                <a:cubicBezTo>
                  <a:pt x="3463925" y="2561799"/>
                  <a:pt x="3538538" y="2571324"/>
                  <a:pt x="3676650" y="2622124"/>
                </a:cubicBezTo>
                <a:cubicBezTo>
                  <a:pt x="3814762" y="2672924"/>
                  <a:pt x="3716338" y="2703087"/>
                  <a:pt x="4143375" y="2726899"/>
                </a:cubicBezTo>
                <a:cubicBezTo>
                  <a:pt x="4570412" y="2750711"/>
                  <a:pt x="5404643" y="2757855"/>
                  <a:pt x="6238875" y="2764999"/>
                </a:cubicBezTo>
              </a:path>
            </a:pathLst>
          </a:cu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14CFD42-86FD-420C-AC4B-30472FDDA8FF}"/>
              </a:ext>
            </a:extLst>
          </p:cNvPr>
          <p:cNvSpPr/>
          <p:nvPr/>
        </p:nvSpPr>
        <p:spPr>
          <a:xfrm>
            <a:off x="5515894" y="1407357"/>
            <a:ext cx="6219825" cy="3065098"/>
          </a:xfrm>
          <a:custGeom>
            <a:avLst/>
            <a:gdLst>
              <a:gd name="connsiteX0" fmla="*/ 0 w 6219825"/>
              <a:gd name="connsiteY0" fmla="*/ 2760057 h 2760876"/>
              <a:gd name="connsiteX1" fmla="*/ 552450 w 6219825"/>
              <a:gd name="connsiteY1" fmla="*/ 2741007 h 2760876"/>
              <a:gd name="connsiteX2" fmla="*/ 762000 w 6219825"/>
              <a:gd name="connsiteY2" fmla="*/ 2626707 h 2760876"/>
              <a:gd name="connsiteX3" fmla="*/ 1009650 w 6219825"/>
              <a:gd name="connsiteY3" fmla="*/ 2360007 h 2760876"/>
              <a:gd name="connsiteX4" fmla="*/ 1333500 w 6219825"/>
              <a:gd name="connsiteY4" fmla="*/ 1836132 h 2760876"/>
              <a:gd name="connsiteX5" fmla="*/ 1724025 w 6219825"/>
              <a:gd name="connsiteY5" fmla="*/ 1159857 h 2760876"/>
              <a:gd name="connsiteX6" fmla="*/ 1943100 w 6219825"/>
              <a:gd name="connsiteY6" fmla="*/ 807432 h 2760876"/>
              <a:gd name="connsiteX7" fmla="*/ 2181225 w 6219825"/>
              <a:gd name="connsiteY7" fmla="*/ 578832 h 2760876"/>
              <a:gd name="connsiteX8" fmla="*/ 2676525 w 6219825"/>
              <a:gd name="connsiteY8" fmla="*/ 235932 h 2760876"/>
              <a:gd name="connsiteX9" fmla="*/ 3190875 w 6219825"/>
              <a:gd name="connsiteY9" fmla="*/ 83532 h 2760876"/>
              <a:gd name="connsiteX10" fmla="*/ 4629150 w 6219825"/>
              <a:gd name="connsiteY10" fmla="*/ 7332 h 2760876"/>
              <a:gd name="connsiteX11" fmla="*/ 6219825 w 6219825"/>
              <a:gd name="connsiteY11" fmla="*/ 7332 h 2760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19825" h="2760876">
                <a:moveTo>
                  <a:pt x="0" y="2760057"/>
                </a:moveTo>
                <a:cubicBezTo>
                  <a:pt x="212725" y="2761644"/>
                  <a:pt x="425450" y="2763232"/>
                  <a:pt x="552450" y="2741007"/>
                </a:cubicBezTo>
                <a:cubicBezTo>
                  <a:pt x="679450" y="2718782"/>
                  <a:pt x="685800" y="2690207"/>
                  <a:pt x="762000" y="2626707"/>
                </a:cubicBezTo>
                <a:cubicBezTo>
                  <a:pt x="838200" y="2563207"/>
                  <a:pt x="914400" y="2491769"/>
                  <a:pt x="1009650" y="2360007"/>
                </a:cubicBezTo>
                <a:cubicBezTo>
                  <a:pt x="1104900" y="2228245"/>
                  <a:pt x="1214438" y="2036157"/>
                  <a:pt x="1333500" y="1836132"/>
                </a:cubicBezTo>
                <a:cubicBezTo>
                  <a:pt x="1452563" y="1636107"/>
                  <a:pt x="1622425" y="1331307"/>
                  <a:pt x="1724025" y="1159857"/>
                </a:cubicBezTo>
                <a:cubicBezTo>
                  <a:pt x="1825625" y="988407"/>
                  <a:pt x="1866900" y="904269"/>
                  <a:pt x="1943100" y="807432"/>
                </a:cubicBezTo>
                <a:cubicBezTo>
                  <a:pt x="2019300" y="710595"/>
                  <a:pt x="2058988" y="674082"/>
                  <a:pt x="2181225" y="578832"/>
                </a:cubicBezTo>
                <a:cubicBezTo>
                  <a:pt x="2303463" y="483582"/>
                  <a:pt x="2508250" y="318482"/>
                  <a:pt x="2676525" y="235932"/>
                </a:cubicBezTo>
                <a:cubicBezTo>
                  <a:pt x="2844800" y="153382"/>
                  <a:pt x="2865438" y="121632"/>
                  <a:pt x="3190875" y="83532"/>
                </a:cubicBezTo>
                <a:cubicBezTo>
                  <a:pt x="3516312" y="45432"/>
                  <a:pt x="4124325" y="20032"/>
                  <a:pt x="4629150" y="7332"/>
                </a:cubicBezTo>
                <a:cubicBezTo>
                  <a:pt x="5133975" y="-5368"/>
                  <a:pt x="5676900" y="982"/>
                  <a:pt x="6219825" y="7332"/>
                </a:cubicBezTo>
              </a:path>
            </a:pathLst>
          </a:cu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40AE1C-1152-4758-AAD6-B25BB9E0F4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729"/>
          <a:stretch/>
        </p:blipFill>
        <p:spPr>
          <a:xfrm>
            <a:off x="8843266" y="1636458"/>
            <a:ext cx="3017782" cy="976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EE7196-7563-45BD-BBDC-F882D00730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53973"/>
          <a:stretch/>
        </p:blipFill>
        <p:spPr>
          <a:xfrm>
            <a:off x="8890794" y="2760597"/>
            <a:ext cx="3017782" cy="108873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DF4FCEE-8CE9-48B2-9AB9-DA8D264F45B1}"/>
              </a:ext>
            </a:extLst>
          </p:cNvPr>
          <p:cNvGrpSpPr/>
          <p:nvPr/>
        </p:nvGrpSpPr>
        <p:grpSpPr>
          <a:xfrm>
            <a:off x="6673645" y="611131"/>
            <a:ext cx="2063985" cy="3901433"/>
            <a:chOff x="6673645" y="611131"/>
            <a:chExt cx="2063985" cy="390143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D32082-F229-42C8-A83D-E5DEF0EE02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3645" y="752475"/>
              <a:ext cx="21425" cy="3753157"/>
            </a:xfrm>
            <a:prstGeom prst="line">
              <a:avLst/>
            </a:prstGeom>
            <a:ln w="28575"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EF39FFB-F958-4A12-B872-E6F18AA29919}"/>
                </a:ext>
              </a:extLst>
            </p:cNvPr>
            <p:cNvCxnSpPr>
              <a:cxnSpLocks/>
              <a:endCxn id="7" idx="2"/>
            </p:cNvCxnSpPr>
            <p:nvPr/>
          </p:nvCxnSpPr>
          <p:spPr>
            <a:xfrm>
              <a:off x="8737630" y="752475"/>
              <a:ext cx="0" cy="3760089"/>
            </a:xfrm>
            <a:prstGeom prst="line">
              <a:avLst/>
            </a:prstGeom>
            <a:ln w="28575"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06A44AE-3A85-4CF8-A949-D42B4787506B}"/>
                </a:ext>
              </a:extLst>
            </p:cNvPr>
            <p:cNvCxnSpPr/>
            <p:nvPr/>
          </p:nvCxnSpPr>
          <p:spPr>
            <a:xfrm>
              <a:off x="6765333" y="1356085"/>
              <a:ext cx="1879523" cy="0"/>
            </a:xfrm>
            <a:prstGeom prst="line">
              <a:avLst/>
            </a:prstGeom>
            <a:ln w="28575"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BA982BE-56C4-4C2C-9ACF-C59077DCCB0D}"/>
                </a:ext>
              </a:extLst>
            </p:cNvPr>
            <p:cNvSpPr txBox="1"/>
            <p:nvPr/>
          </p:nvSpPr>
          <p:spPr>
            <a:xfrm>
              <a:off x="6695070" y="611131"/>
              <a:ext cx="19819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Critical period of weed control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593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AA793315-4ADF-4032-B55B-FB34ADE0F904}"/>
              </a:ext>
            </a:extLst>
          </p:cNvPr>
          <p:cNvSpPr txBox="1"/>
          <p:nvPr/>
        </p:nvSpPr>
        <p:spPr>
          <a:xfrm>
            <a:off x="1160463" y="815975"/>
            <a:ext cx="10668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</a:rPr>
              <a:t>Seeding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A33D80-E86E-42D5-861D-DDAB2FCC6331}"/>
              </a:ext>
            </a:extLst>
          </p:cNvPr>
          <p:cNvSpPr txBox="1"/>
          <p:nvPr/>
        </p:nvSpPr>
        <p:spPr>
          <a:xfrm>
            <a:off x="9906000" y="777875"/>
            <a:ext cx="10668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</a:rPr>
              <a:t>Harvest</a:t>
            </a:r>
          </a:p>
        </p:txBody>
      </p:sp>
      <p:grpSp>
        <p:nvGrpSpPr>
          <p:cNvPr id="3077" name="Group 35">
            <a:extLst>
              <a:ext uri="{FF2B5EF4-FFF2-40B4-BE49-F238E27FC236}">
                <a16:creationId xmlns:a16="http://schemas.microsoft.com/office/drawing/2014/main" id="{7D5A1E02-2DAF-42D9-AFFA-F81EC422A96E}"/>
              </a:ext>
            </a:extLst>
          </p:cNvPr>
          <p:cNvGrpSpPr>
            <a:grpSpLocks/>
          </p:cNvGrpSpPr>
          <p:nvPr/>
        </p:nvGrpSpPr>
        <p:grpSpPr bwMode="auto">
          <a:xfrm>
            <a:off x="330200" y="1295400"/>
            <a:ext cx="838200" cy="609600"/>
            <a:chOff x="817685" y="1199167"/>
            <a:chExt cx="838200" cy="609600"/>
          </a:xfrm>
          <a:noFill/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BE088DC-C90C-44C7-8BCC-755D5117A7A2}"/>
                </a:ext>
              </a:extLst>
            </p:cNvPr>
            <p:cNvSpPr txBox="1"/>
            <p:nvPr/>
          </p:nvSpPr>
          <p:spPr>
            <a:xfrm>
              <a:off x="817685" y="1199167"/>
              <a:ext cx="838200" cy="338138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Crop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1542C45-6D70-4623-9E4D-C05775EF1FA0}"/>
                </a:ext>
              </a:extLst>
            </p:cNvPr>
            <p:cNvSpPr txBox="1"/>
            <p:nvPr/>
          </p:nvSpPr>
          <p:spPr>
            <a:xfrm>
              <a:off x="817685" y="1470630"/>
              <a:ext cx="838200" cy="338137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CE0202"/>
                  </a:solidFill>
                  <a:latin typeface="+mn-lt"/>
                </a:rPr>
                <a:t>Weed</a:t>
              </a:r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E16ECF4-6461-4F41-9F54-107ECF037C88}"/>
              </a:ext>
            </a:extLst>
          </p:cNvPr>
          <p:cNvCxnSpPr>
            <a:cxnSpLocks/>
          </p:cNvCxnSpPr>
          <p:nvPr/>
        </p:nvCxnSpPr>
        <p:spPr>
          <a:xfrm>
            <a:off x="1323975" y="1503363"/>
            <a:ext cx="9601200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1A50F80-A0BA-4CB5-982D-B054B06273FF}"/>
              </a:ext>
            </a:extLst>
          </p:cNvPr>
          <p:cNvGrpSpPr>
            <a:grpSpLocks/>
          </p:cNvGrpSpPr>
          <p:nvPr/>
        </p:nvGrpSpPr>
        <p:grpSpPr bwMode="auto">
          <a:xfrm>
            <a:off x="325438" y="2124075"/>
            <a:ext cx="838200" cy="609600"/>
            <a:chOff x="817685" y="1199167"/>
            <a:chExt cx="838200" cy="609600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F1A2CB3-2732-49FC-AE7E-D6E115A60F36}"/>
                </a:ext>
              </a:extLst>
            </p:cNvPr>
            <p:cNvSpPr txBox="1"/>
            <p:nvPr/>
          </p:nvSpPr>
          <p:spPr>
            <a:xfrm>
              <a:off x="817685" y="1199167"/>
              <a:ext cx="838200" cy="3381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Crop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1B1AAE0-C3DD-4BE1-9A2E-032C83F1CA44}"/>
                </a:ext>
              </a:extLst>
            </p:cNvPr>
            <p:cNvSpPr txBox="1"/>
            <p:nvPr/>
          </p:nvSpPr>
          <p:spPr>
            <a:xfrm>
              <a:off x="817685" y="1470630"/>
              <a:ext cx="838200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CE0202"/>
                  </a:solidFill>
                  <a:latin typeface="+mn-lt"/>
                </a:rPr>
                <a:t>Weed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E11A2C7-2BCD-4DF3-B1EB-63E9C2D086A7}"/>
              </a:ext>
            </a:extLst>
          </p:cNvPr>
          <p:cNvGrpSpPr>
            <a:grpSpLocks/>
          </p:cNvGrpSpPr>
          <p:nvPr/>
        </p:nvGrpSpPr>
        <p:grpSpPr bwMode="auto">
          <a:xfrm>
            <a:off x="1323975" y="3084513"/>
            <a:ext cx="9601200" cy="274637"/>
            <a:chOff x="1905000" y="1217333"/>
            <a:chExt cx="9601200" cy="274982"/>
          </a:xfrm>
        </p:grpSpPr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A83706FA-2892-4EEE-86D2-BD821FC4F03A}"/>
                </a:ext>
              </a:extLst>
            </p:cNvPr>
            <p:cNvCxnSpPr/>
            <p:nvPr/>
          </p:nvCxnSpPr>
          <p:spPr>
            <a:xfrm>
              <a:off x="1905000" y="1217333"/>
              <a:ext cx="960120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3E612551-7C79-4AA1-8C46-F3C43C7E0DC6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1492315"/>
              <a:ext cx="446405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97CAF98-0A38-4F00-A757-7B4BE70BCE22}"/>
              </a:ext>
            </a:extLst>
          </p:cNvPr>
          <p:cNvGrpSpPr>
            <a:grpSpLocks/>
          </p:cNvGrpSpPr>
          <p:nvPr/>
        </p:nvGrpSpPr>
        <p:grpSpPr bwMode="auto">
          <a:xfrm>
            <a:off x="333375" y="2952750"/>
            <a:ext cx="838200" cy="609600"/>
            <a:chOff x="817685" y="1199167"/>
            <a:chExt cx="838200" cy="609600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079EDAB-AC40-40F7-BFAC-73020EAFE58F}"/>
                </a:ext>
              </a:extLst>
            </p:cNvPr>
            <p:cNvSpPr txBox="1"/>
            <p:nvPr/>
          </p:nvSpPr>
          <p:spPr>
            <a:xfrm>
              <a:off x="817685" y="1199167"/>
              <a:ext cx="838200" cy="3381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Crop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51B12AE-8DAD-409B-AF0A-0BBD18036E51}"/>
                </a:ext>
              </a:extLst>
            </p:cNvPr>
            <p:cNvSpPr txBox="1"/>
            <p:nvPr/>
          </p:nvSpPr>
          <p:spPr>
            <a:xfrm>
              <a:off x="817685" y="1470630"/>
              <a:ext cx="838200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CE0202"/>
                  </a:solidFill>
                  <a:latin typeface="+mn-lt"/>
                </a:rPr>
                <a:t>Weed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745E1C5-F89B-42D2-88F0-5008E7E0C2F3}"/>
              </a:ext>
            </a:extLst>
          </p:cNvPr>
          <p:cNvGrpSpPr>
            <a:grpSpLocks/>
          </p:cNvGrpSpPr>
          <p:nvPr/>
        </p:nvGrpSpPr>
        <p:grpSpPr bwMode="auto">
          <a:xfrm>
            <a:off x="1323975" y="5637213"/>
            <a:ext cx="9601200" cy="276225"/>
            <a:chOff x="1905000" y="1217333"/>
            <a:chExt cx="9601200" cy="274982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5EDE664F-6B20-4EEF-8132-04385C7849C7}"/>
                </a:ext>
              </a:extLst>
            </p:cNvPr>
            <p:cNvCxnSpPr/>
            <p:nvPr/>
          </p:nvCxnSpPr>
          <p:spPr>
            <a:xfrm>
              <a:off x="1905000" y="1217333"/>
              <a:ext cx="960120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3ECBA351-E105-4723-A4CF-FC2E51D1DFDA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1492315"/>
              <a:ext cx="955992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72B58AA-AE9D-4BC8-A0D3-646F8E40F92D}"/>
              </a:ext>
            </a:extLst>
          </p:cNvPr>
          <p:cNvGrpSpPr>
            <a:grpSpLocks/>
          </p:cNvGrpSpPr>
          <p:nvPr/>
        </p:nvGrpSpPr>
        <p:grpSpPr bwMode="auto">
          <a:xfrm>
            <a:off x="322263" y="5437188"/>
            <a:ext cx="838200" cy="609600"/>
            <a:chOff x="817685" y="1199167"/>
            <a:chExt cx="838200" cy="609600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579A147-F76F-4969-8E5F-7D499285C731}"/>
                </a:ext>
              </a:extLst>
            </p:cNvPr>
            <p:cNvSpPr txBox="1"/>
            <p:nvPr/>
          </p:nvSpPr>
          <p:spPr>
            <a:xfrm>
              <a:off x="817685" y="1199167"/>
              <a:ext cx="838200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Crop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F8EF242-E486-4B82-BB0F-591C62D37E41}"/>
                </a:ext>
              </a:extLst>
            </p:cNvPr>
            <p:cNvSpPr txBox="1"/>
            <p:nvPr/>
          </p:nvSpPr>
          <p:spPr>
            <a:xfrm>
              <a:off x="817685" y="1470629"/>
              <a:ext cx="838200" cy="3381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CE0202"/>
                  </a:solidFill>
                  <a:latin typeface="+mn-lt"/>
                </a:rPr>
                <a:t>Weed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D89A5F4-18F1-4055-B0D3-B83AD87C7C8F}"/>
              </a:ext>
            </a:extLst>
          </p:cNvPr>
          <p:cNvGrpSpPr>
            <a:grpSpLocks/>
          </p:cNvGrpSpPr>
          <p:nvPr/>
        </p:nvGrpSpPr>
        <p:grpSpPr bwMode="auto">
          <a:xfrm>
            <a:off x="1323975" y="4770438"/>
            <a:ext cx="9601200" cy="354012"/>
            <a:chOff x="1905000" y="1217333"/>
            <a:chExt cx="9601200" cy="353871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75B31514-92A6-46B9-B03C-4D4176D92D3E}"/>
                </a:ext>
              </a:extLst>
            </p:cNvPr>
            <p:cNvCxnSpPr/>
            <p:nvPr/>
          </p:nvCxnSpPr>
          <p:spPr>
            <a:xfrm>
              <a:off x="1905000" y="1217333"/>
              <a:ext cx="960120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76D3E46F-BDDB-40D0-A788-974B17F87D10}"/>
                </a:ext>
              </a:extLst>
            </p:cNvPr>
            <p:cNvCxnSpPr>
              <a:cxnSpLocks/>
            </p:cNvCxnSpPr>
            <p:nvPr/>
          </p:nvCxnSpPr>
          <p:spPr>
            <a:xfrm>
              <a:off x="6508750" y="1571204"/>
              <a:ext cx="4953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6399E1A-BD2F-4F3D-831B-CE3E283E866C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4608513"/>
            <a:ext cx="838200" cy="609600"/>
            <a:chOff x="817685" y="1199167"/>
            <a:chExt cx="838200" cy="60960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350A09A-4333-4967-A7AE-7A0B26786E6F}"/>
                </a:ext>
              </a:extLst>
            </p:cNvPr>
            <p:cNvSpPr txBox="1"/>
            <p:nvPr/>
          </p:nvSpPr>
          <p:spPr>
            <a:xfrm>
              <a:off x="817685" y="1199167"/>
              <a:ext cx="838200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Crop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C06E94E-8AA8-4519-B447-B58831EBE350}"/>
                </a:ext>
              </a:extLst>
            </p:cNvPr>
            <p:cNvSpPr txBox="1"/>
            <p:nvPr/>
          </p:nvSpPr>
          <p:spPr>
            <a:xfrm>
              <a:off x="817685" y="1470629"/>
              <a:ext cx="838200" cy="3381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CE0202"/>
                  </a:solidFill>
                  <a:latin typeface="+mn-lt"/>
                </a:rPr>
                <a:t>Weed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5064FE5-1DBC-4FBD-9CF4-E1D46321F12D}"/>
              </a:ext>
            </a:extLst>
          </p:cNvPr>
          <p:cNvGrpSpPr>
            <a:grpSpLocks/>
          </p:cNvGrpSpPr>
          <p:nvPr/>
        </p:nvGrpSpPr>
        <p:grpSpPr bwMode="auto">
          <a:xfrm>
            <a:off x="1323975" y="3856038"/>
            <a:ext cx="9601200" cy="263525"/>
            <a:chOff x="1905000" y="1217333"/>
            <a:chExt cx="9601200" cy="263453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7F092A24-3399-41EF-84AB-4D0766F948BD}"/>
                </a:ext>
              </a:extLst>
            </p:cNvPr>
            <p:cNvCxnSpPr/>
            <p:nvPr/>
          </p:nvCxnSpPr>
          <p:spPr>
            <a:xfrm>
              <a:off x="1905000" y="1217333"/>
              <a:ext cx="960120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D7F1C53C-FF93-4883-9D99-04DF99E47648}"/>
                </a:ext>
              </a:extLst>
            </p:cNvPr>
            <p:cNvCxnSpPr>
              <a:cxnSpLocks/>
            </p:cNvCxnSpPr>
            <p:nvPr/>
          </p:nvCxnSpPr>
          <p:spPr>
            <a:xfrm>
              <a:off x="10594975" y="1480786"/>
              <a:ext cx="893763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3E04E5F-3EA3-423B-B50B-537CCA925878}"/>
              </a:ext>
            </a:extLst>
          </p:cNvPr>
          <p:cNvGrpSpPr>
            <a:grpSpLocks/>
          </p:cNvGrpSpPr>
          <p:nvPr/>
        </p:nvGrpSpPr>
        <p:grpSpPr bwMode="auto">
          <a:xfrm>
            <a:off x="339725" y="3779838"/>
            <a:ext cx="838200" cy="609600"/>
            <a:chOff x="817685" y="1199167"/>
            <a:chExt cx="838200" cy="609600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DBA4EED-7484-4B98-AC74-73DF78E5A98F}"/>
                </a:ext>
              </a:extLst>
            </p:cNvPr>
            <p:cNvSpPr txBox="1"/>
            <p:nvPr/>
          </p:nvSpPr>
          <p:spPr>
            <a:xfrm>
              <a:off x="817685" y="1199167"/>
              <a:ext cx="838200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Crop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D0FE5C4-FE3E-4FC1-A536-76B04EAC97F4}"/>
                </a:ext>
              </a:extLst>
            </p:cNvPr>
            <p:cNvSpPr txBox="1"/>
            <p:nvPr/>
          </p:nvSpPr>
          <p:spPr>
            <a:xfrm>
              <a:off x="817685" y="1470629"/>
              <a:ext cx="838200" cy="3381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CE0202"/>
                  </a:solidFill>
                  <a:latin typeface="+mn-lt"/>
                </a:rPr>
                <a:t>Weed</a:t>
              </a:r>
            </a:p>
          </p:txBody>
        </p:sp>
      </p:grpSp>
      <p:pic>
        <p:nvPicPr>
          <p:cNvPr id="5" name="Graphic 4" descr="Thumbs Down outline">
            <a:extLst>
              <a:ext uri="{FF2B5EF4-FFF2-40B4-BE49-F238E27FC236}">
                <a16:creationId xmlns:a16="http://schemas.microsoft.com/office/drawing/2014/main" id="{80DD67F1-88A8-4624-90E6-B086E7997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0275" y="54102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E7C5ED5-5E77-42EA-B555-2FC36AF19513}"/>
              </a:ext>
            </a:extLst>
          </p:cNvPr>
          <p:cNvGrpSpPr>
            <a:grpSpLocks/>
          </p:cNvGrpSpPr>
          <p:nvPr/>
        </p:nvGrpSpPr>
        <p:grpSpPr bwMode="auto">
          <a:xfrm>
            <a:off x="10972800" y="2124075"/>
            <a:ext cx="990600" cy="3094038"/>
            <a:chOff x="10972800" y="2123683"/>
            <a:chExt cx="990600" cy="3094447"/>
          </a:xfrm>
        </p:grpSpPr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BE04F554-E7A3-40F6-A380-9F0C3637BD8E}"/>
                </a:ext>
              </a:extLst>
            </p:cNvPr>
            <p:cNvSpPr/>
            <p:nvPr/>
          </p:nvSpPr>
          <p:spPr>
            <a:xfrm>
              <a:off x="10972800" y="2123683"/>
              <a:ext cx="381000" cy="3094447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95" name="TextBox 8">
              <a:extLst>
                <a:ext uri="{FF2B5EF4-FFF2-40B4-BE49-F238E27FC236}">
                  <a16:creationId xmlns:a16="http://schemas.microsoft.com/office/drawing/2014/main" id="{5E19D6EE-3B23-482D-B6CA-435BE5E02A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53800" y="3359753"/>
              <a:ext cx="6096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09F2AF2-90F8-4E2E-8B7A-1FC48348D521}"/>
              </a:ext>
            </a:extLst>
          </p:cNvPr>
          <p:cNvGrpSpPr>
            <a:grpSpLocks/>
          </p:cNvGrpSpPr>
          <p:nvPr/>
        </p:nvGrpSpPr>
        <p:grpSpPr bwMode="auto">
          <a:xfrm>
            <a:off x="1323975" y="2312988"/>
            <a:ext cx="9601200" cy="292100"/>
            <a:chOff x="1905000" y="1217333"/>
            <a:chExt cx="9601200" cy="291649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6F3F9CCF-B1B5-4FC8-9C65-F3DBDE241EC7}"/>
                </a:ext>
              </a:extLst>
            </p:cNvPr>
            <p:cNvCxnSpPr/>
            <p:nvPr/>
          </p:nvCxnSpPr>
          <p:spPr>
            <a:xfrm>
              <a:off x="1905000" y="1217333"/>
              <a:ext cx="960120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6B9B612-E4DD-47F5-9F3A-7E5B47336999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1508982"/>
              <a:ext cx="893763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DD487C25-AB26-4B43-BE9A-EE57C6731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-260109"/>
            <a:ext cx="11369040" cy="1325563"/>
          </a:xfrm>
        </p:spPr>
        <p:txBody>
          <a:bodyPr>
            <a:normAutofit/>
          </a:bodyPr>
          <a:lstStyle/>
          <a:p>
            <a:r>
              <a:rPr lang="en-US" sz="3200" b="1" i="1" dirty="0"/>
              <a:t>Understanding the importance of the critical weed free period…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9752E6A-9D42-4A27-88B3-A74C4121C981}"/>
              </a:ext>
            </a:extLst>
          </p:cNvPr>
          <p:cNvGrpSpPr/>
          <p:nvPr/>
        </p:nvGrpSpPr>
        <p:grpSpPr>
          <a:xfrm>
            <a:off x="10667908" y="990600"/>
            <a:ext cx="1371692" cy="989253"/>
            <a:chOff x="10667908" y="990600"/>
            <a:chExt cx="1371692" cy="989253"/>
          </a:xfrm>
        </p:grpSpPr>
        <p:pic>
          <p:nvPicPr>
            <p:cNvPr id="3" name="Graphic 2" descr="Thumbs up sign outline">
              <a:extLst>
                <a:ext uri="{FF2B5EF4-FFF2-40B4-BE49-F238E27FC236}">
                  <a16:creationId xmlns:a16="http://schemas.microsoft.com/office/drawing/2014/main" id="{5A56E424-E552-4EFD-82B0-8F2E4E9EAB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5200" y="990600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5AB103B-2522-4233-9190-D5D574BCAC2B}"/>
                </a:ext>
              </a:extLst>
            </p:cNvPr>
            <p:cNvSpPr txBox="1"/>
            <p:nvPr/>
          </p:nvSpPr>
          <p:spPr>
            <a:xfrm>
              <a:off x="10667908" y="1610521"/>
              <a:ext cx="3113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8B4FA9-CD09-4423-ACC5-C6EB3B70A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800" i="1"/>
              <a:t>Experimental Design</a:t>
            </a:r>
            <a:endParaRPr lang="en-US" sz="4800" i="1" dirty="0"/>
          </a:p>
        </p:txBody>
      </p:sp>
      <p:sp>
        <p:nvSpPr>
          <p:cNvPr id="3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9A9ED-7368-42C2-958D-F44D5898F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Townes Harvest Garden, MSU </a:t>
            </a:r>
          </a:p>
          <a:p>
            <a:r>
              <a:rPr lang="en-US" sz="2000" dirty="0"/>
              <a:t>Complete randomized block design </a:t>
            </a:r>
          </a:p>
          <a:p>
            <a:r>
              <a:rPr lang="en-US" sz="2000" dirty="0"/>
              <a:t>9 treatments: </a:t>
            </a:r>
          </a:p>
          <a:p>
            <a:pPr lvl="1"/>
            <a:r>
              <a:rPr lang="en-US" sz="2000" dirty="0"/>
              <a:t>Weedy up to the 2, 4 ,10 leaf stage</a:t>
            </a:r>
          </a:p>
          <a:p>
            <a:pPr lvl="1"/>
            <a:r>
              <a:rPr lang="en-US" sz="2000" dirty="0"/>
              <a:t>Weed free up to the 2, 4, 10 leaf stage</a:t>
            </a:r>
          </a:p>
          <a:p>
            <a:pPr lvl="1"/>
            <a:r>
              <a:rPr lang="en-US" sz="2000" dirty="0"/>
              <a:t>Weedy season long</a:t>
            </a:r>
          </a:p>
          <a:p>
            <a:pPr lvl="1"/>
            <a:r>
              <a:rPr lang="en-US" sz="2000" dirty="0"/>
              <a:t>Weed free season long</a:t>
            </a:r>
          </a:p>
          <a:p>
            <a:pPr lvl="1"/>
            <a:r>
              <a:rPr lang="en-US" sz="2000" dirty="0"/>
              <a:t>Weed management based on farmer’s practices</a:t>
            </a:r>
          </a:p>
          <a:p>
            <a:endParaRPr lang="en-US" sz="1700" dirty="0"/>
          </a:p>
          <a:p>
            <a:pPr marL="2743200" lvl="6" indent="0">
              <a:buNone/>
            </a:pPr>
            <a:endParaRPr lang="en-US" sz="1700" dirty="0"/>
          </a:p>
          <a:p>
            <a:pPr lvl="5"/>
            <a:endParaRPr lang="en-US" sz="1700" dirty="0"/>
          </a:p>
          <a:p>
            <a:pPr lvl="1"/>
            <a:endParaRPr lang="en-US" sz="17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99DA54B-894A-4715-A9EF-4501E8DAF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0" r="1245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986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7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C16D4-A406-4D05-BF51-AA3D8D912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5133399" cy="1956841"/>
          </a:xfrm>
        </p:spPr>
        <p:txBody>
          <a:bodyPr anchor="b">
            <a:normAutofit/>
          </a:bodyPr>
          <a:lstStyle/>
          <a:p>
            <a:r>
              <a:rPr lang="en-US" sz="4200" i="1" dirty="0"/>
              <a:t>Data Collection- Carrots</a:t>
            </a:r>
          </a:p>
        </p:txBody>
      </p:sp>
      <p:sp>
        <p:nvSpPr>
          <p:cNvPr id="410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C600A-FA97-476E-B889-F5AC5061B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6175390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Data</a:t>
            </a:r>
          </a:p>
          <a:p>
            <a:pPr lvl="1"/>
            <a:r>
              <a:rPr lang="en-US" dirty="0"/>
              <a:t>Belowground biomass</a:t>
            </a:r>
          </a:p>
          <a:p>
            <a:pPr lvl="1"/>
            <a:r>
              <a:rPr lang="en-US" dirty="0"/>
              <a:t>Aboveground biomass</a:t>
            </a:r>
          </a:p>
          <a:p>
            <a:pPr lvl="1"/>
            <a:r>
              <a:rPr lang="en-US" dirty="0"/>
              <a:t>Sugar content </a:t>
            </a:r>
          </a:p>
          <a:p>
            <a:pPr lvl="1"/>
            <a:r>
              <a:rPr lang="en-US" dirty="0"/>
              <a:t>Marketability</a:t>
            </a:r>
          </a:p>
          <a:p>
            <a:pPr lvl="1"/>
            <a:r>
              <a:rPr lang="en-US" dirty="0"/>
              <a:t>Colorimeter to measure beta-carotene </a:t>
            </a:r>
          </a:p>
          <a:p>
            <a:endParaRPr lang="en-US" dirty="0">
              <a:cs typeface="Calibri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87B55A4-8F05-42D8-8267-A55F22470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9" r="16904"/>
          <a:stretch/>
        </p:blipFill>
        <p:spPr bwMode="auto">
          <a:xfrm>
            <a:off x="6815470" y="10"/>
            <a:ext cx="5375007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60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3512DFD4-0BDB-47BC-B5F3-6708D4C76F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123" name="Content Placeholder 4" descr="A group of carrots&#10;&#10;Description automatically generated with medium confidence">
            <a:extLst>
              <a:ext uri="{FF2B5EF4-FFF2-40B4-BE49-F238E27FC236}">
                <a16:creationId xmlns:a16="http://schemas.microsoft.com/office/drawing/2014/main" id="{3ECC8088-469B-44CB-8D88-8D322F06F1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" b="18732"/>
          <a:stretch>
            <a:fillRect/>
          </a:stretch>
        </p:blipFill>
        <p:spPr>
          <a:xfrm>
            <a:off x="0" y="-534988"/>
            <a:ext cx="12192000" cy="7404101"/>
          </a:xfr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755EB0E-6AAF-408D-A17D-2B2DC7854950}"/>
              </a:ext>
            </a:extLst>
          </p:cNvPr>
          <p:cNvGrpSpPr>
            <a:grpSpLocks/>
          </p:cNvGrpSpPr>
          <p:nvPr/>
        </p:nvGrpSpPr>
        <p:grpSpPr bwMode="auto">
          <a:xfrm>
            <a:off x="6320233" y="-73819"/>
            <a:ext cx="5132387" cy="5789613"/>
            <a:chOff x="6564573" y="584502"/>
            <a:chExt cx="5131558" cy="5790063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139F2E9-CBDA-44A9-B745-49A5AA2234D2}"/>
                </a:ext>
              </a:extLst>
            </p:cNvPr>
            <p:cNvSpPr/>
            <p:nvPr/>
          </p:nvSpPr>
          <p:spPr>
            <a:xfrm rot="16200000">
              <a:off x="6235320" y="913755"/>
              <a:ext cx="5790063" cy="5131558"/>
            </a:xfrm>
            <a:custGeom>
              <a:avLst/>
              <a:gdLst>
                <a:gd name="connsiteX0" fmla="*/ 0 w 5390866"/>
                <a:gd name="connsiteY0" fmla="*/ 0 h 5513696"/>
                <a:gd name="connsiteX1" fmla="*/ 1364776 w 5390866"/>
                <a:gd name="connsiteY1" fmla="*/ 382138 h 5513696"/>
                <a:gd name="connsiteX2" fmla="*/ 2715905 w 5390866"/>
                <a:gd name="connsiteY2" fmla="*/ 1323833 h 5513696"/>
                <a:gd name="connsiteX3" fmla="*/ 3930555 w 5390866"/>
                <a:gd name="connsiteY3" fmla="*/ 2620371 h 5513696"/>
                <a:gd name="connsiteX4" fmla="*/ 5390866 w 5390866"/>
                <a:gd name="connsiteY4" fmla="*/ 5513696 h 551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0866" h="5513696">
                  <a:moveTo>
                    <a:pt x="0" y="0"/>
                  </a:moveTo>
                  <a:cubicBezTo>
                    <a:pt x="456062" y="80749"/>
                    <a:pt x="912125" y="161499"/>
                    <a:pt x="1364776" y="382138"/>
                  </a:cubicBezTo>
                  <a:cubicBezTo>
                    <a:pt x="1817427" y="602777"/>
                    <a:pt x="2288275" y="950794"/>
                    <a:pt x="2715905" y="1323833"/>
                  </a:cubicBezTo>
                  <a:cubicBezTo>
                    <a:pt x="3143535" y="1696872"/>
                    <a:pt x="3484728" y="1922060"/>
                    <a:pt x="3930555" y="2620371"/>
                  </a:cubicBezTo>
                  <a:cubicBezTo>
                    <a:pt x="4376382" y="3318682"/>
                    <a:pt x="4883624" y="4416189"/>
                    <a:pt x="5390866" y="5513696"/>
                  </a:cubicBezTo>
                </a:path>
              </a:pathLst>
            </a:custGeom>
            <a:noFill/>
            <a:ln w="73025">
              <a:solidFill>
                <a:srgbClr val="FF99FF"/>
              </a:solidFill>
              <a:prstDash val="sysDash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F765E08-B31C-47F1-9808-F29437113DA6}"/>
                </a:ext>
              </a:extLst>
            </p:cNvPr>
            <p:cNvSpPr txBox="1"/>
            <p:nvPr/>
          </p:nvSpPr>
          <p:spPr>
            <a:xfrm>
              <a:off x="7353434" y="3427936"/>
              <a:ext cx="1490422" cy="646162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Weedy after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Leaf 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DCF438-EC39-4ECE-BAD1-E183F000BBB7}"/>
                </a:ext>
              </a:extLst>
            </p:cNvPr>
            <p:cNvSpPr txBox="1"/>
            <p:nvPr/>
          </p:nvSpPr>
          <p:spPr>
            <a:xfrm>
              <a:off x="8099438" y="2519815"/>
              <a:ext cx="1488834" cy="646162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Weedy after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Leaf 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C3ADC2-0C58-4BCE-B2AC-1A59782478DB}"/>
                </a:ext>
              </a:extLst>
            </p:cNvPr>
            <p:cNvSpPr txBox="1"/>
            <p:nvPr/>
          </p:nvSpPr>
          <p:spPr>
            <a:xfrm>
              <a:off x="9899372" y="1367201"/>
              <a:ext cx="1490422" cy="646162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Weedy after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Leaf 8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9D8F9B8-D033-4D1E-9972-C752DB7DCF41}"/>
              </a:ext>
            </a:extLst>
          </p:cNvPr>
          <p:cNvGrpSpPr>
            <a:grpSpLocks/>
          </p:cNvGrpSpPr>
          <p:nvPr/>
        </p:nvGrpSpPr>
        <p:grpSpPr bwMode="auto">
          <a:xfrm>
            <a:off x="1482924" y="0"/>
            <a:ext cx="6424613" cy="6288087"/>
            <a:chOff x="1482200" y="204715"/>
            <a:chExt cx="6425637" cy="6288159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3BB2452-E792-4409-AC5D-0173549BF98E}"/>
                </a:ext>
              </a:extLst>
            </p:cNvPr>
            <p:cNvSpPr/>
            <p:nvPr/>
          </p:nvSpPr>
          <p:spPr>
            <a:xfrm>
              <a:off x="1528245" y="204715"/>
              <a:ext cx="5790535" cy="6288159"/>
            </a:xfrm>
            <a:custGeom>
              <a:avLst/>
              <a:gdLst>
                <a:gd name="connsiteX0" fmla="*/ 0 w 5390866"/>
                <a:gd name="connsiteY0" fmla="*/ 0 h 5513696"/>
                <a:gd name="connsiteX1" fmla="*/ 1364776 w 5390866"/>
                <a:gd name="connsiteY1" fmla="*/ 382138 h 5513696"/>
                <a:gd name="connsiteX2" fmla="*/ 2715905 w 5390866"/>
                <a:gd name="connsiteY2" fmla="*/ 1323833 h 5513696"/>
                <a:gd name="connsiteX3" fmla="*/ 3930555 w 5390866"/>
                <a:gd name="connsiteY3" fmla="*/ 2620371 h 5513696"/>
                <a:gd name="connsiteX4" fmla="*/ 5390866 w 5390866"/>
                <a:gd name="connsiteY4" fmla="*/ 5513696 h 551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0866" h="5513696">
                  <a:moveTo>
                    <a:pt x="0" y="0"/>
                  </a:moveTo>
                  <a:cubicBezTo>
                    <a:pt x="456062" y="80749"/>
                    <a:pt x="912125" y="161499"/>
                    <a:pt x="1364776" y="382138"/>
                  </a:cubicBezTo>
                  <a:cubicBezTo>
                    <a:pt x="1817427" y="602777"/>
                    <a:pt x="2288275" y="950794"/>
                    <a:pt x="2715905" y="1323833"/>
                  </a:cubicBezTo>
                  <a:cubicBezTo>
                    <a:pt x="3143535" y="1696872"/>
                    <a:pt x="3484728" y="1922060"/>
                    <a:pt x="3930555" y="2620371"/>
                  </a:cubicBezTo>
                  <a:cubicBezTo>
                    <a:pt x="4376382" y="3318682"/>
                    <a:pt x="4883624" y="4416189"/>
                    <a:pt x="5390866" y="5513696"/>
                  </a:cubicBezTo>
                </a:path>
              </a:pathLst>
            </a:custGeom>
            <a:noFill/>
            <a:ln w="73025">
              <a:solidFill>
                <a:srgbClr val="FFFF00"/>
              </a:solidFill>
              <a:prstDash val="sysDash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5127" name="Group 2">
              <a:extLst>
                <a:ext uri="{FF2B5EF4-FFF2-40B4-BE49-F238E27FC236}">
                  <a16:creationId xmlns:a16="http://schemas.microsoft.com/office/drawing/2014/main" id="{32C727BE-87B2-4EE3-838A-C18390CC7E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2200" y="206302"/>
              <a:ext cx="6425637" cy="5618227"/>
              <a:chOff x="1482200" y="206302"/>
              <a:chExt cx="6425637" cy="5618227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A3799D-B32D-4A9D-AFCD-D3CA634581E1}"/>
                  </a:ext>
                </a:extLst>
              </p:cNvPr>
              <p:cNvSpPr txBox="1"/>
              <p:nvPr/>
            </p:nvSpPr>
            <p:spPr>
              <a:xfrm>
                <a:off x="1482200" y="206302"/>
                <a:ext cx="1548060" cy="646120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Season long weed free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A07161-53CB-4155-89CD-4C0B41E0357F}"/>
                  </a:ext>
                </a:extLst>
              </p:cNvPr>
              <p:cNvSpPr txBox="1"/>
              <p:nvPr/>
            </p:nvSpPr>
            <p:spPr>
              <a:xfrm>
                <a:off x="3451014" y="1427104"/>
                <a:ext cx="1787810" cy="647707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Weed free up to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Leaf 8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2724B3E-5A04-4B5A-B3D7-3615B000FFDD}"/>
                  </a:ext>
                </a:extLst>
              </p:cNvPr>
              <p:cNvSpPr txBox="1"/>
              <p:nvPr/>
            </p:nvSpPr>
            <p:spPr>
              <a:xfrm>
                <a:off x="4429070" y="2519316"/>
                <a:ext cx="1786223" cy="647707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Weed free up to 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Leaf 4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7BE0A1-E856-4577-ABAA-41BD641648FA}"/>
                  </a:ext>
                </a:extLst>
              </p:cNvPr>
              <p:cNvSpPr txBox="1"/>
              <p:nvPr/>
            </p:nvSpPr>
            <p:spPr>
              <a:xfrm>
                <a:off x="5405538" y="3427377"/>
                <a:ext cx="1786222" cy="646119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Weed free up to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Leaf 2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D974E8A-4D8D-4E61-AF39-B35F72F69DA1}"/>
                  </a:ext>
                </a:extLst>
              </p:cNvPr>
              <p:cNvSpPr txBox="1"/>
              <p:nvPr/>
            </p:nvSpPr>
            <p:spPr>
              <a:xfrm>
                <a:off x="6215292" y="5178409"/>
                <a:ext cx="1692545" cy="646120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Season long weedy</a:t>
                </a:r>
              </a:p>
            </p:txBody>
          </p: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498AD8-D755-418C-8634-C8BD05A91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/>
          </a:bodyPr>
          <a:lstStyle/>
          <a:p>
            <a:r>
              <a:rPr lang="en-US" sz="5400" i="1" dirty="0"/>
              <a:t>Findings </a:t>
            </a:r>
          </a:p>
        </p:txBody>
      </p:sp>
      <p:pic>
        <p:nvPicPr>
          <p:cNvPr id="4" name="Content Placeholder 4" descr="A group of carrots&#10;&#10;Description automatically generated with medium confidence">
            <a:extLst>
              <a:ext uri="{FF2B5EF4-FFF2-40B4-BE49-F238E27FC236}">
                <a16:creationId xmlns:a16="http://schemas.microsoft.com/office/drawing/2014/main" id="{73AAF49E-F824-4305-AACB-235E81A82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9" r="13624" b="12589"/>
          <a:stretch/>
        </p:blipFill>
        <p:spPr>
          <a:xfrm>
            <a:off x="646176" y="1050344"/>
            <a:ext cx="5458968" cy="4757311"/>
          </a:xfrm>
          <a:prstGeom prst="rect">
            <a:avLst/>
          </a:prstGeom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4DB29-ADDA-42A5-972A-474324CF6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2664886"/>
            <a:ext cx="4818888" cy="3550789"/>
          </a:xfrm>
        </p:spPr>
        <p:txBody>
          <a:bodyPr anchor="t">
            <a:normAutofit/>
          </a:bodyPr>
          <a:lstStyle/>
          <a:p>
            <a:r>
              <a:rPr lang="en-US" dirty="0"/>
              <a:t>Based on preliminary findings, the critical period of weed control is around the 4-6 leaf stage </a:t>
            </a:r>
          </a:p>
          <a:p>
            <a:r>
              <a:rPr lang="en-US" dirty="0"/>
              <a:t>More details on sugar content, marketability, and beta carotene to come</a:t>
            </a:r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1224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911496-ED13-03D3-3356-41A902B86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How will the Critical Period of Weed Control change with climate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3D5DA-16E3-10E6-46A2-E76D19E4E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/>
              <a:t>Greenhouse experiment in elevated and ambient CO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ADB9CD6F-BA19-A3DD-51BC-96D700872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4" r="-1" b="383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0771E-9616-CB07-24B0-F46E869D254F}"/>
              </a:ext>
            </a:extLst>
          </p:cNvPr>
          <p:cNvSpPr txBox="1"/>
          <p:nvPr/>
        </p:nvSpPr>
        <p:spPr>
          <a:xfrm>
            <a:off x="7962507" y="6341807"/>
            <a:ext cx="16092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Kevin Sheridan</a:t>
            </a:r>
          </a:p>
        </p:txBody>
      </p:sp>
    </p:spTree>
    <p:extLst>
      <p:ext uri="{BB962C8B-B14F-4D97-AF65-F5344CB8AC3E}">
        <p14:creationId xmlns:p14="http://schemas.microsoft.com/office/powerpoint/2010/main" val="1957798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34BD4-E9CA-4C78-93E5-C12A03F7C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53E11D-62F7-465B-A7DC-354CB9A35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789" y="210043"/>
            <a:ext cx="12182086" cy="6354571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376D69A-33C2-CD69-0471-CB6AE5AD6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1" y="209867"/>
            <a:ext cx="12208667" cy="6402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EFE4D4-A862-8EB4-071A-75BA8CC21C76}"/>
              </a:ext>
            </a:extLst>
          </p:cNvPr>
          <p:cNvSpPr txBox="1"/>
          <p:nvPr/>
        </p:nvSpPr>
        <p:spPr>
          <a:xfrm>
            <a:off x="10070306" y="6557962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Utah State University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927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4AC7DA-ED64-4B37-B31F-0AA5A1E7E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7223760" cy="1783080"/>
          </a:xfrm>
        </p:spPr>
        <p:txBody>
          <a:bodyPr anchor="b">
            <a:normAutofit/>
          </a:bodyPr>
          <a:lstStyle/>
          <a:p>
            <a:r>
              <a:rPr lang="en-US" sz="4800" i="1" dirty="0"/>
              <a:t>Value-Added Products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DA8E1-BD57-45BC-8D18-4C7ED9333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US" dirty="0"/>
              <a:t>Raw products that are enhanced to increase their market value</a:t>
            </a:r>
          </a:p>
          <a:p>
            <a:r>
              <a:rPr lang="en-US" dirty="0"/>
              <a:t>Local companies will provide information on</a:t>
            </a:r>
          </a:p>
          <a:p>
            <a:pPr lvl="1">
              <a:buSzPct val="75000"/>
            </a:pPr>
            <a:r>
              <a:rPr lang="en-US" sz="2800" dirty="0"/>
              <a:t>Potential value-added products for carrots</a:t>
            </a:r>
          </a:p>
          <a:p>
            <a:pPr lvl="1">
              <a:buSzPct val="75000"/>
            </a:pPr>
            <a:r>
              <a:rPr lang="en-US" sz="2800" dirty="0"/>
              <a:t>Estimation of labor costs </a:t>
            </a:r>
          </a:p>
          <a:p>
            <a:pPr lvl="1">
              <a:buSzPct val="75000"/>
            </a:pPr>
            <a:r>
              <a:rPr lang="en-US" sz="2800" dirty="0"/>
              <a:t>Price “ugly” produce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CFEEB9-F7FE-4223-B919-FBC9CE54A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336" y="329183"/>
            <a:ext cx="3639224" cy="3429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FAE12B-141D-4C4F-ABC0-69A146892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840" y="4398113"/>
            <a:ext cx="3995928" cy="153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01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2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A83A11-4237-43E6-9FDB-4E25FEC04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87200"/>
            <a:ext cx="5865876" cy="1956841"/>
          </a:xfrm>
        </p:spPr>
        <p:txBody>
          <a:bodyPr anchor="b">
            <a:noAutofit/>
          </a:bodyPr>
          <a:lstStyle/>
          <a:p>
            <a:r>
              <a:rPr lang="en-US" sz="2800" b="1" i="1" dirty="0"/>
              <a:t>Goal: </a:t>
            </a:r>
            <a:r>
              <a:rPr lang="en-US" sz="2800" i="1" dirty="0"/>
              <a:t>To jointly assess weed management on Montana organic vegetable farms through community analysis and the critical period of weed control</a:t>
            </a:r>
            <a:endParaRPr lang="en-US" sz="2800" dirty="0"/>
          </a:p>
        </p:txBody>
      </p:sp>
      <p:sp>
        <p:nvSpPr>
          <p:cNvPr id="4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92CA8-1D21-49C5-9CE8-E6DF7A2ED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48235"/>
            <a:ext cx="4679172" cy="3784396"/>
          </a:xfrm>
        </p:spPr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600" dirty="0"/>
              <a:t>Evaluate weed communities at different scales around the state and what factors influence them</a:t>
            </a:r>
          </a:p>
          <a:p>
            <a:pPr marL="514350" indent="-514350">
              <a:buAutoNum type="arabicPeriod"/>
            </a:pPr>
            <a:r>
              <a:rPr lang="en-US" sz="2600" dirty="0"/>
              <a:t>Define the critical period of weed control in organic carrots</a:t>
            </a:r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</p:txBody>
      </p:sp>
      <p:pic>
        <p:nvPicPr>
          <p:cNvPr id="5" name="Picture 4" descr="Pile of carrots with tops">
            <a:extLst>
              <a:ext uri="{FF2B5EF4-FFF2-40B4-BE49-F238E27FC236}">
                <a16:creationId xmlns:a16="http://schemas.microsoft.com/office/drawing/2014/main" id="{ACB52894-3540-4640-AFC3-8EF91BC444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9" r="21068" b="-1"/>
          <a:stretch/>
        </p:blipFill>
        <p:spPr>
          <a:xfrm>
            <a:off x="6324599" y="10"/>
            <a:ext cx="5865877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076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28853-FFE5-46BA-9E21-13B3BD8BF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dirty="0"/>
              <a:t>More research coming…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EE0C6-6EEF-164E-DBED-49D2CA9F9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400" dirty="0"/>
              <a:t>Results and outreach materials for next year coming</a:t>
            </a:r>
          </a:p>
          <a:p>
            <a:r>
              <a:rPr lang="en-US" sz="2400" dirty="0"/>
              <a:t>New graduate student Sophie Lattes will be expanding research at MSU on weed management on vegetable farms (</a:t>
            </a:r>
            <a:r>
              <a:rPr lang="en-US" sz="2400" dirty="0" err="1"/>
              <a:t>ie</a:t>
            </a:r>
            <a:r>
              <a:rPr lang="en-US" sz="2400" dirty="0"/>
              <a:t> determining the critical period of weed control of multiple crops)</a:t>
            </a:r>
          </a:p>
          <a:p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A94010-0631-7973-8E7B-2DDD99233B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" r="3" b="3056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36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7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8E7E76-3135-42D3-A6CD-276248915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Questions?</a:t>
            </a:r>
          </a:p>
        </p:txBody>
      </p:sp>
      <p:sp>
        <p:nvSpPr>
          <p:cNvPr id="85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5BC4DF-34CE-9654-9D4F-FACD7D5355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86" r="12386"/>
          <a:stretch/>
        </p:blipFill>
        <p:spPr>
          <a:xfrm>
            <a:off x="5313225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920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A2DF3C-8F18-1757-F2CC-ECE48DE0D5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9B05B1-2821-5C99-B954-27585B898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135032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/>
              <a:t>Objective 1: </a:t>
            </a:r>
            <a:r>
              <a:rPr lang="en-US" sz="4900" b="1" i="1" dirty="0"/>
              <a:t>Evaluate weed communities at different scales around the state and what factors influence them</a:t>
            </a: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028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16D9F1-E10B-CFE6-70C4-0BF02CCE9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Regions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E0FAC-70AE-8175-CB64-4BB90A8FA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Two regions</a:t>
            </a:r>
          </a:p>
          <a:p>
            <a:pPr lvl="1"/>
            <a:r>
              <a:rPr lang="en-US" sz="2800" dirty="0"/>
              <a:t>Gallatin Valley</a:t>
            </a:r>
          </a:p>
          <a:p>
            <a:pPr lvl="1"/>
            <a:r>
              <a:rPr lang="en-US" sz="2800" dirty="0"/>
              <a:t>Bitterroot Valley</a:t>
            </a:r>
            <a:endParaRPr lang="en-US" sz="2200" dirty="0"/>
          </a:p>
          <a:p>
            <a:pPr lvl="1"/>
            <a:endParaRPr lang="en-US" sz="2200" dirty="0"/>
          </a:p>
          <a:p>
            <a:pPr marL="457200" lvl="1" indent="0">
              <a:buNone/>
            </a:pPr>
            <a:endParaRPr lang="en-US" sz="2200" dirty="0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9325150F-D9A2-AE61-2780-C82984046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840" y="886735"/>
            <a:ext cx="4014216" cy="2314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6CCF53-8AD1-B7BE-234F-2EFE310CB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863" y="4079193"/>
            <a:ext cx="3773882" cy="21762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384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19"/>
    </mc:Choice>
    <mc:Fallback xmlns="">
      <p:transition spd="slow" advTm="1441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6D9F1-E10B-CFE6-70C4-0BF02CCE9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E0FAC-70AE-8175-CB64-4BB90A8FA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410" y="1553528"/>
            <a:ext cx="4628536" cy="4351338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7 Different farms</a:t>
            </a:r>
          </a:p>
          <a:p>
            <a:pPr marL="0" indent="0">
              <a:buNone/>
            </a:pPr>
            <a:r>
              <a:rPr lang="en-US" sz="3200" dirty="0"/>
              <a:t>Gallatin:</a:t>
            </a:r>
          </a:p>
          <a:p>
            <a:pPr marL="914400" lvl="1" indent="-457200">
              <a:buAutoNum type="arabicPeriod"/>
            </a:pPr>
            <a:r>
              <a:rPr lang="en-US" sz="2800" dirty="0"/>
              <a:t>Bear Canyon Farm</a:t>
            </a:r>
          </a:p>
          <a:p>
            <a:pPr marL="914400" lvl="1" indent="-457200">
              <a:buAutoNum type="arabicPeriod"/>
            </a:pPr>
            <a:r>
              <a:rPr lang="en-US" sz="2800" dirty="0"/>
              <a:t>Bodhi Farms</a:t>
            </a:r>
          </a:p>
          <a:p>
            <a:pPr marL="914400" lvl="1" indent="-457200">
              <a:buAutoNum type="arabicPeriod"/>
            </a:pPr>
            <a:r>
              <a:rPr lang="en-US" sz="2800" dirty="0"/>
              <a:t>Chance Farms</a:t>
            </a:r>
          </a:p>
          <a:p>
            <a:pPr marL="914400" lvl="1" indent="-457200">
              <a:buAutoNum type="arabicPeriod"/>
            </a:pPr>
            <a:r>
              <a:rPr lang="en-US" sz="2800" dirty="0"/>
              <a:t>Towne Harvest Garden</a:t>
            </a:r>
          </a:p>
          <a:p>
            <a:pPr marL="0" indent="0">
              <a:buNone/>
            </a:pPr>
            <a:r>
              <a:rPr lang="en-US" sz="3200" dirty="0"/>
              <a:t>Bitterroot:</a:t>
            </a:r>
          </a:p>
          <a:p>
            <a:pPr marL="914400" lvl="1" indent="-457200">
              <a:buAutoNum type="arabicPeriod"/>
            </a:pPr>
            <a:r>
              <a:rPr lang="en-US" sz="2800" dirty="0" err="1"/>
              <a:t>Sweetroot</a:t>
            </a:r>
            <a:endParaRPr lang="en-US" sz="2800" dirty="0"/>
          </a:p>
          <a:p>
            <a:pPr marL="914400" lvl="1" indent="-457200">
              <a:buAutoNum type="arabicPeriod"/>
            </a:pPr>
            <a:r>
              <a:rPr lang="en-US" sz="2800" dirty="0"/>
              <a:t>Lifeline Produce</a:t>
            </a:r>
          </a:p>
          <a:p>
            <a:pPr marL="914400" lvl="1" indent="-457200">
              <a:buAutoNum type="arabicPeriod"/>
            </a:pPr>
            <a:r>
              <a:rPr lang="en-US" sz="2800" dirty="0"/>
              <a:t>Homestead Organics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7A323A-2078-56AC-0311-C376857D6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198" y="348955"/>
            <a:ext cx="2679027" cy="16235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202088-B242-D8FE-946B-91728A809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629" y="2336582"/>
            <a:ext cx="1811594" cy="1811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F44211-E215-2DB1-448F-D517B1C8A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331" y="348954"/>
            <a:ext cx="2036095" cy="16235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E0888B-8A8E-25CA-CB53-842A9BB44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6807" y="417166"/>
            <a:ext cx="2124469" cy="14871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153D12-5020-478D-FBF5-0BCD45F83D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2897" y="2521193"/>
            <a:ext cx="2830655" cy="1442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7A23F0-688D-C1FF-9CC1-40D4C38F3A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3426" y="4673064"/>
            <a:ext cx="1904194" cy="190419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D934CEF-D54C-F8B7-7A52-B5EC88664026}"/>
              </a:ext>
            </a:extLst>
          </p:cNvPr>
          <p:cNvGrpSpPr/>
          <p:nvPr/>
        </p:nvGrpSpPr>
        <p:grpSpPr>
          <a:xfrm>
            <a:off x="8990427" y="4512251"/>
            <a:ext cx="2143125" cy="2143125"/>
            <a:chOff x="8956111" y="3429000"/>
            <a:chExt cx="2143125" cy="2327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CFCD810-FFCB-D406-1084-C65B35981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16181" y="3429000"/>
              <a:ext cx="2022987" cy="202298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56C885-A9D0-93DF-0C2E-98AED0928989}"/>
                </a:ext>
              </a:extLst>
            </p:cNvPr>
            <p:cNvSpPr txBox="1"/>
            <p:nvPr/>
          </p:nvSpPr>
          <p:spPr>
            <a:xfrm>
              <a:off x="8956111" y="5387459"/>
              <a:ext cx="2143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Homestead Organics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453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0"/>
    </mc:Choice>
    <mc:Fallback xmlns="">
      <p:transition spd="slow" advTm="1062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16D9F1-E10B-CFE6-70C4-0BF02CCE9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Crops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C04D6-CFD7-A542-F893-954B8A0F4F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" r="5790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E0FAC-70AE-8175-CB64-4BB90A8FA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dirty="0"/>
              <a:t>4 different crop types</a:t>
            </a:r>
          </a:p>
          <a:p>
            <a:pPr lvl="1"/>
            <a:r>
              <a:rPr lang="en-US" sz="2800" dirty="0"/>
              <a:t>Beans</a:t>
            </a:r>
          </a:p>
          <a:p>
            <a:pPr lvl="1"/>
            <a:r>
              <a:rPr lang="en-US" sz="2800" dirty="0"/>
              <a:t>Carrots </a:t>
            </a:r>
          </a:p>
          <a:p>
            <a:pPr lvl="1"/>
            <a:r>
              <a:rPr lang="en-US" sz="2800" dirty="0"/>
              <a:t>Kale </a:t>
            </a:r>
          </a:p>
          <a:p>
            <a:pPr lvl="1"/>
            <a:r>
              <a:rPr lang="en-US" sz="2800" dirty="0"/>
              <a:t>Onions</a:t>
            </a:r>
          </a:p>
          <a:p>
            <a:pPr marL="457200" lvl="1" indent="0">
              <a:buNone/>
            </a:pPr>
            <a:endParaRPr lang="en-US" sz="2200" dirty="0"/>
          </a:p>
          <a:p>
            <a:pPr lvl="1"/>
            <a:endParaRPr lang="en-US" sz="2200" dirty="0"/>
          </a:p>
          <a:p>
            <a:pPr marL="457200" lvl="1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6414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7"/>
    </mc:Choice>
    <mc:Fallback xmlns="">
      <p:transition spd="slow" advTm="1072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95B99-FDB5-A9E1-B6B1-A4036E244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Data Collected 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690ED-A6D3-86FA-94A4-EA4506EE9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Weed species and their abundance</a:t>
            </a:r>
          </a:p>
          <a:p>
            <a:r>
              <a:rPr lang="en-US" sz="2200"/>
              <a:t>Soil contents </a:t>
            </a:r>
          </a:p>
          <a:p>
            <a:r>
              <a:rPr lang="en-US" sz="2200"/>
              <a:t>General management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A79E9B-FC9C-668D-4753-DE07EDDF2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43" r="2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8226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1EB63-12C5-1009-109F-AFF67595F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Preliminary Findings 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441F3169-BA6D-91CD-F726-EC320232C4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5743748"/>
              </p:ext>
            </p:extLst>
          </p:nvPr>
        </p:nvGraphicFramePr>
        <p:xfrm>
          <a:off x="0" y="1099420"/>
          <a:ext cx="12192000" cy="583927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988567">
                  <a:extLst>
                    <a:ext uri="{9D8B030D-6E8A-4147-A177-3AD203B41FA5}">
                      <a16:colId xmlns:a16="http://schemas.microsoft.com/office/drawing/2014/main" val="3564309830"/>
                    </a:ext>
                  </a:extLst>
                </a:gridCol>
                <a:gridCol w="3075151">
                  <a:extLst>
                    <a:ext uri="{9D8B030D-6E8A-4147-A177-3AD203B41FA5}">
                      <a16:colId xmlns:a16="http://schemas.microsoft.com/office/drawing/2014/main" val="2439614450"/>
                    </a:ext>
                  </a:extLst>
                </a:gridCol>
                <a:gridCol w="3062568">
                  <a:extLst>
                    <a:ext uri="{9D8B030D-6E8A-4147-A177-3AD203B41FA5}">
                      <a16:colId xmlns:a16="http://schemas.microsoft.com/office/drawing/2014/main" val="649544251"/>
                    </a:ext>
                  </a:extLst>
                </a:gridCol>
                <a:gridCol w="3065714">
                  <a:extLst>
                    <a:ext uri="{9D8B030D-6E8A-4147-A177-3AD203B41FA5}">
                      <a16:colId xmlns:a16="http://schemas.microsoft.com/office/drawing/2014/main" val="1588272084"/>
                    </a:ext>
                  </a:extLst>
                </a:gridCol>
              </a:tblGrid>
              <a:tr h="4863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u="none" cap="none" spc="0" dirty="0">
                          <a:solidFill>
                            <a:schemeClr val="tx1"/>
                          </a:solidFill>
                          <a:effectLst/>
                        </a:rPr>
                        <a:t>Scale</a:t>
                      </a:r>
                      <a:endParaRPr lang="en-US" sz="2800" b="0" u="non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8542" marT="23612" marB="118056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u="none" cap="none" spc="0" dirty="0">
                          <a:solidFill>
                            <a:schemeClr val="tx1"/>
                          </a:solidFill>
                          <a:effectLst/>
                        </a:rPr>
                        <a:t>Species #1</a:t>
                      </a:r>
                      <a:endParaRPr lang="en-US" sz="2800" b="0" u="non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8542" marT="23612" marB="118056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u="none" cap="none" spc="0" dirty="0">
                          <a:solidFill>
                            <a:schemeClr val="tx1"/>
                          </a:solidFill>
                          <a:effectLst/>
                        </a:rPr>
                        <a:t>Species #2</a:t>
                      </a:r>
                      <a:endParaRPr lang="en-US" sz="2800" b="0" u="non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8542" marT="23612" marB="118056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u="none" cap="none" spc="0" dirty="0">
                          <a:solidFill>
                            <a:schemeClr val="tx1"/>
                          </a:solidFill>
                          <a:effectLst/>
                        </a:rPr>
                        <a:t>Species #3</a:t>
                      </a:r>
                      <a:endParaRPr lang="en-US" sz="2800" b="0" u="non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8542" marT="23612" marB="118056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69323"/>
                  </a:ext>
                </a:extLst>
              </a:tr>
              <a:tr h="9153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u="none" cap="none" spc="0" dirty="0">
                          <a:solidFill>
                            <a:schemeClr val="tx1"/>
                          </a:solidFill>
                          <a:effectLst/>
                        </a:rPr>
                        <a:t>Location, Gallatin</a:t>
                      </a:r>
                      <a:endParaRPr lang="en-US" sz="2400" b="0" u="non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8542" marT="35416" marB="118056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cap="none" spc="0" dirty="0">
                          <a:solidFill>
                            <a:schemeClr val="tx1"/>
                          </a:solidFill>
                          <a:effectLst/>
                        </a:rPr>
                        <a:t>redroot pigweed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u="none" cap="none" spc="0" dirty="0">
                          <a:solidFill>
                            <a:schemeClr val="tx1"/>
                          </a:solidFill>
                          <a:effectLst/>
                        </a:rPr>
                        <a:t>(Amaranthus </a:t>
                      </a:r>
                      <a:r>
                        <a:rPr lang="en-US" sz="2000" i="1" u="none" cap="none" spc="0" dirty="0" err="1">
                          <a:solidFill>
                            <a:schemeClr val="tx1"/>
                          </a:solidFill>
                          <a:effectLst/>
                        </a:rPr>
                        <a:t>retroflexus</a:t>
                      </a:r>
                      <a:r>
                        <a:rPr lang="en-US" sz="2000" i="1" u="none" cap="none" spc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2000" i="1" u="non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8542" marT="35416" marB="11805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u="none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i="0" u="none" cap="none" spc="0" dirty="0">
                          <a:solidFill>
                            <a:schemeClr val="tx1"/>
                          </a:solidFill>
                          <a:effectLst/>
                        </a:rPr>
                        <a:t>Canada thistle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u="none" cap="none" spc="0" dirty="0">
                          <a:solidFill>
                            <a:schemeClr val="tx1"/>
                          </a:solidFill>
                          <a:effectLst/>
                        </a:rPr>
                        <a:t>(Cirsium </a:t>
                      </a:r>
                      <a:r>
                        <a:rPr lang="en-US" sz="2000" i="1" u="none" cap="none" spc="0" dirty="0" err="1">
                          <a:solidFill>
                            <a:schemeClr val="tx1"/>
                          </a:solidFill>
                          <a:effectLst/>
                        </a:rPr>
                        <a:t>arvense</a:t>
                      </a:r>
                      <a:r>
                        <a:rPr lang="en-US" sz="2000" i="1" u="none" cap="none" spc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2000" i="1" u="non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8542" marT="35416" marB="11805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u="none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i="0" u="none" cap="none" spc="0" dirty="0" err="1">
                          <a:solidFill>
                            <a:schemeClr val="tx1"/>
                          </a:solidFill>
                          <a:effectLst/>
                        </a:rPr>
                        <a:t>quackgrass</a:t>
                      </a:r>
                      <a:endParaRPr lang="en-US" sz="2400" i="0" u="none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u="none" cap="none" spc="0" dirty="0">
                          <a:solidFill>
                            <a:schemeClr val="tx1"/>
                          </a:solidFill>
                          <a:effectLst/>
                        </a:rPr>
                        <a:t>(Elymus repens)</a:t>
                      </a:r>
                      <a:endParaRPr lang="en-US" sz="2000" i="1" u="non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8542" marT="35416" marB="118056"/>
                </a:tc>
                <a:extLst>
                  <a:ext uri="{0D108BD9-81ED-4DB2-BD59-A6C34878D82A}">
                    <a16:rowId xmlns:a16="http://schemas.microsoft.com/office/drawing/2014/main" val="1730429972"/>
                  </a:ext>
                </a:extLst>
              </a:tr>
              <a:tr h="6481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u="none" cap="none" spc="0" dirty="0">
                          <a:solidFill>
                            <a:schemeClr val="tx1"/>
                          </a:solidFill>
                          <a:effectLst/>
                        </a:rPr>
                        <a:t>Location, Bitterroot</a:t>
                      </a:r>
                      <a:endParaRPr lang="en-US" sz="2400" b="0" u="non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8542" marT="35416" marB="118056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0" u="none" cap="none" spc="0" dirty="0">
                          <a:solidFill>
                            <a:schemeClr val="tx1"/>
                          </a:solidFill>
                          <a:effectLst/>
                        </a:rPr>
                        <a:t>common </a:t>
                      </a:r>
                      <a:r>
                        <a:rPr lang="en-US" sz="2400" i="0" u="none" cap="none" spc="0" dirty="0" err="1">
                          <a:solidFill>
                            <a:schemeClr val="tx1"/>
                          </a:solidFill>
                          <a:effectLst/>
                        </a:rPr>
                        <a:t>sowthistle</a:t>
                      </a:r>
                      <a:endParaRPr lang="en-US" sz="2400" i="0" u="none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u="none" cap="none" spc="0" dirty="0">
                          <a:solidFill>
                            <a:schemeClr val="tx1"/>
                          </a:solidFill>
                          <a:effectLst/>
                        </a:rPr>
                        <a:t>(Sonchus oleraceus)</a:t>
                      </a:r>
                      <a:endParaRPr lang="en-US" sz="2000" i="1" u="non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8542" marT="35416" marB="11805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cap="none" spc="0" dirty="0">
                          <a:solidFill>
                            <a:schemeClr val="tx1"/>
                          </a:solidFill>
                          <a:effectLst/>
                        </a:rPr>
                        <a:t>redroot pigweed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u="none" cap="none" spc="0" dirty="0">
                          <a:solidFill>
                            <a:schemeClr val="tx1"/>
                          </a:solidFill>
                          <a:effectLst/>
                        </a:rPr>
                        <a:t>(Amaranthus </a:t>
                      </a:r>
                      <a:r>
                        <a:rPr lang="en-US" sz="2000" i="1" u="none" cap="none" spc="0" dirty="0" err="1">
                          <a:solidFill>
                            <a:schemeClr val="tx1"/>
                          </a:solidFill>
                          <a:effectLst/>
                        </a:rPr>
                        <a:t>retroflexus</a:t>
                      </a:r>
                      <a:r>
                        <a:rPr lang="en-US" sz="2000" i="1" u="none" cap="none" spc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2000" i="1" u="non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8542" marT="35416" marB="11805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0" u="none" cap="none" spc="0" dirty="0" err="1">
                          <a:solidFill>
                            <a:schemeClr val="tx1"/>
                          </a:solidFill>
                          <a:effectLst/>
                        </a:rPr>
                        <a:t>quackgrass</a:t>
                      </a:r>
                      <a:endParaRPr lang="en-US" sz="2400" i="0" u="none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u="none" cap="none" spc="0" dirty="0">
                          <a:solidFill>
                            <a:schemeClr val="tx1"/>
                          </a:solidFill>
                          <a:effectLst/>
                        </a:rPr>
                        <a:t>(Elymus repens)</a:t>
                      </a:r>
                      <a:endParaRPr lang="en-US" sz="2000" i="1" u="non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8542" marT="35416" marB="118056"/>
                </a:tc>
                <a:extLst>
                  <a:ext uri="{0D108BD9-81ED-4DB2-BD59-A6C34878D82A}">
                    <a16:rowId xmlns:a16="http://schemas.microsoft.com/office/drawing/2014/main" val="2995072327"/>
                  </a:ext>
                </a:extLst>
              </a:tr>
              <a:tr h="6481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u="none" cap="none" spc="0">
                          <a:solidFill>
                            <a:schemeClr val="tx1"/>
                          </a:solidFill>
                          <a:effectLst/>
                        </a:rPr>
                        <a:t>Crop, Beans</a:t>
                      </a:r>
                      <a:endParaRPr lang="en-US" sz="2400" b="0" u="non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8542" marT="35416" marB="118056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0" u="none" cap="none" spc="0" dirty="0" err="1">
                          <a:solidFill>
                            <a:schemeClr val="tx1"/>
                          </a:solidFill>
                          <a:effectLst/>
                        </a:rPr>
                        <a:t>Quackgrass</a:t>
                      </a:r>
                      <a:endParaRPr lang="en-US" sz="2400" i="0" u="none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u="none" cap="none" spc="0" dirty="0">
                          <a:solidFill>
                            <a:schemeClr val="tx1"/>
                          </a:solidFill>
                          <a:effectLst/>
                        </a:rPr>
                        <a:t>(Elymus repens)</a:t>
                      </a:r>
                      <a:endParaRPr lang="en-US" sz="2000" i="1" u="non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8542" marT="35416" marB="11805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0" u="none" cap="none" spc="0" dirty="0">
                          <a:solidFill>
                            <a:schemeClr val="tx1"/>
                          </a:solidFill>
                          <a:effectLst/>
                        </a:rPr>
                        <a:t>Kentucky bluegrass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u="none" cap="none" spc="0" dirty="0">
                          <a:solidFill>
                            <a:schemeClr val="tx1"/>
                          </a:solidFill>
                          <a:effectLst/>
                        </a:rPr>
                        <a:t>(Poa pratensis)</a:t>
                      </a:r>
                      <a:endParaRPr lang="en-US" sz="2000" i="1" u="non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8542" marT="35416" marB="11805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cap="none" spc="0" dirty="0">
                          <a:solidFill>
                            <a:schemeClr val="tx1"/>
                          </a:solidFill>
                          <a:effectLst/>
                        </a:rPr>
                        <a:t>redroot pigweed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u="none" cap="none" spc="0" dirty="0">
                          <a:solidFill>
                            <a:schemeClr val="tx1"/>
                          </a:solidFill>
                          <a:effectLst/>
                        </a:rPr>
                        <a:t>(Amaranthus </a:t>
                      </a:r>
                      <a:r>
                        <a:rPr lang="en-US" sz="2000" i="1" u="none" cap="none" spc="0" dirty="0" err="1">
                          <a:solidFill>
                            <a:schemeClr val="tx1"/>
                          </a:solidFill>
                          <a:effectLst/>
                        </a:rPr>
                        <a:t>retroflexus</a:t>
                      </a:r>
                      <a:r>
                        <a:rPr lang="en-US" sz="2000" i="1" u="none" cap="none" spc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2000" i="1" u="non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8542" marT="35416" marB="118056"/>
                </a:tc>
                <a:extLst>
                  <a:ext uri="{0D108BD9-81ED-4DB2-BD59-A6C34878D82A}">
                    <a16:rowId xmlns:a16="http://schemas.microsoft.com/office/drawing/2014/main" val="2018213506"/>
                  </a:ext>
                </a:extLst>
              </a:tr>
              <a:tr h="8570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u="none" cap="none" spc="0" dirty="0">
                          <a:solidFill>
                            <a:schemeClr val="tx1"/>
                          </a:solidFill>
                          <a:effectLst/>
                        </a:rPr>
                        <a:t>Crop, Carrots</a:t>
                      </a:r>
                      <a:endParaRPr lang="en-US" sz="2400" b="0" u="non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8542" marT="35416" marB="118056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0" u="none" cap="none" spc="0" dirty="0">
                          <a:solidFill>
                            <a:schemeClr val="tx1"/>
                          </a:solidFill>
                          <a:effectLst/>
                        </a:rPr>
                        <a:t>common </a:t>
                      </a:r>
                      <a:r>
                        <a:rPr lang="en-US" sz="2400" i="0" u="none" cap="none" spc="0" dirty="0" err="1">
                          <a:solidFill>
                            <a:schemeClr val="tx1"/>
                          </a:solidFill>
                          <a:effectLst/>
                        </a:rPr>
                        <a:t>sowthistle</a:t>
                      </a:r>
                      <a:endParaRPr lang="en-US" sz="2400" i="0" u="none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u="none" cap="none" spc="0" dirty="0">
                          <a:solidFill>
                            <a:schemeClr val="tx1"/>
                          </a:solidFill>
                          <a:effectLst/>
                        </a:rPr>
                        <a:t>(Sonchus oleraceus)</a:t>
                      </a:r>
                      <a:endParaRPr lang="en-US" sz="2000" i="1" u="non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8542" marT="35416" marB="11805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cap="none" spc="0" dirty="0">
                          <a:solidFill>
                            <a:schemeClr val="tx1"/>
                          </a:solidFill>
                          <a:effectLst/>
                        </a:rPr>
                        <a:t>redroot pigweed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u="none" cap="none" spc="0" dirty="0">
                          <a:solidFill>
                            <a:schemeClr val="tx1"/>
                          </a:solidFill>
                          <a:effectLst/>
                        </a:rPr>
                        <a:t>(Amaranthus </a:t>
                      </a:r>
                      <a:r>
                        <a:rPr lang="en-US" sz="2000" i="1" u="none" cap="none" spc="0" dirty="0" err="1">
                          <a:solidFill>
                            <a:schemeClr val="tx1"/>
                          </a:solidFill>
                          <a:effectLst/>
                        </a:rPr>
                        <a:t>retroflexus</a:t>
                      </a:r>
                      <a:r>
                        <a:rPr lang="en-US" sz="2000" i="1" u="none" cap="none" spc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2000" i="1" u="non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8542" marT="35416" marB="11805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0" u="none" cap="none" spc="0" dirty="0" err="1">
                          <a:solidFill>
                            <a:schemeClr val="tx1"/>
                          </a:solidFill>
                          <a:effectLst/>
                        </a:rPr>
                        <a:t>quackgrass</a:t>
                      </a:r>
                      <a:endParaRPr lang="en-US" sz="2400" i="0" u="none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u="none" cap="none" spc="0" dirty="0">
                          <a:solidFill>
                            <a:schemeClr val="tx1"/>
                          </a:solidFill>
                          <a:effectLst/>
                        </a:rPr>
                        <a:t>(Elymus repens)</a:t>
                      </a:r>
                      <a:endParaRPr lang="en-US" sz="2000" i="1" u="non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8542" marT="35416" marB="118056"/>
                </a:tc>
                <a:extLst>
                  <a:ext uri="{0D108BD9-81ED-4DB2-BD59-A6C34878D82A}">
                    <a16:rowId xmlns:a16="http://schemas.microsoft.com/office/drawing/2014/main" val="1342183824"/>
                  </a:ext>
                </a:extLst>
              </a:tr>
              <a:tr h="6481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u="none" cap="none" spc="0" dirty="0">
                          <a:solidFill>
                            <a:schemeClr val="tx1"/>
                          </a:solidFill>
                          <a:effectLst/>
                        </a:rPr>
                        <a:t>Crop, Kale</a:t>
                      </a:r>
                      <a:endParaRPr lang="en-US" sz="2400" b="0" u="non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8542" marT="35416" marB="118056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cap="none" spc="0" dirty="0">
                          <a:solidFill>
                            <a:schemeClr val="tx1"/>
                          </a:solidFill>
                          <a:effectLst/>
                        </a:rPr>
                        <a:t>redroot pigweed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cap="none" spc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2000" i="1" u="none" cap="none" spc="0" dirty="0">
                          <a:solidFill>
                            <a:schemeClr val="tx1"/>
                          </a:solidFill>
                          <a:effectLst/>
                        </a:rPr>
                        <a:t>Amaranthus </a:t>
                      </a:r>
                      <a:r>
                        <a:rPr lang="en-US" sz="2000" i="1" u="none" cap="none" spc="0" dirty="0" err="1">
                          <a:solidFill>
                            <a:schemeClr val="tx1"/>
                          </a:solidFill>
                          <a:effectLst/>
                        </a:rPr>
                        <a:t>retroflexus</a:t>
                      </a:r>
                      <a:endParaRPr lang="en-US" sz="2000" i="1" u="non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8542" marT="35416" marB="11805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0" u="none" cap="none" spc="0" dirty="0">
                          <a:solidFill>
                            <a:schemeClr val="tx1"/>
                          </a:solidFill>
                          <a:effectLst/>
                        </a:rPr>
                        <a:t>Canada thistle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u="none" cap="none" spc="0" dirty="0">
                          <a:solidFill>
                            <a:schemeClr val="tx1"/>
                          </a:solidFill>
                          <a:effectLst/>
                        </a:rPr>
                        <a:t>(Cirsium </a:t>
                      </a:r>
                      <a:r>
                        <a:rPr lang="en-US" sz="2000" i="1" u="none" cap="none" spc="0" dirty="0" err="1">
                          <a:solidFill>
                            <a:schemeClr val="tx1"/>
                          </a:solidFill>
                          <a:effectLst/>
                        </a:rPr>
                        <a:t>arvense</a:t>
                      </a:r>
                      <a:r>
                        <a:rPr lang="en-US" sz="2000" i="1" u="none" cap="none" spc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2000" i="1" u="non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8542" marT="35416" marB="11805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0" u="none" cap="none" spc="0" dirty="0">
                          <a:solidFill>
                            <a:schemeClr val="tx1"/>
                          </a:solidFill>
                          <a:effectLst/>
                        </a:rPr>
                        <a:t>common </a:t>
                      </a:r>
                      <a:r>
                        <a:rPr lang="en-US" sz="2400" i="0" u="none" cap="none" spc="0" dirty="0" err="1">
                          <a:solidFill>
                            <a:schemeClr val="tx1"/>
                          </a:solidFill>
                          <a:effectLst/>
                        </a:rPr>
                        <a:t>sowthistle</a:t>
                      </a:r>
                      <a:endParaRPr lang="en-US" sz="2400" i="0" u="none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u="none" cap="none" spc="0" dirty="0">
                          <a:solidFill>
                            <a:schemeClr val="tx1"/>
                          </a:solidFill>
                          <a:effectLst/>
                        </a:rPr>
                        <a:t>(Sonchus oleraceus)</a:t>
                      </a:r>
                      <a:endParaRPr lang="en-US" sz="2000" i="1" u="non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8542" marT="35416" marB="118056"/>
                </a:tc>
                <a:extLst>
                  <a:ext uri="{0D108BD9-81ED-4DB2-BD59-A6C34878D82A}">
                    <a16:rowId xmlns:a16="http://schemas.microsoft.com/office/drawing/2014/main" val="2440922350"/>
                  </a:ext>
                </a:extLst>
              </a:tr>
              <a:tr h="8570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u="none" cap="none" spc="0" dirty="0">
                          <a:solidFill>
                            <a:schemeClr val="tx1"/>
                          </a:solidFill>
                          <a:effectLst/>
                        </a:rPr>
                        <a:t>Crop, Onions</a:t>
                      </a:r>
                      <a:endParaRPr lang="en-US" sz="2400" b="0" u="non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8542" marT="35416" marB="118056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0" u="none" cap="none" spc="0" dirty="0">
                          <a:solidFill>
                            <a:schemeClr val="tx1"/>
                          </a:solidFill>
                          <a:effectLst/>
                        </a:rPr>
                        <a:t>common dandelion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u="none" cap="none" spc="0" dirty="0">
                          <a:solidFill>
                            <a:schemeClr val="tx1"/>
                          </a:solidFill>
                          <a:effectLst/>
                        </a:rPr>
                        <a:t>(Taraxacum officinale)</a:t>
                      </a:r>
                      <a:endParaRPr lang="en-US" sz="2000" i="1" u="non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8542" marT="35416" marB="11805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0" u="none" cap="none" spc="0" dirty="0" err="1">
                          <a:solidFill>
                            <a:schemeClr val="tx1"/>
                          </a:solidFill>
                          <a:effectLst/>
                        </a:rPr>
                        <a:t>quackgrass</a:t>
                      </a:r>
                      <a:endParaRPr lang="en-US" sz="2400" i="0" u="none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u="none" cap="none" spc="0" dirty="0">
                          <a:solidFill>
                            <a:schemeClr val="tx1"/>
                          </a:solidFill>
                          <a:effectLst/>
                        </a:rPr>
                        <a:t>(Elymus repens)</a:t>
                      </a:r>
                      <a:endParaRPr lang="en-US" sz="2000" i="1" u="non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8542" marT="35416" marB="11805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0" u="none" cap="none" spc="0" dirty="0">
                          <a:solidFill>
                            <a:schemeClr val="tx1"/>
                          </a:solidFill>
                          <a:effectLst/>
                        </a:rPr>
                        <a:t>common </a:t>
                      </a:r>
                      <a:r>
                        <a:rPr lang="en-US" sz="2400" i="0" u="none" cap="none" spc="0" dirty="0" err="1">
                          <a:solidFill>
                            <a:schemeClr val="tx1"/>
                          </a:solidFill>
                          <a:effectLst/>
                        </a:rPr>
                        <a:t>sowthistle</a:t>
                      </a:r>
                      <a:endParaRPr lang="en-US" sz="2400" i="0" u="none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u="none" cap="none" spc="0" dirty="0">
                          <a:solidFill>
                            <a:schemeClr val="tx1"/>
                          </a:solidFill>
                          <a:effectLst/>
                        </a:rPr>
                        <a:t>(Sonchus oleraceus)</a:t>
                      </a:r>
                      <a:endParaRPr lang="en-US" sz="2000" i="1" u="non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8542" marT="35416" marB="118056"/>
                </a:tc>
                <a:extLst>
                  <a:ext uri="{0D108BD9-81ED-4DB2-BD59-A6C34878D82A}">
                    <a16:rowId xmlns:a16="http://schemas.microsoft.com/office/drawing/2014/main" val="4056297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3629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6D2C2-A1FA-9758-EE00-891B97FC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593" y="5826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Preliminary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A409F-17E0-AC9C-3255-D6B0B6706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75CFC7B-EE93-EB6C-17A1-EB2DC3DD68F1}"/>
              </a:ext>
            </a:extLst>
          </p:cNvPr>
          <p:cNvGrpSpPr/>
          <p:nvPr/>
        </p:nvGrpSpPr>
        <p:grpSpPr>
          <a:xfrm>
            <a:off x="186690" y="1383823"/>
            <a:ext cx="11818620" cy="5304314"/>
            <a:chOff x="0" y="0"/>
            <a:chExt cx="7604760" cy="2743200"/>
          </a:xfrm>
        </p:grpSpPr>
        <p:pic>
          <p:nvPicPr>
            <p:cNvPr id="5" name="Picture 4" descr="Chart&#10;&#10;Description automatically generated">
              <a:extLst>
                <a:ext uri="{FF2B5EF4-FFF2-40B4-BE49-F238E27FC236}">
                  <a16:creationId xmlns:a16="http://schemas.microsoft.com/office/drawing/2014/main" id="{28F99201-9F11-B3AA-7344-5BCFD5CAC7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13"/>
            <a:stretch/>
          </p:blipFill>
          <p:spPr bwMode="auto">
            <a:xfrm>
              <a:off x="0" y="0"/>
              <a:ext cx="3718560" cy="27432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 descr="Chart&#10;&#10;Description automatically generated">
              <a:extLst>
                <a:ext uri="{FF2B5EF4-FFF2-40B4-BE49-F238E27FC236}">
                  <a16:creationId xmlns:a16="http://schemas.microsoft.com/office/drawing/2014/main" id="{14508534-E358-DC2D-ED4E-B36A06738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65"/>
            <a:stretch/>
          </p:blipFill>
          <p:spPr bwMode="auto">
            <a:xfrm>
              <a:off x="3787140" y="0"/>
              <a:ext cx="3817620" cy="27203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11897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3|6.9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|2.8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|12.7|5.2|2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0FB4044EDE2147B4DC79802D2278D9" ma:contentTypeVersion="12" ma:contentTypeDescription="Create a new document." ma:contentTypeScope="" ma:versionID="581a77e5e9aa375e64b45d820414ee45">
  <xsd:schema xmlns:xsd="http://www.w3.org/2001/XMLSchema" xmlns:xs="http://www.w3.org/2001/XMLSchema" xmlns:p="http://schemas.microsoft.com/office/2006/metadata/properties" xmlns:ns3="b93ffe18-380d-49c0-95b8-f7b2e1189faa" xmlns:ns4="868f45c6-c2c7-443b-8f3f-fe185111a084" targetNamespace="http://schemas.microsoft.com/office/2006/metadata/properties" ma:root="true" ma:fieldsID="3204d5e63eb5efbe11dbb45cbc560e6e" ns3:_="" ns4:_="">
    <xsd:import namespace="b93ffe18-380d-49c0-95b8-f7b2e1189faa"/>
    <xsd:import namespace="868f45c6-c2c7-443b-8f3f-fe185111a0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3ffe18-380d-49c0-95b8-f7b2e1189f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8f45c6-c2c7-443b-8f3f-fe185111a08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4F712C-540D-4636-9B56-FFC57D36CA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7D64C8-574B-43C5-8D43-B99448F10D99}">
  <ds:schemaRefs>
    <ds:schemaRef ds:uri="http://schemas.microsoft.com/office/2006/metadata/properties"/>
    <ds:schemaRef ds:uri="http://www.w3.org/XML/1998/namespace"/>
    <ds:schemaRef ds:uri="http://purl.org/dc/elements/1.1/"/>
    <ds:schemaRef ds:uri="b93ffe18-380d-49c0-95b8-f7b2e1189faa"/>
    <ds:schemaRef ds:uri="868f45c6-c2c7-443b-8f3f-fe185111a084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DC38F2A-C27B-4159-80C6-A237EC449B8D}">
  <ds:schemaRefs>
    <ds:schemaRef ds:uri="868f45c6-c2c7-443b-8f3f-fe185111a084"/>
    <ds:schemaRef ds:uri="b93ffe18-380d-49c0-95b8-f7b2e1189f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42943</TotalTime>
  <Words>727</Words>
  <Application>Microsoft Office PowerPoint</Application>
  <PresentationFormat>Widescreen</PresentationFormat>
  <Paragraphs>183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Calibri Light</vt:lpstr>
      <vt:lpstr>Arial</vt:lpstr>
      <vt:lpstr>Office Theme</vt:lpstr>
      <vt:lpstr>Weed Communities and Management on Organic Vegetable Farms</vt:lpstr>
      <vt:lpstr>Goal: To jointly assess weed management on Montana organic vegetable farms through community analysis and the critical period of weed control</vt:lpstr>
      <vt:lpstr>Objective 1: Evaluate weed communities at different scales around the state and what factors influence them </vt:lpstr>
      <vt:lpstr>Regions</vt:lpstr>
      <vt:lpstr>Farms</vt:lpstr>
      <vt:lpstr>Crops</vt:lpstr>
      <vt:lpstr>Data Collected </vt:lpstr>
      <vt:lpstr>Preliminary Findings </vt:lpstr>
      <vt:lpstr>Preliminary Findings</vt:lpstr>
      <vt:lpstr>Future work</vt:lpstr>
      <vt:lpstr>Objective 2: Define the critical period of weed control </vt:lpstr>
      <vt:lpstr>Understanding the importance of the critical weed free period… </vt:lpstr>
      <vt:lpstr>Experimental Design</vt:lpstr>
      <vt:lpstr>Data Collection- Carrots</vt:lpstr>
      <vt:lpstr>PowerPoint Presentation</vt:lpstr>
      <vt:lpstr>Findings </vt:lpstr>
      <vt:lpstr>How will the Critical Period of Weed Control change with climate change?</vt:lpstr>
      <vt:lpstr>PowerPoint Presentation</vt:lpstr>
      <vt:lpstr>Value-Added Products</vt:lpstr>
      <vt:lpstr>More research coming…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Carrots as a Model for Defining Critical Period of Weed Management, Biofertilization, and Market Opportunities for Great Plains Vegetables Producers</dc:title>
  <dc:creator>Kubinski, Emma</dc:creator>
  <cp:lastModifiedBy>Kubinski, Emma</cp:lastModifiedBy>
  <cp:revision>178</cp:revision>
  <dcterms:created xsi:type="dcterms:W3CDTF">2022-02-23T20:43:46Z</dcterms:created>
  <dcterms:modified xsi:type="dcterms:W3CDTF">2023-06-29T18:14:46Z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0x010100620FB4044EDE2147B4DC79802D2278D9</vt:lpwstr>
  </property>
</Properties>
</file>