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3"/>
  </p:notesMasterIdLst>
  <p:sldIdLst>
    <p:sldId id="256" r:id="rId2"/>
  </p:sldIdLst>
  <p:sldSz cx="42062400" cy="3474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tto, Anna E" initials="DAE" lastIdx="2" clrIdx="0">
    <p:extLst>
      <p:ext uri="{19B8F6BF-5375-455C-9EA6-DF929625EA0E}">
        <p15:presenceInfo xmlns:p15="http://schemas.microsoft.com/office/powerpoint/2012/main" userId="S::aeg633@wildcats.unh.edu::26b8d168-b191-408c-938e-93848b22b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2" autoAdjust="0"/>
    <p:restoredTop sz="91502"/>
  </p:normalViewPr>
  <p:slideViewPr>
    <p:cSldViewPr snapToGrid="0" snapToObjects="1">
      <p:cViewPr varScale="1">
        <p:scale>
          <a:sx n="20" d="100"/>
          <a:sy n="20" d="100"/>
        </p:scale>
        <p:origin x="280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adevitto\Box\Plant%20pathology%20lab\SEAG%20project\SEAG-002\SEAG002%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nadevitto\Box\Plant%20pathology%20lab\SEAG%20project\SEAG-002\SEAG002%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annadevitto\Box\Plant%20pathology%20lab\SEAG%20project\SEAG-001\block%20design%20cultivar%20study-tg%20(Autosaved)(AutoRecover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US" sz="2400" dirty="0">
                <a:solidFill>
                  <a:srgbClr val="002060"/>
                </a:solidFill>
              </a:rPr>
              <a:t>Weekly</a:t>
            </a:r>
            <a:r>
              <a:rPr lang="en-US" sz="2400" baseline="0" dirty="0">
                <a:solidFill>
                  <a:srgbClr val="002060"/>
                </a:solidFill>
              </a:rPr>
              <a:t> Albion Yields </a:t>
            </a:r>
            <a:endParaRPr lang="en-US" sz="2400" dirty="0">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004049584397064"/>
          <c:y val="0.19272647148599459"/>
          <c:w val="0.83161371130304629"/>
          <c:h val="0.61590491114428469"/>
        </c:manualLayout>
      </c:layout>
      <c:lineChart>
        <c:grouping val="standard"/>
        <c:varyColors val="0"/>
        <c:ser>
          <c:idx val="0"/>
          <c:order val="0"/>
          <c:tx>
            <c:strRef>
              <c:f>YIELDS!$G$17</c:f>
              <c:strCache>
                <c:ptCount val="1"/>
                <c:pt idx="0">
                  <c:v>Hydroponic</c:v>
                </c:pt>
              </c:strCache>
            </c:strRef>
          </c:tx>
          <c:spPr>
            <a:ln w="28575" cap="rnd">
              <a:solidFill>
                <a:schemeClr val="accent1"/>
              </a:solidFill>
              <a:round/>
            </a:ln>
            <a:effectLst/>
          </c:spPr>
          <c:marker>
            <c:symbol val="none"/>
          </c:marker>
          <c:cat>
            <c:strRef>
              <c:f>YIELDS!$H$16:$K$16</c:f>
              <c:strCache>
                <c:ptCount val="4"/>
                <c:pt idx="0">
                  <c:v>Week 1</c:v>
                </c:pt>
                <c:pt idx="1">
                  <c:v>Week 2</c:v>
                </c:pt>
                <c:pt idx="2">
                  <c:v>Week 3</c:v>
                </c:pt>
                <c:pt idx="3">
                  <c:v>Week 4</c:v>
                </c:pt>
              </c:strCache>
            </c:strRef>
          </c:cat>
          <c:val>
            <c:numRef>
              <c:f>YIELDS!$H$17:$K$17</c:f>
              <c:numCache>
                <c:formatCode>General</c:formatCode>
                <c:ptCount val="4"/>
                <c:pt idx="0">
                  <c:v>89.62</c:v>
                </c:pt>
                <c:pt idx="1">
                  <c:v>143.97</c:v>
                </c:pt>
                <c:pt idx="2">
                  <c:v>90.759999999999991</c:v>
                </c:pt>
                <c:pt idx="3">
                  <c:v>60.410000000000004</c:v>
                </c:pt>
              </c:numCache>
            </c:numRef>
          </c:val>
          <c:smooth val="0"/>
          <c:extLst>
            <c:ext xmlns:c16="http://schemas.microsoft.com/office/drawing/2014/chart" uri="{C3380CC4-5D6E-409C-BE32-E72D297353CC}">
              <c16:uniqueId val="{00000000-FDA3-A349-844E-4D81C7D1BC5F}"/>
            </c:ext>
          </c:extLst>
        </c:ser>
        <c:ser>
          <c:idx val="1"/>
          <c:order val="1"/>
          <c:tx>
            <c:strRef>
              <c:f>YIELDS!$G$18</c:f>
              <c:strCache>
                <c:ptCount val="1"/>
                <c:pt idx="0">
                  <c:v>Aquaponic</c:v>
                </c:pt>
              </c:strCache>
            </c:strRef>
          </c:tx>
          <c:spPr>
            <a:ln w="28575" cap="rnd">
              <a:solidFill>
                <a:schemeClr val="accent2"/>
              </a:solidFill>
              <a:round/>
            </a:ln>
            <a:effectLst/>
          </c:spPr>
          <c:marker>
            <c:symbol val="none"/>
          </c:marker>
          <c:cat>
            <c:strRef>
              <c:f>YIELDS!$H$16:$K$16</c:f>
              <c:strCache>
                <c:ptCount val="4"/>
                <c:pt idx="0">
                  <c:v>Week 1</c:v>
                </c:pt>
                <c:pt idx="1">
                  <c:v>Week 2</c:v>
                </c:pt>
                <c:pt idx="2">
                  <c:v>Week 3</c:v>
                </c:pt>
                <c:pt idx="3">
                  <c:v>Week 4</c:v>
                </c:pt>
              </c:strCache>
            </c:strRef>
          </c:cat>
          <c:val>
            <c:numRef>
              <c:f>YIELDS!$H$18:$K$18</c:f>
              <c:numCache>
                <c:formatCode>General</c:formatCode>
                <c:ptCount val="4"/>
                <c:pt idx="0">
                  <c:v>107.36</c:v>
                </c:pt>
                <c:pt idx="1">
                  <c:v>75.87</c:v>
                </c:pt>
                <c:pt idx="2">
                  <c:v>240.82000000000002</c:v>
                </c:pt>
                <c:pt idx="3">
                  <c:v>226.65000000000003</c:v>
                </c:pt>
              </c:numCache>
            </c:numRef>
          </c:val>
          <c:smooth val="0"/>
          <c:extLst>
            <c:ext xmlns:c16="http://schemas.microsoft.com/office/drawing/2014/chart" uri="{C3380CC4-5D6E-409C-BE32-E72D297353CC}">
              <c16:uniqueId val="{00000001-FDA3-A349-844E-4D81C7D1BC5F}"/>
            </c:ext>
          </c:extLst>
        </c:ser>
        <c:ser>
          <c:idx val="2"/>
          <c:order val="2"/>
          <c:tx>
            <c:strRef>
              <c:f>YIELDS!$G$19</c:f>
              <c:strCache>
                <c:ptCount val="1"/>
                <c:pt idx="0">
                  <c:v>Aquaponic + phos. Acid</c:v>
                </c:pt>
              </c:strCache>
            </c:strRef>
          </c:tx>
          <c:spPr>
            <a:ln w="28575" cap="rnd">
              <a:solidFill>
                <a:schemeClr val="accent6">
                  <a:lumMod val="75000"/>
                </a:schemeClr>
              </a:solidFill>
              <a:round/>
            </a:ln>
            <a:effectLst/>
          </c:spPr>
          <c:marker>
            <c:symbol val="none"/>
          </c:marker>
          <c:cat>
            <c:strRef>
              <c:f>YIELDS!$H$16:$K$16</c:f>
              <c:strCache>
                <c:ptCount val="4"/>
                <c:pt idx="0">
                  <c:v>Week 1</c:v>
                </c:pt>
                <c:pt idx="1">
                  <c:v>Week 2</c:v>
                </c:pt>
                <c:pt idx="2">
                  <c:v>Week 3</c:v>
                </c:pt>
                <c:pt idx="3">
                  <c:v>Week 4</c:v>
                </c:pt>
              </c:strCache>
            </c:strRef>
          </c:cat>
          <c:val>
            <c:numRef>
              <c:f>YIELDS!$H$19:$K$19</c:f>
              <c:numCache>
                <c:formatCode>General</c:formatCode>
                <c:ptCount val="4"/>
                <c:pt idx="0">
                  <c:v>178.38</c:v>
                </c:pt>
                <c:pt idx="1">
                  <c:v>126.71000000000001</c:v>
                </c:pt>
                <c:pt idx="2">
                  <c:v>170.73000000000002</c:v>
                </c:pt>
                <c:pt idx="3">
                  <c:v>66.06</c:v>
                </c:pt>
              </c:numCache>
            </c:numRef>
          </c:val>
          <c:smooth val="0"/>
          <c:extLst>
            <c:ext xmlns:c16="http://schemas.microsoft.com/office/drawing/2014/chart" uri="{C3380CC4-5D6E-409C-BE32-E72D297353CC}">
              <c16:uniqueId val="{00000002-FDA3-A349-844E-4D81C7D1BC5F}"/>
            </c:ext>
          </c:extLst>
        </c:ser>
        <c:dLbls>
          <c:showLegendKey val="0"/>
          <c:showVal val="0"/>
          <c:showCatName val="0"/>
          <c:showSerName val="0"/>
          <c:showPercent val="0"/>
          <c:showBubbleSize val="0"/>
        </c:dLbls>
        <c:smooth val="0"/>
        <c:axId val="167268448"/>
        <c:axId val="167270128"/>
      </c:lineChart>
      <c:catAx>
        <c:axId val="1672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167270128"/>
        <c:crosses val="autoZero"/>
        <c:auto val="1"/>
        <c:lblAlgn val="ctr"/>
        <c:lblOffset val="100"/>
        <c:noMultiLvlLbl val="0"/>
      </c:catAx>
      <c:valAx>
        <c:axId val="167270128"/>
        <c:scaling>
          <c:orientation val="minMax"/>
        </c:scaling>
        <c:delete val="0"/>
        <c:axPos val="l"/>
        <c:title>
          <c:tx>
            <c:rich>
              <a:bodyPr rot="-5400000" spcFirstLastPara="1" vertOverflow="ellipsis" vert="horz" wrap="square" anchor="ctr" anchorCtr="1"/>
              <a:lstStyle/>
              <a:p>
                <a:pPr>
                  <a:defRPr sz="1800" b="0" i="0" u="none" strike="noStrike" kern="1200" baseline="0">
                    <a:solidFill>
                      <a:srgbClr val="002060"/>
                    </a:solidFill>
                    <a:latin typeface="+mn-lt"/>
                    <a:ea typeface="+mn-ea"/>
                    <a:cs typeface="+mn-cs"/>
                  </a:defRPr>
                </a:pPr>
                <a:r>
                  <a:rPr lang="en-US" sz="1800" dirty="0">
                    <a:solidFill>
                      <a:srgbClr val="002060"/>
                    </a:solidFill>
                  </a:rPr>
                  <a:t>fruit</a:t>
                </a:r>
                <a:r>
                  <a:rPr lang="en-US" sz="1800" baseline="0" dirty="0">
                    <a:solidFill>
                      <a:srgbClr val="002060"/>
                    </a:solidFill>
                  </a:rPr>
                  <a:t> yield by treatment (g)</a:t>
                </a:r>
                <a:endParaRPr lang="en-US" sz="1800" dirty="0">
                  <a:solidFill>
                    <a:srgbClr val="002060"/>
                  </a:solidFill>
                </a:endParaRPr>
              </a:p>
            </c:rich>
          </c:tx>
          <c:layout>
            <c:manualLayout>
              <c:xMode val="edge"/>
              <c:yMode val="edge"/>
              <c:x val="1.4542718636086976E-2"/>
              <c:y val="0.2780512690803119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167268448"/>
        <c:crosses val="autoZero"/>
        <c:crossBetween val="between"/>
      </c:valAx>
      <c:spPr>
        <a:noFill/>
        <a:ln w="25400">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US" sz="2400" dirty="0">
                <a:solidFill>
                  <a:srgbClr val="002060"/>
                </a:solidFill>
              </a:rPr>
              <a:t>Total Yields</a:t>
            </a:r>
            <a:r>
              <a:rPr lang="en-US" sz="2400" baseline="0" dirty="0">
                <a:solidFill>
                  <a:srgbClr val="002060"/>
                </a:solidFill>
              </a:rPr>
              <a:t> </a:t>
            </a:r>
            <a:endParaRPr lang="en-US" sz="2400" dirty="0">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303260562723397"/>
          <c:y val="0.15475691411254153"/>
          <c:w val="0.83166707371024473"/>
          <c:h val="0.69181251351518036"/>
        </c:manualLayout>
      </c:layout>
      <c:barChart>
        <c:barDir val="col"/>
        <c:grouping val="clustered"/>
        <c:varyColors val="0"/>
        <c:ser>
          <c:idx val="0"/>
          <c:order val="0"/>
          <c:tx>
            <c:strRef>
              <c:f>YIELDS!$L$16</c:f>
              <c:strCache>
                <c:ptCount val="1"/>
                <c:pt idx="0">
                  <c:v>total yield (g)</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5AA-484C-AB2F-205BC3AC3AA1}"/>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2-C5AA-484C-AB2F-205BC3AC3AA1}"/>
              </c:ext>
            </c:extLst>
          </c:dPt>
          <c:cat>
            <c:strRef>
              <c:f>YIELDS!$G$17:$G$19</c:f>
              <c:strCache>
                <c:ptCount val="3"/>
                <c:pt idx="0">
                  <c:v>Hydroponic</c:v>
                </c:pt>
                <c:pt idx="1">
                  <c:v>Aquaponic</c:v>
                </c:pt>
                <c:pt idx="2">
                  <c:v>Aquaponic + phos. Acid</c:v>
                </c:pt>
              </c:strCache>
            </c:strRef>
          </c:cat>
          <c:val>
            <c:numRef>
              <c:f>YIELDS!$L$17:$L$19</c:f>
              <c:numCache>
                <c:formatCode>General</c:formatCode>
                <c:ptCount val="3"/>
                <c:pt idx="0">
                  <c:v>384.76000000000005</c:v>
                </c:pt>
                <c:pt idx="1">
                  <c:v>650.70000000000005</c:v>
                </c:pt>
                <c:pt idx="2">
                  <c:v>541.88000000000011</c:v>
                </c:pt>
              </c:numCache>
            </c:numRef>
          </c:val>
          <c:extLst>
            <c:ext xmlns:c16="http://schemas.microsoft.com/office/drawing/2014/chart" uri="{C3380CC4-5D6E-409C-BE32-E72D297353CC}">
              <c16:uniqueId val="{00000000-C5AA-484C-AB2F-205BC3AC3AA1}"/>
            </c:ext>
          </c:extLst>
        </c:ser>
        <c:dLbls>
          <c:showLegendKey val="0"/>
          <c:showVal val="0"/>
          <c:showCatName val="0"/>
          <c:showSerName val="0"/>
          <c:showPercent val="0"/>
          <c:showBubbleSize val="0"/>
        </c:dLbls>
        <c:gapWidth val="219"/>
        <c:overlap val="-27"/>
        <c:axId val="137761248"/>
        <c:axId val="162218704"/>
      </c:barChart>
      <c:catAx>
        <c:axId val="13776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crossAx val="162218704"/>
        <c:crosses val="autoZero"/>
        <c:auto val="1"/>
        <c:lblAlgn val="ctr"/>
        <c:lblOffset val="100"/>
        <c:noMultiLvlLbl val="0"/>
      </c:catAx>
      <c:valAx>
        <c:axId val="162218704"/>
        <c:scaling>
          <c:orientation val="minMax"/>
        </c:scaling>
        <c:delete val="0"/>
        <c:axPos val="l"/>
        <c:title>
          <c:tx>
            <c:rich>
              <a:bodyPr rot="-5400000" spcFirstLastPara="1" vertOverflow="ellipsis" vert="horz" wrap="square" anchor="ctr" anchorCtr="1"/>
              <a:lstStyle/>
              <a:p>
                <a:pPr>
                  <a:defRPr sz="1800" b="0" i="0" u="none" strike="noStrike" kern="1200" baseline="0">
                    <a:solidFill>
                      <a:srgbClr val="002060"/>
                    </a:solidFill>
                    <a:latin typeface="+mn-lt"/>
                    <a:ea typeface="+mn-ea"/>
                    <a:cs typeface="+mn-cs"/>
                  </a:defRPr>
                </a:pPr>
                <a:r>
                  <a:rPr lang="en-US" sz="1800">
                    <a:solidFill>
                      <a:srgbClr val="002060"/>
                    </a:solidFill>
                  </a:rPr>
                  <a:t>Total</a:t>
                </a:r>
                <a:r>
                  <a:rPr lang="en-US" sz="1800" baseline="0">
                    <a:solidFill>
                      <a:srgbClr val="002060"/>
                    </a:solidFill>
                  </a:rPr>
                  <a:t> fruit weight by treatment (g)</a:t>
                </a:r>
                <a:endParaRPr lang="en-US" sz="1800">
                  <a:solidFill>
                    <a:srgbClr val="002060"/>
                  </a:solidFill>
                </a:endParaRPr>
              </a:p>
            </c:rich>
          </c:tx>
          <c:layout>
            <c:manualLayout>
              <c:xMode val="edge"/>
              <c:yMode val="edge"/>
              <c:x val="2.1906494323469108E-2"/>
              <c:y val="0.1837746405645110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137761248"/>
        <c:crosses val="autoZero"/>
        <c:crossBetween val="between"/>
      </c:valAx>
      <c:spPr>
        <a:noFill/>
        <a:ln w="25400">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2060"/>
                </a:solidFill>
                <a:latin typeface="+mn-lt"/>
                <a:ea typeface="+mn-ea"/>
                <a:cs typeface="+mn-cs"/>
              </a:defRPr>
            </a:pPr>
            <a:r>
              <a:rPr lang="en-US" sz="2400" b="0" i="0" u="none" strike="noStrike" baseline="0" dirty="0">
                <a:solidFill>
                  <a:srgbClr val="002060"/>
                </a:solidFill>
                <a:effectLst/>
              </a:rPr>
              <a:t>Total yields of three day-neutral cultivars grown in two substrate blends </a:t>
            </a:r>
            <a:endParaRPr lang="en-US" sz="2400" dirty="0">
              <a:solidFill>
                <a:srgbClr val="002060"/>
              </a:solidFill>
            </a:endParaRPr>
          </a:p>
        </c:rich>
      </c:tx>
      <c:layout>
        <c:manualLayout>
          <c:xMode val="edge"/>
          <c:yMode val="edge"/>
          <c:x val="0.15363605755029816"/>
          <c:y val="2.777786697488148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'ripe fruit data'!$D$110</c:f>
              <c:strCache>
                <c:ptCount val="1"/>
                <c:pt idx="0">
                  <c:v>peat</c:v>
                </c:pt>
              </c:strCache>
            </c:strRef>
          </c:tx>
          <c:spPr>
            <a:solidFill>
              <a:schemeClr val="accent1"/>
            </a:solidFill>
            <a:ln>
              <a:noFill/>
            </a:ln>
            <a:effectLst/>
          </c:spPr>
          <c:invertIfNegative val="0"/>
          <c:errBars>
            <c:errBarType val="both"/>
            <c:errValType val="cust"/>
            <c:noEndCap val="0"/>
            <c:plus>
              <c:numRef>
                <c:f>'ripe fruit data'!$F$111:$F$113</c:f>
                <c:numCache>
                  <c:formatCode>General</c:formatCode>
                  <c:ptCount val="3"/>
                  <c:pt idx="0">
                    <c:v>14.1</c:v>
                  </c:pt>
                  <c:pt idx="1">
                    <c:v>8.89</c:v>
                  </c:pt>
                  <c:pt idx="2">
                    <c:v>12.83</c:v>
                  </c:pt>
                </c:numCache>
              </c:numRef>
            </c:plus>
            <c:minus>
              <c:numRef>
                <c:f>'ripe fruit data'!$F$111:$F$113</c:f>
                <c:numCache>
                  <c:formatCode>General</c:formatCode>
                  <c:ptCount val="3"/>
                  <c:pt idx="0">
                    <c:v>14.1</c:v>
                  </c:pt>
                  <c:pt idx="1">
                    <c:v>8.89</c:v>
                  </c:pt>
                  <c:pt idx="2">
                    <c:v>12.83</c:v>
                  </c:pt>
                </c:numCache>
              </c:numRef>
            </c:minus>
            <c:spPr>
              <a:noFill/>
              <a:ln w="9525" cap="flat" cmpd="sng" algn="ctr">
                <a:solidFill>
                  <a:srgbClr val="002060"/>
                </a:solidFill>
                <a:round/>
              </a:ln>
              <a:effectLst/>
            </c:spPr>
          </c:errBars>
          <c:cat>
            <c:strRef>
              <c:f>'ripe fruit data'!$C$111:$C$113</c:f>
              <c:strCache>
                <c:ptCount val="3"/>
                <c:pt idx="0">
                  <c:v>seascape</c:v>
                </c:pt>
                <c:pt idx="1">
                  <c:v>albion</c:v>
                </c:pt>
                <c:pt idx="2">
                  <c:v>san andreas</c:v>
                </c:pt>
              </c:strCache>
            </c:strRef>
          </c:cat>
          <c:val>
            <c:numRef>
              <c:f>'ripe fruit data'!$D$111:$D$113</c:f>
              <c:numCache>
                <c:formatCode>General</c:formatCode>
                <c:ptCount val="3"/>
                <c:pt idx="0">
                  <c:v>1120.05</c:v>
                </c:pt>
                <c:pt idx="1">
                  <c:v>556.29999999999995</c:v>
                </c:pt>
                <c:pt idx="2">
                  <c:v>455.5</c:v>
                </c:pt>
              </c:numCache>
            </c:numRef>
          </c:val>
          <c:extLst>
            <c:ext xmlns:c16="http://schemas.microsoft.com/office/drawing/2014/chart" uri="{C3380CC4-5D6E-409C-BE32-E72D297353CC}">
              <c16:uniqueId val="{00000000-9265-FA4E-97FD-FB01FAA7A1B4}"/>
            </c:ext>
          </c:extLst>
        </c:ser>
        <c:ser>
          <c:idx val="1"/>
          <c:order val="1"/>
          <c:tx>
            <c:strRef>
              <c:f>'ripe fruit data'!$E$110</c:f>
              <c:strCache>
                <c:ptCount val="1"/>
                <c:pt idx="0">
                  <c:v>coir</c:v>
                </c:pt>
              </c:strCache>
            </c:strRef>
          </c:tx>
          <c:spPr>
            <a:solidFill>
              <a:schemeClr val="accent2"/>
            </a:solidFill>
            <a:ln>
              <a:noFill/>
            </a:ln>
            <a:effectLst/>
          </c:spPr>
          <c:invertIfNegative val="0"/>
          <c:errBars>
            <c:errBarType val="both"/>
            <c:errValType val="cust"/>
            <c:noEndCap val="0"/>
            <c:plus>
              <c:numRef>
                <c:f>'ripe fruit data'!$F$114:$F$116</c:f>
                <c:numCache>
                  <c:formatCode>General</c:formatCode>
                  <c:ptCount val="3"/>
                  <c:pt idx="0">
                    <c:v>11.78</c:v>
                  </c:pt>
                  <c:pt idx="1">
                    <c:v>8.89</c:v>
                  </c:pt>
                  <c:pt idx="2">
                    <c:v>11.75</c:v>
                  </c:pt>
                </c:numCache>
              </c:numRef>
            </c:plus>
            <c:minus>
              <c:numRef>
                <c:f>'ripe fruit data'!$F$114:$F$116</c:f>
                <c:numCache>
                  <c:formatCode>General</c:formatCode>
                  <c:ptCount val="3"/>
                  <c:pt idx="0">
                    <c:v>11.78</c:v>
                  </c:pt>
                  <c:pt idx="1">
                    <c:v>8.89</c:v>
                  </c:pt>
                  <c:pt idx="2">
                    <c:v>11.75</c:v>
                  </c:pt>
                </c:numCache>
              </c:numRef>
            </c:minus>
            <c:spPr>
              <a:noFill/>
              <a:ln w="9525" cap="flat" cmpd="sng" algn="ctr">
                <a:solidFill>
                  <a:srgbClr val="002060"/>
                </a:solidFill>
                <a:round/>
              </a:ln>
              <a:effectLst/>
            </c:spPr>
          </c:errBars>
          <c:cat>
            <c:strRef>
              <c:f>'ripe fruit data'!$C$111:$C$113</c:f>
              <c:strCache>
                <c:ptCount val="3"/>
                <c:pt idx="0">
                  <c:v>seascape</c:v>
                </c:pt>
                <c:pt idx="1">
                  <c:v>albion</c:v>
                </c:pt>
                <c:pt idx="2">
                  <c:v>san andreas</c:v>
                </c:pt>
              </c:strCache>
            </c:strRef>
          </c:cat>
          <c:val>
            <c:numRef>
              <c:f>'ripe fruit data'!$E$111:$E$113</c:f>
              <c:numCache>
                <c:formatCode>General</c:formatCode>
                <c:ptCount val="3"/>
                <c:pt idx="0">
                  <c:v>756.5</c:v>
                </c:pt>
                <c:pt idx="1">
                  <c:v>851.05</c:v>
                </c:pt>
                <c:pt idx="2">
                  <c:v>658.5</c:v>
                </c:pt>
              </c:numCache>
            </c:numRef>
          </c:val>
          <c:extLst>
            <c:ext xmlns:c16="http://schemas.microsoft.com/office/drawing/2014/chart" uri="{C3380CC4-5D6E-409C-BE32-E72D297353CC}">
              <c16:uniqueId val="{00000001-9265-FA4E-97FD-FB01FAA7A1B4}"/>
            </c:ext>
          </c:extLst>
        </c:ser>
        <c:dLbls>
          <c:showLegendKey val="0"/>
          <c:showVal val="0"/>
          <c:showCatName val="0"/>
          <c:showSerName val="0"/>
          <c:showPercent val="0"/>
          <c:showBubbleSize val="0"/>
        </c:dLbls>
        <c:gapWidth val="219"/>
        <c:overlap val="-27"/>
        <c:axId val="989869056"/>
        <c:axId val="1032192320"/>
      </c:barChart>
      <c:catAx>
        <c:axId val="989869056"/>
        <c:scaling>
          <c:orientation val="minMax"/>
        </c:scaling>
        <c:delete val="0"/>
        <c:axPos val="b"/>
        <c:numFmt formatCode="General" sourceLinked="1"/>
        <c:majorTickMark val="none"/>
        <c:minorTickMark val="none"/>
        <c:tickLblPos val="nextTo"/>
        <c:spPr>
          <a:noFill/>
          <a:ln w="9525" cap="flat" cmpd="sng" algn="ctr">
            <a:solidFill>
              <a:schemeClr val="bg1">
                <a:lumMod val="75000"/>
                <a:lumOff val="25000"/>
              </a:schemeClr>
            </a:solidFill>
            <a:round/>
          </a:ln>
          <a:effectLst/>
        </c:spPr>
        <c:txPr>
          <a:bodyPr rot="-60000000" spcFirstLastPara="1" vertOverflow="ellipsis" vert="horz" wrap="square" anchor="ctr" anchorCtr="1"/>
          <a:lstStyle/>
          <a:p>
            <a:pPr>
              <a:defRPr sz="2800" b="0" i="0" u="none" strike="noStrike" kern="1200" baseline="0">
                <a:solidFill>
                  <a:srgbClr val="002060"/>
                </a:solidFill>
                <a:latin typeface="+mn-lt"/>
                <a:ea typeface="+mn-ea"/>
                <a:cs typeface="+mn-cs"/>
              </a:defRPr>
            </a:pPr>
            <a:endParaRPr lang="en-US"/>
          </a:p>
        </c:txPr>
        <c:crossAx val="1032192320"/>
        <c:crosses val="autoZero"/>
        <c:auto val="1"/>
        <c:lblAlgn val="ctr"/>
        <c:lblOffset val="100"/>
        <c:noMultiLvlLbl val="0"/>
      </c:catAx>
      <c:valAx>
        <c:axId val="1032192320"/>
        <c:scaling>
          <c:orientation val="minMax"/>
        </c:scaling>
        <c:delete val="0"/>
        <c:axPos val="l"/>
        <c:title>
          <c:tx>
            <c:rich>
              <a:bodyPr rot="-5400000" spcFirstLastPara="1" vertOverflow="ellipsis" vert="horz" wrap="square" anchor="ctr" anchorCtr="1"/>
              <a:lstStyle/>
              <a:p>
                <a:pPr>
                  <a:defRPr sz="2400" b="0" i="0" u="none" strike="noStrike" kern="1200" baseline="0">
                    <a:solidFill>
                      <a:srgbClr val="002060"/>
                    </a:solidFill>
                    <a:latin typeface="+mn-lt"/>
                    <a:ea typeface="+mn-ea"/>
                    <a:cs typeface="+mn-cs"/>
                  </a:defRPr>
                </a:pPr>
                <a:r>
                  <a:rPr lang="en-US" sz="2400">
                    <a:solidFill>
                      <a:srgbClr val="002060"/>
                    </a:solidFill>
                  </a:rPr>
                  <a:t>total</a:t>
                </a:r>
                <a:r>
                  <a:rPr lang="en-US" sz="2400" baseline="0">
                    <a:solidFill>
                      <a:srgbClr val="002060"/>
                    </a:solidFill>
                  </a:rPr>
                  <a:t> yields (g)</a:t>
                </a:r>
              </a:p>
            </c:rich>
          </c:tx>
          <c:overlay val="0"/>
          <c:spPr>
            <a:noFill/>
            <a:ln>
              <a:noFill/>
            </a:ln>
            <a:effectLst/>
          </c:spPr>
          <c:txPr>
            <a:bodyPr rot="-540000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989869056"/>
        <c:crosses val="autoZero"/>
        <c:crossBetween val="between"/>
      </c:valAx>
      <c:spPr>
        <a:noFill/>
        <a:ln w="25400">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12700">
      <a:solidFill>
        <a:schemeClr val="bg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0.14413</cdr:x>
      <cdr:y>0.84545</cdr:y>
    </cdr:from>
    <cdr:to>
      <cdr:x>0.97595</cdr:x>
      <cdr:y>0.84545</cdr:y>
    </cdr:to>
    <cdr:cxnSp macro="">
      <cdr:nvCxnSpPr>
        <cdr:cNvPr id="3" name="Straight Connector 2">
          <a:extLst xmlns:a="http://schemas.openxmlformats.org/drawingml/2006/main">
            <a:ext uri="{FF2B5EF4-FFF2-40B4-BE49-F238E27FC236}">
              <a16:creationId xmlns:a16="http://schemas.microsoft.com/office/drawing/2014/main" id="{7736BC85-FF62-E748-8EB3-1F39F01DECC7}"/>
            </a:ext>
          </a:extLst>
        </cdr:cNvPr>
        <cdr:cNvCxnSpPr/>
      </cdr:nvCxnSpPr>
      <cdr:spPr>
        <a:xfrm xmlns:a="http://schemas.openxmlformats.org/drawingml/2006/main">
          <a:off x="1171203" y="4331976"/>
          <a:ext cx="6759614" cy="0"/>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64B36-C01D-B549-8115-E71A8671DC3C}" type="datetimeFigureOut">
              <a:rPr lang="en-US" smtClean="0"/>
              <a:t>2/6/20</a:t>
            </a:fld>
            <a:endParaRPr lang="en-US"/>
          </a:p>
        </p:txBody>
      </p:sp>
      <p:sp>
        <p:nvSpPr>
          <p:cNvPr id="4" name="Slide Image Placeholder 3"/>
          <p:cNvSpPr>
            <a:spLocks noGrp="1" noRot="1" noChangeAspect="1"/>
          </p:cNvSpPr>
          <p:nvPr>
            <p:ph type="sldImg" idx="2"/>
          </p:nvPr>
        </p:nvSpPr>
        <p:spPr>
          <a:xfrm>
            <a:off x="1560513" y="1143000"/>
            <a:ext cx="3736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654DB-018A-3544-A644-F314890CAF29}" type="slidenum">
              <a:rPr lang="en-US" smtClean="0"/>
              <a:t>‹#›</a:t>
            </a:fld>
            <a:endParaRPr lang="en-US"/>
          </a:p>
        </p:txBody>
      </p:sp>
    </p:spTree>
    <p:extLst>
      <p:ext uri="{BB962C8B-B14F-4D97-AF65-F5344CB8AC3E}">
        <p14:creationId xmlns:p14="http://schemas.microsoft.com/office/powerpoint/2010/main" val="132311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654DB-018A-3544-A644-F314890CAF29}" type="slidenum">
              <a:rPr lang="en-US" smtClean="0"/>
              <a:t>1</a:t>
            </a:fld>
            <a:endParaRPr lang="en-US"/>
          </a:p>
        </p:txBody>
      </p:sp>
    </p:spTree>
    <p:extLst>
      <p:ext uri="{BB962C8B-B14F-4D97-AF65-F5344CB8AC3E}">
        <p14:creationId xmlns:p14="http://schemas.microsoft.com/office/powerpoint/2010/main" val="64970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5686639"/>
            <a:ext cx="35753040" cy="12097173"/>
          </a:xfrm>
        </p:spPr>
        <p:txBody>
          <a:bodyPr anchor="b"/>
          <a:lstStyle>
            <a:lvl1pPr algn="ctr">
              <a:defRPr sz="27600"/>
            </a:lvl1pPr>
          </a:lstStyle>
          <a:p>
            <a:r>
              <a:rPr lang="en-US"/>
              <a:t>Click to edit Master title style</a:t>
            </a:r>
            <a:endParaRPr lang="en-US" dirty="0"/>
          </a:p>
        </p:txBody>
      </p:sp>
      <p:sp>
        <p:nvSpPr>
          <p:cNvPr id="3" name="Subtitle 2"/>
          <p:cNvSpPr>
            <a:spLocks noGrp="1"/>
          </p:cNvSpPr>
          <p:nvPr>
            <p:ph type="subTitle" idx="1"/>
          </p:nvPr>
        </p:nvSpPr>
        <p:spPr>
          <a:xfrm>
            <a:off x="5257800" y="18250326"/>
            <a:ext cx="31546800" cy="8389194"/>
          </a:xfrm>
        </p:spPr>
        <p:txBody>
          <a:bodyPr/>
          <a:lstStyle>
            <a:lvl1pPr marL="0" indent="0" algn="ctr">
              <a:buNone/>
              <a:defRPr sz="11040"/>
            </a:lvl1pPr>
            <a:lvl2pPr marL="2103120" indent="0" algn="ctr">
              <a:buNone/>
              <a:defRPr sz="9200"/>
            </a:lvl2pPr>
            <a:lvl3pPr marL="4206240" indent="0" algn="ctr">
              <a:buNone/>
              <a:defRPr sz="8280"/>
            </a:lvl3pPr>
            <a:lvl4pPr marL="6309360" indent="0" algn="ctr">
              <a:buNone/>
              <a:defRPr sz="7360"/>
            </a:lvl4pPr>
            <a:lvl5pPr marL="8412480" indent="0" algn="ctr">
              <a:buNone/>
              <a:defRPr sz="7360"/>
            </a:lvl5pPr>
            <a:lvl6pPr marL="10515600" indent="0" algn="ctr">
              <a:buNone/>
              <a:defRPr sz="7360"/>
            </a:lvl6pPr>
            <a:lvl7pPr marL="12618720" indent="0" algn="ctr">
              <a:buNone/>
              <a:defRPr sz="7360"/>
            </a:lvl7pPr>
            <a:lvl8pPr marL="14721840" indent="0" algn="ctr">
              <a:buNone/>
              <a:defRPr sz="7360"/>
            </a:lvl8pPr>
            <a:lvl9pPr marL="16824960" indent="0" algn="ctr">
              <a:buNone/>
              <a:defRPr sz="7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1B7C4-F090-CA47-B9AB-9273495F18F2}"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84032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1B7C4-F090-CA47-B9AB-9273495F18F2}"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324549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00907" y="1849967"/>
            <a:ext cx="9069705" cy="294466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1792" y="1849967"/>
            <a:ext cx="26683335" cy="2944664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1B7C4-F090-CA47-B9AB-9273495F18F2}"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364439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1B7C4-F090-CA47-B9AB-9273495F18F2}"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305928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69885" y="8662680"/>
            <a:ext cx="36278820" cy="14453867"/>
          </a:xfrm>
        </p:spPr>
        <p:txBody>
          <a:bodyPr anchor="b"/>
          <a:lstStyle>
            <a:lvl1pPr>
              <a:defRPr sz="27600"/>
            </a:lvl1pPr>
          </a:lstStyle>
          <a:p>
            <a:r>
              <a:rPr lang="en-US"/>
              <a:t>Click to edit Master title style</a:t>
            </a:r>
            <a:endParaRPr lang="en-US" dirty="0"/>
          </a:p>
        </p:txBody>
      </p:sp>
      <p:sp>
        <p:nvSpPr>
          <p:cNvPr id="3" name="Text Placeholder 2"/>
          <p:cNvSpPr>
            <a:spLocks noGrp="1"/>
          </p:cNvSpPr>
          <p:nvPr>
            <p:ph type="body" idx="1"/>
          </p:nvPr>
        </p:nvSpPr>
        <p:spPr>
          <a:xfrm>
            <a:off x="2869885" y="23253287"/>
            <a:ext cx="36278820" cy="7600947"/>
          </a:xfrm>
        </p:spPr>
        <p:txBody>
          <a:bodyPr/>
          <a:lstStyle>
            <a:lvl1pPr marL="0" indent="0">
              <a:buNone/>
              <a:defRPr sz="11040">
                <a:solidFill>
                  <a:schemeClr val="tx1"/>
                </a:solidFill>
              </a:defRPr>
            </a:lvl1pPr>
            <a:lvl2pPr marL="2103120" indent="0">
              <a:buNone/>
              <a:defRPr sz="9200">
                <a:solidFill>
                  <a:schemeClr val="tx1">
                    <a:tint val="75000"/>
                  </a:schemeClr>
                </a:solidFill>
              </a:defRPr>
            </a:lvl2pPr>
            <a:lvl3pPr marL="4206240" indent="0">
              <a:buNone/>
              <a:defRPr sz="8280">
                <a:solidFill>
                  <a:schemeClr val="tx1">
                    <a:tint val="75000"/>
                  </a:schemeClr>
                </a:solidFill>
              </a:defRPr>
            </a:lvl3pPr>
            <a:lvl4pPr marL="6309360" indent="0">
              <a:buNone/>
              <a:defRPr sz="7360">
                <a:solidFill>
                  <a:schemeClr val="tx1">
                    <a:tint val="75000"/>
                  </a:schemeClr>
                </a:solidFill>
              </a:defRPr>
            </a:lvl4pPr>
            <a:lvl5pPr marL="8412480" indent="0">
              <a:buNone/>
              <a:defRPr sz="7360">
                <a:solidFill>
                  <a:schemeClr val="tx1">
                    <a:tint val="75000"/>
                  </a:schemeClr>
                </a:solidFill>
              </a:defRPr>
            </a:lvl5pPr>
            <a:lvl6pPr marL="10515600" indent="0">
              <a:buNone/>
              <a:defRPr sz="7360">
                <a:solidFill>
                  <a:schemeClr val="tx1">
                    <a:tint val="75000"/>
                  </a:schemeClr>
                </a:solidFill>
              </a:defRPr>
            </a:lvl6pPr>
            <a:lvl7pPr marL="12618720" indent="0">
              <a:buNone/>
              <a:defRPr sz="7360">
                <a:solidFill>
                  <a:schemeClr val="tx1">
                    <a:tint val="75000"/>
                  </a:schemeClr>
                </a:solidFill>
              </a:defRPr>
            </a:lvl7pPr>
            <a:lvl8pPr marL="14721840" indent="0">
              <a:buNone/>
              <a:defRPr sz="7360">
                <a:solidFill>
                  <a:schemeClr val="tx1">
                    <a:tint val="75000"/>
                  </a:schemeClr>
                </a:solidFill>
              </a:defRPr>
            </a:lvl8pPr>
            <a:lvl9pPr marL="16824960" indent="0">
              <a:buNone/>
              <a:defRPr sz="7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C1B7C4-F090-CA47-B9AB-9273495F18F2}" type="datetimeFigureOut">
              <a:rPr lang="en-US" smtClean="0"/>
              <a:t>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327408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91790" y="9249833"/>
            <a:ext cx="17876520" cy="220467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294090" y="9249833"/>
            <a:ext cx="17876520" cy="220467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1B7C4-F090-CA47-B9AB-9273495F18F2}"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25107199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849974"/>
            <a:ext cx="36278820" cy="671618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97273" y="8517893"/>
            <a:ext cx="17794364" cy="4174487"/>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Edit Master text styles</a:t>
            </a:r>
          </a:p>
        </p:txBody>
      </p:sp>
      <p:sp>
        <p:nvSpPr>
          <p:cNvPr id="4" name="Content Placeholder 3"/>
          <p:cNvSpPr>
            <a:spLocks noGrp="1"/>
          </p:cNvSpPr>
          <p:nvPr>
            <p:ph sz="half" idx="2"/>
          </p:nvPr>
        </p:nvSpPr>
        <p:spPr>
          <a:xfrm>
            <a:off x="2897273" y="12692380"/>
            <a:ext cx="17794364" cy="18668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294092" y="8517893"/>
            <a:ext cx="17881999" cy="4174487"/>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Edit Master text styles</a:t>
            </a:r>
          </a:p>
        </p:txBody>
      </p:sp>
      <p:sp>
        <p:nvSpPr>
          <p:cNvPr id="6" name="Content Placeholder 5"/>
          <p:cNvSpPr>
            <a:spLocks noGrp="1"/>
          </p:cNvSpPr>
          <p:nvPr>
            <p:ph sz="quarter" idx="4"/>
          </p:nvPr>
        </p:nvSpPr>
        <p:spPr>
          <a:xfrm>
            <a:off x="21294092" y="12692380"/>
            <a:ext cx="17881999" cy="18668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1B7C4-F090-CA47-B9AB-9273495F18F2}" type="datetimeFigureOut">
              <a:rPr lang="en-US" smtClean="0"/>
              <a:t>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27849043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1B7C4-F090-CA47-B9AB-9273495F18F2}" type="datetimeFigureOut">
              <a:rPr lang="en-US" smtClean="0"/>
              <a:t>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160138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1B7C4-F090-CA47-B9AB-9273495F18F2}" type="datetimeFigureOut">
              <a:rPr lang="en-US" smtClean="0"/>
              <a:t>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60424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316480"/>
            <a:ext cx="13566219" cy="8107680"/>
          </a:xfrm>
        </p:spPr>
        <p:txBody>
          <a:bodyPr anchor="b"/>
          <a:lstStyle>
            <a:lvl1pPr>
              <a:defRPr sz="14720"/>
            </a:lvl1pPr>
          </a:lstStyle>
          <a:p>
            <a:r>
              <a:rPr lang="en-US"/>
              <a:t>Click to edit Master title style</a:t>
            </a:r>
            <a:endParaRPr lang="en-US" dirty="0"/>
          </a:p>
        </p:txBody>
      </p:sp>
      <p:sp>
        <p:nvSpPr>
          <p:cNvPr id="3" name="Content Placeholder 2"/>
          <p:cNvSpPr>
            <a:spLocks noGrp="1"/>
          </p:cNvSpPr>
          <p:nvPr>
            <p:ph idx="1"/>
          </p:nvPr>
        </p:nvSpPr>
        <p:spPr>
          <a:xfrm>
            <a:off x="17881999" y="5002961"/>
            <a:ext cx="21294090" cy="24693033"/>
          </a:xfrm>
        </p:spPr>
        <p:txBody>
          <a:bodyPr/>
          <a:lstStyle>
            <a:lvl1pPr>
              <a:defRPr sz="14720"/>
            </a:lvl1pPr>
            <a:lvl2pPr>
              <a:defRPr sz="12880"/>
            </a:lvl2pPr>
            <a:lvl3pPr>
              <a:defRPr sz="11040"/>
            </a:lvl3pPr>
            <a:lvl4pPr>
              <a:defRPr sz="9200"/>
            </a:lvl4pPr>
            <a:lvl5pPr>
              <a:defRPr sz="9200"/>
            </a:lvl5pPr>
            <a:lvl6pPr>
              <a:defRPr sz="9200"/>
            </a:lvl6pPr>
            <a:lvl7pPr>
              <a:defRPr sz="9200"/>
            </a:lvl7pPr>
            <a:lvl8pPr>
              <a:defRPr sz="9200"/>
            </a:lvl8pPr>
            <a:lvl9pPr>
              <a:defRPr sz="9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97269" y="10424160"/>
            <a:ext cx="13566219" cy="19312046"/>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a:t>Edit Master text styles</a:t>
            </a:r>
          </a:p>
        </p:txBody>
      </p:sp>
      <p:sp>
        <p:nvSpPr>
          <p:cNvPr id="5" name="Date Placeholder 4"/>
          <p:cNvSpPr>
            <a:spLocks noGrp="1"/>
          </p:cNvSpPr>
          <p:nvPr>
            <p:ph type="dt" sz="half" idx="10"/>
          </p:nvPr>
        </p:nvSpPr>
        <p:spPr/>
        <p:txBody>
          <a:bodyPr/>
          <a:lstStyle/>
          <a:p>
            <a:fld id="{F2C1B7C4-F090-CA47-B9AB-9273495F18F2}"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29993018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316480"/>
            <a:ext cx="13566219" cy="8107680"/>
          </a:xfrm>
        </p:spPr>
        <p:txBody>
          <a:bodyPr anchor="b"/>
          <a:lstStyle>
            <a:lvl1pPr>
              <a:defRPr sz="14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81999" y="5002961"/>
            <a:ext cx="21294090" cy="24693033"/>
          </a:xfrm>
        </p:spPr>
        <p:txBody>
          <a:bodyPr anchor="t"/>
          <a:lstStyle>
            <a:lvl1pPr marL="0" indent="0">
              <a:buNone/>
              <a:defRPr sz="14720"/>
            </a:lvl1pPr>
            <a:lvl2pPr marL="2103120" indent="0">
              <a:buNone/>
              <a:defRPr sz="12880"/>
            </a:lvl2pPr>
            <a:lvl3pPr marL="4206240" indent="0">
              <a:buNone/>
              <a:defRPr sz="11040"/>
            </a:lvl3pPr>
            <a:lvl4pPr marL="6309360" indent="0">
              <a:buNone/>
              <a:defRPr sz="9200"/>
            </a:lvl4pPr>
            <a:lvl5pPr marL="8412480" indent="0">
              <a:buNone/>
              <a:defRPr sz="9200"/>
            </a:lvl5pPr>
            <a:lvl6pPr marL="10515600" indent="0">
              <a:buNone/>
              <a:defRPr sz="9200"/>
            </a:lvl6pPr>
            <a:lvl7pPr marL="12618720" indent="0">
              <a:buNone/>
              <a:defRPr sz="9200"/>
            </a:lvl7pPr>
            <a:lvl8pPr marL="14721840" indent="0">
              <a:buNone/>
              <a:defRPr sz="9200"/>
            </a:lvl8pPr>
            <a:lvl9pPr marL="16824960" indent="0">
              <a:buNone/>
              <a:defRPr sz="9200"/>
            </a:lvl9pPr>
          </a:lstStyle>
          <a:p>
            <a:r>
              <a:rPr lang="en-US"/>
              <a:t>Click icon to add picture</a:t>
            </a:r>
            <a:endParaRPr lang="en-US" dirty="0"/>
          </a:p>
        </p:txBody>
      </p:sp>
      <p:sp>
        <p:nvSpPr>
          <p:cNvPr id="4" name="Text Placeholder 3"/>
          <p:cNvSpPr>
            <a:spLocks noGrp="1"/>
          </p:cNvSpPr>
          <p:nvPr>
            <p:ph type="body" sz="half" idx="2"/>
          </p:nvPr>
        </p:nvSpPr>
        <p:spPr>
          <a:xfrm>
            <a:off x="2897269" y="10424160"/>
            <a:ext cx="13566219" cy="19312046"/>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a:t>Edit Master text styles</a:t>
            </a:r>
          </a:p>
        </p:txBody>
      </p:sp>
      <p:sp>
        <p:nvSpPr>
          <p:cNvPr id="5" name="Date Placeholder 4"/>
          <p:cNvSpPr>
            <a:spLocks noGrp="1"/>
          </p:cNvSpPr>
          <p:nvPr>
            <p:ph type="dt" sz="half" idx="10"/>
          </p:nvPr>
        </p:nvSpPr>
        <p:spPr/>
        <p:txBody>
          <a:bodyPr/>
          <a:lstStyle/>
          <a:p>
            <a:fld id="{F2C1B7C4-F090-CA47-B9AB-9273495F18F2}" type="datetimeFigureOut">
              <a:rPr lang="en-US" smtClean="0"/>
              <a:t>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B9132-9EE0-1B4F-BCC0-B8F393BE8E9E}" type="slidenum">
              <a:rPr lang="en-US" smtClean="0"/>
              <a:t>‹#›</a:t>
            </a:fld>
            <a:endParaRPr lang="en-US"/>
          </a:p>
        </p:txBody>
      </p:sp>
    </p:spTree>
    <p:extLst>
      <p:ext uri="{BB962C8B-B14F-4D97-AF65-F5344CB8AC3E}">
        <p14:creationId xmlns:p14="http://schemas.microsoft.com/office/powerpoint/2010/main" val="347810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1790" y="1849974"/>
            <a:ext cx="36278820" cy="671618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91790" y="9249833"/>
            <a:ext cx="36278820" cy="220467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91790" y="32205514"/>
            <a:ext cx="9464040" cy="1849967"/>
          </a:xfrm>
          <a:prstGeom prst="rect">
            <a:avLst/>
          </a:prstGeom>
        </p:spPr>
        <p:txBody>
          <a:bodyPr vert="horz" lIns="91440" tIns="45720" rIns="91440" bIns="45720" rtlCol="0" anchor="ctr"/>
          <a:lstStyle>
            <a:lvl1pPr algn="l">
              <a:defRPr sz="5520">
                <a:solidFill>
                  <a:schemeClr val="tx1">
                    <a:tint val="75000"/>
                  </a:schemeClr>
                </a:solidFill>
              </a:defRPr>
            </a:lvl1pPr>
          </a:lstStyle>
          <a:p>
            <a:fld id="{F2C1B7C4-F090-CA47-B9AB-9273495F18F2}" type="datetimeFigureOut">
              <a:rPr lang="en-US" smtClean="0"/>
              <a:t>2/6/20</a:t>
            </a:fld>
            <a:endParaRPr lang="en-US"/>
          </a:p>
        </p:txBody>
      </p:sp>
      <p:sp>
        <p:nvSpPr>
          <p:cNvPr id="5" name="Footer Placeholder 4"/>
          <p:cNvSpPr>
            <a:spLocks noGrp="1"/>
          </p:cNvSpPr>
          <p:nvPr>
            <p:ph type="ftr" sz="quarter" idx="3"/>
          </p:nvPr>
        </p:nvSpPr>
        <p:spPr>
          <a:xfrm>
            <a:off x="13933170" y="32205514"/>
            <a:ext cx="14196060" cy="1849967"/>
          </a:xfrm>
          <a:prstGeom prst="rect">
            <a:avLst/>
          </a:prstGeom>
        </p:spPr>
        <p:txBody>
          <a:bodyPr vert="horz" lIns="91440" tIns="45720" rIns="91440" bIns="45720" rtlCol="0" anchor="ctr"/>
          <a:lstStyle>
            <a:lvl1pPr algn="ctr">
              <a:defRPr sz="5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706570" y="32205514"/>
            <a:ext cx="9464040" cy="1849967"/>
          </a:xfrm>
          <a:prstGeom prst="rect">
            <a:avLst/>
          </a:prstGeom>
        </p:spPr>
        <p:txBody>
          <a:bodyPr vert="horz" lIns="91440" tIns="45720" rIns="91440" bIns="45720" rtlCol="0" anchor="ctr"/>
          <a:lstStyle>
            <a:lvl1pPr algn="r">
              <a:defRPr sz="5520">
                <a:solidFill>
                  <a:schemeClr val="tx1">
                    <a:tint val="75000"/>
                  </a:schemeClr>
                </a:solidFill>
              </a:defRPr>
            </a:lvl1pPr>
          </a:lstStyle>
          <a:p>
            <a:fld id="{3FEB9132-9EE0-1B4F-BCC0-B8F393BE8E9E}" type="slidenum">
              <a:rPr lang="en-US" smtClean="0"/>
              <a:t>‹#›</a:t>
            </a:fld>
            <a:endParaRPr lang="en-US"/>
          </a:p>
        </p:txBody>
      </p:sp>
    </p:spTree>
    <p:extLst>
      <p:ext uri="{BB962C8B-B14F-4D97-AF65-F5344CB8AC3E}">
        <p14:creationId xmlns:p14="http://schemas.microsoft.com/office/powerpoint/2010/main" val="334480774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4206240" rtl="0" eaLnBrk="1" latinLnBrk="0" hangingPunct="1">
        <a:lnSpc>
          <a:spcPct val="90000"/>
        </a:lnSpc>
        <a:spcBef>
          <a:spcPct val="0"/>
        </a:spcBef>
        <a:buNone/>
        <a:defRPr sz="20240" kern="1200">
          <a:solidFill>
            <a:schemeClr val="tx1"/>
          </a:solidFill>
          <a:latin typeface="+mj-lt"/>
          <a:ea typeface="+mj-ea"/>
          <a:cs typeface="+mj-cs"/>
        </a:defRPr>
      </a:lvl1pPr>
    </p:titleStyle>
    <p:bodyStyle>
      <a:lvl1pPr marL="1051560" indent="-1051560" algn="l" defTabSz="4206240" rtl="0" eaLnBrk="1" latinLnBrk="0" hangingPunct="1">
        <a:lnSpc>
          <a:spcPct val="90000"/>
        </a:lnSpc>
        <a:spcBef>
          <a:spcPts val="4600"/>
        </a:spcBef>
        <a:buFont typeface="Arial" panose="020B0604020202020204" pitchFamily="34" charset="0"/>
        <a:buChar char="•"/>
        <a:defRPr sz="12880" kern="1200">
          <a:solidFill>
            <a:schemeClr val="tx1"/>
          </a:solidFill>
          <a:latin typeface="+mn-lt"/>
          <a:ea typeface="+mn-ea"/>
          <a:cs typeface="+mn-cs"/>
        </a:defRPr>
      </a:lvl1pPr>
      <a:lvl2pPr marL="3154680" indent="-1051560" algn="l" defTabSz="4206240" rtl="0" eaLnBrk="1" latinLnBrk="0" hangingPunct="1">
        <a:lnSpc>
          <a:spcPct val="90000"/>
        </a:lnSpc>
        <a:spcBef>
          <a:spcPts val="2300"/>
        </a:spcBef>
        <a:buFont typeface="Arial" panose="020B0604020202020204" pitchFamily="34" charset="0"/>
        <a:buChar char="•"/>
        <a:defRPr sz="11040" kern="1200">
          <a:solidFill>
            <a:schemeClr val="tx1"/>
          </a:solidFill>
          <a:latin typeface="+mn-lt"/>
          <a:ea typeface="+mn-ea"/>
          <a:cs typeface="+mn-cs"/>
        </a:defRPr>
      </a:lvl2pPr>
      <a:lvl3pPr marL="5257800" indent="-1051560" algn="l" defTabSz="4206240" rtl="0" eaLnBrk="1" latinLnBrk="0" hangingPunct="1">
        <a:lnSpc>
          <a:spcPct val="90000"/>
        </a:lnSpc>
        <a:spcBef>
          <a:spcPts val="2300"/>
        </a:spcBef>
        <a:buFont typeface="Arial" panose="020B0604020202020204" pitchFamily="34" charset="0"/>
        <a:buChar char="•"/>
        <a:defRPr sz="9200" kern="1200">
          <a:solidFill>
            <a:schemeClr val="tx1"/>
          </a:solidFill>
          <a:latin typeface="+mn-lt"/>
          <a:ea typeface="+mn-ea"/>
          <a:cs typeface="+mn-cs"/>
        </a:defRPr>
      </a:lvl3pPr>
      <a:lvl4pPr marL="73609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4pPr>
      <a:lvl5pPr marL="946404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5pPr>
      <a:lvl6pPr marL="1156716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6pPr>
      <a:lvl7pPr marL="1367028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7pPr>
      <a:lvl8pPr marL="1577340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8pPr>
      <a:lvl9pPr marL="178765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9pPr>
    </p:bodyStyle>
    <p:otherStyle>
      <a:defPPr>
        <a:defRPr lang="en-US"/>
      </a:defPPr>
      <a:lvl1pPr marL="0" algn="l" defTabSz="4206240" rtl="0" eaLnBrk="1" latinLnBrk="0" hangingPunct="1">
        <a:defRPr sz="8280" kern="1200">
          <a:solidFill>
            <a:schemeClr val="tx1"/>
          </a:solidFill>
          <a:latin typeface="+mn-lt"/>
          <a:ea typeface="+mn-ea"/>
          <a:cs typeface="+mn-cs"/>
        </a:defRPr>
      </a:lvl1pPr>
      <a:lvl2pPr marL="2103120" algn="l" defTabSz="4206240" rtl="0" eaLnBrk="1" latinLnBrk="0" hangingPunct="1">
        <a:defRPr sz="8280" kern="1200">
          <a:solidFill>
            <a:schemeClr val="tx1"/>
          </a:solidFill>
          <a:latin typeface="+mn-lt"/>
          <a:ea typeface="+mn-ea"/>
          <a:cs typeface="+mn-cs"/>
        </a:defRPr>
      </a:lvl2pPr>
      <a:lvl3pPr marL="4206240" algn="l" defTabSz="4206240" rtl="0" eaLnBrk="1" latinLnBrk="0" hangingPunct="1">
        <a:defRPr sz="8280" kern="1200">
          <a:solidFill>
            <a:schemeClr val="tx1"/>
          </a:solidFill>
          <a:latin typeface="+mn-lt"/>
          <a:ea typeface="+mn-ea"/>
          <a:cs typeface="+mn-cs"/>
        </a:defRPr>
      </a:lvl3pPr>
      <a:lvl4pPr marL="6309360" algn="l" defTabSz="4206240" rtl="0" eaLnBrk="1" latinLnBrk="0" hangingPunct="1">
        <a:defRPr sz="8280" kern="1200">
          <a:solidFill>
            <a:schemeClr val="tx1"/>
          </a:solidFill>
          <a:latin typeface="+mn-lt"/>
          <a:ea typeface="+mn-ea"/>
          <a:cs typeface="+mn-cs"/>
        </a:defRPr>
      </a:lvl4pPr>
      <a:lvl5pPr marL="8412480" algn="l" defTabSz="4206240" rtl="0" eaLnBrk="1" latinLnBrk="0" hangingPunct="1">
        <a:defRPr sz="8280" kern="1200">
          <a:solidFill>
            <a:schemeClr val="tx1"/>
          </a:solidFill>
          <a:latin typeface="+mn-lt"/>
          <a:ea typeface="+mn-ea"/>
          <a:cs typeface="+mn-cs"/>
        </a:defRPr>
      </a:lvl5pPr>
      <a:lvl6pPr marL="10515600" algn="l" defTabSz="4206240" rtl="0" eaLnBrk="1" latinLnBrk="0" hangingPunct="1">
        <a:defRPr sz="8280" kern="1200">
          <a:solidFill>
            <a:schemeClr val="tx1"/>
          </a:solidFill>
          <a:latin typeface="+mn-lt"/>
          <a:ea typeface="+mn-ea"/>
          <a:cs typeface="+mn-cs"/>
        </a:defRPr>
      </a:lvl6pPr>
      <a:lvl7pPr marL="12618720" algn="l" defTabSz="4206240" rtl="0" eaLnBrk="1" latinLnBrk="0" hangingPunct="1">
        <a:defRPr sz="8280" kern="1200">
          <a:solidFill>
            <a:schemeClr val="tx1"/>
          </a:solidFill>
          <a:latin typeface="+mn-lt"/>
          <a:ea typeface="+mn-ea"/>
          <a:cs typeface="+mn-cs"/>
        </a:defRPr>
      </a:lvl7pPr>
      <a:lvl8pPr marL="14721840" algn="l" defTabSz="4206240" rtl="0" eaLnBrk="1" latinLnBrk="0" hangingPunct="1">
        <a:defRPr sz="8280" kern="1200">
          <a:solidFill>
            <a:schemeClr val="tx1"/>
          </a:solidFill>
          <a:latin typeface="+mn-lt"/>
          <a:ea typeface="+mn-ea"/>
          <a:cs typeface="+mn-cs"/>
        </a:defRPr>
      </a:lvl8pPr>
      <a:lvl9pPr marL="16824960" algn="l" defTabSz="4206240" rtl="0" eaLnBrk="1" latinLnBrk="0" hangingPunct="1">
        <a:defRPr sz="82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hyperlink" Target="mailto:aeg633@wildcats.unh.edu" TargetMode="External"/><Relationship Id="rId26" Type="http://schemas.openxmlformats.org/officeDocument/2006/relationships/image" Target="../media/image20.tiff"/><Relationship Id="rId3" Type="http://schemas.openxmlformats.org/officeDocument/2006/relationships/image" Target="../media/image1.tiff"/><Relationship Id="rId21" Type="http://schemas.openxmlformats.org/officeDocument/2006/relationships/chart" Target="../charts/chart2.xml"/><Relationship Id="rId7" Type="http://schemas.openxmlformats.org/officeDocument/2006/relationships/image" Target="../media/image5.tiff"/><Relationship Id="rId12" Type="http://schemas.openxmlformats.org/officeDocument/2006/relationships/image" Target="../media/image10.tiff"/><Relationship Id="rId17" Type="http://schemas.openxmlformats.org/officeDocument/2006/relationships/image" Target="../media/image15.png"/><Relationship Id="rId25" Type="http://schemas.openxmlformats.org/officeDocument/2006/relationships/chart" Target="../charts/chart3.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tiff"/><Relationship Id="rId24" Type="http://schemas.openxmlformats.org/officeDocument/2006/relationships/image" Target="../media/image19.tiff"/><Relationship Id="rId5" Type="http://schemas.openxmlformats.org/officeDocument/2006/relationships/image" Target="../media/image3.tiff"/><Relationship Id="rId15" Type="http://schemas.openxmlformats.org/officeDocument/2006/relationships/image" Target="../media/image13.tiff"/><Relationship Id="rId23" Type="http://schemas.openxmlformats.org/officeDocument/2006/relationships/image" Target="../media/image18.jpeg"/><Relationship Id="rId10" Type="http://schemas.openxmlformats.org/officeDocument/2006/relationships/image" Target="../media/image8.jpeg"/><Relationship Id="rId19" Type="http://schemas.openxmlformats.org/officeDocument/2006/relationships/image" Target="../media/image16.tiff"/><Relationship Id="rId4" Type="http://schemas.openxmlformats.org/officeDocument/2006/relationships/image" Target="../media/image2.tiff"/><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D2C8-DD82-C949-9E53-BB232144B0CC}"/>
              </a:ext>
            </a:extLst>
          </p:cNvPr>
          <p:cNvSpPr>
            <a:spLocks noGrp="1"/>
          </p:cNvSpPr>
          <p:nvPr>
            <p:ph type="ctrTitle"/>
          </p:nvPr>
        </p:nvSpPr>
        <p:spPr>
          <a:xfrm>
            <a:off x="6900724" y="-1871161"/>
            <a:ext cx="28784186" cy="5123868"/>
          </a:xfrm>
        </p:spPr>
        <p:txBody>
          <a:bodyPr>
            <a:normAutofit/>
          </a:bodyPr>
          <a:lstStyle/>
          <a:p>
            <a:r>
              <a:rPr lang="en-US" sz="5800" b="1" dirty="0">
                <a:solidFill>
                  <a:srgbClr val="002060"/>
                </a:solidFill>
              </a:rPr>
              <a:t>Optimizing Day Neutral Strawberry Production in Controlled Environment Agriculture Systems</a:t>
            </a:r>
            <a:br>
              <a:rPr lang="en-US" sz="2660" dirty="0">
                <a:solidFill>
                  <a:srgbClr val="002060"/>
                </a:solidFill>
              </a:rPr>
            </a:br>
            <a:br>
              <a:rPr lang="en-US" sz="2660" dirty="0">
                <a:solidFill>
                  <a:srgbClr val="002060"/>
                </a:solidFill>
              </a:rPr>
            </a:br>
            <a:r>
              <a:rPr lang="en-US" sz="3920" dirty="0">
                <a:solidFill>
                  <a:srgbClr val="002060"/>
                </a:solidFill>
              </a:rPr>
              <a:t>Anna </a:t>
            </a:r>
            <a:r>
              <a:rPr lang="en-US" sz="3920" dirty="0" err="1">
                <a:solidFill>
                  <a:srgbClr val="002060"/>
                </a:solidFill>
              </a:rPr>
              <a:t>DeVitto</a:t>
            </a:r>
            <a:r>
              <a:rPr lang="en-US" sz="3920" dirty="0">
                <a:solidFill>
                  <a:srgbClr val="002060"/>
                </a:solidFill>
              </a:rPr>
              <a:t>, Anissa </a:t>
            </a:r>
            <a:r>
              <a:rPr lang="en-US" sz="3920" dirty="0" err="1">
                <a:solidFill>
                  <a:srgbClr val="002060"/>
                </a:solidFill>
              </a:rPr>
              <a:t>Poleatewich</a:t>
            </a:r>
            <a:r>
              <a:rPr lang="en-US" sz="3920" dirty="0">
                <a:solidFill>
                  <a:srgbClr val="002060"/>
                </a:solidFill>
              </a:rPr>
              <a:t>, Todd </a:t>
            </a:r>
            <a:r>
              <a:rPr lang="en-US" sz="3920" dirty="0" err="1">
                <a:solidFill>
                  <a:srgbClr val="002060"/>
                </a:solidFill>
              </a:rPr>
              <a:t>Guerdat</a:t>
            </a:r>
            <a:br>
              <a:rPr lang="en-US" sz="3920" dirty="0">
                <a:solidFill>
                  <a:srgbClr val="002060"/>
                </a:solidFill>
              </a:rPr>
            </a:br>
            <a:r>
              <a:rPr lang="en-US" sz="3920" dirty="0">
                <a:solidFill>
                  <a:srgbClr val="002060"/>
                </a:solidFill>
              </a:rPr>
              <a:t>Department of Agriculture, Nutrition &amp; Food Systems, University of New Hampshire Durham, NH</a:t>
            </a:r>
          </a:p>
        </p:txBody>
      </p:sp>
      <p:pic>
        <p:nvPicPr>
          <p:cNvPr id="4" name="Picture 3">
            <a:extLst>
              <a:ext uri="{FF2B5EF4-FFF2-40B4-BE49-F238E27FC236}">
                <a16:creationId xmlns:a16="http://schemas.microsoft.com/office/drawing/2014/main" id="{93A30524-0130-9F48-8C2C-08F50D96B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8723" y="8031877"/>
            <a:ext cx="4022574" cy="4850362"/>
          </a:xfrm>
          <a:prstGeom prst="rect">
            <a:avLst/>
          </a:prstGeom>
        </p:spPr>
      </p:pic>
      <p:pic>
        <p:nvPicPr>
          <p:cNvPr id="6" name="Picture 5">
            <a:extLst>
              <a:ext uri="{FF2B5EF4-FFF2-40B4-BE49-F238E27FC236}">
                <a16:creationId xmlns:a16="http://schemas.microsoft.com/office/drawing/2014/main" id="{1491D164-A697-0749-89F1-F0D3E93180F3}"/>
              </a:ext>
            </a:extLst>
          </p:cNvPr>
          <p:cNvPicPr>
            <a:picLocks noChangeAspect="1"/>
          </p:cNvPicPr>
          <p:nvPr/>
        </p:nvPicPr>
        <p:blipFill>
          <a:blip r:embed="rId4"/>
          <a:stretch>
            <a:fillRect/>
          </a:stretch>
        </p:blipFill>
        <p:spPr>
          <a:xfrm>
            <a:off x="37439420" y="377575"/>
            <a:ext cx="3231581" cy="2876116"/>
          </a:xfrm>
          <a:prstGeom prst="rect">
            <a:avLst/>
          </a:prstGeom>
        </p:spPr>
      </p:pic>
      <p:pic>
        <p:nvPicPr>
          <p:cNvPr id="9" name="Picture 8">
            <a:extLst>
              <a:ext uri="{FF2B5EF4-FFF2-40B4-BE49-F238E27FC236}">
                <a16:creationId xmlns:a16="http://schemas.microsoft.com/office/drawing/2014/main" id="{E53BF927-E213-5E47-A25C-A591DF9C6C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3835" y="682581"/>
            <a:ext cx="3416889" cy="2420574"/>
          </a:xfrm>
          <a:prstGeom prst="rect">
            <a:avLst/>
          </a:prstGeom>
        </p:spPr>
      </p:pic>
      <p:sp>
        <p:nvSpPr>
          <p:cNvPr id="11" name="TextBox 10">
            <a:extLst>
              <a:ext uri="{FF2B5EF4-FFF2-40B4-BE49-F238E27FC236}">
                <a16:creationId xmlns:a16="http://schemas.microsoft.com/office/drawing/2014/main" id="{A555FE06-2D96-F642-9683-9B641B22F13D}"/>
              </a:ext>
            </a:extLst>
          </p:cNvPr>
          <p:cNvSpPr txBox="1"/>
          <p:nvPr/>
        </p:nvSpPr>
        <p:spPr>
          <a:xfrm>
            <a:off x="29856879" y="4850375"/>
            <a:ext cx="5010084" cy="583237"/>
          </a:xfrm>
          <a:prstGeom prst="rect">
            <a:avLst/>
          </a:prstGeom>
          <a:noFill/>
        </p:spPr>
        <p:txBody>
          <a:bodyPr wrap="square" rtlCol="0">
            <a:spAutoFit/>
          </a:bodyPr>
          <a:lstStyle/>
          <a:p>
            <a:r>
              <a:rPr lang="en-US" sz="3190" b="1" dirty="0">
                <a:solidFill>
                  <a:srgbClr val="002060"/>
                </a:solidFill>
              </a:rPr>
              <a:t>Cultivar x Substrate  </a:t>
            </a:r>
          </a:p>
        </p:txBody>
      </p:sp>
      <p:sp>
        <p:nvSpPr>
          <p:cNvPr id="12" name="TextBox 11">
            <a:extLst>
              <a:ext uri="{FF2B5EF4-FFF2-40B4-BE49-F238E27FC236}">
                <a16:creationId xmlns:a16="http://schemas.microsoft.com/office/drawing/2014/main" id="{0EBBB692-65BE-514F-A087-AC959878D93A}"/>
              </a:ext>
            </a:extLst>
          </p:cNvPr>
          <p:cNvSpPr txBox="1"/>
          <p:nvPr/>
        </p:nvSpPr>
        <p:spPr>
          <a:xfrm>
            <a:off x="29587989" y="5517870"/>
            <a:ext cx="12329023" cy="3151632"/>
          </a:xfrm>
          <a:prstGeom prst="rect">
            <a:avLst/>
          </a:prstGeom>
          <a:noFill/>
        </p:spPr>
        <p:txBody>
          <a:bodyPr wrap="square" rtlCol="0">
            <a:spAutoFit/>
          </a:bodyPr>
          <a:lstStyle/>
          <a:p>
            <a:pPr marL="325759" indent="-325759">
              <a:buFont typeface="Arial" panose="020B0604020202020204" pitchFamily="34" charset="0"/>
              <a:buChar char="•"/>
            </a:pPr>
            <a:r>
              <a:rPr lang="en-US" sz="2840" dirty="0">
                <a:solidFill>
                  <a:srgbClr val="002060"/>
                </a:solidFill>
              </a:rPr>
              <a:t>Three cultivars (Albion, San Andreas, Seascape, and two substrate blends: peat/perlite and peat/perlite/coir blends were evaluated for effects on strawberry yields </a:t>
            </a:r>
          </a:p>
          <a:p>
            <a:pPr marL="325759" indent="-325759">
              <a:buFont typeface="Arial" panose="020B0604020202020204" pitchFamily="34" charset="0"/>
              <a:buChar char="•"/>
            </a:pPr>
            <a:r>
              <a:rPr lang="en-US" sz="2840" dirty="0">
                <a:solidFill>
                  <a:srgbClr val="002060"/>
                </a:solidFill>
              </a:rPr>
              <a:t>Results of the study showed no significant differences in cultivars or substrates in terms of overall yields</a:t>
            </a:r>
          </a:p>
          <a:p>
            <a:pPr marL="325759" indent="-325759">
              <a:buFont typeface="Arial" panose="020B0604020202020204" pitchFamily="34" charset="0"/>
              <a:buChar char="•"/>
            </a:pPr>
            <a:r>
              <a:rPr lang="en-US" sz="2840" dirty="0">
                <a:solidFill>
                  <a:srgbClr val="002060"/>
                </a:solidFill>
              </a:rPr>
              <a:t>-seascape plants produced misshapen, unmarketable fruit under high heat (temperatures above 90</a:t>
            </a:r>
            <a:r>
              <a:rPr lang="en-US" sz="2840" baseline="30000" dirty="0">
                <a:solidFill>
                  <a:srgbClr val="002060"/>
                </a:solidFill>
              </a:rPr>
              <a:t>◦</a:t>
            </a:r>
            <a:r>
              <a:rPr lang="en-US" sz="2840" dirty="0">
                <a:solidFill>
                  <a:srgbClr val="002060"/>
                </a:solidFill>
              </a:rPr>
              <a:t>F)</a:t>
            </a:r>
          </a:p>
        </p:txBody>
      </p:sp>
      <p:sp>
        <p:nvSpPr>
          <p:cNvPr id="13" name="TextBox 12">
            <a:extLst>
              <a:ext uri="{FF2B5EF4-FFF2-40B4-BE49-F238E27FC236}">
                <a16:creationId xmlns:a16="http://schemas.microsoft.com/office/drawing/2014/main" id="{3C180465-F242-384D-95EE-D04615551905}"/>
              </a:ext>
            </a:extLst>
          </p:cNvPr>
          <p:cNvSpPr txBox="1"/>
          <p:nvPr/>
        </p:nvSpPr>
        <p:spPr>
          <a:xfrm>
            <a:off x="15480984" y="3962021"/>
            <a:ext cx="11453377" cy="583237"/>
          </a:xfrm>
          <a:prstGeom prst="rect">
            <a:avLst/>
          </a:prstGeom>
          <a:noFill/>
        </p:spPr>
        <p:txBody>
          <a:bodyPr wrap="square" rtlCol="0">
            <a:spAutoFit/>
          </a:bodyPr>
          <a:lstStyle/>
          <a:p>
            <a:r>
              <a:rPr lang="en-US" sz="3190" b="1" dirty="0">
                <a:solidFill>
                  <a:srgbClr val="002060"/>
                </a:solidFill>
              </a:rPr>
              <a:t>Greenhouse production of day-neutral strawberries</a:t>
            </a:r>
          </a:p>
        </p:txBody>
      </p:sp>
      <p:sp>
        <p:nvSpPr>
          <p:cNvPr id="14" name="TextBox 13">
            <a:extLst>
              <a:ext uri="{FF2B5EF4-FFF2-40B4-BE49-F238E27FC236}">
                <a16:creationId xmlns:a16="http://schemas.microsoft.com/office/drawing/2014/main" id="{885CC018-C9EA-2E4C-901A-FC9D9ED55D9B}"/>
              </a:ext>
            </a:extLst>
          </p:cNvPr>
          <p:cNvSpPr txBox="1"/>
          <p:nvPr/>
        </p:nvSpPr>
        <p:spPr>
          <a:xfrm>
            <a:off x="12205522" y="4983501"/>
            <a:ext cx="16034051" cy="3357842"/>
          </a:xfrm>
          <a:prstGeom prst="rect">
            <a:avLst/>
          </a:prstGeom>
          <a:noFill/>
        </p:spPr>
        <p:txBody>
          <a:bodyPr wrap="square" rtlCol="0">
            <a:spAutoFit/>
          </a:bodyPr>
          <a:lstStyle/>
          <a:p>
            <a:pPr marL="457200" indent="-457200">
              <a:buFont typeface="Arial" panose="020B0604020202020204" pitchFamily="34" charset="0"/>
              <a:buChar char="•"/>
            </a:pPr>
            <a:r>
              <a:rPr lang="en-US" sz="2840" dirty="0">
                <a:solidFill>
                  <a:srgbClr val="002060"/>
                </a:solidFill>
              </a:rPr>
              <a:t>21-27℃ day/14-18℃ nighttime temperatures (larger DIF than most crops)</a:t>
            </a:r>
          </a:p>
          <a:p>
            <a:pPr marL="457200" indent="-457200">
              <a:buFont typeface="Arial" panose="020B0604020202020204" pitchFamily="34" charset="0"/>
              <a:buChar char="•"/>
            </a:pPr>
            <a:r>
              <a:rPr lang="en-US" sz="2840" dirty="0">
                <a:solidFill>
                  <a:srgbClr val="002060"/>
                </a:solidFill>
              </a:rPr>
              <a:t>High humidity at nighttime (90% or higher)/ ~50% humidity throughout the day (to prevent tip burn)</a:t>
            </a:r>
          </a:p>
          <a:p>
            <a:pPr marL="457200" indent="-457200">
              <a:buFont typeface="Arial" panose="020B0604020202020204" pitchFamily="34" charset="0"/>
              <a:buChar char="•"/>
            </a:pPr>
            <a:r>
              <a:rPr lang="en-US" sz="2840" dirty="0">
                <a:solidFill>
                  <a:srgbClr val="002060"/>
                </a:solidFill>
              </a:rPr>
              <a:t>Substrate (peat/coir/perlite mix)</a:t>
            </a:r>
          </a:p>
          <a:p>
            <a:pPr marL="457200" indent="-457200">
              <a:buFont typeface="Arial" panose="020B0604020202020204" pitchFamily="34" charset="0"/>
              <a:buChar char="•"/>
            </a:pPr>
            <a:r>
              <a:rPr lang="en-US" sz="2840" dirty="0">
                <a:solidFill>
                  <a:srgbClr val="002060"/>
                </a:solidFill>
              </a:rPr>
              <a:t>Drip to drain irrigation</a:t>
            </a:r>
          </a:p>
          <a:p>
            <a:pPr marL="457200" indent="-457200">
              <a:buFont typeface="Arial" panose="020B0604020202020204" pitchFamily="34" charset="0"/>
              <a:buChar char="•"/>
            </a:pPr>
            <a:r>
              <a:rPr lang="en-US" sz="2840" dirty="0">
                <a:solidFill>
                  <a:srgbClr val="002060"/>
                </a:solidFill>
              </a:rPr>
              <a:t>Removal of flowers/fruit prior to </a:t>
            </a:r>
          </a:p>
          <a:p>
            <a:pPr marL="457200" indent="-457200">
              <a:buFont typeface="Arial" panose="020B0604020202020204" pitchFamily="34" charset="0"/>
              <a:buChar char="•"/>
            </a:pPr>
            <a:r>
              <a:rPr lang="en-US" sz="2840" dirty="0">
                <a:solidFill>
                  <a:srgbClr val="002060"/>
                </a:solidFill>
              </a:rPr>
              <a:t>Hand pollination with the use of a leaf blower (introduction of bumble bees on larger scale)</a:t>
            </a:r>
          </a:p>
          <a:p>
            <a:endParaRPr lang="en-US" sz="2090" dirty="0">
              <a:solidFill>
                <a:schemeClr val="accent1">
                  <a:lumMod val="75000"/>
                </a:schemeClr>
              </a:solidFill>
            </a:endParaRPr>
          </a:p>
          <a:p>
            <a:endParaRPr lang="en-US" sz="2090" dirty="0">
              <a:solidFill>
                <a:schemeClr val="accent1">
                  <a:lumMod val="75000"/>
                </a:schemeClr>
              </a:solidFill>
            </a:endParaRPr>
          </a:p>
        </p:txBody>
      </p:sp>
      <p:sp>
        <p:nvSpPr>
          <p:cNvPr id="16" name="TextBox 15">
            <a:extLst>
              <a:ext uri="{FF2B5EF4-FFF2-40B4-BE49-F238E27FC236}">
                <a16:creationId xmlns:a16="http://schemas.microsoft.com/office/drawing/2014/main" id="{20688554-F47F-9642-A09B-0DFFF9728ED0}"/>
              </a:ext>
            </a:extLst>
          </p:cNvPr>
          <p:cNvSpPr txBox="1"/>
          <p:nvPr/>
        </p:nvSpPr>
        <p:spPr>
          <a:xfrm>
            <a:off x="-118524" y="16075299"/>
            <a:ext cx="10532095" cy="1074140"/>
          </a:xfrm>
          <a:prstGeom prst="rect">
            <a:avLst/>
          </a:prstGeom>
          <a:noFill/>
        </p:spPr>
        <p:txBody>
          <a:bodyPr wrap="square" rtlCol="0">
            <a:spAutoFit/>
          </a:bodyPr>
          <a:lstStyle/>
          <a:p>
            <a:pPr algn="ctr"/>
            <a:r>
              <a:rPr lang="en-US" sz="3190" b="1" dirty="0">
                <a:solidFill>
                  <a:srgbClr val="002060"/>
                </a:solidFill>
              </a:rPr>
              <a:t>Aquaponics: Alternative nutrient source for hydroponic strawberry production</a:t>
            </a:r>
          </a:p>
        </p:txBody>
      </p:sp>
      <p:sp>
        <p:nvSpPr>
          <p:cNvPr id="17" name="TextBox 16">
            <a:extLst>
              <a:ext uri="{FF2B5EF4-FFF2-40B4-BE49-F238E27FC236}">
                <a16:creationId xmlns:a16="http://schemas.microsoft.com/office/drawing/2014/main" id="{C98CE43F-8C87-7646-A9EE-0D0E2A4E9418}"/>
              </a:ext>
            </a:extLst>
          </p:cNvPr>
          <p:cNvSpPr txBox="1"/>
          <p:nvPr/>
        </p:nvSpPr>
        <p:spPr>
          <a:xfrm>
            <a:off x="366785" y="17319279"/>
            <a:ext cx="10046785" cy="4025717"/>
          </a:xfrm>
          <a:prstGeom prst="rect">
            <a:avLst/>
          </a:prstGeom>
          <a:noFill/>
        </p:spPr>
        <p:txBody>
          <a:bodyPr wrap="square" rtlCol="0">
            <a:spAutoFit/>
          </a:bodyPr>
          <a:lstStyle/>
          <a:p>
            <a:pPr marL="473075" lvl="1" indent="-457200">
              <a:buFont typeface="Arial" panose="020B0604020202020204" pitchFamily="34" charset="0"/>
              <a:buChar char="•"/>
            </a:pPr>
            <a:r>
              <a:rPr lang="en-US" sz="2840" dirty="0">
                <a:solidFill>
                  <a:srgbClr val="002060"/>
                </a:solidFill>
              </a:rPr>
              <a:t>Recycle nutrients from fish waste to fertilize plants (sustainable alternative nutrient source)</a:t>
            </a:r>
          </a:p>
          <a:p>
            <a:pPr marL="473075" lvl="1" indent="-457200">
              <a:buFont typeface="Arial" panose="020B0604020202020204" pitchFamily="34" charset="0"/>
              <a:buChar char="•"/>
            </a:pPr>
            <a:r>
              <a:rPr lang="en-US" sz="2840" dirty="0">
                <a:solidFill>
                  <a:srgbClr val="002060"/>
                </a:solidFill>
              </a:rPr>
              <a:t>All macro/micronutrients available</a:t>
            </a:r>
          </a:p>
          <a:p>
            <a:pPr marL="473075" lvl="1" indent="-457200">
              <a:buFont typeface="Arial" panose="020B0604020202020204" pitchFamily="34" charset="0"/>
              <a:buChar char="•"/>
            </a:pPr>
            <a:r>
              <a:rPr lang="en-US" sz="2840" dirty="0">
                <a:solidFill>
                  <a:srgbClr val="002060"/>
                </a:solidFill>
              </a:rPr>
              <a:t>Through decoupled systems, any additional required nutrients can be supplemented to plants</a:t>
            </a:r>
          </a:p>
          <a:p>
            <a:pPr marL="473075" lvl="1" indent="-457200">
              <a:buFont typeface="Arial" panose="020B0604020202020204" pitchFamily="34" charset="0"/>
              <a:buChar char="•"/>
            </a:pPr>
            <a:r>
              <a:rPr lang="en-US" sz="2840" dirty="0">
                <a:solidFill>
                  <a:srgbClr val="002060"/>
                </a:solidFill>
              </a:rPr>
              <a:t>Intensive filtration process of fish waste through bead and drum filters results in clear solution free of sludge, with available macro/micronutrients in a form that can be taken up by plants</a:t>
            </a:r>
          </a:p>
          <a:p>
            <a:pPr marL="473075" lvl="1" indent="-457200">
              <a:buFont typeface="Arial" panose="020B0604020202020204" pitchFamily="34" charset="0"/>
              <a:buChar char="•"/>
            </a:pPr>
            <a:r>
              <a:rPr lang="en-US" sz="2840" dirty="0">
                <a:solidFill>
                  <a:srgbClr val="002060"/>
                </a:solidFill>
              </a:rPr>
              <a:t>Solids filtered using a drum filter fitted with 50 micron screens</a:t>
            </a:r>
          </a:p>
        </p:txBody>
      </p:sp>
      <p:sp>
        <p:nvSpPr>
          <p:cNvPr id="18" name="TextBox 17">
            <a:extLst>
              <a:ext uri="{FF2B5EF4-FFF2-40B4-BE49-F238E27FC236}">
                <a16:creationId xmlns:a16="http://schemas.microsoft.com/office/drawing/2014/main" id="{50B138C6-2B6B-DA4B-AABC-024F1059C147}"/>
              </a:ext>
            </a:extLst>
          </p:cNvPr>
          <p:cNvSpPr txBox="1"/>
          <p:nvPr/>
        </p:nvSpPr>
        <p:spPr>
          <a:xfrm>
            <a:off x="12125777" y="14729139"/>
            <a:ext cx="8440142" cy="583237"/>
          </a:xfrm>
          <a:prstGeom prst="rect">
            <a:avLst/>
          </a:prstGeom>
          <a:noFill/>
        </p:spPr>
        <p:txBody>
          <a:bodyPr wrap="square" rtlCol="0">
            <a:spAutoFit/>
          </a:bodyPr>
          <a:lstStyle/>
          <a:p>
            <a:r>
              <a:rPr lang="en-US" sz="3190" b="1" dirty="0">
                <a:solidFill>
                  <a:srgbClr val="002060"/>
                </a:solidFill>
              </a:rPr>
              <a:t>Strawberry nutrient regimes (ppm)</a:t>
            </a:r>
            <a:endParaRPr lang="en-US" sz="2660" b="1" dirty="0">
              <a:solidFill>
                <a:srgbClr val="002060"/>
              </a:solidFill>
            </a:endParaRPr>
          </a:p>
        </p:txBody>
      </p:sp>
      <p:sp>
        <p:nvSpPr>
          <p:cNvPr id="19" name="TextBox 18">
            <a:extLst>
              <a:ext uri="{FF2B5EF4-FFF2-40B4-BE49-F238E27FC236}">
                <a16:creationId xmlns:a16="http://schemas.microsoft.com/office/drawing/2014/main" id="{0AC69D39-F0EB-C041-AF6B-16944AF4DAE8}"/>
              </a:ext>
            </a:extLst>
          </p:cNvPr>
          <p:cNvSpPr txBox="1"/>
          <p:nvPr/>
        </p:nvSpPr>
        <p:spPr>
          <a:xfrm>
            <a:off x="27482512" y="-4937628"/>
            <a:ext cx="418784" cy="413959"/>
          </a:xfrm>
          <a:prstGeom prst="rect">
            <a:avLst/>
          </a:prstGeom>
          <a:noFill/>
        </p:spPr>
        <p:txBody>
          <a:bodyPr wrap="square" rtlCol="0">
            <a:spAutoFit/>
          </a:bodyPr>
          <a:lstStyle/>
          <a:p>
            <a:r>
              <a:rPr lang="en-US" sz="2090" dirty="0"/>
              <a:t>-</a:t>
            </a:r>
          </a:p>
        </p:txBody>
      </p:sp>
      <p:graphicFrame>
        <p:nvGraphicFramePr>
          <p:cNvPr id="20" name="Table 19">
            <a:extLst>
              <a:ext uri="{FF2B5EF4-FFF2-40B4-BE49-F238E27FC236}">
                <a16:creationId xmlns:a16="http://schemas.microsoft.com/office/drawing/2014/main" id="{A1FE4595-D862-904B-A069-38D05A793EC5}"/>
              </a:ext>
            </a:extLst>
          </p:cNvPr>
          <p:cNvGraphicFramePr>
            <a:graphicFrameLocks noGrp="1"/>
          </p:cNvGraphicFramePr>
          <p:nvPr>
            <p:extLst>
              <p:ext uri="{D42A27DB-BD31-4B8C-83A1-F6EECF244321}">
                <p14:modId xmlns:p14="http://schemas.microsoft.com/office/powerpoint/2010/main" val="3381103346"/>
              </p:ext>
            </p:extLst>
          </p:nvPr>
        </p:nvGraphicFramePr>
        <p:xfrm>
          <a:off x="12125777" y="15970858"/>
          <a:ext cx="15775522" cy="4668971"/>
        </p:xfrm>
        <a:graphic>
          <a:graphicData uri="http://schemas.openxmlformats.org/drawingml/2006/table">
            <a:tbl>
              <a:tblPr firstRow="1" firstCol="1" bandRow="1">
                <a:tableStyleId>{5C22544A-7EE6-4342-B048-85BDC9FD1C3A}</a:tableStyleId>
              </a:tblPr>
              <a:tblGrid>
                <a:gridCol w="4247928">
                  <a:extLst>
                    <a:ext uri="{9D8B030D-6E8A-4147-A177-3AD203B41FA5}">
                      <a16:colId xmlns:a16="http://schemas.microsoft.com/office/drawing/2014/main" val="1792951908"/>
                    </a:ext>
                  </a:extLst>
                </a:gridCol>
                <a:gridCol w="1623790">
                  <a:extLst>
                    <a:ext uri="{9D8B030D-6E8A-4147-A177-3AD203B41FA5}">
                      <a16:colId xmlns:a16="http://schemas.microsoft.com/office/drawing/2014/main" val="222570898"/>
                    </a:ext>
                  </a:extLst>
                </a:gridCol>
                <a:gridCol w="1769654">
                  <a:extLst>
                    <a:ext uri="{9D8B030D-6E8A-4147-A177-3AD203B41FA5}">
                      <a16:colId xmlns:a16="http://schemas.microsoft.com/office/drawing/2014/main" val="2910460579"/>
                    </a:ext>
                  </a:extLst>
                </a:gridCol>
                <a:gridCol w="1626830">
                  <a:extLst>
                    <a:ext uri="{9D8B030D-6E8A-4147-A177-3AD203B41FA5}">
                      <a16:colId xmlns:a16="http://schemas.microsoft.com/office/drawing/2014/main" val="1401888853"/>
                    </a:ext>
                  </a:extLst>
                </a:gridCol>
                <a:gridCol w="1626830">
                  <a:extLst>
                    <a:ext uri="{9D8B030D-6E8A-4147-A177-3AD203B41FA5}">
                      <a16:colId xmlns:a16="http://schemas.microsoft.com/office/drawing/2014/main" val="3535306783"/>
                    </a:ext>
                  </a:extLst>
                </a:gridCol>
                <a:gridCol w="1626830">
                  <a:extLst>
                    <a:ext uri="{9D8B030D-6E8A-4147-A177-3AD203B41FA5}">
                      <a16:colId xmlns:a16="http://schemas.microsoft.com/office/drawing/2014/main" val="1512050622"/>
                    </a:ext>
                  </a:extLst>
                </a:gridCol>
                <a:gridCol w="1626830">
                  <a:extLst>
                    <a:ext uri="{9D8B030D-6E8A-4147-A177-3AD203B41FA5}">
                      <a16:colId xmlns:a16="http://schemas.microsoft.com/office/drawing/2014/main" val="1460613085"/>
                    </a:ext>
                  </a:extLst>
                </a:gridCol>
                <a:gridCol w="1626830">
                  <a:extLst>
                    <a:ext uri="{9D8B030D-6E8A-4147-A177-3AD203B41FA5}">
                      <a16:colId xmlns:a16="http://schemas.microsoft.com/office/drawing/2014/main" val="4162473960"/>
                    </a:ext>
                  </a:extLst>
                </a:gridCol>
              </a:tblGrid>
              <a:tr h="1081417">
                <a:tc>
                  <a:txBody>
                    <a:bodyPr/>
                    <a:lstStyle/>
                    <a:p>
                      <a:pPr marL="0" marR="0" algn="ctr" fontAlgn="base">
                        <a:spcBef>
                          <a:spcPts val="0"/>
                        </a:spcBef>
                        <a:spcAft>
                          <a:spcPts val="0"/>
                        </a:spcAft>
                      </a:pPr>
                      <a:r>
                        <a:rPr lang="en-US" sz="2400" dirty="0">
                          <a:effectLst/>
                        </a:rPr>
                        <a:t>Nutrient Solution Recipe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NO</a:t>
                      </a:r>
                      <a:r>
                        <a:rPr lang="en-US" sz="2400" baseline="-25000" dirty="0">
                          <a:effectLst/>
                        </a:rPr>
                        <a:t>3</a:t>
                      </a:r>
                      <a:r>
                        <a:rPr lang="en-US" sz="2400" dirty="0">
                          <a:effectLst/>
                        </a:rPr>
                        <a:t>-N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NH</a:t>
                      </a:r>
                      <a:r>
                        <a:rPr lang="en-US" sz="2400" baseline="-25000" dirty="0">
                          <a:effectLst/>
                        </a:rPr>
                        <a:t>4</a:t>
                      </a:r>
                      <a:r>
                        <a:rPr lang="en-US" sz="2400" dirty="0">
                          <a:effectLst/>
                        </a:rPr>
                        <a:t>-N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PO</a:t>
                      </a:r>
                      <a:r>
                        <a:rPr lang="en-US" sz="2400" baseline="-25000" dirty="0">
                          <a:effectLst/>
                        </a:rPr>
                        <a:t>4</a:t>
                      </a:r>
                      <a:r>
                        <a:rPr lang="en-US" sz="2400" dirty="0">
                          <a:effectLst/>
                        </a:rPr>
                        <a:t>-P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Ca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Mg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SO</a:t>
                      </a:r>
                      <a:r>
                        <a:rPr lang="en-US" sz="2400" baseline="-25000" dirty="0">
                          <a:effectLst/>
                        </a:rPr>
                        <a:t>4</a:t>
                      </a:r>
                      <a:r>
                        <a:rPr lang="en-US" sz="2400" dirty="0">
                          <a:effectLst/>
                        </a:rPr>
                        <a: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extLst>
                  <a:ext uri="{0D108BD9-81ED-4DB2-BD59-A6C34878D82A}">
                    <a16:rowId xmlns:a16="http://schemas.microsoft.com/office/drawing/2014/main" val="636497474"/>
                  </a:ext>
                </a:extLst>
              </a:tr>
              <a:tr h="1327861">
                <a:tc>
                  <a:txBody>
                    <a:bodyPr/>
                    <a:lstStyle/>
                    <a:p>
                      <a:pPr marL="0" marR="0" algn="ctr" fontAlgn="base">
                        <a:spcBef>
                          <a:spcPts val="0"/>
                        </a:spcBef>
                        <a:spcAft>
                          <a:spcPts val="0"/>
                        </a:spcAft>
                      </a:pPr>
                      <a:r>
                        <a:rPr lang="en-US" sz="2000" dirty="0">
                          <a:effectLst/>
                        </a:rPr>
                        <a:t>Yamazaki hydroponic strawberry nutrient solution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70  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7  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a:effectLst/>
                        </a:rPr>
                        <a:t>15  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a:effectLst/>
                        </a:rPr>
                        <a:t>117  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a:effectLst/>
                        </a:rPr>
                        <a:t>40  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a:effectLst/>
                        </a:rPr>
                        <a:t>12  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tc>
                  <a:txBody>
                    <a:bodyPr/>
                    <a:lstStyle/>
                    <a:p>
                      <a:pPr marL="0" marR="0" algn="ctr" fontAlgn="base">
                        <a:spcBef>
                          <a:spcPts val="0"/>
                        </a:spcBef>
                        <a:spcAft>
                          <a:spcPts val="0"/>
                        </a:spcAft>
                      </a:pPr>
                      <a:r>
                        <a:rPr lang="en-US" sz="2400" dirty="0">
                          <a:effectLst/>
                        </a:rPr>
                        <a:t>16 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54293" marB="54293" anchor="ctr"/>
                </a:tc>
                <a:extLst>
                  <a:ext uri="{0D108BD9-81ED-4DB2-BD59-A6C34878D82A}">
                    <a16:rowId xmlns:a16="http://schemas.microsoft.com/office/drawing/2014/main" val="2528413667"/>
                  </a:ext>
                </a:extLst>
              </a:tr>
              <a:tr h="931832">
                <a:tc>
                  <a:txBody>
                    <a:bodyPr/>
                    <a:lstStyle/>
                    <a:p>
                      <a:pPr marL="0" marR="0" algn="ctr" fontAlgn="base">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Aquaponic nutrient solution</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80</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0.3</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0.15</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185</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54293" marB="54293" anchor="ctr"/>
                </a:tc>
                <a:extLst>
                  <a:ext uri="{0D108BD9-81ED-4DB2-BD59-A6C34878D82A}">
                    <a16:rowId xmlns:a16="http://schemas.microsoft.com/office/drawing/2014/main" val="3299706200"/>
                  </a:ext>
                </a:extLst>
              </a:tr>
              <a:tr h="1327861">
                <a:tc>
                  <a:txBody>
                    <a:bodyPr/>
                    <a:lstStyle/>
                    <a:p>
                      <a:pPr marL="0" marR="0" algn="ctr" fontAlgn="base">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Aquaponic nutrient solution</a:t>
                      </a:r>
                    </a:p>
                    <a:p>
                      <a:pPr marL="0" marR="0" algn="ctr" fontAlgn="base">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 phosphoric acid</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80</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15</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185</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54293" marB="54293" anchor="ctr"/>
                </a:tc>
                <a:tc>
                  <a:txBody>
                    <a:bodyPr/>
                    <a:lstStyle/>
                    <a:p>
                      <a:pPr marL="0" marR="0" algn="ctr" fontAlgn="base">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54293" marB="54293" anchor="ctr"/>
                </a:tc>
                <a:extLst>
                  <a:ext uri="{0D108BD9-81ED-4DB2-BD59-A6C34878D82A}">
                    <a16:rowId xmlns:a16="http://schemas.microsoft.com/office/drawing/2014/main" val="1418979946"/>
                  </a:ext>
                </a:extLst>
              </a:tr>
            </a:tbl>
          </a:graphicData>
        </a:graphic>
      </p:graphicFrame>
      <p:sp>
        <p:nvSpPr>
          <p:cNvPr id="21" name="TextBox 20">
            <a:extLst>
              <a:ext uri="{FF2B5EF4-FFF2-40B4-BE49-F238E27FC236}">
                <a16:creationId xmlns:a16="http://schemas.microsoft.com/office/drawing/2014/main" id="{9445A418-542C-454B-A988-B0E17FBB3508}"/>
              </a:ext>
            </a:extLst>
          </p:cNvPr>
          <p:cNvSpPr txBox="1"/>
          <p:nvPr/>
        </p:nvSpPr>
        <p:spPr>
          <a:xfrm>
            <a:off x="11702757" y="21095723"/>
            <a:ext cx="16198540" cy="1725088"/>
          </a:xfrm>
          <a:prstGeom prst="rect">
            <a:avLst/>
          </a:prstGeom>
          <a:noFill/>
        </p:spPr>
        <p:txBody>
          <a:bodyPr wrap="square" rtlCol="0">
            <a:spAutoFit/>
          </a:bodyPr>
          <a:lstStyle/>
          <a:p>
            <a:pPr marL="457200" indent="-457200">
              <a:buFont typeface="Arial" panose="020B0604020202020204" pitchFamily="34" charset="0"/>
              <a:buChar char="•"/>
            </a:pPr>
            <a:r>
              <a:rPr lang="en-US" sz="2840" dirty="0">
                <a:solidFill>
                  <a:srgbClr val="002060"/>
                </a:solidFill>
              </a:rPr>
              <a:t>Less than 10% total nitrogen in form of ammonia for optimal fruit production</a:t>
            </a:r>
          </a:p>
          <a:p>
            <a:pPr marL="457200" indent="-457200">
              <a:buFont typeface="Arial" panose="020B0604020202020204" pitchFamily="34" charset="0"/>
              <a:buChar char="•"/>
            </a:pPr>
            <a:r>
              <a:rPr lang="en-US" sz="2840" dirty="0">
                <a:solidFill>
                  <a:srgbClr val="002060"/>
                </a:solidFill>
              </a:rPr>
              <a:t>Target pH between 5.5-6.0</a:t>
            </a:r>
          </a:p>
          <a:p>
            <a:pPr marL="457200" indent="-457200">
              <a:buFont typeface="Arial" panose="020B0604020202020204" pitchFamily="34" charset="0"/>
              <a:buChar char="•"/>
            </a:pPr>
            <a:r>
              <a:rPr lang="en-US" sz="2840" dirty="0">
                <a:solidFill>
                  <a:srgbClr val="002060"/>
                </a:solidFill>
              </a:rPr>
              <a:t>Supplement aquaponic nutrient solution to add phosphorus and lower pH</a:t>
            </a:r>
          </a:p>
          <a:p>
            <a:endParaRPr lang="en-US" sz="2090" dirty="0">
              <a:solidFill>
                <a:schemeClr val="accent1">
                  <a:lumMod val="75000"/>
                </a:schemeClr>
              </a:solidFill>
            </a:endParaRPr>
          </a:p>
        </p:txBody>
      </p:sp>
      <p:sp>
        <p:nvSpPr>
          <p:cNvPr id="25" name="TextBox 24">
            <a:extLst>
              <a:ext uri="{FF2B5EF4-FFF2-40B4-BE49-F238E27FC236}">
                <a16:creationId xmlns:a16="http://schemas.microsoft.com/office/drawing/2014/main" id="{D7EA5A17-6250-944E-AB60-B4F94A632D39}"/>
              </a:ext>
            </a:extLst>
          </p:cNvPr>
          <p:cNvSpPr txBox="1"/>
          <p:nvPr/>
        </p:nvSpPr>
        <p:spPr>
          <a:xfrm>
            <a:off x="1727845" y="3942937"/>
            <a:ext cx="5433710" cy="583237"/>
          </a:xfrm>
          <a:prstGeom prst="rect">
            <a:avLst/>
          </a:prstGeom>
          <a:noFill/>
        </p:spPr>
        <p:txBody>
          <a:bodyPr wrap="square" rtlCol="0">
            <a:spAutoFit/>
          </a:bodyPr>
          <a:lstStyle/>
          <a:p>
            <a:r>
              <a:rPr lang="en-US" sz="3190" b="1" dirty="0">
                <a:solidFill>
                  <a:srgbClr val="002060"/>
                </a:solidFill>
              </a:rPr>
              <a:t>Sustainable Agriculture at UNH</a:t>
            </a:r>
          </a:p>
        </p:txBody>
      </p:sp>
      <p:sp>
        <p:nvSpPr>
          <p:cNvPr id="26" name="TextBox 25">
            <a:extLst>
              <a:ext uri="{FF2B5EF4-FFF2-40B4-BE49-F238E27FC236}">
                <a16:creationId xmlns:a16="http://schemas.microsoft.com/office/drawing/2014/main" id="{E4F35C3F-2842-AB4B-AB44-B657CDBBCC02}"/>
              </a:ext>
            </a:extLst>
          </p:cNvPr>
          <p:cNvSpPr txBox="1"/>
          <p:nvPr/>
        </p:nvSpPr>
        <p:spPr>
          <a:xfrm>
            <a:off x="174704" y="4793397"/>
            <a:ext cx="10238866" cy="4462760"/>
          </a:xfrm>
          <a:prstGeom prst="rect">
            <a:avLst/>
          </a:prstGeom>
          <a:noFill/>
        </p:spPr>
        <p:txBody>
          <a:bodyPr wrap="square" rtlCol="0">
            <a:spAutoFit/>
          </a:bodyPr>
          <a:lstStyle/>
          <a:p>
            <a:pPr algn="just"/>
            <a:r>
              <a:rPr lang="en-US" sz="2840" dirty="0">
                <a:solidFill>
                  <a:srgbClr val="002060"/>
                </a:solidFill>
              </a:rPr>
              <a:t>The department of Agriculture, Nutrition &amp; Food Systems at the University of New Hampshire incorporates all aspects of the food system: soil, plant, animal, and human health. Specifically, my research combines plant (strawberries) and animal (Tilapia) production to reduce off-farm inputs. The implications of this research could expand year-round greenhouse production in the Northeast, thereby creating more food secure communities. Optimizing growing practices not only provides economic benefits for farmers but also can significantly reduce the time and labor required to produce the desired yields.</a:t>
            </a:r>
          </a:p>
        </p:txBody>
      </p:sp>
      <p:sp>
        <p:nvSpPr>
          <p:cNvPr id="30" name="TextBox 29">
            <a:extLst>
              <a:ext uri="{FF2B5EF4-FFF2-40B4-BE49-F238E27FC236}">
                <a16:creationId xmlns:a16="http://schemas.microsoft.com/office/drawing/2014/main" id="{1D61A982-B55E-BA4E-A776-411ADEC6DB26}"/>
              </a:ext>
            </a:extLst>
          </p:cNvPr>
          <p:cNvSpPr txBox="1"/>
          <p:nvPr/>
        </p:nvSpPr>
        <p:spPr>
          <a:xfrm>
            <a:off x="366785" y="30191588"/>
            <a:ext cx="5466405" cy="583237"/>
          </a:xfrm>
          <a:prstGeom prst="rect">
            <a:avLst/>
          </a:prstGeom>
          <a:noFill/>
        </p:spPr>
        <p:txBody>
          <a:bodyPr wrap="square" rtlCol="0">
            <a:spAutoFit/>
          </a:bodyPr>
          <a:lstStyle/>
          <a:p>
            <a:r>
              <a:rPr lang="en-US" sz="3190" b="1" dirty="0">
                <a:solidFill>
                  <a:srgbClr val="002060"/>
                </a:solidFill>
              </a:rPr>
              <a:t>Objectives/goals of research</a:t>
            </a:r>
          </a:p>
        </p:txBody>
      </p:sp>
      <p:sp>
        <p:nvSpPr>
          <p:cNvPr id="31" name="TextBox 30">
            <a:extLst>
              <a:ext uri="{FF2B5EF4-FFF2-40B4-BE49-F238E27FC236}">
                <a16:creationId xmlns:a16="http://schemas.microsoft.com/office/drawing/2014/main" id="{09C954E1-3F85-004D-92EC-F3810492ECFF}"/>
              </a:ext>
            </a:extLst>
          </p:cNvPr>
          <p:cNvSpPr txBox="1"/>
          <p:nvPr/>
        </p:nvSpPr>
        <p:spPr>
          <a:xfrm>
            <a:off x="216466" y="30816557"/>
            <a:ext cx="10532095" cy="2714589"/>
          </a:xfrm>
          <a:prstGeom prst="rect">
            <a:avLst/>
          </a:prstGeom>
          <a:noFill/>
        </p:spPr>
        <p:txBody>
          <a:bodyPr wrap="square" rtlCol="0">
            <a:spAutoFit/>
          </a:bodyPr>
          <a:lstStyle/>
          <a:p>
            <a:pPr marL="434346" indent="-434346">
              <a:buFontTx/>
              <a:buAutoNum type="arabicPeriod"/>
            </a:pPr>
            <a:r>
              <a:rPr lang="en-US" sz="2840" dirty="0">
                <a:solidFill>
                  <a:srgbClr val="002060"/>
                </a:solidFill>
              </a:rPr>
              <a:t>To quantify nutrient requirements and the effect of nutrient solutions on day-neutral strawberries</a:t>
            </a:r>
          </a:p>
          <a:p>
            <a:pPr marL="434346" indent="-434346">
              <a:buAutoNum type="arabicPeriod"/>
            </a:pPr>
            <a:r>
              <a:rPr lang="en-US" sz="2840" dirty="0">
                <a:solidFill>
                  <a:srgbClr val="002060"/>
                </a:solidFill>
              </a:rPr>
              <a:t>To evaluate the effect of cultivar and substrate on day-neutral strawberry yields</a:t>
            </a:r>
          </a:p>
          <a:p>
            <a:pPr marL="434346" indent="-434346">
              <a:buAutoNum type="arabicPeriod"/>
            </a:pPr>
            <a:r>
              <a:rPr lang="en-US" sz="2840" dirty="0">
                <a:solidFill>
                  <a:srgbClr val="002060"/>
                </a:solidFill>
              </a:rPr>
              <a:t>To evaluate the effect of light (DLI) on day-neutral strawberry yields and fruit sugar content</a:t>
            </a:r>
          </a:p>
        </p:txBody>
      </p:sp>
      <p:pic>
        <p:nvPicPr>
          <p:cNvPr id="32" name="Picture 31">
            <a:extLst>
              <a:ext uri="{FF2B5EF4-FFF2-40B4-BE49-F238E27FC236}">
                <a16:creationId xmlns:a16="http://schemas.microsoft.com/office/drawing/2014/main" id="{4F1F2DF1-9E25-0B48-9DEF-CAF0692D60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096239" y="19211797"/>
            <a:ext cx="4285473" cy="3161739"/>
          </a:xfrm>
          <a:prstGeom prst="rect">
            <a:avLst/>
          </a:prstGeom>
        </p:spPr>
      </p:pic>
      <p:sp>
        <p:nvSpPr>
          <p:cNvPr id="34" name="TextBox 33">
            <a:extLst>
              <a:ext uri="{FF2B5EF4-FFF2-40B4-BE49-F238E27FC236}">
                <a16:creationId xmlns:a16="http://schemas.microsoft.com/office/drawing/2014/main" id="{D0CE87FF-AE02-F94B-A52A-3F6B83D0E241}"/>
              </a:ext>
            </a:extLst>
          </p:cNvPr>
          <p:cNvSpPr txBox="1"/>
          <p:nvPr/>
        </p:nvSpPr>
        <p:spPr>
          <a:xfrm>
            <a:off x="30682619" y="25471494"/>
            <a:ext cx="11012996" cy="5221429"/>
          </a:xfrm>
          <a:prstGeom prst="rect">
            <a:avLst/>
          </a:prstGeom>
          <a:noFill/>
        </p:spPr>
        <p:txBody>
          <a:bodyPr wrap="square" numCol="1" rtlCol="0">
            <a:spAutoFit/>
          </a:bodyPr>
          <a:lstStyle/>
          <a:p>
            <a:pPr marL="457200" indent="-457200" algn="just">
              <a:buFont typeface="Arial" panose="020B0604020202020204" pitchFamily="34" charset="0"/>
              <a:buChar char="•"/>
            </a:pPr>
            <a:r>
              <a:rPr lang="en-US" sz="2840" dirty="0">
                <a:solidFill>
                  <a:srgbClr val="002060"/>
                </a:solidFill>
              </a:rPr>
              <a:t>Current guidelines for supplemental lighting requirements for strawberries range between 12-30 moles photon/m</a:t>
            </a:r>
            <a:r>
              <a:rPr lang="en-US" sz="2840" baseline="30000" dirty="0">
                <a:solidFill>
                  <a:srgbClr val="002060"/>
                </a:solidFill>
              </a:rPr>
              <a:t>2</a:t>
            </a:r>
            <a:r>
              <a:rPr lang="en-US" sz="2840" dirty="0">
                <a:solidFill>
                  <a:srgbClr val="002060"/>
                </a:solidFill>
              </a:rPr>
              <a:t>/day </a:t>
            </a:r>
          </a:p>
          <a:p>
            <a:pPr marL="457200" indent="-457200" algn="just">
              <a:buFont typeface="Arial" panose="020B0604020202020204" pitchFamily="34" charset="0"/>
              <a:buChar char="•"/>
            </a:pPr>
            <a:r>
              <a:rPr lang="en-US" sz="2840" dirty="0">
                <a:solidFill>
                  <a:srgbClr val="002060"/>
                </a:solidFill>
              </a:rPr>
              <a:t>How will light intensity affect yields, sugar content (brix), and biomass?</a:t>
            </a:r>
          </a:p>
          <a:p>
            <a:pPr marL="457200" indent="-457200" algn="just">
              <a:buFont typeface="Arial" panose="020B0604020202020204" pitchFamily="34" charset="0"/>
              <a:buChar char="•"/>
            </a:pPr>
            <a:r>
              <a:rPr lang="en-US" sz="2840" dirty="0">
                <a:solidFill>
                  <a:srgbClr val="002060"/>
                </a:solidFill>
              </a:rPr>
              <a:t>Experiment: DLI of 14, 20, and 26 moles photon/m</a:t>
            </a:r>
            <a:r>
              <a:rPr lang="en-US" sz="2840" baseline="30000" dirty="0">
                <a:solidFill>
                  <a:srgbClr val="002060"/>
                </a:solidFill>
              </a:rPr>
              <a:t>2</a:t>
            </a:r>
            <a:r>
              <a:rPr lang="en-US" sz="2840" dirty="0">
                <a:solidFill>
                  <a:srgbClr val="002060"/>
                </a:solidFill>
              </a:rPr>
              <a:t>/day are tested for optimize production </a:t>
            </a:r>
          </a:p>
          <a:p>
            <a:pPr marL="4114800" lvl="8" indent="-457200" algn="just">
              <a:buFont typeface="Arial" panose="020B0604020202020204" pitchFamily="34" charset="0"/>
              <a:buChar char="•"/>
            </a:pPr>
            <a:r>
              <a:rPr lang="en-US" sz="2840" dirty="0">
                <a:solidFill>
                  <a:srgbClr val="002060"/>
                </a:solidFill>
              </a:rPr>
              <a:t>Runner production, fruit yields, plant biomass, brix, and SPAD will be collected and compared between the three lighting treatments </a:t>
            </a:r>
          </a:p>
          <a:p>
            <a:pPr marL="4114800" lvl="8" indent="-457200" algn="just">
              <a:buFont typeface="Arial" panose="020B0604020202020204" pitchFamily="34" charset="0"/>
              <a:buChar char="•"/>
            </a:pPr>
            <a:r>
              <a:rPr lang="en-US" sz="2840" dirty="0">
                <a:solidFill>
                  <a:srgbClr val="002060"/>
                </a:solidFill>
              </a:rPr>
              <a:t>Results of this project could reduce production costs significantly </a:t>
            </a:r>
          </a:p>
          <a:p>
            <a:endParaRPr lang="en-US" sz="2090" dirty="0">
              <a:solidFill>
                <a:schemeClr val="accent5">
                  <a:lumMod val="75000"/>
                </a:schemeClr>
              </a:solidFill>
            </a:endParaRPr>
          </a:p>
        </p:txBody>
      </p:sp>
      <p:sp>
        <p:nvSpPr>
          <p:cNvPr id="36" name="TextBox 35">
            <a:extLst>
              <a:ext uri="{FF2B5EF4-FFF2-40B4-BE49-F238E27FC236}">
                <a16:creationId xmlns:a16="http://schemas.microsoft.com/office/drawing/2014/main" id="{165AFB77-2E20-574E-A0DB-0223308728A3}"/>
              </a:ext>
            </a:extLst>
          </p:cNvPr>
          <p:cNvSpPr txBox="1"/>
          <p:nvPr/>
        </p:nvSpPr>
        <p:spPr>
          <a:xfrm>
            <a:off x="29927857" y="24711307"/>
            <a:ext cx="6367860" cy="583237"/>
          </a:xfrm>
          <a:prstGeom prst="rect">
            <a:avLst/>
          </a:prstGeom>
          <a:noFill/>
        </p:spPr>
        <p:txBody>
          <a:bodyPr wrap="square" rtlCol="0">
            <a:spAutoFit/>
          </a:bodyPr>
          <a:lstStyle/>
          <a:p>
            <a:r>
              <a:rPr lang="en-US" sz="3190" b="1" dirty="0">
                <a:solidFill>
                  <a:srgbClr val="002060"/>
                </a:solidFill>
              </a:rPr>
              <a:t>DLI Light Requirements</a:t>
            </a:r>
          </a:p>
        </p:txBody>
      </p:sp>
      <p:pic>
        <p:nvPicPr>
          <p:cNvPr id="37" name="Picture 36">
            <a:extLst>
              <a:ext uri="{FF2B5EF4-FFF2-40B4-BE49-F238E27FC236}">
                <a16:creationId xmlns:a16="http://schemas.microsoft.com/office/drawing/2014/main" id="{2FE1DC20-3B0C-8948-BE13-A2C3F407A9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14808" y="8031878"/>
            <a:ext cx="3941460" cy="4850361"/>
          </a:xfrm>
          <a:prstGeom prst="rect">
            <a:avLst/>
          </a:prstGeom>
        </p:spPr>
      </p:pic>
      <p:pic>
        <p:nvPicPr>
          <p:cNvPr id="1026" name="Picture 2" descr="https://lh6.googleusercontent.com/VJipTjn1d70Pb7qSLCYCTzgDHl2ZkR61dgrHR9yTU40Zak1fKwT2Ju-gsvUvjmIzffmGYb4yOjUjo9LCIqAqs9LcxSrgYRVwaKiSDpA1YNC2K05h9OQHMk1gx7q5XBc8ieR9fUFarjY">
            <a:extLst>
              <a:ext uri="{FF2B5EF4-FFF2-40B4-BE49-F238E27FC236}">
                <a16:creationId xmlns:a16="http://schemas.microsoft.com/office/drawing/2014/main" id="{EAA9CDE2-7651-E84D-8857-DE2B0F2A8D2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205522" y="8026215"/>
            <a:ext cx="3636244" cy="4848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a6hVVFtBq8Y8zNqFMi99p9xIsoO0d0Uq_N6-8Qwpe3sMIJep86gG_lFyqL9MW-X_HyECKH7wU4lB5EcDEFriD6OKnaxzT3Ws1_ILfx3azZQv0oR2rgmcj-42digP4nMRrRu3wC_QtYg">
            <a:extLst>
              <a:ext uri="{FF2B5EF4-FFF2-40B4-BE49-F238E27FC236}">
                <a16:creationId xmlns:a16="http://schemas.microsoft.com/office/drawing/2014/main" id="{7C28A8BB-8AC4-194E-B5F3-CFCA4F58821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988973" y="8030774"/>
            <a:ext cx="3636239" cy="4848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yEVbWB7sygJPx6LqGai6N1I1VNJqbXcoo-FZO2P9NbSklzt2aUEhBLMaFEKX-cQJwyLh3uXA7gYZbxNmXOLtKCxWskvtvWPpReivrzW9l0DPWw_XIdo7oibas4L9i3Fbx73_WnOD2YA">
            <a:extLst>
              <a:ext uri="{FF2B5EF4-FFF2-40B4-BE49-F238E27FC236}">
                <a16:creationId xmlns:a16="http://schemas.microsoft.com/office/drawing/2014/main" id="{0B3293FD-6155-F54B-BE41-B1F370A5E2B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16200000">
            <a:off x="31337099" y="18685775"/>
            <a:ext cx="3161738" cy="421565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97AA5EE-E0D5-C949-B9DB-1D4AE90FCD8C}"/>
              </a:ext>
            </a:extLst>
          </p:cNvPr>
          <p:cNvSpPr txBox="1"/>
          <p:nvPr/>
        </p:nvSpPr>
        <p:spPr>
          <a:xfrm>
            <a:off x="30807966" y="22570435"/>
            <a:ext cx="11254434" cy="830997"/>
          </a:xfrm>
          <a:prstGeom prst="rect">
            <a:avLst/>
          </a:prstGeom>
          <a:noFill/>
        </p:spPr>
        <p:txBody>
          <a:bodyPr wrap="square" rtlCol="0">
            <a:spAutoFit/>
          </a:bodyPr>
          <a:lstStyle/>
          <a:p>
            <a:r>
              <a:rPr lang="en-US" sz="2400" b="1" dirty="0">
                <a:solidFill>
                  <a:srgbClr val="002060"/>
                </a:solidFill>
              </a:rPr>
              <a:t>Figure 8: </a:t>
            </a:r>
            <a:r>
              <a:rPr lang="en-US" sz="2400" dirty="0">
                <a:solidFill>
                  <a:srgbClr val="002060"/>
                </a:solidFill>
              </a:rPr>
              <a:t>UC Davis cultivar Seascape producing misshapen fruit under daytime temperatures above 32℃</a:t>
            </a:r>
          </a:p>
        </p:txBody>
      </p:sp>
      <p:pic>
        <p:nvPicPr>
          <p:cNvPr id="39" name="Picture 38">
            <a:extLst>
              <a:ext uri="{FF2B5EF4-FFF2-40B4-BE49-F238E27FC236}">
                <a16:creationId xmlns:a16="http://schemas.microsoft.com/office/drawing/2014/main" id="{97980E0D-ED6E-8947-8D5D-6D6BE958E91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2502449" y="30539133"/>
            <a:ext cx="6064777" cy="2704520"/>
          </a:xfrm>
          <a:prstGeom prst="rect">
            <a:avLst/>
          </a:prstGeom>
        </p:spPr>
      </p:pic>
      <p:sp>
        <p:nvSpPr>
          <p:cNvPr id="40" name="TextBox 39">
            <a:extLst>
              <a:ext uri="{FF2B5EF4-FFF2-40B4-BE49-F238E27FC236}">
                <a16:creationId xmlns:a16="http://schemas.microsoft.com/office/drawing/2014/main" id="{508F29A4-3322-EA4F-B1C1-C3025A49B179}"/>
              </a:ext>
            </a:extLst>
          </p:cNvPr>
          <p:cNvSpPr txBox="1"/>
          <p:nvPr/>
        </p:nvSpPr>
        <p:spPr>
          <a:xfrm>
            <a:off x="12334740" y="33312773"/>
            <a:ext cx="7090864" cy="1154162"/>
          </a:xfrm>
          <a:prstGeom prst="rect">
            <a:avLst/>
          </a:prstGeom>
          <a:noFill/>
        </p:spPr>
        <p:txBody>
          <a:bodyPr wrap="square" rtlCol="0">
            <a:spAutoFit/>
          </a:bodyPr>
          <a:lstStyle/>
          <a:p>
            <a:r>
              <a:rPr lang="en-US" sz="2300" b="1" dirty="0">
                <a:solidFill>
                  <a:srgbClr val="002060"/>
                </a:solidFill>
              </a:rPr>
              <a:t>Figure 5: </a:t>
            </a:r>
            <a:r>
              <a:rPr lang="en-US" sz="2300" dirty="0">
                <a:solidFill>
                  <a:srgbClr val="002060"/>
                </a:solidFill>
              </a:rPr>
              <a:t>Far left berry- Aquaponic + Phosphoric Acid Treatment, Middle berry- standard aquaponic solution, far right berry- hydroponic strawberry nutrient solution. </a:t>
            </a:r>
            <a:endParaRPr lang="en-US" sz="2300" dirty="0">
              <a:solidFill>
                <a:schemeClr val="accent5">
                  <a:lumMod val="50000"/>
                </a:schemeClr>
              </a:solidFill>
            </a:endParaRPr>
          </a:p>
        </p:txBody>
      </p:sp>
      <p:sp>
        <p:nvSpPr>
          <p:cNvPr id="41" name="TextBox 40">
            <a:extLst>
              <a:ext uri="{FF2B5EF4-FFF2-40B4-BE49-F238E27FC236}">
                <a16:creationId xmlns:a16="http://schemas.microsoft.com/office/drawing/2014/main" id="{61DC6931-2455-094D-A13A-D71D51F74651}"/>
              </a:ext>
            </a:extLst>
          </p:cNvPr>
          <p:cNvSpPr txBox="1"/>
          <p:nvPr/>
        </p:nvSpPr>
        <p:spPr>
          <a:xfrm>
            <a:off x="12572782" y="29628169"/>
            <a:ext cx="2112891" cy="892552"/>
          </a:xfrm>
          <a:prstGeom prst="rect">
            <a:avLst/>
          </a:prstGeom>
          <a:noFill/>
        </p:spPr>
        <p:txBody>
          <a:bodyPr wrap="square" rtlCol="0">
            <a:spAutoFit/>
          </a:bodyPr>
          <a:lstStyle/>
          <a:p>
            <a:r>
              <a:rPr lang="en-US" sz="2600" dirty="0">
                <a:solidFill>
                  <a:srgbClr val="002060"/>
                </a:solidFill>
              </a:rPr>
              <a:t>AQ+PA: 21.36g</a:t>
            </a:r>
          </a:p>
        </p:txBody>
      </p:sp>
      <p:sp>
        <p:nvSpPr>
          <p:cNvPr id="42" name="TextBox 41">
            <a:extLst>
              <a:ext uri="{FF2B5EF4-FFF2-40B4-BE49-F238E27FC236}">
                <a16:creationId xmlns:a16="http://schemas.microsoft.com/office/drawing/2014/main" id="{A2995354-40FD-DB45-990B-A472ABA8DED5}"/>
              </a:ext>
            </a:extLst>
          </p:cNvPr>
          <p:cNvSpPr txBox="1"/>
          <p:nvPr/>
        </p:nvSpPr>
        <p:spPr>
          <a:xfrm>
            <a:off x="14768292" y="29665102"/>
            <a:ext cx="1985562" cy="892552"/>
          </a:xfrm>
          <a:prstGeom prst="rect">
            <a:avLst/>
          </a:prstGeom>
          <a:noFill/>
        </p:spPr>
        <p:txBody>
          <a:bodyPr wrap="square" rtlCol="0">
            <a:spAutoFit/>
          </a:bodyPr>
          <a:lstStyle/>
          <a:p>
            <a:r>
              <a:rPr lang="en-US" sz="2600" dirty="0">
                <a:solidFill>
                  <a:srgbClr val="002060"/>
                </a:solidFill>
              </a:rPr>
              <a:t>AQ: </a:t>
            </a:r>
          </a:p>
          <a:p>
            <a:r>
              <a:rPr lang="en-US" sz="2600" dirty="0">
                <a:solidFill>
                  <a:srgbClr val="002060"/>
                </a:solidFill>
              </a:rPr>
              <a:t>41.98g</a:t>
            </a:r>
          </a:p>
        </p:txBody>
      </p:sp>
      <p:sp>
        <p:nvSpPr>
          <p:cNvPr id="43" name="TextBox 42">
            <a:extLst>
              <a:ext uri="{FF2B5EF4-FFF2-40B4-BE49-F238E27FC236}">
                <a16:creationId xmlns:a16="http://schemas.microsoft.com/office/drawing/2014/main" id="{AB84AD82-D60D-3C46-BD23-FDF32991916A}"/>
              </a:ext>
            </a:extLst>
          </p:cNvPr>
          <p:cNvSpPr txBox="1"/>
          <p:nvPr/>
        </p:nvSpPr>
        <p:spPr>
          <a:xfrm>
            <a:off x="17134623" y="29683489"/>
            <a:ext cx="1985562" cy="892552"/>
          </a:xfrm>
          <a:prstGeom prst="rect">
            <a:avLst/>
          </a:prstGeom>
          <a:noFill/>
        </p:spPr>
        <p:txBody>
          <a:bodyPr wrap="square" rtlCol="0">
            <a:spAutoFit/>
          </a:bodyPr>
          <a:lstStyle/>
          <a:p>
            <a:r>
              <a:rPr lang="en-US" sz="2600" dirty="0">
                <a:solidFill>
                  <a:srgbClr val="002060"/>
                </a:solidFill>
              </a:rPr>
              <a:t>H: </a:t>
            </a:r>
          </a:p>
          <a:p>
            <a:r>
              <a:rPr lang="en-US" sz="2600" dirty="0">
                <a:solidFill>
                  <a:srgbClr val="002060"/>
                </a:solidFill>
              </a:rPr>
              <a:t>19.78g</a:t>
            </a:r>
          </a:p>
        </p:txBody>
      </p:sp>
      <p:pic>
        <p:nvPicPr>
          <p:cNvPr id="44" name="Picture 43">
            <a:extLst>
              <a:ext uri="{FF2B5EF4-FFF2-40B4-BE49-F238E27FC236}">
                <a16:creationId xmlns:a16="http://schemas.microsoft.com/office/drawing/2014/main" id="{588AF09F-4373-C647-9BB4-8D92DF33147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7237" y="25616471"/>
            <a:ext cx="4152864" cy="3324870"/>
          </a:xfrm>
          <a:prstGeom prst="rect">
            <a:avLst/>
          </a:prstGeom>
        </p:spPr>
      </p:pic>
      <p:pic>
        <p:nvPicPr>
          <p:cNvPr id="1032" name="Picture 8" descr="https://lh6.googleusercontent.com/VvLe87DeAPyjrPwj1dtNZWaNcHE-aq-1fLf-cVxtdQ49IJHQ-GDR_90Wa9mskq08CKjv8PerDBmjqSjIRjMxUkAW-cJkNr0P9qD2CXgCLbmEQAhc71-FKW81cHx0zeoOFtZON6_-2B0">
            <a:extLst>
              <a:ext uri="{FF2B5EF4-FFF2-40B4-BE49-F238E27FC236}">
                <a16:creationId xmlns:a16="http://schemas.microsoft.com/office/drawing/2014/main" id="{B784F8C4-A2E7-704F-A178-4BFB5D4EE53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01305" y="21911689"/>
            <a:ext cx="4128661" cy="34907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4.googleusercontent.com/5ZLynzmgjI12V0aw2_1Hak0vZEEvmeZGH6cG5733KZqVNuBdyp_GhNAIRFkF_TmxOYqI6rFFmTHNvPwMnxwYL6Fv7WwVDuPKJUL91XJ5q6Gj6XwUC78hXkL-aXaJoA8JCxRAi4VPPW8">
            <a:extLst>
              <a:ext uri="{FF2B5EF4-FFF2-40B4-BE49-F238E27FC236}">
                <a16:creationId xmlns:a16="http://schemas.microsoft.com/office/drawing/2014/main" id="{AF9247F5-90A6-9444-9594-5C5122E4614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63137" y="21918053"/>
            <a:ext cx="4128661" cy="3490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9483516C-D168-4E43-8ADF-0FB45F99F9F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927857" y="28002343"/>
            <a:ext cx="4270660" cy="3197423"/>
          </a:xfrm>
          <a:prstGeom prst="rect">
            <a:avLst/>
          </a:prstGeom>
        </p:spPr>
      </p:pic>
      <p:pic>
        <p:nvPicPr>
          <p:cNvPr id="1036" name="Picture 12" descr="https://lh4.googleusercontent.com/gbEr1DvrYkDRYOizw-v221oMG2nQA2VY1-pMMqULDo15PhpTHA6QCqagfZGUsr6tyF9aXoaubZSj7yWlRCFDxKAeam3YupD1gEP5fOr8Gjo7JO_62eX8hERVDdR_7yvP53-4MXIymb8">
            <a:extLst>
              <a:ext uri="{FF2B5EF4-FFF2-40B4-BE49-F238E27FC236}">
                <a16:creationId xmlns:a16="http://schemas.microsoft.com/office/drawing/2014/main" id="{57F1BBE2-B3E8-4B4C-9528-DE979E8C8CAA}"/>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662610" y="25619997"/>
            <a:ext cx="4155773" cy="33603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D97DA6-C402-2344-A318-B750445661EE}"/>
              </a:ext>
            </a:extLst>
          </p:cNvPr>
          <p:cNvSpPr txBox="1"/>
          <p:nvPr/>
        </p:nvSpPr>
        <p:spPr>
          <a:xfrm>
            <a:off x="216466" y="33614573"/>
            <a:ext cx="11086534" cy="1015663"/>
          </a:xfrm>
          <a:prstGeom prst="rect">
            <a:avLst/>
          </a:prstGeom>
          <a:noFill/>
        </p:spPr>
        <p:txBody>
          <a:bodyPr wrap="square" rtlCol="0">
            <a:spAutoFit/>
          </a:bodyPr>
          <a:lstStyle/>
          <a:p>
            <a:r>
              <a:rPr lang="en-US" sz="2000" dirty="0">
                <a:solidFill>
                  <a:srgbClr val="002060"/>
                </a:solidFill>
              </a:rPr>
              <a:t>Acknowledgements: This work was supported by New Hampshire Sea Grant and Northeast Sustainable Agriculture and Research &amp; Education. We also thank Luke </a:t>
            </a:r>
            <a:r>
              <a:rPr lang="en-US" sz="2000" dirty="0" err="1">
                <a:solidFill>
                  <a:srgbClr val="002060"/>
                </a:solidFill>
              </a:rPr>
              <a:t>Hydock</a:t>
            </a:r>
            <a:r>
              <a:rPr lang="en-US" sz="2000" dirty="0">
                <a:solidFill>
                  <a:srgbClr val="002060"/>
                </a:solidFill>
              </a:rPr>
              <a:t>, David </a:t>
            </a:r>
            <a:r>
              <a:rPr lang="en-US" sz="2000" dirty="0" err="1">
                <a:solidFill>
                  <a:srgbClr val="002060"/>
                </a:solidFill>
              </a:rPr>
              <a:t>Goudreault</a:t>
            </a:r>
            <a:r>
              <a:rPr lang="en-US" sz="2000" dirty="0">
                <a:solidFill>
                  <a:srgbClr val="002060"/>
                </a:solidFill>
              </a:rPr>
              <a:t>, Evan Ford, and Kyle Quigley for their technical support and expertise. Pictures taken by Anna </a:t>
            </a:r>
            <a:r>
              <a:rPr lang="en-US" sz="2000" dirty="0" err="1">
                <a:solidFill>
                  <a:srgbClr val="002060"/>
                </a:solidFill>
              </a:rPr>
              <a:t>DeVitto</a:t>
            </a:r>
            <a:r>
              <a:rPr lang="en-US" sz="2000" dirty="0">
                <a:solidFill>
                  <a:srgbClr val="002060"/>
                </a:solidFill>
              </a:rPr>
              <a:t>. </a:t>
            </a:r>
          </a:p>
        </p:txBody>
      </p:sp>
      <p:sp>
        <p:nvSpPr>
          <p:cNvPr id="29" name="TextBox 28">
            <a:extLst>
              <a:ext uri="{FF2B5EF4-FFF2-40B4-BE49-F238E27FC236}">
                <a16:creationId xmlns:a16="http://schemas.microsoft.com/office/drawing/2014/main" id="{C12D15BA-20BB-6348-B72A-E430866F85F7}"/>
              </a:ext>
            </a:extLst>
          </p:cNvPr>
          <p:cNvSpPr txBox="1"/>
          <p:nvPr/>
        </p:nvSpPr>
        <p:spPr>
          <a:xfrm>
            <a:off x="32245011" y="8808964"/>
            <a:ext cx="7702456" cy="461665"/>
          </a:xfrm>
          <a:prstGeom prst="rect">
            <a:avLst/>
          </a:prstGeom>
          <a:noFill/>
        </p:spPr>
        <p:txBody>
          <a:bodyPr wrap="square" rtlCol="0">
            <a:spAutoFit/>
          </a:bodyPr>
          <a:lstStyle/>
          <a:p>
            <a:r>
              <a:rPr lang="en-US" sz="2400" b="1" dirty="0">
                <a:solidFill>
                  <a:srgbClr val="002060"/>
                </a:solidFill>
              </a:rPr>
              <a:t>Table 2: </a:t>
            </a:r>
            <a:r>
              <a:rPr lang="en-US" sz="2400" dirty="0">
                <a:solidFill>
                  <a:srgbClr val="002060"/>
                </a:solidFill>
              </a:rPr>
              <a:t>Compositions of substrate used in the study. </a:t>
            </a:r>
          </a:p>
        </p:txBody>
      </p:sp>
      <p:pic>
        <p:nvPicPr>
          <p:cNvPr id="35" name="Picture 34">
            <a:extLst>
              <a:ext uri="{FF2B5EF4-FFF2-40B4-BE49-F238E27FC236}">
                <a16:creationId xmlns:a16="http://schemas.microsoft.com/office/drawing/2014/main" id="{02579330-3FC4-5E4A-8983-8A0B8057E092}"/>
              </a:ext>
            </a:extLst>
          </p:cNvPr>
          <p:cNvPicPr>
            <a:picLocks noChangeAspect="1"/>
          </p:cNvPicPr>
          <p:nvPr/>
        </p:nvPicPr>
        <p:blipFill>
          <a:blip r:embed="rId17"/>
          <a:stretch>
            <a:fillRect/>
          </a:stretch>
        </p:blipFill>
        <p:spPr>
          <a:xfrm>
            <a:off x="32361921" y="9352138"/>
            <a:ext cx="6940066" cy="2980669"/>
          </a:xfrm>
          <a:prstGeom prst="rect">
            <a:avLst/>
          </a:prstGeom>
        </p:spPr>
      </p:pic>
      <p:sp>
        <p:nvSpPr>
          <p:cNvPr id="46" name="TextBox 45">
            <a:extLst>
              <a:ext uri="{FF2B5EF4-FFF2-40B4-BE49-F238E27FC236}">
                <a16:creationId xmlns:a16="http://schemas.microsoft.com/office/drawing/2014/main" id="{A0EB0412-7778-BA44-A256-EDF0EF33B242}"/>
              </a:ext>
            </a:extLst>
          </p:cNvPr>
          <p:cNvSpPr txBox="1"/>
          <p:nvPr/>
        </p:nvSpPr>
        <p:spPr>
          <a:xfrm>
            <a:off x="12125777" y="15511538"/>
            <a:ext cx="11079078" cy="830997"/>
          </a:xfrm>
          <a:prstGeom prst="rect">
            <a:avLst/>
          </a:prstGeom>
          <a:noFill/>
        </p:spPr>
        <p:txBody>
          <a:bodyPr wrap="square" rtlCol="0">
            <a:spAutoFit/>
          </a:bodyPr>
          <a:lstStyle/>
          <a:p>
            <a:r>
              <a:rPr lang="en-US" sz="2400" b="1" dirty="0">
                <a:solidFill>
                  <a:srgbClr val="002060"/>
                </a:solidFill>
              </a:rPr>
              <a:t>Table 1: </a:t>
            </a:r>
            <a:r>
              <a:rPr lang="en-US" sz="2400" dirty="0">
                <a:solidFill>
                  <a:srgbClr val="002060"/>
                </a:solidFill>
              </a:rPr>
              <a:t>Three nutrient solutions tested for effects on fruit yields and crop production</a:t>
            </a:r>
          </a:p>
          <a:p>
            <a:r>
              <a:rPr lang="en-US" sz="2400" dirty="0">
                <a:solidFill>
                  <a:srgbClr val="002060"/>
                </a:solidFill>
              </a:rPr>
              <a:t> </a:t>
            </a:r>
          </a:p>
        </p:txBody>
      </p:sp>
      <p:sp>
        <p:nvSpPr>
          <p:cNvPr id="48" name="TextBox 47">
            <a:extLst>
              <a:ext uri="{FF2B5EF4-FFF2-40B4-BE49-F238E27FC236}">
                <a16:creationId xmlns:a16="http://schemas.microsoft.com/office/drawing/2014/main" id="{FA2023E8-3467-F147-9B46-61626EDFA2DB}"/>
              </a:ext>
            </a:extLst>
          </p:cNvPr>
          <p:cNvSpPr txBox="1"/>
          <p:nvPr/>
        </p:nvSpPr>
        <p:spPr>
          <a:xfrm>
            <a:off x="34624555" y="33669982"/>
            <a:ext cx="7437845" cy="1077218"/>
          </a:xfrm>
          <a:prstGeom prst="rect">
            <a:avLst/>
          </a:prstGeom>
          <a:noFill/>
        </p:spPr>
        <p:txBody>
          <a:bodyPr wrap="square" rtlCol="0">
            <a:spAutoFit/>
          </a:bodyPr>
          <a:lstStyle/>
          <a:p>
            <a:r>
              <a:rPr lang="en-US" sz="3200" dirty="0">
                <a:solidFill>
                  <a:srgbClr val="002060"/>
                </a:solidFill>
              </a:rPr>
              <a:t>Contact Anna </a:t>
            </a:r>
            <a:r>
              <a:rPr lang="en-US" sz="3200" dirty="0" err="1">
                <a:solidFill>
                  <a:srgbClr val="002060"/>
                </a:solidFill>
              </a:rPr>
              <a:t>DeVitto</a:t>
            </a:r>
            <a:endParaRPr lang="en-US" sz="3200" dirty="0">
              <a:solidFill>
                <a:srgbClr val="002060"/>
              </a:solidFill>
            </a:endParaRPr>
          </a:p>
          <a:p>
            <a:r>
              <a:rPr lang="en-US" sz="3200" dirty="0">
                <a:solidFill>
                  <a:srgbClr val="002060"/>
                </a:solidFill>
                <a:hlinkClick r:id="rId18"/>
              </a:rPr>
              <a:t>aeg633@wildcats.unh.edu</a:t>
            </a:r>
            <a:r>
              <a:rPr lang="en-US" sz="3200" dirty="0">
                <a:solidFill>
                  <a:srgbClr val="002060"/>
                </a:solidFill>
              </a:rPr>
              <a:t> </a:t>
            </a:r>
          </a:p>
        </p:txBody>
      </p:sp>
      <p:sp>
        <p:nvSpPr>
          <p:cNvPr id="49" name="TextBox 48">
            <a:extLst>
              <a:ext uri="{FF2B5EF4-FFF2-40B4-BE49-F238E27FC236}">
                <a16:creationId xmlns:a16="http://schemas.microsoft.com/office/drawing/2014/main" id="{82230CCB-278A-F645-B658-F3B5F815A641}"/>
              </a:ext>
            </a:extLst>
          </p:cNvPr>
          <p:cNvSpPr txBox="1"/>
          <p:nvPr/>
        </p:nvSpPr>
        <p:spPr>
          <a:xfrm>
            <a:off x="440642" y="15113433"/>
            <a:ext cx="10532095" cy="769441"/>
          </a:xfrm>
          <a:prstGeom prst="rect">
            <a:avLst/>
          </a:prstGeom>
          <a:noFill/>
        </p:spPr>
        <p:txBody>
          <a:bodyPr wrap="square" rtlCol="0">
            <a:spAutoFit/>
          </a:bodyPr>
          <a:lstStyle/>
          <a:p>
            <a:r>
              <a:rPr lang="en-US" sz="2200" b="1" dirty="0">
                <a:solidFill>
                  <a:srgbClr val="002060"/>
                </a:solidFill>
              </a:rPr>
              <a:t>Figure 1: </a:t>
            </a:r>
            <a:r>
              <a:rPr lang="en-US" sz="2200" dirty="0">
                <a:solidFill>
                  <a:srgbClr val="002060"/>
                </a:solidFill>
              </a:rPr>
              <a:t>The Aquaponics cycle describes how fish waste is broken down through microbial activity into plant available nutrients, removing any harmful bacteria along the way </a:t>
            </a:r>
          </a:p>
        </p:txBody>
      </p:sp>
      <p:pic>
        <p:nvPicPr>
          <p:cNvPr id="54" name="Picture 53">
            <a:extLst>
              <a:ext uri="{FF2B5EF4-FFF2-40B4-BE49-F238E27FC236}">
                <a16:creationId xmlns:a16="http://schemas.microsoft.com/office/drawing/2014/main" id="{3782A716-5DC7-9C4F-B60D-B323F5188C4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4679425" y="30625302"/>
            <a:ext cx="3985694" cy="2989271"/>
          </a:xfrm>
          <a:prstGeom prst="rect">
            <a:avLst/>
          </a:prstGeom>
        </p:spPr>
      </p:pic>
      <p:sp>
        <p:nvSpPr>
          <p:cNvPr id="55" name="TextBox 54">
            <a:extLst>
              <a:ext uri="{FF2B5EF4-FFF2-40B4-BE49-F238E27FC236}">
                <a16:creationId xmlns:a16="http://schemas.microsoft.com/office/drawing/2014/main" id="{2C863C1F-D270-4B49-A1AA-629BAEDD5714}"/>
              </a:ext>
            </a:extLst>
          </p:cNvPr>
          <p:cNvSpPr txBox="1"/>
          <p:nvPr/>
        </p:nvSpPr>
        <p:spPr>
          <a:xfrm>
            <a:off x="333706" y="29063810"/>
            <a:ext cx="9851377" cy="1061829"/>
          </a:xfrm>
          <a:prstGeom prst="rect">
            <a:avLst/>
          </a:prstGeom>
          <a:noFill/>
        </p:spPr>
        <p:txBody>
          <a:bodyPr wrap="square" rtlCol="0">
            <a:spAutoFit/>
          </a:bodyPr>
          <a:lstStyle/>
          <a:p>
            <a:r>
              <a:rPr lang="en-US" sz="2100" b="1" dirty="0">
                <a:solidFill>
                  <a:srgbClr val="002060"/>
                </a:solidFill>
              </a:rPr>
              <a:t>Figure 2: </a:t>
            </a:r>
            <a:r>
              <a:rPr lang="en-US" sz="2100" dirty="0">
                <a:solidFill>
                  <a:srgbClr val="002060"/>
                </a:solidFill>
              </a:rPr>
              <a:t>Aquaponics facilities at the University of New Hampshire. 1000 heads of lettuce are produced weekly and provided to the dining hall. The bottom left figure captures the intense filtration process the fish effluent is exposed to before entering the plant beds. </a:t>
            </a:r>
          </a:p>
        </p:txBody>
      </p:sp>
      <p:sp>
        <p:nvSpPr>
          <p:cNvPr id="57" name="TextBox 56">
            <a:extLst>
              <a:ext uri="{FF2B5EF4-FFF2-40B4-BE49-F238E27FC236}">
                <a16:creationId xmlns:a16="http://schemas.microsoft.com/office/drawing/2014/main" id="{818BF2A0-0B4B-744E-96A6-2A226E60FCB2}"/>
              </a:ext>
            </a:extLst>
          </p:cNvPr>
          <p:cNvSpPr txBox="1"/>
          <p:nvPr/>
        </p:nvSpPr>
        <p:spPr>
          <a:xfrm>
            <a:off x="12125777" y="12910966"/>
            <a:ext cx="14620423" cy="830997"/>
          </a:xfrm>
          <a:prstGeom prst="rect">
            <a:avLst/>
          </a:prstGeom>
          <a:noFill/>
        </p:spPr>
        <p:txBody>
          <a:bodyPr wrap="square" rtlCol="0">
            <a:spAutoFit/>
          </a:bodyPr>
          <a:lstStyle/>
          <a:p>
            <a:r>
              <a:rPr lang="en-US" sz="2400" b="1" dirty="0">
                <a:solidFill>
                  <a:srgbClr val="002060"/>
                </a:solidFill>
              </a:rPr>
              <a:t>Figure 3: </a:t>
            </a:r>
            <a:r>
              <a:rPr lang="en-US" sz="2400" dirty="0">
                <a:solidFill>
                  <a:srgbClr val="002060"/>
                </a:solidFill>
              </a:rPr>
              <a:t>(A) Hydroponic strawberry production system at UNH. (B) features UC-Davis cultivar San Andreas. (D) shows the strawberry runners propagated in a coco coir cube made by Smithers Oasis®️.   </a:t>
            </a:r>
          </a:p>
        </p:txBody>
      </p:sp>
      <p:sp>
        <p:nvSpPr>
          <p:cNvPr id="58" name="TextBox 57">
            <a:extLst>
              <a:ext uri="{FF2B5EF4-FFF2-40B4-BE49-F238E27FC236}">
                <a16:creationId xmlns:a16="http://schemas.microsoft.com/office/drawing/2014/main" id="{464FA493-3CB3-4C47-A73B-E7E1F97990F3}"/>
              </a:ext>
            </a:extLst>
          </p:cNvPr>
          <p:cNvSpPr txBox="1"/>
          <p:nvPr/>
        </p:nvSpPr>
        <p:spPr>
          <a:xfrm>
            <a:off x="11742098" y="28544232"/>
            <a:ext cx="17184627" cy="830997"/>
          </a:xfrm>
          <a:prstGeom prst="rect">
            <a:avLst/>
          </a:prstGeom>
          <a:noFill/>
        </p:spPr>
        <p:txBody>
          <a:bodyPr wrap="square" rtlCol="0">
            <a:spAutoFit/>
          </a:bodyPr>
          <a:lstStyle/>
          <a:p>
            <a:r>
              <a:rPr lang="en-US" sz="2300" b="1" dirty="0">
                <a:solidFill>
                  <a:srgbClr val="002060"/>
                </a:solidFill>
              </a:rPr>
              <a:t>Figure 4: </a:t>
            </a:r>
            <a:r>
              <a:rPr lang="en-US" sz="2300" dirty="0">
                <a:solidFill>
                  <a:srgbClr val="002060"/>
                </a:solidFill>
              </a:rPr>
              <a:t>Preliminary yield comparison of strawberries grown using hydroponic vs. aquaponic nutrient solution. (A) weekly average fruit yield. (B) Mean total yield after 4 weeks of fruiting. </a:t>
            </a:r>
          </a:p>
        </p:txBody>
      </p:sp>
      <p:sp>
        <p:nvSpPr>
          <p:cNvPr id="61" name="TextBox 60">
            <a:extLst>
              <a:ext uri="{FF2B5EF4-FFF2-40B4-BE49-F238E27FC236}">
                <a16:creationId xmlns:a16="http://schemas.microsoft.com/office/drawing/2014/main" id="{133DD724-6688-2E49-8A29-C2862DA6CA21}"/>
              </a:ext>
            </a:extLst>
          </p:cNvPr>
          <p:cNvSpPr txBox="1"/>
          <p:nvPr/>
        </p:nvSpPr>
        <p:spPr>
          <a:xfrm>
            <a:off x="12125777" y="13832894"/>
            <a:ext cx="15775519" cy="830997"/>
          </a:xfrm>
          <a:prstGeom prst="rect">
            <a:avLst/>
          </a:prstGeom>
          <a:solidFill>
            <a:schemeClr val="tx1"/>
          </a:solidFill>
        </p:spPr>
        <p:txBody>
          <a:bodyPr wrap="square" rtlCol="0">
            <a:spAutoFit/>
          </a:bodyPr>
          <a:lstStyle/>
          <a:p>
            <a:r>
              <a:rPr lang="en-US" sz="4800" b="1" dirty="0">
                <a:solidFill>
                  <a:srgbClr val="002060"/>
                </a:solidFill>
              </a:rPr>
              <a:t>Objective 1</a:t>
            </a:r>
          </a:p>
        </p:txBody>
      </p:sp>
      <p:sp>
        <p:nvSpPr>
          <p:cNvPr id="64" name="TextBox 63">
            <a:extLst>
              <a:ext uri="{FF2B5EF4-FFF2-40B4-BE49-F238E27FC236}">
                <a16:creationId xmlns:a16="http://schemas.microsoft.com/office/drawing/2014/main" id="{5260BB99-DCBC-EC47-B193-CF9E4072318B}"/>
              </a:ext>
            </a:extLst>
          </p:cNvPr>
          <p:cNvSpPr txBox="1"/>
          <p:nvPr/>
        </p:nvSpPr>
        <p:spPr>
          <a:xfrm>
            <a:off x="29799457" y="3962400"/>
            <a:ext cx="12117555" cy="830997"/>
          </a:xfrm>
          <a:prstGeom prst="rect">
            <a:avLst/>
          </a:prstGeom>
          <a:solidFill>
            <a:schemeClr val="tx1"/>
          </a:solidFill>
        </p:spPr>
        <p:txBody>
          <a:bodyPr wrap="square" rtlCol="0">
            <a:spAutoFit/>
          </a:bodyPr>
          <a:lstStyle/>
          <a:p>
            <a:r>
              <a:rPr lang="en-US" sz="4800" dirty="0">
                <a:solidFill>
                  <a:srgbClr val="002060"/>
                </a:solidFill>
              </a:rPr>
              <a:t>Objective 2</a:t>
            </a:r>
          </a:p>
        </p:txBody>
      </p:sp>
      <p:sp>
        <p:nvSpPr>
          <p:cNvPr id="65" name="TextBox 64">
            <a:extLst>
              <a:ext uri="{FF2B5EF4-FFF2-40B4-BE49-F238E27FC236}">
                <a16:creationId xmlns:a16="http://schemas.microsoft.com/office/drawing/2014/main" id="{BE08D096-47DB-294F-AE32-A30046F2E844}"/>
              </a:ext>
            </a:extLst>
          </p:cNvPr>
          <p:cNvSpPr txBox="1"/>
          <p:nvPr/>
        </p:nvSpPr>
        <p:spPr>
          <a:xfrm>
            <a:off x="29855997" y="23651104"/>
            <a:ext cx="12049347" cy="830997"/>
          </a:xfrm>
          <a:prstGeom prst="rect">
            <a:avLst/>
          </a:prstGeom>
          <a:solidFill>
            <a:schemeClr val="tx1"/>
          </a:solidFill>
        </p:spPr>
        <p:txBody>
          <a:bodyPr wrap="square" rtlCol="0">
            <a:spAutoFit/>
          </a:bodyPr>
          <a:lstStyle/>
          <a:p>
            <a:r>
              <a:rPr lang="en-US" sz="4800" dirty="0">
                <a:solidFill>
                  <a:srgbClr val="002060"/>
                </a:solidFill>
              </a:rPr>
              <a:t>Objective 3</a:t>
            </a:r>
          </a:p>
        </p:txBody>
      </p:sp>
      <p:graphicFrame>
        <p:nvGraphicFramePr>
          <p:cNvPr id="73" name="Chart 72">
            <a:extLst>
              <a:ext uri="{FF2B5EF4-FFF2-40B4-BE49-F238E27FC236}">
                <a16:creationId xmlns:a16="http://schemas.microsoft.com/office/drawing/2014/main" id="{6999A742-8E69-874D-BFBB-4FE1B5B63413}"/>
              </a:ext>
            </a:extLst>
          </p:cNvPr>
          <p:cNvGraphicFramePr>
            <a:graphicFrameLocks/>
          </p:cNvGraphicFramePr>
          <p:nvPr>
            <p:extLst>
              <p:ext uri="{D42A27DB-BD31-4B8C-83A1-F6EECF244321}">
                <p14:modId xmlns:p14="http://schemas.microsoft.com/office/powerpoint/2010/main" val="3879006304"/>
              </p:ext>
            </p:extLst>
          </p:nvPr>
        </p:nvGraphicFramePr>
        <p:xfrm>
          <a:off x="11748743" y="23134747"/>
          <a:ext cx="8126266" cy="512386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74" name="Chart 73">
            <a:extLst>
              <a:ext uri="{FF2B5EF4-FFF2-40B4-BE49-F238E27FC236}">
                <a16:creationId xmlns:a16="http://schemas.microsoft.com/office/drawing/2014/main" id="{1DCCFC96-3769-5A46-8916-4A17D2D88D65}"/>
              </a:ext>
            </a:extLst>
          </p:cNvPr>
          <p:cNvGraphicFramePr>
            <a:graphicFrameLocks/>
          </p:cNvGraphicFramePr>
          <p:nvPr>
            <p:extLst>
              <p:ext uri="{D42A27DB-BD31-4B8C-83A1-F6EECF244321}">
                <p14:modId xmlns:p14="http://schemas.microsoft.com/office/powerpoint/2010/main" val="3835645117"/>
              </p:ext>
            </p:extLst>
          </p:nvPr>
        </p:nvGraphicFramePr>
        <p:xfrm>
          <a:off x="20508180" y="23134747"/>
          <a:ext cx="8126266" cy="5123868"/>
        </p:xfrm>
        <a:graphic>
          <a:graphicData uri="http://schemas.openxmlformats.org/drawingml/2006/chart">
            <c:chart xmlns:c="http://schemas.openxmlformats.org/drawingml/2006/chart" xmlns:r="http://schemas.openxmlformats.org/officeDocument/2006/relationships" r:id="rId21"/>
          </a:graphicData>
        </a:graphic>
      </p:graphicFrame>
      <p:pic>
        <p:nvPicPr>
          <p:cNvPr id="67" name="Picture 66">
            <a:extLst>
              <a:ext uri="{FF2B5EF4-FFF2-40B4-BE49-F238E27FC236}">
                <a16:creationId xmlns:a16="http://schemas.microsoft.com/office/drawing/2014/main" id="{32013447-FDE5-904A-8CA0-BCF21F481A64}"/>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0013536" y="30483960"/>
            <a:ext cx="6473796" cy="2704520"/>
          </a:xfrm>
          <a:prstGeom prst="rect">
            <a:avLst/>
          </a:prstGeom>
        </p:spPr>
      </p:pic>
      <p:pic>
        <p:nvPicPr>
          <p:cNvPr id="68" name="Picture 67">
            <a:extLst>
              <a:ext uri="{FF2B5EF4-FFF2-40B4-BE49-F238E27FC236}">
                <a16:creationId xmlns:a16="http://schemas.microsoft.com/office/drawing/2014/main" id="{6D60C994-1AA2-C642-9482-738240A3693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9927857" y="31447201"/>
            <a:ext cx="4270659" cy="3015073"/>
          </a:xfrm>
          <a:prstGeom prst="rect">
            <a:avLst/>
          </a:prstGeom>
        </p:spPr>
      </p:pic>
      <p:sp>
        <p:nvSpPr>
          <p:cNvPr id="71" name="TextBox 70">
            <a:extLst>
              <a:ext uri="{FF2B5EF4-FFF2-40B4-BE49-F238E27FC236}">
                <a16:creationId xmlns:a16="http://schemas.microsoft.com/office/drawing/2014/main" id="{19A7ECAD-1F64-6149-9B44-0E27FD63C9CF}"/>
              </a:ext>
            </a:extLst>
          </p:cNvPr>
          <p:cNvSpPr txBox="1"/>
          <p:nvPr/>
        </p:nvSpPr>
        <p:spPr>
          <a:xfrm>
            <a:off x="20977593" y="29926301"/>
            <a:ext cx="1962614" cy="529376"/>
          </a:xfrm>
          <a:prstGeom prst="rect">
            <a:avLst/>
          </a:prstGeom>
          <a:noFill/>
        </p:spPr>
        <p:txBody>
          <a:bodyPr wrap="square" rtlCol="0">
            <a:spAutoFit/>
          </a:bodyPr>
          <a:lstStyle/>
          <a:p>
            <a:r>
              <a:rPr lang="en-US" sz="2840" dirty="0">
                <a:solidFill>
                  <a:srgbClr val="002060"/>
                </a:solidFill>
              </a:rPr>
              <a:t>AQ+PA</a:t>
            </a:r>
          </a:p>
        </p:txBody>
      </p:sp>
      <p:sp>
        <p:nvSpPr>
          <p:cNvPr id="72" name="TextBox 71">
            <a:extLst>
              <a:ext uri="{FF2B5EF4-FFF2-40B4-BE49-F238E27FC236}">
                <a16:creationId xmlns:a16="http://schemas.microsoft.com/office/drawing/2014/main" id="{DAC79661-A388-1D48-BEE6-5EF0426DD5CD}"/>
              </a:ext>
            </a:extLst>
          </p:cNvPr>
          <p:cNvSpPr txBox="1"/>
          <p:nvPr/>
        </p:nvSpPr>
        <p:spPr>
          <a:xfrm>
            <a:off x="24591997" y="29926301"/>
            <a:ext cx="1293541" cy="545580"/>
          </a:xfrm>
          <a:prstGeom prst="rect">
            <a:avLst/>
          </a:prstGeom>
          <a:noFill/>
        </p:spPr>
        <p:txBody>
          <a:bodyPr wrap="square" rtlCol="0">
            <a:spAutoFit/>
          </a:bodyPr>
          <a:lstStyle/>
          <a:p>
            <a:r>
              <a:rPr lang="en-US" sz="2840" dirty="0">
                <a:solidFill>
                  <a:srgbClr val="002060"/>
                </a:solidFill>
              </a:rPr>
              <a:t>H</a:t>
            </a:r>
          </a:p>
        </p:txBody>
      </p:sp>
      <p:pic>
        <p:nvPicPr>
          <p:cNvPr id="75" name="Picture 74">
            <a:extLst>
              <a:ext uri="{FF2B5EF4-FFF2-40B4-BE49-F238E27FC236}">
                <a16:creationId xmlns:a16="http://schemas.microsoft.com/office/drawing/2014/main" id="{0E20934F-82A6-4745-AEA3-A0830BC40AC9}"/>
              </a:ext>
            </a:extLst>
          </p:cNvPr>
          <p:cNvPicPr>
            <a:picLocks noChangeAspect="1"/>
          </p:cNvPicPr>
          <p:nvPr/>
        </p:nvPicPr>
        <p:blipFill>
          <a:blip r:embed="rId24"/>
          <a:stretch>
            <a:fillRect/>
          </a:stretch>
        </p:blipFill>
        <p:spPr>
          <a:xfrm>
            <a:off x="191687" y="339955"/>
            <a:ext cx="2908300" cy="2794000"/>
          </a:xfrm>
          <a:prstGeom prst="rect">
            <a:avLst/>
          </a:prstGeom>
        </p:spPr>
      </p:pic>
      <p:graphicFrame>
        <p:nvGraphicFramePr>
          <p:cNvPr id="83" name="Chart 82">
            <a:extLst>
              <a:ext uri="{FF2B5EF4-FFF2-40B4-BE49-F238E27FC236}">
                <a16:creationId xmlns:a16="http://schemas.microsoft.com/office/drawing/2014/main" id="{B8890A45-35D3-BF43-897C-DCCC9BD3D950}"/>
              </a:ext>
            </a:extLst>
          </p:cNvPr>
          <p:cNvGraphicFramePr>
            <a:graphicFrameLocks/>
          </p:cNvGraphicFramePr>
          <p:nvPr>
            <p:extLst>
              <p:ext uri="{D42A27DB-BD31-4B8C-83A1-F6EECF244321}">
                <p14:modId xmlns:p14="http://schemas.microsoft.com/office/powerpoint/2010/main" val="34753454"/>
              </p:ext>
            </p:extLst>
          </p:nvPr>
        </p:nvGraphicFramePr>
        <p:xfrm>
          <a:off x="30807966" y="12820305"/>
          <a:ext cx="9391298" cy="5294143"/>
        </p:xfrm>
        <a:graphic>
          <a:graphicData uri="http://schemas.openxmlformats.org/drawingml/2006/chart">
            <c:chart xmlns:c="http://schemas.openxmlformats.org/drawingml/2006/chart" xmlns:r="http://schemas.openxmlformats.org/officeDocument/2006/relationships" r:id="rId25"/>
          </a:graphicData>
        </a:graphic>
      </p:graphicFrame>
      <p:sp>
        <p:nvSpPr>
          <p:cNvPr id="76" name="TextBox 75">
            <a:extLst>
              <a:ext uri="{FF2B5EF4-FFF2-40B4-BE49-F238E27FC236}">
                <a16:creationId xmlns:a16="http://schemas.microsoft.com/office/drawing/2014/main" id="{13EBB376-B992-6B45-86FD-E3ABFF02552F}"/>
              </a:ext>
            </a:extLst>
          </p:cNvPr>
          <p:cNvSpPr txBox="1"/>
          <p:nvPr/>
        </p:nvSpPr>
        <p:spPr>
          <a:xfrm>
            <a:off x="30682620" y="18255435"/>
            <a:ext cx="11012996" cy="830997"/>
          </a:xfrm>
          <a:prstGeom prst="rect">
            <a:avLst/>
          </a:prstGeom>
          <a:noFill/>
        </p:spPr>
        <p:txBody>
          <a:bodyPr wrap="square" rtlCol="0">
            <a:spAutoFit/>
          </a:bodyPr>
          <a:lstStyle/>
          <a:p>
            <a:r>
              <a:rPr lang="en-US" sz="2300" b="1" dirty="0">
                <a:solidFill>
                  <a:srgbClr val="002060"/>
                </a:solidFill>
              </a:rPr>
              <a:t>Figure 7: </a:t>
            </a:r>
            <a:r>
              <a:rPr lang="en-US" sz="2300" dirty="0">
                <a:solidFill>
                  <a:srgbClr val="002060"/>
                </a:solidFill>
              </a:rPr>
              <a:t>Mean fruit yields of three strawberry cultivars grown peat and coconut coir after 8 weeks.</a:t>
            </a:r>
            <a:endParaRPr lang="en-US" sz="2300" dirty="0"/>
          </a:p>
        </p:txBody>
      </p:sp>
      <p:sp>
        <p:nvSpPr>
          <p:cNvPr id="77" name="TextBox 76">
            <a:extLst>
              <a:ext uri="{FF2B5EF4-FFF2-40B4-BE49-F238E27FC236}">
                <a16:creationId xmlns:a16="http://schemas.microsoft.com/office/drawing/2014/main" id="{A0226D2B-AE52-4741-B4AC-C3D8FA31A99F}"/>
              </a:ext>
            </a:extLst>
          </p:cNvPr>
          <p:cNvSpPr txBox="1"/>
          <p:nvPr/>
        </p:nvSpPr>
        <p:spPr>
          <a:xfrm>
            <a:off x="20013536" y="33295025"/>
            <a:ext cx="7090864" cy="1154162"/>
          </a:xfrm>
          <a:prstGeom prst="rect">
            <a:avLst/>
          </a:prstGeom>
          <a:noFill/>
        </p:spPr>
        <p:txBody>
          <a:bodyPr wrap="square" rtlCol="0">
            <a:spAutoFit/>
          </a:bodyPr>
          <a:lstStyle/>
          <a:p>
            <a:r>
              <a:rPr lang="en-US" sz="2300" b="1" dirty="0">
                <a:solidFill>
                  <a:srgbClr val="002060"/>
                </a:solidFill>
              </a:rPr>
              <a:t>Figure 6: </a:t>
            </a:r>
            <a:r>
              <a:rPr lang="en-US" sz="2300" dirty="0">
                <a:solidFill>
                  <a:srgbClr val="002060"/>
                </a:solidFill>
              </a:rPr>
              <a:t>Root system of two plants sampled from the aquaponic +phosphoric treatment (Left)  and hydroponic treatment (right), 15 weeks after planting. </a:t>
            </a:r>
            <a:endParaRPr lang="en-US" sz="2300" dirty="0"/>
          </a:p>
        </p:txBody>
      </p:sp>
      <p:pic>
        <p:nvPicPr>
          <p:cNvPr id="78" name="Picture 77">
            <a:extLst>
              <a:ext uri="{FF2B5EF4-FFF2-40B4-BE49-F238E27FC236}">
                <a16:creationId xmlns:a16="http://schemas.microsoft.com/office/drawing/2014/main" id="{55458F73-CB23-6C4C-9E88-C0B31754A2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32512" y="9562316"/>
            <a:ext cx="9880600" cy="5143500"/>
          </a:xfrm>
          <a:prstGeom prst="rect">
            <a:avLst/>
          </a:prstGeom>
        </p:spPr>
      </p:pic>
      <p:sp>
        <p:nvSpPr>
          <p:cNvPr id="3" name="TextBox 2">
            <a:extLst>
              <a:ext uri="{FF2B5EF4-FFF2-40B4-BE49-F238E27FC236}">
                <a16:creationId xmlns:a16="http://schemas.microsoft.com/office/drawing/2014/main" id="{9CF4EB5B-EE55-4086-AD13-CBA4F0EB69DA}"/>
              </a:ext>
            </a:extLst>
          </p:cNvPr>
          <p:cNvSpPr txBox="1"/>
          <p:nvPr/>
        </p:nvSpPr>
        <p:spPr>
          <a:xfrm>
            <a:off x="11965318" y="23232265"/>
            <a:ext cx="612745" cy="523220"/>
          </a:xfrm>
          <a:prstGeom prst="rect">
            <a:avLst/>
          </a:prstGeom>
          <a:noFill/>
        </p:spPr>
        <p:txBody>
          <a:bodyPr wrap="square" rtlCol="0">
            <a:spAutoFit/>
          </a:bodyPr>
          <a:lstStyle/>
          <a:p>
            <a:r>
              <a:rPr lang="en-US" sz="2800" b="1" dirty="0">
                <a:solidFill>
                  <a:schemeClr val="bg1"/>
                </a:solidFill>
              </a:rPr>
              <a:t>A</a:t>
            </a:r>
          </a:p>
        </p:txBody>
      </p:sp>
      <p:sp>
        <p:nvSpPr>
          <p:cNvPr id="63" name="TextBox 62">
            <a:extLst>
              <a:ext uri="{FF2B5EF4-FFF2-40B4-BE49-F238E27FC236}">
                <a16:creationId xmlns:a16="http://schemas.microsoft.com/office/drawing/2014/main" id="{E210D046-6EB6-45B6-A9AC-44D62FBCAE4B}"/>
              </a:ext>
            </a:extLst>
          </p:cNvPr>
          <p:cNvSpPr txBox="1"/>
          <p:nvPr/>
        </p:nvSpPr>
        <p:spPr>
          <a:xfrm>
            <a:off x="20671220" y="23139822"/>
            <a:ext cx="612745" cy="523220"/>
          </a:xfrm>
          <a:prstGeom prst="rect">
            <a:avLst/>
          </a:prstGeom>
          <a:noFill/>
        </p:spPr>
        <p:txBody>
          <a:bodyPr wrap="square" rtlCol="0">
            <a:spAutoFit/>
          </a:bodyPr>
          <a:lstStyle/>
          <a:p>
            <a:r>
              <a:rPr lang="en-US" sz="2800" b="1" dirty="0">
                <a:solidFill>
                  <a:schemeClr val="bg1"/>
                </a:solidFill>
              </a:rPr>
              <a:t>B</a:t>
            </a:r>
          </a:p>
        </p:txBody>
      </p:sp>
      <p:sp>
        <p:nvSpPr>
          <p:cNvPr id="66" name="TextBox 65">
            <a:extLst>
              <a:ext uri="{FF2B5EF4-FFF2-40B4-BE49-F238E27FC236}">
                <a16:creationId xmlns:a16="http://schemas.microsoft.com/office/drawing/2014/main" id="{C649AF45-933A-485B-8ED8-2B03F1CA3D66}"/>
              </a:ext>
            </a:extLst>
          </p:cNvPr>
          <p:cNvSpPr txBox="1"/>
          <p:nvPr/>
        </p:nvSpPr>
        <p:spPr>
          <a:xfrm>
            <a:off x="12301569" y="8050030"/>
            <a:ext cx="612745" cy="523220"/>
          </a:xfrm>
          <a:prstGeom prst="rect">
            <a:avLst/>
          </a:prstGeom>
          <a:noFill/>
        </p:spPr>
        <p:txBody>
          <a:bodyPr wrap="square" rtlCol="0">
            <a:spAutoFit/>
          </a:bodyPr>
          <a:lstStyle/>
          <a:p>
            <a:r>
              <a:rPr lang="en-US" sz="2800" b="1" dirty="0">
                <a:solidFill>
                  <a:schemeClr val="bg1"/>
                </a:solidFill>
              </a:rPr>
              <a:t>A</a:t>
            </a:r>
          </a:p>
        </p:txBody>
      </p:sp>
      <p:sp>
        <p:nvSpPr>
          <p:cNvPr id="69" name="TextBox 68">
            <a:extLst>
              <a:ext uri="{FF2B5EF4-FFF2-40B4-BE49-F238E27FC236}">
                <a16:creationId xmlns:a16="http://schemas.microsoft.com/office/drawing/2014/main" id="{CCD4CA9A-E699-426F-BF41-3D775E5C231E}"/>
              </a:ext>
            </a:extLst>
          </p:cNvPr>
          <p:cNvSpPr txBox="1"/>
          <p:nvPr/>
        </p:nvSpPr>
        <p:spPr>
          <a:xfrm>
            <a:off x="16037673" y="8050030"/>
            <a:ext cx="612745" cy="523220"/>
          </a:xfrm>
          <a:prstGeom prst="rect">
            <a:avLst/>
          </a:prstGeom>
          <a:noFill/>
        </p:spPr>
        <p:txBody>
          <a:bodyPr wrap="square" rtlCol="0">
            <a:spAutoFit/>
          </a:bodyPr>
          <a:lstStyle/>
          <a:p>
            <a:r>
              <a:rPr lang="en-US" sz="2800" b="1" dirty="0">
                <a:solidFill>
                  <a:schemeClr val="bg1"/>
                </a:solidFill>
              </a:rPr>
              <a:t>B</a:t>
            </a:r>
          </a:p>
        </p:txBody>
      </p:sp>
      <p:sp>
        <p:nvSpPr>
          <p:cNvPr id="70" name="TextBox 69">
            <a:extLst>
              <a:ext uri="{FF2B5EF4-FFF2-40B4-BE49-F238E27FC236}">
                <a16:creationId xmlns:a16="http://schemas.microsoft.com/office/drawing/2014/main" id="{2A3E4164-CB3E-4A03-B64D-63056F2098EB}"/>
              </a:ext>
            </a:extLst>
          </p:cNvPr>
          <p:cNvSpPr txBox="1"/>
          <p:nvPr/>
        </p:nvSpPr>
        <p:spPr>
          <a:xfrm>
            <a:off x="19800141" y="8046070"/>
            <a:ext cx="612745" cy="523220"/>
          </a:xfrm>
          <a:prstGeom prst="rect">
            <a:avLst/>
          </a:prstGeom>
          <a:noFill/>
        </p:spPr>
        <p:txBody>
          <a:bodyPr wrap="square" rtlCol="0">
            <a:spAutoFit/>
          </a:bodyPr>
          <a:lstStyle/>
          <a:p>
            <a:r>
              <a:rPr lang="en-US" sz="2800" b="1" dirty="0">
                <a:solidFill>
                  <a:schemeClr val="bg1"/>
                </a:solidFill>
              </a:rPr>
              <a:t>C</a:t>
            </a:r>
          </a:p>
        </p:txBody>
      </p:sp>
      <p:sp>
        <p:nvSpPr>
          <p:cNvPr id="79" name="TextBox 78">
            <a:extLst>
              <a:ext uri="{FF2B5EF4-FFF2-40B4-BE49-F238E27FC236}">
                <a16:creationId xmlns:a16="http://schemas.microsoft.com/office/drawing/2014/main" id="{B0471455-DA61-4214-90D2-8884D7F76584}"/>
              </a:ext>
            </a:extLst>
          </p:cNvPr>
          <p:cNvSpPr txBox="1"/>
          <p:nvPr/>
        </p:nvSpPr>
        <p:spPr>
          <a:xfrm>
            <a:off x="24034412" y="8012444"/>
            <a:ext cx="612745" cy="523220"/>
          </a:xfrm>
          <a:prstGeom prst="rect">
            <a:avLst/>
          </a:prstGeom>
          <a:noFill/>
        </p:spPr>
        <p:txBody>
          <a:bodyPr wrap="square" rtlCol="0">
            <a:spAutoFit/>
          </a:bodyPr>
          <a:lstStyle/>
          <a:p>
            <a:r>
              <a:rPr lang="en-US" sz="2800" b="1" dirty="0">
                <a:solidFill>
                  <a:schemeClr val="bg1"/>
                </a:solidFill>
              </a:rPr>
              <a:t>D</a:t>
            </a:r>
          </a:p>
        </p:txBody>
      </p:sp>
    </p:spTree>
    <p:extLst>
      <p:ext uri="{BB962C8B-B14F-4D97-AF65-F5344CB8AC3E}">
        <p14:creationId xmlns:p14="http://schemas.microsoft.com/office/powerpoint/2010/main" val="38321009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22218</TotalTime>
  <Words>987</Words>
  <Application>Microsoft Macintosh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Optimizing Day Neutral Strawberry Production in Controlled Environment Agriculture Systems  Anna DeVitto, Anissa Poleatewich, Todd Guerdat Department of Agriculture, Nutrition &amp; Food Systems, University of New Hampshire Durham, 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Devitto, Anna E</dc:creator>
  <cp:lastModifiedBy>Devitto, Anna E</cp:lastModifiedBy>
  <cp:revision>258</cp:revision>
  <cp:lastPrinted>2019-01-31T18:01:20Z</cp:lastPrinted>
  <dcterms:created xsi:type="dcterms:W3CDTF">2019-01-10T14:28:10Z</dcterms:created>
  <dcterms:modified xsi:type="dcterms:W3CDTF">2020-02-06T10:56:12Z</dcterms:modified>
</cp:coreProperties>
</file>