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Lst>
  <p:sldSz cx="42062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01" autoAdjust="0"/>
  </p:normalViewPr>
  <p:slideViewPr>
    <p:cSldViewPr snapToGrid="0">
      <p:cViewPr>
        <p:scale>
          <a:sx n="25" d="100"/>
          <a:sy n="25" d="100"/>
        </p:scale>
        <p:origin x="702" y="-1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del, Sakshi" userId="38e994a8-9b61-43e7-b78c-bac18cafb0fb" providerId="ADAL" clId="{8DA3964C-7270-41B7-BA07-756231109A6C}"/>
    <pc:docChg chg="modSld">
      <pc:chgData name="Paudel, Sakshi" userId="38e994a8-9b61-43e7-b78c-bac18cafb0fb" providerId="ADAL" clId="{8DA3964C-7270-41B7-BA07-756231109A6C}" dt="2022-10-19T17:40:03.193" v="0" actId="255"/>
      <pc:docMkLst>
        <pc:docMk/>
      </pc:docMkLst>
      <pc:sldChg chg="modSp mod">
        <pc:chgData name="Paudel, Sakshi" userId="38e994a8-9b61-43e7-b78c-bac18cafb0fb" providerId="ADAL" clId="{8DA3964C-7270-41B7-BA07-756231109A6C}" dt="2022-10-19T17:40:03.193" v="0" actId="255"/>
        <pc:sldMkLst>
          <pc:docMk/>
          <pc:sldMk cId="3218453510" sldId="258"/>
        </pc:sldMkLst>
        <pc:spChg chg="mod">
          <ac:chgData name="Paudel, Sakshi" userId="38e994a8-9b61-43e7-b78c-bac18cafb0fb" providerId="ADAL" clId="{8DA3964C-7270-41B7-BA07-756231109A6C}" dt="2022-10-19T17:40:03.193" v="0" actId="255"/>
          <ac:spMkLst>
            <pc:docMk/>
            <pc:sldMk cId="3218453510" sldId="258"/>
            <ac:spMk id="27" creationId="{B512F263-44F6-20D4-6964-994C9AB86E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5387342"/>
            <a:ext cx="35753040" cy="11460480"/>
          </a:xfrm>
        </p:spPr>
        <p:txBody>
          <a:bodyPr anchor="b"/>
          <a:lstStyle>
            <a:lvl1pPr algn="ctr">
              <a:defRPr sz="27600"/>
            </a:lvl1pPr>
          </a:lstStyle>
          <a:p>
            <a:r>
              <a:rPr lang="en-US"/>
              <a:t>Click to edit Master title style</a:t>
            </a:r>
            <a:endParaRPr lang="en-US" dirty="0"/>
          </a:p>
        </p:txBody>
      </p:sp>
      <p:sp>
        <p:nvSpPr>
          <p:cNvPr id="3" name="Subtitle 2"/>
          <p:cNvSpPr>
            <a:spLocks noGrp="1"/>
          </p:cNvSpPr>
          <p:nvPr>
            <p:ph type="subTitle" idx="1"/>
          </p:nvPr>
        </p:nvSpPr>
        <p:spPr>
          <a:xfrm>
            <a:off x="5257800" y="17289782"/>
            <a:ext cx="31546800" cy="7947658"/>
          </a:xfrm>
        </p:spPr>
        <p:txBody>
          <a:bodyPr/>
          <a:lstStyle>
            <a:lvl1pPr marL="0" indent="0" algn="ctr">
              <a:buNone/>
              <a:defRPr sz="11040"/>
            </a:lvl1pPr>
            <a:lvl2pPr marL="2103120" indent="0" algn="ctr">
              <a:buNone/>
              <a:defRPr sz="9200"/>
            </a:lvl2pPr>
            <a:lvl3pPr marL="4206240" indent="0" algn="ctr">
              <a:buNone/>
              <a:defRPr sz="8280"/>
            </a:lvl3pPr>
            <a:lvl4pPr marL="6309360" indent="0" algn="ctr">
              <a:buNone/>
              <a:defRPr sz="7360"/>
            </a:lvl4pPr>
            <a:lvl5pPr marL="8412480" indent="0" algn="ctr">
              <a:buNone/>
              <a:defRPr sz="7360"/>
            </a:lvl5pPr>
            <a:lvl6pPr marL="10515600" indent="0" algn="ctr">
              <a:buNone/>
              <a:defRPr sz="7360"/>
            </a:lvl6pPr>
            <a:lvl7pPr marL="12618720" indent="0" algn="ctr">
              <a:buNone/>
              <a:defRPr sz="7360"/>
            </a:lvl7pPr>
            <a:lvl8pPr marL="14721840" indent="0" algn="ctr">
              <a:buNone/>
              <a:defRPr sz="7360"/>
            </a:lvl8pPr>
            <a:lvl9pPr marL="16824960" indent="0" algn="ctr">
              <a:buNone/>
              <a:defRPr sz="7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25E235-5561-489C-9964-53066FD51CF0}"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340057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25E235-5561-489C-9964-53066FD51CF0}"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327431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752600"/>
            <a:ext cx="906970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1792" y="1752600"/>
            <a:ext cx="2668333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25E235-5561-489C-9964-53066FD51CF0}"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186079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25E235-5561-489C-9964-53066FD51CF0}"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83973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9885" y="8206749"/>
            <a:ext cx="36278820" cy="13693138"/>
          </a:xfrm>
        </p:spPr>
        <p:txBody>
          <a:bodyPr anchor="b"/>
          <a:lstStyle>
            <a:lvl1pPr>
              <a:defRPr sz="27600"/>
            </a:lvl1pPr>
          </a:lstStyle>
          <a:p>
            <a:r>
              <a:rPr lang="en-US"/>
              <a:t>Click to edit Master title style</a:t>
            </a:r>
            <a:endParaRPr lang="en-US" dirty="0"/>
          </a:p>
        </p:txBody>
      </p:sp>
      <p:sp>
        <p:nvSpPr>
          <p:cNvPr id="3" name="Text Placeholder 2"/>
          <p:cNvSpPr>
            <a:spLocks noGrp="1"/>
          </p:cNvSpPr>
          <p:nvPr>
            <p:ph type="body" idx="1"/>
          </p:nvPr>
        </p:nvSpPr>
        <p:spPr>
          <a:xfrm>
            <a:off x="2869885" y="22029429"/>
            <a:ext cx="36278820" cy="7200898"/>
          </a:xfrm>
        </p:spPr>
        <p:txBody>
          <a:bodyPr/>
          <a:lstStyle>
            <a:lvl1pPr marL="0" indent="0">
              <a:buNone/>
              <a:defRPr sz="11040">
                <a:solidFill>
                  <a:schemeClr val="tx1"/>
                </a:solidFill>
              </a:defRPr>
            </a:lvl1pPr>
            <a:lvl2pPr marL="2103120" indent="0">
              <a:buNone/>
              <a:defRPr sz="9200">
                <a:solidFill>
                  <a:schemeClr val="tx1">
                    <a:tint val="75000"/>
                  </a:schemeClr>
                </a:solidFill>
              </a:defRPr>
            </a:lvl2pPr>
            <a:lvl3pPr marL="4206240" indent="0">
              <a:buNone/>
              <a:defRPr sz="8280">
                <a:solidFill>
                  <a:schemeClr val="tx1">
                    <a:tint val="75000"/>
                  </a:schemeClr>
                </a:solidFill>
              </a:defRPr>
            </a:lvl3pPr>
            <a:lvl4pPr marL="6309360" indent="0">
              <a:buNone/>
              <a:defRPr sz="7360">
                <a:solidFill>
                  <a:schemeClr val="tx1">
                    <a:tint val="75000"/>
                  </a:schemeClr>
                </a:solidFill>
              </a:defRPr>
            </a:lvl4pPr>
            <a:lvl5pPr marL="8412480" indent="0">
              <a:buNone/>
              <a:defRPr sz="7360">
                <a:solidFill>
                  <a:schemeClr val="tx1">
                    <a:tint val="75000"/>
                  </a:schemeClr>
                </a:solidFill>
              </a:defRPr>
            </a:lvl5pPr>
            <a:lvl6pPr marL="10515600" indent="0">
              <a:buNone/>
              <a:defRPr sz="7360">
                <a:solidFill>
                  <a:schemeClr val="tx1">
                    <a:tint val="75000"/>
                  </a:schemeClr>
                </a:solidFill>
              </a:defRPr>
            </a:lvl6pPr>
            <a:lvl7pPr marL="12618720" indent="0">
              <a:buNone/>
              <a:defRPr sz="7360">
                <a:solidFill>
                  <a:schemeClr val="tx1">
                    <a:tint val="75000"/>
                  </a:schemeClr>
                </a:solidFill>
              </a:defRPr>
            </a:lvl7pPr>
            <a:lvl8pPr marL="14721840" indent="0">
              <a:buNone/>
              <a:defRPr sz="7360">
                <a:solidFill>
                  <a:schemeClr val="tx1">
                    <a:tint val="75000"/>
                  </a:schemeClr>
                </a:solidFill>
              </a:defRPr>
            </a:lvl8pPr>
            <a:lvl9pPr marL="16824960" indent="0">
              <a:buNone/>
              <a:defRPr sz="7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5E235-5561-489C-9964-53066FD51CF0}"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2223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91790" y="8763000"/>
            <a:ext cx="178765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294090" y="8763000"/>
            <a:ext cx="178765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25E235-5561-489C-9964-53066FD51CF0}"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31133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752607"/>
            <a:ext cx="362788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97273" y="8069582"/>
            <a:ext cx="17794364"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4" name="Content Placeholder 3"/>
          <p:cNvSpPr>
            <a:spLocks noGrp="1"/>
          </p:cNvSpPr>
          <p:nvPr>
            <p:ph sz="half" idx="2"/>
          </p:nvPr>
        </p:nvSpPr>
        <p:spPr>
          <a:xfrm>
            <a:off x="2897273" y="12024360"/>
            <a:ext cx="17794364"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294092" y="8069582"/>
            <a:ext cx="17881999"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6" name="Content Placeholder 5"/>
          <p:cNvSpPr>
            <a:spLocks noGrp="1"/>
          </p:cNvSpPr>
          <p:nvPr>
            <p:ph sz="quarter" idx="4"/>
          </p:nvPr>
        </p:nvSpPr>
        <p:spPr>
          <a:xfrm>
            <a:off x="21294092" y="12024360"/>
            <a:ext cx="1788199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25E235-5561-489C-9964-53066FD51CF0}"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225114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25E235-5561-489C-9964-53066FD51CF0}"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342953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5E235-5561-489C-9964-53066FD51CF0}"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151618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a:t>Click to edit Master title style</a:t>
            </a:r>
            <a:endParaRPr lang="en-US" dirty="0"/>
          </a:p>
        </p:txBody>
      </p:sp>
      <p:sp>
        <p:nvSpPr>
          <p:cNvPr id="3" name="Content Placeholder 2"/>
          <p:cNvSpPr>
            <a:spLocks noGrp="1"/>
          </p:cNvSpPr>
          <p:nvPr>
            <p:ph idx="1"/>
          </p:nvPr>
        </p:nvSpPr>
        <p:spPr>
          <a:xfrm>
            <a:off x="17881999" y="4739647"/>
            <a:ext cx="21294090" cy="23393400"/>
          </a:xfrm>
        </p:spPr>
        <p:txBody>
          <a:bodyPr/>
          <a:lstStyle>
            <a:lvl1pPr>
              <a:defRPr sz="14720"/>
            </a:lvl1pPr>
            <a:lvl2pPr>
              <a:defRPr sz="12880"/>
            </a:lvl2pPr>
            <a:lvl3pPr>
              <a:defRPr sz="1104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2425E235-5561-489C-9964-53066FD51CF0}"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2574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81999" y="4739647"/>
            <a:ext cx="21294090" cy="23393400"/>
          </a:xfrm>
        </p:spPr>
        <p:txBody>
          <a:bodyPr anchor="t"/>
          <a:lstStyle>
            <a:lvl1pPr marL="0" indent="0">
              <a:buNone/>
              <a:defRPr sz="14720"/>
            </a:lvl1pPr>
            <a:lvl2pPr marL="2103120" indent="0">
              <a:buNone/>
              <a:defRPr sz="12880"/>
            </a:lvl2pPr>
            <a:lvl3pPr marL="4206240" indent="0">
              <a:buNone/>
              <a:defRPr sz="11040"/>
            </a:lvl3pPr>
            <a:lvl4pPr marL="6309360" indent="0">
              <a:buNone/>
              <a:defRPr sz="9200"/>
            </a:lvl4pPr>
            <a:lvl5pPr marL="8412480" indent="0">
              <a:buNone/>
              <a:defRPr sz="9200"/>
            </a:lvl5pPr>
            <a:lvl6pPr marL="10515600" indent="0">
              <a:buNone/>
              <a:defRPr sz="9200"/>
            </a:lvl6pPr>
            <a:lvl7pPr marL="12618720" indent="0">
              <a:buNone/>
              <a:defRPr sz="9200"/>
            </a:lvl7pPr>
            <a:lvl8pPr marL="14721840" indent="0">
              <a:buNone/>
              <a:defRPr sz="9200"/>
            </a:lvl8pPr>
            <a:lvl9pPr marL="16824960" indent="0">
              <a:buNone/>
              <a:defRPr sz="9200"/>
            </a:lvl9pPr>
          </a:lstStyle>
          <a:p>
            <a:r>
              <a:rPr lang="en-US"/>
              <a:t>Click icon to add picture</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2425E235-5561-489C-9964-53066FD51CF0}"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81C71-3C90-419D-B91B-5A20EDD43788}" type="slidenum">
              <a:rPr lang="en-US" smtClean="0"/>
              <a:t>‹#›</a:t>
            </a:fld>
            <a:endParaRPr lang="en-US"/>
          </a:p>
        </p:txBody>
      </p:sp>
    </p:spTree>
    <p:extLst>
      <p:ext uri="{BB962C8B-B14F-4D97-AF65-F5344CB8AC3E}">
        <p14:creationId xmlns:p14="http://schemas.microsoft.com/office/powerpoint/2010/main" val="257110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1790" y="1752607"/>
            <a:ext cx="362788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91790" y="8763000"/>
            <a:ext cx="362788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91790" y="30510487"/>
            <a:ext cx="9464040" cy="1752600"/>
          </a:xfrm>
          <a:prstGeom prst="rect">
            <a:avLst/>
          </a:prstGeom>
        </p:spPr>
        <p:txBody>
          <a:bodyPr vert="horz" lIns="91440" tIns="45720" rIns="91440" bIns="45720" rtlCol="0" anchor="ctr"/>
          <a:lstStyle>
            <a:lvl1pPr algn="l">
              <a:defRPr sz="5520">
                <a:solidFill>
                  <a:schemeClr val="tx1">
                    <a:tint val="75000"/>
                  </a:schemeClr>
                </a:solidFill>
              </a:defRPr>
            </a:lvl1pPr>
          </a:lstStyle>
          <a:p>
            <a:fld id="{2425E235-5561-489C-9964-53066FD51CF0}" type="datetimeFigureOut">
              <a:rPr lang="en-US" smtClean="0"/>
              <a:t>10/19/2022</a:t>
            </a:fld>
            <a:endParaRPr lang="en-US"/>
          </a:p>
        </p:txBody>
      </p:sp>
      <p:sp>
        <p:nvSpPr>
          <p:cNvPr id="5" name="Footer Placeholder 4"/>
          <p:cNvSpPr>
            <a:spLocks noGrp="1"/>
          </p:cNvSpPr>
          <p:nvPr>
            <p:ph type="ftr" sz="quarter" idx="3"/>
          </p:nvPr>
        </p:nvSpPr>
        <p:spPr>
          <a:xfrm>
            <a:off x="13933170" y="30510487"/>
            <a:ext cx="14196060" cy="1752600"/>
          </a:xfrm>
          <a:prstGeom prst="rect">
            <a:avLst/>
          </a:prstGeom>
        </p:spPr>
        <p:txBody>
          <a:bodyPr vert="horz" lIns="91440" tIns="45720" rIns="91440" bIns="45720" rtlCol="0" anchor="ctr"/>
          <a:lstStyle>
            <a:lvl1pPr algn="ctr">
              <a:defRPr sz="5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706570" y="30510487"/>
            <a:ext cx="9464040" cy="1752600"/>
          </a:xfrm>
          <a:prstGeom prst="rect">
            <a:avLst/>
          </a:prstGeom>
        </p:spPr>
        <p:txBody>
          <a:bodyPr vert="horz" lIns="91440" tIns="45720" rIns="91440" bIns="45720" rtlCol="0" anchor="ctr"/>
          <a:lstStyle>
            <a:lvl1pPr algn="r">
              <a:defRPr sz="5520">
                <a:solidFill>
                  <a:schemeClr val="tx1">
                    <a:tint val="75000"/>
                  </a:schemeClr>
                </a:solidFill>
              </a:defRPr>
            </a:lvl1pPr>
          </a:lstStyle>
          <a:p>
            <a:fld id="{64181C71-3C90-419D-B91B-5A20EDD43788}" type="slidenum">
              <a:rPr lang="en-US" smtClean="0"/>
              <a:t>‹#›</a:t>
            </a:fld>
            <a:endParaRPr lang="en-US"/>
          </a:p>
        </p:txBody>
      </p:sp>
    </p:spTree>
    <p:extLst>
      <p:ext uri="{BB962C8B-B14F-4D97-AF65-F5344CB8AC3E}">
        <p14:creationId xmlns:p14="http://schemas.microsoft.com/office/powerpoint/2010/main" val="27886638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06240" rtl="0" eaLnBrk="1" latinLnBrk="0" hangingPunct="1">
        <a:lnSpc>
          <a:spcPct val="90000"/>
        </a:lnSpc>
        <a:spcBef>
          <a:spcPct val="0"/>
        </a:spcBef>
        <a:buNone/>
        <a:defRPr sz="20240" kern="1200">
          <a:solidFill>
            <a:schemeClr val="tx1"/>
          </a:solidFill>
          <a:latin typeface="+mj-lt"/>
          <a:ea typeface="+mj-ea"/>
          <a:cs typeface="+mj-cs"/>
        </a:defRPr>
      </a:lvl1pPr>
    </p:titleStyle>
    <p:bodyStyle>
      <a:lvl1pPr marL="1051560" indent="-1051560" algn="l" defTabSz="4206240" rtl="0" eaLnBrk="1" latinLnBrk="0" hangingPunct="1">
        <a:lnSpc>
          <a:spcPct val="90000"/>
        </a:lnSpc>
        <a:spcBef>
          <a:spcPts val="4600"/>
        </a:spcBef>
        <a:buFont typeface="Arial" panose="020B0604020202020204" pitchFamily="34" charset="0"/>
        <a:buChar char="•"/>
        <a:defRPr sz="12880" kern="1200">
          <a:solidFill>
            <a:schemeClr val="tx1"/>
          </a:solidFill>
          <a:latin typeface="+mn-lt"/>
          <a:ea typeface="+mn-ea"/>
          <a:cs typeface="+mn-cs"/>
        </a:defRPr>
      </a:lvl1pPr>
      <a:lvl2pPr marL="3154680" indent="-1051560" algn="l" defTabSz="4206240" rtl="0" eaLnBrk="1" latinLnBrk="0" hangingPunct="1">
        <a:lnSpc>
          <a:spcPct val="90000"/>
        </a:lnSpc>
        <a:spcBef>
          <a:spcPts val="2300"/>
        </a:spcBef>
        <a:buFont typeface="Arial" panose="020B0604020202020204" pitchFamily="34" charset="0"/>
        <a:buChar char="•"/>
        <a:defRPr sz="11040" kern="1200">
          <a:solidFill>
            <a:schemeClr val="tx1"/>
          </a:solidFill>
          <a:latin typeface="+mn-lt"/>
          <a:ea typeface="+mn-ea"/>
          <a:cs typeface="+mn-cs"/>
        </a:defRPr>
      </a:lvl2pPr>
      <a:lvl3pPr marL="5257800" indent="-1051560" algn="l" defTabSz="4206240" rtl="0" eaLnBrk="1" latinLnBrk="0" hangingPunct="1">
        <a:lnSpc>
          <a:spcPct val="90000"/>
        </a:lnSpc>
        <a:spcBef>
          <a:spcPts val="2300"/>
        </a:spcBef>
        <a:buFont typeface="Arial" panose="020B0604020202020204" pitchFamily="34" charset="0"/>
        <a:buChar char="•"/>
        <a:defRPr sz="9200" kern="1200">
          <a:solidFill>
            <a:schemeClr val="tx1"/>
          </a:solidFill>
          <a:latin typeface="+mn-lt"/>
          <a:ea typeface="+mn-ea"/>
          <a:cs typeface="+mn-cs"/>
        </a:defRPr>
      </a:lvl3pPr>
      <a:lvl4pPr marL="73609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4pPr>
      <a:lvl5pPr marL="946404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5pPr>
      <a:lvl6pPr marL="1156716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6pPr>
      <a:lvl7pPr marL="1367028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7pPr>
      <a:lvl8pPr marL="1577340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8pPr>
      <a:lvl9pPr marL="178765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9pPr>
    </p:bodyStyle>
    <p:otherStyle>
      <a:defPPr>
        <a:defRPr lang="en-US"/>
      </a:defPPr>
      <a:lvl1pPr marL="0" algn="l" defTabSz="4206240" rtl="0" eaLnBrk="1" latinLnBrk="0" hangingPunct="1">
        <a:defRPr sz="8280" kern="1200">
          <a:solidFill>
            <a:schemeClr val="tx1"/>
          </a:solidFill>
          <a:latin typeface="+mn-lt"/>
          <a:ea typeface="+mn-ea"/>
          <a:cs typeface="+mn-cs"/>
        </a:defRPr>
      </a:lvl1pPr>
      <a:lvl2pPr marL="2103120" algn="l" defTabSz="4206240" rtl="0" eaLnBrk="1" latinLnBrk="0" hangingPunct="1">
        <a:defRPr sz="8280" kern="1200">
          <a:solidFill>
            <a:schemeClr val="tx1"/>
          </a:solidFill>
          <a:latin typeface="+mn-lt"/>
          <a:ea typeface="+mn-ea"/>
          <a:cs typeface="+mn-cs"/>
        </a:defRPr>
      </a:lvl2pPr>
      <a:lvl3pPr marL="4206240" algn="l" defTabSz="4206240" rtl="0" eaLnBrk="1" latinLnBrk="0" hangingPunct="1">
        <a:defRPr sz="8280" kern="1200">
          <a:solidFill>
            <a:schemeClr val="tx1"/>
          </a:solidFill>
          <a:latin typeface="+mn-lt"/>
          <a:ea typeface="+mn-ea"/>
          <a:cs typeface="+mn-cs"/>
        </a:defRPr>
      </a:lvl3pPr>
      <a:lvl4pPr marL="6309360" algn="l" defTabSz="4206240" rtl="0" eaLnBrk="1" latinLnBrk="0" hangingPunct="1">
        <a:defRPr sz="8280" kern="1200">
          <a:solidFill>
            <a:schemeClr val="tx1"/>
          </a:solidFill>
          <a:latin typeface="+mn-lt"/>
          <a:ea typeface="+mn-ea"/>
          <a:cs typeface="+mn-cs"/>
        </a:defRPr>
      </a:lvl4pPr>
      <a:lvl5pPr marL="8412480" algn="l" defTabSz="4206240" rtl="0" eaLnBrk="1" latinLnBrk="0" hangingPunct="1">
        <a:defRPr sz="8280" kern="1200">
          <a:solidFill>
            <a:schemeClr val="tx1"/>
          </a:solidFill>
          <a:latin typeface="+mn-lt"/>
          <a:ea typeface="+mn-ea"/>
          <a:cs typeface="+mn-cs"/>
        </a:defRPr>
      </a:lvl5pPr>
      <a:lvl6pPr marL="10515600" algn="l" defTabSz="4206240" rtl="0" eaLnBrk="1" latinLnBrk="0" hangingPunct="1">
        <a:defRPr sz="8280" kern="1200">
          <a:solidFill>
            <a:schemeClr val="tx1"/>
          </a:solidFill>
          <a:latin typeface="+mn-lt"/>
          <a:ea typeface="+mn-ea"/>
          <a:cs typeface="+mn-cs"/>
        </a:defRPr>
      </a:lvl6pPr>
      <a:lvl7pPr marL="12618720" algn="l" defTabSz="4206240" rtl="0" eaLnBrk="1" latinLnBrk="0" hangingPunct="1">
        <a:defRPr sz="8280" kern="1200">
          <a:solidFill>
            <a:schemeClr val="tx1"/>
          </a:solidFill>
          <a:latin typeface="+mn-lt"/>
          <a:ea typeface="+mn-ea"/>
          <a:cs typeface="+mn-cs"/>
        </a:defRPr>
      </a:lvl7pPr>
      <a:lvl8pPr marL="14721840" algn="l" defTabSz="4206240" rtl="0" eaLnBrk="1" latinLnBrk="0" hangingPunct="1">
        <a:defRPr sz="8280" kern="1200">
          <a:solidFill>
            <a:schemeClr val="tx1"/>
          </a:solidFill>
          <a:latin typeface="+mn-lt"/>
          <a:ea typeface="+mn-ea"/>
          <a:cs typeface="+mn-cs"/>
        </a:defRPr>
      </a:lvl8pPr>
      <a:lvl9pPr marL="16824960" algn="l" defTabSz="4206240" rtl="0" eaLnBrk="1" latinLnBrk="0" hangingPunct="1">
        <a:defRPr sz="8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neupanebpn63@gmail.com" TargetMode="External"/><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id="{4C4B976B-E426-96A5-A676-4D5511A3F323}"/>
              </a:ext>
            </a:extLst>
          </p:cNvPr>
          <p:cNvPicPr>
            <a:picLocks noChangeAspect="1"/>
          </p:cNvPicPr>
          <p:nvPr/>
        </p:nvPicPr>
        <p:blipFill rotWithShape="1">
          <a:blip r:embed="rId2"/>
          <a:srcRect l="6038" t="4602" b="36359"/>
          <a:stretch/>
        </p:blipFill>
        <p:spPr>
          <a:xfrm>
            <a:off x="12308736" y="9973015"/>
            <a:ext cx="12279262" cy="6263662"/>
          </a:xfrm>
          <a:prstGeom prst="rect">
            <a:avLst/>
          </a:prstGeom>
        </p:spPr>
      </p:pic>
      <p:sp>
        <p:nvSpPr>
          <p:cNvPr id="10" name="Rectangle 9">
            <a:extLst>
              <a:ext uri="{FF2B5EF4-FFF2-40B4-BE49-F238E27FC236}">
                <a16:creationId xmlns:a16="http://schemas.microsoft.com/office/drawing/2014/main" id="{B8C5ADD1-879C-4150-A94B-C7BACB061AB4}"/>
              </a:ext>
            </a:extLst>
          </p:cNvPr>
          <p:cNvSpPr/>
          <p:nvPr/>
        </p:nvSpPr>
        <p:spPr>
          <a:xfrm>
            <a:off x="868916" y="772139"/>
            <a:ext cx="40266219" cy="31100786"/>
          </a:xfrm>
          <a:prstGeom prst="rect">
            <a:avLst/>
          </a:prstGeom>
          <a:noFill/>
          <a:ln w="76200">
            <a:solidFill>
              <a:srgbClr val="5D172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24">
              <a:latin typeface="Garamond" panose="02020404030301010803" pitchFamily="18" charset="0"/>
            </a:endParaRPr>
          </a:p>
        </p:txBody>
      </p:sp>
      <p:sp>
        <p:nvSpPr>
          <p:cNvPr id="11" name="TextBox 10">
            <a:extLst>
              <a:ext uri="{FF2B5EF4-FFF2-40B4-BE49-F238E27FC236}">
                <a16:creationId xmlns:a16="http://schemas.microsoft.com/office/drawing/2014/main" id="{870F45B1-AEF3-4D20-BC73-6F59CD2B9842}"/>
              </a:ext>
            </a:extLst>
          </p:cNvPr>
          <p:cNvSpPr txBox="1"/>
          <p:nvPr/>
        </p:nvSpPr>
        <p:spPr>
          <a:xfrm>
            <a:off x="6005506" y="629406"/>
            <a:ext cx="32488799" cy="2764202"/>
          </a:xfrm>
          <a:prstGeom prst="rect">
            <a:avLst/>
          </a:prstGeom>
          <a:noFill/>
        </p:spPr>
        <p:txBody>
          <a:bodyPr wrap="square" lIns="77456" tIns="38727" rIns="77456" bIns="38727" rtlCol="0" anchor="t">
            <a:spAutoFit/>
          </a:bodyPr>
          <a:lstStyle/>
          <a:p>
            <a:pPr algn="ctr">
              <a:lnSpc>
                <a:spcPct val="107000"/>
              </a:lnSpc>
            </a:pPr>
            <a:r>
              <a:rPr lang="en-US" sz="7200" b="1" dirty="0">
                <a:solidFill>
                  <a:srgbClr val="0000CC"/>
                </a:solidFill>
                <a:latin typeface="Garamond" panose="02020404030301010803" pitchFamily="18" charset="0"/>
                <a:ea typeface="Roboto"/>
                <a:cs typeface="Mangal"/>
              </a:rPr>
              <a:t>  </a:t>
            </a:r>
            <a:r>
              <a:rPr lang="en-US" sz="6600" b="1" dirty="0">
                <a:solidFill>
                  <a:srgbClr val="0000CC"/>
                </a:solidFill>
                <a:latin typeface="Garamond" panose="02020404030301010803" pitchFamily="18" charset="0"/>
                <a:ea typeface="Roboto"/>
                <a:cs typeface="Mangal"/>
              </a:rPr>
              <a:t>  </a:t>
            </a:r>
            <a:r>
              <a:rPr lang="en-US" sz="6600" b="1" dirty="0">
                <a:solidFill>
                  <a:srgbClr val="002060"/>
                </a:solidFill>
                <a:latin typeface="Garamond" panose="02020404030301010803" pitchFamily="18" charset="0"/>
                <a:ea typeface="Roboto"/>
                <a:cs typeface="Mangal"/>
              </a:rPr>
              <a:t>The impact of agricultural practices on microbial contributions to soil health</a:t>
            </a:r>
            <a:r>
              <a:rPr lang="en-US" sz="6600" b="1" dirty="0">
                <a:solidFill>
                  <a:srgbClr val="FF0000"/>
                </a:solidFill>
                <a:latin typeface="Garamond" panose="02020404030301010803" pitchFamily="18" charset="0"/>
                <a:ea typeface="Calibri" panose="020F0502020204030204" pitchFamily="34" charset="0"/>
                <a:cs typeface="Mangal"/>
              </a:rPr>
              <a:t>         </a:t>
            </a:r>
          </a:p>
          <a:p>
            <a:pPr algn="ctr">
              <a:lnSpc>
                <a:spcPct val="107000"/>
              </a:lnSpc>
            </a:pPr>
            <a:r>
              <a:rPr lang="en-US" sz="3600" b="1" dirty="0">
                <a:latin typeface="Garamond" panose="02020404030301010803" pitchFamily="18" charset="0"/>
                <a:ea typeface="Calibri" panose="020F0502020204030204" pitchFamily="34" charset="0"/>
                <a:cs typeface="Arial"/>
              </a:rPr>
              <a:t>Sakshi Paudel*, Miranda Vanderhyde, Debarshi Dasgupta, Kimberly </a:t>
            </a:r>
            <a:r>
              <a:rPr lang="en-US" sz="3600" b="1" dirty="0" err="1">
                <a:latin typeface="Garamond" panose="02020404030301010803" pitchFamily="18" charset="0"/>
                <a:ea typeface="Calibri" panose="020F0502020204030204" pitchFamily="34" charset="0"/>
                <a:cs typeface="Arial"/>
              </a:rPr>
              <a:t>Zitnick</a:t>
            </a:r>
            <a:r>
              <a:rPr lang="en-US" sz="3600" b="1" dirty="0">
                <a:latin typeface="Garamond" panose="02020404030301010803" pitchFamily="18" charset="0"/>
                <a:ea typeface="Calibri" panose="020F0502020204030204" pitchFamily="34" charset="0"/>
                <a:cs typeface="Arial"/>
              </a:rPr>
              <a:t>-Anderson, Samiran Banerjee</a:t>
            </a:r>
          </a:p>
          <a:p>
            <a:pPr algn="ctr">
              <a:lnSpc>
                <a:spcPct val="107000"/>
              </a:lnSpc>
            </a:pPr>
            <a:r>
              <a:rPr lang="en-US" sz="2800" dirty="0">
                <a:latin typeface="Garamond" panose="02020404030301010803" pitchFamily="18" charset="0"/>
                <a:ea typeface="Calibri" panose="020F0502020204030204" pitchFamily="34" charset="0"/>
                <a:cs typeface="Arial"/>
              </a:rPr>
              <a:t>North Dakota State University, Department of Microbiological Sciences, </a:t>
            </a:r>
            <a:r>
              <a:rPr lang="es-ES" sz="2800" dirty="0">
                <a:latin typeface="Garamond" panose="02020404030301010803" pitchFamily="18" charset="0"/>
                <a:ea typeface="Calibri" panose="020F0502020204030204" pitchFamily="34" charset="0"/>
                <a:cs typeface="Arial"/>
              </a:rPr>
              <a:t>Van Es Hall, 1523 </a:t>
            </a:r>
            <a:r>
              <a:rPr lang="es-ES" sz="2800" dirty="0" err="1">
                <a:latin typeface="Garamond" panose="02020404030301010803" pitchFamily="18" charset="0"/>
                <a:ea typeface="Calibri" panose="020F0502020204030204" pitchFamily="34" charset="0"/>
                <a:cs typeface="Arial"/>
              </a:rPr>
              <a:t>Centennial</a:t>
            </a:r>
            <a:r>
              <a:rPr lang="es-ES" sz="2800" dirty="0">
                <a:latin typeface="Garamond" panose="02020404030301010803" pitchFamily="18" charset="0"/>
                <a:ea typeface="Calibri" panose="020F0502020204030204" pitchFamily="34" charset="0"/>
                <a:cs typeface="Arial"/>
              </a:rPr>
              <a:t> </a:t>
            </a:r>
            <a:r>
              <a:rPr lang="es-ES" sz="2800" dirty="0" err="1">
                <a:latin typeface="Garamond" panose="02020404030301010803" pitchFamily="18" charset="0"/>
                <a:ea typeface="Calibri" panose="020F0502020204030204" pitchFamily="34" charset="0"/>
                <a:cs typeface="Arial"/>
              </a:rPr>
              <a:t>Blvd</a:t>
            </a:r>
            <a:r>
              <a:rPr lang="es-ES" sz="2800" dirty="0">
                <a:latin typeface="Garamond" panose="02020404030301010803" pitchFamily="18" charset="0"/>
                <a:ea typeface="Calibri" panose="020F0502020204030204" pitchFamily="34" charset="0"/>
                <a:cs typeface="Arial"/>
              </a:rPr>
              <a:t>., Fargo, ND 58102</a:t>
            </a:r>
            <a:r>
              <a:rPr lang="en-US" sz="2800" dirty="0">
                <a:latin typeface="Garamond" panose="02020404030301010803" pitchFamily="18" charset="0"/>
                <a:ea typeface="Calibri" panose="020F0502020204030204" pitchFamily="34" charset="0"/>
                <a:cs typeface="Arial"/>
              </a:rPr>
              <a:t>, USA</a:t>
            </a:r>
            <a:endParaRPr lang="en-US" sz="2800" dirty="0">
              <a:latin typeface="Garamond" panose="02020404030301010803" pitchFamily="18" charset="0"/>
              <a:cs typeface="Calibri"/>
            </a:endParaRPr>
          </a:p>
          <a:p>
            <a:pPr algn="ctr">
              <a:lnSpc>
                <a:spcPct val="107000"/>
              </a:lnSpc>
            </a:pPr>
            <a:r>
              <a:rPr lang="en-US" sz="2800" u="sng" dirty="0">
                <a:latin typeface="Garamond" panose="02020404030301010803" pitchFamily="18" charset="0"/>
                <a:ea typeface="Calibri" panose="020F0502020204030204" pitchFamily="34" charset="0"/>
                <a:cs typeface="Mangal"/>
                <a:hlinkClick r:id="rId3">
                  <a:extLst>
                    <a:ext uri="{A12FA001-AC4F-418D-AE19-62706E023703}">
                      <ahyp:hlinkClr xmlns:ahyp="http://schemas.microsoft.com/office/drawing/2018/hyperlinkcolor" val="tx"/>
                    </a:ext>
                  </a:extLst>
                </a:hlinkClick>
              </a:rPr>
              <a:t>*</a:t>
            </a:r>
            <a:r>
              <a:rPr lang="en-US" sz="2800" u="sng" dirty="0">
                <a:latin typeface="Garamond" panose="02020404030301010803" pitchFamily="18" charset="0"/>
                <a:ea typeface="Calibri" panose="020F0502020204030204" pitchFamily="34" charset="0"/>
                <a:cs typeface="Mangal"/>
              </a:rPr>
              <a:t>Sakshi.Paudel@ndsu.edu</a:t>
            </a:r>
            <a:endParaRPr lang="en-US" sz="2800" dirty="0">
              <a:latin typeface="Garamond" panose="02020404030301010803" pitchFamily="18" charset="0"/>
              <a:ea typeface="Calibri" panose="020F0502020204030204" pitchFamily="34" charset="0"/>
              <a:cs typeface="Mangal"/>
            </a:endParaRPr>
          </a:p>
        </p:txBody>
      </p:sp>
      <p:sp>
        <p:nvSpPr>
          <p:cNvPr id="12" name="Rectangle 11">
            <a:extLst>
              <a:ext uri="{FF2B5EF4-FFF2-40B4-BE49-F238E27FC236}">
                <a16:creationId xmlns:a16="http://schemas.microsoft.com/office/drawing/2014/main" id="{E74DC869-BA21-4564-BC9E-1B45CA323E0B}"/>
              </a:ext>
            </a:extLst>
          </p:cNvPr>
          <p:cNvSpPr/>
          <p:nvPr/>
        </p:nvSpPr>
        <p:spPr>
          <a:xfrm>
            <a:off x="952798" y="3468075"/>
            <a:ext cx="23635202" cy="844020"/>
          </a:xfrm>
          <a:prstGeom prst="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dirty="0">
                <a:solidFill>
                  <a:schemeClr val="bg1"/>
                </a:solidFill>
                <a:latin typeface="Garamond" panose="02020404030301010803" pitchFamily="18" charset="0"/>
              </a:rPr>
              <a:t>Introduction</a:t>
            </a:r>
            <a:endParaRPr lang="en-US" sz="3428" dirty="0">
              <a:latin typeface="Garamond" panose="02020404030301010803" pitchFamily="18" charset="0"/>
            </a:endParaRPr>
          </a:p>
        </p:txBody>
      </p:sp>
      <p:sp>
        <p:nvSpPr>
          <p:cNvPr id="13" name="Rectangle 12">
            <a:extLst>
              <a:ext uri="{FF2B5EF4-FFF2-40B4-BE49-F238E27FC236}">
                <a16:creationId xmlns:a16="http://schemas.microsoft.com/office/drawing/2014/main" id="{56C8B813-6FCB-4382-B32A-FD092E5A0293}"/>
              </a:ext>
            </a:extLst>
          </p:cNvPr>
          <p:cNvSpPr/>
          <p:nvPr/>
        </p:nvSpPr>
        <p:spPr>
          <a:xfrm>
            <a:off x="927265" y="13198239"/>
            <a:ext cx="10399754" cy="830997"/>
          </a:xfrm>
          <a:prstGeom prst="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dirty="0">
                <a:solidFill>
                  <a:schemeClr val="bg1"/>
                </a:solidFill>
                <a:latin typeface="Garamond" panose="02020404030301010803" pitchFamily="18" charset="0"/>
              </a:rPr>
              <a:t>Materials and Methods</a:t>
            </a:r>
          </a:p>
        </p:txBody>
      </p:sp>
      <p:sp>
        <p:nvSpPr>
          <p:cNvPr id="14" name="TextBox 13">
            <a:extLst>
              <a:ext uri="{FF2B5EF4-FFF2-40B4-BE49-F238E27FC236}">
                <a16:creationId xmlns:a16="http://schemas.microsoft.com/office/drawing/2014/main" id="{21E1AB26-BE92-4376-9F17-68754E5D583E}"/>
              </a:ext>
            </a:extLst>
          </p:cNvPr>
          <p:cNvSpPr txBox="1"/>
          <p:nvPr/>
        </p:nvSpPr>
        <p:spPr>
          <a:xfrm>
            <a:off x="906363" y="4371276"/>
            <a:ext cx="23689070" cy="4117265"/>
          </a:xfrm>
          <a:prstGeom prst="rect">
            <a:avLst/>
          </a:prstGeom>
          <a:noFill/>
        </p:spPr>
        <p:txBody>
          <a:bodyPr wrap="square" lIns="77456" tIns="38727" rIns="77456" bIns="38727" rtlCol="0" anchor="t">
            <a:spAutoFit/>
          </a:bodyPr>
          <a:lstStyle/>
          <a:p>
            <a:pPr marL="171450" indent="-171450" algn="just">
              <a:lnSpc>
                <a:spcPct val="107000"/>
              </a:lnSpc>
              <a:spcAft>
                <a:spcPts val="686"/>
              </a:spcAft>
              <a:buFont typeface="Wingdings" panose="05000000000000000000" pitchFamily="2" charset="2"/>
              <a:buChar char="v"/>
            </a:pPr>
            <a:r>
              <a:rPr lang="en-US" sz="3200" dirty="0">
                <a:latin typeface="Garamond" panose="02020404030301010803" pitchFamily="18" charset="0"/>
                <a:ea typeface="Calibri" panose="020F0502020204030204" pitchFamily="34" charset="0"/>
                <a:cs typeface="Mangal" panose="02040503050203030202" pitchFamily="18" charset="0"/>
              </a:rPr>
              <a:t> Growing population demand for food production in multiple folds.</a:t>
            </a:r>
          </a:p>
          <a:p>
            <a:pPr marL="171450" indent="-171450" algn="just">
              <a:lnSpc>
                <a:spcPct val="107000"/>
              </a:lnSpc>
              <a:spcAft>
                <a:spcPts val="686"/>
              </a:spcAft>
              <a:buFont typeface="Wingdings" panose="05000000000000000000" pitchFamily="2" charset="2"/>
              <a:buChar char="v"/>
            </a:pPr>
            <a:r>
              <a:rPr lang="en-US" sz="3200" dirty="0">
                <a:latin typeface="Garamond" panose="02020404030301010803" pitchFamily="18" charset="0"/>
                <a:ea typeface="Calibri" panose="020F0502020204030204" pitchFamily="34" charset="0"/>
                <a:cs typeface="Mangal" panose="02040503050203030202" pitchFamily="18" charset="0"/>
              </a:rPr>
              <a:t> Key issues that farmers face because of this multiplication pressure are desertification, greenhouse gas emissions, soil nutrient depletion, soil erosion, and so on. </a:t>
            </a:r>
          </a:p>
          <a:p>
            <a:pPr marL="171450" indent="-171450" algn="just">
              <a:lnSpc>
                <a:spcPct val="107000"/>
              </a:lnSpc>
              <a:spcAft>
                <a:spcPts val="686"/>
              </a:spcAft>
              <a:buFont typeface="Wingdings" panose="05000000000000000000" pitchFamily="2" charset="2"/>
              <a:buChar char="v"/>
            </a:pPr>
            <a:r>
              <a:rPr lang="en-US" sz="3200" dirty="0">
                <a:latin typeface="Garamond" panose="02020404030301010803" pitchFamily="18" charset="0"/>
                <a:ea typeface="Calibri" panose="020F0502020204030204" pitchFamily="34" charset="0"/>
                <a:cs typeface="Mangal" panose="02040503050203030202" pitchFamily="18" charset="0"/>
              </a:rPr>
              <a:t> Plant root-microbe symbiosis provides various advantages in sustainable agricultural production systems.</a:t>
            </a:r>
          </a:p>
          <a:p>
            <a:pPr marL="171450" indent="-171450" algn="just">
              <a:lnSpc>
                <a:spcPct val="107000"/>
              </a:lnSpc>
              <a:spcAft>
                <a:spcPts val="686"/>
              </a:spcAft>
              <a:buFont typeface="Wingdings" panose="05000000000000000000" pitchFamily="2" charset="2"/>
              <a:buChar char="v"/>
            </a:pPr>
            <a:r>
              <a:rPr lang="en-US" sz="3200" dirty="0">
                <a:latin typeface="Garamond" panose="02020404030301010803" pitchFamily="18" charset="0"/>
                <a:ea typeface="Calibri" panose="020F0502020204030204" pitchFamily="34" charset="0"/>
                <a:cs typeface="Mangal" panose="02040503050203030202" pitchFamily="18" charset="0"/>
              </a:rPr>
              <a:t> Varied agricultural approaches elicit different responses from the microbial community. </a:t>
            </a:r>
          </a:p>
          <a:p>
            <a:pPr marL="171450" indent="-171450" algn="just">
              <a:lnSpc>
                <a:spcPct val="107000"/>
              </a:lnSpc>
              <a:spcAft>
                <a:spcPts val="686"/>
              </a:spcAft>
              <a:buFont typeface="Wingdings" panose="05000000000000000000" pitchFamily="2" charset="2"/>
              <a:buChar char="v"/>
            </a:pPr>
            <a:r>
              <a:rPr lang="en-US" sz="3200" dirty="0">
                <a:latin typeface="Garamond" panose="02020404030301010803" pitchFamily="18" charset="0"/>
                <a:ea typeface="Calibri" panose="020F0502020204030204" pitchFamily="34" charset="0"/>
                <a:cs typeface="Mangal" panose="02040503050203030202" pitchFamily="18" charset="0"/>
              </a:rPr>
              <a:t> We aim to study soil microbiomes in the same farmlands to see if there is a legacy effect on soil microbiomes and how this affects soil health and productivity.</a:t>
            </a:r>
          </a:p>
        </p:txBody>
      </p:sp>
      <p:sp>
        <p:nvSpPr>
          <p:cNvPr id="15" name="TextBox 14">
            <a:extLst>
              <a:ext uri="{FF2B5EF4-FFF2-40B4-BE49-F238E27FC236}">
                <a16:creationId xmlns:a16="http://schemas.microsoft.com/office/drawing/2014/main" id="{E490431A-FDFF-4DB6-BEE3-454E78BDDFFA}"/>
              </a:ext>
            </a:extLst>
          </p:cNvPr>
          <p:cNvSpPr txBox="1"/>
          <p:nvPr/>
        </p:nvSpPr>
        <p:spPr>
          <a:xfrm rot="10800000" flipV="1">
            <a:off x="927265" y="14466962"/>
            <a:ext cx="10504525" cy="3539430"/>
          </a:xfrm>
          <a:prstGeom prst="rect">
            <a:avLst/>
          </a:prstGeom>
          <a:noFill/>
        </p:spPr>
        <p:txBody>
          <a:bodyPr wrap="square" rtlCol="0">
            <a:spAutoFit/>
          </a:bodyPr>
          <a:lstStyle/>
          <a:p>
            <a:pPr algn="just"/>
            <a:r>
              <a:rPr lang="en-US" sz="3200" b="1" dirty="0">
                <a:solidFill>
                  <a:srgbClr val="0C12FC"/>
                </a:solidFill>
                <a:latin typeface="Garamond" panose="02020404030301010803" pitchFamily="18" charset="0"/>
                <a:cs typeface="Arial" panose="020B0604020202020204" pitchFamily="34" charset="0"/>
              </a:rPr>
              <a:t>Survey and Sampling:</a:t>
            </a:r>
            <a:r>
              <a:rPr lang="en-US" sz="3200" dirty="0">
                <a:solidFill>
                  <a:srgbClr val="0C12FC"/>
                </a:solidFill>
                <a:latin typeface="Garamond" panose="02020404030301010803" pitchFamily="18" charset="0"/>
                <a:cs typeface="Arial" panose="020B0604020202020204" pitchFamily="34" charset="0"/>
              </a:rPr>
              <a:t> </a:t>
            </a:r>
          </a:p>
          <a:p>
            <a:pPr algn="just"/>
            <a:r>
              <a:rPr lang="en-US" sz="3200" dirty="0">
                <a:latin typeface="Garamond" panose="02020404030301010803" pitchFamily="18" charset="0"/>
                <a:cs typeface="Arial" panose="020B0604020202020204" pitchFamily="34" charset="0"/>
              </a:rPr>
              <a:t>Agricultural practices, relevant management information, and soil types were surveyed in 31 conventional and 30 organic fields across North Dakota and Minnesota. The same fields were sampled for the roots, plant biomass, and bulk soil for analysis of microbiome and soil microbial enzymatic and physicochemical properties.</a:t>
            </a:r>
          </a:p>
        </p:txBody>
      </p:sp>
      <p:sp>
        <p:nvSpPr>
          <p:cNvPr id="16" name="Rectangle 15">
            <a:extLst>
              <a:ext uri="{FF2B5EF4-FFF2-40B4-BE49-F238E27FC236}">
                <a16:creationId xmlns:a16="http://schemas.microsoft.com/office/drawing/2014/main" id="{32E2B575-9ED0-4451-B09C-7D70671F7E79}"/>
              </a:ext>
            </a:extLst>
          </p:cNvPr>
          <p:cNvSpPr/>
          <p:nvPr/>
        </p:nvSpPr>
        <p:spPr>
          <a:xfrm>
            <a:off x="25355042" y="3463167"/>
            <a:ext cx="15473505" cy="913492"/>
          </a:xfrm>
          <a:prstGeom prst="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a:solidFill>
                  <a:schemeClr val="bg1"/>
                </a:solidFill>
                <a:latin typeface="Garamond" panose="02020404030301010803" pitchFamily="18" charset="0"/>
              </a:rPr>
              <a:t>Results</a:t>
            </a:r>
          </a:p>
        </p:txBody>
      </p:sp>
      <p:sp>
        <p:nvSpPr>
          <p:cNvPr id="17" name="Rectangle 16">
            <a:extLst>
              <a:ext uri="{FF2B5EF4-FFF2-40B4-BE49-F238E27FC236}">
                <a16:creationId xmlns:a16="http://schemas.microsoft.com/office/drawing/2014/main" id="{05FA4008-E259-4DD3-83DE-389F6EA6F947}"/>
              </a:ext>
            </a:extLst>
          </p:cNvPr>
          <p:cNvSpPr/>
          <p:nvPr/>
        </p:nvSpPr>
        <p:spPr>
          <a:xfrm>
            <a:off x="25379641" y="23841089"/>
            <a:ext cx="15473505" cy="578786"/>
          </a:xfrm>
          <a:prstGeom prst="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dirty="0">
                <a:solidFill>
                  <a:schemeClr val="bg1"/>
                </a:solidFill>
                <a:latin typeface="Garamond" panose="02020404030301010803" pitchFamily="18" charset="0"/>
                <a:ea typeface="Calibri" panose="020F0502020204030204" pitchFamily="34" charset="0"/>
                <a:cs typeface="Times New Roman" panose="02020603050405020304" pitchFamily="18" charset="0"/>
              </a:rPr>
              <a:t>Conclusions and Future Studies</a:t>
            </a:r>
            <a:r>
              <a:rPr lang="en-US" sz="3428" dirty="0">
                <a:solidFill>
                  <a:schemeClr val="bg1"/>
                </a:solidFill>
                <a:latin typeface="Garamond" panose="02020404030301010803" pitchFamily="18" charset="0"/>
                <a:ea typeface="Calibri" panose="020F050202020403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A9A986B9-EE39-421A-B31A-DC806A349197}"/>
              </a:ext>
            </a:extLst>
          </p:cNvPr>
          <p:cNvSpPr/>
          <p:nvPr/>
        </p:nvSpPr>
        <p:spPr>
          <a:xfrm>
            <a:off x="25379641" y="28871909"/>
            <a:ext cx="15473505" cy="694218"/>
          </a:xfrm>
          <a:prstGeom prst="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dirty="0">
                <a:solidFill>
                  <a:schemeClr val="bg1"/>
                </a:solidFill>
                <a:latin typeface="Garamond" panose="02020404030301010803" pitchFamily="18" charset="0"/>
              </a:rPr>
              <a:t>Acknowledgment</a:t>
            </a:r>
          </a:p>
        </p:txBody>
      </p:sp>
      <p:sp>
        <p:nvSpPr>
          <p:cNvPr id="19" name="TextBox 18">
            <a:extLst>
              <a:ext uri="{FF2B5EF4-FFF2-40B4-BE49-F238E27FC236}">
                <a16:creationId xmlns:a16="http://schemas.microsoft.com/office/drawing/2014/main" id="{8CF14BBA-077F-4AF7-9E3A-916FEB05D82F}"/>
              </a:ext>
            </a:extLst>
          </p:cNvPr>
          <p:cNvSpPr txBox="1"/>
          <p:nvPr/>
        </p:nvSpPr>
        <p:spPr>
          <a:xfrm>
            <a:off x="868916" y="24638693"/>
            <a:ext cx="10594189" cy="6986528"/>
          </a:xfrm>
          <a:prstGeom prst="rect">
            <a:avLst/>
          </a:prstGeom>
          <a:noFill/>
        </p:spPr>
        <p:txBody>
          <a:bodyPr wrap="square" rtlCol="0">
            <a:spAutoFit/>
          </a:bodyPr>
          <a:lstStyle/>
          <a:p>
            <a:pPr algn="just"/>
            <a:r>
              <a:rPr lang="en-US" sz="3200" b="1" dirty="0">
                <a:solidFill>
                  <a:srgbClr val="0000CC"/>
                </a:solidFill>
                <a:latin typeface="Garamond" panose="02020404030301010803" pitchFamily="18" charset="0"/>
                <a:cs typeface="Arial" panose="020B0604020202020204" pitchFamily="34" charset="0"/>
              </a:rPr>
              <a:t>Assessment of mycorrhizal colonization:</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Roots were cleaned and cut into 1cm pieces before being treated with 1M sodium hexametaphosphate and shaken.</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After 2 hours, the chemical was rinsed off the roots with milli-Q water, and the roots were treated with 40% KOH and placed in an 80°C water bath for 40 minutes.</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After washing off the chemical, the roots were dyed in a water bath for 40 minutes with a 5% ink-vinegar solution.</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Each slide was prepared with three rows of five roots, each with two drops of 50% glycerol, and the slide cover was sealed avoiding bubbles.</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For analysis, 100 intersections of each slide were analyzed. </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 Number of vesicles and arbuscules was counted and the presence or absence of hyphae was noted.</a:t>
            </a:r>
          </a:p>
        </p:txBody>
      </p:sp>
      <p:sp>
        <p:nvSpPr>
          <p:cNvPr id="24" name="TextBox 23">
            <a:extLst>
              <a:ext uri="{FF2B5EF4-FFF2-40B4-BE49-F238E27FC236}">
                <a16:creationId xmlns:a16="http://schemas.microsoft.com/office/drawing/2014/main" id="{F07AC38C-224C-4787-91FD-3E6C1F1CEE26}"/>
              </a:ext>
            </a:extLst>
          </p:cNvPr>
          <p:cNvSpPr txBox="1"/>
          <p:nvPr/>
        </p:nvSpPr>
        <p:spPr>
          <a:xfrm>
            <a:off x="25355042" y="24569063"/>
            <a:ext cx="15504199" cy="3667671"/>
          </a:xfrm>
          <a:prstGeom prst="rect">
            <a:avLst/>
          </a:prstGeom>
          <a:noFill/>
        </p:spPr>
        <p:txBody>
          <a:bodyPr wrap="square" rtlCol="0">
            <a:spAutoFit/>
          </a:bodyPr>
          <a:lstStyle/>
          <a:p>
            <a:pPr marL="387257" indent="-387257" algn="just">
              <a:spcBef>
                <a:spcPts val="1017"/>
              </a:spcBef>
              <a:buFont typeface="Wingdings" panose="05000000000000000000" pitchFamily="2" charset="2"/>
              <a:buChar char="v"/>
            </a:pPr>
            <a:r>
              <a:rPr lang="en-US" sz="3200" dirty="0">
                <a:latin typeface="Garamond" panose="02020404030301010803" pitchFamily="18" charset="0"/>
              </a:rPr>
              <a:t>In comparison to conventional farmlands, our preliminary findings reveal that organic farmlands have greater mycorrhizal colonization and microbial enzymatic activities such as </a:t>
            </a:r>
            <a:r>
              <a:rPr lang="en-US" sz="3200" dirty="0" err="1">
                <a:latin typeface="Garamond" panose="02020404030301010803" pitchFamily="18" charset="0"/>
              </a:rPr>
              <a:t>cellobiohydrolase</a:t>
            </a:r>
            <a:r>
              <a:rPr lang="en-US" sz="3200" dirty="0">
                <a:latin typeface="Garamond" panose="02020404030301010803" pitchFamily="18" charset="0"/>
              </a:rPr>
              <a:t>.</a:t>
            </a:r>
          </a:p>
          <a:p>
            <a:pPr marL="387257" indent="-387257" algn="just">
              <a:spcBef>
                <a:spcPts val="1017"/>
              </a:spcBef>
              <a:buFont typeface="Wingdings" panose="05000000000000000000" pitchFamily="2" charset="2"/>
              <a:buChar char="v"/>
            </a:pPr>
            <a:r>
              <a:rPr lang="en-US" sz="3200" dirty="0">
                <a:latin typeface="Garamond" panose="02020404030301010803" pitchFamily="18" charset="0"/>
              </a:rPr>
              <a:t>This project extends for four years, and we aim to perform the most recent molecular sequencing approaches on soil and root samples each year to analyze the assembly, recruitment, and functioning of microbial communities under various agricultural practices and to better understand the contribution of microbiomes to the soil health.</a:t>
            </a:r>
          </a:p>
        </p:txBody>
      </p:sp>
      <p:sp>
        <p:nvSpPr>
          <p:cNvPr id="35" name="TextBox 34">
            <a:extLst>
              <a:ext uri="{FF2B5EF4-FFF2-40B4-BE49-F238E27FC236}">
                <a16:creationId xmlns:a16="http://schemas.microsoft.com/office/drawing/2014/main" id="{AD61C4A8-2287-4D77-9369-34131ABADF5F}"/>
              </a:ext>
            </a:extLst>
          </p:cNvPr>
          <p:cNvSpPr txBox="1"/>
          <p:nvPr/>
        </p:nvSpPr>
        <p:spPr>
          <a:xfrm>
            <a:off x="25355044" y="21129213"/>
            <a:ext cx="15448906" cy="461665"/>
          </a:xfrm>
          <a:prstGeom prst="rect">
            <a:avLst/>
          </a:prstGeom>
          <a:solidFill>
            <a:schemeClr val="accent5">
              <a:lumMod val="20000"/>
              <a:lumOff val="80000"/>
            </a:schemeClr>
          </a:solidFill>
          <a:ln w="19050">
            <a:solidFill>
              <a:schemeClr val="bg1"/>
            </a:solidFill>
          </a:ln>
        </p:spPr>
        <p:txBody>
          <a:bodyPr wrap="square" rtlCol="0">
            <a:spAutoFit/>
          </a:bodyPr>
          <a:lstStyle/>
          <a:p>
            <a:pPr algn="just"/>
            <a:r>
              <a:rPr lang="en-US" sz="2400" i="1" dirty="0">
                <a:latin typeface="Garamond" panose="02020404030301010803" pitchFamily="18" charset="0"/>
                <a:cs typeface="Arial" panose="020B0604020202020204" pitchFamily="34" charset="0"/>
              </a:rPr>
              <a:t>Fig. 7. Box plot showing microbial enzymatic activities for four different enzymes (Phosphatase, Cellobiohydrolase, Chitinase, and Glucosidase)</a:t>
            </a:r>
            <a:endParaRPr lang="en-US" sz="2400" i="1" dirty="0">
              <a:latin typeface="Garamond" panose="02020404030301010803" pitchFamily="18" charset="0"/>
              <a:ea typeface="Verdana" panose="020B060403050404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6CF3821-636F-4792-99C2-BFA82CA34AB0}"/>
              </a:ext>
            </a:extLst>
          </p:cNvPr>
          <p:cNvSpPr txBox="1"/>
          <p:nvPr/>
        </p:nvSpPr>
        <p:spPr>
          <a:xfrm>
            <a:off x="25355043" y="10437433"/>
            <a:ext cx="15473504" cy="830997"/>
          </a:xfrm>
          <a:prstGeom prst="rect">
            <a:avLst/>
          </a:prstGeom>
          <a:solidFill>
            <a:schemeClr val="accent5">
              <a:lumMod val="20000"/>
              <a:lumOff val="80000"/>
            </a:schemeClr>
          </a:solidFill>
          <a:ln w="19050">
            <a:solidFill>
              <a:schemeClr val="bg1"/>
            </a:solidFill>
          </a:ln>
        </p:spPr>
        <p:txBody>
          <a:bodyPr wrap="square" rtlCol="0">
            <a:spAutoFit/>
          </a:bodyPr>
          <a:lstStyle/>
          <a:p>
            <a:pPr algn="just"/>
            <a:r>
              <a:rPr lang="en-US" sz="2400" i="1" dirty="0">
                <a:latin typeface="Garamond" panose="02020404030301010803" pitchFamily="18" charset="0"/>
                <a:cs typeface="Arial" panose="020B0604020202020204" pitchFamily="34" charset="0"/>
              </a:rPr>
              <a:t>Fig. 6. A. Box plots showing mycorrhizal colonization in conventional and organic farms. B. Clear picture of hyphae, vesicle, and arbuscule in 20X C. Developing arbuscule D. Cluster of vesicles</a:t>
            </a:r>
            <a:endParaRPr lang="en-US" sz="1600" i="1" dirty="0">
              <a:latin typeface="Garamond" panose="02020404030301010803" pitchFamily="18" charset="0"/>
              <a:cs typeface="Arial" panose="020B0604020202020204" pitchFamily="34" charset="0"/>
            </a:endParaRPr>
          </a:p>
        </p:txBody>
      </p:sp>
      <p:sp>
        <p:nvSpPr>
          <p:cNvPr id="62" name="TextBox 61">
            <a:extLst>
              <a:ext uri="{FF2B5EF4-FFF2-40B4-BE49-F238E27FC236}">
                <a16:creationId xmlns:a16="http://schemas.microsoft.com/office/drawing/2014/main" id="{0CFEEC5D-2487-49A0-8208-143B69CE87BF}"/>
              </a:ext>
            </a:extLst>
          </p:cNvPr>
          <p:cNvSpPr txBox="1"/>
          <p:nvPr/>
        </p:nvSpPr>
        <p:spPr>
          <a:xfrm>
            <a:off x="25379642" y="21824774"/>
            <a:ext cx="15473505" cy="2062103"/>
          </a:xfrm>
          <a:prstGeom prst="rect">
            <a:avLst/>
          </a:prstGeom>
          <a:noFill/>
        </p:spPr>
        <p:txBody>
          <a:bodyPr wrap="square" rtlCol="0">
            <a:spAutoFit/>
          </a:bodyPr>
          <a:lstStyle/>
          <a:p>
            <a:pPr marL="387257" indent="-387257" algn="just">
              <a:spcBef>
                <a:spcPts val="1017"/>
              </a:spcBef>
              <a:buFont typeface="Wingdings" panose="05000000000000000000" pitchFamily="2" charset="2"/>
              <a:buChar char="v"/>
            </a:pPr>
            <a:r>
              <a:rPr lang="en-US" sz="3200" dirty="0">
                <a:latin typeface="Garamond" panose="02020404030301010803" pitchFamily="18" charset="0"/>
              </a:rPr>
              <a:t>Cellobiohydrolase activity was significantly higher in organic fields than in conventional fields, which might be attributed to the presence of cellulose-rich organic materials in organic fields. Phosphatase activity was found to be significantly higher in conventional fields than in organic fields.</a:t>
            </a:r>
          </a:p>
        </p:txBody>
      </p:sp>
      <p:sp>
        <p:nvSpPr>
          <p:cNvPr id="64" name="TextBox 63">
            <a:extLst>
              <a:ext uri="{FF2B5EF4-FFF2-40B4-BE49-F238E27FC236}">
                <a16:creationId xmlns:a16="http://schemas.microsoft.com/office/drawing/2014/main" id="{89F86BC4-E824-4014-9568-D02ACA73771F}"/>
              </a:ext>
            </a:extLst>
          </p:cNvPr>
          <p:cNvSpPr txBox="1"/>
          <p:nvPr/>
        </p:nvSpPr>
        <p:spPr>
          <a:xfrm>
            <a:off x="25224971" y="11474411"/>
            <a:ext cx="15448906" cy="1105418"/>
          </a:xfrm>
          <a:prstGeom prst="rect">
            <a:avLst/>
          </a:prstGeom>
          <a:noFill/>
        </p:spPr>
        <p:txBody>
          <a:bodyPr wrap="square" lIns="77456" tIns="38727" rIns="77456" bIns="38727" rtlCol="0" anchor="t">
            <a:spAutoFit/>
          </a:bodyPr>
          <a:lstStyle/>
          <a:p>
            <a:pPr marL="387257" indent="-387257" algn="just">
              <a:spcBef>
                <a:spcPts val="1017"/>
              </a:spcBef>
              <a:buFont typeface="Wingdings" panose="05000000000000000000" pitchFamily="2" charset="2"/>
              <a:buChar char="v"/>
            </a:pPr>
            <a:r>
              <a:rPr lang="en-US" sz="3200" dirty="0">
                <a:latin typeface="Garamond" panose="02020404030301010803" pitchFamily="18" charset="0"/>
              </a:rPr>
              <a:t>Mycorrhizal colonization was significantly higher in organic fields as compared to conventional fields</a:t>
            </a:r>
          </a:p>
        </p:txBody>
      </p:sp>
      <p:pic>
        <p:nvPicPr>
          <p:cNvPr id="68" name="Picture 67">
            <a:extLst>
              <a:ext uri="{FF2B5EF4-FFF2-40B4-BE49-F238E27FC236}">
                <a16:creationId xmlns:a16="http://schemas.microsoft.com/office/drawing/2014/main" id="{513EC5EC-77AC-C799-189B-F2EED3A625B3}"/>
              </a:ext>
            </a:extLst>
          </p:cNvPr>
          <p:cNvPicPr>
            <a:picLocks noChangeAspect="1"/>
          </p:cNvPicPr>
          <p:nvPr/>
        </p:nvPicPr>
        <p:blipFill>
          <a:blip r:embed="rId4"/>
          <a:stretch>
            <a:fillRect/>
          </a:stretch>
        </p:blipFill>
        <p:spPr>
          <a:xfrm>
            <a:off x="1063351" y="1141934"/>
            <a:ext cx="6755115" cy="1286858"/>
          </a:xfrm>
          <a:prstGeom prst="rect">
            <a:avLst/>
          </a:prstGeom>
        </p:spPr>
      </p:pic>
      <p:pic>
        <p:nvPicPr>
          <p:cNvPr id="85" name="Picture 84">
            <a:extLst>
              <a:ext uri="{FF2B5EF4-FFF2-40B4-BE49-F238E27FC236}">
                <a16:creationId xmlns:a16="http://schemas.microsoft.com/office/drawing/2014/main" id="{CA2F306D-53A5-131A-E163-85CB9EA35632}"/>
              </a:ext>
            </a:extLst>
          </p:cNvPr>
          <p:cNvPicPr>
            <a:picLocks noChangeAspect="1"/>
          </p:cNvPicPr>
          <p:nvPr/>
        </p:nvPicPr>
        <p:blipFill>
          <a:blip r:embed="rId5"/>
          <a:stretch>
            <a:fillRect/>
          </a:stretch>
        </p:blipFill>
        <p:spPr>
          <a:xfrm>
            <a:off x="1446632" y="18841760"/>
            <a:ext cx="5206337" cy="3986019"/>
          </a:xfrm>
          <a:prstGeom prst="rect">
            <a:avLst/>
          </a:prstGeom>
        </p:spPr>
      </p:pic>
      <p:sp>
        <p:nvSpPr>
          <p:cNvPr id="86" name="TextBox 85">
            <a:extLst>
              <a:ext uri="{FF2B5EF4-FFF2-40B4-BE49-F238E27FC236}">
                <a16:creationId xmlns:a16="http://schemas.microsoft.com/office/drawing/2014/main" id="{6C3990FF-865C-28E8-853F-0509A8A88C1F}"/>
              </a:ext>
            </a:extLst>
          </p:cNvPr>
          <p:cNvSpPr txBox="1"/>
          <p:nvPr/>
        </p:nvSpPr>
        <p:spPr>
          <a:xfrm>
            <a:off x="1618641" y="22945224"/>
            <a:ext cx="4507959" cy="830997"/>
          </a:xfrm>
          <a:prstGeom prst="rect">
            <a:avLst/>
          </a:prstGeom>
          <a:solidFill>
            <a:schemeClr val="accent5">
              <a:lumMod val="20000"/>
              <a:lumOff val="80000"/>
            </a:schemeClr>
          </a:solidFill>
          <a:ln w="19050">
            <a:solidFill>
              <a:schemeClr val="bg1"/>
            </a:solidFill>
          </a:ln>
        </p:spPr>
        <p:txBody>
          <a:bodyPr wrap="square" rtlCol="0">
            <a:spAutoFit/>
          </a:bodyPr>
          <a:lstStyle/>
          <a:p>
            <a:pPr algn="ctr"/>
            <a:r>
              <a:rPr lang="en-US" sz="2400" i="1" dirty="0">
                <a:latin typeface="Garamond" panose="02020404030301010803" pitchFamily="18" charset="0"/>
                <a:cs typeface="Arial" panose="020B0604020202020204" pitchFamily="34" charset="0"/>
              </a:rPr>
              <a:t>Fig.2. </a:t>
            </a:r>
            <a:r>
              <a:rPr lang="en-US" sz="2400" i="1" dirty="0">
                <a:latin typeface="Garamond" panose="02020404030301010803" pitchFamily="18" charset="0"/>
              </a:rPr>
              <a:t>Sampling sites across North Dakota and Minnesota</a:t>
            </a:r>
            <a:endParaRPr lang="en-US" sz="2400" i="1" dirty="0">
              <a:latin typeface="Garamond" panose="02020404030301010803" pitchFamily="18" charset="0"/>
              <a:cs typeface="Arial" panose="020B0604020202020204" pitchFamily="34" charset="0"/>
            </a:endParaRPr>
          </a:p>
        </p:txBody>
      </p:sp>
      <p:pic>
        <p:nvPicPr>
          <p:cNvPr id="29" name="Picture 28">
            <a:extLst>
              <a:ext uri="{FF2B5EF4-FFF2-40B4-BE49-F238E27FC236}">
                <a16:creationId xmlns:a16="http://schemas.microsoft.com/office/drawing/2014/main" id="{66CC47D5-05F6-7FCA-AB53-D2D22D2BFB14}"/>
              </a:ext>
            </a:extLst>
          </p:cNvPr>
          <p:cNvPicPr>
            <a:picLocks noChangeAspect="1"/>
          </p:cNvPicPr>
          <p:nvPr/>
        </p:nvPicPr>
        <p:blipFill>
          <a:blip r:embed="rId6"/>
          <a:stretch>
            <a:fillRect/>
          </a:stretch>
        </p:blipFill>
        <p:spPr>
          <a:xfrm>
            <a:off x="6756517" y="18966800"/>
            <a:ext cx="3170394" cy="4227191"/>
          </a:xfrm>
          <a:prstGeom prst="rect">
            <a:avLst/>
          </a:prstGeom>
        </p:spPr>
      </p:pic>
      <p:pic>
        <p:nvPicPr>
          <p:cNvPr id="81" name="Picture 80">
            <a:extLst>
              <a:ext uri="{FF2B5EF4-FFF2-40B4-BE49-F238E27FC236}">
                <a16:creationId xmlns:a16="http://schemas.microsoft.com/office/drawing/2014/main" id="{7BB590ED-D264-F9E6-6E1B-BA14D5A3EAD1}"/>
              </a:ext>
            </a:extLst>
          </p:cNvPr>
          <p:cNvPicPr>
            <a:picLocks noChangeAspect="1"/>
          </p:cNvPicPr>
          <p:nvPr/>
        </p:nvPicPr>
        <p:blipFill rotWithShape="1">
          <a:blip r:embed="rId7">
            <a:extLst>
              <a:ext uri="{28A0092B-C50C-407E-A947-70E740481C1C}">
                <a14:useLocalDpi xmlns:a14="http://schemas.microsoft.com/office/drawing/2010/main" val="0"/>
              </a:ext>
            </a:extLst>
          </a:blip>
          <a:srcRect l="27254" r="20667" b="9584"/>
          <a:stretch/>
        </p:blipFill>
        <p:spPr>
          <a:xfrm>
            <a:off x="9749055" y="18966800"/>
            <a:ext cx="1817422" cy="4207029"/>
          </a:xfrm>
          <a:prstGeom prst="rect">
            <a:avLst/>
          </a:prstGeom>
        </p:spPr>
      </p:pic>
      <p:sp>
        <p:nvSpPr>
          <p:cNvPr id="82" name="TextBox 81">
            <a:extLst>
              <a:ext uri="{FF2B5EF4-FFF2-40B4-BE49-F238E27FC236}">
                <a16:creationId xmlns:a16="http://schemas.microsoft.com/office/drawing/2014/main" id="{4511A5C9-A71D-9E46-41BF-C860514F609A}"/>
              </a:ext>
            </a:extLst>
          </p:cNvPr>
          <p:cNvSpPr txBox="1"/>
          <p:nvPr/>
        </p:nvSpPr>
        <p:spPr>
          <a:xfrm>
            <a:off x="6949309" y="23196048"/>
            <a:ext cx="4255066" cy="461665"/>
          </a:xfrm>
          <a:prstGeom prst="rect">
            <a:avLst/>
          </a:prstGeom>
          <a:solidFill>
            <a:schemeClr val="accent5">
              <a:lumMod val="20000"/>
              <a:lumOff val="80000"/>
            </a:schemeClr>
          </a:solidFill>
          <a:ln w="19050">
            <a:solidFill>
              <a:schemeClr val="bg1"/>
            </a:solidFill>
          </a:ln>
        </p:spPr>
        <p:txBody>
          <a:bodyPr wrap="square" rtlCol="0">
            <a:spAutoFit/>
          </a:bodyPr>
          <a:lstStyle/>
          <a:p>
            <a:pPr algn="ctr"/>
            <a:r>
              <a:rPr lang="en-US" sz="2400" i="1" dirty="0">
                <a:latin typeface="Garamond" panose="02020404030301010803" pitchFamily="18" charset="0"/>
                <a:cs typeface="Arial" panose="020B0604020202020204" pitchFamily="34" charset="0"/>
              </a:rPr>
              <a:t>Fig.3. </a:t>
            </a:r>
            <a:r>
              <a:rPr lang="en-US" sz="2400" i="1" dirty="0">
                <a:latin typeface="Garamond" panose="02020404030301010803" pitchFamily="18" charset="0"/>
              </a:rPr>
              <a:t>Bulk soil sample collection</a:t>
            </a:r>
            <a:endParaRPr lang="en-US" sz="2400" i="1" dirty="0">
              <a:latin typeface="Garamond" panose="02020404030301010803" pitchFamily="18" charset="0"/>
              <a:cs typeface="Arial" panose="020B0604020202020204" pitchFamily="34" charset="0"/>
            </a:endParaRPr>
          </a:p>
        </p:txBody>
      </p:sp>
      <p:grpSp>
        <p:nvGrpSpPr>
          <p:cNvPr id="3" name="Group 2">
            <a:extLst>
              <a:ext uri="{FF2B5EF4-FFF2-40B4-BE49-F238E27FC236}">
                <a16:creationId xmlns:a16="http://schemas.microsoft.com/office/drawing/2014/main" id="{2C9C66DB-8DA6-5C70-DBBA-D987A29B3818}"/>
              </a:ext>
            </a:extLst>
          </p:cNvPr>
          <p:cNvGrpSpPr/>
          <p:nvPr/>
        </p:nvGrpSpPr>
        <p:grpSpPr>
          <a:xfrm>
            <a:off x="11891568" y="22446235"/>
            <a:ext cx="12670290" cy="9389475"/>
            <a:chOff x="11987817" y="22268405"/>
            <a:chExt cx="13202170" cy="9187130"/>
          </a:xfrm>
        </p:grpSpPr>
        <p:sp>
          <p:nvSpPr>
            <p:cNvPr id="27" name="TextBox 26">
              <a:extLst>
                <a:ext uri="{FF2B5EF4-FFF2-40B4-BE49-F238E27FC236}">
                  <a16:creationId xmlns:a16="http://schemas.microsoft.com/office/drawing/2014/main" id="{B512F263-44F6-20D4-6964-994C9AB86E84}"/>
                </a:ext>
              </a:extLst>
            </p:cNvPr>
            <p:cNvSpPr txBox="1"/>
            <p:nvPr/>
          </p:nvSpPr>
          <p:spPr>
            <a:xfrm>
              <a:off x="11987817" y="22268405"/>
              <a:ext cx="13202170" cy="9187130"/>
            </a:xfrm>
            <a:prstGeom prst="rect">
              <a:avLst/>
            </a:prstGeom>
            <a:noFill/>
          </p:spPr>
          <p:txBody>
            <a:bodyPr wrap="square" rtlCol="0">
              <a:spAutoFit/>
            </a:bodyPr>
            <a:lstStyle/>
            <a:p>
              <a:pPr algn="just"/>
              <a:r>
                <a:rPr lang="en-US" sz="3300" b="1" dirty="0">
                  <a:solidFill>
                    <a:srgbClr val="0000CC"/>
                  </a:solidFill>
                  <a:latin typeface="Garamond" panose="02020404030301010803" pitchFamily="18" charset="0"/>
                  <a:cs typeface="Arial" panose="020B0604020202020204" pitchFamily="34" charset="0"/>
                </a:rPr>
                <a:t>Assessment of microbial enzymatic activities:</a:t>
              </a: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algn="just"/>
              <a:endParaRPr lang="en-US" sz="3200" b="1" dirty="0">
                <a:solidFill>
                  <a:srgbClr val="0000CC"/>
                </a:solidFill>
                <a:latin typeface="Garamond" panose="02020404030301010803" pitchFamily="18" charset="0"/>
                <a:cs typeface="Arial" panose="020B0604020202020204" pitchFamily="34" charset="0"/>
              </a:endParaRP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 Plates were incubated at the same temperature for the same amount of time (4 hours for Phosphatase, Glucosidase, and Chitinase, and 16 hours for Cellobiohydrolase).</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After incubation,  the solution was transferred to 96 well-black plates for analysis, and 10ul of 0.5M NaOH was added to stop the reaction.</a:t>
              </a:r>
            </a:p>
            <a:p>
              <a:pPr marL="387257" indent="-387257"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Quantification was done in a microplate reader at 365nm excitation and 450nm emission.</a:t>
              </a:r>
            </a:p>
          </p:txBody>
        </p:sp>
        <p:pic>
          <p:nvPicPr>
            <p:cNvPr id="83" name="Picture 82">
              <a:extLst>
                <a:ext uri="{FF2B5EF4-FFF2-40B4-BE49-F238E27FC236}">
                  <a16:creationId xmlns:a16="http://schemas.microsoft.com/office/drawing/2014/main" id="{6ADFD5ED-3FA4-3D1E-5DB0-ED929CD7F948}"/>
                </a:ext>
              </a:extLst>
            </p:cNvPr>
            <p:cNvPicPr>
              <a:picLocks noChangeAspect="1"/>
            </p:cNvPicPr>
            <p:nvPr/>
          </p:nvPicPr>
          <p:blipFill rotWithShape="1">
            <a:blip r:embed="rId8"/>
            <a:srcRect l="655" t="1513" r="2525" b="2973"/>
            <a:stretch/>
          </p:blipFill>
          <p:spPr>
            <a:xfrm>
              <a:off x="12046290" y="23158495"/>
              <a:ext cx="12946652" cy="3570054"/>
            </a:xfrm>
            <a:prstGeom prst="rect">
              <a:avLst/>
            </a:prstGeom>
          </p:spPr>
        </p:pic>
        <p:sp>
          <p:nvSpPr>
            <p:cNvPr id="84" name="TextBox 83">
              <a:extLst>
                <a:ext uri="{FF2B5EF4-FFF2-40B4-BE49-F238E27FC236}">
                  <a16:creationId xmlns:a16="http://schemas.microsoft.com/office/drawing/2014/main" id="{AD31F8B6-8ED4-C8E0-B016-4AA63F38307E}"/>
                </a:ext>
              </a:extLst>
            </p:cNvPr>
            <p:cNvSpPr txBox="1"/>
            <p:nvPr/>
          </p:nvSpPr>
          <p:spPr>
            <a:xfrm>
              <a:off x="13009677" y="26787730"/>
              <a:ext cx="9563399" cy="830909"/>
            </a:xfrm>
            <a:prstGeom prst="rect">
              <a:avLst/>
            </a:prstGeom>
            <a:solidFill>
              <a:schemeClr val="accent5">
                <a:lumMod val="20000"/>
                <a:lumOff val="80000"/>
              </a:schemeClr>
            </a:solidFill>
            <a:ln w="19050">
              <a:solidFill>
                <a:schemeClr val="bg1"/>
              </a:solidFill>
            </a:ln>
          </p:spPr>
          <p:txBody>
            <a:bodyPr wrap="square" rtlCol="0">
              <a:spAutoFit/>
            </a:bodyPr>
            <a:lstStyle/>
            <a:p>
              <a:pPr algn="just"/>
              <a:r>
                <a:rPr lang="en-US" sz="2400" i="1" dirty="0">
                  <a:latin typeface="Garamond" panose="02020404030301010803" pitchFamily="18" charset="0"/>
                  <a:cs typeface="Arial" panose="020B0604020202020204" pitchFamily="34" charset="0"/>
                </a:rPr>
                <a:t>Fig. 5. Process of preparing soil mixture for plating to assess microbial enzymatic activities</a:t>
              </a:r>
              <a:endParaRPr lang="en-US" sz="1600" i="1" dirty="0">
                <a:latin typeface="Garamond" panose="02020404030301010803" pitchFamily="18" charset="0"/>
                <a:cs typeface="Arial" panose="020B0604020202020204" pitchFamily="34" charset="0"/>
              </a:endParaRPr>
            </a:p>
          </p:txBody>
        </p:sp>
      </p:grpSp>
      <p:pic>
        <p:nvPicPr>
          <p:cNvPr id="89" name="Picture 88">
            <a:extLst>
              <a:ext uri="{FF2B5EF4-FFF2-40B4-BE49-F238E27FC236}">
                <a16:creationId xmlns:a16="http://schemas.microsoft.com/office/drawing/2014/main" id="{D6F3CC91-F0F5-8E90-EBCE-7104E072D90A}"/>
              </a:ext>
            </a:extLst>
          </p:cNvPr>
          <p:cNvPicPr>
            <a:picLocks noChangeAspect="1"/>
          </p:cNvPicPr>
          <p:nvPr/>
        </p:nvPicPr>
        <p:blipFill>
          <a:blip r:embed="rId9"/>
          <a:stretch>
            <a:fillRect/>
          </a:stretch>
        </p:blipFill>
        <p:spPr>
          <a:xfrm>
            <a:off x="25274513" y="4519392"/>
            <a:ext cx="7076702" cy="4795924"/>
          </a:xfrm>
          <a:prstGeom prst="rect">
            <a:avLst/>
          </a:prstGeom>
        </p:spPr>
      </p:pic>
      <p:pic>
        <p:nvPicPr>
          <p:cNvPr id="90" name="Picture 89">
            <a:extLst>
              <a:ext uri="{FF2B5EF4-FFF2-40B4-BE49-F238E27FC236}">
                <a16:creationId xmlns:a16="http://schemas.microsoft.com/office/drawing/2014/main" id="{146A0175-5B98-BCE0-0B01-89581264ADBD}"/>
              </a:ext>
            </a:extLst>
          </p:cNvPr>
          <p:cNvPicPr>
            <a:picLocks noChangeAspect="1"/>
          </p:cNvPicPr>
          <p:nvPr/>
        </p:nvPicPr>
        <p:blipFill rotWithShape="1">
          <a:blip r:embed="rId10"/>
          <a:srcRect b="12698"/>
          <a:stretch/>
        </p:blipFill>
        <p:spPr>
          <a:xfrm>
            <a:off x="32310445" y="4535736"/>
            <a:ext cx="5696594" cy="2830361"/>
          </a:xfrm>
          <a:prstGeom prst="rect">
            <a:avLst/>
          </a:prstGeom>
        </p:spPr>
      </p:pic>
      <p:pic>
        <p:nvPicPr>
          <p:cNvPr id="91" name="Picture 30" descr="A picture containing diagram&#10;&#10;Description automatically generated">
            <a:extLst>
              <a:ext uri="{FF2B5EF4-FFF2-40B4-BE49-F238E27FC236}">
                <a16:creationId xmlns:a16="http://schemas.microsoft.com/office/drawing/2014/main" id="{025D1B47-ACC1-0EA5-4E93-44CEAEDF797B}"/>
              </a:ext>
            </a:extLst>
          </p:cNvPr>
          <p:cNvPicPr>
            <a:picLocks noChangeAspect="1"/>
          </p:cNvPicPr>
          <p:nvPr/>
        </p:nvPicPr>
        <p:blipFill rotWithShape="1">
          <a:blip r:embed="rId11"/>
          <a:srcRect l="66983" b="14798"/>
          <a:stretch/>
        </p:blipFill>
        <p:spPr>
          <a:xfrm>
            <a:off x="34719316" y="7619890"/>
            <a:ext cx="2486203" cy="2455028"/>
          </a:xfrm>
          <a:prstGeom prst="rect">
            <a:avLst/>
          </a:prstGeom>
        </p:spPr>
      </p:pic>
      <p:sp>
        <p:nvSpPr>
          <p:cNvPr id="93" name="TextBox 92">
            <a:extLst>
              <a:ext uri="{FF2B5EF4-FFF2-40B4-BE49-F238E27FC236}">
                <a16:creationId xmlns:a16="http://schemas.microsoft.com/office/drawing/2014/main" id="{897B2E60-706F-0049-CE2D-9BDCB09C1CD2}"/>
              </a:ext>
            </a:extLst>
          </p:cNvPr>
          <p:cNvSpPr txBox="1"/>
          <p:nvPr/>
        </p:nvSpPr>
        <p:spPr>
          <a:xfrm>
            <a:off x="26221203" y="4586090"/>
            <a:ext cx="1417173" cy="527517"/>
          </a:xfrm>
          <a:prstGeom prst="rect">
            <a:avLst/>
          </a:prstGeom>
          <a:noFill/>
        </p:spPr>
        <p:txBody>
          <a:bodyPr wrap="square" rtlCol="0">
            <a:spAutoFit/>
          </a:bodyPr>
          <a:lstStyle/>
          <a:p>
            <a:r>
              <a:rPr lang="en-US" sz="2828" b="1" dirty="0">
                <a:solidFill>
                  <a:srgbClr val="0C12FC"/>
                </a:solidFill>
                <a:latin typeface="Garamond" panose="02020404030301010803" pitchFamily="18" charset="0"/>
              </a:rPr>
              <a:t>A</a:t>
            </a:r>
          </a:p>
        </p:txBody>
      </p:sp>
      <p:sp>
        <p:nvSpPr>
          <p:cNvPr id="94" name="TextBox 93">
            <a:extLst>
              <a:ext uri="{FF2B5EF4-FFF2-40B4-BE49-F238E27FC236}">
                <a16:creationId xmlns:a16="http://schemas.microsoft.com/office/drawing/2014/main" id="{130C6E3A-2E90-7B03-E6BD-E64112232E6B}"/>
              </a:ext>
            </a:extLst>
          </p:cNvPr>
          <p:cNvSpPr txBox="1"/>
          <p:nvPr/>
        </p:nvSpPr>
        <p:spPr>
          <a:xfrm>
            <a:off x="32673551" y="7398017"/>
            <a:ext cx="1417173" cy="527517"/>
          </a:xfrm>
          <a:prstGeom prst="rect">
            <a:avLst/>
          </a:prstGeom>
          <a:noFill/>
        </p:spPr>
        <p:txBody>
          <a:bodyPr wrap="square" rtlCol="0">
            <a:spAutoFit/>
          </a:bodyPr>
          <a:lstStyle/>
          <a:p>
            <a:r>
              <a:rPr lang="en-US" sz="2828" b="1" dirty="0">
                <a:solidFill>
                  <a:srgbClr val="0C12FC"/>
                </a:solidFill>
                <a:latin typeface="Garamond" panose="02020404030301010803" pitchFamily="18" charset="0"/>
              </a:rPr>
              <a:t>B</a:t>
            </a:r>
          </a:p>
        </p:txBody>
      </p:sp>
      <p:sp>
        <p:nvSpPr>
          <p:cNvPr id="95" name="TextBox 94">
            <a:extLst>
              <a:ext uri="{FF2B5EF4-FFF2-40B4-BE49-F238E27FC236}">
                <a16:creationId xmlns:a16="http://schemas.microsoft.com/office/drawing/2014/main" id="{0A767285-4823-3D78-781E-E589210557D5}"/>
              </a:ext>
            </a:extLst>
          </p:cNvPr>
          <p:cNvSpPr txBox="1"/>
          <p:nvPr/>
        </p:nvSpPr>
        <p:spPr>
          <a:xfrm>
            <a:off x="37499906" y="7318658"/>
            <a:ext cx="1417173" cy="527517"/>
          </a:xfrm>
          <a:prstGeom prst="rect">
            <a:avLst/>
          </a:prstGeom>
          <a:noFill/>
        </p:spPr>
        <p:txBody>
          <a:bodyPr wrap="square" rtlCol="0">
            <a:spAutoFit/>
          </a:bodyPr>
          <a:lstStyle/>
          <a:p>
            <a:r>
              <a:rPr lang="en-US" sz="2828" b="1" dirty="0">
                <a:solidFill>
                  <a:srgbClr val="0C12FC"/>
                </a:solidFill>
                <a:latin typeface="Garamond" panose="02020404030301010803" pitchFamily="18" charset="0"/>
              </a:rPr>
              <a:t>C</a:t>
            </a:r>
          </a:p>
        </p:txBody>
      </p:sp>
      <p:sp>
        <p:nvSpPr>
          <p:cNvPr id="96" name="TextBox 95">
            <a:extLst>
              <a:ext uri="{FF2B5EF4-FFF2-40B4-BE49-F238E27FC236}">
                <a16:creationId xmlns:a16="http://schemas.microsoft.com/office/drawing/2014/main" id="{7788CC00-B7B9-7E69-0F7A-7AE044C22A45}"/>
              </a:ext>
            </a:extLst>
          </p:cNvPr>
          <p:cNvSpPr txBox="1"/>
          <p:nvPr/>
        </p:nvSpPr>
        <p:spPr>
          <a:xfrm>
            <a:off x="34263642" y="9093383"/>
            <a:ext cx="1417173" cy="527517"/>
          </a:xfrm>
          <a:prstGeom prst="rect">
            <a:avLst/>
          </a:prstGeom>
          <a:noFill/>
        </p:spPr>
        <p:txBody>
          <a:bodyPr wrap="square" rtlCol="0">
            <a:spAutoFit/>
          </a:bodyPr>
          <a:lstStyle/>
          <a:p>
            <a:r>
              <a:rPr lang="en-US" sz="2828" b="1" dirty="0">
                <a:solidFill>
                  <a:srgbClr val="0C12FC"/>
                </a:solidFill>
                <a:latin typeface="Garamond" panose="02020404030301010803" pitchFamily="18" charset="0"/>
              </a:rPr>
              <a:t>D</a:t>
            </a:r>
          </a:p>
        </p:txBody>
      </p:sp>
      <p:sp>
        <p:nvSpPr>
          <p:cNvPr id="97" name="TextBox 96">
            <a:extLst>
              <a:ext uri="{FF2B5EF4-FFF2-40B4-BE49-F238E27FC236}">
                <a16:creationId xmlns:a16="http://schemas.microsoft.com/office/drawing/2014/main" id="{BA189D12-8D62-3D6C-3323-BE3AD3151FCE}"/>
              </a:ext>
            </a:extLst>
          </p:cNvPr>
          <p:cNvSpPr txBox="1"/>
          <p:nvPr/>
        </p:nvSpPr>
        <p:spPr>
          <a:xfrm>
            <a:off x="29661621" y="5234967"/>
            <a:ext cx="4954137" cy="263809"/>
          </a:xfrm>
          <a:prstGeom prst="rect">
            <a:avLst/>
          </a:prstGeom>
          <a:noFill/>
        </p:spPr>
        <p:txBody>
          <a:bodyPr rot="0" spcFirstLastPara="0" vertOverflow="overflow" horzOverflow="overflow" vert="horz" wrap="square" lIns="78377" tIns="39189" rIns="78377" bIns="39189" numCol="1" spcCol="0" rtlCol="0" fromWordArt="0" anchor="t" anchorCtr="0" forceAA="0" compatLnSpc="1">
            <a:prstTxWarp prst="textNoShape">
              <a:avLst/>
            </a:prstTxWarp>
            <a:spAutoFit/>
          </a:bodyPr>
          <a:lstStyle/>
          <a:p>
            <a:r>
              <a:rPr lang="en-US" sz="1200" dirty="0">
                <a:cs typeface="Arial"/>
              </a:rPr>
              <a:t>T-test     P-value = 3.795e-14    </a:t>
            </a:r>
            <a:endParaRPr lang="en-US" sz="1543" dirty="0"/>
          </a:p>
        </p:txBody>
      </p:sp>
      <p:pic>
        <p:nvPicPr>
          <p:cNvPr id="104" name="Picture 103">
            <a:extLst>
              <a:ext uri="{FF2B5EF4-FFF2-40B4-BE49-F238E27FC236}">
                <a16:creationId xmlns:a16="http://schemas.microsoft.com/office/drawing/2014/main" id="{A717D8D7-A54B-7894-7156-1161D9FF60DE}"/>
              </a:ext>
            </a:extLst>
          </p:cNvPr>
          <p:cNvPicPr>
            <a:picLocks noChangeAspect="1"/>
          </p:cNvPicPr>
          <p:nvPr/>
        </p:nvPicPr>
        <p:blipFill>
          <a:blip r:embed="rId12"/>
          <a:stretch>
            <a:fillRect/>
          </a:stretch>
        </p:blipFill>
        <p:spPr>
          <a:xfrm>
            <a:off x="30019968" y="12239938"/>
            <a:ext cx="7403370" cy="8672955"/>
          </a:xfrm>
          <a:prstGeom prst="rect">
            <a:avLst/>
          </a:prstGeom>
        </p:spPr>
      </p:pic>
      <p:pic>
        <p:nvPicPr>
          <p:cNvPr id="108" name="Picture 107">
            <a:extLst>
              <a:ext uri="{FF2B5EF4-FFF2-40B4-BE49-F238E27FC236}">
                <a16:creationId xmlns:a16="http://schemas.microsoft.com/office/drawing/2014/main" id="{648633A5-3B06-3582-4546-D02F22D8DE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98052" y="29726289"/>
            <a:ext cx="3391319" cy="2003961"/>
          </a:xfrm>
          <a:prstGeom prst="rect">
            <a:avLst/>
          </a:prstGeom>
        </p:spPr>
      </p:pic>
      <p:pic>
        <p:nvPicPr>
          <p:cNvPr id="110" name="Picture 109">
            <a:extLst>
              <a:ext uri="{FF2B5EF4-FFF2-40B4-BE49-F238E27FC236}">
                <a16:creationId xmlns:a16="http://schemas.microsoft.com/office/drawing/2014/main" id="{B2E3106F-453F-49E3-BE40-5359210054EF}"/>
              </a:ext>
            </a:extLst>
          </p:cNvPr>
          <p:cNvPicPr>
            <a:picLocks noChangeAspect="1"/>
          </p:cNvPicPr>
          <p:nvPr/>
        </p:nvPicPr>
        <p:blipFill>
          <a:blip r:embed="rId14"/>
          <a:stretch>
            <a:fillRect/>
          </a:stretch>
        </p:blipFill>
        <p:spPr>
          <a:xfrm>
            <a:off x="34855629" y="29998766"/>
            <a:ext cx="5948321" cy="1295198"/>
          </a:xfrm>
          <a:prstGeom prst="rect">
            <a:avLst/>
          </a:prstGeom>
        </p:spPr>
      </p:pic>
      <p:pic>
        <p:nvPicPr>
          <p:cNvPr id="113" name="Picture 112">
            <a:extLst>
              <a:ext uri="{FF2B5EF4-FFF2-40B4-BE49-F238E27FC236}">
                <a16:creationId xmlns:a16="http://schemas.microsoft.com/office/drawing/2014/main" id="{BC7D104B-D3AD-B049-EC13-C890C328A389}"/>
              </a:ext>
            </a:extLst>
          </p:cNvPr>
          <p:cNvPicPr>
            <a:picLocks noChangeAspect="1"/>
          </p:cNvPicPr>
          <p:nvPr/>
        </p:nvPicPr>
        <p:blipFill>
          <a:blip r:embed="rId15"/>
          <a:stretch>
            <a:fillRect/>
          </a:stretch>
        </p:blipFill>
        <p:spPr>
          <a:xfrm>
            <a:off x="35588439" y="1282400"/>
            <a:ext cx="5240108" cy="2084515"/>
          </a:xfrm>
          <a:prstGeom prst="rect">
            <a:avLst/>
          </a:prstGeom>
        </p:spPr>
      </p:pic>
      <p:sp>
        <p:nvSpPr>
          <p:cNvPr id="114" name="TextBox 113">
            <a:extLst>
              <a:ext uri="{FF2B5EF4-FFF2-40B4-BE49-F238E27FC236}">
                <a16:creationId xmlns:a16="http://schemas.microsoft.com/office/drawing/2014/main" id="{08CB4515-3B11-5063-A19A-208E3E9F89BB}"/>
              </a:ext>
            </a:extLst>
          </p:cNvPr>
          <p:cNvSpPr txBox="1"/>
          <p:nvPr/>
        </p:nvSpPr>
        <p:spPr>
          <a:xfrm>
            <a:off x="12308737" y="16439022"/>
            <a:ext cx="12279263" cy="830997"/>
          </a:xfrm>
          <a:prstGeom prst="rect">
            <a:avLst/>
          </a:prstGeom>
          <a:solidFill>
            <a:schemeClr val="accent5">
              <a:lumMod val="20000"/>
              <a:lumOff val="80000"/>
            </a:schemeClr>
          </a:solidFill>
          <a:ln w="19050">
            <a:solidFill>
              <a:schemeClr val="bg1"/>
            </a:solidFill>
          </a:ln>
        </p:spPr>
        <p:txBody>
          <a:bodyPr wrap="square" rtlCol="0">
            <a:spAutoFit/>
          </a:bodyPr>
          <a:lstStyle/>
          <a:p>
            <a:pPr algn="just"/>
            <a:r>
              <a:rPr lang="en-US" sz="2400" i="1" dirty="0">
                <a:latin typeface="Garamond" panose="02020404030301010803" pitchFamily="18" charset="0"/>
                <a:cs typeface="Arial" panose="020B0604020202020204" pitchFamily="34" charset="0"/>
              </a:rPr>
              <a:t>Fig.1 . How various agricultural practices have an impact on soil microbiome and how microbial spatiotemporal dynamics impact soil health</a:t>
            </a:r>
            <a:endParaRPr lang="en-US" sz="1600" i="1" dirty="0">
              <a:latin typeface="Garamond" panose="02020404030301010803" pitchFamily="18" charset="0"/>
              <a:cs typeface="Arial" panose="020B0604020202020204" pitchFamily="34" charset="0"/>
            </a:endParaRPr>
          </a:p>
        </p:txBody>
      </p:sp>
      <p:sp>
        <p:nvSpPr>
          <p:cNvPr id="115" name="Rectangle 114">
            <a:extLst>
              <a:ext uri="{FF2B5EF4-FFF2-40B4-BE49-F238E27FC236}">
                <a16:creationId xmlns:a16="http://schemas.microsoft.com/office/drawing/2014/main" id="{602C4DE5-5AF5-0FC4-271B-5EBDDA506C79}"/>
              </a:ext>
            </a:extLst>
          </p:cNvPr>
          <p:cNvSpPr/>
          <p:nvPr/>
        </p:nvSpPr>
        <p:spPr>
          <a:xfrm>
            <a:off x="984550" y="8763973"/>
            <a:ext cx="23603450" cy="1006698"/>
          </a:xfrm>
          <a:prstGeom prst="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428" b="1" dirty="0">
                <a:solidFill>
                  <a:schemeClr val="bg1"/>
                </a:solidFill>
                <a:latin typeface="Garamond" panose="02020404030301010803" pitchFamily="18" charset="0"/>
              </a:rPr>
              <a:t>Objectives</a:t>
            </a:r>
          </a:p>
        </p:txBody>
      </p:sp>
      <p:sp>
        <p:nvSpPr>
          <p:cNvPr id="117" name="TextBox 116">
            <a:extLst>
              <a:ext uri="{FF2B5EF4-FFF2-40B4-BE49-F238E27FC236}">
                <a16:creationId xmlns:a16="http://schemas.microsoft.com/office/drawing/2014/main" id="{32BD120C-D7C5-27CE-9202-B66CC99BEF55}"/>
              </a:ext>
            </a:extLst>
          </p:cNvPr>
          <p:cNvSpPr txBox="1"/>
          <p:nvPr/>
        </p:nvSpPr>
        <p:spPr>
          <a:xfrm rot="10800000" flipV="1">
            <a:off x="952797" y="10060866"/>
            <a:ext cx="10594188" cy="3539430"/>
          </a:xfrm>
          <a:prstGeom prst="rect">
            <a:avLst/>
          </a:prstGeom>
          <a:noFill/>
        </p:spPr>
        <p:txBody>
          <a:bodyPr wrap="square" rtlCol="0">
            <a:spAutoFit/>
          </a:bodyPr>
          <a:lstStyle/>
          <a:p>
            <a:pPr marL="391866" indent="-391866"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To explore the impact of agricultural practices on microbial contributions to soil health </a:t>
            </a:r>
          </a:p>
          <a:p>
            <a:pPr marL="391866" indent="-391866"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To identify the microbial groups that are consistently linked to soil health and investigate how those groups can be promoted. </a:t>
            </a:r>
          </a:p>
          <a:p>
            <a:pPr marL="391866" indent="-391866" algn="just">
              <a:buFont typeface="Wingdings" panose="05000000000000000000" pitchFamily="2" charset="2"/>
              <a:buChar char="v"/>
            </a:pPr>
            <a:r>
              <a:rPr lang="en-US" sz="3200" dirty="0">
                <a:latin typeface="Garamond" panose="02020404030301010803" pitchFamily="18" charset="0"/>
                <a:cs typeface="Arial" panose="020B0604020202020204" pitchFamily="34" charset="0"/>
              </a:rPr>
              <a:t>To enhance the awareness of soil microbial communities among growers. </a:t>
            </a:r>
          </a:p>
          <a:p>
            <a:pPr marL="391866" indent="-391866" algn="just">
              <a:buFont typeface="Wingdings" panose="05000000000000000000" pitchFamily="2" charset="2"/>
              <a:buChar char="v"/>
            </a:pPr>
            <a:endParaRPr lang="en-US" sz="3200" dirty="0">
              <a:latin typeface="Garamond" panose="02020404030301010803" pitchFamily="18" charset="0"/>
              <a:cs typeface="Arial" panose="020B0604020202020204" pitchFamily="34" charset="0"/>
            </a:endParaRPr>
          </a:p>
        </p:txBody>
      </p:sp>
      <p:pic>
        <p:nvPicPr>
          <p:cNvPr id="2" name="Picture 1">
            <a:extLst>
              <a:ext uri="{FF2B5EF4-FFF2-40B4-BE49-F238E27FC236}">
                <a16:creationId xmlns:a16="http://schemas.microsoft.com/office/drawing/2014/main" id="{ECA80B35-1DEE-9262-F9C2-6A0D7939E92A}"/>
              </a:ext>
            </a:extLst>
          </p:cNvPr>
          <p:cNvPicPr>
            <a:picLocks noChangeAspect="1"/>
          </p:cNvPicPr>
          <p:nvPr/>
        </p:nvPicPr>
        <p:blipFill>
          <a:blip r:embed="rId16"/>
          <a:stretch>
            <a:fillRect/>
          </a:stretch>
        </p:blipFill>
        <p:spPr>
          <a:xfrm>
            <a:off x="29661621" y="29820169"/>
            <a:ext cx="5107789" cy="1570137"/>
          </a:xfrm>
          <a:prstGeom prst="rect">
            <a:avLst/>
          </a:prstGeom>
        </p:spPr>
      </p:pic>
      <p:grpSp>
        <p:nvGrpSpPr>
          <p:cNvPr id="4" name="Group 3">
            <a:extLst>
              <a:ext uri="{FF2B5EF4-FFF2-40B4-BE49-F238E27FC236}">
                <a16:creationId xmlns:a16="http://schemas.microsoft.com/office/drawing/2014/main" id="{2DAB30A0-E8DD-40D6-E9B2-070038753F56}"/>
              </a:ext>
            </a:extLst>
          </p:cNvPr>
          <p:cNvGrpSpPr/>
          <p:nvPr/>
        </p:nvGrpSpPr>
        <p:grpSpPr>
          <a:xfrm>
            <a:off x="14195889" y="17548310"/>
            <a:ext cx="6245647" cy="4732795"/>
            <a:chOff x="14142674" y="17136943"/>
            <a:chExt cx="6245647" cy="4732795"/>
          </a:xfrm>
        </p:grpSpPr>
        <p:pic>
          <p:nvPicPr>
            <p:cNvPr id="45" name="Picture 44">
              <a:extLst>
                <a:ext uri="{FF2B5EF4-FFF2-40B4-BE49-F238E27FC236}">
                  <a16:creationId xmlns:a16="http://schemas.microsoft.com/office/drawing/2014/main" id="{9F648BFD-D506-4880-3BBE-DF2D89C0BE7C}"/>
                </a:ext>
              </a:extLst>
            </p:cNvPr>
            <p:cNvPicPr>
              <a:picLocks noChangeAspect="1"/>
            </p:cNvPicPr>
            <p:nvPr/>
          </p:nvPicPr>
          <p:blipFill>
            <a:blip r:embed="rId17"/>
            <a:stretch>
              <a:fillRect/>
            </a:stretch>
          </p:blipFill>
          <p:spPr>
            <a:xfrm>
              <a:off x="14229355" y="17136943"/>
              <a:ext cx="5489353" cy="3953966"/>
            </a:xfrm>
            <a:prstGeom prst="rect">
              <a:avLst/>
            </a:prstGeom>
          </p:spPr>
        </p:pic>
        <p:sp>
          <p:nvSpPr>
            <p:cNvPr id="46" name="TextBox 45">
              <a:extLst>
                <a:ext uri="{FF2B5EF4-FFF2-40B4-BE49-F238E27FC236}">
                  <a16:creationId xmlns:a16="http://schemas.microsoft.com/office/drawing/2014/main" id="{24B05F83-B3E7-7061-5658-EB4DBBC1C53E}"/>
                </a:ext>
              </a:extLst>
            </p:cNvPr>
            <p:cNvSpPr txBox="1"/>
            <p:nvPr/>
          </p:nvSpPr>
          <p:spPr>
            <a:xfrm>
              <a:off x="14142674" y="21408073"/>
              <a:ext cx="6245647" cy="461665"/>
            </a:xfrm>
            <a:prstGeom prst="rect">
              <a:avLst/>
            </a:prstGeom>
            <a:solidFill>
              <a:schemeClr val="accent5">
                <a:lumMod val="20000"/>
                <a:lumOff val="80000"/>
              </a:schemeClr>
            </a:solidFill>
            <a:ln w="19050">
              <a:solidFill>
                <a:schemeClr val="bg1"/>
              </a:solidFill>
            </a:ln>
          </p:spPr>
          <p:txBody>
            <a:bodyPr wrap="square" rtlCol="0">
              <a:spAutoFit/>
            </a:bodyPr>
            <a:lstStyle/>
            <a:p>
              <a:pPr algn="just"/>
              <a:r>
                <a:rPr lang="en-US" sz="2400" i="1" dirty="0">
                  <a:latin typeface="Garamond" panose="02020404030301010803" pitchFamily="18" charset="0"/>
                  <a:cs typeface="Arial" panose="020B0604020202020204" pitchFamily="34" charset="0"/>
                </a:rPr>
                <a:t>Fig.4 . Sample collection scheme at each farmland</a:t>
              </a:r>
              <a:endParaRPr lang="en-US" sz="1600" i="1" dirty="0">
                <a:latin typeface="Garamond" panose="02020404030301010803" pitchFamily="18" charset="0"/>
                <a:cs typeface="Arial" panose="020B0604020202020204" pitchFamily="34" charset="0"/>
              </a:endParaRPr>
            </a:p>
          </p:txBody>
        </p:sp>
      </p:grpSp>
    </p:spTree>
    <p:extLst>
      <p:ext uri="{BB962C8B-B14F-4D97-AF65-F5344CB8AC3E}">
        <p14:creationId xmlns:p14="http://schemas.microsoft.com/office/powerpoint/2010/main" val="3218453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759</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Poudel, Sadikshya</dc:creator>
  <cp:lastModifiedBy>Sakshi Paudel</cp:lastModifiedBy>
  <cp:revision>26</cp:revision>
  <dcterms:created xsi:type="dcterms:W3CDTF">2022-02-04T15:43:04Z</dcterms:created>
  <dcterms:modified xsi:type="dcterms:W3CDTF">2022-10-19T19:38:28Z</dcterms:modified>
</cp:coreProperties>
</file>