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5"/>
  </p:notesMasterIdLst>
  <p:sldIdLst>
    <p:sldId id="283" r:id="rId2"/>
    <p:sldId id="315" r:id="rId3"/>
    <p:sldId id="293" r:id="rId4"/>
    <p:sldId id="297" r:id="rId5"/>
    <p:sldId id="260" r:id="rId6"/>
    <p:sldId id="294" r:id="rId7"/>
    <p:sldId id="261" r:id="rId8"/>
    <p:sldId id="271" r:id="rId9"/>
    <p:sldId id="269" r:id="rId10"/>
    <p:sldId id="278" r:id="rId11"/>
    <p:sldId id="286" r:id="rId12"/>
    <p:sldId id="264" r:id="rId13"/>
    <p:sldId id="309" r:id="rId14"/>
    <p:sldId id="305" r:id="rId15"/>
    <p:sldId id="274" r:id="rId16"/>
    <p:sldId id="273" r:id="rId17"/>
    <p:sldId id="306" r:id="rId18"/>
    <p:sldId id="287" r:id="rId19"/>
    <p:sldId id="298" r:id="rId20"/>
    <p:sldId id="288" r:id="rId21"/>
    <p:sldId id="307" r:id="rId22"/>
    <p:sldId id="289" r:id="rId23"/>
    <p:sldId id="304" r:id="rId24"/>
    <p:sldId id="316" r:id="rId25"/>
    <p:sldId id="317" r:id="rId26"/>
    <p:sldId id="318" r:id="rId27"/>
    <p:sldId id="290" r:id="rId28"/>
    <p:sldId id="291" r:id="rId29"/>
    <p:sldId id="310" r:id="rId30"/>
    <p:sldId id="311" r:id="rId31"/>
    <p:sldId id="312" r:id="rId32"/>
    <p:sldId id="313"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10" autoAdjust="0"/>
  </p:normalViewPr>
  <p:slideViewPr>
    <p:cSldViewPr snapToGrid="0" snapToObjects="1">
      <p:cViewPr varScale="1">
        <p:scale>
          <a:sx n="59" d="100"/>
          <a:sy n="59" d="100"/>
        </p:scale>
        <p:origin x="171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94356-82F6-F34A-AED8-FA796CC674A3}" type="datetimeFigureOut">
              <a:rPr lang="en-US" smtClean="0"/>
              <a:t>11/16/2015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69D1F-1E8F-1847-922D-97DD03C4E2DE}" type="slidenum">
              <a:rPr lang="en-US" smtClean="0"/>
              <a:t>‹#›</a:t>
            </a:fld>
            <a:endParaRPr lang="en-US"/>
          </a:p>
        </p:txBody>
      </p:sp>
    </p:spTree>
    <p:extLst>
      <p:ext uri="{BB962C8B-B14F-4D97-AF65-F5344CB8AC3E}">
        <p14:creationId xmlns:p14="http://schemas.microsoft.com/office/powerpoint/2010/main" val="3824745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https://www.facebook.com/rovingdonkeyfarm?fref=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sfarmersmarket.co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facebook.com/bismarketnd" TargetMode="External"/><Relationship Id="rId5" Type="http://schemas.openxmlformats.org/officeDocument/2006/relationships/hyperlink" Target="https://www.facebook.com/groups/1431782487086426/" TargetMode="External"/><Relationship Id="rId4" Type="http://schemas.openxmlformats.org/officeDocument/2006/relationships/hyperlink" Target="http://www.fns.usda.gov/snap/supplemental-nutrition-assistance-program-snap"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 is an overview of the North</a:t>
            </a:r>
            <a:r>
              <a:rPr lang="en-US" baseline="0" dirty="0" smtClean="0"/>
              <a:t> Dakota Local Foods Leadership Training projects as </a:t>
            </a:r>
            <a:r>
              <a:rPr lang="en-US" baseline="0" smtClean="0"/>
              <a:t>of </a:t>
            </a:r>
            <a:r>
              <a:rPr lang="en-US" baseline="0" smtClean="0"/>
              <a:t>Nov </a:t>
            </a:r>
            <a:r>
              <a:rPr lang="en-US" baseline="0" dirty="0" smtClean="0"/>
              <a:t>2015. </a:t>
            </a:r>
          </a:p>
          <a:p>
            <a:endParaRPr lang="en-US" baseline="0" dirty="0" smtClean="0"/>
          </a:p>
          <a:p>
            <a:r>
              <a:rPr lang="en-US" baseline="0" dirty="0" smtClean="0"/>
              <a:t>The goal of this project was to provide training, guidance and support to local food leaders, as well as small mini grant to fund projects.</a:t>
            </a:r>
          </a:p>
          <a:p>
            <a:endParaRPr lang="en-US" baseline="0" dirty="0" smtClean="0"/>
          </a:p>
          <a:p>
            <a:r>
              <a:rPr lang="en-US" baseline="0" dirty="0" smtClean="0"/>
              <a:t>Nearly 20 teams participated in the training and received mini grant to build capacity, education and marketing for local and regional foods. </a:t>
            </a:r>
          </a:p>
          <a:p>
            <a:endParaRPr lang="en-US" baseline="0" dirty="0" smtClean="0"/>
          </a:p>
          <a:p>
            <a:r>
              <a:rPr lang="en-US" baseline="0" dirty="0" smtClean="0"/>
              <a:t>These slides were presented as part of the Leadership for Local Foods training held on December 2, 2014 in Jamestown at the North Dakota Farmer’s Union. The slides were updated in July to reflect project progress. </a:t>
            </a:r>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1</a:t>
            </a:fld>
            <a:endParaRPr lang="en-US"/>
          </a:p>
        </p:txBody>
      </p:sp>
    </p:spTree>
    <p:extLst>
      <p:ext uri="{BB962C8B-B14F-4D97-AF65-F5344CB8AC3E}">
        <p14:creationId xmlns:p14="http://schemas.microsoft.com/office/powerpoint/2010/main" val="140848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 of the tours. </a:t>
            </a:r>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11</a:t>
            </a:fld>
            <a:endParaRPr lang="en-US"/>
          </a:p>
        </p:txBody>
      </p:sp>
    </p:spTree>
    <p:extLst>
      <p:ext uri="{BB962C8B-B14F-4D97-AF65-F5344CB8AC3E}">
        <p14:creationId xmlns:p14="http://schemas.microsoft.com/office/powerpoint/2010/main" val="2489778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Rachel Brazil</a:t>
            </a:r>
          </a:p>
          <a:p>
            <a:endParaRPr lang="en-US" dirty="0" smtClean="0"/>
          </a:p>
          <a:p>
            <a:r>
              <a:rPr lang="en-US" dirty="0" smtClean="0"/>
              <a:t>Project: </a:t>
            </a:r>
            <a:r>
              <a:rPr lang="en-US" sz="1400" b="0" dirty="0" smtClean="0"/>
              <a:t>Farmers Market Buying</a:t>
            </a:r>
            <a:r>
              <a:rPr lang="en-US" sz="1400" b="0" baseline="0" dirty="0" smtClean="0"/>
              <a:t> Club of Central ND</a:t>
            </a:r>
          </a:p>
          <a:p>
            <a:endParaRPr lang="en-US" sz="1400" b="0" baseline="0" dirty="0" smtClean="0"/>
          </a:p>
          <a:p>
            <a:r>
              <a:rPr lang="en-US" sz="1400" b="0" baseline="0" dirty="0" smtClean="0"/>
              <a:t>Note: Originally, the project was in combination with Jill </a:t>
            </a:r>
            <a:r>
              <a:rPr lang="en-US" sz="1400" b="0" baseline="0" dirty="0" err="1" smtClean="0"/>
              <a:t>Louters</a:t>
            </a:r>
            <a:r>
              <a:rPr lang="en-US" sz="1400" b="0" baseline="0" dirty="0" smtClean="0"/>
              <a:t>, Superintendent at New Rockford Public School, trying to increase farm to school participation in the district. After about a year into the grant project, it was identified that in order to build farm to school, they first needed to increase the aggregating capabilities and networking of local producers. Through conversations with various community members interested in local foods, Brazil determined (and with the support of </a:t>
            </a:r>
            <a:r>
              <a:rPr lang="en-US" sz="1400" b="0" baseline="0" dirty="0" err="1" smtClean="0"/>
              <a:t>Louters</a:t>
            </a:r>
            <a:r>
              <a:rPr lang="en-US" sz="1400" b="0" baseline="0" dirty="0" smtClean="0"/>
              <a:t>) that it would be a better use of time and grant funding to support aggregation and distribution of local goods through the buying club. They hope this will support further growth of local foods capacity and interest in the area, and lead to more farm to school activities in the near future. </a:t>
            </a:r>
            <a:endParaRPr lang="en-US" sz="1200" b="0" dirty="0" smtClean="0"/>
          </a:p>
          <a:p>
            <a:endParaRPr lang="en-US" sz="1200" b="0" dirty="0" smtClean="0"/>
          </a:p>
        </p:txBody>
      </p:sp>
      <p:sp>
        <p:nvSpPr>
          <p:cNvPr id="4" name="Slide Number Placeholder 3"/>
          <p:cNvSpPr>
            <a:spLocks noGrp="1"/>
          </p:cNvSpPr>
          <p:nvPr>
            <p:ph type="sldNum" sz="quarter" idx="10"/>
          </p:nvPr>
        </p:nvSpPr>
        <p:spPr/>
        <p:txBody>
          <a:bodyPr/>
          <a:lstStyle/>
          <a:p>
            <a:fld id="{2A069D1F-1E8F-1847-922D-97DD03C4E2DE}" type="slidenum">
              <a:rPr lang="en-US" smtClean="0"/>
              <a:t>12</a:t>
            </a:fld>
            <a:endParaRPr lang="en-US"/>
          </a:p>
        </p:txBody>
      </p:sp>
    </p:spTree>
    <p:extLst>
      <p:ext uri="{BB962C8B-B14F-4D97-AF65-F5344CB8AC3E}">
        <p14:creationId xmlns:p14="http://schemas.microsoft.com/office/powerpoint/2010/main" val="2796686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Rachel Brazil</a:t>
            </a:r>
          </a:p>
          <a:p>
            <a:endParaRPr lang="en-US" dirty="0" smtClean="0"/>
          </a:p>
          <a:p>
            <a:r>
              <a:rPr lang="en-US" dirty="0" smtClean="0"/>
              <a:t>Project: </a:t>
            </a:r>
            <a:r>
              <a:rPr lang="en-US" sz="1400" b="0" dirty="0" smtClean="0"/>
              <a:t>Farmers Market Buying</a:t>
            </a:r>
            <a:r>
              <a:rPr lang="en-US" sz="1400" b="0" baseline="0" dirty="0" smtClean="0"/>
              <a:t> Club of Central ND</a:t>
            </a:r>
          </a:p>
          <a:p>
            <a:endParaRPr lang="en-US" sz="1400" b="0" baseline="0" dirty="0" smtClean="0"/>
          </a:p>
          <a:p>
            <a:r>
              <a:rPr lang="en-US" sz="1400" b="0" baseline="0" dirty="0" smtClean="0"/>
              <a:t>Note: Originally, the project was in combination with Jill </a:t>
            </a:r>
            <a:r>
              <a:rPr lang="en-US" sz="1400" b="0" baseline="0" dirty="0" err="1" smtClean="0"/>
              <a:t>Louters</a:t>
            </a:r>
            <a:r>
              <a:rPr lang="en-US" sz="1400" b="0" baseline="0" dirty="0" smtClean="0"/>
              <a:t>, Superintendent at New Rockford Public School, trying to increase farm to school participation in the district. After about a year into the grant project, it was identified that in order to build farm to school, they first needed to increase the aggregating capabilities and networking of local producers. Through conversations with various community members interested in local foods, Brazil determined (and with the support of </a:t>
            </a:r>
            <a:r>
              <a:rPr lang="en-US" sz="1400" b="0" baseline="0" dirty="0" err="1" smtClean="0"/>
              <a:t>Louters</a:t>
            </a:r>
            <a:r>
              <a:rPr lang="en-US" sz="1400" b="0" baseline="0" dirty="0" smtClean="0"/>
              <a:t>) that it would be a better use of time and grant funding to support aggregation and distribution of local goods through the buying club. They hope this will support further growth of local foods capacity and interest in the area, and lead to more farm to school activities in the near future. </a:t>
            </a:r>
            <a:endParaRPr lang="en-US" sz="1200" b="0" dirty="0" smtClean="0"/>
          </a:p>
          <a:p>
            <a:endParaRPr lang="en-US" sz="1200" b="0" dirty="0" smtClean="0"/>
          </a:p>
        </p:txBody>
      </p:sp>
      <p:sp>
        <p:nvSpPr>
          <p:cNvPr id="4" name="Slide Number Placeholder 3"/>
          <p:cNvSpPr>
            <a:spLocks noGrp="1"/>
          </p:cNvSpPr>
          <p:nvPr>
            <p:ph type="sldNum" sz="quarter" idx="10"/>
          </p:nvPr>
        </p:nvSpPr>
        <p:spPr/>
        <p:txBody>
          <a:bodyPr/>
          <a:lstStyle/>
          <a:p>
            <a:fld id="{2A069D1F-1E8F-1847-922D-97DD03C4E2DE}" type="slidenum">
              <a:rPr lang="en-US" smtClean="0"/>
              <a:t>13</a:t>
            </a:fld>
            <a:endParaRPr lang="en-US"/>
          </a:p>
        </p:txBody>
      </p:sp>
    </p:spTree>
    <p:extLst>
      <p:ext uri="{BB962C8B-B14F-4D97-AF65-F5344CB8AC3E}">
        <p14:creationId xmlns:p14="http://schemas.microsoft.com/office/powerpoint/2010/main" val="2796686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Participant:</a:t>
            </a:r>
            <a:r>
              <a:rPr lang="en-US" sz="1200" kern="1200" dirty="0" smtClean="0">
                <a:solidFill>
                  <a:schemeClr val="tx1"/>
                </a:solidFill>
                <a:effectLst/>
                <a:latin typeface="+mn-lt"/>
                <a:ea typeface="+mn-ea"/>
                <a:cs typeface="+mn-cs"/>
              </a:rPr>
              <a:t> Jana </a:t>
            </a:r>
            <a:r>
              <a:rPr lang="en-US" sz="1200" kern="1200" dirty="0" err="1" smtClean="0">
                <a:solidFill>
                  <a:schemeClr val="tx1"/>
                </a:solidFill>
                <a:effectLst/>
                <a:latin typeface="+mn-lt"/>
                <a:ea typeface="+mn-ea"/>
                <a:cs typeface="+mn-cs"/>
              </a:rPr>
              <a:t>Millner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Project:</a:t>
            </a:r>
            <a:r>
              <a:rPr lang="en-US" sz="1200" kern="1200" dirty="0" smtClean="0">
                <a:solidFill>
                  <a:schemeClr val="tx1"/>
                </a:solidFill>
                <a:effectLst/>
                <a:latin typeface="+mn-lt"/>
                <a:ea typeface="+mn-ea"/>
                <a:cs typeface="+mn-cs"/>
              </a:rPr>
              <a:t> UTTC Winter Market</a:t>
            </a:r>
            <a:endParaRPr lang="en-US" dirty="0" smtClean="0"/>
          </a:p>
          <a:p>
            <a:endParaRPr lang="en-US" dirty="0" smtClean="0"/>
          </a:p>
          <a:p>
            <a:r>
              <a:rPr lang="en-US" u="sng" dirty="0" smtClean="0"/>
              <a:t>Overview: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Winter Market completed its second season, running once a month from November 2014 – April 2015.</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first season served as a pilot season and was March, April and May of 2014. The market was dedicated to only selling locally grown, or crafted items. The market ranged from local produce, canned foods, baked goods, jewelry, clothing, artwork, pottery, hula hoops, dog treats, plants, soaps, natural products, and more! They wanted to create a warm atmosphere and also included children’s activities at most markets.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ND SARE mini grant dollars were used for three things: advertising, logo development/production and market signage. They hired a graphic design artist to make the Winter Market logo: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incorporating shopping locally, food, and a tribal aspect, as UTTC is where the event was hosted.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A069D1F-1E8F-1847-922D-97DD03C4E2DE}" type="slidenum">
              <a:rPr lang="en-US" smtClean="0"/>
              <a:t>15</a:t>
            </a:fld>
            <a:endParaRPr lang="en-US"/>
          </a:p>
        </p:txBody>
      </p:sp>
    </p:spTree>
    <p:extLst>
      <p:ext uri="{BB962C8B-B14F-4D97-AF65-F5344CB8AC3E}">
        <p14:creationId xmlns:p14="http://schemas.microsoft.com/office/powerpoint/2010/main" val="381259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market had</a:t>
            </a:r>
            <a:r>
              <a:rPr lang="en-US" baseline="0" dirty="0" smtClean="0"/>
              <a:t> a fairly consistent stream of customers. </a:t>
            </a:r>
          </a:p>
          <a:p>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16</a:t>
            </a:fld>
            <a:endParaRPr lang="en-US"/>
          </a:p>
        </p:txBody>
      </p:sp>
    </p:spTree>
    <p:extLst>
      <p:ext uri="{BB962C8B-B14F-4D97-AF65-F5344CB8AC3E}">
        <p14:creationId xmlns:p14="http://schemas.microsoft.com/office/powerpoint/2010/main" val="132143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2015/2016 Market dates have already been set: </a:t>
            </a:r>
            <a:r>
              <a:rPr lang="en-US" sz="1200" b="0" kern="1200" dirty="0" smtClean="0">
                <a:solidFill>
                  <a:schemeClr val="tx1"/>
                </a:solidFill>
                <a:effectLst/>
                <a:latin typeface="+mn-lt"/>
                <a:ea typeface="+mn-ea"/>
                <a:cs typeface="+mn-cs"/>
              </a:rPr>
              <a:t>November 14,</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December 19,</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January 23,</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February 20,</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March 19</a:t>
            </a:r>
            <a:r>
              <a:rPr lang="en-US" sz="1200" b="0" kern="1200" baseline="0" dirty="0" smtClean="0">
                <a:solidFill>
                  <a:schemeClr val="tx1"/>
                </a:solidFill>
                <a:effectLst/>
                <a:latin typeface="+mn-lt"/>
                <a:ea typeface="+mn-ea"/>
                <a:cs typeface="+mn-cs"/>
              </a:rPr>
              <a:t> &amp; </a:t>
            </a:r>
            <a:r>
              <a:rPr lang="en-US" sz="1200" b="0" kern="1200" dirty="0" smtClean="0">
                <a:solidFill>
                  <a:schemeClr val="tx1"/>
                </a:solidFill>
                <a:effectLst/>
                <a:latin typeface="+mn-lt"/>
                <a:ea typeface="+mn-ea"/>
                <a:cs typeface="+mn-cs"/>
              </a:rPr>
              <a:t>April 23 from 10 a.m. – 2 p.m.</a:t>
            </a:r>
          </a:p>
          <a:p>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17</a:t>
            </a:fld>
            <a:endParaRPr lang="en-US"/>
          </a:p>
        </p:txBody>
      </p:sp>
    </p:spTree>
    <p:extLst>
      <p:ext uri="{BB962C8B-B14F-4D97-AF65-F5344CB8AC3E}">
        <p14:creationId xmlns:p14="http://schemas.microsoft.com/office/powerpoint/2010/main" val="3400090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MOSES Conference</a:t>
            </a:r>
            <a:r>
              <a:rPr lang="en-US" sz="1200" kern="1200" baseline="0" dirty="0" smtClean="0">
                <a:solidFill>
                  <a:schemeClr val="tx1"/>
                </a:solidFill>
                <a:effectLst/>
                <a:latin typeface="+mn-lt"/>
                <a:ea typeface="+mn-ea"/>
                <a:cs typeface="+mn-cs"/>
              </a:rPr>
              <a:t> is the largest event in the US about organic and sustainable farming. Every February, about 3,000 farmers, advocates, educators, students, and others attend educational workshops and keynote speakers in La Crosse, Wisconsin.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Lori Martin and Annie Carlson, both Leadership for Local Foods participants, attended MOSES 2015 with support from ND Leadership for Local Foods.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Lori &amp; her</a:t>
            </a:r>
            <a:r>
              <a:rPr lang="en-US" sz="1200" kern="1200" baseline="0" dirty="0" smtClean="0">
                <a:solidFill>
                  <a:schemeClr val="tx1"/>
                </a:solidFill>
                <a:effectLst/>
                <a:latin typeface="+mn-lt"/>
                <a:ea typeface="+mn-ea"/>
                <a:cs typeface="+mn-cs"/>
              </a:rPr>
              <a:t> husband, Kevin, </a:t>
            </a:r>
            <a:r>
              <a:rPr lang="en-US" sz="1200" i="1" kern="1200" dirty="0" smtClean="0">
                <a:solidFill>
                  <a:schemeClr val="tx1"/>
                </a:solidFill>
                <a:effectLst/>
                <a:latin typeface="+mn-lt"/>
                <a:ea typeface="+mn-ea"/>
                <a:cs typeface="+mn-cs"/>
              </a:rPr>
              <a:t>attended the 2015 MOSES conference.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Lori is a Leadership for Local Foods Participant. Together they own and operate </a:t>
            </a:r>
            <a:r>
              <a:rPr lang="en-US" sz="1200" i="1" u="sng" kern="1200" dirty="0" smtClean="0">
                <a:solidFill>
                  <a:schemeClr val="tx1"/>
                </a:solidFill>
                <a:effectLst/>
                <a:latin typeface="+mn-lt"/>
                <a:ea typeface="+mn-ea"/>
                <a:cs typeface="+mn-cs"/>
                <a:hlinkClick r:id="rId3"/>
              </a:rPr>
              <a:t>Roving Donkey Farm</a:t>
            </a:r>
            <a:r>
              <a:rPr lang="en-US" sz="1200" i="1" kern="1200" dirty="0" smtClean="0">
                <a:solidFill>
                  <a:schemeClr val="tx1"/>
                </a:solidFill>
                <a:effectLst/>
                <a:latin typeface="+mn-lt"/>
                <a:ea typeface="+mn-ea"/>
                <a:cs typeface="+mn-cs"/>
              </a:rPr>
              <a:t>, a family owned vegetable farm located north of Bismarck. </a:t>
            </a:r>
          </a:p>
          <a:p>
            <a:endParaRPr lang="en-US" sz="1200" i="1"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Annie</a:t>
            </a:r>
            <a:r>
              <a:rPr lang="en-US" sz="1200" i="0" kern="1200" baseline="0" dirty="0" smtClean="0">
                <a:solidFill>
                  <a:schemeClr val="tx1"/>
                </a:solidFill>
                <a:effectLst/>
                <a:latin typeface="+mn-lt"/>
                <a:ea typeface="+mn-ea"/>
                <a:cs typeface="+mn-cs"/>
              </a:rPr>
              <a:t> Carlson own and operates Morning Joy Farm, a third generation, family owned, pasture-based, local-market farm located in central North Dakota. They have an on-farm commercial kitchen and produce pastured eggs, chicken, turkeys, pork and grass-fed lamb. </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Here are the key takeaways Martin and Carlson shared from their experience at MOSES:</a:t>
            </a:r>
          </a:p>
          <a:p>
            <a:endParaRPr lang="en-US" sz="1200" i="1" kern="1200" baseline="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Walking tractors are not for everyone, and the need to accommodate smaller statured folks in terms of power and size has not yet been addressed.  We would love to have one on our farm, as we are 100% human powered, but it may be overkill.</a:t>
            </a:r>
            <a:endParaRPr lang="en-US" sz="105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 great idea for managing regular tasks on the farm is to create checklists (with pictures when applicable).  This will allow employees and interns to fill in or pick up new tasks with little to no training.  Documentation is king!</a:t>
            </a:r>
            <a:endParaRPr lang="en-US" sz="105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Downy mildew in basil is becoming a real problem in the US.  In our northern climate it is not able to overwinter, but seed sources are still important to consider.</a:t>
            </a:r>
            <a:endParaRPr lang="en-US" sz="105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One would think vermicomposting and organic disease management would be boring workshops to attend, but it’s all in the presentation folks.  I have heard both presenters at previous conferences and they are amazing!  If you ever see Erin Silva or John </a:t>
            </a:r>
            <a:r>
              <a:rPr lang="en-US" sz="1200" kern="1200" dirty="0" err="1" smtClean="0">
                <a:solidFill>
                  <a:schemeClr val="tx1"/>
                </a:solidFill>
                <a:effectLst/>
                <a:latin typeface="+mn-lt"/>
                <a:ea typeface="+mn-ea"/>
                <a:cs typeface="+mn-cs"/>
              </a:rPr>
              <a:t>Biernbaum</a:t>
            </a:r>
            <a:r>
              <a:rPr lang="en-US" sz="1200" kern="1200" dirty="0" smtClean="0">
                <a:solidFill>
                  <a:schemeClr val="tx1"/>
                </a:solidFill>
                <a:effectLst/>
                <a:latin typeface="+mn-lt"/>
                <a:ea typeface="+mn-ea"/>
                <a:cs typeface="+mn-cs"/>
              </a:rPr>
              <a:t> on an agenda, go see them!</a:t>
            </a:r>
            <a:endParaRPr lang="en-US" sz="105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Navigating your state’s cottage food law (or local health district regulations in the case of ND) is vital when planning to produce items for sale from your home kitchen.  Presentation is just as important as quality of the product.</a:t>
            </a:r>
            <a:endParaRPr lang="en-US" sz="105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There were so many gleanings from the productive packing shed workshop, an entire post could be written on that.  Even for the small producer, there are some great DIY options for having a great packing shed.  These include:</a:t>
            </a:r>
            <a:endParaRPr lang="en-US" sz="105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Color coding tools and containers</a:t>
            </a:r>
            <a:endParaRPr lang="en-US" sz="105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Mini pallet jack using a hand truck</a:t>
            </a:r>
            <a:endParaRPr lang="en-US" sz="105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Rain gear for cleaning root vegetables</a:t>
            </a:r>
            <a:endParaRPr lang="en-US" sz="105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Posted schedules for cleaning tasks – daily, weekly, monthly, seasonally</a:t>
            </a:r>
            <a:endParaRPr lang="en-US" sz="105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During design phase, plan for all utilities to be installed outside the walls so any changes are easy to make and have all water drain outside</a:t>
            </a:r>
            <a:endParaRPr lang="en-US" sz="105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Vermicomposting on a large scale is being studied in several locations across the country and some successes are being reported.  It is a labor-intensive process in that the best results come from raw materials being pre-composted before adding worms.</a:t>
            </a:r>
            <a:endParaRPr lang="en-US" sz="105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While there is still a lot of room to grow in the field of solar energy, it can be a viable option for powering all, or at least a portion, of your operation.  Additionally, several grant and/or tax credit options exist to help get you started.  A proper evaluation of your usage is key, and finding local installers can be difficult in some areas, but who wouldn’t want to use free, continuous energy?</a:t>
            </a:r>
            <a:endParaRPr lang="en-US" sz="105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Adam </a:t>
            </a:r>
            <a:r>
              <a:rPr lang="en-US" sz="1200" kern="1200" dirty="0" err="1" smtClean="0">
                <a:solidFill>
                  <a:schemeClr val="tx1"/>
                </a:solidFill>
                <a:effectLst/>
                <a:latin typeface="+mn-lt"/>
                <a:ea typeface="+mn-ea"/>
                <a:cs typeface="+mn-cs"/>
              </a:rPr>
              <a:t>Montri</a:t>
            </a:r>
            <a:r>
              <a:rPr lang="en-US" sz="1200" kern="1200" dirty="0" smtClean="0">
                <a:solidFill>
                  <a:schemeClr val="tx1"/>
                </a:solidFill>
                <a:effectLst/>
                <a:latin typeface="+mn-lt"/>
                <a:ea typeface="+mn-ea"/>
                <a:cs typeface="+mn-cs"/>
              </a:rPr>
              <a:t> is a ‘numbers’ guy.  When laying out his planting plan for the year, especially in the high tunnel, he breaks his earning potential down to $ / square foot / day, even if that number is $0.002.  By letting his dollar per square foot goal be a main driving force behind his year-round planting plan, he has laid out a sound financial plan that will increase the chance of success year after year.</a:t>
            </a:r>
            <a:endParaRPr lang="en-US" sz="1050" kern="1200" dirty="0" smtClean="0">
              <a:solidFill>
                <a:schemeClr val="tx1"/>
              </a:solidFill>
              <a:effectLst/>
              <a:latin typeface="+mn-lt"/>
              <a:ea typeface="+mn-ea"/>
              <a:cs typeface="+mn-cs"/>
            </a:endParaRPr>
          </a:p>
          <a:p>
            <a:endParaRPr lang="en-US" sz="1200" i="1" kern="1200" baseline="0" dirty="0" smtClean="0">
              <a:solidFill>
                <a:schemeClr val="tx1"/>
              </a:solidFill>
              <a:effectLst/>
              <a:latin typeface="+mn-lt"/>
              <a:ea typeface="+mn-ea"/>
              <a:cs typeface="+mn-cs"/>
            </a:endParaRPr>
          </a:p>
          <a:p>
            <a:endParaRPr lang="en-US" sz="1200" i="1" kern="1200" baseline="0" dirty="0" smtClean="0">
              <a:solidFill>
                <a:schemeClr val="tx1"/>
              </a:solidFill>
              <a:effectLst/>
              <a:latin typeface="+mn-lt"/>
              <a:ea typeface="+mn-ea"/>
              <a:cs typeface="+mn-cs"/>
            </a:endParaRPr>
          </a:p>
          <a:p>
            <a:endParaRPr lang="en-US" sz="1200" i="1"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18</a:t>
            </a:fld>
            <a:endParaRPr lang="en-US"/>
          </a:p>
        </p:txBody>
      </p:sp>
    </p:spTree>
    <p:extLst>
      <p:ext uri="{BB962C8B-B14F-4D97-AF65-F5344CB8AC3E}">
        <p14:creationId xmlns:p14="http://schemas.microsoft.com/office/powerpoint/2010/main" val="2006368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Morning Joy Farm</a:t>
            </a:r>
            <a:r>
              <a:rPr lang="en-US" baseline="0" dirty="0" smtClean="0"/>
              <a:t> is a third generation, family owned, pasture-based farm located near Mercer, ND (central ND).</a:t>
            </a:r>
          </a:p>
          <a:p>
            <a:endParaRPr lang="en-US" baseline="0" dirty="0" smtClean="0"/>
          </a:p>
          <a:p>
            <a:r>
              <a:rPr lang="en-US" baseline="0" dirty="0" smtClean="0"/>
              <a:t>The newly installed commercial kitchen has expanded the farm business to be able to provide homemade catered meals for special events, freezer meals for busy families, or additional adds to the CSA basket including soup </a:t>
            </a:r>
            <a:r>
              <a:rPr lang="en-US" baseline="0" smtClean="0"/>
              <a:t>and bread. </a:t>
            </a:r>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19</a:t>
            </a:fld>
            <a:endParaRPr lang="en-US"/>
          </a:p>
        </p:txBody>
      </p:sp>
    </p:spTree>
    <p:extLst>
      <p:ext uri="{BB962C8B-B14F-4D97-AF65-F5344CB8AC3E}">
        <p14:creationId xmlns:p14="http://schemas.microsoft.com/office/powerpoint/2010/main" val="2043382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Northern Small Farmer Alliance is a network</a:t>
            </a:r>
            <a:r>
              <a:rPr lang="en-US" baseline="0" dirty="0" smtClean="0"/>
              <a:t> of small-scale producers in the Red River Valley regions of North Dakota and Minnesota.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They have held four meetings since</a:t>
            </a:r>
            <a:r>
              <a:rPr lang="en-US" baseline="0" dirty="0" smtClean="0"/>
              <a:t> January 2015. They have created a logo and are working to do some farm tours/sharing of best practices this summer. They are also hoping to host a Get Local event in Fargo. They </a:t>
            </a:r>
            <a:endParaRPr lang="en-US" dirty="0" smtClean="0"/>
          </a:p>
          <a:p>
            <a:endParaRPr lang="en-US" baseline="0" dirty="0" smtClean="0"/>
          </a:p>
          <a:p>
            <a:r>
              <a:rPr lang="en-US" baseline="0" dirty="0" smtClean="0"/>
              <a:t>They have developed four action pillars for the NSFA and under each pillar listed on the slide, you can see some of the activities they have begun (or hope to begin) in order to meet their goals. </a:t>
            </a:r>
            <a:endParaRPr lang="en-US" dirty="0" smtClean="0"/>
          </a:p>
        </p:txBody>
      </p:sp>
      <p:sp>
        <p:nvSpPr>
          <p:cNvPr id="4" name="Slide Number Placeholder 3"/>
          <p:cNvSpPr>
            <a:spLocks noGrp="1"/>
          </p:cNvSpPr>
          <p:nvPr>
            <p:ph type="sldNum" sz="quarter" idx="10"/>
          </p:nvPr>
        </p:nvSpPr>
        <p:spPr/>
        <p:txBody>
          <a:bodyPr/>
          <a:lstStyle/>
          <a:p>
            <a:fld id="{2A069D1F-1E8F-1847-922D-97DD03C4E2DE}" type="slidenum">
              <a:rPr lang="en-US" smtClean="0"/>
              <a:t>20</a:t>
            </a:fld>
            <a:endParaRPr lang="en-US"/>
          </a:p>
        </p:txBody>
      </p:sp>
    </p:spTree>
    <p:extLst>
      <p:ext uri="{BB962C8B-B14F-4D97-AF65-F5344CB8AC3E}">
        <p14:creationId xmlns:p14="http://schemas.microsoft.com/office/powerpoint/2010/main" val="1638032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22</a:t>
            </a:fld>
            <a:endParaRPr lang="en-US"/>
          </a:p>
        </p:txBody>
      </p:sp>
    </p:spTree>
    <p:extLst>
      <p:ext uri="{BB962C8B-B14F-4D97-AF65-F5344CB8AC3E}">
        <p14:creationId xmlns:p14="http://schemas.microsoft.com/office/powerpoint/2010/main" val="125581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Molly </a:t>
            </a:r>
            <a:r>
              <a:rPr lang="en-US" sz="1200" kern="1200" dirty="0" err="1" smtClean="0">
                <a:solidFill>
                  <a:schemeClr val="tx1"/>
                </a:solidFill>
                <a:effectLst/>
                <a:latin typeface="+mn-lt"/>
                <a:ea typeface="+mn-ea"/>
                <a:cs typeface="+mn-cs"/>
              </a:rPr>
              <a:t>Soeby</a:t>
            </a:r>
            <a:r>
              <a:rPr lang="en-US" sz="1200" kern="1200" dirty="0" smtClean="0">
                <a:solidFill>
                  <a:schemeClr val="tx1"/>
                </a:solidFill>
                <a:effectLst/>
                <a:latin typeface="+mn-lt"/>
                <a:ea typeface="+mn-ea"/>
                <a:cs typeface="+mn-cs"/>
              </a:rPr>
              <a:t>, Family &amp; Consumer Science Agent for Grand Forks County Extension, and Community Health Action Response Team “Take Action” Chair joined the Leadership for Local Foods program in 2013 with the goal of getting Supplemental Nutrition Assistant Program (SNAP) dollars accepted at the </a:t>
            </a:r>
            <a:r>
              <a:rPr lang="en-US" sz="1200" u="sng" kern="1200" dirty="0" smtClean="0">
                <a:solidFill>
                  <a:schemeClr val="tx1"/>
                </a:solidFill>
                <a:effectLst/>
                <a:latin typeface="+mn-lt"/>
                <a:ea typeface="+mn-ea"/>
                <a:cs typeface="+mn-cs"/>
                <a:hlinkClick r:id="rId3"/>
              </a:rPr>
              <a:t>Town Square Farmer’s Market</a:t>
            </a:r>
            <a:r>
              <a:rPr lang="en-US" sz="1200" kern="1200" dirty="0" smtClean="0">
                <a:solidFill>
                  <a:schemeClr val="tx1"/>
                </a:solidFill>
                <a:effectLst/>
                <a:latin typeface="+mn-lt"/>
                <a:ea typeface="+mn-ea"/>
                <a:cs typeface="+mn-cs"/>
              </a:rPr>
              <a:t> in Grand Forks.</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4"/>
              </a:rPr>
              <a:t>SNAP</a:t>
            </a:r>
            <a:r>
              <a:rPr lang="en-US" sz="1200" kern="1200" dirty="0" smtClean="0">
                <a:solidFill>
                  <a:schemeClr val="tx1"/>
                </a:solidFill>
                <a:effectLst/>
                <a:latin typeface="+mn-lt"/>
                <a:ea typeface="+mn-ea"/>
                <a:cs typeface="+mn-cs"/>
              </a:rPr>
              <a:t> offers nutrition assistance to eligible, low-income individuals, and is the largest hunger safety net in the country. There are numerous benefits to allowing SNAP participants to spend their dollars at farmers markets, including increased access to healthy, locally grown foods, and keeping more dollars in the local community.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Town Square/SNAP initiative began through a diverse community partnership under the “</a:t>
            </a:r>
            <a:r>
              <a:rPr lang="en-US" sz="1200" u="sng" kern="1200" dirty="0" smtClean="0">
                <a:solidFill>
                  <a:schemeClr val="tx1"/>
                </a:solidFill>
                <a:effectLst/>
                <a:latin typeface="+mn-lt"/>
                <a:ea typeface="+mn-ea"/>
                <a:cs typeface="+mn-cs"/>
                <a:hlinkClick r:id="rId5"/>
              </a:rPr>
              <a:t>Take Action</a:t>
            </a:r>
            <a:r>
              <a:rPr lang="en-US" sz="1200" kern="1200" dirty="0" smtClean="0">
                <a:solidFill>
                  <a:schemeClr val="tx1"/>
                </a:solidFill>
                <a:effectLst/>
                <a:latin typeface="+mn-lt"/>
                <a:ea typeface="+mn-ea"/>
                <a:cs typeface="+mn-cs"/>
              </a:rPr>
              <a:t>” umbrella. This group’s been working to allow SNAP use at the farmers market for a number of years, but without the buy-in and participation of the market vendors, they had little success.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many steps to implement SNAP acceptance at a farmers market including obtaining an FNS number (USDA certification), identifying a non-profit to sponsor, covering the cost of the point-of-sale machine (SNAP dollars operate like a credit card and many farmers markets operate on cash only), staffing needs to operate the EBT machine, and the costs associated with bookkeeping, start-up, transaction fees, and recruiting vendors to accept the SNAP dollars.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“Take Action” group was able to complete nearly all of these important logistical pieces, but they were missing one crucial element – buy in from the market vendors. Shortly after the first Local Foods Leadership Training, Molly connected with </a:t>
            </a:r>
            <a:r>
              <a:rPr lang="en-US" sz="1200" kern="1200" dirty="0" err="1" smtClean="0">
                <a:solidFill>
                  <a:schemeClr val="tx1"/>
                </a:solidFill>
                <a:effectLst/>
                <a:latin typeface="+mn-lt"/>
                <a:ea typeface="+mn-ea"/>
                <a:cs typeface="+mn-cs"/>
              </a:rPr>
              <a:t>Caryl</a:t>
            </a:r>
            <a:r>
              <a:rPr lang="en-US" sz="1200" kern="1200" dirty="0" smtClean="0">
                <a:solidFill>
                  <a:schemeClr val="tx1"/>
                </a:solidFill>
                <a:effectLst/>
                <a:latin typeface="+mn-lt"/>
                <a:ea typeface="+mn-ea"/>
                <a:cs typeface="+mn-cs"/>
              </a:rPr>
              <a:t> Lester, manager of the Town Square Farmer’s Market, who was in full support of the market accepting SNAP and was able to bring all the vendors on board.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Through grant dollars received in the Local Foods Leadership Training, Town Square was able to cover the cost of hiring a summer employee to run the EBT machine. The market operated SNAP with a token system, allowing SNAP participants to purchase tokens to be exchanged for fresh produce, and vendors to be immediately reimbursed for their products. Also, through connections made in the Local Foods Leadership Training, Molly connected with members of the </a:t>
            </a:r>
            <a:r>
              <a:rPr lang="en-US" sz="1200" u="sng" kern="1200" dirty="0" smtClean="0">
                <a:solidFill>
                  <a:schemeClr val="tx1"/>
                </a:solidFill>
                <a:effectLst/>
                <a:latin typeface="+mn-lt"/>
                <a:ea typeface="+mn-ea"/>
                <a:cs typeface="+mn-cs"/>
                <a:hlinkClick r:id="rId6"/>
              </a:rPr>
              <a:t>BisMarket Farmers Market</a:t>
            </a:r>
            <a:r>
              <a:rPr lang="en-US" sz="1200" kern="1200" dirty="0" smtClean="0">
                <a:solidFill>
                  <a:schemeClr val="tx1"/>
                </a:solidFill>
                <a:effectLst/>
                <a:latin typeface="+mn-lt"/>
                <a:ea typeface="+mn-ea"/>
                <a:cs typeface="+mn-cs"/>
              </a:rPr>
              <a:t>, as they successfully began accepting SNAP the previous year. This connection provided guidance and mentorship to Molly and the </a:t>
            </a:r>
            <a:r>
              <a:rPr lang="en-US" sz="1200" kern="1200" dirty="0" err="1" smtClean="0">
                <a:solidFill>
                  <a:schemeClr val="tx1"/>
                </a:solidFill>
                <a:effectLst/>
                <a:latin typeface="+mn-lt"/>
                <a:ea typeface="+mn-ea"/>
                <a:cs typeface="+mn-cs"/>
              </a:rPr>
              <a:t>TownSquare</a:t>
            </a:r>
            <a:r>
              <a:rPr lang="en-US" sz="1200" kern="1200" dirty="0" smtClean="0">
                <a:solidFill>
                  <a:schemeClr val="tx1"/>
                </a:solidFill>
                <a:effectLst/>
                <a:latin typeface="+mn-lt"/>
                <a:ea typeface="+mn-ea"/>
                <a:cs typeface="+mn-cs"/>
              </a:rPr>
              <a:t>/SNAP team throughout the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Town Square Farmers Market is gearing up for the 2015 market and its second season accepting SNAP benefits. They have many inspiring ideas for the coming year, and one of the key goals, according to Molly, is marketing the EBT capabilities to those in the SNAP program and to see an increase in the use of EBT SNAP at the market.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Take Action coalition hopes to continue strong, collaborative effort to promote better health, support the local farmers, and ease poverty in the community.</a:t>
            </a:r>
          </a:p>
          <a:p>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3</a:t>
            </a:fld>
            <a:endParaRPr lang="en-US"/>
          </a:p>
        </p:txBody>
      </p:sp>
    </p:spTree>
    <p:extLst>
      <p:ext uri="{BB962C8B-B14F-4D97-AF65-F5344CB8AC3E}">
        <p14:creationId xmlns:p14="http://schemas.microsoft.com/office/powerpoint/2010/main" val="1869845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Participants:</a:t>
            </a:r>
            <a:r>
              <a:rPr lang="en-US" sz="1200" kern="1200" dirty="0" smtClean="0">
                <a:solidFill>
                  <a:schemeClr val="tx1"/>
                </a:solidFill>
                <a:effectLst/>
                <a:latin typeface="+mn-lt"/>
                <a:ea typeface="+mn-ea"/>
                <a:cs typeface="+mn-cs"/>
              </a:rPr>
              <a:t> Tyler &amp; Heidi </a:t>
            </a:r>
            <a:r>
              <a:rPr lang="en-US" sz="1200" kern="1200" dirty="0" err="1" smtClean="0">
                <a:solidFill>
                  <a:schemeClr val="tx1"/>
                </a:solidFill>
                <a:effectLst/>
                <a:latin typeface="+mn-lt"/>
                <a:ea typeface="+mn-ea"/>
                <a:cs typeface="+mn-cs"/>
              </a:rPr>
              <a:t>Demars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Project: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BisMan</a:t>
            </a:r>
            <a:r>
              <a:rPr lang="en-US" sz="1200" kern="1200" dirty="0" smtClean="0">
                <a:solidFill>
                  <a:schemeClr val="tx1"/>
                </a:solidFill>
                <a:effectLst/>
                <a:latin typeface="+mn-lt"/>
                <a:ea typeface="+mn-ea"/>
                <a:cs typeface="+mn-cs"/>
              </a:rPr>
              <a:t> Community Food Coop</a:t>
            </a:r>
          </a:p>
          <a:p>
            <a:r>
              <a:rPr lang="en-US" sz="1200" kern="1200" dirty="0" smtClean="0">
                <a:solidFill>
                  <a:schemeClr val="tx1"/>
                </a:solidFill>
                <a:effectLst/>
                <a:latin typeface="+mn-lt"/>
                <a:ea typeface="+mn-ea"/>
                <a:cs typeface="+mn-cs"/>
              </a:rPr>
              <a:t> </a:t>
            </a:r>
          </a:p>
          <a:p>
            <a:r>
              <a:rPr lang="en-US" sz="1200" b="0" i="0" u="sng" kern="1200" dirty="0" smtClean="0">
                <a:solidFill>
                  <a:schemeClr val="tx1"/>
                </a:solidFill>
                <a:effectLst/>
                <a:latin typeface="+mn-lt"/>
                <a:ea typeface="+mn-ea"/>
                <a:cs typeface="+mn-cs"/>
              </a:rPr>
              <a:t>Overview: </a:t>
            </a: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Bisman</a:t>
            </a:r>
            <a:r>
              <a:rPr lang="en-US" sz="1200" kern="1200" dirty="0" smtClean="0">
                <a:solidFill>
                  <a:schemeClr val="tx1"/>
                </a:solidFill>
                <a:effectLst/>
                <a:latin typeface="+mn-lt"/>
                <a:ea typeface="+mn-ea"/>
                <a:cs typeface="+mn-cs"/>
              </a:rPr>
              <a:t> Community Food Coop currently has 820 members owners/investors. They hit the 600 member</a:t>
            </a:r>
            <a:r>
              <a:rPr lang="en-US" sz="1200" kern="1200" baseline="0" dirty="0" smtClean="0">
                <a:solidFill>
                  <a:schemeClr val="tx1"/>
                </a:solidFill>
                <a:effectLst/>
                <a:latin typeface="+mn-lt"/>
                <a:ea typeface="+mn-ea"/>
                <a:cs typeface="+mn-cs"/>
              </a:rPr>
              <a:t> milestone in the summer of 2014</a:t>
            </a:r>
            <a:r>
              <a:rPr lang="en-US" sz="1200" kern="1200" dirty="0" smtClean="0">
                <a:solidFill>
                  <a:schemeClr val="tx1"/>
                </a:solidFill>
                <a:effectLst/>
                <a:latin typeface="+mn-lt"/>
                <a:ea typeface="+mn-ea"/>
                <a:cs typeface="+mn-cs"/>
              </a:rPr>
              <a:t> (the number necessary to move forward with a physical site).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Three coop members attended the Consumer Cooperative Management Association (CCMA) conference in June 2014 with funding support from the Leadership for Local Foods</a:t>
            </a:r>
            <a:r>
              <a:rPr lang="en-US" sz="1200" kern="1200" baseline="0" dirty="0" smtClean="0">
                <a:solidFill>
                  <a:schemeClr val="tx1"/>
                </a:solidFill>
                <a:effectLst/>
                <a:latin typeface="+mn-lt"/>
                <a:ea typeface="+mn-ea"/>
                <a:cs typeface="+mn-cs"/>
              </a:rPr>
              <a:t> program</a:t>
            </a:r>
            <a:r>
              <a:rPr lang="en-US" sz="1200" kern="1200" dirty="0" smtClean="0">
                <a:solidFill>
                  <a:schemeClr val="tx1"/>
                </a:solidFill>
                <a:effectLst/>
                <a:latin typeface="+mn-lt"/>
                <a:ea typeface="+mn-ea"/>
                <a:cs typeface="+mn-cs"/>
              </a:rPr>
              <a:t>. In addition to presentations/sessions, CCMA included various tours in Madison, Wisconsin that the coop members found very valuable including a community garden with various education components and an organic farmer owned cooperative. The conference had difference tracks and Heidi attended the marketing/outreach track, which was very helpful. SARE grant funding was used to offset the costs of the coop members to attend</a:t>
            </a:r>
            <a:r>
              <a:rPr lang="en-US" sz="1200" kern="1200" baseline="0" dirty="0" smtClean="0">
                <a:solidFill>
                  <a:schemeClr val="tx1"/>
                </a:solidFill>
                <a:effectLst/>
                <a:latin typeface="+mn-lt"/>
                <a:ea typeface="+mn-ea"/>
                <a:cs typeface="+mn-cs"/>
              </a:rPr>
              <a:t> this training.</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069D1F-1E8F-1847-922D-97DD03C4E2DE}" type="slidenum">
              <a:rPr lang="en-US" smtClean="0"/>
              <a:t>24</a:t>
            </a:fld>
            <a:endParaRPr lang="en-US"/>
          </a:p>
        </p:txBody>
      </p:sp>
    </p:spTree>
    <p:extLst>
      <p:ext uri="{BB962C8B-B14F-4D97-AF65-F5344CB8AC3E}">
        <p14:creationId xmlns:p14="http://schemas.microsoft.com/office/powerpoint/2010/main" val="2360855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BISMAN Community</a:t>
            </a:r>
            <a:r>
              <a:rPr lang="en-US" baseline="0" dirty="0" smtClean="0"/>
              <a:t> Food Coop</a:t>
            </a:r>
          </a:p>
          <a:p>
            <a:endParaRPr lang="en-US" baseline="0" dirty="0" smtClean="0"/>
          </a:p>
        </p:txBody>
      </p:sp>
      <p:sp>
        <p:nvSpPr>
          <p:cNvPr id="4" name="Slide Number Placeholder 3"/>
          <p:cNvSpPr>
            <a:spLocks noGrp="1"/>
          </p:cNvSpPr>
          <p:nvPr>
            <p:ph type="sldNum" sz="quarter" idx="10"/>
          </p:nvPr>
        </p:nvSpPr>
        <p:spPr/>
        <p:txBody>
          <a:bodyPr/>
          <a:lstStyle/>
          <a:p>
            <a:fld id="{2A069D1F-1E8F-1847-922D-97DD03C4E2DE}" type="slidenum">
              <a:rPr lang="en-US" smtClean="0"/>
              <a:t>25</a:t>
            </a:fld>
            <a:endParaRPr lang="en-US"/>
          </a:p>
        </p:txBody>
      </p:sp>
    </p:spTree>
    <p:extLst>
      <p:ext uri="{BB962C8B-B14F-4D97-AF65-F5344CB8AC3E}">
        <p14:creationId xmlns:p14="http://schemas.microsoft.com/office/powerpoint/2010/main" val="2272656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market will run every Saturday from July 11</a:t>
            </a:r>
            <a:r>
              <a:rPr lang="en-US" baseline="30000" dirty="0" smtClean="0"/>
              <a:t>th</a:t>
            </a:r>
            <a:r>
              <a:rPr lang="en-US" dirty="0" smtClean="0"/>
              <a:t> through the October</a:t>
            </a:r>
            <a:r>
              <a:rPr lang="en-US" baseline="0" dirty="0" smtClean="0"/>
              <a:t> or the food producing season.</a:t>
            </a:r>
          </a:p>
          <a:p>
            <a:endParaRPr lang="en-US" baseline="0" dirty="0" smtClean="0"/>
          </a:p>
        </p:txBody>
      </p:sp>
      <p:sp>
        <p:nvSpPr>
          <p:cNvPr id="4" name="Slide Number Placeholder 3"/>
          <p:cNvSpPr>
            <a:spLocks noGrp="1"/>
          </p:cNvSpPr>
          <p:nvPr>
            <p:ph type="sldNum" sz="quarter" idx="10"/>
          </p:nvPr>
        </p:nvSpPr>
        <p:spPr/>
        <p:txBody>
          <a:bodyPr/>
          <a:lstStyle/>
          <a:p>
            <a:fld id="{2A069D1F-1E8F-1847-922D-97DD03C4E2DE}" type="slidenum">
              <a:rPr lang="en-US" smtClean="0"/>
              <a:t>27</a:t>
            </a:fld>
            <a:endParaRPr lang="en-US"/>
          </a:p>
        </p:txBody>
      </p:sp>
    </p:spTree>
    <p:extLst>
      <p:ext uri="{BB962C8B-B14F-4D97-AF65-F5344CB8AC3E}">
        <p14:creationId xmlns:p14="http://schemas.microsoft.com/office/powerpoint/2010/main" val="3486866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River Market</a:t>
            </a:r>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28</a:t>
            </a:fld>
            <a:endParaRPr lang="en-US"/>
          </a:p>
        </p:txBody>
      </p:sp>
    </p:spTree>
    <p:extLst>
      <p:ext uri="{BB962C8B-B14F-4D97-AF65-F5344CB8AC3E}">
        <p14:creationId xmlns:p14="http://schemas.microsoft.com/office/powerpoint/2010/main" val="518664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 pass holder &amp; Daily vendors</a:t>
            </a:r>
            <a:r>
              <a:rPr lang="en-US" baseline="0" dirty="0" smtClean="0"/>
              <a:t> – limited to food producers &amp; makers of household products. Also hosted a variety of featured artists &amp; makers</a:t>
            </a:r>
          </a:p>
          <a:p>
            <a:endParaRPr lang="en-US" baseline="0" dirty="0" smtClean="0"/>
          </a:p>
          <a:p>
            <a:r>
              <a:rPr lang="en-US" baseline="0" dirty="0" smtClean="0"/>
              <a:t>Live music nearly every Saturday</a:t>
            </a:r>
          </a:p>
          <a:p>
            <a:endParaRPr lang="en-US" baseline="0" dirty="0" smtClean="0"/>
          </a:p>
          <a:p>
            <a:r>
              <a:rPr lang="en-US" baseline="0" dirty="0" smtClean="0"/>
              <a:t>5 volunteers and ~$5,000 = $100,000 in revenue for local producers and makers.</a:t>
            </a:r>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29</a:t>
            </a:fld>
            <a:endParaRPr lang="en-US"/>
          </a:p>
        </p:txBody>
      </p:sp>
    </p:spTree>
    <p:extLst>
      <p:ext uri="{BB962C8B-B14F-4D97-AF65-F5344CB8AC3E}">
        <p14:creationId xmlns:p14="http://schemas.microsoft.com/office/powerpoint/2010/main" val="2867938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capture some of the success and progress</a:t>
            </a:r>
            <a:r>
              <a:rPr lang="en-US" baseline="0" dirty="0" smtClean="0"/>
              <a:t> to date on the projects, we created bi-monthly blogs that are posted to the North Dakota State University Extension Food &amp; Nutrition website. This website houses a local foods section that shares the benefits of growing and consuming locally grown food. </a:t>
            </a:r>
          </a:p>
          <a:p>
            <a:endParaRPr lang="en-US" baseline="0" dirty="0" smtClean="0"/>
          </a:p>
          <a:p>
            <a:r>
              <a:rPr lang="en-US" baseline="0" dirty="0" smtClean="0"/>
              <a:t>Blogs have been published since February 2015, and have been shared with various local food networks around the state. They have been a great way to share success and progress with the participants and the larger local food community in the state, as well as capture our participants stories. </a:t>
            </a:r>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33</a:t>
            </a:fld>
            <a:endParaRPr lang="en-US"/>
          </a:p>
        </p:txBody>
      </p:sp>
    </p:spTree>
    <p:extLst>
      <p:ext uri="{BB962C8B-B14F-4D97-AF65-F5344CB8AC3E}">
        <p14:creationId xmlns:p14="http://schemas.microsoft.com/office/powerpoint/2010/main" val="422331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Town</a:t>
            </a:r>
            <a:r>
              <a:rPr lang="en-US" baseline="0" dirty="0" smtClean="0"/>
              <a:t> Square Farmers Market</a:t>
            </a:r>
          </a:p>
          <a:p>
            <a:r>
              <a:rPr lang="en-US" baseline="0" dirty="0" smtClean="0"/>
              <a:t>- Photo of the person hired (Jill </a:t>
            </a:r>
            <a:r>
              <a:rPr lang="en-US" baseline="0" dirty="0" err="1" smtClean="0"/>
              <a:t>Swingen</a:t>
            </a:r>
            <a:r>
              <a:rPr lang="en-US" baseline="0" dirty="0" smtClean="0"/>
              <a:t>) to operate and manage the EBT machine for the summer. </a:t>
            </a:r>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4</a:t>
            </a:fld>
            <a:endParaRPr lang="en-US"/>
          </a:p>
        </p:txBody>
      </p:sp>
    </p:spTree>
    <p:extLst>
      <p:ext uri="{BB962C8B-B14F-4D97-AF65-F5344CB8AC3E}">
        <p14:creationId xmlns:p14="http://schemas.microsoft.com/office/powerpoint/2010/main" val="134659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 Sue </a:t>
            </a:r>
            <a:r>
              <a:rPr lang="en-US" dirty="0" err="1" smtClean="0"/>
              <a:t>Balcom</a:t>
            </a:r>
            <a:endParaRPr lang="en-US" dirty="0" smtClean="0"/>
          </a:p>
          <a:p>
            <a:endParaRPr lang="en-US" dirty="0" smtClean="0"/>
          </a:p>
          <a:p>
            <a:r>
              <a:rPr lang="en-US" dirty="0" smtClean="0"/>
              <a:t>Project:</a:t>
            </a:r>
            <a:r>
              <a:rPr lang="en-US" baseline="0" dirty="0" smtClean="0"/>
              <a:t> Farmers Showcase at Local Foods Economic Development Summit</a:t>
            </a:r>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5</a:t>
            </a:fld>
            <a:endParaRPr lang="en-US"/>
          </a:p>
        </p:txBody>
      </p:sp>
    </p:spTree>
    <p:extLst>
      <p:ext uri="{BB962C8B-B14F-4D97-AF65-F5344CB8AC3E}">
        <p14:creationId xmlns:p14="http://schemas.microsoft.com/office/powerpoint/2010/main" val="43076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r>
              <a:rPr lang="en-US" baseline="0" dirty="0" smtClean="0"/>
              <a:t> Ken Meters discussing economic impact of local foods.</a:t>
            </a:r>
          </a:p>
          <a:p>
            <a:endParaRPr lang="en-US" baseline="0" dirty="0" smtClean="0"/>
          </a:p>
          <a:p>
            <a:r>
              <a:rPr lang="en-US" baseline="0" dirty="0" smtClean="0"/>
              <a:t>Logo of SOLE.</a:t>
            </a:r>
          </a:p>
          <a:p>
            <a:endParaRPr lang="en-US" baseline="0" dirty="0" smtClean="0"/>
          </a:p>
          <a:p>
            <a:r>
              <a:rPr lang="en-US" baseline="0" dirty="0" smtClean="0"/>
              <a:t>Attendees connecting with Ken Meters.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6</a:t>
            </a:fld>
            <a:endParaRPr lang="en-US"/>
          </a:p>
        </p:txBody>
      </p:sp>
    </p:spTree>
    <p:extLst>
      <p:ext uri="{BB962C8B-B14F-4D97-AF65-F5344CB8AC3E}">
        <p14:creationId xmlns:p14="http://schemas.microsoft.com/office/powerpoint/2010/main" val="172294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 Glen </a:t>
            </a:r>
            <a:r>
              <a:rPr lang="en-US" dirty="0" err="1" smtClean="0"/>
              <a:t>Philbrick</a:t>
            </a:r>
            <a:endParaRPr lang="en-US" dirty="0" smtClean="0"/>
          </a:p>
          <a:p>
            <a:endParaRPr lang="en-US" dirty="0" smtClean="0"/>
          </a:p>
          <a:p>
            <a:r>
              <a:rPr lang="en-US" dirty="0" smtClean="0"/>
              <a:t>Project:</a:t>
            </a:r>
            <a:r>
              <a:rPr lang="en-US" baseline="0" dirty="0" smtClean="0"/>
              <a:t> Sustainable Gluten Free Crops in Central ND</a:t>
            </a:r>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7</a:t>
            </a:fld>
            <a:endParaRPr lang="en-US"/>
          </a:p>
        </p:txBody>
      </p:sp>
    </p:spTree>
    <p:extLst>
      <p:ext uri="{BB962C8B-B14F-4D97-AF65-F5344CB8AC3E}">
        <p14:creationId xmlns:p14="http://schemas.microsoft.com/office/powerpoint/2010/main" val="3859927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Sustainable Gluten Free Crops in Central ND</a:t>
            </a:r>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8</a:t>
            </a:fld>
            <a:endParaRPr lang="en-US"/>
          </a:p>
        </p:txBody>
      </p:sp>
    </p:spTree>
    <p:extLst>
      <p:ext uri="{BB962C8B-B14F-4D97-AF65-F5344CB8AC3E}">
        <p14:creationId xmlns:p14="http://schemas.microsoft.com/office/powerpoint/2010/main" val="2763806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Sustainable Gluten Free Crops in Central ND</a:t>
            </a:r>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9</a:t>
            </a:fld>
            <a:endParaRPr lang="en-US"/>
          </a:p>
        </p:txBody>
      </p:sp>
    </p:spTree>
    <p:extLst>
      <p:ext uri="{BB962C8B-B14F-4D97-AF65-F5344CB8AC3E}">
        <p14:creationId xmlns:p14="http://schemas.microsoft.com/office/powerpoint/2010/main" val="3111682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Participant:</a:t>
            </a:r>
            <a:r>
              <a:rPr lang="en-US" sz="1200" u="sng"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Stephanie </a:t>
            </a:r>
            <a:r>
              <a:rPr lang="en-US" sz="1200" kern="1200" baseline="0" dirty="0" err="1" smtClean="0">
                <a:solidFill>
                  <a:schemeClr val="tx1"/>
                </a:solidFill>
                <a:effectLst/>
                <a:latin typeface="+mn-lt"/>
                <a:ea typeface="+mn-ea"/>
                <a:cs typeface="+mn-cs"/>
              </a:rPr>
              <a:t>Blumhagen</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u="sng" kern="1200" baseline="0" dirty="0" smtClean="0">
                <a:solidFill>
                  <a:schemeClr val="tx1"/>
                </a:solidFill>
                <a:effectLst/>
                <a:latin typeface="+mn-lt"/>
                <a:ea typeface="+mn-ea"/>
                <a:cs typeface="+mn-cs"/>
              </a:rPr>
              <a:t>Project: </a:t>
            </a:r>
            <a:r>
              <a:rPr lang="en-US" sz="1200" b="0" dirty="0" smtClean="0"/>
              <a:t>Cross-Pollination Tour to Farm to Table Co-op</a:t>
            </a:r>
            <a:r>
              <a:rPr lang="en-US" sz="1050" b="0" dirty="0" smtClean="0"/>
              <a:t/>
            </a:r>
            <a:br>
              <a:rPr lang="en-US" sz="1050" b="0" dirty="0" smtClean="0"/>
            </a:br>
            <a:endParaRPr lang="en-US" sz="1050" b="0" dirty="0" smtClean="0"/>
          </a:p>
          <a:p>
            <a:r>
              <a:rPr lang="en-US" sz="1050" b="0" u="sng" kern="1200" dirty="0" smtClean="0">
                <a:solidFill>
                  <a:schemeClr val="tx1"/>
                </a:solidFill>
                <a:effectLst/>
                <a:latin typeface="+mn-lt"/>
                <a:ea typeface="+mn-ea"/>
                <a:cs typeface="+mn-cs"/>
              </a:rPr>
              <a:t>Overview: </a:t>
            </a:r>
          </a:p>
          <a:p>
            <a:endParaRPr lang="en-US" sz="1050" b="0" u="sng" kern="1200" dirty="0" smtClean="0">
              <a:solidFill>
                <a:schemeClr val="tx1"/>
              </a:solidFill>
              <a:effectLst/>
              <a:latin typeface="+mn-lt"/>
              <a:ea typeface="+mn-ea"/>
              <a:cs typeface="+mn-cs"/>
            </a:endParaRPr>
          </a:p>
          <a:p>
            <a:r>
              <a:rPr lang="en-US" dirty="0" smtClean="0"/>
              <a:t>Farm to Table Co-op in Glendive, Montana is building a local food system in Eastern Montana and Western North Dakota.</a:t>
            </a:r>
            <a:r>
              <a:rPr lang="en-US" baseline="0" dirty="0" smtClean="0"/>
              <a:t> </a:t>
            </a:r>
            <a:r>
              <a:rPr lang="en-US" dirty="0" smtClean="0"/>
              <a:t>The point of the cross-pollination trip was to take a van-load of Local Food leaders from eastern and central North Dakota to see what Farm to Table has accomplished, learn from their experience and share with them what we’ve learned in our own efforts to build local food systems. Like the bees that help our fields and gardens flourish by moving pollen from plant to plant, we will help local food systems across the region flourish through the exchange of knowledge and ideas.</a:t>
            </a:r>
          </a:p>
          <a:p>
            <a:endParaRPr lang="en-US" sz="1200" b="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Farm to Table Co-op’s projects:</a:t>
            </a:r>
          </a:p>
          <a:p>
            <a:pPr marL="171450" lvl="0" indent="-171450">
              <a:buFont typeface="Arial"/>
              <a:buChar char="•"/>
            </a:pPr>
            <a:r>
              <a:rPr lang="en-US" sz="1200" kern="1200" dirty="0" smtClean="0">
                <a:solidFill>
                  <a:schemeClr val="tx1"/>
                </a:solidFill>
                <a:effectLst/>
                <a:latin typeface="+mn-lt"/>
                <a:ea typeface="+mn-ea"/>
                <a:cs typeface="+mn-cs"/>
              </a:rPr>
              <a:t>A Local Buyer’s Guide</a:t>
            </a:r>
          </a:p>
          <a:p>
            <a:pPr marL="171450" lvl="0" indent="-171450">
              <a:buFont typeface="Arial"/>
              <a:buChar char="•"/>
            </a:pPr>
            <a:r>
              <a:rPr lang="en-US" sz="1200" kern="1200" dirty="0" smtClean="0">
                <a:solidFill>
                  <a:schemeClr val="tx1"/>
                </a:solidFill>
                <a:effectLst/>
                <a:latin typeface="+mn-lt"/>
                <a:ea typeface="+mn-ea"/>
                <a:cs typeface="+mn-cs"/>
              </a:rPr>
              <a:t>An </a:t>
            </a:r>
            <a:r>
              <a:rPr lang="en-US" sz="1200" kern="1200" dirty="0" err="1" smtClean="0">
                <a:solidFill>
                  <a:schemeClr val="tx1"/>
                </a:solidFill>
                <a:effectLst/>
                <a:latin typeface="+mn-lt"/>
                <a:ea typeface="+mn-ea"/>
                <a:cs typeface="+mn-cs"/>
              </a:rPr>
              <a:t>ag</a:t>
            </a:r>
            <a:r>
              <a:rPr lang="en-US" sz="1200" kern="1200" dirty="0" smtClean="0">
                <a:solidFill>
                  <a:schemeClr val="tx1"/>
                </a:solidFill>
                <a:effectLst/>
                <a:latin typeface="+mn-lt"/>
                <a:ea typeface="+mn-ea"/>
                <a:cs typeface="+mn-cs"/>
              </a:rPr>
              <a:t> marketing co-op to market member’s produce and products to local stores, restaurants and food services</a:t>
            </a:r>
          </a:p>
          <a:p>
            <a:pPr marL="171450" lvl="0" indent="-171450">
              <a:buFont typeface="Arial"/>
              <a:buChar char="•"/>
            </a:pPr>
            <a:r>
              <a:rPr lang="en-US" sz="1200" kern="1200" dirty="0" smtClean="0">
                <a:solidFill>
                  <a:schemeClr val="tx1"/>
                </a:solidFill>
                <a:effectLst/>
                <a:latin typeface="+mn-lt"/>
                <a:ea typeface="+mn-ea"/>
                <a:cs typeface="+mn-cs"/>
              </a:rPr>
              <a:t>Western Trails Food, a value added business featuring locally grown hull-less barley and beans in pancake, bread, and soup mixes.  </a:t>
            </a:r>
          </a:p>
          <a:p>
            <a:pPr marL="171450" lvl="0" indent="-171450">
              <a:buFont typeface="Arial"/>
              <a:buChar char="•"/>
            </a:pPr>
            <a:r>
              <a:rPr lang="en-US" sz="1200" kern="1200" dirty="0" smtClean="0">
                <a:solidFill>
                  <a:schemeClr val="tx1"/>
                </a:solidFill>
                <a:effectLst/>
                <a:latin typeface="+mn-lt"/>
                <a:ea typeface="+mn-ea"/>
                <a:cs typeface="+mn-cs"/>
              </a:rPr>
              <a:t>Partnership with Dawson Community College’s Culinary Arts program to train chefs to work with local growers and producers. </a:t>
            </a:r>
          </a:p>
          <a:p>
            <a:pPr marL="171450" lvl="0" indent="-171450">
              <a:buFont typeface="Arial"/>
              <a:buChar char="•"/>
            </a:pPr>
            <a:r>
              <a:rPr lang="en-US" sz="1200" kern="1200" dirty="0" smtClean="0">
                <a:solidFill>
                  <a:schemeClr val="tx1"/>
                </a:solidFill>
                <a:effectLst/>
                <a:latin typeface="+mn-lt"/>
                <a:ea typeface="+mn-ea"/>
                <a:cs typeface="+mn-cs"/>
              </a:rPr>
              <a:t>A Food Development Center with a commercial kitchen which is can be rented by food entrepreneurs.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documented and photographed</a:t>
            </a:r>
            <a:r>
              <a:rPr lang="en-US" sz="1200" kern="1200" baseline="0" dirty="0" smtClean="0">
                <a:solidFill>
                  <a:schemeClr val="tx1"/>
                </a:solidFill>
                <a:effectLst/>
                <a:latin typeface="+mn-lt"/>
                <a:ea typeface="+mn-ea"/>
                <a:cs typeface="+mn-cs"/>
              </a:rPr>
              <a:t> their experience, and had great reflections/discussions on the van rides to and from each location, as well as home.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Transportation and lodging for participants was be covered by the SARE grant. </a:t>
            </a:r>
            <a:endParaRPr lang="en-US" dirty="0"/>
          </a:p>
        </p:txBody>
      </p:sp>
      <p:sp>
        <p:nvSpPr>
          <p:cNvPr id="4" name="Slide Number Placeholder 3"/>
          <p:cNvSpPr>
            <a:spLocks noGrp="1"/>
          </p:cNvSpPr>
          <p:nvPr>
            <p:ph type="sldNum" sz="quarter" idx="10"/>
          </p:nvPr>
        </p:nvSpPr>
        <p:spPr/>
        <p:txBody>
          <a:bodyPr/>
          <a:lstStyle/>
          <a:p>
            <a:fld id="{2A069D1F-1E8F-1847-922D-97DD03C4E2DE}" type="slidenum">
              <a:rPr lang="en-US" smtClean="0"/>
              <a:t>10</a:t>
            </a:fld>
            <a:endParaRPr lang="en-US"/>
          </a:p>
        </p:txBody>
      </p:sp>
    </p:spTree>
    <p:extLst>
      <p:ext uri="{BB962C8B-B14F-4D97-AF65-F5344CB8AC3E}">
        <p14:creationId xmlns:p14="http://schemas.microsoft.com/office/powerpoint/2010/main" val="76452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290233-0DD1-4A80-BB1E-9ADC3556DBB6}"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290233-0DD1-4A80-BB1E-9ADC3556DBB6}" type="datetimeFigureOut">
              <a:rPr lang="en-US" smtClean="0"/>
              <a:t>11/16/2015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290233-0DD1-4A80-BB1E-9ADC3556DBB6}" type="datetimeFigureOut">
              <a:rPr lang="en-US" smtClean="0"/>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t>11/16/2015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D290233-0DD1-4A80-BB1E-9ADC3556DBB6}" type="datetimeFigureOut">
              <a:rPr lang="en-US" smtClean="0"/>
              <a:t>11/16/2015</a:t>
            </a:fld>
            <a:endParaRPr lang="en-US"/>
          </a:p>
        </p:txBody>
      </p:sp>
      <p:sp>
        <p:nvSpPr>
          <p:cNvPr id="9" name="Slide Number Placeholder 8"/>
          <p:cNvSpPr>
            <a:spLocks noGrp="1"/>
          </p:cNvSpPr>
          <p:nvPr>
            <p:ph type="sldNum" sz="quarter" idx="11"/>
          </p:nvPr>
        </p:nvSpPr>
        <p:spPr/>
        <p:txBody>
          <a:bodyPr/>
          <a:lstStyle/>
          <a:p>
            <a:fld id="{CFE4BAC9-6D41-4691-9299-18EF07EF017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FE4BAC9-6D41-4691-9299-18EF07EF017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D290233-0DD1-4A80-BB1E-9ADC3556DBB6}" type="datetimeFigureOut">
              <a:rPr lang="en-US" smtClean="0"/>
              <a:t>11/16/2015</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mbccnd.weebly.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www.facebook.com/fmbccn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acebook.com/northernsmallfarmallianc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openxmlformats.org/officeDocument/2006/relationships/hyperlink" Target="http://www.instagram.com/fmuglyfood" TargetMode="External"/><Relationship Id="rId2" Type="http://schemas.openxmlformats.org/officeDocument/2006/relationships/hyperlink" Target="http://www.facebook.com/fmuglyfood" TargetMode="Externa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hyperlink" Target="http://www.fmuglyfood.com" TargetMode="External"/><Relationship Id="rId4" Type="http://schemas.openxmlformats.org/officeDocument/2006/relationships/hyperlink" Target="http://www.twitter.com/fmuglyfoo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6.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6785"/>
            <a:ext cx="7543800" cy="2593975"/>
          </a:xfrm>
        </p:spPr>
        <p:txBody>
          <a:bodyPr/>
          <a:lstStyle/>
          <a:p>
            <a:pPr algn="ctr"/>
            <a:r>
              <a:rPr lang="en-US" sz="8000" b="1" dirty="0" smtClean="0"/>
              <a:t>Leadership for Local Foods</a:t>
            </a:r>
            <a:endParaRPr lang="en-US" sz="8000" b="1" dirty="0"/>
          </a:p>
        </p:txBody>
      </p:sp>
      <p:sp>
        <p:nvSpPr>
          <p:cNvPr id="3" name="Subtitle 2"/>
          <p:cNvSpPr>
            <a:spLocks noGrp="1"/>
          </p:cNvSpPr>
          <p:nvPr>
            <p:ph type="subTitle" idx="1"/>
          </p:nvPr>
        </p:nvSpPr>
        <p:spPr>
          <a:xfrm>
            <a:off x="685800" y="3258399"/>
            <a:ext cx="7143750" cy="3368676"/>
          </a:xfrm>
        </p:spPr>
        <p:txBody>
          <a:bodyPr>
            <a:normAutofit lnSpcReduction="10000"/>
          </a:bodyPr>
          <a:lstStyle/>
          <a:p>
            <a:pPr algn="r"/>
            <a:endParaRPr lang="en-US" sz="4500" dirty="0">
              <a:solidFill>
                <a:schemeClr val="tx2">
                  <a:lumMod val="75000"/>
                </a:schemeClr>
              </a:solidFill>
              <a:latin typeface="Cambria"/>
              <a:cs typeface="Cambria"/>
            </a:endParaRPr>
          </a:p>
          <a:p>
            <a:pPr algn="ctr"/>
            <a:r>
              <a:rPr lang="en-US" sz="3600" i="1" dirty="0" smtClean="0">
                <a:solidFill>
                  <a:schemeClr val="tx2">
                    <a:lumMod val="75000"/>
                  </a:schemeClr>
                </a:solidFill>
                <a:latin typeface="Cambria"/>
                <a:cs typeface="Cambria"/>
              </a:rPr>
              <a:t>North Dakota Local Foods</a:t>
            </a:r>
          </a:p>
          <a:p>
            <a:pPr algn="ctr"/>
            <a:r>
              <a:rPr lang="en-US" sz="3600" i="1" dirty="0" smtClean="0">
                <a:solidFill>
                  <a:schemeClr val="tx2">
                    <a:lumMod val="75000"/>
                  </a:schemeClr>
                </a:solidFill>
                <a:latin typeface="Cambria"/>
                <a:cs typeface="Cambria"/>
              </a:rPr>
              <a:t> Leadership Training</a:t>
            </a:r>
          </a:p>
          <a:p>
            <a:pPr algn="ctr"/>
            <a:r>
              <a:rPr lang="en-US" sz="3600" b="1" dirty="0" smtClean="0">
                <a:solidFill>
                  <a:schemeClr val="tx2">
                    <a:lumMod val="75000"/>
                  </a:schemeClr>
                </a:solidFill>
                <a:latin typeface="Cambria"/>
                <a:cs typeface="Cambria"/>
              </a:rPr>
              <a:t>Final Project Sharing</a:t>
            </a:r>
          </a:p>
          <a:p>
            <a:pPr algn="ctr"/>
            <a:endParaRPr lang="en-US" sz="1500" i="1" dirty="0" smtClean="0">
              <a:solidFill>
                <a:schemeClr val="tx2">
                  <a:lumMod val="75000"/>
                </a:schemeClr>
              </a:solidFill>
              <a:latin typeface="Cambria"/>
              <a:cs typeface="Cambria"/>
            </a:endParaRPr>
          </a:p>
          <a:p>
            <a:pPr algn="ctr"/>
            <a:r>
              <a:rPr lang="en-US" sz="1900" dirty="0" smtClean="0">
                <a:solidFill>
                  <a:schemeClr val="tx2">
                    <a:lumMod val="75000"/>
                  </a:schemeClr>
                </a:solidFill>
                <a:latin typeface="Cambria"/>
                <a:cs typeface="Cambria"/>
              </a:rPr>
              <a:t>November 10, 2015</a:t>
            </a:r>
          </a:p>
        </p:txBody>
      </p:sp>
    </p:spTree>
    <p:extLst>
      <p:ext uri="{BB962C8B-B14F-4D97-AF65-F5344CB8AC3E}">
        <p14:creationId xmlns:p14="http://schemas.microsoft.com/office/powerpoint/2010/main" val="2472009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2364"/>
            <a:ext cx="7620000" cy="1143000"/>
          </a:xfrm>
        </p:spPr>
        <p:txBody>
          <a:bodyPr/>
          <a:lstStyle/>
          <a:p>
            <a:pPr>
              <a:lnSpc>
                <a:spcPct val="80000"/>
              </a:lnSpc>
            </a:pPr>
            <a:r>
              <a:rPr lang="en-US" sz="3800" b="1" dirty="0" smtClean="0"/>
              <a:t>Cross-Pollination Tour to Farm to Table Co-op</a:t>
            </a:r>
            <a:r>
              <a:rPr lang="en-US" sz="3000" b="1" dirty="0" smtClean="0"/>
              <a:t/>
            </a:r>
            <a:br>
              <a:rPr lang="en-US" sz="3000" b="1" dirty="0" smtClean="0"/>
            </a:br>
            <a:r>
              <a:rPr lang="en-US" sz="2500" i="1" dirty="0"/>
              <a:t>Stephanie </a:t>
            </a:r>
            <a:r>
              <a:rPr lang="en-US" sz="2500" i="1" dirty="0" err="1"/>
              <a:t>Blumhagen</a:t>
            </a:r>
            <a:r>
              <a:rPr lang="en-US" dirty="0" smtClean="0"/>
              <a:t/>
            </a:r>
            <a:br>
              <a:rPr lang="en-US" dirty="0" smtClean="0"/>
            </a:br>
            <a:endParaRPr lang="en-US" dirty="0"/>
          </a:p>
        </p:txBody>
      </p:sp>
      <p:sp>
        <p:nvSpPr>
          <p:cNvPr id="3" name="Content Placeholder 2"/>
          <p:cNvSpPr>
            <a:spLocks noGrp="1"/>
          </p:cNvSpPr>
          <p:nvPr>
            <p:ph idx="1"/>
          </p:nvPr>
        </p:nvSpPr>
        <p:spPr>
          <a:xfrm>
            <a:off x="457200" y="2182365"/>
            <a:ext cx="7620000" cy="4656678"/>
          </a:xfrm>
        </p:spPr>
        <p:txBody>
          <a:bodyPr>
            <a:noAutofit/>
          </a:bodyPr>
          <a:lstStyle/>
          <a:p>
            <a:r>
              <a:rPr lang="en-US" sz="2500" dirty="0"/>
              <a:t>Farm to Table Co-op in </a:t>
            </a:r>
            <a:r>
              <a:rPr lang="en-US" sz="2500" dirty="0" smtClean="0"/>
              <a:t>Glendive </a:t>
            </a:r>
            <a:r>
              <a:rPr lang="en-US" sz="2500" dirty="0"/>
              <a:t>is building a local food system in Eastern Montana and Western North </a:t>
            </a:r>
            <a:r>
              <a:rPr lang="en-US" sz="2500" dirty="0" smtClean="0"/>
              <a:t>Dakota.</a:t>
            </a:r>
          </a:p>
          <a:p>
            <a:pPr marL="114300" indent="0">
              <a:buNone/>
            </a:pPr>
            <a:endParaRPr lang="en-US" sz="800" dirty="0" smtClean="0"/>
          </a:p>
          <a:p>
            <a:r>
              <a:rPr lang="en-US" sz="2500" dirty="0" smtClean="0"/>
              <a:t>The </a:t>
            </a:r>
            <a:r>
              <a:rPr lang="en-US" sz="2500" dirty="0"/>
              <a:t>point of the cross-pollination trip </a:t>
            </a:r>
            <a:r>
              <a:rPr lang="en-US" sz="2500" dirty="0" smtClean="0"/>
              <a:t>was </a:t>
            </a:r>
            <a:r>
              <a:rPr lang="en-US" sz="2500" dirty="0"/>
              <a:t>to take </a:t>
            </a:r>
            <a:r>
              <a:rPr lang="en-US" sz="2500" dirty="0" smtClean="0"/>
              <a:t>Local </a:t>
            </a:r>
            <a:r>
              <a:rPr lang="en-US" sz="2500" dirty="0"/>
              <a:t>Food leaders from eastern and central North Dakota to see what Farm to Table has accomplished, learn from their </a:t>
            </a:r>
            <a:r>
              <a:rPr lang="en-US" sz="2500" dirty="0" smtClean="0"/>
              <a:t>experience, </a:t>
            </a:r>
            <a:r>
              <a:rPr lang="en-US" sz="2500" dirty="0"/>
              <a:t>and share with </a:t>
            </a:r>
            <a:r>
              <a:rPr lang="en-US" sz="2500" dirty="0" err="1" smtClean="0"/>
              <a:t>themwhat</a:t>
            </a:r>
            <a:r>
              <a:rPr lang="en-US" sz="2500" dirty="0" smtClean="0"/>
              <a:t> North Dakota local food leaders have learned </a:t>
            </a:r>
            <a:r>
              <a:rPr lang="en-US" sz="2500" dirty="0"/>
              <a:t>in </a:t>
            </a:r>
            <a:r>
              <a:rPr lang="en-US" sz="2500" dirty="0" smtClean="0"/>
              <a:t>their </a:t>
            </a:r>
            <a:r>
              <a:rPr lang="en-US" sz="2500" dirty="0"/>
              <a:t>own efforts to build local food systems. </a:t>
            </a:r>
            <a:endParaRPr lang="en-US" sz="2500" dirty="0" smtClean="0"/>
          </a:p>
          <a:p>
            <a:pPr marL="114300" indent="0">
              <a:buNone/>
            </a:pPr>
            <a:endParaRPr lang="en-US" sz="800" dirty="0"/>
          </a:p>
          <a:p>
            <a:r>
              <a:rPr lang="en-US" sz="2500" dirty="0" smtClean="0"/>
              <a:t>Tour Dates: March 20-21, 2015</a:t>
            </a:r>
            <a:endParaRPr lang="en-US" sz="2500" dirty="0"/>
          </a:p>
        </p:txBody>
      </p:sp>
    </p:spTree>
    <p:extLst>
      <p:ext uri="{BB962C8B-B14F-4D97-AF65-F5344CB8AC3E}">
        <p14:creationId xmlns:p14="http://schemas.microsoft.com/office/powerpoint/2010/main" val="200934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cleaner.jpg"/>
          <p:cNvPicPr>
            <a:picLocks noChangeAspect="1"/>
          </p:cNvPicPr>
          <p:nvPr/>
        </p:nvPicPr>
        <p:blipFill rotWithShape="1">
          <a:blip r:embed="rId3" cstate="email">
            <a:extLst>
              <a:ext uri="{28A0092B-C50C-407E-A947-70E740481C1C}">
                <a14:useLocalDpi xmlns:a14="http://schemas.microsoft.com/office/drawing/2010/main" val="0"/>
              </a:ext>
            </a:extLst>
          </a:blip>
          <a:srcRect b="5042"/>
          <a:stretch/>
        </p:blipFill>
        <p:spPr>
          <a:xfrm>
            <a:off x="4506357" y="2573193"/>
            <a:ext cx="4637643" cy="4284807"/>
          </a:xfrm>
          <a:prstGeom prst="rect">
            <a:avLst/>
          </a:prstGeom>
        </p:spPr>
      </p:pic>
      <p:pic>
        <p:nvPicPr>
          <p:cNvPr id="6" name="Picture 5" descr="better bulk bin glen.jpg"/>
          <p:cNvPicPr>
            <a:picLocks noChangeAspect="1"/>
          </p:cNvPicPr>
          <p:nvPr/>
        </p:nvPicPr>
        <p:blipFill rotWithShape="1">
          <a:blip r:embed="rId4" cstate="email">
            <a:extLst>
              <a:ext uri="{28A0092B-C50C-407E-A947-70E740481C1C}">
                <a14:useLocalDpi xmlns:a14="http://schemas.microsoft.com/office/drawing/2010/main" val="0"/>
              </a:ext>
            </a:extLst>
          </a:blip>
          <a:srcRect l="25497"/>
          <a:stretch/>
        </p:blipFill>
        <p:spPr>
          <a:xfrm>
            <a:off x="0" y="3392714"/>
            <a:ext cx="4506357" cy="3465286"/>
          </a:xfrm>
          <a:prstGeom prst="rect">
            <a:avLst/>
          </a:prstGeom>
        </p:spPr>
      </p:pic>
      <p:pic>
        <p:nvPicPr>
          <p:cNvPr id="7" name="Picture 6" descr="fillingbeans.jpg"/>
          <p:cNvPicPr>
            <a:picLocks noChangeAspect="1"/>
          </p:cNvPicPr>
          <p:nvPr/>
        </p:nvPicPr>
        <p:blipFill rotWithShape="1">
          <a:blip r:embed="rId5" cstate="email">
            <a:extLst>
              <a:ext uri="{28A0092B-C50C-407E-A947-70E740481C1C}">
                <a14:useLocalDpi xmlns:a14="http://schemas.microsoft.com/office/drawing/2010/main" val="0"/>
              </a:ext>
            </a:extLst>
          </a:blip>
          <a:srcRect r="16905"/>
          <a:stretch/>
        </p:blipFill>
        <p:spPr>
          <a:xfrm>
            <a:off x="5705819" y="0"/>
            <a:ext cx="3438181" cy="4015922"/>
          </a:xfrm>
          <a:prstGeom prst="rect">
            <a:avLst/>
          </a:prstGeom>
        </p:spPr>
      </p:pic>
      <p:pic>
        <p:nvPicPr>
          <p:cNvPr id="8" name="Picture 7" descr="group.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0"/>
            <a:ext cx="6084133" cy="4027714"/>
          </a:xfrm>
          <a:prstGeom prst="rect">
            <a:avLst/>
          </a:prstGeom>
        </p:spPr>
      </p:pic>
    </p:spTree>
    <p:extLst>
      <p:ext uri="{BB962C8B-B14F-4D97-AF65-F5344CB8AC3E}">
        <p14:creationId xmlns:p14="http://schemas.microsoft.com/office/powerpoint/2010/main" val="3162988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38781"/>
            <a:ext cx="7859486" cy="1104220"/>
          </a:xfrm>
        </p:spPr>
        <p:txBody>
          <a:bodyPr/>
          <a:lstStyle/>
          <a:p>
            <a:r>
              <a:rPr lang="en-US" sz="3300" b="1" dirty="0" smtClean="0"/>
              <a:t>Farmers Market Buying Club of Central ND</a:t>
            </a:r>
            <a:r>
              <a:rPr lang="en-US" sz="3000" b="1" dirty="0"/>
              <a:t/>
            </a:r>
            <a:br>
              <a:rPr lang="en-US" sz="3000" b="1" dirty="0"/>
            </a:br>
            <a:r>
              <a:rPr lang="en-US" sz="2600" dirty="0" smtClean="0"/>
              <a:t>Rachel Brazil</a:t>
            </a:r>
            <a:endParaRPr lang="en-US" sz="2600" dirty="0"/>
          </a:p>
        </p:txBody>
      </p:sp>
      <p:sp>
        <p:nvSpPr>
          <p:cNvPr id="3" name="Content Placeholder 2"/>
          <p:cNvSpPr>
            <a:spLocks noGrp="1"/>
          </p:cNvSpPr>
          <p:nvPr>
            <p:ph idx="1"/>
          </p:nvPr>
        </p:nvSpPr>
        <p:spPr>
          <a:xfrm>
            <a:off x="457200" y="1143001"/>
            <a:ext cx="7620000" cy="5257799"/>
          </a:xfrm>
        </p:spPr>
        <p:txBody>
          <a:bodyPr>
            <a:normAutofit/>
          </a:bodyPr>
          <a:lstStyle/>
          <a:p>
            <a:r>
              <a:rPr lang="en-US" sz="2100" dirty="0" smtClean="0"/>
              <a:t>A unique collaboration between seven (7) growers and producers in central North Dakota to aggregate products to provide buyers in New Rockford and Carrington an excellent assortment of local goods, as well as a simple buying option. </a:t>
            </a:r>
          </a:p>
          <a:p>
            <a:r>
              <a:rPr lang="en-US" sz="2100" dirty="0" smtClean="0"/>
              <a:t>First delivery began in early July. </a:t>
            </a:r>
          </a:p>
          <a:p>
            <a:r>
              <a:rPr lang="en-US" sz="2100" dirty="0" smtClean="0"/>
              <a:t>35 customers on board to receive a variety of local products: bison, poultry, eggs, produce, and baked goods.</a:t>
            </a:r>
          </a:p>
        </p:txBody>
      </p:sp>
      <p:pic>
        <p:nvPicPr>
          <p:cNvPr id="5" name="Picture 4" descr="Screen Shot 2015-11-09 at 8.56.26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90671" y="3907883"/>
            <a:ext cx="5646693" cy="2741904"/>
          </a:xfrm>
          <a:prstGeom prst="rect">
            <a:avLst/>
          </a:prstGeom>
        </p:spPr>
      </p:pic>
    </p:spTree>
    <p:extLst>
      <p:ext uri="{BB962C8B-B14F-4D97-AF65-F5344CB8AC3E}">
        <p14:creationId xmlns:p14="http://schemas.microsoft.com/office/powerpoint/2010/main" val="312933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38781"/>
            <a:ext cx="7859486" cy="1104220"/>
          </a:xfrm>
        </p:spPr>
        <p:txBody>
          <a:bodyPr/>
          <a:lstStyle/>
          <a:p>
            <a:r>
              <a:rPr lang="en-US" sz="3300" b="1" dirty="0" smtClean="0"/>
              <a:t>Farmers Market Buying Club of Central ND</a:t>
            </a:r>
            <a:r>
              <a:rPr lang="en-US" sz="3000" b="1" dirty="0"/>
              <a:t/>
            </a:r>
            <a:br>
              <a:rPr lang="en-US" sz="3000" b="1" dirty="0"/>
            </a:br>
            <a:r>
              <a:rPr lang="en-US" sz="2600" dirty="0" smtClean="0"/>
              <a:t>Rachel Brazil</a:t>
            </a:r>
            <a:endParaRPr lang="en-US" sz="2600" dirty="0"/>
          </a:p>
        </p:txBody>
      </p:sp>
      <p:sp>
        <p:nvSpPr>
          <p:cNvPr id="3" name="Content Placeholder 2"/>
          <p:cNvSpPr>
            <a:spLocks noGrp="1"/>
          </p:cNvSpPr>
          <p:nvPr>
            <p:ph idx="1"/>
          </p:nvPr>
        </p:nvSpPr>
        <p:spPr>
          <a:xfrm>
            <a:off x="457200" y="1143001"/>
            <a:ext cx="7620000" cy="5714999"/>
          </a:xfrm>
        </p:spPr>
        <p:txBody>
          <a:bodyPr>
            <a:normAutofit/>
          </a:bodyPr>
          <a:lstStyle/>
          <a:p>
            <a:pPr marL="114300" indent="0">
              <a:buNone/>
            </a:pPr>
            <a:endParaRPr lang="en-US" sz="1200" dirty="0"/>
          </a:p>
          <a:p>
            <a:pPr marL="114300" indent="0">
              <a:buNone/>
            </a:pPr>
            <a:r>
              <a:rPr lang="en-US" sz="2100" dirty="0" smtClean="0"/>
              <a:t>In 2015, the FMBCCND helped local farmers direct over $4,500 worth of products to consumers. Throughout the season, 159 orders were filled by 7 growers for 31 customers. This included 118 dozen eggs, 30 dozen ears of corn, and 76 pounds of onions.</a:t>
            </a:r>
          </a:p>
          <a:p>
            <a:pPr marL="114300" indent="0">
              <a:buNone/>
            </a:pPr>
            <a:endParaRPr lang="en-US" sz="2100" dirty="0"/>
          </a:p>
          <a:p>
            <a:pPr marL="114300" indent="0">
              <a:buNone/>
            </a:pPr>
            <a:endParaRPr lang="en-US" sz="2100" dirty="0" smtClean="0"/>
          </a:p>
          <a:p>
            <a:pPr marL="114300" indent="0">
              <a:buNone/>
            </a:pPr>
            <a:endParaRPr lang="en-US" sz="2100" dirty="0"/>
          </a:p>
          <a:p>
            <a:pPr marL="114300" indent="0">
              <a:buNone/>
            </a:pPr>
            <a:endParaRPr lang="en-US" sz="2100" dirty="0" smtClean="0"/>
          </a:p>
          <a:p>
            <a:pPr marL="114300" indent="0">
              <a:buNone/>
            </a:pPr>
            <a:endParaRPr lang="en-US" sz="2100" dirty="0"/>
          </a:p>
          <a:p>
            <a:pPr marL="114300" indent="0">
              <a:buNone/>
            </a:pPr>
            <a:endParaRPr lang="en-US" sz="2100" dirty="0" smtClean="0"/>
          </a:p>
          <a:p>
            <a:pPr marL="114300" indent="0">
              <a:buNone/>
            </a:pPr>
            <a:endParaRPr lang="en-US" sz="2100" dirty="0"/>
          </a:p>
          <a:p>
            <a:pPr marL="114300" indent="0">
              <a:buNone/>
            </a:pPr>
            <a:endParaRPr lang="en-US" sz="2100" dirty="0"/>
          </a:p>
          <a:p>
            <a:pPr algn="ctr"/>
            <a:r>
              <a:rPr lang="en-US" sz="2100" dirty="0" smtClean="0">
                <a:hlinkClick r:id="rId3"/>
              </a:rPr>
              <a:t>http</a:t>
            </a:r>
            <a:r>
              <a:rPr lang="en-US" sz="2100" dirty="0">
                <a:hlinkClick r:id="rId3"/>
              </a:rPr>
              <a:t>://fmbccnd.weebly.com</a:t>
            </a:r>
            <a:r>
              <a:rPr lang="en-US" sz="2100" dirty="0" smtClean="0">
                <a:hlinkClick r:id="rId3"/>
              </a:rPr>
              <a:t>/</a:t>
            </a:r>
            <a:r>
              <a:rPr lang="en-US" sz="2100" dirty="0" smtClean="0"/>
              <a:t> </a:t>
            </a:r>
          </a:p>
          <a:p>
            <a:pPr algn="ctr"/>
            <a:r>
              <a:rPr lang="en-US" sz="2100" dirty="0">
                <a:hlinkClick r:id="rId4"/>
              </a:rPr>
              <a:t>www.facebook.com/</a:t>
            </a:r>
            <a:r>
              <a:rPr lang="en-US" sz="2100" dirty="0" smtClean="0">
                <a:hlinkClick r:id="rId4"/>
              </a:rPr>
              <a:t>fmbccnd</a:t>
            </a:r>
            <a:endParaRPr lang="en-US" sz="2100" dirty="0" smtClean="0"/>
          </a:p>
          <a:p>
            <a:endParaRPr lang="en-US" sz="2100" dirty="0"/>
          </a:p>
          <a:p>
            <a:endParaRPr lang="en-US" sz="2100" dirty="0"/>
          </a:p>
        </p:txBody>
      </p:sp>
      <p:pic>
        <p:nvPicPr>
          <p:cNvPr id="5" name="Picture 4" descr="12194793_504821486344639_585888823937702770_o.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7714" y="2881504"/>
            <a:ext cx="4013098" cy="2674746"/>
          </a:xfrm>
          <a:prstGeom prst="rect">
            <a:avLst/>
          </a:prstGeom>
        </p:spPr>
      </p:pic>
      <p:pic>
        <p:nvPicPr>
          <p:cNvPr id="6" name="Picture 5" descr="Screen Shot 2015-11-09 at 8.59.11 A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15569" y="2881504"/>
            <a:ext cx="3890046" cy="2674746"/>
          </a:xfrm>
          <a:prstGeom prst="rect">
            <a:avLst/>
          </a:prstGeom>
        </p:spPr>
      </p:pic>
    </p:spTree>
    <p:extLst>
      <p:ext uri="{BB962C8B-B14F-4D97-AF65-F5344CB8AC3E}">
        <p14:creationId xmlns:p14="http://schemas.microsoft.com/office/powerpoint/2010/main" val="1950044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sz="5500" b="1" dirty="0" err="1" smtClean="0"/>
              <a:t>BisMarket</a:t>
            </a:r>
            <a:r>
              <a:rPr lang="en-US" sz="5500" b="1" dirty="0" smtClean="0"/>
              <a:t> </a:t>
            </a:r>
            <a:r>
              <a:rPr lang="en-US" sz="3500" b="1" dirty="0" smtClean="0"/>
              <a:t>Farmers Market </a:t>
            </a:r>
            <a:r>
              <a:rPr lang="en-US" sz="3500" dirty="0" smtClean="0"/>
              <a:t/>
            </a:r>
            <a:br>
              <a:rPr lang="en-US" sz="3500" dirty="0" smtClean="0"/>
            </a:br>
            <a:r>
              <a:rPr lang="en-US" sz="3000" i="1" dirty="0" smtClean="0"/>
              <a:t>Peggy </a:t>
            </a:r>
            <a:r>
              <a:rPr lang="en-US" sz="3000" i="1" dirty="0" err="1" smtClean="0"/>
              <a:t>Netzer</a:t>
            </a:r>
            <a:endParaRPr lang="en-US" sz="3000" i="1" dirty="0"/>
          </a:p>
        </p:txBody>
      </p:sp>
      <p:pic>
        <p:nvPicPr>
          <p:cNvPr id="4" name="Picture 3" descr="12006636_1009816349049457_5103916769371298789_o.jpg"/>
          <p:cNvPicPr>
            <a:picLocks noChangeAspect="1"/>
          </p:cNvPicPr>
          <p:nvPr/>
        </p:nvPicPr>
        <p:blipFill rotWithShape="1">
          <a:blip r:embed="rId2" cstate="email">
            <a:extLst>
              <a:ext uri="{28A0092B-C50C-407E-A947-70E740481C1C}">
                <a14:useLocalDpi xmlns:a14="http://schemas.microsoft.com/office/drawing/2010/main" val="0"/>
              </a:ext>
            </a:extLst>
          </a:blip>
          <a:srcRect l="8704" r="10981"/>
          <a:stretch/>
        </p:blipFill>
        <p:spPr>
          <a:xfrm>
            <a:off x="235858" y="1836057"/>
            <a:ext cx="4989286" cy="4659086"/>
          </a:xfrm>
          <a:prstGeom prst="rect">
            <a:avLst/>
          </a:prstGeom>
        </p:spPr>
      </p:pic>
      <p:pic>
        <p:nvPicPr>
          <p:cNvPr id="5" name="Picture 4" descr="11231049_998033586894400_6181674123572564320_n.jpg"/>
          <p:cNvPicPr>
            <a:picLocks noChangeAspect="1"/>
          </p:cNvPicPr>
          <p:nvPr/>
        </p:nvPicPr>
        <p:blipFill rotWithShape="1">
          <a:blip r:embed="rId3" cstate="email">
            <a:extLst>
              <a:ext uri="{28A0092B-C50C-407E-A947-70E740481C1C}">
                <a14:useLocalDpi xmlns:a14="http://schemas.microsoft.com/office/drawing/2010/main" val="0"/>
              </a:ext>
            </a:extLst>
          </a:blip>
          <a:srcRect l="14682" r="10481" b="9269"/>
          <a:stretch/>
        </p:blipFill>
        <p:spPr>
          <a:xfrm>
            <a:off x="5225144" y="1836057"/>
            <a:ext cx="2884714" cy="4663252"/>
          </a:xfrm>
          <a:prstGeom prst="rect">
            <a:avLst/>
          </a:prstGeom>
        </p:spPr>
      </p:pic>
    </p:spTree>
    <p:extLst>
      <p:ext uri="{BB962C8B-B14F-4D97-AF65-F5344CB8AC3E}">
        <p14:creationId xmlns:p14="http://schemas.microsoft.com/office/powerpoint/2010/main" val="322534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10"/>
            <a:ext cx="7620000" cy="6379886"/>
          </a:xfrm>
        </p:spPr>
        <p:txBody>
          <a:bodyPr/>
          <a:lstStyle/>
          <a:p>
            <a:pPr algn="r"/>
            <a:r>
              <a:rPr lang="en-US" sz="6500" b="1" dirty="0" smtClean="0"/>
              <a:t>United Tribes Technical College Winter Market</a:t>
            </a:r>
            <a:r>
              <a:rPr lang="en-US" sz="6000" b="1" dirty="0" smtClean="0"/>
              <a:t/>
            </a:r>
            <a:br>
              <a:rPr lang="en-US" sz="6000" b="1" dirty="0" smtClean="0"/>
            </a:br>
            <a:r>
              <a:rPr lang="en-US" sz="6000" b="1" dirty="0"/>
              <a:t/>
            </a:r>
            <a:br>
              <a:rPr lang="en-US" sz="6000" b="1" dirty="0"/>
            </a:br>
            <a:r>
              <a:rPr lang="en-US" sz="6000" i="1" dirty="0" smtClean="0"/>
              <a:t>Jana </a:t>
            </a:r>
            <a:r>
              <a:rPr lang="en-US" sz="6000" i="1" dirty="0" err="1" smtClean="0"/>
              <a:t>Millner</a:t>
            </a:r>
            <a:endParaRPr lang="en-US" i="1" dirty="0"/>
          </a:p>
        </p:txBody>
      </p:sp>
      <p:pic>
        <p:nvPicPr>
          <p:cNvPr id="3" name="Picture 2" descr="Winter Market Logo Final 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9419" y="3774004"/>
            <a:ext cx="2043376" cy="2687748"/>
          </a:xfrm>
          <a:prstGeom prst="rect">
            <a:avLst/>
          </a:prstGeom>
        </p:spPr>
      </p:pic>
    </p:spTree>
    <p:extLst>
      <p:ext uri="{BB962C8B-B14F-4D97-AF65-F5344CB8AC3E}">
        <p14:creationId xmlns:p14="http://schemas.microsoft.com/office/powerpoint/2010/main" val="290200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1 cop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4235" y="179294"/>
            <a:ext cx="3854824" cy="2891118"/>
          </a:xfrm>
          <a:prstGeom prst="rect">
            <a:avLst/>
          </a:prstGeom>
        </p:spPr>
      </p:pic>
      <p:pic>
        <p:nvPicPr>
          <p:cNvPr id="5" name="Picture 4" descr="photo 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4235" y="3473823"/>
            <a:ext cx="4004235" cy="3003176"/>
          </a:xfrm>
          <a:prstGeom prst="rect">
            <a:avLst/>
          </a:prstGeom>
        </p:spPr>
      </p:pic>
      <p:pic>
        <p:nvPicPr>
          <p:cNvPr id="6" name="Picture 5" descr="photo 2 copy 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5400000">
            <a:off x="3688550" y="1488609"/>
            <a:ext cx="5293904" cy="3970428"/>
          </a:xfrm>
          <a:prstGeom prst="rect">
            <a:avLst/>
          </a:prstGeom>
        </p:spPr>
      </p:pic>
    </p:spTree>
    <p:extLst>
      <p:ext uri="{BB962C8B-B14F-4D97-AF65-F5344CB8AC3E}">
        <p14:creationId xmlns:p14="http://schemas.microsoft.com/office/powerpoint/2010/main" val="4284515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M -  Flyer 2015-16.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67889" y="0"/>
            <a:ext cx="5299364" cy="6858000"/>
          </a:xfrm>
          <a:prstGeom prst="rect">
            <a:avLst/>
          </a:prstGeom>
        </p:spPr>
      </p:pic>
    </p:spTree>
    <p:extLst>
      <p:ext uri="{BB962C8B-B14F-4D97-AF65-F5344CB8AC3E}">
        <p14:creationId xmlns:p14="http://schemas.microsoft.com/office/powerpoint/2010/main" val="87495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b="1" dirty="0" smtClean="0"/>
              <a:t>MOSES</a:t>
            </a:r>
            <a:r>
              <a:rPr lang="en-US" b="1" dirty="0"/>
              <a:t> </a:t>
            </a:r>
            <a:r>
              <a:rPr lang="en-US" b="1" dirty="0" smtClean="0"/>
              <a:t>- </a:t>
            </a:r>
            <a:r>
              <a:rPr lang="en-US" sz="2500" dirty="0" smtClean="0"/>
              <a:t>February 2015 – La Crosse, WI </a:t>
            </a:r>
            <a:br>
              <a:rPr lang="en-US" sz="2500" dirty="0" smtClean="0"/>
            </a:br>
            <a:r>
              <a:rPr lang="en-US" sz="3200" dirty="0" smtClean="0"/>
              <a:t>Lori Martin &amp; Annie Carlson</a:t>
            </a:r>
            <a:endParaRPr lang="en-US" sz="3200" dirty="0"/>
          </a:p>
        </p:txBody>
      </p:sp>
      <p:sp>
        <p:nvSpPr>
          <p:cNvPr id="3" name="Content Placeholder 2"/>
          <p:cNvSpPr>
            <a:spLocks noGrp="1"/>
          </p:cNvSpPr>
          <p:nvPr>
            <p:ph idx="1"/>
          </p:nvPr>
        </p:nvSpPr>
        <p:spPr/>
        <p:txBody>
          <a:bodyPr/>
          <a:lstStyle/>
          <a:p>
            <a:r>
              <a:rPr lang="en-US" dirty="0" smtClean="0"/>
              <a:t>ND Leadership for Local Foods supported two participants to attend MOSES 2015</a:t>
            </a:r>
          </a:p>
          <a:p>
            <a:pPr lvl="1"/>
            <a:r>
              <a:rPr lang="en-US" dirty="0" smtClean="0"/>
              <a:t>Roving Donkey Farm – Lori &amp; Kevin Martin</a:t>
            </a:r>
          </a:p>
          <a:p>
            <a:pPr lvl="2"/>
            <a:r>
              <a:rPr lang="en-US" dirty="0" smtClean="0"/>
              <a:t>Bismarck, North Dakota</a:t>
            </a:r>
          </a:p>
          <a:p>
            <a:pPr lvl="1"/>
            <a:r>
              <a:rPr lang="en-US" dirty="0" smtClean="0"/>
              <a:t>Morning Joy Farm &amp; Kitchen – Annie Carlson</a:t>
            </a:r>
          </a:p>
          <a:p>
            <a:pPr lvl="2"/>
            <a:r>
              <a:rPr lang="en-US" dirty="0" smtClean="0"/>
              <a:t>Mercer, North Dakota (north central)</a:t>
            </a:r>
          </a:p>
          <a:p>
            <a:endParaRPr lang="en-US" dirty="0" smtClean="0"/>
          </a:p>
          <a:p>
            <a:endParaRPr lang="en-US" dirty="0"/>
          </a:p>
        </p:txBody>
      </p:sp>
      <p:pic>
        <p:nvPicPr>
          <p:cNvPr id="4" name="Picture 3" descr="Screen Shot 2015-07-13 at 12.09.20 PM.png"/>
          <p:cNvPicPr>
            <a:picLocks noChangeAspect="1"/>
          </p:cNvPicPr>
          <p:nvPr/>
        </p:nvPicPr>
        <p:blipFill rotWithShape="1">
          <a:blip r:embed="rId3" cstate="email">
            <a:extLst>
              <a:ext uri="{28A0092B-C50C-407E-A947-70E740481C1C}">
                <a14:useLocalDpi xmlns:a14="http://schemas.microsoft.com/office/drawing/2010/main" val="0"/>
              </a:ext>
            </a:extLst>
          </a:blip>
          <a:srcRect r="4008"/>
          <a:stretch/>
        </p:blipFill>
        <p:spPr>
          <a:xfrm>
            <a:off x="4817836" y="3828399"/>
            <a:ext cx="3128735" cy="2775600"/>
          </a:xfrm>
          <a:prstGeom prst="rect">
            <a:avLst/>
          </a:prstGeom>
        </p:spPr>
      </p:pic>
      <p:pic>
        <p:nvPicPr>
          <p:cNvPr id="5" name="Picture 4" descr="485992_445449005534140_267073337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245428"/>
            <a:ext cx="3955142" cy="1977571"/>
          </a:xfrm>
          <a:prstGeom prst="rect">
            <a:avLst/>
          </a:prstGeom>
        </p:spPr>
      </p:pic>
    </p:spTree>
    <p:extLst>
      <p:ext uri="{BB962C8B-B14F-4D97-AF65-F5344CB8AC3E}">
        <p14:creationId xmlns:p14="http://schemas.microsoft.com/office/powerpoint/2010/main" val="64163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0592923_10205496278792466_6228761142216905673_n.jpg"/>
          <p:cNvPicPr>
            <a:picLocks noChangeAspect="1"/>
          </p:cNvPicPr>
          <p:nvPr/>
        </p:nvPicPr>
        <p:blipFill rotWithShape="1">
          <a:blip r:embed="rId3" cstate="email">
            <a:extLst>
              <a:ext uri="{28A0092B-C50C-407E-A947-70E740481C1C}">
                <a14:useLocalDpi xmlns:a14="http://schemas.microsoft.com/office/drawing/2010/main" val="0"/>
              </a:ext>
            </a:extLst>
          </a:blip>
          <a:srcRect t="25517" r="14445" b="8639"/>
          <a:stretch/>
        </p:blipFill>
        <p:spPr>
          <a:xfrm>
            <a:off x="4719505" y="1417637"/>
            <a:ext cx="3357695" cy="3445443"/>
          </a:xfrm>
          <a:prstGeom prst="rect">
            <a:avLst/>
          </a:prstGeom>
        </p:spPr>
      </p:pic>
      <p:sp>
        <p:nvSpPr>
          <p:cNvPr id="2" name="Title 1"/>
          <p:cNvSpPr>
            <a:spLocks noGrp="1"/>
          </p:cNvSpPr>
          <p:nvPr>
            <p:ph type="title"/>
          </p:nvPr>
        </p:nvSpPr>
        <p:spPr/>
        <p:txBody>
          <a:bodyPr/>
          <a:lstStyle/>
          <a:p>
            <a:r>
              <a:rPr lang="en-US" b="1" dirty="0" smtClean="0"/>
              <a:t>Morning Joy Farms </a:t>
            </a:r>
            <a:r>
              <a:rPr lang="en-US" sz="2500" dirty="0" smtClean="0"/>
              <a:t>– Annie Carlson</a:t>
            </a:r>
            <a:endParaRPr lang="en-US" sz="2500" dirty="0"/>
          </a:p>
        </p:txBody>
      </p:sp>
      <p:pic>
        <p:nvPicPr>
          <p:cNvPr id="5" name="Picture 4" descr="10156152_10206538933770536_4685538141663747260_n.jpg"/>
          <p:cNvPicPr>
            <a:picLocks noChangeAspect="1"/>
          </p:cNvPicPr>
          <p:nvPr/>
        </p:nvPicPr>
        <p:blipFill rotWithShape="1">
          <a:blip r:embed="rId4" cstate="email">
            <a:extLst>
              <a:ext uri="{28A0092B-C50C-407E-A947-70E740481C1C}">
                <a14:useLocalDpi xmlns:a14="http://schemas.microsoft.com/office/drawing/2010/main" val="0"/>
              </a:ext>
            </a:extLst>
          </a:blip>
          <a:srcRect b="4272"/>
          <a:stretch/>
        </p:blipFill>
        <p:spPr>
          <a:xfrm>
            <a:off x="639232" y="1417638"/>
            <a:ext cx="4080273" cy="5207944"/>
          </a:xfrm>
          <a:prstGeom prst="rect">
            <a:avLst/>
          </a:prstGeom>
        </p:spPr>
      </p:pic>
      <p:pic>
        <p:nvPicPr>
          <p:cNvPr id="7" name="Picture 6" descr="10858357_10205496282992571_2569735021675120351_n.jpg"/>
          <p:cNvPicPr>
            <a:picLocks noChangeAspect="1"/>
          </p:cNvPicPr>
          <p:nvPr/>
        </p:nvPicPr>
        <p:blipFill rotWithShape="1">
          <a:blip r:embed="rId5" cstate="email">
            <a:extLst>
              <a:ext uri="{28A0092B-C50C-407E-A947-70E740481C1C}">
                <a14:useLocalDpi xmlns:a14="http://schemas.microsoft.com/office/drawing/2010/main" val="0"/>
              </a:ext>
            </a:extLst>
          </a:blip>
          <a:srcRect l="7941" t="22359" r="15386" b="7076"/>
          <a:stretch/>
        </p:blipFill>
        <p:spPr>
          <a:xfrm>
            <a:off x="4719505" y="4307937"/>
            <a:ext cx="3357695" cy="2317645"/>
          </a:xfrm>
          <a:prstGeom prst="rect">
            <a:avLst/>
          </a:prstGeom>
        </p:spPr>
      </p:pic>
    </p:spTree>
    <p:extLst>
      <p:ext uri="{BB962C8B-B14F-4D97-AF65-F5344CB8AC3E}">
        <p14:creationId xmlns:p14="http://schemas.microsoft.com/office/powerpoint/2010/main" val="8875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Sharing </a:t>
            </a:r>
            <a:endParaRPr lang="en-US" b="1" dirty="0"/>
          </a:p>
        </p:txBody>
      </p:sp>
      <p:sp>
        <p:nvSpPr>
          <p:cNvPr id="3" name="Content Placeholder 2"/>
          <p:cNvSpPr>
            <a:spLocks noGrp="1"/>
          </p:cNvSpPr>
          <p:nvPr>
            <p:ph idx="1"/>
          </p:nvPr>
        </p:nvSpPr>
        <p:spPr>
          <a:xfrm>
            <a:off x="457200" y="1417638"/>
            <a:ext cx="7620000" cy="4983162"/>
          </a:xfrm>
        </p:spPr>
        <p:txBody>
          <a:bodyPr/>
          <a:lstStyle/>
          <a:p>
            <a:pPr marL="114300" indent="0">
              <a:buNone/>
            </a:pPr>
            <a:r>
              <a:rPr lang="en-US" sz="3200" i="1" dirty="0" smtClean="0"/>
              <a:t>Please briefly (5-10 minutes) share an overview of your project from beginning to end (and beyond):</a:t>
            </a:r>
          </a:p>
          <a:p>
            <a:pPr marL="114300" indent="0">
              <a:buNone/>
            </a:pPr>
            <a:endParaRPr lang="en-US" sz="1000" i="1" dirty="0" smtClean="0"/>
          </a:p>
          <a:p>
            <a:r>
              <a:rPr lang="en-US" sz="2600" i="1" dirty="0" smtClean="0"/>
              <a:t>Objectives(s)</a:t>
            </a:r>
          </a:p>
          <a:p>
            <a:r>
              <a:rPr lang="en-US" sz="2600" i="1" dirty="0" smtClean="0"/>
              <a:t>Notable accomplishments</a:t>
            </a:r>
          </a:p>
          <a:p>
            <a:r>
              <a:rPr lang="en-US" sz="2600" i="1" dirty="0" smtClean="0"/>
              <a:t>Struggles along the journey</a:t>
            </a:r>
          </a:p>
          <a:p>
            <a:r>
              <a:rPr lang="en-US" sz="2600" i="1" dirty="0" smtClean="0"/>
              <a:t>New relationships made</a:t>
            </a:r>
          </a:p>
          <a:p>
            <a:r>
              <a:rPr lang="en-US" sz="2600" i="1" dirty="0" smtClean="0"/>
              <a:t>Any press/media attention?</a:t>
            </a:r>
            <a:endParaRPr lang="en-US" sz="2600" i="1" dirty="0"/>
          </a:p>
          <a:p>
            <a:r>
              <a:rPr lang="en-US" sz="2600" i="1" dirty="0"/>
              <a:t>P</a:t>
            </a:r>
            <a:r>
              <a:rPr lang="en-US" sz="2600" i="1" dirty="0" smtClean="0"/>
              <a:t>lans </a:t>
            </a:r>
            <a:r>
              <a:rPr lang="en-US" sz="2600" i="1" dirty="0"/>
              <a:t>for the </a:t>
            </a:r>
            <a:r>
              <a:rPr lang="en-US" sz="2600" i="1" dirty="0" smtClean="0"/>
              <a:t>future </a:t>
            </a:r>
            <a:endParaRPr lang="en-US" sz="2600" dirty="0"/>
          </a:p>
        </p:txBody>
      </p:sp>
      <p:pic>
        <p:nvPicPr>
          <p:cNvPr id="4" name="Picture 3" descr="Project-Image-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44532" y="4000397"/>
            <a:ext cx="3318933" cy="2197203"/>
          </a:xfrm>
          <a:prstGeom prst="rect">
            <a:avLst/>
          </a:prstGeom>
        </p:spPr>
      </p:pic>
    </p:spTree>
    <p:extLst>
      <p:ext uri="{BB962C8B-B14F-4D97-AF65-F5344CB8AC3E}">
        <p14:creationId xmlns:p14="http://schemas.microsoft.com/office/powerpoint/2010/main" val="1239652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Northern Small Farm Alliance</a:t>
            </a:r>
            <a:br>
              <a:rPr lang="en-US" sz="4000" b="1" dirty="0" smtClean="0"/>
            </a:br>
            <a:r>
              <a:rPr lang="en-US" sz="4000" b="1" dirty="0" smtClean="0"/>
              <a:t> </a:t>
            </a:r>
            <a:r>
              <a:rPr lang="en-US" sz="3200" dirty="0" smtClean="0"/>
              <a:t>Ross &amp; Amber Lockhart</a:t>
            </a:r>
            <a:endParaRPr lang="en-US" sz="3200" dirty="0"/>
          </a:p>
        </p:txBody>
      </p:sp>
      <p:sp>
        <p:nvSpPr>
          <p:cNvPr id="3" name="Content Placeholder 2"/>
          <p:cNvSpPr>
            <a:spLocks noGrp="1"/>
          </p:cNvSpPr>
          <p:nvPr>
            <p:ph idx="1"/>
          </p:nvPr>
        </p:nvSpPr>
        <p:spPr>
          <a:xfrm>
            <a:off x="457200" y="1600200"/>
            <a:ext cx="7620000" cy="5084104"/>
          </a:xfrm>
        </p:spPr>
        <p:txBody>
          <a:bodyPr>
            <a:normAutofit lnSpcReduction="10000"/>
          </a:bodyPr>
          <a:lstStyle/>
          <a:p>
            <a:r>
              <a:rPr lang="en-US" sz="2500" b="1" dirty="0" smtClean="0"/>
              <a:t>Four Pillars of NSFA &amp; Actions:</a:t>
            </a:r>
          </a:p>
          <a:p>
            <a:pPr lvl="1"/>
            <a:r>
              <a:rPr lang="en-US" b="1" dirty="0" smtClean="0"/>
              <a:t>Local Food Awareness Building</a:t>
            </a:r>
          </a:p>
          <a:p>
            <a:pPr lvl="2"/>
            <a:r>
              <a:rPr lang="en-US" sz="2000" dirty="0" smtClean="0"/>
              <a:t>NSFA Facebook Page </a:t>
            </a:r>
          </a:p>
          <a:p>
            <a:pPr lvl="2"/>
            <a:r>
              <a:rPr lang="en-US" sz="2000" dirty="0" smtClean="0"/>
              <a:t>NSFA Media Message, Marketing Materials &amp; Mission Statement</a:t>
            </a:r>
          </a:p>
          <a:p>
            <a:pPr lvl="2"/>
            <a:r>
              <a:rPr lang="en-US" sz="2000" dirty="0" smtClean="0"/>
              <a:t>Get Local Event</a:t>
            </a:r>
          </a:p>
          <a:p>
            <a:pPr lvl="1"/>
            <a:r>
              <a:rPr lang="en-US" b="1" dirty="0" smtClean="0"/>
              <a:t>Farmer-to-Farmer Education</a:t>
            </a:r>
          </a:p>
          <a:p>
            <a:pPr lvl="2"/>
            <a:r>
              <a:rPr lang="en-US" sz="2000" dirty="0" smtClean="0"/>
              <a:t>On Farm Tours/Best Practice Sharing</a:t>
            </a:r>
          </a:p>
          <a:p>
            <a:pPr lvl="1"/>
            <a:r>
              <a:rPr lang="en-US" b="1" dirty="0" smtClean="0"/>
              <a:t>Support for New &amp; Emerging Farmers</a:t>
            </a:r>
          </a:p>
          <a:p>
            <a:pPr lvl="2"/>
            <a:r>
              <a:rPr lang="en-US" sz="2000" dirty="0" smtClean="0"/>
              <a:t>NSFA Internship Program</a:t>
            </a:r>
          </a:p>
          <a:p>
            <a:pPr lvl="2"/>
            <a:r>
              <a:rPr lang="en-US" sz="2000" dirty="0" smtClean="0"/>
              <a:t>NSFA Membership Guidelines</a:t>
            </a:r>
          </a:p>
          <a:p>
            <a:pPr lvl="1"/>
            <a:r>
              <a:rPr lang="en-US" b="1" dirty="0" smtClean="0"/>
              <a:t>Aggregation of Produce</a:t>
            </a:r>
          </a:p>
          <a:p>
            <a:pPr lvl="2"/>
            <a:r>
              <a:rPr lang="en-US" sz="2000" dirty="0" smtClean="0"/>
              <a:t>Food Truck/Mobile Farmers Market</a:t>
            </a:r>
          </a:p>
          <a:p>
            <a:pPr marL="777240" lvl="2" indent="0">
              <a:buNone/>
            </a:pPr>
            <a:endParaRPr lang="en-US" sz="2000" dirty="0"/>
          </a:p>
          <a:p>
            <a:pPr marL="777240" lvl="2" indent="0">
              <a:buNone/>
            </a:pPr>
            <a:r>
              <a:rPr lang="en-US" sz="2000" dirty="0" smtClean="0">
                <a:hlinkClick r:id="rId3"/>
              </a:rPr>
              <a:t>www.facebook.com</a:t>
            </a:r>
            <a:r>
              <a:rPr lang="en-US" sz="2000" dirty="0">
                <a:hlinkClick r:id="rId3"/>
              </a:rPr>
              <a:t>/</a:t>
            </a:r>
            <a:r>
              <a:rPr lang="en-US" sz="2000" dirty="0" smtClean="0">
                <a:hlinkClick r:id="rId3"/>
              </a:rPr>
              <a:t>northernsmallfarmalliance</a:t>
            </a:r>
            <a:r>
              <a:rPr lang="en-US" sz="2000" dirty="0" smtClean="0"/>
              <a:t> </a:t>
            </a:r>
            <a:endParaRPr lang="en-US" sz="2000" dirty="0"/>
          </a:p>
        </p:txBody>
      </p:sp>
      <p:pic>
        <p:nvPicPr>
          <p:cNvPr id="4" name="Picture 3" descr="11696466_668231183310852_7389821601122641003_o.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23857" y="3465190"/>
            <a:ext cx="2425007" cy="2812239"/>
          </a:xfrm>
          <a:prstGeom prst="rect">
            <a:avLst/>
          </a:prstGeom>
        </p:spPr>
      </p:pic>
    </p:spTree>
    <p:extLst>
      <p:ext uri="{BB962C8B-B14F-4D97-AF65-F5344CB8AC3E}">
        <p14:creationId xmlns:p14="http://schemas.microsoft.com/office/powerpoint/2010/main" val="2355187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954843_691557434311560_6328525902881063068_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6318926" cy="3574143"/>
          </a:xfrm>
          <a:prstGeom prst="rect">
            <a:avLst/>
          </a:prstGeom>
        </p:spPr>
      </p:pic>
      <p:pic>
        <p:nvPicPr>
          <p:cNvPr id="5" name="Picture 4" descr="11707703_691557467644890_5645798329634965733_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283857"/>
            <a:ext cx="6318927" cy="3574143"/>
          </a:xfrm>
          <a:prstGeom prst="rect">
            <a:avLst/>
          </a:prstGeom>
        </p:spPr>
      </p:pic>
      <p:pic>
        <p:nvPicPr>
          <p:cNvPr id="6" name="Picture 5" descr="11696466_668231183310852_7389821601122641003_o.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18928" y="2004737"/>
            <a:ext cx="2205982" cy="2558239"/>
          </a:xfrm>
          <a:prstGeom prst="rect">
            <a:avLst/>
          </a:prstGeom>
        </p:spPr>
      </p:pic>
      <p:pic>
        <p:nvPicPr>
          <p:cNvPr id="7" name="Picture 6" descr="1510687_674716805995623_2425400233675200446_n.jpg"/>
          <p:cNvPicPr>
            <a:picLocks noChangeAspect="1"/>
          </p:cNvPicPr>
          <p:nvPr/>
        </p:nvPicPr>
        <p:blipFill rotWithShape="1">
          <a:blip r:embed="rId5" cstate="email">
            <a:extLst>
              <a:ext uri="{28A0092B-C50C-407E-A947-70E740481C1C}">
                <a14:useLocalDpi xmlns:a14="http://schemas.microsoft.com/office/drawing/2010/main" val="0"/>
              </a:ext>
            </a:extLst>
          </a:blip>
          <a:srcRect l="28725" r="27182" b="27738"/>
          <a:stretch/>
        </p:blipFill>
        <p:spPr>
          <a:xfrm>
            <a:off x="6318926" y="1"/>
            <a:ext cx="2205983" cy="2044930"/>
          </a:xfrm>
          <a:prstGeom prst="rect">
            <a:avLst/>
          </a:prstGeom>
        </p:spPr>
      </p:pic>
      <p:pic>
        <p:nvPicPr>
          <p:cNvPr id="8" name="Picture 7" descr="11755641_674716842662286_533320296871485401_n.jpg"/>
          <p:cNvPicPr>
            <a:picLocks noChangeAspect="1"/>
          </p:cNvPicPr>
          <p:nvPr/>
        </p:nvPicPr>
        <p:blipFill rotWithShape="1">
          <a:blip r:embed="rId6" cstate="email">
            <a:extLst>
              <a:ext uri="{28A0092B-C50C-407E-A947-70E740481C1C}">
                <a14:useLocalDpi xmlns:a14="http://schemas.microsoft.com/office/drawing/2010/main" val="0"/>
              </a:ext>
            </a:extLst>
          </a:blip>
          <a:srcRect l="21031" t="15110" r="34127" b="8140"/>
          <a:stretch/>
        </p:blipFill>
        <p:spPr>
          <a:xfrm>
            <a:off x="6318927" y="4722356"/>
            <a:ext cx="2205982" cy="2135644"/>
          </a:xfrm>
          <a:prstGeom prst="rect">
            <a:avLst/>
          </a:prstGeom>
        </p:spPr>
      </p:pic>
    </p:spTree>
    <p:extLst>
      <p:ext uri="{BB962C8B-B14F-4D97-AF65-F5344CB8AC3E}">
        <p14:creationId xmlns:p14="http://schemas.microsoft.com/office/powerpoint/2010/main" val="183408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t>Dickey County Ag Day – April 23</a:t>
            </a:r>
            <a:br>
              <a:rPr lang="en-US" sz="4200" b="1" dirty="0" smtClean="0"/>
            </a:br>
            <a:r>
              <a:rPr lang="en-US" sz="3000" dirty="0" smtClean="0"/>
              <a:t>Nicholas Podoll and </a:t>
            </a:r>
            <a:r>
              <a:rPr lang="en-US" sz="3000" smtClean="0"/>
              <a:t>Breana Kiser</a:t>
            </a:r>
            <a:endParaRPr lang="en-US" sz="3000" dirty="0"/>
          </a:p>
        </p:txBody>
      </p:sp>
      <p:sp>
        <p:nvSpPr>
          <p:cNvPr id="3" name="Content Placeholder 2"/>
          <p:cNvSpPr>
            <a:spLocks noGrp="1"/>
          </p:cNvSpPr>
          <p:nvPr>
            <p:ph idx="1"/>
          </p:nvPr>
        </p:nvSpPr>
        <p:spPr>
          <a:xfrm>
            <a:off x="457200" y="1600200"/>
            <a:ext cx="7620000" cy="5058146"/>
          </a:xfrm>
        </p:spPr>
        <p:txBody>
          <a:bodyPr>
            <a:normAutofit/>
          </a:bodyPr>
          <a:lstStyle/>
          <a:p>
            <a:r>
              <a:rPr lang="en-US" sz="2600" dirty="0" smtClean="0"/>
              <a:t>Half-day of programming for 7</a:t>
            </a:r>
            <a:r>
              <a:rPr lang="en-US" sz="2600" baseline="30000" dirty="0" smtClean="0"/>
              <a:t>th</a:t>
            </a:r>
            <a:r>
              <a:rPr lang="en-US" sz="2600" dirty="0" smtClean="0"/>
              <a:t> and 8</a:t>
            </a:r>
            <a:r>
              <a:rPr lang="en-US" sz="2600" baseline="30000" dirty="0" smtClean="0"/>
              <a:t>th</a:t>
            </a:r>
            <a:r>
              <a:rPr lang="en-US" sz="2600" dirty="0" smtClean="0"/>
              <a:t> grade students to learn about various aspects of local food.</a:t>
            </a:r>
          </a:p>
          <a:p>
            <a:pPr lvl="1"/>
            <a:r>
              <a:rPr lang="en-US" sz="2400" dirty="0" smtClean="0"/>
              <a:t>Producers talked about what they are doing (vegetable, animal, milk, and eggs)</a:t>
            </a:r>
          </a:p>
          <a:p>
            <a:pPr lvl="1"/>
            <a:r>
              <a:rPr lang="en-US" sz="2400" dirty="0" smtClean="0"/>
              <a:t>Natural Resources Conservation Service (NRCS) talked about the benefits of local food systems for land and soil, fruit trees/community orchards, and importance of shelter belts</a:t>
            </a:r>
          </a:p>
          <a:p>
            <a:pPr lvl="1"/>
            <a:r>
              <a:rPr lang="en-US" sz="2400" dirty="0" smtClean="0"/>
              <a:t>Live goats for students to see/touch, and also taste goat milk</a:t>
            </a:r>
          </a:p>
          <a:p>
            <a:pPr lvl="1"/>
            <a:r>
              <a:rPr lang="en-US" sz="2400" dirty="0" smtClean="0"/>
              <a:t>Had ~65 students attend</a:t>
            </a:r>
            <a:endParaRPr lang="en-US" sz="2400" dirty="0"/>
          </a:p>
        </p:txBody>
      </p:sp>
    </p:spTree>
    <p:extLst>
      <p:ext uri="{BB962C8B-B14F-4D97-AF65-F5344CB8AC3E}">
        <p14:creationId xmlns:p14="http://schemas.microsoft.com/office/powerpoint/2010/main" val="2631932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rry.jpg"/>
          <p:cNvPicPr>
            <a:picLocks noChangeAspect="1"/>
          </p:cNvPicPr>
          <p:nvPr/>
        </p:nvPicPr>
        <p:blipFill rotWithShape="1">
          <a:blip r:embed="rId2" cstate="email">
            <a:extLst>
              <a:ext uri="{28A0092B-C50C-407E-A947-70E740481C1C}">
                <a14:useLocalDpi xmlns:a14="http://schemas.microsoft.com/office/drawing/2010/main" val="0"/>
              </a:ext>
            </a:extLst>
          </a:blip>
          <a:srcRect t="21631" b="19503"/>
          <a:stretch/>
        </p:blipFill>
        <p:spPr>
          <a:xfrm>
            <a:off x="417286" y="195035"/>
            <a:ext cx="3107623" cy="3252107"/>
          </a:xfrm>
          <a:prstGeom prst="rect">
            <a:avLst/>
          </a:prstGeom>
        </p:spPr>
      </p:pic>
      <p:pic>
        <p:nvPicPr>
          <p:cNvPr id="6" name="Picture 5" descr="Ginger 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37427" y="195035"/>
            <a:ext cx="4336143" cy="3252107"/>
          </a:xfrm>
          <a:prstGeom prst="rect">
            <a:avLst/>
          </a:prstGeom>
        </p:spPr>
      </p:pic>
      <p:pic>
        <p:nvPicPr>
          <p:cNvPr id="7" name="Picture 6" descr="Ginger.JPG"/>
          <p:cNvPicPr>
            <a:picLocks noChangeAspect="1"/>
          </p:cNvPicPr>
          <p:nvPr/>
        </p:nvPicPr>
        <p:blipFill rotWithShape="1">
          <a:blip r:embed="rId4" cstate="email">
            <a:extLst>
              <a:ext uri="{28A0092B-C50C-407E-A947-70E740481C1C}">
                <a14:useLocalDpi xmlns:a14="http://schemas.microsoft.com/office/drawing/2010/main" val="0"/>
              </a:ext>
            </a:extLst>
          </a:blip>
          <a:srcRect b="14585"/>
          <a:stretch/>
        </p:blipFill>
        <p:spPr>
          <a:xfrm>
            <a:off x="417286" y="3628569"/>
            <a:ext cx="4568691" cy="2926765"/>
          </a:xfrm>
          <a:prstGeom prst="rect">
            <a:avLst/>
          </a:prstGeom>
        </p:spPr>
      </p:pic>
      <p:pic>
        <p:nvPicPr>
          <p:cNvPr id="8" name="Picture 7" descr="Ginger 2.JPG"/>
          <p:cNvPicPr>
            <a:picLocks noChangeAspect="1"/>
          </p:cNvPicPr>
          <p:nvPr/>
        </p:nvPicPr>
        <p:blipFill rotWithShape="1">
          <a:blip r:embed="rId5" cstate="email">
            <a:extLst>
              <a:ext uri="{28A0092B-C50C-407E-A947-70E740481C1C}">
                <a14:useLocalDpi xmlns:a14="http://schemas.microsoft.com/office/drawing/2010/main" val="0"/>
              </a:ext>
            </a:extLst>
          </a:blip>
          <a:srcRect b="24852"/>
          <a:stretch/>
        </p:blipFill>
        <p:spPr>
          <a:xfrm>
            <a:off x="5152568" y="3628570"/>
            <a:ext cx="2921002" cy="2926765"/>
          </a:xfrm>
          <a:prstGeom prst="rect">
            <a:avLst/>
          </a:prstGeom>
        </p:spPr>
      </p:pic>
    </p:spTree>
    <p:extLst>
      <p:ext uri="{BB962C8B-B14F-4D97-AF65-F5344CB8AC3E}">
        <p14:creationId xmlns:p14="http://schemas.microsoft.com/office/powerpoint/2010/main" val="3422164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10"/>
            <a:ext cx="7620000" cy="6379886"/>
          </a:xfrm>
        </p:spPr>
        <p:txBody>
          <a:bodyPr/>
          <a:lstStyle/>
          <a:p>
            <a:pPr algn="r"/>
            <a:r>
              <a:rPr lang="en-US" sz="9600" b="1" dirty="0"/>
              <a:t>BISMAN</a:t>
            </a:r>
            <a:r>
              <a:rPr lang="en-US" sz="8000" b="1" dirty="0"/>
              <a:t> Community Food Coop</a:t>
            </a:r>
            <a:r>
              <a:rPr lang="en-US" sz="6000" b="1" dirty="0" smtClean="0"/>
              <a:t/>
            </a:r>
            <a:br>
              <a:rPr lang="en-US" sz="6000" b="1" dirty="0" smtClean="0"/>
            </a:br>
            <a:r>
              <a:rPr lang="en-US" sz="6000" b="1" dirty="0"/>
              <a:t/>
            </a:r>
            <a:br>
              <a:rPr lang="en-US" sz="6000" b="1" dirty="0"/>
            </a:br>
            <a:r>
              <a:rPr lang="en-US" sz="6000" i="1" dirty="0" smtClean="0"/>
              <a:t>Tyler &amp; Heidi </a:t>
            </a:r>
            <a:r>
              <a:rPr lang="en-US" sz="6000" i="1" dirty="0" err="1" smtClean="0"/>
              <a:t>Demars</a:t>
            </a:r>
            <a:endParaRPr lang="en-US" i="1" dirty="0"/>
          </a:p>
        </p:txBody>
      </p:sp>
      <p:pic>
        <p:nvPicPr>
          <p:cNvPr id="3" name="Picture 2" descr="green co-op 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251" y="304799"/>
            <a:ext cx="2675993" cy="2065867"/>
          </a:xfrm>
          <a:prstGeom prst="rect">
            <a:avLst/>
          </a:prstGeom>
        </p:spPr>
      </p:pic>
    </p:spTree>
    <p:extLst>
      <p:ext uri="{BB962C8B-B14F-4D97-AF65-F5344CB8AC3E}">
        <p14:creationId xmlns:p14="http://schemas.microsoft.com/office/powerpoint/2010/main" val="1475355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descr="board photo.jpg"/>
          <p:cNvPicPr>
            <a:picLocks noChangeAspect="1"/>
          </p:cNvPicPr>
          <p:nvPr/>
        </p:nvPicPr>
        <p:blipFill>
          <a:blip r:embed="rId3" cstate="email">
            <a:extLst>
              <a:ext uri="{28A0092B-C50C-407E-A947-70E740481C1C}">
                <a14:useLocalDpi xmlns:a14="http://schemas.microsoft.com/office/drawing/2010/main" val="0"/>
              </a:ext>
            </a:extLst>
          </a:blip>
          <a:srcRect l="16744" r="16744"/>
          <a:stretch>
            <a:fillRect/>
          </a:stretch>
        </p:blipFill>
        <p:spPr>
          <a:xfrm>
            <a:off x="135154" y="-15874"/>
            <a:ext cx="3580262" cy="4037118"/>
          </a:xfrm>
          <a:prstGeom prst="rect">
            <a:avLst/>
          </a:prstGeom>
        </p:spPr>
      </p:pic>
      <p:pic>
        <p:nvPicPr>
          <p:cNvPr id="3" name="Picture 2" descr="tomato bomb at northside.jpe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15416" y="-15874"/>
            <a:ext cx="5428584" cy="468832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004859286"/>
              </p:ext>
            </p:extLst>
          </p:nvPr>
        </p:nvGraphicFramePr>
        <p:xfrm>
          <a:off x="4087527" y="2222339"/>
          <a:ext cx="4897706" cy="721489"/>
        </p:xfrm>
        <a:graphic>
          <a:graphicData uri="http://schemas.openxmlformats.org/drawingml/2006/table">
            <a:tbl>
              <a:tblPr firstRow="1" bandRow="1">
                <a:tableStyleId>{5C22544A-7EE6-4342-B048-85BDC9FD1C3A}</a:tableStyleId>
              </a:tblPr>
              <a:tblGrid>
                <a:gridCol w="4897706"/>
              </a:tblGrid>
              <a:tr h="721489">
                <a:tc>
                  <a:txBody>
                    <a:bodyPr/>
                    <a:lstStyle/>
                    <a:p>
                      <a:pPr algn="ctr"/>
                      <a:r>
                        <a:rPr lang="en-US" sz="1800" dirty="0" smtClean="0">
                          <a:solidFill>
                            <a:schemeClr val="tx1"/>
                          </a:solidFill>
                        </a:rPr>
                        <a:t> Tomato</a:t>
                      </a:r>
                      <a:r>
                        <a:rPr lang="en-US" sz="1800" baseline="0" dirty="0" smtClean="0">
                          <a:solidFill>
                            <a:schemeClr val="tx1"/>
                          </a:solidFill>
                        </a:rPr>
                        <a:t> Bombs were dropped around town to spread the word about the co-op</a:t>
                      </a:r>
                      <a:endParaRPr lang="en-US" sz="1800" dirty="0">
                        <a:solidFill>
                          <a:schemeClr val="tx1"/>
                        </a:solidFill>
                      </a:endParaRPr>
                    </a:p>
                  </a:txBody>
                  <a:tcPr>
                    <a:solidFill>
                      <a:schemeClr val="accent3"/>
                    </a:solidFill>
                  </a:tcPr>
                </a:tc>
              </a:tr>
            </a:tbl>
          </a:graphicData>
        </a:graphic>
      </p:graphicFrame>
      <p:pic>
        <p:nvPicPr>
          <p:cNvPr id="5" name="Picture 4" descr="food day 1.jpg"/>
          <p:cNvPicPr>
            <a:picLocks noChangeAspect="1"/>
          </p:cNvPicPr>
          <p:nvPr/>
        </p:nvPicPr>
        <p:blipFill rotWithShape="1">
          <a:blip r:embed="rId5" cstate="email">
            <a:extLst>
              <a:ext uri="{28A0092B-C50C-407E-A947-70E740481C1C}">
                <a14:useLocalDpi xmlns:a14="http://schemas.microsoft.com/office/drawing/2010/main" val="0"/>
              </a:ext>
            </a:extLst>
          </a:blip>
          <a:srcRect b="19041"/>
          <a:stretch/>
        </p:blipFill>
        <p:spPr>
          <a:xfrm>
            <a:off x="0" y="3980864"/>
            <a:ext cx="5003430" cy="287713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1427239"/>
              </p:ext>
            </p:extLst>
          </p:nvPr>
        </p:nvGraphicFramePr>
        <p:xfrm>
          <a:off x="5003430" y="4672448"/>
          <a:ext cx="4140570" cy="2185552"/>
        </p:xfrm>
        <a:graphic>
          <a:graphicData uri="http://schemas.openxmlformats.org/drawingml/2006/table">
            <a:tbl>
              <a:tblPr firstRow="1" bandRow="1">
                <a:tableStyleId>{5C22544A-7EE6-4342-B048-85BDC9FD1C3A}</a:tableStyleId>
              </a:tblPr>
              <a:tblGrid>
                <a:gridCol w="4140570"/>
              </a:tblGrid>
              <a:tr h="2185552">
                <a:tc>
                  <a:txBody>
                    <a:bodyPr/>
                    <a:lstStyle/>
                    <a:p>
                      <a:pPr algn="r"/>
                      <a:r>
                        <a:rPr lang="en-US" sz="3000" baseline="0" dirty="0" smtClean="0"/>
                        <a:t>Young chefs making food art on</a:t>
                      </a:r>
                    </a:p>
                    <a:p>
                      <a:pPr algn="r"/>
                      <a:r>
                        <a:rPr lang="en-US" sz="3000" baseline="0" dirty="0" smtClean="0"/>
                        <a:t> Food Day Oct 24</a:t>
                      </a:r>
                      <a:r>
                        <a:rPr lang="en-US" sz="3000" baseline="30000" dirty="0" smtClean="0"/>
                        <a:t>th,</a:t>
                      </a:r>
                      <a:r>
                        <a:rPr lang="en-US" sz="3000" baseline="0" dirty="0" smtClean="0"/>
                        <a:t> 2013</a:t>
                      </a:r>
                      <a:endParaRPr lang="en-US" sz="3000" dirty="0"/>
                    </a:p>
                  </a:txBody>
                  <a:tcPr/>
                </a:tc>
              </a:tr>
            </a:tbl>
          </a:graphicData>
        </a:graphic>
      </p:graphicFrame>
      <p:sp>
        <p:nvSpPr>
          <p:cNvPr id="7" name="Left Arrow 6"/>
          <p:cNvSpPr/>
          <p:nvPr/>
        </p:nvSpPr>
        <p:spPr>
          <a:xfrm>
            <a:off x="5271349" y="5039948"/>
            <a:ext cx="535839" cy="5159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20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09 at 11.29.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9750"/>
            <a:ext cx="9144000" cy="5863972"/>
          </a:xfrm>
          <a:prstGeom prst="rect">
            <a:avLst/>
          </a:prstGeom>
        </p:spPr>
      </p:pic>
    </p:spTree>
    <p:extLst>
      <p:ext uri="{BB962C8B-B14F-4D97-AF65-F5344CB8AC3E}">
        <p14:creationId xmlns:p14="http://schemas.microsoft.com/office/powerpoint/2010/main" val="2817543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005"/>
            <a:ext cx="4526065" cy="1143000"/>
          </a:xfrm>
        </p:spPr>
        <p:txBody>
          <a:bodyPr/>
          <a:lstStyle/>
          <a:p>
            <a:r>
              <a:rPr lang="en-US" sz="5500" b="1" dirty="0" smtClean="0"/>
              <a:t>Red River Market</a:t>
            </a:r>
            <a:br>
              <a:rPr lang="en-US" sz="5500" b="1" dirty="0" smtClean="0"/>
            </a:br>
            <a:r>
              <a:rPr lang="en-US" sz="3000" i="1" dirty="0" smtClean="0"/>
              <a:t>Megan Myrdal</a:t>
            </a:r>
            <a:endParaRPr lang="en-US" sz="3000" i="1" dirty="0"/>
          </a:p>
        </p:txBody>
      </p:sp>
      <p:sp>
        <p:nvSpPr>
          <p:cNvPr id="3" name="Content Placeholder 2"/>
          <p:cNvSpPr>
            <a:spLocks noGrp="1"/>
          </p:cNvSpPr>
          <p:nvPr>
            <p:ph idx="1"/>
          </p:nvPr>
        </p:nvSpPr>
        <p:spPr>
          <a:xfrm>
            <a:off x="457201" y="2433697"/>
            <a:ext cx="4526064" cy="4205182"/>
          </a:xfrm>
        </p:spPr>
        <p:txBody>
          <a:bodyPr/>
          <a:lstStyle/>
          <a:p>
            <a:r>
              <a:rPr lang="en-US" dirty="0" smtClean="0"/>
              <a:t>The Red River Market is a new farmers market located in the heart of downtown Fargo, North Dakota. </a:t>
            </a:r>
          </a:p>
          <a:p>
            <a:r>
              <a:rPr lang="en-US" dirty="0" smtClean="0"/>
              <a:t>The Market ran from July – October and attracted ~1200 attendees each week.</a:t>
            </a:r>
          </a:p>
          <a:p>
            <a:r>
              <a:rPr lang="en-US" dirty="0" smtClean="0"/>
              <a:t>ND SARE funding was utilized for marketing/promotion: Market Money tokens and Red River Market totes</a:t>
            </a:r>
          </a:p>
          <a:p>
            <a:endParaRPr lang="en-US" dirty="0"/>
          </a:p>
        </p:txBody>
      </p:sp>
      <p:pic>
        <p:nvPicPr>
          <p:cNvPr id="4" name="Picture 3" descr="11411997_655537517880949_2800663851684500852_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83265" y="0"/>
            <a:ext cx="3853179" cy="6850096"/>
          </a:xfrm>
          <a:prstGeom prst="rect">
            <a:avLst/>
          </a:prstGeom>
        </p:spPr>
      </p:pic>
    </p:spTree>
    <p:extLst>
      <p:ext uri="{BB962C8B-B14F-4D97-AF65-F5344CB8AC3E}">
        <p14:creationId xmlns:p14="http://schemas.microsoft.com/office/powerpoint/2010/main" val="129287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1745657_10204536767485538_3922673991570185288_n.jpg"/>
          <p:cNvPicPr>
            <a:picLocks noChangeAspect="1"/>
          </p:cNvPicPr>
          <p:nvPr/>
        </p:nvPicPr>
        <p:blipFill rotWithShape="1">
          <a:blip r:embed="rId3">
            <a:extLst>
              <a:ext uri="{28A0092B-C50C-407E-A947-70E740481C1C}">
                <a14:useLocalDpi xmlns:a14="http://schemas.microsoft.com/office/drawing/2010/main" val="0"/>
              </a:ext>
            </a:extLst>
          </a:blip>
          <a:srcRect l="2578" r="22423"/>
          <a:stretch/>
        </p:blipFill>
        <p:spPr>
          <a:xfrm>
            <a:off x="0" y="1"/>
            <a:ext cx="9144000" cy="6858000"/>
          </a:xfrm>
          <a:prstGeom prst="rect">
            <a:avLst/>
          </a:prstGeom>
        </p:spPr>
      </p:pic>
      <p:pic>
        <p:nvPicPr>
          <p:cNvPr id="6" name="Picture 5" descr="11665391_1634378320111218_2468689745819119515_n.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0648" y="591113"/>
            <a:ext cx="3925730" cy="3925730"/>
          </a:xfrm>
          <a:prstGeom prst="rect">
            <a:avLst/>
          </a:prstGeom>
        </p:spPr>
      </p:pic>
      <p:pic>
        <p:nvPicPr>
          <p:cNvPr id="9" name="Picture 8" descr="11391629_1622038041345246_3913689705583383255_n.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26379" y="575710"/>
            <a:ext cx="3941134" cy="3941134"/>
          </a:xfrm>
          <a:prstGeom prst="rect">
            <a:avLst/>
          </a:prstGeom>
        </p:spPr>
      </p:pic>
    </p:spTree>
    <p:extLst>
      <p:ext uri="{BB962C8B-B14F-4D97-AF65-F5344CB8AC3E}">
        <p14:creationId xmlns:p14="http://schemas.microsoft.com/office/powerpoint/2010/main" val="4000820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Red River Market By Numbers</a:t>
            </a:r>
            <a:endParaRPr lang="en-US" b="1" dirty="0"/>
          </a:p>
        </p:txBody>
      </p:sp>
      <p:sp>
        <p:nvSpPr>
          <p:cNvPr id="3" name="Content Placeholder 2"/>
          <p:cNvSpPr>
            <a:spLocks noGrp="1"/>
          </p:cNvSpPr>
          <p:nvPr>
            <p:ph idx="1"/>
          </p:nvPr>
        </p:nvSpPr>
        <p:spPr/>
        <p:txBody>
          <a:bodyPr/>
          <a:lstStyle/>
          <a:p>
            <a:r>
              <a:rPr lang="en-US" b="1" u="sng" dirty="0" smtClean="0"/>
              <a:t>17</a:t>
            </a:r>
            <a:r>
              <a:rPr lang="en-US" dirty="0" smtClean="0"/>
              <a:t> consecutive Saturdays – July 11 – October 31</a:t>
            </a:r>
          </a:p>
          <a:p>
            <a:r>
              <a:rPr lang="en-US" dirty="0" smtClean="0"/>
              <a:t>Over </a:t>
            </a:r>
            <a:r>
              <a:rPr lang="en-US" b="1" u="sng" dirty="0" smtClean="0"/>
              <a:t>$100,000 </a:t>
            </a:r>
            <a:r>
              <a:rPr lang="en-US" dirty="0" smtClean="0"/>
              <a:t>in revenue generated for local producers &amp; makers</a:t>
            </a:r>
          </a:p>
          <a:p>
            <a:r>
              <a:rPr lang="en-US" b="1" u="sng" dirty="0" smtClean="0"/>
              <a:t>20,000</a:t>
            </a:r>
            <a:r>
              <a:rPr lang="en-US" dirty="0" smtClean="0"/>
              <a:t> market visitors</a:t>
            </a:r>
          </a:p>
          <a:p>
            <a:r>
              <a:rPr lang="en-US" b="1" u="sng" dirty="0"/>
              <a:t>18</a:t>
            </a:r>
            <a:r>
              <a:rPr lang="en-US" dirty="0"/>
              <a:t> Season Pass </a:t>
            </a:r>
            <a:r>
              <a:rPr lang="en-US" dirty="0" smtClean="0"/>
              <a:t>holders &amp; </a:t>
            </a:r>
            <a:r>
              <a:rPr lang="en-US" b="1" u="sng" dirty="0" smtClean="0"/>
              <a:t>10</a:t>
            </a:r>
            <a:r>
              <a:rPr lang="en-US" dirty="0" smtClean="0"/>
              <a:t> </a:t>
            </a:r>
            <a:r>
              <a:rPr lang="en-US" dirty="0"/>
              <a:t>Daily Pass </a:t>
            </a:r>
            <a:r>
              <a:rPr lang="en-US" dirty="0" smtClean="0"/>
              <a:t>Vendors</a:t>
            </a:r>
          </a:p>
          <a:p>
            <a:r>
              <a:rPr lang="en-US" i="1" dirty="0" smtClean="0"/>
              <a:t>2,285 Facebook </a:t>
            </a:r>
            <a:r>
              <a:rPr lang="en-US" dirty="0" smtClean="0"/>
              <a:t>followers</a:t>
            </a:r>
          </a:p>
          <a:p>
            <a:r>
              <a:rPr lang="en-US" i="1" dirty="0" smtClean="0"/>
              <a:t>1,078 </a:t>
            </a:r>
            <a:r>
              <a:rPr lang="en-US" i="1" dirty="0" err="1" smtClean="0"/>
              <a:t>Instagram</a:t>
            </a:r>
            <a:r>
              <a:rPr lang="en-US" i="1" dirty="0" smtClean="0"/>
              <a:t> </a:t>
            </a:r>
            <a:r>
              <a:rPr lang="en-US" dirty="0" smtClean="0"/>
              <a:t>followers</a:t>
            </a:r>
          </a:p>
          <a:p>
            <a:endParaRPr lang="en-US" dirty="0"/>
          </a:p>
        </p:txBody>
      </p:sp>
      <p:pic>
        <p:nvPicPr>
          <p:cNvPr id="4" name="Picture 3" descr="Screen Shot 2015-11-09 at 9.01.39 AM.png"/>
          <p:cNvPicPr>
            <a:picLocks noChangeAspect="1"/>
          </p:cNvPicPr>
          <p:nvPr/>
        </p:nvPicPr>
        <p:blipFill rotWithShape="1">
          <a:blip r:embed="rId3" cstate="email">
            <a:extLst>
              <a:ext uri="{28A0092B-C50C-407E-A947-70E740481C1C}">
                <a14:useLocalDpi xmlns:a14="http://schemas.microsoft.com/office/drawing/2010/main" val="0"/>
              </a:ext>
            </a:extLst>
          </a:blip>
          <a:srcRect t="11623"/>
          <a:stretch/>
        </p:blipFill>
        <p:spPr>
          <a:xfrm>
            <a:off x="549134" y="4545927"/>
            <a:ext cx="3440723" cy="2109622"/>
          </a:xfrm>
          <a:prstGeom prst="rect">
            <a:avLst/>
          </a:prstGeom>
        </p:spPr>
      </p:pic>
      <p:pic>
        <p:nvPicPr>
          <p:cNvPr id="5" name="Picture 4" descr="Screen Shot 2015-11-09 at 9.02.23 A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53114" y="4545927"/>
            <a:ext cx="3353449" cy="2203399"/>
          </a:xfrm>
          <a:prstGeom prst="rect">
            <a:avLst/>
          </a:prstGeom>
        </p:spPr>
      </p:pic>
    </p:spTree>
    <p:extLst>
      <p:ext uri="{BB962C8B-B14F-4D97-AF65-F5344CB8AC3E}">
        <p14:creationId xmlns:p14="http://schemas.microsoft.com/office/powerpoint/2010/main" val="409428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rmers Marke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2019" y="3527778"/>
            <a:ext cx="2573354" cy="3330222"/>
          </a:xfrm>
          <a:prstGeom prst="rect">
            <a:avLst/>
          </a:prstGeom>
        </p:spPr>
      </p:pic>
      <p:sp>
        <p:nvSpPr>
          <p:cNvPr id="2" name="Title 1"/>
          <p:cNvSpPr>
            <a:spLocks noGrp="1"/>
          </p:cNvSpPr>
          <p:nvPr>
            <p:ph type="title"/>
          </p:nvPr>
        </p:nvSpPr>
        <p:spPr>
          <a:xfrm>
            <a:off x="230885" y="274637"/>
            <a:ext cx="8023247" cy="5636487"/>
          </a:xfrm>
        </p:spPr>
        <p:txBody>
          <a:bodyPr/>
          <a:lstStyle/>
          <a:p>
            <a:pPr algn="r"/>
            <a:r>
              <a:rPr lang="en-US" sz="7500" b="1" dirty="0" smtClean="0"/>
              <a:t>SNAP &amp; Town Square Farmers Market</a:t>
            </a:r>
            <a:r>
              <a:rPr lang="en-US" sz="7000" b="1" dirty="0" smtClean="0"/>
              <a:t/>
            </a:r>
            <a:br>
              <a:rPr lang="en-US" sz="7000" b="1" dirty="0" smtClean="0"/>
            </a:br>
            <a:r>
              <a:rPr lang="en-US" dirty="0" smtClean="0"/>
              <a:t/>
            </a:r>
            <a:br>
              <a:rPr lang="en-US" dirty="0" smtClean="0"/>
            </a:br>
            <a:r>
              <a:rPr lang="en-US" sz="4500" dirty="0" smtClean="0"/>
              <a:t>Molly </a:t>
            </a:r>
            <a:r>
              <a:rPr lang="en-US" sz="4500" dirty="0" err="1" smtClean="0"/>
              <a:t>Soeby</a:t>
            </a:r>
            <a:endParaRPr lang="en-US" sz="4500" dirty="0"/>
          </a:p>
        </p:txBody>
      </p:sp>
    </p:spTree>
    <p:extLst>
      <p:ext uri="{BB962C8B-B14F-4D97-AF65-F5344CB8AC3E}">
        <p14:creationId xmlns:p14="http://schemas.microsoft.com/office/powerpoint/2010/main" val="3299061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Ugly Food of the North</a:t>
            </a:r>
            <a:endParaRPr lang="en-US" b="1" dirty="0"/>
          </a:p>
        </p:txBody>
      </p:sp>
      <p:pic>
        <p:nvPicPr>
          <p:cNvPr id="6" name="Picture 5" descr="DSCF0840.JPG"/>
          <p:cNvPicPr>
            <a:picLocks noChangeAspect="1"/>
          </p:cNvPicPr>
          <p:nvPr/>
        </p:nvPicPr>
        <p:blipFill rotWithShape="1">
          <a:blip r:embed="rId2" cstate="email">
            <a:extLst>
              <a:ext uri="{28A0092B-C50C-407E-A947-70E740481C1C}">
                <a14:useLocalDpi xmlns:a14="http://schemas.microsoft.com/office/drawing/2010/main" val="0"/>
              </a:ext>
            </a:extLst>
          </a:blip>
          <a:srcRect t="3700" b="12239"/>
          <a:stretch/>
        </p:blipFill>
        <p:spPr>
          <a:xfrm rot="16200000">
            <a:off x="-825108" y="2695180"/>
            <a:ext cx="5183991" cy="2905125"/>
          </a:xfrm>
          <a:prstGeom prst="rect">
            <a:avLst/>
          </a:prstGeom>
        </p:spPr>
      </p:pic>
      <p:pic>
        <p:nvPicPr>
          <p:cNvPr id="7" name="Picture 6" descr="DSCF087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8999" y="1555748"/>
            <a:ext cx="4810125" cy="3206750"/>
          </a:xfrm>
          <a:prstGeom prst="rect">
            <a:avLst/>
          </a:prstGeom>
        </p:spPr>
      </p:pic>
      <p:pic>
        <p:nvPicPr>
          <p:cNvPr id="10" name="Picture 9" descr="DSCF0865.JPG"/>
          <p:cNvPicPr>
            <a:picLocks noChangeAspect="1"/>
          </p:cNvPicPr>
          <p:nvPr/>
        </p:nvPicPr>
        <p:blipFill rotWithShape="1">
          <a:blip r:embed="rId4" cstate="email">
            <a:extLst>
              <a:ext uri="{28A0092B-C50C-407E-A947-70E740481C1C}">
                <a14:useLocalDpi xmlns:a14="http://schemas.microsoft.com/office/drawing/2010/main" val="0"/>
              </a:ext>
            </a:extLst>
          </a:blip>
          <a:srcRect b="27684"/>
          <a:stretch/>
        </p:blipFill>
        <p:spPr>
          <a:xfrm>
            <a:off x="3424406" y="4418542"/>
            <a:ext cx="4814718" cy="2321196"/>
          </a:xfrm>
          <a:prstGeom prst="rect">
            <a:avLst/>
          </a:prstGeom>
        </p:spPr>
      </p:pic>
    </p:spTree>
    <p:extLst>
      <p:ext uri="{BB962C8B-B14F-4D97-AF65-F5344CB8AC3E}">
        <p14:creationId xmlns:p14="http://schemas.microsoft.com/office/powerpoint/2010/main" val="561563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Ugly Food of the North</a:t>
            </a:r>
            <a:endParaRPr lang="en-US" b="1" dirty="0"/>
          </a:p>
        </p:txBody>
      </p:sp>
      <p:sp>
        <p:nvSpPr>
          <p:cNvPr id="3" name="Content Placeholder 2"/>
          <p:cNvSpPr>
            <a:spLocks noGrp="1"/>
          </p:cNvSpPr>
          <p:nvPr>
            <p:ph idx="1"/>
          </p:nvPr>
        </p:nvSpPr>
        <p:spPr>
          <a:xfrm>
            <a:off x="457200" y="1417638"/>
            <a:ext cx="7620000" cy="5218112"/>
          </a:xfrm>
        </p:spPr>
        <p:txBody>
          <a:bodyPr>
            <a:normAutofit lnSpcReduction="10000"/>
          </a:bodyPr>
          <a:lstStyle/>
          <a:p>
            <a:r>
              <a:rPr lang="en-US" dirty="0" smtClean="0"/>
              <a:t>Formed in August 2015 &amp; three events to date: </a:t>
            </a:r>
          </a:p>
          <a:p>
            <a:pPr lvl="1"/>
            <a:r>
              <a:rPr lang="en-US" b="1" dirty="0" smtClean="0"/>
              <a:t>Ugly Food Market &amp; Potluck </a:t>
            </a:r>
            <a:r>
              <a:rPr lang="en-US" i="1" dirty="0" smtClean="0"/>
              <a:t>(August 29 &amp; September 1)</a:t>
            </a:r>
          </a:p>
          <a:p>
            <a:pPr lvl="2"/>
            <a:r>
              <a:rPr lang="en-US" dirty="0" smtClean="0"/>
              <a:t>Held at the Red River Market &amp; </a:t>
            </a:r>
            <a:r>
              <a:rPr lang="en-US" dirty="0" err="1" smtClean="0"/>
              <a:t>Drekker</a:t>
            </a:r>
            <a:r>
              <a:rPr lang="en-US" dirty="0" smtClean="0"/>
              <a:t> Brewery</a:t>
            </a:r>
          </a:p>
          <a:p>
            <a:pPr lvl="2"/>
            <a:r>
              <a:rPr lang="en-US" dirty="0" smtClean="0"/>
              <a:t>Over 100 attendees</a:t>
            </a:r>
          </a:p>
          <a:p>
            <a:pPr lvl="1"/>
            <a:r>
              <a:rPr lang="en-US" b="1" dirty="0" smtClean="0"/>
              <a:t>Ugly Food Community Conversation &amp; Happy Hour </a:t>
            </a:r>
            <a:r>
              <a:rPr lang="en-US" i="1" dirty="0" smtClean="0"/>
              <a:t>(October 15)</a:t>
            </a:r>
            <a:endParaRPr lang="en-US" b="1" dirty="0" smtClean="0"/>
          </a:p>
          <a:p>
            <a:pPr lvl="2"/>
            <a:r>
              <a:rPr lang="en-US" dirty="0" err="1" smtClean="0"/>
              <a:t>Rourke</a:t>
            </a:r>
            <a:r>
              <a:rPr lang="en-US" dirty="0" smtClean="0"/>
              <a:t> Art Museum</a:t>
            </a:r>
          </a:p>
          <a:p>
            <a:pPr lvl="2"/>
            <a:r>
              <a:rPr lang="en-US" dirty="0" smtClean="0"/>
              <a:t>65 attendees</a:t>
            </a:r>
          </a:p>
          <a:p>
            <a:pPr lvl="1"/>
            <a:r>
              <a:rPr lang="en-US" b="1" dirty="0" smtClean="0"/>
              <a:t>Local Ugly Food Buffet </a:t>
            </a:r>
            <a:r>
              <a:rPr lang="en-US" i="1" dirty="0" smtClean="0"/>
              <a:t>(November 1) </a:t>
            </a:r>
            <a:endParaRPr lang="en-US" b="1" dirty="0" smtClean="0"/>
          </a:p>
          <a:p>
            <a:pPr lvl="2"/>
            <a:r>
              <a:rPr lang="en-US" dirty="0" smtClean="0"/>
              <a:t>Everest </a:t>
            </a:r>
            <a:r>
              <a:rPr lang="en-US" dirty="0" err="1" smtClean="0"/>
              <a:t>Tikka</a:t>
            </a:r>
            <a:endParaRPr lang="en-US" dirty="0" smtClean="0"/>
          </a:p>
          <a:p>
            <a:pPr lvl="2"/>
            <a:r>
              <a:rPr lang="en-US" dirty="0" smtClean="0"/>
              <a:t>118 attendees @ $10.00 = $1,180 in revenue for a new, local food business (+showing that selling local, ugly food = customers!)</a:t>
            </a:r>
            <a:endParaRPr lang="en-US" dirty="0"/>
          </a:p>
          <a:p>
            <a:pPr lvl="1"/>
            <a:r>
              <a:rPr lang="en-US" dirty="0" smtClean="0"/>
              <a:t>Facebook: </a:t>
            </a:r>
            <a:r>
              <a:rPr lang="en-US" dirty="0" smtClean="0">
                <a:hlinkClick r:id="rId2"/>
              </a:rPr>
              <a:t>www.facebook.com/fmuglyfood</a:t>
            </a:r>
            <a:endParaRPr lang="en-US" dirty="0" smtClean="0"/>
          </a:p>
          <a:p>
            <a:pPr lvl="1"/>
            <a:r>
              <a:rPr lang="en-US" dirty="0" err="1" smtClean="0"/>
              <a:t>Instagram</a:t>
            </a:r>
            <a:r>
              <a:rPr lang="en-US" dirty="0" smtClean="0"/>
              <a:t>: </a:t>
            </a:r>
            <a:r>
              <a:rPr lang="en-US" dirty="0" smtClean="0">
                <a:hlinkClick r:id="rId3"/>
              </a:rPr>
              <a:t>www.instagram.com/fmuglyfood</a:t>
            </a:r>
            <a:endParaRPr lang="en-US" dirty="0" smtClean="0"/>
          </a:p>
          <a:p>
            <a:pPr lvl="1"/>
            <a:r>
              <a:rPr lang="en-US" dirty="0" smtClean="0"/>
              <a:t>Twitter: </a:t>
            </a:r>
            <a:r>
              <a:rPr lang="en-US" dirty="0" smtClean="0">
                <a:hlinkClick r:id="rId4"/>
              </a:rPr>
              <a:t>www.twitter.com/fmuglyfood</a:t>
            </a:r>
            <a:endParaRPr lang="en-US" dirty="0" smtClean="0"/>
          </a:p>
          <a:p>
            <a:pPr lvl="1"/>
            <a:r>
              <a:rPr lang="en-US" dirty="0" smtClean="0">
                <a:hlinkClick r:id="rId5"/>
              </a:rPr>
              <a:t>www.fmuglyfood.com</a:t>
            </a:r>
            <a:r>
              <a:rPr lang="en-US" dirty="0" smtClean="0"/>
              <a:t> </a:t>
            </a:r>
          </a:p>
        </p:txBody>
      </p:sp>
      <p:pic>
        <p:nvPicPr>
          <p:cNvPr id="4" name="Picture 3" descr="11924819_522771377873831_4911331968614208436_o.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70273" y="274638"/>
            <a:ext cx="1406927" cy="1406927"/>
          </a:xfrm>
          <a:prstGeom prst="rect">
            <a:avLst/>
          </a:prstGeom>
        </p:spPr>
      </p:pic>
    </p:spTree>
    <p:extLst>
      <p:ext uri="{BB962C8B-B14F-4D97-AF65-F5344CB8AC3E}">
        <p14:creationId xmlns:p14="http://schemas.microsoft.com/office/powerpoint/2010/main" val="2597007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1-09 at 9.16.47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5175250" cy="2824564"/>
          </a:xfrm>
          <a:prstGeom prst="rect">
            <a:avLst/>
          </a:prstGeom>
        </p:spPr>
      </p:pic>
      <p:pic>
        <p:nvPicPr>
          <p:cNvPr id="5" name="Picture 4" descr="Screen Shot 2015-11-09 at 9.16.55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335081"/>
            <a:ext cx="5476122" cy="4110168"/>
          </a:xfrm>
          <a:prstGeom prst="rect">
            <a:avLst/>
          </a:prstGeom>
        </p:spPr>
      </p:pic>
      <p:pic>
        <p:nvPicPr>
          <p:cNvPr id="6" name="Picture 5" descr="11924819_522771377873831_4911331968614208436_o.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76122" y="252815"/>
            <a:ext cx="2571750" cy="2571750"/>
          </a:xfrm>
          <a:prstGeom prst="rect">
            <a:avLst/>
          </a:prstGeom>
        </p:spPr>
      </p:pic>
      <p:pic>
        <p:nvPicPr>
          <p:cNvPr id="7" name="Picture 6" descr="11892308_1647611672121216_5821743032837299452_o.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76122" y="3366252"/>
            <a:ext cx="2888497" cy="2888497"/>
          </a:xfrm>
          <a:prstGeom prst="rect">
            <a:avLst/>
          </a:prstGeom>
        </p:spPr>
      </p:pic>
      <p:sp>
        <p:nvSpPr>
          <p:cNvPr id="8" name="TextBox 7"/>
          <p:cNvSpPr txBox="1"/>
          <p:nvPr/>
        </p:nvSpPr>
        <p:spPr>
          <a:xfrm>
            <a:off x="1697872" y="825500"/>
            <a:ext cx="3778250" cy="784830"/>
          </a:xfrm>
          <a:prstGeom prst="rect">
            <a:avLst/>
          </a:prstGeom>
          <a:noFill/>
        </p:spPr>
        <p:txBody>
          <a:bodyPr wrap="square" rtlCol="0">
            <a:spAutoFit/>
          </a:bodyPr>
          <a:lstStyle/>
          <a:p>
            <a:r>
              <a:rPr lang="en-US" sz="4500" b="1" dirty="0" smtClean="0">
                <a:solidFill>
                  <a:srgbClr val="FF0000"/>
                </a:solidFill>
                <a:latin typeface="Candara"/>
                <a:cs typeface="Candara"/>
              </a:rPr>
              <a:t>#</a:t>
            </a:r>
            <a:r>
              <a:rPr lang="en-US" sz="4500" b="1" dirty="0" err="1" smtClean="0">
                <a:solidFill>
                  <a:srgbClr val="FF0000"/>
                </a:solidFill>
                <a:latin typeface="Candara"/>
                <a:cs typeface="Candara"/>
              </a:rPr>
              <a:t>FMUglyFood</a:t>
            </a:r>
            <a:endParaRPr lang="en-US" sz="4500" b="1" dirty="0">
              <a:solidFill>
                <a:srgbClr val="FF0000"/>
              </a:solidFill>
              <a:latin typeface="Candara"/>
              <a:cs typeface="Candara"/>
            </a:endParaRPr>
          </a:p>
        </p:txBody>
      </p:sp>
    </p:spTree>
    <p:extLst>
      <p:ext uri="{BB962C8B-B14F-4D97-AF65-F5344CB8AC3E}">
        <p14:creationId xmlns:p14="http://schemas.microsoft.com/office/powerpoint/2010/main" val="2588748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Leadership for Local Foods Blogs</a:t>
            </a:r>
            <a:endParaRPr lang="en-US" b="1" dirty="0"/>
          </a:p>
        </p:txBody>
      </p:sp>
      <p:pic>
        <p:nvPicPr>
          <p:cNvPr id="5" name="Picture 4" descr="Screen Shot 2015-07-14 at 11.37.58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1766599"/>
            <a:ext cx="8413141" cy="5091401"/>
          </a:xfrm>
          <a:prstGeom prst="rect">
            <a:avLst/>
          </a:prstGeom>
        </p:spPr>
      </p:pic>
      <p:pic>
        <p:nvPicPr>
          <p:cNvPr id="6" name="Picture 5" descr="ExtensionService2line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640" y="1042988"/>
            <a:ext cx="3492500" cy="749300"/>
          </a:xfrm>
          <a:prstGeom prst="rect">
            <a:avLst/>
          </a:prstGeom>
        </p:spPr>
      </p:pic>
    </p:spTree>
    <p:extLst>
      <p:ext uri="{BB962C8B-B14F-4D97-AF65-F5344CB8AC3E}">
        <p14:creationId xmlns:p14="http://schemas.microsoft.com/office/powerpoint/2010/main" val="292125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Town Square EBT sign.jpg"/>
          <p:cNvPicPr>
            <a:picLocks noChangeAspect="1"/>
          </p:cNvPicPr>
          <p:nvPr/>
        </p:nvPicPr>
        <p:blipFill rotWithShape="1">
          <a:blip r:embed="rId4" cstate="email">
            <a:extLst>
              <a:ext uri="{28A0092B-C50C-407E-A947-70E740481C1C}">
                <a14:useLocalDpi xmlns:a14="http://schemas.microsoft.com/office/drawing/2010/main" val="0"/>
              </a:ext>
            </a:extLst>
          </a:blip>
          <a:srcRect t="34796" b="28173"/>
          <a:stretch/>
        </p:blipFill>
        <p:spPr>
          <a:xfrm>
            <a:off x="0" y="4663221"/>
            <a:ext cx="9144000" cy="2539596"/>
          </a:xfrm>
          <a:prstGeom prst="rect">
            <a:avLst/>
          </a:prstGeom>
        </p:spPr>
      </p:pic>
    </p:spTree>
    <p:extLst>
      <p:ext uri="{BB962C8B-B14F-4D97-AF65-F5344CB8AC3E}">
        <p14:creationId xmlns:p14="http://schemas.microsoft.com/office/powerpoint/2010/main" val="50586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FAARMS/Economic Development Summit (SOLE)</a:t>
            </a:r>
            <a:br>
              <a:rPr lang="en-US" sz="3000" b="1" dirty="0" smtClean="0"/>
            </a:br>
            <a:r>
              <a:rPr lang="en-US" sz="3000" i="1" dirty="0" smtClean="0"/>
              <a:t>Sue </a:t>
            </a:r>
            <a:r>
              <a:rPr lang="en-US" sz="3000" i="1" dirty="0" err="1" smtClean="0"/>
              <a:t>Balcom</a:t>
            </a:r>
            <a:endParaRPr lang="en-US" sz="3000" i="1" dirty="0"/>
          </a:p>
        </p:txBody>
      </p:sp>
      <p:sp>
        <p:nvSpPr>
          <p:cNvPr id="3" name="Content Placeholder 2"/>
          <p:cNvSpPr>
            <a:spLocks noGrp="1"/>
          </p:cNvSpPr>
          <p:nvPr>
            <p:ph idx="1"/>
          </p:nvPr>
        </p:nvSpPr>
        <p:spPr>
          <a:xfrm>
            <a:off x="457200" y="1600200"/>
            <a:ext cx="7620000" cy="5257800"/>
          </a:xfrm>
        </p:spPr>
        <p:txBody>
          <a:bodyPr>
            <a:normAutofit lnSpcReduction="10000"/>
          </a:bodyPr>
          <a:lstStyle/>
          <a:p>
            <a:r>
              <a:rPr lang="en-US" dirty="0" smtClean="0"/>
              <a:t>Objective: We </a:t>
            </a:r>
            <a:r>
              <a:rPr lang="en-US" dirty="0"/>
              <a:t>need to support farmers meeting economic developers and encourage scaling up through economic development</a:t>
            </a:r>
          </a:p>
          <a:p>
            <a:r>
              <a:rPr lang="en-US" dirty="0" smtClean="0"/>
              <a:t>Summits: </a:t>
            </a:r>
          </a:p>
          <a:p>
            <a:pPr lvl="1"/>
            <a:r>
              <a:rPr lang="en-US" dirty="0" smtClean="0"/>
              <a:t>April </a:t>
            </a:r>
            <a:r>
              <a:rPr lang="en-US" dirty="0"/>
              <a:t>14 and </a:t>
            </a:r>
            <a:r>
              <a:rPr lang="en-US" dirty="0" smtClean="0"/>
              <a:t>15, 2015 in Medora </a:t>
            </a:r>
          </a:p>
          <a:p>
            <a:pPr lvl="1"/>
            <a:r>
              <a:rPr lang="en-US" dirty="0" smtClean="0"/>
              <a:t>August 25 and 26</a:t>
            </a:r>
            <a:r>
              <a:rPr lang="en-US" baseline="30000" dirty="0" smtClean="0"/>
              <a:t>th</a:t>
            </a:r>
            <a:r>
              <a:rPr lang="en-US" dirty="0" smtClean="0"/>
              <a:t>, 2015 in Bottineau with support from USDA Rural Development</a:t>
            </a:r>
          </a:p>
          <a:p>
            <a:r>
              <a:rPr lang="en-US" dirty="0" smtClean="0"/>
              <a:t>Outcomes</a:t>
            </a:r>
            <a:r>
              <a:rPr lang="en-US" dirty="0"/>
              <a:t>: To showcase CSAs, farmers markets, food hubs, aggregation, cooperative models and support the ND local food system as </a:t>
            </a:r>
            <a:r>
              <a:rPr lang="en-US" dirty="0" smtClean="0"/>
              <a:t>a community, small and large, economic </a:t>
            </a:r>
            <a:r>
              <a:rPr lang="en-US" dirty="0"/>
              <a:t>development </a:t>
            </a:r>
          </a:p>
          <a:p>
            <a:r>
              <a:rPr lang="en-US" dirty="0" smtClean="0"/>
              <a:t>Goal: Put </a:t>
            </a:r>
            <a:r>
              <a:rPr lang="en-US" dirty="0"/>
              <a:t>a face on the farmer will encourage more JDA and Economic Development offices to support projects such as light processing and food hubs to assist with the distribution of locally grown and value added agriculture products</a:t>
            </a:r>
            <a:r>
              <a:rPr lang="en-US" dirty="0" smtClean="0"/>
              <a:t>.</a:t>
            </a:r>
          </a:p>
        </p:txBody>
      </p:sp>
    </p:spTree>
    <p:extLst>
      <p:ext uri="{BB962C8B-B14F-4D97-AF65-F5344CB8AC3E}">
        <p14:creationId xmlns:p14="http://schemas.microsoft.com/office/powerpoint/2010/main" val="268267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n Meter 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4318631" cy="4072109"/>
          </a:xfrm>
          <a:prstGeom prst="rect">
            <a:avLst/>
          </a:prstGeom>
        </p:spPr>
      </p:pic>
      <p:pic>
        <p:nvPicPr>
          <p:cNvPr id="3" name="Picture 2" descr="KEN METER.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18630" y="0"/>
            <a:ext cx="4825369" cy="3216913"/>
          </a:xfrm>
          <a:prstGeom prst="rect">
            <a:avLst/>
          </a:prstGeom>
        </p:spPr>
      </p:pic>
      <p:pic>
        <p:nvPicPr>
          <p:cNvPr id="4" name="Picture 3" descr="Mike Pretzer and Susan Davis.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15056" y="3043134"/>
            <a:ext cx="4828943" cy="3814865"/>
          </a:xfrm>
          <a:prstGeom prst="rect">
            <a:avLst/>
          </a:prstGeom>
        </p:spPr>
      </p:pic>
      <p:pic>
        <p:nvPicPr>
          <p:cNvPr id="6" name="Picture 5" descr="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072109"/>
            <a:ext cx="5794651" cy="2785890"/>
          </a:xfrm>
          <a:prstGeom prst="rect">
            <a:avLst/>
          </a:prstGeom>
        </p:spPr>
      </p:pic>
    </p:spTree>
    <p:extLst>
      <p:ext uri="{BB962C8B-B14F-4D97-AF65-F5344CB8AC3E}">
        <p14:creationId xmlns:p14="http://schemas.microsoft.com/office/powerpoint/2010/main" val="253355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b="1" dirty="0" smtClean="0"/>
              <a:t>Sustainable Gluten Free Crops in Central ND</a:t>
            </a:r>
            <a:br>
              <a:rPr lang="en-US" sz="3800" b="1" dirty="0" smtClean="0"/>
            </a:br>
            <a:r>
              <a:rPr lang="en-US" sz="3000" i="1" dirty="0" smtClean="0"/>
              <a:t>Glen </a:t>
            </a:r>
            <a:r>
              <a:rPr lang="en-US" sz="3000" i="1" dirty="0" err="1" smtClean="0"/>
              <a:t>Philbrick</a:t>
            </a:r>
            <a:endParaRPr lang="en-US" sz="3000" i="1" dirty="0"/>
          </a:p>
        </p:txBody>
      </p:sp>
      <p:sp>
        <p:nvSpPr>
          <p:cNvPr id="3" name="Content Placeholder 2"/>
          <p:cNvSpPr>
            <a:spLocks noGrp="1"/>
          </p:cNvSpPr>
          <p:nvPr>
            <p:ph idx="1"/>
          </p:nvPr>
        </p:nvSpPr>
        <p:spPr>
          <a:xfrm>
            <a:off x="457200" y="1744234"/>
            <a:ext cx="7620000" cy="5113766"/>
          </a:xfrm>
        </p:spPr>
        <p:txBody>
          <a:bodyPr>
            <a:normAutofit lnSpcReduction="10000"/>
          </a:bodyPr>
          <a:lstStyle/>
          <a:p>
            <a:r>
              <a:rPr lang="en-US" u="sng" dirty="0" smtClean="0"/>
              <a:t>Rational:</a:t>
            </a:r>
            <a:r>
              <a:rPr lang="en-US" dirty="0"/>
              <a:t>  To promote locally grown gluten free foods in central ND and prove that ND can sustainably grow gluten free foods. </a:t>
            </a:r>
          </a:p>
          <a:p>
            <a:r>
              <a:rPr lang="en-US" u="sng" dirty="0"/>
              <a:t>How Did it Go?</a:t>
            </a:r>
            <a:r>
              <a:rPr lang="en-US" dirty="0"/>
              <a:t> </a:t>
            </a:r>
            <a:r>
              <a:rPr lang="en-US" dirty="0" smtClean="0"/>
              <a:t>The </a:t>
            </a:r>
            <a:r>
              <a:rPr lang="en-US" dirty="0"/>
              <a:t>tour had 20 participants.  </a:t>
            </a:r>
            <a:r>
              <a:rPr lang="en-US" dirty="0" smtClean="0"/>
              <a:t>Had several </a:t>
            </a:r>
            <a:r>
              <a:rPr lang="en-US" dirty="0"/>
              <a:t>discussions with people about gluten free foods such as quinoa and amaranth. Distributed recipe </a:t>
            </a:r>
            <a:r>
              <a:rPr lang="en-US" dirty="0" smtClean="0"/>
              <a:t>cards</a:t>
            </a:r>
            <a:r>
              <a:rPr lang="en-US" dirty="0"/>
              <a:t> </a:t>
            </a:r>
            <a:r>
              <a:rPr lang="en-US" dirty="0" smtClean="0"/>
              <a:t>to provide meal ideas for products. </a:t>
            </a:r>
            <a:r>
              <a:rPr lang="en-US" dirty="0"/>
              <a:t> </a:t>
            </a:r>
          </a:p>
          <a:p>
            <a:r>
              <a:rPr lang="en-US" u="sng" dirty="0"/>
              <a:t>Main Outcomes:</a:t>
            </a:r>
            <a:r>
              <a:rPr lang="en-US" dirty="0"/>
              <a:t>  Most people </a:t>
            </a:r>
            <a:r>
              <a:rPr lang="en-US" dirty="0" smtClean="0"/>
              <a:t>were </a:t>
            </a:r>
            <a:r>
              <a:rPr lang="en-US" dirty="0"/>
              <a:t>not aware quinoa and amaranth could be grown in ND.   Customers were excited they will have a local option for gluten free grains.</a:t>
            </a:r>
          </a:p>
          <a:p>
            <a:r>
              <a:rPr lang="en-US" u="sng" dirty="0"/>
              <a:t>Future Plans:</a:t>
            </a:r>
            <a:r>
              <a:rPr lang="en-US" dirty="0"/>
              <a:t> </a:t>
            </a:r>
            <a:endParaRPr lang="en-US" dirty="0" smtClean="0"/>
          </a:p>
          <a:p>
            <a:pPr lvl="1"/>
            <a:r>
              <a:rPr lang="en-US" dirty="0" smtClean="0"/>
              <a:t>Will be hosting another farm tour in August. </a:t>
            </a:r>
            <a:endParaRPr lang="en-US" dirty="0"/>
          </a:p>
          <a:p>
            <a:pPr lvl="1"/>
            <a:r>
              <a:rPr lang="en-US" dirty="0" smtClean="0"/>
              <a:t>Planning to visit Kevin Murphy, Barley &amp; Alternative Crop Breeding Professor at the University of Washington, Pullman in August 2015. </a:t>
            </a:r>
            <a:endParaRPr lang="en-US" dirty="0"/>
          </a:p>
        </p:txBody>
      </p:sp>
    </p:spTree>
    <p:extLst>
      <p:ext uri="{BB962C8B-B14F-4D97-AF65-F5344CB8AC3E}">
        <p14:creationId xmlns:p14="http://schemas.microsoft.com/office/powerpoint/2010/main" val="144387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ddendale Farm Recipe Card[2].pdf"/>
          <p:cNvPicPr>
            <a:picLocks noChangeAspect="1"/>
          </p:cNvPicPr>
          <p:nvPr/>
        </p:nvPicPr>
        <p:blipFill rotWithShape="1">
          <a:blip r:embed="rId3" cstate="email">
            <a:extLst>
              <a:ext uri="{28A0092B-C50C-407E-A947-70E740481C1C}">
                <a14:useLocalDpi xmlns:a14="http://schemas.microsoft.com/office/drawing/2010/main" val="0"/>
              </a:ext>
            </a:extLst>
          </a:blip>
          <a:srcRect r="31105" b="20926"/>
          <a:stretch/>
        </p:blipFill>
        <p:spPr>
          <a:xfrm>
            <a:off x="-1" y="0"/>
            <a:ext cx="4629873" cy="6876880"/>
          </a:xfrm>
          <a:prstGeom prst="rect">
            <a:avLst/>
          </a:prstGeom>
        </p:spPr>
      </p:pic>
      <p:pic>
        <p:nvPicPr>
          <p:cNvPr id="5" name="Picture 4" descr="DSCN358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29872" y="0"/>
            <a:ext cx="4408872" cy="3306654"/>
          </a:xfrm>
          <a:prstGeom prst="rect">
            <a:avLst/>
          </a:prstGeom>
        </p:spPr>
      </p:pic>
      <p:pic>
        <p:nvPicPr>
          <p:cNvPr id="6" name="Picture 5" descr="GlennP3.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29872" y="3518261"/>
            <a:ext cx="4452984" cy="3339739"/>
          </a:xfrm>
          <a:prstGeom prst="rect">
            <a:avLst/>
          </a:prstGeom>
        </p:spPr>
      </p:pic>
    </p:spTree>
    <p:extLst>
      <p:ext uri="{BB962C8B-B14F-4D97-AF65-F5344CB8AC3E}">
        <p14:creationId xmlns:p14="http://schemas.microsoft.com/office/powerpoint/2010/main" val="125798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N3558.JPG"/>
          <p:cNvPicPr>
            <a:picLocks noGrp="1" noChangeAspect="1"/>
          </p:cNvPicPr>
          <p:nvPr>
            <p:ph idx="1"/>
          </p:nvPr>
        </p:nvPicPr>
        <p:blipFill>
          <a:blip r:embed="rId3" cstate="email">
            <a:extLst>
              <a:ext uri="{28A0092B-C50C-407E-A947-70E740481C1C}">
                <a14:useLocalDpi xmlns:a14="http://schemas.microsoft.com/office/drawing/2010/main" val="0"/>
              </a:ext>
            </a:extLst>
          </a:blip>
          <a:srcRect t="8000" b="8000"/>
          <a:stretch>
            <a:fillRect/>
          </a:stretch>
        </p:blipFill>
        <p:spPr>
          <a:xfrm>
            <a:off x="217903" y="499279"/>
            <a:ext cx="4246205" cy="2675109"/>
          </a:xfrm>
        </p:spPr>
      </p:pic>
      <p:pic>
        <p:nvPicPr>
          <p:cNvPr id="5" name="Picture 4" descr="DSCN3560.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64108" y="3404138"/>
            <a:ext cx="3976149" cy="2982112"/>
          </a:xfrm>
          <a:prstGeom prst="rect">
            <a:avLst/>
          </a:prstGeom>
        </p:spPr>
      </p:pic>
      <p:pic>
        <p:nvPicPr>
          <p:cNvPr id="6" name="Picture 5" descr="DSCN3568.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7902" y="3404137"/>
            <a:ext cx="3976149" cy="2982112"/>
          </a:xfrm>
          <a:prstGeom prst="rect">
            <a:avLst/>
          </a:prstGeom>
        </p:spPr>
      </p:pic>
      <p:pic>
        <p:nvPicPr>
          <p:cNvPr id="7" name="Picture 6" descr="DSCN3575.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29902" y="499278"/>
            <a:ext cx="3566812" cy="2675109"/>
          </a:xfrm>
          <a:prstGeom prst="rect">
            <a:avLst/>
          </a:prstGeom>
        </p:spPr>
      </p:pic>
    </p:spTree>
    <p:extLst>
      <p:ext uri="{BB962C8B-B14F-4D97-AF65-F5344CB8AC3E}">
        <p14:creationId xmlns:p14="http://schemas.microsoft.com/office/powerpoint/2010/main" val="280248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10929</TotalTime>
  <Words>2586</Words>
  <Application>Microsoft Office PowerPoint</Application>
  <PresentationFormat>On-screen Show (4:3)</PresentationFormat>
  <Paragraphs>270</Paragraphs>
  <Slides>33</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Cambria</vt:lpstr>
      <vt:lpstr>Candara</vt:lpstr>
      <vt:lpstr>Adjacency</vt:lpstr>
      <vt:lpstr>Leadership for Local Foods</vt:lpstr>
      <vt:lpstr>Project Sharing </vt:lpstr>
      <vt:lpstr>SNAP &amp; Town Square Farmers Market  Molly Soeby</vt:lpstr>
      <vt:lpstr>PowerPoint Presentation</vt:lpstr>
      <vt:lpstr>FAARMS/Economic Development Summit (SOLE) Sue Balcom</vt:lpstr>
      <vt:lpstr>PowerPoint Presentation</vt:lpstr>
      <vt:lpstr>Sustainable Gluten Free Crops in Central ND Glen Philbrick</vt:lpstr>
      <vt:lpstr>PowerPoint Presentation</vt:lpstr>
      <vt:lpstr>PowerPoint Presentation</vt:lpstr>
      <vt:lpstr>Cross-Pollination Tour to Farm to Table Co-op Stephanie Blumhagen </vt:lpstr>
      <vt:lpstr>PowerPoint Presentation</vt:lpstr>
      <vt:lpstr>Farmers Market Buying Club of Central ND Rachel Brazil</vt:lpstr>
      <vt:lpstr>Farmers Market Buying Club of Central ND Rachel Brazil</vt:lpstr>
      <vt:lpstr>BisMarket Farmers Market  Peggy Netzer</vt:lpstr>
      <vt:lpstr>United Tribes Technical College Winter Market  Jana Millner</vt:lpstr>
      <vt:lpstr>PowerPoint Presentation</vt:lpstr>
      <vt:lpstr>PowerPoint Presentation</vt:lpstr>
      <vt:lpstr>MOSES - February 2015 – La Crosse, WI  Lori Martin &amp; Annie Carlson</vt:lpstr>
      <vt:lpstr>Morning Joy Farms – Annie Carlson</vt:lpstr>
      <vt:lpstr>Northern Small Farm Alliance  Ross &amp; Amber Lockhart</vt:lpstr>
      <vt:lpstr>PowerPoint Presentation</vt:lpstr>
      <vt:lpstr>Dickey County Ag Day – April 23 Nicholas Podoll and Breana Kiser</vt:lpstr>
      <vt:lpstr>PowerPoint Presentation</vt:lpstr>
      <vt:lpstr>BISMAN Community Food Coop  Tyler &amp; Heidi Demars</vt:lpstr>
      <vt:lpstr>PowerPoint Presentation</vt:lpstr>
      <vt:lpstr>PowerPoint Presentation</vt:lpstr>
      <vt:lpstr>Red River Market Megan Myrdal</vt:lpstr>
      <vt:lpstr>PowerPoint Presentation</vt:lpstr>
      <vt:lpstr>Red River Market By Numbers</vt:lpstr>
      <vt:lpstr>Ugly Food of the North</vt:lpstr>
      <vt:lpstr>Ugly Food of the North</vt:lpstr>
      <vt:lpstr>PowerPoint Presentation</vt:lpstr>
      <vt:lpstr>Leadership for Local Foods Blogs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for Local Foods</dc:title>
  <dc:creator>Megan Myrdal</dc:creator>
  <cp:lastModifiedBy>Glenn Muske</cp:lastModifiedBy>
  <cp:revision>76</cp:revision>
  <dcterms:created xsi:type="dcterms:W3CDTF">2014-11-30T21:46:22Z</dcterms:created>
  <dcterms:modified xsi:type="dcterms:W3CDTF">2015-11-16T17:47:19Z</dcterms:modified>
</cp:coreProperties>
</file>