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2918400" cy="36576000"/>
  <p:notesSz cx="7102475" cy="9388475"/>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b="1"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b="1"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b="1"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b="1" kern="1200">
        <a:solidFill>
          <a:schemeClr val="tx1"/>
        </a:solidFill>
        <a:latin typeface="Times New Roman" pitchFamily="18" charset="0"/>
        <a:ea typeface="+mn-ea"/>
        <a:cs typeface="Arial" charset="0"/>
      </a:defRPr>
    </a:lvl5pPr>
    <a:lvl6pPr marL="2286000" algn="l" defTabSz="914400" rtl="0" eaLnBrk="1" latinLnBrk="0" hangingPunct="1">
      <a:defRPr sz="2400" b="1" kern="1200">
        <a:solidFill>
          <a:schemeClr val="tx1"/>
        </a:solidFill>
        <a:latin typeface="Times New Roman" pitchFamily="18" charset="0"/>
        <a:ea typeface="+mn-ea"/>
        <a:cs typeface="Arial" charset="0"/>
      </a:defRPr>
    </a:lvl6pPr>
    <a:lvl7pPr marL="2743200" algn="l" defTabSz="914400" rtl="0" eaLnBrk="1" latinLnBrk="0" hangingPunct="1">
      <a:defRPr sz="2400" b="1" kern="1200">
        <a:solidFill>
          <a:schemeClr val="tx1"/>
        </a:solidFill>
        <a:latin typeface="Times New Roman" pitchFamily="18" charset="0"/>
        <a:ea typeface="+mn-ea"/>
        <a:cs typeface="Arial" charset="0"/>
      </a:defRPr>
    </a:lvl7pPr>
    <a:lvl8pPr marL="3200400" algn="l" defTabSz="914400" rtl="0" eaLnBrk="1" latinLnBrk="0" hangingPunct="1">
      <a:defRPr sz="2400" b="1" kern="1200">
        <a:solidFill>
          <a:schemeClr val="tx1"/>
        </a:solidFill>
        <a:latin typeface="Times New Roman" pitchFamily="18" charset="0"/>
        <a:ea typeface="+mn-ea"/>
        <a:cs typeface="Arial" charset="0"/>
      </a:defRPr>
    </a:lvl8pPr>
    <a:lvl9pPr marL="3657600" algn="l" defTabSz="914400" rtl="0" eaLnBrk="1" latinLnBrk="0" hangingPunct="1">
      <a:defRPr sz="2400" b="1"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11520">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FFC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7050" autoAdjust="0"/>
    <p:restoredTop sz="99376" autoAdjust="0"/>
  </p:normalViewPr>
  <p:slideViewPr>
    <p:cSldViewPr>
      <p:cViewPr>
        <p:scale>
          <a:sx n="40" d="100"/>
          <a:sy n="40" d="100"/>
        </p:scale>
        <p:origin x="30" y="-5598"/>
      </p:cViewPr>
      <p:guideLst>
        <p:guide orient="horz" pos="11520"/>
        <p:guide pos="103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RobertPyne1:Documents:Hops:Acid%20data:Master_1_3_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Sheet2!$D$11</c:f>
              <c:strCache>
                <c:ptCount val="1"/>
                <c:pt idx="0">
                  <c:v>β-myrcene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Sheet2!$C$12:$C$15</c:f>
              <c:strCache>
                <c:ptCount val="4"/>
                <c:pt idx="0">
                  <c:v>1</c:v>
                </c:pt>
                <c:pt idx="1">
                  <c:v>4</c:v>
                </c:pt>
                <c:pt idx="2">
                  <c:v>5</c:v>
                </c:pt>
                <c:pt idx="3">
                  <c:v>HopUnion (Washington, USA)</c:v>
                </c:pt>
              </c:strCache>
            </c:strRef>
          </c:cat>
          <c:val>
            <c:numRef>
              <c:f>Sheet2!$D$12:$D$15</c:f>
              <c:numCache>
                <c:formatCode>0.00%</c:formatCode>
                <c:ptCount val="4"/>
                <c:pt idx="0">
                  <c:v>0.39157084366740302</c:v>
                </c:pt>
                <c:pt idx="1">
                  <c:v>0.470873742261252</c:v>
                </c:pt>
                <c:pt idx="2">
                  <c:v>0.53284298173256694</c:v>
                </c:pt>
                <c:pt idx="3">
                  <c:v>0.35499999999999998</c:v>
                </c:pt>
              </c:numCache>
            </c:numRef>
          </c:val>
          <c:extLst>
            <c:ext xmlns:c16="http://schemas.microsoft.com/office/drawing/2014/chart" uri="{C3380CC4-5D6E-409C-BE32-E72D297353CC}">
              <c16:uniqueId val="{00000000-85D1-40C2-BB4D-BE20C18F7947}"/>
            </c:ext>
          </c:extLst>
        </c:ser>
        <c:ser>
          <c:idx val="1"/>
          <c:order val="1"/>
          <c:tx>
            <c:strRef>
              <c:f>Sheet2!$E$11</c:f>
              <c:strCache>
                <c:ptCount val="1"/>
                <c:pt idx="0">
                  <c:v>α-Humulene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Sheet2!$C$12:$C$15</c:f>
              <c:strCache>
                <c:ptCount val="4"/>
                <c:pt idx="0">
                  <c:v>1</c:v>
                </c:pt>
                <c:pt idx="1">
                  <c:v>4</c:v>
                </c:pt>
                <c:pt idx="2">
                  <c:v>5</c:v>
                </c:pt>
                <c:pt idx="3">
                  <c:v>HopUnion (Washington, USA)</c:v>
                </c:pt>
              </c:strCache>
            </c:strRef>
          </c:cat>
          <c:val>
            <c:numRef>
              <c:f>Sheet2!$E$12:$E$15</c:f>
              <c:numCache>
                <c:formatCode>0.00%</c:formatCode>
                <c:ptCount val="4"/>
                <c:pt idx="0">
                  <c:v>0.24097023953624799</c:v>
                </c:pt>
                <c:pt idx="1">
                  <c:v>0.19430486658210899</c:v>
                </c:pt>
                <c:pt idx="2">
                  <c:v>0.17157794433648901</c:v>
                </c:pt>
                <c:pt idx="3">
                  <c:v>0.13</c:v>
                </c:pt>
              </c:numCache>
            </c:numRef>
          </c:val>
          <c:extLst>
            <c:ext xmlns:c16="http://schemas.microsoft.com/office/drawing/2014/chart" uri="{C3380CC4-5D6E-409C-BE32-E72D297353CC}">
              <c16:uniqueId val="{00000001-85D1-40C2-BB4D-BE20C18F7947}"/>
            </c:ext>
          </c:extLst>
        </c:ser>
        <c:ser>
          <c:idx val="2"/>
          <c:order val="2"/>
          <c:tx>
            <c:strRef>
              <c:f>Sheet2!$F$11</c:f>
              <c:strCache>
                <c:ptCount val="1"/>
                <c:pt idx="0">
                  <c:v>β-caryophyllene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Sheet2!$C$12:$C$15</c:f>
              <c:strCache>
                <c:ptCount val="4"/>
                <c:pt idx="0">
                  <c:v>1</c:v>
                </c:pt>
                <c:pt idx="1">
                  <c:v>4</c:v>
                </c:pt>
                <c:pt idx="2">
                  <c:v>5</c:v>
                </c:pt>
                <c:pt idx="3">
                  <c:v>HopUnion (Washington, USA)</c:v>
                </c:pt>
              </c:strCache>
            </c:strRef>
          </c:cat>
          <c:val>
            <c:numRef>
              <c:f>Sheet2!$F$12:$F$15</c:f>
              <c:numCache>
                <c:formatCode>0.00%</c:formatCode>
                <c:ptCount val="4"/>
                <c:pt idx="0">
                  <c:v>9.9453957105429494E-2</c:v>
                </c:pt>
                <c:pt idx="1">
                  <c:v>7.7659321598985406E-2</c:v>
                </c:pt>
                <c:pt idx="2">
                  <c:v>8.4666905735842402E-2</c:v>
                </c:pt>
                <c:pt idx="3">
                  <c:v>4.4999999999999998E-2</c:v>
                </c:pt>
              </c:numCache>
            </c:numRef>
          </c:val>
          <c:extLst>
            <c:ext xmlns:c16="http://schemas.microsoft.com/office/drawing/2014/chart" uri="{C3380CC4-5D6E-409C-BE32-E72D297353CC}">
              <c16:uniqueId val="{00000002-85D1-40C2-BB4D-BE20C18F7947}"/>
            </c:ext>
          </c:extLst>
        </c:ser>
        <c:dLbls>
          <c:showLegendKey val="0"/>
          <c:showVal val="1"/>
          <c:showCatName val="0"/>
          <c:showSerName val="0"/>
          <c:showPercent val="0"/>
          <c:showBubbleSize val="0"/>
        </c:dLbls>
        <c:gapWidth val="75"/>
        <c:axId val="2116632168"/>
        <c:axId val="2103395368"/>
      </c:barChart>
      <c:catAx>
        <c:axId val="2116632168"/>
        <c:scaling>
          <c:orientation val="minMax"/>
        </c:scaling>
        <c:delete val="0"/>
        <c:axPos val="b"/>
        <c:title>
          <c:tx>
            <c:rich>
              <a:bodyPr/>
              <a:lstStyle/>
              <a:p>
                <a:pPr>
                  <a:defRPr sz="2000"/>
                </a:pPr>
                <a:r>
                  <a:rPr lang="en-US" sz="2000"/>
                  <a:t>Location ID</a:t>
                </a:r>
              </a:p>
            </c:rich>
          </c:tx>
          <c:layout/>
          <c:overlay val="0"/>
        </c:title>
        <c:numFmt formatCode="General" sourceLinked="0"/>
        <c:majorTickMark val="none"/>
        <c:minorTickMark val="none"/>
        <c:tickLblPos val="nextTo"/>
        <c:txPr>
          <a:bodyPr/>
          <a:lstStyle/>
          <a:p>
            <a:pPr>
              <a:defRPr sz="2000"/>
            </a:pPr>
            <a:endParaRPr lang="en-US"/>
          </a:p>
        </c:txPr>
        <c:crossAx val="2103395368"/>
        <c:crosses val="autoZero"/>
        <c:auto val="1"/>
        <c:lblAlgn val="ctr"/>
        <c:lblOffset val="100"/>
        <c:noMultiLvlLbl val="0"/>
      </c:catAx>
      <c:valAx>
        <c:axId val="2103395368"/>
        <c:scaling>
          <c:orientation val="minMax"/>
        </c:scaling>
        <c:delete val="0"/>
        <c:axPos val="l"/>
        <c:title>
          <c:tx>
            <c:rich>
              <a:bodyPr rot="-5400000" vert="horz"/>
              <a:lstStyle/>
              <a:p>
                <a:pPr>
                  <a:defRPr sz="2000"/>
                </a:pPr>
                <a:r>
                  <a:rPr lang="en-US" sz="2000"/>
                  <a:t>Relative Peercentage</a:t>
                </a:r>
              </a:p>
            </c:rich>
          </c:tx>
          <c:layout/>
          <c:overlay val="0"/>
        </c:title>
        <c:numFmt formatCode="0%" sourceLinked="0"/>
        <c:majorTickMark val="none"/>
        <c:minorTickMark val="none"/>
        <c:tickLblPos val="nextTo"/>
        <c:txPr>
          <a:bodyPr/>
          <a:lstStyle/>
          <a:p>
            <a:pPr>
              <a:defRPr sz="1400"/>
            </a:pPr>
            <a:endParaRPr lang="en-US"/>
          </a:p>
        </c:txPr>
        <c:crossAx val="2116632168"/>
        <c:crosses val="autoZero"/>
        <c:crossBetween val="between"/>
      </c:valAx>
      <c:spPr>
        <a:ln>
          <a:solidFill>
            <a:srgbClr val="000000"/>
          </a:solidFill>
        </a:ln>
      </c:spPr>
    </c:plotArea>
    <c:legend>
      <c:legendPos val="b"/>
      <c:layout/>
      <c:overlay val="0"/>
      <c:spPr>
        <a:ln>
          <a:solidFill>
            <a:schemeClr val="tx1"/>
          </a:solidFill>
        </a:ln>
      </c:spPr>
      <c:txPr>
        <a:bodyPr/>
        <a:lstStyle/>
        <a:p>
          <a:pPr>
            <a:defRPr sz="20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8048" cy="470356"/>
          </a:xfrm>
          <a:prstGeom prst="rect">
            <a:avLst/>
          </a:prstGeom>
          <a:noFill/>
          <a:ln w="9525">
            <a:noFill/>
            <a:miter lim="800000"/>
            <a:headEnd/>
            <a:tailEnd/>
          </a:ln>
          <a:effectLst/>
        </p:spPr>
        <p:txBody>
          <a:bodyPr vert="horz" wrap="square" lIns="93334" tIns="46667" rIns="93334" bIns="46667" numCol="1" anchor="t" anchorCtr="0" compatLnSpc="1">
            <a:prstTxWarp prst="textNoShape">
              <a:avLst/>
            </a:prstTxWarp>
          </a:bodyPr>
          <a:lstStyle>
            <a:lvl1pPr>
              <a:defRPr sz="1300" b="0">
                <a:cs typeface="+mn-cs"/>
              </a:defRPr>
            </a:lvl1pPr>
          </a:lstStyle>
          <a:p>
            <a:pPr>
              <a:defRPr/>
            </a:pPr>
            <a:endParaRPr lang="ko-KR" altLang="ko-KR"/>
          </a:p>
        </p:txBody>
      </p:sp>
      <p:sp>
        <p:nvSpPr>
          <p:cNvPr id="4099" name="Rectangle 3"/>
          <p:cNvSpPr>
            <a:spLocks noGrp="1" noChangeArrowheads="1"/>
          </p:cNvSpPr>
          <p:nvPr>
            <p:ph type="dt" sz="quarter" idx="1"/>
          </p:nvPr>
        </p:nvSpPr>
        <p:spPr bwMode="auto">
          <a:xfrm>
            <a:off x="4024429" y="0"/>
            <a:ext cx="3078047" cy="470356"/>
          </a:xfrm>
          <a:prstGeom prst="rect">
            <a:avLst/>
          </a:prstGeom>
          <a:noFill/>
          <a:ln w="9525">
            <a:noFill/>
            <a:miter lim="800000"/>
            <a:headEnd/>
            <a:tailEnd/>
          </a:ln>
          <a:effectLst/>
        </p:spPr>
        <p:txBody>
          <a:bodyPr vert="horz" wrap="square" lIns="93334" tIns="46667" rIns="93334" bIns="46667" numCol="1" anchor="t" anchorCtr="0" compatLnSpc="1">
            <a:prstTxWarp prst="textNoShape">
              <a:avLst/>
            </a:prstTxWarp>
          </a:bodyPr>
          <a:lstStyle>
            <a:lvl1pPr algn="r">
              <a:defRPr sz="1300" b="0">
                <a:cs typeface="+mn-cs"/>
              </a:defRPr>
            </a:lvl1pPr>
          </a:lstStyle>
          <a:p>
            <a:pPr>
              <a:defRPr/>
            </a:pPr>
            <a:endParaRPr lang="ko-KR" altLang="ko-KR"/>
          </a:p>
        </p:txBody>
      </p:sp>
      <p:sp>
        <p:nvSpPr>
          <p:cNvPr id="4100" name="Rectangle 4"/>
          <p:cNvSpPr>
            <a:spLocks noGrp="1" noChangeArrowheads="1"/>
          </p:cNvSpPr>
          <p:nvPr>
            <p:ph type="ftr" sz="quarter" idx="2"/>
          </p:nvPr>
        </p:nvSpPr>
        <p:spPr bwMode="auto">
          <a:xfrm>
            <a:off x="0" y="8918120"/>
            <a:ext cx="3078048" cy="470355"/>
          </a:xfrm>
          <a:prstGeom prst="rect">
            <a:avLst/>
          </a:prstGeom>
          <a:noFill/>
          <a:ln w="9525">
            <a:noFill/>
            <a:miter lim="800000"/>
            <a:headEnd/>
            <a:tailEnd/>
          </a:ln>
          <a:effectLst/>
        </p:spPr>
        <p:txBody>
          <a:bodyPr vert="horz" wrap="square" lIns="93334" tIns="46667" rIns="93334" bIns="46667" numCol="1" anchor="b" anchorCtr="0" compatLnSpc="1">
            <a:prstTxWarp prst="textNoShape">
              <a:avLst/>
            </a:prstTxWarp>
          </a:bodyPr>
          <a:lstStyle>
            <a:lvl1pPr>
              <a:defRPr sz="1300" b="0">
                <a:cs typeface="+mn-cs"/>
              </a:defRPr>
            </a:lvl1pPr>
          </a:lstStyle>
          <a:p>
            <a:pPr>
              <a:defRPr/>
            </a:pPr>
            <a:endParaRPr lang="ko-KR" altLang="ko-KR"/>
          </a:p>
        </p:txBody>
      </p:sp>
      <p:sp>
        <p:nvSpPr>
          <p:cNvPr id="4101" name="Rectangle 5"/>
          <p:cNvSpPr>
            <a:spLocks noGrp="1" noChangeArrowheads="1"/>
          </p:cNvSpPr>
          <p:nvPr>
            <p:ph type="sldNum" sz="quarter" idx="3"/>
          </p:nvPr>
        </p:nvSpPr>
        <p:spPr bwMode="auto">
          <a:xfrm>
            <a:off x="4024429" y="8918120"/>
            <a:ext cx="3078047" cy="470355"/>
          </a:xfrm>
          <a:prstGeom prst="rect">
            <a:avLst/>
          </a:prstGeom>
          <a:noFill/>
          <a:ln w="9525">
            <a:noFill/>
            <a:miter lim="800000"/>
            <a:headEnd/>
            <a:tailEnd/>
          </a:ln>
          <a:effectLst/>
        </p:spPr>
        <p:txBody>
          <a:bodyPr vert="horz" wrap="square" lIns="93334" tIns="46667" rIns="93334" bIns="46667" numCol="1" anchor="b" anchorCtr="0" compatLnSpc="1">
            <a:prstTxWarp prst="textNoShape">
              <a:avLst/>
            </a:prstTxWarp>
          </a:bodyPr>
          <a:lstStyle>
            <a:lvl1pPr algn="r">
              <a:defRPr sz="1300" b="0">
                <a:ea typeface="굴림" pitchFamily="50" charset="-127"/>
                <a:cs typeface="+mn-cs"/>
              </a:defRPr>
            </a:lvl1pPr>
          </a:lstStyle>
          <a:p>
            <a:pPr>
              <a:defRPr/>
            </a:pPr>
            <a:fld id="{110B2D36-1787-423C-A9D2-74AF731A5A3C}" type="slidenum">
              <a:rPr lang="en-US" altLang="ko-KR"/>
              <a:pPr>
                <a:defRPr/>
              </a:pPr>
              <a:t>‹#›</a:t>
            </a:fld>
            <a:endParaRPr lang="en-US" altLang="ko-KR" dirty="0"/>
          </a:p>
        </p:txBody>
      </p:sp>
    </p:spTree>
    <p:extLst>
      <p:ext uri="{BB962C8B-B14F-4D97-AF65-F5344CB8AC3E}">
        <p14:creationId xmlns:p14="http://schemas.microsoft.com/office/powerpoint/2010/main" val="3019313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78048" cy="470356"/>
          </a:xfrm>
          <a:prstGeom prst="rect">
            <a:avLst/>
          </a:prstGeom>
          <a:noFill/>
          <a:ln w="9525">
            <a:noFill/>
            <a:miter lim="800000"/>
            <a:headEnd/>
            <a:tailEnd/>
          </a:ln>
          <a:effectLst/>
        </p:spPr>
        <p:txBody>
          <a:bodyPr vert="horz" wrap="square" lIns="93334" tIns="46667" rIns="93334" bIns="46667" numCol="1" anchor="t" anchorCtr="0" compatLnSpc="1">
            <a:prstTxWarp prst="textNoShape">
              <a:avLst/>
            </a:prstTxWarp>
          </a:bodyPr>
          <a:lstStyle>
            <a:lvl1pPr eaLnBrk="0" hangingPunct="0">
              <a:defRPr sz="1300">
                <a:cs typeface="+mn-cs"/>
              </a:defRPr>
            </a:lvl1pPr>
          </a:lstStyle>
          <a:p>
            <a:pPr>
              <a:defRPr/>
            </a:pPr>
            <a:endParaRPr lang="ko-KR" altLang="ko-KR"/>
          </a:p>
        </p:txBody>
      </p:sp>
      <p:sp>
        <p:nvSpPr>
          <p:cNvPr id="15363" name="Rectangle 3"/>
          <p:cNvSpPr>
            <a:spLocks noGrp="1" noChangeArrowheads="1"/>
          </p:cNvSpPr>
          <p:nvPr>
            <p:ph type="dt" idx="1"/>
          </p:nvPr>
        </p:nvSpPr>
        <p:spPr bwMode="auto">
          <a:xfrm>
            <a:off x="4022886" y="0"/>
            <a:ext cx="3078048" cy="470356"/>
          </a:xfrm>
          <a:prstGeom prst="rect">
            <a:avLst/>
          </a:prstGeom>
          <a:noFill/>
          <a:ln w="9525">
            <a:noFill/>
            <a:miter lim="800000"/>
            <a:headEnd/>
            <a:tailEnd/>
          </a:ln>
          <a:effectLst/>
        </p:spPr>
        <p:txBody>
          <a:bodyPr vert="horz" wrap="square" lIns="93334" tIns="46667" rIns="93334" bIns="46667" numCol="1" anchor="t" anchorCtr="0" compatLnSpc="1">
            <a:prstTxWarp prst="textNoShape">
              <a:avLst/>
            </a:prstTxWarp>
          </a:bodyPr>
          <a:lstStyle>
            <a:lvl1pPr algn="r" eaLnBrk="0" hangingPunct="0">
              <a:defRPr sz="1300">
                <a:ea typeface="굴림" pitchFamily="50" charset="-127"/>
                <a:cs typeface="+mn-cs"/>
              </a:defRPr>
            </a:lvl1pPr>
          </a:lstStyle>
          <a:p>
            <a:pPr>
              <a:defRPr/>
            </a:pPr>
            <a:fld id="{C87C7C8A-C3E8-47D8-95E3-C7308793310F}" type="datetimeFigureOut">
              <a:rPr lang="en-US" altLang="ko-KR"/>
              <a:pPr>
                <a:defRPr/>
              </a:pPr>
              <a:t>6/8/2017</a:t>
            </a:fld>
            <a:endParaRPr lang="en-US" altLang="ko-KR" dirty="0"/>
          </a:p>
        </p:txBody>
      </p:sp>
      <p:sp>
        <p:nvSpPr>
          <p:cNvPr id="13316" name="Rectangle 4"/>
          <p:cNvSpPr>
            <a:spLocks noGrp="1" noRot="1" noChangeAspect="1" noChangeArrowheads="1" noTextEdit="1"/>
          </p:cNvSpPr>
          <p:nvPr>
            <p:ph type="sldImg" idx="2"/>
          </p:nvPr>
        </p:nvSpPr>
        <p:spPr bwMode="auto">
          <a:xfrm>
            <a:off x="1966913" y="703263"/>
            <a:ext cx="3168650" cy="3521075"/>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710557" y="4459837"/>
            <a:ext cx="5681363" cy="4225435"/>
          </a:xfrm>
          <a:prstGeom prst="rect">
            <a:avLst/>
          </a:prstGeom>
          <a:noFill/>
          <a:ln w="9525">
            <a:noFill/>
            <a:miter lim="800000"/>
            <a:headEnd/>
            <a:tailEnd/>
          </a:ln>
          <a:effectLst/>
        </p:spPr>
        <p:txBody>
          <a:bodyPr vert="horz" wrap="square" lIns="93334" tIns="46667" rIns="93334" bIns="4666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916568"/>
            <a:ext cx="3078048" cy="470356"/>
          </a:xfrm>
          <a:prstGeom prst="rect">
            <a:avLst/>
          </a:prstGeom>
          <a:noFill/>
          <a:ln w="9525">
            <a:noFill/>
            <a:miter lim="800000"/>
            <a:headEnd/>
            <a:tailEnd/>
          </a:ln>
          <a:effectLst/>
        </p:spPr>
        <p:txBody>
          <a:bodyPr vert="horz" wrap="square" lIns="93334" tIns="46667" rIns="93334" bIns="46667" numCol="1" anchor="b" anchorCtr="0" compatLnSpc="1">
            <a:prstTxWarp prst="textNoShape">
              <a:avLst/>
            </a:prstTxWarp>
          </a:bodyPr>
          <a:lstStyle>
            <a:lvl1pPr eaLnBrk="0" hangingPunct="0">
              <a:defRPr sz="1300">
                <a:cs typeface="+mn-cs"/>
              </a:defRPr>
            </a:lvl1pPr>
          </a:lstStyle>
          <a:p>
            <a:pPr>
              <a:defRPr/>
            </a:pPr>
            <a:endParaRPr lang="ko-KR" altLang="ko-KR"/>
          </a:p>
        </p:txBody>
      </p:sp>
      <p:sp>
        <p:nvSpPr>
          <p:cNvPr id="15367" name="Rectangle 7"/>
          <p:cNvSpPr>
            <a:spLocks noGrp="1" noChangeArrowheads="1"/>
          </p:cNvSpPr>
          <p:nvPr>
            <p:ph type="sldNum" sz="quarter" idx="5"/>
          </p:nvPr>
        </p:nvSpPr>
        <p:spPr bwMode="auto">
          <a:xfrm>
            <a:off x="4022886" y="8916568"/>
            <a:ext cx="3078048" cy="470356"/>
          </a:xfrm>
          <a:prstGeom prst="rect">
            <a:avLst/>
          </a:prstGeom>
          <a:noFill/>
          <a:ln w="9525">
            <a:noFill/>
            <a:miter lim="800000"/>
            <a:headEnd/>
            <a:tailEnd/>
          </a:ln>
          <a:effectLst/>
        </p:spPr>
        <p:txBody>
          <a:bodyPr vert="horz" wrap="square" lIns="93334" tIns="46667" rIns="93334" bIns="46667" numCol="1" anchor="b" anchorCtr="0" compatLnSpc="1">
            <a:prstTxWarp prst="textNoShape">
              <a:avLst/>
            </a:prstTxWarp>
          </a:bodyPr>
          <a:lstStyle>
            <a:lvl1pPr algn="r" eaLnBrk="0" hangingPunct="0">
              <a:defRPr sz="1300">
                <a:ea typeface="굴림" pitchFamily="50" charset="-127"/>
                <a:cs typeface="+mn-cs"/>
              </a:defRPr>
            </a:lvl1pPr>
          </a:lstStyle>
          <a:p>
            <a:pPr>
              <a:defRPr/>
            </a:pPr>
            <a:fld id="{51A98F08-EB82-4381-859D-70CDC9986806}" type="slidenum">
              <a:rPr lang="en-US" altLang="ko-KR"/>
              <a:pPr>
                <a:defRPr/>
              </a:pPr>
              <a:t>‹#›</a:t>
            </a:fld>
            <a:endParaRPr lang="en-US" altLang="ko-KR" dirty="0"/>
          </a:p>
        </p:txBody>
      </p:sp>
    </p:spTree>
    <p:extLst>
      <p:ext uri="{BB962C8B-B14F-4D97-AF65-F5344CB8AC3E}">
        <p14:creationId xmlns:p14="http://schemas.microsoft.com/office/powerpoint/2010/main" val="890903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xfrm>
            <a:off x="1966913" y="703263"/>
            <a:ext cx="3168650" cy="3521075"/>
          </a:xfrm>
          <a:ln/>
        </p:spPr>
      </p:sp>
      <p:sp>
        <p:nvSpPr>
          <p:cNvPr id="16386" name="Rectangle 3"/>
          <p:cNvSpPr>
            <a:spLocks noGrp="1" noChangeArrowheads="1"/>
          </p:cNvSpPr>
          <p:nvPr>
            <p:ph type="body" idx="1"/>
          </p:nvPr>
        </p:nvSpPr>
        <p:spPr>
          <a:noFill/>
          <a:ln/>
        </p:spPr>
        <p:txBody>
          <a:bodyPr/>
          <a:lstStyle/>
          <a:p>
            <a:pPr eaLnBrk="1" hangingPunct="1"/>
            <a:endParaRPr lang="ko-KR" altLang="ko-K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5" y="11361738"/>
            <a:ext cx="27981275" cy="7840662"/>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125" y="20726400"/>
            <a:ext cx="23044150" cy="93472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ko-KR"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6" name="Rectangle 6"/>
          <p:cNvSpPr>
            <a:spLocks noGrp="1" noChangeArrowheads="1"/>
          </p:cNvSpPr>
          <p:nvPr>
            <p:ph type="sldNum" sz="quarter" idx="12"/>
          </p:nvPr>
        </p:nvSpPr>
        <p:spPr>
          <a:ln/>
        </p:spPr>
        <p:txBody>
          <a:bodyPr/>
          <a:lstStyle>
            <a:lvl1pPr>
              <a:defRPr/>
            </a:lvl1pPr>
          </a:lstStyle>
          <a:p>
            <a:pPr>
              <a:defRPr/>
            </a:pPr>
            <a:fld id="{9E4A8AEC-8D3F-4D29-AD62-9C512AC72F63}" type="slidenum">
              <a:rPr lang="en-US" altLang="ko-KR"/>
              <a:pPr>
                <a:defRPr/>
              </a:pPr>
              <a:t>‹#›</a:t>
            </a:fld>
            <a:endParaRPr lang="en-US" altLang="ko-K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ko-KR"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6" name="Rectangle 6"/>
          <p:cNvSpPr>
            <a:spLocks noGrp="1" noChangeArrowheads="1"/>
          </p:cNvSpPr>
          <p:nvPr>
            <p:ph type="sldNum" sz="quarter" idx="12"/>
          </p:nvPr>
        </p:nvSpPr>
        <p:spPr>
          <a:ln/>
        </p:spPr>
        <p:txBody>
          <a:bodyPr/>
          <a:lstStyle>
            <a:lvl1pPr>
              <a:defRPr/>
            </a:lvl1pPr>
          </a:lstStyle>
          <a:p>
            <a:pPr>
              <a:defRPr/>
            </a:pPr>
            <a:fld id="{491D17E3-BB4B-4C9E-AFD8-ABF74FAC545A}" type="slidenum">
              <a:rPr lang="en-US" altLang="ko-KR"/>
              <a:pPr>
                <a:defRPr/>
              </a:pPr>
              <a:t>‹#›</a:t>
            </a:fld>
            <a:endParaRPr lang="en-US" altLang="ko-K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55315" y="3251200"/>
            <a:ext cx="6994525" cy="2926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8563" y="3251200"/>
            <a:ext cx="20834350" cy="2926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ko-KR"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6" name="Rectangle 6"/>
          <p:cNvSpPr>
            <a:spLocks noGrp="1" noChangeArrowheads="1"/>
          </p:cNvSpPr>
          <p:nvPr>
            <p:ph type="sldNum" sz="quarter" idx="12"/>
          </p:nvPr>
        </p:nvSpPr>
        <p:spPr>
          <a:ln/>
        </p:spPr>
        <p:txBody>
          <a:bodyPr/>
          <a:lstStyle>
            <a:lvl1pPr>
              <a:defRPr/>
            </a:lvl1pPr>
          </a:lstStyle>
          <a:p>
            <a:pPr>
              <a:defRPr/>
            </a:pPr>
            <a:fld id="{C19621D3-0C4B-45E3-BBC2-46CD80A47167}" type="slidenum">
              <a:rPr lang="en-US" altLang="ko-KR"/>
              <a:pPr>
                <a:defRPr/>
              </a:pPr>
              <a:t>‹#›</a:t>
            </a:fld>
            <a:endParaRPr lang="en-US" altLang="ko-K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ko-KR"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6" name="Rectangle 6"/>
          <p:cNvSpPr>
            <a:spLocks noGrp="1" noChangeArrowheads="1"/>
          </p:cNvSpPr>
          <p:nvPr>
            <p:ph type="sldNum" sz="quarter" idx="12"/>
          </p:nvPr>
        </p:nvSpPr>
        <p:spPr>
          <a:ln/>
        </p:spPr>
        <p:txBody>
          <a:bodyPr/>
          <a:lstStyle>
            <a:lvl1pPr>
              <a:defRPr/>
            </a:lvl1pPr>
          </a:lstStyle>
          <a:p>
            <a:pPr>
              <a:defRPr/>
            </a:pPr>
            <a:fld id="{A1DA81D9-A516-4777-BF9A-5A7FDE008582}" type="slidenum">
              <a:rPr lang="en-US" altLang="ko-KR"/>
              <a:pPr>
                <a:defRPr/>
              </a:pPr>
              <a:t>‹#›</a:t>
            </a:fld>
            <a:endParaRPr lang="en-US" altLang="ko-K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23502938"/>
            <a:ext cx="27981275" cy="72644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15501938"/>
            <a:ext cx="27981275" cy="80010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ko-KR"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6" name="Rectangle 6"/>
          <p:cNvSpPr>
            <a:spLocks noGrp="1" noChangeArrowheads="1"/>
          </p:cNvSpPr>
          <p:nvPr>
            <p:ph type="sldNum" sz="quarter" idx="12"/>
          </p:nvPr>
        </p:nvSpPr>
        <p:spPr>
          <a:ln/>
        </p:spPr>
        <p:txBody>
          <a:bodyPr/>
          <a:lstStyle>
            <a:lvl1pPr>
              <a:defRPr/>
            </a:lvl1pPr>
          </a:lstStyle>
          <a:p>
            <a:pPr>
              <a:defRPr/>
            </a:pPr>
            <a:fld id="{8685BDD3-013A-44F8-A556-FD8A628D8F08}" type="slidenum">
              <a:rPr lang="en-US" altLang="ko-KR"/>
              <a:pPr>
                <a:defRPr/>
              </a:pPr>
              <a:t>‹#›</a:t>
            </a:fld>
            <a:endParaRPr lang="en-US" altLang="ko-K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68565" y="10566400"/>
            <a:ext cx="13914437" cy="2194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535400" y="10566400"/>
            <a:ext cx="13914438" cy="2194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ko-KR"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7" name="Rectangle 6"/>
          <p:cNvSpPr>
            <a:spLocks noGrp="1" noChangeArrowheads="1"/>
          </p:cNvSpPr>
          <p:nvPr>
            <p:ph type="sldNum" sz="quarter" idx="12"/>
          </p:nvPr>
        </p:nvSpPr>
        <p:spPr>
          <a:ln/>
        </p:spPr>
        <p:txBody>
          <a:bodyPr/>
          <a:lstStyle>
            <a:lvl1pPr>
              <a:defRPr/>
            </a:lvl1pPr>
          </a:lstStyle>
          <a:p>
            <a:pPr>
              <a:defRPr/>
            </a:pPr>
            <a:fld id="{0471A356-E52D-4E5A-B2A9-092A78DB5901}" type="slidenum">
              <a:rPr lang="en-US" altLang="ko-KR"/>
              <a:pPr>
                <a:defRPr/>
              </a:pPr>
              <a:t>‹#›</a:t>
            </a:fld>
            <a:endParaRPr lang="en-US" altLang="ko-K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6240" y="1465263"/>
            <a:ext cx="29625925"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6240" y="8186738"/>
            <a:ext cx="14544675" cy="3413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46240" y="11599863"/>
            <a:ext cx="14544675" cy="2107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725" y="8186738"/>
            <a:ext cx="14549438" cy="3413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722725" y="11599863"/>
            <a:ext cx="14549438" cy="2107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ko-KR" altLang="ko-KR"/>
          </a:p>
        </p:txBody>
      </p:sp>
      <p:sp>
        <p:nvSpPr>
          <p:cNvPr id="8"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9" name="Rectangle 6"/>
          <p:cNvSpPr>
            <a:spLocks noGrp="1" noChangeArrowheads="1"/>
          </p:cNvSpPr>
          <p:nvPr>
            <p:ph type="sldNum" sz="quarter" idx="12"/>
          </p:nvPr>
        </p:nvSpPr>
        <p:spPr>
          <a:ln/>
        </p:spPr>
        <p:txBody>
          <a:bodyPr/>
          <a:lstStyle>
            <a:lvl1pPr>
              <a:defRPr/>
            </a:lvl1pPr>
          </a:lstStyle>
          <a:p>
            <a:pPr>
              <a:defRPr/>
            </a:pPr>
            <a:fld id="{5D8D85BE-0A06-480A-B8F9-BFA1268EB592}" type="slidenum">
              <a:rPr lang="en-US" altLang="ko-KR"/>
              <a:pPr>
                <a:defRPr/>
              </a:pPr>
              <a:t>‹#›</a:t>
            </a:fld>
            <a:endParaRPr lang="en-US" altLang="ko-K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ko-KR" altLang="ko-KR"/>
          </a:p>
        </p:txBody>
      </p:sp>
      <p:sp>
        <p:nvSpPr>
          <p:cNvPr id="4"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5" name="Rectangle 6"/>
          <p:cNvSpPr>
            <a:spLocks noGrp="1" noChangeArrowheads="1"/>
          </p:cNvSpPr>
          <p:nvPr>
            <p:ph type="sldNum" sz="quarter" idx="12"/>
          </p:nvPr>
        </p:nvSpPr>
        <p:spPr>
          <a:ln/>
        </p:spPr>
        <p:txBody>
          <a:bodyPr/>
          <a:lstStyle>
            <a:lvl1pPr>
              <a:defRPr/>
            </a:lvl1pPr>
          </a:lstStyle>
          <a:p>
            <a:pPr>
              <a:defRPr/>
            </a:pPr>
            <a:fld id="{185613C8-90A9-4859-BCE6-DDE2C17BD565}" type="slidenum">
              <a:rPr lang="en-US" altLang="ko-KR"/>
              <a:pPr>
                <a:defRPr/>
              </a:pPr>
              <a:t>‹#›</a:t>
            </a:fld>
            <a:endParaRPr lang="en-US" altLang="ko-K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ko-KR" altLang="ko-KR"/>
          </a:p>
        </p:txBody>
      </p:sp>
      <p:sp>
        <p:nvSpPr>
          <p:cNvPr id="3"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4" name="Rectangle 6"/>
          <p:cNvSpPr>
            <a:spLocks noGrp="1" noChangeArrowheads="1"/>
          </p:cNvSpPr>
          <p:nvPr>
            <p:ph type="sldNum" sz="quarter" idx="12"/>
          </p:nvPr>
        </p:nvSpPr>
        <p:spPr>
          <a:ln/>
        </p:spPr>
        <p:txBody>
          <a:bodyPr/>
          <a:lstStyle>
            <a:lvl1pPr>
              <a:defRPr/>
            </a:lvl1pPr>
          </a:lstStyle>
          <a:p>
            <a:pPr>
              <a:defRPr/>
            </a:pPr>
            <a:fld id="{FB954482-1411-44D3-8C62-CA6F43D712AF}" type="slidenum">
              <a:rPr lang="en-US" altLang="ko-KR"/>
              <a:pPr>
                <a:defRPr/>
              </a:pPr>
              <a:t>‹#›</a:t>
            </a:fld>
            <a:endParaRPr lang="en-US" altLang="ko-K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40" y="1455738"/>
            <a:ext cx="10829925" cy="6197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869863" y="1455738"/>
            <a:ext cx="18402300" cy="31216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6240" y="7653338"/>
            <a:ext cx="10829925" cy="2501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ko-KR"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7" name="Rectangle 6"/>
          <p:cNvSpPr>
            <a:spLocks noGrp="1" noChangeArrowheads="1"/>
          </p:cNvSpPr>
          <p:nvPr>
            <p:ph type="sldNum" sz="quarter" idx="12"/>
          </p:nvPr>
        </p:nvSpPr>
        <p:spPr>
          <a:ln/>
        </p:spPr>
        <p:txBody>
          <a:bodyPr/>
          <a:lstStyle>
            <a:lvl1pPr>
              <a:defRPr/>
            </a:lvl1pPr>
          </a:lstStyle>
          <a:p>
            <a:pPr>
              <a:defRPr/>
            </a:pPr>
            <a:fld id="{ADFBAAB8-B906-426C-B188-C3592560B295}" type="slidenum">
              <a:rPr lang="en-US" altLang="ko-KR"/>
              <a:pPr>
                <a:defRPr/>
              </a:pPr>
              <a:t>‹#›</a:t>
            </a:fld>
            <a:endParaRPr lang="en-US" altLang="ko-K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2" y="25603200"/>
            <a:ext cx="19751675" cy="302260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451602" y="3268663"/>
            <a:ext cx="19751675" cy="21945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451602" y="28625800"/>
            <a:ext cx="19751675" cy="4292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ko-KR"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ko-KR" altLang="ko-KR"/>
          </a:p>
        </p:txBody>
      </p:sp>
      <p:sp>
        <p:nvSpPr>
          <p:cNvPr id="7" name="Rectangle 6"/>
          <p:cNvSpPr>
            <a:spLocks noGrp="1" noChangeArrowheads="1"/>
          </p:cNvSpPr>
          <p:nvPr>
            <p:ph type="sldNum" sz="quarter" idx="12"/>
          </p:nvPr>
        </p:nvSpPr>
        <p:spPr>
          <a:ln/>
        </p:spPr>
        <p:txBody>
          <a:bodyPr/>
          <a:lstStyle>
            <a:lvl1pPr>
              <a:defRPr/>
            </a:lvl1pPr>
          </a:lstStyle>
          <a:p>
            <a:pPr>
              <a:defRPr/>
            </a:pPr>
            <a:fld id="{143172C0-F151-4EC9-983B-EB47368474DD}" type="slidenum">
              <a:rPr lang="en-US" altLang="ko-KR"/>
              <a:pPr>
                <a:defRPr/>
              </a:pPr>
              <a:t>‹#›</a:t>
            </a:fld>
            <a:endParaRPr lang="en-US" altLang="ko-K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68565" y="3251200"/>
            <a:ext cx="27981275" cy="6096000"/>
          </a:xfrm>
          <a:prstGeom prst="rect">
            <a:avLst/>
          </a:prstGeom>
          <a:noFill/>
          <a:ln w="9525">
            <a:noFill/>
            <a:miter lim="800000"/>
            <a:headEnd/>
            <a:tailEnd/>
          </a:ln>
        </p:spPr>
        <p:txBody>
          <a:bodyPr vert="horz" wrap="square" lIns="397106" tIns="198553" rIns="397106" bIns="198553" numCol="1" anchor="ctr" anchorCtr="0" compatLnSpc="1">
            <a:prstTxWarp prst="textNoShape">
              <a:avLst/>
            </a:prstTxWarp>
          </a:bodyPr>
          <a:lstStyle/>
          <a:p>
            <a:pPr lvl="0"/>
            <a:r>
              <a:rPr lang="en-US" altLang="ko-KR" smtClean="0"/>
              <a:t>Click to edit Master title style</a:t>
            </a:r>
          </a:p>
        </p:txBody>
      </p:sp>
      <p:sp>
        <p:nvSpPr>
          <p:cNvPr id="1027" name="Rectangle 3"/>
          <p:cNvSpPr>
            <a:spLocks noGrp="1" noChangeArrowheads="1"/>
          </p:cNvSpPr>
          <p:nvPr>
            <p:ph type="body" idx="1"/>
          </p:nvPr>
        </p:nvSpPr>
        <p:spPr bwMode="auto">
          <a:xfrm>
            <a:off x="2468565" y="10566400"/>
            <a:ext cx="27981275" cy="21945600"/>
          </a:xfrm>
          <a:prstGeom prst="rect">
            <a:avLst/>
          </a:prstGeom>
          <a:noFill/>
          <a:ln w="9525">
            <a:noFill/>
            <a:miter lim="800000"/>
            <a:headEnd/>
            <a:tailEnd/>
          </a:ln>
        </p:spPr>
        <p:txBody>
          <a:bodyPr vert="horz" wrap="square" lIns="397106" tIns="198553" rIns="397106" bIns="198553"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28" name="Rectangle 4"/>
          <p:cNvSpPr>
            <a:spLocks noGrp="1" noChangeArrowheads="1"/>
          </p:cNvSpPr>
          <p:nvPr>
            <p:ph type="dt" sz="half" idx="2"/>
          </p:nvPr>
        </p:nvSpPr>
        <p:spPr bwMode="auto">
          <a:xfrm>
            <a:off x="2468563" y="33324800"/>
            <a:ext cx="6858000" cy="2438400"/>
          </a:xfrm>
          <a:prstGeom prst="rect">
            <a:avLst/>
          </a:prstGeom>
          <a:noFill/>
          <a:ln w="9525">
            <a:noFill/>
            <a:miter lim="800000"/>
            <a:headEnd/>
            <a:tailEnd/>
          </a:ln>
          <a:effectLst/>
        </p:spPr>
        <p:txBody>
          <a:bodyPr vert="horz" wrap="square" lIns="397106" tIns="198553" rIns="397106" bIns="198553" numCol="1" anchor="t" anchorCtr="0" compatLnSpc="1">
            <a:prstTxWarp prst="textNoShape">
              <a:avLst/>
            </a:prstTxWarp>
          </a:bodyPr>
          <a:lstStyle>
            <a:lvl1pPr>
              <a:defRPr sz="6100" b="0">
                <a:ea typeface="굴림" pitchFamily="50" charset="-127"/>
                <a:cs typeface="+mn-cs"/>
              </a:defRPr>
            </a:lvl1pPr>
          </a:lstStyle>
          <a:p>
            <a:pPr>
              <a:defRPr/>
            </a:pPr>
            <a:endParaRPr lang="ko-KR" altLang="ko-KR"/>
          </a:p>
        </p:txBody>
      </p:sp>
      <p:sp>
        <p:nvSpPr>
          <p:cNvPr id="1029" name="Rectangle 5"/>
          <p:cNvSpPr>
            <a:spLocks noGrp="1" noChangeArrowheads="1"/>
          </p:cNvSpPr>
          <p:nvPr>
            <p:ph type="ftr" sz="quarter" idx="3"/>
          </p:nvPr>
        </p:nvSpPr>
        <p:spPr bwMode="auto">
          <a:xfrm>
            <a:off x="11247440" y="33324800"/>
            <a:ext cx="10423525" cy="2438400"/>
          </a:xfrm>
          <a:prstGeom prst="rect">
            <a:avLst/>
          </a:prstGeom>
          <a:noFill/>
          <a:ln w="9525">
            <a:noFill/>
            <a:miter lim="800000"/>
            <a:headEnd/>
            <a:tailEnd/>
          </a:ln>
          <a:effectLst/>
        </p:spPr>
        <p:txBody>
          <a:bodyPr vert="horz" wrap="square" lIns="397106" tIns="198553" rIns="397106" bIns="198553" numCol="1" anchor="t" anchorCtr="0" compatLnSpc="1">
            <a:prstTxWarp prst="textNoShape">
              <a:avLst/>
            </a:prstTxWarp>
          </a:bodyPr>
          <a:lstStyle>
            <a:lvl1pPr algn="ctr">
              <a:defRPr sz="6100" b="0">
                <a:ea typeface="굴림" pitchFamily="50" charset="-127"/>
                <a:cs typeface="+mn-cs"/>
              </a:defRPr>
            </a:lvl1pPr>
          </a:lstStyle>
          <a:p>
            <a:pPr>
              <a:defRPr/>
            </a:pPr>
            <a:endParaRPr lang="ko-KR" altLang="ko-KR"/>
          </a:p>
        </p:txBody>
      </p:sp>
      <p:sp>
        <p:nvSpPr>
          <p:cNvPr id="1030" name="Rectangle 6"/>
          <p:cNvSpPr>
            <a:spLocks noGrp="1" noChangeArrowheads="1"/>
          </p:cNvSpPr>
          <p:nvPr>
            <p:ph type="sldNum" sz="quarter" idx="4"/>
          </p:nvPr>
        </p:nvSpPr>
        <p:spPr bwMode="auto">
          <a:xfrm>
            <a:off x="23591838" y="33324800"/>
            <a:ext cx="6858000" cy="2438400"/>
          </a:xfrm>
          <a:prstGeom prst="rect">
            <a:avLst/>
          </a:prstGeom>
          <a:noFill/>
          <a:ln w="9525">
            <a:noFill/>
            <a:miter lim="800000"/>
            <a:headEnd/>
            <a:tailEnd/>
          </a:ln>
          <a:effectLst/>
        </p:spPr>
        <p:txBody>
          <a:bodyPr vert="horz" wrap="square" lIns="397106" tIns="198553" rIns="397106" bIns="198553" numCol="1" anchor="t" anchorCtr="0" compatLnSpc="1">
            <a:prstTxWarp prst="textNoShape">
              <a:avLst/>
            </a:prstTxWarp>
          </a:bodyPr>
          <a:lstStyle>
            <a:lvl1pPr algn="r">
              <a:defRPr sz="6100" b="0">
                <a:ea typeface="굴림" pitchFamily="50" charset="-127"/>
                <a:cs typeface="+mn-cs"/>
              </a:defRPr>
            </a:lvl1pPr>
          </a:lstStyle>
          <a:p>
            <a:pPr>
              <a:defRPr/>
            </a:pPr>
            <a:fld id="{6CE506E6-1B47-4130-9636-D4CA4068FB0F}" type="slidenum">
              <a:rPr lang="en-US" altLang="ko-KR"/>
              <a:pPr>
                <a:defRPr/>
              </a:pPr>
              <a:t>‹#›</a:t>
            </a:fld>
            <a:endParaRPr lang="en-US" altLang="ko-KR"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3970338" rtl="0" eaLnBrk="0" fontAlgn="base" hangingPunct="0">
        <a:spcBef>
          <a:spcPct val="0"/>
        </a:spcBef>
        <a:spcAft>
          <a:spcPct val="0"/>
        </a:spcAft>
        <a:defRPr sz="19100">
          <a:solidFill>
            <a:schemeClr val="tx2"/>
          </a:solidFill>
          <a:latin typeface="+mj-lt"/>
          <a:ea typeface="+mj-ea"/>
          <a:cs typeface="+mj-cs"/>
        </a:defRPr>
      </a:lvl1pPr>
      <a:lvl2pPr algn="ctr" defTabSz="3970338" rtl="0" eaLnBrk="0" fontAlgn="base" hangingPunct="0">
        <a:spcBef>
          <a:spcPct val="0"/>
        </a:spcBef>
        <a:spcAft>
          <a:spcPct val="0"/>
        </a:spcAft>
        <a:defRPr sz="19100">
          <a:solidFill>
            <a:schemeClr val="tx2"/>
          </a:solidFill>
          <a:latin typeface="Times New Roman" pitchFamily="18" charset="0"/>
        </a:defRPr>
      </a:lvl2pPr>
      <a:lvl3pPr algn="ctr" defTabSz="3970338" rtl="0" eaLnBrk="0" fontAlgn="base" hangingPunct="0">
        <a:spcBef>
          <a:spcPct val="0"/>
        </a:spcBef>
        <a:spcAft>
          <a:spcPct val="0"/>
        </a:spcAft>
        <a:defRPr sz="19100">
          <a:solidFill>
            <a:schemeClr val="tx2"/>
          </a:solidFill>
          <a:latin typeface="Times New Roman" pitchFamily="18" charset="0"/>
        </a:defRPr>
      </a:lvl3pPr>
      <a:lvl4pPr algn="ctr" defTabSz="3970338" rtl="0" eaLnBrk="0" fontAlgn="base" hangingPunct="0">
        <a:spcBef>
          <a:spcPct val="0"/>
        </a:spcBef>
        <a:spcAft>
          <a:spcPct val="0"/>
        </a:spcAft>
        <a:defRPr sz="19100">
          <a:solidFill>
            <a:schemeClr val="tx2"/>
          </a:solidFill>
          <a:latin typeface="Times New Roman" pitchFamily="18" charset="0"/>
        </a:defRPr>
      </a:lvl4pPr>
      <a:lvl5pPr algn="ctr" defTabSz="3970338" rtl="0" eaLnBrk="0" fontAlgn="base" hangingPunct="0">
        <a:spcBef>
          <a:spcPct val="0"/>
        </a:spcBef>
        <a:spcAft>
          <a:spcPct val="0"/>
        </a:spcAft>
        <a:defRPr sz="19100">
          <a:solidFill>
            <a:schemeClr val="tx2"/>
          </a:solidFill>
          <a:latin typeface="Times New Roman" pitchFamily="18" charset="0"/>
        </a:defRPr>
      </a:lvl5pPr>
      <a:lvl6pPr marL="457200" algn="ctr" defTabSz="3970338" rtl="0" fontAlgn="base">
        <a:spcBef>
          <a:spcPct val="0"/>
        </a:spcBef>
        <a:spcAft>
          <a:spcPct val="0"/>
        </a:spcAft>
        <a:defRPr sz="19100">
          <a:solidFill>
            <a:schemeClr val="tx2"/>
          </a:solidFill>
          <a:latin typeface="Times New Roman" pitchFamily="18" charset="0"/>
        </a:defRPr>
      </a:lvl6pPr>
      <a:lvl7pPr marL="914400" algn="ctr" defTabSz="3970338" rtl="0" fontAlgn="base">
        <a:spcBef>
          <a:spcPct val="0"/>
        </a:spcBef>
        <a:spcAft>
          <a:spcPct val="0"/>
        </a:spcAft>
        <a:defRPr sz="19100">
          <a:solidFill>
            <a:schemeClr val="tx2"/>
          </a:solidFill>
          <a:latin typeface="Times New Roman" pitchFamily="18" charset="0"/>
        </a:defRPr>
      </a:lvl7pPr>
      <a:lvl8pPr marL="1371600" algn="ctr" defTabSz="3970338" rtl="0" fontAlgn="base">
        <a:spcBef>
          <a:spcPct val="0"/>
        </a:spcBef>
        <a:spcAft>
          <a:spcPct val="0"/>
        </a:spcAft>
        <a:defRPr sz="19100">
          <a:solidFill>
            <a:schemeClr val="tx2"/>
          </a:solidFill>
          <a:latin typeface="Times New Roman" pitchFamily="18" charset="0"/>
        </a:defRPr>
      </a:lvl8pPr>
      <a:lvl9pPr marL="1828800" algn="ctr" defTabSz="3970338" rtl="0" fontAlgn="base">
        <a:spcBef>
          <a:spcPct val="0"/>
        </a:spcBef>
        <a:spcAft>
          <a:spcPct val="0"/>
        </a:spcAft>
        <a:defRPr sz="19100">
          <a:solidFill>
            <a:schemeClr val="tx2"/>
          </a:solidFill>
          <a:latin typeface="Times New Roman" pitchFamily="18" charset="0"/>
        </a:defRPr>
      </a:lvl9pPr>
    </p:titleStyle>
    <p:bodyStyle>
      <a:lvl1pPr marL="1489075" indent="-1489075" algn="l" defTabSz="3970338" rtl="0" eaLnBrk="0" fontAlgn="base" hangingPunct="0">
        <a:spcBef>
          <a:spcPct val="20000"/>
        </a:spcBef>
        <a:spcAft>
          <a:spcPct val="0"/>
        </a:spcAft>
        <a:buChar char="•"/>
        <a:defRPr sz="13900">
          <a:solidFill>
            <a:schemeClr val="tx1"/>
          </a:solidFill>
          <a:latin typeface="+mn-lt"/>
          <a:ea typeface="+mn-ea"/>
          <a:cs typeface="+mn-cs"/>
        </a:defRPr>
      </a:lvl1pPr>
      <a:lvl2pPr marL="3225800" indent="-1239838" algn="l" defTabSz="3970338" rtl="0" eaLnBrk="0" fontAlgn="base" hangingPunct="0">
        <a:spcBef>
          <a:spcPct val="20000"/>
        </a:spcBef>
        <a:spcAft>
          <a:spcPct val="0"/>
        </a:spcAft>
        <a:buChar char="–"/>
        <a:defRPr sz="12200">
          <a:solidFill>
            <a:schemeClr val="tx1"/>
          </a:solidFill>
          <a:latin typeface="+mn-lt"/>
        </a:defRPr>
      </a:lvl2pPr>
      <a:lvl3pPr marL="4964113" indent="-993775" algn="l" defTabSz="3970338" rtl="0" eaLnBrk="0" fontAlgn="base" hangingPunct="0">
        <a:spcBef>
          <a:spcPct val="20000"/>
        </a:spcBef>
        <a:spcAft>
          <a:spcPct val="0"/>
        </a:spcAft>
        <a:buChar char="•"/>
        <a:defRPr sz="10400">
          <a:solidFill>
            <a:schemeClr val="tx1"/>
          </a:solidFill>
          <a:latin typeface="+mn-lt"/>
        </a:defRPr>
      </a:lvl3pPr>
      <a:lvl4pPr marL="6950075" indent="-993775" algn="l" defTabSz="3970338" rtl="0" eaLnBrk="0" fontAlgn="base" hangingPunct="0">
        <a:spcBef>
          <a:spcPct val="20000"/>
        </a:spcBef>
        <a:spcAft>
          <a:spcPct val="0"/>
        </a:spcAft>
        <a:buChar char="–"/>
        <a:defRPr sz="8700">
          <a:solidFill>
            <a:schemeClr val="tx1"/>
          </a:solidFill>
          <a:latin typeface="+mn-lt"/>
        </a:defRPr>
      </a:lvl4pPr>
      <a:lvl5pPr marL="8934450" indent="-992188" algn="l" defTabSz="3970338" rtl="0" eaLnBrk="0" fontAlgn="base" hangingPunct="0">
        <a:spcBef>
          <a:spcPct val="20000"/>
        </a:spcBef>
        <a:spcAft>
          <a:spcPct val="0"/>
        </a:spcAft>
        <a:buChar char="»"/>
        <a:defRPr sz="8700">
          <a:solidFill>
            <a:schemeClr val="tx1"/>
          </a:solidFill>
          <a:latin typeface="+mn-lt"/>
        </a:defRPr>
      </a:lvl5pPr>
      <a:lvl6pPr marL="9391650" indent="-992188" algn="l" defTabSz="3970338" rtl="0" fontAlgn="base">
        <a:spcBef>
          <a:spcPct val="20000"/>
        </a:spcBef>
        <a:spcAft>
          <a:spcPct val="0"/>
        </a:spcAft>
        <a:buChar char="»"/>
        <a:defRPr sz="8700">
          <a:solidFill>
            <a:schemeClr val="tx1"/>
          </a:solidFill>
          <a:latin typeface="+mn-lt"/>
        </a:defRPr>
      </a:lvl6pPr>
      <a:lvl7pPr marL="9848850" indent="-992188" algn="l" defTabSz="3970338" rtl="0" fontAlgn="base">
        <a:spcBef>
          <a:spcPct val="20000"/>
        </a:spcBef>
        <a:spcAft>
          <a:spcPct val="0"/>
        </a:spcAft>
        <a:buChar char="»"/>
        <a:defRPr sz="8700">
          <a:solidFill>
            <a:schemeClr val="tx1"/>
          </a:solidFill>
          <a:latin typeface="+mn-lt"/>
        </a:defRPr>
      </a:lvl7pPr>
      <a:lvl8pPr marL="10306050" indent="-992188" algn="l" defTabSz="3970338" rtl="0" fontAlgn="base">
        <a:spcBef>
          <a:spcPct val="20000"/>
        </a:spcBef>
        <a:spcAft>
          <a:spcPct val="0"/>
        </a:spcAft>
        <a:buChar char="»"/>
        <a:defRPr sz="8700">
          <a:solidFill>
            <a:schemeClr val="tx1"/>
          </a:solidFill>
          <a:latin typeface="+mn-lt"/>
        </a:defRPr>
      </a:lvl8pPr>
      <a:lvl9pPr marL="10763250" indent="-992188" algn="l" defTabSz="3970338" rtl="0" fontAlgn="base">
        <a:spcBef>
          <a:spcPct val="20000"/>
        </a:spcBef>
        <a:spcAft>
          <a:spcPct val="0"/>
        </a:spcAft>
        <a:buChar char="»"/>
        <a:defRPr sz="8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3.gif"/><Relationship Id="rId10" Type="http://schemas.openxmlformats.org/officeDocument/2006/relationships/image" Target="../media/image7.jpg"/><Relationship Id="rId4" Type="http://schemas.openxmlformats.org/officeDocument/2006/relationships/image" Target="../media/image2.jp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test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590800"/>
            <a:ext cx="4019132" cy="3715313"/>
          </a:xfrm>
          <a:prstGeom prst="rect">
            <a:avLst/>
          </a:prstGeom>
          <a:noFill/>
          <a:ln>
            <a:noFill/>
          </a:ln>
        </p:spPr>
      </p:pic>
      <p:sp>
        <p:nvSpPr>
          <p:cNvPr id="15363" name="Text Box 2"/>
          <p:cNvSpPr txBox="1">
            <a:spLocks noChangeArrowheads="1"/>
          </p:cNvSpPr>
          <p:nvPr/>
        </p:nvSpPr>
        <p:spPr bwMode="auto">
          <a:xfrm>
            <a:off x="1135600" y="905740"/>
            <a:ext cx="30870761" cy="6340197"/>
          </a:xfrm>
          <a:prstGeom prst="rect">
            <a:avLst/>
          </a:prstGeom>
          <a:noFill/>
          <a:ln w="9525">
            <a:noFill/>
            <a:miter lim="800000"/>
            <a:headEnd/>
            <a:tailEnd/>
          </a:ln>
        </p:spPr>
        <p:txBody>
          <a:bodyPr wrap="square">
            <a:spAutoFit/>
          </a:bodyPr>
          <a:lstStyle/>
          <a:p>
            <a:pPr algn="ctr"/>
            <a:r>
              <a:rPr lang="en-US" sz="9600" dirty="0" smtClean="0"/>
              <a:t>Aroma and Quality Characteristics of </a:t>
            </a:r>
          </a:p>
          <a:p>
            <a:pPr algn="ctr"/>
            <a:r>
              <a:rPr lang="en-US" sz="9600" dirty="0" smtClean="0"/>
              <a:t>New Jersey grown Hops (</a:t>
            </a:r>
            <a:r>
              <a:rPr lang="en-US" sz="9600" i="1" dirty="0" err="1" smtClean="0"/>
              <a:t>Humulus</a:t>
            </a:r>
            <a:r>
              <a:rPr lang="en-US" sz="9600" dirty="0" smtClean="0"/>
              <a:t> spp.)</a:t>
            </a:r>
            <a:r>
              <a:rPr lang="en-US" sz="8000" dirty="0" smtClean="0">
                <a:latin typeface="Times" pitchFamily="18" charset="0"/>
                <a:cs typeface="Times" pitchFamily="18" charset="0"/>
              </a:rPr>
              <a:t/>
            </a:r>
            <a:br>
              <a:rPr lang="en-US" sz="8000" dirty="0" smtClean="0">
                <a:latin typeface="Times" pitchFamily="18" charset="0"/>
                <a:cs typeface="Times" pitchFamily="18" charset="0"/>
              </a:rPr>
            </a:br>
            <a:r>
              <a:rPr lang="en-US" sz="1000" dirty="0" smtClean="0">
                <a:latin typeface="Times" pitchFamily="18" charset="0"/>
                <a:cs typeface="Times" pitchFamily="18" charset="0"/>
              </a:rPr>
              <a:t/>
            </a:r>
            <a:br>
              <a:rPr lang="en-US" sz="1000" dirty="0" smtClean="0">
                <a:latin typeface="Times" pitchFamily="18" charset="0"/>
                <a:cs typeface="Times" pitchFamily="18" charset="0"/>
              </a:rPr>
            </a:br>
            <a:r>
              <a:rPr lang="en-US" dirty="0" smtClean="0">
                <a:latin typeface="Times" pitchFamily="18" charset="0"/>
                <a:cs typeface="Times" pitchFamily="18" charset="0"/>
              </a:rPr>
              <a:t/>
            </a:r>
            <a:br>
              <a:rPr lang="en-US" dirty="0" smtClean="0">
                <a:latin typeface="Times" pitchFamily="18" charset="0"/>
                <a:cs typeface="Times" pitchFamily="18" charset="0"/>
              </a:rPr>
            </a:br>
            <a:r>
              <a:rPr lang="en-US" dirty="0" smtClean="0">
                <a:latin typeface="Times" pitchFamily="18" charset="0"/>
                <a:cs typeface="Times" pitchFamily="18" charset="0"/>
              </a:rPr>
              <a:t>			</a:t>
            </a:r>
            <a:r>
              <a:rPr lang="en-US" sz="6000" dirty="0" smtClean="0">
                <a:latin typeface="Times" pitchFamily="18" charset="0"/>
                <a:cs typeface="Times" pitchFamily="18" charset="0"/>
              </a:rPr>
              <a:t>Megan Muehlbauer</a:t>
            </a:r>
            <a:r>
              <a:rPr lang="en-US" sz="6000" baseline="30000" dirty="0" smtClean="0">
                <a:latin typeface="Times" pitchFamily="18" charset="0"/>
                <a:cs typeface="Times" pitchFamily="18" charset="0"/>
              </a:rPr>
              <a:t>2</a:t>
            </a:r>
            <a:r>
              <a:rPr lang="en-US" sz="6000" dirty="0" smtClean="0">
                <a:latin typeface="Times" pitchFamily="18" charset="0"/>
                <a:cs typeface="Times" pitchFamily="18" charset="0"/>
              </a:rPr>
              <a:t>, </a:t>
            </a:r>
            <a:r>
              <a:rPr lang="en-US" sz="6000" u="sng" dirty="0">
                <a:latin typeface="Times" pitchFamily="18" charset="0"/>
                <a:cs typeface="Times" pitchFamily="18" charset="0"/>
              </a:rPr>
              <a:t>Robert Pyne</a:t>
            </a:r>
            <a:r>
              <a:rPr lang="en-US" sz="6000" u="sng" baseline="30000" dirty="0">
                <a:latin typeface="Times" pitchFamily="18" charset="0"/>
                <a:cs typeface="Times" pitchFamily="18" charset="0"/>
              </a:rPr>
              <a:t>1,2</a:t>
            </a:r>
            <a:r>
              <a:rPr lang="en-US" sz="6000" dirty="0">
                <a:latin typeface="Times" pitchFamily="18" charset="0"/>
                <a:cs typeface="Times" pitchFamily="18" charset="0"/>
              </a:rPr>
              <a:t>, </a:t>
            </a:r>
            <a:r>
              <a:rPr lang="en-US" sz="6000" dirty="0" smtClean="0">
                <a:latin typeface="Times" pitchFamily="18" charset="0"/>
                <a:cs typeface="Times" pitchFamily="18" charset="0"/>
              </a:rPr>
              <a:t>Ed Dager</a:t>
            </a:r>
            <a:r>
              <a:rPr lang="en-US" sz="6000" baseline="30000" dirty="0" smtClean="0">
                <a:latin typeface="Times" pitchFamily="18" charset="0"/>
                <a:cs typeface="Times" pitchFamily="18" charset="0"/>
              </a:rPr>
              <a:t>2</a:t>
            </a:r>
            <a:r>
              <a:rPr lang="en-US" sz="6000" dirty="0" smtClean="0">
                <a:latin typeface="Times" pitchFamily="18" charset="0"/>
                <a:cs typeface="Times" pitchFamily="18" charset="0"/>
              </a:rPr>
              <a:t>, Dan Giurleo</a:t>
            </a:r>
            <a:r>
              <a:rPr lang="en-US" sz="6000" baseline="30000" dirty="0" smtClean="0">
                <a:latin typeface="Times" pitchFamily="18" charset="0"/>
                <a:cs typeface="Times" pitchFamily="18" charset="0"/>
              </a:rPr>
              <a:t>1 </a:t>
            </a:r>
            <a:r>
              <a:rPr lang="en-US" sz="6000" dirty="0">
                <a:latin typeface="Times" pitchFamily="18" charset="0"/>
                <a:cs typeface="Times" pitchFamily="18" charset="0"/>
              </a:rPr>
              <a:t>and James </a:t>
            </a:r>
            <a:r>
              <a:rPr lang="en-US" sz="6000" dirty="0" smtClean="0">
                <a:latin typeface="Times" pitchFamily="18" charset="0"/>
                <a:cs typeface="Times" pitchFamily="18" charset="0"/>
              </a:rPr>
              <a:t>Simon</a:t>
            </a:r>
            <a:r>
              <a:rPr lang="en-US" sz="6000" baseline="30000" dirty="0" smtClean="0">
                <a:latin typeface="Times" pitchFamily="18" charset="0"/>
                <a:cs typeface="Times" pitchFamily="18" charset="0"/>
              </a:rPr>
              <a:t>1,2</a:t>
            </a:r>
            <a:endParaRPr lang="en-US" sz="6000" dirty="0">
              <a:latin typeface="Times" pitchFamily="18" charset="0"/>
              <a:cs typeface="Times" pitchFamily="18" charset="0"/>
            </a:endParaRPr>
          </a:p>
          <a:p>
            <a:pPr algn="ctr"/>
            <a:r>
              <a:rPr lang="en-US" sz="4000" baseline="30000" dirty="0" smtClean="0">
                <a:latin typeface="Times" pitchFamily="18" charset="0"/>
                <a:cs typeface="Times" pitchFamily="18" charset="0"/>
              </a:rPr>
              <a:t>1</a:t>
            </a:r>
            <a:r>
              <a:rPr lang="en-US" sz="4000" dirty="0" smtClean="0">
                <a:latin typeface="Times" pitchFamily="18" charset="0"/>
                <a:cs typeface="Times" pitchFamily="18" charset="0"/>
              </a:rPr>
              <a:t>New Use </a:t>
            </a:r>
            <a:r>
              <a:rPr lang="en-US" sz="4000" dirty="0">
                <a:latin typeface="Times" pitchFamily="18" charset="0"/>
                <a:cs typeface="Times" pitchFamily="18" charset="0"/>
              </a:rPr>
              <a:t>Agriculture &amp;</a:t>
            </a:r>
            <a:r>
              <a:rPr lang="en-US" sz="4000" dirty="0" smtClean="0">
                <a:latin typeface="Times" pitchFamily="18" charset="0"/>
                <a:cs typeface="Times" pitchFamily="18" charset="0"/>
              </a:rPr>
              <a:t> </a:t>
            </a:r>
            <a:r>
              <a:rPr lang="en-US" sz="4000" dirty="0">
                <a:latin typeface="Times" pitchFamily="18" charset="0"/>
                <a:cs typeface="Times" pitchFamily="18" charset="0"/>
              </a:rPr>
              <a:t>Natural Plant Products </a:t>
            </a:r>
            <a:r>
              <a:rPr lang="en-US" sz="4000" dirty="0" smtClean="0">
                <a:latin typeface="Times" pitchFamily="18" charset="0"/>
                <a:cs typeface="Times" pitchFamily="18" charset="0"/>
              </a:rPr>
              <a:t>Program and the</a:t>
            </a:r>
          </a:p>
          <a:p>
            <a:pPr algn="ctr"/>
            <a:r>
              <a:rPr lang="en-US" sz="4000" dirty="0" smtClean="0">
                <a:latin typeface="Times" pitchFamily="18" charset="0"/>
                <a:cs typeface="Times" pitchFamily="18" charset="0"/>
              </a:rPr>
              <a:t> </a:t>
            </a:r>
            <a:r>
              <a:rPr lang="en-US" sz="4000" baseline="30000" dirty="0" smtClean="0">
                <a:latin typeface="Times" pitchFamily="18" charset="0"/>
                <a:cs typeface="Times" pitchFamily="18" charset="0"/>
              </a:rPr>
              <a:t>2</a:t>
            </a:r>
            <a:r>
              <a:rPr lang="en-US" sz="4000" dirty="0" smtClean="0">
                <a:latin typeface="Times" pitchFamily="18" charset="0"/>
                <a:cs typeface="Times" pitchFamily="18" charset="0"/>
              </a:rPr>
              <a:t>New </a:t>
            </a:r>
            <a:r>
              <a:rPr lang="en-US" sz="4000" dirty="0">
                <a:latin typeface="Times" pitchFamily="18" charset="0"/>
                <a:cs typeface="Times" pitchFamily="18" charset="0"/>
              </a:rPr>
              <a:t>Jersey Agricultural Experiment Station (NJAES</a:t>
            </a:r>
            <a:r>
              <a:rPr lang="en-US" sz="4000" dirty="0" smtClean="0">
                <a:latin typeface="Times" pitchFamily="18" charset="0"/>
                <a:cs typeface="Times" pitchFamily="18" charset="0"/>
              </a:rPr>
              <a:t>), </a:t>
            </a:r>
          </a:p>
          <a:p>
            <a:pPr algn="ctr"/>
            <a:r>
              <a:rPr lang="en-US" sz="4000" dirty="0" smtClean="0">
                <a:latin typeface="Times" pitchFamily="18" charset="0"/>
                <a:cs typeface="Times" pitchFamily="18" charset="0"/>
              </a:rPr>
              <a:t>School </a:t>
            </a:r>
            <a:r>
              <a:rPr lang="en-US" sz="4000" dirty="0">
                <a:latin typeface="Times" pitchFamily="18" charset="0"/>
                <a:cs typeface="Times" pitchFamily="18" charset="0"/>
              </a:rPr>
              <a:t>of Environmental and Biological </a:t>
            </a:r>
            <a:r>
              <a:rPr lang="en-US" sz="4000" dirty="0" smtClean="0">
                <a:latin typeface="Times" pitchFamily="18" charset="0"/>
                <a:cs typeface="Times" pitchFamily="18" charset="0"/>
              </a:rPr>
              <a:t>Sciences Rutgers</a:t>
            </a:r>
            <a:r>
              <a:rPr lang="en-US" sz="4000" dirty="0">
                <a:latin typeface="Times" pitchFamily="18" charset="0"/>
                <a:cs typeface="Times" pitchFamily="18" charset="0"/>
              </a:rPr>
              <a:t>, The State University of New Jersey, 59 Dudley Road, New Brunswick, </a:t>
            </a:r>
            <a:r>
              <a:rPr lang="en-US" sz="4000" dirty="0" smtClean="0">
                <a:latin typeface="Times" pitchFamily="18" charset="0"/>
                <a:cs typeface="Times" pitchFamily="18" charset="0"/>
              </a:rPr>
              <a:t>NJ </a:t>
            </a:r>
            <a:endParaRPr lang="en-US" sz="4000" baseline="30000" dirty="0">
              <a:latin typeface="Times" pitchFamily="18" charset="0"/>
              <a:cs typeface="Times" pitchFamily="18" charset="0"/>
            </a:endParaRPr>
          </a:p>
        </p:txBody>
      </p:sp>
      <p:sp>
        <p:nvSpPr>
          <p:cNvPr id="15364" name="Text Box 306"/>
          <p:cNvSpPr txBox="1">
            <a:spLocks noChangeArrowheads="1"/>
          </p:cNvSpPr>
          <p:nvPr/>
        </p:nvSpPr>
        <p:spPr bwMode="auto">
          <a:xfrm>
            <a:off x="27416125" y="6781801"/>
            <a:ext cx="325730" cy="400110"/>
          </a:xfrm>
          <a:prstGeom prst="rect">
            <a:avLst/>
          </a:prstGeom>
          <a:noFill/>
          <a:ln w="9525">
            <a:noFill/>
            <a:miter lim="800000"/>
            <a:headEnd/>
            <a:tailEnd/>
          </a:ln>
        </p:spPr>
        <p:txBody>
          <a:bodyPr wrap="none">
            <a:spAutoFit/>
          </a:bodyPr>
          <a:lstStyle/>
          <a:p>
            <a:endParaRPr lang="ko-KR" altLang="ko-KR" sz="2000" b="0">
              <a:ea typeface="굴림" pitchFamily="50" charset="-127"/>
            </a:endParaRPr>
          </a:p>
        </p:txBody>
      </p:sp>
      <p:sp>
        <p:nvSpPr>
          <p:cNvPr id="15366" name="Text Box 662"/>
          <p:cNvSpPr txBox="1">
            <a:spLocks noChangeArrowheads="1"/>
          </p:cNvSpPr>
          <p:nvPr/>
        </p:nvSpPr>
        <p:spPr bwMode="auto">
          <a:xfrm>
            <a:off x="609600" y="8984388"/>
            <a:ext cx="9410700" cy="13062033"/>
          </a:xfrm>
          <a:prstGeom prst="rect">
            <a:avLst/>
          </a:prstGeom>
          <a:noFill/>
          <a:ln w="9525">
            <a:noFill/>
            <a:miter lim="800000"/>
            <a:headEnd/>
            <a:tailEnd/>
          </a:ln>
        </p:spPr>
        <p:txBody>
          <a:bodyPr wrap="square">
            <a:spAutoFit/>
          </a:bodyPr>
          <a:lstStyle/>
          <a:p>
            <a:r>
              <a:rPr lang="en-US" sz="2800" b="0" dirty="0" smtClean="0"/>
              <a:t>Hops </a:t>
            </a:r>
            <a:r>
              <a:rPr lang="en-US" sz="2800" b="0" dirty="0"/>
              <a:t>(</a:t>
            </a:r>
            <a:r>
              <a:rPr lang="en-US" sz="2800" b="0" i="1" dirty="0" err="1"/>
              <a:t>Humulus</a:t>
            </a:r>
            <a:r>
              <a:rPr lang="en-US" sz="2800" b="0" i="1" dirty="0"/>
              <a:t> </a:t>
            </a:r>
            <a:r>
              <a:rPr lang="en-US" sz="2800" b="0" i="1" dirty="0" err="1"/>
              <a:t>lupulus</a:t>
            </a:r>
            <a:r>
              <a:rPr lang="en-US" sz="2800" b="0" dirty="0"/>
              <a:t>) are herbaceous, perennial bines cultivated for their female flowers or cones, which are a critical ingredient in beer-making. A burgeoning craft brewery industry has been the impetus for the rise in demand for hops. Although Mid-Atlantic US states account for an estimated 34% of national brewery sales, virtually no hops are grown in this region.  </a:t>
            </a:r>
            <a:r>
              <a:rPr lang="en-US" sz="2800" b="0" dirty="0" smtClean="0"/>
              <a:t>As </a:t>
            </a:r>
            <a:r>
              <a:rPr lang="en-US" sz="2800" b="0" dirty="0"/>
              <a:t>interest in craft brewing and sourcing local ingredients rise, a unique opportunity has emerged for Mid-Atlantic farmers to supply this high value crop. </a:t>
            </a:r>
            <a:r>
              <a:rPr lang="en-US" sz="2800" b="0" dirty="0" smtClean="0"/>
              <a:t>As </a:t>
            </a:r>
            <a:r>
              <a:rPr lang="en-US" sz="2800" b="0" dirty="0"/>
              <a:t>farmers develop an interest in growing hops, it is important to understand the inputs needed to establish and grow this niche crop in accordance with industry standards.  A SARE </a:t>
            </a:r>
            <a:r>
              <a:rPr lang="en-US" sz="2800" b="0" dirty="0" smtClean="0"/>
              <a:t>Partnership Grant-supported </a:t>
            </a:r>
            <a:r>
              <a:rPr lang="en-US" sz="2800" b="0" dirty="0"/>
              <a:t>study was initiated at Rutgers University to establish a centrally located demonstration </a:t>
            </a:r>
            <a:r>
              <a:rPr lang="en-US" sz="2800" b="0" dirty="0" err="1"/>
              <a:t>hopyard</a:t>
            </a:r>
            <a:r>
              <a:rPr lang="en-US" sz="2800" b="0" dirty="0"/>
              <a:t> at the </a:t>
            </a:r>
            <a:r>
              <a:rPr lang="en-US" sz="2800" b="0" dirty="0" smtClean="0"/>
              <a:t>Clifford E &amp; Melda C. </a:t>
            </a:r>
            <a:r>
              <a:rPr lang="en-US" sz="2800" b="0" dirty="0" err="1" smtClean="0"/>
              <a:t>Synder</a:t>
            </a:r>
            <a:r>
              <a:rPr lang="en-US" sz="2800" b="0" dirty="0" smtClean="0"/>
              <a:t> Research Center for Sustainable Agriculture, Pittstown</a:t>
            </a:r>
            <a:r>
              <a:rPr lang="en-US" sz="2800" b="0" dirty="0"/>
              <a:t>, NJ to evaluate the performance of </a:t>
            </a:r>
            <a:r>
              <a:rPr lang="en-US" sz="2800" b="0" dirty="0" smtClean="0"/>
              <a:t>10 </a:t>
            </a:r>
            <a:r>
              <a:rPr lang="en-US" sz="2800" b="0" dirty="0"/>
              <a:t>commonly grown </a:t>
            </a:r>
            <a:r>
              <a:rPr lang="en-US" sz="2800" b="0" dirty="0" smtClean="0"/>
              <a:t>hop </a:t>
            </a:r>
            <a:r>
              <a:rPr lang="en-US" sz="2800" b="0" dirty="0"/>
              <a:t>varieties. In addition, hop samples were donated from </a:t>
            </a:r>
            <a:r>
              <a:rPr lang="en-US" sz="2800" b="0" dirty="0" smtClean="0"/>
              <a:t>hop </a:t>
            </a:r>
            <a:r>
              <a:rPr lang="en-US" sz="2800" b="0" dirty="0"/>
              <a:t>growers throughout </a:t>
            </a:r>
            <a:r>
              <a:rPr lang="en-US" sz="2800" b="0" dirty="0" smtClean="0"/>
              <a:t>New Jersey. </a:t>
            </a:r>
            <a:r>
              <a:rPr lang="en-US" sz="2800" b="0" dirty="0"/>
              <a:t>Analysis of alpha/beta acid </a:t>
            </a:r>
            <a:r>
              <a:rPr lang="en-US" sz="2800" b="0" dirty="0" err="1" smtClean="0"/>
              <a:t>contenst</a:t>
            </a:r>
            <a:r>
              <a:rPr lang="en-US" sz="2800" b="0" dirty="0" smtClean="0"/>
              <a:t> </a:t>
            </a:r>
            <a:r>
              <a:rPr lang="en-US" sz="2800" b="0" dirty="0"/>
              <a:t>by American Society for Brewing Chemists (ASBC) protocol ‘Hops-14’ and essential oil composition by ‘Hops-17’ </a:t>
            </a:r>
            <a:r>
              <a:rPr lang="en-US" sz="2800" b="0" dirty="0" smtClean="0"/>
              <a:t>provided </a:t>
            </a:r>
            <a:r>
              <a:rPr lang="en-US" sz="2800" b="0" dirty="0"/>
              <a:t>the essential chemical metrics. Interestingly, major essential oil components </a:t>
            </a:r>
            <a:r>
              <a:rPr lang="en-US" sz="2800" b="0" dirty="0" smtClean="0"/>
              <a:t>(</a:t>
            </a:r>
            <a:r>
              <a:rPr lang="en-US" sz="2800" b="0" dirty="0"/>
              <a:t>β</a:t>
            </a:r>
            <a:r>
              <a:rPr lang="en-US" sz="2800" b="0" dirty="0" smtClean="0"/>
              <a:t>-</a:t>
            </a:r>
            <a:r>
              <a:rPr lang="en-US" sz="2800" b="0" dirty="0" err="1"/>
              <a:t>myrcene</a:t>
            </a:r>
            <a:r>
              <a:rPr lang="en-US" sz="2800" b="0" dirty="0"/>
              <a:t>, α</a:t>
            </a:r>
            <a:r>
              <a:rPr lang="en-US" sz="2800" b="0" dirty="0" smtClean="0"/>
              <a:t>-</a:t>
            </a:r>
            <a:r>
              <a:rPr lang="en-US" sz="2800" b="0" dirty="0" err="1"/>
              <a:t>humulene</a:t>
            </a:r>
            <a:r>
              <a:rPr lang="en-US" sz="2800" b="0" dirty="0"/>
              <a:t> and β</a:t>
            </a:r>
            <a:r>
              <a:rPr lang="en-US" sz="2800" b="0" dirty="0" smtClean="0"/>
              <a:t>-</a:t>
            </a:r>
            <a:r>
              <a:rPr lang="en-US" sz="2800" b="0" dirty="0" err="1"/>
              <a:t>caryophyllene</a:t>
            </a:r>
            <a:r>
              <a:rPr lang="en-US" sz="2800" b="0" dirty="0"/>
              <a:t>) varied within the same variety at different locations, which provides interesting implications </a:t>
            </a:r>
            <a:r>
              <a:rPr lang="en-US" sz="2800" b="0" dirty="0" smtClean="0"/>
              <a:t>through </a:t>
            </a:r>
            <a:r>
              <a:rPr lang="en-US" sz="2800" b="0" dirty="0"/>
              <a:t>potential new flavor profiles for local brewers.</a:t>
            </a:r>
          </a:p>
          <a:p>
            <a:pPr>
              <a:lnSpc>
                <a:spcPct val="110000"/>
              </a:lnSpc>
              <a:spcBef>
                <a:spcPct val="50000"/>
              </a:spcBef>
            </a:pPr>
            <a:endParaRPr lang="en-US" altLang="ko-KR" b="0" dirty="0" smtClean="0">
              <a:latin typeface="Times New Roman"/>
              <a:ea typeface="굴림" pitchFamily="50" charset="-127"/>
              <a:cs typeface="Times New Roman"/>
            </a:endParaRPr>
          </a:p>
          <a:p>
            <a:pPr>
              <a:lnSpc>
                <a:spcPct val="110000"/>
              </a:lnSpc>
              <a:spcBef>
                <a:spcPct val="50000"/>
              </a:spcBef>
            </a:pPr>
            <a:endParaRPr lang="en-US" altLang="ko-KR" b="0" dirty="0">
              <a:latin typeface="Times New Roman"/>
              <a:ea typeface="굴림" pitchFamily="50" charset="-127"/>
              <a:cs typeface="Times New Roman"/>
            </a:endParaRPr>
          </a:p>
          <a:p>
            <a:pPr>
              <a:lnSpc>
                <a:spcPct val="110000"/>
              </a:lnSpc>
              <a:spcBef>
                <a:spcPct val="50000"/>
              </a:spcBef>
            </a:pPr>
            <a:endParaRPr lang="en-US" altLang="ko-KR" b="0" dirty="0" smtClean="0">
              <a:latin typeface="Times New Roman"/>
              <a:ea typeface="굴림" pitchFamily="50" charset="-127"/>
              <a:cs typeface="Times New Roman"/>
            </a:endParaRPr>
          </a:p>
        </p:txBody>
      </p:sp>
      <p:sp>
        <p:nvSpPr>
          <p:cNvPr id="15367" name="Rectangle 664"/>
          <p:cNvSpPr>
            <a:spLocks noChangeArrowheads="1"/>
          </p:cNvSpPr>
          <p:nvPr/>
        </p:nvSpPr>
        <p:spPr bwMode="auto">
          <a:xfrm>
            <a:off x="609601" y="8443042"/>
            <a:ext cx="9621372" cy="11445157"/>
          </a:xfrm>
          <a:prstGeom prst="rect">
            <a:avLst/>
          </a:prstGeom>
          <a:noFill/>
          <a:ln w="9525">
            <a:solidFill>
              <a:srgbClr val="92D050"/>
            </a:solidFill>
            <a:miter lim="800000"/>
            <a:headEnd/>
            <a:tailEnd/>
          </a:ln>
        </p:spPr>
        <p:txBody>
          <a:bodyPr wrap="none" anchor="ctr"/>
          <a:lstStyle/>
          <a:p>
            <a:endParaRPr lang="ko-KR" altLang="ko-KR" dirty="0">
              <a:ea typeface="굴림" pitchFamily="50" charset="-127"/>
            </a:endParaRPr>
          </a:p>
        </p:txBody>
      </p:sp>
      <p:sp>
        <p:nvSpPr>
          <p:cNvPr id="15372" name="Rectangle 683"/>
          <p:cNvSpPr>
            <a:spLocks noChangeArrowheads="1"/>
          </p:cNvSpPr>
          <p:nvPr/>
        </p:nvSpPr>
        <p:spPr bwMode="auto">
          <a:xfrm>
            <a:off x="22958243" y="33883699"/>
            <a:ext cx="9523975" cy="2616101"/>
          </a:xfrm>
          <a:prstGeom prst="rect">
            <a:avLst/>
          </a:prstGeom>
          <a:noFill/>
          <a:ln w="9525">
            <a:noFill/>
            <a:miter lim="800000"/>
            <a:headEnd/>
            <a:tailEnd/>
          </a:ln>
        </p:spPr>
        <p:txBody>
          <a:bodyPr wrap="square">
            <a:spAutoFit/>
          </a:bodyPr>
          <a:lstStyle/>
          <a:p>
            <a:r>
              <a:rPr lang="en-US" altLang="ko-KR" sz="3600" dirty="0" smtClean="0">
                <a:latin typeface="Times New Roman"/>
                <a:ea typeface="굴림" pitchFamily="50" charset="-127"/>
                <a:cs typeface="Times New Roman"/>
              </a:rPr>
              <a:t>Acknowledgements</a:t>
            </a:r>
            <a:endParaRPr lang="en-US" b="0" dirty="0" smtClean="0">
              <a:latin typeface="Times New Roman"/>
              <a:cs typeface="Times New Roman"/>
            </a:endParaRPr>
          </a:p>
          <a:p>
            <a:r>
              <a:rPr lang="en-US" b="0" dirty="0" smtClean="0">
                <a:latin typeface="+mn-lt"/>
                <a:cs typeface="Calibri" pitchFamily="34" charset="0"/>
              </a:rPr>
              <a:t>Funds for this research were provided by SARE partnership grant # </a:t>
            </a:r>
            <a:r>
              <a:rPr lang="en-US" dirty="0"/>
              <a:t>UNIV OF VERMONT-ONE15-247-</a:t>
            </a:r>
            <a:r>
              <a:rPr lang="en-US" dirty="0" smtClean="0"/>
              <a:t>29001.</a:t>
            </a:r>
            <a:r>
              <a:rPr lang="en-US" b="0" dirty="0" smtClean="0">
                <a:latin typeface="Times New Roman"/>
                <a:cs typeface="Times New Roman"/>
              </a:rPr>
              <a:t> We are grateful to Shimadzu Scientific Instruments, Rutgers Center for Sensory Sciences &amp; Innovation, the NJAES &amp; Clifford E. &amp; </a:t>
            </a:r>
            <a:r>
              <a:rPr lang="en-US" b="0" dirty="0" err="1" smtClean="0">
                <a:latin typeface="Times New Roman"/>
                <a:cs typeface="Times New Roman"/>
              </a:rPr>
              <a:t>Melda</a:t>
            </a:r>
            <a:r>
              <a:rPr lang="en-US" b="0" dirty="0" smtClean="0">
                <a:latin typeface="Times New Roman"/>
                <a:cs typeface="Times New Roman"/>
              </a:rPr>
              <a:t> C. Snyder Research and Extension Farm.</a:t>
            </a:r>
            <a:r>
              <a:rPr lang="en-US" b="0" dirty="0">
                <a:latin typeface="Times New Roman"/>
                <a:cs typeface="Times New Roman"/>
              </a:rPr>
              <a:t> </a:t>
            </a:r>
            <a:endParaRPr lang="en-US" b="0" dirty="0" smtClean="0">
              <a:latin typeface="Times New Roman"/>
              <a:cs typeface="Times New Roman"/>
            </a:endParaRPr>
          </a:p>
          <a:p>
            <a:r>
              <a:rPr lang="en-US" dirty="0" smtClean="0">
                <a:latin typeface="Times New Roman"/>
                <a:cs typeface="Times New Roman"/>
              </a:rPr>
              <a:t>Contact</a:t>
            </a:r>
            <a:r>
              <a:rPr lang="en-US" smtClean="0">
                <a:latin typeface="Times New Roman"/>
                <a:cs typeface="Times New Roman"/>
              </a:rPr>
              <a:t>: Prof. </a:t>
            </a:r>
            <a:r>
              <a:rPr lang="en-US" dirty="0" smtClean="0">
                <a:latin typeface="Times New Roman"/>
                <a:cs typeface="Times New Roman"/>
              </a:rPr>
              <a:t>James Simon</a:t>
            </a:r>
            <a:r>
              <a:rPr lang="en-US" i="1" dirty="0">
                <a:latin typeface="Times New Roman"/>
                <a:cs typeface="Times New Roman"/>
              </a:rPr>
              <a:t>;</a:t>
            </a:r>
            <a:r>
              <a:rPr lang="en-US" i="1" dirty="0" smtClean="0">
                <a:latin typeface="Times New Roman"/>
                <a:cs typeface="Times New Roman"/>
              </a:rPr>
              <a:t> </a:t>
            </a:r>
            <a:r>
              <a:rPr lang="en-US" dirty="0" err="1" smtClean="0">
                <a:latin typeface="Times New Roman"/>
                <a:cs typeface="Times New Roman"/>
              </a:rPr>
              <a:t>jimsimon@rutgers.edu</a:t>
            </a:r>
            <a:r>
              <a:rPr lang="en-US" dirty="0" smtClean="0">
                <a:latin typeface="Times New Roman"/>
                <a:cs typeface="Times New Roman"/>
              </a:rPr>
              <a:t> </a:t>
            </a:r>
            <a:r>
              <a:rPr lang="en-US" altLang="ko-KR" sz="3200" dirty="0" smtClean="0">
                <a:latin typeface="Times New Roman"/>
                <a:ea typeface="굴림" pitchFamily="50" charset="-127"/>
                <a:cs typeface="Times New Roman"/>
              </a:rPr>
              <a:t> </a:t>
            </a:r>
            <a:endParaRPr lang="en-US" altLang="ko-KR" sz="3200" dirty="0">
              <a:latin typeface="Times New Roman"/>
              <a:ea typeface="굴림" pitchFamily="50" charset="-127"/>
              <a:cs typeface="Times New Roman"/>
            </a:endParaRPr>
          </a:p>
        </p:txBody>
      </p:sp>
      <p:grpSp>
        <p:nvGrpSpPr>
          <p:cNvPr id="49" name="Group 48"/>
          <p:cNvGrpSpPr/>
          <p:nvPr/>
        </p:nvGrpSpPr>
        <p:grpSpPr>
          <a:xfrm>
            <a:off x="22997159" y="28651196"/>
            <a:ext cx="9523976" cy="5257804"/>
            <a:chOff x="22402800" y="27515729"/>
            <a:chExt cx="9140825" cy="2231112"/>
          </a:xfrm>
        </p:grpSpPr>
        <p:sp>
          <p:nvSpPr>
            <p:cNvPr id="15362" name="Text Box 2225"/>
            <p:cNvSpPr txBox="1">
              <a:spLocks noChangeArrowheads="1"/>
            </p:cNvSpPr>
            <p:nvPr/>
          </p:nvSpPr>
          <p:spPr bwMode="auto">
            <a:xfrm>
              <a:off x="22450609" y="27515729"/>
              <a:ext cx="9035493" cy="284095"/>
            </a:xfrm>
            <a:prstGeom prst="rect">
              <a:avLst/>
            </a:prstGeom>
            <a:noFill/>
            <a:ln w="9525">
              <a:noFill/>
              <a:miter lim="800000"/>
              <a:headEnd/>
              <a:tailEnd/>
            </a:ln>
          </p:spPr>
          <p:txBody>
            <a:bodyPr wrap="square">
              <a:spAutoFit/>
            </a:bodyPr>
            <a:lstStyle/>
            <a:p>
              <a:pPr algn="just"/>
              <a:r>
                <a:rPr lang="en-US" altLang="ko-KR" sz="4000" dirty="0" smtClean="0">
                  <a:latin typeface="Times" pitchFamily="18" charset="0"/>
                  <a:ea typeface="굴림" pitchFamily="50" charset="-127"/>
                  <a:cs typeface="Times" pitchFamily="18" charset="0"/>
                </a:rPr>
                <a:t>Conclusion</a:t>
              </a:r>
            </a:p>
            <a:p>
              <a:pPr algn="just"/>
              <a:endParaRPr lang="en-US" altLang="ko-KR" sz="1400" b="0" dirty="0" smtClean="0">
                <a:latin typeface="Times" pitchFamily="18" charset="0"/>
                <a:ea typeface="굴림" pitchFamily="50" charset="-127"/>
                <a:cs typeface="Times" pitchFamily="18" charset="0"/>
              </a:endParaRPr>
            </a:p>
          </p:txBody>
        </p:sp>
        <p:sp>
          <p:nvSpPr>
            <p:cNvPr id="15373" name="Rectangle 2223"/>
            <p:cNvSpPr>
              <a:spLocks noChangeArrowheads="1"/>
            </p:cNvSpPr>
            <p:nvPr/>
          </p:nvSpPr>
          <p:spPr bwMode="auto">
            <a:xfrm>
              <a:off x="22402800" y="27549533"/>
              <a:ext cx="9140825" cy="2197308"/>
            </a:xfrm>
            <a:prstGeom prst="rect">
              <a:avLst/>
            </a:prstGeom>
            <a:noFill/>
            <a:ln w="9525">
              <a:solidFill>
                <a:srgbClr val="92D050"/>
              </a:solidFill>
              <a:miter lim="800000"/>
              <a:headEnd/>
              <a:tailEnd/>
            </a:ln>
          </p:spPr>
          <p:txBody>
            <a:bodyPr wrap="none" anchor="ctr"/>
            <a:lstStyle/>
            <a:p>
              <a:endParaRPr lang="ko-KR" altLang="ko-KR">
                <a:ea typeface="굴림" pitchFamily="50" charset="-127"/>
              </a:endParaRPr>
            </a:p>
          </p:txBody>
        </p:sp>
      </p:grpSp>
      <p:sp>
        <p:nvSpPr>
          <p:cNvPr id="15377" name="Text Box 3281"/>
          <p:cNvSpPr txBox="1">
            <a:spLocks noChangeArrowheads="1"/>
          </p:cNvSpPr>
          <p:nvPr/>
        </p:nvSpPr>
        <p:spPr bwMode="auto">
          <a:xfrm>
            <a:off x="22326600" y="18837994"/>
            <a:ext cx="9448800" cy="461665"/>
          </a:xfrm>
          <a:prstGeom prst="rect">
            <a:avLst/>
          </a:prstGeom>
          <a:noFill/>
          <a:ln w="9525">
            <a:noFill/>
            <a:miter lim="800000"/>
            <a:headEnd/>
            <a:tailEnd/>
          </a:ln>
        </p:spPr>
        <p:txBody>
          <a:bodyPr>
            <a:spAutoFit/>
          </a:bodyPr>
          <a:lstStyle/>
          <a:p>
            <a:pPr>
              <a:spcBef>
                <a:spcPct val="50000"/>
              </a:spcBef>
            </a:pPr>
            <a:endParaRPr lang="ko-KR" altLang="ko-KR">
              <a:ea typeface="굴림" pitchFamily="50" charset="-127"/>
            </a:endParaRPr>
          </a:p>
        </p:txBody>
      </p:sp>
      <p:grpSp>
        <p:nvGrpSpPr>
          <p:cNvPr id="55" name="Group 54"/>
          <p:cNvGrpSpPr/>
          <p:nvPr/>
        </p:nvGrpSpPr>
        <p:grpSpPr>
          <a:xfrm>
            <a:off x="533400" y="19811598"/>
            <a:ext cx="9677400" cy="15697602"/>
            <a:chOff x="1593344" y="29287278"/>
            <a:chExt cx="9213371" cy="10178092"/>
          </a:xfrm>
        </p:grpSpPr>
        <p:sp>
          <p:nvSpPr>
            <p:cNvPr id="15365" name="Rectangle 653"/>
            <p:cNvSpPr>
              <a:spLocks noChangeArrowheads="1"/>
            </p:cNvSpPr>
            <p:nvPr/>
          </p:nvSpPr>
          <p:spPr bwMode="auto">
            <a:xfrm>
              <a:off x="1593344" y="29287278"/>
              <a:ext cx="8610600" cy="988379"/>
            </a:xfrm>
            <a:prstGeom prst="rect">
              <a:avLst/>
            </a:prstGeom>
            <a:noFill/>
            <a:ln w="9525">
              <a:noFill/>
              <a:miter lim="800000"/>
              <a:headEnd/>
              <a:tailEnd/>
            </a:ln>
          </p:spPr>
          <p:txBody>
            <a:bodyPr wrap="square" lIns="0" tIns="228528" rIns="0" bIns="152352">
              <a:spAutoFit/>
            </a:bodyPr>
            <a:lstStyle/>
            <a:p>
              <a:pPr>
                <a:lnSpc>
                  <a:spcPct val="110000"/>
                </a:lnSpc>
                <a:spcBef>
                  <a:spcPct val="50000"/>
                </a:spcBef>
              </a:pPr>
              <a:r>
                <a:rPr lang="en-US" altLang="ko-KR" sz="4000" dirty="0" smtClean="0">
                  <a:latin typeface="Times"/>
                  <a:ea typeface="굴림" pitchFamily="50" charset="-127"/>
                  <a:cs typeface="Times"/>
                </a:rPr>
                <a:t> Materials and Methods</a:t>
              </a:r>
            </a:p>
            <a:p>
              <a:pPr indent="457200" algn="just"/>
              <a:endParaRPr lang="en-US" altLang="ko-KR" sz="2600" dirty="0">
                <a:latin typeface="Times"/>
                <a:ea typeface="굴림" pitchFamily="50" charset="-127"/>
                <a:cs typeface="Times"/>
              </a:endParaRPr>
            </a:p>
          </p:txBody>
        </p:sp>
        <p:sp>
          <p:nvSpPr>
            <p:cNvPr id="15379" name="Rectangle 667"/>
            <p:cNvSpPr>
              <a:spLocks noChangeArrowheads="1"/>
            </p:cNvSpPr>
            <p:nvPr/>
          </p:nvSpPr>
          <p:spPr bwMode="auto">
            <a:xfrm>
              <a:off x="1665890" y="29483544"/>
              <a:ext cx="9140825" cy="9981826"/>
            </a:xfrm>
            <a:prstGeom prst="rect">
              <a:avLst/>
            </a:prstGeom>
            <a:noFill/>
            <a:ln w="9525">
              <a:solidFill>
                <a:srgbClr val="92D050"/>
              </a:solidFill>
              <a:miter lim="800000"/>
              <a:headEnd/>
              <a:tailEnd/>
            </a:ln>
          </p:spPr>
          <p:txBody>
            <a:bodyPr wrap="none" anchor="ctr"/>
            <a:lstStyle/>
            <a:p>
              <a:endParaRPr lang="ko-KR" altLang="ko-KR">
                <a:ea typeface="굴림" pitchFamily="50" charset="-127"/>
              </a:endParaRPr>
            </a:p>
          </p:txBody>
        </p:sp>
      </p:grpSp>
      <p:sp>
        <p:nvSpPr>
          <p:cNvPr id="50" name="Rectangle 667"/>
          <p:cNvSpPr>
            <a:spLocks noChangeArrowheads="1"/>
          </p:cNvSpPr>
          <p:nvPr/>
        </p:nvSpPr>
        <p:spPr bwMode="auto">
          <a:xfrm>
            <a:off x="22860000" y="8443042"/>
            <a:ext cx="9480884" cy="13654958"/>
          </a:xfrm>
          <a:prstGeom prst="rect">
            <a:avLst/>
          </a:prstGeom>
          <a:noFill/>
          <a:ln w="9525">
            <a:solidFill>
              <a:srgbClr val="92D050"/>
            </a:solidFill>
            <a:miter lim="800000"/>
            <a:headEnd/>
            <a:tailEnd/>
          </a:ln>
        </p:spPr>
        <p:txBody>
          <a:bodyPr wrap="none" anchor="ctr"/>
          <a:lstStyle/>
          <a:p>
            <a:endParaRPr lang="ko-KR" altLang="ko-KR">
              <a:ea typeface="굴림" pitchFamily="50" charset="-127"/>
            </a:endParaRPr>
          </a:p>
        </p:txBody>
      </p:sp>
      <p:sp>
        <p:nvSpPr>
          <p:cNvPr id="4" name="Rectangle 3"/>
          <p:cNvSpPr/>
          <p:nvPr/>
        </p:nvSpPr>
        <p:spPr>
          <a:xfrm>
            <a:off x="609600" y="20726401"/>
            <a:ext cx="8991600" cy="15358047"/>
          </a:xfrm>
          <a:prstGeom prst="rect">
            <a:avLst/>
          </a:prstGeom>
        </p:spPr>
        <p:txBody>
          <a:bodyPr wrap="square">
            <a:spAutoFit/>
          </a:bodyPr>
          <a:lstStyle/>
          <a:p>
            <a:pPr algn="just"/>
            <a:r>
              <a:rPr lang="en-US" sz="2800" dirty="0" smtClean="0">
                <a:latin typeface="Times"/>
                <a:cs typeface="Times"/>
              </a:rPr>
              <a:t>Plant Material</a:t>
            </a:r>
            <a:endParaRPr lang="en-US" sz="2800" dirty="0">
              <a:latin typeface="Times"/>
              <a:cs typeface="Times"/>
            </a:endParaRPr>
          </a:p>
          <a:p>
            <a:pPr algn="just"/>
            <a:r>
              <a:rPr lang="en-US" sz="2800" b="0" dirty="0" smtClean="0">
                <a:latin typeface="Times"/>
                <a:cs typeface="Times"/>
              </a:rPr>
              <a:t>SARE partnership growers contributed dried hop cone samples from four locations in New Jersey (Fig. 1) representing 12 hop varieties, which were analyzed for bittering alpha/beta acid contents (Table 1). Six samples representing four varieties were analyzed for volatile oil composition (Table 2).</a:t>
            </a:r>
            <a:endParaRPr lang="en-US" sz="2800" dirty="0">
              <a:latin typeface="Times"/>
              <a:cs typeface="Times"/>
            </a:endParaRPr>
          </a:p>
          <a:p>
            <a:pPr algn="just"/>
            <a:endParaRPr lang="en-US" sz="2800" dirty="0" smtClean="0">
              <a:latin typeface="Times"/>
              <a:cs typeface="Times"/>
            </a:endParaRPr>
          </a:p>
          <a:p>
            <a:pPr algn="just"/>
            <a:r>
              <a:rPr lang="en-US" sz="2800" dirty="0" smtClean="0">
                <a:latin typeface="Times"/>
                <a:cs typeface="Times"/>
              </a:rPr>
              <a:t>Identification, quantification and analysis </a:t>
            </a:r>
            <a:r>
              <a:rPr lang="en-US" sz="2800" dirty="0">
                <a:latin typeface="Times"/>
                <a:cs typeface="Times"/>
              </a:rPr>
              <a:t>of </a:t>
            </a:r>
            <a:r>
              <a:rPr lang="en-US" sz="2800" dirty="0" smtClean="0">
                <a:latin typeface="Times"/>
                <a:cs typeface="Times"/>
              </a:rPr>
              <a:t>hop bittering and flavoring </a:t>
            </a:r>
            <a:r>
              <a:rPr lang="en-US" sz="2800" dirty="0">
                <a:latin typeface="Times"/>
                <a:cs typeface="Times"/>
              </a:rPr>
              <a:t>compounds</a:t>
            </a:r>
          </a:p>
          <a:p>
            <a:pPr algn="just"/>
            <a:endParaRPr lang="en-US" sz="2800" b="0" dirty="0" smtClean="0">
              <a:latin typeface="Times"/>
              <a:cs typeface="Times"/>
            </a:endParaRPr>
          </a:p>
          <a:p>
            <a:pPr algn="just"/>
            <a:r>
              <a:rPr lang="en-US" sz="2800" b="0" i="1" dirty="0" smtClean="0">
                <a:cs typeface="Calibri" pitchFamily="34" charset="0"/>
              </a:rPr>
              <a:t>α-acids </a:t>
            </a:r>
            <a:r>
              <a:rPr lang="en-US" sz="2800" b="0" i="1" dirty="0">
                <a:cs typeface="Calibri" pitchFamily="34" charset="0"/>
              </a:rPr>
              <a:t>and β-acids </a:t>
            </a:r>
            <a:endParaRPr lang="en-US" sz="2800" b="0" i="1" dirty="0" smtClean="0">
              <a:cs typeface="Calibri" pitchFamily="34" charset="0"/>
            </a:endParaRPr>
          </a:p>
          <a:p>
            <a:pPr algn="just"/>
            <a:r>
              <a:rPr lang="en-US" sz="2600" b="0" dirty="0" smtClean="0">
                <a:latin typeface="Times New Roman"/>
                <a:cs typeface="Times New Roman"/>
              </a:rPr>
              <a:t>Bittering acids </a:t>
            </a:r>
            <a:r>
              <a:rPr lang="en-US" sz="2600" b="0" dirty="0" err="1">
                <a:latin typeface="Times New Roman"/>
                <a:cs typeface="Times New Roman"/>
              </a:rPr>
              <a:t>c</a:t>
            </a:r>
            <a:r>
              <a:rPr lang="en-US" sz="2600" b="0" dirty="0" err="1" smtClean="0">
                <a:latin typeface="Times New Roman"/>
                <a:cs typeface="Times New Roman"/>
              </a:rPr>
              <a:t>ohumulone</a:t>
            </a:r>
            <a:r>
              <a:rPr lang="en-US" sz="2600" b="0" dirty="0" smtClean="0">
                <a:latin typeface="Times New Roman"/>
                <a:cs typeface="Times New Roman"/>
              </a:rPr>
              <a:t>, </a:t>
            </a:r>
            <a:r>
              <a:rPr lang="en-US" sz="2600" b="0" dirty="0">
                <a:latin typeface="Times New Roman"/>
                <a:cs typeface="Times New Roman"/>
              </a:rPr>
              <a:t>n</a:t>
            </a:r>
            <a:r>
              <a:rPr lang="en-US" sz="2600" b="0" dirty="0" smtClean="0">
                <a:latin typeface="Times New Roman"/>
                <a:cs typeface="Times New Roman"/>
              </a:rPr>
              <a:t> </a:t>
            </a:r>
            <a:r>
              <a:rPr lang="en-US" sz="2600" b="0" dirty="0">
                <a:latin typeface="Times New Roman"/>
                <a:cs typeface="Times New Roman"/>
              </a:rPr>
              <a:t>+ </a:t>
            </a:r>
            <a:r>
              <a:rPr lang="en-US" sz="2600" b="0" dirty="0" err="1">
                <a:latin typeface="Times New Roman"/>
                <a:cs typeface="Times New Roman"/>
              </a:rPr>
              <a:t>a</a:t>
            </a:r>
            <a:r>
              <a:rPr lang="en-US" sz="2600" b="0" dirty="0" err="1" smtClean="0">
                <a:latin typeface="Times New Roman"/>
                <a:cs typeface="Times New Roman"/>
              </a:rPr>
              <a:t>dhumulone</a:t>
            </a:r>
            <a:r>
              <a:rPr lang="en-US" sz="2600" b="0" dirty="0" smtClean="0">
                <a:latin typeface="Times New Roman"/>
                <a:cs typeface="Times New Roman"/>
              </a:rPr>
              <a:t>, </a:t>
            </a:r>
            <a:r>
              <a:rPr lang="en-US" sz="2600" b="0" dirty="0" err="1">
                <a:latin typeface="Times New Roman"/>
                <a:cs typeface="Times New Roman"/>
              </a:rPr>
              <a:t>c</a:t>
            </a:r>
            <a:r>
              <a:rPr lang="en-US" sz="2600" b="0" dirty="0" err="1" smtClean="0">
                <a:latin typeface="Times New Roman"/>
                <a:cs typeface="Times New Roman"/>
              </a:rPr>
              <a:t>olupulone</a:t>
            </a:r>
            <a:r>
              <a:rPr lang="en-US" sz="2600" b="0" dirty="0" smtClean="0">
                <a:latin typeface="Times New Roman"/>
                <a:cs typeface="Times New Roman"/>
              </a:rPr>
              <a:t>, </a:t>
            </a:r>
            <a:r>
              <a:rPr lang="en-US" sz="2600" b="0" dirty="0">
                <a:latin typeface="Times New Roman"/>
                <a:cs typeface="Times New Roman"/>
              </a:rPr>
              <a:t>n</a:t>
            </a:r>
            <a:r>
              <a:rPr lang="en-US" sz="2600" b="0" dirty="0" smtClean="0">
                <a:latin typeface="Times New Roman"/>
                <a:cs typeface="Times New Roman"/>
              </a:rPr>
              <a:t> </a:t>
            </a:r>
            <a:r>
              <a:rPr lang="en-US" sz="2600" b="0" dirty="0">
                <a:latin typeface="Times New Roman"/>
                <a:cs typeface="Times New Roman"/>
              </a:rPr>
              <a:t>+ </a:t>
            </a:r>
            <a:r>
              <a:rPr lang="en-US" sz="2600" b="0" dirty="0" err="1">
                <a:latin typeface="Times New Roman"/>
                <a:cs typeface="Times New Roman"/>
              </a:rPr>
              <a:t>adlupulone</a:t>
            </a:r>
            <a:r>
              <a:rPr lang="en-US" sz="2600" b="0" dirty="0">
                <a:latin typeface="Times New Roman"/>
                <a:cs typeface="Times New Roman"/>
              </a:rPr>
              <a:t> </a:t>
            </a:r>
            <a:r>
              <a:rPr lang="en-US" sz="2600" b="0" dirty="0" smtClean="0">
                <a:latin typeface="Times New Roman"/>
                <a:cs typeface="Times New Roman"/>
              </a:rPr>
              <a:t>were separated and identified by HPLC-UV. Dried cone samples were submitted by growers. For each </a:t>
            </a:r>
            <a:r>
              <a:rPr lang="en-US" sz="2600" b="0" dirty="0" err="1" smtClean="0">
                <a:latin typeface="Times New Roman"/>
                <a:cs typeface="Times New Roman"/>
              </a:rPr>
              <a:t>samplen</a:t>
            </a:r>
            <a:r>
              <a:rPr lang="en-US" sz="2600" b="0" dirty="0" smtClean="0">
                <a:latin typeface="Times New Roman"/>
                <a:cs typeface="Times New Roman"/>
              </a:rPr>
              <a:t> two 10 gram subsamples were removed and extracted as biological replicates. Each of the four bittering acids were quantified for each sample according </a:t>
            </a:r>
            <a:r>
              <a:rPr lang="en-US" sz="2600" b="0" dirty="0">
                <a:latin typeface="Times New Roman"/>
                <a:cs typeface="Times New Roman"/>
              </a:rPr>
              <a:t>to ASBC method Hops-</a:t>
            </a:r>
            <a:r>
              <a:rPr lang="en-US" sz="2600" b="0" dirty="0" smtClean="0">
                <a:latin typeface="Times New Roman"/>
                <a:cs typeface="Times New Roman"/>
              </a:rPr>
              <a:t>14, using the International Calibration Extract 3 (ICE-3) to calculate response factors. Acids are reported as percentage of component by weight.</a:t>
            </a:r>
            <a:endParaRPr lang="en-US" sz="2800" b="0" dirty="0" smtClean="0">
              <a:latin typeface="Times"/>
              <a:cs typeface="Calibri" pitchFamily="34" charset="0"/>
            </a:endParaRPr>
          </a:p>
          <a:p>
            <a:pPr algn="just"/>
            <a:endParaRPr lang="en-US" sz="2800" b="0" i="1" dirty="0" smtClean="0">
              <a:latin typeface="Times"/>
              <a:cs typeface="Calibri" pitchFamily="34" charset="0"/>
            </a:endParaRPr>
          </a:p>
          <a:p>
            <a:pPr algn="just"/>
            <a:r>
              <a:rPr lang="en-US" sz="2800" b="0" i="1" dirty="0" smtClean="0">
                <a:latin typeface="Times"/>
                <a:cs typeface="Calibri" pitchFamily="34" charset="0"/>
              </a:rPr>
              <a:t>Major essential oil volatiles</a:t>
            </a:r>
            <a:endParaRPr lang="en-US" sz="2800" b="0" i="1" dirty="0">
              <a:latin typeface="Times"/>
              <a:cs typeface="Times"/>
            </a:endParaRPr>
          </a:p>
          <a:p>
            <a:pPr algn="just"/>
            <a:r>
              <a:rPr lang="en-US" sz="2800" b="0" dirty="0" smtClean="0">
                <a:latin typeface="Times"/>
                <a:cs typeface="Times"/>
              </a:rPr>
              <a:t>Hop essential oils were extracted from dried cones by </a:t>
            </a:r>
            <a:r>
              <a:rPr lang="en-US" sz="2800" b="0" dirty="0" err="1" smtClean="0">
                <a:latin typeface="Times"/>
                <a:cs typeface="Times"/>
              </a:rPr>
              <a:t>hydrodistillation</a:t>
            </a:r>
            <a:r>
              <a:rPr lang="en-US" sz="2800" b="0" dirty="0" smtClean="0">
                <a:latin typeface="Times"/>
                <a:cs typeface="Times"/>
              </a:rPr>
              <a:t> according to ASBC method Hops-13. Oil </a:t>
            </a:r>
            <a:r>
              <a:rPr lang="en-US" sz="2800" b="0" dirty="0">
                <a:latin typeface="Times"/>
                <a:cs typeface="Times"/>
              </a:rPr>
              <a:t>samples </a:t>
            </a:r>
            <a:r>
              <a:rPr lang="en-US" sz="2800" b="0" dirty="0" smtClean="0">
                <a:latin typeface="Times"/>
                <a:cs typeface="Times"/>
              </a:rPr>
              <a:t>were prepared and analyzed according to ASBC method Hops-17 with adjustments. 10</a:t>
            </a:r>
            <a:r>
              <a:rPr lang="en-US" sz="2800" b="0" dirty="0"/>
              <a:t>µl</a:t>
            </a:r>
            <a:r>
              <a:rPr lang="en-US" sz="2800" b="0" dirty="0" smtClean="0">
                <a:latin typeface="Times"/>
                <a:cs typeface="Times"/>
              </a:rPr>
              <a:t> </a:t>
            </a:r>
            <a:r>
              <a:rPr lang="en-US" sz="2800" b="0" dirty="0">
                <a:latin typeface="Times"/>
                <a:cs typeface="Times"/>
              </a:rPr>
              <a:t>of pure </a:t>
            </a:r>
            <a:r>
              <a:rPr lang="en-US" sz="2800" b="0" dirty="0" err="1">
                <a:latin typeface="Times"/>
                <a:cs typeface="Times"/>
              </a:rPr>
              <a:t>hydrodistilled</a:t>
            </a:r>
            <a:r>
              <a:rPr lang="en-US" sz="2800" b="0" dirty="0">
                <a:latin typeface="Times"/>
                <a:cs typeface="Times"/>
              </a:rPr>
              <a:t> </a:t>
            </a:r>
            <a:r>
              <a:rPr lang="en-US" sz="2800" b="0" dirty="0" smtClean="0">
                <a:latin typeface="Times"/>
                <a:cs typeface="Times"/>
              </a:rPr>
              <a:t>oil were dried over </a:t>
            </a:r>
            <a:r>
              <a:rPr lang="en-US" sz="2800" b="0" dirty="0">
                <a:latin typeface="Times"/>
                <a:cs typeface="Times"/>
              </a:rPr>
              <a:t>anhydrous sodium sulfate</a:t>
            </a:r>
            <a:r>
              <a:rPr lang="en-US" sz="2800" b="0" dirty="0" smtClean="0">
                <a:latin typeface="Times"/>
                <a:cs typeface="Times"/>
              </a:rPr>
              <a:t> was pipetted into 1.0 ml of </a:t>
            </a:r>
            <a:r>
              <a:rPr lang="en-US" sz="2800" b="0" dirty="0">
                <a:latin typeface="Times"/>
                <a:cs typeface="Times"/>
              </a:rPr>
              <a:t>MTBE. </a:t>
            </a:r>
            <a:r>
              <a:rPr lang="en-US" sz="2800" b="0" dirty="0" smtClean="0">
                <a:latin typeface="Times"/>
                <a:cs typeface="Times"/>
              </a:rPr>
              <a:t>A 1</a:t>
            </a:r>
            <a:r>
              <a:rPr lang="en-US" sz="2800" b="0" dirty="0" smtClean="0"/>
              <a:t>µl injection volume of dilute sample was </a:t>
            </a:r>
            <a:r>
              <a:rPr lang="en-US" sz="2800" b="0" dirty="0" smtClean="0">
                <a:latin typeface="Times"/>
                <a:cs typeface="Times"/>
              </a:rPr>
              <a:t>separated </a:t>
            </a:r>
            <a:r>
              <a:rPr lang="en-US" sz="2800" b="0" dirty="0">
                <a:latin typeface="Times"/>
                <a:cs typeface="Times"/>
              </a:rPr>
              <a:t>on a Shimadzu </a:t>
            </a:r>
            <a:r>
              <a:rPr lang="en-US" sz="2800" b="0" dirty="0" smtClean="0">
                <a:latin typeface="Times"/>
                <a:cs typeface="Times"/>
              </a:rPr>
              <a:t>gas </a:t>
            </a:r>
            <a:r>
              <a:rPr lang="en-US" sz="2800" b="0" dirty="0">
                <a:latin typeface="Times"/>
                <a:cs typeface="Times"/>
              </a:rPr>
              <a:t>chromatograph </a:t>
            </a:r>
            <a:r>
              <a:rPr lang="en-US" sz="2800" b="0" dirty="0" smtClean="0">
                <a:latin typeface="Times"/>
                <a:cs typeface="Times"/>
              </a:rPr>
              <a:t>2010 </a:t>
            </a:r>
            <a:r>
              <a:rPr lang="en-US" sz="2800" b="0" dirty="0">
                <a:latin typeface="Times"/>
                <a:cs typeface="Times"/>
              </a:rPr>
              <a:t>Plus </a:t>
            </a:r>
            <a:r>
              <a:rPr lang="en-US" sz="2800" b="0" dirty="0" smtClean="0">
                <a:latin typeface="Times"/>
                <a:cs typeface="Times"/>
              </a:rPr>
              <a:t>using a </a:t>
            </a:r>
            <a:r>
              <a:rPr lang="en-US" sz="2800" b="0" dirty="0">
                <a:latin typeface="Times"/>
                <a:cs typeface="Times"/>
              </a:rPr>
              <a:t>column SH-Rxi-5Sil </a:t>
            </a:r>
            <a:r>
              <a:rPr lang="en-US" sz="2800" b="0" dirty="0" smtClean="0">
                <a:latin typeface="Times"/>
                <a:cs typeface="Times"/>
              </a:rPr>
              <a:t>column. Compounds were identified using a Shimadzu TQ8040 MS </a:t>
            </a:r>
            <a:r>
              <a:rPr lang="en-US" sz="2800" b="0" dirty="0">
                <a:latin typeface="Times"/>
                <a:cs typeface="Times"/>
              </a:rPr>
              <a:t>heated from 35°C with a </a:t>
            </a:r>
            <a:r>
              <a:rPr lang="en-US" sz="2800" b="0" dirty="0" smtClean="0">
                <a:latin typeface="Times"/>
                <a:cs typeface="Times"/>
              </a:rPr>
              <a:t>hold </a:t>
            </a:r>
            <a:r>
              <a:rPr lang="en-US" sz="2800" b="0" dirty="0">
                <a:latin typeface="Times"/>
                <a:cs typeface="Times"/>
              </a:rPr>
              <a:t>of 4min to 250°C  with a hold of 1.25min at 20°C/min</a:t>
            </a:r>
            <a:r>
              <a:rPr lang="en-US" sz="2800" b="0" dirty="0" smtClean="0">
                <a:latin typeface="Times"/>
                <a:cs typeface="Times"/>
              </a:rPr>
              <a:t>. The relative percentage of </a:t>
            </a:r>
            <a:r>
              <a:rPr lang="en-US" sz="2800" b="0" dirty="0" smtClean="0"/>
              <a:t>essential oil constituents was calculated using peak areas peak areas of those constituents in each sample.</a:t>
            </a:r>
            <a:r>
              <a:rPr lang="en-US" sz="2800" b="0" dirty="0" smtClean="0">
                <a:latin typeface="Times"/>
                <a:cs typeface="Times"/>
              </a:rPr>
              <a:t>   </a:t>
            </a:r>
            <a:endParaRPr lang="en-US" sz="2800" dirty="0" smtClean="0">
              <a:latin typeface="Times"/>
              <a:cs typeface="Times"/>
            </a:endParaRPr>
          </a:p>
          <a:p>
            <a:pPr algn="just"/>
            <a:endParaRPr lang="en-US" sz="2800" b="0" dirty="0">
              <a:latin typeface="Times"/>
              <a:cs typeface="Times"/>
            </a:endParaRPr>
          </a:p>
        </p:txBody>
      </p:sp>
      <p:sp>
        <p:nvSpPr>
          <p:cNvPr id="9" name="Rectangle 8"/>
          <p:cNvSpPr/>
          <p:nvPr/>
        </p:nvSpPr>
        <p:spPr>
          <a:xfrm>
            <a:off x="22936200" y="8001000"/>
            <a:ext cx="5501639" cy="1220847"/>
          </a:xfrm>
          <a:prstGeom prst="rect">
            <a:avLst/>
          </a:prstGeom>
        </p:spPr>
        <p:txBody>
          <a:bodyPr wrap="square">
            <a:spAutoFit/>
          </a:bodyPr>
          <a:lstStyle/>
          <a:p>
            <a:pPr algn="just">
              <a:lnSpc>
                <a:spcPct val="200000"/>
              </a:lnSpc>
            </a:pPr>
            <a:r>
              <a:rPr lang="en-US" altLang="ko-KR" sz="4000" dirty="0" smtClean="0">
                <a:latin typeface="+mj-lt"/>
                <a:ea typeface="굴림" pitchFamily="50" charset="-127"/>
                <a:cs typeface="Calibri" pitchFamily="34" charset="0"/>
              </a:rPr>
              <a:t>Results and Discussion</a:t>
            </a:r>
            <a:endParaRPr lang="en-US" altLang="ko-KR" sz="4000" dirty="0">
              <a:latin typeface="+mj-lt"/>
              <a:ea typeface="굴림" pitchFamily="50" charset="-127"/>
              <a:cs typeface="Calibri" pitchFamily="34" charset="0"/>
            </a:endParaRPr>
          </a:p>
        </p:txBody>
      </p:sp>
      <p:sp>
        <p:nvSpPr>
          <p:cNvPr id="45" name="Rectangle 664"/>
          <p:cNvSpPr>
            <a:spLocks noChangeArrowheads="1"/>
          </p:cNvSpPr>
          <p:nvPr/>
        </p:nvSpPr>
        <p:spPr bwMode="auto">
          <a:xfrm>
            <a:off x="10515600" y="8443042"/>
            <a:ext cx="12110758" cy="26304158"/>
          </a:xfrm>
          <a:prstGeom prst="rect">
            <a:avLst/>
          </a:prstGeom>
          <a:noFill/>
          <a:ln w="9525">
            <a:solidFill>
              <a:srgbClr val="92D050"/>
            </a:solidFill>
            <a:miter lim="800000"/>
            <a:headEnd/>
            <a:tailEnd/>
          </a:ln>
        </p:spPr>
        <p:txBody>
          <a:bodyPr wrap="none" anchor="ctr"/>
          <a:lstStyle/>
          <a:p>
            <a:endParaRPr lang="ko-KR" altLang="ko-KR" dirty="0">
              <a:ea typeface="굴림" pitchFamily="50" charset="-127"/>
            </a:endParaRPr>
          </a:p>
        </p:txBody>
      </p:sp>
      <p:pic>
        <p:nvPicPr>
          <p:cNvPr id="14" name="Picture 13"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32068"/>
            <a:ext cx="4460948" cy="2030132"/>
          </a:xfrm>
          <a:prstGeom prst="rect">
            <a:avLst/>
          </a:prstGeom>
        </p:spPr>
      </p:pic>
      <p:sp>
        <p:nvSpPr>
          <p:cNvPr id="53" name="Rectangle 683"/>
          <p:cNvSpPr>
            <a:spLocks noChangeArrowheads="1"/>
          </p:cNvSpPr>
          <p:nvPr/>
        </p:nvSpPr>
        <p:spPr bwMode="auto">
          <a:xfrm>
            <a:off x="10440425" y="34671000"/>
            <a:ext cx="12190975" cy="2246769"/>
          </a:xfrm>
          <a:prstGeom prst="rect">
            <a:avLst/>
          </a:prstGeom>
          <a:noFill/>
          <a:ln w="9525">
            <a:noFill/>
            <a:miter lim="800000"/>
            <a:headEnd/>
            <a:tailEnd/>
          </a:ln>
        </p:spPr>
        <p:txBody>
          <a:bodyPr wrap="square">
            <a:spAutoFit/>
          </a:bodyPr>
          <a:lstStyle/>
          <a:p>
            <a:r>
              <a:rPr lang="en-US" altLang="ko-KR" sz="3600" dirty="0" smtClean="0">
                <a:latin typeface="Times New Roman"/>
                <a:ea typeface="굴림" pitchFamily="50" charset="-127"/>
                <a:cs typeface="Times New Roman"/>
              </a:rPr>
              <a:t>References</a:t>
            </a:r>
            <a:endParaRPr lang="en-US" altLang="ko-KR" b="0" dirty="0">
              <a:latin typeface="Times New Roman"/>
              <a:cs typeface="Times New Roman"/>
            </a:endParaRPr>
          </a:p>
          <a:p>
            <a:r>
              <a:rPr lang="en-US" sz="1600" b="0" dirty="0" smtClean="0">
                <a:latin typeface="+mn-lt"/>
                <a:cs typeface="Calibri" pitchFamily="34" charset="0"/>
              </a:rPr>
              <a:t>ASBC Methods of Analysis, online. Method Hops-14. α-Acids and β-acids in hops and hop extracts (International Method). Approved 1990, rev. 	2008. American Society for Brewing Chemists, St. Paul, MN, U.S.A. </a:t>
            </a:r>
            <a:r>
              <a:rPr lang="en-US" sz="1600" b="0" dirty="0" err="1" smtClean="0"/>
              <a:t>doi</a:t>
            </a:r>
            <a:r>
              <a:rPr lang="en-US" sz="1600" b="0" dirty="0"/>
              <a:t>: 10.1094/ASBCMOA-Hops-14 </a:t>
            </a:r>
          </a:p>
          <a:p>
            <a:r>
              <a:rPr lang="en-US" sz="1600" b="0" dirty="0" err="1" smtClean="0"/>
              <a:t>HopUnion</a:t>
            </a:r>
            <a:r>
              <a:rPr lang="en-US" sz="1600" b="0" dirty="0" smtClean="0"/>
              <a:t>. </a:t>
            </a:r>
            <a:r>
              <a:rPr lang="en-US" sz="1600" b="0" dirty="0"/>
              <a:t>https://</a:t>
            </a:r>
            <a:r>
              <a:rPr lang="en-US" sz="1600" b="0" dirty="0" err="1"/>
              <a:t>www.hopunion.com</a:t>
            </a:r>
            <a:r>
              <a:rPr lang="en-US" sz="1600" b="0" dirty="0"/>
              <a:t>/hop-</a:t>
            </a:r>
            <a:r>
              <a:rPr lang="en-US" sz="1600" b="0" dirty="0" smtClean="0"/>
              <a:t>varieties</a:t>
            </a:r>
            <a:r>
              <a:rPr lang="en-US" sz="1600" b="0" dirty="0"/>
              <a:t>/</a:t>
            </a:r>
            <a:endParaRPr lang="en-US" sz="1600" b="0" dirty="0" smtClean="0"/>
          </a:p>
          <a:p>
            <a:r>
              <a:rPr lang="en-US" sz="1600" b="0" dirty="0" smtClean="0"/>
              <a:t>USDA</a:t>
            </a:r>
            <a:r>
              <a:rPr lang="en-US" sz="1600" b="0" dirty="0"/>
              <a:t>-National Agricultural Statistics Service (NASS)</a:t>
            </a:r>
            <a:r>
              <a:rPr lang="en-US" sz="1600" b="0" dirty="0" smtClean="0"/>
              <a:t>. National Hop Report. “2015 Hop Production Up 11 Percent from Last Year”. Released 	December 17, 2015. ISSN: 2158-7825.</a:t>
            </a:r>
            <a:endParaRPr lang="en-US" sz="1600" b="0" dirty="0"/>
          </a:p>
          <a:p>
            <a:endParaRPr lang="en-US" b="0" dirty="0" smtClean="0">
              <a:latin typeface="+mn-lt"/>
              <a:cs typeface="Calibri" pitchFamily="34" charset="0"/>
            </a:endParaRPr>
          </a:p>
        </p:txBody>
      </p:sp>
      <p:graphicFrame>
        <p:nvGraphicFramePr>
          <p:cNvPr id="39" name="Table 38"/>
          <p:cNvGraphicFramePr>
            <a:graphicFrameLocks noGrp="1"/>
          </p:cNvGraphicFramePr>
          <p:nvPr>
            <p:extLst>
              <p:ext uri="{D42A27DB-BD31-4B8C-83A1-F6EECF244321}">
                <p14:modId xmlns:p14="http://schemas.microsoft.com/office/powerpoint/2010/main" val="4053681719"/>
              </p:ext>
            </p:extLst>
          </p:nvPr>
        </p:nvGraphicFramePr>
        <p:xfrm>
          <a:off x="10820401" y="9144000"/>
          <a:ext cx="11219799" cy="8315707"/>
        </p:xfrm>
        <a:graphic>
          <a:graphicData uri="http://schemas.openxmlformats.org/drawingml/2006/table">
            <a:tbl>
              <a:tblPr>
                <a:tableStyleId>{2D5ABB26-0587-4C30-8999-92F81FD0307C}</a:tableStyleId>
              </a:tblPr>
              <a:tblGrid>
                <a:gridCol w="1744120">
                  <a:extLst>
                    <a:ext uri="{9D8B030D-6E8A-4147-A177-3AD203B41FA5}">
                      <a16:colId xmlns:a16="http://schemas.microsoft.com/office/drawing/2014/main" val="20000"/>
                    </a:ext>
                  </a:extLst>
                </a:gridCol>
                <a:gridCol w="1380079">
                  <a:extLst>
                    <a:ext uri="{9D8B030D-6E8A-4147-A177-3AD203B41FA5}">
                      <a16:colId xmlns:a16="http://schemas.microsoft.com/office/drawing/2014/main" val="20001"/>
                    </a:ext>
                  </a:extLst>
                </a:gridCol>
                <a:gridCol w="1507334">
                  <a:extLst>
                    <a:ext uri="{9D8B030D-6E8A-4147-A177-3AD203B41FA5}">
                      <a16:colId xmlns:a16="http://schemas.microsoft.com/office/drawing/2014/main" val="20002"/>
                    </a:ext>
                  </a:extLst>
                </a:gridCol>
                <a:gridCol w="1712644">
                  <a:extLst>
                    <a:ext uri="{9D8B030D-6E8A-4147-A177-3AD203B41FA5}">
                      <a16:colId xmlns:a16="http://schemas.microsoft.com/office/drawing/2014/main" val="20003"/>
                    </a:ext>
                  </a:extLst>
                </a:gridCol>
                <a:gridCol w="1465116">
                  <a:extLst>
                    <a:ext uri="{9D8B030D-6E8A-4147-A177-3AD203B41FA5}">
                      <a16:colId xmlns:a16="http://schemas.microsoft.com/office/drawing/2014/main" val="20004"/>
                    </a:ext>
                  </a:extLst>
                </a:gridCol>
                <a:gridCol w="1679084">
                  <a:extLst>
                    <a:ext uri="{9D8B030D-6E8A-4147-A177-3AD203B41FA5}">
                      <a16:colId xmlns:a16="http://schemas.microsoft.com/office/drawing/2014/main" val="20005"/>
                    </a:ext>
                  </a:extLst>
                </a:gridCol>
                <a:gridCol w="817022">
                  <a:extLst>
                    <a:ext uri="{9D8B030D-6E8A-4147-A177-3AD203B41FA5}">
                      <a16:colId xmlns:a16="http://schemas.microsoft.com/office/drawing/2014/main" val="20006"/>
                    </a:ext>
                  </a:extLst>
                </a:gridCol>
                <a:gridCol w="914400">
                  <a:extLst>
                    <a:ext uri="{9D8B030D-6E8A-4147-A177-3AD203B41FA5}">
                      <a16:colId xmlns:a16="http://schemas.microsoft.com/office/drawing/2014/main" val="20007"/>
                    </a:ext>
                  </a:extLst>
                </a:gridCol>
              </a:tblGrid>
              <a:tr h="651313">
                <a:tc>
                  <a:txBody>
                    <a:bodyPr/>
                    <a:lstStyle/>
                    <a:p>
                      <a:pPr algn="ctr" fontAlgn="b"/>
                      <a:r>
                        <a:rPr lang="en-US" sz="2400" b="1" u="none" strike="noStrike" dirty="0">
                          <a:effectLst/>
                          <a:latin typeface="Times New Roman"/>
                          <a:cs typeface="Times New Roman"/>
                        </a:rPr>
                        <a:t>Variety</a:t>
                      </a:r>
                      <a:endParaRPr lang="en-US" sz="2400" b="1" i="0" u="none" strike="noStrike" dirty="0">
                        <a:solidFill>
                          <a:srgbClr val="000000"/>
                        </a:solidFill>
                        <a:effectLst/>
                        <a:latin typeface="Times New Roman"/>
                        <a:cs typeface="Times New Roman"/>
                      </a:endParaRPr>
                    </a:p>
                  </a:txBody>
                  <a:tcPr marL="21160" marR="21160" marT="21160" marB="0"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400" b="1" u="none" strike="noStrike" dirty="0">
                          <a:effectLst/>
                          <a:latin typeface="Times New Roman"/>
                          <a:cs typeface="Times New Roman"/>
                        </a:rPr>
                        <a:t>Location ID</a:t>
                      </a:r>
                      <a:endParaRPr lang="en-US" sz="2400" b="1" i="0" u="none" strike="noStrike" dirty="0">
                        <a:solidFill>
                          <a:srgbClr val="000000"/>
                        </a:solidFill>
                        <a:effectLst/>
                        <a:latin typeface="Times New Roman"/>
                        <a:cs typeface="Times New Roman"/>
                      </a:endParaRPr>
                    </a:p>
                  </a:txBody>
                  <a:tcPr marL="21160" marR="21160" marT="21160" marB="0"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b="1" u="none" strike="noStrike" baseline="30000" dirty="0" err="1" smtClean="0">
                          <a:effectLst/>
                          <a:latin typeface="Times New Roman"/>
                          <a:cs typeface="Times New Roman"/>
                        </a:rPr>
                        <a:t>y</a:t>
                      </a:r>
                      <a:r>
                        <a:rPr lang="en-US" sz="2400" b="1" u="none" strike="noStrike" dirty="0" err="1" smtClean="0">
                          <a:effectLst/>
                          <a:latin typeface="Times New Roman"/>
                          <a:cs typeface="Times New Roman"/>
                        </a:rPr>
                        <a:t>cohumulone</a:t>
                      </a:r>
                      <a:endParaRPr lang="en-US" sz="2400" b="1" i="0" u="none" strike="noStrike" baseline="30000" dirty="0">
                        <a:solidFill>
                          <a:srgbClr val="000000"/>
                        </a:solidFill>
                        <a:effectLst/>
                        <a:latin typeface="Times New Roman"/>
                        <a:cs typeface="Times New Roman"/>
                      </a:endParaRPr>
                    </a:p>
                  </a:txBody>
                  <a:tcPr marL="21160" marR="21160" marT="21160" marB="0"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400" b="1" u="none" strike="noStrike" dirty="0">
                          <a:effectLst/>
                          <a:latin typeface="Times New Roman"/>
                          <a:cs typeface="Times New Roman"/>
                        </a:rPr>
                        <a:t>n + </a:t>
                      </a:r>
                      <a:r>
                        <a:rPr lang="en-US" sz="2400" b="1" u="none" strike="noStrike" dirty="0" err="1">
                          <a:effectLst/>
                          <a:latin typeface="Times New Roman"/>
                          <a:cs typeface="Times New Roman"/>
                        </a:rPr>
                        <a:t>adhumulone</a:t>
                      </a:r>
                      <a:endParaRPr lang="en-US" sz="2400" b="1" i="0" u="none" strike="noStrike" dirty="0">
                        <a:solidFill>
                          <a:srgbClr val="000000"/>
                        </a:solidFill>
                        <a:effectLst/>
                        <a:latin typeface="Times New Roman"/>
                        <a:cs typeface="Times New Roman"/>
                      </a:endParaRPr>
                    </a:p>
                  </a:txBody>
                  <a:tcPr marL="21160" marR="21160" marT="21160" marB="0"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400" b="1" u="none" strike="noStrike" dirty="0" err="1">
                          <a:effectLst/>
                          <a:latin typeface="Times New Roman"/>
                          <a:cs typeface="Times New Roman"/>
                        </a:rPr>
                        <a:t>colupulone</a:t>
                      </a:r>
                      <a:endParaRPr lang="en-US" sz="2400" b="1" i="0" u="none" strike="noStrike" dirty="0">
                        <a:solidFill>
                          <a:srgbClr val="000000"/>
                        </a:solidFill>
                        <a:effectLst/>
                        <a:latin typeface="Times New Roman"/>
                        <a:cs typeface="Times New Roman"/>
                      </a:endParaRPr>
                    </a:p>
                  </a:txBody>
                  <a:tcPr marL="21160" marR="21160" marT="21160" marB="0"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400" b="1" u="none" strike="noStrike" dirty="0">
                          <a:effectLst/>
                          <a:latin typeface="Times New Roman"/>
                          <a:cs typeface="Times New Roman"/>
                        </a:rPr>
                        <a:t>n + </a:t>
                      </a:r>
                      <a:r>
                        <a:rPr lang="en-US" sz="2400" b="1" u="none" strike="noStrike" dirty="0" err="1">
                          <a:effectLst/>
                          <a:latin typeface="Times New Roman"/>
                          <a:cs typeface="Times New Roman"/>
                        </a:rPr>
                        <a:t>colupulone</a:t>
                      </a:r>
                      <a:endParaRPr lang="en-US" sz="2400" b="1" i="0" u="none" strike="noStrike" dirty="0">
                        <a:solidFill>
                          <a:srgbClr val="000000"/>
                        </a:solidFill>
                        <a:effectLst/>
                        <a:latin typeface="Times New Roman"/>
                        <a:cs typeface="Times New Roman"/>
                      </a:endParaRPr>
                    </a:p>
                  </a:txBody>
                  <a:tcPr marL="21160" marR="21160" marT="21160" marB="0"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400" b="1" u="none" strike="noStrike" baseline="30000" dirty="0" smtClean="0">
                          <a:effectLst/>
                          <a:latin typeface="Times New Roman"/>
                          <a:cs typeface="Times New Roman"/>
                        </a:rPr>
                        <a:t>z</a:t>
                      </a:r>
                      <a:r>
                        <a:rPr lang="en-US" sz="2400" b="1" u="none" strike="noStrike" dirty="0" smtClean="0">
                          <a:effectLst/>
                          <a:latin typeface="Times New Roman"/>
                          <a:cs typeface="Times New Roman"/>
                        </a:rPr>
                        <a:t>α-acids</a:t>
                      </a:r>
                      <a:endParaRPr lang="en-US" sz="2400" b="1" i="0" u="none" strike="noStrike" dirty="0">
                        <a:solidFill>
                          <a:srgbClr val="000000"/>
                        </a:solidFill>
                        <a:effectLst/>
                        <a:latin typeface="Times New Roman"/>
                        <a:cs typeface="Times New Roman"/>
                      </a:endParaRPr>
                    </a:p>
                  </a:txBody>
                  <a:tcPr marL="21160" marR="21160" marT="21160" marB="0"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400" b="1" u="none" strike="noStrike" baseline="30000" dirty="0" smtClean="0">
                          <a:effectLst/>
                          <a:latin typeface="Times New Roman"/>
                          <a:cs typeface="Times New Roman"/>
                        </a:rPr>
                        <a:t>z</a:t>
                      </a:r>
                      <a:r>
                        <a:rPr lang="en-US" sz="2400" b="1" u="none" strike="noStrike" dirty="0" smtClean="0">
                          <a:effectLst/>
                          <a:latin typeface="Times New Roman"/>
                          <a:cs typeface="Times New Roman"/>
                        </a:rPr>
                        <a:t>β</a:t>
                      </a:r>
                      <a:r>
                        <a:rPr lang="en-US" sz="2400" b="1" u="none" strike="noStrike" dirty="0">
                          <a:effectLst/>
                          <a:latin typeface="Times New Roman"/>
                          <a:cs typeface="Times New Roman"/>
                        </a:rPr>
                        <a:t>-acids </a:t>
                      </a:r>
                      <a:endParaRPr lang="en-US" sz="2400" b="1" i="0" u="none" strike="noStrike" dirty="0">
                        <a:solidFill>
                          <a:srgbClr val="000000"/>
                        </a:solidFill>
                        <a:effectLst/>
                        <a:latin typeface="Times New Roman"/>
                        <a:cs typeface="Times New Roman"/>
                      </a:endParaRPr>
                    </a:p>
                  </a:txBody>
                  <a:tcPr marL="21160" marR="21160" marT="21160" marB="0"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462719">
                <a:tc>
                  <a:txBody>
                    <a:bodyPr/>
                    <a:lstStyle/>
                    <a:p>
                      <a:pPr algn="ctr" fontAlgn="b"/>
                      <a:r>
                        <a:rPr lang="en-US" sz="2400" u="none" strike="noStrike" dirty="0" smtClean="0">
                          <a:effectLst/>
                          <a:latin typeface="Times New Roman"/>
                          <a:cs typeface="Times New Roman"/>
                        </a:rPr>
                        <a:t>Brewers Gold</a:t>
                      </a:r>
                      <a:endParaRPr lang="en-US" sz="2400" b="0" i="0" u="none" strike="noStrike" dirty="0">
                        <a:solidFill>
                          <a:srgbClr val="000000"/>
                        </a:solidFill>
                        <a:effectLst/>
                        <a:latin typeface="Times New Roman"/>
                        <a:cs typeface="Times New Roman"/>
                      </a:endParaRPr>
                    </a:p>
                  </a:txBody>
                  <a:tcPr marL="21160" marR="21160" marT="21160" marB="0" anchor="b">
                    <a:lnT w="12700" cap="flat" cmpd="sng" algn="ctr">
                      <a:solidFill>
                        <a:scrgbClr r="0" g="0" b="0"/>
                      </a:solidFill>
                      <a:prstDash val="solid"/>
                      <a:round/>
                      <a:headEnd type="none" w="med" len="med"/>
                      <a:tailEnd type="none" w="med" len="med"/>
                    </a:lnT>
                    <a:solidFill>
                      <a:schemeClr val="bg2">
                        <a:lumMod val="20000"/>
                        <a:lumOff val="80000"/>
                      </a:schemeClr>
                    </a:solidFill>
                  </a:tcPr>
                </a:tc>
                <a:tc>
                  <a:txBody>
                    <a:bodyPr/>
                    <a:lstStyle/>
                    <a:p>
                      <a:pPr algn="ctr" fontAlgn="b"/>
                      <a:r>
                        <a:rPr lang="en-US" sz="2400" u="none" strike="noStrike" dirty="0">
                          <a:effectLst/>
                          <a:latin typeface="Times New Roman"/>
                          <a:cs typeface="Times New Roman"/>
                        </a:rPr>
                        <a:t>2</a:t>
                      </a:r>
                      <a:endParaRPr lang="en-US" sz="2400" b="0" i="0" u="none" strike="noStrike" dirty="0">
                        <a:solidFill>
                          <a:srgbClr val="000000"/>
                        </a:solidFill>
                        <a:effectLst/>
                        <a:latin typeface="Times New Roman"/>
                        <a:cs typeface="Times New Roman"/>
                      </a:endParaRPr>
                    </a:p>
                  </a:txBody>
                  <a:tcPr marL="21160" marR="21160" marT="21160" marB="0" anchor="b">
                    <a:lnT w="12700" cap="flat" cmpd="sng" algn="ctr">
                      <a:solidFill>
                        <a:scrgbClr r="0" g="0" b="0"/>
                      </a:solidFill>
                      <a:prstDash val="solid"/>
                      <a:round/>
                      <a:headEnd type="none" w="med" len="med"/>
                      <a:tailEnd type="none" w="med" len="med"/>
                    </a:lnT>
                    <a:solidFill>
                      <a:schemeClr val="bg2">
                        <a:lumMod val="20000"/>
                        <a:lumOff val="80000"/>
                      </a:schemeClr>
                    </a:solidFill>
                  </a:tcPr>
                </a:tc>
                <a:tc>
                  <a:txBody>
                    <a:bodyPr/>
                    <a:lstStyle/>
                    <a:p>
                      <a:pPr algn="ctr" fontAlgn="b"/>
                      <a:r>
                        <a:rPr lang="en-US" sz="2400" u="none" strike="noStrike" dirty="0">
                          <a:effectLst/>
                          <a:latin typeface="Times New Roman"/>
                          <a:cs typeface="Times New Roman"/>
                        </a:rPr>
                        <a:t>1.97±0.01</a:t>
                      </a:r>
                      <a:endParaRPr lang="en-US" sz="2400" b="0" i="0" u="none" strike="noStrike" dirty="0">
                        <a:solidFill>
                          <a:srgbClr val="000000"/>
                        </a:solidFill>
                        <a:effectLst/>
                        <a:latin typeface="Times New Roman"/>
                        <a:cs typeface="Times New Roman"/>
                      </a:endParaRPr>
                    </a:p>
                  </a:txBody>
                  <a:tcPr marL="21160" marR="21160" marT="21160" marB="0" anchor="b">
                    <a:lnT w="12700" cap="flat" cmpd="sng" algn="ctr">
                      <a:solidFill>
                        <a:scrgbClr r="0" g="0" b="0"/>
                      </a:solidFill>
                      <a:prstDash val="solid"/>
                      <a:round/>
                      <a:headEnd type="none" w="med" len="med"/>
                      <a:tailEnd type="none" w="med" len="med"/>
                    </a:lnT>
                    <a:solidFill>
                      <a:schemeClr val="bg2">
                        <a:lumMod val="20000"/>
                        <a:lumOff val="80000"/>
                      </a:schemeClr>
                    </a:solidFill>
                  </a:tcPr>
                </a:tc>
                <a:tc>
                  <a:txBody>
                    <a:bodyPr/>
                    <a:lstStyle/>
                    <a:p>
                      <a:pPr algn="ctr" fontAlgn="b"/>
                      <a:r>
                        <a:rPr lang="en-US" sz="2400" u="none" strike="noStrike" dirty="0">
                          <a:effectLst/>
                          <a:latin typeface="Times New Roman"/>
                          <a:cs typeface="Times New Roman"/>
                        </a:rPr>
                        <a:t>3.36±0.04</a:t>
                      </a:r>
                      <a:endParaRPr lang="en-US" sz="2400" b="0" i="0" u="none" strike="noStrike" dirty="0">
                        <a:solidFill>
                          <a:srgbClr val="000000"/>
                        </a:solidFill>
                        <a:effectLst/>
                        <a:latin typeface="Times New Roman"/>
                        <a:cs typeface="Times New Roman"/>
                      </a:endParaRPr>
                    </a:p>
                  </a:txBody>
                  <a:tcPr marL="21160" marR="21160" marT="21160" marB="0" anchor="b">
                    <a:lnT w="12700" cap="flat" cmpd="sng" algn="ctr">
                      <a:solidFill>
                        <a:scrgbClr r="0" g="0" b="0"/>
                      </a:solidFill>
                      <a:prstDash val="solid"/>
                      <a:round/>
                      <a:headEnd type="none" w="med" len="med"/>
                      <a:tailEnd type="none" w="med" len="med"/>
                    </a:lnT>
                    <a:solidFill>
                      <a:schemeClr val="bg2">
                        <a:lumMod val="20000"/>
                        <a:lumOff val="80000"/>
                      </a:schemeClr>
                    </a:solidFill>
                  </a:tcPr>
                </a:tc>
                <a:tc>
                  <a:txBody>
                    <a:bodyPr/>
                    <a:lstStyle/>
                    <a:p>
                      <a:pPr algn="ctr" fontAlgn="b"/>
                      <a:r>
                        <a:rPr lang="en-US" sz="2400" u="none" strike="noStrike" dirty="0">
                          <a:effectLst/>
                          <a:latin typeface="Times New Roman"/>
                          <a:cs typeface="Times New Roman"/>
                        </a:rPr>
                        <a:t>2.31±0.02</a:t>
                      </a:r>
                      <a:endParaRPr lang="en-US" sz="2400" b="0" i="0" u="none" strike="noStrike" dirty="0">
                        <a:solidFill>
                          <a:srgbClr val="000000"/>
                        </a:solidFill>
                        <a:effectLst/>
                        <a:latin typeface="Times New Roman"/>
                        <a:cs typeface="Times New Roman"/>
                      </a:endParaRPr>
                    </a:p>
                  </a:txBody>
                  <a:tcPr marL="21160" marR="21160" marT="21160" marB="0" anchor="b">
                    <a:lnT w="12700" cap="flat" cmpd="sng" algn="ctr">
                      <a:solidFill>
                        <a:scrgbClr r="0" g="0" b="0"/>
                      </a:solidFill>
                      <a:prstDash val="solid"/>
                      <a:round/>
                      <a:headEnd type="none" w="med" len="med"/>
                      <a:tailEnd type="none" w="med" len="med"/>
                    </a:lnT>
                    <a:solidFill>
                      <a:schemeClr val="bg2">
                        <a:lumMod val="20000"/>
                        <a:lumOff val="80000"/>
                      </a:schemeClr>
                    </a:solidFill>
                  </a:tcPr>
                </a:tc>
                <a:tc>
                  <a:txBody>
                    <a:bodyPr/>
                    <a:lstStyle/>
                    <a:p>
                      <a:pPr algn="ctr" fontAlgn="b"/>
                      <a:r>
                        <a:rPr lang="en-US" sz="2400" u="none" strike="noStrike" dirty="0">
                          <a:effectLst/>
                          <a:latin typeface="Times New Roman"/>
                          <a:cs typeface="Times New Roman"/>
                        </a:rPr>
                        <a:t>1.33±0.04</a:t>
                      </a:r>
                      <a:endParaRPr lang="en-US" sz="2400" b="0" i="0" u="none" strike="noStrike" dirty="0">
                        <a:solidFill>
                          <a:srgbClr val="000000"/>
                        </a:solidFill>
                        <a:effectLst/>
                        <a:latin typeface="Times New Roman"/>
                        <a:cs typeface="Times New Roman"/>
                      </a:endParaRPr>
                    </a:p>
                  </a:txBody>
                  <a:tcPr marL="21160" marR="21160" marT="21160" marB="0" anchor="b">
                    <a:lnT w="12700" cap="flat" cmpd="sng" algn="ctr">
                      <a:solidFill>
                        <a:scrgbClr r="0" g="0" b="0"/>
                      </a:solidFill>
                      <a:prstDash val="solid"/>
                      <a:round/>
                      <a:headEnd type="none" w="med" len="med"/>
                      <a:tailEnd type="none" w="med" len="med"/>
                    </a:lnT>
                    <a:solidFill>
                      <a:schemeClr val="bg2">
                        <a:lumMod val="20000"/>
                        <a:lumOff val="80000"/>
                      </a:schemeClr>
                    </a:solidFill>
                  </a:tcPr>
                </a:tc>
                <a:tc>
                  <a:txBody>
                    <a:bodyPr/>
                    <a:lstStyle/>
                    <a:p>
                      <a:pPr algn="ctr" fontAlgn="b"/>
                      <a:r>
                        <a:rPr lang="en-US" sz="2400" u="none" strike="noStrike" dirty="0">
                          <a:effectLst/>
                          <a:latin typeface="Times New Roman"/>
                          <a:cs typeface="Times New Roman"/>
                        </a:rPr>
                        <a:t>5.33</a:t>
                      </a:r>
                      <a:endParaRPr lang="en-US" sz="2400" b="0" i="0" u="none" strike="noStrike" dirty="0">
                        <a:solidFill>
                          <a:srgbClr val="000000"/>
                        </a:solidFill>
                        <a:effectLst/>
                        <a:latin typeface="Times New Roman"/>
                        <a:cs typeface="Times New Roman"/>
                      </a:endParaRPr>
                    </a:p>
                  </a:txBody>
                  <a:tcPr marL="21160" marR="21160" marT="21160" marB="0" anchor="b">
                    <a:lnT w="12700" cap="flat" cmpd="sng" algn="ctr">
                      <a:solidFill>
                        <a:scrgbClr r="0" g="0" b="0"/>
                      </a:solidFill>
                      <a:prstDash val="solid"/>
                      <a:round/>
                      <a:headEnd type="none" w="med" len="med"/>
                      <a:tailEnd type="none" w="med" len="med"/>
                    </a:lnT>
                    <a:solidFill>
                      <a:schemeClr val="bg2">
                        <a:lumMod val="20000"/>
                        <a:lumOff val="80000"/>
                      </a:schemeClr>
                    </a:solidFill>
                  </a:tcPr>
                </a:tc>
                <a:tc>
                  <a:txBody>
                    <a:bodyPr/>
                    <a:lstStyle/>
                    <a:p>
                      <a:pPr algn="ctr" fontAlgn="b"/>
                      <a:r>
                        <a:rPr lang="en-US" sz="2400" u="none" strike="noStrike" dirty="0">
                          <a:effectLst/>
                          <a:latin typeface="Times New Roman"/>
                          <a:cs typeface="Times New Roman"/>
                        </a:rPr>
                        <a:t>3.64</a:t>
                      </a:r>
                      <a:endParaRPr lang="en-US" sz="2400" b="0" i="0" u="none" strike="noStrike" dirty="0">
                        <a:solidFill>
                          <a:srgbClr val="000000"/>
                        </a:solidFill>
                        <a:effectLst/>
                        <a:latin typeface="Times New Roman"/>
                        <a:cs typeface="Times New Roman"/>
                      </a:endParaRPr>
                    </a:p>
                  </a:txBody>
                  <a:tcPr marL="21160" marR="21160" marT="21160" marB="0" anchor="b">
                    <a:lnT w="12700" cap="flat" cmpd="sng" algn="ctr">
                      <a:solidFill>
                        <a:scrgbClr r="0" g="0" b="0"/>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10001"/>
                  </a:ext>
                </a:extLst>
              </a:tr>
              <a:tr h="462719">
                <a:tc>
                  <a:txBody>
                    <a:bodyPr/>
                    <a:lstStyle/>
                    <a:p>
                      <a:pPr algn="ctr" fontAlgn="b"/>
                      <a:r>
                        <a:rPr lang="en-US" sz="2400" u="none" strike="noStrike" dirty="0">
                          <a:effectLst/>
                          <a:latin typeface="Times New Roman"/>
                          <a:cs typeface="Times New Roman"/>
                        </a:rPr>
                        <a:t>Cascade</a:t>
                      </a:r>
                      <a:endParaRPr lang="en-US" sz="2400" b="0" i="0" u="none" strike="noStrike" dirty="0">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dirty="0">
                          <a:effectLst/>
                          <a:latin typeface="Times New Roman"/>
                          <a:cs typeface="Times New Roman"/>
                        </a:rPr>
                        <a:t>2</a:t>
                      </a:r>
                      <a:endParaRPr lang="en-US" sz="2400" b="0" i="0" u="none" strike="noStrike" dirty="0">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a:effectLst/>
                          <a:latin typeface="Times New Roman"/>
                          <a:cs typeface="Times New Roman"/>
                        </a:rPr>
                        <a:t>1.3±0.04</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dirty="0">
                          <a:effectLst/>
                          <a:latin typeface="Times New Roman"/>
                          <a:cs typeface="Times New Roman"/>
                        </a:rPr>
                        <a:t>2.46±0.12</a:t>
                      </a:r>
                      <a:endParaRPr lang="en-US" sz="2400" b="0" i="0" u="none" strike="noStrike" dirty="0">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dirty="0">
                          <a:effectLst/>
                          <a:latin typeface="Times New Roman"/>
                          <a:cs typeface="Times New Roman"/>
                        </a:rPr>
                        <a:t>3.33±0.05</a:t>
                      </a:r>
                      <a:endParaRPr lang="en-US" sz="2400" b="0" i="0" u="none" strike="noStrike" dirty="0">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dirty="0">
                          <a:effectLst/>
                          <a:latin typeface="Times New Roman"/>
                          <a:cs typeface="Times New Roman"/>
                        </a:rPr>
                        <a:t>3.36±0</a:t>
                      </a:r>
                      <a:endParaRPr lang="en-US" sz="2400" b="0" i="0" u="none" strike="noStrike" dirty="0">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dirty="0">
                          <a:effectLst/>
                          <a:latin typeface="Times New Roman"/>
                          <a:cs typeface="Times New Roman"/>
                        </a:rPr>
                        <a:t>3.76</a:t>
                      </a:r>
                      <a:endParaRPr lang="en-US" sz="2400" b="0" i="0" u="none" strike="noStrike" dirty="0">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dirty="0">
                          <a:effectLst/>
                          <a:latin typeface="Times New Roman"/>
                          <a:cs typeface="Times New Roman"/>
                        </a:rPr>
                        <a:t>6.69</a:t>
                      </a:r>
                      <a:endParaRPr lang="en-US" sz="2400" b="0" i="0" u="none" strike="noStrike" dirty="0">
                        <a:solidFill>
                          <a:srgbClr val="000000"/>
                        </a:solidFill>
                        <a:effectLst/>
                        <a:latin typeface="Times New Roman"/>
                        <a:cs typeface="Times New Roman"/>
                      </a:endParaRPr>
                    </a:p>
                  </a:txBody>
                  <a:tcPr marL="21160" marR="21160" marT="21160" marB="0" anchor="b"/>
                </a:tc>
                <a:extLst>
                  <a:ext uri="{0D108BD9-81ED-4DB2-BD59-A6C34878D82A}">
                    <a16:rowId xmlns:a16="http://schemas.microsoft.com/office/drawing/2014/main" val="10002"/>
                  </a:ext>
                </a:extLst>
              </a:tr>
              <a:tr h="462719">
                <a:tc>
                  <a:txBody>
                    <a:bodyPr/>
                    <a:lstStyle/>
                    <a:p>
                      <a:pPr algn="ctr" fontAlgn="b"/>
                      <a:r>
                        <a:rPr lang="en-US" sz="2400" u="none" strike="noStrike">
                          <a:effectLst/>
                          <a:latin typeface="Times New Roman"/>
                          <a:cs typeface="Times New Roman"/>
                        </a:rPr>
                        <a:t>Cascade</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a:effectLst/>
                          <a:latin typeface="Times New Roman"/>
                          <a:cs typeface="Times New Roman"/>
                        </a:rPr>
                        <a:t>3</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dirty="0">
                          <a:effectLst/>
                          <a:latin typeface="Times New Roman"/>
                          <a:cs typeface="Times New Roman"/>
                        </a:rPr>
                        <a:t>0.73±0.12</a:t>
                      </a:r>
                      <a:endParaRPr lang="en-US" sz="2400" b="0" i="0" u="none" strike="noStrike" dirty="0">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a:effectLst/>
                          <a:latin typeface="Times New Roman"/>
                          <a:cs typeface="Times New Roman"/>
                        </a:rPr>
                        <a:t>1.75±0.29</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a:effectLst/>
                          <a:latin typeface="Times New Roman"/>
                          <a:cs typeface="Times New Roman"/>
                        </a:rPr>
                        <a:t>1.36±0.27</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a:effectLst/>
                          <a:latin typeface="Times New Roman"/>
                          <a:cs typeface="Times New Roman"/>
                        </a:rPr>
                        <a:t>1.5±0.28</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a:effectLst/>
                          <a:latin typeface="Times New Roman"/>
                          <a:cs typeface="Times New Roman"/>
                        </a:rPr>
                        <a:t>2.48</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a:effectLst/>
                          <a:latin typeface="Times New Roman"/>
                          <a:cs typeface="Times New Roman"/>
                        </a:rPr>
                        <a:t>2.86</a:t>
                      </a:r>
                      <a:endParaRPr lang="en-US" sz="2400" b="0" i="0" u="none" strike="noStrike">
                        <a:solidFill>
                          <a:srgbClr val="000000"/>
                        </a:solidFill>
                        <a:effectLst/>
                        <a:latin typeface="Times New Roman"/>
                        <a:cs typeface="Times New Roman"/>
                      </a:endParaRPr>
                    </a:p>
                  </a:txBody>
                  <a:tcPr marL="21160" marR="21160" marT="21160" marB="0" anchor="b"/>
                </a:tc>
                <a:extLst>
                  <a:ext uri="{0D108BD9-81ED-4DB2-BD59-A6C34878D82A}">
                    <a16:rowId xmlns:a16="http://schemas.microsoft.com/office/drawing/2014/main" val="10003"/>
                  </a:ext>
                </a:extLst>
              </a:tr>
              <a:tr h="462719">
                <a:tc>
                  <a:txBody>
                    <a:bodyPr/>
                    <a:lstStyle/>
                    <a:p>
                      <a:pPr algn="ctr" fontAlgn="b"/>
                      <a:r>
                        <a:rPr lang="en-US" sz="2400" u="none" strike="noStrike">
                          <a:effectLst/>
                          <a:latin typeface="Times New Roman"/>
                          <a:cs typeface="Times New Roman"/>
                        </a:rPr>
                        <a:t>Cascade</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a:effectLst/>
                          <a:latin typeface="Times New Roman"/>
                          <a:cs typeface="Times New Roman"/>
                        </a:rPr>
                        <a:t>4</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dirty="0">
                          <a:effectLst/>
                          <a:latin typeface="Times New Roman"/>
                          <a:cs typeface="Times New Roman"/>
                        </a:rPr>
                        <a:t>1.87±0.11</a:t>
                      </a:r>
                      <a:endParaRPr lang="en-US" sz="2400" b="0" i="0" u="none" strike="noStrike" dirty="0">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dirty="0">
                          <a:effectLst/>
                          <a:latin typeface="Times New Roman"/>
                          <a:cs typeface="Times New Roman"/>
                        </a:rPr>
                        <a:t>4.3±0.27</a:t>
                      </a:r>
                      <a:endParaRPr lang="en-US" sz="2400" b="0" i="0" u="none" strike="noStrike" dirty="0">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dirty="0">
                          <a:effectLst/>
                          <a:latin typeface="Times New Roman"/>
                          <a:cs typeface="Times New Roman"/>
                        </a:rPr>
                        <a:t>2.25±0.18</a:t>
                      </a:r>
                      <a:endParaRPr lang="en-US" sz="2400" b="0" i="0" u="none" strike="noStrike" dirty="0">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dirty="0">
                          <a:effectLst/>
                          <a:latin typeface="Times New Roman"/>
                          <a:cs typeface="Times New Roman"/>
                        </a:rPr>
                        <a:t>2.07±0.18</a:t>
                      </a:r>
                      <a:endParaRPr lang="en-US" sz="2400" b="0" i="0" u="none" strike="noStrike" dirty="0">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dirty="0">
                          <a:effectLst/>
                          <a:latin typeface="Times New Roman"/>
                          <a:cs typeface="Times New Roman"/>
                        </a:rPr>
                        <a:t>6.17</a:t>
                      </a:r>
                      <a:endParaRPr lang="en-US" sz="2400" b="0" i="0" u="none" strike="noStrike" dirty="0">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dirty="0">
                          <a:effectLst/>
                          <a:latin typeface="Times New Roman"/>
                          <a:cs typeface="Times New Roman"/>
                        </a:rPr>
                        <a:t>4.32</a:t>
                      </a:r>
                      <a:endParaRPr lang="en-US" sz="2400" b="0" i="0" u="none" strike="noStrike" dirty="0">
                        <a:solidFill>
                          <a:srgbClr val="000000"/>
                        </a:solidFill>
                        <a:effectLst/>
                        <a:latin typeface="Times New Roman"/>
                        <a:cs typeface="Times New Roman"/>
                      </a:endParaRPr>
                    </a:p>
                  </a:txBody>
                  <a:tcPr marL="21160" marR="21160" marT="21160" marB="0" anchor="b"/>
                </a:tc>
                <a:extLst>
                  <a:ext uri="{0D108BD9-81ED-4DB2-BD59-A6C34878D82A}">
                    <a16:rowId xmlns:a16="http://schemas.microsoft.com/office/drawing/2014/main" val="10004"/>
                  </a:ext>
                </a:extLst>
              </a:tr>
              <a:tr h="462719">
                <a:tc>
                  <a:txBody>
                    <a:bodyPr/>
                    <a:lstStyle/>
                    <a:p>
                      <a:pPr algn="ctr" fontAlgn="b"/>
                      <a:r>
                        <a:rPr lang="en-US" sz="2400" u="none" strike="noStrike" dirty="0">
                          <a:effectLst/>
                          <a:latin typeface="Times New Roman"/>
                          <a:cs typeface="Times New Roman"/>
                        </a:rPr>
                        <a:t>Centennial</a:t>
                      </a:r>
                      <a:endParaRPr lang="en-US" sz="2400" b="0" i="0" u="none" strike="noStrike" dirty="0">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a:effectLst/>
                          <a:latin typeface="Times New Roman"/>
                          <a:cs typeface="Times New Roman"/>
                        </a:rPr>
                        <a:t>3</a:t>
                      </a:r>
                      <a:endParaRPr lang="en-US" sz="2400" b="0" i="0" u="none" strike="noStrike">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dirty="0">
                          <a:effectLst/>
                          <a:latin typeface="Times New Roman"/>
                          <a:cs typeface="Times New Roman"/>
                        </a:rPr>
                        <a:t>0.38±0.07</a:t>
                      </a:r>
                      <a:endParaRPr lang="en-US" sz="2400" b="0" i="0" u="none" strike="noStrike" dirty="0">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dirty="0">
                          <a:effectLst/>
                          <a:latin typeface="Times New Roman"/>
                          <a:cs typeface="Times New Roman"/>
                        </a:rPr>
                        <a:t>1.04±0.17</a:t>
                      </a:r>
                      <a:endParaRPr lang="en-US" sz="2400" b="0" i="0" u="none" strike="noStrike" dirty="0">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dirty="0">
                          <a:effectLst/>
                          <a:latin typeface="Times New Roman"/>
                          <a:cs typeface="Times New Roman"/>
                        </a:rPr>
                        <a:t>0.31±0.02</a:t>
                      </a:r>
                      <a:endParaRPr lang="en-US" sz="2400" b="0" i="0" u="none" strike="noStrike" dirty="0">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dirty="0">
                          <a:effectLst/>
                          <a:latin typeface="Times New Roman"/>
                          <a:cs typeface="Times New Roman"/>
                        </a:rPr>
                        <a:t>0.27±0.03</a:t>
                      </a:r>
                      <a:endParaRPr lang="en-US" sz="2400" b="0" i="0" u="none" strike="noStrike" dirty="0">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dirty="0">
                          <a:effectLst/>
                          <a:latin typeface="Times New Roman"/>
                          <a:cs typeface="Times New Roman"/>
                        </a:rPr>
                        <a:t>1.42</a:t>
                      </a:r>
                      <a:endParaRPr lang="en-US" sz="2400" b="0" i="0" u="none" strike="noStrike" dirty="0">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dirty="0">
                          <a:effectLst/>
                          <a:latin typeface="Times New Roman"/>
                          <a:cs typeface="Times New Roman"/>
                        </a:rPr>
                        <a:t>0.58</a:t>
                      </a:r>
                      <a:endParaRPr lang="en-US" sz="2400" b="0" i="0" u="none" strike="noStrike" dirty="0">
                        <a:solidFill>
                          <a:srgbClr val="000000"/>
                        </a:solidFill>
                        <a:effectLst/>
                        <a:latin typeface="Times New Roman"/>
                        <a:cs typeface="Times New Roman"/>
                      </a:endParaRPr>
                    </a:p>
                  </a:txBody>
                  <a:tcPr marL="21160" marR="21160" marT="21160" marB="0" anchor="b">
                    <a:solidFill>
                      <a:srgbClr val="E6E6E6"/>
                    </a:solidFill>
                  </a:tcPr>
                </a:tc>
                <a:extLst>
                  <a:ext uri="{0D108BD9-81ED-4DB2-BD59-A6C34878D82A}">
                    <a16:rowId xmlns:a16="http://schemas.microsoft.com/office/drawing/2014/main" val="10005"/>
                  </a:ext>
                </a:extLst>
              </a:tr>
              <a:tr h="462719">
                <a:tc>
                  <a:txBody>
                    <a:bodyPr/>
                    <a:lstStyle/>
                    <a:p>
                      <a:pPr algn="ctr" fontAlgn="b"/>
                      <a:r>
                        <a:rPr lang="en-US" sz="2400" u="none" strike="noStrike">
                          <a:effectLst/>
                          <a:latin typeface="Times New Roman"/>
                          <a:cs typeface="Times New Roman"/>
                        </a:rPr>
                        <a:t>Chinook</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a:effectLst/>
                          <a:latin typeface="Times New Roman"/>
                          <a:cs typeface="Times New Roman"/>
                        </a:rPr>
                        <a:t>1</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a:effectLst/>
                          <a:latin typeface="Times New Roman"/>
                          <a:cs typeface="Times New Roman"/>
                        </a:rPr>
                        <a:t>3.29±0.1</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a:effectLst/>
                          <a:latin typeface="Times New Roman"/>
                          <a:cs typeface="Times New Roman"/>
                        </a:rPr>
                        <a:t>6.96±0.22</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a:effectLst/>
                          <a:latin typeface="Times New Roman"/>
                          <a:cs typeface="Times New Roman"/>
                        </a:rPr>
                        <a:t>1.48±0.04</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a:effectLst/>
                          <a:latin typeface="Times New Roman"/>
                          <a:cs typeface="Times New Roman"/>
                        </a:rPr>
                        <a:t>0.99±0.04</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a:effectLst/>
                          <a:latin typeface="Times New Roman"/>
                          <a:cs typeface="Times New Roman"/>
                        </a:rPr>
                        <a:t>10.24</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dirty="0">
                          <a:effectLst/>
                          <a:latin typeface="Times New Roman"/>
                          <a:cs typeface="Times New Roman"/>
                        </a:rPr>
                        <a:t>2.47</a:t>
                      </a:r>
                      <a:endParaRPr lang="en-US" sz="2400" b="0" i="0" u="none" strike="noStrike" dirty="0">
                        <a:solidFill>
                          <a:srgbClr val="000000"/>
                        </a:solidFill>
                        <a:effectLst/>
                        <a:latin typeface="Times New Roman"/>
                        <a:cs typeface="Times New Roman"/>
                      </a:endParaRPr>
                    </a:p>
                  </a:txBody>
                  <a:tcPr marL="21160" marR="21160" marT="21160" marB="0" anchor="b"/>
                </a:tc>
                <a:extLst>
                  <a:ext uri="{0D108BD9-81ED-4DB2-BD59-A6C34878D82A}">
                    <a16:rowId xmlns:a16="http://schemas.microsoft.com/office/drawing/2014/main" val="10006"/>
                  </a:ext>
                </a:extLst>
              </a:tr>
              <a:tr h="335198">
                <a:tc>
                  <a:txBody>
                    <a:bodyPr/>
                    <a:lstStyle/>
                    <a:p>
                      <a:pPr algn="ctr" fontAlgn="b"/>
                      <a:r>
                        <a:rPr lang="en-US" sz="2400" u="none" strike="noStrike">
                          <a:effectLst/>
                          <a:latin typeface="Times New Roman"/>
                          <a:cs typeface="Times New Roman"/>
                        </a:rPr>
                        <a:t>Chinook</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a:effectLst/>
                          <a:latin typeface="Times New Roman"/>
                          <a:cs typeface="Times New Roman"/>
                        </a:rPr>
                        <a:t>2</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a:effectLst/>
                          <a:latin typeface="Times New Roman"/>
                          <a:cs typeface="Times New Roman"/>
                        </a:rPr>
                        <a:t>2.36±0.04</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a:effectLst/>
                          <a:latin typeface="Times New Roman"/>
                          <a:cs typeface="Times New Roman"/>
                        </a:rPr>
                        <a:t>5.12±0.06</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a:effectLst/>
                          <a:latin typeface="Times New Roman"/>
                          <a:cs typeface="Times New Roman"/>
                        </a:rPr>
                        <a:t>1.3±0.02</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a:effectLst/>
                          <a:latin typeface="Times New Roman"/>
                          <a:cs typeface="Times New Roman"/>
                        </a:rPr>
                        <a:t>1.05±0.02</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a:effectLst/>
                          <a:latin typeface="Times New Roman"/>
                          <a:cs typeface="Times New Roman"/>
                        </a:rPr>
                        <a:t>7.48</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a:effectLst/>
                          <a:latin typeface="Times New Roman"/>
                          <a:cs typeface="Times New Roman"/>
                        </a:rPr>
                        <a:t>2.34</a:t>
                      </a:r>
                      <a:endParaRPr lang="en-US" sz="2400" b="0" i="0" u="none" strike="noStrike">
                        <a:solidFill>
                          <a:srgbClr val="000000"/>
                        </a:solidFill>
                        <a:effectLst/>
                        <a:latin typeface="Times New Roman"/>
                        <a:cs typeface="Times New Roman"/>
                      </a:endParaRPr>
                    </a:p>
                  </a:txBody>
                  <a:tcPr marL="21160" marR="21160" marT="21160" marB="0" anchor="b"/>
                </a:tc>
                <a:extLst>
                  <a:ext uri="{0D108BD9-81ED-4DB2-BD59-A6C34878D82A}">
                    <a16:rowId xmlns:a16="http://schemas.microsoft.com/office/drawing/2014/main" val="10007"/>
                  </a:ext>
                </a:extLst>
              </a:tr>
              <a:tr h="462719">
                <a:tc>
                  <a:txBody>
                    <a:bodyPr/>
                    <a:lstStyle/>
                    <a:p>
                      <a:pPr algn="ctr" fontAlgn="b"/>
                      <a:r>
                        <a:rPr lang="en-US" sz="2400" u="none" strike="noStrike">
                          <a:effectLst/>
                          <a:latin typeface="Times New Roman"/>
                          <a:cs typeface="Times New Roman"/>
                        </a:rPr>
                        <a:t>Chinook</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a:effectLst/>
                          <a:latin typeface="Times New Roman"/>
                          <a:cs typeface="Times New Roman"/>
                        </a:rPr>
                        <a:t>4</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a:effectLst/>
                          <a:latin typeface="Times New Roman"/>
                          <a:cs typeface="Times New Roman"/>
                        </a:rPr>
                        <a:t>3.02±0.16</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a:effectLst/>
                          <a:latin typeface="Times New Roman"/>
                          <a:cs typeface="Times New Roman"/>
                        </a:rPr>
                        <a:t>7.83±0.21</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a:effectLst/>
                          <a:latin typeface="Times New Roman"/>
                          <a:cs typeface="Times New Roman"/>
                        </a:rPr>
                        <a:t>1.35±0.02</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a:effectLst/>
                          <a:latin typeface="Times New Roman"/>
                          <a:cs typeface="Times New Roman"/>
                        </a:rPr>
                        <a:t>1.18±0.01</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a:effectLst/>
                          <a:latin typeface="Times New Roman"/>
                          <a:cs typeface="Times New Roman"/>
                        </a:rPr>
                        <a:t>10.85</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a:effectLst/>
                          <a:latin typeface="Times New Roman"/>
                          <a:cs typeface="Times New Roman"/>
                        </a:rPr>
                        <a:t>2.53</a:t>
                      </a:r>
                      <a:endParaRPr lang="en-US" sz="2400" b="0" i="0" u="none" strike="noStrike">
                        <a:solidFill>
                          <a:srgbClr val="000000"/>
                        </a:solidFill>
                        <a:effectLst/>
                        <a:latin typeface="Times New Roman"/>
                        <a:cs typeface="Times New Roman"/>
                      </a:endParaRPr>
                    </a:p>
                  </a:txBody>
                  <a:tcPr marL="21160" marR="21160" marT="21160" marB="0" anchor="b"/>
                </a:tc>
                <a:extLst>
                  <a:ext uri="{0D108BD9-81ED-4DB2-BD59-A6C34878D82A}">
                    <a16:rowId xmlns:a16="http://schemas.microsoft.com/office/drawing/2014/main" val="10008"/>
                  </a:ext>
                </a:extLst>
              </a:tr>
              <a:tr h="335198">
                <a:tc>
                  <a:txBody>
                    <a:bodyPr/>
                    <a:lstStyle/>
                    <a:p>
                      <a:pPr algn="ctr" fontAlgn="b"/>
                      <a:r>
                        <a:rPr lang="en-US" sz="2400" u="none" strike="noStrike" dirty="0">
                          <a:effectLst/>
                          <a:latin typeface="Times New Roman"/>
                          <a:cs typeface="Times New Roman"/>
                        </a:rPr>
                        <a:t>Columbus</a:t>
                      </a:r>
                      <a:endParaRPr lang="en-US" sz="2400" b="0" i="0" u="none" strike="noStrike" dirty="0">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dirty="0">
                          <a:effectLst/>
                          <a:latin typeface="Times New Roman"/>
                          <a:cs typeface="Times New Roman"/>
                        </a:rPr>
                        <a:t>1</a:t>
                      </a:r>
                      <a:endParaRPr lang="en-US" sz="2400" b="0" i="0" u="none" strike="noStrike" dirty="0">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dirty="0">
                          <a:effectLst/>
                          <a:latin typeface="Times New Roman"/>
                          <a:cs typeface="Times New Roman"/>
                        </a:rPr>
                        <a:t>3.29±0.08</a:t>
                      </a:r>
                      <a:endParaRPr lang="en-US" sz="2400" b="0" i="0" u="none" strike="noStrike" dirty="0">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dirty="0">
                          <a:effectLst/>
                          <a:latin typeface="Times New Roman"/>
                          <a:cs typeface="Times New Roman"/>
                        </a:rPr>
                        <a:t>8.61±0.02</a:t>
                      </a:r>
                      <a:endParaRPr lang="en-US" sz="2400" b="0" i="0" u="none" strike="noStrike" dirty="0">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dirty="0">
                          <a:effectLst/>
                          <a:latin typeface="Times New Roman"/>
                          <a:cs typeface="Times New Roman"/>
                        </a:rPr>
                        <a:t>2.07±0</a:t>
                      </a:r>
                      <a:endParaRPr lang="en-US" sz="2400" b="0" i="0" u="none" strike="noStrike" dirty="0">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dirty="0">
                          <a:effectLst/>
                          <a:latin typeface="Times New Roman"/>
                          <a:cs typeface="Times New Roman"/>
                        </a:rPr>
                        <a:t>1.59±0.02</a:t>
                      </a:r>
                      <a:endParaRPr lang="en-US" sz="2400" b="0" i="0" u="none" strike="noStrike" dirty="0">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dirty="0">
                          <a:effectLst/>
                          <a:latin typeface="Times New Roman"/>
                          <a:cs typeface="Times New Roman"/>
                        </a:rPr>
                        <a:t>11.91</a:t>
                      </a:r>
                      <a:endParaRPr lang="en-US" sz="2400" b="0" i="0" u="none" strike="noStrike" dirty="0">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dirty="0">
                          <a:effectLst/>
                          <a:latin typeface="Times New Roman"/>
                          <a:cs typeface="Times New Roman"/>
                        </a:rPr>
                        <a:t>3.67</a:t>
                      </a:r>
                      <a:endParaRPr lang="en-US" sz="2400" b="0" i="0" u="none" strike="noStrike" dirty="0">
                        <a:solidFill>
                          <a:srgbClr val="000000"/>
                        </a:solidFill>
                        <a:effectLst/>
                        <a:latin typeface="Times New Roman"/>
                        <a:cs typeface="Times New Roman"/>
                      </a:endParaRPr>
                    </a:p>
                  </a:txBody>
                  <a:tcPr marL="21160" marR="21160" marT="21160" marB="0" anchor="b">
                    <a:solidFill>
                      <a:srgbClr val="E6E6E6"/>
                    </a:solidFill>
                  </a:tcPr>
                </a:tc>
                <a:extLst>
                  <a:ext uri="{0D108BD9-81ED-4DB2-BD59-A6C34878D82A}">
                    <a16:rowId xmlns:a16="http://schemas.microsoft.com/office/drawing/2014/main" val="10009"/>
                  </a:ext>
                </a:extLst>
              </a:tr>
              <a:tr h="462719">
                <a:tc>
                  <a:txBody>
                    <a:bodyPr/>
                    <a:lstStyle/>
                    <a:p>
                      <a:pPr algn="ctr" fontAlgn="b"/>
                      <a:r>
                        <a:rPr lang="en-US" sz="2400" u="none" strike="noStrike" dirty="0">
                          <a:effectLst/>
                          <a:latin typeface="Times New Roman"/>
                          <a:cs typeface="Times New Roman"/>
                        </a:rPr>
                        <a:t>Galena</a:t>
                      </a:r>
                      <a:endParaRPr lang="en-US" sz="2400" b="0" i="0" u="none" strike="noStrike" dirty="0">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dirty="0">
                          <a:effectLst/>
                          <a:latin typeface="Times New Roman"/>
                          <a:cs typeface="Times New Roman"/>
                        </a:rPr>
                        <a:t>2</a:t>
                      </a:r>
                      <a:endParaRPr lang="en-US" sz="2400" b="0" i="0" u="none" strike="noStrike" dirty="0">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a:effectLst/>
                          <a:latin typeface="Times New Roman"/>
                          <a:cs typeface="Times New Roman"/>
                        </a:rPr>
                        <a:t>4.34±0.09</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dirty="0">
                          <a:effectLst/>
                          <a:latin typeface="Times New Roman"/>
                          <a:cs typeface="Times New Roman"/>
                        </a:rPr>
                        <a:t>6.6±0.19</a:t>
                      </a:r>
                      <a:endParaRPr lang="en-US" sz="2400" b="0" i="0" u="none" strike="noStrike" dirty="0">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dirty="0">
                          <a:effectLst/>
                          <a:latin typeface="Times New Roman"/>
                          <a:cs typeface="Times New Roman"/>
                        </a:rPr>
                        <a:t>4.77±0.16</a:t>
                      </a:r>
                      <a:endParaRPr lang="en-US" sz="2400" b="0" i="0" u="none" strike="noStrike" dirty="0">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dirty="0">
                          <a:effectLst/>
                          <a:latin typeface="Times New Roman"/>
                          <a:cs typeface="Times New Roman"/>
                        </a:rPr>
                        <a:t>2.82±0.07</a:t>
                      </a:r>
                      <a:endParaRPr lang="en-US" sz="2400" b="0" i="0" u="none" strike="noStrike" dirty="0">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dirty="0">
                          <a:effectLst/>
                          <a:latin typeface="Times New Roman"/>
                          <a:cs typeface="Times New Roman"/>
                        </a:rPr>
                        <a:t>10.94</a:t>
                      </a:r>
                      <a:endParaRPr lang="en-US" sz="2400" b="0" i="0" u="none" strike="noStrike" dirty="0">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dirty="0">
                          <a:effectLst/>
                          <a:latin typeface="Times New Roman"/>
                          <a:cs typeface="Times New Roman"/>
                        </a:rPr>
                        <a:t>7.59</a:t>
                      </a:r>
                      <a:endParaRPr lang="en-US" sz="2400" b="0" i="0" u="none" strike="noStrike" dirty="0">
                        <a:solidFill>
                          <a:srgbClr val="000000"/>
                        </a:solidFill>
                        <a:effectLst/>
                        <a:latin typeface="Times New Roman"/>
                        <a:cs typeface="Times New Roman"/>
                      </a:endParaRPr>
                    </a:p>
                  </a:txBody>
                  <a:tcPr marL="21160" marR="21160" marT="21160" marB="0" anchor="b"/>
                </a:tc>
                <a:extLst>
                  <a:ext uri="{0D108BD9-81ED-4DB2-BD59-A6C34878D82A}">
                    <a16:rowId xmlns:a16="http://schemas.microsoft.com/office/drawing/2014/main" val="10010"/>
                  </a:ext>
                </a:extLst>
              </a:tr>
              <a:tr h="462719">
                <a:tc>
                  <a:txBody>
                    <a:bodyPr/>
                    <a:lstStyle/>
                    <a:p>
                      <a:pPr algn="ctr" fontAlgn="b"/>
                      <a:r>
                        <a:rPr lang="en-US" sz="2400" u="none" strike="noStrike" dirty="0" err="1">
                          <a:effectLst/>
                          <a:latin typeface="Times New Roman"/>
                          <a:cs typeface="Times New Roman"/>
                        </a:rPr>
                        <a:t>Goldings</a:t>
                      </a:r>
                      <a:endParaRPr lang="en-US" sz="2400" b="0" i="0" u="none" strike="noStrike" dirty="0">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a:effectLst/>
                          <a:latin typeface="Times New Roman"/>
                          <a:cs typeface="Times New Roman"/>
                        </a:rPr>
                        <a:t>2</a:t>
                      </a:r>
                      <a:endParaRPr lang="en-US" sz="2400" b="0" i="0" u="none" strike="noStrike">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dirty="0">
                          <a:effectLst/>
                          <a:latin typeface="Times New Roman"/>
                          <a:cs typeface="Times New Roman"/>
                        </a:rPr>
                        <a:t>4.68±0.06</a:t>
                      </a:r>
                      <a:endParaRPr lang="en-US" sz="2400" b="0" i="0" u="none" strike="noStrike" dirty="0">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dirty="0">
                          <a:effectLst/>
                          <a:latin typeface="Times New Roman"/>
                          <a:cs typeface="Times New Roman"/>
                        </a:rPr>
                        <a:t>12.97±0.26</a:t>
                      </a:r>
                      <a:endParaRPr lang="en-US" sz="2400" b="0" i="0" u="none" strike="noStrike" dirty="0">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dirty="0">
                          <a:effectLst/>
                          <a:latin typeface="Times New Roman"/>
                          <a:cs typeface="Times New Roman"/>
                        </a:rPr>
                        <a:t>2.51±0.06</a:t>
                      </a:r>
                      <a:endParaRPr lang="en-US" sz="2400" b="0" i="0" u="none" strike="noStrike" dirty="0">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a:effectLst/>
                          <a:latin typeface="Times New Roman"/>
                          <a:cs typeface="Times New Roman"/>
                        </a:rPr>
                        <a:t>2.16±0.06</a:t>
                      </a:r>
                      <a:endParaRPr lang="en-US" sz="2400" b="0" i="0" u="none" strike="noStrike">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a:effectLst/>
                          <a:latin typeface="Times New Roman"/>
                          <a:cs typeface="Times New Roman"/>
                        </a:rPr>
                        <a:t>17.64</a:t>
                      </a:r>
                      <a:endParaRPr lang="en-US" sz="2400" b="0" i="0" u="none" strike="noStrike">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dirty="0">
                          <a:effectLst/>
                          <a:latin typeface="Times New Roman"/>
                          <a:cs typeface="Times New Roman"/>
                        </a:rPr>
                        <a:t>4.67</a:t>
                      </a:r>
                      <a:endParaRPr lang="en-US" sz="2400" b="0" i="0" u="none" strike="noStrike" dirty="0">
                        <a:solidFill>
                          <a:srgbClr val="000000"/>
                        </a:solidFill>
                        <a:effectLst/>
                        <a:latin typeface="Times New Roman"/>
                        <a:cs typeface="Times New Roman"/>
                      </a:endParaRPr>
                    </a:p>
                  </a:txBody>
                  <a:tcPr marL="21160" marR="21160" marT="21160" marB="0" anchor="b">
                    <a:solidFill>
                      <a:srgbClr val="E6E6E6"/>
                    </a:solidFill>
                  </a:tcPr>
                </a:tc>
                <a:extLst>
                  <a:ext uri="{0D108BD9-81ED-4DB2-BD59-A6C34878D82A}">
                    <a16:rowId xmlns:a16="http://schemas.microsoft.com/office/drawing/2014/main" val="10011"/>
                  </a:ext>
                </a:extLst>
              </a:tr>
              <a:tr h="462719">
                <a:tc>
                  <a:txBody>
                    <a:bodyPr/>
                    <a:lstStyle/>
                    <a:p>
                      <a:pPr algn="ctr" fontAlgn="b"/>
                      <a:r>
                        <a:rPr lang="en-US" sz="2400" u="none" strike="noStrike">
                          <a:effectLst/>
                          <a:latin typeface="Times New Roman"/>
                          <a:cs typeface="Times New Roman"/>
                        </a:rPr>
                        <a:t>Mount Hood</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a:effectLst/>
                          <a:latin typeface="Times New Roman"/>
                          <a:cs typeface="Times New Roman"/>
                        </a:rPr>
                        <a:t>3</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a:effectLst/>
                          <a:latin typeface="Times New Roman"/>
                          <a:cs typeface="Times New Roman"/>
                        </a:rPr>
                        <a:t>0.51±0.05</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a:effectLst/>
                          <a:latin typeface="Times New Roman"/>
                          <a:cs typeface="Times New Roman"/>
                        </a:rPr>
                        <a:t>0.9±0.06</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dirty="0">
                          <a:effectLst/>
                          <a:latin typeface="Times New Roman"/>
                          <a:cs typeface="Times New Roman"/>
                        </a:rPr>
                        <a:t>1.31±0.06</a:t>
                      </a:r>
                      <a:endParaRPr lang="en-US" sz="2400" b="0" i="0" u="none" strike="noStrike" dirty="0">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dirty="0">
                          <a:effectLst/>
                          <a:latin typeface="Times New Roman"/>
                          <a:cs typeface="Times New Roman"/>
                        </a:rPr>
                        <a:t>0.87±0.03</a:t>
                      </a:r>
                      <a:endParaRPr lang="en-US" sz="2400" b="0" i="0" u="none" strike="noStrike" dirty="0">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dirty="0">
                          <a:effectLst/>
                          <a:latin typeface="Times New Roman"/>
                          <a:cs typeface="Times New Roman"/>
                        </a:rPr>
                        <a:t>1.41</a:t>
                      </a:r>
                      <a:endParaRPr lang="en-US" sz="2400" b="0" i="0" u="none" strike="noStrike" dirty="0">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dirty="0">
                          <a:effectLst/>
                          <a:latin typeface="Times New Roman"/>
                          <a:cs typeface="Times New Roman"/>
                        </a:rPr>
                        <a:t>2.18</a:t>
                      </a:r>
                      <a:endParaRPr lang="en-US" sz="2400" b="0" i="0" u="none" strike="noStrike" dirty="0">
                        <a:solidFill>
                          <a:srgbClr val="000000"/>
                        </a:solidFill>
                        <a:effectLst/>
                        <a:latin typeface="Times New Roman"/>
                        <a:cs typeface="Times New Roman"/>
                      </a:endParaRPr>
                    </a:p>
                  </a:txBody>
                  <a:tcPr marL="21160" marR="21160" marT="21160" marB="0" anchor="b"/>
                </a:tc>
                <a:extLst>
                  <a:ext uri="{0D108BD9-81ED-4DB2-BD59-A6C34878D82A}">
                    <a16:rowId xmlns:a16="http://schemas.microsoft.com/office/drawing/2014/main" val="10012"/>
                  </a:ext>
                </a:extLst>
              </a:tr>
              <a:tr h="462719">
                <a:tc>
                  <a:txBody>
                    <a:bodyPr/>
                    <a:lstStyle/>
                    <a:p>
                      <a:pPr algn="ctr" fontAlgn="b"/>
                      <a:r>
                        <a:rPr lang="en-US" sz="2400" u="none" strike="noStrike" dirty="0">
                          <a:effectLst/>
                          <a:latin typeface="Times New Roman"/>
                          <a:cs typeface="Times New Roman"/>
                        </a:rPr>
                        <a:t>Nugget</a:t>
                      </a:r>
                      <a:endParaRPr lang="en-US" sz="2400" b="0" i="0" u="none" strike="noStrike" dirty="0">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a:effectLst/>
                          <a:latin typeface="Times New Roman"/>
                          <a:cs typeface="Times New Roman"/>
                        </a:rPr>
                        <a:t>2</a:t>
                      </a:r>
                      <a:endParaRPr lang="en-US" sz="2400" b="0" i="0" u="none" strike="noStrike">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a:effectLst/>
                          <a:latin typeface="Times New Roman"/>
                          <a:cs typeface="Times New Roman"/>
                        </a:rPr>
                        <a:t>2.06±0.09</a:t>
                      </a:r>
                      <a:endParaRPr lang="en-US" sz="2400" b="0" i="0" u="none" strike="noStrike">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a:effectLst/>
                          <a:latin typeface="Times New Roman"/>
                          <a:cs typeface="Times New Roman"/>
                        </a:rPr>
                        <a:t>8.66±0.37</a:t>
                      </a:r>
                      <a:endParaRPr lang="en-US" sz="2400" b="0" i="0" u="none" strike="noStrike">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dirty="0">
                          <a:effectLst/>
                          <a:latin typeface="Times New Roman"/>
                          <a:cs typeface="Times New Roman"/>
                        </a:rPr>
                        <a:t>1.23±0.09</a:t>
                      </a:r>
                      <a:endParaRPr lang="en-US" sz="2400" b="0" i="0" u="none" strike="noStrike" dirty="0">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a:effectLst/>
                          <a:latin typeface="Times New Roman"/>
                          <a:cs typeface="Times New Roman"/>
                        </a:rPr>
                        <a:t>1.66±0.11</a:t>
                      </a:r>
                      <a:endParaRPr lang="en-US" sz="2400" b="0" i="0" u="none" strike="noStrike">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a:effectLst/>
                          <a:latin typeface="Times New Roman"/>
                          <a:cs typeface="Times New Roman"/>
                        </a:rPr>
                        <a:t>10.72</a:t>
                      </a:r>
                      <a:endParaRPr lang="en-US" sz="2400" b="0" i="0" u="none" strike="noStrike">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a:effectLst/>
                          <a:latin typeface="Times New Roman"/>
                          <a:cs typeface="Times New Roman"/>
                        </a:rPr>
                        <a:t>2.89</a:t>
                      </a:r>
                      <a:endParaRPr lang="en-US" sz="2400" b="0" i="0" u="none" strike="noStrike">
                        <a:solidFill>
                          <a:srgbClr val="000000"/>
                        </a:solidFill>
                        <a:effectLst/>
                        <a:latin typeface="Times New Roman"/>
                        <a:cs typeface="Times New Roman"/>
                      </a:endParaRPr>
                    </a:p>
                  </a:txBody>
                  <a:tcPr marL="21160" marR="21160" marT="21160" marB="0" anchor="b">
                    <a:solidFill>
                      <a:srgbClr val="E6E6E6"/>
                    </a:solidFill>
                  </a:tcPr>
                </a:tc>
                <a:extLst>
                  <a:ext uri="{0D108BD9-81ED-4DB2-BD59-A6C34878D82A}">
                    <a16:rowId xmlns:a16="http://schemas.microsoft.com/office/drawing/2014/main" val="10013"/>
                  </a:ext>
                </a:extLst>
              </a:tr>
              <a:tr h="462719">
                <a:tc>
                  <a:txBody>
                    <a:bodyPr/>
                    <a:lstStyle/>
                    <a:p>
                      <a:pPr algn="ctr" fontAlgn="b"/>
                      <a:r>
                        <a:rPr lang="en-US" sz="2400" u="none" strike="noStrike">
                          <a:effectLst/>
                          <a:latin typeface="Times New Roman"/>
                          <a:cs typeface="Times New Roman"/>
                        </a:rPr>
                        <a:t>Nugget</a:t>
                      </a:r>
                      <a:endParaRPr lang="en-US" sz="2400" b="0" i="0" u="none" strike="noStrike">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a:effectLst/>
                          <a:latin typeface="Times New Roman"/>
                          <a:cs typeface="Times New Roman"/>
                        </a:rPr>
                        <a:t>3</a:t>
                      </a:r>
                      <a:endParaRPr lang="en-US" sz="2400" b="0" i="0" u="none" strike="noStrike">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dirty="0">
                          <a:effectLst/>
                          <a:latin typeface="Times New Roman"/>
                          <a:cs typeface="Times New Roman"/>
                        </a:rPr>
                        <a:t>1.18±0.19</a:t>
                      </a:r>
                      <a:endParaRPr lang="en-US" sz="2400" b="0" i="0" u="none" strike="noStrike" dirty="0">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dirty="0">
                          <a:effectLst/>
                          <a:latin typeface="Times New Roman"/>
                          <a:cs typeface="Times New Roman"/>
                        </a:rPr>
                        <a:t>4.34±0.72</a:t>
                      </a:r>
                      <a:endParaRPr lang="en-US" sz="2400" b="0" i="0" u="none" strike="noStrike" dirty="0">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dirty="0">
                          <a:effectLst/>
                          <a:latin typeface="Times New Roman"/>
                          <a:cs typeface="Times New Roman"/>
                        </a:rPr>
                        <a:t>0.72±0.09</a:t>
                      </a:r>
                      <a:endParaRPr lang="en-US" sz="2400" b="0" i="0" u="none" strike="noStrike" dirty="0">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dirty="0">
                          <a:effectLst/>
                          <a:latin typeface="Times New Roman"/>
                          <a:cs typeface="Times New Roman"/>
                        </a:rPr>
                        <a:t>0.88±0.12</a:t>
                      </a:r>
                      <a:endParaRPr lang="en-US" sz="2400" b="0" i="0" u="none" strike="noStrike" dirty="0">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dirty="0">
                          <a:effectLst/>
                          <a:latin typeface="Times New Roman"/>
                          <a:cs typeface="Times New Roman"/>
                        </a:rPr>
                        <a:t>5.52</a:t>
                      </a:r>
                      <a:endParaRPr lang="en-US" sz="2400" b="0" i="0" u="none" strike="noStrike" dirty="0">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dirty="0">
                          <a:effectLst/>
                          <a:latin typeface="Times New Roman"/>
                          <a:cs typeface="Times New Roman"/>
                        </a:rPr>
                        <a:t>1.59</a:t>
                      </a:r>
                      <a:endParaRPr lang="en-US" sz="2400" b="0" i="0" u="none" strike="noStrike" dirty="0">
                        <a:solidFill>
                          <a:srgbClr val="000000"/>
                        </a:solidFill>
                        <a:effectLst/>
                        <a:latin typeface="Times New Roman"/>
                        <a:cs typeface="Times New Roman"/>
                      </a:endParaRPr>
                    </a:p>
                  </a:txBody>
                  <a:tcPr marL="21160" marR="21160" marT="21160" marB="0" anchor="b">
                    <a:solidFill>
                      <a:srgbClr val="E6E6E6"/>
                    </a:solidFill>
                  </a:tcPr>
                </a:tc>
                <a:extLst>
                  <a:ext uri="{0D108BD9-81ED-4DB2-BD59-A6C34878D82A}">
                    <a16:rowId xmlns:a16="http://schemas.microsoft.com/office/drawing/2014/main" val="10014"/>
                  </a:ext>
                </a:extLst>
              </a:tr>
              <a:tr h="335198">
                <a:tc>
                  <a:txBody>
                    <a:bodyPr/>
                    <a:lstStyle/>
                    <a:p>
                      <a:pPr algn="ctr" fontAlgn="b"/>
                      <a:r>
                        <a:rPr lang="en-US" sz="2400" u="none" strike="noStrike">
                          <a:effectLst/>
                          <a:latin typeface="Times New Roman"/>
                          <a:cs typeface="Times New Roman"/>
                        </a:rPr>
                        <a:t>Sterling</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a:effectLst/>
                          <a:latin typeface="Times New Roman"/>
                          <a:cs typeface="Times New Roman"/>
                        </a:rPr>
                        <a:t>3</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a:effectLst/>
                          <a:latin typeface="Times New Roman"/>
                          <a:cs typeface="Times New Roman"/>
                        </a:rPr>
                        <a:t>1.08±0.25</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a:effectLst/>
                          <a:latin typeface="Times New Roman"/>
                          <a:cs typeface="Times New Roman"/>
                        </a:rPr>
                        <a:t>2.76±0.67</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a:effectLst/>
                          <a:latin typeface="Times New Roman"/>
                          <a:cs typeface="Times New Roman"/>
                        </a:rPr>
                        <a:t>0.8±0.14</a:t>
                      </a:r>
                      <a:endParaRPr lang="en-US" sz="2400" b="0" i="0" u="none" strike="noStrike">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dirty="0">
                          <a:effectLst/>
                          <a:latin typeface="Times New Roman"/>
                          <a:cs typeface="Times New Roman"/>
                        </a:rPr>
                        <a:t>0.72±0.14</a:t>
                      </a:r>
                      <a:endParaRPr lang="en-US" sz="2400" b="0" i="0" u="none" strike="noStrike" dirty="0">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dirty="0">
                          <a:effectLst/>
                          <a:latin typeface="Times New Roman"/>
                          <a:cs typeface="Times New Roman"/>
                        </a:rPr>
                        <a:t>3.83</a:t>
                      </a:r>
                      <a:endParaRPr lang="en-US" sz="2400" b="0" i="0" u="none" strike="noStrike" dirty="0">
                        <a:solidFill>
                          <a:srgbClr val="000000"/>
                        </a:solidFill>
                        <a:effectLst/>
                        <a:latin typeface="Times New Roman"/>
                        <a:cs typeface="Times New Roman"/>
                      </a:endParaRPr>
                    </a:p>
                  </a:txBody>
                  <a:tcPr marL="21160" marR="21160" marT="21160" marB="0" anchor="b"/>
                </a:tc>
                <a:tc>
                  <a:txBody>
                    <a:bodyPr/>
                    <a:lstStyle/>
                    <a:p>
                      <a:pPr algn="ctr" fontAlgn="b"/>
                      <a:r>
                        <a:rPr lang="en-US" sz="2400" u="none" strike="noStrike">
                          <a:effectLst/>
                          <a:latin typeface="Times New Roman"/>
                          <a:cs typeface="Times New Roman"/>
                        </a:rPr>
                        <a:t>1.51</a:t>
                      </a:r>
                      <a:endParaRPr lang="en-US" sz="2400" b="0" i="0" u="none" strike="noStrike">
                        <a:solidFill>
                          <a:srgbClr val="000000"/>
                        </a:solidFill>
                        <a:effectLst/>
                        <a:latin typeface="Times New Roman"/>
                        <a:cs typeface="Times New Roman"/>
                      </a:endParaRPr>
                    </a:p>
                  </a:txBody>
                  <a:tcPr marL="21160" marR="21160" marT="21160" marB="0" anchor="b"/>
                </a:tc>
                <a:extLst>
                  <a:ext uri="{0D108BD9-81ED-4DB2-BD59-A6C34878D82A}">
                    <a16:rowId xmlns:a16="http://schemas.microsoft.com/office/drawing/2014/main" val="10015"/>
                  </a:ext>
                </a:extLst>
              </a:tr>
              <a:tr h="335198">
                <a:tc>
                  <a:txBody>
                    <a:bodyPr/>
                    <a:lstStyle/>
                    <a:p>
                      <a:pPr algn="ctr" fontAlgn="b"/>
                      <a:r>
                        <a:rPr lang="en-US" sz="2400" u="none" strike="noStrike" dirty="0" err="1">
                          <a:effectLst/>
                          <a:latin typeface="Times New Roman"/>
                          <a:cs typeface="Times New Roman"/>
                        </a:rPr>
                        <a:t>Tettanger</a:t>
                      </a:r>
                      <a:endParaRPr lang="en-US" sz="2400" b="0" i="0" u="none" strike="noStrike" dirty="0">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dirty="0">
                          <a:effectLst/>
                          <a:latin typeface="Times New Roman"/>
                          <a:cs typeface="Times New Roman"/>
                        </a:rPr>
                        <a:t>3</a:t>
                      </a:r>
                      <a:endParaRPr lang="en-US" sz="2400" b="0" i="0" u="none" strike="noStrike" dirty="0">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a:effectLst/>
                          <a:latin typeface="Times New Roman"/>
                          <a:cs typeface="Times New Roman"/>
                        </a:rPr>
                        <a:t>0.06±0</a:t>
                      </a:r>
                      <a:endParaRPr lang="en-US" sz="2400" b="0" i="0" u="none" strike="noStrike">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a:effectLst/>
                          <a:latin typeface="Times New Roman"/>
                          <a:cs typeface="Times New Roman"/>
                        </a:rPr>
                        <a:t>0.14±0</a:t>
                      </a:r>
                      <a:endParaRPr lang="en-US" sz="2400" b="0" i="0" u="none" strike="noStrike">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a:effectLst/>
                          <a:latin typeface="Times New Roman"/>
                          <a:cs typeface="Times New Roman"/>
                        </a:rPr>
                        <a:t>0.19±0</a:t>
                      </a:r>
                      <a:endParaRPr lang="en-US" sz="2400" b="0" i="0" u="none" strike="noStrike">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dirty="0">
                          <a:effectLst/>
                          <a:latin typeface="Times New Roman"/>
                          <a:cs typeface="Times New Roman"/>
                        </a:rPr>
                        <a:t>0.12±0</a:t>
                      </a:r>
                      <a:endParaRPr lang="en-US" sz="2400" b="0" i="0" u="none" strike="noStrike" dirty="0">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dirty="0">
                          <a:effectLst/>
                          <a:latin typeface="Times New Roman"/>
                          <a:cs typeface="Times New Roman"/>
                        </a:rPr>
                        <a:t>0.2</a:t>
                      </a:r>
                      <a:endParaRPr lang="en-US" sz="2400" b="0" i="0" u="none" strike="noStrike" dirty="0">
                        <a:solidFill>
                          <a:srgbClr val="000000"/>
                        </a:solidFill>
                        <a:effectLst/>
                        <a:latin typeface="Times New Roman"/>
                        <a:cs typeface="Times New Roman"/>
                      </a:endParaRPr>
                    </a:p>
                  </a:txBody>
                  <a:tcPr marL="21160" marR="21160" marT="21160" marB="0" anchor="b">
                    <a:solidFill>
                      <a:srgbClr val="E6E6E6"/>
                    </a:solidFill>
                  </a:tcPr>
                </a:tc>
                <a:tc>
                  <a:txBody>
                    <a:bodyPr/>
                    <a:lstStyle/>
                    <a:p>
                      <a:pPr algn="ctr" fontAlgn="b"/>
                      <a:r>
                        <a:rPr lang="en-US" sz="2400" u="none" strike="noStrike" dirty="0">
                          <a:effectLst/>
                          <a:latin typeface="Times New Roman"/>
                          <a:cs typeface="Times New Roman"/>
                        </a:rPr>
                        <a:t>0.31</a:t>
                      </a:r>
                      <a:endParaRPr lang="en-US" sz="2400" b="0" i="0" u="none" strike="noStrike" dirty="0">
                        <a:solidFill>
                          <a:srgbClr val="000000"/>
                        </a:solidFill>
                        <a:effectLst/>
                        <a:latin typeface="Times New Roman"/>
                        <a:cs typeface="Times New Roman"/>
                      </a:endParaRPr>
                    </a:p>
                  </a:txBody>
                  <a:tcPr marL="21160" marR="21160" marT="21160" marB="0" anchor="b">
                    <a:solidFill>
                      <a:srgbClr val="E6E6E6"/>
                    </a:solidFill>
                  </a:tcPr>
                </a:tc>
                <a:extLst>
                  <a:ext uri="{0D108BD9-81ED-4DB2-BD59-A6C34878D82A}">
                    <a16:rowId xmlns:a16="http://schemas.microsoft.com/office/drawing/2014/main" val="10016"/>
                  </a:ext>
                </a:extLst>
              </a:tr>
              <a:tr h="462719">
                <a:tc>
                  <a:txBody>
                    <a:bodyPr/>
                    <a:lstStyle/>
                    <a:p>
                      <a:pPr algn="ctr" fontAlgn="b"/>
                      <a:r>
                        <a:rPr lang="en-US" sz="2400" u="none" strike="noStrike" dirty="0">
                          <a:effectLst/>
                          <a:latin typeface="Times New Roman"/>
                          <a:cs typeface="Times New Roman"/>
                        </a:rPr>
                        <a:t>Willamette</a:t>
                      </a:r>
                      <a:endParaRPr lang="en-US" sz="2400" b="0" i="0" u="none" strike="noStrike" dirty="0">
                        <a:solidFill>
                          <a:srgbClr val="000000"/>
                        </a:solidFill>
                        <a:effectLst/>
                        <a:latin typeface="Times New Roman"/>
                        <a:cs typeface="Times New Roman"/>
                      </a:endParaRPr>
                    </a:p>
                  </a:txBody>
                  <a:tcPr marL="21160" marR="21160" marT="21160" marB="0" anchor="b">
                    <a:lnB w="12700" cap="flat" cmpd="sng" algn="ctr">
                      <a:solidFill>
                        <a:scrgbClr r="0" g="0" b="0"/>
                      </a:solidFill>
                      <a:prstDash val="solid"/>
                      <a:round/>
                      <a:headEnd type="none" w="med" len="med"/>
                      <a:tailEnd type="none" w="med" len="med"/>
                    </a:lnB>
                  </a:tcPr>
                </a:tc>
                <a:tc>
                  <a:txBody>
                    <a:bodyPr/>
                    <a:lstStyle/>
                    <a:p>
                      <a:pPr algn="ctr" fontAlgn="b"/>
                      <a:r>
                        <a:rPr lang="en-US" sz="2400" u="none" strike="noStrike">
                          <a:effectLst/>
                          <a:latin typeface="Times New Roman"/>
                          <a:cs typeface="Times New Roman"/>
                        </a:rPr>
                        <a:t>3</a:t>
                      </a:r>
                      <a:endParaRPr lang="en-US" sz="2400" b="0" i="0" u="none" strike="noStrike">
                        <a:solidFill>
                          <a:srgbClr val="000000"/>
                        </a:solidFill>
                        <a:effectLst/>
                        <a:latin typeface="Times New Roman"/>
                        <a:cs typeface="Times New Roman"/>
                      </a:endParaRPr>
                    </a:p>
                  </a:txBody>
                  <a:tcPr marL="21160" marR="21160" marT="21160" marB="0" anchor="b">
                    <a:lnB w="12700" cap="flat" cmpd="sng" algn="ctr">
                      <a:solidFill>
                        <a:scrgbClr r="0" g="0" b="0"/>
                      </a:solidFill>
                      <a:prstDash val="solid"/>
                      <a:round/>
                      <a:headEnd type="none" w="med" len="med"/>
                      <a:tailEnd type="none" w="med" len="med"/>
                    </a:lnB>
                  </a:tcPr>
                </a:tc>
                <a:tc>
                  <a:txBody>
                    <a:bodyPr/>
                    <a:lstStyle/>
                    <a:p>
                      <a:pPr algn="ctr" fontAlgn="b"/>
                      <a:r>
                        <a:rPr lang="en-US" sz="2400" u="none" strike="noStrike">
                          <a:effectLst/>
                          <a:latin typeface="Times New Roman"/>
                          <a:cs typeface="Times New Roman"/>
                        </a:rPr>
                        <a:t>0.51±0.02</a:t>
                      </a:r>
                      <a:endParaRPr lang="en-US" sz="2400" b="0" i="0" u="none" strike="noStrike">
                        <a:solidFill>
                          <a:srgbClr val="000000"/>
                        </a:solidFill>
                        <a:effectLst/>
                        <a:latin typeface="Times New Roman"/>
                        <a:cs typeface="Times New Roman"/>
                      </a:endParaRPr>
                    </a:p>
                  </a:txBody>
                  <a:tcPr marL="21160" marR="21160" marT="21160" marB="0" anchor="b">
                    <a:lnB w="12700" cap="flat" cmpd="sng" algn="ctr">
                      <a:solidFill>
                        <a:scrgbClr r="0" g="0" b="0"/>
                      </a:solidFill>
                      <a:prstDash val="solid"/>
                      <a:round/>
                      <a:headEnd type="none" w="med" len="med"/>
                      <a:tailEnd type="none" w="med" len="med"/>
                    </a:lnB>
                  </a:tcPr>
                </a:tc>
                <a:tc>
                  <a:txBody>
                    <a:bodyPr/>
                    <a:lstStyle/>
                    <a:p>
                      <a:pPr algn="ctr" fontAlgn="b"/>
                      <a:r>
                        <a:rPr lang="en-US" sz="2400" u="none" strike="noStrike" dirty="0">
                          <a:effectLst/>
                          <a:latin typeface="Times New Roman"/>
                          <a:cs typeface="Times New Roman"/>
                        </a:rPr>
                        <a:t>1.38±0.01</a:t>
                      </a:r>
                      <a:endParaRPr lang="en-US" sz="2400" b="0" i="0" u="none" strike="noStrike" dirty="0">
                        <a:solidFill>
                          <a:srgbClr val="000000"/>
                        </a:solidFill>
                        <a:effectLst/>
                        <a:latin typeface="Times New Roman"/>
                        <a:cs typeface="Times New Roman"/>
                      </a:endParaRPr>
                    </a:p>
                  </a:txBody>
                  <a:tcPr marL="21160" marR="21160" marT="21160" marB="0" anchor="b">
                    <a:lnB w="12700" cap="flat" cmpd="sng" algn="ctr">
                      <a:solidFill>
                        <a:scrgbClr r="0" g="0" b="0"/>
                      </a:solidFill>
                      <a:prstDash val="solid"/>
                      <a:round/>
                      <a:headEnd type="none" w="med" len="med"/>
                      <a:tailEnd type="none" w="med" len="med"/>
                    </a:lnB>
                  </a:tcPr>
                </a:tc>
                <a:tc>
                  <a:txBody>
                    <a:bodyPr/>
                    <a:lstStyle/>
                    <a:p>
                      <a:pPr algn="ctr" fontAlgn="b"/>
                      <a:r>
                        <a:rPr lang="en-US" sz="2400" u="none" strike="noStrike" dirty="0">
                          <a:effectLst/>
                          <a:latin typeface="Times New Roman"/>
                          <a:cs typeface="Times New Roman"/>
                        </a:rPr>
                        <a:t>1.1±0.06</a:t>
                      </a:r>
                      <a:endParaRPr lang="en-US" sz="2400" b="0" i="0" u="none" strike="noStrike" dirty="0">
                        <a:solidFill>
                          <a:srgbClr val="000000"/>
                        </a:solidFill>
                        <a:effectLst/>
                        <a:latin typeface="Times New Roman"/>
                        <a:cs typeface="Times New Roman"/>
                      </a:endParaRPr>
                    </a:p>
                  </a:txBody>
                  <a:tcPr marL="21160" marR="21160" marT="21160" marB="0" anchor="b">
                    <a:lnB w="12700" cap="flat" cmpd="sng" algn="ctr">
                      <a:solidFill>
                        <a:scrgbClr r="0" g="0" b="0"/>
                      </a:solidFill>
                      <a:prstDash val="solid"/>
                      <a:round/>
                      <a:headEnd type="none" w="med" len="med"/>
                      <a:tailEnd type="none" w="med" len="med"/>
                    </a:lnB>
                  </a:tcPr>
                </a:tc>
                <a:tc>
                  <a:txBody>
                    <a:bodyPr/>
                    <a:lstStyle/>
                    <a:p>
                      <a:pPr algn="ctr" fontAlgn="b"/>
                      <a:r>
                        <a:rPr lang="en-US" sz="2400" u="none" strike="noStrike" dirty="0">
                          <a:effectLst/>
                          <a:latin typeface="Times New Roman"/>
                          <a:cs typeface="Times New Roman"/>
                        </a:rPr>
                        <a:t>1.14±0.03</a:t>
                      </a:r>
                      <a:endParaRPr lang="en-US" sz="2400" b="0" i="0" u="none" strike="noStrike" dirty="0">
                        <a:solidFill>
                          <a:srgbClr val="000000"/>
                        </a:solidFill>
                        <a:effectLst/>
                        <a:latin typeface="Times New Roman"/>
                        <a:cs typeface="Times New Roman"/>
                      </a:endParaRPr>
                    </a:p>
                  </a:txBody>
                  <a:tcPr marL="21160" marR="21160" marT="21160" marB="0" anchor="b">
                    <a:lnB w="12700" cap="flat" cmpd="sng" algn="ctr">
                      <a:solidFill>
                        <a:scrgbClr r="0" g="0" b="0"/>
                      </a:solidFill>
                      <a:prstDash val="solid"/>
                      <a:round/>
                      <a:headEnd type="none" w="med" len="med"/>
                      <a:tailEnd type="none" w="med" len="med"/>
                    </a:lnB>
                  </a:tcPr>
                </a:tc>
                <a:tc>
                  <a:txBody>
                    <a:bodyPr/>
                    <a:lstStyle/>
                    <a:p>
                      <a:pPr algn="ctr" fontAlgn="b"/>
                      <a:r>
                        <a:rPr lang="en-US" sz="2400" u="none" strike="noStrike" dirty="0">
                          <a:effectLst/>
                          <a:latin typeface="Times New Roman"/>
                          <a:cs typeface="Times New Roman"/>
                        </a:rPr>
                        <a:t>1.89</a:t>
                      </a:r>
                      <a:endParaRPr lang="en-US" sz="2400" b="0" i="0" u="none" strike="noStrike" dirty="0">
                        <a:solidFill>
                          <a:srgbClr val="000000"/>
                        </a:solidFill>
                        <a:effectLst/>
                        <a:latin typeface="Times New Roman"/>
                        <a:cs typeface="Times New Roman"/>
                      </a:endParaRPr>
                    </a:p>
                  </a:txBody>
                  <a:tcPr marL="21160" marR="21160" marT="21160" marB="0" anchor="b">
                    <a:lnB w="12700" cap="flat" cmpd="sng" algn="ctr">
                      <a:solidFill>
                        <a:scrgbClr r="0" g="0" b="0"/>
                      </a:solidFill>
                      <a:prstDash val="solid"/>
                      <a:round/>
                      <a:headEnd type="none" w="med" len="med"/>
                      <a:tailEnd type="none" w="med" len="med"/>
                    </a:lnB>
                  </a:tcPr>
                </a:tc>
                <a:tc>
                  <a:txBody>
                    <a:bodyPr/>
                    <a:lstStyle/>
                    <a:p>
                      <a:pPr algn="ctr" fontAlgn="b"/>
                      <a:r>
                        <a:rPr lang="en-US" sz="2400" u="none" strike="noStrike" dirty="0">
                          <a:effectLst/>
                          <a:latin typeface="Times New Roman"/>
                          <a:cs typeface="Times New Roman"/>
                        </a:rPr>
                        <a:t>2.24</a:t>
                      </a:r>
                      <a:endParaRPr lang="en-US" sz="2400" b="0" i="0" u="none" strike="noStrike" dirty="0">
                        <a:solidFill>
                          <a:srgbClr val="000000"/>
                        </a:solidFill>
                        <a:effectLst/>
                        <a:latin typeface="Times New Roman"/>
                        <a:cs typeface="Times New Roman"/>
                      </a:endParaRPr>
                    </a:p>
                  </a:txBody>
                  <a:tcPr marL="21160" marR="21160" marT="21160" marB="0" anchor="b">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
        <p:nvSpPr>
          <p:cNvPr id="77" name="Rectangle 653"/>
          <p:cNvSpPr>
            <a:spLocks noChangeArrowheads="1"/>
          </p:cNvSpPr>
          <p:nvPr/>
        </p:nvSpPr>
        <p:spPr bwMode="auto">
          <a:xfrm>
            <a:off x="685800" y="8139382"/>
            <a:ext cx="3429000" cy="1461818"/>
          </a:xfrm>
          <a:prstGeom prst="rect">
            <a:avLst/>
          </a:prstGeom>
          <a:noFill/>
          <a:ln w="9525">
            <a:noFill/>
            <a:miter lim="800000"/>
            <a:headEnd/>
            <a:tailEnd/>
          </a:ln>
        </p:spPr>
        <p:txBody>
          <a:bodyPr wrap="square" lIns="0" tIns="228528" rIns="0" bIns="152352">
            <a:spAutoFit/>
          </a:bodyPr>
          <a:lstStyle/>
          <a:p>
            <a:pPr>
              <a:lnSpc>
                <a:spcPct val="110000"/>
              </a:lnSpc>
              <a:spcBef>
                <a:spcPct val="50000"/>
              </a:spcBef>
            </a:pPr>
            <a:r>
              <a:rPr lang="en-US" altLang="ko-KR" sz="4000" dirty="0" smtClean="0">
                <a:latin typeface="Times"/>
                <a:ea typeface="굴림" pitchFamily="50" charset="-127"/>
                <a:cs typeface="Times"/>
              </a:rPr>
              <a:t>Introduction</a:t>
            </a:r>
          </a:p>
          <a:p>
            <a:pPr indent="457200" algn="just"/>
            <a:endParaRPr lang="en-US" altLang="ko-KR" sz="2600" dirty="0">
              <a:latin typeface="Times"/>
              <a:ea typeface="굴림" pitchFamily="50" charset="-127"/>
              <a:cs typeface="Times"/>
            </a:endParaRPr>
          </a:p>
        </p:txBody>
      </p:sp>
      <p:sp>
        <p:nvSpPr>
          <p:cNvPr id="78" name="Rectangle 77"/>
          <p:cNvSpPr/>
          <p:nvPr/>
        </p:nvSpPr>
        <p:spPr>
          <a:xfrm>
            <a:off x="10727444" y="8610600"/>
            <a:ext cx="11582400" cy="523220"/>
          </a:xfrm>
          <a:prstGeom prst="rect">
            <a:avLst/>
          </a:prstGeom>
        </p:spPr>
        <p:txBody>
          <a:bodyPr wrap="square">
            <a:spAutoFit/>
          </a:bodyPr>
          <a:lstStyle/>
          <a:p>
            <a:pPr algn="just"/>
            <a:r>
              <a:rPr lang="en-US" sz="2800" dirty="0" smtClean="0">
                <a:latin typeface="Times"/>
                <a:cs typeface="Times"/>
              </a:rPr>
              <a:t>Table 1. </a:t>
            </a:r>
            <a:r>
              <a:rPr lang="en-US" sz="2800" b="0" dirty="0" smtClean="0">
                <a:latin typeface="Times"/>
                <a:cs typeface="Times"/>
              </a:rPr>
              <a:t>Bittering acid content of hop varieties grown in New Jersey </a:t>
            </a:r>
            <a:endParaRPr lang="en-US" sz="2800" b="0" dirty="0">
              <a:latin typeface="Times"/>
              <a:cs typeface="Times"/>
            </a:endParaRPr>
          </a:p>
        </p:txBody>
      </p:sp>
      <p:grpSp>
        <p:nvGrpSpPr>
          <p:cNvPr id="1194" name="Group 1193"/>
          <p:cNvGrpSpPr/>
          <p:nvPr/>
        </p:nvGrpSpPr>
        <p:grpSpPr>
          <a:xfrm>
            <a:off x="10591800" y="23919239"/>
            <a:ext cx="5867400" cy="10904161"/>
            <a:chOff x="10591800" y="24071639"/>
            <a:chExt cx="5867400" cy="10904161"/>
          </a:xfrm>
        </p:grpSpPr>
        <p:grpSp>
          <p:nvGrpSpPr>
            <p:cNvPr id="38" name="Group 37"/>
            <p:cNvGrpSpPr/>
            <p:nvPr/>
          </p:nvGrpSpPr>
          <p:grpSpPr>
            <a:xfrm>
              <a:off x="10769601" y="24071639"/>
              <a:ext cx="5689599" cy="9920325"/>
              <a:chOff x="17068800" y="16611600"/>
              <a:chExt cx="4648200" cy="8104554"/>
            </a:xfrm>
          </p:grpSpPr>
          <p:pic>
            <p:nvPicPr>
              <p:cNvPr id="18" name="Picture 17" descr="new-jersey-nc.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68800" y="16611600"/>
                <a:ext cx="4648200" cy="8104554"/>
              </a:xfrm>
              <a:prstGeom prst="rect">
                <a:avLst/>
              </a:prstGeom>
              <a:ln>
                <a:solidFill>
                  <a:schemeClr val="tx1"/>
                </a:solidFill>
              </a:ln>
            </p:spPr>
          </p:pic>
          <p:grpSp>
            <p:nvGrpSpPr>
              <p:cNvPr id="30" name="Group 29"/>
              <p:cNvGrpSpPr/>
              <p:nvPr/>
            </p:nvGrpSpPr>
            <p:grpSpPr>
              <a:xfrm>
                <a:off x="19050000" y="20650200"/>
                <a:ext cx="1110683" cy="1143000"/>
                <a:chOff x="16383000" y="25146000"/>
                <a:chExt cx="1110683" cy="1143000"/>
              </a:xfrm>
            </p:grpSpPr>
            <p:sp>
              <p:nvSpPr>
                <p:cNvPr id="20" name="Oval 19"/>
                <p:cNvSpPr/>
                <p:nvPr/>
              </p:nvSpPr>
              <p:spPr bwMode="auto">
                <a:xfrm>
                  <a:off x="16383000" y="25146000"/>
                  <a:ext cx="1066800" cy="1143000"/>
                </a:xfrm>
                <a:prstGeom prst="ellipse">
                  <a:avLst/>
                </a:prstGeom>
                <a:solidFill>
                  <a:srgbClr val="D2103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4" name="TextBox 23"/>
                <p:cNvSpPr txBox="1"/>
                <p:nvPr/>
              </p:nvSpPr>
              <p:spPr>
                <a:xfrm>
                  <a:off x="16731683" y="25340585"/>
                  <a:ext cx="762000" cy="742617"/>
                </a:xfrm>
                <a:prstGeom prst="rect">
                  <a:avLst/>
                </a:prstGeom>
                <a:noFill/>
              </p:spPr>
              <p:txBody>
                <a:bodyPr wrap="square" rtlCol="0">
                  <a:spAutoFit/>
                </a:bodyPr>
                <a:lstStyle/>
                <a:p>
                  <a:r>
                    <a:rPr lang="en-US" sz="5000" dirty="0" smtClean="0"/>
                    <a:t>1</a:t>
                  </a:r>
                  <a:endParaRPr lang="en-US" sz="5000" dirty="0"/>
                </a:p>
              </p:txBody>
            </p:sp>
          </p:grpSp>
          <p:grpSp>
            <p:nvGrpSpPr>
              <p:cNvPr id="34" name="Group 33"/>
              <p:cNvGrpSpPr/>
              <p:nvPr/>
            </p:nvGrpSpPr>
            <p:grpSpPr>
              <a:xfrm>
                <a:off x="20193000" y="19735800"/>
                <a:ext cx="1088231" cy="1143000"/>
                <a:chOff x="20345400" y="22936200"/>
                <a:chExt cx="1088231" cy="1143000"/>
              </a:xfrm>
            </p:grpSpPr>
            <p:sp>
              <p:nvSpPr>
                <p:cNvPr id="59" name="Oval 58"/>
                <p:cNvSpPr/>
                <p:nvPr/>
              </p:nvSpPr>
              <p:spPr bwMode="auto">
                <a:xfrm>
                  <a:off x="20345400" y="22936200"/>
                  <a:ext cx="1066800" cy="1143000"/>
                </a:xfrm>
                <a:prstGeom prst="ellipse">
                  <a:avLst/>
                </a:prstGeom>
                <a:solidFill>
                  <a:srgbClr val="D2103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6" name="TextBox 65"/>
                <p:cNvSpPr txBox="1"/>
                <p:nvPr/>
              </p:nvSpPr>
              <p:spPr>
                <a:xfrm>
                  <a:off x="20671631" y="23115811"/>
                  <a:ext cx="762000" cy="742616"/>
                </a:xfrm>
                <a:prstGeom prst="rect">
                  <a:avLst/>
                </a:prstGeom>
                <a:noFill/>
              </p:spPr>
              <p:txBody>
                <a:bodyPr wrap="square" rtlCol="0">
                  <a:spAutoFit/>
                </a:bodyPr>
                <a:lstStyle/>
                <a:p>
                  <a:r>
                    <a:rPr lang="en-US" sz="5000" dirty="0" smtClean="0"/>
                    <a:t>3</a:t>
                  </a:r>
                  <a:endParaRPr lang="en-US" sz="5000" dirty="0"/>
                </a:p>
              </p:txBody>
            </p:sp>
          </p:grpSp>
          <p:grpSp>
            <p:nvGrpSpPr>
              <p:cNvPr id="31" name="Group 30"/>
              <p:cNvGrpSpPr/>
              <p:nvPr/>
            </p:nvGrpSpPr>
            <p:grpSpPr>
              <a:xfrm>
                <a:off x="18440400" y="21640800"/>
                <a:ext cx="1097756" cy="1143000"/>
                <a:chOff x="18288000" y="24917400"/>
                <a:chExt cx="1097756" cy="1143000"/>
              </a:xfrm>
            </p:grpSpPr>
            <p:sp>
              <p:nvSpPr>
                <p:cNvPr id="60" name="Oval 59"/>
                <p:cNvSpPr/>
                <p:nvPr/>
              </p:nvSpPr>
              <p:spPr bwMode="auto">
                <a:xfrm>
                  <a:off x="18288000" y="24917400"/>
                  <a:ext cx="1066800" cy="1143000"/>
                </a:xfrm>
                <a:prstGeom prst="ellipse">
                  <a:avLst/>
                </a:prstGeom>
                <a:solidFill>
                  <a:srgbClr val="D2103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7" name="TextBox 66"/>
                <p:cNvSpPr txBox="1"/>
                <p:nvPr/>
              </p:nvSpPr>
              <p:spPr>
                <a:xfrm>
                  <a:off x="18623756" y="25121844"/>
                  <a:ext cx="762000" cy="742616"/>
                </a:xfrm>
                <a:prstGeom prst="rect">
                  <a:avLst/>
                </a:prstGeom>
                <a:noFill/>
              </p:spPr>
              <p:txBody>
                <a:bodyPr wrap="square" rtlCol="0">
                  <a:spAutoFit/>
                </a:bodyPr>
                <a:lstStyle/>
                <a:p>
                  <a:r>
                    <a:rPr lang="en-US" sz="5000" dirty="0" smtClean="0"/>
                    <a:t>4</a:t>
                  </a:r>
                  <a:endParaRPr lang="en-US" sz="5000" dirty="0"/>
                </a:p>
              </p:txBody>
            </p:sp>
          </p:grpSp>
          <p:grpSp>
            <p:nvGrpSpPr>
              <p:cNvPr id="32" name="Group 31"/>
              <p:cNvGrpSpPr/>
              <p:nvPr/>
            </p:nvGrpSpPr>
            <p:grpSpPr>
              <a:xfrm>
                <a:off x="18364200" y="18288000"/>
                <a:ext cx="1460072" cy="1143000"/>
                <a:chOff x="19888200" y="20421600"/>
                <a:chExt cx="1460072" cy="1143000"/>
              </a:xfrm>
            </p:grpSpPr>
            <p:sp>
              <p:nvSpPr>
                <p:cNvPr id="58" name="Oval 57"/>
                <p:cNvSpPr/>
                <p:nvPr/>
              </p:nvSpPr>
              <p:spPr bwMode="auto">
                <a:xfrm>
                  <a:off x="19888200" y="20421600"/>
                  <a:ext cx="1066800" cy="1143000"/>
                </a:xfrm>
                <a:prstGeom prst="ellipse">
                  <a:avLst/>
                </a:prstGeom>
                <a:solidFill>
                  <a:srgbClr val="D2103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8" name="TextBox 67"/>
                <p:cNvSpPr txBox="1"/>
                <p:nvPr/>
              </p:nvSpPr>
              <p:spPr>
                <a:xfrm>
                  <a:off x="20023473" y="20591888"/>
                  <a:ext cx="1324799" cy="742616"/>
                </a:xfrm>
                <a:prstGeom prst="rect">
                  <a:avLst/>
                </a:prstGeom>
                <a:noFill/>
              </p:spPr>
              <p:txBody>
                <a:bodyPr wrap="square" rtlCol="0">
                  <a:spAutoFit/>
                </a:bodyPr>
                <a:lstStyle/>
                <a:p>
                  <a:r>
                    <a:rPr lang="en-US" sz="5000" dirty="0" smtClean="0"/>
                    <a:t>2,5</a:t>
                  </a:r>
                  <a:endParaRPr lang="en-US" sz="5000" dirty="0"/>
                </a:p>
              </p:txBody>
            </p:sp>
          </p:grpSp>
        </p:grpSp>
        <p:sp>
          <p:nvSpPr>
            <p:cNvPr id="81" name="Rectangle 80"/>
            <p:cNvSpPr/>
            <p:nvPr/>
          </p:nvSpPr>
          <p:spPr>
            <a:xfrm>
              <a:off x="10591800" y="33969414"/>
              <a:ext cx="5778500" cy="1006386"/>
            </a:xfrm>
            <a:prstGeom prst="rect">
              <a:avLst/>
            </a:prstGeom>
          </p:spPr>
          <p:txBody>
            <a:bodyPr wrap="square">
              <a:spAutoFit/>
            </a:bodyPr>
            <a:lstStyle/>
            <a:p>
              <a:pPr algn="just"/>
              <a:r>
                <a:rPr lang="en-US" sz="2800" dirty="0" smtClean="0">
                  <a:latin typeface="Times"/>
                  <a:cs typeface="Times"/>
                </a:rPr>
                <a:t>Fig </a:t>
              </a:r>
              <a:r>
                <a:rPr lang="en-US" sz="2800" dirty="0">
                  <a:latin typeface="Times"/>
                  <a:cs typeface="Times"/>
                </a:rPr>
                <a:t>1</a:t>
              </a:r>
              <a:r>
                <a:rPr lang="en-US" sz="2800" dirty="0" smtClean="0">
                  <a:latin typeface="Times"/>
                  <a:cs typeface="Times"/>
                </a:rPr>
                <a:t>. </a:t>
              </a:r>
              <a:r>
                <a:rPr lang="en-US" sz="2800" b="0" dirty="0" smtClean="0">
                  <a:latin typeface="Times"/>
                  <a:cs typeface="Times"/>
                </a:rPr>
                <a:t>Location IDs for 5 growers in New Jersey  </a:t>
              </a:r>
              <a:endParaRPr lang="en-US" sz="2800" b="0" dirty="0">
                <a:latin typeface="Times"/>
                <a:cs typeface="Times"/>
              </a:endParaRPr>
            </a:p>
          </p:txBody>
        </p:sp>
      </p:grpSp>
      <p:grpSp>
        <p:nvGrpSpPr>
          <p:cNvPr id="46" name="Group 45"/>
          <p:cNvGrpSpPr/>
          <p:nvPr/>
        </p:nvGrpSpPr>
        <p:grpSpPr>
          <a:xfrm>
            <a:off x="22829069" y="22192320"/>
            <a:ext cx="10013132" cy="6992280"/>
            <a:chOff x="10814049" y="31237503"/>
            <a:chExt cx="12039599" cy="8407387"/>
          </a:xfrm>
        </p:grpSpPr>
        <p:graphicFrame>
          <p:nvGraphicFramePr>
            <p:cNvPr id="62" name="Chart 61"/>
            <p:cNvGraphicFramePr>
              <a:graphicFrameLocks/>
            </p:cNvGraphicFramePr>
            <p:nvPr>
              <p:extLst>
                <p:ext uri="{D42A27DB-BD31-4B8C-83A1-F6EECF244321}">
                  <p14:modId xmlns:p14="http://schemas.microsoft.com/office/powerpoint/2010/main" val="3907974736"/>
                </p:ext>
              </p:extLst>
            </p:nvPr>
          </p:nvGraphicFramePr>
          <p:xfrm>
            <a:off x="10814049" y="31237503"/>
            <a:ext cx="11658601" cy="6858000"/>
          </p:xfrm>
          <a:graphic>
            <a:graphicData uri="http://schemas.openxmlformats.org/drawingml/2006/chart">
              <c:chart xmlns:c="http://schemas.openxmlformats.org/drawingml/2006/chart" xmlns:r="http://schemas.openxmlformats.org/officeDocument/2006/relationships" r:id="rId6"/>
            </a:graphicData>
          </a:graphic>
        </p:graphicFrame>
        <p:sp>
          <p:nvSpPr>
            <p:cNvPr id="83" name="Rectangle 82"/>
            <p:cNvSpPr/>
            <p:nvPr/>
          </p:nvSpPr>
          <p:spPr>
            <a:xfrm>
              <a:off x="10890247" y="37979598"/>
              <a:ext cx="11963401" cy="1665292"/>
            </a:xfrm>
            <a:prstGeom prst="rect">
              <a:avLst/>
            </a:prstGeom>
          </p:spPr>
          <p:txBody>
            <a:bodyPr wrap="square">
              <a:spAutoFit/>
            </a:bodyPr>
            <a:lstStyle/>
            <a:p>
              <a:pPr algn="just"/>
              <a:r>
                <a:rPr lang="en-US" sz="2800" dirty="0" smtClean="0">
                  <a:latin typeface="Times"/>
                  <a:cs typeface="Times"/>
                </a:rPr>
                <a:t>Fig 4. </a:t>
              </a:r>
              <a:r>
                <a:rPr lang="en-US" sz="2800" b="0" dirty="0"/>
                <a:t>Major Volatiles for Hop Variety 'Chinook' Grown in </a:t>
              </a:r>
              <a:endParaRPr lang="en-US" sz="2800" b="0" dirty="0" smtClean="0"/>
            </a:p>
            <a:p>
              <a:pPr algn="just"/>
              <a:r>
                <a:rPr lang="en-US" sz="2800" b="0" dirty="0" smtClean="0"/>
                <a:t>New </a:t>
              </a:r>
              <a:r>
                <a:rPr lang="en-US" sz="2800" b="0" dirty="0"/>
                <a:t>Jersey</a:t>
              </a:r>
            </a:p>
            <a:p>
              <a:pPr algn="just"/>
              <a:endParaRPr lang="en-US" sz="2800" b="0" dirty="0">
                <a:latin typeface="Times"/>
                <a:cs typeface="Times"/>
              </a:endParaRPr>
            </a:p>
          </p:txBody>
        </p:sp>
      </p:grpSp>
      <p:sp>
        <p:nvSpPr>
          <p:cNvPr id="86" name="Text Box 662"/>
          <p:cNvSpPr txBox="1">
            <a:spLocks noChangeArrowheads="1"/>
          </p:cNvSpPr>
          <p:nvPr/>
        </p:nvSpPr>
        <p:spPr bwMode="auto">
          <a:xfrm>
            <a:off x="22860000" y="9296400"/>
            <a:ext cx="9410700" cy="12828125"/>
          </a:xfrm>
          <a:prstGeom prst="rect">
            <a:avLst/>
          </a:prstGeom>
          <a:noFill/>
          <a:ln w="9525">
            <a:noFill/>
            <a:miter lim="800000"/>
            <a:headEnd/>
            <a:tailEnd/>
          </a:ln>
        </p:spPr>
        <p:txBody>
          <a:bodyPr wrap="square">
            <a:spAutoFit/>
          </a:bodyPr>
          <a:lstStyle/>
          <a:p>
            <a:pPr>
              <a:lnSpc>
                <a:spcPct val="110000"/>
              </a:lnSpc>
              <a:spcBef>
                <a:spcPct val="50000"/>
              </a:spcBef>
            </a:pPr>
            <a:r>
              <a:rPr lang="en-US" altLang="ko-KR" b="0" i="1" dirty="0" smtClean="0">
                <a:latin typeface="Times New Roman"/>
                <a:ea typeface="굴림" pitchFamily="50" charset="-127"/>
                <a:cs typeface="Times New Roman"/>
              </a:rPr>
              <a:t>Bittering Acid Content</a:t>
            </a:r>
          </a:p>
          <a:p>
            <a:pPr>
              <a:lnSpc>
                <a:spcPct val="110000"/>
              </a:lnSpc>
              <a:spcBef>
                <a:spcPct val="50000"/>
              </a:spcBef>
            </a:pPr>
            <a:r>
              <a:rPr lang="en-US" altLang="ko-KR" b="0" dirty="0" smtClean="0">
                <a:latin typeface="Times New Roman"/>
                <a:ea typeface="굴림" pitchFamily="50" charset="-127"/>
                <a:cs typeface="Times New Roman"/>
              </a:rPr>
              <a:t>Data collected from </a:t>
            </a:r>
            <a:r>
              <a:rPr lang="en-US" altLang="ko-KR" b="0" dirty="0" err="1" smtClean="0">
                <a:latin typeface="Times New Roman"/>
                <a:ea typeface="굴림" pitchFamily="50" charset="-127"/>
                <a:cs typeface="Times New Roman"/>
              </a:rPr>
              <a:t>hopyards</a:t>
            </a:r>
            <a:r>
              <a:rPr lang="en-US" altLang="ko-KR" b="0" dirty="0" smtClean="0">
                <a:latin typeface="Times New Roman"/>
                <a:ea typeface="굴림" pitchFamily="50" charset="-127"/>
                <a:cs typeface="Times New Roman"/>
              </a:rPr>
              <a:t> from different locations in New Jersey provide some initial insights into the bittering and flavor profiles of hops by variety and location. Both alpha and beta acid content appear to be quite variable within varieties such as ‘Cascade’ and ‘</a:t>
            </a:r>
            <a:r>
              <a:rPr lang="en-US" altLang="ko-KR" b="0" dirty="0">
                <a:latin typeface="Times New Roman"/>
                <a:ea typeface="굴림" pitchFamily="50" charset="-127"/>
                <a:cs typeface="Times New Roman"/>
              </a:rPr>
              <a:t>Chinook’ (Table 1), </a:t>
            </a:r>
            <a:r>
              <a:rPr lang="en-US" altLang="ko-KR" b="0" dirty="0" smtClean="0">
                <a:latin typeface="Times New Roman"/>
                <a:ea typeface="굴림" pitchFamily="50" charset="-127"/>
                <a:cs typeface="Times New Roman"/>
              </a:rPr>
              <a:t>which are among the most widely grown aroma and alpha hops, respectively. Mean </a:t>
            </a:r>
            <a:r>
              <a:rPr lang="en-US" b="0" dirty="0" smtClean="0">
                <a:solidFill>
                  <a:srgbClr val="000000"/>
                </a:solidFill>
                <a:latin typeface="Times New Roman"/>
                <a:cs typeface="Times New Roman"/>
              </a:rPr>
              <a:t>α-</a:t>
            </a:r>
            <a:r>
              <a:rPr lang="en-US" b="0" dirty="0">
                <a:solidFill>
                  <a:srgbClr val="000000"/>
                </a:solidFill>
                <a:latin typeface="Times New Roman"/>
                <a:cs typeface="Times New Roman"/>
              </a:rPr>
              <a:t> </a:t>
            </a:r>
            <a:r>
              <a:rPr lang="en-US" b="0" dirty="0" smtClean="0">
                <a:solidFill>
                  <a:srgbClr val="000000"/>
                </a:solidFill>
                <a:latin typeface="Times New Roman"/>
                <a:cs typeface="Times New Roman"/>
              </a:rPr>
              <a:t>and </a:t>
            </a:r>
            <a:r>
              <a:rPr lang="en-US" b="0" dirty="0" smtClean="0"/>
              <a:t>β</a:t>
            </a:r>
            <a:r>
              <a:rPr lang="en-US" b="0" dirty="0"/>
              <a:t>-</a:t>
            </a:r>
            <a:r>
              <a:rPr lang="en-US" b="0" dirty="0" smtClean="0"/>
              <a:t>acid </a:t>
            </a:r>
            <a:r>
              <a:rPr lang="en-US" b="0" dirty="0" smtClean="0">
                <a:solidFill>
                  <a:srgbClr val="000000"/>
                </a:solidFill>
                <a:latin typeface="Times New Roman"/>
                <a:cs typeface="Times New Roman"/>
              </a:rPr>
              <a:t>content for ‘Cascade’ </a:t>
            </a:r>
            <a:r>
              <a:rPr lang="en-US" altLang="ko-KR" b="0" dirty="0" smtClean="0">
                <a:latin typeface="Times New Roman"/>
                <a:ea typeface="굴림" pitchFamily="50" charset="-127"/>
                <a:cs typeface="Times New Roman"/>
              </a:rPr>
              <a:t>ranged from 2.48-6.17% and 2.86-6.69%, respectively, across three NJ locations with two of the three samples falling within range of the expected 4.5-7.0% range (</a:t>
            </a:r>
            <a:r>
              <a:rPr lang="en-US" altLang="ko-KR" b="0" dirty="0" err="1" smtClean="0">
                <a:latin typeface="Times New Roman"/>
                <a:ea typeface="굴림" pitchFamily="50" charset="-127"/>
                <a:cs typeface="Times New Roman"/>
              </a:rPr>
              <a:t>HopUnion</a:t>
            </a:r>
            <a:r>
              <a:rPr lang="en-US" altLang="ko-KR" b="0" dirty="0" smtClean="0">
                <a:latin typeface="Times New Roman"/>
                <a:ea typeface="굴림" pitchFamily="50" charset="-127"/>
                <a:cs typeface="Times New Roman"/>
              </a:rPr>
              <a:t>).  Mean </a:t>
            </a:r>
            <a:r>
              <a:rPr lang="en-US" b="0" dirty="0" smtClean="0">
                <a:solidFill>
                  <a:srgbClr val="000000"/>
                </a:solidFill>
                <a:latin typeface="Times New Roman"/>
                <a:cs typeface="Times New Roman"/>
              </a:rPr>
              <a:t>α</a:t>
            </a:r>
            <a:r>
              <a:rPr lang="en-US" b="0" dirty="0" smtClean="0"/>
              <a:t>-</a:t>
            </a:r>
            <a:r>
              <a:rPr lang="en-US" b="0" dirty="0"/>
              <a:t>acid</a:t>
            </a:r>
            <a:r>
              <a:rPr lang="en-US" altLang="ko-KR" b="0" dirty="0" smtClean="0">
                <a:latin typeface="Times New Roman"/>
                <a:ea typeface="굴림" pitchFamily="50" charset="-127"/>
                <a:cs typeface="Times New Roman"/>
              </a:rPr>
              <a:t> content for ‘Chinook’ ranged from 7.48-10.85% (Table 1) across three locations, falling short of the expected 12-14% range (</a:t>
            </a:r>
            <a:r>
              <a:rPr lang="en-US" altLang="ko-KR" b="0" dirty="0" err="1" smtClean="0">
                <a:latin typeface="Times New Roman"/>
                <a:ea typeface="굴림" pitchFamily="50" charset="-127"/>
                <a:cs typeface="Times New Roman"/>
              </a:rPr>
              <a:t>HopUnion</a:t>
            </a:r>
            <a:r>
              <a:rPr lang="en-US" altLang="ko-KR" b="0" dirty="0" smtClean="0">
                <a:latin typeface="Times New Roman"/>
                <a:ea typeface="굴림" pitchFamily="50" charset="-127"/>
                <a:cs typeface="Times New Roman"/>
              </a:rPr>
              <a:t>). Location 3 demonstrated consistently lower </a:t>
            </a:r>
            <a:r>
              <a:rPr lang="en-US" b="0" dirty="0">
                <a:solidFill>
                  <a:srgbClr val="000000"/>
                </a:solidFill>
                <a:latin typeface="Times New Roman"/>
                <a:cs typeface="Times New Roman"/>
              </a:rPr>
              <a:t>α- and </a:t>
            </a:r>
            <a:r>
              <a:rPr lang="en-US" b="0" dirty="0"/>
              <a:t>β-</a:t>
            </a:r>
            <a:r>
              <a:rPr lang="en-US" b="0" dirty="0" smtClean="0"/>
              <a:t>acids, but were observed to have an apparent high water content, which is likely to have decreased the percentage acids by weight. </a:t>
            </a:r>
            <a:r>
              <a:rPr lang="en-US" b="0" dirty="0"/>
              <a:t>Improved horticultural </a:t>
            </a:r>
            <a:r>
              <a:rPr lang="en-US" b="0" dirty="0" smtClean="0"/>
              <a:t>practices </a:t>
            </a:r>
            <a:r>
              <a:rPr lang="en-US" b="0" dirty="0"/>
              <a:t>(Fig. 3</a:t>
            </a:r>
            <a:r>
              <a:rPr lang="en-US" b="0" dirty="0" smtClean="0"/>
              <a:t>) </a:t>
            </a:r>
            <a:r>
              <a:rPr lang="en-US" b="0" dirty="0"/>
              <a:t>coupled with more effective </a:t>
            </a:r>
            <a:r>
              <a:rPr lang="en-US" b="0" dirty="0" smtClean="0"/>
              <a:t>drying</a:t>
            </a:r>
            <a:r>
              <a:rPr lang="en-US" b="0" dirty="0"/>
              <a:t>/harvesting </a:t>
            </a:r>
            <a:r>
              <a:rPr lang="en-US" b="0" dirty="0" smtClean="0"/>
              <a:t>methods may increase aid in acid levels </a:t>
            </a:r>
            <a:r>
              <a:rPr lang="en-US" b="0" dirty="0"/>
              <a:t>and decrease variation </a:t>
            </a:r>
            <a:r>
              <a:rPr lang="en-US" b="0" dirty="0" smtClean="0"/>
              <a:t>in </a:t>
            </a:r>
            <a:r>
              <a:rPr lang="en-US" b="0" dirty="0"/>
              <a:t>NJ </a:t>
            </a:r>
            <a:r>
              <a:rPr lang="en-US" b="0" dirty="0" smtClean="0"/>
              <a:t>hops.</a:t>
            </a:r>
            <a:endParaRPr lang="en-US" b="0" dirty="0"/>
          </a:p>
          <a:p>
            <a:pPr>
              <a:lnSpc>
                <a:spcPct val="110000"/>
              </a:lnSpc>
              <a:spcBef>
                <a:spcPct val="50000"/>
              </a:spcBef>
            </a:pPr>
            <a:r>
              <a:rPr lang="en-US" b="0" i="1" dirty="0" smtClean="0"/>
              <a:t>Volatile Profile</a:t>
            </a:r>
            <a:endParaRPr lang="en-US" b="0" dirty="0" smtClean="0"/>
          </a:p>
          <a:p>
            <a:pPr>
              <a:lnSpc>
                <a:spcPct val="110000"/>
              </a:lnSpc>
              <a:spcBef>
                <a:spcPct val="50000"/>
              </a:spcBef>
            </a:pPr>
            <a:r>
              <a:rPr lang="en-US" altLang="ko-KR" b="0" dirty="0" smtClean="0">
                <a:latin typeface="Times New Roman"/>
                <a:ea typeface="굴림" pitchFamily="50" charset="-127"/>
                <a:cs typeface="Times New Roman"/>
              </a:rPr>
              <a:t>Analysis of major hop essential oil volatiles (Table 2.), representing flavor/aroma profile, demonstrated differences for identical varieties across locations.  The relative percentage of </a:t>
            </a:r>
            <a:r>
              <a:rPr lang="en-US" b="0" dirty="0"/>
              <a:t>β-</a:t>
            </a:r>
            <a:r>
              <a:rPr lang="en-US" b="0" dirty="0" err="1" smtClean="0"/>
              <a:t>myrcene</a:t>
            </a:r>
            <a:r>
              <a:rPr lang="en-US" b="0" dirty="0" smtClean="0"/>
              <a:t> in NJ grown ‘Chinook’ ranged from 39.16-53.28% across three locations with all samples higher than the expected 35.5% (</a:t>
            </a:r>
            <a:r>
              <a:rPr lang="en-US" b="0" dirty="0" err="1" smtClean="0"/>
              <a:t>HopUnion</a:t>
            </a:r>
            <a:r>
              <a:rPr lang="en-US" b="0" dirty="0" smtClean="0"/>
              <a:t>) (Fig. 4). This data suggests that ‘Chinook’ grown in NJ may be more appropriately marketed as a dual-purpose hop with flavor profile unique from that of the Pacific Northwest. Differences in major volatile composition of NJ hops showed substantial deviation from the expected profiles (</a:t>
            </a:r>
            <a:r>
              <a:rPr lang="en-US" b="0" dirty="0" err="1" smtClean="0"/>
              <a:t>HopUnion</a:t>
            </a:r>
            <a:r>
              <a:rPr lang="en-US" b="0" dirty="0" smtClean="0"/>
              <a:t>) in every variety evaluated with the exception of ‘Nugget’, Location  5. Environment-dependent aroma/flavor profiles suggests the potential for </a:t>
            </a:r>
            <a:r>
              <a:rPr lang="en-US" b="0" dirty="0" err="1" smtClean="0"/>
              <a:t>terroir</a:t>
            </a:r>
            <a:r>
              <a:rPr lang="en-US" b="0" dirty="0" smtClean="0"/>
              <a:t> as a marketable feature of hops in the Mid-Atlantic and a potential selling point for brewers using locally grown hops.</a:t>
            </a:r>
            <a:endParaRPr lang="en-US" altLang="ko-KR" b="0" dirty="0">
              <a:latin typeface="Times New Roman"/>
              <a:ea typeface="굴림" pitchFamily="50" charset="-127"/>
              <a:cs typeface="Times New Roman"/>
            </a:endParaRPr>
          </a:p>
        </p:txBody>
      </p:sp>
      <p:sp>
        <p:nvSpPr>
          <p:cNvPr id="87" name="Text Box 662"/>
          <p:cNvSpPr txBox="1">
            <a:spLocks noChangeArrowheads="1"/>
          </p:cNvSpPr>
          <p:nvPr/>
        </p:nvSpPr>
        <p:spPr bwMode="auto">
          <a:xfrm>
            <a:off x="10765544" y="17526000"/>
            <a:ext cx="11506200" cy="629916"/>
          </a:xfrm>
          <a:prstGeom prst="rect">
            <a:avLst/>
          </a:prstGeom>
          <a:noFill/>
          <a:ln w="9525">
            <a:noFill/>
            <a:miter lim="800000"/>
            <a:headEnd/>
            <a:tailEnd/>
          </a:ln>
        </p:spPr>
        <p:txBody>
          <a:bodyPr wrap="square">
            <a:spAutoFit/>
          </a:bodyPr>
          <a:lstStyle/>
          <a:p>
            <a:pPr>
              <a:lnSpc>
                <a:spcPct val="110000"/>
              </a:lnSpc>
              <a:spcBef>
                <a:spcPct val="50000"/>
              </a:spcBef>
            </a:pPr>
            <a:r>
              <a:rPr lang="en-US" altLang="ko-KR" sz="1600" b="0" baseline="30000" dirty="0" err="1">
                <a:latin typeface="Times New Roman"/>
                <a:ea typeface="굴림" pitchFamily="50" charset="-127"/>
                <a:cs typeface="Times New Roman"/>
              </a:rPr>
              <a:t>y</a:t>
            </a:r>
            <a:r>
              <a:rPr lang="en-US" altLang="ko-KR" sz="1600" b="0" dirty="0" err="1" smtClean="0">
                <a:latin typeface="Times New Roman"/>
                <a:ea typeface="굴림" pitchFamily="50" charset="-127"/>
                <a:cs typeface="Times New Roman"/>
              </a:rPr>
              <a:t>Acid</a:t>
            </a:r>
            <a:r>
              <a:rPr lang="en-US" altLang="ko-KR" sz="1600" b="0" dirty="0" smtClean="0">
                <a:latin typeface="Times New Roman"/>
                <a:ea typeface="굴림" pitchFamily="50" charset="-127"/>
                <a:cs typeface="Times New Roman"/>
              </a:rPr>
              <a:t> components reported as the mean percentage by weight of two biological replicates ; </a:t>
            </a:r>
            <a:r>
              <a:rPr lang="en-US" altLang="ko-KR" sz="1600" b="0" baseline="30000" dirty="0" err="1" smtClean="0">
                <a:latin typeface="Times New Roman"/>
                <a:ea typeface="굴림" pitchFamily="50" charset="-127"/>
                <a:cs typeface="Times New Roman"/>
              </a:rPr>
              <a:t>z</a:t>
            </a:r>
            <a:r>
              <a:rPr lang="en-US" altLang="ko-KR" sz="1600" b="0" dirty="0" err="1" smtClean="0">
                <a:latin typeface="Times New Roman"/>
                <a:ea typeface="굴림" pitchFamily="50" charset="-127"/>
                <a:cs typeface="Times New Roman"/>
              </a:rPr>
              <a:t>Alpha</a:t>
            </a:r>
            <a:r>
              <a:rPr lang="en-US" altLang="ko-KR" sz="1600" b="0" dirty="0" smtClean="0">
                <a:latin typeface="Times New Roman"/>
                <a:ea typeface="굴림" pitchFamily="50" charset="-127"/>
                <a:cs typeface="Times New Roman"/>
              </a:rPr>
              <a:t> acids are equal to the sum of </a:t>
            </a:r>
            <a:r>
              <a:rPr lang="en-US" altLang="ko-KR" sz="1600" b="0" dirty="0" err="1" smtClean="0">
                <a:latin typeface="Times New Roman"/>
                <a:ea typeface="굴림" pitchFamily="50" charset="-127"/>
                <a:cs typeface="Times New Roman"/>
              </a:rPr>
              <a:t>cohumulone</a:t>
            </a:r>
            <a:r>
              <a:rPr lang="en-US" altLang="ko-KR" sz="1600" b="0" dirty="0" smtClean="0">
                <a:latin typeface="Times New Roman"/>
                <a:ea typeface="굴림" pitchFamily="50" charset="-127"/>
                <a:cs typeface="Times New Roman"/>
              </a:rPr>
              <a:t> and n + </a:t>
            </a:r>
            <a:r>
              <a:rPr lang="en-US" altLang="ko-KR" sz="1600" b="0" dirty="0" err="1" smtClean="0">
                <a:latin typeface="Times New Roman"/>
                <a:ea typeface="굴림" pitchFamily="50" charset="-127"/>
                <a:cs typeface="Times New Roman"/>
              </a:rPr>
              <a:t>adhumulone</a:t>
            </a:r>
            <a:r>
              <a:rPr lang="en-US" altLang="ko-KR" sz="1600" b="0" dirty="0" smtClean="0">
                <a:latin typeface="Times New Roman"/>
                <a:ea typeface="굴림" pitchFamily="50" charset="-127"/>
                <a:cs typeface="Times New Roman"/>
              </a:rPr>
              <a:t>; Beta acids are equal to the sum of </a:t>
            </a:r>
            <a:r>
              <a:rPr lang="en-US" altLang="ko-KR" sz="1600" b="0" dirty="0" err="1" smtClean="0">
                <a:latin typeface="Times New Roman"/>
                <a:ea typeface="굴림" pitchFamily="50" charset="-127"/>
                <a:cs typeface="Times New Roman"/>
              </a:rPr>
              <a:t>colupulone</a:t>
            </a:r>
            <a:r>
              <a:rPr lang="en-US" altLang="ko-KR" sz="1600" b="0" dirty="0" smtClean="0">
                <a:latin typeface="Times New Roman"/>
                <a:ea typeface="굴림" pitchFamily="50" charset="-127"/>
                <a:cs typeface="Times New Roman"/>
              </a:rPr>
              <a:t> and n + </a:t>
            </a:r>
            <a:r>
              <a:rPr lang="en-US" altLang="ko-KR" sz="1600" b="0" dirty="0" err="1" smtClean="0">
                <a:latin typeface="Times New Roman"/>
                <a:ea typeface="굴림" pitchFamily="50" charset="-127"/>
                <a:cs typeface="Times New Roman"/>
              </a:rPr>
              <a:t>colupulone</a:t>
            </a:r>
            <a:endParaRPr lang="en-US" altLang="ko-KR" sz="1600" b="0" baseline="30000" dirty="0" smtClean="0">
              <a:latin typeface="Times New Roman"/>
              <a:ea typeface="굴림" pitchFamily="50" charset="-127"/>
              <a:cs typeface="Times New Roman"/>
            </a:endParaRPr>
          </a:p>
        </p:txBody>
      </p:sp>
      <p:sp>
        <p:nvSpPr>
          <p:cNvPr id="88" name="Text Box 662"/>
          <p:cNvSpPr txBox="1">
            <a:spLocks noChangeArrowheads="1"/>
          </p:cNvSpPr>
          <p:nvPr/>
        </p:nvSpPr>
        <p:spPr bwMode="auto">
          <a:xfrm>
            <a:off x="23088600" y="29260800"/>
            <a:ext cx="9410700" cy="4555093"/>
          </a:xfrm>
          <a:prstGeom prst="rect">
            <a:avLst/>
          </a:prstGeom>
          <a:noFill/>
          <a:ln w="9525">
            <a:noFill/>
            <a:miter lim="800000"/>
            <a:headEnd/>
            <a:tailEnd/>
          </a:ln>
        </p:spPr>
        <p:txBody>
          <a:bodyPr wrap="square">
            <a:spAutoFit/>
          </a:bodyPr>
          <a:lstStyle/>
          <a:p>
            <a:pPr>
              <a:lnSpc>
                <a:spcPct val="110000"/>
              </a:lnSpc>
              <a:spcBef>
                <a:spcPct val="50000"/>
              </a:spcBef>
            </a:pPr>
            <a:r>
              <a:rPr lang="en-US" b="0" dirty="0" smtClean="0">
                <a:latin typeface="Times New Roman"/>
                <a:ea typeface="굴림" pitchFamily="50" charset="-127"/>
                <a:cs typeface="Times New Roman"/>
              </a:rPr>
              <a:t>Given the infancy of this crop in the Northeastern US, these initial results provide encouraging results for the potential of hops as a value-added crop in NJ. However, multi-year data is needed for the locations surveyed in this study to determine whether this consistency is being achieved. </a:t>
            </a:r>
            <a:r>
              <a:rPr lang="en-US" b="0" dirty="0">
                <a:latin typeface="Times New Roman"/>
                <a:ea typeface="굴림" pitchFamily="50" charset="-127"/>
                <a:cs typeface="Times New Roman"/>
              </a:rPr>
              <a:t>Success of New Jersey and Mid-Atlantic hop growers </a:t>
            </a:r>
            <a:r>
              <a:rPr lang="en-US" b="0" dirty="0" smtClean="0">
                <a:latin typeface="Times New Roman"/>
                <a:ea typeface="굴림" pitchFamily="50" charset="-127"/>
                <a:cs typeface="Times New Roman"/>
              </a:rPr>
              <a:t>will be </a:t>
            </a:r>
            <a:r>
              <a:rPr lang="en-US" b="0" dirty="0">
                <a:latin typeface="Times New Roman"/>
                <a:ea typeface="굴림" pitchFamily="50" charset="-127"/>
                <a:cs typeface="Times New Roman"/>
              </a:rPr>
              <a:t>dependent </a:t>
            </a:r>
            <a:r>
              <a:rPr lang="en-US" b="0" dirty="0" smtClean="0">
                <a:latin typeface="Times New Roman"/>
                <a:ea typeface="굴림" pitchFamily="50" charset="-127"/>
                <a:cs typeface="Times New Roman"/>
              </a:rPr>
              <a:t>upon grower  ability to provide consistent hop chemical quality as well as sufficiently high and profitable yields across harvests to obtain multi-year contracts with breweries. Conversely, differences in volatile composition due to environment represent a potential opportunity derived </a:t>
            </a:r>
            <a:r>
              <a:rPr lang="en-US" b="0" i="1" dirty="0" smtClean="0">
                <a:latin typeface="Times New Roman"/>
                <a:ea typeface="굴림" pitchFamily="50" charset="-127"/>
                <a:cs typeface="Times New Roman"/>
              </a:rPr>
              <a:t>from</a:t>
            </a:r>
            <a:r>
              <a:rPr lang="en-US" b="0" dirty="0" smtClean="0">
                <a:latin typeface="Times New Roman"/>
                <a:ea typeface="굴림" pitchFamily="50" charset="-127"/>
                <a:cs typeface="Times New Roman"/>
              </a:rPr>
              <a:t> variability for Mid-Atlantic growers to exploit their </a:t>
            </a:r>
            <a:r>
              <a:rPr lang="en-US" b="0" dirty="0" err="1" smtClean="0">
                <a:latin typeface="Times New Roman"/>
                <a:ea typeface="굴림" pitchFamily="50" charset="-127"/>
                <a:cs typeface="Times New Roman"/>
              </a:rPr>
              <a:t>terroir</a:t>
            </a:r>
            <a:r>
              <a:rPr lang="en-US" b="0" dirty="0" smtClean="0">
                <a:latin typeface="Times New Roman"/>
                <a:ea typeface="굴림" pitchFamily="50" charset="-127"/>
                <a:cs typeface="Times New Roman"/>
              </a:rPr>
              <a:t>. This opportunity may be augmented by increased demand and higher prices for high alpha hops. </a:t>
            </a:r>
            <a:endParaRPr lang="en-US" b="0" dirty="0" smtClean="0"/>
          </a:p>
        </p:txBody>
      </p:sp>
      <p:grpSp>
        <p:nvGrpSpPr>
          <p:cNvPr id="1191" name="Group 1190"/>
          <p:cNvGrpSpPr/>
          <p:nvPr/>
        </p:nvGrpSpPr>
        <p:grpSpPr>
          <a:xfrm>
            <a:off x="16535400" y="23926800"/>
            <a:ext cx="5940540" cy="3200400"/>
            <a:chOff x="16535400" y="24993601"/>
            <a:chExt cx="5940540" cy="3200400"/>
          </a:xfrm>
        </p:grpSpPr>
        <p:pic>
          <p:nvPicPr>
            <p:cNvPr id="89" name="Picture 88" descr="Hops_major volatile_spectra.jpg"/>
            <p:cNvPicPr>
              <a:picLocks noChangeAspect="1"/>
            </p:cNvPicPr>
            <p:nvPr/>
          </p:nvPicPr>
          <p:blipFill rotWithShape="1">
            <a:blip r:embed="rId7">
              <a:extLst>
                <a:ext uri="{28A0092B-C50C-407E-A947-70E740481C1C}">
                  <a14:useLocalDpi xmlns:a14="http://schemas.microsoft.com/office/drawing/2010/main" val="0"/>
                </a:ext>
              </a:extLst>
            </a:blip>
            <a:srcRect l="534" r="36867" b="46040"/>
            <a:stretch/>
          </p:blipFill>
          <p:spPr>
            <a:xfrm>
              <a:off x="16535400" y="24993601"/>
              <a:ext cx="5940540" cy="3200400"/>
            </a:xfrm>
            <a:prstGeom prst="rect">
              <a:avLst/>
            </a:prstGeom>
          </p:spPr>
        </p:pic>
        <p:sp>
          <p:nvSpPr>
            <p:cNvPr id="1184" name="TextBox 1183"/>
            <p:cNvSpPr txBox="1"/>
            <p:nvPr/>
          </p:nvSpPr>
          <p:spPr>
            <a:xfrm>
              <a:off x="19735800" y="25065335"/>
              <a:ext cx="1828800" cy="369332"/>
            </a:xfrm>
            <a:prstGeom prst="rect">
              <a:avLst/>
            </a:prstGeom>
            <a:noFill/>
          </p:spPr>
          <p:txBody>
            <a:bodyPr wrap="square" rtlCol="0">
              <a:spAutoFit/>
            </a:bodyPr>
            <a:lstStyle/>
            <a:p>
              <a:r>
                <a:rPr lang="en-US" sz="1800" b="0" dirty="0"/>
                <a:t>β-</a:t>
              </a:r>
              <a:r>
                <a:rPr lang="en-US" sz="1800" b="0" dirty="0" err="1"/>
                <a:t>myrcene</a:t>
              </a:r>
              <a:endParaRPr lang="en-US" sz="1800" dirty="0"/>
            </a:p>
          </p:txBody>
        </p:sp>
        <p:sp>
          <p:nvSpPr>
            <p:cNvPr id="1185" name="TextBox 1184"/>
            <p:cNvSpPr txBox="1"/>
            <p:nvPr/>
          </p:nvSpPr>
          <p:spPr>
            <a:xfrm>
              <a:off x="19735800" y="26055935"/>
              <a:ext cx="1752600" cy="369332"/>
            </a:xfrm>
            <a:prstGeom prst="rect">
              <a:avLst/>
            </a:prstGeom>
            <a:noFill/>
          </p:spPr>
          <p:txBody>
            <a:bodyPr wrap="square" rtlCol="0">
              <a:spAutoFit/>
            </a:bodyPr>
            <a:lstStyle/>
            <a:p>
              <a:r>
                <a:rPr lang="en-US" sz="1800" b="0" dirty="0"/>
                <a:t>α-</a:t>
              </a:r>
              <a:r>
                <a:rPr lang="en-US" sz="1800" b="0" dirty="0" err="1"/>
                <a:t>humulene</a:t>
              </a:r>
              <a:r>
                <a:rPr lang="en-US" sz="1800" b="0" dirty="0"/>
                <a:t> </a:t>
              </a:r>
              <a:endParaRPr lang="en-US" sz="1800" dirty="0"/>
            </a:p>
          </p:txBody>
        </p:sp>
        <p:sp>
          <p:nvSpPr>
            <p:cNvPr id="1186" name="TextBox 1185"/>
            <p:cNvSpPr txBox="1"/>
            <p:nvPr/>
          </p:nvSpPr>
          <p:spPr>
            <a:xfrm>
              <a:off x="19583400" y="27203400"/>
              <a:ext cx="2286000" cy="369332"/>
            </a:xfrm>
            <a:prstGeom prst="rect">
              <a:avLst/>
            </a:prstGeom>
            <a:noFill/>
          </p:spPr>
          <p:txBody>
            <a:bodyPr wrap="square" rtlCol="0">
              <a:spAutoFit/>
            </a:bodyPr>
            <a:lstStyle/>
            <a:p>
              <a:r>
                <a:rPr lang="en-US" sz="1800" b="0" dirty="0"/>
                <a:t>β-</a:t>
              </a:r>
              <a:r>
                <a:rPr lang="en-US" sz="1800" b="0" dirty="0" err="1"/>
                <a:t>caryophyllene</a:t>
              </a:r>
              <a:endParaRPr lang="en-US" sz="1800" dirty="0"/>
            </a:p>
          </p:txBody>
        </p:sp>
      </p:grpSp>
      <p:sp>
        <p:nvSpPr>
          <p:cNvPr id="95" name="Rectangle 94"/>
          <p:cNvSpPr/>
          <p:nvPr/>
        </p:nvSpPr>
        <p:spPr>
          <a:xfrm>
            <a:off x="16535400" y="27163693"/>
            <a:ext cx="5778500" cy="954107"/>
          </a:xfrm>
          <a:prstGeom prst="rect">
            <a:avLst/>
          </a:prstGeom>
        </p:spPr>
        <p:txBody>
          <a:bodyPr wrap="square">
            <a:spAutoFit/>
          </a:bodyPr>
          <a:lstStyle/>
          <a:p>
            <a:pPr algn="just"/>
            <a:r>
              <a:rPr lang="en-US" sz="2800" dirty="0" smtClean="0">
                <a:latin typeface="Times"/>
                <a:cs typeface="Times"/>
              </a:rPr>
              <a:t>Fig 2. </a:t>
            </a:r>
            <a:r>
              <a:rPr lang="en-US" sz="2800" b="0" dirty="0" smtClean="0">
                <a:latin typeface="Times"/>
                <a:cs typeface="Times"/>
              </a:rPr>
              <a:t>Mass spectra of three major hop essential oil volatiles </a:t>
            </a:r>
            <a:endParaRPr lang="en-US" sz="2800" b="0" dirty="0">
              <a:latin typeface="Times"/>
              <a:cs typeface="Times"/>
            </a:endParaRPr>
          </a:p>
        </p:txBody>
      </p:sp>
      <p:pic>
        <p:nvPicPr>
          <p:cNvPr id="1187" name="Picture 1186" descr="DSC_1035.jpg"/>
          <p:cNvPicPr>
            <a:picLocks noChangeAspect="1"/>
          </p:cNvPicPr>
          <p:nvPr/>
        </p:nvPicPr>
        <p:blipFill rotWithShape="1">
          <a:blip r:embed="rId8" cstate="print">
            <a:extLst>
              <a:ext uri="{28A0092B-C50C-407E-A947-70E740481C1C}">
                <a14:useLocalDpi xmlns:a14="http://schemas.microsoft.com/office/drawing/2010/main" val="0"/>
              </a:ext>
            </a:extLst>
          </a:blip>
          <a:srcRect l="17785"/>
          <a:stretch/>
        </p:blipFill>
        <p:spPr>
          <a:xfrm>
            <a:off x="16687800" y="28410408"/>
            <a:ext cx="2964098" cy="5422392"/>
          </a:xfrm>
          <a:prstGeom prst="rect">
            <a:avLst/>
          </a:prstGeom>
          <a:ln>
            <a:solidFill>
              <a:srgbClr val="000000"/>
            </a:solidFill>
          </a:ln>
        </p:spPr>
      </p:pic>
      <p:pic>
        <p:nvPicPr>
          <p:cNvPr id="1188" name="Picture 1187" descr="IMG_2660.JPG"/>
          <p:cNvPicPr>
            <a:picLocks noChangeAspect="1"/>
          </p:cNvPicPr>
          <p:nvPr/>
        </p:nvPicPr>
        <p:blipFill rotWithShape="1">
          <a:blip r:embed="rId9" cstate="print">
            <a:extLst>
              <a:ext uri="{28A0092B-C50C-407E-A947-70E740481C1C}">
                <a14:useLocalDpi xmlns:a14="http://schemas.microsoft.com/office/drawing/2010/main" val="0"/>
              </a:ext>
            </a:extLst>
          </a:blip>
          <a:srcRect t="18166" b="14289"/>
          <a:stretch/>
        </p:blipFill>
        <p:spPr>
          <a:xfrm rot="16200000">
            <a:off x="18399909" y="29746299"/>
            <a:ext cx="5414982" cy="2743200"/>
          </a:xfrm>
          <a:prstGeom prst="rect">
            <a:avLst/>
          </a:prstGeom>
          <a:ln>
            <a:solidFill>
              <a:srgbClr val="000000"/>
            </a:solidFill>
          </a:ln>
        </p:spPr>
      </p:pic>
      <p:graphicFrame>
        <p:nvGraphicFramePr>
          <p:cNvPr id="100" name="Table 99"/>
          <p:cNvGraphicFramePr>
            <a:graphicFrameLocks noGrp="1"/>
          </p:cNvGraphicFramePr>
          <p:nvPr>
            <p:extLst>
              <p:ext uri="{D42A27DB-BD31-4B8C-83A1-F6EECF244321}">
                <p14:modId xmlns:p14="http://schemas.microsoft.com/office/powerpoint/2010/main" val="3937637363"/>
              </p:ext>
            </p:extLst>
          </p:nvPr>
        </p:nvGraphicFramePr>
        <p:xfrm>
          <a:off x="10648554" y="19176758"/>
          <a:ext cx="11740181" cy="4597642"/>
        </p:xfrm>
        <a:graphic>
          <a:graphicData uri="http://schemas.openxmlformats.org/drawingml/2006/table">
            <a:tbl>
              <a:tblPr/>
              <a:tblGrid>
                <a:gridCol w="1633323">
                  <a:extLst>
                    <a:ext uri="{9D8B030D-6E8A-4147-A177-3AD203B41FA5}">
                      <a16:colId xmlns:a16="http://schemas.microsoft.com/office/drawing/2014/main" val="20000"/>
                    </a:ext>
                  </a:extLst>
                </a:gridCol>
                <a:gridCol w="1633323">
                  <a:extLst>
                    <a:ext uri="{9D8B030D-6E8A-4147-A177-3AD203B41FA5}">
                      <a16:colId xmlns:a16="http://schemas.microsoft.com/office/drawing/2014/main" val="20001"/>
                    </a:ext>
                  </a:extLst>
                </a:gridCol>
                <a:gridCol w="1934860">
                  <a:extLst>
                    <a:ext uri="{9D8B030D-6E8A-4147-A177-3AD203B41FA5}">
                      <a16:colId xmlns:a16="http://schemas.microsoft.com/office/drawing/2014/main" val="20002"/>
                    </a:ext>
                  </a:extLst>
                </a:gridCol>
                <a:gridCol w="1884604">
                  <a:extLst>
                    <a:ext uri="{9D8B030D-6E8A-4147-A177-3AD203B41FA5}">
                      <a16:colId xmlns:a16="http://schemas.microsoft.com/office/drawing/2014/main" val="20003"/>
                    </a:ext>
                  </a:extLst>
                </a:gridCol>
                <a:gridCol w="2116138">
                  <a:extLst>
                    <a:ext uri="{9D8B030D-6E8A-4147-A177-3AD203B41FA5}">
                      <a16:colId xmlns:a16="http://schemas.microsoft.com/office/drawing/2014/main" val="20004"/>
                    </a:ext>
                  </a:extLst>
                </a:gridCol>
                <a:gridCol w="2537933">
                  <a:extLst>
                    <a:ext uri="{9D8B030D-6E8A-4147-A177-3AD203B41FA5}">
                      <a16:colId xmlns:a16="http://schemas.microsoft.com/office/drawing/2014/main" val="20005"/>
                    </a:ext>
                  </a:extLst>
                </a:gridCol>
              </a:tblGrid>
              <a:tr h="434582">
                <a:tc>
                  <a:txBody>
                    <a:bodyPr/>
                    <a:lstStyle/>
                    <a:p>
                      <a:pPr algn="ctr" fontAlgn="b"/>
                      <a:r>
                        <a:rPr lang="en-US" sz="2400" b="1" i="0" u="none" strike="noStrike" dirty="0">
                          <a:solidFill>
                            <a:srgbClr val="000000"/>
                          </a:solidFill>
                          <a:effectLst/>
                          <a:latin typeface="Times New Roman"/>
                          <a:cs typeface="Times New Roman"/>
                        </a:rPr>
                        <a:t>Variety</a:t>
                      </a:r>
                    </a:p>
                  </a:txBody>
                  <a:tcPr marL="12700" marR="12700" marT="12700" marB="0" anchor="b">
                    <a:lnL>
                      <a:noFill/>
                    </a:lnL>
                    <a:lnR>
                      <a:noFill/>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Times New Roman"/>
                          <a:cs typeface="Times New Roman"/>
                        </a:rPr>
                        <a:t>Location ID</a:t>
                      </a:r>
                    </a:p>
                  </a:txBody>
                  <a:tcPr marL="12700" marR="12700" marT="12700" marB="0" anchor="b">
                    <a:lnL>
                      <a:noFill/>
                    </a:lnL>
                    <a:lnR>
                      <a:noFill/>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Times New Roman"/>
                          <a:cs typeface="Times New Roman"/>
                        </a:rPr>
                        <a:t>β-</a:t>
                      </a:r>
                      <a:r>
                        <a:rPr lang="en-US" sz="2400" b="1" i="0" u="none" strike="noStrike" dirty="0" err="1">
                          <a:solidFill>
                            <a:srgbClr val="000000"/>
                          </a:solidFill>
                          <a:effectLst/>
                          <a:latin typeface="Times New Roman"/>
                          <a:cs typeface="Times New Roman"/>
                        </a:rPr>
                        <a:t>myrcene</a:t>
                      </a:r>
                      <a:endParaRPr lang="en-US" sz="2400" b="1" i="0" u="none" strike="noStrike" dirty="0">
                        <a:solidFill>
                          <a:srgbClr val="000000"/>
                        </a:solidFill>
                        <a:effectLst/>
                        <a:latin typeface="Times New Roman"/>
                        <a:cs typeface="Times New Roman"/>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smtClean="0">
                          <a:solidFill>
                            <a:srgbClr val="000000"/>
                          </a:solidFill>
                          <a:effectLst/>
                          <a:latin typeface="Times New Roman"/>
                          <a:cs typeface="Times New Roman"/>
                        </a:rPr>
                        <a:t>α-</a:t>
                      </a:r>
                      <a:r>
                        <a:rPr lang="en-US" sz="2400" b="1" i="0" u="none" strike="noStrike" dirty="0" err="1" smtClean="0">
                          <a:solidFill>
                            <a:srgbClr val="000000"/>
                          </a:solidFill>
                          <a:effectLst/>
                          <a:latin typeface="Times New Roman"/>
                          <a:cs typeface="Times New Roman"/>
                        </a:rPr>
                        <a:t>humulene</a:t>
                      </a:r>
                      <a:endParaRPr lang="en-US" sz="2400" b="1" i="0" u="none" strike="noStrike" dirty="0">
                        <a:solidFill>
                          <a:srgbClr val="000000"/>
                        </a:solidFill>
                        <a:effectLst/>
                        <a:latin typeface="Times New Roman"/>
                        <a:cs typeface="Times New Roman"/>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Times New Roman"/>
                          <a:cs typeface="Times New Roman"/>
                        </a:rPr>
                        <a:t>β-</a:t>
                      </a:r>
                      <a:r>
                        <a:rPr lang="en-US" sz="2400" b="1" i="0" u="none" strike="noStrike" dirty="0" err="1">
                          <a:solidFill>
                            <a:srgbClr val="000000"/>
                          </a:solidFill>
                          <a:effectLst/>
                          <a:latin typeface="Times New Roman"/>
                          <a:cs typeface="Times New Roman"/>
                        </a:rPr>
                        <a:t>caryophyllene</a:t>
                      </a:r>
                      <a:endParaRPr lang="en-US" sz="2400" b="1" i="0" u="none" strike="noStrike" dirty="0">
                        <a:solidFill>
                          <a:srgbClr val="000000"/>
                        </a:solidFill>
                        <a:effectLst/>
                        <a:latin typeface="Times New Roman"/>
                        <a:cs typeface="Times New Roman"/>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Times New Roman"/>
                          <a:cs typeface="Times New Roman"/>
                        </a:rPr>
                        <a:t>% of Total Oil</a:t>
                      </a:r>
                    </a:p>
                  </a:txBody>
                  <a:tcPr marL="12700" marR="12700" marT="12700" marB="0" anchor="b">
                    <a:lnL>
                      <a:noFill/>
                    </a:lnL>
                    <a:lnR>
                      <a:noFill/>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6111">
                <a:tc>
                  <a:txBody>
                    <a:bodyPr/>
                    <a:lstStyle/>
                    <a:p>
                      <a:pPr algn="ctr" fontAlgn="b"/>
                      <a:r>
                        <a:rPr lang="en-US" sz="2400" b="0" i="0" u="none" strike="noStrike" dirty="0">
                          <a:solidFill>
                            <a:srgbClr val="000000"/>
                          </a:solidFill>
                          <a:effectLst/>
                          <a:latin typeface="Times New Roman"/>
                          <a:cs typeface="Times New Roman"/>
                        </a:rPr>
                        <a:t>Cascade</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2400" b="0" i="0" u="none" strike="noStrike" dirty="0">
                          <a:solidFill>
                            <a:srgbClr val="000000"/>
                          </a:solidFill>
                          <a:effectLst/>
                          <a:latin typeface="Times New Roman"/>
                          <a:cs typeface="Times New Roman"/>
                        </a:rPr>
                        <a:t>3</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2400" b="0" i="0" u="none" strike="noStrike">
                          <a:solidFill>
                            <a:srgbClr val="000000"/>
                          </a:solidFill>
                          <a:effectLst/>
                          <a:latin typeface="Times New Roman"/>
                          <a:cs typeface="Times New Roman"/>
                        </a:rPr>
                        <a:t>61.63%</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2400" b="0" i="0" u="none" strike="noStrike">
                          <a:solidFill>
                            <a:srgbClr val="000000"/>
                          </a:solidFill>
                          <a:effectLst/>
                          <a:latin typeface="Times New Roman"/>
                          <a:cs typeface="Times New Roman"/>
                        </a:rPr>
                        <a:t>12.30%</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2400" b="0" i="0" u="none" strike="noStrike">
                          <a:solidFill>
                            <a:srgbClr val="000000"/>
                          </a:solidFill>
                          <a:effectLst/>
                          <a:latin typeface="Times New Roman"/>
                          <a:cs typeface="Times New Roman"/>
                        </a:rPr>
                        <a:t>5.43%</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2400" b="0" i="0" u="none" strike="noStrike">
                          <a:solidFill>
                            <a:srgbClr val="000000"/>
                          </a:solidFill>
                          <a:effectLst/>
                          <a:latin typeface="Times New Roman"/>
                          <a:cs typeface="Times New Roman"/>
                        </a:rPr>
                        <a:t>79.36%</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0001"/>
                  </a:ext>
                </a:extLst>
              </a:tr>
              <a:tr h="346111">
                <a:tc>
                  <a:txBody>
                    <a:bodyPr/>
                    <a:lstStyle/>
                    <a:p>
                      <a:pPr algn="ctr" fontAlgn="b"/>
                      <a:r>
                        <a:rPr lang="en-US" sz="2400" b="0" i="0" u="none" strike="noStrike">
                          <a:solidFill>
                            <a:srgbClr val="000000"/>
                          </a:solidFill>
                          <a:effectLst/>
                          <a:latin typeface="Times New Roman"/>
                          <a:cs typeface="Times New Roman"/>
                        </a:rPr>
                        <a:t>Cascade</a:t>
                      </a:r>
                    </a:p>
                  </a:txBody>
                  <a:tcPr marL="12700" marR="12700" marT="12700" marB="0" anchor="b">
                    <a:lnL>
                      <a:noFill/>
                    </a:lnL>
                    <a:lnR>
                      <a:noFill/>
                    </a:lnR>
                    <a:lnT>
                      <a:noFill/>
                    </a:lnT>
                    <a:lnB>
                      <a:noFill/>
                    </a:lnB>
                  </a:tcPr>
                </a:tc>
                <a:tc>
                  <a:txBody>
                    <a:bodyPr/>
                    <a:lstStyle/>
                    <a:p>
                      <a:pPr algn="ctr" fontAlgn="b"/>
                      <a:r>
                        <a:rPr lang="en-US" sz="2400" b="0" i="0" u="none" strike="noStrike">
                          <a:solidFill>
                            <a:srgbClr val="000000"/>
                          </a:solidFill>
                          <a:effectLst/>
                          <a:latin typeface="Times New Roman"/>
                          <a:cs typeface="Times New Roman"/>
                        </a:rPr>
                        <a:t>HopUnion</a:t>
                      </a:r>
                    </a:p>
                  </a:txBody>
                  <a:tcPr marL="12700" marR="12700" marT="12700" marB="0" anchor="b">
                    <a:lnL>
                      <a:noFill/>
                    </a:lnL>
                    <a:lnR>
                      <a:noFill/>
                    </a:lnR>
                    <a:lnT>
                      <a:noFill/>
                    </a:lnT>
                    <a:lnB>
                      <a:noFill/>
                    </a:lnB>
                  </a:tcPr>
                </a:tc>
                <a:tc>
                  <a:txBody>
                    <a:bodyPr/>
                    <a:lstStyle/>
                    <a:p>
                      <a:pPr algn="ctr" fontAlgn="b"/>
                      <a:r>
                        <a:rPr lang="en-US" sz="2400" b="0" i="0" u="none" strike="noStrike">
                          <a:solidFill>
                            <a:srgbClr val="000000"/>
                          </a:solidFill>
                          <a:effectLst/>
                          <a:latin typeface="Times New Roman"/>
                          <a:cs typeface="Times New Roman"/>
                        </a:rPr>
                        <a:t>52.50%</a:t>
                      </a:r>
                    </a:p>
                  </a:txBody>
                  <a:tcPr marL="12700" marR="12700" marT="12700" marB="0" anchor="b">
                    <a:lnL>
                      <a:noFill/>
                    </a:lnL>
                    <a:lnR>
                      <a:noFill/>
                    </a:lnR>
                    <a:lnT>
                      <a:noFill/>
                    </a:lnT>
                    <a:lnB>
                      <a:noFill/>
                    </a:lnB>
                  </a:tcPr>
                </a:tc>
                <a:tc>
                  <a:txBody>
                    <a:bodyPr/>
                    <a:lstStyle/>
                    <a:p>
                      <a:pPr algn="ctr" fontAlgn="b"/>
                      <a:r>
                        <a:rPr lang="en-US" sz="2400" b="0" i="0" u="none" strike="noStrike">
                          <a:solidFill>
                            <a:srgbClr val="000000"/>
                          </a:solidFill>
                          <a:effectLst/>
                          <a:latin typeface="Times New Roman"/>
                          <a:cs typeface="Times New Roman"/>
                        </a:rPr>
                        <a:t>13.00%</a:t>
                      </a:r>
                    </a:p>
                  </a:txBody>
                  <a:tcPr marL="12700" marR="12700" marT="12700" marB="0" anchor="b">
                    <a:lnL>
                      <a:noFill/>
                    </a:lnL>
                    <a:lnR>
                      <a:noFill/>
                    </a:lnR>
                    <a:lnT>
                      <a:noFill/>
                    </a:lnT>
                    <a:lnB>
                      <a:noFill/>
                    </a:lnB>
                  </a:tcPr>
                </a:tc>
                <a:tc>
                  <a:txBody>
                    <a:bodyPr/>
                    <a:lstStyle/>
                    <a:p>
                      <a:pPr algn="ctr" fontAlgn="b"/>
                      <a:r>
                        <a:rPr lang="en-US" sz="2400" b="0" i="0" u="none" strike="noStrike">
                          <a:solidFill>
                            <a:srgbClr val="000000"/>
                          </a:solidFill>
                          <a:effectLst/>
                          <a:latin typeface="Times New Roman"/>
                          <a:cs typeface="Times New Roman"/>
                        </a:rPr>
                        <a:t>4.50%</a:t>
                      </a:r>
                    </a:p>
                  </a:txBody>
                  <a:tcPr marL="12700" marR="12700" marT="12700" marB="0" anchor="b">
                    <a:lnL>
                      <a:noFill/>
                    </a:lnL>
                    <a:lnR>
                      <a:noFill/>
                    </a:lnR>
                    <a:lnT>
                      <a:noFill/>
                    </a:lnT>
                    <a:lnB>
                      <a:noFill/>
                    </a:lnB>
                  </a:tcPr>
                </a:tc>
                <a:tc>
                  <a:txBody>
                    <a:bodyPr/>
                    <a:lstStyle/>
                    <a:p>
                      <a:pPr algn="ctr" fontAlgn="b"/>
                      <a:r>
                        <a:rPr lang="en-US" sz="2400" b="0" i="0" u="none" strike="noStrike">
                          <a:solidFill>
                            <a:srgbClr val="000000"/>
                          </a:solidFill>
                          <a:effectLst/>
                          <a:latin typeface="Times New Roman"/>
                          <a:cs typeface="Times New Roman"/>
                        </a:rPr>
                        <a:t>70.00%</a:t>
                      </a:r>
                    </a:p>
                  </a:txBody>
                  <a:tcPr marL="12700" marR="12700" marT="12700" marB="0" anchor="b">
                    <a:lnL>
                      <a:noFill/>
                    </a:lnL>
                    <a:lnR>
                      <a:noFill/>
                    </a:lnR>
                    <a:lnT>
                      <a:noFill/>
                    </a:lnT>
                    <a:lnB>
                      <a:noFill/>
                    </a:lnB>
                  </a:tcPr>
                </a:tc>
                <a:extLst>
                  <a:ext uri="{0D108BD9-81ED-4DB2-BD59-A6C34878D82A}">
                    <a16:rowId xmlns:a16="http://schemas.microsoft.com/office/drawing/2014/main" val="10002"/>
                  </a:ext>
                </a:extLst>
              </a:tr>
              <a:tr h="346111">
                <a:tc>
                  <a:txBody>
                    <a:bodyPr/>
                    <a:lstStyle/>
                    <a:p>
                      <a:pPr algn="ctr" fontAlgn="b"/>
                      <a:r>
                        <a:rPr lang="en-US" sz="2400" b="0" i="0" u="none" strike="noStrike">
                          <a:solidFill>
                            <a:srgbClr val="000000"/>
                          </a:solidFill>
                          <a:effectLst/>
                          <a:latin typeface="Times New Roman"/>
                          <a:cs typeface="Times New Roman"/>
                        </a:rPr>
                        <a:t>Cascade</a:t>
                      </a:r>
                    </a:p>
                  </a:txBody>
                  <a:tcPr marL="12700" marR="12700" marT="12700" marB="0" anchor="b">
                    <a:lnL>
                      <a:noFill/>
                    </a:lnL>
                    <a:lnR>
                      <a:noFill/>
                    </a:lnR>
                    <a:lnT>
                      <a:noFill/>
                    </a:lnT>
                    <a:lnB>
                      <a:noFill/>
                    </a:lnB>
                    <a:solidFill>
                      <a:srgbClr val="D9D9D9"/>
                    </a:solidFill>
                  </a:tcPr>
                </a:tc>
                <a:tc>
                  <a:txBody>
                    <a:bodyPr/>
                    <a:lstStyle/>
                    <a:p>
                      <a:pPr algn="ctr" fontAlgn="b"/>
                      <a:r>
                        <a:rPr lang="en-US" sz="2400" b="0" i="0" u="none" strike="noStrike">
                          <a:solidFill>
                            <a:srgbClr val="000000"/>
                          </a:solidFill>
                          <a:effectLst/>
                          <a:latin typeface="Times New Roman"/>
                          <a:cs typeface="Times New Roman"/>
                        </a:rPr>
                        <a:t>4</a:t>
                      </a:r>
                    </a:p>
                  </a:txBody>
                  <a:tcPr marL="12700" marR="12700" marT="12700" marB="0" anchor="b">
                    <a:lnL>
                      <a:noFill/>
                    </a:lnL>
                    <a:lnR>
                      <a:noFill/>
                    </a:lnR>
                    <a:lnT>
                      <a:noFill/>
                    </a:lnT>
                    <a:lnB>
                      <a:noFill/>
                    </a:lnB>
                    <a:solidFill>
                      <a:srgbClr val="D9D9D9"/>
                    </a:solidFill>
                  </a:tcPr>
                </a:tc>
                <a:tc>
                  <a:txBody>
                    <a:bodyPr/>
                    <a:lstStyle/>
                    <a:p>
                      <a:pPr algn="ctr" fontAlgn="b"/>
                      <a:r>
                        <a:rPr lang="en-US" sz="2400" b="0" i="0" u="none" strike="noStrike">
                          <a:solidFill>
                            <a:srgbClr val="000000"/>
                          </a:solidFill>
                          <a:effectLst/>
                          <a:latin typeface="Times New Roman"/>
                          <a:cs typeface="Times New Roman"/>
                        </a:rPr>
                        <a:t>56.34%</a:t>
                      </a:r>
                    </a:p>
                  </a:txBody>
                  <a:tcPr marL="12700" marR="12700" marT="12700" marB="0" anchor="b">
                    <a:lnL>
                      <a:noFill/>
                    </a:lnL>
                    <a:lnR>
                      <a:noFill/>
                    </a:lnR>
                    <a:lnT>
                      <a:noFill/>
                    </a:lnT>
                    <a:lnB>
                      <a:noFill/>
                    </a:lnB>
                    <a:solidFill>
                      <a:srgbClr val="D9D9D9"/>
                    </a:solidFill>
                  </a:tcPr>
                </a:tc>
                <a:tc>
                  <a:txBody>
                    <a:bodyPr/>
                    <a:lstStyle/>
                    <a:p>
                      <a:pPr algn="ctr" fontAlgn="b"/>
                      <a:r>
                        <a:rPr lang="en-US" sz="2400" b="0" i="0" u="none" strike="noStrike">
                          <a:solidFill>
                            <a:srgbClr val="000000"/>
                          </a:solidFill>
                          <a:effectLst/>
                          <a:latin typeface="Times New Roman"/>
                          <a:cs typeface="Times New Roman"/>
                        </a:rPr>
                        <a:t>15.09%</a:t>
                      </a:r>
                    </a:p>
                  </a:txBody>
                  <a:tcPr marL="12700" marR="12700" marT="12700" marB="0" anchor="b">
                    <a:lnL>
                      <a:noFill/>
                    </a:lnL>
                    <a:lnR>
                      <a:noFill/>
                    </a:lnR>
                    <a:lnT>
                      <a:noFill/>
                    </a:lnT>
                    <a:lnB>
                      <a:noFill/>
                    </a:lnB>
                    <a:solidFill>
                      <a:srgbClr val="D9D9D9"/>
                    </a:solidFill>
                  </a:tcPr>
                </a:tc>
                <a:tc>
                  <a:txBody>
                    <a:bodyPr/>
                    <a:lstStyle/>
                    <a:p>
                      <a:pPr algn="ctr" fontAlgn="b"/>
                      <a:r>
                        <a:rPr lang="en-US" sz="2400" b="0" i="0" u="none" strike="noStrike">
                          <a:solidFill>
                            <a:srgbClr val="000000"/>
                          </a:solidFill>
                          <a:effectLst/>
                          <a:latin typeface="Times New Roman"/>
                          <a:cs typeface="Times New Roman"/>
                        </a:rPr>
                        <a:t>6.56%</a:t>
                      </a:r>
                    </a:p>
                  </a:txBody>
                  <a:tcPr marL="12700" marR="12700" marT="12700" marB="0" anchor="b">
                    <a:lnL>
                      <a:noFill/>
                    </a:lnL>
                    <a:lnR>
                      <a:noFill/>
                    </a:lnR>
                    <a:lnT>
                      <a:noFill/>
                    </a:lnT>
                    <a:lnB>
                      <a:noFill/>
                    </a:lnB>
                    <a:solidFill>
                      <a:srgbClr val="D9D9D9"/>
                    </a:solidFill>
                  </a:tcPr>
                </a:tc>
                <a:tc>
                  <a:txBody>
                    <a:bodyPr/>
                    <a:lstStyle/>
                    <a:p>
                      <a:pPr algn="ctr" fontAlgn="b"/>
                      <a:r>
                        <a:rPr lang="en-US" sz="2400" b="0" i="0" u="none" strike="noStrike">
                          <a:solidFill>
                            <a:srgbClr val="000000"/>
                          </a:solidFill>
                          <a:effectLst/>
                          <a:latin typeface="Times New Roman"/>
                          <a:cs typeface="Times New Roman"/>
                        </a:rPr>
                        <a:t>78.00%</a:t>
                      </a:r>
                    </a:p>
                  </a:txBody>
                  <a:tcPr marL="12700" marR="12700" marT="12700" marB="0" anchor="b">
                    <a:lnL>
                      <a:noFill/>
                    </a:lnL>
                    <a:lnR>
                      <a:noFill/>
                    </a:lnR>
                    <a:lnT>
                      <a:noFill/>
                    </a:lnT>
                    <a:lnB>
                      <a:noFill/>
                    </a:lnB>
                    <a:solidFill>
                      <a:srgbClr val="D9D9D9"/>
                    </a:solidFill>
                  </a:tcPr>
                </a:tc>
                <a:extLst>
                  <a:ext uri="{0D108BD9-81ED-4DB2-BD59-A6C34878D82A}">
                    <a16:rowId xmlns:a16="http://schemas.microsoft.com/office/drawing/2014/main" val="10003"/>
                  </a:ext>
                </a:extLst>
              </a:tr>
              <a:tr h="346111">
                <a:tc>
                  <a:txBody>
                    <a:bodyPr/>
                    <a:lstStyle/>
                    <a:p>
                      <a:pPr algn="ctr" fontAlgn="b"/>
                      <a:r>
                        <a:rPr lang="en-US" sz="2400" b="0" i="0" u="none" strike="noStrike">
                          <a:solidFill>
                            <a:srgbClr val="000000"/>
                          </a:solidFill>
                          <a:effectLst/>
                          <a:latin typeface="Times New Roman"/>
                          <a:cs typeface="Times New Roman"/>
                        </a:rPr>
                        <a:t>Chinook</a:t>
                      </a:r>
                    </a:p>
                  </a:txBody>
                  <a:tcPr marL="12700" marR="12700" marT="12700" marB="0" anchor="b">
                    <a:lnL>
                      <a:noFill/>
                    </a:lnL>
                    <a:lnR>
                      <a:noFill/>
                    </a:lnR>
                    <a:lnT>
                      <a:noFill/>
                    </a:lnT>
                    <a:lnB>
                      <a:noFill/>
                    </a:lnB>
                  </a:tcPr>
                </a:tc>
                <a:tc>
                  <a:txBody>
                    <a:bodyPr/>
                    <a:lstStyle/>
                    <a:p>
                      <a:pPr algn="ctr" fontAlgn="b"/>
                      <a:r>
                        <a:rPr lang="en-US" sz="2400" b="0" i="0" u="none" strike="noStrike">
                          <a:solidFill>
                            <a:srgbClr val="000000"/>
                          </a:solidFill>
                          <a:effectLst/>
                          <a:latin typeface="Times New Roman"/>
                          <a:cs typeface="Times New Roman"/>
                        </a:rPr>
                        <a:t>HopUnion</a:t>
                      </a:r>
                    </a:p>
                  </a:txBody>
                  <a:tcPr marL="12700" marR="12700" marT="12700" marB="0" anchor="b">
                    <a:lnL>
                      <a:noFill/>
                    </a:lnL>
                    <a:lnR>
                      <a:noFill/>
                    </a:lnR>
                    <a:lnT>
                      <a:noFill/>
                    </a:lnT>
                    <a:lnB>
                      <a:noFill/>
                    </a:lnB>
                  </a:tcPr>
                </a:tc>
                <a:tc>
                  <a:txBody>
                    <a:bodyPr/>
                    <a:lstStyle/>
                    <a:p>
                      <a:pPr algn="ctr" fontAlgn="b"/>
                      <a:r>
                        <a:rPr lang="en-US" sz="2400" b="0" i="0" u="none" strike="noStrike">
                          <a:solidFill>
                            <a:srgbClr val="000000"/>
                          </a:solidFill>
                          <a:effectLst/>
                          <a:latin typeface="Times New Roman"/>
                          <a:cs typeface="Times New Roman"/>
                        </a:rPr>
                        <a:t>35.50%</a:t>
                      </a:r>
                    </a:p>
                  </a:txBody>
                  <a:tcPr marL="12700" marR="12700" marT="12700" marB="0" anchor="b">
                    <a:lnL>
                      <a:noFill/>
                    </a:lnL>
                    <a:lnR>
                      <a:noFill/>
                    </a:lnR>
                    <a:lnT>
                      <a:noFill/>
                    </a:lnT>
                    <a:lnB>
                      <a:noFill/>
                    </a:lnB>
                  </a:tcPr>
                </a:tc>
                <a:tc>
                  <a:txBody>
                    <a:bodyPr/>
                    <a:lstStyle/>
                    <a:p>
                      <a:pPr algn="ctr" fontAlgn="b"/>
                      <a:r>
                        <a:rPr lang="en-US" sz="2400" b="0" i="0" u="none" strike="noStrike">
                          <a:solidFill>
                            <a:srgbClr val="000000"/>
                          </a:solidFill>
                          <a:effectLst/>
                          <a:latin typeface="Times New Roman"/>
                          <a:cs typeface="Times New Roman"/>
                        </a:rPr>
                        <a:t>13.00%</a:t>
                      </a:r>
                    </a:p>
                  </a:txBody>
                  <a:tcPr marL="12700" marR="12700" marT="12700" marB="0" anchor="b">
                    <a:lnL>
                      <a:noFill/>
                    </a:lnL>
                    <a:lnR>
                      <a:noFill/>
                    </a:lnR>
                    <a:lnT>
                      <a:noFill/>
                    </a:lnT>
                    <a:lnB>
                      <a:noFill/>
                    </a:lnB>
                  </a:tcPr>
                </a:tc>
                <a:tc>
                  <a:txBody>
                    <a:bodyPr/>
                    <a:lstStyle/>
                    <a:p>
                      <a:pPr algn="ctr" fontAlgn="b"/>
                      <a:r>
                        <a:rPr lang="en-US" sz="2400" b="0" i="0" u="none" strike="noStrike">
                          <a:solidFill>
                            <a:srgbClr val="000000"/>
                          </a:solidFill>
                          <a:effectLst/>
                          <a:latin typeface="Times New Roman"/>
                          <a:cs typeface="Times New Roman"/>
                        </a:rPr>
                        <a:t>4.50%</a:t>
                      </a:r>
                    </a:p>
                  </a:txBody>
                  <a:tcPr marL="12700" marR="12700" marT="12700" marB="0" anchor="b">
                    <a:lnL>
                      <a:noFill/>
                    </a:lnL>
                    <a:lnR>
                      <a:noFill/>
                    </a:lnR>
                    <a:lnT>
                      <a:noFill/>
                    </a:lnT>
                    <a:lnB>
                      <a:noFill/>
                    </a:lnB>
                  </a:tcPr>
                </a:tc>
                <a:tc>
                  <a:txBody>
                    <a:bodyPr/>
                    <a:lstStyle/>
                    <a:p>
                      <a:pPr algn="ctr" fontAlgn="b"/>
                      <a:r>
                        <a:rPr lang="en-US" sz="2400" b="0" i="0" u="none" strike="noStrike">
                          <a:solidFill>
                            <a:srgbClr val="000000"/>
                          </a:solidFill>
                          <a:effectLst/>
                          <a:latin typeface="Times New Roman"/>
                          <a:cs typeface="Times New Roman"/>
                        </a:rPr>
                        <a:t>53.00%</a:t>
                      </a:r>
                    </a:p>
                  </a:txBody>
                  <a:tcPr marL="12700" marR="12700" marT="12700" marB="0" anchor="b">
                    <a:lnL>
                      <a:noFill/>
                    </a:lnL>
                    <a:lnR>
                      <a:noFill/>
                    </a:lnR>
                    <a:lnT>
                      <a:noFill/>
                    </a:lnT>
                    <a:lnB>
                      <a:noFill/>
                    </a:lnB>
                  </a:tcPr>
                </a:tc>
                <a:extLst>
                  <a:ext uri="{0D108BD9-81ED-4DB2-BD59-A6C34878D82A}">
                    <a16:rowId xmlns:a16="http://schemas.microsoft.com/office/drawing/2014/main" val="10004"/>
                  </a:ext>
                </a:extLst>
              </a:tr>
              <a:tr h="346111">
                <a:tc>
                  <a:txBody>
                    <a:bodyPr/>
                    <a:lstStyle/>
                    <a:p>
                      <a:pPr algn="ctr" fontAlgn="b"/>
                      <a:r>
                        <a:rPr lang="en-US" sz="2400" b="0" i="0" u="none" strike="noStrike">
                          <a:solidFill>
                            <a:srgbClr val="000000"/>
                          </a:solidFill>
                          <a:effectLst/>
                          <a:latin typeface="Times New Roman"/>
                          <a:cs typeface="Times New Roman"/>
                        </a:rPr>
                        <a:t>Chinook</a:t>
                      </a:r>
                    </a:p>
                  </a:txBody>
                  <a:tcPr marL="12700" marR="12700" marT="12700" marB="0" anchor="b">
                    <a:lnL>
                      <a:noFill/>
                    </a:lnL>
                    <a:lnR>
                      <a:noFill/>
                    </a:lnR>
                    <a:lnT>
                      <a:noFill/>
                    </a:lnT>
                    <a:lnB>
                      <a:noFill/>
                    </a:lnB>
                    <a:solidFill>
                      <a:srgbClr val="D9D9D9"/>
                    </a:solidFill>
                  </a:tcPr>
                </a:tc>
                <a:tc>
                  <a:txBody>
                    <a:bodyPr/>
                    <a:lstStyle/>
                    <a:p>
                      <a:pPr algn="ctr" fontAlgn="b"/>
                      <a:r>
                        <a:rPr lang="en-US" sz="2400" b="0" i="0" u="none" strike="noStrike">
                          <a:solidFill>
                            <a:srgbClr val="000000"/>
                          </a:solidFill>
                          <a:effectLst/>
                          <a:latin typeface="Times New Roman"/>
                          <a:cs typeface="Times New Roman"/>
                        </a:rPr>
                        <a:t>4</a:t>
                      </a:r>
                    </a:p>
                  </a:txBody>
                  <a:tcPr marL="12700" marR="12700" marT="12700" marB="0" anchor="b">
                    <a:lnL>
                      <a:noFill/>
                    </a:lnL>
                    <a:lnR>
                      <a:noFill/>
                    </a:lnR>
                    <a:lnT>
                      <a:noFill/>
                    </a:lnT>
                    <a:lnB>
                      <a:noFill/>
                    </a:lnB>
                    <a:solidFill>
                      <a:srgbClr val="D9D9D9"/>
                    </a:solidFill>
                  </a:tcPr>
                </a:tc>
                <a:tc>
                  <a:txBody>
                    <a:bodyPr/>
                    <a:lstStyle/>
                    <a:p>
                      <a:pPr algn="ctr" fontAlgn="b"/>
                      <a:r>
                        <a:rPr lang="en-US" sz="2400" b="0" i="0" u="none" strike="noStrike">
                          <a:solidFill>
                            <a:srgbClr val="000000"/>
                          </a:solidFill>
                          <a:effectLst/>
                          <a:latin typeface="Times New Roman"/>
                          <a:cs typeface="Times New Roman"/>
                        </a:rPr>
                        <a:t>47.09%</a:t>
                      </a:r>
                    </a:p>
                  </a:txBody>
                  <a:tcPr marL="12700" marR="12700" marT="12700" marB="0" anchor="b">
                    <a:lnL>
                      <a:noFill/>
                    </a:lnL>
                    <a:lnR>
                      <a:noFill/>
                    </a:lnR>
                    <a:lnT>
                      <a:noFill/>
                    </a:lnT>
                    <a:lnB>
                      <a:noFill/>
                    </a:lnB>
                    <a:solidFill>
                      <a:srgbClr val="D9D9D9"/>
                    </a:solidFill>
                  </a:tcPr>
                </a:tc>
                <a:tc>
                  <a:txBody>
                    <a:bodyPr/>
                    <a:lstStyle/>
                    <a:p>
                      <a:pPr algn="ctr" fontAlgn="b"/>
                      <a:r>
                        <a:rPr lang="en-US" sz="2400" b="0" i="0" u="none" strike="noStrike">
                          <a:solidFill>
                            <a:srgbClr val="000000"/>
                          </a:solidFill>
                          <a:effectLst/>
                          <a:latin typeface="Times New Roman"/>
                          <a:cs typeface="Times New Roman"/>
                        </a:rPr>
                        <a:t>19.43%</a:t>
                      </a:r>
                    </a:p>
                  </a:txBody>
                  <a:tcPr marL="12700" marR="12700" marT="12700" marB="0" anchor="b">
                    <a:lnL>
                      <a:noFill/>
                    </a:lnL>
                    <a:lnR>
                      <a:noFill/>
                    </a:lnR>
                    <a:lnT>
                      <a:noFill/>
                    </a:lnT>
                    <a:lnB>
                      <a:noFill/>
                    </a:lnB>
                    <a:solidFill>
                      <a:srgbClr val="D9D9D9"/>
                    </a:solidFill>
                  </a:tcPr>
                </a:tc>
                <a:tc>
                  <a:txBody>
                    <a:bodyPr/>
                    <a:lstStyle/>
                    <a:p>
                      <a:pPr algn="ctr" fontAlgn="b"/>
                      <a:r>
                        <a:rPr lang="en-US" sz="2400" b="0" i="0" u="none" strike="noStrike">
                          <a:solidFill>
                            <a:srgbClr val="000000"/>
                          </a:solidFill>
                          <a:effectLst/>
                          <a:latin typeface="Times New Roman"/>
                          <a:cs typeface="Times New Roman"/>
                        </a:rPr>
                        <a:t>7.77%</a:t>
                      </a:r>
                    </a:p>
                  </a:txBody>
                  <a:tcPr marL="12700" marR="12700" marT="12700" marB="0" anchor="b">
                    <a:lnL>
                      <a:noFill/>
                    </a:lnL>
                    <a:lnR>
                      <a:noFill/>
                    </a:lnR>
                    <a:lnT>
                      <a:noFill/>
                    </a:lnT>
                    <a:lnB>
                      <a:noFill/>
                    </a:lnB>
                    <a:solidFill>
                      <a:srgbClr val="D9D9D9"/>
                    </a:solidFill>
                  </a:tcPr>
                </a:tc>
                <a:tc>
                  <a:txBody>
                    <a:bodyPr/>
                    <a:lstStyle/>
                    <a:p>
                      <a:pPr algn="ctr" fontAlgn="b"/>
                      <a:r>
                        <a:rPr lang="en-US" sz="2400" b="0" i="0" u="none" strike="noStrike">
                          <a:solidFill>
                            <a:srgbClr val="000000"/>
                          </a:solidFill>
                          <a:effectLst/>
                          <a:latin typeface="Times New Roman"/>
                          <a:cs typeface="Times New Roman"/>
                        </a:rPr>
                        <a:t>74.28%</a:t>
                      </a:r>
                    </a:p>
                  </a:txBody>
                  <a:tcPr marL="12700" marR="12700" marT="12700" marB="0" anchor="b">
                    <a:lnL>
                      <a:noFill/>
                    </a:lnL>
                    <a:lnR>
                      <a:noFill/>
                    </a:lnR>
                    <a:lnT>
                      <a:noFill/>
                    </a:lnT>
                    <a:lnB>
                      <a:noFill/>
                    </a:lnB>
                    <a:solidFill>
                      <a:srgbClr val="D9D9D9"/>
                    </a:solidFill>
                  </a:tcPr>
                </a:tc>
                <a:extLst>
                  <a:ext uri="{0D108BD9-81ED-4DB2-BD59-A6C34878D82A}">
                    <a16:rowId xmlns:a16="http://schemas.microsoft.com/office/drawing/2014/main" val="10005"/>
                  </a:ext>
                </a:extLst>
              </a:tr>
              <a:tr h="346111">
                <a:tc>
                  <a:txBody>
                    <a:bodyPr/>
                    <a:lstStyle/>
                    <a:p>
                      <a:pPr algn="ctr" fontAlgn="b"/>
                      <a:r>
                        <a:rPr lang="en-US" sz="2400" b="0" i="0" u="none" strike="noStrike">
                          <a:solidFill>
                            <a:srgbClr val="000000"/>
                          </a:solidFill>
                          <a:effectLst/>
                          <a:latin typeface="Times New Roman"/>
                          <a:cs typeface="Times New Roman"/>
                        </a:rPr>
                        <a:t>Chinook</a:t>
                      </a:r>
                    </a:p>
                  </a:txBody>
                  <a:tcPr marL="12700" marR="12700" marT="12700" marB="0" anchor="b">
                    <a:lnL>
                      <a:noFill/>
                    </a:lnL>
                    <a:lnR>
                      <a:noFill/>
                    </a:lnR>
                    <a:lnT>
                      <a:noFill/>
                    </a:lnT>
                    <a:lnB>
                      <a:noFill/>
                    </a:lnB>
                  </a:tcPr>
                </a:tc>
                <a:tc>
                  <a:txBody>
                    <a:bodyPr/>
                    <a:lstStyle/>
                    <a:p>
                      <a:pPr algn="ctr" fontAlgn="b"/>
                      <a:r>
                        <a:rPr lang="en-US" sz="2400" b="0" i="0" u="none" strike="noStrike">
                          <a:solidFill>
                            <a:srgbClr val="000000"/>
                          </a:solidFill>
                          <a:effectLst/>
                          <a:latin typeface="Times New Roman"/>
                          <a:cs typeface="Times New Roman"/>
                        </a:rPr>
                        <a:t>1</a:t>
                      </a:r>
                    </a:p>
                  </a:txBody>
                  <a:tcPr marL="12700" marR="12700" marT="12700" marB="0" anchor="b">
                    <a:lnL>
                      <a:noFill/>
                    </a:lnL>
                    <a:lnR>
                      <a:noFill/>
                    </a:lnR>
                    <a:lnT>
                      <a:noFill/>
                    </a:lnT>
                    <a:lnB>
                      <a:noFill/>
                    </a:lnB>
                  </a:tcPr>
                </a:tc>
                <a:tc>
                  <a:txBody>
                    <a:bodyPr/>
                    <a:lstStyle/>
                    <a:p>
                      <a:pPr algn="ctr" fontAlgn="b"/>
                      <a:r>
                        <a:rPr lang="en-US" sz="2400" b="0" i="0" u="none" strike="noStrike">
                          <a:solidFill>
                            <a:srgbClr val="000000"/>
                          </a:solidFill>
                          <a:effectLst/>
                          <a:latin typeface="Times New Roman"/>
                          <a:cs typeface="Times New Roman"/>
                        </a:rPr>
                        <a:t>39.16%</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Times New Roman"/>
                          <a:cs typeface="Times New Roman"/>
                        </a:rPr>
                        <a:t>24.10%</a:t>
                      </a:r>
                    </a:p>
                  </a:txBody>
                  <a:tcPr marL="12700" marR="12700" marT="12700" marB="0" anchor="b">
                    <a:lnL>
                      <a:noFill/>
                    </a:lnL>
                    <a:lnR>
                      <a:noFill/>
                    </a:lnR>
                    <a:lnT>
                      <a:noFill/>
                    </a:lnT>
                    <a:lnB>
                      <a:noFill/>
                    </a:lnB>
                  </a:tcPr>
                </a:tc>
                <a:tc>
                  <a:txBody>
                    <a:bodyPr/>
                    <a:lstStyle/>
                    <a:p>
                      <a:pPr algn="ctr" fontAlgn="b"/>
                      <a:r>
                        <a:rPr lang="en-US" sz="2400" b="0" i="0" u="none" strike="noStrike">
                          <a:solidFill>
                            <a:srgbClr val="000000"/>
                          </a:solidFill>
                          <a:effectLst/>
                          <a:latin typeface="Times New Roman"/>
                          <a:cs typeface="Times New Roman"/>
                        </a:rPr>
                        <a:t>9.95%</a:t>
                      </a:r>
                    </a:p>
                  </a:txBody>
                  <a:tcPr marL="12700" marR="12700" marT="12700" marB="0" anchor="b">
                    <a:lnL>
                      <a:noFill/>
                    </a:lnL>
                    <a:lnR>
                      <a:noFill/>
                    </a:lnR>
                    <a:lnT>
                      <a:noFill/>
                    </a:lnT>
                    <a:lnB>
                      <a:noFill/>
                    </a:lnB>
                  </a:tcPr>
                </a:tc>
                <a:tc>
                  <a:txBody>
                    <a:bodyPr/>
                    <a:lstStyle/>
                    <a:p>
                      <a:pPr algn="ctr" fontAlgn="b"/>
                      <a:r>
                        <a:rPr lang="en-US" sz="2400" b="0" i="0" u="none" strike="noStrike">
                          <a:solidFill>
                            <a:srgbClr val="000000"/>
                          </a:solidFill>
                          <a:effectLst/>
                          <a:latin typeface="Times New Roman"/>
                          <a:cs typeface="Times New Roman"/>
                        </a:rPr>
                        <a:t>73.20%</a:t>
                      </a:r>
                    </a:p>
                  </a:txBody>
                  <a:tcPr marL="12700" marR="12700" marT="12700" marB="0" anchor="b">
                    <a:lnL>
                      <a:noFill/>
                    </a:lnL>
                    <a:lnR>
                      <a:noFill/>
                    </a:lnR>
                    <a:lnT>
                      <a:noFill/>
                    </a:lnT>
                    <a:lnB>
                      <a:noFill/>
                    </a:lnB>
                  </a:tcPr>
                </a:tc>
                <a:extLst>
                  <a:ext uri="{0D108BD9-81ED-4DB2-BD59-A6C34878D82A}">
                    <a16:rowId xmlns:a16="http://schemas.microsoft.com/office/drawing/2014/main" val="10006"/>
                  </a:ext>
                </a:extLst>
              </a:tr>
              <a:tr h="346111">
                <a:tc>
                  <a:txBody>
                    <a:bodyPr/>
                    <a:lstStyle/>
                    <a:p>
                      <a:pPr algn="ctr" fontAlgn="b"/>
                      <a:r>
                        <a:rPr lang="en-US" sz="2400" b="0" i="0" u="none" strike="noStrike">
                          <a:solidFill>
                            <a:srgbClr val="000000"/>
                          </a:solidFill>
                          <a:effectLst/>
                          <a:latin typeface="Times New Roman"/>
                          <a:cs typeface="Times New Roman"/>
                        </a:rPr>
                        <a:t>Chinook</a:t>
                      </a:r>
                    </a:p>
                  </a:txBody>
                  <a:tcPr marL="12700" marR="12700" marT="12700" marB="0" anchor="b">
                    <a:lnL>
                      <a:noFill/>
                    </a:lnL>
                    <a:lnR>
                      <a:noFill/>
                    </a:lnR>
                    <a:lnT>
                      <a:noFill/>
                    </a:lnT>
                    <a:lnB>
                      <a:noFill/>
                    </a:lnB>
                    <a:solidFill>
                      <a:srgbClr val="D9D9D9"/>
                    </a:solidFill>
                  </a:tcPr>
                </a:tc>
                <a:tc>
                  <a:txBody>
                    <a:bodyPr/>
                    <a:lstStyle/>
                    <a:p>
                      <a:pPr algn="ctr" fontAlgn="b"/>
                      <a:r>
                        <a:rPr lang="en-US" sz="2400" b="0" i="0" u="none" strike="noStrike">
                          <a:solidFill>
                            <a:srgbClr val="000000"/>
                          </a:solidFill>
                          <a:effectLst/>
                          <a:latin typeface="Times New Roman"/>
                          <a:cs typeface="Times New Roman"/>
                        </a:rPr>
                        <a:t>5</a:t>
                      </a:r>
                    </a:p>
                  </a:txBody>
                  <a:tcPr marL="12700" marR="12700" marT="12700" marB="0" anchor="b">
                    <a:lnL>
                      <a:noFill/>
                    </a:lnL>
                    <a:lnR>
                      <a:noFill/>
                    </a:lnR>
                    <a:lnT>
                      <a:noFill/>
                    </a:lnT>
                    <a:lnB>
                      <a:noFill/>
                    </a:lnB>
                    <a:solidFill>
                      <a:srgbClr val="D9D9D9"/>
                    </a:solidFill>
                  </a:tcPr>
                </a:tc>
                <a:tc>
                  <a:txBody>
                    <a:bodyPr/>
                    <a:lstStyle/>
                    <a:p>
                      <a:pPr algn="ctr" fontAlgn="b"/>
                      <a:r>
                        <a:rPr lang="en-US" sz="2400" b="0" i="0" u="none" strike="noStrike">
                          <a:solidFill>
                            <a:srgbClr val="000000"/>
                          </a:solidFill>
                          <a:effectLst/>
                          <a:latin typeface="Times New Roman"/>
                          <a:cs typeface="Times New Roman"/>
                        </a:rPr>
                        <a:t>59.46%</a:t>
                      </a:r>
                    </a:p>
                  </a:txBody>
                  <a:tcPr marL="12700" marR="12700" marT="12700" marB="0" anchor="b">
                    <a:lnL>
                      <a:noFill/>
                    </a:lnL>
                    <a:lnR>
                      <a:noFill/>
                    </a:lnR>
                    <a:lnT>
                      <a:noFill/>
                    </a:lnT>
                    <a:lnB>
                      <a:noFill/>
                    </a:lnB>
                    <a:solidFill>
                      <a:srgbClr val="D9D9D9"/>
                    </a:solidFill>
                  </a:tcPr>
                </a:tc>
                <a:tc>
                  <a:txBody>
                    <a:bodyPr/>
                    <a:lstStyle/>
                    <a:p>
                      <a:pPr algn="ctr" fontAlgn="b"/>
                      <a:r>
                        <a:rPr lang="en-US" sz="2400" b="0" i="0" u="none" strike="noStrike">
                          <a:solidFill>
                            <a:srgbClr val="000000"/>
                          </a:solidFill>
                          <a:effectLst/>
                          <a:latin typeface="Times New Roman"/>
                          <a:cs typeface="Times New Roman"/>
                        </a:rPr>
                        <a:t>13.86%</a:t>
                      </a:r>
                    </a:p>
                  </a:txBody>
                  <a:tcPr marL="12700" marR="12700" marT="12700" marB="0" anchor="b">
                    <a:lnL>
                      <a:noFill/>
                    </a:lnL>
                    <a:lnR>
                      <a:noFill/>
                    </a:lnR>
                    <a:lnT>
                      <a:noFill/>
                    </a:lnT>
                    <a:lnB>
                      <a:noFill/>
                    </a:lnB>
                    <a:solidFill>
                      <a:srgbClr val="D9D9D9"/>
                    </a:solidFill>
                  </a:tcPr>
                </a:tc>
                <a:tc>
                  <a:txBody>
                    <a:bodyPr/>
                    <a:lstStyle/>
                    <a:p>
                      <a:pPr algn="ctr" fontAlgn="b"/>
                      <a:r>
                        <a:rPr lang="en-US" sz="2400" b="0" i="0" u="none" strike="noStrike">
                          <a:solidFill>
                            <a:srgbClr val="000000"/>
                          </a:solidFill>
                          <a:effectLst/>
                          <a:latin typeface="Times New Roman"/>
                          <a:cs typeface="Times New Roman"/>
                        </a:rPr>
                        <a:t>7.49%</a:t>
                      </a:r>
                    </a:p>
                  </a:txBody>
                  <a:tcPr marL="12700" marR="12700" marT="12700" marB="0" anchor="b">
                    <a:lnL>
                      <a:noFill/>
                    </a:lnL>
                    <a:lnR>
                      <a:noFill/>
                    </a:lnR>
                    <a:lnT>
                      <a:noFill/>
                    </a:lnT>
                    <a:lnB>
                      <a:noFill/>
                    </a:lnB>
                    <a:solidFill>
                      <a:srgbClr val="D9D9D9"/>
                    </a:solidFill>
                  </a:tcPr>
                </a:tc>
                <a:tc>
                  <a:txBody>
                    <a:bodyPr/>
                    <a:lstStyle/>
                    <a:p>
                      <a:pPr algn="ctr" fontAlgn="b"/>
                      <a:r>
                        <a:rPr lang="en-US" sz="2400" b="0" i="0" u="none" strike="noStrike">
                          <a:solidFill>
                            <a:srgbClr val="000000"/>
                          </a:solidFill>
                          <a:effectLst/>
                          <a:latin typeface="Times New Roman"/>
                          <a:cs typeface="Times New Roman"/>
                        </a:rPr>
                        <a:t>80.81%</a:t>
                      </a:r>
                    </a:p>
                  </a:txBody>
                  <a:tcPr marL="12700" marR="12700" marT="12700" marB="0" anchor="b">
                    <a:lnL>
                      <a:noFill/>
                    </a:lnL>
                    <a:lnR>
                      <a:noFill/>
                    </a:lnR>
                    <a:lnT>
                      <a:noFill/>
                    </a:lnT>
                    <a:lnB>
                      <a:noFill/>
                    </a:lnB>
                    <a:solidFill>
                      <a:srgbClr val="D9D9D9"/>
                    </a:solidFill>
                  </a:tcPr>
                </a:tc>
                <a:extLst>
                  <a:ext uri="{0D108BD9-81ED-4DB2-BD59-A6C34878D82A}">
                    <a16:rowId xmlns:a16="http://schemas.microsoft.com/office/drawing/2014/main" val="10007"/>
                  </a:ext>
                </a:extLst>
              </a:tr>
              <a:tr h="346111">
                <a:tc>
                  <a:txBody>
                    <a:bodyPr/>
                    <a:lstStyle/>
                    <a:p>
                      <a:pPr algn="ctr" fontAlgn="b"/>
                      <a:r>
                        <a:rPr lang="en-US" sz="2400" b="0" i="0" u="none" strike="noStrike">
                          <a:solidFill>
                            <a:srgbClr val="000000"/>
                          </a:solidFill>
                          <a:effectLst/>
                          <a:latin typeface="Times New Roman"/>
                          <a:cs typeface="Times New Roman"/>
                        </a:rPr>
                        <a:t>Columbus</a:t>
                      </a:r>
                    </a:p>
                  </a:txBody>
                  <a:tcPr marL="12700" marR="12700" marT="12700" marB="0" anchor="b">
                    <a:lnL>
                      <a:noFill/>
                    </a:lnL>
                    <a:lnR>
                      <a:noFill/>
                    </a:lnR>
                    <a:lnT>
                      <a:noFill/>
                    </a:lnT>
                    <a:lnB>
                      <a:noFill/>
                    </a:lnB>
                  </a:tcPr>
                </a:tc>
                <a:tc>
                  <a:txBody>
                    <a:bodyPr/>
                    <a:lstStyle/>
                    <a:p>
                      <a:pPr algn="ctr" fontAlgn="b"/>
                      <a:r>
                        <a:rPr lang="en-US" sz="2400" b="0" i="0" u="none" strike="noStrike" dirty="0" err="1">
                          <a:solidFill>
                            <a:srgbClr val="000000"/>
                          </a:solidFill>
                          <a:effectLst/>
                          <a:latin typeface="Times New Roman"/>
                          <a:cs typeface="Times New Roman"/>
                        </a:rPr>
                        <a:t>HopUnion</a:t>
                      </a:r>
                      <a:endParaRPr lang="en-US" sz="2400" b="0" i="0" u="none" strike="noStrike" dirty="0">
                        <a:solidFill>
                          <a:srgbClr val="000000"/>
                        </a:solidFill>
                        <a:effectLst/>
                        <a:latin typeface="Times New Roman"/>
                        <a:cs typeface="Times New Roman"/>
                      </a:endParaRP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Times New Roman"/>
                          <a:cs typeface="Times New Roman"/>
                        </a:rPr>
                        <a:t>45.00%</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Times New Roman"/>
                          <a:cs typeface="Times New Roman"/>
                        </a:rPr>
                        <a:t>15.00%</a:t>
                      </a:r>
                    </a:p>
                  </a:txBody>
                  <a:tcPr marL="12700" marR="12700" marT="12700" marB="0" anchor="b">
                    <a:lnL>
                      <a:noFill/>
                    </a:lnL>
                    <a:lnR>
                      <a:noFill/>
                    </a:lnR>
                    <a:lnT>
                      <a:noFill/>
                    </a:lnT>
                    <a:lnB>
                      <a:noFill/>
                    </a:lnB>
                  </a:tcPr>
                </a:tc>
                <a:tc>
                  <a:txBody>
                    <a:bodyPr/>
                    <a:lstStyle/>
                    <a:p>
                      <a:pPr algn="ctr" fontAlgn="b"/>
                      <a:r>
                        <a:rPr lang="en-US" sz="2400" b="0" i="0" u="none" strike="noStrike">
                          <a:solidFill>
                            <a:srgbClr val="000000"/>
                          </a:solidFill>
                          <a:effectLst/>
                          <a:latin typeface="Times New Roman"/>
                          <a:cs typeface="Times New Roman"/>
                        </a:rPr>
                        <a:t>10.00%</a:t>
                      </a:r>
                    </a:p>
                  </a:txBody>
                  <a:tcPr marL="12700" marR="12700" marT="12700" marB="0" anchor="b">
                    <a:lnL>
                      <a:noFill/>
                    </a:lnL>
                    <a:lnR>
                      <a:noFill/>
                    </a:lnR>
                    <a:lnT>
                      <a:noFill/>
                    </a:lnT>
                    <a:lnB>
                      <a:noFill/>
                    </a:lnB>
                  </a:tcPr>
                </a:tc>
                <a:tc>
                  <a:txBody>
                    <a:bodyPr/>
                    <a:lstStyle/>
                    <a:p>
                      <a:pPr algn="ctr" fontAlgn="b"/>
                      <a:r>
                        <a:rPr lang="en-US" sz="2400" b="0" i="0" u="none" strike="noStrike">
                          <a:solidFill>
                            <a:srgbClr val="000000"/>
                          </a:solidFill>
                          <a:effectLst/>
                          <a:latin typeface="Times New Roman"/>
                          <a:cs typeface="Times New Roman"/>
                        </a:rPr>
                        <a:t>70.00%</a:t>
                      </a:r>
                    </a:p>
                  </a:txBody>
                  <a:tcPr marL="12700" marR="12700" marT="12700" marB="0" anchor="b">
                    <a:lnL>
                      <a:noFill/>
                    </a:lnL>
                    <a:lnR>
                      <a:noFill/>
                    </a:lnR>
                    <a:lnT>
                      <a:noFill/>
                    </a:lnT>
                    <a:lnB>
                      <a:noFill/>
                    </a:lnB>
                  </a:tcPr>
                </a:tc>
                <a:extLst>
                  <a:ext uri="{0D108BD9-81ED-4DB2-BD59-A6C34878D82A}">
                    <a16:rowId xmlns:a16="http://schemas.microsoft.com/office/drawing/2014/main" val="10008"/>
                  </a:ext>
                </a:extLst>
              </a:tr>
              <a:tr h="346111">
                <a:tc>
                  <a:txBody>
                    <a:bodyPr/>
                    <a:lstStyle/>
                    <a:p>
                      <a:pPr algn="ctr" fontAlgn="b"/>
                      <a:r>
                        <a:rPr lang="en-US" sz="2400" b="0" i="0" u="none" strike="noStrike">
                          <a:solidFill>
                            <a:srgbClr val="000000"/>
                          </a:solidFill>
                          <a:effectLst/>
                          <a:latin typeface="Times New Roman"/>
                          <a:cs typeface="Times New Roman"/>
                        </a:rPr>
                        <a:t>Columbus</a:t>
                      </a:r>
                    </a:p>
                  </a:txBody>
                  <a:tcPr marL="12700" marR="12700" marT="12700" marB="0" anchor="b">
                    <a:lnL>
                      <a:noFill/>
                    </a:lnL>
                    <a:lnR>
                      <a:noFill/>
                    </a:lnR>
                    <a:lnT>
                      <a:noFill/>
                    </a:lnT>
                    <a:lnB>
                      <a:noFill/>
                    </a:lnB>
                    <a:solidFill>
                      <a:srgbClr val="D9D9D9"/>
                    </a:solidFill>
                  </a:tcPr>
                </a:tc>
                <a:tc>
                  <a:txBody>
                    <a:bodyPr/>
                    <a:lstStyle/>
                    <a:p>
                      <a:pPr algn="ctr" fontAlgn="b"/>
                      <a:r>
                        <a:rPr lang="en-US" sz="2400" b="0" i="0" u="none" strike="noStrike">
                          <a:solidFill>
                            <a:srgbClr val="000000"/>
                          </a:solidFill>
                          <a:effectLst/>
                          <a:latin typeface="Times New Roman"/>
                          <a:cs typeface="Times New Roman"/>
                        </a:rPr>
                        <a:t>1</a:t>
                      </a:r>
                    </a:p>
                  </a:txBody>
                  <a:tcPr marL="12700" marR="12700" marT="12700" marB="0" anchor="b">
                    <a:lnL>
                      <a:noFill/>
                    </a:lnL>
                    <a:lnR>
                      <a:noFill/>
                    </a:lnR>
                    <a:lnT>
                      <a:noFill/>
                    </a:lnT>
                    <a:lnB>
                      <a:noFill/>
                    </a:lnB>
                    <a:solidFill>
                      <a:srgbClr val="D9D9D9"/>
                    </a:solidFill>
                  </a:tcPr>
                </a:tc>
                <a:tc>
                  <a:txBody>
                    <a:bodyPr/>
                    <a:lstStyle/>
                    <a:p>
                      <a:pPr algn="ctr" fontAlgn="b"/>
                      <a:r>
                        <a:rPr lang="en-US" sz="2400" b="0" i="0" u="none" strike="noStrike">
                          <a:solidFill>
                            <a:srgbClr val="000000"/>
                          </a:solidFill>
                          <a:effectLst/>
                          <a:latin typeface="Times New Roman"/>
                          <a:cs typeface="Times New Roman"/>
                        </a:rPr>
                        <a:t>67.41%</a:t>
                      </a:r>
                    </a:p>
                  </a:txBody>
                  <a:tcPr marL="12700" marR="12700" marT="12700" marB="0" anchor="b">
                    <a:lnL>
                      <a:noFill/>
                    </a:lnL>
                    <a:lnR>
                      <a:noFill/>
                    </a:lnR>
                    <a:lnT>
                      <a:noFill/>
                    </a:lnT>
                    <a:lnB>
                      <a:noFill/>
                    </a:lnB>
                    <a:solidFill>
                      <a:srgbClr val="D9D9D9"/>
                    </a:solidFill>
                  </a:tcPr>
                </a:tc>
                <a:tc>
                  <a:txBody>
                    <a:bodyPr/>
                    <a:lstStyle/>
                    <a:p>
                      <a:pPr algn="ctr" fontAlgn="b"/>
                      <a:r>
                        <a:rPr lang="en-US" sz="2400" b="0" i="0" u="none" strike="noStrike">
                          <a:solidFill>
                            <a:srgbClr val="000000"/>
                          </a:solidFill>
                          <a:effectLst/>
                          <a:latin typeface="Times New Roman"/>
                          <a:cs typeface="Times New Roman"/>
                        </a:rPr>
                        <a:t>10.22%</a:t>
                      </a:r>
                    </a:p>
                  </a:txBody>
                  <a:tcPr marL="12700" marR="12700" marT="12700" marB="0" anchor="b">
                    <a:lnL>
                      <a:noFill/>
                    </a:lnL>
                    <a:lnR>
                      <a:noFill/>
                    </a:lnR>
                    <a:lnT>
                      <a:noFill/>
                    </a:lnT>
                    <a:lnB>
                      <a:noFill/>
                    </a:lnB>
                    <a:solidFill>
                      <a:srgbClr val="D9D9D9"/>
                    </a:solidFill>
                  </a:tcPr>
                </a:tc>
                <a:tc>
                  <a:txBody>
                    <a:bodyPr/>
                    <a:lstStyle/>
                    <a:p>
                      <a:pPr algn="ctr" fontAlgn="b"/>
                      <a:r>
                        <a:rPr lang="en-US" sz="2400" b="0" i="0" u="none" strike="noStrike" dirty="0">
                          <a:solidFill>
                            <a:srgbClr val="000000"/>
                          </a:solidFill>
                          <a:effectLst/>
                          <a:latin typeface="Times New Roman"/>
                          <a:cs typeface="Times New Roman"/>
                        </a:rPr>
                        <a:t>6.99%</a:t>
                      </a:r>
                    </a:p>
                  </a:txBody>
                  <a:tcPr marL="12700" marR="12700" marT="12700" marB="0" anchor="b">
                    <a:lnL>
                      <a:noFill/>
                    </a:lnL>
                    <a:lnR>
                      <a:noFill/>
                    </a:lnR>
                    <a:lnT>
                      <a:noFill/>
                    </a:lnT>
                    <a:lnB>
                      <a:noFill/>
                    </a:lnB>
                    <a:solidFill>
                      <a:srgbClr val="D9D9D9"/>
                    </a:solidFill>
                  </a:tcPr>
                </a:tc>
                <a:tc>
                  <a:txBody>
                    <a:bodyPr/>
                    <a:lstStyle/>
                    <a:p>
                      <a:pPr algn="ctr" fontAlgn="b"/>
                      <a:r>
                        <a:rPr lang="en-US" sz="2400" b="0" i="0" u="none" strike="noStrike">
                          <a:solidFill>
                            <a:srgbClr val="000000"/>
                          </a:solidFill>
                          <a:effectLst/>
                          <a:latin typeface="Times New Roman"/>
                          <a:cs typeface="Times New Roman"/>
                        </a:rPr>
                        <a:t>84.62%</a:t>
                      </a:r>
                    </a:p>
                  </a:txBody>
                  <a:tcPr marL="12700" marR="12700" marT="12700" marB="0" anchor="b">
                    <a:lnL>
                      <a:noFill/>
                    </a:lnL>
                    <a:lnR>
                      <a:noFill/>
                    </a:lnR>
                    <a:lnT>
                      <a:noFill/>
                    </a:lnT>
                    <a:lnB>
                      <a:noFill/>
                    </a:lnB>
                    <a:solidFill>
                      <a:srgbClr val="D9D9D9"/>
                    </a:solidFill>
                  </a:tcPr>
                </a:tc>
                <a:extLst>
                  <a:ext uri="{0D108BD9-81ED-4DB2-BD59-A6C34878D82A}">
                    <a16:rowId xmlns:a16="http://schemas.microsoft.com/office/drawing/2014/main" val="10009"/>
                  </a:ext>
                </a:extLst>
              </a:tr>
              <a:tr h="346111">
                <a:tc>
                  <a:txBody>
                    <a:bodyPr/>
                    <a:lstStyle/>
                    <a:p>
                      <a:pPr algn="ctr" fontAlgn="b"/>
                      <a:r>
                        <a:rPr lang="en-US" sz="2400" b="0" i="0" u="none" strike="noStrike">
                          <a:solidFill>
                            <a:srgbClr val="000000"/>
                          </a:solidFill>
                          <a:effectLst/>
                          <a:latin typeface="Times New Roman"/>
                          <a:cs typeface="Times New Roman"/>
                        </a:rPr>
                        <a:t>Nugget</a:t>
                      </a:r>
                    </a:p>
                  </a:txBody>
                  <a:tcPr marL="12700" marR="12700" marT="12700" marB="0" anchor="b">
                    <a:lnL>
                      <a:noFill/>
                    </a:lnL>
                    <a:lnR>
                      <a:noFill/>
                    </a:lnR>
                    <a:lnT>
                      <a:noFill/>
                    </a:lnT>
                    <a:lnB>
                      <a:noFill/>
                    </a:lnB>
                  </a:tcPr>
                </a:tc>
                <a:tc>
                  <a:txBody>
                    <a:bodyPr/>
                    <a:lstStyle/>
                    <a:p>
                      <a:pPr algn="ctr" fontAlgn="b"/>
                      <a:r>
                        <a:rPr lang="en-US" sz="2400" b="0" i="0" u="none" strike="noStrike" dirty="0" err="1" smtClean="0">
                          <a:solidFill>
                            <a:srgbClr val="000000"/>
                          </a:solidFill>
                          <a:effectLst/>
                          <a:latin typeface="Times New Roman"/>
                          <a:cs typeface="Times New Roman"/>
                        </a:rPr>
                        <a:t>HopUnion</a:t>
                      </a:r>
                      <a:endParaRPr lang="en-US" sz="2400" b="0" i="0" u="none" strike="noStrike" dirty="0">
                        <a:solidFill>
                          <a:srgbClr val="000000"/>
                        </a:solidFill>
                        <a:effectLst/>
                        <a:latin typeface="Times New Roman"/>
                        <a:cs typeface="Times New Roman"/>
                      </a:endParaRPr>
                    </a:p>
                  </a:txBody>
                  <a:tcPr marL="12700" marR="12700" marT="12700" marB="0" anchor="b">
                    <a:lnL>
                      <a:noFill/>
                    </a:lnL>
                    <a:lnR>
                      <a:noFill/>
                    </a:lnR>
                    <a:lnT>
                      <a:noFill/>
                    </a:lnT>
                    <a:lnB>
                      <a:noFill/>
                    </a:lnB>
                  </a:tcPr>
                </a:tc>
                <a:tc>
                  <a:txBody>
                    <a:bodyPr/>
                    <a:lstStyle/>
                    <a:p>
                      <a:pPr algn="ctr" fontAlgn="b"/>
                      <a:r>
                        <a:rPr lang="en-US" sz="2400" b="0" i="0" u="none" strike="noStrike">
                          <a:solidFill>
                            <a:srgbClr val="000000"/>
                          </a:solidFill>
                          <a:effectLst/>
                          <a:latin typeface="Times New Roman"/>
                          <a:cs typeface="Times New Roman"/>
                        </a:rPr>
                        <a:t>51.50%</a:t>
                      </a:r>
                    </a:p>
                  </a:txBody>
                  <a:tcPr marL="12700" marR="12700" marT="12700" marB="0" anchor="b">
                    <a:lnL>
                      <a:noFill/>
                    </a:lnL>
                    <a:lnR>
                      <a:noFill/>
                    </a:lnR>
                    <a:lnT>
                      <a:noFill/>
                    </a:lnT>
                    <a:lnB>
                      <a:noFill/>
                    </a:lnB>
                  </a:tcPr>
                </a:tc>
                <a:tc>
                  <a:txBody>
                    <a:bodyPr/>
                    <a:lstStyle/>
                    <a:p>
                      <a:pPr algn="ctr" fontAlgn="b"/>
                      <a:r>
                        <a:rPr lang="en-US" sz="2400" b="0" i="0" u="none" strike="noStrike">
                          <a:solidFill>
                            <a:srgbClr val="000000"/>
                          </a:solidFill>
                          <a:effectLst/>
                          <a:latin typeface="Times New Roman"/>
                          <a:cs typeface="Times New Roman"/>
                        </a:rPr>
                        <a:t>17.50%</a:t>
                      </a:r>
                    </a:p>
                  </a:txBody>
                  <a:tcPr marL="12700" marR="12700" marT="12700" marB="0" anchor="b">
                    <a:lnL>
                      <a:noFill/>
                    </a:lnL>
                    <a:lnR>
                      <a:noFill/>
                    </a:lnR>
                    <a:lnT>
                      <a:noFill/>
                    </a:lnT>
                    <a:lnB>
                      <a:noFill/>
                    </a:lnB>
                  </a:tcPr>
                </a:tc>
                <a:tc>
                  <a:txBody>
                    <a:bodyPr/>
                    <a:lstStyle/>
                    <a:p>
                      <a:pPr algn="ctr" fontAlgn="b"/>
                      <a:r>
                        <a:rPr lang="en-US" sz="2400" b="0" i="0" u="none" strike="noStrike">
                          <a:solidFill>
                            <a:srgbClr val="000000"/>
                          </a:solidFill>
                          <a:effectLst/>
                          <a:latin typeface="Times New Roman"/>
                          <a:cs typeface="Times New Roman"/>
                        </a:rPr>
                        <a:t>8.00%</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Times New Roman"/>
                          <a:cs typeface="Times New Roman"/>
                        </a:rPr>
                        <a:t>77.00%</a:t>
                      </a:r>
                    </a:p>
                  </a:txBody>
                  <a:tcPr marL="12700" marR="12700" marT="12700" marB="0" anchor="b">
                    <a:lnL>
                      <a:noFill/>
                    </a:lnL>
                    <a:lnR>
                      <a:noFill/>
                    </a:lnR>
                    <a:lnT>
                      <a:noFill/>
                    </a:lnT>
                    <a:lnB>
                      <a:noFill/>
                    </a:lnB>
                  </a:tcPr>
                </a:tc>
                <a:extLst>
                  <a:ext uri="{0D108BD9-81ED-4DB2-BD59-A6C34878D82A}">
                    <a16:rowId xmlns:a16="http://schemas.microsoft.com/office/drawing/2014/main" val="10010"/>
                  </a:ext>
                </a:extLst>
              </a:tr>
              <a:tr h="346111">
                <a:tc>
                  <a:txBody>
                    <a:bodyPr/>
                    <a:lstStyle/>
                    <a:p>
                      <a:pPr algn="ctr" fontAlgn="b"/>
                      <a:r>
                        <a:rPr lang="en-US" sz="2400" b="0" i="0" u="none" strike="noStrike" dirty="0">
                          <a:solidFill>
                            <a:srgbClr val="000000"/>
                          </a:solidFill>
                          <a:effectLst/>
                          <a:latin typeface="Calibri"/>
                        </a:rPr>
                        <a:t>Nugget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400" b="0" i="0" u="none" strike="noStrike" dirty="0">
                          <a:solidFill>
                            <a:srgbClr val="000000"/>
                          </a:solidFill>
                          <a:effectLst/>
                          <a:latin typeface="Calibri"/>
                        </a:rPr>
                        <a:t>5</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400" b="0" i="0" u="none" strike="noStrike" dirty="0">
                          <a:solidFill>
                            <a:srgbClr val="000000"/>
                          </a:solidFill>
                          <a:effectLst/>
                          <a:latin typeface="Calibri"/>
                        </a:rPr>
                        <a:t>51.47%</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400" b="0" i="0" u="none" strike="noStrike">
                          <a:solidFill>
                            <a:srgbClr val="000000"/>
                          </a:solidFill>
                          <a:effectLst/>
                          <a:latin typeface="Calibri"/>
                        </a:rPr>
                        <a:t>23.71%</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400" b="0" i="0" u="none" strike="noStrike" dirty="0">
                          <a:solidFill>
                            <a:srgbClr val="000000"/>
                          </a:solidFill>
                          <a:effectLst/>
                          <a:latin typeface="Calibri"/>
                        </a:rPr>
                        <a:t>9.76%</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400" b="0" i="0" u="none" strike="noStrike" dirty="0">
                          <a:solidFill>
                            <a:srgbClr val="000000"/>
                          </a:solidFill>
                          <a:effectLst/>
                          <a:latin typeface="Calibri"/>
                        </a:rPr>
                        <a:t>84.94%</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1"/>
                  </a:ext>
                </a:extLst>
              </a:tr>
            </a:tbl>
          </a:graphicData>
        </a:graphic>
      </p:graphicFrame>
      <p:sp>
        <p:nvSpPr>
          <p:cNvPr id="101" name="Rectangle 100"/>
          <p:cNvSpPr/>
          <p:nvPr/>
        </p:nvSpPr>
        <p:spPr>
          <a:xfrm>
            <a:off x="10727444" y="18292838"/>
            <a:ext cx="11582400" cy="954107"/>
          </a:xfrm>
          <a:prstGeom prst="rect">
            <a:avLst/>
          </a:prstGeom>
        </p:spPr>
        <p:txBody>
          <a:bodyPr wrap="square">
            <a:spAutoFit/>
          </a:bodyPr>
          <a:lstStyle/>
          <a:p>
            <a:pPr algn="just"/>
            <a:r>
              <a:rPr lang="en-US" sz="2800" dirty="0" smtClean="0">
                <a:latin typeface="Times"/>
                <a:cs typeface="Times"/>
              </a:rPr>
              <a:t>Table 2. </a:t>
            </a:r>
            <a:r>
              <a:rPr lang="en-US" sz="2800" b="0" dirty="0" smtClean="0">
                <a:latin typeface="Times"/>
                <a:cs typeface="Times"/>
              </a:rPr>
              <a:t>Major Volatile Oil Composition </a:t>
            </a:r>
            <a:r>
              <a:rPr lang="en-US" sz="2800" b="0" dirty="0">
                <a:latin typeface="Times"/>
                <a:cs typeface="Times"/>
              </a:rPr>
              <a:t>of H</a:t>
            </a:r>
            <a:r>
              <a:rPr lang="en-US" sz="2800" b="0" dirty="0" smtClean="0">
                <a:latin typeface="Times"/>
                <a:cs typeface="Times"/>
              </a:rPr>
              <a:t>op </a:t>
            </a:r>
            <a:r>
              <a:rPr lang="en-US" sz="2800" b="0" dirty="0">
                <a:latin typeface="Times"/>
                <a:cs typeface="Times"/>
              </a:rPr>
              <a:t>V</a:t>
            </a:r>
            <a:r>
              <a:rPr lang="en-US" sz="2800" b="0" dirty="0" smtClean="0">
                <a:latin typeface="Times"/>
                <a:cs typeface="Times"/>
              </a:rPr>
              <a:t>arieties Grown </a:t>
            </a:r>
            <a:r>
              <a:rPr lang="en-US" sz="2800" b="0" dirty="0">
                <a:latin typeface="Times"/>
                <a:cs typeface="Times"/>
              </a:rPr>
              <a:t>in New </a:t>
            </a:r>
            <a:r>
              <a:rPr lang="en-US" sz="2800" b="0" dirty="0" smtClean="0">
                <a:latin typeface="Times"/>
                <a:cs typeface="Times"/>
              </a:rPr>
              <a:t>Jersey as Compared to </a:t>
            </a:r>
            <a:r>
              <a:rPr lang="en-US" sz="2800" b="0" dirty="0" err="1" smtClean="0">
                <a:latin typeface="Times"/>
                <a:cs typeface="Times"/>
              </a:rPr>
              <a:t>HopUnion</a:t>
            </a:r>
            <a:r>
              <a:rPr lang="en-US" sz="2800" b="0" dirty="0" smtClean="0">
                <a:latin typeface="Times"/>
                <a:cs typeface="Times"/>
              </a:rPr>
              <a:t> LLC (Washington, USA)  </a:t>
            </a:r>
            <a:endParaRPr lang="en-US" sz="2800" b="0" dirty="0">
              <a:latin typeface="Times"/>
              <a:cs typeface="Times"/>
            </a:endParaRPr>
          </a:p>
        </p:txBody>
      </p:sp>
      <p:sp>
        <p:nvSpPr>
          <p:cNvPr id="105" name="Rectangle 104"/>
          <p:cNvSpPr/>
          <p:nvPr/>
        </p:nvSpPr>
        <p:spPr>
          <a:xfrm>
            <a:off x="16687800" y="33756600"/>
            <a:ext cx="5778500" cy="954107"/>
          </a:xfrm>
          <a:prstGeom prst="rect">
            <a:avLst/>
          </a:prstGeom>
        </p:spPr>
        <p:txBody>
          <a:bodyPr wrap="square">
            <a:spAutoFit/>
          </a:bodyPr>
          <a:lstStyle/>
          <a:p>
            <a:pPr algn="just"/>
            <a:r>
              <a:rPr lang="en-US" sz="2800" dirty="0" smtClean="0">
                <a:latin typeface="Times"/>
                <a:cs typeface="Times"/>
              </a:rPr>
              <a:t>Fig 3</a:t>
            </a:r>
            <a:r>
              <a:rPr lang="en-US" sz="2800" dirty="0">
                <a:latin typeface="Times"/>
                <a:cs typeface="Times"/>
              </a:rPr>
              <a:t>a</a:t>
            </a:r>
            <a:r>
              <a:rPr lang="en-US" sz="2800" dirty="0" smtClean="0">
                <a:latin typeface="Times"/>
                <a:cs typeface="Times"/>
              </a:rPr>
              <a:t>.</a:t>
            </a:r>
            <a:r>
              <a:rPr lang="en-US" sz="2800" b="0" dirty="0" smtClean="0">
                <a:latin typeface="Times"/>
                <a:cs typeface="Times"/>
              </a:rPr>
              <a:t> Growing bine and </a:t>
            </a:r>
            <a:r>
              <a:rPr lang="en-US" sz="2800" dirty="0" smtClean="0">
                <a:latin typeface="Times"/>
                <a:cs typeface="Times"/>
              </a:rPr>
              <a:t>b. </a:t>
            </a:r>
            <a:r>
              <a:rPr lang="en-US" sz="2800" b="0" dirty="0" smtClean="0">
                <a:latin typeface="Times"/>
                <a:cs typeface="Times"/>
              </a:rPr>
              <a:t>mature cones of hop variety ‘Chinook’</a:t>
            </a:r>
            <a:endParaRPr lang="en-US" sz="2800" b="0" dirty="0">
              <a:latin typeface="Times"/>
              <a:cs typeface="Times"/>
            </a:endParaRPr>
          </a:p>
        </p:txBody>
      </p:sp>
      <p:sp>
        <p:nvSpPr>
          <p:cNvPr id="1196" name="Rectangle 1195"/>
          <p:cNvSpPr/>
          <p:nvPr/>
        </p:nvSpPr>
        <p:spPr>
          <a:xfrm>
            <a:off x="16687800" y="28346400"/>
            <a:ext cx="338554" cy="461665"/>
          </a:xfrm>
          <a:prstGeom prst="rect">
            <a:avLst/>
          </a:prstGeom>
        </p:spPr>
        <p:txBody>
          <a:bodyPr wrap="none">
            <a:spAutoFit/>
          </a:bodyPr>
          <a:lstStyle/>
          <a:p>
            <a:r>
              <a:rPr lang="en-US" dirty="0">
                <a:latin typeface="Times"/>
                <a:cs typeface="Times"/>
              </a:rPr>
              <a:t>a</a:t>
            </a:r>
            <a:endParaRPr lang="en-US" dirty="0"/>
          </a:p>
        </p:txBody>
      </p:sp>
      <p:sp>
        <p:nvSpPr>
          <p:cNvPr id="1197" name="Rectangle 1196"/>
          <p:cNvSpPr/>
          <p:nvPr/>
        </p:nvSpPr>
        <p:spPr>
          <a:xfrm>
            <a:off x="19735800" y="28341935"/>
            <a:ext cx="355837" cy="461665"/>
          </a:xfrm>
          <a:prstGeom prst="rect">
            <a:avLst/>
          </a:prstGeom>
        </p:spPr>
        <p:txBody>
          <a:bodyPr wrap="none">
            <a:spAutoFit/>
          </a:bodyPr>
          <a:lstStyle/>
          <a:p>
            <a:r>
              <a:rPr lang="en-US" dirty="0" smtClean="0">
                <a:latin typeface="Times"/>
                <a:cs typeface="Times"/>
              </a:rPr>
              <a:t>b</a:t>
            </a:r>
            <a:endParaRPr lang="en-US" dirty="0"/>
          </a:p>
        </p:txBody>
      </p:sp>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663048" y="226000"/>
            <a:ext cx="5104965" cy="4421455"/>
          </a:xfrm>
          <a:prstGeom prst="rect">
            <a:avLst/>
          </a:prstGeom>
        </p:spPr>
      </p:pic>
      <p:sp>
        <p:nvSpPr>
          <p:cNvPr id="61" name="Oval 60"/>
          <p:cNvSpPr/>
          <p:nvPr/>
        </p:nvSpPr>
        <p:spPr bwMode="auto">
          <a:xfrm>
            <a:off x="13282906" y="27370306"/>
            <a:ext cx="1305810" cy="1399081"/>
          </a:xfrm>
          <a:prstGeom prst="ellipse">
            <a:avLst/>
          </a:prstGeom>
          <a:solidFill>
            <a:srgbClr val="D2103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3" name="Oval 62"/>
          <p:cNvSpPr/>
          <p:nvPr/>
        </p:nvSpPr>
        <p:spPr bwMode="auto">
          <a:xfrm>
            <a:off x="15240000" y="23915876"/>
            <a:ext cx="1029316" cy="1055629"/>
          </a:xfrm>
          <a:prstGeom prst="ellipse">
            <a:avLst/>
          </a:prstGeom>
          <a:solidFill>
            <a:srgbClr val="D2103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4" name="TextBox 63"/>
          <p:cNvSpPr txBox="1"/>
          <p:nvPr/>
        </p:nvSpPr>
        <p:spPr>
          <a:xfrm>
            <a:off x="13677362" y="27658898"/>
            <a:ext cx="932721" cy="861774"/>
          </a:xfrm>
          <a:prstGeom prst="rect">
            <a:avLst/>
          </a:prstGeom>
          <a:noFill/>
        </p:spPr>
        <p:txBody>
          <a:bodyPr wrap="square" rtlCol="0">
            <a:spAutoFit/>
          </a:bodyPr>
          <a:lstStyle/>
          <a:p>
            <a:r>
              <a:rPr lang="en-US" sz="5000" dirty="0"/>
              <a:t>6</a:t>
            </a:r>
            <a:endParaRPr lang="en-US" sz="5000" dirty="0"/>
          </a:p>
        </p:txBody>
      </p:sp>
      <p:sp>
        <p:nvSpPr>
          <p:cNvPr id="65" name="TextBox 64"/>
          <p:cNvSpPr txBox="1"/>
          <p:nvPr/>
        </p:nvSpPr>
        <p:spPr>
          <a:xfrm>
            <a:off x="15495030" y="24012803"/>
            <a:ext cx="932721" cy="861774"/>
          </a:xfrm>
          <a:prstGeom prst="rect">
            <a:avLst/>
          </a:prstGeom>
          <a:noFill/>
        </p:spPr>
        <p:txBody>
          <a:bodyPr wrap="square" rtlCol="0">
            <a:spAutoFit/>
          </a:bodyPr>
          <a:lstStyle/>
          <a:p>
            <a:r>
              <a:rPr lang="en-US" sz="5000" dirty="0" smtClean="0"/>
              <a:t>7</a:t>
            </a:r>
            <a:endParaRPr lang="en-US" sz="5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Designs\Nature.pot</Template>
  <TotalTime>28111</TotalTime>
  <Words>1524</Words>
  <Application>Microsoft Office PowerPoint</Application>
  <PresentationFormat>Custom</PresentationFormat>
  <Paragraphs>270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맑은 고딕</vt:lpstr>
      <vt:lpstr>Arial</vt:lpstr>
      <vt:lpstr>Calibri</vt:lpstr>
      <vt:lpstr>굴림</vt:lpstr>
      <vt:lpstr>Times</vt:lpstr>
      <vt:lpstr>Times New Roman</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Simon</dc:creator>
  <cp:lastModifiedBy>Megan</cp:lastModifiedBy>
  <cp:revision>792</cp:revision>
  <cp:lastPrinted>2013-05-29T17:49:03Z</cp:lastPrinted>
  <dcterms:created xsi:type="dcterms:W3CDTF">2001-02-08T15:38:21Z</dcterms:created>
  <dcterms:modified xsi:type="dcterms:W3CDTF">2017-06-09T16:50:52Z</dcterms:modified>
</cp:coreProperties>
</file>