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2918400" cy="36576000"/>
  <p:notesSz cx="7102475" cy="9388475"/>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b="1"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b="1"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b="1"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b="1" kern="1200">
        <a:solidFill>
          <a:schemeClr val="tx1"/>
        </a:solidFill>
        <a:latin typeface="Times New Roman" pitchFamily="18" charset="0"/>
        <a:ea typeface="+mn-ea"/>
        <a:cs typeface="Arial" charset="0"/>
      </a:defRPr>
    </a:lvl5pPr>
    <a:lvl6pPr marL="2286000" algn="l" defTabSz="914400" rtl="0" eaLnBrk="1" latinLnBrk="0" hangingPunct="1">
      <a:defRPr sz="2400" b="1" kern="1200">
        <a:solidFill>
          <a:schemeClr val="tx1"/>
        </a:solidFill>
        <a:latin typeface="Times New Roman" pitchFamily="18" charset="0"/>
        <a:ea typeface="+mn-ea"/>
        <a:cs typeface="Arial" charset="0"/>
      </a:defRPr>
    </a:lvl6pPr>
    <a:lvl7pPr marL="2743200" algn="l" defTabSz="914400" rtl="0" eaLnBrk="1" latinLnBrk="0" hangingPunct="1">
      <a:defRPr sz="2400" b="1" kern="1200">
        <a:solidFill>
          <a:schemeClr val="tx1"/>
        </a:solidFill>
        <a:latin typeface="Times New Roman" pitchFamily="18" charset="0"/>
        <a:ea typeface="+mn-ea"/>
        <a:cs typeface="Arial" charset="0"/>
      </a:defRPr>
    </a:lvl7pPr>
    <a:lvl8pPr marL="3200400" algn="l" defTabSz="914400" rtl="0" eaLnBrk="1" latinLnBrk="0" hangingPunct="1">
      <a:defRPr sz="2400" b="1" kern="1200">
        <a:solidFill>
          <a:schemeClr val="tx1"/>
        </a:solidFill>
        <a:latin typeface="Times New Roman" pitchFamily="18" charset="0"/>
        <a:ea typeface="+mn-ea"/>
        <a:cs typeface="Arial" charset="0"/>
      </a:defRPr>
    </a:lvl8pPr>
    <a:lvl9pPr marL="3657600" algn="l" defTabSz="914400" rtl="0" eaLnBrk="1" latinLnBrk="0" hangingPunct="1">
      <a:defRPr sz="2400" b="1"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1520">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FFC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7050" autoAdjust="0"/>
    <p:restoredTop sz="99376" autoAdjust="0"/>
  </p:normalViewPr>
  <p:slideViewPr>
    <p:cSldViewPr>
      <p:cViewPr>
        <p:scale>
          <a:sx n="40" d="100"/>
          <a:sy n="40" d="100"/>
        </p:scale>
        <p:origin x="-2502" y="-5334"/>
      </p:cViewPr>
      <p:guideLst>
        <p:guide orient="horz" pos="11520"/>
        <p:guide pos="103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693806194232167"/>
          <c:y val="4.2895442359249331E-2"/>
          <c:w val="0.81563149460987361"/>
          <c:h val="0.88652104813975996"/>
        </c:manualLayout>
      </c:layout>
      <c:barChart>
        <c:barDir val="bar"/>
        <c:grouping val="stacked"/>
        <c:varyColors val="0"/>
        <c:ser>
          <c:idx val="0"/>
          <c:order val="0"/>
          <c:tx>
            <c:strRef>
              <c:f>Sheet2!$Q$1</c:f>
              <c:strCache>
                <c:ptCount val="1"/>
                <c:pt idx="0">
                  <c:v>Alpha Acid (low percent)</c:v>
                </c:pt>
              </c:strCache>
            </c:strRef>
          </c:tx>
          <c:spPr>
            <a:noFill/>
            <a:ln>
              <a:noFill/>
            </a:ln>
            <a:effectLst/>
          </c:spPr>
          <c:invertIfNegative val="0"/>
          <c:cat>
            <c:strRef>
              <c:f>Sheet2!$P$2:$P$33</c:f>
              <c:strCache>
                <c:ptCount val="32"/>
                <c:pt idx="0">
                  <c:v>Sterling (N_1)</c:v>
                </c:pt>
                <c:pt idx="1">
                  <c:v>Sterling (Hop Union)</c:v>
                </c:pt>
                <c:pt idx="2">
                  <c:v>Perle (NJ_1)</c:v>
                </c:pt>
                <c:pt idx="3">
                  <c:v>Perle (Hop Union)</c:v>
                </c:pt>
                <c:pt idx="4">
                  <c:v>Magnum (NJ_2)</c:v>
                </c:pt>
                <c:pt idx="5">
                  <c:v>Magnum (Hop Union)</c:v>
                </c:pt>
                <c:pt idx="6">
                  <c:v>Wilamette (Snyder Plot)</c:v>
                </c:pt>
                <c:pt idx="7">
                  <c:v>Wilamette (Hop Union)</c:v>
                </c:pt>
                <c:pt idx="8">
                  <c:v>Ultra (NJ_1)</c:v>
                </c:pt>
                <c:pt idx="9">
                  <c:v>Ultra (Hop Union)</c:v>
                </c:pt>
                <c:pt idx="10">
                  <c:v>Sorachi Ace (Snyder Plot)</c:v>
                </c:pt>
                <c:pt idx="11">
                  <c:v>Sorachi Ace (Hop Union)</c:v>
                </c:pt>
                <c:pt idx="12">
                  <c:v>Nugget (NJ_3)</c:v>
                </c:pt>
                <c:pt idx="13">
                  <c:v>Nugget (NJ_3)</c:v>
                </c:pt>
                <c:pt idx="14">
                  <c:v>Nugget (NJ_1)</c:v>
                </c:pt>
                <c:pt idx="15">
                  <c:v>Nugget (NJ_2)</c:v>
                </c:pt>
                <c:pt idx="16">
                  <c:v>Nugget (Snyder Plot)</c:v>
                </c:pt>
                <c:pt idx="17">
                  <c:v>Nugget (Hop Union)</c:v>
                </c:pt>
                <c:pt idx="18">
                  <c:v>Newport (Snyder Plot)</c:v>
                </c:pt>
                <c:pt idx="19">
                  <c:v>Newport (Hop Union)</c:v>
                </c:pt>
                <c:pt idx="20">
                  <c:v>Chinook (NJ_3)</c:v>
                </c:pt>
                <c:pt idx="21">
                  <c:v>Chinook (NJ_2)</c:v>
                </c:pt>
                <c:pt idx="22">
                  <c:v>Chinook (NJ_2)</c:v>
                </c:pt>
                <c:pt idx="23">
                  <c:v>Chinook (Snyder Plot)</c:v>
                </c:pt>
                <c:pt idx="24">
                  <c:v>Chinook (Hop Union)</c:v>
                </c:pt>
                <c:pt idx="25">
                  <c:v>Centennial (NJ_1)</c:v>
                </c:pt>
                <c:pt idx="26">
                  <c:v>Centennial (Snyder Plot Avg.)</c:v>
                </c:pt>
                <c:pt idx="27">
                  <c:v>Centennial (Hop Union)</c:v>
                </c:pt>
                <c:pt idx="28">
                  <c:v>Cascade (NJ_3)</c:v>
                </c:pt>
                <c:pt idx="29">
                  <c:v>Cascade (NJ_3)</c:v>
                </c:pt>
                <c:pt idx="30">
                  <c:v>Cascade (Snyder Plot Avg.)</c:v>
                </c:pt>
                <c:pt idx="31">
                  <c:v>Cascade (Hop Union)</c:v>
                </c:pt>
              </c:strCache>
            </c:strRef>
          </c:cat>
          <c:val>
            <c:numRef>
              <c:f>Sheet2!$Q$2:$Q$33</c:f>
              <c:numCache>
                <c:formatCode>General</c:formatCode>
                <c:ptCount val="32"/>
                <c:pt idx="0">
                  <c:v>11.2</c:v>
                </c:pt>
                <c:pt idx="1">
                  <c:v>5.5</c:v>
                </c:pt>
                <c:pt idx="2">
                  <c:v>1.93</c:v>
                </c:pt>
                <c:pt idx="3">
                  <c:v>4</c:v>
                </c:pt>
                <c:pt idx="4">
                  <c:v>10.82</c:v>
                </c:pt>
                <c:pt idx="5">
                  <c:v>12</c:v>
                </c:pt>
                <c:pt idx="6">
                  <c:v>0.55199999999999994</c:v>
                </c:pt>
                <c:pt idx="7">
                  <c:v>4.5</c:v>
                </c:pt>
                <c:pt idx="8">
                  <c:v>4.83</c:v>
                </c:pt>
                <c:pt idx="9">
                  <c:v>9.1999999999999993</c:v>
                </c:pt>
                <c:pt idx="10">
                  <c:v>7.69</c:v>
                </c:pt>
                <c:pt idx="11">
                  <c:v>11.5</c:v>
                </c:pt>
                <c:pt idx="12">
                  <c:v>10.28</c:v>
                </c:pt>
                <c:pt idx="13">
                  <c:v>11.45</c:v>
                </c:pt>
                <c:pt idx="14">
                  <c:v>1.77</c:v>
                </c:pt>
                <c:pt idx="15">
                  <c:v>10.64</c:v>
                </c:pt>
                <c:pt idx="16">
                  <c:v>3.3800000000000003</c:v>
                </c:pt>
                <c:pt idx="17">
                  <c:v>11.5</c:v>
                </c:pt>
                <c:pt idx="18">
                  <c:v>5.73</c:v>
                </c:pt>
                <c:pt idx="19">
                  <c:v>10</c:v>
                </c:pt>
                <c:pt idx="20">
                  <c:v>7.77</c:v>
                </c:pt>
                <c:pt idx="21">
                  <c:v>8.06</c:v>
                </c:pt>
                <c:pt idx="22">
                  <c:v>9.0299999999999994</c:v>
                </c:pt>
                <c:pt idx="23">
                  <c:v>8.61</c:v>
                </c:pt>
                <c:pt idx="24">
                  <c:v>11.5</c:v>
                </c:pt>
                <c:pt idx="25">
                  <c:v>8.9700000000000006</c:v>
                </c:pt>
                <c:pt idx="26">
                  <c:v>6.0960000000000001</c:v>
                </c:pt>
                <c:pt idx="27">
                  <c:v>7</c:v>
                </c:pt>
                <c:pt idx="28">
                  <c:v>3.57</c:v>
                </c:pt>
                <c:pt idx="29">
                  <c:v>3.81</c:v>
                </c:pt>
                <c:pt idx="30">
                  <c:v>2.4850000000000003</c:v>
                </c:pt>
                <c:pt idx="31">
                  <c:v>5.5</c:v>
                </c:pt>
              </c:numCache>
            </c:numRef>
          </c:val>
          <c:extLst>
            <c:ext xmlns:c16="http://schemas.microsoft.com/office/drawing/2014/chart" uri="{C3380CC4-5D6E-409C-BE32-E72D297353CC}">
              <c16:uniqueId val="{00000000-30FD-4FAF-90EF-2389B6CDBAB8}"/>
            </c:ext>
          </c:extLst>
        </c:ser>
        <c:ser>
          <c:idx val="1"/>
          <c:order val="1"/>
          <c:tx>
            <c:strRef>
              <c:f>Sheet2!$S$1</c:f>
              <c:strCache>
                <c:ptCount val="1"/>
                <c:pt idx="0">
                  <c:v>Difference in Alphas</c:v>
                </c:pt>
              </c:strCache>
            </c:strRef>
          </c:tx>
          <c:spPr>
            <a:solidFill>
              <a:schemeClr val="accent2"/>
            </a:solidFill>
            <a:ln>
              <a:noFill/>
            </a:ln>
            <a:effectLst/>
          </c:spPr>
          <c:invertIfNegative val="0"/>
          <c:dPt>
            <c:idx val="0"/>
            <c:invertIfNegative val="0"/>
            <c:bubble3D val="0"/>
            <c:spPr>
              <a:solidFill>
                <a:schemeClr val="accent6">
                  <a:lumMod val="50000"/>
                </a:schemeClr>
              </a:solidFill>
              <a:ln>
                <a:solidFill>
                  <a:schemeClr val="accent6">
                    <a:lumMod val="50000"/>
                  </a:schemeClr>
                </a:solidFill>
              </a:ln>
              <a:effectLst/>
            </c:spPr>
            <c:extLst>
              <c:ext xmlns:c16="http://schemas.microsoft.com/office/drawing/2014/chart" uri="{C3380CC4-5D6E-409C-BE32-E72D297353CC}">
                <c16:uniqueId val="{00000002-30FD-4FAF-90EF-2389B6CDBAB8}"/>
              </c:ext>
            </c:extLst>
          </c:dPt>
          <c:dPt>
            <c:idx val="1"/>
            <c:invertIfNegative val="0"/>
            <c:bubble3D val="0"/>
            <c:spPr>
              <a:solidFill>
                <a:schemeClr val="accent6">
                  <a:lumMod val="75000"/>
                </a:schemeClr>
              </a:solidFill>
              <a:ln>
                <a:solidFill>
                  <a:sysClr val="windowText" lastClr="000000"/>
                </a:solidFill>
              </a:ln>
              <a:effectLst/>
            </c:spPr>
            <c:extLst>
              <c:ext xmlns:c16="http://schemas.microsoft.com/office/drawing/2014/chart" uri="{C3380CC4-5D6E-409C-BE32-E72D297353CC}">
                <c16:uniqueId val="{00000004-30FD-4FAF-90EF-2389B6CDBAB8}"/>
              </c:ext>
            </c:extLst>
          </c:dPt>
          <c:dPt>
            <c:idx val="2"/>
            <c:invertIfNegative val="0"/>
            <c:bubble3D val="0"/>
            <c:spPr>
              <a:solidFill>
                <a:schemeClr val="accent1">
                  <a:lumMod val="75000"/>
                </a:schemeClr>
              </a:solidFill>
              <a:ln>
                <a:solidFill>
                  <a:schemeClr val="accent1">
                    <a:lumMod val="75000"/>
                  </a:schemeClr>
                </a:solidFill>
              </a:ln>
              <a:effectLst/>
            </c:spPr>
            <c:extLst>
              <c:ext xmlns:c16="http://schemas.microsoft.com/office/drawing/2014/chart" uri="{C3380CC4-5D6E-409C-BE32-E72D297353CC}">
                <c16:uniqueId val="{00000006-30FD-4FAF-90EF-2389B6CDBAB8}"/>
              </c:ext>
            </c:extLst>
          </c:dPt>
          <c:dPt>
            <c:idx val="3"/>
            <c:invertIfNegative val="0"/>
            <c:bubble3D val="0"/>
            <c:spPr>
              <a:solidFill>
                <a:schemeClr val="accent1">
                  <a:lumMod val="75000"/>
                </a:schemeClr>
              </a:solidFill>
              <a:ln>
                <a:solidFill>
                  <a:sysClr val="windowText" lastClr="000000"/>
                </a:solidFill>
              </a:ln>
              <a:effectLst/>
            </c:spPr>
            <c:extLst>
              <c:ext xmlns:c16="http://schemas.microsoft.com/office/drawing/2014/chart" uri="{C3380CC4-5D6E-409C-BE32-E72D297353CC}">
                <c16:uniqueId val="{00000008-30FD-4FAF-90EF-2389B6CDBAB8}"/>
              </c:ext>
            </c:extLst>
          </c:dPt>
          <c:dPt>
            <c:idx val="4"/>
            <c:invertIfNegative val="0"/>
            <c:bubble3D val="0"/>
            <c:spPr>
              <a:solidFill>
                <a:srgbClr val="CC0099"/>
              </a:solidFill>
              <a:ln>
                <a:noFill/>
              </a:ln>
              <a:effectLst/>
            </c:spPr>
            <c:extLst>
              <c:ext xmlns:c16="http://schemas.microsoft.com/office/drawing/2014/chart" uri="{C3380CC4-5D6E-409C-BE32-E72D297353CC}">
                <c16:uniqueId val="{0000000A-30FD-4FAF-90EF-2389B6CDBAB8}"/>
              </c:ext>
            </c:extLst>
          </c:dPt>
          <c:dPt>
            <c:idx val="5"/>
            <c:invertIfNegative val="0"/>
            <c:bubble3D val="0"/>
            <c:spPr>
              <a:solidFill>
                <a:srgbClr val="CC0099"/>
              </a:solidFill>
              <a:ln>
                <a:solidFill>
                  <a:sysClr val="windowText" lastClr="000000"/>
                </a:solidFill>
              </a:ln>
              <a:effectLst/>
            </c:spPr>
            <c:extLst>
              <c:ext xmlns:c16="http://schemas.microsoft.com/office/drawing/2014/chart" uri="{C3380CC4-5D6E-409C-BE32-E72D297353CC}">
                <c16:uniqueId val="{0000000C-30FD-4FAF-90EF-2389B6CDBAB8}"/>
              </c:ext>
            </c:extLst>
          </c:dPt>
          <c:dPt>
            <c:idx val="6"/>
            <c:invertIfNegative val="0"/>
            <c:bubble3D val="0"/>
            <c:spPr>
              <a:solidFill>
                <a:srgbClr val="FF3300"/>
              </a:solidFill>
              <a:ln>
                <a:solidFill>
                  <a:srgbClr val="FF3300"/>
                </a:solidFill>
              </a:ln>
              <a:effectLst/>
            </c:spPr>
            <c:extLst>
              <c:ext xmlns:c16="http://schemas.microsoft.com/office/drawing/2014/chart" uri="{C3380CC4-5D6E-409C-BE32-E72D297353CC}">
                <c16:uniqueId val="{0000000E-30FD-4FAF-90EF-2389B6CDBAB8}"/>
              </c:ext>
            </c:extLst>
          </c:dPt>
          <c:dPt>
            <c:idx val="7"/>
            <c:invertIfNegative val="0"/>
            <c:bubble3D val="0"/>
            <c:spPr>
              <a:solidFill>
                <a:srgbClr val="FF3300"/>
              </a:solidFill>
              <a:ln>
                <a:solidFill>
                  <a:schemeClr val="tx1"/>
                </a:solidFill>
              </a:ln>
              <a:effectLst/>
            </c:spPr>
            <c:extLst>
              <c:ext xmlns:c16="http://schemas.microsoft.com/office/drawing/2014/chart" uri="{C3380CC4-5D6E-409C-BE32-E72D297353CC}">
                <c16:uniqueId val="{00000010-30FD-4FAF-90EF-2389B6CDBAB8}"/>
              </c:ext>
            </c:extLst>
          </c:dPt>
          <c:dPt>
            <c:idx val="8"/>
            <c:invertIfNegative val="0"/>
            <c:bubble3D val="0"/>
            <c:spPr>
              <a:solidFill>
                <a:srgbClr val="FFC000"/>
              </a:solidFill>
              <a:ln>
                <a:solidFill>
                  <a:srgbClr val="FFC000"/>
                </a:solidFill>
              </a:ln>
              <a:effectLst/>
            </c:spPr>
            <c:extLst>
              <c:ext xmlns:c16="http://schemas.microsoft.com/office/drawing/2014/chart" uri="{C3380CC4-5D6E-409C-BE32-E72D297353CC}">
                <c16:uniqueId val="{00000012-30FD-4FAF-90EF-2389B6CDBAB8}"/>
              </c:ext>
            </c:extLst>
          </c:dPt>
          <c:dPt>
            <c:idx val="9"/>
            <c:invertIfNegative val="0"/>
            <c:bubble3D val="0"/>
            <c:spPr>
              <a:solidFill>
                <a:schemeClr val="accent4"/>
              </a:solidFill>
              <a:ln>
                <a:solidFill>
                  <a:sysClr val="windowText" lastClr="000000"/>
                </a:solidFill>
              </a:ln>
              <a:effectLst/>
            </c:spPr>
            <c:extLst>
              <c:ext xmlns:c16="http://schemas.microsoft.com/office/drawing/2014/chart" uri="{C3380CC4-5D6E-409C-BE32-E72D297353CC}">
                <c16:uniqueId val="{00000014-30FD-4FAF-90EF-2389B6CDBAB8}"/>
              </c:ext>
            </c:extLst>
          </c:dPt>
          <c:dPt>
            <c:idx val="10"/>
            <c:invertIfNegative val="0"/>
            <c:bubble3D val="0"/>
            <c:spPr>
              <a:solidFill>
                <a:srgbClr val="FFFF00"/>
              </a:solidFill>
              <a:ln>
                <a:solidFill>
                  <a:srgbClr val="FFFF00"/>
                </a:solidFill>
              </a:ln>
              <a:effectLst/>
            </c:spPr>
            <c:extLst>
              <c:ext xmlns:c16="http://schemas.microsoft.com/office/drawing/2014/chart" uri="{C3380CC4-5D6E-409C-BE32-E72D297353CC}">
                <c16:uniqueId val="{00000016-30FD-4FAF-90EF-2389B6CDBAB8}"/>
              </c:ext>
            </c:extLst>
          </c:dPt>
          <c:dPt>
            <c:idx val="11"/>
            <c:invertIfNegative val="0"/>
            <c:bubble3D val="0"/>
            <c:spPr>
              <a:solidFill>
                <a:srgbClr val="FFFF00"/>
              </a:solidFill>
              <a:ln>
                <a:solidFill>
                  <a:sysClr val="windowText" lastClr="000000"/>
                </a:solidFill>
              </a:ln>
              <a:effectLst/>
            </c:spPr>
            <c:extLst>
              <c:ext xmlns:c16="http://schemas.microsoft.com/office/drawing/2014/chart" uri="{C3380CC4-5D6E-409C-BE32-E72D297353CC}">
                <c16:uniqueId val="{00000018-30FD-4FAF-90EF-2389B6CDBAB8}"/>
              </c:ext>
            </c:extLst>
          </c:dPt>
          <c:dPt>
            <c:idx val="12"/>
            <c:invertIfNegative val="0"/>
            <c:bubble3D val="0"/>
            <c:spPr>
              <a:solidFill>
                <a:srgbClr val="00B050"/>
              </a:solidFill>
              <a:ln>
                <a:noFill/>
              </a:ln>
              <a:effectLst/>
            </c:spPr>
            <c:extLst>
              <c:ext xmlns:c16="http://schemas.microsoft.com/office/drawing/2014/chart" uri="{C3380CC4-5D6E-409C-BE32-E72D297353CC}">
                <c16:uniqueId val="{0000001A-30FD-4FAF-90EF-2389B6CDBAB8}"/>
              </c:ext>
            </c:extLst>
          </c:dPt>
          <c:dPt>
            <c:idx val="13"/>
            <c:invertIfNegative val="0"/>
            <c:bubble3D val="0"/>
            <c:spPr>
              <a:solidFill>
                <a:srgbClr val="00B050"/>
              </a:solidFill>
              <a:ln>
                <a:noFill/>
              </a:ln>
              <a:effectLst/>
            </c:spPr>
            <c:extLst>
              <c:ext xmlns:c16="http://schemas.microsoft.com/office/drawing/2014/chart" uri="{C3380CC4-5D6E-409C-BE32-E72D297353CC}">
                <c16:uniqueId val="{0000001C-30FD-4FAF-90EF-2389B6CDBAB8}"/>
              </c:ext>
            </c:extLst>
          </c:dPt>
          <c:dPt>
            <c:idx val="14"/>
            <c:invertIfNegative val="0"/>
            <c:bubble3D val="0"/>
            <c:spPr>
              <a:solidFill>
                <a:srgbClr val="00B050"/>
              </a:solidFill>
              <a:ln>
                <a:noFill/>
              </a:ln>
              <a:effectLst/>
            </c:spPr>
            <c:extLst>
              <c:ext xmlns:c16="http://schemas.microsoft.com/office/drawing/2014/chart" uri="{C3380CC4-5D6E-409C-BE32-E72D297353CC}">
                <c16:uniqueId val="{0000001E-30FD-4FAF-90EF-2389B6CDBAB8}"/>
              </c:ext>
            </c:extLst>
          </c:dPt>
          <c:dPt>
            <c:idx val="15"/>
            <c:invertIfNegative val="0"/>
            <c:bubble3D val="0"/>
            <c:spPr>
              <a:solidFill>
                <a:srgbClr val="00B050"/>
              </a:solidFill>
              <a:ln>
                <a:noFill/>
              </a:ln>
              <a:effectLst/>
            </c:spPr>
            <c:extLst>
              <c:ext xmlns:c16="http://schemas.microsoft.com/office/drawing/2014/chart" uri="{C3380CC4-5D6E-409C-BE32-E72D297353CC}">
                <c16:uniqueId val="{00000020-30FD-4FAF-90EF-2389B6CDBAB8}"/>
              </c:ext>
            </c:extLst>
          </c:dPt>
          <c:dPt>
            <c:idx val="16"/>
            <c:invertIfNegative val="0"/>
            <c:bubble3D val="0"/>
            <c:spPr>
              <a:solidFill>
                <a:srgbClr val="00B050"/>
              </a:solidFill>
              <a:ln>
                <a:noFill/>
              </a:ln>
              <a:effectLst/>
            </c:spPr>
            <c:extLst>
              <c:ext xmlns:c16="http://schemas.microsoft.com/office/drawing/2014/chart" uri="{C3380CC4-5D6E-409C-BE32-E72D297353CC}">
                <c16:uniqueId val="{00000022-30FD-4FAF-90EF-2389B6CDBAB8}"/>
              </c:ext>
            </c:extLst>
          </c:dPt>
          <c:dPt>
            <c:idx val="17"/>
            <c:invertIfNegative val="0"/>
            <c:bubble3D val="0"/>
            <c:spPr>
              <a:solidFill>
                <a:srgbClr val="00B050"/>
              </a:solidFill>
              <a:ln>
                <a:solidFill>
                  <a:sysClr val="windowText" lastClr="000000"/>
                </a:solidFill>
              </a:ln>
              <a:effectLst/>
            </c:spPr>
            <c:extLst>
              <c:ext xmlns:c16="http://schemas.microsoft.com/office/drawing/2014/chart" uri="{C3380CC4-5D6E-409C-BE32-E72D297353CC}">
                <c16:uniqueId val="{00000024-30FD-4FAF-90EF-2389B6CDBAB8}"/>
              </c:ext>
            </c:extLst>
          </c:dPt>
          <c:dPt>
            <c:idx val="18"/>
            <c:invertIfNegative val="0"/>
            <c:bubble3D val="0"/>
            <c:spPr>
              <a:solidFill>
                <a:srgbClr val="0070C0"/>
              </a:solidFill>
              <a:ln>
                <a:noFill/>
              </a:ln>
              <a:effectLst/>
            </c:spPr>
            <c:extLst>
              <c:ext xmlns:c16="http://schemas.microsoft.com/office/drawing/2014/chart" uri="{C3380CC4-5D6E-409C-BE32-E72D297353CC}">
                <c16:uniqueId val="{00000026-30FD-4FAF-90EF-2389B6CDBAB8}"/>
              </c:ext>
            </c:extLst>
          </c:dPt>
          <c:dPt>
            <c:idx val="19"/>
            <c:invertIfNegative val="0"/>
            <c:bubble3D val="0"/>
            <c:spPr>
              <a:solidFill>
                <a:srgbClr val="0070C0"/>
              </a:solidFill>
              <a:ln>
                <a:solidFill>
                  <a:sysClr val="windowText" lastClr="000000"/>
                </a:solidFill>
              </a:ln>
              <a:effectLst/>
            </c:spPr>
            <c:extLst>
              <c:ext xmlns:c16="http://schemas.microsoft.com/office/drawing/2014/chart" uri="{C3380CC4-5D6E-409C-BE32-E72D297353CC}">
                <c16:uniqueId val="{00000028-30FD-4FAF-90EF-2389B6CDBAB8}"/>
              </c:ext>
            </c:extLst>
          </c:dPt>
          <c:dPt>
            <c:idx val="20"/>
            <c:invertIfNegative val="0"/>
            <c:bubble3D val="0"/>
            <c:spPr>
              <a:solidFill>
                <a:srgbClr val="7030A0"/>
              </a:solidFill>
              <a:ln>
                <a:noFill/>
              </a:ln>
              <a:effectLst/>
            </c:spPr>
            <c:extLst>
              <c:ext xmlns:c16="http://schemas.microsoft.com/office/drawing/2014/chart" uri="{C3380CC4-5D6E-409C-BE32-E72D297353CC}">
                <c16:uniqueId val="{0000002A-30FD-4FAF-90EF-2389B6CDBAB8}"/>
              </c:ext>
            </c:extLst>
          </c:dPt>
          <c:dPt>
            <c:idx val="21"/>
            <c:invertIfNegative val="0"/>
            <c:bubble3D val="0"/>
            <c:spPr>
              <a:solidFill>
                <a:srgbClr val="7030A0"/>
              </a:solidFill>
              <a:ln>
                <a:noFill/>
              </a:ln>
              <a:effectLst/>
            </c:spPr>
            <c:extLst>
              <c:ext xmlns:c16="http://schemas.microsoft.com/office/drawing/2014/chart" uri="{C3380CC4-5D6E-409C-BE32-E72D297353CC}">
                <c16:uniqueId val="{0000002C-30FD-4FAF-90EF-2389B6CDBAB8}"/>
              </c:ext>
            </c:extLst>
          </c:dPt>
          <c:dPt>
            <c:idx val="22"/>
            <c:invertIfNegative val="0"/>
            <c:bubble3D val="0"/>
            <c:spPr>
              <a:solidFill>
                <a:srgbClr val="7030A0"/>
              </a:solidFill>
              <a:ln>
                <a:noFill/>
              </a:ln>
              <a:effectLst/>
            </c:spPr>
            <c:extLst>
              <c:ext xmlns:c16="http://schemas.microsoft.com/office/drawing/2014/chart" uri="{C3380CC4-5D6E-409C-BE32-E72D297353CC}">
                <c16:uniqueId val="{0000002E-30FD-4FAF-90EF-2389B6CDBAB8}"/>
              </c:ext>
            </c:extLst>
          </c:dPt>
          <c:dPt>
            <c:idx val="24"/>
            <c:invertIfNegative val="0"/>
            <c:bubble3D val="0"/>
            <c:spPr>
              <a:solidFill>
                <a:srgbClr val="7030A0"/>
              </a:solidFill>
              <a:ln>
                <a:solidFill>
                  <a:sysClr val="windowText" lastClr="000000"/>
                </a:solidFill>
              </a:ln>
              <a:effectLst/>
            </c:spPr>
            <c:extLst>
              <c:ext xmlns:c16="http://schemas.microsoft.com/office/drawing/2014/chart" uri="{C3380CC4-5D6E-409C-BE32-E72D297353CC}">
                <c16:uniqueId val="{00000030-30FD-4FAF-90EF-2389B6CDBAB8}"/>
              </c:ext>
            </c:extLst>
          </c:dPt>
          <c:dPt>
            <c:idx val="25"/>
            <c:invertIfNegative val="0"/>
            <c:bubble3D val="0"/>
            <c:spPr>
              <a:solidFill>
                <a:srgbClr val="FF0000"/>
              </a:solidFill>
              <a:ln>
                <a:noFill/>
              </a:ln>
              <a:effectLst/>
            </c:spPr>
            <c:extLst>
              <c:ext xmlns:c16="http://schemas.microsoft.com/office/drawing/2014/chart" uri="{C3380CC4-5D6E-409C-BE32-E72D297353CC}">
                <c16:uniqueId val="{00000032-30FD-4FAF-90EF-2389B6CDBAB8}"/>
              </c:ext>
            </c:extLst>
          </c:dPt>
          <c:dPt>
            <c:idx val="26"/>
            <c:invertIfNegative val="0"/>
            <c:bubble3D val="0"/>
            <c:spPr>
              <a:solidFill>
                <a:srgbClr val="FF0000"/>
              </a:solidFill>
              <a:ln>
                <a:solidFill>
                  <a:srgbClr val="FF0000"/>
                </a:solidFill>
              </a:ln>
              <a:effectLst/>
            </c:spPr>
            <c:extLst>
              <c:ext xmlns:c16="http://schemas.microsoft.com/office/drawing/2014/chart" uri="{C3380CC4-5D6E-409C-BE32-E72D297353CC}">
                <c16:uniqueId val="{00000034-30FD-4FAF-90EF-2389B6CDBAB8}"/>
              </c:ext>
            </c:extLst>
          </c:dPt>
          <c:dPt>
            <c:idx val="27"/>
            <c:invertIfNegative val="0"/>
            <c:bubble3D val="0"/>
            <c:spPr>
              <a:solidFill>
                <a:srgbClr val="FF0000"/>
              </a:solidFill>
              <a:ln>
                <a:solidFill>
                  <a:sysClr val="windowText" lastClr="000000"/>
                </a:solidFill>
              </a:ln>
              <a:effectLst/>
            </c:spPr>
            <c:extLst>
              <c:ext xmlns:c16="http://schemas.microsoft.com/office/drawing/2014/chart" uri="{C3380CC4-5D6E-409C-BE32-E72D297353CC}">
                <c16:uniqueId val="{00000036-30FD-4FAF-90EF-2389B6CDBAB8}"/>
              </c:ext>
            </c:extLst>
          </c:dPt>
          <c:dPt>
            <c:idx val="31"/>
            <c:invertIfNegative val="0"/>
            <c:bubble3D val="0"/>
            <c:spPr>
              <a:solidFill>
                <a:schemeClr val="accent2"/>
              </a:solidFill>
              <a:ln>
                <a:solidFill>
                  <a:schemeClr val="tx1">
                    <a:lumMod val="95000"/>
                    <a:lumOff val="5000"/>
                  </a:schemeClr>
                </a:solidFill>
              </a:ln>
              <a:effectLst/>
            </c:spPr>
            <c:extLst>
              <c:ext xmlns:c16="http://schemas.microsoft.com/office/drawing/2014/chart" uri="{C3380CC4-5D6E-409C-BE32-E72D297353CC}">
                <c16:uniqueId val="{00000038-30FD-4FAF-90EF-2389B6CDBAB8}"/>
              </c:ext>
            </c:extLst>
          </c:dPt>
          <c:val>
            <c:numRef>
              <c:f>Sheet2!$S$2:$S$33</c:f>
              <c:numCache>
                <c:formatCode>General</c:formatCode>
                <c:ptCount val="32"/>
                <c:pt idx="0">
                  <c:v>1.0100000000000016</c:v>
                </c:pt>
                <c:pt idx="1">
                  <c:v>3</c:v>
                </c:pt>
                <c:pt idx="2">
                  <c:v>0.42000000000000015</c:v>
                </c:pt>
                <c:pt idx="3">
                  <c:v>5</c:v>
                </c:pt>
                <c:pt idx="4">
                  <c:v>1.33</c:v>
                </c:pt>
                <c:pt idx="5">
                  <c:v>3.5</c:v>
                </c:pt>
                <c:pt idx="6">
                  <c:v>1.8719999999999999</c:v>
                </c:pt>
                <c:pt idx="7">
                  <c:v>2</c:v>
                </c:pt>
                <c:pt idx="8">
                  <c:v>0.1899999999999995</c:v>
                </c:pt>
                <c:pt idx="9">
                  <c:v>0.5</c:v>
                </c:pt>
                <c:pt idx="10">
                  <c:v>0.87999999999999989</c:v>
                </c:pt>
                <c:pt idx="11">
                  <c:v>3</c:v>
                </c:pt>
                <c:pt idx="12">
                  <c:v>0.14000000000000057</c:v>
                </c:pt>
                <c:pt idx="13">
                  <c:v>0.18000000000000149</c:v>
                </c:pt>
                <c:pt idx="14">
                  <c:v>3.4099999999999997</c:v>
                </c:pt>
                <c:pt idx="15">
                  <c:v>0.25999999999999979</c:v>
                </c:pt>
                <c:pt idx="16">
                  <c:v>4.7233333333333327</c:v>
                </c:pt>
                <c:pt idx="17">
                  <c:v>2.5</c:v>
                </c:pt>
                <c:pt idx="18">
                  <c:v>0.40999999999999925</c:v>
                </c:pt>
                <c:pt idx="19">
                  <c:v>2.5</c:v>
                </c:pt>
                <c:pt idx="20">
                  <c:v>0.48000000000000043</c:v>
                </c:pt>
                <c:pt idx="21">
                  <c:v>0.53999999999999915</c:v>
                </c:pt>
                <c:pt idx="22">
                  <c:v>0.13000000000000078</c:v>
                </c:pt>
                <c:pt idx="23">
                  <c:v>3.0000000000001137E-2</c:v>
                </c:pt>
                <c:pt idx="24">
                  <c:v>3.5</c:v>
                </c:pt>
                <c:pt idx="25">
                  <c:v>0.49000000000000021</c:v>
                </c:pt>
                <c:pt idx="26">
                  <c:v>0.63600000000000101</c:v>
                </c:pt>
                <c:pt idx="27">
                  <c:v>5</c:v>
                </c:pt>
                <c:pt idx="28">
                  <c:v>7.0000000000000284E-2</c:v>
                </c:pt>
                <c:pt idx="29">
                  <c:v>0.42000000000000037</c:v>
                </c:pt>
                <c:pt idx="30">
                  <c:v>1.7624999999999993</c:v>
                </c:pt>
                <c:pt idx="31">
                  <c:v>3.5</c:v>
                </c:pt>
              </c:numCache>
            </c:numRef>
          </c:val>
          <c:extLst>
            <c:ext xmlns:c16="http://schemas.microsoft.com/office/drawing/2014/chart" uri="{C3380CC4-5D6E-409C-BE32-E72D297353CC}">
              <c16:uniqueId val="{00000039-30FD-4FAF-90EF-2389B6CDBAB8}"/>
            </c:ext>
          </c:extLst>
        </c:ser>
        <c:dLbls>
          <c:showLegendKey val="0"/>
          <c:showVal val="0"/>
          <c:showCatName val="0"/>
          <c:showSerName val="0"/>
          <c:showPercent val="0"/>
          <c:showBubbleSize val="0"/>
        </c:dLbls>
        <c:gapWidth val="150"/>
        <c:overlap val="100"/>
        <c:axId val="1637524959"/>
        <c:axId val="1637531199"/>
      </c:barChart>
      <c:catAx>
        <c:axId val="163752495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j-lt"/>
                <a:ea typeface="+mn-ea"/>
                <a:cs typeface="Arial" panose="020B0604020202020204" pitchFamily="34" charset="0"/>
              </a:defRPr>
            </a:pPr>
            <a:endParaRPr lang="en-US"/>
          </a:p>
        </c:txPr>
        <c:crossAx val="1637531199"/>
        <c:crosses val="autoZero"/>
        <c:auto val="1"/>
        <c:lblAlgn val="ctr"/>
        <c:lblOffset val="100"/>
        <c:noMultiLvlLbl val="0"/>
      </c:catAx>
      <c:valAx>
        <c:axId val="1637531199"/>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j-lt"/>
                    <a:ea typeface="+mn-ea"/>
                    <a:cs typeface="+mn-cs"/>
                  </a:defRPr>
                </a:pPr>
                <a:r>
                  <a:rPr lang="en-US" sz="1600" baseline="0" dirty="0">
                    <a:solidFill>
                      <a:sysClr val="windowText" lastClr="000000"/>
                    </a:solidFill>
                    <a:latin typeface="+mj-lt"/>
                    <a:cs typeface="Arial" panose="020B0604020202020204" pitchFamily="34" charset="0"/>
                  </a:rPr>
                  <a:t>Percentage Alpha acid/Dry Weight</a:t>
                </a:r>
                <a:endParaRPr lang="en-US" sz="1600" dirty="0">
                  <a:solidFill>
                    <a:sysClr val="windowText" lastClr="000000"/>
                  </a:solidFill>
                  <a:latin typeface="+mj-lt"/>
                  <a:cs typeface="Arial" panose="020B0604020202020204" pitchFamily="34" charset="0"/>
                </a:endParaRP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j-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63752495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693806194232167"/>
          <c:y val="4.2895442359249331E-2"/>
          <c:w val="0.81563149460987361"/>
          <c:h val="0.88652104813975996"/>
        </c:manualLayout>
      </c:layout>
      <c:barChart>
        <c:barDir val="bar"/>
        <c:grouping val="stacked"/>
        <c:varyColors val="0"/>
        <c:ser>
          <c:idx val="0"/>
          <c:order val="0"/>
          <c:tx>
            <c:strRef>
              <c:f>Sheet2!$T$1</c:f>
              <c:strCache>
                <c:ptCount val="1"/>
                <c:pt idx="0">
                  <c:v>Beta Acid (low percent)</c:v>
                </c:pt>
              </c:strCache>
            </c:strRef>
          </c:tx>
          <c:spPr>
            <a:solidFill>
              <a:sysClr val="window" lastClr="FFFFFF"/>
            </a:solidFill>
            <a:ln>
              <a:noFill/>
            </a:ln>
            <a:effectLst/>
          </c:spPr>
          <c:invertIfNegative val="0"/>
          <c:cat>
            <c:strRef>
              <c:f>Sheet2!$P$2:$P$33</c:f>
              <c:strCache>
                <c:ptCount val="32"/>
                <c:pt idx="0">
                  <c:v>Sterling (N_1)</c:v>
                </c:pt>
                <c:pt idx="1">
                  <c:v>Sterling (Hop Union)</c:v>
                </c:pt>
                <c:pt idx="2">
                  <c:v>Perle (NJ_1)</c:v>
                </c:pt>
                <c:pt idx="3">
                  <c:v>Perle (Hop Union)</c:v>
                </c:pt>
                <c:pt idx="4">
                  <c:v>Magnum (NJ_2)</c:v>
                </c:pt>
                <c:pt idx="5">
                  <c:v>Magnum (Hop Union)</c:v>
                </c:pt>
                <c:pt idx="6">
                  <c:v>Wilamette (Snyder Plot)</c:v>
                </c:pt>
                <c:pt idx="7">
                  <c:v>Wilamette (Hop Union)</c:v>
                </c:pt>
                <c:pt idx="8">
                  <c:v>Ultra (NJ_1)</c:v>
                </c:pt>
                <c:pt idx="9">
                  <c:v>Ultra (Hop Union)</c:v>
                </c:pt>
                <c:pt idx="10">
                  <c:v>Sorachi Ace (Snyder Plot)</c:v>
                </c:pt>
                <c:pt idx="11">
                  <c:v>Sorachi Ace (Hop Union)</c:v>
                </c:pt>
                <c:pt idx="12">
                  <c:v>Nugget (NJ_3)</c:v>
                </c:pt>
                <c:pt idx="13">
                  <c:v>Nugget (NJ_3)</c:v>
                </c:pt>
                <c:pt idx="14">
                  <c:v>Nugget (NJ_1)</c:v>
                </c:pt>
                <c:pt idx="15">
                  <c:v>Nugget (NJ_2)</c:v>
                </c:pt>
                <c:pt idx="16">
                  <c:v>Nugget (Snyder Plot)</c:v>
                </c:pt>
                <c:pt idx="17">
                  <c:v>Nugget (Hop Union)</c:v>
                </c:pt>
                <c:pt idx="18">
                  <c:v>Newport (Snyder Plot)</c:v>
                </c:pt>
                <c:pt idx="19">
                  <c:v>Newport (Hop Union)</c:v>
                </c:pt>
                <c:pt idx="20">
                  <c:v>Chinook (NJ_3)</c:v>
                </c:pt>
                <c:pt idx="21">
                  <c:v>Chinook (NJ_2)</c:v>
                </c:pt>
                <c:pt idx="22">
                  <c:v>Chinook (NJ_2)</c:v>
                </c:pt>
                <c:pt idx="23">
                  <c:v>Chinook (Snyder Plot)</c:v>
                </c:pt>
                <c:pt idx="24">
                  <c:v>Chinook (Hop Union)</c:v>
                </c:pt>
                <c:pt idx="25">
                  <c:v>Centennial (NJ_1)</c:v>
                </c:pt>
                <c:pt idx="26">
                  <c:v>Centennial (Snyder Plot Avg.)</c:v>
                </c:pt>
                <c:pt idx="27">
                  <c:v>Centennial (Hop Union)</c:v>
                </c:pt>
                <c:pt idx="28">
                  <c:v>Cascade (NJ_3)</c:v>
                </c:pt>
                <c:pt idx="29">
                  <c:v>Cascade (NJ_3)</c:v>
                </c:pt>
                <c:pt idx="30">
                  <c:v>Cascade (Snyder Plot Avg.)</c:v>
                </c:pt>
                <c:pt idx="31">
                  <c:v>Cascade (Hop Union)</c:v>
                </c:pt>
              </c:strCache>
            </c:strRef>
          </c:cat>
          <c:val>
            <c:numRef>
              <c:f>Sheet2!$T$2:$T$33</c:f>
              <c:numCache>
                <c:formatCode>General</c:formatCode>
                <c:ptCount val="32"/>
                <c:pt idx="0">
                  <c:v>3.68</c:v>
                </c:pt>
                <c:pt idx="1">
                  <c:v>4.5</c:v>
                </c:pt>
                <c:pt idx="2">
                  <c:v>1.07</c:v>
                </c:pt>
                <c:pt idx="3">
                  <c:v>2.5</c:v>
                </c:pt>
                <c:pt idx="4">
                  <c:v>5.27</c:v>
                </c:pt>
                <c:pt idx="5">
                  <c:v>5.5</c:v>
                </c:pt>
                <c:pt idx="6">
                  <c:v>0.61799999999999999</c:v>
                </c:pt>
                <c:pt idx="7">
                  <c:v>3</c:v>
                </c:pt>
                <c:pt idx="8">
                  <c:v>2.48</c:v>
                </c:pt>
                <c:pt idx="9">
                  <c:v>3.8</c:v>
                </c:pt>
                <c:pt idx="10">
                  <c:v>7.53</c:v>
                </c:pt>
                <c:pt idx="11">
                  <c:v>6</c:v>
                </c:pt>
                <c:pt idx="12">
                  <c:v>2.76</c:v>
                </c:pt>
                <c:pt idx="13">
                  <c:v>2.97</c:v>
                </c:pt>
                <c:pt idx="14">
                  <c:v>0</c:v>
                </c:pt>
                <c:pt idx="15">
                  <c:v>2.46</c:v>
                </c:pt>
                <c:pt idx="16">
                  <c:v>0.79</c:v>
                </c:pt>
                <c:pt idx="17">
                  <c:v>3</c:v>
                </c:pt>
                <c:pt idx="18">
                  <c:v>4.75</c:v>
                </c:pt>
                <c:pt idx="19">
                  <c:v>5.5</c:v>
                </c:pt>
                <c:pt idx="20">
                  <c:v>2.15</c:v>
                </c:pt>
                <c:pt idx="21">
                  <c:v>2.0699999999999998</c:v>
                </c:pt>
                <c:pt idx="22">
                  <c:v>2.02</c:v>
                </c:pt>
                <c:pt idx="23">
                  <c:v>2.59</c:v>
                </c:pt>
                <c:pt idx="24">
                  <c:v>3</c:v>
                </c:pt>
                <c:pt idx="25">
                  <c:v>2.86</c:v>
                </c:pt>
                <c:pt idx="26">
                  <c:v>2.242</c:v>
                </c:pt>
                <c:pt idx="27">
                  <c:v>3.5</c:v>
                </c:pt>
                <c:pt idx="28">
                  <c:v>4.17</c:v>
                </c:pt>
                <c:pt idx="29">
                  <c:v>5.0199999999999996</c:v>
                </c:pt>
                <c:pt idx="30">
                  <c:v>3.83</c:v>
                </c:pt>
                <c:pt idx="31">
                  <c:v>6</c:v>
                </c:pt>
              </c:numCache>
            </c:numRef>
          </c:val>
          <c:extLst>
            <c:ext xmlns:c16="http://schemas.microsoft.com/office/drawing/2014/chart" uri="{C3380CC4-5D6E-409C-BE32-E72D297353CC}">
              <c16:uniqueId val="{00000000-0181-43FB-B391-93180F4B2D46}"/>
            </c:ext>
          </c:extLst>
        </c:ser>
        <c:ser>
          <c:idx val="1"/>
          <c:order val="1"/>
          <c:tx>
            <c:strRef>
              <c:f>Sheet2!$V$1</c:f>
              <c:strCache>
                <c:ptCount val="1"/>
                <c:pt idx="0">
                  <c:v>Difference in Betas</c:v>
                </c:pt>
              </c:strCache>
            </c:strRef>
          </c:tx>
          <c:spPr>
            <a:solidFill>
              <a:schemeClr val="accent2"/>
            </a:solidFill>
            <a:ln>
              <a:noFill/>
            </a:ln>
            <a:effectLst/>
          </c:spPr>
          <c:invertIfNegative val="0"/>
          <c:dPt>
            <c:idx val="0"/>
            <c:invertIfNegative val="0"/>
            <c:bubble3D val="0"/>
            <c:spPr>
              <a:solidFill>
                <a:schemeClr val="accent6">
                  <a:lumMod val="50000"/>
                </a:schemeClr>
              </a:solidFill>
              <a:ln>
                <a:solidFill>
                  <a:schemeClr val="accent6">
                    <a:lumMod val="50000"/>
                  </a:schemeClr>
                </a:solidFill>
              </a:ln>
              <a:effectLst/>
            </c:spPr>
            <c:extLst>
              <c:ext xmlns:c16="http://schemas.microsoft.com/office/drawing/2014/chart" uri="{C3380CC4-5D6E-409C-BE32-E72D297353CC}">
                <c16:uniqueId val="{00000002-0181-43FB-B391-93180F4B2D46}"/>
              </c:ext>
            </c:extLst>
          </c:dPt>
          <c:dPt>
            <c:idx val="1"/>
            <c:invertIfNegative val="0"/>
            <c:bubble3D val="0"/>
            <c:spPr>
              <a:solidFill>
                <a:schemeClr val="accent6">
                  <a:lumMod val="50000"/>
                </a:schemeClr>
              </a:solidFill>
              <a:ln>
                <a:solidFill>
                  <a:schemeClr val="accent6">
                    <a:lumMod val="50000"/>
                  </a:schemeClr>
                </a:solidFill>
              </a:ln>
              <a:effectLst/>
            </c:spPr>
            <c:extLst>
              <c:ext xmlns:c16="http://schemas.microsoft.com/office/drawing/2014/chart" uri="{C3380CC4-5D6E-409C-BE32-E72D297353CC}">
                <c16:uniqueId val="{00000004-0181-43FB-B391-93180F4B2D46}"/>
              </c:ext>
            </c:extLst>
          </c:dPt>
          <c:dPt>
            <c:idx val="2"/>
            <c:invertIfNegative val="0"/>
            <c:bubble3D val="0"/>
            <c:spPr>
              <a:solidFill>
                <a:schemeClr val="accent1">
                  <a:lumMod val="75000"/>
                </a:schemeClr>
              </a:solidFill>
              <a:ln>
                <a:solidFill>
                  <a:schemeClr val="accent1">
                    <a:lumMod val="75000"/>
                  </a:schemeClr>
                </a:solidFill>
              </a:ln>
              <a:effectLst/>
            </c:spPr>
            <c:extLst>
              <c:ext xmlns:c16="http://schemas.microsoft.com/office/drawing/2014/chart" uri="{C3380CC4-5D6E-409C-BE32-E72D297353CC}">
                <c16:uniqueId val="{00000006-0181-43FB-B391-93180F4B2D46}"/>
              </c:ext>
            </c:extLst>
          </c:dPt>
          <c:dPt>
            <c:idx val="3"/>
            <c:invertIfNegative val="0"/>
            <c:bubble3D val="0"/>
            <c:spPr>
              <a:solidFill>
                <a:schemeClr val="accent1">
                  <a:lumMod val="75000"/>
                </a:schemeClr>
              </a:solidFill>
              <a:ln>
                <a:solidFill>
                  <a:sysClr val="windowText" lastClr="000000"/>
                </a:solidFill>
              </a:ln>
              <a:effectLst/>
            </c:spPr>
            <c:extLst>
              <c:ext xmlns:c16="http://schemas.microsoft.com/office/drawing/2014/chart" uri="{C3380CC4-5D6E-409C-BE32-E72D297353CC}">
                <c16:uniqueId val="{00000008-0181-43FB-B391-93180F4B2D46}"/>
              </c:ext>
            </c:extLst>
          </c:dPt>
          <c:dPt>
            <c:idx val="4"/>
            <c:invertIfNegative val="0"/>
            <c:bubble3D val="0"/>
            <c:spPr>
              <a:solidFill>
                <a:srgbClr val="CC0099"/>
              </a:solidFill>
              <a:ln>
                <a:solidFill>
                  <a:srgbClr val="CC0099"/>
                </a:solidFill>
              </a:ln>
              <a:effectLst/>
            </c:spPr>
            <c:extLst>
              <c:ext xmlns:c16="http://schemas.microsoft.com/office/drawing/2014/chart" uri="{C3380CC4-5D6E-409C-BE32-E72D297353CC}">
                <c16:uniqueId val="{0000000A-0181-43FB-B391-93180F4B2D46}"/>
              </c:ext>
            </c:extLst>
          </c:dPt>
          <c:dPt>
            <c:idx val="5"/>
            <c:invertIfNegative val="0"/>
            <c:bubble3D val="0"/>
            <c:spPr>
              <a:solidFill>
                <a:srgbClr val="CC0099"/>
              </a:solidFill>
              <a:ln>
                <a:solidFill>
                  <a:sysClr val="windowText" lastClr="000000"/>
                </a:solidFill>
              </a:ln>
              <a:effectLst/>
            </c:spPr>
            <c:extLst>
              <c:ext xmlns:c16="http://schemas.microsoft.com/office/drawing/2014/chart" uri="{C3380CC4-5D6E-409C-BE32-E72D297353CC}">
                <c16:uniqueId val="{0000000C-0181-43FB-B391-93180F4B2D46}"/>
              </c:ext>
            </c:extLst>
          </c:dPt>
          <c:dPt>
            <c:idx val="6"/>
            <c:invertIfNegative val="0"/>
            <c:bubble3D val="0"/>
            <c:spPr>
              <a:solidFill>
                <a:srgbClr val="FF3300"/>
              </a:solidFill>
              <a:ln>
                <a:solidFill>
                  <a:srgbClr val="FF3300"/>
                </a:solidFill>
              </a:ln>
              <a:effectLst/>
            </c:spPr>
            <c:extLst>
              <c:ext xmlns:c16="http://schemas.microsoft.com/office/drawing/2014/chart" uri="{C3380CC4-5D6E-409C-BE32-E72D297353CC}">
                <c16:uniqueId val="{0000000E-0181-43FB-B391-93180F4B2D46}"/>
              </c:ext>
            </c:extLst>
          </c:dPt>
          <c:dPt>
            <c:idx val="7"/>
            <c:invertIfNegative val="0"/>
            <c:bubble3D val="0"/>
            <c:spPr>
              <a:solidFill>
                <a:srgbClr val="FF3300"/>
              </a:solidFill>
              <a:ln>
                <a:solidFill>
                  <a:sysClr val="windowText" lastClr="000000"/>
                </a:solidFill>
              </a:ln>
              <a:effectLst/>
            </c:spPr>
            <c:extLst>
              <c:ext xmlns:c16="http://schemas.microsoft.com/office/drawing/2014/chart" uri="{C3380CC4-5D6E-409C-BE32-E72D297353CC}">
                <c16:uniqueId val="{00000010-0181-43FB-B391-93180F4B2D46}"/>
              </c:ext>
            </c:extLst>
          </c:dPt>
          <c:dPt>
            <c:idx val="8"/>
            <c:invertIfNegative val="0"/>
            <c:bubble3D val="0"/>
            <c:spPr>
              <a:solidFill>
                <a:schemeClr val="accent2"/>
              </a:solidFill>
              <a:ln>
                <a:solidFill>
                  <a:schemeClr val="accent4"/>
                </a:solidFill>
              </a:ln>
              <a:effectLst/>
            </c:spPr>
            <c:extLst>
              <c:ext xmlns:c16="http://schemas.microsoft.com/office/drawing/2014/chart" uri="{C3380CC4-5D6E-409C-BE32-E72D297353CC}">
                <c16:uniqueId val="{00000012-0181-43FB-B391-93180F4B2D46}"/>
              </c:ext>
            </c:extLst>
          </c:dPt>
          <c:dPt>
            <c:idx val="9"/>
            <c:invertIfNegative val="0"/>
            <c:bubble3D val="0"/>
            <c:spPr>
              <a:solidFill>
                <a:schemeClr val="accent4"/>
              </a:solidFill>
              <a:ln>
                <a:solidFill>
                  <a:schemeClr val="tx1"/>
                </a:solidFill>
              </a:ln>
              <a:effectLst/>
            </c:spPr>
            <c:extLst>
              <c:ext xmlns:c16="http://schemas.microsoft.com/office/drawing/2014/chart" uri="{C3380CC4-5D6E-409C-BE32-E72D297353CC}">
                <c16:uniqueId val="{00000014-0181-43FB-B391-93180F4B2D46}"/>
              </c:ext>
            </c:extLst>
          </c:dPt>
          <c:dPt>
            <c:idx val="10"/>
            <c:invertIfNegative val="0"/>
            <c:bubble3D val="0"/>
            <c:spPr>
              <a:solidFill>
                <a:srgbClr val="FFFF00"/>
              </a:solidFill>
              <a:ln>
                <a:solidFill>
                  <a:srgbClr val="FFFF00"/>
                </a:solidFill>
              </a:ln>
              <a:effectLst/>
            </c:spPr>
            <c:extLst>
              <c:ext xmlns:c16="http://schemas.microsoft.com/office/drawing/2014/chart" uri="{C3380CC4-5D6E-409C-BE32-E72D297353CC}">
                <c16:uniqueId val="{00000016-0181-43FB-B391-93180F4B2D46}"/>
              </c:ext>
            </c:extLst>
          </c:dPt>
          <c:dPt>
            <c:idx val="11"/>
            <c:invertIfNegative val="0"/>
            <c:bubble3D val="0"/>
            <c:spPr>
              <a:solidFill>
                <a:srgbClr val="FFFF00"/>
              </a:solidFill>
              <a:ln>
                <a:solidFill>
                  <a:sysClr val="windowText" lastClr="000000"/>
                </a:solidFill>
              </a:ln>
              <a:effectLst/>
            </c:spPr>
            <c:extLst>
              <c:ext xmlns:c16="http://schemas.microsoft.com/office/drawing/2014/chart" uri="{C3380CC4-5D6E-409C-BE32-E72D297353CC}">
                <c16:uniqueId val="{00000018-0181-43FB-B391-93180F4B2D46}"/>
              </c:ext>
            </c:extLst>
          </c:dPt>
          <c:dPt>
            <c:idx val="12"/>
            <c:invertIfNegative val="0"/>
            <c:bubble3D val="0"/>
            <c:spPr>
              <a:solidFill>
                <a:srgbClr val="00B050"/>
              </a:solidFill>
              <a:ln>
                <a:solidFill>
                  <a:srgbClr val="00B050"/>
                </a:solidFill>
              </a:ln>
              <a:effectLst/>
            </c:spPr>
            <c:extLst>
              <c:ext xmlns:c16="http://schemas.microsoft.com/office/drawing/2014/chart" uri="{C3380CC4-5D6E-409C-BE32-E72D297353CC}">
                <c16:uniqueId val="{0000001A-0181-43FB-B391-93180F4B2D46}"/>
              </c:ext>
            </c:extLst>
          </c:dPt>
          <c:dPt>
            <c:idx val="13"/>
            <c:invertIfNegative val="0"/>
            <c:bubble3D val="0"/>
            <c:spPr>
              <a:solidFill>
                <a:srgbClr val="00B050"/>
              </a:solidFill>
              <a:ln>
                <a:solidFill>
                  <a:srgbClr val="00B050"/>
                </a:solidFill>
              </a:ln>
              <a:effectLst/>
            </c:spPr>
            <c:extLst>
              <c:ext xmlns:c16="http://schemas.microsoft.com/office/drawing/2014/chart" uri="{C3380CC4-5D6E-409C-BE32-E72D297353CC}">
                <c16:uniqueId val="{0000001C-0181-43FB-B391-93180F4B2D46}"/>
              </c:ext>
            </c:extLst>
          </c:dPt>
          <c:dPt>
            <c:idx val="14"/>
            <c:invertIfNegative val="0"/>
            <c:bubble3D val="0"/>
            <c:spPr>
              <a:solidFill>
                <a:srgbClr val="00B050"/>
              </a:solidFill>
              <a:ln>
                <a:solidFill>
                  <a:srgbClr val="00B050"/>
                </a:solidFill>
              </a:ln>
              <a:effectLst/>
            </c:spPr>
            <c:extLst>
              <c:ext xmlns:c16="http://schemas.microsoft.com/office/drawing/2014/chart" uri="{C3380CC4-5D6E-409C-BE32-E72D297353CC}">
                <c16:uniqueId val="{0000001E-0181-43FB-B391-93180F4B2D46}"/>
              </c:ext>
            </c:extLst>
          </c:dPt>
          <c:dPt>
            <c:idx val="15"/>
            <c:invertIfNegative val="0"/>
            <c:bubble3D val="0"/>
            <c:spPr>
              <a:solidFill>
                <a:srgbClr val="00B050"/>
              </a:solidFill>
              <a:ln>
                <a:noFill/>
              </a:ln>
              <a:effectLst/>
            </c:spPr>
            <c:extLst>
              <c:ext xmlns:c16="http://schemas.microsoft.com/office/drawing/2014/chart" uri="{C3380CC4-5D6E-409C-BE32-E72D297353CC}">
                <c16:uniqueId val="{00000020-0181-43FB-B391-93180F4B2D46}"/>
              </c:ext>
            </c:extLst>
          </c:dPt>
          <c:dPt>
            <c:idx val="16"/>
            <c:invertIfNegative val="0"/>
            <c:bubble3D val="0"/>
            <c:spPr>
              <a:solidFill>
                <a:srgbClr val="00B050"/>
              </a:solidFill>
              <a:ln>
                <a:noFill/>
              </a:ln>
              <a:effectLst/>
            </c:spPr>
            <c:extLst>
              <c:ext xmlns:c16="http://schemas.microsoft.com/office/drawing/2014/chart" uri="{C3380CC4-5D6E-409C-BE32-E72D297353CC}">
                <c16:uniqueId val="{00000022-0181-43FB-B391-93180F4B2D46}"/>
              </c:ext>
            </c:extLst>
          </c:dPt>
          <c:dPt>
            <c:idx val="17"/>
            <c:invertIfNegative val="0"/>
            <c:bubble3D val="0"/>
            <c:spPr>
              <a:solidFill>
                <a:srgbClr val="00B050"/>
              </a:solidFill>
              <a:ln>
                <a:solidFill>
                  <a:sysClr val="windowText" lastClr="000000"/>
                </a:solidFill>
              </a:ln>
              <a:effectLst/>
            </c:spPr>
            <c:extLst>
              <c:ext xmlns:c16="http://schemas.microsoft.com/office/drawing/2014/chart" uri="{C3380CC4-5D6E-409C-BE32-E72D297353CC}">
                <c16:uniqueId val="{00000024-0181-43FB-B391-93180F4B2D46}"/>
              </c:ext>
            </c:extLst>
          </c:dPt>
          <c:dPt>
            <c:idx val="18"/>
            <c:invertIfNegative val="0"/>
            <c:bubble3D val="0"/>
            <c:spPr>
              <a:solidFill>
                <a:srgbClr val="0070C0"/>
              </a:solidFill>
              <a:ln>
                <a:solidFill>
                  <a:srgbClr val="0070C0"/>
                </a:solidFill>
              </a:ln>
              <a:effectLst/>
            </c:spPr>
            <c:extLst>
              <c:ext xmlns:c16="http://schemas.microsoft.com/office/drawing/2014/chart" uri="{C3380CC4-5D6E-409C-BE32-E72D297353CC}">
                <c16:uniqueId val="{00000026-0181-43FB-B391-93180F4B2D46}"/>
              </c:ext>
            </c:extLst>
          </c:dPt>
          <c:dPt>
            <c:idx val="19"/>
            <c:invertIfNegative val="0"/>
            <c:bubble3D val="0"/>
            <c:spPr>
              <a:solidFill>
                <a:srgbClr val="0070C0"/>
              </a:solidFill>
              <a:ln>
                <a:solidFill>
                  <a:sysClr val="windowText" lastClr="000000"/>
                </a:solidFill>
              </a:ln>
              <a:effectLst/>
            </c:spPr>
            <c:extLst>
              <c:ext xmlns:c16="http://schemas.microsoft.com/office/drawing/2014/chart" uri="{C3380CC4-5D6E-409C-BE32-E72D297353CC}">
                <c16:uniqueId val="{00000028-0181-43FB-B391-93180F4B2D46}"/>
              </c:ext>
            </c:extLst>
          </c:dPt>
          <c:dPt>
            <c:idx val="20"/>
            <c:invertIfNegative val="0"/>
            <c:bubble3D val="0"/>
            <c:spPr>
              <a:solidFill>
                <a:srgbClr val="7030A0"/>
              </a:solidFill>
              <a:ln>
                <a:solidFill>
                  <a:srgbClr val="7030A0"/>
                </a:solidFill>
              </a:ln>
              <a:effectLst/>
            </c:spPr>
            <c:extLst>
              <c:ext xmlns:c16="http://schemas.microsoft.com/office/drawing/2014/chart" uri="{C3380CC4-5D6E-409C-BE32-E72D297353CC}">
                <c16:uniqueId val="{0000002A-0181-43FB-B391-93180F4B2D46}"/>
              </c:ext>
            </c:extLst>
          </c:dPt>
          <c:dPt>
            <c:idx val="21"/>
            <c:invertIfNegative val="0"/>
            <c:bubble3D val="0"/>
            <c:spPr>
              <a:solidFill>
                <a:srgbClr val="7030A0"/>
              </a:solidFill>
              <a:ln>
                <a:solidFill>
                  <a:srgbClr val="7030A0"/>
                </a:solidFill>
              </a:ln>
              <a:effectLst/>
            </c:spPr>
            <c:extLst>
              <c:ext xmlns:c16="http://schemas.microsoft.com/office/drawing/2014/chart" uri="{C3380CC4-5D6E-409C-BE32-E72D297353CC}">
                <c16:uniqueId val="{0000002C-0181-43FB-B391-93180F4B2D46}"/>
              </c:ext>
            </c:extLst>
          </c:dPt>
          <c:dPt>
            <c:idx val="22"/>
            <c:invertIfNegative val="0"/>
            <c:bubble3D val="0"/>
            <c:spPr>
              <a:solidFill>
                <a:srgbClr val="7030A0"/>
              </a:solidFill>
              <a:ln>
                <a:solidFill>
                  <a:srgbClr val="7030A0"/>
                </a:solidFill>
              </a:ln>
              <a:effectLst/>
            </c:spPr>
            <c:extLst>
              <c:ext xmlns:c16="http://schemas.microsoft.com/office/drawing/2014/chart" uri="{C3380CC4-5D6E-409C-BE32-E72D297353CC}">
                <c16:uniqueId val="{0000002E-0181-43FB-B391-93180F4B2D46}"/>
              </c:ext>
            </c:extLst>
          </c:dPt>
          <c:dPt>
            <c:idx val="24"/>
            <c:invertIfNegative val="0"/>
            <c:bubble3D val="0"/>
            <c:spPr>
              <a:solidFill>
                <a:srgbClr val="7030A0"/>
              </a:solidFill>
              <a:ln>
                <a:solidFill>
                  <a:sysClr val="windowText" lastClr="000000"/>
                </a:solidFill>
              </a:ln>
              <a:effectLst/>
            </c:spPr>
            <c:extLst>
              <c:ext xmlns:c16="http://schemas.microsoft.com/office/drawing/2014/chart" uri="{C3380CC4-5D6E-409C-BE32-E72D297353CC}">
                <c16:uniqueId val="{00000030-0181-43FB-B391-93180F4B2D46}"/>
              </c:ext>
            </c:extLst>
          </c:dPt>
          <c:dPt>
            <c:idx val="25"/>
            <c:invertIfNegative val="0"/>
            <c:bubble3D val="0"/>
            <c:spPr>
              <a:solidFill>
                <a:srgbClr val="FF0000"/>
              </a:solidFill>
              <a:ln>
                <a:noFill/>
              </a:ln>
              <a:effectLst/>
            </c:spPr>
            <c:extLst>
              <c:ext xmlns:c16="http://schemas.microsoft.com/office/drawing/2014/chart" uri="{C3380CC4-5D6E-409C-BE32-E72D297353CC}">
                <c16:uniqueId val="{00000032-0181-43FB-B391-93180F4B2D46}"/>
              </c:ext>
            </c:extLst>
          </c:dPt>
          <c:dPt>
            <c:idx val="26"/>
            <c:invertIfNegative val="0"/>
            <c:bubble3D val="0"/>
            <c:spPr>
              <a:solidFill>
                <a:srgbClr val="FF0000"/>
              </a:solidFill>
              <a:ln>
                <a:noFill/>
              </a:ln>
              <a:effectLst/>
            </c:spPr>
            <c:extLst>
              <c:ext xmlns:c16="http://schemas.microsoft.com/office/drawing/2014/chart" uri="{C3380CC4-5D6E-409C-BE32-E72D297353CC}">
                <c16:uniqueId val="{00000034-0181-43FB-B391-93180F4B2D46}"/>
              </c:ext>
            </c:extLst>
          </c:dPt>
          <c:dPt>
            <c:idx val="27"/>
            <c:invertIfNegative val="0"/>
            <c:bubble3D val="0"/>
            <c:spPr>
              <a:solidFill>
                <a:srgbClr val="FF0000"/>
              </a:solidFill>
              <a:ln>
                <a:solidFill>
                  <a:sysClr val="windowText" lastClr="000000"/>
                </a:solidFill>
              </a:ln>
              <a:effectLst/>
            </c:spPr>
            <c:extLst>
              <c:ext xmlns:c16="http://schemas.microsoft.com/office/drawing/2014/chart" uri="{C3380CC4-5D6E-409C-BE32-E72D297353CC}">
                <c16:uniqueId val="{00000036-0181-43FB-B391-93180F4B2D46}"/>
              </c:ext>
            </c:extLst>
          </c:dPt>
          <c:dPt>
            <c:idx val="31"/>
            <c:invertIfNegative val="0"/>
            <c:bubble3D val="0"/>
            <c:spPr>
              <a:solidFill>
                <a:schemeClr val="accent2"/>
              </a:solidFill>
              <a:ln>
                <a:solidFill>
                  <a:sysClr val="windowText" lastClr="000000"/>
                </a:solidFill>
              </a:ln>
              <a:effectLst/>
            </c:spPr>
            <c:extLst>
              <c:ext xmlns:c16="http://schemas.microsoft.com/office/drawing/2014/chart" uri="{C3380CC4-5D6E-409C-BE32-E72D297353CC}">
                <c16:uniqueId val="{00000038-0181-43FB-B391-93180F4B2D46}"/>
              </c:ext>
            </c:extLst>
          </c:dPt>
          <c:val>
            <c:numRef>
              <c:f>Sheet2!$V$2:$V$33</c:f>
              <c:numCache>
                <c:formatCode>General</c:formatCode>
                <c:ptCount val="32"/>
                <c:pt idx="0">
                  <c:v>0.29999999999999982</c:v>
                </c:pt>
                <c:pt idx="1">
                  <c:v>1.5</c:v>
                </c:pt>
                <c:pt idx="2">
                  <c:v>0.15999999999999992</c:v>
                </c:pt>
                <c:pt idx="3">
                  <c:v>2</c:v>
                </c:pt>
                <c:pt idx="4">
                  <c:v>0.52000000000000046</c:v>
                </c:pt>
                <c:pt idx="5">
                  <c:v>2.5</c:v>
                </c:pt>
                <c:pt idx="6">
                  <c:v>2.0380000000000003</c:v>
                </c:pt>
                <c:pt idx="7">
                  <c:v>1.5</c:v>
                </c:pt>
                <c:pt idx="8">
                  <c:v>4.9999999999999822E-2</c:v>
                </c:pt>
                <c:pt idx="9">
                  <c:v>0.20000000000000018</c:v>
                </c:pt>
                <c:pt idx="10">
                  <c:v>0.72999999999999954</c:v>
                </c:pt>
                <c:pt idx="11">
                  <c:v>1.5</c:v>
                </c:pt>
                <c:pt idx="12">
                  <c:v>8.0000000000000071E-2</c:v>
                </c:pt>
                <c:pt idx="13">
                  <c:v>8.9999999999999858E-2</c:v>
                </c:pt>
                <c:pt idx="14">
                  <c:v>4.43</c:v>
                </c:pt>
                <c:pt idx="15">
                  <c:v>4.0000000000000036E-2</c:v>
                </c:pt>
                <c:pt idx="16">
                  <c:v>1.6033333333333331</c:v>
                </c:pt>
                <c:pt idx="17">
                  <c:v>2</c:v>
                </c:pt>
                <c:pt idx="18">
                  <c:v>0.12999999999999989</c:v>
                </c:pt>
                <c:pt idx="19">
                  <c:v>1</c:v>
                </c:pt>
                <c:pt idx="20">
                  <c:v>6.0000000000000053E-2</c:v>
                </c:pt>
                <c:pt idx="21">
                  <c:v>8.0000000000000071E-2</c:v>
                </c:pt>
                <c:pt idx="22">
                  <c:v>2.9999999999999805E-2</c:v>
                </c:pt>
                <c:pt idx="23">
                  <c:v>0</c:v>
                </c:pt>
                <c:pt idx="24">
                  <c:v>1</c:v>
                </c:pt>
                <c:pt idx="25">
                  <c:v>0.25</c:v>
                </c:pt>
                <c:pt idx="26">
                  <c:v>0.21799999999999997</c:v>
                </c:pt>
                <c:pt idx="27">
                  <c:v>2</c:v>
                </c:pt>
                <c:pt idx="28">
                  <c:v>0.16999999999999993</c:v>
                </c:pt>
                <c:pt idx="29">
                  <c:v>0.47000000000000064</c:v>
                </c:pt>
                <c:pt idx="30">
                  <c:v>2.3375000000000004</c:v>
                </c:pt>
                <c:pt idx="31">
                  <c:v>1.5</c:v>
                </c:pt>
              </c:numCache>
            </c:numRef>
          </c:val>
          <c:extLst>
            <c:ext xmlns:c16="http://schemas.microsoft.com/office/drawing/2014/chart" uri="{C3380CC4-5D6E-409C-BE32-E72D297353CC}">
              <c16:uniqueId val="{00000039-0181-43FB-B391-93180F4B2D46}"/>
            </c:ext>
          </c:extLst>
        </c:ser>
        <c:dLbls>
          <c:showLegendKey val="0"/>
          <c:showVal val="0"/>
          <c:showCatName val="0"/>
          <c:showSerName val="0"/>
          <c:showPercent val="0"/>
          <c:showBubbleSize val="0"/>
        </c:dLbls>
        <c:gapWidth val="150"/>
        <c:overlap val="100"/>
        <c:axId val="1637524959"/>
        <c:axId val="1637531199"/>
      </c:barChart>
      <c:catAx>
        <c:axId val="163752495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637531199"/>
        <c:crosses val="autoZero"/>
        <c:auto val="1"/>
        <c:lblAlgn val="ctr"/>
        <c:lblOffset val="100"/>
        <c:noMultiLvlLbl val="0"/>
      </c:catAx>
      <c:valAx>
        <c:axId val="1637531199"/>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600">
                    <a:solidFill>
                      <a:sysClr val="windowText" lastClr="000000"/>
                    </a:solidFill>
                    <a:latin typeface="Arial" panose="020B0604020202020204" pitchFamily="34" charset="0"/>
                    <a:cs typeface="Arial" panose="020B0604020202020204" pitchFamily="34" charset="0"/>
                  </a:rPr>
                  <a:t>Percentage Beta Acid/Dry</a:t>
                </a:r>
                <a:r>
                  <a:rPr lang="en-US" sz="1600" baseline="0">
                    <a:solidFill>
                      <a:sysClr val="windowText" lastClr="000000"/>
                    </a:solidFill>
                    <a:latin typeface="Arial" panose="020B0604020202020204" pitchFamily="34" charset="0"/>
                    <a:cs typeface="Arial" panose="020B0604020202020204" pitchFamily="34" charset="0"/>
                  </a:rPr>
                  <a:t> Weight</a:t>
                </a:r>
                <a:endParaRPr lang="en-US" sz="1600">
                  <a:solidFill>
                    <a:sysClr val="windowText" lastClr="000000"/>
                  </a:solidFill>
                  <a:latin typeface="Arial" panose="020B0604020202020204" pitchFamily="34" charset="0"/>
                  <a:cs typeface="Arial" panose="020B0604020202020204" pitchFamily="34" charset="0"/>
                </a:endParaRP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63752495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444911715581002E-2"/>
          <c:y val="9.2436155211058996E-2"/>
          <c:w val="0.8973717489859222"/>
          <c:h val="0.80690350053393067"/>
        </c:manualLayout>
      </c:layout>
      <c:barChart>
        <c:barDir val="col"/>
        <c:grouping val="clustered"/>
        <c:varyColors val="0"/>
        <c:ser>
          <c:idx val="0"/>
          <c:order val="0"/>
          <c:tx>
            <c:strRef>
              <c:f>Sheet1!$I$1</c:f>
              <c:strCache>
                <c:ptCount val="1"/>
                <c:pt idx="0">
                  <c:v>Avg. Wet Weight </c:v>
                </c:pt>
              </c:strCache>
            </c:strRef>
          </c:tx>
          <c:spPr>
            <a:solidFill>
              <a:srgbClr val="FF0000"/>
            </a:solidFill>
            <a:ln>
              <a:solidFill>
                <a:srgbClr val="FF0000"/>
              </a:solidFill>
            </a:ln>
            <a:effectLst/>
          </c:spPr>
          <c:invertIfNegative val="0"/>
          <c:errBars>
            <c:errBarType val="both"/>
            <c:errValType val="cust"/>
            <c:noEndCap val="0"/>
            <c:plus>
              <c:numRef>
                <c:f>Sheet1!$J$2:$J$13</c:f>
                <c:numCache>
                  <c:formatCode>General</c:formatCode>
                  <c:ptCount val="12"/>
                  <c:pt idx="0">
                    <c:v>5.8631986454787572</c:v>
                  </c:pt>
                  <c:pt idx="1">
                    <c:v>5.2657454276089508</c:v>
                  </c:pt>
                  <c:pt idx="2">
                    <c:v>1.4341081853295465</c:v>
                  </c:pt>
                  <c:pt idx="3">
                    <c:v>0.34943297059912876</c:v>
                  </c:pt>
                  <c:pt idx="4">
                    <c:v>2.7557805252297118E-2</c:v>
                  </c:pt>
                  <c:pt idx="5">
                    <c:v>8.8184976807351032E-2</c:v>
                  </c:pt>
                  <c:pt idx="6">
                    <c:v>0.79366479126615841</c:v>
                  </c:pt>
                  <c:pt idx="8">
                    <c:v>0.11464046984955643</c:v>
                  </c:pt>
                  <c:pt idx="9">
                    <c:v>0</c:v>
                  </c:pt>
                </c:numCache>
              </c:numRef>
            </c:plus>
            <c:minus>
              <c:numRef>
                <c:f>Sheet1!$J$2:$J$13</c:f>
                <c:numCache>
                  <c:formatCode>General</c:formatCode>
                  <c:ptCount val="12"/>
                  <c:pt idx="0">
                    <c:v>5.8631986454787572</c:v>
                  </c:pt>
                  <c:pt idx="1">
                    <c:v>5.2657454276089508</c:v>
                  </c:pt>
                  <c:pt idx="2">
                    <c:v>1.4341081853295465</c:v>
                  </c:pt>
                  <c:pt idx="3">
                    <c:v>0.34943297059912876</c:v>
                  </c:pt>
                  <c:pt idx="4">
                    <c:v>2.7557805252297118E-2</c:v>
                  </c:pt>
                  <c:pt idx="5">
                    <c:v>8.8184976807351032E-2</c:v>
                  </c:pt>
                  <c:pt idx="6">
                    <c:v>0.79366479126615841</c:v>
                  </c:pt>
                  <c:pt idx="8">
                    <c:v>0.11464046984955643</c:v>
                  </c:pt>
                  <c:pt idx="9">
                    <c:v>0</c:v>
                  </c:pt>
                </c:numCache>
              </c:numRef>
            </c:minus>
            <c:spPr>
              <a:noFill/>
              <a:ln w="9525" cap="flat" cmpd="sng" algn="ctr">
                <a:solidFill>
                  <a:schemeClr val="tx1">
                    <a:lumMod val="65000"/>
                    <a:lumOff val="35000"/>
                  </a:schemeClr>
                </a:solidFill>
                <a:round/>
              </a:ln>
              <a:effectLst/>
            </c:spPr>
          </c:errBars>
          <c:cat>
            <c:strRef>
              <c:f>Sheet1!$H$2:$H$11</c:f>
              <c:strCache>
                <c:ptCount val="10"/>
                <c:pt idx="0">
                  <c:v>Chinook</c:v>
                </c:pt>
                <c:pt idx="1">
                  <c:v>Nugget</c:v>
                </c:pt>
                <c:pt idx="2">
                  <c:v>Cascade</c:v>
                </c:pt>
                <c:pt idx="3">
                  <c:v>Newport</c:v>
                </c:pt>
                <c:pt idx="4">
                  <c:v>Sorachi Ace</c:v>
                </c:pt>
                <c:pt idx="5">
                  <c:v>Centennial</c:v>
                </c:pt>
                <c:pt idx="6">
                  <c:v>Wilamette</c:v>
                </c:pt>
                <c:pt idx="7">
                  <c:v>Mt. Hood</c:v>
                </c:pt>
                <c:pt idx="8">
                  <c:v>Ultra</c:v>
                </c:pt>
                <c:pt idx="9">
                  <c:v>Saaz</c:v>
                </c:pt>
              </c:strCache>
            </c:strRef>
          </c:cat>
          <c:val>
            <c:numRef>
              <c:f>Sheet1!$I$2:$I$11</c:f>
              <c:numCache>
                <c:formatCode>General</c:formatCode>
                <c:ptCount val="10"/>
                <c:pt idx="0">
                  <c:v>21.862158062752428</c:v>
                </c:pt>
                <c:pt idx="1">
                  <c:v>11.833321575336427</c:v>
                </c:pt>
                <c:pt idx="2">
                  <c:v>9.0400624349635805</c:v>
                </c:pt>
                <c:pt idx="3">
                  <c:v>6.4915166052311335</c:v>
                </c:pt>
                <c:pt idx="4">
                  <c:v>5.832333903596183</c:v>
                </c:pt>
                <c:pt idx="5">
                  <c:v>5.0728407908428714</c:v>
                </c:pt>
                <c:pt idx="6">
                  <c:v>4.0432811866170484</c:v>
                </c:pt>
                <c:pt idx="7">
                  <c:v>3.8360464911197729</c:v>
                </c:pt>
                <c:pt idx="8">
                  <c:v>2.4824070971269334</c:v>
                </c:pt>
                <c:pt idx="9">
                  <c:v>0</c:v>
                </c:pt>
              </c:numCache>
            </c:numRef>
          </c:val>
          <c:extLst>
            <c:ext xmlns:c16="http://schemas.microsoft.com/office/drawing/2014/chart" uri="{C3380CC4-5D6E-409C-BE32-E72D297353CC}">
              <c16:uniqueId val="{00000000-AAC1-4AF4-BC9E-81B9540C8883}"/>
            </c:ext>
          </c:extLst>
        </c:ser>
        <c:dLbls>
          <c:showLegendKey val="0"/>
          <c:showVal val="0"/>
          <c:showCatName val="0"/>
          <c:showSerName val="0"/>
          <c:showPercent val="0"/>
          <c:showBubbleSize val="0"/>
        </c:dLbls>
        <c:gapWidth val="219"/>
        <c:overlap val="-27"/>
        <c:axId val="2087539344"/>
        <c:axId val="2087540592"/>
      </c:barChart>
      <c:catAx>
        <c:axId val="20875393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400" b="0">
                    <a:solidFill>
                      <a:schemeClr val="tx1"/>
                    </a:solidFill>
                    <a:latin typeface="Arial" panose="020B0604020202020204" pitchFamily="34" charset="0"/>
                    <a:cs typeface="Arial" panose="020B0604020202020204" pitchFamily="34" charset="0"/>
                  </a:rPr>
                  <a:t>Variety</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2087540592"/>
        <c:crosses val="autoZero"/>
        <c:auto val="1"/>
        <c:lblAlgn val="ctr"/>
        <c:lblOffset val="100"/>
        <c:noMultiLvlLbl val="0"/>
      </c:catAx>
      <c:valAx>
        <c:axId val="20875405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400">
                    <a:solidFill>
                      <a:sysClr val="windowText" lastClr="000000"/>
                    </a:solidFill>
                    <a:latin typeface="Arial" panose="020B0604020202020204" pitchFamily="34" charset="0"/>
                    <a:cs typeface="Arial" panose="020B0604020202020204" pitchFamily="34" charset="0"/>
                  </a:rPr>
                  <a:t>Fresh Weight </a:t>
                </a:r>
                <a:r>
                  <a:rPr lang="en-US" sz="1400" baseline="0">
                    <a:solidFill>
                      <a:sysClr val="windowText" lastClr="000000"/>
                    </a:solidFill>
                    <a:latin typeface="Arial" panose="020B0604020202020204" pitchFamily="34" charset="0"/>
                    <a:cs typeface="Arial" panose="020B0604020202020204" pitchFamily="34" charset="0"/>
                  </a:rPr>
                  <a:t>(pounds</a:t>
                </a:r>
                <a:r>
                  <a:rPr lang="en-US" baseline="0">
                    <a:solidFill>
                      <a:sysClr val="windowText" lastClr="000000"/>
                    </a:solidFill>
                    <a:latin typeface="Arial" panose="020B0604020202020204" pitchFamily="34" charset="0"/>
                    <a:cs typeface="Arial" panose="020B0604020202020204" pitchFamily="34" charset="0"/>
                  </a:rPr>
                  <a:t>)</a:t>
                </a:r>
                <a:endParaRPr lang="en-US">
                  <a:solidFill>
                    <a:sysClr val="windowText" lastClr="000000"/>
                  </a:solidFill>
                  <a:latin typeface="Arial" panose="020B0604020202020204" pitchFamily="34" charset="0"/>
                  <a:cs typeface="Arial" panose="020B0604020202020204" pitchFamily="34" charset="0"/>
                </a:endParaRP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20875393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8048" cy="470356"/>
          </a:xfrm>
          <a:prstGeom prst="rect">
            <a:avLst/>
          </a:prstGeom>
          <a:noFill/>
          <a:ln w="9525">
            <a:noFill/>
            <a:miter lim="800000"/>
            <a:headEnd/>
            <a:tailEnd/>
          </a:ln>
          <a:effectLst/>
        </p:spPr>
        <p:txBody>
          <a:bodyPr vert="horz" wrap="square" lIns="93334" tIns="46667" rIns="93334" bIns="46667" numCol="1" anchor="t" anchorCtr="0" compatLnSpc="1">
            <a:prstTxWarp prst="textNoShape">
              <a:avLst/>
            </a:prstTxWarp>
          </a:bodyPr>
          <a:lstStyle>
            <a:lvl1pPr>
              <a:defRPr sz="1300" b="0">
                <a:cs typeface="+mn-cs"/>
              </a:defRPr>
            </a:lvl1pPr>
          </a:lstStyle>
          <a:p>
            <a:pPr>
              <a:defRPr/>
            </a:pPr>
            <a:endParaRPr lang="ko-KR" altLang="ko-KR"/>
          </a:p>
        </p:txBody>
      </p:sp>
      <p:sp>
        <p:nvSpPr>
          <p:cNvPr id="4099" name="Rectangle 3"/>
          <p:cNvSpPr>
            <a:spLocks noGrp="1" noChangeArrowheads="1"/>
          </p:cNvSpPr>
          <p:nvPr>
            <p:ph type="dt" sz="quarter" idx="1"/>
          </p:nvPr>
        </p:nvSpPr>
        <p:spPr bwMode="auto">
          <a:xfrm>
            <a:off x="4024429" y="0"/>
            <a:ext cx="3078047" cy="470356"/>
          </a:xfrm>
          <a:prstGeom prst="rect">
            <a:avLst/>
          </a:prstGeom>
          <a:noFill/>
          <a:ln w="9525">
            <a:noFill/>
            <a:miter lim="800000"/>
            <a:headEnd/>
            <a:tailEnd/>
          </a:ln>
          <a:effectLst/>
        </p:spPr>
        <p:txBody>
          <a:bodyPr vert="horz" wrap="square" lIns="93334" tIns="46667" rIns="93334" bIns="46667" numCol="1" anchor="t" anchorCtr="0" compatLnSpc="1">
            <a:prstTxWarp prst="textNoShape">
              <a:avLst/>
            </a:prstTxWarp>
          </a:bodyPr>
          <a:lstStyle>
            <a:lvl1pPr algn="r">
              <a:defRPr sz="1300" b="0">
                <a:cs typeface="+mn-cs"/>
              </a:defRPr>
            </a:lvl1pPr>
          </a:lstStyle>
          <a:p>
            <a:pPr>
              <a:defRPr/>
            </a:pPr>
            <a:endParaRPr lang="ko-KR" altLang="ko-KR"/>
          </a:p>
        </p:txBody>
      </p:sp>
      <p:sp>
        <p:nvSpPr>
          <p:cNvPr id="4100" name="Rectangle 4"/>
          <p:cNvSpPr>
            <a:spLocks noGrp="1" noChangeArrowheads="1"/>
          </p:cNvSpPr>
          <p:nvPr>
            <p:ph type="ftr" sz="quarter" idx="2"/>
          </p:nvPr>
        </p:nvSpPr>
        <p:spPr bwMode="auto">
          <a:xfrm>
            <a:off x="0" y="8918120"/>
            <a:ext cx="3078048" cy="470355"/>
          </a:xfrm>
          <a:prstGeom prst="rect">
            <a:avLst/>
          </a:prstGeom>
          <a:noFill/>
          <a:ln w="9525">
            <a:noFill/>
            <a:miter lim="800000"/>
            <a:headEnd/>
            <a:tailEnd/>
          </a:ln>
          <a:effectLst/>
        </p:spPr>
        <p:txBody>
          <a:bodyPr vert="horz" wrap="square" lIns="93334" tIns="46667" rIns="93334" bIns="46667" numCol="1" anchor="b" anchorCtr="0" compatLnSpc="1">
            <a:prstTxWarp prst="textNoShape">
              <a:avLst/>
            </a:prstTxWarp>
          </a:bodyPr>
          <a:lstStyle>
            <a:lvl1pPr>
              <a:defRPr sz="1300" b="0">
                <a:cs typeface="+mn-cs"/>
              </a:defRPr>
            </a:lvl1pPr>
          </a:lstStyle>
          <a:p>
            <a:pPr>
              <a:defRPr/>
            </a:pPr>
            <a:endParaRPr lang="ko-KR" altLang="ko-KR"/>
          </a:p>
        </p:txBody>
      </p:sp>
      <p:sp>
        <p:nvSpPr>
          <p:cNvPr id="4101" name="Rectangle 5"/>
          <p:cNvSpPr>
            <a:spLocks noGrp="1" noChangeArrowheads="1"/>
          </p:cNvSpPr>
          <p:nvPr>
            <p:ph type="sldNum" sz="quarter" idx="3"/>
          </p:nvPr>
        </p:nvSpPr>
        <p:spPr bwMode="auto">
          <a:xfrm>
            <a:off x="4024429" y="8918120"/>
            <a:ext cx="3078047" cy="470355"/>
          </a:xfrm>
          <a:prstGeom prst="rect">
            <a:avLst/>
          </a:prstGeom>
          <a:noFill/>
          <a:ln w="9525">
            <a:noFill/>
            <a:miter lim="800000"/>
            <a:headEnd/>
            <a:tailEnd/>
          </a:ln>
          <a:effectLst/>
        </p:spPr>
        <p:txBody>
          <a:bodyPr vert="horz" wrap="square" lIns="93334" tIns="46667" rIns="93334" bIns="46667" numCol="1" anchor="b" anchorCtr="0" compatLnSpc="1">
            <a:prstTxWarp prst="textNoShape">
              <a:avLst/>
            </a:prstTxWarp>
          </a:bodyPr>
          <a:lstStyle>
            <a:lvl1pPr algn="r">
              <a:defRPr sz="1300" b="0">
                <a:ea typeface="굴림" pitchFamily="50" charset="-127"/>
                <a:cs typeface="+mn-cs"/>
              </a:defRPr>
            </a:lvl1pPr>
          </a:lstStyle>
          <a:p>
            <a:pPr>
              <a:defRPr/>
            </a:pPr>
            <a:fld id="{110B2D36-1787-423C-A9D2-74AF731A5A3C}" type="slidenum">
              <a:rPr lang="en-US" altLang="ko-KR"/>
              <a:pPr>
                <a:defRPr/>
              </a:pPr>
              <a:t>‹#›</a:t>
            </a:fld>
            <a:endParaRPr lang="en-US" altLang="ko-KR" dirty="0"/>
          </a:p>
        </p:txBody>
      </p:sp>
    </p:spTree>
    <p:extLst>
      <p:ext uri="{BB962C8B-B14F-4D97-AF65-F5344CB8AC3E}">
        <p14:creationId xmlns:p14="http://schemas.microsoft.com/office/powerpoint/2010/main" val="3019313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78048" cy="470356"/>
          </a:xfrm>
          <a:prstGeom prst="rect">
            <a:avLst/>
          </a:prstGeom>
          <a:noFill/>
          <a:ln w="9525">
            <a:noFill/>
            <a:miter lim="800000"/>
            <a:headEnd/>
            <a:tailEnd/>
          </a:ln>
          <a:effectLst/>
        </p:spPr>
        <p:txBody>
          <a:bodyPr vert="horz" wrap="square" lIns="93334" tIns="46667" rIns="93334" bIns="46667" numCol="1" anchor="t" anchorCtr="0" compatLnSpc="1">
            <a:prstTxWarp prst="textNoShape">
              <a:avLst/>
            </a:prstTxWarp>
          </a:bodyPr>
          <a:lstStyle>
            <a:lvl1pPr eaLnBrk="0" hangingPunct="0">
              <a:defRPr sz="1300">
                <a:cs typeface="+mn-cs"/>
              </a:defRPr>
            </a:lvl1pPr>
          </a:lstStyle>
          <a:p>
            <a:pPr>
              <a:defRPr/>
            </a:pPr>
            <a:endParaRPr lang="ko-KR" altLang="ko-KR"/>
          </a:p>
        </p:txBody>
      </p:sp>
      <p:sp>
        <p:nvSpPr>
          <p:cNvPr id="15363" name="Rectangle 3"/>
          <p:cNvSpPr>
            <a:spLocks noGrp="1" noChangeArrowheads="1"/>
          </p:cNvSpPr>
          <p:nvPr>
            <p:ph type="dt" idx="1"/>
          </p:nvPr>
        </p:nvSpPr>
        <p:spPr bwMode="auto">
          <a:xfrm>
            <a:off x="4022886" y="0"/>
            <a:ext cx="3078048" cy="470356"/>
          </a:xfrm>
          <a:prstGeom prst="rect">
            <a:avLst/>
          </a:prstGeom>
          <a:noFill/>
          <a:ln w="9525">
            <a:noFill/>
            <a:miter lim="800000"/>
            <a:headEnd/>
            <a:tailEnd/>
          </a:ln>
          <a:effectLst/>
        </p:spPr>
        <p:txBody>
          <a:bodyPr vert="horz" wrap="square" lIns="93334" tIns="46667" rIns="93334" bIns="46667" numCol="1" anchor="t" anchorCtr="0" compatLnSpc="1">
            <a:prstTxWarp prst="textNoShape">
              <a:avLst/>
            </a:prstTxWarp>
          </a:bodyPr>
          <a:lstStyle>
            <a:lvl1pPr algn="r" eaLnBrk="0" hangingPunct="0">
              <a:defRPr sz="1300">
                <a:ea typeface="굴림" pitchFamily="50" charset="-127"/>
                <a:cs typeface="+mn-cs"/>
              </a:defRPr>
            </a:lvl1pPr>
          </a:lstStyle>
          <a:p>
            <a:pPr>
              <a:defRPr/>
            </a:pPr>
            <a:fld id="{C87C7C8A-C3E8-47D8-95E3-C7308793310F}" type="datetimeFigureOut">
              <a:rPr lang="en-US" altLang="ko-KR"/>
              <a:pPr>
                <a:defRPr/>
              </a:pPr>
              <a:t>1/2/2017</a:t>
            </a:fld>
            <a:endParaRPr lang="en-US" altLang="ko-KR" dirty="0"/>
          </a:p>
        </p:txBody>
      </p:sp>
      <p:sp>
        <p:nvSpPr>
          <p:cNvPr id="13316" name="Rectangle 4"/>
          <p:cNvSpPr>
            <a:spLocks noGrp="1" noRot="1" noChangeAspect="1" noChangeArrowheads="1" noTextEdit="1"/>
          </p:cNvSpPr>
          <p:nvPr>
            <p:ph type="sldImg" idx="2"/>
          </p:nvPr>
        </p:nvSpPr>
        <p:spPr bwMode="auto">
          <a:xfrm>
            <a:off x="1966913" y="703263"/>
            <a:ext cx="3168650" cy="3521075"/>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710557" y="4459837"/>
            <a:ext cx="5681363" cy="4225435"/>
          </a:xfrm>
          <a:prstGeom prst="rect">
            <a:avLst/>
          </a:prstGeom>
          <a:noFill/>
          <a:ln w="9525">
            <a:noFill/>
            <a:miter lim="800000"/>
            <a:headEnd/>
            <a:tailEnd/>
          </a:ln>
          <a:effectLst/>
        </p:spPr>
        <p:txBody>
          <a:bodyPr vert="horz" wrap="square" lIns="93334" tIns="46667" rIns="93334" bIns="4666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916568"/>
            <a:ext cx="3078048" cy="470356"/>
          </a:xfrm>
          <a:prstGeom prst="rect">
            <a:avLst/>
          </a:prstGeom>
          <a:noFill/>
          <a:ln w="9525">
            <a:noFill/>
            <a:miter lim="800000"/>
            <a:headEnd/>
            <a:tailEnd/>
          </a:ln>
          <a:effectLst/>
        </p:spPr>
        <p:txBody>
          <a:bodyPr vert="horz" wrap="square" lIns="93334" tIns="46667" rIns="93334" bIns="46667" numCol="1" anchor="b" anchorCtr="0" compatLnSpc="1">
            <a:prstTxWarp prst="textNoShape">
              <a:avLst/>
            </a:prstTxWarp>
          </a:bodyPr>
          <a:lstStyle>
            <a:lvl1pPr eaLnBrk="0" hangingPunct="0">
              <a:defRPr sz="1300">
                <a:cs typeface="+mn-cs"/>
              </a:defRPr>
            </a:lvl1pPr>
          </a:lstStyle>
          <a:p>
            <a:pPr>
              <a:defRPr/>
            </a:pPr>
            <a:endParaRPr lang="ko-KR" altLang="ko-KR"/>
          </a:p>
        </p:txBody>
      </p:sp>
      <p:sp>
        <p:nvSpPr>
          <p:cNvPr id="15367" name="Rectangle 7"/>
          <p:cNvSpPr>
            <a:spLocks noGrp="1" noChangeArrowheads="1"/>
          </p:cNvSpPr>
          <p:nvPr>
            <p:ph type="sldNum" sz="quarter" idx="5"/>
          </p:nvPr>
        </p:nvSpPr>
        <p:spPr bwMode="auto">
          <a:xfrm>
            <a:off x="4022886" y="8916568"/>
            <a:ext cx="3078048" cy="470356"/>
          </a:xfrm>
          <a:prstGeom prst="rect">
            <a:avLst/>
          </a:prstGeom>
          <a:noFill/>
          <a:ln w="9525">
            <a:noFill/>
            <a:miter lim="800000"/>
            <a:headEnd/>
            <a:tailEnd/>
          </a:ln>
          <a:effectLst/>
        </p:spPr>
        <p:txBody>
          <a:bodyPr vert="horz" wrap="square" lIns="93334" tIns="46667" rIns="93334" bIns="46667" numCol="1" anchor="b" anchorCtr="0" compatLnSpc="1">
            <a:prstTxWarp prst="textNoShape">
              <a:avLst/>
            </a:prstTxWarp>
          </a:bodyPr>
          <a:lstStyle>
            <a:lvl1pPr algn="r" eaLnBrk="0" hangingPunct="0">
              <a:defRPr sz="1300">
                <a:ea typeface="굴림" pitchFamily="50" charset="-127"/>
                <a:cs typeface="+mn-cs"/>
              </a:defRPr>
            </a:lvl1pPr>
          </a:lstStyle>
          <a:p>
            <a:pPr>
              <a:defRPr/>
            </a:pPr>
            <a:fld id="{51A98F08-EB82-4381-859D-70CDC9986806}" type="slidenum">
              <a:rPr lang="en-US" altLang="ko-KR"/>
              <a:pPr>
                <a:defRPr/>
              </a:pPr>
              <a:t>‹#›</a:t>
            </a:fld>
            <a:endParaRPr lang="en-US" altLang="ko-KR" dirty="0"/>
          </a:p>
        </p:txBody>
      </p:sp>
    </p:spTree>
    <p:extLst>
      <p:ext uri="{BB962C8B-B14F-4D97-AF65-F5344CB8AC3E}">
        <p14:creationId xmlns:p14="http://schemas.microsoft.com/office/powerpoint/2010/main" val="890903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966913" y="703263"/>
            <a:ext cx="3168650" cy="3521075"/>
          </a:xfrm>
          <a:ln/>
        </p:spPr>
      </p:sp>
      <p:sp>
        <p:nvSpPr>
          <p:cNvPr id="16386" name="Rectangle 3"/>
          <p:cNvSpPr>
            <a:spLocks noGrp="1" noChangeArrowheads="1"/>
          </p:cNvSpPr>
          <p:nvPr>
            <p:ph type="body" idx="1"/>
          </p:nvPr>
        </p:nvSpPr>
        <p:spPr>
          <a:noFill/>
          <a:ln/>
        </p:spPr>
        <p:txBody>
          <a:bodyPr/>
          <a:lstStyle/>
          <a:p>
            <a:pPr eaLnBrk="1" hangingPunct="1"/>
            <a:endParaRPr lang="ko-KR" altLang="ko-KR" smtClean="0"/>
          </a:p>
        </p:txBody>
      </p:sp>
    </p:spTree>
    <p:extLst>
      <p:ext uri="{BB962C8B-B14F-4D97-AF65-F5344CB8AC3E}">
        <p14:creationId xmlns:p14="http://schemas.microsoft.com/office/powerpoint/2010/main" val="506051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5" y="11361738"/>
            <a:ext cx="27981275" cy="7840662"/>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20726400"/>
            <a:ext cx="23044150" cy="93472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5"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6" name="Rectangle 6"/>
          <p:cNvSpPr>
            <a:spLocks noGrp="1" noChangeArrowheads="1"/>
          </p:cNvSpPr>
          <p:nvPr>
            <p:ph type="sldNum" sz="quarter" idx="12"/>
          </p:nvPr>
        </p:nvSpPr>
        <p:spPr>
          <a:ln/>
        </p:spPr>
        <p:txBody>
          <a:bodyPr/>
          <a:lstStyle>
            <a:lvl1pPr>
              <a:defRPr/>
            </a:lvl1pPr>
          </a:lstStyle>
          <a:p>
            <a:pPr>
              <a:defRPr/>
            </a:pPr>
            <a:fld id="{9E4A8AEC-8D3F-4D29-AD62-9C512AC72F63}" type="slidenum">
              <a:rPr lang="en-US" altLang="ko-KR"/>
              <a:pPr>
                <a:defRPr/>
              </a:pPr>
              <a:t>‹#›</a:t>
            </a:fld>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5"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6" name="Rectangle 6"/>
          <p:cNvSpPr>
            <a:spLocks noGrp="1" noChangeArrowheads="1"/>
          </p:cNvSpPr>
          <p:nvPr>
            <p:ph type="sldNum" sz="quarter" idx="12"/>
          </p:nvPr>
        </p:nvSpPr>
        <p:spPr>
          <a:ln/>
        </p:spPr>
        <p:txBody>
          <a:bodyPr/>
          <a:lstStyle>
            <a:lvl1pPr>
              <a:defRPr/>
            </a:lvl1pPr>
          </a:lstStyle>
          <a:p>
            <a:pPr>
              <a:defRPr/>
            </a:pPr>
            <a:fld id="{491D17E3-BB4B-4C9E-AFD8-ABF74FAC545A}" type="slidenum">
              <a:rPr lang="en-US" altLang="ko-KR"/>
              <a:pPr>
                <a:defRPr/>
              </a:pPr>
              <a:t>‹#›</a:t>
            </a:fld>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55315" y="3251200"/>
            <a:ext cx="6994525" cy="2926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68563" y="3251200"/>
            <a:ext cx="20834350" cy="2926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5"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6" name="Rectangle 6"/>
          <p:cNvSpPr>
            <a:spLocks noGrp="1" noChangeArrowheads="1"/>
          </p:cNvSpPr>
          <p:nvPr>
            <p:ph type="sldNum" sz="quarter" idx="12"/>
          </p:nvPr>
        </p:nvSpPr>
        <p:spPr>
          <a:ln/>
        </p:spPr>
        <p:txBody>
          <a:bodyPr/>
          <a:lstStyle>
            <a:lvl1pPr>
              <a:defRPr/>
            </a:lvl1pPr>
          </a:lstStyle>
          <a:p>
            <a:pPr>
              <a:defRPr/>
            </a:pPr>
            <a:fld id="{C19621D3-0C4B-45E3-BBC2-46CD80A47167}" type="slidenum">
              <a:rPr lang="en-US" altLang="ko-KR"/>
              <a:pPr>
                <a:defRPr/>
              </a:pPr>
              <a:t>‹#›</a:t>
            </a:fld>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5"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6" name="Rectangle 6"/>
          <p:cNvSpPr>
            <a:spLocks noGrp="1" noChangeArrowheads="1"/>
          </p:cNvSpPr>
          <p:nvPr>
            <p:ph type="sldNum" sz="quarter" idx="12"/>
          </p:nvPr>
        </p:nvSpPr>
        <p:spPr>
          <a:ln/>
        </p:spPr>
        <p:txBody>
          <a:bodyPr/>
          <a:lstStyle>
            <a:lvl1pPr>
              <a:defRPr/>
            </a:lvl1pPr>
          </a:lstStyle>
          <a:p>
            <a:pPr>
              <a:defRPr/>
            </a:pPr>
            <a:fld id="{A1DA81D9-A516-4777-BF9A-5A7FDE008582}" type="slidenum">
              <a:rPr lang="en-US" altLang="ko-KR"/>
              <a:pPr>
                <a:defRPr/>
              </a:pPr>
              <a:t>‹#›</a:t>
            </a:fld>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7" y="23502938"/>
            <a:ext cx="27981275" cy="72644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7" y="15501938"/>
            <a:ext cx="27981275" cy="80010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5"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6" name="Rectangle 6"/>
          <p:cNvSpPr>
            <a:spLocks noGrp="1" noChangeArrowheads="1"/>
          </p:cNvSpPr>
          <p:nvPr>
            <p:ph type="sldNum" sz="quarter" idx="12"/>
          </p:nvPr>
        </p:nvSpPr>
        <p:spPr>
          <a:ln/>
        </p:spPr>
        <p:txBody>
          <a:bodyPr/>
          <a:lstStyle>
            <a:lvl1pPr>
              <a:defRPr/>
            </a:lvl1pPr>
          </a:lstStyle>
          <a:p>
            <a:pPr>
              <a:defRPr/>
            </a:pPr>
            <a:fld id="{8685BDD3-013A-44F8-A556-FD8A628D8F08}" type="slidenum">
              <a:rPr lang="en-US" altLang="ko-KR"/>
              <a:pPr>
                <a:defRPr/>
              </a:pPr>
              <a:t>‹#›</a:t>
            </a:fld>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468565" y="10566400"/>
            <a:ext cx="13914437" cy="2194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535400" y="10566400"/>
            <a:ext cx="13914438" cy="2194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6"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7" name="Rectangle 6"/>
          <p:cNvSpPr>
            <a:spLocks noGrp="1" noChangeArrowheads="1"/>
          </p:cNvSpPr>
          <p:nvPr>
            <p:ph type="sldNum" sz="quarter" idx="12"/>
          </p:nvPr>
        </p:nvSpPr>
        <p:spPr>
          <a:ln/>
        </p:spPr>
        <p:txBody>
          <a:bodyPr/>
          <a:lstStyle>
            <a:lvl1pPr>
              <a:defRPr/>
            </a:lvl1pPr>
          </a:lstStyle>
          <a:p>
            <a:pPr>
              <a:defRPr/>
            </a:pPr>
            <a:fld id="{0471A356-E52D-4E5A-B2A9-092A78DB5901}" type="slidenum">
              <a:rPr lang="en-US" altLang="ko-KR"/>
              <a:pPr>
                <a:defRPr/>
              </a:pPr>
              <a:t>‹#›</a:t>
            </a:fld>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40" y="1465263"/>
            <a:ext cx="29625925" cy="6096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40" y="8186738"/>
            <a:ext cx="14544675" cy="341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40" y="11599863"/>
            <a:ext cx="14544675" cy="2107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8186738"/>
            <a:ext cx="14549438" cy="341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11599863"/>
            <a:ext cx="14549438" cy="2107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8"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9" name="Rectangle 6"/>
          <p:cNvSpPr>
            <a:spLocks noGrp="1" noChangeArrowheads="1"/>
          </p:cNvSpPr>
          <p:nvPr>
            <p:ph type="sldNum" sz="quarter" idx="12"/>
          </p:nvPr>
        </p:nvSpPr>
        <p:spPr>
          <a:ln/>
        </p:spPr>
        <p:txBody>
          <a:bodyPr/>
          <a:lstStyle>
            <a:lvl1pPr>
              <a:defRPr/>
            </a:lvl1pPr>
          </a:lstStyle>
          <a:p>
            <a:pPr>
              <a:defRPr/>
            </a:pPr>
            <a:fld id="{5D8D85BE-0A06-480A-B8F9-BFA1268EB592}" type="slidenum">
              <a:rPr lang="en-US" altLang="ko-KR"/>
              <a:pPr>
                <a:defRPr/>
              </a:pPr>
              <a:t>‹#›</a:t>
            </a:fld>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4"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5" name="Rectangle 6"/>
          <p:cNvSpPr>
            <a:spLocks noGrp="1" noChangeArrowheads="1"/>
          </p:cNvSpPr>
          <p:nvPr>
            <p:ph type="sldNum" sz="quarter" idx="12"/>
          </p:nvPr>
        </p:nvSpPr>
        <p:spPr>
          <a:ln/>
        </p:spPr>
        <p:txBody>
          <a:bodyPr/>
          <a:lstStyle>
            <a:lvl1pPr>
              <a:defRPr/>
            </a:lvl1pPr>
          </a:lstStyle>
          <a:p>
            <a:pPr>
              <a:defRPr/>
            </a:pPr>
            <a:fld id="{185613C8-90A9-4859-BCE6-DDE2C17BD565}" type="slidenum">
              <a:rPr lang="en-US" altLang="ko-KR"/>
              <a:pPr>
                <a:defRPr/>
              </a:pPr>
              <a:t>‹#›</a:t>
            </a:fld>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3"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4" name="Rectangle 6"/>
          <p:cNvSpPr>
            <a:spLocks noGrp="1" noChangeArrowheads="1"/>
          </p:cNvSpPr>
          <p:nvPr>
            <p:ph type="sldNum" sz="quarter" idx="12"/>
          </p:nvPr>
        </p:nvSpPr>
        <p:spPr>
          <a:ln/>
        </p:spPr>
        <p:txBody>
          <a:bodyPr/>
          <a:lstStyle>
            <a:lvl1pPr>
              <a:defRPr/>
            </a:lvl1pPr>
          </a:lstStyle>
          <a:p>
            <a:pPr>
              <a:defRPr/>
            </a:pPr>
            <a:fld id="{FB954482-1411-44D3-8C62-CA6F43D712AF}" type="slidenum">
              <a:rPr lang="en-US" altLang="ko-KR"/>
              <a:pPr>
                <a:defRPr/>
              </a:pPr>
              <a:t>‹#›</a:t>
            </a:fld>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40" y="1455738"/>
            <a:ext cx="10829925" cy="61976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1455738"/>
            <a:ext cx="18402300" cy="31216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40" y="7653338"/>
            <a:ext cx="10829925" cy="2501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6"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7" name="Rectangle 6"/>
          <p:cNvSpPr>
            <a:spLocks noGrp="1" noChangeArrowheads="1"/>
          </p:cNvSpPr>
          <p:nvPr>
            <p:ph type="sldNum" sz="quarter" idx="12"/>
          </p:nvPr>
        </p:nvSpPr>
        <p:spPr>
          <a:ln/>
        </p:spPr>
        <p:txBody>
          <a:bodyPr/>
          <a:lstStyle>
            <a:lvl1pPr>
              <a:defRPr/>
            </a:lvl1pPr>
          </a:lstStyle>
          <a:p>
            <a:pPr>
              <a:defRPr/>
            </a:pPr>
            <a:fld id="{ADFBAAB8-B906-426C-B188-C3592560B295}" type="slidenum">
              <a:rPr lang="en-US" altLang="ko-KR"/>
              <a:pPr>
                <a:defRPr/>
              </a:pPr>
              <a:t>‹#›</a:t>
            </a:fld>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2" y="25603200"/>
            <a:ext cx="19751675" cy="30226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2" y="3268663"/>
            <a:ext cx="19751675" cy="21945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451602" y="28625800"/>
            <a:ext cx="19751675" cy="4292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ko-KR" altLang="ko-KR"/>
          </a:p>
        </p:txBody>
      </p:sp>
      <p:sp>
        <p:nvSpPr>
          <p:cNvPr id="6" name="Rectangle 5"/>
          <p:cNvSpPr>
            <a:spLocks noGrp="1" noChangeArrowheads="1"/>
          </p:cNvSpPr>
          <p:nvPr>
            <p:ph type="ftr" sz="quarter" idx="11"/>
          </p:nvPr>
        </p:nvSpPr>
        <p:spPr>
          <a:ln/>
        </p:spPr>
        <p:txBody>
          <a:bodyPr/>
          <a:lstStyle>
            <a:lvl1pPr>
              <a:defRPr/>
            </a:lvl1pPr>
          </a:lstStyle>
          <a:p>
            <a:pPr>
              <a:defRPr/>
            </a:pPr>
            <a:endParaRPr lang="ko-KR" altLang="ko-KR"/>
          </a:p>
        </p:txBody>
      </p:sp>
      <p:sp>
        <p:nvSpPr>
          <p:cNvPr id="7" name="Rectangle 6"/>
          <p:cNvSpPr>
            <a:spLocks noGrp="1" noChangeArrowheads="1"/>
          </p:cNvSpPr>
          <p:nvPr>
            <p:ph type="sldNum" sz="quarter" idx="12"/>
          </p:nvPr>
        </p:nvSpPr>
        <p:spPr>
          <a:ln/>
        </p:spPr>
        <p:txBody>
          <a:bodyPr/>
          <a:lstStyle>
            <a:lvl1pPr>
              <a:defRPr/>
            </a:lvl1pPr>
          </a:lstStyle>
          <a:p>
            <a:pPr>
              <a:defRPr/>
            </a:pPr>
            <a:fld id="{143172C0-F151-4EC9-983B-EB47368474DD}" type="slidenum">
              <a:rPr lang="en-US" altLang="ko-KR"/>
              <a:pPr>
                <a:defRPr/>
              </a:pPr>
              <a:t>‹#›</a:t>
            </a:fld>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68565" y="3251200"/>
            <a:ext cx="27981275" cy="6096000"/>
          </a:xfrm>
          <a:prstGeom prst="rect">
            <a:avLst/>
          </a:prstGeom>
          <a:noFill/>
          <a:ln w="9525">
            <a:noFill/>
            <a:miter lim="800000"/>
            <a:headEnd/>
            <a:tailEnd/>
          </a:ln>
        </p:spPr>
        <p:txBody>
          <a:bodyPr vert="horz" wrap="square" lIns="397106" tIns="198553" rIns="397106" bIns="198553"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2468565" y="10566400"/>
            <a:ext cx="27981275" cy="21945600"/>
          </a:xfrm>
          <a:prstGeom prst="rect">
            <a:avLst/>
          </a:prstGeom>
          <a:noFill/>
          <a:ln w="9525">
            <a:noFill/>
            <a:miter lim="800000"/>
            <a:headEnd/>
            <a:tailEnd/>
          </a:ln>
        </p:spPr>
        <p:txBody>
          <a:bodyPr vert="horz" wrap="square" lIns="397106" tIns="198553" rIns="397106" bIns="198553"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2468563" y="33324800"/>
            <a:ext cx="6858000" cy="2438400"/>
          </a:xfrm>
          <a:prstGeom prst="rect">
            <a:avLst/>
          </a:prstGeom>
          <a:noFill/>
          <a:ln w="9525">
            <a:noFill/>
            <a:miter lim="800000"/>
            <a:headEnd/>
            <a:tailEnd/>
          </a:ln>
          <a:effectLst/>
        </p:spPr>
        <p:txBody>
          <a:bodyPr vert="horz" wrap="square" lIns="397106" tIns="198553" rIns="397106" bIns="198553" numCol="1" anchor="t" anchorCtr="0" compatLnSpc="1">
            <a:prstTxWarp prst="textNoShape">
              <a:avLst/>
            </a:prstTxWarp>
          </a:bodyPr>
          <a:lstStyle>
            <a:lvl1pPr>
              <a:defRPr sz="6100" b="0">
                <a:ea typeface="굴림" pitchFamily="50" charset="-127"/>
                <a:cs typeface="+mn-cs"/>
              </a:defRPr>
            </a:lvl1pPr>
          </a:lstStyle>
          <a:p>
            <a:pPr>
              <a:defRPr/>
            </a:pPr>
            <a:endParaRPr lang="ko-KR" altLang="ko-KR"/>
          </a:p>
        </p:txBody>
      </p:sp>
      <p:sp>
        <p:nvSpPr>
          <p:cNvPr id="1029" name="Rectangle 5"/>
          <p:cNvSpPr>
            <a:spLocks noGrp="1" noChangeArrowheads="1"/>
          </p:cNvSpPr>
          <p:nvPr>
            <p:ph type="ftr" sz="quarter" idx="3"/>
          </p:nvPr>
        </p:nvSpPr>
        <p:spPr bwMode="auto">
          <a:xfrm>
            <a:off x="11247440" y="33324800"/>
            <a:ext cx="10423525" cy="2438400"/>
          </a:xfrm>
          <a:prstGeom prst="rect">
            <a:avLst/>
          </a:prstGeom>
          <a:noFill/>
          <a:ln w="9525">
            <a:noFill/>
            <a:miter lim="800000"/>
            <a:headEnd/>
            <a:tailEnd/>
          </a:ln>
          <a:effectLst/>
        </p:spPr>
        <p:txBody>
          <a:bodyPr vert="horz" wrap="square" lIns="397106" tIns="198553" rIns="397106" bIns="198553" numCol="1" anchor="t" anchorCtr="0" compatLnSpc="1">
            <a:prstTxWarp prst="textNoShape">
              <a:avLst/>
            </a:prstTxWarp>
          </a:bodyPr>
          <a:lstStyle>
            <a:lvl1pPr algn="ctr">
              <a:defRPr sz="6100" b="0">
                <a:ea typeface="굴림" pitchFamily="50" charset="-127"/>
                <a:cs typeface="+mn-cs"/>
              </a:defRPr>
            </a:lvl1pPr>
          </a:lstStyle>
          <a:p>
            <a:pPr>
              <a:defRPr/>
            </a:pPr>
            <a:endParaRPr lang="ko-KR" altLang="ko-KR"/>
          </a:p>
        </p:txBody>
      </p:sp>
      <p:sp>
        <p:nvSpPr>
          <p:cNvPr id="1030" name="Rectangle 6"/>
          <p:cNvSpPr>
            <a:spLocks noGrp="1" noChangeArrowheads="1"/>
          </p:cNvSpPr>
          <p:nvPr>
            <p:ph type="sldNum" sz="quarter" idx="4"/>
          </p:nvPr>
        </p:nvSpPr>
        <p:spPr bwMode="auto">
          <a:xfrm>
            <a:off x="23591838" y="33324800"/>
            <a:ext cx="6858000" cy="2438400"/>
          </a:xfrm>
          <a:prstGeom prst="rect">
            <a:avLst/>
          </a:prstGeom>
          <a:noFill/>
          <a:ln w="9525">
            <a:noFill/>
            <a:miter lim="800000"/>
            <a:headEnd/>
            <a:tailEnd/>
          </a:ln>
          <a:effectLst/>
        </p:spPr>
        <p:txBody>
          <a:bodyPr vert="horz" wrap="square" lIns="397106" tIns="198553" rIns="397106" bIns="198553" numCol="1" anchor="t" anchorCtr="0" compatLnSpc="1">
            <a:prstTxWarp prst="textNoShape">
              <a:avLst/>
            </a:prstTxWarp>
          </a:bodyPr>
          <a:lstStyle>
            <a:lvl1pPr algn="r">
              <a:defRPr sz="6100" b="0">
                <a:ea typeface="굴림" pitchFamily="50" charset="-127"/>
                <a:cs typeface="+mn-cs"/>
              </a:defRPr>
            </a:lvl1pPr>
          </a:lstStyle>
          <a:p>
            <a:pPr>
              <a:defRPr/>
            </a:pPr>
            <a:fld id="{6CE506E6-1B47-4130-9636-D4CA4068FB0F}" type="slidenum">
              <a:rPr lang="en-US" altLang="ko-KR"/>
              <a:pPr>
                <a:defRPr/>
              </a:pPr>
              <a:t>‹#›</a:t>
            </a:fld>
            <a:endParaRPr lang="en-US" altLang="ko-KR"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3970338" rtl="0" eaLnBrk="0" fontAlgn="base" hangingPunct="0">
        <a:spcBef>
          <a:spcPct val="0"/>
        </a:spcBef>
        <a:spcAft>
          <a:spcPct val="0"/>
        </a:spcAft>
        <a:defRPr sz="19100">
          <a:solidFill>
            <a:schemeClr val="tx2"/>
          </a:solidFill>
          <a:latin typeface="+mj-lt"/>
          <a:ea typeface="+mj-ea"/>
          <a:cs typeface="+mj-cs"/>
        </a:defRPr>
      </a:lvl1pPr>
      <a:lvl2pPr algn="ctr" defTabSz="3970338" rtl="0" eaLnBrk="0" fontAlgn="base" hangingPunct="0">
        <a:spcBef>
          <a:spcPct val="0"/>
        </a:spcBef>
        <a:spcAft>
          <a:spcPct val="0"/>
        </a:spcAft>
        <a:defRPr sz="19100">
          <a:solidFill>
            <a:schemeClr val="tx2"/>
          </a:solidFill>
          <a:latin typeface="Times New Roman" pitchFamily="18" charset="0"/>
        </a:defRPr>
      </a:lvl2pPr>
      <a:lvl3pPr algn="ctr" defTabSz="3970338" rtl="0" eaLnBrk="0" fontAlgn="base" hangingPunct="0">
        <a:spcBef>
          <a:spcPct val="0"/>
        </a:spcBef>
        <a:spcAft>
          <a:spcPct val="0"/>
        </a:spcAft>
        <a:defRPr sz="19100">
          <a:solidFill>
            <a:schemeClr val="tx2"/>
          </a:solidFill>
          <a:latin typeface="Times New Roman" pitchFamily="18" charset="0"/>
        </a:defRPr>
      </a:lvl3pPr>
      <a:lvl4pPr algn="ctr" defTabSz="3970338" rtl="0" eaLnBrk="0" fontAlgn="base" hangingPunct="0">
        <a:spcBef>
          <a:spcPct val="0"/>
        </a:spcBef>
        <a:spcAft>
          <a:spcPct val="0"/>
        </a:spcAft>
        <a:defRPr sz="19100">
          <a:solidFill>
            <a:schemeClr val="tx2"/>
          </a:solidFill>
          <a:latin typeface="Times New Roman" pitchFamily="18" charset="0"/>
        </a:defRPr>
      </a:lvl4pPr>
      <a:lvl5pPr algn="ctr" defTabSz="3970338" rtl="0" eaLnBrk="0" fontAlgn="base" hangingPunct="0">
        <a:spcBef>
          <a:spcPct val="0"/>
        </a:spcBef>
        <a:spcAft>
          <a:spcPct val="0"/>
        </a:spcAft>
        <a:defRPr sz="19100">
          <a:solidFill>
            <a:schemeClr val="tx2"/>
          </a:solidFill>
          <a:latin typeface="Times New Roman" pitchFamily="18" charset="0"/>
        </a:defRPr>
      </a:lvl5pPr>
      <a:lvl6pPr marL="457200" algn="ctr" defTabSz="3970338" rtl="0" fontAlgn="base">
        <a:spcBef>
          <a:spcPct val="0"/>
        </a:spcBef>
        <a:spcAft>
          <a:spcPct val="0"/>
        </a:spcAft>
        <a:defRPr sz="19100">
          <a:solidFill>
            <a:schemeClr val="tx2"/>
          </a:solidFill>
          <a:latin typeface="Times New Roman" pitchFamily="18" charset="0"/>
        </a:defRPr>
      </a:lvl6pPr>
      <a:lvl7pPr marL="914400" algn="ctr" defTabSz="3970338" rtl="0" fontAlgn="base">
        <a:spcBef>
          <a:spcPct val="0"/>
        </a:spcBef>
        <a:spcAft>
          <a:spcPct val="0"/>
        </a:spcAft>
        <a:defRPr sz="19100">
          <a:solidFill>
            <a:schemeClr val="tx2"/>
          </a:solidFill>
          <a:latin typeface="Times New Roman" pitchFamily="18" charset="0"/>
        </a:defRPr>
      </a:lvl7pPr>
      <a:lvl8pPr marL="1371600" algn="ctr" defTabSz="3970338" rtl="0" fontAlgn="base">
        <a:spcBef>
          <a:spcPct val="0"/>
        </a:spcBef>
        <a:spcAft>
          <a:spcPct val="0"/>
        </a:spcAft>
        <a:defRPr sz="19100">
          <a:solidFill>
            <a:schemeClr val="tx2"/>
          </a:solidFill>
          <a:latin typeface="Times New Roman" pitchFamily="18" charset="0"/>
        </a:defRPr>
      </a:lvl8pPr>
      <a:lvl9pPr marL="1828800" algn="ctr" defTabSz="3970338" rtl="0" fontAlgn="base">
        <a:spcBef>
          <a:spcPct val="0"/>
        </a:spcBef>
        <a:spcAft>
          <a:spcPct val="0"/>
        </a:spcAft>
        <a:defRPr sz="19100">
          <a:solidFill>
            <a:schemeClr val="tx2"/>
          </a:solidFill>
          <a:latin typeface="Times New Roman" pitchFamily="18" charset="0"/>
        </a:defRPr>
      </a:lvl9pPr>
    </p:titleStyle>
    <p:bodyStyle>
      <a:lvl1pPr marL="1489075" indent="-1489075" algn="l" defTabSz="3970338" rtl="0" eaLnBrk="0" fontAlgn="base" hangingPunct="0">
        <a:spcBef>
          <a:spcPct val="20000"/>
        </a:spcBef>
        <a:spcAft>
          <a:spcPct val="0"/>
        </a:spcAft>
        <a:buChar char="•"/>
        <a:defRPr sz="13900">
          <a:solidFill>
            <a:schemeClr val="tx1"/>
          </a:solidFill>
          <a:latin typeface="+mn-lt"/>
          <a:ea typeface="+mn-ea"/>
          <a:cs typeface="+mn-cs"/>
        </a:defRPr>
      </a:lvl1pPr>
      <a:lvl2pPr marL="3225800" indent="-1239838" algn="l" defTabSz="3970338" rtl="0" eaLnBrk="0" fontAlgn="base" hangingPunct="0">
        <a:spcBef>
          <a:spcPct val="20000"/>
        </a:spcBef>
        <a:spcAft>
          <a:spcPct val="0"/>
        </a:spcAft>
        <a:buChar char="–"/>
        <a:defRPr sz="12200">
          <a:solidFill>
            <a:schemeClr val="tx1"/>
          </a:solidFill>
          <a:latin typeface="+mn-lt"/>
        </a:defRPr>
      </a:lvl2pPr>
      <a:lvl3pPr marL="4964113" indent="-993775" algn="l" defTabSz="3970338" rtl="0" eaLnBrk="0" fontAlgn="base" hangingPunct="0">
        <a:spcBef>
          <a:spcPct val="20000"/>
        </a:spcBef>
        <a:spcAft>
          <a:spcPct val="0"/>
        </a:spcAft>
        <a:buChar char="•"/>
        <a:defRPr sz="10400">
          <a:solidFill>
            <a:schemeClr val="tx1"/>
          </a:solidFill>
          <a:latin typeface="+mn-lt"/>
        </a:defRPr>
      </a:lvl3pPr>
      <a:lvl4pPr marL="6950075" indent="-993775" algn="l" defTabSz="3970338" rtl="0" eaLnBrk="0" fontAlgn="base" hangingPunct="0">
        <a:spcBef>
          <a:spcPct val="20000"/>
        </a:spcBef>
        <a:spcAft>
          <a:spcPct val="0"/>
        </a:spcAft>
        <a:buChar char="–"/>
        <a:defRPr sz="8700">
          <a:solidFill>
            <a:schemeClr val="tx1"/>
          </a:solidFill>
          <a:latin typeface="+mn-lt"/>
        </a:defRPr>
      </a:lvl4pPr>
      <a:lvl5pPr marL="8934450" indent="-992188" algn="l" defTabSz="3970338" rtl="0" eaLnBrk="0" fontAlgn="base" hangingPunct="0">
        <a:spcBef>
          <a:spcPct val="20000"/>
        </a:spcBef>
        <a:spcAft>
          <a:spcPct val="0"/>
        </a:spcAft>
        <a:buChar char="»"/>
        <a:defRPr sz="8700">
          <a:solidFill>
            <a:schemeClr val="tx1"/>
          </a:solidFill>
          <a:latin typeface="+mn-lt"/>
        </a:defRPr>
      </a:lvl5pPr>
      <a:lvl6pPr marL="9391650" indent="-992188" algn="l" defTabSz="3970338" rtl="0" fontAlgn="base">
        <a:spcBef>
          <a:spcPct val="20000"/>
        </a:spcBef>
        <a:spcAft>
          <a:spcPct val="0"/>
        </a:spcAft>
        <a:buChar char="»"/>
        <a:defRPr sz="8700">
          <a:solidFill>
            <a:schemeClr val="tx1"/>
          </a:solidFill>
          <a:latin typeface="+mn-lt"/>
        </a:defRPr>
      </a:lvl6pPr>
      <a:lvl7pPr marL="9848850" indent="-992188" algn="l" defTabSz="3970338" rtl="0" fontAlgn="base">
        <a:spcBef>
          <a:spcPct val="20000"/>
        </a:spcBef>
        <a:spcAft>
          <a:spcPct val="0"/>
        </a:spcAft>
        <a:buChar char="»"/>
        <a:defRPr sz="8700">
          <a:solidFill>
            <a:schemeClr val="tx1"/>
          </a:solidFill>
          <a:latin typeface="+mn-lt"/>
        </a:defRPr>
      </a:lvl7pPr>
      <a:lvl8pPr marL="10306050" indent="-992188" algn="l" defTabSz="3970338" rtl="0" fontAlgn="base">
        <a:spcBef>
          <a:spcPct val="20000"/>
        </a:spcBef>
        <a:spcAft>
          <a:spcPct val="0"/>
        </a:spcAft>
        <a:buChar char="»"/>
        <a:defRPr sz="8700">
          <a:solidFill>
            <a:schemeClr val="tx1"/>
          </a:solidFill>
          <a:latin typeface="+mn-lt"/>
        </a:defRPr>
      </a:lvl8pPr>
      <a:lvl9pPr marL="10763250" indent="-992188" algn="l" defTabSz="3970338" rtl="0" fontAlgn="base">
        <a:spcBef>
          <a:spcPct val="20000"/>
        </a:spcBef>
        <a:spcAft>
          <a:spcPct val="0"/>
        </a:spcAft>
        <a:buChar char="»"/>
        <a:defRPr sz="8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image" Target="../media/image1.jpeg"/><Relationship Id="rId7"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1.xml"/><Relationship Id="rId5" Type="http://schemas.openxmlformats.org/officeDocument/2006/relationships/image" Target="../media/image3.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6" descr="test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2590800"/>
            <a:ext cx="4019132" cy="3715313"/>
          </a:xfrm>
          <a:prstGeom prst="rect">
            <a:avLst/>
          </a:prstGeom>
          <a:noFill/>
          <a:ln>
            <a:noFill/>
          </a:ln>
        </p:spPr>
      </p:pic>
      <p:sp>
        <p:nvSpPr>
          <p:cNvPr id="15363" name="Text Box 2"/>
          <p:cNvSpPr txBox="1">
            <a:spLocks noChangeArrowheads="1"/>
          </p:cNvSpPr>
          <p:nvPr/>
        </p:nvSpPr>
        <p:spPr bwMode="auto">
          <a:xfrm>
            <a:off x="1135600" y="905740"/>
            <a:ext cx="30870761" cy="7078861"/>
          </a:xfrm>
          <a:prstGeom prst="rect">
            <a:avLst/>
          </a:prstGeom>
          <a:noFill/>
          <a:ln w="9525">
            <a:noFill/>
            <a:miter lim="800000"/>
            <a:headEnd/>
            <a:tailEnd/>
          </a:ln>
        </p:spPr>
        <p:txBody>
          <a:bodyPr wrap="square">
            <a:spAutoFit/>
          </a:bodyPr>
          <a:lstStyle/>
          <a:p>
            <a:pPr algn="ctr"/>
            <a:r>
              <a:rPr lang="en-US" sz="9000" dirty="0" smtClean="0"/>
              <a:t>				Quality </a:t>
            </a:r>
            <a:r>
              <a:rPr lang="en-US" sz="9000" dirty="0"/>
              <a:t>assessment of hops (</a:t>
            </a:r>
            <a:r>
              <a:rPr lang="en-US" sz="9000" i="1" dirty="0" err="1"/>
              <a:t>Humulus</a:t>
            </a:r>
            <a:r>
              <a:rPr lang="en-US" sz="9000" i="1" dirty="0"/>
              <a:t> </a:t>
            </a:r>
            <a:r>
              <a:rPr lang="en-US" sz="9000" i="1" dirty="0" err="1"/>
              <a:t>lupulus</a:t>
            </a:r>
            <a:r>
              <a:rPr lang="en-US" sz="9000" dirty="0"/>
              <a:t>) grown in New Jersey</a:t>
            </a:r>
            <a:r>
              <a:rPr lang="en-US" sz="8000" dirty="0">
                <a:latin typeface="Times" pitchFamily="18" charset="0"/>
                <a:cs typeface="Times" pitchFamily="18" charset="0"/>
              </a:rPr>
              <a:t/>
            </a:r>
            <a:br>
              <a:rPr lang="en-US" sz="8000" dirty="0">
                <a:latin typeface="Times" pitchFamily="18" charset="0"/>
                <a:cs typeface="Times" pitchFamily="18" charset="0"/>
              </a:rPr>
            </a:br>
            <a:r>
              <a:rPr lang="en-US" sz="1000" dirty="0" smtClean="0">
                <a:latin typeface="Times" pitchFamily="18" charset="0"/>
                <a:cs typeface="Times" pitchFamily="18" charset="0"/>
              </a:rPr>
              <a:t/>
            </a:r>
            <a:br>
              <a:rPr lang="en-US" sz="1000" dirty="0" smtClean="0">
                <a:latin typeface="Times" pitchFamily="18" charset="0"/>
                <a:cs typeface="Times" pitchFamily="18" charset="0"/>
              </a:rPr>
            </a:br>
            <a:r>
              <a:rPr lang="en-US" dirty="0" smtClean="0">
                <a:latin typeface="Times" pitchFamily="18" charset="0"/>
                <a:cs typeface="Times" pitchFamily="18" charset="0"/>
              </a:rPr>
              <a:t/>
            </a:r>
            <a:br>
              <a:rPr lang="en-US" dirty="0" smtClean="0">
                <a:latin typeface="Times" pitchFamily="18" charset="0"/>
                <a:cs typeface="Times" pitchFamily="18" charset="0"/>
              </a:rPr>
            </a:br>
            <a:r>
              <a:rPr lang="en-US" sz="6000" u="sng" dirty="0">
                <a:latin typeface="Times" pitchFamily="18" charset="0"/>
                <a:cs typeface="Times" pitchFamily="18" charset="0"/>
              </a:rPr>
              <a:t>Megan </a:t>
            </a:r>
            <a:r>
              <a:rPr lang="en-US" sz="6000" u="sng" dirty="0" smtClean="0">
                <a:latin typeface="Times" pitchFamily="18" charset="0"/>
                <a:cs typeface="Times" pitchFamily="18" charset="0"/>
              </a:rPr>
              <a:t>Muehlbauer</a:t>
            </a:r>
            <a:r>
              <a:rPr lang="en-US" sz="6000" u="sng" baseline="30000" dirty="0" smtClean="0">
                <a:latin typeface="Times" pitchFamily="18" charset="0"/>
                <a:cs typeface="Times" pitchFamily="18" charset="0"/>
              </a:rPr>
              <a:t>2</a:t>
            </a:r>
            <a:r>
              <a:rPr lang="en-US" sz="6000" dirty="0" smtClean="0">
                <a:latin typeface="Times" pitchFamily="18" charset="0"/>
                <a:cs typeface="Times" pitchFamily="18" charset="0"/>
              </a:rPr>
              <a:t>, Robert Pyne</a:t>
            </a:r>
            <a:r>
              <a:rPr lang="en-US" sz="6000" baseline="30000" dirty="0" smtClean="0">
                <a:latin typeface="Times" pitchFamily="18" charset="0"/>
                <a:cs typeface="Times" pitchFamily="18" charset="0"/>
              </a:rPr>
              <a:t>1,2</a:t>
            </a:r>
            <a:r>
              <a:rPr lang="en-US" sz="6000" dirty="0" smtClean="0">
                <a:latin typeface="Times" pitchFamily="18" charset="0"/>
                <a:cs typeface="Times" pitchFamily="18" charset="0"/>
              </a:rPr>
              <a:t>, Ed </a:t>
            </a:r>
            <a:r>
              <a:rPr lang="en-US" sz="6000" dirty="0" smtClean="0">
                <a:latin typeface="Times" pitchFamily="18" charset="0"/>
                <a:cs typeface="Times" pitchFamily="18" charset="0"/>
              </a:rPr>
              <a:t>Dager</a:t>
            </a:r>
            <a:r>
              <a:rPr lang="en-US" sz="6000" baseline="30000" dirty="0" smtClean="0">
                <a:latin typeface="Times" pitchFamily="18" charset="0"/>
                <a:cs typeface="Times" pitchFamily="18" charset="0"/>
              </a:rPr>
              <a:t>2</a:t>
            </a:r>
            <a:r>
              <a:rPr lang="en-US" sz="6000" dirty="0" smtClean="0">
                <a:latin typeface="Times" pitchFamily="18" charset="0"/>
                <a:cs typeface="Times" pitchFamily="18" charset="0"/>
              </a:rPr>
              <a:t>, </a:t>
            </a:r>
          </a:p>
          <a:p>
            <a:pPr algn="ctr"/>
            <a:r>
              <a:rPr lang="en-US" sz="6000" dirty="0">
                <a:latin typeface="Times" pitchFamily="18" charset="0"/>
                <a:cs typeface="Times" pitchFamily="18" charset="0"/>
              </a:rPr>
              <a:t>Dan </a:t>
            </a:r>
            <a:r>
              <a:rPr lang="en-US" sz="6000" dirty="0" smtClean="0">
                <a:latin typeface="Times" pitchFamily="18" charset="0"/>
                <a:cs typeface="Times" pitchFamily="18" charset="0"/>
              </a:rPr>
              <a:t>Giurleo</a:t>
            </a:r>
            <a:r>
              <a:rPr lang="en-US" sz="6000" baseline="30000" dirty="0" smtClean="0">
                <a:latin typeface="Times" pitchFamily="18" charset="0"/>
                <a:cs typeface="Times" pitchFamily="18" charset="0"/>
              </a:rPr>
              <a:t>1</a:t>
            </a:r>
            <a:r>
              <a:rPr lang="en-US" sz="6000" dirty="0" smtClean="0">
                <a:latin typeface="Times" pitchFamily="18" charset="0"/>
                <a:cs typeface="Times" pitchFamily="18" charset="0"/>
              </a:rPr>
              <a:t>, L. Maimone</a:t>
            </a:r>
            <a:r>
              <a:rPr lang="en-US" sz="6000" baseline="30000" dirty="0">
                <a:latin typeface="Times" pitchFamily="18" charset="0"/>
                <a:cs typeface="Times" pitchFamily="18" charset="0"/>
              </a:rPr>
              <a:t>2</a:t>
            </a:r>
            <a:r>
              <a:rPr lang="en-US" sz="6000" dirty="0" smtClean="0">
                <a:latin typeface="Times" pitchFamily="18" charset="0"/>
                <a:cs typeface="Times" pitchFamily="18" charset="0"/>
              </a:rPr>
              <a:t>, </a:t>
            </a:r>
            <a:r>
              <a:rPr lang="en-US" sz="6000" dirty="0" smtClean="0">
                <a:latin typeface="Times" pitchFamily="18" charset="0"/>
                <a:cs typeface="Times" pitchFamily="18" charset="0"/>
              </a:rPr>
              <a:t>John </a:t>
            </a:r>
            <a:r>
              <a:rPr lang="en-US" sz="6000" dirty="0" smtClean="0">
                <a:latin typeface="Times" pitchFamily="18" charset="0"/>
                <a:cs typeface="Times" pitchFamily="18" charset="0"/>
              </a:rPr>
              <a:t>Grande</a:t>
            </a:r>
            <a:r>
              <a:rPr lang="en-US" sz="6000" baseline="30000" dirty="0" smtClean="0">
                <a:latin typeface="Times" pitchFamily="18" charset="0"/>
                <a:cs typeface="Times" pitchFamily="18" charset="0"/>
              </a:rPr>
              <a:t>2</a:t>
            </a:r>
            <a:r>
              <a:rPr lang="en-US" sz="6000" dirty="0" smtClean="0">
                <a:latin typeface="Times" pitchFamily="18" charset="0"/>
                <a:cs typeface="Times" pitchFamily="18" charset="0"/>
              </a:rPr>
              <a:t>, </a:t>
            </a:r>
            <a:r>
              <a:rPr lang="en-US" sz="6000" dirty="0" smtClean="0">
                <a:latin typeface="Times" pitchFamily="18" charset="0"/>
                <a:cs typeface="Times" pitchFamily="18" charset="0"/>
              </a:rPr>
              <a:t>and </a:t>
            </a:r>
            <a:r>
              <a:rPr lang="en-US" sz="6000" dirty="0">
                <a:latin typeface="Times" pitchFamily="18" charset="0"/>
                <a:cs typeface="Times" pitchFamily="18" charset="0"/>
              </a:rPr>
              <a:t>James </a:t>
            </a:r>
            <a:r>
              <a:rPr lang="en-US" sz="6000" dirty="0" smtClean="0">
                <a:latin typeface="Times" pitchFamily="18" charset="0"/>
                <a:cs typeface="Times" pitchFamily="18" charset="0"/>
              </a:rPr>
              <a:t>Simon</a:t>
            </a:r>
            <a:r>
              <a:rPr lang="en-US" sz="6000" baseline="30000" dirty="0" smtClean="0">
                <a:latin typeface="Times" pitchFamily="18" charset="0"/>
                <a:cs typeface="Times" pitchFamily="18" charset="0"/>
              </a:rPr>
              <a:t>1,2</a:t>
            </a:r>
            <a:endParaRPr lang="en-US" sz="6000" dirty="0">
              <a:latin typeface="Times" pitchFamily="18" charset="0"/>
              <a:cs typeface="Times" pitchFamily="18" charset="0"/>
            </a:endParaRPr>
          </a:p>
          <a:p>
            <a:pPr algn="ctr"/>
            <a:r>
              <a:rPr lang="en-US" sz="4000" baseline="30000" dirty="0" smtClean="0">
                <a:latin typeface="Times" pitchFamily="18" charset="0"/>
                <a:cs typeface="Times" pitchFamily="18" charset="0"/>
              </a:rPr>
              <a:t>1</a:t>
            </a:r>
            <a:r>
              <a:rPr lang="en-US" sz="4000" dirty="0" smtClean="0">
                <a:latin typeface="Times" pitchFamily="18" charset="0"/>
                <a:cs typeface="Times" pitchFamily="18" charset="0"/>
              </a:rPr>
              <a:t>New Use </a:t>
            </a:r>
            <a:r>
              <a:rPr lang="en-US" sz="4000" dirty="0">
                <a:latin typeface="Times" pitchFamily="18" charset="0"/>
                <a:cs typeface="Times" pitchFamily="18" charset="0"/>
              </a:rPr>
              <a:t>Agriculture &amp;</a:t>
            </a:r>
            <a:r>
              <a:rPr lang="en-US" sz="4000" dirty="0" smtClean="0">
                <a:latin typeface="Times" pitchFamily="18" charset="0"/>
                <a:cs typeface="Times" pitchFamily="18" charset="0"/>
              </a:rPr>
              <a:t> </a:t>
            </a:r>
            <a:r>
              <a:rPr lang="en-US" sz="4000" dirty="0">
                <a:latin typeface="Times" pitchFamily="18" charset="0"/>
                <a:cs typeface="Times" pitchFamily="18" charset="0"/>
              </a:rPr>
              <a:t>Natural Plant Products </a:t>
            </a:r>
            <a:r>
              <a:rPr lang="en-US" sz="4000" dirty="0" smtClean="0">
                <a:latin typeface="Times" pitchFamily="18" charset="0"/>
                <a:cs typeface="Times" pitchFamily="18" charset="0"/>
              </a:rPr>
              <a:t>Program and the</a:t>
            </a:r>
          </a:p>
          <a:p>
            <a:pPr algn="ctr"/>
            <a:r>
              <a:rPr lang="en-US" sz="4000" dirty="0" smtClean="0">
                <a:latin typeface="Times" pitchFamily="18" charset="0"/>
                <a:cs typeface="Times" pitchFamily="18" charset="0"/>
              </a:rPr>
              <a:t> </a:t>
            </a:r>
            <a:r>
              <a:rPr lang="en-US" sz="4000" baseline="30000" dirty="0" smtClean="0">
                <a:latin typeface="Times" pitchFamily="18" charset="0"/>
                <a:cs typeface="Times" pitchFamily="18" charset="0"/>
              </a:rPr>
              <a:t>2</a:t>
            </a:r>
            <a:r>
              <a:rPr lang="en-US" sz="4000" dirty="0" smtClean="0">
                <a:latin typeface="Times" pitchFamily="18" charset="0"/>
                <a:cs typeface="Times" pitchFamily="18" charset="0"/>
              </a:rPr>
              <a:t>New </a:t>
            </a:r>
            <a:r>
              <a:rPr lang="en-US" sz="4000" dirty="0">
                <a:latin typeface="Times" pitchFamily="18" charset="0"/>
                <a:cs typeface="Times" pitchFamily="18" charset="0"/>
              </a:rPr>
              <a:t>Jersey Agricultural Experiment Station (NJAES</a:t>
            </a:r>
            <a:r>
              <a:rPr lang="en-US" sz="4000" dirty="0" smtClean="0">
                <a:latin typeface="Times" pitchFamily="18" charset="0"/>
                <a:cs typeface="Times" pitchFamily="18" charset="0"/>
              </a:rPr>
              <a:t>), </a:t>
            </a:r>
          </a:p>
          <a:p>
            <a:pPr algn="ctr"/>
            <a:r>
              <a:rPr lang="en-US" sz="4000" dirty="0" smtClean="0">
                <a:latin typeface="Times" pitchFamily="18" charset="0"/>
                <a:cs typeface="Times" pitchFamily="18" charset="0"/>
              </a:rPr>
              <a:t>School </a:t>
            </a:r>
            <a:r>
              <a:rPr lang="en-US" sz="4000" dirty="0">
                <a:latin typeface="Times" pitchFamily="18" charset="0"/>
                <a:cs typeface="Times" pitchFamily="18" charset="0"/>
              </a:rPr>
              <a:t>of Environmental and Biological </a:t>
            </a:r>
            <a:r>
              <a:rPr lang="en-US" sz="4000" dirty="0" smtClean="0">
                <a:latin typeface="Times" pitchFamily="18" charset="0"/>
                <a:cs typeface="Times" pitchFamily="18" charset="0"/>
              </a:rPr>
              <a:t>Sciences Rutgers</a:t>
            </a:r>
            <a:r>
              <a:rPr lang="en-US" sz="4000" dirty="0">
                <a:latin typeface="Times" pitchFamily="18" charset="0"/>
                <a:cs typeface="Times" pitchFamily="18" charset="0"/>
              </a:rPr>
              <a:t>, The State University of New Jersey, 59 Dudley Road, New Brunswick, </a:t>
            </a:r>
            <a:r>
              <a:rPr lang="en-US" sz="4000" dirty="0" smtClean="0">
                <a:latin typeface="Times" pitchFamily="18" charset="0"/>
                <a:cs typeface="Times" pitchFamily="18" charset="0"/>
              </a:rPr>
              <a:t>NJ </a:t>
            </a:r>
            <a:endParaRPr lang="en-US" sz="4000" baseline="30000" dirty="0">
              <a:latin typeface="Times" pitchFamily="18" charset="0"/>
              <a:cs typeface="Times" pitchFamily="18" charset="0"/>
            </a:endParaRPr>
          </a:p>
        </p:txBody>
      </p:sp>
      <p:sp>
        <p:nvSpPr>
          <p:cNvPr id="15364" name="Text Box 306"/>
          <p:cNvSpPr txBox="1">
            <a:spLocks noChangeArrowheads="1"/>
          </p:cNvSpPr>
          <p:nvPr/>
        </p:nvSpPr>
        <p:spPr bwMode="auto">
          <a:xfrm>
            <a:off x="27416125" y="6781801"/>
            <a:ext cx="325730" cy="400110"/>
          </a:xfrm>
          <a:prstGeom prst="rect">
            <a:avLst/>
          </a:prstGeom>
          <a:noFill/>
          <a:ln w="9525">
            <a:noFill/>
            <a:miter lim="800000"/>
            <a:headEnd/>
            <a:tailEnd/>
          </a:ln>
        </p:spPr>
        <p:txBody>
          <a:bodyPr wrap="none">
            <a:spAutoFit/>
          </a:bodyPr>
          <a:lstStyle/>
          <a:p>
            <a:endParaRPr lang="ko-KR" altLang="ko-KR" sz="2000" b="0">
              <a:ea typeface="굴림" pitchFamily="50" charset="-127"/>
            </a:endParaRPr>
          </a:p>
        </p:txBody>
      </p:sp>
      <p:sp>
        <p:nvSpPr>
          <p:cNvPr id="15366" name="Text Box 662"/>
          <p:cNvSpPr txBox="1">
            <a:spLocks noChangeArrowheads="1"/>
          </p:cNvSpPr>
          <p:nvPr/>
        </p:nvSpPr>
        <p:spPr bwMode="auto">
          <a:xfrm>
            <a:off x="609599" y="8993096"/>
            <a:ext cx="9623895" cy="10212026"/>
          </a:xfrm>
          <a:prstGeom prst="rect">
            <a:avLst/>
          </a:prstGeom>
          <a:noFill/>
          <a:ln w="9525">
            <a:noFill/>
            <a:miter lim="800000"/>
            <a:headEnd/>
            <a:tailEnd/>
          </a:ln>
        </p:spPr>
        <p:txBody>
          <a:bodyPr wrap="square">
            <a:spAutoFit/>
          </a:bodyPr>
          <a:lstStyle/>
          <a:p>
            <a:pPr algn="just"/>
            <a:r>
              <a:rPr lang="en-US" b="0" dirty="0"/>
              <a:t>As the microbrewery continues to experience steady growth, there is increased interest and demand for locally sourced ingredients particularly hops. Hops (</a:t>
            </a:r>
            <a:r>
              <a:rPr lang="en-US" b="0" dirty="0" err="1"/>
              <a:t>Humulus</a:t>
            </a:r>
            <a:r>
              <a:rPr lang="en-US" b="0" dirty="0"/>
              <a:t> </a:t>
            </a:r>
            <a:r>
              <a:rPr lang="en-US" b="0" dirty="0" err="1"/>
              <a:t>lupulus</a:t>
            </a:r>
            <a:r>
              <a:rPr lang="en-US" b="0" dirty="0"/>
              <a:t>), a critical component of beer, are primarily grown in Oregon and Washington where producers ensure they consistently meet certain quality standards such as alpha and beta acids.  Alpha and beta acid content are among the most important quality control parameters for determining marketability of hops. The reintroduction of hops into New Jersey is of keen interest to NJ and regional brewers yet there are concerns about the consistency and quality of locally grown hops relative to the same quality standards as those grown in the Pacific northwest.  The purpose of this project was to assess the quality of hops grown throughout three growing zones in NJ.  Alpha and beta acid content was tested on 12 hop varieties from four NJ farms, using an HPLC, to assess the quality of hops grown throughout NJ in relation to standards set by the Pacific Northwest.  Alpha and beta acid content showed variation of 0-50% from standards, which differed depending on location and genotype.  Although hops sampled from NJ did not consistently match the acid content of hops grown in Oregon, results did show that NJ grown hops can match industry standards. As the NJ hops industry is young over time, and with close monitoring, and improved management strategies these quality standards can likely be consistently met in the future. These same hops were also evaluated for their aroma profile which has become increasingly of interest to NJ breweries.</a:t>
            </a:r>
          </a:p>
          <a:p>
            <a:pPr>
              <a:lnSpc>
                <a:spcPct val="110000"/>
              </a:lnSpc>
              <a:spcBef>
                <a:spcPct val="50000"/>
              </a:spcBef>
            </a:pPr>
            <a:endParaRPr lang="en-US" altLang="ko-KR" sz="2700" b="0" dirty="0" smtClean="0">
              <a:latin typeface="Times New Roman"/>
              <a:ea typeface="굴림" pitchFamily="50" charset="-127"/>
              <a:cs typeface="Times New Roman"/>
            </a:endParaRPr>
          </a:p>
          <a:p>
            <a:pPr>
              <a:lnSpc>
                <a:spcPct val="110000"/>
              </a:lnSpc>
              <a:spcBef>
                <a:spcPct val="50000"/>
              </a:spcBef>
            </a:pPr>
            <a:endParaRPr lang="en-US" altLang="ko-KR" sz="2700" b="0" dirty="0">
              <a:latin typeface="Times New Roman"/>
              <a:ea typeface="굴림" pitchFamily="50" charset="-127"/>
              <a:cs typeface="Times New Roman"/>
            </a:endParaRPr>
          </a:p>
          <a:p>
            <a:pPr>
              <a:lnSpc>
                <a:spcPct val="110000"/>
              </a:lnSpc>
              <a:spcBef>
                <a:spcPct val="50000"/>
              </a:spcBef>
            </a:pPr>
            <a:endParaRPr lang="en-US" altLang="ko-KR" sz="2700" b="0" dirty="0" smtClean="0">
              <a:latin typeface="Times New Roman"/>
              <a:ea typeface="굴림" pitchFamily="50" charset="-127"/>
              <a:cs typeface="Times New Roman"/>
            </a:endParaRPr>
          </a:p>
        </p:txBody>
      </p:sp>
      <p:sp>
        <p:nvSpPr>
          <p:cNvPr id="15367" name="Rectangle 664"/>
          <p:cNvSpPr>
            <a:spLocks noChangeArrowheads="1"/>
          </p:cNvSpPr>
          <p:nvPr/>
        </p:nvSpPr>
        <p:spPr bwMode="auto">
          <a:xfrm>
            <a:off x="609601" y="8443043"/>
            <a:ext cx="9621372" cy="9006758"/>
          </a:xfrm>
          <a:prstGeom prst="rect">
            <a:avLst/>
          </a:prstGeom>
          <a:noFill/>
          <a:ln w="9525">
            <a:solidFill>
              <a:srgbClr val="92D050"/>
            </a:solidFill>
            <a:miter lim="800000"/>
            <a:headEnd/>
            <a:tailEnd/>
          </a:ln>
        </p:spPr>
        <p:txBody>
          <a:bodyPr wrap="none" anchor="ctr"/>
          <a:lstStyle/>
          <a:p>
            <a:endParaRPr lang="ko-KR" altLang="ko-KR" dirty="0">
              <a:ea typeface="굴림" pitchFamily="50" charset="-127"/>
            </a:endParaRPr>
          </a:p>
        </p:txBody>
      </p:sp>
      <p:sp>
        <p:nvSpPr>
          <p:cNvPr id="15372" name="Rectangle 683"/>
          <p:cNvSpPr>
            <a:spLocks noChangeArrowheads="1"/>
          </p:cNvSpPr>
          <p:nvPr/>
        </p:nvSpPr>
        <p:spPr bwMode="auto">
          <a:xfrm>
            <a:off x="22960263" y="33444672"/>
            <a:ext cx="9523975" cy="2677656"/>
          </a:xfrm>
          <a:prstGeom prst="rect">
            <a:avLst/>
          </a:prstGeom>
          <a:noFill/>
          <a:ln w="9525">
            <a:noFill/>
            <a:miter lim="800000"/>
            <a:headEnd/>
            <a:tailEnd/>
          </a:ln>
        </p:spPr>
        <p:txBody>
          <a:bodyPr wrap="square">
            <a:spAutoFit/>
          </a:bodyPr>
          <a:lstStyle/>
          <a:p>
            <a:r>
              <a:rPr lang="en-US" altLang="ko-KR" sz="4000" dirty="0" smtClean="0">
                <a:latin typeface="+mj-lt"/>
                <a:ea typeface="굴림" pitchFamily="50" charset="-127"/>
                <a:cs typeface="Calibri" pitchFamily="34" charset="0"/>
              </a:rPr>
              <a:t>Acknowledgements</a:t>
            </a:r>
            <a:r>
              <a:rPr lang="en-US" sz="4000" b="0" dirty="0" smtClean="0">
                <a:latin typeface="+mj-lt"/>
                <a:cs typeface="Calibri" pitchFamily="34" charset="0"/>
              </a:rPr>
              <a:t> </a:t>
            </a:r>
            <a:endParaRPr lang="en-US" sz="4000" b="0" dirty="0" smtClean="0">
              <a:latin typeface="+mj-lt"/>
              <a:cs typeface="Calibri" pitchFamily="34" charset="0"/>
            </a:endParaRPr>
          </a:p>
          <a:p>
            <a:r>
              <a:rPr lang="en-US" b="0" dirty="0" smtClean="0">
                <a:latin typeface="+mn-lt"/>
                <a:cs typeface="Calibri" pitchFamily="34" charset="0"/>
              </a:rPr>
              <a:t>Funds for this research were provided by SARE partnership grant # </a:t>
            </a:r>
            <a:r>
              <a:rPr lang="en-US" dirty="0"/>
              <a:t>UNIV OF VERMONT-ONE15-247-</a:t>
            </a:r>
            <a:r>
              <a:rPr lang="en-US" dirty="0" smtClean="0"/>
              <a:t>29001.</a:t>
            </a:r>
            <a:r>
              <a:rPr lang="en-US" b="0" dirty="0" smtClean="0">
                <a:latin typeface="Times New Roman"/>
                <a:cs typeface="Times New Roman"/>
              </a:rPr>
              <a:t> We are grateful to Shimadzu Scientific Instruments for use of GC/MS instrumentation</a:t>
            </a:r>
            <a:r>
              <a:rPr lang="en-US" b="0" dirty="0">
                <a:latin typeface="Times New Roman"/>
                <a:cs typeface="Times New Roman"/>
              </a:rPr>
              <a:t> </a:t>
            </a:r>
            <a:r>
              <a:rPr lang="en-US" b="0" dirty="0" smtClean="0">
                <a:latin typeface="Times New Roman"/>
                <a:cs typeface="Times New Roman"/>
              </a:rPr>
              <a:t>and the Clifford E. &amp; </a:t>
            </a:r>
            <a:r>
              <a:rPr lang="en-US" b="0" dirty="0" err="1" smtClean="0">
                <a:latin typeface="Times New Roman"/>
                <a:cs typeface="Times New Roman"/>
              </a:rPr>
              <a:t>Melda</a:t>
            </a:r>
            <a:r>
              <a:rPr lang="en-US" b="0" dirty="0" smtClean="0">
                <a:latin typeface="Times New Roman"/>
                <a:cs typeface="Times New Roman"/>
              </a:rPr>
              <a:t> C. Snyder Research and Extension Farm staff. </a:t>
            </a:r>
          </a:p>
          <a:p>
            <a:r>
              <a:rPr lang="en-US" dirty="0" smtClean="0">
                <a:latin typeface="Times New Roman"/>
                <a:cs typeface="Times New Roman"/>
              </a:rPr>
              <a:t>Contact: Dr. James Simon</a:t>
            </a:r>
            <a:r>
              <a:rPr lang="en-US" i="1" dirty="0">
                <a:latin typeface="Times New Roman"/>
                <a:cs typeface="Times New Roman"/>
              </a:rPr>
              <a:t>;</a:t>
            </a:r>
            <a:r>
              <a:rPr lang="en-US" i="1" dirty="0" smtClean="0">
                <a:latin typeface="Times New Roman"/>
                <a:cs typeface="Times New Roman"/>
              </a:rPr>
              <a:t> </a:t>
            </a:r>
            <a:r>
              <a:rPr lang="en-US" dirty="0" smtClean="0">
                <a:latin typeface="Times New Roman"/>
                <a:cs typeface="Times New Roman"/>
              </a:rPr>
              <a:t>jesimon123@gmail.com </a:t>
            </a:r>
            <a:r>
              <a:rPr lang="en-US" altLang="ko-KR" sz="3200" dirty="0" smtClean="0">
                <a:latin typeface="Times New Roman"/>
                <a:ea typeface="굴림" pitchFamily="50" charset="-127"/>
                <a:cs typeface="Times New Roman"/>
              </a:rPr>
              <a:t> </a:t>
            </a:r>
            <a:endParaRPr lang="en-US" altLang="ko-KR" sz="3200" dirty="0">
              <a:latin typeface="Times New Roman"/>
              <a:ea typeface="굴림" pitchFamily="50" charset="-127"/>
              <a:cs typeface="Times New Roman"/>
            </a:endParaRPr>
          </a:p>
        </p:txBody>
      </p:sp>
      <p:grpSp>
        <p:nvGrpSpPr>
          <p:cNvPr id="49" name="Group 48"/>
          <p:cNvGrpSpPr/>
          <p:nvPr/>
        </p:nvGrpSpPr>
        <p:grpSpPr>
          <a:xfrm>
            <a:off x="22860000" y="25832179"/>
            <a:ext cx="9523976" cy="7263060"/>
            <a:chOff x="22402800" y="26899195"/>
            <a:chExt cx="9140825" cy="2847646"/>
          </a:xfrm>
        </p:grpSpPr>
        <p:sp>
          <p:nvSpPr>
            <p:cNvPr id="15362" name="Text Box 2225"/>
            <p:cNvSpPr txBox="1">
              <a:spLocks noChangeArrowheads="1"/>
            </p:cNvSpPr>
            <p:nvPr/>
          </p:nvSpPr>
          <p:spPr bwMode="auto">
            <a:xfrm>
              <a:off x="22434056" y="26970384"/>
              <a:ext cx="9035493" cy="284095"/>
            </a:xfrm>
            <a:prstGeom prst="rect">
              <a:avLst/>
            </a:prstGeom>
            <a:noFill/>
            <a:ln w="9525">
              <a:noFill/>
              <a:miter lim="800000"/>
              <a:headEnd/>
              <a:tailEnd/>
            </a:ln>
          </p:spPr>
          <p:txBody>
            <a:bodyPr wrap="square">
              <a:spAutoFit/>
            </a:bodyPr>
            <a:lstStyle/>
            <a:p>
              <a:pPr algn="just"/>
              <a:r>
                <a:rPr lang="en-US" altLang="ko-KR" sz="4000" dirty="0" smtClean="0">
                  <a:latin typeface="Times" pitchFamily="18" charset="0"/>
                  <a:ea typeface="굴림" pitchFamily="50" charset="-127"/>
                  <a:cs typeface="Times" pitchFamily="18" charset="0"/>
                </a:rPr>
                <a:t>Conclusion</a:t>
              </a:r>
            </a:p>
            <a:p>
              <a:pPr algn="just"/>
              <a:endParaRPr lang="en-US" altLang="ko-KR" sz="1400" b="0" dirty="0" smtClean="0">
                <a:latin typeface="Times" pitchFamily="18" charset="0"/>
                <a:ea typeface="굴림" pitchFamily="50" charset="-127"/>
                <a:cs typeface="Times" pitchFamily="18" charset="0"/>
              </a:endParaRPr>
            </a:p>
          </p:txBody>
        </p:sp>
        <p:sp>
          <p:nvSpPr>
            <p:cNvPr id="15373" name="Rectangle 2223"/>
            <p:cNvSpPr>
              <a:spLocks noChangeArrowheads="1"/>
            </p:cNvSpPr>
            <p:nvPr/>
          </p:nvSpPr>
          <p:spPr bwMode="auto">
            <a:xfrm>
              <a:off x="22402800" y="26899195"/>
              <a:ext cx="9140825" cy="2847646"/>
            </a:xfrm>
            <a:prstGeom prst="rect">
              <a:avLst/>
            </a:prstGeom>
            <a:noFill/>
            <a:ln w="9525">
              <a:solidFill>
                <a:srgbClr val="92D050"/>
              </a:solidFill>
              <a:miter lim="800000"/>
              <a:headEnd/>
              <a:tailEnd/>
            </a:ln>
          </p:spPr>
          <p:txBody>
            <a:bodyPr wrap="none" anchor="ctr"/>
            <a:lstStyle/>
            <a:p>
              <a:endParaRPr lang="ko-KR" altLang="ko-KR">
                <a:ea typeface="굴림" pitchFamily="50" charset="-127"/>
              </a:endParaRPr>
            </a:p>
          </p:txBody>
        </p:sp>
      </p:grpSp>
      <p:sp>
        <p:nvSpPr>
          <p:cNvPr id="15377" name="Text Box 3281"/>
          <p:cNvSpPr txBox="1">
            <a:spLocks noChangeArrowheads="1"/>
          </p:cNvSpPr>
          <p:nvPr/>
        </p:nvSpPr>
        <p:spPr bwMode="auto">
          <a:xfrm>
            <a:off x="22326600" y="18837994"/>
            <a:ext cx="9448800" cy="461665"/>
          </a:xfrm>
          <a:prstGeom prst="rect">
            <a:avLst/>
          </a:prstGeom>
          <a:noFill/>
          <a:ln w="9525">
            <a:noFill/>
            <a:miter lim="800000"/>
            <a:headEnd/>
            <a:tailEnd/>
          </a:ln>
        </p:spPr>
        <p:txBody>
          <a:bodyPr>
            <a:spAutoFit/>
          </a:bodyPr>
          <a:lstStyle/>
          <a:p>
            <a:pPr>
              <a:spcBef>
                <a:spcPct val="50000"/>
              </a:spcBef>
            </a:pPr>
            <a:endParaRPr lang="ko-KR" altLang="ko-KR">
              <a:ea typeface="굴림" pitchFamily="50" charset="-127"/>
            </a:endParaRPr>
          </a:p>
        </p:txBody>
      </p:sp>
      <p:grpSp>
        <p:nvGrpSpPr>
          <p:cNvPr id="55" name="Group 54"/>
          <p:cNvGrpSpPr/>
          <p:nvPr/>
        </p:nvGrpSpPr>
        <p:grpSpPr>
          <a:xfrm>
            <a:off x="556346" y="25142164"/>
            <a:ext cx="9654453" cy="11129037"/>
            <a:chOff x="1615190" y="32583528"/>
            <a:chExt cx="9191525" cy="6881841"/>
          </a:xfrm>
        </p:grpSpPr>
        <p:sp>
          <p:nvSpPr>
            <p:cNvPr id="15365" name="Rectangle 653"/>
            <p:cNvSpPr>
              <a:spLocks noChangeArrowheads="1"/>
            </p:cNvSpPr>
            <p:nvPr/>
          </p:nvSpPr>
          <p:spPr bwMode="auto">
            <a:xfrm>
              <a:off x="1615190" y="32583529"/>
              <a:ext cx="8610600" cy="903942"/>
            </a:xfrm>
            <a:prstGeom prst="rect">
              <a:avLst/>
            </a:prstGeom>
            <a:noFill/>
            <a:ln w="9525">
              <a:noFill/>
              <a:miter lim="800000"/>
              <a:headEnd/>
              <a:tailEnd/>
            </a:ln>
          </p:spPr>
          <p:txBody>
            <a:bodyPr wrap="square" lIns="0" tIns="228528" rIns="0" bIns="152352">
              <a:spAutoFit/>
            </a:bodyPr>
            <a:lstStyle/>
            <a:p>
              <a:pPr>
                <a:lnSpc>
                  <a:spcPct val="110000"/>
                </a:lnSpc>
                <a:spcBef>
                  <a:spcPct val="50000"/>
                </a:spcBef>
              </a:pPr>
              <a:r>
                <a:rPr lang="en-US" altLang="ko-KR" sz="4000" dirty="0" smtClean="0">
                  <a:latin typeface="Times"/>
                  <a:ea typeface="굴림" pitchFamily="50" charset="-127"/>
                  <a:cs typeface="Times"/>
                </a:rPr>
                <a:t> </a:t>
              </a:r>
              <a:r>
                <a:rPr lang="en-US" altLang="ko-KR" sz="4000" dirty="0" smtClean="0">
                  <a:latin typeface="+mn-lt"/>
                  <a:ea typeface="굴림" pitchFamily="50" charset="-127"/>
                  <a:cs typeface="Times"/>
                </a:rPr>
                <a:t>Materials and Methods</a:t>
              </a:r>
            </a:p>
            <a:p>
              <a:pPr indent="457200" algn="just"/>
              <a:endParaRPr lang="en-US" altLang="ko-KR" sz="2600" dirty="0">
                <a:latin typeface="Times"/>
                <a:ea typeface="굴림" pitchFamily="50" charset="-127"/>
                <a:cs typeface="Times"/>
              </a:endParaRPr>
            </a:p>
          </p:txBody>
        </p:sp>
        <p:sp>
          <p:nvSpPr>
            <p:cNvPr id="15379" name="Rectangle 667"/>
            <p:cNvSpPr>
              <a:spLocks noChangeArrowheads="1"/>
            </p:cNvSpPr>
            <p:nvPr/>
          </p:nvSpPr>
          <p:spPr bwMode="auto">
            <a:xfrm>
              <a:off x="1665890" y="32583528"/>
              <a:ext cx="9140825" cy="6881841"/>
            </a:xfrm>
            <a:prstGeom prst="rect">
              <a:avLst/>
            </a:prstGeom>
            <a:noFill/>
            <a:ln w="9525">
              <a:solidFill>
                <a:srgbClr val="92D050"/>
              </a:solidFill>
              <a:miter lim="800000"/>
              <a:headEnd/>
              <a:tailEnd/>
            </a:ln>
          </p:spPr>
          <p:txBody>
            <a:bodyPr wrap="none" anchor="ctr"/>
            <a:lstStyle/>
            <a:p>
              <a:endParaRPr lang="ko-KR" altLang="ko-KR">
                <a:ea typeface="굴림" pitchFamily="50" charset="-127"/>
              </a:endParaRPr>
            </a:p>
          </p:txBody>
        </p:sp>
      </p:grpSp>
      <p:sp>
        <p:nvSpPr>
          <p:cNvPr id="50" name="Rectangle 667"/>
          <p:cNvSpPr>
            <a:spLocks noChangeArrowheads="1"/>
          </p:cNvSpPr>
          <p:nvPr/>
        </p:nvSpPr>
        <p:spPr bwMode="auto">
          <a:xfrm>
            <a:off x="22860000" y="8443041"/>
            <a:ext cx="9480884" cy="17039705"/>
          </a:xfrm>
          <a:prstGeom prst="rect">
            <a:avLst/>
          </a:prstGeom>
          <a:noFill/>
          <a:ln w="9525">
            <a:solidFill>
              <a:srgbClr val="92D050"/>
            </a:solidFill>
            <a:miter lim="800000"/>
            <a:headEnd/>
            <a:tailEnd/>
          </a:ln>
        </p:spPr>
        <p:txBody>
          <a:bodyPr wrap="none" anchor="ctr"/>
          <a:lstStyle/>
          <a:p>
            <a:endParaRPr lang="ko-KR" altLang="ko-KR">
              <a:ea typeface="굴림" pitchFamily="50" charset="-127"/>
            </a:endParaRPr>
          </a:p>
        </p:txBody>
      </p:sp>
      <p:sp>
        <p:nvSpPr>
          <p:cNvPr id="4" name="Rectangle 3"/>
          <p:cNvSpPr/>
          <p:nvPr/>
        </p:nvSpPr>
        <p:spPr>
          <a:xfrm>
            <a:off x="609600" y="26126551"/>
            <a:ext cx="9601200" cy="10987623"/>
          </a:xfrm>
          <a:prstGeom prst="rect">
            <a:avLst/>
          </a:prstGeom>
        </p:spPr>
        <p:txBody>
          <a:bodyPr wrap="square">
            <a:spAutoFit/>
          </a:bodyPr>
          <a:lstStyle/>
          <a:p>
            <a:pPr algn="just"/>
            <a:r>
              <a:rPr lang="en-US" sz="2800" dirty="0" smtClean="0">
                <a:latin typeface="+mn-lt"/>
                <a:cs typeface="Times"/>
              </a:rPr>
              <a:t>Plant Material</a:t>
            </a:r>
            <a:endParaRPr lang="en-US" sz="2800" dirty="0">
              <a:latin typeface="+mn-lt"/>
              <a:cs typeface="Times"/>
            </a:endParaRPr>
          </a:p>
          <a:p>
            <a:pPr algn="just"/>
            <a:r>
              <a:rPr lang="en-US" b="0" dirty="0" smtClean="0">
                <a:latin typeface="+mn-lt"/>
                <a:cs typeface="Times"/>
              </a:rPr>
              <a:t>SARE partnership growers contributed dried hop cone samples (approximately 8% moisture) from </a:t>
            </a:r>
            <a:r>
              <a:rPr lang="en-US" b="0" dirty="0" smtClean="0">
                <a:latin typeface="+mn-lt"/>
                <a:cs typeface="Times"/>
              </a:rPr>
              <a:t>three </a:t>
            </a:r>
            <a:r>
              <a:rPr lang="en-US" b="0" dirty="0" smtClean="0">
                <a:latin typeface="+mn-lt"/>
                <a:cs typeface="Times"/>
              </a:rPr>
              <a:t>locations in New Jersey representing 12 hop varieties, which were analyzed for bittering alpha/beta acid content </a:t>
            </a:r>
            <a:r>
              <a:rPr lang="en-US" b="0" dirty="0" smtClean="0">
                <a:latin typeface="+mn-lt"/>
                <a:cs typeface="Times"/>
              </a:rPr>
              <a:t>(Figure 1 and 2). </a:t>
            </a:r>
            <a:endParaRPr lang="en-US" dirty="0" smtClean="0">
              <a:latin typeface="+mn-lt"/>
              <a:cs typeface="Times"/>
            </a:endParaRPr>
          </a:p>
          <a:p>
            <a:pPr algn="just"/>
            <a:endParaRPr lang="en-US" sz="2800" dirty="0" smtClean="0">
              <a:latin typeface="+mn-lt"/>
              <a:cs typeface="Times"/>
            </a:endParaRPr>
          </a:p>
          <a:p>
            <a:pPr algn="just"/>
            <a:r>
              <a:rPr lang="en-US" sz="2800" dirty="0" smtClean="0">
                <a:latin typeface="+mn-lt"/>
                <a:cs typeface="Times"/>
              </a:rPr>
              <a:t>Identification</a:t>
            </a:r>
            <a:r>
              <a:rPr lang="en-US" sz="2800" dirty="0" smtClean="0">
                <a:latin typeface="+mn-lt"/>
                <a:cs typeface="Times"/>
              </a:rPr>
              <a:t>, quantification and analysis </a:t>
            </a:r>
            <a:r>
              <a:rPr lang="en-US" sz="2800" dirty="0">
                <a:latin typeface="+mn-lt"/>
                <a:cs typeface="Times"/>
              </a:rPr>
              <a:t>of </a:t>
            </a:r>
            <a:r>
              <a:rPr lang="en-US" sz="2800" dirty="0" smtClean="0">
                <a:latin typeface="+mn-lt"/>
                <a:cs typeface="Times"/>
              </a:rPr>
              <a:t>hop bittering </a:t>
            </a:r>
            <a:r>
              <a:rPr lang="en-US" sz="2800" dirty="0" smtClean="0">
                <a:latin typeface="+mn-lt"/>
                <a:cs typeface="Times"/>
              </a:rPr>
              <a:t>compounds</a:t>
            </a:r>
            <a:endParaRPr lang="en-US" sz="2800" b="0" dirty="0" smtClean="0">
              <a:latin typeface="+mn-lt"/>
              <a:cs typeface="Times"/>
            </a:endParaRPr>
          </a:p>
          <a:p>
            <a:pPr algn="just"/>
            <a:endParaRPr lang="en-US" b="0" dirty="0" smtClean="0">
              <a:latin typeface="+mn-lt"/>
              <a:cs typeface="Calibri" pitchFamily="34" charset="0"/>
            </a:endParaRPr>
          </a:p>
          <a:p>
            <a:pPr algn="just"/>
            <a:r>
              <a:rPr lang="en-US" sz="2800" b="0" dirty="0" smtClean="0">
                <a:latin typeface="+mn-lt"/>
                <a:cs typeface="Calibri" pitchFamily="34" charset="0"/>
              </a:rPr>
              <a:t>α-Acids </a:t>
            </a:r>
            <a:r>
              <a:rPr lang="en-US" sz="2800" b="0" dirty="0">
                <a:latin typeface="+mn-lt"/>
                <a:cs typeface="Calibri" pitchFamily="34" charset="0"/>
              </a:rPr>
              <a:t>and β-acids </a:t>
            </a:r>
            <a:endParaRPr lang="en-US" sz="2800" b="0" dirty="0" smtClean="0">
              <a:latin typeface="+mn-lt"/>
              <a:cs typeface="Calibri" pitchFamily="34" charset="0"/>
            </a:endParaRPr>
          </a:p>
          <a:p>
            <a:pPr algn="just"/>
            <a:endParaRPr lang="en-US" b="0" dirty="0" smtClean="0">
              <a:latin typeface="+mn-lt"/>
              <a:cs typeface="Times New Roman"/>
            </a:endParaRPr>
          </a:p>
          <a:p>
            <a:pPr algn="just"/>
            <a:r>
              <a:rPr lang="en-US" b="0" dirty="0" smtClean="0">
                <a:latin typeface="+mn-lt"/>
                <a:cs typeface="Times New Roman"/>
              </a:rPr>
              <a:t>Bittering </a:t>
            </a:r>
            <a:r>
              <a:rPr lang="en-US" b="0" dirty="0" smtClean="0">
                <a:latin typeface="+mn-lt"/>
                <a:cs typeface="Times New Roman"/>
              </a:rPr>
              <a:t>acids </a:t>
            </a:r>
            <a:r>
              <a:rPr lang="en-US" b="0" dirty="0" err="1">
                <a:latin typeface="+mn-lt"/>
                <a:cs typeface="Times New Roman"/>
              </a:rPr>
              <a:t>c</a:t>
            </a:r>
            <a:r>
              <a:rPr lang="en-US" b="0" dirty="0" err="1" smtClean="0">
                <a:latin typeface="+mn-lt"/>
                <a:cs typeface="Times New Roman"/>
              </a:rPr>
              <a:t>ohumulone</a:t>
            </a:r>
            <a:r>
              <a:rPr lang="en-US" b="0" dirty="0" smtClean="0">
                <a:latin typeface="+mn-lt"/>
                <a:cs typeface="Times New Roman"/>
              </a:rPr>
              <a:t>, </a:t>
            </a:r>
            <a:r>
              <a:rPr lang="en-US" b="0" dirty="0">
                <a:latin typeface="+mn-lt"/>
                <a:cs typeface="Times New Roman"/>
              </a:rPr>
              <a:t>n</a:t>
            </a:r>
            <a:r>
              <a:rPr lang="en-US" b="0" dirty="0" smtClean="0">
                <a:latin typeface="+mn-lt"/>
                <a:cs typeface="Times New Roman"/>
              </a:rPr>
              <a:t> </a:t>
            </a:r>
            <a:r>
              <a:rPr lang="en-US" b="0" dirty="0">
                <a:latin typeface="+mn-lt"/>
                <a:cs typeface="Times New Roman"/>
              </a:rPr>
              <a:t>+ </a:t>
            </a:r>
            <a:r>
              <a:rPr lang="en-US" b="0" dirty="0" err="1">
                <a:latin typeface="+mn-lt"/>
                <a:cs typeface="Times New Roman"/>
              </a:rPr>
              <a:t>a</a:t>
            </a:r>
            <a:r>
              <a:rPr lang="en-US" b="0" dirty="0" err="1" smtClean="0">
                <a:latin typeface="+mn-lt"/>
                <a:cs typeface="Times New Roman"/>
              </a:rPr>
              <a:t>dhumulone</a:t>
            </a:r>
            <a:r>
              <a:rPr lang="en-US" b="0" dirty="0" smtClean="0">
                <a:latin typeface="+mn-lt"/>
                <a:cs typeface="Times New Roman"/>
              </a:rPr>
              <a:t>, </a:t>
            </a:r>
            <a:r>
              <a:rPr lang="en-US" b="0" dirty="0" err="1">
                <a:latin typeface="+mn-lt"/>
                <a:cs typeface="Times New Roman"/>
              </a:rPr>
              <a:t>c</a:t>
            </a:r>
            <a:r>
              <a:rPr lang="en-US" b="0" dirty="0" err="1" smtClean="0">
                <a:latin typeface="+mn-lt"/>
                <a:cs typeface="Times New Roman"/>
              </a:rPr>
              <a:t>olupulone</a:t>
            </a:r>
            <a:r>
              <a:rPr lang="en-US" b="0" dirty="0" smtClean="0">
                <a:latin typeface="+mn-lt"/>
                <a:cs typeface="Times New Roman"/>
              </a:rPr>
              <a:t>, </a:t>
            </a:r>
            <a:r>
              <a:rPr lang="en-US" b="0" dirty="0">
                <a:latin typeface="+mn-lt"/>
                <a:cs typeface="Times New Roman"/>
              </a:rPr>
              <a:t>n</a:t>
            </a:r>
            <a:r>
              <a:rPr lang="en-US" b="0" dirty="0" smtClean="0">
                <a:latin typeface="+mn-lt"/>
                <a:cs typeface="Times New Roman"/>
              </a:rPr>
              <a:t> </a:t>
            </a:r>
            <a:r>
              <a:rPr lang="en-US" b="0" dirty="0">
                <a:latin typeface="+mn-lt"/>
                <a:cs typeface="Times New Roman"/>
              </a:rPr>
              <a:t>+ </a:t>
            </a:r>
            <a:r>
              <a:rPr lang="en-US" b="0" dirty="0" err="1">
                <a:latin typeface="+mn-lt"/>
                <a:cs typeface="Times New Roman"/>
              </a:rPr>
              <a:t>adlupulone</a:t>
            </a:r>
            <a:r>
              <a:rPr lang="en-US" b="0" dirty="0">
                <a:latin typeface="+mn-lt"/>
                <a:cs typeface="Times New Roman"/>
              </a:rPr>
              <a:t> </a:t>
            </a:r>
            <a:r>
              <a:rPr lang="en-US" b="0" dirty="0" smtClean="0">
                <a:latin typeface="+mn-lt"/>
                <a:cs typeface="Times New Roman"/>
              </a:rPr>
              <a:t>were separated and identified by HPLC-UV. Dried hop samples submitted by growers and two 10 gram samples were each randomly subsampled and extracted as biological replicates. Each of the four bittering acids were quantified for each sample according </a:t>
            </a:r>
            <a:r>
              <a:rPr lang="en-US" b="0" dirty="0">
                <a:latin typeface="+mn-lt"/>
                <a:cs typeface="Times New Roman"/>
              </a:rPr>
              <a:t>to ASBC method Hops-</a:t>
            </a:r>
            <a:r>
              <a:rPr lang="en-US" b="0" dirty="0" smtClean="0">
                <a:latin typeface="+mn-lt"/>
                <a:cs typeface="Times New Roman"/>
              </a:rPr>
              <a:t>14, using the International Calibration Extract 3 (ICE-3) to calculate response factors. Acids are reported as percentage of component by weight.</a:t>
            </a:r>
            <a:endParaRPr lang="en-US" b="0" dirty="0" smtClean="0">
              <a:latin typeface="+mn-lt"/>
              <a:cs typeface="Calibri" pitchFamily="34" charset="0"/>
            </a:endParaRPr>
          </a:p>
          <a:p>
            <a:pPr algn="just"/>
            <a:endParaRPr lang="en-US" sz="2800" b="0" dirty="0" smtClean="0">
              <a:latin typeface="+mn-lt"/>
              <a:cs typeface="Calibri" pitchFamily="34" charset="0"/>
            </a:endParaRPr>
          </a:p>
          <a:p>
            <a:pPr algn="just"/>
            <a:r>
              <a:rPr lang="en-US" sz="2800" b="0" dirty="0" smtClean="0">
                <a:latin typeface="+mn-lt"/>
                <a:cs typeface="Calibri" pitchFamily="34" charset="0"/>
              </a:rPr>
              <a:t>Hop </a:t>
            </a:r>
            <a:r>
              <a:rPr lang="en-US" sz="2800" b="0" dirty="0" err="1" smtClean="0">
                <a:latin typeface="+mn-lt"/>
                <a:cs typeface="Calibri" pitchFamily="34" charset="0"/>
              </a:rPr>
              <a:t>YieldAssessment</a:t>
            </a:r>
            <a:endParaRPr lang="en-US" sz="2800" b="0" dirty="0" smtClean="0">
              <a:latin typeface="+mn-lt"/>
              <a:cs typeface="Calibri" pitchFamily="34" charset="0"/>
            </a:endParaRPr>
          </a:p>
          <a:p>
            <a:pPr algn="just"/>
            <a:endParaRPr lang="en-US" sz="2800" b="0" dirty="0">
              <a:latin typeface="+mn-lt"/>
              <a:cs typeface="Calibri" pitchFamily="34" charset="0"/>
            </a:endParaRPr>
          </a:p>
          <a:p>
            <a:pPr algn="just"/>
            <a:r>
              <a:rPr lang="en-US" b="0" dirty="0" smtClean="0">
                <a:latin typeface="+mn-lt"/>
                <a:cs typeface="Calibri" pitchFamily="34" charset="0"/>
              </a:rPr>
              <a:t>A total of 10 varieties of hops were grown at the Clifford E. &amp; </a:t>
            </a:r>
            <a:r>
              <a:rPr lang="en-US" b="0" dirty="0" err="1" smtClean="0">
                <a:latin typeface="+mn-lt"/>
                <a:cs typeface="Calibri" pitchFamily="34" charset="0"/>
              </a:rPr>
              <a:t>Melda</a:t>
            </a:r>
            <a:r>
              <a:rPr lang="en-US" b="0" dirty="0" smtClean="0">
                <a:latin typeface="+mn-lt"/>
                <a:cs typeface="Calibri" pitchFamily="34" charset="0"/>
              </a:rPr>
              <a:t> C. Snyder Research and Extension farm demonstration plot.  20 plants of each hop variety were grown (10 plants per replicated block) and all cones from each variety were harvested and weighed.  Yields from each variety in each block were averaged and displayed in Figure 3.</a:t>
            </a:r>
            <a:endParaRPr lang="en-US" b="0" dirty="0" smtClean="0">
              <a:latin typeface="+mn-lt"/>
              <a:cs typeface="Calibri" pitchFamily="34" charset="0"/>
            </a:endParaRPr>
          </a:p>
          <a:p>
            <a:pPr algn="just"/>
            <a:endParaRPr lang="en-US" sz="2800" b="0" dirty="0">
              <a:latin typeface="Times"/>
              <a:cs typeface="Times"/>
            </a:endParaRPr>
          </a:p>
        </p:txBody>
      </p:sp>
      <p:sp>
        <p:nvSpPr>
          <p:cNvPr id="9" name="Rectangle 8"/>
          <p:cNvSpPr/>
          <p:nvPr/>
        </p:nvSpPr>
        <p:spPr>
          <a:xfrm>
            <a:off x="22936200" y="8001000"/>
            <a:ext cx="5501639" cy="1135888"/>
          </a:xfrm>
          <a:prstGeom prst="rect">
            <a:avLst/>
          </a:prstGeom>
        </p:spPr>
        <p:txBody>
          <a:bodyPr wrap="square">
            <a:spAutoFit/>
          </a:bodyPr>
          <a:lstStyle/>
          <a:p>
            <a:pPr algn="just">
              <a:lnSpc>
                <a:spcPct val="200000"/>
              </a:lnSpc>
            </a:pPr>
            <a:r>
              <a:rPr lang="en-US" altLang="ko-KR" sz="4000" dirty="0" smtClean="0">
                <a:latin typeface="+mn-lt"/>
                <a:ea typeface="굴림" pitchFamily="50" charset="-127"/>
                <a:cs typeface="Calibri" pitchFamily="34" charset="0"/>
              </a:rPr>
              <a:t>Results and Discussion</a:t>
            </a:r>
            <a:endParaRPr lang="en-US" altLang="ko-KR" sz="4000" dirty="0">
              <a:latin typeface="+mn-lt"/>
              <a:ea typeface="굴림" pitchFamily="50" charset="-127"/>
              <a:cs typeface="Calibri" pitchFamily="34" charset="0"/>
            </a:endParaRPr>
          </a:p>
        </p:txBody>
      </p:sp>
      <p:sp>
        <p:nvSpPr>
          <p:cNvPr id="45" name="Rectangle 664"/>
          <p:cNvSpPr>
            <a:spLocks noChangeArrowheads="1"/>
          </p:cNvSpPr>
          <p:nvPr/>
        </p:nvSpPr>
        <p:spPr bwMode="auto">
          <a:xfrm>
            <a:off x="10515600" y="8443042"/>
            <a:ext cx="12110758" cy="25313558"/>
          </a:xfrm>
          <a:prstGeom prst="rect">
            <a:avLst/>
          </a:prstGeom>
          <a:noFill/>
          <a:ln w="9525">
            <a:solidFill>
              <a:srgbClr val="92D050"/>
            </a:solidFill>
            <a:miter lim="800000"/>
            <a:headEnd/>
            <a:tailEnd/>
          </a:ln>
        </p:spPr>
        <p:txBody>
          <a:bodyPr wrap="none" anchor="ctr"/>
          <a:lstStyle/>
          <a:p>
            <a:endParaRPr lang="ko-KR" altLang="ko-KR" dirty="0">
              <a:ea typeface="굴림" pitchFamily="50" charset="-127"/>
            </a:endParaRPr>
          </a:p>
        </p:txBody>
      </p:sp>
      <p:pic>
        <p:nvPicPr>
          <p:cNvPr id="10" name="Picture 9" descr="imgres.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117800" y="457201"/>
            <a:ext cx="4191000" cy="3800314"/>
          </a:xfrm>
          <a:prstGeom prst="rect">
            <a:avLst/>
          </a:prstGeom>
        </p:spPr>
      </p:pic>
      <p:pic>
        <p:nvPicPr>
          <p:cNvPr id="14" name="Picture 13" descr="images.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7200" y="332068"/>
            <a:ext cx="4460948" cy="2030132"/>
          </a:xfrm>
          <a:prstGeom prst="rect">
            <a:avLst/>
          </a:prstGeom>
        </p:spPr>
      </p:pic>
      <p:sp>
        <p:nvSpPr>
          <p:cNvPr id="53" name="Rectangle 683"/>
          <p:cNvSpPr>
            <a:spLocks noChangeArrowheads="1"/>
          </p:cNvSpPr>
          <p:nvPr/>
        </p:nvSpPr>
        <p:spPr bwMode="auto">
          <a:xfrm>
            <a:off x="10515600" y="34088332"/>
            <a:ext cx="12190975" cy="2308324"/>
          </a:xfrm>
          <a:prstGeom prst="rect">
            <a:avLst/>
          </a:prstGeom>
          <a:noFill/>
          <a:ln w="9525">
            <a:noFill/>
            <a:miter lim="800000"/>
            <a:headEnd/>
            <a:tailEnd/>
          </a:ln>
        </p:spPr>
        <p:txBody>
          <a:bodyPr wrap="square">
            <a:spAutoFit/>
          </a:bodyPr>
          <a:lstStyle/>
          <a:p>
            <a:r>
              <a:rPr lang="en-US" altLang="ko-KR" sz="4000" dirty="0" smtClean="0">
                <a:latin typeface="+mn-lt"/>
                <a:ea typeface="굴림" pitchFamily="50" charset="-127"/>
                <a:cs typeface="Calibri" pitchFamily="34" charset="0"/>
              </a:rPr>
              <a:t>References</a:t>
            </a:r>
            <a:endParaRPr lang="en-US" altLang="ko-KR" sz="4000" b="0" dirty="0">
              <a:latin typeface="+mn-lt"/>
              <a:cs typeface="Calibri" pitchFamily="34" charset="0"/>
            </a:endParaRPr>
          </a:p>
          <a:p>
            <a:r>
              <a:rPr lang="en-US" sz="1600" b="0" dirty="0" smtClean="0">
                <a:latin typeface="+mn-lt"/>
                <a:cs typeface="Calibri" pitchFamily="34" charset="0"/>
              </a:rPr>
              <a:t>ASBC Methods of Analysis, online. Method Hops-14. α-Acids and β-acids in hops and hop extracts (International 	Method). Approved 1990, rev. 2008. American Society for Brewing Chemists, St. Paul, MN, U.S.A. 	</a:t>
            </a:r>
            <a:r>
              <a:rPr lang="en-US" sz="1600" b="0" dirty="0" err="1" smtClean="0"/>
              <a:t>doi</a:t>
            </a:r>
            <a:r>
              <a:rPr lang="en-US" sz="1600" b="0" dirty="0"/>
              <a:t>: 10.1094/ASBCMOA-Hops-14 </a:t>
            </a:r>
          </a:p>
          <a:p>
            <a:r>
              <a:rPr lang="en-US" sz="1600" b="0" dirty="0" err="1" smtClean="0"/>
              <a:t>HopUnion</a:t>
            </a:r>
            <a:r>
              <a:rPr lang="en-US" sz="1600" b="0" dirty="0" smtClean="0"/>
              <a:t>. Hop Varieties. . </a:t>
            </a:r>
            <a:r>
              <a:rPr lang="en-US" sz="1600" b="0" dirty="0"/>
              <a:t>https://www.hopunion.com/hop-varieties/</a:t>
            </a:r>
            <a:endParaRPr lang="en-US" sz="1600" b="0" dirty="0" smtClean="0"/>
          </a:p>
          <a:p>
            <a:r>
              <a:rPr lang="en-US" sz="1600" b="0" dirty="0" smtClean="0"/>
              <a:t>USDA</a:t>
            </a:r>
            <a:r>
              <a:rPr lang="en-US" sz="1600" b="0" dirty="0"/>
              <a:t>-National Agricultural Statistics Service (NASS)</a:t>
            </a:r>
            <a:r>
              <a:rPr lang="en-US" sz="1600" b="0" dirty="0" smtClean="0"/>
              <a:t>. National Hop Report. “2015 Hop Production Up 11 Percent from Last Year”. Released December 17, 2015. ISSN: 2158-7825.</a:t>
            </a:r>
            <a:endParaRPr lang="en-US" sz="1600" b="0" dirty="0"/>
          </a:p>
          <a:p>
            <a:r>
              <a:rPr lang="en-US" b="0" dirty="0" smtClean="0">
                <a:latin typeface="+mn-lt"/>
                <a:cs typeface="Calibri" pitchFamily="34" charset="0"/>
              </a:rPr>
              <a:t>.</a:t>
            </a:r>
          </a:p>
        </p:txBody>
      </p:sp>
      <p:sp>
        <p:nvSpPr>
          <p:cNvPr id="77" name="Rectangle 653"/>
          <p:cNvSpPr>
            <a:spLocks noChangeArrowheads="1"/>
          </p:cNvSpPr>
          <p:nvPr/>
        </p:nvSpPr>
        <p:spPr bwMode="auto">
          <a:xfrm>
            <a:off x="914400" y="8139382"/>
            <a:ext cx="3429000" cy="1461818"/>
          </a:xfrm>
          <a:prstGeom prst="rect">
            <a:avLst/>
          </a:prstGeom>
          <a:noFill/>
          <a:ln w="9525">
            <a:noFill/>
            <a:miter lim="800000"/>
            <a:headEnd/>
            <a:tailEnd/>
          </a:ln>
        </p:spPr>
        <p:txBody>
          <a:bodyPr wrap="square" lIns="0" tIns="228528" rIns="0" bIns="152352">
            <a:spAutoFit/>
          </a:bodyPr>
          <a:lstStyle/>
          <a:p>
            <a:pPr>
              <a:lnSpc>
                <a:spcPct val="110000"/>
              </a:lnSpc>
              <a:spcBef>
                <a:spcPct val="50000"/>
              </a:spcBef>
            </a:pPr>
            <a:r>
              <a:rPr lang="en-US" altLang="ko-KR" sz="4000" dirty="0" smtClean="0">
                <a:latin typeface="+mn-lt"/>
                <a:ea typeface="굴림" pitchFamily="50" charset="-127"/>
                <a:cs typeface="Times"/>
              </a:rPr>
              <a:t>Abstract</a:t>
            </a:r>
            <a:endParaRPr lang="en-US" altLang="ko-KR" sz="4000" dirty="0" smtClean="0">
              <a:latin typeface="+mn-lt"/>
              <a:ea typeface="굴림" pitchFamily="50" charset="-127"/>
              <a:cs typeface="Times"/>
            </a:endParaRPr>
          </a:p>
          <a:p>
            <a:pPr indent="457200" algn="just"/>
            <a:endParaRPr lang="en-US" altLang="ko-KR" sz="2600" dirty="0">
              <a:latin typeface="Times"/>
              <a:ea typeface="굴림" pitchFamily="50" charset="-127"/>
              <a:cs typeface="Times"/>
            </a:endParaRPr>
          </a:p>
        </p:txBody>
      </p:sp>
      <p:sp>
        <p:nvSpPr>
          <p:cNvPr id="78" name="Rectangle 77"/>
          <p:cNvSpPr/>
          <p:nvPr/>
        </p:nvSpPr>
        <p:spPr>
          <a:xfrm>
            <a:off x="10533745" y="8471256"/>
            <a:ext cx="11963400" cy="1384995"/>
          </a:xfrm>
          <a:prstGeom prst="rect">
            <a:avLst/>
          </a:prstGeom>
        </p:spPr>
        <p:txBody>
          <a:bodyPr wrap="square">
            <a:spAutoFit/>
          </a:bodyPr>
          <a:lstStyle/>
          <a:p>
            <a:pPr algn="just"/>
            <a:r>
              <a:rPr lang="en-US" sz="2800" dirty="0" smtClean="0">
                <a:latin typeface="Times"/>
                <a:cs typeface="Times"/>
              </a:rPr>
              <a:t>Figure </a:t>
            </a:r>
            <a:r>
              <a:rPr lang="en-US" sz="2800" dirty="0" smtClean="0">
                <a:latin typeface="Times"/>
                <a:cs typeface="Times"/>
              </a:rPr>
              <a:t>1. </a:t>
            </a:r>
            <a:r>
              <a:rPr lang="en-US" sz="2800" b="0" dirty="0"/>
              <a:t>A</a:t>
            </a:r>
            <a:r>
              <a:rPr lang="en-US" sz="2800" b="0" dirty="0" smtClean="0"/>
              <a:t>lpha </a:t>
            </a:r>
            <a:r>
              <a:rPr lang="en-US" sz="2800" b="0" dirty="0"/>
              <a:t>acid percentages of the hop samples tested including from the demonstration plot (Snyder Plot) and growers throughout NJ in comparison to the industry standard (YCH Hops).</a:t>
            </a:r>
            <a:r>
              <a:rPr lang="en-US" sz="2800" b="0" dirty="0" smtClean="0">
                <a:latin typeface="Times"/>
                <a:cs typeface="Times"/>
              </a:rPr>
              <a:t>   </a:t>
            </a:r>
            <a:endParaRPr lang="en-US" sz="2800" b="0" dirty="0">
              <a:latin typeface="Times"/>
              <a:cs typeface="Times"/>
            </a:endParaRPr>
          </a:p>
        </p:txBody>
      </p:sp>
      <p:sp>
        <p:nvSpPr>
          <p:cNvPr id="86" name="Text Box 662"/>
          <p:cNvSpPr txBox="1">
            <a:spLocks noChangeArrowheads="1"/>
          </p:cNvSpPr>
          <p:nvPr/>
        </p:nvSpPr>
        <p:spPr bwMode="auto">
          <a:xfrm>
            <a:off x="22860000" y="9296400"/>
            <a:ext cx="9410700" cy="10802957"/>
          </a:xfrm>
          <a:prstGeom prst="rect">
            <a:avLst/>
          </a:prstGeom>
          <a:noFill/>
          <a:ln w="9525">
            <a:noFill/>
            <a:miter lim="800000"/>
            <a:headEnd/>
            <a:tailEnd/>
          </a:ln>
        </p:spPr>
        <p:txBody>
          <a:bodyPr wrap="square">
            <a:spAutoFit/>
          </a:bodyPr>
          <a:lstStyle/>
          <a:p>
            <a:pPr>
              <a:lnSpc>
                <a:spcPct val="110000"/>
              </a:lnSpc>
              <a:spcBef>
                <a:spcPct val="50000"/>
              </a:spcBef>
            </a:pPr>
            <a:r>
              <a:rPr lang="en-US" altLang="ko-KR" b="0" i="1" dirty="0" smtClean="0">
                <a:latin typeface="Times New Roman"/>
                <a:ea typeface="굴림" pitchFamily="50" charset="-127"/>
                <a:cs typeface="Times New Roman"/>
              </a:rPr>
              <a:t>Bittering Acid Content</a:t>
            </a:r>
          </a:p>
          <a:p>
            <a:pPr>
              <a:lnSpc>
                <a:spcPct val="110000"/>
              </a:lnSpc>
              <a:spcBef>
                <a:spcPct val="50000"/>
              </a:spcBef>
            </a:pPr>
            <a:r>
              <a:rPr lang="en-US" altLang="ko-KR" b="0" dirty="0" smtClean="0">
                <a:latin typeface="Times New Roman"/>
                <a:ea typeface="굴림" pitchFamily="50" charset="-127"/>
                <a:cs typeface="Times New Roman"/>
              </a:rPr>
              <a:t>Data </a:t>
            </a:r>
            <a:r>
              <a:rPr lang="en-US" altLang="ko-KR" b="0" dirty="0" smtClean="0">
                <a:latin typeface="Times New Roman"/>
                <a:ea typeface="굴림" pitchFamily="50" charset="-127"/>
                <a:cs typeface="Times New Roman"/>
              </a:rPr>
              <a:t>collected from </a:t>
            </a:r>
            <a:r>
              <a:rPr lang="en-US" altLang="ko-KR" b="0" dirty="0" err="1" smtClean="0">
                <a:latin typeface="Times New Roman"/>
                <a:ea typeface="굴림" pitchFamily="50" charset="-127"/>
                <a:cs typeface="Times New Roman"/>
              </a:rPr>
              <a:t>hopyards</a:t>
            </a:r>
            <a:r>
              <a:rPr lang="en-US" altLang="ko-KR" b="0" dirty="0" smtClean="0">
                <a:latin typeface="Times New Roman"/>
                <a:ea typeface="굴림" pitchFamily="50" charset="-127"/>
                <a:cs typeface="Times New Roman"/>
              </a:rPr>
              <a:t> throughout New Jersey provides insight into the bittering and flavor profiles of hops grown in Mid-Atlantic hardiness zones. Both alpha and beta acid content appear to be quite variable within </a:t>
            </a:r>
            <a:r>
              <a:rPr lang="en-US" altLang="ko-KR" b="0" dirty="0" smtClean="0">
                <a:latin typeface="Times New Roman"/>
                <a:ea typeface="굴림" pitchFamily="50" charset="-127"/>
                <a:cs typeface="Times New Roman"/>
              </a:rPr>
              <a:t>all varieties tested. </a:t>
            </a:r>
            <a:r>
              <a:rPr lang="en-US" b="0" dirty="0" smtClean="0">
                <a:solidFill>
                  <a:srgbClr val="000000"/>
                </a:solidFill>
                <a:latin typeface="Times New Roman"/>
                <a:cs typeface="Times New Roman"/>
              </a:rPr>
              <a:t>α-acid content of grower and demonstration plot hops all fell outside of the industry standard range with the exception of one growers Mangum hop sample (Figure 1).  On a whole </a:t>
            </a:r>
            <a:r>
              <a:rPr lang="en-US" b="0" dirty="0" smtClean="0"/>
              <a:t>β-acid content </a:t>
            </a:r>
            <a:r>
              <a:rPr lang="en-US" b="0" dirty="0" smtClean="0"/>
              <a:t>across all grower samples fell closer to the industry standard ranges.  Specifically the varieties Magnum, Nugget, and Cascade from several growers fell within the range of industry standards. </a:t>
            </a:r>
            <a:r>
              <a:rPr lang="en-US" b="0" dirty="0"/>
              <a:t>D</a:t>
            </a:r>
            <a:r>
              <a:rPr lang="en-US" b="0" dirty="0" smtClean="0"/>
              <a:t>espite the highly varied bittering acid contents of hops grown in New Jersey this past year, there are methods to enhance the quality of NJ grown hops in the future.  </a:t>
            </a:r>
            <a:r>
              <a:rPr lang="en-US" b="0" dirty="0" smtClean="0"/>
              <a:t>Improved </a:t>
            </a:r>
            <a:r>
              <a:rPr lang="en-US" b="0" dirty="0"/>
              <a:t>horticultural practices coupled </a:t>
            </a:r>
            <a:r>
              <a:rPr lang="en-US" b="0" dirty="0" smtClean="0"/>
              <a:t>with standardized harvesting and drying protocols for hop cones may improve the quality and decrease variation of acid profiles for NJ grown hops</a:t>
            </a:r>
            <a:r>
              <a:rPr lang="en-US" b="0" dirty="0" smtClean="0"/>
              <a:t>.  </a:t>
            </a:r>
            <a:endParaRPr lang="en-US" b="0" dirty="0"/>
          </a:p>
          <a:p>
            <a:pPr>
              <a:lnSpc>
                <a:spcPct val="110000"/>
              </a:lnSpc>
              <a:spcBef>
                <a:spcPct val="50000"/>
              </a:spcBef>
            </a:pPr>
            <a:r>
              <a:rPr lang="en-US" b="0" i="1" dirty="0" smtClean="0"/>
              <a:t>Fresh Weight Yields</a:t>
            </a:r>
          </a:p>
          <a:p>
            <a:pPr>
              <a:lnSpc>
                <a:spcPct val="110000"/>
              </a:lnSpc>
              <a:spcBef>
                <a:spcPct val="50000"/>
              </a:spcBef>
            </a:pPr>
            <a:r>
              <a:rPr lang="en-US" b="0" dirty="0" smtClean="0"/>
              <a:t>Although our dataset was limited to the demonstration plot, to obtain fresh cone yields.  Through the project, we were able to gather preliminary data on fresh weight hop yields of 10 varieties.  In the 2016 growing season, the highest yielding varieties were Chinook, Nugget, and Cascade respectively. While the slowest growing variety was the cultivar </a:t>
            </a:r>
            <a:r>
              <a:rPr lang="en-US" b="0" dirty="0" err="1" smtClean="0"/>
              <a:t>Saaz</a:t>
            </a:r>
            <a:r>
              <a:rPr lang="en-US" b="0" dirty="0" smtClean="0"/>
              <a:t>, which yielded no cones after two years of growth in the field.  </a:t>
            </a:r>
            <a:r>
              <a:rPr lang="en-US" b="0" dirty="0" smtClean="0"/>
              <a:t>It is important to note that </a:t>
            </a:r>
            <a:r>
              <a:rPr lang="en-US" b="0" dirty="0"/>
              <a:t>t</a:t>
            </a:r>
            <a:r>
              <a:rPr lang="en-US" b="0" dirty="0" smtClean="0"/>
              <a:t>he hop yields were only based upon 2 year old plants, but this data indicates three promising varieties that will be further investigated to be as high yielding varieties for NJ hop production.  </a:t>
            </a:r>
            <a:endParaRPr lang="en-US" b="0" dirty="0" smtClean="0"/>
          </a:p>
        </p:txBody>
      </p:sp>
      <p:sp>
        <p:nvSpPr>
          <p:cNvPr id="88" name="Text Box 662"/>
          <p:cNvSpPr txBox="1">
            <a:spLocks noChangeArrowheads="1"/>
          </p:cNvSpPr>
          <p:nvPr/>
        </p:nvSpPr>
        <p:spPr bwMode="auto">
          <a:xfrm>
            <a:off x="22973276" y="26738348"/>
            <a:ext cx="9410700" cy="6356891"/>
          </a:xfrm>
          <a:prstGeom prst="rect">
            <a:avLst/>
          </a:prstGeom>
          <a:noFill/>
          <a:ln w="9525">
            <a:noFill/>
            <a:miter lim="800000"/>
            <a:headEnd/>
            <a:tailEnd/>
          </a:ln>
        </p:spPr>
        <p:txBody>
          <a:bodyPr wrap="square">
            <a:noAutofit/>
          </a:bodyPr>
          <a:lstStyle/>
          <a:p>
            <a:pPr>
              <a:lnSpc>
                <a:spcPct val="110000"/>
              </a:lnSpc>
              <a:spcBef>
                <a:spcPct val="50000"/>
              </a:spcBef>
            </a:pPr>
            <a:r>
              <a:rPr lang="en-US" b="0" dirty="0" smtClean="0">
                <a:latin typeface="Times New Roman"/>
                <a:ea typeface="굴림" pitchFamily="50" charset="-127"/>
                <a:cs typeface="Times New Roman"/>
              </a:rPr>
              <a:t>Given the infancy of this crop in the Northeastern US, these initial results provide substantiating evidence for the potential to </a:t>
            </a:r>
            <a:r>
              <a:rPr lang="en-US" b="0" dirty="0" smtClean="0">
                <a:latin typeface="Times New Roman"/>
                <a:ea typeface="굴림" pitchFamily="50" charset="-127"/>
                <a:cs typeface="Times New Roman"/>
              </a:rPr>
              <a:t>grow certain varieties hops </a:t>
            </a:r>
            <a:r>
              <a:rPr lang="en-US" b="0" dirty="0" smtClean="0">
                <a:latin typeface="Times New Roman"/>
                <a:ea typeface="굴림" pitchFamily="50" charset="-127"/>
                <a:cs typeface="Times New Roman"/>
              </a:rPr>
              <a:t>as a value-added crop in NJ. However, multi-year data is needed for the locations surveyed in this study to determine whether biochemical profiles remain consistent year to year. </a:t>
            </a:r>
            <a:r>
              <a:rPr lang="en-US" b="0" dirty="0" smtClean="0">
                <a:latin typeface="Times New Roman"/>
                <a:ea typeface="굴림" pitchFamily="50" charset="-127"/>
                <a:cs typeface="Times New Roman"/>
              </a:rPr>
              <a:t>In the future special focus will </a:t>
            </a:r>
            <a:r>
              <a:rPr lang="en-US" b="0" dirty="0" smtClean="0">
                <a:latin typeface="Times New Roman"/>
                <a:ea typeface="굴림" pitchFamily="50" charset="-127"/>
                <a:cs typeface="Times New Roman"/>
              </a:rPr>
              <a:t>be put on finding post harvest protocols/methods to help growers attain industry bittering acid quality standards. </a:t>
            </a:r>
            <a:r>
              <a:rPr lang="en-US" b="0" dirty="0" smtClean="0">
                <a:latin typeface="Times New Roman"/>
                <a:ea typeface="굴림" pitchFamily="50" charset="-127"/>
                <a:cs typeface="Times New Roman"/>
              </a:rPr>
              <a:t>The </a:t>
            </a:r>
            <a:r>
              <a:rPr lang="en-US" b="0" dirty="0" smtClean="0">
                <a:latin typeface="Times New Roman"/>
                <a:ea typeface="굴림" pitchFamily="50" charset="-127"/>
                <a:cs typeface="Times New Roman"/>
              </a:rPr>
              <a:t>success </a:t>
            </a:r>
            <a:r>
              <a:rPr lang="en-US" b="0" dirty="0">
                <a:latin typeface="Times New Roman"/>
                <a:ea typeface="굴림" pitchFamily="50" charset="-127"/>
                <a:cs typeface="Times New Roman"/>
              </a:rPr>
              <a:t>of New Jersey and Mid-Atlantic hop growers </a:t>
            </a:r>
            <a:r>
              <a:rPr lang="en-US" b="0" dirty="0" smtClean="0">
                <a:latin typeface="Times New Roman"/>
                <a:ea typeface="굴림" pitchFamily="50" charset="-127"/>
                <a:cs typeface="Times New Roman"/>
              </a:rPr>
              <a:t>will be contingent upon the ability of growers to provide consistent hop yield, and chemical quality to secure multi-year contracts with breweries. </a:t>
            </a:r>
            <a:r>
              <a:rPr lang="en-US" b="0" dirty="0" smtClean="0">
                <a:latin typeface="Times New Roman"/>
                <a:ea typeface="굴림" pitchFamily="50" charset="-127"/>
                <a:cs typeface="Times New Roman"/>
              </a:rPr>
              <a:t>Additional work will also need to be done to assess the </a:t>
            </a:r>
            <a:r>
              <a:rPr lang="en-US" b="0" dirty="0" smtClean="0">
                <a:latin typeface="Times New Roman"/>
                <a:ea typeface="굴림" pitchFamily="50" charset="-127"/>
                <a:cs typeface="Times New Roman"/>
              </a:rPr>
              <a:t>volatile composition </a:t>
            </a:r>
            <a:r>
              <a:rPr lang="en-US" b="0" dirty="0" smtClean="0">
                <a:latin typeface="Times New Roman"/>
                <a:ea typeface="굴림" pitchFamily="50" charset="-127"/>
                <a:cs typeface="Times New Roman"/>
              </a:rPr>
              <a:t>of these hop samples. This information will help growers market varieties as having northeast regional terroir</a:t>
            </a:r>
            <a:r>
              <a:rPr lang="en-US" b="0" dirty="0" smtClean="0">
                <a:latin typeface="Times New Roman"/>
                <a:ea typeface="굴림" pitchFamily="50" charset="-127"/>
                <a:cs typeface="Times New Roman"/>
              </a:rPr>
              <a:t>.</a:t>
            </a:r>
            <a:endParaRPr lang="en-US" b="0" dirty="0" smtClean="0"/>
          </a:p>
        </p:txBody>
      </p:sp>
      <p:sp>
        <p:nvSpPr>
          <p:cNvPr id="51" name="Text Box 662"/>
          <p:cNvSpPr txBox="1">
            <a:spLocks noChangeArrowheads="1"/>
          </p:cNvSpPr>
          <p:nvPr/>
        </p:nvSpPr>
        <p:spPr bwMode="auto">
          <a:xfrm>
            <a:off x="802128" y="19254783"/>
            <a:ext cx="9410700" cy="5078313"/>
          </a:xfrm>
          <a:prstGeom prst="rect">
            <a:avLst/>
          </a:prstGeom>
          <a:noFill/>
          <a:ln w="9525">
            <a:noFill/>
            <a:miter lim="800000"/>
            <a:headEnd/>
            <a:tailEnd/>
          </a:ln>
        </p:spPr>
        <p:txBody>
          <a:bodyPr wrap="square">
            <a:spAutoFit/>
          </a:bodyPr>
          <a:lstStyle/>
          <a:p>
            <a:pPr algn="just"/>
            <a:r>
              <a:rPr lang="en-US" sz="2700" b="0" dirty="0" smtClean="0"/>
              <a:t>Hops (</a:t>
            </a:r>
            <a:r>
              <a:rPr lang="en-US" sz="2700" b="0" i="1" dirty="0" err="1" smtClean="0"/>
              <a:t>Humulus</a:t>
            </a:r>
            <a:r>
              <a:rPr lang="en-US" sz="2700" b="0" i="1" dirty="0" smtClean="0"/>
              <a:t> </a:t>
            </a:r>
            <a:r>
              <a:rPr lang="en-US" sz="2700" b="0" i="1" dirty="0" err="1" smtClean="0"/>
              <a:t>lupulus</a:t>
            </a:r>
            <a:r>
              <a:rPr lang="en-US" sz="2700" b="0" dirty="0" smtClean="0"/>
              <a:t>) are herbaceous, perennial bines cultivated for their female flowers or cones, which are a critical ingredient in beer-making. A burgeoning craft brewery industry has been the impetus for the rise in demand for hops. Although Mid-Atlantic US states account for an estimated 34% of national brewery sales, virtually no hops are grown in this region.   As interest in craft brewing and sourcing local ingredients rise, a unique opportunity has emerged for Mid-Atlantic farmers to supply this high value crop.   As farmers develop an interest in growing hops, it is important to understand the inputs needed to establish and grow this niche crop in accordance with industry standards.  </a:t>
            </a:r>
          </a:p>
          <a:p>
            <a:endParaRPr lang="en-US" altLang="ko-KR" sz="2700" b="0" dirty="0" smtClean="0">
              <a:latin typeface="Times New Roman"/>
              <a:ea typeface="굴림" pitchFamily="50" charset="-127"/>
              <a:cs typeface="Times New Roman"/>
            </a:endParaRPr>
          </a:p>
        </p:txBody>
      </p:sp>
      <p:sp>
        <p:nvSpPr>
          <p:cNvPr id="52" name="Rectangle 667"/>
          <p:cNvSpPr>
            <a:spLocks noChangeArrowheads="1"/>
          </p:cNvSpPr>
          <p:nvPr/>
        </p:nvSpPr>
        <p:spPr bwMode="auto">
          <a:xfrm>
            <a:off x="609599" y="18400278"/>
            <a:ext cx="9601200" cy="6095071"/>
          </a:xfrm>
          <a:prstGeom prst="rect">
            <a:avLst/>
          </a:prstGeom>
          <a:noFill/>
          <a:ln w="9525">
            <a:solidFill>
              <a:srgbClr val="92D050"/>
            </a:solidFill>
            <a:miter lim="800000"/>
            <a:headEnd/>
            <a:tailEnd/>
          </a:ln>
        </p:spPr>
        <p:txBody>
          <a:bodyPr wrap="none" anchor="ctr"/>
          <a:lstStyle/>
          <a:p>
            <a:endParaRPr lang="ko-KR" altLang="ko-KR">
              <a:ea typeface="굴림" pitchFamily="50" charset="-127"/>
            </a:endParaRPr>
          </a:p>
        </p:txBody>
      </p:sp>
      <p:sp>
        <p:nvSpPr>
          <p:cNvPr id="54" name="Rectangle 653"/>
          <p:cNvSpPr>
            <a:spLocks noChangeArrowheads="1"/>
          </p:cNvSpPr>
          <p:nvPr/>
        </p:nvSpPr>
        <p:spPr bwMode="auto">
          <a:xfrm>
            <a:off x="827566" y="18293357"/>
            <a:ext cx="3429000" cy="1461818"/>
          </a:xfrm>
          <a:prstGeom prst="rect">
            <a:avLst/>
          </a:prstGeom>
          <a:noFill/>
          <a:ln w="9525">
            <a:noFill/>
            <a:miter lim="800000"/>
            <a:headEnd/>
            <a:tailEnd/>
          </a:ln>
        </p:spPr>
        <p:txBody>
          <a:bodyPr wrap="square" lIns="0" tIns="228528" rIns="0" bIns="152352">
            <a:spAutoFit/>
          </a:bodyPr>
          <a:lstStyle/>
          <a:p>
            <a:pPr>
              <a:lnSpc>
                <a:spcPct val="110000"/>
              </a:lnSpc>
              <a:spcBef>
                <a:spcPct val="50000"/>
              </a:spcBef>
            </a:pPr>
            <a:r>
              <a:rPr lang="en-US" altLang="ko-KR" sz="4000" dirty="0" smtClean="0">
                <a:latin typeface="Times"/>
                <a:ea typeface="굴림" pitchFamily="50" charset="-127"/>
                <a:cs typeface="Times"/>
              </a:rPr>
              <a:t>Introduction</a:t>
            </a:r>
            <a:endParaRPr lang="en-US" altLang="ko-KR" sz="4000" dirty="0" smtClean="0">
              <a:latin typeface="Times"/>
              <a:ea typeface="굴림" pitchFamily="50" charset="-127"/>
              <a:cs typeface="Times"/>
            </a:endParaRPr>
          </a:p>
          <a:p>
            <a:pPr indent="457200" algn="just"/>
            <a:endParaRPr lang="en-US" altLang="ko-KR" sz="2600" dirty="0">
              <a:latin typeface="Times"/>
              <a:ea typeface="굴림" pitchFamily="50" charset="-127"/>
              <a:cs typeface="Times"/>
            </a:endParaRPr>
          </a:p>
        </p:txBody>
      </p:sp>
      <p:graphicFrame>
        <p:nvGraphicFramePr>
          <p:cNvPr id="56" name="Chart 55"/>
          <p:cNvGraphicFramePr/>
          <p:nvPr>
            <p:extLst>
              <p:ext uri="{D42A27DB-BD31-4B8C-83A1-F6EECF244321}">
                <p14:modId xmlns:p14="http://schemas.microsoft.com/office/powerpoint/2010/main" val="3809804940"/>
              </p:ext>
            </p:extLst>
          </p:nvPr>
        </p:nvGraphicFramePr>
        <p:xfrm>
          <a:off x="10683241" y="10324505"/>
          <a:ext cx="11686032" cy="6629400"/>
        </p:xfrm>
        <a:graphic>
          <a:graphicData uri="http://schemas.openxmlformats.org/drawingml/2006/chart">
            <c:chart xmlns:c="http://schemas.openxmlformats.org/drawingml/2006/chart" xmlns:r="http://schemas.openxmlformats.org/officeDocument/2006/relationships" r:id="rId6"/>
          </a:graphicData>
        </a:graphic>
      </p:graphicFrame>
      <p:sp>
        <p:nvSpPr>
          <p:cNvPr id="57" name="Rectangle 56"/>
          <p:cNvSpPr/>
          <p:nvPr/>
        </p:nvSpPr>
        <p:spPr>
          <a:xfrm>
            <a:off x="10598624" y="17028379"/>
            <a:ext cx="11963400" cy="1384995"/>
          </a:xfrm>
          <a:prstGeom prst="rect">
            <a:avLst/>
          </a:prstGeom>
        </p:spPr>
        <p:txBody>
          <a:bodyPr wrap="square">
            <a:spAutoFit/>
          </a:bodyPr>
          <a:lstStyle/>
          <a:p>
            <a:pPr algn="just"/>
            <a:r>
              <a:rPr lang="en-US" sz="2800" dirty="0" smtClean="0">
                <a:latin typeface="Times"/>
                <a:cs typeface="Times"/>
              </a:rPr>
              <a:t>Figure </a:t>
            </a:r>
            <a:r>
              <a:rPr lang="en-US" sz="2800" dirty="0">
                <a:latin typeface="Times"/>
                <a:cs typeface="Times"/>
              </a:rPr>
              <a:t>2</a:t>
            </a:r>
            <a:r>
              <a:rPr lang="en-US" sz="2800" dirty="0" smtClean="0">
                <a:latin typeface="Times"/>
                <a:cs typeface="Times"/>
              </a:rPr>
              <a:t>. </a:t>
            </a:r>
            <a:r>
              <a:rPr lang="en-US" sz="2800" b="0" dirty="0"/>
              <a:t>A</a:t>
            </a:r>
            <a:r>
              <a:rPr lang="en-US" sz="2800" b="0" dirty="0" smtClean="0"/>
              <a:t>lpha </a:t>
            </a:r>
            <a:r>
              <a:rPr lang="en-US" sz="2800" b="0" dirty="0"/>
              <a:t>acid percentages of the hop samples tested including from the demonstration plot (Snyder Plot) and growers throughout NJ in comparison to the industry standard (YCH Hops).</a:t>
            </a:r>
            <a:r>
              <a:rPr lang="en-US" sz="2800" b="0" dirty="0" smtClean="0">
                <a:latin typeface="Times"/>
                <a:cs typeface="Times"/>
              </a:rPr>
              <a:t>   </a:t>
            </a:r>
            <a:endParaRPr lang="en-US" sz="2800" b="0" dirty="0">
              <a:latin typeface="Times"/>
              <a:cs typeface="Times"/>
            </a:endParaRPr>
          </a:p>
        </p:txBody>
      </p:sp>
      <p:graphicFrame>
        <p:nvGraphicFramePr>
          <p:cNvPr id="61" name="Chart 60"/>
          <p:cNvGraphicFramePr/>
          <p:nvPr>
            <p:extLst>
              <p:ext uri="{D42A27DB-BD31-4B8C-83A1-F6EECF244321}">
                <p14:modId xmlns:p14="http://schemas.microsoft.com/office/powerpoint/2010/main" val="55742980"/>
              </p:ext>
            </p:extLst>
          </p:nvPr>
        </p:nvGraphicFramePr>
        <p:xfrm>
          <a:off x="10598624" y="18580801"/>
          <a:ext cx="11686902" cy="6629399"/>
        </p:xfrm>
        <a:graphic>
          <a:graphicData uri="http://schemas.openxmlformats.org/drawingml/2006/chart">
            <c:chart xmlns:c="http://schemas.openxmlformats.org/drawingml/2006/chart" xmlns:r="http://schemas.openxmlformats.org/officeDocument/2006/relationships" r:id="rId7"/>
          </a:graphicData>
        </a:graphic>
      </p:graphicFrame>
      <p:sp>
        <p:nvSpPr>
          <p:cNvPr id="63" name="Rectangle 62"/>
          <p:cNvSpPr/>
          <p:nvPr/>
        </p:nvSpPr>
        <p:spPr>
          <a:xfrm>
            <a:off x="10641187" y="25482747"/>
            <a:ext cx="11963400" cy="892552"/>
          </a:xfrm>
          <a:prstGeom prst="rect">
            <a:avLst/>
          </a:prstGeom>
        </p:spPr>
        <p:txBody>
          <a:bodyPr wrap="square">
            <a:spAutoFit/>
          </a:bodyPr>
          <a:lstStyle/>
          <a:p>
            <a:pPr algn="just"/>
            <a:r>
              <a:rPr lang="en-US" sz="2800" dirty="0" smtClean="0">
                <a:latin typeface="Times"/>
                <a:cs typeface="Times"/>
              </a:rPr>
              <a:t>Figure </a:t>
            </a:r>
            <a:r>
              <a:rPr lang="en-US" sz="2800" dirty="0" smtClean="0">
                <a:latin typeface="Times"/>
                <a:cs typeface="Times"/>
              </a:rPr>
              <a:t>3</a:t>
            </a:r>
            <a:r>
              <a:rPr lang="en-US" sz="2800" dirty="0" smtClean="0">
                <a:latin typeface="Times"/>
                <a:cs typeface="Times"/>
              </a:rPr>
              <a:t>. </a:t>
            </a:r>
            <a:r>
              <a:rPr lang="en-US" dirty="0"/>
              <a:t>A</a:t>
            </a:r>
            <a:r>
              <a:rPr lang="en-US" dirty="0" smtClean="0"/>
              <a:t>verage </a:t>
            </a:r>
            <a:r>
              <a:rPr lang="en-US" dirty="0"/>
              <a:t>number of pounds of wet hops harvested from 20 plants of each hop variety grown at the Rutgers University Snyder farm demonstration plot in Pittstown, NJ.</a:t>
            </a:r>
            <a:endParaRPr lang="en-US" sz="2800" b="0" dirty="0">
              <a:latin typeface="Times"/>
              <a:cs typeface="Times"/>
            </a:endParaRPr>
          </a:p>
        </p:txBody>
      </p:sp>
      <p:graphicFrame>
        <p:nvGraphicFramePr>
          <p:cNvPr id="64" name="Chart 63"/>
          <p:cNvGraphicFramePr/>
          <p:nvPr>
            <p:extLst>
              <p:ext uri="{D42A27DB-BD31-4B8C-83A1-F6EECF244321}">
                <p14:modId xmlns:p14="http://schemas.microsoft.com/office/powerpoint/2010/main" val="1278231132"/>
              </p:ext>
            </p:extLst>
          </p:nvPr>
        </p:nvGraphicFramePr>
        <p:xfrm>
          <a:off x="10528347" y="26815272"/>
          <a:ext cx="11686032" cy="6629400"/>
        </p:xfrm>
        <a:graphic>
          <a:graphicData uri="http://schemas.openxmlformats.org/drawingml/2006/chart">
            <c:chart xmlns:c="http://schemas.openxmlformats.org/drawingml/2006/chart" xmlns:r="http://schemas.openxmlformats.org/officeDocument/2006/relationships" r:id="rId8"/>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Designs\Nature.pot</Template>
  <TotalTime>26686</TotalTime>
  <Words>1236</Words>
  <Application>Microsoft Office PowerPoint</Application>
  <PresentationFormat>Custom</PresentationFormat>
  <Paragraphs>45</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맑은 고딕</vt:lpstr>
      <vt:lpstr>Arial</vt:lpstr>
      <vt:lpstr>Calibri</vt:lpstr>
      <vt:lpstr>굴림</vt:lpstr>
      <vt:lpstr>Times</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 Simon</dc:creator>
  <cp:lastModifiedBy>Megan</cp:lastModifiedBy>
  <cp:revision>791</cp:revision>
  <cp:lastPrinted>2013-05-29T17:49:03Z</cp:lastPrinted>
  <dcterms:created xsi:type="dcterms:W3CDTF">2001-02-08T15:38:21Z</dcterms:created>
  <dcterms:modified xsi:type="dcterms:W3CDTF">2017-01-02T18:00:30Z</dcterms:modified>
</cp:coreProperties>
</file>