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43891200" cy="32918400"/>
  <p:notesSz cx="7010400" cy="9296400"/>
  <p:custDataLst>
    <p:tags r:id="rId4"/>
  </p:custDataLst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92">
          <p15:clr>
            <a:srgbClr val="A4A3A4"/>
          </p15:clr>
        </p15:guide>
        <p15:guide id="2" pos="16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s52" initials="ms" lastIdx="1" clrIdx="0"/>
  <p:cmAuthor id="1" name="Jason Kaye" initials="JK" lastIdx="2" clrIdx="1">
    <p:extLst/>
  </p:cmAuthor>
  <p:cmAuthor id="2" name="Sarah Isbell" initials="SI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EFA707"/>
    <a:srgbClr val="C31417"/>
    <a:srgbClr val="FAC856"/>
    <a:srgbClr val="C00000"/>
    <a:srgbClr val="E46C0A"/>
    <a:srgbClr val="58A854"/>
    <a:srgbClr val="E7F8D5"/>
    <a:srgbClr val="E7EED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008" autoAdjust="0"/>
    <p:restoredTop sz="94971" autoAdjust="0"/>
  </p:normalViewPr>
  <p:slideViewPr>
    <p:cSldViewPr>
      <p:cViewPr>
        <p:scale>
          <a:sx n="40" d="100"/>
          <a:sy n="40" d="100"/>
        </p:scale>
        <p:origin x="102" y="66"/>
      </p:cViewPr>
      <p:guideLst>
        <p:guide orient="horz" pos="10692"/>
        <p:guide pos="16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i5054\Box%20Sync\SARE%20project\Data\Plant%20biomass%20S-SARE\Plant%20ID%20list%20SA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i5054\Box%20Sync\SARE%20project\PLFA\SARE_PLFA_S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i5054\Box%20Sync\SARE%20project\PLFA\SARE_PLFA_SAI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Aboveground Biomass Nitrogen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00009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summary.charts!$P$47</c:f>
              <c:strCache>
                <c:ptCount val="1"/>
                <c:pt idx="0">
                  <c:v>Low N</c:v>
                </c:pt>
              </c:strCache>
            </c:strRef>
          </c:tx>
          <c:spPr>
            <a:solidFill>
              <a:srgbClr val="FAC85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summary.charts!$T$47:$V$47</c:f>
                <c:numCache>
                  <c:formatCode>General</c:formatCode>
                  <c:ptCount val="3"/>
                  <c:pt idx="0">
                    <c:v>2.5759348497196064</c:v>
                  </c:pt>
                  <c:pt idx="1">
                    <c:v>22.102525228780753</c:v>
                  </c:pt>
                  <c:pt idx="2">
                    <c:v>13.898216493093242</c:v>
                  </c:pt>
                </c:numCache>
              </c:numRef>
            </c:plus>
            <c:minus>
              <c:numRef>
                <c:f>summary.charts!$T$47:$V$47</c:f>
                <c:numCache>
                  <c:formatCode>General</c:formatCode>
                  <c:ptCount val="3"/>
                  <c:pt idx="0">
                    <c:v>2.5759348497196064</c:v>
                  </c:pt>
                  <c:pt idx="1">
                    <c:v>22.102525228780753</c:v>
                  </c:pt>
                  <c:pt idx="2">
                    <c:v>13.898216493093242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cat>
            <c:strRef>
              <c:f>summary.charts!$Q$46:$S$46</c:f>
              <c:strCache>
                <c:ptCount val="3"/>
                <c:pt idx="0">
                  <c:v>Fall Ryegrass N</c:v>
                </c:pt>
                <c:pt idx="1">
                  <c:v>Spring Ryegrass N</c:v>
                </c:pt>
                <c:pt idx="2">
                  <c:v>Cereal Rye N</c:v>
                </c:pt>
              </c:strCache>
            </c:strRef>
          </c:cat>
          <c:val>
            <c:numRef>
              <c:f>summary.charts!$Q$47:$S$47</c:f>
              <c:numCache>
                <c:formatCode>General</c:formatCode>
                <c:ptCount val="3"/>
                <c:pt idx="0">
                  <c:v>11.165700000000001</c:v>
                </c:pt>
                <c:pt idx="1">
                  <c:v>135.49406666666667</c:v>
                </c:pt>
                <c:pt idx="2">
                  <c:v>146.24959999999999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4-42F3-8031-6E34EDF43003}"/>
            </c:ext>
          </c:extLst>
        </c:ser>
        <c:ser>
          <c:idx val="1"/>
          <c:order val="1"/>
          <c:tx>
            <c:strRef>
              <c:f>summary.charts!$P$48</c:f>
              <c:strCache>
                <c:ptCount val="1"/>
                <c:pt idx="0">
                  <c:v>High N</c:v>
                </c:pt>
              </c:strCache>
            </c:strRef>
          </c:tx>
          <c:spPr>
            <a:solidFill>
              <a:srgbClr val="C3141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summary.charts!$T$48:$V$48</c:f>
                <c:numCache>
                  <c:formatCode>General</c:formatCode>
                  <c:ptCount val="3"/>
                  <c:pt idx="0">
                    <c:v>2.6507164215547427</c:v>
                  </c:pt>
                  <c:pt idx="1">
                    <c:v>20.474367518327732</c:v>
                  </c:pt>
                  <c:pt idx="2">
                    <c:v>16.095813117426413</c:v>
                  </c:pt>
                </c:numCache>
              </c:numRef>
            </c:plus>
            <c:minus>
              <c:numRef>
                <c:f>summary.charts!$T$48:$V$48</c:f>
                <c:numCache>
                  <c:formatCode>General</c:formatCode>
                  <c:ptCount val="3"/>
                  <c:pt idx="0">
                    <c:v>2.6507164215547427</c:v>
                  </c:pt>
                  <c:pt idx="1">
                    <c:v>20.474367518327732</c:v>
                  </c:pt>
                  <c:pt idx="2">
                    <c:v>16.095813117426413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cat>
            <c:strRef>
              <c:f>summary.charts!$Q$46:$S$46</c:f>
              <c:strCache>
                <c:ptCount val="3"/>
                <c:pt idx="0">
                  <c:v>Fall Ryegrass N</c:v>
                </c:pt>
                <c:pt idx="1">
                  <c:v>Spring Ryegrass N</c:v>
                </c:pt>
                <c:pt idx="2">
                  <c:v>Cereal Rye N</c:v>
                </c:pt>
              </c:strCache>
            </c:strRef>
          </c:cat>
          <c:val>
            <c:numRef>
              <c:f>summary.charts!$Q$48:$S$48</c:f>
              <c:numCache>
                <c:formatCode>General</c:formatCode>
                <c:ptCount val="3"/>
                <c:pt idx="0">
                  <c:v>12.517050000000003</c:v>
                </c:pt>
                <c:pt idx="1">
                  <c:v>139.75006666666667</c:v>
                </c:pt>
                <c:pt idx="2">
                  <c:v>152.61959999999999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04-42F3-8031-6E34EDF43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21632"/>
        <c:axId val="175622016"/>
      </c:barChart>
      <c:catAx>
        <c:axId val="1756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22016"/>
        <c:crosses val="autoZero"/>
        <c:auto val="1"/>
        <c:lblAlgn val="ctr"/>
        <c:lblOffset val="100"/>
        <c:noMultiLvlLbl val="0"/>
      </c:catAx>
      <c:valAx>
        <c:axId val="17562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rgbClr val="00009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kg N /ha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rgbClr val="00009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2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rgbClr val="00009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2500">
          <a:solidFill>
            <a:srgbClr val="00009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/>
              <a:t>Extractable Soil Inorganic Nitrogen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009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3569466938948"/>
          <c:y val="0.23763468115488187"/>
          <c:w val="0.66523636833086874"/>
          <c:h val="0.54792658850396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prelim.graphs!$E$25</c:f>
              <c:strCache>
                <c:ptCount val="1"/>
                <c:pt idx="0">
                  <c:v>0-20 cm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prelim.graphs!$J$26:$J$34</c:f>
                <c:numCache>
                  <c:formatCode>General</c:formatCode>
                  <c:ptCount val="9"/>
                  <c:pt idx="0">
                    <c:v>0.50937527083312095</c:v>
                  </c:pt>
                  <c:pt idx="1">
                    <c:v>0.70031920298335115</c:v>
                  </c:pt>
                  <c:pt idx="2">
                    <c:v>0.32036019025863605</c:v>
                  </c:pt>
                  <c:pt idx="3">
                    <c:v>0.26940320441276455</c:v>
                  </c:pt>
                  <c:pt idx="4">
                    <c:v>0.23169469638956577</c:v>
                  </c:pt>
                  <c:pt idx="5">
                    <c:v>0.17034229352208363</c:v>
                  </c:pt>
                  <c:pt idx="6">
                    <c:v>0.34175490935856367</c:v>
                  </c:pt>
                  <c:pt idx="7">
                    <c:v>0.24651352469053567</c:v>
                  </c:pt>
                  <c:pt idx="8">
                    <c:v>0.21534477564725057</c:v>
                  </c:pt>
                </c:numCache>
              </c:numRef>
            </c:plus>
            <c:minus>
              <c:numRef>
                <c:f>prelim.graphs!$J$26:$J$34</c:f>
                <c:numCache>
                  <c:formatCode>General</c:formatCode>
                  <c:ptCount val="9"/>
                  <c:pt idx="0">
                    <c:v>0.50937527083312095</c:v>
                  </c:pt>
                  <c:pt idx="1">
                    <c:v>0.70031920298335115</c:v>
                  </c:pt>
                  <c:pt idx="2">
                    <c:v>0.32036019025863605</c:v>
                  </c:pt>
                  <c:pt idx="3">
                    <c:v>0.26940320441276455</c:v>
                  </c:pt>
                  <c:pt idx="4">
                    <c:v>0.23169469638956577</c:v>
                  </c:pt>
                  <c:pt idx="5">
                    <c:v>0.17034229352208363</c:v>
                  </c:pt>
                  <c:pt idx="6">
                    <c:v>0.34175490935856367</c:v>
                  </c:pt>
                  <c:pt idx="7">
                    <c:v>0.24651352469053567</c:v>
                  </c:pt>
                  <c:pt idx="8">
                    <c:v>0.21534477564725057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round/>
              </a:ln>
              <a:effectLst/>
            </c:spPr>
          </c:errBars>
          <c:cat>
            <c:strRef>
              <c:f>prelim.graphs!$A$26:$D$28</c:f>
              <c:strCache>
                <c:ptCount val="3"/>
                <c:pt idx="0">
                  <c:v>Fal</c:v>
                </c:pt>
                <c:pt idx="1">
                  <c:v>Post</c:v>
                </c:pt>
                <c:pt idx="2">
                  <c:v>Int</c:v>
                </c:pt>
              </c:strCache>
            </c:strRef>
          </c:cat>
          <c:val>
            <c:numRef>
              <c:f>prelim.graphs!$E$26:$E$28</c:f>
              <c:numCache>
                <c:formatCode>General</c:formatCode>
                <c:ptCount val="3"/>
                <c:pt idx="0">
                  <c:v>3.6419773250187548</c:v>
                </c:pt>
                <c:pt idx="1">
                  <c:v>3.0966083365251493</c:v>
                </c:pt>
                <c:pt idx="2">
                  <c:v>2.838420512199848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F-4B00-A033-E053D9089B09}"/>
            </c:ext>
          </c:extLst>
        </c:ser>
        <c:ser>
          <c:idx val="1"/>
          <c:order val="1"/>
          <c:tx>
            <c:strRef>
              <c:f>prelim.graphs!$F$25</c:f>
              <c:strCache>
                <c:ptCount val="1"/>
                <c:pt idx="0">
                  <c:v>20-40 cm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prelim.graphs!$K$26:$K$34</c:f>
                <c:numCache>
                  <c:formatCode>General</c:formatCode>
                  <c:ptCount val="9"/>
                  <c:pt idx="0">
                    <c:v>2.2602499854925244</c:v>
                  </c:pt>
                  <c:pt idx="1">
                    <c:v>0.90892618740047537</c:v>
                  </c:pt>
                  <c:pt idx="2">
                    <c:v>0.21685577579858886</c:v>
                  </c:pt>
                  <c:pt idx="3">
                    <c:v>0.23916245389382076</c:v>
                  </c:pt>
                  <c:pt idx="4">
                    <c:v>0.33915016455125924</c:v>
                  </c:pt>
                  <c:pt idx="5">
                    <c:v>0.28757178457024446</c:v>
                  </c:pt>
                  <c:pt idx="6">
                    <c:v>0.88889471599302106</c:v>
                  </c:pt>
                  <c:pt idx="7">
                    <c:v>0.2427800764644458</c:v>
                  </c:pt>
                  <c:pt idx="8">
                    <c:v>0.1175120698332326</c:v>
                  </c:pt>
                </c:numCache>
              </c:numRef>
            </c:plus>
            <c:minus>
              <c:numRef>
                <c:f>prelim.graphs!$K$26:$K$34</c:f>
                <c:numCache>
                  <c:formatCode>General</c:formatCode>
                  <c:ptCount val="9"/>
                  <c:pt idx="0">
                    <c:v>2.2602499854925244</c:v>
                  </c:pt>
                  <c:pt idx="1">
                    <c:v>0.90892618740047537</c:v>
                  </c:pt>
                  <c:pt idx="2">
                    <c:v>0.21685577579858886</c:v>
                  </c:pt>
                  <c:pt idx="3">
                    <c:v>0.23916245389382076</c:v>
                  </c:pt>
                  <c:pt idx="4">
                    <c:v>0.33915016455125924</c:v>
                  </c:pt>
                  <c:pt idx="5">
                    <c:v>0.28757178457024446</c:v>
                  </c:pt>
                  <c:pt idx="6">
                    <c:v>0.88889471599302106</c:v>
                  </c:pt>
                  <c:pt idx="7">
                    <c:v>0.2427800764644458</c:v>
                  </c:pt>
                  <c:pt idx="8">
                    <c:v>0.1175120698332326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round/>
              </a:ln>
              <a:effectLst/>
            </c:spPr>
          </c:errBars>
          <c:cat>
            <c:strRef>
              <c:f>prelim.graphs!$A$26:$D$28</c:f>
              <c:strCache>
                <c:ptCount val="3"/>
                <c:pt idx="0">
                  <c:v>Fal</c:v>
                </c:pt>
                <c:pt idx="1">
                  <c:v>Post</c:v>
                </c:pt>
                <c:pt idx="2">
                  <c:v>Int</c:v>
                </c:pt>
              </c:strCache>
            </c:strRef>
          </c:cat>
          <c:val>
            <c:numRef>
              <c:f>prelim.graphs!$F$26:$F$28</c:f>
              <c:numCache>
                <c:formatCode>General</c:formatCode>
                <c:ptCount val="3"/>
                <c:pt idx="0">
                  <c:v>4.2108237556970423</c:v>
                </c:pt>
                <c:pt idx="1">
                  <c:v>1.8525850742290002</c:v>
                </c:pt>
                <c:pt idx="2">
                  <c:v>1.4052612173561752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F-4B00-A033-E053D9089B09}"/>
            </c:ext>
          </c:extLst>
        </c:ser>
        <c:ser>
          <c:idx val="2"/>
          <c:order val="2"/>
          <c:tx>
            <c:strRef>
              <c:f>prelim.graphs!$G$25</c:f>
              <c:strCache>
                <c:ptCount val="1"/>
                <c:pt idx="0">
                  <c:v>40-60 cm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prelim.graphs!$L$26:$L$34</c:f>
                <c:numCache>
                  <c:formatCode>General</c:formatCode>
                  <c:ptCount val="9"/>
                  <c:pt idx="0">
                    <c:v>1.1941208705689164</c:v>
                  </c:pt>
                  <c:pt idx="1">
                    <c:v>0.42766872855569932</c:v>
                  </c:pt>
                  <c:pt idx="2">
                    <c:v>0.2851663181621229</c:v>
                  </c:pt>
                  <c:pt idx="3">
                    <c:v>0.68278454512012721</c:v>
                  </c:pt>
                  <c:pt idx="4">
                    <c:v>0.21485523627538158</c:v>
                  </c:pt>
                  <c:pt idx="5">
                    <c:v>0.37960007413242308</c:v>
                  </c:pt>
                  <c:pt idx="6">
                    <c:v>1.150818911315767</c:v>
                  </c:pt>
                  <c:pt idx="7">
                    <c:v>0.21221087659397941</c:v>
                  </c:pt>
                  <c:pt idx="8">
                    <c:v>0.14986559482891673</c:v>
                  </c:pt>
                </c:numCache>
              </c:numRef>
            </c:plus>
            <c:minus>
              <c:numRef>
                <c:f>prelim.graphs!$L$26:$L$34</c:f>
                <c:numCache>
                  <c:formatCode>General</c:formatCode>
                  <c:ptCount val="9"/>
                  <c:pt idx="0">
                    <c:v>1.1941208705689164</c:v>
                  </c:pt>
                  <c:pt idx="1">
                    <c:v>0.42766872855569932</c:v>
                  </c:pt>
                  <c:pt idx="2">
                    <c:v>0.2851663181621229</c:v>
                  </c:pt>
                  <c:pt idx="3">
                    <c:v>0.68278454512012721</c:v>
                  </c:pt>
                  <c:pt idx="4">
                    <c:v>0.21485523627538158</c:v>
                  </c:pt>
                  <c:pt idx="5">
                    <c:v>0.37960007413242308</c:v>
                  </c:pt>
                  <c:pt idx="6">
                    <c:v>1.150818911315767</c:v>
                  </c:pt>
                  <c:pt idx="7">
                    <c:v>0.21221087659397941</c:v>
                  </c:pt>
                  <c:pt idx="8">
                    <c:v>0.14986559482891673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round/>
              </a:ln>
              <a:effectLst/>
            </c:spPr>
          </c:errBars>
          <c:cat>
            <c:strRef>
              <c:f>prelim.graphs!$A$26:$D$28</c:f>
              <c:strCache>
                <c:ptCount val="3"/>
                <c:pt idx="0">
                  <c:v>Fal</c:v>
                </c:pt>
                <c:pt idx="1">
                  <c:v>Post</c:v>
                </c:pt>
                <c:pt idx="2">
                  <c:v>Int</c:v>
                </c:pt>
              </c:strCache>
            </c:strRef>
          </c:cat>
          <c:val>
            <c:numRef>
              <c:f>prelim.graphs!$G$26:$G$28</c:f>
              <c:numCache>
                <c:formatCode>General</c:formatCode>
                <c:ptCount val="3"/>
                <c:pt idx="0">
                  <c:v>5.1624958257318099</c:v>
                </c:pt>
                <c:pt idx="1">
                  <c:v>1.595155220362132</c:v>
                </c:pt>
                <c:pt idx="2">
                  <c:v>1.6629950044107509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F-4B00-A033-E053D9089B09}"/>
            </c:ext>
          </c:extLst>
        </c:ser>
        <c:ser>
          <c:idx val="3"/>
          <c:order val="3"/>
          <c:tx>
            <c:strRef>
              <c:f>prelim.graphs!$H$25</c:f>
              <c:strCache>
                <c:ptCount val="1"/>
                <c:pt idx="0">
                  <c:v>60-80 cm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prelim.graphs!$M$26:$M$34</c:f>
                <c:numCache>
                  <c:formatCode>General</c:formatCode>
                  <c:ptCount val="9"/>
                  <c:pt idx="0">
                    <c:v>1.1659792040967634</c:v>
                  </c:pt>
                  <c:pt idx="1">
                    <c:v>0.70448653482545032</c:v>
                  </c:pt>
                  <c:pt idx="2">
                    <c:v>0.69966157712341759</c:v>
                  </c:pt>
                  <c:pt idx="3">
                    <c:v>0.90431419586807016</c:v>
                  </c:pt>
                  <c:pt idx="4">
                    <c:v>0.34170520337263044</c:v>
                  </c:pt>
                  <c:pt idx="5">
                    <c:v>0.64736859938027846</c:v>
                  </c:pt>
                  <c:pt idx="6">
                    <c:v>0.82252250678755034</c:v>
                  </c:pt>
                  <c:pt idx="7">
                    <c:v>0.77868216320869144</c:v>
                  </c:pt>
                  <c:pt idx="8">
                    <c:v>0.43835985551209583</c:v>
                  </c:pt>
                </c:numCache>
              </c:numRef>
            </c:plus>
            <c:minus>
              <c:numRef>
                <c:f>prelim.graphs!$M$26:$M$34</c:f>
                <c:numCache>
                  <c:formatCode>General</c:formatCode>
                  <c:ptCount val="9"/>
                  <c:pt idx="0">
                    <c:v>1.1659792040967634</c:v>
                  </c:pt>
                  <c:pt idx="1">
                    <c:v>0.70448653482545032</c:v>
                  </c:pt>
                  <c:pt idx="2">
                    <c:v>0.69966157712341759</c:v>
                  </c:pt>
                  <c:pt idx="3">
                    <c:v>0.90431419586807016</c:v>
                  </c:pt>
                  <c:pt idx="4">
                    <c:v>0.34170520337263044</c:v>
                  </c:pt>
                  <c:pt idx="5">
                    <c:v>0.64736859938027846</c:v>
                  </c:pt>
                  <c:pt idx="6">
                    <c:v>0.82252250678755034</c:v>
                  </c:pt>
                  <c:pt idx="7">
                    <c:v>0.77868216320869144</c:v>
                  </c:pt>
                  <c:pt idx="8">
                    <c:v>0.43835985551209583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round/>
              </a:ln>
              <a:effectLst/>
            </c:spPr>
          </c:errBars>
          <c:cat>
            <c:strRef>
              <c:f>prelim.graphs!$A$26:$D$28</c:f>
              <c:strCache>
                <c:ptCount val="3"/>
                <c:pt idx="0">
                  <c:v>Fal</c:v>
                </c:pt>
                <c:pt idx="1">
                  <c:v>Post</c:v>
                </c:pt>
                <c:pt idx="2">
                  <c:v>Int</c:v>
                </c:pt>
              </c:strCache>
            </c:strRef>
          </c:cat>
          <c:val>
            <c:numRef>
              <c:f>prelim.graphs!$H$26:$H$28</c:f>
              <c:numCache>
                <c:formatCode>General</c:formatCode>
                <c:ptCount val="3"/>
                <c:pt idx="0">
                  <c:v>5.3126007620231981</c:v>
                </c:pt>
                <c:pt idx="1">
                  <c:v>3.087359521584168</c:v>
                </c:pt>
                <c:pt idx="2">
                  <c:v>3.0821911061461034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0F-4B00-A033-E053D9089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19624"/>
        <c:axId val="176120008"/>
      </c:barChart>
      <c:catAx>
        <c:axId val="1761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20008"/>
        <c:crosses val="autoZero"/>
        <c:auto val="1"/>
        <c:lblAlgn val="ctr"/>
        <c:lblOffset val="100"/>
        <c:noMultiLvlLbl val="0"/>
      </c:catAx>
      <c:valAx>
        <c:axId val="17612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65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rgbClr val="00009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/>
                  <a:t>mg N/kg dry soil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rgbClr val="00009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1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52374245945123"/>
          <c:y val="0.16909046193371097"/>
          <c:w val="0.20547625754054882"/>
          <c:h val="0.46968505359976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rgbClr val="00009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 sz="2000">
          <a:solidFill>
            <a:srgbClr val="00009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0090"/>
                </a:solidFill>
              </a:rPr>
              <a:t>Fall</a:t>
            </a:r>
          </a:p>
        </c:rich>
      </c:tx>
      <c:layout>
        <c:manualLayout>
          <c:xMode val="edge"/>
          <c:yMode val="edge"/>
          <c:x val="0.247203054004518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00009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26838195180704"/>
          <c:y val="0.14253968253968255"/>
          <c:w val="0.74294347087330703"/>
          <c:h val="0.69300691580219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ASAworking!$S$17</c:f>
              <c:strCache>
                <c:ptCount val="1"/>
                <c:pt idx="0">
                  <c:v>Std N</c:v>
                </c:pt>
              </c:strCache>
            </c:strRef>
          </c:tx>
          <c:spPr>
            <a:solidFill>
              <a:srgbClr val="FAC85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ASAworking!$Y$5:$Y$7</c:f>
                <c:numCache>
                  <c:formatCode>General</c:formatCode>
                  <c:ptCount val="3"/>
                  <c:pt idx="0">
                    <c:v>7.0127343385488032</c:v>
                  </c:pt>
                  <c:pt idx="1">
                    <c:v>2.7631904983701681</c:v>
                  </c:pt>
                  <c:pt idx="2">
                    <c:v>1.6855440051196275</c:v>
                  </c:pt>
                </c:numCache>
              </c:numRef>
            </c:plus>
            <c:minus>
              <c:numRef>
                <c:f>ASAworking!$Y$5:$Y$7</c:f>
                <c:numCache>
                  <c:formatCode>General</c:formatCode>
                  <c:ptCount val="3"/>
                  <c:pt idx="0">
                    <c:v>7.0127343385488032</c:v>
                  </c:pt>
                  <c:pt idx="1">
                    <c:v>2.7631904983701681</c:v>
                  </c:pt>
                  <c:pt idx="2">
                    <c:v>1.6855440051196275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cat>
            <c:strRef>
              <c:f>ASAworking!$T$16:$V$16</c:f>
              <c:strCache>
                <c:ptCount val="3"/>
                <c:pt idx="0">
                  <c:v>Fal</c:v>
                </c:pt>
                <c:pt idx="1">
                  <c:v>Post</c:v>
                </c:pt>
                <c:pt idx="2">
                  <c:v>Int</c:v>
                </c:pt>
              </c:strCache>
            </c:strRef>
          </c:cat>
          <c:val>
            <c:numRef>
              <c:f>ASAworking!$T$17:$V$17</c:f>
              <c:numCache>
                <c:formatCode>0.00</c:formatCode>
                <c:ptCount val="3"/>
                <c:pt idx="0">
                  <c:v>66.107933570463217</c:v>
                </c:pt>
                <c:pt idx="1">
                  <c:v>60.014145240953439</c:v>
                </c:pt>
                <c:pt idx="2">
                  <c:v>58.177130955173809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D-415B-B6B6-2F24DA838B7D}"/>
            </c:ext>
          </c:extLst>
        </c:ser>
        <c:ser>
          <c:idx val="1"/>
          <c:order val="1"/>
          <c:tx>
            <c:strRef>
              <c:f>ASAworking!$S$18</c:f>
              <c:strCache>
                <c:ptCount val="1"/>
                <c:pt idx="0">
                  <c:v>High N</c:v>
                </c:pt>
              </c:strCache>
            </c:strRef>
          </c:tx>
          <c:spPr>
            <a:solidFill>
              <a:srgbClr val="C3141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ASAworking!$Y$2:$Y$4</c:f>
                <c:numCache>
                  <c:formatCode>General</c:formatCode>
                  <c:ptCount val="3"/>
                  <c:pt idx="0">
                    <c:v>4.922049325532563</c:v>
                  </c:pt>
                  <c:pt idx="1">
                    <c:v>2.2454294769143748</c:v>
                  </c:pt>
                  <c:pt idx="2">
                    <c:v>7.19751926311885</c:v>
                  </c:pt>
                </c:numCache>
              </c:numRef>
            </c:plus>
            <c:minus>
              <c:numRef>
                <c:f>ASAworking!$Y$2:$Y$4</c:f>
                <c:numCache>
                  <c:formatCode>General</c:formatCode>
                  <c:ptCount val="3"/>
                  <c:pt idx="0">
                    <c:v>4.922049325532563</c:v>
                  </c:pt>
                  <c:pt idx="1">
                    <c:v>2.2454294769143748</c:v>
                  </c:pt>
                  <c:pt idx="2">
                    <c:v>7.19751926311885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cat>
            <c:strRef>
              <c:f>ASAworking!$T$16:$V$16</c:f>
              <c:strCache>
                <c:ptCount val="3"/>
                <c:pt idx="0">
                  <c:v>Fal</c:v>
                </c:pt>
                <c:pt idx="1">
                  <c:v>Post</c:v>
                </c:pt>
                <c:pt idx="2">
                  <c:v>Int</c:v>
                </c:pt>
              </c:strCache>
            </c:strRef>
          </c:cat>
          <c:val>
            <c:numRef>
              <c:f>ASAworking!$T$18:$V$18</c:f>
              <c:numCache>
                <c:formatCode>0.00</c:formatCode>
                <c:ptCount val="3"/>
                <c:pt idx="0">
                  <c:v>67.339792773891332</c:v>
                </c:pt>
                <c:pt idx="1">
                  <c:v>66.383501236962744</c:v>
                </c:pt>
                <c:pt idx="2">
                  <c:v>72.712201901511534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D-415B-B6B6-2F24DA838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415472"/>
        <c:axId val="176479064"/>
      </c:barChart>
      <c:catAx>
        <c:axId val="17541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79064"/>
        <c:crosses val="autoZero"/>
        <c:auto val="1"/>
        <c:lblAlgn val="ctr"/>
        <c:lblOffset val="100"/>
        <c:noMultiLvlLbl val="0"/>
      </c:catAx>
      <c:valAx>
        <c:axId val="17647906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rgbClr val="00009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000090"/>
                    </a:solidFill>
                  </a:rPr>
                  <a:t>nmol / g</a:t>
                </a:r>
                <a:r>
                  <a:rPr lang="en-US" baseline="0" dirty="0">
                    <a:solidFill>
                      <a:srgbClr val="000090"/>
                    </a:solidFill>
                  </a:rPr>
                  <a:t> soil</a:t>
                </a:r>
                <a:endParaRPr lang="en-US" dirty="0">
                  <a:solidFill>
                    <a:srgbClr val="000090"/>
                  </a:solidFill>
                </a:endParaRPr>
              </a:p>
            </c:rich>
          </c:tx>
          <c:layout>
            <c:manualLayout>
              <c:xMode val="edge"/>
              <c:yMode val="edge"/>
              <c:x val="2.3944514087670021E-2"/>
              <c:y val="0.33449943757030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rgbClr val="00009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1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25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r>
              <a:rPr lang="en-US" sz="3000" baseline="0" dirty="0">
                <a:solidFill>
                  <a:srgbClr val="000090"/>
                </a:solidFill>
              </a:rPr>
              <a:t>Spring</a:t>
            </a:r>
            <a:endParaRPr lang="en-US" sz="3000" dirty="0">
              <a:solidFill>
                <a:srgbClr val="000090"/>
              </a:solidFill>
            </a:endParaRPr>
          </a:p>
        </c:rich>
      </c:tx>
      <c:layout>
        <c:manualLayout>
          <c:xMode val="edge"/>
          <c:yMode val="edge"/>
          <c:x val="0.1104069100338654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00009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583026861035468E-2"/>
          <c:y val="0.1461925719270542"/>
          <c:w val="0.68711016238480771"/>
          <c:h val="0.69041610743811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ASAworking!$S$21</c:f>
              <c:strCache>
                <c:ptCount val="1"/>
                <c:pt idx="0">
                  <c:v>Std N</c:v>
                </c:pt>
              </c:strCache>
            </c:strRef>
          </c:tx>
          <c:spPr>
            <a:solidFill>
              <a:srgbClr val="FAC85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ASAworking!$Y$11:$Y$13</c:f>
                <c:numCache>
                  <c:formatCode>General</c:formatCode>
                  <c:ptCount val="3"/>
                  <c:pt idx="0">
                    <c:v>2.073976543141967</c:v>
                  </c:pt>
                  <c:pt idx="1">
                    <c:v>1.2357708707370654</c:v>
                  </c:pt>
                  <c:pt idx="2">
                    <c:v>1.5302655254647701</c:v>
                  </c:pt>
                </c:numCache>
              </c:numRef>
            </c:plus>
            <c:minus>
              <c:numRef>
                <c:f>ASAworking!$Y$11:$Y$13</c:f>
                <c:numCache>
                  <c:formatCode>General</c:formatCode>
                  <c:ptCount val="3"/>
                  <c:pt idx="0">
                    <c:v>2.073976543141967</c:v>
                  </c:pt>
                  <c:pt idx="1">
                    <c:v>1.2357708707370654</c:v>
                  </c:pt>
                  <c:pt idx="2">
                    <c:v>1.5302655254647701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cat>
            <c:strRef>
              <c:f>ASAworking!$T$20:$V$20</c:f>
              <c:strCache>
                <c:ptCount val="3"/>
                <c:pt idx="0">
                  <c:v>Fal</c:v>
                </c:pt>
                <c:pt idx="1">
                  <c:v>Post</c:v>
                </c:pt>
                <c:pt idx="2">
                  <c:v>Int</c:v>
                </c:pt>
              </c:strCache>
            </c:strRef>
          </c:cat>
          <c:val>
            <c:numRef>
              <c:f>ASAworking!$T$21:$V$21</c:f>
              <c:numCache>
                <c:formatCode>0.00</c:formatCode>
                <c:ptCount val="3"/>
                <c:pt idx="0">
                  <c:v>53.662534410309917</c:v>
                </c:pt>
                <c:pt idx="1">
                  <c:v>54.864018783681523</c:v>
                </c:pt>
                <c:pt idx="2">
                  <c:v>59.880562603025297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3-473B-9C22-FD2B749B32C9}"/>
            </c:ext>
          </c:extLst>
        </c:ser>
        <c:ser>
          <c:idx val="1"/>
          <c:order val="1"/>
          <c:tx>
            <c:strRef>
              <c:f>ASAworking!$S$22</c:f>
              <c:strCache>
                <c:ptCount val="1"/>
                <c:pt idx="0">
                  <c:v>High N</c:v>
                </c:pt>
              </c:strCache>
            </c:strRef>
          </c:tx>
          <c:spPr>
            <a:solidFill>
              <a:srgbClr val="C3141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ASAworking!$Y$8:$Y$10</c:f>
                <c:numCache>
                  <c:formatCode>General</c:formatCode>
                  <c:ptCount val="3"/>
                  <c:pt idx="0">
                    <c:v>2.3386939312122581</c:v>
                  </c:pt>
                  <c:pt idx="1">
                    <c:v>1.2802869162074384</c:v>
                  </c:pt>
                  <c:pt idx="2">
                    <c:v>3.0412023799955619</c:v>
                  </c:pt>
                </c:numCache>
              </c:numRef>
            </c:plus>
            <c:minus>
              <c:numRef>
                <c:f>ASAworking!$Y$8:$Y$10</c:f>
                <c:numCache>
                  <c:formatCode>General</c:formatCode>
                  <c:ptCount val="3"/>
                  <c:pt idx="0">
                    <c:v>2.3386939312122581</c:v>
                  </c:pt>
                  <c:pt idx="1">
                    <c:v>1.2802869162074384</c:v>
                  </c:pt>
                  <c:pt idx="2">
                    <c:v>3.0412023799955619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cat>
            <c:strRef>
              <c:f>ASAworking!$T$20:$V$20</c:f>
              <c:strCache>
                <c:ptCount val="3"/>
                <c:pt idx="0">
                  <c:v>Fal</c:v>
                </c:pt>
                <c:pt idx="1">
                  <c:v>Post</c:v>
                </c:pt>
                <c:pt idx="2">
                  <c:v>Int</c:v>
                </c:pt>
              </c:strCache>
            </c:strRef>
          </c:cat>
          <c:val>
            <c:numRef>
              <c:f>ASAworking!$T$22:$V$22</c:f>
              <c:numCache>
                <c:formatCode>0.00</c:formatCode>
                <c:ptCount val="3"/>
                <c:pt idx="0">
                  <c:v>60.164397364007648</c:v>
                </c:pt>
                <c:pt idx="1">
                  <c:v>60.152919582171506</c:v>
                </c:pt>
                <c:pt idx="2">
                  <c:v>74.159438590621789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3-473B-9C22-FD2B749B3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881856"/>
        <c:axId val="176882248"/>
      </c:barChart>
      <c:catAx>
        <c:axId val="1768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82248"/>
        <c:crosses val="autoZero"/>
        <c:auto val="1"/>
        <c:lblAlgn val="ctr"/>
        <c:lblOffset val="100"/>
        <c:noMultiLvlLbl val="0"/>
      </c:catAx>
      <c:valAx>
        <c:axId val="176882248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7688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>
                <a:solidFill>
                  <a:srgbClr val="000090"/>
                </a:solidFill>
                <a:latin typeface="Gill Sans MT" panose="020B0502020104020203" pitchFamily="34" charset="0"/>
              </a:rPr>
              <a:t>Aboveground Biomass, November</a:t>
            </a:r>
          </a:p>
        </c:rich>
      </c:tx>
      <c:layout>
        <c:manualLayout>
          <c:xMode val="edge"/>
          <c:yMode val="edge"/>
          <c:x val="0.214152204946171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00009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556153268371869"/>
          <c:y val="0.21915655865329553"/>
          <c:w val="0.75555206018170618"/>
          <c:h val="0.58031282388630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summary.charts!$H$2</c:f>
              <c:strCache>
                <c:ptCount val="1"/>
                <c:pt idx="0">
                  <c:v>Std N</c:v>
                </c:pt>
              </c:strCache>
            </c:strRef>
          </c:tx>
          <c:spPr>
            <a:solidFill>
              <a:srgbClr val="FAC85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(summary.charts!$N$2,summary.charts!$N$4,summary.charts!$N$6)</c:f>
                <c:numCache>
                  <c:formatCode>General</c:formatCode>
                  <c:ptCount val="2"/>
                  <c:pt idx="0">
                    <c:v>662.71314825873242</c:v>
                  </c:pt>
                  <c:pt idx="1">
                    <c:v>61.331782136181118</c:v>
                  </c:pt>
                </c:numCache>
              </c:numRef>
            </c:plus>
            <c:minus>
              <c:numRef>
                <c:f>(summary.charts!$N$2,summary.charts!$N$4,summary.charts!$N$6)</c:f>
                <c:numCache>
                  <c:formatCode>General</c:formatCode>
                  <c:ptCount val="2"/>
                  <c:pt idx="0">
                    <c:v>662.71314825873242</c:v>
                  </c:pt>
                  <c:pt idx="1">
                    <c:v>61.331782136181118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" lastClr="FFFFFF">
                    <a:lumMod val="65000"/>
                  </a:sysClr>
                </a:solidFill>
                <a:round/>
              </a:ln>
              <a:effectLst/>
            </c:spPr>
          </c:errBars>
          <c:cat>
            <c:strRef>
              <c:f>summary.charts!$O$1:$Q$1</c:f>
              <c:strCache>
                <c:ptCount val="2"/>
                <c:pt idx="0">
                  <c:v>Corn Residue</c:v>
                </c:pt>
                <c:pt idx="1">
                  <c:v>Ryegrass</c:v>
                </c:pt>
              </c:strCache>
            </c:strRef>
          </c:cat>
          <c:val>
            <c:numRef>
              <c:f>summary.charts!$O$2:$Q$2</c:f>
              <c:numCache>
                <c:formatCode>General</c:formatCode>
                <c:ptCount val="2"/>
                <c:pt idx="0">
                  <c:v>2748.875</c:v>
                </c:pt>
                <c:pt idx="1">
                  <c:v>265.85000000000002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C-4AD9-8841-FC72F545ED86}"/>
            </c:ext>
          </c:extLst>
        </c:ser>
        <c:ser>
          <c:idx val="1"/>
          <c:order val="1"/>
          <c:tx>
            <c:strRef>
              <c:f>summary.charts!$H$3</c:f>
              <c:strCache>
                <c:ptCount val="1"/>
                <c:pt idx="0">
                  <c:v>High N </c:v>
                </c:pt>
              </c:strCache>
            </c:strRef>
          </c:tx>
          <c:spPr>
            <a:solidFill>
              <a:srgbClr val="C3141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(summary.charts!$N$3,summary.charts!$N$5,summary.charts!$N$7)</c:f>
                <c:numCache>
                  <c:formatCode>General</c:formatCode>
                  <c:ptCount val="2"/>
                  <c:pt idx="0">
                    <c:v>449.91929831915411</c:v>
                  </c:pt>
                  <c:pt idx="1">
                    <c:v>63.112295751303364</c:v>
                  </c:pt>
                </c:numCache>
              </c:numRef>
            </c:plus>
            <c:minus>
              <c:numRef>
                <c:f>(summary.charts!$N$3,summary.charts!$N$5,summary.charts!$N$7)</c:f>
                <c:numCache>
                  <c:formatCode>General</c:formatCode>
                  <c:ptCount val="2"/>
                  <c:pt idx="0">
                    <c:v>449.91929831915411</c:v>
                  </c:pt>
                  <c:pt idx="1">
                    <c:v>63.112295751303364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" lastClr="FFFFFF">
                    <a:lumMod val="65000"/>
                  </a:sysClr>
                </a:solidFill>
                <a:round/>
              </a:ln>
              <a:effectLst/>
            </c:spPr>
          </c:errBars>
          <c:cat>
            <c:strRef>
              <c:f>summary.charts!$O$1:$Q$1</c:f>
              <c:strCache>
                <c:ptCount val="2"/>
                <c:pt idx="0">
                  <c:v>Corn Residue</c:v>
                </c:pt>
                <c:pt idx="1">
                  <c:v>Ryegrass</c:v>
                </c:pt>
              </c:strCache>
            </c:strRef>
          </c:cat>
          <c:val>
            <c:numRef>
              <c:f>summary.charts!$O$3:$Q$3</c:f>
              <c:numCache>
                <c:formatCode>General</c:formatCode>
                <c:ptCount val="2"/>
                <c:pt idx="0">
                  <c:v>2449</c:v>
                </c:pt>
                <c:pt idx="1">
                  <c:v>298.02500000000003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EC-4AD9-8841-FC72F545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83816"/>
        <c:axId val="176884208"/>
      </c:barChart>
      <c:catAx>
        <c:axId val="17688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84208"/>
        <c:crosses val="autoZero"/>
        <c:auto val="1"/>
        <c:lblAlgn val="ctr"/>
        <c:lblOffset val="100"/>
        <c:noMultiLvlLbl val="0"/>
      </c:catAx>
      <c:valAx>
        <c:axId val="17688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65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rgbClr val="00009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>
                    <a:solidFill>
                      <a:srgbClr val="000090"/>
                    </a:solidFill>
                  </a:rPr>
                  <a:t>dry biomass,</a:t>
                </a:r>
                <a:r>
                  <a:rPr lang="en-US" sz="2500" baseline="0">
                    <a:solidFill>
                      <a:srgbClr val="000090"/>
                    </a:solidFill>
                  </a:rPr>
                  <a:t> kg/ha</a:t>
                </a:r>
                <a:endParaRPr lang="en-US" sz="2500">
                  <a:solidFill>
                    <a:srgbClr val="00009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rgbClr val="00009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83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rgbClr val="00009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0.60724</cdr:x>
      <cdr:y>0.1022</cdr:y>
    </cdr:from>
    <cdr:to>
      <cdr:x>0.653</cdr:x>
      <cdr:y>0.14193</cdr:y>
    </cdr:to>
    <cdr:sp macro="" textlink="">
      <cdr:nvSpPr>
        <cdr:cNvPr id="3" name="Star: 5 Points 2">
          <a:extLst xmlns:a="http://schemas.openxmlformats.org/drawingml/2006/main">
            <a:ext uri="{FF2B5EF4-FFF2-40B4-BE49-F238E27FC236}">
              <a16:creationId xmlns:a16="http://schemas.microsoft.com/office/drawing/2014/main" id="{D0C8EA10-1E2D-47AD-9144-34175312BC2B}"/>
            </a:ext>
          </a:extLst>
        </cdr:cNvPr>
        <cdr:cNvSpPr/>
      </cdr:nvSpPr>
      <cdr:spPr>
        <a:xfrm xmlns:a="http://schemas.openxmlformats.org/drawingml/2006/main">
          <a:off x="3191207" y="493812"/>
          <a:ext cx="240471" cy="191988"/>
        </a:xfrm>
        <a:prstGeom xmlns:a="http://schemas.openxmlformats.org/drawingml/2006/main" prst="star5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2EFC31-1DCB-0944-8149-C662EC585A7F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5C8BE9-5FCD-EB4C-8BF9-DAEDD7E60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C8BE9-5FCD-EB4C-8BF9-DAEDD7E603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6"/>
            <a:ext cx="37307520" cy="7200898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2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2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2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4"/>
            <a:ext cx="14439902" cy="22517102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2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0" cy="3863338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80" cy="21724622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0924F-E4CB-4AA2-9972-71F4441954F1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DD2E-57BC-4F2C-BB0F-8F7623E1E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576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4702576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4702576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4702576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4702576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chart" Target="../charts/chart2.xml"/><Relationship Id="rId26" Type="http://schemas.openxmlformats.org/officeDocument/2006/relationships/image" Target="../media/image19.png"/><Relationship Id="rId3" Type="http://schemas.openxmlformats.org/officeDocument/2006/relationships/image" Target="../media/image1.jpg"/><Relationship Id="rId21" Type="http://schemas.openxmlformats.org/officeDocument/2006/relationships/chart" Target="../charts/chart5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chart" Target="../charts/chart1.xml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7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16.jpeg"/><Relationship Id="rId10" Type="http://schemas.openxmlformats.org/officeDocument/2006/relationships/image" Target="../media/image8.png"/><Relationship Id="rId19" Type="http://schemas.openxmlformats.org/officeDocument/2006/relationships/chart" Target="../charts/chart3.xml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>
            <a:extLst>
              <a:ext uri="{FF2B5EF4-FFF2-40B4-BE49-F238E27FC236}">
                <a16:creationId xmlns:a16="http://schemas.microsoft.com/office/drawing/2014/main" id="{0DECAE5F-6F52-4819-877C-357DF842BC10}"/>
              </a:ext>
            </a:extLst>
          </p:cNvPr>
          <p:cNvSpPr txBox="1">
            <a:spLocks/>
          </p:cNvSpPr>
          <p:nvPr/>
        </p:nvSpPr>
        <p:spPr>
          <a:xfrm>
            <a:off x="16755948" y="4749090"/>
            <a:ext cx="12581052" cy="123411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702576" rtl="0" eaLnBrk="1" latinLnBrk="0" hangingPunct="1">
              <a:spcBef>
                <a:spcPct val="0"/>
              </a:spcBef>
              <a:buNone/>
              <a:defRPr sz="2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000090"/>
                </a:solidFill>
              </a:rPr>
              <a:t>Experimental Design</a:t>
            </a:r>
          </a:p>
          <a:p>
            <a:endParaRPr lang="en-US" sz="32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200" dirty="0"/>
              <a:t>Organically managed corn grain system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200" dirty="0"/>
              <a:t>Three Cover Crop treatments: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" sz="3200" b="1" dirty="0">
              <a:solidFill>
                <a:srgbClr val="00009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" sz="3200" b="1" dirty="0">
              <a:solidFill>
                <a:srgbClr val="00009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" sz="3200" b="1" dirty="0">
              <a:solidFill>
                <a:srgbClr val="00009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" sz="3200" b="1" dirty="0">
              <a:solidFill>
                <a:srgbClr val="00009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" sz="3200" b="1" dirty="0">
              <a:solidFill>
                <a:srgbClr val="00009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" sz="32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200" dirty="0"/>
              <a:t>Two levels of o</a:t>
            </a:r>
            <a:r>
              <a:rPr lang="en" sz="3200" dirty="0"/>
              <a:t>rganic N </a:t>
            </a:r>
            <a:r>
              <a:rPr lang="en-US" sz="3200" dirty="0"/>
              <a:t>i</a:t>
            </a:r>
            <a:r>
              <a:rPr lang="en" sz="3200" dirty="0"/>
              <a:t>nputs: Standard (300# N) and </a:t>
            </a:r>
            <a:r>
              <a:rPr lang="en" sz="3200" dirty="0">
                <a:solidFill>
                  <a:srgbClr val="C31417"/>
                </a:solidFill>
              </a:rPr>
              <a:t>High (375# N)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200" dirty="0"/>
              <a:t>Randomized block design, four replications</a:t>
            </a:r>
            <a:endParaRPr lang="en" sz="32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" sz="3200" dirty="0"/>
          </a:p>
          <a:p>
            <a:pPr lvl="1"/>
            <a:endParaRPr lang="en" sz="100" dirty="0"/>
          </a:p>
        </p:txBody>
      </p:sp>
      <p:pic>
        <p:nvPicPr>
          <p:cNvPr id="16" name="Picture 15" descr="A large green field&#10;&#10;Description generated with very high confidence">
            <a:extLst>
              <a:ext uri="{FF2B5EF4-FFF2-40B4-BE49-F238E27FC236}">
                <a16:creationId xmlns:a16="http://schemas.microsoft.com/office/drawing/2014/main" id="{720D0999-861E-4050-A266-72A430504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46642" r="16869" b="42085"/>
          <a:stretch/>
        </p:blipFill>
        <p:spPr>
          <a:xfrm>
            <a:off x="304800" y="342902"/>
            <a:ext cx="43214544" cy="3735939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A48DA1-172F-46DA-B425-7A23F204929C}"/>
              </a:ext>
            </a:extLst>
          </p:cNvPr>
          <p:cNvSpPr/>
          <p:nvPr/>
        </p:nvSpPr>
        <p:spPr>
          <a:xfrm>
            <a:off x="680159" y="24301918"/>
            <a:ext cx="12620327" cy="8034077"/>
          </a:xfrm>
          <a:prstGeom prst="rect">
            <a:avLst/>
          </a:prstGeom>
          <a:solidFill>
            <a:srgbClr val="E7F8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26D7C-A221-4E3C-90A0-7238F8A29D6C}"/>
              </a:ext>
            </a:extLst>
          </p:cNvPr>
          <p:cNvSpPr/>
          <p:nvPr/>
        </p:nvSpPr>
        <p:spPr>
          <a:xfrm>
            <a:off x="14974899" y="11842515"/>
            <a:ext cx="27817269" cy="15970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0">
            <a:extLst>
              <a:ext uri="{FF2B5EF4-FFF2-40B4-BE49-F238E27FC236}">
                <a16:creationId xmlns:a16="http://schemas.microsoft.com/office/drawing/2014/main" id="{7E0F56D4-918C-4A34-AB13-56137F7590E4}"/>
              </a:ext>
            </a:extLst>
          </p:cNvPr>
          <p:cNvSpPr/>
          <p:nvPr/>
        </p:nvSpPr>
        <p:spPr>
          <a:xfrm>
            <a:off x="18310161" y="7353830"/>
            <a:ext cx="2935224" cy="2307112"/>
          </a:xfrm>
          <a:prstGeom prst="roundRect">
            <a:avLst/>
          </a:prstGeom>
          <a:gradFill>
            <a:gsLst>
              <a:gs pos="0">
                <a:schemeClr val="bg1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rgbClr val="D29F3A"/>
              </a:gs>
            </a:gsLst>
            <a:path path="circle">
              <a:fillToRect l="50000" t="-80000" r="50000" b="180000"/>
            </a:path>
          </a:gra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3" name="Picture 2" descr="Image result for penn state college of ag">
            <a:extLst>
              <a:ext uri="{FF2B5EF4-FFF2-40B4-BE49-F238E27FC236}">
                <a16:creationId xmlns:a16="http://schemas.microsoft.com/office/drawing/2014/main" id="{353EF929-32EE-440C-86F2-15CDAF2F5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18237" r="7639" b="21781"/>
          <a:stretch/>
        </p:blipFill>
        <p:spPr bwMode="auto">
          <a:xfrm>
            <a:off x="40189335" y="31581993"/>
            <a:ext cx="2590801" cy="10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098425" y="394287"/>
            <a:ext cx="391964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</a:rPr>
              <a:t>Nitrogen services provided by interseeded cover crops in organic corn systems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5500" b="1" dirty="0">
                <a:solidFill>
                  <a:schemeClr val="bg1"/>
                </a:solidFill>
                <a:latin typeface="Gill Sans MT" panose="020B0502020104020203" pitchFamily="34" charset="0"/>
              </a:rPr>
              <a:t>Sarah A. Isbell, Jason P. Kaye </a:t>
            </a:r>
          </a:p>
          <a:p>
            <a:pPr algn="ctr"/>
            <a:r>
              <a:rPr lang="en-US" sz="45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Pennsylvania State University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301" y="4746480"/>
            <a:ext cx="130819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90"/>
                </a:solidFill>
              </a:rPr>
              <a:t>Interseeding cover crops: </a:t>
            </a:r>
          </a:p>
          <a:p>
            <a:pPr algn="ctr"/>
            <a:r>
              <a:rPr lang="en-US" sz="6000" b="1" dirty="0">
                <a:solidFill>
                  <a:srgbClr val="000090"/>
                </a:solidFill>
              </a:rPr>
              <a:t>A strategy to reduce Nitrogen (N) losses</a:t>
            </a:r>
          </a:p>
          <a:p>
            <a:endParaRPr lang="en-US" sz="3200" u="sng" dirty="0"/>
          </a:p>
          <a:p>
            <a:r>
              <a:rPr lang="en-US" sz="3200" b="1" dirty="0"/>
              <a:t>CHALLENGE</a:t>
            </a:r>
            <a:r>
              <a:rPr lang="en-US" sz="3200" dirty="0"/>
              <a:t>: Limited window for fall plant growth, difficulty in establishing a cover crop (CC) after corn grain harvest</a:t>
            </a:r>
          </a:p>
          <a:p>
            <a:endParaRPr lang="en-US" sz="3200" dirty="0"/>
          </a:p>
          <a:p>
            <a:r>
              <a:rPr lang="en-US" sz="3200" b="1" dirty="0"/>
              <a:t>OPPORTUNITY</a:t>
            </a:r>
            <a:r>
              <a:rPr lang="en-US" sz="3200" dirty="0"/>
              <a:t>: Establish a CC by interseeding into a standing corn crop</a:t>
            </a:r>
          </a:p>
          <a:p>
            <a:endParaRPr lang="en-US" sz="3200" dirty="0"/>
          </a:p>
          <a:p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While interseeding CCs has increased interest from farmers, there is little scientific information documenting the magnitude or mechanisms of change in the nitrogen (N) cycle from this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AutoShape 2" descr="https://mail-attachment.googleusercontent.com/attachment/u/0/?ui=2&amp;ik=7b50d0c9db&amp;view=att&amp;th=13a0941b9b61d85f&amp;attid=0.1&amp;disp=inline&amp;safe=1&amp;zw&amp;saduie=AG9B_P8QTLw4U8zo4iOtpFZTi0dD&amp;sadet=1348775213044&amp;sads=cyo7GqEoVrS4yt-lDrsK0whaOT0"/>
          <p:cNvSpPr>
            <a:spLocks noChangeAspect="1" noChangeArrowheads="1"/>
          </p:cNvSpPr>
          <p:nvPr/>
        </p:nvSpPr>
        <p:spPr bwMode="auto">
          <a:xfrm>
            <a:off x="138293" y="-144463"/>
            <a:ext cx="27093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mail-attachment.googleusercontent.com/attachment/u/0/?ui=2&amp;ik=7b50d0c9db&amp;view=att&amp;th=13a0941b9b61d85f&amp;attid=0.1&amp;disp=inline&amp;safe=1&amp;zw&amp;saduie=AG9B_P8QTLw4U8zo4iOtpFZTi0dD&amp;sadet=1348775213044&amp;sads=cyo7GqEoVrS4yt-lDrsK0whaOT0"/>
          <p:cNvSpPr>
            <a:spLocks noChangeAspect="1" noChangeArrowheads="1"/>
          </p:cNvSpPr>
          <p:nvPr/>
        </p:nvSpPr>
        <p:spPr bwMode="auto">
          <a:xfrm>
            <a:off x="273757" y="7940"/>
            <a:ext cx="27093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mail-attachment.googleusercontent.com/attachment/u/0/?ui=2&amp;ik=7b50d0c9db&amp;view=att&amp;th=13a0941b9b61d85f&amp;attid=0.1&amp;disp=inline&amp;safe=1&amp;zw&amp;saduie=AG9B_P8QTLw4U8zo4iOtpFZTi0dD&amp;sadet=1348775213044&amp;sads=cyo7GqEoVrS4yt-lDrsK0whaOT0"/>
          <p:cNvSpPr>
            <a:spLocks noChangeAspect="1" noChangeArrowheads="1"/>
          </p:cNvSpPr>
          <p:nvPr/>
        </p:nvSpPr>
        <p:spPr bwMode="auto">
          <a:xfrm>
            <a:off x="409226" y="160340"/>
            <a:ext cx="27093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mail-attachment.googleusercontent.com/attachment/u/0/?ui=2&amp;ik=7b50d0c9db&amp;view=att&amp;th=13a0941b9b61d85f&amp;attid=0.1&amp;disp=inline&amp;safe=1&amp;zw&amp;saduie=AG9B_P8QTLw4U8zo4iOtpFZTi0dD&amp;sadet=1348775213044&amp;sads=cyo7GqEoVrS4yt-lDrsK0whaOT0"/>
          <p:cNvSpPr>
            <a:spLocks noChangeAspect="1" noChangeArrowheads="1"/>
          </p:cNvSpPr>
          <p:nvPr/>
        </p:nvSpPr>
        <p:spPr bwMode="auto">
          <a:xfrm>
            <a:off x="155575" y="-136525"/>
            <a:ext cx="268288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mail-attachment.googleusercontent.com/attachment/u/0/?ui=2&amp;ik=7b50d0c9db&amp;view=att&amp;th=13a0941b9b61d85f&amp;attid=0.1&amp;disp=inline&amp;safe=1&amp;zw&amp;saduie=AG9B_P8QTLw4U8zo4iOtpFZTi0dD&amp;sadet=1348775213044&amp;sads=cyo7GqEoVrS4yt-lDrsK0whaOT0"/>
          <p:cNvSpPr>
            <a:spLocks noChangeAspect="1" noChangeArrowheads="1"/>
          </p:cNvSpPr>
          <p:nvPr/>
        </p:nvSpPr>
        <p:spPr bwMode="auto">
          <a:xfrm>
            <a:off x="307975" y="15876"/>
            <a:ext cx="268288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ttps://mail-attachment.googleusercontent.com/attachment/u/0/?ui=2&amp;ik=7b50d0c9db&amp;view=att&amp;th=13a0941e421b6306&amp;attid=0.1&amp;disp=inline&amp;safe=1&amp;zw&amp;saduie=AG9B_P8QTLw4U8zo4iOtpFZTi0dD&amp;sadet=1348776103455&amp;sads=EamF2F69UYNNW2kRa79BE4WA8mU"/>
          <p:cNvSpPr>
            <a:spLocks noChangeAspect="1" noChangeArrowheads="1"/>
          </p:cNvSpPr>
          <p:nvPr/>
        </p:nvSpPr>
        <p:spPr bwMode="auto">
          <a:xfrm>
            <a:off x="460375" y="168276"/>
            <a:ext cx="268288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4661808" y="14902535"/>
            <a:ext cx="11406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i="1" dirty="0"/>
          </a:p>
        </p:txBody>
      </p:sp>
      <p:sp>
        <p:nvSpPr>
          <p:cNvPr id="100" name="Rectangle 99"/>
          <p:cNvSpPr/>
          <p:nvPr/>
        </p:nvSpPr>
        <p:spPr>
          <a:xfrm>
            <a:off x="14646104" y="28123039"/>
            <a:ext cx="1469089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0090"/>
                </a:solidFill>
              </a:rPr>
              <a:t>Conclusions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Similar capacity for N retention and reduced N leaching in interseeded ryegrass and post-harvest cereal rye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Reduced leaching driven by N storage in plant biomass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Microbial biomass similar in all treatments – influence of carbon from other sources dominate</a:t>
            </a:r>
            <a:endParaRPr lang="en-US" sz="1500" b="1" dirty="0">
              <a:solidFill>
                <a:srgbClr val="00009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294484" y="23547336"/>
            <a:ext cx="1317736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64" name="Picture 5" descr="Image result for northeast sare">
            <a:extLst>
              <a:ext uri="{FF2B5EF4-FFF2-40B4-BE49-F238E27FC236}">
                <a16:creationId xmlns:a16="http://schemas.microsoft.com/office/drawing/2014/main" id="{8FDF3D27-9ECB-49B9-8F80-A8715C75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1" y="593365"/>
            <a:ext cx="3373794" cy="29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2DC20388-A2F4-42E8-BB8B-C601BCD49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44397" y="14636826"/>
            <a:ext cx="7872245" cy="44281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" name="Picture 2" descr="https://lh3.googleusercontent.com/aiuBzUeFNciosqhQbgw0LptUTbwAmvnpG6blhZifRQxUKhHDs86HuTI1ZdSY4cCDgLlw6K2RxzPAHUZAGGGE1yE8_cMAIwxfI3FglIXL5dT-YLl-kymhVbvXzt1FAj9lUgZ3dpb0wLwLVIDOi-icY26Viaz8g4K8OXYsQffV5r-CU2emB2Dg8cxiTUEptGFbZ9GGSG5VVoI7p_U4JVT6YM4O8pMWs2dRNYjepxAgUDLiNCcrGTB_5ZEbtQqSjzc00-9JnIOvWSUpBFpkdB6vEBraZNElkBrjwrbYn-c2SPfGHRrCHb79S9NJXPfHeBMjrplgv2PX0G_PTbHD_3pyxyYy-qKT4rMf4T1_JOZnBei4Ml_NCpdE2U6DqTZBSRD5PWoza8EoKHlyuY5p73Zm4kGUL3A-pBVn1MnXTsmRXsnv7eAY1LGxJXXrCSA-ZyrSIM_eyvQJejlTq2r9866DaTCKy955LOC4VRS6byUZW6XCqm--Qz8J5wLukPP8ry6T376r7dARa4EFFhp86LdUNwDbEj4zw6iX6sQ-idYZQnX9DZfEQMSSdTus1Kb759W7N42xHGBfQxrP1Iphr26N0AglL8j09EnT1BRMQrlxBAn9cRR2pL6YDf4z-OJUYe2cKag7tgadUA-mz-O7SPNuATnyIeB3SjIpRiIfKbSCUCGm4g_EPJ2gZIdjIa0UL_fPgdDzsQFuf98bxdYn1rc=w1581-h889-no">
            <a:extLst>
              <a:ext uri="{FF2B5EF4-FFF2-40B4-BE49-F238E27FC236}">
                <a16:creationId xmlns:a16="http://schemas.microsoft.com/office/drawing/2014/main" id="{78A5D83E-213C-4C8D-BA4F-D4D7396E3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1"/>
          <a:stretch/>
        </p:blipFill>
        <p:spPr bwMode="auto">
          <a:xfrm>
            <a:off x="5739583" y="11859724"/>
            <a:ext cx="7595417" cy="3525836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szi5054\Desktop\IMG_20170730_181650_424.jpg">
            <a:extLst>
              <a:ext uri="{FF2B5EF4-FFF2-40B4-BE49-F238E27FC236}">
                <a16:creationId xmlns:a16="http://schemas.microsoft.com/office/drawing/2014/main" id="{D23A761B-EF9E-4D61-A42D-02D0BDA84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25432" r="10767" b="15232"/>
          <a:stretch/>
        </p:blipFill>
        <p:spPr bwMode="auto">
          <a:xfrm>
            <a:off x="701088" y="13862393"/>
            <a:ext cx="6100968" cy="5216114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Arrow: Curved Right 85">
            <a:extLst>
              <a:ext uri="{FF2B5EF4-FFF2-40B4-BE49-F238E27FC236}">
                <a16:creationId xmlns:a16="http://schemas.microsoft.com/office/drawing/2014/main" id="{F21BE7E1-9D04-40D3-8E5A-287974000270}"/>
              </a:ext>
            </a:extLst>
          </p:cNvPr>
          <p:cNvSpPr/>
          <p:nvPr/>
        </p:nvSpPr>
        <p:spPr>
          <a:xfrm rot="10157348">
            <a:off x="7474365" y="14152543"/>
            <a:ext cx="1661648" cy="26695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87" name="Picture 2" descr="https://dl.boxcloud.com/api/2.0/internal_files/49704721990/versions/51010049338/representations/jpg_paged_2048x2048/content/1.jpg?access_token=1!MgEyepBciuemAxbCfNCoVl-N7hldSC-3UwQI35F5LKrOtJkY1fuZCpGdVu48u9gHiNGNJVrPii9PkNUflWkt-DOTggSDoF_hhWdUlr6yQ0fv2kbnF8bj7Up0qVZqZ0t21893daN-0jVE_qtv4mTR3JCD0IhtV0Ip_8hfiAaaV2E3317dlIpxzeHK5Tv9sVNk3KW07Jb_ZWt8FNHi-LGA0iO-logEufa8seAnda1otJWrwhuXQvYv2y_-8E5_vFONUbHCZpwBDarn21H8SQ7NWzzTYgB79O2xR6x_B2L9fFmzKOt_FUMXdYBf3i_v6nZIiUWWtCi45NJ7jiMAIsJ0-TwpG_3XLllHN12d-_1VjVyPrEg3VZjvtNavQCwqVTQSOw_1fxFv8FnPj6rBPetsDtLWDETkaqABaJGj1FEUUpxIeEucGnuLEeOvKaaK-jGpf08opO9NiWdIJNhkHW00L-eCEpMewAtdfUXX7gQqII0rJjdqXz4gOVcovqx0R5iIXTtez2nDuFndeQqFtXuOvfn_876QPbHSXbfaM2o2PVRzCMdwyTj0pF2o9vl7uQ..&amp;box_client_name=box-content-preview&amp;box_client_version=1.55.0">
            <a:extLst>
              <a:ext uri="{FF2B5EF4-FFF2-40B4-BE49-F238E27FC236}">
                <a16:creationId xmlns:a16="http://schemas.microsoft.com/office/drawing/2014/main" id="{40FC4970-AD9D-49A4-B0B0-50DEC8BA7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7" r="2392" b="11269"/>
          <a:stretch/>
        </p:blipFill>
        <p:spPr bwMode="auto">
          <a:xfrm>
            <a:off x="697998" y="11859189"/>
            <a:ext cx="6107147" cy="3511049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Arrow: Curved Right 87">
            <a:extLst>
              <a:ext uri="{FF2B5EF4-FFF2-40B4-BE49-F238E27FC236}">
                <a16:creationId xmlns:a16="http://schemas.microsoft.com/office/drawing/2014/main" id="{92D57B7B-4CFA-4D36-93AF-E4CA4EDB9C3D}"/>
              </a:ext>
            </a:extLst>
          </p:cNvPr>
          <p:cNvSpPr/>
          <p:nvPr/>
        </p:nvSpPr>
        <p:spPr>
          <a:xfrm>
            <a:off x="4587354" y="14420692"/>
            <a:ext cx="1661648" cy="26695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61BD47-61F7-432B-BDE7-1243FF39AAC8}"/>
              </a:ext>
            </a:extLst>
          </p:cNvPr>
          <p:cNvSpPr/>
          <p:nvPr/>
        </p:nvSpPr>
        <p:spPr>
          <a:xfrm>
            <a:off x="429793" y="21946612"/>
            <a:ext cx="13248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90"/>
                </a:solidFill>
              </a:rPr>
              <a:t>Hypothesis</a:t>
            </a:r>
            <a:endParaRPr lang="en-US" sz="4500" b="1" dirty="0">
              <a:solidFill>
                <a:srgbClr val="000090"/>
              </a:solidFill>
            </a:endParaRPr>
          </a:p>
          <a:p>
            <a:pPr algn="ctr"/>
            <a:r>
              <a:rPr lang="en-US" sz="3600" dirty="0"/>
              <a:t>Interseeded CCs will reduce N losses through increased N retention in the CC biomass and the soil microbial biomass (Fig 1.)</a:t>
            </a:r>
          </a:p>
          <a:p>
            <a:pPr algn="ctr"/>
            <a:endParaRPr lang="en-US" sz="6000" b="1" dirty="0">
              <a:solidFill>
                <a:srgbClr val="00009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044C2B5-6332-4902-B228-3288F9A7CCBF}"/>
              </a:ext>
            </a:extLst>
          </p:cNvPr>
          <p:cNvSpPr txBox="1"/>
          <p:nvPr/>
        </p:nvSpPr>
        <p:spPr>
          <a:xfrm>
            <a:off x="5637686" y="26330597"/>
            <a:ext cx="299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90"/>
                </a:solidFill>
              </a:rPr>
              <a:t>Carbon inputs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B5F6067-25A1-4108-A908-0408341121F1}"/>
              </a:ext>
            </a:extLst>
          </p:cNvPr>
          <p:cNvCxnSpPr>
            <a:cxnSpLocks/>
          </p:cNvCxnSpPr>
          <p:nvPr/>
        </p:nvCxnSpPr>
        <p:spPr>
          <a:xfrm flipH="1">
            <a:off x="7098826" y="26930648"/>
            <a:ext cx="1305351" cy="1347055"/>
          </a:xfrm>
          <a:prstGeom prst="straightConnector1">
            <a:avLst/>
          </a:prstGeom>
          <a:ln w="152400">
            <a:solidFill>
              <a:srgbClr val="00009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6EE69E6-698E-49F7-B563-FEF586A0527C}"/>
              </a:ext>
            </a:extLst>
          </p:cNvPr>
          <p:cNvSpPr/>
          <p:nvPr/>
        </p:nvSpPr>
        <p:spPr>
          <a:xfrm>
            <a:off x="10184370" y="29072852"/>
            <a:ext cx="2983509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endParaRPr lang="en-US" sz="1000" dirty="0"/>
          </a:p>
          <a:p>
            <a:pPr algn="ctr"/>
            <a:r>
              <a:rPr lang="en-US" sz="3000" dirty="0"/>
              <a:t>NH4+, NO3-, DON</a:t>
            </a:r>
          </a:p>
          <a:p>
            <a:pPr algn="ctr"/>
            <a:endParaRPr lang="en-US" sz="1000" dirty="0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146EA04B-1FC9-4641-A1FA-89051DE9BD26}"/>
              </a:ext>
            </a:extLst>
          </p:cNvPr>
          <p:cNvCxnSpPr>
            <a:cxnSpLocks/>
          </p:cNvCxnSpPr>
          <p:nvPr/>
        </p:nvCxnSpPr>
        <p:spPr>
          <a:xfrm>
            <a:off x="11733824" y="30111615"/>
            <a:ext cx="0" cy="164584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BAF1515-F664-41FA-8555-6BBA06FDC19C}"/>
              </a:ext>
            </a:extLst>
          </p:cNvPr>
          <p:cNvCxnSpPr>
            <a:cxnSpLocks/>
          </p:cNvCxnSpPr>
          <p:nvPr/>
        </p:nvCxnSpPr>
        <p:spPr>
          <a:xfrm flipH="1">
            <a:off x="7924800" y="29691018"/>
            <a:ext cx="2144354" cy="0"/>
          </a:xfrm>
          <a:prstGeom prst="straightConnector1">
            <a:avLst/>
          </a:prstGeom>
          <a:ln w="152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B0CCFA5-4F30-45A2-B47D-6E3344221FAA}"/>
              </a:ext>
            </a:extLst>
          </p:cNvPr>
          <p:cNvCxnSpPr>
            <a:cxnSpLocks/>
          </p:cNvCxnSpPr>
          <p:nvPr/>
        </p:nvCxnSpPr>
        <p:spPr>
          <a:xfrm>
            <a:off x="7990864" y="29179398"/>
            <a:ext cx="205384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59">
            <a:extLst>
              <a:ext uri="{FF2B5EF4-FFF2-40B4-BE49-F238E27FC236}">
                <a16:creationId xmlns:a16="http://schemas.microsoft.com/office/drawing/2014/main" id="{7CBE54C5-C7FB-4F24-893C-C67F8C44F901}"/>
              </a:ext>
            </a:extLst>
          </p:cNvPr>
          <p:cNvSpPr/>
          <p:nvPr/>
        </p:nvSpPr>
        <p:spPr>
          <a:xfrm>
            <a:off x="24725125" y="7385147"/>
            <a:ext cx="2935224" cy="2304288"/>
          </a:xfrm>
          <a:prstGeom prst="round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rgbClr val="4472C4"/>
              </a:gs>
            </a:gsLst>
            <a:path path="circle">
              <a:fillToRect l="50000" t="-80000" r="50000" b="180000"/>
            </a:path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6" name="Rounded Rectangle 58">
            <a:extLst>
              <a:ext uri="{FF2B5EF4-FFF2-40B4-BE49-F238E27FC236}">
                <a16:creationId xmlns:a16="http://schemas.microsoft.com/office/drawing/2014/main" id="{656F0E2F-5ACF-4A59-8686-5691A994CAD1}"/>
              </a:ext>
            </a:extLst>
          </p:cNvPr>
          <p:cNvSpPr/>
          <p:nvPr/>
        </p:nvSpPr>
        <p:spPr>
          <a:xfrm>
            <a:off x="21513903" y="7353830"/>
            <a:ext cx="2931180" cy="23071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rgbClr val="C31417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81DA6AF-908A-43D2-B225-008553875E46}"/>
              </a:ext>
            </a:extLst>
          </p:cNvPr>
          <p:cNvSpPr txBox="1"/>
          <p:nvPr/>
        </p:nvSpPr>
        <p:spPr>
          <a:xfrm>
            <a:off x="21730449" y="7411283"/>
            <a:ext cx="2637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sz="2800" b="1" dirty="0"/>
              <a:t>POS</a:t>
            </a:r>
            <a:r>
              <a:rPr lang="en-US" sz="2800" b="1" dirty="0"/>
              <a:t>T-Harvest</a:t>
            </a:r>
            <a:endParaRPr lang="en" sz="2800" dirty="0"/>
          </a:p>
          <a:p>
            <a:pPr lvl="0"/>
            <a:r>
              <a:rPr lang="en" sz="2800" dirty="0"/>
              <a:t>Cereal rye</a:t>
            </a:r>
            <a:endParaRPr lang="en-US" sz="2800" dirty="0"/>
          </a:p>
        </p:txBody>
      </p:sp>
      <p:pic>
        <p:nvPicPr>
          <p:cNvPr id="118" name="Picture 4" descr="C:\Users\szi5054\AppData\Local\Microsoft\Windows\Temporary Internet Files\Content.IE5\XTISLCVU\PngMedium-X-icon-10336[1].gif">
            <a:extLst>
              <a:ext uri="{FF2B5EF4-FFF2-40B4-BE49-F238E27FC236}">
                <a16:creationId xmlns:a16="http://schemas.microsoft.com/office/drawing/2014/main" id="{E9E598F8-6729-4E6E-A2B9-BFF2E471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950" y="8632766"/>
            <a:ext cx="517778" cy="5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 descr="C:\Users\szi5054\AppData\Local\Microsoft\Windows\Temporary Internet Files\Content.IE5\M4RQ50RY\maize-field-1001106_960_720[1].png">
            <a:extLst>
              <a:ext uri="{FF2B5EF4-FFF2-40B4-BE49-F238E27FC236}">
                <a16:creationId xmlns:a16="http://schemas.microsoft.com/office/drawing/2014/main" id="{98C21157-4FDB-49CD-BC8F-CD221731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931" y="8305800"/>
            <a:ext cx="779885" cy="11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 descr="C:\Users\szi5054\AppData\Local\Microsoft\Windows\Temporary Internet Files\Content.IE5\M4RQ50RY\maize-field-1001106_960_720[1].png">
            <a:extLst>
              <a:ext uri="{FF2B5EF4-FFF2-40B4-BE49-F238E27FC236}">
                <a16:creationId xmlns:a16="http://schemas.microsoft.com/office/drawing/2014/main" id="{0C8B1FE4-705D-4BD6-B634-C4261574C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262" y="8320479"/>
            <a:ext cx="875427" cy="11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C:\Users\szi5054\AppData\Local\Microsoft\Windows\Temporary Internet Files\Content.IE5\FNBNYP45\grass_strands[1].png">
            <a:extLst>
              <a:ext uri="{FF2B5EF4-FFF2-40B4-BE49-F238E27FC236}">
                <a16:creationId xmlns:a16="http://schemas.microsoft.com/office/drawing/2014/main" id="{23E62D19-03F1-4420-AE7C-1FBC594A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410" y="9128507"/>
            <a:ext cx="440724" cy="3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6" descr="C:\Users\szi5054\AppData\Local\Microsoft\Windows\Temporary Internet Files\Content.IE5\FNBNYP45\grass_strands[1].png">
            <a:extLst>
              <a:ext uri="{FF2B5EF4-FFF2-40B4-BE49-F238E27FC236}">
                <a16:creationId xmlns:a16="http://schemas.microsoft.com/office/drawing/2014/main" id="{CE420C33-0425-40CE-A970-E1FBC8748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927" y="8687881"/>
            <a:ext cx="922298" cy="7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7" descr="C:\Users\szi5054\AppData\Local\Microsoft\Windows\Temporary Internet Files\Content.IE5\NYKIQZV7\Grass[2].png">
            <a:extLst>
              <a:ext uri="{FF2B5EF4-FFF2-40B4-BE49-F238E27FC236}">
                <a16:creationId xmlns:a16="http://schemas.microsoft.com/office/drawing/2014/main" id="{D6DCE97E-221C-4872-AC97-CB3521ED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161" y="8757886"/>
            <a:ext cx="1016203" cy="58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6" descr="C:\Users\szi5054\AppData\Local\Microsoft\Windows\Temporary Internet Files\Content.IE5\FNBNYP45\grass_strands[1].png">
            <a:extLst>
              <a:ext uri="{FF2B5EF4-FFF2-40B4-BE49-F238E27FC236}">
                <a16:creationId xmlns:a16="http://schemas.microsoft.com/office/drawing/2014/main" id="{5E7C55E6-C01C-4BAB-8446-3C9EC216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727" y="9113402"/>
            <a:ext cx="440724" cy="3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0641725-8081-4442-878A-FD0CAAA451F9}"/>
              </a:ext>
            </a:extLst>
          </p:cNvPr>
          <p:cNvCxnSpPr>
            <a:cxnSpLocks/>
          </p:cNvCxnSpPr>
          <p:nvPr/>
        </p:nvCxnSpPr>
        <p:spPr>
          <a:xfrm>
            <a:off x="25741223" y="8938801"/>
            <a:ext cx="6547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183F120-1F6C-419A-B6AA-BB18BEEE38DD}"/>
              </a:ext>
            </a:extLst>
          </p:cNvPr>
          <p:cNvCxnSpPr>
            <a:cxnSpLocks/>
          </p:cNvCxnSpPr>
          <p:nvPr/>
        </p:nvCxnSpPr>
        <p:spPr>
          <a:xfrm>
            <a:off x="22562896" y="8915400"/>
            <a:ext cx="6547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FD26A78E-25F7-4351-AA5D-A57C80281D42}"/>
              </a:ext>
            </a:extLst>
          </p:cNvPr>
          <p:cNvCxnSpPr>
            <a:cxnSpLocks/>
          </p:cNvCxnSpPr>
          <p:nvPr/>
        </p:nvCxnSpPr>
        <p:spPr>
          <a:xfrm>
            <a:off x="19423626" y="8938801"/>
            <a:ext cx="6547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8F4DA115-7E84-43AB-A8F1-A861B07DD2B8}"/>
              </a:ext>
            </a:extLst>
          </p:cNvPr>
          <p:cNvSpPr txBox="1"/>
          <p:nvPr/>
        </p:nvSpPr>
        <p:spPr>
          <a:xfrm>
            <a:off x="18556986" y="7391400"/>
            <a:ext cx="2253640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sz="2800" b="1" dirty="0"/>
              <a:t>FALLOW</a:t>
            </a:r>
            <a:endParaRPr lang="en" sz="2800" dirty="0"/>
          </a:p>
          <a:p>
            <a:endParaRPr lang="en-US" sz="1350" dirty="0"/>
          </a:p>
        </p:txBody>
      </p:sp>
      <p:pic>
        <p:nvPicPr>
          <p:cNvPr id="132" name="Picture 3" descr="C:\Users\szi5054\AppData\Local\Microsoft\Windows\Temporary Internet Files\Content.IE5\M4RQ50RY\maize-field-1001106_960_720[1].png">
            <a:extLst>
              <a:ext uri="{FF2B5EF4-FFF2-40B4-BE49-F238E27FC236}">
                <a16:creationId xmlns:a16="http://schemas.microsoft.com/office/drawing/2014/main" id="{C20CCEE2-6A92-4EB7-9264-365E6B8E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06" y="8291891"/>
            <a:ext cx="764527" cy="11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6" descr="C:\Users\szi5054\AppData\Local\Microsoft\Windows\Temporary Internet Files\Content.IE5\FNBNYP45\grass_strands[1].png">
            <a:extLst>
              <a:ext uri="{FF2B5EF4-FFF2-40B4-BE49-F238E27FC236}">
                <a16:creationId xmlns:a16="http://schemas.microsoft.com/office/drawing/2014/main" id="{22AA8180-E520-46DD-ADA4-12657A17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889" y="9214334"/>
            <a:ext cx="440724" cy="3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6" descr="C:\Users\szi5054\AppData\Local\Microsoft\Windows\Temporary Internet Files\Content.IE5\FNBNYP45\grass_strands[1].png">
            <a:extLst>
              <a:ext uri="{FF2B5EF4-FFF2-40B4-BE49-F238E27FC236}">
                <a16:creationId xmlns:a16="http://schemas.microsoft.com/office/drawing/2014/main" id="{E2D05DBC-3920-4968-A33E-EA8C1416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206" y="9199229"/>
            <a:ext cx="440724" cy="3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6C2AE300-685A-41B4-9BBA-CA0EC375788C}"/>
              </a:ext>
            </a:extLst>
          </p:cNvPr>
          <p:cNvSpPr txBox="1"/>
          <p:nvPr/>
        </p:nvSpPr>
        <p:spPr>
          <a:xfrm>
            <a:off x="24875931" y="7424001"/>
            <a:ext cx="308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INTERSEEDED</a:t>
            </a:r>
          </a:p>
          <a:p>
            <a:pPr lvl="0"/>
            <a:r>
              <a:rPr lang="en-US" sz="2800" dirty="0"/>
              <a:t>Annual Ryegrass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FEE2345-ED10-469C-B988-B9D3AA8CB6B1}"/>
              </a:ext>
            </a:extLst>
          </p:cNvPr>
          <p:cNvSpPr txBox="1"/>
          <p:nvPr/>
        </p:nvSpPr>
        <p:spPr>
          <a:xfrm>
            <a:off x="35110027" y="32141616"/>
            <a:ext cx="5125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Contact: Sarah Isbell, szi5054@psu.edu</a:t>
            </a:r>
          </a:p>
        </p:txBody>
      </p:sp>
      <p:sp>
        <p:nvSpPr>
          <p:cNvPr id="146" name="Title 1">
            <a:extLst>
              <a:ext uri="{FF2B5EF4-FFF2-40B4-BE49-F238E27FC236}">
                <a16:creationId xmlns:a16="http://schemas.microsoft.com/office/drawing/2014/main" id="{8C7BC9BA-5518-42F3-A2DA-E6561EA308C7}"/>
              </a:ext>
            </a:extLst>
          </p:cNvPr>
          <p:cNvSpPr txBox="1">
            <a:spLocks/>
          </p:cNvSpPr>
          <p:nvPr/>
        </p:nvSpPr>
        <p:spPr>
          <a:xfrm>
            <a:off x="15310762" y="13030200"/>
            <a:ext cx="12719260" cy="14387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702576" rtl="0" eaLnBrk="1" latinLnBrk="0" hangingPunct="1">
              <a:spcBef>
                <a:spcPct val="0"/>
              </a:spcBef>
              <a:buNone/>
              <a:defRPr sz="2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0090"/>
                </a:solidFill>
              </a:rPr>
              <a:t>1. N retention in aboveground biomass similar in ryegrass (INT) and cereal rye (POST)</a:t>
            </a:r>
          </a:p>
        </p:txBody>
      </p:sp>
      <p:graphicFrame>
        <p:nvGraphicFramePr>
          <p:cNvPr id="147" name="Chart 146">
            <a:extLst>
              <a:ext uri="{FF2B5EF4-FFF2-40B4-BE49-F238E27FC236}">
                <a16:creationId xmlns:a16="http://schemas.microsoft.com/office/drawing/2014/main" id="{F244CB51-165B-4DAF-969D-0F439DE91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198292"/>
              </p:ext>
            </p:extLst>
          </p:nvPr>
        </p:nvGraphicFramePr>
        <p:xfrm>
          <a:off x="16230600" y="15058661"/>
          <a:ext cx="10538536" cy="501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48" name="TextBox 147">
            <a:extLst>
              <a:ext uri="{FF2B5EF4-FFF2-40B4-BE49-F238E27FC236}">
                <a16:creationId xmlns:a16="http://schemas.microsoft.com/office/drawing/2014/main" id="{A4244E67-0EC4-4BC5-B45D-1FE546A419C5}"/>
              </a:ext>
            </a:extLst>
          </p:cNvPr>
          <p:cNvSpPr txBox="1"/>
          <p:nvPr/>
        </p:nvSpPr>
        <p:spPr>
          <a:xfrm>
            <a:off x="25755600" y="17373600"/>
            <a:ext cx="609600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90"/>
                </a:solidFill>
              </a:rPr>
              <a:t>Std</a:t>
            </a:r>
          </a:p>
        </p:txBody>
      </p:sp>
      <p:sp>
        <p:nvSpPr>
          <p:cNvPr id="149" name="Title 1">
            <a:extLst>
              <a:ext uri="{FF2B5EF4-FFF2-40B4-BE49-F238E27FC236}">
                <a16:creationId xmlns:a16="http://schemas.microsoft.com/office/drawing/2014/main" id="{9FF5848E-88C1-4818-B401-B8A621B937D2}"/>
              </a:ext>
            </a:extLst>
          </p:cNvPr>
          <p:cNvSpPr txBox="1">
            <a:spLocks/>
          </p:cNvSpPr>
          <p:nvPr/>
        </p:nvSpPr>
        <p:spPr>
          <a:xfrm>
            <a:off x="29097421" y="13030200"/>
            <a:ext cx="12888874" cy="11480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702576" rtl="0" eaLnBrk="1" latinLnBrk="0" hangingPunct="1">
              <a:spcBef>
                <a:spcPct val="0"/>
              </a:spcBef>
              <a:buNone/>
              <a:defRPr sz="2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0090"/>
                </a:solidFill>
              </a:rPr>
              <a:t>2. Similar potential for reduced N leaching from ryegrass (INT) and cereal rye (POST)</a:t>
            </a:r>
          </a:p>
        </p:txBody>
      </p:sp>
      <p:graphicFrame>
        <p:nvGraphicFramePr>
          <p:cNvPr id="150" name="Chart 149">
            <a:extLst>
              <a:ext uri="{FF2B5EF4-FFF2-40B4-BE49-F238E27FC236}">
                <a16:creationId xmlns:a16="http://schemas.microsoft.com/office/drawing/2014/main" id="{26A54A7F-8ECE-410C-BEDF-A87E22D1F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607252"/>
              </p:ext>
            </p:extLst>
          </p:nvPr>
        </p:nvGraphicFramePr>
        <p:xfrm>
          <a:off x="30242061" y="15060168"/>
          <a:ext cx="10543032" cy="5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:a16="http://schemas.microsoft.com/office/drawing/2014/main" id="{6DD5D10C-0F6C-43E4-AB9F-3CBDDCF34C1D}"/>
              </a:ext>
            </a:extLst>
          </p:cNvPr>
          <p:cNvSpPr txBox="1"/>
          <p:nvPr/>
        </p:nvSpPr>
        <p:spPr>
          <a:xfrm>
            <a:off x="32505993" y="19501854"/>
            <a:ext cx="566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High Nitrogen Treatment, Spring</a:t>
            </a:r>
          </a:p>
        </p:txBody>
      </p:sp>
      <p:sp>
        <p:nvSpPr>
          <p:cNvPr id="152" name="Title 1">
            <a:extLst>
              <a:ext uri="{FF2B5EF4-FFF2-40B4-BE49-F238E27FC236}">
                <a16:creationId xmlns:a16="http://schemas.microsoft.com/office/drawing/2014/main" id="{4266C375-ECD6-4DE6-814D-6AE4C45A2109}"/>
              </a:ext>
            </a:extLst>
          </p:cNvPr>
          <p:cNvSpPr txBox="1">
            <a:spLocks/>
          </p:cNvSpPr>
          <p:nvPr/>
        </p:nvSpPr>
        <p:spPr>
          <a:xfrm>
            <a:off x="15310763" y="20695803"/>
            <a:ext cx="12349586" cy="9176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702576" rtl="0" eaLnBrk="1" latinLnBrk="0" hangingPunct="1">
              <a:spcBef>
                <a:spcPct val="0"/>
              </a:spcBef>
              <a:buNone/>
              <a:defRPr sz="2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0090"/>
                </a:solidFill>
              </a:rPr>
              <a:t>3. Potential of soil microbial biomass as N sink</a:t>
            </a:r>
          </a:p>
        </p:txBody>
      </p:sp>
      <p:graphicFrame>
        <p:nvGraphicFramePr>
          <p:cNvPr id="153" name="Chart 152">
            <a:extLst>
              <a:ext uri="{FF2B5EF4-FFF2-40B4-BE49-F238E27FC236}">
                <a16:creationId xmlns:a16="http://schemas.microsoft.com/office/drawing/2014/main" id="{2CC5E8A6-3EE5-4225-ACBB-8853FA228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33041"/>
              </p:ext>
            </p:extLst>
          </p:nvPr>
        </p:nvGraphicFramePr>
        <p:xfrm>
          <a:off x="16257663" y="22274784"/>
          <a:ext cx="521499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54" name="Chart 153">
            <a:extLst>
              <a:ext uri="{FF2B5EF4-FFF2-40B4-BE49-F238E27FC236}">
                <a16:creationId xmlns:a16="http://schemas.microsoft.com/office/drawing/2014/main" id="{C12A0CCE-3999-4306-97D5-6D6F536081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320024"/>
              </p:ext>
            </p:extLst>
          </p:nvPr>
        </p:nvGraphicFramePr>
        <p:xfrm>
          <a:off x="21513903" y="22272103"/>
          <a:ext cx="525523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55" name="TextBox 154">
            <a:extLst>
              <a:ext uri="{FF2B5EF4-FFF2-40B4-BE49-F238E27FC236}">
                <a16:creationId xmlns:a16="http://schemas.microsoft.com/office/drawing/2014/main" id="{E087839A-B1DD-4AAD-BF80-85EBF1BD4974}"/>
              </a:ext>
            </a:extLst>
          </p:cNvPr>
          <p:cNvSpPr txBox="1"/>
          <p:nvPr/>
        </p:nvSpPr>
        <p:spPr>
          <a:xfrm>
            <a:off x="16535400" y="21696402"/>
            <a:ext cx="10439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90"/>
                </a:solidFill>
              </a:rPr>
              <a:t>Total Phospholipid Fatty Acid (PLFA) Biomass – 10 cm depth</a:t>
            </a:r>
          </a:p>
        </p:txBody>
      </p:sp>
      <p:sp>
        <p:nvSpPr>
          <p:cNvPr id="157" name="Title 1">
            <a:extLst>
              <a:ext uri="{FF2B5EF4-FFF2-40B4-BE49-F238E27FC236}">
                <a16:creationId xmlns:a16="http://schemas.microsoft.com/office/drawing/2014/main" id="{15DA620D-F55F-4199-922B-524446FF1330}"/>
              </a:ext>
            </a:extLst>
          </p:cNvPr>
          <p:cNvSpPr txBox="1">
            <a:spLocks/>
          </p:cNvSpPr>
          <p:nvPr/>
        </p:nvSpPr>
        <p:spPr>
          <a:xfrm>
            <a:off x="29336999" y="20418552"/>
            <a:ext cx="12420601" cy="819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702576" rtl="0" eaLnBrk="1" latinLnBrk="0" hangingPunct="1">
              <a:spcBef>
                <a:spcPct val="0"/>
              </a:spcBef>
              <a:buNone/>
              <a:defRPr sz="2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0090"/>
                </a:solidFill>
              </a:rPr>
              <a:t>4. Corn residue is large C input in all systems, impacting signal of C inputs from treatments</a:t>
            </a:r>
          </a:p>
        </p:txBody>
      </p:sp>
      <p:graphicFrame>
        <p:nvGraphicFramePr>
          <p:cNvPr id="158" name="Chart 157">
            <a:extLst>
              <a:ext uri="{FF2B5EF4-FFF2-40B4-BE49-F238E27FC236}">
                <a16:creationId xmlns:a16="http://schemas.microsoft.com/office/drawing/2014/main" id="{D2491C7F-91AF-4FF0-BCFD-538B77F6A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050261"/>
              </p:ext>
            </p:extLst>
          </p:nvPr>
        </p:nvGraphicFramePr>
        <p:xfrm>
          <a:off x="30242061" y="22194470"/>
          <a:ext cx="10543032" cy="488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59" name="Title 1">
            <a:extLst>
              <a:ext uri="{FF2B5EF4-FFF2-40B4-BE49-F238E27FC236}">
                <a16:creationId xmlns:a16="http://schemas.microsoft.com/office/drawing/2014/main" id="{1BB7869A-E7E0-41A5-8AE4-191AEF2F688F}"/>
              </a:ext>
            </a:extLst>
          </p:cNvPr>
          <p:cNvSpPr txBox="1">
            <a:spLocks/>
          </p:cNvSpPr>
          <p:nvPr/>
        </p:nvSpPr>
        <p:spPr>
          <a:xfrm>
            <a:off x="30483611" y="4753493"/>
            <a:ext cx="11273989" cy="23331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702576" rtl="0" eaLnBrk="1" latinLnBrk="0" hangingPunct="1">
              <a:spcBef>
                <a:spcPct val="0"/>
              </a:spcBef>
              <a:buNone/>
              <a:defRPr sz="2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000090"/>
                </a:solidFill>
              </a:rPr>
              <a:t>Sampling Methods</a:t>
            </a:r>
          </a:p>
        </p:txBody>
      </p:sp>
      <p:pic>
        <p:nvPicPr>
          <p:cNvPr id="160" name="Picture 2" descr="https://lh3.googleusercontent.com/LtR54sLH7w5dKxQpC5cmHLg38393OmGw6IO2K4cH_Y5znYmcHWKNUFb7N43FgiyKkcuZS5NsJ-UmClTAsMgp3xoUcq37zhCuG9zi_FBvoJNBa04nqVS5F5A5yJHNDWWTLnYOZzWGHL7amzTkS569gF_9JqlwY1yJEMNgQZciwBR_cerTYgkj6bnN2N521WfPq2w8_T74GK-M1gKxOb88Yyfz95VFhOj3n_-yuz8e48mb1raUt2ktmucmtUwSouzLyAkvVsP6sa8_4OE3gZNEovbl9Ad9lXkOdNNy_hSSwtORfoVRrHXzcEPTyj1C8PDxNAjcTXtXu5GBLdC1raMLg8Bq2ynRu2OQiXU26gU7x7GeQUwR3BiH1s1feN_qu1Y42ONd6ZS-45ittu8Rz6ERyA1IdVfAIS4yRRTaO27GKdlV2LYzT-s4UEVKJFszktFvStQn_nceIRSfwvQzup8_i0TeoGh5rmgyjYdhm25OY7MLCLGdyrB41yxYFvhrRY8pSTYDxCIXqqfWuh6eezGpa6FSemgDK5PqriY9PMnoaRHsTl0Horn7LkFOIUjwLgUloQXly1KLS3zgWkLbMedkuotXBdcYJ8O-OgcrwlNlbvmYj90mwKw5o1uMKfDw4k5aCHh7ehYTS18lfMViEMhqctzhFQ=w1581-h889-no">
            <a:extLst>
              <a:ext uri="{FF2B5EF4-FFF2-40B4-BE49-F238E27FC236}">
                <a16:creationId xmlns:a16="http://schemas.microsoft.com/office/drawing/2014/main" id="{8671D5A1-7C31-45A3-83C9-2752DCB68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7611" r="32962" b="1845"/>
          <a:stretch/>
        </p:blipFill>
        <p:spPr bwMode="auto">
          <a:xfrm>
            <a:off x="37851012" y="6474884"/>
            <a:ext cx="4135283" cy="45245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https://lh3.googleusercontent.com/iZpz-E2IOJ3ix5sl0W2eTc_IfAOmyyTrGrBINaHrvDjbc3xDBK8IxkTZgnA_UDum6cI_H6C-rXYYt8GjPvpjJhVIE_a3KFD2GlML-NfXHVNtHaXhRKWbNSmgdfEI0_B_9ev-i47A4yD4VOGv4HEAOst9iCQhv-GuVkPcGG4VHnOGXn2zo3L6eWG40s8CcikyeNvTiqajJiKRLNqmEC8gqDOTJIpY6Pz02mXFB6fX1WBZLIRuRyEPZ48OxDEPqLsaZHySSYl_uhGfildYrkQJdSDmCv7klB5d04wH3qC2sHbuk5vY1g1V3hirnTagkUbU0B-0aXcB742H0ecA4wfwUjwMkWhJKlOoI1sH-smQneDV67sUbWpMBLWrgGyWS1BNfrwxcNnOKn8iNxsD6SqsfAE2ePcLnsn20wO-M7wHM9l0SzbAdhoJQHlYnyI8L4NeLvyYgcQumNN4rR69ETJzfIboJeeJi4LG-vVKjDmMCiwrjQBVIzYnN1TzEry7bF16dL5ijq3uB3ID7lY3zbMN69m2P9nWWeX5EhQ3uNwfQuG9NLF0z6pBmpPYMnvEOtoO9Rt5aN5ckS1W8wdUpHkjB6fzuNfWasLAJBNwDAAj1HQaSaqsvGpGGk0lJ_CbKypOseNIIRy053-5X1uj8my31Yo5jQ=w1650-h928-no">
            <a:extLst>
              <a:ext uri="{FF2B5EF4-FFF2-40B4-BE49-F238E27FC236}">
                <a16:creationId xmlns:a16="http://schemas.microsoft.com/office/drawing/2014/main" id="{7B7A1B1A-FE90-40D5-ADC3-2E937828F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t="3266" r="24758"/>
          <a:stretch/>
        </p:blipFill>
        <p:spPr bwMode="auto">
          <a:xfrm>
            <a:off x="30311711" y="6446484"/>
            <a:ext cx="4459030" cy="43050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8976CB7E-6202-4496-8DEB-6A446DDEF072}"/>
              </a:ext>
            </a:extLst>
          </p:cNvPr>
          <p:cNvSpPr txBox="1"/>
          <p:nvPr/>
        </p:nvSpPr>
        <p:spPr>
          <a:xfrm>
            <a:off x="30404399" y="9314885"/>
            <a:ext cx="2903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Aboveground biomass sampling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0E9B1E7-9616-4762-9534-D3E12ED7806B}"/>
              </a:ext>
            </a:extLst>
          </p:cNvPr>
          <p:cNvSpPr txBox="1"/>
          <p:nvPr/>
        </p:nvSpPr>
        <p:spPr>
          <a:xfrm>
            <a:off x="38100000" y="9982200"/>
            <a:ext cx="2903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Aseptic surface soil sampling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64" name="Picture 4" descr="https://lh3.googleusercontent.com/oZA3WqGGyKNITFpxbKope2v_y0y53gwBCKAGbkYUJKj0g1j6iyNLgE5Z5NNEqf-fliYWraAMEuqBgx--v5K_sQeEsLZDorures5R4p7bIQkwKh-NMXNUolrbDrapTahhDAE0JSFLIdzwRM1udxPXDg9T5_M-rLA62jy0-WwO38IyafOJLqxWjfi2EWGCUFrkh4w5495cnFoqA5QhgbEYyPN6CgolZao32d_o038KeLui-B2FWLKFm7sHUfbkBzI1Dja9vExQkRPEA9utNGHevv3psHXNKspMvY16yKiiYHEV3gWrhJsx903goapNxSrcSOHRH8mUj_-zY9jey6NN3cwhQn4zhti7LjbC_WIOMYaA979c0hca0RshfbWXnx2SyGDfCZ-nzzMHhv8yb6HlBZkg8ZdpXNsptsdYAtWzKiHctM5Ity1E7rIt2f3ec3H3TuoPDRdq--Ko7PzOKQ0MAIg4YeeNaphPSSALOaEuWbftzexsEkW_X3UOpHcW7saK71PgcvIfXV4bOu5nXlRJ8IvGTsmRZ1vMYtAZGOmRasUVTK6WLc__MPfbLla0r40g9wqtizXES5jHNC0AZV3hwrspiY1xHKMVuSXuYLsX34WJDXU7rIfnkTcyB3-mriPkurucKgBemqC6DsrJvgjAKpoG2Q=w501-h889-no">
            <a:extLst>
              <a:ext uri="{FF2B5EF4-FFF2-40B4-BE49-F238E27FC236}">
                <a16:creationId xmlns:a16="http://schemas.microsoft.com/office/drawing/2014/main" id="{00BD5BF8-9D54-4138-BB86-E9D0AEC25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" b="20800"/>
          <a:stretch/>
        </p:blipFill>
        <p:spPr bwMode="auto">
          <a:xfrm>
            <a:off x="34382111" y="6096000"/>
            <a:ext cx="3565489" cy="51837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AB8F96E3-25AA-4DB6-86F4-70CA4DBB41EA}"/>
              </a:ext>
            </a:extLst>
          </p:cNvPr>
          <p:cNvSpPr txBox="1"/>
          <p:nvPr/>
        </p:nvSpPr>
        <p:spPr>
          <a:xfrm>
            <a:off x="34366200" y="10719137"/>
            <a:ext cx="2903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Deep soil coring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5428D-842E-4062-ACA4-6D380BCE7A46}"/>
              </a:ext>
            </a:extLst>
          </p:cNvPr>
          <p:cNvSpPr txBox="1"/>
          <p:nvPr/>
        </p:nvSpPr>
        <p:spPr>
          <a:xfrm>
            <a:off x="5193643" y="14180261"/>
            <a:ext cx="11389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6B9BCF8-60B1-4BBD-87F2-17FD702771E5}"/>
              </a:ext>
            </a:extLst>
          </p:cNvPr>
          <p:cNvSpPr txBox="1"/>
          <p:nvPr/>
        </p:nvSpPr>
        <p:spPr>
          <a:xfrm>
            <a:off x="5068203" y="16099719"/>
            <a:ext cx="11389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Aug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66BB7A1-90C6-4CF5-A1A0-4BBB4CF3E0E8}"/>
              </a:ext>
            </a:extLst>
          </p:cNvPr>
          <p:cNvSpPr txBox="1"/>
          <p:nvPr/>
        </p:nvSpPr>
        <p:spPr>
          <a:xfrm>
            <a:off x="7669996" y="16175177"/>
            <a:ext cx="11389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Oct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326AC83-72FC-4784-A228-454B6D558F18}"/>
              </a:ext>
            </a:extLst>
          </p:cNvPr>
          <p:cNvSpPr txBox="1"/>
          <p:nvPr/>
        </p:nvSpPr>
        <p:spPr>
          <a:xfrm>
            <a:off x="7308162" y="14198358"/>
            <a:ext cx="13654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May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98A96DF-BB2F-45E1-9CBF-1D8A269A523E}"/>
              </a:ext>
            </a:extLst>
          </p:cNvPr>
          <p:cNvSpPr/>
          <p:nvPr/>
        </p:nvSpPr>
        <p:spPr>
          <a:xfrm>
            <a:off x="5080757" y="28429739"/>
            <a:ext cx="2777500" cy="2361111"/>
          </a:xfrm>
          <a:prstGeom prst="ellipse">
            <a:avLst/>
          </a:prstGeom>
          <a:solidFill>
            <a:srgbClr val="58A854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Microbial Biomass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60E974B-FE19-4D0C-A403-E639B39E3B95}"/>
              </a:ext>
            </a:extLst>
          </p:cNvPr>
          <p:cNvSpPr/>
          <p:nvPr/>
        </p:nvSpPr>
        <p:spPr>
          <a:xfrm>
            <a:off x="1371514" y="3554064"/>
            <a:ext cx="22918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GNE16-122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A47F1-512A-4A9A-9CE6-455F6F030CE1}"/>
              </a:ext>
            </a:extLst>
          </p:cNvPr>
          <p:cNvSpPr txBox="1"/>
          <p:nvPr/>
        </p:nvSpPr>
        <p:spPr>
          <a:xfrm>
            <a:off x="680159" y="19081824"/>
            <a:ext cx="12677362" cy="2277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A year in the life of an interseeded cover crop</a:t>
            </a:r>
          </a:p>
          <a:p>
            <a:pPr algn="ctr"/>
            <a:endParaRPr lang="en-US" sz="1200" i="1" dirty="0"/>
          </a:p>
          <a:p>
            <a:r>
              <a:rPr lang="en-US" sz="3000" dirty="0"/>
              <a:t>Counterclockwise from top left: 1. Drill interseeding into corn in mid-summer;   2. Annual ryegrass CC establishment by late summer; 3. Ryegrass CC puts on biomass rapidly after corn harvest; 4. Spring CC biomass before termination.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0BF90-510B-4BB5-BF0E-E592ED9DD97F}"/>
              </a:ext>
            </a:extLst>
          </p:cNvPr>
          <p:cNvSpPr/>
          <p:nvPr/>
        </p:nvSpPr>
        <p:spPr>
          <a:xfrm>
            <a:off x="914751" y="24454545"/>
            <a:ext cx="4038249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1.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Living roots of a grass CC exude </a:t>
            </a:r>
            <a:r>
              <a:rPr lang="en-US" sz="3200" dirty="0">
                <a:solidFill>
                  <a:srgbClr val="000090"/>
                </a:solidFill>
              </a:rPr>
              <a:t>carbon compounds (blue arrow) </a:t>
            </a:r>
            <a:r>
              <a:rPr lang="en-US" sz="3200" dirty="0"/>
              <a:t>that are assimilated into the </a:t>
            </a:r>
            <a:r>
              <a:rPr lang="en-US" sz="3200" dirty="0">
                <a:solidFill>
                  <a:srgbClr val="58A854"/>
                </a:solidFill>
              </a:rPr>
              <a:t>soil microbial biomass</a:t>
            </a:r>
            <a:r>
              <a:rPr lang="en-US" sz="3200" dirty="0"/>
              <a:t>. The microbial biomass exchanges with the </a:t>
            </a:r>
            <a:r>
              <a:rPr lang="en-US" sz="3200" dirty="0">
                <a:solidFill>
                  <a:srgbClr val="E46C0A"/>
                </a:solidFill>
              </a:rPr>
              <a:t>soil nitrogen pool (orange rectangle)</a:t>
            </a:r>
            <a:r>
              <a:rPr lang="en-US" sz="3200" dirty="0"/>
              <a:t>. Any residual nitrate in the soil N pool that is not taken up by either plants or microbes is susceptible to </a:t>
            </a:r>
            <a:r>
              <a:rPr lang="en-US" sz="3200" dirty="0">
                <a:solidFill>
                  <a:srgbClr val="C00000"/>
                </a:solidFill>
              </a:rPr>
              <a:t>loss by leaching (red arrow)</a:t>
            </a:r>
            <a:r>
              <a:rPr lang="en-US" sz="3200" dirty="0"/>
              <a:t>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</a:p>
          <a:p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3358772-CBC0-4864-847D-7B9A757D4A73}"/>
              </a:ext>
            </a:extLst>
          </p:cNvPr>
          <p:cNvSpPr txBox="1"/>
          <p:nvPr/>
        </p:nvSpPr>
        <p:spPr>
          <a:xfrm>
            <a:off x="8677716" y="31063120"/>
            <a:ext cx="299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N leaching losses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D4F6E8-A6C8-417B-B4B4-40226F5FB1D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577248" y="26264328"/>
            <a:ext cx="2254758" cy="1527417"/>
          </a:xfrm>
          <a:prstGeom prst="rect">
            <a:avLst/>
          </a:prstGeom>
        </p:spPr>
      </p:pic>
      <p:pic>
        <p:nvPicPr>
          <p:cNvPr id="106" name="Picture 6" descr="C:\Users\szi5054\AppData\Local\Microsoft\Windows\Temporary Internet Files\Content.IE5\FNBNYP45\grass_strands[1].png">
            <a:extLst>
              <a:ext uri="{FF2B5EF4-FFF2-40B4-BE49-F238E27FC236}">
                <a16:creationId xmlns:a16="http://schemas.microsoft.com/office/drawing/2014/main" id="{82632CFE-4065-400C-BDF6-F8343739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64" y="24361931"/>
            <a:ext cx="2333542" cy="19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FCCAE0B-20BC-48E1-A944-D0DE22680661}"/>
              </a:ext>
            </a:extLst>
          </p:cNvPr>
          <p:cNvCxnSpPr>
            <a:cxnSpLocks/>
          </p:cNvCxnSpPr>
          <p:nvPr/>
        </p:nvCxnSpPr>
        <p:spPr>
          <a:xfrm flipH="1" flipV="1">
            <a:off x="10694035" y="26827341"/>
            <a:ext cx="1567101" cy="2020326"/>
          </a:xfrm>
          <a:prstGeom prst="straightConnector1">
            <a:avLst/>
          </a:prstGeom>
          <a:ln w="1143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itle 1">
            <a:extLst>
              <a:ext uri="{FF2B5EF4-FFF2-40B4-BE49-F238E27FC236}">
                <a16:creationId xmlns:a16="http://schemas.microsoft.com/office/drawing/2014/main" id="{1B4B11B9-BFAA-4C8E-A672-977533630504}"/>
              </a:ext>
            </a:extLst>
          </p:cNvPr>
          <p:cNvSpPr txBox="1">
            <a:spLocks/>
          </p:cNvSpPr>
          <p:nvPr/>
        </p:nvSpPr>
        <p:spPr>
          <a:xfrm>
            <a:off x="14782800" y="11889228"/>
            <a:ext cx="27817269" cy="26308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702576" rtl="0" eaLnBrk="1" latinLnBrk="0" hangingPunct="1">
              <a:spcBef>
                <a:spcPct val="0"/>
              </a:spcBef>
              <a:buNone/>
              <a:defRPr sz="2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000090"/>
                </a:solidFill>
              </a:rPr>
              <a:t>Results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421A7A0-C5A2-473D-841B-AFEA439C7321}"/>
              </a:ext>
            </a:extLst>
          </p:cNvPr>
          <p:cNvSpPr/>
          <p:nvPr/>
        </p:nvSpPr>
        <p:spPr>
          <a:xfrm>
            <a:off x="29341820" y="28115260"/>
            <a:ext cx="134503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0090"/>
                </a:solidFill>
              </a:rPr>
              <a:t>Future work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Explore taxonomic differences in soil microbial communities with PLFA data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/>
              <a:t>Explore functional differences in soil microbial communities through soil incubations and substrate induced respiration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15" grpId="0" animBg="1"/>
      <p:bldP spid="116" grpId="0" animBg="1"/>
      <p:bldP spid="117" grpId="0"/>
      <p:bldP spid="130" grpId="0"/>
      <p:bldP spid="1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28826&quot;&gt;&lt;object type=&quot;3&quot; unique_id=&quot;28827&quot;&gt;&lt;property id=&quot;20148&quot; value=&quot;5&quot;/&gt;&lt;property id=&quot;20300&quot; value=&quot;Slide 1&quot;/&gt;&lt;property id=&quot;20307&quot; value=&quot;258&quot;/&gt;&lt;/object&gt;&lt;/object&gt;&lt;object type=&quot;8&quot; unique_id=&quot;288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7824</TotalTime>
  <Words>520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Gill Sans MT</vt:lpstr>
      <vt:lpstr>Times New Roman</vt:lpstr>
      <vt:lpstr>Wingdings</vt:lpstr>
      <vt:lpstr>Office Theme</vt:lpstr>
      <vt:lpstr>PowerPoint Presentation</vt:lpstr>
    </vt:vector>
  </TitlesOfParts>
  <Company>Dept. Crop &amp; Soil Sciences, PSU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mes52</dc:creator>
  <cp:lastModifiedBy>Sarah Isbell</cp:lastModifiedBy>
  <cp:revision>421</cp:revision>
  <cp:lastPrinted>2012-09-28T14:57:08Z</cp:lastPrinted>
  <dcterms:created xsi:type="dcterms:W3CDTF">2011-03-12T13:13:17Z</dcterms:created>
  <dcterms:modified xsi:type="dcterms:W3CDTF">2018-11-14T21:45:46Z</dcterms:modified>
</cp:coreProperties>
</file>