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57" r:id="rId4"/>
    <p:sldId id="259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in%20Drive:Users:admin:Google%20Drive:Fusarium%20project:Morphology:Commercial%20Lines%20Results:CL_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53673346098"/>
          <c:y val="0.0417437252311757"/>
          <c:w val="0.748123262411825"/>
          <c:h val="0.854443254038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Sheet2!$K$2</c:f>
              <c:strCache>
                <c:ptCount val="1"/>
                <c:pt idx="0">
                  <c:v>Gz835</c:v>
                </c:pt>
              </c:strCache>
            </c:strRef>
          </c:tx>
          <c:spPr>
            <a:solidFill>
              <a:schemeClr val="tx1"/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Sheet2!$L$7:$O$7</c:f>
                <c:numCache>
                  <c:formatCode>General</c:formatCode>
                  <c:ptCount val="4"/>
                  <c:pt idx="0">
                    <c:v>0.128011766465502</c:v>
                  </c:pt>
                  <c:pt idx="1">
                    <c:v>0.177280584548299</c:v>
                  </c:pt>
                  <c:pt idx="2">
                    <c:v>0.118558113210685</c:v>
                  </c:pt>
                  <c:pt idx="3">
                    <c:v>0.203060172624281</c:v>
                  </c:pt>
                </c:numCache>
              </c:numRef>
            </c:plus>
            <c:minus>
              <c:numRef>
                <c:f>Sheet2!$L$7:$O$7</c:f>
                <c:numCache>
                  <c:formatCode>General</c:formatCode>
                  <c:ptCount val="4"/>
                  <c:pt idx="0">
                    <c:v>0.128011766465502</c:v>
                  </c:pt>
                  <c:pt idx="1">
                    <c:v>0.177280584548299</c:v>
                  </c:pt>
                  <c:pt idx="2">
                    <c:v>0.118558113210685</c:v>
                  </c:pt>
                  <c:pt idx="3">
                    <c:v>0.203060172624281</c:v>
                  </c:pt>
                </c:numCache>
              </c:numRef>
            </c:minus>
          </c:errBars>
          <c:cat>
            <c:strRef>
              <c:f>Sheet2!$L$1:$O$1</c:f>
              <c:strCache>
                <c:ptCount val="4"/>
                <c:pt idx="0">
                  <c:v>3 DPI</c:v>
                </c:pt>
                <c:pt idx="1">
                  <c:v>5 DPI</c:v>
                </c:pt>
                <c:pt idx="2">
                  <c:v>7 DPI</c:v>
                </c:pt>
                <c:pt idx="3">
                  <c:v>9 DPI</c:v>
                </c:pt>
              </c:strCache>
            </c:strRef>
          </c:cat>
          <c:val>
            <c:numRef>
              <c:f>Sheet2!$L$2:$O$2</c:f>
              <c:numCache>
                <c:formatCode>0.0</c:formatCode>
                <c:ptCount val="4"/>
                <c:pt idx="0">
                  <c:v>1.540701609865385</c:v>
                </c:pt>
                <c:pt idx="1">
                  <c:v>1.611473959304981</c:v>
                </c:pt>
                <c:pt idx="2">
                  <c:v>1.739102783461847</c:v>
                </c:pt>
                <c:pt idx="3">
                  <c:v>1.74655493859262</c:v>
                </c:pt>
              </c:numCache>
            </c:numRef>
          </c:val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Gz829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Sheet2!$L$8:$O$8</c:f>
                <c:numCache>
                  <c:formatCode>General</c:formatCode>
                  <c:ptCount val="4"/>
                  <c:pt idx="0">
                    <c:v>0.0853812950691741</c:v>
                  </c:pt>
                  <c:pt idx="1">
                    <c:v>0.118332765422267</c:v>
                  </c:pt>
                  <c:pt idx="2">
                    <c:v>0.129598596889427</c:v>
                  </c:pt>
                  <c:pt idx="3">
                    <c:v>0.145221341609339</c:v>
                  </c:pt>
                </c:numCache>
              </c:numRef>
            </c:plus>
            <c:minus>
              <c:numRef>
                <c:f>Sheet2!$L$8:$O$8</c:f>
                <c:numCache>
                  <c:formatCode>General</c:formatCode>
                  <c:ptCount val="4"/>
                  <c:pt idx="0">
                    <c:v>0.0853812950691741</c:v>
                  </c:pt>
                  <c:pt idx="1">
                    <c:v>0.118332765422267</c:v>
                  </c:pt>
                  <c:pt idx="2">
                    <c:v>0.129598596889427</c:v>
                  </c:pt>
                  <c:pt idx="3">
                    <c:v>0.145221341609339</c:v>
                  </c:pt>
                </c:numCache>
              </c:numRef>
            </c:minus>
          </c:errBars>
          <c:cat>
            <c:strRef>
              <c:f>Sheet2!$L$1:$O$1</c:f>
              <c:strCache>
                <c:ptCount val="4"/>
                <c:pt idx="0">
                  <c:v>3 DPI</c:v>
                </c:pt>
                <c:pt idx="1">
                  <c:v>5 DPI</c:v>
                </c:pt>
                <c:pt idx="2">
                  <c:v>7 DPI</c:v>
                </c:pt>
                <c:pt idx="3">
                  <c:v>9 DPI</c:v>
                </c:pt>
              </c:strCache>
            </c:strRef>
          </c:cat>
          <c:val>
            <c:numRef>
              <c:f>Sheet2!$L$3:$O$3</c:f>
              <c:numCache>
                <c:formatCode>0.0</c:formatCode>
                <c:ptCount val="4"/>
                <c:pt idx="0">
                  <c:v>1.110347085278675</c:v>
                </c:pt>
                <c:pt idx="1">
                  <c:v>1.146983419197458</c:v>
                </c:pt>
                <c:pt idx="2">
                  <c:v>1.303693464983288</c:v>
                </c:pt>
                <c:pt idx="3">
                  <c:v>1.324167200949937</c:v>
                </c:pt>
              </c:numCache>
            </c:numRef>
          </c:val>
        </c:ser>
        <c:ser>
          <c:idx val="2"/>
          <c:order val="2"/>
          <c:tx>
            <c:strRef>
              <c:f>Sheet2!$K$4</c:f>
              <c:strCache>
                <c:ptCount val="1"/>
                <c:pt idx="0">
                  <c:v>Gz941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Sheet2!$L$9:$O$9</c:f>
                <c:numCache>
                  <c:formatCode>General</c:formatCode>
                  <c:ptCount val="4"/>
                  <c:pt idx="0">
                    <c:v>0.169539630916389</c:v>
                  </c:pt>
                  <c:pt idx="1">
                    <c:v>0.207480424360828</c:v>
                  </c:pt>
                  <c:pt idx="2">
                    <c:v>0.213211204135032</c:v>
                  </c:pt>
                  <c:pt idx="3">
                    <c:v>0.0</c:v>
                  </c:pt>
                </c:numCache>
              </c:numRef>
            </c:plus>
            <c:minus>
              <c:numRef>
                <c:f>Sheet2!$L$9:$O$9</c:f>
                <c:numCache>
                  <c:formatCode>General</c:formatCode>
                  <c:ptCount val="4"/>
                  <c:pt idx="0">
                    <c:v>0.169539630916389</c:v>
                  </c:pt>
                  <c:pt idx="1">
                    <c:v>0.207480424360828</c:v>
                  </c:pt>
                  <c:pt idx="2">
                    <c:v>0.213211204135032</c:v>
                  </c:pt>
                  <c:pt idx="3">
                    <c:v>0.0</c:v>
                  </c:pt>
                </c:numCache>
              </c:numRef>
            </c:minus>
          </c:errBars>
          <c:cat>
            <c:strRef>
              <c:f>Sheet2!$L$1:$O$1</c:f>
              <c:strCache>
                <c:ptCount val="4"/>
                <c:pt idx="0">
                  <c:v>3 DPI</c:v>
                </c:pt>
                <c:pt idx="1">
                  <c:v>5 DPI</c:v>
                </c:pt>
                <c:pt idx="2">
                  <c:v>7 DPI</c:v>
                </c:pt>
                <c:pt idx="3">
                  <c:v>9 DPI</c:v>
                </c:pt>
              </c:strCache>
            </c:strRef>
          </c:cat>
          <c:val>
            <c:numRef>
              <c:f>Sheet2!$L$4:$O$4</c:f>
              <c:numCache>
                <c:formatCode>0.0</c:formatCode>
                <c:ptCount val="4"/>
                <c:pt idx="0">
                  <c:v>1.291248626271175</c:v>
                </c:pt>
                <c:pt idx="1">
                  <c:v>1.453102834839391</c:v>
                </c:pt>
                <c:pt idx="2">
                  <c:v>1.714081502405683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Sheet2!$K$5</c:f>
              <c:strCache>
                <c:ptCount val="1"/>
                <c:pt idx="0">
                  <c:v>Gz014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Sheet2!$L$10:$O$10</c:f>
                <c:numCache>
                  <c:formatCode>General</c:formatCode>
                  <c:ptCount val="4"/>
                  <c:pt idx="0">
                    <c:v>0.118906792990398</c:v>
                  </c:pt>
                  <c:pt idx="1">
                    <c:v>0.110220497126649</c:v>
                  </c:pt>
                  <c:pt idx="2">
                    <c:v>0.148802840363819</c:v>
                  </c:pt>
                  <c:pt idx="3">
                    <c:v>0.131414283784907</c:v>
                  </c:pt>
                </c:numCache>
              </c:numRef>
            </c:plus>
            <c:minus>
              <c:numRef>
                <c:f>Sheet2!$L$10:$O$10</c:f>
                <c:numCache>
                  <c:formatCode>General</c:formatCode>
                  <c:ptCount val="4"/>
                  <c:pt idx="0">
                    <c:v>0.118906792990398</c:v>
                  </c:pt>
                  <c:pt idx="1">
                    <c:v>0.110220497126649</c:v>
                  </c:pt>
                  <c:pt idx="2">
                    <c:v>0.148802840363819</c:v>
                  </c:pt>
                  <c:pt idx="3">
                    <c:v>0.131414283784907</c:v>
                  </c:pt>
                </c:numCache>
              </c:numRef>
            </c:minus>
          </c:errBars>
          <c:cat>
            <c:strRef>
              <c:f>Sheet2!$L$1:$O$1</c:f>
              <c:strCache>
                <c:ptCount val="4"/>
                <c:pt idx="0">
                  <c:v>3 DPI</c:v>
                </c:pt>
                <c:pt idx="1">
                  <c:v>5 DPI</c:v>
                </c:pt>
                <c:pt idx="2">
                  <c:v>7 DPI</c:v>
                </c:pt>
                <c:pt idx="3">
                  <c:v>9 DPI</c:v>
                </c:pt>
              </c:strCache>
            </c:strRef>
          </c:cat>
          <c:val>
            <c:numRef>
              <c:f>Sheet2!$L$5:$O$5</c:f>
              <c:numCache>
                <c:formatCode>0.0</c:formatCode>
                <c:ptCount val="4"/>
                <c:pt idx="0">
                  <c:v>1.201279145417216</c:v>
                </c:pt>
                <c:pt idx="1">
                  <c:v>1.263218031001135</c:v>
                </c:pt>
                <c:pt idx="2">
                  <c:v>1.357381840851444</c:v>
                </c:pt>
                <c:pt idx="3">
                  <c:v>1.337141851616702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071672"/>
        <c:axId val="2116076408"/>
      </c:barChart>
      <c:catAx>
        <c:axId val="2116071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/>
                <a:cs typeface="Times New Roman"/>
              </a:defRPr>
            </a:pPr>
            <a:endParaRPr lang="en-US"/>
          </a:p>
        </c:txPr>
        <c:crossAx val="2116076408"/>
        <c:crosses val="autoZero"/>
        <c:auto val="1"/>
        <c:lblAlgn val="ctr"/>
        <c:lblOffset val="100"/>
        <c:noMultiLvlLbl val="0"/>
      </c:catAx>
      <c:valAx>
        <c:axId val="2116076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>
                    <a:latin typeface="Times New Roman"/>
                    <a:cs typeface="Times New Roman"/>
                  </a:rPr>
                  <a:t>Ratio of</a:t>
                </a:r>
                <a:r>
                  <a:rPr lang="en-US" sz="1800" baseline="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Times New Roman"/>
                    <a:cs typeface="Times New Roman"/>
                  </a:rPr>
                  <a:t>Fungal</a:t>
                </a:r>
                <a:r>
                  <a:rPr lang="en-US" sz="1800" baseline="0" dirty="0">
                    <a:latin typeface="Times New Roman"/>
                    <a:cs typeface="Times New Roman"/>
                  </a:rPr>
                  <a:t>/Mock Inoculated Seedling </a:t>
                </a:r>
                <a:r>
                  <a:rPr lang="en-US" sz="1800" baseline="0" dirty="0" smtClean="0">
                    <a:latin typeface="Times New Roman"/>
                    <a:cs typeface="Times New Roman"/>
                  </a:rPr>
                  <a:t>Height +/- </a:t>
                </a:r>
                <a:r>
                  <a:rPr lang="en-US" sz="1800" baseline="0" dirty="0" err="1" smtClean="0">
                    <a:latin typeface="Times New Roman"/>
                    <a:cs typeface="Times New Roman"/>
                  </a:rPr>
                  <a:t>s.d.</a:t>
                </a:r>
                <a:endParaRPr lang="en-US" sz="1800" dirty="0">
                  <a:latin typeface="Times New Roman"/>
                  <a:cs typeface="Times New Roman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/>
                <a:cs typeface="Times New Roman"/>
              </a:defRPr>
            </a:pPr>
            <a:endParaRPr lang="en-US"/>
          </a:p>
        </c:txPr>
        <c:crossAx val="211607167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62603924967386"/>
          <c:y val="0.297348683138746"/>
          <c:w val="0.118671604628013"/>
          <c:h val="0.293057344053922"/>
        </c:manualLayout>
      </c:layout>
      <c:overlay val="0"/>
      <c:txPr>
        <a:bodyPr/>
        <a:lstStyle/>
        <a:p>
          <a:pPr>
            <a:defRPr sz="1800" b="1">
              <a:latin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616B-893C-1443-9AD1-AFC11B6BDA34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002E-B719-694B-AB0A-095AE708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002E-B719-694B-AB0A-095AE708C4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7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1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9C6-E3E3-F946-95A7-D72A75796A6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82D0-FAEF-A64C-A14C-BF01AB8A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65" y="1056081"/>
            <a:ext cx="3780160" cy="3549705"/>
          </a:xfrm>
          <a:prstGeom prst="rect">
            <a:avLst/>
          </a:prstGeom>
        </p:spPr>
      </p:pic>
      <p:pic>
        <p:nvPicPr>
          <p:cNvPr id="5" name="Picture 4" descr="Ct-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" y="1056081"/>
            <a:ext cx="3780160" cy="3549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465" y="109518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265" y="109518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4104" y="4618105"/>
            <a:ext cx="7560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Figure </a:t>
            </a:r>
            <a:r>
              <a:rPr lang="en-US" sz="1600" b="1" dirty="0">
                <a:latin typeface="Times New Roman"/>
                <a:cs typeface="Times New Roman"/>
              </a:rPr>
              <a:t>1</a:t>
            </a:r>
            <a:r>
              <a:rPr lang="en-US" sz="1600" b="1" dirty="0" smtClean="0">
                <a:latin typeface="Times New Roman"/>
                <a:cs typeface="Times New Roman"/>
              </a:rPr>
              <a:t>. GFP-labeled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dirty="0" smtClean="0">
                <a:latin typeface="Times New Roman"/>
                <a:cs typeface="Times New Roman"/>
              </a:rPr>
              <a:t> hyphae on maize seedling root surface. </a:t>
            </a:r>
            <a:r>
              <a:rPr lang="en-US" sz="1600" dirty="0" smtClean="0">
                <a:latin typeface="Times New Roman"/>
                <a:cs typeface="Times New Roman"/>
              </a:rPr>
              <a:t>Fluorescence microscopic photographs of </a:t>
            </a:r>
            <a:r>
              <a:rPr lang="en-US" sz="1600" b="1" dirty="0" smtClean="0">
                <a:latin typeface="Times New Roman"/>
                <a:cs typeface="Times New Roman"/>
              </a:rPr>
              <a:t>A. </a:t>
            </a:r>
            <a:r>
              <a:rPr lang="en-US" sz="1600" dirty="0" smtClean="0">
                <a:latin typeface="Times New Roman"/>
                <a:cs typeface="Times New Roman"/>
              </a:rPr>
              <a:t>mock-inoculated, and </a:t>
            </a:r>
            <a:r>
              <a:rPr lang="en-US" sz="1600" b="1" dirty="0" smtClean="0">
                <a:latin typeface="Times New Roman"/>
                <a:cs typeface="Times New Roman"/>
              </a:rPr>
              <a:t>B. </a:t>
            </a:r>
            <a:r>
              <a:rPr lang="en-US" sz="1600" i="1" dirty="0" smtClean="0">
                <a:latin typeface="Times New Roman"/>
                <a:cs typeface="Times New Roman"/>
              </a:rPr>
              <a:t>F. </a:t>
            </a:r>
            <a:r>
              <a:rPr lang="en-US" sz="1600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spores inoculated B73 maize seedling roots taken at six days post-inoculation. Fungal hyphae shown in bright blue color.</a:t>
            </a:r>
            <a:endParaRPr lang="en-US" sz="1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31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91070" y="5156714"/>
            <a:ext cx="839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Figure </a:t>
            </a:r>
            <a:r>
              <a:rPr lang="en-US" sz="1600" b="1" dirty="0" smtClean="0">
                <a:latin typeface="Times New Roman"/>
                <a:cs typeface="Times New Roman"/>
              </a:rPr>
              <a:t>2.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i="1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inoculation induces shoot elongation. </a:t>
            </a:r>
            <a:r>
              <a:rPr lang="en-US" sz="1600" dirty="0" smtClean="0">
                <a:latin typeface="Times New Roman"/>
                <a:cs typeface="Times New Roman"/>
              </a:rPr>
              <a:t>Each column represents the average ratio of fungal- and mock-inoculated seedling height of 9 commercial maize hybrids inoculated with the same </a:t>
            </a:r>
            <a:r>
              <a:rPr lang="en-US" sz="1600" i="1" dirty="0" smtClean="0">
                <a:latin typeface="Times New Roman"/>
                <a:cs typeface="Times New Roman"/>
              </a:rPr>
              <a:t>F. </a:t>
            </a:r>
            <a:r>
              <a:rPr lang="en-US" sz="1600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isolate measured at different days post-inoculation (DPI). This phenotype was not determined (N.D.) for Gz941 inoculated seedlings at 9 DPI. 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5519" y="856480"/>
            <a:ext cx="8604959" cy="4145963"/>
            <a:chOff x="285519" y="1132129"/>
            <a:chExt cx="8604959" cy="4145963"/>
          </a:xfrm>
        </p:grpSpPr>
        <p:graphicFrame>
          <p:nvGraphicFramePr>
            <p:cNvPr id="41" name="Chart 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1643368"/>
                </p:ext>
              </p:extLst>
            </p:nvPr>
          </p:nvGraphicFramePr>
          <p:xfrm>
            <a:off x="285519" y="1132129"/>
            <a:ext cx="8604959" cy="414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 rot="16200000">
              <a:off x="6803234" y="4321785"/>
              <a:ext cx="738412" cy="37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N.D.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8350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742" y="5585403"/>
            <a:ext cx="8777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Figure </a:t>
            </a:r>
            <a:r>
              <a:rPr lang="en-US" sz="1600" b="1" dirty="0" smtClean="0">
                <a:latin typeface="Times New Roman"/>
                <a:cs typeface="Times New Roman"/>
              </a:rPr>
              <a:t>3.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i="1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inoculation induces root reduction. </a:t>
            </a:r>
            <a:r>
              <a:rPr lang="en-US" sz="1600" dirty="0" smtClean="0">
                <a:latin typeface="Times New Roman"/>
                <a:cs typeface="Times New Roman"/>
              </a:rPr>
              <a:t>Total root length measured by an image analysis algorithm implemented in </a:t>
            </a:r>
            <a:r>
              <a:rPr lang="en-US" sz="1600" dirty="0" err="1" smtClean="0">
                <a:latin typeface="Times New Roman"/>
                <a:cs typeface="Times New Roman"/>
              </a:rPr>
              <a:t>RootReader</a:t>
            </a:r>
            <a:r>
              <a:rPr lang="en-US" sz="1600" dirty="0" smtClean="0">
                <a:latin typeface="Times New Roman"/>
                <a:cs typeface="Times New Roman"/>
              </a:rPr>
              <a:t> 2D software (</a:t>
            </a:r>
            <a:r>
              <a:rPr lang="en-US" sz="1600" b="1" dirty="0" smtClean="0">
                <a:latin typeface="Times New Roman"/>
                <a:cs typeface="Times New Roman"/>
              </a:rPr>
              <a:t>A</a:t>
            </a:r>
            <a:r>
              <a:rPr lang="en-US" sz="1600" dirty="0" smtClean="0">
                <a:latin typeface="Times New Roman"/>
                <a:cs typeface="Times New Roman"/>
              </a:rPr>
              <a:t>). Each column represents the average ratio of fungal- and mock-inoculated seedling height of 9 commercial maize hybrids inoculated by the same </a:t>
            </a:r>
            <a:r>
              <a:rPr lang="en-US" sz="1600" i="1" dirty="0" smtClean="0">
                <a:latin typeface="Times New Roman"/>
                <a:cs typeface="Times New Roman"/>
              </a:rPr>
              <a:t>F. </a:t>
            </a:r>
            <a:r>
              <a:rPr lang="en-US" sz="1600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isolate measured at 9 DPI (</a:t>
            </a:r>
            <a:r>
              <a:rPr lang="en-US" sz="1600" b="1" dirty="0" smtClean="0">
                <a:latin typeface="Times New Roman"/>
                <a:cs typeface="Times New Roman"/>
              </a:rPr>
              <a:t>B</a:t>
            </a:r>
            <a:r>
              <a:rPr lang="en-US" sz="1600" dirty="0" smtClean="0">
                <a:latin typeface="Times New Roman"/>
                <a:cs typeface="Times New Roman"/>
              </a:rPr>
              <a:t>). Local root browning and shrinkage at 11 DPI (</a:t>
            </a:r>
            <a:r>
              <a:rPr lang="en-US" sz="1600" b="1" dirty="0" smtClean="0">
                <a:latin typeface="Times New Roman"/>
                <a:cs typeface="Times New Roman"/>
              </a:rPr>
              <a:t>C</a:t>
            </a:r>
            <a:r>
              <a:rPr lang="en-US" sz="1600" dirty="0" smtClean="0">
                <a:latin typeface="Times New Roman"/>
                <a:cs typeface="Times New Roman"/>
              </a:rPr>
              <a:t>).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pic>
        <p:nvPicPr>
          <p:cNvPr id="11" name="Picture 10" descr="Screen Shot 2016-02-24 at 4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05" y="233095"/>
            <a:ext cx="4519080" cy="2727122"/>
          </a:xfrm>
          <a:prstGeom prst="rect">
            <a:avLst/>
          </a:prstGeom>
        </p:spPr>
      </p:pic>
      <p:pic>
        <p:nvPicPr>
          <p:cNvPr id="8" name="Picture 7" descr="B73_Gz014_03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811" y="233094"/>
            <a:ext cx="2072229" cy="5337034"/>
          </a:xfrm>
          <a:prstGeom prst="rect">
            <a:avLst/>
          </a:prstGeom>
        </p:spPr>
      </p:pic>
      <p:pic>
        <p:nvPicPr>
          <p:cNvPr id="9" name="Picture 8" descr="B73_mock_03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1" y="233094"/>
            <a:ext cx="2115763" cy="5337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4828" y="233094"/>
            <a:ext cx="325212" cy="381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6506" y="23309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8805" y="2960218"/>
            <a:ext cx="4506330" cy="2625186"/>
            <a:chOff x="1552441" y="1070077"/>
            <a:chExt cx="4167701" cy="2620191"/>
          </a:xfrm>
        </p:grpSpPr>
        <p:pic>
          <p:nvPicPr>
            <p:cNvPr id="17" name="Picture 16" descr="3DPI_Gz014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1" y="1070077"/>
              <a:ext cx="4167701" cy="2620191"/>
            </a:xfrm>
            <a:prstGeom prst="rect">
              <a:avLst/>
            </a:prstGeom>
          </p:spPr>
        </p:pic>
        <p:sp>
          <p:nvSpPr>
            <p:cNvPr id="18" name="Isosceles Triangle 17"/>
            <p:cNvSpPr/>
            <p:nvPr/>
          </p:nvSpPr>
          <p:spPr>
            <a:xfrm>
              <a:off x="2413546" y="3031669"/>
              <a:ext cx="63991" cy="1162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393641" y="2849809"/>
              <a:ext cx="63991" cy="1162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3332778" y="3147899"/>
              <a:ext cx="63991" cy="1162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502927" y="2688181"/>
              <a:ext cx="63991" cy="1162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99591" y="296021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2789" y="5188160"/>
            <a:ext cx="705022" cy="381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Mock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504" y="5188160"/>
            <a:ext cx="752383" cy="381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Gz014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15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05391"/>
              </p:ext>
            </p:extLst>
          </p:nvPr>
        </p:nvGraphicFramePr>
        <p:xfrm>
          <a:off x="1102695" y="2320858"/>
          <a:ext cx="7108445" cy="1435100"/>
        </p:xfrm>
        <a:graphic>
          <a:graphicData uri="http://schemas.openxmlformats.org/drawingml/2006/table">
            <a:tbl>
              <a:tblPr/>
              <a:tblGrid>
                <a:gridCol w="1875746"/>
                <a:gridCol w="753000"/>
                <a:gridCol w="1132232"/>
                <a:gridCol w="974703"/>
                <a:gridCol w="1043622"/>
                <a:gridCol w="132914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Sum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Mean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 value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(&gt;F)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Fungal Isolate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21.113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0.000128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Maize Genotype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0.823373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F.I. : M.G.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0.0533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0.0533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0.804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0.379069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Residuals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1.5251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0.0663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2694" y="4142719"/>
            <a:ext cx="7108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Table 1. Summary of analysis of variance on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dirty="0" smtClean="0">
                <a:latin typeface="Times New Roman"/>
                <a:cs typeface="Times New Roman"/>
              </a:rPr>
              <a:t>-induced seedling lodging rate measured at 14 DPI. </a:t>
            </a:r>
            <a:endParaRPr lang="en-US" sz="1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92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24 at 2.47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79" y="132352"/>
            <a:ext cx="6145304" cy="5065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070" y="5353606"/>
            <a:ext cx="839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Figure </a:t>
            </a:r>
            <a:r>
              <a:rPr lang="en-US" sz="1600" b="1" dirty="0" smtClean="0">
                <a:latin typeface="Times New Roman"/>
                <a:cs typeface="Times New Roman"/>
              </a:rPr>
              <a:t>4.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i="1" dirty="0">
                <a:latin typeface="Times New Roman"/>
                <a:cs typeface="Times New Roman"/>
              </a:rPr>
              <a:t>-</a:t>
            </a:r>
            <a:r>
              <a:rPr lang="en-US" sz="1600" b="1" dirty="0" smtClean="0">
                <a:latin typeface="Times New Roman"/>
                <a:cs typeface="Times New Roman"/>
              </a:rPr>
              <a:t>induced lodging rate is primarily determined by fungal isolate. </a:t>
            </a:r>
            <a:r>
              <a:rPr lang="en-US" sz="1600" dirty="0" smtClean="0">
                <a:latin typeface="Times New Roman"/>
                <a:cs typeface="Times New Roman"/>
              </a:rPr>
              <a:t>Each column represents the average lodging rate of A. the same maize hybrid inoculated with four different fungal isolates, or B. nine maize hybrids inoculated with the same fungal isolate.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8" y="132352"/>
            <a:ext cx="325212" cy="36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398" y="276559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2620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24 at 5.0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5" y="3294753"/>
            <a:ext cx="3573176" cy="2639400"/>
          </a:xfrm>
          <a:prstGeom prst="rect">
            <a:avLst/>
          </a:prstGeom>
        </p:spPr>
      </p:pic>
      <p:pic>
        <p:nvPicPr>
          <p:cNvPr id="5" name="Picture 4" descr="Screen Shot 2016-02-24 at 5.02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5" y="699590"/>
            <a:ext cx="3573176" cy="2637733"/>
          </a:xfrm>
          <a:prstGeom prst="rect">
            <a:avLst/>
          </a:prstGeom>
        </p:spPr>
      </p:pic>
      <p:pic>
        <p:nvPicPr>
          <p:cNvPr id="6" name="Picture 5" descr="Screen Shot 2016-02-24 at 5.0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51" y="631553"/>
            <a:ext cx="3573177" cy="266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1346" y="630499"/>
            <a:ext cx="325212" cy="36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685" y="3294753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3862" y="630499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B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1555" y="3371512"/>
            <a:ext cx="3493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Figure </a:t>
            </a:r>
            <a:r>
              <a:rPr lang="en-US" sz="1600" b="1" dirty="0" smtClean="0">
                <a:latin typeface="Times New Roman"/>
                <a:cs typeface="Times New Roman"/>
              </a:rPr>
              <a:t>5. </a:t>
            </a:r>
            <a:r>
              <a:rPr lang="en-US" sz="1600" b="1" dirty="0" smtClean="0">
                <a:latin typeface="Times New Roman"/>
                <a:cs typeface="Times New Roman"/>
              </a:rPr>
              <a:t>Extent of 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i="1" dirty="0" smtClean="0">
                <a:latin typeface="Times New Roman"/>
                <a:cs typeface="Times New Roman"/>
              </a:rPr>
              <a:t>-</a:t>
            </a:r>
            <a:r>
              <a:rPr lang="en-US" sz="1600" b="1" dirty="0" smtClean="0">
                <a:latin typeface="Times New Roman"/>
                <a:cs typeface="Times New Roman"/>
              </a:rPr>
              <a:t>induced changes in shoot growth positively correlates with later seedling lodging rate. </a:t>
            </a:r>
            <a:r>
              <a:rPr lang="en-US" sz="1600" i="1" dirty="0" smtClean="0">
                <a:latin typeface="Times New Roman"/>
                <a:cs typeface="Times New Roman"/>
              </a:rPr>
              <a:t>F. </a:t>
            </a:r>
            <a:r>
              <a:rPr lang="en-US" sz="1600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i="1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induced changes in seedling elongation measured at </a:t>
            </a:r>
            <a:r>
              <a:rPr lang="en-US" sz="1600" b="1" dirty="0" smtClean="0">
                <a:latin typeface="Times New Roman"/>
                <a:cs typeface="Times New Roman"/>
              </a:rPr>
              <a:t>A</a:t>
            </a:r>
            <a:r>
              <a:rPr lang="en-US" sz="1600" dirty="0" smtClean="0">
                <a:latin typeface="Times New Roman"/>
                <a:cs typeface="Times New Roman"/>
              </a:rPr>
              <a:t>. 9 DPI and </a:t>
            </a:r>
            <a:r>
              <a:rPr lang="en-US" sz="1600" b="1" dirty="0" smtClean="0">
                <a:latin typeface="Times New Roman"/>
                <a:cs typeface="Times New Roman"/>
              </a:rPr>
              <a:t>B</a:t>
            </a:r>
            <a:r>
              <a:rPr lang="en-US" sz="1600" dirty="0" smtClean="0">
                <a:latin typeface="Times New Roman"/>
                <a:cs typeface="Times New Roman"/>
              </a:rPr>
              <a:t>. 3 DPI, and </a:t>
            </a:r>
            <a:r>
              <a:rPr lang="en-US" sz="1600" b="1" dirty="0" smtClean="0">
                <a:latin typeface="Times New Roman"/>
                <a:cs typeface="Times New Roman"/>
              </a:rPr>
              <a:t>C</a:t>
            </a:r>
            <a:r>
              <a:rPr lang="en-US" sz="1600" dirty="0" smtClean="0">
                <a:latin typeface="Times New Roman"/>
                <a:cs typeface="Times New Roman"/>
              </a:rPr>
              <a:t>. earlier third leaf emergence measured at 7 DPI are positively correlated with seedling lodging rate measured at 14 DPI.</a:t>
            </a:r>
            <a:endParaRPr lang="en-US" sz="1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22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59799"/>
              </p:ext>
            </p:extLst>
          </p:nvPr>
        </p:nvGraphicFramePr>
        <p:xfrm>
          <a:off x="606533" y="1804796"/>
          <a:ext cx="8000769" cy="2428692"/>
        </p:xfrm>
        <a:graphic>
          <a:graphicData uri="http://schemas.openxmlformats.org/drawingml/2006/table">
            <a:tbl>
              <a:tblPr/>
              <a:tblGrid>
                <a:gridCol w="676855"/>
                <a:gridCol w="1128091"/>
                <a:gridCol w="1128091"/>
                <a:gridCol w="1128091"/>
                <a:gridCol w="1405775"/>
                <a:gridCol w="1405775"/>
                <a:gridCol w="1128091"/>
              </a:tblGrid>
              <a:tr h="40478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Seedling Elongation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Third Leaf Emergence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78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 DPI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 DPI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 DPI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 DPI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 DPI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 DPI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0.481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0.692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0.776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0.683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782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r^2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0.231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0.479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0.602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0.466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3.735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3.196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5.586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5.450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3.915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6.87E-04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3.00E-03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2.98E-06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2.74E-08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4.47E-06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4.13E-04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90876" y="2278022"/>
            <a:ext cx="446491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6533" y="2692495"/>
            <a:ext cx="524925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08188" y="2278022"/>
            <a:ext cx="259911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08188" y="2692495"/>
            <a:ext cx="259911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6533" y="4495509"/>
            <a:ext cx="800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Table 2. </a:t>
            </a:r>
            <a:r>
              <a:rPr lang="en-US" sz="1600" b="1" i="1" dirty="0" smtClean="0">
                <a:latin typeface="Times New Roman"/>
                <a:cs typeface="Times New Roman"/>
              </a:rPr>
              <a:t>F. </a:t>
            </a:r>
            <a:r>
              <a:rPr lang="en-US" sz="1600" b="1" i="1" dirty="0" err="1" smtClean="0">
                <a:latin typeface="Times New Roman"/>
                <a:cs typeface="Times New Roman"/>
              </a:rPr>
              <a:t>graminearum</a:t>
            </a:r>
            <a:r>
              <a:rPr lang="en-US" sz="1600" b="1" i="1" dirty="0" smtClean="0">
                <a:latin typeface="Times New Roman"/>
                <a:cs typeface="Times New Roman"/>
              </a:rPr>
              <a:t>-</a:t>
            </a:r>
            <a:r>
              <a:rPr lang="en-US" sz="1600" b="1" dirty="0" smtClean="0">
                <a:latin typeface="Times New Roman"/>
                <a:cs typeface="Times New Roman"/>
              </a:rPr>
              <a:t>induced root reduction, quantified by ratio of total root length of  fungal-/mock-inoculated seedlings, is positively correlated with accelerated shoot growth and development.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9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501</Words>
  <Application>Microsoft Macintosh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Shaoqun (Simon) Zhou</dc:creator>
  <cp:lastModifiedBy>Shaoqun (Simon) Zhou</cp:lastModifiedBy>
  <cp:revision>18</cp:revision>
  <dcterms:created xsi:type="dcterms:W3CDTF">2016-02-24T19:47:04Z</dcterms:created>
  <dcterms:modified xsi:type="dcterms:W3CDTF">2016-03-30T08:13:56Z</dcterms:modified>
</cp:coreProperties>
</file>