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6" r:id="rId20"/>
    <p:sldId id="273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a9470b87f9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a9470b87f9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abaab97db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abaab97db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9470b87f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a9470b87f9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a9470b87f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a9470b87f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a9470b87f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a9470b87f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a9470b87f9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a9470b87f9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a9470b87f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a9470b87f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a9470b87f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a9470b87f9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a9693cf2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a9693cf2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555d0f45d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555d0f45d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abaab97db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abaab97db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e44029b5d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e44029b5d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e44029b5da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e44029b5da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a9470b87f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a9470b87f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ac1f6df1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ac1f6df1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a9470b87f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a9470b87f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a9470b87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a9470b87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867" y="3200400"/>
            <a:ext cx="8221133" cy="800100"/>
          </a:xfrm>
        </p:spPr>
        <p:txBody>
          <a:bodyPr/>
          <a:lstStyle>
            <a:lvl1pPr marL="0" indent="0" algn="l">
              <a:buNone/>
              <a:defRPr sz="1500" baseline="0">
                <a:solidFill>
                  <a:srgbClr val="2E1A47"/>
                </a:solidFill>
                <a:latin typeface="+mj-lt"/>
                <a:ea typeface="Verdana" charset="0"/>
                <a:cs typeface="Verdana" charset="0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dirty="0"/>
              <a:t>Click to edit subtitle or presenter details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400" y="2343150"/>
            <a:ext cx="8229600" cy="857250"/>
          </a:xfrm>
        </p:spPr>
        <p:txBody>
          <a:bodyPr anchor="b"/>
          <a:lstStyle>
            <a:lvl1pPr algn="l">
              <a:defRPr sz="2400" b="1" i="0" cap="all" baseline="0">
                <a:solidFill>
                  <a:srgbClr val="2E1A47"/>
                </a:solidFill>
                <a:latin typeface="+mj-lt"/>
                <a:ea typeface="Verdana" charset="0"/>
                <a:cs typeface="Verdan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01CE1E1A-45EB-A642-A993-90947511DE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71949" y="1064110"/>
            <a:ext cx="4591049" cy="99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12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4195574"/>
            <a:ext cx="8534400" cy="433577"/>
          </a:xfrm>
        </p:spPr>
        <p:txBody>
          <a:bodyPr anchor="b"/>
          <a:lstStyle>
            <a:lvl1pPr algn="l">
              <a:defRPr sz="1050" b="1">
                <a:solidFill>
                  <a:srgbClr val="2E1A47"/>
                </a:solidFill>
              </a:defRPr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742951"/>
            <a:ext cx="8534400" cy="3371849"/>
          </a:xfrm>
        </p:spPr>
        <p:txBody>
          <a:bodyPr/>
          <a:lstStyle>
            <a:lvl1pPr marL="0" indent="0">
              <a:buNone/>
              <a:defRPr sz="2400">
                <a:solidFill>
                  <a:srgbClr val="2E1A47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4629150"/>
            <a:ext cx="8534400" cy="342900"/>
          </a:xfrm>
        </p:spPr>
        <p:txBody>
          <a:bodyPr/>
          <a:lstStyle>
            <a:lvl1pPr marL="0" indent="0">
              <a:buNone/>
              <a:defRPr sz="825" i="1">
                <a:solidFill>
                  <a:srgbClr val="2E1A47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Photo credit</a:t>
            </a:r>
          </a:p>
        </p:txBody>
      </p:sp>
      <p:pic>
        <p:nvPicPr>
          <p:cNvPr id="6" name="Picture 5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5FED6EC6-9A9E-CD46-B74D-88FC06A195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742951"/>
            <a:ext cx="4191000" cy="3371849"/>
          </a:xfrm>
        </p:spPr>
        <p:txBody>
          <a:bodyPr/>
          <a:lstStyle>
            <a:lvl1pPr marL="0" indent="0">
              <a:buNone/>
              <a:defRPr sz="2400">
                <a:solidFill>
                  <a:srgbClr val="2E1A47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4648200" y="742951"/>
            <a:ext cx="4191000" cy="3371849"/>
          </a:xfrm>
        </p:spPr>
        <p:txBody>
          <a:bodyPr/>
          <a:lstStyle>
            <a:lvl1pPr marL="0" indent="0">
              <a:buNone/>
              <a:defRPr sz="2400">
                <a:solidFill>
                  <a:srgbClr val="2E1A47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4195573"/>
            <a:ext cx="4191000" cy="514386"/>
          </a:xfrm>
        </p:spPr>
        <p:txBody>
          <a:bodyPr anchor="b"/>
          <a:lstStyle>
            <a:lvl1pPr algn="l">
              <a:defRPr sz="1050" b="1">
                <a:solidFill>
                  <a:srgbClr val="2E1A47"/>
                </a:solidFill>
              </a:defRPr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4709923"/>
            <a:ext cx="4191000" cy="262127"/>
          </a:xfrm>
        </p:spPr>
        <p:txBody>
          <a:bodyPr/>
          <a:lstStyle>
            <a:lvl1pPr marL="0" indent="0">
              <a:buNone/>
              <a:defRPr sz="825" i="1">
                <a:solidFill>
                  <a:srgbClr val="2E1A47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Photo credit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648200" y="4709923"/>
            <a:ext cx="4191000" cy="262127"/>
          </a:xfrm>
        </p:spPr>
        <p:txBody>
          <a:bodyPr/>
          <a:lstStyle>
            <a:lvl1pPr marL="0" indent="0">
              <a:buNone/>
              <a:defRPr sz="825" i="1">
                <a:solidFill>
                  <a:srgbClr val="2E1A47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Photo credit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648200" y="4195763"/>
            <a:ext cx="4191000" cy="514161"/>
          </a:xfrm>
        </p:spPr>
        <p:txBody>
          <a:bodyPr anchor="b"/>
          <a:lstStyle>
            <a:lvl1pPr>
              <a:defRPr sz="1050" b="1" baseline="0">
                <a:solidFill>
                  <a:srgbClr val="2E1A47"/>
                </a:solidFill>
              </a:defRPr>
            </a:lvl1pPr>
          </a:lstStyle>
          <a:p>
            <a:pPr marL="257175" marR="0" lvl="0" indent="-257175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Caption</a:t>
            </a:r>
          </a:p>
        </p:txBody>
      </p:sp>
      <p:pic>
        <p:nvPicPr>
          <p:cNvPr id="9" name="Picture 8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FD1E0C8B-8999-FB4E-B386-87D0CC38BA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30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CAF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286250" y="1543050"/>
            <a:ext cx="4461510" cy="1780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kern="1300" spc="0" baseline="0" dirty="0">
                <a:solidFill>
                  <a:srgbClr val="2E1A47"/>
                </a:solidFill>
                <a:effectLst/>
                <a:latin typeface="+mj-lt"/>
              </a:rPr>
              <a:t>The College of Agriculture, Forestry and Life Sciences </a:t>
            </a:r>
            <a:r>
              <a:rPr lang="en-US" sz="1500" kern="1300" spc="0" baseline="0" dirty="0">
                <a:solidFill>
                  <a:srgbClr val="2E1A47"/>
                </a:solidFill>
                <a:effectLst/>
                <a:latin typeface="+mj-lt"/>
              </a:rPr>
              <a:t>is deeply rooted in Clemson University’s heritage as a land-grant institution, advancing founder Thomas Green Clemson’s vision of higher education that benefits South Carolina.</a:t>
            </a:r>
          </a:p>
        </p:txBody>
      </p:sp>
      <p:pic>
        <p:nvPicPr>
          <p:cNvPr id="7" name="Picture 6" descr="Image of a bee on a flower.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85800" y="1085850"/>
            <a:ext cx="3309630" cy="3486663"/>
          </a:xfrm>
          <a:prstGeom prst="rect">
            <a:avLst/>
          </a:prstGeom>
        </p:spPr>
      </p:pic>
      <p:pic>
        <p:nvPicPr>
          <p:cNvPr id="5" name="Picture 4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082CD7D1-4191-B84E-832A-B8B766A10C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85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Exten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57650" y="1371599"/>
            <a:ext cx="4286250" cy="212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kern="1300" spc="0" baseline="0" dirty="0">
                <a:solidFill>
                  <a:srgbClr val="2E1A47"/>
                </a:solidFill>
                <a:effectLst/>
                <a:latin typeface="+mj-lt"/>
              </a:rPr>
              <a:t>Clemson Extension </a:t>
            </a:r>
            <a:r>
              <a:rPr lang="en-US" sz="1500" kern="1300" spc="0" baseline="0" dirty="0">
                <a:solidFill>
                  <a:srgbClr val="2E1A47"/>
                </a:solidFill>
                <a:effectLst/>
                <a:latin typeface="+mj-lt"/>
              </a:rPr>
              <a:t>helps improve the quality of life of all South Carolinians by providing unbiased, research-based information through an array of public outreach programs in youth development; agribusiness; agriculture; food, nutrition and health; and natural resources.</a:t>
            </a:r>
          </a:p>
        </p:txBody>
      </p:sp>
      <p:pic>
        <p:nvPicPr>
          <p:cNvPr id="7" name="Picture 6" descr="Group of students in a school garden.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028701"/>
            <a:ext cx="2971800" cy="3477890"/>
          </a:xfrm>
          <a:prstGeom prst="rect">
            <a:avLst/>
          </a:prstGeom>
        </p:spPr>
      </p:pic>
      <p:pic>
        <p:nvPicPr>
          <p:cNvPr id="5" name="Picture 4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1BFD0B26-0753-A44F-854C-FCAEB277EA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38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P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1" y="3012207"/>
            <a:ext cx="5962649" cy="143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kern="1300" spc="0" baseline="0" dirty="0">
                <a:solidFill>
                  <a:srgbClr val="2E1A47"/>
                </a:solidFill>
                <a:effectLst/>
                <a:latin typeface="+mj-lt"/>
              </a:rPr>
              <a:t>Clemson Public Service and Agriculture</a:t>
            </a:r>
          </a:p>
          <a:p>
            <a:pPr marL="0" marR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0" kern="1300" spc="0" baseline="0" dirty="0">
                <a:solidFill>
                  <a:srgbClr val="2E1A47"/>
                </a:solidFill>
                <a:effectLst/>
                <a:latin typeface="+mj-lt"/>
              </a:rPr>
              <a:t>delivers impartial, science-based information</a:t>
            </a:r>
          </a:p>
          <a:p>
            <a:pPr marL="0" marR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0" kern="1300" spc="0" baseline="0" dirty="0">
                <a:solidFill>
                  <a:srgbClr val="2E1A47"/>
                </a:solidFill>
                <a:effectLst/>
                <a:latin typeface="+mj-lt"/>
              </a:rPr>
              <a:t>through research, outreach and regulatory programs</a:t>
            </a:r>
          </a:p>
          <a:p>
            <a:pPr marL="0" marR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0" kern="1300" spc="0" baseline="0" dirty="0">
                <a:solidFill>
                  <a:srgbClr val="2E1A47"/>
                </a:solidFill>
                <a:effectLst/>
                <a:latin typeface="+mj-lt"/>
              </a:rPr>
              <a:t>designed to improve the quality of life in South Carolina.</a:t>
            </a:r>
          </a:p>
        </p:txBody>
      </p:sp>
      <p:pic>
        <p:nvPicPr>
          <p:cNvPr id="2" name="Picture 1" descr="Map of South Carolina showing where Clemson Public Service and Agriculture units are located across the state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788281"/>
            <a:ext cx="5198891" cy="4126619"/>
          </a:xfrm>
          <a:prstGeom prst="rect">
            <a:avLst/>
          </a:prstGeom>
        </p:spPr>
      </p:pic>
      <p:pic>
        <p:nvPicPr>
          <p:cNvPr id="6" name="Picture 5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C12339A6-2BB1-7A4E-9654-9786D7B21B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57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0292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6759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685800"/>
            <a:ext cx="8681720" cy="45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80" y="1257300"/>
            <a:ext cx="8681720" cy="36576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A29D10A6-8DD1-B744-9065-1BAAFEFFE4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78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80" y="742950"/>
            <a:ext cx="8681720" cy="417195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8FAFD8D3-79DD-E14C-BCB8-B9F40CD9F5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85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2400" b="1" cap="all">
                <a:solidFill>
                  <a:srgbClr val="2E1A4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2E1A47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1" y="3305175"/>
            <a:ext cx="7656513" cy="0"/>
          </a:xfrm>
          <a:prstGeom prst="line">
            <a:avLst/>
          </a:prstGeom>
          <a:ln w="12700">
            <a:solidFill>
              <a:srgbClr val="522D8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B8FAF6D0-8B4E-734E-9264-BC36084B96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38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8686800" cy="514350"/>
          </a:xfrm>
        </p:spPr>
        <p:txBody>
          <a:bodyPr/>
          <a:lstStyle>
            <a:lvl1pPr>
              <a:defRPr sz="2400">
                <a:solidFill>
                  <a:srgbClr val="2E1A4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14450"/>
            <a:ext cx="4267200" cy="3600450"/>
          </a:xfrm>
        </p:spPr>
        <p:txBody>
          <a:bodyPr/>
          <a:lstStyle>
            <a:lvl1pPr>
              <a:defRPr sz="1800">
                <a:solidFill>
                  <a:srgbClr val="2E1A47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4450"/>
            <a:ext cx="4267200" cy="3600450"/>
          </a:xfrm>
        </p:spPr>
        <p:txBody>
          <a:bodyPr/>
          <a:lstStyle>
            <a:lvl1pPr>
              <a:defRPr sz="1800">
                <a:solidFill>
                  <a:srgbClr val="2E1A47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4953C313-7F6E-F147-82E8-88E80AA46E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83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8686800" cy="459486"/>
          </a:xfrm>
        </p:spPr>
        <p:txBody>
          <a:bodyPr/>
          <a:lstStyle>
            <a:lvl1pPr>
              <a:defRPr sz="2400">
                <a:solidFill>
                  <a:srgbClr val="2E1A4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680" y="1257300"/>
            <a:ext cx="4263708" cy="342900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rgbClr val="2E1A47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737122"/>
            <a:ext cx="4268788" cy="3181932"/>
          </a:xfrm>
        </p:spPr>
        <p:txBody>
          <a:bodyPr/>
          <a:lstStyle>
            <a:lvl1pPr>
              <a:defRPr sz="1350">
                <a:solidFill>
                  <a:srgbClr val="2E1A47"/>
                </a:solidFill>
              </a:defRPr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7300"/>
            <a:ext cx="4260215" cy="342900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rgbClr val="2E1A47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37121"/>
            <a:ext cx="4270375" cy="3177779"/>
          </a:xfrm>
        </p:spPr>
        <p:txBody>
          <a:bodyPr/>
          <a:lstStyle>
            <a:lvl1pPr>
              <a:defRPr sz="1350">
                <a:solidFill>
                  <a:srgbClr val="2E1A47"/>
                </a:solidFill>
              </a:defRPr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B9CBEC50-F6E2-D346-AD3B-D7AB2E858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30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228850"/>
            <a:ext cx="8686800" cy="514350"/>
          </a:xfrm>
        </p:spPr>
        <p:txBody>
          <a:bodyPr/>
          <a:lstStyle>
            <a:lvl1pPr>
              <a:defRPr sz="3300" b="1" cap="all" baseline="0">
                <a:solidFill>
                  <a:srgbClr val="2E1A47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pic>
        <p:nvPicPr>
          <p:cNvPr id="4" name="Picture 3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AD823CC4-51A9-3E4D-9E27-79F5D51CA3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85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BA80A8D1-BF7B-1E4C-9209-4805D65CD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53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6118" y="742951"/>
            <a:ext cx="3150553" cy="547439"/>
          </a:xfrm>
        </p:spPr>
        <p:txBody>
          <a:bodyPr anchor="b"/>
          <a:lstStyle>
            <a:lvl1pPr algn="l">
              <a:defRPr sz="1050" b="1">
                <a:solidFill>
                  <a:srgbClr val="2E1A4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742950"/>
            <a:ext cx="5340350" cy="4114800"/>
          </a:xfrm>
        </p:spPr>
        <p:txBody>
          <a:bodyPr/>
          <a:lstStyle>
            <a:lvl1pPr>
              <a:defRPr sz="1800">
                <a:solidFill>
                  <a:srgbClr val="2E1A47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5958" y="1371600"/>
            <a:ext cx="3160713" cy="3486151"/>
          </a:xfrm>
        </p:spPr>
        <p:txBody>
          <a:bodyPr/>
          <a:lstStyle>
            <a:lvl1pPr marL="0" indent="0">
              <a:buNone/>
              <a:defRPr sz="825" i="1">
                <a:solidFill>
                  <a:srgbClr val="2E1A47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F36071E0-392A-5E42-871A-02AE561CB7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35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97155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57351"/>
            <a:ext cx="8686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2E1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" name="Rectangle 5"/>
          <p:cNvSpPr/>
          <p:nvPr/>
        </p:nvSpPr>
        <p:spPr>
          <a:xfrm>
            <a:off x="0" y="538701"/>
            <a:ext cx="9144000" cy="89949"/>
          </a:xfrm>
          <a:prstGeom prst="rect">
            <a:avLst/>
          </a:prstGeom>
          <a:solidFill>
            <a:srgbClr val="F5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EB7A9E-25CA-D24E-8FED-ACC43F8E20B1}"/>
              </a:ext>
            </a:extLst>
          </p:cNvPr>
          <p:cNvSpPr/>
          <p:nvPr userDrawn="1"/>
        </p:nvSpPr>
        <p:spPr>
          <a:xfrm>
            <a:off x="0" y="5029201"/>
            <a:ext cx="9144000" cy="134471"/>
          </a:xfrm>
          <a:prstGeom prst="rect">
            <a:avLst/>
          </a:prstGeom>
          <a:solidFill>
            <a:srgbClr val="2E1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5804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700">
          <a:solidFill>
            <a:srgbClr val="2E1A47"/>
          </a:solidFill>
          <a:latin typeface="Arial" panose="020B0604020202020204" pitchFamily="34" charset="0"/>
          <a:ea typeface="Verdana" charset="0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None/>
        <a:defRPr sz="2100">
          <a:solidFill>
            <a:srgbClr val="2E1A47"/>
          </a:solidFill>
          <a:latin typeface="Arial" panose="020B0604020202020204" pitchFamily="34" charset="0"/>
          <a:ea typeface="Verdana" charset="0"/>
          <a:cs typeface="Arial" panose="020B0604020202020204" pitchFamily="34" charset="0"/>
        </a:defRPr>
      </a:lvl1pPr>
      <a:lvl2pPr marL="342900" indent="0" algn="l" rtl="0" eaLnBrk="1" fontAlgn="base" hangingPunct="1">
        <a:spcBef>
          <a:spcPct val="20000"/>
        </a:spcBef>
        <a:spcAft>
          <a:spcPct val="0"/>
        </a:spcAft>
        <a:buNone/>
        <a:defRPr sz="1800">
          <a:solidFill>
            <a:schemeClr val="tx1"/>
          </a:solidFill>
          <a:latin typeface="Verdana" charset="0"/>
          <a:ea typeface="Verdana" charset="0"/>
          <a:cs typeface="Verdana" charset="0"/>
        </a:defRPr>
      </a:lvl2pPr>
      <a:lvl3pPr marL="685800" indent="0" algn="l" rtl="0" eaLnBrk="1" fontAlgn="base" hangingPunct="1">
        <a:spcBef>
          <a:spcPct val="20000"/>
        </a:spcBef>
        <a:spcAft>
          <a:spcPct val="0"/>
        </a:spcAft>
        <a:buNone/>
        <a:defRPr sz="1500">
          <a:solidFill>
            <a:schemeClr val="tx1"/>
          </a:solidFill>
          <a:latin typeface="Verdana" charset="0"/>
          <a:ea typeface="Verdana" charset="0"/>
          <a:cs typeface="Verdana" charset="0"/>
        </a:defRPr>
      </a:lvl3pPr>
      <a:lvl4pPr marL="1028700" indent="0" algn="l" rtl="0" eaLnBrk="1" fontAlgn="base" hangingPunct="1">
        <a:spcBef>
          <a:spcPct val="20000"/>
        </a:spcBef>
        <a:spcAft>
          <a:spcPct val="0"/>
        </a:spcAft>
        <a:buNone/>
        <a:defRPr sz="1350">
          <a:solidFill>
            <a:schemeClr val="tx1"/>
          </a:solidFill>
          <a:latin typeface="Verdana" charset="0"/>
          <a:ea typeface="Verdana" charset="0"/>
          <a:cs typeface="Verdana" charset="0"/>
        </a:defRPr>
      </a:lvl4pPr>
      <a:lvl5pPr marL="1371600" indent="0" algn="l" rtl="0" eaLnBrk="1" fontAlgn="base" hangingPunct="1">
        <a:spcBef>
          <a:spcPct val="20000"/>
        </a:spcBef>
        <a:spcAft>
          <a:spcPct val="0"/>
        </a:spcAft>
        <a:buNone/>
        <a:defRPr sz="1350">
          <a:solidFill>
            <a:schemeClr val="tx1"/>
          </a:solidFill>
          <a:latin typeface="Verdana" charset="0"/>
          <a:ea typeface="Verdana" charset="0"/>
          <a:cs typeface="Verdana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5191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Times New Roman"/>
                <a:ea typeface="Times New Roman"/>
                <a:cs typeface="Times New Roman"/>
                <a:sym typeface="Times New Roman"/>
              </a:rPr>
              <a:t>Impact of Partial Saltwater Agroecosystems on Weed Competition in Watermelon</a:t>
            </a:r>
            <a:endParaRPr sz="70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Joseph Bazzle,</a:t>
            </a:r>
            <a:endParaRPr sz="2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M. Cuttulle, B. Ward, S. Branham,</a:t>
            </a:r>
            <a:endParaRPr sz="2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A. Levi, H. Schopp</a:t>
            </a:r>
            <a:endParaRPr sz="2600"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9188" y="3286500"/>
            <a:ext cx="1493425" cy="119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418517"/>
            <a:ext cx="1440200" cy="1500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6864" y="3663676"/>
            <a:ext cx="2830275" cy="1592024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7189200" y="4605225"/>
            <a:ext cx="17928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LS22-369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311700" y="579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Summary</a:t>
            </a:r>
            <a:endParaRPr dirty="0"/>
          </a:p>
        </p:txBody>
      </p:sp>
      <p:sp>
        <p:nvSpPr>
          <p:cNvPr id="126" name="Google Shape;126;p2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Of the varieties tested, the watermelon variety </a:t>
            </a:r>
            <a:r>
              <a:rPr lang="en" i="1" dirty="0"/>
              <a:t>Melody</a:t>
            </a:r>
            <a:r>
              <a:rPr lang="en" dirty="0"/>
              <a:t> showed moderate resistance to salt induced stress, with plants that were more likely to have healthy flowers.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While still suffering from delayed growth and development, it showed the greatest potential to yield healthy fruit in saline conditions.</a:t>
            </a:r>
            <a:endParaRPr dirty="0"/>
          </a:p>
        </p:txBody>
      </p:sp>
      <p:pic>
        <p:nvPicPr>
          <p:cNvPr id="127" name="Google Shape;127;p22"/>
          <p:cNvPicPr preferRelativeResize="0"/>
          <p:nvPr/>
        </p:nvPicPr>
        <p:blipFill rotWithShape="1">
          <a:blip r:embed="rId3">
            <a:alphaModFix/>
          </a:blip>
          <a:srcRect b="29730"/>
          <a:stretch/>
        </p:blipFill>
        <p:spPr>
          <a:xfrm>
            <a:off x="5478715" y="3102134"/>
            <a:ext cx="1981507" cy="1777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FE7A479-83BF-2A71-6DAD-50B5EE5F1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9"/>
          <a:stretch/>
        </p:blipFill>
        <p:spPr bwMode="auto">
          <a:xfrm>
            <a:off x="2549453" y="2926438"/>
            <a:ext cx="2231665" cy="201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60B697-A625-EC34-26FF-E92566790C11}"/>
              </a:ext>
            </a:extLst>
          </p:cNvPr>
          <p:cNvSpPr txBox="1"/>
          <p:nvPr/>
        </p:nvSpPr>
        <p:spPr>
          <a:xfrm>
            <a:off x="2755258" y="581803"/>
            <a:ext cx="4433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Plant Vigor Ratings After One Month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1287F3-51B4-7DEE-F63D-87E123C2E069}"/>
              </a:ext>
            </a:extLst>
          </p:cNvPr>
          <p:cNvSpPr txBox="1"/>
          <p:nvPr/>
        </p:nvSpPr>
        <p:spPr>
          <a:xfrm>
            <a:off x="1369030" y="4678389"/>
            <a:ext cx="1690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 = 0.0023</a:t>
            </a:r>
          </a:p>
        </p:txBody>
      </p:sp>
      <p:pic>
        <p:nvPicPr>
          <p:cNvPr id="4" name="SGPlot83.png" descr="The SGPlot Procedure" title="The SGPlot Procedure">
            <a:extLst>
              <a:ext uri="{FF2B5EF4-FFF2-40B4-BE49-F238E27FC236}">
                <a16:creationId xmlns:a16="http://schemas.microsoft.com/office/drawing/2014/main" id="{ACF66771-1A62-5CCC-174E-1B0CE1D904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85259" y="881510"/>
            <a:ext cx="5062506" cy="37968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0A6A03-05F4-5E9D-2065-8D2FFB6A1B25}"/>
              </a:ext>
            </a:extLst>
          </p:cNvPr>
          <p:cNvSpPr txBox="1"/>
          <p:nvPr/>
        </p:nvSpPr>
        <p:spPr>
          <a:xfrm>
            <a:off x="5762220" y="889580"/>
            <a:ext cx="2598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 pairwise comparison of the watermelon varieties used in this study.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0709CE-2585-3A72-46C4-763CE4DB5CDB}"/>
              </a:ext>
            </a:extLst>
          </p:cNvPr>
          <p:cNvSpPr/>
          <p:nvPr/>
        </p:nvSpPr>
        <p:spPr>
          <a:xfrm>
            <a:off x="2543415" y="4341479"/>
            <a:ext cx="107577" cy="99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2153" y="829973"/>
            <a:ext cx="2297325" cy="306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720" y="796176"/>
            <a:ext cx="2863059" cy="355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4"/>
          <p:cNvPicPr preferRelativeResize="0"/>
          <p:nvPr/>
        </p:nvPicPr>
        <p:blipFill rotWithShape="1">
          <a:blip r:embed="rId5">
            <a:alphaModFix/>
          </a:blip>
          <a:srcRect t="21868"/>
          <a:stretch/>
        </p:blipFill>
        <p:spPr>
          <a:xfrm>
            <a:off x="6427800" y="1106200"/>
            <a:ext cx="2409999" cy="25106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2FB248-AADE-07AF-80D5-60BD6CDA030F}"/>
              </a:ext>
            </a:extLst>
          </p:cNvPr>
          <p:cNvSpPr txBox="1"/>
          <p:nvPr/>
        </p:nvSpPr>
        <p:spPr>
          <a:xfrm>
            <a:off x="347720" y="4472108"/>
            <a:ext cx="2863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Left: Planting the Greenhouse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C8A6B4-B2AA-2B30-7996-89281E300BC7}"/>
              </a:ext>
            </a:extLst>
          </p:cNvPr>
          <p:cNvSpPr txBox="1"/>
          <p:nvPr/>
        </p:nvSpPr>
        <p:spPr>
          <a:xfrm>
            <a:off x="3635898" y="4103274"/>
            <a:ext cx="2580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Center: Collecting SPAD Measurements for each plant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102692-90C4-BA8F-3729-C1B36ED86B3B}"/>
              </a:ext>
            </a:extLst>
          </p:cNvPr>
          <p:cNvSpPr txBox="1"/>
          <p:nvPr/>
        </p:nvSpPr>
        <p:spPr>
          <a:xfrm>
            <a:off x="6577533" y="3893073"/>
            <a:ext cx="21592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Right: Counting Flowers and Measuring Fresh Biomass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>
            <a:spLocks noGrp="1"/>
          </p:cNvSpPr>
          <p:nvPr>
            <p:ph type="title"/>
          </p:nvPr>
        </p:nvSpPr>
        <p:spPr>
          <a:xfrm>
            <a:off x="311700" y="574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Salinity in the Field</a:t>
            </a:r>
            <a:endParaRPr dirty="0"/>
          </a:p>
        </p:txBody>
      </p:sp>
      <p:sp>
        <p:nvSpPr>
          <p:cNvPr id="147" name="Google Shape;147;p25"/>
          <p:cNvSpPr txBox="1">
            <a:spLocks noGrp="1"/>
          </p:cNvSpPr>
          <p:nvPr>
            <p:ph type="body" idx="1"/>
          </p:nvPr>
        </p:nvSpPr>
        <p:spPr>
          <a:xfrm>
            <a:off x="311700" y="1698171"/>
            <a:ext cx="6027628" cy="28707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endParaRPr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" sz="1800" dirty="0"/>
              <a:t>For this experiment two rootstock varieties were tested for enhanced resistance to salt damaged soils, and the seedless variety Melody was used as a scion. </a:t>
            </a:r>
          </a:p>
          <a:p>
            <a:pPr>
              <a:buFont typeface="Arial" panose="020B0604020202020204" pitchFamily="34" charset="0"/>
              <a:buChar char="•"/>
            </a:pPr>
            <a:endParaRPr lang="en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" sz="1800" dirty="0"/>
              <a:t>The experiment was conducted in an organic field setting.</a:t>
            </a:r>
          </a:p>
          <a:p>
            <a:pPr>
              <a:buFont typeface="Arial" panose="020B0604020202020204" pitchFamily="34" charset="0"/>
              <a:buChar char="•"/>
            </a:pPr>
            <a:endParaRPr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" sz="1800" dirty="0"/>
              <a:t>Two yellow nutsedge counts were performed and watermelons were assessed using yield data and vigor scores.</a:t>
            </a:r>
            <a:endParaRPr sz="1800" dirty="0"/>
          </a:p>
        </p:txBody>
      </p:sp>
      <p:pic>
        <p:nvPicPr>
          <p:cNvPr id="148" name="Google Shape;148;p25"/>
          <p:cNvPicPr preferRelativeResize="0"/>
          <p:nvPr/>
        </p:nvPicPr>
        <p:blipFill rotWithShape="1">
          <a:blip r:embed="rId3">
            <a:alphaModFix/>
          </a:blip>
          <a:srcRect l="28140" t="27214" r="11715" b="8538"/>
          <a:stretch/>
        </p:blipFill>
        <p:spPr>
          <a:xfrm>
            <a:off x="6339328" y="1948858"/>
            <a:ext cx="2551099" cy="18236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8DE00-7E4B-3B2E-8BA5-4B5277BB237B}"/>
              </a:ext>
            </a:extLst>
          </p:cNvPr>
          <p:cNvSpPr txBox="1"/>
          <p:nvPr/>
        </p:nvSpPr>
        <p:spPr>
          <a:xfrm>
            <a:off x="6520399" y="3996175"/>
            <a:ext cx="2370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Transplanting watermelons into the field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4A4C53-C0BA-4A67-B8F6-968CC34241E5}"/>
              </a:ext>
            </a:extLst>
          </p:cNvPr>
          <p:cNvSpPr txBox="1"/>
          <p:nvPr/>
        </p:nvSpPr>
        <p:spPr>
          <a:xfrm>
            <a:off x="402236" y="1144438"/>
            <a:ext cx="852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800" dirty="0"/>
              <a:t>Watermelons are often grafted onto more resilient rootstock varieties to improve yield, or combat disease.</a:t>
            </a:r>
          </a:p>
          <a:p>
            <a:endParaRPr lang="en-US" sz="1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>
            <a:spLocks noGrp="1"/>
          </p:cNvSpPr>
          <p:nvPr>
            <p:ph type="title"/>
          </p:nvPr>
        </p:nvSpPr>
        <p:spPr>
          <a:xfrm>
            <a:off x="680533" y="55889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Field Layout</a:t>
            </a:r>
            <a:endParaRPr dirty="0"/>
          </a:p>
        </p:txBody>
      </p:sp>
      <p:sp>
        <p:nvSpPr>
          <p:cNvPr id="154" name="Google Shape;154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4025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400" dirty="0"/>
              <a:t>The field was divided into four rows, with each row receiving a different dilution of saltwater.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400" dirty="0"/>
              <a:t>Saltwater dilutions were prepared from seawater obtained locally.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" sz="1400" dirty="0"/>
          </a:p>
          <a:p>
            <a:r>
              <a:rPr lang="en" sz="1400" dirty="0"/>
              <a:t>The experiment was arranged in an incomplete randomized block design.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US" sz="14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400" dirty="0"/>
              <a:t>Plants were grown in 15’ plots with four plants per plot and 3’ spacing between plants.</a:t>
            </a:r>
            <a:endParaRPr sz="1400" dirty="0"/>
          </a:p>
        </p:txBody>
      </p:sp>
      <p:sp>
        <p:nvSpPr>
          <p:cNvPr id="156" name="Google Shape;156;p26"/>
          <p:cNvSpPr txBox="1"/>
          <p:nvPr/>
        </p:nvSpPr>
        <p:spPr>
          <a:xfrm>
            <a:off x="4505523" y="4136890"/>
            <a:ext cx="45804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From Left to Right: Watermelon rows treated with 0, 10%, 20%, and 30% sea water dilutions.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D62A668-C154-F3A0-90E9-FB4D2940E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3"/>
          <a:stretch/>
        </p:blipFill>
        <p:spPr bwMode="auto">
          <a:xfrm>
            <a:off x="4372679" y="720490"/>
            <a:ext cx="4459621" cy="34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>
            <a:off x="526853" y="574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Watermelon Response</a:t>
            </a:r>
            <a:endParaRPr dirty="0"/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1"/>
          </p:nvPr>
        </p:nvSpPr>
        <p:spPr>
          <a:xfrm>
            <a:off x="526853" y="1283104"/>
            <a:ext cx="3617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000" dirty="0"/>
              <a:t>All watermelons saw a significantly lower vigor rating at higher concentrations, and grafting did not have a significant effect.</a:t>
            </a:r>
            <a:endParaRPr sz="2000" dirty="0"/>
          </a:p>
        </p:txBody>
      </p:sp>
      <p:sp>
        <p:nvSpPr>
          <p:cNvPr id="164" name="Google Shape;164;p27"/>
          <p:cNvSpPr txBox="1"/>
          <p:nvPr/>
        </p:nvSpPr>
        <p:spPr>
          <a:xfrm>
            <a:off x="4349453" y="4032625"/>
            <a:ext cx="4698000" cy="4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Vigor Ratings collected after one month of treatment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2"/>
                </a:solidFill>
              </a:rPr>
              <a:t>(p &lt; 0.0001)</a:t>
            </a:r>
            <a:endParaRPr sz="1100" dirty="0">
              <a:solidFill>
                <a:schemeClr val="dk2"/>
              </a:solidFill>
            </a:endParaRPr>
          </a:p>
        </p:txBody>
      </p:sp>
      <p:pic>
        <p:nvPicPr>
          <p:cNvPr id="4" name="SGPlot134.png" descr="The SGPlot Procedure" title="The SGPlot Procedure">
            <a:extLst>
              <a:ext uri="{FF2B5EF4-FFF2-40B4-BE49-F238E27FC236}">
                <a16:creationId xmlns:a16="http://schemas.microsoft.com/office/drawing/2014/main" id="{E665D605-1C7E-9351-3157-E27B188491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387824" y="813015"/>
            <a:ext cx="4292813" cy="32196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title"/>
          </p:nvPr>
        </p:nvSpPr>
        <p:spPr>
          <a:xfrm>
            <a:off x="241355" y="446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Weed Response in the Field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2" name="Google Shape;172;p28"/>
          <p:cNvSpPr txBox="1"/>
          <p:nvPr/>
        </p:nvSpPr>
        <p:spPr>
          <a:xfrm>
            <a:off x="241353" y="4212774"/>
            <a:ext cx="9140851" cy="428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</a:rPr>
              <a:t>Left: Weed counts after one month of treatment (P = 0.024)        Right: Weed counts after three months of treatment (P = 0.0261)</a:t>
            </a:r>
            <a:endParaRPr sz="1200" dirty="0">
              <a:solidFill>
                <a:schemeClr val="dk2"/>
              </a:solidFill>
            </a:endParaRPr>
          </a:p>
        </p:txBody>
      </p:sp>
      <p:sp>
        <p:nvSpPr>
          <p:cNvPr id="173" name="Google Shape;173;p28"/>
          <p:cNvSpPr txBox="1"/>
          <p:nvPr/>
        </p:nvSpPr>
        <p:spPr>
          <a:xfrm>
            <a:off x="1745633" y="577165"/>
            <a:ext cx="23367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Month 1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4" name="Google Shape;174;p28"/>
          <p:cNvSpPr txBox="1"/>
          <p:nvPr/>
        </p:nvSpPr>
        <p:spPr>
          <a:xfrm>
            <a:off x="6469476" y="561200"/>
            <a:ext cx="3512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Month 3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3" name="SGPlot128.png" descr="The SGPlot Procedure" title="The SGPlot Procedure">
            <a:extLst>
              <a:ext uri="{FF2B5EF4-FFF2-40B4-BE49-F238E27FC236}">
                <a16:creationId xmlns:a16="http://schemas.microsoft.com/office/drawing/2014/main" id="{553F3CBB-9852-2D5E-4966-C70F21636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41355" y="982982"/>
            <a:ext cx="4125812" cy="3094359"/>
          </a:xfrm>
          <a:prstGeom prst="rect">
            <a:avLst/>
          </a:prstGeom>
        </p:spPr>
      </p:pic>
      <p:pic>
        <p:nvPicPr>
          <p:cNvPr id="4" name="SGPlot131.png" descr="The SGPlot Procedure" title="The SGPlot Procedure">
            <a:extLst>
              <a:ext uri="{FF2B5EF4-FFF2-40B4-BE49-F238E27FC236}">
                <a16:creationId xmlns:a16="http://schemas.microsoft.com/office/drawing/2014/main" id="{3C6ED02A-C85B-82A1-1FAC-9F70CDB77B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776834" y="982983"/>
            <a:ext cx="4125812" cy="309435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>
            <a:spLocks noGrp="1"/>
          </p:cNvSpPr>
          <p:nvPr>
            <p:ph type="title"/>
          </p:nvPr>
        </p:nvSpPr>
        <p:spPr>
          <a:xfrm>
            <a:off x="311700" y="55443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80" name="Google Shape;18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4762" y="689935"/>
            <a:ext cx="2484675" cy="330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9"/>
          <p:cNvSpPr txBox="1"/>
          <p:nvPr/>
        </p:nvSpPr>
        <p:spPr>
          <a:xfrm>
            <a:off x="2488475" y="3022425"/>
            <a:ext cx="940500" cy="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82" name="Google Shape;182;p29"/>
          <p:cNvSpPr txBox="1"/>
          <p:nvPr/>
        </p:nvSpPr>
        <p:spPr>
          <a:xfrm>
            <a:off x="311700" y="1367480"/>
            <a:ext cx="3879600" cy="28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 dirty="0">
                <a:solidFill>
                  <a:schemeClr val="dk2"/>
                </a:solidFill>
              </a:rPr>
              <a:t>During the first month of the trial, yellow nutsedge demonstrated an enhanced appearance in the treated soils.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endParaRPr sz="1800" dirty="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 dirty="0">
                <a:solidFill>
                  <a:schemeClr val="dk2"/>
                </a:solidFill>
              </a:rPr>
              <a:t>The increased stress of moderately saline soil types provides a new opportunity for competitive weed species.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183" name="Google Shape;183;p29"/>
          <p:cNvPicPr preferRelativeResize="0"/>
          <p:nvPr/>
        </p:nvPicPr>
        <p:blipFill rotWithShape="1">
          <a:blip r:embed="rId4">
            <a:alphaModFix/>
          </a:blip>
          <a:srcRect l="8858"/>
          <a:stretch/>
        </p:blipFill>
        <p:spPr>
          <a:xfrm>
            <a:off x="6942900" y="911638"/>
            <a:ext cx="2122175" cy="31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9"/>
          <p:cNvSpPr txBox="1"/>
          <p:nvPr/>
        </p:nvSpPr>
        <p:spPr>
          <a:xfrm>
            <a:off x="4222575" y="4095200"/>
            <a:ext cx="4702500" cy="8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Left: A watermelon bed overrun with yellow nutsedge after one month of saline irrigation</a:t>
            </a:r>
            <a:endParaRPr sz="13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Right: An untreated bed of watermelon after one month</a:t>
            </a:r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9E98D-CAA0-2D22-9DB8-DEEBCEB3E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7462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81713-27F2-3FAB-3089-1A3E629A1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5512847" cy="3416400"/>
          </a:xfrm>
        </p:spPr>
        <p:txBody>
          <a:bodyPr>
            <a:normAutofit/>
          </a:bodyPr>
          <a:lstStyle/>
          <a:p>
            <a:pPr marL="57150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en-US" sz="1700" dirty="0">
                <a:solidFill>
                  <a:srgbClr val="000000"/>
                </a:solidFill>
              </a:rPr>
              <a:t>Optimize watermelon genotype selection due to salt related stress.</a:t>
            </a:r>
          </a:p>
          <a:p>
            <a:pPr marL="571500" lvl="1" indent="0">
              <a:buClr>
                <a:srgbClr val="000000"/>
              </a:buClr>
              <a:buSzPts val="1800"/>
              <a:buNone/>
            </a:pPr>
            <a:r>
              <a:rPr lang="en-US" sz="1300" dirty="0">
                <a:solidFill>
                  <a:srgbClr val="FF0000"/>
                </a:solidFill>
              </a:rPr>
              <a:t>Melody is more salt tolerant than the other cultivars examined in this study.</a:t>
            </a:r>
          </a:p>
          <a:p>
            <a:pPr marL="57150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endParaRPr lang="en-US" sz="1700" dirty="0">
              <a:solidFill>
                <a:srgbClr val="000000"/>
              </a:solidFill>
            </a:endParaRPr>
          </a:p>
          <a:p>
            <a:pPr marL="57150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en-US" sz="1700" dirty="0">
                <a:solidFill>
                  <a:srgbClr val="000000"/>
                </a:solidFill>
              </a:rPr>
              <a:t>Identify potentially salt resistant rootstocks.</a:t>
            </a:r>
          </a:p>
          <a:p>
            <a:pPr marL="571500" lvl="1" indent="0">
              <a:buClr>
                <a:srgbClr val="000000"/>
              </a:buClr>
              <a:buSzPts val="1800"/>
              <a:buNone/>
            </a:pPr>
            <a:r>
              <a:rPr lang="en-US" sz="1300" dirty="0">
                <a:solidFill>
                  <a:srgbClr val="FF0000"/>
                </a:solidFill>
              </a:rPr>
              <a:t>No rootstocks were found that could improve resistance to saline conditions beyond that of a resistant cultivar.</a:t>
            </a:r>
          </a:p>
          <a:p>
            <a:pPr marL="57150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endParaRPr lang="en-US" sz="1700" dirty="0">
              <a:solidFill>
                <a:srgbClr val="000000"/>
              </a:solidFill>
            </a:endParaRPr>
          </a:p>
          <a:p>
            <a:pPr marL="57150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en-US" sz="1700" dirty="0">
                <a:solidFill>
                  <a:srgbClr val="000000"/>
                </a:solidFill>
              </a:rPr>
              <a:t>Investigate the impact of saline soil on watermelon-weed interactions.</a:t>
            </a:r>
          </a:p>
          <a:p>
            <a:pPr marL="571500" lvl="1" indent="0">
              <a:buClr>
                <a:srgbClr val="000000"/>
              </a:buClr>
              <a:buSzPts val="1800"/>
              <a:buNone/>
            </a:pPr>
            <a:r>
              <a:rPr lang="en-US" sz="1300" dirty="0">
                <a:solidFill>
                  <a:srgbClr val="FF0000"/>
                </a:solidFill>
              </a:rPr>
              <a:t>Saline soil provides an advantage to yellow nutsedge over watermelons, especially during the early stages of growth.</a:t>
            </a:r>
          </a:p>
          <a:p>
            <a:pPr marL="5715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57BB8D5-FCB0-7BA1-4F2C-8819DB487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t="15985"/>
          <a:stretch/>
        </p:blipFill>
        <p:spPr bwMode="auto">
          <a:xfrm>
            <a:off x="6220201" y="761558"/>
            <a:ext cx="2519890" cy="362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491F26-50D5-CE9F-F0FD-F8D0EB1141BE}"/>
              </a:ext>
            </a:extLst>
          </p:cNvPr>
          <p:cNvSpPr txBox="1"/>
          <p:nvPr/>
        </p:nvSpPr>
        <p:spPr>
          <a:xfrm>
            <a:off x="5985862" y="4487476"/>
            <a:ext cx="29967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 bed of watermelons overrun with yellow nutsedge following treatment with salt water</a:t>
            </a:r>
          </a:p>
        </p:txBody>
      </p:sp>
    </p:spTree>
    <p:extLst>
      <p:ext uri="{BB962C8B-B14F-4D97-AF65-F5344CB8AC3E}">
        <p14:creationId xmlns:p14="http://schemas.microsoft.com/office/powerpoint/2010/main" val="1249715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9BC31-12B4-1D4C-7939-2C4B7399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7462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009711-DD23-7BBF-0F45-3B15576C1D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342900">
              <a:spcAft>
                <a:spcPts val="1200"/>
              </a:spcAft>
            </a:pPr>
            <a:r>
              <a:rPr lang="en-US" dirty="0"/>
              <a:t>Long term exposure to saline conditions will negatively impact the health of watermelons while also reducing the overall quantity of weeds present.</a:t>
            </a:r>
          </a:p>
          <a:p>
            <a:pPr marL="482600" lvl="1" indent="0">
              <a:spcAft>
                <a:spcPts val="120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Exposure to saline conditions can lead to an increased quantity of weeds when competing against a crop species.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  <a:p>
            <a:pPr marL="342900">
              <a:spcAft>
                <a:spcPts val="1200"/>
              </a:spcAft>
            </a:pPr>
            <a:r>
              <a:rPr lang="en-US" dirty="0"/>
              <a:t>There will be a difference in tolerance to salt based on watermelon and root stock genotypes.</a:t>
            </a:r>
          </a:p>
          <a:p>
            <a:pPr marL="482600" lvl="1" indent="0">
              <a:spcAft>
                <a:spcPts val="120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While the Melody variety was found to have an increased tolerance for salt no rootstock variety was found to further increase this effect.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234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574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Research Objectives</a:t>
            </a:r>
            <a:endParaRPr dirty="0"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57150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en" dirty="0">
                <a:solidFill>
                  <a:srgbClr val="000000"/>
                </a:solidFill>
              </a:rPr>
              <a:t>Optimize watermelon genotype selection due to salt related stress.</a:t>
            </a:r>
          </a:p>
          <a:p>
            <a:pPr marL="57150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endParaRPr dirty="0">
              <a:solidFill>
                <a:srgbClr val="000000"/>
              </a:solidFill>
            </a:endParaRPr>
          </a:p>
          <a:p>
            <a:pPr marL="57150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en" dirty="0">
                <a:solidFill>
                  <a:srgbClr val="000000"/>
                </a:solidFill>
              </a:rPr>
              <a:t>Identify potentially salt resistant rootstocks.</a:t>
            </a:r>
          </a:p>
          <a:p>
            <a:pPr marL="57150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endParaRPr dirty="0">
              <a:solidFill>
                <a:srgbClr val="000000"/>
              </a:solidFill>
            </a:endParaRPr>
          </a:p>
          <a:p>
            <a:pPr marL="57150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en" dirty="0">
                <a:solidFill>
                  <a:srgbClr val="000000"/>
                </a:solidFill>
              </a:rPr>
              <a:t>Investigate the impact of saline soil on watermelon-weed interactions.</a:t>
            </a: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>
            <a:spLocks noGrp="1"/>
          </p:cNvSpPr>
          <p:nvPr>
            <p:ph type="title"/>
          </p:nvPr>
        </p:nvSpPr>
        <p:spPr>
          <a:xfrm>
            <a:off x="311700" y="65593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Special Thanks</a:t>
            </a:r>
            <a:endParaRPr dirty="0"/>
          </a:p>
        </p:txBody>
      </p:sp>
      <p:sp>
        <p:nvSpPr>
          <p:cNvPr id="190" name="Google Shape;190;p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/>
              <a:t>Committee: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/>
              <a:t>Chair – Dr. Matthew Cutulle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/>
              <a:t>Co-Chair – Dr. Brian Ward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/>
              <a:t>Dr. Sandra Branham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/>
              <a:t>Dr. Amnon Levi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/>
              <a:t>Dr. William Bridges</a:t>
            </a:r>
            <a:endParaRPr sz="1600" dirty="0"/>
          </a:p>
        </p:txBody>
      </p:sp>
      <p:pic>
        <p:nvPicPr>
          <p:cNvPr id="3" name="Google Shape;57;p13">
            <a:extLst>
              <a:ext uri="{FF2B5EF4-FFF2-40B4-BE49-F238E27FC236}">
                <a16:creationId xmlns:a16="http://schemas.microsoft.com/office/drawing/2014/main" id="{3C13DB94-DFF6-7A7E-EE04-1A1E2167B21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4403" y="3135086"/>
            <a:ext cx="1520808" cy="1265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8;p13">
            <a:extLst>
              <a:ext uri="{FF2B5EF4-FFF2-40B4-BE49-F238E27FC236}">
                <a16:creationId xmlns:a16="http://schemas.microsoft.com/office/drawing/2014/main" id="{62E99E69-323B-45A2-2143-6EA44235896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4436" y="1152475"/>
            <a:ext cx="1855128" cy="1732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;p13">
            <a:extLst>
              <a:ext uri="{FF2B5EF4-FFF2-40B4-BE49-F238E27FC236}">
                <a16:creationId xmlns:a16="http://schemas.microsoft.com/office/drawing/2014/main" id="{BBC785FF-8B3E-3880-1706-1160ECCD0B3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0965" y="2116051"/>
            <a:ext cx="2625260" cy="15375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0;p13">
            <a:extLst>
              <a:ext uri="{FF2B5EF4-FFF2-40B4-BE49-F238E27FC236}">
                <a16:creationId xmlns:a16="http://schemas.microsoft.com/office/drawing/2014/main" id="{00E23BD3-689B-C74C-F2B9-440321ED5298}"/>
              </a:ext>
            </a:extLst>
          </p:cNvPr>
          <p:cNvSpPr txBox="1"/>
          <p:nvPr/>
        </p:nvSpPr>
        <p:spPr>
          <a:xfrm>
            <a:off x="3961149" y="4523162"/>
            <a:ext cx="1520808" cy="279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LS22-369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574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Hypothesis</a:t>
            </a: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Long term exposure to saline conditions will negatively impact the health of watermelons while also reducing the overall quantity of weeds present. 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There will be a difference in tolerance to salt based on watermelon and root stock genotypes.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574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Effects of Salt on Plants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600" dirty="0">
                <a:solidFill>
                  <a:srgbClr val="000000"/>
                </a:solidFill>
              </a:rPr>
              <a:t>Salt induced stress is often expressed similarly to water stress – salt directly interferes with a plant’s ability to absorb water.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endParaRPr sz="1600" dirty="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600" dirty="0">
                <a:solidFill>
                  <a:srgbClr val="000000"/>
                </a:solidFill>
              </a:rPr>
              <a:t>Additionally, as ions accumulate inside of a plant symptoms of salt toxicity may appear.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endParaRPr sz="1600" dirty="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600" dirty="0">
                <a:solidFill>
                  <a:srgbClr val="000000"/>
                </a:solidFill>
              </a:rPr>
              <a:t>Generally plants that are salt tolerant have the ability to isolate unwanted ions before they reach the plant’s leaves, preventing a toxic buildup of salt. </a:t>
            </a:r>
            <a:r>
              <a:rPr lang="en" sz="1600" dirty="0">
                <a:solidFill>
                  <a:schemeClr val="dk1"/>
                </a:solidFill>
              </a:rPr>
              <a:t>(R. Munns 2002)</a:t>
            </a:r>
            <a:endParaRPr sz="1600" dirty="0">
              <a:solidFill>
                <a:srgbClr val="000000"/>
              </a:solidFill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l="5327" t="33908" r="11297" b="11170"/>
          <a:stretch/>
        </p:blipFill>
        <p:spPr>
          <a:xfrm>
            <a:off x="1313971" y="3342555"/>
            <a:ext cx="2019872" cy="153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4">
            <a:alphaModFix/>
          </a:blip>
          <a:srcRect l="40734" t="25333" r="20433" b="39524"/>
          <a:stretch/>
        </p:blipFill>
        <p:spPr>
          <a:xfrm>
            <a:off x="6208699" y="3258030"/>
            <a:ext cx="1419429" cy="171961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3517548" y="3894321"/>
            <a:ext cx="2621995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2"/>
                </a:solidFill>
              </a:rPr>
              <a:t>Right: Variety Extazy grown in saline soil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1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2"/>
                </a:solidFill>
              </a:rPr>
              <a:t>Left: Variety Extazy grown in untreated soil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285303" y="5986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Effects of Salt on Cucurbits</a:t>
            </a:r>
            <a:endParaRPr/>
          </a:p>
        </p:txBody>
      </p:sp>
      <p:sp>
        <p:nvSpPr>
          <p:cNvPr id="87" name="Google Shape;87;p17"/>
          <p:cNvSpPr txBox="1"/>
          <p:nvPr/>
        </p:nvSpPr>
        <p:spPr>
          <a:xfrm>
            <a:off x="3146471" y="1338822"/>
            <a:ext cx="2054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Left: Variety Melody grown in untreated soil.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Right: Variety Melody grown in salt damaged soil.</a:t>
            </a:r>
            <a:endParaRPr dirty="0"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l="23830" t="22781" r="31997" b="45198"/>
          <a:stretch/>
        </p:blipFill>
        <p:spPr>
          <a:xfrm>
            <a:off x="5362890" y="953756"/>
            <a:ext cx="2171677" cy="209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4">
            <a:alphaModFix/>
          </a:blip>
          <a:srcRect l="10201" t="49952"/>
          <a:stretch/>
        </p:blipFill>
        <p:spPr>
          <a:xfrm>
            <a:off x="285303" y="1249324"/>
            <a:ext cx="2589238" cy="186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 rotWithShape="1">
          <a:blip r:embed="rId5">
            <a:alphaModFix/>
          </a:blip>
          <a:srcRect t="26448"/>
          <a:stretch/>
        </p:blipFill>
        <p:spPr>
          <a:xfrm>
            <a:off x="3265714" y="3380975"/>
            <a:ext cx="1877085" cy="161660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5236752" y="3796888"/>
            <a:ext cx="2586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Bottom: Variety Sweet Dawn in untreated(left) and treated(right) soil.</a:t>
            </a:r>
            <a:endParaRPr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311700" y="61497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Impact of Salt on Weeds</a:t>
            </a:r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311700" y="1213947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Weeds are generally more resilient in a saline environment than most crop species.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Variations in salt tolerance can result in modified crop-weed interactions and may give an advantage to certain weed species. (V. Cirillo et. al)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xfrm>
            <a:off x="311700" y="56453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Charleston, SC</a:t>
            </a:r>
            <a:endParaRPr dirty="0"/>
          </a:p>
        </p:txBody>
      </p:sp>
      <p:pic>
        <p:nvPicPr>
          <p:cNvPr id="119" name="Google Shape;119;p21"/>
          <p:cNvPicPr preferRelativeResize="0"/>
          <p:nvPr/>
        </p:nvPicPr>
        <p:blipFill rotWithShape="1">
          <a:blip r:embed="rId3">
            <a:alphaModFix/>
          </a:blip>
          <a:srcRect l="39992" t="22409" r="11093" b="9017"/>
          <a:stretch/>
        </p:blipFill>
        <p:spPr>
          <a:xfrm>
            <a:off x="491778" y="1022559"/>
            <a:ext cx="4371220" cy="333313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 txBox="1"/>
          <p:nvPr/>
        </p:nvSpPr>
        <p:spPr>
          <a:xfrm>
            <a:off x="3186750" y="4627418"/>
            <a:ext cx="27705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666666"/>
                </a:solidFill>
              </a:rPr>
              <a:t>Courtesy of Bing Maps © 2024 Microsoft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8EBA991-B651-211B-980B-C2A38A439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175" y="1246605"/>
            <a:ext cx="3056244" cy="288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712077-C516-E270-BF6A-F5B16C77ADDC}"/>
              </a:ext>
            </a:extLst>
          </p:cNvPr>
          <p:cNvCxnSpPr/>
          <p:nvPr/>
        </p:nvCxnSpPr>
        <p:spPr>
          <a:xfrm flipH="1">
            <a:off x="7653297" y="1022559"/>
            <a:ext cx="729984" cy="1321071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B0E6A5D-DDDC-8F5C-5672-AC6B49B7CEF1}"/>
              </a:ext>
            </a:extLst>
          </p:cNvPr>
          <p:cNvSpPr txBox="1"/>
          <p:nvPr/>
        </p:nvSpPr>
        <p:spPr>
          <a:xfrm>
            <a:off x="7929923" y="706931"/>
            <a:ext cx="1045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Field F16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97304C-66A6-5EB3-7743-3F0D6AEE7C5E}"/>
              </a:ext>
            </a:extLst>
          </p:cNvPr>
          <p:cNvSpPr/>
          <p:nvPr/>
        </p:nvSpPr>
        <p:spPr>
          <a:xfrm>
            <a:off x="5612695" y="2571750"/>
            <a:ext cx="2597204" cy="143451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4EDFD3-EB3D-826A-B07D-C19C14693C17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6911297" y="4006263"/>
            <a:ext cx="96542" cy="430306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D99C643-13AE-B35F-B9F4-BEDBF0F90633}"/>
              </a:ext>
            </a:extLst>
          </p:cNvPr>
          <p:cNvSpPr txBox="1"/>
          <p:nvPr/>
        </p:nvSpPr>
        <p:spPr>
          <a:xfrm>
            <a:off x="6708160" y="4436569"/>
            <a:ext cx="1890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4651E9-5BF9-9BB5-CF03-E10255B987C7}"/>
              </a:ext>
            </a:extLst>
          </p:cNvPr>
          <p:cNvSpPr txBox="1"/>
          <p:nvPr/>
        </p:nvSpPr>
        <p:spPr>
          <a:xfrm>
            <a:off x="3857385" y="3311818"/>
            <a:ext cx="100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Atlantic</a:t>
            </a:r>
          </a:p>
          <a:p>
            <a:pPr algn="ctr"/>
            <a:r>
              <a:rPr lang="en-US" dirty="0"/>
              <a:t>Ocean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311700" y="574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Weed Control in Watermelon</a:t>
            </a:r>
            <a:endParaRPr dirty="0"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04960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To reduce weed pressure many growers have adopted the use of polyethylene mulch and a combination of pesticides and cultural practices. (M. B. Bertucci et al.)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In spite of this, yellow nutsedge (</a:t>
            </a:r>
            <a:r>
              <a:rPr lang="en" i="1" dirty="0"/>
              <a:t>C. esculentus</a:t>
            </a:r>
            <a:r>
              <a:rPr lang="en" dirty="0"/>
              <a:t>) remains a major pest in watermelon fields, and season-long interference by nutsedge can contribute to significant yield losses. (Buker et al. 2003)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C05CB4-A7F6-0136-B99F-3BB6B2D11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7" t="12696" b="22406"/>
          <a:stretch/>
        </p:blipFill>
        <p:spPr bwMode="auto">
          <a:xfrm>
            <a:off x="7135750" y="996850"/>
            <a:ext cx="1922104" cy="236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311700" y="55492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22" dirty="0">
                <a:solidFill>
                  <a:schemeClr val="dk2"/>
                </a:solidFill>
              </a:rPr>
              <a:t>Finding Resistant Cultivars </a:t>
            </a:r>
            <a:endParaRPr sz="2022" dirty="0"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93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/>
              <a:t>A trial of 9 seedless watermelon varieties that are popular in the Southeastern US grown in salt inundated soil.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sz="20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/>
              <a:t>The plants were arranged in a greenhouse using a complete randomized block design.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sz="20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/>
              <a:t>After a period of four weeks, the varieties were assessed and compared based on their overall growth and flowering behaviors.</a:t>
            </a:r>
            <a:endParaRPr sz="2000" dirty="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000" dirty="0"/>
          </a:p>
        </p:txBody>
      </p:sp>
      <p:pic>
        <p:nvPicPr>
          <p:cNvPr id="112" name="Google Shape;112;p20"/>
          <p:cNvPicPr preferRelativeResize="0"/>
          <p:nvPr/>
        </p:nvPicPr>
        <p:blipFill rotWithShape="1">
          <a:blip r:embed="rId3">
            <a:alphaModFix/>
          </a:blip>
          <a:srcRect l="14685" t="33584" r="18652" b="9703"/>
          <a:stretch/>
        </p:blipFill>
        <p:spPr>
          <a:xfrm>
            <a:off x="7176887" y="706931"/>
            <a:ext cx="1822163" cy="2038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 rotWithShape="1">
          <a:blip r:embed="rId4">
            <a:alphaModFix/>
          </a:blip>
          <a:srcRect t="21414" r="16722"/>
          <a:stretch/>
        </p:blipFill>
        <p:spPr>
          <a:xfrm>
            <a:off x="5905500" y="2770525"/>
            <a:ext cx="1751925" cy="2204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0" id="{DD4CE36E-9F0A-CF42-B0D2-451634CFC48F}" vid="{C619641E-F660-9949-B59C-2689FE3DE4D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1215</TotalTime>
  <Words>1022</Words>
  <Application>Microsoft Office PowerPoint</Application>
  <PresentationFormat>On-screen Show (16:9)</PresentationFormat>
  <Paragraphs>115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Times New Roman</vt:lpstr>
      <vt:lpstr>Verdana</vt:lpstr>
      <vt:lpstr>Default Design</vt:lpstr>
      <vt:lpstr>Impact of Partial Saltwater Agroecosystems on Weed Competition in Watermelon</vt:lpstr>
      <vt:lpstr>Research Objectives</vt:lpstr>
      <vt:lpstr>Hypothesis</vt:lpstr>
      <vt:lpstr>Effects of Salt on Plants</vt:lpstr>
      <vt:lpstr>Effects of Salt on Cucurbits</vt:lpstr>
      <vt:lpstr>Impact of Salt on Weeds</vt:lpstr>
      <vt:lpstr>Charleston, SC</vt:lpstr>
      <vt:lpstr>Weed Control in Watermelon</vt:lpstr>
      <vt:lpstr>Finding Resistant Cultivars </vt:lpstr>
      <vt:lpstr>Summary</vt:lpstr>
      <vt:lpstr>PowerPoint Presentation</vt:lpstr>
      <vt:lpstr>PowerPoint Presentation</vt:lpstr>
      <vt:lpstr>Salinity in the Field</vt:lpstr>
      <vt:lpstr>Field Layout</vt:lpstr>
      <vt:lpstr>Watermelon Response</vt:lpstr>
      <vt:lpstr>Weed Response in the Field</vt:lpstr>
      <vt:lpstr>PowerPoint Presentation</vt:lpstr>
      <vt:lpstr>Conclusion</vt:lpstr>
      <vt:lpstr>Conclusion</vt:lpstr>
      <vt:lpstr>Special 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of Partial Saltwater Agroecosystems on Weed Competition in Watermelon</dc:title>
  <dc:creator>Matthew A Cutulle</dc:creator>
  <cp:lastModifiedBy>Matthew A Cutulle</cp:lastModifiedBy>
  <cp:revision>30</cp:revision>
  <dcterms:modified xsi:type="dcterms:W3CDTF">2024-03-30T18:47:09Z</dcterms:modified>
</cp:coreProperties>
</file>