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2918400" cy="36576000"/>
  <p:notesSz cx="6858000" cy="92964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b="1"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b="1"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b="1"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b="1" kern="1200">
        <a:solidFill>
          <a:schemeClr val="tx1"/>
        </a:solidFill>
        <a:latin typeface="Times New Roman" pitchFamily="18" charset="0"/>
        <a:ea typeface="+mn-ea"/>
        <a:cs typeface="Arial" charset="0"/>
      </a:defRPr>
    </a:lvl5pPr>
    <a:lvl6pPr marL="2286000" algn="l" defTabSz="914400" rtl="0" eaLnBrk="1" latinLnBrk="0" hangingPunct="1">
      <a:defRPr sz="2400" b="1" kern="1200">
        <a:solidFill>
          <a:schemeClr val="tx1"/>
        </a:solidFill>
        <a:latin typeface="Times New Roman" pitchFamily="18" charset="0"/>
        <a:ea typeface="+mn-ea"/>
        <a:cs typeface="Arial" charset="0"/>
      </a:defRPr>
    </a:lvl6pPr>
    <a:lvl7pPr marL="2743200" algn="l" defTabSz="914400" rtl="0" eaLnBrk="1" latinLnBrk="0" hangingPunct="1">
      <a:defRPr sz="2400" b="1" kern="1200">
        <a:solidFill>
          <a:schemeClr val="tx1"/>
        </a:solidFill>
        <a:latin typeface="Times New Roman" pitchFamily="18" charset="0"/>
        <a:ea typeface="+mn-ea"/>
        <a:cs typeface="Arial" charset="0"/>
      </a:defRPr>
    </a:lvl7pPr>
    <a:lvl8pPr marL="3200400" algn="l" defTabSz="914400" rtl="0" eaLnBrk="1" latinLnBrk="0" hangingPunct="1">
      <a:defRPr sz="2400" b="1" kern="1200">
        <a:solidFill>
          <a:schemeClr val="tx1"/>
        </a:solidFill>
        <a:latin typeface="Times New Roman" pitchFamily="18" charset="0"/>
        <a:ea typeface="+mn-ea"/>
        <a:cs typeface="Arial" charset="0"/>
      </a:defRPr>
    </a:lvl8pPr>
    <a:lvl9pPr marL="3657600" algn="l" defTabSz="914400" rtl="0" eaLnBrk="1" latinLnBrk="0" hangingPunct="1">
      <a:defRPr sz="2400" b="1"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1520">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FFC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7050" autoAdjust="0"/>
    <p:restoredTop sz="95110" autoAdjust="0"/>
  </p:normalViewPr>
  <p:slideViewPr>
    <p:cSldViewPr>
      <p:cViewPr>
        <p:scale>
          <a:sx n="50" d="100"/>
          <a:sy n="50" d="100"/>
        </p:scale>
        <p:origin x="-1644" y="-8430"/>
      </p:cViewPr>
      <p:guideLst>
        <p:guide orient="horz" pos="11520"/>
        <p:guide pos="10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4956108354047"/>
          <c:y val="4.2895442359249303E-2"/>
          <c:w val="0.76271077947647703"/>
          <c:h val="0.82826581411303601"/>
        </c:manualLayout>
      </c:layout>
      <c:barChart>
        <c:barDir val="bar"/>
        <c:grouping val="stacked"/>
        <c:varyColors val="0"/>
        <c:ser>
          <c:idx val="0"/>
          <c:order val="0"/>
          <c:tx>
            <c:strRef>
              <c:f>Sheet2!$Q$1</c:f>
              <c:strCache>
                <c:ptCount val="1"/>
                <c:pt idx="0">
                  <c:v>Alpha Acid (low percent)</c:v>
                </c:pt>
              </c:strCache>
            </c:strRef>
          </c:tx>
          <c:spPr>
            <a:noFill/>
            <a:ln>
              <a:noFill/>
            </a:ln>
            <a:effectLst/>
          </c:spPr>
          <c:invertIfNegative val="0"/>
          <c:cat>
            <c:strRef>
              <c:f>Sheet2!$P$2:$P$33</c:f>
              <c:strCache>
                <c:ptCount val="32"/>
                <c:pt idx="0">
                  <c:v>Sterling (NJ_1)</c:v>
                </c:pt>
                <c:pt idx="1">
                  <c:v>Sterling (Hop Union)</c:v>
                </c:pt>
                <c:pt idx="2">
                  <c:v>Perle (NJ_1)</c:v>
                </c:pt>
                <c:pt idx="3">
                  <c:v>Perle (Hop Union)</c:v>
                </c:pt>
                <c:pt idx="4">
                  <c:v>Magnum (NJ_2)</c:v>
                </c:pt>
                <c:pt idx="5">
                  <c:v>Magnum (Hop Union)</c:v>
                </c:pt>
                <c:pt idx="6">
                  <c:v>Wilamette (Snyder Plot)</c:v>
                </c:pt>
                <c:pt idx="7">
                  <c:v>Wilamette (Hop Union)</c:v>
                </c:pt>
                <c:pt idx="8">
                  <c:v>Ultra (NJ_1)</c:v>
                </c:pt>
                <c:pt idx="9">
                  <c:v>Ultra (Hop Union)</c:v>
                </c:pt>
                <c:pt idx="10">
                  <c:v>Sorachi Ace (Snyder Plot)</c:v>
                </c:pt>
                <c:pt idx="11">
                  <c:v>Sorachi Ace (Hop Union)</c:v>
                </c:pt>
                <c:pt idx="12">
                  <c:v>Nugget (NJ_3)</c:v>
                </c:pt>
                <c:pt idx="13">
                  <c:v>Nugget (NJ_3)</c:v>
                </c:pt>
                <c:pt idx="14">
                  <c:v>Nugget (NJ_1)</c:v>
                </c:pt>
                <c:pt idx="15">
                  <c:v>Nugget (NJ_2)</c:v>
                </c:pt>
                <c:pt idx="16">
                  <c:v>Nugget (Snyder Plot)</c:v>
                </c:pt>
                <c:pt idx="17">
                  <c:v>Nugget (Hop Union)</c:v>
                </c:pt>
                <c:pt idx="18">
                  <c:v>Newport (Snyder Plot)</c:v>
                </c:pt>
                <c:pt idx="19">
                  <c:v>Newport (Hop Union)</c:v>
                </c:pt>
                <c:pt idx="20">
                  <c:v>Chinook (NJ_3)</c:v>
                </c:pt>
                <c:pt idx="21">
                  <c:v>Chinook (NJ_2)</c:v>
                </c:pt>
                <c:pt idx="22">
                  <c:v>Chinook (NJ_2)</c:v>
                </c:pt>
                <c:pt idx="23">
                  <c:v>Chinook (Snyder Plot)</c:v>
                </c:pt>
                <c:pt idx="24">
                  <c:v>Chinook (Hop Union)</c:v>
                </c:pt>
                <c:pt idx="25">
                  <c:v>Centennial (NJ_1)</c:v>
                </c:pt>
                <c:pt idx="26">
                  <c:v>Centennial (Snyder Plot Avg.)</c:v>
                </c:pt>
                <c:pt idx="27">
                  <c:v>Centennial (Hop Union)</c:v>
                </c:pt>
                <c:pt idx="28">
                  <c:v>Cascade (NJ_3)</c:v>
                </c:pt>
                <c:pt idx="29">
                  <c:v>Cascade (NJ_3)</c:v>
                </c:pt>
                <c:pt idx="30">
                  <c:v>Cascade (Snyder Plot Avg.)</c:v>
                </c:pt>
                <c:pt idx="31">
                  <c:v>Cascade (Hop Union)</c:v>
                </c:pt>
              </c:strCache>
            </c:strRef>
          </c:cat>
          <c:val>
            <c:numRef>
              <c:f>Sheet2!$Q$2:$Q$33</c:f>
              <c:numCache>
                <c:formatCode>General</c:formatCode>
                <c:ptCount val="32"/>
                <c:pt idx="0">
                  <c:v>11.2</c:v>
                </c:pt>
                <c:pt idx="1">
                  <c:v>5.5</c:v>
                </c:pt>
                <c:pt idx="2">
                  <c:v>1.93</c:v>
                </c:pt>
                <c:pt idx="3">
                  <c:v>4</c:v>
                </c:pt>
                <c:pt idx="4">
                  <c:v>10.82</c:v>
                </c:pt>
                <c:pt idx="5">
                  <c:v>12</c:v>
                </c:pt>
                <c:pt idx="6">
                  <c:v>0.55200000000000005</c:v>
                </c:pt>
                <c:pt idx="7">
                  <c:v>4.5</c:v>
                </c:pt>
                <c:pt idx="8">
                  <c:v>4.83</c:v>
                </c:pt>
                <c:pt idx="9">
                  <c:v>9.2000000000000011</c:v>
                </c:pt>
                <c:pt idx="10">
                  <c:v>7.6899999999999986</c:v>
                </c:pt>
                <c:pt idx="11">
                  <c:v>11.5</c:v>
                </c:pt>
                <c:pt idx="12">
                  <c:v>10.28</c:v>
                </c:pt>
                <c:pt idx="13">
                  <c:v>11.45</c:v>
                </c:pt>
                <c:pt idx="14">
                  <c:v>1.77</c:v>
                </c:pt>
                <c:pt idx="15">
                  <c:v>10.64</c:v>
                </c:pt>
                <c:pt idx="16">
                  <c:v>3.38</c:v>
                </c:pt>
                <c:pt idx="17">
                  <c:v>11.5</c:v>
                </c:pt>
                <c:pt idx="18">
                  <c:v>5.73</c:v>
                </c:pt>
                <c:pt idx="19">
                  <c:v>10</c:v>
                </c:pt>
                <c:pt idx="20">
                  <c:v>7.77</c:v>
                </c:pt>
                <c:pt idx="21">
                  <c:v>8.06</c:v>
                </c:pt>
                <c:pt idx="22">
                  <c:v>9.0300000000000011</c:v>
                </c:pt>
                <c:pt idx="23">
                  <c:v>8.61</c:v>
                </c:pt>
                <c:pt idx="24">
                  <c:v>11.5</c:v>
                </c:pt>
                <c:pt idx="25">
                  <c:v>8.9700000000000006</c:v>
                </c:pt>
                <c:pt idx="26">
                  <c:v>6.0960000000000001</c:v>
                </c:pt>
                <c:pt idx="27">
                  <c:v>7</c:v>
                </c:pt>
                <c:pt idx="28">
                  <c:v>3.57</c:v>
                </c:pt>
                <c:pt idx="29">
                  <c:v>3.81</c:v>
                </c:pt>
                <c:pt idx="30">
                  <c:v>2.4849999999999999</c:v>
                </c:pt>
                <c:pt idx="31">
                  <c:v>5.5</c:v>
                </c:pt>
              </c:numCache>
            </c:numRef>
          </c:val>
          <c:extLst>
            <c:ext xmlns:c16="http://schemas.microsoft.com/office/drawing/2014/chart" uri="{C3380CC4-5D6E-409C-BE32-E72D297353CC}">
              <c16:uniqueId val="{00000000-1500-43DD-8E10-0139BD903C78}"/>
            </c:ext>
          </c:extLst>
        </c:ser>
        <c:ser>
          <c:idx val="1"/>
          <c:order val="1"/>
          <c:tx>
            <c:strRef>
              <c:f>Sheet2!$S$1</c:f>
              <c:strCache>
                <c:ptCount val="1"/>
                <c:pt idx="0">
                  <c:v>Difference in Alphas</c:v>
                </c:pt>
              </c:strCache>
            </c:strRef>
          </c:tx>
          <c:spPr>
            <a:solidFill>
              <a:schemeClr val="accent2"/>
            </a:solidFill>
            <a:ln>
              <a:noFill/>
            </a:ln>
            <a:effectLst/>
          </c:spPr>
          <c:invertIfNegative val="0"/>
          <c:dPt>
            <c:idx val="0"/>
            <c:invertIfNegative val="0"/>
            <c:bubble3D val="0"/>
            <c:spPr>
              <a:solidFill>
                <a:schemeClr val="accent6">
                  <a:lumMod val="50000"/>
                </a:schemeClr>
              </a:solidFill>
              <a:ln>
                <a:solidFill>
                  <a:schemeClr val="accent6">
                    <a:lumMod val="50000"/>
                  </a:schemeClr>
                </a:solidFill>
              </a:ln>
              <a:effectLst/>
            </c:spPr>
            <c:extLst>
              <c:ext xmlns:c16="http://schemas.microsoft.com/office/drawing/2014/chart" uri="{C3380CC4-5D6E-409C-BE32-E72D297353CC}">
                <c16:uniqueId val="{00000002-1500-43DD-8E10-0139BD903C78}"/>
              </c:ext>
            </c:extLst>
          </c:dPt>
          <c:dPt>
            <c:idx val="1"/>
            <c:invertIfNegative val="0"/>
            <c:bubble3D val="0"/>
            <c:spPr>
              <a:solidFill>
                <a:schemeClr val="accent6">
                  <a:lumMod val="75000"/>
                </a:schemeClr>
              </a:solidFill>
              <a:ln w="25400">
                <a:solidFill>
                  <a:sysClr val="windowText" lastClr="000000"/>
                </a:solidFill>
              </a:ln>
              <a:effectLst/>
            </c:spPr>
            <c:extLst>
              <c:ext xmlns:c16="http://schemas.microsoft.com/office/drawing/2014/chart" uri="{C3380CC4-5D6E-409C-BE32-E72D297353CC}">
                <c16:uniqueId val="{00000004-1500-43DD-8E10-0139BD903C78}"/>
              </c:ext>
            </c:extLst>
          </c:dPt>
          <c:dPt>
            <c:idx val="2"/>
            <c:invertIfNegative val="0"/>
            <c:bubble3D val="0"/>
            <c:spPr>
              <a:solidFill>
                <a:schemeClr val="accent1">
                  <a:lumMod val="75000"/>
                </a:schemeClr>
              </a:solidFill>
              <a:ln>
                <a:solidFill>
                  <a:schemeClr val="accent1">
                    <a:lumMod val="75000"/>
                  </a:schemeClr>
                </a:solidFill>
              </a:ln>
              <a:effectLst/>
            </c:spPr>
            <c:extLst>
              <c:ext xmlns:c16="http://schemas.microsoft.com/office/drawing/2014/chart" uri="{C3380CC4-5D6E-409C-BE32-E72D297353CC}">
                <c16:uniqueId val="{00000006-1500-43DD-8E10-0139BD903C78}"/>
              </c:ext>
            </c:extLst>
          </c:dPt>
          <c:dPt>
            <c:idx val="3"/>
            <c:invertIfNegative val="0"/>
            <c:bubble3D val="0"/>
            <c:spPr>
              <a:solidFill>
                <a:schemeClr val="accent1">
                  <a:lumMod val="75000"/>
                </a:schemeClr>
              </a:solidFill>
              <a:ln w="25400">
                <a:solidFill>
                  <a:sysClr val="windowText" lastClr="000000"/>
                </a:solidFill>
              </a:ln>
              <a:effectLst/>
            </c:spPr>
            <c:extLst>
              <c:ext xmlns:c16="http://schemas.microsoft.com/office/drawing/2014/chart" uri="{C3380CC4-5D6E-409C-BE32-E72D297353CC}">
                <c16:uniqueId val="{00000008-1500-43DD-8E10-0139BD903C78}"/>
              </c:ext>
            </c:extLst>
          </c:dPt>
          <c:dPt>
            <c:idx val="4"/>
            <c:invertIfNegative val="0"/>
            <c:bubble3D val="0"/>
            <c:spPr>
              <a:solidFill>
                <a:srgbClr val="CC0099"/>
              </a:solidFill>
              <a:ln>
                <a:noFill/>
              </a:ln>
              <a:effectLst/>
            </c:spPr>
            <c:extLst>
              <c:ext xmlns:c16="http://schemas.microsoft.com/office/drawing/2014/chart" uri="{C3380CC4-5D6E-409C-BE32-E72D297353CC}">
                <c16:uniqueId val="{0000000A-1500-43DD-8E10-0139BD903C78}"/>
              </c:ext>
            </c:extLst>
          </c:dPt>
          <c:dPt>
            <c:idx val="5"/>
            <c:invertIfNegative val="0"/>
            <c:bubble3D val="0"/>
            <c:spPr>
              <a:solidFill>
                <a:srgbClr val="CC0099"/>
              </a:solidFill>
              <a:ln w="25400">
                <a:solidFill>
                  <a:sysClr val="windowText" lastClr="000000"/>
                </a:solidFill>
              </a:ln>
              <a:effectLst/>
            </c:spPr>
            <c:extLst>
              <c:ext xmlns:c16="http://schemas.microsoft.com/office/drawing/2014/chart" uri="{C3380CC4-5D6E-409C-BE32-E72D297353CC}">
                <c16:uniqueId val="{0000000C-1500-43DD-8E10-0139BD903C78}"/>
              </c:ext>
            </c:extLst>
          </c:dPt>
          <c:dPt>
            <c:idx val="6"/>
            <c:invertIfNegative val="0"/>
            <c:bubble3D val="0"/>
            <c:spPr>
              <a:solidFill>
                <a:srgbClr val="FF3300"/>
              </a:solidFill>
              <a:ln>
                <a:solidFill>
                  <a:srgbClr val="FF3300"/>
                </a:solidFill>
              </a:ln>
              <a:effectLst/>
            </c:spPr>
            <c:extLst>
              <c:ext xmlns:c16="http://schemas.microsoft.com/office/drawing/2014/chart" uri="{C3380CC4-5D6E-409C-BE32-E72D297353CC}">
                <c16:uniqueId val="{0000000E-1500-43DD-8E10-0139BD903C78}"/>
              </c:ext>
            </c:extLst>
          </c:dPt>
          <c:dPt>
            <c:idx val="7"/>
            <c:invertIfNegative val="0"/>
            <c:bubble3D val="0"/>
            <c:spPr>
              <a:solidFill>
                <a:srgbClr val="FF3300"/>
              </a:solidFill>
              <a:ln w="25400">
                <a:solidFill>
                  <a:schemeClr val="tx1"/>
                </a:solidFill>
              </a:ln>
              <a:effectLst/>
            </c:spPr>
            <c:extLst>
              <c:ext xmlns:c16="http://schemas.microsoft.com/office/drawing/2014/chart" uri="{C3380CC4-5D6E-409C-BE32-E72D297353CC}">
                <c16:uniqueId val="{00000010-1500-43DD-8E10-0139BD903C78}"/>
              </c:ext>
            </c:extLst>
          </c:dPt>
          <c:dPt>
            <c:idx val="8"/>
            <c:invertIfNegative val="0"/>
            <c:bubble3D val="0"/>
            <c:spPr>
              <a:solidFill>
                <a:srgbClr val="FFC000"/>
              </a:solidFill>
              <a:ln>
                <a:solidFill>
                  <a:srgbClr val="FFC000"/>
                </a:solidFill>
              </a:ln>
              <a:effectLst/>
            </c:spPr>
            <c:extLst>
              <c:ext xmlns:c16="http://schemas.microsoft.com/office/drawing/2014/chart" uri="{C3380CC4-5D6E-409C-BE32-E72D297353CC}">
                <c16:uniqueId val="{00000012-1500-43DD-8E10-0139BD903C78}"/>
              </c:ext>
            </c:extLst>
          </c:dPt>
          <c:dPt>
            <c:idx val="9"/>
            <c:invertIfNegative val="0"/>
            <c:bubble3D val="0"/>
            <c:spPr>
              <a:solidFill>
                <a:srgbClr val="FFC000"/>
              </a:solidFill>
              <a:ln w="25400">
                <a:solidFill>
                  <a:sysClr val="windowText" lastClr="000000"/>
                </a:solidFill>
              </a:ln>
              <a:effectLst/>
            </c:spPr>
            <c:extLst>
              <c:ext xmlns:c16="http://schemas.microsoft.com/office/drawing/2014/chart" uri="{C3380CC4-5D6E-409C-BE32-E72D297353CC}">
                <c16:uniqueId val="{00000014-1500-43DD-8E10-0139BD903C78}"/>
              </c:ext>
            </c:extLst>
          </c:dPt>
          <c:dPt>
            <c:idx val="10"/>
            <c:invertIfNegative val="0"/>
            <c:bubble3D val="0"/>
            <c:spPr>
              <a:solidFill>
                <a:srgbClr val="FFFF00"/>
              </a:solidFill>
              <a:ln>
                <a:solidFill>
                  <a:srgbClr val="FFFF00"/>
                </a:solidFill>
              </a:ln>
              <a:effectLst/>
            </c:spPr>
            <c:extLst>
              <c:ext xmlns:c16="http://schemas.microsoft.com/office/drawing/2014/chart" uri="{C3380CC4-5D6E-409C-BE32-E72D297353CC}">
                <c16:uniqueId val="{00000016-1500-43DD-8E10-0139BD903C78}"/>
              </c:ext>
            </c:extLst>
          </c:dPt>
          <c:dPt>
            <c:idx val="11"/>
            <c:invertIfNegative val="0"/>
            <c:bubble3D val="0"/>
            <c:spPr>
              <a:solidFill>
                <a:srgbClr val="FFFF00"/>
              </a:solidFill>
              <a:ln w="25400">
                <a:solidFill>
                  <a:sysClr val="windowText" lastClr="000000"/>
                </a:solidFill>
              </a:ln>
              <a:effectLst/>
            </c:spPr>
            <c:extLst>
              <c:ext xmlns:c16="http://schemas.microsoft.com/office/drawing/2014/chart" uri="{C3380CC4-5D6E-409C-BE32-E72D297353CC}">
                <c16:uniqueId val="{00000018-1500-43DD-8E10-0139BD903C78}"/>
              </c:ext>
            </c:extLst>
          </c:dPt>
          <c:dPt>
            <c:idx val="12"/>
            <c:invertIfNegative val="0"/>
            <c:bubble3D val="0"/>
            <c:spPr>
              <a:solidFill>
                <a:srgbClr val="00B050"/>
              </a:solidFill>
              <a:ln>
                <a:noFill/>
              </a:ln>
              <a:effectLst/>
            </c:spPr>
            <c:extLst>
              <c:ext xmlns:c16="http://schemas.microsoft.com/office/drawing/2014/chart" uri="{C3380CC4-5D6E-409C-BE32-E72D297353CC}">
                <c16:uniqueId val="{0000001A-1500-43DD-8E10-0139BD903C78}"/>
              </c:ext>
            </c:extLst>
          </c:dPt>
          <c:dPt>
            <c:idx val="13"/>
            <c:invertIfNegative val="0"/>
            <c:bubble3D val="0"/>
            <c:spPr>
              <a:solidFill>
                <a:srgbClr val="00B050"/>
              </a:solidFill>
              <a:ln>
                <a:noFill/>
              </a:ln>
              <a:effectLst/>
            </c:spPr>
            <c:extLst>
              <c:ext xmlns:c16="http://schemas.microsoft.com/office/drawing/2014/chart" uri="{C3380CC4-5D6E-409C-BE32-E72D297353CC}">
                <c16:uniqueId val="{0000001C-1500-43DD-8E10-0139BD903C78}"/>
              </c:ext>
            </c:extLst>
          </c:dPt>
          <c:dPt>
            <c:idx val="14"/>
            <c:invertIfNegative val="0"/>
            <c:bubble3D val="0"/>
            <c:spPr>
              <a:solidFill>
                <a:srgbClr val="00B050"/>
              </a:solidFill>
              <a:ln>
                <a:noFill/>
              </a:ln>
              <a:effectLst/>
            </c:spPr>
            <c:extLst>
              <c:ext xmlns:c16="http://schemas.microsoft.com/office/drawing/2014/chart" uri="{C3380CC4-5D6E-409C-BE32-E72D297353CC}">
                <c16:uniqueId val="{0000001E-1500-43DD-8E10-0139BD903C78}"/>
              </c:ext>
            </c:extLst>
          </c:dPt>
          <c:dPt>
            <c:idx val="15"/>
            <c:invertIfNegative val="0"/>
            <c:bubble3D val="0"/>
            <c:spPr>
              <a:solidFill>
                <a:srgbClr val="00B050"/>
              </a:solidFill>
              <a:ln>
                <a:noFill/>
              </a:ln>
              <a:effectLst/>
            </c:spPr>
            <c:extLst>
              <c:ext xmlns:c16="http://schemas.microsoft.com/office/drawing/2014/chart" uri="{C3380CC4-5D6E-409C-BE32-E72D297353CC}">
                <c16:uniqueId val="{00000020-1500-43DD-8E10-0139BD903C78}"/>
              </c:ext>
            </c:extLst>
          </c:dPt>
          <c:dPt>
            <c:idx val="16"/>
            <c:invertIfNegative val="0"/>
            <c:bubble3D val="0"/>
            <c:spPr>
              <a:solidFill>
                <a:srgbClr val="00B050"/>
              </a:solidFill>
              <a:ln>
                <a:noFill/>
              </a:ln>
              <a:effectLst/>
            </c:spPr>
            <c:extLst>
              <c:ext xmlns:c16="http://schemas.microsoft.com/office/drawing/2014/chart" uri="{C3380CC4-5D6E-409C-BE32-E72D297353CC}">
                <c16:uniqueId val="{00000022-1500-43DD-8E10-0139BD903C78}"/>
              </c:ext>
            </c:extLst>
          </c:dPt>
          <c:dPt>
            <c:idx val="17"/>
            <c:invertIfNegative val="0"/>
            <c:bubble3D val="0"/>
            <c:spPr>
              <a:solidFill>
                <a:srgbClr val="00B050"/>
              </a:solidFill>
              <a:ln w="25400">
                <a:solidFill>
                  <a:sysClr val="windowText" lastClr="000000"/>
                </a:solidFill>
              </a:ln>
              <a:effectLst/>
            </c:spPr>
            <c:extLst>
              <c:ext xmlns:c16="http://schemas.microsoft.com/office/drawing/2014/chart" uri="{C3380CC4-5D6E-409C-BE32-E72D297353CC}">
                <c16:uniqueId val="{00000024-1500-43DD-8E10-0139BD903C78}"/>
              </c:ext>
            </c:extLst>
          </c:dPt>
          <c:dPt>
            <c:idx val="18"/>
            <c:invertIfNegative val="0"/>
            <c:bubble3D val="0"/>
            <c:spPr>
              <a:solidFill>
                <a:srgbClr val="0070C0"/>
              </a:solidFill>
              <a:ln>
                <a:noFill/>
              </a:ln>
              <a:effectLst/>
            </c:spPr>
            <c:extLst>
              <c:ext xmlns:c16="http://schemas.microsoft.com/office/drawing/2014/chart" uri="{C3380CC4-5D6E-409C-BE32-E72D297353CC}">
                <c16:uniqueId val="{00000026-1500-43DD-8E10-0139BD903C78}"/>
              </c:ext>
            </c:extLst>
          </c:dPt>
          <c:dPt>
            <c:idx val="19"/>
            <c:invertIfNegative val="0"/>
            <c:bubble3D val="0"/>
            <c:spPr>
              <a:solidFill>
                <a:srgbClr val="0070C0"/>
              </a:solidFill>
              <a:ln w="25400">
                <a:solidFill>
                  <a:sysClr val="windowText" lastClr="000000"/>
                </a:solidFill>
              </a:ln>
              <a:effectLst/>
            </c:spPr>
            <c:extLst>
              <c:ext xmlns:c16="http://schemas.microsoft.com/office/drawing/2014/chart" uri="{C3380CC4-5D6E-409C-BE32-E72D297353CC}">
                <c16:uniqueId val="{00000028-1500-43DD-8E10-0139BD903C78}"/>
              </c:ext>
            </c:extLst>
          </c:dPt>
          <c:dPt>
            <c:idx val="20"/>
            <c:invertIfNegative val="0"/>
            <c:bubble3D val="0"/>
            <c:spPr>
              <a:solidFill>
                <a:srgbClr val="7030A0"/>
              </a:solidFill>
              <a:ln>
                <a:noFill/>
              </a:ln>
              <a:effectLst/>
            </c:spPr>
            <c:extLst>
              <c:ext xmlns:c16="http://schemas.microsoft.com/office/drawing/2014/chart" uri="{C3380CC4-5D6E-409C-BE32-E72D297353CC}">
                <c16:uniqueId val="{0000002A-1500-43DD-8E10-0139BD903C78}"/>
              </c:ext>
            </c:extLst>
          </c:dPt>
          <c:dPt>
            <c:idx val="21"/>
            <c:invertIfNegative val="0"/>
            <c:bubble3D val="0"/>
            <c:spPr>
              <a:solidFill>
                <a:srgbClr val="7030A0"/>
              </a:solidFill>
              <a:ln>
                <a:noFill/>
              </a:ln>
              <a:effectLst/>
            </c:spPr>
            <c:extLst>
              <c:ext xmlns:c16="http://schemas.microsoft.com/office/drawing/2014/chart" uri="{C3380CC4-5D6E-409C-BE32-E72D297353CC}">
                <c16:uniqueId val="{0000002C-1500-43DD-8E10-0139BD903C78}"/>
              </c:ext>
            </c:extLst>
          </c:dPt>
          <c:dPt>
            <c:idx val="22"/>
            <c:invertIfNegative val="0"/>
            <c:bubble3D val="0"/>
            <c:spPr>
              <a:solidFill>
                <a:srgbClr val="7030A0"/>
              </a:solidFill>
              <a:ln>
                <a:noFill/>
              </a:ln>
              <a:effectLst/>
            </c:spPr>
            <c:extLst>
              <c:ext xmlns:c16="http://schemas.microsoft.com/office/drawing/2014/chart" uri="{C3380CC4-5D6E-409C-BE32-E72D297353CC}">
                <c16:uniqueId val="{0000002E-1500-43DD-8E10-0139BD903C78}"/>
              </c:ext>
            </c:extLst>
          </c:dPt>
          <c:dPt>
            <c:idx val="24"/>
            <c:invertIfNegative val="0"/>
            <c:bubble3D val="0"/>
            <c:spPr>
              <a:solidFill>
                <a:srgbClr val="7030A0"/>
              </a:solidFill>
              <a:ln w="25400">
                <a:solidFill>
                  <a:sysClr val="windowText" lastClr="000000"/>
                </a:solidFill>
              </a:ln>
              <a:effectLst/>
            </c:spPr>
            <c:extLst>
              <c:ext xmlns:c16="http://schemas.microsoft.com/office/drawing/2014/chart" uri="{C3380CC4-5D6E-409C-BE32-E72D297353CC}">
                <c16:uniqueId val="{00000030-1500-43DD-8E10-0139BD903C78}"/>
              </c:ext>
            </c:extLst>
          </c:dPt>
          <c:dPt>
            <c:idx val="25"/>
            <c:invertIfNegative val="0"/>
            <c:bubble3D val="0"/>
            <c:spPr>
              <a:solidFill>
                <a:srgbClr val="FF0000"/>
              </a:solidFill>
              <a:ln>
                <a:noFill/>
              </a:ln>
              <a:effectLst/>
            </c:spPr>
            <c:extLst>
              <c:ext xmlns:c16="http://schemas.microsoft.com/office/drawing/2014/chart" uri="{C3380CC4-5D6E-409C-BE32-E72D297353CC}">
                <c16:uniqueId val="{00000032-1500-43DD-8E10-0139BD903C78}"/>
              </c:ext>
            </c:extLst>
          </c:dPt>
          <c:dPt>
            <c:idx val="26"/>
            <c:invertIfNegative val="0"/>
            <c:bubble3D val="0"/>
            <c:spPr>
              <a:solidFill>
                <a:srgbClr val="FF0000"/>
              </a:solidFill>
              <a:ln>
                <a:solidFill>
                  <a:srgbClr val="FF0000"/>
                </a:solidFill>
              </a:ln>
              <a:effectLst/>
            </c:spPr>
            <c:extLst>
              <c:ext xmlns:c16="http://schemas.microsoft.com/office/drawing/2014/chart" uri="{C3380CC4-5D6E-409C-BE32-E72D297353CC}">
                <c16:uniqueId val="{00000034-1500-43DD-8E10-0139BD903C78}"/>
              </c:ext>
            </c:extLst>
          </c:dPt>
          <c:dPt>
            <c:idx val="27"/>
            <c:invertIfNegative val="0"/>
            <c:bubble3D val="0"/>
            <c:spPr>
              <a:solidFill>
                <a:srgbClr val="FF0000"/>
              </a:solidFill>
              <a:ln w="25400">
                <a:solidFill>
                  <a:sysClr val="windowText" lastClr="000000"/>
                </a:solidFill>
              </a:ln>
              <a:effectLst/>
            </c:spPr>
            <c:extLst>
              <c:ext xmlns:c16="http://schemas.microsoft.com/office/drawing/2014/chart" uri="{C3380CC4-5D6E-409C-BE32-E72D297353CC}">
                <c16:uniqueId val="{00000036-1500-43DD-8E10-0139BD903C78}"/>
              </c:ext>
            </c:extLst>
          </c:dPt>
          <c:dPt>
            <c:idx val="30"/>
            <c:invertIfNegative val="0"/>
            <c:bubble3D val="0"/>
            <c:spPr>
              <a:solidFill>
                <a:schemeClr val="accent2"/>
              </a:solidFill>
              <a:ln w="9525">
                <a:solidFill>
                  <a:schemeClr val="accent2"/>
                </a:solidFill>
              </a:ln>
              <a:effectLst/>
            </c:spPr>
            <c:extLst>
              <c:ext xmlns:c16="http://schemas.microsoft.com/office/drawing/2014/chart" uri="{C3380CC4-5D6E-409C-BE32-E72D297353CC}">
                <c16:uniqueId val="{0000003A-1500-43DD-8E10-0139BD903C78}"/>
              </c:ext>
            </c:extLst>
          </c:dPt>
          <c:dPt>
            <c:idx val="31"/>
            <c:invertIfNegative val="0"/>
            <c:bubble3D val="0"/>
            <c:spPr>
              <a:solidFill>
                <a:schemeClr val="accent2"/>
              </a:solidFill>
              <a:ln w="25400">
                <a:solidFill>
                  <a:schemeClr val="tx1">
                    <a:lumMod val="95000"/>
                    <a:lumOff val="5000"/>
                  </a:schemeClr>
                </a:solidFill>
              </a:ln>
              <a:effectLst/>
            </c:spPr>
            <c:extLst>
              <c:ext xmlns:c16="http://schemas.microsoft.com/office/drawing/2014/chart" uri="{C3380CC4-5D6E-409C-BE32-E72D297353CC}">
                <c16:uniqueId val="{00000038-1500-43DD-8E10-0139BD903C78}"/>
              </c:ext>
            </c:extLst>
          </c:dPt>
          <c:val>
            <c:numRef>
              <c:f>Sheet2!$S$2:$S$33</c:f>
              <c:numCache>
                <c:formatCode>General</c:formatCode>
                <c:ptCount val="32"/>
                <c:pt idx="0">
                  <c:v>1.010000000000002</c:v>
                </c:pt>
                <c:pt idx="1">
                  <c:v>3</c:v>
                </c:pt>
                <c:pt idx="2">
                  <c:v>0.42</c:v>
                </c:pt>
                <c:pt idx="3">
                  <c:v>5</c:v>
                </c:pt>
                <c:pt idx="4">
                  <c:v>1.33</c:v>
                </c:pt>
                <c:pt idx="5">
                  <c:v>3.5</c:v>
                </c:pt>
                <c:pt idx="6">
                  <c:v>1.8720000000000001</c:v>
                </c:pt>
                <c:pt idx="7">
                  <c:v>2</c:v>
                </c:pt>
                <c:pt idx="8">
                  <c:v>0.19</c:v>
                </c:pt>
                <c:pt idx="9">
                  <c:v>0.5</c:v>
                </c:pt>
                <c:pt idx="10">
                  <c:v>0.88</c:v>
                </c:pt>
                <c:pt idx="11">
                  <c:v>3</c:v>
                </c:pt>
                <c:pt idx="12">
                  <c:v>0.14000000000000101</c:v>
                </c:pt>
                <c:pt idx="13">
                  <c:v>0.18000000000000099</c:v>
                </c:pt>
                <c:pt idx="14">
                  <c:v>3.41</c:v>
                </c:pt>
                <c:pt idx="15">
                  <c:v>0.26</c:v>
                </c:pt>
                <c:pt idx="16">
                  <c:v>4.7233333333333327</c:v>
                </c:pt>
                <c:pt idx="17">
                  <c:v>2.5</c:v>
                </c:pt>
                <c:pt idx="18">
                  <c:v>0.40999999999999898</c:v>
                </c:pt>
                <c:pt idx="19">
                  <c:v>2.5</c:v>
                </c:pt>
                <c:pt idx="20">
                  <c:v>0.48</c:v>
                </c:pt>
                <c:pt idx="21">
                  <c:v>0.53999999999999904</c:v>
                </c:pt>
                <c:pt idx="22">
                  <c:v>0.130000000000001</c:v>
                </c:pt>
                <c:pt idx="23">
                  <c:v>3.0000000000001099E-2</c:v>
                </c:pt>
                <c:pt idx="24">
                  <c:v>3.5</c:v>
                </c:pt>
                <c:pt idx="25">
                  <c:v>0.49</c:v>
                </c:pt>
                <c:pt idx="26">
                  <c:v>0.63600000000000101</c:v>
                </c:pt>
                <c:pt idx="27">
                  <c:v>5</c:v>
                </c:pt>
                <c:pt idx="28">
                  <c:v>7.0000000000000298E-2</c:v>
                </c:pt>
                <c:pt idx="29">
                  <c:v>0.42</c:v>
                </c:pt>
                <c:pt idx="30">
                  <c:v>1.7624999999999991</c:v>
                </c:pt>
                <c:pt idx="31">
                  <c:v>3.5</c:v>
                </c:pt>
              </c:numCache>
            </c:numRef>
          </c:val>
          <c:extLst>
            <c:ext xmlns:c16="http://schemas.microsoft.com/office/drawing/2014/chart" uri="{C3380CC4-5D6E-409C-BE32-E72D297353CC}">
              <c16:uniqueId val="{00000039-1500-43DD-8E10-0139BD903C78}"/>
            </c:ext>
          </c:extLst>
        </c:ser>
        <c:dLbls>
          <c:showLegendKey val="0"/>
          <c:showVal val="0"/>
          <c:showCatName val="0"/>
          <c:showSerName val="0"/>
          <c:showPercent val="0"/>
          <c:showBubbleSize val="0"/>
        </c:dLbls>
        <c:gapWidth val="150"/>
        <c:overlap val="100"/>
        <c:axId val="427698376"/>
        <c:axId val="427701816"/>
      </c:barChart>
      <c:catAx>
        <c:axId val="4276983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427701816"/>
        <c:crosses val="autoZero"/>
        <c:auto val="1"/>
        <c:lblAlgn val="ctr"/>
        <c:lblOffset val="100"/>
        <c:noMultiLvlLbl val="0"/>
      </c:catAx>
      <c:valAx>
        <c:axId val="427701816"/>
        <c:scaling>
          <c:orientation val="minMax"/>
        </c:scaling>
        <c:delete val="0"/>
        <c:axPos val="b"/>
        <c:majorGridlines>
          <c:spPr>
            <a:ln w="9525" cap="flat" cmpd="sng" algn="ctr">
              <a:solidFill>
                <a:schemeClr val="bg1">
                  <a:lumMod val="75000"/>
                </a:schemeClr>
              </a:solidFill>
              <a:round/>
            </a:ln>
            <a:effectLst/>
          </c:spPr>
        </c:majorGridlines>
        <c:title>
          <c:tx>
            <c:rich>
              <a:bodyPr rot="0" spcFirstLastPara="1" vertOverflow="ellipsis" vert="horz" wrap="square" anchor="ctr" anchorCtr="1"/>
              <a:lstStyle/>
              <a:p>
                <a:pPr>
                  <a:defRPr sz="2500" b="1" i="0" u="none" strike="noStrike" kern="1200" baseline="0">
                    <a:solidFill>
                      <a:schemeClr val="tx1">
                        <a:lumMod val="65000"/>
                        <a:lumOff val="35000"/>
                      </a:schemeClr>
                    </a:solidFill>
                    <a:latin typeface="+mn-lt"/>
                    <a:ea typeface="+mn-ea"/>
                    <a:cs typeface="+mn-cs"/>
                  </a:defRPr>
                </a:pPr>
                <a:r>
                  <a:rPr lang="en-US" sz="2500" b="1" dirty="0">
                    <a:solidFill>
                      <a:sysClr val="windowText" lastClr="000000"/>
                    </a:solidFill>
                    <a:latin typeface="Arial" panose="020B0604020202020204" pitchFamily="34" charset="0"/>
                    <a:cs typeface="Arial" panose="020B0604020202020204" pitchFamily="34" charset="0"/>
                  </a:rPr>
                  <a:t>Alpha Acid</a:t>
                </a:r>
                <a:r>
                  <a:rPr lang="en-US" sz="2500" b="1" baseline="0" dirty="0">
                    <a:solidFill>
                      <a:sysClr val="windowText" lastClr="000000"/>
                    </a:solidFill>
                    <a:latin typeface="Arial" panose="020B0604020202020204" pitchFamily="34" charset="0"/>
                    <a:cs typeface="Arial" panose="020B0604020202020204" pitchFamily="34" charset="0"/>
                  </a:rPr>
                  <a:t> </a:t>
                </a:r>
                <a:r>
                  <a:rPr lang="en-US" sz="2500" b="1" baseline="0" dirty="0" smtClean="0">
                    <a:solidFill>
                      <a:sysClr val="windowText" lastClr="000000"/>
                    </a:solidFill>
                    <a:latin typeface="Arial" panose="020B0604020202020204" pitchFamily="34" charset="0"/>
                    <a:cs typeface="Arial" panose="020B0604020202020204" pitchFamily="34" charset="0"/>
                  </a:rPr>
                  <a:t>Percentage/ Gram Dry Weight</a:t>
                </a:r>
                <a:endParaRPr lang="en-US" sz="2500" b="1" dirty="0">
                  <a:solidFill>
                    <a:sysClr val="windowText" lastClr="000000"/>
                  </a:solidFill>
                  <a:latin typeface="Arial" panose="020B0604020202020204" pitchFamily="34" charset="0"/>
                  <a:cs typeface="Arial" panose="020B0604020202020204" pitchFamily="34" charset="0"/>
                </a:endParaRPr>
              </a:p>
            </c:rich>
          </c:tx>
          <c:layout>
            <c:manualLayout>
              <c:xMode val="edge"/>
              <c:yMode val="edge"/>
              <c:x val="0.42995492965311799"/>
              <c:y val="0.92745548562186297"/>
            </c:manualLayout>
          </c:layout>
          <c:overlay val="0"/>
          <c:spPr>
            <a:noFill/>
            <a:ln>
              <a:noFill/>
            </a:ln>
            <a:effectLst/>
          </c:spPr>
          <c:txPr>
            <a:bodyPr rot="0" spcFirstLastPara="1" vertOverflow="ellipsis" vert="horz" wrap="square" anchor="ctr" anchorCtr="1"/>
            <a:lstStyle/>
            <a:p>
              <a:pPr>
                <a:defRPr sz="25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4276983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173807528226001"/>
          <c:y val="4.2895442359249303E-2"/>
          <c:w val="0.70611887236029003"/>
          <c:h val="0.85317809593633498"/>
        </c:manualLayout>
      </c:layout>
      <c:barChart>
        <c:barDir val="bar"/>
        <c:grouping val="stacked"/>
        <c:varyColors val="0"/>
        <c:ser>
          <c:idx val="0"/>
          <c:order val="0"/>
          <c:tx>
            <c:strRef>
              <c:f>Sheet2!$T$1</c:f>
              <c:strCache>
                <c:ptCount val="1"/>
                <c:pt idx="0">
                  <c:v>Beta Acid (low percent)</c:v>
                </c:pt>
              </c:strCache>
            </c:strRef>
          </c:tx>
          <c:spPr>
            <a:solidFill>
              <a:sysClr val="window" lastClr="FFFFFF"/>
            </a:solidFill>
            <a:ln>
              <a:noFill/>
            </a:ln>
            <a:effectLst/>
          </c:spPr>
          <c:invertIfNegative val="0"/>
          <c:cat>
            <c:strRef>
              <c:f>Sheet2!$P$2:$P$33</c:f>
              <c:strCache>
                <c:ptCount val="32"/>
                <c:pt idx="0">
                  <c:v>Sterling (NJ_1)</c:v>
                </c:pt>
                <c:pt idx="1">
                  <c:v>Sterling (Hop Union)</c:v>
                </c:pt>
                <c:pt idx="2">
                  <c:v>Perle (NJ_1)</c:v>
                </c:pt>
                <c:pt idx="3">
                  <c:v>Perle (Hop Union)</c:v>
                </c:pt>
                <c:pt idx="4">
                  <c:v>Magnum (NJ_2)</c:v>
                </c:pt>
                <c:pt idx="5">
                  <c:v>Magnum (Hop Union)</c:v>
                </c:pt>
                <c:pt idx="6">
                  <c:v>Wilamette (Snyder Plot)</c:v>
                </c:pt>
                <c:pt idx="7">
                  <c:v>Wilamette (Hop Union)</c:v>
                </c:pt>
                <c:pt idx="8">
                  <c:v>Ultra (NJ_1)</c:v>
                </c:pt>
                <c:pt idx="9">
                  <c:v>Ultra (Hop Union)</c:v>
                </c:pt>
                <c:pt idx="10">
                  <c:v>Sorachi Ace (Snyder Plot)</c:v>
                </c:pt>
                <c:pt idx="11">
                  <c:v>Sorachi Ace (Hop Union)</c:v>
                </c:pt>
                <c:pt idx="12">
                  <c:v>Nugget (NJ_3)</c:v>
                </c:pt>
                <c:pt idx="13">
                  <c:v>Nugget (NJ_3)</c:v>
                </c:pt>
                <c:pt idx="14">
                  <c:v>Nugget (NJ_1)</c:v>
                </c:pt>
                <c:pt idx="15">
                  <c:v>Nugget (NJ_2)</c:v>
                </c:pt>
                <c:pt idx="16">
                  <c:v>Nugget (Snyder Plot)</c:v>
                </c:pt>
                <c:pt idx="17">
                  <c:v>Nugget (Hop Union)</c:v>
                </c:pt>
                <c:pt idx="18">
                  <c:v>Newport (Snyder Plot)</c:v>
                </c:pt>
                <c:pt idx="19">
                  <c:v>Newport (Hop Union)</c:v>
                </c:pt>
                <c:pt idx="20">
                  <c:v>Chinook (NJ_3)</c:v>
                </c:pt>
                <c:pt idx="21">
                  <c:v>Chinook (NJ_2)</c:v>
                </c:pt>
                <c:pt idx="22">
                  <c:v>Chinook (NJ_2)</c:v>
                </c:pt>
                <c:pt idx="23">
                  <c:v>Chinook (Snyder Plot)</c:v>
                </c:pt>
                <c:pt idx="24">
                  <c:v>Chinook (Hop Union)</c:v>
                </c:pt>
                <c:pt idx="25">
                  <c:v>Centennial (NJ_1)</c:v>
                </c:pt>
                <c:pt idx="26">
                  <c:v>Centennial (Snyder Plot Avg.)</c:v>
                </c:pt>
                <c:pt idx="27">
                  <c:v>Centennial (Hop Union)</c:v>
                </c:pt>
                <c:pt idx="28">
                  <c:v>Cascade (NJ_3)</c:v>
                </c:pt>
                <c:pt idx="29">
                  <c:v>Cascade (NJ_3)</c:v>
                </c:pt>
                <c:pt idx="30">
                  <c:v>Cascade (Snyder Plot Avg.)</c:v>
                </c:pt>
                <c:pt idx="31">
                  <c:v>Cascade (Hop Union)</c:v>
                </c:pt>
              </c:strCache>
            </c:strRef>
          </c:cat>
          <c:val>
            <c:numRef>
              <c:f>Sheet2!$T$2:$T$33</c:f>
              <c:numCache>
                <c:formatCode>General</c:formatCode>
                <c:ptCount val="32"/>
                <c:pt idx="0">
                  <c:v>3.68</c:v>
                </c:pt>
                <c:pt idx="1">
                  <c:v>4.5</c:v>
                </c:pt>
                <c:pt idx="2">
                  <c:v>1.07</c:v>
                </c:pt>
                <c:pt idx="3">
                  <c:v>2.5</c:v>
                </c:pt>
                <c:pt idx="4">
                  <c:v>5.27</c:v>
                </c:pt>
                <c:pt idx="5">
                  <c:v>5.5</c:v>
                </c:pt>
                <c:pt idx="6">
                  <c:v>0.61799999999999999</c:v>
                </c:pt>
                <c:pt idx="7">
                  <c:v>3</c:v>
                </c:pt>
                <c:pt idx="8">
                  <c:v>2.48</c:v>
                </c:pt>
                <c:pt idx="9">
                  <c:v>3.8</c:v>
                </c:pt>
                <c:pt idx="10">
                  <c:v>7.53</c:v>
                </c:pt>
                <c:pt idx="11">
                  <c:v>6</c:v>
                </c:pt>
                <c:pt idx="12">
                  <c:v>2.76</c:v>
                </c:pt>
                <c:pt idx="13">
                  <c:v>2.97</c:v>
                </c:pt>
                <c:pt idx="14">
                  <c:v>0</c:v>
                </c:pt>
                <c:pt idx="15">
                  <c:v>2.46</c:v>
                </c:pt>
                <c:pt idx="16">
                  <c:v>0.79</c:v>
                </c:pt>
                <c:pt idx="17">
                  <c:v>3</c:v>
                </c:pt>
                <c:pt idx="18">
                  <c:v>4.75</c:v>
                </c:pt>
                <c:pt idx="19">
                  <c:v>5.5</c:v>
                </c:pt>
                <c:pt idx="20">
                  <c:v>2.15</c:v>
                </c:pt>
                <c:pt idx="21">
                  <c:v>2.0699999999999998</c:v>
                </c:pt>
                <c:pt idx="22">
                  <c:v>2.02</c:v>
                </c:pt>
                <c:pt idx="23">
                  <c:v>2.59</c:v>
                </c:pt>
                <c:pt idx="24">
                  <c:v>3</c:v>
                </c:pt>
                <c:pt idx="25">
                  <c:v>2.86</c:v>
                </c:pt>
                <c:pt idx="26">
                  <c:v>2.242</c:v>
                </c:pt>
                <c:pt idx="27">
                  <c:v>3.5</c:v>
                </c:pt>
                <c:pt idx="28">
                  <c:v>4.17</c:v>
                </c:pt>
                <c:pt idx="29">
                  <c:v>5.0199999999999996</c:v>
                </c:pt>
                <c:pt idx="30">
                  <c:v>3.83</c:v>
                </c:pt>
                <c:pt idx="31">
                  <c:v>6</c:v>
                </c:pt>
              </c:numCache>
            </c:numRef>
          </c:val>
          <c:extLst>
            <c:ext xmlns:c16="http://schemas.microsoft.com/office/drawing/2014/chart" uri="{C3380CC4-5D6E-409C-BE32-E72D297353CC}">
              <c16:uniqueId val="{00000000-AA43-446A-9EC2-872D5CA10E97}"/>
            </c:ext>
          </c:extLst>
        </c:ser>
        <c:ser>
          <c:idx val="1"/>
          <c:order val="1"/>
          <c:tx>
            <c:strRef>
              <c:f>Sheet2!$V$1</c:f>
              <c:strCache>
                <c:ptCount val="1"/>
                <c:pt idx="0">
                  <c:v>Difference in Betas</c:v>
                </c:pt>
              </c:strCache>
            </c:strRef>
          </c:tx>
          <c:spPr>
            <a:solidFill>
              <a:schemeClr val="accent2"/>
            </a:solidFill>
            <a:ln>
              <a:noFill/>
            </a:ln>
            <a:effectLst/>
          </c:spPr>
          <c:invertIfNegative val="0"/>
          <c:dPt>
            <c:idx val="0"/>
            <c:invertIfNegative val="0"/>
            <c:bubble3D val="0"/>
            <c:spPr>
              <a:solidFill>
                <a:schemeClr val="accent6">
                  <a:lumMod val="50000"/>
                </a:schemeClr>
              </a:solidFill>
              <a:ln>
                <a:solidFill>
                  <a:schemeClr val="accent6">
                    <a:lumMod val="50000"/>
                  </a:schemeClr>
                </a:solidFill>
              </a:ln>
              <a:effectLst/>
            </c:spPr>
            <c:extLst>
              <c:ext xmlns:c16="http://schemas.microsoft.com/office/drawing/2014/chart" uri="{C3380CC4-5D6E-409C-BE32-E72D297353CC}">
                <c16:uniqueId val="{00000002-AA43-446A-9EC2-872D5CA10E97}"/>
              </c:ext>
            </c:extLst>
          </c:dPt>
          <c:dPt>
            <c:idx val="1"/>
            <c:invertIfNegative val="0"/>
            <c:bubble3D val="0"/>
            <c:spPr>
              <a:solidFill>
                <a:schemeClr val="accent6">
                  <a:lumMod val="50000"/>
                </a:schemeClr>
              </a:solidFill>
              <a:ln w="25400">
                <a:solidFill>
                  <a:schemeClr val="tx1"/>
                </a:solidFill>
              </a:ln>
              <a:effectLst/>
            </c:spPr>
            <c:extLst>
              <c:ext xmlns:c16="http://schemas.microsoft.com/office/drawing/2014/chart" uri="{C3380CC4-5D6E-409C-BE32-E72D297353CC}">
                <c16:uniqueId val="{00000004-AA43-446A-9EC2-872D5CA10E97}"/>
              </c:ext>
            </c:extLst>
          </c:dPt>
          <c:dPt>
            <c:idx val="2"/>
            <c:invertIfNegative val="0"/>
            <c:bubble3D val="0"/>
            <c:spPr>
              <a:solidFill>
                <a:schemeClr val="accent1">
                  <a:lumMod val="75000"/>
                </a:schemeClr>
              </a:solidFill>
              <a:ln>
                <a:solidFill>
                  <a:schemeClr val="accent1">
                    <a:lumMod val="75000"/>
                  </a:schemeClr>
                </a:solidFill>
              </a:ln>
              <a:effectLst/>
            </c:spPr>
            <c:extLst>
              <c:ext xmlns:c16="http://schemas.microsoft.com/office/drawing/2014/chart" uri="{C3380CC4-5D6E-409C-BE32-E72D297353CC}">
                <c16:uniqueId val="{00000006-AA43-446A-9EC2-872D5CA10E97}"/>
              </c:ext>
            </c:extLst>
          </c:dPt>
          <c:dPt>
            <c:idx val="3"/>
            <c:invertIfNegative val="0"/>
            <c:bubble3D val="0"/>
            <c:spPr>
              <a:solidFill>
                <a:schemeClr val="accent1">
                  <a:lumMod val="75000"/>
                </a:schemeClr>
              </a:solidFill>
              <a:ln w="25400">
                <a:solidFill>
                  <a:sysClr val="windowText" lastClr="000000"/>
                </a:solidFill>
              </a:ln>
              <a:effectLst/>
            </c:spPr>
            <c:extLst>
              <c:ext xmlns:c16="http://schemas.microsoft.com/office/drawing/2014/chart" uri="{C3380CC4-5D6E-409C-BE32-E72D297353CC}">
                <c16:uniqueId val="{00000008-AA43-446A-9EC2-872D5CA10E97}"/>
              </c:ext>
            </c:extLst>
          </c:dPt>
          <c:dPt>
            <c:idx val="4"/>
            <c:invertIfNegative val="0"/>
            <c:bubble3D val="0"/>
            <c:spPr>
              <a:solidFill>
                <a:srgbClr val="CC0099"/>
              </a:solidFill>
              <a:ln>
                <a:solidFill>
                  <a:srgbClr val="CC0099"/>
                </a:solidFill>
              </a:ln>
              <a:effectLst/>
            </c:spPr>
            <c:extLst>
              <c:ext xmlns:c16="http://schemas.microsoft.com/office/drawing/2014/chart" uri="{C3380CC4-5D6E-409C-BE32-E72D297353CC}">
                <c16:uniqueId val="{0000000A-AA43-446A-9EC2-872D5CA10E97}"/>
              </c:ext>
            </c:extLst>
          </c:dPt>
          <c:dPt>
            <c:idx val="5"/>
            <c:invertIfNegative val="0"/>
            <c:bubble3D val="0"/>
            <c:spPr>
              <a:solidFill>
                <a:srgbClr val="CC0099"/>
              </a:solidFill>
              <a:ln w="25400">
                <a:solidFill>
                  <a:sysClr val="windowText" lastClr="000000"/>
                </a:solidFill>
              </a:ln>
              <a:effectLst/>
            </c:spPr>
            <c:extLst>
              <c:ext xmlns:c16="http://schemas.microsoft.com/office/drawing/2014/chart" uri="{C3380CC4-5D6E-409C-BE32-E72D297353CC}">
                <c16:uniqueId val="{0000000C-AA43-446A-9EC2-872D5CA10E97}"/>
              </c:ext>
            </c:extLst>
          </c:dPt>
          <c:dPt>
            <c:idx val="6"/>
            <c:invertIfNegative val="0"/>
            <c:bubble3D val="0"/>
            <c:spPr>
              <a:solidFill>
                <a:srgbClr val="FF3300"/>
              </a:solidFill>
              <a:ln>
                <a:solidFill>
                  <a:srgbClr val="FF3300"/>
                </a:solidFill>
              </a:ln>
              <a:effectLst/>
            </c:spPr>
            <c:extLst>
              <c:ext xmlns:c16="http://schemas.microsoft.com/office/drawing/2014/chart" uri="{C3380CC4-5D6E-409C-BE32-E72D297353CC}">
                <c16:uniqueId val="{0000000E-AA43-446A-9EC2-872D5CA10E97}"/>
              </c:ext>
            </c:extLst>
          </c:dPt>
          <c:dPt>
            <c:idx val="7"/>
            <c:invertIfNegative val="0"/>
            <c:bubble3D val="0"/>
            <c:spPr>
              <a:solidFill>
                <a:srgbClr val="FF3300"/>
              </a:solidFill>
              <a:ln w="25400">
                <a:solidFill>
                  <a:sysClr val="windowText" lastClr="000000"/>
                </a:solidFill>
              </a:ln>
              <a:effectLst/>
            </c:spPr>
            <c:extLst>
              <c:ext xmlns:c16="http://schemas.microsoft.com/office/drawing/2014/chart" uri="{C3380CC4-5D6E-409C-BE32-E72D297353CC}">
                <c16:uniqueId val="{00000010-AA43-446A-9EC2-872D5CA10E97}"/>
              </c:ext>
            </c:extLst>
          </c:dPt>
          <c:dPt>
            <c:idx val="8"/>
            <c:invertIfNegative val="0"/>
            <c:bubble3D val="0"/>
            <c:spPr>
              <a:solidFill>
                <a:srgbClr val="FFC000"/>
              </a:solidFill>
              <a:ln>
                <a:solidFill>
                  <a:srgbClr val="FFC000"/>
                </a:solidFill>
              </a:ln>
              <a:effectLst/>
            </c:spPr>
            <c:extLst>
              <c:ext xmlns:c16="http://schemas.microsoft.com/office/drawing/2014/chart" uri="{C3380CC4-5D6E-409C-BE32-E72D297353CC}">
                <c16:uniqueId val="{00000012-AA43-446A-9EC2-872D5CA10E97}"/>
              </c:ext>
            </c:extLst>
          </c:dPt>
          <c:dPt>
            <c:idx val="9"/>
            <c:invertIfNegative val="0"/>
            <c:bubble3D val="0"/>
            <c:spPr>
              <a:solidFill>
                <a:srgbClr val="FFC000"/>
              </a:solidFill>
              <a:ln w="25400">
                <a:solidFill>
                  <a:schemeClr val="tx1"/>
                </a:solidFill>
              </a:ln>
              <a:effectLst/>
            </c:spPr>
            <c:extLst>
              <c:ext xmlns:c16="http://schemas.microsoft.com/office/drawing/2014/chart" uri="{C3380CC4-5D6E-409C-BE32-E72D297353CC}">
                <c16:uniqueId val="{00000014-AA43-446A-9EC2-872D5CA10E97}"/>
              </c:ext>
            </c:extLst>
          </c:dPt>
          <c:dPt>
            <c:idx val="10"/>
            <c:invertIfNegative val="0"/>
            <c:bubble3D val="0"/>
            <c:spPr>
              <a:solidFill>
                <a:srgbClr val="FFFF00"/>
              </a:solidFill>
              <a:ln>
                <a:solidFill>
                  <a:srgbClr val="FFFF00"/>
                </a:solidFill>
              </a:ln>
              <a:effectLst/>
            </c:spPr>
            <c:extLst>
              <c:ext xmlns:c16="http://schemas.microsoft.com/office/drawing/2014/chart" uri="{C3380CC4-5D6E-409C-BE32-E72D297353CC}">
                <c16:uniqueId val="{00000016-AA43-446A-9EC2-872D5CA10E97}"/>
              </c:ext>
            </c:extLst>
          </c:dPt>
          <c:dPt>
            <c:idx val="11"/>
            <c:invertIfNegative val="0"/>
            <c:bubble3D val="0"/>
            <c:spPr>
              <a:solidFill>
                <a:srgbClr val="FFFF00"/>
              </a:solidFill>
              <a:ln w="25400">
                <a:solidFill>
                  <a:sysClr val="windowText" lastClr="000000"/>
                </a:solidFill>
              </a:ln>
              <a:effectLst/>
            </c:spPr>
            <c:extLst>
              <c:ext xmlns:c16="http://schemas.microsoft.com/office/drawing/2014/chart" uri="{C3380CC4-5D6E-409C-BE32-E72D297353CC}">
                <c16:uniqueId val="{00000018-AA43-446A-9EC2-872D5CA10E97}"/>
              </c:ext>
            </c:extLst>
          </c:dPt>
          <c:dPt>
            <c:idx val="12"/>
            <c:invertIfNegative val="0"/>
            <c:bubble3D val="0"/>
            <c:spPr>
              <a:solidFill>
                <a:srgbClr val="00B050"/>
              </a:solidFill>
              <a:ln>
                <a:solidFill>
                  <a:srgbClr val="00B050"/>
                </a:solidFill>
              </a:ln>
              <a:effectLst/>
            </c:spPr>
            <c:extLst>
              <c:ext xmlns:c16="http://schemas.microsoft.com/office/drawing/2014/chart" uri="{C3380CC4-5D6E-409C-BE32-E72D297353CC}">
                <c16:uniqueId val="{0000001A-AA43-446A-9EC2-872D5CA10E97}"/>
              </c:ext>
            </c:extLst>
          </c:dPt>
          <c:dPt>
            <c:idx val="13"/>
            <c:invertIfNegative val="0"/>
            <c:bubble3D val="0"/>
            <c:spPr>
              <a:solidFill>
                <a:srgbClr val="00B050"/>
              </a:solidFill>
              <a:ln>
                <a:solidFill>
                  <a:srgbClr val="00B050"/>
                </a:solidFill>
              </a:ln>
              <a:effectLst/>
            </c:spPr>
            <c:extLst>
              <c:ext xmlns:c16="http://schemas.microsoft.com/office/drawing/2014/chart" uri="{C3380CC4-5D6E-409C-BE32-E72D297353CC}">
                <c16:uniqueId val="{0000001C-AA43-446A-9EC2-872D5CA10E97}"/>
              </c:ext>
            </c:extLst>
          </c:dPt>
          <c:dPt>
            <c:idx val="14"/>
            <c:invertIfNegative val="0"/>
            <c:bubble3D val="0"/>
            <c:spPr>
              <a:solidFill>
                <a:srgbClr val="00B050"/>
              </a:solidFill>
              <a:ln>
                <a:solidFill>
                  <a:srgbClr val="00B050"/>
                </a:solidFill>
              </a:ln>
              <a:effectLst/>
            </c:spPr>
            <c:extLst>
              <c:ext xmlns:c16="http://schemas.microsoft.com/office/drawing/2014/chart" uri="{C3380CC4-5D6E-409C-BE32-E72D297353CC}">
                <c16:uniqueId val="{0000001E-AA43-446A-9EC2-872D5CA10E97}"/>
              </c:ext>
            </c:extLst>
          </c:dPt>
          <c:dPt>
            <c:idx val="15"/>
            <c:invertIfNegative val="0"/>
            <c:bubble3D val="0"/>
            <c:spPr>
              <a:solidFill>
                <a:srgbClr val="00B050"/>
              </a:solidFill>
              <a:ln>
                <a:noFill/>
              </a:ln>
              <a:effectLst/>
            </c:spPr>
            <c:extLst>
              <c:ext xmlns:c16="http://schemas.microsoft.com/office/drawing/2014/chart" uri="{C3380CC4-5D6E-409C-BE32-E72D297353CC}">
                <c16:uniqueId val="{00000020-AA43-446A-9EC2-872D5CA10E97}"/>
              </c:ext>
            </c:extLst>
          </c:dPt>
          <c:dPt>
            <c:idx val="16"/>
            <c:invertIfNegative val="0"/>
            <c:bubble3D val="0"/>
            <c:spPr>
              <a:solidFill>
                <a:srgbClr val="00B050"/>
              </a:solidFill>
              <a:ln>
                <a:noFill/>
              </a:ln>
              <a:effectLst/>
            </c:spPr>
            <c:extLst>
              <c:ext xmlns:c16="http://schemas.microsoft.com/office/drawing/2014/chart" uri="{C3380CC4-5D6E-409C-BE32-E72D297353CC}">
                <c16:uniqueId val="{00000022-AA43-446A-9EC2-872D5CA10E97}"/>
              </c:ext>
            </c:extLst>
          </c:dPt>
          <c:dPt>
            <c:idx val="17"/>
            <c:invertIfNegative val="0"/>
            <c:bubble3D val="0"/>
            <c:spPr>
              <a:solidFill>
                <a:srgbClr val="00B050"/>
              </a:solidFill>
              <a:ln w="25400">
                <a:solidFill>
                  <a:sysClr val="windowText" lastClr="000000"/>
                </a:solidFill>
              </a:ln>
              <a:effectLst/>
            </c:spPr>
            <c:extLst>
              <c:ext xmlns:c16="http://schemas.microsoft.com/office/drawing/2014/chart" uri="{C3380CC4-5D6E-409C-BE32-E72D297353CC}">
                <c16:uniqueId val="{00000024-AA43-446A-9EC2-872D5CA10E97}"/>
              </c:ext>
            </c:extLst>
          </c:dPt>
          <c:dPt>
            <c:idx val="18"/>
            <c:invertIfNegative val="0"/>
            <c:bubble3D val="0"/>
            <c:spPr>
              <a:solidFill>
                <a:srgbClr val="0070C0"/>
              </a:solidFill>
              <a:ln>
                <a:solidFill>
                  <a:srgbClr val="0070C0"/>
                </a:solidFill>
              </a:ln>
              <a:effectLst/>
            </c:spPr>
            <c:extLst>
              <c:ext xmlns:c16="http://schemas.microsoft.com/office/drawing/2014/chart" uri="{C3380CC4-5D6E-409C-BE32-E72D297353CC}">
                <c16:uniqueId val="{00000026-AA43-446A-9EC2-872D5CA10E97}"/>
              </c:ext>
            </c:extLst>
          </c:dPt>
          <c:dPt>
            <c:idx val="19"/>
            <c:invertIfNegative val="0"/>
            <c:bubble3D val="0"/>
            <c:spPr>
              <a:solidFill>
                <a:srgbClr val="0070C0"/>
              </a:solidFill>
              <a:ln w="25400">
                <a:solidFill>
                  <a:sysClr val="windowText" lastClr="000000"/>
                </a:solidFill>
              </a:ln>
              <a:effectLst/>
            </c:spPr>
            <c:extLst>
              <c:ext xmlns:c16="http://schemas.microsoft.com/office/drawing/2014/chart" uri="{C3380CC4-5D6E-409C-BE32-E72D297353CC}">
                <c16:uniqueId val="{00000028-AA43-446A-9EC2-872D5CA10E97}"/>
              </c:ext>
            </c:extLst>
          </c:dPt>
          <c:dPt>
            <c:idx val="20"/>
            <c:invertIfNegative val="0"/>
            <c:bubble3D val="0"/>
            <c:spPr>
              <a:solidFill>
                <a:srgbClr val="7030A0"/>
              </a:solidFill>
              <a:ln>
                <a:solidFill>
                  <a:srgbClr val="7030A0"/>
                </a:solidFill>
              </a:ln>
              <a:effectLst/>
            </c:spPr>
            <c:extLst>
              <c:ext xmlns:c16="http://schemas.microsoft.com/office/drawing/2014/chart" uri="{C3380CC4-5D6E-409C-BE32-E72D297353CC}">
                <c16:uniqueId val="{0000002A-AA43-446A-9EC2-872D5CA10E97}"/>
              </c:ext>
            </c:extLst>
          </c:dPt>
          <c:dPt>
            <c:idx val="21"/>
            <c:invertIfNegative val="0"/>
            <c:bubble3D val="0"/>
            <c:spPr>
              <a:solidFill>
                <a:srgbClr val="7030A0"/>
              </a:solidFill>
              <a:ln>
                <a:solidFill>
                  <a:srgbClr val="7030A0"/>
                </a:solidFill>
              </a:ln>
              <a:effectLst/>
            </c:spPr>
            <c:extLst>
              <c:ext xmlns:c16="http://schemas.microsoft.com/office/drawing/2014/chart" uri="{C3380CC4-5D6E-409C-BE32-E72D297353CC}">
                <c16:uniqueId val="{0000002C-AA43-446A-9EC2-872D5CA10E97}"/>
              </c:ext>
            </c:extLst>
          </c:dPt>
          <c:dPt>
            <c:idx val="22"/>
            <c:invertIfNegative val="0"/>
            <c:bubble3D val="0"/>
            <c:spPr>
              <a:solidFill>
                <a:srgbClr val="7030A0"/>
              </a:solidFill>
              <a:ln>
                <a:solidFill>
                  <a:srgbClr val="7030A0"/>
                </a:solidFill>
              </a:ln>
              <a:effectLst/>
            </c:spPr>
            <c:extLst>
              <c:ext xmlns:c16="http://schemas.microsoft.com/office/drawing/2014/chart" uri="{C3380CC4-5D6E-409C-BE32-E72D297353CC}">
                <c16:uniqueId val="{0000002E-AA43-446A-9EC2-872D5CA10E97}"/>
              </c:ext>
            </c:extLst>
          </c:dPt>
          <c:dPt>
            <c:idx val="24"/>
            <c:invertIfNegative val="0"/>
            <c:bubble3D val="0"/>
            <c:spPr>
              <a:solidFill>
                <a:srgbClr val="7030A0"/>
              </a:solidFill>
              <a:ln w="25400">
                <a:solidFill>
                  <a:sysClr val="windowText" lastClr="000000"/>
                </a:solidFill>
              </a:ln>
              <a:effectLst/>
            </c:spPr>
            <c:extLst>
              <c:ext xmlns:c16="http://schemas.microsoft.com/office/drawing/2014/chart" uri="{C3380CC4-5D6E-409C-BE32-E72D297353CC}">
                <c16:uniqueId val="{00000030-AA43-446A-9EC2-872D5CA10E97}"/>
              </c:ext>
            </c:extLst>
          </c:dPt>
          <c:dPt>
            <c:idx val="25"/>
            <c:invertIfNegative val="0"/>
            <c:bubble3D val="0"/>
            <c:spPr>
              <a:solidFill>
                <a:srgbClr val="FF0000"/>
              </a:solidFill>
              <a:ln>
                <a:noFill/>
              </a:ln>
              <a:effectLst/>
            </c:spPr>
            <c:extLst>
              <c:ext xmlns:c16="http://schemas.microsoft.com/office/drawing/2014/chart" uri="{C3380CC4-5D6E-409C-BE32-E72D297353CC}">
                <c16:uniqueId val="{00000032-AA43-446A-9EC2-872D5CA10E97}"/>
              </c:ext>
            </c:extLst>
          </c:dPt>
          <c:dPt>
            <c:idx val="26"/>
            <c:invertIfNegative val="0"/>
            <c:bubble3D val="0"/>
            <c:spPr>
              <a:solidFill>
                <a:srgbClr val="FF0000"/>
              </a:solidFill>
              <a:ln>
                <a:noFill/>
              </a:ln>
              <a:effectLst/>
            </c:spPr>
            <c:extLst>
              <c:ext xmlns:c16="http://schemas.microsoft.com/office/drawing/2014/chart" uri="{C3380CC4-5D6E-409C-BE32-E72D297353CC}">
                <c16:uniqueId val="{00000034-AA43-446A-9EC2-872D5CA10E97}"/>
              </c:ext>
            </c:extLst>
          </c:dPt>
          <c:dPt>
            <c:idx val="27"/>
            <c:invertIfNegative val="0"/>
            <c:bubble3D val="0"/>
            <c:spPr>
              <a:solidFill>
                <a:srgbClr val="FF0000"/>
              </a:solidFill>
              <a:ln w="25400">
                <a:solidFill>
                  <a:sysClr val="windowText" lastClr="000000"/>
                </a:solidFill>
              </a:ln>
              <a:effectLst/>
            </c:spPr>
            <c:extLst>
              <c:ext xmlns:c16="http://schemas.microsoft.com/office/drawing/2014/chart" uri="{C3380CC4-5D6E-409C-BE32-E72D297353CC}">
                <c16:uniqueId val="{00000036-AA43-446A-9EC2-872D5CA10E97}"/>
              </c:ext>
            </c:extLst>
          </c:dPt>
          <c:dPt>
            <c:idx val="31"/>
            <c:invertIfNegative val="0"/>
            <c:bubble3D val="0"/>
            <c:spPr>
              <a:solidFill>
                <a:schemeClr val="accent2"/>
              </a:solidFill>
              <a:ln w="25400">
                <a:solidFill>
                  <a:sysClr val="windowText" lastClr="000000"/>
                </a:solidFill>
              </a:ln>
              <a:effectLst/>
            </c:spPr>
            <c:extLst>
              <c:ext xmlns:c16="http://schemas.microsoft.com/office/drawing/2014/chart" uri="{C3380CC4-5D6E-409C-BE32-E72D297353CC}">
                <c16:uniqueId val="{00000038-AA43-446A-9EC2-872D5CA10E97}"/>
              </c:ext>
            </c:extLst>
          </c:dPt>
          <c:val>
            <c:numRef>
              <c:f>Sheet2!$V$2:$V$33</c:f>
              <c:numCache>
                <c:formatCode>General</c:formatCode>
                <c:ptCount val="32"/>
                <c:pt idx="0">
                  <c:v>0.3</c:v>
                </c:pt>
                <c:pt idx="1">
                  <c:v>1.5</c:v>
                </c:pt>
                <c:pt idx="2">
                  <c:v>0.16</c:v>
                </c:pt>
                <c:pt idx="3">
                  <c:v>2</c:v>
                </c:pt>
                <c:pt idx="4">
                  <c:v>0.52000000000000102</c:v>
                </c:pt>
                <c:pt idx="5">
                  <c:v>2.5</c:v>
                </c:pt>
                <c:pt idx="6">
                  <c:v>2.0379999999999998</c:v>
                </c:pt>
                <c:pt idx="7">
                  <c:v>1.5</c:v>
                </c:pt>
                <c:pt idx="8">
                  <c:v>4.9999999999999802E-2</c:v>
                </c:pt>
                <c:pt idx="9">
                  <c:v>0.2</c:v>
                </c:pt>
                <c:pt idx="10">
                  <c:v>0.73</c:v>
                </c:pt>
                <c:pt idx="11">
                  <c:v>1.5</c:v>
                </c:pt>
                <c:pt idx="12">
                  <c:v>8.0000000000000099E-2</c:v>
                </c:pt>
                <c:pt idx="13">
                  <c:v>8.99999999999999E-2</c:v>
                </c:pt>
                <c:pt idx="14">
                  <c:v>4.43</c:v>
                </c:pt>
                <c:pt idx="15">
                  <c:v>0.04</c:v>
                </c:pt>
                <c:pt idx="16">
                  <c:v>1.6033333333333331</c:v>
                </c:pt>
                <c:pt idx="17">
                  <c:v>2</c:v>
                </c:pt>
                <c:pt idx="18">
                  <c:v>0.13</c:v>
                </c:pt>
                <c:pt idx="19">
                  <c:v>1</c:v>
                </c:pt>
                <c:pt idx="20">
                  <c:v>6.0000000000000102E-2</c:v>
                </c:pt>
                <c:pt idx="21">
                  <c:v>8.0000000000000099E-2</c:v>
                </c:pt>
                <c:pt idx="22">
                  <c:v>2.9999999999999801E-2</c:v>
                </c:pt>
                <c:pt idx="23">
                  <c:v>0</c:v>
                </c:pt>
                <c:pt idx="24">
                  <c:v>1</c:v>
                </c:pt>
                <c:pt idx="25">
                  <c:v>0.25</c:v>
                </c:pt>
                <c:pt idx="26">
                  <c:v>0.218</c:v>
                </c:pt>
                <c:pt idx="27">
                  <c:v>2</c:v>
                </c:pt>
                <c:pt idx="28">
                  <c:v>0.17</c:v>
                </c:pt>
                <c:pt idx="29">
                  <c:v>0.47000000000000097</c:v>
                </c:pt>
                <c:pt idx="30">
                  <c:v>2.3374999999999999</c:v>
                </c:pt>
                <c:pt idx="31">
                  <c:v>1.5</c:v>
                </c:pt>
              </c:numCache>
            </c:numRef>
          </c:val>
          <c:extLst>
            <c:ext xmlns:c16="http://schemas.microsoft.com/office/drawing/2014/chart" uri="{C3380CC4-5D6E-409C-BE32-E72D297353CC}">
              <c16:uniqueId val="{00000039-AA43-446A-9EC2-872D5CA10E97}"/>
            </c:ext>
          </c:extLst>
        </c:ser>
        <c:dLbls>
          <c:showLegendKey val="0"/>
          <c:showVal val="0"/>
          <c:showCatName val="0"/>
          <c:showSerName val="0"/>
          <c:showPercent val="0"/>
          <c:showBubbleSize val="0"/>
        </c:dLbls>
        <c:gapWidth val="150"/>
        <c:overlap val="100"/>
        <c:axId val="427479240"/>
        <c:axId val="427482712"/>
      </c:barChart>
      <c:catAx>
        <c:axId val="4274792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427482712"/>
        <c:crosses val="autoZero"/>
        <c:auto val="1"/>
        <c:lblAlgn val="ctr"/>
        <c:lblOffset val="100"/>
        <c:noMultiLvlLbl val="0"/>
      </c:catAx>
      <c:valAx>
        <c:axId val="427482712"/>
        <c:scaling>
          <c:orientation val="minMax"/>
        </c:scaling>
        <c:delete val="0"/>
        <c:axPos val="b"/>
        <c:majorGridlines>
          <c:spPr>
            <a:ln w="9525" cap="flat" cmpd="sng" algn="ctr">
              <a:solidFill>
                <a:schemeClr val="bg1">
                  <a:lumMod val="75000"/>
                </a:schemeClr>
              </a:solidFill>
              <a:round/>
            </a:ln>
            <a:effectLst/>
          </c:spPr>
        </c:majorGridlines>
        <c:title>
          <c:tx>
            <c:rich>
              <a:bodyPr rot="0" spcFirstLastPara="1" vertOverflow="ellipsis" vert="horz" wrap="square" anchor="ctr" anchorCtr="1"/>
              <a:lstStyle/>
              <a:p>
                <a:pPr>
                  <a:defRPr sz="2500" b="1" i="0" u="none" strike="noStrike" kern="1200" baseline="0">
                    <a:solidFill>
                      <a:schemeClr val="tx1">
                        <a:lumMod val="65000"/>
                        <a:lumOff val="35000"/>
                      </a:schemeClr>
                    </a:solidFill>
                    <a:latin typeface="+mn-lt"/>
                    <a:ea typeface="+mn-ea"/>
                    <a:cs typeface="+mn-cs"/>
                  </a:defRPr>
                </a:pPr>
                <a:r>
                  <a:rPr lang="en-US" sz="2500" b="1" dirty="0">
                    <a:solidFill>
                      <a:sysClr val="windowText" lastClr="000000"/>
                    </a:solidFill>
                    <a:latin typeface="Arial" panose="020B0604020202020204" pitchFamily="34" charset="0"/>
                    <a:cs typeface="Arial" panose="020B0604020202020204" pitchFamily="34" charset="0"/>
                  </a:rPr>
                  <a:t>Beta Acid </a:t>
                </a:r>
                <a:r>
                  <a:rPr lang="en-US" sz="2500" b="1" dirty="0" smtClean="0">
                    <a:solidFill>
                      <a:sysClr val="windowText" lastClr="000000"/>
                    </a:solidFill>
                    <a:latin typeface="Arial" panose="020B0604020202020204" pitchFamily="34" charset="0"/>
                    <a:cs typeface="Arial" panose="020B0604020202020204" pitchFamily="34" charset="0"/>
                  </a:rPr>
                  <a:t>Percentage/Gram Dry Weight</a:t>
                </a:r>
                <a:endParaRPr lang="en-US" sz="2500" b="1" dirty="0">
                  <a:solidFill>
                    <a:sysClr val="windowText" lastClr="000000"/>
                  </a:solidFill>
                  <a:latin typeface="Arial" panose="020B0604020202020204" pitchFamily="34" charset="0"/>
                  <a:cs typeface="Arial" panose="020B0604020202020204" pitchFamily="34" charset="0"/>
                </a:endParaRPr>
              </a:p>
            </c:rich>
          </c:tx>
          <c:layout>
            <c:manualLayout>
              <c:xMode val="edge"/>
              <c:yMode val="edge"/>
              <c:x val="0.45156494261232799"/>
              <c:y val="0.94851662508058199"/>
            </c:manualLayout>
          </c:layout>
          <c:overlay val="0"/>
          <c:spPr>
            <a:noFill/>
            <a:ln>
              <a:noFill/>
            </a:ln>
            <a:effectLst/>
          </c:spPr>
          <c:txPr>
            <a:bodyPr rot="0" spcFirstLastPara="1" vertOverflow="ellipsis" vert="horz" wrap="square" anchor="ctr" anchorCtr="1"/>
            <a:lstStyle/>
            <a:p>
              <a:pPr>
                <a:defRPr sz="25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4274792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2098" cy="465743"/>
          </a:xfrm>
          <a:prstGeom prst="rect">
            <a:avLst/>
          </a:prstGeom>
          <a:noFill/>
          <a:ln w="9525">
            <a:noFill/>
            <a:miter lim="800000"/>
            <a:headEnd/>
            <a:tailEnd/>
          </a:ln>
          <a:effectLst/>
        </p:spPr>
        <p:txBody>
          <a:bodyPr vert="horz" wrap="square" lIns="91421" tIns="45710" rIns="91421" bIns="45710" numCol="1" anchor="t" anchorCtr="0" compatLnSpc="1">
            <a:prstTxWarp prst="textNoShape">
              <a:avLst/>
            </a:prstTxWarp>
          </a:bodyPr>
          <a:lstStyle>
            <a:lvl1pPr>
              <a:defRPr sz="1300" b="0">
                <a:cs typeface="+mn-cs"/>
              </a:defRPr>
            </a:lvl1pPr>
          </a:lstStyle>
          <a:p>
            <a:pPr>
              <a:defRPr/>
            </a:pPr>
            <a:endParaRPr lang="ko-KR" altLang="ko-KR"/>
          </a:p>
        </p:txBody>
      </p:sp>
      <p:sp>
        <p:nvSpPr>
          <p:cNvPr id="4099" name="Rectangle 3"/>
          <p:cNvSpPr>
            <a:spLocks noGrp="1" noChangeArrowheads="1"/>
          </p:cNvSpPr>
          <p:nvPr>
            <p:ph type="dt" sz="quarter" idx="1"/>
          </p:nvPr>
        </p:nvSpPr>
        <p:spPr bwMode="auto">
          <a:xfrm>
            <a:off x="3885904" y="0"/>
            <a:ext cx="2972097" cy="465743"/>
          </a:xfrm>
          <a:prstGeom prst="rect">
            <a:avLst/>
          </a:prstGeom>
          <a:noFill/>
          <a:ln w="9525">
            <a:noFill/>
            <a:miter lim="800000"/>
            <a:headEnd/>
            <a:tailEnd/>
          </a:ln>
          <a:effectLst/>
        </p:spPr>
        <p:txBody>
          <a:bodyPr vert="horz" wrap="square" lIns="91421" tIns="45710" rIns="91421" bIns="45710" numCol="1" anchor="t" anchorCtr="0" compatLnSpc="1">
            <a:prstTxWarp prst="textNoShape">
              <a:avLst/>
            </a:prstTxWarp>
          </a:bodyPr>
          <a:lstStyle>
            <a:lvl1pPr algn="r">
              <a:defRPr sz="1300" b="0">
                <a:cs typeface="+mn-cs"/>
              </a:defRPr>
            </a:lvl1pPr>
          </a:lstStyle>
          <a:p>
            <a:pPr>
              <a:defRPr/>
            </a:pPr>
            <a:endParaRPr lang="ko-KR" altLang="ko-KR"/>
          </a:p>
        </p:txBody>
      </p:sp>
      <p:sp>
        <p:nvSpPr>
          <p:cNvPr id="4100" name="Rectangle 4"/>
          <p:cNvSpPr>
            <a:spLocks noGrp="1" noChangeArrowheads="1"/>
          </p:cNvSpPr>
          <p:nvPr>
            <p:ph type="ftr" sz="quarter" idx="2"/>
          </p:nvPr>
        </p:nvSpPr>
        <p:spPr bwMode="auto">
          <a:xfrm>
            <a:off x="0" y="8830658"/>
            <a:ext cx="2972098" cy="465742"/>
          </a:xfrm>
          <a:prstGeom prst="rect">
            <a:avLst/>
          </a:prstGeom>
          <a:noFill/>
          <a:ln w="9525">
            <a:noFill/>
            <a:miter lim="800000"/>
            <a:headEnd/>
            <a:tailEnd/>
          </a:ln>
          <a:effectLst/>
        </p:spPr>
        <p:txBody>
          <a:bodyPr vert="horz" wrap="square" lIns="91421" tIns="45710" rIns="91421" bIns="45710" numCol="1" anchor="b" anchorCtr="0" compatLnSpc="1">
            <a:prstTxWarp prst="textNoShape">
              <a:avLst/>
            </a:prstTxWarp>
          </a:bodyPr>
          <a:lstStyle>
            <a:lvl1pPr>
              <a:defRPr sz="1300" b="0">
                <a:cs typeface="+mn-cs"/>
              </a:defRPr>
            </a:lvl1pPr>
          </a:lstStyle>
          <a:p>
            <a:pPr>
              <a:defRPr/>
            </a:pPr>
            <a:endParaRPr lang="ko-KR" altLang="ko-KR"/>
          </a:p>
        </p:txBody>
      </p:sp>
      <p:sp>
        <p:nvSpPr>
          <p:cNvPr id="4101" name="Rectangle 5"/>
          <p:cNvSpPr>
            <a:spLocks noGrp="1" noChangeArrowheads="1"/>
          </p:cNvSpPr>
          <p:nvPr>
            <p:ph type="sldNum" sz="quarter" idx="3"/>
          </p:nvPr>
        </p:nvSpPr>
        <p:spPr bwMode="auto">
          <a:xfrm>
            <a:off x="3885904" y="8830658"/>
            <a:ext cx="2972097" cy="465742"/>
          </a:xfrm>
          <a:prstGeom prst="rect">
            <a:avLst/>
          </a:prstGeom>
          <a:noFill/>
          <a:ln w="9525">
            <a:noFill/>
            <a:miter lim="800000"/>
            <a:headEnd/>
            <a:tailEnd/>
          </a:ln>
          <a:effectLst/>
        </p:spPr>
        <p:txBody>
          <a:bodyPr vert="horz" wrap="square" lIns="91421" tIns="45710" rIns="91421" bIns="45710" numCol="1" anchor="b" anchorCtr="0" compatLnSpc="1">
            <a:prstTxWarp prst="textNoShape">
              <a:avLst/>
            </a:prstTxWarp>
          </a:bodyPr>
          <a:lstStyle>
            <a:lvl1pPr algn="r">
              <a:defRPr sz="1300" b="0">
                <a:ea typeface="굴림" pitchFamily="50" charset="-127"/>
                <a:cs typeface="+mn-cs"/>
              </a:defRPr>
            </a:lvl1pPr>
          </a:lstStyle>
          <a:p>
            <a:pPr>
              <a:defRPr/>
            </a:pPr>
            <a:fld id="{110B2D36-1787-423C-A9D2-74AF731A5A3C}" type="slidenum">
              <a:rPr lang="en-US" altLang="ko-KR"/>
              <a:pPr>
                <a:defRPr/>
              </a:pPr>
              <a:t>‹#›</a:t>
            </a:fld>
            <a:endParaRPr lang="en-US" altLang="ko-KR" dirty="0"/>
          </a:p>
        </p:txBody>
      </p:sp>
    </p:spTree>
    <p:extLst>
      <p:ext uri="{BB962C8B-B14F-4D97-AF65-F5344CB8AC3E}">
        <p14:creationId xmlns:p14="http://schemas.microsoft.com/office/powerpoint/2010/main" val="3019313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2098" cy="465743"/>
          </a:xfrm>
          <a:prstGeom prst="rect">
            <a:avLst/>
          </a:prstGeom>
          <a:noFill/>
          <a:ln w="9525">
            <a:noFill/>
            <a:miter lim="800000"/>
            <a:headEnd/>
            <a:tailEnd/>
          </a:ln>
          <a:effectLst/>
        </p:spPr>
        <p:txBody>
          <a:bodyPr vert="horz" wrap="square" lIns="91421" tIns="45710" rIns="91421" bIns="45710" numCol="1" anchor="t" anchorCtr="0" compatLnSpc="1">
            <a:prstTxWarp prst="textNoShape">
              <a:avLst/>
            </a:prstTxWarp>
          </a:bodyPr>
          <a:lstStyle>
            <a:lvl1pPr eaLnBrk="0" hangingPunct="0">
              <a:defRPr sz="1300">
                <a:cs typeface="+mn-cs"/>
              </a:defRPr>
            </a:lvl1pPr>
          </a:lstStyle>
          <a:p>
            <a:pPr>
              <a:defRPr/>
            </a:pPr>
            <a:endParaRPr lang="ko-KR" altLang="ko-KR"/>
          </a:p>
        </p:txBody>
      </p:sp>
      <p:sp>
        <p:nvSpPr>
          <p:cNvPr id="15363" name="Rectangle 3"/>
          <p:cNvSpPr>
            <a:spLocks noGrp="1" noChangeArrowheads="1"/>
          </p:cNvSpPr>
          <p:nvPr>
            <p:ph type="dt" idx="1"/>
          </p:nvPr>
        </p:nvSpPr>
        <p:spPr bwMode="auto">
          <a:xfrm>
            <a:off x="3884414" y="0"/>
            <a:ext cx="2972098" cy="465743"/>
          </a:xfrm>
          <a:prstGeom prst="rect">
            <a:avLst/>
          </a:prstGeom>
          <a:noFill/>
          <a:ln w="9525">
            <a:noFill/>
            <a:miter lim="800000"/>
            <a:headEnd/>
            <a:tailEnd/>
          </a:ln>
          <a:effectLst/>
        </p:spPr>
        <p:txBody>
          <a:bodyPr vert="horz" wrap="square" lIns="91421" tIns="45710" rIns="91421" bIns="45710" numCol="1" anchor="t" anchorCtr="0" compatLnSpc="1">
            <a:prstTxWarp prst="textNoShape">
              <a:avLst/>
            </a:prstTxWarp>
          </a:bodyPr>
          <a:lstStyle>
            <a:lvl1pPr algn="r" eaLnBrk="0" hangingPunct="0">
              <a:defRPr sz="1300">
                <a:ea typeface="굴림" pitchFamily="50" charset="-127"/>
                <a:cs typeface="+mn-cs"/>
              </a:defRPr>
            </a:lvl1pPr>
          </a:lstStyle>
          <a:p>
            <a:pPr>
              <a:defRPr/>
            </a:pPr>
            <a:fld id="{C87C7C8A-C3E8-47D8-95E3-C7308793310F}" type="datetimeFigureOut">
              <a:rPr lang="en-US" altLang="ko-KR"/>
              <a:pPr>
                <a:defRPr/>
              </a:pPr>
              <a:t>2/1/2017</a:t>
            </a:fld>
            <a:endParaRPr lang="en-US" altLang="ko-KR" dirty="0"/>
          </a:p>
        </p:txBody>
      </p:sp>
      <p:sp>
        <p:nvSpPr>
          <p:cNvPr id="13316" name="Rectangle 4"/>
          <p:cNvSpPr>
            <a:spLocks noGrp="1" noRot="1" noChangeAspect="1" noChangeArrowheads="1" noTextEdit="1"/>
          </p:cNvSpPr>
          <p:nvPr>
            <p:ph type="sldImg" idx="2"/>
          </p:nvPr>
        </p:nvSpPr>
        <p:spPr bwMode="auto">
          <a:xfrm>
            <a:off x="1860550" y="696913"/>
            <a:ext cx="3136900" cy="348615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86099" y="4416099"/>
            <a:ext cx="5485804" cy="4183995"/>
          </a:xfrm>
          <a:prstGeom prst="rect">
            <a:avLst/>
          </a:prstGeom>
          <a:noFill/>
          <a:ln w="9525">
            <a:noFill/>
            <a:miter lim="800000"/>
            <a:headEnd/>
            <a:tailEnd/>
          </a:ln>
          <a:effectLst/>
        </p:spPr>
        <p:txBody>
          <a:bodyPr vert="horz" wrap="square" lIns="91421" tIns="45710" rIns="91421" bIns="4571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829121"/>
            <a:ext cx="2972098" cy="465743"/>
          </a:xfrm>
          <a:prstGeom prst="rect">
            <a:avLst/>
          </a:prstGeom>
          <a:noFill/>
          <a:ln w="9525">
            <a:noFill/>
            <a:miter lim="800000"/>
            <a:headEnd/>
            <a:tailEnd/>
          </a:ln>
          <a:effectLst/>
        </p:spPr>
        <p:txBody>
          <a:bodyPr vert="horz" wrap="square" lIns="91421" tIns="45710" rIns="91421" bIns="45710" numCol="1" anchor="b" anchorCtr="0" compatLnSpc="1">
            <a:prstTxWarp prst="textNoShape">
              <a:avLst/>
            </a:prstTxWarp>
          </a:bodyPr>
          <a:lstStyle>
            <a:lvl1pPr eaLnBrk="0" hangingPunct="0">
              <a:defRPr sz="1300">
                <a:cs typeface="+mn-cs"/>
              </a:defRPr>
            </a:lvl1pPr>
          </a:lstStyle>
          <a:p>
            <a:pPr>
              <a:defRPr/>
            </a:pPr>
            <a:endParaRPr lang="ko-KR" altLang="ko-KR"/>
          </a:p>
        </p:txBody>
      </p:sp>
      <p:sp>
        <p:nvSpPr>
          <p:cNvPr id="15367" name="Rectangle 7"/>
          <p:cNvSpPr>
            <a:spLocks noGrp="1" noChangeArrowheads="1"/>
          </p:cNvSpPr>
          <p:nvPr>
            <p:ph type="sldNum" sz="quarter" idx="5"/>
          </p:nvPr>
        </p:nvSpPr>
        <p:spPr bwMode="auto">
          <a:xfrm>
            <a:off x="3884414" y="8829121"/>
            <a:ext cx="2972098" cy="465743"/>
          </a:xfrm>
          <a:prstGeom prst="rect">
            <a:avLst/>
          </a:prstGeom>
          <a:noFill/>
          <a:ln w="9525">
            <a:noFill/>
            <a:miter lim="800000"/>
            <a:headEnd/>
            <a:tailEnd/>
          </a:ln>
          <a:effectLst/>
        </p:spPr>
        <p:txBody>
          <a:bodyPr vert="horz" wrap="square" lIns="91421" tIns="45710" rIns="91421" bIns="45710" numCol="1" anchor="b" anchorCtr="0" compatLnSpc="1">
            <a:prstTxWarp prst="textNoShape">
              <a:avLst/>
            </a:prstTxWarp>
          </a:bodyPr>
          <a:lstStyle>
            <a:lvl1pPr algn="r" eaLnBrk="0" hangingPunct="0">
              <a:defRPr sz="1300">
                <a:ea typeface="굴림" pitchFamily="50" charset="-127"/>
                <a:cs typeface="+mn-cs"/>
              </a:defRPr>
            </a:lvl1pPr>
          </a:lstStyle>
          <a:p>
            <a:pPr>
              <a:defRPr/>
            </a:pPr>
            <a:fld id="{51A98F08-EB82-4381-859D-70CDC9986806}" type="slidenum">
              <a:rPr lang="en-US" altLang="ko-KR"/>
              <a:pPr>
                <a:defRPr/>
              </a:pPr>
              <a:t>‹#›</a:t>
            </a:fld>
            <a:endParaRPr lang="en-US" altLang="ko-KR" dirty="0"/>
          </a:p>
        </p:txBody>
      </p:sp>
    </p:spTree>
    <p:extLst>
      <p:ext uri="{BB962C8B-B14F-4D97-AF65-F5344CB8AC3E}">
        <p14:creationId xmlns:p14="http://schemas.microsoft.com/office/powerpoint/2010/main" val="890903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860550" y="696913"/>
            <a:ext cx="3136900" cy="3486150"/>
          </a:xfrm>
          <a:ln/>
        </p:spPr>
      </p:sp>
      <p:sp>
        <p:nvSpPr>
          <p:cNvPr id="16386" name="Rectangle 3"/>
          <p:cNvSpPr>
            <a:spLocks noGrp="1" noChangeArrowheads="1"/>
          </p:cNvSpPr>
          <p:nvPr>
            <p:ph type="body" idx="1"/>
          </p:nvPr>
        </p:nvSpPr>
        <p:spPr>
          <a:noFill/>
          <a:ln/>
        </p:spPr>
        <p:txBody>
          <a:bodyPr/>
          <a:lstStyle/>
          <a:p>
            <a:pPr eaLnBrk="1" hangingPunct="1"/>
            <a:endParaRPr lang="ko-KR" altLang="ko-KR" smtClean="0"/>
          </a:p>
        </p:txBody>
      </p:sp>
    </p:spTree>
    <p:extLst>
      <p:ext uri="{BB962C8B-B14F-4D97-AF65-F5344CB8AC3E}">
        <p14:creationId xmlns:p14="http://schemas.microsoft.com/office/powerpoint/2010/main" val="506051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5" y="11361738"/>
            <a:ext cx="27981275" cy="7840662"/>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20726400"/>
            <a:ext cx="23044150" cy="93472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5"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6" name="Rectangle 6"/>
          <p:cNvSpPr>
            <a:spLocks noGrp="1" noChangeArrowheads="1"/>
          </p:cNvSpPr>
          <p:nvPr>
            <p:ph type="sldNum" sz="quarter" idx="12"/>
          </p:nvPr>
        </p:nvSpPr>
        <p:spPr>
          <a:ln/>
        </p:spPr>
        <p:txBody>
          <a:bodyPr/>
          <a:lstStyle>
            <a:lvl1pPr>
              <a:defRPr/>
            </a:lvl1pPr>
          </a:lstStyle>
          <a:p>
            <a:pPr>
              <a:defRPr/>
            </a:pPr>
            <a:fld id="{9E4A8AEC-8D3F-4D29-AD62-9C512AC72F63}" type="slidenum">
              <a:rPr lang="en-US" altLang="ko-KR"/>
              <a:pPr>
                <a:defRPr/>
              </a:pPr>
              <a:t>‹#›</a:t>
            </a:fld>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5"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6" name="Rectangle 6"/>
          <p:cNvSpPr>
            <a:spLocks noGrp="1" noChangeArrowheads="1"/>
          </p:cNvSpPr>
          <p:nvPr>
            <p:ph type="sldNum" sz="quarter" idx="12"/>
          </p:nvPr>
        </p:nvSpPr>
        <p:spPr>
          <a:ln/>
        </p:spPr>
        <p:txBody>
          <a:bodyPr/>
          <a:lstStyle>
            <a:lvl1pPr>
              <a:defRPr/>
            </a:lvl1pPr>
          </a:lstStyle>
          <a:p>
            <a:pPr>
              <a:defRPr/>
            </a:pPr>
            <a:fld id="{491D17E3-BB4B-4C9E-AFD8-ABF74FAC545A}" type="slidenum">
              <a:rPr lang="en-US" altLang="ko-KR"/>
              <a:pPr>
                <a:defRPr/>
              </a:pPr>
              <a:t>‹#›</a:t>
            </a:fld>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55315" y="3251200"/>
            <a:ext cx="6994525" cy="2926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68563" y="3251200"/>
            <a:ext cx="20834350" cy="2926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5"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6" name="Rectangle 6"/>
          <p:cNvSpPr>
            <a:spLocks noGrp="1" noChangeArrowheads="1"/>
          </p:cNvSpPr>
          <p:nvPr>
            <p:ph type="sldNum" sz="quarter" idx="12"/>
          </p:nvPr>
        </p:nvSpPr>
        <p:spPr>
          <a:ln/>
        </p:spPr>
        <p:txBody>
          <a:bodyPr/>
          <a:lstStyle>
            <a:lvl1pPr>
              <a:defRPr/>
            </a:lvl1pPr>
          </a:lstStyle>
          <a:p>
            <a:pPr>
              <a:defRPr/>
            </a:pPr>
            <a:fld id="{C19621D3-0C4B-45E3-BBC2-46CD80A47167}" type="slidenum">
              <a:rPr lang="en-US" altLang="ko-KR"/>
              <a:pPr>
                <a:defRPr/>
              </a:pPr>
              <a:t>‹#›</a:t>
            </a:fld>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5"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6" name="Rectangle 6"/>
          <p:cNvSpPr>
            <a:spLocks noGrp="1" noChangeArrowheads="1"/>
          </p:cNvSpPr>
          <p:nvPr>
            <p:ph type="sldNum" sz="quarter" idx="12"/>
          </p:nvPr>
        </p:nvSpPr>
        <p:spPr>
          <a:ln/>
        </p:spPr>
        <p:txBody>
          <a:bodyPr/>
          <a:lstStyle>
            <a:lvl1pPr>
              <a:defRPr/>
            </a:lvl1pPr>
          </a:lstStyle>
          <a:p>
            <a:pPr>
              <a:defRPr/>
            </a:pPr>
            <a:fld id="{A1DA81D9-A516-4777-BF9A-5A7FDE008582}" type="slidenum">
              <a:rPr lang="en-US" altLang="ko-KR"/>
              <a:pPr>
                <a:defRPr/>
              </a:pPr>
              <a:t>‹#›</a:t>
            </a:fld>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7" y="23502938"/>
            <a:ext cx="27981275" cy="72644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7" y="15501938"/>
            <a:ext cx="27981275" cy="80010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5"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6" name="Rectangle 6"/>
          <p:cNvSpPr>
            <a:spLocks noGrp="1" noChangeArrowheads="1"/>
          </p:cNvSpPr>
          <p:nvPr>
            <p:ph type="sldNum" sz="quarter" idx="12"/>
          </p:nvPr>
        </p:nvSpPr>
        <p:spPr>
          <a:ln/>
        </p:spPr>
        <p:txBody>
          <a:bodyPr/>
          <a:lstStyle>
            <a:lvl1pPr>
              <a:defRPr/>
            </a:lvl1pPr>
          </a:lstStyle>
          <a:p>
            <a:pPr>
              <a:defRPr/>
            </a:pPr>
            <a:fld id="{8685BDD3-013A-44F8-A556-FD8A628D8F08}" type="slidenum">
              <a:rPr lang="en-US" altLang="ko-KR"/>
              <a:pPr>
                <a:defRPr/>
              </a:pPr>
              <a:t>‹#›</a:t>
            </a:fld>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68565" y="10566400"/>
            <a:ext cx="13914437" cy="2194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35400" y="10566400"/>
            <a:ext cx="13914438" cy="2194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6"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7" name="Rectangle 6"/>
          <p:cNvSpPr>
            <a:spLocks noGrp="1" noChangeArrowheads="1"/>
          </p:cNvSpPr>
          <p:nvPr>
            <p:ph type="sldNum" sz="quarter" idx="12"/>
          </p:nvPr>
        </p:nvSpPr>
        <p:spPr>
          <a:ln/>
        </p:spPr>
        <p:txBody>
          <a:bodyPr/>
          <a:lstStyle>
            <a:lvl1pPr>
              <a:defRPr/>
            </a:lvl1pPr>
          </a:lstStyle>
          <a:p>
            <a:pPr>
              <a:defRPr/>
            </a:pPr>
            <a:fld id="{0471A356-E52D-4E5A-B2A9-092A78DB5901}" type="slidenum">
              <a:rPr lang="en-US" altLang="ko-KR"/>
              <a:pPr>
                <a:defRPr/>
              </a:pPr>
              <a:t>‹#›</a:t>
            </a:fld>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40" y="1465263"/>
            <a:ext cx="29625925" cy="609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40" y="8186738"/>
            <a:ext cx="14544675"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40" y="11599863"/>
            <a:ext cx="14544675"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8186738"/>
            <a:ext cx="14549438"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11599863"/>
            <a:ext cx="14549438"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8"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9" name="Rectangle 6"/>
          <p:cNvSpPr>
            <a:spLocks noGrp="1" noChangeArrowheads="1"/>
          </p:cNvSpPr>
          <p:nvPr>
            <p:ph type="sldNum" sz="quarter" idx="12"/>
          </p:nvPr>
        </p:nvSpPr>
        <p:spPr>
          <a:ln/>
        </p:spPr>
        <p:txBody>
          <a:bodyPr/>
          <a:lstStyle>
            <a:lvl1pPr>
              <a:defRPr/>
            </a:lvl1pPr>
          </a:lstStyle>
          <a:p>
            <a:pPr>
              <a:defRPr/>
            </a:pPr>
            <a:fld id="{5D8D85BE-0A06-480A-B8F9-BFA1268EB592}" type="slidenum">
              <a:rPr lang="en-US" altLang="ko-KR"/>
              <a:pPr>
                <a:defRPr/>
              </a:pPr>
              <a:t>‹#›</a:t>
            </a:fld>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4"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5" name="Rectangle 6"/>
          <p:cNvSpPr>
            <a:spLocks noGrp="1" noChangeArrowheads="1"/>
          </p:cNvSpPr>
          <p:nvPr>
            <p:ph type="sldNum" sz="quarter" idx="12"/>
          </p:nvPr>
        </p:nvSpPr>
        <p:spPr>
          <a:ln/>
        </p:spPr>
        <p:txBody>
          <a:bodyPr/>
          <a:lstStyle>
            <a:lvl1pPr>
              <a:defRPr/>
            </a:lvl1pPr>
          </a:lstStyle>
          <a:p>
            <a:pPr>
              <a:defRPr/>
            </a:pPr>
            <a:fld id="{185613C8-90A9-4859-BCE6-DDE2C17BD565}" type="slidenum">
              <a:rPr lang="en-US" altLang="ko-KR"/>
              <a:pPr>
                <a:defRPr/>
              </a:pPr>
              <a:t>‹#›</a:t>
            </a:fld>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3"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4" name="Rectangle 6"/>
          <p:cNvSpPr>
            <a:spLocks noGrp="1" noChangeArrowheads="1"/>
          </p:cNvSpPr>
          <p:nvPr>
            <p:ph type="sldNum" sz="quarter" idx="12"/>
          </p:nvPr>
        </p:nvSpPr>
        <p:spPr>
          <a:ln/>
        </p:spPr>
        <p:txBody>
          <a:bodyPr/>
          <a:lstStyle>
            <a:lvl1pPr>
              <a:defRPr/>
            </a:lvl1pPr>
          </a:lstStyle>
          <a:p>
            <a:pPr>
              <a:defRPr/>
            </a:pPr>
            <a:fld id="{FB954482-1411-44D3-8C62-CA6F43D712AF}" type="slidenum">
              <a:rPr lang="en-US" altLang="ko-KR"/>
              <a:pPr>
                <a:defRPr/>
              </a:pPr>
              <a:t>‹#›</a:t>
            </a:fld>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40" y="1455738"/>
            <a:ext cx="10829925" cy="61976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1455738"/>
            <a:ext cx="18402300" cy="31216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40" y="7653338"/>
            <a:ext cx="10829925" cy="2501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6"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7" name="Rectangle 6"/>
          <p:cNvSpPr>
            <a:spLocks noGrp="1" noChangeArrowheads="1"/>
          </p:cNvSpPr>
          <p:nvPr>
            <p:ph type="sldNum" sz="quarter" idx="12"/>
          </p:nvPr>
        </p:nvSpPr>
        <p:spPr>
          <a:ln/>
        </p:spPr>
        <p:txBody>
          <a:bodyPr/>
          <a:lstStyle>
            <a:lvl1pPr>
              <a:defRPr/>
            </a:lvl1pPr>
          </a:lstStyle>
          <a:p>
            <a:pPr>
              <a:defRPr/>
            </a:pPr>
            <a:fld id="{ADFBAAB8-B906-426C-B188-C3592560B295}" type="slidenum">
              <a:rPr lang="en-US" altLang="ko-KR"/>
              <a:pPr>
                <a:defRPr/>
              </a:pPr>
              <a:t>‹#›</a:t>
            </a:fld>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2" y="25603200"/>
            <a:ext cx="19751675" cy="30226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2" y="3268663"/>
            <a:ext cx="19751675" cy="21945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451602" y="28625800"/>
            <a:ext cx="19751675" cy="4292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6"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7" name="Rectangle 6"/>
          <p:cNvSpPr>
            <a:spLocks noGrp="1" noChangeArrowheads="1"/>
          </p:cNvSpPr>
          <p:nvPr>
            <p:ph type="sldNum" sz="quarter" idx="12"/>
          </p:nvPr>
        </p:nvSpPr>
        <p:spPr>
          <a:ln/>
        </p:spPr>
        <p:txBody>
          <a:bodyPr/>
          <a:lstStyle>
            <a:lvl1pPr>
              <a:defRPr/>
            </a:lvl1pPr>
          </a:lstStyle>
          <a:p>
            <a:pPr>
              <a:defRPr/>
            </a:pPr>
            <a:fld id="{143172C0-F151-4EC9-983B-EB47368474DD}" type="slidenum">
              <a:rPr lang="en-US" altLang="ko-KR"/>
              <a:pPr>
                <a:defRPr/>
              </a:pPr>
              <a:t>‹#›</a:t>
            </a:fld>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68565" y="3251200"/>
            <a:ext cx="27981275" cy="6096000"/>
          </a:xfrm>
          <a:prstGeom prst="rect">
            <a:avLst/>
          </a:prstGeom>
          <a:noFill/>
          <a:ln w="9525">
            <a:noFill/>
            <a:miter lim="800000"/>
            <a:headEnd/>
            <a:tailEnd/>
          </a:ln>
        </p:spPr>
        <p:txBody>
          <a:bodyPr vert="horz" wrap="square" lIns="397106" tIns="198553" rIns="397106" bIns="198553"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2468565" y="10566400"/>
            <a:ext cx="27981275" cy="21945600"/>
          </a:xfrm>
          <a:prstGeom prst="rect">
            <a:avLst/>
          </a:prstGeom>
          <a:noFill/>
          <a:ln w="9525">
            <a:noFill/>
            <a:miter lim="800000"/>
            <a:headEnd/>
            <a:tailEnd/>
          </a:ln>
        </p:spPr>
        <p:txBody>
          <a:bodyPr vert="horz" wrap="square" lIns="397106" tIns="198553" rIns="397106" bIns="198553"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2468563" y="33324800"/>
            <a:ext cx="6858000" cy="2438400"/>
          </a:xfrm>
          <a:prstGeom prst="rect">
            <a:avLst/>
          </a:prstGeom>
          <a:noFill/>
          <a:ln w="9525">
            <a:noFill/>
            <a:miter lim="800000"/>
            <a:headEnd/>
            <a:tailEnd/>
          </a:ln>
          <a:effectLst/>
        </p:spPr>
        <p:txBody>
          <a:bodyPr vert="horz" wrap="square" lIns="397106" tIns="198553" rIns="397106" bIns="198553" numCol="1" anchor="t" anchorCtr="0" compatLnSpc="1">
            <a:prstTxWarp prst="textNoShape">
              <a:avLst/>
            </a:prstTxWarp>
          </a:bodyPr>
          <a:lstStyle>
            <a:lvl1pPr>
              <a:defRPr sz="6100" b="0">
                <a:ea typeface="굴림" pitchFamily="50" charset="-127"/>
                <a:cs typeface="+mn-cs"/>
              </a:defRPr>
            </a:lvl1pPr>
          </a:lstStyle>
          <a:p>
            <a:pPr>
              <a:defRPr/>
            </a:pPr>
            <a:endParaRPr lang="ko-KR" altLang="ko-KR"/>
          </a:p>
        </p:txBody>
      </p:sp>
      <p:sp>
        <p:nvSpPr>
          <p:cNvPr id="1029" name="Rectangle 5"/>
          <p:cNvSpPr>
            <a:spLocks noGrp="1" noChangeArrowheads="1"/>
          </p:cNvSpPr>
          <p:nvPr>
            <p:ph type="ftr" sz="quarter" idx="3"/>
          </p:nvPr>
        </p:nvSpPr>
        <p:spPr bwMode="auto">
          <a:xfrm>
            <a:off x="11247440" y="33324800"/>
            <a:ext cx="10423525" cy="2438400"/>
          </a:xfrm>
          <a:prstGeom prst="rect">
            <a:avLst/>
          </a:prstGeom>
          <a:noFill/>
          <a:ln w="9525">
            <a:noFill/>
            <a:miter lim="800000"/>
            <a:headEnd/>
            <a:tailEnd/>
          </a:ln>
          <a:effectLst/>
        </p:spPr>
        <p:txBody>
          <a:bodyPr vert="horz" wrap="square" lIns="397106" tIns="198553" rIns="397106" bIns="198553" numCol="1" anchor="t" anchorCtr="0" compatLnSpc="1">
            <a:prstTxWarp prst="textNoShape">
              <a:avLst/>
            </a:prstTxWarp>
          </a:bodyPr>
          <a:lstStyle>
            <a:lvl1pPr algn="ctr">
              <a:defRPr sz="6100" b="0">
                <a:ea typeface="굴림" pitchFamily="50" charset="-127"/>
                <a:cs typeface="+mn-cs"/>
              </a:defRPr>
            </a:lvl1pPr>
          </a:lstStyle>
          <a:p>
            <a:pPr>
              <a:defRPr/>
            </a:pPr>
            <a:endParaRPr lang="ko-KR" altLang="ko-KR"/>
          </a:p>
        </p:txBody>
      </p:sp>
      <p:sp>
        <p:nvSpPr>
          <p:cNvPr id="1030" name="Rectangle 6"/>
          <p:cNvSpPr>
            <a:spLocks noGrp="1" noChangeArrowheads="1"/>
          </p:cNvSpPr>
          <p:nvPr>
            <p:ph type="sldNum" sz="quarter" idx="4"/>
          </p:nvPr>
        </p:nvSpPr>
        <p:spPr bwMode="auto">
          <a:xfrm>
            <a:off x="23591838" y="33324800"/>
            <a:ext cx="6858000" cy="2438400"/>
          </a:xfrm>
          <a:prstGeom prst="rect">
            <a:avLst/>
          </a:prstGeom>
          <a:noFill/>
          <a:ln w="9525">
            <a:noFill/>
            <a:miter lim="800000"/>
            <a:headEnd/>
            <a:tailEnd/>
          </a:ln>
          <a:effectLst/>
        </p:spPr>
        <p:txBody>
          <a:bodyPr vert="horz" wrap="square" lIns="397106" tIns="198553" rIns="397106" bIns="198553" numCol="1" anchor="t" anchorCtr="0" compatLnSpc="1">
            <a:prstTxWarp prst="textNoShape">
              <a:avLst/>
            </a:prstTxWarp>
          </a:bodyPr>
          <a:lstStyle>
            <a:lvl1pPr algn="r">
              <a:defRPr sz="6100" b="0">
                <a:ea typeface="굴림" pitchFamily="50" charset="-127"/>
                <a:cs typeface="+mn-cs"/>
              </a:defRPr>
            </a:lvl1pPr>
          </a:lstStyle>
          <a:p>
            <a:pPr>
              <a:defRPr/>
            </a:pPr>
            <a:fld id="{6CE506E6-1B47-4130-9636-D4CA4068FB0F}" type="slidenum">
              <a:rPr lang="en-US" altLang="ko-KR"/>
              <a:pPr>
                <a:defRPr/>
              </a:pPr>
              <a:t>‹#›</a:t>
            </a:fld>
            <a:endParaRPr lang="en-US" altLang="ko-KR"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3970338" rtl="0" eaLnBrk="0" fontAlgn="base" hangingPunct="0">
        <a:spcBef>
          <a:spcPct val="0"/>
        </a:spcBef>
        <a:spcAft>
          <a:spcPct val="0"/>
        </a:spcAft>
        <a:defRPr sz="19100">
          <a:solidFill>
            <a:schemeClr val="tx2"/>
          </a:solidFill>
          <a:latin typeface="+mj-lt"/>
          <a:ea typeface="+mj-ea"/>
          <a:cs typeface="+mj-cs"/>
        </a:defRPr>
      </a:lvl1pPr>
      <a:lvl2pPr algn="ctr" defTabSz="3970338" rtl="0" eaLnBrk="0" fontAlgn="base" hangingPunct="0">
        <a:spcBef>
          <a:spcPct val="0"/>
        </a:spcBef>
        <a:spcAft>
          <a:spcPct val="0"/>
        </a:spcAft>
        <a:defRPr sz="19100">
          <a:solidFill>
            <a:schemeClr val="tx2"/>
          </a:solidFill>
          <a:latin typeface="Times New Roman" pitchFamily="18" charset="0"/>
        </a:defRPr>
      </a:lvl2pPr>
      <a:lvl3pPr algn="ctr" defTabSz="3970338" rtl="0" eaLnBrk="0" fontAlgn="base" hangingPunct="0">
        <a:spcBef>
          <a:spcPct val="0"/>
        </a:spcBef>
        <a:spcAft>
          <a:spcPct val="0"/>
        </a:spcAft>
        <a:defRPr sz="19100">
          <a:solidFill>
            <a:schemeClr val="tx2"/>
          </a:solidFill>
          <a:latin typeface="Times New Roman" pitchFamily="18" charset="0"/>
        </a:defRPr>
      </a:lvl3pPr>
      <a:lvl4pPr algn="ctr" defTabSz="3970338" rtl="0" eaLnBrk="0" fontAlgn="base" hangingPunct="0">
        <a:spcBef>
          <a:spcPct val="0"/>
        </a:spcBef>
        <a:spcAft>
          <a:spcPct val="0"/>
        </a:spcAft>
        <a:defRPr sz="19100">
          <a:solidFill>
            <a:schemeClr val="tx2"/>
          </a:solidFill>
          <a:latin typeface="Times New Roman" pitchFamily="18" charset="0"/>
        </a:defRPr>
      </a:lvl4pPr>
      <a:lvl5pPr algn="ctr" defTabSz="3970338" rtl="0" eaLnBrk="0" fontAlgn="base" hangingPunct="0">
        <a:spcBef>
          <a:spcPct val="0"/>
        </a:spcBef>
        <a:spcAft>
          <a:spcPct val="0"/>
        </a:spcAft>
        <a:defRPr sz="19100">
          <a:solidFill>
            <a:schemeClr val="tx2"/>
          </a:solidFill>
          <a:latin typeface="Times New Roman" pitchFamily="18" charset="0"/>
        </a:defRPr>
      </a:lvl5pPr>
      <a:lvl6pPr marL="457200" algn="ctr" defTabSz="3970338" rtl="0" fontAlgn="base">
        <a:spcBef>
          <a:spcPct val="0"/>
        </a:spcBef>
        <a:spcAft>
          <a:spcPct val="0"/>
        </a:spcAft>
        <a:defRPr sz="19100">
          <a:solidFill>
            <a:schemeClr val="tx2"/>
          </a:solidFill>
          <a:latin typeface="Times New Roman" pitchFamily="18" charset="0"/>
        </a:defRPr>
      </a:lvl6pPr>
      <a:lvl7pPr marL="914400" algn="ctr" defTabSz="3970338" rtl="0" fontAlgn="base">
        <a:spcBef>
          <a:spcPct val="0"/>
        </a:spcBef>
        <a:spcAft>
          <a:spcPct val="0"/>
        </a:spcAft>
        <a:defRPr sz="19100">
          <a:solidFill>
            <a:schemeClr val="tx2"/>
          </a:solidFill>
          <a:latin typeface="Times New Roman" pitchFamily="18" charset="0"/>
        </a:defRPr>
      </a:lvl7pPr>
      <a:lvl8pPr marL="1371600" algn="ctr" defTabSz="3970338" rtl="0" fontAlgn="base">
        <a:spcBef>
          <a:spcPct val="0"/>
        </a:spcBef>
        <a:spcAft>
          <a:spcPct val="0"/>
        </a:spcAft>
        <a:defRPr sz="19100">
          <a:solidFill>
            <a:schemeClr val="tx2"/>
          </a:solidFill>
          <a:latin typeface="Times New Roman" pitchFamily="18" charset="0"/>
        </a:defRPr>
      </a:lvl8pPr>
      <a:lvl9pPr marL="1828800" algn="ctr" defTabSz="3970338" rtl="0" fontAlgn="base">
        <a:spcBef>
          <a:spcPct val="0"/>
        </a:spcBef>
        <a:spcAft>
          <a:spcPct val="0"/>
        </a:spcAft>
        <a:defRPr sz="19100">
          <a:solidFill>
            <a:schemeClr val="tx2"/>
          </a:solidFill>
          <a:latin typeface="Times New Roman" pitchFamily="18" charset="0"/>
        </a:defRPr>
      </a:lvl9pPr>
    </p:titleStyle>
    <p:bodyStyle>
      <a:lvl1pPr marL="1489075" indent="-1489075" algn="l" defTabSz="3970338" rtl="0" eaLnBrk="0" fontAlgn="base" hangingPunct="0">
        <a:spcBef>
          <a:spcPct val="20000"/>
        </a:spcBef>
        <a:spcAft>
          <a:spcPct val="0"/>
        </a:spcAft>
        <a:buChar char="•"/>
        <a:defRPr sz="13900">
          <a:solidFill>
            <a:schemeClr val="tx1"/>
          </a:solidFill>
          <a:latin typeface="+mn-lt"/>
          <a:ea typeface="+mn-ea"/>
          <a:cs typeface="+mn-cs"/>
        </a:defRPr>
      </a:lvl1pPr>
      <a:lvl2pPr marL="3225800" indent="-1239838" algn="l" defTabSz="3970338" rtl="0" eaLnBrk="0" fontAlgn="base" hangingPunct="0">
        <a:spcBef>
          <a:spcPct val="20000"/>
        </a:spcBef>
        <a:spcAft>
          <a:spcPct val="0"/>
        </a:spcAft>
        <a:buChar char="–"/>
        <a:defRPr sz="12200">
          <a:solidFill>
            <a:schemeClr val="tx1"/>
          </a:solidFill>
          <a:latin typeface="+mn-lt"/>
        </a:defRPr>
      </a:lvl2pPr>
      <a:lvl3pPr marL="4964113" indent="-993775" algn="l" defTabSz="3970338" rtl="0" eaLnBrk="0" fontAlgn="base" hangingPunct="0">
        <a:spcBef>
          <a:spcPct val="20000"/>
        </a:spcBef>
        <a:spcAft>
          <a:spcPct val="0"/>
        </a:spcAft>
        <a:buChar char="•"/>
        <a:defRPr sz="10400">
          <a:solidFill>
            <a:schemeClr val="tx1"/>
          </a:solidFill>
          <a:latin typeface="+mn-lt"/>
        </a:defRPr>
      </a:lvl3pPr>
      <a:lvl4pPr marL="6950075" indent="-993775" algn="l" defTabSz="3970338" rtl="0" eaLnBrk="0" fontAlgn="base" hangingPunct="0">
        <a:spcBef>
          <a:spcPct val="20000"/>
        </a:spcBef>
        <a:spcAft>
          <a:spcPct val="0"/>
        </a:spcAft>
        <a:buChar char="–"/>
        <a:defRPr sz="8700">
          <a:solidFill>
            <a:schemeClr val="tx1"/>
          </a:solidFill>
          <a:latin typeface="+mn-lt"/>
        </a:defRPr>
      </a:lvl4pPr>
      <a:lvl5pPr marL="8934450" indent="-992188" algn="l" defTabSz="3970338" rtl="0" eaLnBrk="0" fontAlgn="base" hangingPunct="0">
        <a:spcBef>
          <a:spcPct val="20000"/>
        </a:spcBef>
        <a:spcAft>
          <a:spcPct val="0"/>
        </a:spcAft>
        <a:buChar char="»"/>
        <a:defRPr sz="8700">
          <a:solidFill>
            <a:schemeClr val="tx1"/>
          </a:solidFill>
          <a:latin typeface="+mn-lt"/>
        </a:defRPr>
      </a:lvl5pPr>
      <a:lvl6pPr marL="9391650" indent="-992188" algn="l" defTabSz="3970338" rtl="0" fontAlgn="base">
        <a:spcBef>
          <a:spcPct val="20000"/>
        </a:spcBef>
        <a:spcAft>
          <a:spcPct val="0"/>
        </a:spcAft>
        <a:buChar char="»"/>
        <a:defRPr sz="8700">
          <a:solidFill>
            <a:schemeClr val="tx1"/>
          </a:solidFill>
          <a:latin typeface="+mn-lt"/>
        </a:defRPr>
      </a:lvl6pPr>
      <a:lvl7pPr marL="9848850" indent="-992188" algn="l" defTabSz="3970338" rtl="0" fontAlgn="base">
        <a:spcBef>
          <a:spcPct val="20000"/>
        </a:spcBef>
        <a:spcAft>
          <a:spcPct val="0"/>
        </a:spcAft>
        <a:buChar char="»"/>
        <a:defRPr sz="8700">
          <a:solidFill>
            <a:schemeClr val="tx1"/>
          </a:solidFill>
          <a:latin typeface="+mn-lt"/>
        </a:defRPr>
      </a:lvl7pPr>
      <a:lvl8pPr marL="10306050" indent="-992188" algn="l" defTabSz="3970338" rtl="0" fontAlgn="base">
        <a:spcBef>
          <a:spcPct val="20000"/>
        </a:spcBef>
        <a:spcAft>
          <a:spcPct val="0"/>
        </a:spcAft>
        <a:buChar char="»"/>
        <a:defRPr sz="8700">
          <a:solidFill>
            <a:schemeClr val="tx1"/>
          </a:solidFill>
          <a:latin typeface="+mn-lt"/>
        </a:defRPr>
      </a:lvl8pPr>
      <a:lvl9pPr marL="10763250" indent="-992188" algn="l" defTabSz="3970338" rtl="0" fontAlgn="base">
        <a:spcBef>
          <a:spcPct val="20000"/>
        </a:spcBef>
        <a:spcAft>
          <a:spcPct val="0"/>
        </a:spcAft>
        <a:buChar char="»"/>
        <a:defRPr sz="8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jp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Rectangle 653"/>
          <p:cNvSpPr>
            <a:spLocks noChangeArrowheads="1"/>
          </p:cNvSpPr>
          <p:nvPr/>
        </p:nvSpPr>
        <p:spPr bwMode="auto">
          <a:xfrm>
            <a:off x="456429" y="8395486"/>
            <a:ext cx="6172969" cy="1461818"/>
          </a:xfrm>
          <a:prstGeom prst="rect">
            <a:avLst/>
          </a:prstGeom>
          <a:noFill/>
          <a:ln w="9525">
            <a:noFill/>
            <a:miter lim="800000"/>
            <a:headEnd/>
            <a:tailEnd/>
          </a:ln>
        </p:spPr>
        <p:txBody>
          <a:bodyPr wrap="square" lIns="0" tIns="228528" rIns="0" bIns="152352">
            <a:spAutoFit/>
          </a:bodyPr>
          <a:lstStyle/>
          <a:p>
            <a:pPr algn="ctr">
              <a:lnSpc>
                <a:spcPct val="110000"/>
              </a:lnSpc>
              <a:spcBef>
                <a:spcPct val="50000"/>
              </a:spcBef>
            </a:pPr>
            <a:r>
              <a:rPr lang="en-US" altLang="ko-KR" sz="4000" dirty="0" smtClean="0">
                <a:latin typeface="Times"/>
                <a:ea typeface="굴림" pitchFamily="50" charset="-127"/>
                <a:cs typeface="Times"/>
              </a:rPr>
              <a:t>Project Summary</a:t>
            </a:r>
            <a:endParaRPr lang="en-US" altLang="ko-KR" sz="4000" dirty="0">
              <a:latin typeface="Times"/>
              <a:ea typeface="굴림" pitchFamily="50" charset="-127"/>
              <a:cs typeface="Times"/>
            </a:endParaRPr>
          </a:p>
          <a:p>
            <a:pPr indent="457200" algn="just"/>
            <a:endParaRPr lang="en-US" altLang="ko-KR" sz="2600" dirty="0">
              <a:latin typeface="Times"/>
              <a:ea typeface="굴림" pitchFamily="50" charset="-127"/>
              <a:cs typeface="Times"/>
            </a:endParaRPr>
          </a:p>
        </p:txBody>
      </p:sp>
      <p:graphicFrame>
        <p:nvGraphicFramePr>
          <p:cNvPr id="35" name="Chart 34"/>
          <p:cNvGraphicFramePr>
            <a:graphicFrameLocks/>
          </p:cNvGraphicFramePr>
          <p:nvPr>
            <p:extLst>
              <p:ext uri="{D42A27DB-BD31-4B8C-83A1-F6EECF244321}">
                <p14:modId xmlns:p14="http://schemas.microsoft.com/office/powerpoint/2010/main" val="3151086647"/>
              </p:ext>
            </p:extLst>
          </p:nvPr>
        </p:nvGraphicFramePr>
        <p:xfrm>
          <a:off x="6819901" y="9566402"/>
          <a:ext cx="18319362" cy="11119104"/>
        </p:xfrm>
        <a:graphic>
          <a:graphicData uri="http://schemas.openxmlformats.org/drawingml/2006/chart">
            <c:chart xmlns:c="http://schemas.openxmlformats.org/drawingml/2006/chart" xmlns:r="http://schemas.openxmlformats.org/officeDocument/2006/relationships" r:id="rId3"/>
          </a:graphicData>
        </a:graphic>
      </p:graphicFrame>
      <p:sp>
        <p:nvSpPr>
          <p:cNvPr id="15366" name="Text Box 662"/>
          <p:cNvSpPr txBox="1">
            <a:spLocks noChangeArrowheads="1"/>
          </p:cNvSpPr>
          <p:nvPr/>
        </p:nvSpPr>
        <p:spPr bwMode="auto">
          <a:xfrm>
            <a:off x="456430" y="9338049"/>
            <a:ext cx="6172969" cy="11572139"/>
          </a:xfrm>
          <a:prstGeom prst="rect">
            <a:avLst/>
          </a:prstGeom>
          <a:noFill/>
          <a:ln w="9525">
            <a:noFill/>
            <a:miter lim="800000"/>
            <a:headEnd/>
            <a:tailEnd/>
          </a:ln>
        </p:spPr>
        <p:txBody>
          <a:bodyPr wrap="square">
            <a:noAutofit/>
          </a:bodyPr>
          <a:lstStyle/>
          <a:p>
            <a:pPr algn="just"/>
            <a:r>
              <a:rPr lang="en-US" sz="2800" b="0" dirty="0" smtClean="0"/>
              <a:t>As </a:t>
            </a:r>
            <a:r>
              <a:rPr lang="en-US" sz="2800" b="0" dirty="0"/>
              <a:t>the microbrewery </a:t>
            </a:r>
            <a:r>
              <a:rPr lang="en-US" sz="2800" b="0" dirty="0" smtClean="0"/>
              <a:t>industry continues </a:t>
            </a:r>
            <a:r>
              <a:rPr lang="en-US" sz="2800" b="0" dirty="0"/>
              <a:t>to experience steady growth, there is increased interest and demand for locally sourced </a:t>
            </a:r>
            <a:r>
              <a:rPr lang="en-US" sz="2800" b="0" dirty="0" smtClean="0"/>
              <a:t>ingredients one of which is hops</a:t>
            </a:r>
            <a:r>
              <a:rPr lang="en-US" sz="2800" b="0" dirty="0"/>
              <a:t>. Hops (</a:t>
            </a:r>
            <a:r>
              <a:rPr lang="en-US" sz="2800" b="0" i="1" dirty="0" err="1"/>
              <a:t>Humulus</a:t>
            </a:r>
            <a:r>
              <a:rPr lang="en-US" sz="2800" b="0" i="1" dirty="0"/>
              <a:t> </a:t>
            </a:r>
            <a:r>
              <a:rPr lang="en-US" sz="2800" b="0" i="1" dirty="0" err="1"/>
              <a:t>lupulus</a:t>
            </a:r>
            <a:r>
              <a:rPr lang="en-US" sz="2800" b="0" dirty="0"/>
              <a:t>), </a:t>
            </a:r>
            <a:r>
              <a:rPr lang="en-US" sz="2800" b="0" dirty="0" smtClean="0"/>
              <a:t>are </a:t>
            </a:r>
            <a:r>
              <a:rPr lang="en-US" sz="2800" b="0" dirty="0"/>
              <a:t>primarily grown in </a:t>
            </a:r>
            <a:r>
              <a:rPr lang="en-US" sz="2800" b="0" dirty="0" smtClean="0"/>
              <a:t>the Pacific Northwest (PNW) where </a:t>
            </a:r>
            <a:r>
              <a:rPr lang="en-US" sz="2800" b="0" dirty="0"/>
              <a:t>producers ensure they consistently meet certain quality </a:t>
            </a:r>
            <a:r>
              <a:rPr lang="en-US" sz="2800" b="0" dirty="0" smtClean="0"/>
              <a:t>standards.  Aroma (alpha) and bittering (beta) </a:t>
            </a:r>
            <a:r>
              <a:rPr lang="en-US" sz="2800" b="0" dirty="0"/>
              <a:t>acid content are among the most important quality control parameters for determining marketability of hops. The reintroduction of hops into New Jersey is of keen interest to NJ and regional </a:t>
            </a:r>
            <a:r>
              <a:rPr lang="en-US" sz="2800" b="0" dirty="0" smtClean="0"/>
              <a:t>brewers, </a:t>
            </a:r>
            <a:r>
              <a:rPr lang="en-US" sz="2800" b="0" dirty="0"/>
              <a:t>yet there are concerns about the consistency and quality of locally grown hops relative to </a:t>
            </a:r>
            <a:r>
              <a:rPr lang="en-US" sz="2800" b="0" dirty="0" smtClean="0"/>
              <a:t>those </a:t>
            </a:r>
            <a:r>
              <a:rPr lang="en-US" sz="2800" b="0" dirty="0"/>
              <a:t>grown in the </a:t>
            </a:r>
            <a:r>
              <a:rPr lang="en-US" sz="2800" b="0" dirty="0" smtClean="0"/>
              <a:t>PNW.  </a:t>
            </a:r>
            <a:r>
              <a:rPr lang="en-US" sz="2800" b="0" dirty="0"/>
              <a:t>The purpose of this project was to assess the quality of hops grown throughout </a:t>
            </a:r>
            <a:r>
              <a:rPr lang="en-US" sz="2800" b="0" dirty="0" smtClean="0"/>
              <a:t>NJ in relation to PNW grown hops.  </a:t>
            </a:r>
            <a:r>
              <a:rPr lang="en-US" sz="2800" b="0" dirty="0"/>
              <a:t>Alpha and beta acid content was tested </a:t>
            </a:r>
            <a:r>
              <a:rPr lang="en-US" sz="2800" b="0" dirty="0" smtClean="0"/>
              <a:t>in </a:t>
            </a:r>
            <a:r>
              <a:rPr lang="en-US" sz="2800" b="0" dirty="0"/>
              <a:t>12 hop varieties from four NJ farms, using an </a:t>
            </a:r>
            <a:r>
              <a:rPr lang="en-US" sz="2800" b="0" dirty="0" smtClean="0"/>
              <a:t>HPLC.  </a:t>
            </a:r>
            <a:r>
              <a:rPr lang="en-US" sz="2800" b="0" dirty="0"/>
              <a:t>Alpha and beta acid content showed variation of 0-50% from </a:t>
            </a:r>
            <a:r>
              <a:rPr lang="en-US" sz="2800" b="0" dirty="0" smtClean="0"/>
              <a:t>PNW standards</a:t>
            </a:r>
            <a:r>
              <a:rPr lang="en-US" sz="2800" b="0" dirty="0"/>
              <a:t>, </a:t>
            </a:r>
            <a:r>
              <a:rPr lang="en-US" sz="2800" b="0" dirty="0" smtClean="0"/>
              <a:t>which differed depending </a:t>
            </a:r>
            <a:r>
              <a:rPr lang="en-US" sz="2800" b="0" dirty="0"/>
              <a:t>on location and genotype.  Although hops sampled from NJ did not consistently match the acid content </a:t>
            </a:r>
            <a:r>
              <a:rPr lang="en-US" sz="2800" b="0" dirty="0" smtClean="0"/>
              <a:t>of PNW grown hops, </a:t>
            </a:r>
            <a:r>
              <a:rPr lang="en-US" sz="2800" b="0" dirty="0"/>
              <a:t>results did show that </a:t>
            </a:r>
            <a:r>
              <a:rPr lang="en-US" sz="2800" b="0" dirty="0" smtClean="0"/>
              <a:t>the acid content of NJ </a:t>
            </a:r>
            <a:r>
              <a:rPr lang="en-US" sz="2800" b="0" dirty="0"/>
              <a:t>grown hops can </a:t>
            </a:r>
            <a:r>
              <a:rPr lang="en-US" sz="2800" b="0" dirty="0" smtClean="0"/>
              <a:t>reach </a:t>
            </a:r>
            <a:r>
              <a:rPr lang="en-US" sz="2800" b="0" dirty="0"/>
              <a:t>industry standards. </a:t>
            </a:r>
            <a:r>
              <a:rPr lang="en-US" sz="2800" b="0" dirty="0" smtClean="0"/>
              <a:t> The NJ </a:t>
            </a:r>
            <a:r>
              <a:rPr lang="en-US" sz="2800" b="0" dirty="0"/>
              <a:t>hops industry is </a:t>
            </a:r>
            <a:r>
              <a:rPr lang="en-US" sz="2800" b="0" dirty="0" smtClean="0"/>
              <a:t>young, and with time, close </a:t>
            </a:r>
            <a:r>
              <a:rPr lang="en-US" sz="2800" b="0" dirty="0"/>
              <a:t>monitoring, and improved management strategies these quality standards can likely be consistently met in the future</a:t>
            </a:r>
            <a:r>
              <a:rPr lang="en-US" b="0" dirty="0"/>
              <a:t>. </a:t>
            </a:r>
            <a:endParaRPr lang="en-US" altLang="ko-KR" sz="2700" b="0" dirty="0" smtClean="0">
              <a:latin typeface="Times New Roman"/>
              <a:ea typeface="굴림" pitchFamily="50" charset="-127"/>
              <a:cs typeface="Times New Roman"/>
            </a:endParaRPr>
          </a:p>
          <a:p>
            <a:pPr>
              <a:lnSpc>
                <a:spcPct val="110000"/>
              </a:lnSpc>
              <a:spcBef>
                <a:spcPct val="50000"/>
              </a:spcBef>
            </a:pPr>
            <a:endParaRPr lang="en-US" altLang="ko-KR" sz="2700" b="0" dirty="0">
              <a:latin typeface="Times New Roman"/>
              <a:ea typeface="굴림" pitchFamily="50" charset="-127"/>
              <a:cs typeface="Times New Roman"/>
            </a:endParaRPr>
          </a:p>
          <a:p>
            <a:pPr>
              <a:lnSpc>
                <a:spcPct val="110000"/>
              </a:lnSpc>
              <a:spcBef>
                <a:spcPct val="50000"/>
              </a:spcBef>
            </a:pPr>
            <a:endParaRPr lang="en-US" altLang="ko-KR" sz="2700" b="0" dirty="0" smtClean="0">
              <a:latin typeface="Times New Roman"/>
              <a:ea typeface="굴림" pitchFamily="50" charset="-127"/>
              <a:cs typeface="Times New Roman"/>
            </a:endParaRPr>
          </a:p>
        </p:txBody>
      </p:sp>
      <p:pic>
        <p:nvPicPr>
          <p:cNvPr id="27" name="Picture 26" descr="test4"/>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 y="4114800"/>
            <a:ext cx="3180932" cy="2514600"/>
          </a:xfrm>
          <a:prstGeom prst="rect">
            <a:avLst/>
          </a:prstGeom>
          <a:noFill/>
          <a:ln>
            <a:noFill/>
          </a:ln>
        </p:spPr>
      </p:pic>
      <p:sp>
        <p:nvSpPr>
          <p:cNvPr id="15363" name="Text Box 2"/>
          <p:cNvSpPr txBox="1">
            <a:spLocks noChangeArrowheads="1"/>
          </p:cNvSpPr>
          <p:nvPr/>
        </p:nvSpPr>
        <p:spPr bwMode="auto">
          <a:xfrm>
            <a:off x="304800" y="914400"/>
            <a:ext cx="30870761" cy="7078861"/>
          </a:xfrm>
          <a:prstGeom prst="rect">
            <a:avLst/>
          </a:prstGeom>
          <a:noFill/>
          <a:ln w="9525">
            <a:noFill/>
            <a:miter lim="800000"/>
            <a:headEnd/>
            <a:tailEnd/>
          </a:ln>
        </p:spPr>
        <p:txBody>
          <a:bodyPr wrap="square">
            <a:spAutoFit/>
          </a:bodyPr>
          <a:lstStyle/>
          <a:p>
            <a:pPr algn="ctr"/>
            <a:r>
              <a:rPr lang="en-US" sz="9000" dirty="0" smtClean="0"/>
              <a:t>				Quality </a:t>
            </a:r>
            <a:r>
              <a:rPr lang="en-US" sz="9000" dirty="0"/>
              <a:t>A</a:t>
            </a:r>
            <a:r>
              <a:rPr lang="en-US" sz="9000" dirty="0" smtClean="0"/>
              <a:t>ssessment </a:t>
            </a:r>
            <a:r>
              <a:rPr lang="en-US" sz="9000" dirty="0"/>
              <a:t>of </a:t>
            </a:r>
            <a:r>
              <a:rPr lang="en-US" sz="9000" dirty="0" smtClean="0"/>
              <a:t>Hops </a:t>
            </a:r>
            <a:r>
              <a:rPr lang="en-US" sz="9000" dirty="0"/>
              <a:t>(</a:t>
            </a:r>
            <a:r>
              <a:rPr lang="en-US" sz="9000" i="1" dirty="0"/>
              <a:t>Humulus lupulus</a:t>
            </a:r>
            <a:r>
              <a:rPr lang="en-US" sz="9000" dirty="0"/>
              <a:t>) </a:t>
            </a:r>
            <a:r>
              <a:rPr lang="en-US" sz="9000" dirty="0" smtClean="0"/>
              <a:t>Grown </a:t>
            </a:r>
            <a:r>
              <a:rPr lang="en-US" sz="9000" dirty="0"/>
              <a:t>in New Jersey</a:t>
            </a:r>
            <a:r>
              <a:rPr lang="en-US" sz="8000" dirty="0">
                <a:latin typeface="Times" pitchFamily="18" charset="0"/>
                <a:cs typeface="Times" pitchFamily="18" charset="0"/>
              </a:rPr>
              <a:t/>
            </a:r>
            <a:br>
              <a:rPr lang="en-US" sz="8000" dirty="0">
                <a:latin typeface="Times" pitchFamily="18" charset="0"/>
                <a:cs typeface="Times" pitchFamily="18" charset="0"/>
              </a:rPr>
            </a:br>
            <a:r>
              <a:rPr lang="en-US" sz="1000" dirty="0" smtClean="0">
                <a:latin typeface="Times" pitchFamily="18" charset="0"/>
                <a:cs typeface="Times" pitchFamily="18" charset="0"/>
              </a:rPr>
              <a:t/>
            </a:r>
            <a:br>
              <a:rPr lang="en-US" sz="1000" dirty="0" smtClean="0">
                <a:latin typeface="Times" pitchFamily="18" charset="0"/>
                <a:cs typeface="Times" pitchFamily="18" charset="0"/>
              </a:rPr>
            </a:br>
            <a:r>
              <a:rPr lang="en-US" dirty="0" smtClean="0">
                <a:latin typeface="Times" pitchFamily="18" charset="0"/>
                <a:cs typeface="Times" pitchFamily="18" charset="0"/>
              </a:rPr>
              <a:t/>
            </a:r>
            <a:br>
              <a:rPr lang="en-US" dirty="0" smtClean="0">
                <a:latin typeface="Times" pitchFamily="18" charset="0"/>
                <a:cs typeface="Times" pitchFamily="18" charset="0"/>
              </a:rPr>
            </a:br>
            <a:r>
              <a:rPr lang="en-US" sz="6000" u="sng" dirty="0">
                <a:latin typeface="Times" pitchFamily="18" charset="0"/>
                <a:cs typeface="Times" pitchFamily="18" charset="0"/>
              </a:rPr>
              <a:t>Megan </a:t>
            </a:r>
            <a:r>
              <a:rPr lang="en-US" sz="6000" u="sng" dirty="0" smtClean="0">
                <a:latin typeface="Times" pitchFamily="18" charset="0"/>
                <a:cs typeface="Times" pitchFamily="18" charset="0"/>
              </a:rPr>
              <a:t>Muehlbauer</a:t>
            </a:r>
            <a:r>
              <a:rPr lang="en-US" sz="6000" u="sng" baseline="30000" dirty="0" smtClean="0">
                <a:latin typeface="Times" pitchFamily="18" charset="0"/>
                <a:cs typeface="Times" pitchFamily="18" charset="0"/>
              </a:rPr>
              <a:t>2</a:t>
            </a:r>
            <a:r>
              <a:rPr lang="en-US" sz="6000" dirty="0" smtClean="0">
                <a:latin typeface="Times" pitchFamily="18" charset="0"/>
                <a:cs typeface="Times" pitchFamily="18" charset="0"/>
              </a:rPr>
              <a:t>, Robert Pyne</a:t>
            </a:r>
            <a:r>
              <a:rPr lang="en-US" sz="6000" baseline="30000" dirty="0" smtClean="0">
                <a:latin typeface="Times" pitchFamily="18" charset="0"/>
                <a:cs typeface="Times" pitchFamily="18" charset="0"/>
              </a:rPr>
              <a:t>1,2</a:t>
            </a:r>
            <a:r>
              <a:rPr lang="en-US" sz="6000" dirty="0" smtClean="0">
                <a:latin typeface="Times" pitchFamily="18" charset="0"/>
                <a:cs typeface="Times" pitchFamily="18" charset="0"/>
              </a:rPr>
              <a:t>, Ed Dager</a:t>
            </a:r>
            <a:r>
              <a:rPr lang="en-US" sz="6000" baseline="30000" dirty="0" smtClean="0">
                <a:latin typeface="Times" pitchFamily="18" charset="0"/>
                <a:cs typeface="Times" pitchFamily="18" charset="0"/>
              </a:rPr>
              <a:t>2</a:t>
            </a:r>
            <a:r>
              <a:rPr lang="en-US" sz="6000" dirty="0" smtClean="0">
                <a:latin typeface="Times" pitchFamily="18" charset="0"/>
                <a:cs typeface="Times" pitchFamily="18" charset="0"/>
              </a:rPr>
              <a:t>, </a:t>
            </a:r>
          </a:p>
          <a:p>
            <a:pPr algn="ctr"/>
            <a:r>
              <a:rPr lang="en-US" sz="6000" dirty="0">
                <a:latin typeface="Times" pitchFamily="18" charset="0"/>
                <a:cs typeface="Times" pitchFamily="18" charset="0"/>
              </a:rPr>
              <a:t>Dan </a:t>
            </a:r>
            <a:r>
              <a:rPr lang="en-US" sz="6000" dirty="0" smtClean="0">
                <a:latin typeface="Times" pitchFamily="18" charset="0"/>
                <a:cs typeface="Times" pitchFamily="18" charset="0"/>
              </a:rPr>
              <a:t>Giurleo</a:t>
            </a:r>
            <a:r>
              <a:rPr lang="en-US" sz="6000" baseline="30000" dirty="0" smtClean="0">
                <a:latin typeface="Times" pitchFamily="18" charset="0"/>
                <a:cs typeface="Times" pitchFamily="18" charset="0"/>
              </a:rPr>
              <a:t>1</a:t>
            </a:r>
            <a:r>
              <a:rPr lang="en-US" sz="6000" dirty="0" smtClean="0">
                <a:latin typeface="Times" pitchFamily="18" charset="0"/>
                <a:cs typeface="Times" pitchFamily="18" charset="0"/>
              </a:rPr>
              <a:t>, L. Maimone</a:t>
            </a:r>
            <a:r>
              <a:rPr lang="en-US" sz="6000" baseline="30000" dirty="0">
                <a:latin typeface="Times" pitchFamily="18" charset="0"/>
                <a:cs typeface="Times" pitchFamily="18" charset="0"/>
              </a:rPr>
              <a:t>2</a:t>
            </a:r>
            <a:r>
              <a:rPr lang="en-US" sz="6000" dirty="0" smtClean="0">
                <a:latin typeface="Times" pitchFamily="18" charset="0"/>
                <a:cs typeface="Times" pitchFamily="18" charset="0"/>
              </a:rPr>
              <a:t>, John Grande</a:t>
            </a:r>
            <a:r>
              <a:rPr lang="en-US" sz="6000" baseline="30000" dirty="0" smtClean="0">
                <a:latin typeface="Times" pitchFamily="18" charset="0"/>
                <a:cs typeface="Times" pitchFamily="18" charset="0"/>
              </a:rPr>
              <a:t>2</a:t>
            </a:r>
            <a:r>
              <a:rPr lang="en-US" sz="6000" dirty="0" smtClean="0">
                <a:latin typeface="Times" pitchFamily="18" charset="0"/>
                <a:cs typeface="Times" pitchFamily="18" charset="0"/>
              </a:rPr>
              <a:t>, and </a:t>
            </a:r>
            <a:r>
              <a:rPr lang="en-US" sz="6000" dirty="0">
                <a:latin typeface="Times" pitchFamily="18" charset="0"/>
                <a:cs typeface="Times" pitchFamily="18" charset="0"/>
              </a:rPr>
              <a:t>James </a:t>
            </a:r>
            <a:r>
              <a:rPr lang="en-US" sz="6000" dirty="0" smtClean="0">
                <a:latin typeface="Times" pitchFamily="18" charset="0"/>
                <a:cs typeface="Times" pitchFamily="18" charset="0"/>
              </a:rPr>
              <a:t>Simon</a:t>
            </a:r>
            <a:r>
              <a:rPr lang="en-US" sz="6000" baseline="30000" dirty="0" smtClean="0">
                <a:latin typeface="Times" pitchFamily="18" charset="0"/>
                <a:cs typeface="Times" pitchFamily="18" charset="0"/>
              </a:rPr>
              <a:t>1,2</a:t>
            </a:r>
            <a:endParaRPr lang="en-US" sz="6000" dirty="0">
              <a:latin typeface="Times" pitchFamily="18" charset="0"/>
              <a:cs typeface="Times" pitchFamily="18" charset="0"/>
            </a:endParaRPr>
          </a:p>
          <a:p>
            <a:pPr algn="ctr"/>
            <a:r>
              <a:rPr lang="en-US" sz="4000" baseline="30000" dirty="0" smtClean="0">
                <a:latin typeface="Times" pitchFamily="18" charset="0"/>
                <a:cs typeface="Times" pitchFamily="18" charset="0"/>
              </a:rPr>
              <a:t>1</a:t>
            </a:r>
            <a:r>
              <a:rPr lang="en-US" sz="4000" dirty="0" smtClean="0">
                <a:latin typeface="Times" pitchFamily="18" charset="0"/>
                <a:cs typeface="Times" pitchFamily="18" charset="0"/>
              </a:rPr>
              <a:t>New Use </a:t>
            </a:r>
            <a:r>
              <a:rPr lang="en-US" sz="4000" dirty="0">
                <a:latin typeface="Times" pitchFamily="18" charset="0"/>
                <a:cs typeface="Times" pitchFamily="18" charset="0"/>
              </a:rPr>
              <a:t>Agriculture &amp;</a:t>
            </a:r>
            <a:r>
              <a:rPr lang="en-US" sz="4000" dirty="0" smtClean="0">
                <a:latin typeface="Times" pitchFamily="18" charset="0"/>
                <a:cs typeface="Times" pitchFamily="18" charset="0"/>
              </a:rPr>
              <a:t> </a:t>
            </a:r>
            <a:r>
              <a:rPr lang="en-US" sz="4000" dirty="0">
                <a:latin typeface="Times" pitchFamily="18" charset="0"/>
                <a:cs typeface="Times" pitchFamily="18" charset="0"/>
              </a:rPr>
              <a:t>Natural Plant Products </a:t>
            </a:r>
            <a:r>
              <a:rPr lang="en-US" sz="4000" dirty="0" smtClean="0">
                <a:latin typeface="Times" pitchFamily="18" charset="0"/>
                <a:cs typeface="Times" pitchFamily="18" charset="0"/>
              </a:rPr>
              <a:t>Program and the</a:t>
            </a:r>
          </a:p>
          <a:p>
            <a:pPr algn="ctr"/>
            <a:r>
              <a:rPr lang="en-US" sz="4000" dirty="0" smtClean="0">
                <a:latin typeface="Times" pitchFamily="18" charset="0"/>
                <a:cs typeface="Times" pitchFamily="18" charset="0"/>
              </a:rPr>
              <a:t> </a:t>
            </a:r>
            <a:r>
              <a:rPr lang="en-US" sz="4000" baseline="30000" dirty="0" smtClean="0">
                <a:latin typeface="Times" pitchFamily="18" charset="0"/>
                <a:cs typeface="Times" pitchFamily="18" charset="0"/>
              </a:rPr>
              <a:t>2</a:t>
            </a:r>
            <a:r>
              <a:rPr lang="en-US" sz="4000" dirty="0" smtClean="0">
                <a:latin typeface="Times" pitchFamily="18" charset="0"/>
                <a:cs typeface="Times" pitchFamily="18" charset="0"/>
              </a:rPr>
              <a:t>New </a:t>
            </a:r>
            <a:r>
              <a:rPr lang="en-US" sz="4000" dirty="0">
                <a:latin typeface="Times" pitchFamily="18" charset="0"/>
                <a:cs typeface="Times" pitchFamily="18" charset="0"/>
              </a:rPr>
              <a:t>Jersey Agricultural Experiment Station (NJAES</a:t>
            </a:r>
            <a:r>
              <a:rPr lang="en-US" sz="4000" dirty="0" smtClean="0">
                <a:latin typeface="Times" pitchFamily="18" charset="0"/>
                <a:cs typeface="Times" pitchFamily="18" charset="0"/>
              </a:rPr>
              <a:t>), </a:t>
            </a:r>
          </a:p>
          <a:p>
            <a:pPr algn="ctr"/>
            <a:r>
              <a:rPr lang="en-US" sz="4000" dirty="0" smtClean="0">
                <a:latin typeface="Times" pitchFamily="18" charset="0"/>
                <a:cs typeface="Times" pitchFamily="18" charset="0"/>
              </a:rPr>
              <a:t>School </a:t>
            </a:r>
            <a:r>
              <a:rPr lang="en-US" sz="4000" dirty="0">
                <a:latin typeface="Times" pitchFamily="18" charset="0"/>
                <a:cs typeface="Times" pitchFamily="18" charset="0"/>
              </a:rPr>
              <a:t>of Environmental and Biological </a:t>
            </a:r>
            <a:r>
              <a:rPr lang="en-US" sz="4000" dirty="0" smtClean="0">
                <a:latin typeface="Times" pitchFamily="18" charset="0"/>
                <a:cs typeface="Times" pitchFamily="18" charset="0"/>
              </a:rPr>
              <a:t>Sciences Rutgers</a:t>
            </a:r>
            <a:r>
              <a:rPr lang="en-US" sz="4000" dirty="0">
                <a:latin typeface="Times" pitchFamily="18" charset="0"/>
                <a:cs typeface="Times" pitchFamily="18" charset="0"/>
              </a:rPr>
              <a:t>, The State University of New Jersey, 59 Dudley Road, New Brunswick, </a:t>
            </a:r>
            <a:r>
              <a:rPr lang="en-US" sz="4000" dirty="0" smtClean="0">
                <a:latin typeface="Times" pitchFamily="18" charset="0"/>
                <a:cs typeface="Times" pitchFamily="18" charset="0"/>
              </a:rPr>
              <a:t>NJ </a:t>
            </a:r>
            <a:endParaRPr lang="en-US" sz="4000" baseline="30000" dirty="0">
              <a:latin typeface="Times" pitchFamily="18" charset="0"/>
              <a:cs typeface="Times" pitchFamily="18" charset="0"/>
            </a:endParaRPr>
          </a:p>
        </p:txBody>
      </p:sp>
      <p:sp>
        <p:nvSpPr>
          <p:cNvPr id="15364" name="Text Box 306"/>
          <p:cNvSpPr txBox="1">
            <a:spLocks noChangeArrowheads="1"/>
          </p:cNvSpPr>
          <p:nvPr/>
        </p:nvSpPr>
        <p:spPr bwMode="auto">
          <a:xfrm>
            <a:off x="27416125" y="6781801"/>
            <a:ext cx="325730" cy="400110"/>
          </a:xfrm>
          <a:prstGeom prst="rect">
            <a:avLst/>
          </a:prstGeom>
          <a:noFill/>
          <a:ln w="9525">
            <a:noFill/>
            <a:miter lim="800000"/>
            <a:headEnd/>
            <a:tailEnd/>
          </a:ln>
        </p:spPr>
        <p:txBody>
          <a:bodyPr wrap="none">
            <a:spAutoFit/>
          </a:bodyPr>
          <a:lstStyle/>
          <a:p>
            <a:endParaRPr lang="ko-KR" altLang="ko-KR" sz="2000" b="0">
              <a:ea typeface="굴림" pitchFamily="50" charset="-127"/>
            </a:endParaRPr>
          </a:p>
        </p:txBody>
      </p:sp>
      <p:sp>
        <p:nvSpPr>
          <p:cNvPr id="15367" name="Rectangle 664"/>
          <p:cNvSpPr>
            <a:spLocks noChangeArrowheads="1"/>
          </p:cNvSpPr>
          <p:nvPr/>
        </p:nvSpPr>
        <p:spPr bwMode="auto">
          <a:xfrm>
            <a:off x="475479" y="8443042"/>
            <a:ext cx="6191249" cy="16017157"/>
          </a:xfrm>
          <a:prstGeom prst="rect">
            <a:avLst/>
          </a:prstGeom>
          <a:noFill/>
          <a:ln w="9525">
            <a:solidFill>
              <a:srgbClr val="92D050"/>
            </a:solidFill>
            <a:miter lim="800000"/>
            <a:headEnd/>
            <a:tailEnd/>
          </a:ln>
        </p:spPr>
        <p:txBody>
          <a:bodyPr wrap="none" anchor="ctr"/>
          <a:lstStyle/>
          <a:p>
            <a:endParaRPr lang="ko-KR" altLang="ko-KR" dirty="0">
              <a:ea typeface="굴림" pitchFamily="50" charset="-127"/>
            </a:endParaRPr>
          </a:p>
        </p:txBody>
      </p:sp>
      <p:sp>
        <p:nvSpPr>
          <p:cNvPr id="15372" name="Rectangle 683"/>
          <p:cNvSpPr>
            <a:spLocks noChangeArrowheads="1"/>
          </p:cNvSpPr>
          <p:nvPr/>
        </p:nvSpPr>
        <p:spPr bwMode="auto">
          <a:xfrm>
            <a:off x="26060400" y="31165800"/>
            <a:ext cx="6217323" cy="6124753"/>
          </a:xfrm>
          <a:prstGeom prst="rect">
            <a:avLst/>
          </a:prstGeom>
          <a:noFill/>
          <a:ln w="9525">
            <a:noFill/>
            <a:miter lim="800000"/>
            <a:headEnd/>
            <a:tailEnd/>
          </a:ln>
        </p:spPr>
        <p:txBody>
          <a:bodyPr wrap="square">
            <a:spAutoFit/>
          </a:bodyPr>
          <a:lstStyle/>
          <a:p>
            <a:pPr algn="ctr"/>
            <a:r>
              <a:rPr lang="en-US" altLang="ko-KR" sz="4000" dirty="0" smtClean="0">
                <a:latin typeface="+mj-lt"/>
                <a:ea typeface="굴림" pitchFamily="50" charset="-127"/>
                <a:cs typeface="Calibri" pitchFamily="34" charset="0"/>
              </a:rPr>
              <a:t>Acknowledgements</a:t>
            </a:r>
            <a:r>
              <a:rPr lang="en-US" sz="4000" b="0" dirty="0" smtClean="0">
                <a:latin typeface="+mj-lt"/>
                <a:cs typeface="Calibri" pitchFamily="34" charset="0"/>
              </a:rPr>
              <a:t> </a:t>
            </a:r>
          </a:p>
          <a:p>
            <a:r>
              <a:rPr lang="en-US" b="0" dirty="0" smtClean="0">
                <a:latin typeface="+mn-lt"/>
                <a:cs typeface="Calibri" pitchFamily="34" charset="0"/>
              </a:rPr>
              <a:t>Funds for this research were provided by SARE partnership grant # </a:t>
            </a:r>
            <a:r>
              <a:rPr lang="en-US" dirty="0"/>
              <a:t>UNIV OF VERMONT-ONE15-247-</a:t>
            </a:r>
            <a:r>
              <a:rPr lang="en-US" dirty="0" smtClean="0"/>
              <a:t>29001.</a:t>
            </a:r>
            <a:r>
              <a:rPr lang="en-US" b="0" dirty="0" smtClean="0">
                <a:latin typeface="Times New Roman"/>
                <a:cs typeface="Times New Roman"/>
              </a:rPr>
              <a:t> We are grateful to Shimadzu Scientific Instruments for use of GC/MS instrumentation, to Agilent for the HPLC-UV-MS, the Clifford E. &amp; </a:t>
            </a:r>
            <a:r>
              <a:rPr lang="en-US" b="0" dirty="0" err="1" smtClean="0">
                <a:latin typeface="Times New Roman"/>
                <a:cs typeface="Times New Roman"/>
              </a:rPr>
              <a:t>Melda</a:t>
            </a:r>
            <a:r>
              <a:rPr lang="en-US" b="0" dirty="0" smtClean="0">
                <a:latin typeface="Times New Roman"/>
                <a:cs typeface="Times New Roman"/>
              </a:rPr>
              <a:t> C. Snyder Research and Extension Farm staff, and to the </a:t>
            </a:r>
            <a:r>
              <a:rPr lang="en-US" dirty="0" smtClean="0">
                <a:latin typeface="Times New Roman"/>
                <a:cs typeface="Times New Roman"/>
              </a:rPr>
              <a:t>NJ Agric. Experiment Station</a:t>
            </a:r>
            <a:r>
              <a:rPr lang="en-US" b="0" dirty="0" smtClean="0">
                <a:latin typeface="Times New Roman"/>
                <a:cs typeface="Times New Roman"/>
              </a:rPr>
              <a:t> for additional support and assistance.</a:t>
            </a:r>
            <a:endParaRPr lang="en-US" dirty="0" smtClean="0">
              <a:latin typeface="Times New Roman"/>
              <a:cs typeface="Times New Roman"/>
            </a:endParaRPr>
          </a:p>
          <a:p>
            <a:r>
              <a:rPr lang="en-US" dirty="0" smtClean="0">
                <a:latin typeface="Times New Roman"/>
                <a:cs typeface="Times New Roman"/>
              </a:rPr>
              <a:t>Contact: </a:t>
            </a:r>
          </a:p>
          <a:p>
            <a:r>
              <a:rPr lang="en-US" dirty="0" smtClean="0">
                <a:latin typeface="Times New Roman"/>
                <a:cs typeface="Times New Roman"/>
              </a:rPr>
              <a:t>Prof. James Simon: jimsimon@rutgers.edu Megan Muehlbauer: meganmu@rutgers.edu</a:t>
            </a:r>
          </a:p>
          <a:p>
            <a:r>
              <a:rPr lang="en-US" dirty="0" smtClean="0">
                <a:latin typeface="Times New Roman"/>
                <a:cs typeface="Times New Roman"/>
              </a:rPr>
              <a:t> </a:t>
            </a:r>
            <a:r>
              <a:rPr lang="en-US" altLang="ko-KR" sz="3200" dirty="0" smtClean="0">
                <a:latin typeface="Times New Roman"/>
                <a:ea typeface="굴림" pitchFamily="50" charset="-127"/>
                <a:cs typeface="Times New Roman"/>
              </a:rPr>
              <a:t> </a:t>
            </a:r>
          </a:p>
          <a:p>
            <a:endParaRPr lang="en-US" altLang="ko-KR" sz="3200" dirty="0">
              <a:latin typeface="Times New Roman"/>
              <a:ea typeface="굴림" pitchFamily="50" charset="-127"/>
              <a:cs typeface="Times New Roman"/>
            </a:endParaRPr>
          </a:p>
        </p:txBody>
      </p:sp>
      <p:grpSp>
        <p:nvGrpSpPr>
          <p:cNvPr id="49" name="Group 48"/>
          <p:cNvGrpSpPr/>
          <p:nvPr/>
        </p:nvGrpSpPr>
        <p:grpSpPr>
          <a:xfrm>
            <a:off x="25949343" y="19337759"/>
            <a:ext cx="6391539" cy="11451917"/>
            <a:chOff x="22302716" y="24686451"/>
            <a:chExt cx="9299217" cy="2847646"/>
          </a:xfrm>
        </p:grpSpPr>
        <p:sp>
          <p:nvSpPr>
            <p:cNvPr id="15362" name="Text Box 2225"/>
            <p:cNvSpPr txBox="1">
              <a:spLocks noChangeArrowheads="1"/>
            </p:cNvSpPr>
            <p:nvPr/>
          </p:nvSpPr>
          <p:spPr bwMode="auto">
            <a:xfrm>
              <a:off x="22402795" y="24725907"/>
              <a:ext cx="8964323" cy="362012"/>
            </a:xfrm>
            <a:prstGeom prst="rect">
              <a:avLst/>
            </a:prstGeom>
            <a:noFill/>
            <a:ln w="9525">
              <a:noFill/>
              <a:miter lim="800000"/>
              <a:headEnd/>
              <a:tailEnd/>
            </a:ln>
          </p:spPr>
          <p:txBody>
            <a:bodyPr wrap="square">
              <a:spAutoFit/>
            </a:bodyPr>
            <a:lstStyle/>
            <a:p>
              <a:pPr algn="ctr"/>
              <a:r>
                <a:rPr lang="en-US" altLang="ko-KR" sz="4000" dirty="0" smtClean="0">
                  <a:latin typeface="Times" pitchFamily="18" charset="0"/>
                  <a:ea typeface="굴림" pitchFamily="50" charset="-127"/>
                  <a:cs typeface="Times" pitchFamily="18" charset="0"/>
                </a:rPr>
                <a:t>Conclusion</a:t>
              </a:r>
            </a:p>
            <a:p>
              <a:pPr algn="ctr"/>
              <a:endParaRPr lang="en-US" altLang="ko-KR" sz="1400" b="0" dirty="0" smtClean="0">
                <a:latin typeface="Times" pitchFamily="18" charset="0"/>
                <a:ea typeface="굴림" pitchFamily="50" charset="-127"/>
                <a:cs typeface="Times" pitchFamily="18" charset="0"/>
              </a:endParaRPr>
            </a:p>
          </p:txBody>
        </p:sp>
        <p:sp>
          <p:nvSpPr>
            <p:cNvPr id="15373" name="Rectangle 2223"/>
            <p:cNvSpPr>
              <a:spLocks noChangeArrowheads="1"/>
            </p:cNvSpPr>
            <p:nvPr/>
          </p:nvSpPr>
          <p:spPr bwMode="auto">
            <a:xfrm>
              <a:off x="22302716" y="24686451"/>
              <a:ext cx="9299217" cy="2847646"/>
            </a:xfrm>
            <a:prstGeom prst="rect">
              <a:avLst/>
            </a:prstGeom>
            <a:noFill/>
            <a:ln w="9525">
              <a:solidFill>
                <a:srgbClr val="92D050"/>
              </a:solidFill>
              <a:miter lim="800000"/>
              <a:headEnd/>
              <a:tailEnd/>
            </a:ln>
          </p:spPr>
          <p:txBody>
            <a:bodyPr wrap="none" anchor="ctr"/>
            <a:lstStyle/>
            <a:p>
              <a:endParaRPr lang="ko-KR" altLang="ko-KR">
                <a:ea typeface="굴림" pitchFamily="50" charset="-127"/>
              </a:endParaRPr>
            </a:p>
          </p:txBody>
        </p:sp>
      </p:grpSp>
      <p:sp>
        <p:nvSpPr>
          <p:cNvPr id="15377" name="Text Box 3281"/>
          <p:cNvSpPr txBox="1">
            <a:spLocks noChangeArrowheads="1"/>
          </p:cNvSpPr>
          <p:nvPr/>
        </p:nvSpPr>
        <p:spPr bwMode="auto">
          <a:xfrm>
            <a:off x="22326600" y="18837994"/>
            <a:ext cx="9448800" cy="461665"/>
          </a:xfrm>
          <a:prstGeom prst="rect">
            <a:avLst/>
          </a:prstGeom>
          <a:noFill/>
          <a:ln w="9525">
            <a:noFill/>
            <a:miter lim="800000"/>
            <a:headEnd/>
            <a:tailEnd/>
          </a:ln>
        </p:spPr>
        <p:txBody>
          <a:bodyPr>
            <a:spAutoFit/>
          </a:bodyPr>
          <a:lstStyle/>
          <a:p>
            <a:pPr>
              <a:spcBef>
                <a:spcPct val="50000"/>
              </a:spcBef>
            </a:pPr>
            <a:endParaRPr lang="ko-KR" altLang="ko-KR">
              <a:ea typeface="굴림" pitchFamily="50" charset="-127"/>
            </a:endParaRPr>
          </a:p>
        </p:txBody>
      </p:sp>
      <p:grpSp>
        <p:nvGrpSpPr>
          <p:cNvPr id="55" name="Group 54"/>
          <p:cNvGrpSpPr/>
          <p:nvPr/>
        </p:nvGrpSpPr>
        <p:grpSpPr>
          <a:xfrm>
            <a:off x="456430" y="25208113"/>
            <a:ext cx="6210299" cy="10962887"/>
            <a:chOff x="1441201" y="34877307"/>
            <a:chExt cx="9109995" cy="6629063"/>
          </a:xfrm>
        </p:grpSpPr>
        <p:sp>
          <p:nvSpPr>
            <p:cNvPr id="15365" name="Rectangle 653"/>
            <p:cNvSpPr>
              <a:spLocks noChangeArrowheads="1"/>
            </p:cNvSpPr>
            <p:nvPr/>
          </p:nvSpPr>
          <p:spPr bwMode="auto">
            <a:xfrm>
              <a:off x="1469146" y="34877307"/>
              <a:ext cx="9027289" cy="903942"/>
            </a:xfrm>
            <a:prstGeom prst="rect">
              <a:avLst/>
            </a:prstGeom>
            <a:noFill/>
            <a:ln w="9525">
              <a:noFill/>
              <a:miter lim="800000"/>
              <a:headEnd/>
              <a:tailEnd/>
            </a:ln>
          </p:spPr>
          <p:txBody>
            <a:bodyPr wrap="square" lIns="0" tIns="228528" rIns="0" bIns="152352">
              <a:spAutoFit/>
            </a:bodyPr>
            <a:lstStyle/>
            <a:p>
              <a:pPr algn="ctr">
                <a:lnSpc>
                  <a:spcPct val="110000"/>
                </a:lnSpc>
                <a:spcBef>
                  <a:spcPct val="50000"/>
                </a:spcBef>
              </a:pPr>
              <a:r>
                <a:rPr lang="en-US" altLang="ko-KR" sz="4000" dirty="0" smtClean="0">
                  <a:latin typeface="Times"/>
                  <a:ea typeface="굴림" pitchFamily="50" charset="-127"/>
                  <a:cs typeface="Times"/>
                </a:rPr>
                <a:t> </a:t>
              </a:r>
              <a:r>
                <a:rPr lang="en-US" altLang="ko-KR" sz="4000" dirty="0" smtClean="0">
                  <a:latin typeface="+mn-lt"/>
                  <a:ea typeface="굴림" pitchFamily="50" charset="-127"/>
                  <a:cs typeface="Times"/>
                </a:rPr>
                <a:t>Materials and Methods</a:t>
              </a:r>
            </a:p>
            <a:p>
              <a:pPr indent="457200" algn="just"/>
              <a:endParaRPr lang="en-US" altLang="ko-KR" sz="2600" dirty="0">
                <a:latin typeface="Times"/>
                <a:ea typeface="굴림" pitchFamily="50" charset="-127"/>
                <a:cs typeface="Times"/>
              </a:endParaRPr>
            </a:p>
          </p:txBody>
        </p:sp>
        <p:sp>
          <p:nvSpPr>
            <p:cNvPr id="15379" name="Rectangle 667"/>
            <p:cNvSpPr>
              <a:spLocks noChangeArrowheads="1"/>
            </p:cNvSpPr>
            <p:nvPr/>
          </p:nvSpPr>
          <p:spPr bwMode="auto">
            <a:xfrm>
              <a:off x="1441201" y="34877307"/>
              <a:ext cx="9109995" cy="6629063"/>
            </a:xfrm>
            <a:prstGeom prst="rect">
              <a:avLst/>
            </a:prstGeom>
            <a:noFill/>
            <a:ln w="9525">
              <a:solidFill>
                <a:srgbClr val="92D050"/>
              </a:solidFill>
              <a:miter lim="800000"/>
              <a:headEnd/>
              <a:tailEnd/>
            </a:ln>
          </p:spPr>
          <p:txBody>
            <a:bodyPr wrap="none" anchor="ctr"/>
            <a:lstStyle/>
            <a:p>
              <a:endParaRPr lang="ko-KR" altLang="ko-KR">
                <a:ea typeface="굴림" pitchFamily="50" charset="-127"/>
              </a:endParaRPr>
            </a:p>
          </p:txBody>
        </p:sp>
      </p:grpSp>
      <p:sp>
        <p:nvSpPr>
          <p:cNvPr id="50" name="Rectangle 667"/>
          <p:cNvSpPr>
            <a:spLocks noChangeArrowheads="1"/>
          </p:cNvSpPr>
          <p:nvPr/>
        </p:nvSpPr>
        <p:spPr bwMode="auto">
          <a:xfrm>
            <a:off x="25968394" y="8443043"/>
            <a:ext cx="6358944" cy="10535560"/>
          </a:xfrm>
          <a:prstGeom prst="rect">
            <a:avLst/>
          </a:prstGeom>
          <a:noFill/>
          <a:ln w="9525">
            <a:solidFill>
              <a:srgbClr val="92D050"/>
            </a:solidFill>
            <a:miter lim="800000"/>
            <a:headEnd/>
            <a:tailEnd/>
          </a:ln>
        </p:spPr>
        <p:txBody>
          <a:bodyPr wrap="none" anchor="ctr"/>
          <a:lstStyle/>
          <a:p>
            <a:endParaRPr lang="ko-KR" altLang="ko-KR">
              <a:ea typeface="굴림" pitchFamily="50" charset="-127"/>
            </a:endParaRPr>
          </a:p>
        </p:txBody>
      </p:sp>
      <p:sp>
        <p:nvSpPr>
          <p:cNvPr id="4" name="Rectangle 3"/>
          <p:cNvSpPr/>
          <p:nvPr/>
        </p:nvSpPr>
        <p:spPr>
          <a:xfrm>
            <a:off x="475480" y="26182923"/>
            <a:ext cx="6210299" cy="10433625"/>
          </a:xfrm>
          <a:prstGeom prst="rect">
            <a:avLst/>
          </a:prstGeom>
        </p:spPr>
        <p:txBody>
          <a:bodyPr wrap="square">
            <a:spAutoFit/>
          </a:bodyPr>
          <a:lstStyle/>
          <a:p>
            <a:pPr algn="just"/>
            <a:r>
              <a:rPr lang="en-US" sz="2800" dirty="0" smtClean="0">
                <a:latin typeface="+mn-lt"/>
                <a:cs typeface="Times"/>
              </a:rPr>
              <a:t>Plant Material</a:t>
            </a:r>
            <a:endParaRPr lang="en-US" sz="2800" dirty="0">
              <a:latin typeface="+mn-lt"/>
              <a:cs typeface="Times"/>
            </a:endParaRPr>
          </a:p>
          <a:p>
            <a:pPr algn="just"/>
            <a:r>
              <a:rPr lang="en-US" sz="2800" b="0" dirty="0" smtClean="0">
                <a:latin typeface="+mn-lt"/>
                <a:cs typeface="Times"/>
              </a:rPr>
              <a:t>SARE partnership growers contributed dried hop cone samples (approximately 8% moisture) from three locations in New Jersey representing 12 hop varieties, which were analyzed for bittering alpha/beta acid content (Figures 1 and 2). </a:t>
            </a:r>
            <a:endParaRPr lang="en-US" sz="2800" dirty="0" smtClean="0">
              <a:latin typeface="+mn-lt"/>
              <a:cs typeface="Times"/>
            </a:endParaRPr>
          </a:p>
          <a:p>
            <a:pPr algn="just"/>
            <a:endParaRPr lang="en-US" sz="2800" dirty="0" smtClean="0">
              <a:latin typeface="+mn-lt"/>
              <a:cs typeface="Times"/>
            </a:endParaRPr>
          </a:p>
          <a:p>
            <a:pPr algn="just"/>
            <a:r>
              <a:rPr lang="en-US" sz="2800" dirty="0" smtClean="0">
                <a:latin typeface="+mn-lt"/>
                <a:cs typeface="Times"/>
              </a:rPr>
              <a:t>Identification, quantification and analysis </a:t>
            </a:r>
            <a:r>
              <a:rPr lang="en-US" sz="2800" dirty="0">
                <a:latin typeface="+mn-lt"/>
                <a:cs typeface="Times"/>
              </a:rPr>
              <a:t>of </a:t>
            </a:r>
            <a:r>
              <a:rPr lang="en-US" sz="2800" dirty="0" smtClean="0">
                <a:latin typeface="+mn-lt"/>
                <a:cs typeface="Times"/>
              </a:rPr>
              <a:t>hop bittering compounds</a:t>
            </a:r>
            <a:endParaRPr lang="en-US" b="0" dirty="0" smtClean="0">
              <a:latin typeface="+mn-lt"/>
              <a:cs typeface="Times New Roman"/>
            </a:endParaRPr>
          </a:p>
          <a:p>
            <a:pPr algn="just"/>
            <a:r>
              <a:rPr lang="en-US" sz="2800" b="0" dirty="0" smtClean="0">
                <a:latin typeface="+mn-lt"/>
                <a:cs typeface="Times New Roman"/>
              </a:rPr>
              <a:t>Bittering acids </a:t>
            </a:r>
            <a:r>
              <a:rPr lang="en-US" sz="2800" b="0" dirty="0" err="1">
                <a:latin typeface="+mn-lt"/>
                <a:cs typeface="Times New Roman"/>
              </a:rPr>
              <a:t>c</a:t>
            </a:r>
            <a:r>
              <a:rPr lang="en-US" sz="2800" b="0" dirty="0" err="1" smtClean="0">
                <a:latin typeface="+mn-lt"/>
                <a:cs typeface="Times New Roman"/>
              </a:rPr>
              <a:t>ohumulone</a:t>
            </a:r>
            <a:r>
              <a:rPr lang="en-US" sz="2800" b="0" dirty="0" smtClean="0">
                <a:latin typeface="+mn-lt"/>
                <a:cs typeface="Times New Roman"/>
              </a:rPr>
              <a:t>, </a:t>
            </a:r>
            <a:r>
              <a:rPr lang="en-US" sz="2800" b="0" dirty="0" err="1" smtClean="0">
                <a:latin typeface="+mn-lt"/>
                <a:cs typeface="Times New Roman"/>
              </a:rPr>
              <a:t>n+adhumulone</a:t>
            </a:r>
            <a:r>
              <a:rPr lang="en-US" sz="2800" b="0" dirty="0" smtClean="0">
                <a:latin typeface="+mn-lt"/>
                <a:cs typeface="Times New Roman"/>
              </a:rPr>
              <a:t>, </a:t>
            </a:r>
            <a:r>
              <a:rPr lang="en-US" sz="2800" b="0" dirty="0" err="1">
                <a:latin typeface="+mn-lt"/>
                <a:cs typeface="Times New Roman"/>
              </a:rPr>
              <a:t>c</a:t>
            </a:r>
            <a:r>
              <a:rPr lang="en-US" sz="2800" b="0" dirty="0" err="1" smtClean="0">
                <a:latin typeface="+mn-lt"/>
                <a:cs typeface="Times New Roman"/>
              </a:rPr>
              <a:t>olupulone</a:t>
            </a:r>
            <a:r>
              <a:rPr lang="en-US" sz="2800" b="0" dirty="0" smtClean="0">
                <a:latin typeface="+mn-lt"/>
                <a:cs typeface="Times New Roman"/>
              </a:rPr>
              <a:t>, </a:t>
            </a:r>
            <a:r>
              <a:rPr lang="en-US" sz="2800" b="0" dirty="0" err="1" smtClean="0">
                <a:latin typeface="+mn-lt"/>
                <a:cs typeface="Times New Roman"/>
              </a:rPr>
              <a:t>n+adlupulone</a:t>
            </a:r>
            <a:r>
              <a:rPr lang="en-US" sz="2800" b="0" dirty="0" smtClean="0">
                <a:latin typeface="+mn-lt"/>
                <a:cs typeface="Times New Roman"/>
              </a:rPr>
              <a:t> were separated and identified by HPLC-UV. Dried hop samples submitted by growers and two 10 gram samples were each randomly subsampled and extracted as biological replicates. Each of the four bittering acids were quantified for each sample according </a:t>
            </a:r>
            <a:r>
              <a:rPr lang="en-US" sz="2800" b="0" dirty="0">
                <a:latin typeface="+mn-lt"/>
                <a:cs typeface="Times New Roman"/>
              </a:rPr>
              <a:t>to ASBC method Hops-</a:t>
            </a:r>
            <a:r>
              <a:rPr lang="en-US" sz="2800" b="0" dirty="0" smtClean="0">
                <a:latin typeface="+mn-lt"/>
                <a:cs typeface="Times New Roman"/>
              </a:rPr>
              <a:t>14, using the International Calibration Extract 3 (ICE-3) to calculate response factors. Acids are reported as percentage of component by weight.</a:t>
            </a:r>
            <a:endParaRPr lang="en-US" sz="2800" b="0" dirty="0" smtClean="0">
              <a:latin typeface="+mn-lt"/>
              <a:cs typeface="Calibri" pitchFamily="34" charset="0"/>
            </a:endParaRPr>
          </a:p>
          <a:p>
            <a:pPr algn="just"/>
            <a:endParaRPr lang="en-US" sz="2800" b="0" dirty="0" smtClean="0">
              <a:latin typeface="+mn-lt"/>
              <a:cs typeface="Calibri" pitchFamily="34" charset="0"/>
            </a:endParaRPr>
          </a:p>
        </p:txBody>
      </p:sp>
      <p:sp>
        <p:nvSpPr>
          <p:cNvPr id="9" name="Rectangle 8"/>
          <p:cNvSpPr/>
          <p:nvPr/>
        </p:nvSpPr>
        <p:spPr>
          <a:xfrm>
            <a:off x="26040336" y="8001000"/>
            <a:ext cx="6287001" cy="1135888"/>
          </a:xfrm>
          <a:prstGeom prst="rect">
            <a:avLst/>
          </a:prstGeom>
        </p:spPr>
        <p:txBody>
          <a:bodyPr wrap="square">
            <a:spAutoFit/>
          </a:bodyPr>
          <a:lstStyle/>
          <a:p>
            <a:pPr algn="ctr">
              <a:lnSpc>
                <a:spcPct val="200000"/>
              </a:lnSpc>
            </a:pPr>
            <a:r>
              <a:rPr lang="en-US" altLang="ko-KR" sz="4000" dirty="0" smtClean="0">
                <a:latin typeface="+mn-lt"/>
                <a:ea typeface="굴림" pitchFamily="50" charset="-127"/>
                <a:cs typeface="Calibri" pitchFamily="34" charset="0"/>
              </a:rPr>
              <a:t>Results</a:t>
            </a:r>
            <a:endParaRPr lang="en-US" altLang="ko-KR" sz="4000" dirty="0">
              <a:latin typeface="+mn-lt"/>
              <a:ea typeface="굴림" pitchFamily="50" charset="-127"/>
              <a:cs typeface="Calibri" pitchFamily="34" charset="0"/>
            </a:endParaRPr>
          </a:p>
        </p:txBody>
      </p:sp>
      <p:sp>
        <p:nvSpPr>
          <p:cNvPr id="45" name="Rectangle 664"/>
          <p:cNvSpPr>
            <a:spLocks noChangeArrowheads="1"/>
          </p:cNvSpPr>
          <p:nvPr/>
        </p:nvSpPr>
        <p:spPr bwMode="auto">
          <a:xfrm>
            <a:off x="7239000" y="8443042"/>
            <a:ext cx="18364200" cy="25001630"/>
          </a:xfrm>
          <a:prstGeom prst="rect">
            <a:avLst/>
          </a:prstGeom>
          <a:noFill/>
          <a:ln w="9525">
            <a:solidFill>
              <a:srgbClr val="92D050"/>
            </a:solidFill>
            <a:miter lim="800000"/>
            <a:headEnd/>
            <a:tailEnd/>
          </a:ln>
        </p:spPr>
        <p:txBody>
          <a:bodyPr wrap="none" anchor="ctr"/>
          <a:lstStyle/>
          <a:p>
            <a:endParaRPr lang="ko-KR" altLang="ko-KR" dirty="0">
              <a:ea typeface="굴림" pitchFamily="50" charset="-127"/>
            </a:endParaRPr>
          </a:p>
        </p:txBody>
      </p:sp>
      <p:pic>
        <p:nvPicPr>
          <p:cNvPr id="14" name="Picture 13" descr="images.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8600" y="2209800"/>
            <a:ext cx="3516229" cy="1600200"/>
          </a:xfrm>
          <a:prstGeom prst="rect">
            <a:avLst/>
          </a:prstGeom>
        </p:spPr>
      </p:pic>
      <p:sp>
        <p:nvSpPr>
          <p:cNvPr id="53" name="Rectangle 683"/>
          <p:cNvSpPr>
            <a:spLocks noChangeArrowheads="1"/>
          </p:cNvSpPr>
          <p:nvPr/>
        </p:nvSpPr>
        <p:spPr bwMode="auto">
          <a:xfrm>
            <a:off x="7353724" y="34140123"/>
            <a:ext cx="18288000" cy="2062103"/>
          </a:xfrm>
          <a:prstGeom prst="rect">
            <a:avLst/>
          </a:prstGeom>
          <a:noFill/>
          <a:ln w="9525">
            <a:noFill/>
            <a:miter lim="800000"/>
            <a:headEnd/>
            <a:tailEnd/>
          </a:ln>
        </p:spPr>
        <p:txBody>
          <a:bodyPr wrap="square">
            <a:spAutoFit/>
          </a:bodyPr>
          <a:lstStyle/>
          <a:p>
            <a:r>
              <a:rPr lang="en-US" altLang="ko-KR" sz="4000" dirty="0" smtClean="0">
                <a:latin typeface="+mn-lt"/>
                <a:ea typeface="굴림" pitchFamily="50" charset="-127"/>
                <a:cs typeface="Calibri" pitchFamily="34" charset="0"/>
              </a:rPr>
              <a:t>References</a:t>
            </a:r>
            <a:endParaRPr lang="en-US" altLang="ko-KR" sz="4000" b="0" dirty="0">
              <a:latin typeface="+mn-lt"/>
              <a:cs typeface="Calibri" pitchFamily="34" charset="0"/>
            </a:endParaRPr>
          </a:p>
          <a:p>
            <a:r>
              <a:rPr lang="en-US" sz="1600" b="0" dirty="0" smtClean="0">
                <a:latin typeface="+mn-lt"/>
                <a:cs typeface="Calibri" pitchFamily="34" charset="0"/>
              </a:rPr>
              <a:t>ASBC Methods of Analysis, online. Method Hops-14. α-Acids and β-acids in hops and hop extracts (International Method). Approved 1990, rev. 2008. American Society for Brewing Chemists, St. Paul, MN, U.S.A. 	</a:t>
            </a:r>
            <a:r>
              <a:rPr lang="en-US" sz="1600" b="0" dirty="0" err="1" smtClean="0"/>
              <a:t>doi</a:t>
            </a:r>
            <a:r>
              <a:rPr lang="en-US" sz="1600" b="0" dirty="0"/>
              <a:t>: 10.1094/ASBCMOA-Hops-14 </a:t>
            </a:r>
          </a:p>
          <a:p>
            <a:r>
              <a:rPr lang="en-US" sz="1600" b="0" dirty="0" err="1" smtClean="0"/>
              <a:t>HopUnion</a:t>
            </a:r>
            <a:r>
              <a:rPr lang="en-US" sz="1600" b="0" dirty="0" smtClean="0"/>
              <a:t>. Hop Varieties. . </a:t>
            </a:r>
            <a:r>
              <a:rPr lang="en-US" sz="1600" b="0" dirty="0"/>
              <a:t>https://www.hopunion.com/hop-varieties/</a:t>
            </a:r>
            <a:endParaRPr lang="en-US" sz="1600" b="0" dirty="0" smtClean="0"/>
          </a:p>
          <a:p>
            <a:r>
              <a:rPr lang="en-US" sz="1600" b="0" dirty="0" smtClean="0"/>
              <a:t>USDA</a:t>
            </a:r>
            <a:r>
              <a:rPr lang="en-US" sz="1600" b="0" dirty="0"/>
              <a:t>-National Agricultural Statistics Service (NASS)</a:t>
            </a:r>
            <a:r>
              <a:rPr lang="en-US" sz="1600" b="0" dirty="0" smtClean="0"/>
              <a:t>. National Hop Report. “2015 Hop Production Up 11 Percent from Last Year”. Released December 17, 2015. ISSN: 2158-7825.</a:t>
            </a:r>
            <a:endParaRPr lang="en-US" sz="1600" b="0" dirty="0"/>
          </a:p>
          <a:p>
            <a:r>
              <a:rPr lang="en-US" b="0" dirty="0" smtClean="0">
                <a:latin typeface="+mn-lt"/>
                <a:cs typeface="Calibri" pitchFamily="34" charset="0"/>
              </a:rPr>
              <a:t>.</a:t>
            </a:r>
          </a:p>
        </p:txBody>
      </p:sp>
      <p:sp>
        <p:nvSpPr>
          <p:cNvPr id="78" name="Rectangle 77"/>
          <p:cNvSpPr/>
          <p:nvPr/>
        </p:nvSpPr>
        <p:spPr>
          <a:xfrm>
            <a:off x="7349144" y="8516042"/>
            <a:ext cx="18276261" cy="954107"/>
          </a:xfrm>
          <a:prstGeom prst="rect">
            <a:avLst/>
          </a:prstGeom>
        </p:spPr>
        <p:txBody>
          <a:bodyPr wrap="square">
            <a:spAutoFit/>
          </a:bodyPr>
          <a:lstStyle/>
          <a:p>
            <a:pPr algn="just"/>
            <a:r>
              <a:rPr lang="en-US" sz="2800" dirty="0" smtClean="0">
                <a:latin typeface="Times"/>
                <a:cs typeface="Times"/>
              </a:rPr>
              <a:t>Figure 1. </a:t>
            </a:r>
            <a:r>
              <a:rPr lang="en-US" sz="2800" dirty="0" smtClean="0"/>
              <a:t>Alpha acid percentages of the hop samples tested including from </a:t>
            </a:r>
            <a:r>
              <a:rPr lang="en-US" sz="2800" dirty="0"/>
              <a:t>the </a:t>
            </a:r>
            <a:r>
              <a:rPr lang="en-US" sz="2800" dirty="0" smtClean="0"/>
              <a:t>demonstration </a:t>
            </a:r>
            <a:r>
              <a:rPr lang="en-US" sz="2800" dirty="0"/>
              <a:t>plot (Snyder Plot) and growers throughout NJ </a:t>
            </a:r>
            <a:r>
              <a:rPr lang="en-US" sz="2800" dirty="0" smtClean="0"/>
              <a:t> in </a:t>
            </a:r>
            <a:r>
              <a:rPr lang="en-US" sz="2800" dirty="0"/>
              <a:t>comparison to the industry standard (YCH Hops</a:t>
            </a:r>
            <a:r>
              <a:rPr lang="en-US" sz="2800" dirty="0" smtClean="0"/>
              <a:t>), </a:t>
            </a:r>
            <a:r>
              <a:rPr lang="en-US" sz="2800" dirty="0"/>
              <a:t>the top sample in each boxed cultivar.</a:t>
            </a:r>
            <a:r>
              <a:rPr lang="en-US" sz="2800" dirty="0" smtClean="0">
                <a:latin typeface="Times"/>
                <a:cs typeface="Times"/>
              </a:rPr>
              <a:t>   </a:t>
            </a:r>
            <a:endParaRPr lang="en-US" sz="2800" dirty="0">
              <a:latin typeface="Times"/>
              <a:cs typeface="Times"/>
            </a:endParaRPr>
          </a:p>
        </p:txBody>
      </p:sp>
      <p:sp>
        <p:nvSpPr>
          <p:cNvPr id="86" name="Text Box 662"/>
          <p:cNvSpPr txBox="1">
            <a:spLocks noChangeArrowheads="1"/>
          </p:cNvSpPr>
          <p:nvPr/>
        </p:nvSpPr>
        <p:spPr bwMode="auto">
          <a:xfrm>
            <a:off x="26059386" y="8967144"/>
            <a:ext cx="6287001" cy="10011459"/>
          </a:xfrm>
          <a:prstGeom prst="rect">
            <a:avLst/>
          </a:prstGeom>
          <a:noFill/>
          <a:ln w="9525">
            <a:noFill/>
            <a:miter lim="800000"/>
            <a:headEnd/>
            <a:tailEnd/>
          </a:ln>
        </p:spPr>
        <p:txBody>
          <a:bodyPr wrap="square">
            <a:spAutoFit/>
          </a:bodyPr>
          <a:lstStyle/>
          <a:p>
            <a:pPr algn="just">
              <a:lnSpc>
                <a:spcPct val="110000"/>
              </a:lnSpc>
              <a:spcBef>
                <a:spcPct val="50000"/>
              </a:spcBef>
            </a:pPr>
            <a:r>
              <a:rPr lang="en-US" altLang="ko-KR" sz="2800" b="0" dirty="0" smtClean="0">
                <a:latin typeface="Times New Roman"/>
                <a:ea typeface="굴림" pitchFamily="50" charset="-127"/>
                <a:cs typeface="Times New Roman"/>
              </a:rPr>
              <a:t>Data collected from </a:t>
            </a:r>
            <a:r>
              <a:rPr lang="en-US" altLang="ko-KR" sz="2800" b="0" dirty="0" err="1" smtClean="0">
                <a:latin typeface="Times New Roman"/>
                <a:ea typeface="굴림" pitchFamily="50" charset="-127"/>
                <a:cs typeface="Times New Roman"/>
              </a:rPr>
              <a:t>hopyards</a:t>
            </a:r>
            <a:r>
              <a:rPr lang="en-US" altLang="ko-KR" sz="2800" b="0" dirty="0" smtClean="0">
                <a:latin typeface="Times New Roman"/>
                <a:ea typeface="굴림" pitchFamily="50" charset="-127"/>
                <a:cs typeface="Times New Roman"/>
              </a:rPr>
              <a:t> throughout New Jersey provides insight into the bittering and flavor profiles of hops grown in Mid-Atlantic hardiness zones. Both alpha and beta acid content appear to be variable within all varieties tested. </a:t>
            </a:r>
            <a:r>
              <a:rPr lang="en-US" sz="2800" b="0" dirty="0" smtClean="0">
                <a:solidFill>
                  <a:srgbClr val="000000"/>
                </a:solidFill>
                <a:latin typeface="Times New Roman"/>
                <a:cs typeface="Times New Roman"/>
              </a:rPr>
              <a:t>Alpha acid content of grower and demonstration plot hops all fell outside of the industry standard range with the exception of one growers Mangum hop sample (Figure 1).  On a whole </a:t>
            </a:r>
            <a:r>
              <a:rPr lang="en-US" sz="2800" b="0" dirty="0" smtClean="0"/>
              <a:t>beta acid content across all grower samples fell closer to the industry standard ranges.  This was specifically observed in the varieties Magnum, Nugget, and Cascade (Figure 2).  In the future, we hope to </a:t>
            </a:r>
            <a:r>
              <a:rPr lang="en-US" sz="2800" b="0" dirty="0"/>
              <a:t>improve the quality and decrease variation of acid profiles </a:t>
            </a:r>
            <a:r>
              <a:rPr lang="en-US" sz="2800" b="0" dirty="0" smtClean="0"/>
              <a:t>of </a:t>
            </a:r>
            <a:r>
              <a:rPr lang="en-US" sz="2800" b="0" dirty="0"/>
              <a:t>NJ grown </a:t>
            </a:r>
            <a:r>
              <a:rPr lang="en-US" sz="2800" b="0" dirty="0" smtClean="0"/>
              <a:t>hops, through the use of </a:t>
            </a:r>
            <a:r>
              <a:rPr lang="en-US" sz="2800" b="0" dirty="0"/>
              <a:t>i</a:t>
            </a:r>
            <a:r>
              <a:rPr lang="en-US" sz="2800" b="0" dirty="0" smtClean="0"/>
              <a:t>mproved </a:t>
            </a:r>
            <a:r>
              <a:rPr lang="en-US" sz="2800" b="0" dirty="0"/>
              <a:t>horticultural practices coupled </a:t>
            </a:r>
            <a:r>
              <a:rPr lang="en-US" sz="2800" b="0" dirty="0" smtClean="0"/>
              <a:t>with standardized harvesting and drying protocols for hop cones.</a:t>
            </a:r>
            <a:endParaRPr lang="en-US" sz="2800" b="0" dirty="0"/>
          </a:p>
        </p:txBody>
      </p:sp>
      <p:sp>
        <p:nvSpPr>
          <p:cNvPr id="88" name="Text Box 662"/>
          <p:cNvSpPr txBox="1">
            <a:spLocks noChangeArrowheads="1"/>
          </p:cNvSpPr>
          <p:nvPr/>
        </p:nvSpPr>
        <p:spPr bwMode="auto">
          <a:xfrm>
            <a:off x="25968393" y="20269201"/>
            <a:ext cx="6300548" cy="6558776"/>
          </a:xfrm>
          <a:prstGeom prst="rect">
            <a:avLst/>
          </a:prstGeom>
          <a:noFill/>
          <a:ln w="9525">
            <a:noFill/>
            <a:miter lim="800000"/>
            <a:headEnd/>
            <a:tailEnd/>
          </a:ln>
        </p:spPr>
        <p:txBody>
          <a:bodyPr wrap="square">
            <a:noAutofit/>
          </a:bodyPr>
          <a:lstStyle/>
          <a:p>
            <a:pPr algn="just">
              <a:lnSpc>
                <a:spcPct val="110000"/>
              </a:lnSpc>
              <a:spcBef>
                <a:spcPct val="50000"/>
              </a:spcBef>
            </a:pPr>
            <a:r>
              <a:rPr lang="en-US" sz="2800" b="0" dirty="0" smtClean="0">
                <a:latin typeface="Times New Roman"/>
                <a:ea typeface="굴림" pitchFamily="50" charset="-127"/>
                <a:cs typeface="Times New Roman"/>
              </a:rPr>
              <a:t>Given the infancy of this crop in the Northeastern US, these results provide substantiating evidence for the potential to grow certain </a:t>
            </a:r>
            <a:r>
              <a:rPr lang="en-US" sz="2800" b="0" smtClean="0">
                <a:latin typeface="Times New Roman"/>
                <a:ea typeface="굴림" pitchFamily="50" charset="-127"/>
                <a:cs typeface="Times New Roman"/>
              </a:rPr>
              <a:t>varieties </a:t>
            </a:r>
            <a:r>
              <a:rPr lang="en-US" sz="2800" b="0" smtClean="0">
                <a:latin typeface="Times New Roman"/>
                <a:ea typeface="굴림" pitchFamily="50" charset="-127"/>
                <a:cs typeface="Times New Roman"/>
              </a:rPr>
              <a:t>of hops </a:t>
            </a:r>
            <a:r>
              <a:rPr lang="en-US" sz="2800" b="0" dirty="0" smtClean="0">
                <a:latin typeface="Times New Roman"/>
                <a:ea typeface="굴림" pitchFamily="50" charset="-127"/>
                <a:cs typeface="Times New Roman"/>
              </a:rPr>
              <a:t>as a value-added crop in NJ in the future. However, multi-year data is needed for the locations surveyed in this study to determine whether biochemical profiles remain consistent year to year. In the future special focus will be put on finding post harvest protocols/methods to help growers attain industry bittering acid quality standards. The success </a:t>
            </a:r>
            <a:r>
              <a:rPr lang="en-US" sz="2800" b="0" dirty="0">
                <a:latin typeface="Times New Roman"/>
                <a:ea typeface="굴림" pitchFamily="50" charset="-127"/>
                <a:cs typeface="Times New Roman"/>
              </a:rPr>
              <a:t>of New Jersey and Mid-Atlantic hop growers </a:t>
            </a:r>
            <a:r>
              <a:rPr lang="en-US" sz="2800" b="0" dirty="0" smtClean="0">
                <a:latin typeface="Times New Roman"/>
                <a:ea typeface="굴림" pitchFamily="50" charset="-127"/>
                <a:cs typeface="Times New Roman"/>
              </a:rPr>
              <a:t>in securing multi-year contracts with breweries will be contingent upon the ability of growers to provide consistent hop yields, and acid quality. Additional work will also need to be done to assess the volatile composition of these hop samples. This information will help growers market varieties as having northeast regional terroir.</a:t>
            </a:r>
            <a:endParaRPr lang="en-US" sz="2800" b="0" dirty="0" smtClean="0"/>
          </a:p>
        </p:txBody>
      </p:sp>
      <p:sp>
        <p:nvSpPr>
          <p:cNvPr id="57" name="Rectangle 56"/>
          <p:cNvSpPr/>
          <p:nvPr/>
        </p:nvSpPr>
        <p:spPr>
          <a:xfrm>
            <a:off x="7238999" y="20986036"/>
            <a:ext cx="18364201" cy="954107"/>
          </a:xfrm>
          <a:prstGeom prst="rect">
            <a:avLst/>
          </a:prstGeom>
        </p:spPr>
        <p:txBody>
          <a:bodyPr wrap="square">
            <a:spAutoFit/>
          </a:bodyPr>
          <a:lstStyle/>
          <a:p>
            <a:pPr algn="just"/>
            <a:r>
              <a:rPr lang="en-US" sz="2800" dirty="0" smtClean="0">
                <a:latin typeface="Times"/>
                <a:cs typeface="Times"/>
              </a:rPr>
              <a:t>Figure </a:t>
            </a:r>
            <a:r>
              <a:rPr lang="en-US" sz="2800" dirty="0">
                <a:latin typeface="Times"/>
                <a:cs typeface="Times"/>
              </a:rPr>
              <a:t>2</a:t>
            </a:r>
            <a:r>
              <a:rPr lang="en-US" sz="2800" dirty="0" smtClean="0">
                <a:latin typeface="Times"/>
                <a:cs typeface="Times"/>
              </a:rPr>
              <a:t>. </a:t>
            </a:r>
            <a:r>
              <a:rPr lang="en-US" sz="2800" dirty="0" smtClean="0"/>
              <a:t>Beta </a:t>
            </a:r>
            <a:r>
              <a:rPr lang="en-US" sz="2800" dirty="0"/>
              <a:t>acid percentages of the hop samples tested including from the demonstration plot (Snyder Plot) and growers throughout NJ </a:t>
            </a:r>
            <a:r>
              <a:rPr lang="en-US" sz="2800" dirty="0" smtClean="0"/>
              <a:t>  in </a:t>
            </a:r>
            <a:r>
              <a:rPr lang="en-US" sz="2800" dirty="0"/>
              <a:t>comparison to the industry standard (YCH Hops</a:t>
            </a:r>
            <a:r>
              <a:rPr lang="en-US" sz="2800" dirty="0" smtClean="0"/>
              <a:t>), the top sample in each boxed cultivar.</a:t>
            </a:r>
            <a:r>
              <a:rPr lang="en-US" sz="2800" dirty="0" smtClean="0">
                <a:latin typeface="Times"/>
                <a:cs typeface="Times"/>
              </a:rPr>
              <a:t>   </a:t>
            </a:r>
            <a:endParaRPr lang="en-US" sz="2800" dirty="0">
              <a:latin typeface="Times"/>
              <a:cs typeface="Times"/>
            </a:endParaRPr>
          </a:p>
        </p:txBody>
      </p:sp>
      <p:pic>
        <p:nvPicPr>
          <p:cNvPr id="1026" name="Picture 2" descr="Image result for northeast sare program"/>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346400" y="2924531"/>
            <a:ext cx="3429000" cy="3038476"/>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37" name="Chart 36"/>
          <p:cNvGraphicFramePr>
            <a:graphicFrameLocks/>
          </p:cNvGraphicFramePr>
          <p:nvPr>
            <p:extLst>
              <p:ext uri="{D42A27DB-BD31-4B8C-83A1-F6EECF244321}">
                <p14:modId xmlns:p14="http://schemas.microsoft.com/office/powerpoint/2010/main" val="2956942511"/>
              </p:ext>
            </p:extLst>
          </p:nvPr>
        </p:nvGraphicFramePr>
        <p:xfrm>
          <a:off x="6110908" y="22186279"/>
          <a:ext cx="18315432" cy="11119104"/>
        </p:xfrm>
        <a:graphic>
          <a:graphicData uri="http://schemas.openxmlformats.org/drawingml/2006/chart">
            <c:chart xmlns:c="http://schemas.openxmlformats.org/drawingml/2006/chart" xmlns:r="http://schemas.openxmlformats.org/officeDocument/2006/relationships" r:id="rId7"/>
          </a:graphicData>
        </a:graphic>
      </p:graphicFrame>
      <p:sp>
        <p:nvSpPr>
          <p:cNvPr id="2" name="Rectangle 1"/>
          <p:cNvSpPr/>
          <p:nvPr/>
        </p:nvSpPr>
        <p:spPr bwMode="auto">
          <a:xfrm>
            <a:off x="7371446" y="10067963"/>
            <a:ext cx="18079354" cy="1082379"/>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9" name="Rectangle 38"/>
          <p:cNvSpPr/>
          <p:nvPr/>
        </p:nvSpPr>
        <p:spPr bwMode="auto">
          <a:xfrm>
            <a:off x="7371445" y="11228704"/>
            <a:ext cx="18079355" cy="775776"/>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0" name="Rectangle 39"/>
          <p:cNvSpPr/>
          <p:nvPr/>
        </p:nvSpPr>
        <p:spPr bwMode="auto">
          <a:xfrm>
            <a:off x="7371446" y="12093219"/>
            <a:ext cx="18079354" cy="1362284"/>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1" name="Rectangle 40"/>
          <p:cNvSpPr/>
          <p:nvPr/>
        </p:nvSpPr>
        <p:spPr bwMode="auto">
          <a:xfrm>
            <a:off x="7371445" y="13532757"/>
            <a:ext cx="18079353" cy="480067"/>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2" name="Rectangle 41"/>
          <p:cNvSpPr/>
          <p:nvPr/>
        </p:nvSpPr>
        <p:spPr bwMode="auto">
          <a:xfrm>
            <a:off x="7371445" y="14118473"/>
            <a:ext cx="18079355" cy="1623217"/>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3" name="Rectangle 42"/>
          <p:cNvSpPr/>
          <p:nvPr/>
        </p:nvSpPr>
        <p:spPr bwMode="auto">
          <a:xfrm>
            <a:off x="7371446" y="16418120"/>
            <a:ext cx="18079354" cy="498280"/>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4" name="Rectangle 43"/>
          <p:cNvSpPr/>
          <p:nvPr/>
        </p:nvSpPr>
        <p:spPr bwMode="auto">
          <a:xfrm>
            <a:off x="7371445" y="15830902"/>
            <a:ext cx="18079355" cy="504278"/>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Times New Roman" pitchFamily="18" charset="0"/>
            </a:endParaRPr>
          </a:p>
        </p:txBody>
      </p:sp>
      <p:sp>
        <p:nvSpPr>
          <p:cNvPr id="46" name="Rectangle 45"/>
          <p:cNvSpPr/>
          <p:nvPr/>
        </p:nvSpPr>
        <p:spPr bwMode="auto">
          <a:xfrm>
            <a:off x="7371445" y="16994198"/>
            <a:ext cx="18079353" cy="501925"/>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7371445" y="17568123"/>
            <a:ext cx="18079355" cy="492287"/>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7371446" y="18143351"/>
            <a:ext cx="18079354" cy="476132"/>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58" name="Rectangle 57"/>
          <p:cNvSpPr/>
          <p:nvPr/>
        </p:nvSpPr>
        <p:spPr bwMode="auto">
          <a:xfrm>
            <a:off x="7371446" y="18702424"/>
            <a:ext cx="18079354" cy="552359"/>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59" name="Rectangle 58"/>
          <p:cNvSpPr/>
          <p:nvPr/>
        </p:nvSpPr>
        <p:spPr bwMode="auto">
          <a:xfrm>
            <a:off x="7371445" y="22488425"/>
            <a:ext cx="18079353" cy="1293385"/>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60" name="Rectangle 59"/>
          <p:cNvSpPr/>
          <p:nvPr/>
        </p:nvSpPr>
        <p:spPr bwMode="auto">
          <a:xfrm>
            <a:off x="7349145" y="23899693"/>
            <a:ext cx="18101654" cy="782457"/>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62" name="Rectangle 61"/>
          <p:cNvSpPr/>
          <p:nvPr/>
        </p:nvSpPr>
        <p:spPr bwMode="auto">
          <a:xfrm>
            <a:off x="7372181" y="24792546"/>
            <a:ext cx="18101654" cy="1390377"/>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65" name="Rectangle 64"/>
          <p:cNvSpPr/>
          <p:nvPr/>
        </p:nvSpPr>
        <p:spPr bwMode="auto">
          <a:xfrm>
            <a:off x="7371446" y="26275455"/>
            <a:ext cx="18102390" cy="470745"/>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66" name="Rectangle 65"/>
          <p:cNvSpPr/>
          <p:nvPr/>
        </p:nvSpPr>
        <p:spPr bwMode="auto">
          <a:xfrm>
            <a:off x="7371446" y="26826029"/>
            <a:ext cx="18102390" cy="1709131"/>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67" name="Rectangle 66"/>
          <p:cNvSpPr/>
          <p:nvPr/>
        </p:nvSpPr>
        <p:spPr bwMode="auto">
          <a:xfrm>
            <a:off x="7377687" y="28631558"/>
            <a:ext cx="18102390" cy="529851"/>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68" name="Rectangle 67"/>
          <p:cNvSpPr/>
          <p:nvPr/>
        </p:nvSpPr>
        <p:spPr bwMode="auto">
          <a:xfrm>
            <a:off x="7371445" y="29230611"/>
            <a:ext cx="18121695" cy="487389"/>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69" name="Rectangle 68"/>
          <p:cNvSpPr/>
          <p:nvPr/>
        </p:nvSpPr>
        <p:spPr bwMode="auto">
          <a:xfrm>
            <a:off x="7371445" y="29803094"/>
            <a:ext cx="18121695" cy="524505"/>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0" name="Rectangle 69"/>
          <p:cNvSpPr/>
          <p:nvPr/>
        </p:nvSpPr>
        <p:spPr bwMode="auto">
          <a:xfrm>
            <a:off x="7371445" y="30416360"/>
            <a:ext cx="18121695" cy="503911"/>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1" name="Rectangle 70"/>
          <p:cNvSpPr/>
          <p:nvPr/>
        </p:nvSpPr>
        <p:spPr bwMode="auto">
          <a:xfrm>
            <a:off x="7371445" y="30995728"/>
            <a:ext cx="18121695" cy="503911"/>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2" name="Rectangle 71"/>
          <p:cNvSpPr/>
          <p:nvPr/>
        </p:nvSpPr>
        <p:spPr bwMode="auto">
          <a:xfrm>
            <a:off x="7371445" y="31595409"/>
            <a:ext cx="18121695" cy="583159"/>
          </a:xfrm>
          <a:prstGeom prst="rect">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3" name="Rectangle 2223"/>
          <p:cNvSpPr>
            <a:spLocks noChangeArrowheads="1"/>
          </p:cNvSpPr>
          <p:nvPr/>
        </p:nvSpPr>
        <p:spPr bwMode="auto">
          <a:xfrm>
            <a:off x="25949344" y="31209583"/>
            <a:ext cx="6391539" cy="4992643"/>
          </a:xfrm>
          <a:prstGeom prst="rect">
            <a:avLst/>
          </a:prstGeom>
          <a:noFill/>
          <a:ln w="9525">
            <a:solidFill>
              <a:srgbClr val="92D050"/>
            </a:solidFill>
            <a:miter lim="800000"/>
            <a:headEnd/>
            <a:tailEnd/>
          </a:ln>
        </p:spPr>
        <p:txBody>
          <a:bodyPr wrap="none" anchor="ctr"/>
          <a:lstStyle/>
          <a:p>
            <a:endParaRPr lang="ko-KR" altLang="ko-KR">
              <a:ea typeface="굴림" pitchFamily="50" charset="-127"/>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Designs\Nature.pot</Template>
  <TotalTime>26934</TotalTime>
  <Words>882</Words>
  <Application>Microsoft Office PowerPoint</Application>
  <PresentationFormat>Custom</PresentationFormat>
  <Paragraphs>31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맑은 고딕</vt:lpstr>
      <vt:lpstr>Arial</vt:lpstr>
      <vt:lpstr>Calibri</vt:lpstr>
      <vt:lpstr>굴림</vt:lpstr>
      <vt:lpstr>Times</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Simon</dc:creator>
  <cp:lastModifiedBy>Megan</cp:lastModifiedBy>
  <cp:revision>820</cp:revision>
  <cp:lastPrinted>2017-01-31T20:52:15Z</cp:lastPrinted>
  <dcterms:created xsi:type="dcterms:W3CDTF">2001-02-08T15:38:21Z</dcterms:created>
  <dcterms:modified xsi:type="dcterms:W3CDTF">2017-02-01T19:26:38Z</dcterms:modified>
</cp:coreProperties>
</file>