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6"/>
  </p:notesMasterIdLst>
  <p:sldIdLst>
    <p:sldId id="256" r:id="rId3"/>
    <p:sldId id="338" r:id="rId4"/>
    <p:sldId id="342" r:id="rId5"/>
    <p:sldId id="323" r:id="rId6"/>
    <p:sldId id="335" r:id="rId7"/>
    <p:sldId id="341" r:id="rId8"/>
    <p:sldId id="326" r:id="rId9"/>
    <p:sldId id="280" r:id="rId10"/>
    <p:sldId id="286" r:id="rId11"/>
    <p:sldId id="296" r:id="rId12"/>
    <p:sldId id="298" r:id="rId13"/>
    <p:sldId id="316" r:id="rId14"/>
    <p:sldId id="276" r:id="rId15"/>
    <p:sldId id="285" r:id="rId16"/>
    <p:sldId id="288" r:id="rId17"/>
    <p:sldId id="303" r:id="rId18"/>
    <p:sldId id="310" r:id="rId19"/>
    <p:sldId id="312" r:id="rId20"/>
    <p:sldId id="292" r:id="rId21"/>
    <p:sldId id="324" r:id="rId22"/>
    <p:sldId id="325" r:id="rId23"/>
    <p:sldId id="329" r:id="rId24"/>
    <p:sldId id="330" r:id="rId25"/>
    <p:sldId id="320" r:id="rId26"/>
    <p:sldId id="321" r:id="rId27"/>
    <p:sldId id="333" r:id="rId28"/>
    <p:sldId id="295" r:id="rId29"/>
    <p:sldId id="344" r:id="rId30"/>
    <p:sldId id="261" r:id="rId31"/>
    <p:sldId id="259" r:id="rId32"/>
    <p:sldId id="257" r:id="rId33"/>
    <p:sldId id="258" r:id="rId34"/>
    <p:sldId id="2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5025"/>
    <a:srgbClr val="D24E23"/>
    <a:srgbClr val="E95626"/>
    <a:srgbClr val="EE5827"/>
    <a:srgbClr val="BFBFBF"/>
    <a:srgbClr val="FA1100"/>
    <a:srgbClr val="0000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62"/>
    <p:restoredTop sz="89602"/>
  </p:normalViewPr>
  <p:slideViewPr>
    <p:cSldViewPr snapToGrid="0" snapToObjects="1">
      <p:cViewPr varScale="1">
        <p:scale>
          <a:sx n="101" d="100"/>
          <a:sy n="101" d="100"/>
        </p:scale>
        <p:origin x="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9F-6143-8603-8D2DE15713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9F-6143-8603-8D2DE15713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9F-6143-8603-8D2DE15713E2}"/>
              </c:ext>
            </c:extLst>
          </c:dPt>
          <c:cat>
            <c:strRef>
              <c:f>Sheet1!$A$2:$A$4</c:f>
              <c:strCache>
                <c:ptCount val="3"/>
                <c:pt idx="0">
                  <c:v>CO2</c:v>
                </c:pt>
                <c:pt idx="1">
                  <c:v>2nd Qtr</c:v>
                </c:pt>
                <c:pt idx="2">
                  <c:v>3rd Qtr</c:v>
                </c:pt>
              </c:strCache>
            </c:strRef>
          </c:cat>
          <c:val>
            <c:numRef>
              <c:f>Sheet1!$B$2:$B$4</c:f>
              <c:numCache>
                <c:formatCode>General</c:formatCode>
                <c:ptCount val="3"/>
                <c:pt idx="0">
                  <c:v>17</c:v>
                </c:pt>
                <c:pt idx="1">
                  <c:v>26</c:v>
                </c:pt>
                <c:pt idx="2">
                  <c:v>57</c:v>
                </c:pt>
              </c:numCache>
            </c:numRef>
          </c:val>
          <c:extLst>
            <c:ext xmlns:c16="http://schemas.microsoft.com/office/drawing/2014/chart" uri="{C3380CC4-5D6E-409C-BE32-E72D297353CC}">
              <c16:uniqueId val="{00000006-7E9F-6143-8603-8D2DE15713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CC92D-4733-ED47-81C0-39173194BD43}" type="datetimeFigureOut">
              <a:rPr lang="en-US" smtClean="0"/>
              <a:t>11/18/19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01F94-D972-F84F-9A4F-5D26C79FCC7F}" type="slidenum">
              <a:rPr lang="en-US" smtClean="0"/>
              <a:t>‹#›</a:t>
            </a:fld>
            <a:endParaRPr lang="en-US"/>
          </a:p>
        </p:txBody>
      </p:sp>
    </p:spTree>
    <p:extLst>
      <p:ext uri="{BB962C8B-B14F-4D97-AF65-F5344CB8AC3E}">
        <p14:creationId xmlns:p14="http://schemas.microsoft.com/office/powerpoint/2010/main" val="31261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1</a:t>
            </a:fld>
            <a:endParaRPr lang="en-US"/>
          </a:p>
        </p:txBody>
      </p:sp>
    </p:spTree>
    <p:extLst>
      <p:ext uri="{BB962C8B-B14F-4D97-AF65-F5344CB8AC3E}">
        <p14:creationId xmlns:p14="http://schemas.microsoft.com/office/powerpoint/2010/main" val="138861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GHGs a product of microbial respiration</a:t>
            </a:r>
          </a:p>
          <a:p>
            <a:r>
              <a:rPr lang="en-US" dirty="0"/>
              <a:t>Mention how traditional ag practices can influence these fluxes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N2O from nitrification: </a:t>
            </a:r>
            <a:r>
              <a:rPr lang="en-US" sz="1200" kern="1200" dirty="0">
                <a:solidFill>
                  <a:schemeClr val="tx1"/>
                </a:solidFill>
                <a:effectLst/>
                <a:latin typeface="+mn-lt"/>
                <a:ea typeface="+mn-ea"/>
                <a:cs typeface="+mn-cs"/>
              </a:rPr>
              <a:t>high carbon content during the time of nitrification will stimulate decomposition, exhausting the 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supply, and in turn impede nitrification from proceeding. </a:t>
            </a:r>
          </a:p>
          <a:p>
            <a:endParaRPr lang="en-US" dirty="0"/>
          </a:p>
        </p:txBody>
      </p:sp>
      <p:sp>
        <p:nvSpPr>
          <p:cNvPr id="4" name="Slide Number Placeholder 3"/>
          <p:cNvSpPr>
            <a:spLocks noGrp="1"/>
          </p:cNvSpPr>
          <p:nvPr>
            <p:ph type="sldNum" sz="quarter" idx="5"/>
          </p:nvPr>
        </p:nvSpPr>
        <p:spPr/>
        <p:txBody>
          <a:bodyPr/>
          <a:lstStyle/>
          <a:p>
            <a:fld id="{BCA7445B-482C-C943-949C-12331CF898E8}" type="slidenum">
              <a:rPr lang="en-US" smtClean="0"/>
              <a:t>12</a:t>
            </a:fld>
            <a:endParaRPr lang="en-US"/>
          </a:p>
        </p:txBody>
      </p:sp>
    </p:spTree>
    <p:extLst>
      <p:ext uri="{BB962C8B-B14F-4D97-AF65-F5344CB8AC3E}">
        <p14:creationId xmlns:p14="http://schemas.microsoft.com/office/powerpoint/2010/main" val="88746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Reiterate that this is </a:t>
            </a:r>
            <a:r>
              <a:rPr lang="en-US" b="1" dirty="0"/>
              <a:t>available</a:t>
            </a:r>
            <a:r>
              <a:rPr lang="en-US" dirty="0"/>
              <a:t> nitrogen that is being lost </a:t>
            </a:r>
          </a:p>
        </p:txBody>
      </p:sp>
      <p:sp>
        <p:nvSpPr>
          <p:cNvPr id="4" name="Slide Number Placeholder 3"/>
          <p:cNvSpPr>
            <a:spLocks noGrp="1"/>
          </p:cNvSpPr>
          <p:nvPr>
            <p:ph type="sldNum" sz="quarter" idx="10"/>
          </p:nvPr>
        </p:nvSpPr>
        <p:spPr/>
        <p:txBody>
          <a:bodyPr/>
          <a:lstStyle/>
          <a:p>
            <a:fld id="{BCA7445B-482C-C943-949C-12331CF898E8}" type="slidenum">
              <a:rPr lang="en-US" smtClean="0"/>
              <a:t>13</a:t>
            </a:fld>
            <a:endParaRPr lang="en-US"/>
          </a:p>
        </p:txBody>
      </p:sp>
    </p:spTree>
    <p:extLst>
      <p:ext uri="{BB962C8B-B14F-4D97-AF65-F5344CB8AC3E}">
        <p14:creationId xmlns:p14="http://schemas.microsoft.com/office/powerpoint/2010/main" val="763208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A7445B-482C-C943-949C-12331CF898E8}" type="slidenum">
              <a:rPr lang="en-US" smtClean="0"/>
              <a:t>14</a:t>
            </a:fld>
            <a:endParaRPr lang="en-US"/>
          </a:p>
        </p:txBody>
      </p:sp>
    </p:spTree>
    <p:extLst>
      <p:ext uri="{BB962C8B-B14F-4D97-AF65-F5344CB8AC3E}">
        <p14:creationId xmlns:p14="http://schemas.microsoft.com/office/powerpoint/2010/main" val="1693229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16</a:t>
            </a:fld>
            <a:endParaRPr lang="en-US"/>
          </a:p>
        </p:txBody>
      </p:sp>
    </p:spTree>
    <p:extLst>
      <p:ext uri="{BB962C8B-B14F-4D97-AF65-F5344CB8AC3E}">
        <p14:creationId xmlns:p14="http://schemas.microsoft.com/office/powerpoint/2010/main" val="622376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of literature that I’ve read this is what I expected to find </a:t>
            </a:r>
          </a:p>
          <a:p>
            <a:r>
              <a:rPr lang="en-US" dirty="0"/>
              <a:t>e.g., Seeding was paired with spring manure application </a:t>
            </a:r>
          </a:p>
        </p:txBody>
      </p:sp>
      <p:sp>
        <p:nvSpPr>
          <p:cNvPr id="4" name="Slide Number Placeholder 3"/>
          <p:cNvSpPr>
            <a:spLocks noGrp="1"/>
          </p:cNvSpPr>
          <p:nvPr>
            <p:ph type="sldNum" sz="quarter" idx="5"/>
          </p:nvPr>
        </p:nvSpPr>
        <p:spPr/>
        <p:txBody>
          <a:bodyPr/>
          <a:lstStyle/>
          <a:p>
            <a:fld id="{93C01F94-D972-F84F-9A4F-5D26C79FCC7F}" type="slidenum">
              <a:rPr lang="en-US" smtClean="0"/>
              <a:t>17</a:t>
            </a:fld>
            <a:endParaRPr lang="en-US"/>
          </a:p>
        </p:txBody>
      </p:sp>
    </p:spTree>
    <p:extLst>
      <p:ext uri="{BB962C8B-B14F-4D97-AF65-F5344CB8AC3E}">
        <p14:creationId xmlns:p14="http://schemas.microsoft.com/office/powerpoint/2010/main" val="3285596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the correct control IDs, but makes more sense for presentation</a:t>
            </a:r>
          </a:p>
          <a:p>
            <a:r>
              <a:rPr lang="en-US" dirty="0"/>
              <a:t>Use a picture of CARE – explain what care stands for </a:t>
            </a:r>
          </a:p>
        </p:txBody>
      </p:sp>
      <p:sp>
        <p:nvSpPr>
          <p:cNvPr id="4" name="Slide Number Placeholder 3"/>
          <p:cNvSpPr>
            <a:spLocks noGrp="1"/>
          </p:cNvSpPr>
          <p:nvPr>
            <p:ph type="sldNum" sz="quarter" idx="5"/>
          </p:nvPr>
        </p:nvSpPr>
        <p:spPr/>
        <p:txBody>
          <a:bodyPr/>
          <a:lstStyle/>
          <a:p>
            <a:fld id="{BCA7445B-482C-C943-949C-12331CF898E8}" type="slidenum">
              <a:rPr lang="en-US" smtClean="0"/>
              <a:t>19</a:t>
            </a:fld>
            <a:endParaRPr lang="en-US"/>
          </a:p>
        </p:txBody>
      </p:sp>
    </p:spTree>
    <p:extLst>
      <p:ext uri="{BB962C8B-B14F-4D97-AF65-F5344CB8AC3E}">
        <p14:creationId xmlns:p14="http://schemas.microsoft.com/office/powerpoint/2010/main" val="229399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Significant interactions: cover crops by date, season by date, and tillage by season by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Why the decrease after fall application?</a:t>
            </a:r>
          </a:p>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20</a:t>
            </a:fld>
            <a:endParaRPr lang="en-US"/>
          </a:p>
        </p:txBody>
      </p:sp>
    </p:spTree>
    <p:extLst>
      <p:ext uri="{BB962C8B-B14F-4D97-AF65-F5344CB8AC3E}">
        <p14:creationId xmlns:p14="http://schemas.microsoft.com/office/powerpoint/2010/main" val="1359648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21</a:t>
            </a:fld>
            <a:endParaRPr lang="en-US"/>
          </a:p>
        </p:txBody>
      </p:sp>
    </p:spTree>
    <p:extLst>
      <p:ext uri="{BB962C8B-B14F-4D97-AF65-F5344CB8AC3E}">
        <p14:creationId xmlns:p14="http://schemas.microsoft.com/office/powerpoint/2010/main" val="243605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till with little nitrate concentrations after fall manure possibly because of rain two days following </a:t>
            </a:r>
            <a:r>
              <a:rPr lang="en-US"/>
              <a:t>manure application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Half an inch of rain on the 25th and 26</a:t>
            </a:r>
            <a:r>
              <a:rPr lang="en-US" baseline="30000" dirty="0"/>
              <a:t>th</a:t>
            </a:r>
            <a:r>
              <a:rPr lang="en-US" dirty="0"/>
              <a:t> </a:t>
            </a:r>
          </a:p>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22</a:t>
            </a:fld>
            <a:endParaRPr lang="en-US"/>
          </a:p>
        </p:txBody>
      </p:sp>
    </p:spTree>
    <p:extLst>
      <p:ext uri="{BB962C8B-B14F-4D97-AF65-F5344CB8AC3E}">
        <p14:creationId xmlns:p14="http://schemas.microsoft.com/office/powerpoint/2010/main" val="204481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Significant two-way interaction between season by date (p &lt; 0.001). </a:t>
            </a:r>
          </a:p>
          <a:p>
            <a:r>
              <a:rPr lang="en-US" sz="1200" dirty="0"/>
              <a:t>Significant three way interaction between tillage by season by date (p = 0.0173).</a:t>
            </a:r>
          </a:p>
          <a:p>
            <a:r>
              <a:rPr lang="en-US" sz="1200" dirty="0"/>
              <a:t>Significant four way interaction between cover crops by tillage by season by date (p = 0.0348).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23</a:t>
            </a:fld>
            <a:endParaRPr lang="en-US"/>
          </a:p>
        </p:txBody>
      </p:sp>
    </p:spTree>
    <p:extLst>
      <p:ext uri="{BB962C8B-B14F-4D97-AF65-F5344CB8AC3E}">
        <p14:creationId xmlns:p14="http://schemas.microsoft.com/office/powerpoint/2010/main" val="68695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2</a:t>
            </a:fld>
            <a:endParaRPr lang="en-US"/>
          </a:p>
        </p:txBody>
      </p:sp>
    </p:spTree>
    <p:extLst>
      <p:ext uri="{BB962C8B-B14F-4D97-AF65-F5344CB8AC3E}">
        <p14:creationId xmlns:p14="http://schemas.microsoft.com/office/powerpoint/2010/main" val="3073330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err="1">
                <a:solidFill>
                  <a:schemeClr val="tx1"/>
                </a:solidFill>
                <a:effectLst/>
                <a:latin typeface="+mn-lt"/>
                <a:ea typeface="+mn-ea"/>
                <a:cs typeface="+mn-cs"/>
              </a:rPr>
              <a:t>amoA</a:t>
            </a:r>
            <a:r>
              <a:rPr lang="en-US" sz="1200" i="1"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Nitrification is typically studied using the marker gene </a:t>
            </a:r>
            <a:r>
              <a:rPr lang="en-US" sz="1200" i="1" kern="1200" dirty="0" err="1">
                <a:solidFill>
                  <a:schemeClr val="tx1"/>
                </a:solidFill>
                <a:effectLst/>
                <a:latin typeface="+mn-lt"/>
                <a:ea typeface="+mn-ea"/>
                <a:cs typeface="+mn-cs"/>
              </a:rPr>
              <a:t>amoA</a:t>
            </a:r>
            <a:r>
              <a:rPr lang="en-US" sz="1200" kern="1200" dirty="0">
                <a:solidFill>
                  <a:schemeClr val="tx1"/>
                </a:solidFill>
                <a:effectLst/>
                <a:latin typeface="+mn-lt"/>
                <a:ea typeface="+mn-ea"/>
                <a:cs typeface="+mn-cs"/>
              </a:rPr>
              <a:t> because its nucleotide sequence is highly conserved amongst this functional group and due to its potential to clarify the effect of the </a:t>
            </a:r>
            <a:r>
              <a:rPr lang="en-US" sz="1200" i="1" kern="1200" dirty="0" err="1">
                <a:solidFill>
                  <a:schemeClr val="tx1"/>
                </a:solidFill>
                <a:effectLst/>
                <a:latin typeface="+mn-lt"/>
                <a:ea typeface="+mn-ea"/>
                <a:cs typeface="+mn-cs"/>
              </a:rPr>
              <a:t>amoA</a:t>
            </a:r>
            <a:r>
              <a:rPr lang="en-US" sz="1200" kern="1200" dirty="0">
                <a:solidFill>
                  <a:schemeClr val="tx1"/>
                </a:solidFill>
                <a:effectLst/>
                <a:latin typeface="+mn-lt"/>
                <a:ea typeface="+mn-ea"/>
                <a:cs typeface="+mn-cs"/>
              </a:rPr>
              <a:t> gene community structure on 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flux rates. </a:t>
            </a:r>
          </a:p>
          <a:p>
            <a:r>
              <a:rPr lang="en-US" sz="1200" i="1" kern="1200" dirty="0">
                <a:solidFill>
                  <a:schemeClr val="tx1"/>
                </a:solidFill>
                <a:effectLst/>
                <a:latin typeface="+mn-lt"/>
                <a:ea typeface="+mn-ea"/>
                <a:cs typeface="+mn-cs"/>
              </a:rPr>
              <a:t>Nir - </a:t>
            </a:r>
            <a:r>
              <a:rPr lang="en-US" sz="1200" kern="1200" dirty="0">
                <a:solidFill>
                  <a:schemeClr val="tx1"/>
                </a:solidFill>
                <a:effectLst/>
                <a:latin typeface="+mn-lt"/>
                <a:ea typeface="+mn-ea"/>
                <a:cs typeface="+mn-cs"/>
              </a:rPr>
              <a:t> a key enzyme; catalyzes the reduction of soluble nitrite into NO (the precursor to 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a:t>
            </a:r>
            <a:endParaRPr lang="en-US" dirty="0"/>
          </a:p>
        </p:txBody>
      </p:sp>
      <p:sp>
        <p:nvSpPr>
          <p:cNvPr id="4" name="Slide Number Placeholder 3"/>
          <p:cNvSpPr>
            <a:spLocks noGrp="1"/>
          </p:cNvSpPr>
          <p:nvPr>
            <p:ph type="sldNum" sz="quarter" idx="5"/>
          </p:nvPr>
        </p:nvSpPr>
        <p:spPr/>
        <p:txBody>
          <a:bodyPr/>
          <a:lstStyle/>
          <a:p>
            <a:fld id="{BCA7445B-482C-C943-949C-12331CF898E8}" type="slidenum">
              <a:rPr lang="en-US" smtClean="0"/>
              <a:t>25</a:t>
            </a:fld>
            <a:endParaRPr lang="en-US"/>
          </a:p>
        </p:txBody>
      </p:sp>
    </p:spTree>
    <p:extLst>
      <p:ext uri="{BB962C8B-B14F-4D97-AF65-F5344CB8AC3E}">
        <p14:creationId xmlns:p14="http://schemas.microsoft.com/office/powerpoint/2010/main" val="1839010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practices would I recommend or not recommend? </a:t>
            </a:r>
          </a:p>
        </p:txBody>
      </p:sp>
      <p:sp>
        <p:nvSpPr>
          <p:cNvPr id="4" name="Slide Number Placeholder 3"/>
          <p:cNvSpPr>
            <a:spLocks noGrp="1"/>
          </p:cNvSpPr>
          <p:nvPr>
            <p:ph type="sldNum" sz="quarter" idx="5"/>
          </p:nvPr>
        </p:nvSpPr>
        <p:spPr/>
        <p:txBody>
          <a:bodyPr/>
          <a:lstStyle/>
          <a:p>
            <a:fld id="{93C01F94-D972-F84F-9A4F-5D26C79FCC7F}" type="slidenum">
              <a:rPr lang="en-US" smtClean="0"/>
              <a:t>26</a:t>
            </a:fld>
            <a:endParaRPr lang="en-US"/>
          </a:p>
        </p:txBody>
      </p:sp>
    </p:spTree>
    <p:extLst>
      <p:ext uri="{BB962C8B-B14F-4D97-AF65-F5344CB8AC3E}">
        <p14:creationId xmlns:p14="http://schemas.microsoft.com/office/powerpoint/2010/main" val="5782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STATS: Gas emission measurements will be analyzed using a repeated measures ANOVA.</a:t>
            </a:r>
          </a:p>
          <a:p>
            <a:endParaRPr lang="en-US" dirty="0"/>
          </a:p>
          <a:p>
            <a:r>
              <a:rPr lang="en-US" dirty="0"/>
              <a:t>All treatments will be considered as fixed effects. </a:t>
            </a:r>
          </a:p>
          <a:p>
            <a:endParaRPr lang="en-US" dirty="0"/>
          </a:p>
          <a:p>
            <a:r>
              <a:rPr lang="en-US" dirty="0"/>
              <a:t>The same structure will then be used to perform a repeated measures ANCOVA with soil inorganic N (NO</a:t>
            </a:r>
            <a:r>
              <a:rPr lang="en-US" baseline="-25000" dirty="0"/>
              <a:t>3</a:t>
            </a:r>
            <a:r>
              <a:rPr lang="en-US" baseline="30000" dirty="0"/>
              <a:t>-</a:t>
            </a:r>
            <a:r>
              <a:rPr lang="en-US" dirty="0"/>
              <a:t> and NH</a:t>
            </a:r>
            <a:r>
              <a:rPr lang="en-US" baseline="-25000" dirty="0"/>
              <a:t>4</a:t>
            </a:r>
            <a:r>
              <a:rPr lang="en-US" baseline="30000" dirty="0"/>
              <a:t>+</a:t>
            </a:r>
            <a:r>
              <a:rPr lang="en-US" dirty="0"/>
              <a:t>), soil temperature, soil pH, SOM, soil moisture, crop yield, and crop protein content as covariates without interactions. </a:t>
            </a:r>
          </a:p>
          <a:p>
            <a:endParaRPr lang="en-US" dirty="0"/>
          </a:p>
        </p:txBody>
      </p:sp>
      <p:sp>
        <p:nvSpPr>
          <p:cNvPr id="4" name="Slide Number Placeholder 3"/>
          <p:cNvSpPr>
            <a:spLocks noGrp="1"/>
          </p:cNvSpPr>
          <p:nvPr>
            <p:ph type="sldNum" sz="quarter" idx="5"/>
          </p:nvPr>
        </p:nvSpPr>
        <p:spPr/>
        <p:txBody>
          <a:bodyPr/>
          <a:lstStyle/>
          <a:p>
            <a:fld id="{BCA7445B-482C-C943-949C-12331CF898E8}" type="slidenum">
              <a:rPr lang="en-US" smtClean="0"/>
              <a:t>27</a:t>
            </a:fld>
            <a:endParaRPr lang="en-US"/>
          </a:p>
        </p:txBody>
      </p:sp>
    </p:spTree>
    <p:extLst>
      <p:ext uri="{BB962C8B-B14F-4D97-AF65-F5344CB8AC3E}">
        <p14:creationId xmlns:p14="http://schemas.microsoft.com/office/powerpoint/2010/main" val="3011858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analysis tool is housed in goCrop, a nutrient management tool.  We will login into goCrop soon to play around with the NMS tool, but before that. I’d like to give a few last caveat before we proceed.</a:t>
            </a:r>
          </a:p>
        </p:txBody>
      </p:sp>
      <p:sp>
        <p:nvSpPr>
          <p:cNvPr id="4" name="Slide Number Placeholder 3"/>
          <p:cNvSpPr>
            <a:spLocks noGrp="1"/>
          </p:cNvSpPr>
          <p:nvPr>
            <p:ph type="sldNum" sz="quarter" idx="10"/>
          </p:nvPr>
        </p:nvSpPr>
        <p:spPr/>
        <p:txBody>
          <a:bodyPr/>
          <a:lstStyle/>
          <a:p>
            <a:fld id="{1BDE9B78-F0C4-4620-AD39-F86112F0A299}" type="slidenum">
              <a:rPr lang="en-US" smtClean="0"/>
              <a:t>29</a:t>
            </a:fld>
            <a:endParaRPr lang="en-US"/>
          </a:p>
        </p:txBody>
      </p:sp>
    </p:spTree>
    <p:extLst>
      <p:ext uri="{BB962C8B-B14F-4D97-AF65-F5344CB8AC3E}">
        <p14:creationId xmlns:p14="http://schemas.microsoft.com/office/powerpoint/2010/main" val="2800542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begin</a:t>
            </a:r>
            <a:r>
              <a:rPr lang="en-US" baseline="0" dirty="0"/>
              <a:t> my presentation, I would like to pause and acknowledge our collaborators in creating this tool and our funder.</a:t>
            </a:r>
          </a:p>
          <a:p>
            <a:r>
              <a:rPr lang="en-US" baseline="0" dirty="0"/>
              <a:t>At this heart of this project is the goal to create an Agricultural Information System specific for organic operations.</a:t>
            </a:r>
          </a:p>
          <a:p>
            <a:r>
              <a:rPr lang="en-US" baseline="0" dirty="0"/>
              <a:t>Furthermore, </a:t>
            </a:r>
            <a:r>
              <a:rPr lang="en-US" sz="1200" kern="1200" dirty="0">
                <a:solidFill>
                  <a:schemeClr val="tx1"/>
                </a:solidFill>
                <a:effectLst/>
                <a:latin typeface="+mn-lt"/>
                <a:ea typeface="+mn-ea"/>
                <a:cs typeface="+mn-cs"/>
              </a:rPr>
              <a:t>section 2709 of the Food, Conservation and Energy Act of 2008 requires that the organic sector document GHG emissions.</a:t>
            </a:r>
            <a:r>
              <a:rPr lang="en-US" sz="1200" kern="1200" baseline="0" dirty="0">
                <a:solidFill>
                  <a:schemeClr val="tx1"/>
                </a:solidFill>
                <a:effectLst/>
                <a:latin typeface="+mn-lt"/>
                <a:ea typeface="+mn-ea"/>
                <a:cs typeface="+mn-cs"/>
              </a:rPr>
              <a:t> As a result of this, the </a:t>
            </a:r>
            <a:r>
              <a:rPr lang="en-US" sz="1200" kern="1200" dirty="0">
                <a:solidFill>
                  <a:schemeClr val="tx1"/>
                </a:solidFill>
                <a:effectLst/>
                <a:latin typeface="+mn-lt"/>
                <a:ea typeface="+mn-ea"/>
                <a:cs typeface="+mn-cs"/>
              </a:rPr>
              <a:t>USDA was directed to prepare technical guidelines and science based methods to measure environmental services derived from conservation and land management activities. </a:t>
            </a:r>
            <a:endParaRPr lang="en-US" dirty="0"/>
          </a:p>
        </p:txBody>
      </p:sp>
      <p:sp>
        <p:nvSpPr>
          <p:cNvPr id="4" name="Slide Number Placeholder 3"/>
          <p:cNvSpPr>
            <a:spLocks noGrp="1"/>
          </p:cNvSpPr>
          <p:nvPr>
            <p:ph type="sldNum" sz="quarter" idx="10"/>
          </p:nvPr>
        </p:nvSpPr>
        <p:spPr/>
        <p:txBody>
          <a:bodyPr/>
          <a:lstStyle/>
          <a:p>
            <a:fld id="{1BDE9B78-F0C4-4620-AD39-F86112F0A299}" type="slidenum">
              <a:rPr lang="en-US" smtClean="0"/>
              <a:t>30</a:t>
            </a:fld>
            <a:endParaRPr lang="en-US"/>
          </a:p>
        </p:txBody>
      </p:sp>
    </p:spTree>
    <p:extLst>
      <p:ext uri="{BB962C8B-B14F-4D97-AF65-F5344CB8AC3E}">
        <p14:creationId xmlns:p14="http://schemas.microsoft.com/office/powerpoint/2010/main" val="1204986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Kyle</a:t>
            </a:r>
            <a:r>
              <a:rPr lang="en-US" baseline="0" dirty="0"/>
              <a:t> just demonstrated on volatile, how slippery, and how quickly nitrogen can move in the soils and in the air and is deeply influenced by weather and management practices.  Nitrogen can also underline your bottom line.  This tools runs different rotation and management practices to help evaluate trade offs. Knowing how much plant available N is in your soil or how much can be lost to leaching can help determine the best time and rate of N applications.  Organic matter and water holding capacity can impact your crop yield and health, as well as soil health and the environment, especially when it comes to mitigating the extreme weather effects of climate change.  SOM can help hold the water your crops needs during dry times and keep water flowing through those downpours we get.  With that in mind, we also know, and as Kyle pointed out, that we should keep a watchful eye on nitrous oxide emissions to do our part to reduce green house gas emissions.  So, what does this have to do with this tool?</a:t>
            </a:r>
          </a:p>
          <a:p>
            <a:r>
              <a:rPr lang="en-US" baseline="0" dirty="0"/>
              <a:t>Have you ever wondered how your crop rotations effect the available of nitrogen in your system or where it goes?  Compared to an average year, are nitrogen losses greater in a dry year or a wet year?  How do cover crops effect your plan available nitrogen?</a:t>
            </a:r>
            <a:endParaRPr lang="en-US" dirty="0"/>
          </a:p>
        </p:txBody>
      </p:sp>
      <p:sp>
        <p:nvSpPr>
          <p:cNvPr id="4" name="Slide Number Placeholder 3"/>
          <p:cNvSpPr>
            <a:spLocks noGrp="1"/>
          </p:cNvSpPr>
          <p:nvPr>
            <p:ph type="sldNum" sz="quarter" idx="10"/>
          </p:nvPr>
        </p:nvSpPr>
        <p:spPr/>
        <p:txBody>
          <a:bodyPr/>
          <a:lstStyle/>
          <a:p>
            <a:fld id="{1BDE9B78-F0C4-4620-AD39-F86112F0A299}" type="slidenum">
              <a:rPr lang="en-US" smtClean="0"/>
              <a:t>31</a:t>
            </a:fld>
            <a:endParaRPr lang="en-US"/>
          </a:p>
        </p:txBody>
      </p:sp>
    </p:spTree>
    <p:extLst>
      <p:ext uri="{BB962C8B-B14F-4D97-AF65-F5344CB8AC3E}">
        <p14:creationId xmlns:p14="http://schemas.microsoft.com/office/powerpoint/2010/main" val="61630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Before we dive into</a:t>
            </a:r>
            <a:r>
              <a:rPr lang="en-US" baseline="0" dirty="0"/>
              <a:t> this tool, I’d like to tell you a little bit about how those outputs are determined.  The Nitrogen Management Scenario Tool integrates models and field validation to assess the impact on nitrogen in soils. </a:t>
            </a:r>
            <a:r>
              <a:rPr lang="en-US" sz="1200" b="0" i="0" kern="1200" dirty="0">
                <a:solidFill>
                  <a:schemeClr val="tx1"/>
                </a:solidFill>
                <a:effectLst/>
                <a:latin typeface="+mn-lt"/>
                <a:ea typeface="+mn-ea"/>
                <a:cs typeface="+mn-cs"/>
              </a:rPr>
              <a:t>The CENTURY model is a general model of plant-soil nutrient cycling which has been used to simulate carbon and nutrient dynamics.  This model is </a:t>
            </a:r>
            <a:r>
              <a:rPr lang="en-US" sz="1200" kern="1200" baseline="0" dirty="0">
                <a:solidFill>
                  <a:schemeClr val="tx1"/>
                </a:solidFill>
                <a:effectLst/>
                <a:latin typeface="+mn-lt"/>
                <a:ea typeface="+mn-ea"/>
                <a:cs typeface="+mn-cs"/>
              </a:rPr>
              <a:t>used </a:t>
            </a:r>
            <a:r>
              <a:rPr lang="en-US" sz="1200" kern="1200" dirty="0">
                <a:solidFill>
                  <a:schemeClr val="tx1"/>
                </a:solidFill>
                <a:effectLst/>
                <a:latin typeface="+mn-lt"/>
                <a:ea typeface="+mn-ea"/>
                <a:cs typeface="+mn-cs"/>
              </a:rPr>
              <a:t>by the Department of Energy’s Greenhouse Gases, Regulated Emissions, and Energy Use in Transportation (GREET).  CENTURYS’s,</a:t>
            </a:r>
            <a:r>
              <a:rPr lang="en-US" sz="1200" kern="1200" baseline="0" dirty="0">
                <a:solidFill>
                  <a:schemeClr val="tx1"/>
                </a:solidFill>
                <a:effectLst/>
                <a:latin typeface="+mn-lt"/>
                <a:ea typeface="+mn-ea"/>
                <a:cs typeface="+mn-cs"/>
              </a:rPr>
              <a:t> Soil Organic Matter </a:t>
            </a:r>
            <a:r>
              <a:rPr lang="en-US" sz="1200" kern="1200" baseline="0" dirty="0" err="1">
                <a:solidFill>
                  <a:schemeClr val="tx1"/>
                </a:solidFill>
                <a:effectLst/>
                <a:latin typeface="+mn-lt"/>
                <a:ea typeface="+mn-ea"/>
                <a:cs typeface="+mn-cs"/>
              </a:rPr>
              <a:t>submodel</a:t>
            </a:r>
            <a:r>
              <a:rPr lang="en-US" sz="1200" kern="1200" baseline="0" dirty="0">
                <a:solidFill>
                  <a:schemeClr val="tx1"/>
                </a:solidFill>
                <a:effectLst/>
                <a:latin typeface="+mn-lt"/>
                <a:ea typeface="+mn-ea"/>
                <a:cs typeface="+mn-cs"/>
              </a:rPr>
              <a:t> tracks changes in organic matter resulting from management and runs simulations for organic matter as plant matter, decomposing plant matter, and very decomposed plant matter otherwise known as the active, slow, and passive phases of organic matter. The </a:t>
            </a:r>
            <a:r>
              <a:rPr lang="en-US" sz="1200" kern="1200" baseline="0" dirty="0" err="1">
                <a:solidFill>
                  <a:schemeClr val="tx1"/>
                </a:solidFill>
                <a:effectLst/>
                <a:latin typeface="+mn-lt"/>
                <a:ea typeface="+mn-ea"/>
                <a:cs typeface="+mn-cs"/>
              </a:rPr>
              <a:t>submodel</a:t>
            </a:r>
            <a:r>
              <a:rPr lang="en-US" sz="1200" kern="1200" baseline="0" dirty="0">
                <a:solidFill>
                  <a:schemeClr val="tx1"/>
                </a:solidFill>
                <a:effectLst/>
                <a:latin typeface="+mn-lt"/>
                <a:ea typeface="+mn-ea"/>
                <a:cs typeface="+mn-cs"/>
              </a:rPr>
              <a:t> take into account </a:t>
            </a:r>
            <a:r>
              <a:rPr lang="en-US" sz="1200" kern="1200" dirty="0">
                <a:solidFill>
                  <a:schemeClr val="tx1"/>
                </a:solidFill>
                <a:effectLst/>
                <a:latin typeface="+mn-lt"/>
                <a:ea typeface="+mn-ea"/>
                <a:cs typeface="+mn-cs"/>
              </a:rPr>
              <a:t>land use history data for dominant soil types at a county level, climate and soil layers, and estimates of C inputs for conventional grain based systems.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IPCC activity data is used to estimate 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emissions resulting from anthropogenic nitrogen (N) inputs such</a:t>
            </a:r>
            <a:r>
              <a:rPr lang="en-US" sz="1200" kern="1200" baseline="0" dirty="0">
                <a:solidFill>
                  <a:schemeClr val="tx1"/>
                </a:solidFill>
                <a:effectLst/>
                <a:latin typeface="+mn-lt"/>
                <a:ea typeface="+mn-ea"/>
                <a:cs typeface="+mn-cs"/>
              </a:rPr>
              <a:t> as </a:t>
            </a:r>
            <a:r>
              <a:rPr lang="en-US" sz="1200" kern="1200" dirty="0">
                <a:solidFill>
                  <a:schemeClr val="tx1"/>
                </a:solidFill>
                <a:effectLst/>
                <a:latin typeface="+mn-lt"/>
                <a:ea typeface="+mn-ea"/>
                <a:cs typeface="+mn-cs"/>
              </a:rPr>
              <a:t>synthetic fertilizers, animal wastes and other organic fertilizers, biological N fixation by crops, N deposition, and mineralization of crop residues returned to the field.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meta-analysis</a:t>
            </a:r>
            <a:r>
              <a:rPr lang="en-US" sz="1200" kern="1200" baseline="0" dirty="0">
                <a:solidFill>
                  <a:schemeClr val="tx1"/>
                </a:solidFill>
                <a:effectLst/>
                <a:latin typeface="+mn-lt"/>
                <a:ea typeface="+mn-ea"/>
                <a:cs typeface="+mn-cs"/>
              </a:rPr>
              <a:t> by </a:t>
            </a:r>
            <a:r>
              <a:rPr lang="en-US" sz="1200" kern="1200" baseline="0" dirty="0" err="1">
                <a:solidFill>
                  <a:schemeClr val="tx1"/>
                </a:solidFill>
                <a:effectLst/>
                <a:latin typeface="+mn-lt"/>
                <a:ea typeface="+mn-ea"/>
                <a:cs typeface="+mn-cs"/>
              </a:rPr>
              <a:t>Ugarte</a:t>
            </a:r>
            <a:r>
              <a:rPr lang="en-US" sz="1200" kern="1200" baseline="0" dirty="0">
                <a:solidFill>
                  <a:schemeClr val="tx1"/>
                </a:solidFill>
                <a:effectLst/>
                <a:latin typeface="+mn-lt"/>
                <a:ea typeface="+mn-ea"/>
                <a:cs typeface="+mn-cs"/>
              </a:rPr>
              <a:t> will help estimate carbon and nitrogen release based on how much yield (plant matter), the above ground and below ground biomass, and the C:N ratio.  The ideal rations is somewhere between 25-30 parts to one part nitrogen, outside that ratio and the rate of decomposition slows.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Using </a:t>
            </a:r>
            <a:r>
              <a:rPr lang="en-US" sz="1200" kern="1200" dirty="0">
                <a:solidFill>
                  <a:schemeClr val="tx1"/>
                </a:solidFill>
                <a:effectLst/>
                <a:latin typeface="+mn-lt"/>
                <a:ea typeface="+mn-ea"/>
                <a:cs typeface="+mn-cs"/>
              </a:rPr>
              <a:t>long-term SOC data obtained from 10 experimental sites where corn, soybean, or wheat were grown with a range of tillage, fertilization, and organic matter additions, our collaborators at</a:t>
            </a:r>
            <a:r>
              <a:rPr lang="en-US" sz="1200" kern="1200" baseline="0" dirty="0">
                <a:solidFill>
                  <a:schemeClr val="tx1"/>
                </a:solidFill>
                <a:effectLst/>
                <a:latin typeface="+mn-lt"/>
                <a:ea typeface="+mn-ea"/>
                <a:cs typeface="+mn-cs"/>
              </a:rPr>
              <a:t> the University of Illinois have calibrated the model to for cover crops use and manure applications.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DayCent</a:t>
            </a:r>
            <a:r>
              <a:rPr lang="en-US" sz="1200" kern="1200" dirty="0">
                <a:solidFill>
                  <a:schemeClr val="tx1"/>
                </a:solidFill>
                <a:effectLst/>
                <a:latin typeface="+mn-lt"/>
                <a:ea typeface="+mn-ea"/>
                <a:cs typeface="+mn-cs"/>
              </a:rPr>
              <a:t>, a version of the CENTURY, models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expected emission rates for dominant fertility and rotation practices, soil types and climate regimes for all USDA Land Resource Regions.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On fields representing common rotations with cover crops in NY, VT, and IL we collected cover crop and soil samples. The geolocations of four locations on each of these fields was recorded, percent weed biomass recorded, height of cover crop measured, photos taken for percent cover analysis, cover crop biomass was collected for yield information, and three soil samples were taken from where the area of the biomass was collected for nutrient analysis.  On select fields from these locations in VT and IL, greenhouse gas emissions were collected in the fall to assess the effects of cover crop termination of tillage on emissions.  Soil samples, moisture, and soil temperature where also collected at this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BDE9B78-F0C4-4620-AD39-F86112F0A299}" type="slidenum">
              <a:rPr lang="en-US" smtClean="0"/>
              <a:t>32</a:t>
            </a:fld>
            <a:endParaRPr lang="en-US"/>
          </a:p>
        </p:txBody>
      </p:sp>
    </p:spTree>
    <p:extLst>
      <p:ext uri="{BB962C8B-B14F-4D97-AF65-F5344CB8AC3E}">
        <p14:creationId xmlns:p14="http://schemas.microsoft.com/office/powerpoint/2010/main" val="22302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Nitrogen Management Scenario Tool is in it’s beta form and really only is designed to provide relative difference.  There are some limitations.  Although we did collect field data to ground-truth, it is based on models.  For example, CENTURY underestimates the </a:t>
            </a:r>
            <a:r>
              <a:rPr lang="en-US" sz="1200" kern="1200" dirty="0">
                <a:solidFill>
                  <a:schemeClr val="tx1"/>
                </a:solidFill>
                <a:effectLst/>
                <a:latin typeface="+mn-lt"/>
                <a:ea typeface="+mn-ea"/>
                <a:cs typeface="+mn-cs"/>
              </a:rPr>
              <a:t>benefit of practices like organic amendments and hay production in organic systems. However, the models are more accurate</a:t>
            </a:r>
            <a:r>
              <a:rPr lang="en-US" sz="1200" kern="1200" baseline="0" dirty="0">
                <a:solidFill>
                  <a:schemeClr val="tx1"/>
                </a:solidFill>
                <a:effectLst/>
                <a:latin typeface="+mn-lt"/>
                <a:ea typeface="+mn-ea"/>
                <a:cs typeface="+mn-cs"/>
              </a:rPr>
              <a:t> with when more detail is provided.  The NMS tool allows for customization of broad land use history, soil type, and field specific rotations. </a:t>
            </a:r>
            <a:r>
              <a:rPr lang="en-US" baseline="0" dirty="0"/>
              <a:t>The data the tool uses is based on county averages.  Everyone knows, especially in Vermont, that the weather can be quite different 10 miles away. And finally, I do want to underscore that the numbers presented here are not absolute.  For example, if the tool shows that 30 pounds of nitrogen are lost if the field is harrowed and 50 pounds is lost if tillage is moldboard plowed, it does not mean that 20# more of nitrogen is lost, only that more nitrogen is lost during spring tillage.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Instead of showing you slides of how the tool works, let’s walk through a scenario together.  Please join a group with an </a:t>
            </a:r>
            <a:r>
              <a:rPr lang="en-US" sz="1200" kern="1200" baseline="0" dirty="0" err="1">
                <a:solidFill>
                  <a:schemeClr val="tx1"/>
                </a:solidFill>
                <a:effectLst/>
                <a:latin typeface="+mn-lt"/>
                <a:ea typeface="+mn-ea"/>
                <a:cs typeface="+mn-cs"/>
              </a:rPr>
              <a:t>ipad</a:t>
            </a:r>
            <a:r>
              <a:rPr lang="en-US" sz="1200" kern="1200" baseline="0" dirty="0">
                <a:solidFill>
                  <a:schemeClr val="tx1"/>
                </a:solidFill>
                <a:effectLst/>
                <a:latin typeface="+mn-lt"/>
                <a:ea typeface="+mn-ea"/>
                <a:cs typeface="+mn-cs"/>
              </a:rPr>
              <a:t> or laptop.  The </a:t>
            </a:r>
            <a:r>
              <a:rPr lang="en-US" sz="1200" kern="1200" baseline="0" dirty="0" err="1">
                <a:solidFill>
                  <a:schemeClr val="tx1"/>
                </a:solidFill>
                <a:effectLst/>
                <a:latin typeface="+mn-lt"/>
                <a:ea typeface="+mn-ea"/>
                <a:cs typeface="+mn-cs"/>
              </a:rPr>
              <a:t>ipad</a:t>
            </a:r>
            <a:r>
              <a:rPr lang="en-US" sz="1200" kern="1200" baseline="0" dirty="0">
                <a:solidFill>
                  <a:schemeClr val="tx1"/>
                </a:solidFill>
                <a:effectLst/>
                <a:latin typeface="+mn-lt"/>
                <a:ea typeface="+mn-ea"/>
                <a:cs typeface="+mn-cs"/>
              </a:rPr>
              <a:t> login code is 1234.  Please open Chrome and type in….(this will be shown on screen).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BDE9B78-F0C4-4620-AD39-F86112F0A299}" type="slidenum">
              <a:rPr lang="en-US" smtClean="0"/>
              <a:t>33</a:t>
            </a:fld>
            <a:endParaRPr lang="en-US"/>
          </a:p>
        </p:txBody>
      </p:sp>
    </p:spTree>
    <p:extLst>
      <p:ext uri="{BB962C8B-B14F-4D97-AF65-F5344CB8AC3E}">
        <p14:creationId xmlns:p14="http://schemas.microsoft.com/office/powerpoint/2010/main" val="2369735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Soil particles contain negative charges; Positively charged molecules are held onto soil particles.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4</a:t>
            </a:fld>
            <a:endParaRPr lang="en-US"/>
          </a:p>
        </p:txBody>
      </p:sp>
    </p:spTree>
    <p:extLst>
      <p:ext uri="{BB962C8B-B14F-4D97-AF65-F5344CB8AC3E}">
        <p14:creationId xmlns:p14="http://schemas.microsoft.com/office/powerpoint/2010/main" val="341148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6</a:t>
            </a:fld>
            <a:endParaRPr lang="en-US"/>
          </a:p>
        </p:txBody>
      </p:sp>
    </p:spTree>
    <p:extLst>
      <p:ext uri="{BB962C8B-B14F-4D97-AF65-F5344CB8AC3E}">
        <p14:creationId xmlns:p14="http://schemas.microsoft.com/office/powerpoint/2010/main" val="402769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Soil acidification: NH4 </a:t>
            </a:r>
            <a:r>
              <a:rPr lang="en-US" dirty="0">
                <a:sym typeface="Wingdings" pitchFamily="2" charset="2"/>
              </a:rPr>
              <a:t> NH3 + H</a:t>
            </a:r>
            <a:endParaRPr lang="en-US" dirty="0"/>
          </a:p>
          <a:p>
            <a:endParaRPr lang="en-US" dirty="0"/>
          </a:p>
        </p:txBody>
      </p:sp>
      <p:sp>
        <p:nvSpPr>
          <p:cNvPr id="4" name="Slide Number Placeholder 3"/>
          <p:cNvSpPr>
            <a:spLocks noGrp="1"/>
          </p:cNvSpPr>
          <p:nvPr>
            <p:ph type="sldNum" sz="quarter" idx="5"/>
          </p:nvPr>
        </p:nvSpPr>
        <p:spPr/>
        <p:txBody>
          <a:bodyPr/>
          <a:lstStyle/>
          <a:p>
            <a:fld id="{93C01F94-D972-F84F-9A4F-5D26C79FCC7F}" type="slidenum">
              <a:rPr lang="en-US" smtClean="0"/>
              <a:t>7</a:t>
            </a:fld>
            <a:endParaRPr lang="en-US"/>
          </a:p>
        </p:txBody>
      </p:sp>
    </p:spTree>
    <p:extLst>
      <p:ext uri="{BB962C8B-B14F-4D97-AF65-F5344CB8AC3E}">
        <p14:creationId xmlns:p14="http://schemas.microsoft.com/office/powerpoint/2010/main" val="227294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Haber-Bosch process</a:t>
            </a:r>
            <a:r>
              <a:rPr lang="en-US" baseline="0" dirty="0"/>
              <a:t> (1910) fixing ammonia at faster rates</a:t>
            </a:r>
            <a:r>
              <a:rPr lang="mr-IN" baseline="0" dirty="0"/>
              <a:t>–</a:t>
            </a:r>
            <a:r>
              <a:rPr lang="en-US" baseline="0" dirty="0"/>
              <a:t> large loss via nitrification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More reactive N entering the environment than is being removed via denitrification. </a:t>
            </a:r>
            <a:endParaRPr lang="en-US" dirty="0"/>
          </a:p>
        </p:txBody>
      </p:sp>
      <p:sp>
        <p:nvSpPr>
          <p:cNvPr id="4" name="Slide Number Placeholder 3"/>
          <p:cNvSpPr>
            <a:spLocks noGrp="1"/>
          </p:cNvSpPr>
          <p:nvPr>
            <p:ph type="sldNum" sz="quarter" idx="10"/>
          </p:nvPr>
        </p:nvSpPr>
        <p:spPr/>
        <p:txBody>
          <a:bodyPr/>
          <a:lstStyle/>
          <a:p>
            <a:fld id="{BCA7445B-482C-C943-949C-12331CF898E8}" type="slidenum">
              <a:rPr lang="en-US" smtClean="0"/>
              <a:t>8</a:t>
            </a:fld>
            <a:endParaRPr lang="en-US"/>
          </a:p>
        </p:txBody>
      </p:sp>
    </p:spTree>
    <p:extLst>
      <p:ext uri="{BB962C8B-B14F-4D97-AF65-F5344CB8AC3E}">
        <p14:creationId xmlns:p14="http://schemas.microsoft.com/office/powerpoint/2010/main" val="132634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7445B-482C-C943-949C-12331CF898E8}" type="slidenum">
              <a:rPr lang="en-US" smtClean="0"/>
              <a:t>9</a:t>
            </a:fld>
            <a:endParaRPr lang="en-US"/>
          </a:p>
        </p:txBody>
      </p:sp>
    </p:spTree>
    <p:extLst>
      <p:ext uri="{BB962C8B-B14F-4D97-AF65-F5344CB8AC3E}">
        <p14:creationId xmlns:p14="http://schemas.microsoft.com/office/powerpoint/2010/main" val="241914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cropland soils contribute? </a:t>
            </a:r>
          </a:p>
        </p:txBody>
      </p:sp>
      <p:sp>
        <p:nvSpPr>
          <p:cNvPr id="4" name="Slide Number Placeholder 3"/>
          <p:cNvSpPr>
            <a:spLocks noGrp="1"/>
          </p:cNvSpPr>
          <p:nvPr>
            <p:ph type="sldNum" sz="quarter" idx="5"/>
          </p:nvPr>
        </p:nvSpPr>
        <p:spPr/>
        <p:txBody>
          <a:bodyPr/>
          <a:lstStyle/>
          <a:p>
            <a:fld id="{93C01F94-D972-F84F-9A4F-5D26C79FCC7F}" type="slidenum">
              <a:rPr lang="en-US" smtClean="0"/>
              <a:t>10</a:t>
            </a:fld>
            <a:endParaRPr lang="en-US"/>
          </a:p>
        </p:txBody>
      </p:sp>
    </p:spTree>
    <p:extLst>
      <p:ext uri="{BB962C8B-B14F-4D97-AF65-F5344CB8AC3E}">
        <p14:creationId xmlns:p14="http://schemas.microsoft.com/office/powerpoint/2010/main" val="122280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that increase emission – tillage allows more oxygen to enter the soil which impedes denitrification </a:t>
            </a:r>
          </a:p>
        </p:txBody>
      </p:sp>
      <p:sp>
        <p:nvSpPr>
          <p:cNvPr id="4" name="Slide Number Placeholder 3"/>
          <p:cNvSpPr>
            <a:spLocks noGrp="1"/>
          </p:cNvSpPr>
          <p:nvPr>
            <p:ph type="sldNum" sz="quarter" idx="5"/>
          </p:nvPr>
        </p:nvSpPr>
        <p:spPr/>
        <p:txBody>
          <a:bodyPr/>
          <a:lstStyle/>
          <a:p>
            <a:fld id="{93C01F94-D972-F84F-9A4F-5D26C79FCC7F}" type="slidenum">
              <a:rPr lang="en-US" smtClean="0"/>
              <a:t>11</a:t>
            </a:fld>
            <a:endParaRPr lang="en-US"/>
          </a:p>
        </p:txBody>
      </p:sp>
    </p:spTree>
    <p:extLst>
      <p:ext uri="{BB962C8B-B14F-4D97-AF65-F5344CB8AC3E}">
        <p14:creationId xmlns:p14="http://schemas.microsoft.com/office/powerpoint/2010/main" val="11015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1D3AE-CA6E-C34E-83D7-D6E92D3699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A461EF-113D-4A43-BA88-76F2F006CC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F075D-A0F9-2C48-922D-D9C3C0196A18}"/>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5" name="Footer Placeholder 4">
            <a:extLst>
              <a:ext uri="{FF2B5EF4-FFF2-40B4-BE49-F238E27FC236}">
                <a16:creationId xmlns:a16="http://schemas.microsoft.com/office/drawing/2014/main" id="{6359B5FC-0948-D245-96E4-1F61532FC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59623-D469-FE4C-AF97-43CC95A302F0}"/>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1335934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99AF-9943-7849-AC8F-BB45470868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3587FA-345F-2D43-8F9D-C99E5FCFA2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307B5-3888-5A45-9203-58424E491071}"/>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5" name="Footer Placeholder 4">
            <a:extLst>
              <a:ext uri="{FF2B5EF4-FFF2-40B4-BE49-F238E27FC236}">
                <a16:creationId xmlns:a16="http://schemas.microsoft.com/office/drawing/2014/main" id="{7344FFE7-29AA-834E-80C7-09D8F6869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F5B87-5C7E-D447-A396-9D364376A3E9}"/>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1750800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Content 8- yellow photo-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icture Placeholder 4"/>
          <p:cNvSpPr>
            <a:spLocks noGrp="1"/>
          </p:cNvSpPr>
          <p:nvPr>
            <p:ph type="pic" sz="quarter" idx="10" hasCustomPrompt="1"/>
          </p:nvPr>
        </p:nvSpPr>
        <p:spPr>
          <a:xfrm>
            <a:off x="0" y="0"/>
            <a:ext cx="6190735" cy="6857999"/>
          </a:xfrm>
        </p:spPr>
        <p:txBody>
          <a:bodyPr/>
          <a:lstStyle>
            <a:lvl1pPr>
              <a:defRPr baseline="0"/>
            </a:lvl1pPr>
          </a:lstStyle>
          <a:p>
            <a:r>
              <a:rPr lang="en-US" dirty="0"/>
              <a:t>Full bleed photo 585 x 655 </a:t>
            </a:r>
            <a:r>
              <a:rPr lang="en-US" dirty="0" err="1"/>
              <a:t>px</a:t>
            </a:r>
            <a:endParaRPr lang="en-US" dirty="0"/>
          </a:p>
        </p:txBody>
      </p:sp>
      <p:sp>
        <p:nvSpPr>
          <p:cNvPr id="2" name="Title 1"/>
          <p:cNvSpPr>
            <a:spLocks noGrp="1"/>
          </p:cNvSpPr>
          <p:nvPr>
            <p:ph type="title" hasCustomPrompt="1"/>
          </p:nvPr>
        </p:nvSpPr>
        <p:spPr>
          <a:xfrm>
            <a:off x="6400800" y="831469"/>
            <a:ext cx="5066270" cy="1325563"/>
          </a:xfrm>
        </p:spPr>
        <p:txBody>
          <a:bodyPr/>
          <a:lstStyle>
            <a:lvl1pPr>
              <a:defRPr baseline="0">
                <a:solidFill>
                  <a:schemeClr val="bg1"/>
                </a:solidFill>
              </a:defRPr>
            </a:lvl1pPr>
          </a:lstStyle>
          <a:p>
            <a:r>
              <a:rPr lang="en-US" dirty="0"/>
              <a:t>Click to edit title copy</a:t>
            </a:r>
          </a:p>
        </p:txBody>
      </p:sp>
      <p:sp>
        <p:nvSpPr>
          <p:cNvPr id="7" name="Text Placeholder 2"/>
          <p:cNvSpPr>
            <a:spLocks noGrp="1"/>
          </p:cNvSpPr>
          <p:nvPr>
            <p:ph idx="1"/>
          </p:nvPr>
        </p:nvSpPr>
        <p:spPr>
          <a:xfrm>
            <a:off x="6400800" y="2291969"/>
            <a:ext cx="5066270" cy="4351338"/>
          </a:xfrm>
          <a:prstGeom prst="rect">
            <a:avLst/>
          </a:prstGeom>
        </p:spPr>
        <p:txBody>
          <a:bodyPr vert="horz" lIns="91440" tIns="45720" rIns="91440" bIns="45720" rtlCol="0">
            <a:normAutofit/>
          </a:bodyPr>
          <a:lstStyle>
            <a:lvl1pPr marL="0" indent="0">
              <a:buNone/>
              <a:defRPr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idx="11" hasCustomPrompt="1"/>
          </p:nvPr>
        </p:nvSpPr>
        <p:spPr>
          <a:xfrm>
            <a:off x="219867" y="6052126"/>
            <a:ext cx="5751000" cy="805873"/>
          </a:xfrm>
          <a:prstGeom prst="rect">
            <a:avLst/>
          </a:prstGeom>
        </p:spPr>
        <p:txBody>
          <a:bodyPr vert="horz" lIns="91440" tIns="45720" rIns="91440" bIns="45720" rtlCol="0">
            <a:normAutofit/>
          </a:bodyPr>
          <a:lstStyle>
            <a:lvl1pPr marL="0" indent="0">
              <a:buNone/>
              <a:defRPr sz="1600" i="1"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en-US" dirty="0"/>
              <a:t>Click to edit caption text</a:t>
            </a:r>
          </a:p>
        </p:txBody>
      </p:sp>
    </p:spTree>
    <p:extLst>
      <p:ext uri="{BB962C8B-B14F-4D97-AF65-F5344CB8AC3E}">
        <p14:creationId xmlns:p14="http://schemas.microsoft.com/office/powerpoint/2010/main" val="20125149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Content 8- lt green photo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4"/>
          <p:cNvSpPr>
            <a:spLocks noGrp="1"/>
          </p:cNvSpPr>
          <p:nvPr>
            <p:ph type="pic" sz="quarter" idx="10" hasCustomPrompt="1"/>
          </p:nvPr>
        </p:nvSpPr>
        <p:spPr>
          <a:xfrm>
            <a:off x="0" y="1"/>
            <a:ext cx="6190735" cy="6857999"/>
          </a:xfrm>
        </p:spPr>
        <p:txBody>
          <a:bodyPr/>
          <a:lstStyle/>
          <a:p>
            <a:r>
              <a:rPr lang="en-US" dirty="0"/>
              <a:t>Full bleed photo 585 x 655 </a:t>
            </a:r>
            <a:r>
              <a:rPr lang="en-US" dirty="0" err="1"/>
              <a:t>px</a:t>
            </a:r>
            <a:endParaRPr lang="en-US" dirty="0"/>
          </a:p>
        </p:txBody>
      </p:sp>
      <p:sp>
        <p:nvSpPr>
          <p:cNvPr id="5" name="Title 1"/>
          <p:cNvSpPr>
            <a:spLocks noGrp="1"/>
          </p:cNvSpPr>
          <p:nvPr>
            <p:ph type="title" hasCustomPrompt="1"/>
          </p:nvPr>
        </p:nvSpPr>
        <p:spPr>
          <a:xfrm>
            <a:off x="6400800" y="831469"/>
            <a:ext cx="4687824" cy="1325563"/>
          </a:xfrm>
        </p:spPr>
        <p:txBody>
          <a:bodyPr/>
          <a:lstStyle>
            <a:lvl1pPr>
              <a:defRPr baseline="0">
                <a:solidFill>
                  <a:schemeClr val="bg1"/>
                </a:solidFill>
              </a:defRPr>
            </a:lvl1pPr>
          </a:lstStyle>
          <a:p>
            <a:r>
              <a:rPr lang="en-US" dirty="0"/>
              <a:t>Click to edit title copy</a:t>
            </a:r>
          </a:p>
        </p:txBody>
      </p:sp>
      <p:sp>
        <p:nvSpPr>
          <p:cNvPr id="13" name="Text Placeholder 2"/>
          <p:cNvSpPr>
            <a:spLocks noGrp="1"/>
          </p:cNvSpPr>
          <p:nvPr>
            <p:ph idx="1"/>
          </p:nvPr>
        </p:nvSpPr>
        <p:spPr>
          <a:xfrm>
            <a:off x="6400800" y="2291969"/>
            <a:ext cx="4687824"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idx="11" hasCustomPrompt="1"/>
          </p:nvPr>
        </p:nvSpPr>
        <p:spPr>
          <a:xfrm>
            <a:off x="247134" y="6059440"/>
            <a:ext cx="5696465" cy="798560"/>
          </a:xfrm>
          <a:prstGeom prst="rect">
            <a:avLst/>
          </a:prstGeom>
        </p:spPr>
        <p:txBody>
          <a:bodyPr vert="horz" lIns="91440" tIns="45720" rIns="91440" bIns="45720" rtlCol="0">
            <a:normAutofit/>
          </a:bodyPr>
          <a:lstStyle>
            <a:lvl1pPr marL="0" indent="0">
              <a:buNone/>
              <a:defRPr sz="1600" i="1" baseline="0"/>
            </a:lvl1pPr>
          </a:lstStyle>
          <a:p>
            <a:pPr lvl="0"/>
            <a:r>
              <a:rPr lang="en-US" dirty="0"/>
              <a:t>Click to edit caption text</a:t>
            </a:r>
          </a:p>
        </p:txBody>
      </p:sp>
    </p:spTree>
    <p:extLst>
      <p:ext uri="{BB962C8B-B14F-4D97-AF65-F5344CB8AC3E}">
        <p14:creationId xmlns:p14="http://schemas.microsoft.com/office/powerpoint/2010/main" val="38437325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Content 8- mid blue photo lef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Picture Placeholder 4"/>
          <p:cNvSpPr>
            <a:spLocks noGrp="1"/>
          </p:cNvSpPr>
          <p:nvPr>
            <p:ph type="pic" sz="quarter" idx="10" hasCustomPrompt="1"/>
          </p:nvPr>
        </p:nvSpPr>
        <p:spPr>
          <a:xfrm>
            <a:off x="0" y="1"/>
            <a:ext cx="6190735" cy="6857999"/>
          </a:xfrm>
        </p:spPr>
        <p:txBody>
          <a:bodyPr/>
          <a:lstStyle/>
          <a:p>
            <a:r>
              <a:rPr lang="en-US" dirty="0"/>
              <a:t>Full bleed photo 585 x 655 </a:t>
            </a:r>
            <a:r>
              <a:rPr lang="en-US" dirty="0" err="1"/>
              <a:t>px</a:t>
            </a:r>
            <a:endParaRPr lang="en-US" dirty="0"/>
          </a:p>
        </p:txBody>
      </p:sp>
      <p:sp>
        <p:nvSpPr>
          <p:cNvPr id="5" name="Title 1"/>
          <p:cNvSpPr>
            <a:spLocks noGrp="1"/>
          </p:cNvSpPr>
          <p:nvPr>
            <p:ph type="title" hasCustomPrompt="1"/>
          </p:nvPr>
        </p:nvSpPr>
        <p:spPr>
          <a:xfrm>
            <a:off x="6400799" y="831469"/>
            <a:ext cx="5239265" cy="1325563"/>
          </a:xfrm>
        </p:spPr>
        <p:txBody>
          <a:bodyPr/>
          <a:lstStyle>
            <a:lvl1pPr>
              <a:defRPr baseline="0">
                <a:solidFill>
                  <a:schemeClr val="bg1"/>
                </a:solidFill>
              </a:defRPr>
            </a:lvl1pPr>
          </a:lstStyle>
          <a:p>
            <a:r>
              <a:rPr lang="en-US" dirty="0"/>
              <a:t>Click to edit title copy</a:t>
            </a:r>
          </a:p>
        </p:txBody>
      </p:sp>
      <p:sp>
        <p:nvSpPr>
          <p:cNvPr id="8" name="Text Placeholder 2"/>
          <p:cNvSpPr>
            <a:spLocks noGrp="1"/>
          </p:cNvSpPr>
          <p:nvPr>
            <p:ph idx="1"/>
          </p:nvPr>
        </p:nvSpPr>
        <p:spPr>
          <a:xfrm>
            <a:off x="6400798" y="2291969"/>
            <a:ext cx="5239266"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idx="11" hasCustomPrompt="1"/>
          </p:nvPr>
        </p:nvSpPr>
        <p:spPr>
          <a:xfrm>
            <a:off x="216243" y="5972941"/>
            <a:ext cx="5758248" cy="885059"/>
          </a:xfrm>
          <a:prstGeom prst="rect">
            <a:avLst/>
          </a:prstGeom>
        </p:spPr>
        <p:txBody>
          <a:bodyPr vert="horz" lIns="91440" tIns="45720" rIns="91440" bIns="45720" rtlCol="0">
            <a:normAutofit/>
          </a:bodyPr>
          <a:lstStyle>
            <a:lvl1pPr marL="0" indent="0">
              <a:buNone/>
              <a:defRPr sz="1600" b="0" i="1" baseline="0">
                <a:latin typeface="Raleway" charset="0"/>
                <a:ea typeface="Raleway" charset="0"/>
                <a:cs typeface="Raleway" charset="0"/>
              </a:defRPr>
            </a:lvl1pPr>
          </a:lstStyle>
          <a:p>
            <a:pPr lvl="0"/>
            <a:r>
              <a:rPr lang="en-US" dirty="0"/>
              <a:t>Click to edit caption text</a:t>
            </a:r>
          </a:p>
        </p:txBody>
      </p:sp>
    </p:spTree>
    <p:extLst>
      <p:ext uri="{BB962C8B-B14F-4D97-AF65-F5344CB8AC3E}">
        <p14:creationId xmlns:p14="http://schemas.microsoft.com/office/powerpoint/2010/main" val="3068021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EF5506-2555-AC43-A216-9A18A3C9EC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5C034D-4A2C-524A-A177-A935682578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BC50A-8AE1-E34C-8D20-7F451B369026}"/>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5" name="Footer Placeholder 4">
            <a:extLst>
              <a:ext uri="{FF2B5EF4-FFF2-40B4-BE49-F238E27FC236}">
                <a16:creationId xmlns:a16="http://schemas.microsoft.com/office/drawing/2014/main" id="{AA5C6736-3845-5D49-A868-13A5E8409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2FB52-6056-254F-87C5-47B016CA7EB3}"/>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2870198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Content 5-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3024" y="831469"/>
            <a:ext cx="10961750" cy="1330706"/>
          </a:xfrm>
        </p:spPr>
        <p:txBody>
          <a:bodyPr/>
          <a:lstStyle/>
          <a:p>
            <a:r>
              <a:rPr lang="en-US" dirty="0"/>
              <a:t>Click to edit title copy</a:t>
            </a:r>
          </a:p>
        </p:txBody>
      </p:sp>
      <p:sp>
        <p:nvSpPr>
          <p:cNvPr id="5" name="Text Placeholder 2"/>
          <p:cNvSpPr>
            <a:spLocks noGrp="1"/>
          </p:cNvSpPr>
          <p:nvPr>
            <p:ph idx="1"/>
          </p:nvPr>
        </p:nvSpPr>
        <p:spPr>
          <a:xfrm>
            <a:off x="573023" y="2291969"/>
            <a:ext cx="10961751" cy="3784981"/>
          </a:xfrm>
          <a:prstGeom prst="rect">
            <a:avLst/>
          </a:prstGeom>
        </p:spPr>
        <p:txBody>
          <a:bodyPr vert="horz" lIns="91440" tIns="45720" rIns="91440" bIns="45720" rtlCol="0">
            <a:normAutofit/>
          </a:bodyPr>
          <a:lstStyle>
            <a:lvl1pPr marL="0" indent="0">
              <a:buFont typeface="Arial" charset="0"/>
              <a:buNone/>
              <a:defRPr b="1" i="0" baseline="0">
                <a:solidFill>
                  <a:schemeClr val="bg1"/>
                </a:solidFill>
                <a:latin typeface="Raleway SemiBold" charset="0"/>
                <a:ea typeface="Raleway SemiBold" charset="0"/>
                <a:cs typeface="Raleway SemiBold" charset="0"/>
              </a:defRPr>
            </a:lvl1pPr>
            <a:lvl2pPr>
              <a:defRPr b="1" i="0" baseline="0">
                <a:solidFill>
                  <a:schemeClr val="bg1"/>
                </a:solidFill>
                <a:latin typeface="Raleway SemiBold" charset="0"/>
                <a:ea typeface="Raleway SemiBold" charset="0"/>
                <a:cs typeface="Raleway SemiBold" charset="0"/>
              </a:defRPr>
            </a:lvl2pPr>
            <a:lvl3pPr>
              <a:defRPr b="1" i="0" baseline="0">
                <a:solidFill>
                  <a:schemeClr val="bg1"/>
                </a:solidFill>
                <a:latin typeface="Raleway SemiBold" charset="0"/>
                <a:ea typeface="Raleway SemiBold" charset="0"/>
                <a:cs typeface="Raleway SemiBold" charset="0"/>
              </a:defRPr>
            </a:lvl3pPr>
            <a:lvl4pPr>
              <a:defRPr b="1" i="0" baseline="0">
                <a:solidFill>
                  <a:schemeClr val="bg1"/>
                </a:solidFill>
                <a:latin typeface="Raleway SemiBold" charset="0"/>
                <a:ea typeface="Raleway SemiBold" charset="0"/>
                <a:cs typeface="Raleway SemiBold" charset="0"/>
              </a:defRPr>
            </a:lvl4pPr>
            <a:lvl5pPr>
              <a:defRPr b="1" i="0" baseline="0">
                <a:solidFill>
                  <a:schemeClr val="bg1"/>
                </a:solidFill>
                <a:latin typeface="Raleway SemiBold" charset="0"/>
                <a:ea typeface="Raleway SemiBold" charset="0"/>
                <a:cs typeface="Raleway SemiBold"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697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Content 5- two column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573024" y="831469"/>
            <a:ext cx="10961750" cy="1330706"/>
          </a:xfrm>
        </p:spPr>
        <p:txBody>
          <a:bodyPr/>
          <a:lstStyle/>
          <a:p>
            <a:r>
              <a:rPr lang="en-US" dirty="0"/>
              <a:t>Click to edit title copy</a:t>
            </a:r>
          </a:p>
        </p:txBody>
      </p:sp>
      <p:sp>
        <p:nvSpPr>
          <p:cNvPr id="11"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82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411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341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5352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4089692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6695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245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19D1-44B5-E04A-B574-EF0EA6B998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558A13-15B7-E34C-AFE1-51A3502D06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763FC-AE5F-AB40-8E28-A82A28773507}"/>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5" name="Footer Placeholder 4">
            <a:extLst>
              <a:ext uri="{FF2B5EF4-FFF2-40B4-BE49-F238E27FC236}">
                <a16:creationId xmlns:a16="http://schemas.microsoft.com/office/drawing/2014/main" id="{B7DBB39D-A447-684C-9818-8632B79F9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06E8A-41B9-E440-AD13-0F66F0B0E039}"/>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76137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8766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653265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92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9841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74547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9737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95040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1238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29604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56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0336-C403-484B-8CFE-348628C12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03DE82-C299-9443-9DD3-9CF51774C4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EBC155-FAB2-9244-9314-03922A61D3EE}"/>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5" name="Footer Placeholder 4">
            <a:extLst>
              <a:ext uri="{FF2B5EF4-FFF2-40B4-BE49-F238E27FC236}">
                <a16:creationId xmlns:a16="http://schemas.microsoft.com/office/drawing/2014/main" id="{EDBC8B60-6986-6E4E-9BF0-89868C4BD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302A6-ACD2-C446-A5F6-78A52823E13B}"/>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1114150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a:ln>
            <a:solidFill>
              <a:schemeClr val="accent1"/>
            </a:solidFill>
          </a:ln>
        </p:spPr>
      </p:pic>
      <p:sp>
        <p:nvSpPr>
          <p:cNvPr id="2" name="Title 1"/>
          <p:cNvSpPr>
            <a:spLocks noGrp="1"/>
          </p:cNvSpPr>
          <p:nvPr>
            <p:ph type="title" hasCustomPrompt="1"/>
          </p:nvPr>
        </p:nvSpPr>
        <p:spPr>
          <a:xfrm>
            <a:off x="0" y="2674302"/>
            <a:ext cx="12192000" cy="1509395"/>
          </a:xfrm>
        </p:spPr>
        <p:txBody>
          <a:bodyPr>
            <a:noAutofit/>
          </a:bodyPr>
          <a:lstStyle>
            <a:lvl1pPr algn="ctr">
              <a:defRPr sz="14000" baseline="0">
                <a:solidFill>
                  <a:schemeClr val="bg1"/>
                </a:solidFill>
              </a:defRPr>
            </a:lvl1pPr>
          </a:lstStyle>
          <a:p>
            <a:r>
              <a:rPr lang="en-US" dirty="0"/>
              <a:t>Welcome</a:t>
            </a:r>
          </a:p>
        </p:txBody>
      </p:sp>
      <p:sp>
        <p:nvSpPr>
          <p:cNvPr id="6" name="Rectangle 5"/>
          <p:cNvSpPr/>
          <p:nvPr userDrawn="1"/>
        </p:nvSpPr>
        <p:spPr>
          <a:xfrm>
            <a:off x="5788036" y="1890231"/>
            <a:ext cx="615929" cy="161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
        <p:nvSpPr>
          <p:cNvPr id="7" name="Rectangle 6"/>
          <p:cNvSpPr/>
          <p:nvPr userDrawn="1"/>
        </p:nvSpPr>
        <p:spPr>
          <a:xfrm>
            <a:off x="5788036" y="4806461"/>
            <a:ext cx="615929" cy="161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pic>
        <p:nvPicPr>
          <p:cNvPr id="3" name="Picture 2"/>
          <p:cNvPicPr>
            <a:picLocks noChangeAspect="1"/>
          </p:cNvPicPr>
          <p:nvPr userDrawn="1"/>
        </p:nvPicPr>
        <p:blipFill>
          <a:blip r:embed="rId3"/>
          <a:stretch>
            <a:fillRect/>
          </a:stretch>
        </p:blipFill>
        <p:spPr>
          <a:xfrm>
            <a:off x="8366441" y="5769421"/>
            <a:ext cx="3400442" cy="869338"/>
          </a:xfrm>
          <a:prstGeom prst="rect">
            <a:avLst/>
          </a:prstGeom>
        </p:spPr>
      </p:pic>
    </p:spTree>
    <p:extLst>
      <p:ext uri="{BB962C8B-B14F-4D97-AF65-F5344CB8AC3E}">
        <p14:creationId xmlns:p14="http://schemas.microsoft.com/office/powerpoint/2010/main" val="2311134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4" name="Rectangle 3"/>
          <p:cNvSpPr/>
          <p:nvPr userDrawn="1"/>
        </p:nvSpPr>
        <p:spPr>
          <a:xfrm>
            <a:off x="0" y="0"/>
            <a:ext cx="6096000" cy="6858000"/>
          </a:xfrm>
          <a:prstGeom prst="rect">
            <a:avLst/>
          </a:prstGeom>
          <a:solidFill>
            <a:srgbClr val="007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557561" y="1629631"/>
            <a:ext cx="5363737" cy="2246769"/>
          </a:xfrm>
          <a:prstGeom prst="rect">
            <a:avLst/>
          </a:prstGeom>
          <a:noFill/>
        </p:spPr>
        <p:txBody>
          <a:bodyPr wrap="square" rtlCol="0">
            <a:spAutoFit/>
          </a:bodyPr>
          <a:lstStyle/>
          <a:p>
            <a:r>
              <a:rPr lang="en-US" sz="7000" b="1" i="0" dirty="0">
                <a:solidFill>
                  <a:schemeClr val="bg1"/>
                </a:solidFill>
                <a:latin typeface="Times New Roman" charset="0"/>
              </a:rPr>
              <a:t>University </a:t>
            </a:r>
            <a:br>
              <a:rPr lang="en-US" sz="7000" b="1" i="0" dirty="0">
                <a:solidFill>
                  <a:schemeClr val="bg1"/>
                </a:solidFill>
                <a:latin typeface="Times New Roman" charset="0"/>
              </a:rPr>
            </a:br>
            <a:r>
              <a:rPr lang="en-US" sz="7000" b="1" i="0" baseline="0" dirty="0">
                <a:solidFill>
                  <a:schemeClr val="bg1"/>
                </a:solidFill>
                <a:latin typeface="Times New Roman" charset="0"/>
              </a:rPr>
              <a:t>of Vermont</a:t>
            </a:r>
            <a:endParaRPr lang="en-US" sz="7000" b="1" i="0" dirty="0">
              <a:solidFill>
                <a:schemeClr val="bg1"/>
              </a:solidFill>
              <a:latin typeface="Times New Roman" charset="0"/>
            </a:endParaRPr>
          </a:p>
        </p:txBody>
      </p:sp>
      <p:sp>
        <p:nvSpPr>
          <p:cNvPr id="6" name="TextBox 5"/>
          <p:cNvSpPr txBox="1"/>
          <p:nvPr userDrawn="1"/>
        </p:nvSpPr>
        <p:spPr>
          <a:xfrm>
            <a:off x="557561" y="4605453"/>
            <a:ext cx="3267307" cy="400110"/>
          </a:xfrm>
          <a:prstGeom prst="rect">
            <a:avLst/>
          </a:prstGeom>
          <a:noFill/>
        </p:spPr>
        <p:txBody>
          <a:bodyPr wrap="square" rtlCol="0">
            <a:spAutoFit/>
          </a:bodyPr>
          <a:lstStyle/>
          <a:p>
            <a:r>
              <a:rPr lang="en-US" sz="2000" b="1" i="0" baseline="0" dirty="0">
                <a:solidFill>
                  <a:schemeClr val="bg1"/>
                </a:solidFill>
                <a:latin typeface="Century Gothic" charset="0"/>
              </a:rPr>
              <a:t>Since 1791</a:t>
            </a:r>
          </a:p>
        </p:txBody>
      </p:sp>
      <p:sp>
        <p:nvSpPr>
          <p:cNvPr id="7" name="Rectangle 6"/>
          <p:cNvSpPr/>
          <p:nvPr userDrawn="1"/>
        </p:nvSpPr>
        <p:spPr>
          <a:xfrm>
            <a:off x="635618" y="4137103"/>
            <a:ext cx="646771" cy="198609"/>
          </a:xfrm>
          <a:prstGeom prst="rect">
            <a:avLst/>
          </a:prstGeom>
          <a:solidFill>
            <a:srgbClr val="B2D2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519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5103"/>
            <a:ext cx="12192000" cy="6858000"/>
          </a:xfrm>
          <a:prstGeom prst="rect">
            <a:avLst/>
          </a:prstGeom>
        </p:spPr>
      </p:pic>
      <p:sp>
        <p:nvSpPr>
          <p:cNvPr id="2" name="Title 1"/>
          <p:cNvSpPr>
            <a:spLocks noGrp="1"/>
          </p:cNvSpPr>
          <p:nvPr>
            <p:ph type="title" hasCustomPrompt="1"/>
          </p:nvPr>
        </p:nvSpPr>
        <p:spPr>
          <a:xfrm>
            <a:off x="573024" y="2116571"/>
            <a:ext cx="11005257" cy="553058"/>
          </a:xfrm>
        </p:spPr>
        <p:txBody>
          <a:bodyPr>
            <a:noAutofit/>
          </a:bodyPr>
          <a:lstStyle>
            <a:lvl1pPr algn="ctr">
              <a:defRPr sz="5000" b="0" i="0" baseline="0">
                <a:latin typeface="Impact" charset="0"/>
              </a:defRPr>
            </a:lvl1pPr>
          </a:lstStyle>
          <a:p>
            <a:r>
              <a:rPr lang="en-US" dirty="0"/>
              <a:t>CLICK TO EDIT TEXT COPY</a:t>
            </a:r>
          </a:p>
        </p:txBody>
      </p:sp>
      <p:pic>
        <p:nvPicPr>
          <p:cNvPr id="6" name="Picture 5"/>
          <p:cNvPicPr>
            <a:picLocks noChangeAspect="1"/>
          </p:cNvPicPr>
          <p:nvPr userDrawn="1"/>
        </p:nvPicPr>
        <p:blipFill>
          <a:blip r:embed="rId3"/>
          <a:stretch>
            <a:fillRect/>
          </a:stretch>
        </p:blipFill>
        <p:spPr>
          <a:xfrm>
            <a:off x="4359195" y="5322741"/>
            <a:ext cx="3541266" cy="905341"/>
          </a:xfrm>
          <a:prstGeom prst="rect">
            <a:avLst/>
          </a:prstGeom>
        </p:spPr>
      </p:pic>
    </p:spTree>
    <p:extLst>
      <p:ext uri="{BB962C8B-B14F-4D97-AF65-F5344CB8AC3E}">
        <p14:creationId xmlns:p14="http://schemas.microsoft.com/office/powerpoint/2010/main" val="262831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2116570"/>
            <a:ext cx="11005257" cy="752753"/>
          </a:xfrm>
        </p:spPr>
        <p:txBody>
          <a:bodyPr>
            <a:normAutofit/>
          </a:bodyPr>
          <a:lstStyle>
            <a:lvl1pPr algn="ctr">
              <a:defRPr sz="3200" b="0" i="0" baseline="0">
                <a:solidFill>
                  <a:srgbClr val="B2D23E"/>
                </a:solidFill>
                <a:latin typeface="Impact" charset="0"/>
              </a:defRPr>
            </a:lvl1pPr>
          </a:lstStyle>
          <a:p>
            <a:pPr algn="ctr"/>
            <a:r>
              <a:rPr lang="en-US" sz="5000" cap="all" baseline="0" dirty="0">
                <a:solidFill>
                  <a:srgbClr val="B2D23E"/>
                </a:solidFill>
                <a:latin typeface="Impact" charset="0"/>
              </a:rPr>
              <a:t>CLICK TO EDIT TEXT</a:t>
            </a:r>
          </a:p>
        </p:txBody>
      </p:sp>
    </p:spTree>
    <p:extLst>
      <p:ext uri="{BB962C8B-B14F-4D97-AF65-F5344CB8AC3E}">
        <p14:creationId xmlns:p14="http://schemas.microsoft.com/office/powerpoint/2010/main" val="3075335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ontent 1- one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5162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ontent 1-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Text Placeholder 2"/>
          <p:cNvSpPr>
            <a:spLocks noGrp="1"/>
          </p:cNvSpPr>
          <p:nvPr>
            <p:ph idx="1" hasCustomPrompt="1"/>
          </p:nvPr>
        </p:nvSpPr>
        <p:spPr>
          <a:xfrm>
            <a:off x="573024" y="2291969"/>
            <a:ext cx="5054053" cy="4351338"/>
          </a:xfrm>
          <a:prstGeom prst="rect">
            <a:avLst/>
          </a:prstGeom>
        </p:spPr>
        <p:txBody>
          <a:bodyPr vert="horz" lIns="91440" tIns="45720" rIns="91440" bIns="45720" rtlCol="0">
            <a:normAutofit/>
          </a:bodyPr>
          <a:lstStyle>
            <a:lvl1pPr>
              <a:defRPr baseline="0"/>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0"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2691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ontent 1- one column w/chart+ Content 1- one column with 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7" name="Content Placeholder 6"/>
          <p:cNvSpPr>
            <a:spLocks noGrp="1"/>
          </p:cNvSpPr>
          <p:nvPr>
            <p:ph sz="quarter" idx="10" hasCustomPrompt="1"/>
          </p:nvPr>
        </p:nvSpPr>
        <p:spPr>
          <a:xfrm>
            <a:off x="573024" y="2298081"/>
            <a:ext cx="3626443" cy="3656989"/>
          </a:xfrm>
        </p:spPr>
        <p:txBody>
          <a:bodyPr/>
          <a:lstStyle>
            <a:lvl1pPr marL="0" indent="0">
              <a:buFont typeface="Arial" charset="0"/>
              <a:buNone/>
              <a:defRPr/>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hart Placeholder 8"/>
          <p:cNvSpPr>
            <a:spLocks noGrp="1"/>
          </p:cNvSpPr>
          <p:nvPr>
            <p:ph type="chart" sz="quarter" idx="11"/>
          </p:nvPr>
        </p:nvSpPr>
        <p:spPr>
          <a:xfrm>
            <a:off x="4436533" y="2298081"/>
            <a:ext cx="6652155" cy="3575050"/>
          </a:xfrm>
        </p:spPr>
        <p:txBody>
          <a:bodyPr/>
          <a:lstStyle/>
          <a:p>
            <a:r>
              <a:rPr lang="en-US"/>
              <a:t>Click icon to add chart</a:t>
            </a:r>
          </a:p>
        </p:txBody>
      </p:sp>
    </p:spTree>
    <p:extLst>
      <p:ext uri="{BB962C8B-B14F-4D97-AF65-F5344CB8AC3E}">
        <p14:creationId xmlns:p14="http://schemas.microsoft.com/office/powerpoint/2010/main" val="858497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801220" cy="1325563"/>
          </a:xfrm>
        </p:spPr>
        <p:txBody>
          <a:bodyPr/>
          <a:lstStyle/>
          <a:p>
            <a:r>
              <a:rPr lang="en-US" dirty="0"/>
              <a:t>Click to edit title copy</a:t>
            </a:r>
          </a:p>
        </p:txBody>
      </p:sp>
      <p:sp>
        <p:nvSpPr>
          <p:cNvPr id="5" name="Content Placeholder 6"/>
          <p:cNvSpPr>
            <a:spLocks noGrp="1"/>
          </p:cNvSpPr>
          <p:nvPr>
            <p:ph sz="quarter" idx="10" hasCustomPrompt="1"/>
          </p:nvPr>
        </p:nvSpPr>
        <p:spPr>
          <a:xfrm>
            <a:off x="573024" y="2298081"/>
            <a:ext cx="3626443" cy="3656989"/>
          </a:xfrm>
        </p:spPr>
        <p:txBody>
          <a:bodyPr/>
          <a:lstStyle>
            <a:lvl1pPr marL="0" indent="0">
              <a:buFont typeface="Arial" charset="0"/>
              <a:buNone/>
              <a:defRPr/>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8" name="Table 7"/>
          <p:cNvGraphicFramePr>
            <a:graphicFrameLocks noGrp="1"/>
          </p:cNvGraphicFramePr>
          <p:nvPr userDrawn="1"/>
        </p:nvGraphicFramePr>
        <p:xfrm>
          <a:off x="4384907" y="2298079"/>
          <a:ext cx="6989337" cy="3656990"/>
        </p:xfrm>
        <a:graphic>
          <a:graphicData uri="http://schemas.openxmlformats.org/drawingml/2006/table">
            <a:tbl>
              <a:tblPr firstRow="1" bandRow="1">
                <a:tableStyleId>{5940675A-B579-460E-94D1-54222C63F5DA}</a:tableStyleId>
              </a:tblPr>
              <a:tblGrid>
                <a:gridCol w="2329779">
                  <a:extLst>
                    <a:ext uri="{9D8B030D-6E8A-4147-A177-3AD203B41FA5}">
                      <a16:colId xmlns:a16="http://schemas.microsoft.com/office/drawing/2014/main" val="20000"/>
                    </a:ext>
                  </a:extLst>
                </a:gridCol>
                <a:gridCol w="2329779">
                  <a:extLst>
                    <a:ext uri="{9D8B030D-6E8A-4147-A177-3AD203B41FA5}">
                      <a16:colId xmlns:a16="http://schemas.microsoft.com/office/drawing/2014/main" val="20001"/>
                    </a:ext>
                  </a:extLst>
                </a:gridCol>
                <a:gridCol w="2329779">
                  <a:extLst>
                    <a:ext uri="{9D8B030D-6E8A-4147-A177-3AD203B41FA5}">
                      <a16:colId xmlns:a16="http://schemas.microsoft.com/office/drawing/2014/main" val="20002"/>
                    </a:ext>
                  </a:extLst>
                </a:gridCol>
              </a:tblGrid>
              <a:tr h="731398">
                <a:tc>
                  <a:txBody>
                    <a:bodyPr/>
                    <a:lstStyle/>
                    <a:p>
                      <a:endParaRPr lang="en-US" dirty="0"/>
                    </a:p>
                  </a:txBody>
                  <a:tcPr/>
                </a:tc>
                <a:tc>
                  <a:txBody>
                    <a:bodyPr/>
                    <a:lstStyle/>
                    <a:p>
                      <a:endParaRPr lang="en-US" dirty="0">
                        <a:solidFill>
                          <a:schemeClr val="bg2">
                            <a:lumMod val="25000"/>
                          </a:schemeClr>
                        </a:solidFill>
                      </a:endParaRPr>
                    </a:p>
                  </a:txBody>
                  <a:tcPr/>
                </a:tc>
                <a:tc>
                  <a:txBody>
                    <a:bodyPr/>
                    <a:lstStyle/>
                    <a:p>
                      <a:endParaRPr lang="en-US"/>
                    </a:p>
                  </a:txBody>
                  <a:tcPr/>
                </a:tc>
                <a:extLst>
                  <a:ext uri="{0D108BD9-81ED-4DB2-BD59-A6C34878D82A}">
                    <a16:rowId xmlns:a16="http://schemas.microsoft.com/office/drawing/2014/main" val="10000"/>
                  </a:ext>
                </a:extLst>
              </a:tr>
              <a:tr h="73139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73139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73139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731398">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userDrawn="1"/>
        </p:nvGraphicFramePr>
        <p:xfrm>
          <a:off x="-591015" y="-1773044"/>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13820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9" name="Text Placeholder 2"/>
          <p:cNvSpPr>
            <a:spLocks noGrp="1"/>
          </p:cNvSpPr>
          <p:nvPr>
            <p:ph idx="1"/>
          </p:nvPr>
        </p:nvSpPr>
        <p:spPr>
          <a:xfrm>
            <a:off x="5687696" y="899806"/>
            <a:ext cx="536493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12"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14" name="TextBox 13"/>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Tree>
    <p:extLst>
      <p:ext uri="{BB962C8B-B14F-4D97-AF65-F5344CB8AC3E}">
        <p14:creationId xmlns:p14="http://schemas.microsoft.com/office/powerpoint/2010/main" val="1761158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1- one column w/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10"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6070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A852-4F4A-9746-BDF5-6D7EB9507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A7C55-F843-9740-B460-E3835A7EF7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CE3C7-0404-2041-B190-24D19C8098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656DD1-EEBF-6543-8812-A87555D4F8E2}"/>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6" name="Footer Placeholder 5">
            <a:extLst>
              <a:ext uri="{FF2B5EF4-FFF2-40B4-BE49-F238E27FC236}">
                <a16:creationId xmlns:a16="http://schemas.microsoft.com/office/drawing/2014/main" id="{74D86365-ABA9-B748-9204-3F222204A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8794E-5F22-014A-AA58-373A34A644E9}"/>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3234790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ontent 1- two column w/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4" name="Text Placeholder 2"/>
          <p:cNvSpPr>
            <a:spLocks noGrp="1"/>
          </p:cNvSpPr>
          <p:nvPr>
            <p:ph idx="1" hasCustomPrompt="1"/>
          </p:nvPr>
        </p:nvSpPr>
        <p:spPr>
          <a:xfrm>
            <a:off x="573023"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0"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0484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Content 1- two column w/chart+logo&#10;Title + Content 1- two column w/chart+logo&#10;Title + Content 1- two column w/chart+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5" name="Content Placeholder 6"/>
          <p:cNvSpPr>
            <a:spLocks noGrp="1"/>
          </p:cNvSpPr>
          <p:nvPr>
            <p:ph sz="quarter" idx="10" hasCustomPrompt="1"/>
          </p:nvPr>
        </p:nvSpPr>
        <p:spPr>
          <a:xfrm>
            <a:off x="573024" y="2427288"/>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8"/>
          <p:cNvSpPr>
            <a:spLocks noGrp="1"/>
          </p:cNvSpPr>
          <p:nvPr>
            <p:ph type="chart" sz="quarter" idx="11"/>
          </p:nvPr>
        </p:nvSpPr>
        <p:spPr>
          <a:xfrm>
            <a:off x="4436533" y="2427288"/>
            <a:ext cx="6652155" cy="3575050"/>
          </a:xfrm>
        </p:spPr>
        <p:txBody>
          <a:bodyPr/>
          <a:lstStyle/>
          <a:p>
            <a:r>
              <a:rPr lang="en-US"/>
              <a:t>Click icon to add chart</a:t>
            </a:r>
          </a:p>
        </p:txBody>
      </p:sp>
    </p:spTree>
    <p:extLst>
      <p:ext uri="{BB962C8B-B14F-4D97-AF65-F5344CB8AC3E}">
        <p14:creationId xmlns:p14="http://schemas.microsoft.com/office/powerpoint/2010/main" val="3501014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8"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5" name="Table 4"/>
          <p:cNvGraphicFramePr>
            <a:graphicFrameLocks noGrp="1"/>
          </p:cNvGraphicFramePr>
          <p:nvPr userDrawn="1"/>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7405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
        <p:nvSpPr>
          <p:cNvPr id="10" name="Text Placeholder 2"/>
          <p:cNvSpPr>
            <a:spLocks noGrp="1"/>
          </p:cNvSpPr>
          <p:nvPr>
            <p:ph idx="1"/>
          </p:nvPr>
        </p:nvSpPr>
        <p:spPr>
          <a:xfrm>
            <a:off x="5665119" y="899805"/>
            <a:ext cx="5236430" cy="50494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6893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ontent 1-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1591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ontent 1-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6" name="Text Placeholder 2"/>
          <p:cNvSpPr>
            <a:spLocks noGrp="1"/>
          </p:cNvSpPr>
          <p:nvPr>
            <p:ph idx="11" hasCustomPrompt="1"/>
          </p:nvPr>
        </p:nvSpPr>
        <p:spPr>
          <a:xfrm>
            <a:off x="573024" y="2291969"/>
            <a:ext cx="5054052" cy="3757139"/>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2" hasCustomPrompt="1"/>
          </p:nvPr>
        </p:nvSpPr>
        <p:spPr>
          <a:xfrm>
            <a:off x="6034572" y="2291968"/>
            <a:ext cx="5054052" cy="3757139"/>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1367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ontent 1- two column w/chart+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7"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1607043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5"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6" name="Table 5"/>
          <p:cNvGraphicFramePr>
            <a:graphicFrameLocks noGrp="1"/>
          </p:cNvGraphicFramePr>
          <p:nvPr userDrawn="1"/>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46523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
        <p:nvSpPr>
          <p:cNvPr id="10" name="Text Placeholder 2"/>
          <p:cNvSpPr>
            <a:spLocks noGrp="1"/>
          </p:cNvSpPr>
          <p:nvPr>
            <p:ph idx="1"/>
          </p:nvPr>
        </p:nvSpPr>
        <p:spPr>
          <a:xfrm>
            <a:off x="5665118" y="899805"/>
            <a:ext cx="4892046" cy="50494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6277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Content 2- one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7"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55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AAE5-5701-E54E-8636-FEE585B867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16B8B2-3666-AC4D-ABBA-18D7A72D3B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3DF5BC-C1D1-594F-9516-8050535BC3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FBA3D-0CAD-AC45-AA36-3D23585BA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887806A-2F24-7140-BFC9-AF961771EB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BDCA0-DE58-B040-8BDA-5C8A7D271FDC}"/>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8" name="Footer Placeholder 7">
            <a:extLst>
              <a:ext uri="{FF2B5EF4-FFF2-40B4-BE49-F238E27FC236}">
                <a16:creationId xmlns:a16="http://schemas.microsoft.com/office/drawing/2014/main" id="{FA2A5FB6-5D4C-FE42-9780-1DB405DBA7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17CD58-9BC5-DB40-9740-F538E310E079}"/>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42001886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Content 2-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8" name="Text Placeholder 2"/>
          <p:cNvSpPr>
            <a:spLocks noGrp="1"/>
          </p:cNvSpPr>
          <p:nvPr>
            <p:ph idx="10" hasCustomPrompt="1"/>
          </p:nvPr>
        </p:nvSpPr>
        <p:spPr>
          <a:xfrm>
            <a:off x="573024"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idx="11"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6641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Content 2-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7" name="Content Placeholder 6"/>
          <p:cNvSpPr>
            <a:spLocks noGrp="1"/>
          </p:cNvSpPr>
          <p:nvPr>
            <p:ph sz="quarter" idx="10" hasCustomPrompt="1"/>
          </p:nvPr>
        </p:nvSpPr>
        <p:spPr>
          <a:xfrm>
            <a:off x="573024" y="2282910"/>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hart Placeholder 8"/>
          <p:cNvSpPr>
            <a:spLocks noGrp="1"/>
          </p:cNvSpPr>
          <p:nvPr>
            <p:ph type="chart" sz="quarter" idx="11"/>
          </p:nvPr>
        </p:nvSpPr>
        <p:spPr>
          <a:xfrm>
            <a:off x="4470399" y="2282910"/>
            <a:ext cx="6652155" cy="3575050"/>
          </a:xfrm>
        </p:spPr>
        <p:txBody>
          <a:bodyPr/>
          <a:lstStyle/>
          <a:p>
            <a:r>
              <a:rPr lang="en-US"/>
              <a:t>Click icon to add chart</a:t>
            </a:r>
          </a:p>
        </p:txBody>
      </p:sp>
    </p:spTree>
    <p:extLst>
      <p:ext uri="{BB962C8B-B14F-4D97-AF65-F5344CB8AC3E}">
        <p14:creationId xmlns:p14="http://schemas.microsoft.com/office/powerpoint/2010/main" val="683662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Content 2- one column w/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p:cNvSpPr>
            <a:spLocks noGrp="1"/>
          </p:cNvSpPr>
          <p:nvPr>
            <p:ph type="title"/>
          </p:nvPr>
        </p:nvSpPr>
        <p:spPr>
          <a:xfrm>
            <a:off x="573024" y="83146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315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Content 2- two column w/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p:cNvSpPr>
            <a:spLocks noGrp="1"/>
          </p:cNvSpPr>
          <p:nvPr>
            <p:ph type="title"/>
          </p:nvPr>
        </p:nvSpPr>
        <p:spPr>
          <a:xfrm>
            <a:off x="573024" y="83146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p:cNvSpPr>
            <a:spLocks noGrp="1"/>
          </p:cNvSpPr>
          <p:nvPr>
            <p:ph idx="1" hasCustomPrompt="1"/>
          </p:nvPr>
        </p:nvSpPr>
        <p:spPr>
          <a:xfrm>
            <a:off x="573024"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idx="11"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1485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Content 2- two column w/chart+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863590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Content 2-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1464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Content 2-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userDrawn="1"/>
        </p:nvSpPr>
        <p:spPr>
          <a:xfrm>
            <a:off x="573024" y="8314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p:cNvSpPr txBox="1">
            <a:spLocks/>
          </p:cNvSpPr>
          <p:nvPr userDrawn="1"/>
        </p:nvSpPr>
        <p:spPr>
          <a:xfrm>
            <a:off x="573024" y="8314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13" name="Text Placeholder 12"/>
          <p:cNvSpPr>
            <a:spLocks noGrp="1"/>
          </p:cNvSpPr>
          <p:nvPr>
            <p:ph type="body" sz="quarter" idx="10"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p:cNvSpPr>
            <a:spLocks noGrp="1"/>
          </p:cNvSpPr>
          <p:nvPr>
            <p:ph type="body" sz="quarter" idx="11" hasCustomPrompt="1"/>
          </p:nvPr>
        </p:nvSpPr>
        <p:spPr>
          <a:xfrm>
            <a:off x="6126369" y="2277729"/>
            <a:ext cx="4980321" cy="3521492"/>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1368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Content 2- one column w/chart+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3"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2737041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Content 3- one column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8"/>
          <p:cNvSpPr>
            <a:spLocks noGrp="1"/>
          </p:cNvSpPr>
          <p:nvPr>
            <p:ph sz="quarter" idx="10" hasCustomPrompt="1"/>
          </p:nvPr>
        </p:nvSpPr>
        <p:spPr>
          <a:xfrm>
            <a:off x="573024" y="2333625"/>
            <a:ext cx="10515600" cy="2912143"/>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818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 Content 3-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userDrawn="1"/>
        </p:nvSpPr>
        <p:spPr>
          <a:xfrm>
            <a:off x="573024" y="831469"/>
            <a:ext cx="100817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5" name="Content Placeholder 8"/>
          <p:cNvSpPr>
            <a:spLocks noGrp="1"/>
          </p:cNvSpPr>
          <p:nvPr>
            <p:ph sz="quarter" idx="10" hasCustomPrompt="1"/>
          </p:nvPr>
        </p:nvSpPr>
        <p:spPr>
          <a:xfrm>
            <a:off x="5674413"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2"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765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2A1B6-7BA3-7544-A981-3BE15175FC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A0C8F0-D470-5C4B-9101-B92F0AA9A723}"/>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4" name="Footer Placeholder 3">
            <a:extLst>
              <a:ext uri="{FF2B5EF4-FFF2-40B4-BE49-F238E27FC236}">
                <a16:creationId xmlns:a16="http://schemas.microsoft.com/office/drawing/2014/main" id="{257B531A-A64D-554C-95FB-F2AD8F620F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08345C-4059-154C-ACE5-9F500B864577}"/>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25825063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Content 3-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55184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573023" y="831469"/>
            <a:ext cx="10952931" cy="1325563"/>
          </a:xfrm>
        </p:spPr>
        <p:txBody>
          <a:bodyPr/>
          <a:lstStyle/>
          <a:p>
            <a:r>
              <a:rPr lang="en-US" dirty="0"/>
              <a:t>Click to edit title copy</a:t>
            </a:r>
          </a:p>
        </p:txBody>
      </p:sp>
      <p:sp>
        <p:nvSpPr>
          <p:cNvPr id="6"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3" name="Table 2"/>
          <p:cNvGraphicFramePr>
            <a:graphicFrameLocks noGrp="1"/>
          </p:cNvGraphicFramePr>
          <p:nvPr userDrawn="1"/>
        </p:nvGraphicFramePr>
        <p:xfrm>
          <a:off x="4384905" y="2298079"/>
          <a:ext cx="7141050" cy="3665885"/>
        </p:xfrm>
        <a:graphic>
          <a:graphicData uri="http://schemas.openxmlformats.org/drawingml/2006/table">
            <a:tbl>
              <a:tblPr firstRow="1" bandRow="1">
                <a:tableStyleId>{5940675A-B579-460E-94D1-54222C63F5DA}</a:tableStyleId>
              </a:tblPr>
              <a:tblGrid>
                <a:gridCol w="2380350">
                  <a:extLst>
                    <a:ext uri="{9D8B030D-6E8A-4147-A177-3AD203B41FA5}">
                      <a16:colId xmlns:a16="http://schemas.microsoft.com/office/drawing/2014/main" val="20000"/>
                    </a:ext>
                  </a:extLst>
                </a:gridCol>
                <a:gridCol w="2380350">
                  <a:extLst>
                    <a:ext uri="{9D8B030D-6E8A-4147-A177-3AD203B41FA5}">
                      <a16:colId xmlns:a16="http://schemas.microsoft.com/office/drawing/2014/main" val="20001"/>
                    </a:ext>
                  </a:extLst>
                </a:gridCol>
                <a:gridCol w="23803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68086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
        <p:nvSpPr>
          <p:cNvPr id="9" name="Text Placeholder 2"/>
          <p:cNvSpPr>
            <a:spLocks noGrp="1"/>
          </p:cNvSpPr>
          <p:nvPr>
            <p:ph idx="1"/>
          </p:nvPr>
        </p:nvSpPr>
        <p:spPr>
          <a:xfrm>
            <a:off x="5665118" y="899805"/>
            <a:ext cx="5842072" cy="50494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6227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Content 3- one column w/log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Click to edit title copyedit Master title style</a:t>
            </a:r>
          </a:p>
        </p:txBody>
      </p:sp>
      <p:sp>
        <p:nvSpPr>
          <p:cNvPr id="5" name="Text Placeholder 2"/>
          <p:cNvSpPr>
            <a:spLocks noGrp="1"/>
          </p:cNvSpPr>
          <p:nvPr>
            <p:ph idx="1" hasCustomPrompt="1"/>
          </p:nvPr>
        </p:nvSpPr>
        <p:spPr>
          <a:xfrm>
            <a:off x="573024" y="2291969"/>
            <a:ext cx="10515600" cy="3699757"/>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9899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ontent 3- two column w/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3796010"/>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2"/>
          <p:cNvSpPr>
            <a:spLocks noGrp="1"/>
          </p:cNvSpPr>
          <p:nvPr>
            <p:ph type="body" sz="quarter" idx="12" hasCustomPrompt="1"/>
          </p:nvPr>
        </p:nvSpPr>
        <p:spPr>
          <a:xfrm>
            <a:off x="6083487"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49979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Content 3- one column w/logo&#10;Title + Content 3- one column w/logo&#10;Title + Content 3- two column w/chart+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18483267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6" name="Text Placeholder 2"/>
          <p:cNvSpPr>
            <a:spLocks noGrp="1"/>
          </p:cNvSpPr>
          <p:nvPr>
            <p:ph idx="1"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3" name="Table 2"/>
          <p:cNvGraphicFramePr>
            <a:graphicFrameLocks noGrp="1"/>
          </p:cNvGraphicFramePr>
          <p:nvPr userDrawn="1"/>
        </p:nvGraphicFramePr>
        <p:xfrm>
          <a:off x="4384905" y="2298079"/>
          <a:ext cx="7141050" cy="3665885"/>
        </p:xfrm>
        <a:graphic>
          <a:graphicData uri="http://schemas.openxmlformats.org/drawingml/2006/table">
            <a:tbl>
              <a:tblPr firstRow="1" bandRow="1">
                <a:tableStyleId>{5940675A-B579-460E-94D1-54222C63F5DA}</a:tableStyleId>
              </a:tblPr>
              <a:tblGrid>
                <a:gridCol w="2380350">
                  <a:extLst>
                    <a:ext uri="{9D8B030D-6E8A-4147-A177-3AD203B41FA5}">
                      <a16:colId xmlns:a16="http://schemas.microsoft.com/office/drawing/2014/main" val="20000"/>
                    </a:ext>
                  </a:extLst>
                </a:gridCol>
                <a:gridCol w="2380350">
                  <a:extLst>
                    <a:ext uri="{9D8B030D-6E8A-4147-A177-3AD203B41FA5}">
                      <a16:colId xmlns:a16="http://schemas.microsoft.com/office/drawing/2014/main" val="20001"/>
                    </a:ext>
                  </a:extLst>
                </a:gridCol>
                <a:gridCol w="23803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61094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
        <p:nvSpPr>
          <p:cNvPr id="9" name="Text Placeholder 2"/>
          <p:cNvSpPr>
            <a:spLocks noGrp="1"/>
          </p:cNvSpPr>
          <p:nvPr>
            <p:ph idx="1"/>
          </p:nvPr>
        </p:nvSpPr>
        <p:spPr>
          <a:xfrm>
            <a:off x="5665117" y="899805"/>
            <a:ext cx="5925200" cy="50494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1705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Content 3-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8663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ontent 3-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192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C1764-AA74-F344-8266-1166797FBDC4}"/>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3" name="Footer Placeholder 2">
            <a:extLst>
              <a:ext uri="{FF2B5EF4-FFF2-40B4-BE49-F238E27FC236}">
                <a16:creationId xmlns:a16="http://schemas.microsoft.com/office/drawing/2014/main" id="{900A7819-C3EE-6147-B006-54F4D5D26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941904-7C62-CF48-B7D9-8BA1E58EEE4B}"/>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3406091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Content 3- one column w/chart+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74864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5"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7" name="Table 6"/>
          <p:cNvGraphicFramePr>
            <a:graphicFrameLocks noGrp="1"/>
          </p:cNvGraphicFramePr>
          <p:nvPr userDrawn="1"/>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a:p>
                  </a:txBody>
                  <a:tcPr marL="73587" marR="73587" marT="36794" marB="36794"/>
                </a:tc>
                <a:tc>
                  <a:txBody>
                    <a:bodyPr/>
                    <a:lstStyle/>
                    <a:p>
                      <a:endParaRPr lang="en-US" sz="1400"/>
                    </a:p>
                  </a:txBody>
                  <a:tcPr marL="73587" marR="73587" marT="36794" marB="36794"/>
                </a:tc>
                <a:tc>
                  <a:txBody>
                    <a:bodyPr/>
                    <a:lstStyle/>
                    <a:p>
                      <a:endParaRPr lang="en-US" sz="140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91190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p:cNvSpPr>
            <a:spLocks noGrp="1"/>
          </p:cNvSpPr>
          <p:nvPr>
            <p:ph idx="1"/>
          </p:nvPr>
        </p:nvSpPr>
        <p:spPr>
          <a:xfrm>
            <a:off x="5763490" y="899805"/>
            <a:ext cx="4674919" cy="50494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6" name="Picture Placeholder 3"/>
          <p:cNvSpPr>
            <a:spLocks noGrp="1"/>
          </p:cNvSpPr>
          <p:nvPr>
            <p:ph type="pic" sz="quarter" idx="11"/>
          </p:nvPr>
        </p:nvSpPr>
        <p:spPr>
          <a:xfrm>
            <a:off x="1828800" y="3482623"/>
            <a:ext cx="3611140" cy="2466622"/>
          </a:xfrm>
        </p:spPr>
        <p:txBody>
          <a:bodyPr/>
          <a:lstStyle/>
          <a:p>
            <a:r>
              <a:rPr lang="en-US"/>
              <a:t>Click icon to add picture</a:t>
            </a:r>
          </a:p>
        </p:txBody>
      </p:sp>
      <p:sp>
        <p:nvSpPr>
          <p:cNvPr id="7" name="Picture Placeholder 3"/>
          <p:cNvSpPr>
            <a:spLocks noGrp="1"/>
          </p:cNvSpPr>
          <p:nvPr>
            <p:ph type="pic" sz="quarter" idx="12"/>
          </p:nvPr>
        </p:nvSpPr>
        <p:spPr>
          <a:xfrm>
            <a:off x="1828800" y="899806"/>
            <a:ext cx="3611140" cy="2466622"/>
          </a:xfrm>
        </p:spPr>
        <p:txBody>
          <a:bodyPr/>
          <a:lstStyle/>
          <a:p>
            <a:r>
              <a:rPr lang="en-US"/>
              <a:t>Click icon to add picture</a:t>
            </a:r>
          </a:p>
        </p:txBody>
      </p:sp>
      <p:sp>
        <p:nvSpPr>
          <p:cNvPr id="8" name="TextBox 7"/>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Tree>
    <p:extLst>
      <p:ext uri="{BB962C8B-B14F-4D97-AF65-F5344CB8AC3E}">
        <p14:creationId xmlns:p14="http://schemas.microsoft.com/office/powerpoint/2010/main" val="1784171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 Content 1a- one colum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89223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 Content 1a- two colum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520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 Content 1a- one column w/chart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30974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 Content 1a-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93429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 Content 1a- two column w/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0416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 Content 1a- one column w/seal+chart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7694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Content 2a- one column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337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B36F-DA98-B148-81BE-EE5A237DE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D7E04A-7974-5F42-BE17-4C6FB7441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07F76F-0A2E-EE47-9824-6179376FE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EFAF15-FB30-4F42-AFD5-E7B5039A1735}"/>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6" name="Footer Placeholder 5">
            <a:extLst>
              <a:ext uri="{FF2B5EF4-FFF2-40B4-BE49-F238E27FC236}">
                <a16:creationId xmlns:a16="http://schemas.microsoft.com/office/drawing/2014/main" id="{4369E590-547E-CB4C-BCEE-40E791235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FF9E8-CA66-CB4A-A089-ADAA597AB76A}"/>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34777026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Content 2a- two column ">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52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Content 2a- one column /char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1795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 Content 2a- one column w/seal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5579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 Content 2a- two column w/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5050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 Content 2a- one column /seal+char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26029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 Content 3a-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8"/>
          <p:cNvSpPr>
            <a:spLocks noGrp="1"/>
          </p:cNvSpPr>
          <p:nvPr>
            <p:ph sz="quarter" idx="10" hasCustomPrompt="1"/>
          </p:nvPr>
        </p:nvSpPr>
        <p:spPr>
          <a:xfrm>
            <a:off x="573024" y="2333625"/>
            <a:ext cx="10515600" cy="2912143"/>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6317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Content 3a- two colum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userDrawn="1"/>
        </p:nvSpPr>
        <p:spPr>
          <a:xfrm>
            <a:off x="573024" y="831469"/>
            <a:ext cx="100817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5" name="Content Placeholder 8"/>
          <p:cNvSpPr>
            <a:spLocks noGrp="1"/>
          </p:cNvSpPr>
          <p:nvPr>
            <p:ph sz="quarter" idx="10" hasCustomPrompt="1"/>
          </p:nvPr>
        </p:nvSpPr>
        <p:spPr>
          <a:xfrm>
            <a:off x="5674413"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2"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2750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 Content 3a- one column w/char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Tree>
    <p:extLst>
      <p:ext uri="{BB962C8B-B14F-4D97-AF65-F5344CB8AC3E}">
        <p14:creationId xmlns:p14="http://schemas.microsoft.com/office/powerpoint/2010/main" val="6776171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 Content 3a- one column w/seal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878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 Content 3a- two column w/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608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1A9DE-0EDF-0A42-B352-6BDE385D3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B04437-D55F-C54B-B928-6C7119F6B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49CE09-9114-0344-B51F-70EE194B5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359589-EBFA-A44F-8949-C03D4E3CF5FC}"/>
              </a:ext>
            </a:extLst>
          </p:cNvPr>
          <p:cNvSpPr>
            <a:spLocks noGrp="1"/>
          </p:cNvSpPr>
          <p:nvPr>
            <p:ph type="dt" sz="half" idx="10"/>
          </p:nvPr>
        </p:nvSpPr>
        <p:spPr/>
        <p:txBody>
          <a:bodyPr/>
          <a:lstStyle/>
          <a:p>
            <a:fld id="{0AD69C58-F83F-3244-9094-373B6C51468A}" type="datetimeFigureOut">
              <a:rPr lang="en-US" smtClean="0"/>
              <a:t>11/18/19</a:t>
            </a:fld>
            <a:endParaRPr lang="en-US"/>
          </a:p>
        </p:txBody>
      </p:sp>
      <p:sp>
        <p:nvSpPr>
          <p:cNvPr id="6" name="Footer Placeholder 5">
            <a:extLst>
              <a:ext uri="{FF2B5EF4-FFF2-40B4-BE49-F238E27FC236}">
                <a16:creationId xmlns:a16="http://schemas.microsoft.com/office/drawing/2014/main" id="{D379433A-B10A-2147-8B49-B38132966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084DC-472A-8B47-828D-98F01DB35EC5}"/>
              </a:ext>
            </a:extLst>
          </p:cNvPr>
          <p:cNvSpPr>
            <a:spLocks noGrp="1"/>
          </p:cNvSpPr>
          <p:nvPr>
            <p:ph type="sldNum" sz="quarter" idx="12"/>
          </p:nvPr>
        </p:nvSpPr>
        <p:spPr/>
        <p:txBody>
          <a:bodyPr/>
          <a:lstStyle/>
          <a:p>
            <a:fld id="{09B23A2A-1488-924A-BF49-411512B27882}" type="slidenum">
              <a:rPr lang="en-US" smtClean="0"/>
              <a:t>‹#›</a:t>
            </a:fld>
            <a:endParaRPr lang="en-US"/>
          </a:p>
        </p:txBody>
      </p:sp>
    </p:spTree>
    <p:extLst>
      <p:ext uri="{BB962C8B-B14F-4D97-AF65-F5344CB8AC3E}">
        <p14:creationId xmlns:p14="http://schemas.microsoft.com/office/powerpoint/2010/main" val="1617422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 Content 3a- one column /seal+char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00658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ontent 4-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21580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Content 4- two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Text Placeholder 2"/>
          <p:cNvSpPr>
            <a:spLocks noGrp="1"/>
          </p:cNvSpPr>
          <p:nvPr>
            <p:ph idx="10" hasCustomPrompt="1"/>
          </p:nvPr>
        </p:nvSpPr>
        <p:spPr>
          <a:xfrm>
            <a:off x="573024" y="2438213"/>
            <a:ext cx="5121923" cy="3914461"/>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5966701" y="2434296"/>
            <a:ext cx="5121923" cy="391837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1254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Content 4-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97580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Content 5-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3024" y="831469"/>
            <a:ext cx="10961750" cy="1330706"/>
          </a:xfrm>
        </p:spPr>
        <p:txBody>
          <a:bodyPr/>
          <a:lstStyle/>
          <a:p>
            <a:r>
              <a:rPr lang="en-US" dirty="0"/>
              <a:t>Click to edit title copy</a:t>
            </a:r>
          </a:p>
        </p:txBody>
      </p:sp>
      <p:sp>
        <p:nvSpPr>
          <p:cNvPr id="5" name="Text Placeholder 2"/>
          <p:cNvSpPr>
            <a:spLocks noGrp="1"/>
          </p:cNvSpPr>
          <p:nvPr>
            <p:ph idx="1"/>
          </p:nvPr>
        </p:nvSpPr>
        <p:spPr>
          <a:xfrm>
            <a:off x="573023" y="2291969"/>
            <a:ext cx="10961751" cy="3784981"/>
          </a:xfrm>
          <a:prstGeom prst="rect">
            <a:avLst/>
          </a:prstGeom>
        </p:spPr>
        <p:txBody>
          <a:bodyPr vert="horz" lIns="91440" tIns="45720" rIns="91440" bIns="45720" rtlCol="0">
            <a:normAutofit/>
          </a:bodyPr>
          <a:lstStyle>
            <a:lvl1pPr marL="0" indent="0">
              <a:buFont typeface="Arial" charset="0"/>
              <a:buNone/>
              <a:defRPr b="1" i="0" baseline="0">
                <a:solidFill>
                  <a:schemeClr val="bg1"/>
                </a:solidFill>
                <a:latin typeface="Raleway SemiBold" charset="0"/>
                <a:ea typeface="Raleway SemiBold" charset="0"/>
                <a:cs typeface="Raleway SemiBold" charset="0"/>
              </a:defRPr>
            </a:lvl1pPr>
            <a:lvl2pPr>
              <a:defRPr b="1" i="0" baseline="0">
                <a:solidFill>
                  <a:schemeClr val="bg1"/>
                </a:solidFill>
                <a:latin typeface="Raleway SemiBold" charset="0"/>
                <a:ea typeface="Raleway SemiBold" charset="0"/>
                <a:cs typeface="Raleway SemiBold" charset="0"/>
              </a:defRPr>
            </a:lvl2pPr>
            <a:lvl3pPr>
              <a:defRPr b="1" i="0" baseline="0">
                <a:solidFill>
                  <a:schemeClr val="bg1"/>
                </a:solidFill>
                <a:latin typeface="Raleway SemiBold" charset="0"/>
                <a:ea typeface="Raleway SemiBold" charset="0"/>
                <a:cs typeface="Raleway SemiBold" charset="0"/>
              </a:defRPr>
            </a:lvl3pPr>
            <a:lvl4pPr>
              <a:defRPr b="1" i="0" baseline="0">
                <a:solidFill>
                  <a:schemeClr val="bg1"/>
                </a:solidFill>
                <a:latin typeface="Raleway SemiBold" charset="0"/>
                <a:ea typeface="Raleway SemiBold" charset="0"/>
                <a:cs typeface="Raleway SemiBold" charset="0"/>
              </a:defRPr>
            </a:lvl4pPr>
            <a:lvl5pPr>
              <a:defRPr b="1" i="0" baseline="0">
                <a:solidFill>
                  <a:schemeClr val="bg1"/>
                </a:solidFill>
                <a:latin typeface="Raleway SemiBold" charset="0"/>
                <a:ea typeface="Raleway SemiBold" charset="0"/>
                <a:cs typeface="Raleway SemiBold"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68869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Content 5- two column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573024" y="831469"/>
            <a:ext cx="10961750" cy="1330706"/>
          </a:xfrm>
        </p:spPr>
        <p:txBody>
          <a:bodyPr/>
          <a:lstStyle/>
          <a:p>
            <a:r>
              <a:rPr lang="en-US" dirty="0"/>
              <a:t>Click to edit title copy</a:t>
            </a:r>
          </a:p>
        </p:txBody>
      </p:sp>
      <p:sp>
        <p:nvSpPr>
          <p:cNvPr id="11"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92600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Content 6-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D5EEF7"/>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10961750"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12152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Content 6- two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D5EEF7"/>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03207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Content 7-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005E4F"/>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10961750"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2494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Content 7- two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005E4F"/>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03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9.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16" Type="http://schemas.openxmlformats.org/officeDocument/2006/relationships/slideLayout" Target="../slideLayouts/slideLayout29.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5" Type="http://schemas.openxmlformats.org/officeDocument/2006/relationships/slideLayout" Target="../slideLayouts/slideLayout18.xml"/><Relationship Id="rId90" Type="http://schemas.openxmlformats.org/officeDocument/2006/relationships/theme" Target="../theme/theme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77" Type="http://schemas.openxmlformats.org/officeDocument/2006/relationships/slideLayout" Target="../slideLayouts/slideLayout90.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B910CC-1A40-C54F-8396-77C67141F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E1D61E-9A38-AD43-ADE2-4B32333BB4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45604-29DD-F846-A997-4EB198EF7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69C58-F83F-3244-9094-373B6C51468A}" type="datetimeFigureOut">
              <a:rPr lang="en-US" smtClean="0"/>
              <a:t>11/18/19</a:t>
            </a:fld>
            <a:endParaRPr lang="en-US"/>
          </a:p>
        </p:txBody>
      </p:sp>
      <p:sp>
        <p:nvSpPr>
          <p:cNvPr id="5" name="Footer Placeholder 4">
            <a:extLst>
              <a:ext uri="{FF2B5EF4-FFF2-40B4-BE49-F238E27FC236}">
                <a16:creationId xmlns:a16="http://schemas.microsoft.com/office/drawing/2014/main" id="{9D581ACD-5B65-1045-BAD5-F4B4AC8FE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269DF1-5379-4C4F-B115-DD0343C5C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23A2A-1488-924A-BF49-411512B27882}" type="slidenum">
              <a:rPr lang="en-US" smtClean="0"/>
              <a:t>‹#›</a:t>
            </a:fld>
            <a:endParaRPr lang="en-US"/>
          </a:p>
        </p:txBody>
      </p:sp>
    </p:spTree>
    <p:extLst>
      <p:ext uri="{BB962C8B-B14F-4D97-AF65-F5344CB8AC3E}">
        <p14:creationId xmlns:p14="http://schemas.microsoft.com/office/powerpoint/2010/main" val="2501400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11/18/19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570877"/>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 id="2147483724" r:id="rId62"/>
    <p:sldLayoutId id="2147483725" r:id="rId63"/>
    <p:sldLayoutId id="2147483726" r:id="rId64"/>
    <p:sldLayoutId id="2147483727" r:id="rId65"/>
    <p:sldLayoutId id="2147483728" r:id="rId66"/>
    <p:sldLayoutId id="2147483729" r:id="rId67"/>
    <p:sldLayoutId id="2147483730" r:id="rId68"/>
    <p:sldLayoutId id="2147483731" r:id="rId69"/>
    <p:sldLayoutId id="2147483732" r:id="rId70"/>
    <p:sldLayoutId id="2147483733" r:id="rId71"/>
    <p:sldLayoutId id="2147483734" r:id="rId72"/>
    <p:sldLayoutId id="2147483735" r:id="rId73"/>
    <p:sldLayoutId id="2147483736" r:id="rId74"/>
    <p:sldLayoutId id="2147483737" r:id="rId75"/>
    <p:sldLayoutId id="2147483738" r:id="rId76"/>
    <p:sldLayoutId id="2147483739" r:id="rId77"/>
    <p:sldLayoutId id="2147483740" r:id="rId78"/>
    <p:sldLayoutId id="2147483741" r:id="rId79"/>
    <p:sldLayoutId id="2147483742" r:id="rId80"/>
    <p:sldLayoutId id="2147483743" r:id="rId81"/>
    <p:sldLayoutId id="2147483744" r:id="rId82"/>
    <p:sldLayoutId id="2147483745" r:id="rId83"/>
    <p:sldLayoutId id="2147483746" r:id="rId84"/>
    <p:sldLayoutId id="2147483747" r:id="rId85"/>
    <p:sldLayoutId id="2147483748" r:id="rId86"/>
    <p:sldLayoutId id="2147483749" r:id="rId87"/>
    <p:sldLayoutId id="2147483750" r:id="rId88"/>
    <p:sldLayoutId id="2147483751" r:id="rId8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tiff"/></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35C3192-60B1-4741-8C69-8A7ADF70395C}"/>
              </a:ext>
            </a:extLst>
          </p:cNvPr>
          <p:cNvPicPr>
            <a:picLocks noChangeAspect="1"/>
          </p:cNvPicPr>
          <p:nvPr/>
        </p:nvPicPr>
        <p:blipFill rotWithShape="1">
          <a:blip r:embed="rId3"/>
          <a:srcRect t="3718" b="6125"/>
          <a:stretch/>
        </p:blipFill>
        <p:spPr>
          <a:xfrm rot="5400000">
            <a:off x="-1110377" y="1110377"/>
            <a:ext cx="6858000" cy="4637246"/>
          </a:xfrm>
          <a:prstGeom prst="rect">
            <a:avLst/>
          </a:prstGeom>
        </p:spPr>
      </p:pic>
      <p:sp>
        <p:nvSpPr>
          <p:cNvPr id="2" name="Title 1"/>
          <p:cNvSpPr>
            <a:spLocks noGrp="1"/>
          </p:cNvSpPr>
          <p:nvPr>
            <p:ph type="ctrTitle"/>
          </p:nvPr>
        </p:nvSpPr>
        <p:spPr>
          <a:xfrm>
            <a:off x="5277328" y="491990"/>
            <a:ext cx="6274591" cy="3351602"/>
          </a:xfrm>
        </p:spPr>
        <p:txBody>
          <a:bodyPr>
            <a:normAutofit/>
          </a:bodyPr>
          <a:lstStyle/>
          <a:p>
            <a:r>
              <a:rPr lang="en-US" sz="4200" b="1" dirty="0">
                <a:solidFill>
                  <a:schemeClr val="bg1"/>
                </a:solidFill>
              </a:rPr>
              <a:t>Mitigating Gaseous Nitrogen Losses from Northeastern Agricultural Soils via Alternative Soil Management Practices</a:t>
            </a:r>
          </a:p>
        </p:txBody>
      </p:sp>
      <p:sp>
        <p:nvSpPr>
          <p:cNvPr id="3" name="Subtitle 2"/>
          <p:cNvSpPr>
            <a:spLocks noGrp="1"/>
          </p:cNvSpPr>
          <p:nvPr>
            <p:ph type="subTitle" idx="1"/>
          </p:nvPr>
        </p:nvSpPr>
        <p:spPr>
          <a:xfrm>
            <a:off x="5277326" y="4311259"/>
            <a:ext cx="6733859" cy="2061645"/>
          </a:xfrm>
        </p:spPr>
        <p:txBody>
          <a:bodyPr>
            <a:normAutofit/>
          </a:bodyPr>
          <a:lstStyle/>
          <a:p>
            <a:r>
              <a:rPr lang="en-US" sz="2200">
                <a:solidFill>
                  <a:schemeClr val="bg1"/>
                </a:solidFill>
              </a:rPr>
              <a:t>Kyle M. Dittmer</a:t>
            </a:r>
          </a:p>
          <a:p>
            <a:endParaRPr lang="en-US" sz="2200">
              <a:solidFill>
                <a:schemeClr val="bg1"/>
              </a:solidFill>
            </a:endParaRPr>
          </a:p>
          <a:p>
            <a:r>
              <a:rPr lang="en-US" sz="2200">
                <a:solidFill>
                  <a:schemeClr val="bg1"/>
                </a:solidFill>
              </a:rPr>
              <a:t>University of Vermont</a:t>
            </a:r>
          </a:p>
          <a:p>
            <a:r>
              <a:rPr lang="en-US" sz="2200">
                <a:solidFill>
                  <a:schemeClr val="bg1"/>
                </a:solidFill>
              </a:rPr>
              <a:t>Rubenstein School of Environment and Natural Resources</a:t>
            </a:r>
            <a:endParaRPr lang="en-US" sz="2200" dirty="0">
              <a:solidFill>
                <a:schemeClr val="bg1"/>
              </a:solidFill>
            </a:endParaRPr>
          </a:p>
        </p:txBody>
      </p:sp>
    </p:spTree>
    <p:extLst>
      <p:ext uri="{BB962C8B-B14F-4D97-AF65-F5344CB8AC3E}">
        <p14:creationId xmlns:p14="http://schemas.microsoft.com/office/powerpoint/2010/main" val="110945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834959-F648-9F45-B3E7-05043F845CA4}"/>
              </a:ext>
            </a:extLst>
          </p:cNvPr>
          <p:cNvPicPr>
            <a:picLocks noChangeAspect="1"/>
          </p:cNvPicPr>
          <p:nvPr/>
        </p:nvPicPr>
        <p:blipFill>
          <a:blip r:embed="rId3"/>
          <a:stretch>
            <a:fillRect/>
          </a:stretch>
        </p:blipFill>
        <p:spPr>
          <a:xfrm>
            <a:off x="2727704" y="1686351"/>
            <a:ext cx="5614237" cy="4851433"/>
          </a:xfrm>
          <a:prstGeom prst="rect">
            <a:avLst/>
          </a:prstGeom>
        </p:spPr>
      </p:pic>
      <p:sp>
        <p:nvSpPr>
          <p:cNvPr id="5" name="Frame 4">
            <a:extLst>
              <a:ext uri="{FF2B5EF4-FFF2-40B4-BE49-F238E27FC236}">
                <a16:creationId xmlns:a16="http://schemas.microsoft.com/office/drawing/2014/main" id="{02E8CD88-52CD-9C4D-A53E-B1095D2BF8B7}"/>
              </a:ext>
            </a:extLst>
          </p:cNvPr>
          <p:cNvSpPr/>
          <p:nvPr/>
        </p:nvSpPr>
        <p:spPr>
          <a:xfrm>
            <a:off x="3735093" y="3642101"/>
            <a:ext cx="1720312" cy="976393"/>
          </a:xfrm>
          <a:prstGeom prst="frame">
            <a:avLst>
              <a:gd name="adj1" fmla="val 623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AAB0A913-2256-6B4A-AD5C-634D7CA8FBEF}"/>
              </a:ext>
            </a:extLst>
          </p:cNvPr>
          <p:cNvSpPr txBox="1"/>
          <p:nvPr/>
        </p:nvSpPr>
        <p:spPr>
          <a:xfrm>
            <a:off x="0" y="570777"/>
            <a:ext cx="12192000" cy="630942"/>
          </a:xfrm>
          <a:prstGeom prst="rect">
            <a:avLst/>
          </a:prstGeom>
          <a:noFill/>
        </p:spPr>
        <p:txBody>
          <a:bodyPr wrap="square" rtlCol="0">
            <a:spAutoFit/>
          </a:bodyPr>
          <a:lstStyle/>
          <a:p>
            <a:pPr algn="ctr"/>
            <a:r>
              <a:rPr lang="en-US" sz="3500" b="1" dirty="0"/>
              <a:t>U.S. Agricultural GHG Emissions</a:t>
            </a:r>
          </a:p>
        </p:txBody>
      </p:sp>
      <p:sp>
        <p:nvSpPr>
          <p:cNvPr id="7" name="TextBox 6">
            <a:extLst>
              <a:ext uri="{FF2B5EF4-FFF2-40B4-BE49-F238E27FC236}">
                <a16:creationId xmlns:a16="http://schemas.microsoft.com/office/drawing/2014/main" id="{281CFDBB-0274-184C-B655-A33458F8A199}"/>
              </a:ext>
            </a:extLst>
          </p:cNvPr>
          <p:cNvSpPr txBox="1"/>
          <p:nvPr/>
        </p:nvSpPr>
        <p:spPr>
          <a:xfrm>
            <a:off x="7631233" y="6473290"/>
            <a:ext cx="1878656" cy="307777"/>
          </a:xfrm>
          <a:prstGeom prst="rect">
            <a:avLst/>
          </a:prstGeom>
          <a:noFill/>
        </p:spPr>
        <p:txBody>
          <a:bodyPr wrap="none" rtlCol="0">
            <a:spAutoFit/>
          </a:bodyPr>
          <a:lstStyle/>
          <a:p>
            <a:r>
              <a:rPr lang="en-US" sz="1400" dirty="0" err="1"/>
              <a:t>Archibeque</a:t>
            </a:r>
            <a:r>
              <a:rPr lang="en-US" sz="1400" dirty="0"/>
              <a:t> </a:t>
            </a:r>
            <a:r>
              <a:rPr lang="en-US" sz="1400" i="1" dirty="0"/>
              <a:t>et al</a:t>
            </a:r>
            <a:r>
              <a:rPr lang="en-US" sz="1400" dirty="0"/>
              <a:t>., 2012</a:t>
            </a:r>
          </a:p>
        </p:txBody>
      </p:sp>
    </p:spTree>
    <p:extLst>
      <p:ext uri="{BB962C8B-B14F-4D97-AF65-F5344CB8AC3E}">
        <p14:creationId xmlns:p14="http://schemas.microsoft.com/office/powerpoint/2010/main" val="849228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CB0B4E0C-9AEE-E743-9E7A-085819D39273}"/>
              </a:ext>
            </a:extLst>
          </p:cNvPr>
          <p:cNvGraphicFramePr/>
          <p:nvPr/>
        </p:nvGraphicFramePr>
        <p:xfrm>
          <a:off x="6181799" y="2291204"/>
          <a:ext cx="5045336" cy="365448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68AD1D2-77A3-034D-B8B3-E451071AAF36}"/>
              </a:ext>
            </a:extLst>
          </p:cNvPr>
          <p:cNvSpPr txBox="1"/>
          <p:nvPr/>
        </p:nvSpPr>
        <p:spPr>
          <a:xfrm>
            <a:off x="7396887" y="3666938"/>
            <a:ext cx="982616" cy="830997"/>
          </a:xfrm>
          <a:prstGeom prst="rect">
            <a:avLst/>
          </a:prstGeom>
          <a:noFill/>
        </p:spPr>
        <p:txBody>
          <a:bodyPr wrap="square" rtlCol="0">
            <a:spAutoFit/>
          </a:bodyPr>
          <a:lstStyle/>
          <a:p>
            <a:pPr algn="ctr"/>
            <a:r>
              <a:rPr lang="en-US" sz="3000" dirty="0"/>
              <a:t>N</a:t>
            </a:r>
            <a:r>
              <a:rPr lang="en-US" sz="3000" baseline="-25000" dirty="0"/>
              <a:t>2</a:t>
            </a:r>
            <a:r>
              <a:rPr lang="en-US" sz="3000" dirty="0"/>
              <a:t>O</a:t>
            </a:r>
          </a:p>
          <a:p>
            <a:pPr algn="ctr"/>
            <a:r>
              <a:rPr lang="en-US" dirty="0"/>
              <a:t>377</a:t>
            </a:r>
          </a:p>
        </p:txBody>
      </p:sp>
      <p:sp>
        <p:nvSpPr>
          <p:cNvPr id="15" name="TextBox 14">
            <a:extLst>
              <a:ext uri="{FF2B5EF4-FFF2-40B4-BE49-F238E27FC236}">
                <a16:creationId xmlns:a16="http://schemas.microsoft.com/office/drawing/2014/main" id="{6A3256CA-67DC-BF4A-84C5-C05EA5C7543F}"/>
              </a:ext>
            </a:extLst>
          </p:cNvPr>
          <p:cNvSpPr txBox="1"/>
          <p:nvPr/>
        </p:nvSpPr>
        <p:spPr>
          <a:xfrm>
            <a:off x="8728149" y="2650938"/>
            <a:ext cx="982616" cy="830997"/>
          </a:xfrm>
          <a:prstGeom prst="rect">
            <a:avLst/>
          </a:prstGeom>
          <a:noFill/>
        </p:spPr>
        <p:txBody>
          <a:bodyPr wrap="square" rtlCol="0">
            <a:spAutoFit/>
          </a:bodyPr>
          <a:lstStyle/>
          <a:p>
            <a:pPr algn="ctr"/>
            <a:r>
              <a:rPr lang="en-US" sz="3000" dirty="0"/>
              <a:t>CO</a:t>
            </a:r>
            <a:r>
              <a:rPr lang="en-US" sz="3000" baseline="-25000" dirty="0"/>
              <a:t>2</a:t>
            </a:r>
            <a:endParaRPr lang="en-US" sz="3000" dirty="0"/>
          </a:p>
          <a:p>
            <a:pPr algn="ctr"/>
            <a:r>
              <a:rPr lang="en-US" dirty="0"/>
              <a:t>109</a:t>
            </a:r>
          </a:p>
        </p:txBody>
      </p:sp>
      <p:sp>
        <p:nvSpPr>
          <p:cNvPr id="16" name="TextBox 15">
            <a:extLst>
              <a:ext uri="{FF2B5EF4-FFF2-40B4-BE49-F238E27FC236}">
                <a16:creationId xmlns:a16="http://schemas.microsoft.com/office/drawing/2014/main" id="{59857503-CF8E-9D4B-BD01-73E9486E9AEA}"/>
              </a:ext>
            </a:extLst>
          </p:cNvPr>
          <p:cNvSpPr txBox="1"/>
          <p:nvPr/>
        </p:nvSpPr>
        <p:spPr>
          <a:xfrm>
            <a:off x="9189509" y="4082437"/>
            <a:ext cx="982616" cy="830997"/>
          </a:xfrm>
          <a:prstGeom prst="rect">
            <a:avLst/>
          </a:prstGeom>
          <a:noFill/>
        </p:spPr>
        <p:txBody>
          <a:bodyPr wrap="square" rtlCol="0">
            <a:spAutoFit/>
          </a:bodyPr>
          <a:lstStyle/>
          <a:p>
            <a:pPr algn="ctr"/>
            <a:r>
              <a:rPr lang="en-US" sz="3000" dirty="0"/>
              <a:t>CH</a:t>
            </a:r>
            <a:r>
              <a:rPr lang="en-US" sz="3000" baseline="-25000" dirty="0"/>
              <a:t>4</a:t>
            </a:r>
            <a:endParaRPr lang="en-US" sz="3000" dirty="0"/>
          </a:p>
          <a:p>
            <a:pPr algn="ctr"/>
            <a:r>
              <a:rPr lang="en-US" dirty="0"/>
              <a:t>377</a:t>
            </a:r>
          </a:p>
        </p:txBody>
      </p:sp>
      <p:pic>
        <p:nvPicPr>
          <p:cNvPr id="4" name="Picture 3">
            <a:extLst>
              <a:ext uri="{FF2B5EF4-FFF2-40B4-BE49-F238E27FC236}">
                <a16:creationId xmlns:a16="http://schemas.microsoft.com/office/drawing/2014/main" id="{CEF4EACE-D11F-E141-9244-C6C0CD3B9175}"/>
              </a:ext>
            </a:extLst>
          </p:cNvPr>
          <p:cNvPicPr>
            <a:picLocks noChangeAspect="1"/>
          </p:cNvPicPr>
          <p:nvPr/>
        </p:nvPicPr>
        <p:blipFill>
          <a:blip r:embed="rId4"/>
          <a:stretch>
            <a:fillRect/>
          </a:stretch>
        </p:blipFill>
        <p:spPr>
          <a:xfrm>
            <a:off x="0" y="688607"/>
            <a:ext cx="5521568" cy="5158416"/>
          </a:xfrm>
          <a:prstGeom prst="rect">
            <a:avLst/>
          </a:prstGeom>
        </p:spPr>
      </p:pic>
      <p:sp>
        <p:nvSpPr>
          <p:cNvPr id="6" name="TextBox 5">
            <a:extLst>
              <a:ext uri="{FF2B5EF4-FFF2-40B4-BE49-F238E27FC236}">
                <a16:creationId xmlns:a16="http://schemas.microsoft.com/office/drawing/2014/main" id="{AFAC97F7-1851-D14E-B50C-152BCDD88FA4}"/>
              </a:ext>
            </a:extLst>
          </p:cNvPr>
          <p:cNvSpPr txBox="1"/>
          <p:nvPr/>
        </p:nvSpPr>
        <p:spPr>
          <a:xfrm>
            <a:off x="3556000" y="386068"/>
            <a:ext cx="6337640" cy="1169551"/>
          </a:xfrm>
          <a:prstGeom prst="rect">
            <a:avLst/>
          </a:prstGeom>
          <a:noFill/>
        </p:spPr>
        <p:txBody>
          <a:bodyPr wrap="square" rtlCol="0">
            <a:spAutoFit/>
          </a:bodyPr>
          <a:lstStyle/>
          <a:p>
            <a:pPr algn="ctr"/>
            <a:r>
              <a:rPr lang="en-US" sz="3500" b="1" dirty="0"/>
              <a:t>Nitrous Oxide (N</a:t>
            </a:r>
            <a:r>
              <a:rPr lang="en-US" sz="3500" b="1" baseline="-25000" dirty="0"/>
              <a:t>2</a:t>
            </a:r>
            <a:r>
              <a:rPr lang="en-US" sz="3500" b="1" dirty="0"/>
              <a:t>O) Emissions from U.S. Agriculture</a:t>
            </a:r>
          </a:p>
        </p:txBody>
      </p:sp>
      <p:sp>
        <p:nvSpPr>
          <p:cNvPr id="7" name="TextBox 6">
            <a:extLst>
              <a:ext uri="{FF2B5EF4-FFF2-40B4-BE49-F238E27FC236}">
                <a16:creationId xmlns:a16="http://schemas.microsoft.com/office/drawing/2014/main" id="{54E646C2-3B4D-5B42-AE4E-49F4EE6500DA}"/>
              </a:ext>
            </a:extLst>
          </p:cNvPr>
          <p:cNvSpPr txBox="1"/>
          <p:nvPr/>
        </p:nvSpPr>
        <p:spPr>
          <a:xfrm>
            <a:off x="7867659" y="4713379"/>
            <a:ext cx="627095" cy="400110"/>
          </a:xfrm>
          <a:prstGeom prst="rect">
            <a:avLst/>
          </a:prstGeom>
          <a:noFill/>
        </p:spPr>
        <p:txBody>
          <a:bodyPr wrap="none" rtlCol="0">
            <a:spAutoFit/>
          </a:bodyPr>
          <a:lstStyle/>
          <a:p>
            <a:r>
              <a:rPr lang="en-US" sz="2000" b="1" dirty="0"/>
              <a:t>57%</a:t>
            </a:r>
          </a:p>
        </p:txBody>
      </p:sp>
      <p:sp>
        <p:nvSpPr>
          <p:cNvPr id="8" name="TextBox 7">
            <a:extLst>
              <a:ext uri="{FF2B5EF4-FFF2-40B4-BE49-F238E27FC236}">
                <a16:creationId xmlns:a16="http://schemas.microsoft.com/office/drawing/2014/main" id="{CD13AA7B-EF6E-BA43-8590-BC65529D61E0}"/>
              </a:ext>
            </a:extLst>
          </p:cNvPr>
          <p:cNvSpPr txBox="1"/>
          <p:nvPr/>
        </p:nvSpPr>
        <p:spPr>
          <a:xfrm>
            <a:off x="9555898" y="5916820"/>
            <a:ext cx="1232453" cy="307777"/>
          </a:xfrm>
          <a:prstGeom prst="rect">
            <a:avLst/>
          </a:prstGeom>
          <a:noFill/>
        </p:spPr>
        <p:txBody>
          <a:bodyPr wrap="none" rtlCol="0">
            <a:spAutoFit/>
          </a:bodyPr>
          <a:lstStyle/>
          <a:p>
            <a:r>
              <a:rPr lang="en-US" sz="1400" dirty="0"/>
              <a:t>U.S. EPA, 2007</a:t>
            </a:r>
          </a:p>
        </p:txBody>
      </p:sp>
      <p:sp>
        <p:nvSpPr>
          <p:cNvPr id="9" name="TextBox 8">
            <a:extLst>
              <a:ext uri="{FF2B5EF4-FFF2-40B4-BE49-F238E27FC236}">
                <a16:creationId xmlns:a16="http://schemas.microsoft.com/office/drawing/2014/main" id="{8DBB302B-1398-C54E-A7E0-14AC326FEEED}"/>
              </a:ext>
            </a:extLst>
          </p:cNvPr>
          <p:cNvSpPr txBox="1"/>
          <p:nvPr/>
        </p:nvSpPr>
        <p:spPr>
          <a:xfrm>
            <a:off x="855588" y="5762931"/>
            <a:ext cx="1640834" cy="307777"/>
          </a:xfrm>
          <a:prstGeom prst="rect">
            <a:avLst/>
          </a:prstGeom>
          <a:noFill/>
        </p:spPr>
        <p:txBody>
          <a:bodyPr wrap="none" rtlCol="0">
            <a:spAutoFit/>
          </a:bodyPr>
          <a:lstStyle/>
          <a:p>
            <a:r>
              <a:rPr lang="en-US" sz="1400" dirty="0"/>
              <a:t>Johnson </a:t>
            </a:r>
            <a:r>
              <a:rPr lang="en-US" sz="1400" i="1" dirty="0"/>
              <a:t>et al</a:t>
            </a:r>
            <a:r>
              <a:rPr lang="en-US" sz="1400" dirty="0"/>
              <a:t>., 2007</a:t>
            </a:r>
          </a:p>
        </p:txBody>
      </p:sp>
      <p:cxnSp>
        <p:nvCxnSpPr>
          <p:cNvPr id="10" name="Straight Arrow Connector 9">
            <a:extLst>
              <a:ext uri="{FF2B5EF4-FFF2-40B4-BE49-F238E27FC236}">
                <a16:creationId xmlns:a16="http://schemas.microsoft.com/office/drawing/2014/main" id="{2131FFE3-E1E9-F846-BA57-BF3C005D1D09}"/>
              </a:ext>
            </a:extLst>
          </p:cNvPr>
          <p:cNvCxnSpPr>
            <a:cxnSpLocks/>
          </p:cNvCxnSpPr>
          <p:nvPr/>
        </p:nvCxnSpPr>
        <p:spPr>
          <a:xfrm flipH="1">
            <a:off x="4532405" y="4369820"/>
            <a:ext cx="2466706" cy="463447"/>
          </a:xfrm>
          <a:prstGeom prst="straightConnector1">
            <a:avLst/>
          </a:prstGeom>
          <a:ln w="127000">
            <a:solidFill>
              <a:schemeClr val="bg1">
                <a:lumMod val="50000"/>
                <a:alpha val="43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ame 11">
            <a:extLst>
              <a:ext uri="{FF2B5EF4-FFF2-40B4-BE49-F238E27FC236}">
                <a16:creationId xmlns:a16="http://schemas.microsoft.com/office/drawing/2014/main" id="{D29A9D9E-7ADF-C448-9E17-A93551C64264}"/>
              </a:ext>
            </a:extLst>
          </p:cNvPr>
          <p:cNvSpPr/>
          <p:nvPr/>
        </p:nvSpPr>
        <p:spPr>
          <a:xfrm>
            <a:off x="3842904" y="5123246"/>
            <a:ext cx="1379000" cy="725058"/>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86903B4D-EA55-4B42-A89C-D6FECCABE17D}"/>
              </a:ext>
            </a:extLst>
          </p:cNvPr>
          <p:cNvSpPr/>
          <p:nvPr/>
        </p:nvSpPr>
        <p:spPr>
          <a:xfrm>
            <a:off x="1840089" y="778933"/>
            <a:ext cx="1670755" cy="203200"/>
          </a:xfrm>
          <a:prstGeom prst="fram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lumMod val="95000"/>
                </a:schemeClr>
              </a:solidFill>
            </a:endParaRPr>
          </a:p>
        </p:txBody>
      </p:sp>
      <p:sp>
        <p:nvSpPr>
          <p:cNvPr id="11" name="Rectangle 10">
            <a:extLst>
              <a:ext uri="{FF2B5EF4-FFF2-40B4-BE49-F238E27FC236}">
                <a16:creationId xmlns:a16="http://schemas.microsoft.com/office/drawing/2014/main" id="{D7E79798-DE3E-664E-BC51-85CC1C37C063}"/>
              </a:ext>
            </a:extLst>
          </p:cNvPr>
          <p:cNvSpPr/>
          <p:nvPr/>
        </p:nvSpPr>
        <p:spPr>
          <a:xfrm>
            <a:off x="1676005" y="687326"/>
            <a:ext cx="1879995" cy="28351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C1926D1D-7A5C-D94C-B3E2-9C93045D76A1}"/>
              </a:ext>
            </a:extLst>
          </p:cNvPr>
          <p:cNvSpPr txBox="1"/>
          <p:nvPr/>
        </p:nvSpPr>
        <p:spPr>
          <a:xfrm>
            <a:off x="7120516" y="1764673"/>
            <a:ext cx="3215265" cy="584775"/>
          </a:xfrm>
          <a:prstGeom prst="rect">
            <a:avLst/>
          </a:prstGeom>
          <a:noFill/>
        </p:spPr>
        <p:txBody>
          <a:bodyPr wrap="square" rtlCol="0">
            <a:spAutoFit/>
          </a:bodyPr>
          <a:lstStyle/>
          <a:p>
            <a:pPr algn="ctr"/>
            <a:r>
              <a:rPr lang="en-US" sz="1600" dirty="0"/>
              <a:t>Greenhouse Gas Emissions from U.S. Agriculture (Mt CO</a:t>
            </a:r>
            <a:r>
              <a:rPr lang="en-US" sz="1600" baseline="-25000" dirty="0"/>
              <a:t>2 </a:t>
            </a:r>
            <a:r>
              <a:rPr lang="en-US" sz="1600" dirty="0"/>
              <a:t>eq.)</a:t>
            </a:r>
          </a:p>
        </p:txBody>
      </p:sp>
      <p:sp>
        <p:nvSpPr>
          <p:cNvPr id="18" name="TextBox 17">
            <a:extLst>
              <a:ext uri="{FF2B5EF4-FFF2-40B4-BE49-F238E27FC236}">
                <a16:creationId xmlns:a16="http://schemas.microsoft.com/office/drawing/2014/main" id="{69D1C9E5-C6C5-B349-BCCC-FD37A107571E}"/>
              </a:ext>
            </a:extLst>
          </p:cNvPr>
          <p:cNvSpPr txBox="1"/>
          <p:nvPr/>
        </p:nvSpPr>
        <p:spPr>
          <a:xfrm>
            <a:off x="8697349" y="3458389"/>
            <a:ext cx="631904" cy="400110"/>
          </a:xfrm>
          <a:prstGeom prst="rect">
            <a:avLst/>
          </a:prstGeom>
          <a:noFill/>
        </p:spPr>
        <p:txBody>
          <a:bodyPr wrap="none" rtlCol="0">
            <a:spAutoFit/>
          </a:bodyPr>
          <a:lstStyle/>
          <a:p>
            <a:r>
              <a:rPr lang="en-US" sz="2000" b="1" dirty="0"/>
              <a:t>17%</a:t>
            </a:r>
          </a:p>
        </p:txBody>
      </p:sp>
      <p:sp>
        <p:nvSpPr>
          <p:cNvPr id="19" name="TextBox 18">
            <a:extLst>
              <a:ext uri="{FF2B5EF4-FFF2-40B4-BE49-F238E27FC236}">
                <a16:creationId xmlns:a16="http://schemas.microsoft.com/office/drawing/2014/main" id="{6BF6DA62-FE50-CD4D-B5CF-2335F3FD47DD}"/>
              </a:ext>
            </a:extLst>
          </p:cNvPr>
          <p:cNvSpPr txBox="1"/>
          <p:nvPr/>
        </p:nvSpPr>
        <p:spPr>
          <a:xfrm>
            <a:off x="9336034" y="4951200"/>
            <a:ext cx="631904" cy="400110"/>
          </a:xfrm>
          <a:prstGeom prst="rect">
            <a:avLst/>
          </a:prstGeom>
          <a:noFill/>
        </p:spPr>
        <p:txBody>
          <a:bodyPr wrap="none" rtlCol="0">
            <a:spAutoFit/>
          </a:bodyPr>
          <a:lstStyle/>
          <a:p>
            <a:r>
              <a:rPr lang="en-US" sz="2000" b="1" dirty="0"/>
              <a:t>26%</a:t>
            </a:r>
          </a:p>
        </p:txBody>
      </p:sp>
    </p:spTree>
    <p:extLst>
      <p:ext uri="{BB962C8B-B14F-4D97-AF65-F5344CB8AC3E}">
        <p14:creationId xmlns:p14="http://schemas.microsoft.com/office/powerpoint/2010/main" val="567616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837A89-FDFD-DB46-8126-4B050579BB94}"/>
              </a:ext>
            </a:extLst>
          </p:cNvPr>
          <p:cNvSpPr/>
          <p:nvPr/>
        </p:nvSpPr>
        <p:spPr>
          <a:xfrm>
            <a:off x="318466" y="3880072"/>
            <a:ext cx="11522238" cy="2742767"/>
          </a:xfrm>
          <a:prstGeom prst="rect">
            <a:avLst/>
          </a:prstGeom>
          <a:solidFill>
            <a:schemeClr val="tx2">
              <a:lumMod val="20000"/>
              <a:lumOff val="80000"/>
            </a:schemeClr>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97961" y="4130783"/>
            <a:ext cx="3594041" cy="665845"/>
          </a:xfrm>
          <a:ln>
            <a:solidFill>
              <a:schemeClr val="tx1"/>
            </a:solidFill>
          </a:ln>
        </p:spPr>
        <p:txBody>
          <a:bodyPr>
            <a:noAutofit/>
          </a:bodyPr>
          <a:lstStyle/>
          <a:p>
            <a:pPr marL="0" indent="0" algn="ctr">
              <a:buNone/>
            </a:pPr>
            <a:r>
              <a:rPr lang="en-US" sz="2000" b="1" dirty="0"/>
              <a:t>Nitrification</a:t>
            </a:r>
            <a:r>
              <a:rPr lang="en-US" sz="2000" dirty="0"/>
              <a:t>: Stepwise biological oxidation of NH</a:t>
            </a:r>
            <a:r>
              <a:rPr lang="en-US" sz="2000" baseline="-25000" dirty="0"/>
              <a:t>4</a:t>
            </a:r>
            <a:r>
              <a:rPr lang="en-US" sz="2000" baseline="30000" dirty="0"/>
              <a:t>+</a:t>
            </a:r>
            <a:r>
              <a:rPr lang="en-US" sz="2000" dirty="0"/>
              <a:t> </a:t>
            </a:r>
            <a:r>
              <a:rPr lang="en-US" sz="2000" dirty="0">
                <a:sym typeface="Wingdings"/>
              </a:rPr>
              <a:t> NO</a:t>
            </a:r>
            <a:r>
              <a:rPr lang="en-US" sz="2000" baseline="-25000" dirty="0">
                <a:sym typeface="Wingdings"/>
              </a:rPr>
              <a:t>3</a:t>
            </a:r>
            <a:r>
              <a:rPr lang="en-US" sz="2000" baseline="30000" dirty="0">
                <a:sym typeface="Wingdings"/>
              </a:rPr>
              <a:t>-</a:t>
            </a:r>
          </a:p>
        </p:txBody>
      </p:sp>
      <p:sp>
        <p:nvSpPr>
          <p:cNvPr id="7" name="Up Arrow 6"/>
          <p:cNvSpPr/>
          <p:nvPr/>
        </p:nvSpPr>
        <p:spPr>
          <a:xfrm rot="3162278">
            <a:off x="3918967" y="4855111"/>
            <a:ext cx="204072" cy="908137"/>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294498" y="5597922"/>
            <a:ext cx="11659318" cy="800219"/>
          </a:xfrm>
          <a:prstGeom prst="rect">
            <a:avLst/>
          </a:prstGeom>
          <a:noFill/>
        </p:spPr>
        <p:txBody>
          <a:bodyPr wrap="square" rtlCol="0">
            <a:spAutoFit/>
          </a:bodyPr>
          <a:lstStyle/>
          <a:p>
            <a:r>
              <a:rPr lang="en-US" sz="2800" dirty="0">
                <a:sym typeface="Wingdings"/>
              </a:rPr>
              <a:t>	NH</a:t>
            </a:r>
            <a:r>
              <a:rPr lang="en-US" sz="2800" baseline="-25000" dirty="0">
                <a:sym typeface="Wingdings"/>
              </a:rPr>
              <a:t>4</a:t>
            </a:r>
            <a:r>
              <a:rPr lang="en-US" sz="2800" baseline="30000" dirty="0">
                <a:sym typeface="Wingdings"/>
              </a:rPr>
              <a:t>+	                       </a:t>
            </a:r>
            <a:r>
              <a:rPr lang="en-US" sz="2800" dirty="0">
                <a:sym typeface="Wingdings"/>
              </a:rPr>
              <a:t>NH</a:t>
            </a:r>
            <a:r>
              <a:rPr lang="en-US" sz="2800" baseline="-25000" dirty="0">
                <a:sym typeface="Wingdings"/>
              </a:rPr>
              <a:t>2</a:t>
            </a:r>
            <a:r>
              <a:rPr lang="en-US" sz="2800" dirty="0">
                <a:sym typeface="Wingdings"/>
              </a:rPr>
              <a:t>OH	           NO</a:t>
            </a:r>
            <a:r>
              <a:rPr lang="en-US" sz="2800" baseline="-25000" dirty="0">
                <a:sym typeface="Wingdings"/>
              </a:rPr>
              <a:t>2</a:t>
            </a:r>
            <a:r>
              <a:rPr lang="en-US" sz="2800" baseline="30000" dirty="0">
                <a:sym typeface="Wingdings"/>
              </a:rPr>
              <a:t>- 	                        </a:t>
            </a:r>
            <a:r>
              <a:rPr lang="en-US" sz="2800" dirty="0">
                <a:sym typeface="Wingdings"/>
              </a:rPr>
              <a:t>NO</a:t>
            </a:r>
            <a:r>
              <a:rPr lang="en-US" sz="2800" baseline="-25000" dirty="0">
                <a:sym typeface="Wingdings"/>
              </a:rPr>
              <a:t>3</a:t>
            </a:r>
            <a:r>
              <a:rPr lang="en-US" sz="2800" baseline="30000" dirty="0">
                <a:sym typeface="Wingdings"/>
              </a:rPr>
              <a:t>-</a:t>
            </a:r>
          </a:p>
          <a:p>
            <a:endParaRPr lang="en-US" dirty="0"/>
          </a:p>
        </p:txBody>
      </p:sp>
      <p:sp>
        <p:nvSpPr>
          <p:cNvPr id="9" name="TextBox 8"/>
          <p:cNvSpPr txBox="1"/>
          <p:nvPr/>
        </p:nvSpPr>
        <p:spPr>
          <a:xfrm>
            <a:off x="4344334" y="4571579"/>
            <a:ext cx="960749" cy="523220"/>
          </a:xfrm>
          <a:prstGeom prst="rect">
            <a:avLst/>
          </a:prstGeom>
          <a:noFill/>
        </p:spPr>
        <p:txBody>
          <a:bodyPr wrap="square" rtlCol="0">
            <a:spAutoFit/>
          </a:bodyPr>
          <a:lstStyle/>
          <a:p>
            <a:r>
              <a:rPr lang="en-US" sz="2800" b="1" dirty="0">
                <a:highlight>
                  <a:srgbClr val="FFFF00"/>
                </a:highlight>
              </a:rPr>
              <a:t>N</a:t>
            </a:r>
            <a:r>
              <a:rPr lang="en-US" sz="2800" b="1" baseline="-25000" dirty="0">
                <a:highlight>
                  <a:srgbClr val="FFFF00"/>
                </a:highlight>
              </a:rPr>
              <a:t>2</a:t>
            </a:r>
            <a:r>
              <a:rPr lang="en-US" sz="2800" b="1" dirty="0">
                <a:highlight>
                  <a:srgbClr val="FFFF00"/>
                </a:highlight>
              </a:rPr>
              <a:t>O</a:t>
            </a:r>
            <a:r>
              <a:rPr lang="en-US" sz="2800" b="1" dirty="0"/>
              <a:t> </a:t>
            </a:r>
          </a:p>
        </p:txBody>
      </p:sp>
      <p:sp>
        <p:nvSpPr>
          <p:cNvPr id="14" name="Right Arrow 13"/>
          <p:cNvSpPr/>
          <p:nvPr/>
        </p:nvSpPr>
        <p:spPr>
          <a:xfrm>
            <a:off x="1468237" y="5763338"/>
            <a:ext cx="1251471" cy="1756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a:off x="3978891" y="5750660"/>
            <a:ext cx="1130464" cy="1883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ight Arrow 15"/>
          <p:cNvSpPr/>
          <p:nvPr/>
        </p:nvSpPr>
        <p:spPr>
          <a:xfrm>
            <a:off x="6028276" y="5733314"/>
            <a:ext cx="1251468" cy="2259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p:cNvSpPr txBox="1"/>
          <p:nvPr/>
        </p:nvSpPr>
        <p:spPr>
          <a:xfrm>
            <a:off x="998575" y="5959931"/>
            <a:ext cx="2213811" cy="784830"/>
          </a:xfrm>
          <a:prstGeom prst="rect">
            <a:avLst/>
          </a:prstGeom>
          <a:noFill/>
        </p:spPr>
        <p:txBody>
          <a:bodyPr wrap="square" rtlCol="0">
            <a:spAutoFit/>
          </a:bodyPr>
          <a:lstStyle/>
          <a:p>
            <a:pPr algn="ctr"/>
            <a:r>
              <a:rPr lang="en-US" sz="1500" dirty="0"/>
              <a:t>Ammonium monooxygenase </a:t>
            </a:r>
          </a:p>
          <a:p>
            <a:endParaRPr lang="en-US" sz="1500" dirty="0"/>
          </a:p>
        </p:txBody>
      </p:sp>
      <p:sp>
        <p:nvSpPr>
          <p:cNvPr id="20" name="TextBox 19"/>
          <p:cNvSpPr txBox="1"/>
          <p:nvPr/>
        </p:nvSpPr>
        <p:spPr>
          <a:xfrm>
            <a:off x="5795756" y="5983663"/>
            <a:ext cx="1716508" cy="553998"/>
          </a:xfrm>
          <a:prstGeom prst="rect">
            <a:avLst/>
          </a:prstGeom>
          <a:noFill/>
        </p:spPr>
        <p:txBody>
          <a:bodyPr wrap="square" rtlCol="0">
            <a:spAutoFit/>
          </a:bodyPr>
          <a:lstStyle/>
          <a:p>
            <a:pPr algn="ctr"/>
            <a:r>
              <a:rPr lang="en-US" sz="1500" dirty="0"/>
              <a:t>Nitrite oxidoreductase</a:t>
            </a:r>
          </a:p>
        </p:txBody>
      </p:sp>
      <p:sp>
        <p:nvSpPr>
          <p:cNvPr id="6" name="TextBox 5">
            <a:extLst>
              <a:ext uri="{FF2B5EF4-FFF2-40B4-BE49-F238E27FC236}">
                <a16:creationId xmlns:a16="http://schemas.microsoft.com/office/drawing/2014/main" id="{8DA33290-E237-7144-9646-A5E9F90F5726}"/>
              </a:ext>
            </a:extLst>
          </p:cNvPr>
          <p:cNvSpPr txBox="1"/>
          <p:nvPr/>
        </p:nvSpPr>
        <p:spPr>
          <a:xfrm>
            <a:off x="953951" y="480376"/>
            <a:ext cx="10265864" cy="630942"/>
          </a:xfrm>
          <a:prstGeom prst="rect">
            <a:avLst/>
          </a:prstGeom>
          <a:noFill/>
        </p:spPr>
        <p:txBody>
          <a:bodyPr wrap="square" rtlCol="0">
            <a:spAutoFit/>
          </a:bodyPr>
          <a:lstStyle/>
          <a:p>
            <a:pPr algn="ctr"/>
            <a:r>
              <a:rPr lang="en-US" sz="3500" b="1" dirty="0"/>
              <a:t>Mechanisms driving N</a:t>
            </a:r>
            <a:r>
              <a:rPr lang="en-US" sz="3500" b="1" baseline="-25000" dirty="0"/>
              <a:t>2</a:t>
            </a:r>
            <a:r>
              <a:rPr lang="en-US" sz="3500" b="1" dirty="0"/>
              <a:t>O emissions from soils </a:t>
            </a:r>
          </a:p>
        </p:txBody>
      </p:sp>
      <p:sp>
        <p:nvSpPr>
          <p:cNvPr id="42" name="Rectangle 41">
            <a:extLst>
              <a:ext uri="{FF2B5EF4-FFF2-40B4-BE49-F238E27FC236}">
                <a16:creationId xmlns:a16="http://schemas.microsoft.com/office/drawing/2014/main" id="{2D0C8A30-B5CE-2548-A407-91FA828D32FF}"/>
              </a:ext>
            </a:extLst>
          </p:cNvPr>
          <p:cNvSpPr/>
          <p:nvPr/>
        </p:nvSpPr>
        <p:spPr>
          <a:xfrm>
            <a:off x="318465" y="1458582"/>
            <a:ext cx="11522239" cy="2252763"/>
          </a:xfrm>
          <a:prstGeom prst="rect">
            <a:avLst/>
          </a:prstGeom>
          <a:solidFill>
            <a:schemeClr val="accent6">
              <a:lumMod val="40000"/>
              <a:lumOff val="60000"/>
            </a:schemeClr>
          </a:soli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2">
            <a:extLst>
              <a:ext uri="{FF2B5EF4-FFF2-40B4-BE49-F238E27FC236}">
                <a16:creationId xmlns:a16="http://schemas.microsoft.com/office/drawing/2014/main" id="{7E8A44E1-394F-4B41-87D5-17CFC04D7DD3}"/>
              </a:ext>
            </a:extLst>
          </p:cNvPr>
          <p:cNvSpPr txBox="1">
            <a:spLocks/>
          </p:cNvSpPr>
          <p:nvPr/>
        </p:nvSpPr>
        <p:spPr>
          <a:xfrm>
            <a:off x="499193" y="1701310"/>
            <a:ext cx="6436225" cy="37018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t>Denitrification</a:t>
            </a:r>
            <a:r>
              <a:rPr lang="en-US" sz="2000" dirty="0"/>
              <a:t>: Stepwise biological reduction of NO</a:t>
            </a:r>
            <a:r>
              <a:rPr lang="en-US" sz="2000" baseline="-25000" dirty="0"/>
              <a:t>3</a:t>
            </a:r>
            <a:r>
              <a:rPr lang="en-US" sz="2000" baseline="30000" dirty="0"/>
              <a:t>-</a:t>
            </a:r>
            <a:r>
              <a:rPr lang="en-US" sz="2000" dirty="0"/>
              <a:t> </a:t>
            </a:r>
            <a:r>
              <a:rPr lang="en-US" sz="2000" dirty="0">
                <a:sym typeface="Wingdings"/>
              </a:rPr>
              <a:t></a:t>
            </a:r>
            <a:r>
              <a:rPr lang="en-US" sz="2000" dirty="0"/>
              <a:t> N</a:t>
            </a:r>
            <a:r>
              <a:rPr lang="en-US" sz="2000" baseline="-25000" dirty="0"/>
              <a:t>2 </a:t>
            </a:r>
          </a:p>
        </p:txBody>
      </p:sp>
      <p:sp>
        <p:nvSpPr>
          <p:cNvPr id="44" name="TextBox 43">
            <a:extLst>
              <a:ext uri="{FF2B5EF4-FFF2-40B4-BE49-F238E27FC236}">
                <a16:creationId xmlns:a16="http://schemas.microsoft.com/office/drawing/2014/main" id="{01841E85-6B29-BF45-88E8-C27578C0283A}"/>
              </a:ext>
            </a:extLst>
          </p:cNvPr>
          <p:cNvSpPr txBox="1"/>
          <p:nvPr/>
        </p:nvSpPr>
        <p:spPr>
          <a:xfrm>
            <a:off x="-2515332" y="2444401"/>
            <a:ext cx="11701825" cy="954107"/>
          </a:xfrm>
          <a:prstGeom prst="rect">
            <a:avLst/>
          </a:prstGeom>
          <a:noFill/>
        </p:spPr>
        <p:txBody>
          <a:bodyPr wrap="square" rtlCol="0">
            <a:spAutoFit/>
          </a:bodyPr>
          <a:lstStyle/>
          <a:p>
            <a:pPr marL="0" lvl="1"/>
            <a:r>
              <a:rPr lang="en-US" sz="2800" dirty="0"/>
              <a:t>                                      NO</a:t>
            </a:r>
            <a:r>
              <a:rPr lang="en-US" sz="2800" baseline="-25000" dirty="0"/>
              <a:t>3</a:t>
            </a:r>
            <a:r>
              <a:rPr lang="en-US" sz="2800" baseline="30000" dirty="0"/>
              <a:t>-	</a:t>
            </a:r>
            <a:r>
              <a:rPr lang="en-US" sz="2800" dirty="0"/>
              <a:t>   </a:t>
            </a:r>
            <a:r>
              <a:rPr lang="en-US" sz="2800" dirty="0">
                <a:sym typeface="Wingdings"/>
              </a:rPr>
              <a:t>NO</a:t>
            </a:r>
            <a:r>
              <a:rPr lang="en-US" sz="2800" baseline="-25000" dirty="0">
                <a:sym typeface="Wingdings"/>
              </a:rPr>
              <a:t>2</a:t>
            </a:r>
            <a:r>
              <a:rPr lang="en-US" sz="2800" baseline="30000" dirty="0">
                <a:sym typeface="Wingdings"/>
              </a:rPr>
              <a:t>-		 </a:t>
            </a:r>
            <a:r>
              <a:rPr lang="en-US" sz="2800" dirty="0">
                <a:sym typeface="Wingdings"/>
              </a:rPr>
              <a:t>    NO                 </a:t>
            </a:r>
            <a:r>
              <a:rPr lang="en-US" sz="2800" b="1" dirty="0">
                <a:highlight>
                  <a:srgbClr val="FFFF00"/>
                </a:highlight>
                <a:sym typeface="Wingdings"/>
              </a:rPr>
              <a:t>N</a:t>
            </a:r>
            <a:r>
              <a:rPr lang="en-US" sz="2800" b="1" baseline="-25000" dirty="0">
                <a:highlight>
                  <a:srgbClr val="FFFF00"/>
                </a:highlight>
                <a:sym typeface="Wingdings"/>
              </a:rPr>
              <a:t>2</a:t>
            </a:r>
            <a:r>
              <a:rPr lang="en-US" sz="2800" b="1" dirty="0">
                <a:highlight>
                  <a:srgbClr val="FFFF00"/>
                </a:highlight>
                <a:sym typeface="Wingdings"/>
              </a:rPr>
              <a:t>O</a:t>
            </a:r>
            <a:r>
              <a:rPr lang="en-US" sz="2800" dirty="0">
                <a:sym typeface="Wingdings"/>
              </a:rPr>
              <a:t>	     N</a:t>
            </a:r>
            <a:r>
              <a:rPr lang="en-US" sz="2800" baseline="-25000" dirty="0">
                <a:sym typeface="Wingdings"/>
              </a:rPr>
              <a:t>2</a:t>
            </a:r>
            <a:endParaRPr lang="en-US" sz="2800" baseline="-25000" dirty="0"/>
          </a:p>
          <a:p>
            <a:r>
              <a:rPr lang="en-US" sz="2800" dirty="0">
                <a:sym typeface="Wingdings"/>
              </a:rPr>
              <a:t>			 </a:t>
            </a:r>
            <a:endParaRPr lang="en-US" sz="2800" dirty="0"/>
          </a:p>
        </p:txBody>
      </p:sp>
      <p:sp>
        <p:nvSpPr>
          <p:cNvPr id="45" name="Right Arrow 44">
            <a:extLst>
              <a:ext uri="{FF2B5EF4-FFF2-40B4-BE49-F238E27FC236}">
                <a16:creationId xmlns:a16="http://schemas.microsoft.com/office/drawing/2014/main" id="{1506FADA-7F62-FE47-8BE8-46F8BE012BE3}"/>
              </a:ext>
            </a:extLst>
          </p:cNvPr>
          <p:cNvSpPr/>
          <p:nvPr/>
        </p:nvSpPr>
        <p:spPr>
          <a:xfrm>
            <a:off x="3224729" y="2607676"/>
            <a:ext cx="938704" cy="2405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96A011A7-828F-9049-A501-A9ECF6002FF6}"/>
              </a:ext>
            </a:extLst>
          </p:cNvPr>
          <p:cNvSpPr/>
          <p:nvPr/>
        </p:nvSpPr>
        <p:spPr>
          <a:xfrm>
            <a:off x="4989556" y="2617349"/>
            <a:ext cx="937765" cy="2502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ight Arrow 46">
            <a:extLst>
              <a:ext uri="{FF2B5EF4-FFF2-40B4-BE49-F238E27FC236}">
                <a16:creationId xmlns:a16="http://schemas.microsoft.com/office/drawing/2014/main" id="{AA170FFD-8058-ED4D-824F-F0E7816DD3A9}"/>
              </a:ext>
            </a:extLst>
          </p:cNvPr>
          <p:cNvSpPr/>
          <p:nvPr/>
        </p:nvSpPr>
        <p:spPr>
          <a:xfrm>
            <a:off x="6977410" y="2607676"/>
            <a:ext cx="929054" cy="25989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EA9CBDE-D1DB-CD4B-8474-89FDAA383A86}"/>
              </a:ext>
            </a:extLst>
          </p:cNvPr>
          <p:cNvSpPr txBox="1"/>
          <p:nvPr/>
        </p:nvSpPr>
        <p:spPr>
          <a:xfrm>
            <a:off x="1127820" y="2951413"/>
            <a:ext cx="1379842" cy="553998"/>
          </a:xfrm>
          <a:prstGeom prst="rect">
            <a:avLst/>
          </a:prstGeom>
          <a:noFill/>
        </p:spPr>
        <p:txBody>
          <a:bodyPr wrap="square" rtlCol="0">
            <a:spAutoFit/>
          </a:bodyPr>
          <a:lstStyle/>
          <a:p>
            <a:pPr algn="ctr"/>
            <a:r>
              <a:rPr lang="en-US" sz="1500" dirty="0"/>
              <a:t>Nitrate reductase</a:t>
            </a:r>
          </a:p>
        </p:txBody>
      </p:sp>
      <p:sp>
        <p:nvSpPr>
          <p:cNvPr id="49" name="TextBox 48">
            <a:extLst>
              <a:ext uri="{FF2B5EF4-FFF2-40B4-BE49-F238E27FC236}">
                <a16:creationId xmlns:a16="http://schemas.microsoft.com/office/drawing/2014/main" id="{77531D5F-9B0A-E047-9ACC-4C4157FE715D}"/>
              </a:ext>
            </a:extLst>
          </p:cNvPr>
          <p:cNvSpPr txBox="1"/>
          <p:nvPr/>
        </p:nvSpPr>
        <p:spPr>
          <a:xfrm>
            <a:off x="3025691" y="2951413"/>
            <a:ext cx="1227441" cy="553998"/>
          </a:xfrm>
          <a:prstGeom prst="rect">
            <a:avLst/>
          </a:prstGeom>
          <a:noFill/>
        </p:spPr>
        <p:txBody>
          <a:bodyPr wrap="square" rtlCol="0">
            <a:spAutoFit/>
          </a:bodyPr>
          <a:lstStyle/>
          <a:p>
            <a:pPr algn="ctr"/>
            <a:r>
              <a:rPr lang="en-US" sz="1500" dirty="0"/>
              <a:t>Nitrite reductase</a:t>
            </a:r>
          </a:p>
        </p:txBody>
      </p:sp>
      <p:sp>
        <p:nvSpPr>
          <p:cNvPr id="50" name="TextBox 49">
            <a:extLst>
              <a:ext uri="{FF2B5EF4-FFF2-40B4-BE49-F238E27FC236}">
                <a16:creationId xmlns:a16="http://schemas.microsoft.com/office/drawing/2014/main" id="{CA5A9C6A-C889-4041-998E-B2D3EAF002C2}"/>
              </a:ext>
            </a:extLst>
          </p:cNvPr>
          <p:cNvSpPr txBox="1"/>
          <p:nvPr/>
        </p:nvSpPr>
        <p:spPr>
          <a:xfrm>
            <a:off x="4766725" y="2955222"/>
            <a:ext cx="1248944" cy="553998"/>
          </a:xfrm>
          <a:prstGeom prst="rect">
            <a:avLst/>
          </a:prstGeom>
          <a:noFill/>
        </p:spPr>
        <p:txBody>
          <a:bodyPr wrap="square" rtlCol="0">
            <a:spAutoFit/>
          </a:bodyPr>
          <a:lstStyle/>
          <a:p>
            <a:pPr algn="ctr"/>
            <a:r>
              <a:rPr lang="en-US" sz="1500" dirty="0"/>
              <a:t>Nitric oxide reductase</a:t>
            </a:r>
          </a:p>
        </p:txBody>
      </p:sp>
      <p:sp>
        <p:nvSpPr>
          <p:cNvPr id="51" name="TextBox 50">
            <a:extLst>
              <a:ext uri="{FF2B5EF4-FFF2-40B4-BE49-F238E27FC236}">
                <a16:creationId xmlns:a16="http://schemas.microsoft.com/office/drawing/2014/main" id="{DFC25490-FD15-8D4F-8AD9-D7D798ABD80F}"/>
              </a:ext>
            </a:extLst>
          </p:cNvPr>
          <p:cNvSpPr txBox="1"/>
          <p:nvPr/>
        </p:nvSpPr>
        <p:spPr>
          <a:xfrm>
            <a:off x="6692392" y="2951413"/>
            <a:ext cx="1524446" cy="553998"/>
          </a:xfrm>
          <a:prstGeom prst="rect">
            <a:avLst/>
          </a:prstGeom>
          <a:noFill/>
        </p:spPr>
        <p:txBody>
          <a:bodyPr wrap="square" rtlCol="0">
            <a:spAutoFit/>
          </a:bodyPr>
          <a:lstStyle/>
          <a:p>
            <a:pPr algn="ctr"/>
            <a:r>
              <a:rPr lang="en-US" sz="1500" dirty="0"/>
              <a:t>Nitrous oxide reductase</a:t>
            </a:r>
          </a:p>
        </p:txBody>
      </p:sp>
      <p:sp>
        <p:nvSpPr>
          <p:cNvPr id="52" name="Right Arrow 51">
            <a:extLst>
              <a:ext uri="{FF2B5EF4-FFF2-40B4-BE49-F238E27FC236}">
                <a16:creationId xmlns:a16="http://schemas.microsoft.com/office/drawing/2014/main" id="{6ADA193F-4BBF-F945-B3C8-87B5BB937343}"/>
              </a:ext>
            </a:extLst>
          </p:cNvPr>
          <p:cNvSpPr/>
          <p:nvPr/>
        </p:nvSpPr>
        <p:spPr>
          <a:xfrm>
            <a:off x="1406703" y="2582315"/>
            <a:ext cx="822076" cy="2479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2E3DCB-FD29-C641-8F9B-90C434000DC3}"/>
              </a:ext>
            </a:extLst>
          </p:cNvPr>
          <p:cNvSpPr txBox="1"/>
          <p:nvPr/>
        </p:nvSpPr>
        <p:spPr>
          <a:xfrm>
            <a:off x="3876276" y="5983663"/>
            <a:ext cx="1472339" cy="553998"/>
          </a:xfrm>
          <a:prstGeom prst="rect">
            <a:avLst/>
          </a:prstGeom>
          <a:noFill/>
        </p:spPr>
        <p:txBody>
          <a:bodyPr wrap="square" rtlCol="0">
            <a:spAutoFit/>
          </a:bodyPr>
          <a:lstStyle/>
          <a:p>
            <a:r>
              <a:rPr lang="en-US" sz="1500" dirty="0"/>
              <a:t>Hydroxylamine oxidoreductase </a:t>
            </a:r>
          </a:p>
        </p:txBody>
      </p:sp>
      <p:cxnSp>
        <p:nvCxnSpPr>
          <p:cNvPr id="11" name="Straight Connector 10">
            <a:extLst>
              <a:ext uri="{FF2B5EF4-FFF2-40B4-BE49-F238E27FC236}">
                <a16:creationId xmlns:a16="http://schemas.microsoft.com/office/drawing/2014/main" id="{82058ACC-63DE-9A49-A342-04D60D021EB4}"/>
              </a:ext>
            </a:extLst>
          </p:cNvPr>
          <p:cNvCxnSpPr/>
          <p:nvPr/>
        </p:nvCxnSpPr>
        <p:spPr>
          <a:xfrm>
            <a:off x="8601559" y="1465686"/>
            <a:ext cx="0" cy="2233486"/>
          </a:xfrm>
          <a:prstGeom prst="line">
            <a:avLst/>
          </a:prstGeom>
          <a:ln w="5080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447E50A-4237-1449-9128-C95A72AA8745}"/>
              </a:ext>
            </a:extLst>
          </p:cNvPr>
          <p:cNvCxnSpPr>
            <a:cxnSpLocks/>
          </p:cNvCxnSpPr>
          <p:nvPr/>
        </p:nvCxnSpPr>
        <p:spPr>
          <a:xfrm>
            <a:off x="8607386" y="3880072"/>
            <a:ext cx="0" cy="2742767"/>
          </a:xfrm>
          <a:prstGeom prst="line">
            <a:avLst/>
          </a:prstGeom>
          <a:ln w="50800"/>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2E05C99-131C-EA49-8E82-D25F07A2DBE0}"/>
              </a:ext>
            </a:extLst>
          </p:cNvPr>
          <p:cNvSpPr txBox="1"/>
          <p:nvPr/>
        </p:nvSpPr>
        <p:spPr>
          <a:xfrm>
            <a:off x="8795295" y="4352447"/>
            <a:ext cx="2857500" cy="2185214"/>
          </a:xfrm>
          <a:prstGeom prst="rect">
            <a:avLst/>
          </a:prstGeom>
          <a:noFill/>
        </p:spPr>
        <p:txBody>
          <a:bodyPr wrap="square" rtlCol="0">
            <a:spAutoFit/>
          </a:bodyPr>
          <a:lstStyle/>
          <a:p>
            <a:pPr marL="285750" indent="-285750">
              <a:buFont typeface="Arial" panose="020B0604020202020204" pitchFamily="34" charset="0"/>
              <a:buChar char="•"/>
            </a:pPr>
            <a:r>
              <a:rPr lang="en-US" sz="2000" dirty="0"/>
              <a:t>Aerobic conditions (requires oxygen).</a:t>
            </a:r>
          </a:p>
          <a:p>
            <a:pPr marL="285750" indent="-285750">
              <a:buFont typeface="Arial" panose="020B0604020202020204" pitchFamily="34" charset="0"/>
              <a:buChar char="•"/>
            </a:pPr>
            <a:r>
              <a:rPr lang="en-US" sz="2000" dirty="0"/>
              <a:t>NH</a:t>
            </a:r>
            <a:r>
              <a:rPr lang="en-US" sz="2000" baseline="-25000" dirty="0"/>
              <a:t>4</a:t>
            </a:r>
            <a:r>
              <a:rPr lang="en-US" sz="2000" baseline="30000" dirty="0"/>
              <a:t>+ </a:t>
            </a:r>
            <a:r>
              <a:rPr lang="en-US" sz="2000" dirty="0"/>
              <a:t>as energy source</a:t>
            </a:r>
          </a:p>
          <a:p>
            <a:pPr marL="285750" indent="-285750">
              <a:buFont typeface="Arial" panose="020B0604020202020204" pitchFamily="34" charset="0"/>
              <a:buChar char="•"/>
            </a:pPr>
            <a:r>
              <a:rPr lang="en-US" sz="2000" dirty="0"/>
              <a:t>CO</a:t>
            </a:r>
            <a:r>
              <a:rPr lang="en-US" sz="2000" baseline="-25000" dirty="0"/>
              <a:t>2</a:t>
            </a:r>
            <a:r>
              <a:rPr lang="en-US" sz="2000" dirty="0"/>
              <a:t> for biomass production</a:t>
            </a:r>
          </a:p>
          <a:p>
            <a:endParaRPr lang="en-US" dirty="0"/>
          </a:p>
          <a:p>
            <a:pPr marL="285750" indent="-285750">
              <a:buFont typeface="Arial" panose="020B0604020202020204" pitchFamily="34" charset="0"/>
              <a:buChar char="•"/>
            </a:pPr>
            <a:endParaRPr lang="en-US" dirty="0"/>
          </a:p>
        </p:txBody>
      </p:sp>
      <p:sp>
        <p:nvSpPr>
          <p:cNvPr id="17" name="TextBox 16">
            <a:extLst>
              <a:ext uri="{FF2B5EF4-FFF2-40B4-BE49-F238E27FC236}">
                <a16:creationId xmlns:a16="http://schemas.microsoft.com/office/drawing/2014/main" id="{68AC54BB-8994-9640-A432-659DFBCF3DAD}"/>
              </a:ext>
            </a:extLst>
          </p:cNvPr>
          <p:cNvSpPr txBox="1"/>
          <p:nvPr/>
        </p:nvSpPr>
        <p:spPr>
          <a:xfrm>
            <a:off x="8736544" y="1604563"/>
            <a:ext cx="306606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Anaerobic conditions (low/no oxygen availability).</a:t>
            </a:r>
          </a:p>
          <a:p>
            <a:pPr marL="285750" indent="-285750">
              <a:buFont typeface="Arial" panose="020B0604020202020204" pitchFamily="34" charset="0"/>
              <a:buChar char="•"/>
            </a:pPr>
            <a:r>
              <a:rPr lang="en-US" sz="2000" dirty="0"/>
              <a:t>NO</a:t>
            </a:r>
            <a:r>
              <a:rPr lang="en-US" sz="2000" baseline="-25000" dirty="0"/>
              <a:t>3</a:t>
            </a:r>
            <a:r>
              <a:rPr lang="en-US" sz="2000" baseline="30000" dirty="0"/>
              <a:t>-</a:t>
            </a:r>
            <a:r>
              <a:rPr lang="en-US" sz="2000" dirty="0"/>
              <a:t> must be present. </a:t>
            </a:r>
          </a:p>
          <a:p>
            <a:pPr marL="285750" indent="-285750">
              <a:buFont typeface="Arial" panose="020B0604020202020204" pitchFamily="34" charset="0"/>
              <a:buChar char="•"/>
            </a:pPr>
            <a:r>
              <a:rPr lang="en-US" sz="2000" dirty="0"/>
              <a:t>Organic carbon as microbial energy source. </a:t>
            </a:r>
          </a:p>
        </p:txBody>
      </p:sp>
    </p:spTree>
    <p:extLst>
      <p:ext uri="{BB962C8B-B14F-4D97-AF65-F5344CB8AC3E}">
        <p14:creationId xmlns:p14="http://schemas.microsoft.com/office/powerpoint/2010/main" val="3984669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1801" y="1235249"/>
            <a:ext cx="2059505" cy="2959768"/>
          </a:xfrm>
          <a:prstGeom prst="rect">
            <a:avLst/>
          </a:prstGeom>
        </p:spPr>
      </p:pic>
      <p:pic>
        <p:nvPicPr>
          <p:cNvPr id="5" name="Picture 4"/>
          <p:cNvPicPr>
            <a:picLocks noChangeAspect="1"/>
          </p:cNvPicPr>
          <p:nvPr/>
        </p:nvPicPr>
        <p:blipFill>
          <a:blip r:embed="rId3"/>
          <a:stretch>
            <a:fillRect/>
          </a:stretch>
        </p:blipFill>
        <p:spPr>
          <a:xfrm>
            <a:off x="2107681" y="1243270"/>
            <a:ext cx="2059505" cy="2959768"/>
          </a:xfrm>
          <a:prstGeom prst="rect">
            <a:avLst/>
          </a:prstGeom>
        </p:spPr>
      </p:pic>
      <p:pic>
        <p:nvPicPr>
          <p:cNvPr id="10" name="Picture 9"/>
          <p:cNvPicPr>
            <a:picLocks noChangeAspect="1"/>
          </p:cNvPicPr>
          <p:nvPr/>
        </p:nvPicPr>
        <p:blipFill>
          <a:blip r:embed="rId3"/>
          <a:stretch>
            <a:fillRect/>
          </a:stretch>
        </p:blipFill>
        <p:spPr>
          <a:xfrm>
            <a:off x="4119311" y="1235249"/>
            <a:ext cx="2059505" cy="2959768"/>
          </a:xfrm>
          <a:prstGeom prst="rect">
            <a:avLst/>
          </a:prstGeom>
        </p:spPr>
      </p:pic>
      <p:pic>
        <p:nvPicPr>
          <p:cNvPr id="11" name="Picture 10"/>
          <p:cNvPicPr>
            <a:picLocks noChangeAspect="1"/>
          </p:cNvPicPr>
          <p:nvPr/>
        </p:nvPicPr>
        <p:blipFill>
          <a:blip r:embed="rId3"/>
          <a:stretch>
            <a:fillRect/>
          </a:stretch>
        </p:blipFill>
        <p:spPr>
          <a:xfrm>
            <a:off x="6083066" y="1235249"/>
            <a:ext cx="2059505" cy="2959768"/>
          </a:xfrm>
          <a:prstGeom prst="rect">
            <a:avLst/>
          </a:prstGeom>
        </p:spPr>
      </p:pic>
      <p:pic>
        <p:nvPicPr>
          <p:cNvPr id="12" name="Picture 11"/>
          <p:cNvPicPr>
            <a:picLocks noChangeAspect="1"/>
          </p:cNvPicPr>
          <p:nvPr/>
        </p:nvPicPr>
        <p:blipFill>
          <a:blip r:embed="rId3"/>
          <a:stretch>
            <a:fillRect/>
          </a:stretch>
        </p:blipFill>
        <p:spPr>
          <a:xfrm>
            <a:off x="8142571" y="1243270"/>
            <a:ext cx="2059505" cy="2959768"/>
          </a:xfrm>
          <a:prstGeom prst="rect">
            <a:avLst/>
          </a:prstGeom>
        </p:spPr>
      </p:pic>
      <p:pic>
        <p:nvPicPr>
          <p:cNvPr id="13" name="Picture 12"/>
          <p:cNvPicPr>
            <a:picLocks noChangeAspect="1"/>
          </p:cNvPicPr>
          <p:nvPr/>
        </p:nvPicPr>
        <p:blipFill>
          <a:blip r:embed="rId3"/>
          <a:stretch>
            <a:fillRect/>
          </a:stretch>
        </p:blipFill>
        <p:spPr>
          <a:xfrm>
            <a:off x="9942345" y="1243270"/>
            <a:ext cx="2059505" cy="2959768"/>
          </a:xfrm>
          <a:prstGeom prst="rect">
            <a:avLst/>
          </a:prstGeom>
        </p:spPr>
      </p:pic>
      <p:pic>
        <p:nvPicPr>
          <p:cNvPr id="15" name="Picture 14"/>
          <p:cNvPicPr>
            <a:picLocks noChangeAspect="1"/>
          </p:cNvPicPr>
          <p:nvPr/>
        </p:nvPicPr>
        <p:blipFill rotWithShape="1">
          <a:blip r:embed="rId4"/>
          <a:srcRect l="-1" t="13958" r="-1060"/>
          <a:stretch/>
        </p:blipFill>
        <p:spPr>
          <a:xfrm>
            <a:off x="0" y="4179002"/>
            <a:ext cx="3400926" cy="1447772"/>
          </a:xfrm>
          <a:prstGeom prst="rect">
            <a:avLst/>
          </a:prstGeom>
        </p:spPr>
      </p:pic>
      <p:pic>
        <p:nvPicPr>
          <p:cNvPr id="16" name="Picture 15"/>
          <p:cNvPicPr>
            <a:picLocks noChangeAspect="1"/>
          </p:cNvPicPr>
          <p:nvPr/>
        </p:nvPicPr>
        <p:blipFill rotWithShape="1">
          <a:blip r:embed="rId4"/>
          <a:srcRect l="-1" t="13958" r="-1060"/>
          <a:stretch/>
        </p:blipFill>
        <p:spPr>
          <a:xfrm>
            <a:off x="3270709" y="4191020"/>
            <a:ext cx="3400926" cy="1447772"/>
          </a:xfrm>
          <a:prstGeom prst="rect">
            <a:avLst/>
          </a:prstGeom>
        </p:spPr>
      </p:pic>
      <p:pic>
        <p:nvPicPr>
          <p:cNvPr id="17" name="Picture 16"/>
          <p:cNvPicPr>
            <a:picLocks noChangeAspect="1"/>
          </p:cNvPicPr>
          <p:nvPr/>
        </p:nvPicPr>
        <p:blipFill rotWithShape="1">
          <a:blip r:embed="rId4"/>
          <a:srcRect l="-1" t="13958" r="-1060"/>
          <a:stretch/>
        </p:blipFill>
        <p:spPr>
          <a:xfrm>
            <a:off x="6394233" y="4179002"/>
            <a:ext cx="3400926" cy="1447772"/>
          </a:xfrm>
          <a:prstGeom prst="rect">
            <a:avLst/>
          </a:prstGeom>
        </p:spPr>
      </p:pic>
      <p:pic>
        <p:nvPicPr>
          <p:cNvPr id="18" name="Picture 17"/>
          <p:cNvPicPr>
            <a:picLocks noChangeAspect="1"/>
          </p:cNvPicPr>
          <p:nvPr/>
        </p:nvPicPr>
        <p:blipFill rotWithShape="1">
          <a:blip r:embed="rId4"/>
          <a:srcRect l="-1" t="13958" r="-1060"/>
          <a:stretch/>
        </p:blipFill>
        <p:spPr>
          <a:xfrm>
            <a:off x="8898682" y="4191020"/>
            <a:ext cx="3400926" cy="1447772"/>
          </a:xfrm>
          <a:prstGeom prst="rect">
            <a:avLst/>
          </a:prstGeom>
        </p:spPr>
      </p:pic>
      <p:sp>
        <p:nvSpPr>
          <p:cNvPr id="19" name="Rectangle 18"/>
          <p:cNvSpPr/>
          <p:nvPr/>
        </p:nvSpPr>
        <p:spPr>
          <a:xfrm>
            <a:off x="0" y="5626774"/>
            <a:ext cx="12192000" cy="123122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713521" y="4355727"/>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22" name="Oval 21"/>
          <p:cNvSpPr/>
          <p:nvPr/>
        </p:nvSpPr>
        <p:spPr>
          <a:xfrm>
            <a:off x="5512569" y="4328747"/>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23" name="Oval 22"/>
          <p:cNvSpPr/>
          <p:nvPr/>
        </p:nvSpPr>
        <p:spPr>
          <a:xfrm>
            <a:off x="6805359" y="4316598"/>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24" name="Oval 23"/>
          <p:cNvSpPr/>
          <p:nvPr/>
        </p:nvSpPr>
        <p:spPr>
          <a:xfrm>
            <a:off x="8090912" y="4337394"/>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25" name="Oval 24"/>
          <p:cNvSpPr/>
          <p:nvPr/>
        </p:nvSpPr>
        <p:spPr>
          <a:xfrm>
            <a:off x="9564288" y="4273987"/>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26" name="Oval 25"/>
          <p:cNvSpPr/>
          <p:nvPr/>
        </p:nvSpPr>
        <p:spPr>
          <a:xfrm>
            <a:off x="10975744" y="4261925"/>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NO</a:t>
            </a:r>
            <a:r>
              <a:rPr lang="en-US" sz="1400" baseline="-25000"/>
              <a:t>3</a:t>
            </a:r>
            <a:r>
              <a:rPr lang="en-US" sz="1400" baseline="30000"/>
              <a:t>-</a:t>
            </a:r>
            <a:endParaRPr lang="en-US" sz="1400" baseline="30000" dirty="0"/>
          </a:p>
        </p:txBody>
      </p:sp>
      <p:sp>
        <p:nvSpPr>
          <p:cNvPr id="29" name="Oval 28"/>
          <p:cNvSpPr/>
          <p:nvPr/>
        </p:nvSpPr>
        <p:spPr>
          <a:xfrm>
            <a:off x="4672424" y="4310091"/>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30" name="Oval 29"/>
          <p:cNvSpPr/>
          <p:nvPr/>
        </p:nvSpPr>
        <p:spPr>
          <a:xfrm>
            <a:off x="2238247" y="4273987"/>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31" name="Oval 30"/>
          <p:cNvSpPr/>
          <p:nvPr/>
        </p:nvSpPr>
        <p:spPr>
          <a:xfrm>
            <a:off x="1196061" y="4241129"/>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32" name="Oval 31"/>
          <p:cNvSpPr/>
          <p:nvPr/>
        </p:nvSpPr>
        <p:spPr>
          <a:xfrm>
            <a:off x="191801" y="4221844"/>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33" name="Oval 32"/>
          <p:cNvSpPr/>
          <p:nvPr/>
        </p:nvSpPr>
        <p:spPr>
          <a:xfrm>
            <a:off x="2907943" y="4261925"/>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
        <p:nvSpPr>
          <p:cNvPr id="35" name="Oval 34"/>
          <p:cNvSpPr/>
          <p:nvPr/>
        </p:nvSpPr>
        <p:spPr>
          <a:xfrm>
            <a:off x="7530235" y="4166984"/>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36" name="Oval 35"/>
          <p:cNvSpPr/>
          <p:nvPr/>
        </p:nvSpPr>
        <p:spPr>
          <a:xfrm>
            <a:off x="9005901" y="4450180"/>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pic>
        <p:nvPicPr>
          <p:cNvPr id="38" name="Picture 37"/>
          <p:cNvPicPr>
            <a:picLocks noChangeAspect="1"/>
          </p:cNvPicPr>
          <p:nvPr/>
        </p:nvPicPr>
        <p:blipFill rotWithShape="1">
          <a:blip r:embed="rId5"/>
          <a:srcRect l="-15" t="81409"/>
          <a:stretch/>
        </p:blipFill>
        <p:spPr>
          <a:xfrm>
            <a:off x="14438" y="5502682"/>
            <a:ext cx="4252789" cy="526624"/>
          </a:xfrm>
          <a:prstGeom prst="rect">
            <a:avLst/>
          </a:prstGeom>
        </p:spPr>
      </p:pic>
      <p:pic>
        <p:nvPicPr>
          <p:cNvPr id="39" name="Picture 38"/>
          <p:cNvPicPr>
            <a:picLocks noChangeAspect="1"/>
          </p:cNvPicPr>
          <p:nvPr/>
        </p:nvPicPr>
        <p:blipFill rotWithShape="1">
          <a:blip r:embed="rId5"/>
          <a:srcRect l="-15" t="81409"/>
          <a:stretch/>
        </p:blipFill>
        <p:spPr>
          <a:xfrm>
            <a:off x="4205062" y="5507647"/>
            <a:ext cx="4252789" cy="526624"/>
          </a:xfrm>
          <a:prstGeom prst="rect">
            <a:avLst/>
          </a:prstGeom>
        </p:spPr>
      </p:pic>
      <p:pic>
        <p:nvPicPr>
          <p:cNvPr id="40" name="Picture 39"/>
          <p:cNvPicPr>
            <a:picLocks noChangeAspect="1"/>
          </p:cNvPicPr>
          <p:nvPr/>
        </p:nvPicPr>
        <p:blipFill rotWithShape="1">
          <a:blip r:embed="rId5"/>
          <a:srcRect l="-15" t="81409" r="7566" b="213"/>
          <a:stretch/>
        </p:blipFill>
        <p:spPr>
          <a:xfrm>
            <a:off x="8368511" y="5508713"/>
            <a:ext cx="3931097" cy="520593"/>
          </a:xfrm>
          <a:prstGeom prst="rect">
            <a:avLst/>
          </a:prstGeom>
        </p:spPr>
      </p:pic>
      <p:sp>
        <p:nvSpPr>
          <p:cNvPr id="42" name="Oval 41"/>
          <p:cNvSpPr/>
          <p:nvPr/>
        </p:nvSpPr>
        <p:spPr>
          <a:xfrm>
            <a:off x="723592" y="4450180"/>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
        <p:nvSpPr>
          <p:cNvPr id="45" name="Oval 44"/>
          <p:cNvSpPr/>
          <p:nvPr/>
        </p:nvSpPr>
        <p:spPr>
          <a:xfrm>
            <a:off x="1732884" y="4203038"/>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
        <p:nvSpPr>
          <p:cNvPr id="46" name="Oval 45"/>
          <p:cNvSpPr/>
          <p:nvPr/>
        </p:nvSpPr>
        <p:spPr>
          <a:xfrm>
            <a:off x="6100291" y="4273987"/>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
        <p:nvSpPr>
          <p:cNvPr id="47" name="Oval 46"/>
          <p:cNvSpPr/>
          <p:nvPr/>
        </p:nvSpPr>
        <p:spPr>
          <a:xfrm>
            <a:off x="8769114" y="4166410"/>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
        <p:nvSpPr>
          <p:cNvPr id="48" name="Oval 47"/>
          <p:cNvSpPr/>
          <p:nvPr/>
        </p:nvSpPr>
        <p:spPr>
          <a:xfrm>
            <a:off x="10190801" y="4131089"/>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NH</a:t>
            </a:r>
            <a:r>
              <a:rPr lang="en-US" sz="1400" baseline="-25000" dirty="0"/>
              <a:t>4</a:t>
            </a:r>
            <a:r>
              <a:rPr lang="en-US" sz="1400" baseline="30000" dirty="0"/>
              <a:t>+</a:t>
            </a:r>
          </a:p>
        </p:txBody>
      </p:sp>
      <p:sp>
        <p:nvSpPr>
          <p:cNvPr id="49" name="Oval 48"/>
          <p:cNvSpPr/>
          <p:nvPr/>
        </p:nvSpPr>
        <p:spPr>
          <a:xfrm>
            <a:off x="11449318" y="4240031"/>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Tree>
    <p:extLst>
      <p:ext uri="{BB962C8B-B14F-4D97-AF65-F5344CB8AC3E}">
        <p14:creationId xmlns:p14="http://schemas.microsoft.com/office/powerpoint/2010/main" val="16577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9167E-6 3.7037E-7 L 0.02292 -0.14444 " pathEditMode="relative" rAng="0" ptsTypes="AA">
                                      <p:cBhvr>
                                        <p:cTn id="6" dur="1000" fill="hold"/>
                                        <p:tgtEl>
                                          <p:spTgt spid="32"/>
                                        </p:tgtEl>
                                        <p:attrNameLst>
                                          <p:attrName>ppt_x</p:attrName>
                                          <p:attrName>ppt_y</p:attrName>
                                        </p:attrNameLst>
                                      </p:cBhvr>
                                      <p:rCtr x="1146" y="-7222"/>
                                    </p:animMotion>
                                  </p:childTnLst>
                                </p:cTn>
                              </p:par>
                              <p:par>
                                <p:cTn id="7" presetID="0" presetClass="path" presetSubtype="0" accel="50000" decel="50000" fill="hold" grpId="0" nodeType="withEffect">
                                  <p:stCondLst>
                                    <p:cond delay="0"/>
                                  </p:stCondLst>
                                  <p:childTnLst>
                                    <p:animMotion origin="layout" path="M -4.58333E-6 -2.96296E-6 L 0.02292 -0.14444 " pathEditMode="relative" rAng="0" ptsTypes="AA">
                                      <p:cBhvr>
                                        <p:cTn id="8" dur="1000" fill="hold"/>
                                        <p:tgtEl>
                                          <p:spTgt spid="42"/>
                                        </p:tgtEl>
                                        <p:attrNameLst>
                                          <p:attrName>ppt_x</p:attrName>
                                          <p:attrName>ppt_y</p:attrName>
                                        </p:attrNameLst>
                                      </p:cBhvr>
                                      <p:rCtr x="1146" y="-7222"/>
                                    </p:animMotion>
                                  </p:childTnLst>
                                </p:cTn>
                              </p:par>
                              <p:par>
                                <p:cTn id="9" presetID="0" presetClass="path" presetSubtype="0" accel="50000" decel="50000" fill="hold" grpId="0" nodeType="withEffect">
                                  <p:stCondLst>
                                    <p:cond delay="0"/>
                                  </p:stCondLst>
                                  <p:childTnLst>
                                    <p:animMotion origin="layout" path="M -3.33333E-6 1.48148E-6 L 0.01589 -0.16621 " pathEditMode="relative" rAng="0" ptsTypes="AA">
                                      <p:cBhvr>
                                        <p:cTn id="10" dur="1000" fill="hold"/>
                                        <p:tgtEl>
                                          <p:spTgt spid="30"/>
                                        </p:tgtEl>
                                        <p:attrNameLst>
                                          <p:attrName>ppt_x</p:attrName>
                                          <p:attrName>ppt_y</p:attrName>
                                        </p:attrNameLst>
                                      </p:cBhvr>
                                      <p:rCtr x="794" y="-8310"/>
                                    </p:animMotion>
                                  </p:childTnLst>
                                </p:cTn>
                              </p:par>
                              <p:par>
                                <p:cTn id="11" presetID="0" presetClass="path" presetSubtype="0" accel="50000" decel="50000" fill="hold" grpId="0" nodeType="withEffect">
                                  <p:stCondLst>
                                    <p:cond delay="0"/>
                                  </p:stCondLst>
                                  <p:childTnLst>
                                    <p:animMotion origin="layout" path="M -1.25E-6 3.33333E-6 L 0.01029 -0.16598 " pathEditMode="relative" rAng="0" ptsTypes="AA">
                                      <p:cBhvr>
                                        <p:cTn id="12" dur="1000" fill="hold"/>
                                        <p:tgtEl>
                                          <p:spTgt spid="33"/>
                                        </p:tgtEl>
                                        <p:attrNameLst>
                                          <p:attrName>ppt_x</p:attrName>
                                          <p:attrName>ppt_y</p:attrName>
                                        </p:attrNameLst>
                                      </p:cBhvr>
                                      <p:rCtr x="508" y="-8310"/>
                                    </p:animMotion>
                                  </p:childTnLst>
                                </p:cTn>
                              </p:par>
                              <p:par>
                                <p:cTn id="13" presetID="0" presetClass="path" presetSubtype="0" accel="50000" decel="50000" fill="hold" grpId="0" nodeType="withEffect">
                                  <p:stCondLst>
                                    <p:cond delay="0"/>
                                  </p:stCondLst>
                                  <p:childTnLst>
                                    <p:animMotion origin="layout" path="M -2.70833E-6 -2.59259E-6 L -0.00872 -0.16551 " pathEditMode="relative" rAng="0" ptsTypes="AA">
                                      <p:cBhvr>
                                        <p:cTn id="14" dur="1000" fill="hold"/>
                                        <p:tgtEl>
                                          <p:spTgt spid="29"/>
                                        </p:tgtEl>
                                        <p:attrNameLst>
                                          <p:attrName>ppt_x</p:attrName>
                                          <p:attrName>ppt_y</p:attrName>
                                        </p:attrNameLst>
                                      </p:cBhvr>
                                      <p:rCtr x="-443" y="-8287"/>
                                    </p:animMotion>
                                  </p:childTnLst>
                                </p:cTn>
                              </p:par>
                              <p:par>
                                <p:cTn id="15" presetID="0" presetClass="path" presetSubtype="0" accel="50000" decel="50000" fill="hold" grpId="0" nodeType="withEffect">
                                  <p:stCondLst>
                                    <p:cond delay="0"/>
                                  </p:stCondLst>
                                  <p:childTnLst>
                                    <p:animMotion origin="layout" path="M -2.91667E-6 1.11111E-6 L -0.02396 -0.16528 " pathEditMode="relative" rAng="0" ptsTypes="AA">
                                      <p:cBhvr>
                                        <p:cTn id="16" dur="1000" fill="hold"/>
                                        <p:tgtEl>
                                          <p:spTgt spid="22"/>
                                        </p:tgtEl>
                                        <p:attrNameLst>
                                          <p:attrName>ppt_x</p:attrName>
                                          <p:attrName>ppt_y</p:attrName>
                                        </p:attrNameLst>
                                      </p:cBhvr>
                                      <p:rCtr x="-1198" y="-8264"/>
                                    </p:animMotion>
                                  </p:childTnLst>
                                </p:cTn>
                              </p:par>
                              <p:par>
                                <p:cTn id="17" presetID="0" presetClass="path" presetSubtype="0" accel="50000" decel="50000" fill="hold" grpId="0" nodeType="withEffect">
                                  <p:stCondLst>
                                    <p:cond delay="0"/>
                                  </p:stCondLst>
                                  <p:childTnLst>
                                    <p:animMotion origin="layout" path="M -2.70833E-6 1.48148E-6 L -0.00638 -0.1507 " pathEditMode="relative" rAng="0" ptsTypes="AA">
                                      <p:cBhvr>
                                        <p:cTn id="18" dur="1000" fill="hold"/>
                                        <p:tgtEl>
                                          <p:spTgt spid="23"/>
                                        </p:tgtEl>
                                        <p:attrNameLst>
                                          <p:attrName>ppt_x</p:attrName>
                                          <p:attrName>ppt_y</p:attrName>
                                        </p:attrNameLst>
                                      </p:cBhvr>
                                      <p:rCtr x="-326" y="-7546"/>
                                    </p:animMotion>
                                  </p:childTnLst>
                                </p:cTn>
                              </p:par>
                              <p:par>
                                <p:cTn id="19" presetID="0" presetClass="path" presetSubtype="0" accel="50000" decel="50000" fill="hold" grpId="0" nodeType="withEffect">
                                  <p:stCondLst>
                                    <p:cond delay="0"/>
                                  </p:stCondLst>
                                  <p:childTnLst>
                                    <p:animMotion origin="layout" path="M -1.45833E-6 2.22222E-6 L 0.02292 -0.14445 " pathEditMode="relative" rAng="0" ptsTypes="AA">
                                      <p:cBhvr>
                                        <p:cTn id="20" dur="1000" fill="hold"/>
                                        <p:tgtEl>
                                          <p:spTgt spid="24"/>
                                        </p:tgtEl>
                                        <p:attrNameLst>
                                          <p:attrName>ppt_x</p:attrName>
                                          <p:attrName>ppt_y</p:attrName>
                                        </p:attrNameLst>
                                      </p:cBhvr>
                                      <p:rCtr x="1146" y="-7222"/>
                                    </p:animMotion>
                                  </p:childTnLst>
                                </p:cTn>
                              </p:par>
                              <p:par>
                                <p:cTn id="21" presetID="0" presetClass="path" presetSubtype="0" accel="50000" decel="50000" fill="hold" grpId="0" nodeType="withEffect">
                                  <p:stCondLst>
                                    <p:cond delay="0"/>
                                  </p:stCondLst>
                                  <p:childTnLst>
                                    <p:animMotion origin="layout" path="M -4.16667E-7 2.22222E-6 L 0.02292 -0.14445 " pathEditMode="relative" rAng="0" ptsTypes="AA">
                                      <p:cBhvr>
                                        <p:cTn id="22" dur="1000" fill="hold"/>
                                        <p:tgtEl>
                                          <p:spTgt spid="47"/>
                                        </p:tgtEl>
                                        <p:attrNameLst>
                                          <p:attrName>ppt_x</p:attrName>
                                          <p:attrName>ppt_y</p:attrName>
                                        </p:attrNameLst>
                                      </p:cBhvr>
                                      <p:rCtr x="1146" y="-7222"/>
                                    </p:animMotion>
                                  </p:childTnLst>
                                </p:cTn>
                              </p:par>
                              <p:par>
                                <p:cTn id="23" presetID="0" presetClass="path" presetSubtype="0" accel="50000" decel="50000" fill="hold" grpId="0" nodeType="withEffect">
                                  <p:stCondLst>
                                    <p:cond delay="0"/>
                                  </p:stCondLst>
                                  <p:childTnLst>
                                    <p:animMotion origin="layout" path="M 0 3.33333E-6 L 0.00781 -0.16598 " pathEditMode="relative" rAng="0" ptsTypes="AA">
                                      <p:cBhvr>
                                        <p:cTn id="24" dur="1000" fill="hold"/>
                                        <p:tgtEl>
                                          <p:spTgt spid="26"/>
                                        </p:tgtEl>
                                        <p:attrNameLst>
                                          <p:attrName>ppt_x</p:attrName>
                                          <p:attrName>ppt_y</p:attrName>
                                        </p:attrNameLst>
                                      </p:cBhvr>
                                      <p:rCtr x="391" y="-8310"/>
                                    </p:animMotion>
                                  </p:childTnLst>
                                </p:cTn>
                              </p:par>
                              <p:par>
                                <p:cTn id="25" presetID="0" presetClass="path" presetSubtype="0" accel="50000" decel="50000" fill="hold" grpId="0" nodeType="withEffect">
                                  <p:stCondLst>
                                    <p:cond delay="0"/>
                                  </p:stCondLst>
                                  <p:childTnLst>
                                    <p:animMotion origin="layout" path="M 3.125E-6 4.81481E-6 L 0.00247 -0.13774 " pathEditMode="relative" rAng="0" ptsTypes="AA">
                                      <p:cBhvr>
                                        <p:cTn id="26" dur="1000" fill="hold"/>
                                        <p:tgtEl>
                                          <p:spTgt spid="48"/>
                                        </p:tgtEl>
                                        <p:attrNameLst>
                                          <p:attrName>ppt_x</p:attrName>
                                          <p:attrName>ppt_y</p:attrName>
                                        </p:attrNameLst>
                                      </p:cBhvr>
                                      <p:rCtr x="117" y="-6898"/>
                                    </p:animMotion>
                                  </p:childTnLst>
                                </p:cTn>
                              </p:par>
                              <p:par>
                                <p:cTn id="27" presetID="0" presetClass="path" presetSubtype="0" accel="50000" decel="50000" fill="hold" grpId="0" nodeType="withEffect">
                                  <p:stCondLst>
                                    <p:cond delay="0"/>
                                  </p:stCondLst>
                                  <p:childTnLst>
                                    <p:animMotion origin="layout" path="M -1.45833E-6 -2.96296E-6 L 0.02292 -0.14444 " pathEditMode="relative" rAng="0" ptsTypes="AA">
                                      <p:cBhvr>
                                        <p:cTn id="28" dur="1000" fill="hold"/>
                                        <p:tgtEl>
                                          <p:spTgt spid="36"/>
                                        </p:tgtEl>
                                        <p:attrNameLst>
                                          <p:attrName>ppt_x</p:attrName>
                                          <p:attrName>ppt_y</p:attrName>
                                        </p:attrNameLst>
                                      </p:cBhvr>
                                      <p:rCtr x="1146" y="-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9" grpId="0" animBg="1"/>
      <p:bldP spid="30" grpId="0" animBg="1"/>
      <p:bldP spid="32" grpId="0" animBg="1"/>
      <p:bldP spid="33" grpId="0" animBg="1"/>
      <p:bldP spid="36" grpId="0" animBg="1"/>
      <p:bldP spid="42" grpId="0" animBg="1"/>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713" y="414576"/>
            <a:ext cx="2630557" cy="3780441"/>
          </a:xfrm>
          <a:prstGeom prst="rect">
            <a:avLst/>
          </a:prstGeom>
        </p:spPr>
      </p:pic>
      <p:pic>
        <p:nvPicPr>
          <p:cNvPr id="5" name="Picture 4"/>
          <p:cNvPicPr>
            <a:picLocks noChangeAspect="1"/>
          </p:cNvPicPr>
          <p:nvPr/>
        </p:nvPicPr>
        <p:blipFill>
          <a:blip r:embed="rId3"/>
          <a:stretch>
            <a:fillRect/>
          </a:stretch>
        </p:blipFill>
        <p:spPr>
          <a:xfrm>
            <a:off x="2107681" y="546100"/>
            <a:ext cx="2544619" cy="3656938"/>
          </a:xfrm>
          <a:prstGeom prst="rect">
            <a:avLst/>
          </a:prstGeom>
        </p:spPr>
      </p:pic>
      <p:pic>
        <p:nvPicPr>
          <p:cNvPr id="10" name="Picture 9"/>
          <p:cNvPicPr>
            <a:picLocks noChangeAspect="1"/>
          </p:cNvPicPr>
          <p:nvPr/>
        </p:nvPicPr>
        <p:blipFill>
          <a:blip r:embed="rId3"/>
          <a:stretch>
            <a:fillRect/>
          </a:stretch>
        </p:blipFill>
        <p:spPr>
          <a:xfrm>
            <a:off x="4119311" y="647700"/>
            <a:ext cx="2468341" cy="3547317"/>
          </a:xfrm>
          <a:prstGeom prst="rect">
            <a:avLst/>
          </a:prstGeom>
        </p:spPr>
      </p:pic>
      <p:pic>
        <p:nvPicPr>
          <p:cNvPr id="11" name="Picture 10"/>
          <p:cNvPicPr>
            <a:picLocks noChangeAspect="1"/>
          </p:cNvPicPr>
          <p:nvPr/>
        </p:nvPicPr>
        <p:blipFill>
          <a:blip r:embed="rId3"/>
          <a:stretch>
            <a:fillRect/>
          </a:stretch>
        </p:blipFill>
        <p:spPr>
          <a:xfrm>
            <a:off x="6083066" y="657690"/>
            <a:ext cx="2461390" cy="3537327"/>
          </a:xfrm>
          <a:prstGeom prst="rect">
            <a:avLst/>
          </a:prstGeom>
        </p:spPr>
      </p:pic>
      <p:pic>
        <p:nvPicPr>
          <p:cNvPr id="12" name="Picture 11"/>
          <p:cNvPicPr>
            <a:picLocks noChangeAspect="1"/>
          </p:cNvPicPr>
          <p:nvPr/>
        </p:nvPicPr>
        <p:blipFill>
          <a:blip r:embed="rId3"/>
          <a:stretch>
            <a:fillRect/>
          </a:stretch>
        </p:blipFill>
        <p:spPr>
          <a:xfrm>
            <a:off x="8142571" y="812800"/>
            <a:ext cx="2359040" cy="3390238"/>
          </a:xfrm>
          <a:prstGeom prst="rect">
            <a:avLst/>
          </a:prstGeom>
        </p:spPr>
      </p:pic>
      <p:pic>
        <p:nvPicPr>
          <p:cNvPr id="13" name="Picture 12"/>
          <p:cNvPicPr>
            <a:picLocks noChangeAspect="1"/>
          </p:cNvPicPr>
          <p:nvPr/>
        </p:nvPicPr>
        <p:blipFill>
          <a:blip r:embed="rId3"/>
          <a:stretch>
            <a:fillRect/>
          </a:stretch>
        </p:blipFill>
        <p:spPr>
          <a:xfrm>
            <a:off x="9942345" y="812800"/>
            <a:ext cx="2359040" cy="3390238"/>
          </a:xfrm>
          <a:prstGeom prst="rect">
            <a:avLst/>
          </a:prstGeom>
        </p:spPr>
      </p:pic>
      <p:pic>
        <p:nvPicPr>
          <p:cNvPr id="15" name="Picture 14"/>
          <p:cNvPicPr>
            <a:picLocks noChangeAspect="1"/>
          </p:cNvPicPr>
          <p:nvPr/>
        </p:nvPicPr>
        <p:blipFill rotWithShape="1">
          <a:blip r:embed="rId4"/>
          <a:srcRect l="-1" t="13958" r="-1060"/>
          <a:stretch/>
        </p:blipFill>
        <p:spPr>
          <a:xfrm>
            <a:off x="0" y="4179002"/>
            <a:ext cx="3400926" cy="1447772"/>
          </a:xfrm>
          <a:prstGeom prst="rect">
            <a:avLst/>
          </a:prstGeom>
        </p:spPr>
      </p:pic>
      <p:pic>
        <p:nvPicPr>
          <p:cNvPr id="16" name="Picture 15"/>
          <p:cNvPicPr>
            <a:picLocks noChangeAspect="1"/>
          </p:cNvPicPr>
          <p:nvPr/>
        </p:nvPicPr>
        <p:blipFill rotWithShape="1">
          <a:blip r:embed="rId4"/>
          <a:srcRect l="-1" t="13958" r="-1060"/>
          <a:stretch/>
        </p:blipFill>
        <p:spPr>
          <a:xfrm>
            <a:off x="3270709" y="4191020"/>
            <a:ext cx="3400926" cy="1447772"/>
          </a:xfrm>
          <a:prstGeom prst="rect">
            <a:avLst/>
          </a:prstGeom>
        </p:spPr>
      </p:pic>
      <p:pic>
        <p:nvPicPr>
          <p:cNvPr id="17" name="Picture 16"/>
          <p:cNvPicPr>
            <a:picLocks noChangeAspect="1"/>
          </p:cNvPicPr>
          <p:nvPr/>
        </p:nvPicPr>
        <p:blipFill rotWithShape="1">
          <a:blip r:embed="rId4"/>
          <a:srcRect l="-1" t="13958" r="-1060"/>
          <a:stretch/>
        </p:blipFill>
        <p:spPr>
          <a:xfrm>
            <a:off x="6394233" y="4179002"/>
            <a:ext cx="3400926" cy="1447772"/>
          </a:xfrm>
          <a:prstGeom prst="rect">
            <a:avLst/>
          </a:prstGeom>
        </p:spPr>
      </p:pic>
      <p:pic>
        <p:nvPicPr>
          <p:cNvPr id="18" name="Picture 17"/>
          <p:cNvPicPr>
            <a:picLocks noChangeAspect="1"/>
          </p:cNvPicPr>
          <p:nvPr/>
        </p:nvPicPr>
        <p:blipFill rotWithShape="1">
          <a:blip r:embed="rId4"/>
          <a:srcRect l="-1" t="13958" r="-1060"/>
          <a:stretch/>
        </p:blipFill>
        <p:spPr>
          <a:xfrm>
            <a:off x="8898682" y="4191020"/>
            <a:ext cx="3400926" cy="1447772"/>
          </a:xfrm>
          <a:prstGeom prst="rect">
            <a:avLst/>
          </a:prstGeom>
        </p:spPr>
      </p:pic>
      <p:sp>
        <p:nvSpPr>
          <p:cNvPr id="19" name="Rectangle 18"/>
          <p:cNvSpPr/>
          <p:nvPr/>
        </p:nvSpPr>
        <p:spPr>
          <a:xfrm>
            <a:off x="0" y="5626774"/>
            <a:ext cx="12192000" cy="123122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02361" y="4380829"/>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33" name="Oval 32"/>
          <p:cNvSpPr/>
          <p:nvPr/>
        </p:nvSpPr>
        <p:spPr>
          <a:xfrm>
            <a:off x="2907943" y="4261925"/>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NH</a:t>
            </a:r>
            <a:r>
              <a:rPr lang="en-US" sz="1400" baseline="-25000" dirty="0"/>
              <a:t>4</a:t>
            </a:r>
            <a:r>
              <a:rPr lang="en-US" sz="1400" baseline="30000" dirty="0"/>
              <a:t>+</a:t>
            </a:r>
          </a:p>
        </p:txBody>
      </p:sp>
      <p:sp>
        <p:nvSpPr>
          <p:cNvPr id="35" name="Oval 34"/>
          <p:cNvSpPr/>
          <p:nvPr/>
        </p:nvSpPr>
        <p:spPr>
          <a:xfrm>
            <a:off x="7530235" y="4166984"/>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pic>
        <p:nvPicPr>
          <p:cNvPr id="38" name="Picture 37"/>
          <p:cNvPicPr>
            <a:picLocks noChangeAspect="1"/>
          </p:cNvPicPr>
          <p:nvPr/>
        </p:nvPicPr>
        <p:blipFill rotWithShape="1">
          <a:blip r:embed="rId5"/>
          <a:srcRect l="-15" t="81409"/>
          <a:stretch/>
        </p:blipFill>
        <p:spPr>
          <a:xfrm>
            <a:off x="14438" y="5502682"/>
            <a:ext cx="4252789" cy="526624"/>
          </a:xfrm>
          <a:prstGeom prst="rect">
            <a:avLst/>
          </a:prstGeom>
        </p:spPr>
      </p:pic>
      <p:pic>
        <p:nvPicPr>
          <p:cNvPr id="39" name="Picture 38"/>
          <p:cNvPicPr>
            <a:picLocks noChangeAspect="1"/>
          </p:cNvPicPr>
          <p:nvPr/>
        </p:nvPicPr>
        <p:blipFill rotWithShape="1">
          <a:blip r:embed="rId5"/>
          <a:srcRect l="-15" t="81409"/>
          <a:stretch/>
        </p:blipFill>
        <p:spPr>
          <a:xfrm>
            <a:off x="4205062" y="5507647"/>
            <a:ext cx="4252789" cy="526624"/>
          </a:xfrm>
          <a:prstGeom prst="rect">
            <a:avLst/>
          </a:prstGeom>
        </p:spPr>
      </p:pic>
      <p:pic>
        <p:nvPicPr>
          <p:cNvPr id="40" name="Picture 39"/>
          <p:cNvPicPr>
            <a:picLocks noChangeAspect="1"/>
          </p:cNvPicPr>
          <p:nvPr/>
        </p:nvPicPr>
        <p:blipFill rotWithShape="1">
          <a:blip r:embed="rId5"/>
          <a:srcRect l="-15" t="81409" r="7566" b="213"/>
          <a:stretch/>
        </p:blipFill>
        <p:spPr>
          <a:xfrm>
            <a:off x="8368511" y="5508713"/>
            <a:ext cx="3931097" cy="520593"/>
          </a:xfrm>
          <a:prstGeom prst="rect">
            <a:avLst/>
          </a:prstGeom>
        </p:spPr>
      </p:pic>
      <p:sp>
        <p:nvSpPr>
          <p:cNvPr id="45" name="Oval 44"/>
          <p:cNvSpPr/>
          <p:nvPr/>
        </p:nvSpPr>
        <p:spPr>
          <a:xfrm>
            <a:off x="1732884" y="4131322"/>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
        <p:nvSpPr>
          <p:cNvPr id="46" name="Oval 45"/>
          <p:cNvSpPr/>
          <p:nvPr/>
        </p:nvSpPr>
        <p:spPr>
          <a:xfrm>
            <a:off x="6100291" y="4273987"/>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
        <p:nvSpPr>
          <p:cNvPr id="49" name="Oval 48"/>
          <p:cNvSpPr/>
          <p:nvPr/>
        </p:nvSpPr>
        <p:spPr>
          <a:xfrm>
            <a:off x="10667551" y="4150203"/>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NH</a:t>
            </a:r>
            <a:r>
              <a:rPr lang="en-US" sz="1400" baseline="-25000"/>
              <a:t>4</a:t>
            </a:r>
            <a:r>
              <a:rPr lang="en-US" sz="1400" baseline="30000"/>
              <a:t>+</a:t>
            </a:r>
            <a:endParaRPr lang="en-US" sz="1400" baseline="30000" dirty="0"/>
          </a:p>
        </p:txBody>
      </p:sp>
      <p:sp>
        <p:nvSpPr>
          <p:cNvPr id="21" name="Oval 20"/>
          <p:cNvSpPr/>
          <p:nvPr/>
        </p:nvSpPr>
        <p:spPr>
          <a:xfrm>
            <a:off x="3713521" y="4481230"/>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25" name="Oval 24"/>
          <p:cNvSpPr/>
          <p:nvPr/>
        </p:nvSpPr>
        <p:spPr>
          <a:xfrm>
            <a:off x="9564288" y="4399490"/>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24" name="Oval 23">
            <a:extLst>
              <a:ext uri="{FF2B5EF4-FFF2-40B4-BE49-F238E27FC236}">
                <a16:creationId xmlns:a16="http://schemas.microsoft.com/office/drawing/2014/main" id="{8B7345D0-DB44-5645-A7E1-E78432B2E9D9}"/>
              </a:ext>
            </a:extLst>
          </p:cNvPr>
          <p:cNvSpPr/>
          <p:nvPr/>
        </p:nvSpPr>
        <p:spPr>
          <a:xfrm>
            <a:off x="1739291" y="4118566"/>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NH</a:t>
            </a:r>
            <a:r>
              <a:rPr lang="en-US" sz="1400" baseline="-25000" dirty="0"/>
              <a:t>3</a:t>
            </a:r>
            <a:endParaRPr lang="en-US" sz="1400" baseline="30000" dirty="0"/>
          </a:p>
        </p:txBody>
      </p:sp>
      <p:sp>
        <p:nvSpPr>
          <p:cNvPr id="26" name="Oval 25">
            <a:extLst>
              <a:ext uri="{FF2B5EF4-FFF2-40B4-BE49-F238E27FC236}">
                <a16:creationId xmlns:a16="http://schemas.microsoft.com/office/drawing/2014/main" id="{4756A18B-90F0-6C45-9F6F-638997DF29B3}"/>
              </a:ext>
            </a:extLst>
          </p:cNvPr>
          <p:cNvSpPr/>
          <p:nvPr/>
        </p:nvSpPr>
        <p:spPr>
          <a:xfrm>
            <a:off x="10667551" y="4137867"/>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NH</a:t>
            </a:r>
            <a:r>
              <a:rPr lang="en-US" sz="1400" baseline="-25000" dirty="0"/>
              <a:t>3</a:t>
            </a:r>
            <a:endParaRPr lang="en-US" sz="1400" baseline="30000" dirty="0"/>
          </a:p>
        </p:txBody>
      </p:sp>
      <p:sp>
        <p:nvSpPr>
          <p:cNvPr id="37" name="Oval 36">
            <a:extLst>
              <a:ext uri="{FF2B5EF4-FFF2-40B4-BE49-F238E27FC236}">
                <a16:creationId xmlns:a16="http://schemas.microsoft.com/office/drawing/2014/main" id="{6476AD8B-42E2-A24B-8AF8-47D171DBDAB4}"/>
              </a:ext>
            </a:extLst>
          </p:cNvPr>
          <p:cNvSpPr/>
          <p:nvPr/>
        </p:nvSpPr>
        <p:spPr>
          <a:xfrm>
            <a:off x="7539345" y="4164039"/>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a:t>
            </a:r>
            <a:r>
              <a:rPr lang="en-US" sz="1400" baseline="-25000" dirty="0"/>
              <a:t>2</a:t>
            </a:r>
            <a:r>
              <a:rPr lang="en-US" sz="1400" dirty="0"/>
              <a:t>O</a:t>
            </a:r>
          </a:p>
        </p:txBody>
      </p:sp>
      <p:sp>
        <p:nvSpPr>
          <p:cNvPr id="41" name="Oval 40">
            <a:extLst>
              <a:ext uri="{FF2B5EF4-FFF2-40B4-BE49-F238E27FC236}">
                <a16:creationId xmlns:a16="http://schemas.microsoft.com/office/drawing/2014/main" id="{75706CE5-D776-A845-AA5A-93FAE3DF2759}"/>
              </a:ext>
            </a:extLst>
          </p:cNvPr>
          <p:cNvSpPr/>
          <p:nvPr/>
        </p:nvSpPr>
        <p:spPr>
          <a:xfrm>
            <a:off x="802361" y="4380829"/>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a:t>
            </a:r>
            <a:r>
              <a:rPr lang="en-US" sz="1400" baseline="-25000" dirty="0"/>
              <a:t>2</a:t>
            </a:r>
            <a:r>
              <a:rPr lang="en-US" sz="1400" dirty="0"/>
              <a:t>O</a:t>
            </a:r>
          </a:p>
        </p:txBody>
      </p:sp>
      <p:sp>
        <p:nvSpPr>
          <p:cNvPr id="42" name="Oval 41">
            <a:extLst>
              <a:ext uri="{FF2B5EF4-FFF2-40B4-BE49-F238E27FC236}">
                <a16:creationId xmlns:a16="http://schemas.microsoft.com/office/drawing/2014/main" id="{976BF485-D632-E242-BC05-F6D5A0AC7E6A}"/>
              </a:ext>
            </a:extLst>
          </p:cNvPr>
          <p:cNvSpPr/>
          <p:nvPr/>
        </p:nvSpPr>
        <p:spPr>
          <a:xfrm>
            <a:off x="4851269" y="4253125"/>
            <a:ext cx="756111" cy="62163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r>
              <a:rPr lang="en-US" sz="1400" baseline="-25000" dirty="0"/>
              <a:t>3</a:t>
            </a:r>
            <a:r>
              <a:rPr lang="en-US" sz="1400" baseline="30000" dirty="0"/>
              <a:t>-</a:t>
            </a:r>
          </a:p>
        </p:txBody>
      </p:sp>
      <p:sp>
        <p:nvSpPr>
          <p:cNvPr id="43" name="Oval 42">
            <a:extLst>
              <a:ext uri="{FF2B5EF4-FFF2-40B4-BE49-F238E27FC236}">
                <a16:creationId xmlns:a16="http://schemas.microsoft.com/office/drawing/2014/main" id="{994D5643-6007-E24F-AF67-EB31977A9302}"/>
              </a:ext>
            </a:extLst>
          </p:cNvPr>
          <p:cNvSpPr/>
          <p:nvPr/>
        </p:nvSpPr>
        <p:spPr>
          <a:xfrm>
            <a:off x="2917053" y="4256960"/>
            <a:ext cx="756111" cy="621634"/>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a:t>
            </a:r>
            <a:r>
              <a:rPr lang="en-US" sz="1400" baseline="-25000" dirty="0"/>
              <a:t>2</a:t>
            </a:r>
            <a:r>
              <a:rPr lang="en-US" sz="1400" dirty="0"/>
              <a:t>O</a:t>
            </a:r>
          </a:p>
        </p:txBody>
      </p:sp>
    </p:spTree>
    <p:extLst>
      <p:ext uri="{BB962C8B-B14F-4D97-AF65-F5344CB8AC3E}">
        <p14:creationId xmlns:p14="http://schemas.microsoft.com/office/powerpoint/2010/main" val="192991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125E-6 -0.00301 L -0.01185 0.22176 " pathEditMode="relative" rAng="0" ptsTypes="AA">
                                      <p:cBhvr>
                                        <p:cTn id="6" dur="2000" fill="hold"/>
                                        <p:tgtEl>
                                          <p:spTgt spid="21"/>
                                        </p:tgtEl>
                                        <p:attrNameLst>
                                          <p:attrName>ppt_x</p:attrName>
                                          <p:attrName>ppt_y</p:attrName>
                                        </p:attrNameLst>
                                      </p:cBhvr>
                                      <p:rCtr x="-599" y="11227"/>
                                    </p:animMotion>
                                  </p:childTnLst>
                                </p:cTn>
                              </p:par>
                              <p:par>
                                <p:cTn id="7" presetID="0" presetClass="path" presetSubtype="0" accel="50000" decel="50000" fill="hold" grpId="0" nodeType="withEffect">
                                  <p:stCondLst>
                                    <p:cond delay="0"/>
                                  </p:stCondLst>
                                  <p:childTnLst>
                                    <p:animMotion origin="layout" path="M -4.79167E-6 4.44444E-6 L -0.01132 0.24398 " pathEditMode="relative" rAng="0" ptsTypes="AA">
                                      <p:cBhvr>
                                        <p:cTn id="8" dur="2000" fill="hold"/>
                                        <p:tgtEl>
                                          <p:spTgt spid="25"/>
                                        </p:tgtEl>
                                        <p:attrNameLst>
                                          <p:attrName>ppt_x</p:attrName>
                                          <p:attrName>ppt_y</p:attrName>
                                        </p:attrNameLst>
                                      </p:cBhvr>
                                      <p:rCtr x="-573" y="12199"/>
                                    </p:animMotion>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5"/>
                                        </p:tgtEl>
                                      </p:cBhvr>
                                    </p:animEffect>
                                    <p:set>
                                      <p:cBhvr>
                                        <p:cTn id="13" dur="1" fill="hold">
                                          <p:stCondLst>
                                            <p:cond delay="499"/>
                                          </p:stCondLst>
                                        </p:cTn>
                                        <p:tgtEl>
                                          <p:spTgt spid="4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9"/>
                                        </p:tgtEl>
                                      </p:cBhvr>
                                    </p:animEffect>
                                    <p:set>
                                      <p:cBhvr>
                                        <p:cTn id="16" dur="1" fill="hold">
                                          <p:stCondLst>
                                            <p:cond delay="499"/>
                                          </p:stCondLst>
                                        </p:cTn>
                                        <p:tgtEl>
                                          <p:spTgt spid="4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2.08333E-6 -3.33333E-6 L 0.06172 -0.53703 " pathEditMode="relative" rAng="0" ptsTypes="AA">
                                      <p:cBhvr>
                                        <p:cTn id="28" dur="2000" fill="hold"/>
                                        <p:tgtEl>
                                          <p:spTgt spid="24"/>
                                        </p:tgtEl>
                                        <p:attrNameLst>
                                          <p:attrName>ppt_x</p:attrName>
                                          <p:attrName>ppt_y</p:attrName>
                                        </p:attrNameLst>
                                      </p:cBhvr>
                                      <p:rCtr x="3086" y="-26852"/>
                                    </p:animMotion>
                                  </p:childTnLst>
                                </p:cTn>
                              </p:par>
                              <p:par>
                                <p:cTn id="29" presetID="0" presetClass="path" presetSubtype="0" accel="50000" decel="50000" fill="hold" grpId="1" nodeType="withEffect">
                                  <p:stCondLst>
                                    <p:cond delay="0"/>
                                  </p:stCondLst>
                                  <p:childTnLst>
                                    <p:animMotion origin="layout" path="M 4.16667E-7 -1.11111E-6 L -0.07956 -0.54491 " pathEditMode="relative" rAng="0" ptsTypes="AA">
                                      <p:cBhvr>
                                        <p:cTn id="30" dur="2000" fill="hold"/>
                                        <p:tgtEl>
                                          <p:spTgt spid="26"/>
                                        </p:tgtEl>
                                        <p:attrNameLst>
                                          <p:attrName>ppt_x</p:attrName>
                                          <p:attrName>ppt_y</p:attrName>
                                        </p:attrNameLst>
                                      </p:cBhvr>
                                      <p:rCtr x="-3984" y="-27245"/>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35"/>
                                        </p:tgtEl>
                                      </p:cBhvr>
                                    </p:animEffect>
                                    <p:set>
                                      <p:cBhvr>
                                        <p:cTn id="38" dur="1" fill="hold">
                                          <p:stCondLst>
                                            <p:cond delay="499"/>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0 0 L -0.01471 -0.55857 " pathEditMode="relative" ptsTypes="AA">
                                      <p:cBhvr>
                                        <p:cTn id="50" dur="2000" fill="hold"/>
                                        <p:tgtEl>
                                          <p:spTgt spid="41"/>
                                        </p:tgtEl>
                                        <p:attrNameLst>
                                          <p:attrName>ppt_x</p:attrName>
                                          <p:attrName>ppt_y</p:attrName>
                                        </p:attrNameLst>
                                      </p:cBhvr>
                                    </p:animMotion>
                                  </p:childTnLst>
                                </p:cTn>
                              </p:par>
                              <p:par>
                                <p:cTn id="51" presetID="0" presetClass="path" presetSubtype="0" accel="50000" decel="50000" fill="hold" grpId="1" nodeType="withEffect">
                                  <p:stCondLst>
                                    <p:cond delay="0"/>
                                  </p:stCondLst>
                                  <p:childTnLst>
                                    <p:animMotion origin="layout" path="M 0 0 L -0.01471 -0.55857 " pathEditMode="relative" ptsTypes="AA">
                                      <p:cBhvr>
                                        <p:cTn id="52" dur="2000" fill="hold"/>
                                        <p:tgtEl>
                                          <p:spTgt spid="37"/>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3"/>
                                        </p:tgtEl>
                                      </p:cBhvr>
                                    </p:animEffect>
                                    <p:set>
                                      <p:cBhvr>
                                        <p:cTn id="57" dur="1" fill="hold">
                                          <p:stCondLst>
                                            <p:cond delay="499"/>
                                          </p:stCondLst>
                                        </p:cTn>
                                        <p:tgtEl>
                                          <p:spTgt spid="3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grpId="1" nodeType="clickEffect">
                                  <p:stCondLst>
                                    <p:cond delay="0"/>
                                  </p:stCondLst>
                                  <p:childTnLst>
                                    <p:animMotion origin="layout" path="M 0 0 L 0.13489 -0.48218 " pathEditMode="relative" ptsTypes="AA">
                                      <p:cBhvr>
                                        <p:cTn id="66" dur="2000" fill="hold"/>
                                        <p:tgtEl>
                                          <p:spTgt spid="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45" grpId="0" animBg="1"/>
      <p:bldP spid="49" grpId="0" animBg="1"/>
      <p:bldP spid="21" grpId="0" animBg="1"/>
      <p:bldP spid="25" grpId="0" animBg="1"/>
      <p:bldP spid="24" grpId="0" animBg="1"/>
      <p:bldP spid="24" grpId="1" animBg="1"/>
      <p:bldP spid="26" grpId="0" animBg="1"/>
      <p:bldP spid="26" grpId="1" animBg="1"/>
      <p:bldP spid="37" grpId="0" animBg="1"/>
      <p:bldP spid="37" grpId="1" animBg="1"/>
      <p:bldP spid="41" grpId="0" animBg="1"/>
      <p:bldP spid="41" grpId="1" animBg="1"/>
      <p:bldP spid="43" grpId="0" animBg="1"/>
      <p:bldP spid="4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723367-E8D3-954B-9280-BE0554EDB0F3}"/>
              </a:ext>
            </a:extLst>
          </p:cNvPr>
          <p:cNvPicPr>
            <a:picLocks noChangeAspect="1"/>
          </p:cNvPicPr>
          <p:nvPr/>
        </p:nvPicPr>
        <p:blipFill>
          <a:blip r:embed="rId2"/>
          <a:stretch>
            <a:fillRect/>
          </a:stretch>
        </p:blipFill>
        <p:spPr>
          <a:xfrm>
            <a:off x="313212" y="2274218"/>
            <a:ext cx="3247413" cy="3745526"/>
          </a:xfrm>
          <a:prstGeom prst="rect">
            <a:avLst/>
          </a:prstGeom>
        </p:spPr>
      </p:pic>
      <p:sp>
        <p:nvSpPr>
          <p:cNvPr id="2" name="Title 1">
            <a:extLst>
              <a:ext uri="{FF2B5EF4-FFF2-40B4-BE49-F238E27FC236}">
                <a16:creationId xmlns:a16="http://schemas.microsoft.com/office/drawing/2014/main" id="{E92223D4-F854-5947-AB1C-EA847BD56D7A}"/>
              </a:ext>
            </a:extLst>
          </p:cNvPr>
          <p:cNvSpPr>
            <a:spLocks noGrp="1"/>
          </p:cNvSpPr>
          <p:nvPr>
            <p:ph type="title"/>
          </p:nvPr>
        </p:nvSpPr>
        <p:spPr>
          <a:xfrm>
            <a:off x="0" y="112355"/>
            <a:ext cx="12192000" cy="1325563"/>
          </a:xfrm>
        </p:spPr>
        <p:txBody>
          <a:bodyPr>
            <a:normAutofit/>
          </a:bodyPr>
          <a:lstStyle/>
          <a:p>
            <a:pPr algn="ctr"/>
            <a:r>
              <a:rPr lang="en-US" sz="3500" b="1" dirty="0">
                <a:latin typeface="+mn-lt"/>
              </a:rPr>
              <a:t>Best Management Practices</a:t>
            </a:r>
          </a:p>
        </p:txBody>
      </p:sp>
      <p:sp>
        <p:nvSpPr>
          <p:cNvPr id="5" name="TextBox 4">
            <a:extLst>
              <a:ext uri="{FF2B5EF4-FFF2-40B4-BE49-F238E27FC236}">
                <a16:creationId xmlns:a16="http://schemas.microsoft.com/office/drawing/2014/main" id="{772BE42A-CC9A-EA45-9168-AB1CD755D777}"/>
              </a:ext>
            </a:extLst>
          </p:cNvPr>
          <p:cNvSpPr txBox="1"/>
          <p:nvPr/>
        </p:nvSpPr>
        <p:spPr>
          <a:xfrm>
            <a:off x="3560625" y="1486905"/>
            <a:ext cx="4990601" cy="646331"/>
          </a:xfrm>
          <a:prstGeom prst="rect">
            <a:avLst/>
          </a:prstGeom>
          <a:noFill/>
        </p:spPr>
        <p:txBody>
          <a:bodyPr wrap="square" rtlCol="0">
            <a:spAutoFit/>
          </a:bodyPr>
          <a:lstStyle/>
          <a:p>
            <a:pPr algn="ctr"/>
            <a:r>
              <a:rPr lang="en-US" dirty="0"/>
              <a:t>Manure application method (broadcast v. injection)</a:t>
            </a:r>
          </a:p>
          <a:p>
            <a:pPr algn="ctr"/>
            <a:r>
              <a:rPr lang="en-US" dirty="0"/>
              <a:t>Manure application timing (fall v. spring)</a:t>
            </a:r>
          </a:p>
        </p:txBody>
      </p:sp>
      <p:sp>
        <p:nvSpPr>
          <p:cNvPr id="6" name="TextBox 5">
            <a:extLst>
              <a:ext uri="{FF2B5EF4-FFF2-40B4-BE49-F238E27FC236}">
                <a16:creationId xmlns:a16="http://schemas.microsoft.com/office/drawing/2014/main" id="{9245F7CE-23BE-7D44-8FAE-9C159A7BFB8F}"/>
              </a:ext>
            </a:extLst>
          </p:cNvPr>
          <p:cNvSpPr txBox="1"/>
          <p:nvPr/>
        </p:nvSpPr>
        <p:spPr>
          <a:xfrm>
            <a:off x="9600726" y="1486904"/>
            <a:ext cx="1602746" cy="369332"/>
          </a:xfrm>
          <a:prstGeom prst="rect">
            <a:avLst/>
          </a:prstGeom>
          <a:noFill/>
        </p:spPr>
        <p:txBody>
          <a:bodyPr wrap="none" rtlCol="0">
            <a:spAutoFit/>
          </a:bodyPr>
          <a:lstStyle/>
          <a:p>
            <a:r>
              <a:rPr lang="en-US" dirty="0"/>
              <a:t>Cover cropping</a:t>
            </a:r>
          </a:p>
        </p:txBody>
      </p:sp>
      <p:sp>
        <p:nvSpPr>
          <p:cNvPr id="8" name="TextBox 7">
            <a:extLst>
              <a:ext uri="{FF2B5EF4-FFF2-40B4-BE49-F238E27FC236}">
                <a16:creationId xmlns:a16="http://schemas.microsoft.com/office/drawing/2014/main" id="{EFEE4C70-933C-2B4D-A243-883EEE494591}"/>
              </a:ext>
            </a:extLst>
          </p:cNvPr>
          <p:cNvSpPr txBox="1"/>
          <p:nvPr/>
        </p:nvSpPr>
        <p:spPr>
          <a:xfrm>
            <a:off x="818844" y="1486905"/>
            <a:ext cx="2207143" cy="923330"/>
          </a:xfrm>
          <a:prstGeom prst="rect">
            <a:avLst/>
          </a:prstGeom>
          <a:noFill/>
        </p:spPr>
        <p:txBody>
          <a:bodyPr wrap="none" rtlCol="0">
            <a:spAutoFit/>
          </a:bodyPr>
          <a:lstStyle/>
          <a:p>
            <a:pPr algn="ctr"/>
            <a:r>
              <a:rPr lang="en-US" dirty="0"/>
              <a:t>Conservational tillage</a:t>
            </a:r>
          </a:p>
          <a:p>
            <a:pPr algn="ctr"/>
            <a:r>
              <a:rPr lang="en-US" dirty="0"/>
              <a:t>No tillage</a:t>
            </a:r>
          </a:p>
          <a:p>
            <a:endParaRPr lang="en-US" dirty="0"/>
          </a:p>
        </p:txBody>
      </p:sp>
      <p:pic>
        <p:nvPicPr>
          <p:cNvPr id="11" name="Picture 10">
            <a:extLst>
              <a:ext uri="{FF2B5EF4-FFF2-40B4-BE49-F238E27FC236}">
                <a16:creationId xmlns:a16="http://schemas.microsoft.com/office/drawing/2014/main" id="{5C9A70FF-7739-D047-BCBF-C8E5C643BD7F}"/>
              </a:ext>
            </a:extLst>
          </p:cNvPr>
          <p:cNvPicPr>
            <a:picLocks noChangeAspect="1"/>
          </p:cNvPicPr>
          <p:nvPr/>
        </p:nvPicPr>
        <p:blipFill rotWithShape="1">
          <a:blip r:embed="rId3"/>
          <a:srcRect l="44896"/>
          <a:stretch/>
        </p:blipFill>
        <p:spPr>
          <a:xfrm>
            <a:off x="8913643" y="1933519"/>
            <a:ext cx="3002240" cy="4095525"/>
          </a:xfrm>
          <a:prstGeom prst="rect">
            <a:avLst/>
          </a:prstGeom>
        </p:spPr>
      </p:pic>
      <p:sp>
        <p:nvSpPr>
          <p:cNvPr id="12" name="Rectangle 11">
            <a:extLst>
              <a:ext uri="{FF2B5EF4-FFF2-40B4-BE49-F238E27FC236}">
                <a16:creationId xmlns:a16="http://schemas.microsoft.com/office/drawing/2014/main" id="{C5C49DE1-92A2-AB47-9087-A52E8C5CF3B7}"/>
              </a:ext>
            </a:extLst>
          </p:cNvPr>
          <p:cNvSpPr/>
          <p:nvPr/>
        </p:nvSpPr>
        <p:spPr>
          <a:xfrm>
            <a:off x="8913643" y="5647978"/>
            <a:ext cx="3002240" cy="400110"/>
          </a:xfrm>
          <a:prstGeom prst="rect">
            <a:avLst/>
          </a:prstGeom>
        </p:spPr>
        <p:txBody>
          <a:bodyPr wrap="square">
            <a:spAutoFit/>
          </a:bodyPr>
          <a:lstStyle/>
          <a:p>
            <a:r>
              <a:rPr lang="en-US" sz="1000" dirty="0">
                <a:solidFill>
                  <a:schemeClr val="bg1"/>
                </a:solidFill>
              </a:rPr>
              <a:t>https://</a:t>
            </a:r>
            <a:r>
              <a:rPr lang="en-US" sz="1000" dirty="0" err="1">
                <a:solidFill>
                  <a:schemeClr val="bg1"/>
                </a:solidFill>
              </a:rPr>
              <a:t>www.practicalfarmers.org</a:t>
            </a:r>
            <a:r>
              <a:rPr lang="en-US" sz="1000" dirty="0">
                <a:solidFill>
                  <a:schemeClr val="bg1"/>
                </a:solidFill>
              </a:rPr>
              <a:t>/blog/2014/12/03/study-iowa-farmers-finds-23-using-cover-crops/</a:t>
            </a:r>
          </a:p>
        </p:txBody>
      </p:sp>
      <p:sp>
        <p:nvSpPr>
          <p:cNvPr id="14" name="TextBox 13">
            <a:extLst>
              <a:ext uri="{FF2B5EF4-FFF2-40B4-BE49-F238E27FC236}">
                <a16:creationId xmlns:a16="http://schemas.microsoft.com/office/drawing/2014/main" id="{4C0C5FA2-CC36-3042-9118-93F56A072674}"/>
              </a:ext>
            </a:extLst>
          </p:cNvPr>
          <p:cNvSpPr txBox="1"/>
          <p:nvPr/>
        </p:nvSpPr>
        <p:spPr>
          <a:xfrm>
            <a:off x="313212" y="5628934"/>
            <a:ext cx="3247413" cy="400110"/>
          </a:xfrm>
          <a:prstGeom prst="rect">
            <a:avLst/>
          </a:prstGeom>
          <a:noFill/>
        </p:spPr>
        <p:txBody>
          <a:bodyPr wrap="square" rtlCol="0">
            <a:spAutoFit/>
          </a:bodyPr>
          <a:lstStyle/>
          <a:p>
            <a:r>
              <a:rPr lang="en-US" sz="1000" dirty="0">
                <a:solidFill>
                  <a:schemeClr val="bg1"/>
                </a:solidFill>
              </a:rPr>
              <a:t>https://</a:t>
            </a:r>
            <a:r>
              <a:rPr lang="en-US" sz="1000" dirty="0" err="1">
                <a:solidFill>
                  <a:schemeClr val="bg1"/>
                </a:solidFill>
              </a:rPr>
              <a:t>www.stonepierpress.org</a:t>
            </a:r>
            <a:r>
              <a:rPr lang="en-US" sz="1000" dirty="0">
                <a:solidFill>
                  <a:schemeClr val="bg1"/>
                </a:solidFill>
              </a:rPr>
              <a:t>/</a:t>
            </a:r>
            <a:r>
              <a:rPr lang="en-US" sz="1000" dirty="0" err="1">
                <a:solidFill>
                  <a:schemeClr val="bg1"/>
                </a:solidFill>
              </a:rPr>
              <a:t>gardeningnews</a:t>
            </a:r>
            <a:r>
              <a:rPr lang="en-US" sz="1000" dirty="0">
                <a:solidFill>
                  <a:schemeClr val="bg1"/>
                </a:solidFill>
              </a:rPr>
              <a:t>/</a:t>
            </a:r>
            <a:r>
              <a:rPr lang="en-US" sz="1000" dirty="0" err="1">
                <a:solidFill>
                  <a:schemeClr val="bg1"/>
                </a:solidFill>
              </a:rPr>
              <a:t>notillgardening</a:t>
            </a:r>
            <a:endParaRPr lang="en-US" sz="1000" dirty="0">
              <a:solidFill>
                <a:schemeClr val="bg1"/>
              </a:solidFill>
            </a:endParaRPr>
          </a:p>
        </p:txBody>
      </p:sp>
      <p:pic>
        <p:nvPicPr>
          <p:cNvPr id="15" name="Picture 14">
            <a:extLst>
              <a:ext uri="{FF2B5EF4-FFF2-40B4-BE49-F238E27FC236}">
                <a16:creationId xmlns:a16="http://schemas.microsoft.com/office/drawing/2014/main" id="{9FB3C962-2434-A545-9740-D22ECC6F2432}"/>
              </a:ext>
            </a:extLst>
          </p:cNvPr>
          <p:cNvPicPr>
            <a:picLocks noChangeAspect="1"/>
          </p:cNvPicPr>
          <p:nvPr/>
        </p:nvPicPr>
        <p:blipFill>
          <a:blip r:embed="rId4"/>
          <a:stretch>
            <a:fillRect/>
          </a:stretch>
        </p:blipFill>
        <p:spPr>
          <a:xfrm>
            <a:off x="3755810" y="2274218"/>
            <a:ext cx="4881716" cy="3661287"/>
          </a:xfrm>
          <a:prstGeom prst="rect">
            <a:avLst/>
          </a:prstGeom>
        </p:spPr>
      </p:pic>
      <p:sp>
        <p:nvSpPr>
          <p:cNvPr id="16" name="TextBox 15">
            <a:extLst>
              <a:ext uri="{FF2B5EF4-FFF2-40B4-BE49-F238E27FC236}">
                <a16:creationId xmlns:a16="http://schemas.microsoft.com/office/drawing/2014/main" id="{950FEC45-99A1-9647-A563-37F06F28C936}"/>
              </a:ext>
            </a:extLst>
          </p:cNvPr>
          <p:cNvSpPr txBox="1"/>
          <p:nvPr/>
        </p:nvSpPr>
        <p:spPr>
          <a:xfrm>
            <a:off x="3850719" y="5689284"/>
            <a:ext cx="4881716" cy="246221"/>
          </a:xfrm>
          <a:prstGeom prst="rect">
            <a:avLst/>
          </a:prstGeom>
          <a:noFill/>
        </p:spPr>
        <p:txBody>
          <a:bodyPr wrap="square" rtlCol="0">
            <a:spAutoFit/>
          </a:bodyPr>
          <a:lstStyle/>
          <a:p>
            <a:r>
              <a:rPr lang="en-US" sz="1000" dirty="0"/>
              <a:t>https://</a:t>
            </a:r>
            <a:r>
              <a:rPr lang="en-US" sz="1000" dirty="0" err="1"/>
              <a:t>hayandforage.com</a:t>
            </a:r>
            <a:r>
              <a:rPr lang="en-US" sz="1000" dirty="0"/>
              <a:t>/article-719-manure-after-alfalfa-consider-the-options.html</a:t>
            </a:r>
          </a:p>
        </p:txBody>
      </p:sp>
    </p:spTree>
    <p:extLst>
      <p:ext uri="{BB962C8B-B14F-4D97-AF65-F5344CB8AC3E}">
        <p14:creationId xmlns:p14="http://schemas.microsoft.com/office/powerpoint/2010/main" val="2308880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CC62-EB42-5743-A16E-605DC209C42C}"/>
              </a:ext>
            </a:extLst>
          </p:cNvPr>
          <p:cNvSpPr>
            <a:spLocks noGrp="1"/>
          </p:cNvSpPr>
          <p:nvPr>
            <p:ph type="title"/>
          </p:nvPr>
        </p:nvSpPr>
        <p:spPr>
          <a:xfrm>
            <a:off x="838200" y="284915"/>
            <a:ext cx="10515600" cy="1325563"/>
          </a:xfrm>
        </p:spPr>
        <p:txBody>
          <a:bodyPr>
            <a:normAutofit/>
          </a:bodyPr>
          <a:lstStyle/>
          <a:p>
            <a:pPr algn="ctr"/>
            <a:r>
              <a:rPr lang="en-US" sz="3500" b="1" dirty="0">
                <a:latin typeface="+mn-lt"/>
              </a:rPr>
              <a:t>Objectives and Expected Results </a:t>
            </a:r>
          </a:p>
        </p:txBody>
      </p:sp>
      <p:sp>
        <p:nvSpPr>
          <p:cNvPr id="3" name="Content Placeholder 2">
            <a:extLst>
              <a:ext uri="{FF2B5EF4-FFF2-40B4-BE49-F238E27FC236}">
                <a16:creationId xmlns:a16="http://schemas.microsoft.com/office/drawing/2014/main" id="{99F78739-1833-2641-94F3-3BEF7AD0C15C}"/>
              </a:ext>
            </a:extLst>
          </p:cNvPr>
          <p:cNvSpPr>
            <a:spLocks noGrp="1"/>
          </p:cNvSpPr>
          <p:nvPr>
            <p:ph idx="1"/>
          </p:nvPr>
        </p:nvSpPr>
        <p:spPr>
          <a:xfrm>
            <a:off x="626388" y="1918616"/>
            <a:ext cx="4922003" cy="4351338"/>
          </a:xfrm>
        </p:spPr>
        <p:txBody>
          <a:bodyPr>
            <a:normAutofit lnSpcReduction="10000"/>
          </a:bodyPr>
          <a:lstStyle/>
          <a:p>
            <a:r>
              <a:rPr lang="en-US" b="1" dirty="0"/>
              <a:t>Objective 1:</a:t>
            </a:r>
            <a:r>
              <a:rPr lang="en-US" dirty="0"/>
              <a:t> Quantify gaseous N and C emissions under a combination of no-till, vertical till, manure injection, broadcast manure application, fall or spring manure application, and presence or absence of cover crops.</a:t>
            </a:r>
          </a:p>
          <a:p>
            <a:r>
              <a:rPr lang="en-US" b="1" dirty="0"/>
              <a:t>Objective 2: </a:t>
            </a:r>
            <a:r>
              <a:rPr lang="en-US" dirty="0"/>
              <a:t>Observe corn yield and corn protein content with treatments listed above. </a:t>
            </a:r>
          </a:p>
          <a:p>
            <a:endParaRPr lang="en-US" dirty="0"/>
          </a:p>
          <a:p>
            <a:endParaRPr lang="en-US" dirty="0"/>
          </a:p>
          <a:p>
            <a:endParaRPr lang="en-US" dirty="0"/>
          </a:p>
        </p:txBody>
      </p:sp>
      <p:graphicFrame>
        <p:nvGraphicFramePr>
          <p:cNvPr id="37" name="Table 36">
            <a:extLst>
              <a:ext uri="{FF2B5EF4-FFF2-40B4-BE49-F238E27FC236}">
                <a16:creationId xmlns:a16="http://schemas.microsoft.com/office/drawing/2014/main" id="{033CFE87-00C2-9B4D-90B1-41367F61E073}"/>
              </a:ext>
            </a:extLst>
          </p:cNvPr>
          <p:cNvGraphicFramePr>
            <a:graphicFrameLocks noGrp="1"/>
          </p:cNvGraphicFramePr>
          <p:nvPr>
            <p:extLst>
              <p:ext uri="{D42A27DB-BD31-4B8C-83A1-F6EECF244321}">
                <p14:modId xmlns:p14="http://schemas.microsoft.com/office/powerpoint/2010/main" val="250972121"/>
              </p:ext>
            </p:extLst>
          </p:nvPr>
        </p:nvGraphicFramePr>
        <p:xfrm>
          <a:off x="6359768" y="1565032"/>
          <a:ext cx="4286343" cy="5099535"/>
        </p:xfrm>
        <a:graphic>
          <a:graphicData uri="http://schemas.openxmlformats.org/drawingml/2006/table">
            <a:tbl>
              <a:tblPr firstRow="1" bandRow="1">
                <a:tableStyleId>{5C22544A-7EE6-4342-B048-85BDC9FD1C3A}</a:tableStyleId>
              </a:tblPr>
              <a:tblGrid>
                <a:gridCol w="1557683">
                  <a:extLst>
                    <a:ext uri="{9D8B030D-6E8A-4147-A177-3AD203B41FA5}">
                      <a16:colId xmlns:a16="http://schemas.microsoft.com/office/drawing/2014/main" val="785035353"/>
                    </a:ext>
                  </a:extLst>
                </a:gridCol>
                <a:gridCol w="729324">
                  <a:extLst>
                    <a:ext uri="{9D8B030D-6E8A-4147-A177-3AD203B41FA5}">
                      <a16:colId xmlns:a16="http://schemas.microsoft.com/office/drawing/2014/main" val="3917157221"/>
                    </a:ext>
                  </a:extLst>
                </a:gridCol>
                <a:gridCol w="813087">
                  <a:extLst>
                    <a:ext uri="{9D8B030D-6E8A-4147-A177-3AD203B41FA5}">
                      <a16:colId xmlns:a16="http://schemas.microsoft.com/office/drawing/2014/main" val="474545747"/>
                    </a:ext>
                  </a:extLst>
                </a:gridCol>
                <a:gridCol w="1186249">
                  <a:extLst>
                    <a:ext uri="{9D8B030D-6E8A-4147-A177-3AD203B41FA5}">
                      <a16:colId xmlns:a16="http://schemas.microsoft.com/office/drawing/2014/main" val="1287592312"/>
                    </a:ext>
                  </a:extLst>
                </a:gridCol>
              </a:tblGrid>
              <a:tr h="566615">
                <a:tc>
                  <a:txBody>
                    <a:bodyPr/>
                    <a:lstStyle/>
                    <a:p>
                      <a:pPr algn="ctr"/>
                      <a:endParaRPr lang="en-US" dirty="0"/>
                    </a:p>
                  </a:txBody>
                  <a:tcPr/>
                </a:tc>
                <a:tc>
                  <a:txBody>
                    <a:bodyPr/>
                    <a:lstStyle/>
                    <a:p>
                      <a:pPr algn="ctr"/>
                      <a:r>
                        <a:rPr lang="en-US" dirty="0"/>
                        <a:t>N</a:t>
                      </a:r>
                      <a:r>
                        <a:rPr lang="en-US" baseline="-25000" dirty="0"/>
                        <a:t>2</a:t>
                      </a:r>
                      <a:r>
                        <a:rPr lang="en-US" baseline="0" dirty="0"/>
                        <a:t>O</a:t>
                      </a:r>
                      <a:endParaRPr lang="en-US" dirty="0"/>
                    </a:p>
                  </a:txBody>
                  <a:tcPr anchor="ctr"/>
                </a:tc>
                <a:tc>
                  <a:txBody>
                    <a:bodyPr/>
                    <a:lstStyle/>
                    <a:p>
                      <a:pPr algn="ctr"/>
                      <a:r>
                        <a:rPr lang="en-US" dirty="0"/>
                        <a:t>NH</a:t>
                      </a:r>
                      <a:r>
                        <a:rPr lang="en-US" baseline="-25000" dirty="0"/>
                        <a:t>3</a:t>
                      </a:r>
                      <a:endParaRPr lang="en-US" dirty="0"/>
                    </a:p>
                  </a:txBody>
                  <a:tcPr anchor="ctr"/>
                </a:tc>
                <a:tc>
                  <a:txBody>
                    <a:bodyPr/>
                    <a:lstStyle/>
                    <a:p>
                      <a:pPr algn="ctr"/>
                      <a:r>
                        <a:rPr lang="en-US" dirty="0"/>
                        <a:t>Corn Yield</a:t>
                      </a:r>
                    </a:p>
                  </a:txBody>
                  <a:tcPr anchor="ctr"/>
                </a:tc>
                <a:extLst>
                  <a:ext uri="{0D108BD9-81ED-4DB2-BD59-A6C34878D82A}">
                    <a16:rowId xmlns:a16="http://schemas.microsoft.com/office/drawing/2014/main" val="748914271"/>
                  </a:ext>
                </a:extLst>
              </a:tr>
              <a:tr h="566615">
                <a:tc>
                  <a:txBody>
                    <a:bodyPr/>
                    <a:lstStyle/>
                    <a:p>
                      <a:pPr algn="ctr"/>
                      <a:r>
                        <a:rPr lang="en-US" dirty="0"/>
                        <a:t>No-till</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89539440"/>
                  </a:ext>
                </a:extLst>
              </a:tr>
              <a:tr h="566615">
                <a:tc>
                  <a:txBody>
                    <a:bodyPr/>
                    <a:lstStyle/>
                    <a:p>
                      <a:pPr algn="ctr"/>
                      <a:r>
                        <a:rPr lang="en-US" dirty="0"/>
                        <a:t>Tillage</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022526"/>
                  </a:ext>
                </a:extLst>
              </a:tr>
              <a:tr h="566615">
                <a:tc>
                  <a:txBody>
                    <a:bodyPr/>
                    <a:lstStyle/>
                    <a:p>
                      <a:pPr algn="ctr"/>
                      <a:r>
                        <a:rPr lang="en-US" dirty="0"/>
                        <a:t>Injection</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636338957"/>
                  </a:ext>
                </a:extLst>
              </a:tr>
              <a:tr h="566615">
                <a:tc>
                  <a:txBody>
                    <a:bodyPr/>
                    <a:lstStyle/>
                    <a:p>
                      <a:pPr algn="ctr"/>
                      <a:r>
                        <a:rPr lang="en-US" dirty="0"/>
                        <a:t>Broadcast</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1988486614"/>
                  </a:ext>
                </a:extLst>
              </a:tr>
              <a:tr h="566615">
                <a:tc>
                  <a:txBody>
                    <a:bodyPr/>
                    <a:lstStyle/>
                    <a:p>
                      <a:pPr algn="ctr"/>
                      <a:r>
                        <a:rPr lang="en-US" dirty="0"/>
                        <a:t>Fall manure</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650160676"/>
                  </a:ext>
                </a:extLst>
              </a:tr>
              <a:tr h="566615">
                <a:tc>
                  <a:txBody>
                    <a:bodyPr/>
                    <a:lstStyle/>
                    <a:p>
                      <a:pPr algn="ctr"/>
                      <a:r>
                        <a:rPr lang="en-US" dirty="0"/>
                        <a:t>Spring manure</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066299158"/>
                  </a:ext>
                </a:extLst>
              </a:tr>
              <a:tr h="566615">
                <a:tc>
                  <a:txBody>
                    <a:bodyPr/>
                    <a:lstStyle/>
                    <a:p>
                      <a:pPr algn="ctr"/>
                      <a:r>
                        <a:rPr lang="en-US" dirty="0"/>
                        <a:t>Cover crop</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72911895"/>
                  </a:ext>
                </a:extLst>
              </a:tr>
              <a:tr h="566615">
                <a:tc>
                  <a:txBody>
                    <a:bodyPr/>
                    <a:lstStyle/>
                    <a:p>
                      <a:pPr algn="ctr"/>
                      <a:r>
                        <a:rPr lang="en-US" dirty="0"/>
                        <a:t>No cover crop</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53051853"/>
                  </a:ext>
                </a:extLst>
              </a:tr>
            </a:tbl>
          </a:graphicData>
        </a:graphic>
      </p:graphicFrame>
      <p:sp>
        <p:nvSpPr>
          <p:cNvPr id="38" name="Down Arrow 37">
            <a:extLst>
              <a:ext uri="{FF2B5EF4-FFF2-40B4-BE49-F238E27FC236}">
                <a16:creationId xmlns:a16="http://schemas.microsoft.com/office/drawing/2014/main" id="{31A93E04-369D-8645-A187-F1447A65A4E6}"/>
              </a:ext>
            </a:extLst>
          </p:cNvPr>
          <p:cNvSpPr/>
          <p:nvPr/>
        </p:nvSpPr>
        <p:spPr>
          <a:xfrm>
            <a:off x="8906528" y="3317451"/>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a:extLst>
              <a:ext uri="{FF2B5EF4-FFF2-40B4-BE49-F238E27FC236}">
                <a16:creationId xmlns:a16="http://schemas.microsoft.com/office/drawing/2014/main" id="{EF06F996-A7A7-DC43-BD7D-14F80F779E93}"/>
              </a:ext>
            </a:extLst>
          </p:cNvPr>
          <p:cNvSpPr/>
          <p:nvPr/>
        </p:nvSpPr>
        <p:spPr>
          <a:xfrm>
            <a:off x="8906527" y="5579388"/>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a:extLst>
              <a:ext uri="{FF2B5EF4-FFF2-40B4-BE49-F238E27FC236}">
                <a16:creationId xmlns:a16="http://schemas.microsoft.com/office/drawing/2014/main" id="{ADD5B023-633A-2D41-8BEA-7460AC586406}"/>
              </a:ext>
            </a:extLst>
          </p:cNvPr>
          <p:cNvSpPr/>
          <p:nvPr/>
        </p:nvSpPr>
        <p:spPr>
          <a:xfrm>
            <a:off x="8164366" y="5563895"/>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AFA7D677-1F63-864A-80D1-348BDB233392}"/>
              </a:ext>
            </a:extLst>
          </p:cNvPr>
          <p:cNvSpPr/>
          <p:nvPr/>
        </p:nvSpPr>
        <p:spPr>
          <a:xfrm rot="10800000">
            <a:off x="8906526" y="5009926"/>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a:extLst>
              <a:ext uri="{FF2B5EF4-FFF2-40B4-BE49-F238E27FC236}">
                <a16:creationId xmlns:a16="http://schemas.microsoft.com/office/drawing/2014/main" id="{FA225054-63D2-B04F-88A9-3B71076BD8E4}"/>
              </a:ext>
            </a:extLst>
          </p:cNvPr>
          <p:cNvSpPr/>
          <p:nvPr/>
        </p:nvSpPr>
        <p:spPr>
          <a:xfrm>
            <a:off x="8906525" y="4456440"/>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a:extLst>
              <a:ext uri="{FF2B5EF4-FFF2-40B4-BE49-F238E27FC236}">
                <a16:creationId xmlns:a16="http://schemas.microsoft.com/office/drawing/2014/main" id="{0E0790C8-FF28-1245-ADF0-9A4DE03DCA6A}"/>
              </a:ext>
            </a:extLst>
          </p:cNvPr>
          <p:cNvSpPr/>
          <p:nvPr/>
        </p:nvSpPr>
        <p:spPr>
          <a:xfrm rot="10800000">
            <a:off x="8906524" y="6140130"/>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a:extLst>
              <a:ext uri="{FF2B5EF4-FFF2-40B4-BE49-F238E27FC236}">
                <a16:creationId xmlns:a16="http://schemas.microsoft.com/office/drawing/2014/main" id="{A89EFD4F-9E45-E54A-AFCB-63C96F260143}"/>
              </a:ext>
            </a:extLst>
          </p:cNvPr>
          <p:cNvSpPr/>
          <p:nvPr/>
        </p:nvSpPr>
        <p:spPr>
          <a:xfrm rot="10800000">
            <a:off x="8151885" y="6134379"/>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a:extLst>
              <a:ext uri="{FF2B5EF4-FFF2-40B4-BE49-F238E27FC236}">
                <a16:creationId xmlns:a16="http://schemas.microsoft.com/office/drawing/2014/main" id="{B8CF0EC7-9366-A145-A619-F74C147E940D}"/>
              </a:ext>
            </a:extLst>
          </p:cNvPr>
          <p:cNvSpPr/>
          <p:nvPr/>
        </p:nvSpPr>
        <p:spPr>
          <a:xfrm rot="10800000">
            <a:off x="8151884" y="2181345"/>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4EEE0A1-1CCA-D245-B64A-C528565DE493}"/>
              </a:ext>
            </a:extLst>
          </p:cNvPr>
          <p:cNvSpPr txBox="1"/>
          <p:nvPr/>
        </p:nvSpPr>
        <p:spPr>
          <a:xfrm>
            <a:off x="8105807" y="2698915"/>
            <a:ext cx="393056" cy="630942"/>
          </a:xfrm>
          <a:prstGeom prst="rect">
            <a:avLst/>
          </a:prstGeom>
          <a:noFill/>
        </p:spPr>
        <p:txBody>
          <a:bodyPr wrap="none" rtlCol="0">
            <a:spAutoFit/>
          </a:bodyPr>
          <a:lstStyle/>
          <a:p>
            <a:r>
              <a:rPr lang="en-US" sz="3500" b="1" dirty="0"/>
              <a:t>?</a:t>
            </a:r>
          </a:p>
        </p:txBody>
      </p:sp>
      <p:sp>
        <p:nvSpPr>
          <p:cNvPr id="47" name="Down Arrow 46">
            <a:extLst>
              <a:ext uri="{FF2B5EF4-FFF2-40B4-BE49-F238E27FC236}">
                <a16:creationId xmlns:a16="http://schemas.microsoft.com/office/drawing/2014/main" id="{BF610AFD-0F3A-5447-9548-100905375B7C}"/>
              </a:ext>
            </a:extLst>
          </p:cNvPr>
          <p:cNvSpPr/>
          <p:nvPr/>
        </p:nvSpPr>
        <p:spPr>
          <a:xfrm rot="10800000">
            <a:off x="8151883" y="3315294"/>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56924360-14BC-6B48-92E0-501A966138EA}"/>
              </a:ext>
            </a:extLst>
          </p:cNvPr>
          <p:cNvSpPr/>
          <p:nvPr/>
        </p:nvSpPr>
        <p:spPr>
          <a:xfrm rot="10800000">
            <a:off x="8906522" y="3867503"/>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a:extLst>
              <a:ext uri="{FF2B5EF4-FFF2-40B4-BE49-F238E27FC236}">
                <a16:creationId xmlns:a16="http://schemas.microsoft.com/office/drawing/2014/main" id="{F6C3E4B8-C523-2D4E-8844-02899281DA4F}"/>
              </a:ext>
            </a:extLst>
          </p:cNvPr>
          <p:cNvSpPr/>
          <p:nvPr/>
        </p:nvSpPr>
        <p:spPr>
          <a:xfrm>
            <a:off x="8158576" y="5004176"/>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wn Arrow 49">
            <a:extLst>
              <a:ext uri="{FF2B5EF4-FFF2-40B4-BE49-F238E27FC236}">
                <a16:creationId xmlns:a16="http://schemas.microsoft.com/office/drawing/2014/main" id="{A59F8965-A5C7-B841-9C82-BAD97B17DEFE}"/>
              </a:ext>
            </a:extLst>
          </p:cNvPr>
          <p:cNvSpPr/>
          <p:nvPr/>
        </p:nvSpPr>
        <p:spPr>
          <a:xfrm>
            <a:off x="8158575" y="3897202"/>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a:extLst>
              <a:ext uri="{FF2B5EF4-FFF2-40B4-BE49-F238E27FC236}">
                <a16:creationId xmlns:a16="http://schemas.microsoft.com/office/drawing/2014/main" id="{755EE4DE-FE7F-924C-A5E9-C9F213F20A18}"/>
              </a:ext>
            </a:extLst>
          </p:cNvPr>
          <p:cNvSpPr/>
          <p:nvPr/>
        </p:nvSpPr>
        <p:spPr>
          <a:xfrm rot="10800000">
            <a:off x="9865883" y="3315293"/>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a:extLst>
              <a:ext uri="{FF2B5EF4-FFF2-40B4-BE49-F238E27FC236}">
                <a16:creationId xmlns:a16="http://schemas.microsoft.com/office/drawing/2014/main" id="{383E51F6-8213-5441-AC69-074167D68DB4}"/>
              </a:ext>
            </a:extLst>
          </p:cNvPr>
          <p:cNvSpPr/>
          <p:nvPr/>
        </p:nvSpPr>
        <p:spPr>
          <a:xfrm rot="10800000">
            <a:off x="9865882" y="5025019"/>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wn Arrow 70">
            <a:extLst>
              <a:ext uri="{FF2B5EF4-FFF2-40B4-BE49-F238E27FC236}">
                <a16:creationId xmlns:a16="http://schemas.microsoft.com/office/drawing/2014/main" id="{A0AC286F-E07A-B040-AAF8-28FB77DC45C0}"/>
              </a:ext>
            </a:extLst>
          </p:cNvPr>
          <p:cNvSpPr/>
          <p:nvPr/>
        </p:nvSpPr>
        <p:spPr>
          <a:xfrm rot="10800000">
            <a:off x="9862872" y="5574810"/>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own Arrow 79">
            <a:extLst>
              <a:ext uri="{FF2B5EF4-FFF2-40B4-BE49-F238E27FC236}">
                <a16:creationId xmlns:a16="http://schemas.microsoft.com/office/drawing/2014/main" id="{3AC71955-3A11-134E-8F5B-B76FA2FC764A}"/>
              </a:ext>
            </a:extLst>
          </p:cNvPr>
          <p:cNvSpPr/>
          <p:nvPr/>
        </p:nvSpPr>
        <p:spPr>
          <a:xfrm>
            <a:off x="9862872" y="3887512"/>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own Arrow 80">
            <a:extLst>
              <a:ext uri="{FF2B5EF4-FFF2-40B4-BE49-F238E27FC236}">
                <a16:creationId xmlns:a16="http://schemas.microsoft.com/office/drawing/2014/main" id="{1FDBA423-8580-3042-9C53-A3C5A5383381}"/>
              </a:ext>
            </a:extLst>
          </p:cNvPr>
          <p:cNvSpPr/>
          <p:nvPr/>
        </p:nvSpPr>
        <p:spPr>
          <a:xfrm>
            <a:off x="9862871" y="6149877"/>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own Arrow 81">
            <a:extLst>
              <a:ext uri="{FF2B5EF4-FFF2-40B4-BE49-F238E27FC236}">
                <a16:creationId xmlns:a16="http://schemas.microsoft.com/office/drawing/2014/main" id="{7AF9F1F6-3C80-2446-8243-63D598AB870F}"/>
              </a:ext>
            </a:extLst>
          </p:cNvPr>
          <p:cNvSpPr/>
          <p:nvPr/>
        </p:nvSpPr>
        <p:spPr>
          <a:xfrm>
            <a:off x="9862989" y="4459172"/>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E62CFC12-F5BF-B649-86FD-8F7CBE98B844}"/>
              </a:ext>
            </a:extLst>
          </p:cNvPr>
          <p:cNvSpPr txBox="1"/>
          <p:nvPr/>
        </p:nvSpPr>
        <p:spPr>
          <a:xfrm>
            <a:off x="8868207" y="2096449"/>
            <a:ext cx="431528" cy="630942"/>
          </a:xfrm>
          <a:prstGeom prst="rect">
            <a:avLst/>
          </a:prstGeom>
          <a:noFill/>
        </p:spPr>
        <p:txBody>
          <a:bodyPr wrap="none" rtlCol="0">
            <a:spAutoFit/>
          </a:bodyPr>
          <a:lstStyle/>
          <a:p>
            <a:r>
              <a:rPr lang="en-US" sz="3500" b="1" dirty="0"/>
              <a:t>X</a:t>
            </a:r>
          </a:p>
        </p:txBody>
      </p:sp>
      <p:sp>
        <p:nvSpPr>
          <p:cNvPr id="89" name="TextBox 88">
            <a:extLst>
              <a:ext uri="{FF2B5EF4-FFF2-40B4-BE49-F238E27FC236}">
                <a16:creationId xmlns:a16="http://schemas.microsoft.com/office/drawing/2014/main" id="{A2F17B29-60B0-794A-87B5-398B4EEFFD0E}"/>
              </a:ext>
            </a:extLst>
          </p:cNvPr>
          <p:cNvSpPr txBox="1"/>
          <p:nvPr/>
        </p:nvSpPr>
        <p:spPr>
          <a:xfrm>
            <a:off x="8864517" y="2651660"/>
            <a:ext cx="431528" cy="630942"/>
          </a:xfrm>
          <a:prstGeom prst="rect">
            <a:avLst/>
          </a:prstGeom>
          <a:noFill/>
        </p:spPr>
        <p:txBody>
          <a:bodyPr wrap="none" rtlCol="0">
            <a:spAutoFit/>
          </a:bodyPr>
          <a:lstStyle/>
          <a:p>
            <a:r>
              <a:rPr lang="en-US" sz="3500" b="1" dirty="0"/>
              <a:t>X</a:t>
            </a:r>
          </a:p>
        </p:txBody>
      </p:sp>
      <p:sp>
        <p:nvSpPr>
          <p:cNvPr id="95" name="Down Arrow 94">
            <a:extLst>
              <a:ext uri="{FF2B5EF4-FFF2-40B4-BE49-F238E27FC236}">
                <a16:creationId xmlns:a16="http://schemas.microsoft.com/office/drawing/2014/main" id="{E15C8218-62A7-D44E-8C88-949D47B20751}"/>
              </a:ext>
            </a:extLst>
          </p:cNvPr>
          <p:cNvSpPr/>
          <p:nvPr/>
        </p:nvSpPr>
        <p:spPr>
          <a:xfrm rot="10800000">
            <a:off x="8159571" y="4436614"/>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1182BC17-6180-D94C-8D39-867EE4CC4992}"/>
              </a:ext>
            </a:extLst>
          </p:cNvPr>
          <p:cNvSpPr txBox="1"/>
          <p:nvPr/>
        </p:nvSpPr>
        <p:spPr>
          <a:xfrm>
            <a:off x="9815856" y="2126262"/>
            <a:ext cx="431528" cy="630942"/>
          </a:xfrm>
          <a:prstGeom prst="rect">
            <a:avLst/>
          </a:prstGeom>
          <a:noFill/>
        </p:spPr>
        <p:txBody>
          <a:bodyPr wrap="none" rtlCol="0">
            <a:spAutoFit/>
          </a:bodyPr>
          <a:lstStyle/>
          <a:p>
            <a:r>
              <a:rPr lang="en-US" sz="3500" b="1" dirty="0"/>
              <a:t>X</a:t>
            </a:r>
          </a:p>
        </p:txBody>
      </p:sp>
      <p:sp>
        <p:nvSpPr>
          <p:cNvPr id="98" name="TextBox 97">
            <a:extLst>
              <a:ext uri="{FF2B5EF4-FFF2-40B4-BE49-F238E27FC236}">
                <a16:creationId xmlns:a16="http://schemas.microsoft.com/office/drawing/2014/main" id="{ED3010A3-0A3D-E44C-81EB-7C1D8C37FDC4}"/>
              </a:ext>
            </a:extLst>
          </p:cNvPr>
          <p:cNvSpPr txBox="1"/>
          <p:nvPr/>
        </p:nvSpPr>
        <p:spPr>
          <a:xfrm>
            <a:off x="9811268" y="2650415"/>
            <a:ext cx="431528" cy="630942"/>
          </a:xfrm>
          <a:prstGeom prst="rect">
            <a:avLst/>
          </a:prstGeom>
          <a:noFill/>
        </p:spPr>
        <p:txBody>
          <a:bodyPr wrap="none" rtlCol="0">
            <a:spAutoFit/>
          </a:bodyPr>
          <a:lstStyle/>
          <a:p>
            <a:r>
              <a:rPr lang="en-US" sz="3500" b="1" dirty="0"/>
              <a:t>X</a:t>
            </a:r>
          </a:p>
        </p:txBody>
      </p:sp>
    </p:spTree>
    <p:extLst>
      <p:ext uri="{BB962C8B-B14F-4D97-AF65-F5344CB8AC3E}">
        <p14:creationId xmlns:p14="http://schemas.microsoft.com/office/powerpoint/2010/main" val="71132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CC62-EB42-5743-A16E-605DC209C42C}"/>
              </a:ext>
            </a:extLst>
          </p:cNvPr>
          <p:cNvSpPr>
            <a:spLocks noGrp="1"/>
          </p:cNvSpPr>
          <p:nvPr>
            <p:ph type="title"/>
          </p:nvPr>
        </p:nvSpPr>
        <p:spPr>
          <a:xfrm>
            <a:off x="838200" y="284915"/>
            <a:ext cx="10515600" cy="1325563"/>
          </a:xfrm>
        </p:spPr>
        <p:txBody>
          <a:bodyPr>
            <a:normAutofit/>
          </a:bodyPr>
          <a:lstStyle/>
          <a:p>
            <a:pPr algn="ctr"/>
            <a:r>
              <a:rPr lang="en-US" sz="3500" b="1" dirty="0">
                <a:latin typeface="+mn-lt"/>
              </a:rPr>
              <a:t>Objectives and Expected Results </a:t>
            </a:r>
          </a:p>
        </p:txBody>
      </p:sp>
      <p:graphicFrame>
        <p:nvGraphicFramePr>
          <p:cNvPr id="9" name="Table 8">
            <a:extLst>
              <a:ext uri="{FF2B5EF4-FFF2-40B4-BE49-F238E27FC236}">
                <a16:creationId xmlns:a16="http://schemas.microsoft.com/office/drawing/2014/main" id="{B7FA61A2-9693-B349-B3E0-E1399F5D3042}"/>
              </a:ext>
            </a:extLst>
          </p:cNvPr>
          <p:cNvGraphicFramePr>
            <a:graphicFrameLocks noGrp="1"/>
          </p:cNvGraphicFramePr>
          <p:nvPr>
            <p:extLst>
              <p:ext uri="{D42A27DB-BD31-4B8C-83A1-F6EECF244321}">
                <p14:modId xmlns:p14="http://schemas.microsoft.com/office/powerpoint/2010/main" val="568893025"/>
              </p:ext>
            </p:extLst>
          </p:nvPr>
        </p:nvGraphicFramePr>
        <p:xfrm>
          <a:off x="6359768" y="1565032"/>
          <a:ext cx="4286343" cy="5099535"/>
        </p:xfrm>
        <a:graphic>
          <a:graphicData uri="http://schemas.openxmlformats.org/drawingml/2006/table">
            <a:tbl>
              <a:tblPr firstRow="1" bandRow="1">
                <a:tableStyleId>{5C22544A-7EE6-4342-B048-85BDC9FD1C3A}</a:tableStyleId>
              </a:tblPr>
              <a:tblGrid>
                <a:gridCol w="1557683">
                  <a:extLst>
                    <a:ext uri="{9D8B030D-6E8A-4147-A177-3AD203B41FA5}">
                      <a16:colId xmlns:a16="http://schemas.microsoft.com/office/drawing/2014/main" val="785035353"/>
                    </a:ext>
                  </a:extLst>
                </a:gridCol>
                <a:gridCol w="729324">
                  <a:extLst>
                    <a:ext uri="{9D8B030D-6E8A-4147-A177-3AD203B41FA5}">
                      <a16:colId xmlns:a16="http://schemas.microsoft.com/office/drawing/2014/main" val="3917157221"/>
                    </a:ext>
                  </a:extLst>
                </a:gridCol>
                <a:gridCol w="813087">
                  <a:extLst>
                    <a:ext uri="{9D8B030D-6E8A-4147-A177-3AD203B41FA5}">
                      <a16:colId xmlns:a16="http://schemas.microsoft.com/office/drawing/2014/main" val="474545747"/>
                    </a:ext>
                  </a:extLst>
                </a:gridCol>
                <a:gridCol w="1186249">
                  <a:extLst>
                    <a:ext uri="{9D8B030D-6E8A-4147-A177-3AD203B41FA5}">
                      <a16:colId xmlns:a16="http://schemas.microsoft.com/office/drawing/2014/main" val="1287592312"/>
                    </a:ext>
                  </a:extLst>
                </a:gridCol>
              </a:tblGrid>
              <a:tr h="566615">
                <a:tc>
                  <a:txBody>
                    <a:bodyPr/>
                    <a:lstStyle/>
                    <a:p>
                      <a:pPr algn="ctr"/>
                      <a:endParaRPr lang="en-US" dirty="0"/>
                    </a:p>
                  </a:txBody>
                  <a:tcPr/>
                </a:tc>
                <a:tc>
                  <a:txBody>
                    <a:bodyPr/>
                    <a:lstStyle/>
                    <a:p>
                      <a:pPr algn="ctr"/>
                      <a:r>
                        <a:rPr lang="en-US" dirty="0"/>
                        <a:t>N</a:t>
                      </a:r>
                      <a:r>
                        <a:rPr lang="en-US" baseline="-25000" dirty="0"/>
                        <a:t>2</a:t>
                      </a:r>
                      <a:r>
                        <a:rPr lang="en-US" baseline="0" dirty="0"/>
                        <a:t>O</a:t>
                      </a:r>
                      <a:endParaRPr lang="en-US" dirty="0"/>
                    </a:p>
                  </a:txBody>
                  <a:tcPr anchor="ctr"/>
                </a:tc>
                <a:tc>
                  <a:txBody>
                    <a:bodyPr/>
                    <a:lstStyle/>
                    <a:p>
                      <a:pPr algn="ctr"/>
                      <a:r>
                        <a:rPr lang="en-US" dirty="0"/>
                        <a:t>NH</a:t>
                      </a:r>
                      <a:r>
                        <a:rPr lang="en-US" baseline="-25000" dirty="0"/>
                        <a:t>3</a:t>
                      </a:r>
                      <a:endParaRPr lang="en-US" dirty="0"/>
                    </a:p>
                  </a:txBody>
                  <a:tcPr anchor="ctr"/>
                </a:tc>
                <a:tc>
                  <a:txBody>
                    <a:bodyPr/>
                    <a:lstStyle/>
                    <a:p>
                      <a:pPr algn="ctr"/>
                      <a:r>
                        <a:rPr lang="en-US" dirty="0"/>
                        <a:t>Corn Yield</a:t>
                      </a:r>
                    </a:p>
                  </a:txBody>
                  <a:tcPr anchor="ctr"/>
                </a:tc>
                <a:extLst>
                  <a:ext uri="{0D108BD9-81ED-4DB2-BD59-A6C34878D82A}">
                    <a16:rowId xmlns:a16="http://schemas.microsoft.com/office/drawing/2014/main" val="748914271"/>
                  </a:ext>
                </a:extLst>
              </a:tr>
              <a:tr h="566615">
                <a:tc>
                  <a:txBody>
                    <a:bodyPr/>
                    <a:lstStyle/>
                    <a:p>
                      <a:pPr algn="ctr"/>
                      <a:r>
                        <a:rPr lang="en-US" dirty="0"/>
                        <a:t>No-till</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89539440"/>
                  </a:ext>
                </a:extLst>
              </a:tr>
              <a:tr h="566615">
                <a:tc>
                  <a:txBody>
                    <a:bodyPr/>
                    <a:lstStyle/>
                    <a:p>
                      <a:pPr algn="ctr"/>
                      <a:r>
                        <a:rPr lang="en-US" dirty="0"/>
                        <a:t>Tillage</a:t>
                      </a: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022526"/>
                  </a:ext>
                </a:extLst>
              </a:tr>
              <a:tr h="566615">
                <a:tc>
                  <a:txBody>
                    <a:bodyPr/>
                    <a:lstStyle/>
                    <a:p>
                      <a:pPr algn="ctr"/>
                      <a:r>
                        <a:rPr lang="en-US" dirty="0"/>
                        <a:t>Injection</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636338957"/>
                  </a:ext>
                </a:extLst>
              </a:tr>
              <a:tr h="566615">
                <a:tc>
                  <a:txBody>
                    <a:bodyPr/>
                    <a:lstStyle/>
                    <a:p>
                      <a:pPr algn="ctr"/>
                      <a:r>
                        <a:rPr lang="en-US" dirty="0"/>
                        <a:t>Broadcast</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1988486614"/>
                  </a:ext>
                </a:extLst>
              </a:tr>
              <a:tr h="566615">
                <a:tc>
                  <a:txBody>
                    <a:bodyPr/>
                    <a:lstStyle/>
                    <a:p>
                      <a:pPr algn="ctr"/>
                      <a:r>
                        <a:rPr lang="en-US" dirty="0"/>
                        <a:t>Fall manure</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650160676"/>
                  </a:ext>
                </a:extLst>
              </a:tr>
              <a:tr h="566615">
                <a:tc>
                  <a:txBody>
                    <a:bodyPr/>
                    <a:lstStyle/>
                    <a:p>
                      <a:pPr algn="ctr"/>
                      <a:r>
                        <a:rPr lang="en-US" dirty="0"/>
                        <a:t>Spring manure</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066299158"/>
                  </a:ext>
                </a:extLst>
              </a:tr>
              <a:tr h="566615">
                <a:tc>
                  <a:txBody>
                    <a:bodyPr/>
                    <a:lstStyle/>
                    <a:p>
                      <a:pPr algn="ctr"/>
                      <a:r>
                        <a:rPr lang="en-US" dirty="0"/>
                        <a:t>Cover crop</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72911895"/>
                  </a:ext>
                </a:extLst>
              </a:tr>
              <a:tr h="566615">
                <a:tc>
                  <a:txBody>
                    <a:bodyPr/>
                    <a:lstStyle/>
                    <a:p>
                      <a:pPr algn="ctr"/>
                      <a:r>
                        <a:rPr lang="en-US" dirty="0"/>
                        <a:t>No cover crop</a:t>
                      </a:r>
                    </a:p>
                  </a:txBody>
                  <a:tcPr anchor="ct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53051853"/>
                  </a:ext>
                </a:extLst>
              </a:tr>
            </a:tbl>
          </a:graphicData>
        </a:graphic>
      </p:graphicFrame>
      <p:sp>
        <p:nvSpPr>
          <p:cNvPr id="12" name="Down Arrow 11">
            <a:extLst>
              <a:ext uri="{FF2B5EF4-FFF2-40B4-BE49-F238E27FC236}">
                <a16:creationId xmlns:a16="http://schemas.microsoft.com/office/drawing/2014/main" id="{7BA37926-4C46-6440-8A64-D8398367F377}"/>
              </a:ext>
            </a:extLst>
          </p:cNvPr>
          <p:cNvSpPr/>
          <p:nvPr/>
        </p:nvSpPr>
        <p:spPr>
          <a:xfrm>
            <a:off x="8906528" y="3317451"/>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6CD4491F-935C-254D-B891-2804DD2FD7BA}"/>
              </a:ext>
            </a:extLst>
          </p:cNvPr>
          <p:cNvSpPr/>
          <p:nvPr/>
        </p:nvSpPr>
        <p:spPr>
          <a:xfrm>
            <a:off x="8906527" y="5579388"/>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B4BE8D7D-D575-8440-B244-81364CBF10F1}"/>
              </a:ext>
            </a:extLst>
          </p:cNvPr>
          <p:cNvSpPr/>
          <p:nvPr/>
        </p:nvSpPr>
        <p:spPr>
          <a:xfrm>
            <a:off x="8164366" y="5563895"/>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61D07FC-858B-6B43-9507-2FCE81E8C465}"/>
              </a:ext>
            </a:extLst>
          </p:cNvPr>
          <p:cNvSpPr/>
          <p:nvPr/>
        </p:nvSpPr>
        <p:spPr>
          <a:xfrm rot="10800000">
            <a:off x="8906526" y="5009926"/>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ABBE2412-EA0A-2D43-8BD4-84C56F3A5B58}"/>
              </a:ext>
            </a:extLst>
          </p:cNvPr>
          <p:cNvSpPr/>
          <p:nvPr/>
        </p:nvSpPr>
        <p:spPr>
          <a:xfrm>
            <a:off x="8906525" y="4456440"/>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71C86C0F-1C19-2B4A-9BD0-A94B21DBA39D}"/>
              </a:ext>
            </a:extLst>
          </p:cNvPr>
          <p:cNvSpPr/>
          <p:nvPr/>
        </p:nvSpPr>
        <p:spPr>
          <a:xfrm rot="10800000">
            <a:off x="8906524" y="6140130"/>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FD1D49E4-32F8-6C4A-9449-BDBC41D8975B}"/>
              </a:ext>
            </a:extLst>
          </p:cNvPr>
          <p:cNvSpPr/>
          <p:nvPr/>
        </p:nvSpPr>
        <p:spPr>
          <a:xfrm rot="10800000">
            <a:off x="8151885" y="6134379"/>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86825419-B30B-F640-B939-3C90F6E2504C}"/>
              </a:ext>
            </a:extLst>
          </p:cNvPr>
          <p:cNvSpPr/>
          <p:nvPr/>
        </p:nvSpPr>
        <p:spPr>
          <a:xfrm rot="10800000">
            <a:off x="8151884" y="2181345"/>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29CC1C1-0113-9A4E-B484-50D41F9259B1}"/>
              </a:ext>
            </a:extLst>
          </p:cNvPr>
          <p:cNvSpPr txBox="1"/>
          <p:nvPr/>
        </p:nvSpPr>
        <p:spPr>
          <a:xfrm>
            <a:off x="8105807" y="2698915"/>
            <a:ext cx="393056" cy="630942"/>
          </a:xfrm>
          <a:prstGeom prst="rect">
            <a:avLst/>
          </a:prstGeom>
          <a:noFill/>
        </p:spPr>
        <p:txBody>
          <a:bodyPr wrap="none" rtlCol="0">
            <a:spAutoFit/>
          </a:bodyPr>
          <a:lstStyle/>
          <a:p>
            <a:r>
              <a:rPr lang="en-US" sz="3500" b="1" dirty="0"/>
              <a:t>?</a:t>
            </a:r>
          </a:p>
        </p:txBody>
      </p:sp>
      <p:sp>
        <p:nvSpPr>
          <p:cNvPr id="26" name="Down Arrow 25">
            <a:extLst>
              <a:ext uri="{FF2B5EF4-FFF2-40B4-BE49-F238E27FC236}">
                <a16:creationId xmlns:a16="http://schemas.microsoft.com/office/drawing/2014/main" id="{84115868-D10C-124C-8705-3643211A0EC1}"/>
              </a:ext>
            </a:extLst>
          </p:cNvPr>
          <p:cNvSpPr/>
          <p:nvPr/>
        </p:nvSpPr>
        <p:spPr>
          <a:xfrm rot="10800000">
            <a:off x="8151883" y="3315294"/>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EA417C39-167E-E742-8958-C7B62C21C84F}"/>
              </a:ext>
            </a:extLst>
          </p:cNvPr>
          <p:cNvSpPr/>
          <p:nvPr/>
        </p:nvSpPr>
        <p:spPr>
          <a:xfrm rot="10800000">
            <a:off x="8906522" y="3867503"/>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a:extLst>
              <a:ext uri="{FF2B5EF4-FFF2-40B4-BE49-F238E27FC236}">
                <a16:creationId xmlns:a16="http://schemas.microsoft.com/office/drawing/2014/main" id="{0ED9BD18-0C70-8946-8D1E-C133145499E3}"/>
              </a:ext>
            </a:extLst>
          </p:cNvPr>
          <p:cNvSpPr/>
          <p:nvPr/>
        </p:nvSpPr>
        <p:spPr>
          <a:xfrm>
            <a:off x="8158576" y="5004176"/>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a:extLst>
              <a:ext uri="{FF2B5EF4-FFF2-40B4-BE49-F238E27FC236}">
                <a16:creationId xmlns:a16="http://schemas.microsoft.com/office/drawing/2014/main" id="{CEE5EA4C-CBF7-4E4F-BEBA-6DE034B03B06}"/>
              </a:ext>
            </a:extLst>
          </p:cNvPr>
          <p:cNvSpPr/>
          <p:nvPr/>
        </p:nvSpPr>
        <p:spPr>
          <a:xfrm>
            <a:off x="8158575" y="3897202"/>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a:extLst>
              <a:ext uri="{FF2B5EF4-FFF2-40B4-BE49-F238E27FC236}">
                <a16:creationId xmlns:a16="http://schemas.microsoft.com/office/drawing/2014/main" id="{A565B829-59C3-0944-84C9-CB2DDA12B7CE}"/>
              </a:ext>
            </a:extLst>
          </p:cNvPr>
          <p:cNvSpPr/>
          <p:nvPr/>
        </p:nvSpPr>
        <p:spPr>
          <a:xfrm rot="10800000">
            <a:off x="9865883" y="3315293"/>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6113B218-44CE-6E48-938B-56A72FF2679D}"/>
              </a:ext>
            </a:extLst>
          </p:cNvPr>
          <p:cNvSpPr/>
          <p:nvPr/>
        </p:nvSpPr>
        <p:spPr>
          <a:xfrm rot="10800000">
            <a:off x="9865882" y="5025019"/>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a:extLst>
              <a:ext uri="{FF2B5EF4-FFF2-40B4-BE49-F238E27FC236}">
                <a16:creationId xmlns:a16="http://schemas.microsoft.com/office/drawing/2014/main" id="{BE9EAD99-30D8-6D4B-8223-8898C97F57ED}"/>
              </a:ext>
            </a:extLst>
          </p:cNvPr>
          <p:cNvSpPr/>
          <p:nvPr/>
        </p:nvSpPr>
        <p:spPr>
          <a:xfrm rot="10800000">
            <a:off x="9862872" y="5574810"/>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a:extLst>
              <a:ext uri="{FF2B5EF4-FFF2-40B4-BE49-F238E27FC236}">
                <a16:creationId xmlns:a16="http://schemas.microsoft.com/office/drawing/2014/main" id="{9CE9936B-B855-2342-AF3B-E53660C13E51}"/>
              </a:ext>
            </a:extLst>
          </p:cNvPr>
          <p:cNvSpPr/>
          <p:nvPr/>
        </p:nvSpPr>
        <p:spPr>
          <a:xfrm>
            <a:off x="9862872" y="3887512"/>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a:extLst>
              <a:ext uri="{FF2B5EF4-FFF2-40B4-BE49-F238E27FC236}">
                <a16:creationId xmlns:a16="http://schemas.microsoft.com/office/drawing/2014/main" id="{1163FCED-02A8-A541-ADFB-794006277695}"/>
              </a:ext>
            </a:extLst>
          </p:cNvPr>
          <p:cNvSpPr/>
          <p:nvPr/>
        </p:nvSpPr>
        <p:spPr>
          <a:xfrm>
            <a:off x="9862871" y="6149877"/>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25127363-B625-FD43-8141-A3DE4BFA3AFF}"/>
              </a:ext>
            </a:extLst>
          </p:cNvPr>
          <p:cNvSpPr/>
          <p:nvPr/>
        </p:nvSpPr>
        <p:spPr>
          <a:xfrm>
            <a:off x="9862989" y="4459172"/>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7AD4E14-8041-6743-904F-D9145C7A77D8}"/>
              </a:ext>
            </a:extLst>
          </p:cNvPr>
          <p:cNvSpPr txBox="1"/>
          <p:nvPr/>
        </p:nvSpPr>
        <p:spPr>
          <a:xfrm>
            <a:off x="8868207" y="2096449"/>
            <a:ext cx="431528" cy="630942"/>
          </a:xfrm>
          <a:prstGeom prst="rect">
            <a:avLst/>
          </a:prstGeom>
          <a:noFill/>
        </p:spPr>
        <p:txBody>
          <a:bodyPr wrap="none" rtlCol="0">
            <a:spAutoFit/>
          </a:bodyPr>
          <a:lstStyle/>
          <a:p>
            <a:r>
              <a:rPr lang="en-US" sz="3500" b="1" dirty="0"/>
              <a:t>X</a:t>
            </a:r>
          </a:p>
        </p:txBody>
      </p:sp>
      <p:sp>
        <p:nvSpPr>
          <p:cNvPr id="51" name="TextBox 50">
            <a:extLst>
              <a:ext uri="{FF2B5EF4-FFF2-40B4-BE49-F238E27FC236}">
                <a16:creationId xmlns:a16="http://schemas.microsoft.com/office/drawing/2014/main" id="{997053C9-7D4A-1644-A4CA-BEF7F628C367}"/>
              </a:ext>
            </a:extLst>
          </p:cNvPr>
          <p:cNvSpPr txBox="1"/>
          <p:nvPr/>
        </p:nvSpPr>
        <p:spPr>
          <a:xfrm>
            <a:off x="8864517" y="2651660"/>
            <a:ext cx="431528" cy="630942"/>
          </a:xfrm>
          <a:prstGeom prst="rect">
            <a:avLst/>
          </a:prstGeom>
          <a:noFill/>
        </p:spPr>
        <p:txBody>
          <a:bodyPr wrap="none" rtlCol="0">
            <a:spAutoFit/>
          </a:bodyPr>
          <a:lstStyle/>
          <a:p>
            <a:r>
              <a:rPr lang="en-US" sz="3500" b="1" dirty="0"/>
              <a:t>X</a:t>
            </a:r>
          </a:p>
        </p:txBody>
      </p:sp>
      <p:sp>
        <p:nvSpPr>
          <p:cNvPr id="45" name="Frame 44">
            <a:extLst>
              <a:ext uri="{FF2B5EF4-FFF2-40B4-BE49-F238E27FC236}">
                <a16:creationId xmlns:a16="http://schemas.microsoft.com/office/drawing/2014/main" id="{3C0AA2FF-0A5F-414F-BD7E-88FA4E3AC264}"/>
              </a:ext>
            </a:extLst>
          </p:cNvPr>
          <p:cNvSpPr/>
          <p:nvPr/>
        </p:nvSpPr>
        <p:spPr>
          <a:xfrm>
            <a:off x="6446736" y="5534433"/>
            <a:ext cx="1379000" cy="553843"/>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a:extLst>
              <a:ext uri="{FF2B5EF4-FFF2-40B4-BE49-F238E27FC236}">
                <a16:creationId xmlns:a16="http://schemas.microsoft.com/office/drawing/2014/main" id="{43E9C954-90D8-6B40-8F69-28E3BA9BA94B}"/>
              </a:ext>
            </a:extLst>
          </p:cNvPr>
          <p:cNvSpPr/>
          <p:nvPr/>
        </p:nvSpPr>
        <p:spPr>
          <a:xfrm>
            <a:off x="6279035" y="4952236"/>
            <a:ext cx="1671596" cy="580663"/>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a:extLst>
              <a:ext uri="{FF2B5EF4-FFF2-40B4-BE49-F238E27FC236}">
                <a16:creationId xmlns:a16="http://schemas.microsoft.com/office/drawing/2014/main" id="{4ADDBAE3-F46C-EE4E-900B-BFB37B5765E2}"/>
              </a:ext>
            </a:extLst>
          </p:cNvPr>
          <p:cNvSpPr/>
          <p:nvPr/>
        </p:nvSpPr>
        <p:spPr>
          <a:xfrm>
            <a:off x="6676319" y="2157516"/>
            <a:ext cx="944872" cy="524398"/>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wn Arrow 57">
            <a:extLst>
              <a:ext uri="{FF2B5EF4-FFF2-40B4-BE49-F238E27FC236}">
                <a16:creationId xmlns:a16="http://schemas.microsoft.com/office/drawing/2014/main" id="{AD1B0795-D1A0-B74D-A377-CD78E1EA2FAC}"/>
              </a:ext>
            </a:extLst>
          </p:cNvPr>
          <p:cNvSpPr/>
          <p:nvPr/>
        </p:nvSpPr>
        <p:spPr>
          <a:xfrm rot="10800000">
            <a:off x="8159571" y="4436614"/>
            <a:ext cx="316523" cy="457200"/>
          </a:xfrm>
          <a:prstGeom prst="down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ame 58">
            <a:extLst>
              <a:ext uri="{FF2B5EF4-FFF2-40B4-BE49-F238E27FC236}">
                <a16:creationId xmlns:a16="http://schemas.microsoft.com/office/drawing/2014/main" id="{6F3A7307-0F12-EC42-8906-EFCCD179E3CE}"/>
              </a:ext>
            </a:extLst>
          </p:cNvPr>
          <p:cNvSpPr/>
          <p:nvPr/>
        </p:nvSpPr>
        <p:spPr>
          <a:xfrm>
            <a:off x="6601654" y="3260377"/>
            <a:ext cx="1035035" cy="580663"/>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TextBox 60">
            <a:extLst>
              <a:ext uri="{FF2B5EF4-FFF2-40B4-BE49-F238E27FC236}">
                <a16:creationId xmlns:a16="http://schemas.microsoft.com/office/drawing/2014/main" id="{691928C6-C9BE-3849-9C51-260989001905}"/>
              </a:ext>
            </a:extLst>
          </p:cNvPr>
          <p:cNvSpPr txBox="1"/>
          <p:nvPr/>
        </p:nvSpPr>
        <p:spPr>
          <a:xfrm>
            <a:off x="9815856" y="2126262"/>
            <a:ext cx="431528" cy="630942"/>
          </a:xfrm>
          <a:prstGeom prst="rect">
            <a:avLst/>
          </a:prstGeom>
          <a:noFill/>
        </p:spPr>
        <p:txBody>
          <a:bodyPr wrap="none" rtlCol="0">
            <a:spAutoFit/>
          </a:bodyPr>
          <a:lstStyle/>
          <a:p>
            <a:r>
              <a:rPr lang="en-US" sz="3500" b="1" dirty="0"/>
              <a:t>X</a:t>
            </a:r>
          </a:p>
        </p:txBody>
      </p:sp>
      <p:sp>
        <p:nvSpPr>
          <p:cNvPr id="62" name="TextBox 61">
            <a:extLst>
              <a:ext uri="{FF2B5EF4-FFF2-40B4-BE49-F238E27FC236}">
                <a16:creationId xmlns:a16="http://schemas.microsoft.com/office/drawing/2014/main" id="{730063B9-5AE0-B145-A33A-0FFAF8FDD1B4}"/>
              </a:ext>
            </a:extLst>
          </p:cNvPr>
          <p:cNvSpPr txBox="1"/>
          <p:nvPr/>
        </p:nvSpPr>
        <p:spPr>
          <a:xfrm>
            <a:off x="9811268" y="2650415"/>
            <a:ext cx="431528" cy="630942"/>
          </a:xfrm>
          <a:prstGeom prst="rect">
            <a:avLst/>
          </a:prstGeom>
          <a:noFill/>
        </p:spPr>
        <p:txBody>
          <a:bodyPr wrap="none" rtlCol="0">
            <a:spAutoFit/>
          </a:bodyPr>
          <a:lstStyle/>
          <a:p>
            <a:r>
              <a:rPr lang="en-US" sz="3500" b="1" dirty="0"/>
              <a:t>X</a:t>
            </a:r>
          </a:p>
        </p:txBody>
      </p:sp>
      <p:sp>
        <p:nvSpPr>
          <p:cNvPr id="44" name="Content Placeholder 2">
            <a:extLst>
              <a:ext uri="{FF2B5EF4-FFF2-40B4-BE49-F238E27FC236}">
                <a16:creationId xmlns:a16="http://schemas.microsoft.com/office/drawing/2014/main" id="{43F2A3D2-581B-C748-8784-0D4BDBBF3DD4}"/>
              </a:ext>
            </a:extLst>
          </p:cNvPr>
          <p:cNvSpPr txBox="1">
            <a:spLocks/>
          </p:cNvSpPr>
          <p:nvPr/>
        </p:nvSpPr>
        <p:spPr>
          <a:xfrm>
            <a:off x="626388" y="1918616"/>
            <a:ext cx="4922003"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Objective 1:</a:t>
            </a:r>
            <a:r>
              <a:rPr lang="en-US" dirty="0"/>
              <a:t> Quantify gaseous N and C emissions under a combination of no-till, vertical till, manure injection, broadcast manure application, fall or spring manure application, and presence or absence of cover crops.</a:t>
            </a:r>
          </a:p>
          <a:p>
            <a:r>
              <a:rPr lang="en-US" b="1" dirty="0"/>
              <a:t>Objective 2: </a:t>
            </a:r>
            <a:r>
              <a:rPr lang="en-US" dirty="0"/>
              <a:t>Observe corn yield and corn protein content with treatments listed above. </a:t>
            </a:r>
          </a:p>
          <a:p>
            <a:endParaRPr lang="en-US" dirty="0"/>
          </a:p>
          <a:p>
            <a:endParaRPr lang="en-US" dirty="0"/>
          </a:p>
          <a:p>
            <a:endParaRPr lang="en-US" dirty="0"/>
          </a:p>
        </p:txBody>
      </p:sp>
    </p:spTree>
    <p:extLst>
      <p:ext uri="{BB962C8B-B14F-4D97-AF65-F5344CB8AC3E}">
        <p14:creationId xmlns:p14="http://schemas.microsoft.com/office/powerpoint/2010/main" val="1335460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4E3F-2047-7541-9D16-A088A6DD9F58}"/>
              </a:ext>
            </a:extLst>
          </p:cNvPr>
          <p:cNvSpPr>
            <a:spLocks noGrp="1"/>
          </p:cNvSpPr>
          <p:nvPr>
            <p:ph type="title"/>
          </p:nvPr>
        </p:nvSpPr>
        <p:spPr>
          <a:xfrm>
            <a:off x="1084881" y="163647"/>
            <a:ext cx="11107119" cy="1325563"/>
          </a:xfrm>
        </p:spPr>
        <p:txBody>
          <a:bodyPr>
            <a:normAutofit/>
          </a:bodyPr>
          <a:lstStyle/>
          <a:p>
            <a:pPr algn="ctr"/>
            <a:r>
              <a:rPr lang="en-US" sz="3500" b="1" dirty="0">
                <a:latin typeface="+mn-lt"/>
              </a:rPr>
              <a:t>Methods </a:t>
            </a:r>
          </a:p>
        </p:txBody>
      </p:sp>
      <p:pic>
        <p:nvPicPr>
          <p:cNvPr id="4" name="Picture 3">
            <a:extLst>
              <a:ext uri="{FF2B5EF4-FFF2-40B4-BE49-F238E27FC236}">
                <a16:creationId xmlns:a16="http://schemas.microsoft.com/office/drawing/2014/main" id="{BC9DE700-7445-4D4F-9966-93D5CE8113B9}"/>
              </a:ext>
            </a:extLst>
          </p:cNvPr>
          <p:cNvPicPr>
            <a:picLocks noChangeAspect="1"/>
          </p:cNvPicPr>
          <p:nvPr/>
        </p:nvPicPr>
        <p:blipFill rotWithShape="1">
          <a:blip r:embed="rId2"/>
          <a:srcRect r="9693"/>
          <a:stretch/>
        </p:blipFill>
        <p:spPr>
          <a:xfrm rot="5400000">
            <a:off x="802831" y="2023199"/>
            <a:ext cx="3327989" cy="2763888"/>
          </a:xfrm>
          <a:prstGeom prst="rect">
            <a:avLst/>
          </a:prstGeom>
        </p:spPr>
      </p:pic>
      <p:pic>
        <p:nvPicPr>
          <p:cNvPr id="5" name="Picture 4">
            <a:extLst>
              <a:ext uri="{FF2B5EF4-FFF2-40B4-BE49-F238E27FC236}">
                <a16:creationId xmlns:a16="http://schemas.microsoft.com/office/drawing/2014/main" id="{48C59979-5BF9-8B4C-B5EA-3C56BDEA073D}"/>
              </a:ext>
            </a:extLst>
          </p:cNvPr>
          <p:cNvPicPr>
            <a:picLocks noChangeAspect="1"/>
          </p:cNvPicPr>
          <p:nvPr/>
        </p:nvPicPr>
        <p:blipFill rotWithShape="1">
          <a:blip r:embed="rId3"/>
          <a:srcRect l="41190"/>
          <a:stretch/>
        </p:blipFill>
        <p:spPr>
          <a:xfrm rot="5400000">
            <a:off x="3888810" y="1725118"/>
            <a:ext cx="1757415" cy="2241232"/>
          </a:xfrm>
          <a:prstGeom prst="rect">
            <a:avLst/>
          </a:prstGeom>
        </p:spPr>
      </p:pic>
      <p:cxnSp>
        <p:nvCxnSpPr>
          <p:cNvPr id="8" name="Straight Connector 7">
            <a:extLst>
              <a:ext uri="{FF2B5EF4-FFF2-40B4-BE49-F238E27FC236}">
                <a16:creationId xmlns:a16="http://schemas.microsoft.com/office/drawing/2014/main" id="{B54C1C9B-74A4-F441-9E93-9F37CC9A70CD}"/>
              </a:ext>
            </a:extLst>
          </p:cNvPr>
          <p:cNvCxnSpPr>
            <a:cxnSpLocks/>
          </p:cNvCxnSpPr>
          <p:nvPr/>
        </p:nvCxnSpPr>
        <p:spPr>
          <a:xfrm>
            <a:off x="6608164" y="1451527"/>
            <a:ext cx="0" cy="511326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54133C-F6B4-8048-BD5F-0B32F36F5771}"/>
              </a:ext>
            </a:extLst>
          </p:cNvPr>
          <p:cNvSpPr txBox="1"/>
          <p:nvPr/>
        </p:nvSpPr>
        <p:spPr>
          <a:xfrm>
            <a:off x="231298" y="5406473"/>
            <a:ext cx="6407142" cy="923330"/>
          </a:xfrm>
          <a:prstGeom prst="rect">
            <a:avLst/>
          </a:prstGeom>
          <a:noFill/>
        </p:spPr>
        <p:txBody>
          <a:bodyPr wrap="square" rtlCol="0">
            <a:spAutoFit/>
          </a:bodyPr>
          <a:lstStyle/>
          <a:p>
            <a:pPr marL="285750" indent="-285750">
              <a:buFont typeface="Arial" panose="020B0604020202020204" pitchFamily="34" charset="0"/>
              <a:buChar char="•"/>
            </a:pPr>
            <a:r>
              <a:rPr lang="en-US" dirty="0"/>
              <a:t>GHGs measured via static chamber-based method.</a:t>
            </a:r>
          </a:p>
          <a:p>
            <a:pPr marL="285750" indent="-285750">
              <a:buFont typeface="Arial" panose="020B0604020202020204" pitchFamily="34" charset="0"/>
              <a:buChar char="•"/>
            </a:pPr>
            <a:r>
              <a:rPr lang="en-US" dirty="0"/>
              <a:t>Measured twice a week.</a:t>
            </a:r>
          </a:p>
          <a:p>
            <a:pPr marL="742950" lvl="1" indent="-285750">
              <a:buFont typeface="Arial" panose="020B0604020202020204" pitchFamily="34" charset="0"/>
              <a:buChar char="•"/>
            </a:pPr>
            <a:r>
              <a:rPr lang="en-US" dirty="0"/>
              <a:t>More intensive sampling after management/rain events. </a:t>
            </a:r>
          </a:p>
        </p:txBody>
      </p:sp>
      <p:sp>
        <p:nvSpPr>
          <p:cNvPr id="14" name="TextBox 13">
            <a:extLst>
              <a:ext uri="{FF2B5EF4-FFF2-40B4-BE49-F238E27FC236}">
                <a16:creationId xmlns:a16="http://schemas.microsoft.com/office/drawing/2014/main" id="{E9FB1AF6-DE13-F54F-AB97-1FD933BD9E35}"/>
              </a:ext>
            </a:extLst>
          </p:cNvPr>
          <p:cNvSpPr txBox="1"/>
          <p:nvPr/>
        </p:nvSpPr>
        <p:spPr>
          <a:xfrm>
            <a:off x="2955508" y="1068851"/>
            <a:ext cx="1704861" cy="382676"/>
          </a:xfrm>
          <a:prstGeom prst="rect">
            <a:avLst/>
          </a:prstGeom>
          <a:noFill/>
        </p:spPr>
        <p:txBody>
          <a:bodyPr wrap="square" rtlCol="0">
            <a:spAutoFit/>
          </a:bodyPr>
          <a:lstStyle/>
          <a:p>
            <a:r>
              <a:rPr lang="en-US" i="1" u="sng" dirty="0"/>
              <a:t>GHG sampling</a:t>
            </a:r>
          </a:p>
        </p:txBody>
      </p:sp>
      <p:pic>
        <p:nvPicPr>
          <p:cNvPr id="16" name="Picture 15">
            <a:extLst>
              <a:ext uri="{FF2B5EF4-FFF2-40B4-BE49-F238E27FC236}">
                <a16:creationId xmlns:a16="http://schemas.microsoft.com/office/drawing/2014/main" id="{C4E32F42-3343-7343-A521-19E4E6ECBCF3}"/>
              </a:ext>
            </a:extLst>
          </p:cNvPr>
          <p:cNvPicPr>
            <a:picLocks noChangeAspect="1"/>
          </p:cNvPicPr>
          <p:nvPr/>
        </p:nvPicPr>
        <p:blipFill rotWithShape="1">
          <a:blip r:embed="rId4"/>
          <a:srcRect t="29734" b="5668"/>
          <a:stretch/>
        </p:blipFill>
        <p:spPr>
          <a:xfrm>
            <a:off x="8647528" y="1684649"/>
            <a:ext cx="2807004" cy="3225216"/>
          </a:xfrm>
          <a:prstGeom prst="rect">
            <a:avLst/>
          </a:prstGeom>
        </p:spPr>
      </p:pic>
      <p:pic>
        <p:nvPicPr>
          <p:cNvPr id="17" name="Picture 16">
            <a:extLst>
              <a:ext uri="{FF2B5EF4-FFF2-40B4-BE49-F238E27FC236}">
                <a16:creationId xmlns:a16="http://schemas.microsoft.com/office/drawing/2014/main" id="{212418D3-EE8C-0C47-B15C-1E97C3579C3A}"/>
              </a:ext>
            </a:extLst>
          </p:cNvPr>
          <p:cNvPicPr>
            <a:picLocks noChangeAspect="1"/>
          </p:cNvPicPr>
          <p:nvPr/>
        </p:nvPicPr>
        <p:blipFill rotWithShape="1">
          <a:blip r:embed="rId5"/>
          <a:srcRect l="47183" r="7844" b="7890"/>
          <a:stretch/>
        </p:blipFill>
        <p:spPr>
          <a:xfrm rot="5400000">
            <a:off x="7489300" y="3461633"/>
            <a:ext cx="1306750" cy="2007280"/>
          </a:xfrm>
          <a:prstGeom prst="rect">
            <a:avLst/>
          </a:prstGeom>
        </p:spPr>
      </p:pic>
      <p:sp>
        <p:nvSpPr>
          <p:cNvPr id="18" name="TextBox 17">
            <a:extLst>
              <a:ext uri="{FF2B5EF4-FFF2-40B4-BE49-F238E27FC236}">
                <a16:creationId xmlns:a16="http://schemas.microsoft.com/office/drawing/2014/main" id="{87489E60-F088-114F-ADFE-69E74A77FAD2}"/>
              </a:ext>
            </a:extLst>
          </p:cNvPr>
          <p:cNvSpPr txBox="1"/>
          <p:nvPr/>
        </p:nvSpPr>
        <p:spPr>
          <a:xfrm>
            <a:off x="6989736" y="5333574"/>
            <a:ext cx="514443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NH</a:t>
            </a:r>
            <a:r>
              <a:rPr lang="en-US" baseline="-25000" dirty="0"/>
              <a:t>3 </a:t>
            </a:r>
            <a:r>
              <a:rPr lang="en-US" dirty="0"/>
              <a:t>measured via photoacoustic gas spectroscopy.</a:t>
            </a:r>
          </a:p>
          <a:p>
            <a:pPr marL="285750" indent="-285750">
              <a:buFont typeface="Arial" panose="020B0604020202020204" pitchFamily="34" charset="0"/>
              <a:buChar char="•"/>
            </a:pPr>
            <a:r>
              <a:rPr lang="en-US" dirty="0"/>
              <a:t>Measured day of manure application, 24 hours, and 48 hours post application.</a:t>
            </a:r>
          </a:p>
        </p:txBody>
      </p:sp>
      <p:sp>
        <p:nvSpPr>
          <p:cNvPr id="19" name="TextBox 18">
            <a:extLst>
              <a:ext uri="{FF2B5EF4-FFF2-40B4-BE49-F238E27FC236}">
                <a16:creationId xmlns:a16="http://schemas.microsoft.com/office/drawing/2014/main" id="{34A99373-8A1A-9C47-A7DE-4C3ADD40EA06}"/>
              </a:ext>
            </a:extLst>
          </p:cNvPr>
          <p:cNvSpPr txBox="1"/>
          <p:nvPr/>
        </p:nvSpPr>
        <p:spPr>
          <a:xfrm>
            <a:off x="8430553" y="1068851"/>
            <a:ext cx="1989647" cy="369332"/>
          </a:xfrm>
          <a:prstGeom prst="rect">
            <a:avLst/>
          </a:prstGeom>
          <a:noFill/>
        </p:spPr>
        <p:txBody>
          <a:bodyPr wrap="none" rtlCol="0">
            <a:spAutoFit/>
          </a:bodyPr>
          <a:lstStyle/>
          <a:p>
            <a:r>
              <a:rPr lang="en-US" i="1" u="sng" dirty="0"/>
              <a:t>Ammonia sampling</a:t>
            </a:r>
          </a:p>
        </p:txBody>
      </p:sp>
    </p:spTree>
    <p:extLst>
      <p:ext uri="{BB962C8B-B14F-4D97-AF65-F5344CB8AC3E}">
        <p14:creationId xmlns:p14="http://schemas.microsoft.com/office/powerpoint/2010/main" val="2574938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81DFB5-EBD1-D94E-8EF2-B1F5B282DB0E}"/>
              </a:ext>
            </a:extLst>
          </p:cNvPr>
          <p:cNvSpPr txBox="1"/>
          <p:nvPr/>
        </p:nvSpPr>
        <p:spPr>
          <a:xfrm>
            <a:off x="732063" y="2167751"/>
            <a:ext cx="6262914" cy="3674981"/>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dirty="0"/>
              <a:t>Established fall 2017 in a continuous corn silage system.</a:t>
            </a:r>
          </a:p>
          <a:p>
            <a:pPr marL="285750" indent="-228600">
              <a:lnSpc>
                <a:spcPct val="90000"/>
              </a:lnSpc>
              <a:spcAft>
                <a:spcPts val="600"/>
              </a:spcAft>
              <a:buFont typeface="Arial" panose="020B0604020202020204" pitchFamily="34" charset="0"/>
              <a:buChar char="•"/>
            </a:pPr>
            <a:r>
              <a:rPr lang="en-US" dirty="0"/>
              <a:t>Isolates the effects of cover crops, manure timing, and tillage method.</a:t>
            </a:r>
          </a:p>
          <a:p>
            <a:pPr marL="285750" indent="-228600">
              <a:lnSpc>
                <a:spcPct val="90000"/>
              </a:lnSpc>
              <a:spcAft>
                <a:spcPts val="600"/>
              </a:spcAft>
              <a:buFont typeface="Arial" panose="020B0604020202020204" pitchFamily="34" charset="0"/>
              <a:buChar char="•"/>
            </a:pPr>
            <a:r>
              <a:rPr lang="en-US" dirty="0"/>
              <a:t>Treatments (4 replicates/treatment): </a:t>
            </a:r>
          </a:p>
          <a:p>
            <a:pPr marL="742950" lvl="1" indent="-228600">
              <a:lnSpc>
                <a:spcPct val="90000"/>
              </a:lnSpc>
              <a:spcAft>
                <a:spcPts val="600"/>
              </a:spcAft>
              <a:buFont typeface="Arial" panose="020B0604020202020204" pitchFamily="34" charset="0"/>
              <a:buChar char="•"/>
            </a:pPr>
            <a:r>
              <a:rPr lang="en-US" dirty="0"/>
              <a:t>Spring and fall conventional tillage with cover crops</a:t>
            </a:r>
          </a:p>
          <a:p>
            <a:pPr marL="742950" lvl="1" indent="-228600">
              <a:lnSpc>
                <a:spcPct val="90000"/>
              </a:lnSpc>
              <a:spcAft>
                <a:spcPts val="600"/>
              </a:spcAft>
              <a:buFont typeface="Arial" panose="020B0604020202020204" pitchFamily="34" charset="0"/>
              <a:buChar char="•"/>
            </a:pPr>
            <a:r>
              <a:rPr lang="en-US" dirty="0"/>
              <a:t>Spring and fall conventional tillage with no cover crops</a:t>
            </a:r>
          </a:p>
          <a:p>
            <a:pPr marL="742950" lvl="1" indent="-228600">
              <a:lnSpc>
                <a:spcPct val="90000"/>
              </a:lnSpc>
              <a:spcAft>
                <a:spcPts val="600"/>
              </a:spcAft>
              <a:buFont typeface="Arial" panose="020B0604020202020204" pitchFamily="34" charset="0"/>
              <a:buChar char="•"/>
            </a:pPr>
            <a:r>
              <a:rPr lang="en-US" dirty="0"/>
              <a:t>Spring and fall no-tillage with cover crops </a:t>
            </a:r>
          </a:p>
          <a:p>
            <a:pPr marL="742950" lvl="1" indent="-228600">
              <a:lnSpc>
                <a:spcPct val="90000"/>
              </a:lnSpc>
              <a:spcAft>
                <a:spcPts val="600"/>
              </a:spcAft>
              <a:buFont typeface="Arial" panose="020B0604020202020204" pitchFamily="34" charset="0"/>
              <a:buChar char="•"/>
            </a:pPr>
            <a:r>
              <a:rPr lang="en-US" dirty="0"/>
              <a:t>Spring and fall no-tillage with no cover crops  </a:t>
            </a:r>
          </a:p>
          <a:p>
            <a:pPr marL="742950" lvl="1" indent="-228600">
              <a:lnSpc>
                <a:spcPct val="90000"/>
              </a:lnSpc>
              <a:spcAft>
                <a:spcPts val="600"/>
              </a:spcAft>
              <a:buFont typeface="Arial" panose="020B0604020202020204" pitchFamily="34" charset="0"/>
              <a:buChar char="•"/>
            </a:pPr>
            <a:r>
              <a:rPr lang="en-US" dirty="0"/>
              <a:t>Control plots (bare soil)  </a:t>
            </a:r>
          </a:p>
        </p:txBody>
      </p:sp>
      <p:sp>
        <p:nvSpPr>
          <p:cNvPr id="8" name="TextBox 7">
            <a:extLst>
              <a:ext uri="{FF2B5EF4-FFF2-40B4-BE49-F238E27FC236}">
                <a16:creationId xmlns:a16="http://schemas.microsoft.com/office/drawing/2014/main" id="{31ED793C-4043-6C45-B776-597E3CD172A2}"/>
              </a:ext>
            </a:extLst>
          </p:cNvPr>
          <p:cNvSpPr txBox="1"/>
          <p:nvPr/>
        </p:nvSpPr>
        <p:spPr>
          <a:xfrm>
            <a:off x="0" y="703922"/>
            <a:ext cx="12191999" cy="630942"/>
          </a:xfrm>
          <a:prstGeom prst="rect">
            <a:avLst/>
          </a:prstGeom>
          <a:noFill/>
        </p:spPr>
        <p:txBody>
          <a:bodyPr wrap="square" rtlCol="0">
            <a:spAutoFit/>
          </a:bodyPr>
          <a:lstStyle/>
          <a:p>
            <a:pPr algn="ctr"/>
            <a:r>
              <a:rPr lang="en-US" sz="3500" b="1" dirty="0"/>
              <a:t>Experimental Design: </a:t>
            </a:r>
            <a:r>
              <a:rPr lang="en-US" sz="3500" b="1" i="1" dirty="0"/>
              <a:t>CARE field trial</a:t>
            </a:r>
            <a:endParaRPr lang="en-US" sz="3500" b="1" dirty="0"/>
          </a:p>
        </p:txBody>
      </p:sp>
      <p:pic>
        <p:nvPicPr>
          <p:cNvPr id="3" name="Picture 2" descr="A tree in a forest&#13;&#10;&#13;&#10;Description automatically generated">
            <a:extLst>
              <a:ext uri="{FF2B5EF4-FFF2-40B4-BE49-F238E27FC236}">
                <a16:creationId xmlns:a16="http://schemas.microsoft.com/office/drawing/2014/main" id="{8D0EE59A-C0A9-7B4F-B3D1-CBA3A50345A1}"/>
              </a:ext>
            </a:extLst>
          </p:cNvPr>
          <p:cNvPicPr>
            <a:picLocks noChangeAspect="1"/>
          </p:cNvPicPr>
          <p:nvPr/>
        </p:nvPicPr>
        <p:blipFill rotWithShape="1">
          <a:blip r:embed="rId3"/>
          <a:srcRect l="10905"/>
          <a:stretch/>
        </p:blipFill>
        <p:spPr>
          <a:xfrm rot="5400000">
            <a:off x="7211540" y="2336728"/>
            <a:ext cx="4613315" cy="3883479"/>
          </a:xfrm>
          <a:prstGeom prst="rect">
            <a:avLst/>
          </a:prstGeom>
        </p:spPr>
      </p:pic>
    </p:spTree>
    <p:extLst>
      <p:ext uri="{BB962C8B-B14F-4D97-AF65-F5344CB8AC3E}">
        <p14:creationId xmlns:p14="http://schemas.microsoft.com/office/powerpoint/2010/main" val="1477763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AC4604-FA51-DE4B-8362-8B7A695EC10A}"/>
              </a:ext>
            </a:extLst>
          </p:cNvPr>
          <p:cNvSpPr txBox="1"/>
          <p:nvPr/>
        </p:nvSpPr>
        <p:spPr>
          <a:xfrm>
            <a:off x="0" y="773146"/>
            <a:ext cx="12192000" cy="630942"/>
          </a:xfrm>
          <a:prstGeom prst="rect">
            <a:avLst/>
          </a:prstGeom>
          <a:noFill/>
        </p:spPr>
        <p:txBody>
          <a:bodyPr wrap="square" rtlCol="0">
            <a:spAutoFit/>
          </a:bodyPr>
          <a:lstStyle/>
          <a:p>
            <a:pPr algn="ctr"/>
            <a:r>
              <a:rPr lang="en-US" sz="3500" b="1" dirty="0"/>
              <a:t>Why care about nitrogen?</a:t>
            </a:r>
          </a:p>
        </p:txBody>
      </p:sp>
      <p:sp>
        <p:nvSpPr>
          <p:cNvPr id="2" name="TextBox 1">
            <a:extLst>
              <a:ext uri="{FF2B5EF4-FFF2-40B4-BE49-F238E27FC236}">
                <a16:creationId xmlns:a16="http://schemas.microsoft.com/office/drawing/2014/main" id="{EAB0A595-74DA-A543-90A4-DEEAABAEB0CE}"/>
              </a:ext>
            </a:extLst>
          </p:cNvPr>
          <p:cNvSpPr txBox="1"/>
          <p:nvPr/>
        </p:nvSpPr>
        <p:spPr>
          <a:xfrm>
            <a:off x="520118" y="2347019"/>
            <a:ext cx="5014826" cy="4324261"/>
          </a:xfrm>
          <a:prstGeom prst="rect">
            <a:avLst/>
          </a:prstGeom>
          <a:noFill/>
        </p:spPr>
        <p:txBody>
          <a:bodyPr wrap="square" rtlCol="0">
            <a:spAutoFit/>
          </a:bodyPr>
          <a:lstStyle/>
          <a:p>
            <a:pPr marL="285750" indent="-285750">
              <a:buFont typeface="Arial" panose="020B0604020202020204" pitchFamily="34" charset="0"/>
              <a:buChar char="•"/>
            </a:pPr>
            <a:r>
              <a:rPr lang="en-US" sz="2500" dirty="0"/>
              <a:t>Limited nutrient in agricultural systems. </a:t>
            </a:r>
          </a:p>
          <a:p>
            <a:endParaRPr lang="en-US" sz="2500" dirty="0"/>
          </a:p>
          <a:p>
            <a:pPr marL="285750" indent="-285750">
              <a:buFont typeface="Arial" panose="020B0604020202020204" pitchFamily="34" charset="0"/>
              <a:buChar char="•"/>
            </a:pPr>
            <a:r>
              <a:rPr lang="en-US" sz="2500" dirty="0"/>
              <a:t>Nitrogen is a component of: </a:t>
            </a:r>
          </a:p>
          <a:p>
            <a:pPr marL="742950" lvl="1" indent="-285750">
              <a:buFont typeface="Arial" panose="020B0604020202020204" pitchFamily="34" charset="0"/>
              <a:buChar char="•"/>
            </a:pPr>
            <a:r>
              <a:rPr lang="en-US" sz="2500" dirty="0"/>
              <a:t>Chlorophyll </a:t>
            </a:r>
          </a:p>
          <a:p>
            <a:pPr marL="742950" lvl="1" indent="-285750">
              <a:buFont typeface="Arial" panose="020B0604020202020204" pitchFamily="34" charset="0"/>
              <a:buChar char="•"/>
            </a:pPr>
            <a:r>
              <a:rPr lang="en-US" sz="2500" dirty="0">
                <a:sym typeface="Wingdings" pitchFamily="2" charset="2"/>
              </a:rPr>
              <a:t>DNA and RNA </a:t>
            </a:r>
            <a:endParaRPr lang="en-US" sz="2500" dirty="0"/>
          </a:p>
          <a:p>
            <a:pPr marL="742950" lvl="1" indent="-285750">
              <a:buFont typeface="Arial" panose="020B0604020202020204" pitchFamily="34" charset="0"/>
              <a:buChar char="•"/>
            </a:pPr>
            <a:r>
              <a:rPr lang="en-US" sz="2500" dirty="0"/>
              <a:t>Amino acids </a:t>
            </a:r>
            <a:r>
              <a:rPr lang="en-US" sz="2500" dirty="0">
                <a:sym typeface="Wingdings" pitchFamily="2" charset="2"/>
              </a:rPr>
              <a:t> Proteins </a:t>
            </a:r>
          </a:p>
          <a:p>
            <a:pPr marL="742950" lvl="1" indent="-285750">
              <a:buFont typeface="Arial" panose="020B0604020202020204" pitchFamily="34" charset="0"/>
              <a:buChar char="•"/>
            </a:pPr>
            <a:r>
              <a:rPr lang="en-US" sz="2500" dirty="0"/>
              <a:t>Adenosine triphosphate (ATP)</a:t>
            </a:r>
          </a:p>
          <a:p>
            <a:pPr marL="1200150" lvl="2" indent="-285750">
              <a:buFont typeface="Arial" panose="020B0604020202020204" pitchFamily="34" charset="0"/>
              <a:buChar char="•"/>
            </a:pPr>
            <a:r>
              <a:rPr lang="en-US" sz="2500" dirty="0"/>
              <a:t>i.e., cellular energy </a:t>
            </a:r>
          </a:p>
          <a:p>
            <a:pPr marL="285750" indent="-285750">
              <a:buFont typeface="Arial" panose="020B0604020202020204" pitchFamily="34" charset="0"/>
              <a:buChar char="•"/>
            </a:pPr>
            <a:endParaRPr lang="en-US" sz="2500" dirty="0"/>
          </a:p>
          <a:p>
            <a:pPr marL="285750" indent="-285750">
              <a:buFont typeface="Arial" panose="020B0604020202020204" pitchFamily="34" charset="0"/>
              <a:buChar char="•"/>
            </a:pPr>
            <a:endParaRPr lang="en-US" sz="2500" dirty="0"/>
          </a:p>
        </p:txBody>
      </p:sp>
      <p:pic>
        <p:nvPicPr>
          <p:cNvPr id="5" name="Picture 4" descr="A person sitting in a garden&#13;&#10;&#13;&#10;Description automatically generated">
            <a:extLst>
              <a:ext uri="{FF2B5EF4-FFF2-40B4-BE49-F238E27FC236}">
                <a16:creationId xmlns:a16="http://schemas.microsoft.com/office/drawing/2014/main" id="{308A5823-4255-DE4B-972A-6D4E37117F9D}"/>
              </a:ext>
            </a:extLst>
          </p:cNvPr>
          <p:cNvPicPr>
            <a:picLocks noChangeAspect="1"/>
          </p:cNvPicPr>
          <p:nvPr/>
        </p:nvPicPr>
        <p:blipFill rotWithShape="1">
          <a:blip r:embed="rId3"/>
          <a:srcRect r="14934"/>
          <a:stretch/>
        </p:blipFill>
        <p:spPr>
          <a:xfrm>
            <a:off x="5809130" y="1831100"/>
            <a:ext cx="5701388" cy="4455459"/>
          </a:xfrm>
          <a:prstGeom prst="rect">
            <a:avLst/>
          </a:prstGeom>
        </p:spPr>
      </p:pic>
      <p:sp>
        <p:nvSpPr>
          <p:cNvPr id="8" name="TextBox 7">
            <a:extLst>
              <a:ext uri="{FF2B5EF4-FFF2-40B4-BE49-F238E27FC236}">
                <a16:creationId xmlns:a16="http://schemas.microsoft.com/office/drawing/2014/main" id="{C2E83AEC-95B6-B54A-8D3D-A9C8AD2B9B8A}"/>
              </a:ext>
            </a:extLst>
          </p:cNvPr>
          <p:cNvSpPr txBox="1"/>
          <p:nvPr/>
        </p:nvSpPr>
        <p:spPr>
          <a:xfrm>
            <a:off x="10408934" y="6286559"/>
            <a:ext cx="1101584" cy="246221"/>
          </a:xfrm>
          <a:prstGeom prst="rect">
            <a:avLst/>
          </a:prstGeom>
          <a:noFill/>
        </p:spPr>
        <p:txBody>
          <a:bodyPr wrap="none" rtlCol="0">
            <a:spAutoFit/>
          </a:bodyPr>
          <a:lstStyle/>
          <a:p>
            <a:r>
              <a:rPr lang="en-US" sz="1000" dirty="0"/>
              <a:t>Photo: Leisa India</a:t>
            </a:r>
          </a:p>
        </p:txBody>
      </p:sp>
    </p:spTree>
    <p:extLst>
      <p:ext uri="{BB962C8B-B14F-4D97-AF65-F5344CB8AC3E}">
        <p14:creationId xmlns:p14="http://schemas.microsoft.com/office/powerpoint/2010/main" val="807897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8436F0D2-D93E-9749-9BAD-313260E2C092}"/>
              </a:ext>
            </a:extLst>
          </p:cNvPr>
          <p:cNvSpPr>
            <a:spLocks noGrp="1"/>
          </p:cNvSpPr>
          <p:nvPr>
            <p:ph idx="1"/>
          </p:nvPr>
        </p:nvSpPr>
        <p:spPr>
          <a:xfrm>
            <a:off x="679417" y="2793912"/>
            <a:ext cx="3031602" cy="3822923"/>
          </a:xfrm>
        </p:spPr>
        <p:txBody>
          <a:bodyPr>
            <a:normAutofit/>
          </a:bodyPr>
          <a:lstStyle/>
          <a:p>
            <a:r>
              <a:rPr lang="en-US" sz="1800" dirty="0"/>
              <a:t>Cover crops increased N</a:t>
            </a:r>
            <a:r>
              <a:rPr lang="en-US" sz="1800" baseline="-25000" dirty="0"/>
              <a:t>2</a:t>
            </a:r>
            <a:r>
              <a:rPr lang="en-US" sz="1800" dirty="0"/>
              <a:t>O emissions (p = 0.002).</a:t>
            </a:r>
          </a:p>
          <a:p>
            <a:pPr lvl="1"/>
            <a:r>
              <a:rPr lang="en-US" sz="1800" dirty="0"/>
              <a:t>1.5 to 2.3 times greater relative to no cover crops. </a:t>
            </a:r>
            <a:endParaRPr lang="en-US" sz="1400" dirty="0"/>
          </a:p>
          <a:p>
            <a:r>
              <a:rPr lang="en-US" sz="1800" dirty="0"/>
              <a:t>No significant covariates</a:t>
            </a:r>
          </a:p>
          <a:p>
            <a:pPr lvl="1"/>
            <a:endParaRPr lang="en-US" sz="1400" dirty="0"/>
          </a:p>
          <a:p>
            <a:endParaRPr lang="en-US" sz="1800" dirty="0"/>
          </a:p>
        </p:txBody>
      </p:sp>
      <p:pic>
        <p:nvPicPr>
          <p:cNvPr id="18" name="Picture 17">
            <a:extLst>
              <a:ext uri="{FF2B5EF4-FFF2-40B4-BE49-F238E27FC236}">
                <a16:creationId xmlns:a16="http://schemas.microsoft.com/office/drawing/2014/main" id="{D69DBEA0-FCB0-F849-850C-BB441F940242}"/>
              </a:ext>
            </a:extLst>
          </p:cNvPr>
          <p:cNvPicPr>
            <a:picLocks noChangeAspect="1"/>
          </p:cNvPicPr>
          <p:nvPr/>
        </p:nvPicPr>
        <p:blipFill>
          <a:blip r:embed="rId3"/>
          <a:stretch>
            <a:fillRect/>
          </a:stretch>
        </p:blipFill>
        <p:spPr>
          <a:xfrm>
            <a:off x="4595830" y="819454"/>
            <a:ext cx="7143641" cy="5520086"/>
          </a:xfrm>
          <a:prstGeom prst="rect">
            <a:avLst/>
          </a:prstGeom>
        </p:spPr>
      </p:pic>
      <p:sp>
        <p:nvSpPr>
          <p:cNvPr id="7" name="Title 1">
            <a:extLst>
              <a:ext uri="{FF2B5EF4-FFF2-40B4-BE49-F238E27FC236}">
                <a16:creationId xmlns:a16="http://schemas.microsoft.com/office/drawing/2014/main" id="{63A8129D-0C59-1244-8398-153B293CCE36}"/>
              </a:ext>
            </a:extLst>
          </p:cNvPr>
          <p:cNvSpPr txBox="1">
            <a:spLocks/>
          </p:cNvSpPr>
          <p:nvPr/>
        </p:nvSpPr>
        <p:spPr>
          <a:xfrm>
            <a:off x="414105" y="1299671"/>
            <a:ext cx="3562226" cy="9304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mn-lt"/>
              </a:rPr>
              <a:t>CARE Preliminary Results: </a:t>
            </a:r>
            <a:br>
              <a:rPr lang="en-US" sz="3500" b="1" dirty="0">
                <a:latin typeface="+mn-lt"/>
              </a:rPr>
            </a:br>
            <a:r>
              <a:rPr lang="en-US" sz="3500" b="1" i="1" dirty="0">
                <a:latin typeface="+mn-lt"/>
              </a:rPr>
              <a:t>N</a:t>
            </a:r>
            <a:r>
              <a:rPr lang="en-US" sz="3500" b="1" i="1" baseline="-25000" dirty="0">
                <a:latin typeface="+mn-lt"/>
              </a:rPr>
              <a:t>2</a:t>
            </a:r>
            <a:r>
              <a:rPr lang="en-US" sz="3500" b="1" i="1" dirty="0">
                <a:latin typeface="+mn-lt"/>
              </a:rPr>
              <a:t>O emissions</a:t>
            </a:r>
          </a:p>
        </p:txBody>
      </p:sp>
    </p:spTree>
    <p:extLst>
      <p:ext uri="{BB962C8B-B14F-4D97-AF65-F5344CB8AC3E}">
        <p14:creationId xmlns:p14="http://schemas.microsoft.com/office/powerpoint/2010/main" val="1126350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C70BB95-A80F-D54F-A9DE-D0CBA9759936}"/>
              </a:ext>
            </a:extLst>
          </p:cNvPr>
          <p:cNvSpPr>
            <a:spLocks noGrp="1"/>
          </p:cNvSpPr>
          <p:nvPr>
            <p:ph idx="1"/>
          </p:nvPr>
        </p:nvSpPr>
        <p:spPr>
          <a:xfrm>
            <a:off x="546351" y="2531580"/>
            <a:ext cx="3850930" cy="3822923"/>
          </a:xfrm>
        </p:spPr>
        <p:txBody>
          <a:bodyPr>
            <a:normAutofit/>
          </a:bodyPr>
          <a:lstStyle/>
          <a:p>
            <a:r>
              <a:rPr lang="en-US" sz="1800" dirty="0"/>
              <a:t>Tillage and season significantly impacted NH</a:t>
            </a:r>
            <a:r>
              <a:rPr lang="en-US" sz="1800" baseline="-25000" dirty="0"/>
              <a:t>3</a:t>
            </a:r>
            <a:r>
              <a:rPr lang="en-US" sz="1800" dirty="0"/>
              <a:t> emissions (p &lt; 0.0001 and p = 0.0481, respectively). </a:t>
            </a:r>
          </a:p>
          <a:p>
            <a:pPr lvl="1"/>
            <a:endParaRPr lang="en-US" sz="1800" dirty="0"/>
          </a:p>
          <a:p>
            <a:pPr lvl="1"/>
            <a:r>
              <a:rPr lang="en-US" sz="1800" dirty="0"/>
              <a:t>3.2 times greater from no-till plots compared to conventional till plots.</a:t>
            </a:r>
          </a:p>
          <a:p>
            <a:pPr lvl="1"/>
            <a:endParaRPr lang="en-US" sz="1800" dirty="0"/>
          </a:p>
          <a:p>
            <a:pPr lvl="1"/>
            <a:r>
              <a:rPr lang="en-US" sz="1800" dirty="0"/>
              <a:t>2.9 times greater from spring manure application compared to fall application.</a:t>
            </a:r>
          </a:p>
        </p:txBody>
      </p:sp>
      <p:sp>
        <p:nvSpPr>
          <p:cNvPr id="7" name="Title 1">
            <a:extLst>
              <a:ext uri="{FF2B5EF4-FFF2-40B4-BE49-F238E27FC236}">
                <a16:creationId xmlns:a16="http://schemas.microsoft.com/office/drawing/2014/main" id="{064DEFBC-FF23-1742-ABD2-AD5046CE1367}"/>
              </a:ext>
            </a:extLst>
          </p:cNvPr>
          <p:cNvSpPr txBox="1">
            <a:spLocks/>
          </p:cNvSpPr>
          <p:nvPr/>
        </p:nvSpPr>
        <p:spPr>
          <a:xfrm>
            <a:off x="690703" y="1315169"/>
            <a:ext cx="3562226" cy="9304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mn-lt"/>
              </a:rPr>
              <a:t>CARE Preliminary Results: </a:t>
            </a:r>
            <a:br>
              <a:rPr lang="en-US" sz="3500" b="1" dirty="0">
                <a:latin typeface="+mn-lt"/>
              </a:rPr>
            </a:br>
            <a:r>
              <a:rPr lang="en-US" sz="3500" b="1" i="1" dirty="0">
                <a:latin typeface="+mn-lt"/>
              </a:rPr>
              <a:t>NH</a:t>
            </a:r>
            <a:r>
              <a:rPr lang="en-US" sz="3500" b="1" i="1" baseline="-25000" dirty="0">
                <a:latin typeface="+mn-lt"/>
              </a:rPr>
              <a:t>3</a:t>
            </a:r>
            <a:r>
              <a:rPr lang="en-US" sz="3500" b="1" i="1" dirty="0">
                <a:latin typeface="+mn-lt"/>
              </a:rPr>
              <a:t> emissions</a:t>
            </a:r>
          </a:p>
        </p:txBody>
      </p:sp>
      <p:pic>
        <p:nvPicPr>
          <p:cNvPr id="3" name="Picture 2">
            <a:extLst>
              <a:ext uri="{FF2B5EF4-FFF2-40B4-BE49-F238E27FC236}">
                <a16:creationId xmlns:a16="http://schemas.microsoft.com/office/drawing/2014/main" id="{AEE7FEF6-5320-5243-9DEE-AF5B74957427}"/>
              </a:ext>
            </a:extLst>
          </p:cNvPr>
          <p:cNvPicPr>
            <a:picLocks noChangeAspect="1"/>
          </p:cNvPicPr>
          <p:nvPr/>
        </p:nvPicPr>
        <p:blipFill>
          <a:blip r:embed="rId3"/>
          <a:stretch>
            <a:fillRect/>
          </a:stretch>
        </p:blipFill>
        <p:spPr>
          <a:xfrm>
            <a:off x="4898570" y="1052527"/>
            <a:ext cx="6861381" cy="5301976"/>
          </a:xfrm>
          <a:prstGeom prst="rect">
            <a:avLst/>
          </a:prstGeom>
        </p:spPr>
      </p:pic>
    </p:spTree>
    <p:extLst>
      <p:ext uri="{BB962C8B-B14F-4D97-AF65-F5344CB8AC3E}">
        <p14:creationId xmlns:p14="http://schemas.microsoft.com/office/powerpoint/2010/main" val="2400244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C815A-D94A-E145-9D1C-EB507B47DFE7}"/>
              </a:ext>
            </a:extLst>
          </p:cNvPr>
          <p:cNvPicPr>
            <a:picLocks noChangeAspect="1"/>
          </p:cNvPicPr>
          <p:nvPr/>
        </p:nvPicPr>
        <p:blipFill>
          <a:blip r:embed="rId3"/>
          <a:stretch>
            <a:fillRect/>
          </a:stretch>
        </p:blipFill>
        <p:spPr>
          <a:xfrm>
            <a:off x="4949253" y="1032141"/>
            <a:ext cx="6993352" cy="5403954"/>
          </a:xfrm>
          <a:prstGeom prst="rect">
            <a:avLst/>
          </a:prstGeom>
        </p:spPr>
      </p:pic>
      <p:pic>
        <p:nvPicPr>
          <p:cNvPr id="6" name="Picture 5">
            <a:extLst>
              <a:ext uri="{FF2B5EF4-FFF2-40B4-BE49-F238E27FC236}">
                <a16:creationId xmlns:a16="http://schemas.microsoft.com/office/drawing/2014/main" id="{34677190-745A-F241-866A-9DBF96E36A1A}"/>
              </a:ext>
            </a:extLst>
          </p:cNvPr>
          <p:cNvPicPr>
            <a:picLocks noChangeAspect="1"/>
          </p:cNvPicPr>
          <p:nvPr/>
        </p:nvPicPr>
        <p:blipFill>
          <a:blip r:embed="rId4"/>
          <a:stretch>
            <a:fillRect/>
          </a:stretch>
        </p:blipFill>
        <p:spPr>
          <a:xfrm rot="5400000">
            <a:off x="10797869" y="3713835"/>
            <a:ext cx="62566" cy="209981"/>
          </a:xfrm>
          <a:prstGeom prst="rect">
            <a:avLst/>
          </a:prstGeom>
        </p:spPr>
      </p:pic>
      <p:sp>
        <p:nvSpPr>
          <p:cNvPr id="7" name="TextBox 6">
            <a:extLst>
              <a:ext uri="{FF2B5EF4-FFF2-40B4-BE49-F238E27FC236}">
                <a16:creationId xmlns:a16="http://schemas.microsoft.com/office/drawing/2014/main" id="{D77EAE77-5B52-0443-96E4-08BC9C5820BA}"/>
              </a:ext>
            </a:extLst>
          </p:cNvPr>
          <p:cNvSpPr txBox="1"/>
          <p:nvPr/>
        </p:nvSpPr>
        <p:spPr>
          <a:xfrm>
            <a:off x="10895643" y="3699943"/>
            <a:ext cx="1200529"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Manure application date </a:t>
            </a:r>
          </a:p>
        </p:txBody>
      </p:sp>
      <p:sp>
        <p:nvSpPr>
          <p:cNvPr id="8" name="Rectangle 7">
            <a:extLst>
              <a:ext uri="{FF2B5EF4-FFF2-40B4-BE49-F238E27FC236}">
                <a16:creationId xmlns:a16="http://schemas.microsoft.com/office/drawing/2014/main" id="{7E33FE4E-FB92-EB4C-B346-2095C3286AA9}"/>
              </a:ext>
            </a:extLst>
          </p:cNvPr>
          <p:cNvSpPr/>
          <p:nvPr/>
        </p:nvSpPr>
        <p:spPr>
          <a:xfrm>
            <a:off x="10626291" y="2983832"/>
            <a:ext cx="1424538" cy="11309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180E3BAE-286C-DB43-9900-B16CFE038EC4}"/>
              </a:ext>
            </a:extLst>
          </p:cNvPr>
          <p:cNvSpPr txBox="1">
            <a:spLocks/>
          </p:cNvSpPr>
          <p:nvPr/>
        </p:nvSpPr>
        <p:spPr>
          <a:xfrm>
            <a:off x="631081" y="1377163"/>
            <a:ext cx="3562226" cy="9304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mn-lt"/>
              </a:rPr>
              <a:t>CARE Preliminary Results: </a:t>
            </a:r>
            <a:br>
              <a:rPr lang="en-US" sz="3500" b="1" dirty="0">
                <a:latin typeface="+mn-lt"/>
              </a:rPr>
            </a:br>
            <a:r>
              <a:rPr lang="en-US" sz="3500" b="1" i="1" dirty="0">
                <a:latin typeface="+mn-lt"/>
              </a:rPr>
              <a:t>Soil Nitrate</a:t>
            </a:r>
          </a:p>
        </p:txBody>
      </p:sp>
      <p:sp>
        <p:nvSpPr>
          <p:cNvPr id="10" name="Content Placeholder 2">
            <a:extLst>
              <a:ext uri="{FF2B5EF4-FFF2-40B4-BE49-F238E27FC236}">
                <a16:creationId xmlns:a16="http://schemas.microsoft.com/office/drawing/2014/main" id="{D657F40C-35D9-DB41-B1B4-280300392E57}"/>
              </a:ext>
            </a:extLst>
          </p:cNvPr>
          <p:cNvSpPr>
            <a:spLocks noGrp="1"/>
          </p:cNvSpPr>
          <p:nvPr>
            <p:ph idx="1"/>
          </p:nvPr>
        </p:nvSpPr>
        <p:spPr>
          <a:xfrm>
            <a:off x="777299" y="2976491"/>
            <a:ext cx="3269789" cy="3822923"/>
          </a:xfrm>
        </p:spPr>
        <p:txBody>
          <a:bodyPr>
            <a:normAutofit/>
          </a:bodyPr>
          <a:lstStyle/>
          <a:p>
            <a:r>
              <a:rPr lang="en-US" sz="1800" dirty="0"/>
              <a:t>Tillage and season significantly impacted soil nitrate concentrations (p = 0.0001 and p = 0.0148, respectively).</a:t>
            </a:r>
          </a:p>
          <a:p>
            <a:pPr lvl="1"/>
            <a:r>
              <a:rPr lang="en-US" sz="1800" dirty="0"/>
              <a:t>1.5 times greater in conventional till relative to no-till</a:t>
            </a:r>
          </a:p>
          <a:p>
            <a:pPr lvl="1"/>
            <a:r>
              <a:rPr lang="en-US" sz="1800" dirty="0"/>
              <a:t>1.4 times greater with spring manure application relative to fall.</a:t>
            </a:r>
            <a:endParaRPr lang="en-US" sz="1400" dirty="0"/>
          </a:p>
          <a:p>
            <a:endParaRPr lang="en-US" sz="1800" dirty="0"/>
          </a:p>
        </p:txBody>
      </p:sp>
      <p:pic>
        <p:nvPicPr>
          <p:cNvPr id="4" name="Picture 3" descr="A close up of a piece of paper&#13;&#10;&#13;&#10;Description automatically generated">
            <a:extLst>
              <a:ext uri="{FF2B5EF4-FFF2-40B4-BE49-F238E27FC236}">
                <a16:creationId xmlns:a16="http://schemas.microsoft.com/office/drawing/2014/main" id="{FCCE4AAA-F684-5747-B401-8C485A94ABE0}"/>
              </a:ext>
            </a:extLst>
          </p:cNvPr>
          <p:cNvPicPr>
            <a:picLocks noChangeAspect="1"/>
          </p:cNvPicPr>
          <p:nvPr/>
        </p:nvPicPr>
        <p:blipFill>
          <a:blip r:embed="rId5"/>
          <a:stretch>
            <a:fillRect/>
          </a:stretch>
        </p:blipFill>
        <p:spPr>
          <a:xfrm rot="5400000">
            <a:off x="7436193" y="1995614"/>
            <a:ext cx="5247734" cy="3935801"/>
          </a:xfrm>
          <a:prstGeom prst="rect">
            <a:avLst/>
          </a:prstGeom>
        </p:spPr>
      </p:pic>
      <p:pic>
        <p:nvPicPr>
          <p:cNvPr id="11" name="Picture 10" descr="A picture containing indoor&#13;&#10;&#13;&#10;Description automatically generated">
            <a:extLst>
              <a:ext uri="{FF2B5EF4-FFF2-40B4-BE49-F238E27FC236}">
                <a16:creationId xmlns:a16="http://schemas.microsoft.com/office/drawing/2014/main" id="{05802B08-FF1A-2047-BE32-5EB35124A4D6}"/>
              </a:ext>
            </a:extLst>
          </p:cNvPr>
          <p:cNvPicPr>
            <a:picLocks noChangeAspect="1"/>
          </p:cNvPicPr>
          <p:nvPr/>
        </p:nvPicPr>
        <p:blipFill>
          <a:blip r:embed="rId6"/>
          <a:stretch>
            <a:fillRect/>
          </a:stretch>
        </p:blipFill>
        <p:spPr>
          <a:xfrm rot="5400000">
            <a:off x="3378073" y="1995616"/>
            <a:ext cx="5247733" cy="3935800"/>
          </a:xfrm>
          <a:prstGeom prst="rect">
            <a:avLst/>
          </a:prstGeom>
        </p:spPr>
      </p:pic>
    </p:spTree>
    <p:extLst>
      <p:ext uri="{BB962C8B-B14F-4D97-AF65-F5344CB8AC3E}">
        <p14:creationId xmlns:p14="http://schemas.microsoft.com/office/powerpoint/2010/main" val="304931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EF29EB-BDC9-4643-B47A-FFC4D5BE1D1F}"/>
              </a:ext>
            </a:extLst>
          </p:cNvPr>
          <p:cNvSpPr>
            <a:spLocks noGrp="1"/>
          </p:cNvSpPr>
          <p:nvPr>
            <p:ph type="title"/>
          </p:nvPr>
        </p:nvSpPr>
        <p:spPr>
          <a:xfrm>
            <a:off x="414105" y="1299671"/>
            <a:ext cx="3562226" cy="930447"/>
          </a:xfrm>
        </p:spPr>
        <p:txBody>
          <a:bodyPr vert="horz" lIns="91440" tIns="45720" rIns="91440" bIns="45720" rtlCol="0" anchor="b">
            <a:noAutofit/>
          </a:bodyPr>
          <a:lstStyle/>
          <a:p>
            <a:pPr algn="ctr"/>
            <a:r>
              <a:rPr lang="en-US" sz="3500" b="1" dirty="0">
                <a:latin typeface="+mn-lt"/>
              </a:rPr>
              <a:t>CARE Preliminary Results: </a:t>
            </a:r>
            <a:br>
              <a:rPr lang="en-US" sz="3500" b="1" dirty="0">
                <a:latin typeface="+mn-lt"/>
              </a:rPr>
            </a:br>
            <a:r>
              <a:rPr lang="en-US" sz="3500" b="1" i="1" dirty="0">
                <a:latin typeface="+mn-lt"/>
              </a:rPr>
              <a:t>Soil Ammonium</a:t>
            </a:r>
          </a:p>
        </p:txBody>
      </p:sp>
      <p:pic>
        <p:nvPicPr>
          <p:cNvPr id="3" name="Picture 2">
            <a:extLst>
              <a:ext uri="{FF2B5EF4-FFF2-40B4-BE49-F238E27FC236}">
                <a16:creationId xmlns:a16="http://schemas.microsoft.com/office/drawing/2014/main" id="{5568D5BC-8A98-1E4E-80F8-5A87B511ED89}"/>
              </a:ext>
            </a:extLst>
          </p:cNvPr>
          <p:cNvPicPr>
            <a:picLocks noChangeAspect="1"/>
          </p:cNvPicPr>
          <p:nvPr/>
        </p:nvPicPr>
        <p:blipFill>
          <a:blip r:embed="rId3"/>
          <a:stretch>
            <a:fillRect/>
          </a:stretch>
        </p:blipFill>
        <p:spPr>
          <a:xfrm>
            <a:off x="4327591" y="632735"/>
            <a:ext cx="7635035" cy="5899800"/>
          </a:xfrm>
          <a:prstGeom prst="rect">
            <a:avLst/>
          </a:prstGeom>
        </p:spPr>
      </p:pic>
      <p:pic>
        <p:nvPicPr>
          <p:cNvPr id="9" name="Picture 8">
            <a:extLst>
              <a:ext uri="{FF2B5EF4-FFF2-40B4-BE49-F238E27FC236}">
                <a16:creationId xmlns:a16="http://schemas.microsoft.com/office/drawing/2014/main" id="{78C86134-8776-954C-815C-33CFA67C30F5}"/>
              </a:ext>
            </a:extLst>
          </p:cNvPr>
          <p:cNvPicPr>
            <a:picLocks noChangeAspect="1"/>
          </p:cNvPicPr>
          <p:nvPr/>
        </p:nvPicPr>
        <p:blipFill>
          <a:blip r:embed="rId4"/>
          <a:stretch>
            <a:fillRect/>
          </a:stretch>
        </p:blipFill>
        <p:spPr>
          <a:xfrm rot="5400000">
            <a:off x="11003440" y="3681047"/>
            <a:ext cx="62566" cy="209981"/>
          </a:xfrm>
          <a:prstGeom prst="rect">
            <a:avLst/>
          </a:prstGeom>
        </p:spPr>
      </p:pic>
      <p:sp>
        <p:nvSpPr>
          <p:cNvPr id="10" name="TextBox 9">
            <a:extLst>
              <a:ext uri="{FF2B5EF4-FFF2-40B4-BE49-F238E27FC236}">
                <a16:creationId xmlns:a16="http://schemas.microsoft.com/office/drawing/2014/main" id="{9B3DFA34-0F7F-8F4A-A45D-CD6B59ADFAB7}"/>
              </a:ext>
            </a:extLst>
          </p:cNvPr>
          <p:cNvSpPr txBox="1"/>
          <p:nvPr/>
        </p:nvSpPr>
        <p:spPr>
          <a:xfrm>
            <a:off x="11103163" y="3677754"/>
            <a:ext cx="945204" cy="55399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Manure application date </a:t>
            </a:r>
          </a:p>
        </p:txBody>
      </p:sp>
      <p:sp>
        <p:nvSpPr>
          <p:cNvPr id="11" name="Rectangle 10">
            <a:extLst>
              <a:ext uri="{FF2B5EF4-FFF2-40B4-BE49-F238E27FC236}">
                <a16:creationId xmlns:a16="http://schemas.microsoft.com/office/drawing/2014/main" id="{C33B38F3-09BA-ED44-83FC-46955A6EDB88}"/>
              </a:ext>
            </a:extLst>
          </p:cNvPr>
          <p:cNvSpPr/>
          <p:nvPr/>
        </p:nvSpPr>
        <p:spPr>
          <a:xfrm>
            <a:off x="10802831" y="2919093"/>
            <a:ext cx="1155186" cy="1299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428B5245-62BA-094D-9C44-97AA33BC64AB}"/>
              </a:ext>
            </a:extLst>
          </p:cNvPr>
          <p:cNvSpPr>
            <a:spLocks noGrp="1"/>
          </p:cNvSpPr>
          <p:nvPr>
            <p:ph idx="1"/>
          </p:nvPr>
        </p:nvSpPr>
        <p:spPr>
          <a:xfrm>
            <a:off x="560323" y="3035077"/>
            <a:ext cx="3269789" cy="3822923"/>
          </a:xfrm>
        </p:spPr>
        <p:txBody>
          <a:bodyPr>
            <a:normAutofit/>
          </a:bodyPr>
          <a:lstStyle/>
          <a:p>
            <a:r>
              <a:rPr lang="en-US" sz="1800" dirty="0"/>
              <a:t>No significant differences between tillage, cover crop, or seasonal treatments. </a:t>
            </a:r>
          </a:p>
          <a:p>
            <a:endParaRPr lang="en-US" sz="1800" dirty="0"/>
          </a:p>
        </p:txBody>
      </p:sp>
    </p:spTree>
    <p:extLst>
      <p:ext uri="{BB962C8B-B14F-4D97-AF65-F5344CB8AC3E}">
        <p14:creationId xmlns:p14="http://schemas.microsoft.com/office/powerpoint/2010/main" val="4088060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745681-045B-1047-A56F-357262D9E8B8}"/>
              </a:ext>
            </a:extLst>
          </p:cNvPr>
          <p:cNvPicPr>
            <a:picLocks noChangeAspect="1"/>
          </p:cNvPicPr>
          <p:nvPr/>
        </p:nvPicPr>
        <p:blipFill>
          <a:blip r:embed="rId2"/>
          <a:stretch>
            <a:fillRect/>
          </a:stretch>
        </p:blipFill>
        <p:spPr>
          <a:xfrm>
            <a:off x="4502008" y="876051"/>
            <a:ext cx="7143641" cy="5520086"/>
          </a:xfrm>
          <a:prstGeom prst="rect">
            <a:avLst/>
          </a:prstGeom>
        </p:spPr>
      </p:pic>
      <p:sp>
        <p:nvSpPr>
          <p:cNvPr id="4" name="Title 1">
            <a:extLst>
              <a:ext uri="{FF2B5EF4-FFF2-40B4-BE49-F238E27FC236}">
                <a16:creationId xmlns:a16="http://schemas.microsoft.com/office/drawing/2014/main" id="{7028497A-5627-5248-A9BD-0749B6A8E5E5}"/>
              </a:ext>
            </a:extLst>
          </p:cNvPr>
          <p:cNvSpPr>
            <a:spLocks noGrp="1"/>
          </p:cNvSpPr>
          <p:nvPr>
            <p:ph type="title"/>
          </p:nvPr>
        </p:nvSpPr>
        <p:spPr>
          <a:xfrm>
            <a:off x="703748" y="5271222"/>
            <a:ext cx="3336101" cy="930447"/>
          </a:xfrm>
        </p:spPr>
        <p:txBody>
          <a:bodyPr vert="horz" lIns="91440" tIns="45720" rIns="91440" bIns="45720" rtlCol="0" anchor="b">
            <a:normAutofit fontScale="90000"/>
          </a:bodyPr>
          <a:lstStyle/>
          <a:p>
            <a:br>
              <a:rPr lang="en-US" sz="3900" b="1" dirty="0">
                <a:latin typeface="+mn-lt"/>
              </a:rPr>
            </a:br>
            <a:br>
              <a:rPr lang="en-US" sz="3500" b="1" dirty="0">
                <a:latin typeface="+mn-lt"/>
              </a:rPr>
            </a:br>
            <a:r>
              <a:rPr lang="en-US" sz="2800" dirty="0">
                <a:latin typeface="+mn-lt"/>
              </a:rPr>
              <a:t>What are the </a:t>
            </a:r>
            <a:r>
              <a:rPr lang="en-US" sz="2800" i="1" dirty="0">
                <a:latin typeface="+mn-lt"/>
              </a:rPr>
              <a:t>molecular</a:t>
            </a:r>
            <a:r>
              <a:rPr lang="en-US" sz="2800" dirty="0">
                <a:latin typeface="+mn-lt"/>
              </a:rPr>
              <a:t> mechanisms driving N</a:t>
            </a:r>
            <a:r>
              <a:rPr lang="en-US" sz="2800" baseline="-25000" dirty="0">
                <a:latin typeface="+mn-lt"/>
              </a:rPr>
              <a:t>2</a:t>
            </a:r>
            <a:r>
              <a:rPr lang="en-US" sz="2800" dirty="0">
                <a:latin typeface="+mn-lt"/>
              </a:rPr>
              <a:t>O pulses directly after manure application?</a:t>
            </a:r>
            <a:br>
              <a:rPr lang="en-US" sz="2800" dirty="0">
                <a:latin typeface="+mn-lt"/>
              </a:rPr>
            </a:br>
            <a:br>
              <a:rPr lang="en-US" sz="2800" dirty="0">
                <a:latin typeface="+mn-lt"/>
              </a:rPr>
            </a:br>
            <a:r>
              <a:rPr lang="en-US" sz="2800" dirty="0">
                <a:latin typeface="+mn-lt"/>
              </a:rPr>
              <a:t>How does this change with manure amendment and different management practices?</a:t>
            </a:r>
            <a:br>
              <a:rPr lang="en-US" sz="2800" dirty="0">
                <a:latin typeface="+mn-lt"/>
              </a:rPr>
            </a:br>
            <a:br>
              <a:rPr lang="en-US" sz="2800" dirty="0">
                <a:latin typeface="+mn-lt"/>
              </a:rPr>
            </a:br>
            <a:endParaRPr lang="en-US" sz="2800" i="1" dirty="0">
              <a:latin typeface="+mn-lt"/>
            </a:endParaRPr>
          </a:p>
        </p:txBody>
      </p:sp>
      <p:sp>
        <p:nvSpPr>
          <p:cNvPr id="8" name="Frame 7">
            <a:extLst>
              <a:ext uri="{FF2B5EF4-FFF2-40B4-BE49-F238E27FC236}">
                <a16:creationId xmlns:a16="http://schemas.microsoft.com/office/drawing/2014/main" id="{1A139FA9-C77A-754C-AF7A-2BF3A650F6FB}"/>
              </a:ext>
            </a:extLst>
          </p:cNvPr>
          <p:cNvSpPr/>
          <p:nvPr/>
        </p:nvSpPr>
        <p:spPr>
          <a:xfrm>
            <a:off x="9856922" y="876051"/>
            <a:ext cx="713351" cy="3336185"/>
          </a:xfrm>
          <a:prstGeom prst="frame">
            <a:avLst>
              <a:gd name="adj1" fmla="val 623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0325">
                <a:solidFill>
                  <a:schemeClr val="accent1"/>
                </a:solidFill>
              </a:ln>
              <a:solidFill>
                <a:schemeClr val="tx1"/>
              </a:solidFill>
            </a:endParaRPr>
          </a:p>
        </p:txBody>
      </p:sp>
      <p:sp>
        <p:nvSpPr>
          <p:cNvPr id="10" name="Title 1">
            <a:extLst>
              <a:ext uri="{FF2B5EF4-FFF2-40B4-BE49-F238E27FC236}">
                <a16:creationId xmlns:a16="http://schemas.microsoft.com/office/drawing/2014/main" id="{06EBB1BF-43AC-AA49-B59B-AA357B960949}"/>
              </a:ext>
            </a:extLst>
          </p:cNvPr>
          <p:cNvSpPr txBox="1">
            <a:spLocks/>
          </p:cNvSpPr>
          <p:nvPr/>
        </p:nvSpPr>
        <p:spPr>
          <a:xfrm>
            <a:off x="501381" y="656331"/>
            <a:ext cx="3740836" cy="9304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mn-lt"/>
              </a:rPr>
              <a:t>Future Work </a:t>
            </a:r>
            <a:endParaRPr lang="en-US" sz="3500" b="1" i="1" dirty="0">
              <a:latin typeface="+mn-lt"/>
            </a:endParaRPr>
          </a:p>
        </p:txBody>
      </p:sp>
    </p:spTree>
    <p:extLst>
      <p:ext uri="{BB962C8B-B14F-4D97-AF65-F5344CB8AC3E}">
        <p14:creationId xmlns:p14="http://schemas.microsoft.com/office/powerpoint/2010/main" val="745354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21B696-6605-E64E-94F8-476419B12002}"/>
              </a:ext>
            </a:extLst>
          </p:cNvPr>
          <p:cNvSpPr/>
          <p:nvPr/>
        </p:nvSpPr>
        <p:spPr>
          <a:xfrm>
            <a:off x="3418114" y="3880072"/>
            <a:ext cx="8638960" cy="27427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98A83EB-9ABB-AB4E-9E0B-67B4F6CB302D}"/>
              </a:ext>
            </a:extLst>
          </p:cNvPr>
          <p:cNvSpPr>
            <a:spLocks noGrp="1"/>
          </p:cNvSpPr>
          <p:nvPr>
            <p:ph idx="1"/>
          </p:nvPr>
        </p:nvSpPr>
        <p:spPr>
          <a:xfrm>
            <a:off x="3597609" y="4130783"/>
            <a:ext cx="3594041" cy="665845"/>
          </a:xfrm>
          <a:ln>
            <a:solidFill>
              <a:schemeClr val="tx1"/>
            </a:solidFill>
          </a:ln>
        </p:spPr>
        <p:txBody>
          <a:bodyPr>
            <a:noAutofit/>
          </a:bodyPr>
          <a:lstStyle/>
          <a:p>
            <a:pPr marL="0" indent="0" algn="ctr">
              <a:buNone/>
            </a:pPr>
            <a:r>
              <a:rPr lang="en-US" sz="2000" b="1" dirty="0"/>
              <a:t>Nitrification</a:t>
            </a:r>
            <a:r>
              <a:rPr lang="en-US" sz="2000" dirty="0"/>
              <a:t>: Stepwise biological oxidation of NH</a:t>
            </a:r>
            <a:r>
              <a:rPr lang="en-US" sz="2000" baseline="-25000" dirty="0"/>
              <a:t>4</a:t>
            </a:r>
            <a:r>
              <a:rPr lang="en-US" sz="2000" baseline="30000" dirty="0"/>
              <a:t>+</a:t>
            </a:r>
            <a:r>
              <a:rPr lang="en-US" sz="2000" dirty="0"/>
              <a:t> </a:t>
            </a:r>
            <a:r>
              <a:rPr lang="en-US" sz="2000" dirty="0">
                <a:sym typeface="Wingdings"/>
              </a:rPr>
              <a:t> NO</a:t>
            </a:r>
            <a:r>
              <a:rPr lang="en-US" sz="2000" baseline="-25000" dirty="0">
                <a:sym typeface="Wingdings"/>
              </a:rPr>
              <a:t>3</a:t>
            </a:r>
            <a:r>
              <a:rPr lang="en-US" sz="2000" baseline="30000" dirty="0">
                <a:sym typeface="Wingdings"/>
              </a:rPr>
              <a:t>-</a:t>
            </a:r>
          </a:p>
        </p:txBody>
      </p:sp>
      <p:sp>
        <p:nvSpPr>
          <p:cNvPr id="7" name="Up Arrow 6">
            <a:extLst>
              <a:ext uri="{FF2B5EF4-FFF2-40B4-BE49-F238E27FC236}">
                <a16:creationId xmlns:a16="http://schemas.microsoft.com/office/drawing/2014/main" id="{DF379B6B-CB29-064E-AF34-F07AD93545D4}"/>
              </a:ext>
            </a:extLst>
          </p:cNvPr>
          <p:cNvSpPr/>
          <p:nvPr/>
        </p:nvSpPr>
        <p:spPr>
          <a:xfrm rot="2800363">
            <a:off x="7153745" y="4713352"/>
            <a:ext cx="209724" cy="101234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08D7277-9289-A745-94B2-9CBA8619BEF0}"/>
              </a:ext>
            </a:extLst>
          </p:cNvPr>
          <p:cNvSpPr txBox="1"/>
          <p:nvPr/>
        </p:nvSpPr>
        <p:spPr>
          <a:xfrm>
            <a:off x="2805150" y="5559822"/>
            <a:ext cx="11659318" cy="800219"/>
          </a:xfrm>
          <a:prstGeom prst="rect">
            <a:avLst/>
          </a:prstGeom>
          <a:noFill/>
        </p:spPr>
        <p:txBody>
          <a:bodyPr wrap="square" rtlCol="0">
            <a:spAutoFit/>
          </a:bodyPr>
          <a:lstStyle/>
          <a:p>
            <a:r>
              <a:rPr lang="en-US" sz="2800" dirty="0">
                <a:sym typeface="Wingdings"/>
              </a:rPr>
              <a:t>	NH</a:t>
            </a:r>
            <a:r>
              <a:rPr lang="en-US" sz="2800" baseline="-25000" dirty="0">
                <a:sym typeface="Wingdings"/>
              </a:rPr>
              <a:t>4</a:t>
            </a:r>
            <a:r>
              <a:rPr lang="en-US" sz="2800" baseline="30000" dirty="0">
                <a:sym typeface="Wingdings"/>
              </a:rPr>
              <a:t>+	                           </a:t>
            </a:r>
            <a:r>
              <a:rPr lang="en-US" sz="2800" dirty="0">
                <a:sym typeface="Wingdings"/>
              </a:rPr>
              <a:t>NH</a:t>
            </a:r>
            <a:r>
              <a:rPr lang="en-US" sz="2800" baseline="-25000" dirty="0">
                <a:sym typeface="Wingdings"/>
              </a:rPr>
              <a:t>2</a:t>
            </a:r>
            <a:r>
              <a:rPr lang="en-US" sz="2800" dirty="0">
                <a:sym typeface="Wingdings"/>
              </a:rPr>
              <a:t>OH	               NO</a:t>
            </a:r>
            <a:r>
              <a:rPr lang="en-US" sz="2800" baseline="-25000" dirty="0">
                <a:sym typeface="Wingdings"/>
              </a:rPr>
              <a:t>2</a:t>
            </a:r>
            <a:r>
              <a:rPr lang="en-US" sz="2800" baseline="30000" dirty="0">
                <a:sym typeface="Wingdings"/>
              </a:rPr>
              <a:t>- 	              </a:t>
            </a:r>
            <a:r>
              <a:rPr lang="en-US" sz="2800" dirty="0">
                <a:sym typeface="Wingdings"/>
              </a:rPr>
              <a:t>NO</a:t>
            </a:r>
            <a:r>
              <a:rPr lang="en-US" sz="2800" baseline="-25000" dirty="0">
                <a:sym typeface="Wingdings"/>
              </a:rPr>
              <a:t>3</a:t>
            </a:r>
            <a:r>
              <a:rPr lang="en-US" sz="2800" baseline="30000" dirty="0">
                <a:sym typeface="Wingdings"/>
              </a:rPr>
              <a:t>-</a:t>
            </a:r>
          </a:p>
          <a:p>
            <a:endParaRPr lang="en-US" dirty="0"/>
          </a:p>
        </p:txBody>
      </p:sp>
      <p:sp>
        <p:nvSpPr>
          <p:cNvPr id="9" name="TextBox 8">
            <a:extLst>
              <a:ext uri="{FF2B5EF4-FFF2-40B4-BE49-F238E27FC236}">
                <a16:creationId xmlns:a16="http://schemas.microsoft.com/office/drawing/2014/main" id="{DA541213-DE0C-A343-84BA-42E29B77DF80}"/>
              </a:ext>
            </a:extLst>
          </p:cNvPr>
          <p:cNvSpPr txBox="1"/>
          <p:nvPr/>
        </p:nvSpPr>
        <p:spPr>
          <a:xfrm>
            <a:off x="7582546" y="4435554"/>
            <a:ext cx="960749" cy="523220"/>
          </a:xfrm>
          <a:prstGeom prst="rect">
            <a:avLst/>
          </a:prstGeom>
          <a:noFill/>
        </p:spPr>
        <p:txBody>
          <a:bodyPr wrap="square" rtlCol="0">
            <a:spAutoFit/>
          </a:bodyPr>
          <a:lstStyle/>
          <a:p>
            <a:r>
              <a:rPr lang="en-US" sz="2800" b="1" dirty="0"/>
              <a:t>N</a:t>
            </a:r>
            <a:r>
              <a:rPr lang="en-US" sz="2800" b="1" baseline="-25000" dirty="0"/>
              <a:t>2</a:t>
            </a:r>
            <a:r>
              <a:rPr lang="en-US" sz="2800" b="1" dirty="0"/>
              <a:t>O </a:t>
            </a:r>
          </a:p>
        </p:txBody>
      </p:sp>
      <p:sp>
        <p:nvSpPr>
          <p:cNvPr id="10" name="Right Arrow 9">
            <a:extLst>
              <a:ext uri="{FF2B5EF4-FFF2-40B4-BE49-F238E27FC236}">
                <a16:creationId xmlns:a16="http://schemas.microsoft.com/office/drawing/2014/main" id="{22410CC8-991B-0E48-9C93-9D5529DD73D5}"/>
              </a:ext>
            </a:extLst>
          </p:cNvPr>
          <p:cNvSpPr/>
          <p:nvPr/>
        </p:nvSpPr>
        <p:spPr>
          <a:xfrm>
            <a:off x="4567885" y="5763339"/>
            <a:ext cx="1532793" cy="1734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96DD3E1F-9F49-FF44-A37D-439A4A5AAB42}"/>
              </a:ext>
            </a:extLst>
          </p:cNvPr>
          <p:cNvSpPr/>
          <p:nvPr/>
        </p:nvSpPr>
        <p:spPr>
          <a:xfrm>
            <a:off x="7383338" y="5750659"/>
            <a:ext cx="1251471" cy="1883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DB4324B8-A884-D04C-9D04-BDEB2D9364C6}"/>
              </a:ext>
            </a:extLst>
          </p:cNvPr>
          <p:cNvSpPr/>
          <p:nvPr/>
        </p:nvSpPr>
        <p:spPr>
          <a:xfrm>
            <a:off x="9489204" y="5757739"/>
            <a:ext cx="1397802" cy="17907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00083E4-075B-1449-BA61-A4CC54EB3794}"/>
              </a:ext>
            </a:extLst>
          </p:cNvPr>
          <p:cNvSpPr txBox="1"/>
          <p:nvPr/>
        </p:nvSpPr>
        <p:spPr>
          <a:xfrm>
            <a:off x="4231573" y="5959931"/>
            <a:ext cx="2213811" cy="784830"/>
          </a:xfrm>
          <a:prstGeom prst="rect">
            <a:avLst/>
          </a:prstGeom>
          <a:noFill/>
        </p:spPr>
        <p:txBody>
          <a:bodyPr wrap="square" rtlCol="0">
            <a:spAutoFit/>
          </a:bodyPr>
          <a:lstStyle/>
          <a:p>
            <a:pPr algn="ctr"/>
            <a:r>
              <a:rPr lang="en-US" sz="1500" dirty="0"/>
              <a:t>Ammonium monooxygenase </a:t>
            </a:r>
          </a:p>
          <a:p>
            <a:endParaRPr lang="en-US" sz="1500" dirty="0"/>
          </a:p>
        </p:txBody>
      </p:sp>
      <p:sp>
        <p:nvSpPr>
          <p:cNvPr id="14" name="TextBox 13">
            <a:extLst>
              <a:ext uri="{FF2B5EF4-FFF2-40B4-BE49-F238E27FC236}">
                <a16:creationId xmlns:a16="http://schemas.microsoft.com/office/drawing/2014/main" id="{A8CCFCB9-FE6C-BC43-AAFF-947EB18E41FA}"/>
              </a:ext>
            </a:extLst>
          </p:cNvPr>
          <p:cNvSpPr txBox="1"/>
          <p:nvPr/>
        </p:nvSpPr>
        <p:spPr>
          <a:xfrm>
            <a:off x="9329851" y="5930639"/>
            <a:ext cx="1716508" cy="553998"/>
          </a:xfrm>
          <a:prstGeom prst="rect">
            <a:avLst/>
          </a:prstGeom>
          <a:noFill/>
        </p:spPr>
        <p:txBody>
          <a:bodyPr wrap="square" rtlCol="0">
            <a:spAutoFit/>
          </a:bodyPr>
          <a:lstStyle/>
          <a:p>
            <a:pPr algn="ctr"/>
            <a:r>
              <a:rPr lang="en-US" sz="1500" dirty="0"/>
              <a:t>Nitrite oxidoreductase</a:t>
            </a:r>
          </a:p>
        </p:txBody>
      </p:sp>
      <p:sp>
        <p:nvSpPr>
          <p:cNvPr id="15" name="Rectangle 14">
            <a:extLst>
              <a:ext uri="{FF2B5EF4-FFF2-40B4-BE49-F238E27FC236}">
                <a16:creationId xmlns:a16="http://schemas.microsoft.com/office/drawing/2014/main" id="{707956C9-409E-6F48-A876-06CF17A59739}"/>
              </a:ext>
            </a:extLst>
          </p:cNvPr>
          <p:cNvSpPr/>
          <p:nvPr/>
        </p:nvSpPr>
        <p:spPr>
          <a:xfrm>
            <a:off x="3418114" y="1458582"/>
            <a:ext cx="8638960" cy="225276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8C13FFC5-9C91-1A46-ADCA-AD2CF88B0BA8}"/>
              </a:ext>
            </a:extLst>
          </p:cNvPr>
          <p:cNvSpPr txBox="1">
            <a:spLocks/>
          </p:cNvSpPr>
          <p:nvPr/>
        </p:nvSpPr>
        <p:spPr>
          <a:xfrm>
            <a:off x="5460512" y="1693992"/>
            <a:ext cx="6436225" cy="370185"/>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t>Denitrification</a:t>
            </a:r>
            <a:r>
              <a:rPr lang="en-US" sz="2000" dirty="0"/>
              <a:t>: Stepwise biological reduction of NO</a:t>
            </a:r>
            <a:r>
              <a:rPr lang="en-US" sz="2000" baseline="-25000" dirty="0"/>
              <a:t>3</a:t>
            </a:r>
            <a:r>
              <a:rPr lang="en-US" sz="2000" baseline="30000" dirty="0"/>
              <a:t>-</a:t>
            </a:r>
            <a:r>
              <a:rPr lang="en-US" sz="2000" dirty="0"/>
              <a:t> </a:t>
            </a:r>
            <a:r>
              <a:rPr lang="en-US" sz="2000" dirty="0">
                <a:sym typeface="Wingdings"/>
              </a:rPr>
              <a:t></a:t>
            </a:r>
            <a:r>
              <a:rPr lang="en-US" sz="2000" dirty="0"/>
              <a:t> N</a:t>
            </a:r>
            <a:r>
              <a:rPr lang="en-US" sz="2000" baseline="-25000" dirty="0"/>
              <a:t>2 </a:t>
            </a:r>
          </a:p>
        </p:txBody>
      </p:sp>
      <p:sp>
        <p:nvSpPr>
          <p:cNvPr id="17" name="TextBox 16">
            <a:extLst>
              <a:ext uri="{FF2B5EF4-FFF2-40B4-BE49-F238E27FC236}">
                <a16:creationId xmlns:a16="http://schemas.microsoft.com/office/drawing/2014/main" id="{24632BDA-1736-4A47-8ACA-88F4FEA52324}"/>
              </a:ext>
            </a:extLst>
          </p:cNvPr>
          <p:cNvSpPr txBox="1"/>
          <p:nvPr/>
        </p:nvSpPr>
        <p:spPr>
          <a:xfrm>
            <a:off x="584316" y="2444401"/>
            <a:ext cx="11701825" cy="954107"/>
          </a:xfrm>
          <a:prstGeom prst="rect">
            <a:avLst/>
          </a:prstGeom>
          <a:noFill/>
        </p:spPr>
        <p:txBody>
          <a:bodyPr wrap="square" rtlCol="0">
            <a:spAutoFit/>
          </a:bodyPr>
          <a:lstStyle/>
          <a:p>
            <a:pPr marL="0" lvl="1"/>
            <a:r>
              <a:rPr lang="en-US" sz="2800" dirty="0"/>
              <a:t>                                      NO</a:t>
            </a:r>
            <a:r>
              <a:rPr lang="en-US" sz="2800" baseline="-25000" dirty="0"/>
              <a:t>3</a:t>
            </a:r>
            <a:r>
              <a:rPr lang="en-US" sz="2800" baseline="30000" dirty="0"/>
              <a:t>-	</a:t>
            </a:r>
            <a:r>
              <a:rPr lang="en-US" sz="2800" dirty="0"/>
              <a:t>   </a:t>
            </a:r>
            <a:r>
              <a:rPr lang="en-US" sz="2800" dirty="0">
                <a:sym typeface="Wingdings"/>
              </a:rPr>
              <a:t>NO</a:t>
            </a:r>
            <a:r>
              <a:rPr lang="en-US" sz="2800" baseline="-25000" dirty="0">
                <a:sym typeface="Wingdings"/>
              </a:rPr>
              <a:t>2</a:t>
            </a:r>
            <a:r>
              <a:rPr lang="en-US" sz="2800" baseline="30000" dirty="0">
                <a:sym typeface="Wingdings"/>
              </a:rPr>
              <a:t>-		 </a:t>
            </a:r>
            <a:r>
              <a:rPr lang="en-US" sz="2800" dirty="0">
                <a:sym typeface="Wingdings"/>
              </a:rPr>
              <a:t>    NO                 </a:t>
            </a:r>
            <a:r>
              <a:rPr lang="en-US" sz="2800" b="1" dirty="0">
                <a:sym typeface="Wingdings"/>
              </a:rPr>
              <a:t>N</a:t>
            </a:r>
            <a:r>
              <a:rPr lang="en-US" sz="2800" b="1" baseline="-25000" dirty="0">
                <a:sym typeface="Wingdings"/>
              </a:rPr>
              <a:t>2</a:t>
            </a:r>
            <a:r>
              <a:rPr lang="en-US" sz="2800" b="1" dirty="0">
                <a:sym typeface="Wingdings"/>
              </a:rPr>
              <a:t>O</a:t>
            </a:r>
            <a:r>
              <a:rPr lang="en-US" sz="2800" dirty="0">
                <a:sym typeface="Wingdings"/>
              </a:rPr>
              <a:t>	     N</a:t>
            </a:r>
            <a:r>
              <a:rPr lang="en-US" sz="2800" baseline="-25000" dirty="0">
                <a:sym typeface="Wingdings"/>
              </a:rPr>
              <a:t>2</a:t>
            </a:r>
            <a:endParaRPr lang="en-US" sz="2800" baseline="-25000" dirty="0"/>
          </a:p>
          <a:p>
            <a:r>
              <a:rPr lang="en-US" sz="2800" dirty="0">
                <a:sym typeface="Wingdings"/>
              </a:rPr>
              <a:t>			 </a:t>
            </a:r>
            <a:endParaRPr lang="en-US" sz="2800" dirty="0"/>
          </a:p>
        </p:txBody>
      </p:sp>
      <p:sp>
        <p:nvSpPr>
          <p:cNvPr id="18" name="Right Arrow 17">
            <a:extLst>
              <a:ext uri="{FF2B5EF4-FFF2-40B4-BE49-F238E27FC236}">
                <a16:creationId xmlns:a16="http://schemas.microsoft.com/office/drawing/2014/main" id="{21FC828A-612C-8C42-A298-56CC9B6C4F1F}"/>
              </a:ext>
            </a:extLst>
          </p:cNvPr>
          <p:cNvSpPr/>
          <p:nvPr/>
        </p:nvSpPr>
        <p:spPr>
          <a:xfrm>
            <a:off x="6324377" y="2607676"/>
            <a:ext cx="938704" cy="2405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72745A52-6B98-8B4F-BC5E-09DD97119237}"/>
              </a:ext>
            </a:extLst>
          </p:cNvPr>
          <p:cNvSpPr/>
          <p:nvPr/>
        </p:nvSpPr>
        <p:spPr>
          <a:xfrm>
            <a:off x="8089204" y="2617349"/>
            <a:ext cx="937765" cy="2502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556DF214-3A6E-3C46-8315-B90DAB940A74}"/>
              </a:ext>
            </a:extLst>
          </p:cNvPr>
          <p:cNvSpPr/>
          <p:nvPr/>
        </p:nvSpPr>
        <p:spPr>
          <a:xfrm>
            <a:off x="10077058" y="2607676"/>
            <a:ext cx="929054" cy="25989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6A49DB-77A9-7B4B-B1A8-7908F9C3D62F}"/>
              </a:ext>
            </a:extLst>
          </p:cNvPr>
          <p:cNvSpPr txBox="1"/>
          <p:nvPr/>
        </p:nvSpPr>
        <p:spPr>
          <a:xfrm>
            <a:off x="4227468" y="2951413"/>
            <a:ext cx="1379842" cy="553998"/>
          </a:xfrm>
          <a:prstGeom prst="rect">
            <a:avLst/>
          </a:prstGeom>
          <a:noFill/>
        </p:spPr>
        <p:txBody>
          <a:bodyPr wrap="square" rtlCol="0">
            <a:spAutoFit/>
          </a:bodyPr>
          <a:lstStyle/>
          <a:p>
            <a:pPr algn="ctr"/>
            <a:r>
              <a:rPr lang="en-US" sz="1500" dirty="0"/>
              <a:t>Nitrate reductase</a:t>
            </a:r>
          </a:p>
        </p:txBody>
      </p:sp>
      <p:sp>
        <p:nvSpPr>
          <p:cNvPr id="22" name="TextBox 21">
            <a:extLst>
              <a:ext uri="{FF2B5EF4-FFF2-40B4-BE49-F238E27FC236}">
                <a16:creationId xmlns:a16="http://schemas.microsoft.com/office/drawing/2014/main" id="{B6E7200F-15DD-2E4F-833F-2AFF4941EEB3}"/>
              </a:ext>
            </a:extLst>
          </p:cNvPr>
          <p:cNvSpPr txBox="1"/>
          <p:nvPr/>
        </p:nvSpPr>
        <p:spPr>
          <a:xfrm>
            <a:off x="6125339" y="2951413"/>
            <a:ext cx="1227441" cy="553998"/>
          </a:xfrm>
          <a:prstGeom prst="rect">
            <a:avLst/>
          </a:prstGeom>
          <a:noFill/>
        </p:spPr>
        <p:txBody>
          <a:bodyPr wrap="square" rtlCol="0">
            <a:spAutoFit/>
          </a:bodyPr>
          <a:lstStyle/>
          <a:p>
            <a:pPr algn="ctr"/>
            <a:r>
              <a:rPr lang="en-US" sz="1500" dirty="0"/>
              <a:t>Nitrite reductase</a:t>
            </a:r>
          </a:p>
        </p:txBody>
      </p:sp>
      <p:sp>
        <p:nvSpPr>
          <p:cNvPr id="23" name="TextBox 22">
            <a:extLst>
              <a:ext uri="{FF2B5EF4-FFF2-40B4-BE49-F238E27FC236}">
                <a16:creationId xmlns:a16="http://schemas.microsoft.com/office/drawing/2014/main" id="{CBF14E42-3900-A749-9B29-5B7A1162F239}"/>
              </a:ext>
            </a:extLst>
          </p:cNvPr>
          <p:cNvSpPr txBox="1"/>
          <p:nvPr/>
        </p:nvSpPr>
        <p:spPr>
          <a:xfrm>
            <a:off x="7866373" y="2955222"/>
            <a:ext cx="1248944" cy="553998"/>
          </a:xfrm>
          <a:prstGeom prst="rect">
            <a:avLst/>
          </a:prstGeom>
          <a:noFill/>
        </p:spPr>
        <p:txBody>
          <a:bodyPr wrap="square" rtlCol="0">
            <a:spAutoFit/>
          </a:bodyPr>
          <a:lstStyle/>
          <a:p>
            <a:pPr algn="ctr"/>
            <a:r>
              <a:rPr lang="en-US" sz="1500" dirty="0"/>
              <a:t>Nitric oxide reductase</a:t>
            </a:r>
          </a:p>
        </p:txBody>
      </p:sp>
      <p:sp>
        <p:nvSpPr>
          <p:cNvPr id="24" name="TextBox 23">
            <a:extLst>
              <a:ext uri="{FF2B5EF4-FFF2-40B4-BE49-F238E27FC236}">
                <a16:creationId xmlns:a16="http://schemas.microsoft.com/office/drawing/2014/main" id="{69C0B153-1DDB-104A-A5ED-FFFDADF12889}"/>
              </a:ext>
            </a:extLst>
          </p:cNvPr>
          <p:cNvSpPr txBox="1"/>
          <p:nvPr/>
        </p:nvSpPr>
        <p:spPr>
          <a:xfrm>
            <a:off x="9792040" y="2951413"/>
            <a:ext cx="1524446" cy="553998"/>
          </a:xfrm>
          <a:prstGeom prst="rect">
            <a:avLst/>
          </a:prstGeom>
          <a:noFill/>
        </p:spPr>
        <p:txBody>
          <a:bodyPr wrap="square" rtlCol="0">
            <a:spAutoFit/>
          </a:bodyPr>
          <a:lstStyle/>
          <a:p>
            <a:pPr algn="ctr"/>
            <a:r>
              <a:rPr lang="en-US" sz="1500" dirty="0"/>
              <a:t>Nitrous oxide reductase</a:t>
            </a:r>
          </a:p>
        </p:txBody>
      </p:sp>
      <p:sp>
        <p:nvSpPr>
          <p:cNvPr id="25" name="Right Arrow 24">
            <a:extLst>
              <a:ext uri="{FF2B5EF4-FFF2-40B4-BE49-F238E27FC236}">
                <a16:creationId xmlns:a16="http://schemas.microsoft.com/office/drawing/2014/main" id="{F90F10C5-8D39-6E4A-8B65-1D2A9E544A45}"/>
              </a:ext>
            </a:extLst>
          </p:cNvPr>
          <p:cNvSpPr/>
          <p:nvPr/>
        </p:nvSpPr>
        <p:spPr>
          <a:xfrm>
            <a:off x="4506351" y="2582315"/>
            <a:ext cx="822076" cy="2479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5092182-43F9-4041-80B3-2EA871F44756}"/>
              </a:ext>
            </a:extLst>
          </p:cNvPr>
          <p:cNvSpPr txBox="1"/>
          <p:nvPr/>
        </p:nvSpPr>
        <p:spPr>
          <a:xfrm>
            <a:off x="7318824" y="5983663"/>
            <a:ext cx="1472339" cy="553998"/>
          </a:xfrm>
          <a:prstGeom prst="rect">
            <a:avLst/>
          </a:prstGeom>
          <a:noFill/>
        </p:spPr>
        <p:txBody>
          <a:bodyPr wrap="square" rtlCol="0">
            <a:spAutoFit/>
          </a:bodyPr>
          <a:lstStyle/>
          <a:p>
            <a:r>
              <a:rPr lang="en-US" sz="1500" dirty="0"/>
              <a:t>Hydroxylamine oxidoreductase </a:t>
            </a:r>
          </a:p>
        </p:txBody>
      </p:sp>
      <p:sp>
        <p:nvSpPr>
          <p:cNvPr id="29" name="Title 1">
            <a:extLst>
              <a:ext uri="{FF2B5EF4-FFF2-40B4-BE49-F238E27FC236}">
                <a16:creationId xmlns:a16="http://schemas.microsoft.com/office/drawing/2014/main" id="{7DC6B508-D58D-A043-9BB5-0F1ED4CD77E4}"/>
              </a:ext>
            </a:extLst>
          </p:cNvPr>
          <p:cNvSpPr>
            <a:spLocks noGrp="1"/>
          </p:cNvSpPr>
          <p:nvPr>
            <p:ph type="title"/>
          </p:nvPr>
        </p:nvSpPr>
        <p:spPr>
          <a:xfrm>
            <a:off x="546351" y="300813"/>
            <a:ext cx="11139854" cy="930447"/>
          </a:xfrm>
        </p:spPr>
        <p:txBody>
          <a:bodyPr vert="horz" lIns="91440" tIns="45720" rIns="91440" bIns="45720" rtlCol="0" anchor="b">
            <a:normAutofit/>
          </a:bodyPr>
          <a:lstStyle/>
          <a:p>
            <a:pPr algn="ctr"/>
            <a:r>
              <a:rPr lang="en-US" sz="3500" b="1" dirty="0">
                <a:latin typeface="+mn-lt"/>
              </a:rPr>
              <a:t>Future Work: Methods</a:t>
            </a:r>
          </a:p>
        </p:txBody>
      </p:sp>
      <p:sp>
        <p:nvSpPr>
          <p:cNvPr id="30" name="Rectangle 29">
            <a:extLst>
              <a:ext uri="{FF2B5EF4-FFF2-40B4-BE49-F238E27FC236}">
                <a16:creationId xmlns:a16="http://schemas.microsoft.com/office/drawing/2014/main" id="{99E51547-CCFA-9F42-9B11-E8606901F6B4}"/>
              </a:ext>
            </a:extLst>
          </p:cNvPr>
          <p:cNvSpPr/>
          <p:nvPr/>
        </p:nvSpPr>
        <p:spPr>
          <a:xfrm>
            <a:off x="4940339" y="5370891"/>
            <a:ext cx="801823" cy="369332"/>
          </a:xfrm>
          <a:prstGeom prst="rect">
            <a:avLst/>
          </a:prstGeom>
        </p:spPr>
        <p:txBody>
          <a:bodyPr wrap="none">
            <a:spAutoFit/>
          </a:bodyPr>
          <a:lstStyle/>
          <a:p>
            <a:r>
              <a:rPr lang="en-US" b="1" i="1" dirty="0" err="1">
                <a:ea typeface="Times New Roman" panose="02020603050405020304" pitchFamily="18" charset="0"/>
              </a:rPr>
              <a:t>amoA</a:t>
            </a:r>
            <a:r>
              <a:rPr lang="en-US" b="1" dirty="0"/>
              <a:t> </a:t>
            </a:r>
          </a:p>
        </p:txBody>
      </p:sp>
      <p:sp>
        <p:nvSpPr>
          <p:cNvPr id="31" name="Rectangle 30">
            <a:extLst>
              <a:ext uri="{FF2B5EF4-FFF2-40B4-BE49-F238E27FC236}">
                <a16:creationId xmlns:a16="http://schemas.microsoft.com/office/drawing/2014/main" id="{22DDFD09-4A36-9C43-8377-729B9F413BCB}"/>
              </a:ext>
            </a:extLst>
          </p:cNvPr>
          <p:cNvSpPr/>
          <p:nvPr/>
        </p:nvSpPr>
        <p:spPr>
          <a:xfrm>
            <a:off x="6489799" y="2043995"/>
            <a:ext cx="607859" cy="646331"/>
          </a:xfrm>
          <a:prstGeom prst="rect">
            <a:avLst/>
          </a:prstGeom>
        </p:spPr>
        <p:txBody>
          <a:bodyPr wrap="none">
            <a:spAutoFit/>
          </a:bodyPr>
          <a:lstStyle/>
          <a:p>
            <a:r>
              <a:rPr lang="en-US" b="1" i="1" dirty="0" err="1">
                <a:ea typeface="Times New Roman" panose="02020603050405020304" pitchFamily="18" charset="0"/>
              </a:rPr>
              <a:t>nirK</a:t>
            </a:r>
            <a:endParaRPr lang="en-US" b="1" i="1" dirty="0">
              <a:ea typeface="Times New Roman" panose="02020603050405020304" pitchFamily="18" charset="0"/>
            </a:endParaRPr>
          </a:p>
          <a:p>
            <a:r>
              <a:rPr lang="en-US" b="1" i="1" dirty="0" err="1"/>
              <a:t>nirS</a:t>
            </a:r>
            <a:r>
              <a:rPr lang="en-US" b="1" i="1" dirty="0">
                <a:ea typeface="Times New Roman" panose="02020603050405020304" pitchFamily="18" charset="0"/>
              </a:rPr>
              <a:t> </a:t>
            </a:r>
            <a:endParaRPr lang="en-US" b="1" dirty="0"/>
          </a:p>
        </p:txBody>
      </p:sp>
      <p:sp>
        <p:nvSpPr>
          <p:cNvPr id="32" name="Rectangle 31">
            <a:extLst>
              <a:ext uri="{FF2B5EF4-FFF2-40B4-BE49-F238E27FC236}">
                <a16:creationId xmlns:a16="http://schemas.microsoft.com/office/drawing/2014/main" id="{4279A6B7-B812-664A-8B7D-F0DABF77CA5F}"/>
              </a:ext>
            </a:extLst>
          </p:cNvPr>
          <p:cNvSpPr/>
          <p:nvPr/>
        </p:nvSpPr>
        <p:spPr>
          <a:xfrm>
            <a:off x="10208655" y="2212007"/>
            <a:ext cx="691215" cy="369332"/>
          </a:xfrm>
          <a:prstGeom prst="rect">
            <a:avLst/>
          </a:prstGeom>
        </p:spPr>
        <p:txBody>
          <a:bodyPr wrap="none">
            <a:spAutoFit/>
          </a:bodyPr>
          <a:lstStyle/>
          <a:p>
            <a:r>
              <a:rPr lang="en-US" b="1" i="1" dirty="0" err="1">
                <a:ea typeface="Times New Roman" panose="02020603050405020304" pitchFamily="18" charset="0"/>
              </a:rPr>
              <a:t>nosZ</a:t>
            </a:r>
            <a:r>
              <a:rPr lang="en-US" dirty="0">
                <a:latin typeface="Times New Roman" panose="02020603050405020304" pitchFamily="18" charset="0"/>
                <a:ea typeface="Times New Roman" panose="02020603050405020304" pitchFamily="18" charset="0"/>
              </a:rPr>
              <a:t> </a:t>
            </a:r>
            <a:endParaRPr lang="en-US" dirty="0"/>
          </a:p>
        </p:txBody>
      </p:sp>
      <p:sp>
        <p:nvSpPr>
          <p:cNvPr id="33" name="TextBox 32">
            <a:extLst>
              <a:ext uri="{FF2B5EF4-FFF2-40B4-BE49-F238E27FC236}">
                <a16:creationId xmlns:a16="http://schemas.microsoft.com/office/drawing/2014/main" id="{6ACE08FA-0A2D-054A-BCF9-E6D12657A604}"/>
              </a:ext>
            </a:extLst>
          </p:cNvPr>
          <p:cNvSpPr txBox="1"/>
          <p:nvPr/>
        </p:nvSpPr>
        <p:spPr>
          <a:xfrm>
            <a:off x="324466" y="1858297"/>
            <a:ext cx="2986896" cy="3693319"/>
          </a:xfrm>
          <a:prstGeom prst="rect">
            <a:avLst/>
          </a:prstGeom>
          <a:noFill/>
        </p:spPr>
        <p:txBody>
          <a:bodyPr wrap="square" rtlCol="0">
            <a:spAutoFit/>
          </a:bodyPr>
          <a:lstStyle/>
          <a:p>
            <a:pPr marL="285750" indent="-285750">
              <a:buFont typeface="Arial" panose="020B0604020202020204" pitchFamily="34" charset="0"/>
              <a:buChar char="•"/>
            </a:pPr>
            <a:r>
              <a:rPr lang="en-US" dirty="0"/>
              <a:t>Sample CARE plots one week before and one week after manure application.</a:t>
            </a:r>
          </a:p>
          <a:p>
            <a:pPr marL="285750" indent="-285750">
              <a:buFont typeface="Arial" panose="020B0604020202020204" pitchFamily="34" charset="0"/>
              <a:buChar char="•"/>
            </a:pPr>
            <a:r>
              <a:rPr lang="en-US" dirty="0"/>
              <a:t>Perform a real-time qPCR analysis with extracted RNA </a:t>
            </a:r>
          </a:p>
          <a:p>
            <a:pPr marL="742950" lvl="1" indent="-285750">
              <a:buFont typeface="Arial" panose="020B0604020202020204" pitchFamily="34" charset="0"/>
              <a:buChar char="•"/>
            </a:pPr>
            <a:r>
              <a:rPr lang="en-US" dirty="0"/>
              <a:t>Target gene for nitrification: </a:t>
            </a:r>
            <a:r>
              <a:rPr lang="en-US" i="1" dirty="0" err="1"/>
              <a:t>amoA</a:t>
            </a:r>
            <a:endParaRPr lang="en-US" i="1" dirty="0"/>
          </a:p>
          <a:p>
            <a:pPr marL="742950" lvl="1" indent="-285750">
              <a:buFont typeface="Arial" panose="020B0604020202020204" pitchFamily="34" charset="0"/>
              <a:buChar char="•"/>
            </a:pPr>
            <a:r>
              <a:rPr lang="en-US" dirty="0"/>
              <a:t>Target genes for denitrification: </a:t>
            </a:r>
            <a:r>
              <a:rPr lang="en-US" i="1" dirty="0" err="1"/>
              <a:t>nirK</a:t>
            </a:r>
            <a:r>
              <a:rPr lang="en-US" i="1" dirty="0"/>
              <a:t>/</a:t>
            </a:r>
            <a:r>
              <a:rPr lang="en-US" i="1" dirty="0" err="1"/>
              <a:t>nirS</a:t>
            </a:r>
            <a:r>
              <a:rPr lang="en-US" i="1" dirty="0"/>
              <a:t>, </a:t>
            </a:r>
            <a:r>
              <a:rPr lang="en-US" i="1" dirty="0" err="1"/>
              <a:t>nosZ</a:t>
            </a:r>
            <a:endParaRPr lang="en-US" i="1" dirty="0"/>
          </a:p>
          <a:p>
            <a:pPr marL="285750" indent="-285750">
              <a:buFont typeface="Arial" panose="020B0604020202020204" pitchFamily="34" charset="0"/>
              <a:buChar char="•"/>
            </a:pPr>
            <a:r>
              <a:rPr lang="en-US" dirty="0"/>
              <a:t>Pair molecular data with GHG data. </a:t>
            </a:r>
          </a:p>
        </p:txBody>
      </p:sp>
      <p:sp>
        <p:nvSpPr>
          <p:cNvPr id="34" name="Frame 33">
            <a:extLst>
              <a:ext uri="{FF2B5EF4-FFF2-40B4-BE49-F238E27FC236}">
                <a16:creationId xmlns:a16="http://schemas.microsoft.com/office/drawing/2014/main" id="{A04584F0-193F-D14D-9161-43416B0C3099}"/>
              </a:ext>
            </a:extLst>
          </p:cNvPr>
          <p:cNvSpPr/>
          <p:nvPr/>
        </p:nvSpPr>
        <p:spPr>
          <a:xfrm>
            <a:off x="6303279" y="2050417"/>
            <a:ext cx="944872" cy="663025"/>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ame 34">
            <a:extLst>
              <a:ext uri="{FF2B5EF4-FFF2-40B4-BE49-F238E27FC236}">
                <a16:creationId xmlns:a16="http://schemas.microsoft.com/office/drawing/2014/main" id="{83881AEB-24E8-9A4B-8924-083A26505303}"/>
              </a:ext>
            </a:extLst>
          </p:cNvPr>
          <p:cNvSpPr/>
          <p:nvPr/>
        </p:nvSpPr>
        <p:spPr>
          <a:xfrm>
            <a:off x="10101487" y="2186175"/>
            <a:ext cx="798383" cy="465745"/>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Frame 36">
            <a:extLst>
              <a:ext uri="{FF2B5EF4-FFF2-40B4-BE49-F238E27FC236}">
                <a16:creationId xmlns:a16="http://schemas.microsoft.com/office/drawing/2014/main" id="{9937949C-0F7A-F045-AF2D-C77F0EB54F37}"/>
              </a:ext>
            </a:extLst>
          </p:cNvPr>
          <p:cNvSpPr/>
          <p:nvPr/>
        </p:nvSpPr>
        <p:spPr>
          <a:xfrm>
            <a:off x="4896095" y="5263137"/>
            <a:ext cx="801823" cy="578543"/>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0791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FE616B-0E93-9A4A-A915-D7A00A51D11A}"/>
              </a:ext>
            </a:extLst>
          </p:cNvPr>
          <p:cNvSpPr>
            <a:spLocks noGrp="1"/>
          </p:cNvSpPr>
          <p:nvPr>
            <p:ph type="title"/>
          </p:nvPr>
        </p:nvSpPr>
        <p:spPr>
          <a:xfrm>
            <a:off x="546351" y="553465"/>
            <a:ext cx="11139854" cy="930447"/>
          </a:xfrm>
        </p:spPr>
        <p:txBody>
          <a:bodyPr vert="horz" lIns="91440" tIns="45720" rIns="91440" bIns="45720" rtlCol="0" anchor="b">
            <a:normAutofit/>
          </a:bodyPr>
          <a:lstStyle/>
          <a:p>
            <a:pPr algn="ctr"/>
            <a:r>
              <a:rPr lang="en-US" sz="3500" b="1" dirty="0">
                <a:latin typeface="+mn-lt"/>
              </a:rPr>
              <a:t>Take home messages:</a:t>
            </a:r>
          </a:p>
        </p:txBody>
      </p:sp>
      <p:sp>
        <p:nvSpPr>
          <p:cNvPr id="2" name="TextBox 1">
            <a:extLst>
              <a:ext uri="{FF2B5EF4-FFF2-40B4-BE49-F238E27FC236}">
                <a16:creationId xmlns:a16="http://schemas.microsoft.com/office/drawing/2014/main" id="{0594DEAA-2EB5-7D4E-B477-33E5E3FDD78E}"/>
              </a:ext>
            </a:extLst>
          </p:cNvPr>
          <p:cNvSpPr txBox="1"/>
          <p:nvPr/>
        </p:nvSpPr>
        <p:spPr>
          <a:xfrm>
            <a:off x="1364675" y="1919422"/>
            <a:ext cx="9503205" cy="3385542"/>
          </a:xfrm>
          <a:prstGeom prst="rect">
            <a:avLst/>
          </a:prstGeom>
          <a:noFill/>
        </p:spPr>
        <p:txBody>
          <a:bodyPr wrap="square" rtlCol="0">
            <a:spAutoFit/>
          </a:bodyPr>
          <a:lstStyle/>
          <a:p>
            <a:endParaRPr lang="en-US" sz="2800" dirty="0"/>
          </a:p>
          <a:p>
            <a:pPr marL="285750" indent="-285750">
              <a:buFont typeface="Arial" panose="020B0604020202020204" pitchFamily="34" charset="0"/>
              <a:buChar char="•"/>
            </a:pPr>
            <a:r>
              <a:rPr lang="en-US" sz="2800" dirty="0"/>
              <a:t>Tradeoffs exist between management practices that retain nitrogen in soils and promote nitrogen emissions. </a:t>
            </a:r>
          </a:p>
          <a:p>
            <a:pPr lvl="1"/>
            <a:endParaRPr lang="en-US" sz="2800" dirty="0"/>
          </a:p>
          <a:p>
            <a:pPr marL="285750" indent="-285750">
              <a:buFont typeface="Arial" panose="020B0604020202020204" pitchFamily="34" charset="0"/>
              <a:buChar char="•"/>
            </a:pPr>
            <a:r>
              <a:rPr lang="en-US" sz="2800" dirty="0"/>
              <a:t>Gaseous nitrogen mitigation possibly achieved through optimizing fertilizer rates.</a:t>
            </a:r>
          </a:p>
          <a:p>
            <a:pPr lvl="1"/>
            <a:endParaRPr lang="en-US" sz="28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146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C4CB3C-98AE-E747-87D7-D5B73AA7201E}"/>
              </a:ext>
            </a:extLst>
          </p:cNvPr>
          <p:cNvPicPr>
            <a:picLocks noChangeAspect="1"/>
          </p:cNvPicPr>
          <p:nvPr/>
        </p:nvPicPr>
        <p:blipFill>
          <a:blip r:embed="rId3">
            <a:alphaModFix amt="35000"/>
          </a:blip>
          <a:stretch>
            <a:fillRect/>
          </a:stretch>
        </p:blipFill>
        <p:spPr>
          <a:xfrm>
            <a:off x="0" y="-1700164"/>
            <a:ext cx="12192000" cy="9142450"/>
          </a:xfrm>
          <a:prstGeom prst="rect">
            <a:avLst/>
          </a:prstGeom>
        </p:spPr>
      </p:pic>
      <p:sp>
        <p:nvSpPr>
          <p:cNvPr id="2" name="Title 1">
            <a:extLst>
              <a:ext uri="{FF2B5EF4-FFF2-40B4-BE49-F238E27FC236}">
                <a16:creationId xmlns:a16="http://schemas.microsoft.com/office/drawing/2014/main" id="{1451E811-6247-9442-A177-EA19A406E52E}"/>
              </a:ext>
            </a:extLst>
          </p:cNvPr>
          <p:cNvSpPr>
            <a:spLocks noGrp="1"/>
          </p:cNvSpPr>
          <p:nvPr>
            <p:ph type="title"/>
          </p:nvPr>
        </p:nvSpPr>
        <p:spPr>
          <a:xfrm>
            <a:off x="0" y="365125"/>
            <a:ext cx="12192000" cy="1325563"/>
          </a:xfrm>
        </p:spPr>
        <p:txBody>
          <a:bodyPr>
            <a:normAutofit/>
          </a:bodyPr>
          <a:lstStyle/>
          <a:p>
            <a:pPr algn="ctr"/>
            <a:r>
              <a:rPr lang="en-US" sz="3500" b="1" dirty="0">
                <a:latin typeface="+mn-lt"/>
              </a:rPr>
              <a:t>Acknowledgments </a:t>
            </a:r>
          </a:p>
        </p:txBody>
      </p:sp>
      <p:sp>
        <p:nvSpPr>
          <p:cNvPr id="5" name="TextBox 4">
            <a:extLst>
              <a:ext uri="{FF2B5EF4-FFF2-40B4-BE49-F238E27FC236}">
                <a16:creationId xmlns:a16="http://schemas.microsoft.com/office/drawing/2014/main" id="{BD0D148A-9611-B441-98D8-C8EC5621FB90}"/>
              </a:ext>
            </a:extLst>
          </p:cNvPr>
          <p:cNvSpPr txBox="1"/>
          <p:nvPr/>
        </p:nvSpPr>
        <p:spPr>
          <a:xfrm>
            <a:off x="598921" y="2479317"/>
            <a:ext cx="1658852" cy="369332"/>
          </a:xfrm>
          <a:prstGeom prst="rect">
            <a:avLst/>
          </a:prstGeom>
          <a:noFill/>
        </p:spPr>
        <p:txBody>
          <a:bodyPr wrap="none" rtlCol="0">
            <a:spAutoFit/>
          </a:bodyPr>
          <a:lstStyle/>
          <a:p>
            <a:r>
              <a:rPr lang="en-US" u="sng" dirty="0"/>
              <a:t>Field Assistance</a:t>
            </a:r>
          </a:p>
        </p:txBody>
      </p:sp>
      <p:sp>
        <p:nvSpPr>
          <p:cNvPr id="7" name="TextBox 6">
            <a:extLst>
              <a:ext uri="{FF2B5EF4-FFF2-40B4-BE49-F238E27FC236}">
                <a16:creationId xmlns:a16="http://schemas.microsoft.com/office/drawing/2014/main" id="{3BE7A4EF-1E1C-344F-B36C-AEE9A7DCE6C1}"/>
              </a:ext>
            </a:extLst>
          </p:cNvPr>
          <p:cNvSpPr txBox="1"/>
          <p:nvPr/>
        </p:nvSpPr>
        <p:spPr>
          <a:xfrm>
            <a:off x="0" y="1695025"/>
            <a:ext cx="12192000" cy="477054"/>
          </a:xfrm>
          <a:prstGeom prst="rect">
            <a:avLst/>
          </a:prstGeom>
          <a:noFill/>
        </p:spPr>
        <p:txBody>
          <a:bodyPr wrap="square" rtlCol="0">
            <a:spAutoFit/>
          </a:bodyPr>
          <a:lstStyle/>
          <a:p>
            <a:pPr algn="ctr"/>
            <a:r>
              <a:rPr lang="en-US" sz="2500" b="1" i="1" dirty="0"/>
              <a:t>Thank you for: </a:t>
            </a:r>
          </a:p>
        </p:txBody>
      </p:sp>
      <p:sp>
        <p:nvSpPr>
          <p:cNvPr id="8" name="TextBox 7">
            <a:extLst>
              <a:ext uri="{FF2B5EF4-FFF2-40B4-BE49-F238E27FC236}">
                <a16:creationId xmlns:a16="http://schemas.microsoft.com/office/drawing/2014/main" id="{59C2206F-2312-C749-89C8-18503366EC46}"/>
              </a:ext>
            </a:extLst>
          </p:cNvPr>
          <p:cNvSpPr txBox="1"/>
          <p:nvPr/>
        </p:nvSpPr>
        <p:spPr>
          <a:xfrm>
            <a:off x="567904" y="2846719"/>
            <a:ext cx="1810111" cy="923330"/>
          </a:xfrm>
          <a:prstGeom prst="rect">
            <a:avLst/>
          </a:prstGeom>
          <a:noFill/>
        </p:spPr>
        <p:txBody>
          <a:bodyPr wrap="none" rtlCol="0">
            <a:spAutoFit/>
          </a:bodyPr>
          <a:lstStyle/>
          <a:p>
            <a:pPr algn="ctr"/>
            <a:r>
              <a:rPr lang="en-US" dirty="0"/>
              <a:t>Lauren </a:t>
            </a:r>
            <a:r>
              <a:rPr lang="en-US" dirty="0" err="1"/>
              <a:t>Bomeisl</a:t>
            </a:r>
            <a:endParaRPr lang="en-US" dirty="0"/>
          </a:p>
          <a:p>
            <a:pPr algn="ctr"/>
            <a:r>
              <a:rPr lang="en-US" dirty="0"/>
              <a:t>Natalie </a:t>
            </a:r>
            <a:r>
              <a:rPr lang="en-US" dirty="0" err="1"/>
              <a:t>Ceresnak</a:t>
            </a:r>
            <a:endParaRPr lang="en-US" dirty="0"/>
          </a:p>
          <a:p>
            <a:pPr algn="ctr"/>
            <a:r>
              <a:rPr lang="en-US" dirty="0"/>
              <a:t>Adrian </a:t>
            </a:r>
            <a:r>
              <a:rPr lang="en-US" dirty="0" err="1"/>
              <a:t>Wiegman</a:t>
            </a:r>
            <a:r>
              <a:rPr lang="en-US" dirty="0"/>
              <a:t> </a:t>
            </a:r>
          </a:p>
        </p:txBody>
      </p:sp>
      <p:sp>
        <p:nvSpPr>
          <p:cNvPr id="9" name="TextBox 8">
            <a:extLst>
              <a:ext uri="{FF2B5EF4-FFF2-40B4-BE49-F238E27FC236}">
                <a16:creationId xmlns:a16="http://schemas.microsoft.com/office/drawing/2014/main" id="{8E00525A-1C75-C24A-AA41-1329073E760F}"/>
              </a:ext>
            </a:extLst>
          </p:cNvPr>
          <p:cNvSpPr txBox="1"/>
          <p:nvPr/>
        </p:nvSpPr>
        <p:spPr>
          <a:xfrm>
            <a:off x="2929180" y="2448321"/>
            <a:ext cx="2280881" cy="369332"/>
          </a:xfrm>
          <a:prstGeom prst="rect">
            <a:avLst/>
          </a:prstGeom>
          <a:noFill/>
        </p:spPr>
        <p:txBody>
          <a:bodyPr wrap="none" rtlCol="0">
            <a:spAutoFit/>
          </a:bodyPr>
          <a:lstStyle/>
          <a:p>
            <a:r>
              <a:rPr lang="en-US" u="sng" dirty="0"/>
              <a:t>Laboratory Assistance</a:t>
            </a:r>
          </a:p>
        </p:txBody>
      </p:sp>
      <p:sp>
        <p:nvSpPr>
          <p:cNvPr id="10" name="TextBox 9">
            <a:extLst>
              <a:ext uri="{FF2B5EF4-FFF2-40B4-BE49-F238E27FC236}">
                <a16:creationId xmlns:a16="http://schemas.microsoft.com/office/drawing/2014/main" id="{8E689335-7EC7-3141-96C7-3A4FEA2E5E55}"/>
              </a:ext>
            </a:extLst>
          </p:cNvPr>
          <p:cNvSpPr txBox="1"/>
          <p:nvPr/>
        </p:nvSpPr>
        <p:spPr>
          <a:xfrm>
            <a:off x="3140714" y="2846719"/>
            <a:ext cx="1857816" cy="1200329"/>
          </a:xfrm>
          <a:prstGeom prst="rect">
            <a:avLst/>
          </a:prstGeom>
          <a:noFill/>
        </p:spPr>
        <p:txBody>
          <a:bodyPr wrap="none" rtlCol="0">
            <a:spAutoFit/>
          </a:bodyPr>
          <a:lstStyle/>
          <a:p>
            <a:pPr algn="ctr"/>
            <a:r>
              <a:rPr lang="en-US" dirty="0"/>
              <a:t>Lindsay Barbieri</a:t>
            </a:r>
          </a:p>
          <a:p>
            <a:pPr algn="ctr"/>
            <a:r>
              <a:rPr lang="en-US" dirty="0"/>
              <a:t>Amanda Cole</a:t>
            </a:r>
          </a:p>
          <a:p>
            <a:pPr algn="ctr"/>
            <a:r>
              <a:rPr lang="en-US" dirty="0"/>
              <a:t>Samantha Mosley</a:t>
            </a:r>
          </a:p>
          <a:p>
            <a:pPr algn="ctr"/>
            <a:r>
              <a:rPr lang="en-US" dirty="0"/>
              <a:t>Julia </a:t>
            </a:r>
            <a:r>
              <a:rPr lang="en-US" dirty="0" err="1"/>
              <a:t>Pupko</a:t>
            </a:r>
            <a:r>
              <a:rPr lang="en-US" dirty="0"/>
              <a:t> </a:t>
            </a:r>
          </a:p>
        </p:txBody>
      </p:sp>
      <p:sp>
        <p:nvSpPr>
          <p:cNvPr id="14" name="TextBox 13">
            <a:extLst>
              <a:ext uri="{FF2B5EF4-FFF2-40B4-BE49-F238E27FC236}">
                <a16:creationId xmlns:a16="http://schemas.microsoft.com/office/drawing/2014/main" id="{B79C62F3-CC1D-904E-B016-CF7369E9B5C5}"/>
              </a:ext>
            </a:extLst>
          </p:cNvPr>
          <p:cNvSpPr txBox="1"/>
          <p:nvPr/>
        </p:nvSpPr>
        <p:spPr>
          <a:xfrm>
            <a:off x="5590636" y="2448321"/>
            <a:ext cx="3727944" cy="369332"/>
          </a:xfrm>
          <a:prstGeom prst="rect">
            <a:avLst/>
          </a:prstGeom>
          <a:noFill/>
        </p:spPr>
        <p:txBody>
          <a:bodyPr wrap="none" rtlCol="0">
            <a:spAutoFit/>
          </a:bodyPr>
          <a:lstStyle/>
          <a:p>
            <a:r>
              <a:rPr lang="en-US" u="sng" dirty="0"/>
              <a:t>Farm/Experimental Design Upkeeping</a:t>
            </a:r>
          </a:p>
        </p:txBody>
      </p:sp>
      <p:sp>
        <p:nvSpPr>
          <p:cNvPr id="15" name="TextBox 14">
            <a:extLst>
              <a:ext uri="{FF2B5EF4-FFF2-40B4-BE49-F238E27FC236}">
                <a16:creationId xmlns:a16="http://schemas.microsoft.com/office/drawing/2014/main" id="{D3D9AD61-DC0C-8345-86F5-4672DE8BE42B}"/>
              </a:ext>
            </a:extLst>
          </p:cNvPr>
          <p:cNvSpPr txBox="1"/>
          <p:nvPr/>
        </p:nvSpPr>
        <p:spPr>
          <a:xfrm>
            <a:off x="6503747" y="2846719"/>
            <a:ext cx="1567160" cy="646331"/>
          </a:xfrm>
          <a:prstGeom prst="rect">
            <a:avLst/>
          </a:prstGeom>
          <a:noFill/>
        </p:spPr>
        <p:txBody>
          <a:bodyPr wrap="none" rtlCol="0">
            <a:spAutoFit/>
          </a:bodyPr>
          <a:lstStyle/>
          <a:p>
            <a:pPr algn="ctr"/>
            <a:r>
              <a:rPr lang="en-US" dirty="0"/>
              <a:t>Roger </a:t>
            </a:r>
            <a:r>
              <a:rPr lang="en-US" dirty="0" err="1"/>
              <a:t>Rainville</a:t>
            </a:r>
            <a:endParaRPr lang="en-US" dirty="0"/>
          </a:p>
          <a:p>
            <a:pPr algn="ctr"/>
            <a:r>
              <a:rPr lang="en-US" dirty="0"/>
              <a:t>Sara Ziegler</a:t>
            </a:r>
          </a:p>
        </p:txBody>
      </p:sp>
      <p:sp>
        <p:nvSpPr>
          <p:cNvPr id="16" name="TextBox 15">
            <a:extLst>
              <a:ext uri="{FF2B5EF4-FFF2-40B4-BE49-F238E27FC236}">
                <a16:creationId xmlns:a16="http://schemas.microsoft.com/office/drawing/2014/main" id="{73F0DA83-19B4-BA40-A669-A87518022BBD}"/>
              </a:ext>
            </a:extLst>
          </p:cNvPr>
          <p:cNvSpPr txBox="1"/>
          <p:nvPr/>
        </p:nvSpPr>
        <p:spPr>
          <a:xfrm>
            <a:off x="9910847" y="2446391"/>
            <a:ext cx="1208216" cy="369332"/>
          </a:xfrm>
          <a:prstGeom prst="rect">
            <a:avLst/>
          </a:prstGeom>
          <a:noFill/>
        </p:spPr>
        <p:txBody>
          <a:bodyPr wrap="none" rtlCol="0">
            <a:spAutoFit/>
          </a:bodyPr>
          <a:lstStyle/>
          <a:p>
            <a:r>
              <a:rPr lang="en-US" u="sng" dirty="0"/>
              <a:t>Leadership</a:t>
            </a:r>
          </a:p>
        </p:txBody>
      </p:sp>
      <p:sp>
        <p:nvSpPr>
          <p:cNvPr id="17" name="TextBox 16">
            <a:extLst>
              <a:ext uri="{FF2B5EF4-FFF2-40B4-BE49-F238E27FC236}">
                <a16:creationId xmlns:a16="http://schemas.microsoft.com/office/drawing/2014/main" id="{C3DDE2EE-D5DC-E547-B33C-4863FD54D0C6}"/>
              </a:ext>
            </a:extLst>
          </p:cNvPr>
          <p:cNvSpPr txBox="1"/>
          <p:nvPr/>
        </p:nvSpPr>
        <p:spPr>
          <a:xfrm>
            <a:off x="9338272" y="2862479"/>
            <a:ext cx="2380973" cy="923330"/>
          </a:xfrm>
          <a:prstGeom prst="rect">
            <a:avLst/>
          </a:prstGeom>
          <a:noFill/>
        </p:spPr>
        <p:txBody>
          <a:bodyPr wrap="none" rtlCol="0">
            <a:spAutoFit/>
          </a:bodyPr>
          <a:lstStyle/>
          <a:p>
            <a:pPr algn="ctr"/>
            <a:r>
              <a:rPr lang="en-US" dirty="0"/>
              <a:t>Carol Adair, </a:t>
            </a:r>
            <a:r>
              <a:rPr lang="en-US" i="1" dirty="0" err="1"/>
              <a:t>Asst</a:t>
            </a:r>
            <a:r>
              <a:rPr lang="en-US" i="1" dirty="0"/>
              <a:t> Prof</a:t>
            </a:r>
            <a:endParaRPr lang="en-US" dirty="0"/>
          </a:p>
          <a:p>
            <a:pPr algn="ctr"/>
            <a:r>
              <a:rPr lang="en-US" dirty="0"/>
              <a:t>Heather Darby, </a:t>
            </a:r>
            <a:r>
              <a:rPr lang="en-US" i="1" dirty="0"/>
              <a:t>Ext Prof</a:t>
            </a:r>
            <a:endParaRPr lang="en-US" dirty="0"/>
          </a:p>
          <a:p>
            <a:pPr algn="ctr"/>
            <a:r>
              <a:rPr lang="en-US" dirty="0"/>
              <a:t>Eric Roy, </a:t>
            </a:r>
            <a:r>
              <a:rPr lang="en-US" i="1" dirty="0" err="1"/>
              <a:t>Asst</a:t>
            </a:r>
            <a:r>
              <a:rPr lang="en-US" i="1" dirty="0"/>
              <a:t> Prof</a:t>
            </a:r>
            <a:endParaRPr lang="en-US" dirty="0"/>
          </a:p>
        </p:txBody>
      </p:sp>
      <p:sp>
        <p:nvSpPr>
          <p:cNvPr id="18" name="TextBox 17">
            <a:extLst>
              <a:ext uri="{FF2B5EF4-FFF2-40B4-BE49-F238E27FC236}">
                <a16:creationId xmlns:a16="http://schemas.microsoft.com/office/drawing/2014/main" id="{8FCAE9C5-AA57-FC49-80A6-A5C24B6E9192}"/>
              </a:ext>
            </a:extLst>
          </p:cNvPr>
          <p:cNvSpPr txBox="1"/>
          <p:nvPr/>
        </p:nvSpPr>
        <p:spPr>
          <a:xfrm>
            <a:off x="3420511" y="4693349"/>
            <a:ext cx="939681" cy="369332"/>
          </a:xfrm>
          <a:prstGeom prst="rect">
            <a:avLst/>
          </a:prstGeom>
          <a:noFill/>
        </p:spPr>
        <p:txBody>
          <a:bodyPr wrap="none" rtlCol="0">
            <a:spAutoFit/>
          </a:bodyPr>
          <a:lstStyle/>
          <a:p>
            <a:r>
              <a:rPr lang="en-US" u="sng" dirty="0"/>
              <a:t>Funding</a:t>
            </a:r>
          </a:p>
        </p:txBody>
      </p:sp>
      <p:pic>
        <p:nvPicPr>
          <p:cNvPr id="19" name="Picture 18">
            <a:extLst>
              <a:ext uri="{FF2B5EF4-FFF2-40B4-BE49-F238E27FC236}">
                <a16:creationId xmlns:a16="http://schemas.microsoft.com/office/drawing/2014/main" id="{5DB96281-06FD-5E4C-8852-4E15B6CC9B1E}"/>
              </a:ext>
            </a:extLst>
          </p:cNvPr>
          <p:cNvPicPr>
            <a:picLocks noChangeAspect="1"/>
          </p:cNvPicPr>
          <p:nvPr/>
        </p:nvPicPr>
        <p:blipFill>
          <a:blip r:embed="rId4"/>
          <a:stretch>
            <a:fillRect/>
          </a:stretch>
        </p:blipFill>
        <p:spPr>
          <a:xfrm>
            <a:off x="3112900" y="5204261"/>
            <a:ext cx="1629668" cy="1116322"/>
          </a:xfrm>
          <a:prstGeom prst="rect">
            <a:avLst/>
          </a:prstGeom>
        </p:spPr>
      </p:pic>
      <p:pic>
        <p:nvPicPr>
          <p:cNvPr id="20" name="Picture 19">
            <a:extLst>
              <a:ext uri="{FF2B5EF4-FFF2-40B4-BE49-F238E27FC236}">
                <a16:creationId xmlns:a16="http://schemas.microsoft.com/office/drawing/2014/main" id="{12B09A83-50D9-AA4E-9DEB-5B64499549A1}"/>
              </a:ext>
            </a:extLst>
          </p:cNvPr>
          <p:cNvPicPr>
            <a:picLocks noChangeAspect="1"/>
          </p:cNvPicPr>
          <p:nvPr/>
        </p:nvPicPr>
        <p:blipFill rotWithShape="1">
          <a:blip r:embed="rId5"/>
          <a:srcRect l="18501" r="18999"/>
          <a:stretch/>
        </p:blipFill>
        <p:spPr>
          <a:xfrm>
            <a:off x="836911" y="5204261"/>
            <a:ext cx="2093103" cy="1116322"/>
          </a:xfrm>
          <a:prstGeom prst="rect">
            <a:avLst/>
          </a:prstGeom>
        </p:spPr>
      </p:pic>
      <p:pic>
        <p:nvPicPr>
          <p:cNvPr id="22" name="Picture 21">
            <a:extLst>
              <a:ext uri="{FF2B5EF4-FFF2-40B4-BE49-F238E27FC236}">
                <a16:creationId xmlns:a16="http://schemas.microsoft.com/office/drawing/2014/main" id="{7279059B-6E26-3F47-A2CD-6BD0AF1ED2B1}"/>
              </a:ext>
            </a:extLst>
          </p:cNvPr>
          <p:cNvPicPr>
            <a:picLocks noChangeAspect="1"/>
          </p:cNvPicPr>
          <p:nvPr/>
        </p:nvPicPr>
        <p:blipFill>
          <a:blip r:embed="rId6"/>
          <a:stretch>
            <a:fillRect/>
          </a:stretch>
        </p:blipFill>
        <p:spPr>
          <a:xfrm>
            <a:off x="4936604" y="5095925"/>
            <a:ext cx="1564392" cy="1420824"/>
          </a:xfrm>
          <a:prstGeom prst="rect">
            <a:avLst/>
          </a:prstGeom>
        </p:spPr>
      </p:pic>
      <p:sp>
        <p:nvSpPr>
          <p:cNvPr id="23" name="TextBox 22">
            <a:extLst>
              <a:ext uri="{FF2B5EF4-FFF2-40B4-BE49-F238E27FC236}">
                <a16:creationId xmlns:a16="http://schemas.microsoft.com/office/drawing/2014/main" id="{AC64BCDA-03E4-A947-AB5B-603360583589}"/>
              </a:ext>
            </a:extLst>
          </p:cNvPr>
          <p:cNvSpPr txBox="1"/>
          <p:nvPr/>
        </p:nvSpPr>
        <p:spPr>
          <a:xfrm>
            <a:off x="8352354" y="4679164"/>
            <a:ext cx="3162276" cy="861774"/>
          </a:xfrm>
          <a:prstGeom prst="rect">
            <a:avLst/>
          </a:prstGeom>
          <a:noFill/>
        </p:spPr>
        <p:txBody>
          <a:bodyPr wrap="none" rtlCol="0">
            <a:spAutoFit/>
          </a:bodyPr>
          <a:lstStyle/>
          <a:p>
            <a:r>
              <a:rPr lang="en-US" sz="5000" b="1" dirty="0"/>
              <a:t>Questions?</a:t>
            </a:r>
          </a:p>
        </p:txBody>
      </p:sp>
    </p:spTree>
    <p:extLst>
      <p:ext uri="{BB962C8B-B14F-4D97-AF65-F5344CB8AC3E}">
        <p14:creationId xmlns:p14="http://schemas.microsoft.com/office/powerpoint/2010/main" val="2128381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Nitrogen Management Scenario Tool</a:t>
            </a:r>
          </a:p>
        </p:txBody>
      </p:sp>
      <p:sp>
        <p:nvSpPr>
          <p:cNvPr id="3" name="Subtitle 2"/>
          <p:cNvSpPr>
            <a:spLocks noGrp="1"/>
          </p:cNvSpPr>
          <p:nvPr>
            <p:ph type="subTitle" idx="1"/>
          </p:nvPr>
        </p:nvSpPr>
        <p:spPr/>
        <p:txBody>
          <a:bodyPr>
            <a:normAutofit fontScale="85000" lnSpcReduction="20000"/>
          </a:bodyPr>
          <a:lstStyle/>
          <a:p>
            <a:pPr>
              <a:spcBef>
                <a:spcPts val="600"/>
              </a:spcBef>
            </a:pPr>
            <a:r>
              <a:rPr lang="en-US" dirty="0"/>
              <a:t>Lindsey Ruhl</a:t>
            </a:r>
          </a:p>
          <a:p>
            <a:pPr>
              <a:spcBef>
                <a:spcPts val="600"/>
              </a:spcBef>
            </a:pPr>
            <a:r>
              <a:rPr lang="en-US" dirty="0"/>
              <a:t>UVM Extension</a:t>
            </a:r>
          </a:p>
          <a:p>
            <a:pPr>
              <a:spcBef>
                <a:spcPts val="600"/>
              </a:spcBef>
            </a:pPr>
            <a:r>
              <a:rPr lang="en-US" dirty="0"/>
              <a:t>Agronomy Outreach Professional</a:t>
            </a:r>
          </a:p>
          <a:p>
            <a:pPr>
              <a:spcBef>
                <a:spcPts val="600"/>
              </a:spcBef>
            </a:pPr>
            <a:r>
              <a:rPr lang="en-US" dirty="0"/>
              <a:t>2019 NOFA Conference</a:t>
            </a:r>
          </a:p>
        </p:txBody>
      </p:sp>
    </p:spTree>
    <p:extLst>
      <p:ext uri="{BB962C8B-B14F-4D97-AF65-F5344CB8AC3E}">
        <p14:creationId xmlns:p14="http://schemas.microsoft.com/office/powerpoint/2010/main" val="3867838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29056" y="1234440"/>
            <a:ext cx="10533888" cy="4389120"/>
          </a:xfrm>
          <a:prstGeom prst="rect">
            <a:avLst/>
          </a:prstGeom>
          <a:ln>
            <a:solidFill>
              <a:schemeClr val="bg1"/>
            </a:solidFill>
          </a:ln>
        </p:spPr>
      </p:pic>
    </p:spTree>
    <p:extLst>
      <p:ext uri="{BB962C8B-B14F-4D97-AF65-F5344CB8AC3E}">
        <p14:creationId xmlns:p14="http://schemas.microsoft.com/office/powerpoint/2010/main" val="277672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3;&#10;&#13;&#10;Description automatically generated">
            <a:extLst>
              <a:ext uri="{FF2B5EF4-FFF2-40B4-BE49-F238E27FC236}">
                <a16:creationId xmlns:a16="http://schemas.microsoft.com/office/drawing/2014/main" id="{9EE8FEB7-556C-0A4C-A002-8867CAEED386}"/>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28948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961" y="389042"/>
            <a:ext cx="10961750" cy="1330706"/>
          </a:xfrm>
        </p:spPr>
        <p:txBody>
          <a:bodyPr/>
          <a:lstStyle/>
          <a:p>
            <a:r>
              <a:rPr lang="en-US" dirty="0">
                <a:solidFill>
                  <a:schemeClr val="tx1"/>
                </a:solidFill>
              </a:rPr>
              <a:t>Who helped make this?</a:t>
            </a:r>
          </a:p>
        </p:txBody>
      </p:sp>
      <p:sp>
        <p:nvSpPr>
          <p:cNvPr id="3" name="Text Placeholder 2"/>
          <p:cNvSpPr>
            <a:spLocks noGrp="1"/>
          </p:cNvSpPr>
          <p:nvPr>
            <p:ph type="body" sz="quarter" idx="13"/>
          </p:nvPr>
        </p:nvSpPr>
        <p:spPr>
          <a:xfrm>
            <a:off x="1070564" y="1496822"/>
            <a:ext cx="8799577" cy="3810250"/>
          </a:xfrm>
        </p:spPr>
        <p:txBody>
          <a:bodyPr>
            <a:normAutofit fontScale="55000" lnSpcReduction="20000"/>
          </a:bodyPr>
          <a:lstStyle/>
          <a:p>
            <a:r>
              <a:rPr lang="en-US" dirty="0"/>
              <a:t>Project </a:t>
            </a:r>
            <a:r>
              <a:rPr lang="en-US" dirty="0">
                <a:latin typeface="Raleway SemiBold" panose="020B0703030101060003" pitchFamily="34" charset="0"/>
              </a:rPr>
              <a:t>Leads</a:t>
            </a:r>
          </a:p>
          <a:p>
            <a:pPr marL="403225" indent="-177800">
              <a:buClr>
                <a:schemeClr val="bg1"/>
              </a:buClr>
              <a:buSzPct val="100000"/>
              <a:buFont typeface="Arial" panose="020B0604020202020204" pitchFamily="34" charset="0"/>
              <a:buChar char="•"/>
            </a:pPr>
            <a:r>
              <a:rPr lang="en-US" dirty="0">
                <a:latin typeface="Raleway SemiBold" panose="020B0703030101060003" pitchFamily="34" charset="0"/>
              </a:rPr>
              <a:t>Michelle Wander, Professor of Soil Fertility/Ecology, University of Illinois</a:t>
            </a:r>
          </a:p>
          <a:p>
            <a:pPr marL="403225" indent="-177800">
              <a:buClr>
                <a:schemeClr val="bg1"/>
              </a:buClr>
              <a:buSzPct val="100000"/>
              <a:buFont typeface="Arial" panose="020B0604020202020204" pitchFamily="34" charset="0"/>
              <a:buChar char="•"/>
            </a:pPr>
            <a:r>
              <a:rPr lang="en-US" dirty="0">
                <a:latin typeface="Raleway SemiBold" panose="020B0703030101060003" pitchFamily="34" charset="0"/>
              </a:rPr>
              <a:t>Heather Darby, Associate Professor of Agronomy, University of Vermont Extension</a:t>
            </a:r>
          </a:p>
          <a:p>
            <a:r>
              <a:rPr lang="en-US" dirty="0">
                <a:latin typeface="Raleway SemiBold" panose="020B0703030101060003" pitchFamily="34" charset="0"/>
              </a:rPr>
              <a:t>Model Work</a:t>
            </a:r>
          </a:p>
          <a:p>
            <a:pPr marL="403225" indent="-177800">
              <a:buClr>
                <a:schemeClr val="bg1"/>
              </a:buClr>
              <a:buSzPct val="100000"/>
              <a:buFont typeface="Arial" panose="020B0604020202020204" pitchFamily="34" charset="0"/>
              <a:buChar char="•"/>
            </a:pPr>
            <a:r>
              <a:rPr lang="en-US" dirty="0">
                <a:latin typeface="Raleway SemiBold" panose="020B0703030101060003" pitchFamily="34" charset="0"/>
              </a:rPr>
              <a:t>Ho-Young Kwon, Research Fellow, International Food Policy Research Institute</a:t>
            </a:r>
          </a:p>
          <a:p>
            <a:pPr marL="403225" indent="-177800">
              <a:buClr>
                <a:schemeClr val="bg1"/>
              </a:buClr>
              <a:buSzPct val="100000"/>
              <a:buFont typeface="Arial" panose="020B0604020202020204" pitchFamily="34" charset="0"/>
              <a:buChar char="•"/>
            </a:pPr>
            <a:r>
              <a:rPr lang="en-US" dirty="0">
                <a:latin typeface="Raleway SemiBold" panose="020B0703030101060003" pitchFamily="34" charset="0"/>
              </a:rPr>
              <a:t>Yushu Xia, Research Assistant, University of Illinois</a:t>
            </a:r>
          </a:p>
          <a:p>
            <a:pPr marL="403225" indent="-177800">
              <a:buClr>
                <a:schemeClr val="bg1"/>
              </a:buClr>
              <a:buSzPct val="100000"/>
              <a:buFont typeface="Arial" panose="020B0604020202020204" pitchFamily="34" charset="0"/>
              <a:buChar char="•"/>
            </a:pPr>
            <a:r>
              <a:rPr lang="en-US" dirty="0">
                <a:latin typeface="Raleway SemiBold" panose="020B0703030101060003" pitchFamily="34" charset="0"/>
              </a:rPr>
              <a:t>Carmen </a:t>
            </a:r>
            <a:r>
              <a:rPr lang="en-US" dirty="0" err="1">
                <a:latin typeface="Raleway SemiBold" panose="020B0703030101060003" pitchFamily="34" charset="0"/>
              </a:rPr>
              <a:t>Ugarte</a:t>
            </a:r>
            <a:r>
              <a:rPr lang="en-US" dirty="0">
                <a:latin typeface="Raleway SemiBold" panose="020B0703030101060003" pitchFamily="34" charset="0"/>
              </a:rPr>
              <a:t>, Research Specialist in </a:t>
            </a:r>
            <a:r>
              <a:rPr lang="en-US" dirty="0" err="1">
                <a:latin typeface="Raleway SemiBold" panose="020B0703030101060003" pitchFamily="34" charset="0"/>
              </a:rPr>
              <a:t>Agroecology</a:t>
            </a:r>
            <a:r>
              <a:rPr lang="en-US" dirty="0">
                <a:latin typeface="Raleway SemiBold" panose="020B0703030101060003" pitchFamily="34" charset="0"/>
              </a:rPr>
              <a:t>, University of Illinois</a:t>
            </a:r>
          </a:p>
          <a:p>
            <a:pPr marL="403225" indent="-177800">
              <a:buClr>
                <a:schemeClr val="bg1"/>
              </a:buClr>
              <a:buSzPct val="100000"/>
              <a:buFont typeface="Arial" panose="020B0604020202020204" pitchFamily="34" charset="0"/>
              <a:buChar char="•"/>
            </a:pPr>
            <a:r>
              <a:rPr lang="en-US" dirty="0">
                <a:latin typeface="Raleway SemiBold" panose="020B0703030101060003" pitchFamily="34" charset="0"/>
              </a:rPr>
              <a:t>Penelope Hobbs, goCrop Developer</a:t>
            </a:r>
          </a:p>
          <a:p>
            <a:r>
              <a:rPr lang="en-US" dirty="0">
                <a:latin typeface="Raleway SemiBold" panose="020B0703030101060003" pitchFamily="34" charset="0"/>
              </a:rPr>
              <a:t>Support</a:t>
            </a:r>
          </a:p>
          <a:p>
            <a:pPr marL="403225" indent="-177800">
              <a:buClr>
                <a:schemeClr val="bg1"/>
              </a:buClr>
              <a:buSzPct val="100000"/>
              <a:buFont typeface="Arial" panose="020B0604020202020204" pitchFamily="34" charset="0"/>
              <a:buChar char="•"/>
            </a:pPr>
            <a:r>
              <a:rPr lang="en-US" dirty="0">
                <a:latin typeface="Raleway SemiBold" panose="020B0703030101060003" pitchFamily="34" charset="0"/>
              </a:rPr>
              <a:t>Emily Marriott, </a:t>
            </a:r>
            <a:r>
              <a:rPr lang="en-US" dirty="0" err="1">
                <a:latin typeface="Raleway SemiBold" panose="020B0703030101060003" pitchFamily="34" charset="0"/>
              </a:rPr>
              <a:t>eOrganic</a:t>
            </a:r>
            <a:r>
              <a:rPr lang="en-US" dirty="0">
                <a:latin typeface="Raleway SemiBold" panose="020B0703030101060003" pitchFamily="34" charset="0"/>
              </a:rPr>
              <a:t> Soils Coordinator, University of Illinois</a:t>
            </a:r>
          </a:p>
          <a:p>
            <a:pPr marL="403225" indent="-177800">
              <a:buClr>
                <a:schemeClr val="bg1"/>
              </a:buClr>
              <a:buSzPct val="100000"/>
              <a:buFont typeface="Arial" panose="020B0604020202020204" pitchFamily="34" charset="0"/>
              <a:buChar char="•"/>
            </a:pPr>
            <a:r>
              <a:rPr lang="en-US" dirty="0">
                <a:latin typeface="Raleway SemiBold" panose="020B0703030101060003" pitchFamily="34" charset="0"/>
              </a:rPr>
              <a:t>Lindsey Ruhl, Agronomy Outreach Professional, University of Vermont Extension</a:t>
            </a:r>
          </a:p>
          <a:p>
            <a:r>
              <a:rPr lang="en-US" dirty="0">
                <a:latin typeface="Raleway SemiBold" panose="020B0703030101060003" pitchFamily="34" charset="0"/>
              </a:rPr>
              <a:t>Funded by: Organic Transitions Program of the USDA National Institute of Food and Agriculture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599" y="5792725"/>
            <a:ext cx="2721361" cy="5186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211" y="5718502"/>
            <a:ext cx="3561734" cy="5908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195" y="5580185"/>
            <a:ext cx="1976090" cy="775332"/>
          </a:xfrm>
          <a:prstGeom prst="rect">
            <a:avLst/>
          </a:prstGeom>
        </p:spPr>
      </p:pic>
      <p:pic>
        <p:nvPicPr>
          <p:cNvPr id="7" name="Picture 6"/>
          <p:cNvPicPr>
            <a:picLocks noChangeAspect="1" noChangeArrowheads="1"/>
          </p:cNvPicPr>
          <p:nvPr/>
        </p:nvPicPr>
        <p:blipFill>
          <a:blip r:embed="rId6" cstate="print"/>
          <a:srcRect l="1640" t="18906" r="80957" b="72380"/>
          <a:stretch>
            <a:fillRect/>
          </a:stretch>
        </p:blipFill>
        <p:spPr bwMode="auto">
          <a:xfrm>
            <a:off x="9594535" y="5718502"/>
            <a:ext cx="2063553" cy="646163"/>
          </a:xfrm>
          <a:prstGeom prst="rect">
            <a:avLst/>
          </a:prstGeom>
          <a:noFill/>
          <a:ln w="9525">
            <a:noFill/>
            <a:miter lim="800000"/>
            <a:headEnd/>
            <a:tailEnd/>
          </a:ln>
        </p:spPr>
      </p:pic>
    </p:spTree>
    <p:extLst>
      <p:ext uri="{BB962C8B-B14F-4D97-AF65-F5344CB8AC3E}">
        <p14:creationId xmlns:p14="http://schemas.microsoft.com/office/powerpoint/2010/main" val="4134694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What does the Nitrogen Management Scenario Tool do?</a:t>
            </a:r>
          </a:p>
        </p:txBody>
      </p:sp>
      <p:sp>
        <p:nvSpPr>
          <p:cNvPr id="3" name="Text Placeholder 2"/>
          <p:cNvSpPr>
            <a:spLocks noGrp="1"/>
          </p:cNvSpPr>
          <p:nvPr>
            <p:ph type="body" sz="quarter" idx="13"/>
          </p:nvPr>
        </p:nvSpPr>
        <p:spPr>
          <a:xfrm>
            <a:off x="1917091" y="2339948"/>
            <a:ext cx="3340070" cy="3810250"/>
          </a:xfrm>
        </p:spPr>
        <p:txBody>
          <a:bodyPr>
            <a:normAutofit lnSpcReduction="10000"/>
          </a:bodyPr>
          <a:lstStyle/>
          <a:p>
            <a:r>
              <a:rPr lang="en-US" sz="2400" u="sng" dirty="0"/>
              <a:t>Outputs</a:t>
            </a:r>
            <a:endParaRPr lang="en-US" u="sng" dirty="0"/>
          </a:p>
          <a:p>
            <a:pPr marL="403225" indent="-177800">
              <a:buClr>
                <a:schemeClr val="bg1"/>
              </a:buClr>
              <a:buSzPct val="100000"/>
              <a:buFont typeface="Arial" panose="020B0604020202020204" pitchFamily="34" charset="0"/>
              <a:buChar char="•"/>
            </a:pPr>
            <a:r>
              <a:rPr lang="en-US" dirty="0"/>
              <a:t>Plant available N</a:t>
            </a:r>
          </a:p>
          <a:p>
            <a:pPr marL="403225" indent="-177800">
              <a:buClr>
                <a:schemeClr val="bg1"/>
              </a:buClr>
              <a:buSzPct val="100000"/>
              <a:buFont typeface="Arial" panose="020B0604020202020204" pitchFamily="34" charset="0"/>
              <a:buChar char="•"/>
            </a:pPr>
            <a:r>
              <a:rPr lang="en-US" dirty="0"/>
              <a:t>Leached N</a:t>
            </a:r>
          </a:p>
          <a:p>
            <a:pPr marL="403225" indent="-177800">
              <a:buClr>
                <a:schemeClr val="bg1"/>
              </a:buClr>
              <a:buSzPct val="100000"/>
              <a:buFont typeface="Arial" panose="020B0604020202020204" pitchFamily="34" charset="0"/>
              <a:buChar char="•"/>
            </a:pPr>
            <a:r>
              <a:rPr lang="en-US" dirty="0"/>
              <a:t>Soil organic matter</a:t>
            </a:r>
          </a:p>
          <a:p>
            <a:pPr marL="403225" indent="-177800">
              <a:buClr>
                <a:schemeClr val="bg1"/>
              </a:buClr>
              <a:buSzPct val="100000"/>
              <a:buFont typeface="Arial" panose="020B0604020202020204" pitchFamily="34" charset="0"/>
              <a:buChar char="•"/>
            </a:pPr>
            <a:r>
              <a:rPr lang="en-US" dirty="0"/>
              <a:t>Water holding capacity</a:t>
            </a:r>
          </a:p>
          <a:p>
            <a:pPr marL="403225" indent="-177800">
              <a:buClr>
                <a:schemeClr val="bg1"/>
              </a:buClr>
              <a:buSzPct val="100000"/>
              <a:buFont typeface="Arial" panose="020B0604020202020204" pitchFamily="34" charset="0"/>
              <a:buChar char="•"/>
            </a:pPr>
            <a:r>
              <a:rPr lang="en-US" dirty="0"/>
              <a:t>N</a:t>
            </a:r>
            <a:r>
              <a:rPr lang="en-US" baseline="-25000" dirty="0"/>
              <a:t>2</a:t>
            </a:r>
            <a:r>
              <a:rPr lang="en-US" dirty="0"/>
              <a:t>O emissions</a:t>
            </a:r>
          </a:p>
        </p:txBody>
      </p:sp>
      <p:sp>
        <p:nvSpPr>
          <p:cNvPr id="4" name="Text Placeholder 3"/>
          <p:cNvSpPr>
            <a:spLocks noGrp="1"/>
          </p:cNvSpPr>
          <p:nvPr>
            <p:ph type="body" sz="quarter" idx="14"/>
          </p:nvPr>
        </p:nvSpPr>
        <p:spPr>
          <a:xfrm>
            <a:off x="6601227" y="2292296"/>
            <a:ext cx="4532938" cy="3810250"/>
          </a:xfrm>
        </p:spPr>
        <p:txBody>
          <a:bodyPr/>
          <a:lstStyle/>
          <a:p>
            <a:r>
              <a:rPr lang="en-US" sz="2400" u="sng" dirty="0"/>
              <a:t>Scenarios, based on rotations</a:t>
            </a:r>
          </a:p>
          <a:p>
            <a:pPr marL="403225" indent="-177800">
              <a:buClr>
                <a:schemeClr val="bg1"/>
              </a:buClr>
              <a:buSzPct val="100000"/>
              <a:buFont typeface="Arial" panose="020B0604020202020204" pitchFamily="34" charset="0"/>
              <a:buChar char="•"/>
            </a:pPr>
            <a:r>
              <a:rPr lang="en-US" dirty="0"/>
              <a:t>Weather variability</a:t>
            </a:r>
          </a:p>
          <a:p>
            <a:pPr marL="403225" indent="-177800">
              <a:buClr>
                <a:schemeClr val="bg1"/>
              </a:buClr>
              <a:buSzPct val="100000"/>
              <a:buFont typeface="Arial" panose="020B0604020202020204" pitchFamily="34" charset="0"/>
              <a:buChar char="•"/>
            </a:pPr>
            <a:r>
              <a:rPr lang="en-US" dirty="0"/>
              <a:t>Year in rotation</a:t>
            </a:r>
          </a:p>
          <a:p>
            <a:pPr marL="403225" indent="-177800">
              <a:buClr>
                <a:schemeClr val="bg1"/>
              </a:buClr>
              <a:buSzPct val="100000"/>
              <a:buFont typeface="Arial" panose="020B0604020202020204" pitchFamily="34" charset="0"/>
              <a:buChar char="•"/>
            </a:pPr>
            <a:r>
              <a:rPr lang="en-US" dirty="0"/>
              <a:t>Timing of fertility</a:t>
            </a:r>
          </a:p>
          <a:p>
            <a:pPr marL="403225" indent="-177800">
              <a:buClr>
                <a:schemeClr val="bg1"/>
              </a:buClr>
              <a:buSzPct val="100000"/>
              <a:buFont typeface="Arial" panose="020B0604020202020204" pitchFamily="34" charset="0"/>
              <a:buChar char="•"/>
            </a:pPr>
            <a:r>
              <a:rPr lang="en-US" dirty="0"/>
              <a:t>Style of tillage</a:t>
            </a:r>
          </a:p>
          <a:p>
            <a:pPr marL="403225" indent="-177800">
              <a:buClr>
                <a:schemeClr val="bg1"/>
              </a:buClr>
              <a:buSzPct val="100000"/>
              <a:buFont typeface="Arial" panose="020B0604020202020204" pitchFamily="34" charset="0"/>
              <a:buChar char="•"/>
            </a:pPr>
            <a:r>
              <a:rPr lang="en-US" dirty="0"/>
              <a:t>Use of cover crops</a:t>
            </a:r>
          </a:p>
        </p:txBody>
      </p:sp>
    </p:spTree>
    <p:extLst>
      <p:ext uri="{BB962C8B-B14F-4D97-AF65-F5344CB8AC3E}">
        <p14:creationId xmlns:p14="http://schemas.microsoft.com/office/powerpoint/2010/main" val="766001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24" y="602869"/>
            <a:ext cx="10961750" cy="1330706"/>
          </a:xfrm>
        </p:spPr>
        <p:txBody>
          <a:bodyPr/>
          <a:lstStyle/>
          <a:p>
            <a:r>
              <a:rPr lang="en-US" dirty="0">
                <a:solidFill>
                  <a:schemeClr val="tx1"/>
                </a:solidFill>
              </a:rPr>
              <a:t>How does the Nitrogen Management Scenario Tool work?</a:t>
            </a:r>
          </a:p>
        </p:txBody>
      </p:sp>
      <p:sp>
        <p:nvSpPr>
          <p:cNvPr id="3" name="Text Placeholder 2"/>
          <p:cNvSpPr>
            <a:spLocks noGrp="1"/>
          </p:cNvSpPr>
          <p:nvPr>
            <p:ph type="body" sz="quarter" idx="13"/>
          </p:nvPr>
        </p:nvSpPr>
        <p:spPr>
          <a:xfrm>
            <a:off x="345549" y="2443975"/>
            <a:ext cx="3473416" cy="3810250"/>
          </a:xfrm>
        </p:spPr>
        <p:txBody>
          <a:bodyPr>
            <a:noAutofit/>
          </a:bodyPr>
          <a:lstStyle/>
          <a:p>
            <a:pPr marL="403225" indent="-177800">
              <a:spcBef>
                <a:spcPts val="0"/>
              </a:spcBef>
              <a:buClr>
                <a:schemeClr val="bg1"/>
              </a:buClr>
              <a:buSzPct val="100000"/>
              <a:buFont typeface="Arial" panose="020B0604020202020204" pitchFamily="34" charset="0"/>
              <a:buChar char="•"/>
            </a:pPr>
            <a:r>
              <a:rPr lang="en-US" dirty="0" err="1"/>
              <a:t>DayCent</a:t>
            </a:r>
            <a:r>
              <a:rPr lang="en-US" dirty="0"/>
              <a:t> model</a:t>
            </a:r>
          </a:p>
          <a:p>
            <a:pPr marL="739775" lvl="1" indent="-177800">
              <a:spcBef>
                <a:spcPts val="0"/>
              </a:spcBef>
              <a:buClr>
                <a:schemeClr val="bg1"/>
              </a:buClr>
              <a:buSzPct val="100000"/>
              <a:buFont typeface="Arial" panose="020B0604020202020204" pitchFamily="34" charset="0"/>
              <a:buChar char="•"/>
            </a:pPr>
            <a:r>
              <a:rPr lang="en-US" sz="1400" dirty="0"/>
              <a:t>Soil Organic Matter </a:t>
            </a:r>
            <a:r>
              <a:rPr lang="en-US" sz="1400" dirty="0" err="1"/>
              <a:t>Submodel</a:t>
            </a:r>
            <a:endParaRPr lang="en-US" sz="1400" dirty="0"/>
          </a:p>
          <a:p>
            <a:pPr marL="739775" indent="-177800">
              <a:spcBef>
                <a:spcPts val="0"/>
              </a:spcBef>
              <a:buClr>
                <a:schemeClr val="bg1"/>
              </a:buClr>
              <a:buSzPct val="100000"/>
              <a:buFont typeface="Arial" panose="020B0604020202020204" pitchFamily="34" charset="0"/>
              <a:buChar char="•"/>
            </a:pPr>
            <a:r>
              <a:rPr lang="en-US" sz="1400" dirty="0"/>
              <a:t>County level</a:t>
            </a:r>
          </a:p>
          <a:p>
            <a:pPr marL="739775" indent="-177800">
              <a:spcBef>
                <a:spcPts val="0"/>
              </a:spcBef>
              <a:buClr>
                <a:schemeClr val="bg1"/>
              </a:buClr>
              <a:buSzPct val="100000"/>
              <a:buFont typeface="Arial" panose="020B0604020202020204" pitchFamily="34" charset="0"/>
              <a:buChar char="•"/>
            </a:pPr>
            <a:r>
              <a:rPr lang="en-US" sz="1400" dirty="0"/>
              <a:t>Land use history</a:t>
            </a:r>
          </a:p>
          <a:p>
            <a:pPr marL="739775" indent="-177800">
              <a:spcBef>
                <a:spcPts val="0"/>
              </a:spcBef>
              <a:buClr>
                <a:schemeClr val="bg1"/>
              </a:buClr>
              <a:buSzPct val="100000"/>
              <a:buFont typeface="Arial" panose="020B0604020202020204" pitchFamily="34" charset="0"/>
              <a:buChar char="•"/>
            </a:pPr>
            <a:r>
              <a:rPr lang="en-US" sz="1400" dirty="0"/>
              <a:t>Climate</a:t>
            </a:r>
          </a:p>
          <a:p>
            <a:pPr marL="739775" indent="-177800">
              <a:spcBef>
                <a:spcPts val="0"/>
              </a:spcBef>
              <a:buClr>
                <a:schemeClr val="bg1"/>
              </a:buClr>
              <a:buSzPct val="100000"/>
              <a:buFont typeface="Arial" panose="020B0604020202020204" pitchFamily="34" charset="0"/>
              <a:buChar char="•"/>
            </a:pPr>
            <a:r>
              <a:rPr lang="en-US" sz="1400" dirty="0"/>
              <a:t>Soil type </a:t>
            </a:r>
            <a:r>
              <a:rPr lang="en-US" sz="1100" dirty="0"/>
              <a:t>(bulk density, pH, erosion,  </a:t>
            </a:r>
          </a:p>
          <a:p>
            <a:pPr marL="561975">
              <a:spcBef>
                <a:spcPts val="0"/>
              </a:spcBef>
              <a:buClr>
                <a:schemeClr val="bg1"/>
              </a:buClr>
              <a:buSzPct val="100000"/>
            </a:pPr>
            <a:r>
              <a:rPr lang="en-US" sz="1100" dirty="0"/>
              <a:t>                             texture)</a:t>
            </a:r>
          </a:p>
          <a:p>
            <a:pPr marL="739775" indent="-177800">
              <a:spcBef>
                <a:spcPts val="0"/>
              </a:spcBef>
              <a:buClr>
                <a:schemeClr val="bg1"/>
              </a:buClr>
              <a:buSzPct val="100000"/>
              <a:buFont typeface="Arial" panose="020B0604020202020204" pitchFamily="34" charset="0"/>
              <a:buChar char="•"/>
            </a:pPr>
            <a:r>
              <a:rPr lang="en-US" sz="1400" dirty="0"/>
              <a:t>Estimate of carbon inputs</a:t>
            </a:r>
          </a:p>
        </p:txBody>
      </p:sp>
      <p:sp>
        <p:nvSpPr>
          <p:cNvPr id="4" name="Text Placeholder 3"/>
          <p:cNvSpPr>
            <a:spLocks noGrp="1"/>
          </p:cNvSpPr>
          <p:nvPr>
            <p:ph type="body" sz="quarter" idx="14"/>
          </p:nvPr>
        </p:nvSpPr>
        <p:spPr>
          <a:xfrm>
            <a:off x="7875896" y="2014756"/>
            <a:ext cx="3658878" cy="3810250"/>
          </a:xfrm>
        </p:spPr>
        <p:txBody>
          <a:bodyPr>
            <a:normAutofit fontScale="77500" lnSpcReduction="20000"/>
          </a:bodyPr>
          <a:lstStyle/>
          <a:p>
            <a:pPr algn="ctr">
              <a:spcBef>
                <a:spcPts val="0"/>
              </a:spcBef>
            </a:pPr>
            <a:r>
              <a:rPr lang="en-US" sz="2000" u="sng" dirty="0"/>
              <a:t>Field Validation</a:t>
            </a:r>
          </a:p>
          <a:p>
            <a:pPr algn="ctr">
              <a:spcBef>
                <a:spcPts val="0"/>
              </a:spcBef>
            </a:pPr>
            <a:endParaRPr lang="en-US" sz="500" u="sng" dirty="0"/>
          </a:p>
          <a:p>
            <a:pPr marL="403225" indent="-177800">
              <a:spcBef>
                <a:spcPts val="0"/>
              </a:spcBef>
              <a:buClr>
                <a:schemeClr val="bg1"/>
              </a:buClr>
              <a:buSzPct val="100000"/>
              <a:buFont typeface="Arial" panose="020B0604020202020204" pitchFamily="34" charset="0"/>
              <a:buChar char="•"/>
            </a:pPr>
            <a:r>
              <a:rPr lang="en-US" dirty="0"/>
              <a:t>Long-term SOM data from 10 experimental sites</a:t>
            </a:r>
          </a:p>
          <a:p>
            <a:pPr marL="403225" indent="-177800">
              <a:spcBef>
                <a:spcPts val="0"/>
              </a:spcBef>
              <a:buClr>
                <a:schemeClr val="bg1"/>
              </a:buClr>
              <a:buSzPct val="100000"/>
              <a:buFont typeface="Arial" panose="020B0604020202020204" pitchFamily="34" charset="0"/>
              <a:buChar char="•"/>
            </a:pPr>
            <a:r>
              <a:rPr lang="en-US" dirty="0"/>
              <a:t>Management histories of 72 Illinois farms</a:t>
            </a:r>
          </a:p>
          <a:p>
            <a:pPr marL="403225" indent="-177800">
              <a:spcBef>
                <a:spcPts val="0"/>
              </a:spcBef>
              <a:buClr>
                <a:schemeClr val="bg1"/>
              </a:buClr>
              <a:buSzPct val="100000"/>
              <a:buFont typeface="Arial" panose="020B0604020202020204" pitchFamily="34" charset="0"/>
              <a:buChar char="•"/>
            </a:pPr>
            <a:r>
              <a:rPr lang="en-US" dirty="0"/>
              <a:t>Cover crop and soil samples collected from</a:t>
            </a:r>
          </a:p>
          <a:p>
            <a:pPr marL="860425" indent="-177800" defTabSz="739775">
              <a:spcBef>
                <a:spcPts val="0"/>
              </a:spcBef>
              <a:buClr>
                <a:schemeClr val="bg1"/>
              </a:buClr>
              <a:buSzPct val="100000"/>
              <a:buFont typeface="Arial" panose="020B0604020202020204" pitchFamily="34" charset="0"/>
              <a:buChar char="•"/>
              <a:tabLst>
                <a:tab pos="806450" algn="l"/>
              </a:tabLst>
            </a:pPr>
            <a:r>
              <a:rPr lang="en-US" sz="1400" dirty="0"/>
              <a:t>10 fields in NY</a:t>
            </a:r>
          </a:p>
          <a:p>
            <a:pPr marL="860425" indent="-177800" defTabSz="739775">
              <a:spcBef>
                <a:spcPts val="0"/>
              </a:spcBef>
              <a:buClr>
                <a:schemeClr val="bg1"/>
              </a:buClr>
              <a:buSzPct val="100000"/>
              <a:buFont typeface="Arial" panose="020B0604020202020204" pitchFamily="34" charset="0"/>
              <a:buChar char="•"/>
              <a:tabLst>
                <a:tab pos="806450" algn="l"/>
              </a:tabLst>
            </a:pPr>
            <a:r>
              <a:rPr lang="en-US" sz="1400" dirty="0"/>
              <a:t>9 fields in VT</a:t>
            </a:r>
          </a:p>
          <a:p>
            <a:pPr marL="860425" indent="-177800" defTabSz="739775">
              <a:spcBef>
                <a:spcPts val="0"/>
              </a:spcBef>
              <a:buClr>
                <a:schemeClr val="bg1"/>
              </a:buClr>
              <a:buSzPct val="100000"/>
              <a:buFont typeface="Arial" panose="020B0604020202020204" pitchFamily="34" charset="0"/>
              <a:buChar char="•"/>
              <a:tabLst>
                <a:tab pos="806450" algn="l"/>
              </a:tabLst>
            </a:pPr>
            <a:r>
              <a:rPr lang="en-US" sz="1400" dirty="0"/>
              <a:t>24 fields in IL</a:t>
            </a:r>
          </a:p>
          <a:p>
            <a:pPr marL="403225" indent="-177800">
              <a:spcBef>
                <a:spcPts val="0"/>
              </a:spcBef>
              <a:buClr>
                <a:schemeClr val="bg1"/>
              </a:buClr>
              <a:buSzPct val="100000"/>
              <a:buFont typeface="Arial" panose="020B0604020202020204" pitchFamily="34" charset="0"/>
              <a:buChar char="•"/>
            </a:pPr>
            <a:r>
              <a:rPr lang="en-US" dirty="0"/>
              <a:t>Greenhouse gas samples collected from</a:t>
            </a:r>
          </a:p>
          <a:p>
            <a:pPr marL="914400" indent="-165100">
              <a:spcBef>
                <a:spcPts val="0"/>
              </a:spcBef>
              <a:buClr>
                <a:schemeClr val="bg1"/>
              </a:buClr>
              <a:buSzPct val="100000"/>
              <a:buFont typeface="Arial" panose="020B0604020202020204" pitchFamily="34" charset="0"/>
              <a:buChar char="•"/>
            </a:pPr>
            <a:r>
              <a:rPr lang="en-US" sz="1400" dirty="0"/>
              <a:t>2 farms in VT</a:t>
            </a:r>
          </a:p>
          <a:p>
            <a:pPr marL="914400" indent="-165100">
              <a:spcBef>
                <a:spcPts val="0"/>
              </a:spcBef>
              <a:buClr>
                <a:schemeClr val="bg1"/>
              </a:buClr>
              <a:buSzPct val="100000"/>
              <a:buFont typeface="Arial" panose="020B0604020202020204" pitchFamily="34" charset="0"/>
              <a:buChar char="•"/>
            </a:pPr>
            <a:r>
              <a:rPr lang="en-US" sz="1400" dirty="0"/>
              <a:t>3 farms in IL</a:t>
            </a:r>
          </a:p>
        </p:txBody>
      </p:sp>
      <p:sp>
        <p:nvSpPr>
          <p:cNvPr id="5" name="Rectangle 4"/>
          <p:cNvSpPr/>
          <p:nvPr/>
        </p:nvSpPr>
        <p:spPr>
          <a:xfrm>
            <a:off x="3416757" y="2414866"/>
            <a:ext cx="3917576" cy="2123658"/>
          </a:xfrm>
          <a:prstGeom prst="rect">
            <a:avLst/>
          </a:prstGeom>
        </p:spPr>
        <p:txBody>
          <a:bodyPr wrap="square">
            <a:spAutoFit/>
          </a:bodyPr>
          <a:lstStyle/>
          <a:p>
            <a:pPr marL="403225" indent="-177800">
              <a:buClr>
                <a:schemeClr val="bg1"/>
              </a:buClr>
              <a:buSzPct val="100000"/>
              <a:buFont typeface="Arial" panose="020B0604020202020204" pitchFamily="34" charset="0"/>
              <a:buChar char="•"/>
            </a:pPr>
            <a:r>
              <a:rPr lang="en-US" dirty="0">
                <a:solidFill>
                  <a:schemeClr val="bg1"/>
                </a:solidFill>
                <a:latin typeface="Raleway SemiBold" panose="020B0703030101060003" pitchFamily="34" charset="0"/>
              </a:rPr>
              <a:t>IPCC guidelines for greenhouse gas accounting</a:t>
            </a:r>
          </a:p>
          <a:p>
            <a:pPr marL="225425">
              <a:buClr>
                <a:schemeClr val="bg1"/>
              </a:buClr>
              <a:buSzPct val="100000"/>
            </a:pPr>
            <a:endParaRPr lang="en-US" dirty="0">
              <a:solidFill>
                <a:schemeClr val="bg1"/>
              </a:solidFill>
              <a:latin typeface="Raleway SemiBold" panose="020B0703030101060003" pitchFamily="34" charset="0"/>
            </a:endParaRPr>
          </a:p>
          <a:p>
            <a:pPr marL="403225" indent="-177800">
              <a:buClr>
                <a:schemeClr val="bg1"/>
              </a:buClr>
              <a:buSzPct val="100000"/>
              <a:buFont typeface="Arial" panose="020B0604020202020204" pitchFamily="34" charset="0"/>
              <a:buChar char="•"/>
            </a:pPr>
            <a:r>
              <a:rPr lang="en-US" dirty="0">
                <a:solidFill>
                  <a:schemeClr val="bg1"/>
                </a:solidFill>
                <a:latin typeface="Raleway SemiBold" panose="020B0703030101060003" pitchFamily="34" charset="0"/>
              </a:rPr>
              <a:t>Meta-analysis of yields and decomposition</a:t>
            </a:r>
          </a:p>
          <a:p>
            <a:pPr marL="860425" lvl="1" indent="-177800">
              <a:buClr>
                <a:schemeClr val="bg1"/>
              </a:buClr>
              <a:buSzPct val="100000"/>
              <a:buFont typeface="Arial" panose="020B0604020202020204" pitchFamily="34" charset="0"/>
              <a:buChar char="•"/>
            </a:pPr>
            <a:r>
              <a:rPr lang="en-US" sz="1400" dirty="0">
                <a:solidFill>
                  <a:schemeClr val="bg1"/>
                </a:solidFill>
                <a:latin typeface="Raleway SemiBold" panose="020B0703030101060003" pitchFamily="34" charset="0"/>
              </a:rPr>
              <a:t>Yields</a:t>
            </a:r>
          </a:p>
          <a:p>
            <a:pPr marL="860425" lvl="1" indent="-177800">
              <a:buClr>
                <a:schemeClr val="bg1"/>
              </a:buClr>
              <a:buSzPct val="100000"/>
              <a:buFont typeface="Arial" panose="020B0604020202020204" pitchFamily="34" charset="0"/>
              <a:buChar char="•"/>
            </a:pPr>
            <a:r>
              <a:rPr lang="en-US" sz="1400" dirty="0">
                <a:solidFill>
                  <a:schemeClr val="bg1"/>
                </a:solidFill>
                <a:latin typeface="Raleway SemiBold" panose="020B0703030101060003" pitchFamily="34" charset="0"/>
              </a:rPr>
              <a:t>C:N ratios</a:t>
            </a:r>
          </a:p>
          <a:p>
            <a:pPr marL="860425" lvl="1" indent="-177800">
              <a:buClr>
                <a:schemeClr val="bg1"/>
              </a:buClr>
              <a:buSzPct val="100000"/>
              <a:buFont typeface="Arial" panose="020B0604020202020204" pitchFamily="34" charset="0"/>
              <a:buChar char="•"/>
            </a:pPr>
            <a:r>
              <a:rPr lang="en-US" sz="1400" dirty="0" err="1">
                <a:solidFill>
                  <a:schemeClr val="bg1"/>
                </a:solidFill>
                <a:latin typeface="Raleway SemiBold" panose="020B0703030101060003" pitchFamily="34" charset="0"/>
              </a:rPr>
              <a:t>Root:shoot</a:t>
            </a:r>
            <a:r>
              <a:rPr lang="en-US" sz="1400" dirty="0">
                <a:solidFill>
                  <a:schemeClr val="bg1"/>
                </a:solidFill>
                <a:latin typeface="Raleway SemiBold" panose="020B0703030101060003" pitchFamily="34" charset="0"/>
              </a:rPr>
              <a:t> ratios</a:t>
            </a:r>
          </a:p>
        </p:txBody>
      </p:sp>
      <p:sp>
        <p:nvSpPr>
          <p:cNvPr id="6" name="TextBox 5"/>
          <p:cNvSpPr txBox="1"/>
          <p:nvPr/>
        </p:nvSpPr>
        <p:spPr>
          <a:xfrm>
            <a:off x="573024" y="2014756"/>
            <a:ext cx="6473235" cy="400110"/>
          </a:xfrm>
          <a:prstGeom prst="rect">
            <a:avLst/>
          </a:prstGeom>
          <a:noFill/>
        </p:spPr>
        <p:txBody>
          <a:bodyPr wrap="square" rtlCol="0">
            <a:spAutoFit/>
          </a:bodyPr>
          <a:lstStyle/>
          <a:p>
            <a:pPr algn="ctr"/>
            <a:r>
              <a:rPr lang="en-US" sz="2000" u="sng" dirty="0">
                <a:solidFill>
                  <a:schemeClr val="bg1"/>
                </a:solidFill>
                <a:latin typeface="Raleway SemiBold" panose="020B0703030101060003" pitchFamily="34" charset="0"/>
              </a:rPr>
              <a:t>Based On</a:t>
            </a:r>
          </a:p>
        </p:txBody>
      </p:sp>
      <p:sp>
        <p:nvSpPr>
          <p:cNvPr id="7" name="Rectangle 6"/>
          <p:cNvSpPr/>
          <p:nvPr/>
        </p:nvSpPr>
        <p:spPr>
          <a:xfrm>
            <a:off x="573023" y="2608675"/>
            <a:ext cx="6473235" cy="34178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014447" y="2014756"/>
            <a:ext cx="3520327" cy="38102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882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24" y="552069"/>
            <a:ext cx="10961750" cy="1330706"/>
          </a:xfrm>
        </p:spPr>
        <p:txBody>
          <a:bodyPr/>
          <a:lstStyle/>
          <a:p>
            <a:r>
              <a:rPr lang="en-US" dirty="0">
                <a:solidFill>
                  <a:schemeClr val="tx1"/>
                </a:solidFill>
              </a:rPr>
              <a:t>What are the limitations of Nitrogen Management Scenario Tool?</a:t>
            </a:r>
          </a:p>
        </p:txBody>
      </p:sp>
      <p:sp>
        <p:nvSpPr>
          <p:cNvPr id="5" name="Text Placeholder 4"/>
          <p:cNvSpPr>
            <a:spLocks noGrp="1"/>
          </p:cNvSpPr>
          <p:nvPr>
            <p:ph type="body" sz="quarter" idx="13"/>
          </p:nvPr>
        </p:nvSpPr>
        <p:spPr/>
        <p:txBody>
          <a:bodyPr/>
          <a:lstStyle/>
          <a:p>
            <a:pPr marL="403225" indent="-177800">
              <a:buClr>
                <a:schemeClr val="bg1"/>
              </a:buClr>
              <a:buSzPct val="100000"/>
              <a:buFont typeface="Arial" panose="020B0604020202020204" pitchFamily="34" charset="0"/>
              <a:buChar char="•"/>
            </a:pPr>
            <a:r>
              <a:rPr lang="en-US" dirty="0"/>
              <a:t>Based on models</a:t>
            </a:r>
          </a:p>
          <a:p>
            <a:pPr marL="403225" indent="-177800">
              <a:buClr>
                <a:schemeClr val="bg1"/>
              </a:buClr>
              <a:buSzPct val="100000"/>
              <a:buFont typeface="Arial" panose="020B0604020202020204" pitchFamily="34" charset="0"/>
              <a:buChar char="•"/>
            </a:pPr>
            <a:r>
              <a:rPr lang="en-US" dirty="0"/>
              <a:t>Based on county level data</a:t>
            </a:r>
          </a:p>
          <a:p>
            <a:pPr marL="403225" indent="-177800">
              <a:buClr>
                <a:schemeClr val="bg1"/>
              </a:buClr>
              <a:buSzPct val="100000"/>
              <a:buFont typeface="Arial" panose="020B0604020202020204" pitchFamily="34" charset="0"/>
              <a:buChar char="•"/>
            </a:pPr>
            <a:r>
              <a:rPr lang="en-US" dirty="0"/>
              <a:t>Not absolute values</a:t>
            </a:r>
          </a:p>
          <a:p>
            <a:endParaRPr lang="en-US" dirty="0"/>
          </a:p>
        </p:txBody>
      </p:sp>
      <p:pic>
        <p:nvPicPr>
          <p:cNvPr id="7" name="Picture 6"/>
          <p:cNvPicPr>
            <a:picLocks noChangeAspect="1"/>
          </p:cNvPicPr>
          <p:nvPr/>
        </p:nvPicPr>
        <p:blipFill>
          <a:blip r:embed="rId3"/>
          <a:stretch>
            <a:fillRect/>
          </a:stretch>
        </p:blipFill>
        <p:spPr>
          <a:xfrm>
            <a:off x="4654749" y="1982531"/>
            <a:ext cx="6880025" cy="4389120"/>
          </a:xfrm>
          <a:prstGeom prst="rect">
            <a:avLst/>
          </a:prstGeom>
          <a:ln>
            <a:solidFill>
              <a:schemeClr val="bg1"/>
            </a:solidFill>
          </a:ln>
        </p:spPr>
      </p:pic>
    </p:spTree>
    <p:extLst>
      <p:ext uri="{BB962C8B-B14F-4D97-AF65-F5344CB8AC3E}">
        <p14:creationId xmlns:p14="http://schemas.microsoft.com/office/powerpoint/2010/main" val="2577318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grass&#13;&#10;&#13;&#10;Description automatically generated">
            <a:extLst>
              <a:ext uri="{FF2B5EF4-FFF2-40B4-BE49-F238E27FC236}">
                <a16:creationId xmlns:a16="http://schemas.microsoft.com/office/drawing/2014/main" id="{6A9D8316-86B4-7D4E-AAAF-BD8531A18652}"/>
              </a:ext>
            </a:extLst>
          </p:cNvPr>
          <p:cNvPicPr>
            <a:picLocks noChangeAspect="1"/>
          </p:cNvPicPr>
          <p:nvPr/>
        </p:nvPicPr>
        <p:blipFill>
          <a:blip r:embed="rId3"/>
          <a:stretch>
            <a:fillRect/>
          </a:stretch>
        </p:blipFill>
        <p:spPr>
          <a:xfrm>
            <a:off x="0" y="2002220"/>
            <a:ext cx="12192000" cy="5234152"/>
          </a:xfrm>
          <a:prstGeom prst="rect">
            <a:avLst/>
          </a:prstGeom>
        </p:spPr>
      </p:pic>
      <p:sp>
        <p:nvSpPr>
          <p:cNvPr id="7" name="TextBox 6">
            <a:extLst>
              <a:ext uri="{FF2B5EF4-FFF2-40B4-BE49-F238E27FC236}">
                <a16:creationId xmlns:a16="http://schemas.microsoft.com/office/drawing/2014/main" id="{75FCFC63-36B1-3C4E-BB1F-19F12BB495A3}"/>
              </a:ext>
            </a:extLst>
          </p:cNvPr>
          <p:cNvSpPr txBox="1"/>
          <p:nvPr/>
        </p:nvSpPr>
        <p:spPr>
          <a:xfrm>
            <a:off x="0" y="575923"/>
            <a:ext cx="12192000" cy="630942"/>
          </a:xfrm>
          <a:prstGeom prst="rect">
            <a:avLst/>
          </a:prstGeom>
          <a:noFill/>
        </p:spPr>
        <p:txBody>
          <a:bodyPr wrap="square" rtlCol="0">
            <a:spAutoFit/>
          </a:bodyPr>
          <a:lstStyle/>
          <a:p>
            <a:pPr algn="ctr"/>
            <a:r>
              <a:rPr lang="en-US" sz="3500" b="1" dirty="0"/>
              <a:t>Nitrogen Losses from Agriculture</a:t>
            </a:r>
          </a:p>
        </p:txBody>
      </p:sp>
      <p:sp>
        <p:nvSpPr>
          <p:cNvPr id="9" name="Rounded Rectangle 8">
            <a:extLst>
              <a:ext uri="{FF2B5EF4-FFF2-40B4-BE49-F238E27FC236}">
                <a16:creationId xmlns:a16="http://schemas.microsoft.com/office/drawing/2014/main" id="{92166493-EC21-4549-9B98-9F44AA289A1A}"/>
              </a:ext>
            </a:extLst>
          </p:cNvPr>
          <p:cNvSpPr/>
          <p:nvPr/>
        </p:nvSpPr>
        <p:spPr>
          <a:xfrm>
            <a:off x="3825456" y="4801530"/>
            <a:ext cx="1345634" cy="712694"/>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Nitrate (NO</a:t>
            </a:r>
            <a:r>
              <a:rPr lang="en-US" sz="2000" b="1" baseline="-25000" dirty="0">
                <a:solidFill>
                  <a:schemeClr val="tx1"/>
                </a:solidFill>
              </a:rPr>
              <a:t>3</a:t>
            </a:r>
            <a:r>
              <a:rPr lang="en-US" sz="2000" b="1" baseline="30000" dirty="0">
                <a:solidFill>
                  <a:schemeClr val="tx1"/>
                </a:solidFill>
              </a:rPr>
              <a:t>-</a:t>
            </a:r>
            <a:r>
              <a:rPr lang="en-US" sz="2000" b="1" dirty="0">
                <a:solidFill>
                  <a:schemeClr val="tx1"/>
                </a:solidFill>
              </a:rPr>
              <a:t>)</a:t>
            </a:r>
          </a:p>
        </p:txBody>
      </p:sp>
      <p:sp>
        <p:nvSpPr>
          <p:cNvPr id="10" name="Rounded Rectangle 9">
            <a:extLst>
              <a:ext uri="{FF2B5EF4-FFF2-40B4-BE49-F238E27FC236}">
                <a16:creationId xmlns:a16="http://schemas.microsoft.com/office/drawing/2014/main" id="{5CEDD12F-4C73-6F47-BD6D-F322F74EFC17}"/>
              </a:ext>
            </a:extLst>
          </p:cNvPr>
          <p:cNvSpPr/>
          <p:nvPr/>
        </p:nvSpPr>
        <p:spPr>
          <a:xfrm>
            <a:off x="7020912" y="4778812"/>
            <a:ext cx="1570366" cy="712694"/>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Ammonium</a:t>
            </a:r>
          </a:p>
          <a:p>
            <a:pPr algn="ctr"/>
            <a:r>
              <a:rPr lang="en-US" sz="2000" b="1" dirty="0">
                <a:solidFill>
                  <a:schemeClr val="tx1"/>
                </a:solidFill>
              </a:rPr>
              <a:t>(NH</a:t>
            </a:r>
            <a:r>
              <a:rPr lang="en-US" sz="2000" b="1" baseline="-25000" dirty="0">
                <a:solidFill>
                  <a:schemeClr val="tx1"/>
                </a:solidFill>
              </a:rPr>
              <a:t>4</a:t>
            </a:r>
            <a:r>
              <a:rPr lang="en-US" sz="2000" b="1" baseline="30000" dirty="0">
                <a:solidFill>
                  <a:schemeClr val="tx1"/>
                </a:solidFill>
              </a:rPr>
              <a:t>+</a:t>
            </a:r>
            <a:r>
              <a:rPr lang="en-US" sz="2000" b="1" dirty="0">
                <a:solidFill>
                  <a:schemeClr val="tx1"/>
                </a:solidFill>
              </a:rPr>
              <a:t>)</a:t>
            </a:r>
          </a:p>
        </p:txBody>
      </p:sp>
      <p:cxnSp>
        <p:nvCxnSpPr>
          <p:cNvPr id="12" name="Straight Arrow Connector 11">
            <a:extLst>
              <a:ext uri="{FF2B5EF4-FFF2-40B4-BE49-F238E27FC236}">
                <a16:creationId xmlns:a16="http://schemas.microsoft.com/office/drawing/2014/main" id="{01C39D2F-7FB8-BE4F-BB85-90B57A0A10B3}"/>
              </a:ext>
            </a:extLst>
          </p:cNvPr>
          <p:cNvCxnSpPr>
            <a:cxnSpLocks/>
          </p:cNvCxnSpPr>
          <p:nvPr/>
        </p:nvCxnSpPr>
        <p:spPr>
          <a:xfrm flipH="1">
            <a:off x="2664373" y="5491506"/>
            <a:ext cx="1040524" cy="266277"/>
          </a:xfrm>
          <a:prstGeom prst="straightConnector1">
            <a:avLst/>
          </a:prstGeom>
          <a:ln w="92075">
            <a:solidFill>
              <a:srgbClr val="FA11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19D1983-22B7-2543-BE17-8C8D8149DEDB}"/>
              </a:ext>
            </a:extLst>
          </p:cNvPr>
          <p:cNvCxnSpPr>
            <a:cxnSpLocks/>
          </p:cNvCxnSpPr>
          <p:nvPr/>
        </p:nvCxnSpPr>
        <p:spPr>
          <a:xfrm flipH="1" flipV="1">
            <a:off x="5445672" y="2369988"/>
            <a:ext cx="1575240" cy="2368283"/>
          </a:xfrm>
          <a:prstGeom prst="straightConnector1">
            <a:avLst/>
          </a:prstGeom>
          <a:ln w="92075">
            <a:solidFill>
              <a:srgbClr val="FA11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C2281D-65FC-6849-9D74-E6688027F0A5}"/>
              </a:ext>
            </a:extLst>
          </p:cNvPr>
          <p:cNvCxnSpPr>
            <a:cxnSpLocks/>
          </p:cNvCxnSpPr>
          <p:nvPr/>
        </p:nvCxnSpPr>
        <p:spPr>
          <a:xfrm flipH="1" flipV="1">
            <a:off x="4211829" y="2369989"/>
            <a:ext cx="123688" cy="2368282"/>
          </a:xfrm>
          <a:prstGeom prst="straightConnector1">
            <a:avLst/>
          </a:prstGeom>
          <a:ln w="92075">
            <a:solidFill>
              <a:srgbClr val="FA11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EDBD889-83F4-6442-9D3D-D2C3BE2313DA}"/>
              </a:ext>
            </a:extLst>
          </p:cNvPr>
          <p:cNvCxnSpPr>
            <a:cxnSpLocks/>
          </p:cNvCxnSpPr>
          <p:nvPr/>
        </p:nvCxnSpPr>
        <p:spPr>
          <a:xfrm flipV="1">
            <a:off x="8591278" y="2369988"/>
            <a:ext cx="962625" cy="2368283"/>
          </a:xfrm>
          <a:prstGeom prst="straightConnector1">
            <a:avLst/>
          </a:prstGeom>
          <a:ln w="92075">
            <a:solidFill>
              <a:srgbClr val="FA1100"/>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E77FC78-44B0-8545-8924-8896DEE5E8C5}"/>
              </a:ext>
            </a:extLst>
          </p:cNvPr>
          <p:cNvSpPr/>
          <p:nvPr/>
        </p:nvSpPr>
        <p:spPr>
          <a:xfrm>
            <a:off x="3825456" y="1510403"/>
            <a:ext cx="1750282" cy="712694"/>
          </a:xfrm>
          <a:prstGeom prst="roundRect">
            <a:avLst/>
          </a:prstGeom>
          <a:solidFill>
            <a:schemeClr val="bg1"/>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Nitrous Oxide (N</a:t>
            </a:r>
            <a:r>
              <a:rPr lang="en-US" sz="2000" b="1" baseline="-25000" dirty="0">
                <a:solidFill>
                  <a:srgbClr val="FF0000"/>
                </a:solidFill>
              </a:rPr>
              <a:t>2</a:t>
            </a:r>
            <a:r>
              <a:rPr lang="en-US" sz="2000" b="1" dirty="0">
                <a:solidFill>
                  <a:srgbClr val="FF0000"/>
                </a:solidFill>
              </a:rPr>
              <a:t>O)</a:t>
            </a:r>
          </a:p>
        </p:txBody>
      </p:sp>
      <p:sp>
        <p:nvSpPr>
          <p:cNvPr id="27" name="Rounded Rectangle 26">
            <a:extLst>
              <a:ext uri="{FF2B5EF4-FFF2-40B4-BE49-F238E27FC236}">
                <a16:creationId xmlns:a16="http://schemas.microsoft.com/office/drawing/2014/main" id="{476BABC3-80E3-F143-B061-E1D4AE9CA54B}"/>
              </a:ext>
            </a:extLst>
          </p:cNvPr>
          <p:cNvSpPr/>
          <p:nvPr/>
        </p:nvSpPr>
        <p:spPr>
          <a:xfrm>
            <a:off x="9148945" y="1510403"/>
            <a:ext cx="1750282" cy="712694"/>
          </a:xfrm>
          <a:prstGeom prst="roundRect">
            <a:avLst/>
          </a:prstGeom>
          <a:solidFill>
            <a:schemeClr val="bg1"/>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Ammonia</a:t>
            </a:r>
          </a:p>
          <a:p>
            <a:pPr algn="ctr"/>
            <a:r>
              <a:rPr lang="en-US" sz="2000" b="1" dirty="0">
                <a:solidFill>
                  <a:srgbClr val="FF0000"/>
                </a:solidFill>
              </a:rPr>
              <a:t>(NH</a:t>
            </a:r>
            <a:r>
              <a:rPr lang="en-US" sz="2000" b="1" baseline="-25000" dirty="0">
                <a:solidFill>
                  <a:srgbClr val="FF0000"/>
                </a:solidFill>
              </a:rPr>
              <a:t>3</a:t>
            </a:r>
            <a:r>
              <a:rPr lang="en-US" sz="2000" b="1" dirty="0">
                <a:solidFill>
                  <a:srgbClr val="FF0000"/>
                </a:solidFill>
              </a:rPr>
              <a:t>)</a:t>
            </a:r>
          </a:p>
        </p:txBody>
      </p:sp>
      <p:sp>
        <p:nvSpPr>
          <p:cNvPr id="29" name="Rounded Rectangle 28">
            <a:extLst>
              <a:ext uri="{FF2B5EF4-FFF2-40B4-BE49-F238E27FC236}">
                <a16:creationId xmlns:a16="http://schemas.microsoft.com/office/drawing/2014/main" id="{EA73BBA0-6FEA-0E44-8614-FDCBE7245FCD}"/>
              </a:ext>
            </a:extLst>
          </p:cNvPr>
          <p:cNvSpPr/>
          <p:nvPr/>
        </p:nvSpPr>
        <p:spPr>
          <a:xfrm>
            <a:off x="1165086" y="5742460"/>
            <a:ext cx="1378728" cy="546680"/>
          </a:xfrm>
          <a:prstGeom prst="roundRect">
            <a:avLst/>
          </a:prstGeom>
          <a:solidFill>
            <a:srgbClr val="FFFF00"/>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Leaching</a:t>
            </a:r>
          </a:p>
        </p:txBody>
      </p:sp>
      <p:sp>
        <p:nvSpPr>
          <p:cNvPr id="40" name="Rounded Rectangle 39">
            <a:extLst>
              <a:ext uri="{FF2B5EF4-FFF2-40B4-BE49-F238E27FC236}">
                <a16:creationId xmlns:a16="http://schemas.microsoft.com/office/drawing/2014/main" id="{6FDDD7AF-E0C9-B443-8EC2-63505BBE6196}"/>
              </a:ext>
            </a:extLst>
          </p:cNvPr>
          <p:cNvSpPr/>
          <p:nvPr/>
        </p:nvSpPr>
        <p:spPr>
          <a:xfrm>
            <a:off x="2594426" y="3322940"/>
            <a:ext cx="1884135" cy="469135"/>
          </a:xfrm>
          <a:prstGeom prst="roundRect">
            <a:avLst/>
          </a:prstGeom>
          <a:solidFill>
            <a:srgbClr val="FFFF00"/>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Denitrification</a:t>
            </a:r>
          </a:p>
        </p:txBody>
      </p:sp>
      <p:sp>
        <p:nvSpPr>
          <p:cNvPr id="41" name="Rounded Rectangle 40">
            <a:extLst>
              <a:ext uri="{FF2B5EF4-FFF2-40B4-BE49-F238E27FC236}">
                <a16:creationId xmlns:a16="http://schemas.microsoft.com/office/drawing/2014/main" id="{81701834-E70E-854F-9479-115D9292E7F0}"/>
              </a:ext>
            </a:extLst>
          </p:cNvPr>
          <p:cNvSpPr/>
          <p:nvPr/>
        </p:nvSpPr>
        <p:spPr>
          <a:xfrm>
            <a:off x="5915857" y="3168869"/>
            <a:ext cx="1708310" cy="443184"/>
          </a:xfrm>
          <a:prstGeom prst="roundRect">
            <a:avLst/>
          </a:prstGeom>
          <a:solidFill>
            <a:srgbClr val="FFFF00"/>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Nitrification</a:t>
            </a:r>
          </a:p>
        </p:txBody>
      </p:sp>
      <p:sp>
        <p:nvSpPr>
          <p:cNvPr id="42" name="Rounded Rectangle 41">
            <a:extLst>
              <a:ext uri="{FF2B5EF4-FFF2-40B4-BE49-F238E27FC236}">
                <a16:creationId xmlns:a16="http://schemas.microsoft.com/office/drawing/2014/main" id="{E36737B2-E578-FE41-9735-1F9E098188AE}"/>
              </a:ext>
            </a:extLst>
          </p:cNvPr>
          <p:cNvSpPr/>
          <p:nvPr/>
        </p:nvSpPr>
        <p:spPr>
          <a:xfrm>
            <a:off x="8793066" y="3972910"/>
            <a:ext cx="1750282" cy="476630"/>
          </a:xfrm>
          <a:prstGeom prst="roundRect">
            <a:avLst/>
          </a:prstGeom>
          <a:solidFill>
            <a:srgbClr val="FFFF00"/>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Volatilization</a:t>
            </a:r>
          </a:p>
        </p:txBody>
      </p:sp>
      <p:cxnSp>
        <p:nvCxnSpPr>
          <p:cNvPr id="16" name="Straight Arrow Connector 15">
            <a:extLst>
              <a:ext uri="{FF2B5EF4-FFF2-40B4-BE49-F238E27FC236}">
                <a16:creationId xmlns:a16="http://schemas.microsoft.com/office/drawing/2014/main" id="{E67848C1-566E-4241-B25C-B13935D65583}"/>
              </a:ext>
            </a:extLst>
          </p:cNvPr>
          <p:cNvCxnSpPr>
            <a:cxnSpLocks/>
          </p:cNvCxnSpPr>
          <p:nvPr/>
        </p:nvCxnSpPr>
        <p:spPr>
          <a:xfrm flipH="1" flipV="1">
            <a:off x="1975634" y="4508652"/>
            <a:ext cx="1729263" cy="470668"/>
          </a:xfrm>
          <a:prstGeom prst="straightConnector1">
            <a:avLst/>
          </a:prstGeom>
          <a:ln w="92075">
            <a:solidFill>
              <a:srgbClr val="FA11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165F0368-12EC-F94A-ABF4-9A22AC6EA513}"/>
              </a:ext>
            </a:extLst>
          </p:cNvPr>
          <p:cNvSpPr/>
          <p:nvPr/>
        </p:nvSpPr>
        <p:spPr>
          <a:xfrm>
            <a:off x="501087" y="4176200"/>
            <a:ext cx="1378728" cy="546680"/>
          </a:xfrm>
          <a:prstGeom prst="roundRect">
            <a:avLst/>
          </a:prstGeom>
          <a:solidFill>
            <a:srgbClr val="FFFF00"/>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Runoff</a:t>
            </a:r>
          </a:p>
        </p:txBody>
      </p:sp>
    </p:spTree>
    <p:extLst>
      <p:ext uri="{BB962C8B-B14F-4D97-AF65-F5344CB8AC3E}">
        <p14:creationId xmlns:p14="http://schemas.microsoft.com/office/powerpoint/2010/main" val="1577680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AFB19D-2C34-F343-AD8A-9D4BDFDE4DC7}"/>
              </a:ext>
            </a:extLst>
          </p:cNvPr>
          <p:cNvSpPr txBox="1"/>
          <p:nvPr/>
        </p:nvSpPr>
        <p:spPr>
          <a:xfrm>
            <a:off x="1420760" y="713083"/>
            <a:ext cx="9350477" cy="630942"/>
          </a:xfrm>
          <a:prstGeom prst="rect">
            <a:avLst/>
          </a:prstGeom>
          <a:noFill/>
        </p:spPr>
        <p:txBody>
          <a:bodyPr wrap="square" rtlCol="0">
            <a:spAutoFit/>
          </a:bodyPr>
          <a:lstStyle/>
          <a:p>
            <a:pPr algn="ctr"/>
            <a:r>
              <a:rPr lang="en-US" sz="3500" b="1" dirty="0"/>
              <a:t>Nitrate Leaching </a:t>
            </a:r>
          </a:p>
        </p:txBody>
      </p:sp>
      <p:sp>
        <p:nvSpPr>
          <p:cNvPr id="8" name="TextBox 7">
            <a:extLst>
              <a:ext uri="{FF2B5EF4-FFF2-40B4-BE49-F238E27FC236}">
                <a16:creationId xmlns:a16="http://schemas.microsoft.com/office/drawing/2014/main" id="{5465CAB8-9E52-F949-8969-1AD64536F921}"/>
              </a:ext>
            </a:extLst>
          </p:cNvPr>
          <p:cNvSpPr txBox="1"/>
          <p:nvPr/>
        </p:nvSpPr>
        <p:spPr>
          <a:xfrm>
            <a:off x="588844" y="1848011"/>
            <a:ext cx="4452079" cy="4247317"/>
          </a:xfrm>
          <a:prstGeom prst="rect">
            <a:avLst/>
          </a:prstGeom>
          <a:noFill/>
        </p:spPr>
        <p:txBody>
          <a:bodyPr wrap="square" rtlCol="0">
            <a:spAutoFit/>
          </a:bodyPr>
          <a:lstStyle/>
          <a:p>
            <a:r>
              <a:rPr lang="en-US" dirty="0"/>
              <a:t>Rate of leaching is dependent on </a:t>
            </a:r>
            <a:r>
              <a:rPr lang="en-US" b="1" dirty="0"/>
              <a:t>soil properties</a:t>
            </a:r>
            <a:r>
              <a:rPr lang="en-US" dirty="0"/>
              <a:t>: </a:t>
            </a:r>
          </a:p>
          <a:p>
            <a:pPr marL="342900" indent="-342900">
              <a:buFont typeface="+mj-lt"/>
              <a:buAutoNum type="arabicPeriod"/>
            </a:pPr>
            <a:r>
              <a:rPr lang="en-US" dirty="0"/>
              <a:t> </a:t>
            </a:r>
            <a:r>
              <a:rPr lang="en-US" i="1" dirty="0"/>
              <a:t>Soil texture</a:t>
            </a:r>
            <a:r>
              <a:rPr lang="en-US" dirty="0"/>
              <a:t>: The proportion of small (clay), medium (silt/loam), and large (sand) particles in a soil. </a:t>
            </a:r>
          </a:p>
          <a:p>
            <a:pPr marL="342900" indent="-342900">
              <a:buFont typeface="+mj-lt"/>
              <a:buAutoNum type="arabicPeriod"/>
            </a:pPr>
            <a:r>
              <a:rPr lang="en-US" dirty="0"/>
              <a:t> </a:t>
            </a:r>
            <a:r>
              <a:rPr lang="en-US" i="1" dirty="0"/>
              <a:t>Soil structure: </a:t>
            </a:r>
            <a:r>
              <a:rPr lang="en-US" dirty="0"/>
              <a:t>The arrangement of soil particles into stable units (aggregates).</a:t>
            </a:r>
          </a:p>
          <a:p>
            <a:pPr marL="342900" indent="-342900">
              <a:buFont typeface="+mj-lt"/>
              <a:buAutoNum type="arabicPeriod"/>
            </a:pPr>
            <a:r>
              <a:rPr lang="en-US" dirty="0"/>
              <a:t> </a:t>
            </a:r>
            <a:r>
              <a:rPr lang="en-US" i="1" dirty="0"/>
              <a:t>Soil porosity: </a:t>
            </a:r>
            <a:r>
              <a:rPr lang="en-US" dirty="0"/>
              <a:t>The space between soil particles that is occupied by air and water.</a:t>
            </a:r>
          </a:p>
          <a:p>
            <a:pPr marL="342900" indent="-342900">
              <a:buFont typeface="+mj-lt"/>
              <a:buAutoNum type="arabicPeriod"/>
            </a:pPr>
            <a:r>
              <a:rPr lang="en-US" dirty="0"/>
              <a:t> </a:t>
            </a:r>
            <a:r>
              <a:rPr lang="en-US" i="1" dirty="0"/>
              <a:t>Soil permeability: </a:t>
            </a:r>
            <a:r>
              <a:rPr lang="en-US" dirty="0"/>
              <a:t>A measure of water moving through the pores of a saturated soil.</a:t>
            </a:r>
          </a:p>
          <a:p>
            <a:pPr marL="800100" lvl="1" indent="-342900">
              <a:buFont typeface="Arial" panose="020B0604020202020204" pitchFamily="34" charset="0"/>
              <a:buChar char="•"/>
            </a:pPr>
            <a:r>
              <a:rPr lang="en-US" dirty="0"/>
              <a:t>Determined by soil texture and structure. </a:t>
            </a:r>
          </a:p>
          <a:p>
            <a:pPr marL="342900" indent="-342900">
              <a:buFont typeface="+mj-lt"/>
              <a:buAutoNum type="arabicPeriod"/>
            </a:pPr>
            <a:endParaRPr lang="en-US" dirty="0"/>
          </a:p>
        </p:txBody>
      </p:sp>
      <p:pic>
        <p:nvPicPr>
          <p:cNvPr id="10" name="Picture 9" descr="A screenshot of a cell phone&#13;&#10;&#13;&#10;Description automatically generated">
            <a:extLst>
              <a:ext uri="{FF2B5EF4-FFF2-40B4-BE49-F238E27FC236}">
                <a16:creationId xmlns:a16="http://schemas.microsoft.com/office/drawing/2014/main" id="{3D61BD1B-47E2-3445-86F2-36B7BEF7C031}"/>
              </a:ext>
            </a:extLst>
          </p:cNvPr>
          <p:cNvPicPr>
            <a:picLocks noChangeAspect="1"/>
          </p:cNvPicPr>
          <p:nvPr/>
        </p:nvPicPr>
        <p:blipFill>
          <a:blip r:embed="rId2"/>
          <a:stretch>
            <a:fillRect/>
          </a:stretch>
        </p:blipFill>
        <p:spPr>
          <a:xfrm>
            <a:off x="5548036" y="1848011"/>
            <a:ext cx="6055120" cy="4296905"/>
          </a:xfrm>
          <a:prstGeom prst="rect">
            <a:avLst/>
          </a:prstGeom>
        </p:spPr>
      </p:pic>
      <p:sp>
        <p:nvSpPr>
          <p:cNvPr id="11" name="Rectangle 10">
            <a:extLst>
              <a:ext uri="{FF2B5EF4-FFF2-40B4-BE49-F238E27FC236}">
                <a16:creationId xmlns:a16="http://schemas.microsoft.com/office/drawing/2014/main" id="{8357959C-334B-E549-A76E-37B4E772144E}"/>
              </a:ext>
            </a:extLst>
          </p:cNvPr>
          <p:cNvSpPr/>
          <p:nvPr/>
        </p:nvSpPr>
        <p:spPr>
          <a:xfrm>
            <a:off x="5548035" y="5933344"/>
            <a:ext cx="5798501" cy="215444"/>
          </a:xfrm>
          <a:prstGeom prst="rect">
            <a:avLst/>
          </a:prstGeom>
        </p:spPr>
        <p:txBody>
          <a:bodyPr wrap="square">
            <a:spAutoFit/>
          </a:bodyPr>
          <a:lstStyle/>
          <a:p>
            <a:r>
              <a:rPr lang="en-US" sz="800" dirty="0">
                <a:solidFill>
                  <a:schemeClr val="bg1"/>
                </a:solidFill>
              </a:rPr>
              <a:t>Photo: https://</a:t>
            </a:r>
            <a:r>
              <a:rPr lang="en-US" sz="800" dirty="0" err="1">
                <a:solidFill>
                  <a:schemeClr val="bg1"/>
                </a:solidFill>
              </a:rPr>
              <a:t>www.dripworks.com</a:t>
            </a:r>
            <a:r>
              <a:rPr lang="en-US" sz="800" dirty="0">
                <a:solidFill>
                  <a:schemeClr val="bg1"/>
                </a:solidFill>
              </a:rPr>
              <a:t>/blog/tips-for-gardeners-and-growers-irrigation-tips-for-clay-soil-sandy-soil-and-loam/</a:t>
            </a:r>
          </a:p>
        </p:txBody>
      </p:sp>
    </p:spTree>
    <p:extLst>
      <p:ext uri="{BB962C8B-B14F-4D97-AF65-F5344CB8AC3E}">
        <p14:creationId xmlns:p14="http://schemas.microsoft.com/office/powerpoint/2010/main" val="950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F431F7-6FA9-6F45-9B34-773D802C9CE8}"/>
              </a:ext>
            </a:extLst>
          </p:cNvPr>
          <p:cNvSpPr txBox="1"/>
          <p:nvPr/>
        </p:nvSpPr>
        <p:spPr>
          <a:xfrm>
            <a:off x="0" y="1371285"/>
            <a:ext cx="12192000" cy="553998"/>
          </a:xfrm>
          <a:prstGeom prst="rect">
            <a:avLst/>
          </a:prstGeom>
          <a:noFill/>
        </p:spPr>
        <p:txBody>
          <a:bodyPr wrap="square" rtlCol="0">
            <a:spAutoFit/>
          </a:bodyPr>
          <a:lstStyle/>
          <a:p>
            <a:pPr algn="ctr"/>
            <a:r>
              <a:rPr lang="en-US" sz="3000" dirty="0"/>
              <a:t>Rate of leaching is dependent on </a:t>
            </a:r>
            <a:r>
              <a:rPr lang="en-US" sz="3000" b="1" dirty="0"/>
              <a:t>management practices.</a:t>
            </a:r>
            <a:endParaRPr lang="en-US" sz="3000" dirty="0"/>
          </a:p>
        </p:txBody>
      </p:sp>
      <p:sp>
        <p:nvSpPr>
          <p:cNvPr id="8" name="TextBox 7">
            <a:extLst>
              <a:ext uri="{FF2B5EF4-FFF2-40B4-BE49-F238E27FC236}">
                <a16:creationId xmlns:a16="http://schemas.microsoft.com/office/drawing/2014/main" id="{6B421843-9001-8A4B-8418-CB2C8E2D60D7}"/>
              </a:ext>
            </a:extLst>
          </p:cNvPr>
          <p:cNvSpPr txBox="1"/>
          <p:nvPr/>
        </p:nvSpPr>
        <p:spPr>
          <a:xfrm>
            <a:off x="1420758" y="604597"/>
            <a:ext cx="9350477" cy="630942"/>
          </a:xfrm>
          <a:prstGeom prst="rect">
            <a:avLst/>
          </a:prstGeom>
          <a:noFill/>
        </p:spPr>
        <p:txBody>
          <a:bodyPr wrap="square" rtlCol="0">
            <a:spAutoFit/>
          </a:bodyPr>
          <a:lstStyle/>
          <a:p>
            <a:pPr algn="ctr"/>
            <a:r>
              <a:rPr lang="en-US" sz="3500" b="1" dirty="0"/>
              <a:t>Reducing Nitrate Leaching </a:t>
            </a:r>
          </a:p>
        </p:txBody>
      </p:sp>
      <p:sp>
        <p:nvSpPr>
          <p:cNvPr id="11" name="TextBox 10">
            <a:extLst>
              <a:ext uri="{FF2B5EF4-FFF2-40B4-BE49-F238E27FC236}">
                <a16:creationId xmlns:a16="http://schemas.microsoft.com/office/drawing/2014/main" id="{F022D3EE-1F49-6644-A16C-1C1B09A77CF4}"/>
              </a:ext>
            </a:extLst>
          </p:cNvPr>
          <p:cNvSpPr txBox="1"/>
          <p:nvPr/>
        </p:nvSpPr>
        <p:spPr>
          <a:xfrm>
            <a:off x="439031" y="2054470"/>
            <a:ext cx="7666583" cy="2908489"/>
          </a:xfrm>
          <a:prstGeom prst="rect">
            <a:avLst/>
          </a:prstGeom>
          <a:noFill/>
        </p:spPr>
        <p:txBody>
          <a:bodyPr wrap="square" rtlCol="0">
            <a:spAutoFit/>
          </a:bodyPr>
          <a:lstStyle/>
          <a:p>
            <a:r>
              <a:rPr lang="en-US" sz="2500" i="1" dirty="0"/>
              <a:t>Fertilizer Management:</a:t>
            </a:r>
          </a:p>
          <a:p>
            <a:pPr marL="457200" indent="-457200">
              <a:buFont typeface="+mj-lt"/>
              <a:buAutoNum type="arabicPeriod"/>
            </a:pPr>
            <a:r>
              <a:rPr lang="en-US" sz="2000" dirty="0"/>
              <a:t>Right rate </a:t>
            </a:r>
          </a:p>
          <a:p>
            <a:pPr marL="1257300" lvl="2" indent="-342900">
              <a:buFont typeface="Arial" panose="020B0604020202020204" pitchFamily="34" charset="0"/>
              <a:buChar char="•"/>
            </a:pPr>
            <a:r>
              <a:rPr lang="en-US" sz="2000" dirty="0"/>
              <a:t>Soil testing to determine available nutrients in soil. </a:t>
            </a:r>
          </a:p>
          <a:p>
            <a:pPr marL="1257300" lvl="2" indent="-342900">
              <a:buFont typeface="Arial" panose="020B0604020202020204" pitchFamily="34" charset="0"/>
              <a:buChar char="•"/>
            </a:pPr>
            <a:r>
              <a:rPr lang="en-US" sz="2000" dirty="0"/>
              <a:t>Identify target yields and crop specific nutrient requirements. </a:t>
            </a:r>
          </a:p>
          <a:p>
            <a:pPr marL="457200" indent="-457200">
              <a:buFont typeface="+mj-lt"/>
              <a:buAutoNum type="arabicPeriod"/>
            </a:pPr>
            <a:r>
              <a:rPr lang="en-US" sz="2000" dirty="0"/>
              <a:t>Right timing</a:t>
            </a:r>
          </a:p>
          <a:p>
            <a:pPr marL="1257300" lvl="2" indent="-342900">
              <a:buFont typeface="Arial" panose="020B0604020202020204" pitchFamily="34" charset="0"/>
              <a:buChar char="•"/>
            </a:pPr>
            <a:r>
              <a:rPr lang="en-US" sz="2000" dirty="0"/>
              <a:t>Pair fertilization with crop’s greatest nutrient demand. </a:t>
            </a:r>
          </a:p>
          <a:p>
            <a:pPr marL="1257300" lvl="2" indent="-342900">
              <a:buFont typeface="Arial" panose="020B0604020202020204" pitchFamily="34" charset="0"/>
              <a:buChar char="•"/>
            </a:pPr>
            <a:r>
              <a:rPr lang="en-US" sz="2000" dirty="0"/>
              <a:t>Avoid fertilization before heavy rainfall, if possible. </a:t>
            </a:r>
          </a:p>
          <a:p>
            <a:pPr marL="1257300" lvl="2" indent="-34290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C1D67E05-89D3-B24F-B7AE-E3516120781E}"/>
              </a:ext>
            </a:extLst>
          </p:cNvPr>
          <p:cNvPicPr>
            <a:picLocks noChangeAspect="1"/>
          </p:cNvPicPr>
          <p:nvPr/>
        </p:nvPicPr>
        <p:blipFill>
          <a:blip r:embed="rId3"/>
          <a:stretch>
            <a:fillRect/>
          </a:stretch>
        </p:blipFill>
        <p:spPr>
          <a:xfrm>
            <a:off x="6892366" y="1535207"/>
            <a:ext cx="5516610" cy="4319857"/>
          </a:xfrm>
          <a:prstGeom prst="rect">
            <a:avLst/>
          </a:prstGeom>
        </p:spPr>
      </p:pic>
      <p:sp>
        <p:nvSpPr>
          <p:cNvPr id="4" name="Rectangle 3">
            <a:extLst>
              <a:ext uri="{FF2B5EF4-FFF2-40B4-BE49-F238E27FC236}">
                <a16:creationId xmlns:a16="http://schemas.microsoft.com/office/drawing/2014/main" id="{C196ADE0-F265-8340-9784-AC3582596460}"/>
              </a:ext>
            </a:extLst>
          </p:cNvPr>
          <p:cNvSpPr/>
          <p:nvPr/>
        </p:nvSpPr>
        <p:spPr>
          <a:xfrm>
            <a:off x="439031" y="4913972"/>
            <a:ext cx="10470902" cy="1400383"/>
          </a:xfrm>
          <a:prstGeom prst="rect">
            <a:avLst/>
          </a:prstGeom>
        </p:spPr>
        <p:txBody>
          <a:bodyPr wrap="square">
            <a:spAutoFit/>
          </a:bodyPr>
          <a:lstStyle/>
          <a:p>
            <a:r>
              <a:rPr lang="en-US" sz="2500" i="1" dirty="0"/>
              <a:t>Crop Management: </a:t>
            </a:r>
          </a:p>
          <a:p>
            <a:pPr marL="342900" indent="-342900">
              <a:buFont typeface="+mj-lt"/>
              <a:buAutoNum type="arabicPeriod"/>
            </a:pPr>
            <a:r>
              <a:rPr lang="en-US" sz="2000" dirty="0"/>
              <a:t>Reduce fallow periods with cover crops.</a:t>
            </a:r>
          </a:p>
          <a:p>
            <a:pPr marL="742950" lvl="1" indent="-285750">
              <a:buFont typeface="Arial" panose="020B0604020202020204" pitchFamily="34" charset="0"/>
              <a:buChar char="•"/>
            </a:pPr>
            <a:r>
              <a:rPr lang="en-US" sz="2000" dirty="0"/>
              <a:t>Non-legume cover crops reduced leaching by 70%. Legume cover crops reduced leaching by 40%, with little to no reduction in yields (</a:t>
            </a:r>
            <a:r>
              <a:rPr lang="en-US" sz="2000" dirty="0" err="1"/>
              <a:t>Tonitto</a:t>
            </a:r>
            <a:r>
              <a:rPr lang="en-US" sz="2000" dirty="0"/>
              <a:t> et al., 2008). </a:t>
            </a:r>
          </a:p>
        </p:txBody>
      </p:sp>
      <p:sp>
        <p:nvSpPr>
          <p:cNvPr id="6" name="TextBox 5">
            <a:extLst>
              <a:ext uri="{FF2B5EF4-FFF2-40B4-BE49-F238E27FC236}">
                <a16:creationId xmlns:a16="http://schemas.microsoft.com/office/drawing/2014/main" id="{E1935B5F-14FC-6143-B489-AE348432FE04}"/>
              </a:ext>
            </a:extLst>
          </p:cNvPr>
          <p:cNvSpPr txBox="1"/>
          <p:nvPr/>
        </p:nvSpPr>
        <p:spPr>
          <a:xfrm>
            <a:off x="10482878" y="5076572"/>
            <a:ext cx="1709122" cy="246221"/>
          </a:xfrm>
          <a:prstGeom prst="rect">
            <a:avLst/>
          </a:prstGeom>
          <a:noFill/>
        </p:spPr>
        <p:txBody>
          <a:bodyPr wrap="none" rtlCol="0">
            <a:spAutoFit/>
          </a:bodyPr>
          <a:lstStyle/>
          <a:p>
            <a:r>
              <a:rPr lang="en-US" sz="1000" dirty="0"/>
              <a:t>Photo: Mosaic Crop Nutrition</a:t>
            </a:r>
          </a:p>
        </p:txBody>
      </p:sp>
    </p:spTree>
    <p:extLst>
      <p:ext uri="{BB962C8B-B14F-4D97-AF65-F5344CB8AC3E}">
        <p14:creationId xmlns:p14="http://schemas.microsoft.com/office/powerpoint/2010/main" val="158031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field of grass&#13;&#10;&#13;&#10;Description automatically generated">
            <a:extLst>
              <a:ext uri="{FF2B5EF4-FFF2-40B4-BE49-F238E27FC236}">
                <a16:creationId xmlns:a16="http://schemas.microsoft.com/office/drawing/2014/main" id="{F187B30F-0BF3-6F49-8682-0060D50F6928}"/>
              </a:ext>
            </a:extLst>
          </p:cNvPr>
          <p:cNvPicPr>
            <a:picLocks noChangeAspect="1"/>
          </p:cNvPicPr>
          <p:nvPr/>
        </p:nvPicPr>
        <p:blipFill>
          <a:blip r:embed="rId3"/>
          <a:stretch>
            <a:fillRect/>
          </a:stretch>
        </p:blipFill>
        <p:spPr>
          <a:xfrm>
            <a:off x="4249238" y="2786061"/>
            <a:ext cx="7942762" cy="3946436"/>
          </a:xfrm>
          <a:prstGeom prst="rect">
            <a:avLst/>
          </a:prstGeom>
          <a:effectLst>
            <a:softEdge rad="177800"/>
          </a:effectLst>
        </p:spPr>
      </p:pic>
      <p:sp>
        <p:nvSpPr>
          <p:cNvPr id="7" name="TextBox 6">
            <a:extLst>
              <a:ext uri="{FF2B5EF4-FFF2-40B4-BE49-F238E27FC236}">
                <a16:creationId xmlns:a16="http://schemas.microsoft.com/office/drawing/2014/main" id="{75FCFC63-36B1-3C4E-BB1F-19F12BB495A3}"/>
              </a:ext>
            </a:extLst>
          </p:cNvPr>
          <p:cNvSpPr txBox="1"/>
          <p:nvPr/>
        </p:nvSpPr>
        <p:spPr>
          <a:xfrm>
            <a:off x="471055" y="675393"/>
            <a:ext cx="3994061" cy="2246769"/>
          </a:xfrm>
          <a:prstGeom prst="rect">
            <a:avLst/>
          </a:prstGeom>
          <a:noFill/>
        </p:spPr>
        <p:txBody>
          <a:bodyPr wrap="square" rtlCol="0">
            <a:spAutoFit/>
          </a:bodyPr>
          <a:lstStyle/>
          <a:p>
            <a:pPr algn="ctr"/>
            <a:r>
              <a:rPr lang="en-US" sz="3500" b="1" dirty="0"/>
              <a:t>Gaseous nitrogen represents nutrient losses from agricultural systems.</a:t>
            </a:r>
          </a:p>
        </p:txBody>
      </p:sp>
      <p:sp>
        <p:nvSpPr>
          <p:cNvPr id="12" name="Rectangle 11">
            <a:extLst>
              <a:ext uri="{FF2B5EF4-FFF2-40B4-BE49-F238E27FC236}">
                <a16:creationId xmlns:a16="http://schemas.microsoft.com/office/drawing/2014/main" id="{DBD0B773-1D93-8C44-9CED-FA819187D588}"/>
              </a:ext>
            </a:extLst>
          </p:cNvPr>
          <p:cNvSpPr/>
          <p:nvPr/>
        </p:nvSpPr>
        <p:spPr>
          <a:xfrm>
            <a:off x="526473" y="3281470"/>
            <a:ext cx="3938643" cy="3693319"/>
          </a:xfrm>
          <a:prstGeom prst="rect">
            <a:avLst/>
          </a:prstGeom>
        </p:spPr>
        <p:txBody>
          <a:bodyPr wrap="square">
            <a:spAutoFit/>
          </a:bodyPr>
          <a:lstStyle/>
          <a:p>
            <a:r>
              <a:rPr lang="en-US" i="1" dirty="0"/>
              <a:t>Ammonia</a:t>
            </a:r>
            <a:r>
              <a:rPr lang="en-US" dirty="0"/>
              <a:t>:</a:t>
            </a:r>
          </a:p>
          <a:p>
            <a:pPr marL="285750" indent="-285750">
              <a:buFont typeface="Arial" panose="020B0604020202020204" pitchFamily="34" charset="0"/>
              <a:buChar char="•"/>
            </a:pPr>
            <a:r>
              <a:rPr lang="en-US" dirty="0"/>
              <a:t>Promotes eutrophication</a:t>
            </a:r>
          </a:p>
          <a:p>
            <a:pPr marL="285750" indent="-285750">
              <a:buFont typeface="Arial" panose="020B0604020202020204" pitchFamily="34" charset="0"/>
              <a:buChar char="•"/>
            </a:pPr>
            <a:r>
              <a:rPr lang="en-US" dirty="0"/>
              <a:t>Soil acidification</a:t>
            </a:r>
          </a:p>
          <a:p>
            <a:endParaRPr lang="en-US" dirty="0"/>
          </a:p>
          <a:p>
            <a:r>
              <a:rPr lang="en-US" i="1" dirty="0"/>
              <a:t>Nitrous oxide (N</a:t>
            </a:r>
            <a:r>
              <a:rPr lang="en-US" i="1" baseline="-25000" dirty="0"/>
              <a:t>2</a:t>
            </a:r>
            <a:r>
              <a:rPr lang="en-US" i="1" dirty="0"/>
              <a:t>O)</a:t>
            </a:r>
          </a:p>
          <a:p>
            <a:pPr marL="285750" indent="-285750">
              <a:buFont typeface="Arial" panose="020B0604020202020204" pitchFamily="34" charset="0"/>
              <a:buChar char="•"/>
            </a:pPr>
            <a:r>
              <a:rPr lang="en-US" dirty="0"/>
              <a:t>Greenhouse gas</a:t>
            </a:r>
          </a:p>
          <a:p>
            <a:pPr marL="285750" indent="-285750">
              <a:buFont typeface="Arial" panose="020B0604020202020204" pitchFamily="34" charset="0"/>
              <a:buChar char="•"/>
            </a:pPr>
            <a:r>
              <a:rPr lang="en-US" dirty="0"/>
              <a:t>Heat absorption value 298 times greater than carbon dioxide. </a:t>
            </a:r>
          </a:p>
          <a:p>
            <a:pPr marL="285750" indent="-285750">
              <a:buFont typeface="Arial" panose="020B0604020202020204" pitchFamily="34" charset="0"/>
              <a:buChar char="•"/>
            </a:pPr>
            <a:r>
              <a:rPr lang="en-US" dirty="0"/>
              <a:t>Atmospheric lifetime of more than 114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Rounded Rectangle 10">
            <a:extLst>
              <a:ext uri="{FF2B5EF4-FFF2-40B4-BE49-F238E27FC236}">
                <a16:creationId xmlns:a16="http://schemas.microsoft.com/office/drawing/2014/main" id="{0DCA478A-8BDF-E246-A218-FBAA5DABA371}"/>
              </a:ext>
            </a:extLst>
          </p:cNvPr>
          <p:cNvSpPr/>
          <p:nvPr/>
        </p:nvSpPr>
        <p:spPr>
          <a:xfrm>
            <a:off x="5596240" y="4817900"/>
            <a:ext cx="1345634" cy="712694"/>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Nitrate</a:t>
            </a:r>
          </a:p>
          <a:p>
            <a:pPr algn="ctr"/>
            <a:r>
              <a:rPr lang="en-US" b="1" dirty="0">
                <a:solidFill>
                  <a:schemeClr val="tx1"/>
                </a:solidFill>
              </a:rPr>
              <a:t> (NO</a:t>
            </a:r>
            <a:r>
              <a:rPr lang="en-US" b="1" baseline="-25000" dirty="0">
                <a:solidFill>
                  <a:schemeClr val="tx1"/>
                </a:solidFill>
              </a:rPr>
              <a:t>3</a:t>
            </a:r>
            <a:r>
              <a:rPr lang="en-US" b="1" baseline="30000" dirty="0">
                <a:solidFill>
                  <a:schemeClr val="tx1"/>
                </a:solidFill>
              </a:rPr>
              <a:t>-</a:t>
            </a:r>
            <a:r>
              <a:rPr lang="en-US" b="1" dirty="0">
                <a:solidFill>
                  <a:schemeClr val="tx1"/>
                </a:solidFill>
              </a:rPr>
              <a:t>)</a:t>
            </a:r>
          </a:p>
        </p:txBody>
      </p:sp>
      <p:sp>
        <p:nvSpPr>
          <p:cNvPr id="13" name="Rounded Rectangle 12">
            <a:extLst>
              <a:ext uri="{FF2B5EF4-FFF2-40B4-BE49-F238E27FC236}">
                <a16:creationId xmlns:a16="http://schemas.microsoft.com/office/drawing/2014/main" id="{1E3366D4-0658-7746-B3D5-0707AF2B7B8F}"/>
              </a:ext>
            </a:extLst>
          </p:cNvPr>
          <p:cNvSpPr/>
          <p:nvPr/>
        </p:nvSpPr>
        <p:spPr>
          <a:xfrm>
            <a:off x="8947393" y="4814601"/>
            <a:ext cx="1570366" cy="712694"/>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Ammonium</a:t>
            </a:r>
          </a:p>
          <a:p>
            <a:pPr algn="ctr"/>
            <a:r>
              <a:rPr lang="en-US" b="1" dirty="0">
                <a:solidFill>
                  <a:schemeClr val="tx1"/>
                </a:solidFill>
              </a:rPr>
              <a:t>(NH</a:t>
            </a:r>
            <a:r>
              <a:rPr lang="en-US" b="1" baseline="-25000" dirty="0">
                <a:solidFill>
                  <a:schemeClr val="tx1"/>
                </a:solidFill>
              </a:rPr>
              <a:t>4</a:t>
            </a:r>
            <a:r>
              <a:rPr lang="en-US" b="1" baseline="30000" dirty="0">
                <a:solidFill>
                  <a:schemeClr val="tx1"/>
                </a:solidFill>
              </a:rPr>
              <a:t>+</a:t>
            </a:r>
            <a:r>
              <a:rPr lang="en-US" b="1" dirty="0">
                <a:solidFill>
                  <a:schemeClr val="tx1"/>
                </a:solidFill>
              </a:rPr>
              <a:t>)</a:t>
            </a:r>
          </a:p>
        </p:txBody>
      </p:sp>
      <p:cxnSp>
        <p:nvCxnSpPr>
          <p:cNvPr id="15" name="Straight Arrow Connector 14">
            <a:extLst>
              <a:ext uri="{FF2B5EF4-FFF2-40B4-BE49-F238E27FC236}">
                <a16:creationId xmlns:a16="http://schemas.microsoft.com/office/drawing/2014/main" id="{E1398036-28F6-4B41-B8E6-E46F2804A2FF}"/>
              </a:ext>
            </a:extLst>
          </p:cNvPr>
          <p:cNvCxnSpPr>
            <a:cxnSpLocks/>
          </p:cNvCxnSpPr>
          <p:nvPr/>
        </p:nvCxnSpPr>
        <p:spPr>
          <a:xfrm flipH="1" flipV="1">
            <a:off x="7726886" y="2419239"/>
            <a:ext cx="1304204" cy="2285716"/>
          </a:xfrm>
          <a:prstGeom prst="straightConnector1">
            <a:avLst/>
          </a:prstGeom>
          <a:ln w="92075">
            <a:solidFill>
              <a:srgbClr val="FA11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F737215-68C2-6F47-88B5-75C19B3AD2FB}"/>
              </a:ext>
            </a:extLst>
          </p:cNvPr>
          <p:cNvCxnSpPr>
            <a:cxnSpLocks/>
          </p:cNvCxnSpPr>
          <p:nvPr/>
        </p:nvCxnSpPr>
        <p:spPr>
          <a:xfrm flipV="1">
            <a:off x="6173426" y="2444941"/>
            <a:ext cx="148660" cy="2260014"/>
          </a:xfrm>
          <a:prstGeom prst="straightConnector1">
            <a:avLst/>
          </a:prstGeom>
          <a:ln w="92075">
            <a:solidFill>
              <a:srgbClr val="FA11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B48B05A-B402-694C-8C09-8773F78D4D4E}"/>
              </a:ext>
            </a:extLst>
          </p:cNvPr>
          <p:cNvCxnSpPr>
            <a:cxnSpLocks/>
          </p:cNvCxnSpPr>
          <p:nvPr/>
        </p:nvCxnSpPr>
        <p:spPr>
          <a:xfrm flipV="1">
            <a:off x="10108315" y="2444940"/>
            <a:ext cx="404958" cy="2246981"/>
          </a:xfrm>
          <a:prstGeom prst="straightConnector1">
            <a:avLst/>
          </a:prstGeom>
          <a:ln w="92075">
            <a:solidFill>
              <a:srgbClr val="FA11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A9DDBA7B-16DD-3F4A-A2B7-7320D666612F}"/>
              </a:ext>
            </a:extLst>
          </p:cNvPr>
          <p:cNvSpPr/>
          <p:nvPr/>
        </p:nvSpPr>
        <p:spPr>
          <a:xfrm>
            <a:off x="6125463" y="1583865"/>
            <a:ext cx="1750282" cy="712694"/>
          </a:xfrm>
          <a:prstGeom prst="roundRect">
            <a:avLst/>
          </a:prstGeom>
          <a:solidFill>
            <a:schemeClr val="bg1"/>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Nitrous Oxide (N</a:t>
            </a:r>
            <a:r>
              <a:rPr lang="en-US" b="1" baseline="-25000" dirty="0">
                <a:solidFill>
                  <a:srgbClr val="FF0000"/>
                </a:solidFill>
              </a:rPr>
              <a:t>2</a:t>
            </a:r>
            <a:r>
              <a:rPr lang="en-US" b="1" dirty="0">
                <a:solidFill>
                  <a:srgbClr val="FF0000"/>
                </a:solidFill>
              </a:rPr>
              <a:t>O)</a:t>
            </a:r>
          </a:p>
        </p:txBody>
      </p:sp>
      <p:sp>
        <p:nvSpPr>
          <p:cNvPr id="19" name="Rounded Rectangle 18">
            <a:extLst>
              <a:ext uri="{FF2B5EF4-FFF2-40B4-BE49-F238E27FC236}">
                <a16:creationId xmlns:a16="http://schemas.microsoft.com/office/drawing/2014/main" id="{CA2E1953-B267-244B-86A8-6BE2B7F482E3}"/>
              </a:ext>
            </a:extLst>
          </p:cNvPr>
          <p:cNvSpPr/>
          <p:nvPr/>
        </p:nvSpPr>
        <p:spPr>
          <a:xfrm>
            <a:off x="10108315" y="1585354"/>
            <a:ext cx="1750282" cy="712694"/>
          </a:xfrm>
          <a:prstGeom prst="roundRect">
            <a:avLst/>
          </a:prstGeom>
          <a:solidFill>
            <a:schemeClr val="bg1"/>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Ammonia</a:t>
            </a:r>
          </a:p>
          <a:p>
            <a:pPr algn="ctr"/>
            <a:r>
              <a:rPr lang="en-US" b="1" dirty="0">
                <a:solidFill>
                  <a:srgbClr val="FF0000"/>
                </a:solidFill>
              </a:rPr>
              <a:t>(NH</a:t>
            </a:r>
            <a:r>
              <a:rPr lang="en-US" b="1" baseline="-25000" dirty="0">
                <a:solidFill>
                  <a:srgbClr val="FF0000"/>
                </a:solidFill>
              </a:rPr>
              <a:t>3</a:t>
            </a:r>
            <a:r>
              <a:rPr lang="en-US" b="1" dirty="0">
                <a:solidFill>
                  <a:srgbClr val="FF0000"/>
                </a:solidFill>
              </a:rPr>
              <a:t>)</a:t>
            </a:r>
          </a:p>
        </p:txBody>
      </p:sp>
      <p:sp>
        <p:nvSpPr>
          <p:cNvPr id="21" name="Rounded Rectangle 20">
            <a:extLst>
              <a:ext uri="{FF2B5EF4-FFF2-40B4-BE49-F238E27FC236}">
                <a16:creationId xmlns:a16="http://schemas.microsoft.com/office/drawing/2014/main" id="{5DDAD12F-25E9-B84A-9504-04C81E34E780}"/>
              </a:ext>
            </a:extLst>
          </p:cNvPr>
          <p:cNvSpPr/>
          <p:nvPr/>
        </p:nvSpPr>
        <p:spPr>
          <a:xfrm>
            <a:off x="4532936" y="3826462"/>
            <a:ext cx="1884135" cy="469135"/>
          </a:xfrm>
          <a:prstGeom prst="roundRect">
            <a:avLst/>
          </a:prstGeom>
          <a:solidFill>
            <a:srgbClr val="FFFF00"/>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Denitrification</a:t>
            </a:r>
          </a:p>
        </p:txBody>
      </p:sp>
      <p:sp>
        <p:nvSpPr>
          <p:cNvPr id="22" name="Rounded Rectangle 21">
            <a:extLst>
              <a:ext uri="{FF2B5EF4-FFF2-40B4-BE49-F238E27FC236}">
                <a16:creationId xmlns:a16="http://schemas.microsoft.com/office/drawing/2014/main" id="{9F8A95BA-66B0-594E-A079-D038816F42D6}"/>
              </a:ext>
            </a:extLst>
          </p:cNvPr>
          <p:cNvSpPr/>
          <p:nvPr/>
        </p:nvSpPr>
        <p:spPr>
          <a:xfrm>
            <a:off x="6961482" y="3207408"/>
            <a:ext cx="1708310" cy="443184"/>
          </a:xfrm>
          <a:prstGeom prst="roundRect">
            <a:avLst/>
          </a:prstGeom>
          <a:solidFill>
            <a:srgbClr val="FFFF00"/>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Nitrification</a:t>
            </a:r>
          </a:p>
        </p:txBody>
      </p:sp>
      <p:sp>
        <p:nvSpPr>
          <p:cNvPr id="23" name="Rounded Rectangle 22">
            <a:extLst>
              <a:ext uri="{FF2B5EF4-FFF2-40B4-BE49-F238E27FC236}">
                <a16:creationId xmlns:a16="http://schemas.microsoft.com/office/drawing/2014/main" id="{FE6BA6F9-ADCE-0747-96A7-D1E22C7CC5BD}"/>
              </a:ext>
            </a:extLst>
          </p:cNvPr>
          <p:cNvSpPr/>
          <p:nvPr/>
        </p:nvSpPr>
        <p:spPr>
          <a:xfrm>
            <a:off x="9915245" y="3349832"/>
            <a:ext cx="1750282" cy="476630"/>
          </a:xfrm>
          <a:prstGeom prst="roundRect">
            <a:avLst/>
          </a:prstGeom>
          <a:solidFill>
            <a:srgbClr val="FFFF00"/>
          </a:solidFill>
          <a:ln w="50800">
            <a:solidFill>
              <a:srgbClr val="FA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Volatilization</a:t>
            </a:r>
          </a:p>
        </p:txBody>
      </p:sp>
    </p:spTree>
    <p:extLst>
      <p:ext uri="{BB962C8B-B14F-4D97-AF65-F5344CB8AC3E}">
        <p14:creationId xmlns:p14="http://schemas.microsoft.com/office/powerpoint/2010/main" val="3745647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54D8FA3-C35F-D14D-A42D-41449DB6973D}"/>
              </a:ext>
            </a:extLst>
          </p:cNvPr>
          <p:cNvSpPr txBox="1"/>
          <p:nvPr/>
        </p:nvSpPr>
        <p:spPr>
          <a:xfrm>
            <a:off x="0" y="615827"/>
            <a:ext cx="12192000" cy="630942"/>
          </a:xfrm>
          <a:prstGeom prst="rect">
            <a:avLst/>
          </a:prstGeom>
          <a:noFill/>
        </p:spPr>
        <p:txBody>
          <a:bodyPr wrap="square" rtlCol="0">
            <a:spAutoFit/>
          </a:bodyPr>
          <a:lstStyle/>
          <a:p>
            <a:pPr algn="ctr"/>
            <a:r>
              <a:rPr lang="en-US" sz="3500" b="1" dirty="0"/>
              <a:t>Global atmospheric N</a:t>
            </a:r>
            <a:r>
              <a:rPr lang="en-US" sz="3500" b="1" baseline="-25000" dirty="0"/>
              <a:t>2</a:t>
            </a:r>
            <a:r>
              <a:rPr lang="en-US" sz="3500" b="1" dirty="0"/>
              <a:t>O concentrations over time </a:t>
            </a:r>
          </a:p>
        </p:txBody>
      </p:sp>
      <p:sp>
        <p:nvSpPr>
          <p:cNvPr id="16" name="Rectangle 15">
            <a:extLst>
              <a:ext uri="{FF2B5EF4-FFF2-40B4-BE49-F238E27FC236}">
                <a16:creationId xmlns:a16="http://schemas.microsoft.com/office/drawing/2014/main" id="{A720D612-06AA-634C-8F60-970A88CAF6CB}"/>
              </a:ext>
            </a:extLst>
          </p:cNvPr>
          <p:cNvSpPr/>
          <p:nvPr/>
        </p:nvSpPr>
        <p:spPr>
          <a:xfrm>
            <a:off x="3115159" y="1394848"/>
            <a:ext cx="6059838" cy="402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3;&#10;&#13;&#10;Description automatically generated">
            <a:extLst>
              <a:ext uri="{FF2B5EF4-FFF2-40B4-BE49-F238E27FC236}">
                <a16:creationId xmlns:a16="http://schemas.microsoft.com/office/drawing/2014/main" id="{1D6DF8D3-1E2D-3D4E-800A-3EA06DED5858}"/>
              </a:ext>
            </a:extLst>
          </p:cNvPr>
          <p:cNvPicPr>
            <a:picLocks noChangeAspect="1"/>
          </p:cNvPicPr>
          <p:nvPr/>
        </p:nvPicPr>
        <p:blipFill>
          <a:blip r:embed="rId3"/>
          <a:stretch>
            <a:fillRect/>
          </a:stretch>
        </p:blipFill>
        <p:spPr>
          <a:xfrm>
            <a:off x="1016000" y="1400379"/>
            <a:ext cx="10160000" cy="5080000"/>
          </a:xfrm>
          <a:prstGeom prst="rect">
            <a:avLst/>
          </a:prstGeom>
        </p:spPr>
      </p:pic>
      <p:sp>
        <p:nvSpPr>
          <p:cNvPr id="7" name="Rectangle 6">
            <a:extLst>
              <a:ext uri="{FF2B5EF4-FFF2-40B4-BE49-F238E27FC236}">
                <a16:creationId xmlns:a16="http://schemas.microsoft.com/office/drawing/2014/main" id="{4DCD6AD8-F3C1-7C45-AC19-AD30F68DF2E6}"/>
              </a:ext>
            </a:extLst>
          </p:cNvPr>
          <p:cNvSpPr/>
          <p:nvPr/>
        </p:nvSpPr>
        <p:spPr>
          <a:xfrm>
            <a:off x="2733180" y="2697648"/>
            <a:ext cx="1967345" cy="1070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7E90B94-9973-EF42-9B9D-CF6B2FB5C64B}"/>
              </a:ext>
            </a:extLst>
          </p:cNvPr>
          <p:cNvCxnSpPr>
            <a:cxnSpLocks/>
          </p:cNvCxnSpPr>
          <p:nvPr/>
        </p:nvCxnSpPr>
        <p:spPr>
          <a:xfrm flipV="1">
            <a:off x="2907371" y="3158860"/>
            <a:ext cx="558800" cy="216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BE7459-2692-7F46-9F96-F15993E1C49A}"/>
              </a:ext>
            </a:extLst>
          </p:cNvPr>
          <p:cNvSpPr txBox="1"/>
          <p:nvPr/>
        </p:nvSpPr>
        <p:spPr>
          <a:xfrm>
            <a:off x="3472089" y="2863295"/>
            <a:ext cx="1136073" cy="738664"/>
          </a:xfrm>
          <a:prstGeom prst="rect">
            <a:avLst/>
          </a:prstGeom>
          <a:noFill/>
        </p:spPr>
        <p:txBody>
          <a:bodyPr wrap="square" rtlCol="0">
            <a:spAutoFit/>
          </a:bodyPr>
          <a:lstStyle/>
          <a:p>
            <a:r>
              <a:rPr lang="en-US" sz="1400" dirty="0"/>
              <a:t>Advent of Haber-Bosch process </a:t>
            </a:r>
          </a:p>
        </p:txBody>
      </p:sp>
      <p:cxnSp>
        <p:nvCxnSpPr>
          <p:cNvPr id="15" name="Straight Connector 14">
            <a:extLst>
              <a:ext uri="{FF2B5EF4-FFF2-40B4-BE49-F238E27FC236}">
                <a16:creationId xmlns:a16="http://schemas.microsoft.com/office/drawing/2014/main" id="{9ECF1DB8-73B7-C341-9D75-00BF54A1C306}"/>
              </a:ext>
            </a:extLst>
          </p:cNvPr>
          <p:cNvCxnSpPr>
            <a:cxnSpLocks/>
          </p:cNvCxnSpPr>
          <p:nvPr/>
        </p:nvCxnSpPr>
        <p:spPr>
          <a:xfrm>
            <a:off x="10080504" y="3158860"/>
            <a:ext cx="0" cy="285483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BB35B36-F7DE-C54B-A162-CA9298B89CAE}"/>
              </a:ext>
            </a:extLst>
          </p:cNvPr>
          <p:cNvSpPr/>
          <p:nvPr/>
        </p:nvSpPr>
        <p:spPr>
          <a:xfrm>
            <a:off x="4608162" y="1447855"/>
            <a:ext cx="2968295" cy="657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1A8370D-D4A4-CF4B-9D84-4EB1AFC7772C}"/>
              </a:ext>
            </a:extLst>
          </p:cNvPr>
          <p:cNvSpPr/>
          <p:nvPr/>
        </p:nvSpPr>
        <p:spPr>
          <a:xfrm>
            <a:off x="10723259" y="1450637"/>
            <a:ext cx="968828" cy="459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13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6A8AE0-59E8-5B4B-8D47-668056E3936C}"/>
              </a:ext>
            </a:extLst>
          </p:cNvPr>
          <p:cNvPicPr>
            <a:picLocks noChangeAspect="1"/>
          </p:cNvPicPr>
          <p:nvPr/>
        </p:nvPicPr>
        <p:blipFill rotWithShape="1">
          <a:blip r:embed="rId3"/>
          <a:srcRect l="918" t="11026" r="816" b="10426"/>
          <a:stretch/>
        </p:blipFill>
        <p:spPr>
          <a:xfrm>
            <a:off x="2043348" y="1523251"/>
            <a:ext cx="7601803" cy="4861120"/>
          </a:xfrm>
          <a:prstGeom prst="rect">
            <a:avLst/>
          </a:prstGeom>
          <a:ln>
            <a:noFill/>
          </a:ln>
        </p:spPr>
      </p:pic>
      <p:sp>
        <p:nvSpPr>
          <p:cNvPr id="25" name="TextBox 24">
            <a:extLst>
              <a:ext uri="{FF2B5EF4-FFF2-40B4-BE49-F238E27FC236}">
                <a16:creationId xmlns:a16="http://schemas.microsoft.com/office/drawing/2014/main" id="{F691FDD6-1898-4247-9377-9E14F4F8C6DC}"/>
              </a:ext>
            </a:extLst>
          </p:cNvPr>
          <p:cNvSpPr txBox="1"/>
          <p:nvPr/>
        </p:nvSpPr>
        <p:spPr>
          <a:xfrm>
            <a:off x="1696453" y="2863516"/>
            <a:ext cx="1576136" cy="794084"/>
          </a:xfrm>
          <a:prstGeom prst="rect">
            <a:avLst/>
          </a:prstGeom>
          <a:noFill/>
        </p:spPr>
        <p:txBody>
          <a:bodyPr wrap="square" rtlCol="0">
            <a:spAutoFit/>
          </a:bodyPr>
          <a:lstStyle/>
          <a:p>
            <a:endParaRPr lang="en-US" dirty="0"/>
          </a:p>
        </p:txBody>
      </p:sp>
      <p:sp>
        <p:nvSpPr>
          <p:cNvPr id="30" name="Frame 29">
            <a:extLst>
              <a:ext uri="{FF2B5EF4-FFF2-40B4-BE49-F238E27FC236}">
                <a16:creationId xmlns:a16="http://schemas.microsoft.com/office/drawing/2014/main" id="{9921F398-E8D5-FD44-98B1-D0430BCE0130}"/>
              </a:ext>
            </a:extLst>
          </p:cNvPr>
          <p:cNvSpPr/>
          <p:nvPr/>
        </p:nvSpPr>
        <p:spPr>
          <a:xfrm>
            <a:off x="7239098" y="5344805"/>
            <a:ext cx="1359017" cy="656451"/>
          </a:xfrm>
          <a:prstGeom prst="frame">
            <a:avLst>
              <a:gd name="adj1" fmla="val 6709"/>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4C3487DA-0453-0E44-9734-687E1CD6A1DB}"/>
              </a:ext>
            </a:extLst>
          </p:cNvPr>
          <p:cNvSpPr txBox="1"/>
          <p:nvPr/>
        </p:nvSpPr>
        <p:spPr>
          <a:xfrm>
            <a:off x="1" y="491859"/>
            <a:ext cx="12192000" cy="630942"/>
          </a:xfrm>
          <a:prstGeom prst="rect">
            <a:avLst/>
          </a:prstGeom>
          <a:noFill/>
        </p:spPr>
        <p:txBody>
          <a:bodyPr wrap="square" rtlCol="0">
            <a:spAutoFit/>
          </a:bodyPr>
          <a:lstStyle/>
          <a:p>
            <a:pPr algn="ctr"/>
            <a:r>
              <a:rPr lang="en-US" sz="3500" b="1" dirty="0"/>
              <a:t>U.S. Greenhouse Gas (GHG) Emissions</a:t>
            </a:r>
          </a:p>
        </p:txBody>
      </p:sp>
      <p:sp>
        <p:nvSpPr>
          <p:cNvPr id="47" name="TextBox 46">
            <a:extLst>
              <a:ext uri="{FF2B5EF4-FFF2-40B4-BE49-F238E27FC236}">
                <a16:creationId xmlns:a16="http://schemas.microsoft.com/office/drawing/2014/main" id="{2944DDA1-FF10-174B-A75E-D660B495C420}"/>
              </a:ext>
            </a:extLst>
          </p:cNvPr>
          <p:cNvSpPr txBox="1"/>
          <p:nvPr/>
        </p:nvSpPr>
        <p:spPr>
          <a:xfrm>
            <a:off x="233606" y="6001256"/>
            <a:ext cx="3272589" cy="738664"/>
          </a:xfrm>
          <a:prstGeom prst="rect">
            <a:avLst/>
          </a:prstGeom>
          <a:noFill/>
        </p:spPr>
        <p:txBody>
          <a:bodyPr wrap="square" rtlCol="0">
            <a:spAutoFit/>
          </a:bodyPr>
          <a:lstStyle/>
          <a:p>
            <a:r>
              <a:rPr lang="en-US" sz="1400" dirty="0"/>
              <a:t>U.S. EPA, 2016. </a:t>
            </a:r>
            <a:r>
              <a:rPr lang="en-US" sz="1400" i="1" dirty="0"/>
              <a:t>Inventory of U.S. Greenhouse Gas Emissions and Sinks: 1990-2014.</a:t>
            </a:r>
          </a:p>
        </p:txBody>
      </p:sp>
    </p:spTree>
    <p:extLst>
      <p:ext uri="{BB962C8B-B14F-4D97-AF65-F5344CB8AC3E}">
        <p14:creationId xmlns:p14="http://schemas.microsoft.com/office/powerpoint/2010/main" val="2131140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36308</TotalTime>
  <Words>3181</Words>
  <Application>Microsoft Macintosh PowerPoint</Application>
  <PresentationFormat>Widescreen</PresentationFormat>
  <Paragraphs>410</Paragraphs>
  <Slides>33</Slides>
  <Notes>27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Arial</vt:lpstr>
      <vt:lpstr>Calibri</vt:lpstr>
      <vt:lpstr>Calibri Light</vt:lpstr>
      <vt:lpstr>Century Gothic</vt:lpstr>
      <vt:lpstr>Impact</vt:lpstr>
      <vt:lpstr>Playfair Display Bold</vt:lpstr>
      <vt:lpstr>Raleway</vt:lpstr>
      <vt:lpstr>Raleway SemiBold</vt:lpstr>
      <vt:lpstr>Times New Roman</vt:lpstr>
      <vt:lpstr>Trebuchet MS</vt:lpstr>
      <vt:lpstr>Wingdings 3</vt:lpstr>
      <vt:lpstr>Office Theme</vt:lpstr>
      <vt:lpstr>Facet</vt:lpstr>
      <vt:lpstr>Mitigating Gaseous Nitrogen Losses from Northeastern Agricultural Soils via Alternative Soil Management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Management Practices</vt:lpstr>
      <vt:lpstr>Objectives and Expected Results </vt:lpstr>
      <vt:lpstr>Objectives and Expected Results </vt:lpstr>
      <vt:lpstr>Methods </vt:lpstr>
      <vt:lpstr>PowerPoint Presentation</vt:lpstr>
      <vt:lpstr>PowerPoint Presentation</vt:lpstr>
      <vt:lpstr>PowerPoint Presentation</vt:lpstr>
      <vt:lpstr>PowerPoint Presentation</vt:lpstr>
      <vt:lpstr>CARE Preliminary Results:  Soil Ammonium</vt:lpstr>
      <vt:lpstr>  What are the molecular mechanisms driving N2O pulses directly after manure application?  How does this change with manure amendment and different management practices?  </vt:lpstr>
      <vt:lpstr>Future Work: Methods</vt:lpstr>
      <vt:lpstr>Take home messages:</vt:lpstr>
      <vt:lpstr>Acknowledgments </vt:lpstr>
      <vt:lpstr>Nitrogen Management Scenario Tool</vt:lpstr>
      <vt:lpstr>PowerPoint Presentation</vt:lpstr>
      <vt:lpstr>Who helped make this?</vt:lpstr>
      <vt:lpstr>What does the Nitrogen Management Scenario Tool do?</vt:lpstr>
      <vt:lpstr>How does the Nitrogen Management Scenario Tool work?</vt:lpstr>
      <vt:lpstr>What are the limitations of Nitrogen Management Scenario Tool?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Mitigating Gaseous Nitrogen Losses from Northeastern Agricultural Soils via Alternative Soil Management Practices</dc:title>
  <dc:creator>Kyle Dittmer</dc:creator>
  <cp:lastModifiedBy>Kyle Dittmer</cp:lastModifiedBy>
  <cp:revision>170</cp:revision>
  <dcterms:created xsi:type="dcterms:W3CDTF">2019-01-29T00:08:27Z</dcterms:created>
  <dcterms:modified xsi:type="dcterms:W3CDTF">2019-11-18T16:51:58Z</dcterms:modified>
</cp:coreProperties>
</file>