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2" r:id="rId5"/>
    <p:sldId id="264" r:id="rId6"/>
    <p:sldId id="265" r:id="rId7"/>
    <p:sldId id="257" r:id="rId8"/>
    <p:sldId id="266" r:id="rId9"/>
    <p:sldId id="259" r:id="rId10"/>
    <p:sldId id="260" r:id="rId11"/>
    <p:sldId id="258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ara Bellows" initials="BB" lastIdx="1" clrIdx="0">
    <p:extLst>
      <p:ext uri="{19B8F6BF-5375-455C-9EA6-DF929625EA0E}">
        <p15:presenceInfo xmlns:p15="http://schemas.microsoft.com/office/powerpoint/2012/main" userId="S-1-5-21-571980392-1477392679-1207214971-71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25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1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60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7FEF-1417-413F-AF5B-AEE499142AAD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9AF5-E19A-4ABF-9A0A-D92A82069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9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7FEF-1417-413F-AF5B-AEE499142AAD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9AF5-E19A-4ABF-9A0A-D92A82069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21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7FEF-1417-413F-AF5B-AEE499142AAD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9AF5-E19A-4ABF-9A0A-D92A82069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3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7FEF-1417-413F-AF5B-AEE499142AAD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9AF5-E19A-4ABF-9A0A-D92A82069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0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7FEF-1417-413F-AF5B-AEE499142AAD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9AF5-E19A-4ABF-9A0A-D92A82069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2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7FEF-1417-413F-AF5B-AEE499142AAD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9AF5-E19A-4ABF-9A0A-D92A82069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9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7FEF-1417-413F-AF5B-AEE499142AAD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9AF5-E19A-4ABF-9A0A-D92A82069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9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7FEF-1417-413F-AF5B-AEE499142AAD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9AF5-E19A-4ABF-9A0A-D92A82069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4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7FEF-1417-413F-AF5B-AEE499142AAD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9AF5-E19A-4ABF-9A0A-D92A82069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7FEF-1417-413F-AF5B-AEE499142AAD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9AF5-E19A-4ABF-9A0A-D92A82069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4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7FEF-1417-413F-AF5B-AEE499142AAD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9AF5-E19A-4ABF-9A0A-D92A82069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7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67FEF-1417-413F-AF5B-AEE499142AAD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99AF5-E19A-4ABF-9A0A-D92A82069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3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epa.gov/sites/production/files/2017-02/documents/2017_chapter_5_agriculture.pdf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2709" y="442451"/>
            <a:ext cx="77969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Soil Carbon Sequestration</a:t>
            </a:r>
          </a:p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and  </a:t>
            </a:r>
          </a:p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Other Soil Ecosystem Service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967" y="2662750"/>
            <a:ext cx="5306650" cy="32582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A64E7E-7A6D-4AF3-A965-B78F82BA3DB5}"/>
              </a:ext>
            </a:extLst>
          </p:cNvPr>
          <p:cNvSpPr txBox="1"/>
          <p:nvPr/>
        </p:nvSpPr>
        <p:spPr>
          <a:xfrm>
            <a:off x="2623967" y="6184716"/>
            <a:ext cx="599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Dr. Barbara C. Bellows and Scott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Hardeway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Southern SARE: Sustainable Agriculture Research and Education">
            <a:extLst>
              <a:ext uri="{FF2B5EF4-FFF2-40B4-BE49-F238E27FC236}">
                <a16:creationId xmlns:a16="http://schemas.microsoft.com/office/drawing/2014/main" id="{F13786E3-D7CD-41F2-BA63-1BE787D88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888" y="256610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rleton State University, Member of The Texas A&amp;M University System">
            <a:extLst>
              <a:ext uri="{FF2B5EF4-FFF2-40B4-BE49-F238E27FC236}">
                <a16:creationId xmlns:a16="http://schemas.microsoft.com/office/drawing/2014/main" id="{B82A4DE8-C670-4939-8C57-411CA2DAB3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29"/>
          <a:stretch/>
        </p:blipFill>
        <p:spPr bwMode="auto">
          <a:xfrm>
            <a:off x="10146662" y="3943461"/>
            <a:ext cx="1290426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id:image001.png@01D46ADE.375E2DF0">
            <a:extLst>
              <a:ext uri="{FF2B5EF4-FFF2-40B4-BE49-F238E27FC236}">
                <a16:creationId xmlns:a16="http://schemas.microsoft.com/office/drawing/2014/main" id="{F5C0F0D8-85A9-4FA0-83E1-C7ADE98FD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024" y="5315797"/>
            <a:ext cx="834101" cy="96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006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rontiersin.org/files/Articles/50022/fpls-04-00134-HTML/image_m/fpls-04-00134-g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47" y="341670"/>
            <a:ext cx="8568217" cy="62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46954" y="61451"/>
            <a:ext cx="6528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12507"/>
                </a:solidFill>
              </a:rPr>
              <a:t>Mycorrhizae not only help form aggregates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26361" y="1966947"/>
            <a:ext cx="38788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12507"/>
                </a:solidFill>
              </a:rPr>
              <a:t>Mycorrhizae also facilitate “plant communication” or the transfer of nutrients, hormones, and other substances among plants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320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25" y="1378975"/>
            <a:ext cx="6967026" cy="5225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5059" y="398207"/>
            <a:ext cx="8008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512507"/>
                </a:solidFill>
              </a:rPr>
              <a:t>Other Critical Components of Soil Aggregates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451" y="2418736"/>
            <a:ext cx="42327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12507"/>
                </a:solidFill>
              </a:rPr>
              <a:t>Plant roots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12507"/>
                </a:solidFill>
              </a:rPr>
              <a:t>Clay minerals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12507"/>
                </a:solidFill>
              </a:rPr>
              <a:t>Bacterial slime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12507"/>
                </a:solidFill>
              </a:rPr>
              <a:t>Earthworm castings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12507"/>
                </a:solidFill>
              </a:rPr>
              <a:t>Particulate organic matter</a:t>
            </a:r>
          </a:p>
        </p:txBody>
      </p:sp>
    </p:spTree>
    <p:extLst>
      <p:ext uri="{BB962C8B-B14F-4D97-AF65-F5344CB8AC3E}">
        <p14:creationId xmlns:p14="http://schemas.microsoft.com/office/powerpoint/2010/main" val="931632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2411" y="771961"/>
            <a:ext cx="6268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Why Should Farmers Care about Soil Carbon Sequestration?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7855" y="2114641"/>
            <a:ext cx="9837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12507"/>
                </a:solidFill>
              </a:rPr>
              <a:t>Soil carbon sequestration involves increases in organic matter which increase soil water and nutrient holding capacity and improves root growth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86896" y="5650073"/>
            <a:ext cx="7676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Farmers may have the opportunity to get paid for soil carbon sequestration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433" r="8553" b="17967"/>
          <a:stretch/>
        </p:blipFill>
        <p:spPr>
          <a:xfrm>
            <a:off x="3605979" y="3345286"/>
            <a:ext cx="2168013" cy="1905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6" b="4072"/>
          <a:stretch/>
        </p:blipFill>
        <p:spPr>
          <a:xfrm>
            <a:off x="7087849" y="3201396"/>
            <a:ext cx="1982410" cy="219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43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9239" y="752168"/>
            <a:ext cx="734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How Might Farmers be Paid for Soil Carbon Sequestration?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0658" y="2404061"/>
            <a:ext cx="7551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12507"/>
                </a:solidFill>
              </a:rPr>
              <a:t>Process has been tested in California and in Arkansas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98" y="4144114"/>
            <a:ext cx="5206181" cy="24505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0658" y="3243867"/>
            <a:ext cx="660238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12507"/>
                </a:solidFill>
              </a:rPr>
              <a:t>Tested on rice fields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12507"/>
                </a:solidFill>
              </a:rPr>
              <a:t>Involves conservation-based irrigation practices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12507"/>
                </a:solidFill>
              </a:rPr>
              <a:t>Sequesters carbon in soil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12507"/>
                </a:solidFill>
              </a:rPr>
              <a:t>Reduces nitrous oxide emissions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12507"/>
                </a:solidFill>
              </a:rPr>
              <a:t>Decreases methane emissions</a:t>
            </a:r>
          </a:p>
        </p:txBody>
      </p:sp>
    </p:spTree>
    <p:extLst>
      <p:ext uri="{BB962C8B-B14F-4D97-AF65-F5344CB8AC3E}">
        <p14:creationId xmlns:p14="http://schemas.microsoft.com/office/powerpoint/2010/main" val="650279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713" y="3365582"/>
            <a:ext cx="5151558" cy="3492418"/>
          </a:xfrm>
          <a:prstGeom prst="rect">
            <a:avLst/>
          </a:prstGeom>
          <a:effectLst>
            <a:glow rad="127000">
              <a:schemeClr val="accent1">
                <a:alpha val="7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1858297" y="575187"/>
            <a:ext cx="8539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How do Farmers Get Paid for Soil Carbon Sequestration?</a:t>
            </a:r>
          </a:p>
        </p:txBody>
      </p:sp>
      <p:sp>
        <p:nvSpPr>
          <p:cNvPr id="4" name="Rectangle 3"/>
          <p:cNvSpPr/>
          <p:nvPr/>
        </p:nvSpPr>
        <p:spPr>
          <a:xfrm>
            <a:off x="999695" y="1795701"/>
            <a:ext cx="10256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cs typeface="Calibri"/>
              </a:rPr>
              <a:t>Carbon Dioxide emitters – such as airlines, trucking companies, energy producers, industries – pay into an “offset market”</a:t>
            </a:r>
          </a:p>
          <a:p>
            <a:pPr algn="just"/>
            <a:endParaRPr lang="en-U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An offset credit represents an </a:t>
            </a:r>
            <a:r>
              <a:rPr lang="en-US" sz="2400" dirty="0" err="1">
                <a:cs typeface="Calibri"/>
              </a:rPr>
              <a:t>exchangeablepermanent</a:t>
            </a:r>
            <a:r>
              <a:rPr lang="en-US" sz="2400" dirty="0">
                <a:cs typeface="Calibri"/>
              </a:rPr>
              <a:t> greenhouse gas 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nit </a:t>
            </a:r>
            <a:r>
              <a:rPr lang="en-US" sz="2400" dirty="0">
                <a:cs typeface="Calibri"/>
              </a:rPr>
              <a:t>(GHG) emission reduction/elimination</a:t>
            </a:r>
            <a:endParaRPr lang="en-US" sz="2400" dirty="0">
              <a:solidFill>
                <a:schemeClr val="bg1"/>
              </a:solidFill>
              <a:cs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1 Offset Credit = 1 Metric Ton of Carbon</a:t>
            </a:r>
            <a:r>
              <a:rPr lang="en-US" sz="2400" dirty="0">
                <a:solidFill>
                  <a:srgbClr val="512507"/>
                </a:solidFill>
                <a:cs typeface="Calibri"/>
              </a:rPr>
              <a:t> Dio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xide</a:t>
            </a:r>
            <a:r>
              <a:rPr lang="en-US" sz="2400" dirty="0">
                <a:solidFill>
                  <a:srgbClr val="512507"/>
                </a:solidFill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(Equivalent)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Offset credits can be sold to private </a:t>
            </a:r>
            <a:r>
              <a:rPr lang="en-US" sz="2400" dirty="0">
                <a:solidFill>
                  <a:srgbClr val="512507"/>
                </a:solidFill>
                <a:cs typeface="Calibri"/>
              </a:rPr>
              <a:t>sector e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ntities</a:t>
            </a:r>
            <a:r>
              <a:rPr lang="en-US" sz="2400" dirty="0">
                <a:solidFill>
                  <a:srgbClr val="512507"/>
                </a:solidFill>
                <a:cs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through programs such as:</a:t>
            </a:r>
          </a:p>
          <a:p>
            <a:pPr lvl="2" algn="just"/>
            <a:r>
              <a:rPr lang="en-US" sz="2400" dirty="0">
                <a:cs typeface="Calibri"/>
              </a:rPr>
              <a:t>California Compliance Offset Program</a:t>
            </a:r>
          </a:p>
          <a:p>
            <a:pPr lvl="2" algn="just"/>
            <a:r>
              <a:rPr lang="en-US" sz="2400" dirty="0">
                <a:cs typeface="Calibri"/>
              </a:rPr>
              <a:t>Voluntary Carbon Market </a:t>
            </a:r>
          </a:p>
        </p:txBody>
      </p:sp>
      <p:sp>
        <p:nvSpPr>
          <p:cNvPr id="6" name="Rectangle 5"/>
          <p:cNvSpPr/>
          <p:nvPr/>
        </p:nvSpPr>
        <p:spPr>
          <a:xfrm>
            <a:off x="890953" y="5111791"/>
            <a:ext cx="58490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USD settlement price for Compliance Credits between 2016-2018 = </a:t>
            </a:r>
            <a:r>
              <a:rPr lang="en-US" sz="2400" b="1" dirty="0">
                <a:cs typeface="Calibri"/>
              </a:rPr>
              <a:t>$15.05 per credit</a:t>
            </a:r>
            <a:r>
              <a:rPr lang="en-US" sz="2400" dirty="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2480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07473-E565-4ED7-9618-BC7374685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Calibri Light"/>
              </a:rPr>
              <a:t>How do Soil Carbon Sequestration Programs Relate to Agriculture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88CFA-F8CF-482A-B447-2D6BD43AC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6477"/>
            <a:ext cx="10515600" cy="48545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The California Compliance Offset Program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en-US" dirty="0">
                <a:cs typeface="Calibri"/>
              </a:rPr>
              <a:t>Rice Cultivation Compliance Offset Protocol</a:t>
            </a:r>
          </a:p>
          <a:p>
            <a:pPr lvl="2"/>
            <a:r>
              <a:rPr lang="en-US" sz="2400" dirty="0">
                <a:cs typeface="Calibri"/>
              </a:rPr>
              <a:t>Applies to rice farmers in California as well as Mid-Southern States (Arkansas, Louisiana, Mississippi, and Missouri)</a:t>
            </a:r>
          </a:p>
          <a:p>
            <a:pPr lvl="2"/>
            <a:r>
              <a:rPr lang="en-US" sz="2400" dirty="0">
                <a:cs typeface="Calibri"/>
              </a:rPr>
              <a:t>Utilizing the </a:t>
            </a:r>
            <a:r>
              <a:rPr lang="en-US" sz="2400" dirty="0" err="1">
                <a:cs typeface="Calibri"/>
              </a:rPr>
              <a:t>DeNitrification-DeComposition</a:t>
            </a:r>
            <a:r>
              <a:rPr lang="en-US" sz="2400" dirty="0">
                <a:cs typeface="Calibri"/>
              </a:rPr>
              <a:t> (DNDC) biogeochemical process model, rice farmers can generate offset credits by implementing specific conservation practices.  </a:t>
            </a:r>
          </a:p>
          <a:p>
            <a:pPr lvl="2"/>
            <a:r>
              <a:rPr lang="en-US" sz="2400" dirty="0">
                <a:cs typeface="Calibri"/>
              </a:rPr>
              <a:t>In Arkansas, these practices are NRCS Irrigation Practices</a:t>
            </a:r>
          </a:p>
          <a:p>
            <a:pPr lvl="2"/>
            <a:r>
              <a:rPr lang="en-US" sz="2400" dirty="0">
                <a:cs typeface="Calibri"/>
              </a:rPr>
              <a:t>Eligible conservation practices for the Mid-South include:</a:t>
            </a:r>
          </a:p>
          <a:p>
            <a:pPr marL="1714500" lvl="3" indent="-342900">
              <a:buAutoNum type="arabicPeriod"/>
            </a:pPr>
            <a:r>
              <a:rPr lang="en-US" sz="2400" dirty="0">
                <a:cs typeface="Calibri"/>
              </a:rPr>
              <a:t>Intermittent flooding; and/or</a:t>
            </a:r>
          </a:p>
          <a:p>
            <a:pPr marL="1714500" lvl="3" indent="-342900">
              <a:buAutoNum type="arabicPeriod"/>
            </a:pPr>
            <a:r>
              <a:rPr lang="en-US" sz="2400" dirty="0">
                <a:cs typeface="Calibri"/>
              </a:rPr>
              <a:t>Early drainage at the end of the growing season.</a:t>
            </a:r>
          </a:p>
        </p:txBody>
      </p:sp>
    </p:spTree>
    <p:extLst>
      <p:ext uri="{BB962C8B-B14F-4D97-AF65-F5344CB8AC3E}">
        <p14:creationId xmlns:p14="http://schemas.microsoft.com/office/powerpoint/2010/main" val="925990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0646" y="1735588"/>
            <a:ext cx="97111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20B0604020202020204" pitchFamily="34" charset="0"/>
              <a:buChar char="Ø"/>
            </a:pPr>
            <a:r>
              <a:rPr lang="en-US" sz="2400" dirty="0">
                <a:cs typeface="Calibri"/>
              </a:rPr>
              <a:t>According to the EPA in 2015, Louisiana rice cultivation resulted in 3.8 million metric tons of carbon dioxide equivalent worth of methane emissions. </a:t>
            </a:r>
            <a:br>
              <a:rPr lang="en-US" sz="1200" dirty="0">
                <a:cs typeface="Calibri"/>
                <a:hlinkClick r:id="rId2"/>
              </a:rPr>
            </a:br>
            <a:br>
              <a:rPr lang="en-US" sz="1200" dirty="0">
                <a:cs typeface="Calibri"/>
                <a:hlinkClick r:id="rId2"/>
              </a:rPr>
            </a:br>
            <a:endParaRPr lang="en-US" sz="1200" dirty="0">
              <a:cs typeface="Calibri"/>
              <a:hlinkClick r:id="rId2"/>
            </a:endParaRPr>
          </a:p>
          <a:p>
            <a:pPr marL="342900" indent="-342900">
              <a:buFont typeface="Wingdings" panose="020B0604020202020204" pitchFamily="34" charset="0"/>
              <a:buChar char="Ø"/>
            </a:pPr>
            <a:endParaRPr lang="en-US" sz="1200" dirty="0">
              <a:cs typeface="Calibri"/>
              <a:hlinkClick r:id="rId2"/>
            </a:endParaRPr>
          </a:p>
          <a:p>
            <a:pPr marL="342900" indent="-342900">
              <a:buFont typeface="Wingdings" panose="020B0604020202020204" pitchFamily="34" charset="0"/>
              <a:buChar char="Ø"/>
            </a:pPr>
            <a:endParaRPr lang="en-US" sz="1200" dirty="0">
              <a:cs typeface="Calibri"/>
              <a:hlinkClick r:id="rId2"/>
            </a:endParaRPr>
          </a:p>
          <a:p>
            <a:pPr marL="342900" indent="-342900">
              <a:buFont typeface="Wingdings" panose="020B0604020202020204" pitchFamily="34" charset="0"/>
              <a:buChar char="Ø"/>
            </a:pPr>
            <a:endParaRPr lang="en-US" sz="1200" dirty="0">
              <a:cs typeface="Calibri"/>
              <a:hlinkClick r:id="rId2"/>
            </a:endParaRPr>
          </a:p>
          <a:p>
            <a:pPr marL="342900" indent="-342900">
              <a:buFont typeface="Wingdings" panose="020B0604020202020204" pitchFamily="34" charset="0"/>
              <a:buChar char="Ø"/>
            </a:pPr>
            <a:endParaRPr lang="en-US" sz="1200" dirty="0">
              <a:cs typeface="Calibri"/>
              <a:hlinkClick r:id="rId2"/>
            </a:endParaRPr>
          </a:p>
          <a:p>
            <a:pPr marL="342900" indent="-342900">
              <a:buFont typeface="Wingdings" panose="020B0604020202020204" pitchFamily="34" charset="0"/>
              <a:buChar char="Ø"/>
            </a:pPr>
            <a:endParaRPr lang="en-US" sz="1200" dirty="0">
              <a:cs typeface="Calibri"/>
              <a:hlinkClick r:id="rId2"/>
            </a:endParaRPr>
          </a:p>
          <a:p>
            <a:pPr marL="342900" indent="-342900">
              <a:buFont typeface="Wingdings" panose="020B0604020202020204" pitchFamily="34" charset="0"/>
              <a:buChar char="Ø"/>
            </a:pPr>
            <a:endParaRPr lang="en-US" sz="1200" dirty="0">
              <a:cs typeface="Calibri"/>
              <a:hlinkClick r:id="rId2"/>
            </a:endParaRPr>
          </a:p>
          <a:p>
            <a:endParaRPr lang="en-US" sz="1200" dirty="0">
              <a:cs typeface="Calibri"/>
              <a:hlinkClick r:id="rId2"/>
            </a:endParaRPr>
          </a:p>
          <a:p>
            <a:endParaRPr lang="en-US" sz="1200" dirty="0">
              <a:cs typeface="Calibri"/>
              <a:hlinkClick r:id="rId2"/>
            </a:endParaRPr>
          </a:p>
          <a:p>
            <a:endParaRPr lang="en-US" sz="1200" dirty="0">
              <a:cs typeface="Calibri"/>
              <a:hlinkClick r:id="rId2"/>
            </a:endParaRPr>
          </a:p>
          <a:p>
            <a:br>
              <a:rPr lang="en-US" sz="1200" dirty="0">
                <a:cs typeface="Calibri"/>
                <a:hlinkClick r:id="rId2"/>
              </a:rPr>
            </a:br>
            <a:br>
              <a:rPr lang="en-US" sz="1200" dirty="0">
                <a:cs typeface="Calibri"/>
                <a:hlinkClick r:id="rId2"/>
              </a:rPr>
            </a:br>
            <a:endParaRPr lang="en-US" sz="1200" dirty="0">
              <a:cs typeface="Calibri"/>
              <a:hlinkClick r:id="rId2"/>
            </a:endParaRPr>
          </a:p>
          <a:p>
            <a:r>
              <a:rPr lang="en-US" sz="2400" dirty="0">
                <a:cs typeface="Calibri"/>
              </a:rPr>
              <a:t>Offset credits must be "real, permanent, quantifiable, verifiable, and additional" to be eligible for sale in the Joint Compliance Auction.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2622" t="43837" r="11198" b="18929"/>
          <a:stretch/>
        </p:blipFill>
        <p:spPr>
          <a:xfrm>
            <a:off x="3571755" y="2846541"/>
            <a:ext cx="5697416" cy="25321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41500" y="429534"/>
            <a:ext cx="8521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cs typeface="Calibri Light"/>
              </a:rPr>
              <a:t>How do Soil Carbon Sequestration Programs Relate to Agriculture Today?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0400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1072" y="751114"/>
            <a:ext cx="85071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Why Have Soil Carbon Sequestration Markets not been Widely Adopted?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9521" y="2961447"/>
            <a:ext cx="9552215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12507"/>
                </a:solidFill>
              </a:rPr>
              <a:t>High cost of verification of soil carbon sequestration occurring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12507"/>
                </a:solidFill>
              </a:rPr>
              <a:t>Based on soil management practices?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12507"/>
                </a:solidFill>
              </a:rPr>
              <a:t>Based on COMET?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12507"/>
                </a:solidFill>
              </a:rPr>
              <a:t>Based on soil analyses?  What analyses?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12507"/>
                </a:solidFill>
              </a:rPr>
              <a:t>Do different soil types sequester soil carbon differently?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12507"/>
                </a:solidFill>
              </a:rPr>
              <a:t>Who is involved in the verification process?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12507"/>
                </a:solidFill>
              </a:rPr>
              <a:t>How often does verification occur?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3221" t="8831" r="25281" b="82919"/>
          <a:stretch/>
        </p:blipFill>
        <p:spPr>
          <a:xfrm>
            <a:off x="2854514" y="1982294"/>
            <a:ext cx="6880302" cy="82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8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8408" y="572694"/>
            <a:ext cx="85071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Why Have Soil Carbon Sequestration Markets not been Widely Adopted?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3026" y="2397512"/>
            <a:ext cx="86025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12507"/>
                </a:solidFill>
              </a:rPr>
              <a:t>Current low value of carbon credits</a:t>
            </a:r>
          </a:p>
          <a:p>
            <a:endParaRPr lang="en-US" sz="2400" b="1" dirty="0">
              <a:solidFill>
                <a:srgbClr val="512507"/>
              </a:solidFill>
            </a:endParaRPr>
          </a:p>
          <a:p>
            <a:r>
              <a:rPr lang="en-US" sz="2400" b="1" dirty="0">
                <a:solidFill>
                  <a:srgbClr val="512507"/>
                </a:solidFill>
              </a:rPr>
              <a:t>Current value is near $15/ </a:t>
            </a:r>
            <a:r>
              <a:rPr lang="en-US" sz="2400" b="1" dirty="0" err="1">
                <a:solidFill>
                  <a:srgbClr val="512507"/>
                </a:solidFill>
              </a:rPr>
              <a:t>gtonne</a:t>
            </a:r>
            <a:endParaRPr lang="en-US" sz="2400" b="1" dirty="0">
              <a:solidFill>
                <a:srgbClr val="512507"/>
              </a:solidFill>
            </a:endParaRPr>
          </a:p>
          <a:p>
            <a:endParaRPr lang="en-US" sz="2400" b="1" dirty="0">
              <a:solidFill>
                <a:srgbClr val="512507"/>
              </a:solidFill>
            </a:endParaRPr>
          </a:p>
          <a:p>
            <a:r>
              <a:rPr lang="en-US" sz="2400" b="1" dirty="0">
                <a:solidFill>
                  <a:srgbClr val="512507"/>
                </a:solidFill>
              </a:rPr>
              <a:t>Price that would be viable for farmers to make changes in their practices would be closer to $30/</a:t>
            </a:r>
            <a:r>
              <a:rPr lang="en-US" sz="2400" b="1" dirty="0" err="1">
                <a:solidFill>
                  <a:srgbClr val="512507"/>
                </a:solidFill>
              </a:rPr>
              <a:t>gtonne</a:t>
            </a:r>
            <a:endParaRPr lang="en-US" sz="2400" b="1" dirty="0">
              <a:solidFill>
                <a:srgbClr val="512507"/>
              </a:solidFill>
            </a:endParaRPr>
          </a:p>
          <a:p>
            <a:endParaRPr lang="en-US" sz="2400" b="1" dirty="0">
              <a:solidFill>
                <a:srgbClr val="512507"/>
              </a:solidFill>
            </a:endParaRPr>
          </a:p>
          <a:p>
            <a:r>
              <a:rPr lang="en-US" sz="2400" b="1" dirty="0">
                <a:solidFill>
                  <a:srgbClr val="512507"/>
                </a:solidFill>
              </a:rPr>
              <a:t>Potential for price to increase as more farmers become involved</a:t>
            </a:r>
          </a:p>
        </p:txBody>
      </p:sp>
    </p:spTree>
    <p:extLst>
      <p:ext uri="{BB962C8B-B14F-4D97-AF65-F5344CB8AC3E}">
        <p14:creationId xmlns:p14="http://schemas.microsoft.com/office/powerpoint/2010/main" val="4032506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171" y="339847"/>
            <a:ext cx="1117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Voluntary Ecosystems Service Market-  A Potential Alternative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3562" t="8957" r="2463" b="3988"/>
          <a:stretch/>
        </p:blipFill>
        <p:spPr>
          <a:xfrm>
            <a:off x="1486605" y="1217515"/>
            <a:ext cx="9117497" cy="564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93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rotational graz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419" r="-671" b="11770"/>
          <a:stretch/>
        </p:blipFill>
        <p:spPr bwMode="auto">
          <a:xfrm>
            <a:off x="3595571" y="2993923"/>
            <a:ext cx="4427553" cy="290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no till farm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13449" cy="299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over cropp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859" y="4064787"/>
            <a:ext cx="4232141" cy="279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3423" y="819208"/>
            <a:ext cx="653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Conservation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Farming Practices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1226" y="3429000"/>
            <a:ext cx="2020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512507"/>
                </a:solidFill>
              </a:rPr>
              <a:t>No - Till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0" y="3229897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512507"/>
                </a:solidFill>
              </a:rPr>
              <a:t>Cover Cropping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30995" y="2284090"/>
            <a:ext cx="3392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512507"/>
                </a:solidFill>
              </a:rPr>
              <a:t>Rotational Grazing</a:t>
            </a:r>
            <a:endParaRPr lang="en-US" b="1" dirty="0">
              <a:solidFill>
                <a:srgbClr val="5125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18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171" y="339847"/>
            <a:ext cx="1117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Voluntary Ecosystems Service Market-  A Potential Alternative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6399" y="1335314"/>
            <a:ext cx="834571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Potential Benefits</a:t>
            </a:r>
          </a:p>
          <a:p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Market and private sector based – does not rely on government policies or funding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Verification processes (to be developed) will be relatively easy to assess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Provides credits for a variety of ecosystem services that can be provided by land management practices including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Water quality protection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Air quality protection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Water conservation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Soil carbon sequestration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86" y="1699612"/>
            <a:ext cx="3265714" cy="438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72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5428" y="725714"/>
            <a:ext cx="5950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Potential Barriers to Overcome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1143" y="2220685"/>
            <a:ext cx="69958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12507"/>
                </a:solidFill>
              </a:rPr>
              <a:t>Mixed messages and confusion over appropriate conservation practices for location</a:t>
            </a:r>
          </a:p>
          <a:p>
            <a:endParaRPr lang="en-US" sz="2400" b="1" dirty="0">
              <a:solidFill>
                <a:srgbClr val="512507"/>
              </a:solidFill>
            </a:endParaRPr>
          </a:p>
          <a:p>
            <a:r>
              <a:rPr lang="en-US" sz="2400" b="1" dirty="0">
                <a:solidFill>
                  <a:srgbClr val="512507"/>
                </a:solidFill>
              </a:rPr>
              <a:t>Hesitancy of some farm support personnel to promote conservation farming practices</a:t>
            </a:r>
          </a:p>
          <a:p>
            <a:endParaRPr lang="en-US" sz="2400" b="1" dirty="0">
              <a:solidFill>
                <a:srgbClr val="512507"/>
              </a:solidFill>
            </a:endParaRPr>
          </a:p>
          <a:p>
            <a:r>
              <a:rPr lang="en-US" sz="2400" b="1" dirty="0">
                <a:solidFill>
                  <a:srgbClr val="512507"/>
                </a:solidFill>
              </a:rPr>
              <a:t>Limited locally – based research on soil and water quality impacts of soil conservation farming practices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43"/>
          <a:stretch/>
        </p:blipFill>
        <p:spPr>
          <a:xfrm>
            <a:off x="8038406" y="2220685"/>
            <a:ext cx="3877823" cy="347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14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5445" y="597401"/>
            <a:ext cx="5796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512507"/>
                </a:solidFill>
              </a:rPr>
              <a:t>Characteristics of Conservation Farming Practices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450" y="2347849"/>
            <a:ext cx="3347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12507"/>
                </a:solidFill>
              </a:rPr>
              <a:t>Soil is covered at all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3598306"/>
            <a:ext cx="3151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12507"/>
                </a:solidFill>
              </a:rPr>
              <a:t>Live root in the ground throughout the year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88891" y="5987846"/>
            <a:ext cx="3377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12507"/>
                </a:solidFill>
              </a:rPr>
              <a:t>Biodiversity in the field</a:t>
            </a:r>
          </a:p>
        </p:txBody>
      </p:sp>
      <p:pic>
        <p:nvPicPr>
          <p:cNvPr id="2050" name="Picture 2" descr="Image result for cover cropp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t="28880"/>
          <a:stretch/>
        </p:blipFill>
        <p:spPr bwMode="auto">
          <a:xfrm>
            <a:off x="6531046" y="4527755"/>
            <a:ext cx="5432386" cy="233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over cropp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0" y="2880722"/>
            <a:ext cx="4024569" cy="251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over cropping plant roo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859" y="1226915"/>
            <a:ext cx="3715852" cy="278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216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0477" y="745261"/>
            <a:ext cx="870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Farm Benefits of Conservation Farming Practices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647" y="2040850"/>
            <a:ext cx="2661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12507"/>
                </a:solidFill>
              </a:rPr>
              <a:t>Better water holding capacity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79512" y="4211466"/>
            <a:ext cx="2529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12507"/>
                </a:solidFill>
              </a:rPr>
              <a:t>Better nutrient holding capacity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7567" y="5705916"/>
            <a:ext cx="4186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12507"/>
                </a:solidFill>
              </a:rPr>
              <a:t>Reduced erosion resulting in sustained productivity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79512" y="1625351"/>
            <a:ext cx="2545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12507"/>
                </a:solidFill>
              </a:rPr>
              <a:t>Deeper and wider root growth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191" y="4579604"/>
            <a:ext cx="2529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12507"/>
                </a:solidFill>
              </a:rPr>
              <a:t>Less energy used in production</a:t>
            </a:r>
          </a:p>
        </p:txBody>
      </p:sp>
      <p:pic>
        <p:nvPicPr>
          <p:cNvPr id="3076" name="Picture 4" descr="Image result for cover cropping tex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203" y="1609630"/>
            <a:ext cx="537210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35687" y="5706771"/>
            <a:ext cx="2916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12507"/>
                </a:solidFill>
              </a:rPr>
              <a:t>More efficient nutrient use</a:t>
            </a:r>
          </a:p>
        </p:txBody>
      </p:sp>
    </p:spTree>
    <p:extLst>
      <p:ext uri="{BB962C8B-B14F-4D97-AF65-F5344CB8AC3E}">
        <p14:creationId xmlns:p14="http://schemas.microsoft.com/office/powerpoint/2010/main" val="1029749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123" y="531721"/>
            <a:ext cx="11385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Off-Farm or “Societal” Benefits of Conservation Farming Practices</a:t>
            </a:r>
          </a:p>
        </p:txBody>
      </p:sp>
      <p:pic>
        <p:nvPicPr>
          <p:cNvPr id="4098" name="Picture 2" descr="Image result for conservation tillage water qua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966" y="1678752"/>
            <a:ext cx="609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1425" y="1674323"/>
            <a:ext cx="2390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12507"/>
                </a:solidFill>
              </a:rPr>
              <a:t>Reduced erosion movement into water bodies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09729" y="1674323"/>
            <a:ext cx="2897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12507"/>
                </a:solidFill>
              </a:rPr>
              <a:t>Reduced nutrient movement into water bodies – less eutrophication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460" y="3478692"/>
            <a:ext cx="2382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12507"/>
                </a:solidFill>
              </a:rPr>
              <a:t>Less nutrient leaching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2949" y="5576967"/>
            <a:ext cx="3423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512507"/>
                </a:solidFill>
              </a:rPr>
              <a:t>Soil carbon sequestration</a:t>
            </a:r>
          </a:p>
        </p:txBody>
      </p:sp>
      <p:pic>
        <p:nvPicPr>
          <p:cNvPr id="4100" name="Picture 4" descr="Image result for lake eutroph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4" y="4577757"/>
            <a:ext cx="3608570" cy="226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dead zo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t="7628"/>
          <a:stretch/>
        </p:blipFill>
        <p:spPr bwMode="auto">
          <a:xfrm>
            <a:off x="8653010" y="4577757"/>
            <a:ext cx="3538990" cy="231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59010" y="3507622"/>
            <a:ext cx="2729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12507"/>
                </a:solidFill>
              </a:rPr>
              <a:t>Less sediment build up behind dams</a:t>
            </a:r>
          </a:p>
        </p:txBody>
      </p:sp>
    </p:spTree>
    <p:extLst>
      <p:ext uri="{BB962C8B-B14F-4D97-AF65-F5344CB8AC3E}">
        <p14:creationId xmlns:p14="http://schemas.microsoft.com/office/powerpoint/2010/main" val="2210553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125" y="204153"/>
            <a:ext cx="52209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Soil and Conservation Practice Jargon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230" y="1623993"/>
            <a:ext cx="4424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12507"/>
                </a:solidFill>
              </a:rPr>
              <a:t>Soil Quality – </a:t>
            </a:r>
            <a:r>
              <a:rPr lang="en-US" sz="2400" dirty="0">
                <a:solidFill>
                  <a:srgbClr val="512507"/>
                </a:solidFill>
              </a:rPr>
              <a:t>productive soil with good physical, biological, and chemical properties</a:t>
            </a:r>
            <a:r>
              <a:rPr lang="en-US" sz="2400" b="1" dirty="0">
                <a:solidFill>
                  <a:srgbClr val="512507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475" y="3106236"/>
            <a:ext cx="6607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12507"/>
                </a:solidFill>
              </a:rPr>
              <a:t>Soil Health – </a:t>
            </a:r>
            <a:r>
              <a:rPr lang="en-US" sz="2400" dirty="0">
                <a:solidFill>
                  <a:srgbClr val="512507"/>
                </a:solidFill>
              </a:rPr>
              <a:t>similar to soil health but with greater emphasis on soil biological processes</a:t>
            </a:r>
            <a:endParaRPr lang="en-US" sz="2400" b="1" dirty="0">
              <a:solidFill>
                <a:srgbClr val="51250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230" y="4060377"/>
            <a:ext cx="11069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12507"/>
                </a:solidFill>
              </a:rPr>
              <a:t>Resilience to Extreme Weather Conditions</a:t>
            </a:r>
            <a:r>
              <a:rPr lang="en-US" sz="2400" dirty="0">
                <a:solidFill>
                  <a:srgbClr val="512507"/>
                </a:solidFill>
              </a:rPr>
              <a:t> – soil and farm management practices that conserve water, nutrients, and energy</a:t>
            </a:r>
            <a:endParaRPr lang="en-US" sz="2400" b="1" dirty="0">
              <a:solidFill>
                <a:srgbClr val="51250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230" y="5143182"/>
            <a:ext cx="11430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12507"/>
                </a:solidFill>
              </a:rPr>
              <a:t>Soil Carbon Sequestration </a:t>
            </a:r>
            <a:r>
              <a:rPr lang="en-US" sz="2400" dirty="0">
                <a:solidFill>
                  <a:srgbClr val="512507"/>
                </a:solidFill>
              </a:rPr>
              <a:t>– ability of the soil to hold carbon in living cells and in organic matter for an extended period of time – considered to help reduce global climate change</a:t>
            </a:r>
            <a:endParaRPr lang="en-US" sz="2400" b="1" dirty="0">
              <a:solidFill>
                <a:srgbClr val="51250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475" y="6225987"/>
            <a:ext cx="11430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12507"/>
                </a:solidFill>
              </a:rPr>
              <a:t>Soil Ecosystem Services  </a:t>
            </a:r>
            <a:r>
              <a:rPr lang="en-US" sz="2400" dirty="0">
                <a:solidFill>
                  <a:srgbClr val="512507"/>
                </a:solidFill>
              </a:rPr>
              <a:t>- societal benefits from soil and soil management practices </a:t>
            </a:r>
            <a:endParaRPr lang="en-US" sz="2400" b="1" dirty="0">
              <a:solidFill>
                <a:srgbClr val="512507"/>
              </a:solidFill>
            </a:endParaRPr>
          </a:p>
        </p:txBody>
      </p:sp>
      <p:pic>
        <p:nvPicPr>
          <p:cNvPr id="5122" name="Picture 2" descr="Image result for soil prairie plant ro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26" y="1"/>
            <a:ext cx="6051755" cy="319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814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soil carbon seque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95524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soil carbon seque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467"/>
            <a:ext cx="4896465" cy="523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08365" y="678426"/>
            <a:ext cx="4852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Soil Carbon Sequestration</a:t>
            </a:r>
          </a:p>
        </p:txBody>
      </p:sp>
    </p:spTree>
    <p:extLst>
      <p:ext uri="{BB962C8B-B14F-4D97-AF65-F5344CB8AC3E}">
        <p14:creationId xmlns:p14="http://schemas.microsoft.com/office/powerpoint/2010/main" val="1129122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encrypted-tbn2.gstatic.com/images?q=tbn:ANd9GcTCn0jyS4Kfus2pYOLY60wBtau9lEOUD9z0z4DMyfQspk_fQGdX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419" y="2306348"/>
            <a:ext cx="6440129" cy="391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2542" y="796413"/>
            <a:ext cx="9085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What are the Characteristics of a Soil that is Involved in Carbon Sequestration?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5407" y="3126658"/>
            <a:ext cx="3082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12507"/>
                </a:solidFill>
              </a:rPr>
              <a:t>It has soil aggregates </a:t>
            </a:r>
          </a:p>
        </p:txBody>
      </p:sp>
    </p:spTree>
    <p:extLst>
      <p:ext uri="{BB962C8B-B14F-4D97-AF65-F5344CB8AC3E}">
        <p14:creationId xmlns:p14="http://schemas.microsoft.com/office/powerpoint/2010/main" val="2509492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olyhistornaut.files.wordpress.com/2015/02/mycorhiza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369" y="1638300"/>
            <a:ext cx="6962775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a/a5/Mycorrhizal_root_tips_(amanita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5" y="3390900"/>
            <a:ext cx="4564634" cy="339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3.amazonaws.com/soilquality-production/resources/2/original/Biol_-_AM_Fungi_SA_(Figure_1).PNG?1361762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6" y="33337"/>
            <a:ext cx="4959808" cy="299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74890" y="427703"/>
            <a:ext cx="6076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12507"/>
                </a:solidFill>
              </a:rPr>
              <a:t>Aggregates are primarily held together by mycorrhizae</a:t>
            </a:r>
          </a:p>
        </p:txBody>
      </p:sp>
    </p:spTree>
    <p:extLst>
      <p:ext uri="{BB962C8B-B14F-4D97-AF65-F5344CB8AC3E}">
        <p14:creationId xmlns:p14="http://schemas.microsoft.com/office/powerpoint/2010/main" val="3464450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730</Words>
  <Application>Microsoft Office PowerPoint</Application>
  <PresentationFormat>Widescreen</PresentationFormat>
  <Paragraphs>117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Soil Carbon Sequestration Programs Relate to Agriculture Today?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Bellows</dc:creator>
  <cp:lastModifiedBy>Barbara Bellows</cp:lastModifiedBy>
  <cp:revision>28</cp:revision>
  <dcterms:created xsi:type="dcterms:W3CDTF">2018-09-18T00:19:03Z</dcterms:created>
  <dcterms:modified xsi:type="dcterms:W3CDTF">2019-03-30T21:30:42Z</dcterms:modified>
</cp:coreProperties>
</file>