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2" r:id="rId1"/>
    <p:sldMasterId id="2147483673" r:id="rId2"/>
  </p:sldMasterIdLst>
  <p:notesMasterIdLst>
    <p:notesMasterId r:id="rId1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41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7" name="Google Shape;24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8" name="Google Shape;25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9" name="Google Shape;259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5" name="Google Shape;265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6" name="Google Shape;266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2" name="Google Shape;272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3" name="Google Shape;273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9" name="Google Shape;279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0" name="Google Shape;280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6" name="Google Shape;286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7" name="Google Shape;287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3" name="Google Shape;29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4" name="Google Shape;294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0" name="Google Shape;300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1" name="Google Shape;301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7" name="Google Shape;307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8" name="Google Shape;308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0" y="0"/>
            <a:ext cx="9144000" cy="1812153"/>
          </a:xfrm>
          <a:prstGeom prst="rect">
            <a:avLst/>
          </a:prstGeom>
          <a:solidFill>
            <a:srgbClr val="E03A3E"/>
          </a:solidFill>
          <a:ln w="9525" cap="flat" cmpd="sng">
            <a:solidFill>
              <a:srgbClr val="E03A3E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2"/>
          <p:cNvSpPr/>
          <p:nvPr/>
        </p:nvSpPr>
        <p:spPr>
          <a:xfrm>
            <a:off x="0" y="4080911"/>
            <a:ext cx="9144000" cy="2777089"/>
          </a:xfrm>
          <a:prstGeom prst="rect">
            <a:avLst/>
          </a:prstGeom>
          <a:solidFill>
            <a:srgbClr val="E03A3E"/>
          </a:solidFill>
          <a:ln w="9525" cap="flat" cmpd="sng">
            <a:solidFill>
              <a:srgbClr val="E03A3E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2"/>
          <p:cNvSpPr txBox="1">
            <a:spLocks noGrp="1"/>
          </p:cNvSpPr>
          <p:nvPr>
            <p:ph type="body" idx="1"/>
          </p:nvPr>
        </p:nvSpPr>
        <p:spPr>
          <a:xfrm>
            <a:off x="4495800" y="5709379"/>
            <a:ext cx="4365625" cy="984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D5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FFD5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body" idx="2"/>
          </p:nvPr>
        </p:nvSpPr>
        <p:spPr>
          <a:xfrm>
            <a:off x="214313" y="4081463"/>
            <a:ext cx="4152900" cy="1398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FD5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FFD5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1" name="Google Shape;21;p2" descr="edwin vegetables .jpe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495800" y="4233609"/>
            <a:ext cx="1374349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2" descr="Legal-scales-books-gavel-Image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22163" y="4233609"/>
            <a:ext cx="1374822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2" descr="agnr2070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16789" y="4233609"/>
            <a:ext cx="1370931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2" descr="MPower-Logo_WHITE_UM-AG-LAW_2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0"/>
            <a:ext cx="4572000" cy="16080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0" name="Google Shape;100;p11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" name="Google Shape;101;p11"/>
          <p:cNvSpPr/>
          <p:nvPr/>
        </p:nvSpPr>
        <p:spPr>
          <a:xfrm>
            <a:off x="0" y="6520897"/>
            <a:ext cx="9144000" cy="337103"/>
          </a:xfrm>
          <a:prstGeom prst="rect">
            <a:avLst/>
          </a:prstGeom>
          <a:solidFill>
            <a:srgbClr val="E03A3E"/>
          </a:solidFill>
          <a:ln w="9525" cap="flat" cmpd="sng">
            <a:solidFill>
              <a:srgbClr val="E03A3E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FD5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3" name="Google Shape;103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FD5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4" name="Google Shape;104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D5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D5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D5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D5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D5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D5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D5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D5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D5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5" name="Google Shape;105;p11"/>
          <p:cNvSpPr/>
          <p:nvPr/>
        </p:nvSpPr>
        <p:spPr>
          <a:xfrm>
            <a:off x="0" y="898942"/>
            <a:ext cx="9144000" cy="313916"/>
          </a:xfrm>
          <a:prstGeom prst="rect">
            <a:avLst/>
          </a:prstGeom>
          <a:solidFill>
            <a:srgbClr val="FFD500"/>
          </a:solidFill>
          <a:ln>
            <a:noFill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11"/>
          <p:cNvSpPr/>
          <p:nvPr/>
        </p:nvSpPr>
        <p:spPr>
          <a:xfrm>
            <a:off x="0" y="0"/>
            <a:ext cx="9144000" cy="898942"/>
          </a:xfrm>
          <a:prstGeom prst="rect">
            <a:avLst/>
          </a:prstGeom>
          <a:solidFill>
            <a:srgbClr val="E03A3E"/>
          </a:solidFill>
          <a:ln w="9525" cap="flat" cmpd="sng">
            <a:solidFill>
              <a:srgbClr val="E03A3E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11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08" name="Google Shape;108;p11" descr="MPower-Logo_WHITE_UM-AG-LAW_2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400800" y="69858"/>
            <a:ext cx="2743200" cy="964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2"/>
          <p:cNvSpPr/>
          <p:nvPr/>
        </p:nvSpPr>
        <p:spPr>
          <a:xfrm>
            <a:off x="0" y="6520897"/>
            <a:ext cx="9144000" cy="337103"/>
          </a:xfrm>
          <a:prstGeom prst="rect">
            <a:avLst/>
          </a:prstGeom>
          <a:solidFill>
            <a:srgbClr val="FFD500"/>
          </a:solidFill>
          <a:ln w="9525" cap="flat" cmpd="sng">
            <a:solidFill>
              <a:srgbClr val="FFD50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12"/>
          <p:cNvSpPr/>
          <p:nvPr/>
        </p:nvSpPr>
        <p:spPr>
          <a:xfrm>
            <a:off x="0" y="-1"/>
            <a:ext cx="9144000" cy="1216387"/>
          </a:xfrm>
          <a:prstGeom prst="rect">
            <a:avLst/>
          </a:prstGeom>
          <a:solidFill>
            <a:srgbClr val="E03A3E"/>
          </a:solidFill>
          <a:ln w="9525" cap="flat" cmpd="sng">
            <a:solidFill>
              <a:srgbClr val="E03A3E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3" name="Google Shape;113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4" name="Google Shape;114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5" name="Google Shape;115;p12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6" name="Google Shape;116;p12"/>
          <p:cNvSpPr txBox="1">
            <a:spLocks noGrp="1"/>
          </p:cNvSpPr>
          <p:nvPr>
            <p:ph type="title"/>
          </p:nvPr>
        </p:nvSpPr>
        <p:spPr>
          <a:xfrm>
            <a:off x="100430" y="73387"/>
            <a:ext cx="4109448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117" name="Google Shape;117;p12" descr="MPower-Logo_WHITE_UM-AG-LAW_2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400800" y="69858"/>
            <a:ext cx="2743200" cy="964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3"/>
          <p:cNvSpPr/>
          <p:nvPr/>
        </p:nvSpPr>
        <p:spPr>
          <a:xfrm>
            <a:off x="0" y="6520897"/>
            <a:ext cx="9144000" cy="337103"/>
          </a:xfrm>
          <a:prstGeom prst="rect">
            <a:avLst/>
          </a:prstGeom>
          <a:solidFill>
            <a:srgbClr val="FFD500"/>
          </a:solidFill>
          <a:ln w="9525" cap="flat" cmpd="sng">
            <a:solidFill>
              <a:srgbClr val="FFD50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E03A3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13"/>
          <p:cNvSpPr/>
          <p:nvPr/>
        </p:nvSpPr>
        <p:spPr>
          <a:xfrm>
            <a:off x="0" y="-1"/>
            <a:ext cx="9144000" cy="1164771"/>
          </a:xfrm>
          <a:prstGeom prst="rect">
            <a:avLst/>
          </a:prstGeom>
          <a:solidFill>
            <a:srgbClr val="E03A3E"/>
          </a:solidFill>
          <a:ln w="9525" cap="flat" cmpd="sng">
            <a:solidFill>
              <a:srgbClr val="E03A3E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2" name="Google Shape;122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3" name="Google Shape;123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4" name="Google Shape;124;p13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5" name="Google Shape;125;p13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26" name="Google Shape;126;p13" descr="MPower-Logo_WHITE_UM-AG-LAW_2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400800" y="69858"/>
            <a:ext cx="2743200" cy="964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5"/>
          <p:cNvSpPr txBox="1">
            <a:spLocks noGrp="1"/>
          </p:cNvSpPr>
          <p:nvPr>
            <p:ph type="body" idx="1"/>
          </p:nvPr>
        </p:nvSpPr>
        <p:spPr>
          <a:xfrm>
            <a:off x="457200" y="1347482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5" name="Google Shape;135;p15"/>
          <p:cNvSpPr/>
          <p:nvPr/>
        </p:nvSpPr>
        <p:spPr>
          <a:xfrm>
            <a:off x="0" y="0"/>
            <a:ext cx="9144000" cy="1212900"/>
          </a:xfrm>
          <a:prstGeom prst="rect">
            <a:avLst/>
          </a:prstGeom>
          <a:solidFill>
            <a:srgbClr val="E03A3E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39999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15"/>
          <p:cNvSpPr txBox="1">
            <a:spLocks noGrp="1"/>
          </p:cNvSpPr>
          <p:nvPr>
            <p:ph type="title"/>
          </p:nvPr>
        </p:nvSpPr>
        <p:spPr>
          <a:xfrm>
            <a:off x="100429" y="69858"/>
            <a:ext cx="5451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pic>
        <p:nvPicPr>
          <p:cNvPr id="137" name="Google Shape;137;p15" descr="MPower-Logo_WHITE_UM-AG-LAW_2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400800" y="69858"/>
            <a:ext cx="2743200" cy="964851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15"/>
          <p:cNvSpPr/>
          <p:nvPr/>
        </p:nvSpPr>
        <p:spPr>
          <a:xfrm>
            <a:off x="0" y="6528592"/>
            <a:ext cx="9144000" cy="313800"/>
          </a:xfrm>
          <a:prstGeom prst="rect">
            <a:avLst/>
          </a:prstGeom>
          <a:solidFill>
            <a:srgbClr val="FFD5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39999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3A3E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0" name="Google Shape;140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3A3E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1" name="Google Shape;141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3A3E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3A3E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3A3E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3A3E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3A3E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3A3E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3A3E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3A3E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3A3E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6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44" name="Google Shape;144;p16"/>
          <p:cNvSpPr/>
          <p:nvPr/>
        </p:nvSpPr>
        <p:spPr>
          <a:xfrm>
            <a:off x="0" y="0"/>
            <a:ext cx="9144000" cy="1812300"/>
          </a:xfrm>
          <a:prstGeom prst="rect">
            <a:avLst/>
          </a:prstGeom>
          <a:solidFill>
            <a:srgbClr val="E03A3E"/>
          </a:solidFill>
          <a:ln w="9525" cap="flat" cmpd="sng">
            <a:solidFill>
              <a:srgbClr val="E03A3E"/>
            </a:solidFill>
            <a:prstDash val="solid"/>
            <a:round/>
            <a:headEnd type="none" w="sm" len="sm"/>
            <a:tailEnd type="none" w="sm" len="sm"/>
          </a:ln>
          <a:effectLst>
            <a:outerShdw blurRad="39999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16"/>
          <p:cNvSpPr/>
          <p:nvPr/>
        </p:nvSpPr>
        <p:spPr>
          <a:xfrm>
            <a:off x="0" y="4080910"/>
            <a:ext cx="9144000" cy="2777100"/>
          </a:xfrm>
          <a:prstGeom prst="rect">
            <a:avLst/>
          </a:prstGeom>
          <a:solidFill>
            <a:srgbClr val="E03A3E"/>
          </a:solidFill>
          <a:ln w="9525" cap="flat" cmpd="sng">
            <a:solidFill>
              <a:srgbClr val="E03A3E"/>
            </a:solidFill>
            <a:prstDash val="solid"/>
            <a:round/>
            <a:headEnd type="none" w="sm" len="sm"/>
            <a:tailEnd type="none" w="sm" len="sm"/>
          </a:ln>
          <a:effectLst>
            <a:outerShdw blurRad="39999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16"/>
          <p:cNvSpPr txBox="1">
            <a:spLocks noGrp="1"/>
          </p:cNvSpPr>
          <p:nvPr>
            <p:ph type="body" idx="1"/>
          </p:nvPr>
        </p:nvSpPr>
        <p:spPr>
          <a:xfrm>
            <a:off x="4495800" y="5709378"/>
            <a:ext cx="4365600" cy="9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D5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FFD5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7" name="Google Shape;147;p16"/>
          <p:cNvSpPr txBox="1">
            <a:spLocks noGrp="1"/>
          </p:cNvSpPr>
          <p:nvPr>
            <p:ph type="body" idx="2"/>
          </p:nvPr>
        </p:nvSpPr>
        <p:spPr>
          <a:xfrm>
            <a:off x="214312" y="4081462"/>
            <a:ext cx="4152900" cy="13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FD5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FFD5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48" name="Google Shape;148;p16" descr="edwin vegetables .jpe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495800" y="4233608"/>
            <a:ext cx="1374349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16" descr="Legal-scales-books-gavel-Image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22162" y="4233608"/>
            <a:ext cx="1374821" cy="914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16" descr="agnr2070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16789" y="4233608"/>
            <a:ext cx="1370931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16" descr="MPower-Logo_WHITE_UM-AG-LAW_2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0"/>
            <a:ext cx="4571999" cy="16080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4" name="Google Shape;154;p17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5" name="Google Shape;155;p17"/>
          <p:cNvSpPr/>
          <p:nvPr/>
        </p:nvSpPr>
        <p:spPr>
          <a:xfrm>
            <a:off x="0" y="0"/>
            <a:ext cx="9144000" cy="1212900"/>
          </a:xfrm>
          <a:prstGeom prst="rect">
            <a:avLst/>
          </a:prstGeom>
          <a:solidFill>
            <a:srgbClr val="E03A3E"/>
          </a:solidFill>
          <a:ln w="9525" cap="flat" cmpd="sng">
            <a:solidFill>
              <a:srgbClr val="E03A3E"/>
            </a:solidFill>
            <a:prstDash val="solid"/>
            <a:round/>
            <a:headEnd type="none" w="sm" len="sm"/>
            <a:tailEnd type="none" w="sm" len="sm"/>
          </a:ln>
          <a:effectLst>
            <a:outerShdw blurRad="39999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17"/>
          <p:cNvSpPr/>
          <p:nvPr/>
        </p:nvSpPr>
        <p:spPr>
          <a:xfrm>
            <a:off x="0" y="6534696"/>
            <a:ext cx="9144000" cy="313800"/>
          </a:xfrm>
          <a:prstGeom prst="rect">
            <a:avLst/>
          </a:prstGeom>
          <a:solidFill>
            <a:srgbClr val="FFD500"/>
          </a:solidFill>
          <a:ln>
            <a:noFill/>
          </a:ln>
          <a:effectLst>
            <a:outerShdw blurRad="39999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17"/>
          <p:cNvSpPr txBox="1">
            <a:spLocks noGrp="1"/>
          </p:cNvSpPr>
          <p:nvPr>
            <p:ph type="title"/>
          </p:nvPr>
        </p:nvSpPr>
        <p:spPr>
          <a:xfrm>
            <a:off x="114701" y="69858"/>
            <a:ext cx="5165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pic>
        <p:nvPicPr>
          <p:cNvPr id="158" name="Google Shape;158;p17" descr="MPower-Logo_WHITE_UM-AG-LAW_2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400800" y="69858"/>
            <a:ext cx="2743200" cy="964851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3A3E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0" name="Google Shape;160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3A3E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1" name="Google Shape;161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3A3E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3A3E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3A3E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3A3E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3A3E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3A3E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3A3E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3A3E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3A3E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8"/>
          <p:cNvSpPr/>
          <p:nvPr/>
        </p:nvSpPr>
        <p:spPr>
          <a:xfrm>
            <a:off x="0" y="6520896"/>
            <a:ext cx="9144000" cy="337200"/>
          </a:xfrm>
          <a:prstGeom prst="rect">
            <a:avLst/>
          </a:prstGeom>
          <a:solidFill>
            <a:srgbClr val="FFD500"/>
          </a:solidFill>
          <a:ln w="9525" cap="flat" cmpd="sng">
            <a:solidFill>
              <a:srgbClr val="FFD500"/>
            </a:solidFill>
            <a:prstDash val="solid"/>
            <a:round/>
            <a:headEnd type="none" w="sm" len="sm"/>
            <a:tailEnd type="none" w="sm" len="sm"/>
          </a:ln>
          <a:effectLst>
            <a:outerShdw blurRad="39999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3A3E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5" name="Google Shape;165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3A3E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3A3E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3A3E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3A3E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3A3E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3A3E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3A3E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3A3E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3A3E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6" name="Google Shape;166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3A3E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7" name="Google Shape;167;p18"/>
          <p:cNvSpPr/>
          <p:nvPr/>
        </p:nvSpPr>
        <p:spPr>
          <a:xfrm>
            <a:off x="0" y="0"/>
            <a:ext cx="9144000" cy="1273500"/>
          </a:xfrm>
          <a:prstGeom prst="rect">
            <a:avLst/>
          </a:prstGeom>
          <a:solidFill>
            <a:srgbClr val="E03A3E"/>
          </a:solidFill>
          <a:ln w="9525" cap="flat" cmpd="sng">
            <a:solidFill>
              <a:srgbClr val="E03A3E"/>
            </a:solidFill>
            <a:prstDash val="solid"/>
            <a:round/>
            <a:headEnd type="none" w="sm" len="sm"/>
            <a:tailEnd type="none" w="sm" len="sm"/>
          </a:ln>
          <a:effectLst>
            <a:outerShdw blurRad="39999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8" name="Google Shape;168;p18" descr="MPower-Logo_WHITE_UM-AG-LAW_2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400800" y="69858"/>
            <a:ext cx="2743200" cy="964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 Slide">
  <p:cSld name="End Slide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9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71" name="Google Shape;171;p19"/>
          <p:cNvSpPr/>
          <p:nvPr/>
        </p:nvSpPr>
        <p:spPr>
          <a:xfrm>
            <a:off x="0" y="0"/>
            <a:ext cx="9144000" cy="1812300"/>
          </a:xfrm>
          <a:prstGeom prst="rect">
            <a:avLst/>
          </a:prstGeom>
          <a:solidFill>
            <a:srgbClr val="E03A3E"/>
          </a:solidFill>
          <a:ln w="9525" cap="flat" cmpd="sng">
            <a:solidFill>
              <a:srgbClr val="E03A3E"/>
            </a:solidFill>
            <a:prstDash val="solid"/>
            <a:round/>
            <a:headEnd type="none" w="sm" len="sm"/>
            <a:tailEnd type="none" w="sm" len="sm"/>
          </a:ln>
          <a:effectLst>
            <a:outerShdw blurRad="39999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19"/>
          <p:cNvSpPr/>
          <p:nvPr/>
        </p:nvSpPr>
        <p:spPr>
          <a:xfrm>
            <a:off x="0" y="4080910"/>
            <a:ext cx="9144000" cy="2777100"/>
          </a:xfrm>
          <a:prstGeom prst="rect">
            <a:avLst/>
          </a:prstGeom>
          <a:solidFill>
            <a:srgbClr val="E03A3E"/>
          </a:solidFill>
          <a:ln w="9525" cap="flat" cmpd="sng">
            <a:solidFill>
              <a:srgbClr val="E03A3E"/>
            </a:solidFill>
            <a:prstDash val="solid"/>
            <a:round/>
            <a:headEnd type="none" w="sm" len="sm"/>
            <a:tailEnd type="none" w="sm" len="sm"/>
          </a:ln>
          <a:effectLst>
            <a:outerShdw blurRad="39999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19"/>
          <p:cNvSpPr txBox="1">
            <a:spLocks noGrp="1"/>
          </p:cNvSpPr>
          <p:nvPr>
            <p:ph type="body" idx="1"/>
          </p:nvPr>
        </p:nvSpPr>
        <p:spPr>
          <a:xfrm>
            <a:off x="4495800" y="5709378"/>
            <a:ext cx="4365600" cy="9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D5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FFD5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4" name="Google Shape;174;p19"/>
          <p:cNvSpPr txBox="1">
            <a:spLocks noGrp="1"/>
          </p:cNvSpPr>
          <p:nvPr>
            <p:ph type="body" idx="2"/>
          </p:nvPr>
        </p:nvSpPr>
        <p:spPr>
          <a:xfrm>
            <a:off x="214312" y="4081462"/>
            <a:ext cx="4152900" cy="13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FD5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FFD5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75" name="Google Shape;175;p19" descr="MPower-Logo_WHITE_UM-AG-LAW_2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4571999" cy="16080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02700" y="4451485"/>
            <a:ext cx="4505810" cy="5486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0"/>
          <p:cNvSpPr/>
          <p:nvPr/>
        </p:nvSpPr>
        <p:spPr>
          <a:xfrm>
            <a:off x="0" y="0"/>
            <a:ext cx="9144000" cy="1160700"/>
          </a:xfrm>
          <a:prstGeom prst="rect">
            <a:avLst/>
          </a:prstGeom>
          <a:solidFill>
            <a:srgbClr val="E03A3E"/>
          </a:solidFill>
          <a:ln w="9525" cap="flat" cmpd="sng">
            <a:solidFill>
              <a:srgbClr val="E03A3E"/>
            </a:solidFill>
            <a:prstDash val="solid"/>
            <a:round/>
            <a:headEnd type="none" w="sm" len="sm"/>
            <a:tailEnd type="none" w="sm" len="sm"/>
          </a:ln>
          <a:effectLst>
            <a:outerShdw blurRad="39999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20"/>
          <p:cNvSpPr/>
          <p:nvPr/>
        </p:nvSpPr>
        <p:spPr>
          <a:xfrm>
            <a:off x="0" y="6538912"/>
            <a:ext cx="9144000" cy="313800"/>
          </a:xfrm>
          <a:prstGeom prst="rect">
            <a:avLst/>
          </a:prstGeom>
          <a:solidFill>
            <a:srgbClr val="FFD500"/>
          </a:solidFill>
          <a:ln>
            <a:noFill/>
          </a:ln>
          <a:effectLst>
            <a:outerShdw blurRad="39999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20"/>
          <p:cNvSpPr txBox="1">
            <a:spLocks noGrp="1"/>
          </p:cNvSpPr>
          <p:nvPr>
            <p:ph type="title"/>
          </p:nvPr>
        </p:nvSpPr>
        <p:spPr>
          <a:xfrm>
            <a:off x="100430" y="17797"/>
            <a:ext cx="4109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81" name="Google Shape;181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3A3E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2" name="Google Shape;182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3A3E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3" name="Google Shape;183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3A3E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3A3E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3A3E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3A3E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3A3E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3A3E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3A3E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3A3E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3A3E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84" name="Google Shape;184;p20" descr="MPower-Logo_WHITE_UM-AG-LAW_2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400800" y="69858"/>
            <a:ext cx="2743200" cy="964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1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87" name="Google Shape;187;p21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8" name="Google Shape;188;p21"/>
          <p:cNvSpPr/>
          <p:nvPr/>
        </p:nvSpPr>
        <p:spPr>
          <a:xfrm>
            <a:off x="0" y="6564517"/>
            <a:ext cx="9144000" cy="313800"/>
          </a:xfrm>
          <a:prstGeom prst="rect">
            <a:avLst/>
          </a:prstGeom>
          <a:solidFill>
            <a:srgbClr val="FFD500"/>
          </a:solidFill>
          <a:ln>
            <a:noFill/>
          </a:ln>
          <a:effectLst>
            <a:outerShdw blurRad="39999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3A3E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0" name="Google Shape;190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3A3E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1" name="Google Shape;191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3A3E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3A3E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3A3E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3A3E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3A3E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3A3E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3A3E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3A3E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3A3E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2" name="Google Shape;192;p21"/>
          <p:cNvSpPr/>
          <p:nvPr/>
        </p:nvSpPr>
        <p:spPr>
          <a:xfrm>
            <a:off x="0" y="0"/>
            <a:ext cx="9144000" cy="1212900"/>
          </a:xfrm>
          <a:prstGeom prst="rect">
            <a:avLst/>
          </a:prstGeom>
          <a:solidFill>
            <a:srgbClr val="E03A3E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39999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3" name="Google Shape;193;p21" descr="MPower-Logo_WHITE_UM-AG-LAW_2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400800" y="124003"/>
            <a:ext cx="2743200" cy="964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"/>
          <p:cNvSpPr txBox="1">
            <a:spLocks noGrp="1"/>
          </p:cNvSpPr>
          <p:nvPr>
            <p:ph type="body" idx="1"/>
          </p:nvPr>
        </p:nvSpPr>
        <p:spPr>
          <a:xfrm>
            <a:off x="457200" y="1347482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Google Shape;27;p3"/>
          <p:cNvSpPr/>
          <p:nvPr/>
        </p:nvSpPr>
        <p:spPr>
          <a:xfrm>
            <a:off x="0" y="0"/>
            <a:ext cx="9144000" cy="1212858"/>
          </a:xfrm>
          <a:prstGeom prst="rect">
            <a:avLst/>
          </a:prstGeom>
          <a:solidFill>
            <a:srgbClr val="E03A3E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3"/>
          <p:cNvSpPr txBox="1">
            <a:spLocks noGrp="1"/>
          </p:cNvSpPr>
          <p:nvPr>
            <p:ph type="title"/>
          </p:nvPr>
        </p:nvSpPr>
        <p:spPr>
          <a:xfrm>
            <a:off x="100430" y="69858"/>
            <a:ext cx="5450902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29" name="Google Shape;29;p3" descr="MPower-Logo_WHITE_UM-AG-LAW_2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400800" y="69858"/>
            <a:ext cx="2743200" cy="964851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3"/>
          <p:cNvSpPr/>
          <p:nvPr/>
        </p:nvSpPr>
        <p:spPr>
          <a:xfrm>
            <a:off x="0" y="6528592"/>
            <a:ext cx="9144000" cy="313916"/>
          </a:xfrm>
          <a:prstGeom prst="rect">
            <a:avLst/>
          </a:prstGeom>
          <a:solidFill>
            <a:srgbClr val="FFD5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Google Shape;32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Google Shape;33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2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6" name="Google Shape;196;p22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7" name="Google Shape;197;p22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9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8" name="Google Shape;198;p22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9" name="Google Shape;199;p22"/>
          <p:cNvSpPr/>
          <p:nvPr/>
        </p:nvSpPr>
        <p:spPr>
          <a:xfrm>
            <a:off x="0" y="0"/>
            <a:ext cx="9144000" cy="1216500"/>
          </a:xfrm>
          <a:prstGeom prst="rect">
            <a:avLst/>
          </a:prstGeom>
          <a:solidFill>
            <a:srgbClr val="E03A3E"/>
          </a:solidFill>
          <a:ln w="9525" cap="flat" cmpd="sng">
            <a:solidFill>
              <a:srgbClr val="E03A3E"/>
            </a:solidFill>
            <a:prstDash val="solid"/>
            <a:round/>
            <a:headEnd type="none" w="sm" len="sm"/>
            <a:tailEnd type="none" w="sm" len="sm"/>
          </a:ln>
          <a:effectLst>
            <a:outerShdw blurRad="39999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22"/>
          <p:cNvSpPr/>
          <p:nvPr/>
        </p:nvSpPr>
        <p:spPr>
          <a:xfrm>
            <a:off x="0" y="6544083"/>
            <a:ext cx="9144000" cy="313800"/>
          </a:xfrm>
          <a:prstGeom prst="rect">
            <a:avLst/>
          </a:prstGeom>
          <a:solidFill>
            <a:srgbClr val="FFD500"/>
          </a:solidFill>
          <a:ln>
            <a:noFill/>
          </a:ln>
          <a:effectLst>
            <a:outerShdw blurRad="39999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22"/>
          <p:cNvSpPr txBox="1">
            <a:spLocks noGrp="1"/>
          </p:cNvSpPr>
          <p:nvPr>
            <p:ph type="title"/>
          </p:nvPr>
        </p:nvSpPr>
        <p:spPr>
          <a:xfrm>
            <a:off x="100429" y="73386"/>
            <a:ext cx="45447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202" name="Google Shape;202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3A3E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3" name="Google Shape;203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3A3E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4" name="Google Shape;204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3A3E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3A3E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3A3E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3A3E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3A3E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3A3E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3A3E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3A3E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3A3E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05" name="Google Shape;205;p22" descr="MPower-Logo_WHITE_UM-AG-LAW_2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400800" y="69858"/>
            <a:ext cx="2743200" cy="964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3"/>
          <p:cNvSpPr txBox="1">
            <a:spLocks noGrp="1"/>
          </p:cNvSpPr>
          <p:nvPr>
            <p:ph type="body" idx="1"/>
          </p:nvPr>
        </p:nvSpPr>
        <p:spPr>
          <a:xfrm>
            <a:off x="457200" y="1435100"/>
            <a:ext cx="3008400" cy="46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8" name="Google Shape;208;p23"/>
          <p:cNvSpPr/>
          <p:nvPr/>
        </p:nvSpPr>
        <p:spPr>
          <a:xfrm>
            <a:off x="0" y="0"/>
            <a:ext cx="9144000" cy="1298700"/>
          </a:xfrm>
          <a:prstGeom prst="rect">
            <a:avLst/>
          </a:prstGeom>
          <a:solidFill>
            <a:srgbClr val="E03A3E"/>
          </a:solidFill>
          <a:ln w="9525" cap="flat" cmpd="sng">
            <a:solidFill>
              <a:srgbClr val="E03A3E"/>
            </a:solidFill>
            <a:prstDash val="solid"/>
            <a:round/>
            <a:headEnd type="none" w="sm" len="sm"/>
            <a:tailEnd type="none" w="sm" len="sm"/>
          </a:ln>
          <a:effectLst>
            <a:outerShdw blurRad="39999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23"/>
          <p:cNvSpPr txBox="1">
            <a:spLocks noGrp="1"/>
          </p:cNvSpPr>
          <p:nvPr>
            <p:ph type="body" idx="2"/>
          </p:nvPr>
        </p:nvSpPr>
        <p:spPr>
          <a:xfrm>
            <a:off x="3575050" y="273050"/>
            <a:ext cx="5111700" cy="58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0" name="Google Shape;210;p23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400" cy="11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211" name="Google Shape;211;p23"/>
          <p:cNvSpPr/>
          <p:nvPr/>
        </p:nvSpPr>
        <p:spPr>
          <a:xfrm>
            <a:off x="0" y="6520896"/>
            <a:ext cx="9144000" cy="337200"/>
          </a:xfrm>
          <a:prstGeom prst="rect">
            <a:avLst/>
          </a:prstGeom>
          <a:solidFill>
            <a:srgbClr val="FFD500"/>
          </a:solidFill>
          <a:ln w="9525" cap="flat" cmpd="sng">
            <a:solidFill>
              <a:srgbClr val="FFD500"/>
            </a:solidFill>
            <a:prstDash val="solid"/>
            <a:round/>
            <a:headEnd type="none" w="sm" len="sm"/>
            <a:tailEnd type="none" w="sm" len="sm"/>
          </a:ln>
          <a:effectLst>
            <a:outerShdw blurRad="39999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3A3E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3" name="Google Shape;213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3A3E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4" name="Google Shape;214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3A3E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3A3E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3A3E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3A3E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3A3E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3A3E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3A3E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3A3E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3A3E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15" name="Google Shape;215;p23" descr="MPower-Logo_WHITE_UM-AG-LAW_2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400800" y="69858"/>
            <a:ext cx="2743200" cy="964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4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218" name="Google Shape;218;p24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4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9" name="Google Shape;219;p24"/>
          <p:cNvSpPr/>
          <p:nvPr/>
        </p:nvSpPr>
        <p:spPr>
          <a:xfrm>
            <a:off x="0" y="6520896"/>
            <a:ext cx="9144000" cy="337200"/>
          </a:xfrm>
          <a:prstGeom prst="rect">
            <a:avLst/>
          </a:prstGeom>
          <a:solidFill>
            <a:srgbClr val="E03A3E"/>
          </a:solidFill>
          <a:ln w="9525" cap="flat" cmpd="sng">
            <a:solidFill>
              <a:srgbClr val="E03A3E"/>
            </a:solidFill>
            <a:prstDash val="solid"/>
            <a:round/>
            <a:headEnd type="none" w="sm" len="sm"/>
            <a:tailEnd type="none" w="sm" len="sm"/>
          </a:ln>
          <a:effectLst>
            <a:outerShdw blurRad="39999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5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D5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1" name="Google Shape;221;p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5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D5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2" name="Google Shape;222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500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FFD5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500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FFD5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500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FFD5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500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FFD5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500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FFD5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500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FFD5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500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FFD5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500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FFD5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500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FFD5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23" name="Google Shape;223;p24"/>
          <p:cNvSpPr/>
          <p:nvPr/>
        </p:nvSpPr>
        <p:spPr>
          <a:xfrm>
            <a:off x="0" y="898941"/>
            <a:ext cx="9144000" cy="313800"/>
          </a:xfrm>
          <a:prstGeom prst="rect">
            <a:avLst/>
          </a:prstGeom>
          <a:solidFill>
            <a:srgbClr val="FFD500"/>
          </a:solidFill>
          <a:ln>
            <a:noFill/>
          </a:ln>
          <a:effectLst>
            <a:outerShdw blurRad="39999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24"/>
          <p:cNvSpPr/>
          <p:nvPr/>
        </p:nvSpPr>
        <p:spPr>
          <a:xfrm>
            <a:off x="0" y="0"/>
            <a:ext cx="9144000" cy="898800"/>
          </a:xfrm>
          <a:prstGeom prst="rect">
            <a:avLst/>
          </a:prstGeom>
          <a:solidFill>
            <a:srgbClr val="E03A3E"/>
          </a:solidFill>
          <a:ln w="9525" cap="flat" cmpd="sng">
            <a:solidFill>
              <a:srgbClr val="E03A3E"/>
            </a:solidFill>
            <a:prstDash val="solid"/>
            <a:round/>
            <a:headEnd type="none" w="sm" len="sm"/>
            <a:tailEnd type="none" w="sm" len="sm"/>
          </a:ln>
          <a:effectLst>
            <a:outerShdw blurRad="39999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24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26" name="Google Shape;226;p24" descr="MPower-Logo_WHITE_UM-AG-LAW_2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400800" y="69858"/>
            <a:ext cx="2743200" cy="964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5"/>
          <p:cNvSpPr/>
          <p:nvPr/>
        </p:nvSpPr>
        <p:spPr>
          <a:xfrm>
            <a:off x="0" y="6520896"/>
            <a:ext cx="9144000" cy="337200"/>
          </a:xfrm>
          <a:prstGeom prst="rect">
            <a:avLst/>
          </a:prstGeom>
          <a:solidFill>
            <a:srgbClr val="FFD500"/>
          </a:solidFill>
          <a:ln w="9525" cap="flat" cmpd="sng">
            <a:solidFill>
              <a:srgbClr val="FFD500"/>
            </a:solidFill>
            <a:prstDash val="solid"/>
            <a:round/>
            <a:headEnd type="none" w="sm" len="sm"/>
            <a:tailEnd type="none" w="sm" len="sm"/>
          </a:ln>
          <a:effectLst>
            <a:outerShdw blurRad="39999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25"/>
          <p:cNvSpPr/>
          <p:nvPr/>
        </p:nvSpPr>
        <p:spPr>
          <a:xfrm>
            <a:off x="0" y="0"/>
            <a:ext cx="9144000" cy="1216500"/>
          </a:xfrm>
          <a:prstGeom prst="rect">
            <a:avLst/>
          </a:prstGeom>
          <a:solidFill>
            <a:srgbClr val="E03A3E"/>
          </a:solidFill>
          <a:ln w="9525" cap="flat" cmpd="sng">
            <a:solidFill>
              <a:srgbClr val="E03A3E"/>
            </a:solidFill>
            <a:prstDash val="solid"/>
            <a:round/>
            <a:headEnd type="none" w="sm" len="sm"/>
            <a:tailEnd type="none" w="sm" len="sm"/>
          </a:ln>
          <a:effectLst>
            <a:outerShdw blurRad="39999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3A3E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1" name="Google Shape;231;p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3A3E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2" name="Google Shape;232;p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3A3E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3A3E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3A3E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3A3E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3A3E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3A3E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3A3E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3A3E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3A3E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33" name="Google Shape;233;p25"/>
          <p:cNvSpPr txBox="1">
            <a:spLocks noGrp="1"/>
          </p:cNvSpPr>
          <p:nvPr>
            <p:ph type="body" idx="1"/>
          </p:nvPr>
        </p:nvSpPr>
        <p:spPr>
          <a:xfrm rot="5400000">
            <a:off x="2308949" y="-251550"/>
            <a:ext cx="45261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4" name="Google Shape;234;p25"/>
          <p:cNvSpPr txBox="1">
            <a:spLocks noGrp="1"/>
          </p:cNvSpPr>
          <p:nvPr>
            <p:ph type="title"/>
          </p:nvPr>
        </p:nvSpPr>
        <p:spPr>
          <a:xfrm>
            <a:off x="100429" y="73386"/>
            <a:ext cx="4109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pic>
        <p:nvPicPr>
          <p:cNvPr id="235" name="Google Shape;235;p25" descr="MPower-Logo_WHITE_UM-AG-LAW_2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400800" y="69858"/>
            <a:ext cx="2743200" cy="964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6"/>
          <p:cNvSpPr/>
          <p:nvPr/>
        </p:nvSpPr>
        <p:spPr>
          <a:xfrm>
            <a:off x="0" y="6520896"/>
            <a:ext cx="9144000" cy="337200"/>
          </a:xfrm>
          <a:prstGeom prst="rect">
            <a:avLst/>
          </a:prstGeom>
          <a:solidFill>
            <a:srgbClr val="FFD500"/>
          </a:solidFill>
          <a:ln w="9525" cap="flat" cmpd="sng">
            <a:solidFill>
              <a:srgbClr val="FFD500"/>
            </a:solidFill>
            <a:prstDash val="solid"/>
            <a:round/>
            <a:headEnd type="none" w="sm" len="sm"/>
            <a:tailEnd type="none" w="sm" len="sm"/>
          </a:ln>
          <a:effectLst>
            <a:outerShdw blurRad="39999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E03A3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26"/>
          <p:cNvSpPr/>
          <p:nvPr/>
        </p:nvSpPr>
        <p:spPr>
          <a:xfrm>
            <a:off x="0" y="0"/>
            <a:ext cx="9144000" cy="1164900"/>
          </a:xfrm>
          <a:prstGeom prst="rect">
            <a:avLst/>
          </a:prstGeom>
          <a:solidFill>
            <a:srgbClr val="E03A3E"/>
          </a:solidFill>
          <a:ln w="9525" cap="flat" cmpd="sng">
            <a:solidFill>
              <a:srgbClr val="E03A3E"/>
            </a:solidFill>
            <a:prstDash val="solid"/>
            <a:round/>
            <a:headEnd type="none" w="sm" len="sm"/>
            <a:tailEnd type="none" w="sm" len="sm"/>
          </a:ln>
          <a:effectLst>
            <a:outerShdw blurRad="39999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3A3E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0" name="Google Shape;240;p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3A3E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1" name="Google Shape;241;p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3A3E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3A3E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3A3E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3A3E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3A3E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3A3E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3A3E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3A3E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3A3E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2" name="Google Shape;242;p26"/>
          <p:cNvSpPr txBox="1">
            <a:spLocks noGrp="1"/>
          </p:cNvSpPr>
          <p:nvPr>
            <p:ph type="title"/>
          </p:nvPr>
        </p:nvSpPr>
        <p:spPr>
          <a:xfrm rot="5400000">
            <a:off x="4732349" y="2171688"/>
            <a:ext cx="58515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243" name="Google Shape;243;p26"/>
          <p:cNvSpPr txBox="1">
            <a:spLocks noGrp="1"/>
          </p:cNvSpPr>
          <p:nvPr>
            <p:ph type="body" idx="1"/>
          </p:nvPr>
        </p:nvSpPr>
        <p:spPr>
          <a:xfrm rot="5400000">
            <a:off x="541349" y="190487"/>
            <a:ext cx="585150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44" name="Google Shape;244;p26" descr="MPower-Logo_WHITE_UM-AG-LAW_2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400800" y="69858"/>
            <a:ext cx="2743200" cy="964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Google Shape;37;p4"/>
          <p:cNvSpPr/>
          <p:nvPr/>
        </p:nvSpPr>
        <p:spPr>
          <a:xfrm>
            <a:off x="0" y="0"/>
            <a:ext cx="9144000" cy="1212858"/>
          </a:xfrm>
          <a:prstGeom prst="rect">
            <a:avLst/>
          </a:prstGeom>
          <a:solidFill>
            <a:srgbClr val="E03A3E"/>
          </a:solidFill>
          <a:ln w="9525" cap="flat" cmpd="sng">
            <a:solidFill>
              <a:srgbClr val="E03A3E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p4"/>
          <p:cNvSpPr/>
          <p:nvPr/>
        </p:nvSpPr>
        <p:spPr>
          <a:xfrm>
            <a:off x="0" y="6534696"/>
            <a:ext cx="9144000" cy="313916"/>
          </a:xfrm>
          <a:prstGeom prst="rect">
            <a:avLst/>
          </a:prstGeom>
          <a:solidFill>
            <a:srgbClr val="FFD500"/>
          </a:solidFill>
          <a:ln>
            <a:noFill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39;p4"/>
          <p:cNvSpPr txBox="1">
            <a:spLocks noGrp="1"/>
          </p:cNvSpPr>
          <p:nvPr>
            <p:ph type="title"/>
          </p:nvPr>
        </p:nvSpPr>
        <p:spPr>
          <a:xfrm>
            <a:off x="114701" y="69858"/>
            <a:ext cx="5165486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40" name="Google Shape;40;p4" descr="MPower-Logo_WHITE_UM-AG-LAW_2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400800" y="69858"/>
            <a:ext cx="2743200" cy="964851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Google Shape;42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5"/>
          <p:cNvSpPr/>
          <p:nvPr/>
        </p:nvSpPr>
        <p:spPr>
          <a:xfrm>
            <a:off x="0" y="0"/>
            <a:ext cx="9144000" cy="1160798"/>
          </a:xfrm>
          <a:prstGeom prst="rect">
            <a:avLst/>
          </a:prstGeom>
          <a:solidFill>
            <a:srgbClr val="E03A3E"/>
          </a:solidFill>
          <a:ln w="9525" cap="flat" cmpd="sng">
            <a:solidFill>
              <a:srgbClr val="E03A3E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46;p5"/>
          <p:cNvSpPr/>
          <p:nvPr/>
        </p:nvSpPr>
        <p:spPr>
          <a:xfrm>
            <a:off x="0" y="6538912"/>
            <a:ext cx="9144000" cy="313916"/>
          </a:xfrm>
          <a:prstGeom prst="rect">
            <a:avLst/>
          </a:prstGeom>
          <a:solidFill>
            <a:srgbClr val="FFD500"/>
          </a:solidFill>
          <a:ln>
            <a:noFill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47;p5"/>
          <p:cNvSpPr txBox="1">
            <a:spLocks noGrp="1"/>
          </p:cNvSpPr>
          <p:nvPr>
            <p:ph type="title"/>
          </p:nvPr>
        </p:nvSpPr>
        <p:spPr>
          <a:xfrm>
            <a:off x="100431" y="17798"/>
            <a:ext cx="4109448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8" name="Google Shape;48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Google Shape;49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Google Shape;50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51" name="Google Shape;51;p5" descr="MPower-Logo_WHITE_UM-AG-LAW_2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400800" y="69858"/>
            <a:ext cx="2743200" cy="964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 Slide">
  <p:cSld name="End Slide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6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4" name="Google Shape;54;p6"/>
          <p:cNvSpPr/>
          <p:nvPr/>
        </p:nvSpPr>
        <p:spPr>
          <a:xfrm>
            <a:off x="0" y="0"/>
            <a:ext cx="9144000" cy="1812153"/>
          </a:xfrm>
          <a:prstGeom prst="rect">
            <a:avLst/>
          </a:prstGeom>
          <a:solidFill>
            <a:srgbClr val="E03A3E"/>
          </a:solidFill>
          <a:ln w="9525" cap="flat" cmpd="sng">
            <a:solidFill>
              <a:srgbClr val="E03A3E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p6"/>
          <p:cNvSpPr/>
          <p:nvPr/>
        </p:nvSpPr>
        <p:spPr>
          <a:xfrm>
            <a:off x="0" y="4080911"/>
            <a:ext cx="9144000" cy="2777089"/>
          </a:xfrm>
          <a:prstGeom prst="rect">
            <a:avLst/>
          </a:prstGeom>
          <a:solidFill>
            <a:srgbClr val="E03A3E"/>
          </a:solidFill>
          <a:ln w="9525" cap="flat" cmpd="sng">
            <a:solidFill>
              <a:srgbClr val="E03A3E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6"/>
          <p:cNvSpPr txBox="1">
            <a:spLocks noGrp="1"/>
          </p:cNvSpPr>
          <p:nvPr>
            <p:ph type="body" idx="1"/>
          </p:nvPr>
        </p:nvSpPr>
        <p:spPr>
          <a:xfrm>
            <a:off x="4495800" y="5709379"/>
            <a:ext cx="4365625" cy="984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D5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FFD5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6"/>
          <p:cNvSpPr txBox="1">
            <a:spLocks noGrp="1"/>
          </p:cNvSpPr>
          <p:nvPr>
            <p:ph type="body" idx="2"/>
          </p:nvPr>
        </p:nvSpPr>
        <p:spPr>
          <a:xfrm>
            <a:off x="214313" y="4081463"/>
            <a:ext cx="4152900" cy="1398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FD5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FFD5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58" name="Google Shape;58;p6" descr="MPower-Logo_WHITE_UM-AG-LAW_2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4572000" cy="1608085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02700" y="4456741"/>
            <a:ext cx="4505812" cy="5381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2" name="Google Shape;62;p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7"/>
          <p:cNvSpPr/>
          <p:nvPr/>
        </p:nvSpPr>
        <p:spPr>
          <a:xfrm>
            <a:off x="0" y="6564517"/>
            <a:ext cx="9144000" cy="313916"/>
          </a:xfrm>
          <a:prstGeom prst="rect">
            <a:avLst/>
          </a:prstGeom>
          <a:solidFill>
            <a:srgbClr val="FFD500"/>
          </a:solidFill>
          <a:ln>
            <a:noFill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Google Shape;65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7" name="Google Shape;67;p7"/>
          <p:cNvSpPr/>
          <p:nvPr/>
        </p:nvSpPr>
        <p:spPr>
          <a:xfrm>
            <a:off x="0" y="0"/>
            <a:ext cx="9144000" cy="1212858"/>
          </a:xfrm>
          <a:prstGeom prst="rect">
            <a:avLst/>
          </a:prstGeom>
          <a:solidFill>
            <a:srgbClr val="E03A3E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8" name="Google Shape;68;p7" descr="MPower-Logo_WHITE_UM-AG-LAW_2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400800" y="124003"/>
            <a:ext cx="2743200" cy="964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8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8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Google Shape;72;p8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Google Shape;73;p8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Google Shape;74;p8"/>
          <p:cNvSpPr/>
          <p:nvPr/>
        </p:nvSpPr>
        <p:spPr>
          <a:xfrm>
            <a:off x="0" y="-1"/>
            <a:ext cx="9144000" cy="1216387"/>
          </a:xfrm>
          <a:prstGeom prst="rect">
            <a:avLst/>
          </a:prstGeom>
          <a:solidFill>
            <a:srgbClr val="E03A3E"/>
          </a:solidFill>
          <a:ln w="9525" cap="flat" cmpd="sng">
            <a:solidFill>
              <a:srgbClr val="E03A3E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75;p8"/>
          <p:cNvSpPr/>
          <p:nvPr/>
        </p:nvSpPr>
        <p:spPr>
          <a:xfrm>
            <a:off x="0" y="6544084"/>
            <a:ext cx="9144000" cy="313916"/>
          </a:xfrm>
          <a:prstGeom prst="rect">
            <a:avLst/>
          </a:prstGeom>
          <a:solidFill>
            <a:srgbClr val="FFD500"/>
          </a:solidFill>
          <a:ln>
            <a:noFill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8"/>
          <p:cNvSpPr txBox="1">
            <a:spLocks noGrp="1"/>
          </p:cNvSpPr>
          <p:nvPr>
            <p:ph type="title"/>
          </p:nvPr>
        </p:nvSpPr>
        <p:spPr>
          <a:xfrm>
            <a:off x="100430" y="73387"/>
            <a:ext cx="454459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7" name="Google Shape;77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Google Shape;78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80" name="Google Shape;80;p8" descr="MPower-Logo_WHITE_UM-AG-LAW_2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400800" y="69858"/>
            <a:ext cx="2743200" cy="964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9"/>
          <p:cNvSpPr/>
          <p:nvPr/>
        </p:nvSpPr>
        <p:spPr>
          <a:xfrm>
            <a:off x="0" y="6520897"/>
            <a:ext cx="9144000" cy="337103"/>
          </a:xfrm>
          <a:prstGeom prst="rect">
            <a:avLst/>
          </a:prstGeom>
          <a:solidFill>
            <a:srgbClr val="FFD500"/>
          </a:solidFill>
          <a:ln w="9525" cap="flat" cmpd="sng">
            <a:solidFill>
              <a:srgbClr val="FFD50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83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Google Shape;84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5" name="Google Shape;85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Google Shape;86;p9"/>
          <p:cNvSpPr/>
          <p:nvPr/>
        </p:nvSpPr>
        <p:spPr>
          <a:xfrm>
            <a:off x="0" y="-1"/>
            <a:ext cx="9144000" cy="1273629"/>
          </a:xfrm>
          <a:prstGeom prst="rect">
            <a:avLst/>
          </a:prstGeom>
          <a:solidFill>
            <a:srgbClr val="E03A3E"/>
          </a:solidFill>
          <a:ln w="9525" cap="flat" cmpd="sng">
            <a:solidFill>
              <a:srgbClr val="E03A3E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7" name="Google Shape;87;p9" descr="MPower-Logo_WHITE_UM-AG-LAW_2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400800" y="69858"/>
            <a:ext cx="2743200" cy="964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0"/>
          <p:cNvSpPr txBox="1">
            <a:spLocks noGrp="1"/>
          </p:cNvSpPr>
          <p:nvPr>
            <p:ph type="body" idx="1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Google Shape;90;p10"/>
          <p:cNvSpPr/>
          <p:nvPr/>
        </p:nvSpPr>
        <p:spPr>
          <a:xfrm>
            <a:off x="0" y="-1"/>
            <a:ext cx="9144000" cy="1298575"/>
          </a:xfrm>
          <a:prstGeom prst="rect">
            <a:avLst/>
          </a:prstGeom>
          <a:solidFill>
            <a:srgbClr val="E03A3E"/>
          </a:solidFill>
          <a:ln w="9525" cap="flat" cmpd="sng">
            <a:solidFill>
              <a:srgbClr val="E03A3E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0"/>
          <p:cNvSpPr txBox="1">
            <a:spLocks noGrp="1"/>
          </p:cNvSpPr>
          <p:nvPr>
            <p:ph type="body" idx="2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Google Shape;92;p10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3" name="Google Shape;93;p10"/>
          <p:cNvSpPr/>
          <p:nvPr/>
        </p:nvSpPr>
        <p:spPr>
          <a:xfrm>
            <a:off x="0" y="6520897"/>
            <a:ext cx="9144000" cy="337103"/>
          </a:xfrm>
          <a:prstGeom prst="rect">
            <a:avLst/>
          </a:prstGeom>
          <a:solidFill>
            <a:srgbClr val="FFD500"/>
          </a:solidFill>
          <a:ln w="9525" cap="flat" cmpd="sng">
            <a:solidFill>
              <a:srgbClr val="FFD50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5" name="Google Shape;95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6" name="Google Shape;96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97" name="Google Shape;97;p10" descr="MPower-Logo_WHITE_UM-AG-LAW_2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400800" y="69858"/>
            <a:ext cx="2743200" cy="964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9" name="Google Shape;129;p1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0" name="Google Shape;130;p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1" name="Google Shape;131;p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2" name="Google Shape;132;p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severhart@law.umaryland.edu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7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Next Steps in Agricultural Conservation Leasing Education </a:t>
            </a: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27"/>
          <p:cNvSpPr txBox="1">
            <a:spLocks noGrp="1"/>
          </p:cNvSpPr>
          <p:nvPr>
            <p:ph type="body" idx="1"/>
          </p:nvPr>
        </p:nvSpPr>
        <p:spPr>
          <a:xfrm>
            <a:off x="3240975" y="5515050"/>
            <a:ext cx="5801700" cy="11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1800">
                <a:solidFill>
                  <a:schemeClr val="dk1"/>
                </a:solidFill>
              </a:rPr>
              <a:t>This work is supported by the National Institute of Food and Agriculture, U.S. Department of Agriculture, through the Northeast Sustainable Agriculture Research and Education program under subaward number ENE18-151. 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D500"/>
              </a:buClr>
              <a:buSzPts val="2400"/>
              <a:buFont typeface="Arial"/>
              <a:buNone/>
            </a:pPr>
            <a:endParaRPr/>
          </a:p>
        </p:txBody>
      </p:sp>
      <p:sp>
        <p:nvSpPr>
          <p:cNvPr id="251" name="Google Shape;251;p27"/>
          <p:cNvSpPr txBox="1">
            <a:spLocks noGrp="1"/>
          </p:cNvSpPr>
          <p:nvPr>
            <p:ph type="body" idx="2"/>
          </p:nvPr>
        </p:nvSpPr>
        <p:spPr>
          <a:xfrm>
            <a:off x="214313" y="4081463"/>
            <a:ext cx="4152900" cy="174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D5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rgbClr val="FFD500"/>
                </a:solidFill>
                <a:latin typeface="Calibri"/>
                <a:ea typeface="Calibri"/>
                <a:cs typeface="Calibri"/>
                <a:sym typeface="Calibri"/>
              </a:rPr>
              <a:t>Sarah Everhart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FFD500"/>
              </a:buClr>
              <a:buSzPts val="3200"/>
              <a:buFont typeface="Arial"/>
              <a:buNone/>
            </a:pPr>
            <a:r>
              <a:rPr lang="en-US"/>
              <a:t>Managing Director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FFD5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rgbClr val="FFD500"/>
                </a:solidFill>
                <a:latin typeface="Calibri"/>
                <a:ea typeface="Calibri"/>
                <a:cs typeface="Calibri"/>
                <a:sym typeface="Calibri"/>
              </a:rPr>
              <a:t>ALEI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FFD5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FFD5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27"/>
          <p:cNvSpPr txBox="1"/>
          <p:nvPr/>
        </p:nvSpPr>
        <p:spPr>
          <a:xfrm>
            <a:off x="4476500" y="376025"/>
            <a:ext cx="2548500" cy="10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27"/>
          <p:cNvSpPr txBox="1"/>
          <p:nvPr/>
        </p:nvSpPr>
        <p:spPr>
          <a:xfrm>
            <a:off x="7108675" y="358125"/>
            <a:ext cx="1790700" cy="11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4" name="Google Shape;254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42400" y="123275"/>
            <a:ext cx="1724025" cy="156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53588" y="123275"/>
            <a:ext cx="2533650" cy="156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28"/>
          <p:cNvSpPr txBox="1">
            <a:spLocks noGrp="1"/>
          </p:cNvSpPr>
          <p:nvPr>
            <p:ph type="body" idx="1"/>
          </p:nvPr>
        </p:nvSpPr>
        <p:spPr>
          <a:xfrm>
            <a:off x="191475" y="1340275"/>
            <a:ext cx="8495400" cy="49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318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3200"/>
              <a:buChar char="•"/>
            </a:pPr>
            <a:r>
              <a:rPr lang="en-US" dirty="0"/>
              <a:t>Use the information and resources received. </a:t>
            </a:r>
            <a:endParaRPr dirty="0"/>
          </a:p>
          <a:p>
            <a:pPr marL="45720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3200"/>
              <a:buNone/>
            </a:pPr>
            <a:endParaRPr dirty="0"/>
          </a:p>
          <a:p>
            <a:pPr marL="457200" lvl="0" indent="-4318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3200"/>
              <a:buChar char="•"/>
            </a:pPr>
            <a:r>
              <a:rPr lang="en-US" dirty="0"/>
              <a:t>Contact us with questions.</a:t>
            </a:r>
            <a:endParaRPr dirty="0"/>
          </a:p>
          <a:p>
            <a:pPr marL="45720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3200"/>
              <a:buNone/>
            </a:pPr>
            <a:endParaRPr dirty="0"/>
          </a:p>
          <a:p>
            <a:pPr marL="457200" lvl="0" indent="-4318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3200"/>
              <a:buChar char="•"/>
            </a:pPr>
            <a:r>
              <a:rPr lang="en-US" dirty="0"/>
              <a:t>We will contact you in </a:t>
            </a:r>
            <a:r>
              <a:rPr lang="en-US" b="1" dirty="0"/>
              <a:t>6 months</a:t>
            </a:r>
            <a:r>
              <a:rPr lang="en-US" dirty="0"/>
              <a:t> and </a:t>
            </a:r>
            <a:r>
              <a:rPr lang="en-US" b="1" dirty="0"/>
              <a:t>1 year </a:t>
            </a:r>
            <a:r>
              <a:rPr lang="en-US" dirty="0"/>
              <a:t>to ask about initiated communications regarding leasing goals or efforts to use conversation practices on leased acres. </a:t>
            </a: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marL="45720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3200"/>
              <a:buNone/>
            </a:pPr>
            <a:endParaRPr dirty="0"/>
          </a:p>
        </p:txBody>
      </p:sp>
      <p:sp>
        <p:nvSpPr>
          <p:cNvPr id="262" name="Google Shape;262;p28"/>
          <p:cNvSpPr txBox="1">
            <a:spLocks noGrp="1"/>
          </p:cNvSpPr>
          <p:nvPr>
            <p:ph type="title"/>
          </p:nvPr>
        </p:nvSpPr>
        <p:spPr>
          <a:xfrm>
            <a:off x="100425" y="680425"/>
            <a:ext cx="6793500" cy="53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/>
              <a:t>Next Steps-</a:t>
            </a:r>
            <a:br>
              <a:rPr lang="en-US"/>
            </a:br>
            <a:r>
              <a:rPr lang="en-US"/>
              <a:t>Farmers/Landowners</a:t>
            </a:r>
            <a:br>
              <a:rPr lang="en-US"/>
            </a:b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29"/>
          <p:cNvSpPr txBox="1">
            <a:spLocks noGrp="1"/>
          </p:cNvSpPr>
          <p:nvPr>
            <p:ph type="body" idx="1"/>
          </p:nvPr>
        </p:nvSpPr>
        <p:spPr>
          <a:xfrm>
            <a:off x="179050" y="1212850"/>
            <a:ext cx="8507700" cy="517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rPr lang="en-US" sz="2600" dirty="0"/>
              <a:t>Examples of making efforts to use conservation practices:</a:t>
            </a:r>
            <a:endParaRPr sz="2600" dirty="0"/>
          </a:p>
          <a:p>
            <a:pPr marL="1371600" lvl="2" indent="-3937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600"/>
              <a:buFont typeface="Calibri"/>
              <a:buChar char="•"/>
            </a:pPr>
            <a:r>
              <a:rPr lang="en-US" sz="2600" dirty="0"/>
              <a:t>agreeing to follow the terms of a conservation plan;</a:t>
            </a:r>
            <a:endParaRPr sz="2600" dirty="0"/>
          </a:p>
          <a:p>
            <a:pPr marL="137160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•"/>
            </a:pPr>
            <a:r>
              <a:rPr lang="en-US" sz="2600" dirty="0"/>
              <a:t>applying for cost-share funding or technical assistance for a practice;</a:t>
            </a:r>
            <a:endParaRPr sz="2600" dirty="0"/>
          </a:p>
          <a:p>
            <a:pPr marL="137160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•"/>
            </a:pPr>
            <a:r>
              <a:rPr lang="en-US" sz="2600" dirty="0"/>
              <a:t>entering into a new lease with conservation practice provisions;</a:t>
            </a:r>
            <a:endParaRPr sz="2600" dirty="0"/>
          </a:p>
          <a:p>
            <a:pPr marL="137160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•"/>
            </a:pPr>
            <a:r>
              <a:rPr lang="en-US" sz="2600" dirty="0"/>
              <a:t>amending an existing lease to include conservation practices;</a:t>
            </a:r>
            <a:endParaRPr sz="2600" dirty="0"/>
          </a:p>
          <a:p>
            <a:pPr marL="137160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•"/>
            </a:pPr>
            <a:r>
              <a:rPr lang="en-US" sz="2600" dirty="0"/>
              <a:t>using an agricultural conservation practice; or </a:t>
            </a:r>
            <a:endParaRPr sz="2600" dirty="0"/>
          </a:p>
          <a:p>
            <a:pPr marL="137160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•"/>
            </a:pPr>
            <a:r>
              <a:rPr lang="en-US" sz="2600" dirty="0"/>
              <a:t>expanding the use of an agricultural conservation practice.</a:t>
            </a:r>
            <a:endParaRPr sz="2600" dirty="0"/>
          </a:p>
          <a:p>
            <a:pPr marL="91440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–"/>
            </a:pPr>
            <a:r>
              <a:rPr lang="en-US" sz="2600" b="1" dirty="0"/>
              <a:t>If you take any of these steps, please let us know!</a:t>
            </a:r>
            <a:endParaRPr sz="2600" b="1" dirty="0"/>
          </a:p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endParaRPr dirty="0"/>
          </a:p>
        </p:txBody>
      </p:sp>
      <p:sp>
        <p:nvSpPr>
          <p:cNvPr id="269" name="Google Shape;269;p29"/>
          <p:cNvSpPr txBox="1">
            <a:spLocks noGrp="1"/>
          </p:cNvSpPr>
          <p:nvPr>
            <p:ph type="title"/>
          </p:nvPr>
        </p:nvSpPr>
        <p:spPr>
          <a:xfrm>
            <a:off x="100425" y="69850"/>
            <a:ext cx="6614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/>
              <a:t>Next Steps-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/>
              <a:t>Farmers/Landowners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30"/>
          <p:cNvSpPr txBox="1">
            <a:spLocks noGrp="1"/>
          </p:cNvSpPr>
          <p:nvPr>
            <p:ph type="body" idx="1"/>
          </p:nvPr>
        </p:nvSpPr>
        <p:spPr>
          <a:xfrm>
            <a:off x="457200" y="1347482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Char char="•"/>
            </a:pPr>
            <a:r>
              <a:rPr lang="en-US" dirty="0"/>
              <a:t>Use the information from today’s workshop to educate landowners and farmers. </a:t>
            </a:r>
            <a:endParaRPr dirty="0"/>
          </a:p>
          <a:p>
            <a:pPr marL="45720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endParaRPr dirty="0"/>
          </a:p>
          <a:p>
            <a:pPr marL="45720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Char char="•"/>
            </a:pPr>
            <a:r>
              <a:rPr lang="en-US" dirty="0"/>
              <a:t>Use the </a:t>
            </a:r>
            <a:r>
              <a:rPr lang="en-US" dirty="0" err="1"/>
              <a:t>powerpoint</a:t>
            </a:r>
            <a:r>
              <a:rPr lang="en-US" dirty="0"/>
              <a:t> presentation to help you (available on the Hughes Center website). </a:t>
            </a:r>
            <a:endParaRPr dirty="0"/>
          </a:p>
          <a:p>
            <a:pPr marL="45720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endParaRPr dirty="0"/>
          </a:p>
          <a:p>
            <a:pPr marL="45720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Char char="•"/>
            </a:pPr>
            <a:r>
              <a:rPr lang="en-US" dirty="0"/>
              <a:t>We will provide you </a:t>
            </a:r>
            <a:r>
              <a:rPr lang="en-US" b="1" dirty="0"/>
              <a:t>two years </a:t>
            </a:r>
            <a:r>
              <a:rPr lang="en-US" dirty="0"/>
              <a:t>of technical support.</a:t>
            </a:r>
            <a:endParaRPr dirty="0"/>
          </a:p>
        </p:txBody>
      </p:sp>
      <p:sp>
        <p:nvSpPr>
          <p:cNvPr id="276" name="Google Shape;276;p30"/>
          <p:cNvSpPr txBox="1">
            <a:spLocks noGrp="1"/>
          </p:cNvSpPr>
          <p:nvPr>
            <p:ph type="title"/>
          </p:nvPr>
        </p:nvSpPr>
        <p:spPr>
          <a:xfrm>
            <a:off x="100429" y="69858"/>
            <a:ext cx="5451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/>
              <a:t>Next Steps-Service Providers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31"/>
          <p:cNvSpPr txBox="1">
            <a:spLocks noGrp="1"/>
          </p:cNvSpPr>
          <p:nvPr>
            <p:ph type="body" idx="1"/>
          </p:nvPr>
        </p:nvSpPr>
        <p:spPr>
          <a:xfrm>
            <a:off x="457200" y="1347482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rPr lang="en-US" dirty="0"/>
              <a:t>Examples of technical support:</a:t>
            </a:r>
            <a:endParaRPr dirty="0"/>
          </a:p>
          <a:p>
            <a:pPr marL="45720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Char char="•"/>
            </a:pPr>
            <a:r>
              <a:rPr lang="en-US" dirty="0"/>
              <a:t>additional materials</a:t>
            </a:r>
            <a:endParaRPr dirty="0"/>
          </a:p>
          <a:p>
            <a:pPr marL="45720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 dirty="0"/>
              <a:t>in person support</a:t>
            </a:r>
            <a:endParaRPr dirty="0"/>
          </a:p>
          <a:p>
            <a:pPr marL="45720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 dirty="0"/>
              <a:t>telephone support with farmer/landowner</a:t>
            </a:r>
            <a:endParaRPr dirty="0"/>
          </a:p>
          <a:p>
            <a:pPr marL="45720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 dirty="0"/>
              <a:t>a </a:t>
            </a:r>
            <a:r>
              <a:rPr lang="en-US" dirty="0" err="1"/>
              <a:t>listserve</a:t>
            </a:r>
            <a:r>
              <a:rPr lang="en-US" dirty="0"/>
              <a:t> with frequently Q&amp;A from other providers</a:t>
            </a:r>
            <a:endParaRPr dirty="0"/>
          </a:p>
          <a:p>
            <a:pPr marL="45720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 dirty="0"/>
              <a:t>informational webinars</a:t>
            </a:r>
            <a:endParaRPr dirty="0"/>
          </a:p>
          <a:p>
            <a:pPr marL="45720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 dirty="0"/>
              <a:t>conference or video call with other service providers to trade ideas peer-to-peer</a:t>
            </a:r>
            <a:br>
              <a:rPr lang="en-US" dirty="0"/>
            </a:br>
            <a:endParaRPr dirty="0"/>
          </a:p>
        </p:txBody>
      </p:sp>
      <p:sp>
        <p:nvSpPr>
          <p:cNvPr id="283" name="Google Shape;283;p31"/>
          <p:cNvSpPr txBox="1">
            <a:spLocks noGrp="1"/>
          </p:cNvSpPr>
          <p:nvPr>
            <p:ph type="title"/>
          </p:nvPr>
        </p:nvSpPr>
        <p:spPr>
          <a:xfrm>
            <a:off x="100429" y="69858"/>
            <a:ext cx="5451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/>
              <a:t>Technical Support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32"/>
          <p:cNvSpPr txBox="1">
            <a:spLocks noGrp="1"/>
          </p:cNvSpPr>
          <p:nvPr>
            <p:ph type="body" idx="1"/>
          </p:nvPr>
        </p:nvSpPr>
        <p:spPr>
          <a:xfrm>
            <a:off x="457200" y="1347475"/>
            <a:ext cx="8229600" cy="517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rPr lang="en-US" b="1" dirty="0"/>
              <a:t>We need your help</a:t>
            </a:r>
            <a:r>
              <a:rPr lang="en-US" dirty="0"/>
              <a:t> </a:t>
            </a:r>
            <a:r>
              <a:rPr lang="en-US" b="1" dirty="0"/>
              <a:t>assessing the impact of your education efforts. </a:t>
            </a:r>
            <a:endParaRPr b="1" dirty="0"/>
          </a:p>
          <a:p>
            <a:pPr marL="45720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Char char="•"/>
            </a:pPr>
            <a:r>
              <a:rPr lang="en-US" dirty="0"/>
              <a:t>Hughes Center can handle registration for your educational events. </a:t>
            </a:r>
            <a:endParaRPr dirty="0"/>
          </a:p>
          <a:p>
            <a:pPr marL="45720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 dirty="0"/>
              <a:t>Send the Hughes Center/ALEI a copy of your registration list.</a:t>
            </a:r>
            <a:endParaRPr dirty="0"/>
          </a:p>
          <a:p>
            <a:pPr marL="45720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 dirty="0"/>
              <a:t>We need to contact the attendees and ask about the impact of the education for grant reporting purposes. </a:t>
            </a:r>
            <a:endParaRPr dirty="0"/>
          </a:p>
        </p:txBody>
      </p:sp>
      <p:sp>
        <p:nvSpPr>
          <p:cNvPr id="290" name="Google Shape;290;p32"/>
          <p:cNvSpPr txBox="1">
            <a:spLocks noGrp="1"/>
          </p:cNvSpPr>
          <p:nvPr>
            <p:ph type="title"/>
          </p:nvPr>
        </p:nvSpPr>
        <p:spPr>
          <a:xfrm>
            <a:off x="100429" y="69858"/>
            <a:ext cx="5451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/>
              <a:t>Collaborative Steps for Future Education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33"/>
          <p:cNvSpPr txBox="1">
            <a:spLocks noGrp="1"/>
          </p:cNvSpPr>
          <p:nvPr>
            <p:ph type="body" idx="1"/>
          </p:nvPr>
        </p:nvSpPr>
        <p:spPr>
          <a:xfrm>
            <a:off x="457200" y="1347482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Char char="•"/>
            </a:pPr>
            <a:r>
              <a:rPr lang="en-US" dirty="0"/>
              <a:t>We will contact you 6 months and 1 year following today’s workshop to follow up on progress regarding farmer/landowner communication or efforts to implement conservation practices. </a:t>
            </a:r>
            <a:endParaRPr dirty="0"/>
          </a:p>
          <a:p>
            <a:pPr marL="45720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 dirty="0"/>
              <a:t>You can report impacts on an online reporting form (Hughes Center website).</a:t>
            </a:r>
            <a:endParaRPr dirty="0"/>
          </a:p>
        </p:txBody>
      </p:sp>
      <p:sp>
        <p:nvSpPr>
          <p:cNvPr id="297" name="Google Shape;297;p33"/>
          <p:cNvSpPr txBox="1">
            <a:spLocks noGrp="1"/>
          </p:cNvSpPr>
          <p:nvPr>
            <p:ph type="title"/>
          </p:nvPr>
        </p:nvSpPr>
        <p:spPr>
          <a:xfrm>
            <a:off x="100429" y="69858"/>
            <a:ext cx="5451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/>
              <a:t>Next Steps with you - Future Education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34"/>
          <p:cNvSpPr txBox="1">
            <a:spLocks noGrp="1"/>
          </p:cNvSpPr>
          <p:nvPr>
            <p:ph type="body" idx="1"/>
          </p:nvPr>
        </p:nvSpPr>
        <p:spPr>
          <a:xfrm>
            <a:off x="457200" y="1347482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en-US" sz="3000" dirty="0"/>
              <a:t>40 agricultural service providers provide education to 75 farmers and 15 landowners.</a:t>
            </a:r>
            <a:endParaRPr sz="3000" dirty="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sz="3000" dirty="0"/>
              <a:t> </a:t>
            </a:r>
            <a:endParaRPr sz="3000" dirty="0"/>
          </a:p>
          <a:p>
            <a:pPr marL="45720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en-US" sz="3000" dirty="0"/>
              <a:t>20 of the farmers and 8 of the landowners who receive the education will initiate communication about agricultural conservation leasing goals. </a:t>
            </a:r>
            <a:endParaRPr sz="30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3000" dirty="0"/>
          </a:p>
          <a:p>
            <a:pPr marL="45720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en-US" sz="3000" dirty="0"/>
              <a:t>10 farmers make efforts to use conservation practices on leased acres.</a:t>
            </a:r>
            <a:endParaRPr sz="3000" dirty="0"/>
          </a:p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endParaRPr sz="3600" dirty="0"/>
          </a:p>
        </p:txBody>
      </p:sp>
      <p:sp>
        <p:nvSpPr>
          <p:cNvPr id="304" name="Google Shape;304;p34"/>
          <p:cNvSpPr txBox="1">
            <a:spLocks noGrp="1"/>
          </p:cNvSpPr>
          <p:nvPr>
            <p:ph type="title"/>
          </p:nvPr>
        </p:nvSpPr>
        <p:spPr>
          <a:xfrm>
            <a:off x="100429" y="69858"/>
            <a:ext cx="5451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/>
              <a:t>Project Goals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35"/>
          <p:cNvSpPr txBox="1">
            <a:spLocks noGrp="1"/>
          </p:cNvSpPr>
          <p:nvPr>
            <p:ph type="body" idx="1"/>
          </p:nvPr>
        </p:nvSpPr>
        <p:spPr>
          <a:xfrm>
            <a:off x="179050" y="1347474"/>
            <a:ext cx="8507700" cy="522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rPr lang="en-US"/>
              <a:t>Questions?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rPr lang="en-US"/>
              <a:t>Sarah Everhart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severhart@law.umaryland.edu</a:t>
            </a:r>
            <a:r>
              <a:rPr lang="en-US"/>
              <a:t>/ 410-458-2475</a:t>
            </a:r>
            <a:endParaRPr/>
          </a:p>
        </p:txBody>
      </p:sp>
      <p:sp>
        <p:nvSpPr>
          <p:cNvPr id="311" name="Google Shape;311;p35"/>
          <p:cNvSpPr txBox="1">
            <a:spLocks noGrp="1"/>
          </p:cNvSpPr>
          <p:nvPr>
            <p:ph type="title"/>
          </p:nvPr>
        </p:nvSpPr>
        <p:spPr>
          <a:xfrm>
            <a:off x="100430" y="69858"/>
            <a:ext cx="5451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/>
              <a:t>Thanks</a:t>
            </a:r>
            <a:endParaRPr/>
          </a:p>
        </p:txBody>
      </p:sp>
      <p:pic>
        <p:nvPicPr>
          <p:cNvPr id="312" name="Google Shape;312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59250" y="1412875"/>
            <a:ext cx="4984748" cy="4476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417</Words>
  <Application>Microsoft Office PowerPoint</Application>
  <PresentationFormat>On-screen Show (4:3)</PresentationFormat>
  <Paragraphs>67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Office Theme</vt:lpstr>
      <vt:lpstr>Office Theme</vt:lpstr>
      <vt:lpstr>Next Steps in Agricultural Conservation Leasing Education </vt:lpstr>
      <vt:lpstr>Next Steps- Farmers/Landowners </vt:lpstr>
      <vt:lpstr>Next Steps- Farmers/Landowners</vt:lpstr>
      <vt:lpstr>Next Steps-Service Providers</vt:lpstr>
      <vt:lpstr>Technical Support</vt:lpstr>
      <vt:lpstr>Collaborative Steps for Future Education</vt:lpstr>
      <vt:lpstr>Next Steps with you - Future Education</vt:lpstr>
      <vt:lpstr>Project Goals</vt:lpstr>
      <vt:lpstr>Thanks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Next Steps in Agricultural Conservation Leasing Education </dc:title>
  <cp:lastModifiedBy>Everhart, Sarah</cp:lastModifiedBy>
  <cp:revision>1</cp:revision>
  <dcterms:modified xsi:type="dcterms:W3CDTF">2019-01-07T15:49:19Z</dcterms:modified>
</cp:coreProperties>
</file>