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38404800" cy="38404800"/>
  <p:notesSz cx="7315200" cy="9601200"/>
  <p:defaultTextStyle>
    <a:defPPr>
      <a:defRPr lang="en-US"/>
    </a:defPPr>
    <a:lvl1pPr marL="0" algn="l" defTabSz="1279813" rtl="0" eaLnBrk="1" latinLnBrk="0" hangingPunct="1">
      <a:defRPr sz="2567" kern="1200">
        <a:solidFill>
          <a:schemeClr val="tx1"/>
        </a:solidFill>
        <a:latin typeface="+mn-lt"/>
        <a:ea typeface="+mn-ea"/>
        <a:cs typeface="+mn-cs"/>
      </a:defRPr>
    </a:lvl1pPr>
    <a:lvl2pPr marL="639907" algn="l" defTabSz="1279813" rtl="0" eaLnBrk="1" latinLnBrk="0" hangingPunct="1">
      <a:defRPr sz="2567" kern="1200">
        <a:solidFill>
          <a:schemeClr val="tx1"/>
        </a:solidFill>
        <a:latin typeface="+mn-lt"/>
        <a:ea typeface="+mn-ea"/>
        <a:cs typeface="+mn-cs"/>
      </a:defRPr>
    </a:lvl2pPr>
    <a:lvl3pPr marL="1279813" algn="l" defTabSz="1279813" rtl="0" eaLnBrk="1" latinLnBrk="0" hangingPunct="1">
      <a:defRPr sz="2567" kern="1200">
        <a:solidFill>
          <a:schemeClr val="tx1"/>
        </a:solidFill>
        <a:latin typeface="+mn-lt"/>
        <a:ea typeface="+mn-ea"/>
        <a:cs typeface="+mn-cs"/>
      </a:defRPr>
    </a:lvl3pPr>
    <a:lvl4pPr marL="1919718" algn="l" defTabSz="1279813" rtl="0" eaLnBrk="1" latinLnBrk="0" hangingPunct="1">
      <a:defRPr sz="2567" kern="1200">
        <a:solidFill>
          <a:schemeClr val="tx1"/>
        </a:solidFill>
        <a:latin typeface="+mn-lt"/>
        <a:ea typeface="+mn-ea"/>
        <a:cs typeface="+mn-cs"/>
      </a:defRPr>
    </a:lvl4pPr>
    <a:lvl5pPr marL="2559625" algn="l" defTabSz="1279813" rtl="0" eaLnBrk="1" latinLnBrk="0" hangingPunct="1">
      <a:defRPr sz="2567" kern="1200">
        <a:solidFill>
          <a:schemeClr val="tx1"/>
        </a:solidFill>
        <a:latin typeface="+mn-lt"/>
        <a:ea typeface="+mn-ea"/>
        <a:cs typeface="+mn-cs"/>
      </a:defRPr>
    </a:lvl5pPr>
    <a:lvl6pPr marL="3199531" algn="l" defTabSz="1279813" rtl="0" eaLnBrk="1" latinLnBrk="0" hangingPunct="1">
      <a:defRPr sz="2567" kern="1200">
        <a:solidFill>
          <a:schemeClr val="tx1"/>
        </a:solidFill>
        <a:latin typeface="+mn-lt"/>
        <a:ea typeface="+mn-ea"/>
        <a:cs typeface="+mn-cs"/>
      </a:defRPr>
    </a:lvl6pPr>
    <a:lvl7pPr marL="3839438" algn="l" defTabSz="1279813" rtl="0" eaLnBrk="1" latinLnBrk="0" hangingPunct="1">
      <a:defRPr sz="2567" kern="1200">
        <a:solidFill>
          <a:schemeClr val="tx1"/>
        </a:solidFill>
        <a:latin typeface="+mn-lt"/>
        <a:ea typeface="+mn-ea"/>
        <a:cs typeface="+mn-cs"/>
      </a:defRPr>
    </a:lvl7pPr>
    <a:lvl8pPr marL="4479344" algn="l" defTabSz="1279813" rtl="0" eaLnBrk="1" latinLnBrk="0" hangingPunct="1">
      <a:defRPr sz="2567" kern="1200">
        <a:solidFill>
          <a:schemeClr val="tx1"/>
        </a:solidFill>
        <a:latin typeface="+mn-lt"/>
        <a:ea typeface="+mn-ea"/>
        <a:cs typeface="+mn-cs"/>
      </a:defRPr>
    </a:lvl8pPr>
    <a:lvl9pPr marL="5119250" algn="l" defTabSz="1279813" rtl="0" eaLnBrk="1" latinLnBrk="0" hangingPunct="1">
      <a:defRPr sz="256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46" userDrawn="1">
          <p15:clr>
            <a:srgbClr val="A4A3A4"/>
          </p15:clr>
        </p15:guide>
        <p15:guide id="2" pos="13659" userDrawn="1">
          <p15:clr>
            <a:srgbClr val="A4A3A4"/>
          </p15:clr>
        </p15:guide>
        <p15:guide id="3" orient="horz" pos="12096" userDrawn="1">
          <p15:clr>
            <a:srgbClr val="A4A3A4"/>
          </p15:clr>
        </p15:guide>
        <p15:guide id="4" pos="121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Love Tagert" initials="MLT"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90" autoAdjust="0"/>
    <p:restoredTop sz="96433" autoAdjust="0"/>
  </p:normalViewPr>
  <p:slideViewPr>
    <p:cSldViewPr snapToGrid="0" showGuides="1">
      <p:cViewPr>
        <p:scale>
          <a:sx n="40" d="100"/>
          <a:sy n="40" d="100"/>
        </p:scale>
        <p:origin x="504" y="-4554"/>
      </p:cViewPr>
      <p:guideLst>
        <p:guide orient="horz" pos="23846"/>
        <p:guide pos="13659"/>
        <p:guide orient="horz" pos="12096"/>
        <p:guide pos="121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ABABC345-8256-4592-B523-E37AD8D71FB1}" type="datetimeFigureOut">
              <a:rPr lang="en-US" smtClean="0"/>
              <a:t>2/17/2020</a:t>
            </a:fld>
            <a:endParaRPr lang="en-US"/>
          </a:p>
        </p:txBody>
      </p:sp>
      <p:sp>
        <p:nvSpPr>
          <p:cNvPr id="4" name="Slide Image Placeholder 3"/>
          <p:cNvSpPr>
            <a:spLocks noGrp="1" noRot="1" noChangeAspect="1"/>
          </p:cNvSpPr>
          <p:nvPr>
            <p:ph type="sldImg" idx="2"/>
          </p:nvPr>
        </p:nvSpPr>
        <p:spPr>
          <a:xfrm>
            <a:off x="2036763" y="1200150"/>
            <a:ext cx="32416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83AC6D04-3535-4344-BE5E-34F6295533F7}" type="slidenum">
              <a:rPr lang="en-US" smtClean="0"/>
              <a:t>‹#›</a:t>
            </a:fld>
            <a:endParaRPr lang="en-US"/>
          </a:p>
        </p:txBody>
      </p:sp>
    </p:spTree>
    <p:extLst>
      <p:ext uri="{BB962C8B-B14F-4D97-AF65-F5344CB8AC3E}">
        <p14:creationId xmlns:p14="http://schemas.microsoft.com/office/powerpoint/2010/main" val="3523777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C6D04-3535-4344-BE5E-34F6295533F7}" type="slidenum">
              <a:rPr lang="en-US" smtClean="0"/>
              <a:t>1</a:t>
            </a:fld>
            <a:endParaRPr lang="en-US"/>
          </a:p>
        </p:txBody>
      </p:sp>
    </p:spTree>
    <p:extLst>
      <p:ext uri="{BB962C8B-B14F-4D97-AF65-F5344CB8AC3E}">
        <p14:creationId xmlns:p14="http://schemas.microsoft.com/office/powerpoint/2010/main" val="1943942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7729" y="1537978"/>
            <a:ext cx="34806835" cy="64008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677730" y="8961140"/>
            <a:ext cx="17207414" cy="22869622"/>
          </a:xfrm>
          <a:prstGeom prst="rect">
            <a:avLst/>
          </a:prstGeom>
        </p:spPr>
        <p:txBody>
          <a:bodyPr lIns="73152" tIns="36576" rIns="73152" bIns="36576"/>
          <a:lstStyle>
            <a:lvl1pPr>
              <a:defRPr sz="7088"/>
            </a:lvl1pPr>
            <a:lvl2pPr>
              <a:defRPr sz="6006"/>
            </a:lvl2pPr>
            <a:lvl3pPr>
              <a:defRPr sz="5022"/>
            </a:lvl3pPr>
            <a:lvl4pPr>
              <a:defRPr sz="4528"/>
            </a:lvl4pPr>
            <a:lvl5pPr>
              <a:defRPr sz="4528"/>
            </a:lvl5pPr>
            <a:lvl6pPr>
              <a:defRPr sz="4528"/>
            </a:lvl6pPr>
            <a:lvl7pPr>
              <a:defRPr sz="4528"/>
            </a:lvl7pPr>
            <a:lvl8pPr>
              <a:defRPr sz="4528"/>
            </a:lvl8pPr>
            <a:lvl9pPr>
              <a:defRPr sz="452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19874568" y="8961140"/>
            <a:ext cx="16610004" cy="22869622"/>
          </a:xfrm>
          <a:prstGeom prst="rect">
            <a:avLst/>
          </a:prstGeom>
        </p:spPr>
        <p:txBody>
          <a:bodyPr lIns="73152" tIns="36576" rIns="73152" bIns="36576"/>
          <a:lstStyle>
            <a:lvl1pPr>
              <a:defRPr sz="7088"/>
            </a:lvl1pPr>
            <a:lvl2pPr>
              <a:defRPr sz="6006"/>
            </a:lvl2pPr>
            <a:lvl3pPr>
              <a:defRPr sz="5022"/>
            </a:lvl3pPr>
            <a:lvl4pPr>
              <a:defRPr sz="4528"/>
            </a:lvl4pPr>
            <a:lvl5pPr>
              <a:defRPr sz="4528"/>
            </a:lvl5pPr>
            <a:lvl6pPr>
              <a:defRPr sz="4528"/>
            </a:lvl6pPr>
            <a:lvl7pPr>
              <a:defRPr sz="4528"/>
            </a:lvl7pPr>
            <a:lvl8pPr>
              <a:defRPr sz="4528"/>
            </a:lvl8pPr>
            <a:lvl9pPr>
              <a:defRPr sz="452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62446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87661" y="1537980"/>
            <a:ext cx="24896904" cy="4151635"/>
          </a:xfrm>
        </p:spPr>
        <p:txBody>
          <a:bodyPr>
            <a:noAutofit/>
          </a:bodyPr>
          <a:lstStyle>
            <a:lvl1pPr>
              <a:defRPr sz="9550"/>
            </a:lvl1pPr>
          </a:lstStyle>
          <a:p>
            <a:r>
              <a:rPr lang="en-US" smtClean="0"/>
              <a:t>Click to edit Master title style</a:t>
            </a:r>
            <a:endParaRPr lang="en-US" dirty="0"/>
          </a:p>
        </p:txBody>
      </p:sp>
      <p:sp>
        <p:nvSpPr>
          <p:cNvPr id="3" name="Text Placeholder 2"/>
          <p:cNvSpPr>
            <a:spLocks noGrp="1"/>
          </p:cNvSpPr>
          <p:nvPr>
            <p:ph type="body" idx="1"/>
          </p:nvPr>
        </p:nvSpPr>
        <p:spPr>
          <a:xfrm>
            <a:off x="11587660" y="6805313"/>
            <a:ext cx="12580884" cy="3582674"/>
          </a:xfrm>
          <a:prstGeom prst="rect">
            <a:avLst/>
          </a:prstGeom>
        </p:spPr>
        <p:txBody>
          <a:bodyPr lIns="73152" tIns="36576" rIns="73152" bIns="36576" anchor="b"/>
          <a:lstStyle>
            <a:lvl1pPr marL="0" indent="0">
              <a:buNone/>
              <a:defRPr sz="6006" b="1"/>
            </a:lvl1pPr>
            <a:lvl2pPr marL="1152159" indent="0">
              <a:buNone/>
              <a:defRPr sz="5022" b="1"/>
            </a:lvl2pPr>
            <a:lvl3pPr marL="2304317" indent="0">
              <a:buNone/>
              <a:defRPr sz="4528" b="1"/>
            </a:lvl3pPr>
            <a:lvl4pPr marL="3456476" indent="0">
              <a:buNone/>
              <a:defRPr sz="4036" b="1"/>
            </a:lvl4pPr>
            <a:lvl5pPr marL="4608634" indent="0">
              <a:buNone/>
              <a:defRPr sz="4036" b="1"/>
            </a:lvl5pPr>
            <a:lvl6pPr marL="5760792" indent="0">
              <a:buNone/>
              <a:defRPr sz="4036" b="1"/>
            </a:lvl6pPr>
            <a:lvl7pPr marL="6912951" indent="0">
              <a:buNone/>
              <a:defRPr sz="4036" b="1"/>
            </a:lvl7pPr>
            <a:lvl8pPr marL="8065109" indent="0">
              <a:buNone/>
              <a:defRPr sz="4036" b="1"/>
            </a:lvl8pPr>
            <a:lvl9pPr marL="9217268" indent="0">
              <a:buNone/>
              <a:defRPr sz="4036" b="1"/>
            </a:lvl9pPr>
          </a:lstStyle>
          <a:p>
            <a:pPr lvl="0"/>
            <a:r>
              <a:rPr lang="en-US" smtClean="0"/>
              <a:t>Click to edit Master text styles</a:t>
            </a:r>
          </a:p>
        </p:txBody>
      </p:sp>
      <p:sp>
        <p:nvSpPr>
          <p:cNvPr id="4" name="Content Placeholder 3"/>
          <p:cNvSpPr>
            <a:spLocks noGrp="1"/>
          </p:cNvSpPr>
          <p:nvPr>
            <p:ph sz="half" idx="2"/>
          </p:nvPr>
        </p:nvSpPr>
        <p:spPr>
          <a:xfrm>
            <a:off x="11587660" y="10387969"/>
            <a:ext cx="12580884" cy="21614846"/>
          </a:xfrm>
          <a:prstGeom prst="rect">
            <a:avLst/>
          </a:prstGeom>
        </p:spPr>
        <p:txBody>
          <a:bodyPr lIns="73152" tIns="36576" rIns="73152" bIns="36576"/>
          <a:lstStyle>
            <a:lvl1pPr>
              <a:defRPr sz="6006"/>
            </a:lvl1pPr>
            <a:lvl2pPr>
              <a:defRPr sz="5022"/>
            </a:lvl2pPr>
            <a:lvl3pPr>
              <a:defRPr sz="4528"/>
            </a:lvl3pPr>
            <a:lvl4pPr>
              <a:defRPr sz="4036"/>
            </a:lvl4pPr>
            <a:lvl5pPr>
              <a:defRPr sz="4036"/>
            </a:lvl5pPr>
            <a:lvl6pPr>
              <a:defRPr sz="4036"/>
            </a:lvl6pPr>
            <a:lvl7pPr>
              <a:defRPr sz="4036"/>
            </a:lvl7pPr>
            <a:lvl8pPr>
              <a:defRPr sz="4036"/>
            </a:lvl8pPr>
            <a:lvl9pPr>
              <a:defRPr sz="4036"/>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4904267" y="6805313"/>
            <a:ext cx="11580299" cy="3582674"/>
          </a:xfrm>
          <a:prstGeom prst="rect">
            <a:avLst/>
          </a:prstGeom>
        </p:spPr>
        <p:txBody>
          <a:bodyPr lIns="73152" tIns="36576" rIns="73152" bIns="36576" anchor="b"/>
          <a:lstStyle>
            <a:lvl1pPr marL="0" indent="0">
              <a:buNone/>
              <a:defRPr sz="6006" b="1"/>
            </a:lvl1pPr>
            <a:lvl2pPr marL="1152159" indent="0">
              <a:buNone/>
              <a:defRPr sz="5022" b="1"/>
            </a:lvl2pPr>
            <a:lvl3pPr marL="2304317" indent="0">
              <a:buNone/>
              <a:defRPr sz="4528" b="1"/>
            </a:lvl3pPr>
            <a:lvl4pPr marL="3456476" indent="0">
              <a:buNone/>
              <a:defRPr sz="4036" b="1"/>
            </a:lvl4pPr>
            <a:lvl5pPr marL="4608634" indent="0">
              <a:buNone/>
              <a:defRPr sz="4036" b="1"/>
            </a:lvl5pPr>
            <a:lvl6pPr marL="5760792" indent="0">
              <a:buNone/>
              <a:defRPr sz="4036" b="1"/>
            </a:lvl6pPr>
            <a:lvl7pPr marL="6912951" indent="0">
              <a:buNone/>
              <a:defRPr sz="4036" b="1"/>
            </a:lvl7pPr>
            <a:lvl8pPr marL="8065109" indent="0">
              <a:buNone/>
              <a:defRPr sz="4036" b="1"/>
            </a:lvl8pPr>
            <a:lvl9pPr marL="9217268" indent="0">
              <a:buNone/>
              <a:defRPr sz="4036" b="1"/>
            </a:lvl9pPr>
          </a:lstStyle>
          <a:p>
            <a:pPr lvl="0"/>
            <a:r>
              <a:rPr lang="en-US" smtClean="0"/>
              <a:t>Click to edit Master text styles</a:t>
            </a:r>
          </a:p>
        </p:txBody>
      </p:sp>
      <p:sp>
        <p:nvSpPr>
          <p:cNvPr id="6" name="Content Placeholder 5"/>
          <p:cNvSpPr>
            <a:spLocks noGrp="1"/>
          </p:cNvSpPr>
          <p:nvPr>
            <p:ph sz="quarter" idx="4"/>
          </p:nvPr>
        </p:nvSpPr>
        <p:spPr>
          <a:xfrm>
            <a:off x="24904267" y="10387969"/>
            <a:ext cx="11580299" cy="21614846"/>
          </a:xfrm>
          <a:prstGeom prst="rect">
            <a:avLst/>
          </a:prstGeom>
        </p:spPr>
        <p:txBody>
          <a:bodyPr lIns="73152" tIns="36576" rIns="73152" bIns="36576"/>
          <a:lstStyle>
            <a:lvl1pPr>
              <a:defRPr sz="6006"/>
            </a:lvl1pPr>
            <a:lvl2pPr>
              <a:defRPr sz="5022"/>
            </a:lvl2pPr>
            <a:lvl3pPr>
              <a:defRPr sz="4528"/>
            </a:lvl3pPr>
            <a:lvl4pPr>
              <a:defRPr sz="4036"/>
            </a:lvl4pPr>
            <a:lvl5pPr>
              <a:defRPr sz="4036"/>
            </a:lvl5pPr>
            <a:lvl6pPr>
              <a:defRPr sz="4036"/>
            </a:lvl6pPr>
            <a:lvl7pPr>
              <a:defRPr sz="4036"/>
            </a:lvl7pPr>
            <a:lvl8pPr>
              <a:defRPr sz="4036"/>
            </a:lvl8pPr>
            <a:lvl9pPr>
              <a:defRPr sz="40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idx="13"/>
          </p:nvPr>
        </p:nvSpPr>
        <p:spPr>
          <a:xfrm>
            <a:off x="652128" y="1537986"/>
            <a:ext cx="10300139" cy="14692850"/>
          </a:xfrm>
          <a:prstGeom prst="rect">
            <a:avLst/>
          </a:prstGeom>
          <a:solidFill>
            <a:srgbClr val="545651"/>
          </a:solidFill>
        </p:spPr>
        <p:txBody>
          <a:bodyPr lIns="73152" tIns="36576" rIns="73152" bIns="36576"/>
          <a:lstStyle>
            <a:lvl1pPr marL="0" indent="0">
              <a:buNone/>
              <a:defRPr sz="8072"/>
            </a:lvl1pPr>
            <a:lvl2pPr marL="1152159" indent="0">
              <a:buNone/>
              <a:defRPr sz="7088"/>
            </a:lvl2pPr>
            <a:lvl3pPr marL="2304317" indent="0">
              <a:buNone/>
              <a:defRPr sz="6006"/>
            </a:lvl3pPr>
            <a:lvl4pPr marL="3456476" indent="0">
              <a:buNone/>
              <a:defRPr sz="5022"/>
            </a:lvl4pPr>
            <a:lvl5pPr marL="4608634" indent="0">
              <a:buNone/>
              <a:defRPr sz="5022"/>
            </a:lvl5pPr>
            <a:lvl6pPr marL="5760792" indent="0">
              <a:buNone/>
              <a:defRPr sz="5022"/>
            </a:lvl6pPr>
            <a:lvl7pPr marL="6912951" indent="0">
              <a:buNone/>
              <a:defRPr sz="5022"/>
            </a:lvl7pPr>
            <a:lvl8pPr marL="8065109" indent="0">
              <a:buNone/>
              <a:defRPr sz="5022"/>
            </a:lvl8pPr>
            <a:lvl9pPr marL="9217268" indent="0">
              <a:buNone/>
              <a:defRPr sz="5022"/>
            </a:lvl9pPr>
          </a:lstStyle>
          <a:p>
            <a:r>
              <a:rPr lang="en-US" dirty="0" smtClean="0"/>
              <a:t>Drag picture to placeholder or click icon to add</a:t>
            </a:r>
            <a:endParaRPr lang="en-US" dirty="0"/>
          </a:p>
        </p:txBody>
      </p:sp>
      <p:sp>
        <p:nvSpPr>
          <p:cNvPr id="12" name="Picture Placeholder 2"/>
          <p:cNvSpPr>
            <a:spLocks noGrp="1"/>
          </p:cNvSpPr>
          <p:nvPr>
            <p:ph type="pic" idx="14"/>
          </p:nvPr>
        </p:nvSpPr>
        <p:spPr>
          <a:xfrm>
            <a:off x="652128" y="17452287"/>
            <a:ext cx="10300139" cy="14550526"/>
          </a:xfrm>
          <a:prstGeom prst="rect">
            <a:avLst/>
          </a:prstGeom>
          <a:solidFill>
            <a:srgbClr val="545651"/>
          </a:solidFill>
        </p:spPr>
        <p:txBody>
          <a:bodyPr lIns="73152" tIns="36576" rIns="73152" bIns="36576"/>
          <a:lstStyle>
            <a:lvl1pPr marL="0" indent="0">
              <a:buNone/>
              <a:defRPr sz="8072"/>
            </a:lvl1pPr>
            <a:lvl2pPr marL="1152159" indent="0">
              <a:buNone/>
              <a:defRPr sz="7088"/>
            </a:lvl2pPr>
            <a:lvl3pPr marL="2304317" indent="0">
              <a:buNone/>
              <a:defRPr sz="6006"/>
            </a:lvl3pPr>
            <a:lvl4pPr marL="3456476" indent="0">
              <a:buNone/>
              <a:defRPr sz="5022"/>
            </a:lvl4pPr>
            <a:lvl5pPr marL="4608634" indent="0">
              <a:buNone/>
              <a:defRPr sz="5022"/>
            </a:lvl5pPr>
            <a:lvl6pPr marL="5760792" indent="0">
              <a:buNone/>
              <a:defRPr sz="5022"/>
            </a:lvl6pPr>
            <a:lvl7pPr marL="6912951" indent="0">
              <a:buNone/>
              <a:defRPr sz="5022"/>
            </a:lvl7pPr>
            <a:lvl8pPr marL="8065109" indent="0">
              <a:buNone/>
              <a:defRPr sz="5022"/>
            </a:lvl8pPr>
            <a:lvl9pPr marL="9217268" indent="0">
              <a:buNone/>
              <a:defRPr sz="5022"/>
            </a:lvl9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3133416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7731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2"/>
          <p:cNvSpPr>
            <a:spLocks noGrp="1"/>
          </p:cNvSpPr>
          <p:nvPr>
            <p:ph type="pic" idx="13"/>
          </p:nvPr>
        </p:nvSpPr>
        <p:spPr>
          <a:xfrm>
            <a:off x="910240" y="1950004"/>
            <a:ext cx="16340201" cy="29307219"/>
          </a:xfrm>
          <a:prstGeom prst="rect">
            <a:avLst/>
          </a:prstGeom>
          <a:solidFill>
            <a:srgbClr val="545651"/>
          </a:solidFill>
        </p:spPr>
        <p:txBody>
          <a:bodyPr lIns="73152" tIns="36576" rIns="73152" bIns="36576"/>
          <a:lstStyle>
            <a:lvl1pPr marL="0" indent="0">
              <a:buNone/>
              <a:defRPr sz="8072"/>
            </a:lvl1pPr>
            <a:lvl2pPr marL="1152159" indent="0">
              <a:buNone/>
              <a:defRPr sz="7088"/>
            </a:lvl2pPr>
            <a:lvl3pPr marL="2304317" indent="0">
              <a:buNone/>
              <a:defRPr sz="6006"/>
            </a:lvl3pPr>
            <a:lvl4pPr marL="3456476" indent="0">
              <a:buNone/>
              <a:defRPr sz="5022"/>
            </a:lvl4pPr>
            <a:lvl5pPr marL="4608634" indent="0">
              <a:buNone/>
              <a:defRPr sz="5022"/>
            </a:lvl5pPr>
            <a:lvl6pPr marL="5760792" indent="0">
              <a:buNone/>
              <a:defRPr sz="5022"/>
            </a:lvl6pPr>
            <a:lvl7pPr marL="6912951" indent="0">
              <a:buNone/>
              <a:defRPr sz="5022"/>
            </a:lvl7pPr>
            <a:lvl8pPr marL="8065109" indent="0">
              <a:buNone/>
              <a:defRPr sz="5022"/>
            </a:lvl8pPr>
            <a:lvl9pPr marL="9217268" indent="0">
              <a:buNone/>
              <a:defRPr sz="5022"/>
            </a:lvl9pPr>
          </a:lstStyle>
          <a:p>
            <a:r>
              <a:rPr lang="en-US" dirty="0" smtClean="0"/>
              <a:t>Drag picture to placeholder or click icon to add</a:t>
            </a:r>
            <a:endParaRPr lang="en-US" dirty="0"/>
          </a:p>
        </p:txBody>
      </p:sp>
      <p:sp>
        <p:nvSpPr>
          <p:cNvPr id="7" name="Content Placeholder 2"/>
          <p:cNvSpPr>
            <a:spLocks noGrp="1"/>
          </p:cNvSpPr>
          <p:nvPr>
            <p:ph idx="1"/>
          </p:nvPr>
        </p:nvSpPr>
        <p:spPr>
          <a:xfrm>
            <a:off x="18325901" y="1950016"/>
            <a:ext cx="18627021" cy="29708690"/>
          </a:xfrm>
          <a:prstGeom prst="rect">
            <a:avLst/>
          </a:prstGeom>
        </p:spPr>
        <p:txBody>
          <a:bodyPr lIns="73152" tIns="36576" rIns="73152" bIns="36576"/>
          <a:lstStyle>
            <a:lvl1pPr>
              <a:defRPr sz="8072"/>
            </a:lvl1pPr>
            <a:lvl2pPr>
              <a:defRPr sz="7088"/>
            </a:lvl2pPr>
            <a:lvl3pPr>
              <a:defRPr sz="6006"/>
            </a:lvl3pPr>
            <a:lvl4pPr>
              <a:defRPr sz="5022"/>
            </a:lvl4pPr>
            <a:lvl5pPr>
              <a:defRPr sz="5022"/>
            </a:lvl5pPr>
            <a:lvl6pPr>
              <a:defRPr sz="5022"/>
            </a:lvl6pPr>
            <a:lvl7pPr>
              <a:defRPr sz="5022"/>
            </a:lvl7pPr>
            <a:lvl8pPr>
              <a:defRPr sz="5022"/>
            </a:lvl8pPr>
            <a:lvl9pPr>
              <a:defRPr sz="5022"/>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6623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bg.jpg"/>
          <p:cNvPicPr>
            <a:picLocks noChangeAspect="1"/>
          </p:cNvPicPr>
          <p:nvPr userDrawn="1"/>
        </p:nvPicPr>
        <p:blipFill>
          <a:blip r:embed="rId2" cstate="email">
            <a:alphaModFix amt="60000"/>
            <a:extLst>
              <a:ext uri="{28A0092B-C50C-407E-A947-70E740481C1C}">
                <a14:useLocalDpi xmlns:a14="http://schemas.microsoft.com/office/drawing/2010/main" val="0"/>
              </a:ext>
            </a:extLst>
          </a:blip>
          <a:stretch>
            <a:fillRect/>
          </a:stretch>
        </p:blipFill>
        <p:spPr>
          <a:xfrm>
            <a:off x="0" y="-110355"/>
            <a:ext cx="38404800" cy="38515157"/>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66446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11930399"/>
            <a:ext cx="32644080" cy="823214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685279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g.jpg"/>
          <p:cNvPicPr>
            <a:picLocks noChangeAspect="1"/>
          </p:cNvPicPr>
          <p:nvPr/>
        </p:nvPicPr>
        <p:blipFill>
          <a:blip r:embed="rId8" cstate="email">
            <a:alphaModFix amt="60000"/>
            <a:extLst>
              <a:ext uri="{28A0092B-C50C-407E-A947-70E740481C1C}">
                <a14:useLocalDpi xmlns:a14="http://schemas.microsoft.com/office/drawing/2010/main" val="0"/>
              </a:ext>
            </a:extLst>
          </a:blip>
          <a:stretch>
            <a:fillRect/>
          </a:stretch>
        </p:blipFill>
        <p:spPr>
          <a:xfrm>
            <a:off x="0" y="-110355"/>
            <a:ext cx="38404800" cy="38515157"/>
          </a:xfrm>
          <a:prstGeom prst="rect">
            <a:avLst/>
          </a:prstGeom>
        </p:spPr>
      </p:pic>
      <p:sp>
        <p:nvSpPr>
          <p:cNvPr id="2" name="Title Placeholder 1"/>
          <p:cNvSpPr>
            <a:spLocks noGrp="1"/>
          </p:cNvSpPr>
          <p:nvPr>
            <p:ph type="title"/>
          </p:nvPr>
        </p:nvSpPr>
        <p:spPr>
          <a:xfrm>
            <a:off x="2882246" y="1537978"/>
            <a:ext cx="33602320" cy="6400800"/>
          </a:xfrm>
          <a:prstGeom prst="rect">
            <a:avLst/>
          </a:prstGeom>
        </p:spPr>
        <p:txBody>
          <a:bodyPr vert="horz" lIns="73152" tIns="36576" rIns="73152" bIns="36576"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371101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txStyles>
    <p:titleStyle>
      <a:lvl1pPr algn="ctr" defTabSz="1152159" rtl="0" eaLnBrk="1" latinLnBrk="0" hangingPunct="1">
        <a:spcBef>
          <a:spcPct val="0"/>
        </a:spcBef>
        <a:buNone/>
        <a:defRPr sz="11125" b="1" kern="1200">
          <a:solidFill>
            <a:schemeClr val="tx2"/>
          </a:solidFill>
          <a:latin typeface="+mj-lt"/>
          <a:ea typeface="+mj-ea"/>
          <a:cs typeface="+mj-cs"/>
        </a:defRPr>
      </a:lvl1pPr>
    </p:titleStyle>
    <p:bodyStyle>
      <a:lvl1pPr marL="864119" indent="-864119" algn="l" defTabSz="1152159" rtl="0" eaLnBrk="1" latinLnBrk="0" hangingPunct="1">
        <a:spcBef>
          <a:spcPct val="20000"/>
        </a:spcBef>
        <a:buFont typeface="Arial"/>
        <a:buChar char="•"/>
        <a:defRPr sz="8072" kern="1200">
          <a:solidFill>
            <a:schemeClr val="tx1"/>
          </a:solidFill>
          <a:latin typeface="+mn-lt"/>
          <a:ea typeface="+mn-ea"/>
          <a:cs typeface="+mn-cs"/>
        </a:defRPr>
      </a:lvl1pPr>
      <a:lvl2pPr marL="1872258" indent="-720099" algn="l" defTabSz="1152159" rtl="0" eaLnBrk="1" latinLnBrk="0" hangingPunct="1">
        <a:spcBef>
          <a:spcPct val="20000"/>
        </a:spcBef>
        <a:buFont typeface="Arial"/>
        <a:buChar char="–"/>
        <a:defRPr sz="7088" kern="1200">
          <a:solidFill>
            <a:srgbClr val="2D2E2B"/>
          </a:solidFill>
          <a:latin typeface="+mn-lt"/>
          <a:ea typeface="+mn-ea"/>
          <a:cs typeface="+mn-cs"/>
        </a:defRPr>
      </a:lvl2pPr>
      <a:lvl3pPr marL="2880397" indent="-576079" algn="l" defTabSz="1152159" rtl="0" eaLnBrk="1" latinLnBrk="0" hangingPunct="1">
        <a:spcBef>
          <a:spcPct val="20000"/>
        </a:spcBef>
        <a:buFont typeface="Arial"/>
        <a:buChar char="•"/>
        <a:defRPr sz="6006" kern="1200">
          <a:solidFill>
            <a:srgbClr val="545651"/>
          </a:solidFill>
          <a:latin typeface="+mn-lt"/>
          <a:ea typeface="+mn-ea"/>
          <a:cs typeface="+mn-cs"/>
        </a:defRPr>
      </a:lvl3pPr>
      <a:lvl4pPr marL="4032554" indent="-576079" algn="l" defTabSz="1152159" rtl="0" eaLnBrk="1" latinLnBrk="0" hangingPunct="1">
        <a:spcBef>
          <a:spcPct val="20000"/>
        </a:spcBef>
        <a:buFont typeface="Arial"/>
        <a:buChar char="–"/>
        <a:defRPr sz="5022" kern="1200">
          <a:solidFill>
            <a:srgbClr val="545651"/>
          </a:solidFill>
          <a:latin typeface="+mn-lt"/>
          <a:ea typeface="+mn-ea"/>
          <a:cs typeface="+mn-cs"/>
        </a:defRPr>
      </a:lvl4pPr>
      <a:lvl5pPr marL="5184713" indent="-576079" algn="l" defTabSz="1152159" rtl="0" eaLnBrk="1" latinLnBrk="0" hangingPunct="1">
        <a:spcBef>
          <a:spcPct val="20000"/>
        </a:spcBef>
        <a:buFont typeface="Arial"/>
        <a:buChar char="»"/>
        <a:defRPr sz="5022" kern="1200">
          <a:solidFill>
            <a:srgbClr val="545651"/>
          </a:solidFill>
          <a:latin typeface="+mn-lt"/>
          <a:ea typeface="+mn-ea"/>
          <a:cs typeface="+mn-cs"/>
        </a:defRPr>
      </a:lvl5pPr>
      <a:lvl6pPr marL="6336871" indent="-576079" algn="l" defTabSz="1152159" rtl="0" eaLnBrk="1" latinLnBrk="0" hangingPunct="1">
        <a:spcBef>
          <a:spcPct val="20000"/>
        </a:spcBef>
        <a:buFont typeface="Arial"/>
        <a:buChar char="•"/>
        <a:defRPr sz="5022" kern="1200">
          <a:solidFill>
            <a:schemeClr val="tx1"/>
          </a:solidFill>
          <a:latin typeface="+mn-lt"/>
          <a:ea typeface="+mn-ea"/>
          <a:cs typeface="+mn-cs"/>
        </a:defRPr>
      </a:lvl6pPr>
      <a:lvl7pPr marL="7489030" indent="-576079" algn="l" defTabSz="1152159" rtl="0" eaLnBrk="1" latinLnBrk="0" hangingPunct="1">
        <a:spcBef>
          <a:spcPct val="20000"/>
        </a:spcBef>
        <a:buFont typeface="Arial"/>
        <a:buChar char="•"/>
        <a:defRPr sz="5022" kern="1200">
          <a:solidFill>
            <a:schemeClr val="tx1"/>
          </a:solidFill>
          <a:latin typeface="+mn-lt"/>
          <a:ea typeface="+mn-ea"/>
          <a:cs typeface="+mn-cs"/>
        </a:defRPr>
      </a:lvl7pPr>
      <a:lvl8pPr marL="8641189" indent="-576079" algn="l" defTabSz="1152159" rtl="0" eaLnBrk="1" latinLnBrk="0" hangingPunct="1">
        <a:spcBef>
          <a:spcPct val="20000"/>
        </a:spcBef>
        <a:buFont typeface="Arial"/>
        <a:buChar char="•"/>
        <a:defRPr sz="5022" kern="1200">
          <a:solidFill>
            <a:schemeClr val="tx1"/>
          </a:solidFill>
          <a:latin typeface="+mn-lt"/>
          <a:ea typeface="+mn-ea"/>
          <a:cs typeface="+mn-cs"/>
        </a:defRPr>
      </a:lvl8pPr>
      <a:lvl9pPr marL="9793347" indent="-576079" algn="l" defTabSz="1152159" rtl="0" eaLnBrk="1" latinLnBrk="0" hangingPunct="1">
        <a:spcBef>
          <a:spcPct val="20000"/>
        </a:spcBef>
        <a:buFont typeface="Arial"/>
        <a:buChar char="•"/>
        <a:defRPr sz="5022" kern="1200">
          <a:solidFill>
            <a:schemeClr val="tx1"/>
          </a:solidFill>
          <a:latin typeface="+mn-lt"/>
          <a:ea typeface="+mn-ea"/>
          <a:cs typeface="+mn-cs"/>
        </a:defRPr>
      </a:lvl9pPr>
    </p:bodyStyle>
    <p:otherStyle>
      <a:defPPr>
        <a:defRPr lang="en-US"/>
      </a:defPPr>
      <a:lvl1pPr marL="0" algn="l" defTabSz="1152159" rtl="0" eaLnBrk="1" latinLnBrk="0" hangingPunct="1">
        <a:defRPr sz="4528" kern="1200">
          <a:solidFill>
            <a:schemeClr val="tx1"/>
          </a:solidFill>
          <a:latin typeface="+mn-lt"/>
          <a:ea typeface="+mn-ea"/>
          <a:cs typeface="+mn-cs"/>
        </a:defRPr>
      </a:lvl1pPr>
      <a:lvl2pPr marL="1152159" algn="l" defTabSz="1152159" rtl="0" eaLnBrk="1" latinLnBrk="0" hangingPunct="1">
        <a:defRPr sz="4528" kern="1200">
          <a:solidFill>
            <a:schemeClr val="tx1"/>
          </a:solidFill>
          <a:latin typeface="+mn-lt"/>
          <a:ea typeface="+mn-ea"/>
          <a:cs typeface="+mn-cs"/>
        </a:defRPr>
      </a:lvl2pPr>
      <a:lvl3pPr marL="2304317" algn="l" defTabSz="1152159" rtl="0" eaLnBrk="1" latinLnBrk="0" hangingPunct="1">
        <a:defRPr sz="4528" kern="1200">
          <a:solidFill>
            <a:schemeClr val="tx1"/>
          </a:solidFill>
          <a:latin typeface="+mn-lt"/>
          <a:ea typeface="+mn-ea"/>
          <a:cs typeface="+mn-cs"/>
        </a:defRPr>
      </a:lvl3pPr>
      <a:lvl4pPr marL="3456476" algn="l" defTabSz="1152159" rtl="0" eaLnBrk="1" latinLnBrk="0" hangingPunct="1">
        <a:defRPr sz="4528" kern="1200">
          <a:solidFill>
            <a:schemeClr val="tx1"/>
          </a:solidFill>
          <a:latin typeface="+mn-lt"/>
          <a:ea typeface="+mn-ea"/>
          <a:cs typeface="+mn-cs"/>
        </a:defRPr>
      </a:lvl4pPr>
      <a:lvl5pPr marL="4608634" algn="l" defTabSz="1152159" rtl="0" eaLnBrk="1" latinLnBrk="0" hangingPunct="1">
        <a:defRPr sz="4528" kern="1200">
          <a:solidFill>
            <a:schemeClr val="tx1"/>
          </a:solidFill>
          <a:latin typeface="+mn-lt"/>
          <a:ea typeface="+mn-ea"/>
          <a:cs typeface="+mn-cs"/>
        </a:defRPr>
      </a:lvl5pPr>
      <a:lvl6pPr marL="5760792" algn="l" defTabSz="1152159" rtl="0" eaLnBrk="1" latinLnBrk="0" hangingPunct="1">
        <a:defRPr sz="4528" kern="1200">
          <a:solidFill>
            <a:schemeClr val="tx1"/>
          </a:solidFill>
          <a:latin typeface="+mn-lt"/>
          <a:ea typeface="+mn-ea"/>
          <a:cs typeface="+mn-cs"/>
        </a:defRPr>
      </a:lvl6pPr>
      <a:lvl7pPr marL="6912951" algn="l" defTabSz="1152159" rtl="0" eaLnBrk="1" latinLnBrk="0" hangingPunct="1">
        <a:defRPr sz="4528" kern="1200">
          <a:solidFill>
            <a:schemeClr val="tx1"/>
          </a:solidFill>
          <a:latin typeface="+mn-lt"/>
          <a:ea typeface="+mn-ea"/>
          <a:cs typeface="+mn-cs"/>
        </a:defRPr>
      </a:lvl7pPr>
      <a:lvl8pPr marL="8065109" algn="l" defTabSz="1152159" rtl="0" eaLnBrk="1" latinLnBrk="0" hangingPunct="1">
        <a:defRPr sz="4528" kern="1200">
          <a:solidFill>
            <a:schemeClr val="tx1"/>
          </a:solidFill>
          <a:latin typeface="+mn-lt"/>
          <a:ea typeface="+mn-ea"/>
          <a:cs typeface="+mn-cs"/>
        </a:defRPr>
      </a:lvl8pPr>
      <a:lvl9pPr marL="9217268" algn="l" defTabSz="1152159" rtl="0" eaLnBrk="1" latinLnBrk="0" hangingPunct="1">
        <a:defRPr sz="45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png"/><Relationship Id="rId26" Type="http://schemas.openxmlformats.org/officeDocument/2006/relationships/image" Target="../media/image25.jpg"/><Relationship Id="rId3" Type="http://schemas.openxmlformats.org/officeDocument/2006/relationships/image" Target="../media/image2.jpeg"/><Relationship Id="rId21" Type="http://schemas.openxmlformats.org/officeDocument/2006/relationships/image" Target="../media/image20.jp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jp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jpg"/><Relationship Id="rId1" Type="http://schemas.openxmlformats.org/officeDocument/2006/relationships/slideLayout" Target="../slideLayouts/slideLayout3.xm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23.jp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jpeg"/><Relationship Id="rId28" Type="http://schemas.openxmlformats.org/officeDocument/2006/relationships/image" Target="../media/image27.png"/><Relationship Id="rId10" Type="http://schemas.openxmlformats.org/officeDocument/2006/relationships/image" Target="../media/image9.jpeg"/><Relationship Id="rId19" Type="http://schemas.openxmlformats.org/officeDocument/2006/relationships/image" Target="../media/image18.jp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png"/><Relationship Id="rId27"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981050" y="-482895"/>
            <a:ext cx="28546263" cy="2714680"/>
          </a:xfrm>
        </p:spPr>
        <p:txBody>
          <a:bodyPr>
            <a:normAutofit/>
          </a:bodyPr>
          <a:lstStyle/>
          <a:p>
            <a:r>
              <a:rPr lang="en-US" sz="6500" dirty="0"/>
              <a:t>Evaluating In Field Soil Moisture </a:t>
            </a:r>
            <a:r>
              <a:rPr lang="en-US" sz="6500" dirty="0" smtClean="0"/>
              <a:t>Variability and Factors </a:t>
            </a:r>
            <a:r>
              <a:rPr lang="en-US" sz="6500" dirty="0"/>
              <a:t>A</a:t>
            </a:r>
            <a:r>
              <a:rPr lang="en-US" sz="6500" dirty="0" smtClean="0"/>
              <a:t>ffecting It</a:t>
            </a:r>
            <a:endParaRPr lang="en-US" sz="6500" dirty="0"/>
          </a:p>
        </p:txBody>
      </p:sp>
      <p:sp>
        <p:nvSpPr>
          <p:cNvPr id="14340" name="Text Box 4"/>
          <p:cNvSpPr txBox="1">
            <a:spLocks noChangeArrowheads="1"/>
          </p:cNvSpPr>
          <p:nvPr/>
        </p:nvSpPr>
        <p:spPr bwMode="auto">
          <a:xfrm>
            <a:off x="2133851" y="1272016"/>
            <a:ext cx="34329290" cy="2163094"/>
          </a:xfrm>
          <a:prstGeom prst="rect">
            <a:avLst/>
          </a:prstGeom>
          <a:noFill/>
          <a:ln w="9525">
            <a:noFill/>
            <a:miter lim="800000"/>
            <a:headEnd/>
            <a:tailEnd/>
          </a:ln>
          <a:effectLst/>
        </p:spPr>
        <p:txBody>
          <a:bodyPr wrap="square" lIns="72009" tIns="36005" rIns="72009" bIns="36005">
            <a:spAutoFit/>
          </a:bodyPr>
          <a:lstStyle/>
          <a:p>
            <a:pPr algn="ctr" fontAlgn="base">
              <a:spcAft>
                <a:spcPct val="0"/>
              </a:spcAft>
            </a:pPr>
            <a:r>
              <a:rPr lang="en-US" sz="4528" b="1" dirty="0">
                <a:solidFill>
                  <a:prstClr val="black"/>
                </a:solidFill>
                <a:latin typeface="Century Gothic"/>
              </a:rPr>
              <a:t>B.C. </a:t>
            </a:r>
            <a:r>
              <a:rPr lang="en-US" sz="4528" b="1" dirty="0" smtClean="0">
                <a:solidFill>
                  <a:prstClr val="black"/>
                </a:solidFill>
                <a:latin typeface="Century Gothic"/>
              </a:rPr>
              <a:t>Hodges</a:t>
            </a:r>
            <a:r>
              <a:rPr lang="en-US" sz="4528" b="1" baseline="30000" dirty="0" smtClean="0">
                <a:solidFill>
                  <a:prstClr val="black"/>
                </a:solidFill>
                <a:latin typeface="Century Gothic"/>
              </a:rPr>
              <a:t>1</a:t>
            </a:r>
            <a:r>
              <a:rPr lang="en-US" sz="4528" b="1" dirty="0" smtClean="0">
                <a:solidFill>
                  <a:prstClr val="black"/>
                </a:solidFill>
                <a:latin typeface="Century Gothic"/>
              </a:rPr>
              <a:t>, </a:t>
            </a:r>
            <a:r>
              <a:rPr lang="en-US" sz="4528" b="1" dirty="0">
                <a:solidFill>
                  <a:prstClr val="black"/>
                </a:solidFill>
                <a:latin typeface="Century Gothic"/>
              </a:rPr>
              <a:t>M.L. </a:t>
            </a:r>
            <a:r>
              <a:rPr lang="en-US" sz="4528" b="1" dirty="0" smtClean="0">
                <a:solidFill>
                  <a:prstClr val="black"/>
                </a:solidFill>
                <a:latin typeface="Century Gothic"/>
              </a:rPr>
              <a:t>Tagert</a:t>
            </a:r>
            <a:r>
              <a:rPr lang="en-US" sz="4528" b="1" baseline="30000" dirty="0">
                <a:solidFill>
                  <a:prstClr val="black"/>
                </a:solidFill>
                <a:latin typeface="Century Gothic"/>
              </a:rPr>
              <a:t>2</a:t>
            </a:r>
            <a:r>
              <a:rPr lang="en-US" sz="4528" b="1" dirty="0" smtClean="0">
                <a:solidFill>
                  <a:prstClr val="black"/>
                </a:solidFill>
                <a:latin typeface="Century Gothic"/>
              </a:rPr>
              <a:t>, </a:t>
            </a:r>
            <a:r>
              <a:rPr lang="en-US" sz="4528" b="1" dirty="0">
                <a:solidFill>
                  <a:prstClr val="black"/>
                </a:solidFill>
                <a:latin typeface="Century Gothic"/>
              </a:rPr>
              <a:t>J.O. </a:t>
            </a:r>
            <a:r>
              <a:rPr lang="en-US" sz="4528" b="1" dirty="0" smtClean="0">
                <a:solidFill>
                  <a:prstClr val="black"/>
                </a:solidFill>
                <a:latin typeface="Century Gothic"/>
              </a:rPr>
              <a:t>Paz</a:t>
            </a:r>
            <a:r>
              <a:rPr lang="en-US" sz="4528" b="1" baseline="30000" dirty="0">
                <a:solidFill>
                  <a:prstClr val="black"/>
                </a:solidFill>
                <a:latin typeface="Century Gothic"/>
              </a:rPr>
              <a:t>1</a:t>
            </a:r>
            <a:r>
              <a:rPr lang="en-US" sz="4528" b="1" dirty="0" smtClean="0">
                <a:solidFill>
                  <a:prstClr val="black"/>
                </a:solidFill>
                <a:latin typeface="Century Gothic"/>
              </a:rPr>
              <a:t>, </a:t>
            </a:r>
            <a:r>
              <a:rPr lang="en-US" sz="4528" b="1" dirty="0">
                <a:solidFill>
                  <a:prstClr val="black"/>
                </a:solidFill>
                <a:latin typeface="Century Gothic"/>
              </a:rPr>
              <a:t>and D</a:t>
            </a:r>
            <a:r>
              <a:rPr lang="en-US" sz="4528" b="1" dirty="0" smtClean="0">
                <a:solidFill>
                  <a:prstClr val="black"/>
                </a:solidFill>
                <a:latin typeface="Century Gothic"/>
              </a:rPr>
              <a:t>. B. </a:t>
            </a:r>
            <a:r>
              <a:rPr lang="en-US" sz="4528" b="1" dirty="0" smtClean="0">
                <a:solidFill>
                  <a:prstClr val="black"/>
                </a:solidFill>
                <a:latin typeface="Century Gothic"/>
              </a:rPr>
              <a:t>Reginelli</a:t>
            </a:r>
            <a:r>
              <a:rPr lang="en-US" sz="4528" b="1" baseline="30000" dirty="0" smtClean="0">
                <a:solidFill>
                  <a:prstClr val="black"/>
                </a:solidFill>
                <a:latin typeface="Century Gothic"/>
              </a:rPr>
              <a:t>3</a:t>
            </a:r>
            <a:endParaRPr lang="en-US" sz="4528" b="1" dirty="0">
              <a:solidFill>
                <a:prstClr val="black"/>
              </a:solidFill>
              <a:latin typeface="Century Gothic"/>
            </a:endParaRPr>
          </a:p>
          <a:p>
            <a:pPr algn="ctr" fontAlgn="base">
              <a:spcAft>
                <a:spcPct val="0"/>
              </a:spcAft>
            </a:pPr>
            <a:r>
              <a:rPr lang="en-US" sz="4528" b="1" dirty="0" smtClean="0">
                <a:solidFill>
                  <a:prstClr val="black"/>
                </a:solidFill>
                <a:latin typeface="Century Gothic"/>
              </a:rPr>
              <a:t>Department </a:t>
            </a:r>
            <a:r>
              <a:rPr lang="en-US" sz="4528" b="1" dirty="0">
                <a:solidFill>
                  <a:prstClr val="black"/>
                </a:solidFill>
                <a:latin typeface="Century Gothic"/>
              </a:rPr>
              <a:t>of Agricultural and Biological </a:t>
            </a:r>
            <a:r>
              <a:rPr lang="en-US" sz="4528" b="1" dirty="0" smtClean="0">
                <a:solidFill>
                  <a:prstClr val="black"/>
                </a:solidFill>
                <a:latin typeface="Century Gothic"/>
              </a:rPr>
              <a:t>Engineering</a:t>
            </a:r>
            <a:r>
              <a:rPr lang="en-US" sz="4528" b="1" baseline="30000" dirty="0">
                <a:solidFill>
                  <a:prstClr val="black"/>
                </a:solidFill>
                <a:latin typeface="Century Gothic"/>
              </a:rPr>
              <a:t>1</a:t>
            </a:r>
            <a:r>
              <a:rPr lang="en-US" sz="4528" b="1" dirty="0" smtClean="0">
                <a:solidFill>
                  <a:prstClr val="black"/>
                </a:solidFill>
                <a:latin typeface="Century Gothic"/>
              </a:rPr>
              <a:t>, </a:t>
            </a:r>
            <a:r>
              <a:rPr lang="en-US" sz="4528" b="1" dirty="0">
                <a:solidFill>
                  <a:prstClr val="black"/>
                </a:solidFill>
                <a:latin typeface="Century Gothic"/>
              </a:rPr>
              <a:t>Mississippi State University Extension </a:t>
            </a:r>
            <a:r>
              <a:rPr lang="en-US" sz="4528" b="1" dirty="0" smtClean="0">
                <a:solidFill>
                  <a:prstClr val="black"/>
                </a:solidFill>
                <a:latin typeface="Century Gothic"/>
              </a:rPr>
              <a:t>Service</a:t>
            </a:r>
            <a:r>
              <a:rPr lang="en-US" sz="4528" b="1" baseline="30000" dirty="0" smtClean="0">
                <a:solidFill>
                  <a:prstClr val="black"/>
                </a:solidFill>
                <a:latin typeface="Century Gothic"/>
              </a:rPr>
              <a:t>2</a:t>
            </a:r>
            <a:r>
              <a:rPr lang="en-US" sz="4528" b="1" dirty="0" smtClean="0">
                <a:solidFill>
                  <a:prstClr val="black"/>
                </a:solidFill>
                <a:latin typeface="Century Gothic"/>
              </a:rPr>
              <a:t>, </a:t>
            </a:r>
            <a:endParaRPr lang="en-US" sz="4528" b="1" dirty="0" smtClean="0">
              <a:solidFill>
                <a:prstClr val="black"/>
              </a:solidFill>
              <a:latin typeface="Century Gothic"/>
            </a:endParaRPr>
          </a:p>
          <a:p>
            <a:pPr algn="ctr" fontAlgn="base">
              <a:spcAft>
                <a:spcPct val="0"/>
              </a:spcAft>
            </a:pPr>
            <a:r>
              <a:rPr lang="en-US" sz="4528" b="1" dirty="0" smtClean="0">
                <a:solidFill>
                  <a:prstClr val="black"/>
                </a:solidFill>
                <a:latin typeface="Century Gothic"/>
              </a:rPr>
              <a:t>Mississippi </a:t>
            </a:r>
            <a:r>
              <a:rPr lang="en-US" sz="4528" b="1" dirty="0" smtClean="0">
                <a:solidFill>
                  <a:prstClr val="black"/>
                </a:solidFill>
                <a:latin typeface="Century Gothic"/>
              </a:rPr>
              <a:t>Soybean Promotion </a:t>
            </a:r>
            <a:r>
              <a:rPr lang="en-US" sz="4528" b="1" dirty="0" smtClean="0">
                <a:solidFill>
                  <a:prstClr val="black"/>
                </a:solidFill>
                <a:latin typeface="Century Gothic"/>
              </a:rPr>
              <a:t>Board</a:t>
            </a:r>
            <a:r>
              <a:rPr lang="en-US" sz="4528" b="1" baseline="30000" dirty="0">
                <a:solidFill>
                  <a:prstClr val="black"/>
                </a:solidFill>
                <a:latin typeface="Century Gothic"/>
              </a:rPr>
              <a:t>3</a:t>
            </a:r>
            <a:endParaRPr lang="en-US" sz="4528" b="1" dirty="0">
              <a:solidFill>
                <a:prstClr val="black"/>
              </a:solidFill>
              <a:latin typeface="Century Gothic"/>
            </a:endParaRPr>
          </a:p>
        </p:txBody>
      </p:sp>
      <p:sp>
        <p:nvSpPr>
          <p:cNvPr id="10" name="TextBox 9"/>
          <p:cNvSpPr txBox="1"/>
          <p:nvPr/>
        </p:nvSpPr>
        <p:spPr>
          <a:xfrm>
            <a:off x="337956" y="3398459"/>
            <a:ext cx="18239871" cy="34493290"/>
          </a:xfrm>
          <a:prstGeom prst="rect">
            <a:avLst/>
          </a:prstGeom>
          <a:solidFill>
            <a:schemeClr val="accent2"/>
          </a:solidFill>
          <a:ln>
            <a:noFill/>
          </a:ln>
        </p:spPr>
        <p:txBody>
          <a:bodyPr wrap="square" lIns="72009" tIns="36005" rIns="72009" bIns="36005" rtlCol="0">
            <a:spAutoFit/>
          </a:bodyPr>
          <a:lstStyle/>
          <a:p>
            <a:pPr algn="ct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1083" b="1" dirty="0">
              <a:solidFill>
                <a:prstClr val="white"/>
              </a:solidFill>
            </a:endParaRPr>
          </a:p>
          <a:p>
            <a:pPr fontAlgn="base">
              <a:spcBef>
                <a:spcPct val="0"/>
              </a:spcBef>
              <a:spcAft>
                <a:spcPct val="0"/>
              </a:spcAft>
            </a:pPr>
            <a:endParaRPr lang="en-US" sz="2855" b="1" dirty="0" smtClean="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smtClean="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smtClean="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smtClean="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smtClean="0">
              <a:solidFill>
                <a:prstClr val="white"/>
              </a:solidFill>
            </a:endParaRPr>
          </a:p>
          <a:p>
            <a:pPr fontAlgn="base">
              <a:spcBef>
                <a:spcPct val="0"/>
              </a:spcBef>
              <a:spcAft>
                <a:spcPct val="0"/>
              </a:spcAft>
            </a:pPr>
            <a:endParaRPr lang="en-US" sz="2855" b="1" dirty="0" smtClean="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smtClean="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smtClean="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smtClean="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smtClean="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smtClean="0">
              <a:solidFill>
                <a:prstClr val="white"/>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871" y="288191"/>
            <a:ext cx="3404097" cy="1839276"/>
          </a:xfrm>
          <a:prstGeom prst="rect">
            <a:avLst/>
          </a:prstGeom>
        </p:spPr>
      </p:pic>
      <p:sp>
        <p:nvSpPr>
          <p:cNvPr id="29" name="TextBox 28"/>
          <p:cNvSpPr txBox="1"/>
          <p:nvPr/>
        </p:nvSpPr>
        <p:spPr>
          <a:xfrm>
            <a:off x="18986770" y="3398459"/>
            <a:ext cx="18900516" cy="34470335"/>
          </a:xfrm>
          <a:prstGeom prst="rect">
            <a:avLst/>
          </a:prstGeom>
          <a:solidFill>
            <a:schemeClr val="accent6"/>
          </a:solidFill>
          <a:ln>
            <a:noFill/>
          </a:ln>
        </p:spPr>
        <p:txBody>
          <a:bodyPr wrap="square" lIns="72009" tIns="36005" rIns="72009" bIns="36005" rtlCol="0">
            <a:spAutoFit/>
          </a:bodyPr>
          <a:lstStyle/>
          <a:p>
            <a:pPr algn="ctr" fontAlgn="base">
              <a:spcBef>
                <a:spcPct val="0"/>
              </a:spcBef>
              <a:spcAft>
                <a:spcPct val="0"/>
              </a:spcAft>
            </a:pPr>
            <a:r>
              <a:rPr lang="en-US" sz="3938" b="1" dirty="0">
                <a:solidFill>
                  <a:prstClr val="white"/>
                </a:solidFill>
              </a:rPr>
              <a:t>Results</a:t>
            </a:r>
          </a:p>
          <a:p>
            <a:pPr marL="450062" indent="-450062" fontAlgn="base">
              <a:spcBef>
                <a:spcPct val="0"/>
              </a:spcBef>
              <a:spcAft>
                <a:spcPct val="0"/>
              </a:spcAft>
              <a:buFont typeface="Arial" panose="020B0604020202020204" pitchFamily="34" charset="0"/>
              <a:buChar char="•"/>
            </a:pPr>
            <a:endParaRPr lang="en-US" sz="2855" b="1" dirty="0">
              <a:solidFill>
                <a:prstClr val="white"/>
              </a:solidFill>
            </a:endParaRPr>
          </a:p>
          <a:p>
            <a:pPr marL="450062" indent="-450062" fontAlgn="base">
              <a:spcBef>
                <a:spcPct val="0"/>
              </a:spcBef>
              <a:spcAft>
                <a:spcPct val="0"/>
              </a:spcAft>
              <a:buFont typeface="Arial" panose="020B0604020202020204" pitchFamily="34" charset="0"/>
              <a:buChar char="•"/>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smtClean="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smtClean="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smtClean="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smtClean="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smtClean="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smtClean="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smtClean="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smtClean="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smtClean="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smtClean="0">
              <a:solidFill>
                <a:prstClr val="white"/>
              </a:solidFill>
            </a:endParaRPr>
          </a:p>
          <a:p>
            <a:pPr fontAlgn="base">
              <a:spcBef>
                <a:spcPct val="0"/>
              </a:spcBef>
              <a:spcAft>
                <a:spcPct val="0"/>
              </a:spcAft>
            </a:pPr>
            <a:endParaRPr lang="en-US" sz="2855" b="1" i="1" dirty="0">
              <a:solidFill>
                <a:prstClr val="white"/>
              </a:solidFill>
            </a:endParaRPr>
          </a:p>
          <a:p>
            <a:pPr fontAlgn="base">
              <a:spcBef>
                <a:spcPct val="0"/>
              </a:spcBef>
              <a:spcAft>
                <a:spcPct val="0"/>
              </a:spcAft>
            </a:pPr>
            <a:endParaRPr lang="en-US" sz="2855" b="1" dirty="0" smtClean="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dirty="0">
              <a:solidFill>
                <a:prstClr val="white"/>
              </a:solidFill>
            </a:endParaRPr>
          </a:p>
          <a:p>
            <a:pPr fontAlgn="base">
              <a:spcBef>
                <a:spcPct val="0"/>
              </a:spcBef>
              <a:spcAft>
                <a:spcPct val="0"/>
              </a:spcAft>
            </a:pPr>
            <a:r>
              <a:rPr lang="en-US" sz="2855" b="1" dirty="0">
                <a:solidFill>
                  <a:prstClr val="white"/>
                </a:solidFill>
              </a:rPr>
              <a:t>	</a:t>
            </a:r>
          </a:p>
          <a:p>
            <a:pPr fontAlgn="base">
              <a:spcBef>
                <a:spcPct val="0"/>
              </a:spcBef>
              <a:spcAft>
                <a:spcPct val="0"/>
              </a:spcAft>
            </a:pPr>
            <a:endParaRPr lang="en-US" sz="2855" b="1" dirty="0">
              <a:solidFill>
                <a:prstClr val="white"/>
              </a:solidFill>
            </a:endParaRPr>
          </a:p>
          <a:p>
            <a:pPr fontAlgn="base">
              <a:spcBef>
                <a:spcPct val="0"/>
              </a:spcBef>
              <a:spcAft>
                <a:spcPct val="0"/>
              </a:spcAft>
            </a:pPr>
            <a:endParaRPr lang="en-US" sz="2855" b="1" dirty="0">
              <a:solidFill>
                <a:prstClr val="white"/>
              </a:solidFill>
            </a:endParaRPr>
          </a:p>
          <a:p>
            <a:pPr algn="ctr" fontAlgn="base">
              <a:spcBef>
                <a:spcPct val="0"/>
              </a:spcBef>
              <a:spcAft>
                <a:spcPct val="0"/>
              </a:spcAft>
            </a:pPr>
            <a:endParaRPr lang="en-US" sz="493" b="1" dirty="0">
              <a:solidFill>
                <a:prstClr val="white"/>
              </a:solidFill>
            </a:endParaRPr>
          </a:p>
          <a:p>
            <a:pPr algn="ctr" fontAlgn="base">
              <a:spcBef>
                <a:spcPct val="0"/>
              </a:spcBef>
              <a:spcAft>
                <a:spcPct val="0"/>
              </a:spcAft>
            </a:pPr>
            <a:endParaRPr lang="en-US" sz="493" b="1" dirty="0">
              <a:solidFill>
                <a:prstClr val="white"/>
              </a:solidFill>
            </a:endParaRPr>
          </a:p>
          <a:p>
            <a:pPr algn="ctr" fontAlgn="base">
              <a:spcBef>
                <a:spcPct val="0"/>
              </a:spcBef>
              <a:spcAft>
                <a:spcPct val="0"/>
              </a:spcAft>
            </a:pPr>
            <a:endParaRPr lang="en-US" sz="493" b="1" dirty="0">
              <a:solidFill>
                <a:prstClr val="white"/>
              </a:solidFill>
            </a:endParaRPr>
          </a:p>
          <a:p>
            <a:pPr algn="ctr" fontAlgn="base">
              <a:spcBef>
                <a:spcPct val="0"/>
              </a:spcBef>
              <a:spcAft>
                <a:spcPct val="0"/>
              </a:spcAft>
            </a:pPr>
            <a:endParaRPr lang="en-US" sz="493" b="1" dirty="0">
              <a:solidFill>
                <a:prstClr val="white"/>
              </a:solidFill>
            </a:endParaRPr>
          </a:p>
          <a:p>
            <a:pPr algn="ctr" fontAlgn="base">
              <a:spcBef>
                <a:spcPct val="0"/>
              </a:spcBef>
              <a:spcAft>
                <a:spcPct val="0"/>
              </a:spcAft>
            </a:pPr>
            <a:endParaRPr lang="en-US" sz="493" b="1" dirty="0">
              <a:solidFill>
                <a:prstClr val="white"/>
              </a:solidFill>
            </a:endParaRPr>
          </a:p>
          <a:p>
            <a:pPr algn="ctr" fontAlgn="base">
              <a:spcBef>
                <a:spcPct val="0"/>
              </a:spcBef>
              <a:spcAft>
                <a:spcPct val="0"/>
              </a:spcAft>
            </a:pPr>
            <a:endParaRPr lang="en-US" sz="493" b="1" dirty="0">
              <a:solidFill>
                <a:prstClr val="white"/>
              </a:solidFill>
            </a:endParaRPr>
          </a:p>
          <a:p>
            <a:pPr algn="ctr" fontAlgn="base">
              <a:spcBef>
                <a:spcPct val="0"/>
              </a:spcBef>
              <a:spcAft>
                <a:spcPct val="0"/>
              </a:spcAft>
            </a:pPr>
            <a:endParaRPr lang="en-US" sz="493" b="1" dirty="0">
              <a:solidFill>
                <a:prstClr val="white"/>
              </a:solidFill>
            </a:endParaRPr>
          </a:p>
          <a:p>
            <a:pPr algn="ctr" fontAlgn="base">
              <a:spcBef>
                <a:spcPct val="0"/>
              </a:spcBef>
              <a:spcAft>
                <a:spcPct val="0"/>
              </a:spcAft>
            </a:pPr>
            <a:endParaRPr lang="en-US" sz="3938" b="1" dirty="0">
              <a:solidFill>
                <a:prstClr val="white"/>
              </a:solidFill>
            </a:endParaRPr>
          </a:p>
          <a:p>
            <a:pPr algn="ctr" fontAlgn="base">
              <a:spcBef>
                <a:spcPct val="0"/>
              </a:spcBef>
              <a:spcAft>
                <a:spcPct val="0"/>
              </a:spcAft>
            </a:pPr>
            <a:endParaRPr lang="en-US" sz="3938" b="1" dirty="0">
              <a:solidFill>
                <a:prstClr val="white"/>
              </a:solidFill>
            </a:endParaRPr>
          </a:p>
          <a:p>
            <a:pPr algn="ctr" fontAlgn="base">
              <a:spcBef>
                <a:spcPct val="0"/>
              </a:spcBef>
              <a:spcAft>
                <a:spcPct val="0"/>
              </a:spcAft>
            </a:pPr>
            <a:endParaRPr lang="en-US" sz="3938" b="1" dirty="0">
              <a:solidFill>
                <a:prstClr val="white"/>
              </a:solidFill>
            </a:endParaRPr>
          </a:p>
          <a:p>
            <a:pPr algn="ctr" fontAlgn="base">
              <a:spcBef>
                <a:spcPct val="0"/>
              </a:spcBef>
              <a:spcAft>
                <a:spcPct val="0"/>
              </a:spcAft>
            </a:pPr>
            <a:endParaRPr lang="en-US" sz="3938" b="1" dirty="0">
              <a:solidFill>
                <a:prstClr val="white"/>
              </a:solidFill>
            </a:endParaRPr>
          </a:p>
          <a:p>
            <a:pPr algn="ctr" fontAlgn="base">
              <a:spcBef>
                <a:spcPct val="0"/>
              </a:spcBef>
              <a:spcAft>
                <a:spcPct val="0"/>
              </a:spcAft>
            </a:pPr>
            <a:endParaRPr lang="en-US" sz="3938" b="1" dirty="0">
              <a:solidFill>
                <a:prstClr val="white"/>
              </a:solidFill>
            </a:endParaRPr>
          </a:p>
          <a:p>
            <a:pPr algn="ctr" fontAlgn="base">
              <a:spcBef>
                <a:spcPct val="0"/>
              </a:spcBef>
              <a:spcAft>
                <a:spcPct val="0"/>
              </a:spcAft>
            </a:pPr>
            <a:endParaRPr lang="en-US" sz="3938" b="1" dirty="0">
              <a:solidFill>
                <a:prstClr val="white"/>
              </a:solidFill>
            </a:endParaRPr>
          </a:p>
          <a:p>
            <a:pPr algn="ctr" fontAlgn="base">
              <a:spcBef>
                <a:spcPct val="0"/>
              </a:spcBef>
              <a:spcAft>
                <a:spcPct val="0"/>
              </a:spcAft>
            </a:pPr>
            <a:endParaRPr lang="en-US" sz="3938" b="1" dirty="0">
              <a:solidFill>
                <a:prstClr val="white"/>
              </a:solidFill>
            </a:endParaRPr>
          </a:p>
          <a:p>
            <a:pPr algn="ctr" fontAlgn="base">
              <a:spcBef>
                <a:spcPct val="0"/>
              </a:spcBef>
              <a:spcAft>
                <a:spcPct val="0"/>
              </a:spcAft>
            </a:pPr>
            <a:endParaRPr lang="en-US" sz="3938" b="1" dirty="0">
              <a:solidFill>
                <a:prstClr val="white"/>
              </a:solidFill>
            </a:endParaRPr>
          </a:p>
          <a:p>
            <a:pPr algn="ctr" fontAlgn="base">
              <a:spcBef>
                <a:spcPct val="0"/>
              </a:spcBef>
              <a:spcAft>
                <a:spcPct val="0"/>
              </a:spcAft>
            </a:pPr>
            <a:endParaRPr lang="en-US" sz="3938" b="1" dirty="0">
              <a:solidFill>
                <a:prstClr val="white"/>
              </a:solidFill>
            </a:endParaRPr>
          </a:p>
          <a:p>
            <a:pPr algn="ctr" fontAlgn="base">
              <a:spcBef>
                <a:spcPct val="0"/>
              </a:spcBef>
              <a:spcAft>
                <a:spcPct val="0"/>
              </a:spcAft>
            </a:pPr>
            <a:endParaRPr lang="en-US" sz="3938" b="1" dirty="0">
              <a:solidFill>
                <a:prstClr val="white"/>
              </a:solidFill>
            </a:endParaRPr>
          </a:p>
          <a:p>
            <a:pPr algn="ctr" fontAlgn="base">
              <a:spcBef>
                <a:spcPct val="0"/>
              </a:spcBef>
              <a:spcAft>
                <a:spcPct val="0"/>
              </a:spcAft>
            </a:pPr>
            <a:endParaRPr lang="en-US" sz="3938" b="1" dirty="0">
              <a:solidFill>
                <a:prstClr val="white"/>
              </a:solidFill>
            </a:endParaRPr>
          </a:p>
          <a:p>
            <a:pPr algn="ctr" fontAlgn="base">
              <a:spcBef>
                <a:spcPct val="0"/>
              </a:spcBef>
              <a:spcAft>
                <a:spcPct val="0"/>
              </a:spcAft>
            </a:pPr>
            <a:endParaRPr lang="en-US" sz="3938" b="1" dirty="0">
              <a:solidFill>
                <a:prstClr val="white"/>
              </a:solidFill>
            </a:endParaRPr>
          </a:p>
          <a:p>
            <a:pPr algn="ctr" fontAlgn="base">
              <a:spcBef>
                <a:spcPct val="0"/>
              </a:spcBef>
              <a:spcAft>
                <a:spcPct val="0"/>
              </a:spcAft>
            </a:pPr>
            <a:endParaRPr lang="en-US" sz="1000" b="1" dirty="0">
              <a:solidFill>
                <a:prstClr val="white"/>
              </a:solidFill>
            </a:endParaRPr>
          </a:p>
          <a:p>
            <a:pPr algn="ctr" fontAlgn="base">
              <a:spcBef>
                <a:spcPct val="0"/>
              </a:spcBef>
              <a:spcAft>
                <a:spcPct val="0"/>
              </a:spcAft>
            </a:pPr>
            <a:endParaRPr lang="en-US" sz="1000" b="1" dirty="0">
              <a:solidFill>
                <a:prstClr val="white"/>
              </a:solidFill>
            </a:endParaRPr>
          </a:p>
          <a:p>
            <a:pPr algn="ctr" fontAlgn="base">
              <a:spcBef>
                <a:spcPct val="0"/>
              </a:spcBef>
              <a:spcAft>
                <a:spcPct val="0"/>
              </a:spcAft>
            </a:pPr>
            <a:endParaRPr lang="en-US" sz="1000" b="1" dirty="0">
              <a:solidFill>
                <a:prstClr val="white"/>
              </a:solidFill>
            </a:endParaRPr>
          </a:p>
          <a:p>
            <a:pPr algn="ctr" fontAlgn="base">
              <a:spcBef>
                <a:spcPct val="0"/>
              </a:spcBef>
              <a:spcAft>
                <a:spcPct val="0"/>
              </a:spcAft>
            </a:pPr>
            <a:endParaRPr lang="en-US" sz="1000" b="1" dirty="0">
              <a:solidFill>
                <a:prstClr val="white"/>
              </a:solidFill>
            </a:endParaRPr>
          </a:p>
          <a:p>
            <a:pPr algn="ctr" fontAlgn="base">
              <a:spcBef>
                <a:spcPct val="0"/>
              </a:spcBef>
              <a:spcAft>
                <a:spcPct val="0"/>
              </a:spcAft>
            </a:pPr>
            <a:endParaRPr lang="en-US" sz="1000" b="1" dirty="0">
              <a:solidFill>
                <a:prstClr val="white"/>
              </a:solidFill>
            </a:endParaRPr>
          </a:p>
          <a:p>
            <a:pPr algn="ctr" fontAlgn="base">
              <a:spcBef>
                <a:spcPct val="0"/>
              </a:spcBef>
              <a:spcAft>
                <a:spcPct val="0"/>
              </a:spcAft>
            </a:pPr>
            <a:endParaRPr lang="en-US" sz="1000" b="1" dirty="0">
              <a:solidFill>
                <a:prstClr val="white"/>
              </a:solidFill>
            </a:endParaRPr>
          </a:p>
          <a:p>
            <a:pPr algn="ctr" fontAlgn="base">
              <a:spcBef>
                <a:spcPct val="0"/>
              </a:spcBef>
              <a:spcAft>
                <a:spcPct val="0"/>
              </a:spcAft>
            </a:pPr>
            <a:endParaRPr lang="en-US" sz="1000" b="1" dirty="0">
              <a:solidFill>
                <a:prstClr val="white"/>
              </a:solidFill>
            </a:endParaRPr>
          </a:p>
          <a:p>
            <a:pPr algn="ctr" fontAlgn="base">
              <a:spcBef>
                <a:spcPct val="0"/>
              </a:spcBef>
              <a:spcAft>
                <a:spcPct val="0"/>
              </a:spcAft>
            </a:pPr>
            <a:endParaRPr lang="en-US" sz="1000" b="1" dirty="0">
              <a:solidFill>
                <a:prstClr val="white"/>
              </a:solidFill>
            </a:endParaRPr>
          </a:p>
          <a:p>
            <a:pPr algn="ctr" fontAlgn="base">
              <a:spcBef>
                <a:spcPct val="0"/>
              </a:spcBef>
              <a:spcAft>
                <a:spcPct val="0"/>
              </a:spcAft>
            </a:pPr>
            <a:endParaRPr lang="en-US" sz="1000" b="1" dirty="0">
              <a:solidFill>
                <a:prstClr val="white"/>
              </a:solidFill>
            </a:endParaRPr>
          </a:p>
        </p:txBody>
      </p:sp>
      <p:sp>
        <p:nvSpPr>
          <p:cNvPr id="9" name="TextBox 8"/>
          <p:cNvSpPr txBox="1"/>
          <p:nvPr/>
        </p:nvSpPr>
        <p:spPr>
          <a:xfrm>
            <a:off x="19827188" y="10847193"/>
            <a:ext cx="17400422" cy="395365"/>
          </a:xfrm>
          <a:prstGeom prst="rect">
            <a:avLst/>
          </a:prstGeom>
          <a:noFill/>
        </p:spPr>
        <p:txBody>
          <a:bodyPr wrap="square" rtlCol="0">
            <a:spAutoFit/>
          </a:bodyPr>
          <a:lstStyle/>
          <a:p>
            <a:r>
              <a:rPr lang="en-US" sz="1969" b="1" dirty="0">
                <a:solidFill>
                  <a:schemeClr val="bg1"/>
                </a:solidFill>
              </a:rPr>
              <a:t>Figure </a:t>
            </a:r>
            <a:r>
              <a:rPr lang="en-US" sz="1969" b="1" dirty="0" smtClean="0">
                <a:solidFill>
                  <a:schemeClr val="bg1"/>
                </a:solidFill>
              </a:rPr>
              <a:t>8. </a:t>
            </a:r>
            <a:r>
              <a:rPr lang="en-US" sz="1969" b="1" dirty="0">
                <a:solidFill>
                  <a:schemeClr val="bg1"/>
                </a:solidFill>
              </a:rPr>
              <a:t>Soil </a:t>
            </a:r>
            <a:r>
              <a:rPr lang="en-US" sz="1969" b="1" dirty="0" smtClean="0">
                <a:solidFill>
                  <a:schemeClr val="bg1"/>
                </a:solidFill>
              </a:rPr>
              <a:t>water tension (</a:t>
            </a:r>
            <a:r>
              <a:rPr lang="en-US" sz="1969" b="1" dirty="0" err="1" smtClean="0">
                <a:solidFill>
                  <a:schemeClr val="bg1"/>
                </a:solidFill>
              </a:rPr>
              <a:t>cb</a:t>
            </a:r>
            <a:r>
              <a:rPr lang="en-US" sz="1969" b="1" dirty="0">
                <a:solidFill>
                  <a:schemeClr val="bg1"/>
                </a:solidFill>
              </a:rPr>
              <a:t>) in the active rooting zone at each point from </a:t>
            </a:r>
            <a:r>
              <a:rPr lang="en-US" sz="1969" b="1" dirty="0" smtClean="0">
                <a:solidFill>
                  <a:schemeClr val="bg1"/>
                </a:solidFill>
              </a:rPr>
              <a:t>May 7 </a:t>
            </a:r>
            <a:r>
              <a:rPr lang="en-US" sz="1969" b="1" dirty="0">
                <a:solidFill>
                  <a:schemeClr val="bg1"/>
                </a:solidFill>
              </a:rPr>
              <a:t>to </a:t>
            </a:r>
            <a:r>
              <a:rPr lang="en-US" sz="1969" b="1" dirty="0" smtClean="0">
                <a:solidFill>
                  <a:schemeClr val="bg1"/>
                </a:solidFill>
              </a:rPr>
              <a:t>August 7 with </a:t>
            </a:r>
            <a:r>
              <a:rPr lang="en-US" sz="1969" b="1" dirty="0">
                <a:solidFill>
                  <a:schemeClr val="bg1"/>
                </a:solidFill>
              </a:rPr>
              <a:t>rainfall and irrigation events during that time.</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9850" y="22092004"/>
            <a:ext cx="4041304" cy="5018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640" y="28320530"/>
            <a:ext cx="4504122" cy="54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24298" t="17589" r="18850" b="27078"/>
          <a:stretch/>
        </p:blipFill>
        <p:spPr>
          <a:xfrm>
            <a:off x="14381583" y="22143388"/>
            <a:ext cx="3814184" cy="4949687"/>
          </a:xfrm>
          <a:prstGeom prst="rect">
            <a:avLst/>
          </a:prstGeom>
          <a:ln w="12700">
            <a:solidFill>
              <a:schemeClr val="tx1"/>
            </a:solidFill>
          </a:ln>
        </p:spPr>
      </p:pic>
      <p:sp>
        <p:nvSpPr>
          <p:cNvPr id="8" name="TextBox 7"/>
          <p:cNvSpPr txBox="1"/>
          <p:nvPr/>
        </p:nvSpPr>
        <p:spPr>
          <a:xfrm>
            <a:off x="10251968" y="27167323"/>
            <a:ext cx="3552693" cy="698396"/>
          </a:xfrm>
          <a:prstGeom prst="rect">
            <a:avLst/>
          </a:prstGeom>
          <a:noFill/>
        </p:spPr>
        <p:txBody>
          <a:bodyPr wrap="square" rtlCol="0">
            <a:spAutoFit/>
          </a:bodyPr>
          <a:lstStyle/>
          <a:p>
            <a:pPr algn="ctr"/>
            <a:r>
              <a:rPr lang="en-US" sz="1969" b="1" dirty="0">
                <a:solidFill>
                  <a:schemeClr val="bg1"/>
                </a:solidFill>
              </a:rPr>
              <a:t>Figure 2. Watermark GMS soil moisture </a:t>
            </a:r>
            <a:r>
              <a:rPr lang="en-US" sz="1969" b="1" dirty="0" smtClean="0">
                <a:solidFill>
                  <a:schemeClr val="bg1"/>
                </a:solidFill>
              </a:rPr>
              <a:t>sensor.</a:t>
            </a:r>
            <a:endParaRPr lang="en-US" sz="1969" b="1" dirty="0">
              <a:solidFill>
                <a:schemeClr val="bg1"/>
              </a:solidFill>
            </a:endParaRPr>
          </a:p>
        </p:txBody>
      </p:sp>
      <p:sp>
        <p:nvSpPr>
          <p:cNvPr id="11" name="TextBox 10"/>
          <p:cNvSpPr txBox="1"/>
          <p:nvPr/>
        </p:nvSpPr>
        <p:spPr>
          <a:xfrm>
            <a:off x="1155738" y="27895311"/>
            <a:ext cx="7468493" cy="395365"/>
          </a:xfrm>
          <a:prstGeom prst="rect">
            <a:avLst/>
          </a:prstGeom>
          <a:noFill/>
        </p:spPr>
        <p:txBody>
          <a:bodyPr wrap="square" rtlCol="0">
            <a:spAutoFit/>
          </a:bodyPr>
          <a:lstStyle/>
          <a:p>
            <a:pPr algn="ctr"/>
            <a:r>
              <a:rPr lang="en-US" sz="1969" b="1" dirty="0">
                <a:solidFill>
                  <a:schemeClr val="bg1"/>
                </a:solidFill>
              </a:rPr>
              <a:t>Figure 1. Study </a:t>
            </a:r>
            <a:r>
              <a:rPr lang="en-US" sz="1969" b="1" dirty="0" smtClean="0">
                <a:solidFill>
                  <a:schemeClr val="bg1"/>
                </a:solidFill>
              </a:rPr>
              <a:t>area and sampling points.</a:t>
            </a:r>
            <a:endParaRPr lang="en-US" sz="1969" b="1" dirty="0">
              <a:solidFill>
                <a:schemeClr val="bg1"/>
              </a:solidFill>
            </a:endParaRPr>
          </a:p>
        </p:txBody>
      </p:sp>
      <p:sp>
        <p:nvSpPr>
          <p:cNvPr id="12" name="TextBox 11"/>
          <p:cNvSpPr txBox="1"/>
          <p:nvPr/>
        </p:nvSpPr>
        <p:spPr>
          <a:xfrm>
            <a:off x="14611542" y="27196915"/>
            <a:ext cx="3220679" cy="698396"/>
          </a:xfrm>
          <a:prstGeom prst="rect">
            <a:avLst/>
          </a:prstGeom>
          <a:noFill/>
        </p:spPr>
        <p:txBody>
          <a:bodyPr wrap="square" rtlCol="0">
            <a:spAutoFit/>
          </a:bodyPr>
          <a:lstStyle/>
          <a:p>
            <a:r>
              <a:rPr lang="en-US" sz="1969" b="1" dirty="0">
                <a:solidFill>
                  <a:schemeClr val="bg1"/>
                </a:solidFill>
              </a:rPr>
              <a:t>Figure 3. Watermark 900m data logger with sensors.</a:t>
            </a:r>
          </a:p>
        </p:txBody>
      </p:sp>
      <p:sp>
        <p:nvSpPr>
          <p:cNvPr id="19" name="TextBox 18"/>
          <p:cNvSpPr txBox="1"/>
          <p:nvPr/>
        </p:nvSpPr>
        <p:spPr>
          <a:xfrm>
            <a:off x="595449" y="33858524"/>
            <a:ext cx="4875313" cy="692729"/>
          </a:xfrm>
          <a:prstGeom prst="rect">
            <a:avLst/>
          </a:prstGeom>
          <a:noFill/>
        </p:spPr>
        <p:txBody>
          <a:bodyPr wrap="square" rtlCol="0">
            <a:spAutoFit/>
          </a:bodyPr>
          <a:lstStyle/>
          <a:p>
            <a:r>
              <a:rPr lang="en-US" sz="1969" b="1" dirty="0">
                <a:solidFill>
                  <a:schemeClr val="bg1"/>
                </a:solidFill>
              </a:rPr>
              <a:t>Figure 4. Flagging the </a:t>
            </a:r>
            <a:r>
              <a:rPr lang="en-US" sz="1969" b="1" dirty="0" smtClean="0">
                <a:solidFill>
                  <a:schemeClr val="bg1"/>
                </a:solidFill>
              </a:rPr>
              <a:t>field in 2018 </a:t>
            </a:r>
            <a:r>
              <a:rPr lang="en-US" sz="1969" b="1" dirty="0">
                <a:solidFill>
                  <a:schemeClr val="bg1"/>
                </a:solidFill>
              </a:rPr>
              <a:t>using the Trimble Yuma .</a:t>
            </a:r>
          </a:p>
        </p:txBody>
      </p:sp>
      <p:pic>
        <p:nvPicPr>
          <p:cNvPr id="1026" name="Picture 2" descr="G:\Brooksville Pictures\7-13-18\Pivot Irrigating far off.JPG"/>
          <p:cNvPicPr>
            <a:picLocks noChangeAspect="1" noChangeArrowheads="1"/>
          </p:cNvPicPr>
          <p:nvPr/>
        </p:nvPicPr>
        <p:blipFill rotWithShape="1">
          <a:blip r:embed="rId7">
            <a:extLst>
              <a:ext uri="{28A0092B-C50C-407E-A947-70E740481C1C}">
                <a14:useLocalDpi xmlns:a14="http://schemas.microsoft.com/office/drawing/2010/main" val="0"/>
              </a:ext>
            </a:extLst>
          </a:blip>
          <a:srcRect l="1992" t="37109" r="2844" b="21964"/>
          <a:stretch/>
        </p:blipFill>
        <p:spPr bwMode="auto">
          <a:xfrm>
            <a:off x="11536928" y="34863970"/>
            <a:ext cx="6717254" cy="162417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1494707" y="36544466"/>
            <a:ext cx="6572843" cy="395365"/>
          </a:xfrm>
          <a:prstGeom prst="rect">
            <a:avLst/>
          </a:prstGeom>
          <a:noFill/>
        </p:spPr>
        <p:txBody>
          <a:bodyPr wrap="square" rtlCol="0">
            <a:spAutoFit/>
          </a:bodyPr>
          <a:lstStyle/>
          <a:p>
            <a:r>
              <a:rPr lang="en-US" sz="1969" b="1" dirty="0">
                <a:solidFill>
                  <a:schemeClr val="bg1"/>
                </a:solidFill>
              </a:rPr>
              <a:t>Figure </a:t>
            </a:r>
            <a:r>
              <a:rPr lang="en-US" sz="1969" b="1" dirty="0" smtClean="0">
                <a:solidFill>
                  <a:schemeClr val="bg1"/>
                </a:solidFill>
              </a:rPr>
              <a:t>7. </a:t>
            </a:r>
            <a:r>
              <a:rPr lang="en-US" sz="1969" b="1" dirty="0">
                <a:solidFill>
                  <a:schemeClr val="bg1"/>
                </a:solidFill>
              </a:rPr>
              <a:t>Study site being irrigated by center pivot.</a:t>
            </a:r>
          </a:p>
        </p:txBody>
      </p:sp>
      <p:sp>
        <p:nvSpPr>
          <p:cNvPr id="17" name="TextBox 16"/>
          <p:cNvSpPr txBox="1"/>
          <p:nvPr/>
        </p:nvSpPr>
        <p:spPr>
          <a:xfrm>
            <a:off x="24522664" y="15854993"/>
            <a:ext cx="3004741" cy="395365"/>
          </a:xfrm>
          <a:prstGeom prst="rect">
            <a:avLst/>
          </a:prstGeom>
          <a:noFill/>
        </p:spPr>
        <p:txBody>
          <a:bodyPr wrap="square" rtlCol="0">
            <a:spAutoFit/>
          </a:bodyPr>
          <a:lstStyle/>
          <a:p>
            <a:r>
              <a:rPr lang="en-US" sz="1969" b="1" dirty="0">
                <a:solidFill>
                  <a:schemeClr val="bg1"/>
                </a:solidFill>
              </a:rPr>
              <a:t>Figure </a:t>
            </a:r>
            <a:r>
              <a:rPr lang="en-US" sz="1969" b="1" dirty="0" smtClean="0">
                <a:solidFill>
                  <a:schemeClr val="bg1"/>
                </a:solidFill>
              </a:rPr>
              <a:t>10. </a:t>
            </a:r>
            <a:r>
              <a:rPr lang="en-US" sz="1969" b="1" dirty="0">
                <a:solidFill>
                  <a:schemeClr val="bg1"/>
                </a:solidFill>
              </a:rPr>
              <a:t>Soil </a:t>
            </a:r>
            <a:r>
              <a:rPr lang="en-US" sz="1969" b="1" dirty="0" smtClean="0">
                <a:solidFill>
                  <a:schemeClr val="bg1"/>
                </a:solidFill>
              </a:rPr>
              <a:t>texture. </a:t>
            </a:r>
            <a:endParaRPr lang="en-US" sz="1969" b="1" dirty="0">
              <a:solidFill>
                <a:schemeClr val="bg1"/>
              </a:solidFill>
            </a:endParaRPr>
          </a:p>
        </p:txBody>
      </p:sp>
      <p:pic>
        <p:nvPicPr>
          <p:cNvPr id="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011403" y="344337"/>
            <a:ext cx="6140674" cy="893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9">
            <a:extLst>
              <a:ext uri="{28A0092B-C50C-407E-A947-70E740481C1C}">
                <a14:useLocalDpi xmlns:a14="http://schemas.microsoft.com/office/drawing/2010/main" val="0"/>
              </a:ext>
            </a:extLst>
          </a:blip>
          <a:srcRect t="27444" b="25181"/>
          <a:stretch/>
        </p:blipFill>
        <p:spPr>
          <a:xfrm>
            <a:off x="4311377" y="35326158"/>
            <a:ext cx="3452253" cy="1635524"/>
          </a:xfrm>
          <a:prstGeom prst="rect">
            <a:avLst/>
          </a:prstGeom>
          <a:ln w="12700">
            <a:solidFill>
              <a:schemeClr val="tx1"/>
            </a:solidFill>
          </a:ln>
        </p:spPr>
      </p:pic>
      <p:sp>
        <p:nvSpPr>
          <p:cNvPr id="14" name="TextBox 13"/>
          <p:cNvSpPr txBox="1"/>
          <p:nvPr/>
        </p:nvSpPr>
        <p:spPr>
          <a:xfrm>
            <a:off x="19908108" y="15864670"/>
            <a:ext cx="3030102" cy="395365"/>
          </a:xfrm>
          <a:prstGeom prst="rect">
            <a:avLst/>
          </a:prstGeom>
          <a:noFill/>
          <a:ln w="12700">
            <a:noFill/>
          </a:ln>
        </p:spPr>
        <p:txBody>
          <a:bodyPr wrap="square" rtlCol="0">
            <a:spAutoFit/>
          </a:bodyPr>
          <a:lstStyle/>
          <a:p>
            <a:r>
              <a:rPr lang="en-US" sz="1969" b="1" dirty="0">
                <a:solidFill>
                  <a:schemeClr val="bg1"/>
                </a:solidFill>
              </a:rPr>
              <a:t>Figure 9</a:t>
            </a:r>
            <a:r>
              <a:rPr lang="en-US" sz="1969" b="1" dirty="0" smtClean="0">
                <a:solidFill>
                  <a:schemeClr val="bg1"/>
                </a:solidFill>
              </a:rPr>
              <a:t>. </a:t>
            </a:r>
            <a:r>
              <a:rPr lang="en-US" sz="1969" b="1" dirty="0">
                <a:solidFill>
                  <a:schemeClr val="bg1"/>
                </a:solidFill>
              </a:rPr>
              <a:t>DEM of </a:t>
            </a:r>
            <a:r>
              <a:rPr lang="en-US" sz="1969" b="1" dirty="0" smtClean="0">
                <a:solidFill>
                  <a:schemeClr val="bg1"/>
                </a:solidFill>
              </a:rPr>
              <a:t>field.</a:t>
            </a:r>
            <a:endParaRPr lang="en-US" sz="1969" b="1" dirty="0">
              <a:solidFill>
                <a:schemeClr val="bg1"/>
              </a:solidFill>
            </a:endParaRPr>
          </a:p>
        </p:txBody>
      </p:sp>
      <p:sp>
        <p:nvSpPr>
          <p:cNvPr id="14345" name="TextBox 14344"/>
          <p:cNvSpPr txBox="1"/>
          <p:nvPr/>
        </p:nvSpPr>
        <p:spPr>
          <a:xfrm flipH="1">
            <a:off x="31156778" y="15837970"/>
            <a:ext cx="5021975" cy="395365"/>
          </a:xfrm>
          <a:prstGeom prst="rect">
            <a:avLst/>
          </a:prstGeom>
          <a:noFill/>
          <a:ln w="12700">
            <a:noFill/>
          </a:ln>
        </p:spPr>
        <p:txBody>
          <a:bodyPr wrap="square" rtlCol="0">
            <a:spAutoFit/>
          </a:bodyPr>
          <a:lstStyle/>
          <a:p>
            <a:r>
              <a:rPr lang="en-US" sz="1969" b="1" dirty="0">
                <a:solidFill>
                  <a:schemeClr val="bg1"/>
                </a:solidFill>
              </a:rPr>
              <a:t>Figure </a:t>
            </a:r>
            <a:r>
              <a:rPr lang="en-US" sz="1969" b="1" dirty="0" smtClean="0">
                <a:solidFill>
                  <a:schemeClr val="bg1"/>
                </a:solidFill>
              </a:rPr>
              <a:t>11. 2018 and 2019 </a:t>
            </a:r>
            <a:r>
              <a:rPr lang="en-US" sz="1969" b="1" dirty="0">
                <a:solidFill>
                  <a:schemeClr val="bg1"/>
                </a:solidFill>
              </a:rPr>
              <a:t>Yield </a:t>
            </a:r>
            <a:r>
              <a:rPr lang="en-US" sz="1969" b="1" dirty="0" smtClean="0">
                <a:solidFill>
                  <a:schemeClr val="bg1"/>
                </a:solidFill>
              </a:rPr>
              <a:t>maps. </a:t>
            </a:r>
            <a:endParaRPr lang="en-US" sz="1969" b="1" dirty="0">
              <a:solidFill>
                <a:schemeClr val="bg1"/>
              </a:solidFill>
            </a:endParaRPr>
          </a:p>
        </p:txBody>
      </p:sp>
      <p:sp>
        <p:nvSpPr>
          <p:cNvPr id="14337" name="TextBox 14336"/>
          <p:cNvSpPr txBox="1"/>
          <p:nvPr/>
        </p:nvSpPr>
        <p:spPr>
          <a:xfrm>
            <a:off x="615691" y="3354220"/>
            <a:ext cx="17451859" cy="5531194"/>
          </a:xfrm>
          <a:prstGeom prst="rect">
            <a:avLst/>
          </a:prstGeom>
          <a:noFill/>
        </p:spPr>
        <p:txBody>
          <a:bodyPr wrap="square" rtlCol="0">
            <a:spAutoFit/>
          </a:bodyPr>
          <a:lstStyle/>
          <a:p>
            <a:pPr algn="ctr" fontAlgn="base">
              <a:spcBef>
                <a:spcPct val="0"/>
              </a:spcBef>
              <a:spcAft>
                <a:spcPct val="0"/>
              </a:spcAft>
            </a:pPr>
            <a:r>
              <a:rPr lang="en-US" sz="3938" b="1" dirty="0">
                <a:solidFill>
                  <a:prstClr val="white"/>
                </a:solidFill>
              </a:rPr>
              <a:t>Background</a:t>
            </a:r>
          </a:p>
          <a:p>
            <a:pPr algn="just" fontAlgn="base">
              <a:spcBef>
                <a:spcPct val="0"/>
              </a:spcBef>
              <a:spcAft>
                <a:spcPct val="0"/>
              </a:spcAft>
            </a:pPr>
            <a:r>
              <a:rPr lang="en-US" sz="2855" b="1" dirty="0">
                <a:solidFill>
                  <a:prstClr val="white"/>
                </a:solidFill>
              </a:rPr>
              <a:t>There have been numerous studies characterizing and estimating soil moisture, particularly as it relates to </a:t>
            </a:r>
            <a:r>
              <a:rPr lang="en-US" sz="2855" b="1" dirty="0" smtClean="0">
                <a:solidFill>
                  <a:prstClr val="white"/>
                </a:solidFill>
              </a:rPr>
              <a:t>irrigation, but most of this work has focused only on the top portion of the soil profile. </a:t>
            </a:r>
            <a:r>
              <a:rPr lang="en-US" sz="2855" b="1" dirty="0">
                <a:solidFill>
                  <a:prstClr val="white"/>
                </a:solidFill>
              </a:rPr>
              <a:t>Due to heterogeneous </a:t>
            </a:r>
            <a:r>
              <a:rPr lang="en-US" sz="2855" b="1" dirty="0" smtClean="0">
                <a:solidFill>
                  <a:prstClr val="white"/>
                </a:solidFill>
              </a:rPr>
              <a:t>soils and variability </a:t>
            </a:r>
            <a:r>
              <a:rPr lang="en-US" sz="2855" b="1" dirty="0">
                <a:solidFill>
                  <a:prstClr val="white"/>
                </a:solidFill>
              </a:rPr>
              <a:t>of </a:t>
            </a:r>
            <a:r>
              <a:rPr lang="en-US" sz="2855" b="1" dirty="0" smtClean="0">
                <a:solidFill>
                  <a:prstClr val="white"/>
                </a:solidFill>
              </a:rPr>
              <a:t>vegetation and topography, </a:t>
            </a:r>
            <a:r>
              <a:rPr lang="en-US" sz="2855" b="1" dirty="0">
                <a:solidFill>
                  <a:prstClr val="white"/>
                </a:solidFill>
              </a:rPr>
              <a:t>soil moisture can be variable over space and time, making irrigation decisions a challenge at times. In Northeast Mississippi, producers must conserve water due to limited surface water sources and deep ground water sources that are expensive to access. In Mississippi, Watermark Granular Matrix Sensors (GMS) </a:t>
            </a:r>
            <a:r>
              <a:rPr lang="en-US" sz="2855" b="1" dirty="0" smtClean="0">
                <a:solidFill>
                  <a:prstClr val="white"/>
                </a:solidFill>
              </a:rPr>
              <a:t>are commonly </a:t>
            </a:r>
            <a:r>
              <a:rPr lang="en-US" sz="2855" b="1" dirty="0">
                <a:solidFill>
                  <a:prstClr val="white"/>
                </a:solidFill>
              </a:rPr>
              <a:t>used </a:t>
            </a:r>
            <a:r>
              <a:rPr lang="en-US" sz="2855" b="1" dirty="0" smtClean="0">
                <a:solidFill>
                  <a:prstClr val="white"/>
                </a:solidFill>
              </a:rPr>
              <a:t>to determine irrigation timing because </a:t>
            </a:r>
            <a:r>
              <a:rPr lang="en-US" sz="2855" b="1" dirty="0">
                <a:solidFill>
                  <a:prstClr val="white"/>
                </a:solidFill>
              </a:rPr>
              <a:t>they are relatively inexpensive and easy to use. Soil moisture sensors have been shown to decrease water usage while maintaining yields, and even sometimes boost yields because of a better understanding of plant water needs. Questions remain about the best placement and density of these sensors across a field. Where do producers place the sensors, and how many do they need for the most efficient irrigation applications?    </a:t>
            </a:r>
          </a:p>
        </p:txBody>
      </p:sp>
      <p:sp>
        <p:nvSpPr>
          <p:cNvPr id="14348" name="TextBox 14347"/>
          <p:cNvSpPr txBox="1"/>
          <p:nvPr/>
        </p:nvSpPr>
        <p:spPr>
          <a:xfrm>
            <a:off x="657272" y="8429618"/>
            <a:ext cx="17451859" cy="3637342"/>
          </a:xfrm>
          <a:prstGeom prst="rect">
            <a:avLst/>
          </a:prstGeom>
          <a:noFill/>
        </p:spPr>
        <p:txBody>
          <a:bodyPr wrap="square" rtlCol="0">
            <a:spAutoFit/>
          </a:bodyPr>
          <a:lstStyle/>
          <a:p>
            <a:pPr fontAlgn="base">
              <a:spcBef>
                <a:spcPct val="0"/>
              </a:spcBef>
              <a:spcAft>
                <a:spcPct val="0"/>
              </a:spcAft>
            </a:pPr>
            <a:endParaRPr lang="en-US" sz="984" b="1" dirty="0">
              <a:solidFill>
                <a:prstClr val="white"/>
              </a:solidFill>
            </a:endParaRPr>
          </a:p>
          <a:p>
            <a:pPr fontAlgn="base">
              <a:spcBef>
                <a:spcPct val="0"/>
              </a:spcBef>
              <a:spcAft>
                <a:spcPct val="0"/>
              </a:spcAft>
            </a:pPr>
            <a:endParaRPr lang="en-US" sz="984" b="1" dirty="0">
              <a:solidFill>
                <a:prstClr val="white"/>
              </a:solidFill>
            </a:endParaRPr>
          </a:p>
          <a:p>
            <a:pPr algn="ctr" fontAlgn="base">
              <a:spcBef>
                <a:spcPct val="0"/>
              </a:spcBef>
              <a:spcAft>
                <a:spcPct val="0"/>
              </a:spcAft>
            </a:pPr>
            <a:r>
              <a:rPr lang="en-US" sz="3938" b="1" dirty="0">
                <a:solidFill>
                  <a:prstClr val="white"/>
                </a:solidFill>
              </a:rPr>
              <a:t>Project Objectives      </a:t>
            </a:r>
          </a:p>
          <a:p>
            <a:pPr marL="1184538" indent="-626650" defTabSz="734477" fontAlgn="base">
              <a:spcBef>
                <a:spcPct val="0"/>
              </a:spcBef>
              <a:spcAft>
                <a:spcPct val="0"/>
              </a:spcAft>
            </a:pPr>
            <a:r>
              <a:rPr lang="en-US" sz="2363" b="1" dirty="0">
                <a:solidFill>
                  <a:prstClr val="white"/>
                </a:solidFill>
              </a:rPr>
              <a:t>1.	</a:t>
            </a:r>
            <a:r>
              <a:rPr lang="en-US" sz="2855" b="1" dirty="0">
                <a:solidFill>
                  <a:prstClr val="white"/>
                </a:solidFill>
              </a:rPr>
              <a:t>Measure in-field spatial and temporal variability of soil moisture in the active rooting </a:t>
            </a:r>
            <a:r>
              <a:rPr lang="en-US" sz="2855" b="1" dirty="0" smtClean="0">
                <a:solidFill>
                  <a:prstClr val="white"/>
                </a:solidFill>
              </a:rPr>
              <a:t>zone </a:t>
            </a:r>
            <a:r>
              <a:rPr lang="en-US" sz="2855" b="1" dirty="0">
                <a:solidFill>
                  <a:prstClr val="white"/>
                </a:solidFill>
              </a:rPr>
              <a:t>using Watermark GMS sensors.</a:t>
            </a:r>
          </a:p>
          <a:p>
            <a:pPr marL="1184538" indent="-626650" defTabSz="734477" fontAlgn="base">
              <a:spcBef>
                <a:spcPct val="0"/>
              </a:spcBef>
              <a:spcAft>
                <a:spcPct val="0"/>
              </a:spcAft>
            </a:pPr>
            <a:r>
              <a:rPr lang="en-US" sz="2855" b="1" dirty="0">
                <a:solidFill>
                  <a:prstClr val="white"/>
                </a:solidFill>
              </a:rPr>
              <a:t>2.	Evaluate the correlation of root zone soil moisture to soil </a:t>
            </a:r>
            <a:r>
              <a:rPr lang="en-US" sz="2855" b="1" dirty="0" smtClean="0">
                <a:solidFill>
                  <a:prstClr val="white"/>
                </a:solidFill>
              </a:rPr>
              <a:t>texture, topography, and </a:t>
            </a:r>
            <a:r>
              <a:rPr lang="en-US" sz="2855" b="1" dirty="0">
                <a:solidFill>
                  <a:prstClr val="white"/>
                </a:solidFill>
              </a:rPr>
              <a:t>vegetative characteristics.</a:t>
            </a:r>
          </a:p>
          <a:p>
            <a:pPr marL="1184538" indent="-626650" defTabSz="734477" fontAlgn="base">
              <a:spcBef>
                <a:spcPct val="0"/>
              </a:spcBef>
              <a:spcAft>
                <a:spcPct val="0"/>
              </a:spcAft>
              <a:buAutoNum type="arabicPeriod" startAt="3"/>
            </a:pPr>
            <a:r>
              <a:rPr lang="en-US" sz="2855" b="1" dirty="0">
                <a:solidFill>
                  <a:prstClr val="white"/>
                </a:solidFill>
              </a:rPr>
              <a:t>Determine if the variability of in-field soil moisture is great enough to indicate a different irrigation schedule for different areas of the field. </a:t>
            </a:r>
          </a:p>
        </p:txBody>
      </p:sp>
      <p:sp>
        <p:nvSpPr>
          <p:cNvPr id="50" name="TextBox 49"/>
          <p:cNvSpPr txBox="1"/>
          <p:nvPr/>
        </p:nvSpPr>
        <p:spPr>
          <a:xfrm>
            <a:off x="657272" y="12017433"/>
            <a:ext cx="17462333" cy="9924705"/>
          </a:xfrm>
          <a:prstGeom prst="rect">
            <a:avLst/>
          </a:prstGeom>
          <a:noFill/>
        </p:spPr>
        <p:txBody>
          <a:bodyPr wrap="square" rtlCol="0">
            <a:spAutoFit/>
          </a:bodyPr>
          <a:lstStyle/>
          <a:p>
            <a:pPr algn="ctr" fontAlgn="base">
              <a:spcBef>
                <a:spcPct val="0"/>
              </a:spcBef>
              <a:spcAft>
                <a:spcPct val="0"/>
              </a:spcAft>
            </a:pPr>
            <a:r>
              <a:rPr lang="en-US" sz="3938" b="1" dirty="0">
                <a:solidFill>
                  <a:prstClr val="white"/>
                </a:solidFill>
              </a:rPr>
              <a:t>Study Site and Methodology</a:t>
            </a:r>
          </a:p>
          <a:p>
            <a:pPr algn="just" defTabSz="1125155" fontAlgn="base">
              <a:spcBef>
                <a:spcPct val="0"/>
              </a:spcBef>
              <a:spcAft>
                <a:spcPct val="0"/>
              </a:spcAft>
            </a:pPr>
            <a:r>
              <a:rPr lang="en-US" sz="2855" b="1" dirty="0">
                <a:solidFill>
                  <a:prstClr val="white"/>
                </a:solidFill>
              </a:rPr>
              <a:t>The study </a:t>
            </a:r>
            <a:r>
              <a:rPr lang="en-US" sz="2855" b="1" dirty="0" smtClean="0">
                <a:solidFill>
                  <a:prstClr val="white"/>
                </a:solidFill>
              </a:rPr>
              <a:t>has been conducted </a:t>
            </a:r>
            <a:r>
              <a:rPr lang="en-US" sz="2855" b="1" dirty="0">
                <a:solidFill>
                  <a:prstClr val="white"/>
                </a:solidFill>
              </a:rPr>
              <a:t>during the </a:t>
            </a:r>
            <a:r>
              <a:rPr lang="en-US" sz="2855" b="1" dirty="0" smtClean="0">
                <a:solidFill>
                  <a:prstClr val="white"/>
                </a:solidFill>
              </a:rPr>
              <a:t>2018 and 2019 </a:t>
            </a:r>
            <a:r>
              <a:rPr lang="en-US" sz="2855" b="1" dirty="0">
                <a:solidFill>
                  <a:prstClr val="white"/>
                </a:solidFill>
              </a:rPr>
              <a:t>growing </a:t>
            </a:r>
            <a:r>
              <a:rPr lang="en-US" sz="2855" b="1" dirty="0" smtClean="0">
                <a:solidFill>
                  <a:prstClr val="white"/>
                </a:solidFill>
              </a:rPr>
              <a:t>seasons </a:t>
            </a:r>
            <a:r>
              <a:rPr lang="en-US" sz="2855" b="1" dirty="0">
                <a:solidFill>
                  <a:prstClr val="white"/>
                </a:solidFill>
              </a:rPr>
              <a:t>on </a:t>
            </a:r>
            <a:r>
              <a:rPr lang="en-US" sz="2855" b="1" dirty="0" smtClean="0">
                <a:solidFill>
                  <a:prstClr val="white"/>
                </a:solidFill>
              </a:rPr>
              <a:t>an 18-ha </a:t>
            </a:r>
            <a:r>
              <a:rPr lang="en-US" sz="2855" b="1" dirty="0">
                <a:solidFill>
                  <a:prstClr val="white"/>
                </a:solidFill>
              </a:rPr>
              <a:t>production field in </a:t>
            </a:r>
            <a:r>
              <a:rPr lang="en-US" sz="2855" b="1" dirty="0" smtClean="0">
                <a:solidFill>
                  <a:prstClr val="white"/>
                </a:solidFill>
              </a:rPr>
              <a:t>a soybean/corn </a:t>
            </a:r>
            <a:r>
              <a:rPr lang="en-US" sz="2855" b="1" dirty="0">
                <a:solidFill>
                  <a:prstClr val="white"/>
                </a:solidFill>
              </a:rPr>
              <a:t>rotation under center pivot irrigation near Brooksville, MS. The producer allowed us to use the field as we needed to execute our study. He also provided us with information about his management practices, gave us remote access to monitor the flow meter attached to the pivot, and supplied yield data from the field. Watermark GMS sensors were used to measure soil </a:t>
            </a:r>
            <a:r>
              <a:rPr lang="en-US" sz="2855" b="1" dirty="0" smtClean="0">
                <a:solidFill>
                  <a:prstClr val="white"/>
                </a:solidFill>
              </a:rPr>
              <a:t>water tension under the pivot </a:t>
            </a:r>
            <a:r>
              <a:rPr lang="en-US" sz="2855" b="1" dirty="0">
                <a:solidFill>
                  <a:prstClr val="white"/>
                </a:solidFill>
              </a:rPr>
              <a:t>at 12- and 24-inch </a:t>
            </a:r>
            <a:r>
              <a:rPr lang="en-US" sz="2855" b="1" dirty="0" smtClean="0">
                <a:solidFill>
                  <a:prstClr val="white"/>
                </a:solidFill>
              </a:rPr>
              <a:t>depths in 2018  for the soybean crop; an additional sensor was added at 30 inches in 2019 for the corn crop. </a:t>
            </a:r>
            <a:r>
              <a:rPr lang="en-US" sz="2855" b="1" dirty="0">
                <a:solidFill>
                  <a:prstClr val="white"/>
                </a:solidFill>
              </a:rPr>
              <a:t>Farm Works software was utilized on a Trimble Yuma tablet to create and traverse a 55-m </a:t>
            </a:r>
            <a:r>
              <a:rPr lang="en-US" sz="2855" b="1" dirty="0" smtClean="0">
                <a:solidFill>
                  <a:prstClr val="white"/>
                </a:solidFill>
              </a:rPr>
              <a:t>grid. The sensor sets </a:t>
            </a:r>
            <a:r>
              <a:rPr lang="en-US" sz="2855" b="1" dirty="0">
                <a:solidFill>
                  <a:prstClr val="white"/>
                </a:solidFill>
              </a:rPr>
              <a:t>were installed at the center point of each </a:t>
            </a:r>
            <a:r>
              <a:rPr lang="en-US" sz="2855" b="1" dirty="0" smtClean="0">
                <a:solidFill>
                  <a:prstClr val="white"/>
                </a:solidFill>
              </a:rPr>
              <a:t>grid cell, resulting in 44 </a:t>
            </a:r>
            <a:r>
              <a:rPr lang="en-US" sz="2855" b="1" dirty="0">
                <a:solidFill>
                  <a:prstClr val="white"/>
                </a:solidFill>
              </a:rPr>
              <a:t>point locations </a:t>
            </a:r>
            <a:r>
              <a:rPr lang="en-US" sz="2855" b="1" dirty="0" smtClean="0">
                <a:solidFill>
                  <a:prstClr val="white"/>
                </a:solidFill>
              </a:rPr>
              <a:t>irrigated by </a:t>
            </a:r>
            <a:r>
              <a:rPr lang="en-US" sz="2855" b="1" dirty="0">
                <a:solidFill>
                  <a:prstClr val="white"/>
                </a:solidFill>
              </a:rPr>
              <a:t>the pivot. </a:t>
            </a:r>
            <a:r>
              <a:rPr lang="en-US" sz="2855" b="1" dirty="0" smtClean="0">
                <a:solidFill>
                  <a:prstClr val="white"/>
                </a:solidFill>
              </a:rPr>
              <a:t>Sensors </a:t>
            </a:r>
            <a:r>
              <a:rPr lang="en-US" sz="2855" b="1" dirty="0">
                <a:solidFill>
                  <a:prstClr val="white"/>
                </a:solidFill>
              </a:rPr>
              <a:t>were </a:t>
            </a:r>
            <a:r>
              <a:rPr lang="en-US" sz="2855" b="1" dirty="0" smtClean="0">
                <a:solidFill>
                  <a:prstClr val="white"/>
                </a:solidFill>
              </a:rPr>
              <a:t>installed between </a:t>
            </a:r>
            <a:r>
              <a:rPr lang="en-US" sz="2855" b="1" dirty="0">
                <a:solidFill>
                  <a:prstClr val="white"/>
                </a:solidFill>
              </a:rPr>
              <a:t>May 23 and June 15 </a:t>
            </a:r>
            <a:r>
              <a:rPr lang="en-US" sz="2855" b="1" dirty="0" smtClean="0">
                <a:solidFill>
                  <a:prstClr val="white"/>
                </a:solidFill>
              </a:rPr>
              <a:t>for the 2018 growing season and on May 2 for the 2019 growing season. The sensors were connected </a:t>
            </a:r>
            <a:r>
              <a:rPr lang="en-US" sz="2855" b="1" dirty="0">
                <a:solidFill>
                  <a:prstClr val="white"/>
                </a:solidFill>
              </a:rPr>
              <a:t>to a data logger which recorded hourly soil tension measurements. </a:t>
            </a:r>
            <a:r>
              <a:rPr lang="en-US" sz="2855" b="1" dirty="0" smtClean="0">
                <a:solidFill>
                  <a:prstClr val="white"/>
                </a:solidFill>
              </a:rPr>
              <a:t>Each week during the growing season, soil tension measurements were </a:t>
            </a:r>
            <a:r>
              <a:rPr lang="en-US" sz="2855" b="1" dirty="0">
                <a:solidFill>
                  <a:prstClr val="white"/>
                </a:solidFill>
              </a:rPr>
              <a:t>downloaded from the data </a:t>
            </a:r>
            <a:r>
              <a:rPr lang="en-US" sz="2855" b="1" dirty="0" smtClean="0">
                <a:solidFill>
                  <a:prstClr val="white"/>
                </a:solidFill>
              </a:rPr>
              <a:t>loggers, and </a:t>
            </a:r>
            <a:r>
              <a:rPr lang="en-US" sz="2855" b="1" dirty="0">
                <a:solidFill>
                  <a:prstClr val="white"/>
                </a:solidFill>
              </a:rPr>
              <a:t>leaf area index (LAI) and plant height measurements were </a:t>
            </a:r>
            <a:r>
              <a:rPr lang="en-US" sz="2855" b="1" dirty="0" smtClean="0">
                <a:solidFill>
                  <a:prstClr val="white"/>
                </a:solidFill>
              </a:rPr>
              <a:t>recorded for each grid cell. </a:t>
            </a:r>
            <a:r>
              <a:rPr lang="en-US" sz="2855" b="1" dirty="0">
                <a:solidFill>
                  <a:prstClr val="white"/>
                </a:solidFill>
              </a:rPr>
              <a:t>In addition, 24-inch </a:t>
            </a:r>
            <a:r>
              <a:rPr lang="en-US" sz="2855" b="1" dirty="0" smtClean="0">
                <a:solidFill>
                  <a:prstClr val="white"/>
                </a:solidFill>
              </a:rPr>
              <a:t>composite soil </a:t>
            </a:r>
            <a:r>
              <a:rPr lang="en-US" sz="2855" b="1" dirty="0">
                <a:solidFill>
                  <a:prstClr val="white"/>
                </a:solidFill>
              </a:rPr>
              <a:t>samples </a:t>
            </a:r>
            <a:r>
              <a:rPr lang="en-US" sz="2855" b="1" dirty="0" smtClean="0">
                <a:solidFill>
                  <a:prstClr val="white"/>
                </a:solidFill>
              </a:rPr>
              <a:t>were collected and analyzed for each grid cell, </a:t>
            </a:r>
            <a:r>
              <a:rPr lang="en-US" sz="2855" b="1" dirty="0">
                <a:solidFill>
                  <a:prstClr val="white"/>
                </a:solidFill>
              </a:rPr>
              <a:t>to determine the soil texture throughout the soybean active rooting zone. The producer was given soil moisture maps from the field and soil analysis results</a:t>
            </a:r>
            <a:r>
              <a:rPr lang="en-US" sz="2855" b="1" dirty="0" smtClean="0">
                <a:solidFill>
                  <a:prstClr val="white"/>
                </a:solidFill>
              </a:rPr>
              <a:t>. Interpolation maps were created to show the spatial variability of the </a:t>
            </a:r>
            <a:r>
              <a:rPr lang="en-US" sz="2855" b="1" dirty="0" smtClean="0">
                <a:solidFill>
                  <a:prstClr val="white"/>
                </a:solidFill>
              </a:rPr>
              <a:t>LAI, plant height, and soil tension </a:t>
            </a:r>
            <a:r>
              <a:rPr lang="en-US" sz="2855" b="1" dirty="0" smtClean="0">
                <a:solidFill>
                  <a:prstClr val="white"/>
                </a:solidFill>
              </a:rPr>
              <a:t>across the field using inverse distance weighted (IDW) interpolation in ArcMap. Also, the measured data from LAI, plant height, and soil tension were used in scatter plots to model the relationships between the variables. The </a:t>
            </a:r>
            <a:r>
              <a:rPr lang="en-US" sz="2855" b="1" dirty="0">
                <a:solidFill>
                  <a:prstClr val="white"/>
                </a:solidFill>
              </a:rPr>
              <a:t>data from five points </a:t>
            </a:r>
            <a:r>
              <a:rPr lang="en-US" sz="2855" b="1" dirty="0" smtClean="0">
                <a:solidFill>
                  <a:prstClr val="white"/>
                </a:solidFill>
              </a:rPr>
              <a:t>irrigated only </a:t>
            </a:r>
            <a:r>
              <a:rPr lang="en-US" sz="2855" b="1" dirty="0">
                <a:solidFill>
                  <a:prstClr val="white"/>
                </a:solidFill>
              </a:rPr>
              <a:t>by the end gun of the pivot were </a:t>
            </a:r>
            <a:r>
              <a:rPr lang="en-US" sz="2855" b="1" dirty="0" smtClean="0">
                <a:solidFill>
                  <a:prstClr val="white"/>
                </a:solidFill>
              </a:rPr>
              <a:t>removed from the analysis </a:t>
            </a:r>
            <a:r>
              <a:rPr lang="en-US" sz="2855" b="1" dirty="0">
                <a:solidFill>
                  <a:prstClr val="white"/>
                </a:solidFill>
              </a:rPr>
              <a:t>because they were </a:t>
            </a:r>
            <a:r>
              <a:rPr lang="en-US" sz="2855" b="1" dirty="0" smtClean="0">
                <a:solidFill>
                  <a:prstClr val="white"/>
                </a:solidFill>
              </a:rPr>
              <a:t>not receiving the same amount of irrigation water </a:t>
            </a:r>
            <a:r>
              <a:rPr lang="en-US" sz="2855" b="1" dirty="0">
                <a:solidFill>
                  <a:prstClr val="white"/>
                </a:solidFill>
              </a:rPr>
              <a:t>and were acting as outliers in the </a:t>
            </a:r>
            <a:r>
              <a:rPr lang="en-US" sz="2855" b="1" dirty="0" smtClean="0">
                <a:solidFill>
                  <a:prstClr val="white"/>
                </a:solidFill>
              </a:rPr>
              <a:t>data. </a:t>
            </a:r>
            <a:endParaRPr lang="en-US" sz="2855" b="1" dirty="0">
              <a:solidFill>
                <a:prstClr val="white"/>
              </a:solidFill>
            </a:endParaRPr>
          </a:p>
        </p:txBody>
      </p:sp>
      <p:sp>
        <p:nvSpPr>
          <p:cNvPr id="14350" name="TextBox 14349"/>
          <p:cNvSpPr txBox="1"/>
          <p:nvPr/>
        </p:nvSpPr>
        <p:spPr>
          <a:xfrm>
            <a:off x="3623000" y="34311264"/>
            <a:ext cx="5132168" cy="758797"/>
          </a:xfrm>
          <a:prstGeom prst="rect">
            <a:avLst/>
          </a:prstGeom>
          <a:noFill/>
        </p:spPr>
        <p:txBody>
          <a:bodyPr wrap="square" rtlCol="0">
            <a:spAutoFit/>
          </a:bodyPr>
          <a:lstStyle/>
          <a:p>
            <a:r>
              <a:rPr lang="en-US" sz="4331" b="1" dirty="0">
                <a:solidFill>
                  <a:schemeClr val="bg1"/>
                </a:solidFill>
              </a:rPr>
              <a:t>Funding </a:t>
            </a:r>
            <a:r>
              <a:rPr lang="en-US" sz="4331" b="1" dirty="0" smtClean="0">
                <a:solidFill>
                  <a:schemeClr val="bg1"/>
                </a:solidFill>
              </a:rPr>
              <a:t>Agencies</a:t>
            </a:r>
            <a:endParaRPr lang="en-US" sz="4331" b="1" dirty="0">
              <a:solidFill>
                <a:schemeClr val="bg1"/>
              </a:solidFill>
            </a:endParaRPr>
          </a:p>
        </p:txBody>
      </p:sp>
      <p:sp>
        <p:nvSpPr>
          <p:cNvPr id="14351" name="TextBox 14350"/>
          <p:cNvSpPr txBox="1"/>
          <p:nvPr/>
        </p:nvSpPr>
        <p:spPr>
          <a:xfrm>
            <a:off x="19275513" y="25992720"/>
            <a:ext cx="18132340" cy="8167300"/>
          </a:xfrm>
          <a:prstGeom prst="rect">
            <a:avLst/>
          </a:prstGeom>
          <a:noFill/>
        </p:spPr>
        <p:txBody>
          <a:bodyPr wrap="square" rtlCol="0">
            <a:spAutoFit/>
          </a:bodyPr>
          <a:lstStyle/>
          <a:p>
            <a:pPr algn="ctr" fontAlgn="base">
              <a:spcBef>
                <a:spcPct val="0"/>
              </a:spcBef>
              <a:spcAft>
                <a:spcPct val="0"/>
              </a:spcAft>
            </a:pPr>
            <a:r>
              <a:rPr lang="en-US" sz="3938" b="1" dirty="0">
                <a:solidFill>
                  <a:prstClr val="white"/>
                </a:solidFill>
              </a:rPr>
              <a:t>Conclusions</a:t>
            </a:r>
          </a:p>
          <a:p>
            <a:pPr algn="just" fontAlgn="base">
              <a:spcBef>
                <a:spcPct val="0"/>
              </a:spcBef>
              <a:spcAft>
                <a:spcPct val="0"/>
              </a:spcAft>
            </a:pPr>
            <a:r>
              <a:rPr lang="en-US" sz="2855" b="1" dirty="0">
                <a:solidFill>
                  <a:prstClr val="white"/>
                </a:solidFill>
              </a:rPr>
              <a:t>The </a:t>
            </a:r>
            <a:r>
              <a:rPr lang="en-US" sz="2855" b="1" dirty="0" smtClean="0">
                <a:solidFill>
                  <a:prstClr val="white"/>
                </a:solidFill>
              </a:rPr>
              <a:t>digital elevation model (DEM) </a:t>
            </a:r>
            <a:r>
              <a:rPr lang="en-US" sz="2855" b="1" dirty="0">
                <a:solidFill>
                  <a:prstClr val="white"/>
                </a:solidFill>
              </a:rPr>
              <a:t>in </a:t>
            </a:r>
            <a:r>
              <a:rPr lang="en-US" sz="2855" b="1" dirty="0" smtClean="0">
                <a:solidFill>
                  <a:prstClr val="white"/>
                </a:solidFill>
              </a:rPr>
              <a:t>Fig. 9 </a:t>
            </a:r>
            <a:r>
              <a:rPr lang="en-US" sz="2855" b="1" dirty="0">
                <a:solidFill>
                  <a:prstClr val="white"/>
                </a:solidFill>
              </a:rPr>
              <a:t>represents the topography of the field. There is a relatively large elevation difference of </a:t>
            </a:r>
            <a:r>
              <a:rPr lang="en-US" sz="2855" b="1" dirty="0" smtClean="0">
                <a:solidFill>
                  <a:prstClr val="white"/>
                </a:solidFill>
              </a:rPr>
              <a:t>6 meters between </a:t>
            </a:r>
            <a:r>
              <a:rPr lang="en-US" sz="2855" b="1" dirty="0">
                <a:solidFill>
                  <a:prstClr val="white"/>
                </a:solidFill>
              </a:rPr>
              <a:t>the highest and lowest points in the field. </a:t>
            </a:r>
            <a:r>
              <a:rPr lang="en-US" sz="2855" b="1" dirty="0" smtClean="0">
                <a:solidFill>
                  <a:prstClr val="white"/>
                </a:solidFill>
              </a:rPr>
              <a:t>Fig. 10 shows the </a:t>
            </a:r>
            <a:r>
              <a:rPr lang="en-US" sz="2855" b="1" dirty="0">
                <a:solidFill>
                  <a:prstClr val="white"/>
                </a:solidFill>
              </a:rPr>
              <a:t>primary soil </a:t>
            </a:r>
            <a:r>
              <a:rPr lang="en-US" sz="2855" b="1" dirty="0" smtClean="0">
                <a:solidFill>
                  <a:prstClr val="white"/>
                </a:solidFill>
              </a:rPr>
              <a:t>type, which is silty </a:t>
            </a:r>
            <a:r>
              <a:rPr lang="en-US" sz="2855" b="1" dirty="0">
                <a:solidFill>
                  <a:prstClr val="white"/>
                </a:solidFill>
              </a:rPr>
              <a:t>clay </a:t>
            </a:r>
            <a:r>
              <a:rPr lang="en-US" sz="2855" b="1" dirty="0" smtClean="0">
                <a:solidFill>
                  <a:prstClr val="white"/>
                </a:solidFill>
              </a:rPr>
              <a:t>loam. The field has a homogenous soil type over </a:t>
            </a:r>
            <a:r>
              <a:rPr lang="en-US" sz="2855" b="1" dirty="0">
                <a:solidFill>
                  <a:prstClr val="white"/>
                </a:solidFill>
              </a:rPr>
              <a:t>the majority of the field, </a:t>
            </a:r>
            <a:r>
              <a:rPr lang="en-US" sz="2855" b="1" dirty="0" smtClean="0">
                <a:solidFill>
                  <a:prstClr val="white"/>
                </a:solidFill>
              </a:rPr>
              <a:t>with a secondary </a:t>
            </a:r>
            <a:r>
              <a:rPr lang="en-US" sz="2855" b="1" dirty="0">
                <a:solidFill>
                  <a:prstClr val="white"/>
                </a:solidFill>
              </a:rPr>
              <a:t>soil type </a:t>
            </a:r>
            <a:r>
              <a:rPr lang="en-US" sz="2855" b="1" dirty="0" smtClean="0">
                <a:solidFill>
                  <a:prstClr val="white"/>
                </a:solidFill>
              </a:rPr>
              <a:t>of </a:t>
            </a:r>
            <a:r>
              <a:rPr lang="en-US" sz="2855" b="1" dirty="0">
                <a:solidFill>
                  <a:prstClr val="white"/>
                </a:solidFill>
              </a:rPr>
              <a:t>silty loam. </a:t>
            </a:r>
            <a:r>
              <a:rPr lang="en-US" sz="2855" b="1" dirty="0" smtClean="0">
                <a:solidFill>
                  <a:prstClr val="white"/>
                </a:solidFill>
              </a:rPr>
              <a:t>As a result, it is assumed that soil texture would have a </a:t>
            </a:r>
            <a:r>
              <a:rPr lang="en-US" sz="2855" b="1" dirty="0">
                <a:solidFill>
                  <a:prstClr val="white"/>
                </a:solidFill>
              </a:rPr>
              <a:t>relatively uniform </a:t>
            </a:r>
            <a:r>
              <a:rPr lang="en-US" sz="2855" b="1" dirty="0" smtClean="0">
                <a:solidFill>
                  <a:prstClr val="white"/>
                </a:solidFill>
              </a:rPr>
              <a:t>effect on soil water tension throughout </a:t>
            </a:r>
            <a:r>
              <a:rPr lang="en-US" sz="2855" b="1" dirty="0">
                <a:solidFill>
                  <a:prstClr val="white"/>
                </a:solidFill>
              </a:rPr>
              <a:t>the field. </a:t>
            </a:r>
            <a:r>
              <a:rPr lang="en-US" sz="2855" b="1" dirty="0" smtClean="0">
                <a:solidFill>
                  <a:prstClr val="white"/>
                </a:solidFill>
              </a:rPr>
              <a:t>Soil texture results are mapped on the soil texture triangle in Fig. 10, showing the similarity in texture for all grid cells. Yield data for 2018 and 2019 is shown in Fig. 11, where the pivot circle </a:t>
            </a:r>
            <a:r>
              <a:rPr lang="en-US" sz="2855" b="1" dirty="0">
                <a:solidFill>
                  <a:prstClr val="white"/>
                </a:solidFill>
              </a:rPr>
              <a:t>is </a:t>
            </a:r>
            <a:r>
              <a:rPr lang="en-US" sz="2855" b="1" dirty="0" smtClean="0">
                <a:solidFill>
                  <a:prstClr val="white"/>
                </a:solidFill>
              </a:rPr>
              <a:t>defined </a:t>
            </a:r>
            <a:r>
              <a:rPr lang="en-US" sz="2855" b="1" dirty="0">
                <a:solidFill>
                  <a:prstClr val="white"/>
                </a:solidFill>
              </a:rPr>
              <a:t>by higher yielding areas. Also, a valley in the southwest quadrant of the field had a negative effect on yield in 2019</a:t>
            </a:r>
            <a:r>
              <a:rPr lang="en-US" sz="2855" b="1" dirty="0" smtClean="0">
                <a:solidFill>
                  <a:prstClr val="white"/>
                </a:solidFill>
              </a:rPr>
              <a:t>. More spatial variability is shown in Figs. 12 - 14 across the field before </a:t>
            </a:r>
            <a:r>
              <a:rPr lang="en-US" sz="2855" b="1" dirty="0">
                <a:solidFill>
                  <a:prstClr val="white"/>
                </a:solidFill>
              </a:rPr>
              <a:t>the irrigation event when soils are drier than after the irrigation application, which is a trend observed </a:t>
            </a:r>
            <a:r>
              <a:rPr lang="en-US" sz="2855" b="1" dirty="0" smtClean="0">
                <a:solidFill>
                  <a:prstClr val="white"/>
                </a:solidFill>
              </a:rPr>
              <a:t>over both </a:t>
            </a:r>
            <a:r>
              <a:rPr lang="en-US" sz="2855" b="1" dirty="0">
                <a:solidFill>
                  <a:prstClr val="white"/>
                </a:solidFill>
              </a:rPr>
              <a:t>growing </a:t>
            </a:r>
            <a:r>
              <a:rPr lang="en-US" sz="2855" b="1" dirty="0" smtClean="0">
                <a:solidFill>
                  <a:prstClr val="white"/>
                </a:solidFill>
              </a:rPr>
              <a:t>seasons. Results to date show different areas </a:t>
            </a:r>
            <a:r>
              <a:rPr lang="en-US" sz="2855" b="1" dirty="0">
                <a:solidFill>
                  <a:prstClr val="white"/>
                </a:solidFill>
              </a:rPr>
              <a:t>of the field that </a:t>
            </a:r>
            <a:r>
              <a:rPr lang="en-US" sz="2855" b="1" dirty="0" smtClean="0">
                <a:solidFill>
                  <a:prstClr val="white"/>
                </a:solidFill>
              </a:rPr>
              <a:t>could </a:t>
            </a:r>
            <a:r>
              <a:rPr lang="en-US" sz="2855" b="1" dirty="0">
                <a:solidFill>
                  <a:prstClr val="white"/>
                </a:solidFill>
              </a:rPr>
              <a:t>be grouped together as management </a:t>
            </a:r>
            <a:r>
              <a:rPr lang="en-US" sz="2855" b="1" dirty="0" smtClean="0">
                <a:solidFill>
                  <a:prstClr val="white"/>
                </a:solidFill>
              </a:rPr>
              <a:t>zones. In addition, one </a:t>
            </a:r>
            <a:r>
              <a:rPr lang="en-US" sz="2855" b="1" dirty="0">
                <a:solidFill>
                  <a:prstClr val="white"/>
                </a:solidFill>
              </a:rPr>
              <a:t>set of sensors may not be sufficient for irrigation scheduling, </a:t>
            </a:r>
            <a:r>
              <a:rPr lang="en-US" sz="2855" b="1" dirty="0" smtClean="0">
                <a:solidFill>
                  <a:prstClr val="white"/>
                </a:solidFill>
              </a:rPr>
              <a:t>even over a field with homogenous soils. While neither relationship is strong, year 1 soybean and year 2 corn data show </a:t>
            </a:r>
            <a:r>
              <a:rPr lang="en-US" sz="2855" b="1" dirty="0">
                <a:solidFill>
                  <a:prstClr val="white"/>
                </a:solidFill>
              </a:rPr>
              <a:t>that </a:t>
            </a:r>
            <a:r>
              <a:rPr lang="en-US" sz="2855" b="1" dirty="0" smtClean="0">
                <a:solidFill>
                  <a:prstClr val="white"/>
                </a:solidFill>
              </a:rPr>
              <a:t>plant </a:t>
            </a:r>
            <a:r>
              <a:rPr lang="en-US" sz="2855" b="1" dirty="0">
                <a:solidFill>
                  <a:prstClr val="white"/>
                </a:solidFill>
              </a:rPr>
              <a:t>height has a stronger correlation </a:t>
            </a:r>
            <a:r>
              <a:rPr lang="en-US" sz="2855" b="1" dirty="0" smtClean="0">
                <a:solidFill>
                  <a:prstClr val="white"/>
                </a:solidFill>
              </a:rPr>
              <a:t>than LAI with </a:t>
            </a:r>
            <a:r>
              <a:rPr lang="en-US" sz="2855" b="1" dirty="0">
                <a:solidFill>
                  <a:prstClr val="white"/>
                </a:solidFill>
              </a:rPr>
              <a:t>soil </a:t>
            </a:r>
            <a:r>
              <a:rPr lang="en-US" sz="2855" b="1" dirty="0" smtClean="0">
                <a:solidFill>
                  <a:prstClr val="white"/>
                </a:solidFill>
              </a:rPr>
              <a:t>water tension according to the graphs in Figs. 16 - 19. </a:t>
            </a:r>
            <a:r>
              <a:rPr lang="en-US" sz="2855" b="1" dirty="0">
                <a:solidFill>
                  <a:prstClr val="white"/>
                </a:solidFill>
              </a:rPr>
              <a:t>In addition, the producer may benefit </a:t>
            </a:r>
            <a:r>
              <a:rPr lang="en-US" sz="2855" b="1" dirty="0" smtClean="0">
                <a:solidFill>
                  <a:prstClr val="white"/>
                </a:solidFill>
              </a:rPr>
              <a:t>from </a:t>
            </a:r>
            <a:r>
              <a:rPr lang="en-US" sz="2855" b="1" dirty="0">
                <a:solidFill>
                  <a:prstClr val="white"/>
                </a:solidFill>
              </a:rPr>
              <a:t>Variable Rate Irrigation (VRI), which would apply needed water to plants in drier areas of the field and less water to the plants in already wet areas. Precision VRI can cut energy costs, increase production, and conserve </a:t>
            </a:r>
            <a:r>
              <a:rPr lang="en-US" sz="2855" b="1" dirty="0" smtClean="0">
                <a:solidFill>
                  <a:prstClr val="white"/>
                </a:solidFill>
              </a:rPr>
              <a:t>water, but more in-depth economic research must be done on a field by field basis to make this decision.  </a:t>
            </a:r>
            <a:endParaRPr lang="en-US" sz="2855" b="1" dirty="0">
              <a:solidFill>
                <a:prstClr val="white"/>
              </a:solidFill>
            </a:endParaRPr>
          </a:p>
        </p:txBody>
      </p:sp>
      <p:sp>
        <p:nvSpPr>
          <p:cNvPr id="14352" name="TextBox 14351"/>
          <p:cNvSpPr txBox="1"/>
          <p:nvPr/>
        </p:nvSpPr>
        <p:spPr>
          <a:xfrm>
            <a:off x="19298496" y="34700579"/>
            <a:ext cx="18457805" cy="2455737"/>
          </a:xfrm>
          <a:prstGeom prst="rect">
            <a:avLst/>
          </a:prstGeom>
          <a:noFill/>
        </p:spPr>
        <p:txBody>
          <a:bodyPr wrap="square" rtlCol="0">
            <a:spAutoFit/>
          </a:bodyPr>
          <a:lstStyle/>
          <a:p>
            <a:pPr algn="ctr" fontAlgn="base">
              <a:spcBef>
                <a:spcPct val="0"/>
              </a:spcBef>
              <a:spcAft>
                <a:spcPct val="0"/>
              </a:spcAft>
            </a:pPr>
            <a:r>
              <a:rPr lang="en-US" sz="3938" b="1" dirty="0">
                <a:solidFill>
                  <a:prstClr val="white"/>
                </a:solidFill>
              </a:rPr>
              <a:t>Future Work</a:t>
            </a:r>
          </a:p>
          <a:p>
            <a:pPr algn="just" fontAlgn="base">
              <a:spcBef>
                <a:spcPct val="0"/>
              </a:spcBef>
              <a:spcAft>
                <a:spcPct val="0"/>
              </a:spcAft>
            </a:pPr>
            <a:r>
              <a:rPr lang="en-US" sz="2855" b="1" dirty="0">
                <a:solidFill>
                  <a:prstClr val="white"/>
                </a:solidFill>
              </a:rPr>
              <a:t>Year </a:t>
            </a:r>
            <a:r>
              <a:rPr lang="en-US" sz="2855" b="1" dirty="0" smtClean="0">
                <a:solidFill>
                  <a:prstClr val="white"/>
                </a:solidFill>
              </a:rPr>
              <a:t>1 and 2 </a:t>
            </a:r>
            <a:r>
              <a:rPr lang="en-US" sz="2855" b="1" dirty="0">
                <a:solidFill>
                  <a:prstClr val="white"/>
                </a:solidFill>
              </a:rPr>
              <a:t>data </a:t>
            </a:r>
            <a:r>
              <a:rPr lang="en-US" sz="2855" b="1" dirty="0" smtClean="0">
                <a:solidFill>
                  <a:prstClr val="white"/>
                </a:solidFill>
              </a:rPr>
              <a:t>show </a:t>
            </a:r>
            <a:r>
              <a:rPr lang="en-US" sz="2855" b="1" dirty="0">
                <a:solidFill>
                  <a:prstClr val="white"/>
                </a:solidFill>
              </a:rPr>
              <a:t>that soil moisture varies over the field throughout the growing season, and future work will determine the best indicator of soil moisture variability by applying more robust statistical analysis. The DSSAT </a:t>
            </a:r>
            <a:r>
              <a:rPr lang="en-US" sz="2855" b="1" dirty="0" smtClean="0">
                <a:solidFill>
                  <a:prstClr val="white"/>
                </a:solidFill>
              </a:rPr>
              <a:t>suite of crop models is being </a:t>
            </a:r>
            <a:r>
              <a:rPr lang="en-US" sz="2855" b="1" dirty="0">
                <a:solidFill>
                  <a:prstClr val="white"/>
                </a:solidFill>
              </a:rPr>
              <a:t>utilized to model different irrigation schedules over multiple areas of the field. </a:t>
            </a:r>
          </a:p>
        </p:txBody>
      </p:sp>
      <p:pic>
        <p:nvPicPr>
          <p:cNvPr id="54" name="Picture 53"/>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463327" y="34779535"/>
            <a:ext cx="2859367" cy="2182147"/>
          </a:xfrm>
          <a:prstGeom prst="rect">
            <a:avLst/>
          </a:prstGeom>
          <a:ln w="12700">
            <a:solidFill>
              <a:schemeClr val="tx1"/>
            </a:solidFill>
          </a:ln>
        </p:spPr>
      </p:pic>
      <p:pic>
        <p:nvPicPr>
          <p:cNvPr id="31" name="Picture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930220" y="11923579"/>
            <a:ext cx="3004740" cy="3888486"/>
          </a:xfrm>
          <a:prstGeom prst="rect">
            <a:avLst/>
          </a:prstGeom>
          <a:ln>
            <a:solidFill>
              <a:schemeClr val="accent1"/>
            </a:solidFill>
          </a:ln>
        </p:spPr>
      </p:pic>
      <p:sp>
        <p:nvSpPr>
          <p:cNvPr id="14347" name="TextBox 14346"/>
          <p:cNvSpPr txBox="1"/>
          <p:nvPr/>
        </p:nvSpPr>
        <p:spPr>
          <a:xfrm>
            <a:off x="19038521" y="20287468"/>
            <a:ext cx="4674935" cy="698396"/>
          </a:xfrm>
          <a:prstGeom prst="rect">
            <a:avLst/>
          </a:prstGeom>
          <a:noFill/>
        </p:spPr>
        <p:txBody>
          <a:bodyPr wrap="square" rtlCol="0">
            <a:spAutoFit/>
          </a:bodyPr>
          <a:lstStyle/>
          <a:p>
            <a:r>
              <a:rPr lang="en-US" sz="1969" b="1" dirty="0">
                <a:solidFill>
                  <a:schemeClr val="bg1"/>
                </a:solidFill>
              </a:rPr>
              <a:t>Figure </a:t>
            </a:r>
            <a:r>
              <a:rPr lang="en-US" sz="1969" b="1" dirty="0" smtClean="0">
                <a:solidFill>
                  <a:schemeClr val="bg1"/>
                </a:solidFill>
              </a:rPr>
              <a:t>12. </a:t>
            </a:r>
            <a:r>
              <a:rPr lang="en-US" sz="1969" b="1" dirty="0">
                <a:solidFill>
                  <a:schemeClr val="bg1"/>
                </a:solidFill>
              </a:rPr>
              <a:t>LAI </a:t>
            </a:r>
            <a:r>
              <a:rPr lang="en-US" sz="1969" b="1" dirty="0" smtClean="0">
                <a:solidFill>
                  <a:schemeClr val="bg1"/>
                </a:solidFill>
              </a:rPr>
              <a:t>and plant height on May 31, 2019. </a:t>
            </a:r>
            <a:endParaRPr lang="en-US" sz="1969" b="1" dirty="0"/>
          </a:p>
        </p:txBody>
      </p:sp>
      <p:sp>
        <p:nvSpPr>
          <p:cNvPr id="62" name="TextBox 61"/>
          <p:cNvSpPr txBox="1"/>
          <p:nvPr/>
        </p:nvSpPr>
        <p:spPr>
          <a:xfrm>
            <a:off x="23729916" y="24893971"/>
            <a:ext cx="4673479" cy="698396"/>
          </a:xfrm>
          <a:prstGeom prst="rect">
            <a:avLst/>
          </a:prstGeom>
          <a:noFill/>
        </p:spPr>
        <p:txBody>
          <a:bodyPr wrap="square" rtlCol="0">
            <a:spAutoFit/>
          </a:bodyPr>
          <a:lstStyle/>
          <a:p>
            <a:r>
              <a:rPr lang="en-US" sz="1969" b="1" dirty="0">
                <a:solidFill>
                  <a:schemeClr val="bg1"/>
                </a:solidFill>
              </a:rPr>
              <a:t>Figure </a:t>
            </a:r>
            <a:r>
              <a:rPr lang="en-US" sz="1969" b="1" dirty="0" smtClean="0">
                <a:solidFill>
                  <a:schemeClr val="bg1"/>
                </a:solidFill>
              </a:rPr>
              <a:t>17. Soil Tension VS LAI for 2018 soybean growing season.</a:t>
            </a:r>
            <a:endParaRPr lang="en-US" sz="1969" b="1" dirty="0"/>
          </a:p>
        </p:txBody>
      </p:sp>
      <p:sp>
        <p:nvSpPr>
          <p:cNvPr id="68" name="TextBox 67"/>
          <p:cNvSpPr txBox="1"/>
          <p:nvPr/>
        </p:nvSpPr>
        <p:spPr>
          <a:xfrm>
            <a:off x="19003572" y="24893971"/>
            <a:ext cx="4720982" cy="698396"/>
          </a:xfrm>
          <a:prstGeom prst="rect">
            <a:avLst/>
          </a:prstGeom>
          <a:noFill/>
        </p:spPr>
        <p:txBody>
          <a:bodyPr wrap="square" rtlCol="0">
            <a:spAutoFit/>
          </a:bodyPr>
          <a:lstStyle/>
          <a:p>
            <a:r>
              <a:rPr lang="en-US" sz="1969" b="1" dirty="0">
                <a:solidFill>
                  <a:schemeClr val="bg1"/>
                </a:solidFill>
              </a:rPr>
              <a:t>Figure </a:t>
            </a:r>
            <a:r>
              <a:rPr lang="en-US" sz="1969" b="1" dirty="0" smtClean="0">
                <a:solidFill>
                  <a:schemeClr val="bg1"/>
                </a:solidFill>
              </a:rPr>
              <a:t>16. Soil tension vs plant height for 2018 soybean growing season. </a:t>
            </a:r>
            <a:endParaRPr lang="en-US" sz="1969" b="1" dirty="0">
              <a:solidFill>
                <a:schemeClr val="bg1"/>
              </a:solidFill>
            </a:endParaRPr>
          </a:p>
        </p:txBody>
      </p:sp>
      <p:pic>
        <p:nvPicPr>
          <p:cNvPr id="53" name="Picture 52"/>
          <p:cNvPicPr>
            <a:picLocks noChangeAspect="1"/>
          </p:cNvPicPr>
          <p:nvPr/>
        </p:nvPicPr>
        <p:blipFill>
          <a:blip r:embed="rId12"/>
          <a:stretch>
            <a:fillRect/>
          </a:stretch>
        </p:blipFill>
        <p:spPr>
          <a:xfrm>
            <a:off x="8724876" y="34720126"/>
            <a:ext cx="2403109" cy="2241556"/>
          </a:xfrm>
          <a:prstGeom prst="rect">
            <a:avLst/>
          </a:prstGeom>
        </p:spPr>
      </p:pic>
      <p:sp>
        <p:nvSpPr>
          <p:cNvPr id="52" name="TextBox 51"/>
          <p:cNvSpPr txBox="1"/>
          <p:nvPr/>
        </p:nvSpPr>
        <p:spPr>
          <a:xfrm>
            <a:off x="28447468" y="24870016"/>
            <a:ext cx="4655394" cy="698396"/>
          </a:xfrm>
          <a:prstGeom prst="rect">
            <a:avLst/>
          </a:prstGeom>
          <a:noFill/>
        </p:spPr>
        <p:txBody>
          <a:bodyPr wrap="square" rtlCol="0">
            <a:spAutoFit/>
          </a:bodyPr>
          <a:lstStyle/>
          <a:p>
            <a:r>
              <a:rPr lang="en-US" sz="1969" b="1" dirty="0">
                <a:solidFill>
                  <a:schemeClr val="bg1"/>
                </a:solidFill>
              </a:rPr>
              <a:t>Figure </a:t>
            </a:r>
            <a:r>
              <a:rPr lang="en-US" sz="1969" b="1" dirty="0" smtClean="0">
                <a:solidFill>
                  <a:schemeClr val="bg1"/>
                </a:solidFill>
              </a:rPr>
              <a:t>18. </a:t>
            </a:r>
            <a:r>
              <a:rPr lang="en-US" sz="1969" b="1" dirty="0">
                <a:solidFill>
                  <a:schemeClr val="bg1"/>
                </a:solidFill>
              </a:rPr>
              <a:t>Soil tension vs plant height for </a:t>
            </a:r>
            <a:r>
              <a:rPr lang="en-US" sz="1969" b="1" dirty="0" smtClean="0">
                <a:solidFill>
                  <a:schemeClr val="bg1"/>
                </a:solidFill>
              </a:rPr>
              <a:t>2019 corn </a:t>
            </a:r>
            <a:r>
              <a:rPr lang="en-US" sz="1969" b="1" dirty="0">
                <a:solidFill>
                  <a:schemeClr val="bg1"/>
                </a:solidFill>
              </a:rPr>
              <a:t>growing season. </a:t>
            </a:r>
          </a:p>
        </p:txBody>
      </p:sp>
      <p:sp>
        <p:nvSpPr>
          <p:cNvPr id="55" name="TextBox 54"/>
          <p:cNvSpPr txBox="1"/>
          <p:nvPr/>
        </p:nvSpPr>
        <p:spPr>
          <a:xfrm>
            <a:off x="33156793" y="24855312"/>
            <a:ext cx="4639287" cy="698396"/>
          </a:xfrm>
          <a:prstGeom prst="rect">
            <a:avLst/>
          </a:prstGeom>
          <a:noFill/>
        </p:spPr>
        <p:txBody>
          <a:bodyPr wrap="square" rtlCol="0">
            <a:spAutoFit/>
          </a:bodyPr>
          <a:lstStyle/>
          <a:p>
            <a:r>
              <a:rPr lang="en-US" sz="1969" b="1" dirty="0">
                <a:solidFill>
                  <a:schemeClr val="bg1"/>
                </a:solidFill>
              </a:rPr>
              <a:t>Figure </a:t>
            </a:r>
            <a:r>
              <a:rPr lang="en-US" sz="1969" b="1" dirty="0" smtClean="0">
                <a:solidFill>
                  <a:schemeClr val="bg1"/>
                </a:solidFill>
              </a:rPr>
              <a:t>19. </a:t>
            </a:r>
            <a:r>
              <a:rPr lang="en-US" sz="1969" b="1" dirty="0">
                <a:solidFill>
                  <a:schemeClr val="bg1"/>
                </a:solidFill>
              </a:rPr>
              <a:t>Soil Tension VS LAI for </a:t>
            </a:r>
            <a:r>
              <a:rPr lang="en-US" sz="1969" b="1" dirty="0" smtClean="0">
                <a:solidFill>
                  <a:schemeClr val="bg1"/>
                </a:solidFill>
              </a:rPr>
              <a:t>2019 corn </a:t>
            </a:r>
            <a:r>
              <a:rPr lang="en-US" sz="1969" b="1" dirty="0">
                <a:solidFill>
                  <a:schemeClr val="bg1"/>
                </a:solidFill>
              </a:rPr>
              <a:t>growing season.</a:t>
            </a:r>
            <a:endParaRPr lang="en-US" sz="1969" b="1" dirty="0"/>
          </a:p>
        </p:txBody>
      </p:sp>
      <p:sp>
        <p:nvSpPr>
          <p:cNvPr id="57" name="TextBox 56"/>
          <p:cNvSpPr txBox="1"/>
          <p:nvPr/>
        </p:nvSpPr>
        <p:spPr>
          <a:xfrm>
            <a:off x="33079713" y="20260084"/>
            <a:ext cx="4630403" cy="1001428"/>
          </a:xfrm>
          <a:prstGeom prst="rect">
            <a:avLst/>
          </a:prstGeom>
          <a:noFill/>
        </p:spPr>
        <p:txBody>
          <a:bodyPr wrap="square" rtlCol="0">
            <a:spAutoFit/>
          </a:bodyPr>
          <a:lstStyle/>
          <a:p>
            <a:r>
              <a:rPr lang="en-US" sz="1969" b="1" dirty="0">
                <a:solidFill>
                  <a:schemeClr val="bg1"/>
                </a:solidFill>
              </a:rPr>
              <a:t>Figure </a:t>
            </a:r>
            <a:r>
              <a:rPr lang="en-US" sz="1969" b="1" dirty="0" smtClean="0">
                <a:solidFill>
                  <a:schemeClr val="bg1"/>
                </a:solidFill>
              </a:rPr>
              <a:t>15. Soil tension measurements before and after July 6, 2018 irrigation event. </a:t>
            </a:r>
            <a:endParaRPr lang="en-US" sz="1969" b="1" dirty="0"/>
          </a:p>
        </p:txBody>
      </p:sp>
      <p:sp>
        <p:nvSpPr>
          <p:cNvPr id="63" name="TextBox 62"/>
          <p:cNvSpPr txBox="1"/>
          <p:nvPr/>
        </p:nvSpPr>
        <p:spPr>
          <a:xfrm>
            <a:off x="5790078" y="33790095"/>
            <a:ext cx="6455782" cy="698396"/>
          </a:xfrm>
          <a:prstGeom prst="rect">
            <a:avLst/>
          </a:prstGeom>
          <a:noFill/>
        </p:spPr>
        <p:txBody>
          <a:bodyPr wrap="square" rtlCol="0">
            <a:spAutoFit/>
          </a:bodyPr>
          <a:lstStyle/>
          <a:p>
            <a:r>
              <a:rPr lang="en-US" sz="1969" b="1" dirty="0">
                <a:solidFill>
                  <a:schemeClr val="bg1"/>
                </a:solidFill>
              </a:rPr>
              <a:t>Figure 5. </a:t>
            </a:r>
            <a:r>
              <a:rPr lang="en-US" sz="1969" b="1" dirty="0" smtClean="0">
                <a:solidFill>
                  <a:schemeClr val="bg1"/>
                </a:solidFill>
              </a:rPr>
              <a:t>Drilling holes for sensor installation in 2019 with 7/8” drill bit.</a:t>
            </a:r>
            <a:endParaRPr lang="en-US" sz="1969" b="1" dirty="0">
              <a:solidFill>
                <a:schemeClr val="bg1"/>
              </a:solidFill>
            </a:endParaRPr>
          </a:p>
        </p:txBody>
      </p:sp>
      <p:pic>
        <p:nvPicPr>
          <p:cNvPr id="14354" name="Picture 14353"/>
          <p:cNvPicPr>
            <a:picLocks noChangeAspect="1"/>
          </p:cNvPicPr>
          <p:nvPr/>
        </p:nvPicPr>
        <p:blipFill rotWithShape="1">
          <a:blip r:embed="rId13" cstate="print">
            <a:extLst>
              <a:ext uri="{28A0092B-C50C-407E-A947-70E740481C1C}">
                <a14:useLocalDpi xmlns:a14="http://schemas.microsoft.com/office/drawing/2010/main" val="0"/>
              </a:ext>
            </a:extLst>
          </a:blip>
          <a:srcRect l="20413" r="18069"/>
          <a:stretch/>
        </p:blipFill>
        <p:spPr>
          <a:xfrm>
            <a:off x="6579705" y="28384845"/>
            <a:ext cx="4373218" cy="5331616"/>
          </a:xfrm>
          <a:prstGeom prst="rect">
            <a:avLst/>
          </a:prstGeom>
          <a:ln>
            <a:solidFill>
              <a:schemeClr val="tx1"/>
            </a:solidFill>
          </a:ln>
        </p:spPr>
      </p:pic>
      <p:pic>
        <p:nvPicPr>
          <p:cNvPr id="14355" name="Picture 14354"/>
          <p:cNvPicPr>
            <a:picLocks noChangeAspect="1"/>
          </p:cNvPicPr>
          <p:nvPr/>
        </p:nvPicPr>
        <p:blipFill rotWithShape="1">
          <a:blip r:embed="rId14" cstate="print">
            <a:extLst>
              <a:ext uri="{28A0092B-C50C-407E-A947-70E740481C1C}">
                <a14:useLocalDpi xmlns:a14="http://schemas.microsoft.com/office/drawing/2010/main" val="0"/>
              </a:ext>
            </a:extLst>
          </a:blip>
          <a:srcRect l="17495" r="10788"/>
          <a:stretch/>
        </p:blipFill>
        <p:spPr>
          <a:xfrm>
            <a:off x="12621523" y="28320530"/>
            <a:ext cx="4891225" cy="5401744"/>
          </a:xfrm>
          <a:prstGeom prst="rect">
            <a:avLst/>
          </a:prstGeom>
          <a:ln>
            <a:solidFill>
              <a:schemeClr val="tx1"/>
            </a:solidFill>
          </a:ln>
        </p:spPr>
      </p:pic>
      <p:sp>
        <p:nvSpPr>
          <p:cNvPr id="66" name="TextBox 65"/>
          <p:cNvSpPr txBox="1"/>
          <p:nvPr/>
        </p:nvSpPr>
        <p:spPr>
          <a:xfrm>
            <a:off x="12221546" y="33717511"/>
            <a:ext cx="6455782" cy="395365"/>
          </a:xfrm>
          <a:prstGeom prst="rect">
            <a:avLst/>
          </a:prstGeom>
          <a:noFill/>
        </p:spPr>
        <p:txBody>
          <a:bodyPr wrap="square" rtlCol="0">
            <a:spAutoFit/>
          </a:bodyPr>
          <a:lstStyle/>
          <a:p>
            <a:r>
              <a:rPr lang="en-US" sz="1969" b="1" dirty="0">
                <a:solidFill>
                  <a:schemeClr val="bg1"/>
                </a:solidFill>
              </a:rPr>
              <a:t>Figure </a:t>
            </a:r>
            <a:r>
              <a:rPr lang="en-US" sz="1969" b="1" dirty="0" smtClean="0">
                <a:solidFill>
                  <a:schemeClr val="bg1"/>
                </a:solidFill>
              </a:rPr>
              <a:t>6. Recording LAI measurements in 2018.</a:t>
            </a:r>
            <a:endParaRPr lang="en-US" sz="1969" b="1" dirty="0">
              <a:solidFill>
                <a:schemeClr val="bg1"/>
              </a:solidFill>
            </a:endParaRPr>
          </a:p>
        </p:txBody>
      </p:sp>
      <p:pic>
        <p:nvPicPr>
          <p:cNvPr id="30" name="Picture 29"/>
          <p:cNvPicPr>
            <a:picLocks noChangeAspect="1"/>
          </p:cNvPicPr>
          <p:nvPr/>
        </p:nvPicPr>
        <p:blipFill>
          <a:blip r:embed="rId15"/>
          <a:stretch>
            <a:fillRect/>
          </a:stretch>
        </p:blipFill>
        <p:spPr>
          <a:xfrm>
            <a:off x="28500848" y="22151806"/>
            <a:ext cx="4602014" cy="2633472"/>
          </a:xfrm>
          <a:prstGeom prst="rect">
            <a:avLst/>
          </a:prstGeom>
        </p:spPr>
      </p:pic>
      <p:pic>
        <p:nvPicPr>
          <p:cNvPr id="14336" name="Picture 14335"/>
          <p:cNvPicPr>
            <a:picLocks noChangeAspect="1"/>
          </p:cNvPicPr>
          <p:nvPr/>
        </p:nvPicPr>
        <p:blipFill>
          <a:blip r:embed="rId16"/>
          <a:stretch>
            <a:fillRect/>
          </a:stretch>
        </p:blipFill>
        <p:spPr>
          <a:xfrm>
            <a:off x="33194067" y="22150839"/>
            <a:ext cx="4602014" cy="2633472"/>
          </a:xfrm>
          <a:prstGeom prst="rect">
            <a:avLst/>
          </a:prstGeom>
        </p:spPr>
      </p:pic>
      <p:pic>
        <p:nvPicPr>
          <p:cNvPr id="14338" name="Picture 14337"/>
          <p:cNvPicPr>
            <a:picLocks noChangeAspect="1"/>
          </p:cNvPicPr>
          <p:nvPr/>
        </p:nvPicPr>
        <p:blipFill>
          <a:blip r:embed="rId17"/>
          <a:stretch>
            <a:fillRect/>
          </a:stretch>
        </p:blipFill>
        <p:spPr>
          <a:xfrm>
            <a:off x="19122540" y="22150839"/>
            <a:ext cx="4602014" cy="2633472"/>
          </a:xfrm>
          <a:prstGeom prst="rect">
            <a:avLst/>
          </a:prstGeom>
        </p:spPr>
      </p:pic>
      <p:pic>
        <p:nvPicPr>
          <p:cNvPr id="14339" name="Picture 14338"/>
          <p:cNvPicPr>
            <a:picLocks noChangeAspect="1"/>
          </p:cNvPicPr>
          <p:nvPr/>
        </p:nvPicPr>
        <p:blipFill>
          <a:blip r:embed="rId18"/>
          <a:stretch>
            <a:fillRect/>
          </a:stretch>
        </p:blipFill>
        <p:spPr>
          <a:xfrm>
            <a:off x="23801382" y="22150839"/>
            <a:ext cx="4602014" cy="2633472"/>
          </a:xfrm>
          <a:prstGeom prst="rect">
            <a:avLst/>
          </a:prstGeom>
        </p:spPr>
      </p:pic>
      <p:sp>
        <p:nvSpPr>
          <p:cNvPr id="60" name="TextBox 59"/>
          <p:cNvSpPr txBox="1"/>
          <p:nvPr/>
        </p:nvSpPr>
        <p:spPr>
          <a:xfrm>
            <a:off x="28402546" y="20302115"/>
            <a:ext cx="4696149" cy="1001428"/>
          </a:xfrm>
          <a:prstGeom prst="rect">
            <a:avLst/>
          </a:prstGeom>
          <a:noFill/>
        </p:spPr>
        <p:txBody>
          <a:bodyPr wrap="square" rtlCol="0">
            <a:spAutoFit/>
          </a:bodyPr>
          <a:lstStyle/>
          <a:p>
            <a:r>
              <a:rPr lang="en-US" sz="1969" b="1" dirty="0">
                <a:solidFill>
                  <a:schemeClr val="bg1"/>
                </a:solidFill>
              </a:rPr>
              <a:t>Figure </a:t>
            </a:r>
            <a:r>
              <a:rPr lang="en-US" sz="1969" b="1" dirty="0" smtClean="0">
                <a:solidFill>
                  <a:schemeClr val="bg1"/>
                </a:solidFill>
              </a:rPr>
              <a:t>14. </a:t>
            </a:r>
            <a:r>
              <a:rPr lang="en-US" sz="1969" b="1" dirty="0">
                <a:solidFill>
                  <a:schemeClr val="bg1"/>
                </a:solidFill>
              </a:rPr>
              <a:t>Soil </a:t>
            </a:r>
            <a:r>
              <a:rPr lang="en-US" sz="1969" b="1" dirty="0" smtClean="0">
                <a:solidFill>
                  <a:schemeClr val="bg1"/>
                </a:solidFill>
              </a:rPr>
              <a:t>tension measurements before </a:t>
            </a:r>
            <a:r>
              <a:rPr lang="en-US" sz="1969" b="1" dirty="0">
                <a:solidFill>
                  <a:schemeClr val="bg1"/>
                </a:solidFill>
              </a:rPr>
              <a:t>and after </a:t>
            </a:r>
            <a:r>
              <a:rPr lang="en-US" sz="1969" b="1" dirty="0" smtClean="0">
                <a:solidFill>
                  <a:schemeClr val="bg1"/>
                </a:solidFill>
              </a:rPr>
              <a:t>June 24, 2019 irrigation event.</a:t>
            </a:r>
            <a:endParaRPr lang="en-US" sz="1969" b="1" dirty="0">
              <a:solidFill>
                <a:schemeClr val="bg1"/>
              </a:solidFill>
            </a:endParaRPr>
          </a:p>
        </p:txBody>
      </p:sp>
      <p:pic>
        <p:nvPicPr>
          <p:cNvPr id="14341" name="Picture 14340"/>
          <p:cNvPicPr>
            <a:picLocks noChangeAspect="1"/>
          </p:cNvPicPr>
          <p:nvPr/>
        </p:nvPicPr>
        <p:blipFill rotWithShape="1">
          <a:blip r:embed="rId19">
            <a:extLst>
              <a:ext uri="{28A0092B-C50C-407E-A947-70E740481C1C}">
                <a14:useLocalDpi xmlns:a14="http://schemas.microsoft.com/office/drawing/2010/main" val="0"/>
              </a:ext>
            </a:extLst>
          </a:blip>
          <a:srcRect t="19337"/>
          <a:stretch/>
        </p:blipFill>
        <p:spPr>
          <a:xfrm>
            <a:off x="28492573" y="17467477"/>
            <a:ext cx="4572000" cy="2849747"/>
          </a:xfrm>
          <a:prstGeom prst="rect">
            <a:avLst/>
          </a:prstGeom>
          <a:ln>
            <a:solidFill>
              <a:schemeClr val="tx1"/>
            </a:solidFill>
          </a:ln>
        </p:spPr>
      </p:pic>
      <p:sp>
        <p:nvSpPr>
          <p:cNvPr id="14344" name="TextBox 14343"/>
          <p:cNvSpPr txBox="1"/>
          <p:nvPr/>
        </p:nvSpPr>
        <p:spPr>
          <a:xfrm>
            <a:off x="23780693" y="20302115"/>
            <a:ext cx="4576839" cy="1001428"/>
          </a:xfrm>
          <a:prstGeom prst="rect">
            <a:avLst/>
          </a:prstGeom>
          <a:noFill/>
        </p:spPr>
        <p:txBody>
          <a:bodyPr wrap="square" rtlCol="0">
            <a:spAutoFit/>
          </a:bodyPr>
          <a:lstStyle/>
          <a:p>
            <a:r>
              <a:rPr lang="en-US" sz="1969" b="1" dirty="0">
                <a:solidFill>
                  <a:schemeClr val="bg1"/>
                </a:solidFill>
              </a:rPr>
              <a:t>Figure </a:t>
            </a:r>
            <a:r>
              <a:rPr lang="en-US" sz="1969" b="1" dirty="0" smtClean="0">
                <a:solidFill>
                  <a:schemeClr val="bg1"/>
                </a:solidFill>
              </a:rPr>
              <a:t>13. </a:t>
            </a:r>
            <a:r>
              <a:rPr lang="en-US" sz="1969" b="1" dirty="0">
                <a:solidFill>
                  <a:schemeClr val="bg1"/>
                </a:solidFill>
              </a:rPr>
              <a:t>Soil </a:t>
            </a:r>
            <a:r>
              <a:rPr lang="en-US" sz="1969" b="1" dirty="0" smtClean="0">
                <a:solidFill>
                  <a:schemeClr val="bg1"/>
                </a:solidFill>
              </a:rPr>
              <a:t>tension measurements before </a:t>
            </a:r>
            <a:r>
              <a:rPr lang="en-US" sz="1969" b="1" dirty="0">
                <a:solidFill>
                  <a:schemeClr val="bg1"/>
                </a:solidFill>
              </a:rPr>
              <a:t>and after </a:t>
            </a:r>
            <a:r>
              <a:rPr lang="en-US" sz="1969" b="1" dirty="0" smtClean="0">
                <a:solidFill>
                  <a:schemeClr val="bg1"/>
                </a:solidFill>
              </a:rPr>
              <a:t>May 28, 2019 irrigation event.</a:t>
            </a:r>
            <a:endParaRPr lang="en-US" sz="1969" b="1" dirty="0">
              <a:solidFill>
                <a:schemeClr val="bg1"/>
              </a:solidFill>
            </a:endParaRPr>
          </a:p>
        </p:txBody>
      </p:sp>
      <p:pic>
        <p:nvPicPr>
          <p:cNvPr id="14353" name="Picture 14352"/>
          <p:cNvPicPr>
            <a:picLocks noChangeAspect="1"/>
          </p:cNvPicPr>
          <p:nvPr/>
        </p:nvPicPr>
        <p:blipFill rotWithShape="1">
          <a:blip r:embed="rId20">
            <a:extLst>
              <a:ext uri="{28A0092B-C50C-407E-A947-70E740481C1C}">
                <a14:useLocalDpi xmlns:a14="http://schemas.microsoft.com/office/drawing/2010/main" val="0"/>
              </a:ext>
            </a:extLst>
          </a:blip>
          <a:srcRect t="19652"/>
          <a:stretch/>
        </p:blipFill>
        <p:spPr>
          <a:xfrm>
            <a:off x="23801731" y="17483520"/>
            <a:ext cx="4572000" cy="2838617"/>
          </a:xfrm>
          <a:prstGeom prst="rect">
            <a:avLst/>
          </a:prstGeom>
          <a:ln>
            <a:solidFill>
              <a:schemeClr val="tx1"/>
            </a:solidFill>
          </a:ln>
        </p:spPr>
      </p:pic>
      <p:pic>
        <p:nvPicPr>
          <p:cNvPr id="14356" name="Picture 14355"/>
          <p:cNvPicPr>
            <a:picLocks noChangeAspect="1"/>
          </p:cNvPicPr>
          <p:nvPr/>
        </p:nvPicPr>
        <p:blipFill rotWithShape="1">
          <a:blip r:embed="rId21">
            <a:extLst>
              <a:ext uri="{28A0092B-C50C-407E-A947-70E740481C1C}">
                <a14:useLocalDpi xmlns:a14="http://schemas.microsoft.com/office/drawing/2010/main" val="0"/>
              </a:ext>
            </a:extLst>
          </a:blip>
          <a:srcRect t="19541"/>
          <a:stretch/>
        </p:blipFill>
        <p:spPr>
          <a:xfrm>
            <a:off x="19110890" y="17477594"/>
            <a:ext cx="4572000" cy="2842561"/>
          </a:xfrm>
          <a:prstGeom prst="rect">
            <a:avLst/>
          </a:prstGeom>
          <a:ln>
            <a:solidFill>
              <a:schemeClr val="tx1"/>
            </a:solidFill>
          </a:ln>
        </p:spPr>
      </p:pic>
      <p:grpSp>
        <p:nvGrpSpPr>
          <p:cNvPr id="35" name="Group 34"/>
          <p:cNvGrpSpPr/>
          <p:nvPr/>
        </p:nvGrpSpPr>
        <p:grpSpPr>
          <a:xfrm>
            <a:off x="23263108" y="11935325"/>
            <a:ext cx="6673963" cy="3900975"/>
            <a:chOff x="22487866" y="11935325"/>
            <a:chExt cx="6673963" cy="3900975"/>
          </a:xfrm>
        </p:grpSpPr>
        <p:grpSp>
          <p:nvGrpSpPr>
            <p:cNvPr id="34" name="Group 33"/>
            <p:cNvGrpSpPr/>
            <p:nvPr/>
          </p:nvGrpSpPr>
          <p:grpSpPr>
            <a:xfrm>
              <a:off x="22487866" y="11935325"/>
              <a:ext cx="6673963" cy="3900975"/>
              <a:chOff x="22487866" y="11935325"/>
              <a:chExt cx="6673963" cy="3900975"/>
            </a:xfrm>
          </p:grpSpPr>
          <p:sp>
            <p:nvSpPr>
              <p:cNvPr id="14357" name="Rectangle 14356"/>
              <p:cNvSpPr/>
              <p:nvPr/>
            </p:nvSpPr>
            <p:spPr>
              <a:xfrm>
                <a:off x="22487866" y="11935325"/>
                <a:ext cx="6644605" cy="3900975"/>
              </a:xfrm>
              <a:prstGeom prst="rect">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22"/>
              <a:stretch>
                <a:fillRect/>
              </a:stretch>
            </p:blipFill>
            <p:spPr>
              <a:xfrm>
                <a:off x="25528753" y="12555603"/>
                <a:ext cx="3633076" cy="3278466"/>
              </a:xfrm>
              <a:prstGeom prst="rect">
                <a:avLst/>
              </a:prstGeom>
              <a:ln>
                <a:solidFill>
                  <a:schemeClr val="accent1"/>
                </a:solidFill>
              </a:ln>
            </p:spPr>
          </p:pic>
        </p:grpSp>
        <p:pic>
          <p:nvPicPr>
            <p:cNvPr id="14346" name="Picture 1434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2497346" y="11945583"/>
              <a:ext cx="3004740" cy="3888486"/>
            </a:xfrm>
            <a:prstGeom prst="rect">
              <a:avLst/>
            </a:prstGeom>
            <a:ln>
              <a:solidFill>
                <a:schemeClr val="accent1"/>
              </a:solidFill>
            </a:ln>
          </p:spPr>
        </p:pic>
      </p:grpSp>
      <p:pic>
        <p:nvPicPr>
          <p:cNvPr id="14360" name="Picture 14359"/>
          <p:cNvPicPr>
            <a:picLocks noChangeAspect="1"/>
          </p:cNvPicPr>
          <p:nvPr/>
        </p:nvPicPr>
        <p:blipFill rotWithShape="1">
          <a:blip r:embed="rId24">
            <a:extLst>
              <a:ext uri="{28A0092B-C50C-407E-A947-70E740481C1C}">
                <a14:useLocalDpi xmlns:a14="http://schemas.microsoft.com/office/drawing/2010/main" val="0"/>
              </a:ext>
            </a:extLst>
          </a:blip>
          <a:srcRect t="19666"/>
          <a:stretch/>
        </p:blipFill>
        <p:spPr>
          <a:xfrm>
            <a:off x="33172542" y="17477594"/>
            <a:ext cx="4572000" cy="2838154"/>
          </a:xfrm>
          <a:prstGeom prst="rect">
            <a:avLst/>
          </a:prstGeom>
        </p:spPr>
      </p:pic>
      <p:pic>
        <p:nvPicPr>
          <p:cNvPr id="14362" name="Picture 14361"/>
          <p:cNvPicPr>
            <a:picLocks noChangeAspect="1"/>
          </p:cNvPicPr>
          <p:nvPr/>
        </p:nvPicPr>
        <p:blipFill rotWithShape="1">
          <a:blip r:embed="rId25">
            <a:extLst>
              <a:ext uri="{28A0092B-C50C-407E-A947-70E740481C1C}">
                <a14:useLocalDpi xmlns:a14="http://schemas.microsoft.com/office/drawing/2010/main" val="0"/>
              </a:ext>
            </a:extLst>
          </a:blip>
          <a:srcRect t="18423"/>
          <a:stretch/>
        </p:blipFill>
        <p:spPr>
          <a:xfrm>
            <a:off x="30473014" y="11935325"/>
            <a:ext cx="6218070" cy="3919668"/>
          </a:xfrm>
          <a:prstGeom prst="rect">
            <a:avLst/>
          </a:prstGeom>
        </p:spPr>
      </p:pic>
      <p:grpSp>
        <p:nvGrpSpPr>
          <p:cNvPr id="33" name="Group 32"/>
          <p:cNvGrpSpPr/>
          <p:nvPr/>
        </p:nvGrpSpPr>
        <p:grpSpPr>
          <a:xfrm>
            <a:off x="635712" y="22083732"/>
            <a:ext cx="9002938" cy="5789460"/>
            <a:chOff x="635711" y="20094681"/>
            <a:chExt cx="9251609" cy="6387050"/>
          </a:xfrm>
        </p:grpSpPr>
        <p:sp>
          <p:nvSpPr>
            <p:cNvPr id="14361" name="Rectangle 14360"/>
            <p:cNvSpPr/>
            <p:nvPr/>
          </p:nvSpPr>
          <p:spPr>
            <a:xfrm>
              <a:off x="641073" y="20094681"/>
              <a:ext cx="9246247" cy="6387050"/>
            </a:xfrm>
            <a:prstGeom prst="rect">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363" name="Picture 14362"/>
            <p:cNvPicPr>
              <a:picLocks noChangeAspect="1"/>
            </p:cNvPicPr>
            <p:nvPr/>
          </p:nvPicPr>
          <p:blipFill rotWithShape="1">
            <a:blip r:embed="rId26">
              <a:extLst>
                <a:ext uri="{28A0092B-C50C-407E-A947-70E740481C1C}">
                  <a14:useLocalDpi xmlns:a14="http://schemas.microsoft.com/office/drawing/2010/main" val="0"/>
                </a:ext>
              </a:extLst>
            </a:blip>
            <a:srcRect l="14873" t="12998" r="16834" b="9116"/>
            <a:stretch/>
          </p:blipFill>
          <p:spPr>
            <a:xfrm>
              <a:off x="635711" y="20169963"/>
              <a:ext cx="4276532" cy="6311767"/>
            </a:xfrm>
            <a:prstGeom prst="rect">
              <a:avLst/>
            </a:prstGeom>
          </p:spPr>
        </p:pic>
        <p:sp>
          <p:nvSpPr>
            <p:cNvPr id="14364" name="Rectangular Callout 14363"/>
            <p:cNvSpPr/>
            <p:nvPr/>
          </p:nvSpPr>
          <p:spPr>
            <a:xfrm>
              <a:off x="5421521" y="20317869"/>
              <a:ext cx="4421504" cy="5775755"/>
            </a:xfrm>
            <a:prstGeom prst="wedgeRectCallout">
              <a:avLst>
                <a:gd name="adj1" fmla="val -74559"/>
                <a:gd name="adj2" fmla="val -15243"/>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365" name="Picture 14364"/>
            <p:cNvPicPr>
              <a:picLocks noChangeAspect="1"/>
            </p:cNvPicPr>
            <p:nvPr/>
          </p:nvPicPr>
          <p:blipFill rotWithShape="1">
            <a:blip r:embed="rId27">
              <a:extLst>
                <a:ext uri="{28A0092B-C50C-407E-A947-70E740481C1C}">
                  <a14:useLocalDpi xmlns:a14="http://schemas.microsoft.com/office/drawing/2010/main" val="0"/>
                </a:ext>
              </a:extLst>
            </a:blip>
            <a:srcRect l="1035" r="355"/>
            <a:stretch/>
          </p:blipFill>
          <p:spPr>
            <a:xfrm>
              <a:off x="5442764" y="20330835"/>
              <a:ext cx="4374331" cy="5740670"/>
            </a:xfrm>
            <a:prstGeom prst="rect">
              <a:avLst/>
            </a:prstGeom>
          </p:spPr>
        </p:pic>
      </p:grpSp>
      <p:pic>
        <p:nvPicPr>
          <p:cNvPr id="32" name="Picture 31"/>
          <p:cNvPicPr>
            <a:picLocks noChangeAspect="1"/>
          </p:cNvPicPr>
          <p:nvPr/>
        </p:nvPicPr>
        <p:blipFill>
          <a:blip r:embed="rId28"/>
          <a:stretch>
            <a:fillRect/>
          </a:stretch>
        </p:blipFill>
        <p:spPr>
          <a:xfrm>
            <a:off x="19796615" y="4164069"/>
            <a:ext cx="17090136" cy="6691102"/>
          </a:xfrm>
          <a:prstGeom prst="rect">
            <a:avLst/>
          </a:prstGeom>
        </p:spPr>
      </p:pic>
    </p:spTree>
    <p:extLst>
      <p:ext uri="{BB962C8B-B14F-4D97-AF65-F5344CB8AC3E}">
        <p14:creationId xmlns:p14="http://schemas.microsoft.com/office/powerpoint/2010/main" val="2250517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MSU_Maroon&amp;Grey">
  <a:themeElements>
    <a:clrScheme name="Custom 2">
      <a:dk1>
        <a:sysClr val="windowText" lastClr="000000"/>
      </a:dk1>
      <a:lt1>
        <a:sysClr val="window" lastClr="FFFFFF"/>
      </a:lt1>
      <a:dk2>
        <a:srgbClr val="410611"/>
      </a:dk2>
      <a:lt2>
        <a:srgbClr val="E2E4DB"/>
      </a:lt2>
      <a:accent1>
        <a:srgbClr val="410611"/>
      </a:accent1>
      <a:accent2>
        <a:srgbClr val="410611"/>
      </a:accent2>
      <a:accent3>
        <a:srgbClr val="545651"/>
      </a:accent3>
      <a:accent4>
        <a:srgbClr val="848780"/>
      </a:accent4>
      <a:accent5>
        <a:srgbClr val="B9BDB3"/>
      </a:accent5>
      <a:accent6>
        <a:srgbClr val="410611"/>
      </a:accent6>
      <a:hlink>
        <a:srgbClr val="410611"/>
      </a:hlink>
      <a:folHlink>
        <a:srgbClr val="410611"/>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5982</TotalTime>
  <Words>1280</Words>
  <Application>Microsoft Office PowerPoint</Application>
  <PresentationFormat>Custom</PresentationFormat>
  <Paragraphs>283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Palatino Linotype</vt:lpstr>
      <vt:lpstr>MSU_Maroon&amp;Grey</vt:lpstr>
      <vt:lpstr>Evaluating In Field Soil Moisture Variability and Factors Affecting 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Hosting an Agricultural Pesticide Disposal Day in Your County</dc:title>
  <dc:creator>Mary Love Tagert</dc:creator>
  <cp:lastModifiedBy>Hodges, Blade</cp:lastModifiedBy>
  <cp:revision>219</cp:revision>
  <cp:lastPrinted>2018-07-27T16:40:30Z</cp:lastPrinted>
  <dcterms:created xsi:type="dcterms:W3CDTF">2018-04-26T19:03:12Z</dcterms:created>
  <dcterms:modified xsi:type="dcterms:W3CDTF">2020-02-17T21:11:26Z</dcterms:modified>
</cp:coreProperties>
</file>