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4"/>
  </p:notesMasterIdLst>
  <p:handoutMasterIdLst>
    <p:handoutMasterId r:id="rId5"/>
  </p:handoutMasterIdLst>
  <p:sldIdLst>
    <p:sldId id="256" r:id="rId3"/>
  </p:sldIdLst>
  <p:sldSz cx="32918400" cy="43891200"/>
  <p:notesSz cx="7315200" cy="9601200"/>
  <p:embeddedFontLst>
    <p:embeddedFont>
      <p:font typeface="Gill Sans MT" panose="020B0502020104020203" pitchFamily="34" charset="77"/>
      <p:regular r:id="rId6"/>
      <p:bold r:id="rId7"/>
      <p:italic r:id="rId8"/>
      <p:boldItalic r:id="rId9"/>
    </p:embeddedFont>
    <p:embeddedFont>
      <p:font typeface="Calibri" panose="020F0502020204030204" pitchFamily="34" charset="0"/>
      <p:regular r:id="rId10"/>
      <p:bold r:id="rId11"/>
      <p:italic r:id="rId12"/>
      <p:boldItalic r:id="rId13"/>
    </p:embeddedFont>
    <p:embeddedFont>
      <p:font typeface="Georgia" panose="02040502050405020303" pitchFamily="18" charset="0"/>
      <p:regular r:id="rId14"/>
      <p:bold r:id="rId15"/>
      <p:italic r:id="rId16"/>
    </p:embeddedFont>
  </p:embeddedFontLst>
  <p:defaultTextStyle>
    <a:defPPr>
      <a:defRPr lang="en-US"/>
    </a:defPPr>
    <a:lvl1pPr marL="0" algn="l" defTabSz="3950208" rtl="0" eaLnBrk="1" latinLnBrk="0" hangingPunct="1">
      <a:defRPr sz="7776" kern="1200">
        <a:solidFill>
          <a:schemeClr val="tx1"/>
        </a:solidFill>
        <a:latin typeface="+mn-lt"/>
        <a:ea typeface="+mn-ea"/>
        <a:cs typeface="+mn-cs"/>
      </a:defRPr>
    </a:lvl1pPr>
    <a:lvl2pPr marL="1975104" algn="l" defTabSz="3950208" rtl="0" eaLnBrk="1" latinLnBrk="0" hangingPunct="1">
      <a:defRPr sz="7776" kern="1200">
        <a:solidFill>
          <a:schemeClr val="tx1"/>
        </a:solidFill>
        <a:latin typeface="+mn-lt"/>
        <a:ea typeface="+mn-ea"/>
        <a:cs typeface="+mn-cs"/>
      </a:defRPr>
    </a:lvl2pPr>
    <a:lvl3pPr marL="3950208" algn="l" defTabSz="3950208" rtl="0" eaLnBrk="1" latinLnBrk="0" hangingPunct="1">
      <a:defRPr sz="7776" kern="1200">
        <a:solidFill>
          <a:schemeClr val="tx1"/>
        </a:solidFill>
        <a:latin typeface="+mn-lt"/>
        <a:ea typeface="+mn-ea"/>
        <a:cs typeface="+mn-cs"/>
      </a:defRPr>
    </a:lvl3pPr>
    <a:lvl4pPr marL="5925312" algn="l" defTabSz="3950208" rtl="0" eaLnBrk="1" latinLnBrk="0" hangingPunct="1">
      <a:defRPr sz="7776" kern="1200">
        <a:solidFill>
          <a:schemeClr val="tx1"/>
        </a:solidFill>
        <a:latin typeface="+mn-lt"/>
        <a:ea typeface="+mn-ea"/>
        <a:cs typeface="+mn-cs"/>
      </a:defRPr>
    </a:lvl4pPr>
    <a:lvl5pPr marL="7900416" algn="l" defTabSz="3950208" rtl="0" eaLnBrk="1" latinLnBrk="0" hangingPunct="1">
      <a:defRPr sz="7776" kern="1200">
        <a:solidFill>
          <a:schemeClr val="tx1"/>
        </a:solidFill>
        <a:latin typeface="+mn-lt"/>
        <a:ea typeface="+mn-ea"/>
        <a:cs typeface="+mn-cs"/>
      </a:defRPr>
    </a:lvl5pPr>
    <a:lvl6pPr marL="9875520" algn="l" defTabSz="3950208" rtl="0" eaLnBrk="1" latinLnBrk="0" hangingPunct="1">
      <a:defRPr sz="7776" kern="1200">
        <a:solidFill>
          <a:schemeClr val="tx1"/>
        </a:solidFill>
        <a:latin typeface="+mn-lt"/>
        <a:ea typeface="+mn-ea"/>
        <a:cs typeface="+mn-cs"/>
      </a:defRPr>
    </a:lvl6pPr>
    <a:lvl7pPr marL="11850624" algn="l" defTabSz="3950208" rtl="0" eaLnBrk="1" latinLnBrk="0" hangingPunct="1">
      <a:defRPr sz="7776" kern="1200">
        <a:solidFill>
          <a:schemeClr val="tx1"/>
        </a:solidFill>
        <a:latin typeface="+mn-lt"/>
        <a:ea typeface="+mn-ea"/>
        <a:cs typeface="+mn-cs"/>
      </a:defRPr>
    </a:lvl7pPr>
    <a:lvl8pPr marL="13825728" algn="l" defTabSz="3950208" rtl="0" eaLnBrk="1" latinLnBrk="0" hangingPunct="1">
      <a:defRPr sz="7776" kern="1200">
        <a:solidFill>
          <a:schemeClr val="tx1"/>
        </a:solidFill>
        <a:latin typeface="+mn-lt"/>
        <a:ea typeface="+mn-ea"/>
        <a:cs typeface="+mn-cs"/>
      </a:defRPr>
    </a:lvl8pPr>
    <a:lvl9pPr marL="15800832" algn="l" defTabSz="3950208" rtl="0" eaLnBrk="1" latinLnBrk="0" hangingPunct="1">
      <a:defRPr sz="7776" kern="1200">
        <a:solidFill>
          <a:schemeClr val="tx1"/>
        </a:solidFill>
        <a:latin typeface="+mn-lt"/>
        <a:ea typeface="+mn-ea"/>
        <a:cs typeface="+mn-cs"/>
      </a:defRPr>
    </a:lvl9pPr>
  </p:defaultTextStyle>
  <p:extLst>
    <p:ext uri="{EFAFB233-063F-42B5-8137-9DF3F51BA10A}">
      <p15:sldGuideLst xmlns:p15="http://schemas.microsoft.com/office/powerpoint/2012/main">
        <p15:guide id="2" pos="10104" userDrawn="1">
          <p15:clr>
            <a:srgbClr val="A4A3A4"/>
          </p15:clr>
        </p15:guide>
        <p15:guide id="6" pos="19920" userDrawn="1">
          <p15:clr>
            <a:srgbClr val="A4A3A4"/>
          </p15:clr>
        </p15:guide>
        <p15:guide id="7" pos="10632" userDrawn="1">
          <p15:clr>
            <a:srgbClr val="A4A3A4"/>
          </p15:clr>
        </p15:guide>
        <p15:guide id="8" pos="816" userDrawn="1">
          <p15:clr>
            <a:srgbClr val="A4A3A4"/>
          </p15:clr>
        </p15:guide>
        <p15:guide id="9" orient="horz" pos="13824">
          <p15:clr>
            <a:srgbClr val="A4A3A4"/>
          </p15:clr>
        </p15:guide>
        <p15:guide id="10" pos="100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A24"/>
    <a:srgbClr val="FFC20E"/>
    <a:srgbClr val="DEA80E"/>
    <a:srgbClr val="F5B605"/>
    <a:srgbClr val="F4DD9C"/>
    <a:srgbClr val="F8EAC2"/>
    <a:srgbClr val="F3DA93"/>
    <a:srgbClr val="FCF5E0"/>
    <a:srgbClr val="538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536" autoAdjust="0"/>
    <p:restoredTop sz="99710" autoAdjust="0"/>
  </p:normalViewPr>
  <p:slideViewPr>
    <p:cSldViewPr snapToGrid="0">
      <p:cViewPr varScale="1">
        <p:scale>
          <a:sx n="17" d="100"/>
          <a:sy n="17" d="100"/>
        </p:scale>
        <p:origin x="4008" y="288"/>
      </p:cViewPr>
      <p:guideLst>
        <p:guide pos="10104"/>
        <p:guide pos="19920"/>
        <p:guide pos="10632"/>
        <p:guide pos="816"/>
        <p:guide orient="horz" pos="13824"/>
        <p:guide pos="100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6" d="100"/>
          <a:sy n="66" d="100"/>
        </p:scale>
        <p:origin x="-3288" y="-102"/>
      </p:cViewPr>
      <p:guideLst>
        <p:guide orient="horz" pos="3024"/>
        <p:guide pos="2304"/>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1.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handoutMaster" Target="handoutMasters/handoutMaster1.xml"/><Relationship Id="rId15" Type="http://schemas.openxmlformats.org/officeDocument/2006/relationships/font" Target="fonts/font10.fntdata"/><Relationship Id="rId10" Type="http://schemas.openxmlformats.org/officeDocument/2006/relationships/font" Target="fonts/font5.fntdata"/><Relationship Id="rId19" Type="http://schemas.openxmlformats.org/officeDocument/2006/relationships/theme" Target="theme/theme1.xml"/><Relationship Id="rId4" Type="http://schemas.openxmlformats.org/officeDocument/2006/relationships/notesMaster" Target="notesMasters/notesMaster1.xml"/><Relationship Id="rId9" Type="http://schemas.openxmlformats.org/officeDocument/2006/relationships/font" Target="fonts/font4.fntdata"/><Relationship Id="rId14"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57B2BAE-E3B7-4F95-ABA8-9F9B20C71355}" type="datetimeFigureOut">
              <a:rPr lang="en-US" smtClean="0"/>
              <a:pPr/>
              <a:t>3/7/18</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56BF2EA-C791-402C-BA72-39851781DFA2}" type="slidenum">
              <a:rPr lang="en-US" smtClean="0"/>
              <a:pPr/>
              <a:t>‹#›</a:t>
            </a:fld>
            <a:endParaRPr lang="en-US"/>
          </a:p>
        </p:txBody>
      </p:sp>
    </p:spTree>
    <p:extLst>
      <p:ext uri="{BB962C8B-B14F-4D97-AF65-F5344CB8AC3E}">
        <p14:creationId xmlns:p14="http://schemas.microsoft.com/office/powerpoint/2010/main" val="3922760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14B61EB5-CCFD-4ACE-988B-50FDDCEDE607}" type="datetimeFigureOut">
              <a:rPr lang="en-US" smtClean="0"/>
              <a:pPr/>
              <a:t>3/7/18</a:t>
            </a:fld>
            <a:endParaRPr lang="en-US"/>
          </a:p>
        </p:txBody>
      </p:sp>
      <p:sp>
        <p:nvSpPr>
          <p:cNvPr id="4" name="Slide Image Placeholder 3"/>
          <p:cNvSpPr>
            <a:spLocks noGrp="1" noRot="1" noChangeAspect="1"/>
          </p:cNvSpPr>
          <p:nvPr>
            <p:ph type="sldImg" idx="2"/>
          </p:nvPr>
        </p:nvSpPr>
        <p:spPr>
          <a:xfrm>
            <a:off x="2306638" y="720725"/>
            <a:ext cx="2701925"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279C689-0710-4C72-A375-679C8DC8FBB2}" type="slidenum">
              <a:rPr lang="en-US" smtClean="0"/>
              <a:pPr/>
              <a:t>‹#›</a:t>
            </a:fld>
            <a:endParaRPr lang="en-US"/>
          </a:p>
        </p:txBody>
      </p:sp>
    </p:spTree>
    <p:extLst>
      <p:ext uri="{BB962C8B-B14F-4D97-AF65-F5344CB8AC3E}">
        <p14:creationId xmlns:p14="http://schemas.microsoft.com/office/powerpoint/2010/main" val="25666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79C689-0710-4C72-A375-679C8DC8FBB2}" type="slidenum">
              <a:rPr lang="en-US" smtClean="0"/>
              <a:pPr/>
              <a:t>1</a:t>
            </a:fld>
            <a:endParaRPr lang="en-US"/>
          </a:p>
        </p:txBody>
      </p:sp>
    </p:spTree>
    <p:extLst>
      <p:ext uri="{BB962C8B-B14F-4D97-AF65-F5344CB8AC3E}">
        <p14:creationId xmlns:p14="http://schemas.microsoft.com/office/powerpoint/2010/main" val="8394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600" y="30724475"/>
            <a:ext cx="19751675" cy="36258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1600" y="3921125"/>
            <a:ext cx="19751675" cy="26335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451600" y="34350325"/>
            <a:ext cx="19751675" cy="51514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3/7/18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A23B4-339B-4FD7-BADD-635ADD9051C7}" type="datetimeFigureOut">
              <a:rPr lang="en-US" smtClean="0"/>
              <a:pPr/>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6475" y="1757363"/>
            <a:ext cx="7405688" cy="374507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6238" y="1757363"/>
            <a:ext cx="22067837" cy="374507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A23B4-339B-4FD7-BADD-635ADD9051C7}" type="datetimeFigureOut">
              <a:rPr lang="en-US" smtClean="0"/>
              <a:pPr/>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3" y="13635038"/>
            <a:ext cx="27981275" cy="9407525"/>
          </a:xfrm>
        </p:spPr>
        <p:txBody>
          <a:bodyPr/>
          <a:lstStyle/>
          <a:p>
            <a:r>
              <a:rPr lang="en-US"/>
              <a:t>Click to edit Master title style</a:t>
            </a:r>
          </a:p>
        </p:txBody>
      </p:sp>
      <p:sp>
        <p:nvSpPr>
          <p:cNvPr id="3" name="Subtitle 2"/>
          <p:cNvSpPr>
            <a:spLocks noGrp="1"/>
          </p:cNvSpPr>
          <p:nvPr>
            <p:ph type="subTitle" idx="1"/>
          </p:nvPr>
        </p:nvSpPr>
        <p:spPr>
          <a:xfrm>
            <a:off x="4937125" y="24871363"/>
            <a:ext cx="23044150" cy="112172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6A23B4-339B-4FD7-BADD-635ADD9051C7}" type="datetimeFigureOut">
              <a:rPr lang="en-US" smtClean="0"/>
              <a:pPr/>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A23B4-339B-4FD7-BADD-635ADD9051C7}" type="datetimeFigureOut">
              <a:rPr lang="en-US" smtClean="0"/>
              <a:pPr/>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28203525"/>
            <a:ext cx="27981275" cy="87185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5" y="18602325"/>
            <a:ext cx="27981275" cy="96012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A23B4-339B-4FD7-BADD-635ADD9051C7}" type="datetimeFigureOut">
              <a:rPr lang="en-US" smtClean="0"/>
              <a:pPr/>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6238" y="10240963"/>
            <a:ext cx="14736762" cy="28967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35400" y="10240963"/>
            <a:ext cx="14736763" cy="28967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A23B4-339B-4FD7-BADD-635ADD9051C7}" type="datetimeFigureOut">
              <a:rPr lang="en-US" smtClean="0"/>
              <a:pPr/>
              <a:t>3/7/18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6238" y="9825038"/>
            <a:ext cx="14544675" cy="4094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46238" y="13919200"/>
            <a:ext cx="14544675" cy="25288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725" y="9825038"/>
            <a:ext cx="14549438" cy="4094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6722725" y="13919200"/>
            <a:ext cx="14549438" cy="25288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6A23B4-339B-4FD7-BADD-635ADD9051C7}" type="datetimeFigureOut">
              <a:rPr lang="en-US" smtClean="0"/>
              <a:pPr/>
              <a:t>3/7/18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6A23B4-339B-4FD7-BADD-635ADD9051C7}" type="datetimeFigureOut">
              <a:rPr lang="en-US" smtClean="0"/>
              <a:pPr/>
              <a:t>3/7/18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A23B4-339B-4FD7-BADD-635ADD9051C7}" type="datetimeFigureOut">
              <a:rPr lang="en-US" smtClean="0"/>
              <a:pPr/>
              <a:t>3/7/18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238" y="1747838"/>
            <a:ext cx="10829925" cy="74374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2869863" y="1747838"/>
            <a:ext cx="18402300" cy="374602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6238" y="9185275"/>
            <a:ext cx="10829925" cy="3002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3/7/18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SARE_NorthCentral_CMYK.eps"/>
          <p:cNvPicPr>
            <a:picLocks noChangeAspect="1"/>
          </p:cNvPicPr>
          <p:nvPr userDrawn="1"/>
        </p:nvPicPr>
        <p:blipFill>
          <a:blip r:embed="rId3"/>
          <a:stretch>
            <a:fillRect/>
          </a:stretch>
        </p:blipFill>
        <p:spPr>
          <a:xfrm>
            <a:off x="28867640" y="39951660"/>
            <a:ext cx="3477250" cy="3208020"/>
          </a:xfrm>
          <a:prstGeom prst="rect">
            <a:avLst/>
          </a:prstGeom>
        </p:spPr>
      </p:pic>
      <p:sp>
        <p:nvSpPr>
          <p:cNvPr id="16" name="Rectangle 15"/>
          <p:cNvSpPr/>
          <p:nvPr userDrawn="1"/>
        </p:nvSpPr>
        <p:spPr>
          <a:xfrm>
            <a:off x="0" y="6858000"/>
            <a:ext cx="32918400" cy="32990588"/>
          </a:xfrm>
          <a:prstGeom prst="rect">
            <a:avLst/>
          </a:prstGeom>
          <a:gradFill>
            <a:gsLst>
              <a:gs pos="0">
                <a:srgbClr val="FFC20E">
                  <a:alpha val="80000"/>
                </a:srgbClr>
              </a:gs>
              <a:gs pos="50000">
                <a:srgbClr val="F3DA93"/>
              </a:gs>
              <a:gs pos="100000">
                <a:srgbClr val="F4DD9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14400" y="6858000"/>
            <a:ext cx="31089600" cy="324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0"/>
            <a:ext cx="32918400" cy="6858000"/>
          </a:xfrm>
          <a:prstGeom prst="rect">
            <a:avLst/>
          </a:prstGeom>
          <a:gradFill flip="none" rotWithShape="1">
            <a:gsLst>
              <a:gs pos="0">
                <a:srgbClr val="FFC20E">
                  <a:alpha val="80000"/>
                </a:srgbClr>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40233600"/>
            <a:ext cx="5265209" cy="3200400"/>
          </a:xfrm>
          <a:prstGeom prst="rect">
            <a:avLst/>
          </a:prstGeom>
        </p:spPr>
      </p:pic>
      <p:cxnSp>
        <p:nvCxnSpPr>
          <p:cNvPr id="18" name="Straight Connector 17"/>
          <p:cNvCxnSpPr/>
          <p:nvPr userDrawn="1"/>
        </p:nvCxnSpPr>
        <p:spPr>
          <a:xfrm flipV="1">
            <a:off x="914400" y="39319200"/>
            <a:ext cx="31089600" cy="38631"/>
          </a:xfrm>
          <a:prstGeom prst="line">
            <a:avLst/>
          </a:prstGeom>
          <a:ln w="12700">
            <a:solidFill>
              <a:srgbClr val="FFC20E"/>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6858000" y="3657600"/>
            <a:ext cx="25146000" cy="1828800"/>
          </a:xfrm>
          <a:prstGeom prst="rect">
            <a:avLst/>
          </a:prstGeom>
          <a:solidFill>
            <a:srgbClr val="FFC20E"/>
          </a:solidFill>
          <a:ln>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95020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     </a:t>
            </a:r>
            <a:r>
              <a:rPr kumimoji="0" lang="en-US" sz="5400" b="1" i="0" u="none" strike="noStrike" kern="1200" cap="none" spc="0" normalizeH="0" baseline="0" noProof="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SARE </a:t>
            </a:r>
            <a:r>
              <a:rPr kumimoji="0" lang="en-US" sz="5500" b="1" i="0" u="none" strike="noStrike" kern="1200" cap="none" spc="0" normalizeH="0" baseline="0" noProof="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PROJECT</a:t>
            </a:r>
            <a:endPar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endParaRPr>
          </a:p>
        </p:txBody>
      </p:sp>
      <p:sp>
        <p:nvSpPr>
          <p:cNvPr id="13" name="TextBox 12"/>
          <p:cNvSpPr txBox="1"/>
          <p:nvPr userDrawn="1"/>
        </p:nvSpPr>
        <p:spPr>
          <a:xfrm>
            <a:off x="29156025" y="42924621"/>
            <a:ext cx="2871788" cy="604629"/>
          </a:xfrm>
          <a:prstGeom prst="rect">
            <a:avLst/>
          </a:prstGeom>
          <a:noFill/>
        </p:spPr>
        <p:txBody>
          <a:bodyPr wrap="square" rtlCol="0">
            <a:noAutofit/>
          </a:bodyPr>
          <a:lstStyle/>
          <a:p>
            <a:pPr algn="ctr"/>
            <a:r>
              <a:rPr lang="en-US" sz="2500">
                <a:latin typeface="Gill Sans MT" pitchFamily="34" charset="0"/>
              </a:rPr>
              <a:t>northcentralsare.org</a:t>
            </a:r>
          </a:p>
        </p:txBody>
      </p:sp>
      <p:pic>
        <p:nvPicPr>
          <p:cNvPr id="11" name="Picture 10" descr="SARE_NorthCentral_CMYK_2.eps"/>
          <p:cNvPicPr>
            <a:picLocks noChangeAspect="1"/>
          </p:cNvPicPr>
          <p:nvPr userDrawn="1"/>
        </p:nvPicPr>
        <p:blipFill>
          <a:blip r:embed="rId5"/>
          <a:stretch>
            <a:fillRect/>
          </a:stretch>
        </p:blipFill>
        <p:spPr>
          <a:xfrm>
            <a:off x="932542" y="933196"/>
            <a:ext cx="5061857" cy="4572705"/>
          </a:xfrm>
          <a:prstGeom prst="rect">
            <a:avLst/>
          </a:prstGeom>
        </p:spPr>
      </p:pic>
    </p:spTree>
    <p:extLst>
      <p:ext uri="{BB962C8B-B14F-4D97-AF65-F5344CB8AC3E}">
        <p14:creationId xmlns:p14="http://schemas.microsoft.com/office/powerpoint/2010/main" val="21653290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3291882"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0" indent="0" algn="l" defTabSz="3291882" rtl="0" eaLnBrk="1" latinLnBrk="0" hangingPunct="1">
        <a:lnSpc>
          <a:spcPct val="90000"/>
        </a:lnSpc>
        <a:spcBef>
          <a:spcPts val="3600"/>
        </a:spcBef>
        <a:buFont typeface="Arial" panose="020B0604020202020204" pitchFamily="34" charset="0"/>
        <a:buNone/>
        <a:defRPr sz="1600" kern="1200">
          <a:solidFill>
            <a:schemeClr val="tx1"/>
          </a:solidFill>
          <a:latin typeface="+mn-lt"/>
          <a:ea typeface="+mn-ea"/>
          <a:cs typeface="+mn-cs"/>
        </a:defRPr>
      </a:lvl1pPr>
      <a:lvl2pPr marL="2468910" indent="-822970" algn="l" defTabSz="3291882"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52" indent="-822970" algn="l" defTabSz="3291882"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9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73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67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61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55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49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82" rtl="0" eaLnBrk="1" latinLnBrk="0" hangingPunct="1">
        <a:defRPr sz="6480" kern="1200">
          <a:solidFill>
            <a:schemeClr val="tx1"/>
          </a:solidFill>
          <a:latin typeface="+mn-lt"/>
          <a:ea typeface="+mn-ea"/>
          <a:cs typeface="+mn-cs"/>
        </a:defRPr>
      </a:lvl1pPr>
      <a:lvl2pPr marL="1645940" algn="l" defTabSz="3291882" rtl="0" eaLnBrk="1" latinLnBrk="0" hangingPunct="1">
        <a:defRPr sz="6480" kern="1200">
          <a:solidFill>
            <a:schemeClr val="tx1"/>
          </a:solidFill>
          <a:latin typeface="+mn-lt"/>
          <a:ea typeface="+mn-ea"/>
          <a:cs typeface="+mn-cs"/>
        </a:defRPr>
      </a:lvl2pPr>
      <a:lvl3pPr marL="3291882" algn="l" defTabSz="3291882" rtl="0" eaLnBrk="1" latinLnBrk="0" hangingPunct="1">
        <a:defRPr sz="6480" kern="1200">
          <a:solidFill>
            <a:schemeClr val="tx1"/>
          </a:solidFill>
          <a:latin typeface="+mn-lt"/>
          <a:ea typeface="+mn-ea"/>
          <a:cs typeface="+mn-cs"/>
        </a:defRPr>
      </a:lvl3pPr>
      <a:lvl4pPr marL="4937822" algn="l" defTabSz="3291882" rtl="0" eaLnBrk="1" latinLnBrk="0" hangingPunct="1">
        <a:defRPr sz="6480" kern="1200">
          <a:solidFill>
            <a:schemeClr val="tx1"/>
          </a:solidFill>
          <a:latin typeface="+mn-lt"/>
          <a:ea typeface="+mn-ea"/>
          <a:cs typeface="+mn-cs"/>
        </a:defRPr>
      </a:lvl4pPr>
      <a:lvl5pPr marL="6583762" algn="l" defTabSz="3291882" rtl="0" eaLnBrk="1" latinLnBrk="0" hangingPunct="1">
        <a:defRPr sz="6480" kern="1200">
          <a:solidFill>
            <a:schemeClr val="tx1"/>
          </a:solidFill>
          <a:latin typeface="+mn-lt"/>
          <a:ea typeface="+mn-ea"/>
          <a:cs typeface="+mn-cs"/>
        </a:defRPr>
      </a:lvl5pPr>
      <a:lvl6pPr marL="8229702" algn="l" defTabSz="3291882" rtl="0" eaLnBrk="1" latinLnBrk="0" hangingPunct="1">
        <a:defRPr sz="6480" kern="1200">
          <a:solidFill>
            <a:schemeClr val="tx1"/>
          </a:solidFill>
          <a:latin typeface="+mn-lt"/>
          <a:ea typeface="+mn-ea"/>
          <a:cs typeface="+mn-cs"/>
        </a:defRPr>
      </a:lvl6pPr>
      <a:lvl7pPr marL="9875644" algn="l" defTabSz="3291882" rtl="0" eaLnBrk="1" latinLnBrk="0" hangingPunct="1">
        <a:defRPr sz="6480" kern="1200">
          <a:solidFill>
            <a:schemeClr val="tx1"/>
          </a:solidFill>
          <a:latin typeface="+mn-lt"/>
          <a:ea typeface="+mn-ea"/>
          <a:cs typeface="+mn-cs"/>
        </a:defRPr>
      </a:lvl7pPr>
      <a:lvl8pPr marL="11521584" algn="l" defTabSz="3291882" rtl="0" eaLnBrk="1" latinLnBrk="0" hangingPunct="1">
        <a:defRPr sz="6480" kern="1200">
          <a:solidFill>
            <a:schemeClr val="tx1"/>
          </a:solidFill>
          <a:latin typeface="+mn-lt"/>
          <a:ea typeface="+mn-ea"/>
          <a:cs typeface="+mn-cs"/>
        </a:defRPr>
      </a:lvl8pPr>
      <a:lvl9pPr marL="13167524" algn="l" defTabSz="3291882" rtl="0" eaLnBrk="1" latinLnBrk="0" hangingPunct="1">
        <a:defRPr sz="64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6238" y="1757363"/>
            <a:ext cx="29625925" cy="7315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46238" y="10240963"/>
            <a:ext cx="29625925" cy="289671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6238" y="40681275"/>
            <a:ext cx="7680325" cy="2336800"/>
          </a:xfrm>
          <a:prstGeom prst="rect">
            <a:avLst/>
          </a:prstGeom>
        </p:spPr>
        <p:txBody>
          <a:bodyPr vert="horz" lIns="91440" tIns="45720" rIns="91440" bIns="45720" rtlCol="0" anchor="ctr"/>
          <a:lstStyle>
            <a:lvl1pPr algn="l">
              <a:defRPr sz="1200">
                <a:solidFill>
                  <a:schemeClr val="tx1">
                    <a:tint val="75000"/>
                  </a:schemeClr>
                </a:solidFill>
              </a:defRPr>
            </a:lvl1pPr>
          </a:lstStyle>
          <a:p>
            <a:fld id="{076A23B4-339B-4FD7-BADD-635ADD9051C7}" type="datetimeFigureOut">
              <a:rPr lang="en-US" smtClean="0"/>
              <a:pPr/>
              <a:t>3/7/18</a:t>
            </a:fld>
            <a:endParaRPr lang="en-US"/>
          </a:p>
        </p:txBody>
      </p:sp>
      <p:sp>
        <p:nvSpPr>
          <p:cNvPr id="5" name="Footer Placeholder 4"/>
          <p:cNvSpPr>
            <a:spLocks noGrp="1"/>
          </p:cNvSpPr>
          <p:nvPr>
            <p:ph type="ftr" sz="quarter" idx="3"/>
          </p:nvPr>
        </p:nvSpPr>
        <p:spPr>
          <a:xfrm>
            <a:off x="11247438" y="40681275"/>
            <a:ext cx="10423525" cy="2336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838" y="40681275"/>
            <a:ext cx="7680325" cy="2336800"/>
          </a:xfrm>
          <a:prstGeom prst="rect">
            <a:avLst/>
          </a:prstGeom>
        </p:spPr>
        <p:txBody>
          <a:bodyPr vert="horz" lIns="91440" tIns="45720" rIns="91440" bIns="45720" rtlCol="0" anchor="ctr"/>
          <a:lstStyle>
            <a:lvl1pPr algn="r">
              <a:defRPr sz="1200">
                <a:solidFill>
                  <a:schemeClr val="tx1">
                    <a:tint val="75000"/>
                  </a:schemeClr>
                </a:solidFill>
              </a:defRPr>
            </a:lvl1pPr>
          </a:lstStyle>
          <a:p>
            <a:fld id="{5EECC31D-2E84-4DBE-B7DB-BADD4508C9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nul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680576" y="41649274"/>
            <a:ext cx="7941874" cy="1815882"/>
          </a:xfrm>
          <a:prstGeom prst="rect">
            <a:avLst/>
          </a:prstGeom>
          <a:noFill/>
        </p:spPr>
        <p:txBody>
          <a:bodyPr wrap="square" rtlCol="0">
            <a:spAutoFit/>
          </a:bodyPr>
          <a:lstStyle/>
          <a:p>
            <a:pPr>
              <a:defRPr/>
            </a:pPr>
            <a:r>
              <a:rPr lang="en-US" sz="1600" b="0" i="0" u="none" strike="noStrike" kern="1200" dirty="0">
                <a:effectLst/>
                <a:latin typeface="Gill Sans MT" pitchFamily="34" charset="0"/>
                <a:ea typeface="+mn-ea"/>
                <a:cs typeface="+mn-cs"/>
              </a:rPr>
              <a:t>This project is supported by the National Institute of Food and Agriculture, U.S. Department of Agriculture, under award number </a:t>
            </a:r>
            <a:r>
              <a:rPr lang="en-US" sz="1600" dirty="0">
                <a:latin typeface="Gill Sans MT" pitchFamily="34" charset="0"/>
              </a:rPr>
              <a:t>XXXX-XXXXX-XXXXX </a:t>
            </a:r>
            <a:r>
              <a:rPr lang="en-US" sz="1600" b="0" i="0" u="none" strike="noStrike" kern="1200" baseline="0" dirty="0">
                <a:effectLst/>
                <a:latin typeface="Gill Sans MT" pitchFamily="34" charset="0"/>
                <a:ea typeface="+mn-ea"/>
                <a:cs typeface="+mn-cs"/>
              </a:rPr>
              <a:t>through the North Central Region Sustainable Agriculture </a:t>
            </a:r>
            <a:r>
              <a:rPr lang="en-US" sz="1600" dirty="0">
                <a:latin typeface="Gill Sans MT" pitchFamily="34" charset="0"/>
              </a:rPr>
              <a:t>Research and </a:t>
            </a:r>
            <a:r>
              <a:rPr lang="en-US" sz="1600" b="0" i="0" u="none" strike="noStrike" kern="1200" baseline="0" dirty="0">
                <a:effectLst/>
                <a:latin typeface="Gill Sans MT" pitchFamily="34" charset="0"/>
                <a:ea typeface="+mn-ea"/>
                <a:cs typeface="+mn-cs"/>
              </a:rPr>
              <a:t>Education program under </a:t>
            </a:r>
            <a:r>
              <a:rPr lang="en-US" sz="1600" b="0" i="0" u="none" strike="noStrike" kern="1200" baseline="0" dirty="0" err="1">
                <a:effectLst/>
                <a:latin typeface="Gill Sans MT" pitchFamily="34" charset="0"/>
                <a:ea typeface="+mn-ea"/>
                <a:cs typeface="+mn-cs"/>
              </a:rPr>
              <a:t>subaward</a:t>
            </a:r>
            <a:r>
              <a:rPr lang="en-US" sz="1600" b="0" i="0" u="none" strike="noStrike" kern="1200" baseline="0" dirty="0">
                <a:effectLst/>
                <a:latin typeface="Gill Sans MT" pitchFamily="34" charset="0"/>
                <a:ea typeface="+mn-ea"/>
                <a:cs typeface="+mn-cs"/>
              </a:rPr>
              <a:t> number </a:t>
            </a:r>
            <a:r>
              <a:rPr lang="en-US" sz="1600" dirty="0">
                <a:latin typeface="Gill Sans MT" pitchFamily="34" charset="0"/>
              </a:rPr>
              <a:t>FNCXX-XXX</a:t>
            </a:r>
            <a:r>
              <a:rPr lang="en-US" sz="1600" b="0" i="0" u="none" strike="noStrike" kern="1200" baseline="0" dirty="0">
                <a:effectLst/>
                <a:latin typeface="Gill Sans MT" pitchFamily="34" charset="0"/>
                <a:ea typeface="+mn-ea"/>
                <a:cs typeface="+mn-cs"/>
              </a:rPr>
              <a:t>.</a:t>
            </a:r>
            <a:r>
              <a:rPr lang="en-US" sz="1600" b="0" i="0" u="none" strike="noStrike" kern="1200" dirty="0">
                <a:effectLst/>
                <a:latin typeface="Gill Sans MT" pitchFamily="34" charset="0"/>
                <a:ea typeface="+mn-ea"/>
                <a:cs typeface="+mn-cs"/>
              </a:rPr>
              <a:t>  Any opinions, findings, </a:t>
            </a:r>
            <a:r>
              <a:rPr lang="en-US" sz="1600" b="0" i="0" u="none" strike="noStrike" kern="1200" baseline="0" dirty="0">
                <a:effectLst/>
                <a:latin typeface="Gill Sans MT" pitchFamily="34" charset="0"/>
                <a:ea typeface="+mn-ea"/>
                <a:cs typeface="+mn-cs"/>
              </a:rPr>
              <a:t>conclusions</a:t>
            </a:r>
            <a:r>
              <a:rPr lang="en-US" sz="1600" b="0" i="0" u="none" strike="noStrike" kern="1200" dirty="0">
                <a:effectLst/>
                <a:latin typeface="Gill Sans MT" pitchFamily="34" charset="0"/>
                <a:ea typeface="+mn-ea"/>
                <a:cs typeface="+mn-cs"/>
              </a:rPr>
              <a:t>, or recommendations expressed in this publication are those of the author(s) and do not necessarily reflect the view of the U.S. Department of Agriculture or SARE. USDA is an equal opportunity employer and service provider.</a:t>
            </a:r>
            <a:endParaRPr lang="en-US" sz="1600" dirty="0">
              <a:latin typeface="Gill Sans MT" pitchFamily="34" charset="0"/>
            </a:endParaRPr>
          </a:p>
        </p:txBody>
      </p:sp>
      <p:sp>
        <p:nvSpPr>
          <p:cNvPr id="6" name="TextBox 5"/>
          <p:cNvSpPr txBox="1"/>
          <p:nvPr/>
        </p:nvSpPr>
        <p:spPr>
          <a:xfrm>
            <a:off x="6858000" y="914400"/>
            <a:ext cx="25146000" cy="2286000"/>
          </a:xfrm>
          <a:prstGeom prst="rect">
            <a:avLst/>
          </a:prstGeom>
          <a:noFill/>
        </p:spPr>
        <p:txBody>
          <a:bodyPr wrap="square" rtlCol="0" anchor="ctr" anchorCtr="0">
            <a:normAutofit fontScale="62500" lnSpcReduction="20000"/>
          </a:bodyPr>
          <a:lstStyle/>
          <a:p>
            <a:pPr algn="ctr"/>
            <a:r>
              <a:rPr lang="en-US" sz="13000" b="1" dirty="0">
                <a:latin typeface="Gill Sans MT" pitchFamily="34" charset="0"/>
                <a:cs typeface="Arial" panose="020B0604020202020204" pitchFamily="34" charset="0"/>
              </a:rPr>
              <a:t>SARE/ATTRA Our Farms Our Future Conference</a:t>
            </a:r>
          </a:p>
        </p:txBody>
      </p:sp>
      <p:sp>
        <p:nvSpPr>
          <p:cNvPr id="10" name="Rectangle 9"/>
          <p:cNvSpPr/>
          <p:nvPr/>
        </p:nvSpPr>
        <p:spPr>
          <a:xfrm>
            <a:off x="13350240" y="4152213"/>
            <a:ext cx="5074920" cy="938719"/>
          </a:xfrm>
          <a:prstGeom prst="rect">
            <a:avLst/>
          </a:prstGeom>
        </p:spPr>
        <p:txBody>
          <a:bodyPr wrap="square">
            <a:spAutoFit/>
          </a:bodyPr>
          <a:lstStyle/>
          <a:p>
            <a:r>
              <a:rPr lang="en-US" sz="5500" b="1" dirty="0">
                <a:ln w="0" cap="flat">
                  <a:noFill/>
                  <a:round/>
                </a:ln>
                <a:solidFill>
                  <a:srgbClr val="423A24"/>
                </a:solidFill>
                <a:effectLst>
                  <a:outerShdw blurRad="50800" dist="50800" dir="5400000" algn="ctr" rotWithShape="0">
                    <a:schemeClr val="bg1"/>
                  </a:outerShdw>
                </a:effectLst>
                <a:latin typeface="Gill Sans MT" pitchFamily="34" charset="0"/>
              </a:rPr>
              <a:t>FNC17-1101</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11" name="Rectangle 10"/>
          <p:cNvSpPr/>
          <p:nvPr/>
        </p:nvSpPr>
        <p:spPr>
          <a:xfrm>
            <a:off x="23393400" y="4152213"/>
            <a:ext cx="13235742" cy="938719"/>
          </a:xfrm>
          <a:prstGeom prst="rect">
            <a:avLst/>
          </a:prstGeom>
        </p:spPr>
        <p:txBody>
          <a:bodyPr wrap="square">
            <a:spAutoFit/>
          </a:bodyPr>
          <a:lstStyle/>
          <a:p>
            <a:r>
              <a:rPr lang="en-US" sz="5500" b="1" dirty="0">
                <a:ln w="0" cap="flat" cmpd="sng">
                  <a:noFill/>
                  <a:round/>
                </a:ln>
                <a:solidFill>
                  <a:srgbClr val="423A24"/>
                </a:solidFill>
                <a:effectLst>
                  <a:outerShdw blurRad="50800" dist="50800" dir="5400000" algn="ctr" rotWithShape="0">
                    <a:schemeClr val="bg1"/>
                  </a:outerShdw>
                </a:effectLst>
                <a:latin typeface="Gill Sans MT" pitchFamily="34" charset="0"/>
              </a:rPr>
              <a:t>Ann Swanson</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22" name="TextBox 21"/>
          <p:cNvSpPr txBox="1"/>
          <p:nvPr/>
        </p:nvSpPr>
        <p:spPr>
          <a:xfrm>
            <a:off x="914400" y="7772400"/>
            <a:ext cx="31089600" cy="1938992"/>
          </a:xfrm>
          <a:prstGeom prst="rect">
            <a:avLst/>
          </a:prstGeom>
          <a:noFill/>
        </p:spPr>
        <p:txBody>
          <a:bodyPr wrap="square" rtlCol="0">
            <a:normAutofit fontScale="85000" lnSpcReduction="10000"/>
          </a:bodyPr>
          <a:lstStyle/>
          <a:p>
            <a:pPr algn="ctr"/>
            <a:r>
              <a:rPr lang="en-US" b="1" dirty="0"/>
              <a:t>Increasing the Use of Farm Fresh Food in Institutional Settings by Educating Chefs, Youth, and Local Farmers Through Demonstrations, Workshops, and Visual References</a:t>
            </a:r>
          </a:p>
        </p:txBody>
      </p:sp>
      <p:sp>
        <p:nvSpPr>
          <p:cNvPr id="20" name="Rounded Rectangle 19"/>
          <p:cNvSpPr/>
          <p:nvPr/>
        </p:nvSpPr>
        <p:spPr>
          <a:xfrm>
            <a:off x="1308101" y="10541285"/>
            <a:ext cx="14693900" cy="150936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6000" b="1" dirty="0">
                <a:solidFill>
                  <a:srgbClr val="423A24"/>
                </a:solidFill>
                <a:latin typeface="Gill Sans MT" panose="020B0502020104020203" pitchFamily="34" charset="0"/>
              </a:rPr>
              <a:t>Summary of Project</a:t>
            </a:r>
          </a:p>
        </p:txBody>
      </p:sp>
      <p:sp>
        <p:nvSpPr>
          <p:cNvPr id="28" name="TextBox 27"/>
          <p:cNvSpPr txBox="1"/>
          <p:nvPr/>
        </p:nvSpPr>
        <p:spPr>
          <a:xfrm>
            <a:off x="1308101" y="12457255"/>
            <a:ext cx="13801993" cy="3785652"/>
          </a:xfrm>
          <a:prstGeom prst="rect">
            <a:avLst/>
          </a:prstGeom>
          <a:noFill/>
        </p:spPr>
        <p:txBody>
          <a:bodyPr wrap="square" rtlCol="0">
            <a:spAutoFit/>
          </a:bodyPr>
          <a:lstStyle/>
          <a:p>
            <a:r>
              <a:rPr lang="en-US" sz="4000" dirty="0"/>
              <a:t>I am providing farm to table education to foodservice providers, youth, farmers and the local community to encourage moving away from prepackaged, pre-processed, unhealthy food that institutionalized kitchens often provide while also creating awareness of the importance of supporting local farms in the community. </a:t>
            </a:r>
            <a:endParaRPr lang="en-US" sz="4000" b="1" dirty="0">
              <a:latin typeface="Georgia" panose="02040502050405020303" pitchFamily="18" charset="0"/>
            </a:endParaRPr>
          </a:p>
        </p:txBody>
      </p:sp>
      <p:sp>
        <p:nvSpPr>
          <p:cNvPr id="33" name="Rounded Rectangle 32"/>
          <p:cNvSpPr/>
          <p:nvPr/>
        </p:nvSpPr>
        <p:spPr>
          <a:xfrm>
            <a:off x="1308101" y="18710434"/>
            <a:ext cx="14693900" cy="150936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6000" b="1" dirty="0">
                <a:solidFill>
                  <a:srgbClr val="423A24"/>
                </a:solidFill>
                <a:latin typeface="Gill Sans MT" panose="020B0502020104020203" pitchFamily="34" charset="0"/>
              </a:rPr>
              <a:t>First Year Results</a:t>
            </a:r>
          </a:p>
        </p:txBody>
      </p:sp>
      <p:sp>
        <p:nvSpPr>
          <p:cNvPr id="34" name="TextBox 33"/>
          <p:cNvSpPr txBox="1"/>
          <p:nvPr/>
        </p:nvSpPr>
        <p:spPr>
          <a:xfrm>
            <a:off x="1308101" y="20626404"/>
            <a:ext cx="14719299" cy="5262979"/>
          </a:xfrm>
          <a:prstGeom prst="rect">
            <a:avLst/>
          </a:prstGeom>
          <a:noFill/>
        </p:spPr>
        <p:txBody>
          <a:bodyPr wrap="square" rtlCol="0">
            <a:spAutoFit/>
          </a:bodyPr>
          <a:lstStyle/>
          <a:p>
            <a:r>
              <a:rPr lang="en-US" sz="4400" dirty="0" err="1">
                <a:latin typeface="Gill Sans MT" pitchFamily="34" charset="0"/>
              </a:rPr>
              <a:t>Hendrick</a:t>
            </a:r>
            <a:r>
              <a:rPr lang="en-US" sz="4400" dirty="0">
                <a:latin typeface="Gill Sans MT" pitchFamily="34" charset="0"/>
              </a:rPr>
              <a:t> House increased local food sales, supporting other farms, by 60% from fall of 2016 to fall of 2017. This increase is due to a wider knowledge of the handling and preparation of local food from foodservice workers within the company and also new markets available to local farms. This also shows the willingness of local farmers to become more comfortable meeting large scale demand from high production kitchens.</a:t>
            </a:r>
          </a:p>
          <a:p>
            <a:endParaRPr lang="en-US" sz="2800" b="1" dirty="0">
              <a:latin typeface="Georgia" panose="02040502050405020303" pitchFamily="18" charset="0"/>
            </a:endParaRPr>
          </a:p>
        </p:txBody>
      </p:sp>
      <p:sp>
        <p:nvSpPr>
          <p:cNvPr id="35" name="Rounded Rectangle 34"/>
          <p:cNvSpPr/>
          <p:nvPr/>
        </p:nvSpPr>
        <p:spPr>
          <a:xfrm>
            <a:off x="16916400" y="22996251"/>
            <a:ext cx="14693900" cy="150936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6000" b="1" dirty="0">
                <a:solidFill>
                  <a:srgbClr val="423A24"/>
                </a:solidFill>
                <a:latin typeface="Gill Sans MT" panose="020B0502020104020203" pitchFamily="34" charset="0"/>
              </a:rPr>
              <a:t>Visual Reference Guide for Food Service Workers</a:t>
            </a:r>
          </a:p>
        </p:txBody>
      </p:sp>
      <p:sp>
        <p:nvSpPr>
          <p:cNvPr id="36" name="TextBox 35"/>
          <p:cNvSpPr txBox="1"/>
          <p:nvPr/>
        </p:nvSpPr>
        <p:spPr>
          <a:xfrm>
            <a:off x="16916400" y="24912221"/>
            <a:ext cx="14719299" cy="5016758"/>
          </a:xfrm>
          <a:prstGeom prst="rect">
            <a:avLst/>
          </a:prstGeom>
          <a:noFill/>
        </p:spPr>
        <p:txBody>
          <a:bodyPr wrap="square" rtlCol="0">
            <a:spAutoFit/>
          </a:bodyPr>
          <a:lstStyle/>
          <a:p>
            <a:r>
              <a:rPr lang="en-US" sz="4000" dirty="0"/>
              <a:t>I produced a workbook given to 25 head cooks that assisted in the education of foodservice workers within the company. The workbook has pictures of produce coming directly from </a:t>
            </a:r>
            <a:r>
              <a:rPr lang="en-US" sz="4000" dirty="0" err="1"/>
              <a:t>Hendrick</a:t>
            </a:r>
            <a:r>
              <a:rPr lang="en-US" sz="4000" dirty="0"/>
              <a:t> House Farm so the cooks are able to identify size and color of produce they will be receiving. It also provides proper storage information, facts about the variety of vegetable and recipe ideas on how to prepare them. This workbook has been shared with SARE and The Land Connection to be used as an educational guide for the community.  </a:t>
            </a:r>
            <a:endParaRPr lang="en-US" sz="4000" b="1" dirty="0">
              <a:latin typeface="Georgia" panose="02040502050405020303" pitchFamily="18" charset="0"/>
            </a:endParaRPr>
          </a:p>
        </p:txBody>
      </p:sp>
      <p:sp>
        <p:nvSpPr>
          <p:cNvPr id="31" name="TextBox 30"/>
          <p:cNvSpPr txBox="1"/>
          <p:nvPr/>
        </p:nvSpPr>
        <p:spPr>
          <a:xfrm>
            <a:off x="16916400" y="21488400"/>
            <a:ext cx="14173200" cy="954107"/>
          </a:xfrm>
          <a:prstGeom prst="rect">
            <a:avLst/>
          </a:prstGeom>
          <a:noFill/>
        </p:spPr>
        <p:txBody>
          <a:bodyPr wrap="square" rtlCol="0">
            <a:spAutoFit/>
          </a:bodyPr>
          <a:lstStyle/>
          <a:p>
            <a:r>
              <a:rPr lang="en-US" sz="2800" dirty="0">
                <a:latin typeface="Gill Sans MT" pitchFamily="34" charset="0"/>
              </a:rPr>
              <a:t>Youth workshops held at the farm with DREAAM House where children ages pre K – 3</a:t>
            </a:r>
            <a:r>
              <a:rPr lang="en-US" sz="2800" baseline="30000" dirty="0">
                <a:latin typeface="Gill Sans MT" pitchFamily="34" charset="0"/>
              </a:rPr>
              <a:t>rd</a:t>
            </a:r>
            <a:r>
              <a:rPr lang="en-US" sz="2800" dirty="0">
                <a:latin typeface="Gill Sans MT" pitchFamily="34" charset="0"/>
              </a:rPr>
              <a:t> grade learned how to identify fresh vegetables and make easy snacks out of their harvest. </a:t>
            </a:r>
          </a:p>
        </p:txBody>
      </p:sp>
      <p:sp>
        <p:nvSpPr>
          <p:cNvPr id="41" name="TextBox 40"/>
          <p:cNvSpPr txBox="1"/>
          <p:nvPr/>
        </p:nvSpPr>
        <p:spPr>
          <a:xfrm>
            <a:off x="26974800" y="33312277"/>
            <a:ext cx="4660899" cy="2246769"/>
          </a:xfrm>
          <a:prstGeom prst="rect">
            <a:avLst/>
          </a:prstGeom>
          <a:noFill/>
        </p:spPr>
        <p:txBody>
          <a:bodyPr wrap="square" rtlCol="0">
            <a:spAutoFit/>
          </a:bodyPr>
          <a:lstStyle/>
          <a:p>
            <a:r>
              <a:rPr lang="en-US" sz="2800" dirty="0">
                <a:latin typeface="Gill Sans MT" pitchFamily="34" charset="0"/>
              </a:rPr>
              <a:t>Workbook produced for foodservice workers to be used as an educational tool for handling </a:t>
            </a:r>
            <a:r>
              <a:rPr lang="en-US" sz="2800" dirty="0" err="1">
                <a:latin typeface="Gill Sans MT" pitchFamily="34" charset="0"/>
              </a:rPr>
              <a:t>Hendrick</a:t>
            </a:r>
            <a:r>
              <a:rPr lang="en-US" sz="2800" dirty="0">
                <a:latin typeface="Gill Sans MT" pitchFamily="34" charset="0"/>
              </a:rPr>
              <a:t> House Farm Produce.</a:t>
            </a:r>
          </a:p>
        </p:txBody>
      </p:sp>
      <p:sp>
        <p:nvSpPr>
          <p:cNvPr id="42" name="TextBox 41"/>
          <p:cNvSpPr txBox="1"/>
          <p:nvPr/>
        </p:nvSpPr>
        <p:spPr>
          <a:xfrm>
            <a:off x="1850413" y="35559046"/>
            <a:ext cx="14173200" cy="1384995"/>
          </a:xfrm>
          <a:prstGeom prst="rect">
            <a:avLst/>
          </a:prstGeom>
          <a:noFill/>
        </p:spPr>
        <p:txBody>
          <a:bodyPr wrap="square" rtlCol="0">
            <a:spAutoFit/>
          </a:bodyPr>
          <a:lstStyle/>
          <a:p>
            <a:r>
              <a:rPr lang="en-US" sz="2800" dirty="0">
                <a:latin typeface="Gill Sans MT" pitchFamily="34" charset="0"/>
              </a:rPr>
              <a:t>This chart tracks local food purchases made by </a:t>
            </a:r>
            <a:r>
              <a:rPr lang="en-US" sz="2800" dirty="0" err="1">
                <a:latin typeface="Gill Sans MT" pitchFamily="34" charset="0"/>
              </a:rPr>
              <a:t>Hendrick</a:t>
            </a:r>
            <a:r>
              <a:rPr lang="en-US" sz="2800" dirty="0">
                <a:latin typeface="Gill Sans MT" pitchFamily="34" charset="0"/>
              </a:rPr>
              <a:t> House in 2016 and 2017. Each of the farms listed on the left side of the graph are farms in the Champaign, Urbana area that supply local produce to </a:t>
            </a:r>
            <a:r>
              <a:rPr lang="en-US" sz="2800" dirty="0" err="1">
                <a:latin typeface="Gill Sans MT" pitchFamily="34" charset="0"/>
              </a:rPr>
              <a:t>Hendrick</a:t>
            </a:r>
            <a:r>
              <a:rPr lang="en-US" sz="2800" dirty="0">
                <a:latin typeface="Gill Sans MT" pitchFamily="34" charset="0"/>
              </a:rPr>
              <a:t> House. </a:t>
            </a:r>
          </a:p>
        </p:txBody>
      </p:sp>
      <p:pic>
        <p:nvPicPr>
          <p:cNvPr id="5" name="Picture 4">
            <a:extLst>
              <a:ext uri="{FF2B5EF4-FFF2-40B4-BE49-F238E27FC236}">
                <a16:creationId xmlns:a16="http://schemas.microsoft.com/office/drawing/2014/main" id="{CAED31D2-FFD1-E541-8D7E-F84ADBF2E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657" y="30360782"/>
            <a:ext cx="6429194" cy="8320133"/>
          </a:xfrm>
          <a:prstGeom prst="rect">
            <a:avLst/>
          </a:prstGeom>
        </p:spPr>
      </p:pic>
      <p:pic>
        <p:nvPicPr>
          <p:cNvPr id="7" name="Picture 6">
            <a:extLst>
              <a:ext uri="{FF2B5EF4-FFF2-40B4-BE49-F238E27FC236}">
                <a16:creationId xmlns:a16="http://schemas.microsoft.com/office/drawing/2014/main" id="{09BD902D-6009-0643-8281-DA26425D2757}"/>
              </a:ext>
            </a:extLst>
          </p:cNvPr>
          <p:cNvPicPr>
            <a:picLocks noChangeAspect="1"/>
          </p:cNvPicPr>
          <p:nvPr/>
        </p:nvPicPr>
        <p:blipFill>
          <a:blip r:embed="rId4"/>
          <a:stretch>
            <a:fillRect/>
          </a:stretch>
        </p:blipFill>
        <p:spPr>
          <a:xfrm>
            <a:off x="1688008" y="26870363"/>
            <a:ext cx="15553659" cy="8096096"/>
          </a:xfrm>
          <a:prstGeom prst="rect">
            <a:avLst/>
          </a:prstGeom>
        </p:spPr>
      </p:pic>
      <p:pic>
        <p:nvPicPr>
          <p:cNvPr id="13" name="Picture 12">
            <a:extLst>
              <a:ext uri="{FF2B5EF4-FFF2-40B4-BE49-F238E27FC236}">
                <a16:creationId xmlns:a16="http://schemas.microsoft.com/office/drawing/2014/main" id="{DDA30053-CC73-2D42-A646-FA1E72FBD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6864" y="40227250"/>
            <a:ext cx="2755900" cy="3670300"/>
          </a:xfrm>
          <a:prstGeom prst="rect">
            <a:avLst/>
          </a:prstGeom>
        </p:spPr>
      </p:pic>
      <p:pic>
        <p:nvPicPr>
          <p:cNvPr id="16" name="Picture 15">
            <a:extLst>
              <a:ext uri="{FF2B5EF4-FFF2-40B4-BE49-F238E27FC236}">
                <a16:creationId xmlns:a16="http://schemas.microsoft.com/office/drawing/2014/main" id="{AAF65EC1-A5B1-494E-B522-651C84E7E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8471594" y="10108353"/>
            <a:ext cx="11096313" cy="11096313"/>
          </a:xfrm>
          <a:prstGeom prst="rect">
            <a:avLst/>
          </a:prstGeom>
        </p:spPr>
      </p:pic>
    </p:spTree>
    <p:extLst>
      <p:ext uri="{BB962C8B-B14F-4D97-AF65-F5344CB8AC3E}">
        <p14:creationId xmlns:p14="http://schemas.microsoft.com/office/powerpoint/2010/main" val="21874068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7253</TotalTime>
  <Words>455</Words>
  <Application>Microsoft Macintosh PowerPoint</Application>
  <PresentationFormat>Custom</PresentationFormat>
  <Paragraphs>15</Paragraphs>
  <Slides>1</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vt:i4>
      </vt:variant>
    </vt:vector>
  </HeadingPairs>
  <TitlesOfParts>
    <vt:vector size="6" baseType="lpstr">
      <vt:lpstr>Gill Sans MT</vt:lpstr>
      <vt:lpstr>Calibri</vt:lpstr>
      <vt:lpstr>Georgia</vt:lpstr>
      <vt:lpstr>Office Theme</vt:lpstr>
      <vt:lpstr>Custom Design</vt:lpstr>
      <vt:lpstr>PowerPoint Presentation</vt:lpstr>
    </vt:vector>
  </TitlesOfParts>
  <Company>University of Maryland</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dc:creator>
  <cp:lastModifiedBy>Microsoft Office User</cp:lastModifiedBy>
  <cp:revision>168</cp:revision>
  <dcterms:created xsi:type="dcterms:W3CDTF">2016-08-23T19:00:54Z</dcterms:created>
  <dcterms:modified xsi:type="dcterms:W3CDTF">2018-03-07T16:12:42Z</dcterms:modified>
</cp:coreProperties>
</file>