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y="5143500" cx="9144000"/>
  <p:notesSz cx="6858000" cy="9144000"/>
  <p:embeddedFontLst>
    <p:embeddedFont>
      <p:font typeface="Montserrat SemiBold"/>
      <p:regular r:id="rId48"/>
      <p:bold r:id="rId49"/>
      <p:italic r:id="rId50"/>
      <p:boldItalic r:id="rId51"/>
    </p:embeddedFont>
    <p:embeddedFont>
      <p:font typeface="Roboto"/>
      <p:regular r:id="rId52"/>
      <p:bold r:id="rId53"/>
      <p:italic r:id="rId54"/>
      <p:boldItalic r:id="rId55"/>
    </p:embeddedFont>
    <p:embeddedFont>
      <p:font typeface="Garamond"/>
      <p:bold r:id="rId56"/>
      <p:boldItalic r:id="rId57"/>
    </p:embeddedFont>
    <p:embeddedFont>
      <p:font typeface="Montserrat"/>
      <p:regular r:id="rId58"/>
      <p:bold r:id="rId59"/>
      <p:italic r:id="rId60"/>
      <p:boldItalic r:id="rId61"/>
    </p:embeddedFont>
    <p:embeddedFont>
      <p:font typeface="Montserrat Medium"/>
      <p:regular r:id="rId62"/>
      <p:bold r:id="rId63"/>
      <p:italic r:id="rId64"/>
      <p:boldItalic r:id="rId65"/>
    </p:embeddedFont>
    <p:embeddedFont>
      <p:font typeface="EB Garamond SemiBold"/>
      <p:regular r:id="rId66"/>
      <p:bold r:id="rId67"/>
      <p:italic r:id="rId68"/>
      <p:boldItalic r:id="rId69"/>
    </p:embeddedFont>
    <p:embeddedFont>
      <p:font typeface="EB Garamond"/>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89E15E-BA92-4649-B8AD-6698C4216294}">
  <a:tblStyle styleId="{C289E15E-BA92-4649-B8AD-6698C421629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ontserratSemiBold-regular.fntdata"/><Relationship Id="rId47" Type="http://schemas.openxmlformats.org/officeDocument/2006/relationships/slide" Target="slides/slide40.xml"/><Relationship Id="rId49" Type="http://schemas.openxmlformats.org/officeDocument/2006/relationships/font" Target="fonts/MontserratSemiBold-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EBGaramond-boldItalic.fntdata"/><Relationship Id="rId72" Type="http://schemas.openxmlformats.org/officeDocument/2006/relationships/font" Target="fonts/EBGaramon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EBGaramond-bold.fntdata"/><Relationship Id="rId70" Type="http://schemas.openxmlformats.org/officeDocument/2006/relationships/font" Target="fonts/EBGaramond-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Medium-regular.fntdata"/><Relationship Id="rId61" Type="http://schemas.openxmlformats.org/officeDocument/2006/relationships/font" Target="fonts/Montserrat-boldItalic.fntdata"/><Relationship Id="rId20" Type="http://schemas.openxmlformats.org/officeDocument/2006/relationships/slide" Target="slides/slide13.xml"/><Relationship Id="rId64" Type="http://schemas.openxmlformats.org/officeDocument/2006/relationships/font" Target="fonts/MontserratMedium-italic.fntdata"/><Relationship Id="rId63" Type="http://schemas.openxmlformats.org/officeDocument/2006/relationships/font" Target="fonts/MontserratMedium-bold.fntdata"/><Relationship Id="rId22" Type="http://schemas.openxmlformats.org/officeDocument/2006/relationships/slide" Target="slides/slide15.xml"/><Relationship Id="rId66" Type="http://schemas.openxmlformats.org/officeDocument/2006/relationships/font" Target="fonts/EBGaramondSemiBold-regular.fntdata"/><Relationship Id="rId21" Type="http://schemas.openxmlformats.org/officeDocument/2006/relationships/slide" Target="slides/slide14.xml"/><Relationship Id="rId65" Type="http://schemas.openxmlformats.org/officeDocument/2006/relationships/font" Target="fonts/MontserratMedium-boldItalic.fntdata"/><Relationship Id="rId24" Type="http://schemas.openxmlformats.org/officeDocument/2006/relationships/slide" Target="slides/slide17.xml"/><Relationship Id="rId68" Type="http://schemas.openxmlformats.org/officeDocument/2006/relationships/font" Target="fonts/EBGaramondSemiBold-italic.fntdata"/><Relationship Id="rId23" Type="http://schemas.openxmlformats.org/officeDocument/2006/relationships/slide" Target="slides/slide16.xml"/><Relationship Id="rId67" Type="http://schemas.openxmlformats.org/officeDocument/2006/relationships/font" Target="fonts/EBGaramondSemiBold-bold.fntdata"/><Relationship Id="rId60" Type="http://schemas.openxmlformats.org/officeDocument/2006/relationships/font" Target="fonts/Montserrat-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EBGaramondSemiBold-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SemiBold-boldItalic.fntdata"/><Relationship Id="rId50" Type="http://schemas.openxmlformats.org/officeDocument/2006/relationships/font" Target="fonts/MontserratSemiBold-italic.fntdata"/><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4.xml"/><Relationship Id="rId55" Type="http://schemas.openxmlformats.org/officeDocument/2006/relationships/font" Target="fonts/Roboto-boldItalic.fntdata"/><Relationship Id="rId10" Type="http://schemas.openxmlformats.org/officeDocument/2006/relationships/slide" Target="slides/slide3.xml"/><Relationship Id="rId54" Type="http://schemas.openxmlformats.org/officeDocument/2006/relationships/font" Target="fonts/Roboto-italic.fntdata"/><Relationship Id="rId13" Type="http://schemas.openxmlformats.org/officeDocument/2006/relationships/slide" Target="slides/slide6.xml"/><Relationship Id="rId57" Type="http://schemas.openxmlformats.org/officeDocument/2006/relationships/font" Target="fonts/Garamond-boldItalic.fntdata"/><Relationship Id="rId12" Type="http://schemas.openxmlformats.org/officeDocument/2006/relationships/slide" Target="slides/slide5.xml"/><Relationship Id="rId56" Type="http://schemas.openxmlformats.org/officeDocument/2006/relationships/font" Target="fonts/Garamond-bold.fntdata"/><Relationship Id="rId15" Type="http://schemas.openxmlformats.org/officeDocument/2006/relationships/slide" Target="slides/slide8.xml"/><Relationship Id="rId59" Type="http://schemas.openxmlformats.org/officeDocument/2006/relationships/font" Target="fonts/Montserrat-bold.fntdata"/><Relationship Id="rId14" Type="http://schemas.openxmlformats.org/officeDocument/2006/relationships/slide" Target="slides/slide7.xml"/><Relationship Id="rId58" Type="http://schemas.openxmlformats.org/officeDocument/2006/relationships/font" Target="fonts/Montserrat-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6cfecb52dc_0_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welcome webinar attendees and introduce topic. Share with attendees that certified crop advisor continuing education credits will be available (QR code to scan at the end of the webinar).</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webinar is a part of a  Western SARE Professional Development project in  partnership with Oregon Tilth and eOrganic. </a:t>
            </a:r>
            <a:endParaRPr/>
          </a:p>
        </p:txBody>
      </p:sp>
      <p:sp>
        <p:nvSpPr>
          <p:cNvPr id="110" name="Google Shape;110;g36cfecb52dc_0_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6cfecb52dc_0_673: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6cfecb52dc_0_67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a097aa4a87_0_66: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a097aa4a87_0_66: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a097aa4a87_0_76: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a097aa4a87_0_76: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a097aa4a87_0_87: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a097aa4a87_0_8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a097aa4a87_0_98: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a097aa4a87_0_98: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a097aa4a87_0_109: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a097aa4a87_0_10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a097aa4a87_0_117: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a097aa4a87_0_11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6cfecb52dc_0_188: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36cfecb52dc_0_188: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6cfecb52dc_0_681: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36cfecb52dc_0_68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a7676e9385_0_2: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a7676e9385_0_2: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6cfecb52dc_0_61: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Mary  - brief intro of todays moderators/</a:t>
            </a:r>
            <a:r>
              <a:rPr lang="en"/>
              <a:t>presenters</a:t>
            </a:r>
            <a:r>
              <a:rPr lang="en"/>
              <a:t>. </a:t>
            </a:r>
            <a:endParaRPr/>
          </a:p>
        </p:txBody>
      </p:sp>
      <p:sp>
        <p:nvSpPr>
          <p:cNvPr id="124" name="Google Shape;124;g36cfecb52dc_0_6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a7676e9385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3a7676e9385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a7676e9385_0_144: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3a7676e9385_0_144: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a7676e9385_0_12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3a7676e9385_0_12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a3e3b18055_0_12: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3a3e3b18055_0_12: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cfecb52dc_0_218: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36cfecb52dc_0_218: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6cfecb52dc_0_729: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36cfecb52dc_0_72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6cfecb52dc_0_737: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36cfecb52dc_0_73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6cfecb52dc_0_745: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6cfecb52dc_0_74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6cfecb52dc_0_753: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36cfecb52dc_0_75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6cfecb52dc_0_761: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36cfecb52dc_0_76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bf94532d6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3bf94532d62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Mary - Brief introduction of OFRF - </a:t>
            </a:r>
            <a:endParaRPr/>
          </a:p>
          <a:p>
            <a:pPr indent="0" lvl="0" marL="0" rtl="0" algn="l">
              <a:lnSpc>
                <a:spcPct val="100000"/>
              </a:lnSpc>
              <a:spcBef>
                <a:spcPts val="0"/>
              </a:spcBef>
              <a:spcAft>
                <a:spcPts val="0"/>
              </a:spcAft>
              <a:buSzPts val="1100"/>
              <a:buNone/>
            </a:pPr>
            <a:r>
              <a:rPr lang="en" sz="1200">
                <a:solidFill>
                  <a:srgbClr val="444444"/>
                </a:solidFill>
                <a:highlight>
                  <a:srgbClr val="FFFFFF"/>
                </a:highlight>
              </a:rPr>
              <a:t>Organic Farming Research Foundation (OFRF), a non-profit organization founded in 1990, advance organic agriculture through scientific research. </a:t>
            </a:r>
            <a:endParaRPr sz="1200">
              <a:solidFill>
                <a:srgbClr val="444444"/>
              </a:solidFill>
              <a:highlight>
                <a:srgbClr val="FFFFFF"/>
              </a:highlight>
            </a:endParaRPr>
          </a:p>
          <a:p>
            <a:pPr indent="0" lvl="0" marL="0" rtl="0" algn="l">
              <a:lnSpc>
                <a:spcPct val="100000"/>
              </a:lnSpc>
              <a:spcBef>
                <a:spcPts val="0"/>
              </a:spcBef>
              <a:spcAft>
                <a:spcPts val="0"/>
              </a:spcAft>
              <a:buSzPts val="1100"/>
              <a:buNone/>
            </a:pPr>
            <a:r>
              <a:rPr lang="en" sz="1200">
                <a:solidFill>
                  <a:srgbClr val="444444"/>
                </a:solidFill>
                <a:highlight>
                  <a:srgbClr val="FFFFFF"/>
                </a:highlight>
              </a:rPr>
              <a:t>we work to foster the improvement and widespread adoption of organic farming systems </a:t>
            </a:r>
            <a:endParaRPr sz="1200">
              <a:solidFill>
                <a:srgbClr val="444444"/>
              </a:solidFill>
              <a:highlight>
                <a:srgbClr val="FFFFFF"/>
              </a:highlight>
            </a:endParaRPr>
          </a:p>
          <a:p>
            <a:pPr indent="0" lvl="0" marL="0" rtl="0" algn="l">
              <a:lnSpc>
                <a:spcPct val="100000"/>
              </a:lnSpc>
              <a:spcBef>
                <a:spcPts val="0"/>
              </a:spcBef>
              <a:spcAft>
                <a:spcPts val="0"/>
              </a:spcAft>
              <a:buSzPts val="1100"/>
              <a:buNone/>
            </a:pPr>
            <a:r>
              <a:t/>
            </a:r>
            <a:endParaRPr sz="1200">
              <a:solidFill>
                <a:srgbClr val="444444"/>
              </a:solidFill>
              <a:highlight>
                <a:srgbClr val="FFFFFF"/>
              </a:highlight>
            </a:endParaRPr>
          </a:p>
          <a:p>
            <a:pPr indent="0" lvl="0" marL="0" rtl="0" algn="l">
              <a:lnSpc>
                <a:spcPct val="100000"/>
              </a:lnSpc>
              <a:spcBef>
                <a:spcPts val="0"/>
              </a:spcBef>
              <a:spcAft>
                <a:spcPts val="0"/>
              </a:spcAft>
              <a:buSzPts val="1100"/>
              <a:buNone/>
            </a:pPr>
            <a:r>
              <a:rPr lang="en"/>
              <a:t>We make our impact in three key arenas - </a:t>
            </a:r>
            <a:endParaRPr/>
          </a:p>
          <a:p>
            <a:pPr indent="0" lvl="0" marL="0" rtl="0" algn="l">
              <a:lnSpc>
                <a:spcPct val="100000"/>
              </a:lnSpc>
              <a:spcBef>
                <a:spcPts val="0"/>
              </a:spcBef>
              <a:spcAft>
                <a:spcPts val="0"/>
              </a:spcAft>
              <a:buSzPts val="1100"/>
              <a:buNone/>
            </a:pPr>
            <a:r>
              <a:rPr lang="en"/>
              <a:t>Our Research work has been our foundation - From the beginning, OFRF has worked to ensure that there is funding for organic research that advances scientific knowledge and improves the practices, ecological sustainability, and economic prosperity of organic farming.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Providing educational resources is also an important part of our mission. We work hard to make sure that cutting edge organic research is available in applicable and actionable resources for farmers. These educational resources include guidebooks, online courses, factsheets, webinars and more. All of our educational materials are online and available for free.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Our third core area is advocating for federal programs and policies that support the unique needs of organic agriculture and working to ensure the voices of organic farmers and ranchers are heard in Washington, DC. OFRF has been instrumental in securing federal funding for policies and programs that support organic farmers.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6cfecb52dc_0_769: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36cfecb52dc_0_76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6cfecb52dc_0_777: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6cfecb52dc_0_77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6cfecb52dc_0_785: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36cfecb52dc_0_78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6cfecb52dc_0_793: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6cfecb52dc_0_79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6cfecb52dc_0_809: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36cfecb52dc_0_80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6cfecb52dc_0_817: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36cfecb52dc_0_81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6cfecb52dc_0_4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36cfecb52dc_0_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6cfecb52dc_0_53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6cfecb52dc_0_53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ba38493dcb_1_27: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marR="304800" rtl="0" algn="l">
              <a:lnSpc>
                <a:spcPct val="100000"/>
              </a:lnSpc>
              <a:spcBef>
                <a:spcPts val="0"/>
              </a:spcBef>
              <a:spcAft>
                <a:spcPts val="0"/>
              </a:spcAft>
              <a:buNone/>
            </a:pPr>
            <a:r>
              <a:rPr lang="en" sz="1200">
                <a:solidFill>
                  <a:schemeClr val="dk1"/>
                </a:solidFill>
                <a:latin typeface="Montserrat"/>
                <a:ea typeface="Montserrat"/>
                <a:cs typeface="Montserrat"/>
                <a:sym typeface="Montserrat"/>
              </a:rPr>
              <a:t>Diane Green and her husband own and operate Greentree Naturals, a certified organic farm near Sandpoint, Idaho, since 1992. They cultivate and market over 130 varieties of organic produce, including vegetables, herbs, flowers, gourmet garlic, hops, seeds, and berries, with many grown from open-pollinated seeds saved on the farm for decades. Diane co-founded the University of Idaho Cultivating Success Small Farms program in FY2000 and collaborates with University Extension educators across the region as a consultant, mentor, and educator for small acreage farmers. Currently, Diane serves as a mentor for the Northwest Transition to Organic Partnership Program with Oregon Tilth and the Organic Seed Alliance. Greentree Naturals also hosts summer farm tours, organic gardening workshops, and on-farm research.</a:t>
            </a:r>
            <a:endParaRPr sz="1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chemeClr val="dk1"/>
                </a:solidFill>
                <a:latin typeface="Montserrat"/>
                <a:ea typeface="Montserrat"/>
                <a:cs typeface="Montserrat"/>
                <a:sym typeface="Montserrat"/>
              </a:rPr>
              <a:t>Beth Hoinacki lives and farms with her family at Goodfoot Farm, a small, diversified Biodynamic® market farm in the Coastal foothills of Oregon’s Willamette Valley.  The farm is also home to chickens, geese, sheep, horses, cats and dogs, and a multitude of wildlife.  A deep appreciation for the natural environment was likely instilled in her during her early years, growing up in rural Southern Illinois. Over the years and in many places she has been a horseback riding instructor, a food server, a maid, a whitewater raft guide, a ski technician, an educator, an organic and Biodynamic certification inspector, and a scientist.  Now she farms full time and whole heartedly.  She also frequently collaborates with university and industry partners to support organic producers.</a:t>
            </a:r>
            <a:endParaRPr sz="1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April Jones Thatcher is founder and farmer of April Joy Farm, a diversified crop-livestock farm near Ridgefield, WA. Her WSDA certified organic farm has served Clark County since 2009. April has an undergraduate degree in civil engineering and an M.B.A. in entrepreneurship. She is passionate about soil health, animal welfare, and nurturing community.  In 2019, she co-founded the Farm to Heart Food Justice Initiative. April is also the President of the OFRF Board of Directors!</a:t>
            </a:r>
            <a:endParaRPr sz="1200">
              <a:solidFill>
                <a:schemeClr val="dk1"/>
              </a:solidFill>
              <a:latin typeface="Montserrat"/>
              <a:ea typeface="Montserrat"/>
              <a:cs typeface="Montserrat"/>
              <a:sym typeface="Montserrat"/>
            </a:endParaRPr>
          </a:p>
        </p:txBody>
      </p:sp>
      <p:sp>
        <p:nvSpPr>
          <p:cNvPr id="550" name="Google Shape;550;g3ba38493dcb_1_2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92a69d26bc_0_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392a69d26bc_0_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6cfecb52dc_0_123: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Rebecca</a:t>
            </a:r>
            <a:endParaRPr/>
          </a:p>
        </p:txBody>
      </p:sp>
      <p:sp>
        <p:nvSpPr>
          <p:cNvPr id="159" name="Google Shape;159;g36cfecb52dc_0_12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6cfecb52dc_0_3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36cfecb52dc_0_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6cfecb52dc_0_546: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36cfecb52dc_0_546: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6cfecb52dc_0_554: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6cfecb52dc_0_554: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6cfecb52dc_0_57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6cfecb52dc_0_57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6cfecb52dc_0_178: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6cfecb52dc_0_178: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a7e574b188_0_15: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3a7e574b188_0_1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 name="Google Shape;9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9" name="Google Shape;9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0" name="Google Shape;10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1" name="Shape 101"/>
        <p:cNvGrpSpPr/>
        <p:nvPr/>
      </p:nvGrpSpPr>
      <p:grpSpPr>
        <a:xfrm>
          <a:off x="0" y="0"/>
          <a:ext cx="0" cy="0"/>
          <a:chOff x="0" y="0"/>
          <a:chExt cx="0" cy="0"/>
        </a:xfrm>
      </p:grpSpPr>
      <p:sp>
        <p:nvSpPr>
          <p:cNvPr id="102" name="Google Shape;102;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2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2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6" name="Google Shape;106;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7" name="Google Shape;107;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5.png"/><Relationship Id="rId4" Type="http://schemas.openxmlformats.org/officeDocument/2006/relationships/image" Target="../media/image6.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4.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4.png"/><Relationship Id="rId5" Type="http://schemas.openxmlformats.org/officeDocument/2006/relationships/image" Target="../media/image24.png"/><Relationship Id="rId6"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4.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7.png"/><Relationship Id="rId12"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29.png"/><Relationship Id="rId9"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6.png"/><Relationship Id="rId8"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7.jpg"/><Relationship Id="rId5" Type="http://schemas.openxmlformats.org/officeDocument/2006/relationships/image" Target="../media/image12.jpg"/><Relationship Id="rId6" Type="http://schemas.openxmlformats.org/officeDocument/2006/relationships/image" Target="../media/image3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4.png"/><Relationship Id="rId5"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image" Target="../media/image4.png"/><Relationship Id="rId5"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43.png"/><Relationship Id="rId6"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9.png"/><Relationship Id="rId4" Type="http://schemas.openxmlformats.org/officeDocument/2006/relationships/image" Target="../media/image4.png"/><Relationship Id="rId5"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4.png"/><Relationship Id="rId5"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48.png"/><Relationship Id="rId6"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4.png"/><Relationship Id="rId5"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45.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58.jpg"/><Relationship Id="rId5" Type="http://schemas.openxmlformats.org/officeDocument/2006/relationships/image" Target="../media/image62.jpg"/><Relationship Id="rId6" Type="http://schemas.openxmlformats.org/officeDocument/2006/relationships/image" Target="../media/image5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hyperlink" Target="http://www.ofrf.org" TargetMode="External"/><Relationship Id="rId5" Type="http://schemas.openxmlformats.org/officeDocument/2006/relationships/image" Target="../media/image57.png"/><Relationship Id="rId6"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9.png"/><Relationship Id="rId4" Type="http://schemas.openxmlformats.org/officeDocument/2006/relationships/image" Target="../media/image4.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5.png"/><Relationship Id="rId4" Type="http://schemas.openxmlformats.org/officeDocument/2006/relationships/image" Target="../media/image4.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7"/>
          <p:cNvPicPr preferRelativeResize="0"/>
          <p:nvPr/>
        </p:nvPicPr>
        <p:blipFill>
          <a:blip r:embed="rId3">
            <a:alphaModFix/>
          </a:blip>
          <a:stretch>
            <a:fillRect/>
          </a:stretch>
        </p:blipFill>
        <p:spPr>
          <a:xfrm>
            <a:off x="-109856" y="-61794"/>
            <a:ext cx="9363715" cy="5267087"/>
          </a:xfrm>
          <a:prstGeom prst="rect">
            <a:avLst/>
          </a:prstGeom>
          <a:noFill/>
          <a:ln>
            <a:noFill/>
          </a:ln>
        </p:spPr>
      </p:pic>
      <p:grpSp>
        <p:nvGrpSpPr>
          <p:cNvPr id="113" name="Google Shape;113;p27"/>
          <p:cNvGrpSpPr/>
          <p:nvPr/>
        </p:nvGrpSpPr>
        <p:grpSpPr>
          <a:xfrm>
            <a:off x="186891" y="1055493"/>
            <a:ext cx="7080603" cy="3136407"/>
            <a:chOff x="1313464" y="2052249"/>
            <a:chExt cx="13239722" cy="6272814"/>
          </a:xfrm>
        </p:grpSpPr>
        <p:sp>
          <p:nvSpPr>
            <p:cNvPr id="114" name="Google Shape;114;p27"/>
            <p:cNvSpPr txBox="1"/>
            <p:nvPr/>
          </p:nvSpPr>
          <p:spPr>
            <a:xfrm>
              <a:off x="1442510" y="2087741"/>
              <a:ext cx="12540600" cy="461700"/>
            </a:xfrm>
            <a:prstGeom prst="rect">
              <a:avLst/>
            </a:prstGeom>
            <a:noFill/>
            <a:ln>
              <a:noFill/>
            </a:ln>
          </p:spPr>
          <p:txBody>
            <a:bodyPr anchorCtr="0" anchor="t" bIns="0" lIns="0" spcFirstLastPara="1" rIns="0" wrap="square" tIns="0">
              <a:spAutoFit/>
            </a:bodyPr>
            <a:lstStyle/>
            <a:p>
              <a:pPr indent="0" lvl="0" marL="0" marR="0" rtl="0" algn="r">
                <a:lnSpc>
                  <a:spcPct val="140012"/>
                </a:lnSpc>
                <a:spcBef>
                  <a:spcPts val="0"/>
                </a:spcBef>
                <a:spcAft>
                  <a:spcPts val="0"/>
                </a:spcAft>
                <a:buNone/>
              </a:pPr>
              <a:r>
                <a:rPr b="1" i="0" lang="en" sz="1500" u="none" cap="none" strike="noStrike">
                  <a:solidFill>
                    <a:srgbClr val="FBAC29"/>
                  </a:solidFill>
                  <a:latin typeface="Garamond"/>
                  <a:ea typeface="Garamond"/>
                  <a:cs typeface="Garamond"/>
                  <a:sym typeface="Garamond"/>
                </a:rPr>
                <a:t>ORGANIC FARMING RESEARCH FOUNDATION</a:t>
              </a:r>
              <a:endParaRPr sz="700"/>
            </a:p>
          </p:txBody>
        </p:sp>
        <p:sp>
          <p:nvSpPr>
            <p:cNvPr id="115" name="Google Shape;115;p27"/>
            <p:cNvSpPr txBox="1"/>
            <p:nvPr/>
          </p:nvSpPr>
          <p:spPr>
            <a:xfrm>
              <a:off x="1313464" y="2052249"/>
              <a:ext cx="12669600" cy="5202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t/>
              </a:r>
              <a:endParaRPr b="1" sz="4300">
                <a:solidFill>
                  <a:srgbClr val="F9FAEA"/>
                </a:solidFill>
                <a:latin typeface="Montserrat"/>
                <a:ea typeface="Montserrat"/>
                <a:cs typeface="Montserrat"/>
                <a:sym typeface="Montserrat"/>
              </a:endParaRPr>
            </a:p>
            <a:p>
              <a:pPr indent="0" lvl="0" marL="0" marR="0" rtl="0" algn="r">
                <a:lnSpc>
                  <a:spcPct val="100000"/>
                </a:lnSpc>
                <a:spcBef>
                  <a:spcPts val="0"/>
                </a:spcBef>
                <a:spcAft>
                  <a:spcPts val="0"/>
                </a:spcAft>
                <a:buNone/>
              </a:pPr>
              <a:r>
                <a:rPr b="1" lang="en" sz="4100">
                  <a:solidFill>
                    <a:srgbClr val="F9FAEA"/>
                  </a:solidFill>
                  <a:latin typeface="Montserrat"/>
                  <a:ea typeface="Montserrat"/>
                  <a:cs typeface="Montserrat"/>
                  <a:sym typeface="Montserrat"/>
                </a:rPr>
                <a:t>Organic 101 for Extension Agents:</a:t>
              </a:r>
              <a:endParaRPr b="1" sz="4100">
                <a:solidFill>
                  <a:srgbClr val="F9FAEA"/>
                </a:solidFill>
                <a:latin typeface="Montserrat"/>
                <a:ea typeface="Montserrat"/>
                <a:cs typeface="Montserrat"/>
                <a:sym typeface="Montserrat"/>
              </a:endParaRPr>
            </a:p>
            <a:p>
              <a:pPr indent="0" lvl="0" marL="0" marR="0" rtl="0" algn="r">
                <a:lnSpc>
                  <a:spcPct val="100000"/>
                </a:lnSpc>
                <a:spcBef>
                  <a:spcPts val="0"/>
                </a:spcBef>
                <a:spcAft>
                  <a:spcPts val="0"/>
                </a:spcAft>
                <a:buNone/>
              </a:pPr>
              <a:r>
                <a:rPr b="1" lang="en" sz="2200">
                  <a:solidFill>
                    <a:srgbClr val="F9FAEA"/>
                  </a:solidFill>
                  <a:latin typeface="Montserrat"/>
                  <a:ea typeface="Montserrat"/>
                  <a:cs typeface="Montserrat"/>
                  <a:sym typeface="Montserrat"/>
                </a:rPr>
                <a:t>Understanding Certification, Standards, and Producer Journeys</a:t>
              </a:r>
              <a:endParaRPr sz="4800">
                <a:latin typeface="Montserrat"/>
                <a:ea typeface="Montserrat"/>
                <a:cs typeface="Montserrat"/>
                <a:sym typeface="Montserrat"/>
              </a:endParaRPr>
            </a:p>
          </p:txBody>
        </p:sp>
        <p:sp>
          <p:nvSpPr>
            <p:cNvPr id="116" name="Google Shape;116;p27"/>
            <p:cNvSpPr txBox="1"/>
            <p:nvPr/>
          </p:nvSpPr>
          <p:spPr>
            <a:xfrm>
              <a:off x="3910386" y="7893963"/>
              <a:ext cx="10642800" cy="431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a:solidFill>
                    <a:srgbClr val="FBAC29"/>
                  </a:solidFill>
                  <a:latin typeface="Montserrat"/>
                  <a:ea typeface="Montserrat"/>
                  <a:cs typeface="Montserrat"/>
                  <a:sym typeface="Montserrat"/>
                </a:rPr>
                <a:t>January 29, 2026, 1pm ET</a:t>
              </a:r>
              <a:endParaRPr b="1">
                <a:solidFill>
                  <a:srgbClr val="FBAC29"/>
                </a:solidFill>
                <a:latin typeface="Montserrat"/>
                <a:ea typeface="Montserrat"/>
                <a:cs typeface="Montserrat"/>
                <a:sym typeface="Montserrat"/>
              </a:endParaRPr>
            </a:p>
          </p:txBody>
        </p:sp>
      </p:grpSp>
      <p:sp>
        <p:nvSpPr>
          <p:cNvPr id="117" name="Google Shape;117;p27"/>
          <p:cNvSpPr/>
          <p:nvPr/>
        </p:nvSpPr>
        <p:spPr>
          <a:xfrm>
            <a:off x="7354741" y="666749"/>
            <a:ext cx="51020" cy="4114800"/>
          </a:xfrm>
          <a:prstGeom prst="rect">
            <a:avLst/>
          </a:prstGeom>
          <a:solidFill>
            <a:srgbClr val="F9FA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18" name="Google Shape;118;p27"/>
          <p:cNvGrpSpPr/>
          <p:nvPr/>
        </p:nvGrpSpPr>
        <p:grpSpPr>
          <a:xfrm>
            <a:off x="7839075" y="1514475"/>
            <a:ext cx="892969" cy="892969"/>
            <a:chOff x="0" y="0"/>
            <a:chExt cx="2381250" cy="2381250"/>
          </a:xfrm>
        </p:grpSpPr>
        <p:sp>
          <p:nvSpPr>
            <p:cNvPr id="119" name="Google Shape;119;p27"/>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FA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0" name="Google Shape;120;p27"/>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4">
                <a:alphaModFix/>
              </a:blip>
              <a:stretch>
                <a:fillRect b="-7889" l="-14579" r="-176549" t="-3759"/>
              </a:stretch>
            </a:blipFill>
            <a:ln>
              <a:noFill/>
            </a:ln>
          </p:spPr>
        </p:sp>
      </p:grpSp>
      <p:pic>
        <p:nvPicPr>
          <p:cNvPr id="121" name="Google Shape;121;p27"/>
          <p:cNvPicPr preferRelativeResize="0"/>
          <p:nvPr/>
        </p:nvPicPr>
        <p:blipFill>
          <a:blip r:embed="rId5">
            <a:alphaModFix/>
          </a:blip>
          <a:stretch>
            <a:fillRect/>
          </a:stretch>
        </p:blipFill>
        <p:spPr>
          <a:xfrm>
            <a:off x="7631062" y="2970650"/>
            <a:ext cx="1309000" cy="1183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6"/>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233" name="Google Shape;233;p36"/>
          <p:cNvGrpSpPr/>
          <p:nvPr/>
        </p:nvGrpSpPr>
        <p:grpSpPr>
          <a:xfrm>
            <a:off x="-109850" y="-61800"/>
            <a:ext cx="613013" cy="837345"/>
            <a:chOff x="0" y="0"/>
            <a:chExt cx="444825" cy="572700"/>
          </a:xfrm>
        </p:grpSpPr>
        <p:sp>
          <p:nvSpPr>
            <p:cNvPr id="234" name="Google Shape;234;p36"/>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235" name="Google Shape;235;p36"/>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236" name="Google Shape;236;p36"/>
          <p:cNvSpPr txBox="1"/>
          <p:nvPr/>
        </p:nvSpPr>
        <p:spPr>
          <a:xfrm>
            <a:off x="494252" y="55800"/>
            <a:ext cx="8155500" cy="859800"/>
          </a:xfrm>
          <a:prstGeom prst="rect">
            <a:avLst/>
          </a:prstGeom>
          <a:noFill/>
          <a:ln>
            <a:noFill/>
          </a:ln>
        </p:spPr>
        <p:txBody>
          <a:bodyPr anchorCtr="0" anchor="ctr" bIns="45700" lIns="91425" spcFirstLastPara="1" rIns="91425" wrap="square" tIns="45700">
            <a:normAutofit fontScale="92500"/>
          </a:bodyPr>
          <a:lstStyle/>
          <a:p>
            <a:pPr indent="0" lvl="0" marL="0" rtl="0" algn="l">
              <a:spcBef>
                <a:spcPts val="0"/>
              </a:spcBef>
              <a:spcAft>
                <a:spcPts val="0"/>
              </a:spcAft>
              <a:buClr>
                <a:schemeClr val="dk1"/>
              </a:buClr>
              <a:buSzPct val="35483"/>
              <a:buFont typeface="Arial"/>
              <a:buNone/>
            </a:pPr>
            <a:r>
              <a:rPr lang="en" sz="3100">
                <a:solidFill>
                  <a:schemeClr val="lt1"/>
                </a:solidFill>
                <a:latin typeface="Montserrat SemiBold"/>
                <a:ea typeface="Montserrat SemiBold"/>
                <a:cs typeface="Montserrat SemiBold"/>
                <a:sym typeface="Montserrat SemiBold"/>
              </a:rPr>
              <a:t>20</a:t>
            </a:r>
            <a:r>
              <a:rPr lang="en" sz="3100">
                <a:solidFill>
                  <a:schemeClr val="lt1"/>
                </a:solidFill>
                <a:latin typeface="Montserrat SemiBold"/>
                <a:ea typeface="Montserrat SemiBold"/>
                <a:cs typeface="Montserrat SemiBold"/>
                <a:sym typeface="Montserrat SemiBold"/>
              </a:rPr>
              <a:t>22</a:t>
            </a:r>
            <a:r>
              <a:rPr lang="en" sz="3100">
                <a:solidFill>
                  <a:schemeClr val="lt1"/>
                </a:solidFill>
                <a:latin typeface="Montserrat SemiBold"/>
                <a:ea typeface="Montserrat SemiBold"/>
                <a:cs typeface="Montserrat SemiBold"/>
                <a:sym typeface="Montserrat SemiBold"/>
              </a:rPr>
              <a:t> National Organic Research Agenda </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ct val="38958"/>
              <a:buNone/>
            </a:pPr>
            <a:r>
              <a:t/>
            </a:r>
            <a:endParaRPr sz="2400">
              <a:solidFill>
                <a:schemeClr val="lt1"/>
              </a:solidFill>
              <a:latin typeface="Montserrat SemiBold"/>
              <a:ea typeface="Montserrat SemiBold"/>
              <a:cs typeface="Montserrat SemiBold"/>
              <a:sym typeface="Montserrat SemiBold"/>
            </a:endParaRPr>
          </a:p>
        </p:txBody>
      </p:sp>
      <p:sp>
        <p:nvSpPr>
          <p:cNvPr id="237" name="Google Shape;237;p36"/>
          <p:cNvSpPr txBox="1"/>
          <p:nvPr/>
        </p:nvSpPr>
        <p:spPr>
          <a:xfrm>
            <a:off x="-144300" y="931425"/>
            <a:ext cx="4786200" cy="3994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Farmers in the Western region identified the following challenges:</a:t>
            </a:r>
            <a:endParaRPr sz="20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More prolonged droughts</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Need for more farm labor</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Markets for organic products</a:t>
            </a:r>
            <a:endParaRPr sz="1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Technical assistance needs identified:</a:t>
            </a:r>
            <a:endParaRPr sz="20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Challenges with water limitations</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Weed, pest, and disease management</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Soil fertility and health</a:t>
            </a:r>
            <a:endParaRPr sz="1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lt1"/>
              </a:solidFill>
              <a:latin typeface="Montserrat"/>
              <a:ea typeface="Montserrat"/>
              <a:cs typeface="Montserrat"/>
              <a:sym typeface="Montserrat"/>
            </a:endParaRPr>
          </a:p>
        </p:txBody>
      </p:sp>
      <p:pic>
        <p:nvPicPr>
          <p:cNvPr id="238" name="Google Shape;238;p36"/>
          <p:cNvPicPr preferRelativeResize="0"/>
          <p:nvPr/>
        </p:nvPicPr>
        <p:blipFill>
          <a:blip r:embed="rId5">
            <a:alphaModFix/>
          </a:blip>
          <a:stretch>
            <a:fillRect/>
          </a:stretch>
        </p:blipFill>
        <p:spPr>
          <a:xfrm>
            <a:off x="4572000" y="1005597"/>
            <a:ext cx="4571998" cy="23989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242" name="Shape 242"/>
        <p:cNvGrpSpPr/>
        <p:nvPr/>
      </p:nvGrpSpPr>
      <p:grpSpPr>
        <a:xfrm>
          <a:off x="0" y="0"/>
          <a:ext cx="0" cy="0"/>
          <a:chOff x="0" y="0"/>
          <a:chExt cx="0" cy="0"/>
        </a:xfrm>
      </p:grpSpPr>
      <p:sp>
        <p:nvSpPr>
          <p:cNvPr id="243" name="Google Shape;243;p37"/>
          <p:cNvSpPr/>
          <p:nvPr/>
        </p:nvSpPr>
        <p:spPr>
          <a:xfrm>
            <a:off x="2038250" y="514350"/>
            <a:ext cx="47700" cy="4114800"/>
          </a:xfrm>
          <a:prstGeom prst="rect">
            <a:avLst/>
          </a:pr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44" name="Google Shape;244;p37"/>
          <p:cNvGrpSpPr/>
          <p:nvPr/>
        </p:nvGrpSpPr>
        <p:grpSpPr>
          <a:xfrm>
            <a:off x="2407276" y="775001"/>
            <a:ext cx="5439805" cy="3164812"/>
            <a:chOff x="-3054528" y="-822292"/>
            <a:chExt cx="14114700" cy="8439500"/>
          </a:xfrm>
        </p:grpSpPr>
        <p:sp>
          <p:nvSpPr>
            <p:cNvPr id="245" name="Google Shape;245;p37"/>
            <p:cNvSpPr txBox="1"/>
            <p:nvPr/>
          </p:nvSpPr>
          <p:spPr>
            <a:xfrm>
              <a:off x="-3054528" y="-822292"/>
              <a:ext cx="14114700" cy="221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2800">
                  <a:solidFill>
                    <a:srgbClr val="2A3B19"/>
                  </a:solidFill>
                  <a:latin typeface="Montserrat"/>
                  <a:ea typeface="Montserrat"/>
                  <a:cs typeface="Montserrat"/>
                  <a:sym typeface="Montserrat"/>
                </a:rPr>
                <a:t>Certification Basics</a:t>
              </a:r>
              <a:endParaRPr b="1" sz="2800">
                <a:solidFill>
                  <a:srgbClr val="2A3B19"/>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2600">
                <a:solidFill>
                  <a:srgbClr val="2A3B19"/>
                </a:solidFill>
                <a:latin typeface="Montserrat"/>
                <a:ea typeface="Montserrat"/>
                <a:cs typeface="Montserrat"/>
                <a:sym typeface="Montserrat"/>
              </a:endParaRPr>
            </a:p>
          </p:txBody>
        </p:sp>
        <p:sp>
          <p:nvSpPr>
            <p:cNvPr id="246" name="Google Shape;246;p37"/>
            <p:cNvSpPr txBox="1"/>
            <p:nvPr/>
          </p:nvSpPr>
          <p:spPr>
            <a:xfrm>
              <a:off x="-3054528" y="3553108"/>
              <a:ext cx="11562600" cy="4064100"/>
            </a:xfrm>
            <a:prstGeom prst="rect">
              <a:avLst/>
            </a:prstGeom>
            <a:noFill/>
            <a:ln>
              <a:noFill/>
            </a:ln>
          </p:spPr>
          <p:txBody>
            <a:bodyPr anchorCtr="0" anchor="t" bIns="0" lIns="0" spcFirstLastPara="1" rIns="0" wrap="square" tIns="0">
              <a:spAutoFit/>
            </a:bodyPr>
            <a:lstStyle/>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Timeline and process</a:t>
              </a:r>
              <a:endParaRPr sz="1800">
                <a:solidFill>
                  <a:srgbClr val="567937"/>
                </a:solidFill>
                <a:latin typeface="Montserrat"/>
                <a:ea typeface="Montserrat"/>
                <a:cs typeface="Montserrat"/>
                <a:sym typeface="Montserrat"/>
              </a:endParaRPr>
            </a:p>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Recordkeeping basics</a:t>
              </a:r>
              <a:endParaRPr sz="1800">
                <a:solidFill>
                  <a:srgbClr val="567937"/>
                </a:solidFill>
                <a:latin typeface="Montserrat"/>
                <a:ea typeface="Montserrat"/>
                <a:cs typeface="Montserrat"/>
                <a:sym typeface="Montserrat"/>
              </a:endParaRPr>
            </a:p>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What a certifier expects during a farm visit</a:t>
              </a:r>
              <a:endParaRPr sz="1800">
                <a:solidFill>
                  <a:srgbClr val="567937"/>
                </a:solidFill>
                <a:latin typeface="Montserrat"/>
                <a:ea typeface="Montserrat"/>
                <a:cs typeface="Montserrat"/>
                <a:sym typeface="Montserrat"/>
              </a:endParaRPr>
            </a:p>
          </p:txBody>
        </p:sp>
      </p:grpSp>
      <p:grpSp>
        <p:nvGrpSpPr>
          <p:cNvPr id="247" name="Google Shape;247;p37"/>
          <p:cNvGrpSpPr/>
          <p:nvPr/>
        </p:nvGrpSpPr>
        <p:grpSpPr>
          <a:xfrm>
            <a:off x="666650" y="2124075"/>
            <a:ext cx="892969" cy="892969"/>
            <a:chOff x="0" y="0"/>
            <a:chExt cx="2381250" cy="2381250"/>
          </a:xfrm>
        </p:grpSpPr>
        <p:sp>
          <p:nvSpPr>
            <p:cNvPr id="248" name="Google Shape;248;p37"/>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37"/>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b="0" l="0" r="0" t="0"/>
          <a:stretch/>
        </p:blipFill>
        <p:spPr>
          <a:xfrm>
            <a:off x="-109856" y="6"/>
            <a:ext cx="9363715" cy="5267087"/>
          </a:xfrm>
          <a:prstGeom prst="rect">
            <a:avLst/>
          </a:prstGeom>
          <a:noFill/>
          <a:ln>
            <a:noFill/>
          </a:ln>
        </p:spPr>
      </p:pic>
      <p:grpSp>
        <p:nvGrpSpPr>
          <p:cNvPr id="255" name="Google Shape;255;p38"/>
          <p:cNvGrpSpPr/>
          <p:nvPr/>
        </p:nvGrpSpPr>
        <p:grpSpPr>
          <a:xfrm>
            <a:off x="-109850" y="0"/>
            <a:ext cx="613013" cy="837345"/>
            <a:chOff x="0" y="0"/>
            <a:chExt cx="444825" cy="572700"/>
          </a:xfrm>
        </p:grpSpPr>
        <p:sp>
          <p:nvSpPr>
            <p:cNvPr id="256" name="Google Shape;256;p38"/>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257" name="Google Shape;257;p38"/>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258" name="Google Shape;258;p38"/>
          <p:cNvSpPr txBox="1"/>
          <p:nvPr/>
        </p:nvSpPr>
        <p:spPr>
          <a:xfrm>
            <a:off x="665375" y="89700"/>
            <a:ext cx="8522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Montserrat SemiBold"/>
                <a:ea typeface="Montserrat SemiBold"/>
                <a:cs typeface="Montserrat SemiBold"/>
                <a:sym typeface="Montserrat SemiBold"/>
              </a:rPr>
              <a:t>Transitioning Land</a:t>
            </a:r>
            <a:endParaRPr sz="3100">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300">
              <a:solidFill>
                <a:schemeClr val="dk1"/>
              </a:solidFill>
            </a:endParaRPr>
          </a:p>
        </p:txBody>
      </p:sp>
      <p:sp>
        <p:nvSpPr>
          <p:cNvPr id="259" name="Google Shape;259;p38"/>
          <p:cNvSpPr txBox="1"/>
          <p:nvPr/>
        </p:nvSpPr>
        <p:spPr>
          <a:xfrm>
            <a:off x="0" y="837350"/>
            <a:ext cx="5223900" cy="39375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Manage land by NOP standards for 36 months with no prohibited substances</a:t>
            </a:r>
            <a:endParaRPr sz="19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Non-organic pesticides</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Synthetic fertilizers</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GMO and treated seeds</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Reference Organic Materials Review Institute (OMRI)</a:t>
            </a:r>
            <a:endParaRPr sz="1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lt1"/>
              </a:solidFill>
              <a:latin typeface="Montserrat"/>
              <a:ea typeface="Montserrat"/>
              <a:cs typeface="Montserrat"/>
              <a:sym typeface="Montserrat"/>
            </a:endParaRPr>
          </a:p>
          <a:p>
            <a:pPr indent="-349250" lvl="0" marL="457200" rtl="0" algn="l">
              <a:spcBef>
                <a:spcPts val="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Timeline can vary</a:t>
            </a:r>
            <a:endParaRPr sz="19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Land has never been farmed</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Hay field with no inputs for &gt;36 months</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Corn field with herbicide application - 36 months from date of application</a:t>
            </a:r>
            <a:endParaRPr sz="1700">
              <a:solidFill>
                <a:schemeClr val="lt1"/>
              </a:solidFill>
              <a:latin typeface="Montserrat"/>
              <a:ea typeface="Montserrat"/>
              <a:cs typeface="Montserrat"/>
              <a:sym typeface="Montserrat"/>
            </a:endParaRPr>
          </a:p>
        </p:txBody>
      </p:sp>
      <p:pic>
        <p:nvPicPr>
          <p:cNvPr id="260" name="Google Shape;260;p38"/>
          <p:cNvPicPr preferRelativeResize="0"/>
          <p:nvPr/>
        </p:nvPicPr>
        <p:blipFill>
          <a:blip r:embed="rId5">
            <a:alphaModFix/>
          </a:blip>
          <a:stretch>
            <a:fillRect/>
          </a:stretch>
        </p:blipFill>
        <p:spPr>
          <a:xfrm>
            <a:off x="5510162" y="149865"/>
            <a:ext cx="3311375" cy="2208385"/>
          </a:xfrm>
          <a:prstGeom prst="rect">
            <a:avLst/>
          </a:prstGeom>
          <a:noFill/>
          <a:ln>
            <a:noFill/>
          </a:ln>
        </p:spPr>
      </p:pic>
      <p:pic>
        <p:nvPicPr>
          <p:cNvPr id="261" name="Google Shape;261;p38"/>
          <p:cNvPicPr preferRelativeResize="0"/>
          <p:nvPr/>
        </p:nvPicPr>
        <p:blipFill rotWithShape="1">
          <a:blip r:embed="rId6">
            <a:alphaModFix/>
          </a:blip>
          <a:srcRect b="0" l="0" r="41200" t="0"/>
          <a:stretch/>
        </p:blipFill>
        <p:spPr>
          <a:xfrm>
            <a:off x="5537225" y="2571750"/>
            <a:ext cx="3311376" cy="2564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39"/>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267" name="Google Shape;267;p39"/>
          <p:cNvGrpSpPr/>
          <p:nvPr/>
        </p:nvGrpSpPr>
        <p:grpSpPr>
          <a:xfrm>
            <a:off x="-109850" y="-61800"/>
            <a:ext cx="613013" cy="837345"/>
            <a:chOff x="0" y="0"/>
            <a:chExt cx="444825" cy="572700"/>
          </a:xfrm>
        </p:grpSpPr>
        <p:sp>
          <p:nvSpPr>
            <p:cNvPr id="268" name="Google Shape;268;p39"/>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269" name="Google Shape;269;p39"/>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270" name="Google Shape;270;p39"/>
          <p:cNvSpPr txBox="1"/>
          <p:nvPr/>
        </p:nvSpPr>
        <p:spPr>
          <a:xfrm>
            <a:off x="494252" y="55800"/>
            <a:ext cx="8155500" cy="859800"/>
          </a:xfrm>
          <a:prstGeom prst="rect">
            <a:avLst/>
          </a:prstGeom>
          <a:noFill/>
          <a:ln>
            <a:noFill/>
          </a:ln>
        </p:spPr>
        <p:txBody>
          <a:bodyPr anchorCtr="0" anchor="ctr" bIns="45700" lIns="91425" spcFirstLastPara="1" rIns="91425" wrap="square" tIns="45700">
            <a:normAutofit lnSpcReduction="10000"/>
          </a:bodyPr>
          <a:lstStyle/>
          <a:p>
            <a:pPr indent="0" lvl="0" marL="0" rtl="0" algn="l">
              <a:spcBef>
                <a:spcPts val="0"/>
              </a:spcBef>
              <a:spcAft>
                <a:spcPts val="0"/>
              </a:spcAft>
              <a:buClr>
                <a:schemeClr val="dk1"/>
              </a:buClr>
              <a:buSzPts val="1100"/>
              <a:buFont typeface="Arial"/>
              <a:buNone/>
            </a:pPr>
            <a:r>
              <a:rPr lang="en" sz="3100">
                <a:solidFill>
                  <a:schemeClr val="lt1"/>
                </a:solidFill>
                <a:latin typeface="Montserrat SemiBold"/>
                <a:ea typeface="Montserrat SemiBold"/>
                <a:cs typeface="Montserrat SemiBold"/>
                <a:sym typeface="Montserrat SemiBold"/>
              </a:rPr>
              <a:t>Transitioning Livestock </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ts val="935"/>
              <a:buNone/>
            </a:pPr>
            <a:r>
              <a:t/>
            </a:r>
            <a:endParaRPr sz="2400">
              <a:solidFill>
                <a:schemeClr val="lt1"/>
              </a:solidFill>
              <a:latin typeface="Montserrat SemiBold"/>
              <a:ea typeface="Montserrat SemiBold"/>
              <a:cs typeface="Montserrat SemiBold"/>
              <a:sym typeface="Montserrat SemiBold"/>
            </a:endParaRPr>
          </a:p>
        </p:txBody>
      </p:sp>
      <p:sp>
        <p:nvSpPr>
          <p:cNvPr id="271" name="Google Shape;271;p39"/>
          <p:cNvSpPr txBox="1"/>
          <p:nvPr/>
        </p:nvSpPr>
        <p:spPr>
          <a:xfrm>
            <a:off x="0" y="723975"/>
            <a:ext cx="5207700" cy="3937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Milk animals - one year of organic management before products certified</a:t>
            </a:r>
            <a:endParaRPr sz="20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Organic feed, no antibiotics or growth hormones, pasture/outdoor access and DMI met</a:t>
            </a:r>
            <a:endParaRPr sz="1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Meat and fiber animals - varies</a:t>
            </a:r>
            <a:endParaRPr sz="20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Starting from at least the last third of gestation - mother must adhere to all organic requirements</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Poultry starting 2nd day of life</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Same requirements as above - feed, outdoor access, etc.</a:t>
            </a:r>
            <a:endParaRPr sz="1700">
              <a:solidFill>
                <a:schemeClr val="lt1"/>
              </a:solidFill>
              <a:latin typeface="Montserrat"/>
              <a:ea typeface="Montserrat"/>
              <a:cs typeface="Montserrat"/>
              <a:sym typeface="Montserrat"/>
            </a:endParaRPr>
          </a:p>
        </p:txBody>
      </p:sp>
      <p:pic>
        <p:nvPicPr>
          <p:cNvPr id="272" name="Google Shape;272;p39"/>
          <p:cNvPicPr preferRelativeResize="0"/>
          <p:nvPr/>
        </p:nvPicPr>
        <p:blipFill>
          <a:blip r:embed="rId5">
            <a:alphaModFix/>
          </a:blip>
          <a:stretch>
            <a:fillRect/>
          </a:stretch>
        </p:blipFill>
        <p:spPr>
          <a:xfrm>
            <a:off x="5444495" y="280375"/>
            <a:ext cx="3517498" cy="2345851"/>
          </a:xfrm>
          <a:prstGeom prst="rect">
            <a:avLst/>
          </a:prstGeom>
          <a:noFill/>
          <a:ln>
            <a:noFill/>
          </a:ln>
        </p:spPr>
      </p:pic>
      <p:pic>
        <p:nvPicPr>
          <p:cNvPr id="273" name="Google Shape;273;p39"/>
          <p:cNvPicPr preferRelativeResize="0"/>
          <p:nvPr/>
        </p:nvPicPr>
        <p:blipFill>
          <a:blip r:embed="rId6">
            <a:alphaModFix/>
          </a:blip>
          <a:stretch>
            <a:fillRect/>
          </a:stretch>
        </p:blipFill>
        <p:spPr>
          <a:xfrm>
            <a:off x="5444500" y="2712975"/>
            <a:ext cx="3517501" cy="23440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0"/>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79" name="Google Shape;279;p40"/>
          <p:cNvGrpSpPr/>
          <p:nvPr/>
        </p:nvGrpSpPr>
        <p:grpSpPr>
          <a:xfrm>
            <a:off x="0" y="0"/>
            <a:ext cx="613013" cy="837345"/>
            <a:chOff x="0" y="0"/>
            <a:chExt cx="444825" cy="572700"/>
          </a:xfrm>
        </p:grpSpPr>
        <p:sp>
          <p:nvSpPr>
            <p:cNvPr id="280" name="Google Shape;280;p40"/>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281" name="Google Shape;281;p40"/>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282" name="Google Shape;282;p40"/>
          <p:cNvSpPr txBox="1"/>
          <p:nvPr/>
        </p:nvSpPr>
        <p:spPr>
          <a:xfrm>
            <a:off x="813175" y="155475"/>
            <a:ext cx="8266200" cy="1024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 sz="3100">
                <a:solidFill>
                  <a:schemeClr val="lt1"/>
                </a:solidFill>
                <a:latin typeface="Montserrat SemiBold"/>
                <a:ea typeface="Montserrat SemiBold"/>
                <a:cs typeface="Montserrat SemiBold"/>
                <a:sym typeface="Montserrat SemiBold"/>
              </a:rPr>
              <a:t>Processing/Handling</a:t>
            </a:r>
            <a:endParaRPr sz="3100">
              <a:solidFill>
                <a:schemeClr val="lt1"/>
              </a:solidFill>
              <a:latin typeface="Montserrat SemiBold"/>
              <a:ea typeface="Montserrat SemiBold"/>
              <a:cs typeface="Montserrat SemiBold"/>
              <a:sym typeface="Montserrat SemiBold"/>
            </a:endParaRPr>
          </a:p>
          <a:p>
            <a:pPr indent="0" lvl="0" marL="0" rtl="0" algn="ctr">
              <a:lnSpc>
                <a:spcPct val="70000"/>
              </a:lnSpc>
              <a:spcBef>
                <a:spcPts val="0"/>
              </a:spcBef>
              <a:spcAft>
                <a:spcPts val="0"/>
              </a:spcAft>
              <a:buNone/>
            </a:pPr>
            <a:r>
              <a:t/>
            </a:r>
            <a:endParaRPr sz="3500">
              <a:solidFill>
                <a:schemeClr val="lt1"/>
              </a:solidFill>
              <a:latin typeface="Montserrat SemiBold"/>
              <a:ea typeface="Montserrat SemiBold"/>
              <a:cs typeface="Montserrat SemiBold"/>
              <a:sym typeface="Montserrat SemiBold"/>
            </a:endParaRPr>
          </a:p>
        </p:txBody>
      </p:sp>
      <p:sp>
        <p:nvSpPr>
          <p:cNvPr id="283" name="Google Shape;283;p40"/>
          <p:cNvSpPr txBox="1"/>
          <p:nvPr/>
        </p:nvSpPr>
        <p:spPr>
          <a:xfrm>
            <a:off x="156675" y="973050"/>
            <a:ext cx="5481900" cy="3947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Marketing raw goods direct to consumer, restaurant, or retail - </a:t>
            </a:r>
            <a:r>
              <a:rPr lang="en" sz="1700" u="sng">
                <a:solidFill>
                  <a:schemeClr val="lt1"/>
                </a:solidFill>
                <a:latin typeface="Montserrat"/>
                <a:ea typeface="Montserrat"/>
                <a:cs typeface="Montserrat"/>
                <a:sym typeface="Montserrat"/>
              </a:rPr>
              <a:t>producer</a:t>
            </a:r>
            <a:r>
              <a:rPr lang="en" sz="1700">
                <a:solidFill>
                  <a:schemeClr val="lt1"/>
                </a:solidFill>
                <a:latin typeface="Montserrat"/>
                <a:ea typeface="Montserrat"/>
                <a:cs typeface="Montserrat"/>
                <a:sym typeface="Montserrat"/>
              </a:rPr>
              <a:t> certification</a:t>
            </a:r>
            <a:endParaRPr sz="1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1700">
              <a:solidFill>
                <a:schemeClr val="lt1"/>
              </a:solidFill>
              <a:latin typeface="Montserrat"/>
              <a:ea typeface="Montserrat"/>
              <a:cs typeface="Montserrat"/>
              <a:sym typeface="Montserrat"/>
            </a:endParaRPr>
          </a:p>
          <a:p>
            <a:pPr indent="-336550" lvl="0" marL="4572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Any sort of processing - </a:t>
            </a:r>
            <a:r>
              <a:rPr lang="en" sz="1700" u="sng">
                <a:solidFill>
                  <a:schemeClr val="lt1"/>
                </a:solidFill>
                <a:latin typeface="Montserrat"/>
                <a:ea typeface="Montserrat"/>
                <a:cs typeface="Montserrat"/>
                <a:sym typeface="Montserrat"/>
              </a:rPr>
              <a:t>handler</a:t>
            </a:r>
            <a:r>
              <a:rPr lang="en" sz="1700">
                <a:solidFill>
                  <a:schemeClr val="lt1"/>
                </a:solidFill>
                <a:latin typeface="Montserrat"/>
                <a:ea typeface="Montserrat"/>
                <a:cs typeface="Montserrat"/>
                <a:sym typeface="Montserrat"/>
              </a:rPr>
              <a:t> certification</a:t>
            </a:r>
            <a:endParaRPr sz="1700">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Slaughtering animals</a:t>
            </a:r>
            <a:endParaRPr>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Pasteurizing milk</a:t>
            </a:r>
            <a:endParaRPr>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Fermenting, distilling, extracting</a:t>
            </a:r>
            <a:endParaRPr>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Cooking, baking, curing</a:t>
            </a:r>
            <a:endParaRPr>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Canning, drying</a:t>
            </a:r>
            <a:endParaRPr>
              <a:solidFill>
                <a:schemeClr val="lt1"/>
              </a:solidFill>
              <a:latin typeface="Montserrat"/>
              <a:ea typeface="Montserrat"/>
              <a:cs typeface="Montserrat"/>
              <a:sym typeface="Montserrat"/>
            </a:endParaRPr>
          </a:p>
          <a:p>
            <a:pPr indent="0" lvl="0" marL="914400" rtl="0" algn="l">
              <a:spcBef>
                <a:spcPts val="600"/>
              </a:spcBef>
              <a:spcAft>
                <a:spcPts val="0"/>
              </a:spcAft>
              <a:buNone/>
            </a:pPr>
            <a:r>
              <a:t/>
            </a:r>
            <a:endParaRPr>
              <a:solidFill>
                <a:schemeClr val="lt1"/>
              </a:solidFill>
              <a:latin typeface="Montserrat"/>
              <a:ea typeface="Montserrat"/>
              <a:cs typeface="Montserrat"/>
              <a:sym typeface="Montserrat"/>
            </a:endParaRPr>
          </a:p>
          <a:p>
            <a:pPr indent="-336550" lvl="0" marL="457200" rtl="0" algn="l">
              <a:spcBef>
                <a:spcPts val="6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Examples:</a:t>
            </a:r>
            <a:endParaRPr sz="1700">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Roasting coffee</a:t>
            </a:r>
            <a:endParaRPr>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Grinding whole corn into cornmeal</a:t>
            </a:r>
            <a:endParaRPr>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Pressing fresh apples for cider</a:t>
            </a:r>
            <a:endParaRPr>
              <a:solidFill>
                <a:schemeClr val="lt1"/>
              </a:solidFill>
              <a:latin typeface="Montserrat"/>
              <a:ea typeface="Montserrat"/>
              <a:cs typeface="Montserrat"/>
              <a:sym typeface="Montserrat"/>
            </a:endParaRPr>
          </a:p>
          <a:p>
            <a:pPr indent="-317500" lvl="1" marL="914400" rtl="0" algn="l">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Fermenting milk for yogurt</a:t>
            </a:r>
            <a:endParaRPr>
              <a:solidFill>
                <a:schemeClr val="lt1"/>
              </a:solidFill>
              <a:latin typeface="Montserrat"/>
              <a:ea typeface="Montserrat"/>
              <a:cs typeface="Montserrat"/>
              <a:sym typeface="Montserrat"/>
            </a:endParaRPr>
          </a:p>
        </p:txBody>
      </p:sp>
      <p:pic>
        <p:nvPicPr>
          <p:cNvPr id="284" name="Google Shape;284;p40"/>
          <p:cNvPicPr preferRelativeResize="0"/>
          <p:nvPr/>
        </p:nvPicPr>
        <p:blipFill>
          <a:blip r:embed="rId5">
            <a:alphaModFix/>
          </a:blip>
          <a:stretch>
            <a:fillRect/>
          </a:stretch>
        </p:blipFill>
        <p:spPr>
          <a:xfrm>
            <a:off x="5835675" y="358900"/>
            <a:ext cx="3052184" cy="2291651"/>
          </a:xfrm>
          <a:prstGeom prst="rect">
            <a:avLst/>
          </a:prstGeom>
          <a:noFill/>
          <a:ln>
            <a:noFill/>
          </a:ln>
        </p:spPr>
      </p:pic>
      <p:pic>
        <p:nvPicPr>
          <p:cNvPr id="285" name="Google Shape;285;p40"/>
          <p:cNvPicPr preferRelativeResize="0"/>
          <p:nvPr/>
        </p:nvPicPr>
        <p:blipFill>
          <a:blip r:embed="rId6">
            <a:alphaModFix/>
          </a:blip>
          <a:stretch>
            <a:fillRect/>
          </a:stretch>
        </p:blipFill>
        <p:spPr>
          <a:xfrm>
            <a:off x="5835675" y="2817750"/>
            <a:ext cx="3052175" cy="2103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289" name="Shape 289"/>
        <p:cNvGrpSpPr/>
        <p:nvPr/>
      </p:nvGrpSpPr>
      <p:grpSpPr>
        <a:xfrm>
          <a:off x="0" y="0"/>
          <a:ext cx="0" cy="0"/>
          <a:chOff x="0" y="0"/>
          <a:chExt cx="0" cy="0"/>
        </a:xfrm>
      </p:grpSpPr>
      <p:grpSp>
        <p:nvGrpSpPr>
          <p:cNvPr id="290" name="Google Shape;290;p41"/>
          <p:cNvGrpSpPr/>
          <p:nvPr/>
        </p:nvGrpSpPr>
        <p:grpSpPr>
          <a:xfrm>
            <a:off x="0" y="0"/>
            <a:ext cx="613013" cy="837345"/>
            <a:chOff x="0" y="0"/>
            <a:chExt cx="444825" cy="572700"/>
          </a:xfrm>
        </p:grpSpPr>
        <p:sp>
          <p:nvSpPr>
            <p:cNvPr id="291" name="Google Shape;291;p41"/>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292" name="Google Shape;292;p41"/>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pic>
        <p:nvPicPr>
          <p:cNvPr id="293" name="Google Shape;293;p41"/>
          <p:cNvPicPr preferRelativeResize="0"/>
          <p:nvPr/>
        </p:nvPicPr>
        <p:blipFill>
          <a:blip r:embed="rId4">
            <a:alphaModFix/>
          </a:blip>
          <a:stretch>
            <a:fillRect/>
          </a:stretch>
        </p:blipFill>
        <p:spPr>
          <a:xfrm>
            <a:off x="1400537" y="83500"/>
            <a:ext cx="6342924" cy="4976500"/>
          </a:xfrm>
          <a:prstGeom prst="rect">
            <a:avLst/>
          </a:prstGeom>
          <a:noFill/>
          <a:ln>
            <a:noFill/>
          </a:ln>
        </p:spPr>
      </p:pic>
      <p:sp>
        <p:nvSpPr>
          <p:cNvPr id="294" name="Google Shape;294;p41"/>
          <p:cNvSpPr txBox="1"/>
          <p:nvPr/>
        </p:nvSpPr>
        <p:spPr>
          <a:xfrm>
            <a:off x="7908000" y="4405478"/>
            <a:ext cx="1236000" cy="2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chemeClr val="dk1"/>
                </a:solidFill>
                <a:latin typeface="Montserrat"/>
                <a:ea typeface="Montserrat"/>
                <a:cs typeface="Montserrat"/>
                <a:sym typeface="Montserrat"/>
              </a:rPr>
              <a:t>Image: USDA AMS</a:t>
            </a:r>
            <a:endParaRPr i="1" sz="1500">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2"/>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300" name="Google Shape;300;p42"/>
          <p:cNvGrpSpPr/>
          <p:nvPr/>
        </p:nvGrpSpPr>
        <p:grpSpPr>
          <a:xfrm>
            <a:off x="-109850" y="-61800"/>
            <a:ext cx="613013" cy="837345"/>
            <a:chOff x="0" y="0"/>
            <a:chExt cx="444825" cy="572700"/>
          </a:xfrm>
        </p:grpSpPr>
        <p:sp>
          <p:nvSpPr>
            <p:cNvPr id="301" name="Google Shape;301;p42"/>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302" name="Google Shape;302;p42"/>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303" name="Google Shape;303;p42"/>
          <p:cNvSpPr txBox="1"/>
          <p:nvPr/>
        </p:nvSpPr>
        <p:spPr>
          <a:xfrm>
            <a:off x="546837" y="80993"/>
            <a:ext cx="9144000" cy="7158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spcBef>
                <a:spcPts val="0"/>
              </a:spcBef>
              <a:spcAft>
                <a:spcPts val="0"/>
              </a:spcAft>
              <a:buClr>
                <a:schemeClr val="dk1"/>
              </a:buClr>
              <a:buSzPct val="35483"/>
              <a:buFont typeface="Arial"/>
              <a:buNone/>
            </a:pPr>
            <a:r>
              <a:rPr lang="en" sz="3100">
                <a:solidFill>
                  <a:schemeClr val="lt1"/>
                </a:solidFill>
                <a:latin typeface="Montserrat SemiBold"/>
                <a:ea typeface="Montserrat SemiBold"/>
                <a:cs typeface="Montserrat SemiBold"/>
                <a:sym typeface="Montserrat SemiBold"/>
              </a:rPr>
              <a:t>What a Certifier Expects - Recordkeeping Basics</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ct val="29218"/>
              <a:buNone/>
            </a:pPr>
            <a:r>
              <a:t/>
            </a:r>
            <a:endParaRPr sz="3200">
              <a:solidFill>
                <a:schemeClr val="lt1"/>
              </a:solidFill>
              <a:latin typeface="Montserrat SemiBold"/>
              <a:ea typeface="Montserrat SemiBold"/>
              <a:cs typeface="Montserrat SemiBold"/>
              <a:sym typeface="Montserrat SemiBold"/>
            </a:endParaRPr>
          </a:p>
        </p:txBody>
      </p:sp>
      <p:sp>
        <p:nvSpPr>
          <p:cNvPr id="304" name="Google Shape;304;p42"/>
          <p:cNvSpPr txBox="1"/>
          <p:nvPr/>
        </p:nvSpPr>
        <p:spPr>
          <a:xfrm>
            <a:off x="216200" y="902275"/>
            <a:ext cx="5307900" cy="4071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Field history, including all crops planted, &amp; materials applied and sources</a:t>
            </a:r>
            <a:endParaRPr sz="1800">
              <a:solidFill>
                <a:schemeClr val="lt1"/>
              </a:solidFill>
              <a:latin typeface="Montserrat"/>
              <a:ea typeface="Montserrat"/>
              <a:cs typeface="Montserrat"/>
              <a:sym typeface="Montserrat"/>
            </a:endParaRPr>
          </a:p>
          <a:p>
            <a:pPr indent="-342900" lvl="0" marL="457200" rtl="0" algn="l">
              <a:spcBef>
                <a:spcPts val="100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Activity log (ex: planted cover crop)</a:t>
            </a:r>
            <a:endParaRPr sz="1800">
              <a:solidFill>
                <a:schemeClr val="lt1"/>
              </a:solidFill>
              <a:latin typeface="Montserrat"/>
              <a:ea typeface="Montserrat"/>
              <a:cs typeface="Montserrat"/>
              <a:sym typeface="Montserrat"/>
            </a:endParaRPr>
          </a:p>
          <a:p>
            <a:pPr indent="-342900" lvl="0" marL="457200" rtl="0" algn="l">
              <a:spcBef>
                <a:spcPts val="100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Crop planting &amp; harvest record</a:t>
            </a:r>
            <a:endParaRPr sz="1800">
              <a:solidFill>
                <a:schemeClr val="lt1"/>
              </a:solidFill>
              <a:latin typeface="Montserrat"/>
              <a:ea typeface="Montserrat"/>
              <a:cs typeface="Montserrat"/>
              <a:sym typeface="Montserrat"/>
            </a:endParaRPr>
          </a:p>
          <a:p>
            <a:pPr indent="-342900" lvl="0" marL="457200" rtl="0" algn="l">
              <a:spcBef>
                <a:spcPts val="100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Manure application record</a:t>
            </a:r>
            <a:endParaRPr sz="1800">
              <a:solidFill>
                <a:schemeClr val="lt1"/>
              </a:solidFill>
              <a:latin typeface="Montserrat"/>
              <a:ea typeface="Montserrat"/>
              <a:cs typeface="Montserrat"/>
              <a:sym typeface="Montserrat"/>
            </a:endParaRPr>
          </a:p>
          <a:p>
            <a:pPr indent="-342900" lvl="0" marL="457200" rtl="0" algn="l">
              <a:spcBef>
                <a:spcPts val="100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Seed sources &amp; seed inoculants</a:t>
            </a:r>
            <a:endParaRPr sz="1800">
              <a:solidFill>
                <a:schemeClr val="lt1"/>
              </a:solidFill>
              <a:latin typeface="Montserrat"/>
              <a:ea typeface="Montserrat"/>
              <a:cs typeface="Montserrat"/>
              <a:sym typeface="Montserrat"/>
            </a:endParaRPr>
          </a:p>
          <a:p>
            <a:pPr indent="-342900" lvl="0" marL="457200" rtl="0" algn="l">
              <a:spcBef>
                <a:spcPts val="100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CSA and/or farmers market sales records</a:t>
            </a:r>
            <a:endParaRPr sz="1800">
              <a:solidFill>
                <a:schemeClr val="lt1"/>
              </a:solidFill>
              <a:latin typeface="Montserrat"/>
              <a:ea typeface="Montserrat"/>
              <a:cs typeface="Montserrat"/>
              <a:sym typeface="Montserrat"/>
            </a:endParaRPr>
          </a:p>
          <a:p>
            <a:pPr indent="-342900" lvl="0" marL="457200" rtl="0" algn="l">
              <a:spcBef>
                <a:spcPts val="100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Total farm sales record</a:t>
            </a:r>
            <a:endParaRPr sz="1800">
              <a:solidFill>
                <a:schemeClr val="lt1"/>
              </a:solidFill>
              <a:latin typeface="Montserrat"/>
              <a:ea typeface="Montserrat"/>
              <a:cs typeface="Montserrat"/>
              <a:sym typeface="Montserrat"/>
            </a:endParaRPr>
          </a:p>
          <a:p>
            <a:pPr indent="-342900" lvl="0" marL="457200" rtl="0" algn="l">
              <a:spcBef>
                <a:spcPts val="1000"/>
              </a:spcBef>
              <a:spcAft>
                <a:spcPts val="1000"/>
              </a:spcAft>
              <a:buClr>
                <a:schemeClr val="lt1"/>
              </a:buClr>
              <a:buSzPts val="1800"/>
              <a:buFont typeface="Montserrat"/>
              <a:buChar char="●"/>
            </a:pPr>
            <a:r>
              <a:rPr lang="en" sz="1800">
                <a:solidFill>
                  <a:schemeClr val="lt1"/>
                </a:solidFill>
                <a:latin typeface="Montserrat"/>
                <a:ea typeface="Montserrat"/>
                <a:cs typeface="Montserrat"/>
                <a:sym typeface="Montserrat"/>
              </a:rPr>
              <a:t>If split operation: equipment cleaning log</a:t>
            </a:r>
            <a:endParaRPr sz="1800">
              <a:solidFill>
                <a:schemeClr val="lt1"/>
              </a:solidFill>
              <a:latin typeface="Montserrat"/>
              <a:ea typeface="Montserrat"/>
              <a:cs typeface="Montserrat"/>
              <a:sym typeface="Montserrat"/>
            </a:endParaRPr>
          </a:p>
        </p:txBody>
      </p:sp>
      <p:pic>
        <p:nvPicPr>
          <p:cNvPr id="305" name="Google Shape;305;p42"/>
          <p:cNvPicPr preferRelativeResize="0"/>
          <p:nvPr/>
        </p:nvPicPr>
        <p:blipFill>
          <a:blip r:embed="rId5">
            <a:alphaModFix/>
          </a:blip>
          <a:stretch>
            <a:fillRect/>
          </a:stretch>
        </p:blipFill>
        <p:spPr>
          <a:xfrm>
            <a:off x="5524100" y="1448894"/>
            <a:ext cx="3431549" cy="22457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309" name="Shape 309"/>
        <p:cNvGrpSpPr/>
        <p:nvPr/>
      </p:nvGrpSpPr>
      <p:grpSpPr>
        <a:xfrm>
          <a:off x="0" y="0"/>
          <a:ext cx="0" cy="0"/>
          <a:chOff x="0" y="0"/>
          <a:chExt cx="0" cy="0"/>
        </a:xfrm>
      </p:grpSpPr>
      <p:sp>
        <p:nvSpPr>
          <p:cNvPr id="310" name="Google Shape;310;p43"/>
          <p:cNvSpPr/>
          <p:nvPr/>
        </p:nvSpPr>
        <p:spPr>
          <a:xfrm>
            <a:off x="2038250" y="514350"/>
            <a:ext cx="47700" cy="4114800"/>
          </a:xfrm>
          <a:prstGeom prst="rect">
            <a:avLst/>
          </a:pr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11" name="Google Shape;311;p43"/>
          <p:cNvGrpSpPr/>
          <p:nvPr/>
        </p:nvGrpSpPr>
        <p:grpSpPr>
          <a:xfrm>
            <a:off x="2407275" y="775000"/>
            <a:ext cx="5293013" cy="2749125"/>
            <a:chOff x="-3054528" y="-822292"/>
            <a:chExt cx="14114700" cy="7331000"/>
          </a:xfrm>
        </p:grpSpPr>
        <p:sp>
          <p:nvSpPr>
            <p:cNvPr id="312" name="Google Shape;312;p43"/>
            <p:cNvSpPr txBox="1"/>
            <p:nvPr/>
          </p:nvSpPr>
          <p:spPr>
            <a:xfrm>
              <a:off x="-3054528" y="-822292"/>
              <a:ext cx="14114700" cy="221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2800">
                  <a:solidFill>
                    <a:srgbClr val="2A3B19"/>
                  </a:solidFill>
                  <a:latin typeface="Montserrat"/>
                  <a:ea typeface="Montserrat"/>
                  <a:cs typeface="Montserrat"/>
                  <a:sym typeface="Montserrat"/>
                </a:rPr>
                <a:t>Demystifying Organic</a:t>
              </a:r>
              <a:endParaRPr b="1" sz="2800">
                <a:solidFill>
                  <a:srgbClr val="2A3B19"/>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2600">
                <a:solidFill>
                  <a:srgbClr val="2A3B19"/>
                </a:solidFill>
                <a:latin typeface="Montserrat"/>
                <a:ea typeface="Montserrat"/>
                <a:cs typeface="Montserrat"/>
                <a:sym typeface="Montserrat"/>
              </a:endParaRPr>
            </a:p>
          </p:txBody>
        </p:sp>
        <p:sp>
          <p:nvSpPr>
            <p:cNvPr id="313" name="Google Shape;313;p43"/>
            <p:cNvSpPr txBox="1"/>
            <p:nvPr/>
          </p:nvSpPr>
          <p:spPr>
            <a:xfrm>
              <a:off x="-3054528" y="3553108"/>
              <a:ext cx="11562600" cy="2955600"/>
            </a:xfrm>
            <a:prstGeom prst="rect">
              <a:avLst/>
            </a:prstGeom>
            <a:noFill/>
            <a:ln>
              <a:noFill/>
            </a:ln>
          </p:spPr>
          <p:txBody>
            <a:bodyPr anchorCtr="0" anchor="t" bIns="0" lIns="0" spcFirstLastPara="1" rIns="0" wrap="square" tIns="0">
              <a:spAutoFit/>
            </a:bodyPr>
            <a:lstStyle/>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What kinds of other labels exist?</a:t>
              </a:r>
              <a:endParaRPr sz="1800">
                <a:solidFill>
                  <a:srgbClr val="567937"/>
                </a:solidFill>
                <a:latin typeface="Montserrat"/>
                <a:ea typeface="Montserrat"/>
                <a:cs typeface="Montserrat"/>
                <a:sym typeface="Montserrat"/>
              </a:endParaRPr>
            </a:p>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Certified labels vs non-certified</a:t>
              </a:r>
              <a:endParaRPr sz="1800">
                <a:solidFill>
                  <a:srgbClr val="567937"/>
                </a:solidFill>
                <a:latin typeface="Montserrat"/>
                <a:ea typeface="Montserrat"/>
                <a:cs typeface="Montserrat"/>
                <a:sym typeface="Montserrat"/>
              </a:endParaRPr>
            </a:p>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Organic mythbusting</a:t>
              </a:r>
              <a:endParaRPr sz="1800">
                <a:solidFill>
                  <a:srgbClr val="567937"/>
                </a:solidFill>
                <a:latin typeface="Montserrat"/>
                <a:ea typeface="Montserrat"/>
                <a:cs typeface="Montserrat"/>
                <a:sym typeface="Montserrat"/>
              </a:endParaRPr>
            </a:p>
          </p:txBody>
        </p:sp>
      </p:grpSp>
      <p:grpSp>
        <p:nvGrpSpPr>
          <p:cNvPr id="314" name="Google Shape;314;p43"/>
          <p:cNvGrpSpPr/>
          <p:nvPr/>
        </p:nvGrpSpPr>
        <p:grpSpPr>
          <a:xfrm>
            <a:off x="666650" y="2124075"/>
            <a:ext cx="892969" cy="892969"/>
            <a:chOff x="0" y="0"/>
            <a:chExt cx="2381250" cy="2381250"/>
          </a:xfrm>
        </p:grpSpPr>
        <p:sp>
          <p:nvSpPr>
            <p:cNvPr id="315" name="Google Shape;315;p43"/>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43"/>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4"/>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322" name="Google Shape;322;p44"/>
          <p:cNvGrpSpPr/>
          <p:nvPr/>
        </p:nvGrpSpPr>
        <p:grpSpPr>
          <a:xfrm>
            <a:off x="0" y="0"/>
            <a:ext cx="613013" cy="837345"/>
            <a:chOff x="0" y="0"/>
            <a:chExt cx="444825" cy="572700"/>
          </a:xfrm>
        </p:grpSpPr>
        <p:sp>
          <p:nvSpPr>
            <p:cNvPr id="323" name="Google Shape;323;p44"/>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324" name="Google Shape;324;p44"/>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325" name="Google Shape;325;p44"/>
          <p:cNvSpPr txBox="1"/>
          <p:nvPr/>
        </p:nvSpPr>
        <p:spPr>
          <a:xfrm>
            <a:off x="813175" y="155475"/>
            <a:ext cx="8266200" cy="1024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 sz="3100">
                <a:solidFill>
                  <a:schemeClr val="lt1"/>
                </a:solidFill>
                <a:latin typeface="Montserrat SemiBold"/>
                <a:ea typeface="Montserrat SemiBold"/>
                <a:cs typeface="Montserrat SemiBold"/>
                <a:sym typeface="Montserrat SemiBold"/>
              </a:rPr>
              <a:t>What does the organic label mean?</a:t>
            </a:r>
            <a:endParaRPr sz="3100">
              <a:solidFill>
                <a:schemeClr val="lt1"/>
              </a:solidFill>
              <a:latin typeface="Montserrat SemiBold"/>
              <a:ea typeface="Montserrat SemiBold"/>
              <a:cs typeface="Montserrat SemiBold"/>
              <a:sym typeface="Montserrat SemiBold"/>
            </a:endParaRPr>
          </a:p>
          <a:p>
            <a:pPr indent="0" lvl="0" marL="0" rtl="0" algn="ctr">
              <a:lnSpc>
                <a:spcPct val="70000"/>
              </a:lnSpc>
              <a:spcBef>
                <a:spcPts val="0"/>
              </a:spcBef>
              <a:spcAft>
                <a:spcPts val="0"/>
              </a:spcAft>
              <a:buNone/>
            </a:pPr>
            <a:r>
              <a:t/>
            </a:r>
            <a:endParaRPr sz="3500">
              <a:solidFill>
                <a:schemeClr val="lt1"/>
              </a:solidFill>
              <a:latin typeface="Montserrat SemiBold"/>
              <a:ea typeface="Montserrat SemiBold"/>
              <a:cs typeface="Montserrat SemiBold"/>
              <a:sym typeface="Montserrat SemiBold"/>
            </a:endParaRPr>
          </a:p>
        </p:txBody>
      </p:sp>
      <p:sp>
        <p:nvSpPr>
          <p:cNvPr id="326" name="Google Shape;326;p44"/>
          <p:cNvSpPr txBox="1"/>
          <p:nvPr/>
        </p:nvSpPr>
        <p:spPr>
          <a:xfrm>
            <a:off x="74225" y="1014275"/>
            <a:ext cx="5985300" cy="39168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“Organic” contains minimum 95% organic ingredients</a:t>
            </a:r>
            <a:endParaRPr sz="19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Up to 5% may be non-organic products approved for use by the National List of Allowed and Prohibited Substances (§ 205.601)</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Ex: hydrogen peroxide, petroleum-based plastic mulch, pheromones for insect management</a:t>
            </a:r>
            <a:endParaRPr sz="1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lt1"/>
              </a:solidFill>
              <a:latin typeface="Montserrat"/>
              <a:ea typeface="Montserrat"/>
              <a:cs typeface="Montserrat"/>
              <a:sym typeface="Montserrat"/>
            </a:endParaRPr>
          </a:p>
          <a:p>
            <a:pPr indent="-349250" lvl="0" marL="457200" rtl="0" algn="l">
              <a:spcBef>
                <a:spcPts val="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“Made with Organic __” </a:t>
            </a:r>
            <a:r>
              <a:rPr lang="en" sz="1900">
                <a:solidFill>
                  <a:schemeClr val="lt1"/>
                </a:solidFill>
                <a:latin typeface="Montserrat"/>
                <a:ea typeface="Montserrat"/>
                <a:cs typeface="Montserrat"/>
                <a:sym typeface="Montserrat"/>
              </a:rPr>
              <a:t>contains</a:t>
            </a:r>
            <a:r>
              <a:rPr lang="en" sz="1900">
                <a:solidFill>
                  <a:schemeClr val="lt1"/>
                </a:solidFill>
                <a:latin typeface="Montserrat"/>
                <a:ea typeface="Montserrat"/>
                <a:cs typeface="Montserrat"/>
                <a:sym typeface="Montserrat"/>
              </a:rPr>
              <a:t> at least 70% organic ingredients</a:t>
            </a:r>
            <a:endParaRPr sz="19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Cannot include USDA organic seal</a:t>
            </a:r>
            <a:endParaRPr sz="1700">
              <a:solidFill>
                <a:schemeClr val="lt1"/>
              </a:solidFill>
              <a:latin typeface="Montserrat"/>
              <a:ea typeface="Montserrat"/>
              <a:cs typeface="Montserrat"/>
              <a:sym typeface="Montserrat"/>
            </a:endParaRPr>
          </a:p>
          <a:p>
            <a:pPr indent="-336550" lvl="1" marL="914400" rtl="0" algn="l">
              <a:spcBef>
                <a:spcPts val="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Must identify which ingredients are organic</a:t>
            </a:r>
            <a:endParaRPr sz="1700">
              <a:solidFill>
                <a:schemeClr val="lt1"/>
              </a:solidFill>
              <a:latin typeface="Montserrat"/>
              <a:ea typeface="Montserrat"/>
              <a:cs typeface="Montserrat"/>
              <a:sym typeface="Montserrat"/>
            </a:endParaRPr>
          </a:p>
        </p:txBody>
      </p:sp>
      <p:pic>
        <p:nvPicPr>
          <p:cNvPr id="327" name="Google Shape;327;p44"/>
          <p:cNvPicPr preferRelativeResize="0"/>
          <p:nvPr/>
        </p:nvPicPr>
        <p:blipFill>
          <a:blip r:embed="rId5">
            <a:alphaModFix/>
          </a:blip>
          <a:stretch>
            <a:fillRect/>
          </a:stretch>
        </p:blipFill>
        <p:spPr>
          <a:xfrm>
            <a:off x="6579194" y="539397"/>
            <a:ext cx="1755351" cy="2271650"/>
          </a:xfrm>
          <a:prstGeom prst="rect">
            <a:avLst/>
          </a:prstGeom>
          <a:noFill/>
          <a:ln>
            <a:noFill/>
          </a:ln>
        </p:spPr>
      </p:pic>
      <p:pic>
        <p:nvPicPr>
          <p:cNvPr id="328" name="Google Shape;328;p44"/>
          <p:cNvPicPr preferRelativeResize="0"/>
          <p:nvPr/>
        </p:nvPicPr>
        <p:blipFill>
          <a:blip r:embed="rId6">
            <a:alphaModFix/>
          </a:blip>
          <a:stretch>
            <a:fillRect/>
          </a:stretch>
        </p:blipFill>
        <p:spPr>
          <a:xfrm>
            <a:off x="6215641" y="2490623"/>
            <a:ext cx="2482422" cy="2271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332" name="Shape 332"/>
        <p:cNvGrpSpPr/>
        <p:nvPr/>
      </p:nvGrpSpPr>
      <p:grpSpPr>
        <a:xfrm>
          <a:off x="0" y="0"/>
          <a:ext cx="0" cy="0"/>
          <a:chOff x="0" y="0"/>
          <a:chExt cx="0" cy="0"/>
        </a:xfrm>
      </p:grpSpPr>
      <p:sp>
        <p:nvSpPr>
          <p:cNvPr id="333" name="Google Shape;333;p45"/>
          <p:cNvSpPr/>
          <p:nvPr/>
        </p:nvSpPr>
        <p:spPr>
          <a:xfrm>
            <a:off x="7724775" y="742950"/>
            <a:ext cx="47700" cy="4114800"/>
          </a:xfrm>
          <a:prstGeom prst="rect">
            <a:avLst/>
          </a:prstGeom>
          <a:solidFill>
            <a:srgbClr val="F9FA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34" name="Google Shape;334;p45"/>
          <p:cNvGrpSpPr/>
          <p:nvPr/>
        </p:nvGrpSpPr>
        <p:grpSpPr>
          <a:xfrm>
            <a:off x="8143875" y="2353863"/>
            <a:ext cx="892969" cy="892969"/>
            <a:chOff x="0" y="0"/>
            <a:chExt cx="2381250" cy="2381250"/>
          </a:xfrm>
        </p:grpSpPr>
        <p:sp>
          <p:nvSpPr>
            <p:cNvPr id="335" name="Google Shape;335;p45"/>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FA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 name="Google Shape;336;p45"/>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
        <p:nvSpPr>
          <p:cNvPr id="337" name="Google Shape;337;p45"/>
          <p:cNvSpPr/>
          <p:nvPr/>
        </p:nvSpPr>
        <p:spPr>
          <a:xfrm>
            <a:off x="4064575" y="148425"/>
            <a:ext cx="3441300" cy="4785600"/>
          </a:xfrm>
          <a:prstGeom prst="roundRect">
            <a:avLst>
              <a:gd fmla="val 16667" name="adj"/>
            </a:avLst>
          </a:prstGeom>
          <a:solidFill>
            <a:srgbClr val="A4B792"/>
          </a:solidFill>
          <a:ln>
            <a:noFill/>
          </a:ln>
        </p:spPr>
        <p:txBody>
          <a:bodyPr anchorCtr="0" anchor="t" bIns="45725" lIns="45725" spcFirstLastPara="1" rIns="45725" wrap="square" tIns="45725">
            <a:noAutofit/>
          </a:bodyPr>
          <a:lstStyle/>
          <a:p>
            <a:pPr indent="0" lvl="0" marL="0" rtl="0" algn="l">
              <a:spcBef>
                <a:spcPts val="0"/>
              </a:spcBef>
              <a:spcAft>
                <a:spcPts val="0"/>
              </a:spcAft>
              <a:buNone/>
            </a:pPr>
            <a:r>
              <a:t/>
            </a:r>
            <a:endParaRPr sz="2000">
              <a:solidFill>
                <a:schemeClr val="dk1"/>
              </a:solidFill>
              <a:latin typeface="EB Garamond"/>
              <a:ea typeface="EB Garamond"/>
              <a:cs typeface="EB Garamond"/>
              <a:sym typeface="EB Garamond"/>
            </a:endParaRPr>
          </a:p>
        </p:txBody>
      </p:sp>
      <p:sp>
        <p:nvSpPr>
          <p:cNvPr id="338" name="Google Shape;338;p45"/>
          <p:cNvSpPr/>
          <p:nvPr/>
        </p:nvSpPr>
        <p:spPr>
          <a:xfrm>
            <a:off x="361950" y="148425"/>
            <a:ext cx="3443700" cy="4785600"/>
          </a:xfrm>
          <a:prstGeom prst="roundRect">
            <a:avLst>
              <a:gd fmla="val 16667" name="adj"/>
            </a:avLst>
          </a:prstGeom>
          <a:solidFill>
            <a:srgbClr val="A4B79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2000">
              <a:solidFill>
                <a:schemeClr val="dk1"/>
              </a:solidFill>
              <a:latin typeface="EB Garamond"/>
              <a:ea typeface="EB Garamond"/>
              <a:cs typeface="EB Garamond"/>
              <a:sym typeface="EB Garamond"/>
            </a:endParaRPr>
          </a:p>
        </p:txBody>
      </p:sp>
      <p:sp>
        <p:nvSpPr>
          <p:cNvPr id="339" name="Google Shape;339;p45"/>
          <p:cNvSpPr txBox="1"/>
          <p:nvPr/>
        </p:nvSpPr>
        <p:spPr>
          <a:xfrm>
            <a:off x="364500" y="183350"/>
            <a:ext cx="3441300" cy="32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1"/>
                </a:solidFill>
                <a:latin typeface="Montserrat SemiBold"/>
                <a:ea typeface="Montserrat SemiBold"/>
                <a:cs typeface="Montserrat SemiBold"/>
                <a:sym typeface="Montserrat SemiBold"/>
              </a:rPr>
              <a:t>Other </a:t>
            </a:r>
            <a:r>
              <a:rPr lang="en" sz="1800" u="sng">
                <a:solidFill>
                  <a:schemeClr val="dk1"/>
                </a:solidFill>
                <a:latin typeface="Montserrat SemiBold"/>
                <a:ea typeface="Montserrat SemiBold"/>
                <a:cs typeface="Montserrat SemiBold"/>
                <a:sym typeface="Montserrat SemiBold"/>
              </a:rPr>
              <a:t>Certified Labels</a:t>
            </a:r>
            <a:endParaRPr sz="1800" u="sng">
              <a:solidFill>
                <a:schemeClr val="dk1"/>
              </a:solidFill>
              <a:latin typeface="Montserrat SemiBold"/>
              <a:ea typeface="Montserrat SemiBold"/>
              <a:cs typeface="Montserrat SemiBold"/>
              <a:sym typeface="Montserrat SemiBold"/>
            </a:endParaRPr>
          </a:p>
        </p:txBody>
      </p:sp>
      <p:sp>
        <p:nvSpPr>
          <p:cNvPr id="340" name="Google Shape;340;p45"/>
          <p:cNvSpPr txBox="1"/>
          <p:nvPr/>
        </p:nvSpPr>
        <p:spPr>
          <a:xfrm>
            <a:off x="4064700" y="183350"/>
            <a:ext cx="34413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1"/>
                </a:solidFill>
                <a:latin typeface="Montserrat SemiBold"/>
                <a:ea typeface="Montserrat SemiBold"/>
                <a:cs typeface="Montserrat SemiBold"/>
                <a:sym typeface="Montserrat SemiBold"/>
              </a:rPr>
              <a:t>Non-Certified Labels</a:t>
            </a:r>
            <a:endParaRPr sz="1800" u="sng">
              <a:solidFill>
                <a:schemeClr val="dk1"/>
              </a:solidFill>
              <a:latin typeface="Montserrat SemiBold"/>
              <a:ea typeface="Montserrat SemiBold"/>
              <a:cs typeface="Montserrat SemiBold"/>
              <a:sym typeface="Montserrat SemiBold"/>
            </a:endParaRPr>
          </a:p>
        </p:txBody>
      </p:sp>
      <p:pic>
        <p:nvPicPr>
          <p:cNvPr id="341" name="Google Shape;341;p45"/>
          <p:cNvPicPr preferRelativeResize="0"/>
          <p:nvPr/>
        </p:nvPicPr>
        <p:blipFill>
          <a:blip r:embed="rId4">
            <a:alphaModFix/>
          </a:blip>
          <a:stretch>
            <a:fillRect/>
          </a:stretch>
        </p:blipFill>
        <p:spPr>
          <a:xfrm>
            <a:off x="2091102" y="857300"/>
            <a:ext cx="1066725" cy="1066725"/>
          </a:xfrm>
          <a:prstGeom prst="rect">
            <a:avLst/>
          </a:prstGeom>
          <a:solidFill>
            <a:srgbClr val="A4B792"/>
          </a:solidFill>
          <a:ln>
            <a:noFill/>
          </a:ln>
        </p:spPr>
      </p:pic>
      <p:pic>
        <p:nvPicPr>
          <p:cNvPr id="342" name="Google Shape;342;p45"/>
          <p:cNvPicPr preferRelativeResize="0"/>
          <p:nvPr/>
        </p:nvPicPr>
        <p:blipFill>
          <a:blip r:embed="rId5">
            <a:alphaModFix/>
          </a:blip>
          <a:stretch>
            <a:fillRect/>
          </a:stretch>
        </p:blipFill>
        <p:spPr>
          <a:xfrm>
            <a:off x="778950" y="1084225"/>
            <a:ext cx="1066725" cy="1447698"/>
          </a:xfrm>
          <a:prstGeom prst="rect">
            <a:avLst/>
          </a:prstGeom>
          <a:solidFill>
            <a:srgbClr val="A4B792"/>
          </a:solidFill>
          <a:ln>
            <a:noFill/>
          </a:ln>
        </p:spPr>
      </p:pic>
      <p:pic>
        <p:nvPicPr>
          <p:cNvPr id="343" name="Google Shape;343;p45"/>
          <p:cNvPicPr preferRelativeResize="0"/>
          <p:nvPr/>
        </p:nvPicPr>
        <p:blipFill>
          <a:blip r:embed="rId6">
            <a:alphaModFix/>
          </a:blip>
          <a:stretch>
            <a:fillRect/>
          </a:stretch>
        </p:blipFill>
        <p:spPr>
          <a:xfrm>
            <a:off x="2099825" y="2159150"/>
            <a:ext cx="1083825" cy="1083825"/>
          </a:xfrm>
          <a:prstGeom prst="rect">
            <a:avLst/>
          </a:prstGeom>
          <a:solidFill>
            <a:srgbClr val="A4B792"/>
          </a:solidFill>
          <a:ln>
            <a:noFill/>
          </a:ln>
        </p:spPr>
      </p:pic>
      <p:pic>
        <p:nvPicPr>
          <p:cNvPr id="344" name="Google Shape;344;p45"/>
          <p:cNvPicPr preferRelativeResize="0"/>
          <p:nvPr/>
        </p:nvPicPr>
        <p:blipFill>
          <a:blip r:embed="rId7">
            <a:alphaModFix/>
          </a:blip>
          <a:stretch>
            <a:fillRect/>
          </a:stretch>
        </p:blipFill>
        <p:spPr>
          <a:xfrm>
            <a:off x="2030131" y="3478100"/>
            <a:ext cx="1223219" cy="892950"/>
          </a:xfrm>
          <a:prstGeom prst="rect">
            <a:avLst/>
          </a:prstGeom>
          <a:solidFill>
            <a:srgbClr val="A4B792"/>
          </a:solidFill>
          <a:ln>
            <a:noFill/>
          </a:ln>
        </p:spPr>
      </p:pic>
      <p:pic>
        <p:nvPicPr>
          <p:cNvPr id="345" name="Google Shape;345;p45"/>
          <p:cNvPicPr preferRelativeResize="0"/>
          <p:nvPr/>
        </p:nvPicPr>
        <p:blipFill>
          <a:blip r:embed="rId8">
            <a:alphaModFix/>
          </a:blip>
          <a:stretch>
            <a:fillRect/>
          </a:stretch>
        </p:blipFill>
        <p:spPr>
          <a:xfrm>
            <a:off x="761850" y="2902677"/>
            <a:ext cx="1083825" cy="1083825"/>
          </a:xfrm>
          <a:prstGeom prst="rect">
            <a:avLst/>
          </a:prstGeom>
          <a:solidFill>
            <a:srgbClr val="A4B792"/>
          </a:solidFill>
          <a:ln>
            <a:noFill/>
          </a:ln>
        </p:spPr>
      </p:pic>
      <p:pic>
        <p:nvPicPr>
          <p:cNvPr id="346" name="Google Shape;346;p45"/>
          <p:cNvPicPr preferRelativeResize="0"/>
          <p:nvPr/>
        </p:nvPicPr>
        <p:blipFill>
          <a:blip r:embed="rId9">
            <a:alphaModFix/>
          </a:blip>
          <a:stretch>
            <a:fillRect/>
          </a:stretch>
        </p:blipFill>
        <p:spPr>
          <a:xfrm>
            <a:off x="4374621" y="802788"/>
            <a:ext cx="1362973" cy="1219200"/>
          </a:xfrm>
          <a:prstGeom prst="rect">
            <a:avLst/>
          </a:prstGeom>
          <a:solidFill>
            <a:srgbClr val="A4B792"/>
          </a:solidFill>
          <a:ln>
            <a:noFill/>
          </a:ln>
        </p:spPr>
      </p:pic>
      <p:pic>
        <p:nvPicPr>
          <p:cNvPr id="347" name="Google Shape;347;p45"/>
          <p:cNvPicPr preferRelativeResize="0"/>
          <p:nvPr/>
        </p:nvPicPr>
        <p:blipFill>
          <a:blip r:embed="rId10">
            <a:alphaModFix/>
          </a:blip>
          <a:stretch>
            <a:fillRect/>
          </a:stretch>
        </p:blipFill>
        <p:spPr>
          <a:xfrm>
            <a:off x="5831050" y="658263"/>
            <a:ext cx="1508225" cy="1508225"/>
          </a:xfrm>
          <a:prstGeom prst="rect">
            <a:avLst/>
          </a:prstGeom>
          <a:solidFill>
            <a:srgbClr val="A4B792"/>
          </a:solidFill>
          <a:ln>
            <a:noFill/>
          </a:ln>
        </p:spPr>
      </p:pic>
      <p:pic>
        <p:nvPicPr>
          <p:cNvPr id="348" name="Google Shape;348;p45"/>
          <p:cNvPicPr preferRelativeResize="0"/>
          <p:nvPr/>
        </p:nvPicPr>
        <p:blipFill>
          <a:blip r:embed="rId11">
            <a:alphaModFix/>
          </a:blip>
          <a:stretch>
            <a:fillRect/>
          </a:stretch>
        </p:blipFill>
        <p:spPr>
          <a:xfrm>
            <a:off x="4818570" y="2208550"/>
            <a:ext cx="1893293" cy="1311275"/>
          </a:xfrm>
          <a:prstGeom prst="rect">
            <a:avLst/>
          </a:prstGeom>
          <a:solidFill>
            <a:srgbClr val="A4B792"/>
          </a:solidFill>
          <a:ln>
            <a:noFill/>
          </a:ln>
        </p:spPr>
      </p:pic>
      <p:pic>
        <p:nvPicPr>
          <p:cNvPr id="349" name="Google Shape;349;p45"/>
          <p:cNvPicPr preferRelativeResize="0"/>
          <p:nvPr/>
        </p:nvPicPr>
        <p:blipFill rotWithShape="1">
          <a:blip r:embed="rId12">
            <a:alphaModFix/>
          </a:blip>
          <a:srcRect b="7158" l="0" r="0" t="0"/>
          <a:stretch/>
        </p:blipFill>
        <p:spPr>
          <a:xfrm>
            <a:off x="4832313" y="3706400"/>
            <a:ext cx="1865800" cy="1083825"/>
          </a:xfrm>
          <a:prstGeom prst="rect">
            <a:avLst/>
          </a:prstGeom>
          <a:solidFill>
            <a:srgbClr val="A4B792"/>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125" name="Shape 125"/>
        <p:cNvGrpSpPr/>
        <p:nvPr/>
      </p:nvGrpSpPr>
      <p:grpSpPr>
        <a:xfrm>
          <a:off x="0" y="0"/>
          <a:ext cx="0" cy="0"/>
          <a:chOff x="0" y="0"/>
          <a:chExt cx="0" cy="0"/>
        </a:xfrm>
      </p:grpSpPr>
      <p:sp>
        <p:nvSpPr>
          <p:cNvPr id="126" name="Google Shape;126;p28"/>
          <p:cNvSpPr/>
          <p:nvPr/>
        </p:nvSpPr>
        <p:spPr>
          <a:xfrm>
            <a:off x="1714500" y="514350"/>
            <a:ext cx="47700" cy="4114800"/>
          </a:xfrm>
          <a:prstGeom prst="rect">
            <a:avLst/>
          </a:pr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7" name="Google Shape;127;p28"/>
          <p:cNvGrpSpPr/>
          <p:nvPr/>
        </p:nvGrpSpPr>
        <p:grpSpPr>
          <a:xfrm>
            <a:off x="438150" y="2124075"/>
            <a:ext cx="892969" cy="892969"/>
            <a:chOff x="0" y="0"/>
            <a:chExt cx="2381250" cy="2381250"/>
          </a:xfrm>
        </p:grpSpPr>
        <p:sp>
          <p:nvSpPr>
            <p:cNvPr id="128" name="Google Shape;128;p28"/>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9" name="Google Shape;129;p28"/>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
        <p:nvSpPr>
          <p:cNvPr id="130" name="Google Shape;130;p28"/>
          <p:cNvSpPr txBox="1"/>
          <p:nvPr/>
        </p:nvSpPr>
        <p:spPr>
          <a:xfrm>
            <a:off x="3831032" y="3527850"/>
            <a:ext cx="43977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lang="en" sz="2300">
                <a:solidFill>
                  <a:srgbClr val="2A3D45"/>
                </a:solidFill>
                <a:latin typeface="Montserrat"/>
                <a:ea typeface="Montserrat"/>
                <a:cs typeface="Montserrat"/>
                <a:sym typeface="Montserrat"/>
              </a:rPr>
              <a:t>Mary Hathaway, MS</a:t>
            </a:r>
            <a:endParaRPr sz="700"/>
          </a:p>
        </p:txBody>
      </p:sp>
      <p:sp>
        <p:nvSpPr>
          <p:cNvPr id="131" name="Google Shape;131;p28"/>
          <p:cNvSpPr txBox="1"/>
          <p:nvPr/>
        </p:nvSpPr>
        <p:spPr>
          <a:xfrm>
            <a:off x="3831025" y="3936453"/>
            <a:ext cx="4675800" cy="692700"/>
          </a:xfrm>
          <a:prstGeom prst="rect">
            <a:avLst/>
          </a:prstGeom>
          <a:noFill/>
          <a:ln>
            <a:noFill/>
          </a:ln>
        </p:spPr>
        <p:txBody>
          <a:bodyPr anchorCtr="0" anchor="t" bIns="0" lIns="0" spcFirstLastPara="1" rIns="0" wrap="square" tIns="0">
            <a:spAutoFit/>
          </a:bodyPr>
          <a:lstStyle/>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Research &amp; Education Program Manager</a:t>
            </a:r>
            <a:endParaRPr sz="1800">
              <a:solidFill>
                <a:srgbClr val="567937"/>
              </a:solidFill>
              <a:latin typeface="Montserrat"/>
              <a:ea typeface="Montserrat"/>
              <a:cs typeface="Montserrat"/>
              <a:sym typeface="Montserrat"/>
            </a:endParaRPr>
          </a:p>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Moderator</a:t>
            </a:r>
            <a:endParaRPr sz="1800">
              <a:solidFill>
                <a:srgbClr val="567937"/>
              </a:solidFill>
              <a:latin typeface="Montserrat"/>
              <a:ea typeface="Montserrat"/>
              <a:cs typeface="Montserrat"/>
              <a:sym typeface="Montserrat"/>
            </a:endParaRPr>
          </a:p>
        </p:txBody>
      </p:sp>
      <p:sp>
        <p:nvSpPr>
          <p:cNvPr id="132" name="Google Shape;132;p28"/>
          <p:cNvSpPr txBox="1"/>
          <p:nvPr/>
        </p:nvSpPr>
        <p:spPr>
          <a:xfrm>
            <a:off x="3783621" y="514350"/>
            <a:ext cx="41466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lang="en" sz="2300">
                <a:solidFill>
                  <a:srgbClr val="2A3D45"/>
                </a:solidFill>
                <a:latin typeface="Montserrat"/>
                <a:ea typeface="Montserrat"/>
                <a:cs typeface="Montserrat"/>
                <a:sym typeface="Montserrat"/>
              </a:rPr>
              <a:t>Rebecca Champagne</a:t>
            </a:r>
            <a:r>
              <a:rPr b="1" i="0" lang="en" sz="2300" u="none" cap="none" strike="noStrike">
                <a:solidFill>
                  <a:srgbClr val="2A3D45"/>
                </a:solidFill>
                <a:latin typeface="Montserrat"/>
                <a:ea typeface="Montserrat"/>
                <a:cs typeface="Montserrat"/>
                <a:sym typeface="Montserrat"/>
              </a:rPr>
              <a:t>, PhD</a:t>
            </a:r>
            <a:endParaRPr sz="700"/>
          </a:p>
        </p:txBody>
      </p:sp>
      <p:sp>
        <p:nvSpPr>
          <p:cNvPr id="133" name="Google Shape;133;p28"/>
          <p:cNvSpPr txBox="1"/>
          <p:nvPr/>
        </p:nvSpPr>
        <p:spPr>
          <a:xfrm>
            <a:off x="3831027" y="943712"/>
            <a:ext cx="4051800" cy="692700"/>
          </a:xfrm>
          <a:prstGeom prst="rect">
            <a:avLst/>
          </a:prstGeom>
          <a:noFill/>
          <a:ln>
            <a:noFill/>
          </a:ln>
        </p:spPr>
        <p:txBody>
          <a:bodyPr anchorCtr="0" anchor="t" bIns="0" lIns="0" spcFirstLastPara="1" rIns="0" wrap="square" tIns="0">
            <a:spAutoFit/>
          </a:bodyPr>
          <a:lstStyle/>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Conservation Scientist</a:t>
            </a:r>
            <a:endParaRPr sz="1800">
              <a:solidFill>
                <a:srgbClr val="567937"/>
              </a:solidFill>
              <a:latin typeface="Montserrat"/>
              <a:ea typeface="Montserrat"/>
              <a:cs typeface="Montserrat"/>
              <a:sym typeface="Montserrat"/>
            </a:endParaRPr>
          </a:p>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Presenter</a:t>
            </a:r>
            <a:endParaRPr sz="1800">
              <a:solidFill>
                <a:srgbClr val="567937"/>
              </a:solidFill>
              <a:latin typeface="Montserrat"/>
              <a:ea typeface="Montserrat"/>
              <a:cs typeface="Montserrat"/>
              <a:sym typeface="Montserrat"/>
            </a:endParaRPr>
          </a:p>
        </p:txBody>
      </p:sp>
      <p:pic>
        <p:nvPicPr>
          <p:cNvPr id="134" name="Google Shape;134;p28"/>
          <p:cNvPicPr preferRelativeResize="0"/>
          <p:nvPr/>
        </p:nvPicPr>
        <p:blipFill>
          <a:blip r:embed="rId4">
            <a:alphaModFix/>
          </a:blip>
          <a:stretch>
            <a:fillRect/>
          </a:stretch>
        </p:blipFill>
        <p:spPr>
          <a:xfrm>
            <a:off x="2099900" y="377250"/>
            <a:ext cx="1215000" cy="1472700"/>
          </a:xfrm>
          <a:prstGeom prst="ellipse">
            <a:avLst/>
          </a:prstGeom>
          <a:noFill/>
          <a:ln>
            <a:noFill/>
          </a:ln>
        </p:spPr>
      </p:pic>
      <p:pic>
        <p:nvPicPr>
          <p:cNvPr id="135" name="Google Shape;135;p28" title="IMG_6847.jpeg"/>
          <p:cNvPicPr preferRelativeResize="0"/>
          <p:nvPr/>
        </p:nvPicPr>
        <p:blipFill rotWithShape="1">
          <a:blip r:embed="rId5">
            <a:alphaModFix/>
          </a:blip>
          <a:srcRect b="0" l="3087" r="3077" t="0"/>
          <a:stretch/>
        </p:blipFill>
        <p:spPr>
          <a:xfrm>
            <a:off x="2023550" y="3371700"/>
            <a:ext cx="1493700" cy="1472700"/>
          </a:xfrm>
          <a:prstGeom prst="ellipse">
            <a:avLst/>
          </a:prstGeom>
          <a:noFill/>
          <a:ln>
            <a:noFill/>
          </a:ln>
        </p:spPr>
      </p:pic>
      <p:pic>
        <p:nvPicPr>
          <p:cNvPr id="136" name="Google Shape;136;p28" title="PXL_20230605_195227832~3.jpg"/>
          <p:cNvPicPr preferRelativeResize="0"/>
          <p:nvPr/>
        </p:nvPicPr>
        <p:blipFill rotWithShape="1">
          <a:blip r:embed="rId6">
            <a:alphaModFix/>
          </a:blip>
          <a:srcRect b="17769" l="0" r="0" t="17776"/>
          <a:stretch/>
        </p:blipFill>
        <p:spPr>
          <a:xfrm>
            <a:off x="2126100" y="1949925"/>
            <a:ext cx="1341000" cy="1321800"/>
          </a:xfrm>
          <a:prstGeom prst="ellipse">
            <a:avLst/>
          </a:prstGeom>
          <a:noFill/>
          <a:ln>
            <a:noFill/>
          </a:ln>
        </p:spPr>
      </p:pic>
      <p:sp>
        <p:nvSpPr>
          <p:cNvPr id="137" name="Google Shape;137;p28"/>
          <p:cNvSpPr txBox="1"/>
          <p:nvPr/>
        </p:nvSpPr>
        <p:spPr>
          <a:xfrm>
            <a:off x="3831021" y="2070575"/>
            <a:ext cx="41466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lang="en" sz="2300">
                <a:solidFill>
                  <a:srgbClr val="2A3D45"/>
                </a:solidFill>
                <a:latin typeface="Montserrat"/>
                <a:ea typeface="Montserrat"/>
                <a:cs typeface="Montserrat"/>
                <a:sym typeface="Montserrat"/>
              </a:rPr>
              <a:t>Heather Estrada</a:t>
            </a:r>
            <a:r>
              <a:rPr b="1" i="0" lang="en" sz="2300" u="none" cap="none" strike="noStrike">
                <a:solidFill>
                  <a:srgbClr val="2A3D45"/>
                </a:solidFill>
                <a:latin typeface="Montserrat"/>
                <a:ea typeface="Montserrat"/>
                <a:cs typeface="Montserrat"/>
                <a:sym typeface="Montserrat"/>
              </a:rPr>
              <a:t>, PhD</a:t>
            </a:r>
            <a:endParaRPr sz="700"/>
          </a:p>
        </p:txBody>
      </p:sp>
      <p:sp>
        <p:nvSpPr>
          <p:cNvPr id="138" name="Google Shape;138;p28"/>
          <p:cNvSpPr txBox="1"/>
          <p:nvPr/>
        </p:nvSpPr>
        <p:spPr>
          <a:xfrm>
            <a:off x="3831025" y="2440075"/>
            <a:ext cx="4503600" cy="692700"/>
          </a:xfrm>
          <a:prstGeom prst="rect">
            <a:avLst/>
          </a:prstGeom>
          <a:noFill/>
          <a:ln>
            <a:noFill/>
          </a:ln>
        </p:spPr>
        <p:txBody>
          <a:bodyPr anchorCtr="0" anchor="t" bIns="0" lIns="0" spcFirstLastPara="1" rIns="0" wrap="square" tIns="0">
            <a:spAutoFit/>
          </a:bodyPr>
          <a:lstStyle/>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Research &amp; Education Senior</a:t>
            </a:r>
            <a:r>
              <a:rPr lang="en" sz="1800">
                <a:solidFill>
                  <a:srgbClr val="567937"/>
                </a:solidFill>
                <a:latin typeface="Montserrat"/>
                <a:ea typeface="Montserrat"/>
                <a:cs typeface="Montserrat"/>
                <a:sym typeface="Montserrat"/>
              </a:rPr>
              <a:t> </a:t>
            </a:r>
            <a:r>
              <a:rPr lang="en" sz="1800">
                <a:solidFill>
                  <a:srgbClr val="567937"/>
                </a:solidFill>
                <a:latin typeface="Montserrat"/>
                <a:ea typeface="Montserrat"/>
                <a:cs typeface="Montserrat"/>
                <a:sym typeface="Montserrat"/>
              </a:rPr>
              <a:t>Scientist</a:t>
            </a:r>
            <a:endParaRPr sz="1800">
              <a:solidFill>
                <a:srgbClr val="567937"/>
              </a:solidFill>
              <a:latin typeface="Montserrat"/>
              <a:ea typeface="Montserrat"/>
              <a:cs typeface="Montserrat"/>
              <a:sym typeface="Montserrat"/>
            </a:endParaRPr>
          </a:p>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Moderator</a:t>
            </a:r>
            <a:endParaRPr sz="1800">
              <a:solidFill>
                <a:srgbClr val="567937"/>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353" name="Shape 353"/>
        <p:cNvGrpSpPr/>
        <p:nvPr/>
      </p:nvGrpSpPr>
      <p:grpSpPr>
        <a:xfrm>
          <a:off x="0" y="0"/>
          <a:ext cx="0" cy="0"/>
          <a:chOff x="0" y="0"/>
          <a:chExt cx="0" cy="0"/>
        </a:xfrm>
      </p:grpSpPr>
      <p:sp>
        <p:nvSpPr>
          <p:cNvPr id="354" name="Google Shape;354;p46"/>
          <p:cNvSpPr txBox="1"/>
          <p:nvPr>
            <p:ph type="title"/>
          </p:nvPr>
        </p:nvSpPr>
        <p:spPr>
          <a:xfrm>
            <a:off x="167850" y="1726481"/>
            <a:ext cx="8808300" cy="112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00"/>
              <a:buNone/>
            </a:pPr>
            <a:r>
              <a:rPr b="1" lang="en" sz="3800">
                <a:solidFill>
                  <a:srgbClr val="567937"/>
                </a:solidFill>
                <a:latin typeface="Montserrat"/>
                <a:ea typeface="Montserrat"/>
                <a:cs typeface="Montserrat"/>
                <a:sym typeface="Montserrat"/>
              </a:rPr>
              <a:t>Organic Mythbusting!</a:t>
            </a:r>
            <a:endParaRPr b="1" sz="3800" u="sng">
              <a:solidFill>
                <a:srgbClr val="567937"/>
              </a:solidFill>
              <a:latin typeface="Montserrat"/>
              <a:ea typeface="Montserrat"/>
              <a:cs typeface="Montserrat"/>
              <a:sym typeface="Montserrat"/>
            </a:endParaRPr>
          </a:p>
        </p:txBody>
      </p:sp>
      <p:grpSp>
        <p:nvGrpSpPr>
          <p:cNvPr id="355" name="Google Shape;355;p46"/>
          <p:cNvGrpSpPr/>
          <p:nvPr/>
        </p:nvGrpSpPr>
        <p:grpSpPr>
          <a:xfrm>
            <a:off x="0" y="0"/>
            <a:ext cx="444825" cy="572700"/>
            <a:chOff x="0" y="0"/>
            <a:chExt cx="444825" cy="572700"/>
          </a:xfrm>
        </p:grpSpPr>
        <p:sp>
          <p:nvSpPr>
            <p:cNvPr id="356" name="Google Shape;356;p46"/>
            <p:cNvSpPr/>
            <p:nvPr/>
          </p:nvSpPr>
          <p:spPr>
            <a:xfrm>
              <a:off x="0" y="0"/>
              <a:ext cx="444825" cy="572700"/>
            </a:xfrm>
            <a:prstGeom prst="flowChartOffpageConnector">
              <a:avLst/>
            </a:prstGeom>
            <a:solidFill>
              <a:srgbClr val="FAAC27"/>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pic>
          <p:nvPicPr>
            <p:cNvPr id="357" name="Google Shape;357;p46"/>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361" name="Shape 361"/>
        <p:cNvGrpSpPr/>
        <p:nvPr/>
      </p:nvGrpSpPr>
      <p:grpSpPr>
        <a:xfrm>
          <a:off x="0" y="0"/>
          <a:ext cx="0" cy="0"/>
          <a:chOff x="0" y="0"/>
          <a:chExt cx="0" cy="0"/>
        </a:xfrm>
      </p:grpSpPr>
      <p:grpSp>
        <p:nvGrpSpPr>
          <p:cNvPr id="362" name="Google Shape;362;p47"/>
          <p:cNvGrpSpPr/>
          <p:nvPr/>
        </p:nvGrpSpPr>
        <p:grpSpPr>
          <a:xfrm>
            <a:off x="0" y="0"/>
            <a:ext cx="613013" cy="837345"/>
            <a:chOff x="0" y="0"/>
            <a:chExt cx="444825" cy="572700"/>
          </a:xfrm>
        </p:grpSpPr>
        <p:sp>
          <p:nvSpPr>
            <p:cNvPr id="363" name="Google Shape;363;p47"/>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364" name="Google Shape;364;p47"/>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
        <p:nvSpPr>
          <p:cNvPr id="365" name="Google Shape;365;p47"/>
          <p:cNvSpPr/>
          <p:nvPr/>
        </p:nvSpPr>
        <p:spPr>
          <a:xfrm>
            <a:off x="688750" y="234138"/>
            <a:ext cx="3545400" cy="4675200"/>
          </a:xfrm>
          <a:prstGeom prst="roundRect">
            <a:avLst>
              <a:gd fmla="val 16667" name="adj"/>
            </a:avLst>
          </a:prstGeom>
          <a:solidFill>
            <a:srgbClr val="F9FA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dk2"/>
                </a:solidFill>
                <a:latin typeface="Montserrat SemiBold"/>
                <a:ea typeface="Montserrat SemiBold"/>
                <a:cs typeface="Montserrat SemiBold"/>
                <a:sym typeface="Montserrat SemiBold"/>
              </a:rPr>
              <a:t>Myth</a:t>
            </a:r>
            <a:endParaRPr sz="3500">
              <a:solidFill>
                <a:schemeClr val="dk2"/>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2100">
              <a:solidFill>
                <a:schemeClr val="dk2"/>
              </a:solidFill>
              <a:latin typeface="Montserrat SemiBold"/>
              <a:ea typeface="Montserrat SemiBold"/>
              <a:cs typeface="Montserrat SemiBold"/>
              <a:sym typeface="Montserrat SemiBold"/>
            </a:endParaRPr>
          </a:p>
          <a:p>
            <a:pPr indent="0" lvl="0" marL="0" rtl="0" algn="ctr">
              <a:spcBef>
                <a:spcPts val="0"/>
              </a:spcBef>
              <a:spcAft>
                <a:spcPts val="0"/>
              </a:spcAft>
              <a:buClr>
                <a:schemeClr val="dk1"/>
              </a:buClr>
              <a:buSzPts val="1100"/>
              <a:buFont typeface="Arial"/>
              <a:buNone/>
            </a:pPr>
            <a:r>
              <a:rPr i="1" lang="en" sz="2300">
                <a:solidFill>
                  <a:schemeClr val="dk2"/>
                </a:solidFill>
                <a:latin typeface="Montserrat"/>
                <a:ea typeface="Montserrat"/>
                <a:cs typeface="Montserrat"/>
                <a:sym typeface="Montserrat"/>
              </a:rPr>
              <a:t>Organic farming is only small-scale or urban</a:t>
            </a:r>
            <a:endParaRPr sz="3200">
              <a:solidFill>
                <a:schemeClr val="dk2"/>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3200">
              <a:latin typeface="Montserrat SemiBold"/>
              <a:ea typeface="Montserrat SemiBold"/>
              <a:cs typeface="Montserrat SemiBold"/>
              <a:sym typeface="Montserrat SemiBold"/>
            </a:endParaRPr>
          </a:p>
        </p:txBody>
      </p:sp>
      <p:sp>
        <p:nvSpPr>
          <p:cNvPr id="366" name="Google Shape;366;p47"/>
          <p:cNvSpPr/>
          <p:nvPr/>
        </p:nvSpPr>
        <p:spPr>
          <a:xfrm flipH="1">
            <a:off x="4688275" y="229650"/>
            <a:ext cx="3772500" cy="4675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9FAEA"/>
                </a:solidFill>
                <a:latin typeface="Montserrat SemiBold"/>
                <a:ea typeface="Montserrat SemiBold"/>
                <a:cs typeface="Montserrat SemiBold"/>
                <a:sym typeface="Montserrat SemiBold"/>
              </a:rPr>
              <a:t>Fact</a:t>
            </a:r>
            <a:endParaRPr sz="3500">
              <a:solidFill>
                <a:srgbClr val="F9FAEA"/>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2100">
              <a:solidFill>
                <a:srgbClr val="F9FAEA"/>
              </a:solidFill>
              <a:latin typeface="Montserrat SemiBold"/>
              <a:ea typeface="Montserrat SemiBold"/>
              <a:cs typeface="Montserrat SemiBold"/>
              <a:sym typeface="Montserrat SemiBold"/>
            </a:endParaRPr>
          </a:p>
          <a:p>
            <a:pPr indent="0" lvl="0" marL="0" rtl="0" algn="ctr">
              <a:spcBef>
                <a:spcPts val="0"/>
              </a:spcBef>
              <a:spcAft>
                <a:spcPts val="0"/>
              </a:spcAft>
              <a:buClr>
                <a:schemeClr val="dk1"/>
              </a:buClr>
              <a:buSzPts val="1100"/>
              <a:buFont typeface="Arial"/>
              <a:buNone/>
            </a:pPr>
            <a:r>
              <a:rPr lang="en" sz="2300">
                <a:solidFill>
                  <a:srgbClr val="F9FAEA"/>
                </a:solidFill>
                <a:latin typeface="Montserrat"/>
                <a:ea typeface="Montserrat"/>
                <a:cs typeface="Montserrat"/>
                <a:sym typeface="Montserrat"/>
              </a:rPr>
              <a:t>Many small-scale and urban producers are interested in organic practices, but USDA certification and regulations apply to all farm scales and locations equally</a:t>
            </a:r>
            <a:endParaRPr sz="3200">
              <a:solidFill>
                <a:srgbClr val="F9FAEA"/>
              </a:solidFill>
              <a:latin typeface="Montserrat SemiBold"/>
              <a:ea typeface="Montserrat SemiBold"/>
              <a:cs typeface="Montserrat SemiBold"/>
              <a:sym typeface="Montserrat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370" name="Shape 370"/>
        <p:cNvGrpSpPr/>
        <p:nvPr/>
      </p:nvGrpSpPr>
      <p:grpSpPr>
        <a:xfrm>
          <a:off x="0" y="0"/>
          <a:ext cx="0" cy="0"/>
          <a:chOff x="0" y="0"/>
          <a:chExt cx="0" cy="0"/>
        </a:xfrm>
      </p:grpSpPr>
      <p:grpSp>
        <p:nvGrpSpPr>
          <p:cNvPr id="371" name="Google Shape;371;p48"/>
          <p:cNvGrpSpPr/>
          <p:nvPr/>
        </p:nvGrpSpPr>
        <p:grpSpPr>
          <a:xfrm>
            <a:off x="0" y="0"/>
            <a:ext cx="613013" cy="837345"/>
            <a:chOff x="0" y="0"/>
            <a:chExt cx="444825" cy="572700"/>
          </a:xfrm>
        </p:grpSpPr>
        <p:sp>
          <p:nvSpPr>
            <p:cNvPr id="372" name="Google Shape;372;p48"/>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373" name="Google Shape;373;p48"/>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
        <p:nvSpPr>
          <p:cNvPr id="374" name="Google Shape;374;p48"/>
          <p:cNvSpPr txBox="1"/>
          <p:nvPr/>
        </p:nvSpPr>
        <p:spPr>
          <a:xfrm>
            <a:off x="1218350" y="1519340"/>
            <a:ext cx="3051000" cy="3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sz="2800">
              <a:solidFill>
                <a:schemeClr val="dk1"/>
              </a:solidFill>
              <a:latin typeface="EB Garamond SemiBold"/>
              <a:ea typeface="EB Garamond SemiBold"/>
              <a:cs typeface="EB Garamond SemiBold"/>
              <a:sym typeface="EB Garamond SemiBold"/>
            </a:endParaRPr>
          </a:p>
        </p:txBody>
      </p:sp>
      <p:sp>
        <p:nvSpPr>
          <p:cNvPr id="375" name="Google Shape;375;p48"/>
          <p:cNvSpPr txBox="1"/>
          <p:nvPr/>
        </p:nvSpPr>
        <p:spPr>
          <a:xfrm>
            <a:off x="4821450" y="888347"/>
            <a:ext cx="3246900" cy="3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sz="2100">
              <a:solidFill>
                <a:schemeClr val="dk1"/>
              </a:solidFill>
              <a:latin typeface="EB Garamond SemiBold"/>
              <a:ea typeface="EB Garamond SemiBold"/>
              <a:cs typeface="EB Garamond SemiBold"/>
              <a:sym typeface="EB Garamond SemiBold"/>
            </a:endParaRPr>
          </a:p>
          <a:p>
            <a:pPr indent="0" lvl="0" marL="457200" rtl="0" algn="l">
              <a:spcBef>
                <a:spcPts val="0"/>
              </a:spcBef>
              <a:spcAft>
                <a:spcPts val="0"/>
              </a:spcAft>
              <a:buNone/>
            </a:pPr>
            <a:r>
              <a:t/>
            </a:r>
            <a:endParaRPr i="1" sz="2100">
              <a:solidFill>
                <a:schemeClr val="dk1"/>
              </a:solidFill>
              <a:latin typeface="EB Garamond SemiBold"/>
              <a:ea typeface="EB Garamond SemiBold"/>
              <a:cs typeface="EB Garamond SemiBold"/>
              <a:sym typeface="EB Garamond SemiBold"/>
            </a:endParaRPr>
          </a:p>
        </p:txBody>
      </p:sp>
      <p:sp>
        <p:nvSpPr>
          <p:cNvPr id="376" name="Google Shape;376;p48"/>
          <p:cNvSpPr/>
          <p:nvPr/>
        </p:nvSpPr>
        <p:spPr>
          <a:xfrm>
            <a:off x="723950" y="234142"/>
            <a:ext cx="3545400" cy="4675200"/>
          </a:xfrm>
          <a:prstGeom prst="roundRect">
            <a:avLst>
              <a:gd fmla="val 16667" name="adj"/>
            </a:avLst>
          </a:prstGeom>
          <a:solidFill>
            <a:srgbClr val="F9FA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dk2"/>
                </a:solidFill>
                <a:latin typeface="Montserrat SemiBold"/>
                <a:ea typeface="Montserrat SemiBold"/>
                <a:cs typeface="Montserrat SemiBold"/>
                <a:sym typeface="Montserrat SemiBold"/>
              </a:rPr>
              <a:t>Myth</a:t>
            </a:r>
            <a:endParaRPr sz="3500">
              <a:solidFill>
                <a:schemeClr val="dk2"/>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2100">
              <a:solidFill>
                <a:schemeClr val="dk2"/>
              </a:solidFill>
              <a:latin typeface="Montserrat SemiBold"/>
              <a:ea typeface="Montserrat SemiBold"/>
              <a:cs typeface="Montserrat SemiBold"/>
              <a:sym typeface="Montserrat SemiBold"/>
            </a:endParaRPr>
          </a:p>
          <a:p>
            <a:pPr indent="0" lvl="0" marL="0" rtl="0" algn="ctr">
              <a:spcBef>
                <a:spcPts val="0"/>
              </a:spcBef>
              <a:spcAft>
                <a:spcPts val="0"/>
              </a:spcAft>
              <a:buNone/>
            </a:pPr>
            <a:r>
              <a:rPr i="1" lang="en" sz="2300">
                <a:solidFill>
                  <a:schemeClr val="dk2"/>
                </a:solidFill>
                <a:latin typeface="Montserrat"/>
                <a:ea typeface="Montserrat"/>
                <a:cs typeface="Montserrat"/>
                <a:sym typeface="Montserrat"/>
              </a:rPr>
              <a:t>Organic farming doesn’t use pesticides</a:t>
            </a:r>
            <a:endParaRPr i="1" sz="2300">
              <a:solidFill>
                <a:schemeClr val="dk2"/>
              </a:solidFill>
              <a:latin typeface="Montserrat"/>
              <a:ea typeface="Montserrat"/>
              <a:cs typeface="Montserrat"/>
              <a:sym typeface="Montserrat"/>
            </a:endParaRPr>
          </a:p>
          <a:p>
            <a:pPr indent="0" lvl="0" marL="0" rtl="0" algn="ctr">
              <a:spcBef>
                <a:spcPts val="0"/>
              </a:spcBef>
              <a:spcAft>
                <a:spcPts val="0"/>
              </a:spcAft>
              <a:buNone/>
            </a:pPr>
            <a:r>
              <a:t/>
            </a:r>
            <a:endParaRPr i="1" sz="2300">
              <a:solidFill>
                <a:schemeClr val="dk2"/>
              </a:solidFill>
              <a:latin typeface="Montserrat"/>
              <a:ea typeface="Montserrat"/>
              <a:cs typeface="Montserrat"/>
              <a:sym typeface="Montserrat"/>
            </a:endParaRPr>
          </a:p>
          <a:p>
            <a:pPr indent="0" lvl="0" marL="0" rtl="0" algn="ctr">
              <a:spcBef>
                <a:spcPts val="0"/>
              </a:spcBef>
              <a:spcAft>
                <a:spcPts val="0"/>
              </a:spcAft>
              <a:buNone/>
            </a:pPr>
            <a:r>
              <a:t/>
            </a:r>
            <a:endParaRPr sz="3200">
              <a:latin typeface="Montserrat SemiBold"/>
              <a:ea typeface="Montserrat SemiBold"/>
              <a:cs typeface="Montserrat SemiBold"/>
              <a:sym typeface="Montserrat SemiBold"/>
            </a:endParaRPr>
          </a:p>
        </p:txBody>
      </p:sp>
      <p:sp>
        <p:nvSpPr>
          <p:cNvPr id="377" name="Google Shape;377;p48"/>
          <p:cNvSpPr/>
          <p:nvPr/>
        </p:nvSpPr>
        <p:spPr>
          <a:xfrm flipH="1">
            <a:off x="4725097" y="234161"/>
            <a:ext cx="3772500" cy="4675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9FAEA"/>
                </a:solidFill>
                <a:latin typeface="Montserrat SemiBold"/>
                <a:ea typeface="Montserrat SemiBold"/>
                <a:cs typeface="Montserrat SemiBold"/>
                <a:sym typeface="Montserrat SemiBold"/>
              </a:rPr>
              <a:t>Fact</a:t>
            </a:r>
            <a:endParaRPr sz="3500">
              <a:solidFill>
                <a:srgbClr val="F9FAEA"/>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2100">
              <a:solidFill>
                <a:srgbClr val="F9FAEA"/>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2300">
                <a:solidFill>
                  <a:srgbClr val="F9FAEA"/>
                </a:solidFill>
                <a:latin typeface="Montserrat"/>
                <a:ea typeface="Montserrat"/>
                <a:cs typeface="Montserrat"/>
                <a:sym typeface="Montserrat"/>
              </a:rPr>
              <a:t>Organic farming uses NOP-approved, non-synthetic pesticides as a last resort option for insect, weed, and disease control</a:t>
            </a:r>
            <a:endParaRPr sz="2300">
              <a:solidFill>
                <a:srgbClr val="F9FAEA"/>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000">
              <a:solidFill>
                <a:srgbClr val="F9FAEA"/>
              </a:solidFill>
              <a:latin typeface="Montserrat"/>
              <a:ea typeface="Montserrat"/>
              <a:cs typeface="Montserrat"/>
              <a:sym typeface="Montserrat"/>
            </a:endParaRPr>
          </a:p>
          <a:p>
            <a:pPr indent="-317500" lvl="0" marL="457200" rtl="0" algn="l">
              <a:spcBef>
                <a:spcPts val="0"/>
              </a:spcBef>
              <a:spcAft>
                <a:spcPts val="0"/>
              </a:spcAft>
              <a:buClr>
                <a:srgbClr val="F9FAEA"/>
              </a:buClr>
              <a:buSzPts val="1400"/>
              <a:buFont typeface="Montserrat"/>
              <a:buChar char="❖"/>
            </a:pPr>
            <a:r>
              <a:rPr lang="en">
                <a:solidFill>
                  <a:srgbClr val="F9FAEA"/>
                </a:solidFill>
                <a:latin typeface="Montserrat"/>
                <a:ea typeface="Montserrat"/>
                <a:cs typeface="Montserrat"/>
                <a:sym typeface="Montserrat"/>
              </a:rPr>
              <a:t>Neem oil</a:t>
            </a:r>
            <a:endParaRPr>
              <a:solidFill>
                <a:srgbClr val="F9FAEA"/>
              </a:solidFill>
              <a:latin typeface="Montserrat"/>
              <a:ea typeface="Montserrat"/>
              <a:cs typeface="Montserrat"/>
              <a:sym typeface="Montserrat"/>
            </a:endParaRPr>
          </a:p>
          <a:p>
            <a:pPr indent="-317500" lvl="0" marL="457200" rtl="0" algn="l">
              <a:spcBef>
                <a:spcPts val="0"/>
              </a:spcBef>
              <a:spcAft>
                <a:spcPts val="0"/>
              </a:spcAft>
              <a:buClr>
                <a:srgbClr val="F9FAEA"/>
              </a:buClr>
              <a:buSzPts val="1400"/>
              <a:buFont typeface="Montserrat"/>
              <a:buChar char="❖"/>
            </a:pPr>
            <a:r>
              <a:rPr lang="en">
                <a:solidFill>
                  <a:srgbClr val="F9FAEA"/>
                </a:solidFill>
                <a:latin typeface="Montserrat"/>
                <a:ea typeface="Montserrat"/>
                <a:cs typeface="Montserrat"/>
                <a:sym typeface="Montserrat"/>
              </a:rPr>
              <a:t>Pyrethrin</a:t>
            </a:r>
            <a:endParaRPr>
              <a:solidFill>
                <a:srgbClr val="F9FAEA"/>
              </a:solidFill>
              <a:latin typeface="Montserrat"/>
              <a:ea typeface="Montserrat"/>
              <a:cs typeface="Montserrat"/>
              <a:sym typeface="Montserrat"/>
            </a:endParaRPr>
          </a:p>
          <a:p>
            <a:pPr indent="-317500" lvl="0" marL="457200" rtl="0" algn="l">
              <a:spcBef>
                <a:spcPts val="0"/>
              </a:spcBef>
              <a:spcAft>
                <a:spcPts val="0"/>
              </a:spcAft>
              <a:buClr>
                <a:srgbClr val="F9FAEA"/>
              </a:buClr>
              <a:buSzPts val="1400"/>
              <a:buFont typeface="Montserrat"/>
              <a:buChar char="❖"/>
            </a:pPr>
            <a:r>
              <a:rPr lang="en">
                <a:solidFill>
                  <a:srgbClr val="F9FAEA"/>
                </a:solidFill>
                <a:latin typeface="Montserrat"/>
                <a:ea typeface="Montserrat"/>
                <a:cs typeface="Montserrat"/>
                <a:sym typeface="Montserrat"/>
              </a:rPr>
              <a:t>Insecticidal soap</a:t>
            </a:r>
            <a:endParaRPr>
              <a:solidFill>
                <a:srgbClr val="F9FAEA"/>
              </a:solidFill>
              <a:latin typeface="Montserrat"/>
              <a:ea typeface="Montserrat"/>
              <a:cs typeface="Montserrat"/>
              <a:sym typeface="Montserrat"/>
            </a:endParaRPr>
          </a:p>
          <a:p>
            <a:pPr indent="-317500" lvl="0" marL="457200" rtl="0" algn="l">
              <a:spcBef>
                <a:spcPts val="0"/>
              </a:spcBef>
              <a:spcAft>
                <a:spcPts val="0"/>
              </a:spcAft>
              <a:buClr>
                <a:srgbClr val="F9FAEA"/>
              </a:buClr>
              <a:buSzPts val="1400"/>
              <a:buFont typeface="Montserrat"/>
              <a:buChar char="❖"/>
            </a:pPr>
            <a:r>
              <a:rPr lang="en">
                <a:solidFill>
                  <a:srgbClr val="F9FAEA"/>
                </a:solidFill>
                <a:latin typeface="Montserrat"/>
                <a:ea typeface="Montserrat"/>
                <a:cs typeface="Montserrat"/>
                <a:sym typeface="Montserrat"/>
              </a:rPr>
              <a:t>Diatomaceous earth</a:t>
            </a:r>
            <a:endParaRPr>
              <a:solidFill>
                <a:srgbClr val="F9FAEA"/>
              </a:solidFill>
              <a:latin typeface="Montserrat"/>
              <a:ea typeface="Montserrat"/>
              <a:cs typeface="Montserrat"/>
              <a:sym typeface="Montserrat"/>
            </a:endParaRPr>
          </a:p>
          <a:p>
            <a:pPr indent="-317500" lvl="0" marL="457200" rtl="0" algn="l">
              <a:spcBef>
                <a:spcPts val="0"/>
              </a:spcBef>
              <a:spcAft>
                <a:spcPts val="0"/>
              </a:spcAft>
              <a:buClr>
                <a:srgbClr val="F9FAEA"/>
              </a:buClr>
              <a:buSzPts val="1400"/>
              <a:buFont typeface="Montserrat"/>
              <a:buChar char="❖"/>
            </a:pPr>
            <a:r>
              <a:rPr lang="en">
                <a:solidFill>
                  <a:srgbClr val="F9FAEA"/>
                </a:solidFill>
                <a:latin typeface="Montserrat"/>
                <a:ea typeface="Montserrat"/>
                <a:cs typeface="Montserrat"/>
                <a:sym typeface="Montserrat"/>
              </a:rPr>
              <a:t>Plant essential oils</a:t>
            </a:r>
            <a:endParaRPr i="1" sz="2500">
              <a:solidFill>
                <a:srgbClr val="F9FAEA"/>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381" name="Shape 381"/>
        <p:cNvGrpSpPr/>
        <p:nvPr/>
      </p:nvGrpSpPr>
      <p:grpSpPr>
        <a:xfrm>
          <a:off x="0" y="0"/>
          <a:ext cx="0" cy="0"/>
          <a:chOff x="0" y="0"/>
          <a:chExt cx="0" cy="0"/>
        </a:xfrm>
      </p:grpSpPr>
      <p:grpSp>
        <p:nvGrpSpPr>
          <p:cNvPr id="382" name="Google Shape;382;p49"/>
          <p:cNvGrpSpPr/>
          <p:nvPr/>
        </p:nvGrpSpPr>
        <p:grpSpPr>
          <a:xfrm>
            <a:off x="0" y="0"/>
            <a:ext cx="613013" cy="837345"/>
            <a:chOff x="0" y="0"/>
            <a:chExt cx="444825" cy="572700"/>
          </a:xfrm>
        </p:grpSpPr>
        <p:sp>
          <p:nvSpPr>
            <p:cNvPr id="383" name="Google Shape;383;p49"/>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384" name="Google Shape;384;p49"/>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
        <p:nvSpPr>
          <p:cNvPr id="385" name="Google Shape;385;p49"/>
          <p:cNvSpPr txBox="1"/>
          <p:nvPr/>
        </p:nvSpPr>
        <p:spPr>
          <a:xfrm>
            <a:off x="1218350" y="1519340"/>
            <a:ext cx="3051000" cy="3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sz="2800">
              <a:solidFill>
                <a:schemeClr val="dk1"/>
              </a:solidFill>
              <a:latin typeface="EB Garamond SemiBold"/>
              <a:ea typeface="EB Garamond SemiBold"/>
              <a:cs typeface="EB Garamond SemiBold"/>
              <a:sym typeface="EB Garamond SemiBold"/>
            </a:endParaRPr>
          </a:p>
        </p:txBody>
      </p:sp>
      <p:sp>
        <p:nvSpPr>
          <p:cNvPr id="386" name="Google Shape;386;p49"/>
          <p:cNvSpPr txBox="1"/>
          <p:nvPr/>
        </p:nvSpPr>
        <p:spPr>
          <a:xfrm>
            <a:off x="4821450" y="888347"/>
            <a:ext cx="3246900" cy="3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i="1" sz="2100">
              <a:solidFill>
                <a:schemeClr val="dk1"/>
              </a:solidFill>
              <a:latin typeface="EB Garamond SemiBold"/>
              <a:ea typeface="EB Garamond SemiBold"/>
              <a:cs typeface="EB Garamond SemiBold"/>
              <a:sym typeface="EB Garamond SemiBold"/>
            </a:endParaRPr>
          </a:p>
          <a:p>
            <a:pPr indent="0" lvl="0" marL="457200" rtl="0" algn="l">
              <a:spcBef>
                <a:spcPts val="0"/>
              </a:spcBef>
              <a:spcAft>
                <a:spcPts val="0"/>
              </a:spcAft>
              <a:buNone/>
            </a:pPr>
            <a:r>
              <a:t/>
            </a:r>
            <a:endParaRPr i="1" sz="2100">
              <a:solidFill>
                <a:schemeClr val="dk1"/>
              </a:solidFill>
              <a:latin typeface="EB Garamond SemiBold"/>
              <a:ea typeface="EB Garamond SemiBold"/>
              <a:cs typeface="EB Garamond SemiBold"/>
              <a:sym typeface="EB Garamond SemiBold"/>
            </a:endParaRPr>
          </a:p>
        </p:txBody>
      </p:sp>
      <p:sp>
        <p:nvSpPr>
          <p:cNvPr id="387" name="Google Shape;387;p49"/>
          <p:cNvSpPr/>
          <p:nvPr/>
        </p:nvSpPr>
        <p:spPr>
          <a:xfrm>
            <a:off x="723950" y="319850"/>
            <a:ext cx="3545400" cy="4675200"/>
          </a:xfrm>
          <a:prstGeom prst="roundRect">
            <a:avLst>
              <a:gd fmla="val 16667" name="adj"/>
            </a:avLst>
          </a:prstGeom>
          <a:solidFill>
            <a:srgbClr val="F9FA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dk2"/>
                </a:solidFill>
                <a:latin typeface="Montserrat SemiBold"/>
                <a:ea typeface="Montserrat SemiBold"/>
                <a:cs typeface="Montserrat SemiBold"/>
                <a:sym typeface="Montserrat SemiBold"/>
              </a:rPr>
              <a:t>Myth</a:t>
            </a:r>
            <a:endParaRPr sz="3500">
              <a:solidFill>
                <a:schemeClr val="dk2"/>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2100">
              <a:solidFill>
                <a:schemeClr val="dk2"/>
              </a:solidFill>
              <a:latin typeface="Montserrat SemiBold"/>
              <a:ea typeface="Montserrat SemiBold"/>
              <a:cs typeface="Montserrat SemiBold"/>
              <a:sym typeface="Montserrat SemiBold"/>
            </a:endParaRPr>
          </a:p>
          <a:p>
            <a:pPr indent="0" lvl="0" marL="0" rtl="0" algn="ctr">
              <a:spcBef>
                <a:spcPts val="0"/>
              </a:spcBef>
              <a:spcAft>
                <a:spcPts val="0"/>
              </a:spcAft>
              <a:buNone/>
            </a:pPr>
            <a:r>
              <a:rPr i="1" lang="en" sz="2300">
                <a:solidFill>
                  <a:schemeClr val="dk2"/>
                </a:solidFill>
                <a:latin typeface="Montserrat"/>
                <a:ea typeface="Montserrat"/>
                <a:cs typeface="Montserrat"/>
                <a:sym typeface="Montserrat"/>
              </a:rPr>
              <a:t>Organic farming yields and profit are much lower than conventional</a:t>
            </a:r>
            <a:endParaRPr i="1" sz="2300">
              <a:solidFill>
                <a:schemeClr val="dk2"/>
              </a:solidFill>
              <a:latin typeface="Montserrat"/>
              <a:ea typeface="Montserrat"/>
              <a:cs typeface="Montserrat"/>
              <a:sym typeface="Montserrat"/>
            </a:endParaRPr>
          </a:p>
          <a:p>
            <a:pPr indent="0" lvl="0" marL="0" rtl="0" algn="ctr">
              <a:spcBef>
                <a:spcPts val="0"/>
              </a:spcBef>
              <a:spcAft>
                <a:spcPts val="0"/>
              </a:spcAft>
              <a:buNone/>
            </a:pPr>
            <a:r>
              <a:t/>
            </a:r>
            <a:endParaRPr i="1" sz="2300">
              <a:solidFill>
                <a:schemeClr val="dk2"/>
              </a:solidFill>
              <a:latin typeface="Montserrat"/>
              <a:ea typeface="Montserrat"/>
              <a:cs typeface="Montserrat"/>
              <a:sym typeface="Montserrat"/>
            </a:endParaRPr>
          </a:p>
          <a:p>
            <a:pPr indent="0" lvl="0" marL="0" rtl="0" algn="ctr">
              <a:spcBef>
                <a:spcPts val="0"/>
              </a:spcBef>
              <a:spcAft>
                <a:spcPts val="0"/>
              </a:spcAft>
              <a:buNone/>
            </a:pPr>
            <a:r>
              <a:t/>
            </a:r>
            <a:endParaRPr sz="3200">
              <a:latin typeface="Montserrat SemiBold"/>
              <a:ea typeface="Montserrat SemiBold"/>
              <a:cs typeface="Montserrat SemiBold"/>
              <a:sym typeface="Montserrat SemiBold"/>
            </a:endParaRPr>
          </a:p>
        </p:txBody>
      </p:sp>
      <p:sp>
        <p:nvSpPr>
          <p:cNvPr id="388" name="Google Shape;388;p49"/>
          <p:cNvSpPr/>
          <p:nvPr/>
        </p:nvSpPr>
        <p:spPr>
          <a:xfrm flipH="1">
            <a:off x="4725072" y="319850"/>
            <a:ext cx="3772500" cy="4675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9FAEA"/>
                </a:solidFill>
                <a:latin typeface="Montserrat SemiBold"/>
                <a:ea typeface="Montserrat SemiBold"/>
                <a:cs typeface="Montserrat SemiBold"/>
                <a:sym typeface="Montserrat SemiBold"/>
              </a:rPr>
              <a:t>Fact</a:t>
            </a:r>
            <a:endParaRPr sz="3500">
              <a:solidFill>
                <a:srgbClr val="F9FAEA"/>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2100">
              <a:solidFill>
                <a:srgbClr val="F9FAEA"/>
              </a:solidFill>
              <a:latin typeface="Montserrat"/>
              <a:ea typeface="Montserrat"/>
              <a:cs typeface="Montserrat"/>
              <a:sym typeface="Montserrat"/>
            </a:endParaRPr>
          </a:p>
          <a:p>
            <a:pPr indent="0" lvl="0" marL="0" rtl="0" algn="ctr">
              <a:spcBef>
                <a:spcPts val="0"/>
              </a:spcBef>
              <a:spcAft>
                <a:spcPts val="0"/>
              </a:spcAft>
              <a:buNone/>
            </a:pPr>
            <a:r>
              <a:rPr lang="en" sz="2300">
                <a:solidFill>
                  <a:srgbClr val="F9FAEA"/>
                </a:solidFill>
                <a:latin typeface="Montserrat"/>
                <a:ea typeface="Montserrat"/>
                <a:cs typeface="Montserrat"/>
                <a:sym typeface="Montserrat"/>
              </a:rPr>
              <a:t>Organic farming yields and profit can match or surpass conventional</a:t>
            </a:r>
            <a:endParaRPr sz="2300">
              <a:solidFill>
                <a:srgbClr val="F9FAEA"/>
              </a:solidFill>
              <a:latin typeface="Montserrat"/>
              <a:ea typeface="Montserrat"/>
              <a:cs typeface="Montserrat"/>
              <a:sym typeface="Montserrat"/>
            </a:endParaRPr>
          </a:p>
          <a:p>
            <a:pPr indent="0" lvl="0" marL="457200" rtl="0" algn="l">
              <a:spcBef>
                <a:spcPts val="0"/>
              </a:spcBef>
              <a:spcAft>
                <a:spcPts val="0"/>
              </a:spcAft>
              <a:buNone/>
            </a:pPr>
            <a:r>
              <a:t/>
            </a:r>
            <a:endParaRPr sz="1600">
              <a:solidFill>
                <a:srgbClr val="F9FAEA"/>
              </a:solidFill>
              <a:latin typeface="Montserrat"/>
              <a:ea typeface="Montserrat"/>
              <a:cs typeface="Montserrat"/>
              <a:sym typeface="Montserrat"/>
            </a:endParaRPr>
          </a:p>
          <a:p>
            <a:pPr indent="-336550" lvl="0" marL="457200" rtl="0" algn="l">
              <a:spcBef>
                <a:spcPts val="0"/>
              </a:spcBef>
              <a:spcAft>
                <a:spcPts val="0"/>
              </a:spcAft>
              <a:buClr>
                <a:srgbClr val="F9FAEA"/>
              </a:buClr>
              <a:buSzPts val="1700"/>
              <a:buFont typeface="Montserrat"/>
              <a:buChar char="❖"/>
            </a:pPr>
            <a:r>
              <a:rPr lang="en" sz="1700">
                <a:solidFill>
                  <a:srgbClr val="F9FAEA"/>
                </a:solidFill>
                <a:latin typeface="Montserrat"/>
                <a:ea typeface="Montserrat"/>
                <a:cs typeface="Montserrat"/>
                <a:sym typeface="Montserrat"/>
              </a:rPr>
              <a:t>Lower input costs</a:t>
            </a:r>
            <a:endParaRPr sz="1700">
              <a:solidFill>
                <a:srgbClr val="F9FAEA"/>
              </a:solidFill>
              <a:latin typeface="Montserrat"/>
              <a:ea typeface="Montserrat"/>
              <a:cs typeface="Montserrat"/>
              <a:sym typeface="Montserrat"/>
            </a:endParaRPr>
          </a:p>
          <a:p>
            <a:pPr indent="-336550" lvl="0" marL="457200" rtl="0" algn="l">
              <a:spcBef>
                <a:spcPts val="0"/>
              </a:spcBef>
              <a:spcAft>
                <a:spcPts val="0"/>
              </a:spcAft>
              <a:buClr>
                <a:srgbClr val="F9FAEA"/>
              </a:buClr>
              <a:buSzPts val="1700"/>
              <a:buFont typeface="Montserrat"/>
              <a:buChar char="❖"/>
            </a:pPr>
            <a:r>
              <a:rPr lang="en" sz="1700">
                <a:solidFill>
                  <a:srgbClr val="F9FAEA"/>
                </a:solidFill>
                <a:latin typeface="Montserrat"/>
                <a:ea typeface="Montserrat"/>
                <a:cs typeface="Montserrat"/>
                <a:sym typeface="Montserrat"/>
              </a:rPr>
              <a:t>Increased resilience to climate risks</a:t>
            </a:r>
            <a:endParaRPr sz="1700">
              <a:solidFill>
                <a:srgbClr val="F9FAEA"/>
              </a:solidFill>
              <a:latin typeface="Montserrat"/>
              <a:ea typeface="Montserrat"/>
              <a:cs typeface="Montserrat"/>
              <a:sym typeface="Montserrat"/>
            </a:endParaRPr>
          </a:p>
          <a:p>
            <a:pPr indent="-336550" lvl="0" marL="457200" rtl="0" algn="l">
              <a:spcBef>
                <a:spcPts val="0"/>
              </a:spcBef>
              <a:spcAft>
                <a:spcPts val="0"/>
              </a:spcAft>
              <a:buClr>
                <a:srgbClr val="F9FAEA"/>
              </a:buClr>
              <a:buSzPts val="1700"/>
              <a:buFont typeface="Montserrat"/>
              <a:buChar char="❖"/>
            </a:pPr>
            <a:r>
              <a:rPr lang="en" sz="1700">
                <a:solidFill>
                  <a:srgbClr val="F9FAEA"/>
                </a:solidFill>
                <a:latin typeface="Montserrat"/>
                <a:ea typeface="Montserrat"/>
                <a:cs typeface="Montserrat"/>
                <a:sym typeface="Montserrat"/>
              </a:rPr>
              <a:t>Improvements to soil health and biodiversity provide long-term benefits </a:t>
            </a:r>
            <a:endParaRPr sz="2100">
              <a:solidFill>
                <a:srgbClr val="F9FAEA"/>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392" name="Shape 392"/>
        <p:cNvGrpSpPr/>
        <p:nvPr/>
      </p:nvGrpSpPr>
      <p:grpSpPr>
        <a:xfrm>
          <a:off x="0" y="0"/>
          <a:ext cx="0" cy="0"/>
          <a:chOff x="0" y="0"/>
          <a:chExt cx="0" cy="0"/>
        </a:xfrm>
      </p:grpSpPr>
      <p:sp>
        <p:nvSpPr>
          <p:cNvPr id="393" name="Google Shape;393;p50"/>
          <p:cNvSpPr/>
          <p:nvPr/>
        </p:nvSpPr>
        <p:spPr>
          <a:xfrm>
            <a:off x="2038250" y="514350"/>
            <a:ext cx="47700" cy="4114800"/>
          </a:xfrm>
          <a:prstGeom prst="rect">
            <a:avLst/>
          </a:pr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94" name="Google Shape;394;p50"/>
          <p:cNvGrpSpPr/>
          <p:nvPr/>
        </p:nvGrpSpPr>
        <p:grpSpPr>
          <a:xfrm>
            <a:off x="2407275" y="775000"/>
            <a:ext cx="5293013" cy="3795938"/>
            <a:chOff x="-3054528" y="-822292"/>
            <a:chExt cx="14114700" cy="10122500"/>
          </a:xfrm>
        </p:grpSpPr>
        <p:sp>
          <p:nvSpPr>
            <p:cNvPr id="395" name="Google Shape;395;p50"/>
            <p:cNvSpPr txBox="1"/>
            <p:nvPr/>
          </p:nvSpPr>
          <p:spPr>
            <a:xfrm>
              <a:off x="-3054528" y="-822292"/>
              <a:ext cx="14114700" cy="3365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2800">
                  <a:solidFill>
                    <a:srgbClr val="2A3B19"/>
                  </a:solidFill>
                  <a:latin typeface="Montserrat"/>
                  <a:ea typeface="Montserrat"/>
                  <a:cs typeface="Montserrat"/>
                  <a:sym typeface="Montserrat"/>
                </a:rPr>
                <a:t>Organic Practices and the NOP</a:t>
              </a:r>
              <a:endParaRPr b="1" sz="2800">
                <a:solidFill>
                  <a:srgbClr val="2A3B19"/>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2600">
                <a:solidFill>
                  <a:srgbClr val="2A3B19"/>
                </a:solidFill>
                <a:latin typeface="Montserrat"/>
                <a:ea typeface="Montserrat"/>
                <a:cs typeface="Montserrat"/>
                <a:sym typeface="Montserrat"/>
              </a:endParaRPr>
            </a:p>
          </p:txBody>
        </p:sp>
        <p:sp>
          <p:nvSpPr>
            <p:cNvPr id="396" name="Google Shape;396;p50"/>
            <p:cNvSpPr txBox="1"/>
            <p:nvPr/>
          </p:nvSpPr>
          <p:spPr>
            <a:xfrm>
              <a:off x="-3054528" y="3553108"/>
              <a:ext cx="12497100" cy="5747100"/>
            </a:xfrm>
            <a:prstGeom prst="rect">
              <a:avLst/>
            </a:prstGeom>
            <a:noFill/>
            <a:ln>
              <a:noFill/>
            </a:ln>
          </p:spPr>
          <p:txBody>
            <a:bodyPr anchorCtr="0" anchor="t" bIns="0" lIns="0" spcFirstLastPara="1" rIns="0" wrap="square" tIns="0">
              <a:spAutoFit/>
            </a:bodyPr>
            <a:lstStyle/>
            <a:p>
              <a:pPr indent="-355600" lvl="0" marL="457200" marR="0" rtl="0" algn="l">
                <a:lnSpc>
                  <a:spcPct val="150017"/>
                </a:lnSpc>
                <a:spcBef>
                  <a:spcPts val="0"/>
                </a:spcBef>
                <a:spcAft>
                  <a:spcPts val="0"/>
                </a:spcAft>
                <a:buClr>
                  <a:srgbClr val="567937"/>
                </a:buClr>
                <a:buSzPts val="2000"/>
                <a:buFont typeface="Montserrat"/>
                <a:buChar char="●"/>
              </a:pPr>
              <a:r>
                <a:rPr lang="en" sz="2000">
                  <a:solidFill>
                    <a:srgbClr val="567937"/>
                  </a:solidFill>
                  <a:latin typeface="Montserrat"/>
                  <a:ea typeface="Montserrat"/>
                  <a:cs typeface="Montserrat"/>
                  <a:sym typeface="Montserrat"/>
                </a:rPr>
                <a:t>Nutrient management</a:t>
              </a:r>
              <a:endParaRPr sz="2000">
                <a:solidFill>
                  <a:srgbClr val="567937"/>
                </a:solidFill>
                <a:latin typeface="Montserrat"/>
                <a:ea typeface="Montserrat"/>
                <a:cs typeface="Montserrat"/>
                <a:sym typeface="Montserrat"/>
              </a:endParaRPr>
            </a:p>
            <a:p>
              <a:pPr indent="-355600" lvl="0" marL="457200" marR="0" rtl="0" algn="l">
                <a:lnSpc>
                  <a:spcPct val="150017"/>
                </a:lnSpc>
                <a:spcBef>
                  <a:spcPts val="0"/>
                </a:spcBef>
                <a:spcAft>
                  <a:spcPts val="0"/>
                </a:spcAft>
                <a:buClr>
                  <a:srgbClr val="567937"/>
                </a:buClr>
                <a:buSzPts val="2000"/>
                <a:buFont typeface="Montserrat"/>
                <a:buChar char="●"/>
              </a:pPr>
              <a:r>
                <a:rPr lang="en" sz="2000">
                  <a:solidFill>
                    <a:srgbClr val="567937"/>
                  </a:solidFill>
                  <a:latin typeface="Montserrat"/>
                  <a:ea typeface="Montserrat"/>
                  <a:cs typeface="Montserrat"/>
                  <a:sym typeface="Montserrat"/>
                </a:rPr>
                <a:t>Seeds</a:t>
              </a:r>
              <a:endParaRPr sz="2000">
                <a:solidFill>
                  <a:srgbClr val="567937"/>
                </a:solidFill>
                <a:latin typeface="Montserrat"/>
                <a:ea typeface="Montserrat"/>
                <a:cs typeface="Montserrat"/>
                <a:sym typeface="Montserrat"/>
              </a:endParaRPr>
            </a:p>
            <a:p>
              <a:pPr indent="-355600" lvl="0" marL="457200" marR="0" rtl="0" algn="l">
                <a:lnSpc>
                  <a:spcPct val="150017"/>
                </a:lnSpc>
                <a:spcBef>
                  <a:spcPts val="0"/>
                </a:spcBef>
                <a:spcAft>
                  <a:spcPts val="0"/>
                </a:spcAft>
                <a:buClr>
                  <a:srgbClr val="567937"/>
                </a:buClr>
                <a:buSzPts val="2000"/>
                <a:buFont typeface="Montserrat"/>
                <a:buChar char="●"/>
              </a:pPr>
              <a:r>
                <a:rPr lang="en" sz="2000">
                  <a:solidFill>
                    <a:srgbClr val="567937"/>
                  </a:solidFill>
                  <a:latin typeface="Montserrat"/>
                  <a:ea typeface="Montserrat"/>
                  <a:cs typeface="Montserrat"/>
                  <a:sym typeface="Montserrat"/>
                </a:rPr>
                <a:t>Pest management</a:t>
              </a:r>
              <a:endParaRPr sz="2000">
                <a:solidFill>
                  <a:srgbClr val="567937"/>
                </a:solidFill>
                <a:latin typeface="Montserrat"/>
                <a:ea typeface="Montserrat"/>
                <a:cs typeface="Montserrat"/>
                <a:sym typeface="Montserrat"/>
              </a:endParaRPr>
            </a:p>
            <a:p>
              <a:pPr indent="-355600" lvl="0" marL="457200" marR="0" rtl="0" algn="l">
                <a:lnSpc>
                  <a:spcPct val="150017"/>
                </a:lnSpc>
                <a:spcBef>
                  <a:spcPts val="0"/>
                </a:spcBef>
                <a:spcAft>
                  <a:spcPts val="0"/>
                </a:spcAft>
                <a:buClr>
                  <a:srgbClr val="567937"/>
                </a:buClr>
                <a:buSzPts val="2000"/>
                <a:buFont typeface="Montserrat"/>
                <a:buChar char="●"/>
              </a:pPr>
              <a:r>
                <a:rPr lang="en" sz="2000">
                  <a:solidFill>
                    <a:srgbClr val="567937"/>
                  </a:solidFill>
                  <a:latin typeface="Montserrat"/>
                  <a:ea typeface="Montserrat"/>
                  <a:cs typeface="Montserrat"/>
                  <a:sym typeface="Montserrat"/>
                </a:rPr>
                <a:t>Livestock</a:t>
              </a:r>
              <a:endParaRPr sz="2000">
                <a:solidFill>
                  <a:srgbClr val="567937"/>
                </a:solidFill>
                <a:latin typeface="Montserrat"/>
                <a:ea typeface="Montserrat"/>
                <a:cs typeface="Montserrat"/>
                <a:sym typeface="Montserrat"/>
              </a:endParaRPr>
            </a:p>
            <a:p>
              <a:pPr indent="-355600" lvl="0" marL="457200" marR="0" rtl="0" algn="l">
                <a:lnSpc>
                  <a:spcPct val="150017"/>
                </a:lnSpc>
                <a:spcBef>
                  <a:spcPts val="0"/>
                </a:spcBef>
                <a:spcAft>
                  <a:spcPts val="0"/>
                </a:spcAft>
                <a:buClr>
                  <a:srgbClr val="567937"/>
                </a:buClr>
                <a:buSzPts val="2000"/>
                <a:buFont typeface="Montserrat"/>
                <a:buChar char="●"/>
              </a:pPr>
              <a:r>
                <a:rPr lang="en" sz="2000">
                  <a:solidFill>
                    <a:srgbClr val="567937"/>
                  </a:solidFill>
                  <a:latin typeface="Montserrat"/>
                  <a:ea typeface="Montserrat"/>
                  <a:cs typeface="Montserrat"/>
                  <a:sym typeface="Montserrat"/>
                </a:rPr>
                <a:t>…and more!</a:t>
              </a:r>
              <a:endParaRPr sz="2000">
                <a:solidFill>
                  <a:srgbClr val="567937"/>
                </a:solidFill>
                <a:latin typeface="Montserrat"/>
                <a:ea typeface="Montserrat"/>
                <a:cs typeface="Montserrat"/>
                <a:sym typeface="Montserrat"/>
              </a:endParaRPr>
            </a:p>
          </p:txBody>
        </p:sp>
      </p:grpSp>
      <p:grpSp>
        <p:nvGrpSpPr>
          <p:cNvPr id="397" name="Google Shape;397;p50"/>
          <p:cNvGrpSpPr/>
          <p:nvPr/>
        </p:nvGrpSpPr>
        <p:grpSpPr>
          <a:xfrm>
            <a:off x="666650" y="2124075"/>
            <a:ext cx="892969" cy="892969"/>
            <a:chOff x="0" y="0"/>
            <a:chExt cx="2381250" cy="2381250"/>
          </a:xfrm>
        </p:grpSpPr>
        <p:sp>
          <p:nvSpPr>
            <p:cNvPr id="398" name="Google Shape;398;p50"/>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50"/>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51"/>
          <p:cNvPicPr preferRelativeResize="0"/>
          <p:nvPr/>
        </p:nvPicPr>
        <p:blipFill rotWithShape="1">
          <a:blip r:embed="rId3">
            <a:alphaModFix/>
          </a:blip>
          <a:srcRect b="0" l="0" r="0" t="0"/>
          <a:stretch/>
        </p:blipFill>
        <p:spPr>
          <a:xfrm>
            <a:off x="-109856" y="6"/>
            <a:ext cx="9363715" cy="5267087"/>
          </a:xfrm>
          <a:prstGeom prst="rect">
            <a:avLst/>
          </a:prstGeom>
          <a:noFill/>
          <a:ln>
            <a:noFill/>
          </a:ln>
        </p:spPr>
      </p:pic>
      <p:grpSp>
        <p:nvGrpSpPr>
          <p:cNvPr id="405" name="Google Shape;405;p51"/>
          <p:cNvGrpSpPr/>
          <p:nvPr/>
        </p:nvGrpSpPr>
        <p:grpSpPr>
          <a:xfrm>
            <a:off x="-109850" y="0"/>
            <a:ext cx="613013" cy="837345"/>
            <a:chOff x="0" y="0"/>
            <a:chExt cx="444825" cy="572700"/>
          </a:xfrm>
        </p:grpSpPr>
        <p:sp>
          <p:nvSpPr>
            <p:cNvPr id="406" name="Google Shape;406;p51"/>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07" name="Google Shape;407;p51"/>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08" name="Google Shape;408;p51"/>
          <p:cNvSpPr txBox="1"/>
          <p:nvPr/>
        </p:nvSpPr>
        <p:spPr>
          <a:xfrm>
            <a:off x="665375" y="89700"/>
            <a:ext cx="8522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Montserrat SemiBold"/>
                <a:ea typeface="Montserrat SemiBold"/>
                <a:cs typeface="Montserrat SemiBold"/>
                <a:sym typeface="Montserrat SemiBold"/>
              </a:rPr>
              <a:t>§ 205.202 Land requirements</a:t>
            </a:r>
            <a:endParaRPr sz="3100">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300">
              <a:solidFill>
                <a:schemeClr val="dk1"/>
              </a:solidFill>
            </a:endParaRPr>
          </a:p>
        </p:txBody>
      </p:sp>
      <p:sp>
        <p:nvSpPr>
          <p:cNvPr id="409" name="Google Shape;409;p51"/>
          <p:cNvSpPr txBox="1"/>
          <p:nvPr/>
        </p:nvSpPr>
        <p:spPr>
          <a:xfrm>
            <a:off x="234875" y="1008425"/>
            <a:ext cx="4511700" cy="406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lt1"/>
                </a:solidFill>
                <a:latin typeface="Montserrat"/>
                <a:ea typeface="Montserrat"/>
                <a:cs typeface="Montserrat"/>
                <a:sym typeface="Montserrat"/>
              </a:rPr>
              <a:t>Any field or farm parcel from which harvested crops are</a:t>
            </a:r>
            <a:endParaRPr sz="1800">
              <a:solidFill>
                <a:schemeClr val="lt1"/>
              </a:solidFill>
              <a:latin typeface="Montserrat"/>
              <a:ea typeface="Montserrat"/>
              <a:cs typeface="Montserrat"/>
              <a:sym typeface="Montserrat"/>
            </a:endParaRPr>
          </a:p>
          <a:p>
            <a:pPr indent="0" lvl="0" marL="0" rtl="0" algn="l">
              <a:lnSpc>
                <a:spcPct val="100000"/>
              </a:lnSpc>
              <a:spcBef>
                <a:spcPts val="600"/>
              </a:spcBef>
              <a:spcAft>
                <a:spcPts val="0"/>
              </a:spcAft>
              <a:buNone/>
            </a:pPr>
            <a:r>
              <a:rPr lang="en" sz="1800">
                <a:solidFill>
                  <a:schemeClr val="lt1"/>
                </a:solidFill>
                <a:latin typeface="Montserrat"/>
                <a:ea typeface="Montserrat"/>
                <a:cs typeface="Montserrat"/>
                <a:sym typeface="Montserrat"/>
              </a:rPr>
              <a:t>intended to be sold, labeled, or represented as "organic,"</a:t>
            </a:r>
            <a:endParaRPr sz="1800">
              <a:solidFill>
                <a:schemeClr val="lt1"/>
              </a:solidFill>
              <a:latin typeface="Montserrat"/>
              <a:ea typeface="Montserrat"/>
              <a:cs typeface="Montserrat"/>
              <a:sym typeface="Montserrat"/>
            </a:endParaRPr>
          </a:p>
          <a:p>
            <a:pPr indent="0" lvl="0" marL="0" rtl="0" algn="l">
              <a:lnSpc>
                <a:spcPct val="100000"/>
              </a:lnSpc>
              <a:spcBef>
                <a:spcPts val="600"/>
              </a:spcBef>
              <a:spcAft>
                <a:spcPts val="0"/>
              </a:spcAft>
              <a:buNone/>
            </a:pPr>
            <a:r>
              <a:rPr lang="en" sz="1800">
                <a:solidFill>
                  <a:schemeClr val="lt1"/>
                </a:solidFill>
                <a:latin typeface="Montserrat"/>
                <a:ea typeface="Montserrat"/>
                <a:cs typeface="Montserrat"/>
                <a:sym typeface="Montserrat"/>
              </a:rPr>
              <a:t>must have:</a:t>
            </a:r>
            <a:endParaRPr sz="1800">
              <a:solidFill>
                <a:schemeClr val="lt1"/>
              </a:solidFill>
              <a:latin typeface="Montserrat"/>
              <a:ea typeface="Montserrat"/>
              <a:cs typeface="Montserrat"/>
              <a:sym typeface="Montserrat"/>
            </a:endParaRPr>
          </a:p>
          <a:p>
            <a:pPr indent="-330200" lvl="0" marL="457200" rtl="0" algn="l">
              <a:lnSpc>
                <a:spcPct val="100000"/>
              </a:lnSpc>
              <a:spcBef>
                <a:spcPts val="10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No prohibited substances applied for </a:t>
            </a:r>
            <a:r>
              <a:rPr b="1" lang="en" sz="1600">
                <a:solidFill>
                  <a:schemeClr val="lt1"/>
                </a:solidFill>
                <a:latin typeface="Montserrat"/>
                <a:ea typeface="Montserrat"/>
                <a:cs typeface="Montserrat"/>
                <a:sym typeface="Montserrat"/>
              </a:rPr>
              <a:t>a period of 3 years immediately preceding harvest</a:t>
            </a:r>
            <a:r>
              <a:rPr lang="en" sz="1600">
                <a:solidFill>
                  <a:schemeClr val="lt1"/>
                </a:solidFill>
                <a:latin typeface="Montserrat"/>
                <a:ea typeface="Montserrat"/>
                <a:cs typeface="Montserrat"/>
                <a:sym typeface="Montserrat"/>
              </a:rPr>
              <a:t> of the crop</a:t>
            </a:r>
            <a:endParaRPr sz="1600">
              <a:solidFill>
                <a:schemeClr val="lt1"/>
              </a:solidFill>
              <a:latin typeface="Montserrat"/>
              <a:ea typeface="Montserrat"/>
              <a:cs typeface="Montserrat"/>
              <a:sym typeface="Montserrat"/>
            </a:endParaRPr>
          </a:p>
          <a:p>
            <a:pPr indent="-330200" lvl="0" marL="457200" rtl="0" algn="l">
              <a:lnSpc>
                <a:spcPct val="100000"/>
              </a:lnSpc>
              <a:spcBef>
                <a:spcPts val="1000"/>
              </a:spcBef>
              <a:spcAft>
                <a:spcPts val="600"/>
              </a:spcAft>
              <a:buClr>
                <a:schemeClr val="lt1"/>
              </a:buClr>
              <a:buSzPts val="1600"/>
              <a:buFont typeface="Montserrat"/>
              <a:buChar char="●"/>
            </a:pPr>
            <a:r>
              <a:rPr b="1" lang="en" sz="1600">
                <a:solidFill>
                  <a:schemeClr val="lt1"/>
                </a:solidFill>
                <a:latin typeface="Montserrat"/>
                <a:ea typeface="Montserrat"/>
                <a:cs typeface="Montserrat"/>
                <a:sym typeface="Montserrat"/>
              </a:rPr>
              <a:t>Distinct, defined boundaries and buffer zones</a:t>
            </a:r>
            <a:r>
              <a:rPr lang="en" sz="1600">
                <a:solidFill>
                  <a:schemeClr val="lt1"/>
                </a:solidFill>
                <a:latin typeface="Montserrat"/>
                <a:ea typeface="Montserrat"/>
                <a:cs typeface="Montserrat"/>
                <a:sym typeface="Montserrat"/>
              </a:rPr>
              <a:t> to prevent unintended application of a prohibited substance to the crop </a:t>
            </a:r>
            <a:endParaRPr sz="1600">
              <a:solidFill>
                <a:schemeClr val="lt1"/>
              </a:solidFill>
              <a:latin typeface="Montserrat"/>
              <a:ea typeface="Montserrat"/>
              <a:cs typeface="Montserrat"/>
              <a:sym typeface="Montserrat"/>
            </a:endParaRPr>
          </a:p>
        </p:txBody>
      </p:sp>
      <p:pic>
        <p:nvPicPr>
          <p:cNvPr id="410" name="Google Shape;410;p51"/>
          <p:cNvPicPr preferRelativeResize="0"/>
          <p:nvPr/>
        </p:nvPicPr>
        <p:blipFill>
          <a:blip r:embed="rId5">
            <a:alphaModFix/>
          </a:blip>
          <a:stretch>
            <a:fillRect/>
          </a:stretch>
        </p:blipFill>
        <p:spPr>
          <a:xfrm>
            <a:off x="5079681" y="1357150"/>
            <a:ext cx="3750726" cy="2673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2"/>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416" name="Google Shape;416;p52"/>
          <p:cNvGrpSpPr/>
          <p:nvPr/>
        </p:nvGrpSpPr>
        <p:grpSpPr>
          <a:xfrm>
            <a:off x="-109850" y="-61800"/>
            <a:ext cx="613013" cy="837345"/>
            <a:chOff x="0" y="0"/>
            <a:chExt cx="444825" cy="572700"/>
          </a:xfrm>
        </p:grpSpPr>
        <p:sp>
          <p:nvSpPr>
            <p:cNvPr id="417" name="Google Shape;417;p52"/>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18" name="Google Shape;418;p52"/>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19" name="Google Shape;419;p52"/>
          <p:cNvSpPr txBox="1"/>
          <p:nvPr/>
        </p:nvSpPr>
        <p:spPr>
          <a:xfrm>
            <a:off x="494252" y="55800"/>
            <a:ext cx="8155500" cy="859800"/>
          </a:xfrm>
          <a:prstGeom prst="rect">
            <a:avLst/>
          </a:prstGeom>
          <a:noFill/>
          <a:ln>
            <a:noFill/>
          </a:ln>
        </p:spPr>
        <p:txBody>
          <a:bodyPr anchorCtr="0" anchor="ctr" bIns="45700" lIns="91425" spcFirstLastPara="1" rIns="91425" wrap="square" tIns="45700">
            <a:normAutofit fontScale="25000" lnSpcReduction="20000"/>
          </a:bodyPr>
          <a:lstStyle/>
          <a:p>
            <a:pPr indent="0" lvl="0" marL="0" rtl="0" algn="l">
              <a:spcBef>
                <a:spcPts val="0"/>
              </a:spcBef>
              <a:spcAft>
                <a:spcPts val="0"/>
              </a:spcAft>
              <a:buClr>
                <a:schemeClr val="dk1"/>
              </a:buClr>
              <a:buSzPts val="275"/>
              <a:buFont typeface="Arial"/>
              <a:buNone/>
            </a:pPr>
            <a:r>
              <a:rPr lang="en" sz="10550">
                <a:solidFill>
                  <a:schemeClr val="lt1"/>
                </a:solidFill>
                <a:latin typeface="Montserrat SemiBold"/>
                <a:ea typeface="Montserrat SemiBold"/>
                <a:cs typeface="Montserrat SemiBold"/>
                <a:sym typeface="Montserrat SemiBold"/>
              </a:rPr>
              <a:t>§ 205.203 Soil fertility and crop nutrient management </a:t>
            </a:r>
            <a:endParaRPr sz="10550">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ct val="35483"/>
              <a:buFont typeface="Arial"/>
              <a:buNone/>
            </a:pPr>
            <a:r>
              <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ct val="38958"/>
              <a:buNone/>
            </a:pPr>
            <a:r>
              <a:t/>
            </a:r>
            <a:endParaRPr sz="2400">
              <a:solidFill>
                <a:schemeClr val="lt1"/>
              </a:solidFill>
              <a:latin typeface="Montserrat SemiBold"/>
              <a:ea typeface="Montserrat SemiBold"/>
              <a:cs typeface="Montserrat SemiBold"/>
              <a:sym typeface="Montserrat SemiBold"/>
            </a:endParaRPr>
          </a:p>
        </p:txBody>
      </p:sp>
      <p:sp>
        <p:nvSpPr>
          <p:cNvPr id="420" name="Google Shape;420;p52"/>
          <p:cNvSpPr txBox="1"/>
          <p:nvPr/>
        </p:nvSpPr>
        <p:spPr>
          <a:xfrm>
            <a:off x="211950" y="848025"/>
            <a:ext cx="4876800" cy="3556200"/>
          </a:xfrm>
          <a:prstGeom prst="rect">
            <a:avLst/>
          </a:prstGeom>
          <a:noFill/>
          <a:ln>
            <a:noFill/>
          </a:ln>
        </p:spPr>
        <p:txBody>
          <a:bodyPr anchorCtr="0" anchor="t" bIns="91425" lIns="91425" spcFirstLastPara="1" rIns="91425" wrap="square" tIns="91425">
            <a:noAutofit/>
          </a:bodyPr>
          <a:lstStyle/>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Tillage and cultivation - maintain/improve soil conditions; minimize erosion</a:t>
            </a:r>
            <a:endParaRPr sz="1700">
              <a:solidFill>
                <a:schemeClr val="lt1"/>
              </a:solidFill>
              <a:latin typeface="Montserrat"/>
              <a:ea typeface="Montserrat"/>
              <a:cs typeface="Montserrat"/>
              <a:sym typeface="Montserrat"/>
            </a:endParaRPr>
          </a:p>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Manage nutrients and fertility: rotations, cover crops, plant and animal materials</a:t>
            </a:r>
            <a:endParaRPr sz="1700">
              <a:solidFill>
                <a:schemeClr val="lt1"/>
              </a:solidFill>
              <a:latin typeface="Montserrat"/>
              <a:ea typeface="Montserrat"/>
              <a:cs typeface="Montserrat"/>
              <a:sym typeface="Montserrat"/>
            </a:endParaRPr>
          </a:p>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Manage nutrients and fertility to maintain/improve soil organic matter content without contributing to contamination of crops, soil, or water </a:t>
            </a:r>
            <a:endParaRPr sz="1700">
              <a:solidFill>
                <a:schemeClr val="lt1"/>
              </a:solidFill>
              <a:latin typeface="Montserrat"/>
              <a:ea typeface="Montserrat"/>
              <a:cs typeface="Montserrat"/>
              <a:sym typeface="Montserrat"/>
            </a:endParaRPr>
          </a:p>
          <a:p>
            <a:pPr indent="-336550" lvl="0" marL="457200" rtl="0" algn="l">
              <a:spcBef>
                <a:spcPts val="1000"/>
              </a:spcBef>
              <a:spcAft>
                <a:spcPts val="600"/>
              </a:spcAft>
              <a:buClr>
                <a:schemeClr val="lt1"/>
              </a:buClr>
              <a:buSzPts val="1700"/>
              <a:buFont typeface="Montserrat"/>
              <a:buChar char="●"/>
            </a:pPr>
            <a:r>
              <a:rPr b="1" lang="en" sz="1700">
                <a:solidFill>
                  <a:schemeClr val="lt1"/>
                </a:solidFill>
                <a:latin typeface="Montserrat"/>
                <a:ea typeface="Montserrat"/>
                <a:cs typeface="Montserrat"/>
                <a:sym typeface="Montserrat"/>
              </a:rPr>
              <a:t>Use of OMRI-approved materials or those on National List of synthetic substances allowed for use in organic crop production</a:t>
            </a:r>
            <a:r>
              <a:rPr lang="en" sz="1700">
                <a:solidFill>
                  <a:schemeClr val="lt1"/>
                </a:solidFill>
                <a:latin typeface="Montserrat"/>
                <a:ea typeface="Montserrat"/>
                <a:cs typeface="Montserrat"/>
                <a:sym typeface="Montserrat"/>
              </a:rPr>
              <a:t> (§ 205.601)</a:t>
            </a:r>
            <a:endParaRPr sz="1700">
              <a:solidFill>
                <a:schemeClr val="lt1"/>
              </a:solidFill>
              <a:latin typeface="Montserrat"/>
              <a:ea typeface="Montserrat"/>
              <a:cs typeface="Montserrat"/>
              <a:sym typeface="Montserrat"/>
            </a:endParaRPr>
          </a:p>
        </p:txBody>
      </p:sp>
      <p:pic>
        <p:nvPicPr>
          <p:cNvPr id="421" name="Google Shape;421;p52"/>
          <p:cNvPicPr preferRelativeResize="0"/>
          <p:nvPr/>
        </p:nvPicPr>
        <p:blipFill>
          <a:blip r:embed="rId5">
            <a:alphaModFix/>
          </a:blip>
          <a:stretch>
            <a:fillRect/>
          </a:stretch>
        </p:blipFill>
        <p:spPr>
          <a:xfrm>
            <a:off x="5174825" y="1544175"/>
            <a:ext cx="3760824" cy="2504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53"/>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427" name="Google Shape;427;p53"/>
          <p:cNvGrpSpPr/>
          <p:nvPr/>
        </p:nvGrpSpPr>
        <p:grpSpPr>
          <a:xfrm>
            <a:off x="0" y="0"/>
            <a:ext cx="613013" cy="837345"/>
            <a:chOff x="0" y="0"/>
            <a:chExt cx="444825" cy="572700"/>
          </a:xfrm>
        </p:grpSpPr>
        <p:sp>
          <p:nvSpPr>
            <p:cNvPr id="428" name="Google Shape;428;p53"/>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29" name="Google Shape;429;p53"/>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30" name="Google Shape;430;p53"/>
          <p:cNvSpPr txBox="1"/>
          <p:nvPr/>
        </p:nvSpPr>
        <p:spPr>
          <a:xfrm>
            <a:off x="813175" y="155475"/>
            <a:ext cx="8266200" cy="1024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 sz="3100">
                <a:solidFill>
                  <a:schemeClr val="lt1"/>
                </a:solidFill>
                <a:latin typeface="Montserrat SemiBold"/>
                <a:ea typeface="Montserrat SemiBold"/>
                <a:cs typeface="Montserrat SemiBold"/>
                <a:sym typeface="Montserrat SemiBold"/>
              </a:rPr>
              <a:t>§ 205.204 Seeds and planting stock</a:t>
            </a:r>
            <a:endParaRPr sz="3100">
              <a:solidFill>
                <a:schemeClr val="lt1"/>
              </a:solidFill>
              <a:latin typeface="Montserrat SemiBold"/>
              <a:ea typeface="Montserrat SemiBold"/>
              <a:cs typeface="Montserrat SemiBold"/>
              <a:sym typeface="Montserrat SemiBold"/>
            </a:endParaRPr>
          </a:p>
          <a:p>
            <a:pPr indent="0" lvl="0" marL="0" rtl="0" algn="ctr">
              <a:lnSpc>
                <a:spcPct val="70000"/>
              </a:lnSpc>
              <a:spcBef>
                <a:spcPts val="0"/>
              </a:spcBef>
              <a:spcAft>
                <a:spcPts val="0"/>
              </a:spcAft>
              <a:buNone/>
            </a:pPr>
            <a:r>
              <a:t/>
            </a:r>
            <a:endParaRPr sz="3500">
              <a:solidFill>
                <a:schemeClr val="lt1"/>
              </a:solidFill>
              <a:latin typeface="Montserrat SemiBold"/>
              <a:ea typeface="Montserrat SemiBold"/>
              <a:cs typeface="Montserrat SemiBold"/>
              <a:sym typeface="Montserrat SemiBold"/>
            </a:endParaRPr>
          </a:p>
        </p:txBody>
      </p:sp>
      <p:sp>
        <p:nvSpPr>
          <p:cNvPr id="431" name="Google Shape;431;p53"/>
          <p:cNvSpPr txBox="1"/>
          <p:nvPr/>
        </p:nvSpPr>
        <p:spPr>
          <a:xfrm>
            <a:off x="280375" y="916450"/>
            <a:ext cx="5150400" cy="35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Montserrat"/>
                <a:ea typeface="Montserrat"/>
                <a:cs typeface="Montserrat"/>
                <a:sym typeface="Montserrat"/>
              </a:rPr>
              <a:t>Producer must use </a:t>
            </a:r>
            <a:r>
              <a:rPr b="1" lang="en" sz="2000">
                <a:solidFill>
                  <a:schemeClr val="lt1"/>
                </a:solidFill>
                <a:latin typeface="Montserrat"/>
                <a:ea typeface="Montserrat"/>
                <a:cs typeface="Montserrat"/>
                <a:sym typeface="Montserrat"/>
              </a:rPr>
              <a:t>organic-certified seeds, seedlings, and planting stock</a:t>
            </a:r>
            <a:r>
              <a:rPr lang="en" sz="2000">
                <a:solidFill>
                  <a:schemeClr val="lt1"/>
                </a:solidFill>
                <a:latin typeface="Montserrat"/>
                <a:ea typeface="Montserrat"/>
                <a:cs typeface="Montserrat"/>
                <a:sym typeface="Montserrat"/>
              </a:rPr>
              <a:t>, except</a:t>
            </a:r>
            <a:r>
              <a:rPr lang="en" sz="2000">
                <a:solidFill>
                  <a:schemeClr val="lt1"/>
                </a:solidFill>
                <a:latin typeface="Montserrat"/>
                <a:ea typeface="Montserrat"/>
                <a:cs typeface="Montserrat"/>
                <a:sym typeface="Montserrat"/>
              </a:rPr>
              <a:t>:</a:t>
            </a:r>
            <a:endParaRPr sz="2000">
              <a:solidFill>
                <a:schemeClr val="lt1"/>
              </a:solidFill>
              <a:latin typeface="Montserrat"/>
              <a:ea typeface="Montserrat"/>
              <a:cs typeface="Montserrat"/>
              <a:sym typeface="Montserrat"/>
            </a:endParaRPr>
          </a:p>
          <a:p>
            <a:pPr indent="-342900" lvl="0" marL="457200" rtl="0" algn="l">
              <a:spcBef>
                <a:spcPts val="60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Non-organic, untreated seed and stock when an organic equivalent is </a:t>
            </a:r>
            <a:r>
              <a:rPr b="1" lang="en" sz="1800">
                <a:solidFill>
                  <a:schemeClr val="lt1"/>
                </a:solidFill>
                <a:latin typeface="Montserrat"/>
                <a:ea typeface="Montserrat"/>
                <a:cs typeface="Montserrat"/>
                <a:sym typeface="Montserrat"/>
              </a:rPr>
              <a:t>not commercially available</a:t>
            </a:r>
            <a:endParaRPr b="1" sz="1800">
              <a:solidFill>
                <a:schemeClr val="lt1"/>
              </a:solidFill>
              <a:latin typeface="Montserrat"/>
              <a:ea typeface="Montserrat"/>
              <a:cs typeface="Montserrat"/>
              <a:sym typeface="Montserrat"/>
            </a:endParaRPr>
          </a:p>
          <a:p>
            <a:pPr indent="-342900" lvl="0" marL="457200" rtl="0" algn="l">
              <a:spcBef>
                <a:spcPts val="600"/>
              </a:spcBef>
              <a:spcAft>
                <a:spcPts val="600"/>
              </a:spcAft>
              <a:buClr>
                <a:schemeClr val="lt1"/>
              </a:buClr>
              <a:buSzPts val="1800"/>
              <a:buFont typeface="Montserrat"/>
              <a:buChar char="●"/>
            </a:pPr>
            <a:r>
              <a:rPr lang="en" sz="1800">
                <a:solidFill>
                  <a:schemeClr val="lt1"/>
                </a:solidFill>
                <a:latin typeface="Montserrat"/>
                <a:ea typeface="Montserrat"/>
                <a:cs typeface="Montserrat"/>
                <a:sym typeface="Montserrat"/>
              </a:rPr>
              <a:t>Seeds, seedlings, and planting stock treated with prohibited substances may be used to produce an organic crop when the application of the materials is a </a:t>
            </a:r>
            <a:r>
              <a:rPr b="1" lang="en" sz="1800">
                <a:solidFill>
                  <a:schemeClr val="lt1"/>
                </a:solidFill>
                <a:latin typeface="Montserrat"/>
                <a:ea typeface="Montserrat"/>
                <a:cs typeface="Montserrat"/>
                <a:sym typeface="Montserrat"/>
              </a:rPr>
              <a:t>requirement of Federal or State phytosanitary regulations</a:t>
            </a:r>
            <a:endParaRPr b="1" sz="1800">
              <a:solidFill>
                <a:schemeClr val="lt1"/>
              </a:solidFill>
              <a:latin typeface="Montserrat"/>
              <a:ea typeface="Montserrat"/>
              <a:cs typeface="Montserrat"/>
              <a:sym typeface="Montserrat"/>
            </a:endParaRPr>
          </a:p>
        </p:txBody>
      </p:sp>
      <p:pic>
        <p:nvPicPr>
          <p:cNvPr id="432" name="Google Shape;432;p53"/>
          <p:cNvPicPr preferRelativeResize="0"/>
          <p:nvPr/>
        </p:nvPicPr>
        <p:blipFill>
          <a:blip r:embed="rId5">
            <a:alphaModFix/>
          </a:blip>
          <a:stretch>
            <a:fillRect/>
          </a:stretch>
        </p:blipFill>
        <p:spPr>
          <a:xfrm>
            <a:off x="5973697" y="974725"/>
            <a:ext cx="2580700" cy="3439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54"/>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438" name="Google Shape;438;p54"/>
          <p:cNvGrpSpPr/>
          <p:nvPr/>
        </p:nvGrpSpPr>
        <p:grpSpPr>
          <a:xfrm>
            <a:off x="-109850" y="-61800"/>
            <a:ext cx="613013" cy="837345"/>
            <a:chOff x="0" y="0"/>
            <a:chExt cx="444825" cy="572700"/>
          </a:xfrm>
        </p:grpSpPr>
        <p:sp>
          <p:nvSpPr>
            <p:cNvPr id="439" name="Google Shape;439;p54"/>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40" name="Google Shape;440;p54"/>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41" name="Google Shape;441;p54"/>
          <p:cNvSpPr txBox="1"/>
          <p:nvPr/>
        </p:nvSpPr>
        <p:spPr>
          <a:xfrm>
            <a:off x="866373" y="194376"/>
            <a:ext cx="9144000" cy="7158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935"/>
              <a:buFont typeface="Arial"/>
              <a:buNone/>
            </a:pPr>
            <a:r>
              <a:rPr lang="en" sz="3035">
                <a:solidFill>
                  <a:schemeClr val="lt1"/>
                </a:solidFill>
                <a:latin typeface="Montserrat SemiBold"/>
                <a:ea typeface="Montserrat SemiBold"/>
                <a:cs typeface="Montserrat SemiBold"/>
                <a:sym typeface="Montserrat SemiBold"/>
              </a:rPr>
              <a:t>§ 205.205</a:t>
            </a:r>
            <a:r>
              <a:rPr lang="en" sz="3035">
                <a:solidFill>
                  <a:schemeClr val="lt1"/>
                </a:solidFill>
                <a:latin typeface="Montserrat SemiBold"/>
                <a:ea typeface="Montserrat SemiBold"/>
                <a:cs typeface="Montserrat SemiBold"/>
                <a:sym typeface="Montserrat SemiBold"/>
              </a:rPr>
              <a:t> Crop rotation</a:t>
            </a:r>
            <a:endParaRPr sz="3035">
              <a:solidFill>
                <a:schemeClr val="lt1"/>
              </a:solidFill>
              <a:latin typeface="Montserrat SemiBold"/>
              <a:ea typeface="Montserrat SemiBold"/>
              <a:cs typeface="Montserrat SemiBold"/>
              <a:sym typeface="Montserrat SemiBold"/>
            </a:endParaRPr>
          </a:p>
          <a:p>
            <a:pPr indent="0" lvl="0" marL="0" rtl="0" algn="ctr">
              <a:lnSpc>
                <a:spcPct val="70000"/>
              </a:lnSpc>
              <a:spcBef>
                <a:spcPts val="0"/>
              </a:spcBef>
              <a:spcAft>
                <a:spcPts val="0"/>
              </a:spcAft>
              <a:buSzPts val="795"/>
              <a:buNone/>
            </a:pPr>
            <a:r>
              <a:t/>
            </a:r>
            <a:endParaRPr sz="2720">
              <a:solidFill>
                <a:schemeClr val="lt1"/>
              </a:solidFill>
              <a:latin typeface="Montserrat SemiBold"/>
              <a:ea typeface="Montserrat SemiBold"/>
              <a:cs typeface="Montserrat SemiBold"/>
              <a:sym typeface="Montserrat SemiBold"/>
            </a:endParaRPr>
          </a:p>
        </p:txBody>
      </p:sp>
      <p:sp>
        <p:nvSpPr>
          <p:cNvPr id="442" name="Google Shape;442;p54"/>
          <p:cNvSpPr txBox="1"/>
          <p:nvPr/>
        </p:nvSpPr>
        <p:spPr>
          <a:xfrm>
            <a:off x="97925" y="910175"/>
            <a:ext cx="4876800" cy="35562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 sz="1900">
                <a:solidFill>
                  <a:schemeClr val="lt1"/>
                </a:solidFill>
                <a:latin typeface="Montserrat Medium"/>
                <a:ea typeface="Montserrat Medium"/>
                <a:cs typeface="Montserrat Medium"/>
                <a:sym typeface="Montserrat Medium"/>
              </a:rPr>
              <a:t>Producer must implement a crop rotation </a:t>
            </a:r>
            <a:r>
              <a:rPr lang="en" sz="1900">
                <a:solidFill>
                  <a:schemeClr val="lt1"/>
                </a:solidFill>
                <a:latin typeface="Montserrat Medium"/>
                <a:ea typeface="Montserrat Medium"/>
                <a:cs typeface="Montserrat Medium"/>
                <a:sym typeface="Montserrat Medium"/>
              </a:rPr>
              <a:t>including</a:t>
            </a:r>
            <a:r>
              <a:rPr lang="en" sz="1900">
                <a:solidFill>
                  <a:schemeClr val="lt1"/>
                </a:solidFill>
                <a:latin typeface="Montserrat Medium"/>
                <a:ea typeface="Montserrat Medium"/>
                <a:cs typeface="Montserrat Medium"/>
                <a:sym typeface="Montserrat Medium"/>
              </a:rPr>
              <a:t> but not limited to sod, cover crops, green manure crops, and catch crops that provide the following functions:</a:t>
            </a:r>
            <a:endParaRPr sz="19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Maintain or improve soil organic matter content</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Provide pest management </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Manage deficient or excess plant nutrients</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60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Provide </a:t>
            </a:r>
            <a:r>
              <a:rPr lang="en" sz="1700">
                <a:solidFill>
                  <a:schemeClr val="lt1"/>
                </a:solidFill>
                <a:latin typeface="Montserrat Medium"/>
                <a:ea typeface="Montserrat Medium"/>
                <a:cs typeface="Montserrat Medium"/>
                <a:sym typeface="Montserrat Medium"/>
              </a:rPr>
              <a:t>erosion</a:t>
            </a:r>
            <a:r>
              <a:rPr lang="en" sz="1700">
                <a:solidFill>
                  <a:schemeClr val="lt1"/>
                </a:solidFill>
                <a:latin typeface="Montserrat Medium"/>
                <a:ea typeface="Montserrat Medium"/>
                <a:cs typeface="Montserrat Medium"/>
                <a:sym typeface="Montserrat Medium"/>
              </a:rPr>
              <a:t> control</a:t>
            </a:r>
            <a:endParaRPr sz="1700">
              <a:solidFill>
                <a:schemeClr val="lt1"/>
              </a:solidFill>
              <a:latin typeface="Montserrat Medium"/>
              <a:ea typeface="Montserrat Medium"/>
              <a:cs typeface="Montserrat Medium"/>
              <a:sym typeface="Montserrat Medium"/>
            </a:endParaRPr>
          </a:p>
        </p:txBody>
      </p:sp>
      <p:pic>
        <p:nvPicPr>
          <p:cNvPr id="443" name="Google Shape;443;p54"/>
          <p:cNvPicPr preferRelativeResize="0"/>
          <p:nvPr/>
        </p:nvPicPr>
        <p:blipFill>
          <a:blip r:embed="rId5">
            <a:alphaModFix/>
          </a:blip>
          <a:stretch>
            <a:fillRect/>
          </a:stretch>
        </p:blipFill>
        <p:spPr>
          <a:xfrm>
            <a:off x="4651150" y="1941100"/>
            <a:ext cx="4312476" cy="2867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55"/>
          <p:cNvPicPr preferRelativeResize="0"/>
          <p:nvPr/>
        </p:nvPicPr>
        <p:blipFill rotWithShape="1">
          <a:blip r:embed="rId3">
            <a:alphaModFix/>
          </a:blip>
          <a:srcRect b="0" l="0" r="0" t="0"/>
          <a:stretch/>
        </p:blipFill>
        <p:spPr>
          <a:xfrm>
            <a:off x="-109856" y="6"/>
            <a:ext cx="9363715" cy="5267087"/>
          </a:xfrm>
          <a:prstGeom prst="rect">
            <a:avLst/>
          </a:prstGeom>
          <a:noFill/>
          <a:ln>
            <a:noFill/>
          </a:ln>
        </p:spPr>
      </p:pic>
      <p:grpSp>
        <p:nvGrpSpPr>
          <p:cNvPr id="449" name="Google Shape;449;p55"/>
          <p:cNvGrpSpPr/>
          <p:nvPr/>
        </p:nvGrpSpPr>
        <p:grpSpPr>
          <a:xfrm>
            <a:off x="-109850" y="0"/>
            <a:ext cx="613013" cy="837345"/>
            <a:chOff x="0" y="0"/>
            <a:chExt cx="444825" cy="572700"/>
          </a:xfrm>
        </p:grpSpPr>
        <p:sp>
          <p:nvSpPr>
            <p:cNvPr id="450" name="Google Shape;450;p55"/>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51" name="Google Shape;451;p55"/>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52" name="Google Shape;452;p55"/>
          <p:cNvSpPr txBox="1"/>
          <p:nvPr/>
        </p:nvSpPr>
        <p:spPr>
          <a:xfrm>
            <a:off x="665375" y="89700"/>
            <a:ext cx="8522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latin typeface="Montserrat SemiBold"/>
                <a:ea typeface="Montserrat SemiBold"/>
                <a:cs typeface="Montserrat SemiBold"/>
                <a:sym typeface="Montserrat SemiBold"/>
              </a:rPr>
              <a:t>§ 205.206 Crop pest, weed, and disease management</a:t>
            </a:r>
            <a:endParaRPr sz="2300">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300">
              <a:solidFill>
                <a:schemeClr val="dk1"/>
              </a:solidFill>
            </a:endParaRPr>
          </a:p>
        </p:txBody>
      </p:sp>
      <p:sp>
        <p:nvSpPr>
          <p:cNvPr id="453" name="Google Shape;453;p55"/>
          <p:cNvSpPr txBox="1"/>
          <p:nvPr/>
        </p:nvSpPr>
        <p:spPr>
          <a:xfrm>
            <a:off x="131003" y="982500"/>
            <a:ext cx="4809600" cy="35562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 sz="1900">
                <a:solidFill>
                  <a:schemeClr val="lt1"/>
                </a:solidFill>
                <a:latin typeface="Montserrat Medium"/>
                <a:ea typeface="Montserrat Medium"/>
                <a:cs typeface="Montserrat Medium"/>
                <a:sym typeface="Montserrat Medium"/>
              </a:rPr>
              <a:t>Producer </a:t>
            </a:r>
            <a:r>
              <a:rPr lang="en" sz="1900">
                <a:solidFill>
                  <a:schemeClr val="lt1"/>
                </a:solidFill>
                <a:latin typeface="Montserrat Medium"/>
                <a:ea typeface="Montserrat Medium"/>
                <a:cs typeface="Montserrat Medium"/>
                <a:sym typeface="Montserrat Medium"/>
              </a:rPr>
              <a:t>must manage crop pests, weeds, and diseases using</a:t>
            </a:r>
            <a:r>
              <a:rPr lang="en" sz="1900">
                <a:solidFill>
                  <a:schemeClr val="lt1"/>
                </a:solidFill>
                <a:latin typeface="Montserrat Medium"/>
                <a:ea typeface="Montserrat Medium"/>
                <a:cs typeface="Montserrat Medium"/>
                <a:sym typeface="Montserrat Medium"/>
              </a:rPr>
              <a:t>:</a:t>
            </a:r>
            <a:endParaRPr sz="19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Crop rotation</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Proper selection of plant species and varieties</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Habitat for natural enemies of pests</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Mulching (plant and plastic), grazing, flame weeding, mowing</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Sanitation measures (remove disease vectors, weed seeds, and habitat for pests)</a:t>
            </a:r>
            <a:endParaRPr sz="1700">
              <a:solidFill>
                <a:schemeClr val="lt1"/>
              </a:solidFill>
              <a:latin typeface="Montserrat Medium"/>
              <a:ea typeface="Montserrat Medium"/>
              <a:cs typeface="Montserrat Medium"/>
              <a:sym typeface="Montserrat Medium"/>
            </a:endParaRPr>
          </a:p>
          <a:p>
            <a:pPr indent="-336550" lvl="0" marL="457200" rtl="0" algn="l">
              <a:spcBef>
                <a:spcPts val="1000"/>
              </a:spcBef>
              <a:spcAft>
                <a:spcPts val="600"/>
              </a:spcAft>
              <a:buClr>
                <a:schemeClr val="lt1"/>
              </a:buClr>
              <a:buSzPts val="1700"/>
              <a:buFont typeface="Montserrat Medium"/>
              <a:buChar char="●"/>
            </a:pPr>
            <a:r>
              <a:rPr lang="en" sz="1700">
                <a:solidFill>
                  <a:schemeClr val="lt1"/>
                </a:solidFill>
                <a:latin typeface="Montserrat Medium"/>
                <a:ea typeface="Montserrat Medium"/>
                <a:cs typeface="Montserrat Medium"/>
                <a:sym typeface="Montserrat Medium"/>
              </a:rPr>
              <a:t>Use of approved biological controls</a:t>
            </a:r>
            <a:endParaRPr sz="1700">
              <a:solidFill>
                <a:schemeClr val="lt1"/>
              </a:solidFill>
              <a:latin typeface="Montserrat Medium"/>
              <a:ea typeface="Montserrat Medium"/>
              <a:cs typeface="Montserrat Medium"/>
              <a:sym typeface="Montserrat Medium"/>
            </a:endParaRPr>
          </a:p>
        </p:txBody>
      </p:sp>
      <p:pic>
        <p:nvPicPr>
          <p:cNvPr id="454" name="Google Shape;454;p55"/>
          <p:cNvPicPr preferRelativeResize="0"/>
          <p:nvPr/>
        </p:nvPicPr>
        <p:blipFill>
          <a:blip r:embed="rId5">
            <a:alphaModFix/>
          </a:blip>
          <a:stretch>
            <a:fillRect/>
          </a:stretch>
        </p:blipFill>
        <p:spPr>
          <a:xfrm>
            <a:off x="5042606" y="685975"/>
            <a:ext cx="3314570" cy="2488651"/>
          </a:xfrm>
          <a:prstGeom prst="rect">
            <a:avLst/>
          </a:prstGeom>
          <a:noFill/>
          <a:ln>
            <a:noFill/>
          </a:ln>
        </p:spPr>
      </p:pic>
      <p:pic>
        <p:nvPicPr>
          <p:cNvPr id="455" name="Google Shape;455;p55"/>
          <p:cNvPicPr preferRelativeResize="0"/>
          <p:nvPr/>
        </p:nvPicPr>
        <p:blipFill>
          <a:blip r:embed="rId6">
            <a:alphaModFix/>
          </a:blip>
          <a:stretch>
            <a:fillRect/>
          </a:stretch>
        </p:blipFill>
        <p:spPr>
          <a:xfrm>
            <a:off x="6294775" y="2935550"/>
            <a:ext cx="2769901" cy="2082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9"/>
          <p:cNvPicPr preferRelativeResize="0"/>
          <p:nvPr/>
        </p:nvPicPr>
        <p:blipFill rotWithShape="1">
          <a:blip r:embed="rId3">
            <a:alphaModFix/>
          </a:blip>
          <a:srcRect b="0" l="0" r="0" t="0"/>
          <a:stretch/>
        </p:blipFill>
        <p:spPr>
          <a:xfrm>
            <a:off x="0" y="0"/>
            <a:ext cx="9144000" cy="5143505"/>
          </a:xfrm>
          <a:prstGeom prst="rect">
            <a:avLst/>
          </a:prstGeom>
          <a:noFill/>
          <a:ln>
            <a:noFill/>
          </a:ln>
        </p:spPr>
      </p:pic>
      <p:grpSp>
        <p:nvGrpSpPr>
          <p:cNvPr id="144" name="Google Shape;144;p29"/>
          <p:cNvGrpSpPr/>
          <p:nvPr/>
        </p:nvGrpSpPr>
        <p:grpSpPr>
          <a:xfrm>
            <a:off x="0" y="0"/>
            <a:ext cx="444825" cy="572700"/>
            <a:chOff x="0" y="0"/>
            <a:chExt cx="444825" cy="572700"/>
          </a:xfrm>
        </p:grpSpPr>
        <p:sp>
          <p:nvSpPr>
            <p:cNvPr id="145" name="Google Shape;145;p29"/>
            <p:cNvSpPr/>
            <p:nvPr/>
          </p:nvSpPr>
          <p:spPr>
            <a:xfrm>
              <a:off x="0" y="0"/>
              <a:ext cx="444825" cy="572700"/>
            </a:xfrm>
            <a:prstGeom prst="flowChartOffpageConnector">
              <a:avLst/>
            </a:prstGeom>
            <a:solidFill>
              <a:srgbClr val="FAAC27"/>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pic>
          <p:nvPicPr>
            <p:cNvPr id="146" name="Google Shape;146;p29"/>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147" name="Google Shape;147;p29"/>
          <p:cNvSpPr txBox="1"/>
          <p:nvPr>
            <p:ph type="ctr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00"/>
              <a:buNone/>
            </a:pPr>
            <a:r>
              <a:rPr lang="en" sz="2700">
                <a:solidFill>
                  <a:srgbClr val="F9FAEA"/>
                </a:solidFill>
                <a:latin typeface="Montserrat SemiBold"/>
                <a:ea typeface="Montserrat SemiBold"/>
                <a:cs typeface="Montserrat SemiBold"/>
                <a:sym typeface="Montserrat SemiBold"/>
              </a:rPr>
              <a:t>Organic Farming Research Foundation</a:t>
            </a:r>
            <a:endParaRPr sz="2700">
              <a:solidFill>
                <a:srgbClr val="F9FAEA"/>
              </a:solidFill>
              <a:latin typeface="Montserrat SemiBold"/>
              <a:ea typeface="Montserrat SemiBold"/>
              <a:cs typeface="Montserrat SemiBold"/>
              <a:sym typeface="Montserrat SemiBold"/>
            </a:endParaRPr>
          </a:p>
        </p:txBody>
      </p:sp>
      <p:pic>
        <p:nvPicPr>
          <p:cNvPr id="148" name="Google Shape;148;p29"/>
          <p:cNvPicPr preferRelativeResize="0"/>
          <p:nvPr/>
        </p:nvPicPr>
        <p:blipFill rotWithShape="1">
          <a:blip r:embed="rId5">
            <a:alphaModFix/>
          </a:blip>
          <a:srcRect b="8298" l="66956" r="0" t="52185"/>
          <a:stretch/>
        </p:blipFill>
        <p:spPr>
          <a:xfrm>
            <a:off x="6160813" y="1137522"/>
            <a:ext cx="2132400" cy="1434228"/>
          </a:xfrm>
          <a:prstGeom prst="rect">
            <a:avLst/>
          </a:prstGeom>
          <a:noFill/>
          <a:ln>
            <a:noFill/>
          </a:ln>
        </p:spPr>
      </p:pic>
      <p:pic>
        <p:nvPicPr>
          <p:cNvPr id="149" name="Google Shape;149;p29"/>
          <p:cNvPicPr preferRelativeResize="0"/>
          <p:nvPr/>
        </p:nvPicPr>
        <p:blipFill rotWithShape="1">
          <a:blip r:embed="rId5">
            <a:alphaModFix/>
          </a:blip>
          <a:srcRect b="54764" l="32948" r="32951" t="4457"/>
          <a:stretch/>
        </p:blipFill>
        <p:spPr>
          <a:xfrm>
            <a:off x="3486913" y="1137522"/>
            <a:ext cx="2132400" cy="1434228"/>
          </a:xfrm>
          <a:prstGeom prst="rect">
            <a:avLst/>
          </a:prstGeom>
          <a:noFill/>
          <a:ln>
            <a:noFill/>
          </a:ln>
        </p:spPr>
      </p:pic>
      <p:sp>
        <p:nvSpPr>
          <p:cNvPr id="150" name="Google Shape;150;p29"/>
          <p:cNvSpPr txBox="1"/>
          <p:nvPr/>
        </p:nvSpPr>
        <p:spPr>
          <a:xfrm>
            <a:off x="1010913" y="2571750"/>
            <a:ext cx="1967400" cy="4800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rgbClr val="000000"/>
              </a:buClr>
              <a:buSzPts val="2300"/>
              <a:buFont typeface="Arial"/>
              <a:buNone/>
            </a:pPr>
            <a:r>
              <a:rPr b="1" i="0" lang="en" sz="2300" u="none" cap="none" strike="noStrike">
                <a:solidFill>
                  <a:srgbClr val="F9FAEA"/>
                </a:solidFill>
                <a:latin typeface="Montserrat"/>
                <a:ea typeface="Montserrat"/>
                <a:cs typeface="Montserrat"/>
                <a:sym typeface="Montserrat"/>
              </a:rPr>
              <a:t>ADVOCACY</a:t>
            </a:r>
            <a:endParaRPr b="0" i="0" sz="2300" u="none" cap="none" strike="noStrike">
              <a:solidFill>
                <a:srgbClr val="F9FAEA"/>
              </a:solidFill>
              <a:latin typeface="Montserrat Medium"/>
              <a:ea typeface="Montserrat Medium"/>
              <a:cs typeface="Montserrat Medium"/>
              <a:sym typeface="Montserrat Medium"/>
            </a:endParaRPr>
          </a:p>
        </p:txBody>
      </p:sp>
      <p:sp>
        <p:nvSpPr>
          <p:cNvPr id="151" name="Google Shape;151;p29"/>
          <p:cNvSpPr txBox="1"/>
          <p:nvPr/>
        </p:nvSpPr>
        <p:spPr>
          <a:xfrm>
            <a:off x="889713" y="2975550"/>
            <a:ext cx="22098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9FAEA"/>
                </a:solidFill>
                <a:latin typeface="Montserrat"/>
                <a:ea typeface="Montserrat"/>
                <a:cs typeface="Montserrat"/>
                <a:sym typeface="Montserrat"/>
              </a:rPr>
              <a:t>OFRF advocates for federal programs and policies that support the unique needs of organic agriculture, ensuring the voices of organic farmers and ranchers are heard in Washington, D.C. We work to ensure policy makers know the challenges organic producers face as well as the environmental benefits.</a:t>
            </a:r>
            <a:endParaRPr b="0" i="0" sz="1300" u="none" cap="none" strike="noStrike">
              <a:solidFill>
                <a:srgbClr val="000000"/>
              </a:solidFill>
              <a:latin typeface="Montserrat"/>
              <a:ea typeface="Montserrat"/>
              <a:cs typeface="Montserrat"/>
              <a:sym typeface="Montserrat"/>
            </a:endParaRPr>
          </a:p>
        </p:txBody>
      </p:sp>
      <p:sp>
        <p:nvSpPr>
          <p:cNvPr id="152" name="Google Shape;152;p29"/>
          <p:cNvSpPr txBox="1"/>
          <p:nvPr/>
        </p:nvSpPr>
        <p:spPr>
          <a:xfrm>
            <a:off x="3569413" y="2571750"/>
            <a:ext cx="1967400" cy="4800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rgbClr val="000000"/>
              </a:buClr>
              <a:buSzPts val="2300"/>
              <a:buFont typeface="Arial"/>
              <a:buNone/>
            </a:pPr>
            <a:r>
              <a:rPr b="1" i="0" lang="en" sz="2300" u="none" cap="none" strike="noStrike">
                <a:solidFill>
                  <a:srgbClr val="F9FAEA"/>
                </a:solidFill>
                <a:latin typeface="Montserrat"/>
                <a:ea typeface="Montserrat"/>
                <a:cs typeface="Montserrat"/>
                <a:sym typeface="Montserrat"/>
              </a:rPr>
              <a:t>RESEARCH</a:t>
            </a:r>
            <a:endParaRPr b="0" i="0" sz="2300" u="none" cap="none" strike="noStrike">
              <a:solidFill>
                <a:srgbClr val="F9FAEA"/>
              </a:solidFill>
              <a:latin typeface="Montserrat Medium"/>
              <a:ea typeface="Montserrat Medium"/>
              <a:cs typeface="Montserrat Medium"/>
              <a:sym typeface="Montserrat Medium"/>
            </a:endParaRPr>
          </a:p>
        </p:txBody>
      </p:sp>
      <p:sp>
        <p:nvSpPr>
          <p:cNvPr id="153" name="Google Shape;153;p29"/>
          <p:cNvSpPr txBox="1"/>
          <p:nvPr/>
        </p:nvSpPr>
        <p:spPr>
          <a:xfrm>
            <a:off x="3448213" y="2975550"/>
            <a:ext cx="22098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9FAEA"/>
                </a:solidFill>
                <a:latin typeface="Montserrat"/>
                <a:ea typeface="Montserrat"/>
                <a:cs typeface="Montserrat"/>
                <a:sym typeface="Montserrat"/>
              </a:rPr>
              <a:t>OFRF identifies and funds innovative on-farm research that advances scientific knowledge, and the ecological and economic prosperity of organic farming. Our research grant program provides seed funding for researchers and farmers to find solutions to the top challenges facing organic farmers and ranchers today.</a:t>
            </a:r>
            <a:endParaRPr b="0" i="0" sz="1300" u="none" cap="none" strike="noStrike">
              <a:solidFill>
                <a:srgbClr val="000000"/>
              </a:solidFill>
              <a:latin typeface="Montserrat"/>
              <a:ea typeface="Montserrat"/>
              <a:cs typeface="Montserrat"/>
              <a:sym typeface="Montserrat"/>
            </a:endParaRPr>
          </a:p>
        </p:txBody>
      </p:sp>
      <p:sp>
        <p:nvSpPr>
          <p:cNvPr id="154" name="Google Shape;154;p29"/>
          <p:cNvSpPr txBox="1"/>
          <p:nvPr/>
        </p:nvSpPr>
        <p:spPr>
          <a:xfrm>
            <a:off x="6160813" y="2571750"/>
            <a:ext cx="2132400" cy="4800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rgbClr val="000000"/>
              </a:buClr>
              <a:buSzPts val="2300"/>
              <a:buFont typeface="Arial"/>
              <a:buNone/>
            </a:pPr>
            <a:r>
              <a:rPr b="1" i="0" lang="en" sz="2300" u="none" cap="none" strike="noStrike">
                <a:solidFill>
                  <a:srgbClr val="F9FAEA"/>
                </a:solidFill>
                <a:latin typeface="Montserrat"/>
                <a:ea typeface="Montserrat"/>
                <a:cs typeface="Montserrat"/>
                <a:sym typeface="Montserrat"/>
              </a:rPr>
              <a:t>EDUCATION</a:t>
            </a:r>
            <a:endParaRPr b="0" i="0" sz="2300" u="none" cap="none" strike="noStrike">
              <a:solidFill>
                <a:srgbClr val="F9FAEA"/>
              </a:solidFill>
              <a:latin typeface="Montserrat Medium"/>
              <a:ea typeface="Montserrat Medium"/>
              <a:cs typeface="Montserrat Medium"/>
              <a:sym typeface="Montserrat Medium"/>
            </a:endParaRPr>
          </a:p>
        </p:txBody>
      </p:sp>
      <p:sp>
        <p:nvSpPr>
          <p:cNvPr id="155" name="Google Shape;155;p29"/>
          <p:cNvSpPr txBox="1"/>
          <p:nvPr/>
        </p:nvSpPr>
        <p:spPr>
          <a:xfrm>
            <a:off x="6122113" y="2975550"/>
            <a:ext cx="22098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9FAEA"/>
                </a:solidFill>
                <a:latin typeface="Montserrat"/>
                <a:ea typeface="Montserrat"/>
                <a:cs typeface="Montserrat"/>
                <a:sym typeface="Montserrat"/>
              </a:rPr>
              <a:t>OFRF translates research findings into free resources and educational materials that help organic farmers and ranchers implement best practices. We collaborate with farmers across North America to create and share these practical tools and platforms with the goal of advancing organic agriculture.</a:t>
            </a:r>
            <a:endParaRPr b="0" i="0" sz="1300" u="none" cap="none" strike="noStrike">
              <a:solidFill>
                <a:srgbClr val="000000"/>
              </a:solidFill>
              <a:latin typeface="Montserrat"/>
              <a:ea typeface="Montserrat"/>
              <a:cs typeface="Montserrat"/>
              <a:sym typeface="Montserrat"/>
            </a:endParaRPr>
          </a:p>
        </p:txBody>
      </p:sp>
      <p:pic>
        <p:nvPicPr>
          <p:cNvPr id="156" name="Google Shape;156;p29"/>
          <p:cNvPicPr preferRelativeResize="0"/>
          <p:nvPr/>
        </p:nvPicPr>
        <p:blipFill rotWithShape="1">
          <a:blip r:embed="rId6">
            <a:alphaModFix/>
          </a:blip>
          <a:srcRect b="0" l="0" r="0" t="10321"/>
          <a:stretch/>
        </p:blipFill>
        <p:spPr>
          <a:xfrm>
            <a:off x="928413" y="1137524"/>
            <a:ext cx="2132400" cy="143421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56"/>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461" name="Google Shape;461;p56"/>
          <p:cNvGrpSpPr/>
          <p:nvPr/>
        </p:nvGrpSpPr>
        <p:grpSpPr>
          <a:xfrm>
            <a:off x="-109850" y="-61800"/>
            <a:ext cx="613013" cy="837345"/>
            <a:chOff x="0" y="0"/>
            <a:chExt cx="444825" cy="572700"/>
          </a:xfrm>
        </p:grpSpPr>
        <p:sp>
          <p:nvSpPr>
            <p:cNvPr id="462" name="Google Shape;462;p56"/>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63" name="Google Shape;463;p56"/>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64" name="Google Shape;464;p56"/>
          <p:cNvSpPr txBox="1"/>
          <p:nvPr/>
        </p:nvSpPr>
        <p:spPr>
          <a:xfrm>
            <a:off x="494252" y="55800"/>
            <a:ext cx="8155500" cy="859800"/>
          </a:xfrm>
          <a:prstGeom prst="rect">
            <a:avLst/>
          </a:prstGeom>
          <a:noFill/>
          <a:ln>
            <a:noFill/>
          </a:ln>
        </p:spPr>
        <p:txBody>
          <a:bodyPr anchorCtr="0" anchor="ctr" bIns="45700" lIns="91425" spcFirstLastPara="1" rIns="91425" wrap="square" tIns="45700">
            <a:normAutofit lnSpcReduction="10000"/>
          </a:bodyPr>
          <a:lstStyle/>
          <a:p>
            <a:pPr indent="0" lvl="0" marL="0" rtl="0" algn="l">
              <a:spcBef>
                <a:spcPts val="0"/>
              </a:spcBef>
              <a:spcAft>
                <a:spcPts val="0"/>
              </a:spcAft>
              <a:buClr>
                <a:schemeClr val="dk1"/>
              </a:buClr>
              <a:buSzPts val="1100"/>
              <a:buFont typeface="Arial"/>
              <a:buNone/>
            </a:pPr>
            <a:r>
              <a:rPr lang="en" sz="3100">
                <a:solidFill>
                  <a:schemeClr val="lt1"/>
                </a:solidFill>
                <a:latin typeface="Montserrat SemiBold"/>
                <a:ea typeface="Montserrat SemiBold"/>
                <a:cs typeface="Montserrat SemiBold"/>
                <a:sym typeface="Montserrat SemiBold"/>
              </a:rPr>
              <a:t>§ 205.236 Origin of livestock</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ts val="935"/>
              <a:buNone/>
            </a:pPr>
            <a:r>
              <a:t/>
            </a:r>
            <a:endParaRPr sz="2400">
              <a:solidFill>
                <a:schemeClr val="lt1"/>
              </a:solidFill>
              <a:latin typeface="Montserrat SemiBold"/>
              <a:ea typeface="Montserrat SemiBold"/>
              <a:cs typeface="Montserrat SemiBold"/>
              <a:sym typeface="Montserrat SemiBold"/>
            </a:endParaRPr>
          </a:p>
        </p:txBody>
      </p:sp>
      <p:sp>
        <p:nvSpPr>
          <p:cNvPr id="465" name="Google Shape;465;p56"/>
          <p:cNvSpPr txBox="1"/>
          <p:nvPr/>
        </p:nvSpPr>
        <p:spPr>
          <a:xfrm>
            <a:off x="0" y="934803"/>
            <a:ext cx="5316900" cy="3618000"/>
          </a:xfrm>
          <a:prstGeom prst="rect">
            <a:avLst/>
          </a:prstGeom>
          <a:noFill/>
          <a:ln>
            <a:noFill/>
          </a:ln>
        </p:spPr>
        <p:txBody>
          <a:bodyPr anchorCtr="0" anchor="t" bIns="91425" lIns="91425" spcFirstLastPara="1" rIns="91425" wrap="square" tIns="91425">
            <a:noAutofit/>
          </a:bodyPr>
          <a:lstStyle/>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Livestock sold or labeled as organic must be under continuous organic management </a:t>
            </a:r>
            <a:r>
              <a:rPr b="1" lang="en" sz="1700">
                <a:solidFill>
                  <a:schemeClr val="lt1"/>
                </a:solidFill>
                <a:latin typeface="Montserrat"/>
                <a:ea typeface="Montserrat"/>
                <a:cs typeface="Montserrat"/>
                <a:sym typeface="Montserrat"/>
              </a:rPr>
              <a:t>from the last third of gestation</a:t>
            </a:r>
            <a:endParaRPr b="1" sz="1700">
              <a:solidFill>
                <a:schemeClr val="lt1"/>
              </a:solidFill>
              <a:latin typeface="Montserrat"/>
              <a:ea typeface="Montserrat"/>
              <a:cs typeface="Montserrat"/>
              <a:sym typeface="Montserrat"/>
            </a:endParaRPr>
          </a:p>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For poultry, continuous organic management must begin no later than </a:t>
            </a:r>
            <a:r>
              <a:rPr b="1" lang="en" sz="1700">
                <a:solidFill>
                  <a:schemeClr val="lt1"/>
                </a:solidFill>
                <a:latin typeface="Montserrat"/>
                <a:ea typeface="Montserrat"/>
                <a:cs typeface="Montserrat"/>
                <a:sym typeface="Montserrat"/>
              </a:rPr>
              <a:t>the second day of life</a:t>
            </a:r>
            <a:endParaRPr b="1" sz="1700">
              <a:solidFill>
                <a:schemeClr val="lt1"/>
              </a:solidFill>
              <a:latin typeface="Montserrat"/>
              <a:ea typeface="Montserrat"/>
              <a:cs typeface="Montserrat"/>
              <a:sym typeface="Montserrat"/>
            </a:endParaRPr>
          </a:p>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Dairy animals must be under continuous organic management for a minimum of 12 months immediately prior to production of milk</a:t>
            </a:r>
            <a:endParaRPr sz="1700">
              <a:solidFill>
                <a:schemeClr val="lt1"/>
              </a:solidFill>
              <a:latin typeface="Montserrat"/>
              <a:ea typeface="Montserrat"/>
              <a:cs typeface="Montserrat"/>
              <a:sym typeface="Montserrat"/>
            </a:endParaRPr>
          </a:p>
          <a:p>
            <a:pPr indent="-336550" lvl="0" marL="457200" rtl="0" algn="l">
              <a:spcBef>
                <a:spcPts val="1000"/>
              </a:spcBef>
              <a:spcAft>
                <a:spcPts val="600"/>
              </a:spcAft>
              <a:buClr>
                <a:schemeClr val="lt1"/>
              </a:buClr>
              <a:buSzPts val="1700"/>
              <a:buFont typeface="Montserrat"/>
              <a:buChar char="●"/>
            </a:pPr>
            <a:r>
              <a:rPr lang="en" sz="1700">
                <a:solidFill>
                  <a:schemeClr val="lt1"/>
                </a:solidFill>
                <a:latin typeface="Montserrat"/>
                <a:ea typeface="Montserrat"/>
                <a:cs typeface="Montserrat"/>
                <a:sym typeface="Montserrat"/>
              </a:rPr>
              <a:t>Animals in transition to organic must be outlined in the OSP</a:t>
            </a:r>
            <a:endParaRPr sz="1600">
              <a:solidFill>
                <a:schemeClr val="lt1"/>
              </a:solidFill>
              <a:latin typeface="Montserrat"/>
              <a:ea typeface="Montserrat"/>
              <a:cs typeface="Montserrat"/>
              <a:sym typeface="Montserrat"/>
            </a:endParaRPr>
          </a:p>
        </p:txBody>
      </p:sp>
      <p:pic>
        <p:nvPicPr>
          <p:cNvPr id="466" name="Google Shape;466;p56"/>
          <p:cNvPicPr preferRelativeResize="0"/>
          <p:nvPr/>
        </p:nvPicPr>
        <p:blipFill>
          <a:blip r:embed="rId5">
            <a:alphaModFix/>
          </a:blip>
          <a:stretch>
            <a:fillRect/>
          </a:stretch>
        </p:blipFill>
        <p:spPr>
          <a:xfrm>
            <a:off x="5428225" y="934800"/>
            <a:ext cx="3715774" cy="24780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57"/>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472" name="Google Shape;472;p57"/>
          <p:cNvGrpSpPr/>
          <p:nvPr/>
        </p:nvGrpSpPr>
        <p:grpSpPr>
          <a:xfrm>
            <a:off x="0" y="0"/>
            <a:ext cx="613013" cy="837345"/>
            <a:chOff x="0" y="0"/>
            <a:chExt cx="444825" cy="572700"/>
          </a:xfrm>
        </p:grpSpPr>
        <p:sp>
          <p:nvSpPr>
            <p:cNvPr id="473" name="Google Shape;473;p57"/>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74" name="Google Shape;474;p57"/>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75" name="Google Shape;475;p57"/>
          <p:cNvSpPr txBox="1"/>
          <p:nvPr/>
        </p:nvSpPr>
        <p:spPr>
          <a:xfrm>
            <a:off x="813175" y="155475"/>
            <a:ext cx="8266200" cy="1024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 sz="3100">
                <a:solidFill>
                  <a:schemeClr val="lt1"/>
                </a:solidFill>
                <a:latin typeface="Montserrat SemiBold"/>
                <a:ea typeface="Montserrat SemiBold"/>
                <a:cs typeface="Montserrat SemiBold"/>
                <a:sym typeface="Montserrat SemiBold"/>
              </a:rPr>
              <a:t>§ 205.237 Livestock feed</a:t>
            </a:r>
            <a:endParaRPr sz="3100">
              <a:solidFill>
                <a:schemeClr val="lt1"/>
              </a:solidFill>
              <a:latin typeface="Montserrat SemiBold"/>
              <a:ea typeface="Montserrat SemiBold"/>
              <a:cs typeface="Montserrat SemiBold"/>
              <a:sym typeface="Montserrat SemiBold"/>
            </a:endParaRPr>
          </a:p>
          <a:p>
            <a:pPr indent="0" lvl="0" marL="0" rtl="0" algn="ctr">
              <a:lnSpc>
                <a:spcPct val="70000"/>
              </a:lnSpc>
              <a:spcBef>
                <a:spcPts val="0"/>
              </a:spcBef>
              <a:spcAft>
                <a:spcPts val="0"/>
              </a:spcAft>
              <a:buNone/>
            </a:pPr>
            <a:r>
              <a:t/>
            </a:r>
            <a:endParaRPr sz="3500">
              <a:solidFill>
                <a:schemeClr val="lt1"/>
              </a:solidFill>
              <a:latin typeface="Montserrat SemiBold"/>
              <a:ea typeface="Montserrat SemiBold"/>
              <a:cs typeface="Montserrat SemiBold"/>
              <a:sym typeface="Montserrat SemiBold"/>
            </a:endParaRPr>
          </a:p>
        </p:txBody>
      </p:sp>
      <p:sp>
        <p:nvSpPr>
          <p:cNvPr id="476" name="Google Shape;476;p57"/>
          <p:cNvSpPr txBox="1"/>
          <p:nvPr/>
        </p:nvSpPr>
        <p:spPr>
          <a:xfrm>
            <a:off x="152075" y="497907"/>
            <a:ext cx="4286700" cy="3576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b="1" sz="2100">
              <a:solidFill>
                <a:srgbClr val="000000"/>
              </a:solidFill>
              <a:latin typeface="EB Garamond"/>
              <a:ea typeface="EB Garamond"/>
              <a:cs typeface="EB Garamond"/>
              <a:sym typeface="EB Garamond"/>
            </a:endParaRPr>
          </a:p>
          <a:p>
            <a:pPr indent="-355600" lvl="0" marL="457200" rtl="0" algn="l">
              <a:spcBef>
                <a:spcPts val="100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Ration of pasture, forage</a:t>
            </a:r>
            <a:r>
              <a:rPr lang="en" sz="2000">
                <a:solidFill>
                  <a:schemeClr val="lt1"/>
                </a:solidFill>
                <a:latin typeface="Montserrat"/>
                <a:ea typeface="Montserrat"/>
                <a:cs typeface="Montserrat"/>
                <a:sym typeface="Montserrat"/>
              </a:rPr>
              <a:t>, feed and any needed concentrates</a:t>
            </a:r>
            <a:r>
              <a:rPr lang="en" sz="2000">
                <a:solidFill>
                  <a:schemeClr val="lt1"/>
                </a:solidFill>
                <a:latin typeface="Montserrat"/>
                <a:ea typeface="Montserrat"/>
                <a:cs typeface="Montserrat"/>
                <a:sym typeface="Montserrat"/>
              </a:rPr>
              <a:t>, produced and handled </a:t>
            </a:r>
            <a:r>
              <a:rPr b="1" lang="en" sz="2000">
                <a:solidFill>
                  <a:schemeClr val="lt1"/>
                </a:solidFill>
                <a:latin typeface="Montserrat"/>
                <a:ea typeface="Montserrat"/>
                <a:cs typeface="Montserrat"/>
                <a:sym typeface="Montserrat"/>
              </a:rPr>
              <a:t>organically</a:t>
            </a:r>
            <a:r>
              <a:rPr lang="en" sz="2000">
                <a:solidFill>
                  <a:schemeClr val="lt1"/>
                </a:solidFill>
                <a:latin typeface="Montserrat"/>
                <a:ea typeface="Montserrat"/>
                <a:cs typeface="Montserrat"/>
                <a:sym typeface="Montserrat"/>
              </a:rPr>
              <a:t> </a:t>
            </a:r>
            <a:endParaRPr sz="2000">
              <a:solidFill>
                <a:schemeClr val="lt1"/>
              </a:solidFill>
              <a:latin typeface="Montserrat"/>
              <a:ea typeface="Montserrat"/>
              <a:cs typeface="Montserrat"/>
              <a:sym typeface="Montserrat"/>
            </a:endParaRPr>
          </a:p>
          <a:p>
            <a:pPr indent="-355600" lvl="0" marL="457200" rtl="0" algn="l">
              <a:spcBef>
                <a:spcPts val="100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Ruminant animals shall graze </a:t>
            </a:r>
            <a:r>
              <a:rPr b="1" lang="en" sz="2000">
                <a:solidFill>
                  <a:schemeClr val="lt1"/>
                </a:solidFill>
                <a:latin typeface="Montserrat"/>
                <a:ea typeface="Montserrat"/>
                <a:cs typeface="Montserrat"/>
                <a:sym typeface="Montserrat"/>
              </a:rPr>
              <a:t>no less than 120 days</a:t>
            </a:r>
            <a:r>
              <a:rPr lang="en" sz="2000">
                <a:solidFill>
                  <a:schemeClr val="lt1"/>
                </a:solidFill>
                <a:latin typeface="Montserrat"/>
                <a:ea typeface="Montserrat"/>
                <a:cs typeface="Montserrat"/>
                <a:sym typeface="Montserrat"/>
              </a:rPr>
              <a:t> per calendar year (may not be continuous due to weather/climate) </a:t>
            </a:r>
            <a:endParaRPr sz="2000">
              <a:solidFill>
                <a:schemeClr val="lt1"/>
              </a:solidFill>
              <a:latin typeface="Montserrat"/>
              <a:ea typeface="Montserrat"/>
              <a:cs typeface="Montserrat"/>
              <a:sym typeface="Montserrat"/>
            </a:endParaRPr>
          </a:p>
          <a:p>
            <a:pPr indent="-355600" lvl="0" marL="457200" rtl="0" algn="l">
              <a:spcBef>
                <a:spcPts val="1000"/>
              </a:spcBef>
              <a:spcAft>
                <a:spcPts val="600"/>
              </a:spcAft>
              <a:buClr>
                <a:schemeClr val="lt1"/>
              </a:buClr>
              <a:buSzPts val="2000"/>
              <a:buFont typeface="Montserrat"/>
              <a:buChar char="●"/>
            </a:pPr>
            <a:r>
              <a:rPr b="1" lang="en" sz="2000">
                <a:solidFill>
                  <a:schemeClr val="lt1"/>
                </a:solidFill>
                <a:latin typeface="Montserrat"/>
                <a:ea typeface="Montserrat"/>
                <a:cs typeface="Montserrat"/>
                <a:sym typeface="Montserrat"/>
              </a:rPr>
              <a:t>Not less than 30% of dry matter intake from </a:t>
            </a:r>
            <a:r>
              <a:rPr b="1" lang="en" sz="2000">
                <a:solidFill>
                  <a:schemeClr val="lt1"/>
                </a:solidFill>
                <a:latin typeface="Montserrat"/>
                <a:ea typeface="Montserrat"/>
                <a:cs typeface="Montserrat"/>
                <a:sym typeface="Montserrat"/>
              </a:rPr>
              <a:t>grazing</a:t>
            </a:r>
            <a:endParaRPr b="1" sz="2000">
              <a:solidFill>
                <a:schemeClr val="lt1"/>
              </a:solidFill>
              <a:latin typeface="Montserrat"/>
              <a:ea typeface="Montserrat"/>
              <a:cs typeface="Montserrat"/>
              <a:sym typeface="Montserrat"/>
            </a:endParaRPr>
          </a:p>
        </p:txBody>
      </p:sp>
      <p:pic>
        <p:nvPicPr>
          <p:cNvPr id="477" name="Google Shape;477;p57"/>
          <p:cNvPicPr preferRelativeResize="0"/>
          <p:nvPr/>
        </p:nvPicPr>
        <p:blipFill>
          <a:blip r:embed="rId5">
            <a:alphaModFix/>
          </a:blip>
          <a:stretch>
            <a:fillRect/>
          </a:stretch>
        </p:blipFill>
        <p:spPr>
          <a:xfrm>
            <a:off x="4855446" y="1555625"/>
            <a:ext cx="3926326" cy="2618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58"/>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483" name="Google Shape;483;p58"/>
          <p:cNvGrpSpPr/>
          <p:nvPr/>
        </p:nvGrpSpPr>
        <p:grpSpPr>
          <a:xfrm>
            <a:off x="-109850" y="-61800"/>
            <a:ext cx="613013" cy="837345"/>
            <a:chOff x="0" y="0"/>
            <a:chExt cx="444825" cy="572700"/>
          </a:xfrm>
        </p:grpSpPr>
        <p:sp>
          <p:nvSpPr>
            <p:cNvPr id="484" name="Google Shape;484;p58"/>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85" name="Google Shape;485;p58"/>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86" name="Google Shape;486;p58"/>
          <p:cNvSpPr txBox="1"/>
          <p:nvPr/>
        </p:nvSpPr>
        <p:spPr>
          <a:xfrm>
            <a:off x="866373" y="194376"/>
            <a:ext cx="9144000" cy="7158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spcBef>
                <a:spcPts val="0"/>
              </a:spcBef>
              <a:spcAft>
                <a:spcPts val="0"/>
              </a:spcAft>
              <a:buClr>
                <a:schemeClr val="dk1"/>
              </a:buClr>
              <a:buSzPct val="35483"/>
              <a:buFont typeface="Arial"/>
              <a:buNone/>
            </a:pPr>
            <a:r>
              <a:rPr lang="en" sz="3100">
                <a:solidFill>
                  <a:schemeClr val="lt1"/>
                </a:solidFill>
                <a:latin typeface="Montserrat SemiBold"/>
                <a:ea typeface="Montserrat SemiBold"/>
                <a:cs typeface="Montserrat SemiBold"/>
                <a:sym typeface="Montserrat SemiBold"/>
              </a:rPr>
              <a:t>§ 205.238 Livestock care and production</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ct val="29218"/>
              <a:buNone/>
            </a:pPr>
            <a:r>
              <a:t/>
            </a:r>
            <a:endParaRPr sz="3200">
              <a:solidFill>
                <a:schemeClr val="lt1"/>
              </a:solidFill>
              <a:latin typeface="Montserrat SemiBold"/>
              <a:ea typeface="Montserrat SemiBold"/>
              <a:cs typeface="Montserrat SemiBold"/>
              <a:sym typeface="Montserrat SemiBold"/>
            </a:endParaRPr>
          </a:p>
        </p:txBody>
      </p:sp>
      <p:sp>
        <p:nvSpPr>
          <p:cNvPr id="487" name="Google Shape;487;p58"/>
          <p:cNvSpPr txBox="1"/>
          <p:nvPr/>
        </p:nvSpPr>
        <p:spPr>
          <a:xfrm>
            <a:off x="208225" y="910175"/>
            <a:ext cx="4572600" cy="3576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 sz="2000">
                <a:solidFill>
                  <a:schemeClr val="lt1"/>
                </a:solidFill>
                <a:latin typeface="Montserrat"/>
                <a:ea typeface="Montserrat"/>
                <a:cs typeface="Montserrat"/>
                <a:sym typeface="Montserrat"/>
              </a:rPr>
              <a:t>General rules:</a:t>
            </a:r>
            <a:endParaRPr sz="2000">
              <a:solidFill>
                <a:schemeClr val="lt1"/>
              </a:solidFill>
              <a:latin typeface="Montserrat"/>
              <a:ea typeface="Montserrat"/>
              <a:cs typeface="Montserrat"/>
              <a:sym typeface="Montserrat"/>
            </a:endParaRPr>
          </a:p>
          <a:p>
            <a:pPr indent="-355600" lvl="0" marL="457200" rtl="0" algn="l">
              <a:spcBef>
                <a:spcPts val="100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Preventive health care, including: species selection, sufficient feed to meet nutrition, housing, freedom of movement</a:t>
            </a:r>
            <a:endParaRPr sz="2000">
              <a:solidFill>
                <a:schemeClr val="lt1"/>
              </a:solidFill>
              <a:latin typeface="Montserrat"/>
              <a:ea typeface="Montserrat"/>
              <a:cs typeface="Montserrat"/>
              <a:sym typeface="Montserrat"/>
            </a:endParaRPr>
          </a:p>
          <a:p>
            <a:pPr indent="-355600" lvl="0" marL="457200" rtl="0" algn="l">
              <a:spcBef>
                <a:spcPts val="100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Physical alterations for identification purposes only</a:t>
            </a:r>
            <a:endParaRPr sz="2000">
              <a:solidFill>
                <a:schemeClr val="lt1"/>
              </a:solidFill>
              <a:latin typeface="Montserrat"/>
              <a:ea typeface="Montserrat"/>
              <a:cs typeface="Montserrat"/>
              <a:sym typeface="Montserrat"/>
            </a:endParaRPr>
          </a:p>
          <a:p>
            <a:pPr indent="-355600" lvl="0" marL="457200" rtl="0" algn="l">
              <a:spcBef>
                <a:spcPts val="1000"/>
              </a:spcBef>
              <a:spcAft>
                <a:spcPts val="600"/>
              </a:spcAft>
              <a:buClr>
                <a:schemeClr val="lt1"/>
              </a:buClr>
              <a:buSzPts val="2000"/>
              <a:buFont typeface="Montserrat"/>
              <a:buChar char="●"/>
            </a:pPr>
            <a:r>
              <a:rPr lang="en" sz="2000">
                <a:solidFill>
                  <a:schemeClr val="lt1"/>
                </a:solidFill>
                <a:latin typeface="Montserrat"/>
                <a:ea typeface="Montserrat"/>
                <a:cs typeface="Montserrat"/>
                <a:sym typeface="Montserrat"/>
              </a:rPr>
              <a:t>Parasite prevention plan</a:t>
            </a:r>
            <a:endParaRPr sz="2000">
              <a:solidFill>
                <a:schemeClr val="lt1"/>
              </a:solidFill>
              <a:latin typeface="Montserrat"/>
              <a:ea typeface="Montserrat"/>
              <a:cs typeface="Montserrat"/>
              <a:sym typeface="Montserrat"/>
            </a:endParaRPr>
          </a:p>
        </p:txBody>
      </p:sp>
      <p:pic>
        <p:nvPicPr>
          <p:cNvPr id="488" name="Google Shape;488;p58"/>
          <p:cNvPicPr preferRelativeResize="0"/>
          <p:nvPr/>
        </p:nvPicPr>
        <p:blipFill>
          <a:blip r:embed="rId5">
            <a:alphaModFix/>
          </a:blip>
          <a:stretch>
            <a:fillRect/>
          </a:stretch>
        </p:blipFill>
        <p:spPr>
          <a:xfrm>
            <a:off x="4780821" y="1395925"/>
            <a:ext cx="4046049" cy="26983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59"/>
          <p:cNvPicPr preferRelativeResize="0"/>
          <p:nvPr/>
        </p:nvPicPr>
        <p:blipFill rotWithShape="1">
          <a:blip r:embed="rId3">
            <a:alphaModFix/>
          </a:blip>
          <a:srcRect b="0" l="0" r="0" t="0"/>
          <a:stretch/>
        </p:blipFill>
        <p:spPr>
          <a:xfrm>
            <a:off x="-109856" y="6"/>
            <a:ext cx="9363715" cy="5267087"/>
          </a:xfrm>
          <a:prstGeom prst="rect">
            <a:avLst/>
          </a:prstGeom>
          <a:noFill/>
          <a:ln>
            <a:noFill/>
          </a:ln>
        </p:spPr>
      </p:pic>
      <p:grpSp>
        <p:nvGrpSpPr>
          <p:cNvPr id="494" name="Google Shape;494;p59"/>
          <p:cNvGrpSpPr/>
          <p:nvPr/>
        </p:nvGrpSpPr>
        <p:grpSpPr>
          <a:xfrm>
            <a:off x="-109850" y="0"/>
            <a:ext cx="613013" cy="837345"/>
            <a:chOff x="0" y="0"/>
            <a:chExt cx="444825" cy="572700"/>
          </a:xfrm>
        </p:grpSpPr>
        <p:sp>
          <p:nvSpPr>
            <p:cNvPr id="495" name="Google Shape;495;p59"/>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496" name="Google Shape;496;p59"/>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497" name="Google Shape;497;p59"/>
          <p:cNvSpPr txBox="1"/>
          <p:nvPr/>
        </p:nvSpPr>
        <p:spPr>
          <a:xfrm>
            <a:off x="665375" y="89700"/>
            <a:ext cx="8522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Montserrat SemiBold"/>
                <a:ea typeface="Montserrat SemiBold"/>
                <a:cs typeface="Montserrat SemiBold"/>
                <a:sym typeface="Montserrat SemiBold"/>
              </a:rPr>
              <a:t>§ 205.239 Livestock living conditions</a:t>
            </a:r>
            <a:endParaRPr sz="3100">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300">
              <a:solidFill>
                <a:schemeClr val="dk1"/>
              </a:solidFill>
            </a:endParaRPr>
          </a:p>
        </p:txBody>
      </p:sp>
      <p:sp>
        <p:nvSpPr>
          <p:cNvPr id="498" name="Google Shape;498;p59"/>
          <p:cNvSpPr txBox="1"/>
          <p:nvPr/>
        </p:nvSpPr>
        <p:spPr>
          <a:xfrm>
            <a:off x="191750" y="934225"/>
            <a:ext cx="4452300" cy="3576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 sz="1700">
                <a:solidFill>
                  <a:schemeClr val="lt1"/>
                </a:solidFill>
                <a:latin typeface="Montserrat"/>
                <a:ea typeface="Montserrat"/>
                <a:cs typeface="Montserrat"/>
                <a:sym typeface="Montserrat"/>
              </a:rPr>
              <a:t>General rules for all livestock include:</a:t>
            </a:r>
            <a:endParaRPr sz="1700">
              <a:solidFill>
                <a:schemeClr val="lt1"/>
              </a:solidFill>
              <a:latin typeface="Montserrat"/>
              <a:ea typeface="Montserrat"/>
              <a:cs typeface="Montserrat"/>
              <a:sym typeface="Montserrat"/>
            </a:endParaRPr>
          </a:p>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Living conditions meeting the needs of animal’s health and natural behavior</a:t>
            </a:r>
            <a:endParaRPr sz="1700">
              <a:solidFill>
                <a:schemeClr val="lt1"/>
              </a:solidFill>
              <a:latin typeface="Montserrat"/>
              <a:ea typeface="Montserrat"/>
              <a:cs typeface="Montserrat"/>
              <a:sym typeface="Montserrat"/>
            </a:endParaRPr>
          </a:p>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Year-round access to: outdoors, shade, shelter, exercise areas, fresh air, clean water for drinking, sunlight</a:t>
            </a:r>
            <a:endParaRPr sz="1700">
              <a:solidFill>
                <a:schemeClr val="lt1"/>
              </a:solidFill>
              <a:latin typeface="Montserrat"/>
              <a:ea typeface="Montserrat"/>
              <a:cs typeface="Montserrat"/>
              <a:sym typeface="Montserrat"/>
            </a:endParaRPr>
          </a:p>
          <a:p>
            <a:pPr indent="-336550" lvl="0" marL="457200" rtl="0" algn="l">
              <a:spcBef>
                <a:spcPts val="1000"/>
              </a:spcBef>
              <a:spcAft>
                <a:spcPts val="600"/>
              </a:spcAft>
              <a:buClr>
                <a:schemeClr val="lt1"/>
              </a:buClr>
              <a:buSzPts val="1700"/>
              <a:buFont typeface="Montserrat"/>
              <a:buChar char="●"/>
            </a:pPr>
            <a:r>
              <a:rPr lang="en" sz="1700">
                <a:solidFill>
                  <a:schemeClr val="lt1"/>
                </a:solidFill>
                <a:latin typeface="Montserrat"/>
                <a:ea typeface="Montserrat"/>
                <a:cs typeface="Montserrat"/>
                <a:sym typeface="Montserrat"/>
              </a:rPr>
              <a:t>Continuous confinement prohibited. Temporary confinement allowed for inclement weather, health conditions, breeding, 4-H/FFA events, shipping/sales</a:t>
            </a:r>
            <a:endParaRPr sz="1700">
              <a:solidFill>
                <a:schemeClr val="lt1"/>
              </a:solidFill>
              <a:latin typeface="Montserrat"/>
              <a:ea typeface="Montserrat"/>
              <a:cs typeface="Montserrat"/>
              <a:sym typeface="Montserrat"/>
            </a:endParaRPr>
          </a:p>
        </p:txBody>
      </p:sp>
      <p:pic>
        <p:nvPicPr>
          <p:cNvPr id="499" name="Google Shape;499;p59" title="organic-bedding-materials-and-its-effect-on-mastitis-in-cattle-2.png"/>
          <p:cNvPicPr preferRelativeResize="0"/>
          <p:nvPr/>
        </p:nvPicPr>
        <p:blipFill>
          <a:blip r:embed="rId5">
            <a:alphaModFix/>
          </a:blip>
          <a:stretch>
            <a:fillRect/>
          </a:stretch>
        </p:blipFill>
        <p:spPr>
          <a:xfrm>
            <a:off x="4814537" y="934226"/>
            <a:ext cx="4064724" cy="1740400"/>
          </a:xfrm>
          <a:prstGeom prst="rect">
            <a:avLst/>
          </a:prstGeom>
          <a:noFill/>
          <a:ln>
            <a:noFill/>
          </a:ln>
        </p:spPr>
      </p:pic>
      <p:pic>
        <p:nvPicPr>
          <p:cNvPr id="500" name="Google Shape;500;p59"/>
          <p:cNvPicPr preferRelativeResize="0"/>
          <p:nvPr/>
        </p:nvPicPr>
        <p:blipFill>
          <a:blip r:embed="rId6">
            <a:alphaModFix/>
          </a:blip>
          <a:stretch>
            <a:fillRect/>
          </a:stretch>
        </p:blipFill>
        <p:spPr>
          <a:xfrm>
            <a:off x="5335588" y="2884350"/>
            <a:ext cx="3022600" cy="22591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60"/>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506" name="Google Shape;506;p60"/>
          <p:cNvGrpSpPr/>
          <p:nvPr/>
        </p:nvGrpSpPr>
        <p:grpSpPr>
          <a:xfrm>
            <a:off x="0" y="0"/>
            <a:ext cx="613013" cy="837345"/>
            <a:chOff x="0" y="0"/>
            <a:chExt cx="444825" cy="572700"/>
          </a:xfrm>
        </p:grpSpPr>
        <p:sp>
          <p:nvSpPr>
            <p:cNvPr id="507" name="Google Shape;507;p60"/>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508" name="Google Shape;508;p60"/>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509" name="Google Shape;509;p60"/>
          <p:cNvSpPr txBox="1"/>
          <p:nvPr/>
        </p:nvSpPr>
        <p:spPr>
          <a:xfrm>
            <a:off x="813175" y="155475"/>
            <a:ext cx="8266200" cy="10242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spcBef>
                <a:spcPts val="0"/>
              </a:spcBef>
              <a:spcAft>
                <a:spcPts val="0"/>
              </a:spcAft>
              <a:buClr>
                <a:schemeClr val="dk1"/>
              </a:buClr>
              <a:buSzPct val="29824"/>
              <a:buFont typeface="Arial"/>
              <a:buNone/>
            </a:pPr>
            <a:r>
              <a:rPr lang="en" sz="3688">
                <a:solidFill>
                  <a:schemeClr val="lt1"/>
                </a:solidFill>
                <a:latin typeface="Montserrat SemiBold"/>
                <a:ea typeface="Montserrat SemiBold"/>
                <a:cs typeface="Montserrat SemiBold"/>
                <a:sym typeface="Montserrat SemiBold"/>
              </a:rPr>
              <a:t>§ 205.240 Pasture</a:t>
            </a:r>
            <a:endParaRPr sz="3688">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ct val="35483"/>
              <a:buFont typeface="Arial"/>
              <a:buNone/>
            </a:pPr>
            <a:r>
              <a:t/>
            </a:r>
            <a:endParaRPr sz="3100">
              <a:solidFill>
                <a:schemeClr val="lt1"/>
              </a:solidFill>
              <a:latin typeface="Montserrat SemiBold"/>
              <a:ea typeface="Montserrat SemiBold"/>
              <a:cs typeface="Montserrat SemiBold"/>
              <a:sym typeface="Montserrat SemiBold"/>
            </a:endParaRPr>
          </a:p>
          <a:p>
            <a:pPr indent="0" lvl="0" marL="0" rtl="0" algn="ctr">
              <a:lnSpc>
                <a:spcPct val="70000"/>
              </a:lnSpc>
              <a:spcBef>
                <a:spcPts val="0"/>
              </a:spcBef>
              <a:spcAft>
                <a:spcPts val="0"/>
              </a:spcAft>
              <a:buNone/>
            </a:pPr>
            <a:r>
              <a:t/>
            </a:r>
            <a:endParaRPr sz="3500">
              <a:solidFill>
                <a:schemeClr val="lt1"/>
              </a:solidFill>
              <a:latin typeface="Montserrat SemiBold"/>
              <a:ea typeface="Montserrat SemiBold"/>
              <a:cs typeface="Montserrat SemiBold"/>
              <a:sym typeface="Montserrat SemiBold"/>
            </a:endParaRPr>
          </a:p>
        </p:txBody>
      </p:sp>
      <p:sp>
        <p:nvSpPr>
          <p:cNvPr id="510" name="Google Shape;510;p60"/>
          <p:cNvSpPr txBox="1"/>
          <p:nvPr/>
        </p:nvSpPr>
        <p:spPr>
          <a:xfrm>
            <a:off x="163475" y="447483"/>
            <a:ext cx="4845600" cy="3576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b="1" sz="2100">
              <a:solidFill>
                <a:srgbClr val="000000"/>
              </a:solidFill>
              <a:latin typeface="EB Garamond"/>
              <a:ea typeface="EB Garamond"/>
              <a:cs typeface="EB Garamond"/>
              <a:sym typeface="EB Garamond"/>
            </a:endParaRPr>
          </a:p>
          <a:p>
            <a:pPr indent="-349250" lvl="0" marL="457200" rtl="0" algn="l">
              <a:spcBef>
                <a:spcPts val="100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Pasture plan must be included in OSP</a:t>
            </a:r>
            <a:endParaRPr sz="1900">
              <a:solidFill>
                <a:schemeClr val="lt1"/>
              </a:solidFill>
              <a:latin typeface="Montserrat"/>
              <a:ea typeface="Montserrat"/>
              <a:cs typeface="Montserrat"/>
              <a:sym typeface="Montserrat"/>
            </a:endParaRPr>
          </a:p>
          <a:p>
            <a:pPr indent="-349250" lvl="0" marL="457200" rtl="0" algn="l">
              <a:spcBef>
                <a:spcPts val="100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Meet pasture feed requirements</a:t>
            </a:r>
            <a:endParaRPr sz="1900">
              <a:solidFill>
                <a:schemeClr val="lt1"/>
              </a:solidFill>
              <a:latin typeface="Montserrat"/>
              <a:ea typeface="Montserrat"/>
              <a:cs typeface="Montserrat"/>
              <a:sym typeface="Montserrat"/>
            </a:endParaRPr>
          </a:p>
          <a:p>
            <a:pPr indent="-349250" lvl="0" marL="457200" rtl="0" algn="l">
              <a:spcBef>
                <a:spcPts val="100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Ensure sufficient quality and quantity</a:t>
            </a:r>
            <a:endParaRPr sz="1900">
              <a:solidFill>
                <a:schemeClr val="lt1"/>
              </a:solidFill>
              <a:latin typeface="Montserrat"/>
              <a:ea typeface="Montserrat"/>
              <a:cs typeface="Montserrat"/>
              <a:sym typeface="Montserrat"/>
            </a:endParaRPr>
          </a:p>
          <a:p>
            <a:pPr indent="-349250" lvl="0" marL="457200" rtl="0" algn="l">
              <a:spcBef>
                <a:spcPts val="100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Areas of shade and drinking water</a:t>
            </a:r>
            <a:endParaRPr sz="1900">
              <a:solidFill>
                <a:schemeClr val="lt1"/>
              </a:solidFill>
              <a:latin typeface="Montserrat"/>
              <a:ea typeface="Montserrat"/>
              <a:cs typeface="Montserrat"/>
              <a:sym typeface="Montserrat"/>
            </a:endParaRPr>
          </a:p>
          <a:p>
            <a:pPr indent="-349250" lvl="0" marL="457200" rtl="0" algn="l">
              <a:spcBef>
                <a:spcPts val="100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Fencing cannot use treated wood</a:t>
            </a:r>
            <a:endParaRPr sz="1900">
              <a:solidFill>
                <a:schemeClr val="lt1"/>
              </a:solidFill>
              <a:latin typeface="Montserrat"/>
              <a:ea typeface="Montserrat"/>
              <a:cs typeface="Montserrat"/>
              <a:sym typeface="Montserrat"/>
            </a:endParaRPr>
          </a:p>
          <a:p>
            <a:pPr indent="-349250" lvl="0" marL="457200" rtl="0" algn="l">
              <a:spcBef>
                <a:spcPts val="1000"/>
              </a:spcBef>
              <a:spcAft>
                <a:spcPts val="0"/>
              </a:spcAft>
              <a:buClr>
                <a:schemeClr val="lt1"/>
              </a:buClr>
              <a:buSzPts val="1900"/>
              <a:buFont typeface="Montserrat"/>
              <a:buChar char="●"/>
            </a:pPr>
            <a:r>
              <a:rPr lang="en" sz="1900">
                <a:solidFill>
                  <a:schemeClr val="lt1"/>
                </a:solidFill>
                <a:latin typeface="Montserrat"/>
                <a:ea typeface="Montserrat"/>
                <a:cs typeface="Montserrat"/>
                <a:sym typeface="Montserrat"/>
              </a:rPr>
              <a:t>Soil fertility considerations</a:t>
            </a:r>
            <a:endParaRPr sz="1900">
              <a:solidFill>
                <a:schemeClr val="lt1"/>
              </a:solidFill>
              <a:latin typeface="Montserrat"/>
              <a:ea typeface="Montserrat"/>
              <a:cs typeface="Montserrat"/>
              <a:sym typeface="Montserrat"/>
            </a:endParaRPr>
          </a:p>
          <a:p>
            <a:pPr indent="-349250" lvl="0" marL="457200" rtl="0" algn="l">
              <a:spcBef>
                <a:spcPts val="1000"/>
              </a:spcBef>
              <a:spcAft>
                <a:spcPts val="600"/>
              </a:spcAft>
              <a:buClr>
                <a:schemeClr val="lt1"/>
              </a:buClr>
              <a:buSzPts val="1900"/>
              <a:buFont typeface="Montserrat"/>
              <a:buChar char="●"/>
            </a:pPr>
            <a:r>
              <a:rPr lang="en" sz="1900">
                <a:solidFill>
                  <a:schemeClr val="lt1"/>
                </a:solidFill>
                <a:latin typeface="Montserrat"/>
                <a:ea typeface="Montserrat"/>
                <a:cs typeface="Montserrat"/>
                <a:sym typeface="Montserrat"/>
              </a:rPr>
              <a:t>Erosion control and protection of natural wetlands and riparian areas</a:t>
            </a:r>
            <a:endParaRPr sz="1900">
              <a:solidFill>
                <a:schemeClr val="lt1"/>
              </a:solidFill>
              <a:latin typeface="Montserrat"/>
              <a:ea typeface="Montserrat"/>
              <a:cs typeface="Montserrat"/>
              <a:sym typeface="Montserrat"/>
            </a:endParaRPr>
          </a:p>
        </p:txBody>
      </p:sp>
      <p:pic>
        <p:nvPicPr>
          <p:cNvPr id="511" name="Google Shape;511;p60"/>
          <p:cNvPicPr preferRelativeResize="0"/>
          <p:nvPr/>
        </p:nvPicPr>
        <p:blipFill>
          <a:blip r:embed="rId5">
            <a:alphaModFix/>
          </a:blip>
          <a:stretch>
            <a:fillRect/>
          </a:stretch>
        </p:blipFill>
        <p:spPr>
          <a:xfrm>
            <a:off x="5202950" y="1377525"/>
            <a:ext cx="3761927" cy="23884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61"/>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517" name="Google Shape;517;p61"/>
          <p:cNvGrpSpPr/>
          <p:nvPr/>
        </p:nvGrpSpPr>
        <p:grpSpPr>
          <a:xfrm>
            <a:off x="-109850" y="-61800"/>
            <a:ext cx="613013" cy="837345"/>
            <a:chOff x="0" y="0"/>
            <a:chExt cx="444825" cy="572700"/>
          </a:xfrm>
        </p:grpSpPr>
        <p:sp>
          <p:nvSpPr>
            <p:cNvPr id="518" name="Google Shape;518;p61"/>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519" name="Google Shape;519;p61"/>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520" name="Google Shape;520;p61"/>
          <p:cNvSpPr txBox="1"/>
          <p:nvPr/>
        </p:nvSpPr>
        <p:spPr>
          <a:xfrm>
            <a:off x="585050" y="187200"/>
            <a:ext cx="8021700" cy="8373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605"/>
              <a:buFont typeface="Arial"/>
              <a:buNone/>
            </a:pPr>
            <a:r>
              <a:rPr lang="en" sz="2505">
                <a:solidFill>
                  <a:schemeClr val="lt1"/>
                </a:solidFill>
                <a:latin typeface="Montserrat SemiBold"/>
                <a:ea typeface="Montserrat SemiBold"/>
                <a:cs typeface="Montserrat SemiBold"/>
                <a:sym typeface="Montserrat SemiBold"/>
              </a:rPr>
              <a:t>§ 205.272 Commingling and contact with prohibited substance prevention</a:t>
            </a:r>
            <a:endParaRPr sz="2505">
              <a:solidFill>
                <a:schemeClr val="lt1"/>
              </a:solidFill>
              <a:latin typeface="Montserrat SemiBold"/>
              <a:ea typeface="Montserrat SemiBold"/>
              <a:cs typeface="Montserrat SemiBold"/>
              <a:sym typeface="Montserrat SemiBold"/>
            </a:endParaRPr>
          </a:p>
          <a:p>
            <a:pPr indent="0" lvl="0" marL="0" rtl="0" algn="ctr">
              <a:lnSpc>
                <a:spcPct val="70000"/>
              </a:lnSpc>
              <a:spcBef>
                <a:spcPts val="0"/>
              </a:spcBef>
              <a:spcAft>
                <a:spcPts val="0"/>
              </a:spcAft>
              <a:buSzPts val="514"/>
              <a:buNone/>
            </a:pPr>
            <a:r>
              <a:t/>
            </a:r>
            <a:endParaRPr sz="1760">
              <a:solidFill>
                <a:schemeClr val="lt1"/>
              </a:solidFill>
              <a:latin typeface="Montserrat SemiBold"/>
              <a:ea typeface="Montserrat SemiBold"/>
              <a:cs typeface="Montserrat SemiBold"/>
              <a:sym typeface="Montserrat SemiBold"/>
            </a:endParaRPr>
          </a:p>
        </p:txBody>
      </p:sp>
      <p:sp>
        <p:nvSpPr>
          <p:cNvPr id="521" name="Google Shape;521;p61"/>
          <p:cNvSpPr txBox="1"/>
          <p:nvPr/>
        </p:nvSpPr>
        <p:spPr>
          <a:xfrm>
            <a:off x="197925" y="1024600"/>
            <a:ext cx="4491600" cy="3556200"/>
          </a:xfrm>
          <a:prstGeom prst="rect">
            <a:avLst/>
          </a:prstGeom>
          <a:noFill/>
          <a:ln>
            <a:noFill/>
          </a:ln>
        </p:spPr>
        <p:txBody>
          <a:bodyPr anchorCtr="0" anchor="t" bIns="91425" lIns="91425" spcFirstLastPara="1" rIns="91425" wrap="square" tIns="91425">
            <a:noAutofit/>
          </a:bodyPr>
          <a:lstStyle/>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Implement measures to prevent commingling of organic and non-organic products; protect organic products from contact with prohibited substances.</a:t>
            </a:r>
            <a:endParaRPr sz="1700">
              <a:solidFill>
                <a:schemeClr val="lt1"/>
              </a:solidFill>
              <a:latin typeface="Montserrat"/>
              <a:ea typeface="Montserrat"/>
              <a:cs typeface="Montserrat"/>
              <a:sym typeface="Montserrat"/>
            </a:endParaRPr>
          </a:p>
          <a:p>
            <a:pPr indent="-336550" lvl="0" marL="457200" rtl="0" algn="l">
              <a:spcBef>
                <a:spcPts val="1000"/>
              </a:spcBef>
              <a:spcAft>
                <a:spcPts val="0"/>
              </a:spcAft>
              <a:buClr>
                <a:schemeClr val="lt1"/>
              </a:buClr>
              <a:buSzPts val="1700"/>
              <a:buFont typeface="Montserrat"/>
              <a:buChar char="●"/>
            </a:pPr>
            <a:r>
              <a:rPr lang="en" sz="1700">
                <a:solidFill>
                  <a:schemeClr val="lt1"/>
                </a:solidFill>
                <a:latin typeface="Montserrat"/>
                <a:ea typeface="Montserrat"/>
                <a:cs typeface="Montserrat"/>
                <a:sym typeface="Montserrat"/>
              </a:rPr>
              <a:t>Packaging materials/storage containers containing </a:t>
            </a:r>
            <a:r>
              <a:rPr lang="en" sz="1700">
                <a:solidFill>
                  <a:schemeClr val="lt1"/>
                </a:solidFill>
                <a:latin typeface="Montserrat"/>
                <a:ea typeface="Montserrat"/>
                <a:cs typeface="Montserrat"/>
                <a:sym typeface="Montserrat"/>
              </a:rPr>
              <a:t>synthetic</a:t>
            </a:r>
            <a:r>
              <a:rPr lang="en" sz="1700">
                <a:solidFill>
                  <a:schemeClr val="lt1"/>
                </a:solidFill>
                <a:latin typeface="Montserrat"/>
                <a:ea typeface="Montserrat"/>
                <a:cs typeface="Montserrat"/>
                <a:sym typeface="Montserrat"/>
              </a:rPr>
              <a:t> preservatives, fungicides, or fumigants not permitted.</a:t>
            </a:r>
            <a:endParaRPr sz="1700">
              <a:solidFill>
                <a:schemeClr val="lt1"/>
              </a:solidFill>
              <a:latin typeface="Montserrat"/>
              <a:ea typeface="Montserrat"/>
              <a:cs typeface="Montserrat"/>
              <a:sym typeface="Montserrat"/>
            </a:endParaRPr>
          </a:p>
          <a:p>
            <a:pPr indent="-336550" lvl="0" marL="457200" rtl="0" algn="l">
              <a:spcBef>
                <a:spcPts val="1000"/>
              </a:spcBef>
              <a:spcAft>
                <a:spcPts val="600"/>
              </a:spcAft>
              <a:buClr>
                <a:schemeClr val="lt1"/>
              </a:buClr>
              <a:buSzPts val="1700"/>
              <a:buFont typeface="Montserrat"/>
              <a:buChar char="●"/>
            </a:pPr>
            <a:r>
              <a:rPr lang="en" sz="1700">
                <a:solidFill>
                  <a:schemeClr val="lt1"/>
                </a:solidFill>
                <a:latin typeface="Montserrat"/>
                <a:ea typeface="Montserrat"/>
                <a:cs typeface="Montserrat"/>
                <a:sym typeface="Montserrat"/>
              </a:rPr>
              <a:t>Reusable bags/containers which have been in contact with non-organic substances must be thoroughly cleaned before reuse.</a:t>
            </a:r>
            <a:endParaRPr sz="1700">
              <a:solidFill>
                <a:schemeClr val="lt1"/>
              </a:solidFill>
              <a:latin typeface="Montserrat"/>
              <a:ea typeface="Montserrat"/>
              <a:cs typeface="Montserrat"/>
              <a:sym typeface="Montserrat"/>
            </a:endParaRPr>
          </a:p>
        </p:txBody>
      </p:sp>
      <p:pic>
        <p:nvPicPr>
          <p:cNvPr id="522" name="Google Shape;522;p61"/>
          <p:cNvPicPr preferRelativeResize="0"/>
          <p:nvPr/>
        </p:nvPicPr>
        <p:blipFill>
          <a:blip r:embed="rId5">
            <a:alphaModFix/>
          </a:blip>
          <a:stretch>
            <a:fillRect/>
          </a:stretch>
        </p:blipFill>
        <p:spPr>
          <a:xfrm>
            <a:off x="4983200" y="1308450"/>
            <a:ext cx="4040175" cy="2693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526" name="Shape 526"/>
        <p:cNvGrpSpPr/>
        <p:nvPr/>
      </p:nvGrpSpPr>
      <p:grpSpPr>
        <a:xfrm>
          <a:off x="0" y="0"/>
          <a:ext cx="0" cy="0"/>
          <a:chOff x="0" y="0"/>
          <a:chExt cx="0" cy="0"/>
        </a:xfrm>
      </p:grpSpPr>
      <p:sp>
        <p:nvSpPr>
          <p:cNvPr id="527" name="Google Shape;527;p62"/>
          <p:cNvSpPr txBox="1"/>
          <p:nvPr>
            <p:ph type="title"/>
          </p:nvPr>
        </p:nvSpPr>
        <p:spPr>
          <a:xfrm>
            <a:off x="167850" y="2008056"/>
            <a:ext cx="8808300" cy="112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00"/>
              <a:buNone/>
            </a:pPr>
            <a:r>
              <a:rPr b="1" lang="en" sz="4200">
                <a:solidFill>
                  <a:srgbClr val="567937"/>
                </a:solidFill>
                <a:latin typeface="Montserrat"/>
                <a:ea typeface="Montserrat"/>
                <a:cs typeface="Montserrat"/>
                <a:sym typeface="Montserrat"/>
              </a:rPr>
              <a:t>Other </a:t>
            </a:r>
            <a:r>
              <a:rPr b="1" lang="en" sz="4200">
                <a:solidFill>
                  <a:srgbClr val="567937"/>
                </a:solidFill>
                <a:latin typeface="Montserrat"/>
                <a:ea typeface="Montserrat"/>
                <a:cs typeface="Montserrat"/>
                <a:sym typeface="Montserrat"/>
              </a:rPr>
              <a:t>Helpful Resources</a:t>
            </a:r>
            <a:endParaRPr b="1" sz="4200" u="sng">
              <a:solidFill>
                <a:srgbClr val="567937"/>
              </a:solidFill>
              <a:latin typeface="Montserrat"/>
              <a:ea typeface="Montserrat"/>
              <a:cs typeface="Montserrat"/>
              <a:sym typeface="Montserrat"/>
            </a:endParaRPr>
          </a:p>
        </p:txBody>
      </p:sp>
      <p:grpSp>
        <p:nvGrpSpPr>
          <p:cNvPr id="528" name="Google Shape;528;p62"/>
          <p:cNvGrpSpPr/>
          <p:nvPr/>
        </p:nvGrpSpPr>
        <p:grpSpPr>
          <a:xfrm>
            <a:off x="0" y="0"/>
            <a:ext cx="444825" cy="572700"/>
            <a:chOff x="0" y="0"/>
            <a:chExt cx="444825" cy="572700"/>
          </a:xfrm>
        </p:grpSpPr>
        <p:sp>
          <p:nvSpPr>
            <p:cNvPr id="529" name="Google Shape;529;p62"/>
            <p:cNvSpPr/>
            <p:nvPr/>
          </p:nvSpPr>
          <p:spPr>
            <a:xfrm>
              <a:off x="0" y="0"/>
              <a:ext cx="444825" cy="572700"/>
            </a:xfrm>
            <a:prstGeom prst="flowChartOffpageConnector">
              <a:avLst/>
            </a:prstGeom>
            <a:solidFill>
              <a:srgbClr val="FAAC27"/>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pic>
          <p:nvPicPr>
            <p:cNvPr id="530" name="Google Shape;530;p62"/>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534" name="Shape 534"/>
        <p:cNvGrpSpPr/>
        <p:nvPr/>
      </p:nvGrpSpPr>
      <p:grpSpPr>
        <a:xfrm>
          <a:off x="0" y="0"/>
          <a:ext cx="0" cy="0"/>
          <a:chOff x="0" y="0"/>
          <a:chExt cx="0" cy="0"/>
        </a:xfrm>
      </p:grpSpPr>
      <p:sp>
        <p:nvSpPr>
          <p:cNvPr id="535" name="Google Shape;535;p63"/>
          <p:cNvSpPr txBox="1"/>
          <p:nvPr/>
        </p:nvSpPr>
        <p:spPr>
          <a:xfrm>
            <a:off x="388325" y="2571750"/>
            <a:ext cx="8276100" cy="972900"/>
          </a:xfrm>
          <a:prstGeom prst="rect">
            <a:avLst/>
          </a:prstGeom>
          <a:noFill/>
          <a:ln>
            <a:noFill/>
          </a:ln>
        </p:spPr>
        <p:txBody>
          <a:bodyPr anchorCtr="0" anchor="ctr" bIns="45700" lIns="91425" spcFirstLastPara="1" rIns="91425" wrap="square" tIns="45700">
            <a:normAutofit fontScale="25000" lnSpcReduction="20000"/>
          </a:bodyPr>
          <a:lstStyle/>
          <a:p>
            <a:pPr indent="0" lvl="0" marL="0" rtl="0" algn="ctr">
              <a:lnSpc>
                <a:spcPct val="90000"/>
              </a:lnSpc>
              <a:spcBef>
                <a:spcPts val="0"/>
              </a:spcBef>
              <a:spcAft>
                <a:spcPts val="0"/>
              </a:spcAft>
              <a:buClr>
                <a:schemeClr val="dk1"/>
              </a:buClr>
              <a:buSzPts val="275"/>
              <a:buFont typeface="Arial"/>
              <a:buNone/>
            </a:pPr>
            <a:r>
              <a:t/>
            </a:r>
            <a:endParaRPr sz="15233">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Clr>
                <a:schemeClr val="dk1"/>
              </a:buClr>
              <a:buSzPts val="275"/>
              <a:buFont typeface="Arial"/>
              <a:buNone/>
            </a:pPr>
            <a:r>
              <a:t/>
            </a:r>
            <a:endParaRPr sz="15233">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Clr>
                <a:schemeClr val="dk1"/>
              </a:buClr>
              <a:buSzPct val="28205"/>
              <a:buFont typeface="Arial"/>
              <a:buNone/>
            </a:pPr>
            <a:r>
              <a:t/>
            </a:r>
            <a:endParaRPr sz="39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None/>
            </a:pPr>
            <a:r>
              <a:t/>
            </a:r>
            <a:endParaRPr sz="4202">
              <a:solidFill>
                <a:schemeClr val="lt1"/>
              </a:solidFill>
              <a:latin typeface="Montserrat SemiBold"/>
              <a:ea typeface="Montserrat SemiBold"/>
              <a:cs typeface="Montserrat SemiBold"/>
              <a:sym typeface="Montserrat SemiBold"/>
            </a:endParaRPr>
          </a:p>
        </p:txBody>
      </p:sp>
      <p:grpSp>
        <p:nvGrpSpPr>
          <p:cNvPr id="536" name="Google Shape;536;p63"/>
          <p:cNvGrpSpPr/>
          <p:nvPr/>
        </p:nvGrpSpPr>
        <p:grpSpPr>
          <a:xfrm>
            <a:off x="0" y="0"/>
            <a:ext cx="613013" cy="837345"/>
            <a:chOff x="0" y="0"/>
            <a:chExt cx="444825" cy="572700"/>
          </a:xfrm>
        </p:grpSpPr>
        <p:sp>
          <p:nvSpPr>
            <p:cNvPr id="537" name="Google Shape;537;p63"/>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538" name="Google Shape;538;p63"/>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pic>
        <p:nvPicPr>
          <p:cNvPr id="539" name="Google Shape;539;p63"/>
          <p:cNvPicPr preferRelativeResize="0"/>
          <p:nvPr/>
        </p:nvPicPr>
        <p:blipFill>
          <a:blip r:embed="rId4">
            <a:alphaModFix/>
          </a:blip>
          <a:stretch>
            <a:fillRect/>
          </a:stretch>
        </p:blipFill>
        <p:spPr>
          <a:xfrm>
            <a:off x="-109856" y="-61794"/>
            <a:ext cx="9363715" cy="5267087"/>
          </a:xfrm>
          <a:prstGeom prst="rect">
            <a:avLst/>
          </a:prstGeom>
          <a:noFill/>
          <a:ln>
            <a:noFill/>
          </a:ln>
        </p:spPr>
      </p:pic>
      <p:sp>
        <p:nvSpPr>
          <p:cNvPr id="540" name="Google Shape;540;p63"/>
          <p:cNvSpPr txBox="1"/>
          <p:nvPr/>
        </p:nvSpPr>
        <p:spPr>
          <a:xfrm>
            <a:off x="234473" y="1440450"/>
            <a:ext cx="5192700" cy="226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b="1" sz="4300">
              <a:solidFill>
                <a:srgbClr val="F9FAEA"/>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 sz="4100">
                <a:solidFill>
                  <a:srgbClr val="F9FAEA"/>
                </a:solidFill>
                <a:latin typeface="Montserrat"/>
                <a:ea typeface="Montserrat"/>
                <a:cs typeface="Montserrat"/>
                <a:sym typeface="Montserrat"/>
              </a:rPr>
              <a:t>Networking &amp; </a:t>
            </a:r>
            <a:endParaRPr b="1" sz="4100">
              <a:solidFill>
                <a:srgbClr val="F9FAEA"/>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 sz="4100">
                <a:solidFill>
                  <a:srgbClr val="F9FAEA"/>
                </a:solidFill>
                <a:latin typeface="Montserrat"/>
                <a:ea typeface="Montserrat"/>
                <a:cs typeface="Montserrat"/>
                <a:sym typeface="Montserrat"/>
              </a:rPr>
              <a:t>Farmer Panel:</a:t>
            </a:r>
            <a:endParaRPr b="1" sz="4100">
              <a:solidFill>
                <a:srgbClr val="F9FAEA"/>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 sz="2200">
                <a:solidFill>
                  <a:srgbClr val="F9FAEA"/>
                </a:solidFill>
                <a:latin typeface="Montserrat"/>
                <a:ea typeface="Montserrat"/>
                <a:cs typeface="Montserrat"/>
                <a:sym typeface="Montserrat"/>
              </a:rPr>
              <a:t>Understanding Producer Journeys</a:t>
            </a:r>
            <a:endParaRPr sz="4800">
              <a:latin typeface="Montserrat"/>
              <a:ea typeface="Montserrat"/>
              <a:cs typeface="Montserrat"/>
              <a:sym typeface="Montserrat"/>
            </a:endParaRPr>
          </a:p>
        </p:txBody>
      </p:sp>
      <p:sp>
        <p:nvSpPr>
          <p:cNvPr id="541" name="Google Shape;541;p63"/>
          <p:cNvSpPr/>
          <p:nvPr/>
        </p:nvSpPr>
        <p:spPr>
          <a:xfrm>
            <a:off x="5959439" y="706999"/>
            <a:ext cx="51000" cy="4114800"/>
          </a:xfrm>
          <a:prstGeom prst="rect">
            <a:avLst/>
          </a:prstGeom>
          <a:solidFill>
            <a:srgbClr val="F9FA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42" name="Google Shape;542;p63"/>
          <p:cNvGrpSpPr/>
          <p:nvPr/>
        </p:nvGrpSpPr>
        <p:grpSpPr>
          <a:xfrm>
            <a:off x="79833" y="507400"/>
            <a:ext cx="1112520" cy="1112520"/>
            <a:chOff x="0" y="0"/>
            <a:chExt cx="2381250" cy="2381250"/>
          </a:xfrm>
        </p:grpSpPr>
        <p:sp>
          <p:nvSpPr>
            <p:cNvPr id="543" name="Google Shape;543;p63"/>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FAEA"/>
            </a:solidFill>
            <a:ln>
              <a:noFill/>
            </a:ln>
          </p:spPr>
          <p:txBody>
            <a:bodyPr anchorCtr="0" anchor="ctr" bIns="56950" lIns="56950" spcFirstLastPara="1" rIns="56950" wrap="square" tIns="56950">
              <a:noAutofit/>
            </a:bodyPr>
            <a:lstStyle/>
            <a:p>
              <a:pPr indent="0" lvl="0" marL="0" rtl="0" algn="l">
                <a:spcBef>
                  <a:spcPts val="0"/>
                </a:spcBef>
                <a:spcAft>
                  <a:spcPts val="0"/>
                </a:spcAft>
                <a:buNone/>
              </a:pPr>
              <a:r>
                <a:t/>
              </a:r>
              <a:endParaRPr/>
            </a:p>
          </p:txBody>
        </p:sp>
        <p:sp>
          <p:nvSpPr>
            <p:cNvPr id="544" name="Google Shape;544;p63"/>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5">
                <a:alphaModFix/>
              </a:blip>
              <a:stretch>
                <a:fillRect b="-7889" l="-14579" r="-176549" t="-3759"/>
              </a:stretch>
            </a:blipFill>
            <a:ln>
              <a:noFill/>
            </a:ln>
          </p:spPr>
        </p:sp>
      </p:grpSp>
      <p:pic>
        <p:nvPicPr>
          <p:cNvPr id="545" name="Google Shape;545;p63"/>
          <p:cNvPicPr preferRelativeResize="0"/>
          <p:nvPr/>
        </p:nvPicPr>
        <p:blipFill>
          <a:blip r:embed="rId6">
            <a:alphaModFix/>
          </a:blip>
          <a:stretch>
            <a:fillRect/>
          </a:stretch>
        </p:blipFill>
        <p:spPr>
          <a:xfrm>
            <a:off x="6542713" y="632850"/>
            <a:ext cx="2043675" cy="1848225"/>
          </a:xfrm>
          <a:prstGeom prst="rect">
            <a:avLst/>
          </a:prstGeom>
          <a:noFill/>
          <a:ln>
            <a:noFill/>
          </a:ln>
        </p:spPr>
      </p:pic>
      <p:pic>
        <p:nvPicPr>
          <p:cNvPr id="546" name="Google Shape;546;p63"/>
          <p:cNvPicPr preferRelativeResize="0"/>
          <p:nvPr/>
        </p:nvPicPr>
        <p:blipFill rotWithShape="1">
          <a:blip r:embed="rId7">
            <a:alphaModFix/>
          </a:blip>
          <a:srcRect b="5605" l="0" r="0" t="6389"/>
          <a:stretch/>
        </p:blipFill>
        <p:spPr>
          <a:xfrm>
            <a:off x="6165312" y="2999078"/>
            <a:ext cx="2798476" cy="1641072"/>
          </a:xfrm>
          <a:prstGeom prst="rect">
            <a:avLst/>
          </a:prstGeom>
          <a:noFill/>
          <a:ln cap="flat" cmpd="sng" w="9525">
            <a:solidFill>
              <a:srgbClr val="44546A"/>
            </a:solidFill>
            <a:prstDash val="solid"/>
            <a:round/>
            <a:headEnd len="sm" w="sm" type="none"/>
            <a:tailEnd len="sm" w="sm" type="none"/>
          </a:ln>
        </p:spPr>
      </p:pic>
      <p:sp>
        <p:nvSpPr>
          <p:cNvPr id="547" name="Google Shape;547;p63"/>
          <p:cNvSpPr txBox="1"/>
          <p:nvPr/>
        </p:nvSpPr>
        <p:spPr>
          <a:xfrm>
            <a:off x="993676" y="948167"/>
            <a:ext cx="4783500" cy="231000"/>
          </a:xfrm>
          <a:prstGeom prst="rect">
            <a:avLst/>
          </a:prstGeom>
          <a:noFill/>
          <a:ln>
            <a:noFill/>
          </a:ln>
        </p:spPr>
        <p:txBody>
          <a:bodyPr anchorCtr="0" anchor="t" bIns="0" lIns="0" spcFirstLastPara="1" rIns="0" wrap="square" tIns="0">
            <a:spAutoFit/>
          </a:bodyPr>
          <a:lstStyle/>
          <a:p>
            <a:pPr indent="0" lvl="0" marL="0" marR="0" rtl="0" algn="r">
              <a:lnSpc>
                <a:spcPct val="140012"/>
              </a:lnSpc>
              <a:spcBef>
                <a:spcPts val="0"/>
              </a:spcBef>
              <a:spcAft>
                <a:spcPts val="0"/>
              </a:spcAft>
              <a:buNone/>
            </a:pPr>
            <a:r>
              <a:rPr b="1" i="0" lang="en" sz="1500" u="none" cap="none" strike="noStrike">
                <a:solidFill>
                  <a:srgbClr val="FBAC29"/>
                </a:solidFill>
                <a:latin typeface="Garamond"/>
                <a:ea typeface="Garamond"/>
                <a:cs typeface="Garamond"/>
                <a:sym typeface="Garamond"/>
              </a:rPr>
              <a:t>ORGANIC FARMING RESEARCH FOUNDATION</a:t>
            </a:r>
            <a:endParaRPr sz="7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551" name="Shape 551"/>
        <p:cNvGrpSpPr/>
        <p:nvPr/>
      </p:nvGrpSpPr>
      <p:grpSpPr>
        <a:xfrm>
          <a:off x="0" y="0"/>
          <a:ext cx="0" cy="0"/>
          <a:chOff x="0" y="0"/>
          <a:chExt cx="0" cy="0"/>
        </a:xfrm>
      </p:grpSpPr>
      <p:sp>
        <p:nvSpPr>
          <p:cNvPr id="552" name="Google Shape;552;p64"/>
          <p:cNvSpPr/>
          <p:nvPr/>
        </p:nvSpPr>
        <p:spPr>
          <a:xfrm>
            <a:off x="1714500" y="514350"/>
            <a:ext cx="47700" cy="4114800"/>
          </a:xfrm>
          <a:prstGeom prst="rect">
            <a:avLst/>
          </a:pr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53" name="Google Shape;553;p64"/>
          <p:cNvGrpSpPr/>
          <p:nvPr/>
        </p:nvGrpSpPr>
        <p:grpSpPr>
          <a:xfrm>
            <a:off x="438150" y="2124075"/>
            <a:ext cx="892969" cy="892969"/>
            <a:chOff x="0" y="0"/>
            <a:chExt cx="2381250" cy="2381250"/>
          </a:xfrm>
        </p:grpSpPr>
        <p:sp>
          <p:nvSpPr>
            <p:cNvPr id="554" name="Google Shape;554;p64"/>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5" name="Google Shape;555;p64"/>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
        <p:nvSpPr>
          <p:cNvPr id="556" name="Google Shape;556;p64"/>
          <p:cNvSpPr txBox="1"/>
          <p:nvPr/>
        </p:nvSpPr>
        <p:spPr>
          <a:xfrm>
            <a:off x="3831032" y="3527850"/>
            <a:ext cx="43977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lang="en" sz="2300">
                <a:solidFill>
                  <a:srgbClr val="2A3D45"/>
                </a:solidFill>
                <a:latin typeface="Montserrat"/>
                <a:ea typeface="Montserrat"/>
                <a:cs typeface="Montserrat"/>
                <a:sym typeface="Montserrat"/>
              </a:rPr>
              <a:t>April Jones Thatcher</a:t>
            </a:r>
            <a:endParaRPr sz="700"/>
          </a:p>
        </p:txBody>
      </p:sp>
      <p:sp>
        <p:nvSpPr>
          <p:cNvPr id="557" name="Google Shape;557;p64"/>
          <p:cNvSpPr txBox="1"/>
          <p:nvPr/>
        </p:nvSpPr>
        <p:spPr>
          <a:xfrm>
            <a:off x="3831025" y="3936453"/>
            <a:ext cx="4675800" cy="692700"/>
          </a:xfrm>
          <a:prstGeom prst="rect">
            <a:avLst/>
          </a:prstGeom>
          <a:noFill/>
          <a:ln>
            <a:noFill/>
          </a:ln>
        </p:spPr>
        <p:txBody>
          <a:bodyPr anchorCtr="0" anchor="t" bIns="0" lIns="0" spcFirstLastPara="1" rIns="0" wrap="square" tIns="0">
            <a:spAutoFit/>
          </a:bodyPr>
          <a:lstStyle/>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April Joy Farm</a:t>
            </a:r>
            <a:endParaRPr sz="1800">
              <a:solidFill>
                <a:srgbClr val="567937"/>
              </a:solidFill>
              <a:latin typeface="Montserrat"/>
              <a:ea typeface="Montserrat"/>
              <a:cs typeface="Montserrat"/>
              <a:sym typeface="Montserrat"/>
            </a:endParaRPr>
          </a:p>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Ridgefield, WA</a:t>
            </a:r>
            <a:endParaRPr sz="1800">
              <a:solidFill>
                <a:srgbClr val="567937"/>
              </a:solidFill>
              <a:latin typeface="Montserrat"/>
              <a:ea typeface="Montserrat"/>
              <a:cs typeface="Montserrat"/>
              <a:sym typeface="Montserrat"/>
            </a:endParaRPr>
          </a:p>
        </p:txBody>
      </p:sp>
      <p:sp>
        <p:nvSpPr>
          <p:cNvPr id="558" name="Google Shape;558;p64"/>
          <p:cNvSpPr txBox="1"/>
          <p:nvPr/>
        </p:nvSpPr>
        <p:spPr>
          <a:xfrm>
            <a:off x="3783621" y="514350"/>
            <a:ext cx="41466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lang="en" sz="2300">
                <a:solidFill>
                  <a:srgbClr val="2A3D45"/>
                </a:solidFill>
                <a:latin typeface="Montserrat"/>
                <a:ea typeface="Montserrat"/>
                <a:cs typeface="Montserrat"/>
                <a:sym typeface="Montserrat"/>
              </a:rPr>
              <a:t>Diane Green</a:t>
            </a:r>
            <a:endParaRPr sz="700"/>
          </a:p>
        </p:txBody>
      </p:sp>
      <p:pic>
        <p:nvPicPr>
          <p:cNvPr id="559" name="Google Shape;559;p64" title="April Thatcher-2.jpg"/>
          <p:cNvPicPr preferRelativeResize="0"/>
          <p:nvPr/>
        </p:nvPicPr>
        <p:blipFill rotWithShape="1">
          <a:blip r:embed="rId4">
            <a:alphaModFix/>
          </a:blip>
          <a:srcRect b="709" l="0" r="0" t="699"/>
          <a:stretch/>
        </p:blipFill>
        <p:spPr>
          <a:xfrm>
            <a:off x="2023550" y="3437175"/>
            <a:ext cx="1493700" cy="1472700"/>
          </a:xfrm>
          <a:prstGeom prst="ellipse">
            <a:avLst/>
          </a:prstGeom>
          <a:noFill/>
          <a:ln>
            <a:noFill/>
          </a:ln>
        </p:spPr>
      </p:pic>
      <p:sp>
        <p:nvSpPr>
          <p:cNvPr id="560" name="Google Shape;560;p64"/>
          <p:cNvSpPr txBox="1"/>
          <p:nvPr/>
        </p:nvSpPr>
        <p:spPr>
          <a:xfrm>
            <a:off x="3778596" y="2086075"/>
            <a:ext cx="41466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lang="en" sz="2300">
                <a:solidFill>
                  <a:srgbClr val="2A3D45"/>
                </a:solidFill>
                <a:latin typeface="Montserrat"/>
                <a:ea typeface="Montserrat"/>
                <a:cs typeface="Montserrat"/>
                <a:sym typeface="Montserrat"/>
              </a:rPr>
              <a:t>Beth Hoinacki</a:t>
            </a:r>
            <a:endParaRPr sz="700"/>
          </a:p>
        </p:txBody>
      </p:sp>
      <p:sp>
        <p:nvSpPr>
          <p:cNvPr id="561" name="Google Shape;561;p64"/>
          <p:cNvSpPr txBox="1"/>
          <p:nvPr/>
        </p:nvSpPr>
        <p:spPr>
          <a:xfrm>
            <a:off x="3826002" y="2483737"/>
            <a:ext cx="4051800" cy="692700"/>
          </a:xfrm>
          <a:prstGeom prst="rect">
            <a:avLst/>
          </a:prstGeom>
          <a:noFill/>
          <a:ln>
            <a:noFill/>
          </a:ln>
        </p:spPr>
        <p:txBody>
          <a:bodyPr anchorCtr="0" anchor="t" bIns="0" lIns="0" spcFirstLastPara="1" rIns="0" wrap="square" tIns="0">
            <a:spAutoFit/>
          </a:bodyPr>
          <a:lstStyle/>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Goodfoot Farm</a:t>
            </a:r>
            <a:endParaRPr sz="1800">
              <a:solidFill>
                <a:srgbClr val="567937"/>
              </a:solidFill>
              <a:latin typeface="Montserrat"/>
              <a:ea typeface="Montserrat"/>
              <a:cs typeface="Montserrat"/>
              <a:sym typeface="Montserrat"/>
            </a:endParaRPr>
          </a:p>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Philomath, OR</a:t>
            </a:r>
            <a:endParaRPr sz="1800">
              <a:solidFill>
                <a:srgbClr val="567937"/>
              </a:solidFill>
              <a:latin typeface="Montserrat"/>
              <a:ea typeface="Montserrat"/>
              <a:cs typeface="Montserrat"/>
              <a:sym typeface="Montserrat"/>
            </a:endParaRPr>
          </a:p>
        </p:txBody>
      </p:sp>
      <p:pic>
        <p:nvPicPr>
          <p:cNvPr id="562" name="Google Shape;562;p64" title="Untitled presentation (1).jpg"/>
          <p:cNvPicPr preferRelativeResize="0"/>
          <p:nvPr/>
        </p:nvPicPr>
        <p:blipFill rotWithShape="1">
          <a:blip r:embed="rId5">
            <a:alphaModFix/>
          </a:blip>
          <a:srcRect b="5892" l="0" r="0" t="5892"/>
          <a:stretch/>
        </p:blipFill>
        <p:spPr>
          <a:xfrm>
            <a:off x="2026050" y="231275"/>
            <a:ext cx="1493700" cy="1472700"/>
          </a:xfrm>
          <a:prstGeom prst="ellipse">
            <a:avLst/>
          </a:prstGeom>
          <a:noFill/>
          <a:ln>
            <a:noFill/>
          </a:ln>
        </p:spPr>
      </p:pic>
      <p:pic>
        <p:nvPicPr>
          <p:cNvPr id="563" name="Google Shape;563;p64" title="board pic.jpg"/>
          <p:cNvPicPr preferRelativeResize="0"/>
          <p:nvPr/>
        </p:nvPicPr>
        <p:blipFill rotWithShape="1">
          <a:blip r:embed="rId6">
            <a:alphaModFix/>
          </a:blip>
          <a:srcRect b="1037" l="0" r="0" t="1037"/>
          <a:stretch/>
        </p:blipFill>
        <p:spPr>
          <a:xfrm>
            <a:off x="2023550" y="1834213"/>
            <a:ext cx="1493700" cy="1472700"/>
          </a:xfrm>
          <a:prstGeom prst="ellipse">
            <a:avLst/>
          </a:prstGeom>
          <a:noFill/>
          <a:ln>
            <a:noFill/>
          </a:ln>
        </p:spPr>
      </p:pic>
      <p:sp>
        <p:nvSpPr>
          <p:cNvPr id="564" name="Google Shape;564;p64"/>
          <p:cNvSpPr txBox="1"/>
          <p:nvPr/>
        </p:nvSpPr>
        <p:spPr>
          <a:xfrm>
            <a:off x="3826002" y="943712"/>
            <a:ext cx="4051800" cy="692700"/>
          </a:xfrm>
          <a:prstGeom prst="rect">
            <a:avLst/>
          </a:prstGeom>
          <a:noFill/>
          <a:ln>
            <a:noFill/>
          </a:ln>
        </p:spPr>
        <p:txBody>
          <a:bodyPr anchorCtr="0" anchor="t" bIns="0" lIns="0" spcFirstLastPara="1" rIns="0" wrap="square" tIns="0">
            <a:spAutoFit/>
          </a:bodyPr>
          <a:lstStyle/>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Greentree Naturals</a:t>
            </a:r>
            <a:endParaRPr sz="1800">
              <a:solidFill>
                <a:srgbClr val="567937"/>
              </a:solidFill>
              <a:latin typeface="Montserrat"/>
              <a:ea typeface="Montserrat"/>
              <a:cs typeface="Montserrat"/>
              <a:sym typeface="Montserrat"/>
            </a:endParaRPr>
          </a:p>
          <a:p>
            <a:pPr indent="0" lvl="0" marL="0" marR="0" rtl="0" algn="l">
              <a:lnSpc>
                <a:spcPct val="150028"/>
              </a:lnSpc>
              <a:spcBef>
                <a:spcPts val="0"/>
              </a:spcBef>
              <a:spcAft>
                <a:spcPts val="0"/>
              </a:spcAft>
              <a:buNone/>
            </a:pPr>
            <a:r>
              <a:rPr lang="en" sz="1800">
                <a:solidFill>
                  <a:srgbClr val="567937"/>
                </a:solidFill>
                <a:latin typeface="Montserrat"/>
                <a:ea typeface="Montserrat"/>
                <a:cs typeface="Montserrat"/>
                <a:sym typeface="Montserrat"/>
              </a:rPr>
              <a:t>Sandpoint, ID</a:t>
            </a:r>
            <a:endParaRPr sz="1800">
              <a:solidFill>
                <a:srgbClr val="567937"/>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568" name="Shape 568"/>
        <p:cNvGrpSpPr/>
        <p:nvPr/>
      </p:nvGrpSpPr>
      <p:grpSpPr>
        <a:xfrm>
          <a:off x="0" y="0"/>
          <a:ext cx="0" cy="0"/>
          <a:chOff x="0" y="0"/>
          <a:chExt cx="0" cy="0"/>
        </a:xfrm>
      </p:grpSpPr>
      <p:sp>
        <p:nvSpPr>
          <p:cNvPr id="569" name="Google Shape;569;p65"/>
          <p:cNvSpPr txBox="1"/>
          <p:nvPr/>
        </p:nvSpPr>
        <p:spPr>
          <a:xfrm>
            <a:off x="433950" y="1960975"/>
            <a:ext cx="8276100" cy="972900"/>
          </a:xfrm>
          <a:prstGeom prst="rect">
            <a:avLst/>
          </a:prstGeom>
          <a:noFill/>
          <a:ln>
            <a:noFill/>
          </a:ln>
        </p:spPr>
        <p:txBody>
          <a:bodyPr anchorCtr="0" anchor="ctr" bIns="45700" lIns="91425" spcFirstLastPara="1" rIns="91425" wrap="square" tIns="45700">
            <a:normAutofit fontScale="25000" lnSpcReduction="20000"/>
          </a:bodyPr>
          <a:lstStyle/>
          <a:p>
            <a:pPr indent="0" lvl="0" marL="0" rtl="0" algn="ctr">
              <a:lnSpc>
                <a:spcPct val="100000"/>
              </a:lnSpc>
              <a:spcBef>
                <a:spcPts val="0"/>
              </a:spcBef>
              <a:spcAft>
                <a:spcPts val="0"/>
              </a:spcAft>
              <a:buNone/>
            </a:pPr>
            <a:r>
              <a:rPr lang="en" sz="15233">
                <a:solidFill>
                  <a:schemeClr val="lt1"/>
                </a:solidFill>
                <a:latin typeface="Montserrat SemiBold"/>
                <a:ea typeface="Montserrat SemiBold"/>
                <a:cs typeface="Montserrat SemiBold"/>
                <a:sym typeface="Montserrat SemiBold"/>
              </a:rPr>
              <a:t>Upcoming Field Day!</a:t>
            </a:r>
            <a:endParaRPr sz="15233">
              <a:solidFill>
                <a:schemeClr val="lt1"/>
              </a:solidFill>
              <a:latin typeface="Montserrat SemiBold"/>
              <a:ea typeface="Montserrat SemiBold"/>
              <a:cs typeface="Montserrat SemiBold"/>
              <a:sym typeface="Montserrat SemiBold"/>
            </a:endParaRPr>
          </a:p>
          <a:p>
            <a:pPr indent="0" lvl="0" marL="0" rtl="0" algn="ctr">
              <a:lnSpc>
                <a:spcPct val="100000"/>
              </a:lnSpc>
              <a:spcBef>
                <a:spcPts val="1000"/>
              </a:spcBef>
              <a:spcAft>
                <a:spcPts val="0"/>
              </a:spcAft>
              <a:buNone/>
            </a:pPr>
            <a:r>
              <a:rPr lang="en" sz="15233">
                <a:solidFill>
                  <a:schemeClr val="lt1"/>
                </a:solidFill>
                <a:latin typeface="Montserrat SemiBold"/>
                <a:ea typeface="Montserrat SemiBold"/>
                <a:cs typeface="Montserrat SemiBold"/>
                <a:sym typeface="Montserrat SemiBold"/>
              </a:rPr>
              <a:t>February 25th, 2026</a:t>
            </a:r>
            <a:endParaRPr sz="15233">
              <a:solidFill>
                <a:schemeClr val="lt1"/>
              </a:solidFill>
              <a:latin typeface="Montserrat SemiBold"/>
              <a:ea typeface="Montserrat SemiBold"/>
              <a:cs typeface="Montserrat SemiBold"/>
              <a:sym typeface="Montserrat SemiBold"/>
            </a:endParaRPr>
          </a:p>
          <a:p>
            <a:pPr indent="0" lvl="0" marL="0" rtl="0" algn="ctr">
              <a:lnSpc>
                <a:spcPct val="100000"/>
              </a:lnSpc>
              <a:spcBef>
                <a:spcPts val="1000"/>
              </a:spcBef>
              <a:spcAft>
                <a:spcPts val="0"/>
              </a:spcAft>
              <a:buNone/>
            </a:pPr>
            <a:r>
              <a:t/>
            </a:r>
            <a:endParaRPr sz="15233">
              <a:solidFill>
                <a:schemeClr val="lt1"/>
              </a:solidFill>
              <a:latin typeface="Montserrat SemiBold"/>
              <a:ea typeface="Montserrat SemiBold"/>
              <a:cs typeface="Montserrat SemiBold"/>
              <a:sym typeface="Montserrat SemiBold"/>
            </a:endParaRPr>
          </a:p>
          <a:p>
            <a:pPr indent="0" lvl="0" marL="0" rtl="0" algn="ctr">
              <a:lnSpc>
                <a:spcPct val="100000"/>
              </a:lnSpc>
              <a:spcBef>
                <a:spcPts val="1000"/>
              </a:spcBef>
              <a:spcAft>
                <a:spcPts val="0"/>
              </a:spcAft>
              <a:buNone/>
            </a:pPr>
            <a:r>
              <a:rPr lang="en" sz="15233">
                <a:solidFill>
                  <a:schemeClr val="lt1"/>
                </a:solidFill>
                <a:latin typeface="Montserrat SemiBold"/>
                <a:ea typeface="Montserrat SemiBold"/>
                <a:cs typeface="Montserrat SemiBold"/>
                <a:sym typeface="Montserrat SemiBold"/>
              </a:rPr>
              <a:t>Stepping Stone Farm</a:t>
            </a:r>
            <a:endParaRPr sz="15233">
              <a:solidFill>
                <a:schemeClr val="lt1"/>
              </a:solidFill>
              <a:latin typeface="Montserrat SemiBold"/>
              <a:ea typeface="Montserrat SemiBold"/>
              <a:cs typeface="Montserrat SemiBold"/>
              <a:sym typeface="Montserrat SemiBold"/>
            </a:endParaRPr>
          </a:p>
          <a:p>
            <a:pPr indent="0" lvl="0" marL="0" rtl="0" algn="ctr">
              <a:lnSpc>
                <a:spcPct val="100000"/>
              </a:lnSpc>
              <a:spcBef>
                <a:spcPts val="1000"/>
              </a:spcBef>
              <a:spcAft>
                <a:spcPts val="1000"/>
              </a:spcAft>
              <a:buNone/>
            </a:pPr>
            <a:r>
              <a:rPr lang="en" sz="15233">
                <a:solidFill>
                  <a:schemeClr val="lt1"/>
                </a:solidFill>
                <a:latin typeface="Montserrat SemiBold"/>
                <a:ea typeface="Montserrat SemiBold"/>
                <a:cs typeface="Montserrat SemiBold"/>
                <a:sym typeface="Montserrat SemiBold"/>
              </a:rPr>
              <a:t>The Dalles, Oregon</a:t>
            </a:r>
            <a:endParaRPr sz="15233">
              <a:solidFill>
                <a:schemeClr val="lt1"/>
              </a:solidFill>
              <a:latin typeface="Montserrat SemiBold"/>
              <a:ea typeface="Montserrat SemiBold"/>
              <a:cs typeface="Montserrat SemiBold"/>
              <a:sym typeface="Montserrat SemiBold"/>
            </a:endParaRPr>
          </a:p>
        </p:txBody>
      </p:sp>
      <p:grpSp>
        <p:nvGrpSpPr>
          <p:cNvPr id="570" name="Google Shape;570;p65"/>
          <p:cNvGrpSpPr/>
          <p:nvPr/>
        </p:nvGrpSpPr>
        <p:grpSpPr>
          <a:xfrm>
            <a:off x="0" y="0"/>
            <a:ext cx="613013" cy="837345"/>
            <a:chOff x="0" y="0"/>
            <a:chExt cx="444825" cy="572700"/>
          </a:xfrm>
        </p:grpSpPr>
        <p:sp>
          <p:nvSpPr>
            <p:cNvPr id="571" name="Google Shape;571;p65"/>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572" name="Google Shape;572;p65"/>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160" name="Shape 160"/>
        <p:cNvGrpSpPr/>
        <p:nvPr/>
      </p:nvGrpSpPr>
      <p:grpSpPr>
        <a:xfrm>
          <a:off x="0" y="0"/>
          <a:ext cx="0" cy="0"/>
          <a:chOff x="0" y="0"/>
          <a:chExt cx="0" cy="0"/>
        </a:xfrm>
      </p:grpSpPr>
      <p:sp>
        <p:nvSpPr>
          <p:cNvPr id="161" name="Google Shape;161;p30"/>
          <p:cNvSpPr/>
          <p:nvPr/>
        </p:nvSpPr>
        <p:spPr>
          <a:xfrm>
            <a:off x="2038250" y="514350"/>
            <a:ext cx="47700" cy="4114800"/>
          </a:xfrm>
          <a:prstGeom prst="rect">
            <a:avLst/>
          </a:pr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62" name="Google Shape;162;p30"/>
          <p:cNvGrpSpPr/>
          <p:nvPr/>
        </p:nvGrpSpPr>
        <p:grpSpPr>
          <a:xfrm>
            <a:off x="2407275" y="775000"/>
            <a:ext cx="5293013" cy="2749113"/>
            <a:chOff x="-3054528" y="-822292"/>
            <a:chExt cx="14114700" cy="7330969"/>
          </a:xfrm>
        </p:grpSpPr>
        <p:sp>
          <p:nvSpPr>
            <p:cNvPr id="163" name="Google Shape;163;p30"/>
            <p:cNvSpPr txBox="1"/>
            <p:nvPr/>
          </p:nvSpPr>
          <p:spPr>
            <a:xfrm>
              <a:off x="-3054528" y="-822292"/>
              <a:ext cx="14114700" cy="221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2800">
                  <a:solidFill>
                    <a:srgbClr val="2A3B19"/>
                  </a:solidFill>
                  <a:latin typeface="Montserrat"/>
                  <a:ea typeface="Montserrat"/>
                  <a:cs typeface="Montserrat"/>
                  <a:sym typeface="Montserrat"/>
                </a:rPr>
                <a:t>Introduction</a:t>
              </a:r>
              <a:endParaRPr b="1" sz="2800">
                <a:solidFill>
                  <a:srgbClr val="2A3B19"/>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2600">
                <a:solidFill>
                  <a:srgbClr val="2A3B19"/>
                </a:solidFill>
                <a:latin typeface="Montserrat"/>
                <a:ea typeface="Montserrat"/>
                <a:cs typeface="Montserrat"/>
                <a:sym typeface="Montserrat"/>
              </a:endParaRPr>
            </a:p>
          </p:txBody>
        </p:sp>
        <p:sp>
          <p:nvSpPr>
            <p:cNvPr id="164" name="Google Shape;164;p30"/>
            <p:cNvSpPr txBox="1"/>
            <p:nvPr/>
          </p:nvSpPr>
          <p:spPr>
            <a:xfrm>
              <a:off x="-3054528" y="3553077"/>
              <a:ext cx="10490700" cy="2955600"/>
            </a:xfrm>
            <a:prstGeom prst="rect">
              <a:avLst/>
            </a:prstGeom>
            <a:noFill/>
            <a:ln>
              <a:noFill/>
            </a:ln>
          </p:spPr>
          <p:txBody>
            <a:bodyPr anchorCtr="0" anchor="t" bIns="0" lIns="0" spcFirstLastPara="1" rIns="0" wrap="square" tIns="0">
              <a:spAutoFit/>
            </a:bodyPr>
            <a:lstStyle/>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What is Organic?</a:t>
              </a:r>
              <a:endParaRPr sz="1800">
                <a:solidFill>
                  <a:srgbClr val="567937"/>
                </a:solidFill>
                <a:latin typeface="Montserrat"/>
                <a:ea typeface="Montserrat"/>
                <a:cs typeface="Montserrat"/>
                <a:sym typeface="Montserrat"/>
              </a:endParaRPr>
            </a:p>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What is the NOP?</a:t>
              </a:r>
              <a:endParaRPr sz="1800">
                <a:solidFill>
                  <a:srgbClr val="567937"/>
                </a:solidFill>
                <a:latin typeface="Montserrat"/>
                <a:ea typeface="Montserrat"/>
                <a:cs typeface="Montserrat"/>
                <a:sym typeface="Montserrat"/>
              </a:endParaRPr>
            </a:p>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Compliance basics</a:t>
              </a:r>
              <a:endParaRPr sz="1800">
                <a:solidFill>
                  <a:srgbClr val="567937"/>
                </a:solidFill>
                <a:latin typeface="Montserrat"/>
                <a:ea typeface="Montserrat"/>
                <a:cs typeface="Montserrat"/>
                <a:sym typeface="Montserrat"/>
              </a:endParaRPr>
            </a:p>
          </p:txBody>
        </p:sp>
      </p:grpSp>
      <p:grpSp>
        <p:nvGrpSpPr>
          <p:cNvPr id="165" name="Google Shape;165;p30"/>
          <p:cNvGrpSpPr/>
          <p:nvPr/>
        </p:nvGrpSpPr>
        <p:grpSpPr>
          <a:xfrm>
            <a:off x="666650" y="2124075"/>
            <a:ext cx="892969" cy="892969"/>
            <a:chOff x="0" y="0"/>
            <a:chExt cx="2381250" cy="2381250"/>
          </a:xfrm>
        </p:grpSpPr>
        <p:sp>
          <p:nvSpPr>
            <p:cNvPr id="166" name="Google Shape;166;p30"/>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7" name="Google Shape;167;p30"/>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576" name="Shape 576"/>
        <p:cNvGrpSpPr/>
        <p:nvPr/>
      </p:nvGrpSpPr>
      <p:grpSpPr>
        <a:xfrm>
          <a:off x="0" y="0"/>
          <a:ext cx="0" cy="0"/>
          <a:chOff x="0" y="0"/>
          <a:chExt cx="0" cy="0"/>
        </a:xfrm>
      </p:grpSpPr>
      <p:sp>
        <p:nvSpPr>
          <p:cNvPr id="577" name="Google Shape;577;p66"/>
          <p:cNvSpPr txBox="1"/>
          <p:nvPr>
            <p:ph type="title"/>
          </p:nvPr>
        </p:nvSpPr>
        <p:spPr>
          <a:xfrm>
            <a:off x="-1452425" y="1230487"/>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00"/>
              <a:buNone/>
            </a:pPr>
            <a:r>
              <a:rPr b="1" lang="en" sz="4500">
                <a:solidFill>
                  <a:srgbClr val="567937"/>
                </a:solidFill>
                <a:latin typeface="Montserrat"/>
                <a:ea typeface="Montserrat"/>
                <a:cs typeface="Montserrat"/>
                <a:sym typeface="Montserrat"/>
              </a:rPr>
              <a:t>Thank You!</a:t>
            </a:r>
            <a:endParaRPr b="1" sz="4500">
              <a:solidFill>
                <a:srgbClr val="567937"/>
              </a:solidFill>
              <a:latin typeface="Montserrat"/>
              <a:ea typeface="Montserrat"/>
              <a:cs typeface="Montserrat"/>
              <a:sym typeface="Montserrat"/>
            </a:endParaRPr>
          </a:p>
        </p:txBody>
      </p:sp>
      <p:grpSp>
        <p:nvGrpSpPr>
          <p:cNvPr id="578" name="Google Shape;578;p66"/>
          <p:cNvGrpSpPr/>
          <p:nvPr/>
        </p:nvGrpSpPr>
        <p:grpSpPr>
          <a:xfrm>
            <a:off x="0" y="0"/>
            <a:ext cx="444825" cy="572700"/>
            <a:chOff x="0" y="0"/>
            <a:chExt cx="444825" cy="572700"/>
          </a:xfrm>
        </p:grpSpPr>
        <p:sp>
          <p:nvSpPr>
            <p:cNvPr id="579" name="Google Shape;579;p66"/>
            <p:cNvSpPr/>
            <p:nvPr/>
          </p:nvSpPr>
          <p:spPr>
            <a:xfrm>
              <a:off x="0" y="0"/>
              <a:ext cx="444825" cy="572700"/>
            </a:xfrm>
            <a:prstGeom prst="flowChartOffpageConnector">
              <a:avLst/>
            </a:prstGeom>
            <a:solidFill>
              <a:srgbClr val="FAAC27"/>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pic>
          <p:nvPicPr>
            <p:cNvPr id="580" name="Google Shape;580;p66"/>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
        <p:nvSpPr>
          <p:cNvPr id="581" name="Google Shape;581;p66"/>
          <p:cNvSpPr txBox="1"/>
          <p:nvPr>
            <p:ph idx="1" type="body"/>
          </p:nvPr>
        </p:nvSpPr>
        <p:spPr>
          <a:xfrm>
            <a:off x="311700" y="2700475"/>
            <a:ext cx="4125600" cy="1558200"/>
          </a:xfrm>
          <a:prstGeom prst="rect">
            <a:avLst/>
          </a:prstGeom>
          <a:noFill/>
          <a:ln>
            <a:noFill/>
          </a:ln>
        </p:spPr>
        <p:txBody>
          <a:bodyPr anchorCtr="0" anchor="t" bIns="91425" lIns="91425" spcFirstLastPara="1" rIns="91425" wrap="square" tIns="91425">
            <a:noAutofit/>
          </a:bodyPr>
          <a:lstStyle/>
          <a:p>
            <a:pPr indent="0" lvl="0" marL="0" rtl="0" algn="r">
              <a:lnSpc>
                <a:spcPct val="150000"/>
              </a:lnSpc>
              <a:spcBef>
                <a:spcPts val="0"/>
              </a:spcBef>
              <a:spcAft>
                <a:spcPts val="0"/>
              </a:spcAft>
              <a:buSzPts val="1600"/>
              <a:buNone/>
            </a:pPr>
            <a:r>
              <a:rPr b="1" lang="en" sz="2300" u="sng">
                <a:solidFill>
                  <a:schemeClr val="hlink"/>
                </a:solidFill>
                <a:latin typeface="Montserrat"/>
                <a:ea typeface="Montserrat"/>
                <a:cs typeface="Montserrat"/>
                <a:sym typeface="Montserrat"/>
                <a:hlinkClick r:id="rId4"/>
              </a:rPr>
              <a:t>www.ofrf.org</a:t>
            </a:r>
            <a:endParaRPr b="1" sz="1900">
              <a:solidFill>
                <a:srgbClr val="567937"/>
              </a:solidFill>
              <a:latin typeface="Montserrat"/>
              <a:ea typeface="Montserrat"/>
              <a:cs typeface="Montserrat"/>
              <a:sym typeface="Montserrat"/>
            </a:endParaRPr>
          </a:p>
          <a:p>
            <a:pPr indent="0" lvl="0" marL="0" rtl="0" algn="r">
              <a:lnSpc>
                <a:spcPct val="150000"/>
              </a:lnSpc>
              <a:spcBef>
                <a:spcPts val="0"/>
              </a:spcBef>
              <a:spcAft>
                <a:spcPts val="0"/>
              </a:spcAft>
              <a:buClr>
                <a:schemeClr val="dk1"/>
              </a:buClr>
              <a:buSzPts val="1600"/>
              <a:buFont typeface="Arial"/>
              <a:buNone/>
            </a:pPr>
            <a:r>
              <a:rPr b="1" lang="en" sz="2000">
                <a:solidFill>
                  <a:srgbClr val="567937"/>
                </a:solidFill>
                <a:latin typeface="Montserrat"/>
                <a:ea typeface="Montserrat"/>
                <a:cs typeface="Montserrat"/>
                <a:sym typeface="Montserrat"/>
              </a:rPr>
              <a:t>rebecca@ofrf.org</a:t>
            </a:r>
            <a:endParaRPr b="1" sz="2000">
              <a:solidFill>
                <a:srgbClr val="567937"/>
              </a:solidFill>
              <a:latin typeface="Montserrat"/>
              <a:ea typeface="Montserrat"/>
              <a:cs typeface="Montserrat"/>
              <a:sym typeface="Montserrat"/>
            </a:endParaRPr>
          </a:p>
          <a:p>
            <a:pPr indent="0" lvl="0" marL="0" rtl="0" algn="r">
              <a:lnSpc>
                <a:spcPct val="150000"/>
              </a:lnSpc>
              <a:spcBef>
                <a:spcPts val="0"/>
              </a:spcBef>
              <a:spcAft>
                <a:spcPts val="0"/>
              </a:spcAft>
              <a:buClr>
                <a:schemeClr val="dk1"/>
              </a:buClr>
              <a:buSzPts val="1600"/>
              <a:buFont typeface="Arial"/>
              <a:buNone/>
            </a:pPr>
            <a:r>
              <a:rPr b="1" lang="en" sz="2000">
                <a:solidFill>
                  <a:srgbClr val="567937"/>
                </a:solidFill>
                <a:latin typeface="Montserrat"/>
                <a:ea typeface="Montserrat"/>
                <a:cs typeface="Montserrat"/>
                <a:sym typeface="Montserrat"/>
              </a:rPr>
              <a:t>heather@ofrf.org</a:t>
            </a:r>
            <a:endParaRPr b="1" sz="1600">
              <a:solidFill>
                <a:srgbClr val="567937"/>
              </a:solidFill>
              <a:latin typeface="Montserrat"/>
              <a:ea typeface="Montserrat"/>
              <a:cs typeface="Montserrat"/>
              <a:sym typeface="Montserrat"/>
            </a:endParaRPr>
          </a:p>
        </p:txBody>
      </p:sp>
      <p:pic>
        <p:nvPicPr>
          <p:cNvPr id="582" name="Google Shape;582;p66"/>
          <p:cNvPicPr preferRelativeResize="0"/>
          <p:nvPr/>
        </p:nvPicPr>
        <p:blipFill>
          <a:blip r:embed="rId5">
            <a:alphaModFix/>
          </a:blip>
          <a:stretch>
            <a:fillRect/>
          </a:stretch>
        </p:blipFill>
        <p:spPr>
          <a:xfrm>
            <a:off x="4437350" y="2324099"/>
            <a:ext cx="4074601" cy="2310800"/>
          </a:xfrm>
          <a:prstGeom prst="rect">
            <a:avLst/>
          </a:prstGeom>
          <a:noFill/>
          <a:ln>
            <a:noFill/>
          </a:ln>
        </p:spPr>
      </p:pic>
      <p:pic>
        <p:nvPicPr>
          <p:cNvPr id="583" name="Google Shape;583;p66"/>
          <p:cNvPicPr preferRelativeResize="0"/>
          <p:nvPr/>
        </p:nvPicPr>
        <p:blipFill>
          <a:blip r:embed="rId6">
            <a:alphaModFix/>
          </a:blip>
          <a:stretch>
            <a:fillRect/>
          </a:stretch>
        </p:blipFill>
        <p:spPr>
          <a:xfrm>
            <a:off x="5756300" y="304800"/>
            <a:ext cx="2120990" cy="2019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1"/>
          <p:cNvPicPr preferRelativeResize="0"/>
          <p:nvPr/>
        </p:nvPicPr>
        <p:blipFill rotWithShape="1">
          <a:blip r:embed="rId3">
            <a:alphaModFix/>
          </a:blip>
          <a:srcRect b="0" l="0" r="0" t="0"/>
          <a:stretch/>
        </p:blipFill>
        <p:spPr>
          <a:xfrm>
            <a:off x="-109856" y="6"/>
            <a:ext cx="9363715" cy="5267087"/>
          </a:xfrm>
          <a:prstGeom prst="rect">
            <a:avLst/>
          </a:prstGeom>
          <a:noFill/>
          <a:ln>
            <a:noFill/>
          </a:ln>
        </p:spPr>
      </p:pic>
      <p:grpSp>
        <p:nvGrpSpPr>
          <p:cNvPr id="173" name="Google Shape;173;p31"/>
          <p:cNvGrpSpPr/>
          <p:nvPr/>
        </p:nvGrpSpPr>
        <p:grpSpPr>
          <a:xfrm>
            <a:off x="-109850" y="0"/>
            <a:ext cx="613013" cy="837345"/>
            <a:chOff x="0" y="0"/>
            <a:chExt cx="444825" cy="572700"/>
          </a:xfrm>
        </p:grpSpPr>
        <p:sp>
          <p:nvSpPr>
            <p:cNvPr id="174" name="Google Shape;174;p31"/>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175" name="Google Shape;175;p31"/>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176" name="Google Shape;176;p31"/>
          <p:cNvSpPr txBox="1"/>
          <p:nvPr/>
        </p:nvSpPr>
        <p:spPr>
          <a:xfrm>
            <a:off x="665375" y="89700"/>
            <a:ext cx="8522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Montserrat SemiBold"/>
                <a:ea typeface="Montserrat SemiBold"/>
                <a:cs typeface="Montserrat SemiBold"/>
                <a:sym typeface="Montserrat SemiBold"/>
              </a:rPr>
              <a:t>What is Organic?</a:t>
            </a:r>
            <a:endParaRPr sz="3100">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300">
              <a:solidFill>
                <a:schemeClr val="dk1"/>
              </a:solidFill>
            </a:endParaRPr>
          </a:p>
        </p:txBody>
      </p:sp>
      <p:sp>
        <p:nvSpPr>
          <p:cNvPr id="177" name="Google Shape;177;p31"/>
          <p:cNvSpPr txBox="1"/>
          <p:nvPr/>
        </p:nvSpPr>
        <p:spPr>
          <a:xfrm>
            <a:off x="-8237" y="1096721"/>
            <a:ext cx="3690000" cy="3978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System focused on healthy soils, plants, people, and environment </a:t>
            </a:r>
            <a:endParaRPr sz="20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Mimics ecological and biological processes</a:t>
            </a:r>
            <a:endParaRPr sz="20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Emphasizes soil health and biodiversity</a:t>
            </a:r>
            <a:endParaRPr sz="2000">
              <a:solidFill>
                <a:schemeClr val="lt1"/>
              </a:solidFill>
              <a:latin typeface="Montserrat"/>
              <a:ea typeface="Montserrat"/>
              <a:cs typeface="Montserrat"/>
              <a:sym typeface="Montserrat"/>
            </a:endParaRPr>
          </a:p>
        </p:txBody>
      </p:sp>
      <p:pic>
        <p:nvPicPr>
          <p:cNvPr id="178" name="Google Shape;178;p31"/>
          <p:cNvPicPr preferRelativeResize="0"/>
          <p:nvPr/>
        </p:nvPicPr>
        <p:blipFill>
          <a:blip r:embed="rId5">
            <a:alphaModFix/>
          </a:blip>
          <a:stretch>
            <a:fillRect/>
          </a:stretch>
        </p:blipFill>
        <p:spPr>
          <a:xfrm>
            <a:off x="3632300" y="921475"/>
            <a:ext cx="5442400" cy="3760214"/>
          </a:xfrm>
          <a:prstGeom prst="rect">
            <a:avLst/>
          </a:prstGeom>
          <a:noFill/>
          <a:ln>
            <a:noFill/>
          </a:ln>
        </p:spPr>
      </p:pic>
      <p:sp>
        <p:nvSpPr>
          <p:cNvPr id="179" name="Google Shape;179;p31"/>
          <p:cNvSpPr txBox="1"/>
          <p:nvPr/>
        </p:nvSpPr>
        <p:spPr>
          <a:xfrm>
            <a:off x="7196775" y="4776550"/>
            <a:ext cx="1814100" cy="1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chemeClr val="dk1"/>
                </a:solidFill>
                <a:latin typeface="EB Garamond SemiBold"/>
                <a:ea typeface="EB Garamond SemiBold"/>
                <a:cs typeface="EB Garamond SemiBold"/>
                <a:sym typeface="EB Garamond SemiBold"/>
              </a:rPr>
              <a:t>Image: USDA AMS</a:t>
            </a:r>
            <a:endParaRPr i="1" sz="1500">
              <a:solidFill>
                <a:schemeClr val="dk1"/>
              </a:solidFill>
              <a:latin typeface="EB Garamond SemiBold"/>
              <a:ea typeface="EB Garamond SemiBold"/>
              <a:cs typeface="EB Garamond SemiBold"/>
              <a:sym typeface="EB Garamond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2"/>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185" name="Google Shape;185;p32"/>
          <p:cNvGrpSpPr/>
          <p:nvPr/>
        </p:nvGrpSpPr>
        <p:grpSpPr>
          <a:xfrm>
            <a:off x="-109850" y="-61800"/>
            <a:ext cx="613013" cy="837345"/>
            <a:chOff x="0" y="0"/>
            <a:chExt cx="444825" cy="572700"/>
          </a:xfrm>
        </p:grpSpPr>
        <p:sp>
          <p:nvSpPr>
            <p:cNvPr id="186" name="Google Shape;186;p32"/>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187" name="Google Shape;187;p32"/>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188" name="Google Shape;188;p32"/>
          <p:cNvSpPr txBox="1"/>
          <p:nvPr/>
        </p:nvSpPr>
        <p:spPr>
          <a:xfrm>
            <a:off x="494252" y="55800"/>
            <a:ext cx="8155500" cy="859800"/>
          </a:xfrm>
          <a:prstGeom prst="rect">
            <a:avLst/>
          </a:prstGeom>
          <a:noFill/>
          <a:ln>
            <a:noFill/>
          </a:ln>
        </p:spPr>
        <p:txBody>
          <a:bodyPr anchorCtr="0" anchor="ctr" bIns="45700" lIns="91425" spcFirstLastPara="1" rIns="91425" wrap="square" tIns="45700">
            <a:normAutofit lnSpcReduction="10000"/>
          </a:bodyPr>
          <a:lstStyle/>
          <a:p>
            <a:pPr indent="0" lvl="0" marL="0" rtl="0" algn="l">
              <a:spcBef>
                <a:spcPts val="0"/>
              </a:spcBef>
              <a:spcAft>
                <a:spcPts val="0"/>
              </a:spcAft>
              <a:buClr>
                <a:schemeClr val="dk1"/>
              </a:buClr>
              <a:buSzPts val="1100"/>
              <a:buFont typeface="Arial"/>
              <a:buNone/>
            </a:pPr>
            <a:r>
              <a:rPr lang="en" sz="3100">
                <a:solidFill>
                  <a:schemeClr val="lt1"/>
                </a:solidFill>
                <a:latin typeface="Montserrat SemiBold"/>
                <a:ea typeface="Montserrat SemiBold"/>
                <a:cs typeface="Montserrat SemiBold"/>
                <a:sym typeface="Montserrat SemiBold"/>
              </a:rPr>
              <a:t>The National Organic Program (NOP)</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ts val="935"/>
              <a:buNone/>
            </a:pPr>
            <a:r>
              <a:t/>
            </a:r>
            <a:endParaRPr sz="2400">
              <a:solidFill>
                <a:schemeClr val="lt1"/>
              </a:solidFill>
              <a:latin typeface="Montserrat SemiBold"/>
              <a:ea typeface="Montserrat SemiBold"/>
              <a:cs typeface="Montserrat SemiBold"/>
              <a:sym typeface="Montserrat SemiBold"/>
            </a:endParaRPr>
          </a:p>
        </p:txBody>
      </p:sp>
      <p:sp>
        <p:nvSpPr>
          <p:cNvPr id="189" name="Google Shape;189;p32"/>
          <p:cNvSpPr txBox="1"/>
          <p:nvPr/>
        </p:nvSpPr>
        <p:spPr>
          <a:xfrm>
            <a:off x="0" y="915600"/>
            <a:ext cx="5019900" cy="3865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Develops and enforces the organic standards</a:t>
            </a:r>
            <a:endParaRPr sz="2000">
              <a:solidFill>
                <a:schemeClr val="lt1"/>
              </a:solidFill>
              <a:latin typeface="Montserrat"/>
              <a:ea typeface="Montserrat"/>
              <a:cs typeface="Montserrat"/>
              <a:sym typeface="Montserrat"/>
            </a:endParaRPr>
          </a:p>
          <a:p>
            <a:pPr indent="-355600" lvl="1" marL="9144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Crops, livestock, products, handling, imports</a:t>
            </a:r>
            <a:endParaRPr sz="2000">
              <a:solidFill>
                <a:schemeClr val="lt1"/>
              </a:solidFill>
              <a:latin typeface="Montserrat"/>
              <a:ea typeface="Montserrat"/>
              <a:cs typeface="Montserrat"/>
              <a:sym typeface="Montserrat"/>
            </a:endParaRPr>
          </a:p>
          <a:p>
            <a:pPr indent="0" lvl="0" marL="91440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Investigates </a:t>
            </a:r>
            <a:r>
              <a:rPr lang="en" sz="2000">
                <a:solidFill>
                  <a:schemeClr val="lt1"/>
                </a:solidFill>
                <a:latin typeface="Montserrat"/>
                <a:ea typeface="Montserrat"/>
                <a:cs typeface="Montserrat"/>
                <a:sym typeface="Montserrat"/>
              </a:rPr>
              <a:t>complaints</a:t>
            </a:r>
            <a:r>
              <a:rPr lang="en" sz="2000">
                <a:solidFill>
                  <a:schemeClr val="lt1"/>
                </a:solidFill>
                <a:latin typeface="Montserrat"/>
                <a:ea typeface="Montserrat"/>
                <a:cs typeface="Montserrat"/>
                <a:sym typeface="Montserrat"/>
              </a:rPr>
              <a:t> of regulation violations</a:t>
            </a:r>
            <a:endParaRPr sz="20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Manages the Organic Integrity Database</a:t>
            </a:r>
            <a:endParaRPr sz="20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Uses input from the National Organic Standards Board (NOSB)</a:t>
            </a:r>
            <a:endParaRPr sz="2000">
              <a:solidFill>
                <a:schemeClr val="lt1"/>
              </a:solidFill>
              <a:latin typeface="Montserrat"/>
              <a:ea typeface="Montserrat"/>
              <a:cs typeface="Montserrat"/>
              <a:sym typeface="Montserrat"/>
            </a:endParaRPr>
          </a:p>
        </p:txBody>
      </p:sp>
      <p:pic>
        <p:nvPicPr>
          <p:cNvPr id="190" name="Google Shape;190;p32"/>
          <p:cNvPicPr preferRelativeResize="0"/>
          <p:nvPr/>
        </p:nvPicPr>
        <p:blipFill>
          <a:blip r:embed="rId5">
            <a:alphaModFix/>
          </a:blip>
          <a:stretch>
            <a:fillRect/>
          </a:stretch>
        </p:blipFill>
        <p:spPr>
          <a:xfrm>
            <a:off x="5316000" y="976300"/>
            <a:ext cx="3333750" cy="3190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3"/>
          <p:cNvPicPr preferRelativeResize="0"/>
          <p:nvPr/>
        </p:nvPicPr>
        <p:blipFill rotWithShape="1">
          <a:blip r:embed="rId3">
            <a:alphaModFix/>
          </a:blip>
          <a:srcRect b="0" l="0" r="0" t="0"/>
          <a:stretch/>
        </p:blipFill>
        <p:spPr>
          <a:xfrm>
            <a:off x="-109856" y="-61794"/>
            <a:ext cx="9363715" cy="5267087"/>
          </a:xfrm>
          <a:prstGeom prst="rect">
            <a:avLst/>
          </a:prstGeom>
          <a:noFill/>
          <a:ln>
            <a:noFill/>
          </a:ln>
        </p:spPr>
      </p:pic>
      <p:grpSp>
        <p:nvGrpSpPr>
          <p:cNvPr id="196" name="Google Shape;196;p33"/>
          <p:cNvGrpSpPr/>
          <p:nvPr/>
        </p:nvGrpSpPr>
        <p:grpSpPr>
          <a:xfrm>
            <a:off x="-109850" y="-61800"/>
            <a:ext cx="613013" cy="837345"/>
            <a:chOff x="0" y="0"/>
            <a:chExt cx="444825" cy="572700"/>
          </a:xfrm>
        </p:grpSpPr>
        <p:sp>
          <p:nvSpPr>
            <p:cNvPr id="197" name="Google Shape;197;p33"/>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198" name="Google Shape;198;p33"/>
            <p:cNvPicPr preferRelativeResize="0"/>
            <p:nvPr/>
          </p:nvPicPr>
          <p:blipFill rotWithShape="1">
            <a:blip r:embed="rId4">
              <a:alphaModFix/>
            </a:blip>
            <a:srcRect b="0" l="0" r="0" t="0"/>
            <a:stretch/>
          </p:blipFill>
          <p:spPr>
            <a:xfrm>
              <a:off x="85250" y="71600"/>
              <a:ext cx="274301" cy="373426"/>
            </a:xfrm>
            <a:prstGeom prst="rect">
              <a:avLst/>
            </a:prstGeom>
            <a:noFill/>
            <a:ln>
              <a:noFill/>
            </a:ln>
          </p:spPr>
        </p:pic>
      </p:grpSp>
      <p:sp>
        <p:nvSpPr>
          <p:cNvPr id="199" name="Google Shape;199;p33"/>
          <p:cNvSpPr txBox="1"/>
          <p:nvPr/>
        </p:nvSpPr>
        <p:spPr>
          <a:xfrm>
            <a:off x="866373" y="194376"/>
            <a:ext cx="9144000" cy="715800"/>
          </a:xfrm>
          <a:prstGeom prst="rect">
            <a:avLst/>
          </a:prstGeom>
          <a:noFill/>
          <a:ln>
            <a:noFill/>
          </a:ln>
        </p:spPr>
        <p:txBody>
          <a:bodyPr anchorCtr="0" anchor="ctr" bIns="45700" lIns="91425" spcFirstLastPara="1" rIns="91425" wrap="square" tIns="45700">
            <a:normAutofit fontScale="32500" lnSpcReduction="20000"/>
          </a:bodyPr>
          <a:lstStyle/>
          <a:p>
            <a:pPr indent="0" lvl="0" marL="0" rtl="0" algn="l">
              <a:spcBef>
                <a:spcPts val="0"/>
              </a:spcBef>
              <a:spcAft>
                <a:spcPts val="0"/>
              </a:spcAft>
              <a:buClr>
                <a:schemeClr val="dk1"/>
              </a:buClr>
              <a:buSzPts val="358"/>
              <a:buFont typeface="Arial"/>
              <a:buNone/>
            </a:pPr>
            <a:r>
              <a:rPr lang="en" sz="9706">
                <a:solidFill>
                  <a:schemeClr val="lt1"/>
                </a:solidFill>
                <a:latin typeface="Montserrat SemiBold"/>
                <a:ea typeface="Montserrat SemiBold"/>
                <a:cs typeface="Montserrat SemiBold"/>
                <a:sym typeface="Montserrat SemiBold"/>
              </a:rPr>
              <a:t>Compliance Basics - Enforcement</a:t>
            </a:r>
            <a:endParaRPr sz="9706">
              <a:solidFill>
                <a:schemeClr val="lt1"/>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ct val="35483"/>
              <a:buFont typeface="Arial"/>
              <a:buNone/>
            </a:pPr>
            <a:r>
              <a:t/>
            </a:r>
            <a:endParaRPr sz="3100">
              <a:solidFill>
                <a:schemeClr val="lt1"/>
              </a:solidFill>
              <a:latin typeface="Montserrat SemiBold"/>
              <a:ea typeface="Montserrat SemiBold"/>
              <a:cs typeface="Montserrat SemiBold"/>
              <a:sym typeface="Montserrat SemiBold"/>
            </a:endParaRPr>
          </a:p>
          <a:p>
            <a:pPr indent="0" lvl="0" marL="0" rtl="0" algn="ctr">
              <a:lnSpc>
                <a:spcPct val="90000"/>
              </a:lnSpc>
              <a:spcBef>
                <a:spcPts val="0"/>
              </a:spcBef>
              <a:spcAft>
                <a:spcPts val="0"/>
              </a:spcAft>
              <a:buSzPct val="29218"/>
              <a:buNone/>
            </a:pPr>
            <a:r>
              <a:t/>
            </a:r>
            <a:endParaRPr sz="3200">
              <a:solidFill>
                <a:schemeClr val="lt1"/>
              </a:solidFill>
              <a:latin typeface="Montserrat SemiBold"/>
              <a:ea typeface="Montserrat SemiBold"/>
              <a:cs typeface="Montserrat SemiBold"/>
              <a:sym typeface="Montserrat SemiBold"/>
            </a:endParaRPr>
          </a:p>
        </p:txBody>
      </p:sp>
      <p:pic>
        <p:nvPicPr>
          <p:cNvPr id="200" name="Google Shape;200;p33"/>
          <p:cNvPicPr preferRelativeResize="0"/>
          <p:nvPr/>
        </p:nvPicPr>
        <p:blipFill>
          <a:blip r:embed="rId5">
            <a:alphaModFix/>
          </a:blip>
          <a:stretch>
            <a:fillRect/>
          </a:stretch>
        </p:blipFill>
        <p:spPr>
          <a:xfrm>
            <a:off x="5252926" y="2455700"/>
            <a:ext cx="3801426" cy="2535200"/>
          </a:xfrm>
          <a:prstGeom prst="rect">
            <a:avLst/>
          </a:prstGeom>
          <a:noFill/>
          <a:ln>
            <a:noFill/>
          </a:ln>
        </p:spPr>
      </p:pic>
      <p:sp>
        <p:nvSpPr>
          <p:cNvPr id="201" name="Google Shape;201;p33"/>
          <p:cNvSpPr txBox="1"/>
          <p:nvPr/>
        </p:nvSpPr>
        <p:spPr>
          <a:xfrm>
            <a:off x="105125" y="991600"/>
            <a:ext cx="5461500" cy="3999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NOP </a:t>
            </a:r>
            <a:r>
              <a:rPr lang="en" sz="2000">
                <a:solidFill>
                  <a:schemeClr val="lt1"/>
                </a:solidFill>
                <a:latin typeface="Montserrat"/>
                <a:ea typeface="Montserrat"/>
                <a:cs typeface="Montserrat"/>
                <a:sym typeface="Montserrat"/>
              </a:rPr>
              <a:t>accredits certifiers, who must ID and report violations.</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Strengthening Organic Enforcement (SOE) rule implemented March 2024</a:t>
            </a:r>
            <a:endParaRPr sz="2000">
              <a:solidFill>
                <a:schemeClr val="lt1"/>
              </a:solidFill>
              <a:latin typeface="Montserrat"/>
              <a:ea typeface="Montserrat"/>
              <a:cs typeface="Montserrat"/>
              <a:sym typeface="Montserrat"/>
            </a:endParaRPr>
          </a:p>
          <a:p>
            <a:pPr indent="-342900" lvl="1" marL="9144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Minimize fraud in organic chain</a:t>
            </a:r>
            <a:endParaRPr sz="18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AMS “Penalty Matrix”:</a:t>
            </a:r>
            <a:endParaRPr sz="2000">
              <a:solidFill>
                <a:schemeClr val="lt1"/>
              </a:solidFill>
              <a:latin typeface="Montserrat"/>
              <a:ea typeface="Montserrat"/>
              <a:cs typeface="Montserrat"/>
              <a:sym typeface="Montserrat"/>
            </a:endParaRPr>
          </a:p>
          <a:p>
            <a:pPr indent="-355600" lvl="1" marL="9144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Minor issues </a:t>
            </a:r>
            <a:endParaRPr sz="2000">
              <a:solidFill>
                <a:schemeClr val="lt1"/>
              </a:solidFill>
              <a:latin typeface="Montserrat"/>
              <a:ea typeface="Montserrat"/>
              <a:cs typeface="Montserrat"/>
              <a:sym typeface="Montserrat"/>
            </a:endParaRPr>
          </a:p>
          <a:p>
            <a:pPr indent="-355600" lvl="1" marL="9144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Notice of Non-compliance</a:t>
            </a:r>
            <a:endParaRPr sz="2000">
              <a:solidFill>
                <a:schemeClr val="lt1"/>
              </a:solidFill>
              <a:latin typeface="Montserrat"/>
              <a:ea typeface="Montserrat"/>
              <a:cs typeface="Montserrat"/>
              <a:sym typeface="Montserrat"/>
            </a:endParaRPr>
          </a:p>
          <a:p>
            <a:pPr indent="-355600" lvl="1" marL="9144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Major Non-compliance </a:t>
            </a:r>
            <a:endParaRPr sz="2000">
              <a:solidFill>
                <a:schemeClr val="lt1"/>
              </a:solidFill>
              <a:latin typeface="Montserrat"/>
              <a:ea typeface="Montserrat"/>
              <a:cs typeface="Montserrat"/>
              <a:sym typeface="Montserrat"/>
            </a:endParaRPr>
          </a:p>
          <a:p>
            <a:pPr indent="-355600" lvl="2" marL="13716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suspension of certification</a:t>
            </a:r>
            <a:endParaRPr sz="2000">
              <a:solidFill>
                <a:schemeClr val="lt1"/>
              </a:solidFill>
              <a:latin typeface="Montserrat"/>
              <a:ea typeface="Montserrat"/>
              <a:cs typeface="Montserrat"/>
              <a:sym typeface="Montserrat"/>
            </a:endParaRPr>
          </a:p>
          <a:p>
            <a:pPr indent="-355600" lvl="1" marL="9144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Major Non-compliance </a:t>
            </a:r>
            <a:endParaRPr sz="2000">
              <a:solidFill>
                <a:schemeClr val="lt1"/>
              </a:solidFill>
              <a:latin typeface="Montserrat"/>
              <a:ea typeface="Montserrat"/>
              <a:cs typeface="Montserrat"/>
              <a:sym typeface="Montserrat"/>
            </a:endParaRPr>
          </a:p>
          <a:p>
            <a:pPr indent="-355600" lvl="2" marL="1371600" rtl="0" algn="l">
              <a:spcBef>
                <a:spcPts val="0"/>
              </a:spcBef>
              <a:spcAft>
                <a:spcPts val="0"/>
              </a:spcAft>
              <a:buClr>
                <a:schemeClr val="lt1"/>
              </a:buClr>
              <a:buSzPts val="2000"/>
              <a:buFont typeface="Montserrat"/>
              <a:buChar char="■"/>
            </a:pPr>
            <a:r>
              <a:rPr lang="en" sz="2000">
                <a:solidFill>
                  <a:schemeClr val="lt1"/>
                </a:solidFill>
                <a:latin typeface="Montserrat"/>
                <a:ea typeface="Montserrat"/>
                <a:cs typeface="Montserrat"/>
                <a:sym typeface="Montserrat"/>
              </a:rPr>
              <a:t>revocation of certification</a:t>
            </a:r>
            <a:endParaRPr sz="2000">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EA"/>
        </a:solidFill>
      </p:bgPr>
    </p:bg>
    <p:spTree>
      <p:nvGrpSpPr>
        <p:cNvPr id="205" name="Shape 205"/>
        <p:cNvGrpSpPr/>
        <p:nvPr/>
      </p:nvGrpSpPr>
      <p:grpSpPr>
        <a:xfrm>
          <a:off x="0" y="0"/>
          <a:ext cx="0" cy="0"/>
          <a:chOff x="0" y="0"/>
          <a:chExt cx="0" cy="0"/>
        </a:xfrm>
      </p:grpSpPr>
      <p:sp>
        <p:nvSpPr>
          <p:cNvPr id="206" name="Google Shape;206;p34"/>
          <p:cNvSpPr/>
          <p:nvPr/>
        </p:nvSpPr>
        <p:spPr>
          <a:xfrm>
            <a:off x="2038250" y="514350"/>
            <a:ext cx="47700" cy="4114800"/>
          </a:xfrm>
          <a:prstGeom prst="rect">
            <a:avLst/>
          </a:pr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07" name="Google Shape;207;p34"/>
          <p:cNvGrpSpPr/>
          <p:nvPr/>
        </p:nvGrpSpPr>
        <p:grpSpPr>
          <a:xfrm>
            <a:off x="2407275" y="775000"/>
            <a:ext cx="5293013" cy="2749113"/>
            <a:chOff x="-3054528" y="-822292"/>
            <a:chExt cx="14114700" cy="7330969"/>
          </a:xfrm>
        </p:grpSpPr>
        <p:sp>
          <p:nvSpPr>
            <p:cNvPr id="208" name="Google Shape;208;p34"/>
            <p:cNvSpPr txBox="1"/>
            <p:nvPr/>
          </p:nvSpPr>
          <p:spPr>
            <a:xfrm>
              <a:off x="-3054528" y="-822292"/>
              <a:ext cx="14114700" cy="221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2800">
                  <a:solidFill>
                    <a:srgbClr val="2A3B19"/>
                  </a:solidFill>
                  <a:latin typeface="Montserrat"/>
                  <a:ea typeface="Montserrat"/>
                  <a:cs typeface="Montserrat"/>
                  <a:sym typeface="Montserrat"/>
                </a:rPr>
                <a:t>Regional Overview</a:t>
              </a:r>
              <a:endParaRPr b="1" sz="2800">
                <a:solidFill>
                  <a:srgbClr val="2A3B19"/>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2600">
                <a:solidFill>
                  <a:srgbClr val="2A3B19"/>
                </a:solidFill>
                <a:latin typeface="Montserrat"/>
                <a:ea typeface="Montserrat"/>
                <a:cs typeface="Montserrat"/>
                <a:sym typeface="Montserrat"/>
              </a:endParaRPr>
            </a:p>
          </p:txBody>
        </p:sp>
        <p:sp>
          <p:nvSpPr>
            <p:cNvPr id="209" name="Google Shape;209;p34"/>
            <p:cNvSpPr txBox="1"/>
            <p:nvPr/>
          </p:nvSpPr>
          <p:spPr>
            <a:xfrm>
              <a:off x="-3054528" y="3553077"/>
              <a:ext cx="10490700" cy="2955600"/>
            </a:xfrm>
            <a:prstGeom prst="rect">
              <a:avLst/>
            </a:prstGeom>
            <a:noFill/>
            <a:ln>
              <a:noFill/>
            </a:ln>
          </p:spPr>
          <p:txBody>
            <a:bodyPr anchorCtr="0" anchor="t" bIns="0" lIns="0" spcFirstLastPara="1" rIns="0" wrap="square" tIns="0">
              <a:spAutoFit/>
            </a:bodyPr>
            <a:lstStyle/>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Organic farms and acreage in the WSARE region</a:t>
              </a:r>
              <a:endParaRPr sz="1800">
                <a:solidFill>
                  <a:srgbClr val="567937"/>
                </a:solidFill>
                <a:latin typeface="Montserrat"/>
                <a:ea typeface="Montserrat"/>
                <a:cs typeface="Montserrat"/>
                <a:sym typeface="Montserrat"/>
              </a:endParaRPr>
            </a:p>
            <a:p>
              <a:pPr indent="-342900" lvl="0" marL="457200" marR="0" rtl="0" algn="l">
                <a:lnSpc>
                  <a:spcPct val="150017"/>
                </a:lnSpc>
                <a:spcBef>
                  <a:spcPts val="0"/>
                </a:spcBef>
                <a:spcAft>
                  <a:spcPts val="0"/>
                </a:spcAft>
                <a:buClr>
                  <a:srgbClr val="567937"/>
                </a:buClr>
                <a:buSzPts val="1800"/>
                <a:buFont typeface="Montserrat"/>
                <a:buChar char="●"/>
              </a:pPr>
              <a:r>
                <a:rPr lang="en" sz="1800">
                  <a:solidFill>
                    <a:srgbClr val="567937"/>
                  </a:solidFill>
                  <a:latin typeface="Montserrat"/>
                  <a:ea typeface="Montserrat"/>
                  <a:cs typeface="Montserrat"/>
                  <a:sym typeface="Montserrat"/>
                </a:rPr>
                <a:t>Organic survey information</a:t>
              </a:r>
              <a:endParaRPr sz="1800">
                <a:solidFill>
                  <a:srgbClr val="567937"/>
                </a:solidFill>
                <a:latin typeface="Montserrat"/>
                <a:ea typeface="Montserrat"/>
                <a:cs typeface="Montserrat"/>
                <a:sym typeface="Montserrat"/>
              </a:endParaRPr>
            </a:p>
          </p:txBody>
        </p:sp>
      </p:grpSp>
      <p:grpSp>
        <p:nvGrpSpPr>
          <p:cNvPr id="210" name="Google Shape;210;p34"/>
          <p:cNvGrpSpPr/>
          <p:nvPr/>
        </p:nvGrpSpPr>
        <p:grpSpPr>
          <a:xfrm>
            <a:off x="666650" y="2124075"/>
            <a:ext cx="892969" cy="892969"/>
            <a:chOff x="0" y="0"/>
            <a:chExt cx="2381250" cy="2381250"/>
          </a:xfrm>
        </p:grpSpPr>
        <p:sp>
          <p:nvSpPr>
            <p:cNvPr id="211" name="Google Shape;211;p34"/>
            <p:cNvSpPr/>
            <p:nvPr/>
          </p:nvSpPr>
          <p:spPr>
            <a:xfrm>
              <a:off x="0" y="0"/>
              <a:ext cx="2381250" cy="23812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79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34"/>
            <p:cNvSpPr/>
            <p:nvPr/>
          </p:nvSpPr>
          <p:spPr>
            <a:xfrm>
              <a:off x="598467" y="313378"/>
              <a:ext cx="1190666" cy="1760844"/>
            </a:xfrm>
            <a:custGeom>
              <a:rect b="b" l="l" r="r" t="t"/>
              <a:pathLst>
                <a:path extrusionOk="0" h="1760844" w="1190666">
                  <a:moveTo>
                    <a:pt x="0" y="0"/>
                  </a:moveTo>
                  <a:lnTo>
                    <a:pt x="1190666" y="0"/>
                  </a:lnTo>
                  <a:lnTo>
                    <a:pt x="1190666" y="1760844"/>
                  </a:lnTo>
                  <a:lnTo>
                    <a:pt x="0" y="1760844"/>
                  </a:lnTo>
                  <a:lnTo>
                    <a:pt x="0" y="0"/>
                  </a:lnTo>
                  <a:close/>
                </a:path>
              </a:pathLst>
            </a:custGeom>
            <a:blipFill rotWithShape="1">
              <a:blip r:embed="rId3">
                <a:alphaModFix/>
              </a:blip>
              <a:stretch>
                <a:fillRect b="-7889" l="-14579" r="-176549" t="-3759"/>
              </a:stretch>
            </a:blipFill>
            <a:ln>
              <a:noFill/>
            </a:ln>
          </p:spPr>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7937"/>
        </a:solidFill>
      </p:bgPr>
    </p:bg>
    <p:spTree>
      <p:nvGrpSpPr>
        <p:cNvPr id="216" name="Shape 216"/>
        <p:cNvGrpSpPr/>
        <p:nvPr/>
      </p:nvGrpSpPr>
      <p:grpSpPr>
        <a:xfrm>
          <a:off x="0" y="0"/>
          <a:ext cx="0" cy="0"/>
          <a:chOff x="0" y="0"/>
          <a:chExt cx="0" cy="0"/>
        </a:xfrm>
      </p:grpSpPr>
      <p:grpSp>
        <p:nvGrpSpPr>
          <p:cNvPr id="217" name="Google Shape;217;p35"/>
          <p:cNvGrpSpPr/>
          <p:nvPr/>
        </p:nvGrpSpPr>
        <p:grpSpPr>
          <a:xfrm>
            <a:off x="0" y="0"/>
            <a:ext cx="613013" cy="837345"/>
            <a:chOff x="0" y="0"/>
            <a:chExt cx="444825" cy="572700"/>
          </a:xfrm>
        </p:grpSpPr>
        <p:sp>
          <p:nvSpPr>
            <p:cNvPr id="218" name="Google Shape;218;p35"/>
            <p:cNvSpPr/>
            <p:nvPr/>
          </p:nvSpPr>
          <p:spPr>
            <a:xfrm>
              <a:off x="0" y="0"/>
              <a:ext cx="444825" cy="572700"/>
            </a:xfrm>
            <a:prstGeom prst="flowChartOffpageConnector">
              <a:avLst/>
            </a:prstGeom>
            <a:solidFill>
              <a:srgbClr val="FAAC27"/>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oboto"/>
                <a:ea typeface="Roboto"/>
                <a:cs typeface="Roboto"/>
                <a:sym typeface="Roboto"/>
              </a:endParaRPr>
            </a:p>
          </p:txBody>
        </p:sp>
        <p:pic>
          <p:nvPicPr>
            <p:cNvPr id="219" name="Google Shape;219;p35"/>
            <p:cNvPicPr preferRelativeResize="0"/>
            <p:nvPr/>
          </p:nvPicPr>
          <p:blipFill rotWithShape="1">
            <a:blip r:embed="rId3">
              <a:alphaModFix/>
            </a:blip>
            <a:srcRect b="0" l="0" r="0" t="0"/>
            <a:stretch/>
          </p:blipFill>
          <p:spPr>
            <a:xfrm>
              <a:off x="85250" y="71600"/>
              <a:ext cx="274301" cy="373426"/>
            </a:xfrm>
            <a:prstGeom prst="rect">
              <a:avLst/>
            </a:prstGeom>
            <a:noFill/>
            <a:ln>
              <a:noFill/>
            </a:ln>
          </p:spPr>
        </p:pic>
      </p:grpSp>
      <p:sp>
        <p:nvSpPr>
          <p:cNvPr id="220" name="Google Shape;220;p35"/>
          <p:cNvSpPr txBox="1"/>
          <p:nvPr>
            <p:ph type="title"/>
          </p:nvPr>
        </p:nvSpPr>
        <p:spPr>
          <a:xfrm>
            <a:off x="966650" y="87925"/>
            <a:ext cx="8042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9FAEA"/>
                </a:solidFill>
                <a:latin typeface="Montserrat"/>
                <a:ea typeface="Montserrat"/>
                <a:cs typeface="Montserrat"/>
                <a:sym typeface="Montserrat"/>
              </a:rPr>
              <a:t>Organic Agriculture in the WSARE Region</a:t>
            </a:r>
            <a:endParaRPr b="1">
              <a:solidFill>
                <a:srgbClr val="F9FAEA"/>
              </a:solidFill>
              <a:latin typeface="Montserrat"/>
              <a:ea typeface="Montserrat"/>
              <a:cs typeface="Montserrat"/>
              <a:sym typeface="Montserrat"/>
            </a:endParaRPr>
          </a:p>
        </p:txBody>
      </p:sp>
      <p:sp>
        <p:nvSpPr>
          <p:cNvPr id="221" name="Google Shape;221;p35"/>
          <p:cNvSpPr txBox="1"/>
          <p:nvPr/>
        </p:nvSpPr>
        <p:spPr>
          <a:xfrm>
            <a:off x="966650" y="904625"/>
            <a:ext cx="1905000" cy="701700"/>
          </a:xfrm>
          <a:prstGeom prst="rect">
            <a:avLst/>
          </a:prstGeom>
          <a:solidFill>
            <a:srgbClr val="F9FAEA"/>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chemeClr val="dk1"/>
                </a:solidFill>
                <a:latin typeface="Montserrat"/>
                <a:ea typeface="Montserrat"/>
                <a:cs typeface="Montserrat"/>
                <a:sym typeface="Montserrat"/>
              </a:rPr>
              <a:t>Number of Organic Farms</a:t>
            </a:r>
            <a:endParaRPr sz="10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5,462</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700">
                <a:solidFill>
                  <a:schemeClr val="dk1"/>
                </a:solidFill>
                <a:latin typeface="Montserrat"/>
                <a:ea typeface="Montserrat"/>
                <a:cs typeface="Montserrat"/>
                <a:sym typeface="Montserrat"/>
              </a:rPr>
              <a:t>a</a:t>
            </a:r>
            <a:r>
              <a:rPr lang="en" sz="700">
                <a:solidFill>
                  <a:schemeClr val="dk1"/>
                </a:solidFill>
                <a:latin typeface="Montserrat"/>
                <a:ea typeface="Montserrat"/>
                <a:cs typeface="Montserrat"/>
                <a:sym typeface="Montserrat"/>
              </a:rPr>
              <a:t>cross 13 states</a:t>
            </a:r>
            <a:endParaRPr sz="700">
              <a:solidFill>
                <a:schemeClr val="dk1"/>
              </a:solidFill>
              <a:latin typeface="Montserrat"/>
              <a:ea typeface="Montserrat"/>
              <a:cs typeface="Montserrat"/>
              <a:sym typeface="Montserrat"/>
            </a:endParaRPr>
          </a:p>
        </p:txBody>
      </p:sp>
      <p:sp>
        <p:nvSpPr>
          <p:cNvPr id="222" name="Google Shape;222;p35"/>
          <p:cNvSpPr txBox="1"/>
          <p:nvPr/>
        </p:nvSpPr>
        <p:spPr>
          <a:xfrm>
            <a:off x="3693325" y="904625"/>
            <a:ext cx="1905000" cy="701700"/>
          </a:xfrm>
          <a:prstGeom prst="rect">
            <a:avLst/>
          </a:prstGeom>
          <a:solidFill>
            <a:srgbClr val="F9FAEA"/>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chemeClr val="dk1"/>
                </a:solidFill>
                <a:latin typeface="Montserrat"/>
                <a:ea typeface="Montserrat"/>
                <a:cs typeface="Montserrat"/>
                <a:sym typeface="Montserrat"/>
              </a:rPr>
              <a:t>Number of Organic Acres </a:t>
            </a:r>
            <a:r>
              <a:rPr lang="en" sz="1800">
                <a:solidFill>
                  <a:schemeClr val="dk1"/>
                </a:solidFill>
                <a:latin typeface="Montserrat"/>
                <a:ea typeface="Montserrat"/>
                <a:cs typeface="Montserrat"/>
                <a:sym typeface="Montserrat"/>
              </a:rPr>
              <a:t>2,292,219</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700">
                <a:solidFill>
                  <a:schemeClr val="dk1"/>
                </a:solidFill>
                <a:latin typeface="Montserrat"/>
                <a:ea typeface="Montserrat"/>
                <a:cs typeface="Montserrat"/>
                <a:sym typeface="Montserrat"/>
              </a:rPr>
              <a:t>a</a:t>
            </a:r>
            <a:r>
              <a:rPr lang="en" sz="700">
                <a:solidFill>
                  <a:schemeClr val="dk1"/>
                </a:solidFill>
                <a:latin typeface="Montserrat"/>
                <a:ea typeface="Montserrat"/>
                <a:cs typeface="Montserrat"/>
                <a:sym typeface="Montserrat"/>
              </a:rPr>
              <a:t>cross 13 states</a:t>
            </a:r>
            <a:endParaRPr sz="1500">
              <a:solidFill>
                <a:schemeClr val="dk1"/>
              </a:solidFill>
              <a:latin typeface="Montserrat"/>
              <a:ea typeface="Montserrat"/>
              <a:cs typeface="Montserrat"/>
              <a:sym typeface="Montserrat"/>
            </a:endParaRPr>
          </a:p>
        </p:txBody>
      </p:sp>
      <p:sp>
        <p:nvSpPr>
          <p:cNvPr id="223" name="Google Shape;223;p35"/>
          <p:cNvSpPr txBox="1"/>
          <p:nvPr/>
        </p:nvSpPr>
        <p:spPr>
          <a:xfrm>
            <a:off x="6420000" y="904625"/>
            <a:ext cx="1905000" cy="701700"/>
          </a:xfrm>
          <a:prstGeom prst="rect">
            <a:avLst/>
          </a:prstGeom>
          <a:solidFill>
            <a:srgbClr val="F9FAEA"/>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chemeClr val="dk1"/>
                </a:solidFill>
                <a:latin typeface="Montserrat"/>
                <a:ea typeface="Montserrat"/>
                <a:cs typeface="Montserrat"/>
                <a:sym typeface="Montserrat"/>
              </a:rPr>
              <a:t>Value of Organic Sales </a:t>
            </a:r>
            <a:r>
              <a:rPr lang="en" sz="1800">
                <a:solidFill>
                  <a:schemeClr val="dk1"/>
                </a:solidFill>
                <a:latin typeface="Montserrat"/>
                <a:ea typeface="Montserrat"/>
                <a:cs typeface="Montserrat"/>
                <a:sym typeface="Montserrat"/>
              </a:rPr>
              <a:t>$5,930,768,632</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700">
                <a:solidFill>
                  <a:schemeClr val="dk1"/>
                </a:solidFill>
                <a:latin typeface="Montserrat"/>
                <a:ea typeface="Montserrat"/>
                <a:cs typeface="Montserrat"/>
                <a:sym typeface="Montserrat"/>
              </a:rPr>
              <a:t>a</a:t>
            </a:r>
            <a:r>
              <a:rPr lang="en" sz="700">
                <a:solidFill>
                  <a:schemeClr val="dk1"/>
                </a:solidFill>
                <a:latin typeface="Montserrat"/>
                <a:ea typeface="Montserrat"/>
                <a:cs typeface="Montserrat"/>
                <a:sym typeface="Montserrat"/>
              </a:rPr>
              <a:t>cross 13 States</a:t>
            </a:r>
            <a:endParaRPr sz="1500">
              <a:solidFill>
                <a:schemeClr val="dk1"/>
              </a:solidFill>
              <a:latin typeface="Montserrat"/>
              <a:ea typeface="Montserrat"/>
              <a:cs typeface="Montserrat"/>
              <a:sym typeface="Montserrat"/>
            </a:endParaRPr>
          </a:p>
        </p:txBody>
      </p:sp>
      <p:graphicFrame>
        <p:nvGraphicFramePr>
          <p:cNvPr id="224" name="Google Shape;224;p35"/>
          <p:cNvGraphicFramePr/>
          <p:nvPr/>
        </p:nvGraphicFramePr>
        <p:xfrm>
          <a:off x="966650" y="1787425"/>
          <a:ext cx="3000000" cy="3000000"/>
        </p:xfrm>
        <a:graphic>
          <a:graphicData uri="http://schemas.openxmlformats.org/drawingml/2006/table">
            <a:tbl>
              <a:tblPr>
                <a:noFill/>
                <a:tableStyleId>{C289E15E-BA92-4649-B8AD-6698C4216294}</a:tableStyleId>
              </a:tblPr>
              <a:tblGrid>
                <a:gridCol w="952500"/>
                <a:gridCol w="952500"/>
              </a:tblGrid>
              <a:tr h="342900">
                <a:tc>
                  <a:txBody>
                    <a:bodyPr/>
                    <a:lstStyle/>
                    <a:p>
                      <a:pPr indent="0" lvl="0" marL="0" rtl="0" algn="l">
                        <a:lnSpc>
                          <a:spcPct val="115000"/>
                        </a:lnSpc>
                        <a:spcBef>
                          <a:spcPts val="0"/>
                        </a:spcBef>
                        <a:spcAft>
                          <a:spcPts val="0"/>
                        </a:spcAft>
                        <a:buNone/>
                      </a:pPr>
                      <a:r>
                        <a:rPr b="1" lang="en" sz="1000">
                          <a:solidFill>
                            <a:srgbClr val="F9FAEA"/>
                          </a:solidFill>
                          <a:latin typeface="Montserrat"/>
                          <a:ea typeface="Montserrat"/>
                          <a:cs typeface="Montserrat"/>
                          <a:sym typeface="Montserrat"/>
                        </a:rPr>
                        <a:t>State</a:t>
                      </a:r>
                      <a:endParaRPr b="1"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b="1" lang="en" sz="1000">
                          <a:solidFill>
                            <a:srgbClr val="F9FAEA"/>
                          </a:solidFill>
                          <a:latin typeface="Montserrat"/>
                          <a:ea typeface="Montserrat"/>
                          <a:cs typeface="Montserrat"/>
                          <a:sym typeface="Montserrat"/>
                        </a:rPr>
                        <a:t>No. Organic Farms</a:t>
                      </a:r>
                      <a:endParaRPr b="1"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California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3,061</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Washington</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730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Oregon</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491</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Colorado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265</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Idaho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245</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Montana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206</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Hawaii</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144</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New Mexico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93</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Arizona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62</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Wyoming</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60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Utah</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53</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Nevada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43</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Alaska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9</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bl>
          </a:graphicData>
        </a:graphic>
      </p:graphicFrame>
      <p:graphicFrame>
        <p:nvGraphicFramePr>
          <p:cNvPr id="225" name="Google Shape;225;p35"/>
          <p:cNvGraphicFramePr/>
          <p:nvPr/>
        </p:nvGraphicFramePr>
        <p:xfrm>
          <a:off x="3693313" y="1787425"/>
          <a:ext cx="3000000" cy="3000000"/>
        </p:xfrm>
        <a:graphic>
          <a:graphicData uri="http://schemas.openxmlformats.org/drawingml/2006/table">
            <a:tbl>
              <a:tblPr>
                <a:noFill/>
                <a:tableStyleId>{C289E15E-BA92-4649-B8AD-6698C4216294}</a:tableStyleId>
              </a:tblPr>
              <a:tblGrid>
                <a:gridCol w="952500"/>
                <a:gridCol w="952500"/>
              </a:tblGrid>
              <a:tr h="342900">
                <a:tc>
                  <a:txBody>
                    <a:bodyPr/>
                    <a:lstStyle/>
                    <a:p>
                      <a:pPr indent="0" lvl="0" marL="0" rtl="0" algn="l">
                        <a:lnSpc>
                          <a:spcPct val="115000"/>
                        </a:lnSpc>
                        <a:spcBef>
                          <a:spcPts val="0"/>
                        </a:spcBef>
                        <a:spcAft>
                          <a:spcPts val="0"/>
                        </a:spcAft>
                        <a:buNone/>
                      </a:pPr>
                      <a:r>
                        <a:rPr b="1" lang="en" sz="1000">
                          <a:solidFill>
                            <a:srgbClr val="F9FAEA"/>
                          </a:solidFill>
                          <a:latin typeface="Montserrat"/>
                          <a:ea typeface="Montserrat"/>
                          <a:cs typeface="Montserrat"/>
                          <a:sym typeface="Montserrat"/>
                        </a:rPr>
                        <a:t>State</a:t>
                      </a:r>
                      <a:endParaRPr b="1"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b="1" lang="en" sz="1000">
                          <a:solidFill>
                            <a:srgbClr val="F9FAEA"/>
                          </a:solidFill>
                          <a:latin typeface="Montserrat"/>
                          <a:ea typeface="Montserrat"/>
                          <a:cs typeface="Montserrat"/>
                          <a:sym typeface="Montserrat"/>
                        </a:rPr>
                        <a:t>Organic Acreage (ac)</a:t>
                      </a:r>
                      <a:endParaRPr b="1"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California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813,710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Montana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319,722</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Oregon</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228,152</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Idaho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215,668</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Colorado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190,809</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Wyoming</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158,214</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Washington</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134,911</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Utah</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90,633</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Nevada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81,356</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New Mexico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33,160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Arizona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22,644</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Hawaii</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3,117</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Alaska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123</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bl>
          </a:graphicData>
        </a:graphic>
      </p:graphicFrame>
      <p:graphicFrame>
        <p:nvGraphicFramePr>
          <p:cNvPr id="226" name="Google Shape;226;p35"/>
          <p:cNvGraphicFramePr/>
          <p:nvPr/>
        </p:nvGraphicFramePr>
        <p:xfrm>
          <a:off x="6420000" y="1787425"/>
          <a:ext cx="3000000" cy="3000000"/>
        </p:xfrm>
        <a:graphic>
          <a:graphicData uri="http://schemas.openxmlformats.org/drawingml/2006/table">
            <a:tbl>
              <a:tblPr>
                <a:noFill/>
                <a:tableStyleId>{C289E15E-BA92-4649-B8AD-6698C4216294}</a:tableStyleId>
              </a:tblPr>
              <a:tblGrid>
                <a:gridCol w="952500"/>
                <a:gridCol w="952500"/>
              </a:tblGrid>
              <a:tr h="200025">
                <a:tc>
                  <a:txBody>
                    <a:bodyPr/>
                    <a:lstStyle/>
                    <a:p>
                      <a:pPr indent="0" lvl="0" marL="0" rtl="0" algn="l">
                        <a:lnSpc>
                          <a:spcPct val="115000"/>
                        </a:lnSpc>
                        <a:spcBef>
                          <a:spcPts val="0"/>
                        </a:spcBef>
                        <a:spcAft>
                          <a:spcPts val="0"/>
                        </a:spcAft>
                        <a:buNone/>
                      </a:pPr>
                      <a:r>
                        <a:rPr b="1" lang="en" sz="1000">
                          <a:solidFill>
                            <a:srgbClr val="F9FAEA"/>
                          </a:solidFill>
                          <a:latin typeface="Montserrat"/>
                          <a:ea typeface="Montserrat"/>
                          <a:cs typeface="Montserrat"/>
                          <a:sym typeface="Montserrat"/>
                        </a:rPr>
                        <a:t>State</a:t>
                      </a:r>
                      <a:endParaRPr b="1"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b="1" lang="en" sz="1000">
                          <a:solidFill>
                            <a:srgbClr val="F9FAEA"/>
                          </a:solidFill>
                          <a:latin typeface="Montserrat"/>
                          <a:ea typeface="Montserrat"/>
                          <a:cs typeface="Montserrat"/>
                          <a:sym typeface="Montserrat"/>
                        </a:rPr>
                        <a:t>Value of Sales (USD)</a:t>
                      </a:r>
                      <a:endParaRPr b="1" sz="1000">
                        <a:solidFill>
                          <a:srgbClr val="F9FAEA"/>
                        </a:solidFill>
                        <a:latin typeface="Montserrat"/>
                        <a:ea typeface="Montserrat"/>
                        <a:cs typeface="Montserrat"/>
                        <a:sym typeface="Montserrat"/>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F9FAEA"/>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F9FAEA"/>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California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3,550,489,000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9525">
                      <a:solidFill>
                        <a:srgbClr val="F9FAEA"/>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Washington</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1,139,532,000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Oregon</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386,245,000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Colorado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252,696,000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Idaho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219,655,000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Arizona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162,265,000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New Mexico</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101,608,000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Montana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49,180,000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Utah</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31,415,000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Wyoming</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20,124,000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Hawaii</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17,497,000</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Nevada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62,632</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r h="200025">
                <a:tc>
                  <a:txBody>
                    <a:bodyPr/>
                    <a:lstStyle/>
                    <a:p>
                      <a:pPr indent="0" lvl="0" marL="0" rtl="0" algn="l">
                        <a:lnSpc>
                          <a:spcPct val="115000"/>
                        </a:lnSpc>
                        <a:spcBef>
                          <a:spcPts val="0"/>
                        </a:spcBef>
                        <a:spcAft>
                          <a:spcPts val="0"/>
                        </a:spcAft>
                        <a:buNone/>
                      </a:pPr>
                      <a:r>
                        <a:rPr lang="en" sz="1000">
                          <a:solidFill>
                            <a:srgbClr val="F9FAEA"/>
                          </a:solidFill>
                          <a:latin typeface="Montserrat"/>
                          <a:ea typeface="Montserrat"/>
                          <a:cs typeface="Montserrat"/>
                          <a:sym typeface="Montserrat"/>
                        </a:rPr>
                        <a:t>Alaska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000">
                          <a:solidFill>
                            <a:srgbClr val="F9FAEA"/>
                          </a:solidFill>
                          <a:latin typeface="Montserrat"/>
                          <a:ea typeface="Montserrat"/>
                          <a:cs typeface="Montserrat"/>
                          <a:sym typeface="Montserrat"/>
                        </a:rPr>
                        <a:t>N/A</a:t>
                      </a:r>
                      <a:endParaRPr sz="1000">
                        <a:solidFill>
                          <a:srgbClr val="F9FAEA"/>
                        </a:solidFill>
                        <a:latin typeface="Montserrat"/>
                        <a:ea typeface="Montserrat"/>
                        <a:cs typeface="Montserrat"/>
                        <a:sym typeface="Montserrat"/>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274E13"/>
                    </a:solidFill>
                  </a:tcPr>
                </a:tc>
              </a:tr>
            </a:tbl>
          </a:graphicData>
        </a:graphic>
      </p:graphicFrame>
      <p:sp>
        <p:nvSpPr>
          <p:cNvPr id="227" name="Google Shape;227;p35"/>
          <p:cNvSpPr txBox="1"/>
          <p:nvPr/>
        </p:nvSpPr>
        <p:spPr>
          <a:xfrm>
            <a:off x="7372500" y="4854650"/>
            <a:ext cx="1693200" cy="2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100">
                <a:solidFill>
                  <a:schemeClr val="dk1"/>
                </a:solidFill>
                <a:latin typeface="EB Garamond"/>
                <a:ea typeface="EB Garamond"/>
                <a:cs typeface="EB Garamond"/>
                <a:sym typeface="EB Garamond"/>
              </a:rPr>
              <a:t>Source: USDA NASS</a:t>
            </a:r>
            <a:endParaRPr b="1" i="1" sz="1100">
              <a:solidFill>
                <a:schemeClr val="dk1"/>
              </a:solidFill>
              <a:latin typeface="EB Garamond"/>
              <a:ea typeface="EB Garamond"/>
              <a:cs typeface="EB Garamond"/>
              <a:sym typeface="EB Garamon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