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6" r:id="rId1"/>
  </p:sldMasterIdLst>
  <p:sldIdLst>
    <p:sldId id="256" r:id="rId2"/>
    <p:sldId id="257" r:id="rId3"/>
    <p:sldId id="258" r:id="rId4"/>
    <p:sldId id="259" r:id="rId5"/>
    <p:sldId id="260" r:id="rId6"/>
    <p:sldId id="261" r:id="rId7"/>
    <p:sldId id="262" r:id="rId8"/>
    <p:sldId id="264" r:id="rId9"/>
    <p:sldId id="265" r:id="rId10"/>
    <p:sldId id="279" r:id="rId11"/>
    <p:sldId id="269" r:id="rId12"/>
    <p:sldId id="270" r:id="rId13"/>
    <p:sldId id="271" r:id="rId14"/>
    <p:sldId id="272" r:id="rId15"/>
    <p:sldId id="273" r:id="rId16"/>
    <p:sldId id="274" r:id="rId17"/>
    <p:sldId id="275" r:id="rId18"/>
    <p:sldId id="276" r:id="rId19"/>
    <p:sldId id="277" r:id="rId20"/>
    <p:sldId id="278" r:id="rId21"/>
    <p:sldId id="280" r:id="rId22"/>
    <p:sldId id="283" r:id="rId23"/>
    <p:sldId id="282" r:id="rId24"/>
    <p:sldId id="281" r:id="rId25"/>
    <p:sldId id="284" r:id="rId26"/>
    <p:sldId id="285" r:id="rId27"/>
    <p:sldId id="286" r:id="rId28"/>
    <p:sldId id="287" r:id="rId29"/>
    <p:sldId id="288" r:id="rId30"/>
    <p:sldId id="289" r:id="rId31"/>
    <p:sldId id="290" r:id="rId32"/>
    <p:sldId id="291" r:id="rId33"/>
    <p:sldId id="293" r:id="rId34"/>
    <p:sldId id="292" r:id="rId35"/>
    <p:sldId id="294" r:id="rId36"/>
    <p:sldId id="295" r:id="rId37"/>
    <p:sldId id="296" r:id="rId38"/>
    <p:sldId id="297" r:id="rId39"/>
    <p:sldId id="298"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12" autoAdjust="0"/>
    <p:restoredTop sz="94660"/>
  </p:normalViewPr>
  <p:slideViewPr>
    <p:cSldViewPr snapToGrid="0">
      <p:cViewPr varScale="1">
        <p:scale>
          <a:sx n="72" d="100"/>
          <a:sy n="72" d="100"/>
        </p:scale>
        <p:origin x="68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smtClean="0"/>
              <a:t>7/6/2018</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smtClean="0"/>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9183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7/6/2018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25319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7/6/2018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69747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7/6/2018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29272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t>7/6/2018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6402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7/6/2018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1849021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7/6/2018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7921341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7/6/2018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62572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7/6/2018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23192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7/6/2018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3043203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7/6/2018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67179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smtClean="0"/>
              <a:pPr/>
              <a:t>7/6/2018</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77723429"/>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nuts</a:t>
            </a:r>
            <a:br>
              <a:rPr lang="en-US" dirty="0"/>
            </a:br>
            <a:r>
              <a:rPr lang="en-US" dirty="0"/>
              <a:t>&amp;</a:t>
            </a:r>
            <a:br>
              <a:rPr lang="en-US" dirty="0"/>
            </a:br>
            <a:r>
              <a:rPr lang="en-US" dirty="0"/>
              <a:t>Bolts</a:t>
            </a:r>
          </a:p>
        </p:txBody>
      </p:sp>
      <p:sp>
        <p:nvSpPr>
          <p:cNvPr id="3" name="Subtitle 2"/>
          <p:cNvSpPr>
            <a:spLocks noGrp="1"/>
          </p:cNvSpPr>
          <p:nvPr>
            <p:ph type="subTitle" idx="1"/>
          </p:nvPr>
        </p:nvSpPr>
        <p:spPr>
          <a:xfrm>
            <a:off x="2283284" y="3808456"/>
            <a:ext cx="8045373" cy="2769765"/>
          </a:xfrm>
        </p:spPr>
        <p:txBody>
          <a:bodyPr>
            <a:normAutofit/>
          </a:bodyPr>
          <a:lstStyle/>
          <a:p>
            <a:pPr>
              <a:spcBef>
                <a:spcPts val="0"/>
              </a:spcBef>
            </a:pPr>
            <a:r>
              <a:rPr lang="en-US" sz="3000" spc="200" dirty="0"/>
              <a:t>Designing an on-farm research experiment</a:t>
            </a:r>
          </a:p>
          <a:p>
            <a:pPr>
              <a:spcBef>
                <a:spcPts val="0"/>
              </a:spcBef>
            </a:pPr>
            <a:endParaRPr lang="en-US" sz="3000" spc="200" dirty="0"/>
          </a:p>
          <a:p>
            <a:pPr>
              <a:spcBef>
                <a:spcPts val="0"/>
              </a:spcBef>
            </a:pPr>
            <a:endParaRPr lang="en-US" sz="3000" spc="200" dirty="0"/>
          </a:p>
          <a:p>
            <a:pPr>
              <a:spcBef>
                <a:spcPts val="0"/>
              </a:spcBef>
            </a:pPr>
            <a:endParaRPr lang="en-US" sz="3000" spc="200" dirty="0"/>
          </a:p>
          <a:p>
            <a:pPr>
              <a:spcBef>
                <a:spcPts val="0"/>
              </a:spcBef>
            </a:pPr>
            <a:endParaRPr lang="en-US" sz="3000" spc="200" dirty="0"/>
          </a:p>
          <a:p>
            <a:pPr>
              <a:spcBef>
                <a:spcPts val="0"/>
              </a:spcBef>
            </a:pPr>
            <a:r>
              <a:rPr lang="en-US" spc="200" dirty="0"/>
              <a:t>Sam Corcoran</a:t>
            </a:r>
          </a:p>
          <a:p>
            <a:pPr>
              <a:spcBef>
                <a:spcPts val="0"/>
              </a:spcBef>
            </a:pPr>
            <a:r>
              <a:rPr lang="en-US" spc="200" dirty="0"/>
              <a:t>UMass Extension Event - July 12, 2016</a:t>
            </a:r>
          </a:p>
        </p:txBody>
      </p:sp>
    </p:spTree>
    <p:extLst>
      <p:ext uri="{BB962C8B-B14F-4D97-AF65-F5344CB8AC3E}">
        <p14:creationId xmlns:p14="http://schemas.microsoft.com/office/powerpoint/2010/main" val="41765594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accent1"/>
          </a:solidFill>
          <a:effectLst/>
        </p:spPr>
      </p:sp>
      <p:sp>
        <p:nvSpPr>
          <p:cNvPr id="8" name="Rectangle 7"/>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cxnSp>
        <p:nvCxnSpPr>
          <p:cNvPr id="10" name="Straight Connector 9"/>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11" name="Rectangle 10"/>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210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useBgFill="1">
        <p:nvSpPr>
          <p:cNvPr id="12" name="Rectangle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9378" y="246887"/>
            <a:ext cx="5861321" cy="6377939"/>
          </a:xfrm>
          <a:prstGeom prst="rect">
            <a:avLst/>
          </a:prstGeom>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cxnSp>
        <p:nvCxnSpPr>
          <p:cNvPr id="13" name="Straight Connector 12"/>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736924" y="4220801"/>
            <a:ext cx="4215939"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14" name="Rectangle 13"/>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00" y="246888"/>
            <a:ext cx="11724640" cy="6377939"/>
          </a:xfrm>
          <a:prstGeom prst="rect">
            <a:avLst/>
          </a:pr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pic>
        <p:nvPicPr>
          <p:cNvPr id="5" name="Picture 4"/>
          <p:cNvPicPr>
            <a:picLocks noChangeAspect="1"/>
          </p:cNvPicPr>
          <p:nvPr/>
        </p:nvPicPr>
        <p:blipFill>
          <a:blip r:embed="rId2"/>
          <a:stretch>
            <a:fillRect/>
          </a:stretch>
        </p:blipFill>
        <p:spPr>
          <a:xfrm>
            <a:off x="714648" y="451729"/>
            <a:ext cx="4927383" cy="5954541"/>
          </a:xfrm>
          <a:prstGeom prst="rect">
            <a:avLst/>
          </a:prstGeom>
        </p:spPr>
      </p:pic>
      <p:sp>
        <p:nvSpPr>
          <p:cNvPr id="2" name="Title 1"/>
          <p:cNvSpPr>
            <a:spLocks noGrp="1"/>
          </p:cNvSpPr>
          <p:nvPr>
            <p:ph type="title"/>
          </p:nvPr>
        </p:nvSpPr>
        <p:spPr>
          <a:xfrm>
            <a:off x="6736924" y="857675"/>
            <a:ext cx="4566230" cy="3437782"/>
          </a:xfrm>
        </p:spPr>
        <p:txBody>
          <a:bodyPr vert="horz" lIns="91440" tIns="45720" rIns="91440" bIns="45720" rtlCol="0" anchor="b">
            <a:normAutofit/>
          </a:bodyPr>
          <a:lstStyle/>
          <a:p>
            <a:r>
              <a:rPr lang="en-US" sz="5600" b="1">
                <a:solidFill>
                  <a:srgbClr val="FFFFFF"/>
                </a:solidFill>
              </a:rPr>
              <a:t>Investigate</a:t>
            </a:r>
          </a:p>
        </p:txBody>
      </p:sp>
    </p:spTree>
    <p:extLst>
      <p:ext uri="{BB962C8B-B14F-4D97-AF65-F5344CB8AC3E}">
        <p14:creationId xmlns:p14="http://schemas.microsoft.com/office/powerpoint/2010/main" val="2503459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we know? What </a:t>
            </a:r>
            <a:r>
              <a:rPr lang="en-US" i="1" dirty="0"/>
              <a:t>don’t </a:t>
            </a:r>
            <a:r>
              <a:rPr lang="en-US" dirty="0"/>
              <a:t>we know?</a:t>
            </a:r>
          </a:p>
        </p:txBody>
      </p:sp>
      <p:sp>
        <p:nvSpPr>
          <p:cNvPr id="3" name="Content Placeholder 2"/>
          <p:cNvSpPr>
            <a:spLocks noGrp="1"/>
          </p:cNvSpPr>
          <p:nvPr>
            <p:ph idx="1"/>
          </p:nvPr>
        </p:nvSpPr>
        <p:spPr>
          <a:xfrm>
            <a:off x="1143000" y="2057400"/>
            <a:ext cx="9872871" cy="4038600"/>
          </a:xfrm>
        </p:spPr>
        <p:txBody>
          <a:bodyPr/>
          <a:lstStyle/>
          <a:p>
            <a:pPr lvl="0"/>
            <a:r>
              <a:rPr lang="en-US" sz="3000" dirty="0">
                <a:solidFill>
                  <a:schemeClr val="tx1"/>
                </a:solidFill>
              </a:rPr>
              <a:t>What new information is your experiment going to answer? Refine your question.</a:t>
            </a:r>
          </a:p>
          <a:p>
            <a:pPr lvl="1"/>
            <a:r>
              <a:rPr lang="en-US" sz="3000" dirty="0">
                <a:solidFill>
                  <a:schemeClr val="tx1"/>
                </a:solidFill>
              </a:rPr>
              <a:t>Difference between “trying something new” on your farm and truly “experimenting”. </a:t>
            </a:r>
          </a:p>
          <a:p>
            <a:pPr lvl="2"/>
            <a:r>
              <a:rPr lang="en-US" sz="3000" dirty="0">
                <a:solidFill>
                  <a:schemeClr val="tx1"/>
                </a:solidFill>
              </a:rPr>
              <a:t>Be clear about your goal. </a:t>
            </a:r>
          </a:p>
          <a:p>
            <a:pPr lvl="1"/>
            <a:r>
              <a:rPr lang="en-US" sz="3000" dirty="0">
                <a:solidFill>
                  <a:schemeClr val="tx1"/>
                </a:solidFill>
              </a:rPr>
              <a:t>Seeking a grant? Avoid creating redundant information.</a:t>
            </a:r>
          </a:p>
          <a:p>
            <a:endParaRPr lang="en-US" dirty="0"/>
          </a:p>
        </p:txBody>
      </p:sp>
    </p:spTree>
    <p:extLst>
      <p:ext uri="{BB962C8B-B14F-4D97-AF65-F5344CB8AC3E}">
        <p14:creationId xmlns:p14="http://schemas.microsoft.com/office/powerpoint/2010/main" val="2851757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we know? What </a:t>
            </a:r>
            <a:r>
              <a:rPr lang="en-US" i="1" dirty="0"/>
              <a:t>don’t </a:t>
            </a:r>
            <a:r>
              <a:rPr lang="en-US" dirty="0"/>
              <a:t>we know?</a:t>
            </a:r>
          </a:p>
        </p:txBody>
      </p:sp>
      <p:sp>
        <p:nvSpPr>
          <p:cNvPr id="3" name="Content Placeholder 2"/>
          <p:cNvSpPr>
            <a:spLocks noGrp="1"/>
          </p:cNvSpPr>
          <p:nvPr>
            <p:ph idx="1"/>
          </p:nvPr>
        </p:nvSpPr>
        <p:spPr>
          <a:xfrm>
            <a:off x="1145649" y="2224585"/>
            <a:ext cx="9872871" cy="4444621"/>
          </a:xfrm>
        </p:spPr>
        <p:txBody>
          <a:bodyPr/>
          <a:lstStyle/>
          <a:p>
            <a:pPr marL="45720" indent="0" algn="ctr">
              <a:buNone/>
            </a:pPr>
            <a:r>
              <a:rPr lang="en-US" dirty="0"/>
              <a:t>	</a:t>
            </a:r>
            <a:r>
              <a:rPr lang="en-US" sz="4000" b="1" dirty="0">
                <a:solidFill>
                  <a:schemeClr val="tx1"/>
                </a:solidFill>
              </a:rPr>
              <a:t>If it hasn’t been done in your region, soil type, topography, the crop you are working with, </a:t>
            </a:r>
            <a:r>
              <a:rPr lang="en-US" sz="4000" b="1" dirty="0" err="1">
                <a:solidFill>
                  <a:schemeClr val="tx1"/>
                </a:solidFill>
              </a:rPr>
              <a:t>etc</a:t>
            </a:r>
            <a:r>
              <a:rPr lang="en-US" sz="4000" b="1" dirty="0">
                <a:solidFill>
                  <a:schemeClr val="tx1"/>
                </a:solidFill>
              </a:rPr>
              <a:t>, it’s not redundant</a:t>
            </a:r>
          </a:p>
          <a:p>
            <a:pPr marL="45720" indent="0" algn="ctr">
              <a:buNone/>
            </a:pPr>
            <a:endParaRPr lang="en-US" sz="4000" b="1" dirty="0">
              <a:solidFill>
                <a:schemeClr val="tx1"/>
              </a:solidFill>
            </a:endParaRPr>
          </a:p>
          <a:p>
            <a:pPr marL="45720" indent="0" algn="ctr">
              <a:buNone/>
            </a:pPr>
            <a:r>
              <a:rPr lang="en-US" sz="4000" b="1" dirty="0">
                <a:solidFill>
                  <a:schemeClr val="tx1"/>
                </a:solidFill>
              </a:rPr>
              <a:t>If the results haven’t been repeated, it’s not redundant</a:t>
            </a:r>
          </a:p>
        </p:txBody>
      </p:sp>
    </p:spTree>
    <p:extLst>
      <p:ext uri="{BB962C8B-B14F-4D97-AF65-F5344CB8AC3E}">
        <p14:creationId xmlns:p14="http://schemas.microsoft.com/office/powerpoint/2010/main" val="575515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we know? What </a:t>
            </a:r>
            <a:r>
              <a:rPr lang="en-US" i="1" dirty="0"/>
              <a:t>don’t </a:t>
            </a:r>
            <a:r>
              <a:rPr lang="en-US" dirty="0"/>
              <a:t>we know?</a:t>
            </a:r>
          </a:p>
        </p:txBody>
      </p:sp>
      <p:sp>
        <p:nvSpPr>
          <p:cNvPr id="3" name="Content Placeholder 2"/>
          <p:cNvSpPr>
            <a:spLocks noGrp="1"/>
          </p:cNvSpPr>
          <p:nvPr>
            <p:ph idx="1"/>
          </p:nvPr>
        </p:nvSpPr>
        <p:spPr>
          <a:xfrm>
            <a:off x="990145" y="2819400"/>
            <a:ext cx="10181230" cy="4038600"/>
          </a:xfrm>
        </p:spPr>
        <p:txBody>
          <a:bodyPr/>
          <a:lstStyle/>
          <a:p>
            <a:pPr marL="45720" indent="0" algn="ctr">
              <a:buNone/>
            </a:pPr>
            <a:r>
              <a:rPr lang="en-US" dirty="0"/>
              <a:t>	</a:t>
            </a:r>
            <a:r>
              <a:rPr lang="en-US" sz="4000" b="1" dirty="0">
                <a:solidFill>
                  <a:schemeClr val="tx1"/>
                </a:solidFill>
              </a:rPr>
              <a:t>You can seek to disprove “known” information or tweak/improve previous work</a:t>
            </a:r>
          </a:p>
        </p:txBody>
      </p:sp>
    </p:spTree>
    <p:extLst>
      <p:ext uri="{BB962C8B-B14F-4D97-AF65-F5344CB8AC3E}">
        <p14:creationId xmlns:p14="http://schemas.microsoft.com/office/powerpoint/2010/main" val="3902765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we know? What </a:t>
            </a:r>
            <a:r>
              <a:rPr lang="en-US" i="1" dirty="0"/>
              <a:t>don’t </a:t>
            </a:r>
            <a:r>
              <a:rPr lang="en-US" dirty="0"/>
              <a:t>we know?</a:t>
            </a:r>
          </a:p>
        </p:txBody>
      </p:sp>
      <p:sp>
        <p:nvSpPr>
          <p:cNvPr id="3" name="Content Placeholder 2"/>
          <p:cNvSpPr>
            <a:spLocks noGrp="1"/>
          </p:cNvSpPr>
          <p:nvPr>
            <p:ph idx="1"/>
          </p:nvPr>
        </p:nvSpPr>
        <p:spPr>
          <a:xfrm>
            <a:off x="736979" y="2169995"/>
            <a:ext cx="10604311" cy="4688006"/>
          </a:xfrm>
        </p:spPr>
        <p:txBody>
          <a:bodyPr/>
          <a:lstStyle/>
          <a:p>
            <a:pPr marL="45720" indent="0" algn="ctr">
              <a:buNone/>
            </a:pPr>
            <a:r>
              <a:rPr lang="en-US" dirty="0"/>
              <a:t>	</a:t>
            </a:r>
            <a:r>
              <a:rPr lang="en-US" sz="4000" b="1" dirty="0">
                <a:solidFill>
                  <a:schemeClr val="tx1"/>
                </a:solidFill>
              </a:rPr>
              <a:t>Rephrase or refine your question if needed.      </a:t>
            </a:r>
            <a:br>
              <a:rPr lang="en-US" sz="4000" b="1" dirty="0">
                <a:solidFill>
                  <a:schemeClr val="tx1"/>
                </a:solidFill>
              </a:rPr>
            </a:br>
            <a:r>
              <a:rPr lang="en-US" sz="4000" b="1" dirty="0">
                <a:solidFill>
                  <a:schemeClr val="accent3">
                    <a:lumMod val="75000"/>
                  </a:schemeClr>
                </a:solidFill>
              </a:rPr>
              <a:t>     Lather, rinse, repeat.</a:t>
            </a:r>
          </a:p>
          <a:p>
            <a:pPr marL="45720" indent="0" algn="ctr">
              <a:buNone/>
            </a:pPr>
            <a:endParaRPr lang="en-US" sz="4000" b="1" dirty="0">
              <a:solidFill>
                <a:schemeClr val="tx1"/>
              </a:solidFill>
            </a:endParaRPr>
          </a:p>
          <a:p>
            <a:pPr marL="45720" indent="0" algn="ctr">
              <a:buNone/>
            </a:pPr>
            <a:r>
              <a:rPr lang="en-US" sz="4000" b="1" dirty="0">
                <a:solidFill>
                  <a:schemeClr val="tx1"/>
                </a:solidFill>
              </a:rPr>
              <a:t>Use the known body of information to instruct your hypothesis and design your exp.</a:t>
            </a:r>
          </a:p>
          <a:p>
            <a:pPr marL="45720" indent="0" algn="ctr">
              <a:buNone/>
            </a:pPr>
            <a:endParaRPr lang="en-US" sz="4000" b="1" dirty="0">
              <a:solidFill>
                <a:schemeClr val="tx1"/>
              </a:solidFill>
            </a:endParaRPr>
          </a:p>
        </p:txBody>
      </p:sp>
    </p:spTree>
    <p:extLst>
      <p:ext uri="{BB962C8B-B14F-4D97-AF65-F5344CB8AC3E}">
        <p14:creationId xmlns:p14="http://schemas.microsoft.com/office/powerpoint/2010/main" val="3964948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6497" y="423081"/>
            <a:ext cx="10181230" cy="6434919"/>
          </a:xfrm>
        </p:spPr>
        <p:txBody>
          <a:bodyPr>
            <a:normAutofit fontScale="92500" lnSpcReduction="10000"/>
          </a:bodyPr>
          <a:lstStyle/>
          <a:p>
            <a:r>
              <a:rPr lang="en-US" sz="3000" b="1" u="sng" dirty="0"/>
              <a:t>Desired outcome:  </a:t>
            </a:r>
            <a:r>
              <a:rPr lang="en-US" sz="3000" dirty="0">
                <a:solidFill>
                  <a:schemeClr val="tx1"/>
                </a:solidFill>
              </a:rPr>
              <a:t>I want to spend less money and time applying herbicide, and my customers want low  spray products.</a:t>
            </a:r>
            <a:r>
              <a:rPr lang="en-US" sz="3000" u="wavy" dirty="0">
                <a:solidFill>
                  <a:schemeClr val="tx1"/>
                </a:solidFill>
              </a:rPr>
              <a:t> </a:t>
            </a:r>
            <a:br>
              <a:rPr lang="en-US" sz="3000" u="wavy" dirty="0"/>
            </a:br>
            <a:endParaRPr lang="en-US" sz="3000" u="wavy" dirty="0"/>
          </a:p>
          <a:p>
            <a:r>
              <a:rPr lang="en-US" sz="3000" b="1" u="sng" dirty="0"/>
              <a:t>Question:</a:t>
            </a:r>
            <a:r>
              <a:rPr lang="en-US" sz="3000" dirty="0"/>
              <a:t> </a:t>
            </a:r>
            <a:r>
              <a:rPr lang="en-US" sz="3000" dirty="0">
                <a:solidFill>
                  <a:schemeClr val="tx1"/>
                </a:solidFill>
              </a:rPr>
              <a:t>Is there an economically efficient alternative to conventional herbicide that doesn’t  sacrifice yields and isn’t excessively time consuming? </a:t>
            </a:r>
            <a:br>
              <a:rPr lang="en-US" sz="3000" dirty="0">
                <a:solidFill>
                  <a:schemeClr val="tx1"/>
                </a:solidFill>
              </a:rPr>
            </a:br>
            <a:endParaRPr lang="en-US" sz="3000" dirty="0">
              <a:solidFill>
                <a:schemeClr val="tx1"/>
              </a:solidFill>
            </a:endParaRPr>
          </a:p>
          <a:p>
            <a:r>
              <a:rPr lang="en-US" sz="3000" b="1" u="sng" dirty="0"/>
              <a:t>Known info</a:t>
            </a:r>
            <a:r>
              <a:rPr lang="en-US" sz="3000" b="1" dirty="0"/>
              <a:t>: </a:t>
            </a:r>
            <a:r>
              <a:rPr lang="en-US" sz="3000" dirty="0" err="1">
                <a:solidFill>
                  <a:schemeClr val="tx1"/>
                </a:solidFill>
              </a:rPr>
              <a:t>Solarization</a:t>
            </a:r>
            <a:r>
              <a:rPr lang="en-US" sz="3000" dirty="0">
                <a:solidFill>
                  <a:schemeClr val="tx1"/>
                </a:solidFill>
              </a:rPr>
              <a:t> can reduce the seedbank, conservation tillage avoids turning up new weed seeds, cover crops like tillage radish suppress fall and early spring weeds, tine weeding can help manage weeds once the cash crop is planted. No one method works as well as conventional herbicide. </a:t>
            </a:r>
          </a:p>
          <a:p>
            <a:r>
              <a:rPr lang="en-US" sz="3000" b="1" u="sng" dirty="0"/>
              <a:t>Unknown:</a:t>
            </a:r>
            <a:r>
              <a:rPr lang="en-US" sz="3000" dirty="0"/>
              <a:t> </a:t>
            </a:r>
            <a:r>
              <a:rPr lang="en-US" sz="3000" dirty="0">
                <a:solidFill>
                  <a:schemeClr val="tx1"/>
                </a:solidFill>
              </a:rPr>
              <a:t>Can I use a combination of these methods to get a similar results to herbicide? If the weed suppression is similar, is the expense associated with extra time/materials equal to the cost savings? </a:t>
            </a:r>
          </a:p>
          <a:p>
            <a:pPr marL="45720" indent="0">
              <a:buNone/>
            </a:pPr>
            <a:endParaRPr lang="en-US" sz="4000" b="1" dirty="0">
              <a:solidFill>
                <a:schemeClr val="tx1"/>
              </a:solidFill>
            </a:endParaRPr>
          </a:p>
        </p:txBody>
      </p:sp>
    </p:spTree>
    <p:extLst>
      <p:ext uri="{BB962C8B-B14F-4D97-AF65-F5344CB8AC3E}">
        <p14:creationId xmlns:p14="http://schemas.microsoft.com/office/powerpoint/2010/main" val="1043378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HYPOTHESIS</a:t>
            </a:r>
          </a:p>
        </p:txBody>
      </p:sp>
      <p:sp>
        <p:nvSpPr>
          <p:cNvPr id="3" name="Text Placeholder 2"/>
          <p:cNvSpPr>
            <a:spLocks noGrp="1"/>
          </p:cNvSpPr>
          <p:nvPr>
            <p:ph type="body" idx="1"/>
          </p:nvPr>
        </p:nvSpPr>
        <p:spPr/>
        <p:txBody>
          <a:bodyPr/>
          <a:lstStyle/>
          <a:p>
            <a:r>
              <a:rPr lang="en-US" b="1" dirty="0">
                <a:solidFill>
                  <a:schemeClr val="tx1"/>
                </a:solidFill>
              </a:rPr>
              <a:t>OPINION MEETS FACT</a:t>
            </a:r>
            <a:br>
              <a:rPr lang="en-US" b="1" dirty="0">
                <a:solidFill>
                  <a:schemeClr val="tx1"/>
                </a:solidFill>
              </a:rPr>
            </a:br>
            <a:r>
              <a:rPr lang="en-US" b="1" dirty="0">
                <a:solidFill>
                  <a:schemeClr val="tx1"/>
                </a:solidFill>
              </a:rPr>
              <a:t>THEY LIVE HAPPILY EVER AFTER (UNTIL THE RESULTS)</a:t>
            </a:r>
          </a:p>
        </p:txBody>
      </p:sp>
    </p:spTree>
    <p:extLst>
      <p:ext uri="{BB962C8B-B14F-4D97-AF65-F5344CB8AC3E}">
        <p14:creationId xmlns:p14="http://schemas.microsoft.com/office/powerpoint/2010/main" val="3158887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Informed Guess</a:t>
            </a:r>
          </a:p>
        </p:txBody>
      </p:sp>
      <p:sp>
        <p:nvSpPr>
          <p:cNvPr id="3" name="Content Placeholder 2"/>
          <p:cNvSpPr>
            <a:spLocks noGrp="1"/>
          </p:cNvSpPr>
          <p:nvPr>
            <p:ph idx="1"/>
          </p:nvPr>
        </p:nvSpPr>
        <p:spPr>
          <a:xfrm>
            <a:off x="1143000" y="1569493"/>
            <a:ext cx="10075460" cy="4954137"/>
          </a:xfrm>
        </p:spPr>
        <p:txBody>
          <a:bodyPr>
            <a:normAutofit/>
          </a:bodyPr>
          <a:lstStyle/>
          <a:p>
            <a:r>
              <a:rPr lang="en-US" sz="2500" dirty="0">
                <a:solidFill>
                  <a:schemeClr val="tx1"/>
                </a:solidFill>
              </a:rPr>
              <a:t>Based on what you know from your observations, prior knowledge, and investigation of the current knowledge</a:t>
            </a:r>
          </a:p>
          <a:p>
            <a:pPr lvl="1"/>
            <a:r>
              <a:rPr lang="en-US" sz="2500" dirty="0">
                <a:solidFill>
                  <a:schemeClr val="tx1"/>
                </a:solidFill>
              </a:rPr>
              <a:t>What do you expect or think will occur?</a:t>
            </a:r>
          </a:p>
          <a:p>
            <a:r>
              <a:rPr lang="en-US" sz="2500" dirty="0">
                <a:solidFill>
                  <a:schemeClr val="tx1"/>
                </a:solidFill>
              </a:rPr>
              <a:t>Must be </a:t>
            </a:r>
            <a:r>
              <a:rPr lang="en-US" sz="2500" dirty="0">
                <a:solidFill>
                  <a:schemeClr val="accent3">
                    <a:lumMod val="75000"/>
                  </a:schemeClr>
                </a:solidFill>
              </a:rPr>
              <a:t>testable</a:t>
            </a:r>
            <a:r>
              <a:rPr lang="en-US" sz="2500" dirty="0">
                <a:solidFill>
                  <a:schemeClr val="tx1"/>
                </a:solidFill>
              </a:rPr>
              <a:t> – this inherently means </a:t>
            </a:r>
            <a:r>
              <a:rPr lang="en-US" sz="2500" dirty="0">
                <a:solidFill>
                  <a:schemeClr val="accent3">
                    <a:lumMod val="75000"/>
                  </a:schemeClr>
                </a:solidFill>
              </a:rPr>
              <a:t>measurable.</a:t>
            </a:r>
          </a:p>
          <a:p>
            <a:r>
              <a:rPr lang="en-US" sz="2500" dirty="0">
                <a:solidFill>
                  <a:schemeClr val="tx1"/>
                </a:solidFill>
              </a:rPr>
              <a:t>“</a:t>
            </a:r>
            <a:r>
              <a:rPr lang="en-US" sz="2500" b="1" dirty="0">
                <a:solidFill>
                  <a:schemeClr val="tx1"/>
                </a:solidFill>
              </a:rPr>
              <a:t>Tomatoes should only be planted after mustard greens</a:t>
            </a:r>
            <a:r>
              <a:rPr lang="en-US" sz="2500" dirty="0">
                <a:solidFill>
                  <a:schemeClr val="tx1"/>
                </a:solidFill>
              </a:rPr>
              <a:t>.”</a:t>
            </a:r>
          </a:p>
          <a:p>
            <a:pPr lvl="2"/>
            <a:r>
              <a:rPr lang="en-US" sz="2500" dirty="0">
                <a:solidFill>
                  <a:schemeClr val="accent3">
                    <a:lumMod val="75000"/>
                  </a:schemeClr>
                </a:solidFill>
              </a:rPr>
              <a:t>Variables</a:t>
            </a:r>
            <a:r>
              <a:rPr lang="en-US" sz="2500" dirty="0">
                <a:solidFill>
                  <a:schemeClr val="tx1"/>
                </a:solidFill>
              </a:rPr>
              <a:t>: this hasn’t left anything test or manipulate. What is it being compared to, and what is the criteria to verify this statement?</a:t>
            </a:r>
          </a:p>
          <a:p>
            <a:pPr marL="45720" indent="0">
              <a:buNone/>
            </a:pPr>
            <a:r>
              <a:rPr lang="en-US" sz="2800" dirty="0">
                <a:solidFill>
                  <a:schemeClr val="tx1"/>
                </a:solidFill>
              </a:rPr>
              <a:t>C. This could be changed to make it a testable hypothesis. How?</a:t>
            </a:r>
          </a:p>
          <a:p>
            <a:pPr marL="45720" indent="0">
              <a:buNone/>
            </a:pPr>
            <a:r>
              <a:rPr lang="en-US" sz="2800" dirty="0">
                <a:solidFill>
                  <a:schemeClr val="tx1"/>
                </a:solidFill>
              </a:rPr>
              <a:t>Tomatoes planted after mustard greens will be less susceptible to </a:t>
            </a:r>
            <a:r>
              <a:rPr lang="en-US" sz="2800" i="1" dirty="0" err="1">
                <a:solidFill>
                  <a:schemeClr val="tx1"/>
                </a:solidFill>
              </a:rPr>
              <a:t>Phytophthora</a:t>
            </a:r>
            <a:r>
              <a:rPr lang="en-US" sz="2800" i="1" dirty="0">
                <a:solidFill>
                  <a:schemeClr val="tx1"/>
                </a:solidFill>
              </a:rPr>
              <a:t> </a:t>
            </a:r>
            <a:r>
              <a:rPr lang="en-US" sz="2800" dirty="0">
                <a:solidFill>
                  <a:schemeClr val="tx1"/>
                </a:solidFill>
              </a:rPr>
              <a:t>infection, because the mustard will suppress the pathogen in the soil. </a:t>
            </a:r>
          </a:p>
          <a:p>
            <a:pPr marL="45720" indent="0">
              <a:buNone/>
            </a:pPr>
            <a:endParaRPr lang="en-US" sz="2800" dirty="0">
              <a:solidFill>
                <a:schemeClr val="tx1"/>
              </a:solidFill>
            </a:endParaRPr>
          </a:p>
          <a:p>
            <a:endParaRPr lang="en-US" dirty="0"/>
          </a:p>
        </p:txBody>
      </p:sp>
    </p:spTree>
    <p:extLst>
      <p:ext uri="{BB962C8B-B14F-4D97-AF65-F5344CB8AC3E}">
        <p14:creationId xmlns:p14="http://schemas.microsoft.com/office/powerpoint/2010/main" val="867159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Informed Guess</a:t>
            </a:r>
          </a:p>
        </p:txBody>
      </p:sp>
      <p:sp>
        <p:nvSpPr>
          <p:cNvPr id="3" name="Content Placeholder 2"/>
          <p:cNvSpPr>
            <a:spLocks noGrp="1"/>
          </p:cNvSpPr>
          <p:nvPr>
            <p:ph idx="1"/>
          </p:nvPr>
        </p:nvSpPr>
        <p:spPr>
          <a:xfrm>
            <a:off x="1143000" y="2333767"/>
            <a:ext cx="10075460" cy="4189863"/>
          </a:xfrm>
        </p:spPr>
        <p:txBody>
          <a:bodyPr>
            <a:normAutofit/>
          </a:bodyPr>
          <a:lstStyle/>
          <a:p>
            <a:pPr marL="45720" indent="0">
              <a:buNone/>
            </a:pPr>
            <a:r>
              <a:rPr lang="en-US" sz="3000" dirty="0">
                <a:solidFill>
                  <a:schemeClr val="tx1"/>
                </a:solidFill>
              </a:rPr>
              <a:t>D. Write your own hypothesis for our herbicide question</a:t>
            </a:r>
          </a:p>
          <a:p>
            <a:pPr marL="45720" indent="0">
              <a:buNone/>
            </a:pPr>
            <a:endParaRPr lang="en-US" sz="2500" dirty="0">
              <a:solidFill>
                <a:schemeClr val="tx1"/>
              </a:solidFill>
            </a:endParaRPr>
          </a:p>
          <a:p>
            <a:pPr marL="45720" indent="0">
              <a:buNone/>
            </a:pPr>
            <a:r>
              <a:rPr lang="en-US" sz="2500" dirty="0">
                <a:solidFill>
                  <a:schemeClr val="tx1"/>
                </a:solidFill>
              </a:rPr>
              <a:t>My example: A combination of spring </a:t>
            </a:r>
            <a:r>
              <a:rPr lang="en-US" sz="2500" dirty="0" err="1">
                <a:solidFill>
                  <a:schemeClr val="tx1"/>
                </a:solidFill>
              </a:rPr>
              <a:t>solarization</a:t>
            </a:r>
            <a:r>
              <a:rPr lang="en-US" sz="2500" dirty="0">
                <a:solidFill>
                  <a:schemeClr val="tx1"/>
                </a:solidFill>
              </a:rPr>
              <a:t>, fall planted tillage radish, and conservation tillage will provide comparable weed suppression to conventional herbicide, and the increased cash crop value will offset the expenses of cover crop seed and </a:t>
            </a:r>
            <a:r>
              <a:rPr lang="en-US" sz="2500" dirty="0" err="1">
                <a:solidFill>
                  <a:schemeClr val="tx1"/>
                </a:solidFill>
              </a:rPr>
              <a:t>solarization</a:t>
            </a:r>
            <a:r>
              <a:rPr lang="en-US" sz="2500" dirty="0">
                <a:solidFill>
                  <a:schemeClr val="tx1"/>
                </a:solidFill>
              </a:rPr>
              <a:t> material</a:t>
            </a:r>
            <a:r>
              <a:rPr lang="en-US" dirty="0">
                <a:solidFill>
                  <a:schemeClr val="tx1"/>
                </a:solidFill>
              </a:rPr>
              <a:t>. </a:t>
            </a:r>
          </a:p>
          <a:p>
            <a:pPr marL="45720" indent="0">
              <a:buNone/>
            </a:pPr>
            <a:endParaRPr lang="en-US" sz="2500" dirty="0">
              <a:solidFill>
                <a:schemeClr val="tx1"/>
              </a:solidFill>
            </a:endParaRPr>
          </a:p>
          <a:p>
            <a:endParaRPr lang="en-US" dirty="0"/>
          </a:p>
        </p:txBody>
      </p:sp>
    </p:spTree>
    <p:extLst>
      <p:ext uri="{BB962C8B-B14F-4D97-AF65-F5344CB8AC3E}">
        <p14:creationId xmlns:p14="http://schemas.microsoft.com/office/powerpoint/2010/main" val="784306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Informed Guess</a:t>
            </a:r>
          </a:p>
        </p:txBody>
      </p:sp>
      <p:sp>
        <p:nvSpPr>
          <p:cNvPr id="3" name="Content Placeholder 2"/>
          <p:cNvSpPr>
            <a:spLocks noGrp="1"/>
          </p:cNvSpPr>
          <p:nvPr>
            <p:ph idx="1"/>
          </p:nvPr>
        </p:nvSpPr>
        <p:spPr>
          <a:xfrm>
            <a:off x="968991" y="1555845"/>
            <a:ext cx="10249469" cy="5076967"/>
          </a:xfrm>
        </p:spPr>
        <p:txBody>
          <a:bodyPr>
            <a:normAutofit/>
          </a:bodyPr>
          <a:lstStyle/>
          <a:p>
            <a:pPr lvl="1"/>
            <a:r>
              <a:rPr lang="en-US" sz="2300" dirty="0">
                <a:solidFill>
                  <a:schemeClr val="tx1"/>
                </a:solidFill>
              </a:rPr>
              <a:t>Set in stone. Never change it if results don’t support.</a:t>
            </a:r>
          </a:p>
          <a:p>
            <a:pPr lvl="2"/>
            <a:r>
              <a:rPr lang="en-US" sz="2300" dirty="0">
                <a:solidFill>
                  <a:schemeClr val="tx1"/>
                </a:solidFill>
              </a:rPr>
              <a:t> It doesn’t matter if you are “wrong” or “right”. </a:t>
            </a:r>
          </a:p>
          <a:p>
            <a:pPr lvl="2"/>
            <a:r>
              <a:rPr lang="en-US" sz="2300" dirty="0">
                <a:solidFill>
                  <a:schemeClr val="tx1"/>
                </a:solidFill>
              </a:rPr>
              <a:t>You can change your hypothesis in a future experiment.</a:t>
            </a:r>
          </a:p>
          <a:p>
            <a:pPr lvl="1"/>
            <a:r>
              <a:rPr lang="en-US" sz="2300" dirty="0">
                <a:solidFill>
                  <a:schemeClr val="accent3">
                    <a:lumMod val="75000"/>
                  </a:schemeClr>
                </a:solidFill>
              </a:rPr>
              <a:t>Null Hypothesis</a:t>
            </a:r>
            <a:r>
              <a:rPr lang="en-US" sz="2300" dirty="0">
                <a:solidFill>
                  <a:schemeClr val="tx1"/>
                </a:solidFill>
              </a:rPr>
              <a:t>: Turns out my treatments had no effect. </a:t>
            </a:r>
          </a:p>
          <a:p>
            <a:pPr lvl="2"/>
            <a:r>
              <a:rPr lang="en-US" sz="2300" dirty="0">
                <a:solidFill>
                  <a:schemeClr val="tx1"/>
                </a:solidFill>
              </a:rPr>
              <a:t>Ex: </a:t>
            </a:r>
            <a:r>
              <a:rPr lang="en-US" sz="2300" b="1" dirty="0">
                <a:solidFill>
                  <a:schemeClr val="tx1"/>
                </a:solidFill>
              </a:rPr>
              <a:t>H: </a:t>
            </a:r>
            <a:r>
              <a:rPr lang="en-US" sz="2300" dirty="0">
                <a:solidFill>
                  <a:schemeClr val="tx1"/>
                </a:solidFill>
              </a:rPr>
              <a:t>I hypothesize honey bee colonies will experience increased survival rates over the winter if they have mushroom tea instead of sugar water. </a:t>
            </a:r>
            <a:r>
              <a:rPr lang="en-US" sz="2300" b="1" dirty="0">
                <a:solidFill>
                  <a:schemeClr val="tx1"/>
                </a:solidFill>
              </a:rPr>
              <a:t>R</a:t>
            </a:r>
            <a:r>
              <a:rPr lang="en-US" sz="2300" dirty="0">
                <a:solidFill>
                  <a:schemeClr val="tx1"/>
                </a:solidFill>
              </a:rPr>
              <a:t>: Drinking mushroom tea instead of sugar water didn’t change survival rates.</a:t>
            </a:r>
          </a:p>
          <a:p>
            <a:pPr lvl="1"/>
            <a:r>
              <a:rPr lang="en-US" sz="2300" dirty="0">
                <a:solidFill>
                  <a:schemeClr val="tx1"/>
                </a:solidFill>
              </a:rPr>
              <a:t>You don’t “prove” your hypothesis. You just don’t “disprove” it, or you support your idea and it’s likelihood of occurring. Karl Popper’s example:</a:t>
            </a:r>
          </a:p>
          <a:p>
            <a:pPr lvl="2"/>
            <a:r>
              <a:rPr lang="en-US" sz="2300" b="1" dirty="0">
                <a:solidFill>
                  <a:schemeClr val="tx1"/>
                </a:solidFill>
              </a:rPr>
              <a:t>H: </a:t>
            </a:r>
            <a:r>
              <a:rPr lang="en-US" sz="2300" dirty="0">
                <a:solidFill>
                  <a:schemeClr val="tx1"/>
                </a:solidFill>
              </a:rPr>
              <a:t>All swans are white. </a:t>
            </a:r>
            <a:r>
              <a:rPr lang="en-US" sz="2300" b="1" dirty="0">
                <a:solidFill>
                  <a:schemeClr val="tx1"/>
                </a:solidFill>
              </a:rPr>
              <a:t>R: </a:t>
            </a:r>
            <a:r>
              <a:rPr lang="en-US" sz="2300" dirty="0">
                <a:solidFill>
                  <a:schemeClr val="tx1"/>
                </a:solidFill>
              </a:rPr>
              <a:t> You see 1,000,000 white swans. 100 years after you die someone sees 1 black swan.</a:t>
            </a:r>
          </a:p>
          <a:p>
            <a:pPr lvl="2"/>
            <a:r>
              <a:rPr lang="en-US" sz="2300" dirty="0">
                <a:solidFill>
                  <a:schemeClr val="tx1"/>
                </a:solidFill>
              </a:rPr>
              <a:t>It only takes one to prove something </a:t>
            </a:r>
            <a:r>
              <a:rPr lang="en-US" sz="2500" dirty="0">
                <a:solidFill>
                  <a:schemeClr val="tx1"/>
                </a:solidFill>
              </a:rPr>
              <a:t>“wrong”, it doesn’t matter how many times something is “right”. </a:t>
            </a:r>
          </a:p>
          <a:p>
            <a:pPr marL="45720" indent="0">
              <a:buNone/>
            </a:pPr>
            <a:endParaRPr lang="en-US" sz="2500" dirty="0">
              <a:solidFill>
                <a:schemeClr val="tx1"/>
              </a:solidFill>
            </a:endParaRPr>
          </a:p>
          <a:p>
            <a:endParaRPr lang="en-US" dirty="0"/>
          </a:p>
        </p:txBody>
      </p:sp>
    </p:spTree>
    <p:extLst>
      <p:ext uri="{BB962C8B-B14F-4D97-AF65-F5344CB8AC3E}">
        <p14:creationId xmlns:p14="http://schemas.microsoft.com/office/powerpoint/2010/main" val="3027630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0" dirty="0"/>
              <a:t>SIHERC</a:t>
            </a:r>
          </a:p>
        </p:txBody>
      </p:sp>
      <p:sp>
        <p:nvSpPr>
          <p:cNvPr id="3" name="Content Placeholder 2"/>
          <p:cNvSpPr>
            <a:spLocks noGrp="1"/>
          </p:cNvSpPr>
          <p:nvPr>
            <p:ph idx="1"/>
          </p:nvPr>
        </p:nvSpPr>
        <p:spPr>
          <a:xfrm>
            <a:off x="1143000" y="1917510"/>
            <a:ext cx="9872871" cy="4940490"/>
          </a:xfrm>
        </p:spPr>
        <p:txBody>
          <a:bodyPr>
            <a:normAutofit/>
          </a:bodyPr>
          <a:lstStyle/>
          <a:p>
            <a:pPr>
              <a:lnSpc>
                <a:spcPct val="60000"/>
              </a:lnSpc>
            </a:pPr>
            <a:r>
              <a:rPr lang="en-US" sz="3500" b="1" u="sng" dirty="0">
                <a:solidFill>
                  <a:schemeClr val="tx1"/>
                </a:solidFill>
              </a:rPr>
              <a:t>S</a:t>
            </a:r>
            <a:r>
              <a:rPr lang="en-US" dirty="0">
                <a:solidFill>
                  <a:schemeClr val="tx1"/>
                </a:solidFill>
              </a:rPr>
              <a:t>tate the question – </a:t>
            </a:r>
            <a:r>
              <a:rPr lang="en-US" i="1" dirty="0">
                <a:solidFill>
                  <a:schemeClr val="tx1"/>
                </a:solidFill>
              </a:rPr>
              <a:t>what do I want to or need to know?</a:t>
            </a:r>
            <a:br>
              <a:rPr lang="en-US" i="1" dirty="0">
                <a:solidFill>
                  <a:schemeClr val="tx1"/>
                </a:solidFill>
              </a:rPr>
            </a:br>
            <a:endParaRPr lang="en-US" sz="3000" b="1" u="sng" dirty="0">
              <a:solidFill>
                <a:schemeClr val="tx1"/>
              </a:solidFill>
            </a:endParaRPr>
          </a:p>
          <a:p>
            <a:pPr>
              <a:lnSpc>
                <a:spcPct val="60000"/>
              </a:lnSpc>
            </a:pPr>
            <a:r>
              <a:rPr lang="en-US" sz="3500" b="1" u="sng" dirty="0">
                <a:solidFill>
                  <a:schemeClr val="tx1"/>
                </a:solidFill>
              </a:rPr>
              <a:t>I</a:t>
            </a:r>
            <a:r>
              <a:rPr lang="en-US" dirty="0">
                <a:solidFill>
                  <a:srgbClr val="000000"/>
                </a:solidFill>
              </a:rPr>
              <a:t>nvestigate the known body of information – </a:t>
            </a:r>
            <a:r>
              <a:rPr lang="en-US" i="1" dirty="0">
                <a:solidFill>
                  <a:srgbClr val="000000"/>
                </a:solidFill>
              </a:rPr>
              <a:t>what is the gap in knowledge?</a:t>
            </a:r>
            <a:br>
              <a:rPr lang="en-US" dirty="0">
                <a:solidFill>
                  <a:srgbClr val="000000"/>
                </a:solidFill>
              </a:rPr>
            </a:br>
            <a:endParaRPr lang="en-US" sz="3000" b="1" u="sng" dirty="0">
              <a:solidFill>
                <a:schemeClr val="tx1"/>
              </a:solidFill>
            </a:endParaRPr>
          </a:p>
          <a:p>
            <a:pPr>
              <a:lnSpc>
                <a:spcPct val="60000"/>
              </a:lnSpc>
            </a:pPr>
            <a:r>
              <a:rPr lang="en-US" sz="3500" b="1" u="sng" dirty="0">
                <a:solidFill>
                  <a:schemeClr val="tx1"/>
                </a:solidFill>
              </a:rPr>
              <a:t>H</a:t>
            </a:r>
            <a:r>
              <a:rPr lang="en-US" dirty="0">
                <a:solidFill>
                  <a:srgbClr val="000000"/>
                </a:solidFill>
              </a:rPr>
              <a:t>ypothesis – </a:t>
            </a:r>
            <a:r>
              <a:rPr lang="en-US" i="1" dirty="0">
                <a:solidFill>
                  <a:srgbClr val="000000"/>
                </a:solidFill>
              </a:rPr>
              <a:t>what do I expect to happen? Why?</a:t>
            </a:r>
            <a:br>
              <a:rPr lang="en-US" dirty="0">
                <a:solidFill>
                  <a:srgbClr val="000000"/>
                </a:solidFill>
              </a:rPr>
            </a:br>
            <a:endParaRPr lang="en-US" sz="3000" b="1" u="sng" dirty="0">
              <a:solidFill>
                <a:schemeClr val="tx1"/>
              </a:solidFill>
            </a:endParaRPr>
          </a:p>
          <a:p>
            <a:pPr>
              <a:lnSpc>
                <a:spcPct val="60000"/>
              </a:lnSpc>
            </a:pPr>
            <a:r>
              <a:rPr lang="en-US" sz="3500" b="1" u="sng" dirty="0">
                <a:solidFill>
                  <a:schemeClr val="tx1"/>
                </a:solidFill>
              </a:rPr>
              <a:t>E</a:t>
            </a:r>
            <a:r>
              <a:rPr lang="en-US" dirty="0">
                <a:solidFill>
                  <a:srgbClr val="000000"/>
                </a:solidFill>
              </a:rPr>
              <a:t>xperiment – </a:t>
            </a:r>
            <a:r>
              <a:rPr lang="en-US" i="1" dirty="0">
                <a:solidFill>
                  <a:srgbClr val="000000"/>
                </a:solidFill>
              </a:rPr>
              <a:t>how can I test my hypothesis and answer my question?</a:t>
            </a:r>
            <a:br>
              <a:rPr lang="en-US" dirty="0">
                <a:solidFill>
                  <a:srgbClr val="000000"/>
                </a:solidFill>
              </a:rPr>
            </a:br>
            <a:endParaRPr lang="en-US" sz="3000" b="1" u="sng" dirty="0">
              <a:solidFill>
                <a:schemeClr val="tx1"/>
              </a:solidFill>
            </a:endParaRPr>
          </a:p>
          <a:p>
            <a:pPr>
              <a:lnSpc>
                <a:spcPct val="60000"/>
              </a:lnSpc>
            </a:pPr>
            <a:r>
              <a:rPr lang="en-US" sz="3500" b="1" u="sng" dirty="0">
                <a:solidFill>
                  <a:schemeClr val="tx1"/>
                </a:solidFill>
              </a:rPr>
              <a:t>R</a:t>
            </a:r>
            <a:r>
              <a:rPr lang="en-US" dirty="0">
                <a:solidFill>
                  <a:srgbClr val="000000"/>
                </a:solidFill>
              </a:rPr>
              <a:t>esults – </a:t>
            </a:r>
            <a:r>
              <a:rPr lang="en-US" i="1" dirty="0">
                <a:solidFill>
                  <a:srgbClr val="000000"/>
                </a:solidFill>
              </a:rPr>
              <a:t>what information have I produced? How can I display/communicate it?</a:t>
            </a:r>
            <a:br>
              <a:rPr lang="en-US" dirty="0">
                <a:solidFill>
                  <a:srgbClr val="000000"/>
                </a:solidFill>
              </a:rPr>
            </a:br>
            <a:endParaRPr lang="en-US" sz="3000" b="1" u="sng" dirty="0">
              <a:solidFill>
                <a:schemeClr val="tx1"/>
              </a:solidFill>
            </a:endParaRPr>
          </a:p>
          <a:p>
            <a:pPr>
              <a:lnSpc>
                <a:spcPct val="60000"/>
              </a:lnSpc>
            </a:pPr>
            <a:r>
              <a:rPr lang="en-US" sz="3500" b="1" u="sng" dirty="0">
                <a:solidFill>
                  <a:schemeClr val="tx1"/>
                </a:solidFill>
              </a:rPr>
              <a:t>C</a:t>
            </a:r>
            <a:r>
              <a:rPr lang="en-US" dirty="0">
                <a:solidFill>
                  <a:srgbClr val="000000"/>
                </a:solidFill>
              </a:rPr>
              <a:t>onclusion – </a:t>
            </a:r>
            <a:r>
              <a:rPr lang="en-US" i="1" dirty="0">
                <a:solidFill>
                  <a:srgbClr val="000000"/>
                </a:solidFill>
              </a:rPr>
              <a:t>what is the big picture from the results? What should I do next?</a:t>
            </a:r>
            <a:endParaRPr lang="en-US" sz="3000" b="1" u="sng" dirty="0">
              <a:solidFill>
                <a:schemeClr val="tx1"/>
              </a:solidFill>
            </a:endParaRPr>
          </a:p>
        </p:txBody>
      </p:sp>
    </p:spTree>
    <p:extLst>
      <p:ext uri="{BB962C8B-B14F-4D97-AF65-F5344CB8AC3E}">
        <p14:creationId xmlns:p14="http://schemas.microsoft.com/office/powerpoint/2010/main" val="2434969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accent1"/>
          </a:solidFill>
          <a:effectLst/>
        </p:spPr>
      </p:sp>
      <p:sp>
        <p:nvSpPr>
          <p:cNvPr id="7" name="Rectangle 6"/>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cxnSp>
        <p:nvCxnSpPr>
          <p:cNvPr id="9" name="Straight Connector 8"/>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210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9378" y="246887"/>
            <a:ext cx="5861321" cy="6377939"/>
          </a:xfrm>
          <a:prstGeom prst="rect">
            <a:avLst/>
          </a:prstGeom>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736924" y="4220801"/>
            <a:ext cx="4215939"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Rectangle 12"/>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00" y="246888"/>
            <a:ext cx="11724640" cy="6377939"/>
          </a:xfrm>
          <a:prstGeom prst="rect">
            <a:avLst/>
          </a:pr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736924" y="857675"/>
            <a:ext cx="4566230" cy="3437782"/>
          </a:xfrm>
        </p:spPr>
        <p:txBody>
          <a:bodyPr vert="horz" lIns="91440" tIns="45720" rIns="91440" bIns="45720" rtlCol="0" anchor="b">
            <a:normAutofit/>
          </a:bodyPr>
          <a:lstStyle/>
          <a:p>
            <a:r>
              <a:rPr lang="en-US" sz="5600" b="1" dirty="0">
                <a:solidFill>
                  <a:srgbClr val="FFFFFF"/>
                </a:solidFill>
              </a:rPr>
              <a:t>Experiment</a:t>
            </a:r>
          </a:p>
        </p:txBody>
      </p:sp>
      <p:pic>
        <p:nvPicPr>
          <p:cNvPr id="2050" name="Picture 2" descr="https://miss-lovell-presents.wikispaces.com/file/view/A%2BFar%2BSide%2BRocket%2BScientists%2Bbagjoke(1).jpg/227035236/A%2BFar%2BSide%2BRocket%2BScientists%2Bbagjok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558" y="576617"/>
            <a:ext cx="5179529" cy="57852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47387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Details</a:t>
            </a:r>
          </a:p>
        </p:txBody>
      </p:sp>
      <p:sp>
        <p:nvSpPr>
          <p:cNvPr id="3" name="Content Placeholder 2"/>
          <p:cNvSpPr>
            <a:spLocks noGrp="1"/>
          </p:cNvSpPr>
          <p:nvPr>
            <p:ph idx="1"/>
          </p:nvPr>
        </p:nvSpPr>
        <p:spPr>
          <a:xfrm>
            <a:off x="1143000" y="1610436"/>
            <a:ext cx="9872871" cy="4776716"/>
          </a:xfrm>
        </p:spPr>
        <p:txBody>
          <a:bodyPr>
            <a:normAutofit/>
          </a:bodyPr>
          <a:lstStyle/>
          <a:p>
            <a:pPr lvl="0"/>
            <a:r>
              <a:rPr lang="en-US" dirty="0">
                <a:solidFill>
                  <a:schemeClr val="tx1"/>
                </a:solidFill>
              </a:rPr>
              <a:t>Do you have the basic </a:t>
            </a:r>
            <a:r>
              <a:rPr lang="en-US" b="1" dirty="0">
                <a:solidFill>
                  <a:schemeClr val="tx1"/>
                </a:solidFill>
              </a:rPr>
              <a:t>EQUIPTMENT </a:t>
            </a:r>
            <a:r>
              <a:rPr lang="en-US" dirty="0">
                <a:solidFill>
                  <a:schemeClr val="tx1"/>
                </a:solidFill>
              </a:rPr>
              <a:t>and space </a:t>
            </a:r>
          </a:p>
          <a:p>
            <a:pPr lvl="1"/>
            <a:r>
              <a:rPr lang="en-US" i="1" dirty="0">
                <a:solidFill>
                  <a:schemeClr val="tx1"/>
                </a:solidFill>
              </a:rPr>
              <a:t>Nuts. I don’t have a no-till planter, but I can borrow my neighbor’s tine </a:t>
            </a:r>
            <a:r>
              <a:rPr lang="en-US" i="1" dirty="0" err="1">
                <a:solidFill>
                  <a:schemeClr val="tx1"/>
                </a:solidFill>
              </a:rPr>
              <a:t>weeder</a:t>
            </a:r>
            <a:r>
              <a:rPr lang="en-US" i="1" dirty="0">
                <a:solidFill>
                  <a:schemeClr val="tx1"/>
                </a:solidFill>
              </a:rPr>
              <a:t> and try that instead. </a:t>
            </a:r>
          </a:p>
          <a:p>
            <a:pPr lvl="2"/>
            <a:r>
              <a:rPr lang="en-US" sz="2200" dirty="0">
                <a:solidFill>
                  <a:schemeClr val="tx1"/>
                </a:solidFill>
              </a:rPr>
              <a:t>New hypothesis: A combination of spring </a:t>
            </a:r>
            <a:r>
              <a:rPr lang="en-US" sz="2200" dirty="0" err="1">
                <a:solidFill>
                  <a:schemeClr val="tx1"/>
                </a:solidFill>
              </a:rPr>
              <a:t>solarization</a:t>
            </a:r>
            <a:r>
              <a:rPr lang="en-US" sz="2200" dirty="0">
                <a:solidFill>
                  <a:schemeClr val="tx1"/>
                </a:solidFill>
              </a:rPr>
              <a:t>, fall planted tillage radish, and </a:t>
            </a:r>
            <a:r>
              <a:rPr lang="en-US" sz="2200" strike="sngStrike" dirty="0">
                <a:solidFill>
                  <a:schemeClr val="tx1"/>
                </a:solidFill>
              </a:rPr>
              <a:t>conservation tillage</a:t>
            </a:r>
            <a:r>
              <a:rPr lang="en-US" sz="2200" dirty="0">
                <a:solidFill>
                  <a:schemeClr val="tx1"/>
                </a:solidFill>
              </a:rPr>
              <a:t> </a:t>
            </a:r>
            <a:r>
              <a:rPr lang="en-US" sz="2200" u="sng" dirty="0">
                <a:solidFill>
                  <a:schemeClr val="tx1"/>
                </a:solidFill>
              </a:rPr>
              <a:t>tine weeding</a:t>
            </a:r>
            <a:r>
              <a:rPr lang="en-US" sz="2200" dirty="0">
                <a:solidFill>
                  <a:schemeClr val="tx1"/>
                </a:solidFill>
              </a:rPr>
              <a:t> will provide comparable weed suppression to conventional herbicide, and the increased cash crop value will offset the expenses of cover crop seed and </a:t>
            </a:r>
            <a:r>
              <a:rPr lang="en-US" sz="2200" dirty="0" err="1">
                <a:solidFill>
                  <a:schemeClr val="tx1"/>
                </a:solidFill>
              </a:rPr>
              <a:t>solarization</a:t>
            </a:r>
            <a:r>
              <a:rPr lang="en-US" sz="2200" dirty="0">
                <a:solidFill>
                  <a:schemeClr val="tx1"/>
                </a:solidFill>
              </a:rPr>
              <a:t> material. </a:t>
            </a:r>
          </a:p>
          <a:p>
            <a:pPr lvl="3"/>
            <a:r>
              <a:rPr lang="en-US" sz="2200" b="1" dirty="0">
                <a:solidFill>
                  <a:schemeClr val="tx1"/>
                </a:solidFill>
              </a:rPr>
              <a:t>Do you still think this hypothesis is accurate?</a:t>
            </a:r>
            <a:endParaRPr lang="en-US" sz="2200" dirty="0">
              <a:solidFill>
                <a:schemeClr val="tx1"/>
              </a:solidFill>
            </a:endParaRPr>
          </a:p>
          <a:p>
            <a:pPr lvl="3"/>
            <a:r>
              <a:rPr lang="en-US" sz="2200" i="1" dirty="0">
                <a:solidFill>
                  <a:schemeClr val="tx1"/>
                </a:solidFill>
              </a:rPr>
              <a:t>Yes, I still think this can work. If the results are promising, I can look into a no-till planter in the future.</a:t>
            </a:r>
            <a:endParaRPr lang="en-US" sz="2200" dirty="0">
              <a:solidFill>
                <a:schemeClr val="tx1"/>
              </a:solidFill>
            </a:endParaRPr>
          </a:p>
          <a:p>
            <a:pPr lvl="1"/>
            <a:r>
              <a:rPr lang="en-US" sz="2200" dirty="0">
                <a:solidFill>
                  <a:schemeClr val="tx1"/>
                </a:solidFill>
              </a:rPr>
              <a:t>Select the </a:t>
            </a:r>
            <a:r>
              <a:rPr lang="en-US" sz="2200" b="1" dirty="0">
                <a:solidFill>
                  <a:schemeClr val="tx1"/>
                </a:solidFill>
              </a:rPr>
              <a:t>LOCATION </a:t>
            </a:r>
            <a:r>
              <a:rPr lang="en-US" sz="2200" dirty="0">
                <a:solidFill>
                  <a:schemeClr val="tx1"/>
                </a:solidFill>
              </a:rPr>
              <a:t>of the experiment carefully.</a:t>
            </a:r>
          </a:p>
          <a:p>
            <a:pPr lvl="2"/>
            <a:r>
              <a:rPr lang="en-US" sz="2200" dirty="0">
                <a:solidFill>
                  <a:schemeClr val="tx1"/>
                </a:solidFill>
              </a:rPr>
              <a:t>Don’t put the experiment in your worst field unless that’s the point.</a:t>
            </a:r>
          </a:p>
          <a:p>
            <a:pPr lvl="2"/>
            <a:r>
              <a:rPr lang="en-US" sz="2200" b="1" dirty="0">
                <a:solidFill>
                  <a:schemeClr val="accent3">
                    <a:lumMod val="75000"/>
                  </a:schemeClr>
                </a:solidFill>
              </a:rPr>
              <a:t>Experiments are investments. You get out what you put in.</a:t>
            </a:r>
          </a:p>
          <a:p>
            <a:endParaRPr lang="en-US" dirty="0"/>
          </a:p>
        </p:txBody>
      </p:sp>
    </p:spTree>
    <p:extLst>
      <p:ext uri="{BB962C8B-B14F-4D97-AF65-F5344CB8AC3E}">
        <p14:creationId xmlns:p14="http://schemas.microsoft.com/office/powerpoint/2010/main" val="2809588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Variables</a:t>
            </a:r>
          </a:p>
        </p:txBody>
      </p:sp>
      <p:sp>
        <p:nvSpPr>
          <p:cNvPr id="3" name="Content Placeholder 2"/>
          <p:cNvSpPr>
            <a:spLocks noGrp="1"/>
          </p:cNvSpPr>
          <p:nvPr>
            <p:ph idx="1"/>
          </p:nvPr>
        </p:nvSpPr>
        <p:spPr>
          <a:xfrm>
            <a:off x="1143000" y="1610436"/>
            <a:ext cx="9872871" cy="4776716"/>
          </a:xfrm>
        </p:spPr>
        <p:txBody>
          <a:bodyPr>
            <a:normAutofit/>
          </a:bodyPr>
          <a:lstStyle/>
          <a:p>
            <a:r>
              <a:rPr lang="en-US" b="1" dirty="0">
                <a:solidFill>
                  <a:schemeClr val="accent3">
                    <a:lumMod val="75000"/>
                  </a:schemeClr>
                </a:solidFill>
              </a:rPr>
              <a:t>Independent Variable</a:t>
            </a:r>
            <a:r>
              <a:rPr lang="en-US" dirty="0">
                <a:solidFill>
                  <a:schemeClr val="tx1"/>
                </a:solidFill>
              </a:rPr>
              <a:t> – this is what you manipulate; aka TREATMENTS</a:t>
            </a:r>
          </a:p>
          <a:p>
            <a:r>
              <a:rPr lang="en-US" dirty="0">
                <a:solidFill>
                  <a:schemeClr val="tx1"/>
                </a:solidFill>
              </a:rPr>
              <a:t>More than one independent variable = </a:t>
            </a:r>
            <a:r>
              <a:rPr lang="en-US" b="1" dirty="0">
                <a:solidFill>
                  <a:schemeClr val="accent3">
                    <a:lumMod val="75000"/>
                  </a:schemeClr>
                </a:solidFill>
              </a:rPr>
              <a:t>interactions</a:t>
            </a:r>
          </a:p>
          <a:p>
            <a:r>
              <a:rPr lang="en-US" dirty="0">
                <a:solidFill>
                  <a:schemeClr val="tx1"/>
                </a:solidFill>
              </a:rPr>
              <a:t>Limit independent variables to avoid very complicated experiments</a:t>
            </a:r>
          </a:p>
          <a:p>
            <a:endParaRPr lang="en-US" dirty="0">
              <a:solidFill>
                <a:schemeClr val="tx1"/>
              </a:solidFill>
            </a:endParaRPr>
          </a:p>
          <a:p>
            <a:endParaRPr lang="en-US" dirty="0">
              <a:solidFill>
                <a:schemeClr val="tx1"/>
              </a:solidFill>
            </a:endParaRPr>
          </a:p>
          <a:p>
            <a:pPr marL="45720" indent="0">
              <a:buNone/>
            </a:pPr>
            <a:endParaRPr lang="en-US" dirty="0"/>
          </a:p>
        </p:txBody>
      </p:sp>
    </p:spTree>
    <p:extLst>
      <p:ext uri="{BB962C8B-B14F-4D97-AF65-F5344CB8AC3E}">
        <p14:creationId xmlns:p14="http://schemas.microsoft.com/office/powerpoint/2010/main" val="2377266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Variables</a:t>
            </a:r>
          </a:p>
        </p:txBody>
      </p:sp>
      <p:sp>
        <p:nvSpPr>
          <p:cNvPr id="3" name="Content Placeholder 2"/>
          <p:cNvSpPr>
            <a:spLocks noGrp="1"/>
          </p:cNvSpPr>
          <p:nvPr>
            <p:ph idx="1"/>
          </p:nvPr>
        </p:nvSpPr>
        <p:spPr>
          <a:xfrm>
            <a:off x="1143000" y="1610436"/>
            <a:ext cx="9872871" cy="4776716"/>
          </a:xfrm>
        </p:spPr>
        <p:txBody>
          <a:bodyPr>
            <a:normAutofit/>
          </a:bodyPr>
          <a:lstStyle/>
          <a:p>
            <a:r>
              <a:rPr lang="en-US" dirty="0">
                <a:solidFill>
                  <a:schemeClr val="tx1"/>
                </a:solidFill>
              </a:rPr>
              <a:t>Ex: What is the effect of mustard seeding rate and time of incorporation on suppressing disease and increasing yield?</a:t>
            </a:r>
          </a:p>
          <a:p>
            <a:endParaRPr lang="en-US" dirty="0">
              <a:solidFill>
                <a:schemeClr val="tx1"/>
              </a:solidFill>
            </a:endParaRPr>
          </a:p>
          <a:p>
            <a:endParaRPr lang="en-US" dirty="0">
              <a:solidFill>
                <a:schemeClr val="tx1"/>
              </a:solidFill>
            </a:endParaRPr>
          </a:p>
          <a:p>
            <a:pPr marL="45720" indent="0">
              <a:buNone/>
            </a:pPr>
            <a:endParaRPr lang="en-US" dirty="0"/>
          </a:p>
        </p:txBody>
      </p:sp>
      <p:pic>
        <p:nvPicPr>
          <p:cNvPr id="7" name="Picture 6"/>
          <p:cNvPicPr/>
          <p:nvPr/>
        </p:nvPicPr>
        <p:blipFill>
          <a:blip r:embed="rId2">
            <a:extLst>
              <a:ext uri="{28A0092B-C50C-407E-A947-70E740481C1C}">
                <a14:useLocalDpi xmlns:a14="http://schemas.microsoft.com/office/drawing/2010/main" val="0"/>
              </a:ext>
            </a:extLst>
          </a:blip>
          <a:srcRect/>
          <a:stretch>
            <a:fillRect/>
          </a:stretch>
        </p:blipFill>
        <p:spPr bwMode="auto">
          <a:xfrm>
            <a:off x="1889394" y="2607241"/>
            <a:ext cx="8380081" cy="3138630"/>
          </a:xfrm>
          <a:prstGeom prst="rect">
            <a:avLst/>
          </a:prstGeom>
          <a:noFill/>
          <a:ln>
            <a:noFill/>
          </a:ln>
        </p:spPr>
      </p:pic>
    </p:spTree>
    <p:extLst>
      <p:ext uri="{BB962C8B-B14F-4D97-AF65-F5344CB8AC3E}">
        <p14:creationId xmlns:p14="http://schemas.microsoft.com/office/powerpoint/2010/main" val="1355844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Variables</a:t>
            </a:r>
          </a:p>
        </p:txBody>
      </p:sp>
      <p:sp>
        <p:nvSpPr>
          <p:cNvPr id="3" name="Content Placeholder 2"/>
          <p:cNvSpPr>
            <a:spLocks noGrp="1"/>
          </p:cNvSpPr>
          <p:nvPr>
            <p:ph idx="1"/>
          </p:nvPr>
        </p:nvSpPr>
        <p:spPr>
          <a:xfrm>
            <a:off x="1143000" y="1610436"/>
            <a:ext cx="9872871" cy="4776716"/>
          </a:xfrm>
        </p:spPr>
        <p:txBody>
          <a:bodyPr>
            <a:normAutofit/>
          </a:bodyPr>
          <a:lstStyle/>
          <a:p>
            <a:r>
              <a:rPr lang="en-US" b="1" dirty="0">
                <a:solidFill>
                  <a:schemeClr val="accent3">
                    <a:lumMod val="75000"/>
                  </a:schemeClr>
                </a:solidFill>
              </a:rPr>
              <a:t>Independent Variable</a:t>
            </a:r>
            <a:r>
              <a:rPr lang="en-US" dirty="0">
                <a:solidFill>
                  <a:schemeClr val="tx1"/>
                </a:solidFill>
              </a:rPr>
              <a:t> – this is what you manipulate; aka TREATMENTS</a:t>
            </a:r>
          </a:p>
          <a:p>
            <a:r>
              <a:rPr lang="en-US" dirty="0">
                <a:solidFill>
                  <a:schemeClr val="tx1"/>
                </a:solidFill>
              </a:rPr>
              <a:t>More than one independent variable = </a:t>
            </a:r>
            <a:r>
              <a:rPr lang="en-US" b="1" dirty="0">
                <a:solidFill>
                  <a:schemeClr val="accent3">
                    <a:lumMod val="75000"/>
                  </a:schemeClr>
                </a:solidFill>
              </a:rPr>
              <a:t>interactions</a:t>
            </a:r>
          </a:p>
          <a:p>
            <a:r>
              <a:rPr lang="en-US" dirty="0">
                <a:solidFill>
                  <a:schemeClr val="tx1"/>
                </a:solidFill>
              </a:rPr>
              <a:t>Limit independent variables to avoid very complicated experiments</a:t>
            </a:r>
          </a:p>
          <a:p>
            <a:r>
              <a:rPr lang="en-US" dirty="0">
                <a:solidFill>
                  <a:schemeClr val="tx1"/>
                </a:solidFill>
              </a:rPr>
              <a:t>Mastermind approach – change one thing at a time </a:t>
            </a:r>
          </a:p>
          <a:p>
            <a:endParaRPr lang="en-US" dirty="0">
              <a:solidFill>
                <a:schemeClr val="tx1"/>
              </a:solidFill>
            </a:endParaRPr>
          </a:p>
          <a:p>
            <a:endParaRPr lang="en-US" dirty="0">
              <a:solidFill>
                <a:schemeClr val="tx1"/>
              </a:solidFill>
            </a:endParaRPr>
          </a:p>
          <a:p>
            <a:pPr marL="45720" indent="0">
              <a:buNone/>
            </a:pPr>
            <a:endParaRPr lang="en-US" dirty="0"/>
          </a:p>
        </p:txBody>
      </p:sp>
      <p:pic>
        <p:nvPicPr>
          <p:cNvPr id="6" name="Picture 5"/>
          <p:cNvPicPr>
            <a:picLocks noChangeAspect="1"/>
          </p:cNvPicPr>
          <p:nvPr/>
        </p:nvPicPr>
        <p:blipFill>
          <a:blip r:embed="rId2"/>
          <a:stretch>
            <a:fillRect/>
          </a:stretch>
        </p:blipFill>
        <p:spPr>
          <a:xfrm>
            <a:off x="4306792" y="3424877"/>
            <a:ext cx="4124325" cy="2962275"/>
          </a:xfrm>
          <a:prstGeom prst="rect">
            <a:avLst/>
          </a:prstGeom>
        </p:spPr>
      </p:pic>
    </p:spTree>
    <p:extLst>
      <p:ext uri="{BB962C8B-B14F-4D97-AF65-F5344CB8AC3E}">
        <p14:creationId xmlns:p14="http://schemas.microsoft.com/office/powerpoint/2010/main" val="1398920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Variables</a:t>
            </a:r>
          </a:p>
        </p:txBody>
      </p:sp>
      <p:sp>
        <p:nvSpPr>
          <p:cNvPr id="3" name="Content Placeholder 2"/>
          <p:cNvSpPr>
            <a:spLocks noGrp="1"/>
          </p:cNvSpPr>
          <p:nvPr>
            <p:ph idx="1"/>
          </p:nvPr>
        </p:nvSpPr>
        <p:spPr>
          <a:xfrm>
            <a:off x="1143000" y="1610436"/>
            <a:ext cx="9872871" cy="4776716"/>
          </a:xfrm>
        </p:spPr>
        <p:txBody>
          <a:bodyPr>
            <a:normAutofit/>
          </a:bodyPr>
          <a:lstStyle/>
          <a:p>
            <a:r>
              <a:rPr lang="en-US" b="1" dirty="0">
                <a:solidFill>
                  <a:schemeClr val="accent3">
                    <a:lumMod val="75000"/>
                  </a:schemeClr>
                </a:solidFill>
              </a:rPr>
              <a:t>Independent Variable</a:t>
            </a:r>
            <a:r>
              <a:rPr lang="en-US" dirty="0">
                <a:solidFill>
                  <a:schemeClr val="tx1"/>
                </a:solidFill>
              </a:rPr>
              <a:t> – this is what you manipulate; aka TREATMENTS</a:t>
            </a:r>
          </a:p>
          <a:p>
            <a:r>
              <a:rPr lang="en-US" dirty="0">
                <a:solidFill>
                  <a:schemeClr val="tx1"/>
                </a:solidFill>
              </a:rPr>
              <a:t>More than one independent variable = </a:t>
            </a:r>
            <a:r>
              <a:rPr lang="en-US" b="1" dirty="0">
                <a:solidFill>
                  <a:schemeClr val="accent3">
                    <a:lumMod val="75000"/>
                  </a:schemeClr>
                </a:solidFill>
              </a:rPr>
              <a:t>interactions</a:t>
            </a:r>
          </a:p>
          <a:p>
            <a:r>
              <a:rPr lang="en-US" dirty="0">
                <a:solidFill>
                  <a:schemeClr val="tx1"/>
                </a:solidFill>
              </a:rPr>
              <a:t>Limit independent variables to avoid very complicated experiments</a:t>
            </a:r>
          </a:p>
          <a:p>
            <a:r>
              <a:rPr lang="en-US" dirty="0">
                <a:solidFill>
                  <a:schemeClr val="tx1"/>
                </a:solidFill>
              </a:rPr>
              <a:t>Mastermind approach – change one thing at a time </a:t>
            </a:r>
          </a:p>
          <a:p>
            <a:r>
              <a:rPr lang="en-US" b="1" dirty="0">
                <a:solidFill>
                  <a:schemeClr val="accent3">
                    <a:lumMod val="75000"/>
                  </a:schemeClr>
                </a:solidFill>
              </a:rPr>
              <a:t>Dependent Variable </a:t>
            </a:r>
            <a:r>
              <a:rPr lang="en-US" dirty="0">
                <a:solidFill>
                  <a:schemeClr val="tx1"/>
                </a:solidFill>
              </a:rPr>
              <a:t>– this is what you sample to see the effects of your manipulation</a:t>
            </a:r>
          </a:p>
          <a:p>
            <a:r>
              <a:rPr lang="en-US" dirty="0">
                <a:solidFill>
                  <a:schemeClr val="tx1"/>
                </a:solidFill>
              </a:rPr>
              <a:t>You can have multiple dependent variables  (Ex: What is the effect of mustard seeding rate and time of incorporation on suppressing </a:t>
            </a:r>
            <a:r>
              <a:rPr lang="en-US" sz="3000" dirty="0">
                <a:solidFill>
                  <a:schemeClr val="tx1"/>
                </a:solidFill>
              </a:rPr>
              <a:t>disease </a:t>
            </a:r>
            <a:r>
              <a:rPr lang="en-US" dirty="0">
                <a:solidFill>
                  <a:schemeClr val="tx1"/>
                </a:solidFill>
              </a:rPr>
              <a:t>and increasing </a:t>
            </a:r>
            <a:r>
              <a:rPr lang="en-US" sz="3000" dirty="0">
                <a:solidFill>
                  <a:schemeClr val="tx1"/>
                </a:solidFill>
              </a:rPr>
              <a:t>yield</a:t>
            </a:r>
            <a:r>
              <a:rPr lang="en-US" dirty="0">
                <a:solidFill>
                  <a:schemeClr val="tx1"/>
                </a:solidFill>
              </a:rPr>
              <a:t>?)</a:t>
            </a:r>
          </a:p>
          <a:p>
            <a:endParaRPr lang="en-US" dirty="0">
              <a:solidFill>
                <a:schemeClr val="tx1"/>
              </a:solidFill>
            </a:endParaRPr>
          </a:p>
          <a:p>
            <a:endParaRPr lang="en-US" dirty="0">
              <a:solidFill>
                <a:schemeClr val="tx1"/>
              </a:solidFill>
            </a:endParaRPr>
          </a:p>
          <a:p>
            <a:pPr marL="45720" indent="0">
              <a:buNone/>
            </a:pPr>
            <a:endParaRPr lang="en-US" dirty="0"/>
          </a:p>
        </p:txBody>
      </p:sp>
    </p:spTree>
    <p:extLst>
      <p:ext uri="{BB962C8B-B14F-4D97-AF65-F5344CB8AC3E}">
        <p14:creationId xmlns:p14="http://schemas.microsoft.com/office/powerpoint/2010/main" val="3991472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Controls</a:t>
            </a:r>
          </a:p>
        </p:txBody>
      </p:sp>
      <p:sp>
        <p:nvSpPr>
          <p:cNvPr id="3" name="Content Placeholder 2"/>
          <p:cNvSpPr>
            <a:spLocks noGrp="1"/>
          </p:cNvSpPr>
          <p:nvPr>
            <p:ph idx="1"/>
          </p:nvPr>
        </p:nvSpPr>
        <p:spPr>
          <a:xfrm>
            <a:off x="1143000" y="1610436"/>
            <a:ext cx="9872871" cy="4776716"/>
          </a:xfrm>
        </p:spPr>
        <p:txBody>
          <a:bodyPr>
            <a:normAutofit/>
          </a:bodyPr>
          <a:lstStyle/>
          <a:p>
            <a:r>
              <a:rPr lang="en-US" sz="2300" dirty="0">
                <a:solidFill>
                  <a:schemeClr val="tx1"/>
                </a:solidFill>
              </a:rPr>
              <a:t>How will you know if what you did worked/resulted in the desired effect?</a:t>
            </a:r>
          </a:p>
          <a:p>
            <a:r>
              <a:rPr lang="en-US" sz="2300" b="1" dirty="0">
                <a:solidFill>
                  <a:schemeClr val="accent3">
                    <a:lumMod val="75000"/>
                  </a:schemeClr>
                </a:solidFill>
              </a:rPr>
              <a:t>Negative control </a:t>
            </a:r>
            <a:r>
              <a:rPr lang="en-US" sz="2300" dirty="0">
                <a:solidFill>
                  <a:schemeClr val="tx1"/>
                </a:solidFill>
              </a:rPr>
              <a:t>– no treatment. </a:t>
            </a:r>
          </a:p>
          <a:p>
            <a:pPr marL="45720" indent="0">
              <a:buNone/>
            </a:pPr>
            <a:r>
              <a:rPr lang="en-US" sz="2400" dirty="0">
                <a:solidFill>
                  <a:schemeClr val="tx1"/>
                </a:solidFill>
              </a:rPr>
              <a:t>Ex: What is the effect of mustard seeding rate and time of incorporation on suppressing disease and increasing yield?</a:t>
            </a:r>
            <a:endParaRPr lang="en-US" sz="2300" dirty="0">
              <a:solidFill>
                <a:schemeClr val="tx1"/>
              </a:solidFill>
            </a:endParaRPr>
          </a:p>
          <a:p>
            <a:pPr marL="45720" indent="0">
              <a:buNone/>
            </a:pPr>
            <a:r>
              <a:rPr lang="en-US" sz="2300" dirty="0">
                <a:solidFill>
                  <a:schemeClr val="tx1"/>
                </a:solidFill>
              </a:rPr>
              <a:t>E. In mustard example: leave soil bare, or plant non-</a:t>
            </a:r>
            <a:r>
              <a:rPr lang="en-US" sz="2300" dirty="0" err="1">
                <a:solidFill>
                  <a:schemeClr val="tx1"/>
                </a:solidFill>
              </a:rPr>
              <a:t>biofumigation</a:t>
            </a:r>
            <a:r>
              <a:rPr lang="en-US" sz="2300" dirty="0">
                <a:solidFill>
                  <a:schemeClr val="tx1"/>
                </a:solidFill>
              </a:rPr>
              <a:t> crop. Using both would be best. Why? </a:t>
            </a:r>
          </a:p>
          <a:p>
            <a:pPr lvl="1"/>
            <a:r>
              <a:rPr lang="en-US" sz="2300" dirty="0">
                <a:solidFill>
                  <a:schemeClr val="tx1"/>
                </a:solidFill>
              </a:rPr>
              <a:t>Bare soil – shows the baseline if you do nothing</a:t>
            </a:r>
          </a:p>
          <a:p>
            <a:pPr lvl="1"/>
            <a:r>
              <a:rPr lang="en-US" sz="2300" dirty="0">
                <a:solidFill>
                  <a:schemeClr val="tx1"/>
                </a:solidFill>
              </a:rPr>
              <a:t>Non BF crops shows it’s an effect of BF, not an effect of “just” a CC</a:t>
            </a:r>
          </a:p>
          <a:p>
            <a:r>
              <a:rPr lang="en-US" sz="2300" b="1" dirty="0">
                <a:solidFill>
                  <a:schemeClr val="accent3">
                    <a:lumMod val="75000"/>
                  </a:schemeClr>
                </a:solidFill>
              </a:rPr>
              <a:t>Positive control </a:t>
            </a:r>
            <a:r>
              <a:rPr lang="en-US" sz="2300" dirty="0">
                <a:solidFill>
                  <a:schemeClr val="tx1"/>
                </a:solidFill>
              </a:rPr>
              <a:t>– guaranteed desired outcome. In mustard example: spray fungicide.</a:t>
            </a:r>
          </a:p>
          <a:p>
            <a:endParaRPr lang="en-US" dirty="0">
              <a:solidFill>
                <a:schemeClr val="tx1"/>
              </a:solidFill>
            </a:endParaRPr>
          </a:p>
          <a:p>
            <a:pPr marL="45720" indent="0">
              <a:buNone/>
            </a:pPr>
            <a:endParaRPr lang="en-US" dirty="0"/>
          </a:p>
        </p:txBody>
      </p:sp>
    </p:spTree>
    <p:extLst>
      <p:ext uri="{BB962C8B-B14F-4D97-AF65-F5344CB8AC3E}">
        <p14:creationId xmlns:p14="http://schemas.microsoft.com/office/powerpoint/2010/main" val="3755302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Treatments (Independent Variables)</a:t>
            </a:r>
          </a:p>
        </p:txBody>
      </p:sp>
      <p:sp>
        <p:nvSpPr>
          <p:cNvPr id="3" name="Content Placeholder 2"/>
          <p:cNvSpPr>
            <a:spLocks noGrp="1"/>
          </p:cNvSpPr>
          <p:nvPr>
            <p:ph idx="1"/>
          </p:nvPr>
        </p:nvSpPr>
        <p:spPr>
          <a:xfrm>
            <a:off x="1143000" y="1610436"/>
            <a:ext cx="9872871" cy="4776716"/>
          </a:xfrm>
        </p:spPr>
        <p:txBody>
          <a:bodyPr>
            <a:normAutofit/>
          </a:bodyPr>
          <a:lstStyle/>
          <a:p>
            <a:pPr marL="45720" indent="0">
              <a:buNone/>
            </a:pPr>
            <a:endParaRPr lang="en-US" dirty="0">
              <a:solidFill>
                <a:schemeClr val="tx1"/>
              </a:solidFill>
            </a:endParaRPr>
          </a:p>
          <a:p>
            <a:pPr marL="45720" indent="0">
              <a:buNone/>
            </a:pPr>
            <a:endParaRPr lang="en-US" dirty="0"/>
          </a:p>
        </p:txBody>
      </p:sp>
      <p:pic>
        <p:nvPicPr>
          <p:cNvPr id="4" name="Picture 3"/>
          <p:cNvPicPr>
            <a:picLocks noChangeAspect="1"/>
          </p:cNvPicPr>
          <p:nvPr/>
        </p:nvPicPr>
        <p:blipFill>
          <a:blip r:embed="rId2"/>
          <a:stretch>
            <a:fillRect/>
          </a:stretch>
        </p:blipFill>
        <p:spPr>
          <a:xfrm>
            <a:off x="1304380" y="1610436"/>
            <a:ext cx="3322211" cy="4505300"/>
          </a:xfrm>
          <a:prstGeom prst="rect">
            <a:avLst/>
          </a:prstGeom>
        </p:spPr>
      </p:pic>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4787971" y="2431523"/>
            <a:ext cx="3513588" cy="3684213"/>
          </a:xfrm>
          <a:prstGeom prst="rect">
            <a:avLst/>
          </a:prstGeom>
          <a:noFill/>
          <a:ln>
            <a:noFill/>
          </a:ln>
        </p:spPr>
      </p:pic>
      <p:sp>
        <p:nvSpPr>
          <p:cNvPr id="6" name="Rectangle 5"/>
          <p:cNvSpPr/>
          <p:nvPr/>
        </p:nvSpPr>
        <p:spPr>
          <a:xfrm>
            <a:off x="8301559" y="2966796"/>
            <a:ext cx="3773488" cy="2642903"/>
          </a:xfrm>
          <a:prstGeom prst="rect">
            <a:avLst/>
          </a:prstGeom>
        </p:spPr>
        <p:txBody>
          <a:bodyPr wrap="square">
            <a:spAutoFit/>
          </a:bodyPr>
          <a:lstStyle/>
          <a:p>
            <a:pPr>
              <a:lnSpc>
                <a:spcPct val="107000"/>
              </a:lnSpc>
              <a:spcAft>
                <a:spcPts val="800"/>
              </a:spcAft>
            </a:pPr>
            <a:r>
              <a:rPr lang="en-US" sz="3000" dirty="0">
                <a:latin typeface="+mj-lt"/>
                <a:ea typeface="Calibri" panose="020F0502020204030204" pitchFamily="34" charset="0"/>
                <a:cs typeface="Times New Roman" panose="02020603050405020304" pitchFamily="18" charset="0"/>
              </a:rPr>
              <a:t>F. Our Weed Control Experiment :</a:t>
            </a:r>
          </a:p>
          <a:p>
            <a:pPr>
              <a:lnSpc>
                <a:spcPct val="107000"/>
              </a:lnSpc>
              <a:spcAft>
                <a:spcPts val="800"/>
              </a:spcAft>
            </a:pPr>
            <a:r>
              <a:rPr lang="en-US" sz="3000" dirty="0">
                <a:latin typeface="+mj-lt"/>
                <a:ea typeface="Calibri" panose="020F0502020204030204" pitchFamily="34" charset="0"/>
                <a:cs typeface="Times New Roman" panose="02020603050405020304" pitchFamily="18" charset="0"/>
              </a:rPr>
              <a:t>What are the treatments if we remove </a:t>
            </a:r>
            <a:r>
              <a:rPr lang="en-US" sz="3000" dirty="0" err="1">
                <a:latin typeface="+mj-lt"/>
                <a:ea typeface="Calibri" panose="020F0502020204030204" pitchFamily="34" charset="0"/>
                <a:cs typeface="Times New Roman" panose="02020603050405020304" pitchFamily="18" charset="0"/>
              </a:rPr>
              <a:t>solarization</a:t>
            </a:r>
            <a:r>
              <a:rPr lang="en-US" sz="3000" dirty="0">
                <a:latin typeface="+mj-lt"/>
                <a:ea typeface="Calibri" panose="020F0502020204030204" pitchFamily="34" charset="0"/>
                <a:cs typeface="Times New Roman" panose="02020603050405020304" pitchFamily="18" charset="0"/>
              </a:rPr>
              <a:t>?</a:t>
            </a:r>
          </a:p>
        </p:txBody>
      </p:sp>
      <p:sp>
        <p:nvSpPr>
          <p:cNvPr id="7" name="TextBox 6"/>
          <p:cNvSpPr txBox="1"/>
          <p:nvPr/>
        </p:nvSpPr>
        <p:spPr>
          <a:xfrm>
            <a:off x="6355279" y="3152633"/>
            <a:ext cx="887104" cy="400110"/>
          </a:xfrm>
          <a:prstGeom prst="rect">
            <a:avLst/>
          </a:prstGeom>
          <a:noFill/>
          <a:ln>
            <a:noFill/>
          </a:ln>
        </p:spPr>
        <p:txBody>
          <a:bodyPr wrap="square" rtlCol="0">
            <a:spAutoFit/>
          </a:bodyPr>
          <a:lstStyle/>
          <a:p>
            <a:r>
              <a:rPr lang="en-US" sz="2000" b="1" dirty="0"/>
              <a:t>T</a:t>
            </a:r>
          </a:p>
        </p:txBody>
      </p:sp>
      <p:sp>
        <p:nvSpPr>
          <p:cNvPr id="8" name="TextBox 7"/>
          <p:cNvSpPr txBox="1"/>
          <p:nvPr/>
        </p:nvSpPr>
        <p:spPr>
          <a:xfrm>
            <a:off x="6355279" y="3488396"/>
            <a:ext cx="887104" cy="400110"/>
          </a:xfrm>
          <a:prstGeom prst="rect">
            <a:avLst/>
          </a:prstGeom>
          <a:noFill/>
          <a:ln>
            <a:noFill/>
          </a:ln>
        </p:spPr>
        <p:txBody>
          <a:bodyPr wrap="square" rtlCol="0">
            <a:spAutoFit/>
          </a:bodyPr>
          <a:lstStyle/>
          <a:p>
            <a:r>
              <a:rPr lang="en-US" sz="2000" b="1" dirty="0"/>
              <a:t>R</a:t>
            </a:r>
          </a:p>
        </p:txBody>
      </p:sp>
      <p:sp>
        <p:nvSpPr>
          <p:cNvPr id="9" name="TextBox 8"/>
          <p:cNvSpPr txBox="1"/>
          <p:nvPr/>
        </p:nvSpPr>
        <p:spPr>
          <a:xfrm>
            <a:off x="6263762" y="3888506"/>
            <a:ext cx="887104" cy="400110"/>
          </a:xfrm>
          <a:prstGeom prst="rect">
            <a:avLst/>
          </a:prstGeom>
          <a:noFill/>
          <a:ln>
            <a:noFill/>
          </a:ln>
        </p:spPr>
        <p:txBody>
          <a:bodyPr wrap="square" rtlCol="0">
            <a:spAutoFit/>
          </a:bodyPr>
          <a:lstStyle/>
          <a:p>
            <a:r>
              <a:rPr lang="en-US" sz="2000" b="1" dirty="0"/>
              <a:t>TR</a:t>
            </a:r>
          </a:p>
        </p:txBody>
      </p:sp>
      <p:sp>
        <p:nvSpPr>
          <p:cNvPr id="10" name="TextBox 9"/>
          <p:cNvSpPr txBox="1"/>
          <p:nvPr/>
        </p:nvSpPr>
        <p:spPr>
          <a:xfrm>
            <a:off x="5735780" y="4240995"/>
            <a:ext cx="1783279" cy="400110"/>
          </a:xfrm>
          <a:prstGeom prst="rect">
            <a:avLst/>
          </a:prstGeom>
          <a:noFill/>
          <a:ln>
            <a:noFill/>
          </a:ln>
        </p:spPr>
        <p:txBody>
          <a:bodyPr wrap="square" rtlCol="0">
            <a:spAutoFit/>
          </a:bodyPr>
          <a:lstStyle/>
          <a:p>
            <a:r>
              <a:rPr lang="en-US" sz="2000" b="1" dirty="0" err="1"/>
              <a:t>Neg</a:t>
            </a:r>
            <a:r>
              <a:rPr lang="en-US" sz="2000" b="1" dirty="0"/>
              <a:t> Control</a:t>
            </a:r>
          </a:p>
        </p:txBody>
      </p:sp>
      <p:sp>
        <p:nvSpPr>
          <p:cNvPr id="11" name="TextBox 10"/>
          <p:cNvSpPr txBox="1"/>
          <p:nvPr/>
        </p:nvSpPr>
        <p:spPr>
          <a:xfrm>
            <a:off x="5777284" y="4625821"/>
            <a:ext cx="1783279" cy="400110"/>
          </a:xfrm>
          <a:prstGeom prst="rect">
            <a:avLst/>
          </a:prstGeom>
          <a:noFill/>
          <a:ln>
            <a:noFill/>
          </a:ln>
        </p:spPr>
        <p:txBody>
          <a:bodyPr wrap="square" rtlCol="0">
            <a:spAutoFit/>
          </a:bodyPr>
          <a:lstStyle/>
          <a:p>
            <a:r>
              <a:rPr lang="en-US" sz="2000" b="1" dirty="0" err="1"/>
              <a:t>Pos</a:t>
            </a:r>
            <a:r>
              <a:rPr lang="en-US" sz="2000" b="1" dirty="0"/>
              <a:t> Control</a:t>
            </a:r>
          </a:p>
        </p:txBody>
      </p:sp>
      <p:sp>
        <p:nvSpPr>
          <p:cNvPr id="12" name="TextBox 11"/>
          <p:cNvSpPr txBox="1"/>
          <p:nvPr/>
        </p:nvSpPr>
        <p:spPr>
          <a:xfrm>
            <a:off x="5900105" y="5651279"/>
            <a:ext cx="727314" cy="400110"/>
          </a:xfrm>
          <a:prstGeom prst="rect">
            <a:avLst/>
          </a:prstGeom>
          <a:noFill/>
          <a:ln>
            <a:noFill/>
          </a:ln>
        </p:spPr>
        <p:txBody>
          <a:bodyPr wrap="square" rtlCol="0">
            <a:spAutoFit/>
          </a:bodyPr>
          <a:lstStyle/>
          <a:p>
            <a:r>
              <a:rPr lang="en-US" sz="2000" b="1" dirty="0"/>
              <a:t>5</a:t>
            </a:r>
          </a:p>
        </p:txBody>
      </p:sp>
    </p:spTree>
    <p:extLst>
      <p:ext uri="{BB962C8B-B14F-4D97-AF65-F5344CB8AC3E}">
        <p14:creationId xmlns:p14="http://schemas.microsoft.com/office/powerpoint/2010/main" val="1127332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Treatments (Independent Variables)</a:t>
            </a:r>
          </a:p>
        </p:txBody>
      </p:sp>
      <p:sp>
        <p:nvSpPr>
          <p:cNvPr id="3" name="Content Placeholder 2"/>
          <p:cNvSpPr>
            <a:spLocks noGrp="1"/>
          </p:cNvSpPr>
          <p:nvPr>
            <p:ph idx="1"/>
          </p:nvPr>
        </p:nvSpPr>
        <p:spPr>
          <a:xfrm>
            <a:off x="1143000" y="2057400"/>
            <a:ext cx="9979925" cy="4548116"/>
          </a:xfrm>
        </p:spPr>
        <p:txBody>
          <a:bodyPr>
            <a:normAutofit/>
          </a:bodyPr>
          <a:lstStyle/>
          <a:p>
            <a:pPr lvl="1"/>
            <a:r>
              <a:rPr lang="en-US" sz="2200" b="1" dirty="0">
                <a:solidFill>
                  <a:schemeClr val="tx1"/>
                </a:solidFill>
              </a:rPr>
              <a:t>Revised Hypothesis</a:t>
            </a:r>
            <a:r>
              <a:rPr lang="en-US" sz="2200" dirty="0">
                <a:solidFill>
                  <a:schemeClr val="tx1"/>
                </a:solidFill>
              </a:rPr>
              <a:t>: A combination of </a:t>
            </a:r>
            <a:r>
              <a:rPr lang="en-US" sz="2200" strike="sngStrike" dirty="0" err="1">
                <a:solidFill>
                  <a:schemeClr val="tx1"/>
                </a:solidFill>
              </a:rPr>
              <a:t>solarization</a:t>
            </a:r>
            <a:r>
              <a:rPr lang="en-US" sz="2200" strike="sngStrike" dirty="0">
                <a:solidFill>
                  <a:schemeClr val="tx1"/>
                </a:solidFill>
              </a:rPr>
              <a:t>,</a:t>
            </a:r>
            <a:r>
              <a:rPr lang="en-US" sz="2200" dirty="0">
                <a:solidFill>
                  <a:schemeClr val="tx1"/>
                </a:solidFill>
              </a:rPr>
              <a:t> fall planted tillage radish and </a:t>
            </a:r>
            <a:r>
              <a:rPr lang="en-US" sz="2200" strike="sngStrike" dirty="0">
                <a:solidFill>
                  <a:schemeClr val="tx1"/>
                </a:solidFill>
              </a:rPr>
              <a:t>conservation tillage</a:t>
            </a:r>
            <a:r>
              <a:rPr lang="en-US" sz="2200" dirty="0">
                <a:solidFill>
                  <a:schemeClr val="tx1"/>
                </a:solidFill>
              </a:rPr>
              <a:t> tine weeding will provide comparable weed suppression to conventional herbicide, and the increased cash crop value will offset the expenses of cover crop seed </a:t>
            </a:r>
            <a:r>
              <a:rPr lang="en-US" sz="2200" strike="sngStrike" dirty="0">
                <a:solidFill>
                  <a:schemeClr val="tx1"/>
                </a:solidFill>
              </a:rPr>
              <a:t>and </a:t>
            </a:r>
            <a:r>
              <a:rPr lang="en-US" sz="2200" strike="sngStrike" dirty="0" err="1">
                <a:solidFill>
                  <a:schemeClr val="tx1"/>
                </a:solidFill>
              </a:rPr>
              <a:t>solarization</a:t>
            </a:r>
            <a:r>
              <a:rPr lang="en-US" sz="2200" strike="sngStrike" dirty="0">
                <a:solidFill>
                  <a:schemeClr val="tx1"/>
                </a:solidFill>
              </a:rPr>
              <a:t> material</a:t>
            </a:r>
            <a:r>
              <a:rPr lang="en-US" sz="2200" dirty="0">
                <a:solidFill>
                  <a:schemeClr val="tx1"/>
                </a:solidFill>
              </a:rPr>
              <a:t>. </a:t>
            </a:r>
          </a:p>
          <a:p>
            <a:pPr lvl="2"/>
            <a:r>
              <a:rPr lang="en-US" sz="2200" b="1" dirty="0">
                <a:solidFill>
                  <a:schemeClr val="tx1"/>
                </a:solidFill>
              </a:rPr>
              <a:t>Do you have confidence in your new hypothesis? </a:t>
            </a:r>
          </a:p>
          <a:p>
            <a:pPr lvl="3"/>
            <a:r>
              <a:rPr lang="en-US" sz="2200" dirty="0">
                <a:solidFill>
                  <a:schemeClr val="tx1"/>
                </a:solidFill>
              </a:rPr>
              <a:t>Revise the question</a:t>
            </a:r>
          </a:p>
          <a:p>
            <a:pPr lvl="3"/>
            <a:r>
              <a:rPr lang="en-US" sz="2200" dirty="0">
                <a:solidFill>
                  <a:schemeClr val="tx1"/>
                </a:solidFill>
              </a:rPr>
              <a:t>Change the hypothesis</a:t>
            </a:r>
          </a:p>
          <a:p>
            <a:pPr lvl="3"/>
            <a:r>
              <a:rPr lang="en-US" sz="2200" dirty="0">
                <a:solidFill>
                  <a:schemeClr val="tx1"/>
                </a:solidFill>
              </a:rPr>
              <a:t>Redesign the experiment</a:t>
            </a:r>
          </a:p>
          <a:p>
            <a:pPr lvl="3"/>
            <a:r>
              <a:rPr lang="en-US" sz="2200" dirty="0">
                <a:solidFill>
                  <a:schemeClr val="tx1"/>
                </a:solidFill>
              </a:rPr>
              <a:t>Stick with the original plan</a:t>
            </a:r>
          </a:p>
          <a:p>
            <a:pPr lvl="2"/>
            <a:r>
              <a:rPr lang="en-US" sz="2200" i="1" dirty="0">
                <a:solidFill>
                  <a:schemeClr val="tx1"/>
                </a:solidFill>
              </a:rPr>
              <a:t>I don’t agree with my new hypothesis. I don’t think this revised experiment will answer my question. I’m going to keep the 9 plot project (7 treatments, 2 controls).</a:t>
            </a:r>
            <a:endParaRPr lang="en-US" sz="2200" dirty="0">
              <a:solidFill>
                <a:schemeClr val="tx1"/>
              </a:solidFill>
            </a:endParaRPr>
          </a:p>
          <a:p>
            <a:endParaRPr lang="en-US" dirty="0"/>
          </a:p>
        </p:txBody>
      </p:sp>
    </p:spTree>
    <p:extLst>
      <p:ext uri="{BB962C8B-B14F-4D97-AF65-F5344CB8AC3E}">
        <p14:creationId xmlns:p14="http://schemas.microsoft.com/office/powerpoint/2010/main" val="1083731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Collection</a:t>
            </a:r>
          </a:p>
        </p:txBody>
      </p:sp>
      <p:sp>
        <p:nvSpPr>
          <p:cNvPr id="3" name="Content Placeholder 2"/>
          <p:cNvSpPr>
            <a:spLocks noGrp="1"/>
          </p:cNvSpPr>
          <p:nvPr>
            <p:ph idx="1"/>
          </p:nvPr>
        </p:nvSpPr>
        <p:spPr>
          <a:xfrm>
            <a:off x="1143000" y="2057400"/>
            <a:ext cx="9979925" cy="4548116"/>
          </a:xfrm>
        </p:spPr>
        <p:txBody>
          <a:bodyPr>
            <a:normAutofit/>
          </a:bodyPr>
          <a:lstStyle/>
          <a:p>
            <a:pPr lvl="1"/>
            <a:r>
              <a:rPr lang="en-US" sz="2200" dirty="0">
                <a:solidFill>
                  <a:schemeClr val="tx1"/>
                </a:solidFill>
              </a:rPr>
              <a:t>What samples will you take to: </a:t>
            </a:r>
          </a:p>
          <a:p>
            <a:pPr lvl="2"/>
            <a:r>
              <a:rPr lang="en-US" sz="2200" dirty="0">
                <a:solidFill>
                  <a:schemeClr val="tx1"/>
                </a:solidFill>
              </a:rPr>
              <a:t>Test your hypothesis</a:t>
            </a:r>
          </a:p>
          <a:p>
            <a:pPr lvl="2"/>
            <a:r>
              <a:rPr lang="en-US" sz="2200" dirty="0">
                <a:solidFill>
                  <a:schemeClr val="tx1"/>
                </a:solidFill>
              </a:rPr>
              <a:t>Answer your question</a:t>
            </a:r>
          </a:p>
          <a:p>
            <a:pPr lvl="2"/>
            <a:r>
              <a:rPr lang="en-US" sz="2200" dirty="0">
                <a:solidFill>
                  <a:schemeClr val="tx1"/>
                </a:solidFill>
              </a:rPr>
              <a:t>Think in terms of dependent variables </a:t>
            </a:r>
          </a:p>
          <a:p>
            <a:pPr lvl="1"/>
            <a:r>
              <a:rPr lang="en-US" sz="2200" dirty="0">
                <a:solidFill>
                  <a:schemeClr val="tx1"/>
                </a:solidFill>
              </a:rPr>
              <a:t>How often do you need to take them?</a:t>
            </a:r>
          </a:p>
          <a:p>
            <a:endParaRPr lang="en-US" dirty="0"/>
          </a:p>
        </p:txBody>
      </p:sp>
    </p:spTree>
    <p:extLst>
      <p:ext uri="{BB962C8B-B14F-4D97-AF65-F5344CB8AC3E}">
        <p14:creationId xmlns:p14="http://schemas.microsoft.com/office/powerpoint/2010/main" val="1876286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THE QUESTION</a:t>
            </a:r>
          </a:p>
        </p:txBody>
      </p:sp>
      <p:sp>
        <p:nvSpPr>
          <p:cNvPr id="3" name="Text Placeholder 2"/>
          <p:cNvSpPr>
            <a:spLocks noGrp="1"/>
          </p:cNvSpPr>
          <p:nvPr>
            <p:ph type="body" idx="1"/>
          </p:nvPr>
        </p:nvSpPr>
        <p:spPr/>
        <p:txBody>
          <a:bodyPr>
            <a:normAutofit/>
          </a:bodyPr>
          <a:lstStyle/>
          <a:p>
            <a:r>
              <a:rPr lang="en-US" b="1" dirty="0">
                <a:solidFill>
                  <a:schemeClr val="tx1"/>
                </a:solidFill>
              </a:rPr>
              <a:t>“S” DOESN’T STAND FOR SEMANTICS</a:t>
            </a:r>
          </a:p>
        </p:txBody>
      </p:sp>
    </p:spTree>
    <p:extLst>
      <p:ext uri="{BB962C8B-B14F-4D97-AF65-F5344CB8AC3E}">
        <p14:creationId xmlns:p14="http://schemas.microsoft.com/office/powerpoint/2010/main" val="24013214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Collection</a:t>
            </a:r>
          </a:p>
        </p:txBody>
      </p:sp>
      <p:sp>
        <p:nvSpPr>
          <p:cNvPr id="3" name="Content Placeholder 2"/>
          <p:cNvSpPr>
            <a:spLocks noGrp="1"/>
          </p:cNvSpPr>
          <p:nvPr>
            <p:ph idx="1"/>
          </p:nvPr>
        </p:nvSpPr>
        <p:spPr>
          <a:xfrm>
            <a:off x="1143000" y="1583140"/>
            <a:ext cx="9979925" cy="5022376"/>
          </a:xfrm>
        </p:spPr>
        <p:txBody>
          <a:bodyPr>
            <a:normAutofit/>
          </a:bodyPr>
          <a:lstStyle/>
          <a:p>
            <a:pPr marL="274320" lvl="1" indent="0">
              <a:buNone/>
            </a:pPr>
            <a:r>
              <a:rPr lang="en-US" sz="2300" dirty="0">
                <a:solidFill>
                  <a:schemeClr val="tx1"/>
                </a:solidFill>
              </a:rPr>
              <a:t>A combination of spring </a:t>
            </a:r>
            <a:r>
              <a:rPr lang="en-US" sz="2300" dirty="0" err="1">
                <a:solidFill>
                  <a:schemeClr val="tx1"/>
                </a:solidFill>
              </a:rPr>
              <a:t>solarization</a:t>
            </a:r>
            <a:r>
              <a:rPr lang="en-US" sz="2300" dirty="0">
                <a:solidFill>
                  <a:schemeClr val="tx1"/>
                </a:solidFill>
              </a:rPr>
              <a:t>, fall planted tillage radish, and tine weeding will provide comparable weed suppression to conventional herbicide, and the increased cash crop value will offset the expenses of cover crop seed and </a:t>
            </a:r>
            <a:r>
              <a:rPr lang="en-US" sz="2300" dirty="0" err="1">
                <a:solidFill>
                  <a:schemeClr val="tx1"/>
                </a:solidFill>
              </a:rPr>
              <a:t>solarization</a:t>
            </a:r>
            <a:r>
              <a:rPr lang="en-US" sz="2300" dirty="0">
                <a:solidFill>
                  <a:schemeClr val="tx1"/>
                </a:solidFill>
              </a:rPr>
              <a:t> material. </a:t>
            </a:r>
            <a:br>
              <a:rPr lang="en-US" sz="2300" dirty="0">
                <a:solidFill>
                  <a:schemeClr val="tx1"/>
                </a:solidFill>
              </a:rPr>
            </a:br>
            <a:endParaRPr lang="en-US" sz="2300" dirty="0">
              <a:solidFill>
                <a:schemeClr val="tx1"/>
              </a:solidFill>
            </a:endParaRPr>
          </a:p>
          <a:p>
            <a:pPr marL="274320" lvl="1" indent="0">
              <a:buNone/>
            </a:pPr>
            <a:r>
              <a:rPr lang="en-US" sz="2300" dirty="0">
                <a:solidFill>
                  <a:schemeClr val="tx1"/>
                </a:solidFill>
              </a:rPr>
              <a:t>G:  For our herbicide question: what samples should you take (see list in handout)</a:t>
            </a:r>
          </a:p>
          <a:p>
            <a:pPr marL="274320" lvl="1" indent="0">
              <a:buNone/>
            </a:pPr>
            <a:r>
              <a:rPr lang="en-US" sz="2300" dirty="0">
                <a:solidFill>
                  <a:schemeClr val="tx1"/>
                </a:solidFill>
              </a:rPr>
              <a:t>H. How often /when should you take them?</a:t>
            </a:r>
          </a:p>
          <a:p>
            <a:pPr marL="274320" lvl="1" indent="0">
              <a:buNone/>
            </a:pPr>
            <a:endParaRPr lang="en-US" sz="2300" dirty="0">
              <a:solidFill>
                <a:schemeClr val="tx1"/>
              </a:solidFill>
            </a:endParaRPr>
          </a:p>
          <a:p>
            <a:pPr lvl="2"/>
            <a:r>
              <a:rPr lang="en-US" sz="2300" dirty="0">
                <a:solidFill>
                  <a:schemeClr val="tx1"/>
                </a:solidFill>
              </a:rPr>
              <a:t>Weeds (#, biomass, % cover ?) – fall, spring, summer</a:t>
            </a:r>
          </a:p>
          <a:p>
            <a:pPr lvl="2"/>
            <a:r>
              <a:rPr lang="en-US" sz="2300" dirty="0">
                <a:solidFill>
                  <a:schemeClr val="tx1"/>
                </a:solidFill>
              </a:rPr>
              <a:t>Cover crop biomass - fall</a:t>
            </a:r>
          </a:p>
          <a:p>
            <a:pPr lvl="2"/>
            <a:r>
              <a:rPr lang="en-US" sz="2300" dirty="0">
                <a:solidFill>
                  <a:schemeClr val="tx1"/>
                </a:solidFill>
              </a:rPr>
              <a:t>Cash crop yield - summer</a:t>
            </a:r>
          </a:p>
          <a:p>
            <a:pPr lvl="2"/>
            <a:r>
              <a:rPr lang="en-US" sz="2300" dirty="0">
                <a:solidFill>
                  <a:schemeClr val="tx1"/>
                </a:solidFill>
              </a:rPr>
              <a:t>Economics - throughout</a:t>
            </a:r>
          </a:p>
          <a:p>
            <a:pPr lvl="1"/>
            <a:endParaRPr lang="en-US" sz="2300" dirty="0">
              <a:solidFill>
                <a:schemeClr val="tx1"/>
              </a:solidFill>
            </a:endParaRPr>
          </a:p>
        </p:txBody>
      </p:sp>
    </p:spTree>
    <p:extLst>
      <p:ext uri="{BB962C8B-B14F-4D97-AF65-F5344CB8AC3E}">
        <p14:creationId xmlns:p14="http://schemas.microsoft.com/office/powerpoint/2010/main" val="605514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Replications</a:t>
            </a:r>
          </a:p>
        </p:txBody>
      </p:sp>
      <p:sp>
        <p:nvSpPr>
          <p:cNvPr id="3" name="Content Placeholder 2"/>
          <p:cNvSpPr>
            <a:spLocks noGrp="1"/>
          </p:cNvSpPr>
          <p:nvPr>
            <p:ph idx="1"/>
          </p:nvPr>
        </p:nvSpPr>
        <p:spPr>
          <a:xfrm>
            <a:off x="928048" y="1665027"/>
            <a:ext cx="10087823" cy="4776716"/>
          </a:xfrm>
        </p:spPr>
        <p:txBody>
          <a:bodyPr>
            <a:normAutofit/>
          </a:bodyPr>
          <a:lstStyle/>
          <a:p>
            <a:pPr lvl="1"/>
            <a:r>
              <a:rPr lang="en-US" sz="2300" dirty="0">
                <a:solidFill>
                  <a:schemeClr val="tx1"/>
                </a:solidFill>
              </a:rPr>
              <a:t>Once isn’t proof. </a:t>
            </a:r>
            <a:br>
              <a:rPr lang="en-US" sz="2300" dirty="0">
                <a:solidFill>
                  <a:schemeClr val="tx1"/>
                </a:solidFill>
              </a:rPr>
            </a:br>
            <a:endParaRPr lang="en-US" sz="2300" dirty="0">
              <a:solidFill>
                <a:schemeClr val="tx1"/>
              </a:solidFill>
            </a:endParaRPr>
          </a:p>
          <a:p>
            <a:pPr lvl="1"/>
            <a:r>
              <a:rPr lang="en-US" sz="2300" dirty="0">
                <a:solidFill>
                  <a:schemeClr val="tx1"/>
                </a:solidFill>
              </a:rPr>
              <a:t>Repeat the experiment to:</a:t>
            </a:r>
          </a:p>
          <a:p>
            <a:pPr lvl="2"/>
            <a:r>
              <a:rPr lang="en-US" sz="2300" dirty="0">
                <a:solidFill>
                  <a:schemeClr val="tx1"/>
                </a:solidFill>
              </a:rPr>
              <a:t>minimize chances of random, normal field variation impacting results (reduce noise)</a:t>
            </a:r>
          </a:p>
          <a:p>
            <a:pPr lvl="2"/>
            <a:r>
              <a:rPr lang="en-US" sz="2300" dirty="0">
                <a:solidFill>
                  <a:schemeClr val="tx1"/>
                </a:solidFill>
              </a:rPr>
              <a:t>verify results are consistent </a:t>
            </a:r>
            <a:br>
              <a:rPr lang="en-US" sz="2300" dirty="0">
                <a:solidFill>
                  <a:schemeClr val="tx1"/>
                </a:solidFill>
              </a:rPr>
            </a:br>
            <a:endParaRPr lang="en-US" sz="2300" dirty="0">
              <a:solidFill>
                <a:schemeClr val="tx1"/>
              </a:solidFill>
            </a:endParaRPr>
          </a:p>
          <a:p>
            <a:pPr lvl="1"/>
            <a:r>
              <a:rPr lang="en-US" sz="2300" dirty="0">
                <a:solidFill>
                  <a:schemeClr val="tx1"/>
                </a:solidFill>
              </a:rPr>
              <a:t>Repeat:</a:t>
            </a:r>
          </a:p>
          <a:p>
            <a:pPr lvl="2"/>
            <a:r>
              <a:rPr lang="en-US" sz="2300" dirty="0">
                <a:solidFill>
                  <a:schemeClr val="tx1"/>
                </a:solidFill>
              </a:rPr>
              <a:t>Side by side in one field (at least four replications) </a:t>
            </a:r>
          </a:p>
          <a:p>
            <a:pPr lvl="2"/>
            <a:r>
              <a:rPr lang="en-US" sz="2300" dirty="0">
                <a:solidFill>
                  <a:schemeClr val="tx1"/>
                </a:solidFill>
              </a:rPr>
              <a:t>In multiple fields or multiple farms</a:t>
            </a:r>
          </a:p>
          <a:p>
            <a:pPr lvl="2"/>
            <a:r>
              <a:rPr lang="en-US" sz="2300" dirty="0">
                <a:solidFill>
                  <a:schemeClr val="tx1"/>
                </a:solidFill>
              </a:rPr>
              <a:t>Over multiple years (2 minimum)</a:t>
            </a:r>
          </a:p>
          <a:p>
            <a:pPr lvl="2"/>
            <a:r>
              <a:rPr lang="en-US" sz="2300" b="1" dirty="0">
                <a:solidFill>
                  <a:schemeClr val="accent3">
                    <a:lumMod val="75000"/>
                  </a:schemeClr>
                </a:solidFill>
              </a:rPr>
              <a:t>You must be able to reproduce your results.</a:t>
            </a:r>
            <a:endParaRPr lang="en-US" sz="2300" dirty="0">
              <a:solidFill>
                <a:schemeClr val="tx1"/>
              </a:solidFill>
            </a:endParaRPr>
          </a:p>
          <a:p>
            <a:endParaRPr lang="en-US" dirty="0"/>
          </a:p>
        </p:txBody>
      </p:sp>
    </p:spTree>
    <p:extLst>
      <p:ext uri="{BB962C8B-B14F-4D97-AF65-F5344CB8AC3E}">
        <p14:creationId xmlns:p14="http://schemas.microsoft.com/office/powerpoint/2010/main" val="3116439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Replications</a:t>
            </a:r>
          </a:p>
        </p:txBody>
      </p:sp>
      <p:sp>
        <p:nvSpPr>
          <p:cNvPr id="3" name="Content Placeholder 2"/>
          <p:cNvSpPr>
            <a:spLocks noGrp="1"/>
          </p:cNvSpPr>
          <p:nvPr>
            <p:ph idx="1"/>
          </p:nvPr>
        </p:nvSpPr>
        <p:spPr>
          <a:xfrm>
            <a:off x="928048" y="1665027"/>
            <a:ext cx="10087823" cy="4776716"/>
          </a:xfrm>
        </p:spPr>
        <p:txBody>
          <a:bodyPr>
            <a:normAutofit/>
          </a:bodyPr>
          <a:lstStyle/>
          <a:p>
            <a:pPr marL="274320" lvl="1" indent="0">
              <a:buNone/>
            </a:pPr>
            <a:endParaRPr lang="en-US" sz="2300" dirty="0">
              <a:solidFill>
                <a:schemeClr val="tx1"/>
              </a:solidFill>
            </a:endParaRPr>
          </a:p>
          <a:p>
            <a:pPr marL="274320" lvl="1" indent="0">
              <a:buNone/>
            </a:pPr>
            <a:r>
              <a:rPr lang="en-US" sz="2300" dirty="0">
                <a:solidFill>
                  <a:schemeClr val="tx1"/>
                </a:solidFill>
              </a:rPr>
              <a:t>Randomize treatments within Rep (see instructions in handout)</a:t>
            </a:r>
            <a:br>
              <a:rPr lang="en-US" sz="2300" dirty="0">
                <a:solidFill>
                  <a:schemeClr val="tx1"/>
                </a:solidFill>
              </a:rPr>
            </a:br>
            <a:endParaRPr lang="en-US" sz="2300" dirty="0">
              <a:solidFill>
                <a:schemeClr val="tx1"/>
              </a:solidFill>
            </a:endParaRPr>
          </a:p>
          <a:p>
            <a:pPr marL="45720" indent="0">
              <a:buNone/>
            </a:pPr>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532944" y="2797791"/>
            <a:ext cx="11095631" cy="3070747"/>
          </a:xfrm>
          <a:prstGeom prst="rect">
            <a:avLst/>
          </a:prstGeom>
          <a:noFill/>
          <a:ln>
            <a:noFill/>
          </a:ln>
        </p:spPr>
      </p:pic>
    </p:spTree>
    <p:extLst>
      <p:ext uri="{BB962C8B-B14F-4D97-AF65-F5344CB8AC3E}">
        <p14:creationId xmlns:p14="http://schemas.microsoft.com/office/powerpoint/2010/main" val="16153310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Replications</a:t>
            </a:r>
          </a:p>
        </p:txBody>
      </p:sp>
      <p:sp>
        <p:nvSpPr>
          <p:cNvPr id="3" name="Content Placeholder 2"/>
          <p:cNvSpPr>
            <a:spLocks noGrp="1"/>
          </p:cNvSpPr>
          <p:nvPr>
            <p:ph idx="1"/>
          </p:nvPr>
        </p:nvSpPr>
        <p:spPr>
          <a:xfrm>
            <a:off x="928048" y="1824251"/>
            <a:ext cx="10087823" cy="4808560"/>
          </a:xfrm>
        </p:spPr>
        <p:txBody>
          <a:bodyPr>
            <a:normAutofit fontScale="92500" lnSpcReduction="20000"/>
          </a:bodyPr>
          <a:lstStyle/>
          <a:p>
            <a:pPr marL="274320" lvl="1" indent="0">
              <a:buNone/>
            </a:pPr>
            <a:endParaRPr lang="en-US" sz="2300" dirty="0">
              <a:solidFill>
                <a:schemeClr val="tx1"/>
              </a:solidFill>
            </a:endParaRPr>
          </a:p>
          <a:p>
            <a:pPr marL="274320" lvl="1" indent="0">
              <a:buNone/>
            </a:pPr>
            <a:r>
              <a:rPr lang="en-US" sz="2500" dirty="0">
                <a:solidFill>
                  <a:schemeClr val="tx1"/>
                </a:solidFill>
              </a:rPr>
              <a:t>Randomize treatments within Rep (see instructions in handout)</a:t>
            </a:r>
            <a:br>
              <a:rPr lang="en-US" sz="2500" dirty="0">
                <a:solidFill>
                  <a:schemeClr val="tx1"/>
                </a:solidFill>
              </a:rPr>
            </a:br>
            <a:endParaRPr lang="en-US" sz="2500" dirty="0">
              <a:solidFill>
                <a:schemeClr val="tx1"/>
              </a:solidFill>
            </a:endParaRPr>
          </a:p>
          <a:p>
            <a:pPr lvl="1"/>
            <a:r>
              <a:rPr lang="en-US" sz="2400" dirty="0">
                <a:solidFill>
                  <a:schemeClr val="accent3">
                    <a:lumMod val="75000"/>
                  </a:schemeClr>
                </a:solidFill>
              </a:rPr>
              <a:t>Complete random block designs </a:t>
            </a:r>
            <a:r>
              <a:rPr lang="en-US" sz="2400" dirty="0">
                <a:solidFill>
                  <a:schemeClr val="tx1"/>
                </a:solidFill>
              </a:rPr>
              <a:t>– the Classic Academic Design</a:t>
            </a:r>
          </a:p>
          <a:p>
            <a:pPr lvl="2"/>
            <a:r>
              <a:rPr lang="en-US" sz="2400" dirty="0">
                <a:solidFill>
                  <a:schemeClr val="tx1"/>
                </a:solidFill>
              </a:rPr>
              <a:t>Preferred for statistics</a:t>
            </a:r>
          </a:p>
          <a:p>
            <a:pPr lvl="2"/>
            <a:r>
              <a:rPr lang="en-US" sz="2400" dirty="0">
                <a:solidFill>
                  <a:schemeClr val="tx1"/>
                </a:solidFill>
              </a:rPr>
              <a:t>Account for unavoidable field variation. Ex: drainage, wind, microbial community</a:t>
            </a:r>
          </a:p>
          <a:p>
            <a:pPr lvl="3"/>
            <a:r>
              <a:rPr lang="en-US" sz="2400" dirty="0">
                <a:solidFill>
                  <a:schemeClr val="tx1"/>
                </a:solidFill>
              </a:rPr>
              <a:t>the variation </a:t>
            </a:r>
            <a:r>
              <a:rPr lang="en-US" sz="2400" i="1" dirty="0">
                <a:solidFill>
                  <a:schemeClr val="tx1"/>
                </a:solidFill>
              </a:rPr>
              <a:t>within</a:t>
            </a:r>
            <a:r>
              <a:rPr lang="en-US" sz="2400" dirty="0">
                <a:solidFill>
                  <a:schemeClr val="tx1"/>
                </a:solidFill>
              </a:rPr>
              <a:t> one block is less than the variation </a:t>
            </a:r>
            <a:r>
              <a:rPr lang="en-US" sz="2400" i="1" dirty="0">
                <a:solidFill>
                  <a:schemeClr val="tx1"/>
                </a:solidFill>
              </a:rPr>
              <a:t>between</a:t>
            </a:r>
            <a:r>
              <a:rPr lang="en-US" sz="2400" dirty="0">
                <a:solidFill>
                  <a:schemeClr val="tx1"/>
                </a:solidFill>
              </a:rPr>
              <a:t> blocks</a:t>
            </a:r>
          </a:p>
          <a:p>
            <a:pPr lvl="3"/>
            <a:r>
              <a:rPr lang="en-US" sz="2400" dirty="0">
                <a:solidFill>
                  <a:schemeClr val="tx1"/>
                </a:solidFill>
              </a:rPr>
              <a:t>each block (replication) should be fairly uniform</a:t>
            </a:r>
          </a:p>
          <a:p>
            <a:pPr lvl="3"/>
            <a:r>
              <a:rPr lang="en-US" sz="2400" dirty="0">
                <a:solidFill>
                  <a:schemeClr val="tx1"/>
                </a:solidFill>
              </a:rPr>
              <a:t>randomization with each block removes bias</a:t>
            </a:r>
          </a:p>
          <a:p>
            <a:pPr lvl="2"/>
            <a:r>
              <a:rPr lang="en-US" sz="2400" dirty="0">
                <a:solidFill>
                  <a:schemeClr val="tx1"/>
                </a:solidFill>
              </a:rPr>
              <a:t>May not be feasible to accommodate the experimental design. Ex: equipment, need for large space for multiple samples, planting date or tillage experiments</a:t>
            </a:r>
          </a:p>
          <a:p>
            <a:pPr lvl="2"/>
            <a:r>
              <a:rPr lang="en-US" sz="2400" dirty="0">
                <a:solidFill>
                  <a:schemeClr val="tx1"/>
                </a:solidFill>
              </a:rPr>
              <a:t>More difficult to plant, manage, sample</a:t>
            </a:r>
          </a:p>
          <a:p>
            <a:pPr marL="274320" lvl="1" indent="0">
              <a:buNone/>
            </a:pPr>
            <a:br>
              <a:rPr lang="en-US" dirty="0">
                <a:solidFill>
                  <a:schemeClr val="tx1"/>
                </a:solidFill>
              </a:rPr>
            </a:br>
            <a:endParaRPr lang="en-US" dirty="0">
              <a:solidFill>
                <a:schemeClr val="tx1"/>
              </a:solidFill>
            </a:endParaRPr>
          </a:p>
          <a:p>
            <a:pPr marL="45720" indent="0">
              <a:buNone/>
            </a:pPr>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5199797" y="450375"/>
            <a:ext cx="6565256" cy="1214651"/>
          </a:xfrm>
          <a:prstGeom prst="rect">
            <a:avLst/>
          </a:prstGeom>
          <a:noFill/>
          <a:ln>
            <a:noFill/>
          </a:ln>
        </p:spPr>
      </p:pic>
    </p:spTree>
    <p:extLst>
      <p:ext uri="{BB962C8B-B14F-4D97-AF65-F5344CB8AC3E}">
        <p14:creationId xmlns:p14="http://schemas.microsoft.com/office/powerpoint/2010/main" val="1516894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Replications</a:t>
            </a:r>
          </a:p>
        </p:txBody>
      </p:sp>
      <p:sp>
        <p:nvSpPr>
          <p:cNvPr id="3" name="Content Placeholder 2"/>
          <p:cNvSpPr>
            <a:spLocks noGrp="1"/>
          </p:cNvSpPr>
          <p:nvPr>
            <p:ph idx="1"/>
          </p:nvPr>
        </p:nvSpPr>
        <p:spPr>
          <a:xfrm>
            <a:off x="928048" y="1665027"/>
            <a:ext cx="10087823" cy="4776716"/>
          </a:xfrm>
        </p:spPr>
        <p:txBody>
          <a:bodyPr>
            <a:normAutofit/>
          </a:bodyPr>
          <a:lstStyle/>
          <a:p>
            <a:pPr marL="274320" lvl="1" indent="0">
              <a:buNone/>
            </a:pPr>
            <a:endParaRPr lang="en-US" sz="2300" dirty="0">
              <a:solidFill>
                <a:schemeClr val="tx1"/>
              </a:solidFill>
            </a:endParaRPr>
          </a:p>
          <a:p>
            <a:pPr marL="274320" lvl="1" indent="0">
              <a:buNone/>
            </a:pPr>
            <a:r>
              <a:rPr lang="en-US" sz="2300" dirty="0">
                <a:solidFill>
                  <a:schemeClr val="tx1"/>
                </a:solidFill>
              </a:rPr>
              <a:t>Randomize treatments within Rep (see instructions in handout)</a:t>
            </a:r>
            <a:br>
              <a:rPr lang="en-US" sz="2300" dirty="0">
                <a:solidFill>
                  <a:schemeClr val="tx1"/>
                </a:solidFill>
              </a:rPr>
            </a:br>
            <a:endParaRPr lang="en-US" sz="2300" dirty="0">
              <a:solidFill>
                <a:schemeClr val="tx1"/>
              </a:solidFill>
            </a:endParaRPr>
          </a:p>
          <a:p>
            <a:pPr marL="45720" indent="0">
              <a:buNone/>
            </a:pPr>
            <a:endParaRPr lang="en-US" dirty="0"/>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389644" y="2536453"/>
            <a:ext cx="11382232" cy="3334797"/>
          </a:xfrm>
          <a:prstGeom prst="rect">
            <a:avLst/>
          </a:prstGeom>
          <a:noFill/>
          <a:ln>
            <a:noFill/>
          </a:ln>
        </p:spPr>
      </p:pic>
    </p:spTree>
    <p:extLst>
      <p:ext uri="{BB962C8B-B14F-4D97-AF65-F5344CB8AC3E}">
        <p14:creationId xmlns:p14="http://schemas.microsoft.com/office/powerpoint/2010/main" val="4493911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Replications</a:t>
            </a:r>
          </a:p>
        </p:txBody>
      </p:sp>
      <p:sp>
        <p:nvSpPr>
          <p:cNvPr id="3" name="Content Placeholder 2"/>
          <p:cNvSpPr>
            <a:spLocks noGrp="1"/>
          </p:cNvSpPr>
          <p:nvPr>
            <p:ph idx="1"/>
          </p:nvPr>
        </p:nvSpPr>
        <p:spPr>
          <a:xfrm>
            <a:off x="928048" y="1665027"/>
            <a:ext cx="10087823" cy="4776716"/>
          </a:xfrm>
        </p:spPr>
        <p:txBody>
          <a:bodyPr>
            <a:normAutofit/>
          </a:bodyPr>
          <a:lstStyle/>
          <a:p>
            <a:pPr marL="274320" lvl="1" indent="0">
              <a:buNone/>
            </a:pPr>
            <a:endParaRPr lang="en-US" sz="2300" dirty="0">
              <a:solidFill>
                <a:schemeClr val="tx1"/>
              </a:solidFill>
            </a:endParaRPr>
          </a:p>
          <a:p>
            <a:pPr marL="274320" lvl="1" indent="0">
              <a:buNone/>
            </a:pPr>
            <a:r>
              <a:rPr lang="en-US" sz="2300" dirty="0">
                <a:solidFill>
                  <a:schemeClr val="tx1"/>
                </a:solidFill>
              </a:rPr>
              <a:t>Randomize treatments within Rep (see instructions in handout)</a:t>
            </a:r>
            <a:br>
              <a:rPr lang="en-US" sz="2300" dirty="0">
                <a:solidFill>
                  <a:schemeClr val="tx1"/>
                </a:solidFill>
              </a:rPr>
            </a:br>
            <a:endParaRPr lang="en-US" sz="2300" dirty="0">
              <a:solidFill>
                <a:schemeClr val="tx1"/>
              </a:solidFill>
            </a:endParaRPr>
          </a:p>
          <a:p>
            <a:pPr lvl="1"/>
            <a:r>
              <a:rPr lang="en-US" sz="2400" dirty="0">
                <a:solidFill>
                  <a:schemeClr val="accent3">
                    <a:lumMod val="75000"/>
                  </a:schemeClr>
                </a:solidFill>
              </a:rPr>
              <a:t>Strip designs </a:t>
            </a:r>
            <a:r>
              <a:rPr lang="en-US" sz="2400" dirty="0">
                <a:solidFill>
                  <a:schemeClr val="tx1"/>
                </a:solidFill>
              </a:rPr>
              <a:t>– the Classic On-Farm Design</a:t>
            </a:r>
          </a:p>
          <a:p>
            <a:pPr lvl="2"/>
            <a:r>
              <a:rPr lang="en-US" sz="2400" dirty="0">
                <a:solidFill>
                  <a:schemeClr val="tx1"/>
                </a:solidFill>
              </a:rPr>
              <a:t>Another form of random block design </a:t>
            </a:r>
          </a:p>
          <a:p>
            <a:pPr lvl="2"/>
            <a:r>
              <a:rPr lang="en-US" sz="2400" dirty="0">
                <a:solidFill>
                  <a:schemeClr val="tx1"/>
                </a:solidFill>
              </a:rPr>
              <a:t>Easier to plant and get equipment in and out of </a:t>
            </a:r>
          </a:p>
          <a:p>
            <a:pPr lvl="2"/>
            <a:r>
              <a:rPr lang="en-US" sz="2400" dirty="0">
                <a:solidFill>
                  <a:schemeClr val="tx1"/>
                </a:solidFill>
              </a:rPr>
              <a:t>Shares </a:t>
            </a:r>
            <a:r>
              <a:rPr lang="en-US" sz="2400">
                <a:solidFill>
                  <a:schemeClr val="tx1"/>
                </a:solidFill>
              </a:rPr>
              <a:t>short comings </a:t>
            </a:r>
            <a:r>
              <a:rPr lang="en-US" sz="2400" dirty="0">
                <a:solidFill>
                  <a:schemeClr val="tx1"/>
                </a:solidFill>
              </a:rPr>
              <a:t>to complete random block in terms of </a:t>
            </a:r>
          </a:p>
          <a:p>
            <a:pPr lvl="3"/>
            <a:r>
              <a:rPr lang="en-US" sz="2200" dirty="0">
                <a:solidFill>
                  <a:schemeClr val="tx1"/>
                </a:solidFill>
              </a:rPr>
              <a:t>Pesticide &amp; herbicide drift</a:t>
            </a:r>
          </a:p>
          <a:p>
            <a:pPr lvl="3"/>
            <a:r>
              <a:rPr lang="en-US" sz="2200" dirty="0">
                <a:solidFill>
                  <a:schemeClr val="tx1"/>
                </a:solidFill>
              </a:rPr>
              <a:t>Run off experiments</a:t>
            </a:r>
          </a:p>
          <a:p>
            <a:pPr lvl="3"/>
            <a:r>
              <a:rPr lang="en-US" sz="2200" dirty="0">
                <a:solidFill>
                  <a:schemeClr val="tx1"/>
                </a:solidFill>
              </a:rPr>
              <a:t>Shade experiments </a:t>
            </a:r>
            <a:r>
              <a:rPr lang="en-US" sz="2200" dirty="0" err="1">
                <a:solidFill>
                  <a:schemeClr val="tx1"/>
                </a:solidFill>
              </a:rPr>
              <a:t>etc</a:t>
            </a:r>
            <a:r>
              <a:rPr lang="en-US" sz="2200" dirty="0">
                <a:solidFill>
                  <a:schemeClr val="tx1"/>
                </a:solidFill>
              </a:rPr>
              <a:t> </a:t>
            </a:r>
          </a:p>
          <a:p>
            <a:pPr lvl="3"/>
            <a:endParaRPr lang="en-US" sz="2200" dirty="0">
              <a:solidFill>
                <a:schemeClr val="tx1"/>
              </a:solidFill>
            </a:endParaRP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5691115" y="421050"/>
            <a:ext cx="6162645" cy="1544910"/>
          </a:xfrm>
          <a:prstGeom prst="rect">
            <a:avLst/>
          </a:prstGeom>
          <a:noFill/>
          <a:ln>
            <a:noFill/>
          </a:ln>
        </p:spPr>
      </p:pic>
    </p:spTree>
    <p:extLst>
      <p:ext uri="{BB962C8B-B14F-4D97-AF65-F5344CB8AC3E}">
        <p14:creationId xmlns:p14="http://schemas.microsoft.com/office/powerpoint/2010/main" val="816421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Replications</a:t>
            </a:r>
          </a:p>
        </p:txBody>
      </p:sp>
      <p:sp>
        <p:nvSpPr>
          <p:cNvPr id="3" name="Content Placeholder 2"/>
          <p:cNvSpPr>
            <a:spLocks noGrp="1"/>
          </p:cNvSpPr>
          <p:nvPr>
            <p:ph idx="1"/>
          </p:nvPr>
        </p:nvSpPr>
        <p:spPr>
          <a:xfrm>
            <a:off x="928048" y="1665027"/>
            <a:ext cx="10087823" cy="4776716"/>
          </a:xfrm>
        </p:spPr>
        <p:txBody>
          <a:bodyPr>
            <a:normAutofit/>
          </a:bodyPr>
          <a:lstStyle/>
          <a:p>
            <a:pPr marL="274320" lvl="1" indent="0">
              <a:buNone/>
            </a:pPr>
            <a:endParaRPr lang="en-US" sz="2300" dirty="0">
              <a:solidFill>
                <a:schemeClr val="tx1"/>
              </a:solidFill>
            </a:endParaRPr>
          </a:p>
          <a:p>
            <a:pPr marL="274320" lvl="1" indent="0">
              <a:buNone/>
            </a:pPr>
            <a:r>
              <a:rPr lang="en-US" sz="2300" dirty="0">
                <a:solidFill>
                  <a:schemeClr val="tx1"/>
                </a:solidFill>
              </a:rPr>
              <a:t>Randomize treatments within Rep (see instructions in handout)</a:t>
            </a:r>
            <a:br>
              <a:rPr lang="en-US" sz="2300" dirty="0">
                <a:solidFill>
                  <a:schemeClr val="tx1"/>
                </a:solidFill>
              </a:rPr>
            </a:br>
            <a:endParaRPr lang="en-US" sz="2300" dirty="0">
              <a:solidFill>
                <a:schemeClr val="tx1"/>
              </a:solidFill>
            </a:endParaRPr>
          </a:p>
          <a:p>
            <a:pPr lvl="3"/>
            <a:endParaRPr lang="en-US" sz="2200" dirty="0">
              <a:solidFill>
                <a:schemeClr val="tx1"/>
              </a:solidFill>
            </a:endParaRPr>
          </a:p>
          <a:p>
            <a:pPr marL="45720" indent="0">
              <a:buNone/>
            </a:pPr>
            <a:endParaRPr lang="en-US"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655093" y="2821765"/>
            <a:ext cx="10768083" cy="3387965"/>
          </a:xfrm>
          <a:prstGeom prst="rect">
            <a:avLst/>
          </a:prstGeom>
          <a:noFill/>
          <a:ln>
            <a:noFill/>
          </a:ln>
        </p:spPr>
      </p:pic>
    </p:spTree>
    <p:extLst>
      <p:ext uri="{BB962C8B-B14F-4D97-AF65-F5344CB8AC3E}">
        <p14:creationId xmlns:p14="http://schemas.microsoft.com/office/powerpoint/2010/main" val="26403868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Replications</a:t>
            </a:r>
          </a:p>
        </p:txBody>
      </p:sp>
      <p:sp>
        <p:nvSpPr>
          <p:cNvPr id="3" name="Content Placeholder 2"/>
          <p:cNvSpPr>
            <a:spLocks noGrp="1"/>
          </p:cNvSpPr>
          <p:nvPr>
            <p:ph idx="1"/>
          </p:nvPr>
        </p:nvSpPr>
        <p:spPr>
          <a:xfrm>
            <a:off x="928048" y="1665027"/>
            <a:ext cx="10087823" cy="4776716"/>
          </a:xfrm>
        </p:spPr>
        <p:txBody>
          <a:bodyPr>
            <a:normAutofit/>
          </a:bodyPr>
          <a:lstStyle/>
          <a:p>
            <a:pPr marL="274320" lvl="1" indent="0">
              <a:buNone/>
            </a:pPr>
            <a:endParaRPr lang="en-US" sz="2300" dirty="0">
              <a:solidFill>
                <a:schemeClr val="tx1"/>
              </a:solidFill>
            </a:endParaRPr>
          </a:p>
          <a:p>
            <a:pPr lvl="1"/>
            <a:r>
              <a:rPr lang="en-US" sz="2300" dirty="0">
                <a:solidFill>
                  <a:schemeClr val="tx1"/>
                </a:solidFill>
              </a:rPr>
              <a:t>Randomize treatments within Rep (see instructions in handout)</a:t>
            </a:r>
            <a:br>
              <a:rPr lang="en-US" sz="2300" dirty="0">
                <a:solidFill>
                  <a:schemeClr val="tx1"/>
                </a:solidFill>
              </a:rPr>
            </a:br>
            <a:endParaRPr lang="en-US" sz="2300" dirty="0">
              <a:solidFill>
                <a:schemeClr val="tx1"/>
              </a:solidFill>
            </a:endParaRPr>
          </a:p>
          <a:p>
            <a:pPr lvl="1"/>
            <a:r>
              <a:rPr lang="en-US" sz="2400" dirty="0">
                <a:solidFill>
                  <a:schemeClr val="accent3">
                    <a:lumMod val="75000"/>
                  </a:schemeClr>
                </a:solidFill>
              </a:rPr>
              <a:t>Split plot </a:t>
            </a:r>
            <a:r>
              <a:rPr lang="en-US" sz="2400" dirty="0">
                <a:solidFill>
                  <a:schemeClr val="tx1"/>
                </a:solidFill>
              </a:rPr>
              <a:t>– the Makes-My-Life-Easier Design</a:t>
            </a:r>
          </a:p>
          <a:p>
            <a:pPr lvl="2"/>
            <a:r>
              <a:rPr lang="en-US" sz="2400" dirty="0">
                <a:solidFill>
                  <a:schemeClr val="tx1"/>
                </a:solidFill>
              </a:rPr>
              <a:t>Simplifies space driven treatments</a:t>
            </a:r>
          </a:p>
          <a:p>
            <a:pPr lvl="3"/>
            <a:r>
              <a:rPr lang="en-US" sz="2400" dirty="0">
                <a:solidFill>
                  <a:schemeClr val="tx1"/>
                </a:solidFill>
              </a:rPr>
              <a:t>Ex. tillage &amp; fertilizer applications – few large sections vs. many small sections</a:t>
            </a:r>
          </a:p>
          <a:p>
            <a:pPr lvl="3"/>
            <a:r>
              <a:rPr lang="en-US" sz="2400" dirty="0">
                <a:solidFill>
                  <a:schemeClr val="tx1"/>
                </a:solidFill>
              </a:rPr>
              <a:t>Ex. herbicide &amp; pesticide application – same as above &amp; minimize risk of drift</a:t>
            </a:r>
          </a:p>
          <a:p>
            <a:pPr marL="274320" lvl="1" indent="0">
              <a:buNone/>
            </a:pPr>
            <a:endParaRPr lang="en-US" sz="2400" dirty="0">
              <a:solidFill>
                <a:schemeClr val="tx1"/>
              </a:solidFill>
            </a:endParaRPr>
          </a:p>
          <a:p>
            <a:pPr lvl="3"/>
            <a:endParaRPr lang="en-US" sz="2400" dirty="0">
              <a:solidFill>
                <a:schemeClr val="tx1"/>
              </a:solidFill>
            </a:endParaRPr>
          </a:p>
          <a:p>
            <a:pPr marL="45720" indent="0">
              <a:buNone/>
            </a:pPr>
            <a:endParaRPr lang="en-US"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7124132" y="344151"/>
            <a:ext cx="4681182" cy="1321558"/>
          </a:xfrm>
          <a:prstGeom prst="rect">
            <a:avLst/>
          </a:prstGeom>
          <a:noFill/>
          <a:ln>
            <a:noFill/>
          </a:ln>
        </p:spPr>
      </p:pic>
    </p:spTree>
    <p:extLst>
      <p:ext uri="{BB962C8B-B14F-4D97-AF65-F5344CB8AC3E}">
        <p14:creationId xmlns:p14="http://schemas.microsoft.com/office/powerpoint/2010/main" val="500781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Replications</a:t>
            </a:r>
          </a:p>
        </p:txBody>
      </p:sp>
      <p:sp>
        <p:nvSpPr>
          <p:cNvPr id="3" name="Content Placeholder 2"/>
          <p:cNvSpPr>
            <a:spLocks noGrp="1"/>
          </p:cNvSpPr>
          <p:nvPr>
            <p:ph idx="1"/>
          </p:nvPr>
        </p:nvSpPr>
        <p:spPr>
          <a:xfrm>
            <a:off x="928048" y="1665027"/>
            <a:ext cx="10087823" cy="4776716"/>
          </a:xfrm>
        </p:spPr>
        <p:txBody>
          <a:bodyPr>
            <a:normAutofit/>
          </a:bodyPr>
          <a:lstStyle/>
          <a:p>
            <a:pPr marL="274320" lvl="1" indent="0">
              <a:buNone/>
            </a:pPr>
            <a:endParaRPr lang="en-US" sz="2300" dirty="0">
              <a:solidFill>
                <a:schemeClr val="tx1"/>
              </a:solidFill>
            </a:endParaRPr>
          </a:p>
          <a:p>
            <a:pPr lvl="0"/>
            <a:r>
              <a:rPr lang="en-US" sz="2400" dirty="0">
                <a:solidFill>
                  <a:schemeClr val="tx1"/>
                </a:solidFill>
              </a:rPr>
              <a:t>Adding replications means taking and processing more samples. </a:t>
            </a:r>
            <a:br>
              <a:rPr lang="en-US" sz="2400" dirty="0">
                <a:solidFill>
                  <a:schemeClr val="tx1"/>
                </a:solidFill>
              </a:rPr>
            </a:br>
            <a:endParaRPr lang="en-US" sz="2400" dirty="0">
              <a:solidFill>
                <a:schemeClr val="tx1"/>
              </a:solidFill>
            </a:endParaRPr>
          </a:p>
          <a:p>
            <a:pPr lvl="1"/>
            <a:r>
              <a:rPr lang="en-US" sz="2100" dirty="0">
                <a:solidFill>
                  <a:schemeClr val="tx1"/>
                </a:solidFill>
              </a:rPr>
              <a:t>Weeds: fall, spring, summer: 3 sampling times X 9 plots X 4 reps =          	  108 samples</a:t>
            </a:r>
          </a:p>
          <a:p>
            <a:pPr lvl="1"/>
            <a:r>
              <a:rPr lang="en-US" sz="2100" dirty="0">
                <a:solidFill>
                  <a:schemeClr val="tx1"/>
                </a:solidFill>
              </a:rPr>
              <a:t>Cover crop biomass: fall: 1 sampling time X 4 plots X 4 reps =                   	     16 samples</a:t>
            </a:r>
          </a:p>
          <a:p>
            <a:pPr lvl="1"/>
            <a:r>
              <a:rPr lang="en-US" sz="2100" dirty="0">
                <a:solidFill>
                  <a:schemeClr val="tx1"/>
                </a:solidFill>
              </a:rPr>
              <a:t>Yield: mid-summer: 1 sample time X 9 plots X 4 reps =                             	     36 samples</a:t>
            </a:r>
            <a:br>
              <a:rPr lang="en-US" sz="2100" dirty="0">
                <a:solidFill>
                  <a:schemeClr val="tx1"/>
                </a:solidFill>
              </a:rPr>
            </a:br>
            <a:r>
              <a:rPr lang="en-US" sz="2100" dirty="0">
                <a:solidFill>
                  <a:schemeClr val="tx1"/>
                </a:solidFill>
              </a:rPr>
              <a:t>                                                                                                      </a:t>
            </a:r>
            <a:br>
              <a:rPr lang="en-US" dirty="0">
                <a:solidFill>
                  <a:schemeClr val="tx1"/>
                </a:solidFill>
              </a:rPr>
            </a:br>
            <a:r>
              <a:rPr lang="en-US" dirty="0">
                <a:solidFill>
                  <a:schemeClr val="tx1"/>
                </a:solidFill>
              </a:rPr>
              <a:t>							                </a:t>
            </a:r>
            <a:r>
              <a:rPr lang="en-US" sz="2300" dirty="0">
                <a:solidFill>
                  <a:schemeClr val="accent3">
                    <a:lumMod val="75000"/>
                  </a:schemeClr>
                </a:solidFill>
              </a:rPr>
              <a:t>Per Year: 160 samples </a:t>
            </a:r>
            <a:br>
              <a:rPr lang="en-US" sz="2300" dirty="0">
                <a:solidFill>
                  <a:schemeClr val="tx1"/>
                </a:solidFill>
              </a:rPr>
            </a:br>
            <a:br>
              <a:rPr lang="en-US" sz="2300" dirty="0">
                <a:solidFill>
                  <a:schemeClr val="tx1"/>
                </a:solidFill>
              </a:rPr>
            </a:br>
            <a:r>
              <a:rPr lang="en-US" sz="2300" dirty="0">
                <a:solidFill>
                  <a:schemeClr val="tx1"/>
                </a:solidFill>
              </a:rPr>
              <a:t>                                                                                                  </a:t>
            </a:r>
            <a:r>
              <a:rPr lang="en-US" sz="2500" b="1" dirty="0">
                <a:solidFill>
                  <a:schemeClr val="accent3">
                    <a:lumMod val="75000"/>
                  </a:schemeClr>
                </a:solidFill>
              </a:rPr>
              <a:t>Two Year </a:t>
            </a:r>
            <a:r>
              <a:rPr lang="en-US" sz="2500" b="1" dirty="0" err="1">
                <a:solidFill>
                  <a:schemeClr val="accent3">
                    <a:lumMod val="75000"/>
                  </a:schemeClr>
                </a:solidFill>
              </a:rPr>
              <a:t>Exp</a:t>
            </a:r>
            <a:r>
              <a:rPr lang="en-US" sz="2500" b="1" dirty="0">
                <a:solidFill>
                  <a:schemeClr val="accent3">
                    <a:lumMod val="75000"/>
                  </a:schemeClr>
                </a:solidFill>
              </a:rPr>
              <a:t>: 320 samples</a:t>
            </a:r>
          </a:p>
          <a:p>
            <a:pPr marL="274320" lvl="1" indent="0">
              <a:buNone/>
            </a:pPr>
            <a:endParaRPr lang="en-US" sz="2400" dirty="0">
              <a:solidFill>
                <a:schemeClr val="tx1"/>
              </a:solidFill>
            </a:endParaRPr>
          </a:p>
          <a:p>
            <a:pPr lvl="3"/>
            <a:r>
              <a:rPr lang="en-US" sz="2400" dirty="0">
                <a:solidFill>
                  <a:schemeClr val="tx1"/>
                </a:solidFill>
              </a:rPr>
              <a:t>Plus economic data (costs, savings, profits)</a:t>
            </a:r>
          </a:p>
          <a:p>
            <a:pPr marL="45720" indent="0">
              <a:buNone/>
            </a:pPr>
            <a:endParaRPr lang="en-US" dirty="0"/>
          </a:p>
        </p:txBody>
      </p:sp>
      <p:sp>
        <p:nvSpPr>
          <p:cNvPr id="4" name="TextBox 3"/>
          <p:cNvSpPr txBox="1"/>
          <p:nvPr/>
        </p:nvSpPr>
        <p:spPr>
          <a:xfrm>
            <a:off x="7888406" y="4053385"/>
            <a:ext cx="2975212" cy="755176"/>
          </a:xfrm>
          <a:prstGeom prst="rect">
            <a:avLst/>
          </a:prstGeom>
          <a:solidFill>
            <a:schemeClr val="bg1"/>
          </a:solidFill>
          <a:ln>
            <a:noFill/>
          </a:ln>
        </p:spPr>
        <p:txBody>
          <a:bodyPr wrap="square" rtlCol="0">
            <a:spAutoFit/>
          </a:bodyPr>
          <a:lstStyle/>
          <a:p>
            <a:endParaRPr lang="en-US" dirty="0"/>
          </a:p>
        </p:txBody>
      </p:sp>
      <p:sp>
        <p:nvSpPr>
          <p:cNvPr id="7" name="TextBox 6"/>
          <p:cNvSpPr txBox="1"/>
          <p:nvPr/>
        </p:nvSpPr>
        <p:spPr>
          <a:xfrm>
            <a:off x="7140054" y="4869976"/>
            <a:ext cx="3723564" cy="755176"/>
          </a:xfrm>
          <a:prstGeom prst="rect">
            <a:avLst/>
          </a:prstGeom>
          <a:solidFill>
            <a:schemeClr val="bg1"/>
          </a:solidFill>
          <a:ln>
            <a:noFill/>
          </a:ln>
        </p:spPr>
        <p:txBody>
          <a:bodyPr wrap="square" rtlCol="0">
            <a:spAutoFit/>
          </a:bodyPr>
          <a:lstStyle/>
          <a:p>
            <a:endParaRPr lang="en-US" dirty="0"/>
          </a:p>
        </p:txBody>
      </p:sp>
    </p:spTree>
    <p:extLst>
      <p:ext uri="{BB962C8B-B14F-4D97-AF65-F5344CB8AC3E}">
        <p14:creationId xmlns:p14="http://schemas.microsoft.com/office/powerpoint/2010/main" val="3920979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Plot Size</a:t>
            </a:r>
          </a:p>
        </p:txBody>
      </p:sp>
      <p:sp>
        <p:nvSpPr>
          <p:cNvPr id="3" name="Content Placeholder 2"/>
          <p:cNvSpPr>
            <a:spLocks noGrp="1"/>
          </p:cNvSpPr>
          <p:nvPr>
            <p:ph idx="1"/>
          </p:nvPr>
        </p:nvSpPr>
        <p:spPr>
          <a:xfrm>
            <a:off x="928048" y="1228299"/>
            <a:ext cx="10087823" cy="5213444"/>
          </a:xfrm>
        </p:spPr>
        <p:txBody>
          <a:bodyPr>
            <a:normAutofit/>
          </a:bodyPr>
          <a:lstStyle/>
          <a:p>
            <a:pPr marL="274320" lvl="1" indent="0">
              <a:buNone/>
            </a:pPr>
            <a:endParaRPr lang="en-US" sz="2300" dirty="0">
              <a:solidFill>
                <a:schemeClr val="tx1"/>
              </a:solidFill>
            </a:endParaRPr>
          </a:p>
          <a:p>
            <a:pPr lvl="1"/>
            <a:r>
              <a:rPr lang="en-US" sz="2400" dirty="0">
                <a:solidFill>
                  <a:schemeClr val="tx1"/>
                </a:solidFill>
              </a:rPr>
              <a:t>Accommodate equipment</a:t>
            </a:r>
          </a:p>
          <a:p>
            <a:pPr lvl="1"/>
            <a:r>
              <a:rPr lang="en-US" sz="2400" dirty="0">
                <a:solidFill>
                  <a:schemeClr val="tx1"/>
                </a:solidFill>
              </a:rPr>
              <a:t>Enough room for multiple samples </a:t>
            </a:r>
          </a:p>
          <a:p>
            <a:pPr lvl="2"/>
            <a:r>
              <a:rPr lang="en-US" sz="2400" dirty="0">
                <a:solidFill>
                  <a:schemeClr val="tx1"/>
                </a:solidFill>
              </a:rPr>
              <a:t>How big will your biomass and yield samples be?</a:t>
            </a:r>
          </a:p>
          <a:p>
            <a:pPr lvl="2"/>
            <a:r>
              <a:rPr lang="en-US" sz="2400" dirty="0">
                <a:solidFill>
                  <a:schemeClr val="tx1"/>
                </a:solidFill>
              </a:rPr>
              <a:t>Don’t take yield samples where you harvested cover crops or weeds for biomass samples</a:t>
            </a:r>
          </a:p>
          <a:p>
            <a:pPr lvl="1"/>
            <a:r>
              <a:rPr lang="en-US" sz="2400" dirty="0">
                <a:solidFill>
                  <a:schemeClr val="tx1"/>
                </a:solidFill>
              </a:rPr>
              <a:t>Buffer space in each plot, and around the whole experiment</a:t>
            </a:r>
          </a:p>
          <a:p>
            <a:pPr lvl="2"/>
            <a:r>
              <a:rPr lang="en-US" sz="2400" dirty="0">
                <a:solidFill>
                  <a:schemeClr val="tx1"/>
                </a:solidFill>
              </a:rPr>
              <a:t>Reduce </a:t>
            </a:r>
            <a:r>
              <a:rPr lang="en-US" sz="2400" b="1" dirty="0">
                <a:solidFill>
                  <a:schemeClr val="accent3">
                    <a:lumMod val="75000"/>
                  </a:schemeClr>
                </a:solidFill>
              </a:rPr>
              <a:t>edge effects </a:t>
            </a:r>
          </a:p>
          <a:p>
            <a:pPr lvl="3"/>
            <a:r>
              <a:rPr lang="en-US" sz="2400" dirty="0">
                <a:solidFill>
                  <a:schemeClr val="tx1"/>
                </a:solidFill>
              </a:rPr>
              <a:t>Shading of taller plants</a:t>
            </a:r>
          </a:p>
          <a:p>
            <a:pPr lvl="3"/>
            <a:r>
              <a:rPr lang="en-US" sz="2400" dirty="0">
                <a:solidFill>
                  <a:schemeClr val="tx1"/>
                </a:solidFill>
              </a:rPr>
              <a:t>More light if nothing planted next door</a:t>
            </a:r>
          </a:p>
          <a:p>
            <a:pPr lvl="3"/>
            <a:r>
              <a:rPr lang="en-US" sz="2400" dirty="0">
                <a:solidFill>
                  <a:schemeClr val="tx1"/>
                </a:solidFill>
              </a:rPr>
              <a:t>Herbicide or pesticide drift (you’ll need a bigger buffer for this)</a:t>
            </a:r>
          </a:p>
          <a:p>
            <a:pPr marL="45720" indent="0">
              <a:buNone/>
            </a:pPr>
            <a:endParaRPr lang="en-US" dirty="0"/>
          </a:p>
        </p:txBody>
      </p:sp>
    </p:spTree>
    <p:extLst>
      <p:ext uri="{BB962C8B-B14F-4D97-AF65-F5344CB8AC3E}">
        <p14:creationId xmlns:p14="http://schemas.microsoft.com/office/powerpoint/2010/main" val="100418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Work backwards to choose the question – consider </a:t>
            </a:r>
            <a:r>
              <a:rPr lang="en-US" i="1" dirty="0"/>
              <a:t>observations </a:t>
            </a:r>
            <a:r>
              <a:rPr lang="en-US" dirty="0"/>
              <a:t>&amp; </a:t>
            </a:r>
            <a:r>
              <a:rPr lang="en-US" i="1" dirty="0"/>
              <a:t>needs</a:t>
            </a:r>
            <a:endParaRPr lang="en-US" dirty="0"/>
          </a:p>
        </p:txBody>
      </p:sp>
      <p:sp>
        <p:nvSpPr>
          <p:cNvPr id="3" name="Content Placeholder 2"/>
          <p:cNvSpPr>
            <a:spLocks noGrp="1"/>
          </p:cNvSpPr>
          <p:nvPr>
            <p:ph idx="1"/>
          </p:nvPr>
        </p:nvSpPr>
        <p:spPr>
          <a:xfrm>
            <a:off x="846162" y="2057399"/>
            <a:ext cx="10890914" cy="4493525"/>
          </a:xfrm>
        </p:spPr>
        <p:txBody>
          <a:bodyPr>
            <a:normAutofit/>
          </a:bodyPr>
          <a:lstStyle/>
          <a:p>
            <a:pPr lvl="1"/>
            <a:r>
              <a:rPr lang="en-US" sz="2200" b="1" dirty="0">
                <a:solidFill>
                  <a:schemeClr val="tx1"/>
                </a:solidFill>
              </a:rPr>
              <a:t>I’ve noticed</a:t>
            </a:r>
            <a:r>
              <a:rPr lang="en-US" sz="2200" dirty="0">
                <a:solidFill>
                  <a:schemeClr val="tx1"/>
                </a:solidFill>
              </a:rPr>
              <a:t>…I have less pathogen pressure after a mustard cover crop</a:t>
            </a:r>
          </a:p>
          <a:p>
            <a:pPr lvl="1"/>
            <a:endParaRPr lang="en-US" sz="2200" dirty="0">
              <a:solidFill>
                <a:schemeClr val="tx1"/>
              </a:solidFill>
            </a:endParaRPr>
          </a:p>
          <a:p>
            <a:pPr lvl="1"/>
            <a:r>
              <a:rPr lang="en-US" sz="2200" b="1" dirty="0">
                <a:solidFill>
                  <a:schemeClr val="tx1"/>
                </a:solidFill>
              </a:rPr>
              <a:t>I wonder</a:t>
            </a:r>
            <a:r>
              <a:rPr lang="en-US" sz="2200" dirty="0">
                <a:solidFill>
                  <a:schemeClr val="tx1"/>
                </a:solidFill>
              </a:rPr>
              <a:t>… if I can direct seed instead of transplant fava beans and get the same yields</a:t>
            </a:r>
          </a:p>
          <a:p>
            <a:pPr lvl="1"/>
            <a:endParaRPr lang="en-US" sz="2200" dirty="0">
              <a:solidFill>
                <a:schemeClr val="tx1"/>
              </a:solidFill>
            </a:endParaRPr>
          </a:p>
          <a:p>
            <a:pPr lvl="1"/>
            <a:r>
              <a:rPr lang="en-US" sz="2200" b="1" dirty="0">
                <a:solidFill>
                  <a:schemeClr val="tx1"/>
                </a:solidFill>
              </a:rPr>
              <a:t>How can I</a:t>
            </a:r>
            <a:r>
              <a:rPr lang="en-US" sz="2200" dirty="0">
                <a:solidFill>
                  <a:schemeClr val="tx1"/>
                </a:solidFill>
              </a:rPr>
              <a:t>…maximize nutrient capture from fall applied manure</a:t>
            </a:r>
          </a:p>
          <a:p>
            <a:pPr lvl="1"/>
            <a:endParaRPr lang="en-US" sz="2200" dirty="0">
              <a:solidFill>
                <a:schemeClr val="tx1"/>
              </a:solidFill>
            </a:endParaRPr>
          </a:p>
          <a:p>
            <a:pPr lvl="1"/>
            <a:r>
              <a:rPr lang="en-US" sz="2200" b="1" dirty="0">
                <a:solidFill>
                  <a:schemeClr val="tx1"/>
                </a:solidFill>
              </a:rPr>
              <a:t>Why is it</a:t>
            </a:r>
            <a:r>
              <a:rPr lang="en-US" sz="2200" dirty="0">
                <a:solidFill>
                  <a:schemeClr val="tx1"/>
                </a:solidFill>
              </a:rPr>
              <a:t>…two neighboring fields yield so differently when treated the same</a:t>
            </a:r>
          </a:p>
          <a:p>
            <a:pPr lvl="1"/>
            <a:endParaRPr lang="en-US" sz="2200" dirty="0">
              <a:solidFill>
                <a:schemeClr val="tx1"/>
              </a:solidFill>
            </a:endParaRPr>
          </a:p>
          <a:p>
            <a:pPr lvl="1"/>
            <a:r>
              <a:rPr lang="en-US" sz="2200" b="1" dirty="0">
                <a:solidFill>
                  <a:schemeClr val="tx1"/>
                </a:solidFill>
              </a:rPr>
              <a:t>Is there an effect of</a:t>
            </a:r>
            <a:r>
              <a:rPr lang="en-US" sz="2200" dirty="0">
                <a:solidFill>
                  <a:schemeClr val="tx1"/>
                </a:solidFill>
              </a:rPr>
              <a:t>...converting a conventional tillage field to conservation tillage</a:t>
            </a:r>
          </a:p>
          <a:p>
            <a:pPr lvl="1"/>
            <a:endParaRPr lang="en-US" sz="2200" dirty="0">
              <a:solidFill>
                <a:schemeClr val="tx1"/>
              </a:solidFill>
            </a:endParaRPr>
          </a:p>
          <a:p>
            <a:pPr marL="274320" lvl="1" indent="0">
              <a:buNone/>
            </a:pPr>
            <a:r>
              <a:rPr lang="en-US" sz="3000" b="1" i="1" dirty="0">
                <a:solidFill>
                  <a:schemeClr val="tx1"/>
                </a:solidFill>
              </a:rPr>
              <a:t>Why am I doing this? </a:t>
            </a:r>
            <a:r>
              <a:rPr lang="en-US" sz="3000" b="1" i="1" dirty="0">
                <a:solidFill>
                  <a:schemeClr val="accent3">
                    <a:lumMod val="75000"/>
                  </a:schemeClr>
                </a:solidFill>
              </a:rPr>
              <a:t>WHAT’S THE POINT? </a:t>
            </a:r>
          </a:p>
          <a:p>
            <a:endParaRPr lang="en-US" dirty="0"/>
          </a:p>
        </p:txBody>
      </p:sp>
    </p:spTree>
    <p:extLst>
      <p:ext uri="{BB962C8B-B14F-4D97-AF65-F5344CB8AC3E}">
        <p14:creationId xmlns:p14="http://schemas.microsoft.com/office/powerpoint/2010/main" val="743024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a:t>Consider the desired outcome, but avoid “outcome driven” questions. </a:t>
            </a:r>
          </a:p>
        </p:txBody>
      </p:sp>
      <p:sp>
        <p:nvSpPr>
          <p:cNvPr id="3" name="Content Placeholder 2"/>
          <p:cNvSpPr>
            <a:spLocks noGrp="1"/>
          </p:cNvSpPr>
          <p:nvPr>
            <p:ph idx="1"/>
          </p:nvPr>
        </p:nvSpPr>
        <p:spPr>
          <a:xfrm>
            <a:off x="846162" y="2057399"/>
            <a:ext cx="10890914" cy="4493525"/>
          </a:xfrm>
        </p:spPr>
        <p:txBody>
          <a:bodyPr>
            <a:normAutofit/>
          </a:bodyPr>
          <a:lstStyle/>
          <a:p>
            <a:pPr lvl="1"/>
            <a:r>
              <a:rPr lang="en-US" sz="3000" u="sng" dirty="0">
                <a:solidFill>
                  <a:schemeClr val="tx1"/>
                </a:solidFill>
              </a:rPr>
              <a:t>Poor question</a:t>
            </a:r>
            <a:r>
              <a:rPr lang="en-US" sz="3000" dirty="0">
                <a:solidFill>
                  <a:schemeClr val="tx1"/>
                </a:solidFill>
              </a:rPr>
              <a:t>: “I know some people use oats as a cover crop. How much nitrogen do oats supply to my summer squash?”</a:t>
            </a:r>
            <a:r>
              <a:rPr lang="en-US" sz="3000" u="sng" dirty="0">
                <a:solidFill>
                  <a:schemeClr val="tx1"/>
                </a:solidFill>
              </a:rPr>
              <a:t> </a:t>
            </a:r>
            <a:endParaRPr lang="en-US" sz="3000" dirty="0">
              <a:solidFill>
                <a:schemeClr val="tx1"/>
              </a:solidFill>
            </a:endParaRPr>
          </a:p>
          <a:p>
            <a:pPr lvl="2"/>
            <a:r>
              <a:rPr lang="en-US" sz="3000" dirty="0">
                <a:solidFill>
                  <a:schemeClr val="tx1"/>
                </a:solidFill>
              </a:rPr>
              <a:t>What if oats don’t supply much nitrogen at all? What if oats reduce N availability? </a:t>
            </a:r>
          </a:p>
          <a:p>
            <a:pPr lvl="2"/>
            <a:r>
              <a:rPr lang="en-US" sz="3000" dirty="0">
                <a:solidFill>
                  <a:schemeClr val="tx1"/>
                </a:solidFill>
              </a:rPr>
              <a:t>Doesn’t leave room for an experiment; there is nothing to </a:t>
            </a:r>
            <a:r>
              <a:rPr lang="en-US" sz="3000" i="1" dirty="0">
                <a:solidFill>
                  <a:schemeClr val="accent3">
                    <a:lumMod val="75000"/>
                  </a:schemeClr>
                </a:solidFill>
              </a:rPr>
              <a:t>manipulate.</a:t>
            </a:r>
          </a:p>
          <a:p>
            <a:pPr lvl="2"/>
            <a:r>
              <a:rPr lang="en-US" sz="3000" dirty="0">
                <a:solidFill>
                  <a:schemeClr val="tx1"/>
                </a:solidFill>
              </a:rPr>
              <a:t>This is a closed idea</a:t>
            </a:r>
          </a:p>
          <a:p>
            <a:pPr lvl="3"/>
            <a:r>
              <a:rPr lang="en-US" sz="3000" dirty="0">
                <a:solidFill>
                  <a:schemeClr val="tx1"/>
                </a:solidFill>
              </a:rPr>
              <a:t>Leave the question </a:t>
            </a:r>
            <a:r>
              <a:rPr lang="en-US" sz="3000" dirty="0">
                <a:solidFill>
                  <a:schemeClr val="accent3">
                    <a:lumMod val="75000"/>
                  </a:schemeClr>
                </a:solidFill>
              </a:rPr>
              <a:t>“open ended”</a:t>
            </a:r>
          </a:p>
          <a:p>
            <a:endParaRPr lang="en-US" dirty="0"/>
          </a:p>
        </p:txBody>
      </p:sp>
    </p:spTree>
    <p:extLst>
      <p:ext uri="{BB962C8B-B14F-4D97-AF65-F5344CB8AC3E}">
        <p14:creationId xmlns:p14="http://schemas.microsoft.com/office/powerpoint/2010/main" val="2175228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a:t>Consider the desired outcome, but avoid “outcome driven” questions. </a:t>
            </a:r>
          </a:p>
        </p:txBody>
      </p:sp>
      <p:sp>
        <p:nvSpPr>
          <p:cNvPr id="3" name="Content Placeholder 2"/>
          <p:cNvSpPr>
            <a:spLocks noGrp="1"/>
          </p:cNvSpPr>
          <p:nvPr>
            <p:ph idx="1"/>
          </p:nvPr>
        </p:nvSpPr>
        <p:spPr>
          <a:xfrm>
            <a:off x="846162" y="2057399"/>
            <a:ext cx="10890914" cy="4493525"/>
          </a:xfrm>
        </p:spPr>
        <p:txBody>
          <a:bodyPr>
            <a:normAutofit/>
          </a:bodyPr>
          <a:lstStyle/>
          <a:p>
            <a:pPr lvl="1"/>
            <a:r>
              <a:rPr lang="en-US" sz="3000" u="sng" dirty="0">
                <a:solidFill>
                  <a:schemeClr val="tx1"/>
                </a:solidFill>
              </a:rPr>
              <a:t>Better questions</a:t>
            </a:r>
            <a:r>
              <a:rPr lang="en-US" sz="3000" dirty="0">
                <a:solidFill>
                  <a:schemeClr val="tx1"/>
                </a:solidFill>
              </a:rPr>
              <a:t>:</a:t>
            </a:r>
          </a:p>
          <a:p>
            <a:pPr lvl="2"/>
            <a:r>
              <a:rPr lang="en-US" sz="3000" dirty="0">
                <a:solidFill>
                  <a:schemeClr val="tx1"/>
                </a:solidFill>
              </a:rPr>
              <a:t>“How do fall planted oats affect in-season cash crop N needs compared to [using no fall cover crop], [other grasses], [non grass cover crops], [spring planted oats]?”</a:t>
            </a:r>
          </a:p>
          <a:p>
            <a:pPr lvl="2"/>
            <a:r>
              <a:rPr lang="en-US" sz="3000" dirty="0">
                <a:solidFill>
                  <a:schemeClr val="tx1"/>
                </a:solidFill>
              </a:rPr>
              <a:t>“I know cover crops can supply nitrogen to cash crops. What fall planted cover crop or cover crop mix will provide the most nitrogen to my spaghetti squash?” </a:t>
            </a:r>
          </a:p>
          <a:p>
            <a:endParaRPr lang="en-US" dirty="0"/>
          </a:p>
        </p:txBody>
      </p:sp>
    </p:spTree>
    <p:extLst>
      <p:ext uri="{BB962C8B-B14F-4D97-AF65-F5344CB8AC3E}">
        <p14:creationId xmlns:p14="http://schemas.microsoft.com/office/powerpoint/2010/main" val="3053738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a:t>Consider the desired outcome, but avoid “outcome driven” questions. </a:t>
            </a:r>
          </a:p>
        </p:txBody>
      </p:sp>
      <p:sp>
        <p:nvSpPr>
          <p:cNvPr id="3" name="Content Placeholder 2"/>
          <p:cNvSpPr>
            <a:spLocks noGrp="1"/>
          </p:cNvSpPr>
          <p:nvPr>
            <p:ph idx="1"/>
          </p:nvPr>
        </p:nvSpPr>
        <p:spPr>
          <a:xfrm>
            <a:off x="846162" y="2057399"/>
            <a:ext cx="10890914" cy="4493525"/>
          </a:xfrm>
        </p:spPr>
        <p:txBody>
          <a:bodyPr>
            <a:normAutofit/>
          </a:bodyPr>
          <a:lstStyle/>
          <a:p>
            <a:pPr lvl="1"/>
            <a:r>
              <a:rPr lang="en-US" sz="3000" u="sng" dirty="0">
                <a:solidFill>
                  <a:schemeClr val="accent3">
                    <a:lumMod val="75000"/>
                  </a:schemeClr>
                </a:solidFill>
              </a:rPr>
              <a:t>Bigger ≠ Better? </a:t>
            </a:r>
            <a:r>
              <a:rPr lang="en-US" sz="3000" dirty="0">
                <a:solidFill>
                  <a:schemeClr val="tx1"/>
                </a:solidFill>
              </a:rPr>
              <a:t>“Are fall planted or spring planted cover crops, or a combination of both, most efficient at providing N to the following cash crop? Is there any difference? Are different cover crops better suited to different planting times or combinations? Does the cash crop affect what cover crops I should use?” </a:t>
            </a:r>
          </a:p>
          <a:p>
            <a:pPr lvl="1"/>
            <a:r>
              <a:rPr lang="en-US" sz="3000" dirty="0">
                <a:solidFill>
                  <a:schemeClr val="tx1"/>
                </a:solidFill>
              </a:rPr>
              <a:t>This could be your life’s work!</a:t>
            </a:r>
          </a:p>
          <a:p>
            <a:pPr lvl="1"/>
            <a:endParaRPr lang="en-US" dirty="0"/>
          </a:p>
          <a:p>
            <a:pPr lvl="1"/>
            <a:endParaRPr lang="en-US" sz="3000" dirty="0">
              <a:solidFill>
                <a:schemeClr val="tx1"/>
              </a:solidFill>
            </a:endParaRPr>
          </a:p>
        </p:txBody>
      </p:sp>
      <p:cxnSp>
        <p:nvCxnSpPr>
          <p:cNvPr id="5" name="Straight Arrow Connector 4"/>
          <p:cNvCxnSpPr/>
          <p:nvPr/>
        </p:nvCxnSpPr>
        <p:spPr>
          <a:xfrm flipV="1">
            <a:off x="1555845" y="5377218"/>
            <a:ext cx="3840480" cy="0"/>
          </a:xfrm>
          <a:prstGeom prst="straightConnector1">
            <a:avLst/>
          </a:prstGeom>
          <a:ln w="762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2661313" y="6146042"/>
            <a:ext cx="1398897" cy="0"/>
          </a:xfrm>
          <a:prstGeom prst="straightConnector1">
            <a:avLst/>
          </a:prstGeom>
          <a:ln w="76200">
            <a:solidFill>
              <a:schemeClr val="accent4"/>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7315199" y="5377218"/>
            <a:ext cx="2179094" cy="0"/>
          </a:xfrm>
          <a:prstGeom prst="straightConnector1">
            <a:avLst/>
          </a:prstGeom>
          <a:ln w="76200">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548721" y="5007886"/>
            <a:ext cx="1651378" cy="369332"/>
          </a:xfrm>
          <a:prstGeom prst="rect">
            <a:avLst/>
          </a:prstGeom>
          <a:noFill/>
        </p:spPr>
        <p:txBody>
          <a:bodyPr wrap="square" rtlCol="0">
            <a:spAutoFit/>
          </a:bodyPr>
          <a:lstStyle/>
          <a:p>
            <a:pPr algn="ctr"/>
            <a:r>
              <a:rPr lang="en-US" dirty="0"/>
              <a:t>WORK</a:t>
            </a:r>
          </a:p>
        </p:txBody>
      </p:sp>
      <p:sp>
        <p:nvSpPr>
          <p:cNvPr id="13" name="TextBox 12"/>
          <p:cNvSpPr txBox="1"/>
          <p:nvPr/>
        </p:nvSpPr>
        <p:spPr>
          <a:xfrm>
            <a:off x="2548721" y="5776710"/>
            <a:ext cx="1651378" cy="369332"/>
          </a:xfrm>
          <a:prstGeom prst="rect">
            <a:avLst/>
          </a:prstGeom>
          <a:noFill/>
        </p:spPr>
        <p:txBody>
          <a:bodyPr wrap="square" rtlCol="0">
            <a:spAutoFit/>
          </a:bodyPr>
          <a:lstStyle/>
          <a:p>
            <a:pPr algn="ctr"/>
            <a:r>
              <a:rPr lang="en-US" dirty="0"/>
              <a:t>REWARD</a:t>
            </a:r>
          </a:p>
        </p:txBody>
      </p:sp>
      <p:sp>
        <p:nvSpPr>
          <p:cNvPr id="14" name="TextBox 13"/>
          <p:cNvSpPr txBox="1"/>
          <p:nvPr/>
        </p:nvSpPr>
        <p:spPr>
          <a:xfrm>
            <a:off x="7565865" y="5026086"/>
            <a:ext cx="1651378" cy="369332"/>
          </a:xfrm>
          <a:prstGeom prst="rect">
            <a:avLst/>
          </a:prstGeom>
          <a:noFill/>
        </p:spPr>
        <p:txBody>
          <a:bodyPr wrap="square" rtlCol="0">
            <a:spAutoFit/>
          </a:bodyPr>
          <a:lstStyle/>
          <a:p>
            <a:pPr algn="ctr"/>
            <a:r>
              <a:rPr lang="en-US" dirty="0"/>
              <a:t>WORK</a:t>
            </a:r>
          </a:p>
        </p:txBody>
      </p:sp>
      <p:sp>
        <p:nvSpPr>
          <p:cNvPr id="15" name="TextBox 14"/>
          <p:cNvSpPr txBox="1"/>
          <p:nvPr/>
        </p:nvSpPr>
        <p:spPr>
          <a:xfrm>
            <a:off x="7565865" y="5776710"/>
            <a:ext cx="1651378" cy="369332"/>
          </a:xfrm>
          <a:prstGeom prst="rect">
            <a:avLst/>
          </a:prstGeom>
          <a:noFill/>
        </p:spPr>
        <p:txBody>
          <a:bodyPr wrap="square" rtlCol="0">
            <a:spAutoFit/>
          </a:bodyPr>
          <a:lstStyle/>
          <a:p>
            <a:pPr algn="ctr"/>
            <a:r>
              <a:rPr lang="en-US" dirty="0"/>
              <a:t>REWARD</a:t>
            </a:r>
          </a:p>
        </p:txBody>
      </p:sp>
      <p:cxnSp>
        <p:nvCxnSpPr>
          <p:cNvPr id="17" name="Straight Arrow Connector 16"/>
          <p:cNvCxnSpPr/>
          <p:nvPr/>
        </p:nvCxnSpPr>
        <p:spPr>
          <a:xfrm>
            <a:off x="7315199" y="6161964"/>
            <a:ext cx="2179094" cy="0"/>
          </a:xfrm>
          <a:prstGeom prst="straightConnector1">
            <a:avLst/>
          </a:prstGeom>
          <a:ln w="76200">
            <a:solidFill>
              <a:schemeClr val="accent4"/>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8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6" presetClass="entr" presetSubtype="37"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barn(outVertical)">
                                      <p:cBhvr>
                                        <p:cTn id="15" dur="500"/>
                                        <p:tgtEl>
                                          <p:spTgt spid="11"/>
                                        </p:tgtEl>
                                      </p:cBhvr>
                                    </p:animEffect>
                                  </p:childTnLst>
                                </p:cTn>
                              </p:par>
                              <p:par>
                                <p:cTn id="16" presetID="16" presetClass="entr" presetSubtype="37"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outVertical)">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37"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arn(outVertical)">
                                      <p:cBhvr>
                                        <p:cTn id="23" dur="500"/>
                                        <p:tgtEl>
                                          <p:spTgt spid="6"/>
                                        </p:tgtEl>
                                      </p:cBhvr>
                                    </p:animEffect>
                                  </p:childTnLst>
                                </p:cTn>
                              </p:par>
                              <p:par>
                                <p:cTn id="24" presetID="16" presetClass="entr" presetSubtype="37"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barn(outVertical)">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37"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barn(outVertical)">
                                      <p:cBhvr>
                                        <p:cTn id="31" dur="500"/>
                                        <p:tgtEl>
                                          <p:spTgt spid="14"/>
                                        </p:tgtEl>
                                      </p:cBhvr>
                                    </p:animEffect>
                                  </p:childTnLst>
                                </p:cTn>
                              </p:par>
                              <p:par>
                                <p:cTn id="32" presetID="16" presetClass="entr" presetSubtype="37" fill="hold" nodeType="with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barn(outVertical)">
                                      <p:cBhvr>
                                        <p:cTn id="34" dur="500"/>
                                        <p:tgtEl>
                                          <p:spTgt spid="9"/>
                                        </p:tgtEl>
                                      </p:cBhvr>
                                    </p:animEffect>
                                  </p:childTnLst>
                                </p:cTn>
                              </p:par>
                              <p:par>
                                <p:cTn id="35" presetID="16" presetClass="entr" presetSubtype="37"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barn(outVertical)">
                                      <p:cBhvr>
                                        <p:cTn id="37" dur="500"/>
                                        <p:tgtEl>
                                          <p:spTgt spid="15"/>
                                        </p:tgtEl>
                                      </p:cBhvr>
                                    </p:animEffect>
                                  </p:childTnLst>
                                </p:cTn>
                              </p:par>
                              <p:par>
                                <p:cTn id="38" presetID="16" presetClass="entr" presetSubtype="37" fill="hold" nodeType="with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barn(outVertical)">
                                      <p:cBhvr>
                                        <p:cTn id="4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4"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a:t>Avoid bias. Use clear language.</a:t>
            </a:r>
            <a:br>
              <a:rPr lang="en-US" dirty="0"/>
            </a:br>
            <a:endParaRPr lang="en-US" dirty="0"/>
          </a:p>
        </p:txBody>
      </p:sp>
      <p:sp>
        <p:nvSpPr>
          <p:cNvPr id="3" name="Content Placeholder 2"/>
          <p:cNvSpPr>
            <a:spLocks noGrp="1"/>
          </p:cNvSpPr>
          <p:nvPr>
            <p:ph idx="1"/>
          </p:nvPr>
        </p:nvSpPr>
        <p:spPr>
          <a:xfrm>
            <a:off x="846162" y="1473959"/>
            <a:ext cx="10890914" cy="5076966"/>
          </a:xfrm>
        </p:spPr>
        <p:txBody>
          <a:bodyPr>
            <a:normAutofit lnSpcReduction="10000"/>
          </a:bodyPr>
          <a:lstStyle/>
          <a:p>
            <a:pPr marL="274320" lvl="1" indent="0">
              <a:buNone/>
            </a:pPr>
            <a:r>
              <a:rPr lang="en-US" sz="3000" dirty="0">
                <a:solidFill>
                  <a:schemeClr val="tx1"/>
                </a:solidFill>
              </a:rPr>
              <a:t>A. What’s wrong with this question? </a:t>
            </a:r>
            <a:r>
              <a:rPr lang="en-US" sz="3000" b="1" dirty="0">
                <a:solidFill>
                  <a:schemeClr val="tx1"/>
                </a:solidFill>
              </a:rPr>
              <a:t>“How can I suppress weeds better than by using Round Up?” </a:t>
            </a:r>
          </a:p>
          <a:p>
            <a:pPr lvl="2"/>
            <a:r>
              <a:rPr lang="en-US" sz="2800" dirty="0">
                <a:solidFill>
                  <a:schemeClr val="tx1"/>
                </a:solidFill>
              </a:rPr>
              <a:t>What does “better” mean?</a:t>
            </a:r>
          </a:p>
          <a:p>
            <a:pPr lvl="2"/>
            <a:r>
              <a:rPr lang="en-US" sz="2800" dirty="0">
                <a:solidFill>
                  <a:schemeClr val="tx1"/>
                </a:solidFill>
              </a:rPr>
              <a:t>Round Up specifically or herbicide in general</a:t>
            </a:r>
          </a:p>
          <a:p>
            <a:pPr lvl="3"/>
            <a:r>
              <a:rPr lang="en-US" sz="2600" dirty="0">
                <a:solidFill>
                  <a:schemeClr val="tx1"/>
                </a:solidFill>
              </a:rPr>
              <a:t>Can we use a different chemical?</a:t>
            </a:r>
          </a:p>
          <a:p>
            <a:pPr lvl="2"/>
            <a:r>
              <a:rPr lang="en-US" sz="2800" dirty="0">
                <a:solidFill>
                  <a:schemeClr val="tx1"/>
                </a:solidFill>
              </a:rPr>
              <a:t>Are we looking for an alternative for</a:t>
            </a:r>
          </a:p>
          <a:p>
            <a:pPr lvl="3"/>
            <a:r>
              <a:rPr lang="en-US" sz="2600" dirty="0">
                <a:solidFill>
                  <a:schemeClr val="tx1"/>
                </a:solidFill>
              </a:rPr>
              <a:t>Environmental reasons</a:t>
            </a:r>
          </a:p>
          <a:p>
            <a:pPr lvl="3"/>
            <a:r>
              <a:rPr lang="en-US" sz="2600" dirty="0">
                <a:solidFill>
                  <a:schemeClr val="tx1"/>
                </a:solidFill>
              </a:rPr>
              <a:t>Economic reasons</a:t>
            </a:r>
          </a:p>
          <a:p>
            <a:pPr lvl="3"/>
            <a:r>
              <a:rPr lang="en-US" sz="2600" dirty="0">
                <a:solidFill>
                  <a:schemeClr val="tx1"/>
                </a:solidFill>
              </a:rPr>
              <a:t>Because we don’t think it works that well </a:t>
            </a:r>
          </a:p>
          <a:p>
            <a:pPr lvl="2"/>
            <a:r>
              <a:rPr lang="en-US" sz="2800" dirty="0">
                <a:solidFill>
                  <a:schemeClr val="tx1"/>
                </a:solidFill>
              </a:rPr>
              <a:t>What if there isn’t anything more effective?</a:t>
            </a:r>
          </a:p>
          <a:p>
            <a:pPr lvl="2"/>
            <a:r>
              <a:rPr lang="en-US" sz="2800" dirty="0">
                <a:solidFill>
                  <a:schemeClr val="tx1"/>
                </a:solidFill>
              </a:rPr>
              <a:t>This is a closed/constricted question</a:t>
            </a:r>
            <a:br>
              <a:rPr lang="en-US" sz="2600" dirty="0">
                <a:solidFill>
                  <a:schemeClr val="tx1"/>
                </a:solidFill>
              </a:rPr>
            </a:br>
            <a:endParaRPr lang="en-US" sz="2600" dirty="0">
              <a:solidFill>
                <a:schemeClr val="tx1"/>
              </a:solidFill>
            </a:endParaRPr>
          </a:p>
          <a:p>
            <a:pPr lvl="1"/>
            <a:endParaRPr lang="en-US" sz="3000" dirty="0">
              <a:solidFill>
                <a:schemeClr val="tx1"/>
              </a:solidFill>
            </a:endParaRPr>
          </a:p>
        </p:txBody>
      </p:sp>
    </p:spTree>
    <p:extLst>
      <p:ext uri="{BB962C8B-B14F-4D97-AF65-F5344CB8AC3E}">
        <p14:creationId xmlns:p14="http://schemas.microsoft.com/office/powerpoint/2010/main" val="2537361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a:t>Avoid bias. Use clear language.</a:t>
            </a:r>
            <a:br>
              <a:rPr lang="en-US" dirty="0"/>
            </a:br>
            <a:endParaRPr lang="en-US" dirty="0"/>
          </a:p>
        </p:txBody>
      </p:sp>
      <p:sp>
        <p:nvSpPr>
          <p:cNvPr id="3" name="Content Placeholder 2"/>
          <p:cNvSpPr>
            <a:spLocks noGrp="1"/>
          </p:cNvSpPr>
          <p:nvPr>
            <p:ph idx="1"/>
          </p:nvPr>
        </p:nvSpPr>
        <p:spPr>
          <a:xfrm>
            <a:off x="846162" y="2579427"/>
            <a:ext cx="10385945" cy="3971498"/>
          </a:xfrm>
        </p:spPr>
        <p:txBody>
          <a:bodyPr>
            <a:normAutofit/>
          </a:bodyPr>
          <a:lstStyle/>
          <a:p>
            <a:pPr marL="274320" lvl="1" indent="0">
              <a:buNone/>
            </a:pPr>
            <a:r>
              <a:rPr lang="en-US" sz="4500" dirty="0">
                <a:solidFill>
                  <a:schemeClr val="tx1"/>
                </a:solidFill>
              </a:rPr>
              <a:t>B. How can we improve/rewrite the previous question? </a:t>
            </a:r>
            <a:br>
              <a:rPr lang="en-US" sz="4500" dirty="0">
                <a:solidFill>
                  <a:schemeClr val="tx1"/>
                </a:solidFill>
              </a:rPr>
            </a:br>
            <a:endParaRPr lang="en-US" sz="4500" dirty="0">
              <a:solidFill>
                <a:schemeClr val="tx1"/>
              </a:solidFill>
            </a:endParaRPr>
          </a:p>
          <a:p>
            <a:pPr lvl="1"/>
            <a:endParaRPr lang="en-US" sz="3000" dirty="0">
              <a:solidFill>
                <a:schemeClr val="tx1"/>
              </a:solidFill>
            </a:endParaRPr>
          </a:p>
        </p:txBody>
      </p:sp>
    </p:spTree>
    <p:extLst>
      <p:ext uri="{BB962C8B-B14F-4D97-AF65-F5344CB8AC3E}">
        <p14:creationId xmlns:p14="http://schemas.microsoft.com/office/powerpoint/2010/main" val="3255915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TM03457444[[fn=Basis]]</Template>
  <TotalTime>0</TotalTime>
  <Words>1712</Words>
  <Application>Microsoft Office PowerPoint</Application>
  <PresentationFormat>Widescreen</PresentationFormat>
  <Paragraphs>242</Paragraphs>
  <Slides>39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Calibri</vt:lpstr>
      <vt:lpstr>Corbel</vt:lpstr>
      <vt:lpstr>Times New Roman</vt:lpstr>
      <vt:lpstr>Basis</vt:lpstr>
      <vt:lpstr>nuts &amp; Bolts</vt:lpstr>
      <vt:lpstr>SIHERC</vt:lpstr>
      <vt:lpstr>STATE THE QUESTION</vt:lpstr>
      <vt:lpstr>Work backwards to choose the question – consider observations &amp; needs</vt:lpstr>
      <vt:lpstr>Consider the desired outcome, but avoid “outcome driven” questions. </vt:lpstr>
      <vt:lpstr>Consider the desired outcome, but avoid “outcome driven” questions. </vt:lpstr>
      <vt:lpstr>Consider the desired outcome, but avoid “outcome driven” questions. </vt:lpstr>
      <vt:lpstr>Avoid bias. Use clear language. </vt:lpstr>
      <vt:lpstr>Avoid bias. Use clear language. </vt:lpstr>
      <vt:lpstr>Investigate</vt:lpstr>
      <vt:lpstr>What do we know? What don’t we know?</vt:lpstr>
      <vt:lpstr>What do we know? What don’t we know?</vt:lpstr>
      <vt:lpstr>What do we know? What don’t we know?</vt:lpstr>
      <vt:lpstr>What do we know? What don’t we know?</vt:lpstr>
      <vt:lpstr>PowerPoint Presentation</vt:lpstr>
      <vt:lpstr>HYPOTHESIS</vt:lpstr>
      <vt:lpstr>Informed Guess</vt:lpstr>
      <vt:lpstr>Informed Guess</vt:lpstr>
      <vt:lpstr>Informed Guess</vt:lpstr>
      <vt:lpstr>Experiment</vt:lpstr>
      <vt:lpstr>Details</vt:lpstr>
      <vt:lpstr>Variables</vt:lpstr>
      <vt:lpstr>Variables</vt:lpstr>
      <vt:lpstr>Variables</vt:lpstr>
      <vt:lpstr>Variables</vt:lpstr>
      <vt:lpstr>Controls</vt:lpstr>
      <vt:lpstr>Treatments (Independent Variables)</vt:lpstr>
      <vt:lpstr>Treatments (Independent Variables)</vt:lpstr>
      <vt:lpstr>Sample Collection</vt:lpstr>
      <vt:lpstr>Sample Collection</vt:lpstr>
      <vt:lpstr>Replications</vt:lpstr>
      <vt:lpstr>Replications</vt:lpstr>
      <vt:lpstr>Replications</vt:lpstr>
      <vt:lpstr>Replications</vt:lpstr>
      <vt:lpstr>Replications</vt:lpstr>
      <vt:lpstr>Replications</vt:lpstr>
      <vt:lpstr>Replications</vt:lpstr>
      <vt:lpstr>Replications</vt:lpstr>
      <vt:lpstr>Plot Size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nuts &amp; Bolts</dc:title>
  <dc:creator>Samantha Glaze-Corcoran</dc:creator>
  <cp:lastModifiedBy>Sam Glaze-Corcoran</cp:lastModifiedBy>
  <cp:revision>52</cp:revision>
  <dcterms:created xsi:type="dcterms:W3CDTF">2016-07-11T01:14:21Z</dcterms:created>
  <dcterms:modified xsi:type="dcterms:W3CDTF">2018-07-06T19:01:18Z</dcterms:modified>
</cp:coreProperties>
</file>