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73dcc19fe4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73dcc19fe4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6e83dfd8ef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6e83dfd8ef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6e83dfd8ef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6e83dfd8ef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73dcc19fe4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73dcc19fe4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6.png"/><Relationship Id="rId10" Type="http://schemas.openxmlformats.org/officeDocument/2006/relationships/image" Target="../media/image2.png"/><Relationship Id="rId9"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12.png"/><Relationship Id="rId7"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 name="Shape 53"/>
        <p:cNvGrpSpPr/>
        <p:nvPr/>
      </p:nvGrpSpPr>
      <p:grpSpPr>
        <a:xfrm>
          <a:off x="0" y="0"/>
          <a:ext cx="0" cy="0"/>
          <a:chOff x="0" y="0"/>
          <a:chExt cx="0" cy="0"/>
        </a:xfrm>
      </p:grpSpPr>
      <p:pic>
        <p:nvPicPr>
          <p:cNvPr id="54" name="Google Shape;54;p13" title="DSC02867.JPG"/>
          <p:cNvPicPr preferRelativeResize="0"/>
          <p:nvPr/>
        </p:nvPicPr>
        <p:blipFill rotWithShape="1">
          <a:blip r:embed="rId3">
            <a:alphaModFix amt="50000"/>
          </a:blip>
          <a:srcRect b="15604" l="0" r="0" t="0"/>
          <a:stretch/>
        </p:blipFill>
        <p:spPr>
          <a:xfrm>
            <a:off x="0" y="-3250"/>
            <a:ext cx="9144003" cy="5143501"/>
          </a:xfrm>
          <a:prstGeom prst="rect">
            <a:avLst/>
          </a:prstGeom>
          <a:noFill/>
          <a:ln>
            <a:noFill/>
          </a:ln>
        </p:spPr>
      </p:pic>
      <p:sp>
        <p:nvSpPr>
          <p:cNvPr id="55" name="Google Shape;55;p13"/>
          <p:cNvSpPr txBox="1"/>
          <p:nvPr/>
        </p:nvSpPr>
        <p:spPr>
          <a:xfrm>
            <a:off x="0" y="1837250"/>
            <a:ext cx="9144000" cy="1462500"/>
          </a:xfrm>
          <a:prstGeom prst="rect">
            <a:avLst/>
          </a:prstGeom>
          <a:noFill/>
          <a:ln>
            <a:noFill/>
          </a:ln>
        </p:spPr>
        <p:txBody>
          <a:bodyPr anchorCtr="0" anchor="t" bIns="91425" lIns="91425" spcFirstLastPara="1" rIns="91425" wrap="square" tIns="91425">
            <a:noAutofit/>
          </a:bodyPr>
          <a:lstStyle/>
          <a:p>
            <a:pPr indent="0" lvl="0" marL="0" rtl="0" algn="ctr">
              <a:lnSpc>
                <a:spcPct val="85000"/>
              </a:lnSpc>
              <a:spcBef>
                <a:spcPts val="0"/>
              </a:spcBef>
              <a:spcAft>
                <a:spcPts val="0"/>
              </a:spcAft>
              <a:buNone/>
            </a:pPr>
            <a:r>
              <a:rPr b="1" lang="en" sz="5500">
                <a:solidFill>
                  <a:schemeClr val="lt1"/>
                </a:solidFill>
                <a:latin typeface="Georgia"/>
                <a:ea typeface="Georgia"/>
                <a:cs typeface="Georgia"/>
                <a:sym typeface="Georgia"/>
              </a:rPr>
              <a:t>Orchard Planting</a:t>
            </a:r>
            <a:endParaRPr b="1" sz="5500">
              <a:solidFill>
                <a:schemeClr val="lt1"/>
              </a:solidFill>
              <a:latin typeface="Georgia"/>
              <a:ea typeface="Georgia"/>
              <a:cs typeface="Georgia"/>
              <a:sym typeface="Georgia"/>
            </a:endParaRPr>
          </a:p>
          <a:p>
            <a:pPr indent="0" lvl="0" marL="0" rtl="0" algn="ctr">
              <a:lnSpc>
                <a:spcPct val="85000"/>
              </a:lnSpc>
              <a:spcBef>
                <a:spcPts val="0"/>
              </a:spcBef>
              <a:spcAft>
                <a:spcPts val="0"/>
              </a:spcAft>
              <a:buNone/>
            </a:pPr>
            <a:r>
              <a:rPr b="1" lang="en" sz="5500">
                <a:solidFill>
                  <a:schemeClr val="lt1"/>
                </a:solidFill>
                <a:latin typeface="Georgia"/>
                <a:ea typeface="Georgia"/>
                <a:cs typeface="Georgia"/>
                <a:sym typeface="Georgia"/>
              </a:rPr>
              <a:t>4-H Workshop</a:t>
            </a:r>
            <a:endParaRPr b="1" sz="5500">
              <a:solidFill>
                <a:schemeClr val="lt1"/>
              </a:solidFill>
              <a:latin typeface="Georgia"/>
              <a:ea typeface="Georgia"/>
              <a:cs typeface="Georgia"/>
              <a:sym typeface="Georgia"/>
            </a:endParaRPr>
          </a:p>
        </p:txBody>
      </p:sp>
      <p:sp>
        <p:nvSpPr>
          <p:cNvPr id="56" name="Google Shape;56;p13"/>
          <p:cNvSpPr txBox="1"/>
          <p:nvPr/>
        </p:nvSpPr>
        <p:spPr>
          <a:xfrm>
            <a:off x="2515800" y="3647275"/>
            <a:ext cx="4112400" cy="187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000">
                <a:solidFill>
                  <a:schemeClr val="lt1"/>
                </a:solidFill>
                <a:latin typeface="Georgia"/>
                <a:ea typeface="Georgia"/>
                <a:cs typeface="Georgia"/>
                <a:sym typeface="Georgia"/>
              </a:rPr>
              <a:t>Worksheets</a:t>
            </a:r>
            <a:endParaRPr sz="1000">
              <a:solidFill>
                <a:schemeClr val="lt1"/>
              </a:solidFill>
              <a:latin typeface="Georgia"/>
              <a:ea typeface="Georgia"/>
              <a:cs typeface="Georgia"/>
              <a:sym typeface="Georgia"/>
            </a:endParaRPr>
          </a:p>
        </p:txBody>
      </p:sp>
      <p:pic>
        <p:nvPicPr>
          <p:cNvPr id="57" name="Google Shape;57;p13"/>
          <p:cNvPicPr preferRelativeResize="0"/>
          <p:nvPr/>
        </p:nvPicPr>
        <p:blipFill rotWithShape="1">
          <a:blip r:embed="rId4">
            <a:alphaModFix/>
          </a:blip>
          <a:srcRect b="15448" l="14662" r="18015" t="15490"/>
          <a:stretch/>
        </p:blipFill>
        <p:spPr>
          <a:xfrm>
            <a:off x="4209788" y="863075"/>
            <a:ext cx="724424" cy="743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b="15931" l="14264" r="13658" t="0"/>
          <a:stretch/>
        </p:blipFill>
        <p:spPr>
          <a:xfrm>
            <a:off x="2112453" y="387625"/>
            <a:ext cx="665294" cy="775926"/>
          </a:xfrm>
          <a:prstGeom prst="rect">
            <a:avLst/>
          </a:prstGeom>
          <a:noFill/>
          <a:ln>
            <a:noFill/>
          </a:ln>
        </p:spPr>
      </p:pic>
      <p:pic>
        <p:nvPicPr>
          <p:cNvPr id="63" name="Google Shape;63;p14"/>
          <p:cNvPicPr preferRelativeResize="0"/>
          <p:nvPr/>
        </p:nvPicPr>
        <p:blipFill rotWithShape="1">
          <a:blip r:embed="rId4">
            <a:alphaModFix/>
          </a:blip>
          <a:srcRect b="29418" l="14237" r="12184" t="16780"/>
          <a:stretch/>
        </p:blipFill>
        <p:spPr>
          <a:xfrm>
            <a:off x="3437250" y="419321"/>
            <a:ext cx="993300" cy="726280"/>
          </a:xfrm>
          <a:prstGeom prst="rect">
            <a:avLst/>
          </a:prstGeom>
          <a:noFill/>
          <a:ln>
            <a:noFill/>
          </a:ln>
        </p:spPr>
      </p:pic>
      <p:pic>
        <p:nvPicPr>
          <p:cNvPr id="64" name="Google Shape;64;p14"/>
          <p:cNvPicPr preferRelativeResize="0"/>
          <p:nvPr/>
        </p:nvPicPr>
        <p:blipFill rotWithShape="1">
          <a:blip r:embed="rId5">
            <a:alphaModFix/>
          </a:blip>
          <a:srcRect b="26113" l="11686" r="11579" t="13938"/>
          <a:stretch/>
        </p:blipFill>
        <p:spPr>
          <a:xfrm>
            <a:off x="5031785" y="423050"/>
            <a:ext cx="924856" cy="722550"/>
          </a:xfrm>
          <a:prstGeom prst="rect">
            <a:avLst/>
          </a:prstGeom>
          <a:noFill/>
          <a:ln>
            <a:noFill/>
          </a:ln>
        </p:spPr>
      </p:pic>
      <p:pic>
        <p:nvPicPr>
          <p:cNvPr id="65" name="Google Shape;65;p14"/>
          <p:cNvPicPr preferRelativeResize="0"/>
          <p:nvPr/>
        </p:nvPicPr>
        <p:blipFill rotWithShape="1">
          <a:blip r:embed="rId6">
            <a:alphaModFix/>
          </a:blip>
          <a:srcRect b="16247" l="17666" r="16634" t="0"/>
          <a:stretch/>
        </p:blipFill>
        <p:spPr>
          <a:xfrm>
            <a:off x="6540452" y="369675"/>
            <a:ext cx="608671" cy="775926"/>
          </a:xfrm>
          <a:prstGeom prst="rect">
            <a:avLst/>
          </a:prstGeom>
          <a:noFill/>
          <a:ln>
            <a:noFill/>
          </a:ln>
        </p:spPr>
      </p:pic>
      <p:pic>
        <p:nvPicPr>
          <p:cNvPr id="66" name="Google Shape;66;p14"/>
          <p:cNvPicPr preferRelativeResize="0"/>
          <p:nvPr/>
        </p:nvPicPr>
        <p:blipFill rotWithShape="1">
          <a:blip r:embed="rId7">
            <a:alphaModFix/>
          </a:blip>
          <a:srcRect b="12503" l="15648" r="14052" t="0"/>
          <a:stretch/>
        </p:blipFill>
        <p:spPr>
          <a:xfrm>
            <a:off x="7903344" y="432014"/>
            <a:ext cx="580499" cy="722561"/>
          </a:xfrm>
          <a:prstGeom prst="rect">
            <a:avLst/>
          </a:prstGeom>
          <a:noFill/>
          <a:ln>
            <a:noFill/>
          </a:ln>
        </p:spPr>
      </p:pic>
      <p:sp>
        <p:nvSpPr>
          <p:cNvPr id="67" name="Google Shape;67;p14"/>
          <p:cNvSpPr txBox="1"/>
          <p:nvPr/>
        </p:nvSpPr>
        <p:spPr>
          <a:xfrm>
            <a:off x="2154850" y="1239750"/>
            <a:ext cx="5805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b="1" lang="en" sz="1200">
                <a:latin typeface="Georgia"/>
                <a:ea typeface="Georgia"/>
                <a:cs typeface="Georgia"/>
                <a:sym typeface="Georgia"/>
              </a:rPr>
              <a:t>Apple</a:t>
            </a:r>
            <a:endParaRPr b="1" sz="1200">
              <a:latin typeface="Georgia"/>
              <a:ea typeface="Georgia"/>
              <a:cs typeface="Georgia"/>
              <a:sym typeface="Georgia"/>
            </a:endParaRPr>
          </a:p>
        </p:txBody>
      </p:sp>
      <p:sp>
        <p:nvSpPr>
          <p:cNvPr id="68" name="Google Shape;68;p14"/>
          <p:cNvSpPr txBox="1"/>
          <p:nvPr/>
        </p:nvSpPr>
        <p:spPr>
          <a:xfrm>
            <a:off x="3437250" y="1239750"/>
            <a:ext cx="9933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b="1" lang="en" sz="1200">
                <a:latin typeface="Georgia"/>
                <a:ea typeface="Georgia"/>
                <a:cs typeface="Georgia"/>
                <a:sym typeface="Georgia"/>
              </a:rPr>
              <a:t>PawPaw</a:t>
            </a:r>
            <a:endParaRPr b="1" sz="1200">
              <a:latin typeface="Georgia"/>
              <a:ea typeface="Georgia"/>
              <a:cs typeface="Georgia"/>
              <a:sym typeface="Georgia"/>
            </a:endParaRPr>
          </a:p>
        </p:txBody>
      </p:sp>
      <p:sp>
        <p:nvSpPr>
          <p:cNvPr id="69" name="Google Shape;69;p14"/>
          <p:cNvSpPr txBox="1"/>
          <p:nvPr/>
        </p:nvSpPr>
        <p:spPr>
          <a:xfrm>
            <a:off x="4997563" y="1239750"/>
            <a:ext cx="9933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b="1" lang="en" sz="1200">
                <a:latin typeface="Georgia"/>
                <a:ea typeface="Georgia"/>
                <a:cs typeface="Georgia"/>
                <a:sym typeface="Georgia"/>
              </a:rPr>
              <a:t>Elderberry</a:t>
            </a:r>
            <a:endParaRPr b="1" sz="1200">
              <a:latin typeface="Georgia"/>
              <a:ea typeface="Georgia"/>
              <a:cs typeface="Georgia"/>
              <a:sym typeface="Georgia"/>
            </a:endParaRPr>
          </a:p>
        </p:txBody>
      </p:sp>
      <p:sp>
        <p:nvSpPr>
          <p:cNvPr id="70" name="Google Shape;70;p14"/>
          <p:cNvSpPr txBox="1"/>
          <p:nvPr/>
        </p:nvSpPr>
        <p:spPr>
          <a:xfrm>
            <a:off x="6348138" y="1239750"/>
            <a:ext cx="9933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b="1" lang="en" sz="1200">
                <a:latin typeface="Georgia"/>
                <a:ea typeface="Georgia"/>
                <a:cs typeface="Georgia"/>
                <a:sym typeface="Georgia"/>
              </a:rPr>
              <a:t>Plum</a:t>
            </a:r>
            <a:endParaRPr b="1" sz="1200">
              <a:latin typeface="Georgia"/>
              <a:ea typeface="Georgia"/>
              <a:cs typeface="Georgia"/>
              <a:sym typeface="Georgia"/>
            </a:endParaRPr>
          </a:p>
        </p:txBody>
      </p:sp>
      <p:sp>
        <p:nvSpPr>
          <p:cNvPr id="71" name="Google Shape;71;p14"/>
          <p:cNvSpPr txBox="1"/>
          <p:nvPr/>
        </p:nvSpPr>
        <p:spPr>
          <a:xfrm>
            <a:off x="7696944" y="1239750"/>
            <a:ext cx="9933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b="1" lang="en" sz="1200">
                <a:latin typeface="Georgia"/>
                <a:ea typeface="Georgia"/>
                <a:cs typeface="Georgia"/>
                <a:sym typeface="Georgia"/>
              </a:rPr>
              <a:t>Blackberry</a:t>
            </a:r>
            <a:endParaRPr b="1" sz="1200">
              <a:latin typeface="Georgia"/>
              <a:ea typeface="Georgia"/>
              <a:cs typeface="Georgia"/>
              <a:sym typeface="Georgia"/>
            </a:endParaRPr>
          </a:p>
        </p:txBody>
      </p:sp>
      <p:cxnSp>
        <p:nvCxnSpPr>
          <p:cNvPr id="72" name="Google Shape;72;p14"/>
          <p:cNvCxnSpPr/>
          <p:nvPr/>
        </p:nvCxnSpPr>
        <p:spPr>
          <a:xfrm>
            <a:off x="3197975" y="1624300"/>
            <a:ext cx="0" cy="2991000"/>
          </a:xfrm>
          <a:prstGeom prst="straightConnector1">
            <a:avLst/>
          </a:prstGeom>
          <a:noFill/>
          <a:ln cap="flat" cmpd="sng" w="9525">
            <a:solidFill>
              <a:schemeClr val="dk2"/>
            </a:solidFill>
            <a:prstDash val="solid"/>
            <a:round/>
            <a:headEnd len="med" w="med" type="none"/>
            <a:tailEnd len="med" w="med" type="none"/>
          </a:ln>
        </p:spPr>
      </p:cxnSp>
      <p:cxnSp>
        <p:nvCxnSpPr>
          <p:cNvPr id="73" name="Google Shape;73;p14"/>
          <p:cNvCxnSpPr/>
          <p:nvPr/>
        </p:nvCxnSpPr>
        <p:spPr>
          <a:xfrm>
            <a:off x="4721975" y="1624300"/>
            <a:ext cx="0" cy="2991000"/>
          </a:xfrm>
          <a:prstGeom prst="straightConnector1">
            <a:avLst/>
          </a:prstGeom>
          <a:noFill/>
          <a:ln cap="flat" cmpd="sng" w="9525">
            <a:solidFill>
              <a:schemeClr val="dk2"/>
            </a:solidFill>
            <a:prstDash val="solid"/>
            <a:round/>
            <a:headEnd len="med" w="med" type="none"/>
            <a:tailEnd len="med" w="med" type="none"/>
          </a:ln>
        </p:spPr>
      </p:cxnSp>
      <p:cxnSp>
        <p:nvCxnSpPr>
          <p:cNvPr id="74" name="Google Shape;74;p14"/>
          <p:cNvCxnSpPr/>
          <p:nvPr/>
        </p:nvCxnSpPr>
        <p:spPr>
          <a:xfrm>
            <a:off x="6169775" y="1624300"/>
            <a:ext cx="0" cy="2991000"/>
          </a:xfrm>
          <a:prstGeom prst="straightConnector1">
            <a:avLst/>
          </a:prstGeom>
          <a:noFill/>
          <a:ln cap="flat" cmpd="sng" w="9525">
            <a:solidFill>
              <a:schemeClr val="dk2"/>
            </a:solidFill>
            <a:prstDash val="solid"/>
            <a:round/>
            <a:headEnd len="med" w="med" type="none"/>
            <a:tailEnd len="med" w="med" type="none"/>
          </a:ln>
        </p:spPr>
      </p:cxnSp>
      <p:cxnSp>
        <p:nvCxnSpPr>
          <p:cNvPr id="75" name="Google Shape;75;p14"/>
          <p:cNvCxnSpPr/>
          <p:nvPr/>
        </p:nvCxnSpPr>
        <p:spPr>
          <a:xfrm>
            <a:off x="7541375" y="1624300"/>
            <a:ext cx="0" cy="2991000"/>
          </a:xfrm>
          <a:prstGeom prst="straightConnector1">
            <a:avLst/>
          </a:prstGeom>
          <a:noFill/>
          <a:ln cap="flat" cmpd="sng" w="9525">
            <a:solidFill>
              <a:schemeClr val="dk2"/>
            </a:solidFill>
            <a:prstDash val="solid"/>
            <a:round/>
            <a:headEnd len="med" w="med" type="none"/>
            <a:tailEnd len="med" w="med" type="none"/>
          </a:ln>
        </p:spPr>
      </p:cxnSp>
      <p:cxnSp>
        <p:nvCxnSpPr>
          <p:cNvPr id="76" name="Google Shape;76;p14"/>
          <p:cNvCxnSpPr/>
          <p:nvPr/>
        </p:nvCxnSpPr>
        <p:spPr>
          <a:xfrm>
            <a:off x="1750175" y="1624300"/>
            <a:ext cx="0" cy="2991000"/>
          </a:xfrm>
          <a:prstGeom prst="straightConnector1">
            <a:avLst/>
          </a:prstGeom>
          <a:noFill/>
          <a:ln cap="flat" cmpd="sng" w="9525">
            <a:solidFill>
              <a:schemeClr val="dk2"/>
            </a:solidFill>
            <a:prstDash val="solid"/>
            <a:round/>
            <a:headEnd len="med" w="med" type="none"/>
            <a:tailEnd len="med" w="med" type="none"/>
          </a:ln>
        </p:spPr>
      </p:cxnSp>
      <p:sp>
        <p:nvSpPr>
          <p:cNvPr id="77" name="Google Shape;77;p14"/>
          <p:cNvSpPr txBox="1"/>
          <p:nvPr/>
        </p:nvSpPr>
        <p:spPr>
          <a:xfrm>
            <a:off x="364100" y="2301725"/>
            <a:ext cx="1041900" cy="1563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 sz="1200">
                <a:latin typeface="Georgia"/>
                <a:ea typeface="Georgia"/>
                <a:cs typeface="Georgia"/>
                <a:sym typeface="Georgia"/>
              </a:rPr>
              <a:t>Light</a:t>
            </a:r>
            <a:endParaRPr b="1" sz="1200">
              <a:latin typeface="Georgia"/>
              <a:ea typeface="Georgia"/>
              <a:cs typeface="Georgia"/>
              <a:sym typeface="Georgia"/>
            </a:endParaRPr>
          </a:p>
        </p:txBody>
      </p:sp>
      <p:sp>
        <p:nvSpPr>
          <p:cNvPr id="78" name="Google Shape;78;p14"/>
          <p:cNvSpPr txBox="1"/>
          <p:nvPr/>
        </p:nvSpPr>
        <p:spPr>
          <a:xfrm>
            <a:off x="364100" y="2911325"/>
            <a:ext cx="1184100" cy="2613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 sz="1200">
                <a:latin typeface="Georgia"/>
                <a:ea typeface="Georgia"/>
                <a:cs typeface="Georgia"/>
                <a:sym typeface="Georgia"/>
              </a:rPr>
              <a:t>Space </a:t>
            </a:r>
            <a:endParaRPr b="1" sz="1200">
              <a:latin typeface="Georgia"/>
              <a:ea typeface="Georgia"/>
              <a:cs typeface="Georgia"/>
              <a:sym typeface="Georgia"/>
            </a:endParaRPr>
          </a:p>
          <a:p>
            <a:pPr indent="0" lvl="0" marL="0" rtl="0" algn="l">
              <a:lnSpc>
                <a:spcPct val="85000"/>
              </a:lnSpc>
              <a:spcBef>
                <a:spcPts val="0"/>
              </a:spcBef>
              <a:spcAft>
                <a:spcPts val="0"/>
              </a:spcAft>
              <a:buNone/>
            </a:pPr>
            <a:r>
              <a:rPr b="1" lang="en" sz="1200">
                <a:latin typeface="Georgia"/>
                <a:ea typeface="Georgia"/>
                <a:cs typeface="Georgia"/>
                <a:sym typeface="Georgia"/>
              </a:rPr>
              <a:t>between plants</a:t>
            </a:r>
            <a:endParaRPr b="1" sz="1200">
              <a:latin typeface="Georgia"/>
              <a:ea typeface="Georgia"/>
              <a:cs typeface="Georgia"/>
              <a:sym typeface="Georgia"/>
            </a:endParaRPr>
          </a:p>
        </p:txBody>
      </p:sp>
      <p:sp>
        <p:nvSpPr>
          <p:cNvPr id="79" name="Google Shape;79;p14"/>
          <p:cNvSpPr txBox="1"/>
          <p:nvPr/>
        </p:nvSpPr>
        <p:spPr>
          <a:xfrm>
            <a:off x="364100" y="3597125"/>
            <a:ext cx="1184100" cy="3075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 sz="1200">
                <a:latin typeface="Georgia"/>
                <a:ea typeface="Georgia"/>
                <a:cs typeface="Georgia"/>
                <a:sym typeface="Georgia"/>
              </a:rPr>
              <a:t>Space </a:t>
            </a:r>
            <a:endParaRPr b="1" sz="1200">
              <a:latin typeface="Georgia"/>
              <a:ea typeface="Georgia"/>
              <a:cs typeface="Georgia"/>
              <a:sym typeface="Georgia"/>
            </a:endParaRPr>
          </a:p>
          <a:p>
            <a:pPr indent="0" lvl="0" marL="0" rtl="0" algn="l">
              <a:lnSpc>
                <a:spcPct val="85000"/>
              </a:lnSpc>
              <a:spcBef>
                <a:spcPts val="0"/>
              </a:spcBef>
              <a:spcAft>
                <a:spcPts val="0"/>
              </a:spcAft>
              <a:buNone/>
            </a:pPr>
            <a:r>
              <a:rPr b="1" lang="en" sz="1200">
                <a:latin typeface="Georgia"/>
                <a:ea typeface="Georgia"/>
                <a:cs typeface="Georgia"/>
                <a:sym typeface="Georgia"/>
              </a:rPr>
              <a:t>between rows</a:t>
            </a:r>
            <a:endParaRPr b="1" sz="1200">
              <a:latin typeface="Georgia"/>
              <a:ea typeface="Georgia"/>
              <a:cs typeface="Georgia"/>
              <a:sym typeface="Georgia"/>
            </a:endParaRPr>
          </a:p>
        </p:txBody>
      </p:sp>
      <p:sp>
        <p:nvSpPr>
          <p:cNvPr id="80" name="Google Shape;80;p14"/>
          <p:cNvSpPr txBox="1"/>
          <p:nvPr/>
        </p:nvSpPr>
        <p:spPr>
          <a:xfrm>
            <a:off x="2079850" y="2301725"/>
            <a:ext cx="7305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latin typeface="Georgia"/>
                <a:ea typeface="Georgia"/>
                <a:cs typeface="Georgia"/>
                <a:sym typeface="Georgia"/>
              </a:rPr>
              <a:t>Full Sun</a:t>
            </a:r>
            <a:endParaRPr sz="1200">
              <a:latin typeface="Georgia"/>
              <a:ea typeface="Georgia"/>
              <a:cs typeface="Georgia"/>
              <a:sym typeface="Georgia"/>
            </a:endParaRPr>
          </a:p>
        </p:txBody>
      </p:sp>
      <p:sp>
        <p:nvSpPr>
          <p:cNvPr id="81" name="Google Shape;81;p14"/>
          <p:cNvSpPr txBox="1"/>
          <p:nvPr/>
        </p:nvSpPr>
        <p:spPr>
          <a:xfrm>
            <a:off x="3568650" y="2301725"/>
            <a:ext cx="7305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latin typeface="Georgia"/>
                <a:ea typeface="Georgia"/>
                <a:cs typeface="Georgia"/>
                <a:sym typeface="Georgia"/>
              </a:rPr>
              <a:t>Full Sun</a:t>
            </a:r>
            <a:endParaRPr sz="1200">
              <a:latin typeface="Georgia"/>
              <a:ea typeface="Georgia"/>
              <a:cs typeface="Georgia"/>
              <a:sym typeface="Georgia"/>
            </a:endParaRPr>
          </a:p>
        </p:txBody>
      </p:sp>
      <p:sp>
        <p:nvSpPr>
          <p:cNvPr id="82" name="Google Shape;82;p14"/>
          <p:cNvSpPr txBox="1"/>
          <p:nvPr/>
        </p:nvSpPr>
        <p:spPr>
          <a:xfrm>
            <a:off x="5128963" y="2301725"/>
            <a:ext cx="7305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latin typeface="Georgia"/>
                <a:ea typeface="Georgia"/>
                <a:cs typeface="Georgia"/>
                <a:sym typeface="Georgia"/>
              </a:rPr>
              <a:t>Full Sun</a:t>
            </a:r>
            <a:endParaRPr sz="1200">
              <a:latin typeface="Georgia"/>
              <a:ea typeface="Georgia"/>
              <a:cs typeface="Georgia"/>
              <a:sym typeface="Georgia"/>
            </a:endParaRPr>
          </a:p>
        </p:txBody>
      </p:sp>
      <p:sp>
        <p:nvSpPr>
          <p:cNvPr id="83" name="Google Shape;83;p14"/>
          <p:cNvSpPr txBox="1"/>
          <p:nvPr/>
        </p:nvSpPr>
        <p:spPr>
          <a:xfrm>
            <a:off x="6479538" y="2301725"/>
            <a:ext cx="7305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latin typeface="Georgia"/>
                <a:ea typeface="Georgia"/>
                <a:cs typeface="Georgia"/>
                <a:sym typeface="Georgia"/>
              </a:rPr>
              <a:t>Full Sun</a:t>
            </a:r>
            <a:endParaRPr sz="1200">
              <a:latin typeface="Georgia"/>
              <a:ea typeface="Georgia"/>
              <a:cs typeface="Georgia"/>
              <a:sym typeface="Georgia"/>
            </a:endParaRPr>
          </a:p>
        </p:txBody>
      </p:sp>
      <p:sp>
        <p:nvSpPr>
          <p:cNvPr id="84" name="Google Shape;84;p14"/>
          <p:cNvSpPr txBox="1"/>
          <p:nvPr/>
        </p:nvSpPr>
        <p:spPr>
          <a:xfrm>
            <a:off x="7828344" y="2301725"/>
            <a:ext cx="7305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latin typeface="Georgia"/>
                <a:ea typeface="Georgia"/>
                <a:cs typeface="Georgia"/>
                <a:sym typeface="Georgia"/>
              </a:rPr>
              <a:t>Full Sun</a:t>
            </a:r>
            <a:endParaRPr sz="1200">
              <a:latin typeface="Georgia"/>
              <a:ea typeface="Georgia"/>
              <a:cs typeface="Georgia"/>
              <a:sym typeface="Georgia"/>
            </a:endParaRPr>
          </a:p>
        </p:txBody>
      </p:sp>
      <p:sp>
        <p:nvSpPr>
          <p:cNvPr id="85" name="Google Shape;85;p14"/>
          <p:cNvSpPr txBox="1"/>
          <p:nvPr/>
        </p:nvSpPr>
        <p:spPr>
          <a:xfrm>
            <a:off x="7828344" y="2963825"/>
            <a:ext cx="7305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latin typeface="Georgia"/>
                <a:ea typeface="Georgia"/>
                <a:cs typeface="Georgia"/>
                <a:sym typeface="Georgia"/>
              </a:rPr>
              <a:t>3 feet</a:t>
            </a:r>
            <a:endParaRPr sz="1200">
              <a:latin typeface="Georgia"/>
              <a:ea typeface="Georgia"/>
              <a:cs typeface="Georgia"/>
              <a:sym typeface="Georgia"/>
            </a:endParaRPr>
          </a:p>
        </p:txBody>
      </p:sp>
      <p:sp>
        <p:nvSpPr>
          <p:cNvPr id="86" name="Google Shape;86;p14"/>
          <p:cNvSpPr txBox="1"/>
          <p:nvPr/>
        </p:nvSpPr>
        <p:spPr>
          <a:xfrm>
            <a:off x="3568650" y="2963825"/>
            <a:ext cx="7305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latin typeface="Georgia"/>
                <a:ea typeface="Georgia"/>
                <a:cs typeface="Georgia"/>
                <a:sym typeface="Georgia"/>
              </a:rPr>
              <a:t>8-12 feet</a:t>
            </a:r>
            <a:endParaRPr sz="1200">
              <a:latin typeface="Georgia"/>
              <a:ea typeface="Georgia"/>
              <a:cs typeface="Georgia"/>
              <a:sym typeface="Georgia"/>
            </a:endParaRPr>
          </a:p>
        </p:txBody>
      </p:sp>
      <p:sp>
        <p:nvSpPr>
          <p:cNvPr id="87" name="Google Shape;87;p14"/>
          <p:cNvSpPr txBox="1"/>
          <p:nvPr/>
        </p:nvSpPr>
        <p:spPr>
          <a:xfrm>
            <a:off x="5128963" y="2963825"/>
            <a:ext cx="7305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latin typeface="Georgia"/>
                <a:ea typeface="Georgia"/>
                <a:cs typeface="Georgia"/>
                <a:sym typeface="Georgia"/>
              </a:rPr>
              <a:t>4</a:t>
            </a:r>
            <a:r>
              <a:rPr lang="en" sz="1200">
                <a:latin typeface="Georgia"/>
                <a:ea typeface="Georgia"/>
                <a:cs typeface="Georgia"/>
                <a:sym typeface="Georgia"/>
              </a:rPr>
              <a:t> feet</a:t>
            </a:r>
            <a:endParaRPr sz="1200">
              <a:latin typeface="Georgia"/>
              <a:ea typeface="Georgia"/>
              <a:cs typeface="Georgia"/>
              <a:sym typeface="Georgia"/>
            </a:endParaRPr>
          </a:p>
        </p:txBody>
      </p:sp>
      <p:sp>
        <p:nvSpPr>
          <p:cNvPr id="88" name="Google Shape;88;p14"/>
          <p:cNvSpPr txBox="1"/>
          <p:nvPr/>
        </p:nvSpPr>
        <p:spPr>
          <a:xfrm>
            <a:off x="6479538" y="2963825"/>
            <a:ext cx="7305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latin typeface="Georgia"/>
                <a:ea typeface="Georgia"/>
                <a:cs typeface="Georgia"/>
                <a:sym typeface="Georgia"/>
              </a:rPr>
              <a:t>8</a:t>
            </a:r>
            <a:r>
              <a:rPr lang="en" sz="1200">
                <a:latin typeface="Georgia"/>
                <a:ea typeface="Georgia"/>
                <a:cs typeface="Georgia"/>
                <a:sym typeface="Georgia"/>
              </a:rPr>
              <a:t> feet</a:t>
            </a:r>
            <a:endParaRPr sz="1200">
              <a:latin typeface="Georgia"/>
              <a:ea typeface="Georgia"/>
              <a:cs typeface="Georgia"/>
              <a:sym typeface="Georgia"/>
            </a:endParaRPr>
          </a:p>
        </p:txBody>
      </p:sp>
      <p:sp>
        <p:nvSpPr>
          <p:cNvPr id="89" name="Google Shape;89;p14"/>
          <p:cNvSpPr txBox="1"/>
          <p:nvPr/>
        </p:nvSpPr>
        <p:spPr>
          <a:xfrm>
            <a:off x="2079850" y="2963825"/>
            <a:ext cx="7305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latin typeface="Georgia"/>
                <a:ea typeface="Georgia"/>
                <a:cs typeface="Georgia"/>
                <a:sym typeface="Georgia"/>
              </a:rPr>
              <a:t>10</a:t>
            </a:r>
            <a:r>
              <a:rPr lang="en" sz="1200">
                <a:latin typeface="Georgia"/>
                <a:ea typeface="Georgia"/>
                <a:cs typeface="Georgia"/>
                <a:sym typeface="Georgia"/>
              </a:rPr>
              <a:t> feet</a:t>
            </a:r>
            <a:endParaRPr sz="1200">
              <a:latin typeface="Georgia"/>
              <a:ea typeface="Georgia"/>
              <a:cs typeface="Georgia"/>
              <a:sym typeface="Georgia"/>
            </a:endParaRPr>
          </a:p>
        </p:txBody>
      </p:sp>
      <p:sp>
        <p:nvSpPr>
          <p:cNvPr id="90" name="Google Shape;90;p14"/>
          <p:cNvSpPr txBox="1"/>
          <p:nvPr/>
        </p:nvSpPr>
        <p:spPr>
          <a:xfrm>
            <a:off x="7828344" y="3672725"/>
            <a:ext cx="7305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latin typeface="Georgia"/>
                <a:ea typeface="Georgia"/>
                <a:cs typeface="Georgia"/>
                <a:sym typeface="Georgia"/>
              </a:rPr>
              <a:t>8-12</a:t>
            </a:r>
            <a:r>
              <a:rPr lang="en" sz="1200">
                <a:latin typeface="Georgia"/>
                <a:ea typeface="Georgia"/>
                <a:cs typeface="Georgia"/>
                <a:sym typeface="Georgia"/>
              </a:rPr>
              <a:t> feet</a:t>
            </a:r>
            <a:endParaRPr sz="1200">
              <a:latin typeface="Georgia"/>
              <a:ea typeface="Georgia"/>
              <a:cs typeface="Georgia"/>
              <a:sym typeface="Georgia"/>
            </a:endParaRPr>
          </a:p>
        </p:txBody>
      </p:sp>
      <p:sp>
        <p:nvSpPr>
          <p:cNvPr id="91" name="Google Shape;91;p14"/>
          <p:cNvSpPr txBox="1"/>
          <p:nvPr/>
        </p:nvSpPr>
        <p:spPr>
          <a:xfrm>
            <a:off x="3568650" y="3672725"/>
            <a:ext cx="7305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latin typeface="Georgia"/>
                <a:ea typeface="Georgia"/>
                <a:cs typeface="Georgia"/>
                <a:sym typeface="Georgia"/>
              </a:rPr>
              <a:t>15-20</a:t>
            </a:r>
            <a:r>
              <a:rPr lang="en" sz="1200">
                <a:latin typeface="Georgia"/>
                <a:ea typeface="Georgia"/>
                <a:cs typeface="Georgia"/>
                <a:sym typeface="Georgia"/>
              </a:rPr>
              <a:t> feet</a:t>
            </a:r>
            <a:endParaRPr sz="1200">
              <a:latin typeface="Georgia"/>
              <a:ea typeface="Georgia"/>
              <a:cs typeface="Georgia"/>
              <a:sym typeface="Georgia"/>
            </a:endParaRPr>
          </a:p>
        </p:txBody>
      </p:sp>
      <p:sp>
        <p:nvSpPr>
          <p:cNvPr id="92" name="Google Shape;92;p14"/>
          <p:cNvSpPr txBox="1"/>
          <p:nvPr/>
        </p:nvSpPr>
        <p:spPr>
          <a:xfrm>
            <a:off x="5128963" y="3672725"/>
            <a:ext cx="7305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latin typeface="Georgia"/>
                <a:ea typeface="Georgia"/>
                <a:cs typeface="Georgia"/>
                <a:sym typeface="Georgia"/>
              </a:rPr>
              <a:t>10-12</a:t>
            </a:r>
            <a:r>
              <a:rPr lang="en" sz="1200">
                <a:latin typeface="Georgia"/>
                <a:ea typeface="Georgia"/>
                <a:cs typeface="Georgia"/>
                <a:sym typeface="Georgia"/>
              </a:rPr>
              <a:t> feet</a:t>
            </a:r>
            <a:endParaRPr sz="1200">
              <a:latin typeface="Georgia"/>
              <a:ea typeface="Georgia"/>
              <a:cs typeface="Georgia"/>
              <a:sym typeface="Georgia"/>
            </a:endParaRPr>
          </a:p>
        </p:txBody>
      </p:sp>
      <p:sp>
        <p:nvSpPr>
          <p:cNvPr id="93" name="Google Shape;93;p14"/>
          <p:cNvSpPr txBox="1"/>
          <p:nvPr/>
        </p:nvSpPr>
        <p:spPr>
          <a:xfrm>
            <a:off x="6479538" y="3672725"/>
            <a:ext cx="7305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latin typeface="Georgia"/>
                <a:ea typeface="Georgia"/>
                <a:cs typeface="Georgia"/>
                <a:sym typeface="Georgia"/>
              </a:rPr>
              <a:t>16</a:t>
            </a:r>
            <a:r>
              <a:rPr lang="en" sz="1200">
                <a:latin typeface="Georgia"/>
                <a:ea typeface="Georgia"/>
                <a:cs typeface="Georgia"/>
                <a:sym typeface="Georgia"/>
              </a:rPr>
              <a:t> feet</a:t>
            </a:r>
            <a:endParaRPr sz="1200">
              <a:latin typeface="Georgia"/>
              <a:ea typeface="Georgia"/>
              <a:cs typeface="Georgia"/>
              <a:sym typeface="Georgia"/>
            </a:endParaRPr>
          </a:p>
        </p:txBody>
      </p:sp>
      <p:sp>
        <p:nvSpPr>
          <p:cNvPr id="94" name="Google Shape;94;p14"/>
          <p:cNvSpPr txBox="1"/>
          <p:nvPr/>
        </p:nvSpPr>
        <p:spPr>
          <a:xfrm>
            <a:off x="2079850" y="3672725"/>
            <a:ext cx="7305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latin typeface="Georgia"/>
                <a:ea typeface="Georgia"/>
                <a:cs typeface="Georgia"/>
                <a:sym typeface="Georgia"/>
              </a:rPr>
              <a:t>18 feet</a:t>
            </a:r>
            <a:endParaRPr sz="1200">
              <a:latin typeface="Georgia"/>
              <a:ea typeface="Georgia"/>
              <a:cs typeface="Georgia"/>
              <a:sym typeface="Georgia"/>
            </a:endParaRPr>
          </a:p>
        </p:txBody>
      </p:sp>
      <p:sp>
        <p:nvSpPr>
          <p:cNvPr id="95" name="Google Shape;95;p14"/>
          <p:cNvSpPr txBox="1"/>
          <p:nvPr/>
        </p:nvSpPr>
        <p:spPr>
          <a:xfrm>
            <a:off x="364100" y="1744625"/>
            <a:ext cx="1184100" cy="2004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 sz="1200">
                <a:latin typeface="Georgia"/>
                <a:ea typeface="Georgia"/>
                <a:cs typeface="Georgia"/>
                <a:sym typeface="Georgia"/>
              </a:rPr>
              <a:t>Timing</a:t>
            </a:r>
            <a:endParaRPr b="1" sz="1200">
              <a:latin typeface="Georgia"/>
              <a:ea typeface="Georgia"/>
              <a:cs typeface="Georgia"/>
              <a:sym typeface="Georgia"/>
            </a:endParaRPr>
          </a:p>
        </p:txBody>
      </p:sp>
      <p:sp>
        <p:nvSpPr>
          <p:cNvPr id="96" name="Google Shape;96;p14"/>
          <p:cNvSpPr txBox="1"/>
          <p:nvPr/>
        </p:nvSpPr>
        <p:spPr>
          <a:xfrm>
            <a:off x="1982650" y="1744625"/>
            <a:ext cx="9249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latin typeface="Georgia"/>
                <a:ea typeface="Georgia"/>
                <a:cs typeface="Georgia"/>
                <a:sym typeface="Georgia"/>
              </a:rPr>
              <a:t>Early spring</a:t>
            </a:r>
            <a:endParaRPr sz="1200">
              <a:latin typeface="Georgia"/>
              <a:ea typeface="Georgia"/>
              <a:cs typeface="Georgia"/>
              <a:sym typeface="Georgia"/>
            </a:endParaRPr>
          </a:p>
        </p:txBody>
      </p:sp>
      <p:sp>
        <p:nvSpPr>
          <p:cNvPr id="97" name="Google Shape;97;p14"/>
          <p:cNvSpPr txBox="1"/>
          <p:nvPr/>
        </p:nvSpPr>
        <p:spPr>
          <a:xfrm>
            <a:off x="3471450" y="1744625"/>
            <a:ext cx="9249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latin typeface="Georgia"/>
                <a:ea typeface="Georgia"/>
                <a:cs typeface="Georgia"/>
                <a:sym typeface="Georgia"/>
              </a:rPr>
              <a:t>Early spring</a:t>
            </a:r>
            <a:endParaRPr sz="1200">
              <a:latin typeface="Georgia"/>
              <a:ea typeface="Georgia"/>
              <a:cs typeface="Georgia"/>
              <a:sym typeface="Georgia"/>
            </a:endParaRPr>
          </a:p>
        </p:txBody>
      </p:sp>
      <p:sp>
        <p:nvSpPr>
          <p:cNvPr id="98" name="Google Shape;98;p14"/>
          <p:cNvSpPr txBox="1"/>
          <p:nvPr/>
        </p:nvSpPr>
        <p:spPr>
          <a:xfrm>
            <a:off x="5031763" y="1744625"/>
            <a:ext cx="9249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latin typeface="Georgia"/>
                <a:ea typeface="Georgia"/>
                <a:cs typeface="Georgia"/>
                <a:sym typeface="Georgia"/>
              </a:rPr>
              <a:t>Early spring</a:t>
            </a:r>
            <a:endParaRPr sz="1200">
              <a:latin typeface="Georgia"/>
              <a:ea typeface="Georgia"/>
              <a:cs typeface="Georgia"/>
              <a:sym typeface="Georgia"/>
            </a:endParaRPr>
          </a:p>
        </p:txBody>
      </p:sp>
      <p:sp>
        <p:nvSpPr>
          <p:cNvPr id="99" name="Google Shape;99;p14"/>
          <p:cNvSpPr txBox="1"/>
          <p:nvPr/>
        </p:nvSpPr>
        <p:spPr>
          <a:xfrm>
            <a:off x="6382338" y="1744625"/>
            <a:ext cx="9249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latin typeface="Georgia"/>
                <a:ea typeface="Georgia"/>
                <a:cs typeface="Georgia"/>
                <a:sym typeface="Georgia"/>
              </a:rPr>
              <a:t>Early spring</a:t>
            </a:r>
            <a:endParaRPr sz="1200">
              <a:latin typeface="Georgia"/>
              <a:ea typeface="Georgia"/>
              <a:cs typeface="Georgia"/>
              <a:sym typeface="Georgia"/>
            </a:endParaRPr>
          </a:p>
        </p:txBody>
      </p:sp>
      <p:sp>
        <p:nvSpPr>
          <p:cNvPr id="100" name="Google Shape;100;p14"/>
          <p:cNvSpPr txBox="1"/>
          <p:nvPr/>
        </p:nvSpPr>
        <p:spPr>
          <a:xfrm>
            <a:off x="7731144" y="1744625"/>
            <a:ext cx="9249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latin typeface="Georgia"/>
                <a:ea typeface="Georgia"/>
                <a:cs typeface="Georgia"/>
                <a:sym typeface="Georgia"/>
              </a:rPr>
              <a:t>Early spring</a:t>
            </a:r>
            <a:endParaRPr sz="1200">
              <a:latin typeface="Georgia"/>
              <a:ea typeface="Georgia"/>
              <a:cs typeface="Georgia"/>
              <a:sym typeface="Georgia"/>
            </a:endParaRPr>
          </a:p>
        </p:txBody>
      </p:sp>
      <p:sp>
        <p:nvSpPr>
          <p:cNvPr id="101" name="Google Shape;101;p14"/>
          <p:cNvSpPr txBox="1"/>
          <p:nvPr/>
        </p:nvSpPr>
        <p:spPr>
          <a:xfrm>
            <a:off x="364100" y="4264625"/>
            <a:ext cx="1184100" cy="2004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 sz="1200">
                <a:latin typeface="Georgia"/>
                <a:ea typeface="Georgia"/>
                <a:cs typeface="Georgia"/>
                <a:sym typeface="Georgia"/>
              </a:rPr>
              <a:t>Pollination</a:t>
            </a:r>
            <a:endParaRPr b="1" sz="1200">
              <a:latin typeface="Georgia"/>
              <a:ea typeface="Georgia"/>
              <a:cs typeface="Georgia"/>
              <a:sym typeface="Georgia"/>
            </a:endParaRPr>
          </a:p>
        </p:txBody>
      </p:sp>
      <p:sp>
        <p:nvSpPr>
          <p:cNvPr id="102" name="Google Shape;102;p14"/>
          <p:cNvSpPr txBox="1"/>
          <p:nvPr/>
        </p:nvSpPr>
        <p:spPr>
          <a:xfrm>
            <a:off x="1982650" y="4188425"/>
            <a:ext cx="9249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solidFill>
                  <a:schemeClr val="dk1"/>
                </a:solidFill>
                <a:latin typeface="Georgia"/>
                <a:ea typeface="Georgia"/>
                <a:cs typeface="Georgia"/>
                <a:sym typeface="Georgia"/>
              </a:rPr>
              <a:t>More than one cultivar</a:t>
            </a:r>
            <a:endParaRPr sz="1200">
              <a:latin typeface="Georgia"/>
              <a:ea typeface="Georgia"/>
              <a:cs typeface="Georgia"/>
              <a:sym typeface="Georgia"/>
            </a:endParaRPr>
          </a:p>
        </p:txBody>
      </p:sp>
      <p:sp>
        <p:nvSpPr>
          <p:cNvPr id="103" name="Google Shape;103;p14"/>
          <p:cNvSpPr txBox="1"/>
          <p:nvPr/>
        </p:nvSpPr>
        <p:spPr>
          <a:xfrm>
            <a:off x="3471450" y="4188425"/>
            <a:ext cx="9249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solidFill>
                  <a:schemeClr val="dk1"/>
                </a:solidFill>
                <a:latin typeface="Georgia"/>
                <a:ea typeface="Georgia"/>
                <a:cs typeface="Georgia"/>
                <a:sym typeface="Georgia"/>
              </a:rPr>
              <a:t>More than one cultivar</a:t>
            </a:r>
            <a:endParaRPr sz="1200">
              <a:latin typeface="Georgia"/>
              <a:ea typeface="Georgia"/>
              <a:cs typeface="Georgia"/>
              <a:sym typeface="Georgia"/>
            </a:endParaRPr>
          </a:p>
        </p:txBody>
      </p:sp>
      <p:sp>
        <p:nvSpPr>
          <p:cNvPr id="104" name="Google Shape;104;p14"/>
          <p:cNvSpPr txBox="1"/>
          <p:nvPr/>
        </p:nvSpPr>
        <p:spPr>
          <a:xfrm>
            <a:off x="6382338" y="4188425"/>
            <a:ext cx="9249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solidFill>
                  <a:schemeClr val="dk1"/>
                </a:solidFill>
                <a:latin typeface="Georgia"/>
                <a:ea typeface="Georgia"/>
                <a:cs typeface="Georgia"/>
                <a:sym typeface="Georgia"/>
              </a:rPr>
              <a:t>More than one cultivar</a:t>
            </a:r>
            <a:endParaRPr sz="1200">
              <a:latin typeface="Georgia"/>
              <a:ea typeface="Georgia"/>
              <a:cs typeface="Georgia"/>
              <a:sym typeface="Georgia"/>
            </a:endParaRPr>
          </a:p>
        </p:txBody>
      </p:sp>
      <p:sp>
        <p:nvSpPr>
          <p:cNvPr id="105" name="Google Shape;105;p14"/>
          <p:cNvSpPr txBox="1"/>
          <p:nvPr/>
        </p:nvSpPr>
        <p:spPr>
          <a:xfrm>
            <a:off x="7731144" y="4264625"/>
            <a:ext cx="9249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latin typeface="Georgia"/>
                <a:ea typeface="Georgia"/>
                <a:cs typeface="Georgia"/>
                <a:sym typeface="Georgia"/>
              </a:rPr>
              <a:t>Self-pollinate</a:t>
            </a:r>
            <a:endParaRPr sz="1200">
              <a:latin typeface="Georgia"/>
              <a:ea typeface="Georgia"/>
              <a:cs typeface="Georgia"/>
              <a:sym typeface="Georgia"/>
            </a:endParaRPr>
          </a:p>
        </p:txBody>
      </p:sp>
      <p:sp>
        <p:nvSpPr>
          <p:cNvPr id="106" name="Google Shape;106;p14"/>
          <p:cNvSpPr txBox="1"/>
          <p:nvPr/>
        </p:nvSpPr>
        <p:spPr>
          <a:xfrm>
            <a:off x="5010738" y="4188425"/>
            <a:ext cx="924900" cy="1563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None/>
            </a:pPr>
            <a:r>
              <a:rPr lang="en" sz="1200">
                <a:solidFill>
                  <a:schemeClr val="dk1"/>
                </a:solidFill>
                <a:latin typeface="Georgia"/>
                <a:ea typeface="Georgia"/>
                <a:cs typeface="Georgia"/>
                <a:sym typeface="Georgia"/>
              </a:rPr>
              <a:t>More than one cultivar</a:t>
            </a:r>
            <a:endParaRPr sz="1200">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5"/>
          <p:cNvPicPr preferRelativeResize="0"/>
          <p:nvPr/>
        </p:nvPicPr>
        <p:blipFill rotWithShape="1">
          <a:blip r:embed="rId3">
            <a:alphaModFix/>
          </a:blip>
          <a:srcRect b="16686" l="15583" r="19078" t="4789"/>
          <a:stretch/>
        </p:blipFill>
        <p:spPr>
          <a:xfrm>
            <a:off x="306975" y="3378325"/>
            <a:ext cx="645376" cy="775651"/>
          </a:xfrm>
          <a:prstGeom prst="rect">
            <a:avLst/>
          </a:prstGeom>
          <a:noFill/>
          <a:ln>
            <a:noFill/>
          </a:ln>
        </p:spPr>
      </p:pic>
      <p:pic>
        <p:nvPicPr>
          <p:cNvPr id="112" name="Google Shape;112;p15"/>
          <p:cNvPicPr preferRelativeResize="0"/>
          <p:nvPr/>
        </p:nvPicPr>
        <p:blipFill rotWithShape="1">
          <a:blip r:embed="rId4">
            <a:alphaModFix/>
          </a:blip>
          <a:srcRect b="30166" l="11535" r="10836" t="15732"/>
          <a:stretch/>
        </p:blipFill>
        <p:spPr>
          <a:xfrm>
            <a:off x="0" y="1131624"/>
            <a:ext cx="645376" cy="449774"/>
          </a:xfrm>
          <a:prstGeom prst="rect">
            <a:avLst/>
          </a:prstGeom>
          <a:noFill/>
          <a:ln>
            <a:noFill/>
          </a:ln>
        </p:spPr>
      </p:pic>
      <p:pic>
        <p:nvPicPr>
          <p:cNvPr id="113" name="Google Shape;113;p15"/>
          <p:cNvPicPr preferRelativeResize="0"/>
          <p:nvPr/>
        </p:nvPicPr>
        <p:blipFill rotWithShape="1">
          <a:blip r:embed="rId4">
            <a:alphaModFix/>
          </a:blip>
          <a:srcRect b="30166" l="11535" r="10836" t="15732"/>
          <a:stretch/>
        </p:blipFill>
        <p:spPr>
          <a:xfrm>
            <a:off x="635798" y="1131624"/>
            <a:ext cx="645376" cy="449774"/>
          </a:xfrm>
          <a:prstGeom prst="rect">
            <a:avLst/>
          </a:prstGeom>
          <a:noFill/>
          <a:ln>
            <a:noFill/>
          </a:ln>
        </p:spPr>
      </p:pic>
      <p:pic>
        <p:nvPicPr>
          <p:cNvPr id="114" name="Google Shape;114;p15"/>
          <p:cNvPicPr preferRelativeResize="0"/>
          <p:nvPr/>
        </p:nvPicPr>
        <p:blipFill rotWithShape="1">
          <a:blip r:embed="rId4">
            <a:alphaModFix/>
          </a:blip>
          <a:srcRect b="30166" l="11535" r="10836" t="15732"/>
          <a:stretch/>
        </p:blipFill>
        <p:spPr>
          <a:xfrm>
            <a:off x="1271596" y="1131624"/>
            <a:ext cx="645376" cy="449774"/>
          </a:xfrm>
          <a:prstGeom prst="rect">
            <a:avLst/>
          </a:prstGeom>
          <a:noFill/>
          <a:ln>
            <a:noFill/>
          </a:ln>
        </p:spPr>
      </p:pic>
      <p:pic>
        <p:nvPicPr>
          <p:cNvPr id="115" name="Google Shape;115;p15"/>
          <p:cNvPicPr preferRelativeResize="0"/>
          <p:nvPr/>
        </p:nvPicPr>
        <p:blipFill rotWithShape="1">
          <a:blip r:embed="rId4">
            <a:alphaModFix/>
          </a:blip>
          <a:srcRect b="30166" l="11535" r="10836" t="15732"/>
          <a:stretch/>
        </p:blipFill>
        <p:spPr>
          <a:xfrm>
            <a:off x="1907394" y="1131624"/>
            <a:ext cx="645376" cy="449774"/>
          </a:xfrm>
          <a:prstGeom prst="rect">
            <a:avLst/>
          </a:prstGeom>
          <a:noFill/>
          <a:ln>
            <a:noFill/>
          </a:ln>
        </p:spPr>
      </p:pic>
      <p:pic>
        <p:nvPicPr>
          <p:cNvPr id="116" name="Google Shape;116;p15"/>
          <p:cNvPicPr preferRelativeResize="0"/>
          <p:nvPr/>
        </p:nvPicPr>
        <p:blipFill rotWithShape="1">
          <a:blip r:embed="rId4">
            <a:alphaModFix/>
          </a:blip>
          <a:srcRect b="30166" l="11535" r="10836" t="15732"/>
          <a:stretch/>
        </p:blipFill>
        <p:spPr>
          <a:xfrm>
            <a:off x="2543192" y="1131624"/>
            <a:ext cx="645376" cy="449774"/>
          </a:xfrm>
          <a:prstGeom prst="rect">
            <a:avLst/>
          </a:prstGeom>
          <a:noFill/>
          <a:ln>
            <a:noFill/>
          </a:ln>
        </p:spPr>
      </p:pic>
      <p:pic>
        <p:nvPicPr>
          <p:cNvPr id="117" name="Google Shape;117;p15"/>
          <p:cNvPicPr preferRelativeResize="0"/>
          <p:nvPr/>
        </p:nvPicPr>
        <p:blipFill rotWithShape="1">
          <a:blip r:embed="rId4">
            <a:alphaModFix/>
          </a:blip>
          <a:srcRect b="30166" l="11535" r="10836" t="15732"/>
          <a:stretch/>
        </p:blipFill>
        <p:spPr>
          <a:xfrm>
            <a:off x="3178990" y="1131624"/>
            <a:ext cx="645376" cy="449774"/>
          </a:xfrm>
          <a:prstGeom prst="rect">
            <a:avLst/>
          </a:prstGeom>
          <a:noFill/>
          <a:ln>
            <a:noFill/>
          </a:ln>
        </p:spPr>
      </p:pic>
      <p:pic>
        <p:nvPicPr>
          <p:cNvPr id="118" name="Google Shape;118;p15"/>
          <p:cNvPicPr preferRelativeResize="0"/>
          <p:nvPr/>
        </p:nvPicPr>
        <p:blipFill rotWithShape="1">
          <a:blip r:embed="rId4">
            <a:alphaModFix/>
          </a:blip>
          <a:srcRect b="30166" l="11535" r="10836" t="15732"/>
          <a:stretch/>
        </p:blipFill>
        <p:spPr>
          <a:xfrm>
            <a:off x="3814788" y="1131624"/>
            <a:ext cx="645375" cy="449774"/>
          </a:xfrm>
          <a:prstGeom prst="rect">
            <a:avLst/>
          </a:prstGeom>
          <a:noFill/>
          <a:ln>
            <a:noFill/>
          </a:ln>
        </p:spPr>
      </p:pic>
      <p:pic>
        <p:nvPicPr>
          <p:cNvPr id="119" name="Google Shape;119;p15"/>
          <p:cNvPicPr preferRelativeResize="0"/>
          <p:nvPr/>
        </p:nvPicPr>
        <p:blipFill rotWithShape="1">
          <a:blip r:embed="rId4">
            <a:alphaModFix/>
          </a:blip>
          <a:srcRect b="30166" l="11535" r="10836" t="15732"/>
          <a:stretch/>
        </p:blipFill>
        <p:spPr>
          <a:xfrm>
            <a:off x="4450587" y="1131624"/>
            <a:ext cx="645375" cy="449774"/>
          </a:xfrm>
          <a:prstGeom prst="rect">
            <a:avLst/>
          </a:prstGeom>
          <a:noFill/>
          <a:ln>
            <a:noFill/>
          </a:ln>
        </p:spPr>
      </p:pic>
      <p:pic>
        <p:nvPicPr>
          <p:cNvPr id="120" name="Google Shape;120;p15"/>
          <p:cNvPicPr preferRelativeResize="0"/>
          <p:nvPr/>
        </p:nvPicPr>
        <p:blipFill rotWithShape="1">
          <a:blip r:embed="rId4">
            <a:alphaModFix/>
          </a:blip>
          <a:srcRect b="30166" l="11535" r="10836" t="15732"/>
          <a:stretch/>
        </p:blipFill>
        <p:spPr>
          <a:xfrm>
            <a:off x="5086385" y="1131624"/>
            <a:ext cx="645375" cy="449774"/>
          </a:xfrm>
          <a:prstGeom prst="rect">
            <a:avLst/>
          </a:prstGeom>
          <a:noFill/>
          <a:ln>
            <a:noFill/>
          </a:ln>
        </p:spPr>
      </p:pic>
      <p:pic>
        <p:nvPicPr>
          <p:cNvPr id="121" name="Google Shape;121;p15"/>
          <p:cNvPicPr preferRelativeResize="0"/>
          <p:nvPr/>
        </p:nvPicPr>
        <p:blipFill rotWithShape="1">
          <a:blip r:embed="rId4">
            <a:alphaModFix/>
          </a:blip>
          <a:srcRect b="30166" l="11535" r="10836" t="15732"/>
          <a:stretch/>
        </p:blipFill>
        <p:spPr>
          <a:xfrm>
            <a:off x="5722183" y="1131624"/>
            <a:ext cx="645375" cy="449774"/>
          </a:xfrm>
          <a:prstGeom prst="rect">
            <a:avLst/>
          </a:prstGeom>
          <a:noFill/>
          <a:ln>
            <a:noFill/>
          </a:ln>
        </p:spPr>
      </p:pic>
      <p:pic>
        <p:nvPicPr>
          <p:cNvPr id="122" name="Google Shape;122;p15"/>
          <p:cNvPicPr preferRelativeResize="0"/>
          <p:nvPr/>
        </p:nvPicPr>
        <p:blipFill rotWithShape="1">
          <a:blip r:embed="rId4">
            <a:alphaModFix/>
          </a:blip>
          <a:srcRect b="30166" l="11535" r="10836" t="15732"/>
          <a:stretch/>
        </p:blipFill>
        <p:spPr>
          <a:xfrm>
            <a:off x="7043781" y="1131624"/>
            <a:ext cx="645376" cy="449774"/>
          </a:xfrm>
          <a:prstGeom prst="rect">
            <a:avLst/>
          </a:prstGeom>
          <a:noFill/>
          <a:ln>
            <a:noFill/>
          </a:ln>
        </p:spPr>
      </p:pic>
      <p:pic>
        <p:nvPicPr>
          <p:cNvPr id="123" name="Google Shape;123;p15"/>
          <p:cNvPicPr preferRelativeResize="0"/>
          <p:nvPr/>
        </p:nvPicPr>
        <p:blipFill rotWithShape="1">
          <a:blip r:embed="rId4">
            <a:alphaModFix/>
          </a:blip>
          <a:srcRect b="30166" l="11535" r="10836" t="15732"/>
          <a:stretch/>
        </p:blipFill>
        <p:spPr>
          <a:xfrm>
            <a:off x="7679579" y="1131624"/>
            <a:ext cx="645376" cy="449774"/>
          </a:xfrm>
          <a:prstGeom prst="rect">
            <a:avLst/>
          </a:prstGeom>
          <a:noFill/>
          <a:ln>
            <a:noFill/>
          </a:ln>
        </p:spPr>
      </p:pic>
      <p:pic>
        <p:nvPicPr>
          <p:cNvPr id="124" name="Google Shape;124;p15"/>
          <p:cNvPicPr preferRelativeResize="0"/>
          <p:nvPr/>
        </p:nvPicPr>
        <p:blipFill rotWithShape="1">
          <a:blip r:embed="rId4">
            <a:alphaModFix/>
          </a:blip>
          <a:srcRect b="30166" l="11535" r="10836" t="15732"/>
          <a:stretch/>
        </p:blipFill>
        <p:spPr>
          <a:xfrm>
            <a:off x="8315377" y="1131624"/>
            <a:ext cx="645376" cy="449774"/>
          </a:xfrm>
          <a:prstGeom prst="rect">
            <a:avLst/>
          </a:prstGeom>
          <a:noFill/>
          <a:ln>
            <a:noFill/>
          </a:ln>
        </p:spPr>
      </p:pic>
      <p:pic>
        <p:nvPicPr>
          <p:cNvPr id="125" name="Google Shape;125;p15"/>
          <p:cNvPicPr preferRelativeResize="0"/>
          <p:nvPr/>
        </p:nvPicPr>
        <p:blipFill rotWithShape="1">
          <a:blip r:embed="rId4">
            <a:alphaModFix/>
          </a:blip>
          <a:srcRect b="30166" l="11536" r="65269" t="15732"/>
          <a:stretch/>
        </p:blipFill>
        <p:spPr>
          <a:xfrm>
            <a:off x="8951175" y="1131625"/>
            <a:ext cx="192826" cy="449774"/>
          </a:xfrm>
          <a:prstGeom prst="rect">
            <a:avLst/>
          </a:prstGeom>
          <a:noFill/>
          <a:ln>
            <a:noFill/>
          </a:ln>
        </p:spPr>
      </p:pic>
      <p:pic>
        <p:nvPicPr>
          <p:cNvPr id="126" name="Google Shape;126;p15"/>
          <p:cNvPicPr preferRelativeResize="0"/>
          <p:nvPr/>
        </p:nvPicPr>
        <p:blipFill rotWithShape="1">
          <a:blip r:embed="rId5">
            <a:alphaModFix/>
          </a:blip>
          <a:srcRect b="19897" l="14972" r="15028" t="20564"/>
          <a:stretch/>
        </p:blipFill>
        <p:spPr>
          <a:xfrm>
            <a:off x="6314633" y="1023937"/>
            <a:ext cx="782050" cy="665151"/>
          </a:xfrm>
          <a:prstGeom prst="rect">
            <a:avLst/>
          </a:prstGeom>
          <a:noFill/>
          <a:ln>
            <a:noFill/>
          </a:ln>
        </p:spPr>
      </p:pic>
      <p:pic>
        <p:nvPicPr>
          <p:cNvPr id="127" name="Google Shape;127;p15"/>
          <p:cNvPicPr preferRelativeResize="0"/>
          <p:nvPr/>
        </p:nvPicPr>
        <p:blipFill rotWithShape="1">
          <a:blip r:embed="rId3">
            <a:alphaModFix/>
          </a:blip>
          <a:srcRect b="16686" l="15583" r="19078" t="4789"/>
          <a:stretch/>
        </p:blipFill>
        <p:spPr>
          <a:xfrm>
            <a:off x="146000" y="1689104"/>
            <a:ext cx="645376" cy="775646"/>
          </a:xfrm>
          <a:prstGeom prst="rect">
            <a:avLst/>
          </a:prstGeom>
          <a:noFill/>
          <a:ln>
            <a:noFill/>
          </a:ln>
        </p:spPr>
      </p:pic>
      <p:pic>
        <p:nvPicPr>
          <p:cNvPr id="128" name="Google Shape;128;p15"/>
          <p:cNvPicPr preferRelativeResize="0"/>
          <p:nvPr/>
        </p:nvPicPr>
        <p:blipFill rotWithShape="1">
          <a:blip r:embed="rId6">
            <a:alphaModFix/>
          </a:blip>
          <a:srcRect b="29418" l="14237" r="12184" t="16780"/>
          <a:stretch/>
        </p:blipFill>
        <p:spPr>
          <a:xfrm>
            <a:off x="4773938" y="4120448"/>
            <a:ext cx="585538" cy="428127"/>
          </a:xfrm>
          <a:prstGeom prst="rect">
            <a:avLst/>
          </a:prstGeom>
          <a:noFill/>
          <a:ln>
            <a:noFill/>
          </a:ln>
        </p:spPr>
      </p:pic>
      <p:pic>
        <p:nvPicPr>
          <p:cNvPr id="129" name="Google Shape;129;p15"/>
          <p:cNvPicPr preferRelativeResize="0"/>
          <p:nvPr/>
        </p:nvPicPr>
        <p:blipFill rotWithShape="1">
          <a:blip r:embed="rId6">
            <a:alphaModFix/>
          </a:blip>
          <a:srcRect b="29418" l="14237" r="12184" t="16780"/>
          <a:stretch/>
        </p:blipFill>
        <p:spPr>
          <a:xfrm>
            <a:off x="5882763" y="4120448"/>
            <a:ext cx="585538" cy="428127"/>
          </a:xfrm>
          <a:prstGeom prst="rect">
            <a:avLst/>
          </a:prstGeom>
          <a:noFill/>
          <a:ln>
            <a:noFill/>
          </a:ln>
        </p:spPr>
      </p:pic>
      <p:pic>
        <p:nvPicPr>
          <p:cNvPr id="130" name="Google Shape;130;p15"/>
          <p:cNvPicPr preferRelativeResize="0"/>
          <p:nvPr/>
        </p:nvPicPr>
        <p:blipFill rotWithShape="1">
          <a:blip r:embed="rId7">
            <a:alphaModFix/>
          </a:blip>
          <a:srcRect b="16247" l="17666" r="16634" t="0"/>
          <a:stretch/>
        </p:blipFill>
        <p:spPr>
          <a:xfrm>
            <a:off x="2569551" y="4045275"/>
            <a:ext cx="394814" cy="503300"/>
          </a:xfrm>
          <a:prstGeom prst="rect">
            <a:avLst/>
          </a:prstGeom>
          <a:noFill/>
          <a:ln>
            <a:noFill/>
          </a:ln>
        </p:spPr>
      </p:pic>
      <p:pic>
        <p:nvPicPr>
          <p:cNvPr id="131" name="Google Shape;131;p15"/>
          <p:cNvPicPr preferRelativeResize="0"/>
          <p:nvPr/>
        </p:nvPicPr>
        <p:blipFill rotWithShape="1">
          <a:blip r:embed="rId7">
            <a:alphaModFix/>
          </a:blip>
          <a:srcRect b="16247" l="17666" r="16634" t="0"/>
          <a:stretch/>
        </p:blipFill>
        <p:spPr>
          <a:xfrm>
            <a:off x="3631188" y="4045275"/>
            <a:ext cx="394814" cy="503300"/>
          </a:xfrm>
          <a:prstGeom prst="rect">
            <a:avLst/>
          </a:prstGeom>
          <a:noFill/>
          <a:ln>
            <a:noFill/>
          </a:ln>
        </p:spPr>
      </p:pic>
      <p:pic>
        <p:nvPicPr>
          <p:cNvPr id="132" name="Google Shape;132;p15"/>
          <p:cNvPicPr preferRelativeResize="0"/>
          <p:nvPr/>
        </p:nvPicPr>
        <p:blipFill rotWithShape="1">
          <a:blip r:embed="rId8">
            <a:alphaModFix/>
          </a:blip>
          <a:srcRect b="15931" l="14264" r="13658" t="0"/>
          <a:stretch/>
        </p:blipFill>
        <p:spPr>
          <a:xfrm>
            <a:off x="7169050" y="4088099"/>
            <a:ext cx="394824" cy="460476"/>
          </a:xfrm>
          <a:prstGeom prst="rect">
            <a:avLst/>
          </a:prstGeom>
          <a:noFill/>
          <a:ln>
            <a:noFill/>
          </a:ln>
        </p:spPr>
      </p:pic>
      <p:pic>
        <p:nvPicPr>
          <p:cNvPr id="133" name="Google Shape;133;p15"/>
          <p:cNvPicPr preferRelativeResize="0"/>
          <p:nvPr/>
        </p:nvPicPr>
        <p:blipFill rotWithShape="1">
          <a:blip r:embed="rId8">
            <a:alphaModFix/>
          </a:blip>
          <a:srcRect b="15931" l="14264" r="13658" t="0"/>
          <a:stretch/>
        </p:blipFill>
        <p:spPr>
          <a:xfrm>
            <a:off x="8281701" y="4088099"/>
            <a:ext cx="394824" cy="460476"/>
          </a:xfrm>
          <a:prstGeom prst="rect">
            <a:avLst/>
          </a:prstGeom>
          <a:noFill/>
          <a:ln>
            <a:noFill/>
          </a:ln>
        </p:spPr>
      </p:pic>
      <p:pic>
        <p:nvPicPr>
          <p:cNvPr id="134" name="Google Shape;134;p15"/>
          <p:cNvPicPr preferRelativeResize="0"/>
          <p:nvPr/>
        </p:nvPicPr>
        <p:blipFill rotWithShape="1">
          <a:blip r:embed="rId9">
            <a:alphaModFix/>
          </a:blip>
          <a:srcRect b="26113" l="11686" r="11579" t="13938"/>
          <a:stretch/>
        </p:blipFill>
        <p:spPr>
          <a:xfrm>
            <a:off x="952355" y="1733794"/>
            <a:ext cx="493500" cy="385542"/>
          </a:xfrm>
          <a:prstGeom prst="rect">
            <a:avLst/>
          </a:prstGeom>
          <a:noFill/>
          <a:ln>
            <a:noFill/>
          </a:ln>
        </p:spPr>
      </p:pic>
      <p:pic>
        <p:nvPicPr>
          <p:cNvPr id="135" name="Google Shape;135;p15"/>
          <p:cNvPicPr preferRelativeResize="0"/>
          <p:nvPr/>
        </p:nvPicPr>
        <p:blipFill rotWithShape="1">
          <a:blip r:embed="rId10">
            <a:alphaModFix/>
          </a:blip>
          <a:srcRect b="12503" l="15648" r="14052" t="0"/>
          <a:stretch/>
        </p:blipFill>
        <p:spPr>
          <a:xfrm>
            <a:off x="3308035" y="1712495"/>
            <a:ext cx="343945" cy="428125"/>
          </a:xfrm>
          <a:prstGeom prst="rect">
            <a:avLst/>
          </a:prstGeom>
          <a:noFill/>
          <a:ln>
            <a:noFill/>
          </a:ln>
        </p:spPr>
      </p:pic>
      <p:pic>
        <p:nvPicPr>
          <p:cNvPr id="136" name="Google Shape;136;p15"/>
          <p:cNvPicPr preferRelativeResize="0"/>
          <p:nvPr/>
        </p:nvPicPr>
        <p:blipFill rotWithShape="1">
          <a:blip r:embed="rId9">
            <a:alphaModFix/>
          </a:blip>
          <a:srcRect b="26113" l="11686" r="11579" t="13938"/>
          <a:stretch/>
        </p:blipFill>
        <p:spPr>
          <a:xfrm>
            <a:off x="1888767" y="1733794"/>
            <a:ext cx="493500" cy="385542"/>
          </a:xfrm>
          <a:prstGeom prst="rect">
            <a:avLst/>
          </a:prstGeom>
          <a:noFill/>
          <a:ln>
            <a:noFill/>
          </a:ln>
        </p:spPr>
      </p:pic>
      <p:pic>
        <p:nvPicPr>
          <p:cNvPr id="137" name="Google Shape;137;p15"/>
          <p:cNvPicPr preferRelativeResize="0"/>
          <p:nvPr/>
        </p:nvPicPr>
        <p:blipFill rotWithShape="1">
          <a:blip r:embed="rId10">
            <a:alphaModFix/>
          </a:blip>
          <a:srcRect b="12503" l="15648" r="14052" t="0"/>
          <a:stretch/>
        </p:blipFill>
        <p:spPr>
          <a:xfrm>
            <a:off x="4116235" y="1712495"/>
            <a:ext cx="343945" cy="428125"/>
          </a:xfrm>
          <a:prstGeom prst="rect">
            <a:avLst/>
          </a:prstGeom>
          <a:noFill/>
          <a:ln>
            <a:noFill/>
          </a:ln>
        </p:spPr>
      </p:pic>
      <p:cxnSp>
        <p:nvCxnSpPr>
          <p:cNvPr id="138" name="Google Shape;138;p15"/>
          <p:cNvCxnSpPr/>
          <p:nvPr/>
        </p:nvCxnSpPr>
        <p:spPr>
          <a:xfrm>
            <a:off x="1479275" y="2183400"/>
            <a:ext cx="413400" cy="0"/>
          </a:xfrm>
          <a:prstGeom prst="straightConnector1">
            <a:avLst/>
          </a:prstGeom>
          <a:noFill/>
          <a:ln cap="flat" cmpd="sng" w="9525">
            <a:solidFill>
              <a:schemeClr val="dk2"/>
            </a:solidFill>
            <a:prstDash val="solid"/>
            <a:round/>
            <a:headEnd len="med" w="med" type="none"/>
            <a:tailEnd len="med" w="med" type="none"/>
          </a:ln>
        </p:spPr>
      </p:cxnSp>
      <p:cxnSp>
        <p:nvCxnSpPr>
          <p:cNvPr id="139" name="Google Shape;139;p15"/>
          <p:cNvCxnSpPr/>
          <p:nvPr/>
        </p:nvCxnSpPr>
        <p:spPr>
          <a:xfrm>
            <a:off x="3677400" y="2183400"/>
            <a:ext cx="413400" cy="0"/>
          </a:xfrm>
          <a:prstGeom prst="straightConnector1">
            <a:avLst/>
          </a:prstGeom>
          <a:noFill/>
          <a:ln cap="flat" cmpd="sng" w="9525">
            <a:solidFill>
              <a:schemeClr val="dk2"/>
            </a:solidFill>
            <a:prstDash val="solid"/>
            <a:round/>
            <a:headEnd len="med" w="med" type="none"/>
            <a:tailEnd len="med" w="med" type="none"/>
          </a:ln>
        </p:spPr>
      </p:cxnSp>
      <p:cxnSp>
        <p:nvCxnSpPr>
          <p:cNvPr id="140" name="Google Shape;140;p15"/>
          <p:cNvCxnSpPr/>
          <p:nvPr/>
        </p:nvCxnSpPr>
        <p:spPr>
          <a:xfrm>
            <a:off x="3044700" y="4548575"/>
            <a:ext cx="413400" cy="0"/>
          </a:xfrm>
          <a:prstGeom prst="straightConnector1">
            <a:avLst/>
          </a:prstGeom>
          <a:noFill/>
          <a:ln cap="flat" cmpd="sng" w="9525">
            <a:solidFill>
              <a:schemeClr val="dk2"/>
            </a:solidFill>
            <a:prstDash val="solid"/>
            <a:round/>
            <a:headEnd len="med" w="med" type="none"/>
            <a:tailEnd len="med" w="med" type="none"/>
          </a:ln>
        </p:spPr>
      </p:cxnSp>
      <p:cxnSp>
        <p:nvCxnSpPr>
          <p:cNvPr id="141" name="Google Shape;141;p15"/>
          <p:cNvCxnSpPr/>
          <p:nvPr/>
        </p:nvCxnSpPr>
        <p:spPr>
          <a:xfrm>
            <a:off x="5394550" y="4548575"/>
            <a:ext cx="413400" cy="0"/>
          </a:xfrm>
          <a:prstGeom prst="straightConnector1">
            <a:avLst/>
          </a:prstGeom>
          <a:noFill/>
          <a:ln cap="flat" cmpd="sng" w="9525">
            <a:solidFill>
              <a:schemeClr val="dk2"/>
            </a:solidFill>
            <a:prstDash val="solid"/>
            <a:round/>
            <a:headEnd len="med" w="med" type="none"/>
            <a:tailEnd len="med" w="med" type="none"/>
          </a:ln>
        </p:spPr>
      </p:cxnSp>
      <p:cxnSp>
        <p:nvCxnSpPr>
          <p:cNvPr id="142" name="Google Shape;142;p15"/>
          <p:cNvCxnSpPr/>
          <p:nvPr/>
        </p:nvCxnSpPr>
        <p:spPr>
          <a:xfrm>
            <a:off x="7765350" y="4548575"/>
            <a:ext cx="413400" cy="0"/>
          </a:xfrm>
          <a:prstGeom prst="straightConnector1">
            <a:avLst/>
          </a:prstGeom>
          <a:noFill/>
          <a:ln cap="flat" cmpd="sng" w="9525">
            <a:solidFill>
              <a:schemeClr val="dk2"/>
            </a:solidFill>
            <a:prstDash val="solid"/>
            <a:round/>
            <a:headEnd len="med" w="med" type="none"/>
            <a:tailEnd len="med" w="med" type="none"/>
          </a:ln>
        </p:spPr>
      </p:cxnSp>
      <p:cxnSp>
        <p:nvCxnSpPr>
          <p:cNvPr id="143" name="Google Shape;143;p15"/>
          <p:cNvCxnSpPr/>
          <p:nvPr/>
        </p:nvCxnSpPr>
        <p:spPr>
          <a:xfrm>
            <a:off x="6651425" y="4548575"/>
            <a:ext cx="413400" cy="0"/>
          </a:xfrm>
          <a:prstGeom prst="straightConnector1">
            <a:avLst/>
          </a:prstGeom>
          <a:noFill/>
          <a:ln cap="flat" cmpd="sng" w="9525">
            <a:solidFill>
              <a:schemeClr val="dk2"/>
            </a:solidFill>
            <a:prstDash val="solid"/>
            <a:round/>
            <a:headEnd len="med" w="med" type="none"/>
            <a:tailEnd len="med" w="med" type="none"/>
          </a:ln>
        </p:spPr>
      </p:cxnSp>
      <p:cxnSp>
        <p:nvCxnSpPr>
          <p:cNvPr id="144" name="Google Shape;144;p15"/>
          <p:cNvCxnSpPr/>
          <p:nvPr/>
        </p:nvCxnSpPr>
        <p:spPr>
          <a:xfrm>
            <a:off x="4192425" y="4548575"/>
            <a:ext cx="413400" cy="0"/>
          </a:xfrm>
          <a:prstGeom prst="straightConnector1">
            <a:avLst/>
          </a:prstGeom>
          <a:noFill/>
          <a:ln cap="flat" cmpd="sng" w="9525">
            <a:solidFill>
              <a:schemeClr val="dk2"/>
            </a:solidFill>
            <a:prstDash val="solid"/>
            <a:round/>
            <a:headEnd len="med" w="med" type="none"/>
            <a:tailEnd len="med" w="med" type="none"/>
          </a:ln>
        </p:spPr>
      </p:cxnSp>
      <p:sp>
        <p:nvSpPr>
          <p:cNvPr id="145" name="Google Shape;145;p15"/>
          <p:cNvSpPr txBox="1"/>
          <p:nvPr/>
        </p:nvSpPr>
        <p:spPr>
          <a:xfrm>
            <a:off x="479775" y="587125"/>
            <a:ext cx="7845300" cy="2829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
                <a:latin typeface="Georgia"/>
                <a:ea typeface="Georgia"/>
                <a:cs typeface="Georgia"/>
                <a:sym typeface="Georgia"/>
              </a:rPr>
              <a:t>How much space does each plant need?</a:t>
            </a:r>
            <a:endParaRPr b="1">
              <a:latin typeface="Georgia"/>
              <a:ea typeface="Georgia"/>
              <a:cs typeface="Georgia"/>
              <a:sym typeface="Georgia"/>
            </a:endParaRPr>
          </a:p>
        </p:txBody>
      </p:sp>
      <p:pic>
        <p:nvPicPr>
          <p:cNvPr id="146" name="Google Shape;146;p15"/>
          <p:cNvPicPr preferRelativeResize="0"/>
          <p:nvPr/>
        </p:nvPicPr>
        <p:blipFill rotWithShape="1">
          <a:blip r:embed="rId7">
            <a:alphaModFix/>
          </a:blip>
          <a:srcRect b="16247" l="17666" r="16634" t="0"/>
          <a:stretch/>
        </p:blipFill>
        <p:spPr>
          <a:xfrm>
            <a:off x="2569551" y="2648550"/>
            <a:ext cx="394814" cy="503300"/>
          </a:xfrm>
          <a:prstGeom prst="rect">
            <a:avLst/>
          </a:prstGeom>
          <a:noFill/>
          <a:ln>
            <a:noFill/>
          </a:ln>
        </p:spPr>
      </p:pic>
      <p:pic>
        <p:nvPicPr>
          <p:cNvPr id="147" name="Google Shape;147;p15"/>
          <p:cNvPicPr preferRelativeResize="0"/>
          <p:nvPr/>
        </p:nvPicPr>
        <p:blipFill rotWithShape="1">
          <a:blip r:embed="rId7">
            <a:alphaModFix/>
          </a:blip>
          <a:srcRect b="16247" l="17666" r="16634" t="0"/>
          <a:stretch/>
        </p:blipFill>
        <p:spPr>
          <a:xfrm>
            <a:off x="3631188" y="2648550"/>
            <a:ext cx="394814" cy="503300"/>
          </a:xfrm>
          <a:prstGeom prst="rect">
            <a:avLst/>
          </a:prstGeom>
          <a:noFill/>
          <a:ln>
            <a:noFill/>
          </a:ln>
        </p:spPr>
      </p:pic>
      <p:pic>
        <p:nvPicPr>
          <p:cNvPr id="148" name="Google Shape;148;p15"/>
          <p:cNvPicPr preferRelativeResize="0"/>
          <p:nvPr/>
        </p:nvPicPr>
        <p:blipFill rotWithShape="1">
          <a:blip r:embed="rId6">
            <a:alphaModFix/>
          </a:blip>
          <a:srcRect b="29418" l="14237" r="12184" t="16780"/>
          <a:stretch/>
        </p:blipFill>
        <p:spPr>
          <a:xfrm>
            <a:off x="4773938" y="2648550"/>
            <a:ext cx="585538" cy="428127"/>
          </a:xfrm>
          <a:prstGeom prst="rect">
            <a:avLst/>
          </a:prstGeom>
          <a:noFill/>
          <a:ln>
            <a:noFill/>
          </a:ln>
        </p:spPr>
      </p:pic>
      <p:pic>
        <p:nvPicPr>
          <p:cNvPr id="149" name="Google Shape;149;p15"/>
          <p:cNvPicPr preferRelativeResize="0"/>
          <p:nvPr/>
        </p:nvPicPr>
        <p:blipFill rotWithShape="1">
          <a:blip r:embed="rId6">
            <a:alphaModFix/>
          </a:blip>
          <a:srcRect b="29418" l="14237" r="12184" t="16780"/>
          <a:stretch/>
        </p:blipFill>
        <p:spPr>
          <a:xfrm>
            <a:off x="5882763" y="2648550"/>
            <a:ext cx="585538" cy="428127"/>
          </a:xfrm>
          <a:prstGeom prst="rect">
            <a:avLst/>
          </a:prstGeom>
          <a:noFill/>
          <a:ln>
            <a:noFill/>
          </a:ln>
        </p:spPr>
      </p:pic>
      <p:pic>
        <p:nvPicPr>
          <p:cNvPr id="150" name="Google Shape;150;p15"/>
          <p:cNvPicPr preferRelativeResize="0"/>
          <p:nvPr/>
        </p:nvPicPr>
        <p:blipFill rotWithShape="1">
          <a:blip r:embed="rId8">
            <a:alphaModFix/>
          </a:blip>
          <a:srcRect b="15931" l="14264" r="13658" t="0"/>
          <a:stretch/>
        </p:blipFill>
        <p:spPr>
          <a:xfrm>
            <a:off x="7169050" y="2648550"/>
            <a:ext cx="394824" cy="460476"/>
          </a:xfrm>
          <a:prstGeom prst="rect">
            <a:avLst/>
          </a:prstGeom>
          <a:noFill/>
          <a:ln>
            <a:noFill/>
          </a:ln>
        </p:spPr>
      </p:pic>
      <p:pic>
        <p:nvPicPr>
          <p:cNvPr id="151" name="Google Shape;151;p15"/>
          <p:cNvPicPr preferRelativeResize="0"/>
          <p:nvPr/>
        </p:nvPicPr>
        <p:blipFill rotWithShape="1">
          <a:blip r:embed="rId8">
            <a:alphaModFix/>
          </a:blip>
          <a:srcRect b="15931" l="14264" r="13658" t="0"/>
          <a:stretch/>
        </p:blipFill>
        <p:spPr>
          <a:xfrm>
            <a:off x="8281701" y="2648550"/>
            <a:ext cx="394824" cy="460476"/>
          </a:xfrm>
          <a:prstGeom prst="rect">
            <a:avLst/>
          </a:prstGeom>
          <a:noFill/>
          <a:ln>
            <a:noFill/>
          </a:ln>
        </p:spPr>
      </p:pic>
      <p:cxnSp>
        <p:nvCxnSpPr>
          <p:cNvPr id="152" name="Google Shape;152;p15"/>
          <p:cNvCxnSpPr/>
          <p:nvPr/>
        </p:nvCxnSpPr>
        <p:spPr>
          <a:xfrm>
            <a:off x="2607750" y="3467838"/>
            <a:ext cx="413400" cy="0"/>
          </a:xfrm>
          <a:prstGeom prst="straightConnector1">
            <a:avLst/>
          </a:prstGeom>
          <a:noFill/>
          <a:ln cap="flat" cmpd="sng" w="9525">
            <a:solidFill>
              <a:schemeClr val="dk2"/>
            </a:solidFill>
            <a:prstDash val="solid"/>
            <a:round/>
            <a:headEnd len="med" w="med" type="none"/>
            <a:tailEnd len="med" w="med" type="none"/>
          </a:ln>
        </p:spPr>
      </p:cxnSp>
      <p:cxnSp>
        <p:nvCxnSpPr>
          <p:cNvPr id="153" name="Google Shape;153;p15"/>
          <p:cNvCxnSpPr/>
          <p:nvPr/>
        </p:nvCxnSpPr>
        <p:spPr>
          <a:xfrm>
            <a:off x="3651975" y="3467838"/>
            <a:ext cx="413400" cy="0"/>
          </a:xfrm>
          <a:prstGeom prst="straightConnector1">
            <a:avLst/>
          </a:prstGeom>
          <a:noFill/>
          <a:ln cap="flat" cmpd="sng" w="9525">
            <a:solidFill>
              <a:schemeClr val="dk2"/>
            </a:solidFill>
            <a:prstDash val="solid"/>
            <a:round/>
            <a:headEnd len="med" w="med" type="none"/>
            <a:tailEnd len="med" w="med" type="none"/>
          </a:ln>
        </p:spPr>
      </p:cxnSp>
      <p:cxnSp>
        <p:nvCxnSpPr>
          <p:cNvPr id="154" name="Google Shape;154;p15"/>
          <p:cNvCxnSpPr/>
          <p:nvPr/>
        </p:nvCxnSpPr>
        <p:spPr>
          <a:xfrm>
            <a:off x="4860000" y="3467838"/>
            <a:ext cx="413400" cy="0"/>
          </a:xfrm>
          <a:prstGeom prst="straightConnector1">
            <a:avLst/>
          </a:prstGeom>
          <a:noFill/>
          <a:ln cap="flat" cmpd="sng" w="9525">
            <a:solidFill>
              <a:schemeClr val="dk2"/>
            </a:solidFill>
            <a:prstDash val="solid"/>
            <a:round/>
            <a:headEnd len="med" w="med" type="none"/>
            <a:tailEnd len="med" w="med" type="none"/>
          </a:ln>
        </p:spPr>
      </p:cxnSp>
      <p:cxnSp>
        <p:nvCxnSpPr>
          <p:cNvPr id="155" name="Google Shape;155;p15"/>
          <p:cNvCxnSpPr/>
          <p:nvPr/>
        </p:nvCxnSpPr>
        <p:spPr>
          <a:xfrm>
            <a:off x="6036925" y="3467838"/>
            <a:ext cx="413400" cy="0"/>
          </a:xfrm>
          <a:prstGeom prst="straightConnector1">
            <a:avLst/>
          </a:prstGeom>
          <a:noFill/>
          <a:ln cap="flat" cmpd="sng" w="9525">
            <a:solidFill>
              <a:schemeClr val="dk2"/>
            </a:solidFill>
            <a:prstDash val="solid"/>
            <a:round/>
            <a:headEnd len="med" w="med" type="none"/>
            <a:tailEnd len="med" w="med" type="none"/>
          </a:ln>
        </p:spPr>
      </p:cxnSp>
      <p:cxnSp>
        <p:nvCxnSpPr>
          <p:cNvPr id="156" name="Google Shape;156;p15"/>
          <p:cNvCxnSpPr/>
          <p:nvPr/>
        </p:nvCxnSpPr>
        <p:spPr>
          <a:xfrm>
            <a:off x="7159763" y="3467838"/>
            <a:ext cx="413400" cy="0"/>
          </a:xfrm>
          <a:prstGeom prst="straightConnector1">
            <a:avLst/>
          </a:prstGeom>
          <a:noFill/>
          <a:ln cap="flat" cmpd="sng" w="9525">
            <a:solidFill>
              <a:schemeClr val="dk2"/>
            </a:solidFill>
            <a:prstDash val="solid"/>
            <a:round/>
            <a:headEnd len="med" w="med" type="none"/>
            <a:tailEnd len="med" w="med" type="none"/>
          </a:ln>
        </p:spPr>
      </p:cxnSp>
      <p:cxnSp>
        <p:nvCxnSpPr>
          <p:cNvPr id="157" name="Google Shape;157;p15"/>
          <p:cNvCxnSpPr/>
          <p:nvPr/>
        </p:nvCxnSpPr>
        <p:spPr>
          <a:xfrm>
            <a:off x="8272413" y="3467838"/>
            <a:ext cx="413400" cy="0"/>
          </a:xfrm>
          <a:prstGeom prst="straightConnector1">
            <a:avLst/>
          </a:prstGeom>
          <a:noFill/>
          <a:ln cap="flat" cmpd="sng" w="9525">
            <a:solidFill>
              <a:schemeClr val="dk2"/>
            </a:solidFill>
            <a:prstDash val="solid"/>
            <a:round/>
            <a:headEnd len="med" w="med" type="none"/>
            <a:tailEnd len="med" w="med" type="none"/>
          </a:ln>
        </p:spPr>
      </p:cxnSp>
      <p:sp>
        <p:nvSpPr>
          <p:cNvPr id="158" name="Google Shape;158;p15"/>
          <p:cNvSpPr txBox="1"/>
          <p:nvPr/>
        </p:nvSpPr>
        <p:spPr>
          <a:xfrm>
            <a:off x="1186200" y="3311550"/>
            <a:ext cx="1123200" cy="257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lang="en" sz="1000">
                <a:latin typeface="Georgia"/>
                <a:ea typeface="Georgia"/>
                <a:cs typeface="Georgia"/>
                <a:sym typeface="Georgia"/>
              </a:rPr>
              <a:t>How much space between rows?</a:t>
            </a:r>
            <a:endParaRPr sz="1000">
              <a:latin typeface="Georgia"/>
              <a:ea typeface="Georgia"/>
              <a:cs typeface="Georgia"/>
              <a:sym typeface="Georgia"/>
            </a:endParaRPr>
          </a:p>
        </p:txBody>
      </p:sp>
      <p:sp>
        <p:nvSpPr>
          <p:cNvPr id="159" name="Google Shape;159;p15"/>
          <p:cNvSpPr txBox="1"/>
          <p:nvPr/>
        </p:nvSpPr>
        <p:spPr>
          <a:xfrm>
            <a:off x="1186200" y="4291475"/>
            <a:ext cx="1123200" cy="257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lang="en" sz="1000">
                <a:latin typeface="Georgia"/>
                <a:ea typeface="Georgia"/>
                <a:cs typeface="Georgia"/>
                <a:sym typeface="Georgia"/>
              </a:rPr>
              <a:t>How much space between each tree?</a:t>
            </a:r>
            <a:endParaRPr sz="1000">
              <a:latin typeface="Georgia"/>
              <a:ea typeface="Georgia"/>
              <a:cs typeface="Georgia"/>
              <a:sym typeface="Georgia"/>
            </a:endParaRPr>
          </a:p>
        </p:txBody>
      </p:sp>
      <p:cxnSp>
        <p:nvCxnSpPr>
          <p:cNvPr id="160" name="Google Shape;160;p15"/>
          <p:cNvCxnSpPr/>
          <p:nvPr/>
        </p:nvCxnSpPr>
        <p:spPr>
          <a:xfrm rot="10800000">
            <a:off x="2800750" y="3510650"/>
            <a:ext cx="0" cy="332400"/>
          </a:xfrm>
          <a:prstGeom prst="straightConnector1">
            <a:avLst/>
          </a:prstGeom>
          <a:noFill/>
          <a:ln cap="flat" cmpd="sng" w="9525">
            <a:solidFill>
              <a:schemeClr val="dk2"/>
            </a:solidFill>
            <a:prstDash val="solid"/>
            <a:round/>
            <a:headEnd len="med" w="med" type="none"/>
            <a:tailEnd len="med" w="med" type="triangle"/>
          </a:ln>
        </p:spPr>
      </p:cxnSp>
      <p:cxnSp>
        <p:nvCxnSpPr>
          <p:cNvPr id="161" name="Google Shape;161;p15"/>
          <p:cNvCxnSpPr/>
          <p:nvPr/>
        </p:nvCxnSpPr>
        <p:spPr>
          <a:xfrm rot="10800000">
            <a:off x="3828600" y="3510650"/>
            <a:ext cx="0" cy="332400"/>
          </a:xfrm>
          <a:prstGeom prst="straightConnector1">
            <a:avLst/>
          </a:prstGeom>
          <a:noFill/>
          <a:ln cap="flat" cmpd="sng" w="9525">
            <a:solidFill>
              <a:schemeClr val="dk2"/>
            </a:solidFill>
            <a:prstDash val="solid"/>
            <a:round/>
            <a:headEnd len="med" w="med" type="none"/>
            <a:tailEnd len="med" w="med" type="triangle"/>
          </a:ln>
        </p:spPr>
      </p:cxnSp>
      <p:cxnSp>
        <p:nvCxnSpPr>
          <p:cNvPr id="162" name="Google Shape;162;p15"/>
          <p:cNvCxnSpPr/>
          <p:nvPr/>
        </p:nvCxnSpPr>
        <p:spPr>
          <a:xfrm rot="10800000">
            <a:off x="5095950" y="3510650"/>
            <a:ext cx="0" cy="332400"/>
          </a:xfrm>
          <a:prstGeom prst="straightConnector1">
            <a:avLst/>
          </a:prstGeom>
          <a:noFill/>
          <a:ln cap="flat" cmpd="sng" w="9525">
            <a:solidFill>
              <a:schemeClr val="dk2"/>
            </a:solidFill>
            <a:prstDash val="solid"/>
            <a:round/>
            <a:headEnd len="med" w="med" type="none"/>
            <a:tailEnd len="med" w="med" type="triangle"/>
          </a:ln>
        </p:spPr>
      </p:cxnSp>
      <p:cxnSp>
        <p:nvCxnSpPr>
          <p:cNvPr id="163" name="Google Shape;163;p15"/>
          <p:cNvCxnSpPr/>
          <p:nvPr/>
        </p:nvCxnSpPr>
        <p:spPr>
          <a:xfrm rot="10800000">
            <a:off x="6229750" y="3510650"/>
            <a:ext cx="0" cy="332400"/>
          </a:xfrm>
          <a:prstGeom prst="straightConnector1">
            <a:avLst/>
          </a:prstGeom>
          <a:noFill/>
          <a:ln cap="flat" cmpd="sng" w="9525">
            <a:solidFill>
              <a:schemeClr val="dk2"/>
            </a:solidFill>
            <a:prstDash val="solid"/>
            <a:round/>
            <a:headEnd len="med" w="med" type="none"/>
            <a:tailEnd len="med" w="med" type="triangle"/>
          </a:ln>
        </p:spPr>
      </p:cxnSp>
      <p:cxnSp>
        <p:nvCxnSpPr>
          <p:cNvPr id="164" name="Google Shape;164;p15"/>
          <p:cNvCxnSpPr/>
          <p:nvPr/>
        </p:nvCxnSpPr>
        <p:spPr>
          <a:xfrm rot="10800000">
            <a:off x="7366463" y="3510650"/>
            <a:ext cx="0" cy="332400"/>
          </a:xfrm>
          <a:prstGeom prst="straightConnector1">
            <a:avLst/>
          </a:prstGeom>
          <a:noFill/>
          <a:ln cap="flat" cmpd="sng" w="9525">
            <a:solidFill>
              <a:schemeClr val="dk2"/>
            </a:solidFill>
            <a:prstDash val="solid"/>
            <a:round/>
            <a:headEnd len="med" w="med" type="none"/>
            <a:tailEnd len="med" w="med" type="triangle"/>
          </a:ln>
        </p:spPr>
      </p:cxnSp>
      <p:cxnSp>
        <p:nvCxnSpPr>
          <p:cNvPr id="165" name="Google Shape;165;p15"/>
          <p:cNvCxnSpPr/>
          <p:nvPr/>
        </p:nvCxnSpPr>
        <p:spPr>
          <a:xfrm rot="10800000">
            <a:off x="8479113" y="3510650"/>
            <a:ext cx="0" cy="332400"/>
          </a:xfrm>
          <a:prstGeom prst="straightConnector1">
            <a:avLst/>
          </a:prstGeom>
          <a:noFill/>
          <a:ln cap="flat" cmpd="sng" w="9525">
            <a:solidFill>
              <a:schemeClr val="dk2"/>
            </a:solidFill>
            <a:prstDash val="solid"/>
            <a:round/>
            <a:headEnd len="med" w="med" type="none"/>
            <a:tailEnd len="med" w="med" type="triangle"/>
          </a:ln>
        </p:spPr>
      </p:cxnSp>
      <p:cxnSp>
        <p:nvCxnSpPr>
          <p:cNvPr id="166" name="Google Shape;166;p15"/>
          <p:cNvCxnSpPr/>
          <p:nvPr/>
        </p:nvCxnSpPr>
        <p:spPr>
          <a:xfrm>
            <a:off x="3056525" y="4725475"/>
            <a:ext cx="370800" cy="0"/>
          </a:xfrm>
          <a:prstGeom prst="straightConnector1">
            <a:avLst/>
          </a:prstGeom>
          <a:noFill/>
          <a:ln cap="flat" cmpd="sng" w="9525">
            <a:solidFill>
              <a:schemeClr val="dk2"/>
            </a:solidFill>
            <a:prstDash val="solid"/>
            <a:round/>
            <a:headEnd len="med" w="med" type="none"/>
            <a:tailEnd len="med" w="med" type="triangle"/>
          </a:ln>
        </p:spPr>
      </p:cxnSp>
      <p:cxnSp>
        <p:nvCxnSpPr>
          <p:cNvPr id="167" name="Google Shape;167;p15"/>
          <p:cNvCxnSpPr/>
          <p:nvPr/>
        </p:nvCxnSpPr>
        <p:spPr>
          <a:xfrm>
            <a:off x="4213725" y="4725475"/>
            <a:ext cx="370800" cy="0"/>
          </a:xfrm>
          <a:prstGeom prst="straightConnector1">
            <a:avLst/>
          </a:prstGeom>
          <a:noFill/>
          <a:ln cap="flat" cmpd="sng" w="9525">
            <a:solidFill>
              <a:schemeClr val="dk2"/>
            </a:solidFill>
            <a:prstDash val="solid"/>
            <a:round/>
            <a:headEnd len="med" w="med" type="none"/>
            <a:tailEnd len="med" w="med" type="triangle"/>
          </a:ln>
        </p:spPr>
      </p:cxnSp>
      <p:cxnSp>
        <p:nvCxnSpPr>
          <p:cNvPr id="168" name="Google Shape;168;p15"/>
          <p:cNvCxnSpPr/>
          <p:nvPr/>
        </p:nvCxnSpPr>
        <p:spPr>
          <a:xfrm>
            <a:off x="5415850" y="4725475"/>
            <a:ext cx="370800" cy="0"/>
          </a:xfrm>
          <a:prstGeom prst="straightConnector1">
            <a:avLst/>
          </a:prstGeom>
          <a:noFill/>
          <a:ln cap="flat" cmpd="sng" w="9525">
            <a:solidFill>
              <a:schemeClr val="dk2"/>
            </a:solidFill>
            <a:prstDash val="solid"/>
            <a:round/>
            <a:headEnd len="med" w="med" type="none"/>
            <a:tailEnd len="med" w="med" type="triangle"/>
          </a:ln>
        </p:spPr>
      </p:cxnSp>
      <p:cxnSp>
        <p:nvCxnSpPr>
          <p:cNvPr id="169" name="Google Shape;169;p15"/>
          <p:cNvCxnSpPr/>
          <p:nvPr/>
        </p:nvCxnSpPr>
        <p:spPr>
          <a:xfrm>
            <a:off x="6694025" y="4725475"/>
            <a:ext cx="370800" cy="0"/>
          </a:xfrm>
          <a:prstGeom prst="straightConnector1">
            <a:avLst/>
          </a:prstGeom>
          <a:noFill/>
          <a:ln cap="flat" cmpd="sng" w="9525">
            <a:solidFill>
              <a:schemeClr val="dk2"/>
            </a:solidFill>
            <a:prstDash val="solid"/>
            <a:round/>
            <a:headEnd len="med" w="med" type="none"/>
            <a:tailEnd len="med" w="med" type="triangle"/>
          </a:ln>
        </p:spPr>
      </p:cxnSp>
      <p:cxnSp>
        <p:nvCxnSpPr>
          <p:cNvPr id="170" name="Google Shape;170;p15"/>
          <p:cNvCxnSpPr/>
          <p:nvPr/>
        </p:nvCxnSpPr>
        <p:spPr>
          <a:xfrm>
            <a:off x="7831975" y="4725475"/>
            <a:ext cx="370800" cy="0"/>
          </a:xfrm>
          <a:prstGeom prst="straightConnector1">
            <a:avLst/>
          </a:prstGeom>
          <a:noFill/>
          <a:ln cap="flat" cmpd="sng" w="9525">
            <a:solidFill>
              <a:schemeClr val="dk2"/>
            </a:solidFill>
            <a:prstDash val="solid"/>
            <a:round/>
            <a:headEnd len="med" w="med" type="none"/>
            <a:tailEnd len="med" w="med" type="triangle"/>
          </a:ln>
        </p:spPr>
      </p:cxnSp>
      <p:cxnSp>
        <p:nvCxnSpPr>
          <p:cNvPr id="171" name="Google Shape;171;p15"/>
          <p:cNvCxnSpPr/>
          <p:nvPr/>
        </p:nvCxnSpPr>
        <p:spPr>
          <a:xfrm>
            <a:off x="1500575" y="2313725"/>
            <a:ext cx="370800" cy="0"/>
          </a:xfrm>
          <a:prstGeom prst="straightConnector1">
            <a:avLst/>
          </a:prstGeom>
          <a:noFill/>
          <a:ln cap="flat" cmpd="sng" w="9525">
            <a:solidFill>
              <a:schemeClr val="dk2"/>
            </a:solidFill>
            <a:prstDash val="solid"/>
            <a:round/>
            <a:headEnd len="med" w="med" type="none"/>
            <a:tailEnd len="med" w="med" type="triangle"/>
          </a:ln>
        </p:spPr>
      </p:cxnSp>
      <p:cxnSp>
        <p:nvCxnSpPr>
          <p:cNvPr id="172" name="Google Shape;172;p15"/>
          <p:cNvCxnSpPr/>
          <p:nvPr/>
        </p:nvCxnSpPr>
        <p:spPr>
          <a:xfrm>
            <a:off x="3698700" y="2313725"/>
            <a:ext cx="3708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6" name="Shape 176"/>
        <p:cNvGrpSpPr/>
        <p:nvPr/>
      </p:nvGrpSpPr>
      <p:grpSpPr>
        <a:xfrm>
          <a:off x="0" y="0"/>
          <a:ext cx="0" cy="0"/>
          <a:chOff x="0" y="0"/>
          <a:chExt cx="0" cy="0"/>
        </a:xfrm>
      </p:grpSpPr>
      <p:pic>
        <p:nvPicPr>
          <p:cNvPr id="177" name="Google Shape;177;p16" title="DSC02515.JPG"/>
          <p:cNvPicPr preferRelativeResize="0"/>
          <p:nvPr/>
        </p:nvPicPr>
        <p:blipFill rotWithShape="1">
          <a:blip r:embed="rId3">
            <a:alphaModFix amt="54000"/>
          </a:blip>
          <a:srcRect b="15604" l="0" r="0" t="0"/>
          <a:stretch/>
        </p:blipFill>
        <p:spPr>
          <a:xfrm>
            <a:off x="0" y="0"/>
            <a:ext cx="9144003" cy="5143501"/>
          </a:xfrm>
          <a:prstGeom prst="rect">
            <a:avLst/>
          </a:prstGeom>
          <a:noFill/>
          <a:ln>
            <a:noFill/>
          </a:ln>
        </p:spPr>
      </p:pic>
      <p:sp>
        <p:nvSpPr>
          <p:cNvPr id="178" name="Google Shape;178;p16"/>
          <p:cNvSpPr txBox="1"/>
          <p:nvPr/>
        </p:nvSpPr>
        <p:spPr>
          <a:xfrm>
            <a:off x="2515800" y="2656675"/>
            <a:ext cx="4112400" cy="187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000">
                <a:solidFill>
                  <a:schemeClr val="lt1"/>
                </a:solidFill>
                <a:latin typeface="Georgia"/>
                <a:ea typeface="Georgia"/>
                <a:cs typeface="Georgia"/>
                <a:sym typeface="Georgia"/>
              </a:rPr>
              <a:t>www.niederfarms.com</a:t>
            </a:r>
            <a:endParaRPr sz="1000">
              <a:solidFill>
                <a:schemeClr val="lt1"/>
              </a:solidFill>
              <a:latin typeface="Georgia"/>
              <a:ea typeface="Georgia"/>
              <a:cs typeface="Georgia"/>
              <a:sym typeface="Georgia"/>
            </a:endParaRPr>
          </a:p>
        </p:txBody>
      </p:sp>
      <p:pic>
        <p:nvPicPr>
          <p:cNvPr id="179" name="Google Shape;179;p16"/>
          <p:cNvPicPr preferRelativeResize="0"/>
          <p:nvPr/>
        </p:nvPicPr>
        <p:blipFill rotWithShape="1">
          <a:blip r:embed="rId4">
            <a:alphaModFix/>
          </a:blip>
          <a:srcRect b="15448" l="14662" r="18015" t="15490"/>
          <a:stretch/>
        </p:blipFill>
        <p:spPr>
          <a:xfrm>
            <a:off x="4209788" y="1742987"/>
            <a:ext cx="724424" cy="743126"/>
          </a:xfrm>
          <a:prstGeom prst="rect">
            <a:avLst/>
          </a:prstGeom>
          <a:noFill/>
          <a:ln>
            <a:noFill/>
          </a:ln>
        </p:spPr>
      </p:pic>
      <p:grpSp>
        <p:nvGrpSpPr>
          <p:cNvPr id="180" name="Google Shape;180;p16"/>
          <p:cNvGrpSpPr/>
          <p:nvPr/>
        </p:nvGrpSpPr>
        <p:grpSpPr>
          <a:xfrm>
            <a:off x="4015275" y="2879750"/>
            <a:ext cx="1168825" cy="187500"/>
            <a:chOff x="4015275" y="3336950"/>
            <a:chExt cx="1168825" cy="187500"/>
          </a:xfrm>
        </p:grpSpPr>
        <p:pic>
          <p:nvPicPr>
            <p:cNvPr id="181" name="Google Shape;181;p16"/>
            <p:cNvPicPr preferRelativeResize="0"/>
            <p:nvPr/>
          </p:nvPicPr>
          <p:blipFill>
            <a:blip r:embed="rId5">
              <a:alphaModFix/>
            </a:blip>
            <a:stretch>
              <a:fillRect/>
            </a:stretch>
          </p:blipFill>
          <p:spPr>
            <a:xfrm>
              <a:off x="4015275" y="3365995"/>
              <a:ext cx="129413" cy="129409"/>
            </a:xfrm>
            <a:prstGeom prst="rect">
              <a:avLst/>
            </a:prstGeom>
            <a:noFill/>
            <a:ln>
              <a:noFill/>
            </a:ln>
          </p:spPr>
        </p:pic>
        <p:sp>
          <p:nvSpPr>
            <p:cNvPr id="182" name="Google Shape;182;p16"/>
            <p:cNvSpPr txBox="1"/>
            <p:nvPr/>
          </p:nvSpPr>
          <p:spPr>
            <a:xfrm>
              <a:off x="4345600" y="3336950"/>
              <a:ext cx="838500" cy="187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chemeClr val="lt1"/>
                  </a:solidFill>
                  <a:latin typeface="Georgia"/>
                  <a:ea typeface="Georgia"/>
                  <a:cs typeface="Georgia"/>
                  <a:sym typeface="Georgia"/>
                </a:rPr>
                <a:t>@niederfarms</a:t>
              </a:r>
              <a:endParaRPr sz="1000">
                <a:solidFill>
                  <a:schemeClr val="lt1"/>
                </a:solidFill>
                <a:latin typeface="Georgia"/>
                <a:ea typeface="Georgia"/>
                <a:cs typeface="Georgia"/>
                <a:sym typeface="Georgia"/>
              </a:endParaRPr>
            </a:p>
          </p:txBody>
        </p:sp>
        <p:pic>
          <p:nvPicPr>
            <p:cNvPr id="183" name="Google Shape;183;p16"/>
            <p:cNvPicPr preferRelativeResize="0"/>
            <p:nvPr/>
          </p:nvPicPr>
          <p:blipFill rotWithShape="1">
            <a:blip r:embed="rId6">
              <a:alphaModFix/>
            </a:blip>
            <a:srcRect b="17375" l="20461" r="19708" t="16002"/>
            <a:stretch/>
          </p:blipFill>
          <p:spPr>
            <a:xfrm>
              <a:off x="4180438" y="3358652"/>
              <a:ext cx="129413" cy="144096"/>
            </a:xfrm>
            <a:prstGeom prst="rect">
              <a:avLst/>
            </a:prstGeom>
            <a:noFill/>
            <a:ln>
              <a:noFill/>
            </a:ln>
          </p:spPr>
        </p:pic>
      </p:grpSp>
      <p:sp>
        <p:nvSpPr>
          <p:cNvPr id="184" name="Google Shape;184;p16"/>
          <p:cNvSpPr txBox="1"/>
          <p:nvPr/>
        </p:nvSpPr>
        <p:spPr>
          <a:xfrm>
            <a:off x="881075" y="3723475"/>
            <a:ext cx="7608000" cy="385500"/>
          </a:xfrm>
          <a:prstGeom prst="rect">
            <a:avLst/>
          </a:prstGeom>
          <a:noFill/>
          <a:ln>
            <a:noFill/>
          </a:ln>
        </p:spPr>
        <p:txBody>
          <a:bodyPr anchorCtr="0" anchor="t" bIns="0" lIns="0" spcFirstLastPara="1" rIns="0" wrap="square" tIns="0">
            <a:noAutofit/>
          </a:bodyPr>
          <a:lstStyle/>
          <a:p>
            <a:pPr indent="0" lvl="0" marL="101600" rtl="0" algn="ctr">
              <a:lnSpc>
                <a:spcPct val="115000"/>
              </a:lnSpc>
              <a:spcBef>
                <a:spcPts val="0"/>
              </a:spcBef>
              <a:spcAft>
                <a:spcPts val="0"/>
              </a:spcAft>
              <a:buNone/>
            </a:pPr>
            <a:r>
              <a:rPr i="1" lang="en" sz="700">
                <a:solidFill>
                  <a:schemeClr val="lt1"/>
                </a:solidFill>
                <a:latin typeface="Georgia"/>
                <a:ea typeface="Georgia"/>
                <a:cs typeface="Georgia"/>
                <a:sym typeface="Georgia"/>
              </a:rPr>
              <a:t>This material is based upon work that is supported by the National Institute of Food and Agriculture, U.S. Department of Agriculture, under agreement number 3002-11032-00099876 through the North Central Region SARE program under project number FNC22-1386. USDA is an equal opportunity employer and service provider. Any opinions, findings, conclusions, or recommendations expressed in this publication are those of the author(s) and should not be construed to represent any official USDA or U.S. Government determination or policy.</a:t>
            </a:r>
            <a:endParaRPr i="1" sz="700">
              <a:solidFill>
                <a:schemeClr val="lt1"/>
              </a:solidFill>
              <a:latin typeface="Georgia"/>
              <a:ea typeface="Georgia"/>
              <a:cs typeface="Georgia"/>
              <a:sym typeface="Georgia"/>
            </a:endParaRPr>
          </a:p>
        </p:txBody>
      </p:sp>
      <p:pic>
        <p:nvPicPr>
          <p:cNvPr id="185" name="Google Shape;185;p16" title="SARE Logo.png"/>
          <p:cNvPicPr preferRelativeResize="0"/>
          <p:nvPr/>
        </p:nvPicPr>
        <p:blipFill>
          <a:blip r:embed="rId7">
            <a:alphaModFix/>
          </a:blip>
          <a:stretch>
            <a:fillRect/>
          </a:stretch>
        </p:blipFill>
        <p:spPr>
          <a:xfrm>
            <a:off x="4306540" y="4228509"/>
            <a:ext cx="530924" cy="4570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