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8404800" cy="38404800"/>
  <p:notesSz cx="36118800" cy="40690800"/>
  <p:defaultTextStyle>
    <a:defPPr>
      <a:defRPr lang="en-US"/>
    </a:defPPr>
    <a:lvl1pPr marL="0" algn="l" defTabSz="4951651" rtl="0" eaLnBrk="1" latinLnBrk="0" hangingPunct="1">
      <a:defRPr sz="9800" kern="1200">
        <a:solidFill>
          <a:schemeClr val="tx1"/>
        </a:solidFill>
        <a:latin typeface="+mn-lt"/>
        <a:ea typeface="+mn-ea"/>
        <a:cs typeface="+mn-cs"/>
      </a:defRPr>
    </a:lvl1pPr>
    <a:lvl2pPr marL="2475825" algn="l" defTabSz="4951651" rtl="0" eaLnBrk="1" latinLnBrk="0" hangingPunct="1">
      <a:defRPr sz="9800" kern="1200">
        <a:solidFill>
          <a:schemeClr val="tx1"/>
        </a:solidFill>
        <a:latin typeface="+mn-lt"/>
        <a:ea typeface="+mn-ea"/>
        <a:cs typeface="+mn-cs"/>
      </a:defRPr>
    </a:lvl2pPr>
    <a:lvl3pPr marL="4951651" algn="l" defTabSz="4951651" rtl="0" eaLnBrk="1" latinLnBrk="0" hangingPunct="1">
      <a:defRPr sz="9800" kern="1200">
        <a:solidFill>
          <a:schemeClr val="tx1"/>
        </a:solidFill>
        <a:latin typeface="+mn-lt"/>
        <a:ea typeface="+mn-ea"/>
        <a:cs typeface="+mn-cs"/>
      </a:defRPr>
    </a:lvl3pPr>
    <a:lvl4pPr marL="7427477" algn="l" defTabSz="4951651" rtl="0" eaLnBrk="1" latinLnBrk="0" hangingPunct="1">
      <a:defRPr sz="9800" kern="1200">
        <a:solidFill>
          <a:schemeClr val="tx1"/>
        </a:solidFill>
        <a:latin typeface="+mn-lt"/>
        <a:ea typeface="+mn-ea"/>
        <a:cs typeface="+mn-cs"/>
      </a:defRPr>
    </a:lvl4pPr>
    <a:lvl5pPr marL="9903303" algn="l" defTabSz="4951651" rtl="0" eaLnBrk="1" latinLnBrk="0" hangingPunct="1">
      <a:defRPr sz="9800" kern="1200">
        <a:solidFill>
          <a:schemeClr val="tx1"/>
        </a:solidFill>
        <a:latin typeface="+mn-lt"/>
        <a:ea typeface="+mn-ea"/>
        <a:cs typeface="+mn-cs"/>
      </a:defRPr>
    </a:lvl5pPr>
    <a:lvl6pPr marL="12379128" algn="l" defTabSz="4951651" rtl="0" eaLnBrk="1" latinLnBrk="0" hangingPunct="1">
      <a:defRPr sz="9800" kern="1200">
        <a:solidFill>
          <a:schemeClr val="tx1"/>
        </a:solidFill>
        <a:latin typeface="+mn-lt"/>
        <a:ea typeface="+mn-ea"/>
        <a:cs typeface="+mn-cs"/>
      </a:defRPr>
    </a:lvl6pPr>
    <a:lvl7pPr marL="14854954" algn="l" defTabSz="4951651" rtl="0" eaLnBrk="1" latinLnBrk="0" hangingPunct="1">
      <a:defRPr sz="9800" kern="1200">
        <a:solidFill>
          <a:schemeClr val="tx1"/>
        </a:solidFill>
        <a:latin typeface="+mn-lt"/>
        <a:ea typeface="+mn-ea"/>
        <a:cs typeface="+mn-cs"/>
      </a:defRPr>
    </a:lvl7pPr>
    <a:lvl8pPr marL="17330779" algn="l" defTabSz="4951651" rtl="0" eaLnBrk="1" latinLnBrk="0" hangingPunct="1">
      <a:defRPr sz="9800" kern="1200">
        <a:solidFill>
          <a:schemeClr val="tx1"/>
        </a:solidFill>
        <a:latin typeface="+mn-lt"/>
        <a:ea typeface="+mn-ea"/>
        <a:cs typeface="+mn-cs"/>
      </a:defRPr>
    </a:lvl8pPr>
    <a:lvl9pPr marL="19806605" algn="l" defTabSz="4951651" rtl="0" eaLnBrk="1" latinLnBrk="0" hangingPunct="1">
      <a:defRPr sz="9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0" d="100"/>
          <a:sy n="30" d="100"/>
        </p:scale>
        <p:origin x="-996" y="-78"/>
      </p:cViewPr>
      <p:guideLst>
        <p:guide orient="horz" pos="12096"/>
        <p:guide pos="12096"/>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5651480" cy="2034540"/>
          </a:xfrm>
          <a:prstGeom prst="rect">
            <a:avLst/>
          </a:prstGeom>
        </p:spPr>
        <p:txBody>
          <a:bodyPr vert="horz" lIns="438912" tIns="219456" rIns="438912" bIns="219456" rtlCol="0"/>
          <a:lstStyle>
            <a:lvl1pPr algn="l">
              <a:defRPr sz="5800"/>
            </a:lvl1pPr>
          </a:lstStyle>
          <a:p>
            <a:endParaRPr lang="en-US"/>
          </a:p>
        </p:txBody>
      </p:sp>
      <p:sp>
        <p:nvSpPr>
          <p:cNvPr id="3" name="Date Placeholder 2"/>
          <p:cNvSpPr>
            <a:spLocks noGrp="1"/>
          </p:cNvSpPr>
          <p:nvPr>
            <p:ph type="dt" idx="1"/>
          </p:nvPr>
        </p:nvSpPr>
        <p:spPr>
          <a:xfrm>
            <a:off x="20458962" y="0"/>
            <a:ext cx="15651480" cy="2034540"/>
          </a:xfrm>
          <a:prstGeom prst="rect">
            <a:avLst/>
          </a:prstGeom>
        </p:spPr>
        <p:txBody>
          <a:bodyPr vert="horz" lIns="438912" tIns="219456" rIns="438912" bIns="219456" rtlCol="0"/>
          <a:lstStyle>
            <a:lvl1pPr algn="r">
              <a:defRPr sz="5800"/>
            </a:lvl1pPr>
          </a:lstStyle>
          <a:p>
            <a:fld id="{D55B1570-8860-403D-A5F8-D873ABDB3095}" type="datetimeFigureOut">
              <a:rPr lang="en-US" smtClean="0"/>
              <a:pPr/>
              <a:t>6/22/2012</a:t>
            </a:fld>
            <a:endParaRPr lang="en-US"/>
          </a:p>
        </p:txBody>
      </p:sp>
      <p:sp>
        <p:nvSpPr>
          <p:cNvPr id="4" name="Slide Image Placeholder 3"/>
          <p:cNvSpPr>
            <a:spLocks noGrp="1" noRot="1" noChangeAspect="1"/>
          </p:cNvSpPr>
          <p:nvPr>
            <p:ph type="sldImg" idx="2"/>
          </p:nvPr>
        </p:nvSpPr>
        <p:spPr>
          <a:xfrm>
            <a:off x="10429875" y="3051175"/>
            <a:ext cx="15259050" cy="15259050"/>
          </a:xfrm>
          <a:prstGeom prst="rect">
            <a:avLst/>
          </a:prstGeom>
          <a:noFill/>
          <a:ln w="12700">
            <a:solidFill>
              <a:prstClr val="black"/>
            </a:solidFill>
          </a:ln>
        </p:spPr>
        <p:txBody>
          <a:bodyPr vert="horz" lIns="438912" tIns="219456" rIns="438912" bIns="219456" rtlCol="0" anchor="ctr"/>
          <a:lstStyle/>
          <a:p>
            <a:endParaRPr lang="en-US"/>
          </a:p>
        </p:txBody>
      </p:sp>
      <p:sp>
        <p:nvSpPr>
          <p:cNvPr id="5" name="Notes Placeholder 4"/>
          <p:cNvSpPr>
            <a:spLocks noGrp="1"/>
          </p:cNvSpPr>
          <p:nvPr>
            <p:ph type="body" sz="quarter" idx="3"/>
          </p:nvPr>
        </p:nvSpPr>
        <p:spPr>
          <a:xfrm>
            <a:off x="3611880" y="19328130"/>
            <a:ext cx="28895040" cy="18310860"/>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38649198"/>
            <a:ext cx="15651480" cy="2034540"/>
          </a:xfrm>
          <a:prstGeom prst="rect">
            <a:avLst/>
          </a:prstGeom>
        </p:spPr>
        <p:txBody>
          <a:bodyPr vert="horz" lIns="438912" tIns="219456" rIns="438912" bIns="219456" rtlCol="0" anchor="b"/>
          <a:lstStyle>
            <a:lvl1pPr algn="l">
              <a:defRPr sz="5800"/>
            </a:lvl1pPr>
          </a:lstStyle>
          <a:p>
            <a:endParaRPr lang="en-US"/>
          </a:p>
        </p:txBody>
      </p:sp>
      <p:sp>
        <p:nvSpPr>
          <p:cNvPr id="7" name="Slide Number Placeholder 6"/>
          <p:cNvSpPr>
            <a:spLocks noGrp="1"/>
          </p:cNvSpPr>
          <p:nvPr>
            <p:ph type="sldNum" sz="quarter" idx="5"/>
          </p:nvPr>
        </p:nvSpPr>
        <p:spPr>
          <a:xfrm>
            <a:off x="20458962" y="38649198"/>
            <a:ext cx="15651480" cy="2034540"/>
          </a:xfrm>
          <a:prstGeom prst="rect">
            <a:avLst/>
          </a:prstGeom>
        </p:spPr>
        <p:txBody>
          <a:bodyPr vert="horz" lIns="438912" tIns="219456" rIns="438912" bIns="219456" rtlCol="0" anchor="b"/>
          <a:lstStyle>
            <a:lvl1pPr algn="r">
              <a:defRPr sz="5800"/>
            </a:lvl1pPr>
          </a:lstStyle>
          <a:p>
            <a:fld id="{A7F0C5E7-F9B9-462A-89D4-5BB0B8A963E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951651" rtl="0" eaLnBrk="1" latinLnBrk="0" hangingPunct="1">
      <a:defRPr sz="6500" kern="1200">
        <a:solidFill>
          <a:schemeClr val="tx1"/>
        </a:solidFill>
        <a:latin typeface="+mn-lt"/>
        <a:ea typeface="+mn-ea"/>
        <a:cs typeface="+mn-cs"/>
      </a:defRPr>
    </a:lvl1pPr>
    <a:lvl2pPr marL="2475825" algn="l" defTabSz="4951651" rtl="0" eaLnBrk="1" latinLnBrk="0" hangingPunct="1">
      <a:defRPr sz="6500" kern="1200">
        <a:solidFill>
          <a:schemeClr val="tx1"/>
        </a:solidFill>
        <a:latin typeface="+mn-lt"/>
        <a:ea typeface="+mn-ea"/>
        <a:cs typeface="+mn-cs"/>
      </a:defRPr>
    </a:lvl2pPr>
    <a:lvl3pPr marL="4951651" algn="l" defTabSz="4951651" rtl="0" eaLnBrk="1" latinLnBrk="0" hangingPunct="1">
      <a:defRPr sz="6500" kern="1200">
        <a:solidFill>
          <a:schemeClr val="tx1"/>
        </a:solidFill>
        <a:latin typeface="+mn-lt"/>
        <a:ea typeface="+mn-ea"/>
        <a:cs typeface="+mn-cs"/>
      </a:defRPr>
    </a:lvl3pPr>
    <a:lvl4pPr marL="7427477" algn="l" defTabSz="4951651" rtl="0" eaLnBrk="1" latinLnBrk="0" hangingPunct="1">
      <a:defRPr sz="6500" kern="1200">
        <a:solidFill>
          <a:schemeClr val="tx1"/>
        </a:solidFill>
        <a:latin typeface="+mn-lt"/>
        <a:ea typeface="+mn-ea"/>
        <a:cs typeface="+mn-cs"/>
      </a:defRPr>
    </a:lvl4pPr>
    <a:lvl5pPr marL="9903303" algn="l" defTabSz="4951651" rtl="0" eaLnBrk="1" latinLnBrk="0" hangingPunct="1">
      <a:defRPr sz="6500" kern="1200">
        <a:solidFill>
          <a:schemeClr val="tx1"/>
        </a:solidFill>
        <a:latin typeface="+mn-lt"/>
        <a:ea typeface="+mn-ea"/>
        <a:cs typeface="+mn-cs"/>
      </a:defRPr>
    </a:lvl5pPr>
    <a:lvl6pPr marL="12379128" algn="l" defTabSz="4951651" rtl="0" eaLnBrk="1" latinLnBrk="0" hangingPunct="1">
      <a:defRPr sz="6500" kern="1200">
        <a:solidFill>
          <a:schemeClr val="tx1"/>
        </a:solidFill>
        <a:latin typeface="+mn-lt"/>
        <a:ea typeface="+mn-ea"/>
        <a:cs typeface="+mn-cs"/>
      </a:defRPr>
    </a:lvl6pPr>
    <a:lvl7pPr marL="14854954" algn="l" defTabSz="4951651" rtl="0" eaLnBrk="1" latinLnBrk="0" hangingPunct="1">
      <a:defRPr sz="6500" kern="1200">
        <a:solidFill>
          <a:schemeClr val="tx1"/>
        </a:solidFill>
        <a:latin typeface="+mn-lt"/>
        <a:ea typeface="+mn-ea"/>
        <a:cs typeface="+mn-cs"/>
      </a:defRPr>
    </a:lvl7pPr>
    <a:lvl8pPr marL="17330779" algn="l" defTabSz="4951651" rtl="0" eaLnBrk="1" latinLnBrk="0" hangingPunct="1">
      <a:defRPr sz="6500" kern="1200">
        <a:solidFill>
          <a:schemeClr val="tx1"/>
        </a:solidFill>
        <a:latin typeface="+mn-lt"/>
        <a:ea typeface="+mn-ea"/>
        <a:cs typeface="+mn-cs"/>
      </a:defRPr>
    </a:lvl8pPr>
    <a:lvl9pPr marL="19806605" algn="l" defTabSz="4951651" rtl="0" eaLnBrk="1" latinLnBrk="0" hangingPunct="1">
      <a:defRPr sz="6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11930382"/>
            <a:ext cx="32644080" cy="8232141"/>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720" y="21762720"/>
            <a:ext cx="26883360" cy="9814560"/>
          </a:xfrm>
        </p:spPr>
        <p:txBody>
          <a:bodyPr/>
          <a:lstStyle>
            <a:lvl1pPr marL="0" indent="0" algn="ctr">
              <a:buNone/>
              <a:defRPr>
                <a:solidFill>
                  <a:schemeClr val="tx1">
                    <a:tint val="75000"/>
                  </a:schemeClr>
                </a:solidFill>
              </a:defRPr>
            </a:lvl1pPr>
            <a:lvl2pPr marL="2475825" indent="0" algn="ctr">
              <a:buNone/>
              <a:defRPr>
                <a:solidFill>
                  <a:schemeClr val="tx1">
                    <a:tint val="75000"/>
                  </a:schemeClr>
                </a:solidFill>
              </a:defRPr>
            </a:lvl2pPr>
            <a:lvl3pPr marL="4951651" indent="0" algn="ctr">
              <a:buNone/>
              <a:defRPr>
                <a:solidFill>
                  <a:schemeClr val="tx1">
                    <a:tint val="75000"/>
                  </a:schemeClr>
                </a:solidFill>
              </a:defRPr>
            </a:lvl3pPr>
            <a:lvl4pPr marL="7427477" indent="0" algn="ctr">
              <a:buNone/>
              <a:defRPr>
                <a:solidFill>
                  <a:schemeClr val="tx1">
                    <a:tint val="75000"/>
                  </a:schemeClr>
                </a:solidFill>
              </a:defRPr>
            </a:lvl4pPr>
            <a:lvl5pPr marL="9903303" indent="0" algn="ctr">
              <a:buNone/>
              <a:defRPr>
                <a:solidFill>
                  <a:schemeClr val="tx1">
                    <a:tint val="75000"/>
                  </a:schemeClr>
                </a:solidFill>
              </a:defRPr>
            </a:lvl5pPr>
            <a:lvl6pPr marL="12379128" indent="0" algn="ctr">
              <a:buNone/>
              <a:defRPr>
                <a:solidFill>
                  <a:schemeClr val="tx1">
                    <a:tint val="75000"/>
                  </a:schemeClr>
                </a:solidFill>
              </a:defRPr>
            </a:lvl6pPr>
            <a:lvl7pPr marL="14854954" indent="0" algn="ctr">
              <a:buNone/>
              <a:defRPr>
                <a:solidFill>
                  <a:schemeClr val="tx1">
                    <a:tint val="75000"/>
                  </a:schemeClr>
                </a:solidFill>
              </a:defRPr>
            </a:lvl7pPr>
            <a:lvl8pPr marL="17330779" indent="0" algn="ctr">
              <a:buNone/>
              <a:defRPr>
                <a:solidFill>
                  <a:schemeClr val="tx1">
                    <a:tint val="75000"/>
                  </a:schemeClr>
                </a:solidFill>
              </a:defRPr>
            </a:lvl8pPr>
            <a:lvl9pPr marL="1980660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30313A-DCD9-4B15-8B9E-DC0193FC3EB8}" type="datetimeFigureOut">
              <a:rPr lang="en-US" smtClean="0"/>
              <a:pPr/>
              <a:t>6/22/2012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79009-C5EE-457E-ADAB-C2CD207628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30313A-DCD9-4B15-8B9E-DC0193FC3EB8}" type="datetimeFigureOut">
              <a:rPr lang="en-US" smtClean="0"/>
              <a:pPr/>
              <a:t>6/22/2012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79009-C5EE-457E-ADAB-C2CD207628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480" y="1537975"/>
            <a:ext cx="8641080" cy="3276854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20240" y="1537975"/>
            <a:ext cx="25283160" cy="3276854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30313A-DCD9-4B15-8B9E-DC0193FC3EB8}" type="datetimeFigureOut">
              <a:rPr lang="en-US" smtClean="0"/>
              <a:pPr/>
              <a:t>6/22/2012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79009-C5EE-457E-ADAB-C2CD207628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30313A-DCD9-4B15-8B9E-DC0193FC3EB8}" type="datetimeFigureOut">
              <a:rPr lang="en-US" smtClean="0"/>
              <a:pPr/>
              <a:t>6/22/2012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79009-C5EE-457E-ADAB-C2CD207628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4" y="24678642"/>
            <a:ext cx="32644080" cy="7627620"/>
          </a:xfrm>
        </p:spPr>
        <p:txBody>
          <a:bodyPr anchor="t"/>
          <a:lstStyle>
            <a:lvl1pPr algn="l">
              <a:defRPr sz="216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4" y="16277598"/>
            <a:ext cx="32644080" cy="8401047"/>
          </a:xfrm>
        </p:spPr>
        <p:txBody>
          <a:bodyPr anchor="b"/>
          <a:lstStyle>
            <a:lvl1pPr marL="0" indent="0">
              <a:buNone/>
              <a:defRPr sz="10900">
                <a:solidFill>
                  <a:schemeClr val="tx1">
                    <a:tint val="75000"/>
                  </a:schemeClr>
                </a:solidFill>
              </a:defRPr>
            </a:lvl1pPr>
            <a:lvl2pPr marL="2475825" indent="0">
              <a:buNone/>
              <a:defRPr sz="9800">
                <a:solidFill>
                  <a:schemeClr val="tx1">
                    <a:tint val="75000"/>
                  </a:schemeClr>
                </a:solidFill>
              </a:defRPr>
            </a:lvl2pPr>
            <a:lvl3pPr marL="4951651" indent="0">
              <a:buNone/>
              <a:defRPr sz="8600">
                <a:solidFill>
                  <a:schemeClr val="tx1">
                    <a:tint val="75000"/>
                  </a:schemeClr>
                </a:solidFill>
              </a:defRPr>
            </a:lvl3pPr>
            <a:lvl4pPr marL="7427477" indent="0">
              <a:buNone/>
              <a:defRPr sz="7500">
                <a:solidFill>
                  <a:schemeClr val="tx1">
                    <a:tint val="75000"/>
                  </a:schemeClr>
                </a:solidFill>
              </a:defRPr>
            </a:lvl4pPr>
            <a:lvl5pPr marL="9903303" indent="0">
              <a:buNone/>
              <a:defRPr sz="7500">
                <a:solidFill>
                  <a:schemeClr val="tx1">
                    <a:tint val="75000"/>
                  </a:schemeClr>
                </a:solidFill>
              </a:defRPr>
            </a:lvl5pPr>
            <a:lvl6pPr marL="12379128" indent="0">
              <a:buNone/>
              <a:defRPr sz="7500">
                <a:solidFill>
                  <a:schemeClr val="tx1">
                    <a:tint val="75000"/>
                  </a:schemeClr>
                </a:solidFill>
              </a:defRPr>
            </a:lvl6pPr>
            <a:lvl7pPr marL="14854954" indent="0">
              <a:buNone/>
              <a:defRPr sz="7500">
                <a:solidFill>
                  <a:schemeClr val="tx1">
                    <a:tint val="75000"/>
                  </a:schemeClr>
                </a:solidFill>
              </a:defRPr>
            </a:lvl7pPr>
            <a:lvl8pPr marL="17330779" indent="0">
              <a:buNone/>
              <a:defRPr sz="7500">
                <a:solidFill>
                  <a:schemeClr val="tx1">
                    <a:tint val="75000"/>
                  </a:schemeClr>
                </a:solidFill>
              </a:defRPr>
            </a:lvl8pPr>
            <a:lvl9pPr marL="19806605" indent="0">
              <a:buNone/>
              <a:defRPr sz="7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30313A-DCD9-4B15-8B9E-DC0193FC3EB8}" type="datetimeFigureOut">
              <a:rPr lang="en-US" smtClean="0"/>
              <a:pPr/>
              <a:t>6/22/2012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79009-C5EE-457E-ADAB-C2CD207628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20240" y="8961126"/>
            <a:ext cx="16962120" cy="25345392"/>
          </a:xfrm>
        </p:spPr>
        <p:txBody>
          <a:bodyPr/>
          <a:lstStyle>
            <a:lvl1pPr>
              <a:defRPr sz="15200"/>
            </a:lvl1pPr>
            <a:lvl2pPr>
              <a:defRPr sz="13000"/>
            </a:lvl2pPr>
            <a:lvl3pPr>
              <a:defRPr sz="10900"/>
            </a:lvl3pPr>
            <a:lvl4pPr>
              <a:defRPr sz="9800"/>
            </a:lvl4pPr>
            <a:lvl5pPr>
              <a:defRPr sz="9800"/>
            </a:lvl5pPr>
            <a:lvl6pPr>
              <a:defRPr sz="9800"/>
            </a:lvl6pPr>
            <a:lvl7pPr>
              <a:defRPr sz="9800"/>
            </a:lvl7pPr>
            <a:lvl8pPr>
              <a:defRPr sz="9800"/>
            </a:lvl8pPr>
            <a:lvl9pPr>
              <a:defRPr sz="9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522440" y="8961126"/>
            <a:ext cx="16962120" cy="25345392"/>
          </a:xfrm>
        </p:spPr>
        <p:txBody>
          <a:bodyPr/>
          <a:lstStyle>
            <a:lvl1pPr>
              <a:defRPr sz="15200"/>
            </a:lvl1pPr>
            <a:lvl2pPr>
              <a:defRPr sz="13000"/>
            </a:lvl2pPr>
            <a:lvl3pPr>
              <a:defRPr sz="10900"/>
            </a:lvl3pPr>
            <a:lvl4pPr>
              <a:defRPr sz="9800"/>
            </a:lvl4pPr>
            <a:lvl5pPr>
              <a:defRPr sz="9800"/>
            </a:lvl5pPr>
            <a:lvl6pPr>
              <a:defRPr sz="9800"/>
            </a:lvl6pPr>
            <a:lvl7pPr>
              <a:defRPr sz="9800"/>
            </a:lvl7pPr>
            <a:lvl8pPr>
              <a:defRPr sz="9800"/>
            </a:lvl8pPr>
            <a:lvl9pPr>
              <a:defRPr sz="9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30313A-DCD9-4B15-8B9E-DC0193FC3EB8}" type="datetimeFigureOut">
              <a:rPr lang="en-US" smtClean="0"/>
              <a:pPr/>
              <a:t>6/22/2012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79009-C5EE-457E-ADAB-C2CD207628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241" y="8596633"/>
            <a:ext cx="16968790" cy="3582667"/>
          </a:xfrm>
        </p:spPr>
        <p:txBody>
          <a:bodyPr anchor="b"/>
          <a:lstStyle>
            <a:lvl1pPr marL="0" indent="0">
              <a:buNone/>
              <a:defRPr sz="13000" b="1"/>
            </a:lvl1pPr>
            <a:lvl2pPr marL="2475825" indent="0">
              <a:buNone/>
              <a:defRPr sz="10900" b="1"/>
            </a:lvl2pPr>
            <a:lvl3pPr marL="4951651" indent="0">
              <a:buNone/>
              <a:defRPr sz="9800" b="1"/>
            </a:lvl3pPr>
            <a:lvl4pPr marL="7427477" indent="0">
              <a:buNone/>
              <a:defRPr sz="8600" b="1"/>
            </a:lvl4pPr>
            <a:lvl5pPr marL="9903303" indent="0">
              <a:buNone/>
              <a:defRPr sz="8600" b="1"/>
            </a:lvl5pPr>
            <a:lvl6pPr marL="12379128" indent="0">
              <a:buNone/>
              <a:defRPr sz="8600" b="1"/>
            </a:lvl6pPr>
            <a:lvl7pPr marL="14854954" indent="0">
              <a:buNone/>
              <a:defRPr sz="8600" b="1"/>
            </a:lvl7pPr>
            <a:lvl8pPr marL="17330779" indent="0">
              <a:buNone/>
              <a:defRPr sz="8600" b="1"/>
            </a:lvl8pPr>
            <a:lvl9pPr marL="19806605" indent="0">
              <a:buNone/>
              <a:defRPr sz="8600" b="1"/>
            </a:lvl9pPr>
          </a:lstStyle>
          <a:p>
            <a:pPr lvl="0"/>
            <a:r>
              <a:rPr lang="en-US" smtClean="0"/>
              <a:t>Click to edit Master text styles</a:t>
            </a:r>
          </a:p>
        </p:txBody>
      </p:sp>
      <p:sp>
        <p:nvSpPr>
          <p:cNvPr id="4" name="Content Placeholder 3"/>
          <p:cNvSpPr>
            <a:spLocks noGrp="1"/>
          </p:cNvSpPr>
          <p:nvPr>
            <p:ph sz="half" idx="2"/>
          </p:nvPr>
        </p:nvSpPr>
        <p:spPr>
          <a:xfrm>
            <a:off x="1920241" y="12179300"/>
            <a:ext cx="16968790" cy="22127213"/>
          </a:xfrm>
        </p:spPr>
        <p:txBody>
          <a:bodyPr/>
          <a:lstStyle>
            <a:lvl1pPr>
              <a:defRPr sz="13000"/>
            </a:lvl1pPr>
            <a:lvl2pPr>
              <a:defRPr sz="10900"/>
            </a:lvl2pPr>
            <a:lvl3pPr>
              <a:defRPr sz="98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107" y="8596633"/>
            <a:ext cx="16975455" cy="3582667"/>
          </a:xfrm>
        </p:spPr>
        <p:txBody>
          <a:bodyPr anchor="b"/>
          <a:lstStyle>
            <a:lvl1pPr marL="0" indent="0">
              <a:buNone/>
              <a:defRPr sz="13000" b="1"/>
            </a:lvl1pPr>
            <a:lvl2pPr marL="2475825" indent="0">
              <a:buNone/>
              <a:defRPr sz="10900" b="1"/>
            </a:lvl2pPr>
            <a:lvl3pPr marL="4951651" indent="0">
              <a:buNone/>
              <a:defRPr sz="9800" b="1"/>
            </a:lvl3pPr>
            <a:lvl4pPr marL="7427477" indent="0">
              <a:buNone/>
              <a:defRPr sz="8600" b="1"/>
            </a:lvl4pPr>
            <a:lvl5pPr marL="9903303" indent="0">
              <a:buNone/>
              <a:defRPr sz="8600" b="1"/>
            </a:lvl5pPr>
            <a:lvl6pPr marL="12379128" indent="0">
              <a:buNone/>
              <a:defRPr sz="8600" b="1"/>
            </a:lvl6pPr>
            <a:lvl7pPr marL="14854954" indent="0">
              <a:buNone/>
              <a:defRPr sz="8600" b="1"/>
            </a:lvl7pPr>
            <a:lvl8pPr marL="17330779" indent="0">
              <a:buNone/>
              <a:defRPr sz="8600" b="1"/>
            </a:lvl8pPr>
            <a:lvl9pPr marL="19806605" indent="0">
              <a:buNone/>
              <a:defRPr sz="8600" b="1"/>
            </a:lvl9pPr>
          </a:lstStyle>
          <a:p>
            <a:pPr lvl="0"/>
            <a:r>
              <a:rPr lang="en-US" smtClean="0"/>
              <a:t>Click to edit Master text styles</a:t>
            </a:r>
          </a:p>
        </p:txBody>
      </p:sp>
      <p:sp>
        <p:nvSpPr>
          <p:cNvPr id="6" name="Content Placeholder 5"/>
          <p:cNvSpPr>
            <a:spLocks noGrp="1"/>
          </p:cNvSpPr>
          <p:nvPr>
            <p:ph sz="quarter" idx="4"/>
          </p:nvPr>
        </p:nvSpPr>
        <p:spPr>
          <a:xfrm>
            <a:off x="19509107" y="12179300"/>
            <a:ext cx="16975455" cy="22127213"/>
          </a:xfrm>
        </p:spPr>
        <p:txBody>
          <a:bodyPr/>
          <a:lstStyle>
            <a:lvl1pPr>
              <a:defRPr sz="13000"/>
            </a:lvl1pPr>
            <a:lvl2pPr>
              <a:defRPr sz="10900"/>
            </a:lvl2pPr>
            <a:lvl3pPr>
              <a:defRPr sz="98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30313A-DCD9-4B15-8B9E-DC0193FC3EB8}" type="datetimeFigureOut">
              <a:rPr lang="en-US" smtClean="0"/>
              <a:pPr/>
              <a:t>6/22/2012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479009-C5EE-457E-ADAB-C2CD207628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30313A-DCD9-4B15-8B9E-DC0193FC3EB8}" type="datetimeFigureOut">
              <a:rPr lang="en-US" smtClean="0"/>
              <a:pPr/>
              <a:t>6/22/2012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479009-C5EE-457E-ADAB-C2CD207628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0313A-DCD9-4B15-8B9E-DC0193FC3EB8}" type="datetimeFigureOut">
              <a:rPr lang="en-US" smtClean="0"/>
              <a:pPr/>
              <a:t>6/22/2012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479009-C5EE-457E-ADAB-C2CD207628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4" y="1529079"/>
            <a:ext cx="12634914" cy="6507480"/>
          </a:xfrm>
        </p:spPr>
        <p:txBody>
          <a:bodyPr anchor="b"/>
          <a:lstStyle>
            <a:lvl1pPr algn="l">
              <a:defRPr sz="10900" b="1"/>
            </a:lvl1pPr>
          </a:lstStyle>
          <a:p>
            <a:r>
              <a:rPr lang="en-US" smtClean="0"/>
              <a:t>Click to edit Master title style</a:t>
            </a:r>
            <a:endParaRPr lang="en-US"/>
          </a:p>
        </p:txBody>
      </p:sp>
      <p:sp>
        <p:nvSpPr>
          <p:cNvPr id="3" name="Content Placeholder 2"/>
          <p:cNvSpPr>
            <a:spLocks noGrp="1"/>
          </p:cNvSpPr>
          <p:nvPr>
            <p:ph idx="1"/>
          </p:nvPr>
        </p:nvSpPr>
        <p:spPr>
          <a:xfrm>
            <a:off x="15015210" y="1529083"/>
            <a:ext cx="21469350" cy="32777433"/>
          </a:xfrm>
        </p:spPr>
        <p:txBody>
          <a:bodyPr/>
          <a:lstStyle>
            <a:lvl1pPr>
              <a:defRPr sz="17300"/>
            </a:lvl1pPr>
            <a:lvl2pPr>
              <a:defRPr sz="15200"/>
            </a:lvl2pPr>
            <a:lvl3pPr>
              <a:defRPr sz="13000"/>
            </a:lvl3pPr>
            <a:lvl4pPr>
              <a:defRPr sz="10900"/>
            </a:lvl4pPr>
            <a:lvl5pPr>
              <a:defRPr sz="10900"/>
            </a:lvl5pPr>
            <a:lvl6pPr>
              <a:defRPr sz="10900"/>
            </a:lvl6pPr>
            <a:lvl7pPr>
              <a:defRPr sz="10900"/>
            </a:lvl7pPr>
            <a:lvl8pPr>
              <a:defRPr sz="10900"/>
            </a:lvl8pPr>
            <a:lvl9pPr>
              <a:defRPr sz="10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244" y="8036563"/>
            <a:ext cx="12634914" cy="26269953"/>
          </a:xfrm>
        </p:spPr>
        <p:txBody>
          <a:bodyPr/>
          <a:lstStyle>
            <a:lvl1pPr marL="0" indent="0">
              <a:buNone/>
              <a:defRPr sz="7500"/>
            </a:lvl1pPr>
            <a:lvl2pPr marL="2475825" indent="0">
              <a:buNone/>
              <a:defRPr sz="6500"/>
            </a:lvl2pPr>
            <a:lvl3pPr marL="4951651" indent="0">
              <a:buNone/>
              <a:defRPr sz="5400"/>
            </a:lvl3pPr>
            <a:lvl4pPr marL="7427477" indent="0">
              <a:buNone/>
              <a:defRPr sz="4800"/>
            </a:lvl4pPr>
            <a:lvl5pPr marL="9903303" indent="0">
              <a:buNone/>
              <a:defRPr sz="4800"/>
            </a:lvl5pPr>
            <a:lvl6pPr marL="12379128" indent="0">
              <a:buNone/>
              <a:defRPr sz="4800"/>
            </a:lvl6pPr>
            <a:lvl7pPr marL="14854954" indent="0">
              <a:buNone/>
              <a:defRPr sz="4800"/>
            </a:lvl7pPr>
            <a:lvl8pPr marL="17330779" indent="0">
              <a:buNone/>
              <a:defRPr sz="4800"/>
            </a:lvl8pPr>
            <a:lvl9pPr marL="19806605"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30313A-DCD9-4B15-8B9E-DC0193FC3EB8}" type="datetimeFigureOut">
              <a:rPr lang="en-US" smtClean="0"/>
              <a:pPr/>
              <a:t>6/22/2012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79009-C5EE-457E-ADAB-C2CD207628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10" y="26883363"/>
            <a:ext cx="23042880" cy="3173733"/>
          </a:xfrm>
        </p:spPr>
        <p:txBody>
          <a:bodyPr anchor="b"/>
          <a:lstStyle>
            <a:lvl1pPr algn="l">
              <a:defRPr sz="10900" b="1"/>
            </a:lvl1pPr>
          </a:lstStyle>
          <a:p>
            <a:r>
              <a:rPr lang="en-US" smtClean="0"/>
              <a:t>Click to edit Master title style</a:t>
            </a:r>
            <a:endParaRPr lang="en-US"/>
          </a:p>
        </p:txBody>
      </p:sp>
      <p:sp>
        <p:nvSpPr>
          <p:cNvPr id="3" name="Picture Placeholder 2"/>
          <p:cNvSpPr>
            <a:spLocks noGrp="1"/>
          </p:cNvSpPr>
          <p:nvPr>
            <p:ph type="pic" idx="1"/>
          </p:nvPr>
        </p:nvSpPr>
        <p:spPr>
          <a:xfrm>
            <a:off x="7527610" y="3431541"/>
            <a:ext cx="23042880" cy="23042880"/>
          </a:xfrm>
        </p:spPr>
        <p:txBody>
          <a:bodyPr/>
          <a:lstStyle>
            <a:lvl1pPr marL="0" indent="0">
              <a:buNone/>
              <a:defRPr sz="17300"/>
            </a:lvl1pPr>
            <a:lvl2pPr marL="2475825" indent="0">
              <a:buNone/>
              <a:defRPr sz="15200"/>
            </a:lvl2pPr>
            <a:lvl3pPr marL="4951651" indent="0">
              <a:buNone/>
              <a:defRPr sz="13000"/>
            </a:lvl3pPr>
            <a:lvl4pPr marL="7427477" indent="0">
              <a:buNone/>
              <a:defRPr sz="10900"/>
            </a:lvl4pPr>
            <a:lvl5pPr marL="9903303" indent="0">
              <a:buNone/>
              <a:defRPr sz="10900"/>
            </a:lvl5pPr>
            <a:lvl6pPr marL="12379128" indent="0">
              <a:buNone/>
              <a:defRPr sz="10900"/>
            </a:lvl6pPr>
            <a:lvl7pPr marL="14854954" indent="0">
              <a:buNone/>
              <a:defRPr sz="10900"/>
            </a:lvl7pPr>
            <a:lvl8pPr marL="17330779" indent="0">
              <a:buNone/>
              <a:defRPr sz="10900"/>
            </a:lvl8pPr>
            <a:lvl9pPr marL="19806605" indent="0">
              <a:buNone/>
              <a:defRPr sz="10900"/>
            </a:lvl9pPr>
          </a:lstStyle>
          <a:p>
            <a:endParaRPr lang="en-US"/>
          </a:p>
        </p:txBody>
      </p:sp>
      <p:sp>
        <p:nvSpPr>
          <p:cNvPr id="4" name="Text Placeholder 3"/>
          <p:cNvSpPr>
            <a:spLocks noGrp="1"/>
          </p:cNvSpPr>
          <p:nvPr>
            <p:ph type="body" sz="half" idx="2"/>
          </p:nvPr>
        </p:nvSpPr>
        <p:spPr>
          <a:xfrm>
            <a:off x="7527610" y="30057096"/>
            <a:ext cx="23042880" cy="4507227"/>
          </a:xfrm>
        </p:spPr>
        <p:txBody>
          <a:bodyPr/>
          <a:lstStyle>
            <a:lvl1pPr marL="0" indent="0">
              <a:buNone/>
              <a:defRPr sz="7500"/>
            </a:lvl1pPr>
            <a:lvl2pPr marL="2475825" indent="0">
              <a:buNone/>
              <a:defRPr sz="6500"/>
            </a:lvl2pPr>
            <a:lvl3pPr marL="4951651" indent="0">
              <a:buNone/>
              <a:defRPr sz="5400"/>
            </a:lvl3pPr>
            <a:lvl4pPr marL="7427477" indent="0">
              <a:buNone/>
              <a:defRPr sz="4800"/>
            </a:lvl4pPr>
            <a:lvl5pPr marL="9903303" indent="0">
              <a:buNone/>
              <a:defRPr sz="4800"/>
            </a:lvl5pPr>
            <a:lvl6pPr marL="12379128" indent="0">
              <a:buNone/>
              <a:defRPr sz="4800"/>
            </a:lvl6pPr>
            <a:lvl7pPr marL="14854954" indent="0">
              <a:buNone/>
              <a:defRPr sz="4800"/>
            </a:lvl7pPr>
            <a:lvl8pPr marL="17330779" indent="0">
              <a:buNone/>
              <a:defRPr sz="4800"/>
            </a:lvl8pPr>
            <a:lvl9pPr marL="19806605"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30313A-DCD9-4B15-8B9E-DC0193FC3EB8}" type="datetimeFigureOut">
              <a:rPr lang="en-US" smtClean="0"/>
              <a:pPr/>
              <a:t>6/22/2012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79009-C5EE-457E-ADAB-C2CD207628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5FF">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1537973"/>
            <a:ext cx="34564320" cy="6400800"/>
          </a:xfrm>
          <a:prstGeom prst="rect">
            <a:avLst/>
          </a:prstGeom>
        </p:spPr>
        <p:txBody>
          <a:bodyPr vert="horz" lIns="495165" tIns="247583" rIns="495165" bIns="24758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920240" y="8961126"/>
            <a:ext cx="34564320" cy="25345392"/>
          </a:xfrm>
          <a:prstGeom prst="rect">
            <a:avLst/>
          </a:prstGeom>
        </p:spPr>
        <p:txBody>
          <a:bodyPr vert="horz" lIns="495165" tIns="247583" rIns="495165" bIns="2475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920240" y="35595563"/>
            <a:ext cx="8961120" cy="2044701"/>
          </a:xfrm>
          <a:prstGeom prst="rect">
            <a:avLst/>
          </a:prstGeom>
        </p:spPr>
        <p:txBody>
          <a:bodyPr vert="horz" lIns="495165" tIns="247583" rIns="495165" bIns="247583" rtlCol="0" anchor="ctr"/>
          <a:lstStyle>
            <a:lvl1pPr algn="l">
              <a:defRPr sz="6500">
                <a:solidFill>
                  <a:schemeClr val="tx1">
                    <a:tint val="75000"/>
                  </a:schemeClr>
                </a:solidFill>
              </a:defRPr>
            </a:lvl1pPr>
          </a:lstStyle>
          <a:p>
            <a:fld id="{1B30313A-DCD9-4B15-8B9E-DC0193FC3EB8}" type="datetimeFigureOut">
              <a:rPr lang="en-US" smtClean="0"/>
              <a:pPr/>
              <a:t>6/22/2012</a:t>
            </a:fld>
            <a:endParaRPr lang="en-US"/>
          </a:p>
        </p:txBody>
      </p:sp>
      <p:sp>
        <p:nvSpPr>
          <p:cNvPr id="5" name="Footer Placeholder 4"/>
          <p:cNvSpPr>
            <a:spLocks noGrp="1"/>
          </p:cNvSpPr>
          <p:nvPr>
            <p:ph type="ftr" sz="quarter" idx="3"/>
          </p:nvPr>
        </p:nvSpPr>
        <p:spPr>
          <a:xfrm>
            <a:off x="13121640" y="35595563"/>
            <a:ext cx="12161520" cy="2044701"/>
          </a:xfrm>
          <a:prstGeom prst="rect">
            <a:avLst/>
          </a:prstGeom>
        </p:spPr>
        <p:txBody>
          <a:bodyPr vert="horz" lIns="495165" tIns="247583" rIns="495165" bIns="247583" rtlCol="0" anchor="ctr"/>
          <a:lstStyle>
            <a:lvl1pPr algn="ctr">
              <a:defRPr sz="6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523440" y="35595563"/>
            <a:ext cx="8961120" cy="2044701"/>
          </a:xfrm>
          <a:prstGeom prst="rect">
            <a:avLst/>
          </a:prstGeom>
        </p:spPr>
        <p:txBody>
          <a:bodyPr vert="horz" lIns="495165" tIns="247583" rIns="495165" bIns="247583" rtlCol="0" anchor="ctr"/>
          <a:lstStyle>
            <a:lvl1pPr algn="r">
              <a:defRPr sz="6500">
                <a:solidFill>
                  <a:schemeClr val="tx1">
                    <a:tint val="75000"/>
                  </a:schemeClr>
                </a:solidFill>
              </a:defRPr>
            </a:lvl1pPr>
          </a:lstStyle>
          <a:p>
            <a:fld id="{86479009-C5EE-457E-ADAB-C2CD207628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51651" rtl="0" eaLnBrk="1" latinLnBrk="0" hangingPunct="1">
        <a:spcBef>
          <a:spcPct val="0"/>
        </a:spcBef>
        <a:buNone/>
        <a:defRPr sz="23800" kern="1200">
          <a:solidFill>
            <a:schemeClr val="tx1"/>
          </a:solidFill>
          <a:latin typeface="+mj-lt"/>
          <a:ea typeface="+mj-ea"/>
          <a:cs typeface="+mj-cs"/>
        </a:defRPr>
      </a:lvl1pPr>
    </p:titleStyle>
    <p:bodyStyle>
      <a:lvl1pPr marL="1856870" indent="-1856870" algn="l" defTabSz="4951651" rtl="0" eaLnBrk="1" latinLnBrk="0" hangingPunct="1">
        <a:spcBef>
          <a:spcPct val="20000"/>
        </a:spcBef>
        <a:buFont typeface="Arial" pitchFamily="34" charset="0"/>
        <a:buChar char="•"/>
        <a:defRPr sz="17300" kern="1200">
          <a:solidFill>
            <a:schemeClr val="tx1"/>
          </a:solidFill>
          <a:latin typeface="+mn-lt"/>
          <a:ea typeface="+mn-ea"/>
          <a:cs typeface="+mn-cs"/>
        </a:defRPr>
      </a:lvl1pPr>
      <a:lvl2pPr marL="4023217" indent="-1547391" algn="l" defTabSz="4951651" rtl="0" eaLnBrk="1" latinLnBrk="0" hangingPunct="1">
        <a:spcBef>
          <a:spcPct val="20000"/>
        </a:spcBef>
        <a:buFont typeface="Arial" pitchFamily="34" charset="0"/>
        <a:buChar char="–"/>
        <a:defRPr sz="15200" kern="1200">
          <a:solidFill>
            <a:schemeClr val="tx1"/>
          </a:solidFill>
          <a:latin typeface="+mn-lt"/>
          <a:ea typeface="+mn-ea"/>
          <a:cs typeface="+mn-cs"/>
        </a:defRPr>
      </a:lvl2pPr>
      <a:lvl3pPr marL="6189565" indent="-1237913" algn="l" defTabSz="4951651" rtl="0" eaLnBrk="1" latinLnBrk="0" hangingPunct="1">
        <a:spcBef>
          <a:spcPct val="20000"/>
        </a:spcBef>
        <a:buFont typeface="Arial" pitchFamily="34" charset="0"/>
        <a:buChar char="•"/>
        <a:defRPr sz="13000" kern="1200">
          <a:solidFill>
            <a:schemeClr val="tx1"/>
          </a:solidFill>
          <a:latin typeface="+mn-lt"/>
          <a:ea typeface="+mn-ea"/>
          <a:cs typeface="+mn-cs"/>
        </a:defRPr>
      </a:lvl3pPr>
      <a:lvl4pPr marL="8665390" indent="-1237913" algn="l" defTabSz="4951651" rtl="0" eaLnBrk="1" latinLnBrk="0" hangingPunct="1">
        <a:spcBef>
          <a:spcPct val="20000"/>
        </a:spcBef>
        <a:buFont typeface="Arial" pitchFamily="34" charset="0"/>
        <a:buChar char="–"/>
        <a:defRPr sz="10900" kern="1200">
          <a:solidFill>
            <a:schemeClr val="tx1"/>
          </a:solidFill>
          <a:latin typeface="+mn-lt"/>
          <a:ea typeface="+mn-ea"/>
          <a:cs typeface="+mn-cs"/>
        </a:defRPr>
      </a:lvl4pPr>
      <a:lvl5pPr marL="11141215" indent="-1237913" algn="l" defTabSz="4951651" rtl="0" eaLnBrk="1" latinLnBrk="0" hangingPunct="1">
        <a:spcBef>
          <a:spcPct val="20000"/>
        </a:spcBef>
        <a:buFont typeface="Arial" pitchFamily="34" charset="0"/>
        <a:buChar char="»"/>
        <a:defRPr sz="10900" kern="1200">
          <a:solidFill>
            <a:schemeClr val="tx1"/>
          </a:solidFill>
          <a:latin typeface="+mn-lt"/>
          <a:ea typeface="+mn-ea"/>
          <a:cs typeface="+mn-cs"/>
        </a:defRPr>
      </a:lvl5pPr>
      <a:lvl6pPr marL="13617041" indent="-1237913" algn="l" defTabSz="4951651" rtl="0" eaLnBrk="1" latinLnBrk="0" hangingPunct="1">
        <a:spcBef>
          <a:spcPct val="20000"/>
        </a:spcBef>
        <a:buFont typeface="Arial" pitchFamily="34" charset="0"/>
        <a:buChar char="•"/>
        <a:defRPr sz="10900" kern="1200">
          <a:solidFill>
            <a:schemeClr val="tx1"/>
          </a:solidFill>
          <a:latin typeface="+mn-lt"/>
          <a:ea typeface="+mn-ea"/>
          <a:cs typeface="+mn-cs"/>
        </a:defRPr>
      </a:lvl6pPr>
      <a:lvl7pPr marL="16092866" indent="-1237913" algn="l" defTabSz="4951651" rtl="0" eaLnBrk="1" latinLnBrk="0" hangingPunct="1">
        <a:spcBef>
          <a:spcPct val="20000"/>
        </a:spcBef>
        <a:buFont typeface="Arial" pitchFamily="34" charset="0"/>
        <a:buChar char="•"/>
        <a:defRPr sz="10900" kern="1200">
          <a:solidFill>
            <a:schemeClr val="tx1"/>
          </a:solidFill>
          <a:latin typeface="+mn-lt"/>
          <a:ea typeface="+mn-ea"/>
          <a:cs typeface="+mn-cs"/>
        </a:defRPr>
      </a:lvl7pPr>
      <a:lvl8pPr marL="18568693" indent="-1237913" algn="l" defTabSz="4951651" rtl="0" eaLnBrk="1" latinLnBrk="0" hangingPunct="1">
        <a:spcBef>
          <a:spcPct val="20000"/>
        </a:spcBef>
        <a:buFont typeface="Arial" pitchFamily="34" charset="0"/>
        <a:buChar char="•"/>
        <a:defRPr sz="10900" kern="1200">
          <a:solidFill>
            <a:schemeClr val="tx1"/>
          </a:solidFill>
          <a:latin typeface="+mn-lt"/>
          <a:ea typeface="+mn-ea"/>
          <a:cs typeface="+mn-cs"/>
        </a:defRPr>
      </a:lvl8pPr>
      <a:lvl9pPr marL="21044518" indent="-1237913" algn="l" defTabSz="4951651" rtl="0" eaLnBrk="1" latinLnBrk="0" hangingPunct="1">
        <a:spcBef>
          <a:spcPct val="20000"/>
        </a:spcBef>
        <a:buFont typeface="Arial" pitchFamily="34" charset="0"/>
        <a:buChar char="•"/>
        <a:defRPr sz="10900" kern="1200">
          <a:solidFill>
            <a:schemeClr val="tx1"/>
          </a:solidFill>
          <a:latin typeface="+mn-lt"/>
          <a:ea typeface="+mn-ea"/>
          <a:cs typeface="+mn-cs"/>
        </a:defRPr>
      </a:lvl9pPr>
    </p:bodyStyle>
    <p:otherStyle>
      <a:defPPr>
        <a:defRPr lang="en-US"/>
      </a:defPPr>
      <a:lvl1pPr marL="0" algn="l" defTabSz="4951651" rtl="0" eaLnBrk="1" latinLnBrk="0" hangingPunct="1">
        <a:defRPr sz="9800" kern="1200">
          <a:solidFill>
            <a:schemeClr val="tx1"/>
          </a:solidFill>
          <a:latin typeface="+mn-lt"/>
          <a:ea typeface="+mn-ea"/>
          <a:cs typeface="+mn-cs"/>
        </a:defRPr>
      </a:lvl1pPr>
      <a:lvl2pPr marL="2475825" algn="l" defTabSz="4951651" rtl="0" eaLnBrk="1" latinLnBrk="0" hangingPunct="1">
        <a:defRPr sz="9800" kern="1200">
          <a:solidFill>
            <a:schemeClr val="tx1"/>
          </a:solidFill>
          <a:latin typeface="+mn-lt"/>
          <a:ea typeface="+mn-ea"/>
          <a:cs typeface="+mn-cs"/>
        </a:defRPr>
      </a:lvl2pPr>
      <a:lvl3pPr marL="4951651" algn="l" defTabSz="4951651" rtl="0" eaLnBrk="1" latinLnBrk="0" hangingPunct="1">
        <a:defRPr sz="9800" kern="1200">
          <a:solidFill>
            <a:schemeClr val="tx1"/>
          </a:solidFill>
          <a:latin typeface="+mn-lt"/>
          <a:ea typeface="+mn-ea"/>
          <a:cs typeface="+mn-cs"/>
        </a:defRPr>
      </a:lvl3pPr>
      <a:lvl4pPr marL="7427477" algn="l" defTabSz="4951651" rtl="0" eaLnBrk="1" latinLnBrk="0" hangingPunct="1">
        <a:defRPr sz="9800" kern="1200">
          <a:solidFill>
            <a:schemeClr val="tx1"/>
          </a:solidFill>
          <a:latin typeface="+mn-lt"/>
          <a:ea typeface="+mn-ea"/>
          <a:cs typeface="+mn-cs"/>
        </a:defRPr>
      </a:lvl4pPr>
      <a:lvl5pPr marL="9903303" algn="l" defTabSz="4951651" rtl="0" eaLnBrk="1" latinLnBrk="0" hangingPunct="1">
        <a:defRPr sz="9800" kern="1200">
          <a:solidFill>
            <a:schemeClr val="tx1"/>
          </a:solidFill>
          <a:latin typeface="+mn-lt"/>
          <a:ea typeface="+mn-ea"/>
          <a:cs typeface="+mn-cs"/>
        </a:defRPr>
      </a:lvl5pPr>
      <a:lvl6pPr marL="12379128" algn="l" defTabSz="4951651" rtl="0" eaLnBrk="1" latinLnBrk="0" hangingPunct="1">
        <a:defRPr sz="9800" kern="1200">
          <a:solidFill>
            <a:schemeClr val="tx1"/>
          </a:solidFill>
          <a:latin typeface="+mn-lt"/>
          <a:ea typeface="+mn-ea"/>
          <a:cs typeface="+mn-cs"/>
        </a:defRPr>
      </a:lvl6pPr>
      <a:lvl7pPr marL="14854954" algn="l" defTabSz="4951651" rtl="0" eaLnBrk="1" latinLnBrk="0" hangingPunct="1">
        <a:defRPr sz="9800" kern="1200">
          <a:solidFill>
            <a:schemeClr val="tx1"/>
          </a:solidFill>
          <a:latin typeface="+mn-lt"/>
          <a:ea typeface="+mn-ea"/>
          <a:cs typeface="+mn-cs"/>
        </a:defRPr>
      </a:lvl7pPr>
      <a:lvl8pPr marL="17330779" algn="l" defTabSz="4951651" rtl="0" eaLnBrk="1" latinLnBrk="0" hangingPunct="1">
        <a:defRPr sz="9800" kern="1200">
          <a:solidFill>
            <a:schemeClr val="tx1"/>
          </a:solidFill>
          <a:latin typeface="+mn-lt"/>
          <a:ea typeface="+mn-ea"/>
          <a:cs typeface="+mn-cs"/>
        </a:defRPr>
      </a:lvl8pPr>
      <a:lvl9pPr marL="19806605" algn="l" defTabSz="4951651" rtl="0" eaLnBrk="1" latinLnBrk="0" hangingPunct="1">
        <a:defRPr sz="9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file:///C:\Users\Joji\Documents\My%20Documents\1_Current%20Projects\_Meetings_Seminars\2012\061212_Organic%20fruit%20sympo\Poster\MBAO_08_Muramoto.vsd\Drawing\~Page-1\Sheet.47" TargetMode="External"/><Relationship Id="rId13" Type="http://schemas.openxmlformats.org/officeDocument/2006/relationships/image" Target="../media/image11.gif"/><Relationship Id="rId18" Type="http://schemas.openxmlformats.org/officeDocument/2006/relationships/image" Target="../media/image16.gif"/><Relationship Id="rId3" Type="http://schemas.openxmlformats.org/officeDocument/2006/relationships/image" Target="../media/image3.png"/><Relationship Id="rId21" Type="http://schemas.openxmlformats.org/officeDocument/2006/relationships/image" Target="../media/image19.jpeg"/><Relationship Id="rId7" Type="http://schemas.openxmlformats.org/officeDocument/2006/relationships/image" Target="../media/image7.png"/><Relationship Id="rId12" Type="http://schemas.openxmlformats.org/officeDocument/2006/relationships/image" Target="../media/image10.gif"/><Relationship Id="rId17" Type="http://schemas.openxmlformats.org/officeDocument/2006/relationships/image" Target="../media/image15.gif"/><Relationship Id="rId2" Type="http://schemas.openxmlformats.org/officeDocument/2006/relationships/slideLayout" Target="../slideLayouts/slideLayout7.xml"/><Relationship Id="rId16" Type="http://schemas.openxmlformats.org/officeDocument/2006/relationships/image" Target="../media/image14.gif"/><Relationship Id="rId20" Type="http://schemas.openxmlformats.org/officeDocument/2006/relationships/image" Target="../media/image18.jpeg"/><Relationship Id="rId1" Type="http://schemas.openxmlformats.org/officeDocument/2006/relationships/vmlDrawing" Target="../drawings/vmlDrawing1.vml"/><Relationship Id="rId6" Type="http://schemas.openxmlformats.org/officeDocument/2006/relationships/image" Target="../media/image6.jpeg"/><Relationship Id="rId11" Type="http://schemas.openxmlformats.org/officeDocument/2006/relationships/image" Target="../media/image9.jpeg"/><Relationship Id="rId5" Type="http://schemas.openxmlformats.org/officeDocument/2006/relationships/image" Target="../media/image5.png"/><Relationship Id="rId15" Type="http://schemas.openxmlformats.org/officeDocument/2006/relationships/image" Target="../media/image13.gif"/><Relationship Id="rId10" Type="http://schemas.openxmlformats.org/officeDocument/2006/relationships/image" Target="../media/image8.jpeg"/><Relationship Id="rId19" Type="http://schemas.openxmlformats.org/officeDocument/2006/relationships/image" Target="../media/image17.gif"/><Relationship Id="rId4" Type="http://schemas.openxmlformats.org/officeDocument/2006/relationships/image" Target="../media/image4.png"/><Relationship Id="rId9" Type="http://schemas.openxmlformats.org/officeDocument/2006/relationships/oleObject" Target="file:///C:\Users\Joji\Documents\My%20Documents\1_Current%20Projects\_Meetings_Seminars\2012\061212_Organic%20fruit%20sympo\Poster\MBAO_08_Muramoto.vsd\Drawing\~Page-1\Sheet.48" TargetMode="External"/><Relationship Id="rId1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54" name="Picture 6"/>
          <p:cNvPicPr>
            <a:picLocks noChangeAspect="1" noChangeArrowheads="1"/>
          </p:cNvPicPr>
          <p:nvPr/>
        </p:nvPicPr>
        <p:blipFill>
          <a:blip r:embed="rId3" cstate="print"/>
          <a:srcRect/>
          <a:stretch>
            <a:fillRect/>
          </a:stretch>
        </p:blipFill>
        <p:spPr bwMode="auto">
          <a:xfrm>
            <a:off x="609600" y="4724400"/>
            <a:ext cx="37185600" cy="3200400"/>
          </a:xfrm>
          <a:prstGeom prst="rect">
            <a:avLst/>
          </a:prstGeom>
          <a:noFill/>
          <a:ln w="9525">
            <a:noFill/>
            <a:miter lim="800000"/>
            <a:headEnd/>
            <a:tailEnd/>
          </a:ln>
        </p:spPr>
      </p:pic>
      <p:pic>
        <p:nvPicPr>
          <p:cNvPr id="113" name="Picture 6"/>
          <p:cNvPicPr>
            <a:picLocks noChangeAspect="1" noChangeArrowheads="1"/>
          </p:cNvPicPr>
          <p:nvPr/>
        </p:nvPicPr>
        <p:blipFill>
          <a:blip r:embed="rId3" cstate="print"/>
          <a:srcRect/>
          <a:stretch>
            <a:fillRect/>
          </a:stretch>
        </p:blipFill>
        <p:spPr bwMode="auto">
          <a:xfrm>
            <a:off x="685800" y="18135600"/>
            <a:ext cx="37261800" cy="19888200"/>
          </a:xfrm>
          <a:prstGeom prst="rect">
            <a:avLst/>
          </a:prstGeom>
          <a:noFill/>
          <a:ln w="9525">
            <a:noFill/>
            <a:miter lim="800000"/>
            <a:headEnd/>
            <a:tailEnd/>
          </a:ln>
        </p:spPr>
      </p:pic>
      <p:pic>
        <p:nvPicPr>
          <p:cNvPr id="112" name="Picture 6"/>
          <p:cNvPicPr>
            <a:picLocks noChangeAspect="1" noChangeArrowheads="1"/>
          </p:cNvPicPr>
          <p:nvPr/>
        </p:nvPicPr>
        <p:blipFill>
          <a:blip r:embed="rId3" cstate="print"/>
          <a:srcRect/>
          <a:stretch>
            <a:fillRect/>
          </a:stretch>
        </p:blipFill>
        <p:spPr bwMode="auto">
          <a:xfrm>
            <a:off x="533400" y="8001000"/>
            <a:ext cx="37261800" cy="10058400"/>
          </a:xfrm>
          <a:prstGeom prst="rect">
            <a:avLst/>
          </a:prstGeom>
          <a:noFill/>
          <a:ln w="9525">
            <a:noFill/>
            <a:miter lim="800000"/>
            <a:headEnd/>
            <a:tailEnd/>
          </a:ln>
        </p:spPr>
      </p:pic>
      <p:cxnSp>
        <p:nvCxnSpPr>
          <p:cNvPr id="10" name="Straight Connector 9"/>
          <p:cNvCxnSpPr/>
          <p:nvPr/>
        </p:nvCxnSpPr>
        <p:spPr>
          <a:xfrm>
            <a:off x="7086600" y="2514600"/>
            <a:ext cx="246989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371600" y="5715000"/>
            <a:ext cx="35661600" cy="1946093"/>
          </a:xfrm>
          <a:prstGeom prst="rect">
            <a:avLst/>
          </a:prstGeom>
          <a:noFill/>
        </p:spPr>
        <p:txBody>
          <a:bodyPr wrap="square" lIns="98472" tIns="49236" rIns="98472" bIns="49236" rtlCol="0">
            <a:spAutoFit/>
          </a:bodyPr>
          <a:lstStyle/>
          <a:p>
            <a:r>
              <a:rPr lang="en-US" sz="2400" dirty="0" smtClean="0"/>
              <a:t>Continued growth of organic strawberry (</a:t>
            </a:r>
            <a:r>
              <a:rPr lang="en-US" sz="2400" i="1" dirty="0" err="1" smtClean="0"/>
              <a:t>Fragaria</a:t>
            </a:r>
            <a:r>
              <a:rPr lang="en-US" sz="2400" i="1" dirty="0" smtClean="0"/>
              <a:t> </a:t>
            </a:r>
            <a:r>
              <a:rPr lang="en-US" sz="2400" dirty="0" smtClean="0"/>
              <a:t>sp.) and vegetable production in coastal California faces major challenges.  Soil-borne disease management without the use of chemical fumigants especially for Verticillium wilt (</a:t>
            </a:r>
            <a:r>
              <a:rPr lang="en-US" sz="2400" i="1" dirty="0" smtClean="0"/>
              <a:t>Verticillium dahliae), </a:t>
            </a:r>
            <a:r>
              <a:rPr lang="en-US" sz="2400" dirty="0" smtClean="0"/>
              <a:t>efficient nutrient management to prevent spring and fall leaching losses, and high costs for weeding are especially challenging areas. In conventional systems, due to stringent regulations and air quality concerns, the sustainability of chemical fumigant dependent systems is uncertain. Verticillium wilt is hard to manage given its wide range of host crops, long-lived propagules, and high sensitivity of strawberry to the disease. Among crops grown in this area, only broccoli, celery, and alliums are non-hosts, whereas lettuce, artichoke, tomato, potato, pepper, cucurbits, cauliflower, cabbage and spinach are hosts. This makes it difficult for diversified organic farms to devise crop rotations that include strawberries and avoid Verticillium hosts. A team of researchers, growers, farm advisors, and NGOs are tackling these issues by testing combinations of three non-chemical approaches: anaerobic soil disinfestation (ASD, an ecological alternative to methyl bromide fumigation); broccoli residue incorporation; and mustard cake application. Here we report results on soil inorganic N dynamics and the early marketable fruit yield and fruit size from the first year .</a:t>
            </a:r>
            <a:endParaRPr lang="en-US" sz="2400" dirty="0"/>
          </a:p>
        </p:txBody>
      </p:sp>
      <p:sp>
        <p:nvSpPr>
          <p:cNvPr id="19" name="TextBox 18"/>
          <p:cNvSpPr txBox="1"/>
          <p:nvPr/>
        </p:nvSpPr>
        <p:spPr>
          <a:xfrm>
            <a:off x="0" y="4648200"/>
            <a:ext cx="38404800" cy="1099707"/>
          </a:xfrm>
          <a:prstGeom prst="rect">
            <a:avLst/>
          </a:prstGeom>
          <a:noFill/>
        </p:spPr>
        <p:txBody>
          <a:bodyPr wrap="square" lIns="98472" tIns="49236" rIns="98472" bIns="49236" rtlCol="0">
            <a:spAutoFit/>
          </a:bodyPr>
          <a:lstStyle/>
          <a:p>
            <a:pPr algn="ctr"/>
            <a:r>
              <a:rPr lang="en-US" sz="6500" b="1" dirty="0" smtClean="0">
                <a:latin typeface="Arial" pitchFamily="34" charset="0"/>
                <a:cs typeface="Arial" pitchFamily="34" charset="0"/>
              </a:rPr>
              <a:t>Introduction</a:t>
            </a:r>
            <a:endParaRPr lang="en-US" sz="6500" b="1" dirty="0">
              <a:latin typeface="Arial" pitchFamily="34" charset="0"/>
              <a:cs typeface="Arial" pitchFamily="34" charset="0"/>
            </a:endParaRPr>
          </a:p>
        </p:txBody>
      </p:sp>
      <p:sp>
        <p:nvSpPr>
          <p:cNvPr id="42" name="TextBox 41"/>
          <p:cNvSpPr txBox="1"/>
          <p:nvPr/>
        </p:nvSpPr>
        <p:spPr>
          <a:xfrm>
            <a:off x="5257800" y="19235307"/>
            <a:ext cx="10439400" cy="653431"/>
          </a:xfrm>
          <a:prstGeom prst="rect">
            <a:avLst/>
          </a:prstGeom>
          <a:noFill/>
        </p:spPr>
        <p:txBody>
          <a:bodyPr wrap="square" lIns="98472" tIns="49236" rIns="98472" bIns="49236" rtlCol="0">
            <a:spAutoFit/>
          </a:bodyPr>
          <a:lstStyle/>
          <a:p>
            <a:pPr algn="ctr"/>
            <a:r>
              <a:rPr lang="en-US" sz="3600" b="1" i="1" u="sng" dirty="0" smtClean="0">
                <a:latin typeface="Arial" pitchFamily="34" charset="0"/>
                <a:cs typeface="Arial" pitchFamily="34" charset="0"/>
              </a:rPr>
              <a:t>1. Soil Inorganic N Dynamics (0-15cm Depth)</a:t>
            </a:r>
            <a:endParaRPr lang="en-US" sz="3600" b="1" i="1" u="sng" dirty="0">
              <a:latin typeface="Arial" pitchFamily="34" charset="0"/>
              <a:cs typeface="Arial" pitchFamily="34" charset="0"/>
            </a:endParaRPr>
          </a:p>
        </p:txBody>
      </p:sp>
      <p:sp>
        <p:nvSpPr>
          <p:cNvPr id="44" name="TextBox 43"/>
          <p:cNvSpPr txBox="1"/>
          <p:nvPr/>
        </p:nvSpPr>
        <p:spPr>
          <a:xfrm>
            <a:off x="21717000" y="19235307"/>
            <a:ext cx="12877800" cy="653431"/>
          </a:xfrm>
          <a:prstGeom prst="rect">
            <a:avLst/>
          </a:prstGeom>
          <a:noFill/>
        </p:spPr>
        <p:txBody>
          <a:bodyPr wrap="square" lIns="98472" tIns="49236" rIns="98472" bIns="49236" rtlCol="0">
            <a:spAutoFit/>
          </a:bodyPr>
          <a:lstStyle/>
          <a:p>
            <a:pPr algn="ctr"/>
            <a:r>
              <a:rPr lang="en-US" sz="3600" b="1" i="1" u="sng" dirty="0" smtClean="0">
                <a:latin typeface="Arial" pitchFamily="34" charset="0"/>
                <a:cs typeface="Arial" pitchFamily="34" charset="0"/>
              </a:rPr>
              <a:t>2. Strawberry Fruit Yield and Fruit Size (Early Season)</a:t>
            </a:r>
            <a:endParaRPr lang="en-US" sz="3600" b="1" i="1" u="sng" dirty="0">
              <a:latin typeface="Arial" pitchFamily="34" charset="0"/>
              <a:cs typeface="Arial" pitchFamily="34" charset="0"/>
            </a:endParaRPr>
          </a:p>
        </p:txBody>
      </p:sp>
      <p:sp>
        <p:nvSpPr>
          <p:cNvPr id="55" name="TextBox 54"/>
          <p:cNvSpPr txBox="1"/>
          <p:nvPr/>
        </p:nvSpPr>
        <p:spPr>
          <a:xfrm>
            <a:off x="2133600" y="16002000"/>
            <a:ext cx="16687800" cy="1798360"/>
          </a:xfrm>
          <a:prstGeom prst="rect">
            <a:avLst/>
          </a:prstGeom>
          <a:noFill/>
        </p:spPr>
        <p:txBody>
          <a:bodyPr wrap="square" lIns="98472" tIns="49236" rIns="98472" bIns="49236" rtlCol="0">
            <a:spAutoFit/>
          </a:bodyPr>
          <a:lstStyle/>
          <a:p>
            <a:pPr>
              <a:lnSpc>
                <a:spcPct val="115000"/>
              </a:lnSpc>
            </a:pPr>
            <a:r>
              <a:rPr lang="en-US" sz="2400" dirty="0" smtClean="0">
                <a:ea typeface="Times New Roman"/>
                <a:cs typeface="Times New Roman"/>
              </a:rPr>
              <a:t>Integrated trial at UCSC organic farm. Sandy loam soil. Top: main plot; broccoli (B), cauliflower (C), and fallow (F) (6/16/11-8/31/11). Bottom: strawberries (11/16/11-current). Sub plots were randomly assigned to strawberry beds (a subplot/bed) of each main plot; mustard cake (MC); 1.5 tons/acre. Anaerobic soil disinfestation (ASD) using 9 tons/acre of rice bran, ASD with 7.5 tons/acre of rice bran + 1.5 tons/acre of MC (ASD+MC), and Untreated check (UTC). 4 replicates.</a:t>
            </a:r>
            <a:endParaRPr lang="en-US" sz="2400" dirty="0" smtClean="0">
              <a:cs typeface="Arial" pitchFamily="34" charset="0"/>
            </a:endParaRPr>
          </a:p>
        </p:txBody>
      </p:sp>
      <p:pic>
        <p:nvPicPr>
          <p:cNvPr id="76" name="Picture 6"/>
          <p:cNvPicPr>
            <a:picLocks noChangeAspect="1" noChangeArrowheads="1"/>
          </p:cNvPicPr>
          <p:nvPr/>
        </p:nvPicPr>
        <p:blipFill>
          <a:blip r:embed="rId4" cstate="print"/>
          <a:srcRect/>
          <a:stretch>
            <a:fillRect/>
          </a:stretch>
        </p:blipFill>
        <p:spPr bwMode="auto">
          <a:xfrm>
            <a:off x="838200" y="304800"/>
            <a:ext cx="4996544" cy="4114800"/>
          </a:xfrm>
          <a:prstGeom prst="rect">
            <a:avLst/>
          </a:prstGeom>
          <a:noFill/>
          <a:ln w="9525">
            <a:noFill/>
            <a:miter lim="800000"/>
            <a:headEnd/>
            <a:tailEnd/>
          </a:ln>
        </p:spPr>
      </p:pic>
      <p:pic>
        <p:nvPicPr>
          <p:cNvPr id="77" name="Picture 76" descr="logo_color.pdf"/>
          <p:cNvPicPr>
            <a:picLocks/>
          </p:cNvPicPr>
          <p:nvPr/>
        </p:nvPicPr>
        <p:blipFill>
          <a:blip r:embed="rId5" cstate="print"/>
          <a:srcRect l="24510" t="4545" r="29412" b="59091"/>
          <a:stretch>
            <a:fillRect/>
          </a:stretch>
        </p:blipFill>
        <p:spPr>
          <a:xfrm>
            <a:off x="32904112" y="152400"/>
            <a:ext cx="4891088" cy="4648200"/>
          </a:xfrm>
          <a:prstGeom prst="rect">
            <a:avLst/>
          </a:prstGeom>
        </p:spPr>
      </p:pic>
      <p:pic>
        <p:nvPicPr>
          <p:cNvPr id="78" name="Picture 77" descr="SARE_Western_Logo_ High.jpg"/>
          <p:cNvPicPr>
            <a:picLocks noChangeAspect="1"/>
          </p:cNvPicPr>
          <p:nvPr/>
        </p:nvPicPr>
        <p:blipFill>
          <a:blip r:embed="rId6" cstate="print"/>
          <a:stretch>
            <a:fillRect/>
          </a:stretch>
        </p:blipFill>
        <p:spPr>
          <a:xfrm>
            <a:off x="30861000" y="35128200"/>
            <a:ext cx="1981200" cy="2233268"/>
          </a:xfrm>
          <a:prstGeom prst="rect">
            <a:avLst/>
          </a:prstGeom>
        </p:spPr>
      </p:pic>
      <p:pic>
        <p:nvPicPr>
          <p:cNvPr id="79" name="Picture 5"/>
          <p:cNvPicPr>
            <a:picLocks noChangeAspect="1" noChangeArrowheads="1"/>
          </p:cNvPicPr>
          <p:nvPr/>
        </p:nvPicPr>
        <p:blipFill>
          <a:blip r:embed="rId7" cstate="print"/>
          <a:srcRect/>
          <a:stretch>
            <a:fillRect/>
          </a:stretch>
        </p:blipFill>
        <p:spPr bwMode="auto">
          <a:xfrm>
            <a:off x="33299400" y="35128200"/>
            <a:ext cx="2573487" cy="2055381"/>
          </a:xfrm>
          <a:prstGeom prst="rect">
            <a:avLst/>
          </a:prstGeom>
          <a:noFill/>
          <a:ln w="9525">
            <a:noFill/>
            <a:miter lim="800000"/>
            <a:headEnd/>
            <a:tailEnd/>
          </a:ln>
        </p:spPr>
      </p:pic>
      <p:graphicFrame>
        <p:nvGraphicFramePr>
          <p:cNvPr id="11285" name="Object 21"/>
          <p:cNvGraphicFramePr>
            <a:graphicFrameLocks noChangeAspect="1"/>
          </p:cNvGraphicFramePr>
          <p:nvPr/>
        </p:nvGraphicFramePr>
        <p:xfrm>
          <a:off x="6477000" y="343931"/>
          <a:ext cx="26593800" cy="2094469"/>
        </p:xfrm>
        <a:graphic>
          <a:graphicData uri="http://schemas.openxmlformats.org/presentationml/2006/ole">
            <p:oleObj spid="_x0000_s11285" name="Visio" r:id="rId8" imgW="35476504" imgH="2794689" progId="Visio.Drawing.11">
              <p:link updateAutomatic="1"/>
            </p:oleObj>
          </a:graphicData>
        </a:graphic>
      </p:graphicFrame>
      <p:graphicFrame>
        <p:nvGraphicFramePr>
          <p:cNvPr id="11286" name="Object 22"/>
          <p:cNvGraphicFramePr>
            <a:graphicFrameLocks noChangeAspect="1"/>
          </p:cNvGraphicFramePr>
          <p:nvPr/>
        </p:nvGraphicFramePr>
        <p:xfrm>
          <a:off x="6096000" y="2895600"/>
          <a:ext cx="26822400" cy="1700324"/>
        </p:xfrm>
        <a:graphic>
          <a:graphicData uri="http://schemas.openxmlformats.org/presentationml/2006/ole">
            <p:oleObj spid="_x0000_s11286" name="Visio" r:id="rId9" imgW="33481794" imgH="2122637" progId="Visio.Drawing.11">
              <p:link updateAutomatic="1"/>
            </p:oleObj>
          </a:graphicData>
        </a:graphic>
      </p:graphicFrame>
      <p:pic>
        <p:nvPicPr>
          <p:cNvPr id="11287" name="Picture 23" descr="C:\Users\Joji\Documents\My Documents\1_Current Projects\_Meetings_Seminars\2012\061212_Organic fruit sympo\Poster\023 Stitch.jpg"/>
          <p:cNvPicPr>
            <a:picLocks noChangeAspect="1" noChangeArrowheads="1"/>
          </p:cNvPicPr>
          <p:nvPr/>
        </p:nvPicPr>
        <p:blipFill>
          <a:blip r:embed="rId10" cstate="print"/>
          <a:srcRect l="8772" r="10226"/>
          <a:stretch>
            <a:fillRect/>
          </a:stretch>
        </p:blipFill>
        <p:spPr bwMode="auto">
          <a:xfrm>
            <a:off x="22479000" y="13182600"/>
            <a:ext cx="11045952" cy="2743200"/>
          </a:xfrm>
          <a:prstGeom prst="rect">
            <a:avLst/>
          </a:prstGeom>
          <a:noFill/>
        </p:spPr>
      </p:pic>
      <p:pic>
        <p:nvPicPr>
          <p:cNvPr id="11288" name="Picture 24" descr="C:\Users\Joji\Documents\My Documents\1_Current Projects\_Meetings_Seminars\2012\061212_Organic fruit sympo\Poster\DSCN0001 Stitch.jpg"/>
          <p:cNvPicPr>
            <a:picLocks noChangeAspect="1" noChangeArrowheads="1"/>
          </p:cNvPicPr>
          <p:nvPr/>
        </p:nvPicPr>
        <p:blipFill>
          <a:blip r:embed="rId11" cstate="print"/>
          <a:srcRect t="12333"/>
          <a:stretch>
            <a:fillRect/>
          </a:stretch>
        </p:blipFill>
        <p:spPr bwMode="auto">
          <a:xfrm>
            <a:off x="22482048" y="10515600"/>
            <a:ext cx="11045952" cy="2819400"/>
          </a:xfrm>
          <a:prstGeom prst="rect">
            <a:avLst/>
          </a:prstGeom>
          <a:noFill/>
        </p:spPr>
      </p:pic>
      <p:sp>
        <p:nvSpPr>
          <p:cNvPr id="111" name="TextBox 110"/>
          <p:cNvSpPr txBox="1"/>
          <p:nvPr/>
        </p:nvSpPr>
        <p:spPr>
          <a:xfrm>
            <a:off x="1447800" y="9067800"/>
            <a:ext cx="35433000" cy="1207429"/>
          </a:xfrm>
          <a:prstGeom prst="rect">
            <a:avLst/>
          </a:prstGeom>
          <a:noFill/>
        </p:spPr>
        <p:txBody>
          <a:bodyPr wrap="square" lIns="98472" tIns="49236" rIns="98472" bIns="49236" rtlCol="0">
            <a:spAutoFit/>
          </a:bodyPr>
          <a:lstStyle/>
          <a:p>
            <a:r>
              <a:rPr lang="en-US" sz="2400" dirty="0" smtClean="0"/>
              <a:t>Using fields highly infested with </a:t>
            </a:r>
            <a:r>
              <a:rPr lang="en-US" sz="2400" i="1" dirty="0" smtClean="0"/>
              <a:t>V. dahliae</a:t>
            </a:r>
            <a:r>
              <a:rPr lang="en-US" sz="2400" dirty="0" smtClean="0"/>
              <a:t>, we initiated replicated split-plot experiments with 3-year rotations: 1) broccoli-strawberries-lettuce, 2) cauliflower-strawberries-lettuce, and 3) fallow-strawberries-lettuce as main plots at one organic and one conventional farm in June 2011.  Split plot treatments (ASD, mustard cake, ASD plus mustard cake, and untreated control) were applied prior to strawberry planting in Nov. 2011. An additional fumigant control split plot treatment, (</a:t>
            </a:r>
            <a:r>
              <a:rPr lang="en-US" sz="2400" dirty="0" err="1" smtClean="0"/>
              <a:t>Pic-Clor</a:t>
            </a:r>
            <a:r>
              <a:rPr lang="en-US" sz="2400" dirty="0" smtClean="0"/>
              <a:t> 60) was used in the conventional site. </a:t>
            </a:r>
            <a:r>
              <a:rPr lang="en-US" sz="2400" i="1" dirty="0" smtClean="0"/>
              <a:t>V. dahliae </a:t>
            </a:r>
            <a:r>
              <a:rPr lang="en-US" sz="2400" dirty="0" smtClean="0"/>
              <a:t>populations in soil, weed density, degree of wilt symptoms, soil-plant N dynamics, and crop yields are being monitored and net returns are evaluated. </a:t>
            </a:r>
            <a:endParaRPr lang="en-US" sz="2400" dirty="0"/>
          </a:p>
        </p:txBody>
      </p:sp>
      <p:pic>
        <p:nvPicPr>
          <p:cNvPr id="11302" name="Picture 38"/>
          <p:cNvPicPr>
            <a:picLocks noChangeAspect="1" noChangeArrowheads="1"/>
          </p:cNvPicPr>
          <p:nvPr/>
        </p:nvPicPr>
        <p:blipFill>
          <a:blip r:embed="rId12" cstate="print"/>
          <a:srcRect/>
          <a:stretch>
            <a:fillRect/>
          </a:stretch>
        </p:blipFill>
        <p:spPr bwMode="auto">
          <a:xfrm>
            <a:off x="20885171" y="20149706"/>
            <a:ext cx="7004029" cy="5084064"/>
          </a:xfrm>
          <a:prstGeom prst="rect">
            <a:avLst/>
          </a:prstGeom>
          <a:noFill/>
          <a:ln w="9525">
            <a:noFill/>
            <a:miter lim="800000"/>
            <a:headEnd/>
            <a:tailEnd/>
          </a:ln>
          <a:effectLst/>
        </p:spPr>
      </p:pic>
      <p:pic>
        <p:nvPicPr>
          <p:cNvPr id="11303" name="Picture 39"/>
          <p:cNvPicPr>
            <a:picLocks noChangeAspect="1" noChangeArrowheads="1"/>
          </p:cNvPicPr>
          <p:nvPr/>
        </p:nvPicPr>
        <p:blipFill>
          <a:blip r:embed="rId13" cstate="print"/>
          <a:srcRect/>
          <a:stretch>
            <a:fillRect/>
          </a:stretch>
        </p:blipFill>
        <p:spPr bwMode="auto">
          <a:xfrm>
            <a:off x="28270200" y="20149707"/>
            <a:ext cx="6917994" cy="5029200"/>
          </a:xfrm>
          <a:prstGeom prst="rect">
            <a:avLst/>
          </a:prstGeom>
          <a:noFill/>
          <a:ln w="9525">
            <a:noFill/>
            <a:miter lim="800000"/>
            <a:headEnd/>
            <a:tailEnd/>
          </a:ln>
          <a:effectLst/>
        </p:spPr>
      </p:pic>
      <p:pic>
        <p:nvPicPr>
          <p:cNvPr id="11306" name="Picture 42"/>
          <p:cNvPicPr>
            <a:picLocks noChangeAspect="1" noChangeArrowheads="1"/>
          </p:cNvPicPr>
          <p:nvPr/>
        </p:nvPicPr>
        <p:blipFill>
          <a:blip r:embed="rId14" cstate="print"/>
          <a:srcRect/>
          <a:stretch>
            <a:fillRect/>
          </a:stretch>
        </p:blipFill>
        <p:spPr bwMode="auto">
          <a:xfrm>
            <a:off x="3350041" y="20073507"/>
            <a:ext cx="6917993" cy="5029199"/>
          </a:xfrm>
          <a:prstGeom prst="rect">
            <a:avLst/>
          </a:prstGeom>
          <a:noFill/>
          <a:ln w="9525">
            <a:noFill/>
            <a:miter lim="800000"/>
            <a:headEnd/>
            <a:tailEnd/>
          </a:ln>
          <a:effectLst/>
        </p:spPr>
      </p:pic>
      <p:pic>
        <p:nvPicPr>
          <p:cNvPr id="11307" name="Picture 43"/>
          <p:cNvPicPr>
            <a:picLocks noChangeAspect="1" noChangeArrowheads="1"/>
          </p:cNvPicPr>
          <p:nvPr/>
        </p:nvPicPr>
        <p:blipFill>
          <a:blip r:embed="rId15" cstate="print"/>
          <a:srcRect/>
          <a:stretch>
            <a:fillRect/>
          </a:stretch>
        </p:blipFill>
        <p:spPr bwMode="auto">
          <a:xfrm>
            <a:off x="3292805" y="25788507"/>
            <a:ext cx="6917995" cy="5029200"/>
          </a:xfrm>
          <a:prstGeom prst="rect">
            <a:avLst/>
          </a:prstGeom>
          <a:noFill/>
          <a:ln w="9525">
            <a:noFill/>
            <a:miter lim="800000"/>
            <a:headEnd/>
            <a:tailEnd/>
          </a:ln>
          <a:effectLst/>
        </p:spPr>
      </p:pic>
      <p:pic>
        <p:nvPicPr>
          <p:cNvPr id="11308" name="Picture 44"/>
          <p:cNvPicPr>
            <a:picLocks noChangeAspect="1" noChangeArrowheads="1"/>
          </p:cNvPicPr>
          <p:nvPr/>
        </p:nvPicPr>
        <p:blipFill>
          <a:blip r:embed="rId16" cstate="print"/>
          <a:srcRect/>
          <a:stretch>
            <a:fillRect/>
          </a:stretch>
        </p:blipFill>
        <p:spPr bwMode="auto">
          <a:xfrm>
            <a:off x="10591801" y="20073508"/>
            <a:ext cx="6920848" cy="5029200"/>
          </a:xfrm>
          <a:prstGeom prst="rect">
            <a:avLst/>
          </a:prstGeom>
          <a:noFill/>
          <a:ln w="9525">
            <a:noFill/>
            <a:miter lim="800000"/>
            <a:headEnd/>
            <a:tailEnd/>
          </a:ln>
          <a:effectLst/>
        </p:spPr>
      </p:pic>
      <p:pic>
        <p:nvPicPr>
          <p:cNvPr id="11309" name="Picture 45"/>
          <p:cNvPicPr>
            <a:picLocks noChangeAspect="1" noChangeArrowheads="1"/>
          </p:cNvPicPr>
          <p:nvPr/>
        </p:nvPicPr>
        <p:blipFill>
          <a:blip r:embed="rId17" cstate="print"/>
          <a:srcRect/>
          <a:stretch>
            <a:fillRect/>
          </a:stretch>
        </p:blipFill>
        <p:spPr bwMode="auto">
          <a:xfrm>
            <a:off x="10605153" y="25788507"/>
            <a:ext cx="6920847" cy="5029200"/>
          </a:xfrm>
          <a:prstGeom prst="rect">
            <a:avLst/>
          </a:prstGeom>
          <a:noFill/>
          <a:ln w="9525">
            <a:noFill/>
            <a:miter lim="800000"/>
            <a:headEnd/>
            <a:tailEnd/>
          </a:ln>
          <a:effectLst/>
        </p:spPr>
      </p:pic>
      <p:sp>
        <p:nvSpPr>
          <p:cNvPr id="201" name="TextBox 200"/>
          <p:cNvSpPr txBox="1"/>
          <p:nvPr/>
        </p:nvSpPr>
        <p:spPr>
          <a:xfrm>
            <a:off x="0" y="8001000"/>
            <a:ext cx="38404800" cy="1099707"/>
          </a:xfrm>
          <a:prstGeom prst="rect">
            <a:avLst/>
          </a:prstGeom>
          <a:noFill/>
        </p:spPr>
        <p:txBody>
          <a:bodyPr wrap="square" lIns="98472" tIns="49236" rIns="98472" bIns="49236" rtlCol="0">
            <a:spAutoFit/>
          </a:bodyPr>
          <a:lstStyle/>
          <a:p>
            <a:pPr algn="ctr"/>
            <a:r>
              <a:rPr lang="en-US" sz="6500" b="1" dirty="0" smtClean="0">
                <a:latin typeface="Arial" pitchFamily="34" charset="0"/>
                <a:cs typeface="Arial" pitchFamily="34" charset="0"/>
              </a:rPr>
              <a:t>Methods</a:t>
            </a:r>
            <a:endParaRPr lang="en-US" sz="6500" b="1" dirty="0">
              <a:latin typeface="Arial" pitchFamily="34" charset="0"/>
              <a:cs typeface="Arial" pitchFamily="34" charset="0"/>
            </a:endParaRPr>
          </a:p>
        </p:txBody>
      </p:sp>
      <p:pic>
        <p:nvPicPr>
          <p:cNvPr id="11310" name="Picture 46"/>
          <p:cNvPicPr>
            <a:picLocks noChangeAspect="1" noChangeArrowheads="1"/>
          </p:cNvPicPr>
          <p:nvPr/>
        </p:nvPicPr>
        <p:blipFill>
          <a:blip r:embed="rId18" cstate="print"/>
          <a:srcRect/>
          <a:stretch>
            <a:fillRect/>
          </a:stretch>
        </p:blipFill>
        <p:spPr bwMode="auto">
          <a:xfrm>
            <a:off x="20955000" y="25788507"/>
            <a:ext cx="6928445" cy="5029200"/>
          </a:xfrm>
          <a:prstGeom prst="rect">
            <a:avLst/>
          </a:prstGeom>
          <a:noFill/>
          <a:ln w="9525">
            <a:noFill/>
            <a:miter lim="800000"/>
            <a:headEnd/>
            <a:tailEnd/>
          </a:ln>
          <a:effectLst/>
        </p:spPr>
      </p:pic>
      <p:pic>
        <p:nvPicPr>
          <p:cNvPr id="11311" name="Picture 47"/>
          <p:cNvPicPr>
            <a:picLocks noChangeAspect="1" noChangeArrowheads="1"/>
          </p:cNvPicPr>
          <p:nvPr/>
        </p:nvPicPr>
        <p:blipFill>
          <a:blip r:embed="rId19" cstate="print"/>
          <a:srcRect/>
          <a:stretch>
            <a:fillRect/>
          </a:stretch>
        </p:blipFill>
        <p:spPr bwMode="auto">
          <a:xfrm>
            <a:off x="28355020" y="25788507"/>
            <a:ext cx="6925580" cy="5029200"/>
          </a:xfrm>
          <a:prstGeom prst="rect">
            <a:avLst/>
          </a:prstGeom>
          <a:noFill/>
          <a:ln w="9525">
            <a:noFill/>
            <a:miter lim="800000"/>
            <a:headEnd/>
            <a:tailEnd/>
          </a:ln>
          <a:effectLst/>
        </p:spPr>
      </p:pic>
      <p:pic>
        <p:nvPicPr>
          <p:cNvPr id="209" name="Picture 208" descr="Whole plots.jpg"/>
          <p:cNvPicPr/>
          <p:nvPr/>
        </p:nvPicPr>
        <p:blipFill>
          <a:blip r:embed="rId20" cstate="print"/>
          <a:stretch>
            <a:fillRect/>
          </a:stretch>
        </p:blipFill>
        <p:spPr>
          <a:xfrm>
            <a:off x="4953000" y="10363200"/>
            <a:ext cx="11049000" cy="5410200"/>
          </a:xfrm>
          <a:prstGeom prst="rect">
            <a:avLst/>
          </a:prstGeom>
        </p:spPr>
      </p:pic>
      <p:sp>
        <p:nvSpPr>
          <p:cNvPr id="210" name="TextBox 209"/>
          <p:cNvSpPr txBox="1"/>
          <p:nvPr/>
        </p:nvSpPr>
        <p:spPr>
          <a:xfrm>
            <a:off x="19735800" y="16078200"/>
            <a:ext cx="16992600" cy="1798360"/>
          </a:xfrm>
          <a:prstGeom prst="rect">
            <a:avLst/>
          </a:prstGeom>
          <a:noFill/>
        </p:spPr>
        <p:txBody>
          <a:bodyPr wrap="square" lIns="98472" tIns="49236" rIns="98472" bIns="49236" rtlCol="0">
            <a:spAutoFit/>
          </a:bodyPr>
          <a:lstStyle/>
          <a:p>
            <a:pPr>
              <a:lnSpc>
                <a:spcPct val="115000"/>
              </a:lnSpc>
            </a:pPr>
            <a:r>
              <a:rPr lang="en-US" sz="2400" dirty="0" smtClean="0">
                <a:ea typeface="Times New Roman"/>
                <a:cs typeface="Times New Roman"/>
              </a:rPr>
              <a:t>Integrated trial at a conventional farm in Salinas. Clay loam soil. Top: main plot; broccoli (B), cauliflower (C), and fallow (F) (6/18/11-8/29/11). Bottom: strawberries (11/11/11-current). Sub plots, mustard cake (MC); 1.5 tons/acre, anaerobic soil disinfestation (ASD) using 9 tons/acre of rice bran, ASD with 7.5 tons/acre of rice bran + 1.5 tons/acre of MC (ASD+MC), untreated check (UTC), and fumigant (</a:t>
            </a:r>
            <a:r>
              <a:rPr lang="en-US" sz="2400" dirty="0" err="1" smtClean="0">
                <a:ea typeface="Times New Roman"/>
                <a:cs typeface="Times New Roman"/>
              </a:rPr>
              <a:t>Pic-Clor</a:t>
            </a:r>
            <a:r>
              <a:rPr lang="en-US" sz="2400" dirty="0" smtClean="0">
                <a:ea typeface="Times New Roman"/>
                <a:cs typeface="Times New Roman"/>
              </a:rPr>
              <a:t> 60) were randomly assigned to each bed of each main plot. 4 replicates.</a:t>
            </a:r>
            <a:endParaRPr lang="en-US" sz="2400" dirty="0" smtClean="0">
              <a:cs typeface="Arial" pitchFamily="34" charset="0"/>
            </a:endParaRPr>
          </a:p>
        </p:txBody>
      </p:sp>
      <p:cxnSp>
        <p:nvCxnSpPr>
          <p:cNvPr id="212" name="Straight Connector 211"/>
          <p:cNvCxnSpPr/>
          <p:nvPr/>
        </p:nvCxnSpPr>
        <p:spPr>
          <a:xfrm flipV="1">
            <a:off x="26289000" y="14173200"/>
            <a:ext cx="1447800" cy="167640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215" name="Straight Connector 214"/>
          <p:cNvCxnSpPr/>
          <p:nvPr/>
        </p:nvCxnSpPr>
        <p:spPr>
          <a:xfrm flipH="1" flipV="1">
            <a:off x="28041600" y="14173200"/>
            <a:ext cx="3657600" cy="175260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221" name="Straight Connector 220"/>
          <p:cNvCxnSpPr/>
          <p:nvPr/>
        </p:nvCxnSpPr>
        <p:spPr>
          <a:xfrm flipH="1" flipV="1">
            <a:off x="28422600" y="14173200"/>
            <a:ext cx="5029200" cy="91440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225" name="Straight Connector 224"/>
          <p:cNvCxnSpPr/>
          <p:nvPr/>
        </p:nvCxnSpPr>
        <p:spPr>
          <a:xfrm flipV="1">
            <a:off x="22479000" y="14173200"/>
            <a:ext cx="4876800" cy="990600"/>
          </a:xfrm>
          <a:prstGeom prst="line">
            <a:avLst/>
          </a:prstGeom>
          <a:ln w="1905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228" name="Straight Connector 227"/>
          <p:cNvCxnSpPr/>
          <p:nvPr/>
        </p:nvCxnSpPr>
        <p:spPr>
          <a:xfrm flipV="1">
            <a:off x="23545800" y="11430000"/>
            <a:ext cx="4267200" cy="228600"/>
          </a:xfrm>
          <a:prstGeom prst="line">
            <a:avLst/>
          </a:prstGeom>
          <a:ln w="127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231" name="Straight Connector 230"/>
          <p:cNvCxnSpPr/>
          <p:nvPr/>
        </p:nvCxnSpPr>
        <p:spPr>
          <a:xfrm flipV="1">
            <a:off x="25069800" y="11430000"/>
            <a:ext cx="3124200" cy="1371600"/>
          </a:xfrm>
          <a:prstGeom prst="line">
            <a:avLst/>
          </a:prstGeom>
          <a:ln w="127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235" name="Straight Connector 234"/>
          <p:cNvCxnSpPr/>
          <p:nvPr/>
        </p:nvCxnSpPr>
        <p:spPr>
          <a:xfrm flipH="1" flipV="1">
            <a:off x="28422600" y="11430000"/>
            <a:ext cx="2971800" cy="1752600"/>
          </a:xfrm>
          <a:prstGeom prst="line">
            <a:avLst/>
          </a:prstGeom>
          <a:ln w="127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238" name="Straight Connector 237"/>
          <p:cNvCxnSpPr/>
          <p:nvPr/>
        </p:nvCxnSpPr>
        <p:spPr>
          <a:xfrm flipH="1" flipV="1">
            <a:off x="28575000" y="11430000"/>
            <a:ext cx="4876800" cy="609600"/>
          </a:xfrm>
          <a:prstGeom prst="line">
            <a:avLst/>
          </a:prstGeom>
          <a:ln w="12700">
            <a:solidFill>
              <a:srgbClr val="FFFF00"/>
            </a:solidFill>
          </a:ln>
        </p:spPr>
        <p:style>
          <a:lnRef idx="1">
            <a:schemeClr val="accent2"/>
          </a:lnRef>
          <a:fillRef idx="0">
            <a:schemeClr val="accent2"/>
          </a:fillRef>
          <a:effectRef idx="0">
            <a:schemeClr val="accent2"/>
          </a:effectRef>
          <a:fontRef idx="minor">
            <a:schemeClr val="tx1"/>
          </a:fontRef>
        </p:style>
      </p:cxnSp>
      <p:cxnSp>
        <p:nvCxnSpPr>
          <p:cNvPr id="246" name="Straight Connector 245"/>
          <p:cNvCxnSpPr/>
          <p:nvPr/>
        </p:nvCxnSpPr>
        <p:spPr>
          <a:xfrm flipH="1">
            <a:off x="24993600" y="14706600"/>
            <a:ext cx="62484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50" name="Straight Connector 249"/>
          <p:cNvCxnSpPr/>
          <p:nvPr/>
        </p:nvCxnSpPr>
        <p:spPr>
          <a:xfrm flipH="1">
            <a:off x="26212800" y="14401800"/>
            <a:ext cx="3352800" cy="762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54" name="Straight Connector 253"/>
          <p:cNvCxnSpPr/>
          <p:nvPr/>
        </p:nvCxnSpPr>
        <p:spPr>
          <a:xfrm flipH="1">
            <a:off x="26822400" y="14325600"/>
            <a:ext cx="21336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63" name="Straight Connector 262"/>
          <p:cNvCxnSpPr/>
          <p:nvPr/>
        </p:nvCxnSpPr>
        <p:spPr>
          <a:xfrm flipH="1">
            <a:off x="27584400" y="11658600"/>
            <a:ext cx="12192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66" name="Straight Connector 265"/>
          <p:cNvCxnSpPr/>
          <p:nvPr/>
        </p:nvCxnSpPr>
        <p:spPr>
          <a:xfrm flipH="1">
            <a:off x="28803600" y="11582400"/>
            <a:ext cx="762000" cy="762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68" name="Straight Connector 267"/>
          <p:cNvCxnSpPr/>
          <p:nvPr/>
        </p:nvCxnSpPr>
        <p:spPr>
          <a:xfrm flipH="1" flipV="1">
            <a:off x="26898600" y="11506200"/>
            <a:ext cx="762000" cy="15240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70" name="Straight Connector 269"/>
          <p:cNvCxnSpPr/>
          <p:nvPr/>
        </p:nvCxnSpPr>
        <p:spPr>
          <a:xfrm flipH="1">
            <a:off x="27127200" y="14249400"/>
            <a:ext cx="15240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73" name="Straight Connector 272"/>
          <p:cNvCxnSpPr/>
          <p:nvPr/>
        </p:nvCxnSpPr>
        <p:spPr>
          <a:xfrm flipH="1">
            <a:off x="27965400" y="11506200"/>
            <a:ext cx="6858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78" name="Straight Connector 277"/>
          <p:cNvCxnSpPr/>
          <p:nvPr/>
        </p:nvCxnSpPr>
        <p:spPr>
          <a:xfrm flipH="1" flipV="1">
            <a:off x="27584400" y="11430000"/>
            <a:ext cx="457200" cy="7620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81" name="Straight Connector 280"/>
          <p:cNvCxnSpPr/>
          <p:nvPr/>
        </p:nvCxnSpPr>
        <p:spPr>
          <a:xfrm flipH="1">
            <a:off x="28651200" y="11506200"/>
            <a:ext cx="3048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84" name="Straight Connector 283"/>
          <p:cNvCxnSpPr/>
          <p:nvPr/>
        </p:nvCxnSpPr>
        <p:spPr>
          <a:xfrm flipH="1">
            <a:off x="28041600" y="11430000"/>
            <a:ext cx="6096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289" name="TextBox 288"/>
          <p:cNvSpPr txBox="1"/>
          <p:nvPr/>
        </p:nvSpPr>
        <p:spPr>
          <a:xfrm>
            <a:off x="24079200" y="12039599"/>
            <a:ext cx="38100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smtClean="0"/>
              <a:t>C</a:t>
            </a:r>
            <a:endParaRPr lang="en-US" sz="2000" dirty="0"/>
          </a:p>
        </p:txBody>
      </p:sp>
      <p:sp>
        <p:nvSpPr>
          <p:cNvPr id="290" name="TextBox 289"/>
          <p:cNvSpPr txBox="1"/>
          <p:nvPr/>
        </p:nvSpPr>
        <p:spPr>
          <a:xfrm>
            <a:off x="28117800" y="12573000"/>
            <a:ext cx="38100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smtClean="0"/>
              <a:t>F</a:t>
            </a:r>
            <a:endParaRPr lang="en-US" sz="2000" dirty="0"/>
          </a:p>
        </p:txBody>
      </p:sp>
      <p:sp>
        <p:nvSpPr>
          <p:cNvPr id="291" name="TextBox 290"/>
          <p:cNvSpPr txBox="1"/>
          <p:nvPr/>
        </p:nvSpPr>
        <p:spPr>
          <a:xfrm>
            <a:off x="32080200" y="12192000"/>
            <a:ext cx="38100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dirty="0" smtClean="0"/>
              <a:t>B</a:t>
            </a:r>
            <a:endParaRPr lang="en-US" sz="2000" dirty="0"/>
          </a:p>
        </p:txBody>
      </p:sp>
      <p:sp>
        <p:nvSpPr>
          <p:cNvPr id="298" name="TextBox 297"/>
          <p:cNvSpPr txBox="1"/>
          <p:nvPr/>
        </p:nvSpPr>
        <p:spPr>
          <a:xfrm>
            <a:off x="26746200" y="15468600"/>
            <a:ext cx="609600"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smtClean="0"/>
              <a:t>ASD</a:t>
            </a:r>
            <a:endParaRPr lang="en-US" sz="2000" dirty="0"/>
          </a:p>
        </p:txBody>
      </p:sp>
      <p:sp>
        <p:nvSpPr>
          <p:cNvPr id="300" name="TextBox 299"/>
          <p:cNvSpPr txBox="1"/>
          <p:nvPr/>
        </p:nvSpPr>
        <p:spPr>
          <a:xfrm>
            <a:off x="27584400" y="15240000"/>
            <a:ext cx="609600"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err="1" smtClean="0"/>
              <a:t>Pic-Clor</a:t>
            </a:r>
            <a:endParaRPr lang="en-US" sz="2000" dirty="0"/>
          </a:p>
        </p:txBody>
      </p:sp>
      <p:sp>
        <p:nvSpPr>
          <p:cNvPr id="302" name="TextBox 301"/>
          <p:cNvSpPr txBox="1"/>
          <p:nvPr/>
        </p:nvSpPr>
        <p:spPr>
          <a:xfrm>
            <a:off x="30480000" y="15544800"/>
            <a:ext cx="609600"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smtClean="0"/>
              <a:t>MC</a:t>
            </a:r>
            <a:endParaRPr lang="en-US" sz="2000" dirty="0"/>
          </a:p>
        </p:txBody>
      </p:sp>
      <p:sp>
        <p:nvSpPr>
          <p:cNvPr id="304" name="TextBox 303"/>
          <p:cNvSpPr txBox="1"/>
          <p:nvPr/>
        </p:nvSpPr>
        <p:spPr>
          <a:xfrm>
            <a:off x="29489400" y="15240000"/>
            <a:ext cx="762000"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smtClean="0"/>
              <a:t>ASD+MC</a:t>
            </a:r>
            <a:endParaRPr lang="en-US" sz="2000" dirty="0"/>
          </a:p>
        </p:txBody>
      </p:sp>
      <p:sp>
        <p:nvSpPr>
          <p:cNvPr id="306" name="TextBox 305"/>
          <p:cNvSpPr txBox="1"/>
          <p:nvPr/>
        </p:nvSpPr>
        <p:spPr>
          <a:xfrm>
            <a:off x="28498800" y="15468600"/>
            <a:ext cx="609600"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smtClean="0"/>
              <a:t>UTC</a:t>
            </a:r>
            <a:endParaRPr lang="en-US" sz="2000" dirty="0"/>
          </a:p>
        </p:txBody>
      </p:sp>
      <p:sp>
        <p:nvSpPr>
          <p:cNvPr id="308" name="TextBox 307"/>
          <p:cNvSpPr txBox="1"/>
          <p:nvPr/>
        </p:nvSpPr>
        <p:spPr>
          <a:xfrm>
            <a:off x="28270200" y="13792200"/>
            <a:ext cx="1295400" cy="4572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Block 1</a:t>
            </a:r>
            <a:endParaRPr lang="en-US" sz="2400" dirty="0"/>
          </a:p>
        </p:txBody>
      </p:sp>
      <p:sp>
        <p:nvSpPr>
          <p:cNvPr id="309" name="TextBox 308"/>
          <p:cNvSpPr txBox="1"/>
          <p:nvPr/>
        </p:nvSpPr>
        <p:spPr>
          <a:xfrm>
            <a:off x="25679400" y="13868400"/>
            <a:ext cx="1295400" cy="4572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Block 2</a:t>
            </a:r>
            <a:endParaRPr lang="en-US" sz="2400" dirty="0"/>
          </a:p>
        </p:txBody>
      </p:sp>
      <p:sp>
        <p:nvSpPr>
          <p:cNvPr id="310" name="TextBox 309"/>
          <p:cNvSpPr txBox="1"/>
          <p:nvPr/>
        </p:nvSpPr>
        <p:spPr>
          <a:xfrm>
            <a:off x="24384000" y="14097000"/>
            <a:ext cx="1295400" cy="4572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Block 3</a:t>
            </a:r>
            <a:endParaRPr lang="en-US" sz="2400" dirty="0"/>
          </a:p>
        </p:txBody>
      </p:sp>
      <p:sp>
        <p:nvSpPr>
          <p:cNvPr id="311" name="TextBox 310"/>
          <p:cNvSpPr txBox="1"/>
          <p:nvPr/>
        </p:nvSpPr>
        <p:spPr>
          <a:xfrm>
            <a:off x="22783800" y="14630400"/>
            <a:ext cx="1295400" cy="4572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Block 4</a:t>
            </a:r>
            <a:endParaRPr lang="en-US" sz="2400" dirty="0"/>
          </a:p>
        </p:txBody>
      </p:sp>
      <p:sp>
        <p:nvSpPr>
          <p:cNvPr id="94" name="TextBox 93"/>
          <p:cNvSpPr txBox="1"/>
          <p:nvPr/>
        </p:nvSpPr>
        <p:spPr>
          <a:xfrm>
            <a:off x="0" y="18135600"/>
            <a:ext cx="38404800" cy="1099707"/>
          </a:xfrm>
          <a:prstGeom prst="rect">
            <a:avLst/>
          </a:prstGeom>
          <a:noFill/>
        </p:spPr>
        <p:txBody>
          <a:bodyPr wrap="square" lIns="98472" tIns="49236" rIns="98472" bIns="49236" rtlCol="0">
            <a:spAutoFit/>
          </a:bodyPr>
          <a:lstStyle/>
          <a:p>
            <a:pPr algn="ctr"/>
            <a:r>
              <a:rPr lang="en-US" sz="6500" b="1" dirty="0" smtClean="0">
                <a:latin typeface="Arial" pitchFamily="34" charset="0"/>
                <a:cs typeface="Arial" pitchFamily="34" charset="0"/>
              </a:rPr>
              <a:t>Results and Discussion</a:t>
            </a:r>
            <a:endParaRPr lang="en-US" sz="6500" b="1" dirty="0">
              <a:latin typeface="Arial" pitchFamily="34" charset="0"/>
              <a:cs typeface="Arial" pitchFamily="34" charset="0"/>
            </a:endParaRPr>
          </a:p>
        </p:txBody>
      </p:sp>
      <p:sp>
        <p:nvSpPr>
          <p:cNvPr id="98" name="TextBox 97"/>
          <p:cNvSpPr txBox="1"/>
          <p:nvPr/>
        </p:nvSpPr>
        <p:spPr>
          <a:xfrm>
            <a:off x="3276600" y="25178907"/>
            <a:ext cx="14325600" cy="530321"/>
          </a:xfrm>
          <a:prstGeom prst="rect">
            <a:avLst/>
          </a:prstGeom>
          <a:noFill/>
        </p:spPr>
        <p:txBody>
          <a:bodyPr wrap="square" lIns="98472" tIns="49236" rIns="98472" bIns="49236" rtlCol="0">
            <a:spAutoFit/>
          </a:bodyPr>
          <a:lstStyle/>
          <a:p>
            <a:r>
              <a:rPr lang="en-US" sz="2600" dirty="0" smtClean="0"/>
              <a:t>            </a:t>
            </a:r>
            <a:r>
              <a:rPr lang="en-US" sz="2800" b="1" dirty="0" smtClean="0"/>
              <a:t>a. Main plots in the organic site                                b. Main plots in the conventional site </a:t>
            </a:r>
            <a:endParaRPr lang="en-US" sz="2800" b="1" dirty="0"/>
          </a:p>
        </p:txBody>
      </p:sp>
      <p:sp>
        <p:nvSpPr>
          <p:cNvPr id="99" name="TextBox 98"/>
          <p:cNvSpPr txBox="1"/>
          <p:nvPr/>
        </p:nvSpPr>
        <p:spPr>
          <a:xfrm>
            <a:off x="3505200" y="30893907"/>
            <a:ext cx="14173200" cy="530321"/>
          </a:xfrm>
          <a:prstGeom prst="rect">
            <a:avLst/>
          </a:prstGeom>
          <a:noFill/>
        </p:spPr>
        <p:txBody>
          <a:bodyPr wrap="square" lIns="98472" tIns="49236" rIns="98472" bIns="49236" rtlCol="0">
            <a:spAutoFit/>
          </a:bodyPr>
          <a:lstStyle/>
          <a:p>
            <a:r>
              <a:rPr lang="en-US" sz="2600" dirty="0" smtClean="0"/>
              <a:t>            </a:t>
            </a:r>
            <a:r>
              <a:rPr lang="en-US" sz="2800" b="1" dirty="0" smtClean="0"/>
              <a:t>c. Sub plots in the organic site                                d. Sub plots in the conventional site </a:t>
            </a:r>
            <a:endParaRPr lang="en-US" sz="2800" b="1" dirty="0"/>
          </a:p>
        </p:txBody>
      </p:sp>
      <p:sp>
        <p:nvSpPr>
          <p:cNvPr id="100" name="TextBox 99"/>
          <p:cNvSpPr txBox="1"/>
          <p:nvPr/>
        </p:nvSpPr>
        <p:spPr>
          <a:xfrm>
            <a:off x="2133600" y="32461200"/>
            <a:ext cx="16306800" cy="5270080"/>
          </a:xfrm>
          <a:prstGeom prst="rect">
            <a:avLst/>
          </a:prstGeom>
          <a:noFill/>
        </p:spPr>
        <p:txBody>
          <a:bodyPr wrap="square" lIns="98472" tIns="49236" rIns="98472" bIns="49236" rtlCol="0">
            <a:spAutoFit/>
          </a:bodyPr>
          <a:lstStyle/>
          <a:p>
            <a:r>
              <a:rPr lang="en-US" sz="2800" dirty="0" smtClean="0"/>
              <a:t>At both organic and conventional sites, difference in soil inorganic N was more apparent among sub plots than main plots. This is due to N applied through MC (6% N. 120 lbs-N/acre at 1 ton/acre of MC) at MC plots and rice bran (2% N. 360 lbs-N/acre at 9 tons/acre of rice bran) at ASD plots. Soil nitrate at these plots was extremely high during Dec. and Jan. when there was no rain. This caused salinity damages to salt-sensitive strawberry plants in Jan. Although this rate of rice bran has been proven to be effective in suppressing </a:t>
            </a:r>
            <a:r>
              <a:rPr lang="en-US" sz="2800" i="1" dirty="0" smtClean="0"/>
              <a:t>Verticillium dahliae </a:t>
            </a:r>
            <a:r>
              <a:rPr lang="en-US" sz="2800" dirty="0" smtClean="0"/>
              <a:t>in soil and to provide similar fruit yield with fumigant (Shennan et al., 2011), more research to reduce N input from carbon sources for ASD treatment by using lower rate of rice bran and/or using different carbon sources with low N content (e.g. molasses) is clearly needed.</a:t>
            </a:r>
          </a:p>
          <a:p>
            <a:endParaRPr lang="en-US" sz="2800" dirty="0" smtClean="0"/>
          </a:p>
          <a:p>
            <a:r>
              <a:rPr lang="en-US" sz="2800" dirty="0" smtClean="0"/>
              <a:t>Reference: Shennan, C, Muramoto, J., Baird, G., Daugovish, O., Koike, S., and Bolda, M. 2011. Anaerobic soil disinfestation : California. Proceedings of the Annual International Research Conference on Methyl Bromide Alternatives and Emissions Reductions, San Diego, CA. p 44.1 – 44.4</a:t>
            </a:r>
            <a:endParaRPr lang="en-US" sz="2800" dirty="0"/>
          </a:p>
        </p:txBody>
      </p:sp>
      <p:sp>
        <p:nvSpPr>
          <p:cNvPr id="101" name="TextBox 100"/>
          <p:cNvSpPr txBox="1"/>
          <p:nvPr/>
        </p:nvSpPr>
        <p:spPr>
          <a:xfrm>
            <a:off x="20955000" y="31579707"/>
            <a:ext cx="14478000" cy="1822982"/>
          </a:xfrm>
          <a:prstGeom prst="rect">
            <a:avLst/>
          </a:prstGeom>
          <a:noFill/>
        </p:spPr>
        <p:txBody>
          <a:bodyPr wrap="square" lIns="98472" tIns="49236" rIns="98472" bIns="49236" rtlCol="0">
            <a:spAutoFit/>
          </a:bodyPr>
          <a:lstStyle/>
          <a:p>
            <a:r>
              <a:rPr lang="en-US" sz="2800" dirty="0" smtClean="0"/>
              <a:t>In the organic site, ASD+MC and ASD plots had greater early marketable yield compared to MC and UTC except in cauliflower plot (cause unknown). Fruit size showed the similar trend. At the conventional site, both the early marketable yield and the fruit size in ASD+MC and ASD were comparable with </a:t>
            </a:r>
            <a:r>
              <a:rPr lang="en-US" sz="2800" dirty="0" err="1" smtClean="0"/>
              <a:t>Pic-Clor</a:t>
            </a:r>
            <a:r>
              <a:rPr lang="en-US" sz="2800" dirty="0" smtClean="0"/>
              <a:t> and significantly higher than UTC. </a:t>
            </a:r>
            <a:endParaRPr lang="en-US" sz="2800" dirty="0"/>
          </a:p>
        </p:txBody>
      </p:sp>
      <p:sp>
        <p:nvSpPr>
          <p:cNvPr id="102" name="TextBox 101"/>
          <p:cNvSpPr txBox="1"/>
          <p:nvPr/>
        </p:nvSpPr>
        <p:spPr>
          <a:xfrm>
            <a:off x="20878800" y="25178907"/>
            <a:ext cx="14325600" cy="530321"/>
          </a:xfrm>
          <a:prstGeom prst="rect">
            <a:avLst/>
          </a:prstGeom>
          <a:noFill/>
        </p:spPr>
        <p:txBody>
          <a:bodyPr wrap="square" lIns="98472" tIns="49236" rIns="98472" bIns="49236" rtlCol="0">
            <a:spAutoFit/>
          </a:bodyPr>
          <a:lstStyle/>
          <a:p>
            <a:r>
              <a:rPr lang="en-US" sz="2600" dirty="0" smtClean="0"/>
              <a:t>                                    </a:t>
            </a:r>
            <a:r>
              <a:rPr lang="en-US" sz="2800" b="1" dirty="0" smtClean="0"/>
              <a:t>a. Organic site                                                              b. Conventional site </a:t>
            </a:r>
            <a:endParaRPr lang="en-US" sz="2800" b="1" dirty="0"/>
          </a:p>
        </p:txBody>
      </p:sp>
      <p:sp>
        <p:nvSpPr>
          <p:cNvPr id="103" name="TextBox 102"/>
          <p:cNvSpPr txBox="1"/>
          <p:nvPr/>
        </p:nvSpPr>
        <p:spPr>
          <a:xfrm>
            <a:off x="3429000" y="31427307"/>
            <a:ext cx="14173200" cy="961208"/>
          </a:xfrm>
          <a:prstGeom prst="rect">
            <a:avLst/>
          </a:prstGeom>
          <a:noFill/>
        </p:spPr>
        <p:txBody>
          <a:bodyPr wrap="square" lIns="98472" tIns="49236" rIns="98472" bIns="49236" rtlCol="0">
            <a:spAutoFit/>
          </a:bodyPr>
          <a:lstStyle/>
          <a:p>
            <a:r>
              <a:rPr lang="en-US" sz="2800" dirty="0" smtClean="0"/>
              <a:t>1: broccoli and cauliflower transplanting, 2: broccoli and cauliflower harvest, 3: Pre ASD, MC treatment, 4: Post ASD, MC treatment, 5: strawberry planting, and 6: first strawberry harvest</a:t>
            </a:r>
            <a:endParaRPr lang="en-US" sz="2800" dirty="0"/>
          </a:p>
        </p:txBody>
      </p:sp>
      <p:sp>
        <p:nvSpPr>
          <p:cNvPr id="104" name="TextBox 103"/>
          <p:cNvSpPr txBox="1"/>
          <p:nvPr/>
        </p:nvSpPr>
        <p:spPr>
          <a:xfrm>
            <a:off x="20955000" y="30893907"/>
            <a:ext cx="14325600" cy="530321"/>
          </a:xfrm>
          <a:prstGeom prst="rect">
            <a:avLst/>
          </a:prstGeom>
          <a:noFill/>
        </p:spPr>
        <p:txBody>
          <a:bodyPr wrap="square" lIns="98472" tIns="49236" rIns="98472" bIns="49236" rtlCol="0">
            <a:spAutoFit/>
          </a:bodyPr>
          <a:lstStyle/>
          <a:p>
            <a:r>
              <a:rPr lang="en-US" sz="2600" dirty="0" smtClean="0"/>
              <a:t>                                    </a:t>
            </a:r>
            <a:r>
              <a:rPr lang="en-US" sz="2800" b="1" dirty="0" smtClean="0"/>
              <a:t>a. Organic site                                                             b. Conventional site </a:t>
            </a:r>
            <a:endParaRPr lang="en-US" sz="2800" b="1" dirty="0"/>
          </a:p>
        </p:txBody>
      </p:sp>
      <p:sp>
        <p:nvSpPr>
          <p:cNvPr id="107" name="TextBox 106"/>
          <p:cNvSpPr txBox="1"/>
          <p:nvPr/>
        </p:nvSpPr>
        <p:spPr>
          <a:xfrm>
            <a:off x="29641800" y="34213800"/>
            <a:ext cx="5562600" cy="838097"/>
          </a:xfrm>
          <a:prstGeom prst="rect">
            <a:avLst/>
          </a:prstGeom>
          <a:noFill/>
        </p:spPr>
        <p:txBody>
          <a:bodyPr wrap="square" lIns="98472" tIns="49236" rIns="98472" bIns="49236" rtlCol="0">
            <a:spAutoFit/>
          </a:bodyPr>
          <a:lstStyle/>
          <a:p>
            <a:pPr algn="ctr"/>
            <a:r>
              <a:rPr lang="en-US" sz="4800" b="1" dirty="0" smtClean="0">
                <a:latin typeface="Arial" pitchFamily="34" charset="0"/>
                <a:cs typeface="Arial" pitchFamily="34" charset="0"/>
              </a:rPr>
              <a:t>Funded by:</a:t>
            </a:r>
            <a:endParaRPr lang="en-US" sz="4800" b="1" dirty="0">
              <a:latin typeface="Arial" pitchFamily="34" charset="0"/>
              <a:cs typeface="Arial" pitchFamily="34" charset="0"/>
            </a:endParaRPr>
          </a:p>
        </p:txBody>
      </p:sp>
      <p:pic>
        <p:nvPicPr>
          <p:cNvPr id="115" name="Picture 3" descr="C:\Users\Joji\Documents\My Documents\1_Current Projects\_Current Research Project\WSARE\_Experiments\2_CASFS\Photos\20120504_Observation\055 Stitch.jpg"/>
          <p:cNvPicPr>
            <a:picLocks noChangeAspect="1" noChangeArrowheads="1"/>
          </p:cNvPicPr>
          <p:nvPr/>
        </p:nvPicPr>
        <p:blipFill>
          <a:blip r:embed="rId21" cstate="screen"/>
          <a:srcRect/>
          <a:stretch>
            <a:fillRect/>
          </a:stretch>
        </p:blipFill>
        <p:spPr bwMode="auto">
          <a:xfrm>
            <a:off x="4953000" y="13182600"/>
            <a:ext cx="11049000" cy="2547613"/>
          </a:xfrm>
          <a:prstGeom prst="rect">
            <a:avLst/>
          </a:prstGeom>
          <a:noFill/>
        </p:spPr>
      </p:pic>
      <p:cxnSp>
        <p:nvCxnSpPr>
          <p:cNvPr id="118" name="Straight Connector 117"/>
          <p:cNvCxnSpPr>
            <a:endCxn id="115" idx="2"/>
          </p:cNvCxnSpPr>
          <p:nvPr/>
        </p:nvCxnSpPr>
        <p:spPr>
          <a:xfrm>
            <a:off x="10287000" y="14706600"/>
            <a:ext cx="190500" cy="10236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14401800" y="14401800"/>
            <a:ext cx="609600" cy="228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5791200" y="14097000"/>
            <a:ext cx="457200" cy="2286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7848600" y="14554200"/>
            <a:ext cx="685800" cy="6096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6400800" y="14249400"/>
            <a:ext cx="685800" cy="3810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5562600" y="14020800"/>
            <a:ext cx="304800" cy="1524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5334000" y="13944600"/>
            <a:ext cx="304800" cy="1524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12496800" y="14706600"/>
            <a:ext cx="990600" cy="6096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13563600" y="14554200"/>
            <a:ext cx="914400" cy="3048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14859000" y="14325600"/>
            <a:ext cx="457200" cy="1524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15011400" y="14249400"/>
            <a:ext cx="457200" cy="1524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19202400" y="35433000"/>
            <a:ext cx="11353800" cy="1905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b="1" dirty="0" smtClean="0"/>
              <a:t>We thank collaboration  and assistance of Gary Tanimura and Glenn Noma of Tanimura and </a:t>
            </a:r>
            <a:r>
              <a:rPr lang="en-US" sz="2800" b="1" dirty="0" err="1" smtClean="0"/>
              <a:t>Antle</a:t>
            </a:r>
            <a:r>
              <a:rPr lang="en-US" sz="2800" b="1" dirty="0" smtClean="0"/>
              <a:t> Fresh Foods Inc., Elizabeth Milazzo, Margherita Zavatta, </a:t>
            </a:r>
            <a:r>
              <a:rPr lang="en-US" sz="2800" b="1" dirty="0" smtClean="0"/>
              <a:t>Andrew Webster, and Damian </a:t>
            </a:r>
            <a:r>
              <a:rPr lang="en-US" sz="2800" b="1" dirty="0" smtClean="0"/>
              <a:t>Parr of UCSC, and student workers of the Shennan lab, UCSC.</a:t>
            </a:r>
          </a:p>
        </p:txBody>
      </p:sp>
      <p:sp>
        <p:nvSpPr>
          <p:cNvPr id="105" name="TextBox 104"/>
          <p:cNvSpPr txBox="1"/>
          <p:nvPr/>
        </p:nvSpPr>
        <p:spPr>
          <a:xfrm>
            <a:off x="18821400" y="34442400"/>
            <a:ext cx="6248400" cy="838097"/>
          </a:xfrm>
          <a:prstGeom prst="rect">
            <a:avLst/>
          </a:prstGeom>
          <a:noFill/>
        </p:spPr>
        <p:txBody>
          <a:bodyPr wrap="square" lIns="98472" tIns="49236" rIns="98472" bIns="49236" rtlCol="0">
            <a:spAutoFit/>
          </a:bodyPr>
          <a:lstStyle/>
          <a:p>
            <a:pPr algn="ctr"/>
            <a:r>
              <a:rPr lang="en-US" sz="4800" b="1" dirty="0" smtClean="0">
                <a:latin typeface="Arial" pitchFamily="34" charset="0"/>
                <a:cs typeface="Arial" pitchFamily="34" charset="0"/>
              </a:rPr>
              <a:t>Acknowledgements:</a:t>
            </a:r>
            <a:endParaRPr lang="en-US" sz="4800" b="1" dirty="0">
              <a:latin typeface="Arial" pitchFamily="34" charset="0"/>
              <a:cs typeface="Arial" pitchFamily="34" charset="0"/>
            </a:endParaRPr>
          </a:p>
        </p:txBody>
      </p:sp>
      <p:sp>
        <p:nvSpPr>
          <p:cNvPr id="106" name="TextBox 105"/>
          <p:cNvSpPr txBox="1"/>
          <p:nvPr/>
        </p:nvSpPr>
        <p:spPr>
          <a:xfrm>
            <a:off x="12725400" y="15316200"/>
            <a:ext cx="609600"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smtClean="0"/>
              <a:t>MC</a:t>
            </a:r>
            <a:endParaRPr lang="en-US" sz="2000" dirty="0"/>
          </a:p>
        </p:txBody>
      </p:sp>
      <p:sp>
        <p:nvSpPr>
          <p:cNvPr id="108" name="TextBox 107"/>
          <p:cNvSpPr txBox="1"/>
          <p:nvPr/>
        </p:nvSpPr>
        <p:spPr>
          <a:xfrm>
            <a:off x="12344400" y="14935200"/>
            <a:ext cx="609600"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smtClean="0"/>
              <a:t>ASD</a:t>
            </a:r>
            <a:endParaRPr lang="en-US" sz="2000" dirty="0"/>
          </a:p>
        </p:txBody>
      </p:sp>
      <p:sp>
        <p:nvSpPr>
          <p:cNvPr id="110" name="TextBox 109"/>
          <p:cNvSpPr txBox="1"/>
          <p:nvPr/>
        </p:nvSpPr>
        <p:spPr>
          <a:xfrm>
            <a:off x="12039600" y="14630400"/>
            <a:ext cx="609600"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smtClean="0"/>
              <a:t>UTC</a:t>
            </a:r>
            <a:endParaRPr lang="en-US" sz="2000" dirty="0"/>
          </a:p>
        </p:txBody>
      </p:sp>
      <p:sp>
        <p:nvSpPr>
          <p:cNvPr id="114" name="TextBox 113"/>
          <p:cNvSpPr txBox="1"/>
          <p:nvPr/>
        </p:nvSpPr>
        <p:spPr>
          <a:xfrm>
            <a:off x="11582400" y="14020800"/>
            <a:ext cx="762000"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smtClean="0"/>
              <a:t>ASD+MC</a:t>
            </a:r>
            <a:endParaRPr lang="en-US" sz="2000" dirty="0"/>
          </a:p>
        </p:txBody>
      </p:sp>
      <p:sp>
        <p:nvSpPr>
          <p:cNvPr id="116" name="TextBox 115"/>
          <p:cNvSpPr txBox="1"/>
          <p:nvPr/>
        </p:nvSpPr>
        <p:spPr>
          <a:xfrm>
            <a:off x="8839200" y="14173200"/>
            <a:ext cx="609600"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smtClean="0"/>
              <a:t>MC</a:t>
            </a:r>
            <a:endParaRPr lang="en-US" sz="2000" dirty="0"/>
          </a:p>
        </p:txBody>
      </p:sp>
      <p:sp>
        <p:nvSpPr>
          <p:cNvPr id="117" name="TextBox 116"/>
          <p:cNvSpPr txBox="1"/>
          <p:nvPr/>
        </p:nvSpPr>
        <p:spPr>
          <a:xfrm>
            <a:off x="8534400" y="14478000"/>
            <a:ext cx="609600"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smtClean="0"/>
              <a:t>UTC</a:t>
            </a:r>
            <a:endParaRPr lang="en-US" sz="2000" dirty="0"/>
          </a:p>
        </p:txBody>
      </p:sp>
      <p:sp>
        <p:nvSpPr>
          <p:cNvPr id="120" name="TextBox 119"/>
          <p:cNvSpPr txBox="1"/>
          <p:nvPr/>
        </p:nvSpPr>
        <p:spPr>
          <a:xfrm>
            <a:off x="7696200" y="14325600"/>
            <a:ext cx="762000"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smtClean="0"/>
              <a:t>ASD+MC</a:t>
            </a:r>
            <a:endParaRPr lang="en-US" sz="2000" dirty="0"/>
          </a:p>
        </p:txBody>
      </p:sp>
      <p:sp>
        <p:nvSpPr>
          <p:cNvPr id="121" name="TextBox 120"/>
          <p:cNvSpPr txBox="1"/>
          <p:nvPr/>
        </p:nvSpPr>
        <p:spPr>
          <a:xfrm>
            <a:off x="8229600" y="15087600"/>
            <a:ext cx="609600"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smtClean="0"/>
              <a:t>ASD</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2172</TotalTime>
  <Words>1043</Words>
  <Application>Microsoft Office PowerPoint</Application>
  <PresentationFormat>Custom</PresentationFormat>
  <Paragraphs>41</Paragraphs>
  <Slides>1</Slides>
  <Notes>0</Notes>
  <HiddenSlides>0</HiddenSlides>
  <MMClips>0</MMClips>
  <ScaleCrop>false</ScaleCrop>
  <HeadingPairs>
    <vt:vector size="6" baseType="variant">
      <vt:variant>
        <vt:lpstr>Theme</vt:lpstr>
      </vt:variant>
      <vt:variant>
        <vt:i4>1</vt:i4>
      </vt:variant>
      <vt:variant>
        <vt:lpstr>Links</vt:lpstr>
      </vt:variant>
      <vt:variant>
        <vt:i4>2</vt:i4>
      </vt:variant>
      <vt:variant>
        <vt:lpstr>Slide Titles</vt:lpstr>
      </vt:variant>
      <vt:variant>
        <vt:i4>1</vt:i4>
      </vt:variant>
    </vt:vector>
  </HeadingPairs>
  <TitlesOfParts>
    <vt:vector size="4" baseType="lpstr">
      <vt:lpstr>Office Theme</vt:lpstr>
      <vt:lpstr>C:\Users\Joji\Documents\My Documents\1_Current Projects\_Meetings_Seminars\2012\061212_Organic fruit sympo\Poster\MBAO_08_Muramoto.vsd\Drawing\~Page-1\Sheet.47</vt:lpstr>
      <vt:lpstr>C:\Users\Joji\Documents\My Documents\1_Current Projects\_Meetings_Seminars\2012\061212_Organic fruit sympo\Poster\MBAO_08_Muramoto.vsd\Drawing\~Page-1\Sheet.48</vt:lpstr>
      <vt:lpstr>Slide 1</vt:lpstr>
    </vt:vector>
  </TitlesOfParts>
  <Company>PICA-UCSC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AAAA</dc:creator>
  <cp:lastModifiedBy>Joji</cp:lastModifiedBy>
  <cp:revision>98</cp:revision>
  <dcterms:created xsi:type="dcterms:W3CDTF">2009-11-06T17:32:44Z</dcterms:created>
  <dcterms:modified xsi:type="dcterms:W3CDTF">2012-06-22T20:24:11Z</dcterms:modified>
</cp:coreProperties>
</file>