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8"/>
  </p:notesMasterIdLst>
  <p:sldIdLst>
    <p:sldId id="278" r:id="rId2"/>
    <p:sldId id="308" r:id="rId3"/>
    <p:sldId id="286" r:id="rId4"/>
    <p:sldId id="287" r:id="rId5"/>
    <p:sldId id="288" r:id="rId6"/>
    <p:sldId id="289" r:id="rId7"/>
    <p:sldId id="275" r:id="rId8"/>
    <p:sldId id="277" r:id="rId9"/>
    <p:sldId id="279" r:id="rId10"/>
    <p:sldId id="276" r:id="rId11"/>
    <p:sldId id="280" r:id="rId12"/>
    <p:sldId id="285" r:id="rId13"/>
    <p:sldId id="291" r:id="rId14"/>
    <p:sldId id="281" r:id="rId15"/>
    <p:sldId id="290" r:id="rId16"/>
    <p:sldId id="258" r:id="rId17"/>
    <p:sldId id="257" r:id="rId18"/>
    <p:sldId id="274" r:id="rId19"/>
    <p:sldId id="259" r:id="rId20"/>
    <p:sldId id="260" r:id="rId21"/>
    <p:sldId id="261" r:id="rId22"/>
    <p:sldId id="273" r:id="rId23"/>
    <p:sldId id="292" r:id="rId24"/>
    <p:sldId id="262" r:id="rId25"/>
    <p:sldId id="263" r:id="rId26"/>
    <p:sldId id="266" r:id="rId27"/>
    <p:sldId id="265" r:id="rId28"/>
    <p:sldId id="267" r:id="rId29"/>
    <p:sldId id="268" r:id="rId30"/>
    <p:sldId id="269" r:id="rId31"/>
    <p:sldId id="300" r:id="rId32"/>
    <p:sldId id="301" r:id="rId33"/>
    <p:sldId id="302" r:id="rId34"/>
    <p:sldId id="284" r:id="rId35"/>
    <p:sldId id="282" r:id="rId36"/>
    <p:sldId id="293" r:id="rId37"/>
    <p:sldId id="294" r:id="rId38"/>
    <p:sldId id="295" r:id="rId39"/>
    <p:sldId id="296" r:id="rId40"/>
    <p:sldId id="297" r:id="rId41"/>
    <p:sldId id="298" r:id="rId42"/>
    <p:sldId id="299" r:id="rId43"/>
    <p:sldId id="303" r:id="rId44"/>
    <p:sldId id="307" r:id="rId45"/>
    <p:sldId id="305" r:id="rId46"/>
    <p:sldId id="306"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355D"/>
    <a:srgbClr val="3FBCD5"/>
    <a:srgbClr val="99E6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309A05-7588-7244-ADDE-631D23EF7D20}" v="10" dt="2021-02-22T21:05:44.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6327"/>
  </p:normalViewPr>
  <p:slideViewPr>
    <p:cSldViewPr snapToGrid="0">
      <p:cViewPr varScale="1">
        <p:scale>
          <a:sx n="128" d="100"/>
          <a:sy n="128" d="100"/>
        </p:scale>
        <p:origin x="5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Roxanne H." userId="5d818004-dac7-4720-bc82-67fe06dc0d27" providerId="ADAL" clId="{C0309A05-7588-7244-ADDE-631D23EF7D20}"/>
    <pc:docChg chg="undo custSel addSld delSld modSld modMainMaster">
      <pc:chgData name="Beth, Roxanne H." userId="5d818004-dac7-4720-bc82-67fe06dc0d27" providerId="ADAL" clId="{C0309A05-7588-7244-ADDE-631D23EF7D20}" dt="2021-02-22T21:05:54.482" v="38" actId="2696"/>
      <pc:docMkLst>
        <pc:docMk/>
      </pc:docMkLst>
      <pc:sldChg chg="del">
        <pc:chgData name="Beth, Roxanne H." userId="5d818004-dac7-4720-bc82-67fe06dc0d27" providerId="ADAL" clId="{C0309A05-7588-7244-ADDE-631D23EF7D20}" dt="2021-02-22T21:05:54.482" v="38" actId="2696"/>
        <pc:sldMkLst>
          <pc:docMk/>
          <pc:sldMk cId="1524714232" sldId="256"/>
        </pc:sldMkLst>
      </pc:sldChg>
      <pc:sldChg chg="delSp mod">
        <pc:chgData name="Beth, Roxanne H." userId="5d818004-dac7-4720-bc82-67fe06dc0d27" providerId="ADAL" clId="{C0309A05-7588-7244-ADDE-631D23EF7D20}" dt="2021-02-22T21:00:44.673" v="0" actId="478"/>
        <pc:sldMkLst>
          <pc:docMk/>
          <pc:sldMk cId="434464261" sldId="278"/>
        </pc:sldMkLst>
        <pc:picChg chg="del">
          <ac:chgData name="Beth, Roxanne H." userId="5d818004-dac7-4720-bc82-67fe06dc0d27" providerId="ADAL" clId="{C0309A05-7588-7244-ADDE-631D23EF7D20}" dt="2021-02-22T21:00:44.673" v="0" actId="478"/>
          <ac:picMkLst>
            <pc:docMk/>
            <pc:sldMk cId="434464261" sldId="278"/>
            <ac:picMk id="4" creationId="{00000000-0000-0000-0000-000000000000}"/>
          </ac:picMkLst>
        </pc:picChg>
      </pc:sldChg>
      <pc:sldChg chg="addSp delSp modSp new mod">
        <pc:chgData name="Beth, Roxanne H." userId="5d818004-dac7-4720-bc82-67fe06dc0d27" providerId="ADAL" clId="{C0309A05-7588-7244-ADDE-631D23EF7D20}" dt="2021-02-22T21:05:49.422" v="37" actId="478"/>
        <pc:sldMkLst>
          <pc:docMk/>
          <pc:sldMk cId="2088057367" sldId="308"/>
        </pc:sldMkLst>
        <pc:spChg chg="del">
          <ac:chgData name="Beth, Roxanne H." userId="5d818004-dac7-4720-bc82-67fe06dc0d27" providerId="ADAL" clId="{C0309A05-7588-7244-ADDE-631D23EF7D20}" dt="2021-02-22T21:05:46.833" v="36" actId="478"/>
          <ac:spMkLst>
            <pc:docMk/>
            <pc:sldMk cId="2088057367" sldId="308"/>
            <ac:spMk id="2" creationId="{CC663984-44AA-074E-86C2-F6C509A9724A}"/>
          </ac:spMkLst>
        </pc:spChg>
        <pc:spChg chg="del">
          <ac:chgData name="Beth, Roxanne H." userId="5d818004-dac7-4720-bc82-67fe06dc0d27" providerId="ADAL" clId="{C0309A05-7588-7244-ADDE-631D23EF7D20}" dt="2021-02-22T21:05:49.422" v="37" actId="478"/>
          <ac:spMkLst>
            <pc:docMk/>
            <pc:sldMk cId="2088057367" sldId="308"/>
            <ac:spMk id="3" creationId="{09C50611-8A3E-DC4D-B03D-D85529D44C24}"/>
          </ac:spMkLst>
        </pc:spChg>
        <pc:spChg chg="add mod">
          <ac:chgData name="Beth, Roxanne H." userId="5d818004-dac7-4720-bc82-67fe06dc0d27" providerId="ADAL" clId="{C0309A05-7588-7244-ADDE-631D23EF7D20}" dt="2021-02-22T21:05:44.194" v="34"/>
          <ac:spMkLst>
            <pc:docMk/>
            <pc:sldMk cId="2088057367" sldId="308"/>
            <ac:spMk id="4" creationId="{B3CF3B92-DE28-BF48-B568-3BFFEFFC6A2B}"/>
          </ac:spMkLst>
        </pc:spChg>
        <pc:spChg chg="add mod">
          <ac:chgData name="Beth, Roxanne H." userId="5d818004-dac7-4720-bc82-67fe06dc0d27" providerId="ADAL" clId="{C0309A05-7588-7244-ADDE-631D23EF7D20}" dt="2021-02-22T21:05:44.317" v="35" actId="27636"/>
          <ac:spMkLst>
            <pc:docMk/>
            <pc:sldMk cId="2088057367" sldId="308"/>
            <ac:spMk id="5" creationId="{8781BB1C-6DED-C341-8051-AEA4E05FA493}"/>
          </ac:spMkLst>
        </pc:spChg>
      </pc:sldChg>
      <pc:sldMasterChg chg="addSp delSp modSp mod modSldLayout">
        <pc:chgData name="Beth, Roxanne H." userId="5d818004-dac7-4720-bc82-67fe06dc0d27" providerId="ADAL" clId="{C0309A05-7588-7244-ADDE-631D23EF7D20}" dt="2021-02-22T21:04:35.179" v="32" actId="164"/>
        <pc:sldMasterMkLst>
          <pc:docMk/>
          <pc:sldMasterMk cId="0" sldId="2147483648"/>
        </pc:sldMasterMkLst>
        <pc:spChg chg="add mod">
          <ac:chgData name="Beth, Roxanne H." userId="5d818004-dac7-4720-bc82-67fe06dc0d27" providerId="ADAL" clId="{C0309A05-7588-7244-ADDE-631D23EF7D20}" dt="2021-02-22T21:00:55.312" v="1"/>
          <ac:spMkLst>
            <pc:docMk/>
            <pc:sldMasterMk cId="0" sldId="2147483648"/>
            <ac:spMk id="50" creationId="{074E4885-0A4D-574F-8916-7CE86CCC4504}"/>
          </ac:spMkLst>
        </pc:spChg>
        <pc:spChg chg="add del mod">
          <ac:chgData name="Beth, Roxanne H." userId="5d818004-dac7-4720-bc82-67fe06dc0d27" providerId="ADAL" clId="{C0309A05-7588-7244-ADDE-631D23EF7D20}" dt="2021-02-22T21:04:35.179" v="32" actId="164"/>
          <ac:spMkLst>
            <pc:docMk/>
            <pc:sldMasterMk cId="0" sldId="2147483648"/>
            <ac:spMk id="51" creationId="{4B977874-626A-C246-81CD-C53E396B115A}"/>
          </ac:spMkLst>
        </pc:spChg>
        <pc:spChg chg="add mod">
          <ac:chgData name="Beth, Roxanne H." userId="5d818004-dac7-4720-bc82-67fe06dc0d27" providerId="ADAL" clId="{C0309A05-7588-7244-ADDE-631D23EF7D20}" dt="2021-02-22T21:04:29.836" v="31" actId="164"/>
          <ac:spMkLst>
            <pc:docMk/>
            <pc:sldMasterMk cId="0" sldId="2147483648"/>
            <ac:spMk id="52" creationId="{E0562913-D0E9-244C-A60E-BF598BCBFD02}"/>
          </ac:spMkLst>
        </pc:spChg>
        <pc:grpChg chg="add mod">
          <ac:chgData name="Beth, Roxanne H." userId="5d818004-dac7-4720-bc82-67fe06dc0d27" providerId="ADAL" clId="{C0309A05-7588-7244-ADDE-631D23EF7D20}" dt="2021-02-22T21:04:29.836" v="31" actId="164"/>
          <ac:grpSpMkLst>
            <pc:docMk/>
            <pc:sldMasterMk cId="0" sldId="2147483648"/>
            <ac:grpSpMk id="53" creationId="{B6D74ED8-ECAD-CA48-9B49-D09EF5D9EC61}"/>
          </ac:grpSpMkLst>
        </pc:grpChg>
        <pc:grpChg chg="add mod">
          <ac:chgData name="Beth, Roxanne H." userId="5d818004-dac7-4720-bc82-67fe06dc0d27" providerId="ADAL" clId="{C0309A05-7588-7244-ADDE-631D23EF7D20}" dt="2021-02-22T21:04:35.179" v="32" actId="164"/>
          <ac:grpSpMkLst>
            <pc:docMk/>
            <pc:sldMasterMk cId="0" sldId="2147483648"/>
            <ac:grpSpMk id="54" creationId="{BB98332D-CF6D-114D-B16C-82413D120FBC}"/>
          </ac:grpSpMkLst>
        </pc:grpChg>
        <pc:picChg chg="mod">
          <ac:chgData name="Beth, Roxanne H." userId="5d818004-dac7-4720-bc82-67fe06dc0d27" providerId="ADAL" clId="{C0309A05-7588-7244-ADDE-631D23EF7D20}" dt="2021-02-22T21:02:33.538" v="14" actId="167"/>
          <ac:picMkLst>
            <pc:docMk/>
            <pc:sldMasterMk cId="0" sldId="2147483648"/>
            <ac:picMk id="7" creationId="{00000000-0000-0000-0000-000000000000}"/>
          </ac:picMkLst>
        </pc:picChg>
        <pc:picChg chg="add mod">
          <ac:chgData name="Beth, Roxanne H." userId="5d818004-dac7-4720-bc82-67fe06dc0d27" providerId="ADAL" clId="{C0309A05-7588-7244-ADDE-631D23EF7D20}" dt="2021-02-22T21:04:35.179" v="32" actId="164"/>
          <ac:picMkLst>
            <pc:docMk/>
            <pc:sldMasterMk cId="0" sldId="2147483648"/>
            <ac:picMk id="48" creationId="{3F168067-EC4E-E040-BB46-DD82C11CB368}"/>
          </ac:picMkLst>
        </pc:picChg>
        <pc:picChg chg="add mod">
          <ac:chgData name="Beth, Roxanne H." userId="5d818004-dac7-4720-bc82-67fe06dc0d27" providerId="ADAL" clId="{C0309A05-7588-7244-ADDE-631D23EF7D20}" dt="2021-02-22T21:04:29.836" v="31" actId="164"/>
          <ac:picMkLst>
            <pc:docMk/>
            <pc:sldMasterMk cId="0" sldId="2147483648"/>
            <ac:picMk id="49" creationId="{298784D3-52A8-EF41-BC46-E230D94530A1}"/>
          </ac:picMkLst>
        </pc:picChg>
        <pc:sldLayoutChg chg="addSp modSp">
          <pc:chgData name="Beth, Roxanne H." userId="5d818004-dac7-4720-bc82-67fe06dc0d27" providerId="ADAL" clId="{C0309A05-7588-7244-ADDE-631D23EF7D20}" dt="2021-02-22T21:01:00.024" v="2"/>
          <pc:sldLayoutMkLst>
            <pc:docMk/>
            <pc:sldMasterMk cId="0" sldId="2147483648"/>
            <pc:sldLayoutMk cId="0" sldId="2147483649"/>
          </pc:sldLayoutMkLst>
          <pc:spChg chg="add mod">
            <ac:chgData name="Beth, Roxanne H." userId="5d818004-dac7-4720-bc82-67fe06dc0d27" providerId="ADAL" clId="{C0309A05-7588-7244-ADDE-631D23EF7D20}" dt="2021-02-22T21:01:00.024" v="2"/>
            <ac:spMkLst>
              <pc:docMk/>
              <pc:sldMasterMk cId="0" sldId="2147483648"/>
              <pc:sldLayoutMk cId="0" sldId="2147483649"/>
              <ac:spMk id="69" creationId="{6181A8AC-7B37-5042-B0A3-BD97BADD6360}"/>
            </ac:spMkLst>
          </pc:spChg>
          <pc:picChg chg="add mod">
            <ac:chgData name="Beth, Roxanne H." userId="5d818004-dac7-4720-bc82-67fe06dc0d27" providerId="ADAL" clId="{C0309A05-7588-7244-ADDE-631D23EF7D20}" dt="2021-02-22T21:01:00.024" v="2"/>
            <ac:picMkLst>
              <pc:docMk/>
              <pc:sldMasterMk cId="0" sldId="2147483648"/>
              <pc:sldLayoutMk cId="0" sldId="2147483649"/>
              <ac:picMk id="67" creationId="{5D58890A-EFBC-9E42-A647-44DA555D3A59}"/>
            </ac:picMkLst>
          </pc:picChg>
          <pc:picChg chg="add mod">
            <ac:chgData name="Beth, Roxanne H." userId="5d818004-dac7-4720-bc82-67fe06dc0d27" providerId="ADAL" clId="{C0309A05-7588-7244-ADDE-631D23EF7D20}" dt="2021-02-22T21:01:00.024" v="2"/>
            <ac:picMkLst>
              <pc:docMk/>
              <pc:sldMasterMk cId="0" sldId="2147483648"/>
              <pc:sldLayoutMk cId="0" sldId="2147483649"/>
              <ac:picMk id="68" creationId="{9979EBF4-7213-BE4A-A406-AE2E367A79F2}"/>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3D45E-B042-4A76-8E12-059022A0F94F}" type="datetimeFigureOut">
              <a:rPr lang="en-US" smtClean="0"/>
              <a:t>2/22/21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BDC24-D77B-48CC-8A89-712BDA2533F6}" type="slidenum">
              <a:rPr lang="en-US" smtClean="0"/>
              <a:t>‹#›</a:t>
            </a:fld>
            <a:endParaRPr lang="en-US"/>
          </a:p>
        </p:txBody>
      </p:sp>
    </p:spTree>
    <p:extLst>
      <p:ext uri="{BB962C8B-B14F-4D97-AF65-F5344CB8AC3E}">
        <p14:creationId xmlns:p14="http://schemas.microsoft.com/office/powerpoint/2010/main" val="3809145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79F16A-48CB-44D6-AC06-420135EC3F19}" type="slidenum">
              <a:rPr lang="en-US" altLang="en-US"/>
              <a:pPr/>
              <a:t>16</a:t>
            </a:fld>
            <a:endParaRPr lang="en-US"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en-CA" altLang="en-US"/>
          </a:p>
        </p:txBody>
      </p:sp>
    </p:spTree>
    <p:extLst>
      <p:ext uri="{BB962C8B-B14F-4D97-AF65-F5344CB8AC3E}">
        <p14:creationId xmlns:p14="http://schemas.microsoft.com/office/powerpoint/2010/main" val="3151474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D9133D-6618-40E7-9F74-018882D6329D}" type="slidenum">
              <a:rPr lang="en-US" altLang="en-US"/>
              <a:pPr/>
              <a:t>19</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1808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EFF5CA-1FA7-4607-A451-677088987A57}" type="slidenum">
              <a:rPr lang="en-US" altLang="en-US"/>
              <a:pPr/>
              <a:t>20</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687266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50497A-AB64-41F3-80B8-57572F3D0671}" type="slidenum">
              <a:rPr lang="en-US" altLang="en-US"/>
              <a:pPr/>
              <a:t>21</a:t>
            </a:fld>
            <a:endParaRPr lang="en-US" altLang="en-US"/>
          </a:p>
        </p:txBody>
      </p:sp>
      <p:sp>
        <p:nvSpPr>
          <p:cNvPr id="82947" name="Rectangle 2"/>
          <p:cNvSpPr>
            <a:spLocks noGrp="1" noRot="1" noChangeAspect="1" noChangeArrowheads="1" noTextEdit="1"/>
          </p:cNvSpPr>
          <p:nvPr>
            <p:ph type="sldImg"/>
          </p:nvPr>
        </p:nvSpPr>
        <p:spPr>
          <a:xfrm>
            <a:off x="382588" y="685800"/>
            <a:ext cx="6091237" cy="3427413"/>
          </a:xfrm>
          <a:ln/>
        </p:spPr>
      </p:sp>
      <p:sp>
        <p:nvSpPr>
          <p:cNvPr id="82948" name="Rectangle 3"/>
          <p:cNvSpPr>
            <a:spLocks noGrp="1" noChangeArrowheads="1"/>
          </p:cNvSpPr>
          <p:nvPr>
            <p:ph type="body" idx="1"/>
          </p:nvPr>
        </p:nvSpPr>
        <p:spPr>
          <a:noFill/>
        </p:spPr>
        <p:txBody>
          <a:bodyPr/>
          <a:lstStyle/>
          <a:p>
            <a:pPr eaLnBrk="1" hangingPunct="1"/>
            <a:endParaRPr lang="en-CA" altLang="en-US"/>
          </a:p>
        </p:txBody>
      </p:sp>
    </p:spTree>
    <p:extLst>
      <p:ext uri="{BB962C8B-B14F-4D97-AF65-F5344CB8AC3E}">
        <p14:creationId xmlns:p14="http://schemas.microsoft.com/office/powerpoint/2010/main" val="278806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0268AE-8A7E-404F-8955-A3A85F6DD2CE}" type="slidenum">
              <a:rPr lang="en-US" altLang="en-US"/>
              <a:pPr/>
              <a:t>24</a:t>
            </a:fld>
            <a:endParaRPr lang="en-US" altLang="en-US"/>
          </a:p>
        </p:txBody>
      </p:sp>
      <p:sp>
        <p:nvSpPr>
          <p:cNvPr id="87043" name="Rectangle 2"/>
          <p:cNvSpPr>
            <a:spLocks noGrp="1" noRot="1" noChangeAspect="1" noChangeArrowheads="1" noTextEdit="1"/>
          </p:cNvSpPr>
          <p:nvPr>
            <p:ph type="sldImg"/>
          </p:nvPr>
        </p:nvSpPr>
        <p:spPr>
          <a:xfrm>
            <a:off x="382588" y="685800"/>
            <a:ext cx="6091237" cy="3427413"/>
          </a:xfrm>
          <a:ln/>
        </p:spPr>
      </p:sp>
      <p:sp>
        <p:nvSpPr>
          <p:cNvPr id="87044" name="Rectangle 3"/>
          <p:cNvSpPr>
            <a:spLocks noGrp="1" noChangeArrowheads="1"/>
          </p:cNvSpPr>
          <p:nvPr>
            <p:ph type="body" idx="1"/>
          </p:nvPr>
        </p:nvSpPr>
        <p:spPr>
          <a:noFill/>
        </p:spPr>
        <p:txBody>
          <a:bodyPr/>
          <a:lstStyle/>
          <a:p>
            <a:pPr eaLnBrk="1" hangingPunct="1"/>
            <a:endParaRPr lang="en-CA" altLang="en-US"/>
          </a:p>
        </p:txBody>
      </p:sp>
    </p:spTree>
    <p:extLst>
      <p:ext uri="{BB962C8B-B14F-4D97-AF65-F5344CB8AC3E}">
        <p14:creationId xmlns:p14="http://schemas.microsoft.com/office/powerpoint/2010/main" val="372068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E3B668-ABB9-4199-AEEA-A5FAD3E1759C}" type="slidenum">
              <a:rPr lang="en-US" altLang="en-US"/>
              <a:pPr/>
              <a:t>25</a:t>
            </a:fld>
            <a:endParaRPr lang="en-US"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160927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BD05A8-F250-4D39-939A-B0CAA8DFEE97}" type="slidenum">
              <a:rPr lang="en-US" altLang="en-US"/>
              <a:pPr/>
              <a:t>26</a:t>
            </a:fld>
            <a:endParaRPr lang="en-US" altLang="en-US"/>
          </a:p>
        </p:txBody>
      </p:sp>
      <p:sp>
        <p:nvSpPr>
          <p:cNvPr id="101379" name="Rectangle 2"/>
          <p:cNvSpPr>
            <a:spLocks noGrp="1" noRot="1" noChangeAspect="1" noChangeArrowheads="1" noTextEdit="1"/>
          </p:cNvSpPr>
          <p:nvPr>
            <p:ph type="sldImg"/>
          </p:nvPr>
        </p:nvSpPr>
        <p:spPr>
          <a:xfrm>
            <a:off x="382588" y="685800"/>
            <a:ext cx="6091237" cy="3427413"/>
          </a:xfrm>
          <a:ln/>
        </p:spPr>
      </p:sp>
      <p:sp>
        <p:nvSpPr>
          <p:cNvPr id="101380" name="Rectangle 3"/>
          <p:cNvSpPr>
            <a:spLocks noGrp="1" noChangeArrowheads="1"/>
          </p:cNvSpPr>
          <p:nvPr>
            <p:ph type="body" idx="1"/>
          </p:nvPr>
        </p:nvSpPr>
        <p:spPr>
          <a:noFill/>
        </p:spPr>
        <p:txBody>
          <a:bodyPr/>
          <a:lstStyle/>
          <a:p>
            <a:pPr eaLnBrk="1" hangingPunct="1"/>
            <a:endParaRPr lang="en-CA" altLang="en-US"/>
          </a:p>
        </p:txBody>
      </p:sp>
    </p:spTree>
    <p:extLst>
      <p:ext uri="{BB962C8B-B14F-4D97-AF65-F5344CB8AC3E}">
        <p14:creationId xmlns:p14="http://schemas.microsoft.com/office/powerpoint/2010/main" val="1172944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0252D0-48CA-40E3-A5A4-8BDF5F408558}" type="slidenum">
              <a:rPr lang="en-US" altLang="en-US"/>
              <a:pPr/>
              <a:t>27</a:t>
            </a:fld>
            <a:endParaRPr lang="en-US" altLang="en-US"/>
          </a:p>
        </p:txBody>
      </p:sp>
      <p:sp>
        <p:nvSpPr>
          <p:cNvPr id="99331" name="Rectangle 2"/>
          <p:cNvSpPr>
            <a:spLocks noGrp="1" noRot="1" noChangeAspect="1" noChangeArrowheads="1" noTextEdit="1"/>
          </p:cNvSpPr>
          <p:nvPr>
            <p:ph type="sldImg"/>
          </p:nvPr>
        </p:nvSpPr>
        <p:spPr>
          <a:xfrm>
            <a:off x="382588" y="685800"/>
            <a:ext cx="6091237" cy="3427413"/>
          </a:xfrm>
          <a:ln/>
        </p:spPr>
      </p:sp>
      <p:sp>
        <p:nvSpPr>
          <p:cNvPr id="99332" name="Rectangle 3"/>
          <p:cNvSpPr>
            <a:spLocks noGrp="1" noChangeArrowheads="1"/>
          </p:cNvSpPr>
          <p:nvPr>
            <p:ph type="body" idx="1"/>
          </p:nvPr>
        </p:nvSpPr>
        <p:spPr>
          <a:noFill/>
        </p:spPr>
        <p:txBody>
          <a:bodyPr/>
          <a:lstStyle/>
          <a:p>
            <a:pPr eaLnBrk="1" hangingPunct="1"/>
            <a:endParaRPr lang="en-CA" altLang="en-US"/>
          </a:p>
        </p:txBody>
      </p:sp>
    </p:spTree>
    <p:extLst>
      <p:ext uri="{BB962C8B-B14F-4D97-AF65-F5344CB8AC3E}">
        <p14:creationId xmlns:p14="http://schemas.microsoft.com/office/powerpoint/2010/main" val="3181499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C57C2D-57A3-4B26-8970-430BF806BD48}" type="slidenum">
              <a:rPr lang="en-US" altLang="en-US"/>
              <a:pPr/>
              <a:t>30</a:t>
            </a:fld>
            <a:endParaRPr lang="en-US" alt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36995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2/22/21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pic>
        <p:nvPicPr>
          <p:cNvPr id="67" name="Picture 66" descr="Text&#10;&#10;Description automatically generated">
            <a:extLst>
              <a:ext uri="{FF2B5EF4-FFF2-40B4-BE49-F238E27FC236}">
                <a16:creationId xmlns:a16="http://schemas.microsoft.com/office/drawing/2014/main" id="{5D58890A-EFBC-9E42-A647-44DA555D3A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400" y="270285"/>
            <a:ext cx="2514600" cy="754380"/>
          </a:xfrm>
          <a:prstGeom prst="rect">
            <a:avLst/>
          </a:prstGeom>
        </p:spPr>
      </p:pic>
      <p:pic>
        <p:nvPicPr>
          <p:cNvPr id="68" name="Picture 67" descr="A black and white logo&#10;&#10;Description automatically generated with low confidence">
            <a:extLst>
              <a:ext uri="{FF2B5EF4-FFF2-40B4-BE49-F238E27FC236}">
                <a16:creationId xmlns:a16="http://schemas.microsoft.com/office/drawing/2014/main" id="{9979EBF4-7213-BE4A-A406-AE2E367A79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4009" y="6006202"/>
            <a:ext cx="844119" cy="778978"/>
          </a:xfrm>
          <a:prstGeom prst="rect">
            <a:avLst/>
          </a:prstGeom>
        </p:spPr>
      </p:pic>
      <p:sp>
        <p:nvSpPr>
          <p:cNvPr id="69" name="TextBox 68">
            <a:extLst>
              <a:ext uri="{FF2B5EF4-FFF2-40B4-BE49-F238E27FC236}">
                <a16:creationId xmlns:a16="http://schemas.microsoft.com/office/drawing/2014/main" id="{6181A8AC-7B37-5042-B0A3-BD97BADD6360}"/>
              </a:ext>
            </a:extLst>
          </p:cNvPr>
          <p:cNvSpPr txBox="1"/>
          <p:nvPr userDrawn="1"/>
        </p:nvSpPr>
        <p:spPr>
          <a:xfrm>
            <a:off x="1333207" y="6077294"/>
            <a:ext cx="7556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kern="1200" dirty="0">
                <a:solidFill>
                  <a:schemeClr val="tx1"/>
                </a:solidFill>
                <a:effectLst/>
                <a:latin typeface="+mn-lt"/>
                <a:ea typeface="+mn-ea"/>
                <a:cs typeface="+mn-cs"/>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kern="1200" dirty="0">
              <a:solidFill>
                <a:schemeClr val="tx1"/>
              </a:solidFill>
              <a:effectLst/>
              <a:latin typeface="+mn-lt"/>
              <a:ea typeface="+mn-ea"/>
              <a:cs typeface="+mn-cs"/>
            </a:endParaRPr>
          </a:p>
          <a:p>
            <a:endParaRPr lang="en-US" sz="800" dirty="0">
              <a:latin typeface="+mn-l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2/22/21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
        <p:nvSpPr>
          <p:cNvPr id="50" name="TextBox 49">
            <a:extLst>
              <a:ext uri="{FF2B5EF4-FFF2-40B4-BE49-F238E27FC236}">
                <a16:creationId xmlns:a16="http://schemas.microsoft.com/office/drawing/2014/main" id="{074E4885-0A4D-574F-8916-7CE86CCC4504}"/>
              </a:ext>
            </a:extLst>
          </p:cNvPr>
          <p:cNvSpPr txBox="1"/>
          <p:nvPr userDrawn="1"/>
        </p:nvSpPr>
        <p:spPr>
          <a:xfrm>
            <a:off x="1333207" y="6077294"/>
            <a:ext cx="7556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kern="1200" dirty="0">
                <a:solidFill>
                  <a:schemeClr val="tx1"/>
                </a:solidFill>
                <a:effectLst/>
                <a:latin typeface="+mn-lt"/>
                <a:ea typeface="+mn-ea"/>
                <a:cs typeface="+mn-cs"/>
              </a:rPr>
              <a:t>This material is based upon work that is supported by the National Institute of Food and Agriculture, U.S. Department of Agriculture, under award number 2019-38640-29879 through the North Central Region SARE program under project number ENC19-175. USDA is an equal opportunity employer and service provider. Any opinions, findings, conclusions, or recommendations expressed in this publication are those of the author(s) and do not necessarily reflect the view of the U.S. Department of Agriculture</a:t>
            </a:r>
            <a:endParaRPr lang="en-US" sz="800" kern="1200" dirty="0">
              <a:solidFill>
                <a:schemeClr val="tx1"/>
              </a:solidFill>
              <a:effectLst/>
              <a:latin typeface="+mn-lt"/>
              <a:ea typeface="+mn-ea"/>
              <a:cs typeface="+mn-cs"/>
            </a:endParaRPr>
          </a:p>
          <a:p>
            <a:endParaRPr lang="en-US" sz="800" dirty="0">
              <a:latin typeface="+mn-lt"/>
            </a:endParaRPr>
          </a:p>
        </p:txBody>
      </p:sp>
      <p:grpSp>
        <p:nvGrpSpPr>
          <p:cNvPr id="54" name="Group 53">
            <a:extLst>
              <a:ext uri="{FF2B5EF4-FFF2-40B4-BE49-F238E27FC236}">
                <a16:creationId xmlns:a16="http://schemas.microsoft.com/office/drawing/2014/main" id="{BB98332D-CF6D-114D-B16C-82413D120FBC}"/>
              </a:ext>
            </a:extLst>
          </p:cNvPr>
          <p:cNvGrpSpPr/>
          <p:nvPr userDrawn="1"/>
        </p:nvGrpSpPr>
        <p:grpSpPr>
          <a:xfrm>
            <a:off x="527050" y="270284"/>
            <a:ext cx="2703167" cy="754381"/>
            <a:chOff x="527050" y="270284"/>
            <a:chExt cx="2703167" cy="754381"/>
          </a:xfrm>
        </p:grpSpPr>
        <p:sp>
          <p:nvSpPr>
            <p:cNvPr id="51" name="Rectangle 50">
              <a:extLst>
                <a:ext uri="{FF2B5EF4-FFF2-40B4-BE49-F238E27FC236}">
                  <a16:creationId xmlns:a16="http://schemas.microsoft.com/office/drawing/2014/main" id="{4B977874-626A-C246-81CD-C53E396B115A}"/>
                </a:ext>
              </a:extLst>
            </p:cNvPr>
            <p:cNvSpPr/>
            <p:nvPr userDrawn="1"/>
          </p:nvSpPr>
          <p:spPr>
            <a:xfrm>
              <a:off x="527050" y="270285"/>
              <a:ext cx="2703167" cy="754380"/>
            </a:xfrm>
            <a:prstGeom prst="rect">
              <a:avLst/>
            </a:prstGeom>
            <a:solidFill>
              <a:srgbClr val="3FB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Text&#10;&#10;Description automatically generated">
              <a:extLst>
                <a:ext uri="{FF2B5EF4-FFF2-40B4-BE49-F238E27FC236}">
                  <a16:creationId xmlns:a16="http://schemas.microsoft.com/office/drawing/2014/main" id="{3F168067-EC4E-E040-BB46-DD82C11CB36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22300" y="270284"/>
              <a:ext cx="2514600" cy="754380"/>
            </a:xfrm>
            <a:prstGeom prst="rect">
              <a:avLst/>
            </a:prstGeom>
          </p:spPr>
        </p:pic>
      </p:grpSp>
      <p:grpSp>
        <p:nvGrpSpPr>
          <p:cNvPr id="53" name="Group 52">
            <a:extLst>
              <a:ext uri="{FF2B5EF4-FFF2-40B4-BE49-F238E27FC236}">
                <a16:creationId xmlns:a16="http://schemas.microsoft.com/office/drawing/2014/main" id="{B6D74ED8-ECAD-CA48-9B49-D09EF5D9EC61}"/>
              </a:ext>
            </a:extLst>
          </p:cNvPr>
          <p:cNvGrpSpPr/>
          <p:nvPr userDrawn="1"/>
        </p:nvGrpSpPr>
        <p:grpSpPr>
          <a:xfrm>
            <a:off x="354511" y="5985428"/>
            <a:ext cx="975621" cy="799752"/>
            <a:chOff x="354511" y="5985428"/>
            <a:chExt cx="975621" cy="799752"/>
          </a:xfrm>
        </p:grpSpPr>
        <p:sp>
          <p:nvSpPr>
            <p:cNvPr id="52" name="Rectangle 51">
              <a:extLst>
                <a:ext uri="{FF2B5EF4-FFF2-40B4-BE49-F238E27FC236}">
                  <a16:creationId xmlns:a16="http://schemas.microsoft.com/office/drawing/2014/main" id="{E0562913-D0E9-244C-A60E-BF598BCBFD02}"/>
                </a:ext>
              </a:extLst>
            </p:cNvPr>
            <p:cNvSpPr/>
            <p:nvPr userDrawn="1"/>
          </p:nvSpPr>
          <p:spPr>
            <a:xfrm>
              <a:off x="354511" y="5985428"/>
              <a:ext cx="975621" cy="784915"/>
            </a:xfrm>
            <a:prstGeom prst="rect">
              <a:avLst/>
            </a:prstGeom>
            <a:solidFill>
              <a:srgbClr val="0B3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black and white logo&#10;&#10;Description automatically generated with low confidence">
              <a:extLst>
                <a:ext uri="{FF2B5EF4-FFF2-40B4-BE49-F238E27FC236}">
                  <a16:creationId xmlns:a16="http://schemas.microsoft.com/office/drawing/2014/main" id="{298784D3-52A8-EF41-BC46-E230D94530A1}"/>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434009" y="6006202"/>
              <a:ext cx="844119" cy="778978"/>
            </a:xfrm>
            <a:prstGeom prst="rect">
              <a:avLst/>
            </a:prstGeom>
          </p:spPr>
        </p:pic>
      </p:gr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9054" y="2286000"/>
            <a:ext cx="8229600" cy="2971800"/>
          </a:xfrm>
        </p:spPr>
        <p:txBody>
          <a:bodyPr/>
          <a:lstStyle/>
          <a:p>
            <a:pPr marL="0" indent="0" algn="ctr">
              <a:buNone/>
            </a:pPr>
            <a:r>
              <a:rPr lang="en-US" dirty="0"/>
              <a:t>Valerie Dantoin</a:t>
            </a:r>
          </a:p>
          <a:p>
            <a:pPr marL="0" indent="0" algn="ctr">
              <a:buNone/>
            </a:pPr>
            <a:r>
              <a:rPr lang="en-US" dirty="0"/>
              <a:t>Sustainable Food and Agricultural Systems Associate degree program</a:t>
            </a:r>
          </a:p>
          <a:p>
            <a:pPr marL="0" indent="0" algn="ctr">
              <a:buNone/>
            </a:pPr>
            <a:endParaRPr lang="en-US" dirty="0"/>
          </a:p>
          <a:p>
            <a:pPr marL="0" indent="0" algn="ctr">
              <a:buNone/>
            </a:pPr>
            <a:r>
              <a:rPr lang="en-US" dirty="0"/>
              <a:t>Valerie.dantoin@nwtc.edu</a:t>
            </a:r>
          </a:p>
        </p:txBody>
      </p:sp>
    </p:spTree>
    <p:extLst>
      <p:ext uri="{BB962C8B-B14F-4D97-AF65-F5344CB8AC3E}">
        <p14:creationId xmlns:p14="http://schemas.microsoft.com/office/powerpoint/2010/main" val="434464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Unprotected, newly planted fields cause the problems</a:t>
            </a:r>
            <a:r>
              <a:rPr lang="en-US" dirty="0"/>
              <a:t>.</a:t>
            </a:r>
          </a:p>
        </p:txBody>
      </p:sp>
      <p:pic>
        <p:nvPicPr>
          <p:cNvPr id="4" name="Content Placeholder 3" descr="cornerstream.jpg"/>
          <p:cNvPicPr>
            <a:picLocks noGrp="1" noChangeAspect="1"/>
          </p:cNvPicPr>
          <p:nvPr>
            <p:ph idx="1"/>
          </p:nvPr>
        </p:nvPicPr>
        <p:blipFill>
          <a:blip r:embed="rId2" cstate="print"/>
          <a:stretch>
            <a:fillRect/>
          </a:stretch>
        </p:blipFill>
        <p:spPr>
          <a:xfrm>
            <a:off x="3276601" y="1849324"/>
            <a:ext cx="5411947" cy="3865676"/>
          </a:xfrm>
        </p:spPr>
      </p:pic>
    </p:spTree>
    <p:extLst>
      <p:ext uri="{BB962C8B-B14F-4D97-AF65-F5344CB8AC3E}">
        <p14:creationId xmlns:p14="http://schemas.microsoft.com/office/powerpoint/2010/main" val="3407489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Erosions and flooding are a result of upstream fields’ inability to soak up rains</a:t>
            </a:r>
          </a:p>
        </p:txBody>
      </p:sp>
      <p:pic>
        <p:nvPicPr>
          <p:cNvPr id="4" name="Content Placeholder 3" descr="cornerstream.jpg"/>
          <p:cNvPicPr>
            <a:picLocks noGrp="1" noChangeAspect="1"/>
          </p:cNvPicPr>
          <p:nvPr>
            <p:ph idx="1"/>
          </p:nvPr>
        </p:nvPicPr>
        <p:blipFill>
          <a:blip r:embed="rId2" cstate="print"/>
          <a:stretch>
            <a:fillRect/>
          </a:stretch>
        </p:blipFill>
        <p:spPr>
          <a:xfrm>
            <a:off x="5562600" y="2362200"/>
            <a:ext cx="4555012" cy="325358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987551"/>
            <a:ext cx="3505200" cy="3117850"/>
          </a:xfrm>
          <a:prstGeom prst="rect">
            <a:avLst/>
          </a:prstGeom>
        </p:spPr>
      </p:pic>
      <p:sp>
        <p:nvSpPr>
          <p:cNvPr id="5" name="TextBox 4"/>
          <p:cNvSpPr txBox="1"/>
          <p:nvPr/>
        </p:nvSpPr>
        <p:spPr>
          <a:xfrm>
            <a:off x="2209800" y="5105401"/>
            <a:ext cx="3200400" cy="1200329"/>
          </a:xfrm>
          <a:prstGeom prst="rect">
            <a:avLst/>
          </a:prstGeom>
          <a:noFill/>
        </p:spPr>
        <p:txBody>
          <a:bodyPr wrap="square" rtlCol="0">
            <a:spAutoFit/>
          </a:bodyPr>
          <a:lstStyle/>
          <a:p>
            <a:r>
              <a:rPr lang="en-US" dirty="0"/>
              <a:t>This happens when annual crops like corn and soybeans are grown year after year on the same field with no rest.</a:t>
            </a:r>
          </a:p>
        </p:txBody>
      </p:sp>
    </p:spTree>
    <p:extLst>
      <p:ext uri="{BB962C8B-B14F-4D97-AF65-F5344CB8AC3E}">
        <p14:creationId xmlns:p14="http://schemas.microsoft.com/office/powerpoint/2010/main" val="1315193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Soil and sediment are often laden with manure and nutrients</a:t>
            </a:r>
          </a:p>
        </p:txBody>
      </p:sp>
      <p:pic>
        <p:nvPicPr>
          <p:cNvPr id="4" name="Content Placeholder 3" descr="cornerstream.jpg"/>
          <p:cNvPicPr>
            <a:picLocks noGrp="1" noChangeAspect="1"/>
          </p:cNvPicPr>
          <p:nvPr>
            <p:ph idx="1"/>
          </p:nvPr>
        </p:nvPicPr>
        <p:blipFill>
          <a:blip r:embed="rId2" cstate="print"/>
          <a:stretch>
            <a:fillRect/>
          </a:stretch>
        </p:blipFill>
        <p:spPr>
          <a:xfrm>
            <a:off x="3276601" y="1849325"/>
            <a:ext cx="5411945" cy="3865675"/>
          </a:xfrm>
        </p:spPr>
      </p:pic>
      <p:sp>
        <p:nvSpPr>
          <p:cNvPr id="3" name="TextBox 2"/>
          <p:cNvSpPr txBox="1"/>
          <p:nvPr/>
        </p:nvSpPr>
        <p:spPr>
          <a:xfrm>
            <a:off x="2438400" y="6096000"/>
            <a:ext cx="6705600" cy="381000"/>
          </a:xfrm>
          <a:prstGeom prst="rect">
            <a:avLst/>
          </a:prstGeom>
          <a:noFill/>
        </p:spPr>
        <p:txBody>
          <a:bodyPr wrap="square" rtlCol="0">
            <a:spAutoFit/>
          </a:bodyPr>
          <a:lstStyle/>
          <a:p>
            <a:r>
              <a:rPr lang="en-US" dirty="0"/>
              <a:t>And this results in nutrient overloads, specifically phosphorus in water</a:t>
            </a:r>
          </a:p>
        </p:txBody>
      </p:sp>
    </p:spTree>
    <p:extLst>
      <p:ext uri="{BB962C8B-B14F-4D97-AF65-F5344CB8AC3E}">
        <p14:creationId xmlns:p14="http://schemas.microsoft.com/office/powerpoint/2010/main" val="124077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“Pardon me oh thou bleeding piece of earth that I am meek and gentle with these thy butchers” - Shakespeare</a:t>
            </a:r>
          </a:p>
        </p:txBody>
      </p:sp>
    </p:spTree>
    <p:extLst>
      <p:ext uri="{BB962C8B-B14F-4D97-AF65-F5344CB8AC3E}">
        <p14:creationId xmlns:p14="http://schemas.microsoft.com/office/powerpoint/2010/main" val="3438303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We’ve been treating our soil like dirt</a:t>
            </a:r>
          </a:p>
        </p:txBody>
      </p:sp>
      <p:sp>
        <p:nvSpPr>
          <p:cNvPr id="3" name="Content Placeholder 2"/>
          <p:cNvSpPr>
            <a:spLocks noGrp="1"/>
          </p:cNvSpPr>
          <p:nvPr>
            <p:ph idx="1"/>
          </p:nvPr>
        </p:nvSpPr>
        <p:spPr/>
        <p:txBody>
          <a:bodyPr/>
          <a:lstStyle/>
          <a:p>
            <a:pPr marL="0" indent="0">
              <a:buNone/>
            </a:pPr>
            <a:r>
              <a:rPr lang="en-US" dirty="0"/>
              <a:t>We have not taken care of it nor the organisms that inhabit the soil.</a:t>
            </a:r>
          </a:p>
          <a:p>
            <a:pPr marL="0" indent="0" algn="ctr">
              <a:buNone/>
            </a:pPr>
            <a:endParaRPr lang="en-US" dirty="0"/>
          </a:p>
          <a:p>
            <a:pPr marL="0" indent="0" algn="ctr">
              <a:buNone/>
            </a:pPr>
            <a:r>
              <a:rPr lang="en-US" dirty="0"/>
              <a:t>The soil is connected to microbes, roots, plants, and us in ways we have not begun to imagined</a:t>
            </a:r>
          </a:p>
          <a:p>
            <a:pPr marL="0" indent="0">
              <a:buNone/>
            </a:pPr>
            <a:r>
              <a:rPr lang="en-US" dirty="0"/>
              <a:t>Is a degraded ecosystem outside reflected in degraded ecosystems inside us?</a:t>
            </a:r>
          </a:p>
          <a:p>
            <a:pPr marL="0" indent="0" algn="ctr">
              <a:buNone/>
            </a:pPr>
            <a:r>
              <a:rPr lang="en-US" dirty="0"/>
              <a:t>How do we begin treating the soil and ourselves better?</a:t>
            </a:r>
          </a:p>
        </p:txBody>
      </p:sp>
    </p:spTree>
    <p:extLst>
      <p:ext uri="{BB962C8B-B14F-4D97-AF65-F5344CB8AC3E}">
        <p14:creationId xmlns:p14="http://schemas.microsoft.com/office/powerpoint/2010/main" val="2662516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the soil covered year round</a:t>
            </a:r>
          </a:p>
        </p:txBody>
      </p:sp>
      <p:pic>
        <p:nvPicPr>
          <p:cNvPr id="4" name="Content Placeholder 3"/>
          <p:cNvPicPr>
            <a:picLocks noGrp="1" noChangeAspect="1"/>
          </p:cNvPicPr>
          <p:nvPr>
            <p:ph idx="1"/>
          </p:nvPr>
        </p:nvPicPr>
        <p:blipFill>
          <a:blip r:embed="rId2"/>
          <a:stretch>
            <a:fillRect/>
          </a:stretch>
        </p:blipFill>
        <p:spPr>
          <a:xfrm>
            <a:off x="2743201" y="2322493"/>
            <a:ext cx="5617028" cy="4209025"/>
          </a:xfrm>
          <a:prstGeom prst="rect">
            <a:avLst/>
          </a:prstGeom>
        </p:spPr>
      </p:pic>
    </p:spTree>
    <p:extLst>
      <p:ext uri="{BB962C8B-B14F-4D97-AF65-F5344CB8AC3E}">
        <p14:creationId xmlns:p14="http://schemas.microsoft.com/office/powerpoint/2010/main" val="1826503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347357" y="539447"/>
            <a:ext cx="6259286" cy="749907"/>
          </a:xfrm>
        </p:spPr>
        <p:txBody>
          <a:bodyPr>
            <a:normAutofit fontScale="90000"/>
          </a:bodyPr>
          <a:lstStyle/>
          <a:p>
            <a:pPr eaLnBrk="1" hangingPunct="1"/>
            <a:r>
              <a:rPr lang="en-US" altLang="en-US" dirty="0"/>
              <a:t>Balance soil Health – don’t forget the biology!</a:t>
            </a:r>
          </a:p>
        </p:txBody>
      </p:sp>
      <p:sp>
        <p:nvSpPr>
          <p:cNvPr id="11267" name="AutoShape 3"/>
          <p:cNvSpPr>
            <a:spLocks noChangeAspect="1" noChangeArrowheads="1" noTextEdit="1"/>
          </p:cNvSpPr>
          <p:nvPr/>
        </p:nvSpPr>
        <p:spPr bwMode="auto">
          <a:xfrm>
            <a:off x="3429000" y="1447800"/>
            <a:ext cx="5181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68" name="Rectangle 4"/>
          <p:cNvSpPr>
            <a:spLocks noChangeArrowheads="1"/>
          </p:cNvSpPr>
          <p:nvPr/>
        </p:nvSpPr>
        <p:spPr bwMode="auto">
          <a:xfrm>
            <a:off x="3429000" y="1447800"/>
            <a:ext cx="5181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11269" name="Group 5"/>
          <p:cNvGrpSpPr>
            <a:grpSpLocks/>
          </p:cNvGrpSpPr>
          <p:nvPr/>
        </p:nvGrpSpPr>
        <p:grpSpPr bwMode="auto">
          <a:xfrm>
            <a:off x="3429000" y="1447800"/>
            <a:ext cx="2590800" cy="5181600"/>
            <a:chOff x="1200" y="912"/>
            <a:chExt cx="1632" cy="3264"/>
          </a:xfrm>
        </p:grpSpPr>
        <p:sp>
          <p:nvSpPr>
            <p:cNvPr id="11279" name="Freeform 6"/>
            <p:cNvSpPr>
              <a:spLocks/>
            </p:cNvSpPr>
            <p:nvPr/>
          </p:nvSpPr>
          <p:spPr bwMode="auto">
            <a:xfrm>
              <a:off x="1200" y="912"/>
              <a:ext cx="1632" cy="3264"/>
            </a:xfrm>
            <a:custGeom>
              <a:avLst/>
              <a:gdLst>
                <a:gd name="T0" fmla="*/ 810 w 1632"/>
                <a:gd name="T1" fmla="*/ 1632 h 3264"/>
                <a:gd name="T2" fmla="*/ 819 w 1632"/>
                <a:gd name="T3" fmla="*/ 1512 h 3264"/>
                <a:gd name="T4" fmla="*/ 844 w 1632"/>
                <a:gd name="T5" fmla="*/ 1395 h 3264"/>
                <a:gd name="T6" fmla="*/ 886 w 1632"/>
                <a:gd name="T7" fmla="*/ 1284 h 3264"/>
                <a:gd name="T8" fmla="*/ 943 w 1632"/>
                <a:gd name="T9" fmla="*/ 1186 h 3264"/>
                <a:gd name="T10" fmla="*/ 1012 w 1632"/>
                <a:gd name="T11" fmla="*/ 1094 h 3264"/>
                <a:gd name="T12" fmla="*/ 1094 w 1632"/>
                <a:gd name="T13" fmla="*/ 1012 h 3264"/>
                <a:gd name="T14" fmla="*/ 1186 w 1632"/>
                <a:gd name="T15" fmla="*/ 943 h 3264"/>
                <a:gd name="T16" fmla="*/ 1284 w 1632"/>
                <a:gd name="T17" fmla="*/ 886 h 3264"/>
                <a:gd name="T18" fmla="*/ 1395 w 1632"/>
                <a:gd name="T19" fmla="*/ 844 h 3264"/>
                <a:gd name="T20" fmla="*/ 1512 w 1632"/>
                <a:gd name="T21" fmla="*/ 819 h 3264"/>
                <a:gd name="T22" fmla="*/ 1632 w 1632"/>
                <a:gd name="T23" fmla="*/ 810 h 3264"/>
                <a:gd name="T24" fmla="*/ 1632 w 1632"/>
                <a:gd name="T25" fmla="*/ 0 h 3264"/>
                <a:gd name="T26" fmla="*/ 1455 w 1632"/>
                <a:gd name="T27" fmla="*/ 9 h 3264"/>
                <a:gd name="T28" fmla="*/ 1281 w 1632"/>
                <a:gd name="T29" fmla="*/ 38 h 3264"/>
                <a:gd name="T30" fmla="*/ 1116 w 1632"/>
                <a:gd name="T31" fmla="*/ 82 h 3264"/>
                <a:gd name="T32" fmla="*/ 958 w 1632"/>
                <a:gd name="T33" fmla="*/ 145 h 3264"/>
                <a:gd name="T34" fmla="*/ 810 w 1632"/>
                <a:gd name="T35" fmla="*/ 221 h 3264"/>
                <a:gd name="T36" fmla="*/ 667 w 1632"/>
                <a:gd name="T37" fmla="*/ 316 h 3264"/>
                <a:gd name="T38" fmla="*/ 538 w 1632"/>
                <a:gd name="T39" fmla="*/ 421 h 3264"/>
                <a:gd name="T40" fmla="*/ 421 w 1632"/>
                <a:gd name="T41" fmla="*/ 538 h 3264"/>
                <a:gd name="T42" fmla="*/ 316 w 1632"/>
                <a:gd name="T43" fmla="*/ 667 h 3264"/>
                <a:gd name="T44" fmla="*/ 221 w 1632"/>
                <a:gd name="T45" fmla="*/ 810 h 3264"/>
                <a:gd name="T46" fmla="*/ 145 w 1632"/>
                <a:gd name="T47" fmla="*/ 958 h 3264"/>
                <a:gd name="T48" fmla="*/ 82 w 1632"/>
                <a:gd name="T49" fmla="*/ 1116 h 3264"/>
                <a:gd name="T50" fmla="*/ 38 w 1632"/>
                <a:gd name="T51" fmla="*/ 1281 h 3264"/>
                <a:gd name="T52" fmla="*/ 9 w 1632"/>
                <a:gd name="T53" fmla="*/ 1455 h 3264"/>
                <a:gd name="T54" fmla="*/ 0 w 1632"/>
                <a:gd name="T55" fmla="*/ 1632 h 3264"/>
                <a:gd name="T56" fmla="*/ 9 w 1632"/>
                <a:gd name="T57" fmla="*/ 1809 h 3264"/>
                <a:gd name="T58" fmla="*/ 38 w 1632"/>
                <a:gd name="T59" fmla="*/ 1983 h 3264"/>
                <a:gd name="T60" fmla="*/ 82 w 1632"/>
                <a:gd name="T61" fmla="*/ 2148 h 3264"/>
                <a:gd name="T62" fmla="*/ 145 w 1632"/>
                <a:gd name="T63" fmla="*/ 2306 h 3264"/>
                <a:gd name="T64" fmla="*/ 221 w 1632"/>
                <a:gd name="T65" fmla="*/ 2454 h 3264"/>
                <a:gd name="T66" fmla="*/ 316 w 1632"/>
                <a:gd name="T67" fmla="*/ 2597 h 3264"/>
                <a:gd name="T68" fmla="*/ 421 w 1632"/>
                <a:gd name="T69" fmla="*/ 2726 h 3264"/>
                <a:gd name="T70" fmla="*/ 538 w 1632"/>
                <a:gd name="T71" fmla="*/ 2843 h 3264"/>
                <a:gd name="T72" fmla="*/ 667 w 1632"/>
                <a:gd name="T73" fmla="*/ 2948 h 3264"/>
                <a:gd name="T74" fmla="*/ 810 w 1632"/>
                <a:gd name="T75" fmla="*/ 3043 h 3264"/>
                <a:gd name="T76" fmla="*/ 958 w 1632"/>
                <a:gd name="T77" fmla="*/ 3119 h 3264"/>
                <a:gd name="T78" fmla="*/ 1116 w 1632"/>
                <a:gd name="T79" fmla="*/ 3182 h 3264"/>
                <a:gd name="T80" fmla="*/ 1281 w 1632"/>
                <a:gd name="T81" fmla="*/ 3226 h 3264"/>
                <a:gd name="T82" fmla="*/ 1455 w 1632"/>
                <a:gd name="T83" fmla="*/ 3255 h 3264"/>
                <a:gd name="T84" fmla="*/ 1632 w 1632"/>
                <a:gd name="T85" fmla="*/ 3264 h 3264"/>
                <a:gd name="T86" fmla="*/ 1632 w 1632"/>
                <a:gd name="T87" fmla="*/ 2454 h 3264"/>
                <a:gd name="T88" fmla="*/ 1512 w 1632"/>
                <a:gd name="T89" fmla="*/ 2445 h 3264"/>
                <a:gd name="T90" fmla="*/ 1395 w 1632"/>
                <a:gd name="T91" fmla="*/ 2420 h 3264"/>
                <a:gd name="T92" fmla="*/ 1284 w 1632"/>
                <a:gd name="T93" fmla="*/ 2378 h 3264"/>
                <a:gd name="T94" fmla="*/ 1186 w 1632"/>
                <a:gd name="T95" fmla="*/ 2321 h 3264"/>
                <a:gd name="T96" fmla="*/ 1094 w 1632"/>
                <a:gd name="T97" fmla="*/ 2252 h 3264"/>
                <a:gd name="T98" fmla="*/ 1012 w 1632"/>
                <a:gd name="T99" fmla="*/ 2170 h 3264"/>
                <a:gd name="T100" fmla="*/ 943 w 1632"/>
                <a:gd name="T101" fmla="*/ 2078 h 3264"/>
                <a:gd name="T102" fmla="*/ 886 w 1632"/>
                <a:gd name="T103" fmla="*/ 1980 h 3264"/>
                <a:gd name="T104" fmla="*/ 844 w 1632"/>
                <a:gd name="T105" fmla="*/ 1869 h 3264"/>
                <a:gd name="T106" fmla="*/ 819 w 1632"/>
                <a:gd name="T107" fmla="*/ 1752 h 3264"/>
                <a:gd name="T108" fmla="*/ 810 w 1632"/>
                <a:gd name="T109" fmla="*/ 1632 h 32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32" h="3264">
                  <a:moveTo>
                    <a:pt x="810" y="1632"/>
                  </a:moveTo>
                  <a:lnTo>
                    <a:pt x="819" y="1512"/>
                  </a:lnTo>
                  <a:lnTo>
                    <a:pt x="844" y="1395"/>
                  </a:lnTo>
                  <a:lnTo>
                    <a:pt x="886" y="1284"/>
                  </a:lnTo>
                  <a:lnTo>
                    <a:pt x="943" y="1186"/>
                  </a:lnTo>
                  <a:lnTo>
                    <a:pt x="1012" y="1094"/>
                  </a:lnTo>
                  <a:lnTo>
                    <a:pt x="1094" y="1012"/>
                  </a:lnTo>
                  <a:lnTo>
                    <a:pt x="1186" y="943"/>
                  </a:lnTo>
                  <a:lnTo>
                    <a:pt x="1284" y="886"/>
                  </a:lnTo>
                  <a:lnTo>
                    <a:pt x="1395" y="844"/>
                  </a:lnTo>
                  <a:lnTo>
                    <a:pt x="1512" y="819"/>
                  </a:lnTo>
                  <a:lnTo>
                    <a:pt x="1632" y="810"/>
                  </a:lnTo>
                  <a:lnTo>
                    <a:pt x="1632" y="0"/>
                  </a:lnTo>
                  <a:lnTo>
                    <a:pt x="1455" y="9"/>
                  </a:lnTo>
                  <a:lnTo>
                    <a:pt x="1281" y="38"/>
                  </a:lnTo>
                  <a:lnTo>
                    <a:pt x="1116" y="82"/>
                  </a:lnTo>
                  <a:lnTo>
                    <a:pt x="958" y="145"/>
                  </a:lnTo>
                  <a:lnTo>
                    <a:pt x="810" y="221"/>
                  </a:lnTo>
                  <a:lnTo>
                    <a:pt x="667" y="316"/>
                  </a:lnTo>
                  <a:lnTo>
                    <a:pt x="538" y="421"/>
                  </a:lnTo>
                  <a:lnTo>
                    <a:pt x="421" y="538"/>
                  </a:lnTo>
                  <a:lnTo>
                    <a:pt x="316" y="667"/>
                  </a:lnTo>
                  <a:lnTo>
                    <a:pt x="221" y="810"/>
                  </a:lnTo>
                  <a:lnTo>
                    <a:pt x="145" y="958"/>
                  </a:lnTo>
                  <a:lnTo>
                    <a:pt x="82" y="1116"/>
                  </a:lnTo>
                  <a:lnTo>
                    <a:pt x="38" y="1281"/>
                  </a:lnTo>
                  <a:lnTo>
                    <a:pt x="9" y="1455"/>
                  </a:lnTo>
                  <a:lnTo>
                    <a:pt x="0" y="1632"/>
                  </a:lnTo>
                  <a:lnTo>
                    <a:pt x="9" y="1809"/>
                  </a:lnTo>
                  <a:lnTo>
                    <a:pt x="38" y="1983"/>
                  </a:lnTo>
                  <a:lnTo>
                    <a:pt x="82" y="2148"/>
                  </a:lnTo>
                  <a:lnTo>
                    <a:pt x="145" y="2306"/>
                  </a:lnTo>
                  <a:lnTo>
                    <a:pt x="221" y="2454"/>
                  </a:lnTo>
                  <a:lnTo>
                    <a:pt x="316" y="2597"/>
                  </a:lnTo>
                  <a:lnTo>
                    <a:pt x="421" y="2726"/>
                  </a:lnTo>
                  <a:lnTo>
                    <a:pt x="538" y="2843"/>
                  </a:lnTo>
                  <a:lnTo>
                    <a:pt x="667" y="2948"/>
                  </a:lnTo>
                  <a:lnTo>
                    <a:pt x="810" y="3043"/>
                  </a:lnTo>
                  <a:lnTo>
                    <a:pt x="958" y="3119"/>
                  </a:lnTo>
                  <a:lnTo>
                    <a:pt x="1116" y="3182"/>
                  </a:lnTo>
                  <a:lnTo>
                    <a:pt x="1281" y="3226"/>
                  </a:lnTo>
                  <a:lnTo>
                    <a:pt x="1455" y="3255"/>
                  </a:lnTo>
                  <a:lnTo>
                    <a:pt x="1632" y="3264"/>
                  </a:lnTo>
                  <a:lnTo>
                    <a:pt x="1632" y="2454"/>
                  </a:lnTo>
                  <a:lnTo>
                    <a:pt x="1512" y="2445"/>
                  </a:lnTo>
                  <a:lnTo>
                    <a:pt x="1395" y="2420"/>
                  </a:lnTo>
                  <a:lnTo>
                    <a:pt x="1284" y="2378"/>
                  </a:lnTo>
                  <a:lnTo>
                    <a:pt x="1186" y="2321"/>
                  </a:lnTo>
                  <a:lnTo>
                    <a:pt x="1094" y="2252"/>
                  </a:lnTo>
                  <a:lnTo>
                    <a:pt x="1012" y="2170"/>
                  </a:lnTo>
                  <a:lnTo>
                    <a:pt x="943" y="2078"/>
                  </a:lnTo>
                  <a:lnTo>
                    <a:pt x="886" y="1980"/>
                  </a:lnTo>
                  <a:lnTo>
                    <a:pt x="844" y="1869"/>
                  </a:lnTo>
                  <a:lnTo>
                    <a:pt x="819" y="1752"/>
                  </a:lnTo>
                  <a:lnTo>
                    <a:pt x="810" y="1632"/>
                  </a:lnTo>
                  <a:close/>
                </a:path>
              </a:pathLst>
            </a:custGeom>
            <a:solidFill>
              <a:srgbClr val="FF0000"/>
            </a:solidFill>
            <a:ln>
              <a:noFill/>
            </a:ln>
            <a:extLst>
              <a:ext uri="{91240B29-F687-4F45-9708-019B960494DF}">
                <a14:hiddenLine xmlns:a14="http://schemas.microsoft.com/office/drawing/2010/main" w="0">
                  <a:solidFill>
                    <a:srgbClr val="FF0000"/>
                  </a:solidFill>
                  <a:prstDash val="solid"/>
                  <a:round/>
                  <a:headEnd/>
                  <a:tailEnd/>
                </a14:hiddenLine>
              </a:ext>
            </a:extLst>
          </p:spPr>
          <p:txBody>
            <a:bodyPr/>
            <a:lstStyle/>
            <a:p>
              <a:endParaRPr lang="en-US"/>
            </a:p>
          </p:txBody>
        </p:sp>
        <p:sp>
          <p:nvSpPr>
            <p:cNvPr id="11280" name="WordArt 7"/>
            <p:cNvSpPr>
              <a:spLocks noChangeArrowheads="1" noChangeShapeType="1" noTextEdit="1"/>
            </p:cNvSpPr>
            <p:nvPr/>
          </p:nvSpPr>
          <p:spPr bwMode="auto">
            <a:xfrm rot="5400000">
              <a:off x="816" y="2448"/>
              <a:ext cx="1920" cy="192"/>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rPr>
                <a:t>CHEMICAL</a:t>
              </a:r>
            </a:p>
          </p:txBody>
        </p:sp>
      </p:grpSp>
      <p:grpSp>
        <p:nvGrpSpPr>
          <p:cNvPr id="11270" name="Group 8"/>
          <p:cNvGrpSpPr>
            <a:grpSpLocks/>
          </p:cNvGrpSpPr>
          <p:nvPr/>
        </p:nvGrpSpPr>
        <p:grpSpPr bwMode="auto">
          <a:xfrm>
            <a:off x="6019800" y="1447800"/>
            <a:ext cx="2590800" cy="5181600"/>
            <a:chOff x="2832" y="912"/>
            <a:chExt cx="1632" cy="3264"/>
          </a:xfrm>
        </p:grpSpPr>
        <p:sp>
          <p:nvSpPr>
            <p:cNvPr id="11277" name="Freeform 9"/>
            <p:cNvSpPr>
              <a:spLocks/>
            </p:cNvSpPr>
            <p:nvPr/>
          </p:nvSpPr>
          <p:spPr bwMode="auto">
            <a:xfrm>
              <a:off x="2832" y="912"/>
              <a:ext cx="1632" cy="3264"/>
            </a:xfrm>
            <a:custGeom>
              <a:avLst/>
              <a:gdLst>
                <a:gd name="T0" fmla="*/ 0 w 1632"/>
                <a:gd name="T1" fmla="*/ 0 h 3264"/>
                <a:gd name="T2" fmla="*/ 0 w 1632"/>
                <a:gd name="T3" fmla="*/ 810 h 3264"/>
                <a:gd name="T4" fmla="*/ 120 w 1632"/>
                <a:gd name="T5" fmla="*/ 819 h 3264"/>
                <a:gd name="T6" fmla="*/ 237 w 1632"/>
                <a:gd name="T7" fmla="*/ 844 h 3264"/>
                <a:gd name="T8" fmla="*/ 348 w 1632"/>
                <a:gd name="T9" fmla="*/ 886 h 3264"/>
                <a:gd name="T10" fmla="*/ 446 w 1632"/>
                <a:gd name="T11" fmla="*/ 943 h 3264"/>
                <a:gd name="T12" fmla="*/ 538 w 1632"/>
                <a:gd name="T13" fmla="*/ 1012 h 3264"/>
                <a:gd name="T14" fmla="*/ 620 w 1632"/>
                <a:gd name="T15" fmla="*/ 1094 h 3264"/>
                <a:gd name="T16" fmla="*/ 689 w 1632"/>
                <a:gd name="T17" fmla="*/ 1186 h 3264"/>
                <a:gd name="T18" fmla="*/ 746 w 1632"/>
                <a:gd name="T19" fmla="*/ 1284 h 3264"/>
                <a:gd name="T20" fmla="*/ 788 w 1632"/>
                <a:gd name="T21" fmla="*/ 1395 h 3264"/>
                <a:gd name="T22" fmla="*/ 813 w 1632"/>
                <a:gd name="T23" fmla="*/ 1512 h 3264"/>
                <a:gd name="T24" fmla="*/ 822 w 1632"/>
                <a:gd name="T25" fmla="*/ 1632 h 3264"/>
                <a:gd name="T26" fmla="*/ 813 w 1632"/>
                <a:gd name="T27" fmla="*/ 1752 h 3264"/>
                <a:gd name="T28" fmla="*/ 788 w 1632"/>
                <a:gd name="T29" fmla="*/ 1869 h 3264"/>
                <a:gd name="T30" fmla="*/ 746 w 1632"/>
                <a:gd name="T31" fmla="*/ 1980 h 3264"/>
                <a:gd name="T32" fmla="*/ 689 w 1632"/>
                <a:gd name="T33" fmla="*/ 2078 h 3264"/>
                <a:gd name="T34" fmla="*/ 620 w 1632"/>
                <a:gd name="T35" fmla="*/ 2170 h 3264"/>
                <a:gd name="T36" fmla="*/ 538 w 1632"/>
                <a:gd name="T37" fmla="*/ 2252 h 3264"/>
                <a:gd name="T38" fmla="*/ 446 w 1632"/>
                <a:gd name="T39" fmla="*/ 2321 h 3264"/>
                <a:gd name="T40" fmla="*/ 348 w 1632"/>
                <a:gd name="T41" fmla="*/ 2378 h 3264"/>
                <a:gd name="T42" fmla="*/ 237 w 1632"/>
                <a:gd name="T43" fmla="*/ 2420 h 3264"/>
                <a:gd name="T44" fmla="*/ 120 w 1632"/>
                <a:gd name="T45" fmla="*/ 2445 h 3264"/>
                <a:gd name="T46" fmla="*/ 0 w 1632"/>
                <a:gd name="T47" fmla="*/ 2454 h 3264"/>
                <a:gd name="T48" fmla="*/ 0 w 1632"/>
                <a:gd name="T49" fmla="*/ 3264 h 3264"/>
                <a:gd name="T50" fmla="*/ 177 w 1632"/>
                <a:gd name="T51" fmla="*/ 3255 h 3264"/>
                <a:gd name="T52" fmla="*/ 351 w 1632"/>
                <a:gd name="T53" fmla="*/ 3226 h 3264"/>
                <a:gd name="T54" fmla="*/ 516 w 1632"/>
                <a:gd name="T55" fmla="*/ 3182 h 3264"/>
                <a:gd name="T56" fmla="*/ 674 w 1632"/>
                <a:gd name="T57" fmla="*/ 3119 h 3264"/>
                <a:gd name="T58" fmla="*/ 822 w 1632"/>
                <a:gd name="T59" fmla="*/ 3043 h 3264"/>
                <a:gd name="T60" fmla="*/ 965 w 1632"/>
                <a:gd name="T61" fmla="*/ 2948 h 3264"/>
                <a:gd name="T62" fmla="*/ 1094 w 1632"/>
                <a:gd name="T63" fmla="*/ 2843 h 3264"/>
                <a:gd name="T64" fmla="*/ 1211 w 1632"/>
                <a:gd name="T65" fmla="*/ 2726 h 3264"/>
                <a:gd name="T66" fmla="*/ 1316 w 1632"/>
                <a:gd name="T67" fmla="*/ 2597 h 3264"/>
                <a:gd name="T68" fmla="*/ 1411 w 1632"/>
                <a:gd name="T69" fmla="*/ 2454 h 3264"/>
                <a:gd name="T70" fmla="*/ 1487 w 1632"/>
                <a:gd name="T71" fmla="*/ 2306 h 3264"/>
                <a:gd name="T72" fmla="*/ 1550 w 1632"/>
                <a:gd name="T73" fmla="*/ 2148 h 3264"/>
                <a:gd name="T74" fmla="*/ 1594 w 1632"/>
                <a:gd name="T75" fmla="*/ 1983 h 3264"/>
                <a:gd name="T76" fmla="*/ 1623 w 1632"/>
                <a:gd name="T77" fmla="*/ 1809 h 3264"/>
                <a:gd name="T78" fmla="*/ 1632 w 1632"/>
                <a:gd name="T79" fmla="*/ 1632 h 3264"/>
                <a:gd name="T80" fmla="*/ 1623 w 1632"/>
                <a:gd name="T81" fmla="*/ 1455 h 3264"/>
                <a:gd name="T82" fmla="*/ 1594 w 1632"/>
                <a:gd name="T83" fmla="*/ 1281 h 3264"/>
                <a:gd name="T84" fmla="*/ 1550 w 1632"/>
                <a:gd name="T85" fmla="*/ 1116 h 3264"/>
                <a:gd name="T86" fmla="*/ 1487 w 1632"/>
                <a:gd name="T87" fmla="*/ 958 h 3264"/>
                <a:gd name="T88" fmla="*/ 1411 w 1632"/>
                <a:gd name="T89" fmla="*/ 810 h 3264"/>
                <a:gd name="T90" fmla="*/ 1316 w 1632"/>
                <a:gd name="T91" fmla="*/ 667 h 3264"/>
                <a:gd name="T92" fmla="*/ 1211 w 1632"/>
                <a:gd name="T93" fmla="*/ 538 h 3264"/>
                <a:gd name="T94" fmla="*/ 1094 w 1632"/>
                <a:gd name="T95" fmla="*/ 421 h 3264"/>
                <a:gd name="T96" fmla="*/ 965 w 1632"/>
                <a:gd name="T97" fmla="*/ 316 h 3264"/>
                <a:gd name="T98" fmla="*/ 822 w 1632"/>
                <a:gd name="T99" fmla="*/ 221 h 3264"/>
                <a:gd name="T100" fmla="*/ 674 w 1632"/>
                <a:gd name="T101" fmla="*/ 145 h 3264"/>
                <a:gd name="T102" fmla="*/ 516 w 1632"/>
                <a:gd name="T103" fmla="*/ 82 h 3264"/>
                <a:gd name="T104" fmla="*/ 351 w 1632"/>
                <a:gd name="T105" fmla="*/ 38 h 3264"/>
                <a:gd name="T106" fmla="*/ 177 w 1632"/>
                <a:gd name="T107" fmla="*/ 9 h 3264"/>
                <a:gd name="T108" fmla="*/ 0 w 1632"/>
                <a:gd name="T109" fmla="*/ 0 h 32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32" h="3264">
                  <a:moveTo>
                    <a:pt x="0" y="0"/>
                  </a:moveTo>
                  <a:lnTo>
                    <a:pt x="0" y="810"/>
                  </a:lnTo>
                  <a:lnTo>
                    <a:pt x="120" y="819"/>
                  </a:lnTo>
                  <a:lnTo>
                    <a:pt x="237" y="844"/>
                  </a:lnTo>
                  <a:lnTo>
                    <a:pt x="348" y="886"/>
                  </a:lnTo>
                  <a:lnTo>
                    <a:pt x="446" y="943"/>
                  </a:lnTo>
                  <a:lnTo>
                    <a:pt x="538" y="1012"/>
                  </a:lnTo>
                  <a:lnTo>
                    <a:pt x="620" y="1094"/>
                  </a:lnTo>
                  <a:lnTo>
                    <a:pt x="689" y="1186"/>
                  </a:lnTo>
                  <a:lnTo>
                    <a:pt x="746" y="1284"/>
                  </a:lnTo>
                  <a:lnTo>
                    <a:pt x="788" y="1395"/>
                  </a:lnTo>
                  <a:lnTo>
                    <a:pt x="813" y="1512"/>
                  </a:lnTo>
                  <a:lnTo>
                    <a:pt x="822" y="1632"/>
                  </a:lnTo>
                  <a:lnTo>
                    <a:pt x="813" y="1752"/>
                  </a:lnTo>
                  <a:lnTo>
                    <a:pt x="788" y="1869"/>
                  </a:lnTo>
                  <a:lnTo>
                    <a:pt x="746" y="1980"/>
                  </a:lnTo>
                  <a:lnTo>
                    <a:pt x="689" y="2078"/>
                  </a:lnTo>
                  <a:lnTo>
                    <a:pt x="620" y="2170"/>
                  </a:lnTo>
                  <a:lnTo>
                    <a:pt x="538" y="2252"/>
                  </a:lnTo>
                  <a:lnTo>
                    <a:pt x="446" y="2321"/>
                  </a:lnTo>
                  <a:lnTo>
                    <a:pt x="348" y="2378"/>
                  </a:lnTo>
                  <a:lnTo>
                    <a:pt x="237" y="2420"/>
                  </a:lnTo>
                  <a:lnTo>
                    <a:pt x="120" y="2445"/>
                  </a:lnTo>
                  <a:lnTo>
                    <a:pt x="0" y="2454"/>
                  </a:lnTo>
                  <a:lnTo>
                    <a:pt x="0" y="3264"/>
                  </a:lnTo>
                  <a:lnTo>
                    <a:pt x="177" y="3255"/>
                  </a:lnTo>
                  <a:lnTo>
                    <a:pt x="351" y="3226"/>
                  </a:lnTo>
                  <a:lnTo>
                    <a:pt x="516" y="3182"/>
                  </a:lnTo>
                  <a:lnTo>
                    <a:pt x="674" y="3119"/>
                  </a:lnTo>
                  <a:lnTo>
                    <a:pt x="822" y="3043"/>
                  </a:lnTo>
                  <a:lnTo>
                    <a:pt x="965" y="2948"/>
                  </a:lnTo>
                  <a:lnTo>
                    <a:pt x="1094" y="2843"/>
                  </a:lnTo>
                  <a:lnTo>
                    <a:pt x="1211" y="2726"/>
                  </a:lnTo>
                  <a:lnTo>
                    <a:pt x="1316" y="2597"/>
                  </a:lnTo>
                  <a:lnTo>
                    <a:pt x="1411" y="2454"/>
                  </a:lnTo>
                  <a:lnTo>
                    <a:pt x="1487" y="2306"/>
                  </a:lnTo>
                  <a:lnTo>
                    <a:pt x="1550" y="2148"/>
                  </a:lnTo>
                  <a:lnTo>
                    <a:pt x="1594" y="1983"/>
                  </a:lnTo>
                  <a:lnTo>
                    <a:pt x="1623" y="1809"/>
                  </a:lnTo>
                  <a:lnTo>
                    <a:pt x="1632" y="1632"/>
                  </a:lnTo>
                  <a:lnTo>
                    <a:pt x="1623" y="1455"/>
                  </a:lnTo>
                  <a:lnTo>
                    <a:pt x="1594" y="1281"/>
                  </a:lnTo>
                  <a:lnTo>
                    <a:pt x="1550" y="1116"/>
                  </a:lnTo>
                  <a:lnTo>
                    <a:pt x="1487" y="958"/>
                  </a:lnTo>
                  <a:lnTo>
                    <a:pt x="1411" y="810"/>
                  </a:lnTo>
                  <a:lnTo>
                    <a:pt x="1316" y="667"/>
                  </a:lnTo>
                  <a:lnTo>
                    <a:pt x="1211" y="538"/>
                  </a:lnTo>
                  <a:lnTo>
                    <a:pt x="1094" y="421"/>
                  </a:lnTo>
                  <a:lnTo>
                    <a:pt x="965" y="316"/>
                  </a:lnTo>
                  <a:lnTo>
                    <a:pt x="822" y="221"/>
                  </a:lnTo>
                  <a:lnTo>
                    <a:pt x="674" y="145"/>
                  </a:lnTo>
                  <a:lnTo>
                    <a:pt x="516" y="82"/>
                  </a:lnTo>
                  <a:lnTo>
                    <a:pt x="351" y="38"/>
                  </a:lnTo>
                  <a:lnTo>
                    <a:pt x="177" y="9"/>
                  </a:lnTo>
                  <a:lnTo>
                    <a:pt x="0" y="0"/>
                  </a:lnTo>
                  <a:close/>
                </a:path>
              </a:pathLst>
            </a:custGeom>
            <a:solidFill>
              <a:srgbClr val="0080FF"/>
            </a:solidFill>
            <a:ln>
              <a:noFill/>
            </a:ln>
            <a:extLst>
              <a:ext uri="{91240B29-F687-4F45-9708-019B960494DF}">
                <a14:hiddenLine xmlns:a14="http://schemas.microsoft.com/office/drawing/2010/main" w="0">
                  <a:solidFill>
                    <a:srgbClr val="0080FF"/>
                  </a:solidFill>
                  <a:prstDash val="solid"/>
                  <a:round/>
                  <a:headEnd/>
                  <a:tailEnd/>
                </a14:hiddenLine>
              </a:ext>
            </a:extLst>
          </p:spPr>
          <p:txBody>
            <a:bodyPr/>
            <a:lstStyle/>
            <a:p>
              <a:endParaRPr lang="en-US"/>
            </a:p>
          </p:txBody>
        </p:sp>
        <p:sp>
          <p:nvSpPr>
            <p:cNvPr id="11278" name="WordArt 10"/>
            <p:cNvSpPr>
              <a:spLocks noChangeArrowheads="1" noChangeShapeType="1" noTextEdit="1"/>
            </p:cNvSpPr>
            <p:nvPr/>
          </p:nvSpPr>
          <p:spPr bwMode="auto">
            <a:xfrm rot="5400000">
              <a:off x="2901" y="2427"/>
              <a:ext cx="1968" cy="186"/>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rPr>
                <a:t>PHYSICAL</a:t>
              </a:r>
            </a:p>
          </p:txBody>
        </p:sp>
      </p:grpSp>
      <p:grpSp>
        <p:nvGrpSpPr>
          <p:cNvPr id="11271" name="Group 11"/>
          <p:cNvGrpSpPr>
            <a:grpSpLocks/>
          </p:cNvGrpSpPr>
          <p:nvPr/>
        </p:nvGrpSpPr>
        <p:grpSpPr bwMode="auto">
          <a:xfrm>
            <a:off x="4714875" y="2733676"/>
            <a:ext cx="2609850" cy="2619375"/>
            <a:chOff x="2010" y="1722"/>
            <a:chExt cx="1644" cy="1650"/>
          </a:xfrm>
        </p:grpSpPr>
        <p:sp>
          <p:nvSpPr>
            <p:cNvPr id="11274" name="Freeform 12"/>
            <p:cNvSpPr>
              <a:spLocks/>
            </p:cNvSpPr>
            <p:nvPr/>
          </p:nvSpPr>
          <p:spPr bwMode="auto">
            <a:xfrm>
              <a:off x="2010" y="1722"/>
              <a:ext cx="822" cy="1644"/>
            </a:xfrm>
            <a:custGeom>
              <a:avLst/>
              <a:gdLst>
                <a:gd name="T0" fmla="*/ 822 w 822"/>
                <a:gd name="T1" fmla="*/ 1644 h 1644"/>
                <a:gd name="T2" fmla="*/ 702 w 822"/>
                <a:gd name="T3" fmla="*/ 1635 h 1644"/>
                <a:gd name="T4" fmla="*/ 585 w 822"/>
                <a:gd name="T5" fmla="*/ 1610 h 1644"/>
                <a:gd name="T6" fmla="*/ 474 w 822"/>
                <a:gd name="T7" fmla="*/ 1568 h 1644"/>
                <a:gd name="T8" fmla="*/ 376 w 822"/>
                <a:gd name="T9" fmla="*/ 1511 h 1644"/>
                <a:gd name="T10" fmla="*/ 284 w 822"/>
                <a:gd name="T11" fmla="*/ 1442 h 1644"/>
                <a:gd name="T12" fmla="*/ 202 w 822"/>
                <a:gd name="T13" fmla="*/ 1360 h 1644"/>
                <a:gd name="T14" fmla="*/ 133 w 822"/>
                <a:gd name="T15" fmla="*/ 1268 h 1644"/>
                <a:gd name="T16" fmla="*/ 76 w 822"/>
                <a:gd name="T17" fmla="*/ 1170 h 1644"/>
                <a:gd name="T18" fmla="*/ 34 w 822"/>
                <a:gd name="T19" fmla="*/ 1059 h 1644"/>
                <a:gd name="T20" fmla="*/ 9 w 822"/>
                <a:gd name="T21" fmla="*/ 942 h 1644"/>
                <a:gd name="T22" fmla="*/ 0 w 822"/>
                <a:gd name="T23" fmla="*/ 822 h 1644"/>
                <a:gd name="T24" fmla="*/ 9 w 822"/>
                <a:gd name="T25" fmla="*/ 702 h 1644"/>
                <a:gd name="T26" fmla="*/ 34 w 822"/>
                <a:gd name="T27" fmla="*/ 585 h 1644"/>
                <a:gd name="T28" fmla="*/ 76 w 822"/>
                <a:gd name="T29" fmla="*/ 474 h 1644"/>
                <a:gd name="T30" fmla="*/ 133 w 822"/>
                <a:gd name="T31" fmla="*/ 376 h 1644"/>
                <a:gd name="T32" fmla="*/ 202 w 822"/>
                <a:gd name="T33" fmla="*/ 284 h 1644"/>
                <a:gd name="T34" fmla="*/ 284 w 822"/>
                <a:gd name="T35" fmla="*/ 202 h 1644"/>
                <a:gd name="T36" fmla="*/ 376 w 822"/>
                <a:gd name="T37" fmla="*/ 133 h 1644"/>
                <a:gd name="T38" fmla="*/ 474 w 822"/>
                <a:gd name="T39" fmla="*/ 76 h 1644"/>
                <a:gd name="T40" fmla="*/ 585 w 822"/>
                <a:gd name="T41" fmla="*/ 34 h 1644"/>
                <a:gd name="T42" fmla="*/ 702 w 822"/>
                <a:gd name="T43" fmla="*/ 9 h 1644"/>
                <a:gd name="T44" fmla="*/ 822 w 822"/>
                <a:gd name="T45" fmla="*/ 0 h 1644"/>
                <a:gd name="T46" fmla="*/ 822 w 822"/>
                <a:gd name="T47" fmla="*/ 1644 h 16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22" h="1644">
                  <a:moveTo>
                    <a:pt x="822" y="1644"/>
                  </a:moveTo>
                  <a:lnTo>
                    <a:pt x="702" y="1635"/>
                  </a:lnTo>
                  <a:lnTo>
                    <a:pt x="585" y="1610"/>
                  </a:lnTo>
                  <a:lnTo>
                    <a:pt x="474" y="1568"/>
                  </a:lnTo>
                  <a:lnTo>
                    <a:pt x="376" y="1511"/>
                  </a:lnTo>
                  <a:lnTo>
                    <a:pt x="284" y="1442"/>
                  </a:lnTo>
                  <a:lnTo>
                    <a:pt x="202" y="1360"/>
                  </a:lnTo>
                  <a:lnTo>
                    <a:pt x="133" y="1268"/>
                  </a:lnTo>
                  <a:lnTo>
                    <a:pt x="76" y="1170"/>
                  </a:lnTo>
                  <a:lnTo>
                    <a:pt x="34" y="1059"/>
                  </a:lnTo>
                  <a:lnTo>
                    <a:pt x="9" y="942"/>
                  </a:lnTo>
                  <a:lnTo>
                    <a:pt x="0" y="822"/>
                  </a:lnTo>
                  <a:lnTo>
                    <a:pt x="9" y="702"/>
                  </a:lnTo>
                  <a:lnTo>
                    <a:pt x="34" y="585"/>
                  </a:lnTo>
                  <a:lnTo>
                    <a:pt x="76" y="474"/>
                  </a:lnTo>
                  <a:lnTo>
                    <a:pt x="133" y="376"/>
                  </a:lnTo>
                  <a:lnTo>
                    <a:pt x="202" y="284"/>
                  </a:lnTo>
                  <a:lnTo>
                    <a:pt x="284" y="202"/>
                  </a:lnTo>
                  <a:lnTo>
                    <a:pt x="376" y="133"/>
                  </a:lnTo>
                  <a:lnTo>
                    <a:pt x="474" y="76"/>
                  </a:lnTo>
                  <a:lnTo>
                    <a:pt x="585" y="34"/>
                  </a:lnTo>
                  <a:lnTo>
                    <a:pt x="702" y="9"/>
                  </a:lnTo>
                  <a:lnTo>
                    <a:pt x="822" y="0"/>
                  </a:lnTo>
                  <a:lnTo>
                    <a:pt x="822" y="1644"/>
                  </a:lnTo>
                  <a:close/>
                </a:path>
              </a:pathLst>
            </a:custGeom>
            <a:solidFill>
              <a:srgbClr val="FFFF00"/>
            </a:solidFill>
            <a:ln>
              <a:noFill/>
            </a:ln>
            <a:extLst>
              <a:ext uri="{91240B29-F687-4F45-9708-019B960494DF}">
                <a14:hiddenLine xmlns:a14="http://schemas.microsoft.com/office/drawing/2010/main" w="0">
                  <a:solidFill>
                    <a:srgbClr val="FFFF00"/>
                  </a:solidFill>
                  <a:prstDash val="solid"/>
                  <a:round/>
                  <a:headEnd/>
                  <a:tailEnd/>
                </a14:hiddenLine>
              </a:ext>
            </a:extLst>
          </p:spPr>
          <p:txBody>
            <a:bodyPr/>
            <a:lstStyle/>
            <a:p>
              <a:endParaRPr lang="en-US"/>
            </a:p>
          </p:txBody>
        </p:sp>
        <p:sp>
          <p:nvSpPr>
            <p:cNvPr id="11275" name="Freeform 13"/>
            <p:cNvSpPr>
              <a:spLocks/>
            </p:cNvSpPr>
            <p:nvPr/>
          </p:nvSpPr>
          <p:spPr bwMode="auto">
            <a:xfrm>
              <a:off x="2832" y="1728"/>
              <a:ext cx="822" cy="1644"/>
            </a:xfrm>
            <a:custGeom>
              <a:avLst/>
              <a:gdLst>
                <a:gd name="T0" fmla="*/ 0 w 822"/>
                <a:gd name="T1" fmla="*/ 0 h 1644"/>
                <a:gd name="T2" fmla="*/ 120 w 822"/>
                <a:gd name="T3" fmla="*/ 9 h 1644"/>
                <a:gd name="T4" fmla="*/ 237 w 822"/>
                <a:gd name="T5" fmla="*/ 34 h 1644"/>
                <a:gd name="T6" fmla="*/ 348 w 822"/>
                <a:gd name="T7" fmla="*/ 76 h 1644"/>
                <a:gd name="T8" fmla="*/ 446 w 822"/>
                <a:gd name="T9" fmla="*/ 133 h 1644"/>
                <a:gd name="T10" fmla="*/ 538 w 822"/>
                <a:gd name="T11" fmla="*/ 202 h 1644"/>
                <a:gd name="T12" fmla="*/ 620 w 822"/>
                <a:gd name="T13" fmla="*/ 284 h 1644"/>
                <a:gd name="T14" fmla="*/ 689 w 822"/>
                <a:gd name="T15" fmla="*/ 376 h 1644"/>
                <a:gd name="T16" fmla="*/ 746 w 822"/>
                <a:gd name="T17" fmla="*/ 474 h 1644"/>
                <a:gd name="T18" fmla="*/ 788 w 822"/>
                <a:gd name="T19" fmla="*/ 585 h 1644"/>
                <a:gd name="T20" fmla="*/ 813 w 822"/>
                <a:gd name="T21" fmla="*/ 702 h 1644"/>
                <a:gd name="T22" fmla="*/ 822 w 822"/>
                <a:gd name="T23" fmla="*/ 822 h 1644"/>
                <a:gd name="T24" fmla="*/ 813 w 822"/>
                <a:gd name="T25" fmla="*/ 942 h 1644"/>
                <a:gd name="T26" fmla="*/ 788 w 822"/>
                <a:gd name="T27" fmla="*/ 1059 h 1644"/>
                <a:gd name="T28" fmla="*/ 746 w 822"/>
                <a:gd name="T29" fmla="*/ 1170 h 1644"/>
                <a:gd name="T30" fmla="*/ 689 w 822"/>
                <a:gd name="T31" fmla="*/ 1268 h 1644"/>
                <a:gd name="T32" fmla="*/ 620 w 822"/>
                <a:gd name="T33" fmla="*/ 1360 h 1644"/>
                <a:gd name="T34" fmla="*/ 538 w 822"/>
                <a:gd name="T35" fmla="*/ 1442 h 1644"/>
                <a:gd name="T36" fmla="*/ 446 w 822"/>
                <a:gd name="T37" fmla="*/ 1511 h 1644"/>
                <a:gd name="T38" fmla="*/ 348 w 822"/>
                <a:gd name="T39" fmla="*/ 1568 h 1644"/>
                <a:gd name="T40" fmla="*/ 237 w 822"/>
                <a:gd name="T41" fmla="*/ 1610 h 1644"/>
                <a:gd name="T42" fmla="*/ 120 w 822"/>
                <a:gd name="T43" fmla="*/ 1635 h 1644"/>
                <a:gd name="T44" fmla="*/ 0 w 822"/>
                <a:gd name="T45" fmla="*/ 1644 h 1644"/>
                <a:gd name="T46" fmla="*/ 0 w 822"/>
                <a:gd name="T47" fmla="*/ 0 h 16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22" h="1644">
                  <a:moveTo>
                    <a:pt x="0" y="0"/>
                  </a:moveTo>
                  <a:lnTo>
                    <a:pt x="120" y="9"/>
                  </a:lnTo>
                  <a:lnTo>
                    <a:pt x="237" y="34"/>
                  </a:lnTo>
                  <a:lnTo>
                    <a:pt x="348" y="76"/>
                  </a:lnTo>
                  <a:lnTo>
                    <a:pt x="446" y="133"/>
                  </a:lnTo>
                  <a:lnTo>
                    <a:pt x="538" y="202"/>
                  </a:lnTo>
                  <a:lnTo>
                    <a:pt x="620" y="284"/>
                  </a:lnTo>
                  <a:lnTo>
                    <a:pt x="689" y="376"/>
                  </a:lnTo>
                  <a:lnTo>
                    <a:pt x="746" y="474"/>
                  </a:lnTo>
                  <a:lnTo>
                    <a:pt x="788" y="585"/>
                  </a:lnTo>
                  <a:lnTo>
                    <a:pt x="813" y="702"/>
                  </a:lnTo>
                  <a:lnTo>
                    <a:pt x="822" y="822"/>
                  </a:lnTo>
                  <a:lnTo>
                    <a:pt x="813" y="942"/>
                  </a:lnTo>
                  <a:lnTo>
                    <a:pt x="788" y="1059"/>
                  </a:lnTo>
                  <a:lnTo>
                    <a:pt x="746" y="1170"/>
                  </a:lnTo>
                  <a:lnTo>
                    <a:pt x="689" y="1268"/>
                  </a:lnTo>
                  <a:lnTo>
                    <a:pt x="620" y="1360"/>
                  </a:lnTo>
                  <a:lnTo>
                    <a:pt x="538" y="1442"/>
                  </a:lnTo>
                  <a:lnTo>
                    <a:pt x="446" y="1511"/>
                  </a:lnTo>
                  <a:lnTo>
                    <a:pt x="348" y="1568"/>
                  </a:lnTo>
                  <a:lnTo>
                    <a:pt x="237" y="1610"/>
                  </a:lnTo>
                  <a:lnTo>
                    <a:pt x="120" y="1635"/>
                  </a:lnTo>
                  <a:lnTo>
                    <a:pt x="0" y="1644"/>
                  </a:lnTo>
                  <a:lnTo>
                    <a:pt x="0" y="0"/>
                  </a:lnTo>
                  <a:close/>
                </a:path>
              </a:pathLst>
            </a:custGeom>
            <a:solidFill>
              <a:srgbClr val="FFFF00"/>
            </a:solidFill>
            <a:ln>
              <a:noFill/>
            </a:ln>
            <a:extLst>
              <a:ext uri="{91240B29-F687-4F45-9708-019B960494DF}">
                <a14:hiddenLine xmlns:a14="http://schemas.microsoft.com/office/drawing/2010/main" w="0">
                  <a:solidFill>
                    <a:srgbClr val="FFFF00"/>
                  </a:solidFill>
                  <a:prstDash val="solid"/>
                  <a:round/>
                  <a:headEnd/>
                  <a:tailEnd/>
                </a14:hiddenLine>
              </a:ext>
            </a:extLst>
          </p:spPr>
          <p:txBody>
            <a:bodyPr/>
            <a:lstStyle/>
            <a:p>
              <a:endParaRPr lang="en-US"/>
            </a:p>
          </p:txBody>
        </p:sp>
        <p:sp>
          <p:nvSpPr>
            <p:cNvPr id="11276" name="Text Box 14"/>
            <p:cNvSpPr txBox="1">
              <a:spLocks noChangeArrowheads="1"/>
            </p:cNvSpPr>
            <p:nvPr/>
          </p:nvSpPr>
          <p:spPr bwMode="auto">
            <a:xfrm>
              <a:off x="2016" y="2352"/>
              <a:ext cx="163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b="1" dirty="0">
                  <a:solidFill>
                    <a:schemeClr val="bg1"/>
                  </a:solidFill>
                </a:rPr>
                <a:t>BIOLOGICAL</a:t>
              </a:r>
            </a:p>
          </p:txBody>
        </p:sp>
      </p:grpSp>
      <p:sp>
        <p:nvSpPr>
          <p:cNvPr id="11272" name="Text Box 15"/>
          <p:cNvSpPr txBox="1">
            <a:spLocks noChangeArrowheads="1"/>
          </p:cNvSpPr>
          <p:nvPr/>
        </p:nvSpPr>
        <p:spPr bwMode="auto">
          <a:xfrm>
            <a:off x="1752600" y="304800"/>
            <a:ext cx="914400" cy="643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009900"/>
                </a:solidFill>
              </a:rPr>
              <a:t>D</a:t>
            </a:r>
          </a:p>
          <a:p>
            <a:pPr eaLnBrk="1" hangingPunct="1">
              <a:spcBef>
                <a:spcPct val="50000"/>
              </a:spcBef>
            </a:pPr>
            <a:r>
              <a:rPr lang="en-US" altLang="en-US" sz="3200" b="1">
                <a:solidFill>
                  <a:srgbClr val="009900"/>
                </a:solidFill>
              </a:rPr>
              <a:t>I</a:t>
            </a:r>
          </a:p>
          <a:p>
            <a:pPr eaLnBrk="1" hangingPunct="1">
              <a:spcBef>
                <a:spcPct val="50000"/>
              </a:spcBef>
            </a:pPr>
            <a:r>
              <a:rPr lang="en-US" altLang="en-US" sz="3200" b="1">
                <a:solidFill>
                  <a:srgbClr val="009900"/>
                </a:solidFill>
              </a:rPr>
              <a:t>V</a:t>
            </a:r>
          </a:p>
          <a:p>
            <a:pPr eaLnBrk="1" hangingPunct="1">
              <a:spcBef>
                <a:spcPct val="50000"/>
              </a:spcBef>
            </a:pPr>
            <a:r>
              <a:rPr lang="en-US" altLang="en-US" sz="3200" b="1">
                <a:solidFill>
                  <a:srgbClr val="009900"/>
                </a:solidFill>
              </a:rPr>
              <a:t>E</a:t>
            </a:r>
          </a:p>
          <a:p>
            <a:pPr eaLnBrk="1" hangingPunct="1">
              <a:spcBef>
                <a:spcPct val="50000"/>
              </a:spcBef>
            </a:pPr>
            <a:r>
              <a:rPr lang="en-US" altLang="en-US" sz="3200" b="1">
                <a:solidFill>
                  <a:srgbClr val="009900"/>
                </a:solidFill>
              </a:rPr>
              <a:t>R</a:t>
            </a:r>
          </a:p>
          <a:p>
            <a:pPr eaLnBrk="1" hangingPunct="1">
              <a:spcBef>
                <a:spcPct val="50000"/>
              </a:spcBef>
            </a:pPr>
            <a:r>
              <a:rPr lang="en-US" altLang="en-US" sz="3200" b="1">
                <a:solidFill>
                  <a:srgbClr val="009900"/>
                </a:solidFill>
              </a:rPr>
              <a:t>S</a:t>
            </a:r>
          </a:p>
          <a:p>
            <a:pPr eaLnBrk="1" hangingPunct="1">
              <a:spcBef>
                <a:spcPct val="50000"/>
              </a:spcBef>
            </a:pPr>
            <a:r>
              <a:rPr lang="en-US" altLang="en-US" sz="3200" b="1">
                <a:solidFill>
                  <a:srgbClr val="009900"/>
                </a:solidFill>
              </a:rPr>
              <a:t>I</a:t>
            </a:r>
          </a:p>
          <a:p>
            <a:pPr eaLnBrk="1" hangingPunct="1">
              <a:spcBef>
                <a:spcPct val="50000"/>
              </a:spcBef>
            </a:pPr>
            <a:r>
              <a:rPr lang="en-US" altLang="en-US" sz="3200" b="1">
                <a:solidFill>
                  <a:srgbClr val="009900"/>
                </a:solidFill>
              </a:rPr>
              <a:t>T</a:t>
            </a:r>
          </a:p>
          <a:p>
            <a:pPr eaLnBrk="1" hangingPunct="1">
              <a:spcBef>
                <a:spcPct val="50000"/>
              </a:spcBef>
            </a:pPr>
            <a:r>
              <a:rPr lang="en-US" altLang="en-US" sz="3200" b="1">
                <a:solidFill>
                  <a:srgbClr val="009900"/>
                </a:solidFill>
              </a:rPr>
              <a:t>Y</a:t>
            </a:r>
          </a:p>
        </p:txBody>
      </p:sp>
      <p:sp>
        <p:nvSpPr>
          <p:cNvPr id="11273" name="Text Box 16"/>
          <p:cNvSpPr txBox="1">
            <a:spLocks noChangeArrowheads="1"/>
          </p:cNvSpPr>
          <p:nvPr/>
        </p:nvSpPr>
        <p:spPr bwMode="auto">
          <a:xfrm>
            <a:off x="9829800" y="381001"/>
            <a:ext cx="533400" cy="716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009900"/>
                </a:solidFill>
              </a:rPr>
              <a:t>D</a:t>
            </a:r>
          </a:p>
          <a:p>
            <a:pPr eaLnBrk="1" hangingPunct="1">
              <a:spcBef>
                <a:spcPct val="50000"/>
              </a:spcBef>
            </a:pPr>
            <a:r>
              <a:rPr lang="en-US" altLang="en-US" sz="3200" b="1">
                <a:solidFill>
                  <a:srgbClr val="009900"/>
                </a:solidFill>
              </a:rPr>
              <a:t>I</a:t>
            </a:r>
          </a:p>
          <a:p>
            <a:pPr eaLnBrk="1" hangingPunct="1">
              <a:spcBef>
                <a:spcPct val="50000"/>
              </a:spcBef>
            </a:pPr>
            <a:r>
              <a:rPr lang="en-US" altLang="en-US" sz="3200" b="1">
                <a:solidFill>
                  <a:srgbClr val="009900"/>
                </a:solidFill>
              </a:rPr>
              <a:t>V</a:t>
            </a:r>
          </a:p>
          <a:p>
            <a:pPr eaLnBrk="1" hangingPunct="1">
              <a:spcBef>
                <a:spcPct val="50000"/>
              </a:spcBef>
            </a:pPr>
            <a:r>
              <a:rPr lang="en-US" altLang="en-US" sz="3200" b="1">
                <a:solidFill>
                  <a:srgbClr val="009900"/>
                </a:solidFill>
              </a:rPr>
              <a:t>E</a:t>
            </a:r>
          </a:p>
          <a:p>
            <a:pPr eaLnBrk="1" hangingPunct="1">
              <a:spcBef>
                <a:spcPct val="50000"/>
              </a:spcBef>
            </a:pPr>
            <a:r>
              <a:rPr lang="en-US" altLang="en-US" sz="3200" b="1">
                <a:solidFill>
                  <a:srgbClr val="009900"/>
                </a:solidFill>
              </a:rPr>
              <a:t>R</a:t>
            </a:r>
          </a:p>
          <a:p>
            <a:pPr eaLnBrk="1" hangingPunct="1">
              <a:spcBef>
                <a:spcPct val="50000"/>
              </a:spcBef>
            </a:pPr>
            <a:r>
              <a:rPr lang="en-US" altLang="en-US" sz="3200" b="1">
                <a:solidFill>
                  <a:srgbClr val="009900"/>
                </a:solidFill>
              </a:rPr>
              <a:t>S</a:t>
            </a:r>
          </a:p>
          <a:p>
            <a:pPr eaLnBrk="1" hangingPunct="1">
              <a:spcBef>
                <a:spcPct val="50000"/>
              </a:spcBef>
            </a:pPr>
            <a:r>
              <a:rPr lang="en-US" altLang="en-US" sz="3200" b="1">
                <a:solidFill>
                  <a:srgbClr val="009900"/>
                </a:solidFill>
              </a:rPr>
              <a:t>I</a:t>
            </a:r>
          </a:p>
          <a:p>
            <a:pPr eaLnBrk="1" hangingPunct="1">
              <a:spcBef>
                <a:spcPct val="50000"/>
              </a:spcBef>
            </a:pPr>
            <a:r>
              <a:rPr lang="en-US" altLang="en-US" sz="3200" b="1">
                <a:solidFill>
                  <a:srgbClr val="009900"/>
                </a:solidFill>
              </a:rPr>
              <a:t>T</a:t>
            </a:r>
          </a:p>
          <a:p>
            <a:pPr eaLnBrk="1" hangingPunct="1">
              <a:spcBef>
                <a:spcPct val="50000"/>
              </a:spcBef>
            </a:pPr>
            <a:r>
              <a:rPr lang="en-US" altLang="en-US" sz="3200" b="1">
                <a:solidFill>
                  <a:srgbClr val="009900"/>
                </a:solidFill>
              </a:rPr>
              <a:t>Y</a:t>
            </a:r>
          </a:p>
          <a:p>
            <a:pPr eaLnBrk="1" hangingPunct="1">
              <a:spcBef>
                <a:spcPct val="50000"/>
              </a:spcBef>
            </a:pPr>
            <a:endParaRPr lang="en-US" altLang="en-US" sz="3200" b="1"/>
          </a:p>
        </p:txBody>
      </p:sp>
    </p:spTree>
    <p:extLst>
      <p:ext uri="{BB962C8B-B14F-4D97-AF65-F5344CB8AC3E}">
        <p14:creationId xmlns:p14="http://schemas.microsoft.com/office/powerpoint/2010/main" val="36398570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living roots in the soil year-round</a:t>
            </a:r>
          </a:p>
        </p:txBody>
      </p:sp>
      <p:pic>
        <p:nvPicPr>
          <p:cNvPr id="4" name="Content Placeholder 3"/>
          <p:cNvPicPr>
            <a:picLocks noGrp="1" noChangeAspect="1"/>
          </p:cNvPicPr>
          <p:nvPr>
            <p:ph idx="1"/>
          </p:nvPr>
        </p:nvPicPr>
        <p:blipFill>
          <a:blip r:embed="rId2"/>
          <a:stretch>
            <a:fillRect/>
          </a:stretch>
        </p:blipFill>
        <p:spPr>
          <a:xfrm>
            <a:off x="3243943" y="2477306"/>
            <a:ext cx="6089492" cy="4063040"/>
          </a:xfrm>
          <a:prstGeom prst="rect">
            <a:avLst/>
          </a:prstGeom>
        </p:spPr>
      </p:pic>
    </p:spTree>
    <p:extLst>
      <p:ext uri="{BB962C8B-B14F-4D97-AF65-F5344CB8AC3E}">
        <p14:creationId xmlns:p14="http://schemas.microsoft.com/office/powerpoint/2010/main" val="2363867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00012500\Pictures\pss\Untitl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999" y="990601"/>
            <a:ext cx="8564563" cy="5476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05999" y="217714"/>
            <a:ext cx="7865263" cy="461665"/>
          </a:xfrm>
          <a:prstGeom prst="rect">
            <a:avLst/>
          </a:prstGeom>
          <a:noFill/>
        </p:spPr>
        <p:txBody>
          <a:bodyPr wrap="square" rtlCol="0">
            <a:spAutoFit/>
          </a:bodyPr>
          <a:lstStyle/>
          <a:p>
            <a:r>
              <a:rPr lang="en-US" sz="2400" dirty="0"/>
              <a:t>Roots need pores: air space, &amp; water space.  Do not crush!</a:t>
            </a:r>
          </a:p>
        </p:txBody>
      </p:sp>
    </p:spTree>
    <p:extLst>
      <p:ext uri="{BB962C8B-B14F-4D97-AF65-F5344CB8AC3E}">
        <p14:creationId xmlns:p14="http://schemas.microsoft.com/office/powerpoint/2010/main" val="1978784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44FFDD7"/>
          <p:cNvPicPr>
            <a:picLocks noChangeAspect="1" noChangeArrowheads="1"/>
          </p:cNvPicPr>
          <p:nvPr/>
        </p:nvPicPr>
        <p:blipFill>
          <a:blip r:embed="rId3">
            <a:extLst>
              <a:ext uri="{28A0092B-C50C-407E-A947-70E740481C1C}">
                <a14:useLocalDpi xmlns:a14="http://schemas.microsoft.com/office/drawing/2010/main" val="0"/>
              </a:ext>
            </a:extLst>
          </a:blip>
          <a:srcRect l="22353" t="30801" r="32156" b="57977"/>
          <a:stretch>
            <a:fillRect/>
          </a:stretch>
        </p:blipFill>
        <p:spPr bwMode="auto">
          <a:xfrm>
            <a:off x="1524000" y="2819401"/>
            <a:ext cx="9144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p:cNvSpPr txBox="1">
            <a:spLocks noChangeArrowheads="1"/>
          </p:cNvSpPr>
          <p:nvPr/>
        </p:nvSpPr>
        <p:spPr bwMode="auto">
          <a:xfrm>
            <a:off x="1306286" y="1066800"/>
            <a:ext cx="916577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dirty="0"/>
              <a:t>Texture: Pore &amp; Surface Area in Sand, Silt &amp; Clay</a:t>
            </a:r>
          </a:p>
        </p:txBody>
      </p:sp>
      <p:sp>
        <p:nvSpPr>
          <p:cNvPr id="2" name="TextBox 1"/>
          <p:cNvSpPr txBox="1"/>
          <p:nvPr/>
        </p:nvSpPr>
        <p:spPr>
          <a:xfrm>
            <a:off x="2307771" y="1937657"/>
            <a:ext cx="7728858" cy="369332"/>
          </a:xfrm>
          <a:prstGeom prst="rect">
            <a:avLst/>
          </a:prstGeom>
          <a:noFill/>
        </p:spPr>
        <p:txBody>
          <a:bodyPr wrap="square" rtlCol="0">
            <a:spAutoFit/>
          </a:bodyPr>
          <a:lstStyle/>
          <a:p>
            <a:r>
              <a:rPr lang="en-US" dirty="0"/>
              <a:t>Know your soil structure.  We are on a lot of clay in our area.  Tiny pore spaces!</a:t>
            </a:r>
          </a:p>
        </p:txBody>
      </p:sp>
    </p:spTree>
    <p:extLst>
      <p:ext uri="{BB962C8B-B14F-4D97-AF65-F5344CB8AC3E}">
        <p14:creationId xmlns:p14="http://schemas.microsoft.com/office/powerpoint/2010/main" val="1588350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CF3B92-DE28-BF48-B568-3BFFEFFC6A2B}"/>
              </a:ext>
            </a:extLst>
          </p:cNvPr>
          <p:cNvSpPr txBox="1">
            <a:spLocks/>
          </p:cNvSpPr>
          <p:nvPr/>
        </p:nvSpPr>
        <p:spPr>
          <a:xfrm>
            <a:off x="1876424" y="1122363"/>
            <a:ext cx="8791575"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a:t>Healthy Living soil</a:t>
            </a:r>
            <a:endParaRPr lang="en-US" dirty="0"/>
          </a:p>
        </p:txBody>
      </p:sp>
      <p:sp>
        <p:nvSpPr>
          <p:cNvPr id="5" name="Subtitle 2">
            <a:extLst>
              <a:ext uri="{FF2B5EF4-FFF2-40B4-BE49-F238E27FC236}">
                <a16:creationId xmlns:a16="http://schemas.microsoft.com/office/drawing/2014/main" id="{8781BB1C-6DED-C341-8051-AEA4E05FA493}"/>
              </a:ext>
            </a:extLst>
          </p:cNvPr>
          <p:cNvSpPr txBox="1">
            <a:spLocks/>
          </p:cNvSpPr>
          <p:nvPr/>
        </p:nvSpPr>
        <p:spPr>
          <a:xfrm>
            <a:off x="1876424" y="3602038"/>
            <a:ext cx="8791575" cy="16557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a:t>grows good food</a:t>
            </a:r>
          </a:p>
          <a:p>
            <a:r>
              <a:rPr lang="en-US"/>
              <a:t>And does not become a pollutant</a:t>
            </a:r>
          </a:p>
          <a:p>
            <a:r>
              <a:rPr lang="en-US"/>
              <a:t>Using nature’s wisdom to connect the dots</a:t>
            </a:r>
          </a:p>
          <a:p>
            <a:endParaRPr lang="en-US" dirty="0"/>
          </a:p>
        </p:txBody>
      </p:sp>
    </p:spTree>
    <p:extLst>
      <p:ext uri="{BB962C8B-B14F-4D97-AF65-F5344CB8AC3E}">
        <p14:creationId xmlns:p14="http://schemas.microsoft.com/office/powerpoint/2010/main" val="2088057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rot="-9505869">
            <a:off x="2362200" y="381000"/>
            <a:ext cx="1828800" cy="1600200"/>
            <a:chOff x="1968" y="1680"/>
            <a:chExt cx="1968" cy="1800"/>
          </a:xfrm>
        </p:grpSpPr>
        <p:pic>
          <p:nvPicPr>
            <p:cNvPr id="79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1680"/>
              <a:ext cx="1776" cy="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92" name="Rectangle 4"/>
            <p:cNvSpPr>
              <a:spLocks noChangeArrowheads="1"/>
            </p:cNvSpPr>
            <p:nvPr/>
          </p:nvSpPr>
          <p:spPr bwMode="auto">
            <a:xfrm>
              <a:off x="2448" y="3360"/>
              <a:ext cx="480" cy="9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9893" name="Rectangle 5"/>
            <p:cNvSpPr>
              <a:spLocks noChangeArrowheads="1"/>
            </p:cNvSpPr>
            <p:nvPr/>
          </p:nvSpPr>
          <p:spPr bwMode="auto">
            <a:xfrm rot="-791269">
              <a:off x="3456" y="3312"/>
              <a:ext cx="480"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pic>
        <p:nvPicPr>
          <p:cNvPr id="79875" name="Picture 6" descr="~AUT0000"/>
          <p:cNvPicPr>
            <a:picLocks noChangeAspect="1" noChangeArrowheads="1"/>
          </p:cNvPicPr>
          <p:nvPr/>
        </p:nvPicPr>
        <p:blipFill>
          <a:blip r:embed="rId4">
            <a:lum bright="-18000" contrast="60000"/>
            <a:extLst>
              <a:ext uri="{28A0092B-C50C-407E-A947-70E740481C1C}">
                <a14:useLocalDpi xmlns:a14="http://schemas.microsoft.com/office/drawing/2010/main" val="0"/>
              </a:ext>
            </a:extLst>
          </a:blip>
          <a:srcRect/>
          <a:stretch>
            <a:fillRect/>
          </a:stretch>
        </p:blipFill>
        <p:spPr bwMode="auto">
          <a:xfrm>
            <a:off x="2667000" y="4953000"/>
            <a:ext cx="1828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6" name="AutoShape 7"/>
          <p:cNvSpPr>
            <a:spLocks noChangeArrowheads="1"/>
          </p:cNvSpPr>
          <p:nvPr/>
        </p:nvSpPr>
        <p:spPr bwMode="auto">
          <a:xfrm rot="5400000">
            <a:off x="2857500" y="2933700"/>
            <a:ext cx="2514600" cy="1219200"/>
          </a:xfrm>
          <a:prstGeom prst="rightArrow">
            <a:avLst>
              <a:gd name="adj1" fmla="val 50000"/>
              <a:gd name="adj2" fmla="val 51563"/>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9877" name="Freeform 8"/>
          <p:cNvSpPr>
            <a:spLocks/>
          </p:cNvSpPr>
          <p:nvPr/>
        </p:nvSpPr>
        <p:spPr bwMode="auto">
          <a:xfrm>
            <a:off x="2159001" y="5332413"/>
            <a:ext cx="8475663" cy="369332"/>
          </a:xfrm>
          <a:custGeom>
            <a:avLst/>
            <a:gdLst>
              <a:gd name="T0" fmla="*/ 0 w 5339"/>
              <a:gd name="T1" fmla="*/ 39688 h 84"/>
              <a:gd name="T2" fmla="*/ 811213 w 5339"/>
              <a:gd name="T3" fmla="*/ 100013 h 84"/>
              <a:gd name="T4" fmla="*/ 1216025 w 5339"/>
              <a:gd name="T5" fmla="*/ 133350 h 84"/>
              <a:gd name="T6" fmla="*/ 1785938 w 5339"/>
              <a:gd name="T7" fmla="*/ 100013 h 84"/>
              <a:gd name="T8" fmla="*/ 2579688 w 5339"/>
              <a:gd name="T9" fmla="*/ 30163 h 84"/>
              <a:gd name="T10" fmla="*/ 3529013 w 5339"/>
              <a:gd name="T11" fmla="*/ 39688 h 84"/>
              <a:gd name="T12" fmla="*/ 3951288 w 5339"/>
              <a:gd name="T13" fmla="*/ 65088 h 84"/>
              <a:gd name="T14" fmla="*/ 5495925 w 5339"/>
              <a:gd name="T15" fmla="*/ 55563 h 84"/>
              <a:gd name="T16" fmla="*/ 5918200 w 5339"/>
              <a:gd name="T17" fmla="*/ 12700 h 84"/>
              <a:gd name="T18" fmla="*/ 6850063 w 5339"/>
              <a:gd name="T19" fmla="*/ 47625 h 84"/>
              <a:gd name="T20" fmla="*/ 7385050 w 5339"/>
              <a:gd name="T21" fmla="*/ 55563 h 84"/>
              <a:gd name="T22" fmla="*/ 8334375 w 5339"/>
              <a:gd name="T23" fmla="*/ 39688 h 84"/>
              <a:gd name="T24" fmla="*/ 8437563 w 5339"/>
              <a:gd name="T25" fmla="*/ 22225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39" h="84">
                <a:moveTo>
                  <a:pt x="0" y="25"/>
                </a:moveTo>
                <a:cubicBezTo>
                  <a:pt x="170" y="38"/>
                  <a:pt x="341" y="49"/>
                  <a:pt x="511" y="63"/>
                </a:cubicBezTo>
                <a:cubicBezTo>
                  <a:pt x="594" y="78"/>
                  <a:pt x="681" y="79"/>
                  <a:pt x="766" y="84"/>
                </a:cubicBezTo>
                <a:cubicBezTo>
                  <a:pt x="943" y="81"/>
                  <a:pt x="991" y="77"/>
                  <a:pt x="1125" y="63"/>
                </a:cubicBezTo>
                <a:cubicBezTo>
                  <a:pt x="1293" y="0"/>
                  <a:pt x="1416" y="22"/>
                  <a:pt x="1625" y="19"/>
                </a:cubicBezTo>
                <a:cubicBezTo>
                  <a:pt x="1824" y="7"/>
                  <a:pt x="2024" y="5"/>
                  <a:pt x="2223" y="25"/>
                </a:cubicBezTo>
                <a:cubicBezTo>
                  <a:pt x="2318" y="68"/>
                  <a:pt x="2251" y="41"/>
                  <a:pt x="2489" y="41"/>
                </a:cubicBezTo>
                <a:cubicBezTo>
                  <a:pt x="2813" y="41"/>
                  <a:pt x="3138" y="37"/>
                  <a:pt x="3462" y="35"/>
                </a:cubicBezTo>
                <a:cubicBezTo>
                  <a:pt x="3551" y="30"/>
                  <a:pt x="3640" y="20"/>
                  <a:pt x="3728" y="8"/>
                </a:cubicBezTo>
                <a:cubicBezTo>
                  <a:pt x="3924" y="16"/>
                  <a:pt x="4119" y="24"/>
                  <a:pt x="4315" y="30"/>
                </a:cubicBezTo>
                <a:cubicBezTo>
                  <a:pt x="4439" y="49"/>
                  <a:pt x="4479" y="39"/>
                  <a:pt x="4652" y="35"/>
                </a:cubicBezTo>
                <a:cubicBezTo>
                  <a:pt x="4934" y="19"/>
                  <a:pt x="4565" y="39"/>
                  <a:pt x="5250" y="25"/>
                </a:cubicBezTo>
                <a:cubicBezTo>
                  <a:pt x="5290" y="24"/>
                  <a:pt x="5339" y="14"/>
                  <a:pt x="5315" y="14"/>
                </a:cubicBez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9878" name="AutoShape 9"/>
          <p:cNvSpPr>
            <a:spLocks noChangeArrowheads="1"/>
          </p:cNvSpPr>
          <p:nvPr/>
        </p:nvSpPr>
        <p:spPr bwMode="auto">
          <a:xfrm rot="-5400000">
            <a:off x="1981200" y="3200400"/>
            <a:ext cx="2514600" cy="533400"/>
          </a:xfrm>
          <a:prstGeom prst="rightArrow">
            <a:avLst>
              <a:gd name="adj1" fmla="val 50000"/>
              <a:gd name="adj2" fmla="val 117857"/>
            </a:avLst>
          </a:prstGeom>
          <a:gradFill rotWithShape="1">
            <a:gsLst>
              <a:gs pos="0">
                <a:srgbClr val="000000"/>
              </a:gs>
              <a:gs pos="39999">
                <a:srgbClr val="0A128C"/>
              </a:gs>
              <a:gs pos="70000">
                <a:srgbClr val="181CC7"/>
              </a:gs>
              <a:gs pos="88000">
                <a:srgbClr val="7005D4"/>
              </a:gs>
              <a:gs pos="100000">
                <a:srgbClr val="8C3D9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9879" name="Text Box 10"/>
          <p:cNvSpPr txBox="1">
            <a:spLocks noChangeArrowheads="1"/>
          </p:cNvSpPr>
          <p:nvPr/>
        </p:nvSpPr>
        <p:spPr bwMode="auto">
          <a:xfrm>
            <a:off x="4572000" y="252471"/>
            <a:ext cx="525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dirty="0"/>
              <a:t>Up to 60% of Photosynthetic Carbon is sent to the roots</a:t>
            </a:r>
          </a:p>
        </p:txBody>
      </p:sp>
      <p:sp>
        <p:nvSpPr>
          <p:cNvPr id="79880" name="Text Box 11"/>
          <p:cNvSpPr txBox="1">
            <a:spLocks noChangeArrowheads="1"/>
          </p:cNvSpPr>
          <p:nvPr/>
        </p:nvSpPr>
        <p:spPr bwMode="auto">
          <a:xfrm>
            <a:off x="6629400" y="1882775"/>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t>Simple &amp; Complex Acids</a:t>
            </a:r>
          </a:p>
        </p:txBody>
      </p:sp>
      <p:sp>
        <p:nvSpPr>
          <p:cNvPr id="79881" name="Text Box 12"/>
          <p:cNvSpPr txBox="1">
            <a:spLocks noChangeArrowheads="1"/>
          </p:cNvSpPr>
          <p:nvPr/>
        </p:nvSpPr>
        <p:spPr bwMode="auto">
          <a:xfrm>
            <a:off x="6629400" y="247015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t>Complex Carbohydrates</a:t>
            </a:r>
          </a:p>
        </p:txBody>
      </p:sp>
      <p:sp>
        <p:nvSpPr>
          <p:cNvPr id="79882" name="Text Box 13"/>
          <p:cNvSpPr txBox="1">
            <a:spLocks noChangeArrowheads="1"/>
          </p:cNvSpPr>
          <p:nvPr/>
        </p:nvSpPr>
        <p:spPr bwMode="auto">
          <a:xfrm>
            <a:off x="6629400" y="54102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t>Secondary Metabolites</a:t>
            </a:r>
          </a:p>
        </p:txBody>
      </p:sp>
      <p:sp>
        <p:nvSpPr>
          <p:cNvPr id="79883" name="Text Box 14"/>
          <p:cNvSpPr txBox="1">
            <a:spLocks noChangeArrowheads="1"/>
          </p:cNvSpPr>
          <p:nvPr/>
        </p:nvSpPr>
        <p:spPr bwMode="auto">
          <a:xfrm>
            <a:off x="6629400" y="3057525"/>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t>Proteins</a:t>
            </a:r>
          </a:p>
        </p:txBody>
      </p:sp>
      <p:sp>
        <p:nvSpPr>
          <p:cNvPr id="79884" name="Text Box 15"/>
          <p:cNvSpPr txBox="1">
            <a:spLocks noChangeArrowheads="1"/>
          </p:cNvSpPr>
          <p:nvPr/>
        </p:nvSpPr>
        <p:spPr bwMode="auto">
          <a:xfrm>
            <a:off x="6629400" y="3646488"/>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t>Essential Oils</a:t>
            </a:r>
          </a:p>
        </p:txBody>
      </p:sp>
      <p:sp>
        <p:nvSpPr>
          <p:cNvPr id="79885" name="Text Box 16"/>
          <p:cNvSpPr txBox="1">
            <a:spLocks noChangeArrowheads="1"/>
          </p:cNvSpPr>
          <p:nvPr/>
        </p:nvSpPr>
        <p:spPr bwMode="auto">
          <a:xfrm>
            <a:off x="6629400" y="4233863"/>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t>Chelating Agents</a:t>
            </a:r>
          </a:p>
        </p:txBody>
      </p:sp>
      <p:sp>
        <p:nvSpPr>
          <p:cNvPr id="79886" name="Text Box 17"/>
          <p:cNvSpPr txBox="1">
            <a:spLocks noChangeArrowheads="1"/>
          </p:cNvSpPr>
          <p:nvPr/>
        </p:nvSpPr>
        <p:spPr bwMode="auto">
          <a:xfrm>
            <a:off x="6629400" y="4821238"/>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t>Microbial Stimulants</a:t>
            </a:r>
          </a:p>
        </p:txBody>
      </p:sp>
      <p:sp>
        <p:nvSpPr>
          <p:cNvPr id="79887" name="Line 18"/>
          <p:cNvSpPr>
            <a:spLocks noChangeShapeType="1"/>
          </p:cNvSpPr>
          <p:nvPr/>
        </p:nvSpPr>
        <p:spPr bwMode="auto">
          <a:xfrm flipH="1">
            <a:off x="4648200" y="1371600"/>
            <a:ext cx="1905000" cy="1905000"/>
          </a:xfrm>
          <a:prstGeom prst="line">
            <a:avLst/>
          </a:prstGeom>
          <a:noFill/>
          <a:ln w="952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9888" name="Line 19"/>
          <p:cNvSpPr>
            <a:spLocks noChangeShapeType="1"/>
          </p:cNvSpPr>
          <p:nvPr/>
        </p:nvSpPr>
        <p:spPr bwMode="auto">
          <a:xfrm>
            <a:off x="4648200" y="3276600"/>
            <a:ext cx="1828800" cy="2514600"/>
          </a:xfrm>
          <a:prstGeom prst="line">
            <a:avLst/>
          </a:prstGeom>
          <a:noFill/>
          <a:ln w="952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9889" name="Freeform 20"/>
          <p:cNvSpPr>
            <a:spLocks/>
          </p:cNvSpPr>
          <p:nvPr/>
        </p:nvSpPr>
        <p:spPr bwMode="auto">
          <a:xfrm>
            <a:off x="1685925" y="5300663"/>
            <a:ext cx="4038600" cy="369332"/>
          </a:xfrm>
          <a:custGeom>
            <a:avLst/>
            <a:gdLst>
              <a:gd name="T0" fmla="*/ 0 w 2544"/>
              <a:gd name="T1" fmla="*/ 23812 h 111"/>
              <a:gd name="T2" fmla="*/ 523875 w 2544"/>
              <a:gd name="T3" fmla="*/ 80962 h 111"/>
              <a:gd name="T4" fmla="*/ 542925 w 2544"/>
              <a:gd name="T5" fmla="*/ 109537 h 111"/>
              <a:gd name="T6" fmla="*/ 590550 w 2544"/>
              <a:gd name="T7" fmla="*/ 100012 h 111"/>
              <a:gd name="T8" fmla="*/ 781050 w 2544"/>
              <a:gd name="T9" fmla="*/ 90487 h 111"/>
              <a:gd name="T10" fmla="*/ 1266825 w 2544"/>
              <a:gd name="T11" fmla="*/ 100012 h 111"/>
              <a:gd name="T12" fmla="*/ 1333500 w 2544"/>
              <a:gd name="T13" fmla="*/ 128587 h 111"/>
              <a:gd name="T14" fmla="*/ 1457325 w 2544"/>
              <a:gd name="T15" fmla="*/ 138112 h 111"/>
              <a:gd name="T16" fmla="*/ 1819275 w 2544"/>
              <a:gd name="T17" fmla="*/ 100012 h 111"/>
              <a:gd name="T18" fmla="*/ 2514600 w 2544"/>
              <a:gd name="T19" fmla="*/ 80962 h 111"/>
              <a:gd name="T20" fmla="*/ 3181350 w 2544"/>
              <a:gd name="T21" fmla="*/ 90487 h 111"/>
              <a:gd name="T22" fmla="*/ 4038600 w 2544"/>
              <a:gd name="T23" fmla="*/ 109537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4" h="111">
                <a:moveTo>
                  <a:pt x="0" y="15"/>
                </a:moveTo>
                <a:cubicBezTo>
                  <a:pt x="361" y="23"/>
                  <a:pt x="178" y="0"/>
                  <a:pt x="330" y="51"/>
                </a:cubicBezTo>
                <a:cubicBezTo>
                  <a:pt x="334" y="57"/>
                  <a:pt x="335" y="67"/>
                  <a:pt x="342" y="69"/>
                </a:cubicBezTo>
                <a:cubicBezTo>
                  <a:pt x="352" y="72"/>
                  <a:pt x="362" y="64"/>
                  <a:pt x="372" y="63"/>
                </a:cubicBezTo>
                <a:cubicBezTo>
                  <a:pt x="412" y="60"/>
                  <a:pt x="452" y="59"/>
                  <a:pt x="492" y="57"/>
                </a:cubicBezTo>
                <a:cubicBezTo>
                  <a:pt x="594" y="59"/>
                  <a:pt x="696" y="59"/>
                  <a:pt x="798" y="63"/>
                </a:cubicBezTo>
                <a:cubicBezTo>
                  <a:pt x="875" y="66"/>
                  <a:pt x="775" y="69"/>
                  <a:pt x="840" y="81"/>
                </a:cubicBezTo>
                <a:cubicBezTo>
                  <a:pt x="866" y="86"/>
                  <a:pt x="892" y="85"/>
                  <a:pt x="918" y="87"/>
                </a:cubicBezTo>
                <a:cubicBezTo>
                  <a:pt x="993" y="79"/>
                  <a:pt x="1071" y="66"/>
                  <a:pt x="1146" y="63"/>
                </a:cubicBezTo>
                <a:cubicBezTo>
                  <a:pt x="1292" y="58"/>
                  <a:pt x="1584" y="51"/>
                  <a:pt x="1584" y="51"/>
                </a:cubicBezTo>
                <a:cubicBezTo>
                  <a:pt x="1723" y="34"/>
                  <a:pt x="1865" y="42"/>
                  <a:pt x="2004" y="57"/>
                </a:cubicBezTo>
                <a:cubicBezTo>
                  <a:pt x="2167" y="111"/>
                  <a:pt x="2474" y="69"/>
                  <a:pt x="2544" y="69"/>
                </a:cubicBezTo>
              </a:path>
            </a:pathLst>
          </a:cu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9890" name="Text Box 21"/>
          <p:cNvSpPr txBox="1">
            <a:spLocks noChangeArrowheads="1"/>
          </p:cNvSpPr>
          <p:nvPr/>
        </p:nvSpPr>
        <p:spPr bwMode="auto">
          <a:xfrm>
            <a:off x="6629400" y="12954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t>Antioxidants</a:t>
            </a:r>
          </a:p>
        </p:txBody>
      </p:sp>
    </p:spTree>
    <p:extLst>
      <p:ext uri="{BB962C8B-B14F-4D97-AF65-F5344CB8AC3E}">
        <p14:creationId xmlns:p14="http://schemas.microsoft.com/office/powerpoint/2010/main" val="2397688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Root Hair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370" y="283029"/>
            <a:ext cx="6705601" cy="50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926771" y="5627916"/>
            <a:ext cx="891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dirty="0"/>
              <a:t>Root Tips Exude good things into the nearby soil</a:t>
            </a:r>
          </a:p>
        </p:txBody>
      </p:sp>
    </p:spTree>
    <p:extLst>
      <p:ext uri="{BB962C8B-B14F-4D97-AF65-F5344CB8AC3E}">
        <p14:creationId xmlns:p14="http://schemas.microsoft.com/office/powerpoint/2010/main" val="85752366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Cation</a:t>
            </a:r>
            <a:r>
              <a:rPr lang="en-US" dirty="0"/>
              <a:t> </a:t>
            </a:r>
            <a:br>
              <a:rPr lang="en-US" dirty="0"/>
            </a:br>
            <a:r>
              <a:rPr lang="en-US" dirty="0"/>
              <a:t>Exchange</a:t>
            </a:r>
          </a:p>
        </p:txBody>
      </p:sp>
      <p:pic>
        <p:nvPicPr>
          <p:cNvPr id="6147" name="Picture 3" descr="C:\Users\00012500\Pictures\pss\_36141753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584200"/>
            <a:ext cx="4191000" cy="60389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06286" y="3243943"/>
            <a:ext cx="3178628" cy="1477328"/>
          </a:xfrm>
          <a:prstGeom prst="rect">
            <a:avLst/>
          </a:prstGeom>
          <a:noFill/>
        </p:spPr>
        <p:txBody>
          <a:bodyPr wrap="square" rtlCol="0">
            <a:spAutoFit/>
          </a:bodyPr>
          <a:lstStyle/>
          <a:p>
            <a:r>
              <a:rPr lang="en-US" dirty="0"/>
              <a:t>Microbes and other “soil livestock” make glues and </a:t>
            </a:r>
            <a:r>
              <a:rPr lang="en-US" dirty="0" err="1"/>
              <a:t>glomulins</a:t>
            </a:r>
            <a:r>
              <a:rPr lang="en-US" dirty="0"/>
              <a:t> that bind soil particles together and provide aggregate structure </a:t>
            </a:r>
          </a:p>
        </p:txBody>
      </p:sp>
    </p:spTree>
    <p:extLst>
      <p:ext uri="{BB962C8B-B14F-4D97-AF65-F5344CB8AC3E}">
        <p14:creationId xmlns:p14="http://schemas.microsoft.com/office/powerpoint/2010/main" val="2065813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more structure, the more pore space</a:t>
            </a:r>
          </a:p>
        </p:txBody>
      </p:sp>
      <p:pic>
        <p:nvPicPr>
          <p:cNvPr id="3" name="Picture 2"/>
          <p:cNvPicPr>
            <a:picLocks noChangeAspect="1"/>
          </p:cNvPicPr>
          <p:nvPr/>
        </p:nvPicPr>
        <p:blipFill>
          <a:blip r:embed="rId2"/>
          <a:stretch>
            <a:fillRect/>
          </a:stretch>
        </p:blipFill>
        <p:spPr>
          <a:xfrm>
            <a:off x="1703235" y="2124774"/>
            <a:ext cx="3220516" cy="4055101"/>
          </a:xfrm>
          <a:prstGeom prst="rect">
            <a:avLst/>
          </a:prstGeom>
        </p:spPr>
      </p:pic>
      <p:pic>
        <p:nvPicPr>
          <p:cNvPr id="4" name="Picture 3"/>
          <p:cNvPicPr>
            <a:picLocks noChangeAspect="1"/>
          </p:cNvPicPr>
          <p:nvPr/>
        </p:nvPicPr>
        <p:blipFill>
          <a:blip r:embed="rId3"/>
          <a:stretch>
            <a:fillRect/>
          </a:stretch>
        </p:blipFill>
        <p:spPr>
          <a:xfrm>
            <a:off x="5485573" y="2097088"/>
            <a:ext cx="5467742" cy="4082787"/>
          </a:xfrm>
          <a:prstGeom prst="rect">
            <a:avLst/>
          </a:prstGeom>
        </p:spPr>
      </p:pic>
      <p:sp>
        <p:nvSpPr>
          <p:cNvPr id="5" name="TextBox 4"/>
          <p:cNvSpPr txBox="1"/>
          <p:nvPr/>
        </p:nvSpPr>
        <p:spPr>
          <a:xfrm>
            <a:off x="2772580" y="2124774"/>
            <a:ext cx="1081826" cy="369332"/>
          </a:xfrm>
          <a:prstGeom prst="rect">
            <a:avLst/>
          </a:prstGeom>
          <a:solidFill>
            <a:schemeClr val="accent1">
              <a:lumMod val="50000"/>
            </a:schemeClr>
          </a:solidFill>
        </p:spPr>
        <p:txBody>
          <a:bodyPr wrap="square" rtlCol="0">
            <a:spAutoFit/>
          </a:bodyPr>
          <a:lstStyle/>
          <a:p>
            <a:endParaRPr lang="en-US" dirty="0"/>
          </a:p>
        </p:txBody>
      </p:sp>
    </p:spTree>
    <p:extLst>
      <p:ext uri="{BB962C8B-B14F-4D97-AF65-F5344CB8AC3E}">
        <p14:creationId xmlns:p14="http://schemas.microsoft.com/office/powerpoint/2010/main" val="2193134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altLang="en-US" sz="3200" dirty="0"/>
              <a:t>The Rhizosphere:  “The Nectar of Roots”</a:t>
            </a:r>
          </a:p>
        </p:txBody>
      </p:sp>
      <p:sp>
        <p:nvSpPr>
          <p:cNvPr id="86019" name="Rectangle 3"/>
          <p:cNvSpPr>
            <a:spLocks noGrp="1" noChangeArrowheads="1"/>
          </p:cNvSpPr>
          <p:nvPr>
            <p:ph type="body" idx="1"/>
          </p:nvPr>
        </p:nvSpPr>
        <p:spPr/>
        <p:txBody>
          <a:bodyPr/>
          <a:lstStyle/>
          <a:p>
            <a:pPr eaLnBrk="1" hangingPunct="1"/>
            <a:r>
              <a:rPr lang="en-US" altLang="en-US" dirty="0"/>
              <a:t>Sugars (fructose, glucose, ribose, </a:t>
            </a:r>
            <a:r>
              <a:rPr lang="en-US" altLang="en-US" dirty="0" err="1"/>
              <a:t>etc</a:t>
            </a:r>
            <a:r>
              <a:rPr lang="en-US" altLang="en-US" dirty="0"/>
              <a:t>)</a:t>
            </a:r>
          </a:p>
          <a:p>
            <a:pPr eaLnBrk="1" hangingPunct="1"/>
            <a:r>
              <a:rPr lang="en-US" altLang="en-US" dirty="0"/>
              <a:t>Up to 27 amino acids</a:t>
            </a:r>
          </a:p>
          <a:p>
            <a:pPr eaLnBrk="1" hangingPunct="1"/>
            <a:r>
              <a:rPr lang="en-US" altLang="en-US" dirty="0"/>
              <a:t>Nucleotides, flavones, </a:t>
            </a:r>
            <a:r>
              <a:rPr lang="en-US" altLang="en-US" dirty="0" err="1"/>
              <a:t>phenolics</a:t>
            </a:r>
            <a:endParaRPr lang="en-US" altLang="en-US" dirty="0"/>
          </a:p>
          <a:p>
            <a:pPr eaLnBrk="1" hangingPunct="1"/>
            <a:r>
              <a:rPr lang="en-US" altLang="en-US" dirty="0"/>
              <a:t>Lipids, mucilage, gums, resins</a:t>
            </a:r>
          </a:p>
          <a:p>
            <a:pPr eaLnBrk="1" hangingPunct="1"/>
            <a:r>
              <a:rPr lang="en-US" altLang="en-US" dirty="0"/>
              <a:t>Water soluble/ 3-5X non-water soluble/ 8-10X volatile</a:t>
            </a:r>
          </a:p>
          <a:p>
            <a:pPr eaLnBrk="1" hangingPunct="1"/>
            <a:r>
              <a:rPr lang="en-US" altLang="en-US" dirty="0"/>
              <a:t>Hundreds of compounds; Thousands of combinations</a:t>
            </a:r>
          </a:p>
          <a:p>
            <a:pPr eaLnBrk="1" hangingPunct="1"/>
            <a:endParaRPr lang="en-US" altLang="en-US" dirty="0">
              <a:solidFill>
                <a:srgbClr val="FF9900"/>
              </a:solidFill>
            </a:endParaRPr>
          </a:p>
        </p:txBody>
      </p:sp>
    </p:spTree>
    <p:extLst>
      <p:ext uri="{BB962C8B-B14F-4D97-AF65-F5344CB8AC3E}">
        <p14:creationId xmlns:p14="http://schemas.microsoft.com/office/powerpoint/2010/main" val="3727331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tLang="en-US" dirty="0"/>
              <a:t>Rhizosphere</a:t>
            </a:r>
          </a:p>
        </p:txBody>
      </p:sp>
      <p:sp>
        <p:nvSpPr>
          <p:cNvPr id="88067" name="Rectangle 3"/>
          <p:cNvSpPr>
            <a:spLocks noGrp="1" noChangeArrowheads="1"/>
          </p:cNvSpPr>
          <p:nvPr>
            <p:ph type="body" idx="1"/>
          </p:nvPr>
        </p:nvSpPr>
        <p:spPr/>
        <p:txBody>
          <a:bodyPr/>
          <a:lstStyle/>
          <a:p>
            <a:pPr eaLnBrk="1" hangingPunct="1"/>
            <a:r>
              <a:rPr lang="en-US" altLang="en-US" dirty="0"/>
              <a:t>1-5% of Soil Volume</a:t>
            </a:r>
          </a:p>
          <a:p>
            <a:pPr eaLnBrk="1" hangingPunct="1"/>
            <a:r>
              <a:rPr lang="en-US" altLang="en-US" dirty="0"/>
              <a:t>1-5mm from Root Surface</a:t>
            </a:r>
          </a:p>
          <a:p>
            <a:pPr eaLnBrk="1" hangingPunct="1"/>
            <a:r>
              <a:rPr lang="en-US" altLang="en-US" dirty="0"/>
              <a:t>Microbial Population 10-100X Higher than Other soil</a:t>
            </a:r>
          </a:p>
          <a:p>
            <a:pPr eaLnBrk="1" hangingPunct="1"/>
            <a:r>
              <a:rPr lang="en-US" altLang="en-US" dirty="0"/>
              <a:t>Microbes Only Occupy 7-15% of Actual Root Surface</a:t>
            </a:r>
          </a:p>
          <a:p>
            <a:pPr eaLnBrk="1" hangingPunct="1"/>
            <a:r>
              <a:rPr lang="en-US" altLang="en-US" dirty="0"/>
              <a:t>Up to 25% (+) Plants Photosynthetic Energy</a:t>
            </a:r>
          </a:p>
        </p:txBody>
      </p:sp>
      <p:sp>
        <p:nvSpPr>
          <p:cNvPr id="88068" name="Line 4"/>
          <p:cNvSpPr>
            <a:spLocks noChangeShapeType="1"/>
          </p:cNvSpPr>
          <p:nvPr/>
        </p:nvSpPr>
        <p:spPr bwMode="auto">
          <a:xfrm>
            <a:off x="3962400" y="5791200"/>
            <a:ext cx="152400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744398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ltLang="en-US" dirty="0" err="1"/>
              <a:t>Glomualin</a:t>
            </a:r>
            <a:r>
              <a:rPr lang="en-US" altLang="en-US" dirty="0"/>
              <a:t> Properties</a:t>
            </a:r>
          </a:p>
        </p:txBody>
      </p:sp>
      <p:sp>
        <p:nvSpPr>
          <p:cNvPr id="100355" name="Rectangle 3"/>
          <p:cNvSpPr>
            <a:spLocks noGrp="1" noChangeArrowheads="1"/>
          </p:cNvSpPr>
          <p:nvPr>
            <p:ph type="body" idx="1"/>
          </p:nvPr>
        </p:nvSpPr>
        <p:spPr/>
        <p:txBody>
          <a:bodyPr>
            <a:normAutofit fontScale="85000" lnSpcReduction="20000"/>
          </a:bodyPr>
          <a:lstStyle/>
          <a:p>
            <a:pPr marL="609600" indent="-609600">
              <a:buFontTx/>
              <a:buAutoNum type="arabicPeriod"/>
            </a:pPr>
            <a:r>
              <a:rPr lang="en-US" altLang="en-US" sz="2800" dirty="0"/>
              <a:t>Doesn’t Dissolve in Water</a:t>
            </a:r>
          </a:p>
          <a:p>
            <a:pPr marL="609600" indent="-609600">
              <a:buFontTx/>
              <a:buAutoNum type="arabicPeriod"/>
            </a:pPr>
            <a:r>
              <a:rPr lang="en-US" altLang="en-US" sz="2800" dirty="0"/>
              <a:t>Resistant to Decay (“PVC”) 10-50 years</a:t>
            </a:r>
          </a:p>
          <a:p>
            <a:pPr marL="609600" indent="-609600">
              <a:buFontTx/>
              <a:buAutoNum type="arabicPeriod"/>
            </a:pPr>
            <a:r>
              <a:rPr lang="en-US" altLang="en-US" sz="2800" dirty="0"/>
              <a:t>Glue Soil Aggregates</a:t>
            </a:r>
          </a:p>
          <a:p>
            <a:pPr marL="609600" indent="-609600">
              <a:buFontTx/>
              <a:buAutoNum type="arabicPeriod"/>
            </a:pPr>
            <a:r>
              <a:rPr lang="en-US" altLang="en-US" sz="2800" dirty="0"/>
              <a:t>Insulates VAM Hyphae from Nutrient Loss</a:t>
            </a:r>
          </a:p>
          <a:p>
            <a:pPr marL="609600" indent="-609600">
              <a:buFontTx/>
              <a:buAutoNum type="arabicPeriod"/>
            </a:pPr>
            <a:r>
              <a:rPr lang="en-US" altLang="en-US" sz="2800" dirty="0"/>
              <a:t>Average 27% of Organic Soil Carbon</a:t>
            </a:r>
          </a:p>
          <a:p>
            <a:pPr marL="609600" indent="-609600">
              <a:buFontTx/>
              <a:buAutoNum type="arabicPeriod"/>
            </a:pPr>
            <a:r>
              <a:rPr lang="en-US" altLang="en-US" sz="2800" dirty="0"/>
              <a:t>100’s of Meters of </a:t>
            </a:r>
            <a:r>
              <a:rPr lang="en-US" altLang="en-US" sz="2800" dirty="0" err="1"/>
              <a:t>Hyphe</a:t>
            </a:r>
            <a:r>
              <a:rPr lang="en-US" altLang="en-US" sz="2800" dirty="0"/>
              <a:t> per tsp. of soil equals large amounts </a:t>
            </a:r>
            <a:r>
              <a:rPr lang="en-US" altLang="en-US" sz="2800" dirty="0" err="1"/>
              <a:t>glomalin</a:t>
            </a:r>
            <a:endParaRPr lang="en-US" altLang="en-US" sz="2800" dirty="0"/>
          </a:p>
          <a:p>
            <a:pPr marL="609600" indent="-609600">
              <a:buFontTx/>
              <a:buAutoNum type="arabicPeriod"/>
            </a:pPr>
            <a:r>
              <a:rPr lang="en-US" altLang="en-US" sz="2800" dirty="0"/>
              <a:t>25% more Weight than </a:t>
            </a:r>
            <a:r>
              <a:rPr lang="en-US" altLang="en-US" sz="2800" dirty="0" err="1"/>
              <a:t>Humic</a:t>
            </a:r>
            <a:r>
              <a:rPr lang="en-US" altLang="en-US" sz="2800" dirty="0"/>
              <a:t> Acid</a:t>
            </a:r>
          </a:p>
        </p:txBody>
      </p:sp>
    </p:spTree>
    <p:extLst>
      <p:ext uri="{BB962C8B-B14F-4D97-AF65-F5344CB8AC3E}">
        <p14:creationId xmlns:p14="http://schemas.microsoft.com/office/powerpoint/2010/main" val="2803822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2590800" y="9144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latin typeface="Century" panose="02040604050505020304" pitchFamily="18" charset="0"/>
              </a:rPr>
              <a:t>CRUMB STRUCTURE REQUIRES BIOLOGY</a:t>
            </a:r>
          </a:p>
        </p:txBody>
      </p:sp>
      <p:pic>
        <p:nvPicPr>
          <p:cNvPr id="98307" name="Picture 3" descr="aggreg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905001"/>
            <a:ext cx="6324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050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97430" y="1981200"/>
            <a:ext cx="870857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altLang="en-US" sz="2000" dirty="0"/>
              <a:t>For EVERY 1% Increase in OM:</a:t>
            </a:r>
          </a:p>
          <a:p>
            <a:pPr lvl="1" eaLnBrk="1" hangingPunct="1">
              <a:spcBef>
                <a:spcPct val="50000"/>
              </a:spcBef>
            </a:pPr>
            <a:r>
              <a:rPr lang="en-US" altLang="en-US" sz="2000" dirty="0"/>
              <a:t> Additional 4.5 gallons of water stored per top 12” soil per square yard;</a:t>
            </a:r>
          </a:p>
          <a:p>
            <a:pPr lvl="1" eaLnBrk="1" hangingPunct="1">
              <a:spcBef>
                <a:spcPct val="50000"/>
              </a:spcBef>
            </a:pPr>
            <a:r>
              <a:rPr lang="en-US" altLang="en-US" sz="2000" dirty="0"/>
              <a:t> Equal to: Additional 18,000 gallons per Acre</a:t>
            </a:r>
          </a:p>
        </p:txBody>
      </p:sp>
    </p:spTree>
    <p:extLst>
      <p:ext uri="{BB962C8B-B14F-4D97-AF65-F5344CB8AC3E}">
        <p14:creationId xmlns:p14="http://schemas.microsoft.com/office/powerpoint/2010/main" val="3192250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170" y="0"/>
            <a:ext cx="8207829" cy="615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59" name="Text Box 3"/>
          <p:cNvSpPr txBox="1">
            <a:spLocks noChangeArrowheads="1"/>
          </p:cNvSpPr>
          <p:nvPr/>
        </p:nvSpPr>
        <p:spPr bwMode="auto">
          <a:xfrm>
            <a:off x="3744684" y="185057"/>
            <a:ext cx="563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dirty="0"/>
              <a:t>Loss of Humus = Drought!</a:t>
            </a:r>
          </a:p>
        </p:txBody>
      </p:sp>
      <p:sp>
        <p:nvSpPr>
          <p:cNvPr id="121860" name="Text Box 4"/>
          <p:cNvSpPr txBox="1">
            <a:spLocks noChangeArrowheads="1"/>
          </p:cNvSpPr>
          <p:nvPr/>
        </p:nvSpPr>
        <p:spPr bwMode="auto">
          <a:xfrm>
            <a:off x="3439886" y="3472544"/>
            <a:ext cx="67817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dirty="0"/>
              <a:t>3% Loss of OM = Loss of 54,000 gallons of water per acre</a:t>
            </a:r>
          </a:p>
        </p:txBody>
      </p:sp>
    </p:spTree>
    <p:extLst>
      <p:ext uri="{BB962C8B-B14F-4D97-AF65-F5344CB8AC3E}">
        <p14:creationId xmlns:p14="http://schemas.microsoft.com/office/powerpoint/2010/main" val="722578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a:t>
            </a:r>
          </a:p>
        </p:txBody>
      </p:sp>
      <p:sp>
        <p:nvSpPr>
          <p:cNvPr id="3" name="Content Placeholder 2"/>
          <p:cNvSpPr>
            <a:spLocks noGrp="1"/>
          </p:cNvSpPr>
          <p:nvPr>
            <p:ph idx="1"/>
          </p:nvPr>
        </p:nvSpPr>
        <p:spPr/>
        <p:txBody>
          <a:bodyPr/>
          <a:lstStyle/>
          <a:p>
            <a:r>
              <a:rPr lang="en-US" dirty="0"/>
              <a:t>The interface between the living and the dead</a:t>
            </a:r>
          </a:p>
        </p:txBody>
      </p:sp>
      <p:pic>
        <p:nvPicPr>
          <p:cNvPr id="4" name="Picture 3"/>
          <p:cNvPicPr>
            <a:picLocks noChangeAspect="1"/>
          </p:cNvPicPr>
          <p:nvPr/>
        </p:nvPicPr>
        <p:blipFill>
          <a:blip r:embed="rId2"/>
          <a:stretch>
            <a:fillRect/>
          </a:stretch>
        </p:blipFill>
        <p:spPr>
          <a:xfrm>
            <a:off x="1285711" y="3428999"/>
            <a:ext cx="2778183" cy="2655754"/>
          </a:xfrm>
          <a:prstGeom prst="rect">
            <a:avLst/>
          </a:prstGeom>
        </p:spPr>
      </p:pic>
      <p:pic>
        <p:nvPicPr>
          <p:cNvPr id="5" name="Picture 4"/>
          <p:cNvPicPr>
            <a:picLocks noChangeAspect="1"/>
          </p:cNvPicPr>
          <p:nvPr/>
        </p:nvPicPr>
        <p:blipFill>
          <a:blip r:embed="rId3"/>
          <a:stretch>
            <a:fillRect/>
          </a:stretch>
        </p:blipFill>
        <p:spPr>
          <a:xfrm>
            <a:off x="4377992" y="3740928"/>
            <a:ext cx="3772435" cy="2361373"/>
          </a:xfrm>
          <a:prstGeom prst="rect">
            <a:avLst/>
          </a:prstGeom>
        </p:spPr>
      </p:pic>
      <p:sp>
        <p:nvSpPr>
          <p:cNvPr id="6" name="Rectangle 5"/>
          <p:cNvSpPr/>
          <p:nvPr/>
        </p:nvSpPr>
        <p:spPr>
          <a:xfrm>
            <a:off x="827314" y="2952030"/>
            <a:ext cx="6197635" cy="369332"/>
          </a:xfrm>
          <a:prstGeom prst="rect">
            <a:avLst/>
          </a:prstGeom>
        </p:spPr>
        <p:txBody>
          <a:bodyPr wrap="square">
            <a:spAutoFit/>
          </a:bodyPr>
          <a:lstStyle/>
          <a:p>
            <a:r>
              <a:rPr lang="en-US" dirty="0" err="1"/>
              <a:t>Resurecction</a:t>
            </a:r>
            <a:r>
              <a:rPr lang="en-US" dirty="0"/>
              <a:t>: one body’s corpse becomes another body’s life</a:t>
            </a:r>
          </a:p>
        </p:txBody>
      </p:sp>
      <p:pic>
        <p:nvPicPr>
          <p:cNvPr id="7" name="Picture 6"/>
          <p:cNvPicPr>
            <a:picLocks noChangeAspect="1"/>
          </p:cNvPicPr>
          <p:nvPr/>
        </p:nvPicPr>
        <p:blipFill>
          <a:blip r:embed="rId4"/>
          <a:stretch>
            <a:fillRect/>
          </a:stretch>
        </p:blipFill>
        <p:spPr>
          <a:xfrm>
            <a:off x="8253966" y="1397104"/>
            <a:ext cx="3107543" cy="4687649"/>
          </a:xfrm>
          <a:prstGeom prst="rect">
            <a:avLst/>
          </a:prstGeom>
        </p:spPr>
      </p:pic>
    </p:spTree>
    <p:extLst>
      <p:ext uri="{BB962C8B-B14F-4D97-AF65-F5344CB8AC3E}">
        <p14:creationId xmlns:p14="http://schemas.microsoft.com/office/powerpoint/2010/main" val="1492249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74171" y="618518"/>
            <a:ext cx="10873240" cy="1478570"/>
          </a:xfrm>
        </p:spPr>
        <p:txBody>
          <a:bodyPr/>
          <a:lstStyle/>
          <a:p>
            <a:pPr eaLnBrk="1" hangingPunct="1"/>
            <a:r>
              <a:rPr lang="en-US" altLang="en-US" dirty="0">
                <a:latin typeface="Lucida Sans" panose="020B0602030504020204" pitchFamily="34" charset="0"/>
              </a:rPr>
              <a:t>FORMULA FOR SOIL BUILDING – increase OM! </a:t>
            </a:r>
          </a:p>
        </p:txBody>
      </p:sp>
      <p:sp>
        <p:nvSpPr>
          <p:cNvPr id="133123" name="Rectangle 3"/>
          <p:cNvSpPr>
            <a:spLocks noGrp="1" noChangeArrowheads="1"/>
          </p:cNvSpPr>
          <p:nvPr>
            <p:ph type="body" idx="1"/>
          </p:nvPr>
        </p:nvSpPr>
        <p:spPr>
          <a:xfrm>
            <a:off x="1141412" y="1741714"/>
            <a:ext cx="9905999" cy="4049487"/>
          </a:xfrm>
        </p:spPr>
        <p:txBody>
          <a:bodyPr>
            <a:normAutofit/>
          </a:bodyPr>
          <a:lstStyle/>
          <a:p>
            <a:pPr eaLnBrk="1" hangingPunct="1">
              <a:lnSpc>
                <a:spcPct val="90000"/>
              </a:lnSpc>
            </a:pPr>
            <a:r>
              <a:rPr lang="en-US" altLang="en-US" dirty="0">
                <a:latin typeface="Lucida Sans" panose="020B0602030504020204" pitchFamily="34" charset="0"/>
              </a:rPr>
              <a:t>Adequate Liming &amp; Light Fertilizing</a:t>
            </a:r>
          </a:p>
          <a:p>
            <a:pPr eaLnBrk="1" hangingPunct="1">
              <a:lnSpc>
                <a:spcPct val="90000"/>
              </a:lnSpc>
            </a:pPr>
            <a:r>
              <a:rPr lang="en-US" altLang="en-US" dirty="0">
                <a:latin typeface="Lucida Sans" panose="020B0602030504020204" pitchFamily="34" charset="0"/>
              </a:rPr>
              <a:t>Grazing to Produce Manure</a:t>
            </a:r>
          </a:p>
          <a:p>
            <a:pPr eaLnBrk="1" hangingPunct="1">
              <a:lnSpc>
                <a:spcPct val="90000"/>
              </a:lnSpc>
            </a:pPr>
            <a:r>
              <a:rPr lang="en-US" altLang="en-US" dirty="0">
                <a:latin typeface="Lucida Sans" panose="020B0602030504020204" pitchFamily="34" charset="0"/>
              </a:rPr>
              <a:t>Compost manure</a:t>
            </a:r>
          </a:p>
          <a:p>
            <a:pPr eaLnBrk="1" hangingPunct="1">
              <a:lnSpc>
                <a:spcPct val="90000"/>
              </a:lnSpc>
            </a:pPr>
            <a:r>
              <a:rPr lang="en-US" altLang="en-US" dirty="0">
                <a:latin typeface="Lucida Sans" panose="020B0602030504020204" pitchFamily="34" charset="0"/>
              </a:rPr>
              <a:t>Plow Down of Cover Crops (Legumes)</a:t>
            </a:r>
          </a:p>
          <a:p>
            <a:pPr eaLnBrk="1" hangingPunct="1">
              <a:lnSpc>
                <a:spcPct val="90000"/>
              </a:lnSpc>
            </a:pPr>
            <a:r>
              <a:rPr lang="en-US" altLang="en-US" dirty="0">
                <a:latin typeface="Lucida Sans" panose="020B0602030504020204" pitchFamily="34" charset="0"/>
              </a:rPr>
              <a:t>Tight Rotations, with Small Grains</a:t>
            </a:r>
          </a:p>
          <a:p>
            <a:pPr eaLnBrk="1" hangingPunct="1">
              <a:lnSpc>
                <a:spcPct val="90000"/>
              </a:lnSpc>
            </a:pPr>
            <a:r>
              <a:rPr lang="en-US" altLang="en-US" dirty="0">
                <a:latin typeface="Lucida Sans" panose="020B0602030504020204" pitchFamily="34" charset="0"/>
              </a:rPr>
              <a:t>Mowing For Mulch</a:t>
            </a:r>
          </a:p>
          <a:p>
            <a:pPr lvl="1" eaLnBrk="1" hangingPunct="1">
              <a:lnSpc>
                <a:spcPct val="90000"/>
              </a:lnSpc>
            </a:pPr>
            <a:r>
              <a:rPr lang="en-US" altLang="en-US" dirty="0">
                <a:latin typeface="Lucida Sans" panose="020B0602030504020204" pitchFamily="34" charset="0"/>
              </a:rPr>
              <a:t>Hay/Weeds Allowed to Grow; Mowed 2X/Summer</a:t>
            </a:r>
          </a:p>
          <a:p>
            <a:pPr lvl="1" eaLnBrk="1" hangingPunct="1">
              <a:lnSpc>
                <a:spcPct val="90000"/>
              </a:lnSpc>
            </a:pPr>
            <a:r>
              <a:rPr lang="en-US" altLang="en-US" dirty="0">
                <a:latin typeface="Lucida Sans" panose="020B0602030504020204" pitchFamily="34" charset="0"/>
              </a:rPr>
              <a:t>Will Help Raise Yields on Poor Fields 500% Within (1) Year</a:t>
            </a:r>
          </a:p>
          <a:p>
            <a:pPr lvl="1" eaLnBrk="1" hangingPunct="1">
              <a:lnSpc>
                <a:spcPct val="90000"/>
              </a:lnSpc>
            </a:pPr>
            <a:r>
              <a:rPr lang="en-US" altLang="en-US" dirty="0">
                <a:latin typeface="Lucida Sans" panose="020B0602030504020204" pitchFamily="34" charset="0"/>
              </a:rPr>
              <a:t>Chokes Out Weeds</a:t>
            </a:r>
          </a:p>
          <a:p>
            <a:pPr lvl="1" eaLnBrk="1" hangingPunct="1">
              <a:lnSpc>
                <a:spcPct val="90000"/>
              </a:lnSpc>
            </a:pPr>
            <a:endParaRPr lang="en-US" altLang="en-US" dirty="0">
              <a:solidFill>
                <a:srgbClr val="993300"/>
              </a:solidFill>
              <a:latin typeface="Lucida Sans" panose="020B0602030504020204" pitchFamily="34" charset="0"/>
            </a:endParaRPr>
          </a:p>
        </p:txBody>
      </p:sp>
    </p:spTree>
    <p:extLst>
      <p:ext uri="{BB962C8B-B14F-4D97-AF65-F5344CB8AC3E}">
        <p14:creationId xmlns:p14="http://schemas.microsoft.com/office/powerpoint/2010/main" val="4032685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USDA estimates for the value of organic matter</a:t>
            </a:r>
          </a:p>
        </p:txBody>
      </p:sp>
      <p:sp>
        <p:nvSpPr>
          <p:cNvPr id="3" name="Content Placeholder 2"/>
          <p:cNvSpPr>
            <a:spLocks noGrp="1"/>
          </p:cNvSpPr>
          <p:nvPr>
            <p:ph idx="1"/>
          </p:nvPr>
        </p:nvSpPr>
        <p:spPr>
          <a:xfrm>
            <a:off x="1141413" y="1798727"/>
            <a:ext cx="9905999" cy="3541714"/>
          </a:xfrm>
        </p:spPr>
        <p:txBody>
          <a:bodyPr/>
          <a:lstStyle/>
          <a:p>
            <a:r>
              <a:rPr lang="en-US" dirty="0"/>
              <a:t>The top six inches of soil in an acre weighs 2 million pounds</a:t>
            </a:r>
          </a:p>
          <a:p>
            <a:r>
              <a:rPr lang="en-US" dirty="0"/>
              <a:t>If SOM is 1% of that then it weighs 20,000 pound</a:t>
            </a:r>
          </a:p>
          <a:p>
            <a:r>
              <a:rPr lang="en-US" dirty="0"/>
              <a:t>In that 20,000 pounds there are:</a:t>
            </a:r>
          </a:p>
        </p:txBody>
      </p:sp>
      <p:graphicFrame>
        <p:nvGraphicFramePr>
          <p:cNvPr id="4" name="Table 3"/>
          <p:cNvGraphicFramePr>
            <a:graphicFrameLocks noGrp="1"/>
          </p:cNvGraphicFramePr>
          <p:nvPr>
            <p:extLst>
              <p:ext uri="{D42A27DB-BD31-4B8C-83A1-F6EECF244321}">
                <p14:modId xmlns:p14="http://schemas.microsoft.com/office/powerpoint/2010/main" val="1632904576"/>
              </p:ext>
            </p:extLst>
          </p:nvPr>
        </p:nvGraphicFramePr>
        <p:xfrm>
          <a:off x="2030412" y="3569584"/>
          <a:ext cx="6675706" cy="2865120"/>
        </p:xfrm>
        <a:graphic>
          <a:graphicData uri="http://schemas.openxmlformats.org/drawingml/2006/table">
            <a:tbl>
              <a:tblPr firstRow="1" bandRow="1">
                <a:tableStyleId>{5C22544A-7EE6-4342-B048-85BDC9FD1C3A}</a:tableStyleId>
              </a:tblPr>
              <a:tblGrid>
                <a:gridCol w="1369611">
                  <a:extLst>
                    <a:ext uri="{9D8B030D-6E8A-4147-A177-3AD203B41FA5}">
                      <a16:colId xmlns:a16="http://schemas.microsoft.com/office/drawing/2014/main" val="20000"/>
                    </a:ext>
                  </a:extLst>
                </a:gridCol>
                <a:gridCol w="1944709">
                  <a:extLst>
                    <a:ext uri="{9D8B030D-6E8A-4147-A177-3AD203B41FA5}">
                      <a16:colId xmlns:a16="http://schemas.microsoft.com/office/drawing/2014/main" val="20001"/>
                    </a:ext>
                  </a:extLst>
                </a:gridCol>
                <a:gridCol w="1622738">
                  <a:extLst>
                    <a:ext uri="{9D8B030D-6E8A-4147-A177-3AD203B41FA5}">
                      <a16:colId xmlns:a16="http://schemas.microsoft.com/office/drawing/2014/main" val="20002"/>
                    </a:ext>
                  </a:extLst>
                </a:gridCol>
                <a:gridCol w="1738648">
                  <a:extLst>
                    <a:ext uri="{9D8B030D-6E8A-4147-A177-3AD203B41FA5}">
                      <a16:colId xmlns:a16="http://schemas.microsoft.com/office/drawing/2014/main" val="20003"/>
                    </a:ext>
                  </a:extLst>
                </a:gridCol>
              </a:tblGrid>
              <a:tr h="370840">
                <a:tc>
                  <a:txBody>
                    <a:bodyPr/>
                    <a:lstStyle/>
                    <a:p>
                      <a:r>
                        <a:rPr lang="en-US" dirty="0"/>
                        <a:t>nutrient</a:t>
                      </a:r>
                    </a:p>
                  </a:txBody>
                  <a:tcPr/>
                </a:tc>
                <a:tc>
                  <a:txBody>
                    <a:bodyPr/>
                    <a:lstStyle/>
                    <a:p>
                      <a:r>
                        <a:rPr lang="en-US" dirty="0"/>
                        <a:t>pounds</a:t>
                      </a:r>
                    </a:p>
                  </a:txBody>
                  <a:tcPr/>
                </a:tc>
                <a:tc>
                  <a:txBody>
                    <a:bodyPr/>
                    <a:lstStyle/>
                    <a:p>
                      <a:r>
                        <a:rPr lang="en-US" dirty="0"/>
                        <a:t>Price/pound</a:t>
                      </a:r>
                    </a:p>
                  </a:txBody>
                  <a:tcPr/>
                </a:tc>
                <a:tc>
                  <a:txBody>
                    <a:bodyPr/>
                    <a:lstStyle/>
                    <a:p>
                      <a:r>
                        <a:rPr lang="en-US" dirty="0"/>
                        <a:t>value</a:t>
                      </a:r>
                    </a:p>
                  </a:txBody>
                  <a:tcPr/>
                </a:tc>
                <a:extLst>
                  <a:ext uri="{0D108BD9-81ED-4DB2-BD59-A6C34878D82A}">
                    <a16:rowId xmlns:a16="http://schemas.microsoft.com/office/drawing/2014/main" val="10000"/>
                  </a:ext>
                </a:extLst>
              </a:tr>
              <a:tr h="370840">
                <a:tc>
                  <a:txBody>
                    <a:bodyPr/>
                    <a:lstStyle/>
                    <a:p>
                      <a:r>
                        <a:rPr lang="en-US" dirty="0"/>
                        <a:t>Nitrogen</a:t>
                      </a:r>
                    </a:p>
                  </a:txBody>
                  <a:tcPr/>
                </a:tc>
                <a:tc>
                  <a:txBody>
                    <a:bodyPr/>
                    <a:lstStyle/>
                    <a:p>
                      <a:pPr algn="r"/>
                      <a:r>
                        <a:rPr lang="en-US" dirty="0"/>
                        <a:t>1,000</a:t>
                      </a:r>
                    </a:p>
                  </a:txBody>
                  <a:tcPr/>
                </a:tc>
                <a:tc>
                  <a:txBody>
                    <a:bodyPr/>
                    <a:lstStyle/>
                    <a:p>
                      <a:pPr algn="r"/>
                      <a:r>
                        <a:rPr lang="en-US" dirty="0"/>
                        <a:t>$0.50</a:t>
                      </a:r>
                    </a:p>
                  </a:txBody>
                  <a:tcPr/>
                </a:tc>
                <a:tc>
                  <a:txBody>
                    <a:bodyPr/>
                    <a:lstStyle/>
                    <a:p>
                      <a:pPr algn="r"/>
                      <a:r>
                        <a:rPr lang="en-US" dirty="0"/>
                        <a:t>$500</a:t>
                      </a:r>
                    </a:p>
                  </a:txBody>
                  <a:tcPr/>
                </a:tc>
                <a:extLst>
                  <a:ext uri="{0D108BD9-81ED-4DB2-BD59-A6C34878D82A}">
                    <a16:rowId xmlns:a16="http://schemas.microsoft.com/office/drawing/2014/main" val="10001"/>
                  </a:ext>
                </a:extLst>
              </a:tr>
              <a:tr h="370840">
                <a:tc>
                  <a:txBody>
                    <a:bodyPr/>
                    <a:lstStyle/>
                    <a:p>
                      <a:r>
                        <a:rPr lang="en-US" dirty="0"/>
                        <a:t>phosphorus</a:t>
                      </a:r>
                    </a:p>
                  </a:txBody>
                  <a:tcPr/>
                </a:tc>
                <a:tc>
                  <a:txBody>
                    <a:bodyPr/>
                    <a:lstStyle/>
                    <a:p>
                      <a:pPr algn="r"/>
                      <a:r>
                        <a:rPr lang="en-US" dirty="0"/>
                        <a:t>100</a:t>
                      </a:r>
                    </a:p>
                  </a:txBody>
                  <a:tcPr/>
                </a:tc>
                <a:tc>
                  <a:txBody>
                    <a:bodyPr/>
                    <a:lstStyle/>
                    <a:p>
                      <a:pPr algn="r"/>
                      <a:r>
                        <a:rPr lang="en-US" dirty="0"/>
                        <a:t>$0.70</a:t>
                      </a:r>
                    </a:p>
                  </a:txBody>
                  <a:tcPr/>
                </a:tc>
                <a:tc>
                  <a:txBody>
                    <a:bodyPr/>
                    <a:lstStyle/>
                    <a:p>
                      <a:pPr algn="r"/>
                      <a:r>
                        <a:rPr lang="en-US" dirty="0"/>
                        <a:t>$70</a:t>
                      </a:r>
                    </a:p>
                  </a:txBody>
                  <a:tcPr/>
                </a:tc>
                <a:extLst>
                  <a:ext uri="{0D108BD9-81ED-4DB2-BD59-A6C34878D82A}">
                    <a16:rowId xmlns:a16="http://schemas.microsoft.com/office/drawing/2014/main" val="10002"/>
                  </a:ext>
                </a:extLst>
              </a:tr>
              <a:tr h="370840">
                <a:tc>
                  <a:txBody>
                    <a:bodyPr/>
                    <a:lstStyle/>
                    <a:p>
                      <a:r>
                        <a:rPr lang="en-US" dirty="0"/>
                        <a:t>potassium</a:t>
                      </a:r>
                    </a:p>
                  </a:txBody>
                  <a:tcPr/>
                </a:tc>
                <a:tc>
                  <a:txBody>
                    <a:bodyPr/>
                    <a:lstStyle/>
                    <a:p>
                      <a:pPr algn="r"/>
                      <a:r>
                        <a:rPr lang="en-US" dirty="0"/>
                        <a:t>100</a:t>
                      </a:r>
                    </a:p>
                  </a:txBody>
                  <a:tcPr/>
                </a:tc>
                <a:tc>
                  <a:txBody>
                    <a:bodyPr/>
                    <a:lstStyle/>
                    <a:p>
                      <a:pPr algn="r"/>
                      <a:r>
                        <a:rPr lang="en-US" dirty="0"/>
                        <a:t>$0.40</a:t>
                      </a:r>
                    </a:p>
                  </a:txBody>
                  <a:tcPr/>
                </a:tc>
                <a:tc>
                  <a:txBody>
                    <a:bodyPr/>
                    <a:lstStyle/>
                    <a:p>
                      <a:pPr algn="r"/>
                      <a:r>
                        <a:rPr lang="en-US" dirty="0"/>
                        <a:t>$40</a:t>
                      </a:r>
                    </a:p>
                  </a:txBody>
                  <a:tcPr/>
                </a:tc>
                <a:extLst>
                  <a:ext uri="{0D108BD9-81ED-4DB2-BD59-A6C34878D82A}">
                    <a16:rowId xmlns:a16="http://schemas.microsoft.com/office/drawing/2014/main" val="10003"/>
                  </a:ext>
                </a:extLst>
              </a:tr>
              <a:tr h="370840">
                <a:tc>
                  <a:txBody>
                    <a:bodyPr/>
                    <a:lstStyle/>
                    <a:p>
                      <a:r>
                        <a:rPr lang="en-US" dirty="0"/>
                        <a:t>sulfur</a:t>
                      </a:r>
                    </a:p>
                  </a:txBody>
                  <a:tcPr/>
                </a:tc>
                <a:tc>
                  <a:txBody>
                    <a:bodyPr/>
                    <a:lstStyle/>
                    <a:p>
                      <a:pPr algn="r"/>
                      <a:r>
                        <a:rPr lang="en-US" dirty="0"/>
                        <a:t>100</a:t>
                      </a:r>
                    </a:p>
                  </a:txBody>
                  <a:tcPr/>
                </a:tc>
                <a:tc>
                  <a:txBody>
                    <a:bodyPr/>
                    <a:lstStyle/>
                    <a:p>
                      <a:pPr algn="r"/>
                      <a:r>
                        <a:rPr lang="en-US" dirty="0"/>
                        <a:t>$0.50</a:t>
                      </a:r>
                    </a:p>
                  </a:txBody>
                  <a:tcPr/>
                </a:tc>
                <a:tc>
                  <a:txBody>
                    <a:bodyPr/>
                    <a:lstStyle/>
                    <a:p>
                      <a:pPr algn="r"/>
                      <a:r>
                        <a:rPr lang="en-US" dirty="0"/>
                        <a:t>$50</a:t>
                      </a:r>
                    </a:p>
                  </a:txBody>
                  <a:tcPr/>
                </a:tc>
                <a:extLst>
                  <a:ext uri="{0D108BD9-81ED-4DB2-BD59-A6C34878D82A}">
                    <a16:rowId xmlns:a16="http://schemas.microsoft.com/office/drawing/2014/main" val="10004"/>
                  </a:ext>
                </a:extLst>
              </a:tr>
              <a:tr h="370840">
                <a:tc>
                  <a:txBody>
                    <a:bodyPr/>
                    <a:lstStyle/>
                    <a:p>
                      <a:r>
                        <a:rPr lang="en-US" dirty="0"/>
                        <a:t>carbon</a:t>
                      </a:r>
                    </a:p>
                  </a:txBody>
                  <a:tcPr/>
                </a:tc>
                <a:tc>
                  <a:txBody>
                    <a:bodyPr/>
                    <a:lstStyle/>
                    <a:p>
                      <a:pPr algn="r"/>
                      <a:r>
                        <a:rPr lang="en-US" dirty="0"/>
                        <a:t>10,000</a:t>
                      </a:r>
                    </a:p>
                  </a:txBody>
                  <a:tcPr/>
                </a:tc>
                <a:tc>
                  <a:txBody>
                    <a:bodyPr/>
                    <a:lstStyle/>
                    <a:p>
                      <a:pPr algn="r"/>
                      <a:r>
                        <a:rPr lang="en-US" dirty="0"/>
                        <a:t>$4.00/T</a:t>
                      </a:r>
                    </a:p>
                  </a:txBody>
                  <a:tcPr/>
                </a:tc>
                <a:tc>
                  <a:txBody>
                    <a:bodyPr/>
                    <a:lstStyle/>
                    <a:p>
                      <a:pPr algn="r"/>
                      <a:r>
                        <a:rPr lang="en-US" dirty="0"/>
                        <a:t>$20</a:t>
                      </a:r>
                    </a:p>
                  </a:txBody>
                  <a:tcPr/>
                </a:tc>
                <a:extLst>
                  <a:ext uri="{0D108BD9-81ED-4DB2-BD59-A6C34878D82A}">
                    <a16:rowId xmlns:a16="http://schemas.microsoft.com/office/drawing/2014/main" val="10005"/>
                  </a:ext>
                </a:extLst>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Value of</a:t>
                      </a:r>
                    </a:p>
                    <a:p>
                      <a:endParaRPr 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a:t>1% SOM</a:t>
                      </a:r>
                      <a:r>
                        <a:rPr lang="en-US" baseline="0" dirty="0"/>
                        <a:t> nutrients</a:t>
                      </a:r>
                      <a:endParaRPr lang="en-US" dirty="0"/>
                    </a:p>
                    <a:p>
                      <a:pPr algn="r"/>
                      <a:endParaRPr lang="en-US" dirty="0"/>
                    </a:p>
                  </a:txBody>
                  <a:tcPr/>
                </a:tc>
                <a:tc>
                  <a:txBody>
                    <a:bodyPr/>
                    <a:lstStyle/>
                    <a:p>
                      <a:pPr algn="l"/>
                      <a:r>
                        <a:rPr lang="en-US" dirty="0"/>
                        <a:t>per acre </a:t>
                      </a:r>
                    </a:p>
                  </a:txBody>
                  <a:tcPr/>
                </a:tc>
                <a:tc>
                  <a:txBody>
                    <a:bodyPr/>
                    <a:lstStyle/>
                    <a:p>
                      <a:pPr algn="r"/>
                      <a:r>
                        <a:rPr lang="en-US" dirty="0"/>
                        <a:t>=              $680</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37279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 if you don’t care about soil</a:t>
            </a:r>
          </a:p>
        </p:txBody>
      </p:sp>
      <p:sp>
        <p:nvSpPr>
          <p:cNvPr id="3" name="Content Placeholder 2"/>
          <p:cNvSpPr>
            <a:spLocks noGrp="1"/>
          </p:cNvSpPr>
          <p:nvPr>
            <p:ph idx="1"/>
          </p:nvPr>
        </p:nvSpPr>
        <p:spPr/>
        <p:txBody>
          <a:bodyPr/>
          <a:lstStyle/>
          <a:p>
            <a:r>
              <a:rPr lang="en-US" dirty="0"/>
              <a:t>Your bottom line will increase by $680 for every 1% increase in soil OM.</a:t>
            </a:r>
          </a:p>
          <a:p>
            <a:r>
              <a:rPr lang="en-US" dirty="0"/>
              <a:t>If you raise your SOM from 2% to 4% that equals $1,360 per acre</a:t>
            </a:r>
          </a:p>
          <a:p>
            <a:endParaRPr lang="en-US" dirty="0"/>
          </a:p>
          <a:p>
            <a:r>
              <a:rPr lang="en-US" dirty="0"/>
              <a:t>Also, SOM is like a sponge, it soaks up and holds rains and releases it during dry times.  Likewise, it sops up extra water in wet periods and give the roots pore space to breathe.  Your crop yields will increase from this alone.</a:t>
            </a:r>
          </a:p>
          <a:p>
            <a:pPr marL="0" indent="0">
              <a:buNone/>
            </a:pPr>
            <a:endParaRPr lang="en-US" dirty="0"/>
          </a:p>
        </p:txBody>
      </p:sp>
    </p:spTree>
    <p:extLst>
      <p:ext uri="{BB962C8B-B14F-4D97-AF65-F5344CB8AC3E}">
        <p14:creationId xmlns:p14="http://schemas.microsoft.com/office/powerpoint/2010/main" val="4207248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organic corn meets county averages every year</a:t>
            </a:r>
          </a:p>
        </p:txBody>
      </p:sp>
      <p:sp>
        <p:nvSpPr>
          <p:cNvPr id="3" name="Content Placeholder 2"/>
          <p:cNvSpPr>
            <a:spLocks noGrp="1"/>
          </p:cNvSpPr>
          <p:nvPr>
            <p:ph idx="1"/>
          </p:nvPr>
        </p:nvSpPr>
        <p:spPr>
          <a:xfrm>
            <a:off x="1141413" y="2249487"/>
            <a:ext cx="3495902" cy="3541714"/>
          </a:xfrm>
        </p:spPr>
        <p:txBody>
          <a:bodyPr/>
          <a:lstStyle/>
          <a:p>
            <a:r>
              <a:rPr lang="en-US" dirty="0"/>
              <a:t>In drought years and wet years it beats the county averages because of the resiliency the OM affords the soil.</a:t>
            </a:r>
          </a:p>
        </p:txBody>
      </p:sp>
      <p:pic>
        <p:nvPicPr>
          <p:cNvPr id="4" name="Picture 3"/>
          <p:cNvPicPr>
            <a:picLocks noChangeAspect="1"/>
          </p:cNvPicPr>
          <p:nvPr/>
        </p:nvPicPr>
        <p:blipFill>
          <a:blip r:embed="rId2"/>
          <a:stretch>
            <a:fillRect/>
          </a:stretch>
        </p:blipFill>
        <p:spPr>
          <a:xfrm>
            <a:off x="4823815" y="1719943"/>
            <a:ext cx="6223596" cy="4670809"/>
          </a:xfrm>
          <a:prstGeom prst="rect">
            <a:avLst/>
          </a:prstGeom>
        </p:spPr>
      </p:pic>
    </p:spTree>
    <p:extLst>
      <p:ext uri="{BB962C8B-B14F-4D97-AF65-F5344CB8AC3E}">
        <p14:creationId xmlns:p14="http://schemas.microsoft.com/office/powerpoint/2010/main" val="4057039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Keeping the land covered with perennial plants all year long is ideal for raising OM.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800" y="1881219"/>
            <a:ext cx="5486400" cy="3963924"/>
          </a:xfrm>
        </p:spPr>
      </p:pic>
      <p:sp>
        <p:nvSpPr>
          <p:cNvPr id="3" name="TextBox 2"/>
          <p:cNvSpPr txBox="1"/>
          <p:nvPr/>
        </p:nvSpPr>
        <p:spPr>
          <a:xfrm>
            <a:off x="2438400" y="5791200"/>
            <a:ext cx="7391400" cy="646331"/>
          </a:xfrm>
          <a:prstGeom prst="rect">
            <a:avLst/>
          </a:prstGeom>
          <a:noFill/>
        </p:spPr>
        <p:txBody>
          <a:bodyPr wrap="square" rtlCol="0">
            <a:spAutoFit/>
          </a:bodyPr>
          <a:lstStyle/>
          <a:p>
            <a:r>
              <a:rPr lang="en-US" sz="3600" dirty="0"/>
              <a:t>The Best Solution is Managed Grazing</a:t>
            </a:r>
          </a:p>
        </p:txBody>
      </p:sp>
    </p:spTree>
    <p:extLst>
      <p:ext uri="{BB962C8B-B14F-4D97-AF65-F5344CB8AC3E}">
        <p14:creationId xmlns:p14="http://schemas.microsoft.com/office/powerpoint/2010/main" val="1012771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Cover crops – sewn after corn harvest keep the soil covered!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2415382"/>
            <a:ext cx="5063823" cy="3797867"/>
          </a:xfrm>
        </p:spPr>
      </p:pic>
      <p:sp>
        <p:nvSpPr>
          <p:cNvPr id="3" name="TextBox 2"/>
          <p:cNvSpPr txBox="1"/>
          <p:nvPr/>
        </p:nvSpPr>
        <p:spPr>
          <a:xfrm>
            <a:off x="6879771" y="2264229"/>
            <a:ext cx="5050972" cy="1477328"/>
          </a:xfrm>
          <a:prstGeom prst="rect">
            <a:avLst/>
          </a:prstGeom>
          <a:noFill/>
        </p:spPr>
        <p:txBody>
          <a:bodyPr wrap="square" rtlCol="0">
            <a:spAutoFit/>
          </a:bodyPr>
          <a:lstStyle/>
          <a:p>
            <a:r>
              <a:rPr lang="en-US" dirty="0"/>
              <a:t>Tough in the upper Great Lakes due to a shorter growing season.</a:t>
            </a:r>
          </a:p>
          <a:p>
            <a:r>
              <a:rPr lang="en-US" dirty="0"/>
              <a:t>The more diverse the cover crops or pasture, the better.</a:t>
            </a:r>
          </a:p>
          <a:p>
            <a:r>
              <a:rPr lang="en-US" dirty="0"/>
              <a:t>Some guys have up to 16 plant species in their mixes.</a:t>
            </a:r>
          </a:p>
        </p:txBody>
      </p:sp>
    </p:spTree>
    <p:extLst>
      <p:ext uri="{BB962C8B-B14F-4D97-AF65-F5344CB8AC3E}">
        <p14:creationId xmlns:p14="http://schemas.microsoft.com/office/powerpoint/2010/main" val="210198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 your own Nitrogen, don’t buy it!</a:t>
            </a:r>
          </a:p>
        </p:txBody>
      </p:sp>
      <p:sp>
        <p:nvSpPr>
          <p:cNvPr id="3" name="Content Placeholder 2"/>
          <p:cNvSpPr>
            <a:spLocks noGrp="1"/>
          </p:cNvSpPr>
          <p:nvPr>
            <p:ph idx="1"/>
          </p:nvPr>
        </p:nvSpPr>
        <p:spPr/>
        <p:txBody>
          <a:bodyPr/>
          <a:lstStyle/>
          <a:p>
            <a:r>
              <a:rPr lang="en-US" dirty="0"/>
              <a:t>When organic farmers can improve their soils by increasing organic matter, they make more nitrogen available to their plants.</a:t>
            </a:r>
          </a:p>
          <a:p>
            <a:endParaRPr lang="en-US" dirty="0"/>
          </a:p>
          <a:p>
            <a:r>
              <a:rPr lang="en-US" dirty="0"/>
              <a:t>Organic farmers do this by increasing the soil “livestock” – the micro and macro fauna that lives below the soil surface.  These soil livestock concentrate N in their bodies and become a slow release form of nitrogen.   They are little gummy bears of delight.</a:t>
            </a:r>
          </a:p>
          <a:p>
            <a:endParaRPr lang="en-US" dirty="0"/>
          </a:p>
          <a:p>
            <a:endParaRPr lang="en-US" dirty="0"/>
          </a:p>
        </p:txBody>
      </p:sp>
    </p:spTree>
    <p:extLst>
      <p:ext uri="{BB962C8B-B14F-4D97-AF65-F5344CB8AC3E}">
        <p14:creationId xmlns:p14="http://schemas.microsoft.com/office/powerpoint/2010/main" val="165992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Nitrogen Fertilizers</a:t>
            </a:r>
          </a:p>
        </p:txBody>
      </p:sp>
      <p:sp>
        <p:nvSpPr>
          <p:cNvPr id="3" name="Content Placeholder 2"/>
          <p:cNvSpPr>
            <a:spLocks noGrp="1"/>
          </p:cNvSpPr>
          <p:nvPr>
            <p:ph idx="1"/>
          </p:nvPr>
        </p:nvSpPr>
        <p:spPr/>
        <p:txBody>
          <a:bodyPr>
            <a:normAutofit lnSpcReduction="10000"/>
          </a:bodyPr>
          <a:lstStyle/>
          <a:p>
            <a:r>
              <a:rPr lang="en-US" dirty="0"/>
              <a:t>Nitrogen is very abundant in the earth’s atmosphere.</a:t>
            </a:r>
          </a:p>
          <a:p>
            <a:pPr>
              <a:buNone/>
            </a:pPr>
            <a:r>
              <a:rPr lang="en-US" dirty="0"/>
              <a:t>  </a:t>
            </a:r>
          </a:p>
          <a:p>
            <a:r>
              <a:rPr lang="en-US" dirty="0"/>
              <a:t>Nitrogen is not a limiting factor in normal plant growth.  Plants have grown for millions of years with only the N that naturally cycles through the soil. (forests.)</a:t>
            </a:r>
          </a:p>
          <a:p>
            <a:endParaRPr lang="en-US" dirty="0"/>
          </a:p>
          <a:p>
            <a:r>
              <a:rPr lang="en-US" dirty="0"/>
              <a:t>It is only in high production systems of modern agriculture that nitrogen becomes a limiting factor.</a:t>
            </a:r>
          </a:p>
        </p:txBody>
      </p:sp>
    </p:spTree>
    <p:extLst>
      <p:ext uri="{BB962C8B-B14F-4D97-AF65-F5344CB8AC3E}">
        <p14:creationId xmlns:p14="http://schemas.microsoft.com/office/powerpoint/2010/main" val="1033664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Nitrogen Cycle</a:t>
            </a:r>
          </a:p>
        </p:txBody>
      </p:sp>
      <p:pic>
        <p:nvPicPr>
          <p:cNvPr id="4" name="Content Placeholder 3" descr="N-Cycle.jpg"/>
          <p:cNvPicPr>
            <a:picLocks noGrp="1" noChangeAspect="1"/>
          </p:cNvPicPr>
          <p:nvPr>
            <p:ph idx="1"/>
          </p:nvPr>
        </p:nvPicPr>
        <p:blipFill>
          <a:blip r:embed="rId2" cstate="print"/>
          <a:stretch>
            <a:fillRect/>
          </a:stretch>
        </p:blipFill>
        <p:spPr>
          <a:xfrm>
            <a:off x="2971801" y="1600201"/>
            <a:ext cx="6278033" cy="4708525"/>
          </a:xfrm>
        </p:spPr>
      </p:pic>
      <p:sp>
        <p:nvSpPr>
          <p:cNvPr id="5" name="TextBox 4"/>
          <p:cNvSpPr txBox="1"/>
          <p:nvPr/>
        </p:nvSpPr>
        <p:spPr>
          <a:xfrm>
            <a:off x="3048000" y="3886200"/>
            <a:ext cx="1066800" cy="369332"/>
          </a:xfrm>
          <a:prstGeom prst="rect">
            <a:avLst/>
          </a:prstGeom>
          <a:noFill/>
        </p:spPr>
        <p:txBody>
          <a:bodyPr wrap="square" rtlCol="0">
            <a:spAutoFit/>
          </a:bodyPr>
          <a:lstStyle/>
          <a:p>
            <a:r>
              <a:rPr lang="en-US" dirty="0">
                <a:solidFill>
                  <a:schemeClr val="bg1"/>
                </a:solidFill>
              </a:rPr>
              <a:t>fixation</a:t>
            </a:r>
          </a:p>
        </p:txBody>
      </p:sp>
      <p:sp>
        <p:nvSpPr>
          <p:cNvPr id="6" name="TextBox 5"/>
          <p:cNvSpPr txBox="1"/>
          <p:nvPr/>
        </p:nvSpPr>
        <p:spPr>
          <a:xfrm>
            <a:off x="5638800" y="4724400"/>
            <a:ext cx="1676400" cy="369332"/>
          </a:xfrm>
          <a:prstGeom prst="rect">
            <a:avLst/>
          </a:prstGeom>
          <a:noFill/>
        </p:spPr>
        <p:txBody>
          <a:bodyPr wrap="square" rtlCol="0">
            <a:spAutoFit/>
          </a:bodyPr>
          <a:lstStyle/>
          <a:p>
            <a:r>
              <a:rPr lang="en-US" dirty="0">
                <a:solidFill>
                  <a:schemeClr val="bg1"/>
                </a:solidFill>
              </a:rPr>
              <a:t>Mineralization</a:t>
            </a:r>
          </a:p>
        </p:txBody>
      </p:sp>
      <p:sp>
        <p:nvSpPr>
          <p:cNvPr id="7" name="TextBox 6"/>
          <p:cNvSpPr txBox="1"/>
          <p:nvPr/>
        </p:nvSpPr>
        <p:spPr>
          <a:xfrm>
            <a:off x="6324600" y="4267200"/>
            <a:ext cx="914400" cy="369332"/>
          </a:xfrm>
          <a:prstGeom prst="rect">
            <a:avLst/>
          </a:prstGeom>
          <a:noFill/>
        </p:spPr>
        <p:txBody>
          <a:bodyPr wrap="square" rtlCol="0">
            <a:spAutoFit/>
          </a:bodyPr>
          <a:lstStyle/>
          <a:p>
            <a:r>
              <a:rPr lang="en-US" dirty="0">
                <a:solidFill>
                  <a:schemeClr val="bg1"/>
                </a:solidFill>
              </a:rPr>
              <a:t>NH</a:t>
            </a:r>
            <a:r>
              <a:rPr lang="en-US" sz="1000" dirty="0">
                <a:solidFill>
                  <a:schemeClr val="bg1"/>
                </a:solidFill>
              </a:rPr>
              <a:t>4</a:t>
            </a:r>
          </a:p>
        </p:txBody>
      </p:sp>
      <p:sp>
        <p:nvSpPr>
          <p:cNvPr id="8" name="TextBox 7"/>
          <p:cNvSpPr txBox="1"/>
          <p:nvPr/>
        </p:nvSpPr>
        <p:spPr>
          <a:xfrm>
            <a:off x="6400800" y="5486400"/>
            <a:ext cx="838200" cy="369332"/>
          </a:xfrm>
          <a:prstGeom prst="rect">
            <a:avLst/>
          </a:prstGeom>
          <a:noFill/>
        </p:spPr>
        <p:txBody>
          <a:bodyPr wrap="square" rtlCol="0">
            <a:spAutoFit/>
          </a:bodyPr>
          <a:lstStyle/>
          <a:p>
            <a:r>
              <a:rPr lang="en-US" dirty="0">
                <a:solidFill>
                  <a:schemeClr val="bg1"/>
                </a:solidFill>
              </a:rPr>
              <a:t>NO</a:t>
            </a:r>
            <a:r>
              <a:rPr lang="en-US" sz="1000" dirty="0">
                <a:solidFill>
                  <a:schemeClr val="bg1"/>
                </a:solidFill>
              </a:rPr>
              <a:t>3</a:t>
            </a:r>
          </a:p>
        </p:txBody>
      </p:sp>
    </p:spTree>
    <p:extLst>
      <p:ext uri="{BB962C8B-B14F-4D97-AF65-F5344CB8AC3E}">
        <p14:creationId xmlns:p14="http://schemas.microsoft.com/office/powerpoint/2010/main" val="1969261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Nitrogen Cycle</a:t>
            </a:r>
          </a:p>
        </p:txBody>
      </p:sp>
      <p:pic>
        <p:nvPicPr>
          <p:cNvPr id="4" name="Content Placeholder 3" descr="N-Cycle.jpg"/>
          <p:cNvPicPr>
            <a:picLocks noGrp="1" noChangeAspect="1"/>
          </p:cNvPicPr>
          <p:nvPr>
            <p:ph idx="1"/>
          </p:nvPr>
        </p:nvPicPr>
        <p:blipFill>
          <a:blip r:embed="rId2" cstate="print"/>
          <a:stretch>
            <a:fillRect/>
          </a:stretch>
        </p:blipFill>
        <p:spPr>
          <a:xfrm>
            <a:off x="2971801" y="1600201"/>
            <a:ext cx="6278033" cy="4708525"/>
          </a:xfrm>
        </p:spPr>
      </p:pic>
      <p:sp>
        <p:nvSpPr>
          <p:cNvPr id="5" name="TextBox 4"/>
          <p:cNvSpPr txBox="1"/>
          <p:nvPr/>
        </p:nvSpPr>
        <p:spPr>
          <a:xfrm>
            <a:off x="3048000" y="3886200"/>
            <a:ext cx="1066800" cy="369332"/>
          </a:xfrm>
          <a:prstGeom prst="rect">
            <a:avLst/>
          </a:prstGeom>
          <a:noFill/>
        </p:spPr>
        <p:txBody>
          <a:bodyPr wrap="square" rtlCol="0">
            <a:spAutoFit/>
          </a:bodyPr>
          <a:lstStyle/>
          <a:p>
            <a:r>
              <a:rPr lang="en-US" dirty="0">
                <a:solidFill>
                  <a:schemeClr val="bg1"/>
                </a:solidFill>
              </a:rPr>
              <a:t>fixation</a:t>
            </a:r>
          </a:p>
        </p:txBody>
      </p:sp>
      <p:sp>
        <p:nvSpPr>
          <p:cNvPr id="6" name="TextBox 5"/>
          <p:cNvSpPr txBox="1"/>
          <p:nvPr/>
        </p:nvSpPr>
        <p:spPr>
          <a:xfrm>
            <a:off x="6172200" y="4267200"/>
            <a:ext cx="1676400" cy="369332"/>
          </a:xfrm>
          <a:prstGeom prst="rect">
            <a:avLst/>
          </a:prstGeom>
          <a:noFill/>
        </p:spPr>
        <p:txBody>
          <a:bodyPr wrap="square" rtlCol="0">
            <a:spAutoFit/>
          </a:bodyPr>
          <a:lstStyle/>
          <a:p>
            <a:r>
              <a:rPr lang="en-US" dirty="0">
                <a:solidFill>
                  <a:schemeClr val="bg1"/>
                </a:solidFill>
              </a:rPr>
              <a:t>Mineralization</a:t>
            </a:r>
          </a:p>
        </p:txBody>
      </p:sp>
      <p:sp>
        <p:nvSpPr>
          <p:cNvPr id="7" name="TextBox 6"/>
          <p:cNvSpPr txBox="1"/>
          <p:nvPr/>
        </p:nvSpPr>
        <p:spPr>
          <a:xfrm>
            <a:off x="7696200" y="4114800"/>
            <a:ext cx="914400" cy="369332"/>
          </a:xfrm>
          <a:prstGeom prst="rect">
            <a:avLst/>
          </a:prstGeom>
          <a:noFill/>
        </p:spPr>
        <p:txBody>
          <a:bodyPr wrap="square" rtlCol="0">
            <a:spAutoFit/>
          </a:bodyPr>
          <a:lstStyle/>
          <a:p>
            <a:r>
              <a:rPr lang="en-US" dirty="0">
                <a:solidFill>
                  <a:schemeClr val="bg1"/>
                </a:solidFill>
              </a:rPr>
              <a:t>NH</a:t>
            </a:r>
            <a:r>
              <a:rPr lang="en-US" sz="1000" dirty="0">
                <a:solidFill>
                  <a:schemeClr val="bg1"/>
                </a:solidFill>
              </a:rPr>
              <a:t>4</a:t>
            </a:r>
          </a:p>
        </p:txBody>
      </p:sp>
      <p:sp>
        <p:nvSpPr>
          <p:cNvPr id="9" name="Rectangle 8"/>
          <p:cNvSpPr/>
          <p:nvPr/>
        </p:nvSpPr>
        <p:spPr>
          <a:xfrm>
            <a:off x="4800600" y="1600200"/>
            <a:ext cx="5780314" cy="4724400"/>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To FIX atmospheric nitrogen takes a lot of energy:</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Lightning</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Manufacturing</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Symbiotic  soil bacteria</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This is why nitrogen fertilizer is expensive</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Industrially fixed nitrogen adds 10 million tons of N2 to the atmosphere every year!</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Industry fixes several times more N than natural systems</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692295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10114416" cy="1478570"/>
          </a:xfrm>
        </p:spPr>
        <p:txBody>
          <a:bodyPr>
            <a:normAutofit fontScale="90000"/>
          </a:bodyPr>
          <a:lstStyle/>
          <a:p>
            <a:r>
              <a:rPr lang="en-US" dirty="0"/>
              <a:t>Soil:  </a:t>
            </a:r>
            <a:r>
              <a:rPr lang="en-US" cap="none" dirty="0"/>
              <a:t>when we eat plant or animal life arising from soil, we bring the external environment intimately inside of us, through a tube called guts.</a:t>
            </a:r>
          </a:p>
        </p:txBody>
      </p:sp>
      <p:pic>
        <p:nvPicPr>
          <p:cNvPr id="4" name="Content Placeholder 3"/>
          <p:cNvPicPr>
            <a:picLocks noGrp="1" noChangeAspect="1"/>
          </p:cNvPicPr>
          <p:nvPr>
            <p:ph idx="1"/>
          </p:nvPr>
        </p:nvPicPr>
        <p:blipFill>
          <a:blip r:embed="rId2"/>
          <a:stretch>
            <a:fillRect/>
          </a:stretch>
        </p:blipFill>
        <p:spPr>
          <a:xfrm>
            <a:off x="1316811" y="2354981"/>
            <a:ext cx="2732673" cy="2778834"/>
          </a:xfrm>
          <a:prstGeom prst="rect">
            <a:avLst/>
          </a:prstGeom>
        </p:spPr>
      </p:pic>
      <p:sp>
        <p:nvSpPr>
          <p:cNvPr id="5" name="TextBox 4"/>
          <p:cNvSpPr txBox="1"/>
          <p:nvPr/>
        </p:nvSpPr>
        <p:spPr>
          <a:xfrm>
            <a:off x="5116287" y="2808227"/>
            <a:ext cx="5088278" cy="2554545"/>
          </a:xfrm>
          <a:prstGeom prst="rect">
            <a:avLst/>
          </a:prstGeom>
          <a:noFill/>
        </p:spPr>
        <p:txBody>
          <a:bodyPr wrap="square" rtlCol="0">
            <a:spAutoFit/>
          </a:bodyPr>
          <a:lstStyle/>
          <a:p>
            <a:r>
              <a:rPr lang="en-US" sz="3200" dirty="0"/>
              <a:t>What was external and dead becomes incorporated and … alive again.</a:t>
            </a:r>
          </a:p>
          <a:p>
            <a:endParaRPr lang="en-US" sz="3200" dirty="0"/>
          </a:p>
          <a:p>
            <a:r>
              <a:rPr lang="en-US" sz="3200"/>
              <a:t>SOILS R US</a:t>
            </a:r>
            <a:endParaRPr lang="en-US" sz="3200" dirty="0"/>
          </a:p>
        </p:txBody>
      </p:sp>
    </p:spTree>
    <p:extLst>
      <p:ext uri="{BB962C8B-B14F-4D97-AF65-F5344CB8AC3E}">
        <p14:creationId xmlns:p14="http://schemas.microsoft.com/office/powerpoint/2010/main" val="3203013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Nitrogen Cycle</a:t>
            </a:r>
          </a:p>
        </p:txBody>
      </p:sp>
      <p:pic>
        <p:nvPicPr>
          <p:cNvPr id="4" name="Content Placeholder 3" descr="N-Cycle.jpg"/>
          <p:cNvPicPr>
            <a:picLocks noGrp="1" noChangeAspect="1"/>
          </p:cNvPicPr>
          <p:nvPr>
            <p:ph idx="1"/>
          </p:nvPr>
        </p:nvPicPr>
        <p:blipFill>
          <a:blip r:embed="rId2" cstate="print"/>
          <a:stretch>
            <a:fillRect/>
          </a:stretch>
        </p:blipFill>
        <p:spPr>
          <a:xfrm>
            <a:off x="2971801" y="1600201"/>
            <a:ext cx="6278033" cy="4708525"/>
          </a:xfrm>
        </p:spPr>
      </p:pic>
      <p:sp>
        <p:nvSpPr>
          <p:cNvPr id="5" name="TextBox 4"/>
          <p:cNvSpPr txBox="1"/>
          <p:nvPr/>
        </p:nvSpPr>
        <p:spPr>
          <a:xfrm>
            <a:off x="3048000" y="3886200"/>
            <a:ext cx="1066800" cy="369332"/>
          </a:xfrm>
          <a:prstGeom prst="rect">
            <a:avLst/>
          </a:prstGeom>
          <a:noFill/>
        </p:spPr>
        <p:txBody>
          <a:bodyPr wrap="square" rtlCol="0">
            <a:spAutoFit/>
          </a:bodyPr>
          <a:lstStyle/>
          <a:p>
            <a:r>
              <a:rPr lang="en-US" dirty="0">
                <a:solidFill>
                  <a:schemeClr val="bg1"/>
                </a:solidFill>
              </a:rPr>
              <a:t>fixation</a:t>
            </a:r>
          </a:p>
        </p:txBody>
      </p:sp>
      <p:sp>
        <p:nvSpPr>
          <p:cNvPr id="6" name="TextBox 5"/>
          <p:cNvSpPr txBox="1"/>
          <p:nvPr/>
        </p:nvSpPr>
        <p:spPr>
          <a:xfrm>
            <a:off x="5638800" y="4724400"/>
            <a:ext cx="1676400" cy="369332"/>
          </a:xfrm>
          <a:prstGeom prst="rect">
            <a:avLst/>
          </a:prstGeom>
          <a:noFill/>
        </p:spPr>
        <p:txBody>
          <a:bodyPr wrap="square" rtlCol="0">
            <a:spAutoFit/>
          </a:bodyPr>
          <a:lstStyle/>
          <a:p>
            <a:r>
              <a:rPr lang="en-US" dirty="0">
                <a:solidFill>
                  <a:schemeClr val="bg1"/>
                </a:solidFill>
              </a:rPr>
              <a:t>Mineralization</a:t>
            </a:r>
          </a:p>
        </p:txBody>
      </p:sp>
      <p:sp>
        <p:nvSpPr>
          <p:cNvPr id="7" name="TextBox 6"/>
          <p:cNvSpPr txBox="1"/>
          <p:nvPr/>
        </p:nvSpPr>
        <p:spPr>
          <a:xfrm>
            <a:off x="6324600" y="4267200"/>
            <a:ext cx="914400" cy="369332"/>
          </a:xfrm>
          <a:prstGeom prst="rect">
            <a:avLst/>
          </a:prstGeom>
          <a:noFill/>
        </p:spPr>
        <p:txBody>
          <a:bodyPr wrap="square" rtlCol="0">
            <a:spAutoFit/>
          </a:bodyPr>
          <a:lstStyle/>
          <a:p>
            <a:r>
              <a:rPr lang="en-US" dirty="0">
                <a:solidFill>
                  <a:schemeClr val="bg1"/>
                </a:solidFill>
              </a:rPr>
              <a:t>NH</a:t>
            </a:r>
            <a:r>
              <a:rPr lang="en-US" sz="1000" dirty="0">
                <a:solidFill>
                  <a:schemeClr val="bg1"/>
                </a:solidFill>
              </a:rPr>
              <a:t>4</a:t>
            </a:r>
          </a:p>
        </p:txBody>
      </p:sp>
      <p:sp>
        <p:nvSpPr>
          <p:cNvPr id="8" name="TextBox 7"/>
          <p:cNvSpPr txBox="1"/>
          <p:nvPr/>
        </p:nvSpPr>
        <p:spPr>
          <a:xfrm>
            <a:off x="6400800" y="5486400"/>
            <a:ext cx="838200" cy="369332"/>
          </a:xfrm>
          <a:prstGeom prst="rect">
            <a:avLst/>
          </a:prstGeom>
          <a:noFill/>
        </p:spPr>
        <p:txBody>
          <a:bodyPr wrap="square" rtlCol="0">
            <a:spAutoFit/>
          </a:bodyPr>
          <a:lstStyle/>
          <a:p>
            <a:r>
              <a:rPr lang="en-US" dirty="0">
                <a:solidFill>
                  <a:schemeClr val="bg1"/>
                </a:solidFill>
              </a:rPr>
              <a:t>NO</a:t>
            </a:r>
            <a:r>
              <a:rPr lang="en-US" sz="1000" dirty="0">
                <a:solidFill>
                  <a:schemeClr val="bg1"/>
                </a:solidFill>
              </a:rPr>
              <a:t>3</a:t>
            </a:r>
          </a:p>
        </p:txBody>
      </p:sp>
      <p:sp>
        <p:nvSpPr>
          <p:cNvPr id="9" name="Rectangle 8"/>
          <p:cNvSpPr/>
          <p:nvPr/>
        </p:nvSpPr>
        <p:spPr>
          <a:xfrm>
            <a:off x="696687" y="1996942"/>
            <a:ext cx="1905000" cy="3096789"/>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organic farmers</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use</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MANURE</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BACTERIA</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Green Manures</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No synthetic N</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Down Arrow 9"/>
          <p:cNvSpPr/>
          <p:nvPr/>
        </p:nvSpPr>
        <p:spPr>
          <a:xfrm>
            <a:off x="8382000" y="3581400"/>
            <a:ext cx="152400" cy="76200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924800" y="3200401"/>
            <a:ext cx="1371600" cy="276999"/>
          </a:xfrm>
          <a:prstGeom prst="rect">
            <a:avLst/>
          </a:prstGeom>
          <a:noFill/>
        </p:spPr>
        <p:txBody>
          <a:bodyPr wrap="square" rtlCol="0">
            <a:spAutoFit/>
          </a:bodyPr>
          <a:lstStyle/>
          <a:p>
            <a:r>
              <a:rPr lang="en-US" sz="1200" dirty="0">
                <a:solidFill>
                  <a:srgbClr val="00B050"/>
                </a:solidFill>
              </a:rPr>
              <a:t>Green Manure</a:t>
            </a:r>
          </a:p>
        </p:txBody>
      </p:sp>
    </p:spTree>
    <p:extLst>
      <p:ext uri="{BB962C8B-B14F-4D97-AF65-F5344CB8AC3E}">
        <p14:creationId xmlns:p14="http://schemas.microsoft.com/office/powerpoint/2010/main" val="3414059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Organic farmers grow our own nitrogen</a:t>
            </a:r>
          </a:p>
        </p:txBody>
      </p:sp>
      <p:sp>
        <p:nvSpPr>
          <p:cNvPr id="3" name="Content Placeholder 2"/>
          <p:cNvSpPr>
            <a:spLocks noGrp="1"/>
          </p:cNvSpPr>
          <p:nvPr>
            <p:ph idx="1"/>
          </p:nvPr>
        </p:nvSpPr>
        <p:spPr/>
        <p:txBody>
          <a:bodyPr/>
          <a:lstStyle/>
          <a:p>
            <a:r>
              <a:rPr lang="en-US" dirty="0"/>
              <a:t>A “per acre furrow slice” of soil contains about 1000 lbs of nitrogen for each 1% of organic matter (OM) measured in the soil.</a:t>
            </a:r>
          </a:p>
          <a:p>
            <a:r>
              <a:rPr lang="en-US" dirty="0"/>
              <a:t>Most is in the fixed form.  About 20-30 lbs of N are mineralized each year for the plant to use for each 1% of OM.  </a:t>
            </a:r>
          </a:p>
          <a:p>
            <a:r>
              <a:rPr lang="en-US" dirty="0"/>
              <a:t>A soil with 3.5% OM may contain 3,500 lbs of fixed nitrogen and 105 lbs of available N.</a:t>
            </a:r>
            <a:br>
              <a:rPr lang="en-US" dirty="0"/>
            </a:br>
            <a:endParaRPr lang="en-US" dirty="0"/>
          </a:p>
        </p:txBody>
      </p:sp>
    </p:spTree>
    <p:extLst>
      <p:ext uri="{BB962C8B-B14F-4D97-AF65-F5344CB8AC3E}">
        <p14:creationId xmlns:p14="http://schemas.microsoft.com/office/powerpoint/2010/main" val="1890996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90" y="862466"/>
            <a:ext cx="6553200" cy="563562"/>
          </a:xfrm>
        </p:spPr>
        <p:txBody>
          <a:bodyPr>
            <a:normAutofit/>
          </a:bodyPr>
          <a:lstStyle/>
          <a:p>
            <a:r>
              <a:rPr lang="en-US" sz="3200" dirty="0"/>
              <a:t>Nitrogen fertilizers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7360604"/>
              </p:ext>
            </p:extLst>
          </p:nvPr>
        </p:nvGraphicFramePr>
        <p:xfrm>
          <a:off x="5954486" y="274638"/>
          <a:ext cx="5867400" cy="6304280"/>
        </p:xfrm>
        <a:graphic>
          <a:graphicData uri="http://schemas.openxmlformats.org/drawingml/2006/table">
            <a:tbl>
              <a:tblPr firstRow="1" bandRow="1">
                <a:tableStyleId>{5C22544A-7EE6-4342-B048-85BDC9FD1C3A}</a:tableStyleId>
              </a:tblPr>
              <a:tblGrid>
                <a:gridCol w="329184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478280">
                  <a:extLst>
                    <a:ext uri="{9D8B030D-6E8A-4147-A177-3AD203B41FA5}">
                      <a16:colId xmlns:a16="http://schemas.microsoft.com/office/drawing/2014/main" val="20002"/>
                    </a:ext>
                  </a:extLst>
                </a:gridCol>
              </a:tblGrid>
              <a:tr h="370840">
                <a:tc>
                  <a:txBody>
                    <a:bodyPr/>
                    <a:lstStyle/>
                    <a:p>
                      <a:r>
                        <a:rPr lang="en-US" dirty="0"/>
                        <a:t>Nitrogen Fertilizers</a:t>
                      </a:r>
                    </a:p>
                  </a:txBody>
                  <a:tcPr/>
                </a:tc>
                <a:tc>
                  <a:txBody>
                    <a:bodyPr/>
                    <a:lstStyle/>
                    <a:p>
                      <a:r>
                        <a:rPr lang="en-US" dirty="0"/>
                        <a:t>%</a:t>
                      </a:r>
                      <a:r>
                        <a:rPr lang="en-US" baseline="0" dirty="0"/>
                        <a:t> N</a:t>
                      </a:r>
                      <a:endParaRPr lang="en-US" dirty="0"/>
                    </a:p>
                  </a:txBody>
                  <a:tcPr/>
                </a:tc>
                <a:tc>
                  <a:txBody>
                    <a:bodyPr/>
                    <a:lstStyle/>
                    <a:p>
                      <a:r>
                        <a:rPr lang="en-US" dirty="0"/>
                        <a:t>Cost/ton</a:t>
                      </a:r>
                    </a:p>
                  </a:txBody>
                  <a:tcPr/>
                </a:tc>
                <a:extLst>
                  <a:ext uri="{0D108BD9-81ED-4DB2-BD59-A6C34878D82A}">
                    <a16:rowId xmlns:a16="http://schemas.microsoft.com/office/drawing/2014/main" val="10000"/>
                  </a:ext>
                </a:extLst>
              </a:tr>
              <a:tr h="370840">
                <a:tc>
                  <a:txBody>
                    <a:bodyPr/>
                    <a:lstStyle/>
                    <a:p>
                      <a:r>
                        <a:rPr lang="en-US" dirty="0"/>
                        <a:t>Compost</a:t>
                      </a:r>
                    </a:p>
                  </a:txBody>
                  <a:tcPr/>
                </a:tc>
                <a:tc>
                  <a:txBody>
                    <a:bodyPr/>
                    <a:lstStyle/>
                    <a:p>
                      <a:r>
                        <a:rPr lang="en-US" dirty="0"/>
                        <a:t>1.5</a:t>
                      </a:r>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Cow manure</a:t>
                      </a:r>
                    </a:p>
                  </a:txBody>
                  <a:tcPr/>
                </a:tc>
                <a:tc>
                  <a:txBody>
                    <a:bodyPr/>
                    <a:lstStyle/>
                    <a:p>
                      <a:r>
                        <a:rPr lang="en-US" dirty="0"/>
                        <a:t>5</a:t>
                      </a:r>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Horse Manure</a:t>
                      </a:r>
                    </a:p>
                  </a:txBody>
                  <a:tcPr/>
                </a:tc>
                <a:tc>
                  <a:txBody>
                    <a:bodyPr/>
                    <a:lstStyle/>
                    <a:p>
                      <a:r>
                        <a:rPr lang="en-US" dirty="0"/>
                        <a:t>6</a:t>
                      </a:r>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Pig Manure</a:t>
                      </a:r>
                    </a:p>
                  </a:txBody>
                  <a:tcPr/>
                </a:tc>
                <a:tc>
                  <a:txBody>
                    <a:bodyPr/>
                    <a:lstStyle/>
                    <a:p>
                      <a:r>
                        <a:rPr lang="en-US" dirty="0"/>
                        <a:t>6</a:t>
                      </a:r>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r>
                        <a:rPr lang="en-US" dirty="0"/>
                        <a:t>Sheep Manure</a:t>
                      </a:r>
                    </a:p>
                  </a:txBody>
                  <a:tcPr/>
                </a:tc>
                <a:tc>
                  <a:txBody>
                    <a:bodyPr/>
                    <a:lstStyle/>
                    <a:p>
                      <a:r>
                        <a:rPr lang="en-US" dirty="0"/>
                        <a:t>8</a:t>
                      </a:r>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r>
                        <a:rPr lang="en-US" dirty="0"/>
                        <a:t>Poultry</a:t>
                      </a:r>
                      <a:r>
                        <a:rPr lang="en-US" baseline="0" dirty="0"/>
                        <a:t> Layer Litter</a:t>
                      </a:r>
                      <a:endParaRPr lang="en-US" dirty="0"/>
                    </a:p>
                  </a:txBody>
                  <a:tcPr/>
                </a:tc>
                <a:tc>
                  <a:txBody>
                    <a:bodyPr/>
                    <a:lstStyle/>
                    <a:p>
                      <a:r>
                        <a:rPr lang="en-US" dirty="0"/>
                        <a:t>5</a:t>
                      </a:r>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Poultry</a:t>
                      </a:r>
                      <a:r>
                        <a:rPr lang="en-US" baseline="0" dirty="0"/>
                        <a:t> Broiler Litter</a:t>
                      </a:r>
                      <a:endParaRPr lang="en-US" dirty="0"/>
                    </a:p>
                  </a:txBody>
                  <a:tcPr/>
                </a:tc>
                <a:tc>
                  <a:txBody>
                    <a:bodyPr/>
                    <a:lstStyle/>
                    <a:p>
                      <a:r>
                        <a:rPr lang="en-US" dirty="0"/>
                        <a:t>3</a:t>
                      </a:r>
                    </a:p>
                  </a:txBody>
                  <a:tcPr/>
                </a:tc>
                <a:tc>
                  <a:txBody>
                    <a:bodyPr/>
                    <a:lstStyle/>
                    <a:p>
                      <a:endParaRPr lang="en-US" dirty="0"/>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Green  Manure</a:t>
                      </a:r>
                    </a:p>
                  </a:txBody>
                  <a:tcPr/>
                </a:tc>
                <a:tc>
                  <a:txBody>
                    <a:bodyPr/>
                    <a:lstStyle/>
                    <a:p>
                      <a:r>
                        <a:rPr lang="en-US" dirty="0"/>
                        <a:t>17</a:t>
                      </a:r>
                    </a:p>
                  </a:txBody>
                  <a:tcPr/>
                </a:tc>
                <a:tc>
                  <a:txBody>
                    <a:bodyPr/>
                    <a:lstStyle/>
                    <a:p>
                      <a:endParaRPr lang="en-US" dirty="0"/>
                    </a:p>
                  </a:txBody>
                  <a:tcPr/>
                </a:tc>
                <a:extLst>
                  <a:ext uri="{0D108BD9-81ED-4DB2-BD59-A6C34878D82A}">
                    <a16:rowId xmlns:a16="http://schemas.microsoft.com/office/drawing/2014/main" val="10008"/>
                  </a:ext>
                </a:extLst>
              </a:tr>
              <a:tr h="370840">
                <a:tc>
                  <a:txBody>
                    <a:bodyPr/>
                    <a:lstStyle/>
                    <a:p>
                      <a:r>
                        <a:rPr lang="en-US" dirty="0"/>
                        <a:t>Mined Chilean Nitrate</a:t>
                      </a:r>
                    </a:p>
                  </a:txBody>
                  <a:tcPr/>
                </a:tc>
                <a:tc>
                  <a:txBody>
                    <a:bodyPr/>
                    <a:lstStyle/>
                    <a:p>
                      <a:r>
                        <a:rPr lang="en-US" dirty="0"/>
                        <a:t>15</a:t>
                      </a:r>
                    </a:p>
                  </a:txBody>
                  <a:tcPr/>
                </a:tc>
                <a:tc>
                  <a:txBody>
                    <a:bodyPr/>
                    <a:lstStyle/>
                    <a:p>
                      <a:endParaRPr lang="en-US" dirty="0"/>
                    </a:p>
                  </a:txBody>
                  <a:tcPr/>
                </a:tc>
                <a:extLst>
                  <a:ext uri="{0D108BD9-81ED-4DB2-BD59-A6C34878D82A}">
                    <a16:rowId xmlns:a16="http://schemas.microsoft.com/office/drawing/2014/main" val="10009"/>
                  </a:ext>
                </a:extLst>
              </a:tr>
              <a:tr h="370840">
                <a:tc>
                  <a:txBody>
                    <a:bodyPr/>
                    <a:lstStyle/>
                    <a:p>
                      <a:pPr marL="0" indent="0">
                        <a:buFont typeface="Wingdings" panose="05000000000000000000" pitchFamily="2" charset="2"/>
                        <a:buNone/>
                      </a:pPr>
                      <a:r>
                        <a:rPr lang="en-US" dirty="0"/>
                        <a:t>Fish Emulsion</a:t>
                      </a:r>
                    </a:p>
                  </a:txBody>
                  <a:tcPr/>
                </a:tc>
                <a:tc>
                  <a:txBody>
                    <a:bodyPr/>
                    <a:lstStyle/>
                    <a:p>
                      <a:r>
                        <a:rPr lang="en-US" dirty="0"/>
                        <a:t>5</a:t>
                      </a:r>
                    </a:p>
                  </a:txBody>
                  <a:tcPr/>
                </a:tc>
                <a:tc>
                  <a:txBody>
                    <a:bodyPr/>
                    <a:lstStyle/>
                    <a:p>
                      <a:endParaRPr lang="en-US" dirty="0"/>
                    </a:p>
                  </a:txBody>
                  <a:tcPr/>
                </a:tc>
                <a:extLst>
                  <a:ext uri="{0D108BD9-81ED-4DB2-BD59-A6C34878D82A}">
                    <a16:rowId xmlns:a16="http://schemas.microsoft.com/office/drawing/2014/main" val="10010"/>
                  </a:ext>
                </a:extLst>
              </a:tr>
              <a:tr h="370840">
                <a:tc>
                  <a:txBody>
                    <a:bodyPr/>
                    <a:lstStyle/>
                    <a:p>
                      <a:pPr marL="285750" indent="-285750">
                        <a:buFont typeface="Wingdings" panose="05000000000000000000" pitchFamily="2" charset="2"/>
                        <a:buChar char="ü"/>
                      </a:pPr>
                      <a:r>
                        <a:rPr lang="en-US" dirty="0" err="1"/>
                        <a:t>Tankage</a:t>
                      </a:r>
                      <a:endParaRPr lang="en-US" dirty="0"/>
                    </a:p>
                  </a:txBody>
                  <a:tcPr/>
                </a:tc>
                <a:tc>
                  <a:txBody>
                    <a:bodyPr/>
                    <a:lstStyle/>
                    <a:p>
                      <a:r>
                        <a:rPr lang="en-US" dirty="0"/>
                        <a:t>6.5</a:t>
                      </a:r>
                    </a:p>
                  </a:txBody>
                  <a:tcPr/>
                </a:tc>
                <a:tc>
                  <a:txBody>
                    <a:bodyPr/>
                    <a:lstStyle/>
                    <a:p>
                      <a:endParaRPr lang="en-US" dirty="0"/>
                    </a:p>
                  </a:txBody>
                  <a:tcPr/>
                </a:tc>
                <a:extLst>
                  <a:ext uri="{0D108BD9-81ED-4DB2-BD59-A6C34878D82A}">
                    <a16:rowId xmlns:a16="http://schemas.microsoft.com/office/drawing/2014/main" val="10011"/>
                  </a:ext>
                </a:extLst>
              </a:tr>
              <a:tr h="370840">
                <a:tc>
                  <a:txBody>
                    <a:bodyPr/>
                    <a:lstStyle/>
                    <a:p>
                      <a:pPr marL="285750" indent="-285750">
                        <a:buFont typeface="Wingdings" panose="05000000000000000000" pitchFamily="2" charset="2"/>
                        <a:buChar char="ü"/>
                      </a:pPr>
                      <a:r>
                        <a:rPr lang="en-US" dirty="0"/>
                        <a:t>Fish Meal</a:t>
                      </a:r>
                    </a:p>
                  </a:txBody>
                  <a:tcPr/>
                </a:tc>
                <a:tc>
                  <a:txBody>
                    <a:bodyPr/>
                    <a:lstStyle/>
                    <a:p>
                      <a:r>
                        <a:rPr lang="en-US" dirty="0"/>
                        <a:t>9</a:t>
                      </a:r>
                    </a:p>
                  </a:txBody>
                  <a:tcPr/>
                </a:tc>
                <a:tc>
                  <a:txBody>
                    <a:bodyPr/>
                    <a:lstStyle/>
                    <a:p>
                      <a:endParaRPr lang="en-US" dirty="0"/>
                    </a:p>
                  </a:txBody>
                  <a:tcPr/>
                </a:tc>
                <a:extLst>
                  <a:ext uri="{0D108BD9-81ED-4DB2-BD59-A6C34878D82A}">
                    <a16:rowId xmlns:a16="http://schemas.microsoft.com/office/drawing/2014/main" val="10012"/>
                  </a:ext>
                </a:extLst>
              </a:tr>
              <a:tr h="370840">
                <a:tc>
                  <a:txBody>
                    <a:bodyPr/>
                    <a:lstStyle/>
                    <a:p>
                      <a:pPr marL="285750" indent="-285750">
                        <a:buFont typeface="Wingdings" panose="05000000000000000000" pitchFamily="2" charset="2"/>
                        <a:buChar char="ü"/>
                      </a:pPr>
                      <a:r>
                        <a:rPr lang="en-US" dirty="0"/>
                        <a:t>Blood Meal</a:t>
                      </a:r>
                    </a:p>
                  </a:txBody>
                  <a:tcPr/>
                </a:tc>
                <a:tc>
                  <a:txBody>
                    <a:bodyPr/>
                    <a:lstStyle/>
                    <a:p>
                      <a:r>
                        <a:rPr lang="en-US" dirty="0"/>
                        <a:t>13</a:t>
                      </a:r>
                    </a:p>
                  </a:txBody>
                  <a:tcPr/>
                </a:tc>
                <a:tc>
                  <a:txBody>
                    <a:bodyPr/>
                    <a:lstStyle/>
                    <a:p>
                      <a:endParaRPr lang="en-US" dirty="0"/>
                    </a:p>
                  </a:txBody>
                  <a:tcPr/>
                </a:tc>
                <a:extLst>
                  <a:ext uri="{0D108BD9-81ED-4DB2-BD59-A6C34878D82A}">
                    <a16:rowId xmlns:a16="http://schemas.microsoft.com/office/drawing/2014/main" val="10013"/>
                  </a:ext>
                </a:extLst>
              </a:tr>
              <a:tr h="370840">
                <a:tc>
                  <a:txBody>
                    <a:bodyPr/>
                    <a:lstStyle/>
                    <a:p>
                      <a:pPr marL="285750" indent="-285750">
                        <a:buFont typeface="Wingdings" panose="05000000000000000000" pitchFamily="2" charset="2"/>
                        <a:buChar char="ü"/>
                      </a:pPr>
                      <a:r>
                        <a:rPr lang="en-US" dirty="0"/>
                        <a:t>Ammonium Sulfate</a:t>
                      </a:r>
                    </a:p>
                  </a:txBody>
                  <a:tcPr/>
                </a:tc>
                <a:tc>
                  <a:txBody>
                    <a:bodyPr/>
                    <a:lstStyle/>
                    <a:p>
                      <a:r>
                        <a:rPr lang="en-US" dirty="0"/>
                        <a:t>20</a:t>
                      </a:r>
                    </a:p>
                  </a:txBody>
                  <a:tcPr/>
                </a:tc>
                <a:tc>
                  <a:txBody>
                    <a:bodyPr/>
                    <a:lstStyle/>
                    <a:p>
                      <a:endParaRPr lang="en-US" dirty="0"/>
                    </a:p>
                  </a:txBody>
                  <a:tcPr/>
                </a:tc>
                <a:extLst>
                  <a:ext uri="{0D108BD9-81ED-4DB2-BD59-A6C34878D82A}">
                    <a16:rowId xmlns:a16="http://schemas.microsoft.com/office/drawing/2014/main" val="10014"/>
                  </a:ext>
                </a:extLst>
              </a:tr>
              <a:tr h="370840">
                <a:tc>
                  <a:txBody>
                    <a:bodyPr/>
                    <a:lstStyle/>
                    <a:p>
                      <a:pPr marL="285750" indent="-285750">
                        <a:buFont typeface="Wingdings" panose="05000000000000000000" pitchFamily="2" charset="2"/>
                        <a:buChar char="ü"/>
                      </a:pPr>
                      <a:r>
                        <a:rPr lang="en-US" dirty="0"/>
                        <a:t>Ammonium Nitrate</a:t>
                      </a:r>
                    </a:p>
                  </a:txBody>
                  <a:tcPr/>
                </a:tc>
                <a:tc>
                  <a:txBody>
                    <a:bodyPr/>
                    <a:lstStyle/>
                    <a:p>
                      <a:r>
                        <a:rPr lang="en-US" dirty="0"/>
                        <a:t>33</a:t>
                      </a:r>
                    </a:p>
                  </a:txBody>
                  <a:tcPr/>
                </a:tc>
                <a:tc>
                  <a:txBody>
                    <a:bodyPr/>
                    <a:lstStyle/>
                    <a:p>
                      <a:endParaRPr lang="en-US" dirty="0"/>
                    </a:p>
                  </a:txBody>
                  <a:tcPr/>
                </a:tc>
                <a:extLst>
                  <a:ext uri="{0D108BD9-81ED-4DB2-BD59-A6C34878D82A}">
                    <a16:rowId xmlns:a16="http://schemas.microsoft.com/office/drawing/2014/main" val="10015"/>
                  </a:ext>
                </a:extLst>
              </a:tr>
              <a:tr h="370840">
                <a:tc>
                  <a:txBody>
                    <a:bodyPr/>
                    <a:lstStyle/>
                    <a:p>
                      <a:pPr marL="285750" indent="-285750">
                        <a:buFont typeface="Wingdings" panose="05000000000000000000" pitchFamily="2" charset="2"/>
                        <a:buChar char="ü"/>
                      </a:pPr>
                      <a:r>
                        <a:rPr lang="en-US" dirty="0"/>
                        <a:t>Urea</a:t>
                      </a:r>
                    </a:p>
                  </a:txBody>
                  <a:tcPr/>
                </a:tc>
                <a:tc>
                  <a:txBody>
                    <a:bodyPr/>
                    <a:lstStyle/>
                    <a:p>
                      <a:r>
                        <a:rPr lang="en-US" dirty="0"/>
                        <a:t>43</a:t>
                      </a:r>
                    </a:p>
                  </a:txBody>
                  <a:tcPr/>
                </a:tc>
                <a:tc>
                  <a:txBody>
                    <a:bodyPr/>
                    <a:lstStyle/>
                    <a:p>
                      <a:endParaRPr lang="en-US" dirty="0"/>
                    </a:p>
                  </a:txBody>
                  <a:tcPr/>
                </a:tc>
                <a:extLst>
                  <a:ext uri="{0D108BD9-81ED-4DB2-BD59-A6C34878D82A}">
                    <a16:rowId xmlns:a16="http://schemas.microsoft.com/office/drawing/2014/main" val="10016"/>
                  </a:ext>
                </a:extLst>
              </a:tr>
            </a:tbl>
          </a:graphicData>
        </a:graphic>
      </p:graphicFrame>
      <p:pic>
        <p:nvPicPr>
          <p:cNvPr id="3" name="Picture 2"/>
          <p:cNvPicPr>
            <a:picLocks noChangeAspect="1"/>
          </p:cNvPicPr>
          <p:nvPr/>
        </p:nvPicPr>
        <p:blipFill>
          <a:blip r:embed="rId2"/>
          <a:stretch>
            <a:fillRect/>
          </a:stretch>
        </p:blipFill>
        <p:spPr>
          <a:xfrm>
            <a:off x="935836" y="3110737"/>
            <a:ext cx="4093254" cy="3072348"/>
          </a:xfrm>
          <a:prstGeom prst="rect">
            <a:avLst/>
          </a:prstGeom>
        </p:spPr>
      </p:pic>
      <p:sp>
        <p:nvSpPr>
          <p:cNvPr id="4" name="TextBox 3"/>
          <p:cNvSpPr txBox="1"/>
          <p:nvPr/>
        </p:nvSpPr>
        <p:spPr>
          <a:xfrm>
            <a:off x="1393148" y="2351315"/>
            <a:ext cx="3178629" cy="369332"/>
          </a:xfrm>
          <a:prstGeom prst="rect">
            <a:avLst/>
          </a:prstGeom>
          <a:noFill/>
        </p:spPr>
        <p:txBody>
          <a:bodyPr wrap="square" rtlCol="0">
            <a:spAutoFit/>
          </a:bodyPr>
          <a:lstStyle/>
          <a:p>
            <a:r>
              <a:rPr lang="en-US" dirty="0"/>
              <a:t>Legumes fix nitrogen</a:t>
            </a:r>
          </a:p>
        </p:txBody>
      </p:sp>
    </p:spTree>
    <p:extLst>
      <p:ext uri="{BB962C8B-B14F-4D97-AF65-F5344CB8AC3E}">
        <p14:creationId xmlns:p14="http://schemas.microsoft.com/office/powerpoint/2010/main" val="2192876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Nitrogen sources </a:t>
            </a:r>
            <a:br>
              <a:rPr lang="en-US" dirty="0"/>
            </a:br>
            <a:r>
              <a:rPr lang="en-US" sz="2800" dirty="0"/>
              <a:t>on our farm used to grow organic corn</a:t>
            </a:r>
          </a:p>
        </p:txBody>
      </p:sp>
      <p:sp>
        <p:nvSpPr>
          <p:cNvPr id="3" name="Content Placeholder 2"/>
          <p:cNvSpPr>
            <a:spLocks noGrp="1"/>
          </p:cNvSpPr>
          <p:nvPr>
            <p:ph idx="1"/>
          </p:nvPr>
        </p:nvSpPr>
        <p:spPr/>
        <p:txBody>
          <a:bodyPr>
            <a:normAutofit/>
          </a:bodyPr>
          <a:lstStyle/>
          <a:p>
            <a:pPr marL="0" fontAlgn="t">
              <a:spcBef>
                <a:spcPts val="0"/>
              </a:spcBef>
            </a:pPr>
            <a:endParaRPr lang="en-US" b="1" i="0" u="none" strike="noStrike" dirty="0">
              <a:solidFill>
                <a:srgbClr val="FFFFFF"/>
              </a:solidFill>
              <a:effectLst/>
              <a:latin typeface="Tw Cen MT" panose="020B0602020104020603" pitchFamily="34" charset="0"/>
            </a:endParaRPr>
          </a:p>
          <a:p>
            <a:pPr marL="0" fontAlgn="t">
              <a:spcBef>
                <a:spcPts val="0"/>
              </a:spcBef>
            </a:pPr>
            <a:endParaRPr lang="en-US" b="1" dirty="0">
              <a:solidFill>
                <a:srgbClr val="FFFFFF"/>
              </a:solidFill>
              <a:latin typeface="Tw Cen MT" panose="020B0602020104020603" pitchFamily="34" charset="0"/>
            </a:endParaRPr>
          </a:p>
          <a:p>
            <a:pPr marL="0" fontAlgn="t">
              <a:spcBef>
                <a:spcPts val="0"/>
              </a:spcBef>
            </a:pPr>
            <a:endParaRPr lang="en-US" b="1" i="0" u="none" strike="noStrike" dirty="0">
              <a:solidFill>
                <a:srgbClr val="FFFFFF"/>
              </a:solidFill>
              <a:effectLst/>
              <a:latin typeface="Tw Cen MT" panose="020B0602020104020603" pitchFamily="34" charset="0"/>
            </a:endParaRPr>
          </a:p>
          <a:p>
            <a:pPr marL="0" fontAlgn="t">
              <a:spcBef>
                <a:spcPts val="0"/>
              </a:spcBef>
            </a:pPr>
            <a:endParaRPr lang="en-US" b="1" dirty="0">
              <a:solidFill>
                <a:srgbClr val="FFFFFF"/>
              </a:solidFill>
              <a:latin typeface="Tw Cen MT" panose="020B0602020104020603" pitchFamily="34" charset="0"/>
            </a:endParaRPr>
          </a:p>
          <a:p>
            <a:pPr marL="0" fontAlgn="t">
              <a:spcBef>
                <a:spcPts val="0"/>
              </a:spcBef>
            </a:pPr>
            <a:endParaRPr lang="en-US" b="1" i="0" u="none" strike="noStrike" dirty="0">
              <a:solidFill>
                <a:srgbClr val="FFFFFF"/>
              </a:solidFill>
              <a:effectLst/>
              <a:latin typeface="Tw Cen MT" panose="020B0602020104020603" pitchFamily="34" charset="0"/>
            </a:endParaRPr>
          </a:p>
          <a:p>
            <a:pPr marL="0" fontAlgn="t">
              <a:spcBef>
                <a:spcPts val="0"/>
              </a:spcBef>
            </a:pPr>
            <a:endParaRPr lang="en-US" b="1" dirty="0">
              <a:solidFill>
                <a:srgbClr val="FFFFFF"/>
              </a:solidFill>
              <a:latin typeface="Tw Cen MT" panose="020B0602020104020603" pitchFamily="34" charset="0"/>
            </a:endParaRPr>
          </a:p>
          <a:p>
            <a:pPr marL="0" fontAlgn="t">
              <a:spcBef>
                <a:spcPts val="0"/>
              </a:spcBef>
            </a:pPr>
            <a:r>
              <a:rPr lang="en-US" b="1" i="0" u="none" strike="noStrike" dirty="0">
                <a:solidFill>
                  <a:srgbClr val="FFFFFF"/>
                </a:solidFill>
                <a:effectLst/>
                <a:latin typeface="Tw Cen MT" panose="020B0602020104020603" pitchFamily="34" charset="0"/>
              </a:rPr>
              <a:t>All is very slow release nitrogen.</a:t>
            </a:r>
          </a:p>
        </p:txBody>
      </p:sp>
      <p:graphicFrame>
        <p:nvGraphicFramePr>
          <p:cNvPr id="4" name="Table 3"/>
          <p:cNvGraphicFramePr>
            <a:graphicFrameLocks noGrp="1"/>
          </p:cNvGraphicFramePr>
          <p:nvPr>
            <p:extLst>
              <p:ext uri="{D42A27DB-BD31-4B8C-83A1-F6EECF244321}">
                <p14:modId xmlns:p14="http://schemas.microsoft.com/office/powerpoint/2010/main" val="2133441175"/>
              </p:ext>
            </p:extLst>
          </p:nvPr>
        </p:nvGraphicFramePr>
        <p:xfrm>
          <a:off x="1314549" y="2249487"/>
          <a:ext cx="8782488" cy="2225040"/>
        </p:xfrm>
        <a:graphic>
          <a:graphicData uri="http://schemas.openxmlformats.org/drawingml/2006/table">
            <a:tbl>
              <a:tblPr firstRow="1" bandRow="1">
                <a:tableStyleId>{5C22544A-7EE6-4342-B048-85BDC9FD1C3A}</a:tableStyleId>
              </a:tblPr>
              <a:tblGrid>
                <a:gridCol w="3004234">
                  <a:extLst>
                    <a:ext uri="{9D8B030D-6E8A-4147-A177-3AD203B41FA5}">
                      <a16:colId xmlns:a16="http://schemas.microsoft.com/office/drawing/2014/main" val="20000"/>
                    </a:ext>
                  </a:extLst>
                </a:gridCol>
                <a:gridCol w="4600134">
                  <a:extLst>
                    <a:ext uri="{9D8B030D-6E8A-4147-A177-3AD203B41FA5}">
                      <a16:colId xmlns:a16="http://schemas.microsoft.com/office/drawing/2014/main" val="20001"/>
                    </a:ext>
                  </a:extLst>
                </a:gridCol>
                <a:gridCol w="1178120">
                  <a:extLst>
                    <a:ext uri="{9D8B030D-6E8A-4147-A177-3AD203B41FA5}">
                      <a16:colId xmlns:a16="http://schemas.microsoft.com/office/drawing/2014/main" val="20002"/>
                    </a:ext>
                  </a:extLst>
                </a:gridCol>
              </a:tblGrid>
              <a:tr h="370840">
                <a:tc>
                  <a:txBody>
                    <a:bodyPr/>
                    <a:lstStyle/>
                    <a:p>
                      <a:r>
                        <a:rPr lang="en-US" dirty="0"/>
                        <a:t>source</a:t>
                      </a:r>
                    </a:p>
                  </a:txBody>
                  <a:tcPr/>
                </a:tc>
                <a:tc>
                  <a:txBody>
                    <a:bodyPr/>
                    <a:lstStyle/>
                    <a:p>
                      <a:r>
                        <a:rPr lang="en-US" dirty="0"/>
                        <a:t>amount</a:t>
                      </a:r>
                    </a:p>
                  </a:txBody>
                  <a:tcPr/>
                </a:tc>
                <a:tc>
                  <a:txBody>
                    <a:bodyPr/>
                    <a:lstStyle/>
                    <a:p>
                      <a:r>
                        <a:rPr lang="en-US" dirty="0"/>
                        <a:t>Pounds N</a:t>
                      </a:r>
                    </a:p>
                  </a:txBody>
                  <a:tcPr/>
                </a:tc>
                <a:extLst>
                  <a:ext uri="{0D108BD9-81ED-4DB2-BD59-A6C34878D82A}">
                    <a16:rowId xmlns:a16="http://schemas.microsoft.com/office/drawing/2014/main" val="10000"/>
                  </a:ext>
                </a:extLst>
              </a:tr>
              <a:tr h="370840">
                <a:tc>
                  <a:txBody>
                    <a:bodyPr/>
                    <a:lstStyle/>
                    <a:p>
                      <a:r>
                        <a:rPr lang="en-US" dirty="0"/>
                        <a:t>Green</a:t>
                      </a:r>
                      <a:r>
                        <a:rPr lang="en-US" baseline="0" dirty="0"/>
                        <a:t> manure plow down</a:t>
                      </a:r>
                      <a:endParaRPr lang="en-US" dirty="0"/>
                    </a:p>
                  </a:txBody>
                  <a:tcPr/>
                </a:tc>
                <a:tc>
                  <a:txBody>
                    <a:bodyPr/>
                    <a:lstStyle/>
                    <a:p>
                      <a:r>
                        <a:rPr lang="en-US" dirty="0"/>
                        <a:t>10 inches high =</a:t>
                      </a:r>
                      <a:r>
                        <a:rPr lang="en-US" baseline="0" dirty="0"/>
                        <a:t> 500 </a:t>
                      </a:r>
                      <a:r>
                        <a:rPr lang="en-US" baseline="0" dirty="0" err="1"/>
                        <a:t>lbs</a:t>
                      </a:r>
                      <a:r>
                        <a:rPr lang="en-US" baseline="0" dirty="0"/>
                        <a:t> DM x 15% N</a:t>
                      </a:r>
                      <a:endParaRPr lang="en-US" dirty="0"/>
                    </a:p>
                  </a:txBody>
                  <a:tcPr/>
                </a:tc>
                <a:tc>
                  <a:txBody>
                    <a:bodyPr/>
                    <a:lstStyle/>
                    <a:p>
                      <a:pPr algn="r"/>
                      <a:r>
                        <a:rPr lang="en-US" dirty="0"/>
                        <a:t>55</a:t>
                      </a:r>
                    </a:p>
                  </a:txBody>
                  <a:tcPr/>
                </a:tc>
                <a:extLst>
                  <a:ext uri="{0D108BD9-81ED-4DB2-BD59-A6C34878D82A}">
                    <a16:rowId xmlns:a16="http://schemas.microsoft.com/office/drawing/2014/main" val="10001"/>
                  </a:ext>
                </a:extLst>
              </a:tr>
              <a:tr h="370840">
                <a:tc>
                  <a:txBody>
                    <a:bodyPr/>
                    <a:lstStyle/>
                    <a:p>
                      <a:r>
                        <a:rPr lang="en-US" dirty="0"/>
                        <a:t>Cow manure</a:t>
                      </a:r>
                    </a:p>
                  </a:txBody>
                  <a:tcPr/>
                </a:tc>
                <a:tc>
                  <a:txBody>
                    <a:bodyPr/>
                    <a:lstStyle/>
                    <a:p>
                      <a:r>
                        <a:rPr lang="en-US" dirty="0"/>
                        <a:t>20 T raw, wet = 2.5 T dry x 1% N</a:t>
                      </a:r>
                    </a:p>
                  </a:txBody>
                  <a:tcPr/>
                </a:tc>
                <a:tc>
                  <a:txBody>
                    <a:bodyPr/>
                    <a:lstStyle/>
                    <a:p>
                      <a:pPr algn="r"/>
                      <a:r>
                        <a:rPr lang="en-US" dirty="0"/>
                        <a:t>50</a:t>
                      </a:r>
                    </a:p>
                  </a:txBody>
                  <a:tcPr/>
                </a:tc>
                <a:extLst>
                  <a:ext uri="{0D108BD9-81ED-4DB2-BD59-A6C34878D82A}">
                    <a16:rowId xmlns:a16="http://schemas.microsoft.com/office/drawing/2014/main" val="10002"/>
                  </a:ext>
                </a:extLst>
              </a:tr>
              <a:tr h="370840">
                <a:tc>
                  <a:txBody>
                    <a:bodyPr/>
                    <a:lstStyle/>
                    <a:p>
                      <a:r>
                        <a:rPr lang="en-US" dirty="0"/>
                        <a:t>Mineralized</a:t>
                      </a:r>
                      <a:r>
                        <a:rPr lang="en-US" baseline="0" dirty="0"/>
                        <a:t> from 3.5% OM</a:t>
                      </a:r>
                      <a:endParaRPr lang="en-US" dirty="0"/>
                    </a:p>
                  </a:txBody>
                  <a:tcPr/>
                </a:tc>
                <a:tc>
                  <a:txBody>
                    <a:bodyPr/>
                    <a:lstStyle/>
                    <a:p>
                      <a:r>
                        <a:rPr lang="en-US" dirty="0"/>
                        <a:t>105 pounds per</a:t>
                      </a:r>
                      <a:r>
                        <a:rPr lang="en-US" baseline="0" dirty="0"/>
                        <a:t> acre furrow slice</a:t>
                      </a:r>
                      <a:endParaRPr lang="en-US" dirty="0"/>
                    </a:p>
                  </a:txBody>
                  <a:tcPr/>
                </a:tc>
                <a:tc>
                  <a:txBody>
                    <a:bodyPr/>
                    <a:lstStyle/>
                    <a:p>
                      <a:pPr algn="r"/>
                      <a:r>
                        <a:rPr lang="en-US" dirty="0"/>
                        <a:t>105</a:t>
                      </a:r>
                    </a:p>
                  </a:txBody>
                  <a:tcPr/>
                </a:tc>
                <a:extLst>
                  <a:ext uri="{0D108BD9-81ED-4DB2-BD59-A6C34878D82A}">
                    <a16:rowId xmlns:a16="http://schemas.microsoft.com/office/drawing/2014/main" val="10003"/>
                  </a:ext>
                </a:extLst>
              </a:tr>
              <a:tr h="370840">
                <a:tc>
                  <a:txBody>
                    <a:bodyPr/>
                    <a:lstStyle/>
                    <a:p>
                      <a:r>
                        <a:rPr lang="en-US" dirty="0"/>
                        <a:t>Purchased poultry litter</a:t>
                      </a:r>
                    </a:p>
                  </a:txBody>
                  <a:tcPr/>
                </a:tc>
                <a:tc>
                  <a:txBody>
                    <a:bodyPr/>
                    <a:lstStyle/>
                    <a:p>
                      <a:r>
                        <a:rPr lang="en-US" dirty="0"/>
                        <a:t>500 </a:t>
                      </a:r>
                      <a:r>
                        <a:rPr lang="en-US" dirty="0" err="1"/>
                        <a:t>lbs</a:t>
                      </a:r>
                      <a:r>
                        <a:rPr lang="en-US" dirty="0"/>
                        <a:t>/A x 5%</a:t>
                      </a:r>
                      <a:r>
                        <a:rPr lang="en-US" baseline="0" dirty="0"/>
                        <a:t> N</a:t>
                      </a:r>
                      <a:endParaRPr lang="en-US" dirty="0"/>
                    </a:p>
                  </a:txBody>
                  <a:tcPr/>
                </a:tc>
                <a:tc>
                  <a:txBody>
                    <a:bodyPr/>
                    <a:lstStyle/>
                    <a:p>
                      <a:pPr algn="r"/>
                      <a:r>
                        <a:rPr lang="en-US" dirty="0"/>
                        <a:t>25</a:t>
                      </a:r>
                    </a:p>
                  </a:txBody>
                  <a:tcPr/>
                </a:tc>
                <a:extLst>
                  <a:ext uri="{0D108BD9-81ED-4DB2-BD59-A6C34878D82A}">
                    <a16:rowId xmlns:a16="http://schemas.microsoft.com/office/drawing/2014/main" val="10004"/>
                  </a:ext>
                </a:extLst>
              </a:tr>
              <a:tr h="370840">
                <a:tc>
                  <a:txBody>
                    <a:bodyPr/>
                    <a:lstStyle/>
                    <a:p>
                      <a:endParaRPr lang="en-US" dirty="0"/>
                    </a:p>
                  </a:txBody>
                  <a:tcPr/>
                </a:tc>
                <a:tc>
                  <a:txBody>
                    <a:bodyPr/>
                    <a:lstStyle/>
                    <a:p>
                      <a:pPr algn="r"/>
                      <a:r>
                        <a:rPr lang="en-US" dirty="0"/>
                        <a:t>total</a:t>
                      </a:r>
                    </a:p>
                  </a:txBody>
                  <a:tcPr/>
                </a:tc>
                <a:tc>
                  <a:txBody>
                    <a:bodyPr/>
                    <a:lstStyle/>
                    <a:p>
                      <a:pPr algn="r"/>
                      <a:r>
                        <a:rPr lang="en-US" dirty="0"/>
                        <a:t>220</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04153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Nitrogen value</a:t>
            </a:r>
          </a:p>
        </p:txBody>
      </p:sp>
      <p:sp>
        <p:nvSpPr>
          <p:cNvPr id="3" name="Content Placeholder 2"/>
          <p:cNvSpPr>
            <a:spLocks noGrp="1"/>
          </p:cNvSpPr>
          <p:nvPr>
            <p:ph idx="1"/>
          </p:nvPr>
        </p:nvSpPr>
        <p:spPr/>
        <p:txBody>
          <a:bodyPr/>
          <a:lstStyle/>
          <a:p>
            <a:r>
              <a:rPr lang="en-US" dirty="0"/>
              <a:t>Poultry Broiler Litter  costs $240/T</a:t>
            </a:r>
          </a:p>
          <a:p>
            <a:r>
              <a:rPr lang="en-US" dirty="0"/>
              <a:t>If we assign ¼ of the cost to N (the other cost is assigned to P, K and </a:t>
            </a:r>
            <a:r>
              <a:rPr lang="en-US" dirty="0" err="1"/>
              <a:t>humates</a:t>
            </a:r>
            <a:r>
              <a:rPr lang="en-US" dirty="0"/>
              <a:t>) then the cost is about $1.00/</a:t>
            </a:r>
            <a:r>
              <a:rPr lang="en-US" dirty="0" err="1"/>
              <a:t>lb</a:t>
            </a:r>
            <a:r>
              <a:rPr lang="en-US" dirty="0"/>
              <a:t> of nitrogen or just $25/A</a:t>
            </a:r>
          </a:p>
          <a:p>
            <a:r>
              <a:rPr lang="en-US" dirty="0"/>
              <a:t>We let the microbes do the work of making N from all our homegrown sources so we keep our costs low</a:t>
            </a:r>
          </a:p>
          <a:p>
            <a:r>
              <a:rPr lang="en-US" dirty="0"/>
              <a:t>Microbes are our most valuable livestock.</a:t>
            </a:r>
          </a:p>
          <a:p>
            <a:endParaRPr lang="en-US" dirty="0"/>
          </a:p>
          <a:p>
            <a:endParaRPr lang="en-US" dirty="0"/>
          </a:p>
        </p:txBody>
      </p:sp>
    </p:spTree>
    <p:extLst>
      <p:ext uri="{BB962C8B-B14F-4D97-AF65-F5344CB8AC3E}">
        <p14:creationId xmlns:p14="http://schemas.microsoft.com/office/powerpoint/2010/main" val="2856165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618518"/>
            <a:ext cx="10201501" cy="1478570"/>
          </a:xfrm>
        </p:spPr>
        <p:txBody>
          <a:bodyPr>
            <a:normAutofit/>
          </a:bodyPr>
          <a:lstStyle/>
          <a:p>
            <a:r>
              <a:rPr lang="en-US" dirty="0"/>
              <a:t>We treat the soil well because it’s the right thing to do, not because we expect a payback</a:t>
            </a:r>
          </a:p>
        </p:txBody>
      </p:sp>
      <p:pic>
        <p:nvPicPr>
          <p:cNvPr id="4" name="Content Placeholder 3"/>
          <p:cNvPicPr>
            <a:picLocks noGrp="1" noChangeAspect="1"/>
          </p:cNvPicPr>
          <p:nvPr>
            <p:ph idx="1"/>
          </p:nvPr>
        </p:nvPicPr>
        <p:blipFill>
          <a:blip r:embed="rId2"/>
          <a:stretch>
            <a:fillRect/>
          </a:stretch>
        </p:blipFill>
        <p:spPr>
          <a:xfrm>
            <a:off x="3479504" y="2249488"/>
            <a:ext cx="5904935" cy="3998912"/>
          </a:xfrm>
          <a:prstGeom prst="rect">
            <a:avLst/>
          </a:prstGeom>
        </p:spPr>
      </p:pic>
    </p:spTree>
    <p:extLst>
      <p:ext uri="{BB962C8B-B14F-4D97-AF65-F5344CB8AC3E}">
        <p14:creationId xmlns:p14="http://schemas.microsoft.com/office/powerpoint/2010/main" val="2749672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Connect the nodes and strands</a:t>
            </a:r>
          </a:p>
        </p:txBody>
      </p:sp>
      <p:sp>
        <p:nvSpPr>
          <p:cNvPr id="3" name="Content Placeholder 2"/>
          <p:cNvSpPr>
            <a:spLocks noGrp="1"/>
          </p:cNvSpPr>
          <p:nvPr>
            <p:ph idx="1"/>
          </p:nvPr>
        </p:nvSpPr>
        <p:spPr/>
        <p:txBody>
          <a:bodyPr/>
          <a:lstStyle/>
          <a:p>
            <a:pPr marL="0" indent="0">
              <a:buNone/>
            </a:pPr>
            <a:r>
              <a:rPr lang="en-US" dirty="0"/>
              <a:t>“We abuse land because we see it as a commodity belonging to us. When we see land as a community to which we belong, we may begin to use it with love and respect.” </a:t>
            </a:r>
          </a:p>
          <a:p>
            <a:r>
              <a:rPr lang="en-US" dirty="0"/>
              <a:t>― Aldo Leopold</a:t>
            </a:r>
          </a:p>
        </p:txBody>
      </p:sp>
    </p:spTree>
    <p:extLst>
      <p:ext uri="{BB962C8B-B14F-4D97-AF65-F5344CB8AC3E}">
        <p14:creationId xmlns:p14="http://schemas.microsoft.com/office/powerpoint/2010/main" val="3191022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structure is fragile and easily crushed</a:t>
            </a:r>
          </a:p>
        </p:txBody>
      </p:sp>
      <p:pic>
        <p:nvPicPr>
          <p:cNvPr id="4" name="Content Placeholder 3"/>
          <p:cNvPicPr>
            <a:picLocks noGrp="1" noChangeAspect="1"/>
          </p:cNvPicPr>
          <p:nvPr>
            <p:ph idx="1"/>
          </p:nvPr>
        </p:nvPicPr>
        <p:blipFill>
          <a:blip r:embed="rId2"/>
          <a:stretch>
            <a:fillRect/>
          </a:stretch>
        </p:blipFill>
        <p:spPr>
          <a:xfrm>
            <a:off x="1184955" y="1814059"/>
            <a:ext cx="3066529" cy="3861209"/>
          </a:xfrm>
          <a:prstGeom prst="rect">
            <a:avLst/>
          </a:prstGeom>
        </p:spPr>
      </p:pic>
      <p:pic>
        <p:nvPicPr>
          <p:cNvPr id="5" name="Picture 4"/>
          <p:cNvPicPr>
            <a:picLocks noChangeAspect="1"/>
          </p:cNvPicPr>
          <p:nvPr/>
        </p:nvPicPr>
        <p:blipFill>
          <a:blip r:embed="rId3"/>
          <a:stretch>
            <a:fillRect/>
          </a:stretch>
        </p:blipFill>
        <p:spPr>
          <a:xfrm>
            <a:off x="4556665" y="1814059"/>
            <a:ext cx="4826512" cy="3861209"/>
          </a:xfrm>
          <a:prstGeom prst="rect">
            <a:avLst/>
          </a:prstGeom>
        </p:spPr>
      </p:pic>
      <p:sp>
        <p:nvSpPr>
          <p:cNvPr id="6" name="TextBox 5"/>
          <p:cNvSpPr txBox="1"/>
          <p:nvPr/>
        </p:nvSpPr>
        <p:spPr>
          <a:xfrm>
            <a:off x="4963886" y="5878286"/>
            <a:ext cx="5290457" cy="369332"/>
          </a:xfrm>
          <a:prstGeom prst="rect">
            <a:avLst/>
          </a:prstGeom>
          <a:noFill/>
        </p:spPr>
        <p:txBody>
          <a:bodyPr wrap="square" rtlCol="0">
            <a:spAutoFit/>
          </a:bodyPr>
          <a:lstStyle/>
          <a:p>
            <a:r>
              <a:rPr lang="en-US" dirty="0"/>
              <a:t>Yet we run all over it with really heavy machinery</a:t>
            </a:r>
          </a:p>
        </p:txBody>
      </p:sp>
    </p:spTree>
    <p:extLst>
      <p:ext uri="{BB962C8B-B14F-4D97-AF65-F5344CB8AC3E}">
        <p14:creationId xmlns:p14="http://schemas.microsoft.com/office/powerpoint/2010/main" val="3016725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We’ve been treating our soil like dirt</a:t>
            </a:r>
          </a:p>
        </p:txBody>
      </p:sp>
      <p:pic>
        <p:nvPicPr>
          <p:cNvPr id="4" name="Content Placeholder 3"/>
          <p:cNvPicPr>
            <a:picLocks noGrp="1" noChangeAspect="1"/>
          </p:cNvPicPr>
          <p:nvPr>
            <p:ph idx="1"/>
          </p:nvPr>
        </p:nvPicPr>
        <p:blipFill>
          <a:blip r:embed="rId2"/>
          <a:stretch>
            <a:fillRect/>
          </a:stretch>
        </p:blipFill>
        <p:spPr>
          <a:xfrm>
            <a:off x="2481943" y="1893336"/>
            <a:ext cx="3323858" cy="4089144"/>
          </a:xfrm>
          <a:prstGeom prst="rect">
            <a:avLst/>
          </a:prstGeom>
        </p:spPr>
      </p:pic>
      <p:sp>
        <p:nvSpPr>
          <p:cNvPr id="5" name="TextBox 4"/>
          <p:cNvSpPr txBox="1"/>
          <p:nvPr/>
        </p:nvSpPr>
        <p:spPr>
          <a:xfrm>
            <a:off x="6596743" y="2351314"/>
            <a:ext cx="4005943" cy="1815882"/>
          </a:xfrm>
          <a:prstGeom prst="rect">
            <a:avLst/>
          </a:prstGeom>
          <a:noFill/>
        </p:spPr>
        <p:txBody>
          <a:bodyPr wrap="square" rtlCol="0">
            <a:spAutoFit/>
          </a:bodyPr>
          <a:lstStyle/>
          <a:p>
            <a:r>
              <a:rPr lang="en-US" sz="2800" dirty="0"/>
              <a:t>Just a physical structure to hold a plant in place while we add nutrients to the soil to make the plant grow.</a:t>
            </a:r>
          </a:p>
        </p:txBody>
      </p:sp>
    </p:spTree>
    <p:extLst>
      <p:ext uri="{BB962C8B-B14F-4D97-AF65-F5344CB8AC3E}">
        <p14:creationId xmlns:p14="http://schemas.microsoft.com/office/powerpoint/2010/main" val="3669793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618518"/>
            <a:ext cx="9066211" cy="480548"/>
          </a:xfrm>
        </p:spPr>
        <p:txBody>
          <a:bodyPr>
            <a:normAutofit fontScale="90000"/>
          </a:bodyPr>
          <a:lstStyle/>
          <a:p>
            <a:r>
              <a:rPr lang="en-US" dirty="0"/>
              <a:t> Soil sediment &amp; Nutrient runoff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6600" y="1371600"/>
            <a:ext cx="5768340" cy="4114800"/>
          </a:xfrm>
        </p:spPr>
      </p:pic>
      <p:sp>
        <p:nvSpPr>
          <p:cNvPr id="5" name="TextBox 4"/>
          <p:cNvSpPr txBox="1"/>
          <p:nvPr/>
        </p:nvSpPr>
        <p:spPr>
          <a:xfrm>
            <a:off x="3352800" y="5758934"/>
            <a:ext cx="4800600" cy="369332"/>
          </a:xfrm>
          <a:prstGeom prst="rect">
            <a:avLst/>
          </a:prstGeom>
          <a:noFill/>
        </p:spPr>
        <p:txBody>
          <a:bodyPr wrap="square" rtlCol="0">
            <a:spAutoFit/>
          </a:bodyPr>
          <a:lstStyle/>
          <a:p>
            <a:r>
              <a:rPr lang="en-US" dirty="0"/>
              <a:t>Bay of Green Bay after a spring rainstorm </a:t>
            </a:r>
          </a:p>
        </p:txBody>
      </p:sp>
    </p:spTree>
    <p:extLst>
      <p:ext uri="{BB962C8B-B14F-4D97-AF65-F5344CB8AC3E}">
        <p14:creationId xmlns:p14="http://schemas.microsoft.com/office/powerpoint/2010/main" val="1638684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Soil – splashes up and off fields</a:t>
            </a:r>
          </a:p>
        </p:txBody>
      </p:sp>
      <p:pic>
        <p:nvPicPr>
          <p:cNvPr id="6" name="Content Placeholder 5" descr="dropImpact.jpg"/>
          <p:cNvPicPr>
            <a:picLocks noGrp="1" noChangeAspect="1"/>
          </p:cNvPicPr>
          <p:nvPr>
            <p:ph idx="1"/>
          </p:nvPr>
        </p:nvPicPr>
        <p:blipFill>
          <a:blip r:embed="rId2" cstate="print"/>
          <a:stretch>
            <a:fillRect/>
          </a:stretch>
        </p:blipFill>
        <p:spPr>
          <a:xfrm>
            <a:off x="2927826" y="1600201"/>
            <a:ext cx="6336348" cy="4525963"/>
          </a:xfrm>
        </p:spPr>
      </p:pic>
    </p:spTree>
    <p:extLst>
      <p:ext uri="{BB962C8B-B14F-4D97-AF65-F5344CB8AC3E}">
        <p14:creationId xmlns:p14="http://schemas.microsoft.com/office/powerpoint/2010/main" val="3663583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rnerstream.jpg"/>
          <p:cNvPicPr>
            <a:picLocks noGrp="1" noChangeAspect="1"/>
          </p:cNvPicPr>
          <p:nvPr>
            <p:ph idx="1"/>
          </p:nvPr>
        </p:nvPicPr>
        <p:blipFill>
          <a:blip r:embed="rId2" cstate="print"/>
          <a:stretch>
            <a:fillRect/>
          </a:stretch>
        </p:blipFill>
        <p:spPr>
          <a:xfrm>
            <a:off x="3505200" y="2012610"/>
            <a:ext cx="5183346" cy="3702390"/>
          </a:xfrm>
        </p:spPr>
      </p:pic>
      <p:sp>
        <p:nvSpPr>
          <p:cNvPr id="5" name="TextBox 4"/>
          <p:cNvSpPr txBox="1"/>
          <p:nvPr/>
        </p:nvSpPr>
        <p:spPr>
          <a:xfrm>
            <a:off x="2895600" y="457200"/>
            <a:ext cx="5943600" cy="1477328"/>
          </a:xfrm>
          <a:prstGeom prst="rect">
            <a:avLst/>
          </a:prstGeom>
          <a:noFill/>
        </p:spPr>
        <p:txBody>
          <a:bodyPr wrap="square" rtlCol="0">
            <a:spAutoFit/>
          </a:bodyPr>
          <a:lstStyle/>
          <a:p>
            <a:r>
              <a:rPr lang="en-US" dirty="0"/>
              <a:t>Studies in our region show that  on average: </a:t>
            </a:r>
          </a:p>
          <a:p>
            <a:r>
              <a:rPr lang="en-US" dirty="0"/>
              <a:t>-    70% of the problem  erosion and nutrient runoff occur</a:t>
            </a:r>
          </a:p>
          <a:p>
            <a:pPr marL="285750" indent="-285750">
              <a:buFontTx/>
              <a:buChar char="-"/>
            </a:pPr>
            <a:r>
              <a:rPr lang="en-US" dirty="0"/>
              <a:t>in just 17 days in spring </a:t>
            </a:r>
          </a:p>
          <a:p>
            <a:pPr marL="285750" indent="-285750">
              <a:buFontTx/>
              <a:buChar char="-"/>
            </a:pPr>
            <a:r>
              <a:rPr lang="en-US" dirty="0"/>
              <a:t>when there is no crop growing </a:t>
            </a:r>
          </a:p>
          <a:p>
            <a:pPr marL="285750" indent="-285750">
              <a:buFontTx/>
              <a:buChar char="-"/>
            </a:pPr>
            <a:r>
              <a:rPr lang="en-US" dirty="0"/>
              <a:t>to cover and protect the soil</a:t>
            </a:r>
          </a:p>
        </p:txBody>
      </p:sp>
    </p:spTree>
    <p:extLst>
      <p:ext uri="{BB962C8B-B14F-4D97-AF65-F5344CB8AC3E}">
        <p14:creationId xmlns:p14="http://schemas.microsoft.com/office/powerpoint/2010/main" val="396268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221</TotalTime>
  <Words>1647</Words>
  <Application>Microsoft Macintosh PowerPoint</Application>
  <PresentationFormat>Widescreen</PresentationFormat>
  <Paragraphs>315</Paragraphs>
  <Slides>46</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Century</vt:lpstr>
      <vt:lpstr>Lucida Sans</vt:lpstr>
      <vt:lpstr>Tw Cen MT</vt:lpstr>
      <vt:lpstr>Wingdings</vt:lpstr>
      <vt:lpstr>Circuit</vt:lpstr>
      <vt:lpstr>PowerPoint Presentation</vt:lpstr>
      <vt:lpstr>PowerPoint Presentation</vt:lpstr>
      <vt:lpstr>Soil</vt:lpstr>
      <vt:lpstr>Soil:  when we eat plant or animal life arising from soil, we bring the external environment intimately inside of us, through a tube called guts.</vt:lpstr>
      <vt:lpstr>Soil structure is fragile and easily crushed</vt:lpstr>
      <vt:lpstr>We’ve been treating our soil like dirt</vt:lpstr>
      <vt:lpstr> Soil sediment &amp; Nutrient runoff </vt:lpstr>
      <vt:lpstr>Soil – splashes up and off fields</vt:lpstr>
      <vt:lpstr>PowerPoint Presentation</vt:lpstr>
      <vt:lpstr>Unprotected, newly planted fields cause the problems.</vt:lpstr>
      <vt:lpstr>Erosions and flooding are a result of upstream fields’ inability to soak up rains</vt:lpstr>
      <vt:lpstr>Soil and sediment are often laden with manure and nutrients</vt:lpstr>
      <vt:lpstr>PowerPoint Presentation</vt:lpstr>
      <vt:lpstr>We’ve been treating our soil like dirt</vt:lpstr>
      <vt:lpstr>Keep the soil covered year round</vt:lpstr>
      <vt:lpstr>Balance soil Health – don’t forget the biology!</vt:lpstr>
      <vt:lpstr>Keep living roots in the soil year-round</vt:lpstr>
      <vt:lpstr>PowerPoint Presentation</vt:lpstr>
      <vt:lpstr>PowerPoint Presentation</vt:lpstr>
      <vt:lpstr>PowerPoint Presentation</vt:lpstr>
      <vt:lpstr>PowerPoint Presentation</vt:lpstr>
      <vt:lpstr>Cation  Exchange</vt:lpstr>
      <vt:lpstr>The more structure, the more pore space</vt:lpstr>
      <vt:lpstr>The Rhizosphere:  “The Nectar of Roots”</vt:lpstr>
      <vt:lpstr>Rhizosphere</vt:lpstr>
      <vt:lpstr>Glomualin Properties</vt:lpstr>
      <vt:lpstr>PowerPoint Presentation</vt:lpstr>
      <vt:lpstr>PowerPoint Presentation</vt:lpstr>
      <vt:lpstr>PowerPoint Presentation</vt:lpstr>
      <vt:lpstr>FORMULA FOR SOIL BUILDING – increase OM! </vt:lpstr>
      <vt:lpstr>USDA estimates for the value of organic matter</vt:lpstr>
      <vt:lpstr>Even if you don’t care about soil</vt:lpstr>
      <vt:lpstr>Our organic corn meets county averages every year</vt:lpstr>
      <vt:lpstr>Keeping the land covered with perennial plants all year long is ideal for raising OM.</vt:lpstr>
      <vt:lpstr>Cover crops – sewn after corn harvest keep the soil covered!</vt:lpstr>
      <vt:lpstr>Grow your own Nitrogen, don’t buy it!</vt:lpstr>
      <vt:lpstr>Nitrogen Fertilizers</vt:lpstr>
      <vt:lpstr>Nitrogen Cycle</vt:lpstr>
      <vt:lpstr>Nitrogen Cycle</vt:lpstr>
      <vt:lpstr>Nitrogen Cycle</vt:lpstr>
      <vt:lpstr>Organic farmers grow our own nitrogen</vt:lpstr>
      <vt:lpstr>Nitrogen fertilizers</vt:lpstr>
      <vt:lpstr>Nitrogen sources  on our farm used to grow organic corn</vt:lpstr>
      <vt:lpstr>Nitrogen value</vt:lpstr>
      <vt:lpstr>We treat the soil well because it’s the right thing to do, not because we expect a payback</vt:lpstr>
      <vt:lpstr>Connect the nodes and strands</vt:lpstr>
    </vt:vector>
  </TitlesOfParts>
  <Company>NWTC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Dantoin, Valerie L.</dc:creator>
  <cp:lastModifiedBy>Beth, Roxanne H.</cp:lastModifiedBy>
  <cp:revision>27</cp:revision>
  <dcterms:created xsi:type="dcterms:W3CDTF">2015-04-16T01:45:49Z</dcterms:created>
  <dcterms:modified xsi:type="dcterms:W3CDTF">2021-02-22T21:06:04Z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7838be-d265-4e35-82ad-35295101f73e_Enabled">
    <vt:lpwstr>true</vt:lpwstr>
  </property>
  <property fmtid="{D5CDD505-2E9C-101B-9397-08002B2CF9AE}" pid="3" name="MSIP_Label_167838be-d265-4e35-82ad-35295101f73e_SetDate">
    <vt:lpwstr>2021-02-21T00:15:39Z</vt:lpwstr>
  </property>
  <property fmtid="{D5CDD505-2E9C-101B-9397-08002B2CF9AE}" pid="4" name="MSIP_Label_167838be-d265-4e35-82ad-35295101f73e_Method">
    <vt:lpwstr>Standard</vt:lpwstr>
  </property>
  <property fmtid="{D5CDD505-2E9C-101B-9397-08002B2CF9AE}" pid="5" name="MSIP_Label_167838be-d265-4e35-82ad-35295101f73e_Name">
    <vt:lpwstr>Public</vt:lpwstr>
  </property>
  <property fmtid="{D5CDD505-2E9C-101B-9397-08002B2CF9AE}" pid="6" name="MSIP_Label_167838be-d265-4e35-82ad-35295101f73e_SiteId">
    <vt:lpwstr>00d501fb-5a68-42d6-b3d8-e8b2f16906d4</vt:lpwstr>
  </property>
  <property fmtid="{D5CDD505-2E9C-101B-9397-08002B2CF9AE}" pid="7" name="MSIP_Label_167838be-d265-4e35-82ad-35295101f73e_ActionId">
    <vt:lpwstr>393ca3ed-dcb0-483b-b7e3-6ef1953ba216</vt:lpwstr>
  </property>
  <property fmtid="{D5CDD505-2E9C-101B-9397-08002B2CF9AE}" pid="8" name="MSIP_Label_167838be-d265-4e35-82ad-35295101f73e_ContentBits">
    <vt:lpwstr>0</vt:lpwstr>
  </property>
</Properties>
</file>