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9" r:id="rId1"/>
  </p:sldMasterIdLst>
  <p:notesMasterIdLst>
    <p:notesMasterId r:id="rId21"/>
  </p:notesMasterIdLst>
  <p:handoutMasterIdLst>
    <p:handoutMasterId r:id="rId22"/>
  </p:handoutMasterIdLst>
  <p:sldIdLst>
    <p:sldId id="258" r:id="rId2"/>
    <p:sldId id="261" r:id="rId3"/>
    <p:sldId id="263" r:id="rId4"/>
    <p:sldId id="290" r:id="rId5"/>
    <p:sldId id="292" r:id="rId6"/>
    <p:sldId id="289" r:id="rId7"/>
    <p:sldId id="264" r:id="rId8"/>
    <p:sldId id="291" r:id="rId9"/>
    <p:sldId id="297" r:id="rId10"/>
    <p:sldId id="293" r:id="rId11"/>
    <p:sldId id="294" r:id="rId12"/>
    <p:sldId id="298" r:id="rId13"/>
    <p:sldId id="299" r:id="rId14"/>
    <p:sldId id="300" r:id="rId15"/>
    <p:sldId id="302" r:id="rId16"/>
    <p:sldId id="295" r:id="rId17"/>
    <p:sldId id="296" r:id="rId18"/>
    <p:sldId id="301" r:id="rId19"/>
    <p:sldId id="288" r:id="rId20"/>
  </p:sldIdLst>
  <p:sldSz cx="12192000" cy="6858000"/>
  <p:notesSz cx="7102475" cy="9388475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562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9C5C72F-87D9-4337-AA3F-B402CE9266C4}" type="datetimeFigureOut">
              <a:rPr lang="en-US" smtClean="0"/>
              <a:t>1/29/2024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E4E0AFEC-1CB1-4371-89B6-CF304C7477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3998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79" cy="4224814"/>
          </a:xfrm>
          <a:prstGeom prst="rect">
            <a:avLst/>
          </a:prstGeom>
        </p:spPr>
        <p:txBody>
          <a:bodyPr lIns="94213" tIns="94213" rIns="94213" bIns="94213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248693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79" cy="359543"/>
          </a:xfrm>
          <a:prstGeom prst="rect">
            <a:avLst/>
          </a:prstGeom>
        </p:spPr>
        <p:txBody>
          <a:bodyPr lIns="94213" tIns="94213" rIns="94213" bIns="94213" anchor="t" anchorCtr="0">
            <a:sp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42078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79" cy="359543"/>
          </a:xfrm>
          <a:prstGeom prst="rect">
            <a:avLst/>
          </a:prstGeom>
        </p:spPr>
        <p:txBody>
          <a:bodyPr lIns="94213" tIns="94213" rIns="94213" bIns="94213" anchor="t" anchorCtr="0">
            <a:sp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547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79" cy="359543"/>
          </a:xfrm>
          <a:prstGeom prst="rect">
            <a:avLst/>
          </a:prstGeom>
        </p:spPr>
        <p:txBody>
          <a:bodyPr lIns="94213" tIns="94213" rIns="94213" bIns="94213" anchor="t" anchorCtr="0">
            <a:sp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49900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79" cy="359543"/>
          </a:xfrm>
          <a:prstGeom prst="rect">
            <a:avLst/>
          </a:prstGeom>
        </p:spPr>
        <p:txBody>
          <a:bodyPr lIns="94213" tIns="94213" rIns="94213" bIns="94213" anchor="t" anchorCtr="0">
            <a:sp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70547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79" cy="359543"/>
          </a:xfrm>
          <a:prstGeom prst="rect">
            <a:avLst/>
          </a:prstGeom>
        </p:spPr>
        <p:txBody>
          <a:bodyPr lIns="94213" tIns="94213" rIns="94213" bIns="94213" anchor="t" anchorCtr="0">
            <a:sp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79427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79" cy="359543"/>
          </a:xfrm>
          <a:prstGeom prst="rect">
            <a:avLst/>
          </a:prstGeom>
        </p:spPr>
        <p:txBody>
          <a:bodyPr lIns="94213" tIns="94213" rIns="94213" bIns="94213" anchor="t" anchorCtr="0">
            <a:sp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05978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1EFF-6775-4145-A1A3-1E06BF5B22E7}" type="datetimeFigureOut">
              <a:rPr lang="en-US" smtClean="0"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1386D-DE94-4622-B446-63CC04BFA0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77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1EFF-6775-4145-A1A3-1E06BF5B22E7}" type="datetimeFigureOut">
              <a:rPr lang="en-US" smtClean="0"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1386D-DE94-4622-B446-63CC04BFA0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463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1EFF-6775-4145-A1A3-1E06BF5B22E7}" type="datetimeFigureOut">
              <a:rPr lang="en-US" smtClean="0"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1386D-DE94-4622-B446-63CC04BFA0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196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0633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3260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6256364" y="1600200"/>
            <a:ext cx="53260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9305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1EFF-6775-4145-A1A3-1E06BF5B22E7}" type="datetimeFigureOut">
              <a:rPr lang="en-US" smtClean="0"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1386D-DE94-4622-B446-63CC04BFA0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057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1EFF-6775-4145-A1A3-1E06BF5B22E7}" type="datetimeFigureOut">
              <a:rPr lang="en-US" smtClean="0"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1386D-DE94-4622-B446-63CC04BFA0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588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1EFF-6775-4145-A1A3-1E06BF5B22E7}" type="datetimeFigureOut">
              <a:rPr lang="en-US" smtClean="0"/>
              <a:t>1/29/2024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1386D-DE94-4622-B446-63CC04BFA0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565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1EFF-6775-4145-A1A3-1E06BF5B22E7}" type="datetimeFigureOut">
              <a:rPr lang="en-US" smtClean="0"/>
              <a:t>1/29/2024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1386D-DE94-4622-B446-63CC04BFA0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675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1EFF-6775-4145-A1A3-1E06BF5B22E7}" type="datetimeFigureOut">
              <a:rPr lang="en-US" smtClean="0"/>
              <a:t>1/29/2024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1386D-DE94-4622-B446-63CC04BFA0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039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1EFF-6775-4145-A1A3-1E06BF5B22E7}" type="datetimeFigureOut">
              <a:rPr lang="en-US" smtClean="0"/>
              <a:t>1/29/2024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1386D-DE94-4622-B446-63CC04BFA0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427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1EFF-6775-4145-A1A3-1E06BF5B22E7}" type="datetimeFigureOut">
              <a:rPr lang="en-US" smtClean="0"/>
              <a:t>1/29/2024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1386D-DE94-4622-B446-63CC04BFA0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603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1EFF-6775-4145-A1A3-1E06BF5B22E7}" type="datetimeFigureOut">
              <a:rPr lang="en-US" smtClean="0"/>
              <a:t>1/29/2024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1386D-DE94-4622-B446-63CC04BFA0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163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51EFF-6775-4145-A1A3-1E06BF5B22E7}" type="datetimeFigureOut">
              <a:rPr lang="en-US" smtClean="0"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1386D-DE94-4622-B446-63CC04BFA0F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22081" y="6538914"/>
            <a:ext cx="61478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Native Plants for Farms &amp; Everywhere Else Delaware Valley Ramps 2-8-24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062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delawarevalleyramps.com" TargetMode="External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hyperlink" Target="www.delawarevalleyramps.com" TargetMode="External"/><Relationship Id="rId5" Type="http://schemas.openxmlformats.org/officeDocument/2006/relationships/hyperlink" Target="https://ramps-u-pick.eventbrite.com/" TargetMode="External"/><Relationship Id="rId4" Type="http://schemas.openxmlformats.org/officeDocument/2006/relationships/hyperlink" Target="http://www.delawarevalleyramp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132375" y="5297567"/>
            <a:ext cx="5453699" cy="952025"/>
          </a:xfrm>
          <a:prstGeom prst="rect">
            <a:avLst/>
          </a:prstGeom>
        </p:spPr>
        <p:txBody>
          <a:bodyPr vert="horz" lIns="91425" tIns="91425" rIns="91425" bIns="91425" rtlCol="0" anchor="t" anchorCtr="0">
            <a:spAutoFit/>
          </a:bodyPr>
          <a:lstStyle/>
          <a:p>
            <a:pPr lvl="0" algn="ctr" rtl="0">
              <a:buNone/>
            </a:pPr>
            <a:r>
              <a:rPr lang="en" sz="2400" b="1" dirty="0">
                <a:solidFill>
                  <a:schemeClr val="lt1"/>
                </a:solidFill>
              </a:rPr>
              <a:t>On the Delaware River</a:t>
            </a:r>
          </a:p>
          <a:p>
            <a:pPr algn="ctr">
              <a:buNone/>
            </a:pPr>
            <a:r>
              <a:rPr lang="en" sz="2400" b="1" dirty="0">
                <a:solidFill>
                  <a:schemeClr val="lt1"/>
                </a:solidFill>
              </a:rPr>
              <a:t>North of Equinunk, PA.</a:t>
            </a:r>
          </a:p>
        </p:txBody>
      </p:sp>
      <p:sp>
        <p:nvSpPr>
          <p:cNvPr id="2" name="Rectangle 1"/>
          <p:cNvSpPr/>
          <p:nvPr/>
        </p:nvSpPr>
        <p:spPr>
          <a:xfrm>
            <a:off x="2971800" y="228600"/>
            <a:ext cx="6096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4400" dirty="0"/>
              <a:t>Delaware Valley Ramps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3276601" y="3124201"/>
            <a:ext cx="51652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Sustainably Managing Ramp Lands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Ramps U-Pick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In 2022 we pivoted the business to an experiential model</a:t>
            </a:r>
          </a:p>
          <a:p>
            <a:r>
              <a:rPr lang="en-US" sz="2600" dirty="0"/>
              <a:t>We market to individuals and families. They purchase tickets to come and harvest up to 3 lbs of ramps on the property at a scheduled time</a:t>
            </a:r>
          </a:p>
          <a:p>
            <a:r>
              <a:rPr lang="en-US" sz="2600" dirty="0"/>
              <a:t>4 week season, 10 people per 2.5 hour time slot, 3 days a week.</a:t>
            </a:r>
          </a:p>
          <a:p>
            <a:r>
              <a:rPr lang="en-US" sz="2600" dirty="0"/>
              <a:t>Tools and training provided including washing and storing ramps. Tastes of ramp dishes and recipes provided</a:t>
            </a:r>
          </a:p>
          <a:p>
            <a:r>
              <a:rPr lang="en-US" sz="2600" dirty="0"/>
              <a:t>It was a big success, we are repeating for the third year in 2024</a:t>
            </a:r>
          </a:p>
        </p:txBody>
      </p:sp>
    </p:spTree>
    <p:extLst>
      <p:ext uri="{BB962C8B-B14F-4D97-AF65-F5344CB8AC3E}">
        <p14:creationId xmlns:p14="http://schemas.microsoft.com/office/powerpoint/2010/main" val="112538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Ramps U-Pick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5974" y="1828801"/>
            <a:ext cx="3462537" cy="42945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4996" y="1828800"/>
            <a:ext cx="4294508" cy="429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27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Managing Ramp Lands – Forest Canopy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182" y="1450619"/>
            <a:ext cx="2953272" cy="4038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1450619"/>
            <a:ext cx="4681728" cy="31333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4708" y="3258548"/>
            <a:ext cx="4275291" cy="320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7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Managing Ramp Lands – Battling Invasives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7060" y="3742150"/>
            <a:ext cx="3784600" cy="2838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6674" y="3032810"/>
            <a:ext cx="4730387" cy="3547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0330" y="1397898"/>
            <a:ext cx="5257800" cy="26709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3698" y="1400388"/>
            <a:ext cx="3557963" cy="26684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033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Managing Ramp Lands – Propagating New Ramp Plots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Ramps are propagated by bulb division, seed germination and transplants</a:t>
            </a:r>
          </a:p>
          <a:p>
            <a:r>
              <a:rPr lang="en-US" dirty="0" smtClean="0"/>
              <a:t>A healthy ramp patch has both seed germination and bulb division</a:t>
            </a:r>
          </a:p>
          <a:p>
            <a:r>
              <a:rPr lang="en-US" dirty="0" smtClean="0"/>
              <a:t>Recent research shows that about 40% of plants harvested for study on DVR property were polymorphic, meaning they were the result of seed germination</a:t>
            </a:r>
          </a:p>
          <a:p>
            <a:r>
              <a:rPr lang="en-US" dirty="0" smtClean="0"/>
              <a:t>Establishing new ramp plots through transplanting dormant bulbs is most effective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1640300"/>
            <a:ext cx="4205825" cy="48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20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Managing Ramp Lands – Propagating New Ramp Plots from Seeds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984405" y="3622475"/>
            <a:ext cx="2590801" cy="23562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8575" y="2549351"/>
            <a:ext cx="2749838" cy="2590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7307" y="1600201"/>
            <a:ext cx="3048000" cy="24601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2607" y="4242887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Rampant ramp flowers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04794" y="5257801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Ramp fruits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251104" y="6232212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Ramp seeds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81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NE SARE Grant for Ramp Sustainability Trial: Replanting Root Plates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In commercial and consumer ramp processing, leaves are often trimmed to use in one set of preparations and bulbs are trimmed of their root plate to use in other preparations. 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The </a:t>
            </a:r>
            <a:r>
              <a:rPr lang="en-US" sz="2000" dirty="0"/>
              <a:t>root plate is then discarded. 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Some </a:t>
            </a:r>
            <a:r>
              <a:rPr lang="en-US" sz="2000" dirty="0"/>
              <a:t>have suggested that the root plate may contain enough viable material to regenerate into a plant that can subsequently be harvested or left to mature into its reproductive state in 4 to 5 years.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3913" y="1442218"/>
            <a:ext cx="368686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58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NE SARE Grant for Ramp Sustainability Trial: Replanting Root Plates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7045" y="1475377"/>
            <a:ext cx="7162800" cy="511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8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NE SARE Grant for Ramp Sustainability Trial: Replanting Root Plates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8866" y="2225276"/>
            <a:ext cx="4231934" cy="3200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0" y="2225276"/>
            <a:ext cx="3581400" cy="268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53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title"/>
          </p:nvPr>
        </p:nvSpPr>
        <p:spPr>
          <a:xfrm>
            <a:off x="609600" y="734403"/>
            <a:ext cx="10972800" cy="683234"/>
          </a:xfrm>
          <a:prstGeom prst="rect">
            <a:avLst/>
          </a:prstGeom>
        </p:spPr>
        <p:txBody>
          <a:bodyPr vert="horz" lIns="91425" tIns="91425" rIns="91425" bIns="91425" rtlCol="0" anchor="b" anchorCtr="0">
            <a:spAutoFit/>
          </a:bodyPr>
          <a:lstStyle/>
          <a:p>
            <a:pPr lvl="0" rtl="0">
              <a:buNone/>
            </a:pPr>
            <a:r>
              <a:rPr lang="en"/>
              <a:t>Delaware Valley Ramps</a:t>
            </a:r>
          </a:p>
        </p:txBody>
      </p:sp>
      <p:sp>
        <p:nvSpPr>
          <p:cNvPr id="272" name="Shape 272"/>
          <p:cNvSpPr txBox="1"/>
          <p:nvPr/>
        </p:nvSpPr>
        <p:spPr>
          <a:xfrm>
            <a:off x="2254776" y="1686400"/>
            <a:ext cx="7832699" cy="6052396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lvl="0" rtl="0">
              <a:lnSpc>
                <a:spcPct val="115000"/>
              </a:lnSpc>
              <a:buNone/>
            </a:pPr>
            <a:r>
              <a:rPr lang="en" sz="2400" dirty="0"/>
              <a:t>5476 Hancock Hwy.</a:t>
            </a:r>
          </a:p>
          <a:p>
            <a:pPr lvl="0" rtl="0">
              <a:lnSpc>
                <a:spcPct val="115000"/>
              </a:lnSpc>
              <a:buNone/>
            </a:pPr>
            <a:r>
              <a:rPr lang="en" sz="2400" dirty="0"/>
              <a:t>Equinunk, PA </a:t>
            </a:r>
          </a:p>
          <a:p>
            <a:pPr lvl="0" rtl="0">
              <a:lnSpc>
                <a:spcPct val="115000"/>
              </a:lnSpc>
              <a:buNone/>
            </a:pPr>
            <a:r>
              <a:rPr lang="en" sz="2400" dirty="0"/>
              <a:t>18417</a:t>
            </a:r>
          </a:p>
          <a:p>
            <a:endParaRPr lang="en" sz="2400" dirty="0"/>
          </a:p>
          <a:p>
            <a:pPr lvl="0" rtl="0">
              <a:lnSpc>
                <a:spcPct val="115000"/>
              </a:lnSpc>
              <a:buNone/>
            </a:pPr>
            <a:r>
              <a:rPr lang="en" sz="2400" dirty="0"/>
              <a:t>570 224 0580</a:t>
            </a:r>
          </a:p>
          <a:p>
            <a:endParaRPr lang="en" sz="2400" dirty="0"/>
          </a:p>
          <a:p>
            <a:pPr lvl="0" rtl="0">
              <a:lnSpc>
                <a:spcPct val="115000"/>
              </a:lnSpc>
              <a:buNone/>
            </a:pPr>
            <a:r>
              <a:rPr lang="en" sz="1800" u="sng" dirty="0">
                <a:solidFill>
                  <a:schemeClr val="hlink"/>
                </a:solidFill>
                <a:hlinkClick r:id="rId3"/>
              </a:rPr>
              <a:t>info@delawarevalleyramps.com</a:t>
            </a:r>
            <a:endParaRPr lang="en" sz="1800" u="sng" dirty="0">
              <a:solidFill>
                <a:schemeClr val="hlink"/>
              </a:solidFill>
              <a:hlinkClick r:id="rId3"/>
            </a:endParaRPr>
          </a:p>
          <a:p>
            <a:endParaRPr lang="en" sz="1800" u="sng" dirty="0">
              <a:solidFill>
                <a:schemeClr val="hlink"/>
              </a:solidFill>
              <a:hlinkClick r:id="rId3"/>
            </a:endParaRPr>
          </a:p>
          <a:p>
            <a:pPr lvl="0" rtl="0">
              <a:lnSpc>
                <a:spcPct val="115000"/>
              </a:lnSpc>
              <a:buNone/>
            </a:pPr>
            <a:r>
              <a:rPr lang="en" sz="1800" u="sng" dirty="0">
                <a:solidFill>
                  <a:schemeClr val="hlink"/>
                </a:solidFill>
                <a:hlinkClick r:id="rId4"/>
              </a:rPr>
              <a:t>www.delawarevalleyramps.com</a:t>
            </a:r>
            <a:endParaRPr lang="en" sz="1800" u="sng" dirty="0">
              <a:solidFill>
                <a:schemeClr val="hlink"/>
              </a:solidFill>
            </a:endParaRPr>
          </a:p>
          <a:p>
            <a:pPr lvl="0" rtl="0">
              <a:lnSpc>
                <a:spcPct val="115000"/>
              </a:lnSpc>
              <a:buNone/>
            </a:pPr>
            <a:endParaRPr lang="en" sz="1800" u="sng" dirty="0">
              <a:solidFill>
                <a:schemeClr val="hlink"/>
              </a:solidFill>
            </a:endParaRPr>
          </a:p>
          <a:p>
            <a:pPr lvl="0">
              <a:lnSpc>
                <a:spcPct val="115000"/>
              </a:lnSpc>
            </a:pPr>
            <a:r>
              <a:rPr lang="en-US" sz="1800" dirty="0">
                <a:hlinkClick r:id="rId5"/>
              </a:rPr>
              <a:t>https</a:t>
            </a:r>
            <a:r>
              <a:rPr lang="en-US" sz="1800" dirty="0">
                <a:hlinkClick r:id="rId5"/>
              </a:rPr>
              <a:t>://ramps-u-pick.eventbrite.com</a:t>
            </a:r>
            <a:endParaRPr lang="en" sz="1800" u="sng" dirty="0">
              <a:solidFill>
                <a:schemeClr val="hlink"/>
              </a:solidFill>
              <a:hlinkClick r:id="rId6"/>
            </a:endParaRPr>
          </a:p>
          <a:p>
            <a:endParaRPr lang="en" sz="1800" u="sng" dirty="0">
              <a:solidFill>
                <a:schemeClr val="hlink"/>
              </a:solidFill>
              <a:hlinkClick r:id="rId6"/>
            </a:endParaRPr>
          </a:p>
          <a:p>
            <a:endParaRPr lang="en" sz="1800" u="sng" dirty="0">
              <a:solidFill>
                <a:schemeClr val="hlink"/>
              </a:solidFill>
              <a:hlinkClick r:id="rId6"/>
            </a:endParaRPr>
          </a:p>
          <a:p>
            <a:pPr lvl="0" algn="ctr" rtl="0">
              <a:lnSpc>
                <a:spcPct val="115000"/>
              </a:lnSpc>
              <a:buNone/>
            </a:pPr>
            <a:r>
              <a:rPr lang="en" i="1" dirty="0"/>
              <a:t>All content and images copyright </a:t>
            </a:r>
            <a:r>
              <a:rPr lang="en" i="1" dirty="0"/>
              <a:t>2007-2024, </a:t>
            </a:r>
            <a:r>
              <a:rPr lang="en" i="1" dirty="0"/>
              <a:t>Delaware Valley Ramps, except where noted.</a:t>
            </a:r>
          </a:p>
          <a:p>
            <a:endParaRPr lang="en" i="1" dirty="0"/>
          </a:p>
          <a:p>
            <a:endParaRPr lang="en" i="1" dirty="0"/>
          </a:p>
          <a:p>
            <a:endParaRPr lang="en" i="1" dirty="0"/>
          </a:p>
          <a:p>
            <a:endParaRPr lang="en" i="1" dirty="0"/>
          </a:p>
          <a:p>
            <a:endParaRPr lang="en" i="1" dirty="0"/>
          </a:p>
        </p:txBody>
      </p:sp>
      <p:sp>
        <p:nvSpPr>
          <p:cNvPr id="273" name="Shape 273"/>
          <p:cNvSpPr/>
          <p:nvPr/>
        </p:nvSpPr>
        <p:spPr>
          <a:xfrm>
            <a:off x="5841274" y="2143601"/>
            <a:ext cx="4209840" cy="3294377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609600" y="734403"/>
            <a:ext cx="10972800" cy="683234"/>
          </a:xfrm>
          <a:prstGeom prst="rect">
            <a:avLst/>
          </a:prstGeom>
        </p:spPr>
        <p:txBody>
          <a:bodyPr vert="horz" lIns="91425" tIns="91425" rIns="91425" bIns="91425" rtlCol="0" anchor="b" anchorCtr="0">
            <a:spAutoFit/>
          </a:bodyPr>
          <a:lstStyle/>
          <a:p>
            <a:pPr>
              <a:buNone/>
            </a:pPr>
            <a:r>
              <a:rPr lang="en">
                <a:solidFill>
                  <a:schemeClr val="lt1"/>
                </a:solidFill>
              </a:rPr>
              <a:t>The Property</a:t>
            </a:r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601800" y="5549001"/>
            <a:ext cx="6916375" cy="1034099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 dirty="0"/>
              <a:t>20 acres of </a:t>
            </a:r>
            <a:r>
              <a:rPr lang="en" sz="2400" dirty="0"/>
              <a:t>mature sweet decidiuous hardwoods Delaware </a:t>
            </a:r>
            <a:r>
              <a:rPr lang="en" sz="2400" dirty="0"/>
              <a:t>River Valley </a:t>
            </a:r>
            <a:r>
              <a:rPr lang="en" sz="2400" dirty="0"/>
              <a:t>properties</a:t>
            </a:r>
            <a:endParaRPr lang="en" sz="24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609600" y="734403"/>
            <a:ext cx="10972800" cy="683234"/>
          </a:xfrm>
          <a:prstGeom prst="rect">
            <a:avLst/>
          </a:prstGeom>
        </p:spPr>
        <p:txBody>
          <a:bodyPr vert="horz" lIns="91425" tIns="91425" rIns="91425" bIns="91425" rtlCol="0" anchor="b" anchorCtr="0">
            <a:spAutoFit/>
          </a:bodyPr>
          <a:lstStyle/>
          <a:p>
            <a:pPr lvl="0" rtl="0">
              <a:buNone/>
            </a:pPr>
            <a:r>
              <a:rPr lang="en"/>
              <a:t>The Property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1981200" y="1600200"/>
            <a:ext cx="8229600" cy="5387598"/>
          </a:xfrm>
          <a:prstGeom prst="rect">
            <a:avLst/>
          </a:prstGeom>
        </p:spPr>
        <p:txBody>
          <a:bodyPr vert="horz" lIns="91425" tIns="91425" rIns="91425" bIns="91425" rtlCol="0" anchor="t" anchorCtr="0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 dirty="0"/>
              <a:t>Habitat includes Mayapples, Trillium, Trout Lilies and Jack-in-the-Pulpit throughout and Skunk Cabbage in the lowest areas, </a:t>
            </a:r>
          </a:p>
          <a:p>
            <a:endParaRPr lang="en" sz="1800" dirty="0"/>
          </a:p>
          <a:p>
            <a:endParaRPr lang="en" sz="1800" dirty="0"/>
          </a:p>
          <a:p>
            <a:endParaRPr lang="en" sz="1800" dirty="0"/>
          </a:p>
          <a:p>
            <a:endParaRPr lang="en" sz="1800" dirty="0"/>
          </a:p>
          <a:p>
            <a:endParaRPr lang="en" sz="1800" dirty="0"/>
          </a:p>
          <a:p>
            <a:endParaRPr lang="en" sz="1800" dirty="0"/>
          </a:p>
          <a:p>
            <a:endParaRPr lang="en" sz="1800" dirty="0"/>
          </a:p>
          <a:p>
            <a:endParaRPr lang="en" sz="1800" dirty="0"/>
          </a:p>
          <a:p>
            <a:endParaRPr lang="en" sz="1800" dirty="0"/>
          </a:p>
          <a:p>
            <a:pPr marL="0" indent="0">
              <a:buNone/>
            </a:pPr>
            <a:endParaRPr lang="en" sz="1800" dirty="0"/>
          </a:p>
          <a:p>
            <a:pPr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 dirty="0"/>
              <a:t>Invasives include knotweed, garlic mustard, burdock and multiflora rose.</a:t>
            </a:r>
          </a:p>
          <a:p>
            <a:endParaRPr lang="en" sz="1800" dirty="0"/>
          </a:p>
          <a:p>
            <a:endParaRPr lang="en" sz="1800" dirty="0"/>
          </a:p>
        </p:txBody>
      </p:sp>
      <p:sp>
        <p:nvSpPr>
          <p:cNvPr id="77" name="Shape 77"/>
          <p:cNvSpPr/>
          <p:nvPr/>
        </p:nvSpPr>
        <p:spPr>
          <a:xfrm>
            <a:off x="7875751" y="2583014"/>
            <a:ext cx="2031947" cy="270187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</p:sp>
      <p:sp>
        <p:nvSpPr>
          <p:cNvPr id="78" name="Shape 78"/>
          <p:cNvSpPr/>
          <p:nvPr/>
        </p:nvSpPr>
        <p:spPr>
          <a:xfrm>
            <a:off x="2132350" y="2565780"/>
            <a:ext cx="2802226" cy="2735762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</p:sp>
      <p:sp>
        <p:nvSpPr>
          <p:cNvPr id="79" name="Shape 79"/>
          <p:cNvSpPr/>
          <p:nvPr/>
        </p:nvSpPr>
        <p:spPr>
          <a:xfrm>
            <a:off x="5161487" y="2580010"/>
            <a:ext cx="2494038" cy="2707303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7060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Late </a:t>
            </a:r>
            <a:r>
              <a:rPr lang="en-US" dirty="0" smtClean="0"/>
              <a:t>Winter - Ramp </a:t>
            </a:r>
            <a:r>
              <a:rPr lang="en-US" dirty="0" smtClean="0"/>
              <a:t>seed heads in the snow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1427902"/>
            <a:ext cx="5257800" cy="48204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1200" y="2971800"/>
            <a:ext cx="3581400" cy="2514600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61835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Late </a:t>
            </a:r>
            <a:r>
              <a:rPr lang="en-US" dirty="0" smtClean="0"/>
              <a:t>Winter -  </a:t>
            </a:r>
            <a:r>
              <a:rPr lang="en-US" dirty="0" smtClean="0"/>
              <a:t>Fertile fronds of Ostrich Fern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1417638"/>
            <a:ext cx="6858000" cy="490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64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</a:t>
            </a:r>
            <a:r>
              <a:rPr lang="en-US" dirty="0" smtClean="0"/>
              <a:t>arly Spring - Ramp </a:t>
            </a:r>
            <a:r>
              <a:rPr lang="en-US" dirty="0"/>
              <a:t>sprouts under maple </a:t>
            </a:r>
            <a:r>
              <a:rPr lang="en-US" dirty="0" smtClean="0"/>
              <a:t>buckets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9988" y="1532324"/>
            <a:ext cx="7212025" cy="474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89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723899" y="457200"/>
            <a:ext cx="10744200" cy="683234"/>
          </a:xfrm>
          <a:prstGeom prst="rect">
            <a:avLst/>
          </a:prstGeom>
        </p:spPr>
        <p:txBody>
          <a:bodyPr vert="horz" wrap="square" lIns="91425" tIns="91425" rIns="91425" bIns="91425" rtlCol="0" anchor="b" anchorCtr="0">
            <a:spAutoFit/>
          </a:bodyPr>
          <a:lstStyle/>
          <a:p>
            <a:pPr lvl="0" rtl="0">
              <a:buNone/>
            </a:pPr>
            <a:r>
              <a:rPr lang="en" dirty="0" smtClean="0"/>
              <a:t>Early </a:t>
            </a:r>
            <a:r>
              <a:rPr lang="en" dirty="0" smtClean="0"/>
              <a:t>Season -  </a:t>
            </a:r>
            <a:r>
              <a:rPr lang="en" dirty="0" smtClean="0"/>
              <a:t>Green carpet of ramps</a:t>
            </a:r>
            <a:endParaRPr lang="en" dirty="0"/>
          </a:p>
        </p:txBody>
      </p:sp>
      <p:sp>
        <p:nvSpPr>
          <p:cNvPr id="86" name="Shape 86"/>
          <p:cNvSpPr/>
          <p:nvPr/>
        </p:nvSpPr>
        <p:spPr>
          <a:xfrm>
            <a:off x="2620158" y="1417638"/>
            <a:ext cx="6951682" cy="4771883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609600" y="533400"/>
            <a:ext cx="10972800" cy="627834"/>
          </a:xfrm>
          <a:prstGeom prst="rect">
            <a:avLst/>
          </a:prstGeom>
        </p:spPr>
        <p:txBody>
          <a:bodyPr vert="horz" wrap="square" lIns="91425" tIns="91425" rIns="91425" bIns="91425" rtlCol="0" anchor="b" anchorCtr="0">
            <a:spAutoFit/>
          </a:bodyPr>
          <a:lstStyle/>
          <a:p>
            <a:pPr lvl="0" rtl="0">
              <a:buNone/>
            </a:pPr>
            <a:r>
              <a:rPr lang="en" sz="3200" dirty="0"/>
              <a:t>Prime </a:t>
            </a:r>
            <a:r>
              <a:rPr lang="en" sz="3200" dirty="0" smtClean="0"/>
              <a:t>Season Green - carpet </a:t>
            </a:r>
            <a:r>
              <a:rPr lang="en" sz="3200" dirty="0"/>
              <a:t>of ramps and may apples</a:t>
            </a:r>
            <a:endParaRPr lang="en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5492" y="1488213"/>
            <a:ext cx="6441017" cy="483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5650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Ramps harvested and sold to restaurants and distributors in the Upper Delaware River Watershed and NYC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business started in 2007 with sales to a few restaurants in Brooklyn</a:t>
            </a:r>
          </a:p>
          <a:p>
            <a:r>
              <a:rPr lang="en-US" dirty="0" smtClean="0"/>
              <a:t>Over the years sales grew to include restaurants, CSAs and distributors in NYC and the Upper Delaware Region</a:t>
            </a:r>
          </a:p>
          <a:p>
            <a:r>
              <a:rPr lang="en-US" dirty="0" smtClean="0"/>
              <a:t>Marketing was word of mouth </a:t>
            </a:r>
          </a:p>
          <a:p>
            <a:r>
              <a:rPr lang="en-US" dirty="0" smtClean="0"/>
              <a:t>Resisted shipping around the country as orders came in from as far away as Seattle</a:t>
            </a:r>
          </a:p>
          <a:p>
            <a:r>
              <a:rPr lang="en-US" dirty="0" smtClean="0"/>
              <a:t>Largest volume year was 2020 when restaurants were closed but CSAs were rapidly expanding members who wanted fresh food during the pandemic</a:t>
            </a:r>
          </a:p>
          <a:p>
            <a:r>
              <a:rPr lang="en-US" dirty="0" smtClean="0"/>
              <a:t>Still maintain a few small wholesale accounts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74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19721</TotalTime>
  <Words>530</Words>
  <Application>Microsoft Office PowerPoint</Application>
  <PresentationFormat>Widescreen</PresentationFormat>
  <Paragraphs>76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Calibri</vt:lpstr>
      <vt:lpstr>Calibri Light</vt:lpstr>
      <vt:lpstr>Arial</vt:lpstr>
      <vt:lpstr>Office Theme</vt:lpstr>
      <vt:lpstr>PowerPoint Presentation</vt:lpstr>
      <vt:lpstr>The Property</vt:lpstr>
      <vt:lpstr>The Property</vt:lpstr>
      <vt:lpstr>Late Winter - Ramp seed heads in the snow</vt:lpstr>
      <vt:lpstr>Late Winter -  Fertile fronds of Ostrich Fern</vt:lpstr>
      <vt:lpstr>Early Spring - Ramp sprouts under maple buckets</vt:lpstr>
      <vt:lpstr>Early Season -  Green carpet of ramps</vt:lpstr>
      <vt:lpstr>Prime Season Green - carpet of ramps and may apples</vt:lpstr>
      <vt:lpstr>Ramps harvested and sold to restaurants and distributors in the Upper Delaware River Watershed and NYC</vt:lpstr>
      <vt:lpstr>Ramps U-Pick</vt:lpstr>
      <vt:lpstr>Ramps U-Pick</vt:lpstr>
      <vt:lpstr>Managing Ramp Lands – Forest Canopy</vt:lpstr>
      <vt:lpstr>Managing Ramp Lands – Battling Invasives</vt:lpstr>
      <vt:lpstr>Managing Ramp Lands – Propagating New Ramp Plots</vt:lpstr>
      <vt:lpstr>Managing Ramp Lands – Propagating New Ramp Plots from Seeds</vt:lpstr>
      <vt:lpstr>NE SARE Grant for Ramp Sustainability Trial: Replanting Root Plates</vt:lpstr>
      <vt:lpstr>NE SARE Grant for Ramp Sustainability Trial: Replanting Root Plates</vt:lpstr>
      <vt:lpstr>NE SARE Grant for Ramp Sustainability Trial: Replanting Root Plates</vt:lpstr>
      <vt:lpstr>Delaware Valley Ramps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Delaware Valley Ramps</dc:title>
  <dc:creator>Mary Helen</dc:creator>
  <cp:lastModifiedBy>Steve</cp:lastModifiedBy>
  <cp:revision>46</cp:revision>
  <cp:lastPrinted>2022-02-24T19:54:27Z</cp:lastPrinted>
  <dcterms:modified xsi:type="dcterms:W3CDTF">2024-01-29T19:59:26Z</dcterms:modified>
</cp:coreProperties>
</file>