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429" r:id="rId2"/>
    <p:sldId id="430" r:id="rId3"/>
    <p:sldId id="431" r:id="rId4"/>
    <p:sldId id="433" r:id="rId5"/>
    <p:sldId id="432" r:id="rId6"/>
    <p:sldId id="434" r:id="rId7"/>
    <p:sldId id="364" r:id="rId8"/>
    <p:sldId id="413" r:id="rId9"/>
    <p:sldId id="435" r:id="rId10"/>
    <p:sldId id="436" r:id="rId11"/>
    <p:sldId id="403" r:id="rId12"/>
    <p:sldId id="438" r:id="rId13"/>
    <p:sldId id="439" r:id="rId14"/>
    <p:sldId id="405" r:id="rId15"/>
    <p:sldId id="404" r:id="rId16"/>
    <p:sldId id="406" r:id="rId17"/>
    <p:sldId id="398" r:id="rId18"/>
    <p:sldId id="353" r:id="rId19"/>
    <p:sldId id="360" r:id="rId20"/>
    <p:sldId id="356" r:id="rId21"/>
    <p:sldId id="361" r:id="rId22"/>
    <p:sldId id="426" r:id="rId23"/>
    <p:sldId id="367" r:id="rId24"/>
    <p:sldId id="331" r:id="rId25"/>
    <p:sldId id="303" r:id="rId26"/>
    <p:sldId id="427" r:id="rId27"/>
    <p:sldId id="399" r:id="rId28"/>
    <p:sldId id="416" r:id="rId29"/>
    <p:sldId id="418" r:id="rId30"/>
    <p:sldId id="441" r:id="rId31"/>
    <p:sldId id="330" r:id="rId32"/>
    <p:sldId id="358" r:id="rId33"/>
    <p:sldId id="320" r:id="rId34"/>
    <p:sldId id="314" r:id="rId35"/>
    <p:sldId id="315" r:id="rId36"/>
    <p:sldId id="317" r:id="rId37"/>
    <p:sldId id="257" r:id="rId38"/>
    <p:sldId id="319" r:id="rId39"/>
    <p:sldId id="300" r:id="rId40"/>
    <p:sldId id="348" r:id="rId41"/>
    <p:sldId id="372" r:id="rId42"/>
    <p:sldId id="373" r:id="rId43"/>
    <p:sldId id="259" r:id="rId44"/>
    <p:sldId id="262" r:id="rId45"/>
    <p:sldId id="377" r:id="rId46"/>
    <p:sldId id="409" r:id="rId47"/>
    <p:sldId id="402" r:id="rId48"/>
    <p:sldId id="437" r:id="rId49"/>
    <p:sldId id="440" r:id="rId50"/>
    <p:sldId id="359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FF16"/>
    <a:srgbClr val="F9F774"/>
    <a:srgbClr val="F2F1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5788" autoAdjust="0"/>
  </p:normalViewPr>
  <p:slideViewPr>
    <p:cSldViewPr snapToGrid="0" snapToObjects="1">
      <p:cViewPr varScale="1">
        <p:scale>
          <a:sx n="76" d="100"/>
          <a:sy n="76" d="100"/>
        </p:scale>
        <p:origin x="216" y="9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2:48.4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3554 657,'31'-45,"-1"4,-8 15,-4 5,-1 3,-5 5,2 0,-4 4,3-1,-3 0,7-6,-4 6,2-2,-3 4,0 0,2-2,2 2,-2-2,1 2,1-1,3-1,8 0,1 0,-1 1,-3 1,-4 3,-4 1,-2 2,6 2,-5 0,1-1,5-1,-8 1,9 0,-5 3,-2 2,4-1,-5-1,7-1,-9-1,7 0,-5 0,2-1,1-7,-2-2,2-4,-4 4,-2 2,-5-7,-4 0,-3-4,-1 1,1 5,1-6,-2-4,0-7,0-2,0 2,2 9,0 7,-8 75,0-17,1 7,0 1,-2 0,3-6,0-7,2-4,0 4,1-7,-1-2,0-3,-1 1,-2 5,-1 5,-4 6,-1 4,1-3,0-4,3-7,2-9,3-6,0-5,-1 0,-1 5,1-5,1 7,1 1,-2 11,1 7,-2-2,2-7,2-10,1-9,1 4,0-2,0 3,0 4,2-5,1 6,3-6,1 0,1-1,-2 0,1 1,-3 2,0 0,0-2,-2-1,0 4,-2-8,0 10,0-1,0-3,0 4,0-5,-39-24,11 3,-32-23,31 10,1-5,3-4,4-3,-1-6,8 4,5 0,4-1,3 0,2-4,0-4,0-1,0 1,0 4,-1 3,-3 2,0 1,-2 2,2 2,0 2,1 1,1-2,0-1,2 3,0 5,0 5,0-6,0-1,0-13,0 0,0 0,0 5,0 9,1 8,5-2,2 2,6-10,1-1,-2 0,0 1,-3 3,-2 4,0 2,-35 46,9-17,-30 38,22-33,-2-2,-1 0,-3-2,-4-1,3-5,5-7,8-3,5-1,-10 0,1 0,-14 0,10 0,1 0,1 0,-2 0,-4 0,1 0,-1 0,5 0,5 0,7 0,8 18,54-33,-24 26,43-33,-43 18,-3 1,-4 1,-2 2,5-1,-2-1,7 0,-2 0,1 1,-4 1,-6 0,-5 32,-5 8,-1 36,-2-15,0-2,0-6,0-9,0-1,-1-15,-1-8,-3-7,-6 1,-5 2,-1-2,-1 2,2-4,4-3,0 0,-6 8,8-6,-5 8,8-8,0 2,-2 3,0 1,-2 1,2 0,2-3,1 0,30-4,-9-1,22 2,-18-3,-3 3,-2 0,1 1,-1 1,-4-3,-1 1,-5 3,1 3,-1 8,0 0,-1 0,-2-3,-1-4,0-4,0 2,-2 9,-4 4,-5 11,-6 6,-3 0,-2 2,3-12,5-8,4-8,2-5,1-2,-1 0,2-1,2 4,1 2,1 1,-2 5,-4-1,-1-1,0-1,2-10,4 2,1 1,2 0,-5 5,3-9,-5 4,0 3,3-3,-3 3,2-3,1 3,-3 3,0 0,1-2,1-2,-1-4,1 2,-4 2,-3 7,-3-1,-4-1,-1-3,-1-5,1-2,4-7,4-3,-5-11,3 4,-10-7,3 4,-4-2,-1 1,3-1,5 3,6 3,2-9,-2-1,4-4,-5 1,5 7,0-4,-2-1,48 18,-19-8,42 18,-29-13,3 0,5 0,3 0,4-2,-3-4,-8-2,-10 0,-7 1,-4 1,-5 0,2-6,2-3,-2 0,1-1,-4 6,2-6,-3 4,2-3,0 0,-1 5,2-4,0 5,0-6,2 0,4-6,-1 5,0 0,-2 2,-1 1,2-2,-3 1,-2 1,-2 1,3-8,-3 3,5-10,-3 6,0 0,0 1,-1 1,1 2,-2 1,1 1,-2 1,0 2,4-4,-3 5,2-2,-1-3,0 6,3-9,-3 8,2-2,1-1,0 1,3-2,-2 3,-3 3,-7 44,-6-14,-7 36,0-31,-1 0,0-2,-3 1,0 1,2-3,3-5,2-4,0-1,-2 0,-1 2,-5 3,-2 3,0 0,0-2,3-3,0-2,0-1,0-1,-1 0,1 1,0 1,0 0,-1 0,-1 0,-1 2,-1 1,1 0,2-1,2-2,5-2,0 1,0 0,-4 5,-3 4,-2 5,-1 1,2-4,3-4,4-5,3-3,-2 2,1-2,-7 6,1-1,-1 5,-3 4,3 0,-2 2,3-5,2-3,0 1,2-3,-2 2,3-1,-1-3,1-3,-4-4,-2-5,-11-2,-7-3,2-1,-5-2,4-2,7-1,3 0,10 2,2-6,-3 0,4-3,-13 4,12 6,-11 2,5 2,-2 0,-2 0,-1 0,0 0,1 0,5 0,4-18,4 8,1-17,2 15,-3-4,0-3,-1 0,-2-4,2 5,0 3,2 0,3 0,1 1,-5-3,-1 3,-5-2,0 0,1 1,0 0,4 2,4-4,1 3,4-4,18 10,-6 1,14 7,-11 0,-3 0,2 0,-60 0,35 0,-44 1,49 1,1 3,3 23,-1-3,-2 27,-3-1,-4 8,-1-5,3-11,4-15,2-11,2-4,0 4,0 11,2 10,1 6,3-4,1-9,1-8,-2-8,-24-6,7-4,-14-1,17 12,7-7,-3 21,-4-13,-3 8,-6-4,0 0,0-3,1-1,3-3,3-4,-4-4,-1-5,-2-1,-6-5,-2 0,-9-4,-6 1,1 1,5 2,5 3,5 1,3 1,0 0,0 0,1 0,4 0,1 0,1-7,-6 6,-6-6,1 7,-3 0,3 0,3 0,1 0,4 0,3 0,-11 3,1 0,-12 2,-1-3,1-1,0-1,8 0,6 1,6 1,58 6,-14 0,44 8,-35-5,-2 0,1-1,3-1,5 1,-5-1,-5-1,-7 0,-6-1,-4-4,-4 1,8-17,4-8,13-21,-5 2,-1-4,-5 0,-6-2,-3-8,-9 5,-5 3,-4 9,0 9,0 9,0 7,8-14,-1 5,8-14,-5 9,-1 5,-4 6,-1 1,-3-1,-1-3,-7 4,-6 0,-9 7,-3 1,-4 2,-5 2,-7 2,-8 0,-6-2,3-3,5-3,11-2,9 3,7 2,5 3,1 2,-3 0,-5 0,-4 0,-5 0,-5 0,-2 0,-1-1,4-3,6 0,9-1,11 1,54 6,-6-3,56 5,-22-4,10 0,-8-3,-10-7,-8-6,-8-4,-8-1,-10 3,-8 5,-7 0,-4 5,5 1,-2 2,2 1,-1 0,0-1,1 1,-1 0,0 1,-2-3,-16-15,-2 6,-19-12,-4 11,-6 0,-5-2,2 1,5 3,8 4,10 4,1-1,-12 8,2 0,-15 11,0 4,1 1,-3 1,3-2,2-2,-1-2,0-2,2-4,1-3,3-1,5-2,2 0,1 0,1 0,3-2,4-2,-1-6,3 0,45-4,-5 5,47-2,-27 1,2-1,-2-1,-9 1,1-2,-11 1,-4 2,-3 1,-3 1,-2 1,-1 1,-3 1,-1-2,0-6,-4 2,4-4,-5 5,4 0,1 1,0 1,-1-3,-6-12,-3 7,-7-5,-20 17,2 10,-19 3,2 1,-2-1,-1-3,4-2,6-2,6-2,3 0,3 0,4 0,0 1,-3 8,0-1,-5 5,6-7,3-2,-3 0,5-1,-5 3,6-3,-13 1,-8-3,-1-2,-1-1,9-3,8-1,5 2,43-18,-10 9,30-12,-27 12,-1 3,-3 3,-3 1,0 2,-2 0,0-1,0-1,0-1,2 0,2 0,1 0,1 0,-2 1,-1 1,1 2,-1 1,-1 0,1 2,-4-13,-4-15,0-22,-1-1,9-2,6 7,1 12,2 3,-7 15,-4 7,-4 5,7-6,-7 5,9-7,-10 5,5 24,0-13,2 17,3-19,2-2,3 0,0 0,-5 0,-2 0,-6-1,3-10,-2-1,-3-5,-1 4,-4 0,0 0,9 3,-2-3,3 9,-2-8,2 7,-1-3,4 8,-11 21,0-3,-7 20,0-16,0 3,0-3,0 0,0 5,0-2,0-2,-2-1,0-4,0-1,-1 2,-2 1,-1 1,-3 3,1-2,2-1,0-2,2-3,1-3,2 7,1-4,0 10,0-5,0 1,0-2,-2 0,0-1,-2-3,-1-3,-2 4,-3-6,-2 5,2-7,-8 5,3-5,-6 5,5-5,5-3,-6 0,2 1,-11 3,6 2,-2 1,0-1,1 2,-4 2,-2-1,1 0,0-1,2-1,6-3,6-2,4 21,0-7,0 14,-2-13,1-6,4-3,1 1,-6 2,2 0,-8 0,4-7,0-2,-7 2,7-1,-6 2,7-2,1-1,2 15,3 3,-1 23,1-6,-7 16,-6 1,-2-6,2-2,6-24,6-11,2-5,-3 14,0-7,-3 13,6-13,1-6,-5-1,-9 6,1-6,-4 4,9-6,2-3,-12 1,3-2,-13 0,7-1,1-1,3 0,3 0,0-2,-1 0,6-1,-6-1,-1 1,7 2,-6 1,6 3,-7-1,-6-2,-7-2,-7-1,0-1,1 0,4 0,8 0,7 1,8 1,4 18,40-44,-14 31,31-42,-29 29,-1 0,-3-1,-1 2,-74 14,26-1,-55 13,58-8,6-1,6 1,1-1,-2 1,4-2,2-2,-3-2,6 3,-9-5,5 0,-7-5,-1 0,0 2,1 2,2 1,3 2,0-30,6 15,0-25,6 23,0 0,-4-6,-3-3,-8-8,0-1,0 0,3 5,4 5,5 7,2 53,3-24,1 39,0-43,0-3,0 8,0-8,0 11,-6-7,-1-1,-9 4,-3-2,-3 3,1 0,2-2,4-1,4-2,0 0,3-1,-4-3,-4-4,0-4,-3-2,3 0,0 0,-1 0,2 0,1 0,-4 1,2 1,59 6,-25-5,51 4,-48-7,-2 1,-1 1,-3 2,2 1,-3-2,0 1,6 1,-4-4,5 3,-7-2,0 0,2 0,1-2,1 0,3 0,-3 0,0 0,-4-2,-23-28,-1 12,-19-23,11 23,3 3,7 5,2-4,0 1,-6-12,-6-5,-6-7,-4-4,-1 0,0 2,4 5,4 5,4 7,3 7,2 4,-2 4,-2 0,0 0,-2 1,-1 0,0 1,-1 3,0-1,1 1,0 1,6 0,79-12,-17 2,10 0,2-1,7-2,1 2,-4 2,-3 0,2 1,-17 2,-11 3,-10 2,-9 2,-6-2,3-24,1 5,8-21,-2 20,1 2,-1 4,0 0,4-4,-2 3,0-1,-2 2,-1 1,-1 1,0-1,0 1,0 0,-2 1,-1 2,-3 4,-2-4,0-4,-4 2,1-3,-6 1,-30 8,9-3,-30 9,23 1,3-2,11 2,0 11,-4-2,-14 12,-11-4,-8 0,3-2,11-4,10-5,6-4,-3-2,-1 0,-4 0,0 2,4 1,1 1,6 0,0-3,-1-1,-1 0,0 0,3 0,-1 0,-1 0,1 0,-4 0,-1 0,-4 0,-5 0,1 0,2 0,0 0,2 0,0 0,3 0,7-1,76-41,-6 7,1 3,1 0,13-4,-20 11,-21 11,-14 6,-7 1,-3-11,-3 4,-1-9,0 9,1 0,1-4,3 5,0-4,3 0,-1 3,1-5,-2 6,-2-2,0-2,-2 1,0-2,-1 5,0-1,0-4,2 4,-3-6,2 5,-3-4,0-1,0-1,0 1,0 5,30 41,-16-19,22 29,-26-33,-4-1,-44 8,12-3,-34 9,22-5,-6 3,-5-2,1-2,5-4,9-4,11-2,6 0,4-3,-2 2,-4-2,-7 3,-1 0,-2 0,0 2,2 2,4 0,3 2,2-1,1 0,0 2,0-1,3-3,-5-1,7-2,-10 0,9 0,-5 1,58-16,-1 2,51-14,-26 10,6 4,3 2,-3 2,3-6,-23-1,-17-5,-7-5,-8 4,1-2,-1 5,-5 3,1-1,-5 3,-3 0,0-1,0 0,2 0,-1 0,0 0,-3-2,1 3,-1-6,0 6,2-5,-1 0,-1 0,-3-2,-1 3,0 3,2 0,22 9,-2-3,22 9,-4 0,-7 0,-2 0,-17 0,-71 0,20 0,-48 0,46-4,11-1,7-3,4-1,3 2,1 2,-2-3,8-7,-1 3,8-12,0 12,0-3,0-4,0 6,0-6,0 4,0 1,0-7,0 8,-11-3,-1 9,-9 1,5 1,2 1,-2-2,28 40,-10-22,25 32,-15-33,-1 1,0 0,-5 0,0 6,-7-3,-12 4,-8-4,-15 2,-2 0,3-3,5-3,9-5,8-3,3 14,2 4,-4 17,-3-4,0-2,0-11,3-9,4-4,3 10,3-4,-1 10,-2-8,-2 4,-2 2,-3 5,0-1,-1 0,0-3,2-3,-2 0,0 1,0 2,-1 1,3-2,3-4,1-3,1-4,-7 6,1-4,-7 4,5-10,-1-2,-5 0,5-2,-3 2,-1-3,6-1,-6-1,5 0,-2 0,0 0,-2-8,6 0,2-7,5 1,0-2,2 1,2 0,0-3,1 4,0-2,-1-1,-1 3,0-4,0 62,2-20,0 52,1-41,1 3,1-4,1-3,-1 1,-1-12,0-5,0-2,2 3,1 5,-1 1,0 1,-2-8,5-3,2 3,0-6,2 15,-6-11,1 6,-1-5,-2 0,2 2,0 4,1 4,3 3,0 0,1-4,-1-4,-1-3,1 0,2 3,0 1,-2 3,2-3,-2-1,0-1,0 0,-1 5,1 2,-1 3,-1 1,-2 1,-3 1,-1-2,-1-4,0-4,0-5,0-1,2 0,2 4,1-1,0 1,-1-6,4 1,3 1,2-3,1 2,-4-7,3 2,-1 0,-1 4,-1-1,-3 7,1 2,1 8,1-1,-2 3,-1-3,0-6,-5-10,1-6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3:21.899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3:23.587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0 0,'42'0,"-2"0,-5 0,-8 0,-16 0,-5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3:26.279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1 55,'24'0,"-3"0,-5 0,-2 0,-2 0,-1 0,1-1,0 0,-1-3,0 0,-1-1,-1 0,2 0,-2 0,0 0,-2 2,1 1,0 1,-1 1,2-1,2-1,1 0,0 0,0 2,-1 0,-2 0,-1-1,-2-1,-1 0,0 0,3 2,6 0,6 0,5 0,2 0,-4 0,-7 0,-4 0,-3 0,0 0,1 0,1 0,0 0,-2 0,1 0,-6 0,-1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3:30.599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0 0,'26'0,"-1"0,-4 0,-3 0,-4 0,-2 0,0 0,-2 0,-1 0,-1 0,2 0,3 0,5 0,8 0,4 0,2 0,2 0,-3 0,-2 0,-5 0,-5 0,-4 0,-1 0,0 0,1 0,-1 0,-1 0,-1 0,0 0,-7 0,0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3:32.181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0 105,'34'-13,"-1"1,-5-2,-3 2,-5 2,-7 3,-2 0,0 2,-1-3,2 0,-1 3,-2 2,1 3,0 0,1 0,1 0,0 0,-1 0,-5 0,-3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3:34.143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0 27,'28'0,"-6"0,-8 0,-3 0,0 0,1 0,2 0,2 0,1 0,2 0,-4 0,-2 0,-3 0,-1 0,2-1,-1-1,1 0,1 1,-2 0,0 1,-1 0,-2-1,2-1,5 1,3-1,2 0,-4-2,-4 1,-6 0,-3 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3:36.471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1 0,'28'0,"0"0,-6 0,-1 0,-2 0,-4 0,-3 0,-4 0,-1 0,1 0,1 0,2 0,0 0,-1 0,0 0,-1 0,1 0,0 0,0 0,2 0,1 0,0 0,-2 0,-6 0,-1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3:54.561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127 538,'19'0,"0"2,-2 4,-1 4,0 1,-3-1,-1-1,0 0,-1-2,0-1,-3-2,-1-2,0-2,1 0,4 0,2 0,5 0,2-2,2-2,-3 0,-2 1,-4 1,-4 4,-4 1,-4 2,-1 3,-1 7,0 4,0 4,-1 2,0-5,-2-2,0-5,-3-4,-2-5,-5-2,0-3,-1-1,1 0,4-2,1-2,5-1,1 0,-1-2,0 0,-2-2,1 0,-3-1,0 4,-3 3,-5 0,-3-2,-4-2,-3-1,-1 0,-3-1,3 0,4 1,5 5,7 0,4 3,2-3,3-2,6-6,7-4,10-6,7-4,2-2,-3 0,-5 4,-8 6,-7 6,-3 4,-4 0,-1 1,-6 0,-6-1,-4 1,-2 1,3 3,3 3,3 2,3 2,5 1,9 3,0-2,8 2,-5 1,2 1,3 1,0 0,1-2,-1 1,-2-2,0-1,0 1,1-2,-3 2,0 0,-1-1,-2 0,1-1,-3-1,-2 0,0-1,1-1,0 0,3 1,-1 1,0 0,1 0,-4-1,0 0,1-2,1 1,2-2,2 0,1 0,0 0,5 0,-1 0,1 0,-1-1,-2-1,-1-1,-2-2,-3 1,-2 0,-1 0,2 0,2-2,-1 0,-1-1,-3 3,-10 20,0-7,-7 17,5-18,0-2,2-4,-1-1,-2-1,-2 0,-2 2,-1 1,0 3,0 1,1-1,2-1,1 2,3-4,3-3,3-8,1-4,0-7,0 1,0-5,0 1,1-3,2 2,2-1,1 0,-1 0,1 2,-2 0,1 2,1 0,-1 2,1 2,-2 2,-1 1,-1 4,1 2,2 4,0 1,3 2,0 0,-1 1,-2 0,-1 2,2 1,0-2,3-1,1-1,3 0,1 0,0-2,-1 1,-1-1,-6 0,-23 2,-2 0,-24 0,-4 0,-4 0,-7 0,8 0,7 0,9 2,8 1,9 1,6-1,4 1,3-1,3 2,1 1,-1-1,-5-2,-2-2,-6 0,2-1,-1 0,-1-2,-1-1,-1-2,1 0,2 1,4 3,4 4,2 2,0 0,-1 0,0 1,2 1,2 1,0 1,0 0,0 0,-3 0,-1-3,-3-3,0 1,2 1,0 1,-1 4,-1 0,-2 3,1 1,-1 0,0 2,0 3,-1 1,0 3,1-2,1-1,2-2,2-2,0 0,-2-2,3 0,-2 0,3-1,0-5,0-6,9-13,1 0,7-8,-1 5,2-2,3-4,0-4,2-4,0 0,1 1,2 0,2 1,0 3,-1 2,-2 6,-3 4,-4 6,-3 4,-4 1,0-2,2-3,7-2,7-2,2-1,-2 3,-4-1,-8 1,-6 1,-4-1,-3 1,0-1,0 0,1-3,4-1,1-1,4-2,0-1,1 1,-1 1,-1 2,-1 4,-2 3,2 3,1 0,0-1,0-1,-1 0,-2 0,1 1,-1 0,1 0,0 1,-1-1,0 0,0 0,3 0,0 0,-1-2,-1-3,-3 0,-2 3,-29 2,1 2,-33 0,-4 0,5 0,2 0,23 0,16 2,9 1,6 1,2 2,-3 1,-2 0,-4 1,-3-1,0-1,-1-3,5-1,1 1,3 2,2 1,1-1,1 1,0 1,0 0,-4 1,-7-2,-4-3,-5-1,3-1,4-3,9 1,28-6,2 2,28-4,-11 1,6 1,-5 0,-6 2,-6 2,-4 1,-5 2,-2 0,-1 0,-2-2,-1 0,-1 1,-3-1,-2 3,-5 4,-3 4,-3 4,0 8,0 10,-4 8,-5 8,-7-2,-6-5,0-9,3-8,1-5,-1-3,1-1,-1-1,5-4,4-4,2-1,3-1,1 0,-1 1,-1-1,-6 0,-1 1,-1-2,3-1,3-2,3-6,3-4,1-4,1 0,0 3,0 2,1 2,4 0,1-2,4-1,1-1,2-1,1 1,-2 1,1 2,-3 1,-2 1,-2 1,0 2,-1 0,4-2,2-3,2-2,3 0,1 1,-1 2,0 1,-3 1,-2 3,-1-1,0-1,-1 1,1 0,-2 3,-1 1,1 0,0 0,1 0,1 0,0 0,-1 0,-2 0,1 0,0 1,1 0,-1 1,1 0,1-1,-1 0,-1 1,-4 0,-3-1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4:01.120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121 1,'37'0,"-7"0,-6 0,-8 0,-3 0,-3 0,0 0,1 0,3 0,6 0,7 1,1 1,0 0,-3 0,-3-2,-3 0,-3 0,-2 0,0 0,0 0,2 0,5 0,4 0,4 0,2 0,-4 0,-6 0,-7 2,-8 1,-3 1,-3 4,0 1,-3 5,-7 4,-9 1,-8 1,-5-3,3-1,2-2,4-3,3-2,1-4,-1-2,-3-1,-3-2,-3 0,-1 0,1 0,3 0,5 0,3 0,5 0,2 0,2 0,3 0,0 0,1 0,-2 0,0 0,0 0,0 0,-1 0,-1 0,-3 0,1 0,0 0,3 0,4 0,28-6,-3-1,30-8,-15 3,-1 0,-9 5,-6 3,-4 3,-3 1,-1 0,0 0,-1 0,-1 0,-1 0,-1 0,-3 0,-29 1,2 1,-37 3,8 1,-10 1,1 0,7-2,10-4,11 0,11-1,10 0,6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4:03.776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0 166,'37'0,"1"-2,0-1,-3-1,-7 0,-9 2,-6 2,-4-1,-1-3,2-2,0-2,0-3,0 0,-1 0,2 0,0 2,-2 2,-1 1,-2 1,-1 0,0 1,2-1,0-2,4 1,-1 0,-3 0,-3 1,-2-2,-2 2,0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2:49.3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129 1,'-52'7,"10"0,22-7,11 0,4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4:05.366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0 1,'30'0,"0"0,0 0,-3 0,-5 0,-5 0,-2 0,-4 0,-1 0,-1 0,-1 1,2 1,0 1,1 2,1 0,-2-1,-1-1,0 0,0 0,0-1,1 0,2-2,1 0,0 0,-2 0,-2 2,-5-2,-1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4:08.248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264 60,'34'0,"-4"0,-10 0,-3 0,0 0,1 0,-2 0,0 0,-2 0,0 0,0 0,-1 0,-2 0,-2 0,0 0,0 0,1 0,1 0,-2 1,-3 2,-17 6,-7-1,-16 3,-2-5,-1-3,5-1,5-2,8 0,5 0,2 0,2 0,1 0,0 0,1-1,-3 0,2-2,2-2,3-1,-1-1,-6 0,-1 2,-5-2,-1-2,1 0,-1-2,5 5,3 2,-1 3,0 1,-4 0,-2-1,1-3,0 1,2-1,1 1,3 1,4 0,3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4:14.561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0 1099,'0'-25,"0"-3,0-4,0 0,0-1,0 9,2 4,2 4,5 3,1-2,1 2,-3 4,-2 2,-3 2,-1-1,0-2,0-2,1-1,0 0,0 3,1 1,0 1,2-1,2-2,-1-1,1-1,-2 1,-1 0,0 1,0 0,0 0,-1 0,-1 0,1 2,0-1,1 1,0 1,-1-1,1 0,1-1,-1-2,0 1,0 1,0 0,-2 2,0-1,-1 1,0 1,1-1,-1 1,2-1,-1 0,1 0,-1-1,0 1,0 0,1-1,1-1,-1-2,1 1,-2-1,0-4,1-1,-1 0,-1 1,-2 4,0-2,0-2,0 0,0 0,0-2,0-1,0 1,0 0,0 4,0 0,0 3,2 2,0 1,3 1,1 0,0 1,1-1,-1 1,0 2,2 1,2 0,1 1,1 0,0 0,-1 0,-2 0,-2 1,-2 3,-4 2,-3 2,-2 1,-1 0,0-2,0 2,0-1,0-1,1 0,-1-3,2 1,0 0,0 2,-2 3,-2 1,0-2,0-3,1-5,2-9,3 1,5-6,4 5,4 0,2-1,0 0,0-1,0 1,-3 0,-2 0,-2-2,-3 3,1 1,1 1,1 0,1 1,0 0,-2 1,0-1,0 2,1-2,0 0,-1 1,0-1,0-1,0 1,2-2,2-2,0-1,-2 0,0 1,-1 0,0 3,-2-1,-1-1,0 0,-2-2,1 0,2 3,1 1,1 2,2 0,0 0,0 1,2 2,-3 0,0-2,-5 2,-1-2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4:14.755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0 0,'0'0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4:15.704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0 0,'0'0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4:24.876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1 132,'33'-7,"2"-1,2-5,0-2,0 0,-9 3,-4 3,-5 1,-3 3,-1-1,-3 2,-2 1,0 0,0 0,1 0,0 1,-1-1,-1 1,0 0,0-1,0 2,-1-1,-1 0,1 2,-2 0,1-1,1 1,2 0,3 0,0 0,-1 0,0 0,-3 0,-1 2,-3 1,-2 2,-2 1,-2 1,-1 0,-3-1,-2-1,0 0,0-2,0-1,-1-1,0-1,-3 0,-1 0,-1 2,-1 0,0 1,3 2,1-2,-1 2,1 0,-3 0,0 1,1-1,1-1,1-2,1-1,2-1,-1 1,-2 1,0 0,0 0,0-2,1 0,-1 0,0 0,-1 0,0 0,-5 0,-5 0,-1 0,2 0,5 0,8 0,2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4:36.645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0 68,'22'0,"0"-1,-2-3,1-1,-3-2,-3 1,-2 0,-1 0,1 1,0-1,-1 2,0-1,0 0,1 2,-2 0,-5 1,-3 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4:39.122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0 9,'23'0,"-2"0,-9 0,-1 0,1 0,-1 0,1 0,0 0,-1 0,0 0,0 0,0 0,1 0,-1 0,-2-1,-1-1,-1 1,-1-1,2 2,1-1,1 1,1 0,-3-1,-4 1,-2-1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4:41.842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0 0,'21'0,"-1"0,-9 0,3 0,2 0,-2 0,0 0,-4 0,0 0,3 0,0 0,-1 0,0 0,-2 0,0 0,0 2,-1 0,2-1,-1 1,-1 0,0 0,0-1,0 1,6-2,0 0,6 0,-6 0,-1 0,-2 0,-2 0,2 0,0 0,-2 1,2 3,2-1,-4 2,-2-3,-5-1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4:42.767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194 0,'-35'0,"-1"0,0 0,1 0,7 0,12 0,8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2:49.7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5:00.255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192 341,'-4'-15,"1"2,3 7,-1 0,-1-1,0 1,0 0,1 0,0 1,-4 1,-2 1,-4 0,0 0,-2-1,1 1,3 0,0-1,3 0,1-3,0 0,0-2,0 1,0 2,1 0,0 0,0-1,1 0,0-3,-1-1,1 1,-2-1,2 1,1 0,0 1,1-1,0 1,-1 0,0 1,0 0,0 1,-1-1,0-1,-1-1,1 0,-1 1,2 4,0 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5:02.620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0 307,'0'-22,"0"2,0 7,1-2,2 0,0 2,1 1,-1 0,1 1,0 0,1 3,-1 3,1 1,1-1,0-1,0 1,2-1,1-1,3-3,1-4,0 0,-1 1,-3 0,-3 3,-1 1,-2 2,0 2,1-1,-1-1,-1 3,0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5:05.655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27 47,'-7'-16,"-1"4,3 4,0 1,3 4,3 17,2-5,2 15,3-14,1 0,0 1,1-2,-1 0,1 0,0-2,0 0,1 0,-2-1,-1-1,-2-2,-2-1,-1-2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5:10.667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1 32,'19'0,"2"0,-1-3,1-3,-2 0,-5 1,-2 3,-1 2,1 0,-1-1,-2 0,-1-1,0 0,-1 2,0 0,0 0,0-2,-3 2,-1-1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5:13.268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65 0,'-19'8,"2"0,7-3,1-1,4-1,0-1,12 8,0-2,10 4,-5-3,-1-1,-1-1,-1 0,0 0,-3-2,-1 1,0-3,-1 0,0-1,3 5,2-1,2 3,-1-2,-2-2,-3 0,0-3,0 1,2 0,0-1,2 0,1 0,0 0,2-1,-2 1,2-2,-2 0,0 0,0 0,-1 0,-1 0,0 0,-3 1,-1 1,3 0,1-1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5:14.468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100 0,'-11'25,"3"-4,-2-7,0-1,0-1,1-1,2-2,1-1,1 1,-1-1,1 1,0-4,1-1,2 1,1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2:53.5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1 116,'66'0,"-5"0,-23 0,-2-2,-2-4,-8-2,-1-1,-6-1,-3 3,2 0,-4-1,0 0,2-1,0-1,2 1,3 1,0 1,-1 4,-1 0,-4 2,2 1,-1 3,-1 1,1 3,-3-2,3-1,4-2,-4 0,4-1,-7 1,1 5,-2 5,-2-1,2 9,-6-10,2 4,4 1,-4-4,4 3,-4 1,-5-5,-21 5,6-9,-15 0,16-3,-1 1,-4 1,0-2,-2 1,3-1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3:14.095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1 0,'15'0,"1"0,-6 0,1 0,-3 0,-3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3:16.335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1 0,'22'0,"-3"0,-6 0,-2 0,-1 0,-5 0,-1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3:17.404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1 0,'17'0,"-1"0,-4 0,-2 0,0 0,0 0,-6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3:19.598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0 0,'27'0,"-5"0,-4 0,-10 0,-2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8T22:03:21.101"/>
    </inkml:context>
    <inkml:brush xml:id="br0">
      <inkml:brushProperty name="width" value="0.1" units="cm"/>
      <inkml:brushProperty name="height" value="0.2" units="cm"/>
      <inkml:brushProperty name="color" value="#FF6959"/>
      <inkml:brushProperty name="tip" value="rectangle"/>
      <inkml:brushProperty name="rasterOp" value="maskPen"/>
    </inkml:brush>
  </inkml:definitions>
  <inkml:trace contextRef="#ctx0" brushRef="#br0">1 0,'25'0,"-3"0,-13 0,-3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5214C-0B50-5543-9B9F-CF8CB17C8488}" type="datetimeFigureOut">
              <a:rPr lang="en-US" smtClean="0"/>
              <a:t>4/10/25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75E9C-1682-844D-89CB-2297179C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05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8350" indent="-269971">
              <a:buFont typeface="Wingdings 2"/>
              <a:buChar char=""/>
              <a:defRPr/>
            </a:pPr>
            <a:r>
              <a:rPr lang="en-US" sz="1200" dirty="0">
                <a:ea typeface="+mn-ea"/>
                <a:cs typeface="+mn-cs"/>
              </a:rPr>
              <a:t>Established in 1912</a:t>
            </a:r>
          </a:p>
          <a:p>
            <a:pPr marL="348350" indent="-269971">
              <a:buFont typeface="Wingdings 2"/>
              <a:buChar char=""/>
              <a:defRPr/>
            </a:pPr>
            <a:r>
              <a:rPr lang="en-US" sz="1200" dirty="0">
                <a:ea typeface="+mn-ea"/>
                <a:cs typeface="+mn-cs"/>
              </a:rPr>
              <a:t>~2300 acres, 800+ acres available for cropping research</a:t>
            </a:r>
          </a:p>
          <a:p>
            <a:pPr marL="348350" indent="-269971">
              <a:buFont typeface="Wingdings 2"/>
              <a:buChar char=""/>
              <a:defRPr/>
            </a:pPr>
            <a:r>
              <a:rPr lang="en-US" sz="1200" dirty="0">
                <a:ea typeface="+mn-ea"/>
                <a:cs typeface="+mn-cs"/>
              </a:rPr>
              <a:t>15 resident faculty positions</a:t>
            </a:r>
          </a:p>
          <a:p>
            <a:pPr marL="348350" indent="-269971">
              <a:buFont typeface="Wingdings 2"/>
              <a:buChar char=""/>
              <a:defRPr/>
            </a:pPr>
            <a:r>
              <a:rPr lang="en-US" sz="1200" dirty="0"/>
              <a:t>A</a:t>
            </a:r>
            <a:r>
              <a:rPr lang="en-US" sz="1200" dirty="0">
                <a:ea typeface="+mn-ea"/>
                <a:cs typeface="+mn-cs"/>
              </a:rPr>
              <a:t>pproximately 40 support personnel</a:t>
            </a:r>
            <a:endParaRPr lang="en-US" sz="1200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F6FDB-1C57-C342-82F1-C4AA4C26B6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61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F6FDB-1C57-C342-82F1-C4AA4C26B6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82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F6FDB-1C57-C342-82F1-C4AA4C26B6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56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F6FDB-1C57-C342-82F1-C4AA4C26B6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43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75E9C-1682-844D-89CB-2297179C9E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2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F6FDB-1C57-C342-82F1-C4AA4C26B67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65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F6FDB-1C57-C342-82F1-C4AA4C26B67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78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F6FDB-1C57-C342-82F1-C4AA4C26B67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57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F6FDB-1C57-C342-82F1-C4AA4C26B67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83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F6FDB-1C57-C342-82F1-C4AA4C26B67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93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$20k that goes back annually to CAFLS/PES/CGBG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F6FDB-1C57-C342-82F1-C4AA4C26B67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16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1F7B7-7088-044E-A427-298E258702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01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1F7B7-7088-044E-A427-298E258702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12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18375-2EFA-D292-FE97-265EDB23D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C8C24-6273-8EBD-C871-673DC242F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E4E54D-C846-7A22-8CF3-D16E8F8C0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0DD84-535A-EF43-F129-FF25CFB1A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1F7B7-7088-044E-A427-298E258702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16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Focal traits— disease res., height, yield components, grain composition</a:t>
            </a:r>
          </a:p>
          <a:p>
            <a:endParaRPr lang="en-US" dirty="0"/>
          </a:p>
          <a:p>
            <a:r>
              <a:rPr lang="en-US" dirty="0"/>
              <a:t>There is plenty of room for improvement across crops.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1F7B7-7088-044E-A427-298E258702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00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F6FDB-1C57-C342-82F1-C4AA4C26B6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74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F6FDB-1C57-C342-82F1-C4AA4C26B6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02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F6FDB-1C57-C342-82F1-C4AA4C26B6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11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75E9C-1682-844D-89CB-2297179C9E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88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0AC9-40D9-504B-AD47-A2897F9E66E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E13-31AF-E344-BCBE-17BCA834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6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0AC9-40D9-504B-AD47-A2897F9E66E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E13-31AF-E344-BCBE-17BCA834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0AC9-40D9-504B-AD47-A2897F9E66E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E13-31AF-E344-BCBE-17BCA834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7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0AC9-40D9-504B-AD47-A2897F9E66E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E13-31AF-E344-BCBE-17BCA834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0AC9-40D9-504B-AD47-A2897F9E66E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E13-31AF-E344-BCBE-17BCA834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0AC9-40D9-504B-AD47-A2897F9E66E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E13-31AF-E344-BCBE-17BCA834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17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0AC9-40D9-504B-AD47-A2897F9E66E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E13-31AF-E344-BCBE-17BCA834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5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0AC9-40D9-504B-AD47-A2897F9E66E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E13-31AF-E344-BCBE-17BCA834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6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0AC9-40D9-504B-AD47-A2897F9E66E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E13-31AF-E344-BCBE-17BCA834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55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0AC9-40D9-504B-AD47-A2897F9E66E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E13-31AF-E344-BCBE-17BCA834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01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0AC9-40D9-504B-AD47-A2897F9E66E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9E13-31AF-E344-BCBE-17BCA834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73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90AC9-40D9-504B-AD47-A2897F9E66E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09E13-31AF-E344-BCBE-17BCA834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13" Type="http://schemas.openxmlformats.org/officeDocument/2006/relationships/image" Target="../media/image32.jpeg"/><Relationship Id="rId3" Type="http://schemas.openxmlformats.org/officeDocument/2006/relationships/image" Target="../media/image6.jpeg"/><Relationship Id="rId7" Type="http://schemas.openxmlformats.org/officeDocument/2006/relationships/image" Target="../media/image26.tiff"/><Relationship Id="rId12" Type="http://schemas.openxmlformats.org/officeDocument/2006/relationships/image" Target="../media/image3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f"/><Relationship Id="rId11" Type="http://schemas.openxmlformats.org/officeDocument/2006/relationships/image" Target="../media/image30.tiff"/><Relationship Id="rId5" Type="http://schemas.openxmlformats.org/officeDocument/2006/relationships/image" Target="../media/image24.png"/><Relationship Id="rId10" Type="http://schemas.openxmlformats.org/officeDocument/2006/relationships/image" Target="../media/image29.tiff"/><Relationship Id="rId4" Type="http://schemas.openxmlformats.org/officeDocument/2006/relationships/image" Target="../media/image23.png"/><Relationship Id="rId9" Type="http://schemas.openxmlformats.org/officeDocument/2006/relationships/image" Target="../media/image28.tiff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tiff"/><Relationship Id="rId11" Type="http://schemas.openxmlformats.org/officeDocument/2006/relationships/image" Target="../media/image5.png"/><Relationship Id="rId5" Type="http://schemas.openxmlformats.org/officeDocument/2006/relationships/image" Target="../media/image37.jpeg"/><Relationship Id="rId10" Type="http://schemas.openxmlformats.org/officeDocument/2006/relationships/image" Target="../media/image6.jpe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5.tiff"/><Relationship Id="rId10" Type="http://schemas.openxmlformats.org/officeDocument/2006/relationships/image" Target="../media/image5.png"/><Relationship Id="rId4" Type="http://schemas.openxmlformats.org/officeDocument/2006/relationships/image" Target="../media/image54.tiff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aswheat.ucdavis.edu/protocols/TaGW2" TargetMode="External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image" Target="../media/image61.tiff"/><Relationship Id="rId10" Type="http://schemas.openxmlformats.org/officeDocument/2006/relationships/image" Target="../media/image6.jpeg"/><Relationship Id="rId4" Type="http://schemas.openxmlformats.org/officeDocument/2006/relationships/image" Target="../media/image60.tiff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0.png"/><Relationship Id="rId21" Type="http://schemas.openxmlformats.org/officeDocument/2006/relationships/customXml" Target="../ink/ink9.xml"/><Relationship Id="rId42" Type="http://schemas.openxmlformats.org/officeDocument/2006/relationships/image" Target="../media/image200.png"/><Relationship Id="rId47" Type="http://schemas.openxmlformats.org/officeDocument/2006/relationships/customXml" Target="../ink/ink22.xml"/><Relationship Id="rId63" Type="http://schemas.openxmlformats.org/officeDocument/2006/relationships/customXml" Target="../ink/ink31.xml"/><Relationship Id="rId68" Type="http://schemas.openxmlformats.org/officeDocument/2006/relationships/image" Target="../media/image32.png"/><Relationship Id="rId16" Type="http://schemas.openxmlformats.org/officeDocument/2006/relationships/customXml" Target="../ink/ink6.xml"/><Relationship Id="rId11" Type="http://schemas.openxmlformats.org/officeDocument/2006/relationships/image" Target="../media/image50.png"/><Relationship Id="rId24" Type="http://schemas.openxmlformats.org/officeDocument/2006/relationships/image" Target="../media/image11.png"/><Relationship Id="rId32" Type="http://schemas.openxmlformats.org/officeDocument/2006/relationships/image" Target="../media/image150.png"/><Relationship Id="rId37" Type="http://schemas.openxmlformats.org/officeDocument/2006/relationships/customXml" Target="../ink/ink17.xml"/><Relationship Id="rId40" Type="http://schemas.openxmlformats.org/officeDocument/2006/relationships/image" Target="../media/image19.png"/><Relationship Id="rId45" Type="http://schemas.openxmlformats.org/officeDocument/2006/relationships/customXml" Target="../ink/ink21.xml"/><Relationship Id="rId53" Type="http://schemas.openxmlformats.org/officeDocument/2006/relationships/customXml" Target="../ink/ink26.xml"/><Relationship Id="rId58" Type="http://schemas.openxmlformats.org/officeDocument/2006/relationships/image" Target="../media/image27.png"/><Relationship Id="rId66" Type="http://schemas.openxmlformats.org/officeDocument/2006/relationships/image" Target="../media/image31.png"/><Relationship Id="rId74" Type="http://schemas.openxmlformats.org/officeDocument/2006/relationships/image" Target="../media/image10.tiff"/><Relationship Id="rId5" Type="http://schemas.openxmlformats.org/officeDocument/2006/relationships/image" Target="../media/image8.jpeg"/><Relationship Id="rId61" Type="http://schemas.openxmlformats.org/officeDocument/2006/relationships/customXml" Target="../ink/ink30.xml"/><Relationship Id="rId19" Type="http://schemas.openxmlformats.org/officeDocument/2006/relationships/image" Target="../media/image90.png"/><Relationship Id="rId14" Type="http://schemas.openxmlformats.org/officeDocument/2006/relationships/customXml" Target="../ink/ink5.xml"/><Relationship Id="rId22" Type="http://schemas.openxmlformats.org/officeDocument/2006/relationships/image" Target="../media/image100.png"/><Relationship Id="rId27" Type="http://schemas.openxmlformats.org/officeDocument/2006/relationships/customXml" Target="../ink/ink12.xml"/><Relationship Id="rId30" Type="http://schemas.openxmlformats.org/officeDocument/2006/relationships/image" Target="../media/image140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230.png"/><Relationship Id="rId56" Type="http://schemas.openxmlformats.org/officeDocument/2006/relationships/image" Target="../media/image26.png"/><Relationship Id="rId64" Type="http://schemas.openxmlformats.org/officeDocument/2006/relationships/image" Target="../media/image30.png"/><Relationship Id="rId69" Type="http://schemas.openxmlformats.org/officeDocument/2006/relationships/customXml" Target="../ink/ink34.xml"/><Relationship Id="rId77" Type="http://schemas.openxmlformats.org/officeDocument/2006/relationships/image" Target="../media/image5.png"/><Relationship Id="rId8" Type="http://schemas.openxmlformats.org/officeDocument/2006/relationships/customXml" Target="../ink/ink2.xml"/><Relationship Id="rId51" Type="http://schemas.openxmlformats.org/officeDocument/2006/relationships/customXml" Target="../ink/ink25.xml"/><Relationship Id="rId72" Type="http://schemas.openxmlformats.org/officeDocument/2006/relationships/image" Target="../media/image34.png"/><Relationship Id="rId3" Type="http://schemas.openxmlformats.org/officeDocument/2006/relationships/image" Target="../media/image6.jpeg"/><Relationship Id="rId12" Type="http://schemas.openxmlformats.org/officeDocument/2006/relationships/customXml" Target="../ink/ink4.xml"/><Relationship Id="rId17" Type="http://schemas.openxmlformats.org/officeDocument/2006/relationships/image" Target="../media/image80.png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18.png"/><Relationship Id="rId46" Type="http://schemas.openxmlformats.org/officeDocument/2006/relationships/image" Target="../media/image220.png"/><Relationship Id="rId59" Type="http://schemas.openxmlformats.org/officeDocument/2006/relationships/customXml" Target="../ink/ink29.xml"/><Relationship Id="rId67" Type="http://schemas.openxmlformats.org/officeDocument/2006/relationships/customXml" Target="../ink/ink33.xml"/><Relationship Id="rId20" Type="http://schemas.openxmlformats.org/officeDocument/2006/relationships/customXml" Target="../ink/ink8.xml"/><Relationship Id="rId41" Type="http://schemas.openxmlformats.org/officeDocument/2006/relationships/customXml" Target="../ink/ink19.xml"/><Relationship Id="rId54" Type="http://schemas.openxmlformats.org/officeDocument/2006/relationships/image" Target="../media/image250.png"/><Relationship Id="rId62" Type="http://schemas.openxmlformats.org/officeDocument/2006/relationships/image" Target="../media/image29.png"/><Relationship Id="rId70" Type="http://schemas.openxmlformats.org/officeDocument/2006/relationships/image" Target="../media/image33.png"/><Relationship Id="rId7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5" Type="http://schemas.openxmlformats.org/officeDocument/2006/relationships/image" Target="../media/image7.png"/><Relationship Id="rId23" Type="http://schemas.openxmlformats.org/officeDocument/2006/relationships/customXml" Target="../ink/ink10.xml"/><Relationship Id="rId28" Type="http://schemas.openxmlformats.org/officeDocument/2006/relationships/image" Target="../media/image130.png"/><Relationship Id="rId36" Type="http://schemas.openxmlformats.org/officeDocument/2006/relationships/image" Target="../media/image170.png"/><Relationship Id="rId49" Type="http://schemas.openxmlformats.org/officeDocument/2006/relationships/customXml" Target="../ink/ink23.xml"/><Relationship Id="rId57" Type="http://schemas.openxmlformats.org/officeDocument/2006/relationships/customXml" Target="../ink/ink28.xml"/><Relationship Id="rId10" Type="http://schemas.openxmlformats.org/officeDocument/2006/relationships/customXml" Target="../ink/ink3.xml"/><Relationship Id="rId31" Type="http://schemas.openxmlformats.org/officeDocument/2006/relationships/customXml" Target="../ink/ink14.xml"/><Relationship Id="rId44" Type="http://schemas.openxmlformats.org/officeDocument/2006/relationships/image" Target="../media/image210.png"/><Relationship Id="rId52" Type="http://schemas.openxmlformats.org/officeDocument/2006/relationships/image" Target="../media/image240.png"/><Relationship Id="rId60" Type="http://schemas.openxmlformats.org/officeDocument/2006/relationships/image" Target="../media/image28.png"/><Relationship Id="rId65" Type="http://schemas.openxmlformats.org/officeDocument/2006/relationships/customXml" Target="../ink/ink32.xml"/><Relationship Id="rId73" Type="http://schemas.openxmlformats.org/officeDocument/2006/relationships/image" Target="../media/image9.tiff"/><Relationship Id="rId4" Type="http://schemas.openxmlformats.org/officeDocument/2006/relationships/image" Target="../media/image7.jpeg"/><Relationship Id="rId9" Type="http://schemas.openxmlformats.org/officeDocument/2006/relationships/image" Target="../media/image40.png"/><Relationship Id="rId13" Type="http://schemas.openxmlformats.org/officeDocument/2006/relationships/image" Target="../media/image6.png"/><Relationship Id="rId18" Type="http://schemas.openxmlformats.org/officeDocument/2006/relationships/customXml" Target="../ink/ink7.xml"/><Relationship Id="rId39" Type="http://schemas.openxmlformats.org/officeDocument/2006/relationships/customXml" Target="../ink/ink18.xml"/><Relationship Id="rId34" Type="http://schemas.openxmlformats.org/officeDocument/2006/relationships/image" Target="../media/image160.png"/><Relationship Id="rId50" Type="http://schemas.openxmlformats.org/officeDocument/2006/relationships/customXml" Target="../ink/ink24.xml"/><Relationship Id="rId55" Type="http://schemas.openxmlformats.org/officeDocument/2006/relationships/customXml" Target="../ink/ink27.xml"/><Relationship Id="rId76" Type="http://schemas.openxmlformats.org/officeDocument/2006/relationships/image" Target="../media/image13.png"/><Relationship Id="rId7" Type="http://schemas.openxmlformats.org/officeDocument/2006/relationships/image" Target="../media/image3.png"/><Relationship Id="rId71" Type="http://schemas.openxmlformats.org/officeDocument/2006/relationships/customXml" Target="../ink/ink35.xml"/><Relationship Id="rId2" Type="http://schemas.openxmlformats.org/officeDocument/2006/relationships/notesSlide" Target="../notesSlides/notesSlide2.xml"/><Relationship Id="rId29" Type="http://schemas.openxmlformats.org/officeDocument/2006/relationships/customXml" Target="../ink/ink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6.png"/><Relationship Id="rId7" Type="http://schemas.openxmlformats.org/officeDocument/2006/relationships/image" Target="../media/image7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75.jpeg"/><Relationship Id="rId10" Type="http://schemas.openxmlformats.org/officeDocument/2006/relationships/image" Target="../media/image77.jpeg"/><Relationship Id="rId4" Type="http://schemas.openxmlformats.org/officeDocument/2006/relationships/image" Target="../media/image74.png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tiff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CEMoje0zZo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image" Target="../media/image45.tiff"/><Relationship Id="rId10" Type="http://schemas.openxmlformats.org/officeDocument/2006/relationships/image" Target="../media/image6.jpeg"/><Relationship Id="rId4" Type="http://schemas.openxmlformats.org/officeDocument/2006/relationships/image" Target="../media/image92.png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5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hyperlink" Target="https://www.wheatscab.psu.edu/" TargetMode="External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97.jpeg"/><Relationship Id="rId7" Type="http://schemas.openxmlformats.org/officeDocument/2006/relationships/image" Target="../media/image5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jpeg"/><Relationship Id="rId3" Type="http://schemas.openxmlformats.org/officeDocument/2006/relationships/image" Target="../media/image102.png"/><Relationship Id="rId21" Type="http://schemas.openxmlformats.org/officeDocument/2006/relationships/image" Target="../media/image5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image" Target="../media/image101.png"/><Relationship Id="rId16" Type="http://schemas.openxmlformats.org/officeDocument/2006/relationships/image" Target="../media/image115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jpe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1.pn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4.tiff"/><Relationship Id="rId7" Type="http://schemas.openxmlformats.org/officeDocument/2006/relationships/image" Target="../media/image148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tiff"/><Relationship Id="rId10" Type="http://schemas.openxmlformats.org/officeDocument/2006/relationships/image" Target="../media/image151.png"/><Relationship Id="rId4" Type="http://schemas.openxmlformats.org/officeDocument/2006/relationships/image" Target="../media/image145.tiff"/><Relationship Id="rId9" Type="http://schemas.openxmlformats.org/officeDocument/2006/relationships/image" Target="../media/image1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ield of green grass&#10;&#10;Description automatically generated with medium confidence">
            <a:extLst>
              <a:ext uri="{FF2B5EF4-FFF2-40B4-BE49-F238E27FC236}">
                <a16:creationId xmlns:a16="http://schemas.microsoft.com/office/drawing/2014/main" id="{EE30817D-64E8-AD2E-D0FF-03FED33689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9C175C-3038-2642-9D9D-A596DFB24425}"/>
              </a:ext>
            </a:extLst>
          </p:cNvPr>
          <p:cNvSpPr txBox="1"/>
          <p:nvPr/>
        </p:nvSpPr>
        <p:spPr>
          <a:xfrm>
            <a:off x="2254362" y="413829"/>
            <a:ext cx="7683276" cy="2302169"/>
          </a:xfrm>
          <a:prstGeom prst="rect">
            <a:avLst/>
          </a:prstGeom>
          <a:blipFill dpi="0" rotWithShape="1">
            <a:blip r:embed="rId4">
              <a:alphaModFix amt="70000"/>
            </a:blip>
            <a:srcRect/>
            <a:tile tx="0" ty="0" sx="100000" sy="100000" flip="none" algn="tl"/>
          </a:blip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endParaRPr lang="en-US" sz="1200" b="1" i="0" u="none" strike="noStrike" dirty="0"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Cereal Grains Breeding &amp; Genetics Program</a:t>
            </a:r>
          </a:p>
          <a:p>
            <a:pPr algn="ctr">
              <a:lnSpc>
                <a:spcPct val="130000"/>
              </a:lnSpc>
            </a:pPr>
            <a:endParaRPr lang="en-US" sz="1200" b="1" i="0" u="none" strike="noStrike" dirty="0"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r>
              <a:rPr lang="en-US" sz="2800" b="1" i="0" u="none" strike="noStrike" dirty="0">
                <a:solidFill>
                  <a:srgbClr val="FF7E28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RICK BOYLES</a:t>
            </a:r>
            <a:br>
              <a:rPr lang="en-US" sz="2800" dirty="0">
                <a:latin typeface="Garamond" panose="02020404030301010803" pitchFamily="18" charset="0"/>
                <a:cs typeface="Calibri" panose="020F0502020204030204" pitchFamily="34" charset="0"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Plant &amp; Environmental Sciences				</a:t>
            </a:r>
            <a:r>
              <a:rPr lang="en-US" sz="2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April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8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, 2025</a:t>
            </a:r>
            <a:br>
              <a:rPr lang="en-US" sz="2400" dirty="0">
                <a:latin typeface="Garamond" panose="02020404030301010803" pitchFamily="18" charset="0"/>
                <a:cs typeface="Calibri" panose="020F0502020204030204" pitchFamily="34" charset="0"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Pee Dee Research &amp; Education Center</a:t>
            </a:r>
            <a:endParaRPr lang="en-US" sz="2400" b="1" i="0" u="none" strike="noStrike" dirty="0"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91375E-340C-FF63-BFE0-06964BD85484}"/>
              </a:ext>
            </a:extLst>
          </p:cNvPr>
          <p:cNvGrpSpPr/>
          <p:nvPr/>
        </p:nvGrpSpPr>
        <p:grpSpPr>
          <a:xfrm>
            <a:off x="1550379" y="3788084"/>
            <a:ext cx="4114800" cy="2745809"/>
            <a:chOff x="1550379" y="3788084"/>
            <a:chExt cx="4114800" cy="2745809"/>
          </a:xfrm>
        </p:grpSpPr>
        <p:pic>
          <p:nvPicPr>
            <p:cNvPr id="8" name="Content Placeholder 6">
              <a:extLst>
                <a:ext uri="{FF2B5EF4-FFF2-40B4-BE49-F238E27FC236}">
                  <a16:creationId xmlns:a16="http://schemas.microsoft.com/office/drawing/2014/main" id="{EF7FC691-55AC-2438-13C7-CDFC689ED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0379" y="3790693"/>
              <a:ext cx="4114800" cy="27432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AB5F1A-0E07-E336-9393-422C0FACCB0F}"/>
                </a:ext>
              </a:extLst>
            </p:cNvPr>
            <p:cNvSpPr txBox="1"/>
            <p:nvPr/>
          </p:nvSpPr>
          <p:spPr>
            <a:xfrm>
              <a:off x="1550379" y="3788084"/>
              <a:ext cx="2282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Garamond" panose="02020404030301010803" pitchFamily="18" charset="0"/>
                </a:rPr>
                <a:t>John B. </a:t>
              </a:r>
              <a:r>
                <a:rPr lang="en-US" b="1" dirty="0" err="1">
                  <a:latin typeface="Garamond" panose="02020404030301010803" pitchFamily="18" charset="0"/>
                </a:rPr>
                <a:t>Pitner</a:t>
              </a:r>
              <a:r>
                <a:rPr lang="en-US" b="1" dirty="0">
                  <a:latin typeface="Garamond" panose="02020404030301010803" pitchFamily="18" charset="0"/>
                </a:rPr>
                <a:t> Center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DC34F72-9C85-3225-1F85-A3CE232AB755}"/>
              </a:ext>
            </a:extLst>
          </p:cNvPr>
          <p:cNvGrpSpPr>
            <a:grpSpLocks noChangeAspect="1"/>
          </p:cNvGrpSpPr>
          <p:nvPr/>
        </p:nvGrpSpPr>
        <p:grpSpPr>
          <a:xfrm>
            <a:off x="6805023" y="3735252"/>
            <a:ext cx="3588488" cy="2743200"/>
            <a:chOff x="868406" y="3026908"/>
            <a:chExt cx="3657600" cy="27960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4C7749D-CBEE-AA75-FB08-9D1FF55626EB}"/>
                </a:ext>
              </a:extLst>
            </p:cNvPr>
            <p:cNvGrpSpPr/>
            <p:nvPr/>
          </p:nvGrpSpPr>
          <p:grpSpPr>
            <a:xfrm>
              <a:off x="868406" y="3026908"/>
              <a:ext cx="3657600" cy="2796032"/>
              <a:chOff x="868406" y="3026908"/>
              <a:chExt cx="3657600" cy="2796032"/>
            </a:xfrm>
          </p:grpSpPr>
          <p:pic>
            <p:nvPicPr>
              <p:cNvPr id="10" name="Picture 2" descr="South Carolina state map with counties. Vector illustration. 25450992  Vector Art at Vecteezy">
                <a:extLst>
                  <a:ext uri="{FF2B5EF4-FFF2-40B4-BE49-F238E27FC236}">
                    <a16:creationId xmlns:a16="http://schemas.microsoft.com/office/drawing/2014/main" id="{0AC5AAEF-6950-2FBD-C697-E4E5335624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1999" b="11556"/>
              <a:stretch/>
            </p:blipFill>
            <p:spPr bwMode="auto">
              <a:xfrm>
                <a:off x="868406" y="3026908"/>
                <a:ext cx="3657600" cy="279603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ardrop 11">
                <a:extLst>
                  <a:ext uri="{FF2B5EF4-FFF2-40B4-BE49-F238E27FC236}">
                    <a16:creationId xmlns:a16="http://schemas.microsoft.com/office/drawing/2014/main" id="{AB8D6388-FBE0-742D-D6FE-7DCD0BECBC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8969">
                <a:off x="3344472" y="3719790"/>
                <a:ext cx="137160" cy="137160"/>
              </a:xfrm>
              <a:prstGeom prst="teardrop">
                <a:avLst>
                  <a:gd name="adj" fmla="val 19375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A24D46-2C10-73BD-F1F9-4CD6AE38BB95}"/>
                </a:ext>
              </a:extLst>
            </p:cNvPr>
            <p:cNvSpPr txBox="1"/>
            <p:nvPr/>
          </p:nvSpPr>
          <p:spPr>
            <a:xfrm>
              <a:off x="3413052" y="3432157"/>
              <a:ext cx="989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Garamond" panose="02020404030301010803" pitchFamily="18" charset="0"/>
                </a:rPr>
                <a:t>PDREC</a:t>
              </a:r>
            </a:p>
          </p:txBody>
        </p:sp>
      </p:grpSp>
      <p:pic>
        <p:nvPicPr>
          <p:cNvPr id="14" name="Picture 13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3FA4A7D3-C494-B3A9-0D5A-C7D5B3D333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88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D581E0-ADDE-56C6-0D63-4FC8F6F50A87}"/>
              </a:ext>
            </a:extLst>
          </p:cNvPr>
          <p:cNvSpPr txBox="1"/>
          <p:nvPr/>
        </p:nvSpPr>
        <p:spPr>
          <a:xfrm>
            <a:off x="457200" y="1950000"/>
            <a:ext cx="6472041" cy="26673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Seven land-grant universities in seven states that partner and share resources for variety development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Established in 2005; Clemson rejoined in 2018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Royalty sharing for field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Germplasm sharing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Data and technology sharing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Cooperative field testing</a:t>
            </a:r>
          </a:p>
        </p:txBody>
      </p:sp>
      <p:pic>
        <p:nvPicPr>
          <p:cNvPr id="4" name="Picture 3" descr="IMG_0159 (1).jpg">
            <a:extLst>
              <a:ext uri="{FF2B5EF4-FFF2-40B4-BE49-F238E27FC236}">
                <a16:creationId xmlns:a16="http://schemas.microsoft.com/office/drawing/2014/main" id="{76DB4294-118C-FDAA-65D8-4DCA1F4D44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2" name="Picture 1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0140E481-7108-D975-13FF-D560D6A45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4903" y="143688"/>
            <a:ext cx="1371600" cy="627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CC7AE1A-4E86-F2DB-1EF9-767A6A66C365}"/>
              </a:ext>
            </a:extLst>
          </p:cNvPr>
          <p:cNvGrpSpPr>
            <a:grpSpLocks noChangeAspect="1"/>
          </p:cNvGrpSpPr>
          <p:nvPr/>
        </p:nvGrpSpPr>
        <p:grpSpPr>
          <a:xfrm>
            <a:off x="7415174" y="2078336"/>
            <a:ext cx="4574389" cy="4572000"/>
            <a:chOff x="4757527" y="2022764"/>
            <a:chExt cx="3887709" cy="3885679"/>
          </a:xfrm>
        </p:grpSpPr>
        <p:pic>
          <p:nvPicPr>
            <p:cNvPr id="10" name="Picture 9" descr="A map of the united states with different colored dots&#10;&#10;Description automatically generated">
              <a:extLst>
                <a:ext uri="{FF2B5EF4-FFF2-40B4-BE49-F238E27FC236}">
                  <a16:creationId xmlns:a16="http://schemas.microsoft.com/office/drawing/2014/main" id="{2E065DF5-47A5-CAC4-AC2F-01D0E84BF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57527" y="2022764"/>
              <a:ext cx="3887709" cy="388567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E677FF-7F45-3845-9AE5-E98D96115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6488" y="4041227"/>
              <a:ext cx="365760" cy="3657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E24FE90-3647-BCE5-C3DD-4C94A27AF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1194" y="4744571"/>
              <a:ext cx="228600" cy="30401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972271A-D869-FCD3-D609-66CE3F593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4685" y="4449653"/>
              <a:ext cx="274320" cy="2743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5EC6CA-E797-D432-2CD0-CB083894C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7688" y="5246458"/>
              <a:ext cx="274320" cy="2792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2482C60-F886-12C5-4B36-33B0B21E1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2245" y="5138358"/>
              <a:ext cx="365760" cy="22677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2DB2EB-28AB-9D55-C899-D8A50A4E1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3976" y="4619967"/>
              <a:ext cx="365760" cy="36576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927CB5-4CCA-E144-96BA-4D29D3EEF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5035" y="4188654"/>
              <a:ext cx="365760" cy="24350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73715CE-1A20-13DB-C1B6-C6DEB1E66361}"/>
              </a:ext>
            </a:extLst>
          </p:cNvPr>
          <p:cNvSpPr txBox="1"/>
          <p:nvPr/>
        </p:nvSpPr>
        <p:spPr>
          <a:xfrm>
            <a:off x="457200" y="1269503"/>
            <a:ext cx="960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Garamond" panose="02020404030301010803" pitchFamily="18" charset="0"/>
                <a:cs typeface="Calibri"/>
              </a:rPr>
              <a:t>SunGrains</a:t>
            </a:r>
            <a:r>
              <a:rPr lang="en-US" sz="2800" b="1" dirty="0">
                <a:latin typeface="Garamond" panose="02020404030301010803" pitchFamily="18" charset="0"/>
                <a:cs typeface="Calibri"/>
              </a:rPr>
              <a:t>:  </a:t>
            </a:r>
            <a:r>
              <a:rPr lang="en-US" sz="2800" b="1" u="sng" dirty="0">
                <a:latin typeface="Garamond" panose="02020404030301010803" pitchFamily="18" charset="0"/>
                <a:cs typeface="Calibri"/>
              </a:rPr>
              <a:t>S</a:t>
            </a:r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  <a:cs typeface="Calibri"/>
              </a:rPr>
              <a:t>outheastern </a:t>
            </a:r>
            <a:r>
              <a:rPr lang="en-US" sz="2800" b="1" u="sng" dirty="0">
                <a:latin typeface="Garamond" panose="02020404030301010803" pitchFamily="18" charset="0"/>
                <a:cs typeface="Calibri"/>
              </a:rPr>
              <a:t>Un</a:t>
            </a:r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  <a:cs typeface="Calibri"/>
              </a:rPr>
              <a:t>iversity Small </a:t>
            </a:r>
            <a:r>
              <a:rPr lang="en-US" sz="2800" b="1" u="sng" dirty="0">
                <a:latin typeface="Garamond" panose="02020404030301010803" pitchFamily="18" charset="0"/>
                <a:cs typeface="Calibri"/>
              </a:rPr>
              <a:t>Grains</a:t>
            </a:r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  <a:cs typeface="Calibri"/>
              </a:rPr>
              <a:t> Cooperative</a:t>
            </a:r>
          </a:p>
        </p:txBody>
      </p:sp>
      <p:pic>
        <p:nvPicPr>
          <p:cNvPr id="24" name="Picture 23" descr="A group of men standing in a field&#10;&#10;Description automatically generated">
            <a:extLst>
              <a:ext uri="{FF2B5EF4-FFF2-40B4-BE49-F238E27FC236}">
                <a16:creationId xmlns:a16="http://schemas.microsoft.com/office/drawing/2014/main" id="{69AF6DC2-843F-3CC5-FAC6-B69FDB01148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04102"/>
            <a:ext cx="5486400" cy="208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5F3D4A-6BCC-390B-FCE2-A7DEC5A0FE5C}"/>
              </a:ext>
            </a:extLst>
          </p:cNvPr>
          <p:cNvSpPr txBox="1"/>
          <p:nvPr/>
        </p:nvSpPr>
        <p:spPr>
          <a:xfrm>
            <a:off x="898617" y="202263"/>
            <a:ext cx="8279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Strong Small Grains Collaborations across the Region</a:t>
            </a:r>
          </a:p>
        </p:txBody>
      </p:sp>
      <p:pic>
        <p:nvPicPr>
          <p:cNvPr id="6" name="Picture 5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D88791F7-FBCB-4337-4DE5-EC0BC1795AE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08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236074"/>
            <a:ext cx="1828800" cy="102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082798" y="2080771"/>
            <a:ext cx="1331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1</a:t>
            </a:r>
            <a:r>
              <a:rPr lang="en-US" dirty="0"/>
              <a:t> cross</a:t>
            </a:r>
          </a:p>
          <a:p>
            <a:pPr algn="ctr"/>
            <a:r>
              <a:rPr lang="en-US" dirty="0"/>
              <a:t>Greenhouse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7603" y="1354571"/>
            <a:ext cx="135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Winter 2023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657603" y="2240526"/>
            <a:ext cx="2835015" cy="1669354"/>
            <a:chOff x="2133600" y="2240526"/>
            <a:chExt cx="2835015" cy="1669354"/>
          </a:xfrm>
        </p:grpSpPr>
        <p:sp>
          <p:nvSpPr>
            <p:cNvPr id="10" name="TextBox 9"/>
            <p:cNvSpPr txBox="1"/>
            <p:nvPr/>
          </p:nvSpPr>
          <p:spPr>
            <a:xfrm>
              <a:off x="2133600" y="3263549"/>
              <a:ext cx="1238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dirty="0" err="1"/>
                <a:t>growout</a:t>
              </a:r>
              <a:endParaRPr lang="en-US" dirty="0"/>
            </a:p>
            <a:p>
              <a:pPr algn="ctr"/>
              <a:r>
                <a:rPr lang="en-US" dirty="0"/>
                <a:t>Fort Collins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71089" y="2463395"/>
              <a:ext cx="1497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Summer 2023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78050" y="2240526"/>
              <a:ext cx="1143000" cy="113347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4A6536-B83E-079F-7174-4005C75375C6}"/>
              </a:ext>
            </a:extLst>
          </p:cNvPr>
          <p:cNvGrpSpPr/>
          <p:nvPr/>
        </p:nvGrpSpPr>
        <p:grpSpPr>
          <a:xfrm>
            <a:off x="1524003" y="1076297"/>
            <a:ext cx="8794033" cy="3021573"/>
            <a:chOff x="0" y="1076294"/>
            <a:chExt cx="8794033" cy="302157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0F9ABA-6F7B-0B97-8A22-D02344E2DA41}"/>
                </a:ext>
              </a:extLst>
            </p:cNvPr>
            <p:cNvSpPr/>
            <p:nvPr/>
          </p:nvSpPr>
          <p:spPr>
            <a:xfrm>
              <a:off x="0" y="1076294"/>
              <a:ext cx="4967374" cy="3021573"/>
            </a:xfrm>
            <a:prstGeom prst="rect">
              <a:avLst/>
            </a:prstGeom>
            <a:solidFill>
              <a:schemeClr val="bg1">
                <a:lumMod val="85000"/>
                <a:alpha val="8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rved Right Arrow 23">
              <a:extLst>
                <a:ext uri="{FF2B5EF4-FFF2-40B4-BE49-F238E27FC236}">
                  <a16:creationId xmlns:a16="http://schemas.microsoft.com/office/drawing/2014/main" id="{0FA3543D-F804-F684-65A6-8E3DCC335199}"/>
                </a:ext>
              </a:extLst>
            </p:cNvPr>
            <p:cNvSpPr/>
            <p:nvPr/>
          </p:nvSpPr>
          <p:spPr>
            <a:xfrm rot="18452376" flipH="1" flipV="1">
              <a:off x="6276757" y="1800597"/>
              <a:ext cx="1461854" cy="2815625"/>
            </a:xfrm>
            <a:prstGeom prst="curvedRightArrow">
              <a:avLst>
                <a:gd name="adj1" fmla="val 8446"/>
                <a:gd name="adj2" fmla="val 40890"/>
                <a:gd name="adj3" fmla="val 25000"/>
              </a:avLst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2F1EA64-243A-51A4-5D66-F67B22764DC7}"/>
                </a:ext>
              </a:extLst>
            </p:cNvPr>
            <p:cNvSpPr txBox="1"/>
            <p:nvPr/>
          </p:nvSpPr>
          <p:spPr>
            <a:xfrm>
              <a:off x="7168433" y="2140229"/>
              <a:ext cx="162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Single plant harvest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95956" y="3229084"/>
            <a:ext cx="3393340" cy="1901431"/>
            <a:chOff x="3571956" y="3276303"/>
            <a:chExt cx="3393340" cy="1901431"/>
          </a:xfrm>
        </p:grpSpPr>
        <p:sp>
          <p:nvSpPr>
            <p:cNvPr id="13" name="TextBox 12"/>
            <p:cNvSpPr txBox="1"/>
            <p:nvPr/>
          </p:nvSpPr>
          <p:spPr>
            <a:xfrm>
              <a:off x="3929634" y="4531403"/>
              <a:ext cx="1297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</a:t>
              </a:r>
              <a:r>
                <a:rPr lang="en-US" baseline="-25000" dirty="0"/>
                <a:t>2</a:t>
              </a:r>
              <a:r>
                <a:rPr lang="en-US" dirty="0"/>
                <a:t> bulk</a:t>
              </a:r>
            </a:p>
            <a:p>
              <a:pPr algn="ctr"/>
              <a:r>
                <a:rPr lang="en-US" dirty="0"/>
                <a:t>SC Field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73944" y="3538951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2023-2024</a:t>
              </a:r>
            </a:p>
          </p:txBody>
        </p:sp>
        <p:pic>
          <p:nvPicPr>
            <p:cNvPr id="16" name="Picture 15" descr="IMG_0497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922533" y="2925726"/>
              <a:ext cx="1371600" cy="20727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1D5686-04EA-0A69-86EC-7C580290D704}"/>
              </a:ext>
            </a:extLst>
          </p:cNvPr>
          <p:cNvGrpSpPr/>
          <p:nvPr/>
        </p:nvGrpSpPr>
        <p:grpSpPr>
          <a:xfrm>
            <a:off x="5101155" y="3225921"/>
            <a:ext cx="2070690" cy="1331276"/>
            <a:chOff x="3577155" y="3284913"/>
            <a:chExt cx="2070690" cy="1331276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D37908E-722B-C53E-C9F2-41C4539991F8}"/>
                </a:ext>
              </a:extLst>
            </p:cNvPr>
            <p:cNvSpPr/>
            <p:nvPr/>
          </p:nvSpPr>
          <p:spPr>
            <a:xfrm>
              <a:off x="3577155" y="3284913"/>
              <a:ext cx="2070690" cy="1331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AD59076-6094-60CD-AB00-7348F57E0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20456" y="3298903"/>
              <a:ext cx="1828800" cy="12780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2C45FDF-7179-04E2-53FA-AA1F8B962187}"/>
              </a:ext>
            </a:extLst>
          </p:cNvPr>
          <p:cNvGrpSpPr/>
          <p:nvPr/>
        </p:nvGrpSpPr>
        <p:grpSpPr>
          <a:xfrm>
            <a:off x="2743200" y="3426414"/>
            <a:ext cx="5746096" cy="3300996"/>
            <a:chOff x="1219200" y="3490038"/>
            <a:chExt cx="5746096" cy="330099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65711A-2152-E020-2F24-081245081C7C}"/>
                </a:ext>
              </a:extLst>
            </p:cNvPr>
            <p:cNvSpPr/>
            <p:nvPr/>
          </p:nvSpPr>
          <p:spPr>
            <a:xfrm>
              <a:off x="1219200" y="4614804"/>
              <a:ext cx="4554744" cy="21762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480C362-894F-C046-A3C3-36275EB789A6}"/>
                </a:ext>
              </a:extLst>
            </p:cNvPr>
            <p:cNvSpPr txBox="1"/>
            <p:nvPr/>
          </p:nvSpPr>
          <p:spPr>
            <a:xfrm>
              <a:off x="3929634" y="4545955"/>
              <a:ext cx="1297949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</a:t>
              </a:r>
              <a:r>
                <a:rPr lang="en-US" baseline="-25000" dirty="0"/>
                <a:t>4</a:t>
              </a:r>
              <a:r>
                <a:rPr lang="en-US" dirty="0"/>
                <a:t> </a:t>
              </a:r>
              <a:r>
                <a:rPr lang="en-US" dirty="0" err="1"/>
                <a:t>headrow</a:t>
              </a:r>
              <a:endParaRPr lang="en-US" dirty="0"/>
            </a:p>
            <a:p>
              <a:pPr algn="ctr"/>
              <a:r>
                <a:rPr lang="en-US" dirty="0"/>
                <a:t>SC Field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C8B822C-0EB0-6080-8384-7D6C29BEB1DA}"/>
                </a:ext>
              </a:extLst>
            </p:cNvPr>
            <p:cNvSpPr txBox="1"/>
            <p:nvPr/>
          </p:nvSpPr>
          <p:spPr>
            <a:xfrm>
              <a:off x="5773944" y="3490038"/>
              <a:ext cx="1191352" cy="369332"/>
            </a:xfrm>
            <a:prstGeom prst="rect">
              <a:avLst/>
            </a:prstGeom>
            <a:solidFill>
              <a:srgbClr val="FFFFFF"/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n-US" dirty="0"/>
                <a:t>2025-2026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15B63CC-FED6-8550-25D9-42988007F13E}"/>
              </a:ext>
            </a:extLst>
          </p:cNvPr>
          <p:cNvGrpSpPr/>
          <p:nvPr/>
        </p:nvGrpSpPr>
        <p:grpSpPr>
          <a:xfrm>
            <a:off x="3924951" y="4640954"/>
            <a:ext cx="6406591" cy="1887871"/>
            <a:chOff x="2353445" y="5765690"/>
            <a:chExt cx="6406591" cy="1887871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AF260FF-AADB-A533-A652-7E8B2F96069C}"/>
                </a:ext>
              </a:extLst>
            </p:cNvPr>
            <p:cNvGrpSpPr/>
            <p:nvPr/>
          </p:nvGrpSpPr>
          <p:grpSpPr>
            <a:xfrm>
              <a:off x="5453156" y="5765690"/>
              <a:ext cx="3306880" cy="1371600"/>
              <a:chOff x="3628934" y="4394567"/>
              <a:chExt cx="3306880" cy="1371600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F4D2428-1841-3FAA-767D-7F47D6729B31}"/>
                  </a:ext>
                </a:extLst>
              </p:cNvPr>
              <p:cNvSpPr txBox="1"/>
              <p:nvPr/>
            </p:nvSpPr>
            <p:spPr>
              <a:xfrm>
                <a:off x="3929634" y="4531403"/>
                <a:ext cx="12979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F</a:t>
                </a:r>
                <a:r>
                  <a:rPr lang="en-US" baseline="-25000" dirty="0"/>
                  <a:t>3</a:t>
                </a:r>
                <a:r>
                  <a:rPr lang="en-US" dirty="0"/>
                  <a:t> bulk</a:t>
                </a:r>
              </a:p>
              <a:p>
                <a:pPr algn="ctr"/>
                <a:r>
                  <a:rPr lang="en-US" dirty="0"/>
                  <a:t>SC Field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FD454A1-E45D-EB50-62D2-13117E6AC489}"/>
                  </a:ext>
                </a:extLst>
              </p:cNvPr>
              <p:cNvSpPr txBox="1"/>
              <p:nvPr/>
            </p:nvSpPr>
            <p:spPr>
              <a:xfrm>
                <a:off x="5744462" y="4767242"/>
                <a:ext cx="1191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2024-2025</a:t>
                </a:r>
              </a:p>
            </p:txBody>
          </p:sp>
          <p:pic>
            <p:nvPicPr>
              <p:cNvPr id="77" name="Picture 76" descr="IMG_0497.JPG">
                <a:extLst>
                  <a:ext uri="{FF2B5EF4-FFF2-40B4-BE49-F238E27FC236}">
                    <a16:creationId xmlns:a16="http://schemas.microsoft.com/office/drawing/2014/main" id="{1EC712E6-562F-BF07-BE84-10396C77EC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3979511" y="4043990"/>
                <a:ext cx="1371600" cy="207275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2353445" y="6191707"/>
              <a:ext cx="3415549" cy="1461854"/>
              <a:chOff x="2358023" y="5242714"/>
              <a:chExt cx="3415549" cy="1461854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2358023" y="5433501"/>
                <a:ext cx="13759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Mass selection</a:t>
                </a:r>
              </a:p>
            </p:txBody>
          </p:sp>
          <p:sp>
            <p:nvSpPr>
              <p:cNvPr id="29" name="Curved Right Arrow 28"/>
              <p:cNvSpPr/>
              <p:nvPr/>
            </p:nvSpPr>
            <p:spPr>
              <a:xfrm rot="18109405">
                <a:off x="3634833" y="4565828"/>
                <a:ext cx="1461854" cy="2815625"/>
              </a:xfrm>
              <a:prstGeom prst="curvedRightArrow">
                <a:avLst>
                  <a:gd name="adj1" fmla="val 8446"/>
                  <a:gd name="adj2" fmla="val 40890"/>
                  <a:gd name="adj3" fmla="val 25000"/>
                </a:avLst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D7B0D5D-CBB9-9FB6-C31B-2E98D3487FEF}"/>
              </a:ext>
            </a:extLst>
          </p:cNvPr>
          <p:cNvGrpSpPr/>
          <p:nvPr/>
        </p:nvGrpSpPr>
        <p:grpSpPr>
          <a:xfrm>
            <a:off x="3456061" y="4605447"/>
            <a:ext cx="6869370" cy="1926900"/>
            <a:chOff x="1932061" y="4605447"/>
            <a:chExt cx="6869370" cy="192690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C139C8D-8DB4-8841-E81A-C97D68A5C8FA}"/>
                </a:ext>
              </a:extLst>
            </p:cNvPr>
            <p:cNvGrpSpPr/>
            <p:nvPr/>
          </p:nvGrpSpPr>
          <p:grpSpPr>
            <a:xfrm>
              <a:off x="5539998" y="4605447"/>
              <a:ext cx="3261433" cy="1909122"/>
              <a:chOff x="5539998" y="4605447"/>
              <a:chExt cx="3261433" cy="1909122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7E492B1D-814F-C80F-310E-B5D58A95986A}"/>
                  </a:ext>
                </a:extLst>
              </p:cNvPr>
              <p:cNvGrpSpPr/>
              <p:nvPr/>
            </p:nvGrpSpPr>
            <p:grpSpPr>
              <a:xfrm>
                <a:off x="5539998" y="4605447"/>
                <a:ext cx="2070690" cy="1909122"/>
                <a:chOff x="5539998" y="4605447"/>
                <a:chExt cx="2070690" cy="1909122"/>
              </a:xfrm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15CF4863-1341-7C27-64C3-89197D5DC054}"/>
                    </a:ext>
                  </a:extLst>
                </p:cNvPr>
                <p:cNvGrpSpPr/>
                <p:nvPr/>
              </p:nvGrpSpPr>
              <p:grpSpPr>
                <a:xfrm>
                  <a:off x="5539998" y="4605447"/>
                  <a:ext cx="2070690" cy="1331276"/>
                  <a:chOff x="3577155" y="3284913"/>
                  <a:chExt cx="2070690" cy="1331276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A273439C-8E08-B2EE-2FBF-5CFA1117F973}"/>
                      </a:ext>
                    </a:extLst>
                  </p:cNvPr>
                  <p:cNvSpPr/>
                  <p:nvPr/>
                </p:nvSpPr>
                <p:spPr>
                  <a:xfrm>
                    <a:off x="3577155" y="3284913"/>
                    <a:ext cx="2070690" cy="133127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id="{4AEA8505-D1A8-1260-3DD9-B00822C821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720456" y="3298903"/>
                    <a:ext cx="1828800" cy="1278097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</p:grp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C1900F0E-9322-13A4-BAE0-E5DE28EAFCE9}"/>
                    </a:ext>
                  </a:extLst>
                </p:cNvPr>
                <p:cNvSpPr txBox="1"/>
                <p:nvPr/>
              </p:nvSpPr>
              <p:spPr>
                <a:xfrm>
                  <a:off x="5979189" y="5868238"/>
                  <a:ext cx="129794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F</a:t>
                  </a:r>
                  <a:r>
                    <a:rPr lang="en-US" baseline="-25000" dirty="0"/>
                    <a:t>5 </a:t>
                  </a:r>
                  <a:r>
                    <a:rPr lang="en-US" dirty="0" err="1"/>
                    <a:t>headrow</a:t>
                  </a:r>
                  <a:endParaRPr lang="en-US" dirty="0"/>
                </a:p>
                <a:p>
                  <a:pPr algn="ctr"/>
                  <a:r>
                    <a:rPr lang="en-US" dirty="0"/>
                    <a:t>SC Field</a:t>
                  </a:r>
                </a:p>
              </p:txBody>
            </p: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5BD30BB-5C5C-E2B8-B193-55433E8DEA40}"/>
                  </a:ext>
                </a:extLst>
              </p:cNvPr>
              <p:cNvSpPr txBox="1"/>
              <p:nvPr/>
            </p:nvSpPr>
            <p:spPr>
              <a:xfrm>
                <a:off x="7557180" y="5013626"/>
                <a:ext cx="124425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2026-2027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319D1B7-C4BA-96BB-1DCA-619FF2EAA856}"/>
                </a:ext>
              </a:extLst>
            </p:cNvPr>
            <p:cNvGrpSpPr/>
            <p:nvPr/>
          </p:nvGrpSpPr>
          <p:grpSpPr>
            <a:xfrm>
              <a:off x="1932061" y="5070493"/>
              <a:ext cx="3887491" cy="1461854"/>
              <a:chOff x="1886081" y="5242714"/>
              <a:chExt cx="3887491" cy="1461854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8E3ED071-46DE-7895-21B2-AEE5DA06AB50}"/>
                  </a:ext>
                </a:extLst>
              </p:cNvPr>
              <p:cNvSpPr txBox="1"/>
              <p:nvPr/>
            </p:nvSpPr>
            <p:spPr>
              <a:xfrm>
                <a:off x="1886081" y="5433501"/>
                <a:ext cx="137598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/>
                  <a:t>Sing plant  selection</a:t>
                </a:r>
              </a:p>
            </p:txBody>
          </p:sp>
          <p:sp>
            <p:nvSpPr>
              <p:cNvPr id="93" name="Curved Right Arrow 92">
                <a:extLst>
                  <a:ext uri="{FF2B5EF4-FFF2-40B4-BE49-F238E27FC236}">
                    <a16:creationId xmlns:a16="http://schemas.microsoft.com/office/drawing/2014/main" id="{973F938B-7FCF-D950-89E4-5B011A9DDBE5}"/>
                  </a:ext>
                </a:extLst>
              </p:cNvPr>
              <p:cNvSpPr/>
              <p:nvPr/>
            </p:nvSpPr>
            <p:spPr>
              <a:xfrm rot="18109405">
                <a:off x="3634833" y="4565828"/>
                <a:ext cx="1461854" cy="2815625"/>
              </a:xfrm>
              <a:prstGeom prst="curvedRightArrow">
                <a:avLst>
                  <a:gd name="adj1" fmla="val 8446"/>
                  <a:gd name="adj2" fmla="val 40890"/>
                  <a:gd name="adj3" fmla="val 25000"/>
                </a:avLst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FCE9652-294F-A9D4-A935-DC7CAF903ACB}"/>
              </a:ext>
            </a:extLst>
          </p:cNvPr>
          <p:cNvSpPr txBox="1"/>
          <p:nvPr/>
        </p:nvSpPr>
        <p:spPr>
          <a:xfrm>
            <a:off x="8938732" y="6194072"/>
            <a:ext cx="172880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Yield evaluation</a:t>
            </a:r>
          </a:p>
          <a:p>
            <a:pPr algn="ctr"/>
            <a:r>
              <a:rPr lang="en-US" b="1" dirty="0"/>
              <a:t>2027-2028</a:t>
            </a:r>
          </a:p>
        </p:txBody>
      </p:sp>
      <p:pic>
        <p:nvPicPr>
          <p:cNvPr id="12" name="Picture 11" descr="IMG_0159 (1).jpg">
            <a:extLst>
              <a:ext uri="{FF2B5EF4-FFF2-40B4-BE49-F238E27FC236}">
                <a16:creationId xmlns:a16="http://schemas.microsoft.com/office/drawing/2014/main" id="{C6C26AB7-2EAB-B1BE-0126-B833A84404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EEE035-27E2-34FA-4A10-AF2170D5E10B}"/>
              </a:ext>
            </a:extLst>
          </p:cNvPr>
          <p:cNvSpPr txBox="1"/>
          <p:nvPr/>
        </p:nvSpPr>
        <p:spPr>
          <a:xfrm>
            <a:off x="898617" y="202263"/>
            <a:ext cx="7112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Clemson Wheat Breeding:  Early Generations</a:t>
            </a:r>
          </a:p>
        </p:txBody>
      </p:sp>
      <p:pic>
        <p:nvPicPr>
          <p:cNvPr id="18" name="Picture 17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916AA923-157F-4C3F-966A-0C8E0E246E0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of green plants&#10;&#10;Description automatically generated">
            <a:extLst>
              <a:ext uri="{FF2B5EF4-FFF2-40B4-BE49-F238E27FC236}">
                <a16:creationId xmlns:a16="http://schemas.microsoft.com/office/drawing/2014/main" id="{2271322C-AA77-F7E5-0A79-318573E3AF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51659EF-CD8E-82EA-A819-93265A5CCD5F}"/>
              </a:ext>
            </a:extLst>
          </p:cNvPr>
          <p:cNvGrpSpPr/>
          <p:nvPr/>
        </p:nvGrpSpPr>
        <p:grpSpPr>
          <a:xfrm>
            <a:off x="2823028" y="723900"/>
            <a:ext cx="4962806" cy="4800600"/>
            <a:chOff x="2823028" y="723900"/>
            <a:chExt cx="4962806" cy="4800600"/>
          </a:xfrm>
        </p:grpSpPr>
        <p:pic>
          <p:nvPicPr>
            <p:cNvPr id="5" name="Picture 4" descr="A close up of a plant&#10;&#10;Description automatically generated">
              <a:extLst>
                <a:ext uri="{FF2B5EF4-FFF2-40B4-BE49-F238E27FC236}">
                  <a16:creationId xmlns:a16="http://schemas.microsoft.com/office/drawing/2014/main" id="{FA2E61FF-C639-AB22-681E-3286CA9F9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3028" y="723900"/>
              <a:ext cx="1168400" cy="4800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00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7" name="Curved Connector 6">
              <a:extLst>
                <a:ext uri="{FF2B5EF4-FFF2-40B4-BE49-F238E27FC236}">
                  <a16:creationId xmlns:a16="http://schemas.microsoft.com/office/drawing/2014/main" id="{744F3D8A-ADDE-EA2B-4C6A-2163225DE996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3991428" y="3124200"/>
              <a:ext cx="986972" cy="1578428"/>
            </a:xfrm>
            <a:prstGeom prst="curvedConnector2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860250-52A3-7CEF-3485-6B86D151137F}"/>
                </a:ext>
              </a:extLst>
            </p:cNvPr>
            <p:cNvSpPr txBox="1"/>
            <p:nvPr/>
          </p:nvSpPr>
          <p:spPr>
            <a:xfrm>
              <a:off x="4093028" y="2528410"/>
              <a:ext cx="369280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</a:rPr>
                <a:t>Headrow</a:t>
              </a:r>
              <a:r>
                <a:rPr lang="en-US" sz="2800" b="1" dirty="0">
                  <a:solidFill>
                    <a:srgbClr val="FF0000"/>
                  </a:solidFill>
                </a:rPr>
                <a:t> = head to row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692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grass with trees in the background&#10;&#10;Description automatically generated">
            <a:extLst>
              <a:ext uri="{FF2B5EF4-FFF2-40B4-BE49-F238E27FC236}">
                <a16:creationId xmlns:a16="http://schemas.microsoft.com/office/drawing/2014/main" id="{6547AFEF-2648-2ACA-68B1-8F3321DCFC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D3D21-050F-2262-35DE-D69B4B9C4921}"/>
              </a:ext>
            </a:extLst>
          </p:cNvPr>
          <p:cNvSpPr txBox="1"/>
          <p:nvPr/>
        </p:nvSpPr>
        <p:spPr>
          <a:xfrm>
            <a:off x="2979506" y="841829"/>
            <a:ext cx="6232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Yield plots at the PDREC in Florence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6EEDAA-6A3A-6E17-026F-EF9ABD37F5C5}"/>
              </a:ext>
            </a:extLst>
          </p:cNvPr>
          <p:cNvGrpSpPr/>
          <p:nvPr/>
        </p:nvGrpSpPr>
        <p:grpSpPr>
          <a:xfrm>
            <a:off x="3426540" y="3429000"/>
            <a:ext cx="2052917" cy="2428145"/>
            <a:chOff x="3426540" y="3429000"/>
            <a:chExt cx="2052917" cy="2428145"/>
          </a:xfrm>
        </p:grpSpPr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0B58862E-C541-8F75-31D1-7367C4C43DD7}"/>
                </a:ext>
              </a:extLst>
            </p:cNvPr>
            <p:cNvCxnSpPr>
              <a:cxnSpLocks/>
            </p:cNvCxnSpPr>
            <p:nvPr/>
          </p:nvCxnSpPr>
          <p:spPr>
            <a:xfrm>
              <a:off x="4492485" y="4278717"/>
              <a:ext cx="986972" cy="1578428"/>
            </a:xfrm>
            <a:prstGeom prst="curvedConnector2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close up of grass&#10;&#10;Description automatically generated">
              <a:extLst>
                <a:ext uri="{FF2B5EF4-FFF2-40B4-BE49-F238E27FC236}">
                  <a16:creationId xmlns:a16="http://schemas.microsoft.com/office/drawing/2014/main" id="{0F8D9901-CB88-C6BC-DD02-10C72A730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6540" y="3429000"/>
              <a:ext cx="1171963" cy="22010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00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6923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2267031" y="1264764"/>
            <a:ext cx="2436196" cy="1219482"/>
            <a:chOff x="701010" y="960685"/>
            <a:chExt cx="2436196" cy="1219482"/>
          </a:xfrm>
        </p:grpSpPr>
        <p:sp>
          <p:nvSpPr>
            <p:cNvPr id="5" name="TextBox 4"/>
            <p:cNvSpPr txBox="1"/>
            <p:nvPr/>
          </p:nvSpPr>
          <p:spPr>
            <a:xfrm>
              <a:off x="842102" y="960685"/>
              <a:ext cx="754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  <a:r>
                <a:rPr lang="en-US" baseline="-25000" dirty="0"/>
                <a:t>6</a:t>
              </a:r>
              <a:r>
                <a:rPr lang="en-US" dirty="0"/>
                <a:t> </a:t>
              </a:r>
              <a:r>
                <a:rPr lang="en-US" dirty="0" err="1"/>
                <a:t>obs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34211" y="960685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2027-2028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777254" y="1514100"/>
              <a:ext cx="135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0" indent="-137160">
                <a:buFont typeface="Arial"/>
                <a:buChar char="•"/>
              </a:pPr>
              <a:r>
                <a:rPr lang="en-US" dirty="0"/>
                <a:t>2 locations</a:t>
              </a:r>
            </a:p>
            <a:p>
              <a:pPr marL="137160" indent="-137160">
                <a:buFont typeface="Arial"/>
                <a:buChar char="•"/>
              </a:pPr>
              <a:r>
                <a:rPr lang="en-US" dirty="0"/>
                <a:t>1 rep</a:t>
              </a:r>
            </a:p>
          </p:txBody>
        </p:sp>
        <p:pic>
          <p:nvPicPr>
            <p:cNvPr id="31" name="Picture 30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76299" y="1319078"/>
              <a:ext cx="685800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1" name="Group 50"/>
          <p:cNvGrpSpPr/>
          <p:nvPr/>
        </p:nvGrpSpPr>
        <p:grpSpPr>
          <a:xfrm>
            <a:off x="6569736" y="1264152"/>
            <a:ext cx="3361019" cy="1451938"/>
            <a:chOff x="2031252" y="1769535"/>
            <a:chExt cx="3361019" cy="1451938"/>
          </a:xfrm>
        </p:grpSpPr>
        <p:sp>
          <p:nvSpPr>
            <p:cNvPr id="10" name="TextBox 9"/>
            <p:cNvSpPr txBox="1"/>
            <p:nvPr/>
          </p:nvSpPr>
          <p:spPr>
            <a:xfrm>
              <a:off x="2289690" y="1769535"/>
              <a:ext cx="123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SunPre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80161" y="1769535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2028-2029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95694" y="2314997"/>
              <a:ext cx="17965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0" indent="-137160">
                <a:buFont typeface="Arial"/>
                <a:buChar char="•"/>
              </a:pPr>
              <a:r>
                <a:rPr lang="en-US" dirty="0"/>
                <a:t>3-4 locations</a:t>
              </a:r>
            </a:p>
            <a:p>
              <a:pPr marL="137160" indent="-137160">
                <a:buFont typeface="Arial"/>
                <a:buChar char="•"/>
              </a:pPr>
              <a:r>
                <a:rPr lang="en-US" dirty="0"/>
                <a:t>1 rep</a:t>
              </a:r>
            </a:p>
          </p:txBody>
        </p:sp>
        <p:pic>
          <p:nvPicPr>
            <p:cNvPr id="42" name="Picture 41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308888" y="2017483"/>
              <a:ext cx="685800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3" name="Picture 42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206541" y="2360384"/>
              <a:ext cx="685800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4" name="Picture 43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734605" y="2197116"/>
              <a:ext cx="685800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1659082" y="3203605"/>
            <a:ext cx="3604203" cy="1919413"/>
            <a:chOff x="721943" y="3779827"/>
            <a:chExt cx="3604203" cy="1919413"/>
          </a:xfrm>
        </p:grpSpPr>
        <p:sp>
          <p:nvSpPr>
            <p:cNvPr id="33" name="TextBox 32"/>
            <p:cNvSpPr txBox="1"/>
            <p:nvPr/>
          </p:nvSpPr>
          <p:spPr>
            <a:xfrm>
              <a:off x="1147616" y="3779827"/>
              <a:ext cx="123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SunWheat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29569" y="5003048"/>
              <a:ext cx="17965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0" indent="-137160">
                <a:buFont typeface="Arial"/>
                <a:buChar char="•"/>
              </a:pPr>
              <a:r>
                <a:rPr lang="en-US" dirty="0"/>
                <a:t>5-6 locations</a:t>
              </a:r>
            </a:p>
            <a:p>
              <a:pPr marL="137160" indent="-137160">
                <a:buFont typeface="Arial"/>
                <a:buChar char="•"/>
              </a:pPr>
              <a:r>
                <a:rPr lang="en-US" dirty="0"/>
                <a:t>2 reps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47993" y="3779827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2029-2030</a:t>
              </a:r>
            </a:p>
          </p:txBody>
        </p:sp>
        <p:pic>
          <p:nvPicPr>
            <p:cNvPr id="45" name="Picture 44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502475" y="4042312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6" name="Picture 45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987045" y="4245417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7" name="Picture 46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741929" y="4495249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8" name="Picture 47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97231" y="4298837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0" name="Picture 49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36685" y="4633354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9" name="Picture 48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497375" y="4838150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6" name="Group 65"/>
          <p:cNvGrpSpPr/>
          <p:nvPr/>
        </p:nvGrpSpPr>
        <p:grpSpPr>
          <a:xfrm>
            <a:off x="6487545" y="3203605"/>
            <a:ext cx="3976074" cy="2279181"/>
            <a:chOff x="3753669" y="3195819"/>
            <a:chExt cx="3976074" cy="2279181"/>
          </a:xfrm>
        </p:grpSpPr>
        <p:sp>
          <p:nvSpPr>
            <p:cNvPr id="36" name="TextBox 35"/>
            <p:cNvSpPr txBox="1"/>
            <p:nvPr/>
          </p:nvSpPr>
          <p:spPr>
            <a:xfrm>
              <a:off x="4151780" y="3195819"/>
              <a:ext cx="123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GAWN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933166" y="4156413"/>
              <a:ext cx="17965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0" indent="-137160">
                <a:buFont typeface="Arial"/>
                <a:buChar char="•"/>
              </a:pPr>
              <a:r>
                <a:rPr lang="en-US" dirty="0"/>
                <a:t>10-12 locations</a:t>
              </a:r>
            </a:p>
            <a:p>
              <a:pPr marL="137160" indent="-137160">
                <a:buFont typeface="Arial"/>
                <a:buChar char="•"/>
              </a:pPr>
              <a:r>
                <a:rPr lang="en-US" dirty="0"/>
                <a:t>2 reps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473304" y="3195819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2030-2031</a:t>
              </a:r>
            </a:p>
          </p:txBody>
        </p:sp>
        <p:pic>
          <p:nvPicPr>
            <p:cNvPr id="54" name="Picture 53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576308" y="3466088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5" name="Picture 54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060878" y="3669193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6" name="Picture 55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815762" y="3919025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7" name="Picture 56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971064" y="3722613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8" name="Picture 57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210518" y="4057130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9" name="Picture 58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571208" y="4261926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0" name="Picture 59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014262" y="3618489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1" name="Picture 60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928957" y="4414328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2" name="Picture 61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317225" y="4613910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3" name="Picture 62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409018" y="3875014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4" name="Picture 63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648472" y="4209531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5" name="Picture 64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009162" y="4414327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89" name="Straight Arrow Connector 88"/>
          <p:cNvCxnSpPr/>
          <p:nvPr/>
        </p:nvCxnSpPr>
        <p:spPr>
          <a:xfrm>
            <a:off x="4775378" y="2087846"/>
            <a:ext cx="1566325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>
            <a:off x="4233333" y="2455948"/>
            <a:ext cx="2119456" cy="747657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4713889" y="4334961"/>
            <a:ext cx="1638900" cy="504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/>
        </p:nvGrpSpPr>
        <p:grpSpPr>
          <a:xfrm>
            <a:off x="1923503" y="5314772"/>
            <a:ext cx="8007248" cy="1577099"/>
            <a:chOff x="399503" y="5314769"/>
            <a:chExt cx="8007248" cy="1577099"/>
          </a:xfrm>
        </p:grpSpPr>
        <p:sp>
          <p:nvSpPr>
            <p:cNvPr id="39" name="TextBox 38"/>
            <p:cNvSpPr txBox="1"/>
            <p:nvPr/>
          </p:nvSpPr>
          <p:spPr>
            <a:xfrm>
              <a:off x="400046" y="5737080"/>
              <a:ext cx="123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USSRWWN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99503" y="6106412"/>
              <a:ext cx="17965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0" indent="-137160">
                <a:buFont typeface="Arial"/>
                <a:buChar char="•"/>
              </a:pPr>
              <a:r>
                <a:rPr lang="en-US" dirty="0"/>
                <a:t>15-20 locations</a:t>
              </a:r>
            </a:p>
            <a:p>
              <a:pPr marL="137160" indent="-137160">
                <a:buFont typeface="Arial"/>
                <a:buChar char="•"/>
              </a:pPr>
              <a:r>
                <a:rPr lang="en-US" dirty="0"/>
                <a:t>3 reps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876232" y="5737080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2031-2032</a:t>
              </a:r>
            </a:p>
          </p:txBody>
        </p:sp>
        <p:pic>
          <p:nvPicPr>
            <p:cNvPr id="68" name="Picture 67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279202" y="5139481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0" name="Picture 69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237095" y="5831196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1" name="Picture 70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625363" y="6030778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2" name="Picture 71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717156" y="5291882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3" name="Picture 72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956610" y="5626399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4" name="Picture 73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317300" y="5831195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5" name="Picture 74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485887" y="5488295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6" name="Picture 75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808578" y="5983596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7" name="Picture 76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405715" y="5793095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8" name="Picture 77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173081" y="5450194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9" name="Picture 78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923903" y="6015867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0" name="Picture 79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090492" y="5403554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1" name="Picture 80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387707" y="5969301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2" name="Picture 81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794931" y="5708354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3" name="Picture 82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973185" y="5365452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4" name="Picture 83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343029" y="5931125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5" name="Picture 84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454995" y="5245323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6" name="Picture 85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13928" y="5583299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7" name="Picture 86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545662" y="5588225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4" name="Picture 93" descr="IMG_0497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712707" y="5339434"/>
              <a:ext cx="685802" cy="103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96" name="Straight Arrow Connector 95"/>
          <p:cNvCxnSpPr/>
          <p:nvPr/>
        </p:nvCxnSpPr>
        <p:spPr>
          <a:xfrm flipH="1">
            <a:off x="3979336" y="4813981"/>
            <a:ext cx="2212143" cy="81150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5AABE9-4E0D-7B9F-3EF6-990E537BB44B}"/>
              </a:ext>
            </a:extLst>
          </p:cNvPr>
          <p:cNvGrpSpPr/>
          <p:nvPr/>
        </p:nvGrpSpPr>
        <p:grpSpPr>
          <a:xfrm>
            <a:off x="2322816" y="1997026"/>
            <a:ext cx="7375274" cy="3666559"/>
            <a:chOff x="828845" y="1979503"/>
            <a:chExt cx="7375274" cy="36665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321FEC-1DBE-BEEB-138C-ACD4A6A79F54}"/>
                </a:ext>
              </a:extLst>
            </p:cNvPr>
            <p:cNvSpPr txBox="1"/>
            <p:nvPr/>
          </p:nvSpPr>
          <p:spPr>
            <a:xfrm>
              <a:off x="828845" y="2968406"/>
              <a:ext cx="7375274" cy="267765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1200150" lvl="2" indent="-285750">
                <a:buFont typeface="Arial"/>
                <a:buChar char="•"/>
              </a:pPr>
              <a:endParaRPr lang="en-US" sz="2400" b="1" dirty="0">
                <a:latin typeface="Garamond" panose="02020404030301010803" pitchFamily="18" charset="0"/>
              </a:endParaRPr>
            </a:p>
            <a:p>
              <a:pPr marL="2114550" lvl="4" indent="-285750">
                <a:buFont typeface="Arial"/>
                <a:buChar char="•"/>
              </a:pPr>
              <a:r>
                <a:rPr lang="en-US" sz="2400" b="1" dirty="0">
                  <a:latin typeface="Garamond" panose="02020404030301010803" pitchFamily="18" charset="0"/>
                </a:rPr>
                <a:t>Seed purification</a:t>
              </a:r>
            </a:p>
            <a:p>
              <a:pPr marL="2114550" lvl="4" indent="-285750">
                <a:buFont typeface="Arial"/>
                <a:buChar char="•"/>
              </a:pPr>
              <a:r>
                <a:rPr lang="en-US" sz="2400" b="1" dirty="0">
                  <a:latin typeface="Garamond" panose="02020404030301010803" pitchFamily="18" charset="0"/>
                </a:rPr>
                <a:t>Seed increase</a:t>
              </a:r>
            </a:p>
            <a:p>
              <a:pPr marL="2114550" lvl="4" indent="-285750">
                <a:buFont typeface="Arial"/>
                <a:buChar char="•"/>
              </a:pPr>
              <a:r>
                <a:rPr lang="en-US" sz="2400" b="1" dirty="0">
                  <a:latin typeface="Garamond" panose="02020404030301010803" pitchFamily="18" charset="0"/>
                </a:rPr>
                <a:t>PVP application</a:t>
              </a:r>
            </a:p>
            <a:p>
              <a:pPr marL="2114550" lvl="4" indent="-285750">
                <a:buFont typeface="Arial"/>
                <a:buChar char="•"/>
              </a:pPr>
              <a:r>
                <a:rPr lang="en-US" sz="2400" b="1" dirty="0">
                  <a:latin typeface="Garamond" panose="02020404030301010803" pitchFamily="18" charset="0"/>
                </a:rPr>
                <a:t>Registration</a:t>
              </a:r>
            </a:p>
            <a:p>
              <a:pPr marL="2114550" lvl="4" indent="-285750">
                <a:buFont typeface="Arial"/>
                <a:buChar char="•"/>
              </a:pPr>
              <a:endParaRPr lang="en-US" sz="2400" b="1" dirty="0">
                <a:latin typeface="Garamond" panose="02020404030301010803" pitchFamily="18" charset="0"/>
              </a:endParaRPr>
            </a:p>
            <a:p>
              <a:pPr marL="2114550" lvl="4" indent="-285750">
                <a:buFont typeface="Arial"/>
                <a:buChar char="•"/>
              </a:pPr>
              <a:endParaRPr lang="en-US" sz="2400" b="1" dirty="0">
                <a:latin typeface="Garamond" panose="02020404030301010803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86E8F5-417A-9723-A8A0-46A96D3F0D96}"/>
                </a:ext>
              </a:extLst>
            </p:cNvPr>
            <p:cNvSpPr txBox="1"/>
            <p:nvPr/>
          </p:nvSpPr>
          <p:spPr>
            <a:xfrm>
              <a:off x="828845" y="1979503"/>
              <a:ext cx="7375274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Garamond" panose="02020404030301010803" pitchFamily="18" charset="0"/>
                </a:rPr>
                <a:t>2032</a:t>
              </a:r>
            </a:p>
            <a:p>
              <a:pPr algn="ctr"/>
              <a:r>
                <a:rPr lang="en-US" sz="3200" b="1" u="sng" dirty="0">
                  <a:latin typeface="Garamond" panose="02020404030301010803" pitchFamily="18" charset="0"/>
                </a:rPr>
                <a:t>Begin</a:t>
              </a:r>
              <a:r>
                <a:rPr lang="en-US" sz="3200" b="1" dirty="0">
                  <a:latin typeface="Garamond" panose="02020404030301010803" pitchFamily="18" charset="0"/>
                </a:rPr>
                <a:t> release process</a:t>
              </a:r>
            </a:p>
          </p:txBody>
        </p:sp>
      </p:grpSp>
      <p:pic>
        <p:nvPicPr>
          <p:cNvPr id="6" name="Picture 5" descr="IMG_0159 (1).jpg">
            <a:extLst>
              <a:ext uri="{FF2B5EF4-FFF2-40B4-BE49-F238E27FC236}">
                <a16:creationId xmlns:a16="http://schemas.microsoft.com/office/drawing/2014/main" id="{0F1A4A72-2B2D-A3ED-B413-FB85740179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734BCF-EDDE-2656-B52D-8FF40F3C3807}"/>
              </a:ext>
            </a:extLst>
          </p:cNvPr>
          <p:cNvSpPr txBox="1"/>
          <p:nvPr/>
        </p:nvSpPr>
        <p:spPr>
          <a:xfrm>
            <a:off x="898617" y="202263"/>
            <a:ext cx="9190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Clemson Wheat Breeding:  Evaluation Generations (YTs)</a:t>
            </a:r>
          </a:p>
        </p:txBody>
      </p:sp>
      <p:pic>
        <p:nvPicPr>
          <p:cNvPr id="11" name="Picture 10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15AF4478-84C1-B8B7-E6D9-0BB6A931B4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7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236074"/>
            <a:ext cx="1828800" cy="102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082798" y="2080771"/>
            <a:ext cx="1331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1</a:t>
            </a:r>
            <a:r>
              <a:rPr lang="en-US" dirty="0"/>
              <a:t> cross</a:t>
            </a:r>
          </a:p>
          <a:p>
            <a:pPr algn="ctr"/>
            <a:r>
              <a:rPr lang="en-US" dirty="0"/>
              <a:t>Greenhouse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7603" y="1354571"/>
            <a:ext cx="135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Winter 2023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657603" y="2240526"/>
            <a:ext cx="2835015" cy="1669354"/>
            <a:chOff x="2133600" y="2240526"/>
            <a:chExt cx="2835015" cy="1669354"/>
          </a:xfrm>
        </p:grpSpPr>
        <p:sp>
          <p:nvSpPr>
            <p:cNvPr id="10" name="TextBox 9"/>
            <p:cNvSpPr txBox="1"/>
            <p:nvPr/>
          </p:nvSpPr>
          <p:spPr>
            <a:xfrm>
              <a:off x="2133600" y="3263549"/>
              <a:ext cx="1238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dirty="0" err="1"/>
                <a:t>growout</a:t>
              </a:r>
              <a:endParaRPr lang="en-US" dirty="0"/>
            </a:p>
            <a:p>
              <a:pPr algn="ctr"/>
              <a:r>
                <a:rPr lang="en-US" dirty="0"/>
                <a:t>Idaho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71089" y="2463395"/>
              <a:ext cx="1497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trike="sngStrike" dirty="0"/>
                <a:t>Summer 2023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78050" y="2240526"/>
              <a:ext cx="1143000" cy="113347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297947" y="4647903"/>
            <a:ext cx="3082669" cy="1924428"/>
            <a:chOff x="5773944" y="4647903"/>
            <a:chExt cx="3082669" cy="192442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73944" y="4647903"/>
              <a:ext cx="1828800" cy="12780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5975592" y="5926000"/>
              <a:ext cx="1297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</a:t>
              </a:r>
              <a:r>
                <a:rPr lang="en-US" baseline="-25000" dirty="0"/>
                <a:t>3</a:t>
              </a:r>
              <a:r>
                <a:rPr lang="en-US" dirty="0"/>
                <a:t> &amp; F</a:t>
              </a:r>
              <a:r>
                <a:rPr lang="en-US" baseline="-25000" dirty="0"/>
                <a:t>5</a:t>
              </a:r>
              <a:r>
                <a:rPr lang="en-US" dirty="0"/>
                <a:t> </a:t>
              </a:r>
              <a:r>
                <a:rPr lang="en-US" dirty="0" err="1"/>
                <a:t>headrow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02744" y="4909154"/>
              <a:ext cx="12538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trike="sngStrike" dirty="0"/>
                <a:t>2024-2025</a:t>
              </a:r>
              <a:r>
                <a:rPr lang="en-US" dirty="0"/>
                <a:t>;</a:t>
              </a:r>
            </a:p>
            <a:p>
              <a:r>
                <a:rPr lang="en-US" strike="sngStrike" dirty="0"/>
                <a:t>2026-2027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95956" y="3229084"/>
            <a:ext cx="4515442" cy="1717645"/>
            <a:chOff x="3571956" y="3276303"/>
            <a:chExt cx="4515442" cy="1717645"/>
          </a:xfrm>
        </p:grpSpPr>
        <p:sp>
          <p:nvSpPr>
            <p:cNvPr id="13" name="TextBox 12"/>
            <p:cNvSpPr txBox="1"/>
            <p:nvPr/>
          </p:nvSpPr>
          <p:spPr>
            <a:xfrm>
              <a:off x="3929634" y="4624616"/>
              <a:ext cx="1297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</a:t>
              </a:r>
              <a:r>
                <a:rPr lang="en-US" baseline="-25000" dirty="0"/>
                <a:t>2</a:t>
              </a:r>
              <a:r>
                <a:rPr lang="en-US" dirty="0"/>
                <a:t> &amp; F</a:t>
              </a:r>
              <a:r>
                <a:rPr lang="en-US" baseline="-25000" dirty="0"/>
                <a:t>4</a:t>
              </a:r>
              <a:r>
                <a:rPr lang="en-US" dirty="0"/>
                <a:t> bulk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73944" y="3538951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trike="sngStrike" dirty="0"/>
                <a:t>2023-2024; 2025-2026</a:t>
              </a:r>
            </a:p>
          </p:txBody>
        </p:sp>
        <p:pic>
          <p:nvPicPr>
            <p:cNvPr id="16" name="Picture 15" descr="IMG_0497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922533" y="2925726"/>
              <a:ext cx="1371600" cy="20727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4" name="Group 43"/>
          <p:cNvGrpSpPr/>
          <p:nvPr/>
        </p:nvGrpSpPr>
        <p:grpSpPr>
          <a:xfrm>
            <a:off x="3308846" y="2791180"/>
            <a:ext cx="7358695" cy="4049223"/>
            <a:chOff x="1784843" y="2791177"/>
            <a:chExt cx="7358695" cy="4049223"/>
          </a:xfrm>
        </p:grpSpPr>
        <p:grpSp>
          <p:nvGrpSpPr>
            <p:cNvPr id="24" name="Group 23"/>
            <p:cNvGrpSpPr/>
            <p:nvPr/>
          </p:nvGrpSpPr>
          <p:grpSpPr>
            <a:xfrm>
              <a:off x="1784843" y="2791177"/>
              <a:ext cx="7358695" cy="4049223"/>
              <a:chOff x="1626120" y="2803250"/>
              <a:chExt cx="7358695" cy="4049223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7256006" y="6206142"/>
                <a:ext cx="1728809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Yield evaluation</a:t>
                </a:r>
              </a:p>
              <a:p>
                <a:pPr algn="ctr"/>
                <a:r>
                  <a:rPr lang="en-US" b="1" dirty="0"/>
                  <a:t>2025-2026</a:t>
                </a:r>
              </a:p>
            </p:txBody>
          </p:sp>
          <p:sp>
            <p:nvSpPr>
              <p:cNvPr id="19" name="Striped Right Arrow 18"/>
              <p:cNvSpPr/>
              <p:nvPr/>
            </p:nvSpPr>
            <p:spPr>
              <a:xfrm rot="2043389">
                <a:off x="1626120" y="2803250"/>
                <a:ext cx="6695292" cy="3003920"/>
              </a:xfrm>
              <a:prstGeom prst="strip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48104" y="3044415"/>
                <a:ext cx="19179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Haploid induction</a:t>
                </a:r>
              </a:p>
              <a:p>
                <a:pPr algn="ctr"/>
                <a:r>
                  <a:rPr lang="en-US" dirty="0"/>
                  <a:t>Summer 2023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475486" y="3702639"/>
                <a:ext cx="21573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Rescue/regeneration</a:t>
                </a:r>
              </a:p>
              <a:p>
                <a:pPr algn="ctr"/>
                <a:r>
                  <a:rPr lang="en-US" dirty="0"/>
                  <a:t>2023-2024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5773944" y="5018091"/>
              <a:ext cx="18498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Pure line increase</a:t>
              </a:r>
            </a:p>
            <a:p>
              <a:pPr algn="ctr"/>
              <a:r>
                <a:rPr lang="en-US" dirty="0"/>
                <a:t>2024-2025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45095" y="4463237"/>
              <a:ext cx="23222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Chromosome doubling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D0A1F0E-2F75-1FE8-7475-C514C3C5CC0E}"/>
              </a:ext>
            </a:extLst>
          </p:cNvPr>
          <p:cNvSpPr txBox="1"/>
          <p:nvPr/>
        </p:nvSpPr>
        <p:spPr>
          <a:xfrm>
            <a:off x="1981200" y="5482859"/>
            <a:ext cx="4746620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WHAT ARE YOU POTENTIALLY GIVING UP??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1EF532-7848-AAF7-19C1-1B0AFB818D96}"/>
              </a:ext>
            </a:extLst>
          </p:cNvPr>
          <p:cNvGrpSpPr/>
          <p:nvPr/>
        </p:nvGrpSpPr>
        <p:grpSpPr>
          <a:xfrm>
            <a:off x="8797544" y="1396253"/>
            <a:ext cx="935997" cy="740575"/>
            <a:chOff x="7273541" y="1396250"/>
            <a:chExt cx="935997" cy="7405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DBA19AA-90A7-306C-4981-5497AC1DCE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73541" y="1396250"/>
              <a:ext cx="935997" cy="740575"/>
              <a:chOff x="3755136" y="4728866"/>
              <a:chExt cx="2250948" cy="1780984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8F49423-215E-01BE-0BB2-5EC3E34D9D22}"/>
                  </a:ext>
                </a:extLst>
              </p:cNvPr>
              <p:cNvGrpSpPr/>
              <p:nvPr/>
            </p:nvGrpSpPr>
            <p:grpSpPr>
              <a:xfrm>
                <a:off x="3755136" y="4728866"/>
                <a:ext cx="2250948" cy="1574396"/>
                <a:chOff x="4962144" y="2217314"/>
                <a:chExt cx="2250948" cy="1574396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9B6C9C08-2C16-7FE1-6366-7E7D18FCC6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62144" y="2438398"/>
                  <a:ext cx="2170176" cy="1353312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E8294392-E4AD-7039-0DDA-9DEE2F9B6E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92824" y="2217314"/>
                      <a:ext cx="920268" cy="88819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oMath>
                        </m:oMathPara>
                      </a14:m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04B84456-F667-F948-A655-D47EA42FCCB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92824" y="2217314"/>
                      <a:ext cx="920268" cy="88819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DDF6C18-B8DC-5EC4-5A8E-BEE63B5867F1}"/>
                  </a:ext>
                </a:extLst>
              </p:cNvPr>
              <p:cNvSpPr txBox="1"/>
              <p:nvPr/>
            </p:nvSpPr>
            <p:spPr>
              <a:xfrm>
                <a:off x="5563497" y="5880713"/>
                <a:ext cx="361815" cy="6291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          </a:t>
                </a:r>
              </a:p>
            </p:txBody>
          </p:sp>
        </p:grpSp>
        <p:sp>
          <p:nvSpPr>
            <p:cNvPr id="29" name="Donut 28">
              <a:extLst>
                <a:ext uri="{FF2B5EF4-FFF2-40B4-BE49-F238E27FC236}">
                  <a16:creationId xmlns:a16="http://schemas.microsoft.com/office/drawing/2014/main" id="{83E9CA52-CD33-60A3-A942-A78FAA5BCD2C}"/>
                </a:ext>
              </a:extLst>
            </p:cNvPr>
            <p:cNvSpPr/>
            <p:nvPr/>
          </p:nvSpPr>
          <p:spPr>
            <a:xfrm>
              <a:off x="7802098" y="1785189"/>
              <a:ext cx="304800" cy="310894"/>
            </a:xfrm>
            <a:prstGeom prst="donut">
              <a:avLst>
                <a:gd name="adj" fmla="val 880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31" name="Picture 30" descr="IMG_0159 (1).jpg">
            <a:extLst>
              <a:ext uri="{FF2B5EF4-FFF2-40B4-BE49-F238E27FC236}">
                <a16:creationId xmlns:a16="http://schemas.microsoft.com/office/drawing/2014/main" id="{B8D1DF1A-B82D-BA17-A8C9-385F26EC0D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9CC66CB-F26F-08B2-7EB0-CD285A1C2E3C}"/>
              </a:ext>
            </a:extLst>
          </p:cNvPr>
          <p:cNvSpPr txBox="1"/>
          <p:nvPr/>
        </p:nvSpPr>
        <p:spPr>
          <a:xfrm>
            <a:off x="898617" y="202263"/>
            <a:ext cx="7095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Clemson Wheat Breeding: Doubled Haploids</a:t>
            </a:r>
          </a:p>
        </p:txBody>
      </p:sp>
      <p:pic>
        <p:nvPicPr>
          <p:cNvPr id="36" name="Picture 35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165CBA8D-B90B-E2F7-9221-48A97D75F08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9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59 (1).jpg">
            <a:extLst>
              <a:ext uri="{FF2B5EF4-FFF2-40B4-BE49-F238E27FC236}">
                <a16:creationId xmlns:a16="http://schemas.microsoft.com/office/drawing/2014/main" id="{EE167539-6F04-EAE0-109F-9DFD44CE48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192B07-CF0F-5B42-621B-A819010DA581}"/>
              </a:ext>
            </a:extLst>
          </p:cNvPr>
          <p:cNvSpPr txBox="1"/>
          <p:nvPr/>
        </p:nvSpPr>
        <p:spPr>
          <a:xfrm>
            <a:off x="1031619" y="202263"/>
            <a:ext cx="7895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Importance of doubled haploids (DHs) for SRWW</a:t>
            </a:r>
          </a:p>
        </p:txBody>
      </p:sp>
      <p:pic>
        <p:nvPicPr>
          <p:cNvPr id="18" name="Picture 17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5E54E4C9-6C53-8B4E-10B3-17C62AB173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pic>
        <p:nvPicPr>
          <p:cNvPr id="19" name="Picture 18" descr="Chart, pie chart&#10;&#10;Description automatically generated">
            <a:extLst>
              <a:ext uri="{FF2B5EF4-FFF2-40B4-BE49-F238E27FC236}">
                <a16:creationId xmlns:a16="http://schemas.microsoft.com/office/drawing/2014/main" id="{046BDBFD-C9AA-7E78-6A5D-AC35B78F7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19" y="1408166"/>
            <a:ext cx="10987139" cy="331012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A5B418-E84F-BA51-76EC-A3453587D075}"/>
              </a:ext>
            </a:extLst>
          </p:cNvPr>
          <p:cNvGrpSpPr/>
          <p:nvPr/>
        </p:nvGrpSpPr>
        <p:grpSpPr>
          <a:xfrm>
            <a:off x="94842" y="1208727"/>
            <a:ext cx="3110567" cy="3621922"/>
            <a:chOff x="92643" y="3186165"/>
            <a:chExt cx="3110567" cy="362192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4030396-3C3F-DA06-F9E8-877ADA6824FE}"/>
                </a:ext>
              </a:extLst>
            </p:cNvPr>
            <p:cNvSpPr/>
            <p:nvPr/>
          </p:nvSpPr>
          <p:spPr>
            <a:xfrm>
              <a:off x="92643" y="3186165"/>
              <a:ext cx="3110567" cy="3621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Chart, pie chart&#10;&#10;Description automatically generated">
              <a:extLst>
                <a:ext uri="{FF2B5EF4-FFF2-40B4-BE49-F238E27FC236}">
                  <a16:creationId xmlns:a16="http://schemas.microsoft.com/office/drawing/2014/main" id="{C26B8CE5-09EB-55BD-E82F-FCF99D10C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776" y="3429000"/>
              <a:ext cx="2400300" cy="27305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128EB3-C00D-EBCB-7193-A2F9E0FFCDE3}"/>
              </a:ext>
            </a:extLst>
          </p:cNvPr>
          <p:cNvGrpSpPr/>
          <p:nvPr/>
        </p:nvGrpSpPr>
        <p:grpSpPr>
          <a:xfrm>
            <a:off x="403719" y="5212060"/>
            <a:ext cx="10987139" cy="1065263"/>
            <a:chOff x="403720" y="2067977"/>
            <a:chExt cx="10855818" cy="1065263"/>
          </a:xfrm>
        </p:grpSpPr>
        <p:sp>
          <p:nvSpPr>
            <p:cNvPr id="24" name="Isosceles Triangle 13">
              <a:extLst>
                <a:ext uri="{FF2B5EF4-FFF2-40B4-BE49-F238E27FC236}">
                  <a16:creationId xmlns:a16="http://schemas.microsoft.com/office/drawing/2014/main" id="{E5941B81-F395-27DC-F7BD-7035E33CD9C9}"/>
                </a:ext>
              </a:extLst>
            </p:cNvPr>
            <p:cNvSpPr/>
            <p:nvPr/>
          </p:nvSpPr>
          <p:spPr>
            <a:xfrm rot="5400000">
              <a:off x="5298997" y="-2827300"/>
              <a:ext cx="1065263" cy="10855818"/>
            </a:xfrm>
            <a:prstGeom prst="triangle">
              <a:avLst/>
            </a:prstGeom>
            <a:gradFill flip="none" rotWithShape="1">
              <a:gsLst>
                <a:gs pos="100000">
                  <a:srgbClr val="7AFE0F"/>
                </a:gs>
                <a:gs pos="54000">
                  <a:srgbClr val="FFFF99"/>
                </a:gs>
                <a:gs pos="0">
                  <a:srgbClr val="FF0000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1D80FC9-C430-0D72-4A66-1333E4AC7D33}"/>
                </a:ext>
              </a:extLst>
            </p:cNvPr>
            <p:cNvSpPr txBox="1"/>
            <p:nvPr/>
          </p:nvSpPr>
          <p:spPr>
            <a:xfrm>
              <a:off x="713884" y="2393976"/>
              <a:ext cx="57057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Trailing off of DH representation in regional nurseries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B6AB1F6-8BF2-3F01-C48E-C9216595841E}"/>
              </a:ext>
            </a:extLst>
          </p:cNvPr>
          <p:cNvSpPr txBox="1"/>
          <p:nvPr/>
        </p:nvSpPr>
        <p:spPr>
          <a:xfrm>
            <a:off x="1290090" y="4270139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57%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B699ED-09E8-176A-C4B9-9BF742FE5C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871" y="85238"/>
            <a:ext cx="1269019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05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0159 (1).jpg">
            <a:extLst>
              <a:ext uri="{FF2B5EF4-FFF2-40B4-BE49-F238E27FC236}">
                <a16:creationId xmlns:a16="http://schemas.microsoft.com/office/drawing/2014/main" id="{658B9E5F-0D98-B14C-8C95-1EE2127B37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680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FA7BAE-F792-6344-8A94-F143EF886D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3176" y="0"/>
            <a:ext cx="668088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F7D35-88D5-854B-A6AA-EF03471F104C}"/>
              </a:ext>
            </a:extLst>
          </p:cNvPr>
          <p:cNvSpPr txBox="1"/>
          <p:nvPr/>
        </p:nvSpPr>
        <p:spPr>
          <a:xfrm>
            <a:off x="537879" y="6519446"/>
            <a:ext cx="2766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Boyles </a:t>
            </a:r>
            <a:r>
              <a:rPr lang="en-US" sz="1600" i="1" dirty="0"/>
              <a:t>et al</a:t>
            </a:r>
            <a:r>
              <a:rPr lang="en-US" sz="1600" dirty="0"/>
              <a:t>. 2019 Crop Science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3DE92C-869D-C1B3-E16E-A99558BBB84E}"/>
              </a:ext>
            </a:extLst>
          </p:cNvPr>
          <p:cNvGrpSpPr/>
          <p:nvPr/>
        </p:nvGrpSpPr>
        <p:grpSpPr>
          <a:xfrm>
            <a:off x="537879" y="577848"/>
            <a:ext cx="9812096" cy="5789433"/>
            <a:chOff x="537879" y="577848"/>
            <a:chExt cx="9812096" cy="57894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1FAFA0-DAE0-A83D-AABA-9E2A84FC1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879" y="1130305"/>
              <a:ext cx="4572000" cy="520699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EFDFEB3-4073-C7B5-2A3B-F8A517E1A3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79" y="577848"/>
              <a:ext cx="8731627" cy="5524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6EF46F9-4A1B-1D43-ED45-0C9AAFE001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9879" y="1757831"/>
              <a:ext cx="5240096" cy="45794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3F11F0-0830-7EC9-0A79-AF8A38CD4080}"/>
                </a:ext>
              </a:extLst>
            </p:cNvPr>
            <p:cNvSpPr txBox="1"/>
            <p:nvPr/>
          </p:nvSpPr>
          <p:spPr>
            <a:xfrm>
              <a:off x="3460962" y="1956152"/>
              <a:ext cx="3117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</a:rPr>
                <a:t>Blacksburg, VA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DFD528-25D4-E86A-9F01-166F2954A3C5}"/>
                </a:ext>
              </a:extLst>
            </p:cNvPr>
            <p:cNvSpPr txBox="1"/>
            <p:nvPr/>
          </p:nvSpPr>
          <p:spPr>
            <a:xfrm>
              <a:off x="1842025" y="2754978"/>
              <a:ext cx="3117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</a:rPr>
                <a:t>Warsaw, VA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6D7CE2-EA61-7379-F556-DA63D60F4DCE}"/>
                </a:ext>
              </a:extLst>
            </p:cNvPr>
            <p:cNvSpPr txBox="1"/>
            <p:nvPr/>
          </p:nvSpPr>
          <p:spPr>
            <a:xfrm>
              <a:off x="1647154" y="4182542"/>
              <a:ext cx="3117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</a:rPr>
                <a:t>Woodford, KY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BEC104-7A12-FF38-1458-9045E1B287ED}"/>
                </a:ext>
              </a:extLst>
            </p:cNvPr>
            <p:cNvSpPr txBox="1"/>
            <p:nvPr/>
          </p:nvSpPr>
          <p:spPr>
            <a:xfrm>
              <a:off x="3183645" y="4239524"/>
              <a:ext cx="3117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Kinston, NC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6D8F9E-A6BA-33C9-2B26-55587361A319}"/>
                </a:ext>
              </a:extLst>
            </p:cNvPr>
            <p:cNvSpPr txBox="1"/>
            <p:nvPr/>
          </p:nvSpPr>
          <p:spPr>
            <a:xfrm>
              <a:off x="3843209" y="5329000"/>
              <a:ext cx="3117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Florence, SC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56841F-3867-653E-AF6F-F763756684DE}"/>
                </a:ext>
              </a:extLst>
            </p:cNvPr>
            <p:cNvSpPr txBox="1"/>
            <p:nvPr/>
          </p:nvSpPr>
          <p:spPr>
            <a:xfrm>
              <a:off x="1442014" y="5997949"/>
              <a:ext cx="3117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</a:rPr>
                <a:t>Knoxville, TN</a:t>
              </a:r>
            </a:p>
          </p:txBody>
        </p:sp>
      </p:grpSp>
      <p:pic>
        <p:nvPicPr>
          <p:cNvPr id="2" name="Picture 1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08573738-EA62-9918-C809-DABF35B6C89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7E6336-FF7F-C3A3-6890-C3DAE31F5136}"/>
              </a:ext>
            </a:extLst>
          </p:cNvPr>
          <p:cNvSpPr txBox="1"/>
          <p:nvPr/>
        </p:nvSpPr>
        <p:spPr>
          <a:xfrm>
            <a:off x="1049916" y="200765"/>
            <a:ext cx="4072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Know your Environments</a:t>
            </a:r>
          </a:p>
        </p:txBody>
      </p:sp>
    </p:spTree>
    <p:extLst>
      <p:ext uri="{BB962C8B-B14F-4D97-AF65-F5344CB8AC3E}">
        <p14:creationId xmlns:p14="http://schemas.microsoft.com/office/powerpoint/2010/main" val="35426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SDA - National Agricultural Statistics Service - Charts and Maps - Winter  Wheat: Acreage &amp;amp; Change from Previous Year by State">
            <a:extLst>
              <a:ext uri="{FF2B5EF4-FFF2-40B4-BE49-F238E27FC236}">
                <a16:creationId xmlns:a16="http://schemas.microsoft.com/office/drawing/2014/main" id="{AF9D5C1D-FEFB-7B67-B91A-C833C13BE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7200"/>
            <a:ext cx="595714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2ED1EA1D-6F94-AA49-85CD-4951557963C8}"/>
              </a:ext>
            </a:extLst>
          </p:cNvPr>
          <p:cNvGrpSpPr/>
          <p:nvPr/>
        </p:nvGrpSpPr>
        <p:grpSpPr>
          <a:xfrm>
            <a:off x="6024560" y="457200"/>
            <a:ext cx="6216373" cy="6378749"/>
            <a:chOff x="3352800" y="284146"/>
            <a:chExt cx="6216372" cy="63787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7FD4C51-DE03-CB4A-9812-DB36D6386B04}"/>
                </a:ext>
              </a:extLst>
            </p:cNvPr>
            <p:cNvGrpSpPr/>
            <p:nvPr/>
          </p:nvGrpSpPr>
          <p:grpSpPr>
            <a:xfrm>
              <a:off x="3352800" y="284146"/>
              <a:ext cx="5486400" cy="6305125"/>
              <a:chOff x="3352800" y="284146"/>
              <a:chExt cx="5486400" cy="630512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4089358-6820-A340-9B74-2F1D113F64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52800" y="284146"/>
                <a:ext cx="5486400" cy="6289707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286DD9F-E6CC-3848-A962-1F79403C3AE9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96114" y="5341042"/>
                <a:ext cx="1463040" cy="1248229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9E6A5A-120E-D84F-9FF4-EC10F7DE769F}"/>
                  </a:ext>
                </a:extLst>
              </p:cNvPr>
              <p:cNvSpPr txBox="1"/>
              <p:nvPr/>
            </p:nvSpPr>
            <p:spPr>
              <a:xfrm>
                <a:off x="8461829" y="6204520"/>
                <a:ext cx="37737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0486F650-B8FB-4842-8429-61A49D210085}"/>
                </a:ext>
              </a:extLst>
            </p:cNvPr>
            <p:cNvSpPr>
              <a:spLocks noChangeAspect="1"/>
            </p:cNvSpPr>
            <p:nvPr/>
          </p:nvSpPr>
          <p:spPr>
            <a:xfrm rot="8096866">
              <a:off x="7682080" y="3238900"/>
              <a:ext cx="91440" cy="93415"/>
            </a:xfrm>
            <a:prstGeom prst="teardrop">
              <a:avLst>
                <a:gd name="adj" fmla="val 197402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ACA532-FC90-5B4A-B724-E3BCE58F03A5}"/>
                </a:ext>
              </a:extLst>
            </p:cNvPr>
            <p:cNvSpPr txBox="1"/>
            <p:nvPr/>
          </p:nvSpPr>
          <p:spPr>
            <a:xfrm>
              <a:off x="8541839" y="3197076"/>
              <a:ext cx="10273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Kinston, NC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3971FF1-CC49-4A49-A3DE-41BF83CE474B}"/>
                </a:ext>
              </a:extLst>
            </p:cNvPr>
            <p:cNvCxnSpPr>
              <a:cxnSpLocks/>
            </p:cNvCxnSpPr>
            <p:nvPr/>
          </p:nvCxnSpPr>
          <p:spPr>
            <a:xfrm>
              <a:off x="7793157" y="3350962"/>
              <a:ext cx="7507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ardrop 40">
              <a:extLst>
                <a:ext uri="{FF2B5EF4-FFF2-40B4-BE49-F238E27FC236}">
                  <a16:creationId xmlns:a16="http://schemas.microsoft.com/office/drawing/2014/main" id="{844428AB-7AD2-2044-9630-7B9678A631A2}"/>
                </a:ext>
              </a:extLst>
            </p:cNvPr>
            <p:cNvSpPr>
              <a:spLocks noChangeAspect="1"/>
            </p:cNvSpPr>
            <p:nvPr/>
          </p:nvSpPr>
          <p:spPr>
            <a:xfrm rot="8096866">
              <a:off x="7182970" y="3757715"/>
              <a:ext cx="91440" cy="93415"/>
            </a:xfrm>
            <a:prstGeom prst="teardrop">
              <a:avLst>
                <a:gd name="adj" fmla="val 197402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6A3672-061C-5640-8E6A-0887ADC284DE}"/>
                </a:ext>
              </a:extLst>
            </p:cNvPr>
            <p:cNvSpPr txBox="1"/>
            <p:nvPr/>
          </p:nvSpPr>
          <p:spPr>
            <a:xfrm>
              <a:off x="8042730" y="3715887"/>
              <a:ext cx="10751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Florence, SC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CE98146-F23F-5246-9F11-EDCFA45C3C1C}"/>
                </a:ext>
              </a:extLst>
            </p:cNvPr>
            <p:cNvCxnSpPr>
              <a:cxnSpLocks/>
            </p:cNvCxnSpPr>
            <p:nvPr/>
          </p:nvCxnSpPr>
          <p:spPr>
            <a:xfrm>
              <a:off x="7294047" y="3869777"/>
              <a:ext cx="7507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3B6DD67-1543-1348-A7C4-298B515D0DDB}"/>
                </a:ext>
              </a:extLst>
            </p:cNvPr>
            <p:cNvSpPr txBox="1"/>
            <p:nvPr/>
          </p:nvSpPr>
          <p:spPr>
            <a:xfrm>
              <a:off x="5520691" y="5288379"/>
              <a:ext cx="4869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3E8784-D74B-9647-A502-142A1CC3E701}"/>
                </a:ext>
              </a:extLst>
            </p:cNvPr>
            <p:cNvSpPr txBox="1"/>
            <p:nvPr/>
          </p:nvSpPr>
          <p:spPr>
            <a:xfrm>
              <a:off x="5109213" y="5341963"/>
              <a:ext cx="1679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Winter Wheat Acres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E5D21DE-E4DF-F64D-95E4-53F1F4DC59F7}"/>
                </a:ext>
              </a:extLst>
            </p:cNvPr>
            <p:cNvSpPr txBox="1"/>
            <p:nvPr/>
          </p:nvSpPr>
          <p:spPr>
            <a:xfrm>
              <a:off x="5520691" y="5570285"/>
              <a:ext cx="1093569" cy="10926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sz="1200" dirty="0"/>
                <a:t>Not estimated</a:t>
              </a:r>
            </a:p>
            <a:p>
              <a:pPr>
                <a:lnSpc>
                  <a:spcPts val="1300"/>
                </a:lnSpc>
              </a:pPr>
              <a:r>
                <a:rPr lang="en-US" sz="1200" dirty="0"/>
                <a:t>&lt; 5,000</a:t>
              </a:r>
            </a:p>
            <a:p>
              <a:pPr>
                <a:lnSpc>
                  <a:spcPts val="1300"/>
                </a:lnSpc>
              </a:pPr>
              <a:r>
                <a:rPr lang="en-US" sz="1200" dirty="0"/>
                <a:t>5,000-9,999</a:t>
              </a:r>
            </a:p>
            <a:p>
              <a:pPr>
                <a:lnSpc>
                  <a:spcPts val="1300"/>
                </a:lnSpc>
              </a:pPr>
              <a:r>
                <a:rPr lang="en-US" sz="1200" dirty="0"/>
                <a:t>10,000-24,999</a:t>
              </a:r>
            </a:p>
            <a:p>
              <a:pPr>
                <a:lnSpc>
                  <a:spcPts val="1300"/>
                </a:lnSpc>
              </a:pPr>
              <a:r>
                <a:rPr lang="en-US" sz="1200" dirty="0"/>
                <a:t>25,000-49,999</a:t>
              </a:r>
            </a:p>
            <a:p>
              <a:pPr>
                <a:lnSpc>
                  <a:spcPts val="1300"/>
                </a:lnSpc>
              </a:pPr>
              <a:r>
                <a:rPr lang="en-US" sz="1200" dirty="0"/>
                <a:t>50,000-99,999</a:t>
              </a:r>
            </a:p>
          </p:txBody>
        </p:sp>
      </p:grpSp>
      <p:pic>
        <p:nvPicPr>
          <p:cNvPr id="7" name="Picture 6" descr="IMG_0159 (1).jpg">
            <a:extLst>
              <a:ext uri="{FF2B5EF4-FFF2-40B4-BE49-F238E27FC236}">
                <a16:creationId xmlns:a16="http://schemas.microsoft.com/office/drawing/2014/main" id="{B0E79271-8D57-E3FF-E6B1-5324587968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286798-80DC-60E5-CA60-411DAA924215}"/>
              </a:ext>
            </a:extLst>
          </p:cNvPr>
          <p:cNvSpPr txBox="1"/>
          <p:nvPr/>
        </p:nvSpPr>
        <p:spPr>
          <a:xfrm>
            <a:off x="1049916" y="200765"/>
            <a:ext cx="8228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Clemson Wheat Breeding:  Transcending State Lines</a:t>
            </a:r>
          </a:p>
        </p:txBody>
      </p:sp>
      <p:pic>
        <p:nvPicPr>
          <p:cNvPr id="11" name="Picture 2" descr="USDA - National Agricultural Statistics Service - Charts and Maps - Winter  Wheat: Acreage &amp;amp; Change from Previous Year by State">
            <a:extLst>
              <a:ext uri="{FF2B5EF4-FFF2-40B4-BE49-F238E27FC236}">
                <a16:creationId xmlns:a16="http://schemas.microsoft.com/office/drawing/2014/main" id="{018E8A3C-F16B-AEA2-AA3A-ADCC3874B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8576" y="5300664"/>
            <a:ext cx="1209039" cy="155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4104E9-34B7-0711-F77F-99DE8864BF71}"/>
              </a:ext>
            </a:extLst>
          </p:cNvPr>
          <p:cNvCxnSpPr/>
          <p:nvPr/>
        </p:nvCxnSpPr>
        <p:spPr>
          <a:xfrm>
            <a:off x="5957148" y="914400"/>
            <a:ext cx="0" cy="594360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A812D5A-DB34-9ECD-97D1-36DFA40820EA}"/>
              </a:ext>
            </a:extLst>
          </p:cNvPr>
          <p:cNvSpPr txBox="1"/>
          <p:nvPr/>
        </p:nvSpPr>
        <p:spPr>
          <a:xfrm>
            <a:off x="9766240" y="4778551"/>
            <a:ext cx="2458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Florence to Rowland = 35 miles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C0186A-3C9F-7975-6BC8-23635601AC04}"/>
              </a:ext>
            </a:extLst>
          </p:cNvPr>
          <p:cNvGrpSpPr/>
          <p:nvPr/>
        </p:nvGrpSpPr>
        <p:grpSpPr>
          <a:xfrm>
            <a:off x="2062739" y="1937956"/>
            <a:ext cx="7788819" cy="3919919"/>
            <a:chOff x="241300" y="476250"/>
            <a:chExt cx="7788819" cy="3919919"/>
          </a:xfrm>
        </p:grpSpPr>
        <p:pic>
          <p:nvPicPr>
            <p:cNvPr id="14" name="Picture 13" descr="A screenshot of a spreadsheet&#10;&#10;Description automatically generated">
              <a:extLst>
                <a:ext uri="{FF2B5EF4-FFF2-40B4-BE49-F238E27FC236}">
                  <a16:creationId xmlns:a16="http://schemas.microsoft.com/office/drawing/2014/main" id="{C82323C9-F1CF-B148-45F4-3C1E6EC4D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300" y="476250"/>
              <a:ext cx="7772400" cy="391991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F91CC5-3766-5364-B59A-A664A7B4256C}"/>
                </a:ext>
              </a:extLst>
            </p:cNvPr>
            <p:cNvSpPr/>
            <p:nvPr/>
          </p:nvSpPr>
          <p:spPr>
            <a:xfrm>
              <a:off x="257719" y="1570176"/>
              <a:ext cx="7772400" cy="201168"/>
            </a:xfrm>
            <a:prstGeom prst="rect">
              <a:avLst/>
            </a:prstGeom>
            <a:solidFill>
              <a:srgbClr val="72E052">
                <a:alpha val="40429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4D3F608-CAED-41B0-28B1-6C95F5AB7CE0}"/>
              </a:ext>
            </a:extLst>
          </p:cNvPr>
          <p:cNvGrpSpPr/>
          <p:nvPr/>
        </p:nvGrpSpPr>
        <p:grpSpPr>
          <a:xfrm>
            <a:off x="1444114" y="1912122"/>
            <a:ext cx="9152445" cy="4130711"/>
            <a:chOff x="1444114" y="1912122"/>
            <a:chExt cx="9152445" cy="4130711"/>
          </a:xfrm>
        </p:grpSpPr>
        <p:pic>
          <p:nvPicPr>
            <p:cNvPr id="1026" name="Picture 2" descr="Experimental summary table.">
              <a:extLst>
                <a:ext uri="{FF2B5EF4-FFF2-40B4-BE49-F238E27FC236}">
                  <a16:creationId xmlns:a16="http://schemas.microsoft.com/office/drawing/2014/main" id="{96B832AF-EFDC-B662-56E7-3ED9A3B3DB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52559" y="1912122"/>
              <a:ext cx="9144000" cy="41307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8786AC-0601-8C71-37D0-7DD2CD024D75}"/>
                </a:ext>
              </a:extLst>
            </p:cNvPr>
            <p:cNvSpPr/>
            <p:nvPr/>
          </p:nvSpPr>
          <p:spPr>
            <a:xfrm>
              <a:off x="1444114" y="2620947"/>
              <a:ext cx="9144000" cy="251791"/>
            </a:xfrm>
            <a:prstGeom prst="rect">
              <a:avLst/>
            </a:prstGeom>
            <a:solidFill>
              <a:srgbClr val="72E052">
                <a:alpha val="40429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7517CF0-186C-EB2A-4808-A4AEC2FBD7A2}"/>
                </a:ext>
              </a:extLst>
            </p:cNvPr>
            <p:cNvSpPr/>
            <p:nvPr/>
          </p:nvSpPr>
          <p:spPr>
            <a:xfrm>
              <a:off x="1444254" y="3014744"/>
              <a:ext cx="9144000" cy="251791"/>
            </a:xfrm>
            <a:prstGeom prst="rect">
              <a:avLst/>
            </a:prstGeom>
            <a:solidFill>
              <a:srgbClr val="72E052">
                <a:alpha val="40429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B20E9034-4C49-9F4D-AD9D-D994BAA4510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3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0D7C93-EEFA-164F-98EE-A6D9570BD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869" y="1428667"/>
            <a:ext cx="3175000" cy="2895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54B5C5-1C28-574F-98D5-23BC3792C01A}"/>
              </a:ext>
            </a:extLst>
          </p:cNvPr>
          <p:cNvSpPr/>
          <p:nvPr/>
        </p:nvSpPr>
        <p:spPr>
          <a:xfrm>
            <a:off x="3615834" y="634256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maswheat.ucdavis.edu/protocols/TaGW2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9B46E-88ED-EA48-B3A1-9E3CFD5A8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761" y="4647613"/>
            <a:ext cx="7094483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EEF2DD-1236-E647-84DA-6AA26AAC5FFD}"/>
              </a:ext>
            </a:extLst>
          </p:cNvPr>
          <p:cNvSpPr txBox="1"/>
          <p:nvPr/>
        </p:nvSpPr>
        <p:spPr>
          <a:xfrm>
            <a:off x="2243497" y="2457844"/>
            <a:ext cx="3852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Kompetitive</a:t>
            </a:r>
            <a:r>
              <a:rPr lang="en-US" dirty="0"/>
              <a:t> allele specific PCR (KASP) assay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0F30DC-5551-AD49-9F28-12F111968AC1}"/>
              </a:ext>
            </a:extLst>
          </p:cNvPr>
          <p:cNvSpPr txBox="1"/>
          <p:nvPr/>
        </p:nvSpPr>
        <p:spPr>
          <a:xfrm>
            <a:off x="2438400" y="3316004"/>
            <a:ext cx="324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Fluorescently labeled primers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83EC77-8D74-4A4B-ACD5-1776DA94296A}"/>
              </a:ext>
            </a:extLst>
          </p:cNvPr>
          <p:cNvSpPr/>
          <p:nvPr/>
        </p:nvSpPr>
        <p:spPr>
          <a:xfrm>
            <a:off x="7729731" y="1785281"/>
            <a:ext cx="1483141" cy="100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C44BA9-33C1-EA45-BC8C-813EB3B8F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869" y="1428667"/>
            <a:ext cx="3175000" cy="2895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1CE68E-352A-CF41-843F-FACBBD2CE825}"/>
              </a:ext>
            </a:extLst>
          </p:cNvPr>
          <p:cNvSpPr txBox="1"/>
          <p:nvPr/>
        </p:nvSpPr>
        <p:spPr>
          <a:xfrm>
            <a:off x="7729728" y="2636192"/>
            <a:ext cx="259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What does green represent?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EA88CE-0255-E5F8-8D3D-CB933387C916}"/>
              </a:ext>
            </a:extLst>
          </p:cNvPr>
          <p:cNvGrpSpPr>
            <a:grpSpLocks noChangeAspect="1"/>
          </p:cNvGrpSpPr>
          <p:nvPr/>
        </p:nvGrpSpPr>
        <p:grpSpPr>
          <a:xfrm>
            <a:off x="450069" y="1145290"/>
            <a:ext cx="1371600" cy="1085231"/>
            <a:chOff x="1775501" y="1085451"/>
            <a:chExt cx="935997" cy="7405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CF4A572-8F36-6FAB-2F91-33F75F51E1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75501" y="1085451"/>
              <a:ext cx="935997" cy="740575"/>
              <a:chOff x="3755136" y="4728866"/>
              <a:chExt cx="2250948" cy="178098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0722EE9-1A1E-89A0-86BC-110FA10671D9}"/>
                  </a:ext>
                </a:extLst>
              </p:cNvPr>
              <p:cNvGrpSpPr/>
              <p:nvPr/>
            </p:nvGrpSpPr>
            <p:grpSpPr>
              <a:xfrm>
                <a:off x="3755136" y="4728866"/>
                <a:ext cx="2250948" cy="1574396"/>
                <a:chOff x="4962144" y="2217314"/>
                <a:chExt cx="2250948" cy="1574396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5F679E97-5B84-30EF-708F-FAB1FF7FC2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62144" y="2438398"/>
                  <a:ext cx="2170176" cy="1353312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739E5143-1D99-6B46-7489-2942976356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92824" y="2217314"/>
                      <a:ext cx="920268" cy="88819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oMath>
                        </m:oMathPara>
                      </a14:m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04B84456-F667-F948-A655-D47EA42FCCB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92824" y="2217314"/>
                      <a:ext cx="920268" cy="88819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8C4FB2-2CAF-9171-861E-3D33F6451916}"/>
                  </a:ext>
                </a:extLst>
              </p:cNvPr>
              <p:cNvSpPr txBox="1"/>
              <p:nvPr/>
            </p:nvSpPr>
            <p:spPr>
              <a:xfrm>
                <a:off x="5563497" y="5880713"/>
                <a:ext cx="361815" cy="6291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          </a:t>
                </a:r>
              </a:p>
            </p:txBody>
          </p:sp>
        </p:grpSp>
        <p:sp>
          <p:nvSpPr>
            <p:cNvPr id="18" name="Donut 17">
              <a:extLst>
                <a:ext uri="{FF2B5EF4-FFF2-40B4-BE49-F238E27FC236}">
                  <a16:creationId xmlns:a16="http://schemas.microsoft.com/office/drawing/2014/main" id="{7E1D793F-2491-2FBD-967B-D984DA071F09}"/>
                </a:ext>
              </a:extLst>
            </p:cNvPr>
            <p:cNvSpPr/>
            <p:nvPr/>
          </p:nvSpPr>
          <p:spPr>
            <a:xfrm>
              <a:off x="2195315" y="1094355"/>
              <a:ext cx="304800" cy="310894"/>
            </a:xfrm>
            <a:prstGeom prst="donut">
              <a:avLst>
                <a:gd name="adj" fmla="val 880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18" descr="IMG_0159 (1).jpg">
            <a:extLst>
              <a:ext uri="{FF2B5EF4-FFF2-40B4-BE49-F238E27FC236}">
                <a16:creationId xmlns:a16="http://schemas.microsoft.com/office/drawing/2014/main" id="{86BDB984-3BF8-801A-AE33-9FF7EC2B1B1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20" name="Picture 19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5D923D2E-D2A8-5FBD-30FC-519FA0905E2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7E30D2-D5A9-9640-9E49-9A43A51000F8}"/>
              </a:ext>
            </a:extLst>
          </p:cNvPr>
          <p:cNvSpPr txBox="1"/>
          <p:nvPr/>
        </p:nvSpPr>
        <p:spPr>
          <a:xfrm>
            <a:off x="1127108" y="194707"/>
            <a:ext cx="6826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</a:rPr>
              <a:t>Develop robust genetic markers (if needed)</a:t>
            </a:r>
          </a:p>
        </p:txBody>
      </p:sp>
    </p:spTree>
    <p:extLst>
      <p:ext uri="{BB962C8B-B14F-4D97-AF65-F5344CB8AC3E}">
        <p14:creationId xmlns:p14="http://schemas.microsoft.com/office/powerpoint/2010/main" val="290943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IMG_0159 (1).jpg">
            <a:extLst>
              <a:ext uri="{FF2B5EF4-FFF2-40B4-BE49-F238E27FC236}">
                <a16:creationId xmlns:a16="http://schemas.microsoft.com/office/drawing/2014/main" id="{D956CC25-9C40-132D-F49B-A55A24465B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grpSp>
        <p:nvGrpSpPr>
          <p:cNvPr id="1102" name="Group 1101">
            <a:extLst>
              <a:ext uri="{FF2B5EF4-FFF2-40B4-BE49-F238E27FC236}">
                <a16:creationId xmlns:a16="http://schemas.microsoft.com/office/drawing/2014/main" id="{5B994E17-1418-F7C9-91B4-BEB3162BD69C}"/>
              </a:ext>
            </a:extLst>
          </p:cNvPr>
          <p:cNvGrpSpPr/>
          <p:nvPr/>
        </p:nvGrpSpPr>
        <p:grpSpPr>
          <a:xfrm>
            <a:off x="495442" y="2848606"/>
            <a:ext cx="7896082" cy="3550024"/>
            <a:chOff x="787542" y="1653988"/>
            <a:chExt cx="7896082" cy="3550024"/>
          </a:xfrm>
        </p:grpSpPr>
        <p:grpSp>
          <p:nvGrpSpPr>
            <p:cNvPr id="1098" name="Group 1097">
              <a:extLst>
                <a:ext uri="{FF2B5EF4-FFF2-40B4-BE49-F238E27FC236}">
                  <a16:creationId xmlns:a16="http://schemas.microsoft.com/office/drawing/2014/main" id="{EBCBA62E-9357-AB82-D7F1-3B688ADFB646}"/>
                </a:ext>
              </a:extLst>
            </p:cNvPr>
            <p:cNvGrpSpPr/>
            <p:nvPr/>
          </p:nvGrpSpPr>
          <p:grpSpPr>
            <a:xfrm>
              <a:off x="787542" y="1653988"/>
              <a:ext cx="7896082" cy="3550024"/>
              <a:chOff x="2136917" y="2120370"/>
              <a:chExt cx="7896082" cy="3550024"/>
            </a:xfrm>
          </p:grpSpPr>
          <p:pic>
            <p:nvPicPr>
              <p:cNvPr id="1026" name="Picture 2" descr="Globe Images – Browse 2,968,315 Stock Photos, Vectors, and ...">
                <a:extLst>
                  <a:ext uri="{FF2B5EF4-FFF2-40B4-BE49-F238E27FC236}">
                    <a16:creationId xmlns:a16="http://schemas.microsoft.com/office/drawing/2014/main" id="{DE06DC22-8BE7-55FC-40CE-C729968CD5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5399" y="2348580"/>
                <a:ext cx="3657600" cy="27478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A2A821F-115A-D72E-0761-BBB9830F6930}"/>
                  </a:ext>
                </a:extLst>
              </p:cNvPr>
              <p:cNvGrpSpPr/>
              <p:nvPr/>
            </p:nvGrpSpPr>
            <p:grpSpPr>
              <a:xfrm>
                <a:off x="2136917" y="2120370"/>
                <a:ext cx="4572000" cy="3550024"/>
                <a:chOff x="2136917" y="2120370"/>
                <a:chExt cx="4572000" cy="3550024"/>
              </a:xfrm>
            </p:grpSpPr>
            <p:pic>
              <p:nvPicPr>
                <p:cNvPr id="1032" name="Picture 8" descr="Usa Map Stock Illustration - Download Image Now - Map, USA, Black And White  - iStock">
                  <a:extLst>
                    <a:ext uri="{FF2B5EF4-FFF2-40B4-BE49-F238E27FC236}">
                      <a16:creationId xmlns:a16="http://schemas.microsoft.com/office/drawing/2014/main" id="{0B963A4E-ADEC-885F-5309-3871D9A6B4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36917" y="2120370"/>
                  <a:ext cx="4572000" cy="35500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" name="Teardrop 3">
                  <a:extLst>
                    <a:ext uri="{FF2B5EF4-FFF2-40B4-BE49-F238E27FC236}">
                      <a16:creationId xmlns:a16="http://schemas.microsoft.com/office/drawing/2014/main" id="{4BF53C38-6121-261F-876A-13CF972E17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8101503">
                  <a:off x="4368439" y="3358981"/>
                  <a:ext cx="89912" cy="91440"/>
                </a:xfrm>
                <a:prstGeom prst="teardrop">
                  <a:avLst>
                    <a:gd name="adj" fmla="val 19529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ardrop 4">
                  <a:extLst>
                    <a:ext uri="{FF2B5EF4-FFF2-40B4-BE49-F238E27FC236}">
                      <a16:creationId xmlns:a16="http://schemas.microsoft.com/office/drawing/2014/main" id="{17341358-D9BB-5DB7-EA75-3D749D53A5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8101503">
                  <a:off x="3675554" y="3200142"/>
                  <a:ext cx="89912" cy="91440"/>
                </a:xfrm>
                <a:prstGeom prst="teardrop">
                  <a:avLst>
                    <a:gd name="adj" fmla="val 19529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Teardrop 5">
                  <a:extLst>
                    <a:ext uri="{FF2B5EF4-FFF2-40B4-BE49-F238E27FC236}">
                      <a16:creationId xmlns:a16="http://schemas.microsoft.com/office/drawing/2014/main" id="{9605CBC1-46C9-4956-C46D-A114617DF5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8101503">
                  <a:off x="4377961" y="4248164"/>
                  <a:ext cx="89912" cy="91440"/>
                </a:xfrm>
                <a:prstGeom prst="teardrop">
                  <a:avLst>
                    <a:gd name="adj" fmla="val 19529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5-Point Star 7">
                <a:extLst>
                  <a:ext uri="{FF2B5EF4-FFF2-40B4-BE49-F238E27FC236}">
                    <a16:creationId xmlns:a16="http://schemas.microsoft.com/office/drawing/2014/main" id="{78E57C32-FAF5-D12D-7484-D4A8412F33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32390" y="3855306"/>
                <a:ext cx="137160" cy="137160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1F0E36CC-D051-99B3-11D1-1FF68938DB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77513" y="3446721"/>
                <a:ext cx="1411100" cy="4783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ardrop 12">
                <a:extLst>
                  <a:ext uri="{FF2B5EF4-FFF2-40B4-BE49-F238E27FC236}">
                    <a16:creationId xmlns:a16="http://schemas.microsoft.com/office/drawing/2014/main" id="{39591DD5-E428-868E-2D92-1BB1AE36D14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4876352" y="4281627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ardrop 13">
                <a:extLst>
                  <a:ext uri="{FF2B5EF4-FFF2-40B4-BE49-F238E27FC236}">
                    <a16:creationId xmlns:a16="http://schemas.microsoft.com/office/drawing/2014/main" id="{B7D89BD3-D297-33D4-5863-75B654B5A8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5572453" y="4033974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ardrop 14">
                <a:extLst>
                  <a:ext uri="{FF2B5EF4-FFF2-40B4-BE49-F238E27FC236}">
                    <a16:creationId xmlns:a16="http://schemas.microsoft.com/office/drawing/2014/main" id="{5B05B041-A69F-2BF5-1518-529967EB283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5741843" y="4354347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ardrop 15">
                <a:extLst>
                  <a:ext uri="{FF2B5EF4-FFF2-40B4-BE49-F238E27FC236}">
                    <a16:creationId xmlns:a16="http://schemas.microsoft.com/office/drawing/2014/main" id="{BA38FF5E-09E8-B78A-236E-3D7D8E934FA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2278077" y="3115185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ardrop 16">
                <a:extLst>
                  <a:ext uri="{FF2B5EF4-FFF2-40B4-BE49-F238E27FC236}">
                    <a16:creationId xmlns:a16="http://schemas.microsoft.com/office/drawing/2014/main" id="{3F35D352-8362-C536-2F96-E07BEE19DD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2470249" y="3062155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ardrop 17">
                <a:extLst>
                  <a:ext uri="{FF2B5EF4-FFF2-40B4-BE49-F238E27FC236}">
                    <a16:creationId xmlns:a16="http://schemas.microsoft.com/office/drawing/2014/main" id="{5A90ECCE-CE7A-B03E-56EB-452A914E0C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4339606" y="3154831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ardrop 18">
                <a:extLst>
                  <a:ext uri="{FF2B5EF4-FFF2-40B4-BE49-F238E27FC236}">
                    <a16:creationId xmlns:a16="http://schemas.microsoft.com/office/drawing/2014/main" id="{BB14FA16-B8E7-0066-1812-2A504EEEC1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4610163" y="3043873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89A2BF64-00CF-EC7D-043A-7620CEBC742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4874294" y="3382915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ardrop 20">
                <a:extLst>
                  <a:ext uri="{FF2B5EF4-FFF2-40B4-BE49-F238E27FC236}">
                    <a16:creationId xmlns:a16="http://schemas.microsoft.com/office/drawing/2014/main" id="{7E93C9DE-FF19-E38C-AD4C-91EA3F9D92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3869657" y="3918257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D93B798-2B07-14A8-F53F-E8362A1F32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56850" y="3460014"/>
                <a:ext cx="941285" cy="4733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ardrop 24">
                <a:extLst>
                  <a:ext uri="{FF2B5EF4-FFF2-40B4-BE49-F238E27FC236}">
                    <a16:creationId xmlns:a16="http://schemas.microsoft.com/office/drawing/2014/main" id="{2C1C8D74-DA8F-A3A0-5B4B-8B5A7FFC772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4320552" y="2778585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ardrop 26">
                <a:extLst>
                  <a:ext uri="{FF2B5EF4-FFF2-40B4-BE49-F238E27FC236}">
                    <a16:creationId xmlns:a16="http://schemas.microsoft.com/office/drawing/2014/main" id="{47D13D09-1C57-3918-6DA9-1B9A6E96FE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5953456" y="3572003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ardrop 27">
                <a:extLst>
                  <a:ext uri="{FF2B5EF4-FFF2-40B4-BE49-F238E27FC236}">
                    <a16:creationId xmlns:a16="http://schemas.microsoft.com/office/drawing/2014/main" id="{967774C5-16CC-A04F-E417-AC24DF308EF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5791526" y="3424362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ardrop 28">
                <a:extLst>
                  <a:ext uri="{FF2B5EF4-FFF2-40B4-BE49-F238E27FC236}">
                    <a16:creationId xmlns:a16="http://schemas.microsoft.com/office/drawing/2014/main" id="{6F3215C0-990C-F234-80BB-A03BD7491D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5943926" y="2790940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02E342DB-03DD-E7D6-902A-EDAF2D9476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5296222" y="2900476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ardrop 30">
                <a:extLst>
                  <a:ext uri="{FF2B5EF4-FFF2-40B4-BE49-F238E27FC236}">
                    <a16:creationId xmlns:a16="http://schemas.microsoft.com/office/drawing/2014/main" id="{DF4ECE04-1680-D95F-743E-F2786ED8322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4600120" y="3676781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8B33D855-FFA8-AF31-887A-404B501F3E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74181" y="3297150"/>
                <a:ext cx="2104901" cy="6171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F988AC61-97C6-88AD-D6E4-972D4F0799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41354" y="3258254"/>
                <a:ext cx="1442026" cy="6668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0B2FC89E-962A-3BD8-8D42-6A4E05096F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05195" y="2871772"/>
                <a:ext cx="1469602" cy="10511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265F3354-1E7B-CC99-C4BA-81E01CE316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96336" y="3153711"/>
                <a:ext cx="1169879" cy="7670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0488B59D-43F3-B028-465E-82D7E15F2A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53083" y="3151569"/>
                <a:ext cx="3330292" cy="7670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71E6396F-8D6C-174D-B236-BE9121E064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64875" y="3214969"/>
                <a:ext cx="3522795" cy="7079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4AA38A82-FBE7-1C45-BBB8-207F94BB4F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96336" y="3749649"/>
                <a:ext cx="1189188" cy="1711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2DE8327E-2E59-BBE8-CC4E-D9E7A36C8B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56969" y="3918650"/>
                <a:ext cx="1926413" cy="877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8F8434EE-36EE-9772-27BA-B1FE55A8F0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75048" y="3916507"/>
                <a:ext cx="1412630" cy="4108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DE27E25B-CCBE-74B7-9E29-8415D71BC1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83352" y="3920803"/>
                <a:ext cx="902183" cy="3952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83CE2C71-E4EC-FD6A-B890-502F2CE8B3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70916" y="3918660"/>
                <a:ext cx="225353" cy="1931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B609CB60-B2F5-9537-A5DB-08FF2E9DD0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02113" y="3910078"/>
                <a:ext cx="98452" cy="4479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1A87C363-1F3C-7B61-3A11-6D0EDDF710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381802" y="2998053"/>
                <a:ext cx="512212" cy="9179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CE9A0896-B528-33F7-F768-ABACE9FB3A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05750" y="2900778"/>
                <a:ext cx="52344" cy="10330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425E2FE3-7C88-6855-33AA-1C910DE5D5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62566" y="3529057"/>
                <a:ext cx="41093" cy="4133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38ADB246-0B0C-CB3A-BA6D-748EC76686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08007" y="3672442"/>
                <a:ext cx="71990" cy="2746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5" name="Straight Arrow Connector 1024">
                <a:extLst>
                  <a:ext uri="{FF2B5EF4-FFF2-40B4-BE49-F238E27FC236}">
                    <a16:creationId xmlns:a16="http://schemas.microsoft.com/office/drawing/2014/main" id="{01DE06FF-AE71-7D09-1E86-7822505948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95174" y="3886642"/>
                <a:ext cx="1499209" cy="287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1" name="Straight Arrow Connector 1030">
                <a:extLst>
                  <a:ext uri="{FF2B5EF4-FFF2-40B4-BE49-F238E27FC236}">
                    <a16:creationId xmlns:a16="http://schemas.microsoft.com/office/drawing/2014/main" id="{4392E330-11AC-2CF7-C243-BD10222B92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93030" y="3777618"/>
                <a:ext cx="1034710" cy="1355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Straight Arrow Connector 1034">
                <a:extLst>
                  <a:ext uri="{FF2B5EF4-FFF2-40B4-BE49-F238E27FC236}">
                    <a16:creationId xmlns:a16="http://schemas.microsoft.com/office/drawing/2014/main" id="{EA170188-9907-D274-5E2E-EFE4157EED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9600" y="3919758"/>
                <a:ext cx="1890185" cy="8739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Arrow Connector 1036">
                <a:extLst>
                  <a:ext uri="{FF2B5EF4-FFF2-40B4-BE49-F238E27FC236}">
                    <a16:creationId xmlns:a16="http://schemas.microsoft.com/office/drawing/2014/main" id="{2B233A98-220F-4DE8-94D7-D939540C9C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1017" y="3911177"/>
                <a:ext cx="2038998" cy="6400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9" name="Straight Arrow Connector 1038">
                <a:extLst>
                  <a:ext uri="{FF2B5EF4-FFF2-40B4-BE49-F238E27FC236}">
                    <a16:creationId xmlns:a16="http://schemas.microsoft.com/office/drawing/2014/main" id="{BB2A2CB9-B79A-C915-D635-AAF8795162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8506" y="3916975"/>
                <a:ext cx="1808746" cy="8944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2" name="Straight Arrow Connector 1041">
                <a:extLst>
                  <a:ext uri="{FF2B5EF4-FFF2-40B4-BE49-F238E27FC236}">
                    <a16:creationId xmlns:a16="http://schemas.microsoft.com/office/drawing/2014/main" id="{9E41A444-2261-6EAA-FEBF-2F4183FCFD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97454" y="3872613"/>
                <a:ext cx="2354960" cy="450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4" name="Teardrop 1043">
                <a:extLst>
                  <a:ext uri="{FF2B5EF4-FFF2-40B4-BE49-F238E27FC236}">
                    <a16:creationId xmlns:a16="http://schemas.microsoft.com/office/drawing/2014/main" id="{081BA013-9307-21B8-86B7-706C9092A1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6883418" y="3636121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5" name="Teardrop 1044">
                <a:extLst>
                  <a:ext uri="{FF2B5EF4-FFF2-40B4-BE49-F238E27FC236}">
                    <a16:creationId xmlns:a16="http://schemas.microsoft.com/office/drawing/2014/main" id="{51050659-9100-5DD7-2EEE-1A792A506FF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7351266" y="3741429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6" name="Teardrop 1045">
                <a:extLst>
                  <a:ext uri="{FF2B5EF4-FFF2-40B4-BE49-F238E27FC236}">
                    <a16:creationId xmlns:a16="http://schemas.microsoft.com/office/drawing/2014/main" id="{07845513-B727-73AC-1A19-5A159713BA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7901920" y="4397180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7" name="Teardrop 1046">
                <a:extLst>
                  <a:ext uri="{FF2B5EF4-FFF2-40B4-BE49-F238E27FC236}">
                    <a16:creationId xmlns:a16="http://schemas.microsoft.com/office/drawing/2014/main" id="{9742D0D0-9A48-FCD6-891D-A42C669F68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7757634" y="4649863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8" name="Teardrop 1047">
                <a:extLst>
                  <a:ext uri="{FF2B5EF4-FFF2-40B4-BE49-F238E27FC236}">
                    <a16:creationId xmlns:a16="http://schemas.microsoft.com/office/drawing/2014/main" id="{10FD4811-0403-96BA-F636-CBB20E14BE9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7645442" y="4653599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" name="Teardrop 1048">
                <a:extLst>
                  <a:ext uri="{FF2B5EF4-FFF2-40B4-BE49-F238E27FC236}">
                    <a16:creationId xmlns:a16="http://schemas.microsoft.com/office/drawing/2014/main" id="{DCFA7848-78B4-B4DB-02F4-B0C6B4D17A5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8221341" y="3727642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1" name="Teardrop 1050">
                <a:extLst>
                  <a:ext uri="{FF2B5EF4-FFF2-40B4-BE49-F238E27FC236}">
                    <a16:creationId xmlns:a16="http://schemas.microsoft.com/office/drawing/2014/main" id="{ED7C8B3C-198B-DA00-0491-32A3232F5A8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8924313" y="3762775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2" name="Teardrop 1051">
                <a:extLst>
                  <a:ext uri="{FF2B5EF4-FFF2-40B4-BE49-F238E27FC236}">
                    <a16:creationId xmlns:a16="http://schemas.microsoft.com/office/drawing/2014/main" id="{A57D8208-2307-E78D-E51D-939EA8EE03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8942548" y="4011599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53" name="Straight Arrow Connector 1052">
                <a:extLst>
                  <a:ext uri="{FF2B5EF4-FFF2-40B4-BE49-F238E27FC236}">
                    <a16:creationId xmlns:a16="http://schemas.microsoft.com/office/drawing/2014/main" id="{96AD7F5A-3B57-9C3A-2692-250DBD1E00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95947" y="3879810"/>
                <a:ext cx="3027439" cy="408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5" name="Straight Arrow Connector 1054">
                <a:extLst>
                  <a:ext uri="{FF2B5EF4-FFF2-40B4-BE49-F238E27FC236}">
                    <a16:creationId xmlns:a16="http://schemas.microsoft.com/office/drawing/2014/main" id="{DCA2D350-B283-4B39-48A9-079977204E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8934" y="3923727"/>
                <a:ext cx="3070335" cy="1969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7" name="Teardrop 1056">
                <a:extLst>
                  <a:ext uri="{FF2B5EF4-FFF2-40B4-BE49-F238E27FC236}">
                    <a16:creationId xmlns:a16="http://schemas.microsoft.com/office/drawing/2014/main" id="{A31EF19F-F970-F017-51C3-F25C8EFE0D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1503">
                <a:off x="9577051" y="3663191"/>
                <a:ext cx="89912" cy="91440"/>
              </a:xfrm>
              <a:prstGeom prst="teardrop">
                <a:avLst>
                  <a:gd name="adj" fmla="val 19529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58" name="Straight Arrow Connector 1057">
                <a:extLst>
                  <a:ext uri="{FF2B5EF4-FFF2-40B4-BE49-F238E27FC236}">
                    <a16:creationId xmlns:a16="http://schemas.microsoft.com/office/drawing/2014/main" id="{2F0DA175-9265-8017-22A8-8ED3BE291E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96753" y="3782761"/>
                <a:ext cx="3723562" cy="1399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062" name="Ink 1061">
                    <a:extLst>
                      <a:ext uri="{FF2B5EF4-FFF2-40B4-BE49-F238E27FC236}">
                        <a16:creationId xmlns:a16="http://schemas.microsoft.com/office/drawing/2014/main" id="{817AFD29-46F3-FD70-4493-D2BE0983EA37}"/>
                      </a:ext>
                    </a:extLst>
                  </p14:cNvPr>
                  <p14:cNvContentPartPr/>
                  <p14:nvPr/>
                </p14:nvContentPartPr>
                <p14:xfrm>
                  <a:off x="4624749" y="3144638"/>
                  <a:ext cx="1578960" cy="1273320"/>
                </p14:xfrm>
              </p:contentPart>
            </mc:Choice>
            <mc:Fallback xmlns="">
              <p:pic>
                <p:nvPicPr>
                  <p:cNvPr id="1062" name="Ink 1061">
                    <a:extLst>
                      <a:ext uri="{FF2B5EF4-FFF2-40B4-BE49-F238E27FC236}">
                        <a16:creationId xmlns:a16="http://schemas.microsoft.com/office/drawing/2014/main" id="{817AFD29-46F3-FD70-4493-D2BE0983EA37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570749" y="3036998"/>
                    <a:ext cx="1686600" cy="148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063" name="Ink 1062">
                    <a:extLst>
                      <a:ext uri="{FF2B5EF4-FFF2-40B4-BE49-F238E27FC236}">
                        <a16:creationId xmlns:a16="http://schemas.microsoft.com/office/drawing/2014/main" id="{5623F481-4AB0-B737-B4A6-3A4C507B4B7B}"/>
                      </a:ext>
                    </a:extLst>
                  </p14:cNvPr>
                  <p14:cNvContentPartPr/>
                  <p14:nvPr/>
                </p14:nvContentPartPr>
                <p14:xfrm>
                  <a:off x="5620869" y="4247678"/>
                  <a:ext cx="46440" cy="5400"/>
                </p14:xfrm>
              </p:contentPart>
            </mc:Choice>
            <mc:Fallback xmlns="">
              <p:pic>
                <p:nvPicPr>
                  <p:cNvPr id="1063" name="Ink 1062">
                    <a:extLst>
                      <a:ext uri="{FF2B5EF4-FFF2-40B4-BE49-F238E27FC236}">
                        <a16:creationId xmlns:a16="http://schemas.microsoft.com/office/drawing/2014/main" id="{5623F481-4AB0-B737-B4A6-3A4C507B4B7B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567229" y="4140038"/>
                    <a:ext cx="154080" cy="22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064" name="Ink 1063">
                    <a:extLst>
                      <a:ext uri="{FF2B5EF4-FFF2-40B4-BE49-F238E27FC236}">
                        <a16:creationId xmlns:a16="http://schemas.microsoft.com/office/drawing/2014/main" id="{51373989-1A6E-D975-D0A5-C09551BDE444}"/>
                      </a:ext>
                    </a:extLst>
                  </p14:cNvPr>
                  <p14:cNvContentPartPr/>
                  <p14:nvPr/>
                </p14:nvContentPartPr>
                <p14:xfrm>
                  <a:off x="5616189" y="4252718"/>
                  <a:ext cx="360" cy="360"/>
                </p14:xfrm>
              </p:contentPart>
            </mc:Choice>
            <mc:Fallback xmlns="">
              <p:pic>
                <p:nvPicPr>
                  <p:cNvPr id="1064" name="Ink 1063">
                    <a:extLst>
                      <a:ext uri="{FF2B5EF4-FFF2-40B4-BE49-F238E27FC236}">
                        <a16:creationId xmlns:a16="http://schemas.microsoft.com/office/drawing/2014/main" id="{51373989-1A6E-D975-D0A5-C09551BDE444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562549" y="4145078"/>
                    <a:ext cx="10800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065" name="Ink 1064">
                    <a:extLst>
                      <a:ext uri="{FF2B5EF4-FFF2-40B4-BE49-F238E27FC236}">
                        <a16:creationId xmlns:a16="http://schemas.microsoft.com/office/drawing/2014/main" id="{39CD4A83-15CA-C987-19E2-7A06D748E4CC}"/>
                      </a:ext>
                    </a:extLst>
                  </p14:cNvPr>
                  <p14:cNvContentPartPr/>
                  <p14:nvPr/>
                </p14:nvContentPartPr>
                <p14:xfrm>
                  <a:off x="5504589" y="4288358"/>
                  <a:ext cx="281160" cy="78840"/>
                </p14:xfrm>
              </p:contentPart>
            </mc:Choice>
            <mc:Fallback xmlns="">
              <p:pic>
                <p:nvPicPr>
                  <p:cNvPr id="1065" name="Ink 1064">
                    <a:extLst>
                      <a:ext uri="{FF2B5EF4-FFF2-40B4-BE49-F238E27FC236}">
                        <a16:creationId xmlns:a16="http://schemas.microsoft.com/office/drawing/2014/main" id="{39CD4A83-15CA-C987-19E2-7A06D748E4CC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450949" y="4180718"/>
                    <a:ext cx="388800" cy="29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066" name="Ink 1065">
                    <a:extLst>
                      <a:ext uri="{FF2B5EF4-FFF2-40B4-BE49-F238E27FC236}">
                        <a16:creationId xmlns:a16="http://schemas.microsoft.com/office/drawing/2014/main" id="{906B24DD-AD11-2E3E-2336-FE6313C78CA0}"/>
                      </a:ext>
                    </a:extLst>
                  </p14:cNvPr>
                  <p14:cNvContentPartPr/>
                  <p14:nvPr/>
                </p14:nvContentPartPr>
                <p14:xfrm>
                  <a:off x="5523669" y="4287278"/>
                  <a:ext cx="23760" cy="360"/>
                </p14:xfrm>
              </p:contentPart>
            </mc:Choice>
            <mc:Fallback xmlns="">
              <p:pic>
                <p:nvPicPr>
                  <p:cNvPr id="1066" name="Ink 1065">
                    <a:extLst>
                      <a:ext uri="{FF2B5EF4-FFF2-40B4-BE49-F238E27FC236}">
                        <a16:creationId xmlns:a16="http://schemas.microsoft.com/office/drawing/2014/main" id="{906B24DD-AD11-2E3E-2336-FE6313C78CA0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5506029" y="4251278"/>
                    <a:ext cx="5940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067" name="Ink 1066">
                    <a:extLst>
                      <a:ext uri="{FF2B5EF4-FFF2-40B4-BE49-F238E27FC236}">
                        <a16:creationId xmlns:a16="http://schemas.microsoft.com/office/drawing/2014/main" id="{CF0F4F77-F15C-D184-F16E-8E543659B9BD}"/>
                      </a:ext>
                    </a:extLst>
                  </p14:cNvPr>
                  <p14:cNvContentPartPr/>
                  <p14:nvPr/>
                </p14:nvContentPartPr>
                <p14:xfrm>
                  <a:off x="5570829" y="4267838"/>
                  <a:ext cx="30600" cy="360"/>
                </p14:xfrm>
              </p:contentPart>
            </mc:Choice>
            <mc:Fallback xmlns="">
              <p:pic>
                <p:nvPicPr>
                  <p:cNvPr id="1067" name="Ink 1066">
                    <a:extLst>
                      <a:ext uri="{FF2B5EF4-FFF2-40B4-BE49-F238E27FC236}">
                        <a16:creationId xmlns:a16="http://schemas.microsoft.com/office/drawing/2014/main" id="{CF0F4F77-F15C-D184-F16E-8E543659B9BD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553189" y="4231838"/>
                    <a:ext cx="6624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068" name="Ink 1067">
                    <a:extLst>
                      <a:ext uri="{FF2B5EF4-FFF2-40B4-BE49-F238E27FC236}">
                        <a16:creationId xmlns:a16="http://schemas.microsoft.com/office/drawing/2014/main" id="{F9EAB0F0-0FB4-2256-CEB6-802248D6FE65}"/>
                      </a:ext>
                    </a:extLst>
                  </p14:cNvPr>
                  <p14:cNvContentPartPr/>
                  <p14:nvPr/>
                </p14:nvContentPartPr>
                <p14:xfrm>
                  <a:off x="5543469" y="4223918"/>
                  <a:ext cx="30240" cy="360"/>
                </p14:xfrm>
              </p:contentPart>
            </mc:Choice>
            <mc:Fallback xmlns="">
              <p:pic>
                <p:nvPicPr>
                  <p:cNvPr id="1068" name="Ink 1067">
                    <a:extLst>
                      <a:ext uri="{FF2B5EF4-FFF2-40B4-BE49-F238E27FC236}">
                        <a16:creationId xmlns:a16="http://schemas.microsoft.com/office/drawing/2014/main" id="{F9EAB0F0-0FB4-2256-CEB6-802248D6FE65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525829" y="4187918"/>
                    <a:ext cx="6588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069" name="Ink 1068">
                    <a:extLst>
                      <a:ext uri="{FF2B5EF4-FFF2-40B4-BE49-F238E27FC236}">
                        <a16:creationId xmlns:a16="http://schemas.microsoft.com/office/drawing/2014/main" id="{1B1DF880-C6B0-5E7C-A27C-AAC125AA069B}"/>
                      </a:ext>
                    </a:extLst>
                  </p14:cNvPr>
                  <p14:cNvContentPartPr/>
                  <p14:nvPr/>
                </p14:nvContentPartPr>
                <p14:xfrm>
                  <a:off x="5611509" y="4220318"/>
                  <a:ext cx="29520" cy="360"/>
                </p14:xfrm>
              </p:contentPart>
            </mc:Choice>
            <mc:Fallback xmlns="">
              <p:pic>
                <p:nvPicPr>
                  <p:cNvPr id="1069" name="Ink 1068">
                    <a:extLst>
                      <a:ext uri="{FF2B5EF4-FFF2-40B4-BE49-F238E27FC236}">
                        <a16:creationId xmlns:a16="http://schemas.microsoft.com/office/drawing/2014/main" id="{1B1DF880-C6B0-5E7C-A27C-AAC125AA069B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593509" y="4184318"/>
                    <a:ext cx="6516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070" name="Ink 1069">
                    <a:extLst>
                      <a:ext uri="{FF2B5EF4-FFF2-40B4-BE49-F238E27FC236}">
                        <a16:creationId xmlns:a16="http://schemas.microsoft.com/office/drawing/2014/main" id="{A48406E0-748D-7D32-7CBF-65C8D8B6FACE}"/>
                      </a:ext>
                    </a:extLst>
                  </p14:cNvPr>
                  <p14:cNvContentPartPr/>
                  <p14:nvPr/>
                </p14:nvContentPartPr>
                <p14:xfrm>
                  <a:off x="5727069" y="4176398"/>
                  <a:ext cx="22680" cy="360"/>
                </p14:xfrm>
              </p:contentPart>
            </mc:Choice>
            <mc:Fallback xmlns="">
              <p:pic>
                <p:nvPicPr>
                  <p:cNvPr id="1070" name="Ink 1069">
                    <a:extLst>
                      <a:ext uri="{FF2B5EF4-FFF2-40B4-BE49-F238E27FC236}">
                        <a16:creationId xmlns:a16="http://schemas.microsoft.com/office/drawing/2014/main" id="{A48406E0-748D-7D32-7CBF-65C8D8B6FACE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5709429" y="4140398"/>
                    <a:ext cx="5832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071" name="Ink 1070">
                    <a:extLst>
                      <a:ext uri="{FF2B5EF4-FFF2-40B4-BE49-F238E27FC236}">
                        <a16:creationId xmlns:a16="http://schemas.microsoft.com/office/drawing/2014/main" id="{184E60F2-8206-4CC1-5959-087A3209281E}"/>
                      </a:ext>
                    </a:extLst>
                  </p14:cNvPr>
                  <p14:cNvContentPartPr/>
                  <p14:nvPr/>
                </p14:nvContentPartPr>
                <p14:xfrm>
                  <a:off x="5744709" y="4116998"/>
                  <a:ext cx="360" cy="360"/>
                </p14:xfrm>
              </p:contentPart>
            </mc:Choice>
            <mc:Fallback xmlns="">
              <p:pic>
                <p:nvPicPr>
                  <p:cNvPr id="1071" name="Ink 1070">
                    <a:extLst>
                      <a:ext uri="{FF2B5EF4-FFF2-40B4-BE49-F238E27FC236}">
                        <a16:creationId xmlns:a16="http://schemas.microsoft.com/office/drawing/2014/main" id="{184E60F2-8206-4CC1-5959-087A3209281E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5727069" y="4081358"/>
                    <a:ext cx="3600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072" name="Ink 1071">
                    <a:extLst>
                      <a:ext uri="{FF2B5EF4-FFF2-40B4-BE49-F238E27FC236}">
                        <a16:creationId xmlns:a16="http://schemas.microsoft.com/office/drawing/2014/main" id="{E8680CFF-75BA-EAEA-5667-89D2A49BD689}"/>
                      </a:ext>
                    </a:extLst>
                  </p14:cNvPr>
                  <p14:cNvContentPartPr/>
                  <p14:nvPr/>
                </p14:nvContentPartPr>
                <p14:xfrm>
                  <a:off x="5676309" y="4112678"/>
                  <a:ext cx="57960" cy="360"/>
                </p14:xfrm>
              </p:contentPart>
            </mc:Choice>
            <mc:Fallback xmlns="">
              <p:pic>
                <p:nvPicPr>
                  <p:cNvPr id="1072" name="Ink 1071">
                    <a:extLst>
                      <a:ext uri="{FF2B5EF4-FFF2-40B4-BE49-F238E27FC236}">
                        <a16:creationId xmlns:a16="http://schemas.microsoft.com/office/drawing/2014/main" id="{E8680CFF-75BA-EAEA-5667-89D2A49BD689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5658309" y="4076678"/>
                    <a:ext cx="9360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073" name="Ink 1072">
                    <a:extLst>
                      <a:ext uri="{FF2B5EF4-FFF2-40B4-BE49-F238E27FC236}">
                        <a16:creationId xmlns:a16="http://schemas.microsoft.com/office/drawing/2014/main" id="{46CA3882-C0CE-7315-5EB6-00DD3B660F09}"/>
                      </a:ext>
                    </a:extLst>
                  </p14:cNvPr>
                  <p14:cNvContentPartPr/>
                  <p14:nvPr/>
                </p14:nvContentPartPr>
                <p14:xfrm>
                  <a:off x="5551029" y="4057598"/>
                  <a:ext cx="195840" cy="19800"/>
                </p14:xfrm>
              </p:contentPart>
            </mc:Choice>
            <mc:Fallback xmlns="">
              <p:pic>
                <p:nvPicPr>
                  <p:cNvPr id="1073" name="Ink 1072">
                    <a:extLst>
                      <a:ext uri="{FF2B5EF4-FFF2-40B4-BE49-F238E27FC236}">
                        <a16:creationId xmlns:a16="http://schemas.microsoft.com/office/drawing/2014/main" id="{46CA3882-C0CE-7315-5EB6-00DD3B660F09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5533389" y="4021598"/>
                    <a:ext cx="231480" cy="9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074" name="Ink 1073">
                    <a:extLst>
                      <a:ext uri="{FF2B5EF4-FFF2-40B4-BE49-F238E27FC236}">
                        <a16:creationId xmlns:a16="http://schemas.microsoft.com/office/drawing/2014/main" id="{1569303D-C737-9F00-7E4D-EECF3E07CB29}"/>
                      </a:ext>
                    </a:extLst>
                  </p14:cNvPr>
                  <p14:cNvContentPartPr/>
                  <p14:nvPr/>
                </p14:nvContentPartPr>
                <p14:xfrm>
                  <a:off x="5733909" y="3995318"/>
                  <a:ext cx="194760" cy="360"/>
                </p14:xfrm>
              </p:contentPart>
            </mc:Choice>
            <mc:Fallback xmlns="">
              <p:pic>
                <p:nvPicPr>
                  <p:cNvPr id="1074" name="Ink 1073">
                    <a:extLst>
                      <a:ext uri="{FF2B5EF4-FFF2-40B4-BE49-F238E27FC236}">
                        <a16:creationId xmlns:a16="http://schemas.microsoft.com/office/drawing/2014/main" id="{1569303D-C737-9F00-7E4D-EECF3E07CB29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5715909" y="3959318"/>
                    <a:ext cx="23040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075" name="Ink 1074">
                    <a:extLst>
                      <a:ext uri="{FF2B5EF4-FFF2-40B4-BE49-F238E27FC236}">
                        <a16:creationId xmlns:a16="http://schemas.microsoft.com/office/drawing/2014/main" id="{54B80982-BC78-E114-54B3-EEC842429BB1}"/>
                      </a:ext>
                    </a:extLst>
                  </p14:cNvPr>
                  <p14:cNvContentPartPr/>
                  <p14:nvPr/>
                </p14:nvContentPartPr>
                <p14:xfrm>
                  <a:off x="5826069" y="3912878"/>
                  <a:ext cx="105480" cy="38160"/>
                </p14:xfrm>
              </p:contentPart>
            </mc:Choice>
            <mc:Fallback xmlns="">
              <p:pic>
                <p:nvPicPr>
                  <p:cNvPr id="1075" name="Ink 1074">
                    <a:extLst>
                      <a:ext uri="{FF2B5EF4-FFF2-40B4-BE49-F238E27FC236}">
                        <a16:creationId xmlns:a16="http://schemas.microsoft.com/office/drawing/2014/main" id="{54B80982-BC78-E114-54B3-EEC842429BB1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5808069" y="3877238"/>
                    <a:ext cx="14112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076" name="Ink 1075">
                    <a:extLst>
                      <a:ext uri="{FF2B5EF4-FFF2-40B4-BE49-F238E27FC236}">
                        <a16:creationId xmlns:a16="http://schemas.microsoft.com/office/drawing/2014/main" id="{FDA4E909-98E5-1A04-844B-D6105FADD62C}"/>
                      </a:ext>
                    </a:extLst>
                  </p14:cNvPr>
                  <p14:cNvContentPartPr/>
                  <p14:nvPr/>
                </p14:nvContentPartPr>
                <p14:xfrm>
                  <a:off x="5824629" y="3883358"/>
                  <a:ext cx="138240" cy="9720"/>
                </p14:xfrm>
              </p:contentPart>
            </mc:Choice>
            <mc:Fallback xmlns="">
              <p:pic>
                <p:nvPicPr>
                  <p:cNvPr id="1076" name="Ink 1075">
                    <a:extLst>
                      <a:ext uri="{FF2B5EF4-FFF2-40B4-BE49-F238E27FC236}">
                        <a16:creationId xmlns:a16="http://schemas.microsoft.com/office/drawing/2014/main" id="{FDA4E909-98E5-1A04-844B-D6105FADD62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5806629" y="3847718"/>
                    <a:ext cx="173880" cy="8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077" name="Ink 1076">
                    <a:extLst>
                      <a:ext uri="{FF2B5EF4-FFF2-40B4-BE49-F238E27FC236}">
                        <a16:creationId xmlns:a16="http://schemas.microsoft.com/office/drawing/2014/main" id="{7099A188-AD71-148F-5124-966BB9373A83}"/>
                      </a:ext>
                    </a:extLst>
                  </p14:cNvPr>
                  <p14:cNvContentPartPr/>
                  <p14:nvPr/>
                </p14:nvContentPartPr>
                <p14:xfrm>
                  <a:off x="5828229" y="3863198"/>
                  <a:ext cx="114120" cy="360"/>
                </p14:xfrm>
              </p:contentPart>
            </mc:Choice>
            <mc:Fallback xmlns="">
              <p:pic>
                <p:nvPicPr>
                  <p:cNvPr id="1077" name="Ink 1076">
                    <a:extLst>
                      <a:ext uri="{FF2B5EF4-FFF2-40B4-BE49-F238E27FC236}">
                        <a16:creationId xmlns:a16="http://schemas.microsoft.com/office/drawing/2014/main" id="{7099A188-AD71-148F-5124-966BB9373A83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810589" y="3827198"/>
                    <a:ext cx="14976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078" name="Ink 1077">
                    <a:extLst>
                      <a:ext uri="{FF2B5EF4-FFF2-40B4-BE49-F238E27FC236}">
                        <a16:creationId xmlns:a16="http://schemas.microsoft.com/office/drawing/2014/main" id="{34780145-BBB6-4486-145E-8CA21035AEA5}"/>
                      </a:ext>
                    </a:extLst>
                  </p14:cNvPr>
                  <p14:cNvContentPartPr/>
                  <p14:nvPr/>
                </p14:nvContentPartPr>
                <p14:xfrm>
                  <a:off x="5899149" y="3598238"/>
                  <a:ext cx="301320" cy="275400"/>
                </p14:xfrm>
              </p:contentPart>
            </mc:Choice>
            <mc:Fallback xmlns="">
              <p:pic>
                <p:nvPicPr>
                  <p:cNvPr id="1078" name="Ink 1077">
                    <a:extLst>
                      <a:ext uri="{FF2B5EF4-FFF2-40B4-BE49-F238E27FC236}">
                        <a16:creationId xmlns:a16="http://schemas.microsoft.com/office/drawing/2014/main" id="{34780145-BBB6-4486-145E-8CA21035AEA5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881149" y="3562238"/>
                    <a:ext cx="336960" cy="34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079" name="Ink 1078">
                    <a:extLst>
                      <a:ext uri="{FF2B5EF4-FFF2-40B4-BE49-F238E27FC236}">
                        <a16:creationId xmlns:a16="http://schemas.microsoft.com/office/drawing/2014/main" id="{8C62692F-4D54-EF3E-A214-A2825491F13A}"/>
                      </a:ext>
                    </a:extLst>
                  </p14:cNvPr>
                  <p14:cNvContentPartPr/>
                  <p14:nvPr/>
                </p14:nvContentPartPr>
                <p14:xfrm>
                  <a:off x="5527989" y="4112318"/>
                  <a:ext cx="254160" cy="65520"/>
                </p14:xfrm>
              </p:contentPart>
            </mc:Choice>
            <mc:Fallback xmlns="">
              <p:pic>
                <p:nvPicPr>
                  <p:cNvPr id="1079" name="Ink 1078">
                    <a:extLst>
                      <a:ext uri="{FF2B5EF4-FFF2-40B4-BE49-F238E27FC236}">
                        <a16:creationId xmlns:a16="http://schemas.microsoft.com/office/drawing/2014/main" id="{8C62692F-4D54-EF3E-A214-A2825491F13A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5510349" y="4076678"/>
                    <a:ext cx="289800" cy="13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080" name="Ink 1079">
                    <a:extLst>
                      <a:ext uri="{FF2B5EF4-FFF2-40B4-BE49-F238E27FC236}">
                        <a16:creationId xmlns:a16="http://schemas.microsoft.com/office/drawing/2014/main" id="{51D50F31-F995-4928-902B-CBD9896E76D6}"/>
                      </a:ext>
                    </a:extLst>
                  </p14:cNvPr>
                  <p14:cNvContentPartPr/>
                  <p14:nvPr/>
                </p14:nvContentPartPr>
                <p14:xfrm>
                  <a:off x="5594949" y="4191878"/>
                  <a:ext cx="136080" cy="60120"/>
                </p14:xfrm>
              </p:contentPart>
            </mc:Choice>
            <mc:Fallback xmlns="">
              <p:pic>
                <p:nvPicPr>
                  <p:cNvPr id="1080" name="Ink 1079">
                    <a:extLst>
                      <a:ext uri="{FF2B5EF4-FFF2-40B4-BE49-F238E27FC236}">
                        <a16:creationId xmlns:a16="http://schemas.microsoft.com/office/drawing/2014/main" id="{51D50F31-F995-4928-902B-CBD9896E76D6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5576949" y="4156238"/>
                    <a:ext cx="171720" cy="13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081" name="Ink 1080">
                    <a:extLst>
                      <a:ext uri="{FF2B5EF4-FFF2-40B4-BE49-F238E27FC236}">
                        <a16:creationId xmlns:a16="http://schemas.microsoft.com/office/drawing/2014/main" id="{3F8B54CC-E246-3D6F-50CF-649899E7AE54}"/>
                      </a:ext>
                    </a:extLst>
                  </p14:cNvPr>
                  <p14:cNvContentPartPr/>
                  <p14:nvPr/>
                </p14:nvContentPartPr>
                <p14:xfrm>
                  <a:off x="5551029" y="4289438"/>
                  <a:ext cx="134280" cy="13680"/>
                </p14:xfrm>
              </p:contentPart>
            </mc:Choice>
            <mc:Fallback xmlns="">
              <p:pic>
                <p:nvPicPr>
                  <p:cNvPr id="1081" name="Ink 1080">
                    <a:extLst>
                      <a:ext uri="{FF2B5EF4-FFF2-40B4-BE49-F238E27FC236}">
                        <a16:creationId xmlns:a16="http://schemas.microsoft.com/office/drawing/2014/main" id="{3F8B54CC-E246-3D6F-50CF-649899E7AE54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5533029" y="4253798"/>
                    <a:ext cx="16992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082" name="Ink 1081">
                    <a:extLst>
                      <a:ext uri="{FF2B5EF4-FFF2-40B4-BE49-F238E27FC236}">
                        <a16:creationId xmlns:a16="http://schemas.microsoft.com/office/drawing/2014/main" id="{4FFE7E7A-C649-03CF-8B17-708EF0FD24AB}"/>
                      </a:ext>
                    </a:extLst>
                  </p14:cNvPr>
                  <p14:cNvContentPartPr/>
                  <p14:nvPr/>
                </p14:nvContentPartPr>
                <p14:xfrm>
                  <a:off x="5482989" y="4326518"/>
                  <a:ext cx="201960" cy="37080"/>
                </p14:xfrm>
              </p:contentPart>
            </mc:Choice>
            <mc:Fallback xmlns="">
              <p:pic>
                <p:nvPicPr>
                  <p:cNvPr id="1082" name="Ink 1081">
                    <a:extLst>
                      <a:ext uri="{FF2B5EF4-FFF2-40B4-BE49-F238E27FC236}">
                        <a16:creationId xmlns:a16="http://schemas.microsoft.com/office/drawing/2014/main" id="{4FFE7E7A-C649-03CF-8B17-708EF0FD24AB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465349" y="4290518"/>
                    <a:ext cx="237600" cy="10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083" name="Ink 1082">
                    <a:extLst>
                      <a:ext uri="{FF2B5EF4-FFF2-40B4-BE49-F238E27FC236}">
                        <a16:creationId xmlns:a16="http://schemas.microsoft.com/office/drawing/2014/main" id="{E7515BF6-85E0-762F-59B9-A569191B6B9C}"/>
                      </a:ext>
                    </a:extLst>
                  </p14:cNvPr>
                  <p14:cNvContentPartPr/>
                  <p14:nvPr/>
                </p14:nvContentPartPr>
                <p14:xfrm>
                  <a:off x="5706909" y="3940598"/>
                  <a:ext cx="235440" cy="396000"/>
                </p14:xfrm>
              </p:contentPart>
            </mc:Choice>
            <mc:Fallback xmlns="">
              <p:pic>
                <p:nvPicPr>
                  <p:cNvPr id="1083" name="Ink 1082">
                    <a:extLst>
                      <a:ext uri="{FF2B5EF4-FFF2-40B4-BE49-F238E27FC236}">
                        <a16:creationId xmlns:a16="http://schemas.microsoft.com/office/drawing/2014/main" id="{E7515BF6-85E0-762F-59B9-A569191B6B9C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688909" y="3904958"/>
                    <a:ext cx="271080" cy="46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084" name="Ink 1083">
                    <a:extLst>
                      <a:ext uri="{FF2B5EF4-FFF2-40B4-BE49-F238E27FC236}">
                        <a16:creationId xmlns:a16="http://schemas.microsoft.com/office/drawing/2014/main" id="{37E41CB1-377A-66EA-A72C-7C96008EB40D}"/>
                      </a:ext>
                    </a:extLst>
                  </p14:cNvPr>
                  <p14:cNvContentPartPr/>
                  <p14:nvPr/>
                </p14:nvContentPartPr>
                <p14:xfrm>
                  <a:off x="5946669" y="3935918"/>
                  <a:ext cx="360" cy="360"/>
                </p14:xfrm>
              </p:contentPart>
            </mc:Choice>
            <mc:Fallback xmlns="">
              <p:pic>
                <p:nvPicPr>
                  <p:cNvPr id="1084" name="Ink 1083">
                    <a:extLst>
                      <a:ext uri="{FF2B5EF4-FFF2-40B4-BE49-F238E27FC236}">
                        <a16:creationId xmlns:a16="http://schemas.microsoft.com/office/drawing/2014/main" id="{37E41CB1-377A-66EA-A72C-7C96008EB40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5928669" y="3899918"/>
                    <a:ext cx="3600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1085" name="Ink 1084">
                    <a:extLst>
                      <a:ext uri="{FF2B5EF4-FFF2-40B4-BE49-F238E27FC236}">
                        <a16:creationId xmlns:a16="http://schemas.microsoft.com/office/drawing/2014/main" id="{16DCC3F6-DEA8-8F27-9CAD-200FE01CB4A3}"/>
                      </a:ext>
                    </a:extLst>
                  </p14:cNvPr>
                  <p14:cNvContentPartPr/>
                  <p14:nvPr/>
                </p14:nvContentPartPr>
                <p14:xfrm>
                  <a:off x="5946669" y="3971918"/>
                  <a:ext cx="360" cy="360"/>
                </p14:xfrm>
              </p:contentPart>
            </mc:Choice>
            <mc:Fallback xmlns="">
              <p:pic>
                <p:nvPicPr>
                  <p:cNvPr id="1085" name="Ink 1084">
                    <a:extLst>
                      <a:ext uri="{FF2B5EF4-FFF2-40B4-BE49-F238E27FC236}">
                        <a16:creationId xmlns:a16="http://schemas.microsoft.com/office/drawing/2014/main" id="{16DCC3F6-DEA8-8F27-9CAD-200FE01CB4A3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5928669" y="3935918"/>
                    <a:ext cx="3600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1086" name="Ink 1085">
                    <a:extLst>
                      <a:ext uri="{FF2B5EF4-FFF2-40B4-BE49-F238E27FC236}">
                        <a16:creationId xmlns:a16="http://schemas.microsoft.com/office/drawing/2014/main" id="{BA7BBF5F-BB9C-B590-EC7C-07A03E4D011D}"/>
                      </a:ext>
                    </a:extLst>
                  </p14:cNvPr>
                  <p14:cNvContentPartPr/>
                  <p14:nvPr/>
                </p14:nvContentPartPr>
                <p14:xfrm>
                  <a:off x="5297229" y="3802718"/>
                  <a:ext cx="188280" cy="47880"/>
                </p14:xfrm>
              </p:contentPart>
            </mc:Choice>
            <mc:Fallback xmlns="">
              <p:pic>
                <p:nvPicPr>
                  <p:cNvPr id="1086" name="Ink 1085">
                    <a:extLst>
                      <a:ext uri="{FF2B5EF4-FFF2-40B4-BE49-F238E27FC236}">
                        <a16:creationId xmlns:a16="http://schemas.microsoft.com/office/drawing/2014/main" id="{BA7BBF5F-BB9C-B590-EC7C-07A03E4D011D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5279589" y="3766718"/>
                    <a:ext cx="223920" cy="11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1087" name="Ink 1086">
                    <a:extLst>
                      <a:ext uri="{FF2B5EF4-FFF2-40B4-BE49-F238E27FC236}">
                        <a16:creationId xmlns:a16="http://schemas.microsoft.com/office/drawing/2014/main" id="{F2C0C5CB-EFC6-DA87-EBA9-D8E68E88C596}"/>
                      </a:ext>
                    </a:extLst>
                  </p14:cNvPr>
                  <p14:cNvContentPartPr/>
                  <p14:nvPr/>
                </p14:nvContentPartPr>
                <p14:xfrm>
                  <a:off x="5270229" y="4215278"/>
                  <a:ext cx="86040" cy="24840"/>
                </p14:xfrm>
              </p:contentPart>
            </mc:Choice>
            <mc:Fallback xmlns="">
              <p:pic>
                <p:nvPicPr>
                  <p:cNvPr id="1087" name="Ink 1086">
                    <a:extLst>
                      <a:ext uri="{FF2B5EF4-FFF2-40B4-BE49-F238E27FC236}">
                        <a16:creationId xmlns:a16="http://schemas.microsoft.com/office/drawing/2014/main" id="{F2C0C5CB-EFC6-DA87-EBA9-D8E68E88C596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252229" y="4179278"/>
                    <a:ext cx="121680" cy="96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1088" name="Ink 1087">
                    <a:extLst>
                      <a:ext uri="{FF2B5EF4-FFF2-40B4-BE49-F238E27FC236}">
                        <a16:creationId xmlns:a16="http://schemas.microsoft.com/office/drawing/2014/main" id="{4EFDA2B7-B70A-40D1-30FB-547040E58259}"/>
                      </a:ext>
                    </a:extLst>
                  </p14:cNvPr>
                  <p14:cNvContentPartPr/>
                  <p14:nvPr/>
                </p14:nvContentPartPr>
                <p14:xfrm>
                  <a:off x="5354829" y="4241198"/>
                  <a:ext cx="95040" cy="3240"/>
                </p14:xfrm>
              </p:contentPart>
            </mc:Choice>
            <mc:Fallback xmlns="">
              <p:pic>
                <p:nvPicPr>
                  <p:cNvPr id="1088" name="Ink 1087">
                    <a:extLst>
                      <a:ext uri="{FF2B5EF4-FFF2-40B4-BE49-F238E27FC236}">
                        <a16:creationId xmlns:a16="http://schemas.microsoft.com/office/drawing/2014/main" id="{4EFDA2B7-B70A-40D1-30FB-547040E58259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5336829" y="4205198"/>
                    <a:ext cx="130680" cy="7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1089" name="Ink 1088">
                    <a:extLst>
                      <a:ext uri="{FF2B5EF4-FFF2-40B4-BE49-F238E27FC236}">
                        <a16:creationId xmlns:a16="http://schemas.microsoft.com/office/drawing/2014/main" id="{7FB9C1B3-F740-6859-C2C2-25DBFF7EB878}"/>
                      </a:ext>
                    </a:extLst>
                  </p14:cNvPr>
                  <p14:cNvContentPartPr/>
                  <p14:nvPr/>
                </p14:nvContentPartPr>
                <p14:xfrm>
                  <a:off x="5370669" y="4187198"/>
                  <a:ext cx="165600" cy="11160"/>
                </p14:xfrm>
              </p:contentPart>
            </mc:Choice>
            <mc:Fallback xmlns="">
              <p:pic>
                <p:nvPicPr>
                  <p:cNvPr id="1089" name="Ink 1088">
                    <a:extLst>
                      <a:ext uri="{FF2B5EF4-FFF2-40B4-BE49-F238E27FC236}">
                        <a16:creationId xmlns:a16="http://schemas.microsoft.com/office/drawing/2014/main" id="{7FB9C1B3-F740-6859-C2C2-25DBFF7EB878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5352669" y="4151198"/>
                    <a:ext cx="201240" cy="8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1090" name="Ink 1089">
                    <a:extLst>
                      <a:ext uri="{FF2B5EF4-FFF2-40B4-BE49-F238E27FC236}">
                        <a16:creationId xmlns:a16="http://schemas.microsoft.com/office/drawing/2014/main" id="{AB0C7792-213C-7CC7-826E-48C86109D376}"/>
                      </a:ext>
                    </a:extLst>
                  </p14:cNvPr>
                  <p14:cNvContentPartPr/>
                  <p14:nvPr/>
                </p14:nvContentPartPr>
                <p14:xfrm>
                  <a:off x="5475789" y="4232918"/>
                  <a:ext cx="70200" cy="360"/>
                </p14:xfrm>
              </p:contentPart>
            </mc:Choice>
            <mc:Fallback xmlns="">
              <p:pic>
                <p:nvPicPr>
                  <p:cNvPr id="1090" name="Ink 1089">
                    <a:extLst>
                      <a:ext uri="{FF2B5EF4-FFF2-40B4-BE49-F238E27FC236}">
                        <a16:creationId xmlns:a16="http://schemas.microsoft.com/office/drawing/2014/main" id="{AB0C7792-213C-7CC7-826E-48C86109D376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5457789" y="4196918"/>
                    <a:ext cx="10584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1091" name="Ink 1090">
                    <a:extLst>
                      <a:ext uri="{FF2B5EF4-FFF2-40B4-BE49-F238E27FC236}">
                        <a16:creationId xmlns:a16="http://schemas.microsoft.com/office/drawing/2014/main" id="{594C5D19-3230-7E28-9516-D4BA53DE00B5}"/>
                      </a:ext>
                    </a:extLst>
                  </p14:cNvPr>
                  <p14:cNvContentPartPr/>
                  <p14:nvPr/>
                </p14:nvContentPartPr>
                <p14:xfrm>
                  <a:off x="6128469" y="3336878"/>
                  <a:ext cx="69480" cy="122760"/>
                </p14:xfrm>
              </p:contentPart>
            </mc:Choice>
            <mc:Fallback xmlns="">
              <p:pic>
                <p:nvPicPr>
                  <p:cNvPr id="1091" name="Ink 1090">
                    <a:extLst>
                      <a:ext uri="{FF2B5EF4-FFF2-40B4-BE49-F238E27FC236}">
                        <a16:creationId xmlns:a16="http://schemas.microsoft.com/office/drawing/2014/main" id="{594C5D19-3230-7E28-9516-D4BA53DE00B5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110469" y="3301238"/>
                    <a:ext cx="105120" cy="19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092" name="Ink 1091">
                    <a:extLst>
                      <a:ext uri="{FF2B5EF4-FFF2-40B4-BE49-F238E27FC236}">
                        <a16:creationId xmlns:a16="http://schemas.microsoft.com/office/drawing/2014/main" id="{CA50503E-6E86-1D52-F318-8E0674699D34}"/>
                      </a:ext>
                    </a:extLst>
                  </p14:cNvPr>
                  <p14:cNvContentPartPr/>
                  <p14:nvPr/>
                </p14:nvContentPartPr>
                <p14:xfrm>
                  <a:off x="6105069" y="3279278"/>
                  <a:ext cx="57240" cy="110880"/>
                </p14:xfrm>
              </p:contentPart>
            </mc:Choice>
            <mc:Fallback xmlns="">
              <p:pic>
                <p:nvPicPr>
                  <p:cNvPr id="1092" name="Ink 1091">
                    <a:extLst>
                      <a:ext uri="{FF2B5EF4-FFF2-40B4-BE49-F238E27FC236}">
                        <a16:creationId xmlns:a16="http://schemas.microsoft.com/office/drawing/2014/main" id="{CA50503E-6E86-1D52-F318-8E0674699D34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087069" y="3243638"/>
                    <a:ext cx="9288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093" name="Ink 1092">
                    <a:extLst>
                      <a:ext uri="{FF2B5EF4-FFF2-40B4-BE49-F238E27FC236}">
                        <a16:creationId xmlns:a16="http://schemas.microsoft.com/office/drawing/2014/main" id="{994326A2-44B5-6F75-567B-A026906DA490}"/>
                      </a:ext>
                    </a:extLst>
                  </p14:cNvPr>
                  <p14:cNvContentPartPr/>
                  <p14:nvPr/>
                </p14:nvContentPartPr>
                <p14:xfrm>
                  <a:off x="6056469" y="3409598"/>
                  <a:ext cx="45360" cy="51840"/>
                </p14:xfrm>
              </p:contentPart>
            </mc:Choice>
            <mc:Fallback xmlns="">
              <p:pic>
                <p:nvPicPr>
                  <p:cNvPr id="1093" name="Ink 1092">
                    <a:extLst>
                      <a:ext uri="{FF2B5EF4-FFF2-40B4-BE49-F238E27FC236}">
                        <a16:creationId xmlns:a16="http://schemas.microsoft.com/office/drawing/2014/main" id="{994326A2-44B5-6F75-567B-A026906DA490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038469" y="3373958"/>
                    <a:ext cx="81000" cy="12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094" name="Ink 1093">
                    <a:extLst>
                      <a:ext uri="{FF2B5EF4-FFF2-40B4-BE49-F238E27FC236}">
                        <a16:creationId xmlns:a16="http://schemas.microsoft.com/office/drawing/2014/main" id="{35B1FBCF-406D-CAEA-5D2E-41E56BCAAE31}"/>
                      </a:ext>
                    </a:extLst>
                  </p14:cNvPr>
                  <p14:cNvContentPartPr/>
                  <p14:nvPr/>
                </p14:nvContentPartPr>
                <p14:xfrm>
                  <a:off x="5994189" y="3463958"/>
                  <a:ext cx="79560" cy="11880"/>
                </p14:xfrm>
              </p:contentPart>
            </mc:Choice>
            <mc:Fallback xmlns="">
              <p:pic>
                <p:nvPicPr>
                  <p:cNvPr id="1094" name="Ink 1093">
                    <a:extLst>
                      <a:ext uri="{FF2B5EF4-FFF2-40B4-BE49-F238E27FC236}">
                        <a16:creationId xmlns:a16="http://schemas.microsoft.com/office/drawing/2014/main" id="{35B1FBCF-406D-CAEA-5D2E-41E56BCAAE31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5976549" y="3428318"/>
                    <a:ext cx="11520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095" name="Ink 1094">
                    <a:extLst>
                      <a:ext uri="{FF2B5EF4-FFF2-40B4-BE49-F238E27FC236}">
                        <a16:creationId xmlns:a16="http://schemas.microsoft.com/office/drawing/2014/main" id="{5E590E8D-9785-27B2-83C0-D42DA17B2359}"/>
                      </a:ext>
                    </a:extLst>
                  </p14:cNvPr>
                  <p14:cNvContentPartPr/>
                  <p14:nvPr/>
                </p14:nvContentPartPr>
                <p14:xfrm>
                  <a:off x="6002829" y="3498878"/>
                  <a:ext cx="115920" cy="65520"/>
                </p14:xfrm>
              </p:contentPart>
            </mc:Choice>
            <mc:Fallback xmlns="">
              <p:pic>
                <p:nvPicPr>
                  <p:cNvPr id="1095" name="Ink 1094">
                    <a:extLst>
                      <a:ext uri="{FF2B5EF4-FFF2-40B4-BE49-F238E27FC236}">
                        <a16:creationId xmlns:a16="http://schemas.microsoft.com/office/drawing/2014/main" id="{5E590E8D-9785-27B2-83C0-D42DA17B2359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5984829" y="3462878"/>
                    <a:ext cx="151560" cy="13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096" name="Ink 1095">
                    <a:extLst>
                      <a:ext uri="{FF2B5EF4-FFF2-40B4-BE49-F238E27FC236}">
                        <a16:creationId xmlns:a16="http://schemas.microsoft.com/office/drawing/2014/main" id="{0F15193B-67A6-54DE-2F7C-395084F19021}"/>
                      </a:ext>
                    </a:extLst>
                  </p14:cNvPr>
                  <p14:cNvContentPartPr/>
                  <p14:nvPr/>
                </p14:nvContentPartPr>
                <p14:xfrm>
                  <a:off x="5963589" y="3561878"/>
                  <a:ext cx="36000" cy="57240"/>
                </p14:xfrm>
              </p:contentPart>
            </mc:Choice>
            <mc:Fallback xmlns="">
              <p:pic>
                <p:nvPicPr>
                  <p:cNvPr id="1096" name="Ink 1095">
                    <a:extLst>
                      <a:ext uri="{FF2B5EF4-FFF2-40B4-BE49-F238E27FC236}">
                        <a16:creationId xmlns:a16="http://schemas.microsoft.com/office/drawing/2014/main" id="{0F15193B-67A6-54DE-2F7C-395084F19021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5945949" y="3525878"/>
                    <a:ext cx="71640" cy="12888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1097" name="5-Point Star 1096">
                <a:extLst>
                  <a:ext uri="{FF2B5EF4-FFF2-40B4-BE49-F238E27FC236}">
                    <a16:creationId xmlns:a16="http://schemas.microsoft.com/office/drawing/2014/main" id="{9CE40B8D-EED6-4EF4-F67E-88E39882FF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97832" y="3830085"/>
                <a:ext cx="182880" cy="182880"/>
              </a:xfrm>
              <a:prstGeom prst="star5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0" name="Right Triangle 1099">
              <a:extLst>
                <a:ext uri="{FF2B5EF4-FFF2-40B4-BE49-F238E27FC236}">
                  <a16:creationId xmlns:a16="http://schemas.microsoft.com/office/drawing/2014/main" id="{FF0482CD-9B95-1EF8-E85B-B7A63E032EA8}"/>
                </a:ext>
              </a:extLst>
            </p:cNvPr>
            <p:cNvSpPr/>
            <p:nvPr/>
          </p:nvSpPr>
          <p:spPr>
            <a:xfrm rot="16200000">
              <a:off x="3086718" y="2241477"/>
              <a:ext cx="1581808" cy="2104901"/>
            </a:xfrm>
            <a:prstGeom prst="rtTriangl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01" name="TextBox 1100">
            <a:extLst>
              <a:ext uri="{FF2B5EF4-FFF2-40B4-BE49-F238E27FC236}">
                <a16:creationId xmlns:a16="http://schemas.microsoft.com/office/drawing/2014/main" id="{1CE27E67-3A3C-793E-8745-A5318FA5DE32}"/>
              </a:ext>
            </a:extLst>
          </p:cNvPr>
          <p:cNvSpPr txBox="1"/>
          <p:nvPr/>
        </p:nvSpPr>
        <p:spPr>
          <a:xfrm>
            <a:off x="1125601" y="1788761"/>
            <a:ext cx="9940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latin typeface="Garamond" panose="02020404030301010803" pitchFamily="18" charset="0"/>
                <a:ea typeface="Verdana" panose="020B0604030504040204" pitchFamily="34" charset="0"/>
                <a:cs typeface="Baghdad" pitchFamily="2" charset="-78"/>
              </a:rPr>
              <a:t>Regional improvement zone </a:t>
            </a:r>
            <a:r>
              <a:rPr lang="en-US" sz="2000" dirty="0">
                <a:latin typeface="Garamond" panose="02020404030301010803" pitchFamily="18" charset="0"/>
                <a:ea typeface="Verdana" panose="020B0604030504040204" pitchFamily="34" charset="0"/>
                <a:cs typeface="Baghdad" pitchFamily="2" charset="-78"/>
              </a:rPr>
              <a:t>— Direct gains through targeted breeding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latin typeface="Garamond" panose="02020404030301010803" pitchFamily="18" charset="0"/>
                <a:ea typeface="Verdana" panose="020B0604030504040204" pitchFamily="34" charset="0"/>
                <a:cs typeface="Baghdad" pitchFamily="2" charset="-78"/>
              </a:rPr>
              <a:t>National/international support </a:t>
            </a:r>
            <a:r>
              <a:rPr lang="en-US" sz="2000" dirty="0">
                <a:latin typeface="Garamond" panose="02020404030301010803" pitchFamily="18" charset="0"/>
                <a:ea typeface="Verdana" panose="020B0604030504040204" pitchFamily="34" charset="0"/>
                <a:cs typeface="Baghdad" pitchFamily="2" charset="-78"/>
              </a:rPr>
              <a:t>— Plant genetic resources and discoveries for global impact</a:t>
            </a:r>
          </a:p>
        </p:txBody>
      </p:sp>
      <p:sp>
        <p:nvSpPr>
          <p:cNvPr id="1105" name="TextBox 1104">
            <a:extLst>
              <a:ext uri="{FF2B5EF4-FFF2-40B4-BE49-F238E27FC236}">
                <a16:creationId xmlns:a16="http://schemas.microsoft.com/office/drawing/2014/main" id="{A7D73422-C196-2604-EA96-60A4106DDE68}"/>
              </a:ext>
            </a:extLst>
          </p:cNvPr>
          <p:cNvSpPr txBox="1"/>
          <p:nvPr/>
        </p:nvSpPr>
        <p:spPr>
          <a:xfrm>
            <a:off x="1045190" y="190092"/>
            <a:ext cx="8611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Garamond" panose="02020404030301010803" pitchFamily="18" charset="0"/>
                <a:cs typeface="Baghdad" pitchFamily="2" charset="-78"/>
              </a:rPr>
              <a:t>Clemson University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aramond" panose="02020404030301010803" pitchFamily="18" charset="0"/>
                <a:cs typeface="Baghdad" pitchFamily="2" charset="-78"/>
              </a:rPr>
              <a:t>Cereal Grains Breeding &amp; Genetics</a:t>
            </a:r>
          </a:p>
        </p:txBody>
      </p:sp>
      <p:sp>
        <p:nvSpPr>
          <p:cNvPr id="1108" name="TextBox 1107">
            <a:extLst>
              <a:ext uri="{FF2B5EF4-FFF2-40B4-BE49-F238E27FC236}">
                <a16:creationId xmlns:a16="http://schemas.microsoft.com/office/drawing/2014/main" id="{CF47125C-C1C6-B088-3DBC-833BF4FEBD14}"/>
              </a:ext>
            </a:extLst>
          </p:cNvPr>
          <p:cNvSpPr txBox="1"/>
          <p:nvPr/>
        </p:nvSpPr>
        <p:spPr>
          <a:xfrm>
            <a:off x="943028" y="4951962"/>
            <a:ext cx="352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Baghdad" pitchFamily="2" charset="-78"/>
              </a:rPr>
              <a:t>2</a:t>
            </a:r>
            <a:endParaRPr lang="en-US" sz="2400" b="1" dirty="0">
              <a:latin typeface="Garamond" panose="02020404030301010803" pitchFamily="18" charset="0"/>
              <a:cs typeface="Baghdad" pitchFamily="2" charset="-78"/>
            </a:endParaRPr>
          </a:p>
        </p:txBody>
      </p:sp>
      <p:sp>
        <p:nvSpPr>
          <p:cNvPr id="1109" name="TextBox 1108">
            <a:extLst>
              <a:ext uri="{FF2B5EF4-FFF2-40B4-BE49-F238E27FC236}">
                <a16:creationId xmlns:a16="http://schemas.microsoft.com/office/drawing/2014/main" id="{94BE875C-CA39-3841-19FC-02D4374FD51C}"/>
              </a:ext>
            </a:extLst>
          </p:cNvPr>
          <p:cNvSpPr txBox="1"/>
          <p:nvPr/>
        </p:nvSpPr>
        <p:spPr>
          <a:xfrm>
            <a:off x="6505236" y="5308865"/>
            <a:ext cx="352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Baghdad" pitchFamily="2" charset="-78"/>
              </a:rPr>
              <a:t>2</a:t>
            </a:r>
          </a:p>
        </p:txBody>
      </p:sp>
      <p:pic>
        <p:nvPicPr>
          <p:cNvPr id="1111" name="Picture 1110">
            <a:extLst>
              <a:ext uri="{FF2B5EF4-FFF2-40B4-BE49-F238E27FC236}">
                <a16:creationId xmlns:a16="http://schemas.microsoft.com/office/drawing/2014/main" id="{6B91E4C6-6A33-C968-5B20-032A3A34F7DE}"/>
              </a:ext>
            </a:extLst>
          </p:cNvPr>
          <p:cNvPicPr>
            <a:picLocks noChangeAspect="1"/>
          </p:cNvPicPr>
          <p:nvPr/>
        </p:nvPicPr>
        <p:blipFill>
          <a:blip r:embed="rId7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012" y="4799658"/>
            <a:ext cx="1828800" cy="926546"/>
          </a:xfrm>
          <a:prstGeom prst="rect">
            <a:avLst/>
          </a:prstGeom>
        </p:spPr>
      </p:pic>
      <p:pic>
        <p:nvPicPr>
          <p:cNvPr id="1112" name="Picture 1111">
            <a:extLst>
              <a:ext uri="{FF2B5EF4-FFF2-40B4-BE49-F238E27FC236}">
                <a16:creationId xmlns:a16="http://schemas.microsoft.com/office/drawing/2014/main" id="{1875BC6C-257D-5B0F-72A3-768DFBFF9083}"/>
              </a:ext>
            </a:extLst>
          </p:cNvPr>
          <p:cNvPicPr>
            <a:picLocks noChangeAspect="1"/>
          </p:cNvPicPr>
          <p:nvPr/>
        </p:nvPicPr>
        <p:blipFill>
          <a:blip r:embed="rId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012" y="3931264"/>
            <a:ext cx="1828800" cy="840895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13" name="TextBox 1112">
            <a:extLst>
              <a:ext uri="{FF2B5EF4-FFF2-40B4-BE49-F238E27FC236}">
                <a16:creationId xmlns:a16="http://schemas.microsoft.com/office/drawing/2014/main" id="{6E173293-CD58-24EE-CD76-C9A635A088C4}"/>
              </a:ext>
            </a:extLst>
          </p:cNvPr>
          <p:cNvSpPr txBox="1"/>
          <p:nvPr/>
        </p:nvSpPr>
        <p:spPr>
          <a:xfrm>
            <a:off x="9225368" y="3095991"/>
            <a:ext cx="1950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Garamond" panose="02020404030301010803" pitchFamily="18" charset="0"/>
                <a:cs typeface="Baghdad" pitchFamily="2" charset="-78"/>
              </a:rPr>
              <a:t>Improvement</a:t>
            </a:r>
          </a:p>
          <a:p>
            <a:pPr algn="ctr"/>
            <a:r>
              <a:rPr lang="en-US" sz="2400" b="1" dirty="0">
                <a:latin typeface="Garamond" panose="02020404030301010803" pitchFamily="18" charset="0"/>
                <a:cs typeface="Baghdad" pitchFamily="2" charset="-78"/>
              </a:rPr>
              <a:t>Partners</a:t>
            </a:r>
          </a:p>
        </p:txBody>
      </p:sp>
      <p:sp>
        <p:nvSpPr>
          <p:cNvPr id="1123" name="Rounded Rectangle 1122">
            <a:extLst>
              <a:ext uri="{FF2B5EF4-FFF2-40B4-BE49-F238E27FC236}">
                <a16:creationId xmlns:a16="http://schemas.microsoft.com/office/drawing/2014/main" id="{8FFD5F51-B790-165D-2AAB-D24067B9E46B}"/>
              </a:ext>
            </a:extLst>
          </p:cNvPr>
          <p:cNvSpPr/>
          <p:nvPr/>
        </p:nvSpPr>
        <p:spPr>
          <a:xfrm>
            <a:off x="8902317" y="3084789"/>
            <a:ext cx="2607436" cy="275831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F29C18-37DF-FB45-A659-2A4C11D5B448}"/>
              </a:ext>
            </a:extLst>
          </p:cNvPr>
          <p:cNvSpPr/>
          <p:nvPr/>
        </p:nvSpPr>
        <p:spPr>
          <a:xfrm>
            <a:off x="642718" y="5539698"/>
            <a:ext cx="1809671" cy="1006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0C0E81FF-E308-CE97-B488-6157BE8AB65F}"/>
              </a:ext>
            </a:extLst>
          </p:cNvPr>
          <p:cNvSpPr txBox="1"/>
          <p:nvPr/>
        </p:nvSpPr>
        <p:spPr>
          <a:xfrm>
            <a:off x="4335580" y="4808794"/>
            <a:ext cx="327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Baghdad" pitchFamily="2" charset="-78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1E8496-0156-8B24-6DF2-EB95D67845A9}"/>
              </a:ext>
            </a:extLst>
          </p:cNvPr>
          <p:cNvSpPr txBox="1"/>
          <p:nvPr/>
        </p:nvSpPr>
        <p:spPr>
          <a:xfrm>
            <a:off x="1119519" y="1182008"/>
            <a:ext cx="6214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ramond" panose="02020404030301010803" pitchFamily="18" charset="0"/>
              </a:rPr>
              <a:t>A dual approach to support crop improvement</a:t>
            </a:r>
          </a:p>
        </p:txBody>
      </p:sp>
      <p:pic>
        <p:nvPicPr>
          <p:cNvPr id="44" name="Picture 10" descr="Feed the Future | Improving Food Security &amp; Nutrition Around the World">
            <a:extLst>
              <a:ext uri="{FF2B5EF4-FFF2-40B4-BE49-F238E27FC236}">
                <a16:creationId xmlns:a16="http://schemas.microsoft.com/office/drawing/2014/main" id="{21CF59E1-53A2-E708-DCBC-869C4FA84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2927" y="6066875"/>
            <a:ext cx="3657600" cy="6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Feed the Future | Improving Food Security &amp; Nutrition Around the World">
            <a:extLst>
              <a:ext uri="{FF2B5EF4-FFF2-40B4-BE49-F238E27FC236}">
                <a16:creationId xmlns:a16="http://schemas.microsoft.com/office/drawing/2014/main" id="{4A411E0E-7F13-02A9-A24F-6E73A60E0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3602" y="6104633"/>
            <a:ext cx="1828800" cy="5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5B1DAE25-95C4-FC57-986E-1453816EE7C6}"/>
              </a:ext>
            </a:extLst>
          </p:cNvPr>
          <p:cNvPicPr>
            <a:picLocks noChangeAspect="1"/>
          </p:cNvPicPr>
          <p:nvPr/>
        </p:nvPicPr>
        <p:blipFill>
          <a:blip r:embed="rId7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51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0159 (1).jpg">
            <a:extLst>
              <a:ext uri="{FF2B5EF4-FFF2-40B4-BE49-F238E27FC236}">
                <a16:creationId xmlns:a16="http://schemas.microsoft.com/office/drawing/2014/main" id="{9E4C12BA-BC45-20C5-D3FC-EA4FEBEFC6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536" y="1346200"/>
            <a:ext cx="6705600" cy="502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8004" y="2404534"/>
            <a:ext cx="182630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Elite parent (A)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39073" y="2404534"/>
            <a:ext cx="203155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Exotic parent (B)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7730" y="5692939"/>
            <a:ext cx="250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**3.12% contains the beneficial allele(s)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11339" y="2404534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98259" y="3149888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94151" y="3826934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10202" y="4521201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64166" y="5198536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X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1258704" y="191295"/>
            <a:ext cx="6279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</a:rPr>
              <a:t>Incorporate new QTL via introgression</a:t>
            </a:r>
          </a:p>
        </p:txBody>
      </p:sp>
      <p:pic>
        <p:nvPicPr>
          <p:cNvPr id="2" name="Picture 1" descr="IMG_4438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833" y="985563"/>
            <a:ext cx="1023245" cy="2743200"/>
          </a:xfrm>
          <a:prstGeom prst="rect">
            <a:avLst/>
          </a:prstGeom>
        </p:spPr>
      </p:pic>
      <p:pic>
        <p:nvPicPr>
          <p:cNvPr id="3" name="Picture 2" descr="IMG_4525 (1)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186" y="985563"/>
            <a:ext cx="878153" cy="2743200"/>
          </a:xfrm>
          <a:prstGeom prst="rect">
            <a:avLst/>
          </a:prstGeom>
        </p:spPr>
      </p:pic>
      <p:pic>
        <p:nvPicPr>
          <p:cNvPr id="5" name="Picture 4" descr="IMG_4424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186" y="3842418"/>
            <a:ext cx="756523" cy="2743200"/>
          </a:xfrm>
          <a:prstGeom prst="rect">
            <a:avLst/>
          </a:prstGeom>
        </p:spPr>
      </p:pic>
      <p:sp>
        <p:nvSpPr>
          <p:cNvPr id="205" name="TextBox 204"/>
          <p:cNvSpPr txBox="1"/>
          <p:nvPr/>
        </p:nvSpPr>
        <p:spPr>
          <a:xfrm>
            <a:off x="9369010" y="3249205"/>
            <a:ext cx="181987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High yield</a:t>
            </a:r>
          </a:p>
          <a:p>
            <a:pPr algn="r"/>
            <a:r>
              <a:rPr lang="en-US" b="1" dirty="0"/>
              <a:t>Mold susceptible</a:t>
            </a:r>
          </a:p>
        </p:txBody>
      </p:sp>
      <p:sp>
        <p:nvSpPr>
          <p:cNvPr id="371" name="TextBox 370"/>
          <p:cNvSpPr txBox="1"/>
          <p:nvPr/>
        </p:nvSpPr>
        <p:spPr>
          <a:xfrm>
            <a:off x="9557835" y="6158934"/>
            <a:ext cx="1580255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High yield</a:t>
            </a:r>
          </a:p>
          <a:p>
            <a:pPr algn="r"/>
            <a:r>
              <a:rPr lang="en-US" b="1" dirty="0"/>
              <a:t>Mold resistant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1900" y="3633542"/>
            <a:ext cx="1580255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Low yield</a:t>
            </a:r>
          </a:p>
          <a:p>
            <a:r>
              <a:rPr lang="en-US" b="1" dirty="0"/>
              <a:t>Mold resistant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7254CC-2543-DE4A-A91F-56EEEE630988}"/>
              </a:ext>
            </a:extLst>
          </p:cNvPr>
          <p:cNvSpPr txBox="1"/>
          <p:nvPr/>
        </p:nvSpPr>
        <p:spPr>
          <a:xfrm>
            <a:off x="3755136" y="1505292"/>
            <a:ext cx="47449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aramond" panose="02020404030301010803" pitchFamily="18" charset="0"/>
              </a:rPr>
              <a:t>Backcrossing (MABC)</a:t>
            </a:r>
          </a:p>
        </p:txBody>
      </p:sp>
      <p:pic>
        <p:nvPicPr>
          <p:cNvPr id="11" name="Picture 10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6E2BE242-E562-E12B-384A-F17671D07DA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7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D815CFFC-7E54-D585-B45C-D1E9E7A06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79" y="2577841"/>
            <a:ext cx="4114800" cy="39351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3FA4AC-0681-AD7A-490D-0A94125D7B06}"/>
              </a:ext>
            </a:extLst>
          </p:cNvPr>
          <p:cNvSpPr txBox="1"/>
          <p:nvPr/>
        </p:nvSpPr>
        <p:spPr>
          <a:xfrm>
            <a:off x="1824404" y="1047319"/>
            <a:ext cx="6564618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u="sng" kern="0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</a:t>
            </a:r>
            <a:r>
              <a:rPr lang="en-US" kern="0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Sobic.006G030100.3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u="sng" kern="0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Allele info</a:t>
            </a:r>
            <a:r>
              <a:rPr lang="en-US" kern="0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‘C’ is the resistant allele; ‘G’ is the susceptible allele. 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10963E-B1D4-3AA2-21E0-E67F147EAD9B}"/>
              </a:ext>
            </a:extLst>
          </p:cNvPr>
          <p:cNvSpPr txBox="1"/>
          <p:nvPr/>
        </p:nvSpPr>
        <p:spPr>
          <a:xfrm>
            <a:off x="1584703" y="1871950"/>
            <a:ext cx="9013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kern="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ATTAGACTTCAACCGTGAAGGATTGCCTCTGTTTATCCTGGCTAACTG</a:t>
            </a:r>
            <a:r>
              <a:rPr lang="en-US" sz="2000" b="1" kern="0" dirty="0">
                <a:solidFill>
                  <a:srgbClr val="FF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[G/C]</a:t>
            </a:r>
            <a:r>
              <a:rPr lang="en-US" sz="1100" kern="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AGAGGTTTCTCTGGTGGACAGAGAGATCTCTTTGAAGGAATTCTTCAGG</a:t>
            </a:r>
            <a:endParaRPr lang="en-US" sz="11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C76194-DE4C-5C42-A8DA-AC6CCCB455BA}"/>
              </a:ext>
            </a:extLst>
          </p:cNvPr>
          <p:cNvCxnSpPr/>
          <p:nvPr/>
        </p:nvCxnSpPr>
        <p:spPr>
          <a:xfrm>
            <a:off x="1584703" y="2312602"/>
            <a:ext cx="901375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35B16F-6D57-23EA-5537-56DBEE065AAC}"/>
              </a:ext>
            </a:extLst>
          </p:cNvPr>
          <p:cNvCxnSpPr/>
          <p:nvPr/>
        </p:nvCxnSpPr>
        <p:spPr>
          <a:xfrm>
            <a:off x="1603124" y="1848504"/>
            <a:ext cx="901375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group of plants in pots&#10;&#10;AI-generated content may be incorrect.">
            <a:extLst>
              <a:ext uri="{FF2B5EF4-FFF2-40B4-BE49-F238E27FC236}">
                <a16:creationId xmlns:a16="http://schemas.microsoft.com/office/drawing/2014/main" id="{40F96B8D-D321-935E-7DED-ABEEB4DB59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39701" y="2488097"/>
            <a:ext cx="3657600" cy="4142092"/>
          </a:xfrm>
          <a:prstGeom prst="rect">
            <a:avLst/>
          </a:prstGeom>
        </p:spPr>
      </p:pic>
      <p:pic>
        <p:nvPicPr>
          <p:cNvPr id="2" name="Picture 1" descr="IMG_0159 (1).jpg">
            <a:extLst>
              <a:ext uri="{FF2B5EF4-FFF2-40B4-BE49-F238E27FC236}">
                <a16:creationId xmlns:a16="http://schemas.microsoft.com/office/drawing/2014/main" id="{7B8A55FC-DCB5-BA9A-5939-96674A466E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82846-1223-2EC7-8FDC-345494095925}"/>
              </a:ext>
            </a:extLst>
          </p:cNvPr>
          <p:cNvSpPr txBox="1"/>
          <p:nvPr/>
        </p:nvSpPr>
        <p:spPr>
          <a:xfrm>
            <a:off x="1336418" y="202263"/>
            <a:ext cx="407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</a:rPr>
              <a:t>CGBG Program Example</a:t>
            </a:r>
          </a:p>
        </p:txBody>
      </p:sp>
      <p:pic>
        <p:nvPicPr>
          <p:cNvPr id="7" name="Picture 6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57336229-3CD4-5C49-F376-789526F9ED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52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A97A4-613E-1003-3AFA-3B2269D20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EDCBF69-B35E-87C1-C14E-AE5F664AF8CB}"/>
              </a:ext>
            </a:extLst>
          </p:cNvPr>
          <p:cNvGrpSpPr/>
          <p:nvPr/>
        </p:nvGrpSpPr>
        <p:grpSpPr>
          <a:xfrm>
            <a:off x="1524003" y="4684154"/>
            <a:ext cx="9117577" cy="2070566"/>
            <a:chOff x="0" y="4260822"/>
            <a:chExt cx="9117577" cy="207056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8DC0113-BF6B-4A2D-7258-2BBE83485D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11337" y="4272544"/>
              <a:ext cx="4206240" cy="2058844"/>
              <a:chOff x="1148812" y="1056664"/>
              <a:chExt cx="5866299" cy="287140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5B0C854-7C06-F9A6-20FB-226F04D09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48812" y="1163935"/>
                <a:ext cx="5866299" cy="2764131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71AE68-2AF5-9C42-2243-7416AA87FEC4}"/>
                  </a:ext>
                </a:extLst>
              </p:cNvPr>
              <p:cNvSpPr txBox="1"/>
              <p:nvPr/>
            </p:nvSpPr>
            <p:spPr>
              <a:xfrm>
                <a:off x="1588591" y="1056664"/>
                <a:ext cx="2471381" cy="5150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Observed BC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0</a:t>
                </a:r>
                <a:r>
                  <a:rPr lang="en-US" b="1" dirty="0">
                    <a:solidFill>
                      <a:srgbClr val="FF0000"/>
                    </a:solidFill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2   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BE6AE5-9E30-E332-236B-C43402F1A5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4260822"/>
              <a:ext cx="4937760" cy="2052170"/>
              <a:chOff x="1148812" y="3804929"/>
              <a:chExt cx="6846376" cy="284540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847796A-F66A-0F36-A7CE-7CAACAB68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48812" y="3886199"/>
                <a:ext cx="6846376" cy="276413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304D5C-C667-7C02-7CCB-FB7689ECC0B7}"/>
                  </a:ext>
                </a:extLst>
              </p:cNvPr>
              <p:cNvSpPr txBox="1"/>
              <p:nvPr/>
            </p:nvSpPr>
            <p:spPr>
              <a:xfrm>
                <a:off x="1588590" y="3804929"/>
                <a:ext cx="2520717" cy="512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Simulated BC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0</a:t>
                </a:r>
                <a:r>
                  <a:rPr lang="en-US" b="1" dirty="0">
                    <a:solidFill>
                      <a:srgbClr val="FF0000"/>
                    </a:solidFill>
                  </a:rPr>
                  <a:t>F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2   </a:t>
                </a:r>
              </a:p>
            </p:txBody>
          </p:sp>
        </p:grpSp>
      </p:grpSp>
      <p:pic>
        <p:nvPicPr>
          <p:cNvPr id="22" name="Picture 21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F1C9D16B-67F4-07FB-E901-86926C1898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4526" y="1059050"/>
            <a:ext cx="3657600" cy="34440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6EC9A6B-74D1-8D48-B2C0-E2274AA37795}"/>
              </a:ext>
            </a:extLst>
          </p:cNvPr>
          <p:cNvSpPr txBox="1"/>
          <p:nvPr/>
        </p:nvSpPr>
        <p:spPr>
          <a:xfrm>
            <a:off x="2251783" y="1183762"/>
            <a:ext cx="369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BC</a:t>
            </a:r>
            <a:r>
              <a:rPr lang="en-US" sz="2400" b="1" baseline="-25000" dirty="0"/>
              <a:t>0</a:t>
            </a:r>
            <a:r>
              <a:rPr lang="en-US" sz="2400" b="1" dirty="0"/>
              <a:t>F</a:t>
            </a:r>
            <a:r>
              <a:rPr lang="en-US" sz="2400" b="1" baseline="-25000" dirty="0"/>
              <a:t>2</a:t>
            </a:r>
            <a:r>
              <a:rPr lang="en-US" sz="2400" b="1" dirty="0"/>
              <a:t> Background Selection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631956-EBC4-1335-1311-42689F054D7A}"/>
              </a:ext>
            </a:extLst>
          </p:cNvPr>
          <p:cNvCxnSpPr/>
          <p:nvPr/>
        </p:nvCxnSpPr>
        <p:spPr>
          <a:xfrm>
            <a:off x="1819160" y="1714729"/>
            <a:ext cx="45720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21431E5A-F503-0E5C-B2F9-60EBB93BB3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116" y="2007500"/>
            <a:ext cx="4572000" cy="1200265"/>
          </a:xfrm>
          <a:prstGeom prst="rect">
            <a:avLst/>
          </a:prstGeom>
        </p:spPr>
      </p:pic>
      <p:pic>
        <p:nvPicPr>
          <p:cNvPr id="2" name="Picture 1" descr="IMG_0159 (1).jpg">
            <a:extLst>
              <a:ext uri="{FF2B5EF4-FFF2-40B4-BE49-F238E27FC236}">
                <a16:creationId xmlns:a16="http://schemas.microsoft.com/office/drawing/2014/main" id="{1CC73307-23F7-A1D3-669B-125DDC4EE2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04F000-1278-F740-8AA1-149AD5B6FEF7}"/>
              </a:ext>
            </a:extLst>
          </p:cNvPr>
          <p:cNvSpPr txBox="1"/>
          <p:nvPr/>
        </p:nvSpPr>
        <p:spPr>
          <a:xfrm>
            <a:off x="1336418" y="202263"/>
            <a:ext cx="407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</a:rPr>
              <a:t>CGBG Program Example</a:t>
            </a:r>
          </a:p>
        </p:txBody>
      </p:sp>
      <p:pic>
        <p:nvPicPr>
          <p:cNvPr id="11" name="Picture 10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B2460693-2201-4601-3BDE-90F503F309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E8FEC4-1EA3-6122-FF0D-5CC203BFF12C}"/>
              </a:ext>
            </a:extLst>
          </p:cNvPr>
          <p:cNvSpPr txBox="1"/>
          <p:nvPr/>
        </p:nvSpPr>
        <p:spPr>
          <a:xfrm>
            <a:off x="1494172" y="3454633"/>
            <a:ext cx="520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*Could almost double the RPG % with markers!</a:t>
            </a:r>
          </a:p>
        </p:txBody>
      </p:sp>
    </p:spTree>
    <p:extLst>
      <p:ext uri="{BB962C8B-B14F-4D97-AF65-F5344CB8AC3E}">
        <p14:creationId xmlns:p14="http://schemas.microsoft.com/office/powerpoint/2010/main" val="211458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0F690-2838-C04B-93A6-A7EB1D73A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3" y="1339913"/>
            <a:ext cx="8178799" cy="46414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26B142-A179-C542-AD49-A154648E6276}"/>
              </a:ext>
            </a:extLst>
          </p:cNvPr>
          <p:cNvSpPr txBox="1"/>
          <p:nvPr/>
        </p:nvSpPr>
        <p:spPr>
          <a:xfrm>
            <a:off x="4222730" y="6303267"/>
            <a:ext cx="3746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Heffner, Sorrells and </a:t>
            </a:r>
            <a:r>
              <a:rPr lang="en-US" sz="1400" dirty="0" err="1"/>
              <a:t>Jannink</a:t>
            </a:r>
            <a:r>
              <a:rPr lang="en-US" sz="1400" dirty="0"/>
              <a:t> (2009) Crop Science</a:t>
            </a:r>
          </a:p>
        </p:txBody>
      </p:sp>
      <p:pic>
        <p:nvPicPr>
          <p:cNvPr id="2" name="Picture 1" descr="IMG_0159 (1).jpg">
            <a:extLst>
              <a:ext uri="{FF2B5EF4-FFF2-40B4-BE49-F238E27FC236}">
                <a16:creationId xmlns:a16="http://schemas.microsoft.com/office/drawing/2014/main" id="{E545C9AB-7503-A556-032A-892A0D7B56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0687C4-8CBE-9D7E-EC13-E56A429238BA}"/>
              </a:ext>
            </a:extLst>
          </p:cNvPr>
          <p:cNvSpPr txBox="1"/>
          <p:nvPr/>
        </p:nvSpPr>
        <p:spPr>
          <a:xfrm>
            <a:off x="1031619" y="202263"/>
            <a:ext cx="6642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Genomic Selection (GS):  Quick Reminder</a:t>
            </a:r>
          </a:p>
        </p:txBody>
      </p:sp>
      <p:pic>
        <p:nvPicPr>
          <p:cNvPr id="9" name="Picture 8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674E4B5C-5906-EBDC-4D95-C09F6D311A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44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0611" y="1113824"/>
            <a:ext cx="7290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Use </a:t>
            </a:r>
            <a:r>
              <a:rPr lang="en-US" sz="2000" b="1" u="sng" dirty="0">
                <a:latin typeface="Arial"/>
                <a:cs typeface="Arial"/>
              </a:rPr>
              <a:t>ALL</a:t>
            </a:r>
            <a:r>
              <a:rPr lang="en-US" sz="2000" dirty="0">
                <a:latin typeface="Arial"/>
                <a:cs typeface="Arial"/>
              </a:rPr>
              <a:t> genetic markers to predict line performance (GEBVs)</a:t>
            </a:r>
          </a:p>
        </p:txBody>
      </p:sp>
      <p:pic>
        <p:nvPicPr>
          <p:cNvPr id="10" name="Picture 9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901CE7E3-6313-31DA-1B73-B0598E8899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133497"/>
            <a:ext cx="7772400" cy="44628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F99BA5-E3FB-06C7-D8C8-90AE5F839D02}"/>
              </a:ext>
            </a:extLst>
          </p:cNvPr>
          <p:cNvSpPr txBox="1"/>
          <p:nvPr/>
        </p:nvSpPr>
        <p:spPr>
          <a:xfrm>
            <a:off x="3861727" y="1665308"/>
            <a:ext cx="545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Assign each marker (i.e., SNP) a small effect based on TP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09EB1209-AA1D-9381-343C-99A9EA983746}"/>
              </a:ext>
            </a:extLst>
          </p:cNvPr>
          <p:cNvSpPr/>
          <p:nvPr/>
        </p:nvSpPr>
        <p:spPr>
          <a:xfrm rot="5400000">
            <a:off x="6508731" y="-1372865"/>
            <a:ext cx="156646" cy="6864437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MG_0159 (1).jpg">
            <a:extLst>
              <a:ext uri="{FF2B5EF4-FFF2-40B4-BE49-F238E27FC236}">
                <a16:creationId xmlns:a16="http://schemas.microsoft.com/office/drawing/2014/main" id="{4F31BABB-DC7E-1E35-4C80-50D2CFDFCA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4E99D2-A317-DBA9-38B1-8B442A95D2BE}"/>
              </a:ext>
            </a:extLst>
          </p:cNvPr>
          <p:cNvSpPr txBox="1"/>
          <p:nvPr/>
        </p:nvSpPr>
        <p:spPr>
          <a:xfrm>
            <a:off x="1031619" y="202263"/>
            <a:ext cx="6481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Genotyping-By-Sequencing (GBS) for GS</a:t>
            </a:r>
          </a:p>
        </p:txBody>
      </p:sp>
      <p:pic>
        <p:nvPicPr>
          <p:cNvPr id="9" name="Picture 8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864041F2-E147-040D-DB40-CAD4EC2AC7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16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F08F916-A806-02F4-A081-8143B4E9DE1B}"/>
              </a:ext>
            </a:extLst>
          </p:cNvPr>
          <p:cNvGrpSpPr/>
          <p:nvPr/>
        </p:nvGrpSpPr>
        <p:grpSpPr>
          <a:xfrm>
            <a:off x="245814" y="1610874"/>
            <a:ext cx="9316623" cy="1755687"/>
            <a:chOff x="1828799" y="974740"/>
            <a:chExt cx="9316622" cy="175568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FAD9E79-7389-B7B0-9B1A-AEEA2ECA3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799" y="1358216"/>
              <a:ext cx="1828800" cy="10287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E1F9827-1C13-5D8A-4294-E4D4D5F6D41D}"/>
                </a:ext>
              </a:extLst>
            </p:cNvPr>
            <p:cNvSpPr txBox="1"/>
            <p:nvPr/>
          </p:nvSpPr>
          <p:spPr>
            <a:xfrm>
              <a:off x="2294456" y="2357779"/>
              <a:ext cx="897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  <a:r>
                <a:rPr lang="en-US" baseline="-25000" dirty="0"/>
                <a:t>1</a:t>
              </a:r>
              <a:r>
                <a:rPr lang="en-US" dirty="0"/>
                <a:t> cross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A9EE6B6-649B-E2A3-A3FC-BE007D88C71B}"/>
                </a:ext>
              </a:extLst>
            </p:cNvPr>
            <p:cNvSpPr txBox="1"/>
            <p:nvPr/>
          </p:nvSpPr>
          <p:spPr>
            <a:xfrm>
              <a:off x="2242005" y="990489"/>
              <a:ext cx="1002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Winter 1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9924C1A-CC3F-A73A-E966-3D6006BFBCF8}"/>
                </a:ext>
              </a:extLst>
            </p:cNvPr>
            <p:cNvGrpSpPr/>
            <p:nvPr/>
          </p:nvGrpSpPr>
          <p:grpSpPr>
            <a:xfrm>
              <a:off x="3895125" y="977832"/>
              <a:ext cx="1238272" cy="1752595"/>
              <a:chOff x="2133600" y="1880286"/>
              <a:chExt cx="1238272" cy="1752595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BDDEBA3-4722-5E0C-6989-7995A194708F}"/>
                  </a:ext>
                </a:extLst>
              </p:cNvPr>
              <p:cNvSpPr txBox="1"/>
              <p:nvPr/>
            </p:nvSpPr>
            <p:spPr>
              <a:xfrm>
                <a:off x="2133600" y="3263549"/>
                <a:ext cx="1238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F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en-US" dirty="0" err="1"/>
                  <a:t>growout</a:t>
                </a:r>
                <a:endParaRPr lang="en-US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A790A3B-2535-F221-639C-2C148EE7D0DA}"/>
                  </a:ext>
                </a:extLst>
              </p:cNvPr>
              <p:cNvSpPr txBox="1"/>
              <p:nvPr/>
            </p:nvSpPr>
            <p:spPr>
              <a:xfrm>
                <a:off x="2174582" y="1880286"/>
                <a:ext cx="1146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Summer 1</a:t>
                </a: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BFC1A761-0C80-344B-50A9-B245FD90E0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78050" y="2191758"/>
                <a:ext cx="1143000" cy="1133477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FD02FC0-E6F3-6644-DA8A-F7DD78D8E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3291" y="1376755"/>
              <a:ext cx="1371600" cy="9585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D83877F-A0DA-4636-7C23-6F61A72C81AA}"/>
                </a:ext>
              </a:extLst>
            </p:cNvPr>
            <p:cNvGrpSpPr/>
            <p:nvPr/>
          </p:nvGrpSpPr>
          <p:grpSpPr>
            <a:xfrm>
              <a:off x="5271530" y="1309224"/>
              <a:ext cx="2439561" cy="1421203"/>
              <a:chOff x="3242180" y="3286351"/>
              <a:chExt cx="2439561" cy="142120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78B83CC-9DA2-90CA-567C-59FA0EA1ADB9}"/>
                  </a:ext>
                </a:extLst>
              </p:cNvPr>
              <p:cNvSpPr txBox="1"/>
              <p:nvPr/>
            </p:nvSpPr>
            <p:spPr>
              <a:xfrm>
                <a:off x="3242180" y="4338222"/>
                <a:ext cx="24395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F</a:t>
                </a:r>
                <a:r>
                  <a:rPr lang="en-US" baseline="-25000" dirty="0"/>
                  <a:t>2</a:t>
                </a:r>
                <a:r>
                  <a:rPr lang="en-US" dirty="0"/>
                  <a:t>-F</a:t>
                </a:r>
                <a:r>
                  <a:rPr lang="en-US" baseline="-25000" dirty="0"/>
                  <a:t>3</a:t>
                </a:r>
                <a:r>
                  <a:rPr lang="en-US" dirty="0"/>
                  <a:t> bulk selection</a:t>
                </a:r>
              </a:p>
            </p:txBody>
          </p:sp>
          <p:pic>
            <p:nvPicPr>
              <p:cNvPr id="53" name="Picture 52" descr="IMG_0497.JPG">
                <a:extLst>
                  <a:ext uri="{FF2B5EF4-FFF2-40B4-BE49-F238E27FC236}">
                    <a16:creationId xmlns:a16="http://schemas.microsoft.com/office/drawing/2014/main" id="{710D80D2-FFD5-CB38-E3BE-411B0E1F1C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3842084" y="2994203"/>
                <a:ext cx="1143000" cy="172729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B5978E2-F83F-1B55-CC45-40D42AC99403}"/>
                </a:ext>
              </a:extLst>
            </p:cNvPr>
            <p:cNvSpPr txBox="1"/>
            <p:nvPr/>
          </p:nvSpPr>
          <p:spPr>
            <a:xfrm>
              <a:off x="7731969" y="2352262"/>
              <a:ext cx="15328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</a:t>
              </a:r>
              <a:r>
                <a:rPr lang="en-US" baseline="-25000" dirty="0"/>
                <a:t>4</a:t>
              </a:r>
              <a:r>
                <a:rPr lang="en-US" dirty="0"/>
                <a:t>-F</a:t>
              </a:r>
              <a:r>
                <a:rPr lang="en-US" baseline="-25000" dirty="0"/>
                <a:t>5</a:t>
              </a:r>
              <a:r>
                <a:rPr lang="en-US" dirty="0"/>
                <a:t> </a:t>
              </a:r>
              <a:r>
                <a:rPr lang="en-US" dirty="0" err="1"/>
                <a:t>headrow</a:t>
              </a:r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80C5248-34C7-8ABE-4E72-385C34387BCC}"/>
                </a:ext>
              </a:extLst>
            </p:cNvPr>
            <p:cNvSpPr txBox="1"/>
            <p:nvPr/>
          </p:nvSpPr>
          <p:spPr>
            <a:xfrm>
              <a:off x="5809558" y="974740"/>
              <a:ext cx="1275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Winters 2-3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58A9F17-4328-4A30-3216-91BA056CAB91}"/>
                </a:ext>
              </a:extLst>
            </p:cNvPr>
            <p:cNvSpPr txBox="1"/>
            <p:nvPr/>
          </p:nvSpPr>
          <p:spPr>
            <a:xfrm>
              <a:off x="7851225" y="990489"/>
              <a:ext cx="1275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Winters 4-5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D70BFDC-3ECA-F588-FDFE-582DBEAAC4DE}"/>
                </a:ext>
              </a:extLst>
            </p:cNvPr>
            <p:cNvGrpSpPr/>
            <p:nvPr/>
          </p:nvGrpSpPr>
          <p:grpSpPr>
            <a:xfrm>
              <a:off x="9604130" y="988884"/>
              <a:ext cx="1541291" cy="1437794"/>
              <a:chOff x="2054402" y="1783679"/>
              <a:chExt cx="1541291" cy="1437794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268138-B8D3-8A44-90A2-2F5ED08681C9}"/>
                  </a:ext>
                </a:extLst>
              </p:cNvPr>
              <p:cNvSpPr txBox="1"/>
              <p:nvPr/>
            </p:nvSpPr>
            <p:spPr>
              <a:xfrm>
                <a:off x="2121871" y="1783679"/>
                <a:ext cx="1238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Winter 6</a:t>
                </a:r>
              </a:p>
            </p:txBody>
          </p:sp>
          <p:pic>
            <p:nvPicPr>
              <p:cNvPr id="49" name="Picture 48" descr="IMG_0497.JPG">
                <a:extLst>
                  <a:ext uri="{FF2B5EF4-FFF2-40B4-BE49-F238E27FC236}">
                    <a16:creationId xmlns:a16="http://schemas.microsoft.com/office/drawing/2014/main" id="{A9BC31F1-1737-A492-0162-AA536AE7E7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2308888" y="2017483"/>
                <a:ext cx="685800" cy="1036377"/>
              </a:xfrm>
              <a:prstGeom prst="rect">
                <a:avLst/>
              </a:prstGeom>
              <a:ln w="317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50" name="Picture 49" descr="IMG_0497.JPG">
                <a:extLst>
                  <a:ext uri="{FF2B5EF4-FFF2-40B4-BE49-F238E27FC236}">
                    <a16:creationId xmlns:a16="http://schemas.microsoft.com/office/drawing/2014/main" id="{88225A6D-B040-139D-4208-D5886BDB97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2229691" y="2360384"/>
                <a:ext cx="685800" cy="1036377"/>
              </a:xfrm>
              <a:prstGeom prst="rect">
                <a:avLst/>
              </a:prstGeom>
              <a:ln w="317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51" name="Picture 50" descr="IMG_0497.JPG">
                <a:extLst>
                  <a:ext uri="{FF2B5EF4-FFF2-40B4-BE49-F238E27FC236}">
                    <a16:creationId xmlns:a16="http://schemas.microsoft.com/office/drawing/2014/main" id="{445A130B-F826-8459-4299-65B5712E32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2734605" y="2197116"/>
                <a:ext cx="685800" cy="1036377"/>
              </a:xfrm>
              <a:prstGeom prst="rect">
                <a:avLst/>
              </a:prstGeom>
              <a:ln w="317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D9180B6-520A-37FF-299A-B998B0B2AB0C}"/>
                </a:ext>
              </a:extLst>
            </p:cNvPr>
            <p:cNvSpPr txBox="1"/>
            <p:nvPr/>
          </p:nvSpPr>
          <p:spPr>
            <a:xfrm>
              <a:off x="9569405" y="2357780"/>
              <a:ext cx="15644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</a:t>
              </a:r>
              <a:r>
                <a:rPr lang="en-US" baseline="-25000" dirty="0"/>
                <a:t>6</a:t>
              </a:r>
              <a:r>
                <a:rPr lang="en-US" dirty="0"/>
                <a:t> </a:t>
              </a:r>
              <a:r>
                <a:rPr lang="en-US" dirty="0" err="1"/>
                <a:t>obs</a:t>
              </a:r>
              <a:r>
                <a:rPr lang="en-US" dirty="0"/>
                <a:t>/prelims</a:t>
              </a:r>
            </a:p>
          </p:txBody>
        </p:sp>
        <p:sp>
          <p:nvSpPr>
            <p:cNvPr id="44" name="Notched Right Arrow 43">
              <a:extLst>
                <a:ext uri="{FF2B5EF4-FFF2-40B4-BE49-F238E27FC236}">
                  <a16:creationId xmlns:a16="http://schemas.microsoft.com/office/drawing/2014/main" id="{FF41C316-6356-7F02-8D21-932999783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7925" y="1767491"/>
              <a:ext cx="457200" cy="226464"/>
            </a:xfrm>
            <a:prstGeom prst="notched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Notched Right Arrow 44">
              <a:extLst>
                <a:ext uri="{FF2B5EF4-FFF2-40B4-BE49-F238E27FC236}">
                  <a16:creationId xmlns:a16="http://schemas.microsoft.com/office/drawing/2014/main" id="{0F54F0E1-7307-C3B8-9497-3C3ABDC280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44413" y="1758635"/>
              <a:ext cx="457200" cy="226464"/>
            </a:xfrm>
            <a:prstGeom prst="notched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Notched Right Arrow 45">
              <a:extLst>
                <a:ext uri="{FF2B5EF4-FFF2-40B4-BE49-F238E27FC236}">
                  <a16:creationId xmlns:a16="http://schemas.microsoft.com/office/drawing/2014/main" id="{6D32CCE3-18F6-38F2-8418-E20B634AB1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46091" y="1747718"/>
              <a:ext cx="457200" cy="226464"/>
            </a:xfrm>
            <a:prstGeom prst="notched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D81D1D74-4C1D-5E24-D3C2-ED96FC1F04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8348" y="1758635"/>
              <a:ext cx="457200" cy="226464"/>
            </a:xfrm>
            <a:prstGeom prst="notched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F2F3BFB-D8E7-B7FB-4F69-DBDF45CECA82}"/>
              </a:ext>
            </a:extLst>
          </p:cNvPr>
          <p:cNvCxnSpPr/>
          <p:nvPr/>
        </p:nvCxnSpPr>
        <p:spPr>
          <a:xfrm flipV="1">
            <a:off x="7681821" y="2516857"/>
            <a:ext cx="0" cy="10078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8E4C97C-80D5-39BC-EC86-604A3436DF19}"/>
              </a:ext>
            </a:extLst>
          </p:cNvPr>
          <p:cNvSpPr txBox="1"/>
          <p:nvPr/>
        </p:nvSpPr>
        <p:spPr>
          <a:xfrm>
            <a:off x="7411870" y="2231304"/>
            <a:ext cx="569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✸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BF10B54-6EE2-26C5-12E1-378D689AD637}"/>
              </a:ext>
            </a:extLst>
          </p:cNvPr>
          <p:cNvSpPr txBox="1"/>
          <p:nvPr/>
        </p:nvSpPr>
        <p:spPr>
          <a:xfrm>
            <a:off x="6330690" y="3512383"/>
            <a:ext cx="411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 programs; 4,200 lines yr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; ~30,000 SNPs</a:t>
            </a:r>
          </a:p>
        </p:txBody>
      </p:sp>
      <p:pic>
        <p:nvPicPr>
          <p:cNvPr id="65" name="Picture 64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CE181748-6374-5192-0BC1-DC10F25F73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490" y="3953129"/>
            <a:ext cx="7772400" cy="248904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1F2BE6-8D93-9EF4-DD8A-8D83B057E2F6}"/>
              </a:ext>
            </a:extLst>
          </p:cNvPr>
          <p:cNvCxnSpPr/>
          <p:nvPr/>
        </p:nvCxnSpPr>
        <p:spPr>
          <a:xfrm>
            <a:off x="8068259" y="6436343"/>
            <a:ext cx="273636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2556AD-6E47-A382-BF8F-75C9882AFD24}"/>
              </a:ext>
            </a:extLst>
          </p:cNvPr>
          <p:cNvCxnSpPr/>
          <p:nvPr/>
        </p:nvCxnSpPr>
        <p:spPr>
          <a:xfrm>
            <a:off x="8341895" y="4551395"/>
            <a:ext cx="273636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91C097-637C-D091-E418-DBDE09BFC908}"/>
              </a:ext>
            </a:extLst>
          </p:cNvPr>
          <p:cNvCxnSpPr/>
          <p:nvPr/>
        </p:nvCxnSpPr>
        <p:spPr>
          <a:xfrm>
            <a:off x="8100343" y="5120890"/>
            <a:ext cx="273636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9C1D4D-CAC9-83F3-5CE8-FD07C0EEC547}"/>
              </a:ext>
            </a:extLst>
          </p:cNvPr>
          <p:cNvCxnSpPr/>
          <p:nvPr/>
        </p:nvCxnSpPr>
        <p:spPr>
          <a:xfrm>
            <a:off x="8398043" y="4735879"/>
            <a:ext cx="273636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A5FF36-03BE-7DB9-AB26-7FCE234148BA}"/>
              </a:ext>
            </a:extLst>
          </p:cNvPr>
          <p:cNvCxnSpPr/>
          <p:nvPr/>
        </p:nvCxnSpPr>
        <p:spPr>
          <a:xfrm>
            <a:off x="8341897" y="4920363"/>
            <a:ext cx="273636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A406E3-FDA3-18CC-1C50-3D99AC46618E}"/>
              </a:ext>
            </a:extLst>
          </p:cNvPr>
          <p:cNvCxnSpPr/>
          <p:nvPr/>
        </p:nvCxnSpPr>
        <p:spPr>
          <a:xfrm>
            <a:off x="8398045" y="5120889"/>
            <a:ext cx="273636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80B941-9651-5226-93D1-9EFFE2464543}"/>
              </a:ext>
            </a:extLst>
          </p:cNvPr>
          <p:cNvCxnSpPr/>
          <p:nvPr/>
        </p:nvCxnSpPr>
        <p:spPr>
          <a:xfrm>
            <a:off x="8373983" y="6059351"/>
            <a:ext cx="273636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AA8BFC-289C-C0CC-AC15-01B991BDC2E8}"/>
              </a:ext>
            </a:extLst>
          </p:cNvPr>
          <p:cNvCxnSpPr/>
          <p:nvPr/>
        </p:nvCxnSpPr>
        <p:spPr>
          <a:xfrm>
            <a:off x="10618954" y="4935300"/>
            <a:ext cx="273636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1D82A55-73CF-7F32-D9C5-8B30B1CD0AC2}"/>
              </a:ext>
            </a:extLst>
          </p:cNvPr>
          <p:cNvSpPr txBox="1"/>
          <p:nvPr/>
        </p:nvSpPr>
        <p:spPr>
          <a:xfrm>
            <a:off x="10892590" y="4735887"/>
            <a:ext cx="1299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FHB resistance marker</a:t>
            </a: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45CDD5CE-3484-7169-C202-AD99E0B0C949}"/>
              </a:ext>
            </a:extLst>
          </p:cNvPr>
          <p:cNvSpPr/>
          <p:nvPr/>
        </p:nvSpPr>
        <p:spPr>
          <a:xfrm>
            <a:off x="4684295" y="3921045"/>
            <a:ext cx="481263" cy="2560459"/>
          </a:xfrm>
          <a:prstGeom prst="frame">
            <a:avLst>
              <a:gd name="adj1" fmla="val 5833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5A4E6F-3DD5-521E-8736-E4C20AF809DF}"/>
              </a:ext>
            </a:extLst>
          </p:cNvPr>
          <p:cNvSpPr txBox="1"/>
          <p:nvPr/>
        </p:nvSpPr>
        <p:spPr>
          <a:xfrm>
            <a:off x="7733964" y="6514999"/>
            <a:ext cx="4479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Winn et al. (2022) </a:t>
            </a:r>
            <a:r>
              <a:rPr lang="en-US" sz="1600" b="1" i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Theor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 Appl Genet</a:t>
            </a:r>
            <a:r>
              <a:rPr lang="en-US" sz="1600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 135:3177-3194</a:t>
            </a:r>
          </a:p>
        </p:txBody>
      </p:sp>
      <p:sp>
        <p:nvSpPr>
          <p:cNvPr id="18" name="Bent Arrow 17">
            <a:extLst>
              <a:ext uri="{FF2B5EF4-FFF2-40B4-BE49-F238E27FC236}">
                <a16:creationId xmlns:a16="http://schemas.microsoft.com/office/drawing/2014/main" id="{3C3FC2FD-0B38-33C0-55C9-099E1E7955F2}"/>
              </a:ext>
            </a:extLst>
          </p:cNvPr>
          <p:cNvSpPr/>
          <p:nvPr/>
        </p:nvSpPr>
        <p:spPr>
          <a:xfrm flipH="1">
            <a:off x="10275941" y="5954882"/>
            <a:ext cx="616649" cy="578223"/>
          </a:xfrm>
          <a:prstGeom prst="bentArrow">
            <a:avLst>
              <a:gd name="adj1" fmla="val 7259"/>
              <a:gd name="adj2" fmla="val 16130"/>
              <a:gd name="adj3" fmla="val 36827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IMG_0159 (1).jpg">
            <a:extLst>
              <a:ext uri="{FF2B5EF4-FFF2-40B4-BE49-F238E27FC236}">
                <a16:creationId xmlns:a16="http://schemas.microsoft.com/office/drawing/2014/main" id="{4E292C6D-60BF-9371-92F5-C825D5F9C9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552FA6-BCF7-1848-F82A-E56D5B378146}"/>
              </a:ext>
            </a:extLst>
          </p:cNvPr>
          <p:cNvSpPr txBox="1"/>
          <p:nvPr/>
        </p:nvSpPr>
        <p:spPr>
          <a:xfrm>
            <a:off x="1031619" y="202263"/>
            <a:ext cx="10291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Genomics are significantly assisting in wheat cultivar development</a:t>
            </a:r>
          </a:p>
        </p:txBody>
      </p:sp>
      <p:pic>
        <p:nvPicPr>
          <p:cNvPr id="19" name="Picture 18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21765633-85D5-0D0E-2224-7774F5ED6E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7B2E00F-2C7E-7B19-70CB-EF3E233604F1}"/>
              </a:ext>
            </a:extLst>
          </p:cNvPr>
          <p:cNvGrpSpPr>
            <a:grpSpLocks noChangeAspect="1"/>
          </p:cNvGrpSpPr>
          <p:nvPr/>
        </p:nvGrpSpPr>
        <p:grpSpPr>
          <a:xfrm>
            <a:off x="48162" y="3941076"/>
            <a:ext cx="2193835" cy="2743200"/>
            <a:chOff x="9074419" y="2067411"/>
            <a:chExt cx="2857500" cy="3573055"/>
          </a:xfrm>
        </p:grpSpPr>
        <p:pic>
          <p:nvPicPr>
            <p:cNvPr id="21" name="Picture 2" descr="Field Book - Apps on Google Play">
              <a:extLst>
                <a:ext uri="{FF2B5EF4-FFF2-40B4-BE49-F238E27FC236}">
                  <a16:creationId xmlns:a16="http://schemas.microsoft.com/office/drawing/2014/main" id="{D33A6397-7949-6017-6D62-D403A071A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419" y="2067411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4519BE-AE60-A017-42BA-00609C3BBFED}"/>
                </a:ext>
              </a:extLst>
            </p:cNvPr>
            <p:cNvSpPr txBox="1"/>
            <p:nvPr/>
          </p:nvSpPr>
          <p:spPr>
            <a:xfrm>
              <a:off x="9671223" y="4836689"/>
              <a:ext cx="1455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FIELD BOOK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E4C542-A025-730D-D3EA-346119274F83}"/>
                </a:ext>
              </a:extLst>
            </p:cNvPr>
            <p:cNvSpPr txBox="1"/>
            <p:nvPr/>
          </p:nvSpPr>
          <p:spPr>
            <a:xfrm>
              <a:off x="10084728" y="5240356"/>
              <a:ext cx="8052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T. Rife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168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6F809-05E4-0DD3-4161-B2ADD5742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809C368-BE73-9395-9AAD-407BDA51753B}"/>
              </a:ext>
            </a:extLst>
          </p:cNvPr>
          <p:cNvSpPr txBox="1"/>
          <p:nvPr/>
        </p:nvSpPr>
        <p:spPr>
          <a:xfrm>
            <a:off x="8835167" y="233747"/>
            <a:ext cx="959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GEBV Ranks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0F8D9E-EA3B-FEC2-4C59-872CBFA9A372}"/>
              </a:ext>
            </a:extLst>
          </p:cNvPr>
          <p:cNvSpPr/>
          <p:nvPr/>
        </p:nvSpPr>
        <p:spPr>
          <a:xfrm>
            <a:off x="8666203" y="233744"/>
            <a:ext cx="1836966" cy="652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table with numbers and a number&#10;&#10;AI-generated content may be incorrect.">
            <a:extLst>
              <a:ext uri="{FF2B5EF4-FFF2-40B4-BE49-F238E27FC236}">
                <a16:creationId xmlns:a16="http://schemas.microsoft.com/office/drawing/2014/main" id="{97E7C17A-A838-DA0C-688C-488CA8039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81217"/>
            <a:ext cx="10972800" cy="4710544"/>
          </a:xfrm>
          <a:prstGeom prst="rect">
            <a:avLst/>
          </a:prstGeom>
        </p:spPr>
      </p:pic>
      <p:pic>
        <p:nvPicPr>
          <p:cNvPr id="2" name="Picture 1" descr="IMG_0159 (1).jpg">
            <a:extLst>
              <a:ext uri="{FF2B5EF4-FFF2-40B4-BE49-F238E27FC236}">
                <a16:creationId xmlns:a16="http://schemas.microsoft.com/office/drawing/2014/main" id="{4BF7EF32-A66A-5F5B-9F91-FF7512CF9C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3E664F-06A0-726C-E859-388E4C1A97E8}"/>
              </a:ext>
            </a:extLst>
          </p:cNvPr>
          <p:cNvSpPr txBox="1"/>
          <p:nvPr/>
        </p:nvSpPr>
        <p:spPr>
          <a:xfrm>
            <a:off x="1247748" y="202263"/>
            <a:ext cx="8551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The Challenge of Stacking Favorable Traits and Alleles</a:t>
            </a:r>
          </a:p>
        </p:txBody>
      </p:sp>
      <p:pic>
        <p:nvPicPr>
          <p:cNvPr id="4" name="Picture 3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86A27065-8F99-40C9-CABC-8026E328E0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5F916B4-03A2-0734-7288-77CFC62EA4B1}"/>
              </a:ext>
            </a:extLst>
          </p:cNvPr>
          <p:cNvGrpSpPr/>
          <p:nvPr/>
        </p:nvGrpSpPr>
        <p:grpSpPr>
          <a:xfrm>
            <a:off x="246696" y="1887527"/>
            <a:ext cx="11356609" cy="2238156"/>
            <a:chOff x="246696" y="1887527"/>
            <a:chExt cx="11356609" cy="223815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941186-A1C3-4B49-F238-47FBADC3AA58}"/>
                </a:ext>
              </a:extLst>
            </p:cNvPr>
            <p:cNvGrpSpPr/>
            <p:nvPr/>
          </p:nvGrpSpPr>
          <p:grpSpPr>
            <a:xfrm>
              <a:off x="246696" y="1887527"/>
              <a:ext cx="11356609" cy="461665"/>
              <a:chOff x="164829" y="6135928"/>
              <a:chExt cx="11356609" cy="46166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C0F7665-50F6-A576-1A37-D3AB498C7DB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7198" y="6189087"/>
                <a:ext cx="11064240" cy="236427"/>
              </a:xfrm>
              <a:prstGeom prst="rect">
                <a:avLst/>
              </a:prstGeom>
              <a:solidFill>
                <a:srgbClr val="06FF16">
                  <a:alpha val="20799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BD5C3D-4484-770A-9FD3-201A2DB24837}"/>
                  </a:ext>
                </a:extLst>
              </p:cNvPr>
              <p:cNvSpPr txBox="1"/>
              <p:nvPr/>
            </p:nvSpPr>
            <p:spPr>
              <a:xfrm>
                <a:off x="164829" y="6135928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*</a:t>
                </a:r>
                <a:endParaRPr lang="en-US" b="1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488B41F-75DE-CBB1-5D67-5E86EC8FC8EB}"/>
                </a:ext>
              </a:extLst>
            </p:cNvPr>
            <p:cNvGrpSpPr/>
            <p:nvPr/>
          </p:nvGrpSpPr>
          <p:grpSpPr>
            <a:xfrm>
              <a:off x="246696" y="3664018"/>
              <a:ext cx="11356609" cy="461665"/>
              <a:chOff x="164829" y="6135928"/>
              <a:chExt cx="11356609" cy="46166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7CE5533-7B81-4C0D-4D40-8BD60387A0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7198" y="6189087"/>
                <a:ext cx="11064240" cy="236427"/>
              </a:xfrm>
              <a:prstGeom prst="rect">
                <a:avLst/>
              </a:prstGeom>
              <a:solidFill>
                <a:srgbClr val="06FF16">
                  <a:alpha val="20799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A8F5FB-3107-4E92-A28B-0FB61E5DE614}"/>
                  </a:ext>
                </a:extLst>
              </p:cNvPr>
              <p:cNvSpPr txBox="1"/>
              <p:nvPr/>
            </p:nvSpPr>
            <p:spPr>
              <a:xfrm>
                <a:off x="164829" y="6135928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*</a:t>
                </a:r>
                <a:endParaRPr lang="en-US" b="1" dirty="0"/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2834A77-CD8C-5660-F92C-E9658ABA05B4}"/>
              </a:ext>
            </a:extLst>
          </p:cNvPr>
          <p:cNvSpPr txBox="1"/>
          <p:nvPr/>
        </p:nvSpPr>
        <p:spPr>
          <a:xfrm>
            <a:off x="8475747" y="980751"/>
            <a:ext cx="307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QTL Predictions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7ECEE7E1-D05E-3ED7-8434-7CD7773A4539}"/>
              </a:ext>
            </a:extLst>
          </p:cNvPr>
          <p:cNvSpPr/>
          <p:nvPr/>
        </p:nvSpPr>
        <p:spPr>
          <a:xfrm rot="5400000">
            <a:off x="9923939" y="-179441"/>
            <a:ext cx="186720" cy="3130202"/>
          </a:xfrm>
          <a:prstGeom prst="leftBrace">
            <a:avLst>
              <a:gd name="adj1" fmla="val 8333"/>
              <a:gd name="adj2" fmla="val 4920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30C9E4-2C72-AC4D-628E-590006F04B12}"/>
              </a:ext>
            </a:extLst>
          </p:cNvPr>
          <p:cNvSpPr txBox="1"/>
          <p:nvPr/>
        </p:nvSpPr>
        <p:spPr>
          <a:xfrm>
            <a:off x="6346513" y="980751"/>
            <a:ext cx="137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GEBV Ranks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87F287FF-C04C-8D43-FD23-137DE4EE9D35}"/>
              </a:ext>
            </a:extLst>
          </p:cNvPr>
          <p:cNvSpPr/>
          <p:nvPr/>
        </p:nvSpPr>
        <p:spPr>
          <a:xfrm rot="5400000">
            <a:off x="6901912" y="22634"/>
            <a:ext cx="188445" cy="2743200"/>
          </a:xfrm>
          <a:prstGeom prst="leftBrace">
            <a:avLst>
              <a:gd name="adj1" fmla="val 8333"/>
              <a:gd name="adj2" fmla="val 4920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5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0159 (1).jpg">
            <a:extLst>
              <a:ext uri="{FF2B5EF4-FFF2-40B4-BE49-F238E27FC236}">
                <a16:creationId xmlns:a16="http://schemas.microsoft.com/office/drawing/2014/main" id="{5B6B9D38-7B51-5A88-8EF3-D8895F4C00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13" name="Picture 12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73BA5DB3-D915-819D-DF91-DDB0D0D4E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E9447CDF-E1F1-1F46-9A07-58707E7391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459" y="1105372"/>
            <a:ext cx="557106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B65585-16E1-4843-AFC0-0C6EFF25BE85}"/>
              </a:ext>
            </a:extLst>
          </p:cNvPr>
          <p:cNvSpPr txBox="1"/>
          <p:nvPr/>
        </p:nvSpPr>
        <p:spPr>
          <a:xfrm>
            <a:off x="8412514" y="6491944"/>
            <a:ext cx="2255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Lyerly </a:t>
            </a:r>
            <a:r>
              <a:rPr lang="en-US" sz="1600" i="1" dirty="0"/>
              <a:t>et al</a:t>
            </a:r>
            <a:r>
              <a:rPr lang="en-US" sz="1600" dirty="0"/>
              <a:t>., unpublished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52B8B-66E3-8544-87B4-EC59C4A2E8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0380" y="114300"/>
            <a:ext cx="1353620" cy="685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A8DB77-56C1-294C-8E40-BB53849F7000}"/>
              </a:ext>
            </a:extLst>
          </p:cNvPr>
          <p:cNvGrpSpPr/>
          <p:nvPr/>
        </p:nvGrpSpPr>
        <p:grpSpPr>
          <a:xfrm>
            <a:off x="2621283" y="1235480"/>
            <a:ext cx="7934763" cy="5093399"/>
            <a:chOff x="1097280" y="1235477"/>
            <a:chExt cx="7934763" cy="50933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04F065-C382-E044-8F46-80F555D599F2}"/>
                </a:ext>
              </a:extLst>
            </p:cNvPr>
            <p:cNvSpPr txBox="1"/>
            <p:nvPr/>
          </p:nvSpPr>
          <p:spPr>
            <a:xfrm>
              <a:off x="6282059" y="1729478"/>
              <a:ext cx="27499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If GS was 100% accurate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02CC937-3C72-0B40-8B63-33996CBDDE84}"/>
                </a:ext>
              </a:extLst>
            </p:cNvPr>
            <p:cNvCxnSpPr/>
            <p:nvPr/>
          </p:nvCxnSpPr>
          <p:spPr>
            <a:xfrm flipV="1">
              <a:off x="1097280" y="1584960"/>
              <a:ext cx="4828032" cy="47439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urved Right Arrow 9">
              <a:extLst>
                <a:ext uri="{FF2B5EF4-FFF2-40B4-BE49-F238E27FC236}">
                  <a16:creationId xmlns:a16="http://schemas.microsoft.com/office/drawing/2014/main" id="{D506B976-6D44-2847-90E4-83E71B45729B}"/>
                </a:ext>
              </a:extLst>
            </p:cNvPr>
            <p:cNvSpPr/>
            <p:nvPr/>
          </p:nvSpPr>
          <p:spPr>
            <a:xfrm rot="7189136">
              <a:off x="6074003" y="1142736"/>
              <a:ext cx="440666" cy="626148"/>
            </a:xfrm>
            <a:prstGeom prst="curvedRightArrow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D4B839E-0F17-7E8E-CCEF-CD6067DF3EA8}"/>
              </a:ext>
            </a:extLst>
          </p:cNvPr>
          <p:cNvSpPr txBox="1"/>
          <p:nvPr/>
        </p:nvSpPr>
        <p:spPr>
          <a:xfrm>
            <a:off x="1398263" y="195590"/>
            <a:ext cx="4901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How accurate can GS become?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7A05FF-E9A1-5D3B-7446-F9847D28ED94}"/>
              </a:ext>
            </a:extLst>
          </p:cNvPr>
          <p:cNvGrpSpPr/>
          <p:nvPr/>
        </p:nvGrpSpPr>
        <p:grpSpPr>
          <a:xfrm>
            <a:off x="2416188" y="1813937"/>
            <a:ext cx="7502239" cy="3600476"/>
            <a:chOff x="892185" y="1813937"/>
            <a:chExt cx="7502239" cy="36004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7C3E78F-F1E3-3AFE-279A-AB0BA916E051}"/>
                </a:ext>
              </a:extLst>
            </p:cNvPr>
            <p:cNvGrpSpPr/>
            <p:nvPr/>
          </p:nvGrpSpPr>
          <p:grpSpPr>
            <a:xfrm>
              <a:off x="892185" y="2321817"/>
              <a:ext cx="7502239" cy="3092596"/>
              <a:chOff x="892185" y="2321817"/>
              <a:chExt cx="7502239" cy="3092596"/>
            </a:xfrm>
          </p:grpSpPr>
          <p:sp>
            <p:nvSpPr>
              <p:cNvPr id="18" name="Donut 17">
                <a:extLst>
                  <a:ext uri="{FF2B5EF4-FFF2-40B4-BE49-F238E27FC236}">
                    <a16:creationId xmlns:a16="http://schemas.microsoft.com/office/drawing/2014/main" id="{7DE25CAD-3D14-A285-B2A8-69338B0DA407}"/>
                  </a:ext>
                </a:extLst>
              </p:cNvPr>
              <p:cNvSpPr/>
              <p:nvPr/>
            </p:nvSpPr>
            <p:spPr>
              <a:xfrm>
                <a:off x="892185" y="2321817"/>
                <a:ext cx="1174034" cy="568724"/>
              </a:xfrm>
              <a:prstGeom prst="donut">
                <a:avLst>
                  <a:gd name="adj" fmla="val 1044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40EAE1D-DA64-4110-82C5-CCB2B0A326DF}"/>
                  </a:ext>
                </a:extLst>
              </p:cNvPr>
              <p:cNvSpPr txBox="1"/>
              <p:nvPr/>
            </p:nvSpPr>
            <p:spPr>
              <a:xfrm>
                <a:off x="3633890" y="4737305"/>
                <a:ext cx="4760534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What scares the heck out of plant breeders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FF0000"/>
                    </a:solidFill>
                  </a:rPr>
                  <a:t>Throwing away good lines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D9BCDFE-A34E-9B0C-C702-F10CEA7830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27780" y="2890543"/>
                <a:ext cx="1629869" cy="206222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Donut 15">
              <a:extLst>
                <a:ext uri="{FF2B5EF4-FFF2-40B4-BE49-F238E27FC236}">
                  <a16:creationId xmlns:a16="http://schemas.microsoft.com/office/drawing/2014/main" id="{0B5C99A6-FDCC-B98A-4C5D-A343A3A6AAD5}"/>
                </a:ext>
              </a:extLst>
            </p:cNvPr>
            <p:cNvSpPr/>
            <p:nvPr/>
          </p:nvSpPr>
          <p:spPr>
            <a:xfrm>
              <a:off x="2895116" y="1813937"/>
              <a:ext cx="1174034" cy="568724"/>
            </a:xfrm>
            <a:prstGeom prst="donut">
              <a:avLst>
                <a:gd name="adj" fmla="val 1044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15D2520-B741-B57F-6603-0F3674F232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02356" y="2467325"/>
              <a:ext cx="155293" cy="247043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548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0159 (1).jpg">
            <a:extLst>
              <a:ext uri="{FF2B5EF4-FFF2-40B4-BE49-F238E27FC236}">
                <a16:creationId xmlns:a16="http://schemas.microsoft.com/office/drawing/2014/main" id="{8724F1E8-CDBD-4A3D-4E6D-4733074E3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51" name="Picture 50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4689A898-8900-C8EB-A4E4-72E565C11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1413" y="185292"/>
            <a:ext cx="7074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Genomic selection in a hybrid crop: Sorghum</a:t>
            </a:r>
          </a:p>
        </p:txBody>
      </p:sp>
      <p:pic>
        <p:nvPicPr>
          <p:cNvPr id="81" name="Picture 80" descr="A diagram of a farm&#10;&#10;AI-generated content may be incorrect.">
            <a:extLst>
              <a:ext uri="{FF2B5EF4-FFF2-40B4-BE49-F238E27FC236}">
                <a16:creationId xmlns:a16="http://schemas.microsoft.com/office/drawing/2014/main" id="{7A997CB6-98A6-31CB-BB8F-0020BB1CFD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665" y="999065"/>
            <a:ext cx="9002669" cy="5943600"/>
          </a:xfrm>
          <a:prstGeom prst="rect">
            <a:avLst/>
          </a:prstGeom>
        </p:spPr>
      </p:pic>
      <p:pic>
        <p:nvPicPr>
          <p:cNvPr id="82" name="Picture 81" descr="A diagram of a farm&#10;&#10;AI-generated content may be incorrect.">
            <a:extLst>
              <a:ext uri="{FF2B5EF4-FFF2-40B4-BE49-F238E27FC236}">
                <a16:creationId xmlns:a16="http://schemas.microsoft.com/office/drawing/2014/main" id="{C568D9F2-4FD5-6C25-7838-7808D676A9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999065"/>
            <a:ext cx="4958533" cy="594360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8074B8BF-426F-05FA-432E-93623D2C02D4}"/>
              </a:ext>
            </a:extLst>
          </p:cNvPr>
          <p:cNvSpPr txBox="1"/>
          <p:nvPr/>
        </p:nvSpPr>
        <p:spPr>
          <a:xfrm>
            <a:off x="263804" y="5266267"/>
            <a:ext cx="5184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When do we genotype for genomic prediction?</a:t>
            </a:r>
          </a:p>
        </p:txBody>
      </p:sp>
    </p:spTree>
    <p:extLst>
      <p:ext uri="{BB962C8B-B14F-4D97-AF65-F5344CB8AC3E}">
        <p14:creationId xmlns:p14="http://schemas.microsoft.com/office/powerpoint/2010/main" val="140859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BBC802F-BF92-4502-57ED-AE3E62508B89}"/>
              </a:ext>
            </a:extLst>
          </p:cNvPr>
          <p:cNvGrpSpPr/>
          <p:nvPr/>
        </p:nvGrpSpPr>
        <p:grpSpPr>
          <a:xfrm>
            <a:off x="418677" y="1258932"/>
            <a:ext cx="5975095" cy="5094333"/>
            <a:chOff x="692550" y="763597"/>
            <a:chExt cx="5975095" cy="509433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AA3464-F7F0-90DB-6B5E-0636C282CCA9}"/>
                </a:ext>
              </a:extLst>
            </p:cNvPr>
            <p:cNvGrpSpPr/>
            <p:nvPr/>
          </p:nvGrpSpPr>
          <p:grpSpPr>
            <a:xfrm>
              <a:off x="692550" y="763597"/>
              <a:ext cx="5975095" cy="5094333"/>
              <a:chOff x="6549205" y="1397786"/>
              <a:chExt cx="5975095" cy="5094333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7CF083-30A9-54C4-9BC3-61FDD1D578A2}"/>
                  </a:ext>
                </a:extLst>
              </p:cNvPr>
              <p:cNvSpPr txBox="1"/>
              <p:nvPr/>
            </p:nvSpPr>
            <p:spPr>
              <a:xfrm>
                <a:off x="7395008" y="1397786"/>
                <a:ext cx="3627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i="1" dirty="0"/>
                  <a:t>i.e.</a:t>
                </a:r>
                <a:r>
                  <a:rPr lang="en-US" sz="2800" b="1" dirty="0"/>
                  <a:t>,</a:t>
                </a:r>
                <a:r>
                  <a:rPr lang="en-US" sz="2800" b="1" i="1" dirty="0"/>
                  <a:t> </a:t>
                </a:r>
                <a:r>
                  <a:rPr lang="en-US" sz="2800" b="1" dirty="0"/>
                  <a:t>Genomic Rejection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26A4603-0AEE-84C4-7C6E-01EC62F1826A}"/>
                  </a:ext>
                </a:extLst>
              </p:cNvPr>
              <p:cNvGrpSpPr/>
              <p:nvPr/>
            </p:nvGrpSpPr>
            <p:grpSpPr>
              <a:xfrm>
                <a:off x="6549205" y="2560816"/>
                <a:ext cx="5975095" cy="3931303"/>
                <a:chOff x="4479105" y="2274799"/>
                <a:chExt cx="5975095" cy="3931303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77805DC0-9872-47C3-ABE4-6BD37111DE8D}"/>
                    </a:ext>
                  </a:extLst>
                </p:cNvPr>
                <p:cNvGrpSpPr/>
                <p:nvPr/>
              </p:nvGrpSpPr>
              <p:grpSpPr>
                <a:xfrm>
                  <a:off x="4479105" y="2548501"/>
                  <a:ext cx="5975095" cy="3657601"/>
                  <a:chOff x="364476" y="4570817"/>
                  <a:chExt cx="5975095" cy="3657601"/>
                </a:xfrm>
              </p:grpSpPr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B2C62222-08B4-894E-26AD-FA0C92E5B61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364476" y="4570818"/>
                    <a:ext cx="5975095" cy="3657600"/>
                    <a:chOff x="201168" y="4558117"/>
                    <a:chExt cx="3485472" cy="2133600"/>
                  </a:xfrm>
                </p:grpSpPr>
                <p:pic>
                  <p:nvPicPr>
                    <p:cNvPr id="13" name="Picture 12" descr="A graph with green dots&#10;&#10;Description automatically generated">
                      <a:extLst>
                        <a:ext uri="{FF2B5EF4-FFF2-40B4-BE49-F238E27FC236}">
                          <a16:creationId xmlns:a16="http://schemas.microsoft.com/office/drawing/2014/main" id="{C0EE74D2-24DD-8A92-E97C-F2F9965C3CD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-973"/>
                    <a:stretch/>
                  </p:blipFill>
                  <p:spPr>
                    <a:xfrm>
                      <a:off x="201168" y="4558117"/>
                      <a:ext cx="3485472" cy="213360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4" name="Straight Connector 13">
                      <a:extLst>
                        <a:ext uri="{FF2B5EF4-FFF2-40B4-BE49-F238E27FC236}">
                          <a16:creationId xmlns:a16="http://schemas.microsoft.com/office/drawing/2014/main" id="{74AC437B-0A63-81DE-C124-D3911E210D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320976" y="4597155"/>
                      <a:ext cx="13791" cy="1835835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" name="Rectangle 14">
                      <a:extLst>
                        <a:ext uri="{FF2B5EF4-FFF2-40B4-BE49-F238E27FC236}">
                          <a16:creationId xmlns:a16="http://schemas.microsoft.com/office/drawing/2014/main" id="{1529B8F7-CAF2-333F-E96C-D28B0BCEE3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4767" y="4597155"/>
                      <a:ext cx="1339144" cy="1835835"/>
                    </a:xfrm>
                    <a:prstGeom prst="rect">
                      <a:avLst/>
                    </a:prstGeom>
                    <a:solidFill>
                      <a:srgbClr val="FF0000">
                        <a:alpha val="15423"/>
                      </a:srgbClr>
                    </a:solidFill>
                    <a:ln>
                      <a:noFill/>
                    </a:ln>
                    <a:effectLst>
                      <a:outerShdw blurRad="50800" dist="50800" dir="5400000" algn="ctr" rotWithShape="0">
                        <a:srgbClr val="000000">
                          <a:alpha val="43033"/>
                        </a:srgb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84F65484-0B94-9AC9-3DF7-78C6185BEDB3}"/>
                      </a:ext>
                    </a:extLst>
                  </p:cNvPr>
                  <p:cNvSpPr txBox="1"/>
                  <p:nvPr/>
                </p:nvSpPr>
                <p:spPr>
                  <a:xfrm>
                    <a:off x="1072214" y="4570817"/>
                    <a:ext cx="103372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i="1" dirty="0">
                        <a:solidFill>
                          <a:srgbClr val="FF0000"/>
                        </a:solidFill>
                      </a:rPr>
                      <a:t>r</a:t>
                    </a:r>
                    <a:r>
                      <a:rPr lang="en-US" sz="2000" dirty="0">
                        <a:solidFill>
                          <a:srgbClr val="FF0000"/>
                        </a:solidFill>
                      </a:rPr>
                      <a:t> = 0.39</a:t>
                    </a:r>
                  </a:p>
                </p:txBody>
              </p:sp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24D92D6-67C2-E587-0C98-7841ECC078BB}"/>
                    </a:ext>
                  </a:extLst>
                </p:cNvPr>
                <p:cNvSpPr txBox="1"/>
                <p:nvPr/>
              </p:nvSpPr>
              <p:spPr>
                <a:xfrm>
                  <a:off x="8108387" y="2274799"/>
                  <a:ext cx="16642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i="1" dirty="0">
                      <a:solidFill>
                        <a:srgbClr val="FF0000"/>
                      </a:solidFill>
                    </a:rPr>
                    <a:t>80</a:t>
                  </a:r>
                  <a:r>
                    <a:rPr lang="en-US" sz="2000" i="1" baseline="30000" dirty="0">
                      <a:solidFill>
                        <a:srgbClr val="FF0000"/>
                      </a:solidFill>
                    </a:rPr>
                    <a:t>th</a:t>
                  </a:r>
                  <a:r>
                    <a:rPr lang="en-US" sz="2000" i="1" dirty="0">
                      <a:solidFill>
                        <a:srgbClr val="FF0000"/>
                      </a:solidFill>
                    </a:rPr>
                    <a:t> perc</a:t>
                  </a:r>
                  <a:r>
                    <a:rPr lang="en-US" sz="2000" dirty="0">
                      <a:solidFill>
                        <a:srgbClr val="FF0000"/>
                      </a:solidFill>
                    </a:rPr>
                    <a:t> = 3.1</a:t>
                  </a:r>
                </a:p>
              </p:txBody>
            </p: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658537-E9E7-AB27-6D29-5527F369B8E4}"/>
                </a:ext>
              </a:extLst>
            </p:cNvPr>
            <p:cNvSpPr txBox="1"/>
            <p:nvPr/>
          </p:nvSpPr>
          <p:spPr>
            <a:xfrm>
              <a:off x="1066800" y="1832147"/>
              <a:ext cx="2114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Anthracnose rating (1-5)</a:t>
              </a:r>
            </a:p>
          </p:txBody>
        </p:sp>
      </p:grpSp>
      <p:pic>
        <p:nvPicPr>
          <p:cNvPr id="19" name="Picture 18" descr="IMG_0159 (1).jpg">
            <a:extLst>
              <a:ext uri="{FF2B5EF4-FFF2-40B4-BE49-F238E27FC236}">
                <a16:creationId xmlns:a16="http://schemas.microsoft.com/office/drawing/2014/main" id="{9C185F64-722E-21F6-03CF-E33AEA20A4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20" name="Picture 19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DD4CA775-7695-6F10-36C0-92874ACB75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CD9A886-78DF-E96B-815B-C81A7BD03F78}"/>
              </a:ext>
            </a:extLst>
          </p:cNvPr>
          <p:cNvSpPr txBox="1"/>
          <p:nvPr/>
        </p:nvSpPr>
        <p:spPr>
          <a:xfrm>
            <a:off x="1141413" y="185292"/>
            <a:ext cx="7012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Tandem Selection with Independent Culling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9FF54EC-99CE-540F-D0DB-B604C63DDB20}"/>
              </a:ext>
            </a:extLst>
          </p:cNvPr>
          <p:cNvGrpSpPr/>
          <p:nvPr/>
        </p:nvGrpSpPr>
        <p:grpSpPr>
          <a:xfrm>
            <a:off x="6957257" y="1765449"/>
            <a:ext cx="5101991" cy="4999102"/>
            <a:chOff x="2503064" y="1853102"/>
            <a:chExt cx="5101991" cy="4999102"/>
          </a:xfrm>
        </p:grpSpPr>
        <p:pic>
          <p:nvPicPr>
            <p:cNvPr id="23" name="Picture 22" descr="A collage of several images of different types of growth&#10;&#10;Description automatically generated">
              <a:extLst>
                <a:ext uri="{FF2B5EF4-FFF2-40B4-BE49-F238E27FC236}">
                  <a16:creationId xmlns:a16="http://schemas.microsoft.com/office/drawing/2014/main" id="{CACFF0E2-4D4A-86D5-F427-2C68EE8A3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03064" y="1957931"/>
              <a:ext cx="5029200" cy="4894273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6D6D4E2-2EAE-DB1E-4512-DEDA8A5412E8}"/>
                </a:ext>
              </a:extLst>
            </p:cNvPr>
            <p:cNvGrpSpPr/>
            <p:nvPr/>
          </p:nvGrpSpPr>
          <p:grpSpPr>
            <a:xfrm>
              <a:off x="5077431" y="2274424"/>
              <a:ext cx="2347303" cy="4045355"/>
              <a:chOff x="4155312" y="2517491"/>
              <a:chExt cx="1886672" cy="363167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7184015-0C11-F9D8-9072-7E604F98F2FD}"/>
                  </a:ext>
                </a:extLst>
              </p:cNvPr>
              <p:cNvSpPr/>
              <p:nvPr/>
            </p:nvSpPr>
            <p:spPr>
              <a:xfrm>
                <a:off x="4159594" y="2517491"/>
                <a:ext cx="1882390" cy="3631674"/>
              </a:xfrm>
              <a:prstGeom prst="rect">
                <a:avLst/>
              </a:prstGeom>
              <a:solidFill>
                <a:srgbClr val="FF0000">
                  <a:alpha val="15423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rgbClr val="000000">
                    <a:alpha val="43033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6F6E690-CF5C-DA28-46A7-9279F29991D1}"/>
                  </a:ext>
                </a:extLst>
              </p:cNvPr>
              <p:cNvCxnSpPr/>
              <p:nvPr/>
            </p:nvCxnSpPr>
            <p:spPr>
              <a:xfrm>
                <a:off x="4155312" y="2517491"/>
                <a:ext cx="0" cy="36316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F3E5047-1B5A-68EB-B213-4A217EFD78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2704" y="4051140"/>
              <a:ext cx="54864" cy="5486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EBD1885-DF1A-1975-56B5-08758D483EF2}"/>
                </a:ext>
              </a:extLst>
            </p:cNvPr>
            <p:cNvSpPr txBox="1"/>
            <p:nvPr/>
          </p:nvSpPr>
          <p:spPr>
            <a:xfrm>
              <a:off x="3383954" y="2252869"/>
              <a:ext cx="10337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rgbClr val="FF0000"/>
                  </a:solidFill>
                </a:rPr>
                <a:t>r</a:t>
              </a:r>
              <a:r>
                <a:rPr lang="en-US" sz="2000" dirty="0">
                  <a:solidFill>
                    <a:srgbClr val="FF0000"/>
                  </a:solidFill>
                </a:rPr>
                <a:t> = 0.64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A763134-CC7D-F360-2B28-A2B7C183382A}"/>
                </a:ext>
              </a:extLst>
            </p:cNvPr>
            <p:cNvSpPr txBox="1"/>
            <p:nvPr/>
          </p:nvSpPr>
          <p:spPr>
            <a:xfrm>
              <a:off x="4761007" y="1853102"/>
              <a:ext cx="28440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FF0000"/>
                  </a:solidFill>
                </a:rPr>
                <a:t>≤</a:t>
              </a:r>
              <a:r>
                <a:rPr lang="en-US" sz="2000" dirty="0">
                  <a:solidFill>
                    <a:srgbClr val="FF0000"/>
                  </a:solidFill>
                </a:rPr>
                <a:t> CSS ‘Launch’ (144.7 cm)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CA1E1F92-BE28-B64E-03A9-E83A2233881D}"/>
              </a:ext>
            </a:extLst>
          </p:cNvPr>
          <p:cNvSpPr/>
          <p:nvPr/>
        </p:nvSpPr>
        <p:spPr>
          <a:xfrm>
            <a:off x="6957257" y="1730296"/>
            <a:ext cx="421473" cy="470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91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IMG_0159 (1).jpg">
            <a:extLst>
              <a:ext uri="{FF2B5EF4-FFF2-40B4-BE49-F238E27FC236}">
                <a16:creationId xmlns:a16="http://schemas.microsoft.com/office/drawing/2014/main" id="{D956CC25-9C40-132D-F49B-A55A24465B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1105" name="TextBox 1104">
            <a:extLst>
              <a:ext uri="{FF2B5EF4-FFF2-40B4-BE49-F238E27FC236}">
                <a16:creationId xmlns:a16="http://schemas.microsoft.com/office/drawing/2014/main" id="{A7D73422-C196-2604-EA96-60A4106DDE68}"/>
              </a:ext>
            </a:extLst>
          </p:cNvPr>
          <p:cNvSpPr txBox="1"/>
          <p:nvPr/>
        </p:nvSpPr>
        <p:spPr>
          <a:xfrm>
            <a:off x="1045190" y="190092"/>
            <a:ext cx="8611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Garamond" panose="02020404030301010803" pitchFamily="18" charset="0"/>
                <a:cs typeface="Baghdad" pitchFamily="2" charset="-78"/>
              </a:rPr>
              <a:t>Clemson University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aramond" panose="02020404030301010803" pitchFamily="18" charset="0"/>
                <a:cs typeface="Baghdad" pitchFamily="2" charset="-78"/>
              </a:rPr>
              <a:t>Cereal Grains Breeding &amp; Genetics</a:t>
            </a:r>
          </a:p>
        </p:txBody>
      </p:sp>
      <p:pic>
        <p:nvPicPr>
          <p:cNvPr id="2" name="Picture 1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5B1DAE25-95C4-FC57-986E-1453816EE7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C0FAD8-525F-FA5C-2E7B-7B9F5DB5CC41}"/>
              </a:ext>
            </a:extLst>
          </p:cNvPr>
          <p:cNvSpPr txBox="1"/>
          <p:nvPr/>
        </p:nvSpPr>
        <p:spPr>
          <a:xfrm>
            <a:off x="942394" y="1356480"/>
            <a:ext cx="9015798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Garamond" panose="02020404030301010803" pitchFamily="18" charset="0"/>
              </a:rPr>
              <a:t>Stakeholder focused approach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dirty="0">
                <a:latin typeface="Garamond" panose="02020404030301010803" pitchFamily="18" charset="0"/>
              </a:rPr>
              <a:t>— a challenge/opportunity is reported from industry and then research aims are generated to address that challenge</a:t>
            </a:r>
          </a:p>
          <a:p>
            <a:endParaRPr lang="en-US" sz="20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How do we develop individualized schemes to: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sz="2000" dirty="0">
                <a:latin typeface="Garamond" panose="02020404030301010803" pitchFamily="18" charset="0"/>
              </a:rPr>
              <a:t>make genetic improvements within focal trait(s)?; and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sz="2000" dirty="0">
                <a:latin typeface="Garamond" panose="02020404030301010803" pitchFamily="18" charset="0"/>
              </a:rPr>
              <a:t>increase productivity across target environments?</a:t>
            </a:r>
          </a:p>
          <a:p>
            <a:pPr lvl="1"/>
            <a:endParaRPr lang="en-US" sz="1100" dirty="0">
              <a:latin typeface="Garamond" panose="02020404030301010803" pitchFamily="18" charset="0"/>
            </a:endParaRPr>
          </a:p>
          <a:p>
            <a:pPr marL="0" lvl="1"/>
            <a:r>
              <a:rPr lang="en-US" sz="2000" dirty="0">
                <a:latin typeface="Garamond" panose="02020404030301010803" pitchFamily="18" charset="0"/>
              </a:rPr>
              <a:t>No current “</a:t>
            </a:r>
            <a:r>
              <a:rPr lang="en-US" sz="2000" b="1" dirty="0">
                <a:latin typeface="Garamond" panose="02020404030301010803" pitchFamily="18" charset="0"/>
              </a:rPr>
              <a:t>one size fits all</a:t>
            </a:r>
            <a:r>
              <a:rPr lang="en-US" sz="2000" dirty="0">
                <a:latin typeface="Garamond" panose="02020404030301010803" pitchFamily="18" charset="0"/>
              </a:rPr>
              <a:t>” approach to crop improvement (</a:t>
            </a:r>
            <a:r>
              <a:rPr lang="en-US" dirty="0">
                <a:latin typeface="Garamond" panose="02020404030301010803" pitchFamily="18" charset="0"/>
              </a:rPr>
              <a:t>if there is, I haven’t found it</a:t>
            </a:r>
            <a:r>
              <a:rPr lang="en-US" sz="2000" dirty="0"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9" name="Picture 12" descr="33,483 Messy Tools Stock Photos, Pictures &amp; Royalty-Free Images - iStock">
            <a:extLst>
              <a:ext uri="{FF2B5EF4-FFF2-40B4-BE49-F238E27FC236}">
                <a16:creationId xmlns:a16="http://schemas.microsoft.com/office/drawing/2014/main" id="{57ADB6E9-3BB3-CEA8-1002-3F1DE4E77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316" y="4062698"/>
            <a:ext cx="3657600" cy="240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6AE6B9-FE2A-CC34-8410-467E79BA7B71}"/>
              </a:ext>
            </a:extLst>
          </p:cNvPr>
          <p:cNvSpPr txBox="1"/>
          <p:nvPr/>
        </p:nvSpPr>
        <p:spPr>
          <a:xfrm>
            <a:off x="4779165" y="4448685"/>
            <a:ext cx="40614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aramond" panose="02020404030301010803" pitchFamily="18" charset="0"/>
              </a:rPr>
              <a:t>Find the best set of tools for the job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Heritable?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Polygenic?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Markers?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Confounding traits?</a:t>
            </a:r>
          </a:p>
        </p:txBody>
      </p:sp>
    </p:spTree>
    <p:extLst>
      <p:ext uri="{BB962C8B-B14F-4D97-AF65-F5344CB8AC3E}">
        <p14:creationId xmlns:p14="http://schemas.microsoft.com/office/powerpoint/2010/main" val="1187399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C5CE3-C108-9FAC-405E-9CCE8B0A1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MG_0159 (1).jpg">
            <a:extLst>
              <a:ext uri="{FF2B5EF4-FFF2-40B4-BE49-F238E27FC236}">
                <a16:creationId xmlns:a16="http://schemas.microsoft.com/office/drawing/2014/main" id="{DF05B73D-6B63-8EE0-1392-A675920303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20" name="Picture 19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2A78182C-4460-9E88-8583-6A3114E912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A21CF47-4B71-51FA-1C24-EFB28473E1B6}"/>
              </a:ext>
            </a:extLst>
          </p:cNvPr>
          <p:cNvSpPr txBox="1"/>
          <p:nvPr/>
        </p:nvSpPr>
        <p:spPr>
          <a:xfrm>
            <a:off x="1141413" y="185292"/>
            <a:ext cx="7012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Tandem Selection with Independent Culling</a:t>
            </a:r>
          </a:p>
        </p:txBody>
      </p:sp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7C5C1520-7AB3-6F9E-EE17-0BCB5437DB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371600"/>
            <a:ext cx="10972800" cy="476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03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10086" y="1524990"/>
            <a:ext cx="525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Grain 2020 Greenhouse Nursery — Pee Dee REC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988862"/>
            <a:ext cx="3021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*including backcrosses</a:t>
            </a:r>
          </a:p>
        </p:txBody>
      </p:sp>
      <p:pic>
        <p:nvPicPr>
          <p:cNvPr id="8" name="Picture 7" descr="A close up of a flower garden&#10;&#10;Description automatically generated">
            <a:extLst>
              <a:ext uri="{FF2B5EF4-FFF2-40B4-BE49-F238E27FC236}">
                <a16:creationId xmlns:a16="http://schemas.microsoft.com/office/drawing/2014/main" id="{D71A289F-05D4-D644-B2C3-B0135F7D12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894322"/>
            <a:ext cx="9144000" cy="49636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015E26-58D3-974C-9920-FAC568513C6B}"/>
              </a:ext>
            </a:extLst>
          </p:cNvPr>
          <p:cNvSpPr/>
          <p:nvPr/>
        </p:nvSpPr>
        <p:spPr>
          <a:xfrm>
            <a:off x="4453130" y="6571488"/>
            <a:ext cx="3285745" cy="2865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www.youtube.com/watch?v=ICEMoje0zZo</a:t>
            </a:r>
            <a:endParaRPr lang="en-US" sz="1200" dirty="0"/>
          </a:p>
        </p:txBody>
      </p:sp>
      <p:pic>
        <p:nvPicPr>
          <p:cNvPr id="10" name="Picture 9" descr="IMG_0159 (1).jpg">
            <a:extLst>
              <a:ext uri="{FF2B5EF4-FFF2-40B4-BE49-F238E27FC236}">
                <a16:creationId xmlns:a16="http://schemas.microsoft.com/office/drawing/2014/main" id="{831152F4-0752-4679-9B2C-D0AEE8DA7F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11" name="Picture 10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576CA428-561B-45E7-2684-9EAC302145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1AEDC4-367E-2FC2-2779-2E088ADD7C49}"/>
              </a:ext>
            </a:extLst>
          </p:cNvPr>
          <p:cNvSpPr txBox="1"/>
          <p:nvPr/>
        </p:nvSpPr>
        <p:spPr>
          <a:xfrm>
            <a:off x="1141413" y="185292"/>
            <a:ext cx="985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Clemson Winter Small Grains: Crosses Made in the Greenhouse</a:t>
            </a:r>
          </a:p>
        </p:txBody>
      </p:sp>
    </p:spTree>
    <p:extLst>
      <p:ext uri="{BB962C8B-B14F-4D97-AF65-F5344CB8AC3E}">
        <p14:creationId xmlns:p14="http://schemas.microsoft.com/office/powerpoint/2010/main" val="1808956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766" y="1200755"/>
            <a:ext cx="519885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Crosses made in the field (paired rows)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Hybrid development (A x R)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Testcrosses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Sterilizations (A-lines)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Population development (B- and R-lines)</a:t>
            </a:r>
          </a:p>
        </p:txBody>
      </p:sp>
      <p:pic>
        <p:nvPicPr>
          <p:cNvPr id="7" name="Picture 6" descr="A group of people in a field&#10;&#10;Description automatically generated">
            <a:extLst>
              <a:ext uri="{FF2B5EF4-FFF2-40B4-BE49-F238E27FC236}">
                <a16:creationId xmlns:a16="http://schemas.microsoft.com/office/drawing/2014/main" id="{AE980F69-FCD6-D341-BA12-C93E883F24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0067"/>
            <a:ext cx="5779008" cy="3327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26" y="3110163"/>
            <a:ext cx="48898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Sorghum Winter Nursery — Puerto Vallarta (2020)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F665E-9452-BC44-BAF9-B8B3DE7B1C3F}"/>
              </a:ext>
            </a:extLst>
          </p:cNvPr>
          <p:cNvGrpSpPr/>
          <p:nvPr/>
        </p:nvGrpSpPr>
        <p:grpSpPr>
          <a:xfrm>
            <a:off x="720279" y="4438292"/>
            <a:ext cx="1070999" cy="832094"/>
            <a:chOff x="720276" y="4358126"/>
            <a:chExt cx="1070999" cy="832094"/>
          </a:xfrm>
        </p:grpSpPr>
        <p:sp>
          <p:nvSpPr>
            <p:cNvPr id="2" name="Donut 1">
              <a:extLst>
                <a:ext uri="{FF2B5EF4-FFF2-40B4-BE49-F238E27FC236}">
                  <a16:creationId xmlns:a16="http://schemas.microsoft.com/office/drawing/2014/main" id="{C6A7838A-D192-7240-8487-BFF8FCE8087C}"/>
                </a:ext>
              </a:extLst>
            </p:cNvPr>
            <p:cNvSpPr/>
            <p:nvPr/>
          </p:nvSpPr>
          <p:spPr>
            <a:xfrm>
              <a:off x="1024128" y="4690348"/>
              <a:ext cx="463296" cy="499872"/>
            </a:xfrm>
            <a:prstGeom prst="donut">
              <a:avLst>
                <a:gd name="adj" fmla="val 6313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55B6FF-7F79-AA4D-82FA-F0C132D9FB3A}"/>
                </a:ext>
              </a:extLst>
            </p:cNvPr>
            <p:cNvSpPr txBox="1"/>
            <p:nvPr/>
          </p:nvSpPr>
          <p:spPr>
            <a:xfrm>
              <a:off x="720276" y="4358126"/>
              <a:ext cx="10709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Where’s AJ?</a:t>
              </a:r>
            </a:p>
          </p:txBody>
        </p:sp>
      </p:grpSp>
      <p:pic>
        <p:nvPicPr>
          <p:cNvPr id="11" name="Picture 10" descr="A field of corn with red and white striped bags&#10;&#10;AI-generated content may be incorrect.">
            <a:extLst>
              <a:ext uri="{FF2B5EF4-FFF2-40B4-BE49-F238E27FC236}">
                <a16:creationId xmlns:a16="http://schemas.microsoft.com/office/drawing/2014/main" id="{48F7423C-1F68-F848-CC16-583A8D5119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734" y="2654802"/>
            <a:ext cx="5143500" cy="4182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78196A-2827-E8C5-FC14-567A6543DBD1}"/>
              </a:ext>
            </a:extLst>
          </p:cNvPr>
          <p:cNvSpPr txBox="1"/>
          <p:nvPr/>
        </p:nvSpPr>
        <p:spPr>
          <a:xfrm>
            <a:off x="8296907" y="2285470"/>
            <a:ext cx="35823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Sorghum </a:t>
            </a:r>
            <a:r>
              <a:rPr lang="en-US" dirty="0" err="1"/>
              <a:t>PopDev</a:t>
            </a:r>
            <a:r>
              <a:rPr lang="en-US" dirty="0"/>
              <a:t> — Florence (2024)</a:t>
            </a:r>
          </a:p>
        </p:txBody>
      </p:sp>
      <p:pic>
        <p:nvPicPr>
          <p:cNvPr id="13" name="Picture 12" descr="IMG_0159 (1).jpg">
            <a:extLst>
              <a:ext uri="{FF2B5EF4-FFF2-40B4-BE49-F238E27FC236}">
                <a16:creationId xmlns:a16="http://schemas.microsoft.com/office/drawing/2014/main" id="{6171F67F-93DC-C8D6-B216-799B7D948E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14" name="Picture 13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BAA83DF9-FADD-4982-B74E-DAA56DD5CE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7852A6-1C8F-B39D-A706-2178AC34F52E}"/>
              </a:ext>
            </a:extLst>
          </p:cNvPr>
          <p:cNvSpPr txBox="1"/>
          <p:nvPr/>
        </p:nvSpPr>
        <p:spPr>
          <a:xfrm>
            <a:off x="1141413" y="185292"/>
            <a:ext cx="8639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Clemson Sorghum Breeding: Crosses Made in the Field</a:t>
            </a:r>
          </a:p>
        </p:txBody>
      </p:sp>
    </p:spTree>
    <p:extLst>
      <p:ext uri="{BB962C8B-B14F-4D97-AF65-F5344CB8AC3E}">
        <p14:creationId xmlns:p14="http://schemas.microsoft.com/office/powerpoint/2010/main" val="30121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7812" y="984562"/>
            <a:ext cx="9144000" cy="7027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Arial"/>
                <a:cs typeface="Arial"/>
              </a:rPr>
              <a:t>Use second location to get </a:t>
            </a:r>
            <a:r>
              <a:rPr lang="en-US" sz="2400" b="1" u="sng" dirty="0">
                <a:latin typeface="Arial"/>
                <a:cs typeface="Arial"/>
              </a:rPr>
              <a:t>two growing seasons</a:t>
            </a:r>
            <a:r>
              <a:rPr lang="en-US" sz="2400" dirty="0">
                <a:latin typeface="Arial"/>
                <a:cs typeface="Arial"/>
              </a:rPr>
              <a:t> per year</a:t>
            </a:r>
          </a:p>
        </p:txBody>
      </p:sp>
      <p:pic>
        <p:nvPicPr>
          <p:cNvPr id="4" name="Picture 3" descr="IMG_1267 (1)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812" y="1564528"/>
            <a:ext cx="9144000" cy="195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13357" y="1564528"/>
            <a:ext cx="2147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Puerto Vallarta, Mexico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951514"/>
            <a:ext cx="4572000" cy="29064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9066" y="3489852"/>
            <a:ext cx="2773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Sorghum — Tropical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3515251"/>
            <a:ext cx="3469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Small Grain — Temperate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659" y="3950208"/>
            <a:ext cx="4307840" cy="29077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85588" y="4619828"/>
            <a:ext cx="863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 Narrow"/>
                <a:cs typeface="Arial Narrow"/>
              </a:rPr>
              <a:t>Aberdeen</a:t>
            </a:r>
          </a:p>
        </p:txBody>
      </p:sp>
      <p:sp>
        <p:nvSpPr>
          <p:cNvPr id="15" name="Teardrop 14"/>
          <p:cNvSpPr>
            <a:spLocks noChangeAspect="1"/>
          </p:cNvSpPr>
          <p:nvPr/>
        </p:nvSpPr>
        <p:spPr>
          <a:xfrm rot="7998546">
            <a:off x="9654238" y="5399225"/>
            <a:ext cx="137160" cy="137160"/>
          </a:xfrm>
          <a:prstGeom prst="teardrop">
            <a:avLst>
              <a:gd name="adj" fmla="val 18119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722818" y="5370860"/>
            <a:ext cx="754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You are</a:t>
            </a:r>
          </a:p>
          <a:p>
            <a:pPr algn="ctr"/>
            <a:r>
              <a:rPr lang="en-US" sz="1400" b="1" dirty="0"/>
              <a:t>here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F7E55A-BEDE-3247-8679-31C74C222099}"/>
              </a:ext>
            </a:extLst>
          </p:cNvPr>
          <p:cNvGrpSpPr>
            <a:grpSpLocks noChangeAspect="1"/>
          </p:cNvGrpSpPr>
          <p:nvPr/>
        </p:nvGrpSpPr>
        <p:grpSpPr>
          <a:xfrm>
            <a:off x="1576767" y="1539955"/>
            <a:ext cx="935997" cy="740575"/>
            <a:chOff x="3755136" y="4728866"/>
            <a:chExt cx="2250948" cy="178098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167E5F3-A3E1-624E-9CF4-C39D117A2211}"/>
                </a:ext>
              </a:extLst>
            </p:cNvPr>
            <p:cNvGrpSpPr/>
            <p:nvPr/>
          </p:nvGrpSpPr>
          <p:grpSpPr>
            <a:xfrm>
              <a:off x="3755136" y="4728866"/>
              <a:ext cx="2250948" cy="1574396"/>
              <a:chOff x="4962144" y="2217314"/>
              <a:chExt cx="2250948" cy="157439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4C9342F-C002-994C-A6F9-2B9DDED6D7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62144" y="2438398"/>
                <a:ext cx="2170176" cy="1353312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F8CA09DD-CB0F-4E49-A0FC-DFB00D18E00D}"/>
                      </a:ext>
                    </a:extLst>
                  </p:cNvPr>
                  <p:cNvSpPr txBox="1"/>
                  <p:nvPr/>
                </p:nvSpPr>
                <p:spPr>
                  <a:xfrm>
                    <a:off x="6292824" y="2217314"/>
                    <a:ext cx="920268" cy="88819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oMath>
                      </m:oMathPara>
                    </a14:m>
                    <a:endPara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04B84456-F667-F948-A655-D47EA42FCC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92824" y="2217314"/>
                    <a:ext cx="920268" cy="88819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E2F4FE-0A7C-A649-A051-7901A6C80908}"/>
                </a:ext>
              </a:extLst>
            </p:cNvPr>
            <p:cNvSpPr txBox="1"/>
            <p:nvPr/>
          </p:nvSpPr>
          <p:spPr>
            <a:xfrm>
              <a:off x="5563497" y="5880713"/>
              <a:ext cx="361815" cy="6291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          </a:t>
              </a:r>
            </a:p>
          </p:txBody>
        </p:sp>
      </p:grpSp>
      <p:sp>
        <p:nvSpPr>
          <p:cNvPr id="22" name="Donut 21">
            <a:extLst>
              <a:ext uri="{FF2B5EF4-FFF2-40B4-BE49-F238E27FC236}">
                <a16:creationId xmlns:a16="http://schemas.microsoft.com/office/drawing/2014/main" id="{38E1A33E-8C4F-4044-AF5B-58C8D11318EF}"/>
              </a:ext>
            </a:extLst>
          </p:cNvPr>
          <p:cNvSpPr/>
          <p:nvPr/>
        </p:nvSpPr>
        <p:spPr>
          <a:xfrm>
            <a:off x="2105321" y="1928891"/>
            <a:ext cx="304800" cy="310894"/>
          </a:xfrm>
          <a:prstGeom prst="donut">
            <a:avLst>
              <a:gd name="adj" fmla="val 8805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07111C-6C60-57AC-1265-0793EFE0477B}"/>
              </a:ext>
            </a:extLst>
          </p:cNvPr>
          <p:cNvGrpSpPr/>
          <p:nvPr/>
        </p:nvGrpSpPr>
        <p:grpSpPr>
          <a:xfrm>
            <a:off x="6707457" y="4333739"/>
            <a:ext cx="838691" cy="329465"/>
            <a:chOff x="5183454" y="4333736"/>
            <a:chExt cx="838691" cy="3294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15105A-E492-CF9C-D28B-9C62A4D8481F}"/>
                </a:ext>
              </a:extLst>
            </p:cNvPr>
            <p:cNvSpPr txBox="1"/>
            <p:nvPr/>
          </p:nvSpPr>
          <p:spPr>
            <a:xfrm>
              <a:off x="5183454" y="4333736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 Narrow"/>
                  <a:cs typeface="Arial Narrow"/>
                </a:rPr>
                <a:t>Bozeman</a:t>
              </a:r>
            </a:p>
          </p:txBody>
        </p:sp>
        <p:sp>
          <p:nvSpPr>
            <p:cNvPr id="23" name="5-Point Star 22">
              <a:extLst>
                <a:ext uri="{FF2B5EF4-FFF2-40B4-BE49-F238E27FC236}">
                  <a16:creationId xmlns:a16="http://schemas.microsoft.com/office/drawing/2014/main" id="{2326C992-9936-EB96-5B83-DD60C50C72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84985" y="4526041"/>
              <a:ext cx="137160" cy="13716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01CFD8-D25B-EF5C-B46A-DBA9F271DCEB}"/>
              </a:ext>
            </a:extLst>
          </p:cNvPr>
          <p:cNvGrpSpPr/>
          <p:nvPr/>
        </p:nvGrpSpPr>
        <p:grpSpPr>
          <a:xfrm>
            <a:off x="6848946" y="4936250"/>
            <a:ext cx="1047967" cy="307777"/>
            <a:chOff x="4974178" y="4358243"/>
            <a:chExt cx="1047967" cy="30777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8D6E66-FDF1-5709-A4A7-B00208442E4F}"/>
                </a:ext>
              </a:extLst>
            </p:cNvPr>
            <p:cNvSpPr txBox="1"/>
            <p:nvPr/>
          </p:nvSpPr>
          <p:spPr>
            <a:xfrm>
              <a:off x="4974178" y="4358243"/>
              <a:ext cx="10054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 Narrow"/>
                  <a:cs typeface="Arial Narrow"/>
                </a:rPr>
                <a:t>Fort Collins</a:t>
              </a:r>
            </a:p>
          </p:txBody>
        </p:sp>
        <p:sp>
          <p:nvSpPr>
            <p:cNvPr id="27" name="5-Point Star 26">
              <a:extLst>
                <a:ext uri="{FF2B5EF4-FFF2-40B4-BE49-F238E27FC236}">
                  <a16:creationId xmlns:a16="http://schemas.microsoft.com/office/drawing/2014/main" id="{C8E0BDF0-5338-830F-26CB-B7E610F72C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84985" y="4526041"/>
              <a:ext cx="137160" cy="13716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IMG_0159 (1).jpg">
            <a:extLst>
              <a:ext uri="{FF2B5EF4-FFF2-40B4-BE49-F238E27FC236}">
                <a16:creationId xmlns:a16="http://schemas.microsoft.com/office/drawing/2014/main" id="{18505BC1-11CF-EB39-3D15-EA853FAB8E1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28" name="Picture 27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54A9D301-10F6-9F63-0BF2-4EE02D5A6BC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03A1C1E-8429-23DF-18E1-5F432434931E}"/>
              </a:ext>
            </a:extLst>
          </p:cNvPr>
          <p:cNvSpPr txBox="1"/>
          <p:nvPr/>
        </p:nvSpPr>
        <p:spPr>
          <a:xfrm>
            <a:off x="1141413" y="185292"/>
            <a:ext cx="8840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Shuttle Breeding: Testcross</a:t>
            </a:r>
            <a:r>
              <a:rPr lang="en-US" sz="2800" b="1" dirty="0">
                <a:latin typeface="Garamond" panose="02020404030301010803" pitchFamily="18" charset="0"/>
                <a:cs typeface="Arial"/>
              </a:rPr>
              <a:t> or Advance New Populations</a:t>
            </a:r>
          </a:p>
        </p:txBody>
      </p:sp>
    </p:spTree>
    <p:extLst>
      <p:ext uri="{BB962C8B-B14F-4D97-AF65-F5344CB8AC3E}">
        <p14:creationId xmlns:p14="http://schemas.microsoft.com/office/powerpoint/2010/main" val="2993232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.S. Wheat &amp; Barley Scab Initiative (USWBSI)">
            <a:extLst>
              <a:ext uri="{FF2B5EF4-FFF2-40B4-BE49-F238E27FC236}">
                <a16:creationId xmlns:a16="http://schemas.microsoft.com/office/drawing/2014/main" id="{32FF9AB4-8CB2-4E45-AC09-BC3824E8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8239" y="5856461"/>
            <a:ext cx="685800" cy="79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D6ED10D-942B-D445-99E7-2947B1EE9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254008"/>
              </p:ext>
            </p:extLst>
          </p:nvPr>
        </p:nvGraphicFramePr>
        <p:xfrm>
          <a:off x="5940039" y="1111713"/>
          <a:ext cx="4208719" cy="2467807"/>
        </p:xfrm>
        <a:graphic>
          <a:graphicData uri="http://schemas.openxmlformats.org/drawingml/2006/table">
            <a:tbl>
              <a:tblPr/>
              <a:tblGrid>
                <a:gridCol w="1465519">
                  <a:extLst>
                    <a:ext uri="{9D8B030D-6E8A-4147-A177-3AD203B41FA5}">
                      <a16:colId xmlns:a16="http://schemas.microsoft.com/office/drawing/2014/main" val="2029741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3208124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049478240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Wheat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Sorghum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58118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Dominant species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F. </a:t>
                      </a:r>
                      <a:r>
                        <a:rPr lang="en-US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graminearum</a:t>
                      </a:r>
                      <a:endParaRPr lang="en-US" sz="1400" i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F. verticillioides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95994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Dominant toxin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deoxynivalenol</a:t>
                      </a: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fumonisin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aseline="-25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44141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threshold</a:t>
                      </a:r>
                      <a:r>
                        <a:rPr lang="en-US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ppm</a:t>
                      </a: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ppm</a:t>
                      </a: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263404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Swine threshold</a:t>
                      </a:r>
                      <a:r>
                        <a:rPr lang="en-US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ppm</a:t>
                      </a: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ppm</a:t>
                      </a: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7622"/>
                  </a:ext>
                </a:extLst>
              </a:tr>
              <a:tr h="410407">
                <a:tc gridSpan="3"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1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Source:  U.S. Food &amp; Drug Administration (2010: DON; 2001: FB</a:t>
                      </a:r>
                      <a:r>
                        <a:rPr lang="en-US" sz="1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5114" marR="5114" marT="5114" marB="2454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8" marR="6818" marT="6818" marB="3272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8" marR="6818" marT="6818" marB="3272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02958"/>
                  </a:ext>
                </a:extLst>
              </a:tr>
            </a:tbl>
          </a:graphicData>
        </a:graphic>
      </p:graphicFrame>
      <p:pic>
        <p:nvPicPr>
          <p:cNvPr id="1026" name="Picture 2" descr="Humidity | atmosphere | Britannica">
            <a:extLst>
              <a:ext uri="{FF2B5EF4-FFF2-40B4-BE49-F238E27FC236}">
                <a16:creationId xmlns:a16="http://schemas.microsoft.com/office/drawing/2014/main" id="{87BFCA00-2F09-4D4B-9052-CA3D5E4DA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9459" y="1111709"/>
            <a:ext cx="3587877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091950A5-8865-5950-E555-EA10A55DFE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68435" y="3057928"/>
            <a:ext cx="2743200" cy="4064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4E1E8D-7FFF-039B-08DD-C21A520DB6D4}"/>
              </a:ext>
            </a:extLst>
          </p:cNvPr>
          <p:cNvSpPr txBox="1"/>
          <p:nvPr/>
        </p:nvSpPr>
        <p:spPr>
          <a:xfrm>
            <a:off x="3809999" y="646259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https://www.wheatscab.psu.edu/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D1F82A-2EC1-E2F9-DA84-D1E4F1EF8851}"/>
              </a:ext>
            </a:extLst>
          </p:cNvPr>
          <p:cNvSpPr txBox="1"/>
          <p:nvPr/>
        </p:nvSpPr>
        <p:spPr>
          <a:xfrm>
            <a:off x="8189541" y="4766763"/>
            <a:ext cx="1777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FHB risk forecast</a:t>
            </a:r>
          </a:p>
          <a:p>
            <a:r>
              <a:rPr lang="en-US" dirty="0"/>
              <a:t>April 7, 2025</a:t>
            </a:r>
          </a:p>
        </p:txBody>
      </p:sp>
      <p:pic>
        <p:nvPicPr>
          <p:cNvPr id="4" name="Picture 3" descr="IMG_0159 (1).jpg">
            <a:extLst>
              <a:ext uri="{FF2B5EF4-FFF2-40B4-BE49-F238E27FC236}">
                <a16:creationId xmlns:a16="http://schemas.microsoft.com/office/drawing/2014/main" id="{3FCDD4EB-5325-6B5B-8024-3FB4546CE0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9" name="Picture 8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5D6C20C4-F866-2381-DE0B-86F3C12F9DE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0EAAA-12D9-8C4D-9C0F-9A889CCD601B}"/>
              </a:ext>
            </a:extLst>
          </p:cNvPr>
          <p:cNvSpPr txBox="1"/>
          <p:nvPr/>
        </p:nvSpPr>
        <p:spPr>
          <a:xfrm>
            <a:off x="1431241" y="204214"/>
            <a:ext cx="6920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Dedicated disease screening in cereal grains</a:t>
            </a:r>
            <a:endParaRPr lang="en-US" sz="2800" b="1" dirty="0">
              <a:latin typeface="Garamond" panose="02020404030301010803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450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outdoor&#10;&#10;Description automatically generated">
            <a:extLst>
              <a:ext uri="{FF2B5EF4-FFF2-40B4-BE49-F238E27FC236}">
                <a16:creationId xmlns:a16="http://schemas.microsoft.com/office/drawing/2014/main" id="{228A8202-1E23-2C45-A4DE-056D1F4475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5400000">
            <a:off x="1368163" y="-281216"/>
            <a:ext cx="2930172" cy="5486400"/>
          </a:xfrm>
          <a:prstGeom prst="rect">
            <a:avLst/>
          </a:prstGeom>
        </p:spPr>
      </p:pic>
      <p:pic>
        <p:nvPicPr>
          <p:cNvPr id="5" name="Picture 4" descr="IMG_5529.jpg">
            <a:extLst>
              <a:ext uri="{FF2B5EF4-FFF2-40B4-BE49-F238E27FC236}">
                <a16:creationId xmlns:a16="http://schemas.microsoft.com/office/drawing/2014/main" id="{DAF754EA-5910-0240-9CFC-34A84DF1F3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6162509" y="1095053"/>
            <a:ext cx="5288922" cy="5486400"/>
          </a:xfrm>
          <a:prstGeom prst="rect">
            <a:avLst/>
          </a:prstGeom>
        </p:spPr>
      </p:pic>
      <p:pic>
        <p:nvPicPr>
          <p:cNvPr id="7" name="Picture 6" descr="A picture containing building, arch, close&#10;&#10;Description automatically generated">
            <a:extLst>
              <a:ext uri="{FF2B5EF4-FFF2-40B4-BE49-F238E27FC236}">
                <a16:creationId xmlns:a16="http://schemas.microsoft.com/office/drawing/2014/main" id="{D003BB2E-B7F5-C14C-B24E-4AD756957C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96" y="4010650"/>
            <a:ext cx="2700423" cy="2651760"/>
          </a:xfrm>
          <a:prstGeom prst="rect">
            <a:avLst/>
          </a:prstGeom>
        </p:spPr>
      </p:pic>
      <p:pic>
        <p:nvPicPr>
          <p:cNvPr id="9" name="Picture 8" descr="A container of food&#10;&#10;Description automatically generated with low confidence">
            <a:extLst>
              <a:ext uri="{FF2B5EF4-FFF2-40B4-BE49-F238E27FC236}">
                <a16:creationId xmlns:a16="http://schemas.microsoft.com/office/drawing/2014/main" id="{8EDC62D2-D55B-0947-BF28-8F7CD7DE67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059596" y="4010650"/>
            <a:ext cx="2516853" cy="26517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75CD92-C30E-8E40-9D0C-52D8E10568E8}"/>
              </a:ext>
            </a:extLst>
          </p:cNvPr>
          <p:cNvSpPr txBox="1"/>
          <p:nvPr/>
        </p:nvSpPr>
        <p:spPr>
          <a:xfrm>
            <a:off x="156145" y="4009568"/>
            <a:ext cx="1853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F. </a:t>
            </a:r>
            <a:r>
              <a:rPr lang="en-US" sz="1400" i="1" dirty="0" err="1">
                <a:solidFill>
                  <a:schemeClr val="bg1"/>
                </a:solidFill>
              </a:rPr>
              <a:t>graminearum</a:t>
            </a:r>
            <a:r>
              <a:rPr lang="en-US" sz="1400" dirty="0">
                <a:solidFill>
                  <a:schemeClr val="bg1"/>
                </a:solidFill>
              </a:rPr>
              <a:t> spores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3573B8-B833-1E4D-AF44-86EB885A7510}"/>
              </a:ext>
            </a:extLst>
          </p:cNvPr>
          <p:cNvSpPr txBox="1"/>
          <p:nvPr/>
        </p:nvSpPr>
        <p:spPr>
          <a:xfrm>
            <a:off x="3043705" y="3994148"/>
            <a:ext cx="188385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Scabby maize inoculum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56A1E7-21D2-C34E-80E9-1774880F86DE}"/>
              </a:ext>
            </a:extLst>
          </p:cNvPr>
          <p:cNvSpPr txBox="1"/>
          <p:nvPr/>
        </p:nvSpPr>
        <p:spPr>
          <a:xfrm>
            <a:off x="115829" y="1017883"/>
            <a:ext cx="20297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Mist-irrigated wheat scab nursery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86CE11-5274-E64A-8621-EEC07582F773}"/>
              </a:ext>
            </a:extLst>
          </p:cNvPr>
          <p:cNvSpPr txBox="1"/>
          <p:nvPr/>
        </p:nvSpPr>
        <p:spPr>
          <a:xfrm>
            <a:off x="6157492" y="1095053"/>
            <a:ext cx="433439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Wheat spikes with Fusarium head blight (FHB) symptoms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3F7E6-2A87-C178-D137-146A35DF6215}"/>
              </a:ext>
            </a:extLst>
          </p:cNvPr>
          <p:cNvSpPr txBox="1"/>
          <p:nvPr/>
        </p:nvSpPr>
        <p:spPr>
          <a:xfrm>
            <a:off x="2332023" y="-818648"/>
            <a:ext cx="5900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/>
                <a:cs typeface="Calibri"/>
              </a:rPr>
              <a:t>FHB inoculated nursery in Florence, SC</a:t>
            </a:r>
            <a:endParaRPr lang="en-US" sz="2800" b="1" dirty="0">
              <a:latin typeface="Arial"/>
              <a:cs typeface="Arial"/>
            </a:endParaRPr>
          </a:p>
        </p:txBody>
      </p:sp>
      <p:pic>
        <p:nvPicPr>
          <p:cNvPr id="10" name="Picture 9" descr="IMG_0159 (1).jpg">
            <a:extLst>
              <a:ext uri="{FF2B5EF4-FFF2-40B4-BE49-F238E27FC236}">
                <a16:creationId xmlns:a16="http://schemas.microsoft.com/office/drawing/2014/main" id="{227922D3-18CC-6BCC-F3F0-9CC8375BBC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11" name="Picture 10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0C1A7842-6D06-CBC3-99AC-B533CC788A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C27E10-AA82-43CD-A365-97B344E5B0E1}"/>
              </a:ext>
            </a:extLst>
          </p:cNvPr>
          <p:cNvSpPr txBox="1"/>
          <p:nvPr/>
        </p:nvSpPr>
        <p:spPr>
          <a:xfrm>
            <a:off x="1135844" y="195590"/>
            <a:ext cx="1064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Garamond" panose="02020404030301010803" pitchFamily="18" charset="0"/>
              </a:rPr>
              <a:t>Fusarium</a:t>
            </a:r>
            <a:r>
              <a:rPr lang="en-US" sz="2800" b="1" dirty="0">
                <a:latin typeface="Garamond" panose="02020404030301010803" pitchFamily="18" charset="0"/>
              </a:rPr>
              <a:t> head blight (FHB) nursery — Florence, SC</a:t>
            </a:r>
          </a:p>
        </p:txBody>
      </p:sp>
      <p:pic>
        <p:nvPicPr>
          <p:cNvPr id="3" name="Picture 2" descr="U.S. Wheat &amp; Barley Scab Initiative (USWBSI)">
            <a:extLst>
              <a:ext uri="{FF2B5EF4-FFF2-40B4-BE49-F238E27FC236}">
                <a16:creationId xmlns:a16="http://schemas.microsoft.com/office/drawing/2014/main" id="{02B223BF-7C5B-AB47-B4D3-7B61D1B39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0375" y="60840"/>
            <a:ext cx="685800" cy="79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479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>
            <a:extLst>
              <a:ext uri="{FF2B5EF4-FFF2-40B4-BE49-F238E27FC236}">
                <a16:creationId xmlns:a16="http://schemas.microsoft.com/office/drawing/2014/main" id="{57FFCCC1-D0B1-2845-8787-B854E25C2A57}"/>
              </a:ext>
            </a:extLst>
          </p:cNvPr>
          <p:cNvSpPr/>
          <p:nvPr/>
        </p:nvSpPr>
        <p:spPr>
          <a:xfrm>
            <a:off x="7706280" y="3337404"/>
            <a:ext cx="2431800" cy="2190960"/>
          </a:xfrm>
          <a:prstGeom prst="rect">
            <a:avLst/>
          </a:prstGeom>
          <a:noFill/>
          <a:ln w="6480">
            <a:solidFill>
              <a:schemeClr val="tx1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AC362D8D-3503-C849-8338-55C3E3FF034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927680" y="3678684"/>
            <a:ext cx="1965600" cy="1455120"/>
          </a:xfrm>
          <a:prstGeom prst="rect">
            <a:avLst/>
          </a:prstGeom>
          <a:ln w="12600">
            <a:noFill/>
          </a:ln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57987E28-D2DB-0D45-A7B8-9E6298589960}"/>
              </a:ext>
            </a:extLst>
          </p:cNvPr>
          <p:cNvSpPr/>
          <p:nvPr/>
        </p:nvSpPr>
        <p:spPr>
          <a:xfrm>
            <a:off x="4882080" y="3346764"/>
            <a:ext cx="2547720" cy="1173600"/>
          </a:xfrm>
          <a:prstGeom prst="rect">
            <a:avLst/>
          </a:prstGeom>
          <a:solidFill>
            <a:schemeClr val="tx1"/>
          </a:solidFill>
          <a:ln w="12600">
            <a:solidFill>
              <a:schemeClr val="tx1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34BE5980-8E66-BA4E-9390-895DA4C4A919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68120" y="3431004"/>
            <a:ext cx="262080" cy="47376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2E692515-F2EA-184A-BDB1-3AFBCFD438E3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304720" y="3431004"/>
            <a:ext cx="262080" cy="47376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6B3CEC94-3F77-7C4F-9535-4CFB6F1419A5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656440" y="3431004"/>
            <a:ext cx="262080" cy="47376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59C24574-5E91-AF46-A1C5-F6333CB085C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990520" y="3433164"/>
            <a:ext cx="262080" cy="47376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AE7F67B5-9C80-B141-A220-17CAFE2529A5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324960" y="3431004"/>
            <a:ext cx="262080" cy="47376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86FBA7A0-42A2-D248-B681-03DA61144F3B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651120" y="3431004"/>
            <a:ext cx="262080" cy="47376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F4F24247-6421-1545-B91B-8E511C626309}"/>
              </a:ext>
            </a:extLst>
          </p:cNvPr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006080" y="3433164"/>
            <a:ext cx="262080" cy="47376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E875E7A4-D7F8-8440-BFFD-00BEF2CE7401}"/>
              </a:ext>
            </a:extLst>
          </p:cNvPr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24920" y="3958404"/>
            <a:ext cx="340560" cy="45684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280CAB61-56DE-F346-B80C-8066BEBD9195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265120" y="3958404"/>
            <a:ext cx="340560" cy="45684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E238A7A4-7E23-EB48-9557-AB3A9A516D4E}"/>
              </a:ext>
            </a:extLst>
          </p:cNvPr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611440" y="3958404"/>
            <a:ext cx="340560" cy="45684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36D632CB-62D8-F447-9E96-8FFC2C291514}"/>
              </a:ext>
            </a:extLst>
          </p:cNvPr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952360" y="3958404"/>
            <a:ext cx="340560" cy="45684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60F7233-7D07-F44F-875E-52E4E07D187C}"/>
              </a:ext>
            </a:extLst>
          </p:cNvPr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293280" y="3958404"/>
            <a:ext cx="340560" cy="45684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20" name="Picture 21">
            <a:extLst>
              <a:ext uri="{FF2B5EF4-FFF2-40B4-BE49-F238E27FC236}">
                <a16:creationId xmlns:a16="http://schemas.microsoft.com/office/drawing/2014/main" id="{CAB1FDDA-FD38-EF40-9086-74F1F005DE40}"/>
              </a:ext>
            </a:extLst>
          </p:cNvPr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629880" y="3958404"/>
            <a:ext cx="340560" cy="45684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21" name="Picture 22">
            <a:extLst>
              <a:ext uri="{FF2B5EF4-FFF2-40B4-BE49-F238E27FC236}">
                <a16:creationId xmlns:a16="http://schemas.microsoft.com/office/drawing/2014/main" id="{F402765E-2A42-3B47-AEE3-DCA725D6306F}"/>
              </a:ext>
            </a:extLst>
          </p:cNvPr>
          <p:cNvPicPr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971160" y="3958404"/>
            <a:ext cx="340560" cy="45684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22" name="Picture 23">
            <a:extLst>
              <a:ext uri="{FF2B5EF4-FFF2-40B4-BE49-F238E27FC236}">
                <a16:creationId xmlns:a16="http://schemas.microsoft.com/office/drawing/2014/main" id="{E9B3A438-66EB-174A-94BA-A7C6CC38ADE5}"/>
              </a:ext>
            </a:extLst>
          </p:cNvPr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892880" y="4511364"/>
            <a:ext cx="2530080" cy="1017000"/>
          </a:xfrm>
          <a:prstGeom prst="rect">
            <a:avLst/>
          </a:prstGeom>
          <a:ln w="6480">
            <a:solidFill>
              <a:schemeClr val="tx1"/>
            </a:solidFill>
            <a:round/>
          </a:ln>
        </p:spPr>
      </p:pic>
      <p:pic>
        <p:nvPicPr>
          <p:cNvPr id="23" name="Picture 28">
            <a:extLst>
              <a:ext uri="{FF2B5EF4-FFF2-40B4-BE49-F238E27FC236}">
                <a16:creationId xmlns:a16="http://schemas.microsoft.com/office/drawing/2014/main" id="{37AC3E2A-C74A-B046-B1AC-21CCDC88A28E}"/>
              </a:ext>
            </a:extLst>
          </p:cNvPr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3"/>
          <a:stretch/>
        </p:blipFill>
        <p:spPr>
          <a:xfrm>
            <a:off x="1959240" y="3365484"/>
            <a:ext cx="2639880" cy="2174040"/>
          </a:xfrm>
          <a:prstGeom prst="rect">
            <a:avLst/>
          </a:prstGeom>
          <a:ln w="12600">
            <a:solidFill>
              <a:srgbClr val="000000"/>
            </a:solidFill>
            <a:round/>
          </a:ln>
        </p:spPr>
      </p:pic>
      <p:sp>
        <p:nvSpPr>
          <p:cNvPr id="24" name="CustomShape 4">
            <a:extLst>
              <a:ext uri="{FF2B5EF4-FFF2-40B4-BE49-F238E27FC236}">
                <a16:creationId xmlns:a16="http://schemas.microsoft.com/office/drawing/2014/main" id="{243A8C42-BF39-A84B-8BBA-F7A1E086DE10}"/>
              </a:ext>
            </a:extLst>
          </p:cNvPr>
          <p:cNvSpPr/>
          <p:nvPr/>
        </p:nvSpPr>
        <p:spPr>
          <a:xfrm>
            <a:off x="1959240" y="3342804"/>
            <a:ext cx="2639880" cy="2176200"/>
          </a:xfrm>
          <a:prstGeom prst="rect">
            <a:avLst/>
          </a:prstGeom>
          <a:noFill/>
          <a:ln w="6480">
            <a:solidFill>
              <a:schemeClr val="tx1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5" name="CustomShape 5">
            <a:extLst>
              <a:ext uri="{FF2B5EF4-FFF2-40B4-BE49-F238E27FC236}">
                <a16:creationId xmlns:a16="http://schemas.microsoft.com/office/drawing/2014/main" id="{45818F70-68EC-B74A-B9FF-D2FDD4E8CAC3}"/>
              </a:ext>
            </a:extLst>
          </p:cNvPr>
          <p:cNvSpPr/>
          <p:nvPr/>
        </p:nvSpPr>
        <p:spPr>
          <a:xfrm>
            <a:off x="1959239" y="1475674"/>
            <a:ext cx="8627797" cy="11642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l" rtl="0">
              <a:lnSpc>
                <a:spcPct val="100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Analysis and Calibration: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5354" indent="-224995">
              <a:buClr>
                <a:srgbClr val="000000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Parametric, machine Learning &amp; proprietary imaging algorithms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5354" indent="-224995">
              <a:buClr>
                <a:srgbClr val="000000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100 micron measurement accuracy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5354" indent="-224995">
              <a:buClr>
                <a:srgbClr val="000000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99.5% repeatable and reproducible results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תמונה 59">
            <a:extLst>
              <a:ext uri="{FF2B5EF4-FFF2-40B4-BE49-F238E27FC236}">
                <a16:creationId xmlns:a16="http://schemas.microsoft.com/office/drawing/2014/main" id="{E41B5AD1-ED1F-9F42-A054-9EF95B5EADDE}"/>
              </a:ext>
            </a:extLst>
          </p:cNvPr>
          <p:cNvPicPr/>
          <p:nvPr/>
        </p:nvPicPr>
        <p:blipFill>
          <a:blip r:embed="rId19" cstate="print"/>
          <a:stretch/>
        </p:blipFill>
        <p:spPr>
          <a:xfrm>
            <a:off x="8261760" y="2491044"/>
            <a:ext cx="1876320" cy="675720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597F439-FE47-7E4D-8078-7BB2647C5432}"/>
              </a:ext>
            </a:extLst>
          </p:cNvPr>
          <p:cNvSpPr txBox="1"/>
          <p:nvPr/>
        </p:nvSpPr>
        <p:spPr>
          <a:xfrm>
            <a:off x="5042926" y="5688690"/>
            <a:ext cx="21034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Slide prepared by Tal </a:t>
            </a:r>
            <a:r>
              <a:rPr lang="en-US" sz="1050" dirty="0" err="1"/>
              <a:t>Kubi</a:t>
            </a:r>
            <a:r>
              <a:rPr lang="en-US" sz="1050" dirty="0"/>
              <a:t> (Vibe IA)</a:t>
            </a:r>
          </a:p>
        </p:txBody>
      </p:sp>
      <p:pic>
        <p:nvPicPr>
          <p:cNvPr id="4" name="Picture 3" descr="IMG_0159 (1).jpg">
            <a:extLst>
              <a:ext uri="{FF2B5EF4-FFF2-40B4-BE49-F238E27FC236}">
                <a16:creationId xmlns:a16="http://schemas.microsoft.com/office/drawing/2014/main" id="{A6D57440-796E-18F4-F280-921A6A3C47F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28" name="Picture 27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E15461E4-4DCE-B684-5AD3-C5862C7EDA42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FBD44C8-A01D-D1ED-AF68-63ADD97E4BBE}"/>
              </a:ext>
            </a:extLst>
          </p:cNvPr>
          <p:cNvSpPr txBox="1"/>
          <p:nvPr/>
        </p:nvSpPr>
        <p:spPr>
          <a:xfrm>
            <a:off x="1058958" y="195590"/>
            <a:ext cx="1064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  <a:cs typeface="Calibri" panose="020F0502020204030204" pitchFamily="34" charset="0"/>
              </a:rPr>
              <a:t>High resolution, seed level phenotyping for FDK detection</a:t>
            </a:r>
          </a:p>
        </p:txBody>
      </p:sp>
      <p:pic>
        <p:nvPicPr>
          <p:cNvPr id="33" name="Picture 32" descr="U.S. Wheat &amp; Barley Scab Initiative (USWBSI)">
            <a:extLst>
              <a:ext uri="{FF2B5EF4-FFF2-40B4-BE49-F238E27FC236}">
                <a16:creationId xmlns:a16="http://schemas.microsoft.com/office/drawing/2014/main" id="{F21FB0DA-B215-ABD7-E970-0BFCCDECC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0375" y="60840"/>
            <a:ext cx="685800" cy="79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306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E374C54-A7AD-7044-9574-4F6DFFD3FD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1" y="1050132"/>
            <a:ext cx="6853187" cy="4882896"/>
          </a:xfrm>
          <a:prstGeom prst="rect">
            <a:avLst/>
          </a:prstGeom>
        </p:spPr>
      </p:pic>
      <p:pic>
        <p:nvPicPr>
          <p:cNvPr id="8" name="Picture 7" descr="IMG_0159 (1).jpg">
            <a:extLst>
              <a:ext uri="{FF2B5EF4-FFF2-40B4-BE49-F238E27FC236}">
                <a16:creationId xmlns:a16="http://schemas.microsoft.com/office/drawing/2014/main" id="{9F084115-85A2-2BD0-355A-77B78A51FA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9" name="Picture 8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C42C50E3-F4B0-B3BA-A8A5-47AC915543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579347-3974-C6F2-5E0D-5B77EEEDD118}"/>
              </a:ext>
            </a:extLst>
          </p:cNvPr>
          <p:cNvSpPr txBox="1"/>
          <p:nvPr/>
        </p:nvSpPr>
        <p:spPr>
          <a:xfrm>
            <a:off x="1058958" y="195590"/>
            <a:ext cx="1064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  <a:cs typeface="Calibri" panose="020F0502020204030204" pitchFamily="34" charset="0"/>
              </a:rPr>
              <a:t>High resolution, seed level phenotyping for FDK detection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9EA8D0-646C-E7EE-F593-07061C741B8A}"/>
              </a:ext>
            </a:extLst>
          </p:cNvPr>
          <p:cNvSpPr txBox="1"/>
          <p:nvPr/>
        </p:nvSpPr>
        <p:spPr>
          <a:xfrm>
            <a:off x="1010280" y="6481517"/>
            <a:ext cx="10171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Ackerman et al. (2022) Evaluation of Methods for Measuring </a:t>
            </a:r>
            <a:r>
              <a:rPr lang="en-US" sz="1600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Fusarium</a:t>
            </a:r>
            <a:r>
              <a:rPr lang="en-US" sz="1600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-Damaged Kernels of Wheat.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Agronomy</a:t>
            </a:r>
            <a:r>
              <a:rPr lang="en-US" sz="1600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 12(</a:t>
            </a:r>
            <a:r>
              <a:rPr lang="en-US" sz="1600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en-US" sz="1600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):532.</a:t>
            </a:r>
          </a:p>
        </p:txBody>
      </p:sp>
      <p:pic>
        <p:nvPicPr>
          <p:cNvPr id="13" name="Picture 12" descr="U.S. Wheat &amp; Barley Scab Initiative (USWBSI)">
            <a:extLst>
              <a:ext uri="{FF2B5EF4-FFF2-40B4-BE49-F238E27FC236}">
                <a16:creationId xmlns:a16="http://schemas.microsoft.com/office/drawing/2014/main" id="{4E9F5AEE-8E34-302F-F0A3-6632760E0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0375" y="60840"/>
            <a:ext cx="685800" cy="79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695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2C3859A4-750F-1D42-8C15-FB3BB6EEB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1" y="1066205"/>
            <a:ext cx="6967172" cy="48897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843346-BBD8-2008-DD08-D914E8F78DC4}"/>
              </a:ext>
            </a:extLst>
          </p:cNvPr>
          <p:cNvSpPr txBox="1"/>
          <p:nvPr/>
        </p:nvSpPr>
        <p:spPr>
          <a:xfrm>
            <a:off x="1010280" y="6481517"/>
            <a:ext cx="10171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Ackerman et al. (2022) Evaluation of Methods for Measuring </a:t>
            </a:r>
            <a:r>
              <a:rPr lang="en-US" sz="1600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Fusarium</a:t>
            </a:r>
            <a:r>
              <a:rPr lang="en-US" sz="1600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-Damaged Kernels of Wheat.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Agronomy</a:t>
            </a:r>
            <a:r>
              <a:rPr lang="en-US" sz="1600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 12(</a:t>
            </a:r>
            <a:r>
              <a:rPr lang="en-US" sz="1600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en-US" sz="1600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):532.</a:t>
            </a:r>
          </a:p>
        </p:txBody>
      </p:sp>
      <p:pic>
        <p:nvPicPr>
          <p:cNvPr id="10" name="Picture 9" descr="IMG_0159 (1).jpg">
            <a:extLst>
              <a:ext uri="{FF2B5EF4-FFF2-40B4-BE49-F238E27FC236}">
                <a16:creationId xmlns:a16="http://schemas.microsoft.com/office/drawing/2014/main" id="{89191CBA-1715-AD47-DAC2-B00106F9AD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11" name="Picture 10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08012B0E-5D7F-9054-862C-8218F7CEB1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89F35C-5987-CC29-675E-0BF69834DA96}"/>
              </a:ext>
            </a:extLst>
          </p:cNvPr>
          <p:cNvSpPr txBox="1"/>
          <p:nvPr/>
        </p:nvSpPr>
        <p:spPr>
          <a:xfrm>
            <a:off x="1058958" y="195590"/>
            <a:ext cx="1064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  <a:cs typeface="Calibri" panose="020F0502020204030204" pitchFamily="34" charset="0"/>
              </a:rPr>
              <a:t>High resolution, seed level phenotyping for FDK detection</a:t>
            </a:r>
          </a:p>
        </p:txBody>
      </p:sp>
      <p:pic>
        <p:nvPicPr>
          <p:cNvPr id="13" name="Picture 12" descr="U.S. Wheat &amp; Barley Scab Initiative (USWBSI)">
            <a:extLst>
              <a:ext uri="{FF2B5EF4-FFF2-40B4-BE49-F238E27FC236}">
                <a16:creationId xmlns:a16="http://schemas.microsoft.com/office/drawing/2014/main" id="{5F165158-C773-425B-C4C0-94B5C701A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0375" y="60840"/>
            <a:ext cx="685800" cy="79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080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14C0A80-C8A2-0FF0-76BB-7B7D7FA4285C}"/>
              </a:ext>
            </a:extLst>
          </p:cNvPr>
          <p:cNvGraphicFramePr>
            <a:graphicFrameLocks noGrp="1"/>
          </p:cNvGraphicFramePr>
          <p:nvPr/>
        </p:nvGraphicFramePr>
        <p:xfrm>
          <a:off x="538083" y="2144083"/>
          <a:ext cx="3830717" cy="187607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00044">
                  <a:extLst>
                    <a:ext uri="{9D8B030D-6E8A-4147-A177-3AD203B41FA5}">
                      <a16:colId xmlns:a16="http://schemas.microsoft.com/office/drawing/2014/main" val="968761194"/>
                    </a:ext>
                  </a:extLst>
                </a:gridCol>
                <a:gridCol w="656600">
                  <a:extLst>
                    <a:ext uri="{9D8B030D-6E8A-4147-A177-3AD203B41FA5}">
                      <a16:colId xmlns:a16="http://schemas.microsoft.com/office/drawing/2014/main" val="1599665124"/>
                    </a:ext>
                  </a:extLst>
                </a:gridCol>
                <a:gridCol w="636816">
                  <a:extLst>
                    <a:ext uri="{9D8B030D-6E8A-4147-A177-3AD203B41FA5}">
                      <a16:colId xmlns:a16="http://schemas.microsoft.com/office/drawing/2014/main" val="710789023"/>
                    </a:ext>
                  </a:extLst>
                </a:gridCol>
                <a:gridCol w="1437257">
                  <a:extLst>
                    <a:ext uri="{9D8B030D-6E8A-4147-A177-3AD203B41FA5}">
                      <a16:colId xmlns:a16="http://schemas.microsoft.com/office/drawing/2014/main" val="39354139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Method</a:t>
                      </a:r>
                    </a:p>
                  </a:txBody>
                  <a:tcPr marL="55252" marR="55252" marT="78932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Time</a:t>
                      </a:r>
                    </a:p>
                  </a:txBody>
                  <a:tcPr marL="55252" marR="55252" marT="78932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H</a:t>
                      </a:r>
                      <a:r>
                        <a:rPr lang="en-US" sz="1800" b="1" baseline="30000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2</a:t>
                      </a:r>
                    </a:p>
                  </a:txBody>
                  <a:tcPr marL="55252" marR="55252" marT="78932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DON </a:t>
                      </a:r>
                      <a:r>
                        <a:rPr lang="en-US" sz="1800" b="1" dirty="0" err="1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corr</a:t>
                      </a:r>
                      <a:r>
                        <a:rPr lang="en-US" sz="1800" b="1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 (</a:t>
                      </a:r>
                      <a:r>
                        <a:rPr lang="en-US" sz="1800" b="1" i="1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r</a:t>
                      </a:r>
                      <a:r>
                        <a:rPr lang="en-US" sz="1800" b="1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L="55252" marR="55252" marT="78932" marB="39466" anchor="ctr"/>
                </a:tc>
                <a:extLst>
                  <a:ext uri="{0D108BD9-81ED-4DB2-BD59-A6C34878D82A}">
                    <a16:rowId xmlns:a16="http://schemas.microsoft.com/office/drawing/2014/main" val="1791214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Visual</a:t>
                      </a:r>
                    </a:p>
                  </a:txBody>
                  <a:tcPr marL="55252" marR="55252" marT="39466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0:45</a:t>
                      </a:r>
                    </a:p>
                  </a:txBody>
                  <a:tcPr marL="55252" marR="55252" marT="39466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0.64</a:t>
                      </a:r>
                    </a:p>
                  </a:txBody>
                  <a:tcPr marL="55252" marR="55252" marT="39466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0.31</a:t>
                      </a:r>
                    </a:p>
                  </a:txBody>
                  <a:tcPr marL="55252" marR="55252" marT="39466" marB="39466" anchor="ctr"/>
                </a:tc>
                <a:extLst>
                  <a:ext uri="{0D108BD9-81ED-4DB2-BD59-A6C34878D82A}">
                    <a16:rowId xmlns:a16="http://schemas.microsoft.com/office/drawing/2014/main" val="2773011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Manual</a:t>
                      </a:r>
                    </a:p>
                  </a:txBody>
                  <a:tcPr marL="55252" marR="55252" marT="39466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14:45</a:t>
                      </a:r>
                    </a:p>
                  </a:txBody>
                  <a:tcPr marL="55252" marR="55252" marT="39466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0.59</a:t>
                      </a:r>
                    </a:p>
                  </a:txBody>
                  <a:tcPr marL="55252" marR="55252" marT="39466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0.27</a:t>
                      </a:r>
                    </a:p>
                  </a:txBody>
                  <a:tcPr marL="55252" marR="55252" marT="39466" marB="39466" anchor="ctr"/>
                </a:tc>
                <a:extLst>
                  <a:ext uri="{0D108BD9-81ED-4DB2-BD59-A6C34878D82A}">
                    <a16:rowId xmlns:a16="http://schemas.microsoft.com/office/drawing/2014/main" val="233065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Vibe</a:t>
                      </a:r>
                    </a:p>
                  </a:txBody>
                  <a:tcPr marL="55252" marR="55252" marT="39466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1:49</a:t>
                      </a:r>
                    </a:p>
                  </a:txBody>
                  <a:tcPr marL="55252" marR="55252" marT="39466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0.74</a:t>
                      </a:r>
                    </a:p>
                  </a:txBody>
                  <a:tcPr marL="55252" marR="55252" marT="39466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0.63</a:t>
                      </a:r>
                    </a:p>
                  </a:txBody>
                  <a:tcPr marL="55252" marR="55252" marT="39466" marB="39466" anchor="ctr"/>
                </a:tc>
                <a:extLst>
                  <a:ext uri="{0D108BD9-81ED-4DB2-BD59-A6C34878D82A}">
                    <a16:rowId xmlns:a16="http://schemas.microsoft.com/office/drawing/2014/main" val="3041981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NIRS</a:t>
                      </a:r>
                    </a:p>
                  </a:txBody>
                  <a:tcPr marL="55252" marR="55252" marT="39466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1:45</a:t>
                      </a:r>
                    </a:p>
                  </a:txBody>
                  <a:tcPr marL="55252" marR="55252" marT="39466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0.52</a:t>
                      </a:r>
                    </a:p>
                  </a:txBody>
                  <a:tcPr marL="55252" marR="55252" marT="39466" marB="394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222222"/>
                          </a:solidFill>
                          <a:effectLst/>
                          <a:latin typeface="Garamond" panose="02020404030301010803" pitchFamily="18" charset="0"/>
                        </a:rPr>
                        <a:t>0.31</a:t>
                      </a:r>
                    </a:p>
                  </a:txBody>
                  <a:tcPr marL="55252" marR="55252" marT="39466" marB="39466" anchor="ctr"/>
                </a:tc>
                <a:extLst>
                  <a:ext uri="{0D108BD9-81ED-4DB2-BD59-A6C34878D82A}">
                    <a16:rowId xmlns:a16="http://schemas.microsoft.com/office/drawing/2014/main" val="437651623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456AC431-1B71-92BA-524D-FD73BC5A69BD}"/>
              </a:ext>
            </a:extLst>
          </p:cNvPr>
          <p:cNvGrpSpPr>
            <a:grpSpLocks noChangeAspect="1"/>
          </p:cNvGrpSpPr>
          <p:nvPr/>
        </p:nvGrpSpPr>
        <p:grpSpPr>
          <a:xfrm>
            <a:off x="4876800" y="1715247"/>
            <a:ext cx="7315200" cy="4746290"/>
            <a:chOff x="6530974" y="3238500"/>
            <a:chExt cx="5813426" cy="3771900"/>
          </a:xfrm>
        </p:grpSpPr>
        <p:pic>
          <p:nvPicPr>
            <p:cNvPr id="2" name="Picture 2" descr="Agronomy 12 00532 g006">
              <a:extLst>
                <a:ext uri="{FF2B5EF4-FFF2-40B4-BE49-F238E27FC236}">
                  <a16:creationId xmlns:a16="http://schemas.microsoft.com/office/drawing/2014/main" id="{22426E21-C174-6F79-0C74-269C2217E0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30974" y="3238500"/>
              <a:ext cx="5813425" cy="165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Agronomy 12 00532 g006">
              <a:extLst>
                <a:ext uri="{FF2B5EF4-FFF2-40B4-BE49-F238E27FC236}">
                  <a16:creationId xmlns:a16="http://schemas.microsoft.com/office/drawing/2014/main" id="{9F232A75-17DC-8F95-55FB-F92BDD9004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30975" y="5118100"/>
              <a:ext cx="5813425" cy="1892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81C96743-5D06-DD27-659D-4BED58F15F73}"/>
              </a:ext>
            </a:extLst>
          </p:cNvPr>
          <p:cNvGraphicFramePr>
            <a:graphicFrameLocks noGrp="1"/>
          </p:cNvGraphicFramePr>
          <p:nvPr/>
        </p:nvGraphicFramePr>
        <p:xfrm>
          <a:off x="538082" y="4564812"/>
          <a:ext cx="3066630" cy="11125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764625">
                  <a:extLst>
                    <a:ext uri="{9D8B030D-6E8A-4147-A177-3AD203B41FA5}">
                      <a16:colId xmlns:a16="http://schemas.microsoft.com/office/drawing/2014/main" val="968761194"/>
                    </a:ext>
                  </a:extLst>
                </a:gridCol>
                <a:gridCol w="776613">
                  <a:extLst>
                    <a:ext uri="{9D8B030D-6E8A-4147-A177-3AD203B41FA5}">
                      <a16:colId xmlns:a16="http://schemas.microsoft.com/office/drawing/2014/main" val="1599665124"/>
                    </a:ext>
                  </a:extLst>
                </a:gridCol>
                <a:gridCol w="1525392">
                  <a:extLst>
                    <a:ext uri="{9D8B030D-6E8A-4147-A177-3AD203B41FA5}">
                      <a16:colId xmlns:a16="http://schemas.microsoft.com/office/drawing/2014/main" val="710789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i="1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FDK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FHB Rating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214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Garamond" panose="02020404030301010803" pitchFamily="18" charset="0"/>
                        </a:rPr>
                        <a:t>DON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0.78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0.56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011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Garamond" panose="02020404030301010803" pitchFamily="18" charset="0"/>
                        </a:rPr>
                        <a:t>FDK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0.54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65938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2D2C59B-BD41-44DC-E1F8-B773AAC1B421}"/>
              </a:ext>
            </a:extLst>
          </p:cNvPr>
          <p:cNvSpPr txBox="1"/>
          <p:nvPr/>
        </p:nvSpPr>
        <p:spPr>
          <a:xfrm>
            <a:off x="477885" y="4253895"/>
            <a:ext cx="2728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Florence, SC 2023 FHB nursery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71AF4F-D805-25C6-379E-442743A8B756}"/>
              </a:ext>
            </a:extLst>
          </p:cNvPr>
          <p:cNvSpPr txBox="1"/>
          <p:nvPr/>
        </p:nvSpPr>
        <p:spPr>
          <a:xfrm>
            <a:off x="1010280" y="6481517"/>
            <a:ext cx="10171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Ackerman et al. (2022) Evaluation of Methods for Measuring </a:t>
            </a:r>
            <a:r>
              <a:rPr lang="en-US" sz="1600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Fusarium</a:t>
            </a:r>
            <a:r>
              <a:rPr lang="en-US" sz="1600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-Damaged Kernels of Wheat.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Agronomy</a:t>
            </a:r>
            <a:r>
              <a:rPr lang="en-US" sz="1600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 12(</a:t>
            </a:r>
            <a:r>
              <a:rPr lang="en-US" sz="1600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en-US" sz="1600" i="0" dirty="0">
                <a:solidFill>
                  <a:srgbClr val="000000"/>
                </a:solidFill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):532.</a:t>
            </a:r>
          </a:p>
        </p:txBody>
      </p:sp>
      <p:pic>
        <p:nvPicPr>
          <p:cNvPr id="10" name="Picture 2" descr="U.S. Wheat &amp; Barley Scab Initiative (USWBSI)">
            <a:extLst>
              <a:ext uri="{FF2B5EF4-FFF2-40B4-BE49-F238E27FC236}">
                <a16:creationId xmlns:a16="http://schemas.microsoft.com/office/drawing/2014/main" id="{D1DCDA98-E4D8-04DF-802D-2500AD807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3" y="5906951"/>
            <a:ext cx="792986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G_0159 (1).jpg">
            <a:extLst>
              <a:ext uri="{FF2B5EF4-FFF2-40B4-BE49-F238E27FC236}">
                <a16:creationId xmlns:a16="http://schemas.microsoft.com/office/drawing/2014/main" id="{DA12ED6B-820E-022C-3DB5-CC353C19C4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63DBE0-61A3-33AC-E87E-B832F7C84767}"/>
              </a:ext>
            </a:extLst>
          </p:cNvPr>
          <p:cNvGrpSpPr/>
          <p:nvPr/>
        </p:nvGrpSpPr>
        <p:grpSpPr>
          <a:xfrm>
            <a:off x="10715140" y="37929"/>
            <a:ext cx="1403910" cy="1677810"/>
            <a:chOff x="5037121" y="1881046"/>
            <a:chExt cx="1403910" cy="16778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27B608-AB06-54C8-721E-A78307D489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60704" y="1881046"/>
              <a:ext cx="1152329" cy="1280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D9C0DC-0013-FED3-64B1-0EED00F2F150}"/>
                </a:ext>
              </a:extLst>
            </p:cNvPr>
            <p:cNvSpPr txBox="1"/>
            <p:nvPr/>
          </p:nvSpPr>
          <p:spPr>
            <a:xfrm>
              <a:off x="5037121" y="3189524"/>
              <a:ext cx="1403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Garamond" panose="02020404030301010803" pitchFamily="18" charset="0"/>
                </a:rPr>
                <a:t>AJ Ackerman</a:t>
              </a:r>
            </a:p>
          </p:txBody>
        </p:sp>
      </p:grpSp>
      <p:pic>
        <p:nvPicPr>
          <p:cNvPr id="14" name="Picture 13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344D4901-40F3-D0B6-4026-C493E970EA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CBDE73F-442E-DBD9-3264-7B8560E04FCE}"/>
              </a:ext>
            </a:extLst>
          </p:cNvPr>
          <p:cNvSpPr txBox="1"/>
          <p:nvPr/>
        </p:nvSpPr>
        <p:spPr>
          <a:xfrm>
            <a:off x="1058958" y="195590"/>
            <a:ext cx="1064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  <a:cs typeface="Calibri" panose="020F0502020204030204" pitchFamily="34" charset="0"/>
              </a:rPr>
              <a:t>Vibe QM3 accuracy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94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6BBEC-DD52-D847-1977-BB5CCEBF7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IMG_0159 (1).jpg">
            <a:extLst>
              <a:ext uri="{FF2B5EF4-FFF2-40B4-BE49-F238E27FC236}">
                <a16:creationId xmlns:a16="http://schemas.microsoft.com/office/drawing/2014/main" id="{9C04B8CC-EA7A-90B1-CCE7-8B94941E2D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1105" name="TextBox 1104">
            <a:extLst>
              <a:ext uri="{FF2B5EF4-FFF2-40B4-BE49-F238E27FC236}">
                <a16:creationId xmlns:a16="http://schemas.microsoft.com/office/drawing/2014/main" id="{F94CCB8A-A675-7B10-7730-D173E579DB35}"/>
              </a:ext>
            </a:extLst>
          </p:cNvPr>
          <p:cNvSpPr txBox="1"/>
          <p:nvPr/>
        </p:nvSpPr>
        <p:spPr>
          <a:xfrm>
            <a:off x="1045190" y="190092"/>
            <a:ext cx="8611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Garamond" panose="02020404030301010803" pitchFamily="18" charset="0"/>
                <a:cs typeface="Baghdad" pitchFamily="2" charset="-78"/>
              </a:rPr>
              <a:t>Clemson University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aramond" panose="02020404030301010803" pitchFamily="18" charset="0"/>
                <a:cs typeface="Baghdad" pitchFamily="2" charset="-78"/>
              </a:rPr>
              <a:t>Cereal Grains Breeding &amp; Genetics</a:t>
            </a:r>
          </a:p>
        </p:txBody>
      </p:sp>
      <p:pic>
        <p:nvPicPr>
          <p:cNvPr id="2" name="Picture 1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BD94794F-3216-2BEB-C9AC-9A0E2918CC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58F1F-A7D9-606B-8A0A-B8E3D2D7DD17}"/>
              </a:ext>
            </a:extLst>
          </p:cNvPr>
          <p:cNvGrpSpPr>
            <a:grpSpLocks noChangeAspect="1"/>
          </p:cNvGrpSpPr>
          <p:nvPr/>
        </p:nvGrpSpPr>
        <p:grpSpPr>
          <a:xfrm>
            <a:off x="407278" y="1941971"/>
            <a:ext cx="8229600" cy="4237362"/>
            <a:chOff x="746843" y="2713643"/>
            <a:chExt cx="5840350" cy="300715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1107353-2EC6-4899-D058-C6F4CEE98E8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242680" y="4039325"/>
              <a:ext cx="4800600" cy="1280160"/>
            </a:xfrm>
            <a:prstGeom prst="line">
              <a:avLst/>
            </a:prstGeom>
            <a:ln>
              <a:prstDash val="lg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3A60318-66D0-20A9-7FF3-7799B3B229D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242679" y="5167151"/>
              <a:ext cx="514350" cy="137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7B8C533-8857-6BBF-15CE-1FD46FAF18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6851" y="2713643"/>
              <a:ext cx="0" cy="2733347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4221C7C-0B43-A8AE-C901-A29440D4E0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6851" y="5437137"/>
              <a:ext cx="5490342" cy="1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0960944-E327-9AED-B96C-68D884DCA7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7177" y="5078472"/>
              <a:ext cx="0" cy="8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43A248-705F-8F26-555A-D4DD627EF23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739291" y="4897305"/>
              <a:ext cx="685800" cy="1828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C3A6C68-FD26-A22B-7FCC-F6D1055CDB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457" y="4693161"/>
              <a:ext cx="0" cy="2057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26331DF-641C-1715-B679-D3B9F04604D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2814929" y="4274917"/>
              <a:ext cx="685800" cy="3029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E17F5D9-1C03-48D1-036E-358F7B785C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7882" y="4134071"/>
              <a:ext cx="0" cy="137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E2A24C-EED0-1F17-004A-F004330F51EE}"/>
                </a:ext>
              </a:extLst>
            </p:cNvPr>
            <p:cNvSpPr txBox="1"/>
            <p:nvPr/>
          </p:nvSpPr>
          <p:spPr>
            <a:xfrm>
              <a:off x="1100786" y="2796236"/>
              <a:ext cx="4091492" cy="2621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Injection points of </a:t>
              </a:r>
              <a:r>
                <a:rPr lang="en-US" b="1" u="sng" dirty="0">
                  <a:solidFill>
                    <a:srgbClr val="00B050"/>
                  </a:solidFill>
                </a:rPr>
                <a:t>useful genetics</a:t>
              </a:r>
              <a:r>
                <a:rPr lang="en-US" dirty="0"/>
                <a:t> or </a:t>
              </a:r>
              <a:r>
                <a:rPr lang="en-US" b="1" u="sng" dirty="0">
                  <a:solidFill>
                    <a:schemeClr val="accent1"/>
                  </a:solidFill>
                </a:rPr>
                <a:t>new selection schema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8D02917-74EE-F1F1-E9EB-56E1DA2B4C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2193" y="3079974"/>
              <a:ext cx="1236811" cy="1951753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AD89738-2756-7BD4-CB0E-E7CF67FF75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2560" y="3079974"/>
              <a:ext cx="556444" cy="156998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19BB2E7-3093-D001-29B2-C4303EAEE270}"/>
                </a:ext>
              </a:extLst>
            </p:cNvPr>
            <p:cNvCxnSpPr>
              <a:cxnSpLocks/>
            </p:cNvCxnSpPr>
            <p:nvPr/>
          </p:nvCxnSpPr>
          <p:spPr>
            <a:xfrm>
              <a:off x="2969004" y="3079974"/>
              <a:ext cx="517054" cy="1005639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6526361-285E-E98C-4E63-3B032EDCD29E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2412559" y="4574359"/>
              <a:ext cx="411480" cy="1097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967A6F-DA3D-3381-5A13-C22013F924A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486057" y="3833798"/>
              <a:ext cx="685800" cy="3029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383DF2D-3CF6-4681-EC44-6EE781DF411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156936" y="2799845"/>
              <a:ext cx="1738198" cy="10429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nut 22">
              <a:extLst>
                <a:ext uri="{FF2B5EF4-FFF2-40B4-BE49-F238E27FC236}">
                  <a16:creationId xmlns:a16="http://schemas.microsoft.com/office/drawing/2014/main" id="{8D7B1C9E-1C8F-2211-E726-162A7DD038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88356" y="3771923"/>
              <a:ext cx="137160" cy="136895"/>
            </a:xfrm>
            <a:prstGeom prst="donut">
              <a:avLst>
                <a:gd name="adj" fmla="val 113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24" name="Donut 23">
              <a:extLst>
                <a:ext uri="{FF2B5EF4-FFF2-40B4-BE49-F238E27FC236}">
                  <a16:creationId xmlns:a16="http://schemas.microsoft.com/office/drawing/2014/main" id="{F683BE8C-A9DD-A028-81FB-7EDEDB3623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4529" y="4513064"/>
              <a:ext cx="137160" cy="136895"/>
            </a:xfrm>
            <a:prstGeom prst="donut">
              <a:avLst>
                <a:gd name="adj" fmla="val 113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C7BBB81-151C-1576-7A03-D99CFFB64AA0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 flipH="1">
              <a:off x="2803109" y="3079974"/>
              <a:ext cx="1660893" cy="143309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A9DDAD8-9D5B-3215-959F-B07655EA6825}"/>
                </a:ext>
              </a:extLst>
            </p:cNvPr>
            <p:cNvCxnSpPr>
              <a:cxnSpLocks/>
              <a:endCxn id="23" idx="0"/>
            </p:cNvCxnSpPr>
            <p:nvPr/>
          </p:nvCxnSpPr>
          <p:spPr>
            <a:xfrm flipH="1">
              <a:off x="4156936" y="3063605"/>
              <a:ext cx="314166" cy="708318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E0450A-3F40-6647-87BB-FCAEBD6D81CB}"/>
                </a:ext>
              </a:extLst>
            </p:cNvPr>
            <p:cNvSpPr txBox="1"/>
            <p:nvPr/>
          </p:nvSpPr>
          <p:spPr>
            <a:xfrm>
              <a:off x="3812789" y="5446990"/>
              <a:ext cx="436161" cy="273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(t)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487570-D213-478D-B5B3-2BD538E43FA3}"/>
                </a:ext>
              </a:extLst>
            </p:cNvPr>
            <p:cNvSpPr txBox="1"/>
            <p:nvPr/>
          </p:nvSpPr>
          <p:spPr>
            <a:xfrm>
              <a:off x="746843" y="3898994"/>
              <a:ext cx="303060" cy="273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35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531834-4E2F-1911-DA7C-300A12188FC5}"/>
              </a:ext>
            </a:extLst>
          </p:cNvPr>
          <p:cNvGrpSpPr>
            <a:grpSpLocks noChangeAspect="1"/>
          </p:cNvGrpSpPr>
          <p:nvPr/>
        </p:nvGrpSpPr>
        <p:grpSpPr>
          <a:xfrm>
            <a:off x="8765709" y="2601398"/>
            <a:ext cx="2743200" cy="2407508"/>
            <a:chOff x="9490846" y="2656460"/>
            <a:chExt cx="2378023" cy="2087018"/>
          </a:xfrm>
        </p:grpSpPr>
        <p:pic>
          <p:nvPicPr>
            <p:cNvPr id="31" name="Picture 2" descr="NPPN">
              <a:extLst>
                <a:ext uri="{FF2B5EF4-FFF2-40B4-BE49-F238E27FC236}">
                  <a16:creationId xmlns:a16="http://schemas.microsoft.com/office/drawing/2014/main" id="{FC552FB9-2887-D94E-9411-776F1E0367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04609" y="2656460"/>
              <a:ext cx="2020926" cy="570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NPPN">
              <a:extLst>
                <a:ext uri="{FF2B5EF4-FFF2-40B4-BE49-F238E27FC236}">
                  <a16:creationId xmlns:a16="http://schemas.microsoft.com/office/drawing/2014/main" id="{A8136817-900E-77CE-07F2-51A22E6D9F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 bwMode="auto">
            <a:xfrm>
              <a:off x="9490846" y="3183207"/>
              <a:ext cx="2286000" cy="1560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83D9C2F-A941-3C9D-7533-BFA3BD9405EF}"/>
                </a:ext>
              </a:extLst>
            </p:cNvPr>
            <p:cNvSpPr txBox="1"/>
            <p:nvPr/>
          </p:nvSpPr>
          <p:spPr>
            <a:xfrm>
              <a:off x="11367424" y="3569233"/>
              <a:ext cx="501445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2461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field, grassy&#10;&#10;Description automatically generated">
            <a:extLst>
              <a:ext uri="{FF2B5EF4-FFF2-40B4-BE49-F238E27FC236}">
                <a16:creationId xmlns:a16="http://schemas.microsoft.com/office/drawing/2014/main" id="{355089B6-BB02-6242-B8B1-71633B052C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62000"/>
            <a:ext cx="9144000" cy="6096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22D177-7EC3-C440-9E10-6EABC119032A}"/>
              </a:ext>
            </a:extLst>
          </p:cNvPr>
          <p:cNvCxnSpPr>
            <a:cxnSpLocks/>
          </p:cNvCxnSpPr>
          <p:nvPr/>
        </p:nvCxnSpPr>
        <p:spPr>
          <a:xfrm>
            <a:off x="1524000" y="4512496"/>
            <a:ext cx="3245224" cy="23774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20AD751-C4DE-1846-9F66-D395E165F350}"/>
              </a:ext>
            </a:extLst>
          </p:cNvPr>
          <p:cNvSpPr txBox="1"/>
          <p:nvPr/>
        </p:nvSpPr>
        <p:spPr>
          <a:xfrm rot="2219247">
            <a:off x="1677460" y="5250630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40 plots wide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BFDB63-9EE7-C043-ACA5-77C8624B11F8}"/>
              </a:ext>
            </a:extLst>
          </p:cNvPr>
          <p:cNvCxnSpPr>
            <a:cxnSpLocks/>
          </p:cNvCxnSpPr>
          <p:nvPr/>
        </p:nvCxnSpPr>
        <p:spPr>
          <a:xfrm flipV="1">
            <a:off x="5724392" y="2229856"/>
            <a:ext cx="4943608" cy="4628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86AA15A-AEC8-344B-8954-76F6200B899B}"/>
              </a:ext>
            </a:extLst>
          </p:cNvPr>
          <p:cNvSpPr txBox="1"/>
          <p:nvPr/>
        </p:nvSpPr>
        <p:spPr>
          <a:xfrm rot="18938418">
            <a:off x="7574273" y="4561222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80 plots deep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54523E-999D-0243-95FF-88C17F299401}"/>
              </a:ext>
            </a:extLst>
          </p:cNvPr>
          <p:cNvSpPr txBox="1"/>
          <p:nvPr/>
        </p:nvSpPr>
        <p:spPr>
          <a:xfrm>
            <a:off x="6416701" y="6520752"/>
            <a:ext cx="438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taken by Joe Roberts on 15 Sept 2021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039112-A818-2741-9608-E73398829A9C}"/>
              </a:ext>
            </a:extLst>
          </p:cNvPr>
          <p:cNvSpPr txBox="1"/>
          <p:nvPr/>
        </p:nvSpPr>
        <p:spPr>
          <a:xfrm>
            <a:off x="4644521" y="512612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1C2E13-2486-3A40-B612-D3914A11A434}"/>
              </a:ext>
            </a:extLst>
          </p:cNvPr>
          <p:cNvSpPr txBox="1"/>
          <p:nvPr/>
        </p:nvSpPr>
        <p:spPr>
          <a:xfrm>
            <a:off x="4519793" y="610908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9BC7F1-3F79-1A43-8ADA-D8A57DC07C35}"/>
              </a:ext>
            </a:extLst>
          </p:cNvPr>
          <p:cNvSpPr txBox="1"/>
          <p:nvPr/>
        </p:nvSpPr>
        <p:spPr>
          <a:xfrm>
            <a:off x="5957232" y="435926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471AA9-DED6-6D41-9666-A3CC2A33C2DF}"/>
              </a:ext>
            </a:extLst>
          </p:cNvPr>
          <p:cNvSpPr txBox="1"/>
          <p:nvPr/>
        </p:nvSpPr>
        <p:spPr>
          <a:xfrm>
            <a:off x="2252938" y="4568264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499665-1C1D-A448-8386-1A0ECD4DAD0B}"/>
              </a:ext>
            </a:extLst>
          </p:cNvPr>
          <p:cNvSpPr txBox="1"/>
          <p:nvPr/>
        </p:nvSpPr>
        <p:spPr>
          <a:xfrm>
            <a:off x="4861687" y="469262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A408F2-1670-BA4F-B12F-0B7908E210E0}"/>
              </a:ext>
            </a:extLst>
          </p:cNvPr>
          <p:cNvSpPr txBox="1"/>
          <p:nvPr/>
        </p:nvSpPr>
        <p:spPr>
          <a:xfrm>
            <a:off x="6293980" y="512612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1ADC3A-F5AB-804F-A815-BF752CAC2F50}"/>
              </a:ext>
            </a:extLst>
          </p:cNvPr>
          <p:cNvSpPr txBox="1"/>
          <p:nvPr/>
        </p:nvSpPr>
        <p:spPr>
          <a:xfrm>
            <a:off x="4026009" y="411108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EBF293-1AEA-9F4F-9CBA-822F1CB8489B}"/>
              </a:ext>
            </a:extLst>
          </p:cNvPr>
          <p:cNvSpPr txBox="1"/>
          <p:nvPr/>
        </p:nvSpPr>
        <p:spPr>
          <a:xfrm>
            <a:off x="2592641" y="368988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803971-1552-074B-8254-87C2DCBD2111}"/>
              </a:ext>
            </a:extLst>
          </p:cNvPr>
          <p:cNvSpPr txBox="1"/>
          <p:nvPr/>
        </p:nvSpPr>
        <p:spPr>
          <a:xfrm>
            <a:off x="3773062" y="5739748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67439E-79EB-4145-A0D2-CA785D90701C}"/>
              </a:ext>
            </a:extLst>
          </p:cNvPr>
          <p:cNvSpPr txBox="1"/>
          <p:nvPr/>
        </p:nvSpPr>
        <p:spPr>
          <a:xfrm>
            <a:off x="5470795" y="543529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B2929F-0FC4-D24A-AAC4-B3F744CFE144}"/>
              </a:ext>
            </a:extLst>
          </p:cNvPr>
          <p:cNvSpPr txBox="1"/>
          <p:nvPr/>
        </p:nvSpPr>
        <p:spPr>
          <a:xfrm>
            <a:off x="5827075" y="4717427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6A3B66-D24E-464B-BD9E-ADB1BDEF2B48}"/>
              </a:ext>
            </a:extLst>
          </p:cNvPr>
          <p:cNvSpPr txBox="1"/>
          <p:nvPr/>
        </p:nvSpPr>
        <p:spPr>
          <a:xfrm>
            <a:off x="3507939" y="4683131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10F706-4382-7E49-BE5C-CC21E076E3EE}"/>
              </a:ext>
            </a:extLst>
          </p:cNvPr>
          <p:cNvSpPr txBox="1"/>
          <p:nvPr/>
        </p:nvSpPr>
        <p:spPr>
          <a:xfrm>
            <a:off x="3208777" y="4174594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EA9E1F-06F7-B842-9D18-51C91A1ED1DA}"/>
              </a:ext>
            </a:extLst>
          </p:cNvPr>
          <p:cNvSpPr txBox="1"/>
          <p:nvPr/>
        </p:nvSpPr>
        <p:spPr>
          <a:xfrm>
            <a:off x="4475554" y="3741748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47D6D6-52B0-DA47-B5DD-318B0CF6D7F8}"/>
              </a:ext>
            </a:extLst>
          </p:cNvPr>
          <p:cNvSpPr txBox="1"/>
          <p:nvPr/>
        </p:nvSpPr>
        <p:spPr>
          <a:xfrm>
            <a:off x="4962107" y="4259122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9B740B-E730-2647-BC3D-909D59A7BDA4}"/>
              </a:ext>
            </a:extLst>
          </p:cNvPr>
          <p:cNvSpPr txBox="1"/>
          <p:nvPr/>
        </p:nvSpPr>
        <p:spPr>
          <a:xfrm>
            <a:off x="4227915" y="6023643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8C05A3-3F99-064B-880C-B3C6F48A4815}"/>
              </a:ext>
            </a:extLst>
          </p:cNvPr>
          <p:cNvSpPr txBox="1"/>
          <p:nvPr/>
        </p:nvSpPr>
        <p:spPr>
          <a:xfrm>
            <a:off x="6145866" y="3912971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11" name="Picture 10" descr="IMG_0159 (1).jpg">
            <a:extLst>
              <a:ext uri="{FF2B5EF4-FFF2-40B4-BE49-F238E27FC236}">
                <a16:creationId xmlns:a16="http://schemas.microsoft.com/office/drawing/2014/main" id="{B932B52E-C94C-4A26-08B6-0CA1DC46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12" name="Picture 11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3B861A07-0756-68BC-37EC-B46D4A67E9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802612-C205-2D85-5530-E349408ADF06}"/>
              </a:ext>
            </a:extLst>
          </p:cNvPr>
          <p:cNvSpPr txBox="1"/>
          <p:nvPr/>
        </p:nvSpPr>
        <p:spPr>
          <a:xfrm>
            <a:off x="1135844" y="195590"/>
            <a:ext cx="1064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</a:rPr>
              <a:t>Sorghum Anthracnose nursery — Florence, SC</a:t>
            </a:r>
          </a:p>
        </p:txBody>
      </p:sp>
    </p:spTree>
    <p:extLst>
      <p:ext uri="{BB962C8B-B14F-4D97-AF65-F5344CB8AC3E}">
        <p14:creationId xmlns:p14="http://schemas.microsoft.com/office/powerpoint/2010/main" val="857986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8D4E341A-D0E5-A44E-9C0F-088F4A1B4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2" y="1556056"/>
            <a:ext cx="9144001" cy="37458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E20A79-C763-BF4E-A280-D5FAB30AF036}"/>
              </a:ext>
            </a:extLst>
          </p:cNvPr>
          <p:cNvCxnSpPr>
            <a:cxnSpLocks/>
          </p:cNvCxnSpPr>
          <p:nvPr/>
        </p:nvCxnSpPr>
        <p:spPr>
          <a:xfrm flipV="1">
            <a:off x="3969318" y="4398583"/>
            <a:ext cx="1072055" cy="15134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6ACDED-5E2A-7A45-B1DA-AAC7FB25587C}"/>
              </a:ext>
            </a:extLst>
          </p:cNvPr>
          <p:cNvCxnSpPr>
            <a:cxnSpLocks/>
          </p:cNvCxnSpPr>
          <p:nvPr/>
        </p:nvCxnSpPr>
        <p:spPr>
          <a:xfrm flipV="1">
            <a:off x="4933643" y="4398581"/>
            <a:ext cx="310055" cy="1513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358D68-C43E-CB4E-86E3-EFD2E4D6743B}"/>
              </a:ext>
            </a:extLst>
          </p:cNvPr>
          <p:cNvCxnSpPr>
            <a:cxnSpLocks/>
          </p:cNvCxnSpPr>
          <p:nvPr/>
        </p:nvCxnSpPr>
        <p:spPr>
          <a:xfrm flipV="1">
            <a:off x="6762441" y="4398580"/>
            <a:ext cx="0" cy="15245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576EF7-1363-F845-8F96-F1D413430E91}"/>
              </a:ext>
            </a:extLst>
          </p:cNvPr>
          <p:cNvCxnSpPr>
            <a:cxnSpLocks/>
          </p:cNvCxnSpPr>
          <p:nvPr/>
        </p:nvCxnSpPr>
        <p:spPr>
          <a:xfrm flipH="1" flipV="1">
            <a:off x="7122419" y="4398583"/>
            <a:ext cx="604348" cy="15134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Left Brace 15">
            <a:extLst>
              <a:ext uri="{FF2B5EF4-FFF2-40B4-BE49-F238E27FC236}">
                <a16:creationId xmlns:a16="http://schemas.microsoft.com/office/drawing/2014/main" id="{1ACCEF72-CB3A-DB49-8C60-DE336E9949F6}"/>
              </a:ext>
            </a:extLst>
          </p:cNvPr>
          <p:cNvSpPr/>
          <p:nvPr/>
        </p:nvSpPr>
        <p:spPr>
          <a:xfrm rot="16200000">
            <a:off x="4334292" y="5636962"/>
            <a:ext cx="215987" cy="91440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4E201D68-94C3-DB43-8324-A69F8224C405}"/>
              </a:ext>
            </a:extLst>
          </p:cNvPr>
          <p:cNvSpPr/>
          <p:nvPr/>
        </p:nvSpPr>
        <p:spPr>
          <a:xfrm rot="16200000">
            <a:off x="5720605" y="5225480"/>
            <a:ext cx="215988" cy="173736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C9942C72-4BFE-DB4F-AB6D-1AC62A66EE9D}"/>
              </a:ext>
            </a:extLst>
          </p:cNvPr>
          <p:cNvSpPr/>
          <p:nvPr/>
        </p:nvSpPr>
        <p:spPr>
          <a:xfrm rot="16200000">
            <a:off x="7161576" y="5636958"/>
            <a:ext cx="215987" cy="91440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2CEC0C-B334-794A-9576-524145C1BBDE}"/>
              </a:ext>
            </a:extLst>
          </p:cNvPr>
          <p:cNvSpPr txBox="1"/>
          <p:nvPr/>
        </p:nvSpPr>
        <p:spPr>
          <a:xfrm>
            <a:off x="3868185" y="6217918"/>
            <a:ext cx="1148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0.6m alley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B68AA1-B59E-9748-B5E9-E744887B1EB4}"/>
              </a:ext>
            </a:extLst>
          </p:cNvPr>
          <p:cNvSpPr txBox="1"/>
          <p:nvPr/>
        </p:nvSpPr>
        <p:spPr>
          <a:xfrm>
            <a:off x="6697282" y="6217918"/>
            <a:ext cx="1148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0.6m alley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B8B9DE-7016-2D4B-AAD1-00209A109C6B}"/>
              </a:ext>
            </a:extLst>
          </p:cNvPr>
          <p:cNvSpPr txBox="1"/>
          <p:nvPr/>
        </p:nvSpPr>
        <p:spPr>
          <a:xfrm>
            <a:off x="5254502" y="6217918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1.2m plot</a:t>
            </a:r>
          </a:p>
        </p:txBody>
      </p:sp>
      <p:pic>
        <p:nvPicPr>
          <p:cNvPr id="5" name="Picture 4" descr="IMG_0159 (1).jpg">
            <a:extLst>
              <a:ext uri="{FF2B5EF4-FFF2-40B4-BE49-F238E27FC236}">
                <a16:creationId xmlns:a16="http://schemas.microsoft.com/office/drawing/2014/main" id="{AE271880-8C56-0529-882B-2F48974C08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6" name="Picture 5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4BBB1F68-A3B6-642D-ECC4-6B05E02A88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8C6E5-E740-83CB-2C2E-7A58487534B7}"/>
              </a:ext>
            </a:extLst>
          </p:cNvPr>
          <p:cNvSpPr txBox="1"/>
          <p:nvPr/>
        </p:nvSpPr>
        <p:spPr>
          <a:xfrm>
            <a:off x="1135844" y="195590"/>
            <a:ext cx="1064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</a:rPr>
              <a:t>Sorghum Anthracnose nursery — Florence, SC</a:t>
            </a:r>
          </a:p>
        </p:txBody>
      </p:sp>
    </p:spTree>
    <p:extLst>
      <p:ext uri="{BB962C8B-B14F-4D97-AF65-F5344CB8AC3E}">
        <p14:creationId xmlns:p14="http://schemas.microsoft.com/office/powerpoint/2010/main" val="928637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outdoor, plant, agave&#10;&#10;Description automatically generated">
            <a:extLst>
              <a:ext uri="{FF2B5EF4-FFF2-40B4-BE49-F238E27FC236}">
                <a16:creationId xmlns:a16="http://schemas.microsoft.com/office/drawing/2014/main" id="{EEB615D3-AFFB-5545-B7DD-0F609BA015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994614"/>
            <a:ext cx="9145368" cy="5246539"/>
          </a:xfrm>
          <a:prstGeom prst="rect">
            <a:avLst/>
          </a:prstGeom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1F148F78-CC50-9342-A84A-603CFBCE2FDB}"/>
              </a:ext>
            </a:extLst>
          </p:cNvPr>
          <p:cNvSpPr/>
          <p:nvPr/>
        </p:nvSpPr>
        <p:spPr>
          <a:xfrm rot="16200000">
            <a:off x="3971811" y="5496230"/>
            <a:ext cx="215988" cy="173736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4C334D29-72EC-164E-AE80-D3C756ABC5D3}"/>
              </a:ext>
            </a:extLst>
          </p:cNvPr>
          <p:cNvSpPr/>
          <p:nvPr/>
        </p:nvSpPr>
        <p:spPr>
          <a:xfrm rot="16200000">
            <a:off x="5412782" y="5907708"/>
            <a:ext cx="215987" cy="91440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C68E4-59BA-914F-A3D1-577ACCC5369C}"/>
              </a:ext>
            </a:extLst>
          </p:cNvPr>
          <p:cNvSpPr txBox="1"/>
          <p:nvPr/>
        </p:nvSpPr>
        <p:spPr>
          <a:xfrm>
            <a:off x="4948485" y="6488668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38 cm (15”)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810BD-3E56-5D4B-A90F-9DDC7EBBCE8E}"/>
              </a:ext>
            </a:extLst>
          </p:cNvPr>
          <p:cNvSpPr txBox="1"/>
          <p:nvPr/>
        </p:nvSpPr>
        <p:spPr>
          <a:xfrm>
            <a:off x="3505708" y="6488668"/>
            <a:ext cx="116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2-row plot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0B65803E-C1D6-1B4A-95DE-DEAB0A2E94C6}"/>
              </a:ext>
            </a:extLst>
          </p:cNvPr>
          <p:cNvSpPr/>
          <p:nvPr/>
        </p:nvSpPr>
        <p:spPr>
          <a:xfrm rot="16200000">
            <a:off x="6871742" y="5496230"/>
            <a:ext cx="215988" cy="173736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2DA611-28C1-E04C-9F43-8C34BDAFB48E}"/>
              </a:ext>
            </a:extLst>
          </p:cNvPr>
          <p:cNvSpPr txBox="1"/>
          <p:nvPr/>
        </p:nvSpPr>
        <p:spPr>
          <a:xfrm>
            <a:off x="6405639" y="6488668"/>
            <a:ext cx="116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2-row plot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4FEED3-7188-4447-B859-41ED1FC4B225}"/>
              </a:ext>
            </a:extLst>
          </p:cNvPr>
          <p:cNvCxnSpPr>
            <a:cxnSpLocks/>
          </p:cNvCxnSpPr>
          <p:nvPr/>
        </p:nvCxnSpPr>
        <p:spPr>
          <a:xfrm flipH="1" flipV="1">
            <a:off x="2998151" y="3914276"/>
            <a:ext cx="156344" cy="23704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5A5A26-84B6-E34E-B8EB-BDAAEEC5239B}"/>
              </a:ext>
            </a:extLst>
          </p:cNvPr>
          <p:cNvCxnSpPr>
            <a:cxnSpLocks/>
          </p:cNvCxnSpPr>
          <p:nvPr/>
        </p:nvCxnSpPr>
        <p:spPr>
          <a:xfrm flipV="1">
            <a:off x="5014870" y="4026570"/>
            <a:ext cx="287121" cy="22466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8422C-D875-6341-8453-208F102251B4}"/>
              </a:ext>
            </a:extLst>
          </p:cNvPr>
          <p:cNvCxnSpPr>
            <a:cxnSpLocks/>
          </p:cNvCxnSpPr>
          <p:nvPr/>
        </p:nvCxnSpPr>
        <p:spPr>
          <a:xfrm flipV="1">
            <a:off x="7914801" y="3930318"/>
            <a:ext cx="186465" cy="23589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3DD6F4-FF3F-EF4E-BFF2-0EBD637F965A}"/>
              </a:ext>
            </a:extLst>
          </p:cNvPr>
          <p:cNvCxnSpPr>
            <a:cxnSpLocks/>
          </p:cNvCxnSpPr>
          <p:nvPr/>
        </p:nvCxnSpPr>
        <p:spPr>
          <a:xfrm flipH="1" flipV="1">
            <a:off x="5977976" y="4058657"/>
            <a:ext cx="76453" cy="22143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7D2EF2F-342E-E64A-96EA-581259B712CB}"/>
              </a:ext>
            </a:extLst>
          </p:cNvPr>
          <p:cNvSpPr txBox="1"/>
          <p:nvPr/>
        </p:nvSpPr>
        <p:spPr>
          <a:xfrm>
            <a:off x="3794542" y="5149902"/>
            <a:ext cx="47320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/>
              <a:t>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DC755E-52D8-474B-A3D9-377DED85336A}"/>
              </a:ext>
            </a:extLst>
          </p:cNvPr>
          <p:cNvSpPr txBox="1"/>
          <p:nvPr/>
        </p:nvSpPr>
        <p:spPr>
          <a:xfrm>
            <a:off x="6865272" y="5149902"/>
            <a:ext cx="42672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13" name="Picture 12" descr="IMG_0159 (1).jpg">
            <a:extLst>
              <a:ext uri="{FF2B5EF4-FFF2-40B4-BE49-F238E27FC236}">
                <a16:creationId xmlns:a16="http://schemas.microsoft.com/office/drawing/2014/main" id="{626FF686-E758-9AAA-E899-04D0674418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15" name="Picture 14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ED113DF3-0164-33A0-6F2A-A076C81901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471D89-525A-DDBB-70F6-B26E79B44250}"/>
              </a:ext>
            </a:extLst>
          </p:cNvPr>
          <p:cNvSpPr txBox="1"/>
          <p:nvPr/>
        </p:nvSpPr>
        <p:spPr>
          <a:xfrm>
            <a:off x="1135844" y="195590"/>
            <a:ext cx="1064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</a:rPr>
              <a:t>Sorghum Anthracnose nursery — Florence, SC</a:t>
            </a:r>
          </a:p>
        </p:txBody>
      </p:sp>
    </p:spTree>
    <p:extLst>
      <p:ext uri="{BB962C8B-B14F-4D97-AF65-F5344CB8AC3E}">
        <p14:creationId xmlns:p14="http://schemas.microsoft.com/office/powerpoint/2010/main" val="3217546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7E73A9D-EF06-4DEF-A670-426B59A0B0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2"/>
          <a:stretch/>
        </p:blipFill>
        <p:spPr>
          <a:xfrm>
            <a:off x="2607732" y="2233106"/>
            <a:ext cx="9144000" cy="436477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38569A9-F6A6-402E-B719-3C97A33311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732" y="2233106"/>
            <a:ext cx="9144000" cy="434485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413488E-20C1-4229-AD61-5AC9428A2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5"/>
          <a:stretch/>
        </p:blipFill>
        <p:spPr>
          <a:xfrm>
            <a:off x="2607732" y="2233106"/>
            <a:ext cx="9144000" cy="42236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B2B69-DDBD-CC16-FC96-6941020B840A}"/>
              </a:ext>
            </a:extLst>
          </p:cNvPr>
          <p:cNvSpPr txBox="1"/>
          <p:nvPr/>
        </p:nvSpPr>
        <p:spPr>
          <a:xfrm>
            <a:off x="1149485" y="1342920"/>
            <a:ext cx="9893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UAV imaging to measure disease pressure on 1000s of different sorghum lines</a:t>
            </a:r>
          </a:p>
        </p:txBody>
      </p:sp>
      <p:pic>
        <p:nvPicPr>
          <p:cNvPr id="3" name="Picture 2" descr="IMG_0159 (1).jpg">
            <a:extLst>
              <a:ext uri="{FF2B5EF4-FFF2-40B4-BE49-F238E27FC236}">
                <a16:creationId xmlns:a16="http://schemas.microsoft.com/office/drawing/2014/main" id="{B732B23F-3E82-8D81-162F-4DF108A71E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5" name="Picture 4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5E756A4A-5EFE-ECA8-A91B-0D8E45F157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744C76-60A6-A8D3-4FDE-65C31EDFEE1E}"/>
              </a:ext>
            </a:extLst>
          </p:cNvPr>
          <p:cNvSpPr txBox="1"/>
          <p:nvPr/>
        </p:nvSpPr>
        <p:spPr>
          <a:xfrm>
            <a:off x="1135844" y="195590"/>
            <a:ext cx="1064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</a:rPr>
              <a:t>Sorghum Anthracnose nursery — Florence, SC</a:t>
            </a:r>
          </a:p>
        </p:txBody>
      </p:sp>
      <p:pic>
        <p:nvPicPr>
          <p:cNvPr id="5122" name="Picture 2" descr="DJI Mavic 3 Pro Drone with DJI RC">
            <a:extLst>
              <a:ext uri="{FF2B5EF4-FFF2-40B4-BE49-F238E27FC236}">
                <a16:creationId xmlns:a16="http://schemas.microsoft.com/office/drawing/2014/main" id="{271F7AC1-334B-D9D3-0857-C813205FC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25" y="3204239"/>
            <a:ext cx="232243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82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A5FFB6-3080-4226-A21E-64E40DEEE4C0}"/>
              </a:ext>
            </a:extLst>
          </p:cNvPr>
          <p:cNvSpPr txBox="1"/>
          <p:nvPr/>
        </p:nvSpPr>
        <p:spPr>
          <a:xfrm>
            <a:off x="4951449" y="1441226"/>
            <a:ext cx="2452778" cy="684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u="sng" dirty="0">
                <a:cs typeface="Calibri"/>
              </a:rPr>
              <a:t>Prediction Accuracy</a:t>
            </a:r>
            <a:endParaRPr lang="en-US" sz="2000" dirty="0"/>
          </a:p>
          <a:p>
            <a:pPr algn="ctr"/>
            <a:r>
              <a:rPr lang="en-US" sz="2000" dirty="0">
                <a:cs typeface="Calibri"/>
              </a:rPr>
              <a:t>AR2 ~ 36%</a:t>
            </a:r>
          </a:p>
        </p:txBody>
      </p:sp>
      <p:pic>
        <p:nvPicPr>
          <p:cNvPr id="4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7C7A0E21-4881-4310-93F1-B017D8BCD8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333" y="2083279"/>
            <a:ext cx="3657600" cy="2482279"/>
          </a:xfrm>
          <a:prstGeom prst="rect">
            <a:avLst/>
          </a:prstGeom>
        </p:spPr>
      </p:pic>
      <p:pic>
        <p:nvPicPr>
          <p:cNvPr id="5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0C3D972A-D6FB-4198-9FFD-C6A9479CC4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2129848"/>
            <a:ext cx="3657600" cy="2617972"/>
          </a:xfrm>
          <a:prstGeom prst="rect">
            <a:avLst/>
          </a:prstGeom>
        </p:spPr>
      </p:pic>
      <p:pic>
        <p:nvPicPr>
          <p:cNvPr id="6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529F75A9-DF06-4B6A-8D9B-84F394BBCE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67" y="2107900"/>
            <a:ext cx="3657600" cy="2639920"/>
          </a:xfrm>
          <a:prstGeom prst="rect">
            <a:avLst/>
          </a:prstGeom>
        </p:spPr>
      </p:pic>
      <p:pic>
        <p:nvPicPr>
          <p:cNvPr id="12" name="Picture 11" descr="IMG_0159 (1).jpg">
            <a:extLst>
              <a:ext uri="{FF2B5EF4-FFF2-40B4-BE49-F238E27FC236}">
                <a16:creationId xmlns:a16="http://schemas.microsoft.com/office/drawing/2014/main" id="{ADC3E9E7-91F3-E798-9421-1FA7BDA816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986B3D-6B28-17FC-F411-64DD7F32E94A}"/>
              </a:ext>
            </a:extLst>
          </p:cNvPr>
          <p:cNvSpPr txBox="1"/>
          <p:nvPr/>
        </p:nvSpPr>
        <p:spPr>
          <a:xfrm>
            <a:off x="1043568" y="186171"/>
            <a:ext cx="8247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How accurate can we rate anthracnose using drones?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02F1E8-1F12-2C26-9DA8-B35066AE1E5F}"/>
              </a:ext>
            </a:extLst>
          </p:cNvPr>
          <p:cNvSpPr txBox="1"/>
          <p:nvPr/>
        </p:nvSpPr>
        <p:spPr>
          <a:xfrm>
            <a:off x="1043568" y="1445045"/>
            <a:ext cx="2391675" cy="684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u="sng" dirty="0">
                <a:cs typeface="Calibri"/>
              </a:rPr>
              <a:t>Prediction Accuracy</a:t>
            </a:r>
            <a:endParaRPr lang="en-US" sz="2000" dirty="0"/>
          </a:p>
          <a:p>
            <a:pPr algn="ctr"/>
            <a:r>
              <a:rPr lang="en-US" sz="2000" dirty="0">
                <a:cs typeface="Calibri"/>
              </a:rPr>
              <a:t>AR1 ~ 30%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943AAC-200C-BAAF-6067-BE46F9B3FEC4}"/>
              </a:ext>
            </a:extLst>
          </p:cNvPr>
          <p:cNvSpPr txBox="1"/>
          <p:nvPr/>
        </p:nvSpPr>
        <p:spPr>
          <a:xfrm>
            <a:off x="8920433" y="1441226"/>
            <a:ext cx="2227999" cy="684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u="sng" dirty="0">
                <a:cs typeface="Calibri"/>
              </a:rPr>
              <a:t>Prediction Accuracy</a:t>
            </a:r>
            <a:endParaRPr lang="en-US" sz="2000" dirty="0"/>
          </a:p>
          <a:p>
            <a:pPr algn="ctr"/>
            <a:r>
              <a:rPr lang="en-US" sz="2000" dirty="0">
                <a:cs typeface="Calibri"/>
              </a:rPr>
              <a:t>AR3 ~ 34%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B381D-96FB-B3BE-5CF0-93C597EBF4CD}"/>
              </a:ext>
            </a:extLst>
          </p:cNvPr>
          <p:cNvSpPr txBox="1"/>
          <p:nvPr/>
        </p:nvSpPr>
        <p:spPr>
          <a:xfrm>
            <a:off x="1550461" y="5297393"/>
            <a:ext cx="9091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Like most technology, it seems to have a role but it’s not a “silver bullet”</a:t>
            </a:r>
          </a:p>
        </p:txBody>
      </p:sp>
      <p:pic>
        <p:nvPicPr>
          <p:cNvPr id="2" name="Picture 1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5D764855-ECB1-B513-CE12-5D2D7837B6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30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A7A176B9-0A94-3640-869C-80A00D1366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3" y="1303837"/>
            <a:ext cx="8178799" cy="5254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76E72A-C1DA-B24D-9394-336222FD045F}"/>
              </a:ext>
            </a:extLst>
          </p:cNvPr>
          <p:cNvSpPr txBox="1"/>
          <p:nvPr/>
        </p:nvSpPr>
        <p:spPr>
          <a:xfrm>
            <a:off x="8538281" y="6189385"/>
            <a:ext cx="1647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 </a:t>
            </a:r>
            <a:r>
              <a:rPr lang="en-US" dirty="0"/>
              <a:t>= 547 hybrids</a:t>
            </a:r>
            <a:endParaRPr lang="en-US" i="1" dirty="0"/>
          </a:p>
        </p:txBody>
      </p:sp>
      <p:pic>
        <p:nvPicPr>
          <p:cNvPr id="5" name="Picture 4" descr="IMG_0159 (1).jpg">
            <a:extLst>
              <a:ext uri="{FF2B5EF4-FFF2-40B4-BE49-F238E27FC236}">
                <a16:creationId xmlns:a16="http://schemas.microsoft.com/office/drawing/2014/main" id="{CC47D232-E612-201B-004F-34288835FC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9" name="Picture 8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583CDD03-4196-3B69-BC61-9643990BAB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45AA3C-7886-8349-CC74-D4026DBF28A9}"/>
              </a:ext>
            </a:extLst>
          </p:cNvPr>
          <p:cNvSpPr txBox="1"/>
          <p:nvPr/>
        </p:nvSpPr>
        <p:spPr>
          <a:xfrm>
            <a:off x="1135844" y="195590"/>
            <a:ext cx="1064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</a:rPr>
              <a:t>Sorghum Anthracnose Relationship with Grain Yield</a:t>
            </a:r>
          </a:p>
        </p:txBody>
      </p:sp>
    </p:spTree>
    <p:extLst>
      <p:ext uri="{BB962C8B-B14F-4D97-AF65-F5344CB8AC3E}">
        <p14:creationId xmlns:p14="http://schemas.microsoft.com/office/powerpoint/2010/main" val="5821687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3356F5C-0E1D-CB25-263C-55844781FC6E}"/>
              </a:ext>
            </a:extLst>
          </p:cNvPr>
          <p:cNvGrpSpPr/>
          <p:nvPr/>
        </p:nvGrpSpPr>
        <p:grpSpPr>
          <a:xfrm>
            <a:off x="2339546" y="1907917"/>
            <a:ext cx="9144000" cy="2406316"/>
            <a:chOff x="0" y="1932631"/>
            <a:chExt cx="9144000" cy="2406316"/>
          </a:xfrm>
        </p:grpSpPr>
        <p:pic>
          <p:nvPicPr>
            <p:cNvPr id="1026" name="Picture 2" descr="Breeding program design - Benchmark Genetics">
              <a:extLst>
                <a:ext uri="{FF2B5EF4-FFF2-40B4-BE49-F238E27FC236}">
                  <a16:creationId xmlns:a16="http://schemas.microsoft.com/office/drawing/2014/main" id="{CE7BD89B-F1F5-C0E0-8B33-E0E2EEB96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32631"/>
              <a:ext cx="9144000" cy="2406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1BA060-447E-F938-A518-2205B0878679}"/>
                </a:ext>
              </a:extLst>
            </p:cNvPr>
            <p:cNvSpPr/>
            <p:nvPr/>
          </p:nvSpPr>
          <p:spPr>
            <a:xfrm>
              <a:off x="6314303" y="2718486"/>
              <a:ext cx="2743200" cy="11368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C3E19B0-F864-7015-F5A9-5EABBC4C8B08}"/>
              </a:ext>
            </a:extLst>
          </p:cNvPr>
          <p:cNvSpPr txBox="1"/>
          <p:nvPr/>
        </p:nvSpPr>
        <p:spPr>
          <a:xfrm>
            <a:off x="5784400" y="4654892"/>
            <a:ext cx="318875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Doubled haploid technology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31B36-BC5B-7A08-B50B-26B4F66C4CB8}"/>
              </a:ext>
            </a:extLst>
          </p:cNvPr>
          <p:cNvSpPr txBox="1"/>
          <p:nvPr/>
        </p:nvSpPr>
        <p:spPr>
          <a:xfrm>
            <a:off x="2339549" y="1039975"/>
            <a:ext cx="211628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Genomic selection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E4BB3-D85B-771D-46B3-79EFB9B64AFB}"/>
              </a:ext>
            </a:extLst>
          </p:cNvPr>
          <p:cNvSpPr txBox="1"/>
          <p:nvPr/>
        </p:nvSpPr>
        <p:spPr>
          <a:xfrm>
            <a:off x="8130551" y="1039975"/>
            <a:ext cx="206922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Trait introgression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B3A008-FDA9-1643-3AF0-C11DC78171E5}"/>
              </a:ext>
            </a:extLst>
          </p:cNvPr>
          <p:cNvSpPr txBox="1"/>
          <p:nvPr/>
        </p:nvSpPr>
        <p:spPr>
          <a:xfrm>
            <a:off x="5784403" y="5133073"/>
            <a:ext cx="449809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Shuttle breeding (</a:t>
            </a:r>
            <a:r>
              <a:rPr lang="en-US" sz="2000" i="1" dirty="0"/>
              <a:t>i.e.</a:t>
            </a:r>
            <a:r>
              <a:rPr lang="en-US" sz="2000" dirty="0"/>
              <a:t>, off-season nursery)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C19C6-2EB6-5A52-5BA1-194669157A44}"/>
              </a:ext>
            </a:extLst>
          </p:cNvPr>
          <p:cNvSpPr txBox="1"/>
          <p:nvPr/>
        </p:nvSpPr>
        <p:spPr>
          <a:xfrm>
            <a:off x="5957203" y="550111"/>
            <a:ext cx="67197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MAS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92D051-863D-4BD5-E790-B46E79EF6535}"/>
              </a:ext>
            </a:extLst>
          </p:cNvPr>
          <p:cNvSpPr txBox="1"/>
          <p:nvPr/>
        </p:nvSpPr>
        <p:spPr>
          <a:xfrm>
            <a:off x="5784403" y="6089435"/>
            <a:ext cx="181312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Speed breeding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689108-8B89-926C-445E-C17021CD424C}"/>
              </a:ext>
            </a:extLst>
          </p:cNvPr>
          <p:cNvSpPr txBox="1"/>
          <p:nvPr/>
        </p:nvSpPr>
        <p:spPr>
          <a:xfrm>
            <a:off x="5087695" y="1039975"/>
            <a:ext cx="240905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Advanced phenomics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227AF9-F141-9F9D-4E65-ABE6DA57D741}"/>
              </a:ext>
            </a:extLst>
          </p:cNvPr>
          <p:cNvSpPr txBox="1"/>
          <p:nvPr/>
        </p:nvSpPr>
        <p:spPr>
          <a:xfrm>
            <a:off x="5784400" y="5611254"/>
            <a:ext cx="211243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Gametocide (CHA)</a:t>
            </a:r>
          </a:p>
        </p:txBody>
      </p:sp>
      <p:sp>
        <p:nvSpPr>
          <p:cNvPr id="18" name="Curved Left Arrow 17">
            <a:extLst>
              <a:ext uri="{FF2B5EF4-FFF2-40B4-BE49-F238E27FC236}">
                <a16:creationId xmlns:a16="http://schemas.microsoft.com/office/drawing/2014/main" id="{74EC9EF9-56C2-D4E6-8D68-653EDA096F37}"/>
              </a:ext>
            </a:extLst>
          </p:cNvPr>
          <p:cNvSpPr/>
          <p:nvPr/>
        </p:nvSpPr>
        <p:spPr>
          <a:xfrm rot="11926271">
            <a:off x="4775329" y="3392560"/>
            <a:ext cx="1170526" cy="2179230"/>
          </a:xfrm>
          <a:prstGeom prst="curvedLeftArrow">
            <a:avLst>
              <a:gd name="adj1" fmla="val 22263"/>
              <a:gd name="adj2" fmla="val 50853"/>
              <a:gd name="adj3" fmla="val 3990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18705352-12B7-D1F5-151D-32ACC0806905}"/>
              </a:ext>
            </a:extLst>
          </p:cNvPr>
          <p:cNvSpPr/>
          <p:nvPr/>
        </p:nvSpPr>
        <p:spPr>
          <a:xfrm rot="2158524">
            <a:off x="3249444" y="1577077"/>
            <a:ext cx="956507" cy="438609"/>
          </a:xfrm>
          <a:prstGeom prst="rightArrow">
            <a:avLst>
              <a:gd name="adj1" fmla="val 28187"/>
              <a:gd name="adj2" fmla="val 5721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9A8BA1BE-DA49-359F-552C-F75D455E3289}"/>
              </a:ext>
            </a:extLst>
          </p:cNvPr>
          <p:cNvSpPr/>
          <p:nvPr/>
        </p:nvSpPr>
        <p:spPr>
          <a:xfrm rot="8714064">
            <a:off x="8361862" y="1577078"/>
            <a:ext cx="956507" cy="438609"/>
          </a:xfrm>
          <a:prstGeom prst="rightArrow">
            <a:avLst>
              <a:gd name="adj1" fmla="val 28187"/>
              <a:gd name="adj2" fmla="val 5721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18D6A0-59B4-9406-7CD5-65E941B5E86E}"/>
              </a:ext>
            </a:extLst>
          </p:cNvPr>
          <p:cNvSpPr txBox="1"/>
          <p:nvPr/>
        </p:nvSpPr>
        <p:spPr>
          <a:xfrm>
            <a:off x="2339545" y="550111"/>
            <a:ext cx="278525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QTL haplotyping with 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26137E-2E2D-0698-1B2B-896A5A037CAE}"/>
              </a:ext>
            </a:extLst>
          </p:cNvPr>
          <p:cNvSpPr txBox="1"/>
          <p:nvPr/>
        </p:nvSpPr>
        <p:spPr>
          <a:xfrm>
            <a:off x="3442271" y="2134923"/>
            <a:ext cx="20505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(Selection intensity)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7373AC-F8FF-9B75-A6BE-1C0190A4CE4B}"/>
              </a:ext>
            </a:extLst>
          </p:cNvPr>
          <p:cNvSpPr txBox="1"/>
          <p:nvPr/>
        </p:nvSpPr>
        <p:spPr>
          <a:xfrm>
            <a:off x="5723267" y="2130055"/>
            <a:ext cx="122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(Accuracy)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36815CE2-A480-2BA2-3316-C46DB589B324}"/>
              </a:ext>
            </a:extLst>
          </p:cNvPr>
          <p:cNvSpPr/>
          <p:nvPr/>
        </p:nvSpPr>
        <p:spPr>
          <a:xfrm rot="5400000">
            <a:off x="5984757" y="1629516"/>
            <a:ext cx="652922" cy="430436"/>
          </a:xfrm>
          <a:prstGeom prst="rightArrow">
            <a:avLst>
              <a:gd name="adj1" fmla="val 28187"/>
              <a:gd name="adj2" fmla="val 5721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3FA49-0936-27D4-E8FB-D206769CEB1D}"/>
              </a:ext>
            </a:extLst>
          </p:cNvPr>
          <p:cNvSpPr txBox="1"/>
          <p:nvPr/>
        </p:nvSpPr>
        <p:spPr>
          <a:xfrm>
            <a:off x="7627283" y="2128959"/>
            <a:ext cx="19351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(Genetic variation)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8AB4F-A08E-C620-C304-79458B4251D3}"/>
              </a:ext>
            </a:extLst>
          </p:cNvPr>
          <p:cNvSpPr txBox="1"/>
          <p:nvPr/>
        </p:nvSpPr>
        <p:spPr>
          <a:xfrm>
            <a:off x="2455854" y="3645928"/>
            <a:ext cx="15119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(Genetic gain)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45BA5-4F75-085C-CB30-CBFEF192DED6}"/>
              </a:ext>
            </a:extLst>
          </p:cNvPr>
          <p:cNvSpPr txBox="1"/>
          <p:nvPr/>
        </p:nvSpPr>
        <p:spPr>
          <a:xfrm>
            <a:off x="6753381" y="3870682"/>
            <a:ext cx="21275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(Generation interval)</a:t>
            </a:r>
          </a:p>
        </p:txBody>
      </p:sp>
    </p:spTree>
    <p:extLst>
      <p:ext uri="{BB962C8B-B14F-4D97-AF65-F5344CB8AC3E}">
        <p14:creationId xmlns:p14="http://schemas.microsoft.com/office/powerpoint/2010/main" val="33374946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0159 (1).jpg">
            <a:extLst>
              <a:ext uri="{FF2B5EF4-FFF2-40B4-BE49-F238E27FC236}">
                <a16:creationId xmlns:a16="http://schemas.microsoft.com/office/drawing/2014/main" id="{EBB5B243-5166-EAC5-5AB7-6D785236A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5ABCE3-9385-DD45-ADBF-9AB17DDCA437}"/>
              </a:ext>
            </a:extLst>
          </p:cNvPr>
          <p:cNvSpPr txBox="1"/>
          <p:nvPr/>
        </p:nvSpPr>
        <p:spPr>
          <a:xfrm>
            <a:off x="1551367" y="103068"/>
            <a:ext cx="7788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cs typeface="Calibri"/>
              </a:rPr>
              <a:t>Cereal grains breeding and genetics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AD714-B117-1C48-92FC-D97A49419FF9}"/>
              </a:ext>
            </a:extLst>
          </p:cNvPr>
          <p:cNvSpPr txBox="1"/>
          <p:nvPr/>
        </p:nvSpPr>
        <p:spPr>
          <a:xfrm>
            <a:off x="1551367" y="514290"/>
            <a:ext cx="5910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dirty="0">
                <a:latin typeface="Garamond" panose="02020404030301010803" pitchFamily="18" charset="0"/>
              </a:rPr>
              <a:t>Timeline of major events     </a:t>
            </a:r>
            <a:r>
              <a:rPr lang="en-US" dirty="0">
                <a:latin typeface="Garamond" panose="02020404030301010803" pitchFamily="18" charset="0"/>
              </a:rPr>
              <a:t>(It’s a year-round process)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2A463-40EE-0F40-8E7A-AFED1C78DDAC}"/>
              </a:ext>
            </a:extLst>
          </p:cNvPr>
          <p:cNvSpPr txBox="1"/>
          <p:nvPr/>
        </p:nvSpPr>
        <p:spPr>
          <a:xfrm>
            <a:off x="1754540" y="993651"/>
            <a:ext cx="1588705" cy="5791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dirty="0"/>
              <a:t>January</a:t>
            </a:r>
          </a:p>
          <a:p>
            <a:pPr>
              <a:lnSpc>
                <a:spcPct val="140000"/>
              </a:lnSpc>
            </a:pPr>
            <a:r>
              <a:rPr lang="en-US" sz="2000" dirty="0"/>
              <a:t>February</a:t>
            </a:r>
          </a:p>
          <a:p>
            <a:pPr>
              <a:lnSpc>
                <a:spcPct val="140000"/>
              </a:lnSpc>
            </a:pPr>
            <a:r>
              <a:rPr lang="en-US" dirty="0"/>
              <a:t>March</a:t>
            </a:r>
          </a:p>
          <a:p>
            <a:pPr>
              <a:lnSpc>
                <a:spcPct val="140000"/>
              </a:lnSpc>
            </a:pPr>
            <a:r>
              <a:rPr lang="en-US" sz="2400" b="1" dirty="0"/>
              <a:t>April</a:t>
            </a:r>
          </a:p>
          <a:p>
            <a:pPr>
              <a:lnSpc>
                <a:spcPct val="140000"/>
              </a:lnSpc>
            </a:pPr>
            <a:r>
              <a:rPr lang="en-US" sz="2800" b="1" u="sng" dirty="0"/>
              <a:t>May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June</a:t>
            </a:r>
          </a:p>
          <a:p>
            <a:pPr>
              <a:lnSpc>
                <a:spcPct val="140000"/>
              </a:lnSpc>
            </a:pPr>
            <a:r>
              <a:rPr lang="en-US" sz="2000" dirty="0"/>
              <a:t>July</a:t>
            </a:r>
          </a:p>
          <a:p>
            <a:pPr>
              <a:lnSpc>
                <a:spcPct val="140000"/>
              </a:lnSpc>
            </a:pPr>
            <a:r>
              <a:rPr lang="en-US" sz="2800" b="1" u="sng" dirty="0"/>
              <a:t>August</a:t>
            </a:r>
          </a:p>
          <a:p>
            <a:pPr>
              <a:lnSpc>
                <a:spcPct val="140000"/>
              </a:lnSpc>
            </a:pPr>
            <a:r>
              <a:rPr lang="en-US" sz="2400" b="1" dirty="0"/>
              <a:t>September</a:t>
            </a:r>
          </a:p>
          <a:p>
            <a:pPr>
              <a:lnSpc>
                <a:spcPct val="140000"/>
              </a:lnSpc>
            </a:pPr>
            <a:r>
              <a:rPr lang="en-US" sz="2000" dirty="0"/>
              <a:t>October</a:t>
            </a:r>
            <a:endParaRPr lang="en-US" sz="2400" dirty="0"/>
          </a:p>
          <a:p>
            <a:pPr>
              <a:lnSpc>
                <a:spcPct val="140000"/>
              </a:lnSpc>
            </a:pPr>
            <a:r>
              <a:rPr lang="en-US" sz="2400" b="1" dirty="0"/>
              <a:t>November</a:t>
            </a:r>
            <a:endParaRPr lang="en-US" b="1" dirty="0"/>
          </a:p>
          <a:p>
            <a:pPr>
              <a:lnSpc>
                <a:spcPct val="140000"/>
              </a:lnSpc>
            </a:pPr>
            <a:r>
              <a:rPr lang="en-US" sz="1600" dirty="0"/>
              <a:t>December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05BA5-39BA-2240-93BA-AFDD143A764A}"/>
              </a:ext>
            </a:extLst>
          </p:cNvPr>
          <p:cNvSpPr txBox="1"/>
          <p:nvPr/>
        </p:nvSpPr>
        <p:spPr>
          <a:xfrm>
            <a:off x="3647013" y="1042415"/>
            <a:ext cx="7240893" cy="5763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Begin wheat crossing in GH</a:t>
            </a:r>
            <a:r>
              <a:rPr lang="en-US" dirty="0"/>
              <a:t>; Sorghum WN crossing</a:t>
            </a:r>
          </a:p>
          <a:p>
            <a:endParaRPr lang="en-US" sz="1000" dirty="0"/>
          </a:p>
          <a:p>
            <a:r>
              <a:rPr lang="en-US" dirty="0"/>
              <a:t>Finish wheat crossing in GH; </a:t>
            </a:r>
            <a:r>
              <a:rPr lang="en-US" u="sng" dirty="0"/>
              <a:t>Sorghum WN crossing</a:t>
            </a:r>
          </a:p>
          <a:p>
            <a:endParaRPr lang="en-US" sz="1050" dirty="0"/>
          </a:p>
          <a:p>
            <a:r>
              <a:rPr lang="en-US" dirty="0"/>
              <a:t>Develop scab inoculum and apply to field; Wheat GH harvest</a:t>
            </a:r>
          </a:p>
          <a:p>
            <a:endParaRPr lang="en-US" sz="1400" dirty="0"/>
          </a:p>
          <a:p>
            <a:r>
              <a:rPr lang="en-US" b="1" dirty="0"/>
              <a:t>Wheat disease ratings; </a:t>
            </a:r>
            <a:r>
              <a:rPr lang="en-US" b="1" u="sng" dirty="0"/>
              <a:t>Wheat selections</a:t>
            </a:r>
            <a:r>
              <a:rPr lang="en-US" b="1" dirty="0"/>
              <a:t>; </a:t>
            </a:r>
            <a:r>
              <a:rPr lang="en-US" b="1" u="sng" dirty="0"/>
              <a:t>WN harvest</a:t>
            </a:r>
            <a:r>
              <a:rPr lang="en-US" b="1" dirty="0"/>
              <a:t>; Sorghum PL prep</a:t>
            </a:r>
          </a:p>
          <a:p>
            <a:endParaRPr lang="en-US" b="1" dirty="0"/>
          </a:p>
          <a:p>
            <a:r>
              <a:rPr lang="en-US" b="1" dirty="0"/>
              <a:t>Wheat field note taking; </a:t>
            </a:r>
            <a:r>
              <a:rPr lang="en-US" b="1" u="sng" dirty="0"/>
              <a:t>Wheat plot harvest</a:t>
            </a:r>
            <a:r>
              <a:rPr lang="en-US" b="1" dirty="0"/>
              <a:t>; </a:t>
            </a:r>
            <a:r>
              <a:rPr lang="en-US" b="1" u="sng" dirty="0"/>
              <a:t>Sorghum planting</a:t>
            </a:r>
          </a:p>
          <a:p>
            <a:endParaRPr lang="en-US" sz="1600" b="1" u="sng" dirty="0"/>
          </a:p>
          <a:p>
            <a:r>
              <a:rPr lang="en-US" dirty="0"/>
              <a:t>Finish wheat harvest; </a:t>
            </a:r>
            <a:r>
              <a:rPr lang="en-US" u="sng" dirty="0"/>
              <a:t>Process wheat samples</a:t>
            </a:r>
            <a:r>
              <a:rPr lang="en-US" dirty="0"/>
              <a:t>; Sorghum field management</a:t>
            </a:r>
          </a:p>
          <a:p>
            <a:endParaRPr lang="en-US" sz="1400" dirty="0"/>
          </a:p>
          <a:p>
            <a:r>
              <a:rPr lang="en-US" u="sng" dirty="0"/>
              <a:t>Sorghum crossing</a:t>
            </a:r>
            <a:r>
              <a:rPr lang="en-US" dirty="0"/>
              <a:t>; Sorghum anthesis data collection; </a:t>
            </a:r>
            <a:r>
              <a:rPr lang="en-US" u="sng" dirty="0"/>
              <a:t>Sorghum selections</a:t>
            </a:r>
          </a:p>
          <a:p>
            <a:endParaRPr lang="en-US" b="1" u="sng" dirty="0"/>
          </a:p>
          <a:p>
            <a:r>
              <a:rPr lang="en-US" b="1" u="sng" dirty="0"/>
              <a:t>Sorghum selection harvest</a:t>
            </a:r>
            <a:r>
              <a:rPr lang="en-US" b="1" dirty="0"/>
              <a:t>; </a:t>
            </a:r>
            <a:r>
              <a:rPr lang="en-US" b="1" u="sng" dirty="0"/>
              <a:t>Sorghum disease ratings</a:t>
            </a:r>
          </a:p>
          <a:p>
            <a:endParaRPr lang="en-US" sz="1600" b="1" dirty="0"/>
          </a:p>
          <a:p>
            <a:r>
              <a:rPr lang="en-US" b="1" u="sng" dirty="0"/>
              <a:t>Sorghum yield trial harvest</a:t>
            </a:r>
            <a:r>
              <a:rPr lang="en-US" b="1" dirty="0"/>
              <a:t>; </a:t>
            </a:r>
            <a:r>
              <a:rPr lang="en-US" b="1" u="sng" dirty="0"/>
              <a:t>Process sorghum samples</a:t>
            </a:r>
            <a:r>
              <a:rPr lang="en-US" b="1" dirty="0"/>
              <a:t>, Wheat PL prep</a:t>
            </a:r>
          </a:p>
          <a:p>
            <a:endParaRPr lang="en-US" sz="1600" dirty="0"/>
          </a:p>
          <a:p>
            <a:r>
              <a:rPr lang="en-US" u="sng" dirty="0"/>
              <a:t>Wheat PL seed prep</a:t>
            </a:r>
            <a:r>
              <a:rPr lang="en-US" dirty="0"/>
              <a:t>; Sorghum WN seed prep; Wheat GH transplanting</a:t>
            </a:r>
          </a:p>
          <a:p>
            <a:endParaRPr lang="en-US" sz="1100" dirty="0"/>
          </a:p>
          <a:p>
            <a:r>
              <a:rPr lang="en-US" b="1" u="sng" dirty="0"/>
              <a:t>Wheat planting</a:t>
            </a:r>
            <a:r>
              <a:rPr lang="en-US" b="1" dirty="0"/>
              <a:t>; Ship sorghum seed to WN; </a:t>
            </a:r>
            <a:r>
              <a:rPr lang="en-US" b="1" u="sng" dirty="0"/>
              <a:t>Update seed inventory</a:t>
            </a:r>
          </a:p>
          <a:p>
            <a:endParaRPr lang="en-US" sz="1000" dirty="0"/>
          </a:p>
          <a:p>
            <a:r>
              <a:rPr lang="en-US" u="sng" dirty="0"/>
              <a:t>WRITE GRANTS AND PAPERS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DB33FE-1F6E-A841-AF76-FD96933CA6FA}"/>
              </a:ext>
            </a:extLst>
          </p:cNvPr>
          <p:cNvCxnSpPr/>
          <p:nvPr/>
        </p:nvCxnSpPr>
        <p:spPr>
          <a:xfrm>
            <a:off x="1840992" y="1475232"/>
            <a:ext cx="869289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09F6C8-7BEA-8B4E-B6F5-F1FC0E68BE23}"/>
              </a:ext>
            </a:extLst>
          </p:cNvPr>
          <p:cNvCxnSpPr/>
          <p:nvPr/>
        </p:nvCxnSpPr>
        <p:spPr>
          <a:xfrm>
            <a:off x="1840992" y="1908048"/>
            <a:ext cx="869289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7048AC-254E-7447-AC17-2383158FB963}"/>
              </a:ext>
            </a:extLst>
          </p:cNvPr>
          <p:cNvCxnSpPr/>
          <p:nvPr/>
        </p:nvCxnSpPr>
        <p:spPr>
          <a:xfrm>
            <a:off x="1840992" y="2346960"/>
            <a:ext cx="869289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25A7EC-794E-164B-BECE-F28956B0CFCD}"/>
              </a:ext>
            </a:extLst>
          </p:cNvPr>
          <p:cNvCxnSpPr/>
          <p:nvPr/>
        </p:nvCxnSpPr>
        <p:spPr>
          <a:xfrm>
            <a:off x="1840992" y="2840736"/>
            <a:ext cx="869289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0E9A9A-776F-2144-969C-9EA9B7E22251}"/>
              </a:ext>
            </a:extLst>
          </p:cNvPr>
          <p:cNvCxnSpPr/>
          <p:nvPr/>
        </p:nvCxnSpPr>
        <p:spPr>
          <a:xfrm>
            <a:off x="1840992" y="3419856"/>
            <a:ext cx="869289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80484D-093B-8343-9BFF-5F9F6A092C06}"/>
              </a:ext>
            </a:extLst>
          </p:cNvPr>
          <p:cNvCxnSpPr/>
          <p:nvPr/>
        </p:nvCxnSpPr>
        <p:spPr>
          <a:xfrm>
            <a:off x="1840992" y="3925824"/>
            <a:ext cx="869289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EEBCE-0E71-B24C-9AB0-6F88615558D9}"/>
              </a:ext>
            </a:extLst>
          </p:cNvPr>
          <p:cNvCxnSpPr/>
          <p:nvPr/>
        </p:nvCxnSpPr>
        <p:spPr>
          <a:xfrm>
            <a:off x="1840992" y="4389120"/>
            <a:ext cx="869289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D49F6C-757F-C846-9CB8-6368E8DA2B16}"/>
              </a:ext>
            </a:extLst>
          </p:cNvPr>
          <p:cNvCxnSpPr/>
          <p:nvPr/>
        </p:nvCxnSpPr>
        <p:spPr>
          <a:xfrm>
            <a:off x="1840992" y="4943856"/>
            <a:ext cx="869289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FA133F-4988-D942-84B0-346FE3413581}"/>
              </a:ext>
            </a:extLst>
          </p:cNvPr>
          <p:cNvCxnSpPr/>
          <p:nvPr/>
        </p:nvCxnSpPr>
        <p:spPr>
          <a:xfrm>
            <a:off x="1840992" y="5455920"/>
            <a:ext cx="869289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7FED5C-5B2F-9E46-820D-597F14C7A156}"/>
              </a:ext>
            </a:extLst>
          </p:cNvPr>
          <p:cNvCxnSpPr/>
          <p:nvPr/>
        </p:nvCxnSpPr>
        <p:spPr>
          <a:xfrm>
            <a:off x="1840992" y="5907024"/>
            <a:ext cx="869289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570D74-F71A-B14E-9FF4-94ECA4C3CCD7}"/>
              </a:ext>
            </a:extLst>
          </p:cNvPr>
          <p:cNvCxnSpPr/>
          <p:nvPr/>
        </p:nvCxnSpPr>
        <p:spPr>
          <a:xfrm>
            <a:off x="1840992" y="6388608"/>
            <a:ext cx="869289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488F5C02-CC09-AF3C-6CE6-62552E54F6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279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0159 (1).jpg">
            <a:extLst>
              <a:ext uri="{FF2B5EF4-FFF2-40B4-BE49-F238E27FC236}">
                <a16:creationId xmlns:a16="http://schemas.microsoft.com/office/drawing/2014/main" id="{BE100C46-EADD-717D-1F97-C2C054B330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E3D5F4-857B-CE17-6E92-18DD2198D2EC}"/>
              </a:ext>
            </a:extLst>
          </p:cNvPr>
          <p:cNvSpPr txBox="1"/>
          <p:nvPr/>
        </p:nvSpPr>
        <p:spPr>
          <a:xfrm>
            <a:off x="1009288" y="202263"/>
            <a:ext cx="95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Applied Genetics has Enabled Superior Genetics to SE Market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68895E-3FC0-0099-E5C0-95CADB5811CC}"/>
              </a:ext>
            </a:extLst>
          </p:cNvPr>
          <p:cNvGrpSpPr/>
          <p:nvPr/>
        </p:nvGrpSpPr>
        <p:grpSpPr>
          <a:xfrm>
            <a:off x="6672943" y="1024859"/>
            <a:ext cx="7077024" cy="4227427"/>
            <a:chOff x="6548956" y="3263809"/>
            <a:chExt cx="7077024" cy="42274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141BF3-DE24-E774-58E5-11CED311D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600786" y="2211979"/>
              <a:ext cx="3382740" cy="5486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B72A25-03CA-6D71-2377-2897AA9FD685}"/>
                </a:ext>
              </a:extLst>
            </p:cNvPr>
            <p:cNvSpPr txBox="1"/>
            <p:nvPr/>
          </p:nvSpPr>
          <p:spPr>
            <a:xfrm>
              <a:off x="6561296" y="3286035"/>
              <a:ext cx="43239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Garamond" panose="02020404030301010803" pitchFamily="18" charset="0"/>
                </a:rPr>
                <a:t>Commercial production in Sunray, TX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C7BBB39-E49C-FE23-3E21-6C22D6852AD3}"/>
                </a:ext>
              </a:extLst>
            </p:cNvPr>
            <p:cNvGrpSpPr/>
            <p:nvPr/>
          </p:nvGrpSpPr>
          <p:grpSpPr>
            <a:xfrm rot="836162">
              <a:off x="8350799" y="4733478"/>
              <a:ext cx="5275181" cy="2757758"/>
              <a:chOff x="5346711" y="2807980"/>
              <a:chExt cx="6023631" cy="385547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500E47-97BC-3274-9443-B573C3C0E4A0}"/>
                  </a:ext>
                </a:extLst>
              </p:cNvPr>
              <p:cNvSpPr txBox="1"/>
              <p:nvPr/>
            </p:nvSpPr>
            <p:spPr>
              <a:xfrm rot="20763838">
                <a:off x="7331185" y="3800894"/>
                <a:ext cx="1640441" cy="5593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CU16FL159</a:t>
                </a: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666BD321-69A1-9A02-FFE2-1CAB858A0E7A}"/>
                  </a:ext>
                </a:extLst>
              </p:cNvPr>
              <p:cNvSpPr/>
              <p:nvPr/>
            </p:nvSpPr>
            <p:spPr>
              <a:xfrm rot="20412208">
                <a:off x="5358621" y="2895709"/>
                <a:ext cx="1275846" cy="3767750"/>
              </a:xfrm>
              <a:prstGeom prst="arc">
                <a:avLst>
                  <a:gd name="adj1" fmla="val 16200000"/>
                  <a:gd name="adj2" fmla="val 4248292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D0DCC0D6-441B-70E8-8D50-0DD4048B17A9}"/>
                  </a:ext>
                </a:extLst>
              </p:cNvPr>
              <p:cNvSpPr/>
              <p:nvPr/>
            </p:nvSpPr>
            <p:spPr>
              <a:xfrm rot="16460724">
                <a:off x="7734386" y="420305"/>
                <a:ext cx="1248281" cy="6023631"/>
              </a:xfrm>
              <a:prstGeom prst="arc">
                <a:avLst>
                  <a:gd name="adj1" fmla="val 16363420"/>
                  <a:gd name="adj2" fmla="val 3637401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2A5BB03-9CAC-6089-A7B6-EEE66E55D9AF}"/>
              </a:ext>
            </a:extLst>
          </p:cNvPr>
          <p:cNvGrpSpPr/>
          <p:nvPr/>
        </p:nvGrpSpPr>
        <p:grpSpPr>
          <a:xfrm>
            <a:off x="49609" y="1024859"/>
            <a:ext cx="6534235" cy="2731254"/>
            <a:chOff x="0" y="1024860"/>
            <a:chExt cx="6534235" cy="2731254"/>
          </a:xfrm>
        </p:grpSpPr>
        <p:pic>
          <p:nvPicPr>
            <p:cNvPr id="2" name="Picture 1" descr="A field of corn with bags from the ground&#10;&#10;Description automatically generated">
              <a:extLst>
                <a:ext uri="{FF2B5EF4-FFF2-40B4-BE49-F238E27FC236}">
                  <a16:creationId xmlns:a16="http://schemas.microsoft.com/office/drawing/2014/main" id="{4BFCCB62-5B05-6A31-F193-16FE5CD85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915783" y="-862339"/>
              <a:ext cx="2731254" cy="650565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93C871-BED7-9E93-38E7-7C47B4592A60}"/>
                </a:ext>
              </a:extLst>
            </p:cNvPr>
            <p:cNvSpPr txBox="1"/>
            <p:nvPr/>
          </p:nvSpPr>
          <p:spPr>
            <a:xfrm>
              <a:off x="0" y="1035420"/>
              <a:ext cx="3747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Garamond" panose="02020404030301010803" pitchFamily="18" charset="0"/>
                </a:rPr>
                <a:t>Breeding site in Puerto Vallarta, MX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0ECAA9-EF99-2311-0ECD-3122DA02E8E0}"/>
              </a:ext>
            </a:extLst>
          </p:cNvPr>
          <p:cNvGrpSpPr/>
          <p:nvPr/>
        </p:nvGrpSpPr>
        <p:grpSpPr>
          <a:xfrm>
            <a:off x="77891" y="3875558"/>
            <a:ext cx="5358924" cy="2926080"/>
            <a:chOff x="77891" y="3875558"/>
            <a:chExt cx="5358924" cy="2926080"/>
          </a:xfrm>
        </p:grpSpPr>
        <p:pic>
          <p:nvPicPr>
            <p:cNvPr id="6" name="Picture 5" descr="A field of corn growing&#10;&#10;Description automatically generated">
              <a:extLst>
                <a:ext uri="{FF2B5EF4-FFF2-40B4-BE49-F238E27FC236}">
                  <a16:creationId xmlns:a16="http://schemas.microsoft.com/office/drawing/2014/main" id="{3D5D4DB5-533F-6DEE-655E-F27B8C1C9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28" y="3875558"/>
              <a:ext cx="5358787" cy="29260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6ECFF0-5C57-AD69-11E2-FCAEEACACAB7}"/>
                </a:ext>
              </a:extLst>
            </p:cNvPr>
            <p:cNvSpPr txBox="1"/>
            <p:nvPr/>
          </p:nvSpPr>
          <p:spPr>
            <a:xfrm>
              <a:off x="77891" y="3875558"/>
              <a:ext cx="442127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Garamond" panose="02020404030301010803" pitchFamily="18" charset="0"/>
                </a:rPr>
                <a:t>Hybrid grain sorghum in Williamsburg Co.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7A60932-5E07-5A24-C02C-5B284587EFD7}"/>
              </a:ext>
            </a:extLst>
          </p:cNvPr>
          <p:cNvSpPr txBox="1"/>
          <p:nvPr/>
        </p:nvSpPr>
        <p:spPr>
          <a:xfrm>
            <a:off x="5685866" y="4698644"/>
            <a:ext cx="623420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40,000 acres in 2024 (SC, GA, NC, VA, MD, PA, AL, TN)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60,000 acres of seed produced in TX for 2024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New release in 2023 (CU19FL427) with aphid resistance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Approaching 60% </a:t>
            </a:r>
            <a:r>
              <a:rPr lang="en-US" sz="2000" dirty="0" err="1">
                <a:latin typeface="Garamond" panose="02020404030301010803" pitchFamily="18" charset="0"/>
              </a:rPr>
              <a:t>marketshare</a:t>
            </a:r>
            <a:r>
              <a:rPr lang="en-US" sz="2000" dirty="0">
                <a:latin typeface="Garamond" panose="02020404030301010803" pitchFamily="18" charset="0"/>
              </a:rPr>
              <a:t> in eastern United States</a:t>
            </a:r>
          </a:p>
        </p:txBody>
      </p:sp>
      <p:pic>
        <p:nvPicPr>
          <p:cNvPr id="21" name="Picture 20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488A1A6D-C124-6D7C-E9A9-CE8DAC5B42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93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ield of wheat with trees in the background&#10;&#10;Description automatically generated">
            <a:extLst>
              <a:ext uri="{FF2B5EF4-FFF2-40B4-BE49-F238E27FC236}">
                <a16:creationId xmlns:a16="http://schemas.microsoft.com/office/drawing/2014/main" id="{7C6EA67D-3C0A-3AA4-3963-06F0E6601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82793" y="1090069"/>
            <a:ext cx="5486400" cy="5592263"/>
          </a:xfrm>
          <a:prstGeom prst="rect">
            <a:avLst/>
          </a:prstGeom>
        </p:spPr>
      </p:pic>
      <p:pic>
        <p:nvPicPr>
          <p:cNvPr id="3" name="Picture 2" descr="A field of tall grass&#10;&#10;Description automatically generated">
            <a:extLst>
              <a:ext uri="{FF2B5EF4-FFF2-40B4-BE49-F238E27FC236}">
                <a16:creationId xmlns:a16="http://schemas.microsoft.com/office/drawing/2014/main" id="{92004B00-8FAF-CB9C-1610-EE102FE06D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739" y="1143000"/>
            <a:ext cx="54864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7CB5DF-D358-DCCB-E9B2-580597E0EF8D}"/>
              </a:ext>
            </a:extLst>
          </p:cNvPr>
          <p:cNvSpPr txBox="1"/>
          <p:nvPr/>
        </p:nvSpPr>
        <p:spPr>
          <a:xfrm>
            <a:off x="2014150" y="1788100"/>
            <a:ext cx="22236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Garamond" panose="02020404030301010803" pitchFamily="18" charset="0"/>
                <a:cs typeface="Arial" panose="020B0604020202020204" pitchFamily="34" charset="0"/>
              </a:rPr>
              <a:t>SCLA19WF2110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A8AD73-1DF1-7161-4102-7890310EA993}"/>
              </a:ext>
            </a:extLst>
          </p:cNvPr>
          <p:cNvSpPr txBox="1"/>
          <p:nvPr/>
        </p:nvSpPr>
        <p:spPr>
          <a:xfrm>
            <a:off x="8157778" y="1788100"/>
            <a:ext cx="19223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Garamond" panose="02020404030301010803" pitchFamily="18" charset="0"/>
                <a:cs typeface="Arial" panose="020B0604020202020204" pitchFamily="34" charset="0"/>
              </a:rPr>
              <a:t>SCLA0100214</a:t>
            </a:r>
          </a:p>
        </p:txBody>
      </p:sp>
      <p:pic>
        <p:nvPicPr>
          <p:cNvPr id="6" name="Picture 5" descr="IMG_0159 (1).jpg">
            <a:extLst>
              <a:ext uri="{FF2B5EF4-FFF2-40B4-BE49-F238E27FC236}">
                <a16:creationId xmlns:a16="http://schemas.microsoft.com/office/drawing/2014/main" id="{80CCD677-824F-B725-2F23-7108B58BAA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548FD4-7090-B1FD-FC3F-461912805C44}"/>
              </a:ext>
            </a:extLst>
          </p:cNvPr>
          <p:cNvSpPr txBox="1"/>
          <p:nvPr/>
        </p:nvSpPr>
        <p:spPr>
          <a:xfrm>
            <a:off x="1009288" y="202263"/>
            <a:ext cx="95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Applied Genetics has Enabled Superior Genetics to SE Market</a:t>
            </a:r>
          </a:p>
        </p:txBody>
      </p:sp>
      <p:pic>
        <p:nvPicPr>
          <p:cNvPr id="8" name="Picture 7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90B4659D-41E1-C475-8349-9F8F307CE8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26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6905AF07-8A5E-8857-A0A7-154665782437}"/>
              </a:ext>
            </a:extLst>
          </p:cNvPr>
          <p:cNvGrpSpPr/>
          <p:nvPr/>
        </p:nvGrpSpPr>
        <p:grpSpPr>
          <a:xfrm>
            <a:off x="559164" y="1752011"/>
            <a:ext cx="3660939" cy="2743200"/>
            <a:chOff x="559164" y="1752011"/>
            <a:chExt cx="3660939" cy="2743200"/>
          </a:xfrm>
        </p:grpSpPr>
        <p:pic>
          <p:nvPicPr>
            <p:cNvPr id="37" name="Picture 36" descr="A field of red flowers&#10;&#10;Description automatically generated with low confidence">
              <a:extLst>
                <a:ext uri="{FF2B5EF4-FFF2-40B4-BE49-F238E27FC236}">
                  <a16:creationId xmlns:a16="http://schemas.microsoft.com/office/drawing/2014/main" id="{C12A8F15-3509-9113-E966-9B9B1462F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2" y="1752011"/>
              <a:ext cx="3657600" cy="27432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5C4411-CD70-7CB8-EF36-C648D5BF965B}"/>
                </a:ext>
              </a:extLst>
            </p:cNvPr>
            <p:cNvSpPr txBox="1"/>
            <p:nvPr/>
          </p:nvSpPr>
          <p:spPr>
            <a:xfrm>
              <a:off x="1462104" y="1918870"/>
              <a:ext cx="18550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Garamond" panose="02020404030301010803" pitchFamily="18" charset="0"/>
                </a:rPr>
                <a:t>Summer sorghum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E53129-A571-00D5-96A0-25E3EA140107}"/>
                </a:ext>
              </a:extLst>
            </p:cNvPr>
            <p:cNvSpPr txBox="1"/>
            <p:nvPr/>
          </p:nvSpPr>
          <p:spPr>
            <a:xfrm>
              <a:off x="559164" y="2288203"/>
              <a:ext cx="36609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Garamond" panose="02020404030301010803" pitchFamily="18" charset="0"/>
                </a:rPr>
                <a:t> Diploid, 730 Mb genome, 34k genes </a:t>
              </a:r>
            </a:p>
          </p:txBody>
        </p:sp>
      </p:grpSp>
      <p:pic>
        <p:nvPicPr>
          <p:cNvPr id="26" name="Picture 25" descr="IMG_0159 (1).jpg">
            <a:extLst>
              <a:ext uri="{FF2B5EF4-FFF2-40B4-BE49-F238E27FC236}">
                <a16:creationId xmlns:a16="http://schemas.microsoft.com/office/drawing/2014/main" id="{D956CC25-9C40-132D-F49B-A55A24465B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pic>
        <p:nvPicPr>
          <p:cNvPr id="2" name="Picture 1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5B1DAE25-95C4-FC57-986E-1453816EE7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527F895-08C0-CCBB-D349-7EC6EEC47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948" y="25400"/>
            <a:ext cx="7543800" cy="68441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4F5B27B-9496-A1A8-9107-CF1EC7B0BA39}"/>
              </a:ext>
            </a:extLst>
          </p:cNvPr>
          <p:cNvGrpSpPr/>
          <p:nvPr/>
        </p:nvGrpSpPr>
        <p:grpSpPr>
          <a:xfrm>
            <a:off x="8597881" y="5812247"/>
            <a:ext cx="1793652" cy="339125"/>
            <a:chOff x="8597881" y="5812247"/>
            <a:chExt cx="1793652" cy="3391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78344F-FF7F-A518-1C47-E22449E97929}"/>
                </a:ext>
              </a:extLst>
            </p:cNvPr>
            <p:cNvSpPr/>
            <p:nvPr/>
          </p:nvSpPr>
          <p:spPr>
            <a:xfrm>
              <a:off x="8610966" y="5915840"/>
              <a:ext cx="1780567" cy="183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111FFF-80BE-59DF-854B-A8B0A2669ACE}"/>
                </a:ext>
              </a:extLst>
            </p:cNvPr>
            <p:cNvSpPr txBox="1"/>
            <p:nvPr/>
          </p:nvSpPr>
          <p:spPr>
            <a:xfrm>
              <a:off x="8597881" y="5812247"/>
              <a:ext cx="1584832" cy="339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rgbClr val="FF0000"/>
                  </a:solidFill>
                </a:rPr>
                <a:t>Sorghum bicolor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5AD257-3318-9F64-B345-78AFCFBC52BC}"/>
              </a:ext>
            </a:extLst>
          </p:cNvPr>
          <p:cNvGrpSpPr/>
          <p:nvPr/>
        </p:nvGrpSpPr>
        <p:grpSpPr>
          <a:xfrm>
            <a:off x="8597881" y="617858"/>
            <a:ext cx="3441598" cy="771328"/>
            <a:chOff x="8597881" y="1574504"/>
            <a:chExt cx="3441598" cy="7713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7FECB8-A040-8DF5-C61A-3F914B69D520}"/>
                </a:ext>
              </a:extLst>
            </p:cNvPr>
            <p:cNvSpPr/>
            <p:nvPr/>
          </p:nvSpPr>
          <p:spPr>
            <a:xfrm>
              <a:off x="8624051" y="1683513"/>
              <a:ext cx="1780567" cy="183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525E410-3B60-7266-1D9F-1E0773713D36}"/>
                </a:ext>
              </a:extLst>
            </p:cNvPr>
            <p:cNvSpPr/>
            <p:nvPr/>
          </p:nvSpPr>
          <p:spPr>
            <a:xfrm>
              <a:off x="8661214" y="1854779"/>
              <a:ext cx="1780567" cy="183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D093E2-488E-7D8E-1BD7-9A07C9890D5F}"/>
                </a:ext>
              </a:extLst>
            </p:cNvPr>
            <p:cNvSpPr/>
            <p:nvPr/>
          </p:nvSpPr>
          <p:spPr>
            <a:xfrm>
              <a:off x="8664517" y="2049967"/>
              <a:ext cx="1780567" cy="183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3F3F80C-2E1F-B10E-0548-CD2AD83A721C}"/>
                </a:ext>
              </a:extLst>
            </p:cNvPr>
            <p:cNvGrpSpPr/>
            <p:nvPr/>
          </p:nvGrpSpPr>
          <p:grpSpPr>
            <a:xfrm>
              <a:off x="8597881" y="1574504"/>
              <a:ext cx="3441598" cy="771328"/>
              <a:chOff x="8597881" y="890401"/>
              <a:chExt cx="3441598" cy="77132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076714-DDDA-AC15-6B76-97ECE83928CD}"/>
                  </a:ext>
                </a:extLst>
              </p:cNvPr>
              <p:cNvSpPr txBox="1"/>
              <p:nvPr/>
            </p:nvSpPr>
            <p:spPr>
              <a:xfrm>
                <a:off x="10326142" y="1092340"/>
                <a:ext cx="351971" cy="369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" pitchFamily="2" charset="0"/>
                  </a:rPr>
                  <a:t>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969E58E-E298-17B4-02EE-B226686C414F}"/>
                  </a:ext>
                </a:extLst>
              </p:cNvPr>
              <p:cNvGrpSpPr/>
              <p:nvPr/>
            </p:nvGrpSpPr>
            <p:grpSpPr>
              <a:xfrm>
                <a:off x="8597881" y="890401"/>
                <a:ext cx="3441598" cy="771328"/>
                <a:chOff x="8591673" y="617331"/>
                <a:chExt cx="3441598" cy="771328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1D58CC6-8D0B-BCAA-3F9B-6537433A7A3B}"/>
                    </a:ext>
                  </a:extLst>
                </p:cNvPr>
                <p:cNvSpPr txBox="1"/>
                <p:nvPr/>
              </p:nvSpPr>
              <p:spPr>
                <a:xfrm>
                  <a:off x="8594905" y="626873"/>
                  <a:ext cx="1822798" cy="3391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i="1" dirty="0">
                      <a:solidFill>
                        <a:srgbClr val="FF0000"/>
                      </a:solidFill>
                    </a:rPr>
                    <a:t>Aegilops </a:t>
                  </a:r>
                  <a:r>
                    <a:rPr lang="en-US" sz="1600" b="1" i="1" dirty="0" err="1">
                      <a:solidFill>
                        <a:srgbClr val="FF0000"/>
                      </a:solidFill>
                    </a:rPr>
                    <a:t>speltoides</a:t>
                  </a:r>
                  <a:endParaRPr lang="en-US" sz="1600" b="1" i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9480817-F2F3-2816-2ED8-E1E36A3098C4}"/>
                    </a:ext>
                  </a:extLst>
                </p:cNvPr>
                <p:cNvSpPr txBox="1"/>
                <p:nvPr/>
              </p:nvSpPr>
              <p:spPr>
                <a:xfrm>
                  <a:off x="8591673" y="806836"/>
                  <a:ext cx="1539936" cy="3391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i="1" dirty="0">
                      <a:solidFill>
                        <a:srgbClr val="FF0000"/>
                      </a:solidFill>
                    </a:rPr>
                    <a:t>Aegilops </a:t>
                  </a:r>
                  <a:r>
                    <a:rPr lang="en-US" sz="1600" b="1" i="1" dirty="0" err="1">
                      <a:solidFill>
                        <a:srgbClr val="FF0000"/>
                      </a:solidFill>
                    </a:rPr>
                    <a:t>taushii</a:t>
                  </a:r>
                  <a:endParaRPr lang="en-US" sz="1600" b="1" i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EBAE505-1915-74AD-1973-18DAB0CCE0CC}"/>
                    </a:ext>
                  </a:extLst>
                </p:cNvPr>
                <p:cNvSpPr txBox="1"/>
                <p:nvPr/>
              </p:nvSpPr>
              <p:spPr>
                <a:xfrm>
                  <a:off x="8598903" y="1000193"/>
                  <a:ext cx="1398185" cy="3391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i="1" dirty="0">
                      <a:solidFill>
                        <a:srgbClr val="FF0000"/>
                      </a:solidFill>
                    </a:rPr>
                    <a:t>Triticum </a:t>
                  </a:r>
                  <a:r>
                    <a:rPr lang="en-US" sz="1600" b="1" i="1" dirty="0" err="1">
                      <a:solidFill>
                        <a:srgbClr val="FF0000"/>
                      </a:solidFill>
                    </a:rPr>
                    <a:t>uartu</a:t>
                  </a:r>
                  <a:endParaRPr lang="en-US" sz="1600" b="1" i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43F433B-C924-36B4-4942-BFA0D0096F39}"/>
                    </a:ext>
                  </a:extLst>
                </p:cNvPr>
                <p:cNvSpPr txBox="1"/>
                <p:nvPr/>
              </p:nvSpPr>
              <p:spPr>
                <a:xfrm>
                  <a:off x="10316870" y="1018704"/>
                  <a:ext cx="351971" cy="3699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Times" pitchFamily="2" charset="0"/>
                    </a:rPr>
                    <a:t>A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A5CC9BC-8A80-BA6B-1236-99E8DCBB5B1B}"/>
                    </a:ext>
                  </a:extLst>
                </p:cNvPr>
                <p:cNvSpPr txBox="1"/>
                <p:nvPr/>
              </p:nvSpPr>
              <p:spPr>
                <a:xfrm>
                  <a:off x="10322352" y="617331"/>
                  <a:ext cx="351971" cy="3699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Times" pitchFamily="2" charset="0"/>
                    </a:rPr>
                    <a:t>B</a:t>
                  </a:r>
                </a:p>
              </p:txBody>
            </p:sp>
            <p:sp>
              <p:nvSpPr>
                <p:cNvPr id="23" name="Right Bracket 22">
                  <a:extLst>
                    <a:ext uri="{FF2B5EF4-FFF2-40B4-BE49-F238E27FC236}">
                      <a16:creationId xmlns:a16="http://schemas.microsoft.com/office/drawing/2014/main" id="{4AFC1142-27D8-79BE-A9AC-40B537FF4D80}"/>
                    </a:ext>
                  </a:extLst>
                </p:cNvPr>
                <p:cNvSpPr/>
                <p:nvPr/>
              </p:nvSpPr>
              <p:spPr>
                <a:xfrm>
                  <a:off x="10629563" y="716839"/>
                  <a:ext cx="172690" cy="549642"/>
                </a:xfrm>
                <a:prstGeom prst="rightBracket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7F0E0F3-9141-4276-8479-FE265C89A623}"/>
                    </a:ext>
                  </a:extLst>
                </p:cNvPr>
                <p:cNvSpPr txBox="1"/>
                <p:nvPr/>
              </p:nvSpPr>
              <p:spPr>
                <a:xfrm>
                  <a:off x="10760653" y="811398"/>
                  <a:ext cx="1272618" cy="3699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/>
                    <a:t>T. </a:t>
                  </a:r>
                  <a:r>
                    <a:rPr lang="en-US" b="1" i="1" dirty="0" err="1"/>
                    <a:t>aestivum</a:t>
                  </a:r>
                  <a:endParaRPr lang="en-US" b="1" i="1" dirty="0"/>
                </a:p>
              </p:txBody>
            </p:sp>
          </p:grp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AFD293E-B6B6-EA35-4DCA-8FED58C163B7}"/>
              </a:ext>
            </a:extLst>
          </p:cNvPr>
          <p:cNvSpPr txBox="1"/>
          <p:nvPr/>
        </p:nvSpPr>
        <p:spPr>
          <a:xfrm>
            <a:off x="4921711" y="6561745"/>
            <a:ext cx="2641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modified from Kellogg, 1998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DF1485-4C91-2B8A-19D2-80DA43DE1EBF}"/>
              </a:ext>
            </a:extLst>
          </p:cNvPr>
          <p:cNvSpPr txBox="1"/>
          <p:nvPr/>
        </p:nvSpPr>
        <p:spPr>
          <a:xfrm>
            <a:off x="584097" y="1035243"/>
            <a:ext cx="37141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Garamond" panose="02020404030301010803" pitchFamily="18" charset="0"/>
              </a:rPr>
              <a:t>Why work on two of the most divergent cereals in the </a:t>
            </a:r>
            <a:r>
              <a:rPr lang="en-US" sz="1900" b="1" dirty="0" err="1">
                <a:latin typeface="Garamond" panose="02020404030301010803" pitchFamily="18" charset="0"/>
              </a:rPr>
              <a:t>Poaceae</a:t>
            </a:r>
            <a:r>
              <a:rPr lang="en-US" sz="1900" b="1" dirty="0">
                <a:latin typeface="Garamond" panose="02020404030301010803" pitchFamily="18" charset="0"/>
              </a:rPr>
              <a:t>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15DC97-BE8D-A30B-59AA-4C5B58110384}"/>
              </a:ext>
            </a:extLst>
          </p:cNvPr>
          <p:cNvGrpSpPr/>
          <p:nvPr/>
        </p:nvGrpSpPr>
        <p:grpSpPr>
          <a:xfrm>
            <a:off x="449775" y="1752011"/>
            <a:ext cx="3770328" cy="2743200"/>
            <a:chOff x="449775" y="2075861"/>
            <a:chExt cx="3770328" cy="2743200"/>
          </a:xfrm>
        </p:grpSpPr>
        <p:pic>
          <p:nvPicPr>
            <p:cNvPr id="29" name="Picture 28" descr="A picture containing outdoor, plant&#10;&#10;Description automatically generated">
              <a:extLst>
                <a:ext uri="{FF2B5EF4-FFF2-40B4-BE49-F238E27FC236}">
                  <a16:creationId xmlns:a16="http://schemas.microsoft.com/office/drawing/2014/main" id="{0C5F3CEF-5E55-5320-BFAB-4FA95FD4D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019703" y="1618661"/>
              <a:ext cx="2743200" cy="36576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9D5CDF4-6A19-D0A9-0D53-8974EA8BC8F7}"/>
                </a:ext>
              </a:extLst>
            </p:cNvPr>
            <p:cNvSpPr txBox="1"/>
            <p:nvPr/>
          </p:nvSpPr>
          <p:spPr>
            <a:xfrm>
              <a:off x="449775" y="2615011"/>
              <a:ext cx="37703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latin typeface="Garamond" panose="02020404030301010803" pitchFamily="18" charset="0"/>
                </a:rPr>
                <a:t>Hexaploid</a:t>
              </a:r>
              <a:r>
                <a:rPr lang="en-US" dirty="0">
                  <a:latin typeface="Garamond" panose="02020404030301010803" pitchFamily="18" charset="0"/>
                </a:rPr>
                <a:t>, 16 Gb genome, 108k genes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18B52F8-85EA-1E4C-6174-5E868AD64CB1}"/>
                </a:ext>
              </a:extLst>
            </p:cNvPr>
            <p:cNvSpPr txBox="1"/>
            <p:nvPr/>
          </p:nvSpPr>
          <p:spPr>
            <a:xfrm>
              <a:off x="1642281" y="2245678"/>
              <a:ext cx="13853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Garamond" panose="02020404030301010803" pitchFamily="18" charset="0"/>
                </a:rPr>
                <a:t>Winter wheat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6E54CD3-3158-F65E-8909-ACA992AB6E4F}"/>
              </a:ext>
            </a:extLst>
          </p:cNvPr>
          <p:cNvSpPr txBox="1"/>
          <p:nvPr/>
        </p:nvSpPr>
        <p:spPr>
          <a:xfrm>
            <a:off x="804302" y="4672010"/>
            <a:ext cx="31811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Wheat behaves </a:t>
            </a:r>
            <a:r>
              <a:rPr lang="en-US" u="sng" dirty="0">
                <a:latin typeface="Garamond" panose="02020404030301010803" pitchFamily="18" charset="0"/>
              </a:rPr>
              <a:t>like</a:t>
            </a:r>
            <a:r>
              <a:rPr lang="en-US" dirty="0">
                <a:latin typeface="Garamond" panose="02020404030301010803" pitchFamily="18" charset="0"/>
              </a:rPr>
              <a:t> a diploid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Genetic resources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Similar focal traits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Food and feed end-uses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Lack of regional industry R&amp;D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22C0C4-50F1-6166-68E2-4D0516B39F71}"/>
              </a:ext>
            </a:extLst>
          </p:cNvPr>
          <p:cNvSpPr txBox="1"/>
          <p:nvPr/>
        </p:nvSpPr>
        <p:spPr>
          <a:xfrm>
            <a:off x="1045190" y="190092"/>
            <a:ext cx="3177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Garamond" panose="02020404030301010803" pitchFamily="18" charset="0"/>
                <a:cs typeface="Baghdad" pitchFamily="2" charset="-78"/>
              </a:rPr>
              <a:t>Clemson University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Garamond" panose="02020404030301010803" pitchFamily="18" charset="0"/>
              <a:cs typeface="Baghda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103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a field of plants&#10;&#10;AI-generated content may be incorrect.">
            <a:extLst>
              <a:ext uri="{FF2B5EF4-FFF2-40B4-BE49-F238E27FC236}">
                <a16:creationId xmlns:a16="http://schemas.microsoft.com/office/drawing/2014/main" id="{0C6C78AD-ABE7-EC43-9D1A-D6AA11BCA7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200" y="35717"/>
            <a:ext cx="82296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3200" b="1" dirty="0">
                <a:latin typeface="Garamond" panose="02020404030301010803" pitchFamily="18" charset="0"/>
              </a:rPr>
              <a:t>Thank you</a:t>
            </a:r>
          </a:p>
          <a:p>
            <a:pPr algn="ctr"/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79F2E-D92D-CB45-A945-6B47134DEBA2}"/>
              </a:ext>
            </a:extLst>
          </p:cNvPr>
          <p:cNvSpPr txBox="1"/>
          <p:nvPr/>
        </p:nvSpPr>
        <p:spPr>
          <a:xfrm>
            <a:off x="56048" y="5157053"/>
            <a:ext cx="7313541" cy="16312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u="sng" dirty="0"/>
              <a:t>Current Members</a:t>
            </a:r>
          </a:p>
          <a:p>
            <a:r>
              <a:rPr lang="en-US" sz="2000" dirty="0"/>
              <a:t>Carolina </a:t>
            </a:r>
            <a:r>
              <a:rPr lang="en-US" sz="2000" dirty="0" err="1"/>
              <a:t>Ballén</a:t>
            </a:r>
            <a:r>
              <a:rPr lang="en-US" sz="2000" dirty="0"/>
              <a:t>-Taborda, Postdoc		Will Stafstrom, Postdoc</a:t>
            </a:r>
          </a:p>
          <a:p>
            <a:r>
              <a:rPr lang="en-US" sz="2000" dirty="0"/>
              <a:t>Kimberly Baskins, Research Assistant	Anto Conti, PhD student</a:t>
            </a:r>
          </a:p>
          <a:p>
            <a:r>
              <a:rPr lang="en-US" sz="2000" dirty="0"/>
              <a:t>William Caughman, Research Assoc.	Alex Celiz, PhD student</a:t>
            </a:r>
          </a:p>
          <a:p>
            <a:r>
              <a:rPr lang="en-US" sz="2000" dirty="0"/>
              <a:t>Katarina Floyd, Research Assistant		Maggie Thomas, MS student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0DE2F1-9303-FC4D-8986-CF906FB60E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933" y="52182"/>
            <a:ext cx="1353620" cy="68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B3A1C0-B8F4-C74D-887A-1F7B6BDD3A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085" y="95839"/>
            <a:ext cx="843534" cy="685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5D2118-2512-AA4C-98FE-89BBB4AE1E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8645" y="69731"/>
            <a:ext cx="887307" cy="914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467AA2-D6BF-A944-AEB5-BF1DE2D0B4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2" y="69731"/>
            <a:ext cx="790335" cy="914400"/>
          </a:xfrm>
          <a:prstGeom prst="rect">
            <a:avLst/>
          </a:prstGeom>
        </p:spPr>
      </p:pic>
      <p:pic>
        <p:nvPicPr>
          <p:cNvPr id="4" name="Picture 2" descr="FFAR Rebranded and Launched A Fresh, New Look - Foundation for Food &amp;  Agriculture Research">
            <a:extLst>
              <a:ext uri="{FF2B5EF4-FFF2-40B4-BE49-F238E27FC236}">
                <a16:creationId xmlns:a16="http://schemas.microsoft.com/office/drawing/2014/main" id="{CCC96F67-44E0-1CE6-2360-C03260250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03" t="18601" r="9642" b="14732"/>
          <a:stretch/>
        </p:blipFill>
        <p:spPr bwMode="auto">
          <a:xfrm>
            <a:off x="3442571" y="852282"/>
            <a:ext cx="1085701" cy="4572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eed the Future | Improving Food Security &amp; Nutrition Around the World">
            <a:extLst>
              <a:ext uri="{FF2B5EF4-FFF2-40B4-BE49-F238E27FC236}">
                <a16:creationId xmlns:a16="http://schemas.microsoft.com/office/drawing/2014/main" id="{EE4A461C-007C-8A10-6DCF-BCBBF065A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4170" y="902773"/>
            <a:ext cx="141089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9FB7E1-C008-1CBC-0924-5CFAAC55B657}"/>
              </a:ext>
            </a:extLst>
          </p:cNvPr>
          <p:cNvSpPr txBox="1"/>
          <p:nvPr/>
        </p:nvSpPr>
        <p:spPr>
          <a:xfrm>
            <a:off x="8249375" y="5157053"/>
            <a:ext cx="3886577" cy="16312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u="sng" dirty="0"/>
              <a:t>Former Members</a:t>
            </a:r>
          </a:p>
          <a:p>
            <a:r>
              <a:rPr lang="en-US" sz="2000" dirty="0"/>
              <a:t>AJ Ackerman, PhD graduate</a:t>
            </a:r>
          </a:p>
          <a:p>
            <a:r>
              <a:rPr lang="en-US" sz="2000" dirty="0"/>
              <a:t>Mary-Frances Behnke, MS graduate</a:t>
            </a:r>
          </a:p>
          <a:p>
            <a:r>
              <a:rPr lang="en-US" sz="2000" dirty="0"/>
              <a:t>Dawn Hicks, Research Assistant</a:t>
            </a:r>
          </a:p>
          <a:p>
            <a:r>
              <a:rPr lang="en-US" sz="2000" dirty="0"/>
              <a:t>Ryan Holmes, Research Associate</a:t>
            </a:r>
          </a:p>
        </p:txBody>
      </p:sp>
      <p:pic>
        <p:nvPicPr>
          <p:cNvPr id="1026" name="Picture 2" descr="DVIDS - Graphics">
            <a:extLst>
              <a:ext uri="{FF2B5EF4-FFF2-40B4-BE49-F238E27FC236}">
                <a16:creationId xmlns:a16="http://schemas.microsoft.com/office/drawing/2014/main" id="{196C553C-05D5-1A66-2D0A-731B38307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7387" y="670250"/>
            <a:ext cx="728662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tional SARE Logo - SARE">
            <a:extLst>
              <a:ext uri="{FF2B5EF4-FFF2-40B4-BE49-F238E27FC236}">
                <a16:creationId xmlns:a16="http://schemas.microsoft.com/office/drawing/2014/main" id="{1DDE2128-42F2-327B-51A4-C26753B0E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95" b="30380"/>
          <a:stretch/>
        </p:blipFill>
        <p:spPr bwMode="auto">
          <a:xfrm>
            <a:off x="2020936" y="737982"/>
            <a:ext cx="119991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549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0159 (1).jpg">
            <a:extLst>
              <a:ext uri="{FF2B5EF4-FFF2-40B4-BE49-F238E27FC236}">
                <a16:creationId xmlns:a16="http://schemas.microsoft.com/office/drawing/2014/main" id="{BE100C46-EADD-717D-1F97-C2C054B330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621FA2-4F4C-E4FA-119B-499244B94F4D}"/>
              </a:ext>
            </a:extLst>
          </p:cNvPr>
          <p:cNvSpPr txBox="1"/>
          <p:nvPr/>
        </p:nvSpPr>
        <p:spPr>
          <a:xfrm>
            <a:off x="898617" y="202263"/>
            <a:ext cx="10289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Quick overview of the program’s breeding pipelines between crops</a:t>
            </a:r>
          </a:p>
        </p:txBody>
      </p:sp>
      <p:pic>
        <p:nvPicPr>
          <p:cNvPr id="2" name="Picture 1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6388E8FB-F286-61AE-2703-1FEEC04F38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A3C669E4-1378-6AFD-BDDD-6837815711DC}"/>
              </a:ext>
            </a:extLst>
          </p:cNvPr>
          <p:cNvSpPr txBox="1"/>
          <p:nvPr/>
        </p:nvSpPr>
        <p:spPr>
          <a:xfrm>
            <a:off x="2570164" y="1135573"/>
            <a:ext cx="2386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latin typeface="Garamond" panose="02020404030301010803" pitchFamily="18" charset="0"/>
              </a:rPr>
              <a:t>Pure Line Wheat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47FC1DDA-3E50-EF45-37D2-12A4207757A9}"/>
              </a:ext>
            </a:extLst>
          </p:cNvPr>
          <p:cNvSpPr txBox="1"/>
          <p:nvPr/>
        </p:nvSpPr>
        <p:spPr>
          <a:xfrm>
            <a:off x="6845258" y="1148550"/>
            <a:ext cx="239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Garamond" panose="02020404030301010803" pitchFamily="18" charset="0"/>
              </a:rPr>
              <a:t>Hybrid Sorghum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F5DE058B-A803-3DF5-C02A-AD5E14041074}"/>
              </a:ext>
            </a:extLst>
          </p:cNvPr>
          <p:cNvCxnSpPr/>
          <p:nvPr/>
        </p:nvCxnSpPr>
        <p:spPr>
          <a:xfrm>
            <a:off x="6093543" y="1012315"/>
            <a:ext cx="0" cy="56180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6CBBD9-36AC-1D6E-F896-4EEB5BA46EDD}"/>
              </a:ext>
            </a:extLst>
          </p:cNvPr>
          <p:cNvGrpSpPr/>
          <p:nvPr/>
        </p:nvGrpSpPr>
        <p:grpSpPr>
          <a:xfrm>
            <a:off x="610626" y="1786803"/>
            <a:ext cx="4364205" cy="4542508"/>
            <a:chOff x="610626" y="1786803"/>
            <a:chExt cx="4364205" cy="4542508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997E1939-A061-DB27-45AD-531FAD9A2AEB}"/>
                </a:ext>
              </a:extLst>
            </p:cNvPr>
            <p:cNvGrpSpPr/>
            <p:nvPr/>
          </p:nvGrpSpPr>
          <p:grpSpPr>
            <a:xfrm>
              <a:off x="610626" y="2294065"/>
              <a:ext cx="4364205" cy="4035246"/>
              <a:chOff x="27152" y="2450821"/>
              <a:chExt cx="4364205" cy="4035246"/>
            </a:xfrm>
          </p:grpSpPr>
          <p:cxnSp>
            <p:nvCxnSpPr>
              <p:cNvPr id="145" name="Straight Arrow Connector 144">
                <a:extLst>
                  <a:ext uri="{FF2B5EF4-FFF2-40B4-BE49-F238E27FC236}">
                    <a16:creationId xmlns:a16="http://schemas.microsoft.com/office/drawing/2014/main" id="{3CB204E7-BC9F-6884-E69C-5691131687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2954" y="2813904"/>
                <a:ext cx="0" cy="460248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CF514D78-11B5-7487-C51D-91A8369E42A3}"/>
                  </a:ext>
                </a:extLst>
              </p:cNvPr>
              <p:cNvSpPr txBox="1"/>
              <p:nvPr/>
            </p:nvSpPr>
            <p:spPr>
              <a:xfrm>
                <a:off x="2242439" y="2454716"/>
                <a:ext cx="8974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</a:t>
                </a:r>
                <a:r>
                  <a:rPr lang="en-US" baseline="-25000" dirty="0"/>
                  <a:t>1</a:t>
                </a:r>
                <a:r>
                  <a:rPr lang="en-US" dirty="0"/>
                  <a:t> cross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5D475B95-BA80-4771-FE37-42F071080CBE}"/>
                  </a:ext>
                </a:extLst>
              </p:cNvPr>
              <p:cNvSpPr txBox="1"/>
              <p:nvPr/>
            </p:nvSpPr>
            <p:spPr>
              <a:xfrm>
                <a:off x="2379239" y="3284296"/>
                <a:ext cx="6238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</a:t>
                </a:r>
                <a:r>
                  <a:rPr lang="en-US" baseline="-25000" dirty="0"/>
                  <a:t>2</a:t>
                </a:r>
                <a:r>
                  <a:rPr lang="en-US" dirty="0"/>
                  <a:t>-F</a:t>
                </a:r>
                <a:r>
                  <a:rPr lang="en-US" baseline="-25000" dirty="0"/>
                  <a:t>4</a:t>
                </a:r>
              </a:p>
            </p:txBody>
          </p:sp>
          <p:cxnSp>
            <p:nvCxnSpPr>
              <p:cNvPr id="148" name="Straight Arrow Connector 147">
                <a:extLst>
                  <a:ext uri="{FF2B5EF4-FFF2-40B4-BE49-F238E27FC236}">
                    <a16:creationId xmlns:a16="http://schemas.microsoft.com/office/drawing/2014/main" id="{95559EB0-87D9-0CEF-78E5-D1C2AEA547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2954" y="3653628"/>
                <a:ext cx="0" cy="460248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42245A-7BDE-4CC4-FE94-B27BE77483F2}"/>
                  </a:ext>
                </a:extLst>
              </p:cNvPr>
              <p:cNvSpPr txBox="1"/>
              <p:nvPr/>
            </p:nvSpPr>
            <p:spPr>
              <a:xfrm>
                <a:off x="220192" y="3314576"/>
                <a:ext cx="157708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Mass selection</a:t>
                </a:r>
              </a:p>
            </p:txBody>
          </p: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636479EF-BF61-63EA-0ABD-E277C58A29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1429" y="3502269"/>
                <a:ext cx="68781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7C71FA8C-276B-67CA-FD23-328C36A47D48}"/>
                  </a:ext>
                </a:extLst>
              </p:cNvPr>
              <p:cNvSpPr txBox="1"/>
              <p:nvPr/>
            </p:nvSpPr>
            <p:spPr>
              <a:xfrm>
                <a:off x="2483560" y="4110662"/>
                <a:ext cx="3690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</a:t>
                </a:r>
                <a:r>
                  <a:rPr lang="en-US" baseline="-25000" dirty="0"/>
                  <a:t>5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CD462B92-A741-4AE5-0555-3037BE399CEB}"/>
                  </a:ext>
                </a:extLst>
              </p:cNvPr>
              <p:cNvSpPr txBox="1"/>
              <p:nvPr/>
            </p:nvSpPr>
            <p:spPr>
              <a:xfrm>
                <a:off x="27152" y="3998710"/>
                <a:ext cx="1801394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Genomic Selection</a:t>
                </a:r>
              </a:p>
              <a:p>
                <a:pPr algn="ctr"/>
                <a:r>
                  <a:rPr lang="en-US" sz="1600" b="1" dirty="0"/>
                  <a:t>MAS</a:t>
                </a:r>
              </a:p>
            </p:txBody>
          </p: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32F83F7C-AAB5-0681-BD36-F61FA54B7B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1368" y="4314209"/>
                <a:ext cx="68781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id="{5958E9F0-06C4-B9B8-25B1-796C5E754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8065" y="4500292"/>
                <a:ext cx="0" cy="460248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1EE1F6CA-4B87-CAD9-2FAE-74942C17A64B}"/>
                  </a:ext>
                </a:extLst>
              </p:cNvPr>
              <p:cNvSpPr txBox="1"/>
              <p:nvPr/>
            </p:nvSpPr>
            <p:spPr>
              <a:xfrm>
                <a:off x="2483173" y="4937028"/>
                <a:ext cx="369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</a:t>
                </a:r>
                <a:r>
                  <a:rPr lang="en-US" baseline="-25000" dirty="0"/>
                  <a:t>6</a:t>
                </a:r>
              </a:p>
            </p:txBody>
          </p:sp>
          <p:sp>
            <p:nvSpPr>
              <p:cNvPr id="156" name="Right Brace 155">
                <a:extLst>
                  <a:ext uri="{FF2B5EF4-FFF2-40B4-BE49-F238E27FC236}">
                    <a16:creationId xmlns:a16="http://schemas.microsoft.com/office/drawing/2014/main" id="{CFB745C5-0013-3BD4-24BA-2B1429E1A97D}"/>
                  </a:ext>
                </a:extLst>
              </p:cNvPr>
              <p:cNvSpPr/>
              <p:nvPr/>
            </p:nvSpPr>
            <p:spPr>
              <a:xfrm flipH="1">
                <a:off x="1936790" y="4970684"/>
                <a:ext cx="470593" cy="931753"/>
              </a:xfrm>
              <a:prstGeom prst="rightBrac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08FD7EC4-2F64-A24A-D584-D437299FB809}"/>
                  </a:ext>
                </a:extLst>
              </p:cNvPr>
              <p:cNvSpPr txBox="1"/>
              <p:nvPr/>
            </p:nvSpPr>
            <p:spPr>
              <a:xfrm rot="5400000">
                <a:off x="2435563" y="5371820"/>
                <a:ext cx="5913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. . .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867A30D4-288C-5EF0-980E-F12F210A7109}"/>
                  </a:ext>
                </a:extLst>
              </p:cNvPr>
              <p:cNvSpPr txBox="1"/>
              <p:nvPr/>
            </p:nvSpPr>
            <p:spPr>
              <a:xfrm>
                <a:off x="863952" y="5155348"/>
                <a:ext cx="127600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</a:rPr>
                  <a:t>YIELD TESTING</a:t>
                </a:r>
              </a:p>
            </p:txBody>
          </p:sp>
          <p:cxnSp>
            <p:nvCxnSpPr>
              <p:cNvPr id="159" name="Straight Arrow Connector 158">
                <a:extLst>
                  <a:ext uri="{FF2B5EF4-FFF2-40B4-BE49-F238E27FC236}">
                    <a16:creationId xmlns:a16="http://schemas.microsoft.com/office/drawing/2014/main" id="{36D667BC-9632-48BA-4BCD-36B4E81D31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53118" y="5732288"/>
                <a:ext cx="0" cy="460248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4C77387E-41C1-7EF6-AB27-7F8A46CA2C61}"/>
                  </a:ext>
                </a:extLst>
              </p:cNvPr>
              <p:cNvSpPr txBox="1"/>
              <p:nvPr/>
            </p:nvSpPr>
            <p:spPr>
              <a:xfrm>
                <a:off x="2181888" y="6116735"/>
                <a:ext cx="9051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Release</a:t>
                </a:r>
              </a:p>
            </p:txBody>
          </p:sp>
          <p:cxnSp>
            <p:nvCxnSpPr>
              <p:cNvPr id="161" name="Straight Arrow Connector 160">
                <a:extLst>
                  <a:ext uri="{FF2B5EF4-FFF2-40B4-BE49-F238E27FC236}">
                    <a16:creationId xmlns:a16="http://schemas.microsoft.com/office/drawing/2014/main" id="{2F940A53-290D-236D-1A27-C57AA5CAA5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07304" y="4490224"/>
                <a:ext cx="0" cy="460248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42D129CC-9FF9-39B2-2DCC-C1C8FC531E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07304" y="2813904"/>
                <a:ext cx="0" cy="1481423"/>
              </a:xfrm>
              <a:prstGeom prst="line">
                <a:avLst/>
              </a:prstGeom>
              <a:ln w="57150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AC86C29E-5B8E-8986-1551-63FFD58F3B24}"/>
                  </a:ext>
                </a:extLst>
              </p:cNvPr>
              <p:cNvSpPr txBox="1"/>
              <p:nvPr/>
            </p:nvSpPr>
            <p:spPr>
              <a:xfrm>
                <a:off x="3357330" y="2450821"/>
                <a:ext cx="8974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</a:t>
                </a:r>
                <a:r>
                  <a:rPr lang="en-US" baseline="-25000" dirty="0"/>
                  <a:t>1</a:t>
                </a:r>
                <a:r>
                  <a:rPr lang="en-US" dirty="0"/>
                  <a:t> cross</a:t>
                </a: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A59F3AD-35F8-4653-F04C-82FA92F5B18B}"/>
                  </a:ext>
                </a:extLst>
              </p:cNvPr>
              <p:cNvSpPr txBox="1"/>
              <p:nvPr/>
            </p:nvSpPr>
            <p:spPr>
              <a:xfrm>
                <a:off x="3371143" y="4934188"/>
                <a:ext cx="86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DH line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EB5366BA-2591-82AB-F93A-0B2A10A958CB}"/>
                  </a:ext>
                </a:extLst>
              </p:cNvPr>
              <p:cNvSpPr txBox="1"/>
              <p:nvPr/>
            </p:nvSpPr>
            <p:spPr>
              <a:xfrm>
                <a:off x="3206802" y="3780290"/>
                <a:ext cx="118455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dirty="0"/>
                  <a:t>F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en-US" sz="1400" b="1" dirty="0"/>
                  <a:t>✕</a:t>
                </a:r>
                <a:r>
                  <a:rPr lang="en-US" dirty="0"/>
                  <a:t> Maize</a:t>
                </a: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75508C1-D28A-2B69-AED8-A8134139B7CE}"/>
                  </a:ext>
                </a:extLst>
              </p:cNvPr>
              <p:cNvSpPr txBox="1"/>
              <p:nvPr/>
            </p:nvSpPr>
            <p:spPr>
              <a:xfrm rot="5400000">
                <a:off x="3575542" y="5365760"/>
                <a:ext cx="5913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. . .</a:t>
                </a:r>
              </a:p>
            </p:txBody>
          </p:sp>
          <p:cxnSp>
            <p:nvCxnSpPr>
              <p:cNvPr id="167" name="Straight Arrow Connector 166">
                <a:extLst>
                  <a:ext uri="{FF2B5EF4-FFF2-40B4-BE49-F238E27FC236}">
                    <a16:creationId xmlns:a16="http://schemas.microsoft.com/office/drawing/2014/main" id="{60794A52-7D87-D152-D500-EED0020A41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3097" y="5726228"/>
                <a:ext cx="0" cy="460248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301D52A3-C556-A498-0B22-346E40134963}"/>
                  </a:ext>
                </a:extLst>
              </p:cNvPr>
              <p:cNvSpPr txBox="1"/>
              <p:nvPr/>
            </p:nvSpPr>
            <p:spPr>
              <a:xfrm>
                <a:off x="3321867" y="6110675"/>
                <a:ext cx="9051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Release</a:t>
                </a:r>
              </a:p>
            </p:txBody>
          </p: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8AF5FDB9-56F7-6E14-FE01-C968A33DEC25}"/>
                </a:ext>
              </a:extLst>
            </p:cNvPr>
            <p:cNvSpPr txBox="1"/>
            <p:nvPr/>
          </p:nvSpPr>
          <p:spPr>
            <a:xfrm>
              <a:off x="4135173" y="178680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DH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F957CDB7-B13E-09EA-7F56-EC5C783AAC66}"/>
                </a:ext>
              </a:extLst>
            </p:cNvPr>
            <p:cNvSpPr txBox="1"/>
            <p:nvPr/>
          </p:nvSpPr>
          <p:spPr>
            <a:xfrm>
              <a:off x="2716673" y="1796763"/>
              <a:ext cx="1234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STANDARD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D92542C5-A167-866F-CC0A-A52CE84825CC}"/>
              </a:ext>
            </a:extLst>
          </p:cNvPr>
          <p:cNvGrpSpPr/>
          <p:nvPr/>
        </p:nvGrpSpPr>
        <p:grpSpPr>
          <a:xfrm>
            <a:off x="6740287" y="1791112"/>
            <a:ext cx="4711046" cy="4537927"/>
            <a:chOff x="6740287" y="1791112"/>
            <a:chExt cx="4711046" cy="4537927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B809F5B0-E67E-AD5F-5B6E-A02E2D2226EA}"/>
                </a:ext>
              </a:extLst>
            </p:cNvPr>
            <p:cNvGrpSpPr/>
            <p:nvPr/>
          </p:nvGrpSpPr>
          <p:grpSpPr>
            <a:xfrm>
              <a:off x="6740287" y="1791112"/>
              <a:ext cx="4711046" cy="4537927"/>
              <a:chOff x="4450107" y="2294144"/>
              <a:chExt cx="4711046" cy="4537927"/>
            </a:xfrm>
          </p:grpSpPr>
          <p:cxnSp>
            <p:nvCxnSpPr>
              <p:cNvPr id="178" name="Straight Arrow Connector 177">
                <a:extLst>
                  <a:ext uri="{FF2B5EF4-FFF2-40B4-BE49-F238E27FC236}">
                    <a16:creationId xmlns:a16="http://schemas.microsoft.com/office/drawing/2014/main" id="{BAA89E74-16FF-6DE4-3F99-A21942398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7605" y="3125441"/>
                <a:ext cx="0" cy="460248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64B5A185-357E-65A6-8BEF-53067E578E2F}"/>
                  </a:ext>
                </a:extLst>
              </p:cNvPr>
              <p:cNvSpPr txBox="1"/>
              <p:nvPr/>
            </p:nvSpPr>
            <p:spPr>
              <a:xfrm>
                <a:off x="4617090" y="2766253"/>
                <a:ext cx="8974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</a:t>
                </a:r>
                <a:r>
                  <a:rPr lang="en-US" baseline="-25000" dirty="0"/>
                  <a:t>1</a:t>
                </a:r>
                <a:r>
                  <a:rPr lang="en-US" dirty="0"/>
                  <a:t> cross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1834A384-C61C-91F8-B45A-072CFB71C183}"/>
                  </a:ext>
                </a:extLst>
              </p:cNvPr>
              <p:cNvSpPr txBox="1"/>
              <p:nvPr/>
            </p:nvSpPr>
            <p:spPr>
              <a:xfrm>
                <a:off x="7680042" y="3487903"/>
                <a:ext cx="148111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</a:rPr>
                  <a:t>PARENT</a:t>
                </a:r>
              </a:p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</a:rPr>
                  <a:t>DEVELOPMENT</a:t>
                </a: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57AA27E8-FDD1-3DC6-0CB7-33BA633A8E87}"/>
                  </a:ext>
                </a:extLst>
              </p:cNvPr>
              <p:cNvSpPr txBox="1"/>
              <p:nvPr/>
            </p:nvSpPr>
            <p:spPr>
              <a:xfrm>
                <a:off x="4588783" y="2304288"/>
                <a:ext cx="9541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FEMALE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B17D32EA-131A-0F11-2A37-C5CFC6248016}"/>
                  </a:ext>
                </a:extLst>
              </p:cNvPr>
              <p:cNvSpPr txBox="1"/>
              <p:nvPr/>
            </p:nvSpPr>
            <p:spPr>
              <a:xfrm>
                <a:off x="4753890" y="3595833"/>
                <a:ext cx="6238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</a:t>
                </a:r>
                <a:r>
                  <a:rPr lang="en-US" baseline="-25000" dirty="0"/>
                  <a:t>2</a:t>
                </a:r>
                <a:r>
                  <a:rPr lang="en-US" dirty="0"/>
                  <a:t>-F</a:t>
                </a:r>
                <a:r>
                  <a:rPr lang="en-US" baseline="-25000" dirty="0"/>
                  <a:t>4</a:t>
                </a: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180AE175-3B6B-F063-8436-0473E9EEAD88}"/>
                  </a:ext>
                </a:extLst>
              </p:cNvPr>
              <p:cNvSpPr txBox="1"/>
              <p:nvPr/>
            </p:nvSpPr>
            <p:spPr>
              <a:xfrm>
                <a:off x="4858047" y="4465278"/>
                <a:ext cx="3690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</a:t>
                </a:r>
                <a:r>
                  <a:rPr lang="en-US" baseline="-25000" dirty="0"/>
                  <a:t>5</a:t>
                </a: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8174A5C7-D24D-4D43-F613-31E70F42BF18}"/>
                  </a:ext>
                </a:extLst>
              </p:cNvPr>
              <p:cNvSpPr txBox="1"/>
              <p:nvPr/>
            </p:nvSpPr>
            <p:spPr>
              <a:xfrm>
                <a:off x="5117480" y="4465278"/>
                <a:ext cx="373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✕</a:t>
                </a:r>
              </a:p>
            </p:txBody>
          </p:sp>
          <p:cxnSp>
            <p:nvCxnSpPr>
              <p:cNvPr id="185" name="Straight Arrow Connector 184">
                <a:extLst>
                  <a:ext uri="{FF2B5EF4-FFF2-40B4-BE49-F238E27FC236}">
                    <a16:creationId xmlns:a16="http://schemas.microsoft.com/office/drawing/2014/main" id="{BCECEC0E-8073-53E4-382D-D54F13C547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2029" y="3125441"/>
                <a:ext cx="0" cy="460248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49DE7A4B-8AA8-4936-3263-18146A97D8A1}"/>
                  </a:ext>
                </a:extLst>
              </p:cNvPr>
              <p:cNvSpPr txBox="1"/>
              <p:nvPr/>
            </p:nvSpPr>
            <p:spPr>
              <a:xfrm>
                <a:off x="5993284" y="2756109"/>
                <a:ext cx="8974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F</a:t>
                </a:r>
                <a:r>
                  <a:rPr lang="en-US" baseline="-25000" dirty="0"/>
                  <a:t>1</a:t>
                </a:r>
                <a:r>
                  <a:rPr lang="en-US" dirty="0"/>
                  <a:t> cross</a:t>
                </a: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BAE23203-8C21-4F81-4D59-D7E732D3B0CE}"/>
                  </a:ext>
                </a:extLst>
              </p:cNvPr>
              <p:cNvSpPr txBox="1"/>
              <p:nvPr/>
            </p:nvSpPr>
            <p:spPr>
              <a:xfrm>
                <a:off x="5964976" y="2294144"/>
                <a:ext cx="9541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MALE</a:t>
                </a: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158A1DF5-48AA-DF36-1F58-E605F38D7A88}"/>
                  </a:ext>
                </a:extLst>
              </p:cNvPr>
              <p:cNvSpPr txBox="1"/>
              <p:nvPr/>
            </p:nvSpPr>
            <p:spPr>
              <a:xfrm>
                <a:off x="6130084" y="3585689"/>
                <a:ext cx="6238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F</a:t>
                </a:r>
                <a:r>
                  <a:rPr lang="en-US" baseline="-25000" dirty="0"/>
                  <a:t>2</a:t>
                </a:r>
                <a:r>
                  <a:rPr lang="en-US" dirty="0"/>
                  <a:t>-F</a:t>
                </a:r>
                <a:r>
                  <a:rPr lang="en-US" baseline="-25000" dirty="0"/>
                  <a:t>4</a:t>
                </a:r>
              </a:p>
            </p:txBody>
          </p:sp>
          <p:cxnSp>
            <p:nvCxnSpPr>
              <p:cNvPr id="189" name="Straight Arrow Connector 188">
                <a:extLst>
                  <a:ext uri="{FF2B5EF4-FFF2-40B4-BE49-F238E27FC236}">
                    <a16:creationId xmlns:a16="http://schemas.microsoft.com/office/drawing/2014/main" id="{C51AF010-2A4F-F554-9F2F-635103BF38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7605" y="3965165"/>
                <a:ext cx="0" cy="460248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FCBB3628-EB4A-759C-4BE5-55A3DFF38F0F}"/>
                  </a:ext>
                </a:extLst>
              </p:cNvPr>
              <p:cNvSpPr txBox="1"/>
              <p:nvPr/>
            </p:nvSpPr>
            <p:spPr>
              <a:xfrm>
                <a:off x="5254869" y="4324353"/>
                <a:ext cx="8974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Elite male</a:t>
                </a: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69A7572B-EA7E-8752-BC53-1D35AE5E185F}"/>
                  </a:ext>
                </a:extLst>
              </p:cNvPr>
              <p:cNvSpPr txBox="1"/>
              <p:nvPr/>
            </p:nvSpPr>
            <p:spPr>
              <a:xfrm>
                <a:off x="6278601" y="4455134"/>
                <a:ext cx="3690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</a:t>
                </a:r>
                <a:r>
                  <a:rPr lang="en-US" baseline="-25000" dirty="0"/>
                  <a:t>5</a:t>
                </a: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D46BF0C-B86B-DBD8-EDFD-346FCE20B3DC}"/>
                  </a:ext>
                </a:extLst>
              </p:cNvPr>
              <p:cNvSpPr txBox="1"/>
              <p:nvPr/>
            </p:nvSpPr>
            <p:spPr>
              <a:xfrm>
                <a:off x="6538034" y="4455134"/>
                <a:ext cx="373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✕</a:t>
                </a:r>
              </a:p>
            </p:txBody>
          </p:sp>
          <p:cxnSp>
            <p:nvCxnSpPr>
              <p:cNvPr id="193" name="Straight Arrow Connector 192">
                <a:extLst>
                  <a:ext uri="{FF2B5EF4-FFF2-40B4-BE49-F238E27FC236}">
                    <a16:creationId xmlns:a16="http://schemas.microsoft.com/office/drawing/2014/main" id="{917C5C8E-342E-67C7-285E-9A3340188F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31583" y="3955021"/>
                <a:ext cx="0" cy="460248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B79D86B9-6398-6B59-6CE1-D44D969C4DDC}"/>
                  </a:ext>
                </a:extLst>
              </p:cNvPr>
              <p:cNvSpPr txBox="1"/>
              <p:nvPr/>
            </p:nvSpPr>
            <p:spPr>
              <a:xfrm>
                <a:off x="6748575" y="4314209"/>
                <a:ext cx="8974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Elite female</a:t>
                </a:r>
              </a:p>
            </p:txBody>
          </p:sp>
          <p:sp>
            <p:nvSpPr>
              <p:cNvPr id="195" name="Right Brace 194">
                <a:extLst>
                  <a:ext uri="{FF2B5EF4-FFF2-40B4-BE49-F238E27FC236}">
                    <a16:creationId xmlns:a16="http://schemas.microsoft.com/office/drawing/2014/main" id="{39013D3F-93FF-9066-9C99-349828457BE2}"/>
                  </a:ext>
                </a:extLst>
              </p:cNvPr>
              <p:cNvSpPr/>
              <p:nvPr/>
            </p:nvSpPr>
            <p:spPr>
              <a:xfrm>
                <a:off x="7490616" y="2362364"/>
                <a:ext cx="470593" cy="2608319"/>
              </a:xfrm>
              <a:prstGeom prst="rightBrac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6ABCAC3C-84D1-C27C-2D8C-28F5AC8FD783}"/>
                  </a:ext>
                </a:extLst>
              </p:cNvPr>
              <p:cNvSpPr txBox="1"/>
              <p:nvPr/>
            </p:nvSpPr>
            <p:spPr>
              <a:xfrm>
                <a:off x="8145521" y="4455134"/>
                <a:ext cx="55015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/>
                  <a:t>GCA</a:t>
                </a:r>
              </a:p>
            </p:txBody>
          </p:sp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id="{19BADA26-0453-E56F-0500-DF83473116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51547" y="4624411"/>
                <a:ext cx="630824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>
                <a:extLst>
                  <a:ext uri="{FF2B5EF4-FFF2-40B4-BE49-F238E27FC236}">
                    <a16:creationId xmlns:a16="http://schemas.microsoft.com/office/drawing/2014/main" id="{139103EB-8B35-C41B-FE4C-45A7A86E7D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9793" y="2930922"/>
                <a:ext cx="1191333" cy="849368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9A2E610E-4BA0-430E-D1F4-DABA996B02A2}"/>
                  </a:ext>
                </a:extLst>
              </p:cNvPr>
              <p:cNvSpPr txBox="1"/>
              <p:nvPr/>
            </p:nvSpPr>
            <p:spPr>
              <a:xfrm>
                <a:off x="7866587" y="2593346"/>
                <a:ext cx="112739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Pedigree method</a:t>
                </a:r>
              </a:p>
            </p:txBody>
          </p:sp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id="{F11911AF-18D2-AFE7-B700-E7EDAF8002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21760" y="4826424"/>
                <a:ext cx="440727" cy="577686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A0148723-172D-E2A7-90F4-7B7C7EFEBB4E}"/>
                  </a:ext>
                </a:extLst>
              </p:cNvPr>
              <p:cNvSpPr txBox="1"/>
              <p:nvPr/>
            </p:nvSpPr>
            <p:spPr>
              <a:xfrm>
                <a:off x="5341004" y="5303873"/>
                <a:ext cx="369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</a:t>
                </a:r>
                <a:r>
                  <a:rPr lang="en-US" baseline="-25000" dirty="0"/>
                  <a:t>8</a:t>
                </a:r>
              </a:p>
            </p:txBody>
          </p:sp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6F6FA81F-2034-53F9-8496-AA114CBC76C4}"/>
                  </a:ext>
                </a:extLst>
              </p:cNvPr>
              <p:cNvSpPr txBox="1"/>
              <p:nvPr/>
            </p:nvSpPr>
            <p:spPr>
              <a:xfrm>
                <a:off x="5824272" y="5307526"/>
                <a:ext cx="21296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</a:t>
                </a:r>
                <a:r>
                  <a:rPr lang="en-US" baseline="-25000" dirty="0"/>
                  <a:t>6</a:t>
                </a:r>
                <a:r>
                  <a:rPr lang="en-US" dirty="0"/>
                  <a:t> (300-500 hybrids) </a:t>
                </a:r>
                <a:endParaRPr lang="en-US" baseline="-25000" dirty="0"/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5FF64A1E-F919-BCC3-3182-C3ACC05D541D}"/>
                  </a:ext>
                </a:extLst>
              </p:cNvPr>
              <p:cNvSpPr txBox="1"/>
              <p:nvPr/>
            </p:nvSpPr>
            <p:spPr>
              <a:xfrm>
                <a:off x="5580079" y="5315712"/>
                <a:ext cx="373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✕</a:t>
                </a:r>
              </a:p>
            </p:txBody>
          </p: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E3682786-FF51-E49F-DF43-3DB78F7548A6}"/>
                  </a:ext>
                </a:extLst>
              </p:cNvPr>
              <p:cNvSpPr txBox="1"/>
              <p:nvPr/>
            </p:nvSpPr>
            <p:spPr>
              <a:xfrm>
                <a:off x="8477490" y="5346490"/>
                <a:ext cx="516488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/>
                  <a:t>SCA</a:t>
                </a:r>
              </a:p>
            </p:txBody>
          </p:sp>
          <p:cxnSp>
            <p:nvCxnSpPr>
              <p:cNvPr id="205" name="Straight Arrow Connector 204">
                <a:extLst>
                  <a:ext uri="{FF2B5EF4-FFF2-40B4-BE49-F238E27FC236}">
                    <a16:creationId xmlns:a16="http://schemas.microsoft.com/office/drawing/2014/main" id="{E0ABC440-5B7E-4E25-D085-08EF4CC5B4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66685" y="5515767"/>
                <a:ext cx="630824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Arrow Connector 205">
                <a:extLst>
                  <a:ext uri="{FF2B5EF4-FFF2-40B4-BE49-F238E27FC236}">
                    <a16:creationId xmlns:a16="http://schemas.microsoft.com/office/drawing/2014/main" id="{1F14CE8F-04C2-7338-8FC3-3193A65E02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4288" y="5981578"/>
                <a:ext cx="0" cy="460248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7" name="Right Brace 206">
                <a:extLst>
                  <a:ext uri="{FF2B5EF4-FFF2-40B4-BE49-F238E27FC236}">
                    <a16:creationId xmlns:a16="http://schemas.microsoft.com/office/drawing/2014/main" id="{12F25A5E-2386-3506-E7E6-CDC395685CF1}"/>
                  </a:ext>
                </a:extLst>
              </p:cNvPr>
              <p:cNvSpPr/>
              <p:nvPr/>
            </p:nvSpPr>
            <p:spPr>
              <a:xfrm>
                <a:off x="7580533" y="4324354"/>
                <a:ext cx="470593" cy="1722535"/>
              </a:xfrm>
              <a:prstGeom prst="rightBrace">
                <a:avLst>
                  <a:gd name="adj1" fmla="val 8333"/>
                  <a:gd name="adj2" fmla="val 46706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1A93523E-E456-79D5-F5C8-24F840480870}"/>
                  </a:ext>
                </a:extLst>
              </p:cNvPr>
              <p:cNvSpPr txBox="1"/>
              <p:nvPr/>
            </p:nvSpPr>
            <p:spPr>
              <a:xfrm>
                <a:off x="7775746" y="4862961"/>
                <a:ext cx="127600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</a:rPr>
                  <a:t>YIELD TESTING</a:t>
                </a: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194DBEAF-D1CD-8710-7CB5-BB4501352E11}"/>
                  </a:ext>
                </a:extLst>
              </p:cNvPr>
              <p:cNvSpPr txBox="1"/>
              <p:nvPr/>
            </p:nvSpPr>
            <p:spPr>
              <a:xfrm rot="5400000">
                <a:off x="5298265" y="5690763"/>
                <a:ext cx="5913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. . .</a:t>
                </a: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BF27A7A0-0918-A010-CC5E-4C0EB5966210}"/>
                  </a:ext>
                </a:extLst>
              </p:cNvPr>
              <p:cNvSpPr txBox="1"/>
              <p:nvPr/>
            </p:nvSpPr>
            <p:spPr>
              <a:xfrm>
                <a:off x="5143014" y="6462739"/>
                <a:ext cx="5325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A/B</a:t>
                </a:r>
              </a:p>
            </p:txBody>
          </p:sp>
          <p:sp>
            <p:nvSpPr>
              <p:cNvPr id="211" name="Circular Arrow 210">
                <a:extLst>
                  <a:ext uri="{FF2B5EF4-FFF2-40B4-BE49-F238E27FC236}">
                    <a16:creationId xmlns:a16="http://schemas.microsoft.com/office/drawing/2014/main" id="{89F7CA44-4537-FB17-5E9A-52A18A9A7D06}"/>
                  </a:ext>
                </a:extLst>
              </p:cNvPr>
              <p:cNvSpPr/>
              <p:nvPr/>
            </p:nvSpPr>
            <p:spPr>
              <a:xfrm flipV="1">
                <a:off x="4657364" y="4728171"/>
                <a:ext cx="785634" cy="801413"/>
              </a:xfrm>
              <a:prstGeom prst="circularArrow">
                <a:avLst>
                  <a:gd name="adj1" fmla="val 2890"/>
                  <a:gd name="adj2" fmla="val 1142319"/>
                  <a:gd name="adj3" fmla="val 20906628"/>
                  <a:gd name="adj4" fmla="val 1565229"/>
                  <a:gd name="adj5" fmla="val 10778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D30C8098-99B8-D215-A7EA-8CAFF8E16F21}"/>
                  </a:ext>
                </a:extLst>
              </p:cNvPr>
              <p:cNvSpPr txBox="1"/>
              <p:nvPr/>
            </p:nvSpPr>
            <p:spPr>
              <a:xfrm>
                <a:off x="4450107" y="4905611"/>
                <a:ext cx="12100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BC sterilizations</a:t>
                </a:r>
              </a:p>
            </p:txBody>
          </p:sp>
          <p:cxnSp>
            <p:nvCxnSpPr>
              <p:cNvPr id="213" name="Straight Arrow Connector 212">
                <a:extLst>
                  <a:ext uri="{FF2B5EF4-FFF2-40B4-BE49-F238E27FC236}">
                    <a16:creationId xmlns:a16="http://schemas.microsoft.com/office/drawing/2014/main" id="{2C78D364-E400-5E6B-3114-337B0A25DD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42552" y="5404110"/>
                <a:ext cx="347472" cy="84429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0068F44A-0881-ED9D-FC98-D9C64A569017}"/>
                </a:ext>
              </a:extLst>
            </p:cNvPr>
            <p:cNvGrpSpPr/>
            <p:nvPr/>
          </p:nvGrpSpPr>
          <p:grpSpPr>
            <a:xfrm>
              <a:off x="7318281" y="4893306"/>
              <a:ext cx="2409270" cy="1435169"/>
              <a:chOff x="7318281" y="4893306"/>
              <a:chExt cx="2409270" cy="1435169"/>
            </a:xfrm>
          </p:grpSpPr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F2E9C9DB-938F-A918-63FE-9B062122D4B2}"/>
                  </a:ext>
                </a:extLst>
              </p:cNvPr>
              <p:cNvSpPr txBox="1"/>
              <p:nvPr/>
            </p:nvSpPr>
            <p:spPr>
              <a:xfrm rot="3527556">
                <a:off x="7207273" y="5004314"/>
                <a:ext cx="5913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. . .</a:t>
                </a: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EBE43A2E-C8A6-D399-8AAD-81CCE7AC7B05}"/>
                  </a:ext>
                </a:extLst>
              </p:cNvPr>
              <p:cNvSpPr txBox="1"/>
              <p:nvPr/>
            </p:nvSpPr>
            <p:spPr>
              <a:xfrm rot="3527556">
                <a:off x="7372127" y="5263585"/>
                <a:ext cx="5913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. .</a:t>
                </a:r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BF94604F-70C3-748D-71ED-C862C4867D9F}"/>
                  </a:ext>
                </a:extLst>
              </p:cNvPr>
              <p:cNvSpPr txBox="1"/>
              <p:nvPr/>
            </p:nvSpPr>
            <p:spPr>
              <a:xfrm rot="5400000">
                <a:off x="8089238" y="5182589"/>
                <a:ext cx="5913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. . .</a:t>
                </a: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D1CCB6D9-359F-78CC-36C1-9DBBF4039737}"/>
                  </a:ext>
                </a:extLst>
              </p:cNvPr>
              <p:cNvSpPr txBox="1"/>
              <p:nvPr/>
            </p:nvSpPr>
            <p:spPr>
              <a:xfrm>
                <a:off x="8822367" y="5959143"/>
                <a:ext cx="9051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Release</a:t>
                </a:r>
              </a:p>
            </p:txBody>
          </p:sp>
          <p:cxnSp>
            <p:nvCxnSpPr>
              <p:cNvPr id="176" name="Straight Arrow Connector 175">
                <a:extLst>
                  <a:ext uri="{FF2B5EF4-FFF2-40B4-BE49-F238E27FC236}">
                    <a16:creationId xmlns:a16="http://schemas.microsoft.com/office/drawing/2014/main" id="{08FB8B86-3599-EB92-69D6-82D9F004CE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8031" y="5478546"/>
                <a:ext cx="0" cy="460248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44BB5051-54AA-5A02-41AE-F3FF07B6D4A3}"/>
                  </a:ext>
                </a:extLst>
              </p:cNvPr>
              <p:cNvSpPr txBox="1"/>
              <p:nvPr/>
            </p:nvSpPr>
            <p:spPr>
              <a:xfrm>
                <a:off x="8173961" y="5959143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</a:t>
                </a:r>
              </a:p>
            </p:txBody>
          </p:sp>
        </p:grp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0C7EB15D-4B67-260C-A9D8-447C364E731F}"/>
              </a:ext>
            </a:extLst>
          </p:cNvPr>
          <p:cNvGrpSpPr/>
          <p:nvPr/>
        </p:nvGrpSpPr>
        <p:grpSpPr>
          <a:xfrm>
            <a:off x="617459" y="2290902"/>
            <a:ext cx="4354180" cy="4035246"/>
            <a:chOff x="37177" y="2450821"/>
            <a:chExt cx="4354180" cy="4035246"/>
          </a:xfrm>
        </p:grpSpPr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0312E982-7482-AF96-4BCC-7ED245E23692}"/>
                </a:ext>
              </a:extLst>
            </p:cNvPr>
            <p:cNvCxnSpPr>
              <a:cxnSpLocks/>
            </p:cNvCxnSpPr>
            <p:nvPr/>
          </p:nvCxnSpPr>
          <p:spPr>
            <a:xfrm>
              <a:off x="2672954" y="2813904"/>
              <a:ext cx="0" cy="460248"/>
            </a:xfrm>
            <a:prstGeom prst="straightConnector1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C80AF9C4-5F81-8C1D-22FC-91F9D0404620}"/>
                </a:ext>
              </a:extLst>
            </p:cNvPr>
            <p:cNvSpPr txBox="1"/>
            <p:nvPr/>
          </p:nvSpPr>
          <p:spPr>
            <a:xfrm>
              <a:off x="2242439" y="2454716"/>
              <a:ext cx="897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F</a:t>
              </a:r>
              <a:r>
                <a:rPr lang="en-US" baseline="-25000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 cross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941BBD57-CEEC-8CC5-8249-CFB85CB74D93}"/>
                </a:ext>
              </a:extLst>
            </p:cNvPr>
            <p:cNvSpPr txBox="1"/>
            <p:nvPr/>
          </p:nvSpPr>
          <p:spPr>
            <a:xfrm>
              <a:off x="2379239" y="3284296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F</a:t>
              </a:r>
              <a:r>
                <a:rPr lang="en-US" baseline="-25000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-F</a:t>
              </a:r>
              <a:r>
                <a:rPr lang="en-US" baseline="-25000" dirty="0">
                  <a:solidFill>
                    <a:schemeClr val="bg1">
                      <a:lumMod val="85000"/>
                    </a:schemeClr>
                  </a:solidFill>
                </a:rPr>
                <a:t>4</a:t>
              </a:r>
            </a:p>
          </p:txBody>
        </p:sp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6CE098A3-803A-CFFD-73C1-7EF0C3A0F24E}"/>
                </a:ext>
              </a:extLst>
            </p:cNvPr>
            <p:cNvCxnSpPr>
              <a:cxnSpLocks/>
            </p:cNvCxnSpPr>
            <p:nvPr/>
          </p:nvCxnSpPr>
          <p:spPr>
            <a:xfrm>
              <a:off x="2672954" y="3653628"/>
              <a:ext cx="0" cy="460248"/>
            </a:xfrm>
            <a:prstGeom prst="straightConnector1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4B80F4EE-592F-73D4-3707-3B4184ACF202}"/>
                </a:ext>
              </a:extLst>
            </p:cNvPr>
            <p:cNvSpPr txBox="1"/>
            <p:nvPr/>
          </p:nvSpPr>
          <p:spPr>
            <a:xfrm>
              <a:off x="220192" y="3314576"/>
              <a:ext cx="157708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>
                      <a:lumMod val="85000"/>
                    </a:schemeClr>
                  </a:solidFill>
                </a:rPr>
                <a:t>Mass selection</a:t>
              </a:r>
            </a:p>
          </p:txBody>
        </p:sp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5FCDB49E-7493-355E-F57A-B168479DCD59}"/>
                </a:ext>
              </a:extLst>
            </p:cNvPr>
            <p:cNvCxnSpPr>
              <a:cxnSpLocks/>
            </p:cNvCxnSpPr>
            <p:nvPr/>
          </p:nvCxnSpPr>
          <p:spPr>
            <a:xfrm>
              <a:off x="1691429" y="3502269"/>
              <a:ext cx="687810" cy="0"/>
            </a:xfrm>
            <a:prstGeom prst="straightConnector1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31B22FDD-1F9E-3172-4E16-2545DD2B6983}"/>
                </a:ext>
              </a:extLst>
            </p:cNvPr>
            <p:cNvSpPr txBox="1"/>
            <p:nvPr/>
          </p:nvSpPr>
          <p:spPr>
            <a:xfrm>
              <a:off x="2483560" y="4110662"/>
              <a:ext cx="369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F</a:t>
              </a:r>
              <a:r>
                <a:rPr lang="en-US" baseline="-25000" dirty="0">
                  <a:solidFill>
                    <a:schemeClr val="bg1">
                      <a:lumMod val="85000"/>
                    </a:schemeClr>
                  </a:solidFill>
                </a:rPr>
                <a:t>5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10C6FF0E-7125-6CEA-800C-C5E366B4D37B}"/>
                </a:ext>
              </a:extLst>
            </p:cNvPr>
            <p:cNvSpPr txBox="1"/>
            <p:nvPr/>
          </p:nvSpPr>
          <p:spPr>
            <a:xfrm>
              <a:off x="37177" y="4001876"/>
              <a:ext cx="180139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>
                      <a:lumMod val="85000"/>
                    </a:schemeClr>
                  </a:solidFill>
                </a:rPr>
                <a:t>Genomic Selection</a:t>
              </a:r>
            </a:p>
            <a:p>
              <a:pPr algn="ctr"/>
              <a:r>
                <a:rPr lang="en-US" sz="1600" b="1" dirty="0">
                  <a:solidFill>
                    <a:schemeClr val="bg1">
                      <a:lumMod val="85000"/>
                    </a:schemeClr>
                  </a:solidFill>
                </a:rPr>
                <a:t>MAS</a:t>
              </a:r>
            </a:p>
          </p:txBody>
        </p:sp>
        <p:cxnSp>
          <p:nvCxnSpPr>
            <p:cNvPr id="224" name="Straight Arrow Connector 223">
              <a:extLst>
                <a:ext uri="{FF2B5EF4-FFF2-40B4-BE49-F238E27FC236}">
                  <a16:creationId xmlns:a16="http://schemas.microsoft.com/office/drawing/2014/main" id="{15BD0135-7732-C813-0BE4-2BCFE9058253}"/>
                </a:ext>
              </a:extLst>
            </p:cNvPr>
            <p:cNvCxnSpPr>
              <a:cxnSpLocks/>
            </p:cNvCxnSpPr>
            <p:nvPr/>
          </p:nvCxnSpPr>
          <p:spPr>
            <a:xfrm>
              <a:off x="1841368" y="4314209"/>
              <a:ext cx="687810" cy="0"/>
            </a:xfrm>
            <a:prstGeom prst="straightConnector1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5" name="Straight Arrow Connector 224">
              <a:extLst>
                <a:ext uri="{FF2B5EF4-FFF2-40B4-BE49-F238E27FC236}">
                  <a16:creationId xmlns:a16="http://schemas.microsoft.com/office/drawing/2014/main" id="{B3738CE6-1592-8E07-33D0-1E84CEA8A617}"/>
                </a:ext>
              </a:extLst>
            </p:cNvPr>
            <p:cNvCxnSpPr>
              <a:cxnSpLocks/>
            </p:cNvCxnSpPr>
            <p:nvPr/>
          </p:nvCxnSpPr>
          <p:spPr>
            <a:xfrm>
              <a:off x="2668065" y="4500292"/>
              <a:ext cx="0" cy="460248"/>
            </a:xfrm>
            <a:prstGeom prst="straightConnector1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E0E358FE-69F3-64FD-21D4-BC6AD9F7EA81}"/>
                </a:ext>
              </a:extLst>
            </p:cNvPr>
            <p:cNvSpPr txBox="1"/>
            <p:nvPr/>
          </p:nvSpPr>
          <p:spPr>
            <a:xfrm>
              <a:off x="2483173" y="4937028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F</a:t>
              </a:r>
              <a:r>
                <a:rPr lang="en-US" baseline="-25000" dirty="0">
                  <a:solidFill>
                    <a:schemeClr val="bg1">
                      <a:lumMod val="85000"/>
                    </a:schemeClr>
                  </a:solidFill>
                </a:rPr>
                <a:t>6</a:t>
              </a:r>
            </a:p>
          </p:txBody>
        </p:sp>
        <p:sp>
          <p:nvSpPr>
            <p:cNvPr id="227" name="Right Brace 226">
              <a:extLst>
                <a:ext uri="{FF2B5EF4-FFF2-40B4-BE49-F238E27FC236}">
                  <a16:creationId xmlns:a16="http://schemas.microsoft.com/office/drawing/2014/main" id="{F130D5F6-BA99-7E6C-5966-AB4D054722D5}"/>
                </a:ext>
              </a:extLst>
            </p:cNvPr>
            <p:cNvSpPr/>
            <p:nvPr/>
          </p:nvSpPr>
          <p:spPr>
            <a:xfrm flipH="1">
              <a:off x="1936790" y="4970684"/>
              <a:ext cx="470593" cy="931753"/>
            </a:xfrm>
            <a:prstGeom prst="rightBrac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00D9ED76-79B3-08CC-D539-F1B3BF442D2F}"/>
                </a:ext>
              </a:extLst>
            </p:cNvPr>
            <p:cNvSpPr txBox="1"/>
            <p:nvPr/>
          </p:nvSpPr>
          <p:spPr>
            <a:xfrm rot="5400000">
              <a:off x="2435563" y="5371820"/>
              <a:ext cx="59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85000"/>
                    </a:schemeClr>
                  </a:solidFill>
                </a:rPr>
                <a:t>. . .</a:t>
              </a: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FD0CB94A-259D-218C-14D9-C1BF9A9AFC34}"/>
                </a:ext>
              </a:extLst>
            </p:cNvPr>
            <p:cNvSpPr txBox="1"/>
            <p:nvPr/>
          </p:nvSpPr>
          <p:spPr>
            <a:xfrm>
              <a:off x="863952" y="5155348"/>
              <a:ext cx="12760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>
                      <a:lumMod val="85000"/>
                    </a:schemeClr>
                  </a:solidFill>
                </a:rPr>
                <a:t>YIELD TESTING</a:t>
              </a:r>
            </a:p>
          </p:txBody>
        </p: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D2B0BCD3-ED63-B3B9-FBCC-158BA37FF736}"/>
                </a:ext>
              </a:extLst>
            </p:cNvPr>
            <p:cNvCxnSpPr>
              <a:cxnSpLocks/>
            </p:cNvCxnSpPr>
            <p:nvPr/>
          </p:nvCxnSpPr>
          <p:spPr>
            <a:xfrm>
              <a:off x="2653118" y="5732288"/>
              <a:ext cx="0" cy="460248"/>
            </a:xfrm>
            <a:prstGeom prst="straightConnector1">
              <a:avLst/>
            </a:prstGeom>
            <a:ln w="571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9479E2F1-D84B-6522-9B4E-2ADB349E2A44}"/>
                </a:ext>
              </a:extLst>
            </p:cNvPr>
            <p:cNvSpPr txBox="1"/>
            <p:nvPr/>
          </p:nvSpPr>
          <p:spPr>
            <a:xfrm>
              <a:off x="2181888" y="6116735"/>
              <a:ext cx="905184" cy="36933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Release</a:t>
              </a:r>
            </a:p>
          </p:txBody>
        </p:sp>
        <p:cxnSp>
          <p:nvCxnSpPr>
            <p:cNvPr id="232" name="Straight Arrow Connector 231">
              <a:extLst>
                <a:ext uri="{FF2B5EF4-FFF2-40B4-BE49-F238E27FC236}">
                  <a16:creationId xmlns:a16="http://schemas.microsoft.com/office/drawing/2014/main" id="{EA52034F-BA69-43EB-52F7-9CD2BEDB2AC6}"/>
                </a:ext>
              </a:extLst>
            </p:cNvPr>
            <p:cNvCxnSpPr>
              <a:cxnSpLocks/>
            </p:cNvCxnSpPr>
            <p:nvPr/>
          </p:nvCxnSpPr>
          <p:spPr>
            <a:xfrm>
              <a:off x="3807304" y="4490224"/>
              <a:ext cx="0" cy="460248"/>
            </a:xfrm>
            <a:prstGeom prst="straightConnector1">
              <a:avLst/>
            </a:prstGeom>
            <a:ln w="571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60C7E249-70DA-8B41-7126-FA101AC14F46}"/>
                </a:ext>
              </a:extLst>
            </p:cNvPr>
            <p:cNvCxnSpPr>
              <a:cxnSpLocks/>
            </p:cNvCxnSpPr>
            <p:nvPr/>
          </p:nvCxnSpPr>
          <p:spPr>
            <a:xfrm>
              <a:off x="3807304" y="2813904"/>
              <a:ext cx="0" cy="1481423"/>
            </a:xfrm>
            <a:prstGeom prst="line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E442DA98-0EBB-02F1-5E27-8D5DB9A074DD}"/>
                </a:ext>
              </a:extLst>
            </p:cNvPr>
            <p:cNvSpPr txBox="1"/>
            <p:nvPr/>
          </p:nvSpPr>
          <p:spPr>
            <a:xfrm>
              <a:off x="3357330" y="2450821"/>
              <a:ext cx="897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F</a:t>
              </a:r>
              <a:r>
                <a:rPr lang="en-US" baseline="-25000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 cross</a:t>
              </a: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55D57F78-47FA-3959-4C5E-4977C03F709F}"/>
                </a:ext>
              </a:extLst>
            </p:cNvPr>
            <p:cNvSpPr txBox="1"/>
            <p:nvPr/>
          </p:nvSpPr>
          <p:spPr>
            <a:xfrm>
              <a:off x="3371143" y="4934188"/>
              <a:ext cx="867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DH line</a:t>
              </a: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0A7C0268-CB1A-1C8A-6E49-62CE7EA75330}"/>
                </a:ext>
              </a:extLst>
            </p:cNvPr>
            <p:cNvSpPr txBox="1"/>
            <p:nvPr/>
          </p:nvSpPr>
          <p:spPr>
            <a:xfrm>
              <a:off x="3206802" y="3780290"/>
              <a:ext cx="11845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F</a:t>
              </a:r>
              <a:r>
                <a:rPr lang="en-US" baseline="-25000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✕</a:t>
              </a:r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 Maize</a:t>
              </a: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4A2CFF5B-43BC-127F-F997-FE1C787E7823}"/>
                </a:ext>
              </a:extLst>
            </p:cNvPr>
            <p:cNvSpPr txBox="1"/>
            <p:nvPr/>
          </p:nvSpPr>
          <p:spPr>
            <a:xfrm rot="5400000">
              <a:off x="3575542" y="5365760"/>
              <a:ext cx="59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85000"/>
                    </a:schemeClr>
                  </a:solidFill>
                </a:rPr>
                <a:t>. . .</a:t>
              </a:r>
            </a:p>
          </p:txBody>
        </p:sp>
        <p:cxnSp>
          <p:nvCxnSpPr>
            <p:cNvPr id="238" name="Straight Arrow Connector 237">
              <a:extLst>
                <a:ext uri="{FF2B5EF4-FFF2-40B4-BE49-F238E27FC236}">
                  <a16:creationId xmlns:a16="http://schemas.microsoft.com/office/drawing/2014/main" id="{8F7BBEDE-81B9-A587-DC56-020D49C72BCD}"/>
                </a:ext>
              </a:extLst>
            </p:cNvPr>
            <p:cNvCxnSpPr>
              <a:cxnSpLocks/>
            </p:cNvCxnSpPr>
            <p:nvPr/>
          </p:nvCxnSpPr>
          <p:spPr>
            <a:xfrm>
              <a:off x="3793097" y="5726228"/>
              <a:ext cx="0" cy="460248"/>
            </a:xfrm>
            <a:prstGeom prst="straightConnector1">
              <a:avLst/>
            </a:prstGeom>
            <a:ln w="571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7419EFEF-604C-7793-6E7C-B8769810C472}"/>
                </a:ext>
              </a:extLst>
            </p:cNvPr>
            <p:cNvSpPr txBox="1"/>
            <p:nvPr/>
          </p:nvSpPr>
          <p:spPr>
            <a:xfrm>
              <a:off x="3321867" y="6110675"/>
              <a:ext cx="905184" cy="36933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Release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393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82215" y="1502159"/>
            <a:ext cx="4443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Identify useful genotypes, genes through</a:t>
            </a:r>
          </a:p>
          <a:p>
            <a:pPr algn="ctr"/>
            <a:r>
              <a:rPr lang="en-US" sz="2000" dirty="0"/>
              <a:t>genomic selection and mapping</a:t>
            </a:r>
          </a:p>
        </p:txBody>
      </p:sp>
      <p:sp>
        <p:nvSpPr>
          <p:cNvPr id="6" name="Curved Left Arrow 5"/>
          <p:cNvSpPr/>
          <p:nvPr/>
        </p:nvSpPr>
        <p:spPr>
          <a:xfrm>
            <a:off x="7821930" y="1759969"/>
            <a:ext cx="822960" cy="1075690"/>
          </a:xfrm>
          <a:prstGeom prst="curvedLeftArrow">
            <a:avLst>
              <a:gd name="adj1" fmla="val 17159"/>
              <a:gd name="adj2" fmla="val 50000"/>
              <a:gd name="adj3" fmla="val 25000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47295" y="2300453"/>
            <a:ext cx="5444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Incorporate new </a:t>
            </a:r>
            <a:r>
              <a:rPr lang="en-US" sz="2000" dirty="0" err="1"/>
              <a:t>germplasm</a:t>
            </a:r>
            <a:r>
              <a:rPr lang="en-US" sz="2000" dirty="0"/>
              <a:t> via plant introduction</a:t>
            </a:r>
          </a:p>
          <a:p>
            <a:pPr algn="ctr"/>
            <a:r>
              <a:rPr lang="en-US" sz="2000" dirty="0"/>
              <a:t>Incorporate new genes via introgression</a:t>
            </a:r>
          </a:p>
        </p:txBody>
      </p:sp>
      <p:sp>
        <p:nvSpPr>
          <p:cNvPr id="8" name="Curved Left Arrow 7"/>
          <p:cNvSpPr/>
          <p:nvPr/>
        </p:nvSpPr>
        <p:spPr>
          <a:xfrm flipH="1">
            <a:off x="1725930" y="2720089"/>
            <a:ext cx="822960" cy="1075690"/>
          </a:xfrm>
          <a:prstGeom prst="curvedLeftArrow">
            <a:avLst>
              <a:gd name="adj1" fmla="val 17159"/>
              <a:gd name="adj2" fmla="val 50000"/>
              <a:gd name="adj3" fmla="val 25000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3037165" y="3188084"/>
            <a:ext cx="4133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Evaluate progeny for desirable traits</a:t>
            </a:r>
          </a:p>
          <a:p>
            <a:pPr algn="ctr"/>
            <a:r>
              <a:rPr lang="en-US" sz="2000" dirty="0"/>
              <a:t>Advance selections via GS, MAS, or PS</a:t>
            </a:r>
          </a:p>
        </p:txBody>
      </p:sp>
      <p:sp>
        <p:nvSpPr>
          <p:cNvPr id="10" name="Curved Left Arrow 9"/>
          <p:cNvSpPr/>
          <p:nvPr/>
        </p:nvSpPr>
        <p:spPr>
          <a:xfrm>
            <a:off x="7654290" y="3499869"/>
            <a:ext cx="822960" cy="1075690"/>
          </a:xfrm>
          <a:prstGeom prst="curvedLeftArrow">
            <a:avLst>
              <a:gd name="adj1" fmla="val 17159"/>
              <a:gd name="adj2" fmla="val 50000"/>
              <a:gd name="adj3" fmla="val 25000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 flipV="1">
            <a:off x="8820152" y="1772318"/>
            <a:ext cx="1682263" cy="4103556"/>
          </a:xfrm>
          <a:prstGeom prst="triangle">
            <a:avLst/>
          </a:prstGeom>
          <a:gradFill flip="none" rotWithShape="1">
            <a:gsLst>
              <a:gs pos="100000">
                <a:srgbClr val="7AFE0F">
                  <a:alpha val="31000"/>
                </a:srgbClr>
              </a:gs>
              <a:gs pos="54000">
                <a:srgbClr val="FFFF99">
                  <a:alpha val="31000"/>
                </a:srgbClr>
              </a:gs>
              <a:gs pos="0">
                <a:srgbClr val="FF0000">
                  <a:alpha val="31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211454" y="1899320"/>
            <a:ext cx="923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High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71002" y="4484139"/>
            <a:ext cx="843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Low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01159" y="1225585"/>
            <a:ext cx="1701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Variation</a:t>
            </a:r>
          </a:p>
        </p:txBody>
      </p:sp>
      <p:sp>
        <p:nvSpPr>
          <p:cNvPr id="19" name="Curved Left Arrow 18"/>
          <p:cNvSpPr/>
          <p:nvPr/>
        </p:nvSpPr>
        <p:spPr>
          <a:xfrm>
            <a:off x="7452783" y="5007359"/>
            <a:ext cx="822960" cy="1075690"/>
          </a:xfrm>
          <a:prstGeom prst="curvedLeftArrow">
            <a:avLst>
              <a:gd name="adj1" fmla="val 17159"/>
              <a:gd name="adj2" fmla="val 50000"/>
              <a:gd name="adj3" fmla="val 25000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5435603" y="3550668"/>
            <a:ext cx="1540933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26521" y="1045704"/>
            <a:ext cx="15717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WHEAT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56781" y="4084956"/>
            <a:ext cx="4416555" cy="12618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endParaRPr lang="en-US" sz="2800" dirty="0"/>
          </a:p>
          <a:p>
            <a:pPr algn="r"/>
            <a:r>
              <a:rPr lang="en-US" sz="2000" dirty="0"/>
              <a:t>Multiyear yield testing of breeding lines</a:t>
            </a:r>
          </a:p>
          <a:p>
            <a:pPr algn="r"/>
            <a:endParaRPr lang="en-US" sz="28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B4A24D9-53E3-4D47-BCE8-217F5FED5B28}"/>
              </a:ext>
            </a:extLst>
          </p:cNvPr>
          <p:cNvGrpSpPr/>
          <p:nvPr/>
        </p:nvGrpSpPr>
        <p:grpSpPr>
          <a:xfrm>
            <a:off x="1863401" y="4094439"/>
            <a:ext cx="5589385" cy="1615897"/>
            <a:chOff x="339398" y="4094436"/>
            <a:chExt cx="5589385" cy="161589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F925C2E-96FE-1F43-BC57-2E335DE3DC2B}"/>
                </a:ext>
              </a:extLst>
            </p:cNvPr>
            <p:cNvSpPr/>
            <p:nvPr/>
          </p:nvSpPr>
          <p:spPr>
            <a:xfrm>
              <a:off x="339398" y="4094436"/>
              <a:ext cx="5589385" cy="1615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88311" y="4094436"/>
              <a:ext cx="4416554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Testcross selections based on genomic predicted GCA</a:t>
              </a:r>
            </a:p>
            <a:p>
              <a:pPr algn="ctr"/>
              <a:endParaRPr lang="en-US" sz="1600" dirty="0"/>
            </a:p>
            <a:p>
              <a:pPr algn="ctr"/>
              <a:r>
                <a:rPr lang="en-US" sz="2000" dirty="0"/>
                <a:t>Evaluate combining ability of F</a:t>
              </a:r>
              <a:r>
                <a:rPr lang="en-US" sz="2000" baseline="-25000" dirty="0"/>
                <a:t>1</a:t>
              </a:r>
              <a:r>
                <a:rPr lang="en-US" sz="2000" dirty="0"/>
                <a:t> hybrids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13" name="Curved Left Arrow 12"/>
            <p:cNvSpPr/>
            <p:nvPr/>
          </p:nvSpPr>
          <p:spPr>
            <a:xfrm flipH="1">
              <a:off x="548640" y="4281019"/>
              <a:ext cx="822960" cy="1075690"/>
            </a:xfrm>
            <a:prstGeom prst="curvedLeftArrow">
              <a:avLst>
                <a:gd name="adj1" fmla="val 17159"/>
                <a:gd name="adj2" fmla="val 50000"/>
                <a:gd name="adj3" fmla="val 25000"/>
              </a:avLst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000"/>
            </a:p>
          </p:txBody>
        </p:sp>
      </p:grpSp>
      <p:sp>
        <p:nvSpPr>
          <p:cNvPr id="26" name="Frame 25">
            <a:extLst>
              <a:ext uri="{FF2B5EF4-FFF2-40B4-BE49-F238E27FC236}">
                <a16:creationId xmlns:a16="http://schemas.microsoft.com/office/drawing/2014/main" id="{4CB7E733-A012-634E-B910-16C8436C26B7}"/>
              </a:ext>
            </a:extLst>
          </p:cNvPr>
          <p:cNvSpPr/>
          <p:nvPr/>
        </p:nvSpPr>
        <p:spPr>
          <a:xfrm>
            <a:off x="2943175" y="4014757"/>
            <a:ext cx="4443769" cy="1414965"/>
          </a:xfrm>
          <a:prstGeom prst="frame">
            <a:avLst>
              <a:gd name="adj1" fmla="val 304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38005" y="1045705"/>
            <a:ext cx="15688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SORGHUM</a:t>
            </a:r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89785746-AAB2-A441-9B0B-2D6689FEF4CA}"/>
              </a:ext>
            </a:extLst>
          </p:cNvPr>
          <p:cNvSpPr/>
          <p:nvPr/>
        </p:nvSpPr>
        <p:spPr>
          <a:xfrm>
            <a:off x="4426523" y="1008082"/>
            <a:ext cx="1571765" cy="533855"/>
          </a:xfrm>
          <a:prstGeom prst="frame">
            <a:avLst>
              <a:gd name="adj1" fmla="val 703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4270" y="5501796"/>
            <a:ext cx="3956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RELEASE</a:t>
            </a:r>
          </a:p>
          <a:p>
            <a:pPr algn="ctr"/>
            <a:r>
              <a:rPr lang="en-US" sz="2000" dirty="0"/>
              <a:t>License to 3</a:t>
            </a:r>
            <a:r>
              <a:rPr lang="en-US" sz="2000" baseline="30000" dirty="0"/>
              <a:t>RD</a:t>
            </a:r>
            <a:r>
              <a:rPr lang="en-US" sz="2000" dirty="0"/>
              <a:t> party seed companies</a:t>
            </a:r>
          </a:p>
          <a:p>
            <a:pPr algn="ctr"/>
            <a:r>
              <a:rPr lang="en-US" sz="2000" dirty="0"/>
              <a:t>Distribute to collaborators</a:t>
            </a:r>
          </a:p>
        </p:txBody>
      </p:sp>
      <p:pic>
        <p:nvPicPr>
          <p:cNvPr id="2" name="Picture 1" descr="IMG_0159 (1).jpg">
            <a:extLst>
              <a:ext uri="{FF2B5EF4-FFF2-40B4-BE49-F238E27FC236}">
                <a16:creationId xmlns:a16="http://schemas.microsoft.com/office/drawing/2014/main" id="{F533C637-572C-0474-E3EA-6A29670B4E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2BF0E7-CAEF-ADFB-CC91-B47D67D2F2F6}"/>
              </a:ext>
            </a:extLst>
          </p:cNvPr>
          <p:cNvSpPr txBox="1"/>
          <p:nvPr/>
        </p:nvSpPr>
        <p:spPr>
          <a:xfrm>
            <a:off x="898617" y="202263"/>
            <a:ext cx="8282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Tracking differences for crops across breeding stages</a:t>
            </a:r>
          </a:p>
        </p:txBody>
      </p:sp>
      <p:pic>
        <p:nvPicPr>
          <p:cNvPr id="12" name="Picture 11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DE7F8FEE-6BAF-5533-8330-4055FE5CF3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8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D312B5-5707-7294-B9F6-34DD15D261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31117" y="-1931117"/>
            <a:ext cx="8326718" cy="121889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816012-9D50-416D-76DB-1AB78F225A00}"/>
              </a:ext>
            </a:extLst>
          </p:cNvPr>
          <p:cNvSpPr txBox="1"/>
          <p:nvPr/>
        </p:nvSpPr>
        <p:spPr>
          <a:xfrm>
            <a:off x="1601194" y="295257"/>
            <a:ext cx="8986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Garamond" panose="02020404030301010803" pitchFamily="18" charset="0"/>
                <a:cs typeface="Calibri"/>
              </a:rPr>
              <a:t>Understanding the </a:t>
            </a:r>
            <a:r>
              <a:rPr lang="en-US" sz="3200" b="1" u="sng" dirty="0">
                <a:latin typeface="Garamond" panose="02020404030301010803" pitchFamily="18" charset="0"/>
                <a:cs typeface="Calibri"/>
              </a:rPr>
              <a:t>long road</a:t>
            </a:r>
            <a:r>
              <a:rPr lang="en-US" sz="3200" b="1" dirty="0">
                <a:latin typeface="Garamond" panose="02020404030301010803" pitchFamily="18" charset="0"/>
                <a:cs typeface="Calibri"/>
              </a:rPr>
              <a:t> to commercialization</a:t>
            </a:r>
          </a:p>
        </p:txBody>
      </p:sp>
      <p:pic>
        <p:nvPicPr>
          <p:cNvPr id="4" name="Picture 3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BE332763-2266-EF1C-7F78-D828348092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grass and dirt&#10;&#10;Description automatically generated">
            <a:extLst>
              <a:ext uri="{FF2B5EF4-FFF2-40B4-BE49-F238E27FC236}">
                <a16:creationId xmlns:a16="http://schemas.microsoft.com/office/drawing/2014/main" id="{20FFD2CF-2A14-45DA-2747-F226D0CAFD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807192"/>
            <a:ext cx="12191980" cy="6055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EEA2E6-4551-B70E-9CBE-8C0A795335C0}"/>
              </a:ext>
            </a:extLst>
          </p:cNvPr>
          <p:cNvSpPr txBox="1"/>
          <p:nvPr/>
        </p:nvSpPr>
        <p:spPr>
          <a:xfrm>
            <a:off x="7746274" y="6497604"/>
            <a:ext cx="4444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aramond" panose="02020404030301010803" pitchFamily="18" charset="0"/>
              </a:rPr>
              <a:t>Image taken by Jonathan Windham on 2/28/23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3018A2-FEA4-5780-46FE-95876CCAEB45}"/>
              </a:ext>
            </a:extLst>
          </p:cNvPr>
          <p:cNvGrpSpPr/>
          <p:nvPr/>
        </p:nvGrpSpPr>
        <p:grpSpPr>
          <a:xfrm>
            <a:off x="910930" y="3234012"/>
            <a:ext cx="9303926" cy="3298109"/>
            <a:chOff x="910930" y="2428102"/>
            <a:chExt cx="9303926" cy="32981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9D7FDE-2478-CC9F-3E3E-D572CE7CFB3E}"/>
                </a:ext>
              </a:extLst>
            </p:cNvPr>
            <p:cNvSpPr txBox="1"/>
            <p:nvPr/>
          </p:nvSpPr>
          <p:spPr>
            <a:xfrm>
              <a:off x="3200400" y="2953875"/>
              <a:ext cx="13706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USSRWWN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84A890-226D-B041-7B12-FCD421CBFEF7}"/>
                </a:ext>
              </a:extLst>
            </p:cNvPr>
            <p:cNvSpPr txBox="1"/>
            <p:nvPr/>
          </p:nvSpPr>
          <p:spPr>
            <a:xfrm>
              <a:off x="5867884" y="2428102"/>
              <a:ext cx="12947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</a:rPr>
                <a:t>SunWheat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8E0DB5-F08F-EEAB-BB28-7C3B4CECB2BC}"/>
                </a:ext>
              </a:extLst>
            </p:cNvPr>
            <p:cNvSpPr txBox="1"/>
            <p:nvPr/>
          </p:nvSpPr>
          <p:spPr>
            <a:xfrm>
              <a:off x="5420678" y="3022631"/>
              <a:ext cx="894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GAWN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6C0A1F-EAFF-2159-DA00-0B4C15D7F8B7}"/>
                </a:ext>
              </a:extLst>
            </p:cNvPr>
            <p:cNvSpPr txBox="1"/>
            <p:nvPr/>
          </p:nvSpPr>
          <p:spPr>
            <a:xfrm rot="21111899">
              <a:off x="929826" y="2484031"/>
              <a:ext cx="27365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7D36"/>
                  </a:solidFill>
                </a:rPr>
                <a:t>Seed Increase Strips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B4FD17-544D-57CB-71FD-2579663152F9}"/>
                </a:ext>
              </a:extLst>
            </p:cNvPr>
            <p:cNvSpPr txBox="1"/>
            <p:nvPr/>
          </p:nvSpPr>
          <p:spPr>
            <a:xfrm>
              <a:off x="7617558" y="2553765"/>
              <a:ext cx="6758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5"/>
                  </a:solidFill>
                </a:rPr>
                <a:t>KWS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165C76-11C1-85B6-B449-EEF68163C870}"/>
                </a:ext>
              </a:extLst>
            </p:cNvPr>
            <p:cNvSpPr txBox="1"/>
            <p:nvPr/>
          </p:nvSpPr>
          <p:spPr>
            <a:xfrm>
              <a:off x="7118361" y="3222686"/>
              <a:ext cx="1220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7D36"/>
                  </a:solidFill>
                </a:rPr>
                <a:t>OVT Conv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36943C-4C55-E074-93CF-6DC49FA23CFD}"/>
                </a:ext>
              </a:extLst>
            </p:cNvPr>
            <p:cNvSpPr txBox="1"/>
            <p:nvPr/>
          </p:nvSpPr>
          <p:spPr>
            <a:xfrm>
              <a:off x="8895016" y="3229586"/>
              <a:ext cx="12046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7D36"/>
                  </a:solidFill>
                </a:rPr>
                <a:t>OVT Fung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7BADF0-FE8C-3DC0-CE4A-EF7EF3AAD0E8}"/>
                </a:ext>
              </a:extLst>
            </p:cNvPr>
            <p:cNvSpPr txBox="1"/>
            <p:nvPr/>
          </p:nvSpPr>
          <p:spPr>
            <a:xfrm>
              <a:off x="8883794" y="2773484"/>
              <a:ext cx="12270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7D36"/>
                  </a:solidFill>
                </a:rPr>
                <a:t>Challenge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F5E0E3-8267-6E2A-9157-C8BB0C058D03}"/>
                </a:ext>
              </a:extLst>
            </p:cNvPr>
            <p:cNvSpPr txBox="1"/>
            <p:nvPr/>
          </p:nvSpPr>
          <p:spPr>
            <a:xfrm>
              <a:off x="8895016" y="2428102"/>
              <a:ext cx="8509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UBWT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D2A556-D71F-1BB7-F241-129884EBD724}"/>
                </a:ext>
              </a:extLst>
            </p:cNvPr>
            <p:cNvSpPr txBox="1"/>
            <p:nvPr/>
          </p:nvSpPr>
          <p:spPr>
            <a:xfrm>
              <a:off x="910930" y="3991644"/>
              <a:ext cx="11285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5"/>
                  </a:solidFill>
                </a:rPr>
                <a:t>Mixon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C5C37D-6128-FB9F-D642-B188B963FCA7}"/>
                </a:ext>
              </a:extLst>
            </p:cNvPr>
            <p:cNvSpPr txBox="1"/>
            <p:nvPr/>
          </p:nvSpPr>
          <p:spPr>
            <a:xfrm>
              <a:off x="4847464" y="5018325"/>
              <a:ext cx="21521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rgbClr val="FFFF00"/>
                  </a:solidFill>
                </a:rPr>
                <a:t>SunShow</a:t>
              </a:r>
              <a:endParaRPr lang="en-US" sz="40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4D15301C-A25F-3660-3911-AC75F649139F}"/>
                </a:ext>
              </a:extLst>
            </p:cNvPr>
            <p:cNvSpPr/>
            <p:nvPr/>
          </p:nvSpPr>
          <p:spPr>
            <a:xfrm rot="16836902">
              <a:off x="4413895" y="2942736"/>
              <a:ext cx="223152" cy="3367473"/>
            </a:xfrm>
            <a:prstGeom prst="leftBracke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Bracket 19">
              <a:extLst>
                <a:ext uri="{FF2B5EF4-FFF2-40B4-BE49-F238E27FC236}">
                  <a16:creationId xmlns:a16="http://schemas.microsoft.com/office/drawing/2014/main" id="{7D0273D9-6802-7113-D748-36522F19A278}"/>
                </a:ext>
              </a:extLst>
            </p:cNvPr>
            <p:cNvSpPr/>
            <p:nvPr/>
          </p:nvSpPr>
          <p:spPr>
            <a:xfrm rot="16753655">
              <a:off x="8419544" y="3571700"/>
              <a:ext cx="223152" cy="3367473"/>
            </a:xfrm>
            <a:prstGeom prst="leftBracke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ECF521-AA4A-7A88-C097-715426632C94}"/>
                </a:ext>
              </a:extLst>
            </p:cNvPr>
            <p:cNvSpPr txBox="1"/>
            <p:nvPr/>
          </p:nvSpPr>
          <p:spPr>
            <a:xfrm>
              <a:off x="3990746" y="4346679"/>
              <a:ext cx="8972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Wheat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687AC3-9A33-29F7-F750-7DCE733B7853}"/>
                </a:ext>
              </a:extLst>
            </p:cNvPr>
            <p:cNvSpPr txBox="1"/>
            <p:nvPr/>
          </p:nvSpPr>
          <p:spPr>
            <a:xfrm>
              <a:off x="8076408" y="4980937"/>
              <a:ext cx="6728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Oats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0D60035-00F5-5FDB-28BB-B9E93FFF8853}"/>
              </a:ext>
            </a:extLst>
          </p:cNvPr>
          <p:cNvSpPr txBox="1"/>
          <p:nvPr/>
        </p:nvSpPr>
        <p:spPr>
          <a:xfrm>
            <a:off x="1059927" y="1038084"/>
            <a:ext cx="7964488" cy="120032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lvl="2"/>
            <a:r>
              <a:rPr lang="en-US" sz="2400" b="1" u="sng" dirty="0">
                <a:latin typeface="Garamond" panose="02020404030301010803" pitchFamily="18" charset="0"/>
              </a:rPr>
              <a:t>Wheat</a:t>
            </a:r>
            <a:r>
              <a:rPr lang="en-US" sz="2400" b="1" dirty="0">
                <a:latin typeface="Garamond" panose="02020404030301010803" pitchFamily="18" charset="0"/>
              </a:rPr>
              <a:t>		</a:t>
            </a:r>
            <a:r>
              <a:rPr lang="en-US" sz="2400" dirty="0">
                <a:latin typeface="Garamond" panose="02020404030301010803" pitchFamily="18" charset="0"/>
              </a:rPr>
              <a:t>Rye</a:t>
            </a:r>
            <a:endParaRPr lang="en-US" sz="2400" b="1" dirty="0">
              <a:latin typeface="Garamond" panose="02020404030301010803" pitchFamily="18" charset="0"/>
            </a:endParaRPr>
          </a:p>
          <a:p>
            <a:pPr marL="0" lvl="2"/>
            <a:r>
              <a:rPr lang="en-US" sz="2400" b="1" dirty="0">
                <a:latin typeface="Garamond" panose="02020404030301010803" pitchFamily="18" charset="0"/>
              </a:rPr>
              <a:t>Oats		</a:t>
            </a:r>
            <a:r>
              <a:rPr lang="en-US" sz="2400" dirty="0">
                <a:latin typeface="Garamond" panose="02020404030301010803" pitchFamily="18" charset="0"/>
              </a:rPr>
              <a:t>Triticale</a:t>
            </a:r>
            <a:endParaRPr lang="en-US" sz="2400" b="1" dirty="0">
              <a:latin typeface="Garamond" panose="02020404030301010803" pitchFamily="18" charset="0"/>
            </a:endParaRPr>
          </a:p>
          <a:p>
            <a:pPr marL="0" lvl="2"/>
            <a:r>
              <a:rPr lang="en-US" sz="2400" dirty="0">
                <a:latin typeface="Garamond" panose="02020404030301010803" pitchFamily="18" charset="0"/>
              </a:rPr>
              <a:t>Barley</a:t>
            </a:r>
          </a:p>
        </p:txBody>
      </p:sp>
      <p:pic>
        <p:nvPicPr>
          <p:cNvPr id="24" name="Picture 23" descr="A close up of a flower garden&#10;&#10;Description automatically generated">
            <a:extLst>
              <a:ext uri="{FF2B5EF4-FFF2-40B4-BE49-F238E27FC236}">
                <a16:creationId xmlns:a16="http://schemas.microsoft.com/office/drawing/2014/main" id="{2199BC04-C5FF-DE8D-19C7-7D771813C3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4964" y="159559"/>
            <a:ext cx="3247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C69C681-2C33-052A-7925-D320D4D36AAD}"/>
              </a:ext>
            </a:extLst>
          </p:cNvPr>
          <p:cNvSpPr txBox="1"/>
          <p:nvPr/>
        </p:nvSpPr>
        <p:spPr>
          <a:xfrm>
            <a:off x="4855468" y="1038083"/>
            <a:ext cx="3675652" cy="120032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500-800 crosses per year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30,000 </a:t>
            </a:r>
            <a:r>
              <a:rPr lang="en-US" sz="2400" dirty="0" err="1">
                <a:latin typeface="Garamond" panose="02020404030301010803" pitchFamily="18" charset="0"/>
              </a:rPr>
              <a:t>headrows</a:t>
            </a:r>
            <a:endParaRPr lang="en-US" sz="2400" dirty="0">
              <a:latin typeface="Garamond" panose="02020404030301010803" pitchFamily="18" charset="0"/>
            </a:endParaRP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5,000 yield plots</a:t>
            </a:r>
            <a:endParaRPr lang="en-US" sz="700" dirty="0">
              <a:latin typeface="Garamond" panose="020204040303010108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E7C01B-1B20-03F1-1972-15AFBDCCFF93}"/>
              </a:ext>
            </a:extLst>
          </p:cNvPr>
          <p:cNvSpPr txBox="1"/>
          <p:nvPr/>
        </p:nvSpPr>
        <p:spPr>
          <a:xfrm>
            <a:off x="898617" y="202263"/>
            <a:ext cx="6312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Garamond" panose="02020404030301010803" pitchFamily="18" charset="0"/>
              </a:rPr>
              <a:t>Winter small grains breeding &amp; genetics</a:t>
            </a:r>
          </a:p>
        </p:txBody>
      </p:sp>
      <p:pic>
        <p:nvPicPr>
          <p:cNvPr id="5" name="Picture 4" descr="An orange paw print on a black background&#10;&#10;Description automatically generated">
            <a:extLst>
              <a:ext uri="{FF2B5EF4-FFF2-40B4-BE49-F238E27FC236}">
                <a16:creationId xmlns:a16="http://schemas.microsoft.com/office/drawing/2014/main" id="{338E6334-EDFC-AA8D-EE24-16CDBD8636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5" y="85403"/>
            <a:ext cx="66849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2143</Words>
  <Application>Microsoft Macintosh PowerPoint</Application>
  <PresentationFormat>Widescreen</PresentationFormat>
  <Paragraphs>579</Paragraphs>
  <Slides>50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Aptos</vt:lpstr>
      <vt:lpstr>Arial</vt:lpstr>
      <vt:lpstr>Arial Narrow</vt:lpstr>
      <vt:lpstr>Calibri</vt:lpstr>
      <vt:lpstr>Cambria Math</vt:lpstr>
      <vt:lpstr>Garamond</vt:lpstr>
      <vt:lpstr>Times</vt:lpstr>
      <vt:lpstr>Times New Roman</vt:lpstr>
      <vt:lpstr>Verdana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Boyles</dc:creator>
  <cp:lastModifiedBy>Richard Boyles</cp:lastModifiedBy>
  <cp:revision>98</cp:revision>
  <dcterms:created xsi:type="dcterms:W3CDTF">2020-03-02T00:06:36Z</dcterms:created>
  <dcterms:modified xsi:type="dcterms:W3CDTF">2025-04-11T01:28:09Z</dcterms:modified>
</cp:coreProperties>
</file>