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1.xml" ContentType="application/vnd.openxmlformats-officedocument.presentationml.slide+xml"/>
  <Override PartName="/ppt/slides/slide2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theme/theme2.xml" ContentType="application/vnd.openxmlformats-officedocument.them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16" r:id="rId2"/>
    <p:sldId id="317" r:id="rId3"/>
    <p:sldId id="279" r:id="rId4"/>
    <p:sldId id="281" r:id="rId5"/>
    <p:sldId id="280" r:id="rId6"/>
    <p:sldId id="305" r:id="rId7"/>
    <p:sldId id="325" r:id="rId8"/>
    <p:sldId id="257" r:id="rId9"/>
    <p:sldId id="322" r:id="rId10"/>
    <p:sldId id="309" r:id="rId11"/>
    <p:sldId id="310" r:id="rId12"/>
    <p:sldId id="307" r:id="rId13"/>
    <p:sldId id="308" r:id="rId14"/>
    <p:sldId id="318" r:id="rId15"/>
    <p:sldId id="312" r:id="rId16"/>
    <p:sldId id="313" r:id="rId17"/>
    <p:sldId id="306" r:id="rId18"/>
    <p:sldId id="259" r:id="rId19"/>
    <p:sldId id="258" r:id="rId20"/>
    <p:sldId id="260" r:id="rId21"/>
    <p:sldId id="261" r:id="rId22"/>
    <p:sldId id="262" r:id="rId23"/>
    <p:sldId id="315" r:id="rId24"/>
    <p:sldId id="319" r:id="rId25"/>
    <p:sldId id="321" r:id="rId26"/>
    <p:sldId id="296" r:id="rId27"/>
    <p:sldId id="288" r:id="rId28"/>
    <p:sldId id="297" r:id="rId29"/>
    <p:sldId id="298" r:id="rId30"/>
    <p:sldId id="301" r:id="rId31"/>
    <p:sldId id="289" r:id="rId32"/>
    <p:sldId id="290" r:id="rId33"/>
    <p:sldId id="286" r:id="rId34"/>
    <p:sldId id="287" r:id="rId35"/>
    <p:sldId id="314" r:id="rId36"/>
    <p:sldId id="324" r:id="rId3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508" y="-9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693C80-3AF4-4378-98B3-F7AF966D2993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8A2106-C597-42FE-A5E2-B5CD3F765399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  <a:latin typeface="+mj-lt"/>
            </a:rPr>
            <a:t>Community Gardens</a:t>
          </a:r>
          <a:endParaRPr lang="en-US" sz="1600" b="1" dirty="0">
            <a:solidFill>
              <a:schemeClr val="tx1"/>
            </a:solidFill>
            <a:latin typeface="+mj-lt"/>
          </a:endParaRPr>
        </a:p>
      </dgm:t>
    </dgm:pt>
    <dgm:pt modelId="{1271DE6C-9551-455A-A976-992D6C596793}" type="parTrans" cxnId="{1AA904B8-C71F-4091-9BC9-876172D76014}">
      <dgm:prSet/>
      <dgm:spPr/>
      <dgm:t>
        <a:bodyPr/>
        <a:lstStyle/>
        <a:p>
          <a:endParaRPr lang="en-US"/>
        </a:p>
      </dgm:t>
    </dgm:pt>
    <dgm:pt modelId="{24A05D41-22D3-4585-9937-F71EF178F350}" type="sibTrans" cxnId="{1AA904B8-C71F-4091-9BC9-876172D76014}">
      <dgm:prSet/>
      <dgm:spPr/>
      <dgm:t>
        <a:bodyPr/>
        <a:lstStyle/>
        <a:p>
          <a:endParaRPr lang="en-US"/>
        </a:p>
      </dgm:t>
    </dgm:pt>
    <dgm:pt modelId="{11789D01-9C58-4B9A-8A24-E98B0B1668C7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  <a:latin typeface="+mj-lt"/>
            </a:rPr>
            <a:t>Incubator Farm &amp; Land Access</a:t>
          </a:r>
          <a:endParaRPr lang="en-US" sz="1600" b="1" dirty="0">
            <a:solidFill>
              <a:schemeClr val="tx1"/>
            </a:solidFill>
            <a:latin typeface="+mj-lt"/>
          </a:endParaRPr>
        </a:p>
      </dgm:t>
    </dgm:pt>
    <dgm:pt modelId="{4273CBED-E9BE-4395-BB2E-08632A5983BD}" type="parTrans" cxnId="{23EA3C77-19EF-4CDE-A11F-EC5C361C7920}">
      <dgm:prSet/>
      <dgm:spPr/>
      <dgm:t>
        <a:bodyPr/>
        <a:lstStyle/>
        <a:p>
          <a:endParaRPr lang="en-US"/>
        </a:p>
      </dgm:t>
    </dgm:pt>
    <dgm:pt modelId="{8CB712BF-F5BF-4248-8600-87C24AA788FD}" type="sibTrans" cxnId="{23EA3C77-19EF-4CDE-A11F-EC5C361C7920}">
      <dgm:prSet/>
      <dgm:spPr/>
      <dgm:t>
        <a:bodyPr/>
        <a:lstStyle/>
        <a:p>
          <a:endParaRPr lang="en-US"/>
        </a:p>
      </dgm:t>
    </dgm:pt>
    <dgm:pt modelId="{12A486F6-59AB-4DB5-92AB-4F5B603E78FC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  <a:latin typeface="+mj-lt"/>
            </a:rPr>
            <a:t>Education &amp; Business Development</a:t>
          </a:r>
          <a:endParaRPr lang="en-US" sz="1600" b="1" dirty="0">
            <a:solidFill>
              <a:schemeClr val="tx1"/>
            </a:solidFill>
            <a:latin typeface="+mj-lt"/>
          </a:endParaRPr>
        </a:p>
      </dgm:t>
    </dgm:pt>
    <dgm:pt modelId="{9F38DEE6-1B64-4145-916C-EDB7403FF18A}" type="parTrans" cxnId="{B50EF927-9349-48AB-B1B5-08C44E93591D}">
      <dgm:prSet/>
      <dgm:spPr/>
      <dgm:t>
        <a:bodyPr/>
        <a:lstStyle/>
        <a:p>
          <a:endParaRPr lang="en-US"/>
        </a:p>
      </dgm:t>
    </dgm:pt>
    <dgm:pt modelId="{300C4071-C23F-4D66-8927-66786ECBBD43}" type="sibTrans" cxnId="{B50EF927-9349-48AB-B1B5-08C44E93591D}">
      <dgm:prSet/>
      <dgm:spPr/>
      <dgm:t>
        <a:bodyPr/>
        <a:lstStyle/>
        <a:p>
          <a:endParaRPr lang="en-US"/>
        </a:p>
      </dgm:t>
    </dgm:pt>
    <dgm:pt modelId="{4CAB1B48-7F4A-4B17-AF64-52E6BE11BE28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  <a:latin typeface="+mj-lt"/>
            </a:rPr>
            <a:t>Elder Food Box</a:t>
          </a:r>
          <a:endParaRPr lang="en-US" sz="1600" b="1" dirty="0">
            <a:solidFill>
              <a:schemeClr val="tx1"/>
            </a:solidFill>
            <a:latin typeface="+mj-lt"/>
          </a:endParaRPr>
        </a:p>
      </dgm:t>
    </dgm:pt>
    <dgm:pt modelId="{A12E1F1A-8EE7-471C-B854-0ADCC2987EB6}" type="parTrans" cxnId="{76E238B6-44B9-4C7C-95E1-2FB21DC3FD7B}">
      <dgm:prSet/>
      <dgm:spPr/>
      <dgm:t>
        <a:bodyPr/>
        <a:lstStyle/>
        <a:p>
          <a:endParaRPr lang="en-US"/>
        </a:p>
      </dgm:t>
    </dgm:pt>
    <dgm:pt modelId="{B6515F5C-01E0-416A-BFC7-AA2B42256CEE}" type="sibTrans" cxnId="{76E238B6-44B9-4C7C-95E1-2FB21DC3FD7B}">
      <dgm:prSet/>
      <dgm:spPr/>
      <dgm:t>
        <a:bodyPr/>
        <a:lstStyle/>
        <a:p>
          <a:endParaRPr lang="en-US"/>
        </a:p>
      </dgm:t>
    </dgm:pt>
    <dgm:pt modelId="{F49EE105-D9DE-46C8-A3A1-4143F4028605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  <a:latin typeface="+mj-lt"/>
            </a:rPr>
            <a:t>Regional Program Support &amp; Network Building</a:t>
          </a:r>
          <a:endParaRPr lang="en-US" sz="1600" b="1" dirty="0">
            <a:solidFill>
              <a:schemeClr val="tx1"/>
            </a:solidFill>
            <a:latin typeface="+mj-lt"/>
          </a:endParaRPr>
        </a:p>
      </dgm:t>
    </dgm:pt>
    <dgm:pt modelId="{E8B8EA5D-C77F-4A3B-AB50-C117E402A277}" type="parTrans" cxnId="{3FDE2A2B-6C3B-4D09-8944-E46DA02488C3}">
      <dgm:prSet/>
      <dgm:spPr/>
      <dgm:t>
        <a:bodyPr/>
        <a:lstStyle/>
        <a:p>
          <a:endParaRPr lang="en-US"/>
        </a:p>
      </dgm:t>
    </dgm:pt>
    <dgm:pt modelId="{41572AD7-8190-4484-9D34-F34385E80AF9}" type="sibTrans" cxnId="{3FDE2A2B-6C3B-4D09-8944-E46DA02488C3}">
      <dgm:prSet/>
      <dgm:spPr/>
      <dgm:t>
        <a:bodyPr/>
        <a:lstStyle/>
        <a:p>
          <a:endParaRPr lang="en-US"/>
        </a:p>
      </dgm:t>
    </dgm:pt>
    <dgm:pt modelId="{41161CFB-462A-48BC-9147-9E5F6C3644EC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tx1"/>
              </a:solidFill>
              <a:latin typeface="+mj-lt"/>
            </a:rPr>
            <a:t>Market Access &amp; Technical Assistance</a:t>
          </a:r>
          <a:endParaRPr lang="en-US" sz="1600" b="1" dirty="0">
            <a:solidFill>
              <a:schemeClr val="tx1"/>
            </a:solidFill>
            <a:latin typeface="+mj-lt"/>
          </a:endParaRPr>
        </a:p>
      </dgm:t>
    </dgm:pt>
    <dgm:pt modelId="{1F238044-03BC-4B66-A8F7-39B295CA99BD}" type="parTrans" cxnId="{93D354FD-C137-4E5F-9AB8-28407A29FEDE}">
      <dgm:prSet/>
      <dgm:spPr/>
      <dgm:t>
        <a:bodyPr/>
        <a:lstStyle/>
        <a:p>
          <a:endParaRPr lang="en-US"/>
        </a:p>
      </dgm:t>
    </dgm:pt>
    <dgm:pt modelId="{E8C0CF54-80A4-4C37-BC83-50E78CBAE21D}" type="sibTrans" cxnId="{93D354FD-C137-4E5F-9AB8-28407A29FEDE}">
      <dgm:prSet/>
      <dgm:spPr/>
      <dgm:t>
        <a:bodyPr/>
        <a:lstStyle/>
        <a:p>
          <a:endParaRPr lang="en-US"/>
        </a:p>
      </dgm:t>
    </dgm:pt>
    <dgm:pt modelId="{74507280-C848-4B27-8B4B-5D57B7FC8FA1}" type="pres">
      <dgm:prSet presAssocID="{28693C80-3AF4-4378-98B3-F7AF966D299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1015F3F-0BA7-4C75-BD44-9DF4E3961956}" type="pres">
      <dgm:prSet presAssocID="{058A2106-C597-42FE-A5E2-B5CD3F765399}" presName="compNode" presStyleCnt="0"/>
      <dgm:spPr/>
    </dgm:pt>
    <dgm:pt modelId="{FEC47EEF-DE8B-496A-B2E2-9B602AB8C61A}" type="pres">
      <dgm:prSet presAssocID="{058A2106-C597-42FE-A5E2-B5CD3F765399}" presName="pictRect" presStyleLbl="node1" presStyleIdx="0" presStyleCnt="6" custLinFactNeighborX="-25223" custLinFactNeighborY="-1681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C729F45C-4653-41B8-AADB-4EF45B673BF4}" type="pres">
      <dgm:prSet presAssocID="{058A2106-C597-42FE-A5E2-B5CD3F765399}" presName="textRect" presStyleLbl="revTx" presStyleIdx="0" presStyleCnt="6" custLinFactNeighborX="-21491" custLinFactNeighborY="-2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B7F562-E63B-4832-8BA5-BC9E0FB3F64A}" type="pres">
      <dgm:prSet presAssocID="{24A05D41-22D3-4585-9937-F71EF178F35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BC32024-A553-416C-A383-E843368D0CBE}" type="pres">
      <dgm:prSet presAssocID="{11789D01-9C58-4B9A-8A24-E98B0B1668C7}" presName="compNode" presStyleCnt="0"/>
      <dgm:spPr/>
    </dgm:pt>
    <dgm:pt modelId="{DE7C36F2-9077-4568-8475-7C26939BA16E}" type="pres">
      <dgm:prSet presAssocID="{11789D01-9C58-4B9A-8A24-E98B0B1668C7}" presName="pictRect" presStyleLbl="node1" presStyleIdx="1" presStyleCnt="6" custLinFactNeighborX="6878" custLinFactNeighborY="-1681"/>
      <dgm:spPr>
        <a:blipFill rotWithShape="1">
          <a:blip xmlns:r="http://schemas.openxmlformats.org/officeDocument/2006/relationships" r:embed="rId2"/>
          <a:stretch>
            <a:fillRect/>
          </a:stretch>
        </a:blipFill>
        <a:ln w="28575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071A22F0-3EC6-4E90-931B-591A4A3749F4}" type="pres">
      <dgm:prSet presAssocID="{11789D01-9C58-4B9A-8A24-E98B0B1668C7}" presName="textRect" presStyleLbl="revTx" presStyleIdx="1" presStyleCnt="6" custLinFactNeighborX="6878" custLinFactNeighborY="-59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E12672-E788-4CE7-8AA0-B58CED4F3026}" type="pres">
      <dgm:prSet presAssocID="{8CB712BF-F5BF-4248-8600-87C24AA788F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2CD30D2-C072-4CCC-BE27-583C46002F61}" type="pres">
      <dgm:prSet presAssocID="{12A486F6-59AB-4DB5-92AB-4F5B603E78FC}" presName="compNode" presStyleCnt="0"/>
      <dgm:spPr/>
    </dgm:pt>
    <dgm:pt modelId="{D5B83FF1-4B09-4078-AE24-C9249FE36DD4}" type="pres">
      <dgm:prSet presAssocID="{12A486F6-59AB-4DB5-92AB-4F5B603E78FC}" presName="pictRect" presStyleLbl="node1" presStyleIdx="2" presStyleCnt="6" custLinFactNeighborX="19847" custLinFactNeighborY="3445"/>
      <dgm:spPr>
        <a:blipFill rotWithShape="1">
          <a:blip xmlns:r="http://schemas.openxmlformats.org/officeDocument/2006/relationships" r:embed="rId3"/>
          <a:stretch>
            <a:fillRect/>
          </a:stretch>
        </a:blipFill>
        <a:ln w="28575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5AB7FCB2-0279-43D5-A4B4-EF30FFF42F4A}" type="pres">
      <dgm:prSet presAssocID="{12A486F6-59AB-4DB5-92AB-4F5B603E78FC}" presName="textRect" presStyleLbl="revTx" presStyleIdx="2" presStyleCnt="6" custScaleX="122860" custLinFactNeighborX="23822" custLinFactNeighborY="128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013AA8-B3F5-4D21-BEFA-635363C988C0}" type="pres">
      <dgm:prSet presAssocID="{300C4071-C23F-4D66-8927-66786ECBBD4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D473B7B-DAA2-4422-A1AB-BC957B42D5F7}" type="pres">
      <dgm:prSet presAssocID="{4CAB1B48-7F4A-4B17-AF64-52E6BE11BE28}" presName="compNode" presStyleCnt="0"/>
      <dgm:spPr/>
    </dgm:pt>
    <dgm:pt modelId="{D3D5E2FF-C730-424A-B0EF-9E2EFFCFDBDF}" type="pres">
      <dgm:prSet presAssocID="{4CAB1B48-7F4A-4B17-AF64-52E6BE11BE28}" presName="pictRect" presStyleLbl="node1" presStyleIdx="3" presStyleCnt="6" custLinFactNeighborX="-38783" custLinFactNeighborY="-15575"/>
      <dgm:spPr>
        <a:blipFill rotWithShape="1">
          <a:blip xmlns:r="http://schemas.openxmlformats.org/officeDocument/2006/relationships" r:embed="rId4"/>
          <a:stretch>
            <a:fillRect/>
          </a:stretch>
        </a:blipFill>
        <a:ln w="28575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6815BEE8-7C87-4658-849B-EBD0CA4130C8}" type="pres">
      <dgm:prSet presAssocID="{4CAB1B48-7F4A-4B17-AF64-52E6BE11BE28}" presName="textRect" presStyleLbl="revTx" presStyleIdx="3" presStyleCnt="6" custLinFactNeighborX="-32921" custLinFactNeighborY="-206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0157E4-8E2B-4038-AD45-6BAD8EBFD1F7}" type="pres">
      <dgm:prSet presAssocID="{B6515F5C-01E0-416A-BFC7-AA2B42256CE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0B41763-7E69-4BA8-B88C-90FABC35A67F}" type="pres">
      <dgm:prSet presAssocID="{41161CFB-462A-48BC-9147-9E5F6C3644EC}" presName="compNode" presStyleCnt="0"/>
      <dgm:spPr/>
    </dgm:pt>
    <dgm:pt modelId="{A08EF1D1-F235-45C3-9AE6-C11A6F4A13AC}" type="pres">
      <dgm:prSet presAssocID="{41161CFB-462A-48BC-9147-9E5F6C3644EC}" presName="pictRect" presStyleLbl="node1" presStyleIdx="4" presStyleCnt="6" custLinFactNeighborX="-5660" custLinFactNeighborY="-20901"/>
      <dgm:spPr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2D7DB88F-F609-4910-835D-E97D59F4E153}" type="pres">
      <dgm:prSet presAssocID="{41161CFB-462A-48BC-9147-9E5F6C3644EC}" presName="textRect" presStyleLbl="revTx" presStyleIdx="4" presStyleCnt="6" custLinFactNeighborX="-6537" custLinFactNeighborY="-395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344B3C-13BA-4015-B39E-B08B2A0FFE92}" type="pres">
      <dgm:prSet presAssocID="{E8C0CF54-80A4-4C37-BC83-50E78CBAE21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218FC0D-D449-498B-B430-F5E0230540E5}" type="pres">
      <dgm:prSet presAssocID="{F49EE105-D9DE-46C8-A3A1-4143F4028605}" presName="compNode" presStyleCnt="0"/>
      <dgm:spPr/>
    </dgm:pt>
    <dgm:pt modelId="{ABA413A8-1472-4DFB-8C8E-21E300174D92}" type="pres">
      <dgm:prSet presAssocID="{F49EE105-D9DE-46C8-A3A1-4143F4028605}" presName="pictRect" presStyleLbl="node1" presStyleIdx="5" presStyleCnt="6" custLinFactNeighborX="21263" custLinFactNeighborY="-15575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8575"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070CE8D6-D36F-48A8-952A-0F127337A67D}" type="pres">
      <dgm:prSet presAssocID="{F49EE105-D9DE-46C8-A3A1-4143F4028605}" presName="textRect" presStyleLbl="revTx" presStyleIdx="5" presStyleCnt="6" custLinFactNeighborX="23344" custLinFactNeighborY="-30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1D87AD-DC31-4156-90D0-668BA9E59A84}" type="presOf" srcId="{11789D01-9C58-4B9A-8A24-E98B0B1668C7}" destId="{071A22F0-3EC6-4E90-931B-591A4A3749F4}" srcOrd="0" destOrd="0" presId="urn:microsoft.com/office/officeart/2005/8/layout/pList1"/>
    <dgm:cxn modelId="{A8FEDCFE-DCB8-4100-961B-6F838F8813CF}" type="presOf" srcId="{E8C0CF54-80A4-4C37-BC83-50E78CBAE21D}" destId="{4C344B3C-13BA-4015-B39E-B08B2A0FFE92}" srcOrd="0" destOrd="0" presId="urn:microsoft.com/office/officeart/2005/8/layout/pList1"/>
    <dgm:cxn modelId="{B377D157-DE99-4248-A38F-0AF48D0FB431}" type="presOf" srcId="{B6515F5C-01E0-416A-BFC7-AA2B42256CEE}" destId="{CB0157E4-8E2B-4038-AD45-6BAD8EBFD1F7}" srcOrd="0" destOrd="0" presId="urn:microsoft.com/office/officeart/2005/8/layout/pList1"/>
    <dgm:cxn modelId="{005FA4A8-7CBF-41F8-AAEC-F5DDEBAA6981}" type="presOf" srcId="{28693C80-3AF4-4378-98B3-F7AF966D2993}" destId="{74507280-C848-4B27-8B4B-5D57B7FC8FA1}" srcOrd="0" destOrd="0" presId="urn:microsoft.com/office/officeart/2005/8/layout/pList1"/>
    <dgm:cxn modelId="{0B891F51-AB27-464C-B5D9-95013BD19E69}" type="presOf" srcId="{300C4071-C23F-4D66-8927-66786ECBBD43}" destId="{3E013AA8-B3F5-4D21-BEFA-635363C988C0}" srcOrd="0" destOrd="0" presId="urn:microsoft.com/office/officeart/2005/8/layout/pList1"/>
    <dgm:cxn modelId="{1C36E3D5-934C-420E-A23E-2CB35C2622FE}" type="presOf" srcId="{058A2106-C597-42FE-A5E2-B5CD3F765399}" destId="{C729F45C-4653-41B8-AADB-4EF45B673BF4}" srcOrd="0" destOrd="0" presId="urn:microsoft.com/office/officeart/2005/8/layout/pList1"/>
    <dgm:cxn modelId="{23EA3C77-19EF-4CDE-A11F-EC5C361C7920}" srcId="{28693C80-3AF4-4378-98B3-F7AF966D2993}" destId="{11789D01-9C58-4B9A-8A24-E98B0B1668C7}" srcOrd="1" destOrd="0" parTransId="{4273CBED-E9BE-4395-BB2E-08632A5983BD}" sibTransId="{8CB712BF-F5BF-4248-8600-87C24AA788FD}"/>
    <dgm:cxn modelId="{93D354FD-C137-4E5F-9AB8-28407A29FEDE}" srcId="{28693C80-3AF4-4378-98B3-F7AF966D2993}" destId="{41161CFB-462A-48BC-9147-9E5F6C3644EC}" srcOrd="4" destOrd="0" parTransId="{1F238044-03BC-4B66-A8F7-39B295CA99BD}" sibTransId="{E8C0CF54-80A4-4C37-BC83-50E78CBAE21D}"/>
    <dgm:cxn modelId="{C3362BEF-37A2-417D-8152-C08E68626152}" type="presOf" srcId="{24A05D41-22D3-4585-9937-F71EF178F350}" destId="{94B7F562-E63B-4832-8BA5-BC9E0FB3F64A}" srcOrd="0" destOrd="0" presId="urn:microsoft.com/office/officeart/2005/8/layout/pList1"/>
    <dgm:cxn modelId="{C2203C61-C501-4AC4-8B3B-A8D30D569F28}" type="presOf" srcId="{41161CFB-462A-48BC-9147-9E5F6C3644EC}" destId="{2D7DB88F-F609-4910-835D-E97D59F4E153}" srcOrd="0" destOrd="0" presId="urn:microsoft.com/office/officeart/2005/8/layout/pList1"/>
    <dgm:cxn modelId="{936457EC-4201-4B81-978B-3BA2AFFFD25D}" type="presOf" srcId="{8CB712BF-F5BF-4248-8600-87C24AA788FD}" destId="{A3E12672-E788-4CE7-8AA0-B58CED4F3026}" srcOrd="0" destOrd="0" presId="urn:microsoft.com/office/officeart/2005/8/layout/pList1"/>
    <dgm:cxn modelId="{7845530D-BA75-4704-921D-6A07031B58EC}" type="presOf" srcId="{F49EE105-D9DE-46C8-A3A1-4143F4028605}" destId="{070CE8D6-D36F-48A8-952A-0F127337A67D}" srcOrd="0" destOrd="0" presId="urn:microsoft.com/office/officeart/2005/8/layout/pList1"/>
    <dgm:cxn modelId="{785D91DB-30AE-4135-B580-82FFA3B8CC96}" type="presOf" srcId="{12A486F6-59AB-4DB5-92AB-4F5B603E78FC}" destId="{5AB7FCB2-0279-43D5-A4B4-EF30FFF42F4A}" srcOrd="0" destOrd="0" presId="urn:microsoft.com/office/officeart/2005/8/layout/pList1"/>
    <dgm:cxn modelId="{76E238B6-44B9-4C7C-95E1-2FB21DC3FD7B}" srcId="{28693C80-3AF4-4378-98B3-F7AF966D2993}" destId="{4CAB1B48-7F4A-4B17-AF64-52E6BE11BE28}" srcOrd="3" destOrd="0" parTransId="{A12E1F1A-8EE7-471C-B854-0ADCC2987EB6}" sibTransId="{B6515F5C-01E0-416A-BFC7-AA2B42256CEE}"/>
    <dgm:cxn modelId="{73DD79E1-5F2C-4A2C-B62F-C0C8D35C4A06}" type="presOf" srcId="{4CAB1B48-7F4A-4B17-AF64-52E6BE11BE28}" destId="{6815BEE8-7C87-4658-849B-EBD0CA4130C8}" srcOrd="0" destOrd="0" presId="urn:microsoft.com/office/officeart/2005/8/layout/pList1"/>
    <dgm:cxn modelId="{B50EF927-9349-48AB-B1B5-08C44E93591D}" srcId="{28693C80-3AF4-4378-98B3-F7AF966D2993}" destId="{12A486F6-59AB-4DB5-92AB-4F5B603E78FC}" srcOrd="2" destOrd="0" parTransId="{9F38DEE6-1B64-4145-916C-EDB7403FF18A}" sibTransId="{300C4071-C23F-4D66-8927-66786ECBBD43}"/>
    <dgm:cxn modelId="{3FDE2A2B-6C3B-4D09-8944-E46DA02488C3}" srcId="{28693C80-3AF4-4378-98B3-F7AF966D2993}" destId="{F49EE105-D9DE-46C8-A3A1-4143F4028605}" srcOrd="5" destOrd="0" parTransId="{E8B8EA5D-C77F-4A3B-AB50-C117E402A277}" sibTransId="{41572AD7-8190-4484-9D34-F34385E80AF9}"/>
    <dgm:cxn modelId="{1AA904B8-C71F-4091-9BC9-876172D76014}" srcId="{28693C80-3AF4-4378-98B3-F7AF966D2993}" destId="{058A2106-C597-42FE-A5E2-B5CD3F765399}" srcOrd="0" destOrd="0" parTransId="{1271DE6C-9551-455A-A976-992D6C596793}" sibTransId="{24A05D41-22D3-4585-9937-F71EF178F350}"/>
    <dgm:cxn modelId="{53435842-D962-40FB-B087-B5F2E495937E}" type="presParOf" srcId="{74507280-C848-4B27-8B4B-5D57B7FC8FA1}" destId="{61015F3F-0BA7-4C75-BD44-9DF4E3961956}" srcOrd="0" destOrd="0" presId="urn:microsoft.com/office/officeart/2005/8/layout/pList1"/>
    <dgm:cxn modelId="{63EB6233-436B-43BA-ACF3-7F9BC4B5EB17}" type="presParOf" srcId="{61015F3F-0BA7-4C75-BD44-9DF4E3961956}" destId="{FEC47EEF-DE8B-496A-B2E2-9B602AB8C61A}" srcOrd="0" destOrd="0" presId="urn:microsoft.com/office/officeart/2005/8/layout/pList1"/>
    <dgm:cxn modelId="{72D2B2C3-7425-4371-A494-03631FD8CB5A}" type="presParOf" srcId="{61015F3F-0BA7-4C75-BD44-9DF4E3961956}" destId="{C729F45C-4653-41B8-AADB-4EF45B673BF4}" srcOrd="1" destOrd="0" presId="urn:microsoft.com/office/officeart/2005/8/layout/pList1"/>
    <dgm:cxn modelId="{EFD34AC1-342A-41D7-BD15-EE707947582B}" type="presParOf" srcId="{74507280-C848-4B27-8B4B-5D57B7FC8FA1}" destId="{94B7F562-E63B-4832-8BA5-BC9E0FB3F64A}" srcOrd="1" destOrd="0" presId="urn:microsoft.com/office/officeart/2005/8/layout/pList1"/>
    <dgm:cxn modelId="{AC02ECE1-C1DA-4480-9F92-8684E4D30D2F}" type="presParOf" srcId="{74507280-C848-4B27-8B4B-5D57B7FC8FA1}" destId="{FBC32024-A553-416C-A383-E843368D0CBE}" srcOrd="2" destOrd="0" presId="urn:microsoft.com/office/officeart/2005/8/layout/pList1"/>
    <dgm:cxn modelId="{8FFA522F-72B8-45F1-9C6C-7C1315EF347B}" type="presParOf" srcId="{FBC32024-A553-416C-A383-E843368D0CBE}" destId="{DE7C36F2-9077-4568-8475-7C26939BA16E}" srcOrd="0" destOrd="0" presId="urn:microsoft.com/office/officeart/2005/8/layout/pList1"/>
    <dgm:cxn modelId="{E5D70A6B-F613-49F6-97C6-E1B6EE3497C8}" type="presParOf" srcId="{FBC32024-A553-416C-A383-E843368D0CBE}" destId="{071A22F0-3EC6-4E90-931B-591A4A3749F4}" srcOrd="1" destOrd="0" presId="urn:microsoft.com/office/officeart/2005/8/layout/pList1"/>
    <dgm:cxn modelId="{2019577D-2D9F-46E9-A18E-56184A697074}" type="presParOf" srcId="{74507280-C848-4B27-8B4B-5D57B7FC8FA1}" destId="{A3E12672-E788-4CE7-8AA0-B58CED4F3026}" srcOrd="3" destOrd="0" presId="urn:microsoft.com/office/officeart/2005/8/layout/pList1"/>
    <dgm:cxn modelId="{3A44167E-246C-41A8-ABBF-D2771D2E8DEE}" type="presParOf" srcId="{74507280-C848-4B27-8B4B-5D57B7FC8FA1}" destId="{E2CD30D2-C072-4CCC-BE27-583C46002F61}" srcOrd="4" destOrd="0" presId="urn:microsoft.com/office/officeart/2005/8/layout/pList1"/>
    <dgm:cxn modelId="{21BBD962-52DD-4A3A-9EB5-A02F5C6E3637}" type="presParOf" srcId="{E2CD30D2-C072-4CCC-BE27-583C46002F61}" destId="{D5B83FF1-4B09-4078-AE24-C9249FE36DD4}" srcOrd="0" destOrd="0" presId="urn:microsoft.com/office/officeart/2005/8/layout/pList1"/>
    <dgm:cxn modelId="{B1D0A2C2-6622-4C7A-B115-70E7A8DE5819}" type="presParOf" srcId="{E2CD30D2-C072-4CCC-BE27-583C46002F61}" destId="{5AB7FCB2-0279-43D5-A4B4-EF30FFF42F4A}" srcOrd="1" destOrd="0" presId="urn:microsoft.com/office/officeart/2005/8/layout/pList1"/>
    <dgm:cxn modelId="{DAE2AE79-667B-492F-BFB8-601237EC753B}" type="presParOf" srcId="{74507280-C848-4B27-8B4B-5D57B7FC8FA1}" destId="{3E013AA8-B3F5-4D21-BEFA-635363C988C0}" srcOrd="5" destOrd="0" presId="urn:microsoft.com/office/officeart/2005/8/layout/pList1"/>
    <dgm:cxn modelId="{244B6DC8-23C8-43C0-8D16-D33C890EFDAE}" type="presParOf" srcId="{74507280-C848-4B27-8B4B-5D57B7FC8FA1}" destId="{9D473B7B-DAA2-4422-A1AB-BC957B42D5F7}" srcOrd="6" destOrd="0" presId="urn:microsoft.com/office/officeart/2005/8/layout/pList1"/>
    <dgm:cxn modelId="{CBF12CDC-AED4-4D4D-9162-2076A4804089}" type="presParOf" srcId="{9D473B7B-DAA2-4422-A1AB-BC957B42D5F7}" destId="{D3D5E2FF-C730-424A-B0EF-9E2EFFCFDBDF}" srcOrd="0" destOrd="0" presId="urn:microsoft.com/office/officeart/2005/8/layout/pList1"/>
    <dgm:cxn modelId="{B4B70DF4-9503-46B6-A05E-57427AFB2363}" type="presParOf" srcId="{9D473B7B-DAA2-4422-A1AB-BC957B42D5F7}" destId="{6815BEE8-7C87-4658-849B-EBD0CA4130C8}" srcOrd="1" destOrd="0" presId="urn:microsoft.com/office/officeart/2005/8/layout/pList1"/>
    <dgm:cxn modelId="{D86B3137-FF13-452F-89FF-E66D25B6127E}" type="presParOf" srcId="{74507280-C848-4B27-8B4B-5D57B7FC8FA1}" destId="{CB0157E4-8E2B-4038-AD45-6BAD8EBFD1F7}" srcOrd="7" destOrd="0" presId="urn:microsoft.com/office/officeart/2005/8/layout/pList1"/>
    <dgm:cxn modelId="{B0BDE7AC-F52B-42D3-A959-8787128C5D0E}" type="presParOf" srcId="{74507280-C848-4B27-8B4B-5D57B7FC8FA1}" destId="{30B41763-7E69-4BA8-B88C-90FABC35A67F}" srcOrd="8" destOrd="0" presId="urn:microsoft.com/office/officeart/2005/8/layout/pList1"/>
    <dgm:cxn modelId="{44E5E9A3-8DCE-4316-A805-BFD9BF4843AD}" type="presParOf" srcId="{30B41763-7E69-4BA8-B88C-90FABC35A67F}" destId="{A08EF1D1-F235-45C3-9AE6-C11A6F4A13AC}" srcOrd="0" destOrd="0" presId="urn:microsoft.com/office/officeart/2005/8/layout/pList1"/>
    <dgm:cxn modelId="{040B87CE-3222-4E28-A839-C2F970D8645E}" type="presParOf" srcId="{30B41763-7E69-4BA8-B88C-90FABC35A67F}" destId="{2D7DB88F-F609-4910-835D-E97D59F4E153}" srcOrd="1" destOrd="0" presId="urn:microsoft.com/office/officeart/2005/8/layout/pList1"/>
    <dgm:cxn modelId="{4F2E617D-13CB-4019-AF58-D2390041C16C}" type="presParOf" srcId="{74507280-C848-4B27-8B4B-5D57B7FC8FA1}" destId="{4C344B3C-13BA-4015-B39E-B08B2A0FFE92}" srcOrd="9" destOrd="0" presId="urn:microsoft.com/office/officeart/2005/8/layout/pList1"/>
    <dgm:cxn modelId="{0CC56874-85FF-42DF-A543-D9329C5BECB4}" type="presParOf" srcId="{74507280-C848-4B27-8B4B-5D57B7FC8FA1}" destId="{D218FC0D-D449-498B-B430-F5E0230540E5}" srcOrd="10" destOrd="0" presId="urn:microsoft.com/office/officeart/2005/8/layout/pList1"/>
    <dgm:cxn modelId="{0011962C-EAEA-44ED-AE2F-73E24B3AFD6F}" type="presParOf" srcId="{D218FC0D-D449-498B-B430-F5E0230540E5}" destId="{ABA413A8-1472-4DFB-8C8E-21E300174D92}" srcOrd="0" destOrd="0" presId="urn:microsoft.com/office/officeart/2005/8/layout/pList1"/>
    <dgm:cxn modelId="{78088B1F-ACCC-4D07-BEAE-47811BC69F55}" type="presParOf" srcId="{D218FC0D-D449-498B-B430-F5E0230540E5}" destId="{070CE8D6-D36F-48A8-952A-0F127337A67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C47EEF-DE8B-496A-B2E2-9B602AB8C61A}">
      <dsp:nvSpPr>
        <dsp:cNvPr id="0" name=""/>
        <dsp:cNvSpPr/>
      </dsp:nvSpPr>
      <dsp:spPr>
        <a:xfrm>
          <a:off x="0" y="0"/>
          <a:ext cx="2178932" cy="1501284"/>
        </a:xfrm>
        <a:prstGeom prst="round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29F45C-4653-41B8-AADB-4EF45B673BF4}">
      <dsp:nvSpPr>
        <dsp:cNvPr id="0" name=""/>
        <dsp:cNvSpPr/>
      </dsp:nvSpPr>
      <dsp:spPr>
        <a:xfrm>
          <a:off x="0" y="1501914"/>
          <a:ext cx="2178932" cy="808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+mj-lt"/>
            </a:rPr>
            <a:t>Community Gardens</a:t>
          </a:r>
          <a:endParaRPr lang="en-US" sz="1600" b="1" kern="1200" dirty="0">
            <a:solidFill>
              <a:schemeClr val="tx1"/>
            </a:solidFill>
            <a:latin typeface="+mj-lt"/>
          </a:endParaRPr>
        </a:p>
      </dsp:txBody>
      <dsp:txXfrm>
        <a:off x="0" y="1501914"/>
        <a:ext cx="2178932" cy="808384"/>
      </dsp:txXfrm>
    </dsp:sp>
    <dsp:sp modelId="{DE7C36F2-9077-4568-8475-7C26939BA16E}">
      <dsp:nvSpPr>
        <dsp:cNvPr id="0" name=""/>
        <dsp:cNvSpPr/>
      </dsp:nvSpPr>
      <dsp:spPr>
        <a:xfrm>
          <a:off x="3015048" y="0"/>
          <a:ext cx="2178932" cy="1501284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1A22F0-3EC6-4E90-931B-591A4A3749F4}">
      <dsp:nvSpPr>
        <dsp:cNvPr id="0" name=""/>
        <dsp:cNvSpPr/>
      </dsp:nvSpPr>
      <dsp:spPr>
        <a:xfrm>
          <a:off x="3015048" y="1455528"/>
          <a:ext cx="2178932" cy="808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+mj-lt"/>
            </a:rPr>
            <a:t>Incubator Farm &amp; Land Access</a:t>
          </a:r>
          <a:endParaRPr lang="en-US" sz="1600" b="1" kern="1200" dirty="0">
            <a:solidFill>
              <a:schemeClr val="tx1"/>
            </a:solidFill>
            <a:latin typeface="+mj-lt"/>
          </a:endParaRPr>
        </a:p>
      </dsp:txBody>
      <dsp:txXfrm>
        <a:off x="3015048" y="1455528"/>
        <a:ext cx="2178932" cy="808384"/>
      </dsp:txXfrm>
    </dsp:sp>
    <dsp:sp modelId="{D5B83FF1-4B09-4078-AE24-C9249FE36DD4}">
      <dsp:nvSpPr>
        <dsp:cNvPr id="0" name=""/>
        <dsp:cNvSpPr/>
      </dsp:nvSpPr>
      <dsp:spPr>
        <a:xfrm>
          <a:off x="5943604" y="54110"/>
          <a:ext cx="2178932" cy="1501284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B7FCB2-0279-43D5-A4B4-EF30FFF42F4A}">
      <dsp:nvSpPr>
        <dsp:cNvPr id="0" name=""/>
        <dsp:cNvSpPr/>
      </dsp:nvSpPr>
      <dsp:spPr>
        <a:xfrm>
          <a:off x="5730363" y="1607925"/>
          <a:ext cx="2677036" cy="808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+mj-lt"/>
            </a:rPr>
            <a:t>Education &amp; Business Development</a:t>
          </a:r>
          <a:endParaRPr lang="en-US" sz="1600" b="1" kern="1200" dirty="0">
            <a:solidFill>
              <a:schemeClr val="tx1"/>
            </a:solidFill>
            <a:latin typeface="+mj-lt"/>
          </a:endParaRPr>
        </a:p>
      </dsp:txBody>
      <dsp:txXfrm>
        <a:off x="5730363" y="1607925"/>
        <a:ext cx="2677036" cy="808384"/>
      </dsp:txXfrm>
    </dsp:sp>
    <dsp:sp modelId="{D3D5E2FF-C730-424A-B0EF-9E2EFFCFDBDF}">
      <dsp:nvSpPr>
        <dsp:cNvPr id="0" name=""/>
        <dsp:cNvSpPr/>
      </dsp:nvSpPr>
      <dsp:spPr>
        <a:xfrm>
          <a:off x="0" y="2296128"/>
          <a:ext cx="2178932" cy="1501284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5BEE8-7C87-4658-849B-EBD0CA4130C8}">
      <dsp:nvSpPr>
        <dsp:cNvPr id="0" name=""/>
        <dsp:cNvSpPr/>
      </dsp:nvSpPr>
      <dsp:spPr>
        <a:xfrm>
          <a:off x="0" y="3864113"/>
          <a:ext cx="2178932" cy="808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+mj-lt"/>
            </a:rPr>
            <a:t>Elder Food Box</a:t>
          </a:r>
          <a:endParaRPr lang="en-US" sz="1600" b="1" kern="1200" dirty="0">
            <a:solidFill>
              <a:schemeClr val="tx1"/>
            </a:solidFill>
            <a:latin typeface="+mj-lt"/>
          </a:endParaRPr>
        </a:p>
      </dsp:txBody>
      <dsp:txXfrm>
        <a:off x="0" y="3864113"/>
        <a:ext cx="2178932" cy="808384"/>
      </dsp:txXfrm>
    </dsp:sp>
    <dsp:sp modelId="{A08EF1D1-F235-45C3-9AE6-C11A6F4A13AC}">
      <dsp:nvSpPr>
        <dsp:cNvPr id="0" name=""/>
        <dsp:cNvSpPr/>
      </dsp:nvSpPr>
      <dsp:spPr>
        <a:xfrm>
          <a:off x="2990906" y="2216170"/>
          <a:ext cx="2178932" cy="1501284"/>
        </a:xfrm>
        <a:prstGeom prst="roundRect">
          <a:avLst/>
        </a:prstGeom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DB88F-F609-4910-835D-E97D59F4E153}">
      <dsp:nvSpPr>
        <dsp:cNvPr id="0" name=""/>
        <dsp:cNvSpPr/>
      </dsp:nvSpPr>
      <dsp:spPr>
        <a:xfrm>
          <a:off x="2971796" y="3711716"/>
          <a:ext cx="2178932" cy="808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+mj-lt"/>
            </a:rPr>
            <a:t>Market Access &amp; Technical Assistance</a:t>
          </a:r>
          <a:endParaRPr lang="en-US" sz="1600" b="1" kern="1200" dirty="0">
            <a:solidFill>
              <a:schemeClr val="tx1"/>
            </a:solidFill>
            <a:latin typeface="+mj-lt"/>
          </a:endParaRPr>
        </a:p>
      </dsp:txBody>
      <dsp:txXfrm>
        <a:off x="2971796" y="3711716"/>
        <a:ext cx="2178932" cy="808384"/>
      </dsp:txXfrm>
    </dsp:sp>
    <dsp:sp modelId="{ABA413A8-1472-4DFB-8C8E-21E300174D92}">
      <dsp:nvSpPr>
        <dsp:cNvPr id="0" name=""/>
        <dsp:cNvSpPr/>
      </dsp:nvSpPr>
      <dsp:spPr>
        <a:xfrm>
          <a:off x="5974457" y="2296128"/>
          <a:ext cx="2178932" cy="1501284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0CE8D6-D36F-48A8-952A-0F127337A67D}">
      <dsp:nvSpPr>
        <dsp:cNvPr id="0" name=""/>
        <dsp:cNvSpPr/>
      </dsp:nvSpPr>
      <dsp:spPr>
        <a:xfrm>
          <a:off x="6019801" y="3787914"/>
          <a:ext cx="2178932" cy="808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+mj-lt"/>
            </a:rPr>
            <a:t>Regional Program Support &amp; Network Building</a:t>
          </a:r>
          <a:endParaRPr lang="en-US" sz="1600" b="1" kern="1200" dirty="0">
            <a:solidFill>
              <a:schemeClr val="tx1"/>
            </a:solidFill>
            <a:latin typeface="+mj-lt"/>
          </a:endParaRPr>
        </a:p>
      </dsp:txBody>
      <dsp:txXfrm>
        <a:off x="6019801" y="3787914"/>
        <a:ext cx="2178932" cy="8083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042A02-9021-474D-9B38-67CD84BC494F}" type="datetimeFigureOut">
              <a:rPr lang="en-US" smtClean="0"/>
              <a:t>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D7C6AE2-B759-4090-B503-FDAC3C371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92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90CA1-A278-48B7-ABD6-A542C08649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94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C428C-60EA-4F38-9777-8C1D6E579D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32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E4B72-94E6-4DE3-8E5A-8484F453669E}" type="datetimeFigureOut">
              <a:rPr lang="en-US" smtClean="0"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063D-6B43-4909-94C1-F3712930E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7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E4B72-94E6-4DE3-8E5A-8484F453669E}" type="datetimeFigureOut">
              <a:rPr lang="en-US" smtClean="0"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063D-6B43-4909-94C1-F3712930E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6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E4B72-94E6-4DE3-8E5A-8484F453669E}" type="datetimeFigureOut">
              <a:rPr lang="en-US" smtClean="0"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063D-6B43-4909-94C1-F3712930E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12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E4B72-94E6-4DE3-8E5A-8484F453669E}" type="datetimeFigureOut">
              <a:rPr lang="en-US" smtClean="0"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063D-6B43-4909-94C1-F3712930E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45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E4B72-94E6-4DE3-8E5A-8484F453669E}" type="datetimeFigureOut">
              <a:rPr lang="en-US" smtClean="0"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063D-6B43-4909-94C1-F3712930E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26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E4B72-94E6-4DE3-8E5A-8484F453669E}" type="datetimeFigureOut">
              <a:rPr lang="en-US" smtClean="0"/>
              <a:t>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063D-6B43-4909-94C1-F3712930E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9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E4B72-94E6-4DE3-8E5A-8484F453669E}" type="datetimeFigureOut">
              <a:rPr lang="en-US" smtClean="0"/>
              <a:t>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063D-6B43-4909-94C1-F3712930E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0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E4B72-94E6-4DE3-8E5A-8484F453669E}" type="datetimeFigureOut">
              <a:rPr lang="en-US" smtClean="0"/>
              <a:t>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063D-6B43-4909-94C1-F3712930E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93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E4B72-94E6-4DE3-8E5A-8484F453669E}" type="datetimeFigureOut">
              <a:rPr lang="en-US" smtClean="0"/>
              <a:t>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063D-6B43-4909-94C1-F3712930E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3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E4B72-94E6-4DE3-8E5A-8484F453669E}" type="datetimeFigureOut">
              <a:rPr lang="en-US" smtClean="0"/>
              <a:t>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063D-6B43-4909-94C1-F3712930E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70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E4B72-94E6-4DE3-8E5A-8484F453669E}" type="datetimeFigureOut">
              <a:rPr lang="en-US" smtClean="0"/>
              <a:t>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6063D-6B43-4909-94C1-F3712930E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28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E4B72-94E6-4DE3-8E5A-8484F453669E}" type="datetimeFigureOut">
              <a:rPr lang="en-US" smtClean="0"/>
              <a:t>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6063D-6B43-4909-94C1-F3712930E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4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:\Refugee\Resources\Agriculture\Marketing and Outreach\Content\Photos\Valley Farm\2018 Farm Aerial View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1" t="17432" r="1893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4572000"/>
            <a:ext cx="9144000" cy="175260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28800" y="4953000"/>
            <a:ext cx="7315200" cy="1068000"/>
          </a:xfrm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Lutheran Services in Iowa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52600" y="5943600"/>
            <a:ext cx="7391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R:\Refugee\Resources\Agriculture\Marketing and Outreach\Content\Logos\gg logo (2)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1" y="4930654"/>
            <a:ext cx="1896416" cy="116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92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file01\home\kgamble\Downloads\Esta-Farm-SquashLeaves-36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 bwMode="auto">
          <a:xfrm>
            <a:off x="0" y="0"/>
            <a:ext cx="495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4994123"/>
            <a:ext cx="2946509" cy="914400"/>
          </a:xfrm>
          <a:solidFill>
            <a:schemeClr val="tx2">
              <a:lumMod val="40000"/>
              <a:lumOff val="60000"/>
              <a:alpha val="60000"/>
            </a:schemeClr>
          </a:solidFill>
        </p:spPr>
        <p:txBody>
          <a:bodyPr>
            <a:noAutofit/>
          </a:bodyPr>
          <a:lstStyle/>
          <a:p>
            <a:r>
              <a:rPr lang="en-US" sz="3600" dirty="0" smtClean="0"/>
              <a:t>Cultural Vegetables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51" name="Picture 7" descr="\\file01\home\kgamble\Downloads\GG-7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5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file01\home\kgamble\Downloads\KGamble-36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480"/>
            <a:ext cx="4635313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0" y="381000"/>
            <a:ext cx="2946509" cy="914400"/>
          </a:xfrm>
          <a:solidFill>
            <a:schemeClr val="tx2">
              <a:lumMod val="40000"/>
              <a:lumOff val="60000"/>
              <a:alpha val="60000"/>
            </a:schemeClr>
          </a:solidFill>
        </p:spPr>
        <p:txBody>
          <a:bodyPr>
            <a:noAutofit/>
          </a:bodyPr>
          <a:lstStyle/>
          <a:p>
            <a:r>
              <a:rPr lang="en-US" sz="3600" dirty="0" smtClean="0"/>
              <a:t>Cultural Vegetables</a:t>
            </a:r>
            <a:endParaRPr lang="en-US" sz="3600" dirty="0"/>
          </a:p>
        </p:txBody>
      </p:sp>
      <p:pic>
        <p:nvPicPr>
          <p:cNvPr id="7172" name="Picture 4" descr="\\file01\home\kgamble\Downloads\Esta-Farm-71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47" y="0"/>
            <a:ext cx="4631234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8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" t="13788" b="24930"/>
          <a:stretch/>
        </p:blipFill>
        <p:spPr>
          <a:xfrm>
            <a:off x="4972050" y="-241604"/>
            <a:ext cx="4191000" cy="4191000"/>
          </a:xfrm>
        </p:spPr>
      </p:pic>
      <p:pic>
        <p:nvPicPr>
          <p:cNvPr id="6" name="Picture 3" descr="\\file01\home\kgamble\Downloads\Esta-Farm-Beans-72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30346"/>
            <a:ext cx="4210050" cy="304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file01\home\kgamble\Downloads\Esta-Farm-Tools-1192-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6" r="-749" b="-278"/>
          <a:stretch/>
        </p:blipFill>
        <p:spPr bwMode="auto">
          <a:xfrm>
            <a:off x="0" y="-19050"/>
            <a:ext cx="5124450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109" y="152400"/>
            <a:ext cx="2260709" cy="914400"/>
          </a:xfrm>
          <a:solidFill>
            <a:schemeClr val="tx2">
              <a:lumMod val="40000"/>
              <a:lumOff val="60000"/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93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\\file01\home\kgamble\Downloads\Esta-Farm-Beans-72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30346"/>
            <a:ext cx="4210050" cy="304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9423"/>
            <a:ext cx="2667000" cy="914400"/>
          </a:xfr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err="1" smtClean="0">
                <a:solidFill>
                  <a:schemeClr val="bg1"/>
                </a:solidFill>
              </a:rPr>
              <a:t>NewTools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\\file01\home\kgamble\Downloads\Esta-BCS-Farm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8" t="5058" r="4688" b="-259"/>
          <a:stretch/>
        </p:blipFill>
        <p:spPr bwMode="auto">
          <a:xfrm>
            <a:off x="-171450" y="0"/>
            <a:ext cx="9467850" cy="699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127109" y="152400"/>
            <a:ext cx="2870309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New Tools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81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file01\home\kgamble\Downloads\EMFC-Esta-886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2" b="12660"/>
          <a:stretch/>
        </p:blipFill>
        <p:spPr bwMode="auto">
          <a:xfrm>
            <a:off x="4291012" y="0"/>
            <a:ext cx="4852987" cy="42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file01\home\kgamble\Downloads\Esta-Class-981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2" b="3356"/>
          <a:stretch/>
        </p:blipFill>
        <p:spPr bwMode="auto">
          <a:xfrm>
            <a:off x="4188952" y="3566905"/>
            <a:ext cx="4955048" cy="329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file01\home\kgamble\Downloads\EMFC-Esta-88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2"/>
          <a:stretch/>
        </p:blipFill>
        <p:spPr bwMode="auto">
          <a:xfrm>
            <a:off x="0" y="19050"/>
            <a:ext cx="4291013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91200"/>
            <a:ext cx="2260709" cy="914400"/>
          </a:xfr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>
            <a:normAutofit/>
          </a:bodyPr>
          <a:lstStyle/>
          <a:p>
            <a:r>
              <a:rPr lang="en-US" dirty="0" smtClean="0"/>
              <a:t>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6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2946509" cy="2133600"/>
          </a:xfr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>
            <a:noAutofit/>
          </a:bodyPr>
          <a:lstStyle/>
          <a:p>
            <a:r>
              <a:rPr lang="en-US" sz="3600" dirty="0" smtClean="0"/>
              <a:t>Coming to</a:t>
            </a:r>
            <a:br>
              <a:rPr lang="en-US" sz="3600" dirty="0" smtClean="0"/>
            </a:br>
            <a:r>
              <a:rPr lang="en-US" sz="3600" dirty="0" smtClean="0"/>
              <a:t>the farm after</a:t>
            </a:r>
            <a:br>
              <a:rPr lang="en-US" sz="3600" dirty="0" smtClean="0"/>
            </a:br>
            <a:r>
              <a:rPr lang="en-US" sz="3600" dirty="0" smtClean="0"/>
              <a:t>work</a:t>
            </a:r>
            <a:endParaRPr lang="en-US" sz="3600" dirty="0"/>
          </a:p>
        </p:txBody>
      </p:sp>
      <p:pic>
        <p:nvPicPr>
          <p:cNvPr id="9218" name="Picture 2" descr="\\file01\home\kgamble\Downloads\Esta-Bugine-Farm-54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t="4521" r="-4876" b="-4521"/>
          <a:stretch/>
        </p:blipFill>
        <p:spPr bwMode="auto">
          <a:xfrm>
            <a:off x="4368721" y="-1"/>
            <a:ext cx="5029200" cy="722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93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file01\home\kgamble\Downloads\Esta-Farm-7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737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533400"/>
            <a:ext cx="2946509" cy="2133600"/>
          </a:xfr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>
            <a:noAutofit/>
          </a:bodyPr>
          <a:lstStyle/>
          <a:p>
            <a:r>
              <a:rPr lang="en-US" sz="3600" dirty="0" smtClean="0"/>
              <a:t>Hopes for the </a:t>
            </a:r>
            <a:br>
              <a:rPr lang="en-US" sz="3600" dirty="0" smtClean="0"/>
            </a:br>
            <a:r>
              <a:rPr lang="en-US" sz="3600" dirty="0"/>
              <a:t>F</a:t>
            </a:r>
            <a:r>
              <a:rPr lang="en-US" sz="3600" dirty="0" smtClean="0"/>
              <a:t>uture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446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\\file01\home\kgamble\Downloads\Bizimana-336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611"/>
          <a:stretch/>
        </p:blipFill>
        <p:spPr bwMode="auto">
          <a:xfrm>
            <a:off x="-58023" y="0"/>
            <a:ext cx="9376089" cy="710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58023" y="4819650"/>
            <a:ext cx="4001374" cy="2057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764" y="4940409"/>
            <a:ext cx="3733800" cy="181588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Bizimana Charles</a:t>
            </a:r>
          </a:p>
          <a:p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-President: Burundians in Iowa Association</a:t>
            </a:r>
          </a:p>
          <a:p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-Farmer </a:t>
            </a:r>
          </a:p>
          <a:p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-Community Builder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5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5400" y="381000"/>
            <a:ext cx="6477000" cy="9906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Journey to Des Moines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Was in country had to move, why I had to move</a:t>
            </a:r>
          </a:p>
          <a:p>
            <a:r>
              <a:rPr lang="en-US" dirty="0" smtClean="0"/>
              <a:t>Reason to become farmer</a:t>
            </a:r>
          </a:p>
          <a:p>
            <a:pPr lvl="1"/>
            <a:r>
              <a:rPr lang="en-US" dirty="0" smtClean="0"/>
              <a:t>Once resettled in Des Moines, had jobs I didn’t like.  “I was not Free”</a:t>
            </a:r>
          </a:p>
          <a:p>
            <a:pPr lvl="1"/>
            <a:r>
              <a:rPr lang="en-US" dirty="0" smtClean="0"/>
              <a:t>We didn’t have the vegetables we needed that we liked to eat from Africa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8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5410200"/>
            <a:ext cx="5410200" cy="10668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 smtClean="0">
                <a:solidFill>
                  <a:schemeClr val="tx1"/>
                </a:solidFill>
              </a:rPr>
              <a:t>About Me and My </a:t>
            </a:r>
            <a:r>
              <a:rPr lang="en-US" sz="3600" dirty="0" err="1" smtClean="0">
                <a:solidFill>
                  <a:schemeClr val="tx1"/>
                </a:solidFill>
              </a:rPr>
              <a:t>Operaton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95B3CEE-A2A6-45A2-A07B-4926316934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4572000" cy="6858000"/>
          </a:xfrm>
          <a:prstGeom prst="rect">
            <a:avLst/>
          </a:prstGeom>
        </p:spPr>
      </p:pic>
      <p:pic>
        <p:nvPicPr>
          <p:cNvPr id="2050" name="Picture 2" descr="\\file01\home\kgamble\Downloads\Bizimana-34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0"/>
            <a:ext cx="4591050" cy="68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19050" y="6130105"/>
            <a:ext cx="7162800" cy="683821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me and my Operation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45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cap="none" dirty="0" smtClean="0"/>
              <a:t>Global Greens Program</a:t>
            </a:r>
            <a:endParaRPr lang="en-US" sz="4400" cap="none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9830831"/>
              </p:ext>
            </p:extLst>
          </p:nvPr>
        </p:nvGraphicFramePr>
        <p:xfrm>
          <a:off x="304801" y="1774686"/>
          <a:ext cx="8407400" cy="4842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304800" y="1066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6CB33F"/>
                </a:solidFill>
                <a:latin typeface="Arial"/>
              </a:rPr>
              <a:t>Reconnecting people with the </a:t>
            </a:r>
            <a:r>
              <a:rPr lang="en-US" sz="2000" b="1" dirty="0" smtClean="0">
                <a:solidFill>
                  <a:srgbClr val="6CB33F"/>
                </a:solidFill>
                <a:latin typeface="Arial"/>
              </a:rPr>
              <a:t>land to achieve physical, mental and financial health.</a:t>
            </a:r>
            <a:endParaRPr lang="en-US" sz="2000" b="1" dirty="0">
              <a:solidFill>
                <a:srgbClr val="6CB33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44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R:\Refugee\Resources\Agriculture\Marketing and Outreach\Content\Photos\Production\2017 Bizimana Till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534" y="-152400"/>
            <a:ext cx="12462934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1524000" y="5335979"/>
            <a:ext cx="77724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Infrastructure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 descr="C:\Users\zcouture\AppData\Local\Microsoft\Windows\Temporary Internet Files\Content.Outlook\HI9PYPR5\IMG_20190829_1502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9" r="17000" b="17062"/>
          <a:stretch/>
        </p:blipFill>
        <p:spPr bwMode="auto">
          <a:xfrm>
            <a:off x="0" y="0"/>
            <a:ext cx="42037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file01\home\kgamble\Downloads\Screen Shot 2023-01-20 at 3.47.56 PM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474" y="1"/>
            <a:ext cx="4993526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file01\home\kgamble\Downloads\AfricanEggplant-2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4785"/>
            <a:ext cx="5029200" cy="335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100" y="5943600"/>
            <a:ext cx="55245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‘African’ Eggplant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3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Pic of Fully loaded van</a:t>
            </a:r>
          </a:p>
          <a:p>
            <a:r>
              <a:rPr lang="en-US" dirty="0" smtClean="0"/>
              <a:t>100s of bunches of </a:t>
            </a:r>
            <a:br>
              <a:rPr lang="en-US" dirty="0" smtClean="0"/>
            </a:br>
            <a:r>
              <a:rPr lang="en-US" dirty="0" smtClean="0"/>
              <a:t>greens</a:t>
            </a:r>
          </a:p>
          <a:p>
            <a:r>
              <a:rPr lang="en-US" dirty="0" smtClean="0"/>
              <a:t>African eggplant pic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3810000"/>
            <a:ext cx="4114800" cy="3048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Markets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\\file01\home\kgamble\Downloads\KGamble-86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t="1" r="8727" b="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5251" y="5181600"/>
            <a:ext cx="4495799" cy="1447800"/>
          </a:xfrm>
          <a:prstGeom prst="rect">
            <a:avLst/>
          </a:prstGeom>
          <a:solidFill>
            <a:schemeClr val="tx2">
              <a:lumMod val="40000"/>
              <a:lumOff val="60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6000" dirty="0" smtClean="0">
                <a:solidFill>
                  <a:schemeClr val="bg1"/>
                </a:solidFill>
              </a:rPr>
              <a:t>Markets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127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file01\home\kgamble\Downloads\GG-97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r="4922" b="274"/>
          <a:stretch/>
        </p:blipFill>
        <p:spPr bwMode="auto">
          <a:xfrm>
            <a:off x="0" y="-72390"/>
            <a:ext cx="9144000" cy="693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1" y="5181600"/>
            <a:ext cx="4495799" cy="1447800"/>
          </a:xfrm>
          <a:solidFill>
            <a:schemeClr val="tx2">
              <a:lumMod val="40000"/>
              <a:lumOff val="60000"/>
              <a:alpha val="60000"/>
            </a:schemeClr>
          </a:solidFill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>
                <a:solidFill>
                  <a:schemeClr val="bg1"/>
                </a:solidFill>
              </a:rPr>
              <a:t>Farmers Market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Customers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3672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R:\Refugee\Resources\Agriculture\Marketing and Outreach\Social Media\Marketing Graphics\DUFB Market Map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r="6666"/>
          <a:stretch/>
        </p:blipFill>
        <p:spPr bwMode="auto">
          <a:xfrm>
            <a:off x="3105150" y="0"/>
            <a:ext cx="601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file01\home\kgamble\Downloads\LengaLenga-FarmersMarket-52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2" r="17621" b="6250"/>
          <a:stretch/>
        </p:blipFill>
        <p:spPr bwMode="auto">
          <a:xfrm>
            <a:off x="1" y="0"/>
            <a:ext cx="3028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478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9" b="16356"/>
          <a:stretch/>
        </p:blipFill>
        <p:spPr bwMode="auto">
          <a:xfrm>
            <a:off x="4724400" y="0"/>
            <a:ext cx="441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5251" y="228600"/>
            <a:ext cx="4495799" cy="1905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>
                <a:solidFill>
                  <a:schemeClr val="bg1"/>
                </a:solidFill>
              </a:rPr>
              <a:t>Hopes and Concerns for the Future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709305" y="2362200"/>
            <a:ext cx="3267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Losing land and getting new land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709305" y="2875002"/>
            <a:ext cx="3241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 year max lease on </a:t>
            </a:r>
            <a:r>
              <a:rPr lang="en-US" dirty="0" smtClean="0"/>
              <a:t>In Harmony </a:t>
            </a:r>
          </a:p>
          <a:p>
            <a:r>
              <a:rPr lang="en-US" dirty="0" smtClean="0"/>
              <a:t> incubator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90255" y="3733800"/>
            <a:ext cx="34719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Losing time and money every time </a:t>
            </a:r>
            <a:endParaRPr lang="en-US" dirty="0" smtClean="0"/>
          </a:p>
          <a:p>
            <a:r>
              <a:rPr lang="en-US" dirty="0" smtClean="0"/>
              <a:t>I </a:t>
            </a:r>
            <a:r>
              <a:rPr lang="en-US" dirty="0"/>
              <a:t>move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9305" y="4724400"/>
            <a:ext cx="3232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Looking for long-term lease or 5 </a:t>
            </a:r>
          </a:p>
          <a:p>
            <a:r>
              <a:rPr lang="en-US" dirty="0" smtClean="0"/>
              <a:t>Acres to buy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983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 descr="\\file01\home\kgamble\Downloads\KGamble-3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1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4267200" cy="1143000"/>
          </a:xfr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>
            <a:normAutofit fontScale="90000"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Namaste Garden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Tika Bhandari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\\file01\home\kgamble\Downloads\GG-33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4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463" y="-2466975"/>
            <a:ext cx="9686926" cy="1179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11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5400" y="381000"/>
            <a:ext cx="6477000" cy="9906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61950"/>
            <a:ext cx="8229600" cy="1143000"/>
          </a:xfrm>
        </p:spPr>
        <p:txBody>
          <a:bodyPr/>
          <a:lstStyle/>
          <a:p>
            <a:r>
              <a:rPr lang="en-US" dirty="0" smtClean="0"/>
              <a:t>My Dad’s farm in Bhutan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500" u="sng" dirty="0" smtClean="0"/>
              <a:t>18 acre farm </a:t>
            </a:r>
          </a:p>
          <a:p>
            <a:r>
              <a:rPr lang="en-US" dirty="0"/>
              <a:t>6 acres of ginger</a:t>
            </a:r>
          </a:p>
          <a:p>
            <a:r>
              <a:rPr lang="en-US" dirty="0" smtClean="0"/>
              <a:t>4 acres of millet and corn</a:t>
            </a:r>
          </a:p>
          <a:p>
            <a:r>
              <a:rPr lang="en-US" dirty="0" smtClean="0"/>
              <a:t>3.9 acres of oranges</a:t>
            </a:r>
          </a:p>
          <a:p>
            <a:r>
              <a:rPr lang="en-US" dirty="0" smtClean="0"/>
              <a:t>3 acres of rice</a:t>
            </a:r>
          </a:p>
          <a:p>
            <a:r>
              <a:rPr lang="en-US" dirty="0" smtClean="0"/>
              <a:t>.5 Acres Betel nut </a:t>
            </a:r>
          </a:p>
          <a:p>
            <a:r>
              <a:rPr lang="en-US" dirty="0" smtClean="0"/>
              <a:t>Rest of land for livestock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3199"/>
            <a:ext cx="3764045" cy="281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41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54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https://previews.dropbox.com/p/thumb/ABw2j2MsE9ntswzOlwBUHt04TLRnZqZBZaGqXT3GpPEffq6klKtpnrYlRDgCGuLEDS_VVO7vtit1Q9Q1MZazgeKhEtWBlpNmS8XqbkGFYEuusLTHQHIMcBbdiNMlHH-3jnMjPcEZ3XVUl2RvZ1ka-mfbRpQcWTymUnYrgRsxuyubKvbYVrOTcyfqGJ9NY4UEFf8D1j98psqjEVaUJVbYDfAvfjdJqDUzB4sc0_AxB8leR3haNWxmAOWnTjnV1_yjq8I-ydYbkuREFdrUHSXGTjoAbMRyKh65YWXmG-URwdIa1cOxVdRsOc91Lg9TFZ_KCgsHElY5iJUjxRm60_Y2bnfsD3iKip9LufZuJUQSlVx0FhTRTvQ_gcyWVgM0B8ssVjVwY5XbNE8P1m5yJ7fb_pzTJwyVZqO4a7OcO4nn0l84vzadg9oubzM-FH3O5YWRYc0/p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3099" y="0"/>
            <a:ext cx="10396102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76200" y="838200"/>
            <a:ext cx="3543300" cy="769441"/>
          </a:xfrm>
          <a:prstGeom prst="rect">
            <a:avLst/>
          </a:prstGeom>
          <a:solidFill>
            <a:schemeClr val="tx2">
              <a:lumMod val="40000"/>
              <a:lumOff val="60000"/>
              <a:alpha val="2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latin typeface="+mj-lt"/>
              </a:rPr>
              <a:t>Abraham </a:t>
            </a:r>
            <a:r>
              <a:rPr lang="en-US" sz="4400" dirty="0" err="1" smtClean="0">
                <a:latin typeface="+mj-lt"/>
              </a:rPr>
              <a:t>Ter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649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hbaehr\AppData\Local\Microsoft\Windows\Temporary Internet Files\Content.Outlook\4730T427\DSCF1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77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Refugee Camp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25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9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/>
          <a:stretch/>
        </p:blipFill>
        <p:spPr bwMode="auto">
          <a:xfrm>
            <a:off x="-736120" y="3267432"/>
            <a:ext cx="6079241" cy="359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119" y="0"/>
            <a:ext cx="4850919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2"/>
          <a:stretch/>
        </p:blipFill>
        <p:spPr bwMode="auto">
          <a:xfrm>
            <a:off x="3810000" y="0"/>
            <a:ext cx="5334000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6"/>
          <a:stretch/>
        </p:blipFill>
        <p:spPr bwMode="auto">
          <a:xfrm>
            <a:off x="5086350" y="3956050"/>
            <a:ext cx="4057650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0"/>
            <a:ext cx="5314950" cy="1143000"/>
          </a:xfr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Life in camps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09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28194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5" t="9656" r="21642" b="8505"/>
          <a:stretch/>
        </p:blipFill>
        <p:spPr bwMode="auto">
          <a:xfrm>
            <a:off x="-44669" y="0"/>
            <a:ext cx="4311869" cy="431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114800"/>
            <a:ext cx="4388069" cy="274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01150"/>
            <a:ext cx="4953000" cy="371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324266"/>
            <a:ext cx="2963237" cy="392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109" y="152400"/>
            <a:ext cx="2260709" cy="2133600"/>
          </a:xfrm>
          <a:solidFill>
            <a:schemeClr val="tx2">
              <a:lumMod val="40000"/>
              <a:lumOff val="60000"/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Passing on a Legacy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96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383459"/>
            <a:ext cx="2609766" cy="347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304800"/>
            <a:ext cx="5029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" r="20946"/>
          <a:stretch/>
        </p:blipFill>
        <p:spPr bwMode="auto">
          <a:xfrm>
            <a:off x="5181600" y="3352800"/>
            <a:ext cx="4343400" cy="349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-34636"/>
            <a:ext cx="2295525" cy="344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600200"/>
            <a:ext cx="27432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-34636"/>
            <a:ext cx="2743200" cy="1828800"/>
          </a:xfrm>
          <a:prstGeom prst="rect">
            <a:avLst/>
          </a:prstGeom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451514"/>
            <a:ext cx="2824304" cy="3459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2781300"/>
            <a:ext cx="4762500" cy="1143000"/>
          </a:xfrm>
          <a:gradFill flip="none" rotWithShape="1">
            <a:gsLst>
              <a:gs pos="0">
                <a:schemeClr val="tx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tx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Specialty Crops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1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file01\home\kgamble\Downloads\Tika-Farm-Ambassador-66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668" y="19050"/>
            <a:ext cx="5076332" cy="338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67668" cy="3359924"/>
          </a:xfr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Community Impact and Advocacy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9" name="Picture 3" descr="\\file01\home\kgamble\Downloads\untitled-45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50" y="3359924"/>
            <a:ext cx="5244450" cy="349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\\file01\home\kgamble\Downloads\Screen Shot 2023-01-20 at 6.37.50 PM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38291"/>
            <a:ext cx="4067668" cy="355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0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20799"/>
            <a:ext cx="9144000" cy="1486405"/>
          </a:xfrm>
          <a:solidFill>
            <a:schemeClr val="tx2">
              <a:lumMod val="40000"/>
              <a:lumOff val="60000"/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Contact Us 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globalgreens@lsiowa.org</a:t>
            </a:r>
          </a:p>
        </p:txBody>
      </p:sp>
      <p:pic>
        <p:nvPicPr>
          <p:cNvPr id="9218" name="Picture 2" descr="\\file01\home\kgamble\Downloads\Bizimana-340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8" t="10724" r="638" b="22628"/>
          <a:stretch/>
        </p:blipFill>
        <p:spPr bwMode="auto">
          <a:xfrm>
            <a:off x="0" y="0"/>
            <a:ext cx="3044952" cy="304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file01\home\kgamble\Downloads\GG-34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" t="14241" r="-626" b="19115"/>
          <a:stretch/>
        </p:blipFill>
        <p:spPr bwMode="auto">
          <a:xfrm>
            <a:off x="6099048" y="0"/>
            <a:ext cx="3044952" cy="304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file01\home\kgamble\Downloads\Abraham-Farm-Okra-37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3" t="16903" r="8633" b="16903"/>
          <a:stretch/>
        </p:blipFill>
        <p:spPr bwMode="auto">
          <a:xfrm>
            <a:off x="6100059" y="3814059"/>
            <a:ext cx="3043941" cy="30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35500" r="22959" b="26875"/>
          <a:stretch/>
        </p:blipFill>
        <p:spPr bwMode="auto">
          <a:xfrm>
            <a:off x="0" y="3813048"/>
            <a:ext cx="3044952" cy="304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R:\Refugee\Resources\Agriculture\Marketing and Outreach\Content\Logos\GG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5721350"/>
            <a:ext cx="119697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12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1976" y="4286249"/>
            <a:ext cx="4314824" cy="1839914"/>
          </a:xfrm>
        </p:spPr>
        <p:txBody>
          <a:bodyPr/>
          <a:lstStyle/>
          <a:p>
            <a:r>
              <a:rPr lang="en-US" dirty="0" smtClean="0"/>
              <a:t>Maize, beans, 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2" y="0"/>
            <a:ext cx="31369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6" y="2286000"/>
            <a:ext cx="3000374" cy="200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4286249"/>
            <a:ext cx="3543300" cy="26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642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4" b="21066"/>
          <a:stretch/>
        </p:blipFill>
        <p:spPr bwMode="auto">
          <a:xfrm>
            <a:off x="3474720" y="4286248"/>
            <a:ext cx="5669280" cy="265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304799"/>
            <a:ext cx="3543300" cy="769441"/>
          </a:xfrm>
          <a:prstGeom prst="rect">
            <a:avLst/>
          </a:prstGeom>
          <a:solidFill>
            <a:schemeClr val="tx2">
              <a:lumMod val="40000"/>
              <a:lumOff val="60000"/>
              <a:alpha val="37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>
                <a:latin typeface="+mj-lt"/>
              </a:rPr>
              <a:t>My Journey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112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previews.dropbox.com/p/thumb/ABw2j2MsE9ntswzOlwBUHt04TLRnZqZBZaGqXT3GpPEffq6klKtpnrYlRDgCGuLEDS_VVO7vtit1Q9Q1MZazgeKhEtWBlpNmS8XqbkGFYEuusLTHQHIMcBbdiNMlHH-3jnMjPcEZ3XVUl2RvZ1ka-mfbRpQcWTymUnYrgRsxuyubKvbYVrOTcyfqGJ9NY4UEFf8D1j98psqjEVaUJVbYDfAvfjdJqDUzB4sc0_AxB8leR3haNWxmAOWnTjnV1_yjq8I-ydYbkuREFdrUHSXGTjoAbMRyKh65YWXmG-URwdIa1cOxVdRsOc91Lg9TFZ_KCgsHElY5iJUjxRm60_Y2bnfsD3iKip9LufZuJUQSlVx0FhTRTvQ_gcyWVgM0B8ssVjVwY5XbNE8P1m5yJ7fb_pzTJwyVZqO4a7OcO4nn0l84vzadg9oubzM-FH3O5YWRYc0/p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\\file01\home\kgamble\Downloads\Abraham-Farm-Okra-37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5" r="404" b="-2"/>
          <a:stretch/>
        </p:blipFill>
        <p:spPr bwMode="auto">
          <a:xfrm>
            <a:off x="-228600" y="-144463"/>
            <a:ext cx="9372600" cy="70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7975" y="685800"/>
            <a:ext cx="3543300" cy="707886"/>
          </a:xfrm>
          <a:prstGeom prst="rect">
            <a:avLst/>
          </a:prstGeom>
          <a:solidFill>
            <a:schemeClr val="tx2">
              <a:lumMod val="40000"/>
              <a:lumOff val="60000"/>
              <a:alpha val="2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chemeClr val="bg1"/>
                </a:solidFill>
                <a:latin typeface="+mj-lt"/>
              </a:rPr>
              <a:t>Farming in Iowa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771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file01\home\kgamble\Downloads\Abraham-Farm-Okra-38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2390"/>
            <a:ext cx="4631234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file01\home\kgamble\Downloads\Abraham-Farm-Okra-37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183" y="-72390"/>
            <a:ext cx="4634686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10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previews.dropbox.com/p/thumb/ABw2j2MsE9ntswzOlwBUHt04TLRnZqZBZaGqXT3GpPEffq6klKtpnrYlRDgCGuLEDS_VVO7vtit1Q9Q1MZazgeKhEtWBlpNmS8XqbkGFYEuusLTHQHIMcBbdiNMlHH-3jnMjPcEZ3XVUl2RvZ1ka-mfbRpQcWTymUnYrgRsxuyubKvbYVrOTcyfqGJ9NY4UEFf8D1j98psqjEVaUJVbYDfAvfjdJqDUzB4sc0_AxB8leR3haNWxmAOWnTjnV1_yjq8I-ydYbkuREFdrUHSXGTjoAbMRyKh65YWXmG-URwdIa1cOxVdRsOc91Lg9TFZ_KCgsHElY5iJUjxRm60_Y2bnfsD3iKip9LufZuJUQSlVx0FhTRTvQ_gcyWVgM0B8ssVjVwY5XbNE8P1m5yJ7fb_pzTJwyVZqO4a7OcO4nn0l84vzadg9oubzM-FH3O5YWRYc0/p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t="25716" b="12392"/>
          <a:stretch/>
        </p:blipFill>
        <p:spPr bwMode="auto">
          <a:xfrm>
            <a:off x="0" y="7937"/>
            <a:ext cx="9144000" cy="685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00600" y="201474"/>
            <a:ext cx="3733800" cy="523220"/>
          </a:xfrm>
          <a:prstGeom prst="rect">
            <a:avLst/>
          </a:prstGeom>
          <a:solidFill>
            <a:schemeClr val="tx2">
              <a:lumMod val="40000"/>
              <a:lumOff val="60000"/>
              <a:alpha val="2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  <a:latin typeface="+mj-lt"/>
              </a:rPr>
              <a:t>Hopes for the Future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005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\\file01\home\kgamble\Downloads\Esta-Farm-55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" r="337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Rectangle 6"/>
          <p:cNvSpPr/>
          <p:nvPr/>
        </p:nvSpPr>
        <p:spPr>
          <a:xfrm>
            <a:off x="19050" y="838201"/>
            <a:ext cx="5486400" cy="1371600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0550" y="1062336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Renovat</a:t>
            </a:r>
            <a:r>
              <a:rPr lang="en-US" sz="36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76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91200"/>
            <a:ext cx="2260709" cy="914400"/>
          </a:xfr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>
            <a:normAutofit/>
          </a:bodyPr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5157788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\\file01\home\kgamble\Downloads\Es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01" y="19050"/>
            <a:ext cx="4919699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\\file01\home\kgamble\Downloads\Esta 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51" y="3429000"/>
            <a:ext cx="4919699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1143000" y="228604"/>
            <a:ext cx="4705350" cy="685800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Family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1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0F38511FCB1F40B3FDE4B0184A6CCD" ma:contentTypeVersion="17" ma:contentTypeDescription="Create a new document." ma:contentTypeScope="" ma:versionID="c969caa52405411b0f70e708c958d5ee">
  <xsd:schema xmlns:xsd="http://www.w3.org/2001/XMLSchema" xmlns:xs="http://www.w3.org/2001/XMLSchema" xmlns:p="http://schemas.microsoft.com/office/2006/metadata/properties" xmlns:ns2="ac2b3bc3-4a56-433e-97b3-683cb4543a16" xmlns:ns3="44b14a10-f710-4eee-babb-814533a179e9" targetNamespace="http://schemas.microsoft.com/office/2006/metadata/properties" ma:root="true" ma:fieldsID="abb21d057896f66caf45a7e293163c0d" ns2:_="" ns3:_="">
    <xsd:import namespace="ac2b3bc3-4a56-433e-97b3-683cb4543a16"/>
    <xsd:import namespace="44b14a10-f710-4eee-babb-814533a179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site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2b3bc3-4a56-433e-97b3-683cb4543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af74be6-4de0-47e3-932c-f648a78b26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site" ma:index="22" nillable="true" ma:displayName="site" ma:format="Dropdown" ma:internalName="site">
      <xsd:simpleType>
        <xsd:restriction base="dms:Text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b14a10-f710-4eee-babb-814533a179e9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ea630dd-e46b-42e4-8fde-ae49d15d7507}" ma:internalName="TaxCatchAll" ma:showField="CatchAllData" ma:web="44b14a10-f710-4eee-babb-814533a179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c2b3bc3-4a56-433e-97b3-683cb4543a16">
      <Terms xmlns="http://schemas.microsoft.com/office/infopath/2007/PartnerControls"/>
    </lcf76f155ced4ddcb4097134ff3c332f>
    <TaxCatchAll xmlns="44b14a10-f710-4eee-babb-814533a179e9" xsi:nil="true"/>
    <site xmlns="ac2b3bc3-4a56-433e-97b3-683cb4543a16" xsi:nil="true"/>
  </documentManagement>
</p:properties>
</file>

<file path=customXml/itemProps1.xml><?xml version="1.0" encoding="utf-8"?>
<ds:datastoreItem xmlns:ds="http://schemas.openxmlformats.org/officeDocument/2006/customXml" ds:itemID="{C5A2D08D-0B88-4D50-9FE5-B958C9ED83D0}"/>
</file>

<file path=customXml/itemProps2.xml><?xml version="1.0" encoding="utf-8"?>
<ds:datastoreItem xmlns:ds="http://schemas.openxmlformats.org/officeDocument/2006/customXml" ds:itemID="{87594CF3-840B-4EE5-A4D3-9559E874BF41}"/>
</file>

<file path=customXml/itemProps3.xml><?xml version="1.0" encoding="utf-8"?>
<ds:datastoreItem xmlns:ds="http://schemas.openxmlformats.org/officeDocument/2006/customXml" ds:itemID="{E546AFBD-1909-4ECB-B6F5-3EA42189B380}"/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264</Words>
  <Application>Microsoft Office PowerPoint</Application>
  <PresentationFormat>On-screen Show (4:3)</PresentationFormat>
  <Paragraphs>69</Paragraphs>
  <Slides>36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Lutheran Services in Iowa</vt:lpstr>
      <vt:lpstr>Global Greens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</vt:lpstr>
      <vt:lpstr>Cultural Vegetables</vt:lpstr>
      <vt:lpstr>Cultural Vegetables</vt:lpstr>
      <vt:lpstr>Tools</vt:lpstr>
      <vt:lpstr> NewTools</vt:lpstr>
      <vt:lpstr>Learning</vt:lpstr>
      <vt:lpstr>Coming to the farm after work</vt:lpstr>
      <vt:lpstr>Hopes for the  Future</vt:lpstr>
      <vt:lpstr>PowerPoint Presentation</vt:lpstr>
      <vt:lpstr>Journey to Des Moines</vt:lpstr>
      <vt:lpstr>PowerPoint Presentation</vt:lpstr>
      <vt:lpstr>PowerPoint Presentation</vt:lpstr>
      <vt:lpstr>PowerPoint Presentation</vt:lpstr>
      <vt:lpstr>PowerPoint Presentation</vt:lpstr>
      <vt:lpstr> Farmers Market Customers </vt:lpstr>
      <vt:lpstr>PowerPoint Presentation</vt:lpstr>
      <vt:lpstr>PowerPoint Presentation</vt:lpstr>
      <vt:lpstr>Namaste Garden Tika Bhandari</vt:lpstr>
      <vt:lpstr>PowerPoint Presentation</vt:lpstr>
      <vt:lpstr>My Dad’s farm in Bhutan</vt:lpstr>
      <vt:lpstr>PowerPoint Presentation</vt:lpstr>
      <vt:lpstr>PowerPoint Presentation</vt:lpstr>
      <vt:lpstr>Refugee Camp</vt:lpstr>
      <vt:lpstr>Life in camps</vt:lpstr>
      <vt:lpstr>Passing on a Legacy</vt:lpstr>
      <vt:lpstr>Specialty Crops</vt:lpstr>
      <vt:lpstr>Community Impact and Advocacy</vt:lpstr>
      <vt:lpstr>Contact Us :  globalgreens@lsiowa.org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LSI Global Greens</dc:title>
  <dc:creator>Zachary Couture</dc:creator>
  <cp:lastModifiedBy>Kathryn Gamble</cp:lastModifiedBy>
  <cp:revision>94</cp:revision>
  <cp:lastPrinted>2023-01-20T15:13:31Z</cp:lastPrinted>
  <dcterms:created xsi:type="dcterms:W3CDTF">2022-12-31T17:01:09Z</dcterms:created>
  <dcterms:modified xsi:type="dcterms:W3CDTF">2023-01-21T15:18:59Z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3080600.00000000</vt:lpwstr>
  </property>
  <property fmtid="{D5CDD505-2E9C-101B-9397-08002B2CF9AE}" pid="3" name="ContentTypeId">
    <vt:lpwstr>0x010100830F38511FCB1F40B3FDE4B0184A6CCD</vt:lpwstr>
  </property>
  <property fmtid="{D5CDD505-2E9C-101B-9397-08002B2CF9AE}" pid="4" name="MediaServiceImageTags">
    <vt:lpwstr/>
  </property>
</Properties>
</file>